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2F6FC"/>
    <a:srgbClr val="D9FFFF"/>
    <a:srgbClr val="DBFEFF"/>
    <a:srgbClr val="D2F7FC"/>
    <a:srgbClr val="DCF8FC"/>
    <a:srgbClr val="CDF7F5"/>
    <a:srgbClr val="A2C8E8"/>
    <a:srgbClr val="2DA8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FEF448-F16C-D766-5499-C4CAA12A0A3F}" v="1066" dt="2026-02-16T06:53:02.601"/>
    <p1510:client id="{B42606BE-6E23-3CF3-6BFF-C14DE2C40D0A}" v="1135" dt="2026-02-16T05:12:31.231"/>
    <p1510:client id="{DCC65AF3-7CC8-41DF-BDD0-53296EF091F3}" v="676" dt="2026-02-16T03:17:55.8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mental-health/" TargetMode="External"/><Relationship Id="rId2" Type="http://schemas.openxmlformats.org/officeDocument/2006/relationships/hyperlink" Target="https://courses.lumenlearning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" TargetMode="External"/><Relationship Id="rId5" Type="http://schemas.openxmlformats.org/officeDocument/2006/relationships/hyperlink" Target="https://www.psychiatry.pitt.edu/" TargetMode="External"/><Relationship Id="rId4" Type="http://schemas.openxmlformats.org/officeDocument/2006/relationships/hyperlink" Target="https://psychcentral.com/blo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A8EB">
            <a:alpha val="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5947" y="791937"/>
            <a:ext cx="10324087" cy="3769990"/>
          </a:xfrm>
        </p:spPr>
        <p:txBody>
          <a:bodyPr>
            <a:normAutofit/>
          </a:bodyPr>
          <a:lstStyle/>
          <a:p>
            <a:r>
              <a:rPr lang="en-GB" sz="3200" u="sng"/>
              <a:t>Adarna ford </a:t>
            </a:r>
            <a:br>
              <a:rPr lang="en-GB" sz="3200" u="sng"/>
            </a:br>
            <a:r>
              <a:rPr lang="en-GB" sz="3200" u="sng"/>
              <a:t>student number-2435920</a:t>
            </a:r>
            <a:br>
              <a:rPr lang="en-GB" sz="3200" u="sng"/>
            </a:br>
            <a:r>
              <a:rPr lang="en-GB" sz="3200" u="sng"/>
              <a:t>Module name-psychology </a:t>
            </a:r>
            <a:br>
              <a:rPr lang="en-GB" sz="3200" u="sng"/>
            </a:br>
            <a:r>
              <a:rPr lang="en-GB" sz="3200" u="sng"/>
              <a:t>Module code (LCHS4010)</a:t>
            </a:r>
            <a:br>
              <a:rPr lang="en-GB" sz="3200" u="sng"/>
            </a:br>
            <a:r>
              <a:rPr lang="en-GB" sz="3200" u="sng"/>
              <a:t>Assessment title- component 1-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2C8E8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C7FE5-E1C0-933F-F0F2-F0E938425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" y="95390"/>
            <a:ext cx="3603654" cy="1136749"/>
          </a:xfrm>
        </p:spPr>
        <p:txBody>
          <a:bodyPr/>
          <a:lstStyle/>
          <a:p>
            <a:r>
              <a:rPr lang="en-GB" u="sng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7A39F-8E6E-CB86-2AAD-2BD8BF3578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0608" y="1218722"/>
            <a:ext cx="9645703" cy="49582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/>
              <a:t>My presentation will analyse the case of a 16 year old girl called Jenny who has been caring for her mother for the past years and over.</a:t>
            </a:r>
            <a:endParaRPr lang="en-US"/>
          </a:p>
          <a:p>
            <a:pPr marL="0" indent="0">
              <a:buNone/>
            </a:pPr>
            <a:r>
              <a:rPr lang="en-GB" sz="2400"/>
              <a:t>I will use Bowlby's Attachment theory to help understand the impact it has had on Jenney </a:t>
            </a:r>
          </a:p>
          <a:p>
            <a:pPr marL="0" indent="0">
              <a:buNone/>
            </a:pPr>
            <a:r>
              <a:rPr lang="en-GB" sz="2400"/>
              <a:t>I will explain practical strategies</a:t>
            </a:r>
          </a:p>
          <a:p>
            <a:pPr marL="0" indent="0">
              <a:buNone/>
            </a:pPr>
            <a:r>
              <a:rPr lang="en-GB" sz="2400"/>
              <a:t>I will finally talk about the pros and cons of the attachment theory in health and social care.  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320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F7F5">
            <a:alpha val="3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B9D2E-3893-D2DF-CD23-4B5DC4727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894" y="96253"/>
            <a:ext cx="4654131" cy="624307"/>
          </a:xfrm>
        </p:spPr>
        <p:txBody>
          <a:bodyPr>
            <a:normAutofit/>
          </a:bodyPr>
          <a:lstStyle/>
          <a:p>
            <a:r>
              <a:rPr lang="en-GB" u="sng"/>
              <a:t>Overview of theory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C3DBA5-5ADA-6695-180F-C40D6B4BAE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578" y="987926"/>
            <a:ext cx="9677996" cy="56094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Jhon Bowlby attachment theory states "how emotional bonds between infants and caregivers play a significant role within the psychological development through out a persons life and demonstrating the important relation between attachment and development.</a:t>
            </a:r>
          </a:p>
          <a:p>
            <a:r>
              <a:rPr lang="en-GB" sz="2000"/>
              <a:t>The theory provides a trustable base for development </a:t>
            </a:r>
          </a:p>
          <a:p>
            <a:r>
              <a:rPr lang="en-GB" sz="2000"/>
              <a:t>How loss can affect emotional development </a:t>
            </a:r>
          </a:p>
          <a:p>
            <a:r>
              <a:rPr lang="en-GB" sz="2000"/>
              <a:t>The benefits of early attachment</a:t>
            </a:r>
          </a:p>
          <a:p>
            <a:r>
              <a:rPr lang="en-GB" sz="2000"/>
              <a:t>Supporting research- Bowlby </a:t>
            </a:r>
            <a:r>
              <a:rPr lang="en-GB" sz="2000" err="1"/>
              <a:t>foun</a:t>
            </a:r>
            <a:r>
              <a:rPr lang="en-GB" sz="2000"/>
              <a:t>d that a lot thieves who were quite young were not in touch with mothers.</a:t>
            </a:r>
          </a:p>
          <a:p>
            <a:r>
              <a:rPr lang="en-GB" sz="2000"/>
              <a:t>Infants who had been separated from parents(crying, clinging and frantically searching)</a:t>
            </a:r>
          </a:p>
          <a:p>
            <a:r>
              <a:rPr lang="en-GB" sz="2000"/>
              <a:t>This shows how reliable the theory is 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02275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CF8FC">
            <a:alpha val="3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827A3-CFBA-634E-9738-6B72C8B72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35" y="227926"/>
            <a:ext cx="3743424" cy="534749"/>
          </a:xfrm>
        </p:spPr>
        <p:txBody>
          <a:bodyPr>
            <a:normAutofit/>
          </a:bodyPr>
          <a:lstStyle/>
          <a:p>
            <a:r>
              <a:rPr lang="en-GB" sz="2800" u="sng"/>
              <a:t>Applying key concepts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5B0076-579E-E197-D21E-73D5A5F762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54" y="1018922"/>
            <a:ext cx="7198153" cy="41549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Jenny</a:t>
            </a:r>
            <a:r>
              <a:rPr lang="en-GB" sz="2400"/>
              <a:t> </a:t>
            </a:r>
            <a:r>
              <a:rPr lang="en-GB" sz="2000"/>
              <a:t>lost her farther at 11 years old </a:t>
            </a:r>
          </a:p>
          <a:p>
            <a:r>
              <a:rPr lang="en-GB" sz="2000"/>
              <a:t>This potentially may have disrupted her sense of security </a:t>
            </a:r>
          </a:p>
          <a:p>
            <a:r>
              <a:rPr lang="en-GB" sz="2000"/>
              <a:t>Research shows losing a parent as a child can create depression, academics and social functioning. </a:t>
            </a:r>
          </a:p>
          <a:p>
            <a:r>
              <a:rPr lang="en-GB" sz="2000"/>
              <a:t>Jenny may display a mindset of </a:t>
            </a:r>
          </a:p>
          <a:p>
            <a:r>
              <a:rPr lang="en-GB" sz="2000"/>
              <a:t>'I must take care of others'</a:t>
            </a:r>
          </a:p>
          <a:p>
            <a:r>
              <a:rPr lang="en-GB" sz="2000"/>
              <a:t>'my needs are not as important'</a:t>
            </a:r>
          </a:p>
          <a:p>
            <a:r>
              <a:rPr lang="en-GB" sz="2000"/>
              <a:t>Also taking on an adults </a:t>
            </a:r>
            <a:r>
              <a:rPr lang="en-GB" sz="2000" err="1"/>
              <a:t>responsibilites</a:t>
            </a:r>
            <a:r>
              <a:rPr lang="en-GB" sz="2000"/>
              <a:t> can lead to growing up quicker than needed and tend not to fulfil their own </a:t>
            </a:r>
            <a:r>
              <a:rPr lang="en-GB" sz="2000" err="1"/>
              <a:t>responsiblities</a:t>
            </a:r>
            <a:r>
              <a:rPr lang="en-GB" sz="200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3996D0-DF8F-0E54-13B0-9780FE205A5E}"/>
              </a:ext>
            </a:extLst>
          </p:cNvPr>
          <p:cNvSpPr txBox="1"/>
          <p:nvPr/>
        </p:nvSpPr>
        <p:spPr>
          <a:xfrm flipH="1">
            <a:off x="130963" y="5036176"/>
            <a:ext cx="7223265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Adolescents experience is really important for a persons growth 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968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CF8FC">
            <a:alpha val="3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85EFD-730D-AB6C-CCB8-1E5F08DFF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31" y="296779"/>
            <a:ext cx="4627394" cy="423780"/>
          </a:xfrm>
        </p:spPr>
        <p:txBody>
          <a:bodyPr>
            <a:noAutofit/>
          </a:bodyPr>
          <a:lstStyle/>
          <a:p>
            <a:r>
              <a:rPr lang="en-GB" u="sng"/>
              <a:t>Practical strategies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AE8FAD-0B70-EFA9-0A44-50D9351BBC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315" y="707189"/>
            <a:ext cx="7508288" cy="583690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/>
              <a:t>Care-</a:t>
            </a:r>
            <a:endParaRPr lang="en-US"/>
          </a:p>
          <a:p>
            <a:pPr marL="342900" indent="-342900">
              <a:buChar char="•"/>
            </a:pPr>
            <a:r>
              <a:rPr lang="en-GB" sz="2000"/>
              <a:t>Speak to an adult social care</a:t>
            </a:r>
          </a:p>
          <a:p>
            <a:pPr marL="342900" indent="-342900">
              <a:buChar char="•"/>
            </a:pPr>
            <a:r>
              <a:rPr lang="en-GB" sz="2000"/>
              <a:t>Therapy for both jenny and her mother</a:t>
            </a:r>
          </a:p>
          <a:p>
            <a:pPr marL="342900" indent="-342900">
              <a:buChar char="•"/>
            </a:pPr>
            <a:r>
              <a:rPr lang="en-GB" sz="2000"/>
              <a:t>Mental health support for the mother </a:t>
            </a:r>
          </a:p>
          <a:p>
            <a:r>
              <a:rPr lang="en-GB" sz="2000"/>
              <a:t>Emotional support-</a:t>
            </a:r>
          </a:p>
          <a:p>
            <a:pPr marL="342900" indent="-342900">
              <a:buChar char="•"/>
            </a:pPr>
            <a:r>
              <a:rPr lang="en-GB" sz="2000"/>
              <a:t>A young carers support group </a:t>
            </a:r>
          </a:p>
          <a:p>
            <a:pPr marL="342900" indent="-342900">
              <a:buChar char="•"/>
            </a:pPr>
            <a:r>
              <a:rPr lang="en-GB" sz="2000"/>
              <a:t>Grief therapy</a:t>
            </a:r>
          </a:p>
          <a:p>
            <a:pPr marL="342900" indent="-342900">
              <a:buChar char="•"/>
            </a:pPr>
            <a:r>
              <a:rPr lang="en-GB" sz="2000"/>
              <a:t>Maybe a mentor at school jenny could speak to</a:t>
            </a:r>
          </a:p>
          <a:p>
            <a:r>
              <a:rPr lang="en-GB" sz="2000"/>
              <a:t>Development support</a:t>
            </a:r>
          </a:p>
          <a:p>
            <a:pPr marL="342900" indent="-342900">
              <a:buChar char="•"/>
            </a:pPr>
            <a:r>
              <a:rPr lang="en-GB" sz="2000"/>
              <a:t>Flexible educational support</a:t>
            </a:r>
          </a:p>
          <a:p>
            <a:pPr marL="342900" indent="-342900">
              <a:buChar char="•"/>
            </a:pPr>
            <a:r>
              <a:rPr lang="en-GB" sz="2000"/>
              <a:t>Respite care</a:t>
            </a:r>
          </a:p>
          <a:p>
            <a:r>
              <a:rPr lang="en-GB" sz="2000"/>
              <a:t>Professionals</a:t>
            </a:r>
          </a:p>
          <a:p>
            <a:pPr marL="342900" indent="-342900">
              <a:buChar char="•"/>
            </a:pPr>
            <a:r>
              <a:rPr lang="en-GB" sz="2000"/>
              <a:t>GP</a:t>
            </a:r>
          </a:p>
          <a:p>
            <a:pPr marL="342900" indent="-342900">
              <a:buChar char="•"/>
            </a:pPr>
            <a:r>
              <a:rPr lang="en-GB" sz="2000"/>
              <a:t>CAMHS</a:t>
            </a:r>
          </a:p>
          <a:p>
            <a:pPr marL="342900" indent="-342900">
              <a:buChar char="•"/>
            </a:pPr>
            <a:r>
              <a:rPr lang="en-GB" sz="2000"/>
              <a:t>School safeguarding lead </a:t>
            </a:r>
          </a:p>
          <a:p>
            <a:pPr marL="342900" indent="-342900">
              <a:buChar char="•"/>
            </a:pPr>
            <a:endParaRPr lang="en-GB" sz="2000"/>
          </a:p>
          <a:p>
            <a:endParaRPr lang="en-GB" sz="2000"/>
          </a:p>
          <a:p>
            <a:endParaRPr lang="en-GB"/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768630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7FC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AB779-C38A-84BD-C98F-9D67C8B5E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999" y="203200"/>
            <a:ext cx="4614026" cy="570833"/>
          </a:xfrm>
        </p:spPr>
        <p:txBody>
          <a:bodyPr>
            <a:normAutofit/>
          </a:bodyPr>
          <a:lstStyle/>
          <a:p>
            <a:r>
              <a:rPr lang="en-GB" u="sng"/>
              <a:t>Nature versus nurture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E5600-91BD-6C63-6EDA-5565998B58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1578" y="1028032"/>
            <a:ext cx="7127289" cy="484095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/>
              <a:t>Environmental influences-</a:t>
            </a:r>
          </a:p>
          <a:p>
            <a:pPr marL="342900" indent="-342900">
              <a:buChar char="•"/>
            </a:pPr>
            <a:r>
              <a:rPr lang="en-GB" sz="2000"/>
              <a:t>Trauma from father's death</a:t>
            </a:r>
          </a:p>
          <a:p>
            <a:pPr marL="342900" indent="-342900">
              <a:buChar char="•"/>
            </a:pPr>
            <a:r>
              <a:rPr lang="en-GB" sz="2000"/>
              <a:t>Caregiving responsibilities </a:t>
            </a:r>
          </a:p>
          <a:p>
            <a:pPr marL="342900" indent="-342900">
              <a:buChar char="•"/>
            </a:pPr>
            <a:r>
              <a:rPr lang="en-GB" sz="2000"/>
              <a:t>Jenny's mother's low mood</a:t>
            </a:r>
          </a:p>
          <a:p>
            <a:pPr marL="342900" indent="-342900">
              <a:buChar char="•"/>
            </a:pPr>
            <a:r>
              <a:rPr lang="en-GB" sz="2000"/>
              <a:t>Social decline </a:t>
            </a:r>
          </a:p>
          <a:p>
            <a:r>
              <a:rPr lang="en-GB" sz="2000"/>
              <a:t>Biological influence-</a:t>
            </a:r>
          </a:p>
          <a:p>
            <a:pPr marL="342900" indent="-342900">
              <a:buChar char="•"/>
            </a:pPr>
            <a:r>
              <a:rPr lang="en-GB" sz="2000"/>
              <a:t>Ongoing stress can cause mental and physical symptoms</a:t>
            </a:r>
          </a:p>
          <a:p>
            <a:pPr marL="342900" indent="-342900">
              <a:buChar char="•"/>
            </a:pPr>
            <a:r>
              <a:rPr lang="en-GB" sz="2000"/>
              <a:t>Coping ability </a:t>
            </a:r>
          </a:p>
          <a:p>
            <a:pPr marL="342900" indent="-342900">
              <a:buChar char="•"/>
            </a:pPr>
            <a:r>
              <a:rPr lang="en-GB" sz="2000"/>
              <a:t>Adolescence is a crucial part of brain development </a:t>
            </a:r>
          </a:p>
          <a:p>
            <a:r>
              <a:rPr lang="en-GB" sz="2000"/>
              <a:t>Jennys development is shaped by her environment just like the theory states. </a:t>
            </a:r>
          </a:p>
          <a:p>
            <a:r>
              <a:rPr lang="en-GB" sz="2000" dirty="0"/>
              <a:t>If stress has gotten to point where its chronic early intervention must happen as it will improve long term ou</a:t>
            </a:r>
            <a:r>
              <a:rPr lang="en-GB" sz="2000"/>
              <a:t>tcomes</a:t>
            </a:r>
            <a:endParaRPr lang="en-GB" sz="2000" dirty="0"/>
          </a:p>
          <a:p>
            <a:endParaRPr lang="en-GB" sz="2000"/>
          </a:p>
          <a:p>
            <a:endParaRPr lang="en-GB" sz="2000"/>
          </a:p>
          <a:p>
            <a:pPr marL="342900" indent="-342900">
              <a:buChar char="•"/>
            </a:pPr>
            <a:endParaRPr lang="en-GB" sz="2000"/>
          </a:p>
          <a:p>
            <a:pPr marL="342900" indent="-342900">
              <a:buChar char="•"/>
            </a:pPr>
            <a:endParaRPr lang="en-GB"/>
          </a:p>
          <a:p>
            <a:pPr marL="342900" indent="-342900">
              <a:buChar char="•"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545387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FEFF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E2421-B62A-4CD4-A949-BFC70748B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142" y="254900"/>
            <a:ext cx="4545883" cy="514518"/>
          </a:xfrm>
        </p:spPr>
        <p:txBody>
          <a:bodyPr>
            <a:normAutofit fontScale="90000"/>
          </a:bodyPr>
          <a:lstStyle/>
          <a:p>
            <a:r>
              <a:rPr lang="en-GB" u="sng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AA252-083C-08B0-02B1-5283519F1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1897" y="252399"/>
            <a:ext cx="5113491" cy="60334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u="sng"/>
              <a:t>Alternative theory</a:t>
            </a:r>
            <a:endParaRPr lang="en-GB" u="sng"/>
          </a:p>
          <a:p>
            <a:pPr marL="0" indent="0">
              <a:buNone/>
            </a:pPr>
            <a:r>
              <a:rPr lang="en-GB" sz="2000" dirty="0"/>
              <a:t>Vygotsky's theory mentions how </a:t>
            </a:r>
            <a:r>
              <a:rPr lang="en-GB" sz="2000"/>
              <a:t>important interaction in development is.</a:t>
            </a:r>
          </a:p>
          <a:p>
            <a:pPr marL="342900" indent="-342900"/>
            <a:r>
              <a:rPr lang="en-GB" sz="2000"/>
              <a:t>Learn with guided support</a:t>
            </a:r>
          </a:p>
          <a:p>
            <a:pPr marL="342900" indent="-342900"/>
            <a:r>
              <a:rPr lang="en-GB" sz="2000"/>
              <a:t>Temporary</a:t>
            </a:r>
            <a:r>
              <a:rPr lang="en-GB" sz="2000" dirty="0"/>
              <a:t> support can help learn new skills</a:t>
            </a:r>
          </a:p>
          <a:p>
            <a:pPr marL="0" indent="0">
              <a:buNone/>
            </a:pPr>
            <a:r>
              <a:rPr lang="en-GB" sz="2000"/>
              <a:t>This theory may explain 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The impact, Jennys development and guided support better and could be a more useful theory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r>
              <a:rPr lang="en-GB" sz="2000" dirty="0"/>
              <a:t>But on the other hand Bowlby's theory remains strong and useful in explaining Jennys life.</a:t>
            </a:r>
          </a:p>
          <a:p>
            <a:pPr marL="342900" indent="-342900"/>
            <a:endParaRPr lang="en-GB" sz="20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3C8BFE-0B32-F7F7-EF8D-D2F91D9EF6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9629" y="958232"/>
            <a:ext cx="4532396" cy="49107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Strengths-  </a:t>
            </a:r>
          </a:p>
          <a:p>
            <a:pPr marL="342900" indent="-342900">
              <a:buChar char="•"/>
            </a:pPr>
            <a:r>
              <a:rPr lang="en-GB" sz="2000" dirty="0"/>
              <a:t>Supported well by </a:t>
            </a:r>
            <a:r>
              <a:rPr lang="en-GB" sz="2000"/>
              <a:t>research</a:t>
            </a:r>
            <a:endParaRPr lang="en-GB" sz="2000" dirty="0"/>
          </a:p>
          <a:p>
            <a:pPr marL="342900" indent="-342900">
              <a:buChar char="•"/>
            </a:pPr>
            <a:r>
              <a:rPr lang="en-GB" sz="2000" dirty="0"/>
              <a:t>Carefully explains the effects of loss and gri</a:t>
            </a:r>
            <a:r>
              <a:rPr lang="en-GB" sz="2000"/>
              <a:t>ef </a:t>
            </a:r>
            <a:endParaRPr lang="en-GB" sz="2000" dirty="0"/>
          </a:p>
          <a:p>
            <a:pPr marL="342900" indent="-342900">
              <a:buChar char="•"/>
            </a:pPr>
            <a:r>
              <a:rPr lang="en-GB" sz="2000" dirty="0"/>
              <a:t>Analyses nature and </a:t>
            </a:r>
            <a:r>
              <a:rPr lang="en-GB" sz="2000"/>
              <a:t>nurture factors</a:t>
            </a:r>
          </a:p>
          <a:p>
            <a:pPr marL="342900" indent="-342900">
              <a:buChar char="•"/>
            </a:pPr>
            <a:r>
              <a:rPr lang="en-GB" sz="2000" dirty="0"/>
              <a:t>Accessible to healthcare </a:t>
            </a:r>
            <a:r>
              <a:rPr lang="en-GB" sz="2000"/>
              <a:t>professionals</a:t>
            </a:r>
            <a:r>
              <a:rPr lang="en-GB" sz="2000" dirty="0"/>
              <a:t>  </a:t>
            </a:r>
          </a:p>
          <a:p>
            <a:r>
              <a:rPr lang="en-GB" sz="2000"/>
              <a:t>Limitations </a:t>
            </a:r>
            <a:endParaRPr lang="en-GB" sz="2000" dirty="0"/>
          </a:p>
          <a:p>
            <a:pPr marL="342900" indent="-342900">
              <a:buChar char="•"/>
            </a:pPr>
            <a:r>
              <a:rPr lang="en-GB" sz="2000" dirty="0"/>
              <a:t>Western </a:t>
            </a:r>
            <a:r>
              <a:rPr lang="en-GB" sz="2000"/>
              <a:t>cultural bias</a:t>
            </a:r>
          </a:p>
          <a:p>
            <a:pPr marL="342900" indent="-342900">
              <a:buChar char="•"/>
            </a:pPr>
            <a:r>
              <a:rPr lang="en-GB" sz="2000" dirty="0"/>
              <a:t>Development </a:t>
            </a:r>
            <a:r>
              <a:rPr lang="en-GB" sz="2000"/>
              <a:t>deterministic </a:t>
            </a:r>
            <a:endParaRPr lang="en-GB" sz="2000" dirty="0"/>
          </a:p>
          <a:p>
            <a:pPr marL="342900" indent="-342900">
              <a:buChar char="•"/>
            </a:pPr>
            <a:r>
              <a:rPr lang="en-GB" sz="2000" dirty="0"/>
              <a:t>May downplay resi</a:t>
            </a:r>
            <a:r>
              <a:rPr lang="en-GB" sz="2000"/>
              <a:t>lience </a:t>
            </a:r>
            <a:endParaRPr lang="en-GB" sz="2000" dirty="0"/>
          </a:p>
          <a:p>
            <a:pPr marL="342900" indent="-342900">
              <a:buChar char="•"/>
            </a:pPr>
            <a:r>
              <a:rPr lang="en-GB" sz="2000" dirty="0"/>
              <a:t>Disadvantages in </a:t>
            </a:r>
            <a:r>
              <a:rPr lang="en-GB" sz="2000"/>
              <a:t>structural</a:t>
            </a:r>
            <a:r>
              <a:rPr lang="en-GB" sz="2000" dirty="0"/>
              <a:t> inequality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164167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FFFF">
            <a:alpha val="2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A7A59-8234-FE16-ADDB-EF8C04BBC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96" y="93059"/>
            <a:ext cx="4599829" cy="575209"/>
          </a:xfrm>
        </p:spPr>
        <p:txBody>
          <a:bodyPr>
            <a:normAutofit/>
          </a:bodyPr>
          <a:lstStyle/>
          <a:p>
            <a:r>
              <a:rPr lang="en-GB" sz="2800" u="sng"/>
              <a:t>Conclusion</a:t>
            </a:r>
            <a:r>
              <a:rPr lang="en-GB" sz="2800" dirty="0"/>
              <a:t>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B954A9-F99D-F3FC-59B4-2F2B60B09F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2195" y="911029"/>
            <a:ext cx="8086148" cy="49579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sz="2000" dirty="0"/>
              <a:t>The attachm</a:t>
            </a:r>
            <a:r>
              <a:rPr lang="en-GB" sz="2000" dirty="0">
                <a:solidFill>
                  <a:srgbClr val="000000"/>
                </a:solidFill>
                <a:latin typeface="Aptos"/>
              </a:rPr>
              <a:t>ent </a:t>
            </a:r>
            <a:r>
              <a:rPr lang="en-GB" sz="2000" dirty="0" err="1">
                <a:solidFill>
                  <a:srgbClr val="000000"/>
                </a:solidFill>
                <a:latin typeface="Aptos"/>
              </a:rPr>
              <a:t>theorys</a:t>
            </a:r>
            <a:r>
              <a:rPr lang="en-GB" sz="2000" dirty="0">
                <a:solidFill>
                  <a:srgbClr val="000000"/>
                </a:solidFill>
                <a:latin typeface="Aptos"/>
              </a:rPr>
              <a:t> helps understand the emotional impact of losing a parent can crea</a:t>
            </a:r>
            <a:r>
              <a:rPr lang="en-GB" sz="2000" dirty="0"/>
              <a:t>te</a:t>
            </a:r>
            <a:endParaRPr lang="en-GB" sz="2000" dirty="0" err="1"/>
          </a:p>
          <a:p>
            <a:pPr marL="342900" indent="-342900">
              <a:buChar char="•"/>
            </a:pPr>
            <a:r>
              <a:rPr lang="en-GB" sz="2000" dirty="0"/>
              <a:t>The psychological strain of not havi</a:t>
            </a:r>
            <a:r>
              <a:rPr lang="en-GB" sz="2000"/>
              <a:t>ng a present parent</a:t>
            </a:r>
            <a:endParaRPr lang="en-GB" sz="2000" dirty="0"/>
          </a:p>
          <a:p>
            <a:pPr marL="342900" indent="-342900">
              <a:buChar char="•"/>
            </a:pPr>
            <a:r>
              <a:rPr lang="en-GB" sz="2000" dirty="0"/>
              <a:t>The </a:t>
            </a:r>
            <a:r>
              <a:rPr lang="en-GB" sz="2000"/>
              <a:t>importance of having a secure base</a:t>
            </a:r>
            <a:endParaRPr lang="en-GB" sz="2000" dirty="0"/>
          </a:p>
          <a:p>
            <a:r>
              <a:rPr lang="en-GB" sz="2000" dirty="0"/>
              <a:t>Supporting jenny means helping reduce her caregiving burden and trying to restore relationships and therapy to help with her </a:t>
            </a:r>
            <a:r>
              <a:rPr lang="en-GB" sz="2000"/>
              <a:t>adolescence struggles. 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97725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6FC">
            <a:alpha val="3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397D2-C507-62F6-F7E8-5EB965D6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554" y="122364"/>
            <a:ext cx="3097901" cy="833298"/>
          </a:xfrm>
        </p:spPr>
        <p:txBody>
          <a:bodyPr>
            <a:normAutofit/>
          </a:bodyPr>
          <a:lstStyle/>
          <a:p>
            <a:r>
              <a:rPr lang="en-GB" sz="3600" u="sng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3338B-3FF4-AEC1-51AE-385603BD0A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785" y="1238953"/>
            <a:ext cx="11109015" cy="493801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Courses.lumenlearning.com home|Lumen learning. Available at: </a:t>
            </a:r>
            <a:r>
              <a:rPr lang="en-GB" dirty="0">
                <a:hlinkClick r:id="rId2"/>
              </a:rPr>
              <a:t>https://courses.lumenlearning.com/</a:t>
            </a:r>
            <a:endParaRPr lang="en-GB" dirty="0"/>
          </a:p>
          <a:p>
            <a:pPr marL="0" indent="0">
              <a:buNone/>
            </a:pPr>
            <a:r>
              <a:rPr lang="en-GB"/>
              <a:t>NHS.uk Mental health. Available at: </a:t>
            </a:r>
            <a:r>
              <a:rPr lang="en-GB" dirty="0">
                <a:hlinkClick r:id="rId3"/>
              </a:rPr>
              <a:t>https://www.nhs.uk/mental-health/</a:t>
            </a:r>
          </a:p>
          <a:p>
            <a:pPr marL="0" indent="0">
              <a:buNone/>
            </a:pPr>
            <a:r>
              <a:rPr lang="en-GB"/>
              <a:t>PsychCentral.com Psych Central - Mental Health Resources. Available at: </a:t>
            </a:r>
            <a:r>
              <a:rPr lang="en-GB" dirty="0">
                <a:hlinkClick r:id="rId4"/>
              </a:rPr>
              <a:t>https://psychcentral.com/blog/</a:t>
            </a:r>
            <a:endParaRPr lang="en-GB" dirty="0"/>
          </a:p>
          <a:p>
            <a:pPr marL="0" indent="0">
              <a:buNone/>
            </a:pPr>
            <a:r>
              <a:rPr lang="en-GB"/>
              <a:t>Psychiatry.pitt.edu Department of Psychiatry – University of Pittsburgh. Available at: </a:t>
            </a:r>
            <a:r>
              <a:rPr lang="en-GB" dirty="0">
                <a:hlinkClick r:id="rId5"/>
              </a:rPr>
              <a:t>https://www.psychiatry.pitt.edu/</a:t>
            </a:r>
            <a:endParaRPr lang="en-GB" dirty="0"/>
          </a:p>
          <a:p>
            <a:pPr marL="0" indent="0">
              <a:buNone/>
            </a:pPr>
            <a:r>
              <a:rPr lang="en-GB"/>
              <a:t>Simplypsychology.org Simply Psychology. Available at: </a:t>
            </a:r>
            <a:r>
              <a:rPr lang="en-GB" dirty="0">
                <a:hlinkClick r:id="rId6"/>
              </a:rPr>
              <a:t>https://www.simplypsychology.org/</a:t>
            </a:r>
            <a:endParaRPr lang="en-GB" dirty="0"/>
          </a:p>
          <a:p>
            <a:pPr marL="0" indent="0">
              <a:buNone/>
            </a:pPr>
            <a:r>
              <a:rPr lang="en-GB"/>
              <a:t>University</a:t>
            </a:r>
            <a:r>
              <a:rPr lang="en-GB" dirty="0"/>
              <a:t> of Illinois Psychology Laboratory. Available at: https://labs.psychology.illinois.edu/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8941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Adarna ford  student number-2435920 Module name-psychology  Module code (LCHS4010) Assessment title- component 1- Presentation</vt:lpstr>
      <vt:lpstr>introduction</vt:lpstr>
      <vt:lpstr>Overview of theory</vt:lpstr>
      <vt:lpstr>Applying key concepts</vt:lpstr>
      <vt:lpstr>Practical strategies</vt:lpstr>
      <vt:lpstr>Nature versus nurture</vt:lpstr>
      <vt:lpstr>Evaluation</vt:lpstr>
      <vt:lpstr>Conclusion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324</cp:revision>
  <dcterms:created xsi:type="dcterms:W3CDTF">2026-02-12T01:27:17Z</dcterms:created>
  <dcterms:modified xsi:type="dcterms:W3CDTF">2026-02-16T07:01:52Z</dcterms:modified>
</cp:coreProperties>
</file>