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1" r:id="rId1"/>
  </p:sldMasterIdLst>
  <p:notesMasterIdLst>
    <p:notesMasterId r:id="rId25"/>
  </p:notesMasterIdLst>
  <p:sldIdLst>
    <p:sldId id="256" r:id="rId2"/>
    <p:sldId id="257" r:id="rId3"/>
    <p:sldId id="258" r:id="rId4"/>
    <p:sldId id="267" r:id="rId5"/>
    <p:sldId id="259" r:id="rId6"/>
    <p:sldId id="260" r:id="rId7"/>
    <p:sldId id="261" r:id="rId8"/>
    <p:sldId id="262" r:id="rId9"/>
    <p:sldId id="263" r:id="rId10"/>
    <p:sldId id="264" r:id="rId11"/>
    <p:sldId id="265" r:id="rId12"/>
    <p:sldId id="266" r:id="rId13"/>
    <p:sldId id="275" r:id="rId14"/>
    <p:sldId id="269" r:id="rId15"/>
    <p:sldId id="270" r:id="rId16"/>
    <p:sldId id="268" r:id="rId17"/>
    <p:sldId id="271" r:id="rId18"/>
    <p:sldId id="272" r:id="rId19"/>
    <p:sldId id="273" r:id="rId20"/>
    <p:sldId id="274" r:id="rId21"/>
    <p:sldId id="276" r:id="rId22"/>
    <p:sldId id="277" r:id="rId23"/>
    <p:sldId id="27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2"/>
  </p:normalViewPr>
  <p:slideViewPr>
    <p:cSldViewPr snapToGrid="0" snapToObjects="1">
      <p:cViewPr varScale="1">
        <p:scale>
          <a:sx n="90" d="100"/>
          <a:sy n="90" d="100"/>
        </p:scale>
        <p:origin x="232" y="5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4.xml.rels><?xml version="1.0" encoding="UTF-8" standalone="yes"?>
<Relationships xmlns="http://schemas.openxmlformats.org/package/2006/relationships"><Relationship Id="rId1" Type="http://schemas.openxmlformats.org/officeDocument/2006/relationships/hyperlink" Target="https://icd.who.int/browse10/2010/en" TargetMode="External"/></Relationships>
</file>

<file path=ppt/diagrams/_rels/data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1" Type="http://schemas.openxmlformats.org/officeDocument/2006/relationships/hyperlink" Target="https://icd.who.int/browse10/2010/en" TargetMode="External"/></Relationships>
</file>

<file path=ppt/diagrams/_rels/drawing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8EE60B-9E4E-49C7-BB17-528E1EE7AC1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0B0990B-48C2-4145-9448-59E5C93DC99C}">
      <dgm:prSet/>
      <dgm:spPr/>
      <dgm:t>
        <a:bodyPr/>
        <a:lstStyle/>
        <a:p>
          <a:r>
            <a:rPr lang="en-GB"/>
            <a:t>The term Dementia is used to describe the collection of symptoms including a decline in memory, reasoning and communication skills, and a gradual loss of skills needed to carry out daily activities.</a:t>
          </a:r>
          <a:endParaRPr lang="en-US"/>
        </a:p>
      </dgm:t>
    </dgm:pt>
    <dgm:pt modelId="{BC7D42E0-0722-48BC-B87C-6DDF853A2168}" type="parTrans" cxnId="{1B1559F5-F3B4-478A-8232-A75F572DABD9}">
      <dgm:prSet/>
      <dgm:spPr/>
      <dgm:t>
        <a:bodyPr/>
        <a:lstStyle/>
        <a:p>
          <a:endParaRPr lang="en-US"/>
        </a:p>
      </dgm:t>
    </dgm:pt>
    <dgm:pt modelId="{F374BCFD-23C9-4C27-AB77-EEA670993626}" type="sibTrans" cxnId="{1B1559F5-F3B4-478A-8232-A75F572DABD9}">
      <dgm:prSet/>
      <dgm:spPr/>
      <dgm:t>
        <a:bodyPr/>
        <a:lstStyle/>
        <a:p>
          <a:endParaRPr lang="en-US"/>
        </a:p>
      </dgm:t>
    </dgm:pt>
    <dgm:pt modelId="{7D8BDD35-6412-4944-9ED8-FD68AE1C34B1}">
      <dgm:prSet/>
      <dgm:spPr/>
      <dgm:t>
        <a:bodyPr/>
        <a:lstStyle/>
        <a:p>
          <a:r>
            <a:rPr lang="en-GB"/>
            <a:t>These symptoms are caused by structural and chemical changes in the brain as a result of physical diseases such as Alzheimer’s disease. </a:t>
          </a:r>
          <a:endParaRPr lang="en-US"/>
        </a:p>
      </dgm:t>
    </dgm:pt>
    <dgm:pt modelId="{BBB17A14-3125-494D-AE21-9D0A11883E51}" type="parTrans" cxnId="{AF627081-8B36-4F50-B491-7BDC1591CAB4}">
      <dgm:prSet/>
      <dgm:spPr/>
      <dgm:t>
        <a:bodyPr/>
        <a:lstStyle/>
        <a:p>
          <a:endParaRPr lang="en-US"/>
        </a:p>
      </dgm:t>
    </dgm:pt>
    <dgm:pt modelId="{B0C59BB5-97B4-49E2-95B2-916216AA51FC}" type="sibTrans" cxnId="{AF627081-8B36-4F50-B491-7BDC1591CAB4}">
      <dgm:prSet/>
      <dgm:spPr/>
      <dgm:t>
        <a:bodyPr/>
        <a:lstStyle/>
        <a:p>
          <a:endParaRPr lang="en-US"/>
        </a:p>
      </dgm:t>
    </dgm:pt>
    <dgm:pt modelId="{FAAFFB54-20A9-0E4B-A54F-4B38F9EBCE55}" type="pres">
      <dgm:prSet presAssocID="{FB8EE60B-9E4E-49C7-BB17-528E1EE7AC1B}" presName="linear" presStyleCnt="0">
        <dgm:presLayoutVars>
          <dgm:animLvl val="lvl"/>
          <dgm:resizeHandles val="exact"/>
        </dgm:presLayoutVars>
      </dgm:prSet>
      <dgm:spPr/>
    </dgm:pt>
    <dgm:pt modelId="{6284EF3C-D069-014A-8C64-0FB453F3EE05}" type="pres">
      <dgm:prSet presAssocID="{70B0990B-48C2-4145-9448-59E5C93DC99C}" presName="parentText" presStyleLbl="node1" presStyleIdx="0" presStyleCnt="2">
        <dgm:presLayoutVars>
          <dgm:chMax val="0"/>
          <dgm:bulletEnabled val="1"/>
        </dgm:presLayoutVars>
      </dgm:prSet>
      <dgm:spPr/>
    </dgm:pt>
    <dgm:pt modelId="{45EE3ECA-D2A0-3E4B-8D3D-4045250104DD}" type="pres">
      <dgm:prSet presAssocID="{F374BCFD-23C9-4C27-AB77-EEA670993626}" presName="spacer" presStyleCnt="0"/>
      <dgm:spPr/>
    </dgm:pt>
    <dgm:pt modelId="{5742CA73-8873-4746-A08E-B9E88C8DAD0E}" type="pres">
      <dgm:prSet presAssocID="{7D8BDD35-6412-4944-9ED8-FD68AE1C34B1}" presName="parentText" presStyleLbl="node1" presStyleIdx="1" presStyleCnt="2">
        <dgm:presLayoutVars>
          <dgm:chMax val="0"/>
          <dgm:bulletEnabled val="1"/>
        </dgm:presLayoutVars>
      </dgm:prSet>
      <dgm:spPr/>
    </dgm:pt>
  </dgm:ptLst>
  <dgm:cxnLst>
    <dgm:cxn modelId="{EA1EC248-5BC6-5742-9F96-2E4EC4AA7182}" type="presOf" srcId="{70B0990B-48C2-4145-9448-59E5C93DC99C}" destId="{6284EF3C-D069-014A-8C64-0FB453F3EE05}" srcOrd="0" destOrd="0" presId="urn:microsoft.com/office/officeart/2005/8/layout/vList2"/>
    <dgm:cxn modelId="{8254BF75-045D-364B-878C-1E9CCF56F044}" type="presOf" srcId="{7D8BDD35-6412-4944-9ED8-FD68AE1C34B1}" destId="{5742CA73-8873-4746-A08E-B9E88C8DAD0E}" srcOrd="0" destOrd="0" presId="urn:microsoft.com/office/officeart/2005/8/layout/vList2"/>
    <dgm:cxn modelId="{AF627081-8B36-4F50-B491-7BDC1591CAB4}" srcId="{FB8EE60B-9E4E-49C7-BB17-528E1EE7AC1B}" destId="{7D8BDD35-6412-4944-9ED8-FD68AE1C34B1}" srcOrd="1" destOrd="0" parTransId="{BBB17A14-3125-494D-AE21-9D0A11883E51}" sibTransId="{B0C59BB5-97B4-49E2-95B2-916216AA51FC}"/>
    <dgm:cxn modelId="{2902D4D8-E5A6-7348-ABC0-A2D732EBA9CC}" type="presOf" srcId="{FB8EE60B-9E4E-49C7-BB17-528E1EE7AC1B}" destId="{FAAFFB54-20A9-0E4B-A54F-4B38F9EBCE55}" srcOrd="0" destOrd="0" presId="urn:microsoft.com/office/officeart/2005/8/layout/vList2"/>
    <dgm:cxn modelId="{1B1559F5-F3B4-478A-8232-A75F572DABD9}" srcId="{FB8EE60B-9E4E-49C7-BB17-528E1EE7AC1B}" destId="{70B0990B-48C2-4145-9448-59E5C93DC99C}" srcOrd="0" destOrd="0" parTransId="{BC7D42E0-0722-48BC-B87C-6DDF853A2168}" sibTransId="{F374BCFD-23C9-4C27-AB77-EEA670993626}"/>
    <dgm:cxn modelId="{30B69CB7-2D41-154A-9721-9148806232C4}" type="presParOf" srcId="{FAAFFB54-20A9-0E4B-A54F-4B38F9EBCE55}" destId="{6284EF3C-D069-014A-8C64-0FB453F3EE05}" srcOrd="0" destOrd="0" presId="urn:microsoft.com/office/officeart/2005/8/layout/vList2"/>
    <dgm:cxn modelId="{93DB250D-7B55-CD4C-B8E1-85B50814299B}" type="presParOf" srcId="{FAAFFB54-20A9-0E4B-A54F-4B38F9EBCE55}" destId="{45EE3ECA-D2A0-3E4B-8D3D-4045250104DD}" srcOrd="1" destOrd="0" presId="urn:microsoft.com/office/officeart/2005/8/layout/vList2"/>
    <dgm:cxn modelId="{C8E08622-DC8C-824D-9908-F73E6C3B12AE}" type="presParOf" srcId="{FAAFFB54-20A9-0E4B-A54F-4B38F9EBCE55}" destId="{5742CA73-8873-4746-A08E-B9E88C8DAD0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BC5BDE-C45B-40F9-9A04-A07F1774D78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9A6960E-FF40-49B2-8FF1-4564AC7AD828}">
      <dgm:prSet/>
      <dgm:spPr/>
      <dgm:t>
        <a:bodyPr/>
        <a:lstStyle/>
        <a:p>
          <a:r>
            <a:rPr lang="en-GB" b="1"/>
            <a:t>Loss of memory </a:t>
          </a:r>
          <a:r>
            <a:rPr lang="en-GB"/>
            <a:t>– problems with day to day memory  with difficulty recalling events that happened recently</a:t>
          </a:r>
          <a:endParaRPr lang="en-US"/>
        </a:p>
      </dgm:t>
    </dgm:pt>
    <dgm:pt modelId="{3275D199-171A-41E8-B66D-242225CDDE42}" type="parTrans" cxnId="{B4520FE0-F86C-49A6-B83B-DE49E5DE4001}">
      <dgm:prSet/>
      <dgm:spPr/>
      <dgm:t>
        <a:bodyPr/>
        <a:lstStyle/>
        <a:p>
          <a:endParaRPr lang="en-US"/>
        </a:p>
      </dgm:t>
    </dgm:pt>
    <dgm:pt modelId="{C1EBC16D-0EE1-4599-BAF5-DC444425EBA7}" type="sibTrans" cxnId="{B4520FE0-F86C-49A6-B83B-DE49E5DE4001}">
      <dgm:prSet/>
      <dgm:spPr/>
      <dgm:t>
        <a:bodyPr/>
        <a:lstStyle/>
        <a:p>
          <a:endParaRPr lang="en-US"/>
        </a:p>
      </dgm:t>
    </dgm:pt>
    <dgm:pt modelId="{F4A96E7C-0C60-4820-94EB-4900D294D13D}">
      <dgm:prSet/>
      <dgm:spPr/>
      <dgm:t>
        <a:bodyPr/>
        <a:lstStyle/>
        <a:p>
          <a:r>
            <a:rPr lang="en-GB" b="1"/>
            <a:t>Concentrating, planning and organising </a:t>
          </a:r>
          <a:r>
            <a:rPr lang="en-GB"/>
            <a:t>– difficulties making decisions , solving problems or carrying out a sequence of tasks  </a:t>
          </a:r>
          <a:endParaRPr lang="en-US"/>
        </a:p>
      </dgm:t>
    </dgm:pt>
    <dgm:pt modelId="{ACF9F746-DBE4-4B32-8662-2CA7D16B0D53}" type="parTrans" cxnId="{DA5904EB-FA82-4FC5-8B2E-266D28963D4F}">
      <dgm:prSet/>
      <dgm:spPr/>
      <dgm:t>
        <a:bodyPr/>
        <a:lstStyle/>
        <a:p>
          <a:endParaRPr lang="en-US"/>
        </a:p>
      </dgm:t>
    </dgm:pt>
    <dgm:pt modelId="{C4E836EF-6C46-4DE1-B7D9-AECBB2EA9E58}" type="sibTrans" cxnId="{DA5904EB-FA82-4FC5-8B2E-266D28963D4F}">
      <dgm:prSet/>
      <dgm:spPr/>
      <dgm:t>
        <a:bodyPr/>
        <a:lstStyle/>
        <a:p>
          <a:endParaRPr lang="en-US"/>
        </a:p>
      </dgm:t>
    </dgm:pt>
    <dgm:pt modelId="{FE9E1EEA-CC88-49C7-AF91-56BC9C028D80}">
      <dgm:prSet/>
      <dgm:spPr/>
      <dgm:t>
        <a:bodyPr/>
        <a:lstStyle/>
        <a:p>
          <a:r>
            <a:rPr lang="en-GB" b="1"/>
            <a:t>Language</a:t>
          </a:r>
          <a:r>
            <a:rPr lang="en-GB"/>
            <a:t> – difficulties in understanding what people are saying and or finding the right word for something</a:t>
          </a:r>
          <a:endParaRPr lang="en-US"/>
        </a:p>
      </dgm:t>
    </dgm:pt>
    <dgm:pt modelId="{259F9F85-F9B1-4B6C-8F44-86B99FEA0613}" type="parTrans" cxnId="{0BB85EB1-33CD-4967-908C-ADF7B542183C}">
      <dgm:prSet/>
      <dgm:spPr/>
      <dgm:t>
        <a:bodyPr/>
        <a:lstStyle/>
        <a:p>
          <a:endParaRPr lang="en-US"/>
        </a:p>
      </dgm:t>
    </dgm:pt>
    <dgm:pt modelId="{7071BDB0-5100-4B17-8D4D-A8488A797F02}" type="sibTrans" cxnId="{0BB85EB1-33CD-4967-908C-ADF7B542183C}">
      <dgm:prSet/>
      <dgm:spPr/>
      <dgm:t>
        <a:bodyPr/>
        <a:lstStyle/>
        <a:p>
          <a:endParaRPr lang="en-US"/>
        </a:p>
      </dgm:t>
    </dgm:pt>
    <dgm:pt modelId="{E1EC8961-E4E4-E341-A4A8-B39E2B6A4149}" type="pres">
      <dgm:prSet presAssocID="{8DBC5BDE-C45B-40F9-9A04-A07F1774D788}" presName="linear" presStyleCnt="0">
        <dgm:presLayoutVars>
          <dgm:animLvl val="lvl"/>
          <dgm:resizeHandles val="exact"/>
        </dgm:presLayoutVars>
      </dgm:prSet>
      <dgm:spPr/>
    </dgm:pt>
    <dgm:pt modelId="{F118E3CC-283E-D949-9575-9F8286A7DD21}" type="pres">
      <dgm:prSet presAssocID="{79A6960E-FF40-49B2-8FF1-4564AC7AD828}" presName="parentText" presStyleLbl="node1" presStyleIdx="0" presStyleCnt="3">
        <dgm:presLayoutVars>
          <dgm:chMax val="0"/>
          <dgm:bulletEnabled val="1"/>
        </dgm:presLayoutVars>
      </dgm:prSet>
      <dgm:spPr/>
    </dgm:pt>
    <dgm:pt modelId="{C98FAF1D-61D1-B949-B62A-7179FDE6857E}" type="pres">
      <dgm:prSet presAssocID="{C1EBC16D-0EE1-4599-BAF5-DC444425EBA7}" presName="spacer" presStyleCnt="0"/>
      <dgm:spPr/>
    </dgm:pt>
    <dgm:pt modelId="{A5430DB4-E35A-6D4B-A5E9-CFE88C233C22}" type="pres">
      <dgm:prSet presAssocID="{F4A96E7C-0C60-4820-94EB-4900D294D13D}" presName="parentText" presStyleLbl="node1" presStyleIdx="1" presStyleCnt="3">
        <dgm:presLayoutVars>
          <dgm:chMax val="0"/>
          <dgm:bulletEnabled val="1"/>
        </dgm:presLayoutVars>
      </dgm:prSet>
      <dgm:spPr/>
    </dgm:pt>
    <dgm:pt modelId="{11F0C725-162A-B141-9F9D-4BE079BB5018}" type="pres">
      <dgm:prSet presAssocID="{C4E836EF-6C46-4DE1-B7D9-AECBB2EA9E58}" presName="spacer" presStyleCnt="0"/>
      <dgm:spPr/>
    </dgm:pt>
    <dgm:pt modelId="{37E2FCAD-BD1D-3E47-8FDF-DEDE229170F8}" type="pres">
      <dgm:prSet presAssocID="{FE9E1EEA-CC88-49C7-AF91-56BC9C028D80}" presName="parentText" presStyleLbl="node1" presStyleIdx="2" presStyleCnt="3">
        <dgm:presLayoutVars>
          <dgm:chMax val="0"/>
          <dgm:bulletEnabled val="1"/>
        </dgm:presLayoutVars>
      </dgm:prSet>
      <dgm:spPr/>
    </dgm:pt>
  </dgm:ptLst>
  <dgm:cxnLst>
    <dgm:cxn modelId="{63871136-12E2-5F48-A01C-2034C7974A95}" type="presOf" srcId="{79A6960E-FF40-49B2-8FF1-4564AC7AD828}" destId="{F118E3CC-283E-D949-9575-9F8286A7DD21}" srcOrd="0" destOrd="0" presId="urn:microsoft.com/office/officeart/2005/8/layout/vList2"/>
    <dgm:cxn modelId="{62B0716A-5AC6-474E-BB0F-A983E65FFD14}" type="presOf" srcId="{F4A96E7C-0C60-4820-94EB-4900D294D13D}" destId="{A5430DB4-E35A-6D4B-A5E9-CFE88C233C22}" srcOrd="0" destOrd="0" presId="urn:microsoft.com/office/officeart/2005/8/layout/vList2"/>
    <dgm:cxn modelId="{A7C89F7D-42CA-D548-BAA8-C4AA3F454373}" type="presOf" srcId="{8DBC5BDE-C45B-40F9-9A04-A07F1774D788}" destId="{E1EC8961-E4E4-E341-A4A8-B39E2B6A4149}" srcOrd="0" destOrd="0" presId="urn:microsoft.com/office/officeart/2005/8/layout/vList2"/>
    <dgm:cxn modelId="{1B5DA187-C25B-9E48-AFD6-62B3474F822F}" type="presOf" srcId="{FE9E1EEA-CC88-49C7-AF91-56BC9C028D80}" destId="{37E2FCAD-BD1D-3E47-8FDF-DEDE229170F8}" srcOrd="0" destOrd="0" presId="urn:microsoft.com/office/officeart/2005/8/layout/vList2"/>
    <dgm:cxn modelId="{0BB85EB1-33CD-4967-908C-ADF7B542183C}" srcId="{8DBC5BDE-C45B-40F9-9A04-A07F1774D788}" destId="{FE9E1EEA-CC88-49C7-AF91-56BC9C028D80}" srcOrd="2" destOrd="0" parTransId="{259F9F85-F9B1-4B6C-8F44-86B99FEA0613}" sibTransId="{7071BDB0-5100-4B17-8D4D-A8488A797F02}"/>
    <dgm:cxn modelId="{B4520FE0-F86C-49A6-B83B-DE49E5DE4001}" srcId="{8DBC5BDE-C45B-40F9-9A04-A07F1774D788}" destId="{79A6960E-FF40-49B2-8FF1-4564AC7AD828}" srcOrd="0" destOrd="0" parTransId="{3275D199-171A-41E8-B66D-242225CDDE42}" sibTransId="{C1EBC16D-0EE1-4599-BAF5-DC444425EBA7}"/>
    <dgm:cxn modelId="{DA5904EB-FA82-4FC5-8B2E-266D28963D4F}" srcId="{8DBC5BDE-C45B-40F9-9A04-A07F1774D788}" destId="{F4A96E7C-0C60-4820-94EB-4900D294D13D}" srcOrd="1" destOrd="0" parTransId="{ACF9F746-DBE4-4B32-8662-2CA7D16B0D53}" sibTransId="{C4E836EF-6C46-4DE1-B7D9-AECBB2EA9E58}"/>
    <dgm:cxn modelId="{DD33D97C-538C-C248-A6A1-65FC6AFD6FE6}" type="presParOf" srcId="{E1EC8961-E4E4-E341-A4A8-B39E2B6A4149}" destId="{F118E3CC-283E-D949-9575-9F8286A7DD21}" srcOrd="0" destOrd="0" presId="urn:microsoft.com/office/officeart/2005/8/layout/vList2"/>
    <dgm:cxn modelId="{D17D9900-D4AA-3648-A156-5D0C47DAD81D}" type="presParOf" srcId="{E1EC8961-E4E4-E341-A4A8-B39E2B6A4149}" destId="{C98FAF1D-61D1-B949-B62A-7179FDE6857E}" srcOrd="1" destOrd="0" presId="urn:microsoft.com/office/officeart/2005/8/layout/vList2"/>
    <dgm:cxn modelId="{F4B74360-5302-5849-9A1C-6A034CB99757}" type="presParOf" srcId="{E1EC8961-E4E4-E341-A4A8-B39E2B6A4149}" destId="{A5430DB4-E35A-6D4B-A5E9-CFE88C233C22}" srcOrd="2" destOrd="0" presId="urn:microsoft.com/office/officeart/2005/8/layout/vList2"/>
    <dgm:cxn modelId="{0952FC84-EA1D-2E4B-B325-B04A89B6E25B}" type="presParOf" srcId="{E1EC8961-E4E4-E341-A4A8-B39E2B6A4149}" destId="{11F0C725-162A-B141-9F9D-4BE079BB5018}" srcOrd="3" destOrd="0" presId="urn:microsoft.com/office/officeart/2005/8/layout/vList2"/>
    <dgm:cxn modelId="{CEBB3816-930C-F349-96FD-56CAA3265BF3}" type="presParOf" srcId="{E1EC8961-E4E4-E341-A4A8-B39E2B6A4149}" destId="{37E2FCAD-BD1D-3E47-8FDF-DEDE229170F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1153E6-A132-4A73-896B-8C5B24C04F5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33ABB7B-14C4-48BD-94C7-023A57D538EC}">
      <dgm:prSet/>
      <dgm:spPr/>
      <dgm:t>
        <a:bodyPr/>
        <a:lstStyle/>
        <a:p>
          <a:r>
            <a:rPr lang="en-GB"/>
            <a:t>As people live longer , the number of people with dementia is set to increase.</a:t>
          </a:r>
          <a:endParaRPr lang="en-US"/>
        </a:p>
      </dgm:t>
    </dgm:pt>
    <dgm:pt modelId="{DE1FDBBF-1996-4B22-B1AB-CD6BE6FACF09}" type="parTrans" cxnId="{9B1A3C14-A5FB-47FB-8B8A-F6EEDE90CFC1}">
      <dgm:prSet/>
      <dgm:spPr/>
      <dgm:t>
        <a:bodyPr/>
        <a:lstStyle/>
        <a:p>
          <a:endParaRPr lang="en-US"/>
        </a:p>
      </dgm:t>
    </dgm:pt>
    <dgm:pt modelId="{B8880AA1-0B8B-4CA1-AB4C-0F4AD1B32D3E}" type="sibTrans" cxnId="{9B1A3C14-A5FB-47FB-8B8A-F6EEDE90CFC1}">
      <dgm:prSet/>
      <dgm:spPr/>
      <dgm:t>
        <a:bodyPr/>
        <a:lstStyle/>
        <a:p>
          <a:endParaRPr lang="en-US"/>
        </a:p>
      </dgm:t>
    </dgm:pt>
    <dgm:pt modelId="{F07E2D69-68E9-4F9E-983B-15D95F51E159}">
      <dgm:prSet/>
      <dgm:spPr/>
      <dgm:t>
        <a:bodyPr/>
        <a:lstStyle/>
        <a:p>
          <a:r>
            <a:rPr lang="en-GB"/>
            <a:t>Nationally it is estimated that the numbers will nearly double over the next 30 years to 1.7 million people living with dementia in the UK (Alzheimer’s Society 2009).</a:t>
          </a:r>
          <a:endParaRPr lang="en-US"/>
        </a:p>
      </dgm:t>
    </dgm:pt>
    <dgm:pt modelId="{F113C336-8EDB-4F0F-89D8-495350C9A960}" type="parTrans" cxnId="{C1E9CAF9-21C4-4C5A-9436-4E1692E5D902}">
      <dgm:prSet/>
      <dgm:spPr/>
      <dgm:t>
        <a:bodyPr/>
        <a:lstStyle/>
        <a:p>
          <a:endParaRPr lang="en-US"/>
        </a:p>
      </dgm:t>
    </dgm:pt>
    <dgm:pt modelId="{0CCAE635-B599-4AB3-9085-D124E2FEE3D4}" type="sibTrans" cxnId="{C1E9CAF9-21C4-4C5A-9436-4E1692E5D902}">
      <dgm:prSet/>
      <dgm:spPr/>
      <dgm:t>
        <a:bodyPr/>
        <a:lstStyle/>
        <a:p>
          <a:endParaRPr lang="en-US"/>
        </a:p>
      </dgm:t>
    </dgm:pt>
    <dgm:pt modelId="{9CC75321-790A-4F29-800D-282D76575753}">
      <dgm:prSet/>
      <dgm:spPr/>
      <dgm:t>
        <a:bodyPr/>
        <a:lstStyle/>
        <a:p>
          <a:r>
            <a:rPr lang="en-GB"/>
            <a:t>It is estimated 61% of people with dementia are women and 39% are men (Alzheimer’s Research 2014).</a:t>
          </a:r>
          <a:endParaRPr lang="en-US"/>
        </a:p>
      </dgm:t>
    </dgm:pt>
    <dgm:pt modelId="{20892023-A4E1-4534-B233-AE20423FEC3F}" type="parTrans" cxnId="{A4963C01-5E40-42FA-9DA4-E07B5E035C8E}">
      <dgm:prSet/>
      <dgm:spPr/>
      <dgm:t>
        <a:bodyPr/>
        <a:lstStyle/>
        <a:p>
          <a:endParaRPr lang="en-US"/>
        </a:p>
      </dgm:t>
    </dgm:pt>
    <dgm:pt modelId="{1B07E26C-6CBC-4388-868E-85184AB1C366}" type="sibTrans" cxnId="{A4963C01-5E40-42FA-9DA4-E07B5E035C8E}">
      <dgm:prSet/>
      <dgm:spPr/>
      <dgm:t>
        <a:bodyPr/>
        <a:lstStyle/>
        <a:p>
          <a:endParaRPr lang="en-US"/>
        </a:p>
      </dgm:t>
    </dgm:pt>
    <dgm:pt modelId="{20999E49-DC2F-A74B-A3F3-729113BF9133}" type="pres">
      <dgm:prSet presAssocID="{B81153E6-A132-4A73-896B-8C5B24C04F52}" presName="linear" presStyleCnt="0">
        <dgm:presLayoutVars>
          <dgm:animLvl val="lvl"/>
          <dgm:resizeHandles val="exact"/>
        </dgm:presLayoutVars>
      </dgm:prSet>
      <dgm:spPr/>
    </dgm:pt>
    <dgm:pt modelId="{45A5289B-3792-704F-9814-BC336C24CA9F}" type="pres">
      <dgm:prSet presAssocID="{733ABB7B-14C4-48BD-94C7-023A57D538EC}" presName="parentText" presStyleLbl="node1" presStyleIdx="0" presStyleCnt="3">
        <dgm:presLayoutVars>
          <dgm:chMax val="0"/>
          <dgm:bulletEnabled val="1"/>
        </dgm:presLayoutVars>
      </dgm:prSet>
      <dgm:spPr/>
    </dgm:pt>
    <dgm:pt modelId="{BC9C868E-8599-2443-A1D2-A42E5B9DB981}" type="pres">
      <dgm:prSet presAssocID="{B8880AA1-0B8B-4CA1-AB4C-0F4AD1B32D3E}" presName="spacer" presStyleCnt="0"/>
      <dgm:spPr/>
    </dgm:pt>
    <dgm:pt modelId="{EF2B2032-7FB3-2943-B489-AFD3EDDDEF3E}" type="pres">
      <dgm:prSet presAssocID="{F07E2D69-68E9-4F9E-983B-15D95F51E159}" presName="parentText" presStyleLbl="node1" presStyleIdx="1" presStyleCnt="3">
        <dgm:presLayoutVars>
          <dgm:chMax val="0"/>
          <dgm:bulletEnabled val="1"/>
        </dgm:presLayoutVars>
      </dgm:prSet>
      <dgm:spPr/>
    </dgm:pt>
    <dgm:pt modelId="{68AD115C-A5BD-B846-B641-26EF563AA6F3}" type="pres">
      <dgm:prSet presAssocID="{0CCAE635-B599-4AB3-9085-D124E2FEE3D4}" presName="spacer" presStyleCnt="0"/>
      <dgm:spPr/>
    </dgm:pt>
    <dgm:pt modelId="{BB0E7A61-BEDC-6E4D-A72A-AFCCB5E07027}" type="pres">
      <dgm:prSet presAssocID="{9CC75321-790A-4F29-800D-282D76575753}" presName="parentText" presStyleLbl="node1" presStyleIdx="2" presStyleCnt="3">
        <dgm:presLayoutVars>
          <dgm:chMax val="0"/>
          <dgm:bulletEnabled val="1"/>
        </dgm:presLayoutVars>
      </dgm:prSet>
      <dgm:spPr/>
    </dgm:pt>
  </dgm:ptLst>
  <dgm:cxnLst>
    <dgm:cxn modelId="{A4963C01-5E40-42FA-9DA4-E07B5E035C8E}" srcId="{B81153E6-A132-4A73-896B-8C5B24C04F52}" destId="{9CC75321-790A-4F29-800D-282D76575753}" srcOrd="2" destOrd="0" parTransId="{20892023-A4E1-4534-B233-AE20423FEC3F}" sibTransId="{1B07E26C-6CBC-4388-868E-85184AB1C366}"/>
    <dgm:cxn modelId="{9B1A3C14-A5FB-47FB-8B8A-F6EEDE90CFC1}" srcId="{B81153E6-A132-4A73-896B-8C5B24C04F52}" destId="{733ABB7B-14C4-48BD-94C7-023A57D538EC}" srcOrd="0" destOrd="0" parTransId="{DE1FDBBF-1996-4B22-B1AB-CD6BE6FACF09}" sibTransId="{B8880AA1-0B8B-4CA1-AB4C-0F4AD1B32D3E}"/>
    <dgm:cxn modelId="{321AD732-F1FB-3848-8DCF-67A5F6AA99D3}" type="presOf" srcId="{B81153E6-A132-4A73-896B-8C5B24C04F52}" destId="{20999E49-DC2F-A74B-A3F3-729113BF9133}" srcOrd="0" destOrd="0" presId="urn:microsoft.com/office/officeart/2005/8/layout/vList2"/>
    <dgm:cxn modelId="{84F7286C-AC54-8342-A8BE-FEB16C2CAB7E}" type="presOf" srcId="{F07E2D69-68E9-4F9E-983B-15D95F51E159}" destId="{EF2B2032-7FB3-2943-B489-AFD3EDDDEF3E}" srcOrd="0" destOrd="0" presId="urn:microsoft.com/office/officeart/2005/8/layout/vList2"/>
    <dgm:cxn modelId="{40BB6CDB-B808-AB4C-9EF6-111D7E0BF285}" type="presOf" srcId="{733ABB7B-14C4-48BD-94C7-023A57D538EC}" destId="{45A5289B-3792-704F-9814-BC336C24CA9F}" srcOrd="0" destOrd="0" presId="urn:microsoft.com/office/officeart/2005/8/layout/vList2"/>
    <dgm:cxn modelId="{DCF6A8F3-64F4-8C4C-B89F-41367BE116A7}" type="presOf" srcId="{9CC75321-790A-4F29-800D-282D76575753}" destId="{BB0E7A61-BEDC-6E4D-A72A-AFCCB5E07027}" srcOrd="0" destOrd="0" presId="urn:microsoft.com/office/officeart/2005/8/layout/vList2"/>
    <dgm:cxn modelId="{C1E9CAF9-21C4-4C5A-9436-4E1692E5D902}" srcId="{B81153E6-A132-4A73-896B-8C5B24C04F52}" destId="{F07E2D69-68E9-4F9E-983B-15D95F51E159}" srcOrd="1" destOrd="0" parTransId="{F113C336-8EDB-4F0F-89D8-495350C9A960}" sibTransId="{0CCAE635-B599-4AB3-9085-D124E2FEE3D4}"/>
    <dgm:cxn modelId="{15835B60-857B-C743-AF42-936399DAF99B}" type="presParOf" srcId="{20999E49-DC2F-A74B-A3F3-729113BF9133}" destId="{45A5289B-3792-704F-9814-BC336C24CA9F}" srcOrd="0" destOrd="0" presId="urn:microsoft.com/office/officeart/2005/8/layout/vList2"/>
    <dgm:cxn modelId="{26FA97A9-F270-B94F-AB04-A8D1D5D52081}" type="presParOf" srcId="{20999E49-DC2F-A74B-A3F3-729113BF9133}" destId="{BC9C868E-8599-2443-A1D2-A42E5B9DB981}" srcOrd="1" destOrd="0" presId="urn:microsoft.com/office/officeart/2005/8/layout/vList2"/>
    <dgm:cxn modelId="{706564BC-4656-7A44-8E2F-A6AD5DD683EE}" type="presParOf" srcId="{20999E49-DC2F-A74B-A3F3-729113BF9133}" destId="{EF2B2032-7FB3-2943-B489-AFD3EDDDEF3E}" srcOrd="2" destOrd="0" presId="urn:microsoft.com/office/officeart/2005/8/layout/vList2"/>
    <dgm:cxn modelId="{D3EDE138-B5A6-7747-87AF-7E618C371866}" type="presParOf" srcId="{20999E49-DC2F-A74B-A3F3-729113BF9133}" destId="{68AD115C-A5BD-B846-B641-26EF563AA6F3}" srcOrd="3" destOrd="0" presId="urn:microsoft.com/office/officeart/2005/8/layout/vList2"/>
    <dgm:cxn modelId="{EF1F46BE-5F44-7547-9A6E-71EDE1EFE7DF}" type="presParOf" srcId="{20999E49-DC2F-A74B-A3F3-729113BF9133}" destId="{BB0E7A61-BEDC-6E4D-A72A-AFCCB5E0702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0F55BC-E499-4CF6-8913-7ED6726D80C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A86EB3B-488B-4731-BEB2-4AA350415998}">
      <dgm:prSet/>
      <dgm:spPr/>
      <dgm:t>
        <a:bodyPr/>
        <a:lstStyle/>
        <a:p>
          <a:r>
            <a:rPr lang="en-GB" b="1">
              <a:solidFill>
                <a:schemeClr val="tx1"/>
              </a:solidFill>
            </a:rPr>
            <a:t>Organic, including symptomatic, mental disorders</a:t>
          </a:r>
          <a:br>
            <a:rPr lang="en-GB" b="1">
              <a:solidFill>
                <a:schemeClr val="tx1"/>
              </a:solidFill>
            </a:rPr>
          </a:br>
          <a:r>
            <a:rPr lang="en-GB" b="1">
              <a:solidFill>
                <a:schemeClr val="tx1"/>
              </a:solidFill>
            </a:rPr>
            <a:t>(F00-F09)</a:t>
          </a:r>
          <a:endParaRPr lang="en-US">
            <a:solidFill>
              <a:schemeClr val="tx1"/>
            </a:solidFill>
          </a:endParaRPr>
        </a:p>
      </dgm:t>
    </dgm:pt>
    <dgm:pt modelId="{131E34C2-4921-4592-8D6A-138073160BEB}" type="parTrans" cxnId="{D18A018A-3D4D-44D9-9E13-C959E0B259CA}">
      <dgm:prSet/>
      <dgm:spPr/>
      <dgm:t>
        <a:bodyPr/>
        <a:lstStyle/>
        <a:p>
          <a:endParaRPr lang="en-US">
            <a:solidFill>
              <a:schemeClr val="tx1"/>
            </a:solidFill>
          </a:endParaRPr>
        </a:p>
      </dgm:t>
    </dgm:pt>
    <dgm:pt modelId="{675FD2E2-543F-4D40-83BA-20E4B4C8A71A}" type="sibTrans" cxnId="{D18A018A-3D4D-44D9-9E13-C959E0B259CA}">
      <dgm:prSet/>
      <dgm:spPr/>
      <dgm:t>
        <a:bodyPr/>
        <a:lstStyle/>
        <a:p>
          <a:endParaRPr lang="en-US">
            <a:solidFill>
              <a:schemeClr val="tx1"/>
            </a:solidFill>
          </a:endParaRPr>
        </a:p>
      </dgm:t>
    </dgm:pt>
    <dgm:pt modelId="{F91A808C-B356-4482-981B-D5A201082056}">
      <dgm:prSet/>
      <dgm:spPr/>
      <dgm:t>
        <a:bodyPr/>
        <a:lstStyle/>
        <a:p>
          <a:r>
            <a:rPr lang="en-GB" b="1">
              <a:solidFill>
                <a:schemeClr val="tx1"/>
              </a:solidFill>
            </a:rPr>
            <a:t>F00* - Dementia in Alzheimer disease (</a:t>
          </a:r>
          <a:r>
            <a:rPr lang="en-GB" b="1" u="sng">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G30.-+</a:t>
          </a:r>
          <a:r>
            <a:rPr lang="en-GB" b="1">
              <a:solidFill>
                <a:schemeClr val="tx1"/>
              </a:solidFill>
            </a:rPr>
            <a:t>)</a:t>
          </a:r>
          <a:endParaRPr lang="en-US">
            <a:solidFill>
              <a:schemeClr val="tx1"/>
            </a:solidFill>
          </a:endParaRPr>
        </a:p>
      </dgm:t>
    </dgm:pt>
    <dgm:pt modelId="{210D79C1-401D-46B5-AF92-FF0C16FB0393}" type="parTrans" cxnId="{752E6D6D-CFAA-4F62-9CDC-4DF8655F121D}">
      <dgm:prSet/>
      <dgm:spPr/>
      <dgm:t>
        <a:bodyPr/>
        <a:lstStyle/>
        <a:p>
          <a:endParaRPr lang="en-US">
            <a:solidFill>
              <a:schemeClr val="tx1"/>
            </a:solidFill>
          </a:endParaRPr>
        </a:p>
      </dgm:t>
    </dgm:pt>
    <dgm:pt modelId="{9833A83D-166B-40A0-BFD6-FE1007DCD989}" type="sibTrans" cxnId="{752E6D6D-CFAA-4F62-9CDC-4DF8655F121D}">
      <dgm:prSet/>
      <dgm:spPr/>
      <dgm:t>
        <a:bodyPr/>
        <a:lstStyle/>
        <a:p>
          <a:endParaRPr lang="en-US">
            <a:solidFill>
              <a:schemeClr val="tx1"/>
            </a:solidFill>
          </a:endParaRPr>
        </a:p>
      </dgm:t>
    </dgm:pt>
    <dgm:pt modelId="{350189D8-04BB-48FF-9999-5A67E22D1933}">
      <dgm:prSet/>
      <dgm:spPr/>
      <dgm:t>
        <a:bodyPr/>
        <a:lstStyle/>
        <a:p>
          <a:r>
            <a:rPr lang="en-GB" b="1">
              <a:solidFill>
                <a:schemeClr val="tx1"/>
              </a:solidFill>
            </a:rPr>
            <a:t>F01 - Vascular dementia</a:t>
          </a:r>
          <a:endParaRPr lang="en-US">
            <a:solidFill>
              <a:schemeClr val="tx1"/>
            </a:solidFill>
          </a:endParaRPr>
        </a:p>
      </dgm:t>
    </dgm:pt>
    <dgm:pt modelId="{5D67B3ED-8B5B-47F5-A92D-83F3727A79F9}" type="parTrans" cxnId="{373E2B1C-F92F-4A2F-AFCD-2748B99775D6}">
      <dgm:prSet/>
      <dgm:spPr/>
      <dgm:t>
        <a:bodyPr/>
        <a:lstStyle/>
        <a:p>
          <a:endParaRPr lang="en-US">
            <a:solidFill>
              <a:schemeClr val="tx1"/>
            </a:solidFill>
          </a:endParaRPr>
        </a:p>
      </dgm:t>
    </dgm:pt>
    <dgm:pt modelId="{2827DC8A-5B50-4A4B-A49E-54F54ACD10C5}" type="sibTrans" cxnId="{373E2B1C-F92F-4A2F-AFCD-2748B99775D6}">
      <dgm:prSet/>
      <dgm:spPr/>
      <dgm:t>
        <a:bodyPr/>
        <a:lstStyle/>
        <a:p>
          <a:endParaRPr lang="en-US">
            <a:solidFill>
              <a:schemeClr val="tx1"/>
            </a:solidFill>
          </a:endParaRPr>
        </a:p>
      </dgm:t>
    </dgm:pt>
    <dgm:pt modelId="{2A41DD7A-50E1-481F-8A5B-5EBD74CB4B6B}">
      <dgm:prSet/>
      <dgm:spPr/>
      <dgm:t>
        <a:bodyPr/>
        <a:lstStyle/>
        <a:p>
          <a:r>
            <a:rPr lang="en-GB" b="1">
              <a:solidFill>
                <a:schemeClr val="tx1"/>
              </a:solidFill>
            </a:rPr>
            <a:t>F02* - Dementia in other diseases classified elsewhere</a:t>
          </a:r>
          <a:endParaRPr lang="en-US">
            <a:solidFill>
              <a:schemeClr val="tx1"/>
            </a:solidFill>
          </a:endParaRPr>
        </a:p>
      </dgm:t>
    </dgm:pt>
    <dgm:pt modelId="{A657392F-33E7-4D7B-B5DB-C4763C17AD7D}" type="parTrans" cxnId="{AEA54A9F-6522-4249-BA3C-CAF1DB0D4AAC}">
      <dgm:prSet/>
      <dgm:spPr/>
      <dgm:t>
        <a:bodyPr/>
        <a:lstStyle/>
        <a:p>
          <a:endParaRPr lang="en-US">
            <a:solidFill>
              <a:schemeClr val="tx1"/>
            </a:solidFill>
          </a:endParaRPr>
        </a:p>
      </dgm:t>
    </dgm:pt>
    <dgm:pt modelId="{F8F5ED12-D2A0-4868-98FF-1E6CC770CA43}" type="sibTrans" cxnId="{AEA54A9F-6522-4249-BA3C-CAF1DB0D4AAC}">
      <dgm:prSet/>
      <dgm:spPr/>
      <dgm:t>
        <a:bodyPr/>
        <a:lstStyle/>
        <a:p>
          <a:endParaRPr lang="en-US">
            <a:solidFill>
              <a:schemeClr val="tx1"/>
            </a:solidFill>
          </a:endParaRPr>
        </a:p>
      </dgm:t>
    </dgm:pt>
    <dgm:pt modelId="{390AADDF-FB39-469B-8FA6-EA5B6A9F2E57}">
      <dgm:prSet/>
      <dgm:spPr/>
      <dgm:t>
        <a:bodyPr/>
        <a:lstStyle/>
        <a:p>
          <a:r>
            <a:rPr lang="en-GB" b="1">
              <a:solidFill>
                <a:schemeClr val="tx1"/>
              </a:solidFill>
            </a:rPr>
            <a:t>F03 - Unspecified dementia</a:t>
          </a:r>
          <a:endParaRPr lang="en-US">
            <a:solidFill>
              <a:schemeClr val="tx1"/>
            </a:solidFill>
          </a:endParaRPr>
        </a:p>
      </dgm:t>
    </dgm:pt>
    <dgm:pt modelId="{3B2227D9-4D36-490A-810C-CA699A99FB3D}" type="parTrans" cxnId="{8910BF5D-6A23-4A5F-A586-4EF37A5B0464}">
      <dgm:prSet/>
      <dgm:spPr/>
      <dgm:t>
        <a:bodyPr/>
        <a:lstStyle/>
        <a:p>
          <a:endParaRPr lang="en-US">
            <a:solidFill>
              <a:schemeClr val="tx1"/>
            </a:solidFill>
          </a:endParaRPr>
        </a:p>
      </dgm:t>
    </dgm:pt>
    <dgm:pt modelId="{D220FB0A-7020-4B18-82D7-6B4CC7EE740B}" type="sibTrans" cxnId="{8910BF5D-6A23-4A5F-A586-4EF37A5B0464}">
      <dgm:prSet/>
      <dgm:spPr/>
      <dgm:t>
        <a:bodyPr/>
        <a:lstStyle/>
        <a:p>
          <a:endParaRPr lang="en-US">
            <a:solidFill>
              <a:schemeClr val="tx1"/>
            </a:solidFill>
          </a:endParaRPr>
        </a:p>
      </dgm:t>
    </dgm:pt>
    <dgm:pt modelId="{019F7B3F-F746-D54E-9C28-A9897A909018}" type="pres">
      <dgm:prSet presAssocID="{A40F55BC-E499-4CF6-8913-7ED6726D80C2}" presName="linear" presStyleCnt="0">
        <dgm:presLayoutVars>
          <dgm:animLvl val="lvl"/>
          <dgm:resizeHandles val="exact"/>
        </dgm:presLayoutVars>
      </dgm:prSet>
      <dgm:spPr/>
    </dgm:pt>
    <dgm:pt modelId="{DA01C750-1EA8-1945-80EC-F661D250C796}" type="pres">
      <dgm:prSet presAssocID="{BA86EB3B-488B-4731-BEB2-4AA350415998}" presName="parentText" presStyleLbl="node1" presStyleIdx="0" presStyleCnt="5">
        <dgm:presLayoutVars>
          <dgm:chMax val="0"/>
          <dgm:bulletEnabled val="1"/>
        </dgm:presLayoutVars>
      </dgm:prSet>
      <dgm:spPr/>
    </dgm:pt>
    <dgm:pt modelId="{6756F9EB-D54E-104C-99D3-56CF294411B6}" type="pres">
      <dgm:prSet presAssocID="{675FD2E2-543F-4D40-83BA-20E4B4C8A71A}" presName="spacer" presStyleCnt="0"/>
      <dgm:spPr/>
    </dgm:pt>
    <dgm:pt modelId="{20FF7B82-9851-7A49-95C8-D534F09ED5F9}" type="pres">
      <dgm:prSet presAssocID="{F91A808C-B356-4482-981B-D5A201082056}" presName="parentText" presStyleLbl="node1" presStyleIdx="1" presStyleCnt="5">
        <dgm:presLayoutVars>
          <dgm:chMax val="0"/>
          <dgm:bulletEnabled val="1"/>
        </dgm:presLayoutVars>
      </dgm:prSet>
      <dgm:spPr/>
    </dgm:pt>
    <dgm:pt modelId="{40271B57-4A37-2B47-9F8F-F01A05DA8655}" type="pres">
      <dgm:prSet presAssocID="{9833A83D-166B-40A0-BFD6-FE1007DCD989}" presName="spacer" presStyleCnt="0"/>
      <dgm:spPr/>
    </dgm:pt>
    <dgm:pt modelId="{2D4C492A-784E-534D-8BEA-B86519078A8F}" type="pres">
      <dgm:prSet presAssocID="{350189D8-04BB-48FF-9999-5A67E22D1933}" presName="parentText" presStyleLbl="node1" presStyleIdx="2" presStyleCnt="5">
        <dgm:presLayoutVars>
          <dgm:chMax val="0"/>
          <dgm:bulletEnabled val="1"/>
        </dgm:presLayoutVars>
      </dgm:prSet>
      <dgm:spPr/>
    </dgm:pt>
    <dgm:pt modelId="{E80337A9-2D62-F247-BA4B-2C692854E591}" type="pres">
      <dgm:prSet presAssocID="{2827DC8A-5B50-4A4B-A49E-54F54ACD10C5}" presName="spacer" presStyleCnt="0"/>
      <dgm:spPr/>
    </dgm:pt>
    <dgm:pt modelId="{6E941DD6-A429-2244-9F2B-6179616DDBF9}" type="pres">
      <dgm:prSet presAssocID="{2A41DD7A-50E1-481F-8A5B-5EBD74CB4B6B}" presName="parentText" presStyleLbl="node1" presStyleIdx="3" presStyleCnt="5">
        <dgm:presLayoutVars>
          <dgm:chMax val="0"/>
          <dgm:bulletEnabled val="1"/>
        </dgm:presLayoutVars>
      </dgm:prSet>
      <dgm:spPr/>
    </dgm:pt>
    <dgm:pt modelId="{9501C50B-143B-C245-ADD4-C61007999216}" type="pres">
      <dgm:prSet presAssocID="{F8F5ED12-D2A0-4868-98FF-1E6CC770CA43}" presName="spacer" presStyleCnt="0"/>
      <dgm:spPr/>
    </dgm:pt>
    <dgm:pt modelId="{9CF13F8B-70F2-DD42-BF7B-54F164614A6B}" type="pres">
      <dgm:prSet presAssocID="{390AADDF-FB39-469B-8FA6-EA5B6A9F2E57}" presName="parentText" presStyleLbl="node1" presStyleIdx="4" presStyleCnt="5">
        <dgm:presLayoutVars>
          <dgm:chMax val="0"/>
          <dgm:bulletEnabled val="1"/>
        </dgm:presLayoutVars>
      </dgm:prSet>
      <dgm:spPr/>
    </dgm:pt>
  </dgm:ptLst>
  <dgm:cxnLst>
    <dgm:cxn modelId="{373E2B1C-F92F-4A2F-AFCD-2748B99775D6}" srcId="{A40F55BC-E499-4CF6-8913-7ED6726D80C2}" destId="{350189D8-04BB-48FF-9999-5A67E22D1933}" srcOrd="2" destOrd="0" parTransId="{5D67B3ED-8B5B-47F5-A92D-83F3727A79F9}" sibTransId="{2827DC8A-5B50-4A4B-A49E-54F54ACD10C5}"/>
    <dgm:cxn modelId="{5CE6CD23-BA46-3543-BAE6-1199E13D0608}" type="presOf" srcId="{2A41DD7A-50E1-481F-8A5B-5EBD74CB4B6B}" destId="{6E941DD6-A429-2244-9F2B-6179616DDBF9}" srcOrd="0" destOrd="0" presId="urn:microsoft.com/office/officeart/2005/8/layout/vList2"/>
    <dgm:cxn modelId="{37611533-310A-324B-BA55-B4C755245B68}" type="presOf" srcId="{A40F55BC-E499-4CF6-8913-7ED6726D80C2}" destId="{019F7B3F-F746-D54E-9C28-A9897A909018}" srcOrd="0" destOrd="0" presId="urn:microsoft.com/office/officeart/2005/8/layout/vList2"/>
    <dgm:cxn modelId="{8910BF5D-6A23-4A5F-A586-4EF37A5B0464}" srcId="{A40F55BC-E499-4CF6-8913-7ED6726D80C2}" destId="{390AADDF-FB39-469B-8FA6-EA5B6A9F2E57}" srcOrd="4" destOrd="0" parTransId="{3B2227D9-4D36-490A-810C-CA699A99FB3D}" sibTransId="{D220FB0A-7020-4B18-82D7-6B4CC7EE740B}"/>
    <dgm:cxn modelId="{752E6D6D-CFAA-4F62-9CDC-4DF8655F121D}" srcId="{A40F55BC-E499-4CF6-8913-7ED6726D80C2}" destId="{F91A808C-B356-4482-981B-D5A201082056}" srcOrd="1" destOrd="0" parTransId="{210D79C1-401D-46B5-AF92-FF0C16FB0393}" sibTransId="{9833A83D-166B-40A0-BFD6-FE1007DCD989}"/>
    <dgm:cxn modelId="{08C5677B-F1BF-4741-BF7A-ACF159691D27}" type="presOf" srcId="{350189D8-04BB-48FF-9999-5A67E22D1933}" destId="{2D4C492A-784E-534D-8BEA-B86519078A8F}" srcOrd="0" destOrd="0" presId="urn:microsoft.com/office/officeart/2005/8/layout/vList2"/>
    <dgm:cxn modelId="{D18A018A-3D4D-44D9-9E13-C959E0B259CA}" srcId="{A40F55BC-E499-4CF6-8913-7ED6726D80C2}" destId="{BA86EB3B-488B-4731-BEB2-4AA350415998}" srcOrd="0" destOrd="0" parTransId="{131E34C2-4921-4592-8D6A-138073160BEB}" sibTransId="{675FD2E2-543F-4D40-83BA-20E4B4C8A71A}"/>
    <dgm:cxn modelId="{5D09DE8A-BE8D-0147-B3F4-6C30C352CAB8}" type="presOf" srcId="{390AADDF-FB39-469B-8FA6-EA5B6A9F2E57}" destId="{9CF13F8B-70F2-DD42-BF7B-54F164614A6B}" srcOrd="0" destOrd="0" presId="urn:microsoft.com/office/officeart/2005/8/layout/vList2"/>
    <dgm:cxn modelId="{AEA54A9F-6522-4249-BA3C-CAF1DB0D4AAC}" srcId="{A40F55BC-E499-4CF6-8913-7ED6726D80C2}" destId="{2A41DD7A-50E1-481F-8A5B-5EBD74CB4B6B}" srcOrd="3" destOrd="0" parTransId="{A657392F-33E7-4D7B-B5DB-C4763C17AD7D}" sibTransId="{F8F5ED12-D2A0-4868-98FF-1E6CC770CA43}"/>
    <dgm:cxn modelId="{15568ACC-41D5-A441-A44D-03BA7D06D6FE}" type="presOf" srcId="{F91A808C-B356-4482-981B-D5A201082056}" destId="{20FF7B82-9851-7A49-95C8-D534F09ED5F9}" srcOrd="0" destOrd="0" presId="urn:microsoft.com/office/officeart/2005/8/layout/vList2"/>
    <dgm:cxn modelId="{C26664FF-6ACB-EB48-A2D6-F36C66FBDE67}" type="presOf" srcId="{BA86EB3B-488B-4731-BEB2-4AA350415998}" destId="{DA01C750-1EA8-1945-80EC-F661D250C796}" srcOrd="0" destOrd="0" presId="urn:microsoft.com/office/officeart/2005/8/layout/vList2"/>
    <dgm:cxn modelId="{EFC91E7D-B7DB-6145-96B8-8F2463BD6E47}" type="presParOf" srcId="{019F7B3F-F746-D54E-9C28-A9897A909018}" destId="{DA01C750-1EA8-1945-80EC-F661D250C796}" srcOrd="0" destOrd="0" presId="urn:microsoft.com/office/officeart/2005/8/layout/vList2"/>
    <dgm:cxn modelId="{33D6299E-9508-964D-85C2-AD713201EEA9}" type="presParOf" srcId="{019F7B3F-F746-D54E-9C28-A9897A909018}" destId="{6756F9EB-D54E-104C-99D3-56CF294411B6}" srcOrd="1" destOrd="0" presId="urn:microsoft.com/office/officeart/2005/8/layout/vList2"/>
    <dgm:cxn modelId="{70515284-030F-BC43-9C9C-B7B4F65C12A0}" type="presParOf" srcId="{019F7B3F-F746-D54E-9C28-A9897A909018}" destId="{20FF7B82-9851-7A49-95C8-D534F09ED5F9}" srcOrd="2" destOrd="0" presId="urn:microsoft.com/office/officeart/2005/8/layout/vList2"/>
    <dgm:cxn modelId="{C1F7F84B-D570-AC40-98EE-25FF2531328E}" type="presParOf" srcId="{019F7B3F-F746-D54E-9C28-A9897A909018}" destId="{40271B57-4A37-2B47-9F8F-F01A05DA8655}" srcOrd="3" destOrd="0" presId="urn:microsoft.com/office/officeart/2005/8/layout/vList2"/>
    <dgm:cxn modelId="{048E6637-3C36-8C42-B586-708AE0834742}" type="presParOf" srcId="{019F7B3F-F746-D54E-9C28-A9897A909018}" destId="{2D4C492A-784E-534D-8BEA-B86519078A8F}" srcOrd="4" destOrd="0" presId="urn:microsoft.com/office/officeart/2005/8/layout/vList2"/>
    <dgm:cxn modelId="{BC2CE603-055D-7744-9B48-6818F006D40B}" type="presParOf" srcId="{019F7B3F-F746-D54E-9C28-A9897A909018}" destId="{E80337A9-2D62-F247-BA4B-2C692854E591}" srcOrd="5" destOrd="0" presId="urn:microsoft.com/office/officeart/2005/8/layout/vList2"/>
    <dgm:cxn modelId="{E21E60A2-EE05-1842-868B-54B1E7FF149C}" type="presParOf" srcId="{019F7B3F-F746-D54E-9C28-A9897A909018}" destId="{6E941DD6-A429-2244-9F2B-6179616DDBF9}" srcOrd="6" destOrd="0" presId="urn:microsoft.com/office/officeart/2005/8/layout/vList2"/>
    <dgm:cxn modelId="{1F8F5D3D-F931-444F-81E0-9CFC6058CBF0}" type="presParOf" srcId="{019F7B3F-F746-D54E-9C28-A9897A909018}" destId="{9501C50B-143B-C245-ADD4-C61007999216}" srcOrd="7" destOrd="0" presId="urn:microsoft.com/office/officeart/2005/8/layout/vList2"/>
    <dgm:cxn modelId="{7859701B-9401-E048-AC43-3F9CF6E28E8B}" type="presParOf" srcId="{019F7B3F-F746-D54E-9C28-A9897A909018}" destId="{9CF13F8B-70F2-DD42-BF7B-54F164614A6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8105A5-BF6C-494C-A41C-0A16F2ACB25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3A6C014-A4CD-42C8-A426-DD37C846F180}">
      <dgm:prSet/>
      <dgm:spPr/>
      <dgm:t>
        <a:bodyPr/>
        <a:lstStyle/>
        <a:p>
          <a:r>
            <a:rPr lang="en-GB"/>
            <a:t>Improved quality of life</a:t>
          </a:r>
          <a:endParaRPr lang="en-US"/>
        </a:p>
      </dgm:t>
    </dgm:pt>
    <dgm:pt modelId="{FF41E49A-4AD1-4656-8DBB-0D204AD414EA}" type="parTrans" cxnId="{857B9297-9335-4366-9E82-D91C0DB30A73}">
      <dgm:prSet/>
      <dgm:spPr/>
      <dgm:t>
        <a:bodyPr/>
        <a:lstStyle/>
        <a:p>
          <a:endParaRPr lang="en-US"/>
        </a:p>
      </dgm:t>
    </dgm:pt>
    <dgm:pt modelId="{64F9C7D3-A646-4E0D-8207-ACD8E0EB09A1}" type="sibTrans" cxnId="{857B9297-9335-4366-9E82-D91C0DB30A73}">
      <dgm:prSet/>
      <dgm:spPr/>
      <dgm:t>
        <a:bodyPr/>
        <a:lstStyle/>
        <a:p>
          <a:endParaRPr lang="en-US"/>
        </a:p>
      </dgm:t>
    </dgm:pt>
    <dgm:pt modelId="{52763485-A379-4D84-A52C-EC465893EF25}">
      <dgm:prSet/>
      <dgm:spPr/>
      <dgm:t>
        <a:bodyPr/>
        <a:lstStyle/>
        <a:p>
          <a:r>
            <a:rPr lang="en-GB"/>
            <a:t>Early diagnosis and intervention improves quality of life for people with dementia </a:t>
          </a:r>
          <a:endParaRPr lang="en-US"/>
        </a:p>
      </dgm:t>
    </dgm:pt>
    <dgm:pt modelId="{1FF341DB-35BF-4BB7-A742-E4D7443B6B6E}" type="parTrans" cxnId="{061CDA5F-4549-4B6F-A860-CBED9D856826}">
      <dgm:prSet/>
      <dgm:spPr/>
      <dgm:t>
        <a:bodyPr/>
        <a:lstStyle/>
        <a:p>
          <a:endParaRPr lang="en-US"/>
        </a:p>
      </dgm:t>
    </dgm:pt>
    <dgm:pt modelId="{14DCC53B-ECFE-49E2-9ABB-BB653892BDEE}" type="sibTrans" cxnId="{061CDA5F-4549-4B6F-A860-CBED9D856826}">
      <dgm:prSet/>
      <dgm:spPr/>
      <dgm:t>
        <a:bodyPr/>
        <a:lstStyle/>
        <a:p>
          <a:endParaRPr lang="en-US"/>
        </a:p>
      </dgm:t>
    </dgm:pt>
    <dgm:pt modelId="{CE1B9055-DC20-4C0A-9373-7E307D9E946A}">
      <dgm:prSet/>
      <dgm:spPr/>
      <dgm:t>
        <a:bodyPr/>
        <a:lstStyle/>
        <a:p>
          <a:r>
            <a:rPr lang="en-GB"/>
            <a:t>Early intervention has a positive effect on the quality of life of family carers</a:t>
          </a:r>
          <a:endParaRPr lang="en-US"/>
        </a:p>
      </dgm:t>
    </dgm:pt>
    <dgm:pt modelId="{5F3AE164-C76A-4314-87A7-6C4E33248790}" type="parTrans" cxnId="{9592F862-806C-463B-927E-EB6FE89FB4A0}">
      <dgm:prSet/>
      <dgm:spPr/>
      <dgm:t>
        <a:bodyPr/>
        <a:lstStyle/>
        <a:p>
          <a:endParaRPr lang="en-US"/>
        </a:p>
      </dgm:t>
    </dgm:pt>
    <dgm:pt modelId="{B9E71C5D-7C15-42A0-BC3F-7C5B41239A29}" type="sibTrans" cxnId="{9592F862-806C-463B-927E-EB6FE89FB4A0}">
      <dgm:prSet/>
      <dgm:spPr/>
      <dgm:t>
        <a:bodyPr/>
        <a:lstStyle/>
        <a:p>
          <a:endParaRPr lang="en-US"/>
        </a:p>
      </dgm:t>
    </dgm:pt>
    <dgm:pt modelId="{450BBEEE-A3D5-4CB5-95F7-2EE979E9747B}">
      <dgm:prSet/>
      <dgm:spPr/>
      <dgm:t>
        <a:bodyPr/>
        <a:lstStyle/>
        <a:p>
          <a:r>
            <a:rPr lang="en-GB"/>
            <a:t>Counselling can be beneficial in the early stages for the person receiving the diagnosis.</a:t>
          </a:r>
          <a:endParaRPr lang="en-US"/>
        </a:p>
      </dgm:t>
    </dgm:pt>
    <dgm:pt modelId="{B9B1255B-5351-412D-9959-2209E520FDE3}" type="parTrans" cxnId="{A5D73AE9-F088-453F-AB8C-A6CCBE26F273}">
      <dgm:prSet/>
      <dgm:spPr/>
      <dgm:t>
        <a:bodyPr/>
        <a:lstStyle/>
        <a:p>
          <a:endParaRPr lang="en-US"/>
        </a:p>
      </dgm:t>
    </dgm:pt>
    <dgm:pt modelId="{B1290CEF-2D29-43AA-A29A-21631426B81D}" type="sibTrans" cxnId="{A5D73AE9-F088-453F-AB8C-A6CCBE26F273}">
      <dgm:prSet/>
      <dgm:spPr/>
      <dgm:t>
        <a:bodyPr/>
        <a:lstStyle/>
        <a:p>
          <a:endParaRPr lang="en-US"/>
        </a:p>
      </dgm:t>
    </dgm:pt>
    <dgm:pt modelId="{B55B337D-09F3-42FE-8B40-218E63FA6CDD}">
      <dgm:prSet/>
      <dgm:spPr/>
      <dgm:t>
        <a:bodyPr/>
        <a:lstStyle/>
        <a:p>
          <a:r>
            <a:rPr lang="en-GB"/>
            <a:t>Allows patients/families to make informed choices about care</a:t>
          </a:r>
          <a:endParaRPr lang="en-US"/>
        </a:p>
      </dgm:t>
    </dgm:pt>
    <dgm:pt modelId="{B6C58982-7BC0-488C-9858-17B406749CCE}" type="parTrans" cxnId="{0C133AB4-CA09-4CE3-A777-467A0E78A63E}">
      <dgm:prSet/>
      <dgm:spPr/>
      <dgm:t>
        <a:bodyPr/>
        <a:lstStyle/>
        <a:p>
          <a:endParaRPr lang="en-US"/>
        </a:p>
      </dgm:t>
    </dgm:pt>
    <dgm:pt modelId="{8650030D-B7DD-4A4E-94B0-CAD1FF867D4D}" type="sibTrans" cxnId="{0C133AB4-CA09-4CE3-A777-467A0E78A63E}">
      <dgm:prSet/>
      <dgm:spPr/>
      <dgm:t>
        <a:bodyPr/>
        <a:lstStyle/>
        <a:p>
          <a:endParaRPr lang="en-US"/>
        </a:p>
      </dgm:t>
    </dgm:pt>
    <dgm:pt modelId="{D1A6DC79-6AC3-46A1-B299-BE056062723D}">
      <dgm:prSet/>
      <dgm:spPr/>
      <dgm:t>
        <a:bodyPr/>
        <a:lstStyle/>
        <a:p>
          <a:r>
            <a:rPr lang="en-GB"/>
            <a:t>Can plan for the future e.g. Legal Power of Attorney (LPA)</a:t>
          </a:r>
          <a:endParaRPr lang="en-US"/>
        </a:p>
      </dgm:t>
    </dgm:pt>
    <dgm:pt modelId="{958C455B-343C-4D9E-A169-5F8AB932690A}" type="parTrans" cxnId="{57B513E8-3D6B-4433-8CBE-5615BAC7C354}">
      <dgm:prSet/>
      <dgm:spPr/>
      <dgm:t>
        <a:bodyPr/>
        <a:lstStyle/>
        <a:p>
          <a:endParaRPr lang="en-US"/>
        </a:p>
      </dgm:t>
    </dgm:pt>
    <dgm:pt modelId="{D66A3A9D-FF6C-47C5-9D26-27505FD753E4}" type="sibTrans" cxnId="{57B513E8-3D6B-4433-8CBE-5615BAC7C354}">
      <dgm:prSet/>
      <dgm:spPr/>
      <dgm:t>
        <a:bodyPr/>
        <a:lstStyle/>
        <a:p>
          <a:endParaRPr lang="en-US"/>
        </a:p>
      </dgm:t>
    </dgm:pt>
    <dgm:pt modelId="{1C2A66B1-53C8-43F6-B9A0-1BAC39F9852B}">
      <dgm:prSet/>
      <dgm:spPr/>
      <dgm:t>
        <a:bodyPr/>
        <a:lstStyle/>
        <a:p>
          <a:r>
            <a:rPr lang="en-GB"/>
            <a:t>Delay and prevent unnecessary admissions to care homes</a:t>
          </a:r>
          <a:endParaRPr lang="en-US"/>
        </a:p>
      </dgm:t>
    </dgm:pt>
    <dgm:pt modelId="{403BE948-E87E-4EF6-BA19-5C570B1CBE2D}" type="parTrans" cxnId="{7BBBC21F-0A0D-463E-879E-005EBCAEA261}">
      <dgm:prSet/>
      <dgm:spPr/>
      <dgm:t>
        <a:bodyPr/>
        <a:lstStyle/>
        <a:p>
          <a:endParaRPr lang="en-US"/>
        </a:p>
      </dgm:t>
    </dgm:pt>
    <dgm:pt modelId="{51A1F518-1D82-489C-8D57-DE667CF64464}" type="sibTrans" cxnId="{7BBBC21F-0A0D-463E-879E-005EBCAEA261}">
      <dgm:prSet/>
      <dgm:spPr/>
      <dgm:t>
        <a:bodyPr/>
        <a:lstStyle/>
        <a:p>
          <a:endParaRPr lang="en-US"/>
        </a:p>
      </dgm:t>
    </dgm:pt>
    <dgm:pt modelId="{1AA85137-E5C1-F949-9A0B-09E21BC24A11}" type="pres">
      <dgm:prSet presAssocID="{548105A5-BF6C-494C-A41C-0A16F2ACB256}" presName="diagram" presStyleCnt="0">
        <dgm:presLayoutVars>
          <dgm:dir/>
          <dgm:resizeHandles val="exact"/>
        </dgm:presLayoutVars>
      </dgm:prSet>
      <dgm:spPr/>
    </dgm:pt>
    <dgm:pt modelId="{AABADDD9-3AB1-6940-B16E-30152AB36339}" type="pres">
      <dgm:prSet presAssocID="{A3A6C014-A4CD-42C8-A426-DD37C846F180}" presName="node" presStyleLbl="node1" presStyleIdx="0" presStyleCnt="7">
        <dgm:presLayoutVars>
          <dgm:bulletEnabled val="1"/>
        </dgm:presLayoutVars>
      </dgm:prSet>
      <dgm:spPr/>
    </dgm:pt>
    <dgm:pt modelId="{7097A6AD-76F7-8748-8D04-9281ECB6A2FF}" type="pres">
      <dgm:prSet presAssocID="{64F9C7D3-A646-4E0D-8207-ACD8E0EB09A1}" presName="sibTrans" presStyleCnt="0"/>
      <dgm:spPr/>
    </dgm:pt>
    <dgm:pt modelId="{C582B03A-C3E1-414A-9513-450F51AEAA31}" type="pres">
      <dgm:prSet presAssocID="{52763485-A379-4D84-A52C-EC465893EF25}" presName="node" presStyleLbl="node1" presStyleIdx="1" presStyleCnt="7">
        <dgm:presLayoutVars>
          <dgm:bulletEnabled val="1"/>
        </dgm:presLayoutVars>
      </dgm:prSet>
      <dgm:spPr/>
    </dgm:pt>
    <dgm:pt modelId="{3D4523DA-584F-3F40-B621-78C41D8BED6A}" type="pres">
      <dgm:prSet presAssocID="{14DCC53B-ECFE-49E2-9ABB-BB653892BDEE}" presName="sibTrans" presStyleCnt="0"/>
      <dgm:spPr/>
    </dgm:pt>
    <dgm:pt modelId="{E6BBB301-5165-4A44-BBE0-0B27A728DE59}" type="pres">
      <dgm:prSet presAssocID="{CE1B9055-DC20-4C0A-9373-7E307D9E946A}" presName="node" presStyleLbl="node1" presStyleIdx="2" presStyleCnt="7">
        <dgm:presLayoutVars>
          <dgm:bulletEnabled val="1"/>
        </dgm:presLayoutVars>
      </dgm:prSet>
      <dgm:spPr/>
    </dgm:pt>
    <dgm:pt modelId="{4A32746D-0E8F-8F49-A2E7-8F20A7D54460}" type="pres">
      <dgm:prSet presAssocID="{B9E71C5D-7C15-42A0-BC3F-7C5B41239A29}" presName="sibTrans" presStyleCnt="0"/>
      <dgm:spPr/>
    </dgm:pt>
    <dgm:pt modelId="{D1FDF563-3FAF-1941-AEDE-9BFE6492589C}" type="pres">
      <dgm:prSet presAssocID="{450BBEEE-A3D5-4CB5-95F7-2EE979E9747B}" presName="node" presStyleLbl="node1" presStyleIdx="3" presStyleCnt="7">
        <dgm:presLayoutVars>
          <dgm:bulletEnabled val="1"/>
        </dgm:presLayoutVars>
      </dgm:prSet>
      <dgm:spPr/>
    </dgm:pt>
    <dgm:pt modelId="{53A5FF9E-EAF9-3442-AF53-97E289354C48}" type="pres">
      <dgm:prSet presAssocID="{B1290CEF-2D29-43AA-A29A-21631426B81D}" presName="sibTrans" presStyleCnt="0"/>
      <dgm:spPr/>
    </dgm:pt>
    <dgm:pt modelId="{9FF1BB4F-18D0-A445-A682-89FC80AC4052}" type="pres">
      <dgm:prSet presAssocID="{B55B337D-09F3-42FE-8B40-218E63FA6CDD}" presName="node" presStyleLbl="node1" presStyleIdx="4" presStyleCnt="7">
        <dgm:presLayoutVars>
          <dgm:bulletEnabled val="1"/>
        </dgm:presLayoutVars>
      </dgm:prSet>
      <dgm:spPr/>
    </dgm:pt>
    <dgm:pt modelId="{5D978CA3-3A6F-E042-9D98-B52AAE2159DA}" type="pres">
      <dgm:prSet presAssocID="{8650030D-B7DD-4A4E-94B0-CAD1FF867D4D}" presName="sibTrans" presStyleCnt="0"/>
      <dgm:spPr/>
    </dgm:pt>
    <dgm:pt modelId="{B36B0D34-A5C9-0446-BE57-6E9258D29780}" type="pres">
      <dgm:prSet presAssocID="{D1A6DC79-6AC3-46A1-B299-BE056062723D}" presName="node" presStyleLbl="node1" presStyleIdx="5" presStyleCnt="7">
        <dgm:presLayoutVars>
          <dgm:bulletEnabled val="1"/>
        </dgm:presLayoutVars>
      </dgm:prSet>
      <dgm:spPr/>
    </dgm:pt>
    <dgm:pt modelId="{F34474C1-210D-704A-BD06-A90C262687EE}" type="pres">
      <dgm:prSet presAssocID="{D66A3A9D-FF6C-47C5-9D26-27505FD753E4}" presName="sibTrans" presStyleCnt="0"/>
      <dgm:spPr/>
    </dgm:pt>
    <dgm:pt modelId="{69244945-ED14-494F-8266-B72C9637F3FC}" type="pres">
      <dgm:prSet presAssocID="{1C2A66B1-53C8-43F6-B9A0-1BAC39F9852B}" presName="node" presStyleLbl="node1" presStyleIdx="6" presStyleCnt="7">
        <dgm:presLayoutVars>
          <dgm:bulletEnabled val="1"/>
        </dgm:presLayoutVars>
      </dgm:prSet>
      <dgm:spPr/>
    </dgm:pt>
  </dgm:ptLst>
  <dgm:cxnLst>
    <dgm:cxn modelId="{0A456B1B-FC40-EF41-AD5F-4C4560A0FD88}" type="presOf" srcId="{A3A6C014-A4CD-42C8-A426-DD37C846F180}" destId="{AABADDD9-3AB1-6940-B16E-30152AB36339}" srcOrd="0" destOrd="0" presId="urn:microsoft.com/office/officeart/2005/8/layout/default"/>
    <dgm:cxn modelId="{987E3E1E-CD91-CE45-8BAC-CA201B8B7397}" type="presOf" srcId="{1C2A66B1-53C8-43F6-B9A0-1BAC39F9852B}" destId="{69244945-ED14-494F-8266-B72C9637F3FC}" srcOrd="0" destOrd="0" presId="urn:microsoft.com/office/officeart/2005/8/layout/default"/>
    <dgm:cxn modelId="{7BBBC21F-0A0D-463E-879E-005EBCAEA261}" srcId="{548105A5-BF6C-494C-A41C-0A16F2ACB256}" destId="{1C2A66B1-53C8-43F6-B9A0-1BAC39F9852B}" srcOrd="6" destOrd="0" parTransId="{403BE948-E87E-4EF6-BA19-5C570B1CBE2D}" sibTransId="{51A1F518-1D82-489C-8D57-DE667CF64464}"/>
    <dgm:cxn modelId="{3E49F442-6EDB-D74F-A593-3665239DF4BA}" type="presOf" srcId="{450BBEEE-A3D5-4CB5-95F7-2EE979E9747B}" destId="{D1FDF563-3FAF-1941-AEDE-9BFE6492589C}" srcOrd="0" destOrd="0" presId="urn:microsoft.com/office/officeart/2005/8/layout/default"/>
    <dgm:cxn modelId="{A7E9705C-734A-9C4B-9387-C3F6BA3D3C8B}" type="presOf" srcId="{B55B337D-09F3-42FE-8B40-218E63FA6CDD}" destId="{9FF1BB4F-18D0-A445-A682-89FC80AC4052}" srcOrd="0" destOrd="0" presId="urn:microsoft.com/office/officeart/2005/8/layout/default"/>
    <dgm:cxn modelId="{061CDA5F-4549-4B6F-A860-CBED9D856826}" srcId="{548105A5-BF6C-494C-A41C-0A16F2ACB256}" destId="{52763485-A379-4D84-A52C-EC465893EF25}" srcOrd="1" destOrd="0" parTransId="{1FF341DB-35BF-4BB7-A742-E4D7443B6B6E}" sibTransId="{14DCC53B-ECFE-49E2-9ABB-BB653892BDEE}"/>
    <dgm:cxn modelId="{F7CCC261-C746-D74C-AFA2-3F52760BF621}" type="presOf" srcId="{548105A5-BF6C-494C-A41C-0A16F2ACB256}" destId="{1AA85137-E5C1-F949-9A0B-09E21BC24A11}" srcOrd="0" destOrd="0" presId="urn:microsoft.com/office/officeart/2005/8/layout/default"/>
    <dgm:cxn modelId="{9592F862-806C-463B-927E-EB6FE89FB4A0}" srcId="{548105A5-BF6C-494C-A41C-0A16F2ACB256}" destId="{CE1B9055-DC20-4C0A-9373-7E307D9E946A}" srcOrd="2" destOrd="0" parTransId="{5F3AE164-C76A-4314-87A7-6C4E33248790}" sibTransId="{B9E71C5D-7C15-42A0-BC3F-7C5B41239A29}"/>
    <dgm:cxn modelId="{0C627889-5743-5C4F-8189-742471D70A30}" type="presOf" srcId="{CE1B9055-DC20-4C0A-9373-7E307D9E946A}" destId="{E6BBB301-5165-4A44-BBE0-0B27A728DE59}" srcOrd="0" destOrd="0" presId="urn:microsoft.com/office/officeart/2005/8/layout/default"/>
    <dgm:cxn modelId="{857B9297-9335-4366-9E82-D91C0DB30A73}" srcId="{548105A5-BF6C-494C-A41C-0A16F2ACB256}" destId="{A3A6C014-A4CD-42C8-A426-DD37C846F180}" srcOrd="0" destOrd="0" parTransId="{FF41E49A-4AD1-4656-8DBB-0D204AD414EA}" sibTransId="{64F9C7D3-A646-4E0D-8207-ACD8E0EB09A1}"/>
    <dgm:cxn modelId="{040BCC9A-472A-DC4A-8985-923F45292B70}" type="presOf" srcId="{52763485-A379-4D84-A52C-EC465893EF25}" destId="{C582B03A-C3E1-414A-9513-450F51AEAA31}" srcOrd="0" destOrd="0" presId="urn:microsoft.com/office/officeart/2005/8/layout/default"/>
    <dgm:cxn modelId="{0C133AB4-CA09-4CE3-A777-467A0E78A63E}" srcId="{548105A5-BF6C-494C-A41C-0A16F2ACB256}" destId="{B55B337D-09F3-42FE-8B40-218E63FA6CDD}" srcOrd="4" destOrd="0" parTransId="{B6C58982-7BC0-488C-9858-17B406749CCE}" sibTransId="{8650030D-B7DD-4A4E-94B0-CAD1FF867D4D}"/>
    <dgm:cxn modelId="{4AA088B8-3117-FB4A-8042-4B58443C7644}" type="presOf" srcId="{D1A6DC79-6AC3-46A1-B299-BE056062723D}" destId="{B36B0D34-A5C9-0446-BE57-6E9258D29780}" srcOrd="0" destOrd="0" presId="urn:microsoft.com/office/officeart/2005/8/layout/default"/>
    <dgm:cxn modelId="{57B513E8-3D6B-4433-8CBE-5615BAC7C354}" srcId="{548105A5-BF6C-494C-A41C-0A16F2ACB256}" destId="{D1A6DC79-6AC3-46A1-B299-BE056062723D}" srcOrd="5" destOrd="0" parTransId="{958C455B-343C-4D9E-A169-5F8AB932690A}" sibTransId="{D66A3A9D-FF6C-47C5-9D26-27505FD753E4}"/>
    <dgm:cxn modelId="{A5D73AE9-F088-453F-AB8C-A6CCBE26F273}" srcId="{548105A5-BF6C-494C-A41C-0A16F2ACB256}" destId="{450BBEEE-A3D5-4CB5-95F7-2EE979E9747B}" srcOrd="3" destOrd="0" parTransId="{B9B1255B-5351-412D-9959-2209E520FDE3}" sibTransId="{B1290CEF-2D29-43AA-A29A-21631426B81D}"/>
    <dgm:cxn modelId="{1B4FE4D1-EA3A-2448-BDB4-909643129CF9}" type="presParOf" srcId="{1AA85137-E5C1-F949-9A0B-09E21BC24A11}" destId="{AABADDD9-3AB1-6940-B16E-30152AB36339}" srcOrd="0" destOrd="0" presId="urn:microsoft.com/office/officeart/2005/8/layout/default"/>
    <dgm:cxn modelId="{BA0300A2-C6CB-D94D-90B7-A7726BEB1BDA}" type="presParOf" srcId="{1AA85137-E5C1-F949-9A0B-09E21BC24A11}" destId="{7097A6AD-76F7-8748-8D04-9281ECB6A2FF}" srcOrd="1" destOrd="0" presId="urn:microsoft.com/office/officeart/2005/8/layout/default"/>
    <dgm:cxn modelId="{AC141432-4F3A-0B45-B91F-341289AA45A8}" type="presParOf" srcId="{1AA85137-E5C1-F949-9A0B-09E21BC24A11}" destId="{C582B03A-C3E1-414A-9513-450F51AEAA31}" srcOrd="2" destOrd="0" presId="urn:microsoft.com/office/officeart/2005/8/layout/default"/>
    <dgm:cxn modelId="{536FD72F-8C3D-9A49-A8AD-92BD946DC392}" type="presParOf" srcId="{1AA85137-E5C1-F949-9A0B-09E21BC24A11}" destId="{3D4523DA-584F-3F40-B621-78C41D8BED6A}" srcOrd="3" destOrd="0" presId="urn:microsoft.com/office/officeart/2005/8/layout/default"/>
    <dgm:cxn modelId="{99F2490E-25D2-1241-B833-5D082840C091}" type="presParOf" srcId="{1AA85137-E5C1-F949-9A0B-09E21BC24A11}" destId="{E6BBB301-5165-4A44-BBE0-0B27A728DE59}" srcOrd="4" destOrd="0" presId="urn:microsoft.com/office/officeart/2005/8/layout/default"/>
    <dgm:cxn modelId="{A6981E6D-7454-B64E-80E5-E800DA4EFD3E}" type="presParOf" srcId="{1AA85137-E5C1-F949-9A0B-09E21BC24A11}" destId="{4A32746D-0E8F-8F49-A2E7-8F20A7D54460}" srcOrd="5" destOrd="0" presId="urn:microsoft.com/office/officeart/2005/8/layout/default"/>
    <dgm:cxn modelId="{9F7AD2F2-E235-E442-A5B1-A25597BBA7BB}" type="presParOf" srcId="{1AA85137-E5C1-F949-9A0B-09E21BC24A11}" destId="{D1FDF563-3FAF-1941-AEDE-9BFE6492589C}" srcOrd="6" destOrd="0" presId="urn:microsoft.com/office/officeart/2005/8/layout/default"/>
    <dgm:cxn modelId="{34E15F64-C66E-4148-BF15-BFB80634DB85}" type="presParOf" srcId="{1AA85137-E5C1-F949-9A0B-09E21BC24A11}" destId="{53A5FF9E-EAF9-3442-AF53-97E289354C48}" srcOrd="7" destOrd="0" presId="urn:microsoft.com/office/officeart/2005/8/layout/default"/>
    <dgm:cxn modelId="{195D7F66-2BFB-4548-9D27-5A89579A866B}" type="presParOf" srcId="{1AA85137-E5C1-F949-9A0B-09E21BC24A11}" destId="{9FF1BB4F-18D0-A445-A682-89FC80AC4052}" srcOrd="8" destOrd="0" presId="urn:microsoft.com/office/officeart/2005/8/layout/default"/>
    <dgm:cxn modelId="{764F4268-56CB-9741-8198-432A65C87026}" type="presParOf" srcId="{1AA85137-E5C1-F949-9A0B-09E21BC24A11}" destId="{5D978CA3-3A6F-E042-9D98-B52AAE2159DA}" srcOrd="9" destOrd="0" presId="urn:microsoft.com/office/officeart/2005/8/layout/default"/>
    <dgm:cxn modelId="{C3F4CA48-20A6-9C40-9E2C-58C6D38F38D6}" type="presParOf" srcId="{1AA85137-E5C1-F949-9A0B-09E21BC24A11}" destId="{B36B0D34-A5C9-0446-BE57-6E9258D29780}" srcOrd="10" destOrd="0" presId="urn:microsoft.com/office/officeart/2005/8/layout/default"/>
    <dgm:cxn modelId="{52F1BDCE-AB5A-C04F-A282-69AF0E357A13}" type="presParOf" srcId="{1AA85137-E5C1-F949-9A0B-09E21BC24A11}" destId="{F34474C1-210D-704A-BD06-A90C262687EE}" srcOrd="11" destOrd="0" presId="urn:microsoft.com/office/officeart/2005/8/layout/default"/>
    <dgm:cxn modelId="{1239BBC3-6214-FF49-89F6-E8461811B3FC}" type="presParOf" srcId="{1AA85137-E5C1-F949-9A0B-09E21BC24A11}" destId="{69244945-ED14-494F-8266-B72C9637F3FC}"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D37FD0-FBB2-4743-98B4-64EF08B951E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66E764B-1CE1-44BF-9A8A-E335416B3E16}">
      <dgm:prSet/>
      <dgm:spPr/>
      <dgm:t>
        <a:bodyPr/>
        <a:lstStyle/>
        <a:p>
          <a:r>
            <a:rPr lang="en-GB"/>
            <a:t>Blood tests to rule out any physical health reasons for an impaired memory</a:t>
          </a:r>
          <a:endParaRPr lang="en-US"/>
        </a:p>
      </dgm:t>
    </dgm:pt>
    <dgm:pt modelId="{B457014E-744D-4EFB-A710-249B53D689B1}" type="parTrans" cxnId="{475E4DE1-3CC9-46AF-B7E4-B9A28BB89C42}">
      <dgm:prSet/>
      <dgm:spPr/>
      <dgm:t>
        <a:bodyPr/>
        <a:lstStyle/>
        <a:p>
          <a:endParaRPr lang="en-US"/>
        </a:p>
      </dgm:t>
    </dgm:pt>
    <dgm:pt modelId="{507A005C-BBA7-4B08-8416-3B4A821415F8}" type="sibTrans" cxnId="{475E4DE1-3CC9-46AF-B7E4-B9A28BB89C42}">
      <dgm:prSet/>
      <dgm:spPr/>
      <dgm:t>
        <a:bodyPr/>
        <a:lstStyle/>
        <a:p>
          <a:endParaRPr lang="en-US"/>
        </a:p>
      </dgm:t>
    </dgm:pt>
    <dgm:pt modelId="{73B7E2DF-3799-4EA2-98E0-806FBA953502}">
      <dgm:prSet/>
      <dgm:spPr/>
      <dgm:t>
        <a:bodyPr/>
        <a:lstStyle/>
        <a:p>
          <a:r>
            <a:rPr lang="en-GB"/>
            <a:t>History taking – talk to the person and someone who knows them well</a:t>
          </a:r>
          <a:endParaRPr lang="en-US"/>
        </a:p>
      </dgm:t>
    </dgm:pt>
    <dgm:pt modelId="{2476E725-5FD9-4960-A7FA-44508B6839E5}" type="parTrans" cxnId="{C22165CF-5491-4080-83CA-5D8FCCC8F602}">
      <dgm:prSet/>
      <dgm:spPr/>
      <dgm:t>
        <a:bodyPr/>
        <a:lstStyle/>
        <a:p>
          <a:endParaRPr lang="en-US"/>
        </a:p>
      </dgm:t>
    </dgm:pt>
    <dgm:pt modelId="{FADCA6DF-CE6E-4F0C-B2D3-8BEEF5B41BC0}" type="sibTrans" cxnId="{C22165CF-5491-4080-83CA-5D8FCCC8F602}">
      <dgm:prSet/>
      <dgm:spPr/>
      <dgm:t>
        <a:bodyPr/>
        <a:lstStyle/>
        <a:p>
          <a:endParaRPr lang="en-US"/>
        </a:p>
      </dgm:t>
    </dgm:pt>
    <dgm:pt modelId="{768EF86D-272E-41C5-A1CA-800BE5448C1E}">
      <dgm:prSet/>
      <dgm:spPr/>
      <dgm:t>
        <a:bodyPr/>
        <a:lstStyle/>
        <a:p>
          <a:r>
            <a:rPr lang="en-GB"/>
            <a:t>Cognitive tests of mental abilities (ACE-III)</a:t>
          </a:r>
          <a:endParaRPr lang="en-US"/>
        </a:p>
      </dgm:t>
    </dgm:pt>
    <dgm:pt modelId="{05E07352-0370-4288-A967-B44DF335B8AC}" type="parTrans" cxnId="{C35443F5-3006-4D99-9795-C96CDA8A93FA}">
      <dgm:prSet/>
      <dgm:spPr/>
      <dgm:t>
        <a:bodyPr/>
        <a:lstStyle/>
        <a:p>
          <a:endParaRPr lang="en-US"/>
        </a:p>
      </dgm:t>
    </dgm:pt>
    <dgm:pt modelId="{69BA42AC-B9F7-4989-AB18-8AFD49BA0BEB}" type="sibTrans" cxnId="{C35443F5-3006-4D99-9795-C96CDA8A93FA}">
      <dgm:prSet/>
      <dgm:spPr/>
      <dgm:t>
        <a:bodyPr/>
        <a:lstStyle/>
        <a:p>
          <a:endParaRPr lang="en-US"/>
        </a:p>
      </dgm:t>
    </dgm:pt>
    <dgm:pt modelId="{2B59B422-1985-45D3-8518-272A0E0D82CA}">
      <dgm:prSet/>
      <dgm:spPr/>
      <dgm:t>
        <a:bodyPr/>
        <a:lstStyle/>
        <a:p>
          <a:r>
            <a:rPr lang="en-GB"/>
            <a:t>A scan of the brain </a:t>
          </a:r>
          <a:endParaRPr lang="en-US"/>
        </a:p>
      </dgm:t>
    </dgm:pt>
    <dgm:pt modelId="{FE0924D0-39C2-42ED-A8C0-9300D0655339}" type="parTrans" cxnId="{03774331-7CD7-442F-BE5E-C47F93422B5E}">
      <dgm:prSet/>
      <dgm:spPr/>
      <dgm:t>
        <a:bodyPr/>
        <a:lstStyle/>
        <a:p>
          <a:endParaRPr lang="en-US"/>
        </a:p>
      </dgm:t>
    </dgm:pt>
    <dgm:pt modelId="{E2E24896-F9A2-4FA2-8CF0-9D26829FDA23}" type="sibTrans" cxnId="{03774331-7CD7-442F-BE5E-C47F93422B5E}">
      <dgm:prSet/>
      <dgm:spPr/>
      <dgm:t>
        <a:bodyPr/>
        <a:lstStyle/>
        <a:p>
          <a:endParaRPr lang="en-US"/>
        </a:p>
      </dgm:t>
    </dgm:pt>
    <dgm:pt modelId="{1BEA4CDF-18D0-408B-90E7-99F020B9D2D6}">
      <dgm:prSet/>
      <dgm:spPr/>
      <dgm:t>
        <a:bodyPr/>
        <a:lstStyle/>
        <a:p>
          <a:r>
            <a:rPr lang="en-GB"/>
            <a:t>A diagnosis may take weeks / months </a:t>
          </a:r>
          <a:endParaRPr lang="en-US"/>
        </a:p>
      </dgm:t>
    </dgm:pt>
    <dgm:pt modelId="{33019DBA-BBFA-411D-86A7-95C05F6B2C1F}" type="parTrans" cxnId="{1CE2C2B5-0153-463A-939A-8F04C19AF783}">
      <dgm:prSet/>
      <dgm:spPr/>
      <dgm:t>
        <a:bodyPr/>
        <a:lstStyle/>
        <a:p>
          <a:endParaRPr lang="en-US"/>
        </a:p>
      </dgm:t>
    </dgm:pt>
    <dgm:pt modelId="{D5751C1D-AF7C-48DB-8CB1-989A91744419}" type="sibTrans" cxnId="{1CE2C2B5-0153-463A-939A-8F04C19AF783}">
      <dgm:prSet/>
      <dgm:spPr/>
      <dgm:t>
        <a:bodyPr/>
        <a:lstStyle/>
        <a:p>
          <a:endParaRPr lang="en-US"/>
        </a:p>
      </dgm:t>
    </dgm:pt>
    <dgm:pt modelId="{858119EA-95D2-C746-AA59-1FA373EA921F}" type="pres">
      <dgm:prSet presAssocID="{BED37FD0-FBB2-4743-98B4-64EF08B951EB}" presName="vert0" presStyleCnt="0">
        <dgm:presLayoutVars>
          <dgm:dir/>
          <dgm:animOne val="branch"/>
          <dgm:animLvl val="lvl"/>
        </dgm:presLayoutVars>
      </dgm:prSet>
      <dgm:spPr/>
    </dgm:pt>
    <dgm:pt modelId="{E5D354F1-4BC3-F24E-B789-FAC0CADD7746}" type="pres">
      <dgm:prSet presAssocID="{266E764B-1CE1-44BF-9A8A-E335416B3E16}" presName="thickLine" presStyleLbl="alignNode1" presStyleIdx="0" presStyleCnt="5"/>
      <dgm:spPr/>
    </dgm:pt>
    <dgm:pt modelId="{C5CB43A3-A7B4-6C4F-A7B7-BC513BA55714}" type="pres">
      <dgm:prSet presAssocID="{266E764B-1CE1-44BF-9A8A-E335416B3E16}" presName="horz1" presStyleCnt="0"/>
      <dgm:spPr/>
    </dgm:pt>
    <dgm:pt modelId="{456DF6EC-7DEC-2348-B31F-E6948DE9C7AF}" type="pres">
      <dgm:prSet presAssocID="{266E764B-1CE1-44BF-9A8A-E335416B3E16}" presName="tx1" presStyleLbl="revTx" presStyleIdx="0" presStyleCnt="5"/>
      <dgm:spPr/>
    </dgm:pt>
    <dgm:pt modelId="{25800254-01EE-6140-AFE5-528F693CD3E7}" type="pres">
      <dgm:prSet presAssocID="{266E764B-1CE1-44BF-9A8A-E335416B3E16}" presName="vert1" presStyleCnt="0"/>
      <dgm:spPr/>
    </dgm:pt>
    <dgm:pt modelId="{BA40B68F-4F02-2A41-9A88-05D9A3619C79}" type="pres">
      <dgm:prSet presAssocID="{73B7E2DF-3799-4EA2-98E0-806FBA953502}" presName="thickLine" presStyleLbl="alignNode1" presStyleIdx="1" presStyleCnt="5"/>
      <dgm:spPr/>
    </dgm:pt>
    <dgm:pt modelId="{7162DD77-959D-7843-BBE6-1AE23AEABAE5}" type="pres">
      <dgm:prSet presAssocID="{73B7E2DF-3799-4EA2-98E0-806FBA953502}" presName="horz1" presStyleCnt="0"/>
      <dgm:spPr/>
    </dgm:pt>
    <dgm:pt modelId="{C877A2BC-329F-F943-A799-0C800A416560}" type="pres">
      <dgm:prSet presAssocID="{73B7E2DF-3799-4EA2-98E0-806FBA953502}" presName="tx1" presStyleLbl="revTx" presStyleIdx="1" presStyleCnt="5"/>
      <dgm:spPr/>
    </dgm:pt>
    <dgm:pt modelId="{613090B8-9519-E849-B321-F089482950FD}" type="pres">
      <dgm:prSet presAssocID="{73B7E2DF-3799-4EA2-98E0-806FBA953502}" presName="vert1" presStyleCnt="0"/>
      <dgm:spPr/>
    </dgm:pt>
    <dgm:pt modelId="{6188204B-4548-864B-B907-BCEBF6FAEDBF}" type="pres">
      <dgm:prSet presAssocID="{768EF86D-272E-41C5-A1CA-800BE5448C1E}" presName="thickLine" presStyleLbl="alignNode1" presStyleIdx="2" presStyleCnt="5"/>
      <dgm:spPr/>
    </dgm:pt>
    <dgm:pt modelId="{38E60726-1ACD-5A45-AADB-0DFE6E2DF945}" type="pres">
      <dgm:prSet presAssocID="{768EF86D-272E-41C5-A1CA-800BE5448C1E}" presName="horz1" presStyleCnt="0"/>
      <dgm:spPr/>
    </dgm:pt>
    <dgm:pt modelId="{9B7BC9DE-1A6E-4C47-8DE1-78C2424D2449}" type="pres">
      <dgm:prSet presAssocID="{768EF86D-272E-41C5-A1CA-800BE5448C1E}" presName="tx1" presStyleLbl="revTx" presStyleIdx="2" presStyleCnt="5"/>
      <dgm:spPr/>
    </dgm:pt>
    <dgm:pt modelId="{F9450108-B0A9-A949-A0C8-F0DFFECDBEA9}" type="pres">
      <dgm:prSet presAssocID="{768EF86D-272E-41C5-A1CA-800BE5448C1E}" presName="vert1" presStyleCnt="0"/>
      <dgm:spPr/>
    </dgm:pt>
    <dgm:pt modelId="{DA9289D7-A01C-3F42-BF73-BF85A136C6BB}" type="pres">
      <dgm:prSet presAssocID="{2B59B422-1985-45D3-8518-272A0E0D82CA}" presName="thickLine" presStyleLbl="alignNode1" presStyleIdx="3" presStyleCnt="5"/>
      <dgm:spPr/>
    </dgm:pt>
    <dgm:pt modelId="{BD08CD06-11F7-1E44-8EB3-2BD96F81DB8E}" type="pres">
      <dgm:prSet presAssocID="{2B59B422-1985-45D3-8518-272A0E0D82CA}" presName="horz1" presStyleCnt="0"/>
      <dgm:spPr/>
    </dgm:pt>
    <dgm:pt modelId="{36996BA0-3F0E-4142-AFBC-70337FA09E18}" type="pres">
      <dgm:prSet presAssocID="{2B59B422-1985-45D3-8518-272A0E0D82CA}" presName="tx1" presStyleLbl="revTx" presStyleIdx="3" presStyleCnt="5"/>
      <dgm:spPr/>
    </dgm:pt>
    <dgm:pt modelId="{AD00CE72-D2DA-9F43-BC1E-11FF5A134781}" type="pres">
      <dgm:prSet presAssocID="{2B59B422-1985-45D3-8518-272A0E0D82CA}" presName="vert1" presStyleCnt="0"/>
      <dgm:spPr/>
    </dgm:pt>
    <dgm:pt modelId="{69BBF59E-6717-A547-B9E6-7BE49FD99DAF}" type="pres">
      <dgm:prSet presAssocID="{1BEA4CDF-18D0-408B-90E7-99F020B9D2D6}" presName="thickLine" presStyleLbl="alignNode1" presStyleIdx="4" presStyleCnt="5"/>
      <dgm:spPr/>
    </dgm:pt>
    <dgm:pt modelId="{C4852CE1-3422-AA42-8056-224491316C3B}" type="pres">
      <dgm:prSet presAssocID="{1BEA4CDF-18D0-408B-90E7-99F020B9D2D6}" presName="horz1" presStyleCnt="0"/>
      <dgm:spPr/>
    </dgm:pt>
    <dgm:pt modelId="{55DBA406-FE48-E24B-8114-BDBA85DC7AA1}" type="pres">
      <dgm:prSet presAssocID="{1BEA4CDF-18D0-408B-90E7-99F020B9D2D6}" presName="tx1" presStyleLbl="revTx" presStyleIdx="4" presStyleCnt="5"/>
      <dgm:spPr/>
    </dgm:pt>
    <dgm:pt modelId="{67BAB9AE-5782-8B45-A7DF-F9F35780D118}" type="pres">
      <dgm:prSet presAssocID="{1BEA4CDF-18D0-408B-90E7-99F020B9D2D6}" presName="vert1" presStyleCnt="0"/>
      <dgm:spPr/>
    </dgm:pt>
  </dgm:ptLst>
  <dgm:cxnLst>
    <dgm:cxn modelId="{58189109-7684-BD4F-8FD5-D872D83F1CB5}" type="presOf" srcId="{73B7E2DF-3799-4EA2-98E0-806FBA953502}" destId="{C877A2BC-329F-F943-A799-0C800A416560}" srcOrd="0" destOrd="0" presId="urn:microsoft.com/office/officeart/2008/layout/LinedList"/>
    <dgm:cxn modelId="{03774331-7CD7-442F-BE5E-C47F93422B5E}" srcId="{BED37FD0-FBB2-4743-98B4-64EF08B951EB}" destId="{2B59B422-1985-45D3-8518-272A0E0D82CA}" srcOrd="3" destOrd="0" parTransId="{FE0924D0-39C2-42ED-A8C0-9300D0655339}" sibTransId="{E2E24896-F9A2-4FA2-8CF0-9D26829FDA23}"/>
    <dgm:cxn modelId="{30A6FE51-FAF2-5648-838E-2F601BD9E8A5}" type="presOf" srcId="{BED37FD0-FBB2-4743-98B4-64EF08B951EB}" destId="{858119EA-95D2-C746-AA59-1FA373EA921F}" srcOrd="0" destOrd="0" presId="urn:microsoft.com/office/officeart/2008/layout/LinedList"/>
    <dgm:cxn modelId="{3AC20159-986B-4446-B448-7391A6B3D10A}" type="presOf" srcId="{1BEA4CDF-18D0-408B-90E7-99F020B9D2D6}" destId="{55DBA406-FE48-E24B-8114-BDBA85DC7AA1}" srcOrd="0" destOrd="0" presId="urn:microsoft.com/office/officeart/2008/layout/LinedList"/>
    <dgm:cxn modelId="{2AECB668-CE56-E741-A2D7-4CE57F214033}" type="presOf" srcId="{2B59B422-1985-45D3-8518-272A0E0D82CA}" destId="{36996BA0-3F0E-4142-AFBC-70337FA09E18}" srcOrd="0" destOrd="0" presId="urn:microsoft.com/office/officeart/2008/layout/LinedList"/>
    <dgm:cxn modelId="{1CE2C2B5-0153-463A-939A-8F04C19AF783}" srcId="{BED37FD0-FBB2-4743-98B4-64EF08B951EB}" destId="{1BEA4CDF-18D0-408B-90E7-99F020B9D2D6}" srcOrd="4" destOrd="0" parTransId="{33019DBA-BBFA-411D-86A7-95C05F6B2C1F}" sibTransId="{D5751C1D-AF7C-48DB-8CB1-989A91744419}"/>
    <dgm:cxn modelId="{C22165CF-5491-4080-83CA-5D8FCCC8F602}" srcId="{BED37FD0-FBB2-4743-98B4-64EF08B951EB}" destId="{73B7E2DF-3799-4EA2-98E0-806FBA953502}" srcOrd="1" destOrd="0" parTransId="{2476E725-5FD9-4960-A7FA-44508B6839E5}" sibTransId="{FADCA6DF-CE6E-4F0C-B2D3-8BEEF5B41BC0}"/>
    <dgm:cxn modelId="{1A328BD0-C6EB-634D-BD28-F0C9EDCC4F68}" type="presOf" srcId="{266E764B-1CE1-44BF-9A8A-E335416B3E16}" destId="{456DF6EC-7DEC-2348-B31F-E6948DE9C7AF}" srcOrd="0" destOrd="0" presId="urn:microsoft.com/office/officeart/2008/layout/LinedList"/>
    <dgm:cxn modelId="{475E4DE1-3CC9-46AF-B7E4-B9A28BB89C42}" srcId="{BED37FD0-FBB2-4743-98B4-64EF08B951EB}" destId="{266E764B-1CE1-44BF-9A8A-E335416B3E16}" srcOrd="0" destOrd="0" parTransId="{B457014E-744D-4EFB-A710-249B53D689B1}" sibTransId="{507A005C-BBA7-4B08-8416-3B4A821415F8}"/>
    <dgm:cxn modelId="{E3C5C4F2-32E1-2C4D-872E-8E5E107F4706}" type="presOf" srcId="{768EF86D-272E-41C5-A1CA-800BE5448C1E}" destId="{9B7BC9DE-1A6E-4C47-8DE1-78C2424D2449}" srcOrd="0" destOrd="0" presId="urn:microsoft.com/office/officeart/2008/layout/LinedList"/>
    <dgm:cxn modelId="{C35443F5-3006-4D99-9795-C96CDA8A93FA}" srcId="{BED37FD0-FBB2-4743-98B4-64EF08B951EB}" destId="{768EF86D-272E-41C5-A1CA-800BE5448C1E}" srcOrd="2" destOrd="0" parTransId="{05E07352-0370-4288-A967-B44DF335B8AC}" sibTransId="{69BA42AC-B9F7-4989-AB18-8AFD49BA0BEB}"/>
    <dgm:cxn modelId="{9A1A3AA8-51C8-7440-A82B-04797FEF9157}" type="presParOf" srcId="{858119EA-95D2-C746-AA59-1FA373EA921F}" destId="{E5D354F1-4BC3-F24E-B789-FAC0CADD7746}" srcOrd="0" destOrd="0" presId="urn:microsoft.com/office/officeart/2008/layout/LinedList"/>
    <dgm:cxn modelId="{F01E7F16-0A28-A04E-A6B7-4F630F0C0417}" type="presParOf" srcId="{858119EA-95D2-C746-AA59-1FA373EA921F}" destId="{C5CB43A3-A7B4-6C4F-A7B7-BC513BA55714}" srcOrd="1" destOrd="0" presId="urn:microsoft.com/office/officeart/2008/layout/LinedList"/>
    <dgm:cxn modelId="{C9082865-5108-E447-B151-BD69F11AC390}" type="presParOf" srcId="{C5CB43A3-A7B4-6C4F-A7B7-BC513BA55714}" destId="{456DF6EC-7DEC-2348-B31F-E6948DE9C7AF}" srcOrd="0" destOrd="0" presId="urn:microsoft.com/office/officeart/2008/layout/LinedList"/>
    <dgm:cxn modelId="{0E831900-CD31-9C41-9D2C-3C92887CFAC5}" type="presParOf" srcId="{C5CB43A3-A7B4-6C4F-A7B7-BC513BA55714}" destId="{25800254-01EE-6140-AFE5-528F693CD3E7}" srcOrd="1" destOrd="0" presId="urn:microsoft.com/office/officeart/2008/layout/LinedList"/>
    <dgm:cxn modelId="{FE8DA796-B4B3-A742-83C4-F2C54C52C3ED}" type="presParOf" srcId="{858119EA-95D2-C746-AA59-1FA373EA921F}" destId="{BA40B68F-4F02-2A41-9A88-05D9A3619C79}" srcOrd="2" destOrd="0" presId="urn:microsoft.com/office/officeart/2008/layout/LinedList"/>
    <dgm:cxn modelId="{48D453D1-2691-CB49-90C1-E2493B2A06E4}" type="presParOf" srcId="{858119EA-95D2-C746-AA59-1FA373EA921F}" destId="{7162DD77-959D-7843-BBE6-1AE23AEABAE5}" srcOrd="3" destOrd="0" presId="urn:microsoft.com/office/officeart/2008/layout/LinedList"/>
    <dgm:cxn modelId="{A3016D6D-3430-2D44-ADDA-A701F0821D58}" type="presParOf" srcId="{7162DD77-959D-7843-BBE6-1AE23AEABAE5}" destId="{C877A2BC-329F-F943-A799-0C800A416560}" srcOrd="0" destOrd="0" presId="urn:microsoft.com/office/officeart/2008/layout/LinedList"/>
    <dgm:cxn modelId="{20EC2AB6-B7F3-8048-9A7A-EF72F02E1D31}" type="presParOf" srcId="{7162DD77-959D-7843-BBE6-1AE23AEABAE5}" destId="{613090B8-9519-E849-B321-F089482950FD}" srcOrd="1" destOrd="0" presId="urn:microsoft.com/office/officeart/2008/layout/LinedList"/>
    <dgm:cxn modelId="{9185C689-FBDB-B54D-996C-266EF85BFA2F}" type="presParOf" srcId="{858119EA-95D2-C746-AA59-1FA373EA921F}" destId="{6188204B-4548-864B-B907-BCEBF6FAEDBF}" srcOrd="4" destOrd="0" presId="urn:microsoft.com/office/officeart/2008/layout/LinedList"/>
    <dgm:cxn modelId="{27CF23ED-B799-774A-83E7-31DBF35934B4}" type="presParOf" srcId="{858119EA-95D2-C746-AA59-1FA373EA921F}" destId="{38E60726-1ACD-5A45-AADB-0DFE6E2DF945}" srcOrd="5" destOrd="0" presId="urn:microsoft.com/office/officeart/2008/layout/LinedList"/>
    <dgm:cxn modelId="{92DB9972-64FB-444B-9BC6-A808FA17E29C}" type="presParOf" srcId="{38E60726-1ACD-5A45-AADB-0DFE6E2DF945}" destId="{9B7BC9DE-1A6E-4C47-8DE1-78C2424D2449}" srcOrd="0" destOrd="0" presId="urn:microsoft.com/office/officeart/2008/layout/LinedList"/>
    <dgm:cxn modelId="{E7166BDA-3AED-0747-8865-906EAB93C17E}" type="presParOf" srcId="{38E60726-1ACD-5A45-AADB-0DFE6E2DF945}" destId="{F9450108-B0A9-A949-A0C8-F0DFFECDBEA9}" srcOrd="1" destOrd="0" presId="urn:microsoft.com/office/officeart/2008/layout/LinedList"/>
    <dgm:cxn modelId="{851E36F0-8372-6E4A-A9B8-2688D5BA5EC4}" type="presParOf" srcId="{858119EA-95D2-C746-AA59-1FA373EA921F}" destId="{DA9289D7-A01C-3F42-BF73-BF85A136C6BB}" srcOrd="6" destOrd="0" presId="urn:microsoft.com/office/officeart/2008/layout/LinedList"/>
    <dgm:cxn modelId="{0B787AC2-D7BB-8343-B884-25E0368A7818}" type="presParOf" srcId="{858119EA-95D2-C746-AA59-1FA373EA921F}" destId="{BD08CD06-11F7-1E44-8EB3-2BD96F81DB8E}" srcOrd="7" destOrd="0" presId="urn:microsoft.com/office/officeart/2008/layout/LinedList"/>
    <dgm:cxn modelId="{F1E86204-F599-A346-8440-B7E8634EA329}" type="presParOf" srcId="{BD08CD06-11F7-1E44-8EB3-2BD96F81DB8E}" destId="{36996BA0-3F0E-4142-AFBC-70337FA09E18}" srcOrd="0" destOrd="0" presId="urn:microsoft.com/office/officeart/2008/layout/LinedList"/>
    <dgm:cxn modelId="{3D462E03-63B0-0346-8C3A-DFD0F7667F2C}" type="presParOf" srcId="{BD08CD06-11F7-1E44-8EB3-2BD96F81DB8E}" destId="{AD00CE72-D2DA-9F43-BC1E-11FF5A134781}" srcOrd="1" destOrd="0" presId="urn:microsoft.com/office/officeart/2008/layout/LinedList"/>
    <dgm:cxn modelId="{0678286E-B95F-2A43-9814-F40FADC61C36}" type="presParOf" srcId="{858119EA-95D2-C746-AA59-1FA373EA921F}" destId="{69BBF59E-6717-A547-B9E6-7BE49FD99DAF}" srcOrd="8" destOrd="0" presId="urn:microsoft.com/office/officeart/2008/layout/LinedList"/>
    <dgm:cxn modelId="{FB1B0194-D032-7E45-8DEF-91883F7FCD0B}" type="presParOf" srcId="{858119EA-95D2-C746-AA59-1FA373EA921F}" destId="{C4852CE1-3422-AA42-8056-224491316C3B}" srcOrd="9" destOrd="0" presId="urn:microsoft.com/office/officeart/2008/layout/LinedList"/>
    <dgm:cxn modelId="{91CE529F-AE7E-9049-ABAA-EA66262B6DF8}" type="presParOf" srcId="{C4852CE1-3422-AA42-8056-224491316C3B}" destId="{55DBA406-FE48-E24B-8114-BDBA85DC7AA1}" srcOrd="0" destOrd="0" presId="urn:microsoft.com/office/officeart/2008/layout/LinedList"/>
    <dgm:cxn modelId="{3822F907-FD65-B841-9F6E-07F03FAC074E}" type="presParOf" srcId="{C4852CE1-3422-AA42-8056-224491316C3B}" destId="{67BAB9AE-5782-8B45-A7DF-F9F35780D11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07D65E-8EDE-4066-B7F8-C0A61AD144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79560EB-7D75-4B94-9550-92526D3B7F42}">
      <dgm:prSet/>
      <dgm:spPr/>
      <dgm:t>
        <a:bodyPr/>
        <a:lstStyle/>
        <a:p>
          <a:r>
            <a:rPr lang="en-GB"/>
            <a:t>90 % of people with dementia experience behavioural and psychological symptoms at some point (Alzheimers Society 2013).</a:t>
          </a:r>
          <a:endParaRPr lang="en-US"/>
        </a:p>
      </dgm:t>
    </dgm:pt>
    <dgm:pt modelId="{36662F45-EE35-49FD-8C35-95C192297816}" type="parTrans" cxnId="{952DAAB3-1D64-4477-AD5C-CB6F354C6F48}">
      <dgm:prSet/>
      <dgm:spPr/>
      <dgm:t>
        <a:bodyPr/>
        <a:lstStyle/>
        <a:p>
          <a:endParaRPr lang="en-US"/>
        </a:p>
      </dgm:t>
    </dgm:pt>
    <dgm:pt modelId="{5A1B8C1D-C554-4F1D-BED5-AD75969958C6}" type="sibTrans" cxnId="{952DAAB3-1D64-4477-AD5C-CB6F354C6F48}">
      <dgm:prSet/>
      <dgm:spPr/>
      <dgm:t>
        <a:bodyPr/>
        <a:lstStyle/>
        <a:p>
          <a:endParaRPr lang="en-US"/>
        </a:p>
      </dgm:t>
    </dgm:pt>
    <dgm:pt modelId="{F733651E-F77C-4370-B6DE-A843E9B95A3C}">
      <dgm:prSet/>
      <dgm:spPr/>
      <dgm:t>
        <a:bodyPr/>
        <a:lstStyle/>
        <a:p>
          <a:r>
            <a:rPr lang="en-GB"/>
            <a:t>Cohen -Mansfield (2001) suggests that challenging behaviour in dementia often reflects an attempt by a person to signal that a need is currently not being met.</a:t>
          </a:r>
          <a:endParaRPr lang="en-US"/>
        </a:p>
      </dgm:t>
    </dgm:pt>
    <dgm:pt modelId="{065525BC-A1DF-4484-AD36-01DFEC7AEAA4}" type="parTrans" cxnId="{C0F81BEE-2B8A-4C8B-9F4B-F4534BB3FC11}">
      <dgm:prSet/>
      <dgm:spPr/>
      <dgm:t>
        <a:bodyPr/>
        <a:lstStyle/>
        <a:p>
          <a:endParaRPr lang="en-US"/>
        </a:p>
      </dgm:t>
    </dgm:pt>
    <dgm:pt modelId="{D28F5CAF-AB2A-4515-85BA-B270A7D94D0D}" type="sibTrans" cxnId="{C0F81BEE-2B8A-4C8B-9F4B-F4534BB3FC11}">
      <dgm:prSet/>
      <dgm:spPr/>
      <dgm:t>
        <a:bodyPr/>
        <a:lstStyle/>
        <a:p>
          <a:endParaRPr lang="en-US"/>
        </a:p>
      </dgm:t>
    </dgm:pt>
    <dgm:pt modelId="{93EEF75A-279C-4EA7-9487-9A071DB7986D}">
      <dgm:prSet/>
      <dgm:spPr/>
      <dgm:t>
        <a:bodyPr/>
        <a:lstStyle/>
        <a:p>
          <a:r>
            <a:rPr lang="en-GB"/>
            <a:t>A persons personality endures through the course of dementia and their individuality will be apparent in various stages and different stages of their illness</a:t>
          </a:r>
          <a:endParaRPr lang="en-US"/>
        </a:p>
      </dgm:t>
    </dgm:pt>
    <dgm:pt modelId="{2FB1B8A9-56D7-4B53-8D57-9EAC0DCD5CE0}" type="parTrans" cxnId="{5D442A04-C39E-44AE-9D89-A4CC6100381B}">
      <dgm:prSet/>
      <dgm:spPr/>
      <dgm:t>
        <a:bodyPr/>
        <a:lstStyle/>
        <a:p>
          <a:endParaRPr lang="en-US"/>
        </a:p>
      </dgm:t>
    </dgm:pt>
    <dgm:pt modelId="{E085984E-5DE0-4E30-A69C-1C4FB682DD73}" type="sibTrans" cxnId="{5D442A04-C39E-44AE-9D89-A4CC6100381B}">
      <dgm:prSet/>
      <dgm:spPr/>
      <dgm:t>
        <a:bodyPr/>
        <a:lstStyle/>
        <a:p>
          <a:endParaRPr lang="en-US"/>
        </a:p>
      </dgm:t>
    </dgm:pt>
    <dgm:pt modelId="{855379EC-D4A0-3D4F-9C66-94C6C29C6022}" type="pres">
      <dgm:prSet presAssocID="{C007D65E-8EDE-4066-B7F8-C0A61AD144A8}" presName="linear" presStyleCnt="0">
        <dgm:presLayoutVars>
          <dgm:animLvl val="lvl"/>
          <dgm:resizeHandles val="exact"/>
        </dgm:presLayoutVars>
      </dgm:prSet>
      <dgm:spPr/>
    </dgm:pt>
    <dgm:pt modelId="{5631C4E3-E49C-6142-8FF0-8C2F2BE01309}" type="pres">
      <dgm:prSet presAssocID="{479560EB-7D75-4B94-9550-92526D3B7F42}" presName="parentText" presStyleLbl="node1" presStyleIdx="0" presStyleCnt="3">
        <dgm:presLayoutVars>
          <dgm:chMax val="0"/>
          <dgm:bulletEnabled val="1"/>
        </dgm:presLayoutVars>
      </dgm:prSet>
      <dgm:spPr/>
    </dgm:pt>
    <dgm:pt modelId="{E51135F6-F8C0-B144-9E12-803812D00C89}" type="pres">
      <dgm:prSet presAssocID="{5A1B8C1D-C554-4F1D-BED5-AD75969958C6}" presName="spacer" presStyleCnt="0"/>
      <dgm:spPr/>
    </dgm:pt>
    <dgm:pt modelId="{7097CDB6-4A60-5D4F-83DF-57A92A2B4534}" type="pres">
      <dgm:prSet presAssocID="{F733651E-F77C-4370-B6DE-A843E9B95A3C}" presName="parentText" presStyleLbl="node1" presStyleIdx="1" presStyleCnt="3">
        <dgm:presLayoutVars>
          <dgm:chMax val="0"/>
          <dgm:bulletEnabled val="1"/>
        </dgm:presLayoutVars>
      </dgm:prSet>
      <dgm:spPr/>
    </dgm:pt>
    <dgm:pt modelId="{E560C74C-DFF6-0C4E-8966-4D00A3A7331E}" type="pres">
      <dgm:prSet presAssocID="{D28F5CAF-AB2A-4515-85BA-B270A7D94D0D}" presName="spacer" presStyleCnt="0"/>
      <dgm:spPr/>
    </dgm:pt>
    <dgm:pt modelId="{BBA4A5D8-97B9-3441-BDDF-63063EA3A489}" type="pres">
      <dgm:prSet presAssocID="{93EEF75A-279C-4EA7-9487-9A071DB7986D}" presName="parentText" presStyleLbl="node1" presStyleIdx="2" presStyleCnt="3">
        <dgm:presLayoutVars>
          <dgm:chMax val="0"/>
          <dgm:bulletEnabled val="1"/>
        </dgm:presLayoutVars>
      </dgm:prSet>
      <dgm:spPr/>
    </dgm:pt>
  </dgm:ptLst>
  <dgm:cxnLst>
    <dgm:cxn modelId="{5D442A04-C39E-44AE-9D89-A4CC6100381B}" srcId="{C007D65E-8EDE-4066-B7F8-C0A61AD144A8}" destId="{93EEF75A-279C-4EA7-9487-9A071DB7986D}" srcOrd="2" destOrd="0" parTransId="{2FB1B8A9-56D7-4B53-8D57-9EAC0DCD5CE0}" sibTransId="{E085984E-5DE0-4E30-A69C-1C4FB682DD73}"/>
    <dgm:cxn modelId="{2532BB0D-B521-F44A-9166-29B62ED74E15}" type="presOf" srcId="{F733651E-F77C-4370-B6DE-A843E9B95A3C}" destId="{7097CDB6-4A60-5D4F-83DF-57A92A2B4534}" srcOrd="0" destOrd="0" presId="urn:microsoft.com/office/officeart/2005/8/layout/vList2"/>
    <dgm:cxn modelId="{5E66A815-F653-D449-A51F-56EE60790DF4}" type="presOf" srcId="{479560EB-7D75-4B94-9550-92526D3B7F42}" destId="{5631C4E3-E49C-6142-8FF0-8C2F2BE01309}" srcOrd="0" destOrd="0" presId="urn:microsoft.com/office/officeart/2005/8/layout/vList2"/>
    <dgm:cxn modelId="{1DF10789-4FCF-E74F-B5A7-06791C6B4413}" type="presOf" srcId="{C007D65E-8EDE-4066-B7F8-C0A61AD144A8}" destId="{855379EC-D4A0-3D4F-9C66-94C6C29C6022}" srcOrd="0" destOrd="0" presId="urn:microsoft.com/office/officeart/2005/8/layout/vList2"/>
    <dgm:cxn modelId="{952DAAB3-1D64-4477-AD5C-CB6F354C6F48}" srcId="{C007D65E-8EDE-4066-B7F8-C0A61AD144A8}" destId="{479560EB-7D75-4B94-9550-92526D3B7F42}" srcOrd="0" destOrd="0" parTransId="{36662F45-EE35-49FD-8C35-95C192297816}" sibTransId="{5A1B8C1D-C554-4F1D-BED5-AD75969958C6}"/>
    <dgm:cxn modelId="{33B59AE6-AEC2-0B4A-90CE-AC8A1ECE5EDC}" type="presOf" srcId="{93EEF75A-279C-4EA7-9487-9A071DB7986D}" destId="{BBA4A5D8-97B9-3441-BDDF-63063EA3A489}" srcOrd="0" destOrd="0" presId="urn:microsoft.com/office/officeart/2005/8/layout/vList2"/>
    <dgm:cxn modelId="{C0F81BEE-2B8A-4C8B-9F4B-F4534BB3FC11}" srcId="{C007D65E-8EDE-4066-B7F8-C0A61AD144A8}" destId="{F733651E-F77C-4370-B6DE-A843E9B95A3C}" srcOrd="1" destOrd="0" parTransId="{065525BC-A1DF-4484-AD36-01DFEC7AEAA4}" sibTransId="{D28F5CAF-AB2A-4515-85BA-B270A7D94D0D}"/>
    <dgm:cxn modelId="{07F7AE70-2AD9-E44A-8243-D08FED10BF20}" type="presParOf" srcId="{855379EC-D4A0-3D4F-9C66-94C6C29C6022}" destId="{5631C4E3-E49C-6142-8FF0-8C2F2BE01309}" srcOrd="0" destOrd="0" presId="urn:microsoft.com/office/officeart/2005/8/layout/vList2"/>
    <dgm:cxn modelId="{26325CBE-3220-2F44-98FF-B3D1983E42D2}" type="presParOf" srcId="{855379EC-D4A0-3D4F-9C66-94C6C29C6022}" destId="{E51135F6-F8C0-B144-9E12-803812D00C89}" srcOrd="1" destOrd="0" presId="urn:microsoft.com/office/officeart/2005/8/layout/vList2"/>
    <dgm:cxn modelId="{5AFB432C-DB06-1C4F-ADA3-CCD46640D1EB}" type="presParOf" srcId="{855379EC-D4A0-3D4F-9C66-94C6C29C6022}" destId="{7097CDB6-4A60-5D4F-83DF-57A92A2B4534}" srcOrd="2" destOrd="0" presId="urn:microsoft.com/office/officeart/2005/8/layout/vList2"/>
    <dgm:cxn modelId="{B7A3629A-1514-A940-B2B1-8D5BF942C2A0}" type="presParOf" srcId="{855379EC-D4A0-3D4F-9C66-94C6C29C6022}" destId="{E560C74C-DFF6-0C4E-8966-4D00A3A7331E}" srcOrd="3" destOrd="0" presId="urn:microsoft.com/office/officeart/2005/8/layout/vList2"/>
    <dgm:cxn modelId="{D71B8AB9-D44B-974A-B77C-07924EB370A0}" type="presParOf" srcId="{855379EC-D4A0-3D4F-9C66-94C6C29C6022}" destId="{BBA4A5D8-97B9-3441-BDDF-63063EA3A48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5CB4390-B904-4847-8041-F4F8298B3A8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8F8525-452E-406B-9A4E-029C38DA74CE}">
      <dgm:prSet/>
      <dgm:spPr/>
      <dgm:t>
        <a:bodyPr/>
        <a:lstStyle/>
        <a:p>
          <a:r>
            <a:rPr lang="en-GB"/>
            <a:t>Challenging behaviour presents due to an unmet need.</a:t>
          </a:r>
          <a:endParaRPr lang="en-US"/>
        </a:p>
      </dgm:t>
    </dgm:pt>
    <dgm:pt modelId="{DF04FCE9-2899-4898-A55D-1F28D479890F}" type="parTrans" cxnId="{DCA762FD-7BC8-4CD4-83FD-BAAD1FD434A5}">
      <dgm:prSet/>
      <dgm:spPr/>
      <dgm:t>
        <a:bodyPr/>
        <a:lstStyle/>
        <a:p>
          <a:endParaRPr lang="en-US"/>
        </a:p>
      </dgm:t>
    </dgm:pt>
    <dgm:pt modelId="{1A5C969F-0EB6-417B-AA0C-EF6958D485AC}" type="sibTrans" cxnId="{DCA762FD-7BC8-4CD4-83FD-BAAD1FD434A5}">
      <dgm:prSet/>
      <dgm:spPr/>
      <dgm:t>
        <a:bodyPr/>
        <a:lstStyle/>
        <a:p>
          <a:endParaRPr lang="en-US"/>
        </a:p>
      </dgm:t>
    </dgm:pt>
    <dgm:pt modelId="{7ED647D4-50EA-42EB-96E4-93AE79A622A6}">
      <dgm:prSet/>
      <dgm:spPr/>
      <dgm:t>
        <a:bodyPr/>
        <a:lstStyle/>
        <a:p>
          <a:r>
            <a:rPr lang="en-GB"/>
            <a:t>It may result from an individual feeling threatened, fearful, anxious, suffering delusions or hallucinations or it may be in response to a difficult situation or a misinterpretation of the actions of other people</a:t>
          </a:r>
          <a:endParaRPr lang="en-US"/>
        </a:p>
      </dgm:t>
    </dgm:pt>
    <dgm:pt modelId="{CD690733-CDBA-462B-933B-32A0D5F06148}" type="parTrans" cxnId="{9E637A79-35B2-4890-8252-95981A17CC5C}">
      <dgm:prSet/>
      <dgm:spPr/>
      <dgm:t>
        <a:bodyPr/>
        <a:lstStyle/>
        <a:p>
          <a:endParaRPr lang="en-US"/>
        </a:p>
      </dgm:t>
    </dgm:pt>
    <dgm:pt modelId="{C1173064-3961-4EC6-8F61-9251026A22E8}" type="sibTrans" cxnId="{9E637A79-35B2-4890-8252-95981A17CC5C}">
      <dgm:prSet/>
      <dgm:spPr/>
      <dgm:t>
        <a:bodyPr/>
        <a:lstStyle/>
        <a:p>
          <a:endParaRPr lang="en-US"/>
        </a:p>
      </dgm:t>
    </dgm:pt>
    <dgm:pt modelId="{7F649EF8-2F25-45B1-A178-8CE0D4E3CAB0}">
      <dgm:prSet/>
      <dgm:spPr/>
      <dgm:t>
        <a:bodyPr/>
        <a:lstStyle/>
        <a:p>
          <a:r>
            <a:rPr lang="en-GB"/>
            <a:t>May be simply be a result of an individual trying to express that they are hungry, thirsty or in pain </a:t>
          </a:r>
          <a:endParaRPr lang="en-US"/>
        </a:p>
      </dgm:t>
    </dgm:pt>
    <dgm:pt modelId="{8081A337-EF84-40F8-8CA1-547FDA2F6105}" type="parTrans" cxnId="{50CA0402-5908-463C-97A6-CE0DDFEF7B82}">
      <dgm:prSet/>
      <dgm:spPr/>
      <dgm:t>
        <a:bodyPr/>
        <a:lstStyle/>
        <a:p>
          <a:endParaRPr lang="en-US"/>
        </a:p>
      </dgm:t>
    </dgm:pt>
    <dgm:pt modelId="{FCEFF155-0DC0-43B6-BD05-19839D8D0B71}" type="sibTrans" cxnId="{50CA0402-5908-463C-97A6-CE0DDFEF7B82}">
      <dgm:prSet/>
      <dgm:spPr/>
      <dgm:t>
        <a:bodyPr/>
        <a:lstStyle/>
        <a:p>
          <a:endParaRPr lang="en-US"/>
        </a:p>
      </dgm:t>
    </dgm:pt>
    <dgm:pt modelId="{A5B21C3C-9AB6-4B32-9342-F03D4B90C478}" type="pres">
      <dgm:prSet presAssocID="{B5CB4390-B904-4847-8041-F4F8298B3A87}" presName="root" presStyleCnt="0">
        <dgm:presLayoutVars>
          <dgm:dir/>
          <dgm:resizeHandles val="exact"/>
        </dgm:presLayoutVars>
      </dgm:prSet>
      <dgm:spPr/>
    </dgm:pt>
    <dgm:pt modelId="{BC4C262A-BFF1-4CD7-9E9E-B04CA18965B1}" type="pres">
      <dgm:prSet presAssocID="{708F8525-452E-406B-9A4E-029C38DA74CE}" presName="compNode" presStyleCnt="0"/>
      <dgm:spPr/>
    </dgm:pt>
    <dgm:pt modelId="{9986FB6F-0648-42DC-BE1C-C54906062E6E}" type="pres">
      <dgm:prSet presAssocID="{708F8525-452E-406B-9A4E-029C38DA74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540D8851-95A0-40C4-99CD-F491112BB28D}" type="pres">
      <dgm:prSet presAssocID="{708F8525-452E-406B-9A4E-029C38DA74CE}" presName="spaceRect" presStyleCnt="0"/>
      <dgm:spPr/>
    </dgm:pt>
    <dgm:pt modelId="{D66CB16C-CC6B-4C9E-A8F8-61E59C9392D7}" type="pres">
      <dgm:prSet presAssocID="{708F8525-452E-406B-9A4E-029C38DA74CE}" presName="textRect" presStyleLbl="revTx" presStyleIdx="0" presStyleCnt="3">
        <dgm:presLayoutVars>
          <dgm:chMax val="1"/>
          <dgm:chPref val="1"/>
        </dgm:presLayoutVars>
      </dgm:prSet>
      <dgm:spPr/>
    </dgm:pt>
    <dgm:pt modelId="{B9E03414-C7FF-4E75-A2ED-3A0D4CB08DCA}" type="pres">
      <dgm:prSet presAssocID="{1A5C969F-0EB6-417B-AA0C-EF6958D485AC}" presName="sibTrans" presStyleCnt="0"/>
      <dgm:spPr/>
    </dgm:pt>
    <dgm:pt modelId="{2B023855-3E02-437E-881C-8DE18466BD0B}" type="pres">
      <dgm:prSet presAssocID="{7ED647D4-50EA-42EB-96E4-93AE79A622A6}" presName="compNode" presStyleCnt="0"/>
      <dgm:spPr/>
    </dgm:pt>
    <dgm:pt modelId="{A86B549E-8834-4448-BD13-5E534F3972C8}" type="pres">
      <dgm:prSet presAssocID="{7ED647D4-50EA-42EB-96E4-93AE79A622A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78421414-3C01-487A-8597-117933C4C0FF}" type="pres">
      <dgm:prSet presAssocID="{7ED647D4-50EA-42EB-96E4-93AE79A622A6}" presName="spaceRect" presStyleCnt="0"/>
      <dgm:spPr/>
    </dgm:pt>
    <dgm:pt modelId="{AC971BDF-88EA-45A0-AD45-852217100B19}" type="pres">
      <dgm:prSet presAssocID="{7ED647D4-50EA-42EB-96E4-93AE79A622A6}" presName="textRect" presStyleLbl="revTx" presStyleIdx="1" presStyleCnt="3">
        <dgm:presLayoutVars>
          <dgm:chMax val="1"/>
          <dgm:chPref val="1"/>
        </dgm:presLayoutVars>
      </dgm:prSet>
      <dgm:spPr/>
    </dgm:pt>
    <dgm:pt modelId="{EEA8019D-B931-4C23-BBFB-8025CD3DF1F9}" type="pres">
      <dgm:prSet presAssocID="{C1173064-3961-4EC6-8F61-9251026A22E8}" presName="sibTrans" presStyleCnt="0"/>
      <dgm:spPr/>
    </dgm:pt>
    <dgm:pt modelId="{B02E1CAE-0546-4215-8F40-184542CE540E}" type="pres">
      <dgm:prSet presAssocID="{7F649EF8-2F25-45B1-A178-8CE0D4E3CAB0}" presName="compNode" presStyleCnt="0"/>
      <dgm:spPr/>
    </dgm:pt>
    <dgm:pt modelId="{E52D0FB8-9CE7-4110-9E8F-EE41EDDFD24F}" type="pres">
      <dgm:prSet presAssocID="{7F649EF8-2F25-45B1-A178-8CE0D4E3CA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pes"/>
        </a:ext>
      </dgm:extLst>
    </dgm:pt>
    <dgm:pt modelId="{23B196EE-A08B-491D-B33E-197181B8A88E}" type="pres">
      <dgm:prSet presAssocID="{7F649EF8-2F25-45B1-A178-8CE0D4E3CAB0}" presName="spaceRect" presStyleCnt="0"/>
      <dgm:spPr/>
    </dgm:pt>
    <dgm:pt modelId="{F995FA95-AE43-4549-ADEF-FE4F10E1A6D9}" type="pres">
      <dgm:prSet presAssocID="{7F649EF8-2F25-45B1-A178-8CE0D4E3CAB0}" presName="textRect" presStyleLbl="revTx" presStyleIdx="2" presStyleCnt="3">
        <dgm:presLayoutVars>
          <dgm:chMax val="1"/>
          <dgm:chPref val="1"/>
        </dgm:presLayoutVars>
      </dgm:prSet>
      <dgm:spPr/>
    </dgm:pt>
  </dgm:ptLst>
  <dgm:cxnLst>
    <dgm:cxn modelId="{50CA0402-5908-463C-97A6-CE0DDFEF7B82}" srcId="{B5CB4390-B904-4847-8041-F4F8298B3A87}" destId="{7F649EF8-2F25-45B1-A178-8CE0D4E3CAB0}" srcOrd="2" destOrd="0" parTransId="{8081A337-EF84-40F8-8CA1-547FDA2F6105}" sibTransId="{FCEFF155-0DC0-43B6-BD05-19839D8D0B71}"/>
    <dgm:cxn modelId="{0C5B1408-13B2-4619-B2B1-98B9B8EB886C}" type="presOf" srcId="{B5CB4390-B904-4847-8041-F4F8298B3A87}" destId="{A5B21C3C-9AB6-4B32-9342-F03D4B90C478}" srcOrd="0" destOrd="0" presId="urn:microsoft.com/office/officeart/2018/2/layout/IconLabelList"/>
    <dgm:cxn modelId="{9E637A79-35B2-4890-8252-95981A17CC5C}" srcId="{B5CB4390-B904-4847-8041-F4F8298B3A87}" destId="{7ED647D4-50EA-42EB-96E4-93AE79A622A6}" srcOrd="1" destOrd="0" parTransId="{CD690733-CDBA-462B-933B-32A0D5F06148}" sibTransId="{C1173064-3961-4EC6-8F61-9251026A22E8}"/>
    <dgm:cxn modelId="{1B7C5F8F-CBF4-4B93-8265-8391E31692A8}" type="presOf" srcId="{7F649EF8-2F25-45B1-A178-8CE0D4E3CAB0}" destId="{F995FA95-AE43-4549-ADEF-FE4F10E1A6D9}" srcOrd="0" destOrd="0" presId="urn:microsoft.com/office/officeart/2018/2/layout/IconLabelList"/>
    <dgm:cxn modelId="{014AD897-BF7C-4029-AE37-7ECA5BF989BE}" type="presOf" srcId="{7ED647D4-50EA-42EB-96E4-93AE79A622A6}" destId="{AC971BDF-88EA-45A0-AD45-852217100B19}" srcOrd="0" destOrd="0" presId="urn:microsoft.com/office/officeart/2018/2/layout/IconLabelList"/>
    <dgm:cxn modelId="{6D14D9FA-49A9-47D2-A5CB-6A26DAECB113}" type="presOf" srcId="{708F8525-452E-406B-9A4E-029C38DA74CE}" destId="{D66CB16C-CC6B-4C9E-A8F8-61E59C9392D7}" srcOrd="0" destOrd="0" presId="urn:microsoft.com/office/officeart/2018/2/layout/IconLabelList"/>
    <dgm:cxn modelId="{DCA762FD-7BC8-4CD4-83FD-BAAD1FD434A5}" srcId="{B5CB4390-B904-4847-8041-F4F8298B3A87}" destId="{708F8525-452E-406B-9A4E-029C38DA74CE}" srcOrd="0" destOrd="0" parTransId="{DF04FCE9-2899-4898-A55D-1F28D479890F}" sibTransId="{1A5C969F-0EB6-417B-AA0C-EF6958D485AC}"/>
    <dgm:cxn modelId="{E779A0E9-5873-42E5-9C9A-E83FC9E60195}" type="presParOf" srcId="{A5B21C3C-9AB6-4B32-9342-F03D4B90C478}" destId="{BC4C262A-BFF1-4CD7-9E9E-B04CA18965B1}" srcOrd="0" destOrd="0" presId="urn:microsoft.com/office/officeart/2018/2/layout/IconLabelList"/>
    <dgm:cxn modelId="{FE3B5B34-17D1-4D49-9950-A92005347BEE}" type="presParOf" srcId="{BC4C262A-BFF1-4CD7-9E9E-B04CA18965B1}" destId="{9986FB6F-0648-42DC-BE1C-C54906062E6E}" srcOrd="0" destOrd="0" presId="urn:microsoft.com/office/officeart/2018/2/layout/IconLabelList"/>
    <dgm:cxn modelId="{7D111818-B51C-4E7C-BEA1-FDA92CCF3187}" type="presParOf" srcId="{BC4C262A-BFF1-4CD7-9E9E-B04CA18965B1}" destId="{540D8851-95A0-40C4-99CD-F491112BB28D}" srcOrd="1" destOrd="0" presId="urn:microsoft.com/office/officeart/2018/2/layout/IconLabelList"/>
    <dgm:cxn modelId="{6592F03C-BD1E-48DC-8046-22D051EBAF8C}" type="presParOf" srcId="{BC4C262A-BFF1-4CD7-9E9E-B04CA18965B1}" destId="{D66CB16C-CC6B-4C9E-A8F8-61E59C9392D7}" srcOrd="2" destOrd="0" presId="urn:microsoft.com/office/officeart/2018/2/layout/IconLabelList"/>
    <dgm:cxn modelId="{B90C187D-E701-42E8-AD1B-3668C613596F}" type="presParOf" srcId="{A5B21C3C-9AB6-4B32-9342-F03D4B90C478}" destId="{B9E03414-C7FF-4E75-A2ED-3A0D4CB08DCA}" srcOrd="1" destOrd="0" presId="urn:microsoft.com/office/officeart/2018/2/layout/IconLabelList"/>
    <dgm:cxn modelId="{A9AD67E3-6820-4B71-A262-59C697742347}" type="presParOf" srcId="{A5B21C3C-9AB6-4B32-9342-F03D4B90C478}" destId="{2B023855-3E02-437E-881C-8DE18466BD0B}" srcOrd="2" destOrd="0" presId="urn:microsoft.com/office/officeart/2018/2/layout/IconLabelList"/>
    <dgm:cxn modelId="{39D96091-8261-44E3-9CCB-5B7FA4B6C46E}" type="presParOf" srcId="{2B023855-3E02-437E-881C-8DE18466BD0B}" destId="{A86B549E-8834-4448-BD13-5E534F3972C8}" srcOrd="0" destOrd="0" presId="urn:microsoft.com/office/officeart/2018/2/layout/IconLabelList"/>
    <dgm:cxn modelId="{D529361E-F483-4019-B98C-17C1EBAD1B22}" type="presParOf" srcId="{2B023855-3E02-437E-881C-8DE18466BD0B}" destId="{78421414-3C01-487A-8597-117933C4C0FF}" srcOrd="1" destOrd="0" presId="urn:microsoft.com/office/officeart/2018/2/layout/IconLabelList"/>
    <dgm:cxn modelId="{ABB5AA9C-EAC6-491A-AC4D-0516DE061C09}" type="presParOf" srcId="{2B023855-3E02-437E-881C-8DE18466BD0B}" destId="{AC971BDF-88EA-45A0-AD45-852217100B19}" srcOrd="2" destOrd="0" presId="urn:microsoft.com/office/officeart/2018/2/layout/IconLabelList"/>
    <dgm:cxn modelId="{7507DE39-A159-41D5-9BB2-884100579BBA}" type="presParOf" srcId="{A5B21C3C-9AB6-4B32-9342-F03D4B90C478}" destId="{EEA8019D-B931-4C23-BBFB-8025CD3DF1F9}" srcOrd="3" destOrd="0" presId="urn:microsoft.com/office/officeart/2018/2/layout/IconLabelList"/>
    <dgm:cxn modelId="{2C0B615A-06F5-4A65-B7C2-28B980427917}" type="presParOf" srcId="{A5B21C3C-9AB6-4B32-9342-F03D4B90C478}" destId="{B02E1CAE-0546-4215-8F40-184542CE540E}" srcOrd="4" destOrd="0" presId="urn:microsoft.com/office/officeart/2018/2/layout/IconLabelList"/>
    <dgm:cxn modelId="{7E75A8E5-4FF0-4AA7-9494-6E0A12EBE2A6}" type="presParOf" srcId="{B02E1CAE-0546-4215-8F40-184542CE540E}" destId="{E52D0FB8-9CE7-4110-9E8F-EE41EDDFD24F}" srcOrd="0" destOrd="0" presId="urn:microsoft.com/office/officeart/2018/2/layout/IconLabelList"/>
    <dgm:cxn modelId="{B63BC828-2113-4921-926B-31B54878BF4B}" type="presParOf" srcId="{B02E1CAE-0546-4215-8F40-184542CE540E}" destId="{23B196EE-A08B-491D-B33E-197181B8A88E}" srcOrd="1" destOrd="0" presId="urn:microsoft.com/office/officeart/2018/2/layout/IconLabelList"/>
    <dgm:cxn modelId="{7CB43209-4C1F-4BDA-A0E6-68E8DB274F94}" type="presParOf" srcId="{B02E1CAE-0546-4215-8F40-184542CE540E}" destId="{F995FA95-AE43-4549-ADEF-FE4F10E1A6D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E5E97EC-A4D7-4EBA-87E6-8BE6BD1F209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33A108A-FF42-4A39-B51C-E3BF4631E7E5}">
      <dgm:prSet/>
      <dgm:spPr/>
      <dgm:t>
        <a:bodyPr/>
        <a:lstStyle/>
        <a:p>
          <a:r>
            <a:rPr lang="en-GB"/>
            <a:t>The majority of care for people with Dementia is undertaken by their family carers.  It is important that the carer is supported to maintain their own health and wellbeing.  </a:t>
          </a:r>
          <a:endParaRPr lang="en-US"/>
        </a:p>
      </dgm:t>
    </dgm:pt>
    <dgm:pt modelId="{794BEF6C-BEA7-4631-B479-FE7CD74473F0}" type="parTrans" cxnId="{484C6E1C-FB61-4CAB-9436-271126499DFE}">
      <dgm:prSet/>
      <dgm:spPr/>
      <dgm:t>
        <a:bodyPr/>
        <a:lstStyle/>
        <a:p>
          <a:endParaRPr lang="en-US"/>
        </a:p>
      </dgm:t>
    </dgm:pt>
    <dgm:pt modelId="{458DECFB-92D2-43FC-9E60-327D1D46DC45}" type="sibTrans" cxnId="{484C6E1C-FB61-4CAB-9436-271126499DFE}">
      <dgm:prSet/>
      <dgm:spPr/>
      <dgm:t>
        <a:bodyPr/>
        <a:lstStyle/>
        <a:p>
          <a:endParaRPr lang="en-US"/>
        </a:p>
      </dgm:t>
    </dgm:pt>
    <dgm:pt modelId="{A16190E7-4563-4477-B795-2F9496C543DF}">
      <dgm:prSet/>
      <dgm:spPr/>
      <dgm:t>
        <a:bodyPr/>
        <a:lstStyle/>
        <a:p>
          <a:r>
            <a:rPr lang="en-GB"/>
            <a:t>The Prime Ministers Challenge on Dementia includes the aspiration that carers of people with Dementia “be made aware of and offered the opportunity for respite, education , training, emotional and psychological support so that they feel able to cope with their caring responsibilities and to have a life alongside caring”.  </a:t>
          </a:r>
          <a:endParaRPr lang="en-US"/>
        </a:p>
      </dgm:t>
    </dgm:pt>
    <dgm:pt modelId="{0B4361DE-4F80-43F0-B7CB-D6C45F38EE0E}" type="parTrans" cxnId="{A4897E8F-E3AC-4773-8C24-C09250531222}">
      <dgm:prSet/>
      <dgm:spPr/>
      <dgm:t>
        <a:bodyPr/>
        <a:lstStyle/>
        <a:p>
          <a:endParaRPr lang="en-US"/>
        </a:p>
      </dgm:t>
    </dgm:pt>
    <dgm:pt modelId="{66D984A1-8ACE-4A88-914F-D319EC2C88DD}" type="sibTrans" cxnId="{A4897E8F-E3AC-4773-8C24-C09250531222}">
      <dgm:prSet/>
      <dgm:spPr/>
      <dgm:t>
        <a:bodyPr/>
        <a:lstStyle/>
        <a:p>
          <a:endParaRPr lang="en-US"/>
        </a:p>
      </dgm:t>
    </dgm:pt>
    <dgm:pt modelId="{19FE5BB1-D853-4E29-B978-55DEE3B91484}">
      <dgm:prSet/>
      <dgm:spPr/>
      <dgm:t>
        <a:bodyPr/>
        <a:lstStyle/>
        <a:p>
          <a:r>
            <a:rPr lang="en-GB"/>
            <a:t>Johns Campaign available for carers that support the patient whilst in hospital. It can allow meal discount at the canteen, the person can order from the ward meal provision, and reduced car parking costs. It can be two named carers/family members.</a:t>
          </a:r>
          <a:endParaRPr lang="en-US"/>
        </a:p>
      </dgm:t>
    </dgm:pt>
    <dgm:pt modelId="{2998233D-6293-4417-A0AB-FED37C5C1333}" type="parTrans" cxnId="{EA6A3EE2-6425-4192-9D4E-E62434B2F51A}">
      <dgm:prSet/>
      <dgm:spPr/>
      <dgm:t>
        <a:bodyPr/>
        <a:lstStyle/>
        <a:p>
          <a:endParaRPr lang="en-US"/>
        </a:p>
      </dgm:t>
    </dgm:pt>
    <dgm:pt modelId="{68265D4F-31F7-4498-B193-0E7366F084FA}" type="sibTrans" cxnId="{EA6A3EE2-6425-4192-9D4E-E62434B2F51A}">
      <dgm:prSet/>
      <dgm:spPr/>
      <dgm:t>
        <a:bodyPr/>
        <a:lstStyle/>
        <a:p>
          <a:endParaRPr lang="en-US"/>
        </a:p>
      </dgm:t>
    </dgm:pt>
    <dgm:pt modelId="{9330A79D-AA63-A347-907F-0CB794772169}" type="pres">
      <dgm:prSet presAssocID="{3E5E97EC-A4D7-4EBA-87E6-8BE6BD1F2092}" presName="linear" presStyleCnt="0">
        <dgm:presLayoutVars>
          <dgm:animLvl val="lvl"/>
          <dgm:resizeHandles val="exact"/>
        </dgm:presLayoutVars>
      </dgm:prSet>
      <dgm:spPr/>
    </dgm:pt>
    <dgm:pt modelId="{54619599-D8C0-F241-8C2D-DA97DE576F84}" type="pres">
      <dgm:prSet presAssocID="{E33A108A-FF42-4A39-B51C-E3BF4631E7E5}" presName="parentText" presStyleLbl="node1" presStyleIdx="0" presStyleCnt="3">
        <dgm:presLayoutVars>
          <dgm:chMax val="0"/>
          <dgm:bulletEnabled val="1"/>
        </dgm:presLayoutVars>
      </dgm:prSet>
      <dgm:spPr/>
    </dgm:pt>
    <dgm:pt modelId="{9FA999E9-68C4-AC48-8E29-5BE1138C6989}" type="pres">
      <dgm:prSet presAssocID="{458DECFB-92D2-43FC-9E60-327D1D46DC45}" presName="spacer" presStyleCnt="0"/>
      <dgm:spPr/>
    </dgm:pt>
    <dgm:pt modelId="{E5D2F46C-3F93-784D-8636-95B0761C086D}" type="pres">
      <dgm:prSet presAssocID="{A16190E7-4563-4477-B795-2F9496C543DF}" presName="parentText" presStyleLbl="node1" presStyleIdx="1" presStyleCnt="3">
        <dgm:presLayoutVars>
          <dgm:chMax val="0"/>
          <dgm:bulletEnabled val="1"/>
        </dgm:presLayoutVars>
      </dgm:prSet>
      <dgm:spPr/>
    </dgm:pt>
    <dgm:pt modelId="{23216882-E714-E049-BEAC-FC856769E343}" type="pres">
      <dgm:prSet presAssocID="{66D984A1-8ACE-4A88-914F-D319EC2C88DD}" presName="spacer" presStyleCnt="0"/>
      <dgm:spPr/>
    </dgm:pt>
    <dgm:pt modelId="{9BC29E0D-1254-4542-85C9-85ED1CBF1143}" type="pres">
      <dgm:prSet presAssocID="{19FE5BB1-D853-4E29-B978-55DEE3B91484}" presName="parentText" presStyleLbl="node1" presStyleIdx="2" presStyleCnt="3">
        <dgm:presLayoutVars>
          <dgm:chMax val="0"/>
          <dgm:bulletEnabled val="1"/>
        </dgm:presLayoutVars>
      </dgm:prSet>
      <dgm:spPr/>
    </dgm:pt>
  </dgm:ptLst>
  <dgm:cxnLst>
    <dgm:cxn modelId="{484C6E1C-FB61-4CAB-9436-271126499DFE}" srcId="{3E5E97EC-A4D7-4EBA-87E6-8BE6BD1F2092}" destId="{E33A108A-FF42-4A39-B51C-E3BF4631E7E5}" srcOrd="0" destOrd="0" parTransId="{794BEF6C-BEA7-4631-B479-FE7CD74473F0}" sibTransId="{458DECFB-92D2-43FC-9E60-327D1D46DC45}"/>
    <dgm:cxn modelId="{DE7A6B56-A99F-C249-B11E-E1D479E18C97}" type="presOf" srcId="{A16190E7-4563-4477-B795-2F9496C543DF}" destId="{E5D2F46C-3F93-784D-8636-95B0761C086D}" srcOrd="0" destOrd="0" presId="urn:microsoft.com/office/officeart/2005/8/layout/vList2"/>
    <dgm:cxn modelId="{03326C77-37C4-FB4C-9E32-E734AA8A3006}" type="presOf" srcId="{E33A108A-FF42-4A39-B51C-E3BF4631E7E5}" destId="{54619599-D8C0-F241-8C2D-DA97DE576F84}" srcOrd="0" destOrd="0" presId="urn:microsoft.com/office/officeart/2005/8/layout/vList2"/>
    <dgm:cxn modelId="{A4897E8F-E3AC-4773-8C24-C09250531222}" srcId="{3E5E97EC-A4D7-4EBA-87E6-8BE6BD1F2092}" destId="{A16190E7-4563-4477-B795-2F9496C543DF}" srcOrd="1" destOrd="0" parTransId="{0B4361DE-4F80-43F0-B7CB-D6C45F38EE0E}" sibTransId="{66D984A1-8ACE-4A88-914F-D319EC2C88DD}"/>
    <dgm:cxn modelId="{C5EAB8D4-6A39-7E4F-A997-601D5757E5D9}" type="presOf" srcId="{19FE5BB1-D853-4E29-B978-55DEE3B91484}" destId="{9BC29E0D-1254-4542-85C9-85ED1CBF1143}" srcOrd="0" destOrd="0" presId="urn:microsoft.com/office/officeart/2005/8/layout/vList2"/>
    <dgm:cxn modelId="{EA6A3EE2-6425-4192-9D4E-E62434B2F51A}" srcId="{3E5E97EC-A4D7-4EBA-87E6-8BE6BD1F2092}" destId="{19FE5BB1-D853-4E29-B978-55DEE3B91484}" srcOrd="2" destOrd="0" parTransId="{2998233D-6293-4417-A0AB-FED37C5C1333}" sibTransId="{68265D4F-31F7-4498-B193-0E7366F084FA}"/>
    <dgm:cxn modelId="{A067D1F7-49DD-6A48-8ECC-A6E84575081F}" type="presOf" srcId="{3E5E97EC-A4D7-4EBA-87E6-8BE6BD1F2092}" destId="{9330A79D-AA63-A347-907F-0CB794772169}" srcOrd="0" destOrd="0" presId="urn:microsoft.com/office/officeart/2005/8/layout/vList2"/>
    <dgm:cxn modelId="{FCF12736-C057-064E-98B8-268D86EAF162}" type="presParOf" srcId="{9330A79D-AA63-A347-907F-0CB794772169}" destId="{54619599-D8C0-F241-8C2D-DA97DE576F84}" srcOrd="0" destOrd="0" presId="urn:microsoft.com/office/officeart/2005/8/layout/vList2"/>
    <dgm:cxn modelId="{D215E73D-A39F-8645-909A-7B91204366B1}" type="presParOf" srcId="{9330A79D-AA63-A347-907F-0CB794772169}" destId="{9FA999E9-68C4-AC48-8E29-5BE1138C6989}" srcOrd="1" destOrd="0" presId="urn:microsoft.com/office/officeart/2005/8/layout/vList2"/>
    <dgm:cxn modelId="{557EA847-4492-DC46-B86D-891FC3C6FEC0}" type="presParOf" srcId="{9330A79D-AA63-A347-907F-0CB794772169}" destId="{E5D2F46C-3F93-784D-8636-95B0761C086D}" srcOrd="2" destOrd="0" presId="urn:microsoft.com/office/officeart/2005/8/layout/vList2"/>
    <dgm:cxn modelId="{CEDEA387-FE1E-914D-BAD9-6B85858EC4DC}" type="presParOf" srcId="{9330A79D-AA63-A347-907F-0CB794772169}" destId="{23216882-E714-E049-BEAC-FC856769E343}" srcOrd="3" destOrd="0" presId="urn:microsoft.com/office/officeart/2005/8/layout/vList2"/>
    <dgm:cxn modelId="{BFB8B751-AFAE-214C-AF97-998A8F7F357F}" type="presParOf" srcId="{9330A79D-AA63-A347-907F-0CB794772169}" destId="{9BC29E0D-1254-4542-85C9-85ED1CBF114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4EF3C-D069-014A-8C64-0FB453F3EE05}">
      <dsp:nvSpPr>
        <dsp:cNvPr id="0" name=""/>
        <dsp:cNvSpPr/>
      </dsp:nvSpPr>
      <dsp:spPr>
        <a:xfrm>
          <a:off x="0" y="45750"/>
          <a:ext cx="6900512" cy="26675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The term Dementia is used to describe the collection of symptoms including a decline in memory, reasoning and communication skills, and a gradual loss of skills needed to carry out daily activities.</a:t>
          </a:r>
          <a:endParaRPr lang="en-US" sz="3800" kern="1200"/>
        </a:p>
      </dsp:txBody>
      <dsp:txXfrm>
        <a:off x="130221" y="175971"/>
        <a:ext cx="6640070" cy="2407157"/>
      </dsp:txXfrm>
    </dsp:sp>
    <dsp:sp modelId="{5742CA73-8873-4746-A08E-B9E88C8DAD0E}">
      <dsp:nvSpPr>
        <dsp:cNvPr id="0" name=""/>
        <dsp:cNvSpPr/>
      </dsp:nvSpPr>
      <dsp:spPr>
        <a:xfrm>
          <a:off x="0" y="2822790"/>
          <a:ext cx="6900512" cy="2667599"/>
        </a:xfrm>
        <a:prstGeom prst="roundRect">
          <a:avLst/>
        </a:prstGeom>
        <a:solidFill>
          <a:schemeClr val="accent2">
            <a:hueOff val="-1499966"/>
            <a:satOff val="-9511"/>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These symptoms are caused by structural and chemical changes in the brain as a result of physical diseases such as Alzheimer’s disease. </a:t>
          </a:r>
          <a:endParaRPr lang="en-US" sz="3800" kern="1200"/>
        </a:p>
      </dsp:txBody>
      <dsp:txXfrm>
        <a:off x="130221" y="2953011"/>
        <a:ext cx="6640070" cy="2407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8E3CC-283E-D949-9575-9F8286A7DD21}">
      <dsp:nvSpPr>
        <dsp:cNvPr id="0" name=""/>
        <dsp:cNvSpPr/>
      </dsp:nvSpPr>
      <dsp:spPr>
        <a:xfrm>
          <a:off x="0" y="578820"/>
          <a:ext cx="6900512" cy="13922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t>Loss of memory </a:t>
          </a:r>
          <a:r>
            <a:rPr lang="en-GB" sz="3500" kern="1200"/>
            <a:t>– problems with day to day memory  with difficulty recalling events that happened recently</a:t>
          </a:r>
          <a:endParaRPr lang="en-US" sz="3500" kern="1200"/>
        </a:p>
      </dsp:txBody>
      <dsp:txXfrm>
        <a:off x="67966" y="646786"/>
        <a:ext cx="6764580" cy="1256367"/>
      </dsp:txXfrm>
    </dsp:sp>
    <dsp:sp modelId="{A5430DB4-E35A-6D4B-A5E9-CFE88C233C22}">
      <dsp:nvSpPr>
        <dsp:cNvPr id="0" name=""/>
        <dsp:cNvSpPr/>
      </dsp:nvSpPr>
      <dsp:spPr>
        <a:xfrm>
          <a:off x="0" y="2071920"/>
          <a:ext cx="6900512" cy="1392299"/>
        </a:xfrm>
        <a:prstGeom prst="roundRect">
          <a:avLst/>
        </a:prstGeom>
        <a:solidFill>
          <a:schemeClr val="accent2">
            <a:hueOff val="-749983"/>
            <a:satOff val="-4755"/>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t>Concentrating, planning and organising </a:t>
          </a:r>
          <a:r>
            <a:rPr lang="en-GB" sz="3500" kern="1200"/>
            <a:t>– difficulties making decisions , solving problems or carrying out a sequence of tasks  </a:t>
          </a:r>
          <a:endParaRPr lang="en-US" sz="3500" kern="1200"/>
        </a:p>
      </dsp:txBody>
      <dsp:txXfrm>
        <a:off x="67966" y="2139886"/>
        <a:ext cx="6764580" cy="1256367"/>
      </dsp:txXfrm>
    </dsp:sp>
    <dsp:sp modelId="{37E2FCAD-BD1D-3E47-8FDF-DEDE229170F8}">
      <dsp:nvSpPr>
        <dsp:cNvPr id="0" name=""/>
        <dsp:cNvSpPr/>
      </dsp:nvSpPr>
      <dsp:spPr>
        <a:xfrm>
          <a:off x="0" y="3565020"/>
          <a:ext cx="6900512" cy="1392299"/>
        </a:xfrm>
        <a:prstGeom prst="roundRect">
          <a:avLst/>
        </a:prstGeom>
        <a:solidFill>
          <a:schemeClr val="accent2">
            <a:hueOff val="-1499966"/>
            <a:satOff val="-9511"/>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t>Language</a:t>
          </a:r>
          <a:r>
            <a:rPr lang="en-GB" sz="3500" kern="1200"/>
            <a:t> – difficulties in understanding what people are saying and or finding the right word for something</a:t>
          </a:r>
          <a:endParaRPr lang="en-US" sz="3500" kern="1200"/>
        </a:p>
      </dsp:txBody>
      <dsp:txXfrm>
        <a:off x="67966" y="3632986"/>
        <a:ext cx="6764580" cy="12563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5289B-3792-704F-9814-BC336C24CA9F}">
      <dsp:nvSpPr>
        <dsp:cNvPr id="0" name=""/>
        <dsp:cNvSpPr/>
      </dsp:nvSpPr>
      <dsp:spPr>
        <a:xfrm>
          <a:off x="0" y="40303"/>
          <a:ext cx="10515600" cy="13251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As people live longer , the number of people with dementia is set to increase.</a:t>
          </a:r>
          <a:endParaRPr lang="en-US" sz="3400" kern="1200"/>
        </a:p>
      </dsp:txBody>
      <dsp:txXfrm>
        <a:off x="64690" y="104993"/>
        <a:ext cx="10386220" cy="1195791"/>
      </dsp:txXfrm>
    </dsp:sp>
    <dsp:sp modelId="{EF2B2032-7FB3-2943-B489-AFD3EDDDEF3E}">
      <dsp:nvSpPr>
        <dsp:cNvPr id="0" name=""/>
        <dsp:cNvSpPr/>
      </dsp:nvSpPr>
      <dsp:spPr>
        <a:xfrm>
          <a:off x="0" y="1463394"/>
          <a:ext cx="10515600" cy="13251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Nationally it is estimated that the numbers will nearly double over the next 30 years to 1.7 million people living with dementia in the UK (Alzheimer’s Society 2009).</a:t>
          </a:r>
          <a:endParaRPr lang="en-US" sz="3400" kern="1200"/>
        </a:p>
      </dsp:txBody>
      <dsp:txXfrm>
        <a:off x="64690" y="1528084"/>
        <a:ext cx="10386220" cy="1195791"/>
      </dsp:txXfrm>
    </dsp:sp>
    <dsp:sp modelId="{BB0E7A61-BEDC-6E4D-A72A-AFCCB5E07027}">
      <dsp:nvSpPr>
        <dsp:cNvPr id="0" name=""/>
        <dsp:cNvSpPr/>
      </dsp:nvSpPr>
      <dsp:spPr>
        <a:xfrm>
          <a:off x="0" y="2886485"/>
          <a:ext cx="10515600" cy="13251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It is estimated 61% of people with dementia are women and 39% are men (Alzheimer’s Research 2014).</a:t>
          </a:r>
          <a:endParaRPr lang="en-US" sz="3400" kern="1200"/>
        </a:p>
      </dsp:txBody>
      <dsp:txXfrm>
        <a:off x="64690" y="2951175"/>
        <a:ext cx="10386220" cy="11957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1C750-1EA8-1945-80EC-F661D250C796}">
      <dsp:nvSpPr>
        <dsp:cNvPr id="0" name=""/>
        <dsp:cNvSpPr/>
      </dsp:nvSpPr>
      <dsp:spPr>
        <a:xfrm>
          <a:off x="0" y="32610"/>
          <a:ext cx="6900512" cy="1034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solidFill>
                <a:schemeClr val="tx1"/>
              </a:solidFill>
            </a:rPr>
            <a:t>Organic, including symptomatic, mental disorders</a:t>
          </a:r>
          <a:br>
            <a:rPr lang="en-GB" sz="2600" b="1" kern="1200">
              <a:solidFill>
                <a:schemeClr val="tx1"/>
              </a:solidFill>
            </a:rPr>
          </a:br>
          <a:r>
            <a:rPr lang="en-GB" sz="2600" b="1" kern="1200">
              <a:solidFill>
                <a:schemeClr val="tx1"/>
              </a:solidFill>
            </a:rPr>
            <a:t>(F00-F09)</a:t>
          </a:r>
          <a:endParaRPr lang="en-US" sz="2600" kern="1200">
            <a:solidFill>
              <a:schemeClr val="tx1"/>
            </a:solidFill>
          </a:endParaRPr>
        </a:p>
      </dsp:txBody>
      <dsp:txXfrm>
        <a:off x="50489" y="83099"/>
        <a:ext cx="6799534" cy="933302"/>
      </dsp:txXfrm>
    </dsp:sp>
    <dsp:sp modelId="{20FF7B82-9851-7A49-95C8-D534F09ED5F9}">
      <dsp:nvSpPr>
        <dsp:cNvPr id="0" name=""/>
        <dsp:cNvSpPr/>
      </dsp:nvSpPr>
      <dsp:spPr>
        <a:xfrm>
          <a:off x="0" y="1141770"/>
          <a:ext cx="6900512" cy="1034280"/>
        </a:xfrm>
        <a:prstGeom prst="roundRect">
          <a:avLst/>
        </a:prstGeom>
        <a:solidFill>
          <a:schemeClr val="accent2">
            <a:hueOff val="-374992"/>
            <a:satOff val="-2378"/>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solidFill>
                <a:schemeClr val="tx1"/>
              </a:solidFill>
            </a:rPr>
            <a:t>F00* - Dementia in Alzheimer disease (</a:t>
          </a:r>
          <a:r>
            <a:rPr lang="en-GB" sz="2600" b="1" u="sng" kern="120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G30.-+</a:t>
          </a:r>
          <a:r>
            <a:rPr lang="en-GB" sz="2600" b="1" kern="1200">
              <a:solidFill>
                <a:schemeClr val="tx1"/>
              </a:solidFill>
            </a:rPr>
            <a:t>)</a:t>
          </a:r>
          <a:endParaRPr lang="en-US" sz="2600" kern="1200">
            <a:solidFill>
              <a:schemeClr val="tx1"/>
            </a:solidFill>
          </a:endParaRPr>
        </a:p>
      </dsp:txBody>
      <dsp:txXfrm>
        <a:off x="50489" y="1192259"/>
        <a:ext cx="6799534" cy="933302"/>
      </dsp:txXfrm>
    </dsp:sp>
    <dsp:sp modelId="{2D4C492A-784E-534D-8BEA-B86519078A8F}">
      <dsp:nvSpPr>
        <dsp:cNvPr id="0" name=""/>
        <dsp:cNvSpPr/>
      </dsp:nvSpPr>
      <dsp:spPr>
        <a:xfrm>
          <a:off x="0" y="2250930"/>
          <a:ext cx="6900512" cy="1034280"/>
        </a:xfrm>
        <a:prstGeom prst="roundRect">
          <a:avLst/>
        </a:prstGeom>
        <a:solidFill>
          <a:schemeClr val="accent2">
            <a:hueOff val="-749983"/>
            <a:satOff val="-4755"/>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solidFill>
                <a:schemeClr val="tx1"/>
              </a:solidFill>
            </a:rPr>
            <a:t>F01 - Vascular dementia</a:t>
          </a:r>
          <a:endParaRPr lang="en-US" sz="2600" kern="1200">
            <a:solidFill>
              <a:schemeClr val="tx1"/>
            </a:solidFill>
          </a:endParaRPr>
        </a:p>
      </dsp:txBody>
      <dsp:txXfrm>
        <a:off x="50489" y="2301419"/>
        <a:ext cx="6799534" cy="933302"/>
      </dsp:txXfrm>
    </dsp:sp>
    <dsp:sp modelId="{6E941DD6-A429-2244-9F2B-6179616DDBF9}">
      <dsp:nvSpPr>
        <dsp:cNvPr id="0" name=""/>
        <dsp:cNvSpPr/>
      </dsp:nvSpPr>
      <dsp:spPr>
        <a:xfrm>
          <a:off x="0" y="3360090"/>
          <a:ext cx="6900512" cy="1034280"/>
        </a:xfrm>
        <a:prstGeom prst="roundRect">
          <a:avLst/>
        </a:prstGeom>
        <a:solidFill>
          <a:schemeClr val="accent2">
            <a:hueOff val="-1124975"/>
            <a:satOff val="-7133"/>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solidFill>
                <a:schemeClr val="tx1"/>
              </a:solidFill>
            </a:rPr>
            <a:t>F02* - Dementia in other diseases classified elsewhere</a:t>
          </a:r>
          <a:endParaRPr lang="en-US" sz="2600" kern="1200">
            <a:solidFill>
              <a:schemeClr val="tx1"/>
            </a:solidFill>
          </a:endParaRPr>
        </a:p>
      </dsp:txBody>
      <dsp:txXfrm>
        <a:off x="50489" y="3410579"/>
        <a:ext cx="6799534" cy="933302"/>
      </dsp:txXfrm>
    </dsp:sp>
    <dsp:sp modelId="{9CF13F8B-70F2-DD42-BF7B-54F164614A6B}">
      <dsp:nvSpPr>
        <dsp:cNvPr id="0" name=""/>
        <dsp:cNvSpPr/>
      </dsp:nvSpPr>
      <dsp:spPr>
        <a:xfrm>
          <a:off x="0" y="4469250"/>
          <a:ext cx="6900512" cy="1034280"/>
        </a:xfrm>
        <a:prstGeom prst="roundRect">
          <a:avLst/>
        </a:prstGeom>
        <a:solidFill>
          <a:schemeClr val="accent2">
            <a:hueOff val="-1499966"/>
            <a:satOff val="-9511"/>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solidFill>
                <a:schemeClr val="tx1"/>
              </a:solidFill>
            </a:rPr>
            <a:t>F03 - Unspecified dementia</a:t>
          </a:r>
          <a:endParaRPr lang="en-US" sz="2600" kern="1200">
            <a:solidFill>
              <a:schemeClr val="tx1"/>
            </a:solidFill>
          </a:endParaRPr>
        </a:p>
      </dsp:txBody>
      <dsp:txXfrm>
        <a:off x="50489" y="4519739"/>
        <a:ext cx="6799534" cy="933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ADDD9-3AB1-6940-B16E-30152AB36339}">
      <dsp:nvSpPr>
        <dsp:cNvPr id="0" name=""/>
        <dsp:cNvSpPr/>
      </dsp:nvSpPr>
      <dsp:spPr>
        <a:xfrm>
          <a:off x="3198" y="90363"/>
          <a:ext cx="2537086" cy="152225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Improved quality of life</a:t>
          </a:r>
          <a:endParaRPr lang="en-US" sz="2500" kern="1200"/>
        </a:p>
      </dsp:txBody>
      <dsp:txXfrm>
        <a:off x="3198" y="90363"/>
        <a:ext cx="2537086" cy="1522252"/>
      </dsp:txXfrm>
    </dsp:sp>
    <dsp:sp modelId="{C582B03A-C3E1-414A-9513-450F51AEAA31}">
      <dsp:nvSpPr>
        <dsp:cNvPr id="0" name=""/>
        <dsp:cNvSpPr/>
      </dsp:nvSpPr>
      <dsp:spPr>
        <a:xfrm>
          <a:off x="2793993" y="90363"/>
          <a:ext cx="2537086" cy="152225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Early diagnosis and intervention improves quality of life for people with dementia </a:t>
          </a:r>
          <a:endParaRPr lang="en-US" sz="2500" kern="1200"/>
        </a:p>
      </dsp:txBody>
      <dsp:txXfrm>
        <a:off x="2793993" y="90363"/>
        <a:ext cx="2537086" cy="1522252"/>
      </dsp:txXfrm>
    </dsp:sp>
    <dsp:sp modelId="{E6BBB301-5165-4A44-BBE0-0B27A728DE59}">
      <dsp:nvSpPr>
        <dsp:cNvPr id="0" name=""/>
        <dsp:cNvSpPr/>
      </dsp:nvSpPr>
      <dsp:spPr>
        <a:xfrm>
          <a:off x="5584788" y="90363"/>
          <a:ext cx="2537086" cy="152225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Early intervention has a positive effect on the quality of life of family carers</a:t>
          </a:r>
          <a:endParaRPr lang="en-US" sz="2500" kern="1200"/>
        </a:p>
      </dsp:txBody>
      <dsp:txXfrm>
        <a:off x="5584788" y="90363"/>
        <a:ext cx="2537086" cy="1522252"/>
      </dsp:txXfrm>
    </dsp:sp>
    <dsp:sp modelId="{D1FDF563-3FAF-1941-AEDE-9BFE6492589C}">
      <dsp:nvSpPr>
        <dsp:cNvPr id="0" name=""/>
        <dsp:cNvSpPr/>
      </dsp:nvSpPr>
      <dsp:spPr>
        <a:xfrm>
          <a:off x="8375584" y="90363"/>
          <a:ext cx="2537086" cy="152225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Counselling can be beneficial in the early stages for the person receiving the diagnosis.</a:t>
          </a:r>
          <a:endParaRPr lang="en-US" sz="2500" kern="1200"/>
        </a:p>
      </dsp:txBody>
      <dsp:txXfrm>
        <a:off x="8375584" y="90363"/>
        <a:ext cx="2537086" cy="1522252"/>
      </dsp:txXfrm>
    </dsp:sp>
    <dsp:sp modelId="{9FF1BB4F-18D0-A445-A682-89FC80AC4052}">
      <dsp:nvSpPr>
        <dsp:cNvPr id="0" name=""/>
        <dsp:cNvSpPr/>
      </dsp:nvSpPr>
      <dsp:spPr>
        <a:xfrm>
          <a:off x="1398595" y="1866324"/>
          <a:ext cx="2537086" cy="152225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Allows patients/families to make informed choices about care</a:t>
          </a:r>
          <a:endParaRPr lang="en-US" sz="2500" kern="1200"/>
        </a:p>
      </dsp:txBody>
      <dsp:txXfrm>
        <a:off x="1398595" y="1866324"/>
        <a:ext cx="2537086" cy="1522252"/>
      </dsp:txXfrm>
    </dsp:sp>
    <dsp:sp modelId="{B36B0D34-A5C9-0446-BE57-6E9258D29780}">
      <dsp:nvSpPr>
        <dsp:cNvPr id="0" name=""/>
        <dsp:cNvSpPr/>
      </dsp:nvSpPr>
      <dsp:spPr>
        <a:xfrm>
          <a:off x="4189391" y="1866324"/>
          <a:ext cx="2537086" cy="152225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Can plan for the future e.g. Legal Power of Attorney (LPA)</a:t>
          </a:r>
          <a:endParaRPr lang="en-US" sz="2500" kern="1200"/>
        </a:p>
      </dsp:txBody>
      <dsp:txXfrm>
        <a:off x="4189391" y="1866324"/>
        <a:ext cx="2537086" cy="1522252"/>
      </dsp:txXfrm>
    </dsp:sp>
    <dsp:sp modelId="{69244945-ED14-494F-8266-B72C9637F3FC}">
      <dsp:nvSpPr>
        <dsp:cNvPr id="0" name=""/>
        <dsp:cNvSpPr/>
      </dsp:nvSpPr>
      <dsp:spPr>
        <a:xfrm>
          <a:off x="6980186" y="1866324"/>
          <a:ext cx="2537086" cy="152225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Delay and prevent unnecessary admissions to care homes</a:t>
          </a:r>
          <a:endParaRPr lang="en-US" sz="2500" kern="1200"/>
        </a:p>
      </dsp:txBody>
      <dsp:txXfrm>
        <a:off x="6980186" y="1866324"/>
        <a:ext cx="2537086" cy="15222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D354F1-4BC3-F24E-B789-FAC0CADD7746}">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6DF6EC-7DEC-2348-B31F-E6948DE9C7AF}">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Blood tests to rule out any physical health reasons for an impaired memory</a:t>
          </a:r>
          <a:endParaRPr lang="en-US" sz="3100" kern="1200"/>
        </a:p>
      </dsp:txBody>
      <dsp:txXfrm>
        <a:off x="0" y="675"/>
        <a:ext cx="6900512" cy="1106957"/>
      </dsp:txXfrm>
    </dsp:sp>
    <dsp:sp modelId="{BA40B68F-4F02-2A41-9A88-05D9A3619C79}">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77A2BC-329F-F943-A799-0C800A416560}">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History taking – talk to the person and someone who knows them well</a:t>
          </a:r>
          <a:endParaRPr lang="en-US" sz="3100" kern="1200"/>
        </a:p>
      </dsp:txBody>
      <dsp:txXfrm>
        <a:off x="0" y="1107633"/>
        <a:ext cx="6900512" cy="1106957"/>
      </dsp:txXfrm>
    </dsp:sp>
    <dsp:sp modelId="{6188204B-4548-864B-B907-BCEBF6FAEDBF}">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7BC9DE-1A6E-4C47-8DE1-78C2424D2449}">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Cognitive tests of mental abilities (ACE-III)</a:t>
          </a:r>
          <a:endParaRPr lang="en-US" sz="3100" kern="1200"/>
        </a:p>
      </dsp:txBody>
      <dsp:txXfrm>
        <a:off x="0" y="2214591"/>
        <a:ext cx="6900512" cy="1106957"/>
      </dsp:txXfrm>
    </dsp:sp>
    <dsp:sp modelId="{DA9289D7-A01C-3F42-BF73-BF85A136C6BB}">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96BA0-3F0E-4142-AFBC-70337FA09E18}">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 scan of the brain </a:t>
          </a:r>
          <a:endParaRPr lang="en-US" sz="3100" kern="1200"/>
        </a:p>
      </dsp:txBody>
      <dsp:txXfrm>
        <a:off x="0" y="3321549"/>
        <a:ext cx="6900512" cy="1106957"/>
      </dsp:txXfrm>
    </dsp:sp>
    <dsp:sp modelId="{69BBF59E-6717-A547-B9E6-7BE49FD99DAF}">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DBA406-FE48-E24B-8114-BDBA85DC7AA1}">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 diagnosis may take weeks / months </a:t>
          </a:r>
          <a:endParaRPr lang="en-US" sz="3100" kern="1200"/>
        </a:p>
      </dsp:txBody>
      <dsp:txXfrm>
        <a:off x="0" y="4428507"/>
        <a:ext cx="6900512" cy="11069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1C4E3-E49C-6142-8FF0-8C2F2BE01309}">
      <dsp:nvSpPr>
        <dsp:cNvPr id="0" name=""/>
        <dsp:cNvSpPr/>
      </dsp:nvSpPr>
      <dsp:spPr>
        <a:xfrm>
          <a:off x="0" y="50430"/>
          <a:ext cx="6900512" cy="1750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90 % of people with dementia experience behavioural and psychological symptoms at some point (Alzheimers Society 2013).</a:t>
          </a:r>
          <a:endParaRPr lang="en-US" sz="3200" kern="1200"/>
        </a:p>
      </dsp:txBody>
      <dsp:txXfrm>
        <a:off x="85444" y="135874"/>
        <a:ext cx="6729624" cy="1579432"/>
      </dsp:txXfrm>
    </dsp:sp>
    <dsp:sp modelId="{7097CDB6-4A60-5D4F-83DF-57A92A2B4534}">
      <dsp:nvSpPr>
        <dsp:cNvPr id="0" name=""/>
        <dsp:cNvSpPr/>
      </dsp:nvSpPr>
      <dsp:spPr>
        <a:xfrm>
          <a:off x="0" y="1892910"/>
          <a:ext cx="6900512" cy="1750320"/>
        </a:xfrm>
        <a:prstGeom prst="roundRect">
          <a:avLst/>
        </a:prstGeom>
        <a:solidFill>
          <a:schemeClr val="accent2">
            <a:hueOff val="-749983"/>
            <a:satOff val="-4755"/>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Cohen -Mansfield (2001) suggests that challenging behaviour in dementia often reflects an attempt by a person to signal that a need is currently not being met.</a:t>
          </a:r>
          <a:endParaRPr lang="en-US" sz="3200" kern="1200"/>
        </a:p>
      </dsp:txBody>
      <dsp:txXfrm>
        <a:off x="85444" y="1978354"/>
        <a:ext cx="6729624" cy="1579432"/>
      </dsp:txXfrm>
    </dsp:sp>
    <dsp:sp modelId="{BBA4A5D8-97B9-3441-BDDF-63063EA3A489}">
      <dsp:nvSpPr>
        <dsp:cNvPr id="0" name=""/>
        <dsp:cNvSpPr/>
      </dsp:nvSpPr>
      <dsp:spPr>
        <a:xfrm>
          <a:off x="0" y="3735390"/>
          <a:ext cx="6900512" cy="1750320"/>
        </a:xfrm>
        <a:prstGeom prst="roundRect">
          <a:avLst/>
        </a:prstGeom>
        <a:solidFill>
          <a:schemeClr val="accent2">
            <a:hueOff val="-1499966"/>
            <a:satOff val="-9511"/>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 persons personality endures through the course of dementia and their individuality will be apparent in various stages and different stages of their illness</a:t>
          </a:r>
          <a:endParaRPr lang="en-US" sz="3200" kern="1200"/>
        </a:p>
      </dsp:txBody>
      <dsp:txXfrm>
        <a:off x="85444" y="3820834"/>
        <a:ext cx="6729624" cy="15794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6FB6F-0648-42DC-BE1C-C54906062E6E}">
      <dsp:nvSpPr>
        <dsp:cNvPr id="0" name=""/>
        <dsp:cNvSpPr/>
      </dsp:nvSpPr>
      <dsp:spPr>
        <a:xfrm>
          <a:off x="943838" y="462376"/>
          <a:ext cx="1450959" cy="14509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6CB16C-CC6B-4C9E-A8F8-61E59C9392D7}">
      <dsp:nvSpPr>
        <dsp:cNvPr id="0" name=""/>
        <dsp:cNvSpPr/>
      </dsp:nvSpPr>
      <dsp:spPr>
        <a:xfrm>
          <a:off x="57140"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Challenging behaviour presents due to an unmet need.</a:t>
          </a:r>
          <a:endParaRPr lang="en-US" sz="1500" kern="1200"/>
        </a:p>
      </dsp:txBody>
      <dsp:txXfrm>
        <a:off x="57140" y="2296563"/>
        <a:ext cx="3224354" cy="720000"/>
      </dsp:txXfrm>
    </dsp:sp>
    <dsp:sp modelId="{A86B549E-8834-4448-BD13-5E534F3972C8}">
      <dsp:nvSpPr>
        <dsp:cNvPr id="0" name=""/>
        <dsp:cNvSpPr/>
      </dsp:nvSpPr>
      <dsp:spPr>
        <a:xfrm>
          <a:off x="4732454" y="462376"/>
          <a:ext cx="1450959" cy="14509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971BDF-88EA-45A0-AD45-852217100B19}">
      <dsp:nvSpPr>
        <dsp:cNvPr id="0" name=""/>
        <dsp:cNvSpPr/>
      </dsp:nvSpPr>
      <dsp:spPr>
        <a:xfrm>
          <a:off x="3845757"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It may result from an individual feeling threatened, fearful, anxious, suffering delusions or hallucinations or it may be in response to a difficult situation or a misinterpretation of the actions of other people</a:t>
          </a:r>
          <a:endParaRPr lang="en-US" sz="1500" kern="1200"/>
        </a:p>
      </dsp:txBody>
      <dsp:txXfrm>
        <a:off x="3845757" y="2296563"/>
        <a:ext cx="3224354" cy="720000"/>
      </dsp:txXfrm>
    </dsp:sp>
    <dsp:sp modelId="{E52D0FB8-9CE7-4110-9E8F-EE41EDDFD24F}">
      <dsp:nvSpPr>
        <dsp:cNvPr id="0" name=""/>
        <dsp:cNvSpPr/>
      </dsp:nvSpPr>
      <dsp:spPr>
        <a:xfrm>
          <a:off x="8521071" y="462376"/>
          <a:ext cx="1450959" cy="14509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95FA95-AE43-4549-ADEF-FE4F10E1A6D9}">
      <dsp:nvSpPr>
        <dsp:cNvPr id="0" name=""/>
        <dsp:cNvSpPr/>
      </dsp:nvSpPr>
      <dsp:spPr>
        <a:xfrm>
          <a:off x="7634373"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May be simply be a result of an individual trying to express that they are hungry, thirsty or in pain </a:t>
          </a:r>
          <a:endParaRPr lang="en-US" sz="1500" kern="1200"/>
        </a:p>
      </dsp:txBody>
      <dsp:txXfrm>
        <a:off x="7634373" y="2296563"/>
        <a:ext cx="3224354"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619599-D8C0-F241-8C2D-DA97DE576F84}">
      <dsp:nvSpPr>
        <dsp:cNvPr id="0" name=""/>
        <dsp:cNvSpPr/>
      </dsp:nvSpPr>
      <dsp:spPr>
        <a:xfrm>
          <a:off x="0" y="2823"/>
          <a:ext cx="10515600" cy="13674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majority of care for people with Dementia is undertaken by their family carers.  It is important that the carer is supported to maintain their own health and wellbeing.  </a:t>
          </a:r>
          <a:endParaRPr lang="en-US" sz="2500" kern="1200"/>
        </a:p>
      </dsp:txBody>
      <dsp:txXfrm>
        <a:off x="66753" y="69576"/>
        <a:ext cx="10382094" cy="1233931"/>
      </dsp:txXfrm>
    </dsp:sp>
    <dsp:sp modelId="{E5D2F46C-3F93-784D-8636-95B0761C086D}">
      <dsp:nvSpPr>
        <dsp:cNvPr id="0" name=""/>
        <dsp:cNvSpPr/>
      </dsp:nvSpPr>
      <dsp:spPr>
        <a:xfrm>
          <a:off x="0" y="1442261"/>
          <a:ext cx="10515600" cy="13674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Prime Ministers Challenge on Dementia includes the aspiration that carers of people with Dementia “be made aware of and offered the opportunity for respite, education , training, emotional and psychological support so that they feel able to cope with their caring responsibilities and to have a life alongside caring”.  </a:t>
          </a:r>
          <a:endParaRPr lang="en-US" sz="2500" kern="1200"/>
        </a:p>
      </dsp:txBody>
      <dsp:txXfrm>
        <a:off x="66753" y="1509014"/>
        <a:ext cx="10382094" cy="1233931"/>
      </dsp:txXfrm>
    </dsp:sp>
    <dsp:sp modelId="{9BC29E0D-1254-4542-85C9-85ED1CBF1143}">
      <dsp:nvSpPr>
        <dsp:cNvPr id="0" name=""/>
        <dsp:cNvSpPr/>
      </dsp:nvSpPr>
      <dsp:spPr>
        <a:xfrm>
          <a:off x="0" y="2881698"/>
          <a:ext cx="10515600" cy="13674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Johns Campaign available for carers that support the patient whilst in hospital. It can allow meal discount at the canteen, the person can order from the ward meal provision, and reduced car parking costs. It can be two named carers/family members.</a:t>
          </a:r>
          <a:endParaRPr lang="en-US" sz="2500" kern="1200"/>
        </a:p>
      </dsp:txBody>
      <dsp:txXfrm>
        <a:off x="66753" y="2948451"/>
        <a:ext cx="10382094" cy="12339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5E4049-810D-7A49-84E8-BDCBA5D8083E}" type="datetimeFigureOut">
              <a:rPr lang="en-US" smtClean="0"/>
              <a:t>2/27/22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DE84DF-7CFB-E344-B755-FE2337004461}" type="slidenum">
              <a:rPr lang="en-US" smtClean="0"/>
              <a:t>‹#›</a:t>
            </a:fld>
            <a:endParaRPr lang="en-US"/>
          </a:p>
        </p:txBody>
      </p:sp>
    </p:spTree>
    <p:extLst>
      <p:ext uri="{BB962C8B-B14F-4D97-AF65-F5344CB8AC3E}">
        <p14:creationId xmlns:p14="http://schemas.microsoft.com/office/powerpoint/2010/main" val="3252378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Dementia is generally progressive.  How quickly it progresses varies greatly from person to person.</a:t>
            </a:r>
          </a:p>
          <a:p>
            <a:r>
              <a:rPr lang="en-GB" altLang="en-US" dirty="0"/>
              <a:t>Dementia is a syndrome that can be caused by over 100 different disorders in which there is deterioration in cognitive function  </a:t>
            </a:r>
          </a:p>
          <a:p>
            <a:r>
              <a:rPr lang="en-GB" altLang="en-US" dirty="0"/>
              <a:t>This means that damage to the brain changes the way a person thinks and does things and causes increasing </a:t>
            </a:r>
            <a:r>
              <a:rPr lang="en-GB" altLang="en-US" dirty="0" err="1"/>
              <a:t>fraility</a:t>
            </a:r>
            <a:endParaRPr lang="en-GB" altLang="en-US" dirty="0"/>
          </a:p>
          <a:p>
            <a:r>
              <a:rPr lang="en-GB" altLang="en-US" dirty="0"/>
              <a:t>All dementias regardless of the underlying disease are progressive and life expectancy will be on average 8-12 years after diagnosis</a:t>
            </a:r>
          </a:p>
          <a:p>
            <a:r>
              <a:rPr lang="en-GB" altLang="en-US" dirty="0"/>
              <a:t>Different types of dementia affect people in different ways.</a:t>
            </a:r>
          </a:p>
          <a:p>
            <a:r>
              <a:rPr lang="en-GB" altLang="en-US" dirty="0"/>
              <a:t>Always remember that every person is unique and will experience dementia in their own way</a:t>
            </a:r>
          </a:p>
          <a:p>
            <a:endParaRPr lang="en-US" dirty="0"/>
          </a:p>
        </p:txBody>
      </p:sp>
      <p:sp>
        <p:nvSpPr>
          <p:cNvPr id="4" name="Slide Number Placeholder 3"/>
          <p:cNvSpPr>
            <a:spLocks noGrp="1"/>
          </p:cNvSpPr>
          <p:nvPr>
            <p:ph type="sldNum" sz="quarter" idx="5"/>
          </p:nvPr>
        </p:nvSpPr>
        <p:spPr/>
        <p:txBody>
          <a:bodyPr/>
          <a:lstStyle/>
          <a:p>
            <a:fld id="{2FDE84DF-7CFB-E344-B755-FE2337004461}" type="slidenum">
              <a:rPr lang="en-US" smtClean="0"/>
              <a:t>2</a:t>
            </a:fld>
            <a:endParaRPr lang="en-US"/>
          </a:p>
        </p:txBody>
      </p:sp>
    </p:spTree>
    <p:extLst>
      <p:ext uri="{BB962C8B-B14F-4D97-AF65-F5344CB8AC3E}">
        <p14:creationId xmlns:p14="http://schemas.microsoft.com/office/powerpoint/2010/main" val="3220412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Most common cause of dementia</a:t>
            </a:r>
          </a:p>
          <a:p>
            <a:r>
              <a:rPr lang="en-GB" altLang="en-US" dirty="0"/>
              <a:t>Brain cells are surrounded by an abnormal protein and their internal structure is also damaged.</a:t>
            </a:r>
          </a:p>
          <a:p>
            <a:r>
              <a:rPr lang="en-GB" altLang="en-US" dirty="0"/>
              <a:t>In time chemical connections between brain cells are lost and cells die</a:t>
            </a:r>
          </a:p>
          <a:p>
            <a:r>
              <a:rPr lang="en-GB" altLang="en-US" dirty="0"/>
              <a:t>Generally gradual decline</a:t>
            </a:r>
          </a:p>
          <a:p>
            <a:r>
              <a:rPr lang="en-GB" altLang="en-US" dirty="0"/>
              <a:t>Drugs can help improve symptoms of dementia – may stop some progression for a short while – relieve memory problems and improve alertness , interest and daily living</a:t>
            </a:r>
          </a:p>
          <a:p>
            <a:r>
              <a:rPr lang="en-GB" altLang="en-US" dirty="0"/>
              <a:t>Donepezil , </a:t>
            </a:r>
            <a:r>
              <a:rPr lang="en-GB" altLang="en-US" dirty="0" err="1"/>
              <a:t>rivastagmine</a:t>
            </a:r>
            <a:r>
              <a:rPr lang="en-GB" altLang="en-US" dirty="0"/>
              <a:t> , galantamine       </a:t>
            </a:r>
          </a:p>
          <a:p>
            <a:endParaRPr lang="en-US" dirty="0"/>
          </a:p>
        </p:txBody>
      </p:sp>
      <p:sp>
        <p:nvSpPr>
          <p:cNvPr id="4" name="Slide Number Placeholder 3"/>
          <p:cNvSpPr>
            <a:spLocks noGrp="1"/>
          </p:cNvSpPr>
          <p:nvPr>
            <p:ph type="sldNum" sz="quarter" idx="5"/>
          </p:nvPr>
        </p:nvSpPr>
        <p:spPr/>
        <p:txBody>
          <a:bodyPr/>
          <a:lstStyle/>
          <a:p>
            <a:fld id="{2FDE84DF-7CFB-E344-B755-FE2337004461}" type="slidenum">
              <a:rPr lang="en-US" smtClean="0"/>
              <a:t>6</a:t>
            </a:fld>
            <a:endParaRPr lang="en-US"/>
          </a:p>
        </p:txBody>
      </p:sp>
    </p:spTree>
    <p:extLst>
      <p:ext uri="{BB962C8B-B14F-4D97-AF65-F5344CB8AC3E}">
        <p14:creationId xmlns:p14="http://schemas.microsoft.com/office/powerpoint/2010/main" val="1106880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Second most common form </a:t>
            </a:r>
          </a:p>
          <a:p>
            <a:r>
              <a:rPr lang="en-GB" altLang="en-US" dirty="0"/>
              <a:t>Caused by problems with blood flow to the brain.</a:t>
            </a:r>
          </a:p>
          <a:p>
            <a:r>
              <a:rPr lang="en-GB" altLang="en-US" dirty="0"/>
              <a:t>If the oxygen and nutrient supply to the brain is reduced because of narrowing or blockage of blood vessels , some brain cells become damaged or die</a:t>
            </a:r>
          </a:p>
          <a:p>
            <a:r>
              <a:rPr lang="en-GB" altLang="en-US" dirty="0"/>
              <a:t>Vascular dementia can appear suddenly and may </a:t>
            </a:r>
            <a:r>
              <a:rPr lang="en-GB" altLang="en-US" dirty="0" err="1"/>
              <a:t>conicide</a:t>
            </a:r>
            <a:r>
              <a:rPr lang="en-GB" altLang="en-US" dirty="0"/>
              <a:t> with a large stroke or it can develop over an extended period of time with a series of small strokes or damage to small blood vessels deep in the brain</a:t>
            </a:r>
          </a:p>
          <a:p>
            <a:endParaRPr lang="en-GB" altLang="en-US" dirty="0"/>
          </a:p>
          <a:p>
            <a:r>
              <a:rPr lang="en-GB" altLang="en-US" dirty="0"/>
              <a:t>Mixed dementia has more than one type of dementia and a mixture of </a:t>
            </a:r>
            <a:r>
              <a:rPr lang="en-GB" altLang="en-US" dirty="0" err="1"/>
              <a:t>symptoms.It</a:t>
            </a:r>
            <a:r>
              <a:rPr lang="en-GB" altLang="en-US" dirty="0"/>
              <a:t> is common for someone to have </a:t>
            </a:r>
            <a:r>
              <a:rPr lang="en-GB" altLang="en-US" dirty="0" err="1"/>
              <a:t>alzheimers</a:t>
            </a:r>
            <a:r>
              <a:rPr lang="en-GB" altLang="en-US" dirty="0"/>
              <a:t> disease and vascular dementia together</a:t>
            </a:r>
          </a:p>
          <a:p>
            <a:r>
              <a:rPr lang="en-GB" altLang="en-US" dirty="0"/>
              <a:t>Step wise progression</a:t>
            </a:r>
          </a:p>
          <a:p>
            <a:r>
              <a:rPr lang="en-GB" altLang="en-US" dirty="0"/>
              <a:t>Would treat underlying conditions – </a:t>
            </a:r>
            <a:r>
              <a:rPr lang="en-GB" altLang="en-US" dirty="0" err="1"/>
              <a:t>ie</a:t>
            </a:r>
            <a:r>
              <a:rPr lang="en-GB" altLang="en-US" dirty="0"/>
              <a:t> high blood pressure , </a:t>
            </a:r>
            <a:r>
              <a:rPr lang="en-GB" altLang="en-US" dirty="0" err="1"/>
              <a:t>cholestrol</a:t>
            </a:r>
            <a:r>
              <a:rPr lang="en-GB" altLang="en-US" dirty="0"/>
              <a:t> , diabetes</a:t>
            </a:r>
          </a:p>
          <a:p>
            <a:endParaRPr lang="en-US" dirty="0"/>
          </a:p>
        </p:txBody>
      </p:sp>
      <p:sp>
        <p:nvSpPr>
          <p:cNvPr id="4" name="Slide Number Placeholder 3"/>
          <p:cNvSpPr>
            <a:spLocks noGrp="1"/>
          </p:cNvSpPr>
          <p:nvPr>
            <p:ph type="sldNum" sz="quarter" idx="5"/>
          </p:nvPr>
        </p:nvSpPr>
        <p:spPr/>
        <p:txBody>
          <a:bodyPr/>
          <a:lstStyle/>
          <a:p>
            <a:fld id="{2FDE84DF-7CFB-E344-B755-FE2337004461}" type="slidenum">
              <a:rPr lang="en-US" smtClean="0"/>
              <a:t>7</a:t>
            </a:fld>
            <a:endParaRPr lang="en-US"/>
          </a:p>
        </p:txBody>
      </p:sp>
    </p:spTree>
    <p:extLst>
      <p:ext uri="{BB962C8B-B14F-4D97-AF65-F5344CB8AC3E}">
        <p14:creationId xmlns:p14="http://schemas.microsoft.com/office/powerpoint/2010/main" val="1597968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There are two types of dementia related to </a:t>
            </a:r>
            <a:r>
              <a:rPr lang="en-GB" altLang="en-US" dirty="0" err="1"/>
              <a:t>Parkinsons</a:t>
            </a:r>
            <a:r>
              <a:rPr lang="en-GB" altLang="en-US" dirty="0"/>
              <a:t> disease – theses are </a:t>
            </a:r>
            <a:r>
              <a:rPr lang="en-GB" altLang="en-US" dirty="0" err="1"/>
              <a:t>Parkinsons</a:t>
            </a:r>
            <a:r>
              <a:rPr lang="en-GB" altLang="en-US" dirty="0"/>
              <a:t> dementia and dementia with </a:t>
            </a:r>
            <a:r>
              <a:rPr lang="en-GB" altLang="en-US" dirty="0" err="1"/>
              <a:t>lewy</a:t>
            </a:r>
            <a:r>
              <a:rPr lang="en-GB" altLang="en-US" dirty="0"/>
              <a:t> bodies</a:t>
            </a:r>
          </a:p>
          <a:p>
            <a:r>
              <a:rPr lang="en-GB" altLang="en-US" dirty="0"/>
              <a:t>Both are due to </a:t>
            </a:r>
            <a:r>
              <a:rPr lang="en-GB" altLang="en-US" dirty="0" err="1"/>
              <a:t>lewy</a:t>
            </a:r>
            <a:r>
              <a:rPr lang="en-GB" altLang="en-US" dirty="0"/>
              <a:t> bodies , loss of brain cells and synapses and loss of the neurotransmitter acetylcholine with a variable amount of </a:t>
            </a:r>
            <a:r>
              <a:rPr lang="en-GB" altLang="en-US" dirty="0" err="1"/>
              <a:t>alzheimer</a:t>
            </a:r>
            <a:r>
              <a:rPr lang="en-GB" altLang="en-US" dirty="0"/>
              <a:t> pathology</a:t>
            </a:r>
          </a:p>
          <a:p>
            <a:r>
              <a:rPr lang="en-GB" altLang="en-US" dirty="0" err="1"/>
              <a:t>Whenb</a:t>
            </a:r>
            <a:r>
              <a:rPr lang="en-GB" altLang="en-US" dirty="0"/>
              <a:t> the motor symptoms of </a:t>
            </a:r>
            <a:r>
              <a:rPr lang="en-GB" altLang="en-US" dirty="0" err="1"/>
              <a:t>parkinsons</a:t>
            </a:r>
            <a:r>
              <a:rPr lang="en-GB" altLang="en-US" dirty="0"/>
              <a:t> are present for at least a year before experiencing dementia this is known as </a:t>
            </a:r>
            <a:r>
              <a:rPr lang="en-GB" altLang="en-US" dirty="0" err="1"/>
              <a:t>parkinsons</a:t>
            </a:r>
            <a:r>
              <a:rPr lang="en-GB" altLang="en-US" dirty="0"/>
              <a:t> dementia</a:t>
            </a:r>
          </a:p>
          <a:p>
            <a:r>
              <a:rPr lang="en-GB" altLang="en-US" dirty="0"/>
              <a:t>Dementia with </a:t>
            </a:r>
            <a:r>
              <a:rPr lang="en-GB" altLang="en-US" dirty="0" err="1"/>
              <a:t>lewy</a:t>
            </a:r>
            <a:r>
              <a:rPr lang="en-GB" altLang="en-US" dirty="0"/>
              <a:t> bodies is diagnosed when the symptoms of dementia appear before or at the </a:t>
            </a:r>
            <a:r>
              <a:rPr lang="en-GB" altLang="en-US" dirty="0" err="1"/>
              <a:t>samt</a:t>
            </a:r>
            <a:r>
              <a:rPr lang="en-GB" altLang="en-US" dirty="0"/>
              <a:t> time as </a:t>
            </a:r>
            <a:r>
              <a:rPr lang="en-GB" altLang="en-US" dirty="0" err="1"/>
              <a:t>parkinsons</a:t>
            </a:r>
            <a:r>
              <a:rPr lang="en-GB" altLang="en-US" dirty="0"/>
              <a:t> symptoms</a:t>
            </a:r>
          </a:p>
          <a:p>
            <a:r>
              <a:rPr lang="en-GB" altLang="en-US" dirty="0"/>
              <a:t>Sensitive to antipsychotic medication</a:t>
            </a:r>
          </a:p>
          <a:p>
            <a:endParaRPr lang="en-US" dirty="0"/>
          </a:p>
        </p:txBody>
      </p:sp>
      <p:sp>
        <p:nvSpPr>
          <p:cNvPr id="4" name="Slide Number Placeholder 3"/>
          <p:cNvSpPr>
            <a:spLocks noGrp="1"/>
          </p:cNvSpPr>
          <p:nvPr>
            <p:ph type="sldNum" sz="quarter" idx="5"/>
          </p:nvPr>
        </p:nvSpPr>
        <p:spPr/>
        <p:txBody>
          <a:bodyPr/>
          <a:lstStyle/>
          <a:p>
            <a:fld id="{2FDE84DF-7CFB-E344-B755-FE2337004461}" type="slidenum">
              <a:rPr lang="en-US" smtClean="0"/>
              <a:t>8</a:t>
            </a:fld>
            <a:endParaRPr lang="en-US"/>
          </a:p>
        </p:txBody>
      </p:sp>
    </p:spTree>
    <p:extLst>
      <p:ext uri="{BB962C8B-B14F-4D97-AF65-F5344CB8AC3E}">
        <p14:creationId xmlns:p14="http://schemas.microsoft.com/office/powerpoint/2010/main" val="2013864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Rare form of dementia</a:t>
            </a:r>
          </a:p>
          <a:p>
            <a:r>
              <a:rPr lang="en-GB" altLang="en-US" dirty="0"/>
              <a:t>The front and side parts of the brain are damaged over time when clumps of abnormal proteins form inside nerve cells causing them to die.</a:t>
            </a:r>
          </a:p>
          <a:p>
            <a:r>
              <a:rPr lang="en-GB" altLang="en-US" dirty="0"/>
              <a:t>Covers a range of conditions including  picks disease frontal lobe degeneration and dementia associated with motor neurone disease </a:t>
            </a:r>
          </a:p>
          <a:p>
            <a:endParaRPr lang="en-US" dirty="0"/>
          </a:p>
        </p:txBody>
      </p:sp>
      <p:sp>
        <p:nvSpPr>
          <p:cNvPr id="4" name="Slide Number Placeholder 3"/>
          <p:cNvSpPr>
            <a:spLocks noGrp="1"/>
          </p:cNvSpPr>
          <p:nvPr>
            <p:ph type="sldNum" sz="quarter" idx="5"/>
          </p:nvPr>
        </p:nvSpPr>
        <p:spPr/>
        <p:txBody>
          <a:bodyPr/>
          <a:lstStyle/>
          <a:p>
            <a:fld id="{2FDE84DF-7CFB-E344-B755-FE2337004461}" type="slidenum">
              <a:rPr lang="en-US" smtClean="0"/>
              <a:t>9</a:t>
            </a:fld>
            <a:endParaRPr lang="en-US"/>
          </a:p>
        </p:txBody>
      </p:sp>
    </p:spTree>
    <p:extLst>
      <p:ext uri="{BB962C8B-B14F-4D97-AF65-F5344CB8AC3E}">
        <p14:creationId xmlns:p14="http://schemas.microsoft.com/office/powerpoint/2010/main" val="10832562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This is thought to be because women are more likely to live longer and age is the greatest risk factor for dementia.</a:t>
            </a:r>
          </a:p>
          <a:p>
            <a:endParaRPr lang="en-GB" altLang="en-US" dirty="0"/>
          </a:p>
          <a:p>
            <a:r>
              <a:rPr lang="en-GB" altLang="en-US" dirty="0"/>
              <a:t>1 in 14 ppl over the age of 65 have a diagnosed dementia </a:t>
            </a:r>
          </a:p>
          <a:p>
            <a:r>
              <a:rPr lang="en-GB" altLang="en-US" dirty="0"/>
              <a:t>1 in 6 over 80</a:t>
            </a:r>
          </a:p>
          <a:p>
            <a:endParaRPr lang="en-US" dirty="0"/>
          </a:p>
        </p:txBody>
      </p:sp>
      <p:sp>
        <p:nvSpPr>
          <p:cNvPr id="4" name="Slide Number Placeholder 3"/>
          <p:cNvSpPr>
            <a:spLocks noGrp="1"/>
          </p:cNvSpPr>
          <p:nvPr>
            <p:ph type="sldNum" sz="quarter" idx="5"/>
          </p:nvPr>
        </p:nvSpPr>
        <p:spPr/>
        <p:txBody>
          <a:bodyPr/>
          <a:lstStyle/>
          <a:p>
            <a:fld id="{2FDE84DF-7CFB-E344-B755-FE2337004461}" type="slidenum">
              <a:rPr lang="en-US" smtClean="0"/>
              <a:t>10</a:t>
            </a:fld>
            <a:endParaRPr lang="en-US"/>
          </a:p>
        </p:txBody>
      </p:sp>
    </p:spTree>
    <p:extLst>
      <p:ext uri="{BB962C8B-B14F-4D97-AF65-F5344CB8AC3E}">
        <p14:creationId xmlns:p14="http://schemas.microsoft.com/office/powerpoint/2010/main" val="285957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err="1"/>
              <a:t>Alzheimers</a:t>
            </a:r>
            <a:r>
              <a:rPr lang="en-GB" altLang="en-US" dirty="0"/>
              <a:t> most common, followed </a:t>
            </a:r>
            <a:r>
              <a:rPr lang="en-GB" altLang="en-US" dirty="0" err="1"/>
              <a:t>vasc</a:t>
            </a:r>
            <a:r>
              <a:rPr lang="en-GB" altLang="en-US" dirty="0"/>
              <a:t>.  </a:t>
            </a:r>
          </a:p>
          <a:p>
            <a:r>
              <a:rPr lang="en-GB" altLang="en-US" dirty="0"/>
              <a:t>DLB = Dementia with Lewy Bodies – gets name from abnormal structures in brain called Lewy Body</a:t>
            </a:r>
          </a:p>
          <a:p>
            <a:r>
              <a:rPr lang="en-GB" altLang="en-US" dirty="0"/>
              <a:t>FTD – </a:t>
            </a:r>
            <a:r>
              <a:rPr lang="en-GB" altLang="en-US" dirty="0" err="1"/>
              <a:t>Fronto</a:t>
            </a:r>
            <a:r>
              <a:rPr lang="en-GB" altLang="en-US" dirty="0"/>
              <a:t> Temporal- sometimes called Picks Disease.  Mostly affects ppl 40,50,60 yrs.  </a:t>
            </a:r>
          </a:p>
          <a:p>
            <a:r>
              <a:rPr lang="en-GB" altLang="en-US" dirty="0"/>
              <a:t>PDD – </a:t>
            </a:r>
            <a:r>
              <a:rPr lang="en-GB" altLang="en-US" dirty="0" err="1"/>
              <a:t>parkinsons</a:t>
            </a:r>
            <a:r>
              <a:rPr lang="en-GB" altLang="en-US" dirty="0"/>
              <a:t> disease dementia – similar in presentation to Lewy body. </a:t>
            </a:r>
          </a:p>
          <a:p>
            <a:endParaRPr lang="en-US" dirty="0"/>
          </a:p>
        </p:txBody>
      </p:sp>
      <p:sp>
        <p:nvSpPr>
          <p:cNvPr id="4" name="Slide Number Placeholder 3"/>
          <p:cNvSpPr>
            <a:spLocks noGrp="1"/>
          </p:cNvSpPr>
          <p:nvPr>
            <p:ph type="sldNum" sz="quarter" idx="5"/>
          </p:nvPr>
        </p:nvSpPr>
        <p:spPr/>
        <p:txBody>
          <a:bodyPr/>
          <a:lstStyle/>
          <a:p>
            <a:fld id="{2FDE84DF-7CFB-E344-B755-FE2337004461}" type="slidenum">
              <a:rPr lang="en-US" smtClean="0"/>
              <a:t>11</a:t>
            </a:fld>
            <a:endParaRPr lang="en-US"/>
          </a:p>
        </p:txBody>
      </p:sp>
    </p:spTree>
    <p:extLst>
      <p:ext uri="{BB962C8B-B14F-4D97-AF65-F5344CB8AC3E}">
        <p14:creationId xmlns:p14="http://schemas.microsoft.com/office/powerpoint/2010/main" val="4153765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Alzheimer’s adverts – help reduce stigma</a:t>
            </a:r>
          </a:p>
          <a:p>
            <a:r>
              <a:rPr lang="en-GB" altLang="en-US" dirty="0"/>
              <a:t>Be able to access specialist services and support networks</a:t>
            </a:r>
          </a:p>
          <a:p>
            <a:r>
              <a:rPr lang="en-GB" altLang="en-US" dirty="0"/>
              <a:t>Post diagnostic support services</a:t>
            </a:r>
          </a:p>
          <a:p>
            <a:endParaRPr lang="en-US" dirty="0"/>
          </a:p>
        </p:txBody>
      </p:sp>
      <p:sp>
        <p:nvSpPr>
          <p:cNvPr id="4" name="Slide Number Placeholder 3"/>
          <p:cNvSpPr>
            <a:spLocks noGrp="1"/>
          </p:cNvSpPr>
          <p:nvPr>
            <p:ph type="sldNum" sz="quarter" idx="5"/>
          </p:nvPr>
        </p:nvSpPr>
        <p:spPr/>
        <p:txBody>
          <a:bodyPr/>
          <a:lstStyle/>
          <a:p>
            <a:fld id="{2FDE84DF-7CFB-E344-B755-FE2337004461}" type="slidenum">
              <a:rPr lang="en-US" smtClean="0"/>
              <a:t>14</a:t>
            </a:fld>
            <a:endParaRPr lang="en-US"/>
          </a:p>
        </p:txBody>
      </p:sp>
    </p:spTree>
    <p:extLst>
      <p:ext uri="{BB962C8B-B14F-4D97-AF65-F5344CB8AC3E}">
        <p14:creationId xmlns:p14="http://schemas.microsoft.com/office/powerpoint/2010/main" val="779147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It is very important to get a proper assessment of problems with memory , thinking , or behaviour</a:t>
            </a:r>
          </a:p>
          <a:p>
            <a:endParaRPr lang="en-GB" altLang="en-US" dirty="0"/>
          </a:p>
          <a:p>
            <a:r>
              <a:rPr lang="en-GB" altLang="en-US" dirty="0"/>
              <a:t>Cognitive tests – amts – screening tool  ace 3 </a:t>
            </a:r>
          </a:p>
          <a:p>
            <a:r>
              <a:rPr lang="en-GB" altLang="en-US" dirty="0"/>
              <a:t>Scan of the brain</a:t>
            </a:r>
          </a:p>
          <a:p>
            <a:r>
              <a:rPr lang="en-GB" altLang="en-US" dirty="0"/>
              <a:t>Memory service should have counselling , support , information </a:t>
            </a:r>
          </a:p>
          <a:p>
            <a:r>
              <a:rPr lang="en-GB" altLang="en-US" dirty="0"/>
              <a:t>Person may not want diagnosis ,</a:t>
            </a:r>
          </a:p>
          <a:p>
            <a:r>
              <a:rPr lang="en-GB" altLang="en-US" dirty="0"/>
              <a:t>Memory service rather than </a:t>
            </a:r>
            <a:r>
              <a:rPr lang="en-GB" altLang="en-US" dirty="0" err="1"/>
              <a:t>gp</a:t>
            </a:r>
            <a:r>
              <a:rPr lang="en-GB" altLang="en-US" dirty="0"/>
              <a:t> – provide cognitive stimulation therapy – improves mental abilities , mood and wellbeing </a:t>
            </a:r>
          </a:p>
          <a:p>
            <a:r>
              <a:rPr lang="en-GB" altLang="en-US" dirty="0"/>
              <a:t>Drug treatments – can help improve the symptoms of dementia and in some cases may stop them progressing for a while </a:t>
            </a:r>
          </a:p>
          <a:p>
            <a:r>
              <a:rPr lang="en-GB" altLang="en-US" dirty="0"/>
              <a:t>May relieve memory problems and improve alertness level of interest and daily living</a:t>
            </a:r>
          </a:p>
          <a:p>
            <a:r>
              <a:rPr lang="en-GB" altLang="en-US" dirty="0"/>
              <a:t>May help with distressing hallucinations or delusions</a:t>
            </a:r>
          </a:p>
          <a:p>
            <a:r>
              <a:rPr lang="en-GB" altLang="en-US" dirty="0"/>
              <a:t>Vascular – would treat high blood pressure , high </a:t>
            </a:r>
            <a:r>
              <a:rPr lang="en-GB" altLang="en-US" dirty="0" err="1"/>
              <a:t>chloestrol</a:t>
            </a:r>
            <a:r>
              <a:rPr lang="en-GB" altLang="en-US" dirty="0"/>
              <a:t> , diabetes or heart problems   </a:t>
            </a:r>
          </a:p>
          <a:p>
            <a:endParaRPr lang="en-US" dirty="0"/>
          </a:p>
        </p:txBody>
      </p:sp>
      <p:sp>
        <p:nvSpPr>
          <p:cNvPr id="4" name="Slide Number Placeholder 3"/>
          <p:cNvSpPr>
            <a:spLocks noGrp="1"/>
          </p:cNvSpPr>
          <p:nvPr>
            <p:ph type="sldNum" sz="quarter" idx="5"/>
          </p:nvPr>
        </p:nvSpPr>
        <p:spPr/>
        <p:txBody>
          <a:bodyPr/>
          <a:lstStyle/>
          <a:p>
            <a:fld id="{2FDE84DF-7CFB-E344-B755-FE2337004461}" type="slidenum">
              <a:rPr lang="en-US" smtClean="0"/>
              <a:t>15</a:t>
            </a:fld>
            <a:endParaRPr lang="en-US"/>
          </a:p>
        </p:txBody>
      </p:sp>
    </p:spTree>
    <p:extLst>
      <p:ext uri="{BB962C8B-B14F-4D97-AF65-F5344CB8AC3E}">
        <p14:creationId xmlns:p14="http://schemas.microsoft.com/office/powerpoint/2010/main" val="165840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Health promotion leaflet – healthy living </a:t>
            </a:r>
          </a:p>
          <a:p>
            <a:r>
              <a:rPr lang="en-GB" altLang="en-US" dirty="0"/>
              <a:t>Exercise</a:t>
            </a:r>
          </a:p>
          <a:p>
            <a:r>
              <a:rPr lang="en-GB" altLang="en-US" dirty="0"/>
              <a:t>Reduce alcohol intake</a:t>
            </a:r>
          </a:p>
          <a:p>
            <a:r>
              <a:rPr lang="en-GB" altLang="en-US" dirty="0"/>
              <a:t>Poor diet</a:t>
            </a:r>
          </a:p>
          <a:p>
            <a:r>
              <a:rPr lang="en-GB" altLang="en-US" dirty="0"/>
              <a:t>Smoking</a:t>
            </a:r>
          </a:p>
          <a:p>
            <a:r>
              <a:rPr lang="en-GB" altLang="en-US" dirty="0"/>
              <a:t>Obesity</a:t>
            </a:r>
          </a:p>
          <a:p>
            <a:endParaRPr lang="en-GB" altLang="en-US" dirty="0"/>
          </a:p>
          <a:p>
            <a:r>
              <a:rPr lang="en-GB" altLang="en-US" dirty="0"/>
              <a:t>Research is poor at the moment – no direct link that any one thing will cause dementia but as with heart disease etc a healthy lifestyle will reduce the risk</a:t>
            </a:r>
          </a:p>
          <a:p>
            <a:endParaRPr lang="en-US" dirty="0"/>
          </a:p>
        </p:txBody>
      </p:sp>
      <p:sp>
        <p:nvSpPr>
          <p:cNvPr id="4" name="Slide Number Placeholder 3"/>
          <p:cNvSpPr>
            <a:spLocks noGrp="1"/>
          </p:cNvSpPr>
          <p:nvPr>
            <p:ph type="sldNum" sz="quarter" idx="5"/>
          </p:nvPr>
        </p:nvSpPr>
        <p:spPr/>
        <p:txBody>
          <a:bodyPr/>
          <a:lstStyle/>
          <a:p>
            <a:fld id="{2FDE84DF-7CFB-E344-B755-FE2337004461}" type="slidenum">
              <a:rPr lang="en-US" smtClean="0"/>
              <a:t>16</a:t>
            </a:fld>
            <a:endParaRPr lang="en-US"/>
          </a:p>
        </p:txBody>
      </p:sp>
    </p:spTree>
    <p:extLst>
      <p:ext uri="{BB962C8B-B14F-4D97-AF65-F5344CB8AC3E}">
        <p14:creationId xmlns:p14="http://schemas.microsoft.com/office/powerpoint/2010/main" val="4261747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a:p>
            <a:r>
              <a:rPr lang="en-GB" altLang="en-US" dirty="0"/>
              <a:t>How a person had lived their life – religion , diet how they have coped in the past / coping mechanisms</a:t>
            </a:r>
          </a:p>
          <a:p>
            <a:endParaRPr lang="en-GB" altLang="en-US" dirty="0"/>
          </a:p>
          <a:p>
            <a:r>
              <a:rPr lang="en-GB" altLang="en-US" dirty="0"/>
              <a:t>Reasons for challenging behaviour </a:t>
            </a:r>
          </a:p>
          <a:p>
            <a:r>
              <a:rPr lang="en-GB" altLang="en-US" dirty="0"/>
              <a:t>physical reason – dehydration , constipation , infection</a:t>
            </a:r>
          </a:p>
          <a:p>
            <a:r>
              <a:rPr lang="en-GB" altLang="en-US" dirty="0"/>
              <a:t>Cognitive – communication problems , disorientation</a:t>
            </a:r>
          </a:p>
          <a:p>
            <a:r>
              <a:rPr lang="en-GB" altLang="en-US" dirty="0"/>
              <a:t>Emotional – fear , anxiety</a:t>
            </a:r>
          </a:p>
          <a:p>
            <a:r>
              <a:rPr lang="en-GB" altLang="en-US" dirty="0"/>
              <a:t>Environmental – noise , lights , unfamiliar surroundings </a:t>
            </a:r>
          </a:p>
          <a:p>
            <a:endParaRPr lang="en-US" dirty="0"/>
          </a:p>
        </p:txBody>
      </p:sp>
      <p:sp>
        <p:nvSpPr>
          <p:cNvPr id="4" name="Slide Number Placeholder 3"/>
          <p:cNvSpPr>
            <a:spLocks noGrp="1"/>
          </p:cNvSpPr>
          <p:nvPr>
            <p:ph type="sldNum" sz="quarter" idx="5"/>
          </p:nvPr>
        </p:nvSpPr>
        <p:spPr/>
        <p:txBody>
          <a:bodyPr/>
          <a:lstStyle/>
          <a:p>
            <a:fld id="{2FDE84DF-7CFB-E344-B755-FE2337004461}" type="slidenum">
              <a:rPr lang="en-US" smtClean="0"/>
              <a:t>18</a:t>
            </a:fld>
            <a:endParaRPr lang="en-US"/>
          </a:p>
        </p:txBody>
      </p:sp>
    </p:spTree>
    <p:extLst>
      <p:ext uri="{BB962C8B-B14F-4D97-AF65-F5344CB8AC3E}">
        <p14:creationId xmlns:p14="http://schemas.microsoft.com/office/powerpoint/2010/main" val="3735797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2/27/22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31105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2/27/22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380445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2/27/22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75058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2/27/22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10255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2/27/22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16440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2/27/22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93400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2/27/22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335447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2/27/22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7564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2/27/22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1592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2/27/22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37709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2/27/22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72614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2/27/22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64050915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10" r:id="rId6"/>
    <p:sldLayoutId id="2147483705" r:id="rId7"/>
    <p:sldLayoutId id="2147483706" r:id="rId8"/>
    <p:sldLayoutId id="2147483707" r:id="rId9"/>
    <p:sldLayoutId id="2147483709" r:id="rId10"/>
    <p:sldLayoutId id="2147483708"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ZttvY5RKz2c"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AB3B5-7544-5F4E-9D1C-1920ECF168CF}"/>
              </a:ext>
            </a:extLst>
          </p:cNvPr>
          <p:cNvSpPr>
            <a:spLocks noGrp="1"/>
          </p:cNvSpPr>
          <p:nvPr>
            <p:ph type="ctrTitle"/>
          </p:nvPr>
        </p:nvSpPr>
        <p:spPr>
          <a:xfrm>
            <a:off x="4654296" y="640080"/>
            <a:ext cx="6894576" cy="3566160"/>
          </a:xfrm>
        </p:spPr>
        <p:txBody>
          <a:bodyPr anchor="b">
            <a:normAutofit/>
          </a:bodyPr>
          <a:lstStyle/>
          <a:p>
            <a:r>
              <a:rPr lang="en-US">
                <a:cs typeface="Arial" panose="020B0604020202020204" pitchFamily="34" charset="0"/>
              </a:rPr>
              <a:t>Dementia </a:t>
            </a:r>
          </a:p>
        </p:txBody>
      </p:sp>
      <p:sp>
        <p:nvSpPr>
          <p:cNvPr id="3" name="Subtitle 2">
            <a:extLst>
              <a:ext uri="{FF2B5EF4-FFF2-40B4-BE49-F238E27FC236}">
                <a16:creationId xmlns:a16="http://schemas.microsoft.com/office/drawing/2014/main" id="{558D47D2-0A61-FA43-ABE6-1FDDB8658E8F}"/>
              </a:ext>
            </a:extLst>
          </p:cNvPr>
          <p:cNvSpPr>
            <a:spLocks noGrp="1"/>
          </p:cNvSpPr>
          <p:nvPr>
            <p:ph type="subTitle" idx="1"/>
          </p:nvPr>
        </p:nvSpPr>
        <p:spPr>
          <a:xfrm>
            <a:off x="4654296" y="4636008"/>
            <a:ext cx="6894576" cy="1572768"/>
          </a:xfrm>
        </p:spPr>
        <p:txBody>
          <a:bodyPr>
            <a:normAutofit/>
          </a:bodyPr>
          <a:lstStyle/>
          <a:p>
            <a:r>
              <a:rPr lang="en-US"/>
              <a:t>Lecturer – Chloe Harries </a:t>
            </a:r>
          </a:p>
        </p:txBody>
      </p:sp>
      <p:pic>
        <p:nvPicPr>
          <p:cNvPr id="4" name="Picture 3">
            <a:extLst>
              <a:ext uri="{FF2B5EF4-FFF2-40B4-BE49-F238E27FC236}">
                <a16:creationId xmlns:a16="http://schemas.microsoft.com/office/drawing/2014/main" id="{18D91EC8-FA04-4C37-B335-4AE99331BEA0}"/>
              </a:ext>
            </a:extLst>
          </p:cNvPr>
          <p:cNvPicPr>
            <a:picLocks noChangeAspect="1"/>
          </p:cNvPicPr>
          <p:nvPr/>
        </p:nvPicPr>
        <p:blipFill rotWithShape="1">
          <a:blip r:embed="rId2"/>
          <a:srcRect l="24077" r="1687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641"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4A4C5"/>
          </a:solidFill>
          <a:ln w="38100" cap="rnd">
            <a:solidFill>
              <a:srgbClr val="94A4C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7265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DFA6D2-4B86-5248-8A4B-D31B8A0CCA37}"/>
              </a:ext>
            </a:extLst>
          </p:cNvPr>
          <p:cNvSpPr>
            <a:spLocks noGrp="1"/>
          </p:cNvSpPr>
          <p:nvPr>
            <p:ph type="title"/>
          </p:nvPr>
        </p:nvSpPr>
        <p:spPr>
          <a:xfrm>
            <a:off x="91440" y="640823"/>
            <a:ext cx="4366260" cy="5583148"/>
          </a:xfrm>
        </p:spPr>
        <p:txBody>
          <a:bodyPr anchor="ctr">
            <a:normAutofit/>
          </a:bodyPr>
          <a:lstStyle/>
          <a:p>
            <a:r>
              <a:rPr lang="en-US" dirty="0"/>
              <a:t>What is Dementia?</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94A4C5"/>
          </a:solidFill>
          <a:ln w="34925">
            <a:solidFill>
              <a:srgbClr val="94A4C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089C2D1-380D-48AD-9C63-52E99F56386E}"/>
              </a:ext>
            </a:extLst>
          </p:cNvPr>
          <p:cNvGraphicFramePr>
            <a:graphicFrameLocks noGrp="1"/>
          </p:cNvGraphicFramePr>
          <p:nvPr>
            <p:ph idx="1"/>
            <p:extLst>
              <p:ext uri="{D42A27DB-BD31-4B8C-83A1-F6EECF244321}">
                <p14:modId xmlns:p14="http://schemas.microsoft.com/office/powerpoint/2010/main" val="334413555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8863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E850E-2B42-2748-B189-57D8ADC517DE}"/>
              </a:ext>
            </a:extLst>
          </p:cNvPr>
          <p:cNvSpPr>
            <a:spLocks noGrp="1"/>
          </p:cNvSpPr>
          <p:nvPr>
            <p:ph type="title"/>
          </p:nvPr>
        </p:nvSpPr>
        <p:spPr>
          <a:xfrm>
            <a:off x="635000" y="640823"/>
            <a:ext cx="3418659" cy="5583148"/>
          </a:xfrm>
        </p:spPr>
        <p:txBody>
          <a:bodyPr anchor="ctr">
            <a:normAutofit/>
          </a:bodyPr>
          <a:lstStyle/>
          <a:p>
            <a:r>
              <a:rPr lang="en-US" sz="4700"/>
              <a:t>Symptoms of Dementia</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94A4C5"/>
          </a:solidFill>
          <a:ln w="34925">
            <a:solidFill>
              <a:srgbClr val="94A4C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95E832B-BDF4-4722-8053-FAF36889188C}"/>
              </a:ext>
            </a:extLst>
          </p:cNvPr>
          <p:cNvGraphicFramePr>
            <a:graphicFrameLocks noGrp="1"/>
          </p:cNvGraphicFramePr>
          <p:nvPr>
            <p:ph idx="1"/>
            <p:extLst>
              <p:ext uri="{D42A27DB-BD31-4B8C-83A1-F6EECF244321}">
                <p14:modId xmlns:p14="http://schemas.microsoft.com/office/powerpoint/2010/main" val="171279339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7637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E5B3F-4485-9F4F-9C33-C29EFB06AF6E}"/>
              </a:ext>
            </a:extLst>
          </p:cNvPr>
          <p:cNvSpPr>
            <a:spLocks noGrp="1"/>
          </p:cNvSpPr>
          <p:nvPr>
            <p:ph type="title"/>
          </p:nvPr>
        </p:nvSpPr>
        <p:spPr/>
        <p:txBody>
          <a:bodyPr/>
          <a:lstStyle/>
          <a:p>
            <a:r>
              <a:rPr lang="en-US" dirty="0"/>
              <a:t>Oma’s Story</a:t>
            </a:r>
          </a:p>
        </p:txBody>
      </p:sp>
      <p:sp>
        <p:nvSpPr>
          <p:cNvPr id="3" name="Content Placeholder 2">
            <a:extLst>
              <a:ext uri="{FF2B5EF4-FFF2-40B4-BE49-F238E27FC236}">
                <a16:creationId xmlns:a16="http://schemas.microsoft.com/office/drawing/2014/main" id="{1500C2D0-763B-3F4B-B2B8-997957FF4126}"/>
              </a:ext>
            </a:extLst>
          </p:cNvPr>
          <p:cNvSpPr>
            <a:spLocks noGrp="1"/>
          </p:cNvSpPr>
          <p:nvPr>
            <p:ph idx="1"/>
          </p:nvPr>
        </p:nvSpPr>
        <p:spPr/>
        <p:txBody>
          <a:bodyPr/>
          <a:lstStyle/>
          <a:p>
            <a:r>
              <a:rPr lang="en-US" dirty="0">
                <a:hlinkClick r:id="rId2"/>
              </a:rPr>
              <a:t>https://www.youtube.com/watch?v=ZttvY5RKz2c</a:t>
            </a:r>
            <a:r>
              <a:rPr lang="en-US" dirty="0"/>
              <a:t> </a:t>
            </a:r>
            <a:br>
              <a:rPr lang="en-US" dirty="0"/>
            </a:br>
            <a:endParaRPr lang="en-US" dirty="0"/>
          </a:p>
          <a:p>
            <a:r>
              <a:rPr lang="en-US" dirty="0" err="1"/>
              <a:t>Youtube</a:t>
            </a:r>
            <a:r>
              <a:rPr lang="en-US" dirty="0"/>
              <a:t> Channel: </a:t>
            </a:r>
            <a:r>
              <a:rPr lang="en-US" dirty="0" err="1"/>
              <a:t>Omas</a:t>
            </a:r>
            <a:r>
              <a:rPr lang="en-US" dirty="0"/>
              <a:t> Applesauce	</a:t>
            </a:r>
          </a:p>
        </p:txBody>
      </p:sp>
      <p:sp>
        <p:nvSpPr>
          <p:cNvPr id="4" name="Text Placeholder 3">
            <a:extLst>
              <a:ext uri="{FF2B5EF4-FFF2-40B4-BE49-F238E27FC236}">
                <a16:creationId xmlns:a16="http://schemas.microsoft.com/office/drawing/2014/main" id="{A7B93AE1-D2F6-C14B-9BBB-5DDC89CB538B}"/>
              </a:ext>
            </a:extLst>
          </p:cNvPr>
          <p:cNvSpPr>
            <a:spLocks noGrp="1"/>
          </p:cNvSpPr>
          <p:nvPr>
            <p:ph type="body" sz="half" idx="2"/>
          </p:nvPr>
        </p:nvSpPr>
        <p:spPr/>
        <p:txBody>
          <a:bodyPr>
            <a:normAutofit fontScale="92500"/>
          </a:bodyPr>
          <a:lstStyle/>
          <a:p>
            <a:r>
              <a:rPr lang="en-US" dirty="0"/>
              <a:t>This is the story of Oma who suffers with Dementia as recorded by her son Jason. This is a typical Sunday routine for them. </a:t>
            </a:r>
          </a:p>
        </p:txBody>
      </p:sp>
    </p:spTree>
    <p:extLst>
      <p:ext uri="{BB962C8B-B14F-4D97-AF65-F5344CB8AC3E}">
        <p14:creationId xmlns:p14="http://schemas.microsoft.com/office/powerpoint/2010/main" val="2625669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73" name="Rectangle 7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C12D5-EF50-4E4F-98D4-95D376F20D1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400"/>
              <a:t>Types of Dementia</a:t>
            </a:r>
          </a:p>
        </p:txBody>
      </p:sp>
      <p:sp>
        <p:nvSpPr>
          <p:cNvPr id="4" name="Text Placeholder 3">
            <a:extLst>
              <a:ext uri="{FF2B5EF4-FFF2-40B4-BE49-F238E27FC236}">
                <a16:creationId xmlns:a16="http://schemas.microsoft.com/office/drawing/2014/main" id="{E42A5757-2CD2-DF44-8E48-1607D129509C}"/>
              </a:ext>
            </a:extLst>
          </p:cNvPr>
          <p:cNvSpPr>
            <a:spLocks noGrp="1"/>
          </p:cNvSpPr>
          <p:nvPr>
            <p:ph type="body" sz="half" idx="2"/>
          </p:nvPr>
        </p:nvSpPr>
        <p:spPr>
          <a:xfrm>
            <a:off x="638882" y="4631161"/>
            <a:ext cx="3571810" cy="1559327"/>
          </a:xfrm>
        </p:spPr>
        <p:txBody>
          <a:bodyPr vert="horz" lIns="91440" tIns="45720" rIns="91440" bIns="45720" rtlCol="0">
            <a:normAutofit/>
          </a:bodyPr>
          <a:lstStyle/>
          <a:p>
            <a:r>
              <a:rPr lang="en-US" sz="2800"/>
              <a:t>The dementia umbrella </a:t>
            </a:r>
          </a:p>
        </p:txBody>
      </p:sp>
      <p:sp>
        <p:nvSpPr>
          <p:cNvPr id="7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94A4C5"/>
          </a:solidFill>
          <a:ln w="38100" cap="rnd">
            <a:solidFill>
              <a:srgbClr val="94A4C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ementia umbrella,onlinemahi.com">
            <a:extLst>
              <a:ext uri="{FF2B5EF4-FFF2-40B4-BE49-F238E27FC236}">
                <a16:creationId xmlns:a16="http://schemas.microsoft.com/office/drawing/2014/main" id="{5DDEEA81-1846-3F49-9534-C4DDC1A29CA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43" t="7725" b="5559"/>
          <a:stretch/>
        </p:blipFill>
        <p:spPr bwMode="auto">
          <a:xfrm>
            <a:off x="4541651" y="213170"/>
            <a:ext cx="7655880" cy="6397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2158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B5314-DBB7-9C4E-B597-95C40A6CCCA5}"/>
              </a:ext>
            </a:extLst>
          </p:cNvPr>
          <p:cNvSpPr>
            <a:spLocks noGrp="1"/>
          </p:cNvSpPr>
          <p:nvPr>
            <p:ph type="title"/>
          </p:nvPr>
        </p:nvSpPr>
        <p:spPr/>
        <p:txBody>
          <a:bodyPr/>
          <a:lstStyle/>
          <a:p>
            <a:r>
              <a:rPr lang="en-US" dirty="0"/>
              <a:t>Alzheimer's </a:t>
            </a:r>
          </a:p>
        </p:txBody>
      </p:sp>
      <p:sp>
        <p:nvSpPr>
          <p:cNvPr id="3" name="Content Placeholder 2">
            <a:extLst>
              <a:ext uri="{FF2B5EF4-FFF2-40B4-BE49-F238E27FC236}">
                <a16:creationId xmlns:a16="http://schemas.microsoft.com/office/drawing/2014/main" id="{B115D7FE-4BBB-A848-8D41-93CDB14ED2E8}"/>
              </a:ext>
            </a:extLst>
          </p:cNvPr>
          <p:cNvSpPr>
            <a:spLocks noGrp="1"/>
          </p:cNvSpPr>
          <p:nvPr>
            <p:ph idx="1"/>
          </p:nvPr>
        </p:nvSpPr>
        <p:spPr/>
        <p:txBody>
          <a:bodyPr/>
          <a:lstStyle/>
          <a:p>
            <a:pPr>
              <a:defRPr/>
            </a:pPr>
            <a:r>
              <a:rPr lang="en-GB" altLang="en-US" dirty="0"/>
              <a:t>Become confused and frequently forget the name of people , places , appointments and important events</a:t>
            </a:r>
          </a:p>
          <a:p>
            <a:pPr>
              <a:defRPr/>
            </a:pPr>
            <a:r>
              <a:rPr lang="en-GB" altLang="en-US" dirty="0"/>
              <a:t>Experience mood swings due to frustration from increasing memory loss</a:t>
            </a:r>
          </a:p>
          <a:p>
            <a:pPr>
              <a:defRPr/>
            </a:pPr>
            <a:r>
              <a:rPr lang="en-GB" altLang="en-US" dirty="0"/>
              <a:t>Become more withdrawn – due to loss of confidence or to communication problems</a:t>
            </a:r>
          </a:p>
          <a:p>
            <a:pPr>
              <a:defRPr/>
            </a:pPr>
            <a:r>
              <a:rPr lang="en-GB" altLang="en-US" dirty="0"/>
              <a:t>Difficulties carrying out every day difficulties</a:t>
            </a:r>
          </a:p>
          <a:p>
            <a:pPr>
              <a:defRPr/>
            </a:pPr>
            <a:r>
              <a:rPr lang="en-GB" altLang="en-US" dirty="0"/>
              <a:t>Cognition generally declines steadily over time</a:t>
            </a:r>
          </a:p>
          <a:p>
            <a:pPr>
              <a:defRPr/>
            </a:pPr>
            <a:r>
              <a:rPr lang="en-GB" altLang="en-US" dirty="0">
                <a:solidFill>
                  <a:srgbClr val="FF0000"/>
                </a:solidFill>
              </a:rPr>
              <a:t>Caused by proteins that tangle in the brain</a:t>
            </a:r>
          </a:p>
          <a:p>
            <a:pPr marL="0" indent="0">
              <a:buNone/>
            </a:pPr>
            <a:endParaRPr lang="en-US" dirty="0"/>
          </a:p>
        </p:txBody>
      </p:sp>
    </p:spTree>
    <p:extLst>
      <p:ext uri="{BB962C8B-B14F-4D97-AF65-F5344CB8AC3E}">
        <p14:creationId xmlns:p14="http://schemas.microsoft.com/office/powerpoint/2010/main" val="432688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8DCFA-D188-0F4F-B7D7-A7F95F335CD6}"/>
              </a:ext>
            </a:extLst>
          </p:cNvPr>
          <p:cNvSpPr>
            <a:spLocks noGrp="1"/>
          </p:cNvSpPr>
          <p:nvPr>
            <p:ph type="title"/>
          </p:nvPr>
        </p:nvSpPr>
        <p:spPr/>
        <p:txBody>
          <a:bodyPr/>
          <a:lstStyle/>
          <a:p>
            <a:r>
              <a:rPr lang="en-US" dirty="0"/>
              <a:t>Vascular </a:t>
            </a:r>
          </a:p>
        </p:txBody>
      </p:sp>
      <p:sp>
        <p:nvSpPr>
          <p:cNvPr id="3" name="Content Placeholder 2">
            <a:extLst>
              <a:ext uri="{FF2B5EF4-FFF2-40B4-BE49-F238E27FC236}">
                <a16:creationId xmlns:a16="http://schemas.microsoft.com/office/drawing/2014/main" id="{5CEE0195-1A20-784D-964A-5E4C35E6B657}"/>
              </a:ext>
            </a:extLst>
          </p:cNvPr>
          <p:cNvSpPr>
            <a:spLocks noGrp="1"/>
          </p:cNvSpPr>
          <p:nvPr>
            <p:ph idx="1"/>
          </p:nvPr>
        </p:nvSpPr>
        <p:spPr/>
        <p:txBody>
          <a:bodyPr/>
          <a:lstStyle/>
          <a:p>
            <a:pPr>
              <a:defRPr/>
            </a:pPr>
            <a:r>
              <a:rPr lang="en-GB" dirty="0"/>
              <a:t>Problems with speed of thinking , concentration and communication</a:t>
            </a:r>
          </a:p>
          <a:p>
            <a:pPr>
              <a:defRPr/>
            </a:pPr>
            <a:r>
              <a:rPr lang="en-GB" dirty="0"/>
              <a:t>Depression and anxiety accompanying the dementia</a:t>
            </a:r>
          </a:p>
          <a:p>
            <a:pPr>
              <a:defRPr/>
            </a:pPr>
            <a:r>
              <a:rPr lang="en-GB" dirty="0"/>
              <a:t>Symptoms of stroke such as physical weakness or paralysis</a:t>
            </a:r>
          </a:p>
          <a:p>
            <a:pPr>
              <a:defRPr/>
            </a:pPr>
            <a:r>
              <a:rPr lang="en-GB" dirty="0"/>
              <a:t>Periods of severe acute confusion- prone to delirium</a:t>
            </a:r>
          </a:p>
          <a:p>
            <a:pPr>
              <a:defRPr/>
            </a:pPr>
            <a:r>
              <a:rPr lang="en-GB" dirty="0"/>
              <a:t>Tends to progress in a step down presentation</a:t>
            </a:r>
          </a:p>
          <a:p>
            <a:pPr>
              <a:defRPr/>
            </a:pPr>
            <a:r>
              <a:rPr lang="en-GB" dirty="0">
                <a:solidFill>
                  <a:srgbClr val="FF0000"/>
                </a:solidFill>
              </a:rPr>
              <a:t>Caused by vascular events- </a:t>
            </a:r>
            <a:r>
              <a:rPr lang="en-GB" dirty="0" err="1">
                <a:solidFill>
                  <a:srgbClr val="FF0000"/>
                </a:solidFill>
              </a:rPr>
              <a:t>e.g</a:t>
            </a:r>
            <a:r>
              <a:rPr lang="en-GB" dirty="0">
                <a:solidFill>
                  <a:srgbClr val="FF0000"/>
                </a:solidFill>
              </a:rPr>
              <a:t> stroke, damage to blood vessels and restricting blood flow to areas of the brain</a:t>
            </a:r>
          </a:p>
          <a:p>
            <a:pPr marL="0" indent="0">
              <a:buNone/>
            </a:pPr>
            <a:endParaRPr lang="en-US" dirty="0"/>
          </a:p>
        </p:txBody>
      </p:sp>
    </p:spTree>
    <p:extLst>
      <p:ext uri="{BB962C8B-B14F-4D97-AF65-F5344CB8AC3E}">
        <p14:creationId xmlns:p14="http://schemas.microsoft.com/office/powerpoint/2010/main" val="2361137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E05B8-ED98-934D-951B-F575BF644517}"/>
              </a:ext>
            </a:extLst>
          </p:cNvPr>
          <p:cNvSpPr>
            <a:spLocks noGrp="1"/>
          </p:cNvSpPr>
          <p:nvPr>
            <p:ph type="title"/>
          </p:nvPr>
        </p:nvSpPr>
        <p:spPr/>
        <p:txBody>
          <a:bodyPr/>
          <a:lstStyle/>
          <a:p>
            <a:r>
              <a:rPr lang="en-US" dirty="0"/>
              <a:t>Lewy Body</a:t>
            </a:r>
          </a:p>
        </p:txBody>
      </p:sp>
      <p:sp>
        <p:nvSpPr>
          <p:cNvPr id="3" name="Content Placeholder 2">
            <a:extLst>
              <a:ext uri="{FF2B5EF4-FFF2-40B4-BE49-F238E27FC236}">
                <a16:creationId xmlns:a16="http://schemas.microsoft.com/office/drawing/2014/main" id="{DEBC4FFE-758C-A348-A4F8-FB80129CD65C}"/>
              </a:ext>
            </a:extLst>
          </p:cNvPr>
          <p:cNvSpPr>
            <a:spLocks noGrp="1"/>
          </p:cNvSpPr>
          <p:nvPr>
            <p:ph idx="1"/>
          </p:nvPr>
        </p:nvSpPr>
        <p:spPr/>
        <p:txBody>
          <a:bodyPr>
            <a:normAutofit fontScale="70000" lnSpcReduction="20000"/>
          </a:bodyPr>
          <a:lstStyle/>
          <a:p>
            <a:pPr>
              <a:defRPr/>
            </a:pPr>
            <a:r>
              <a:rPr lang="en-GB" dirty="0"/>
              <a:t>Experience problems with attention and alertness</a:t>
            </a:r>
          </a:p>
          <a:p>
            <a:pPr>
              <a:defRPr/>
            </a:pPr>
            <a:r>
              <a:rPr lang="en-GB" dirty="0"/>
              <a:t>Often have spatial disorientation</a:t>
            </a:r>
          </a:p>
          <a:p>
            <a:pPr>
              <a:defRPr/>
            </a:pPr>
            <a:r>
              <a:rPr lang="en-GB" dirty="0"/>
              <a:t>Difficulty in planning ahead and coordinating mental activities</a:t>
            </a:r>
          </a:p>
          <a:p>
            <a:pPr>
              <a:defRPr/>
            </a:pPr>
            <a:r>
              <a:rPr lang="en-GB" dirty="0"/>
              <a:t>Shares similar characteristics to Parkinson's disease including slowness , muscle stiffness , trembling and shuffling , changes in voice and lack of facial expression, hallucinations/delusions</a:t>
            </a:r>
          </a:p>
          <a:p>
            <a:pPr>
              <a:defRPr/>
            </a:pPr>
            <a:r>
              <a:rPr lang="en-GB" dirty="0"/>
              <a:t>This makes </a:t>
            </a:r>
            <a:r>
              <a:rPr lang="en-GB" dirty="0" err="1"/>
              <a:t>lewy</a:t>
            </a:r>
            <a:r>
              <a:rPr lang="en-GB" dirty="0"/>
              <a:t> body difficult to diagnose</a:t>
            </a:r>
          </a:p>
          <a:p>
            <a:pPr>
              <a:defRPr/>
            </a:pPr>
            <a:r>
              <a:rPr lang="en-GB" dirty="0"/>
              <a:t>Confusion can fluctuate rapidly from very confused to lucid</a:t>
            </a:r>
          </a:p>
          <a:p>
            <a:pPr>
              <a:defRPr/>
            </a:pPr>
            <a:r>
              <a:rPr lang="en-GB" dirty="0"/>
              <a:t>Very sensitive to antipsychotic medication</a:t>
            </a:r>
          </a:p>
          <a:p>
            <a:pPr>
              <a:defRPr/>
            </a:pPr>
            <a:r>
              <a:rPr lang="en-GB" dirty="0"/>
              <a:t>Can form paranoid beliefs- people stealing from them</a:t>
            </a:r>
          </a:p>
          <a:p>
            <a:pPr>
              <a:defRPr/>
            </a:pPr>
            <a:r>
              <a:rPr lang="en-GB" dirty="0">
                <a:solidFill>
                  <a:srgbClr val="FF0000"/>
                </a:solidFill>
              </a:rPr>
              <a:t>Caused by clumps of proteins that develop inside nerve cells that block messages in the brain. They reduce the levels of chemical messengers and cause nerve cells to die.</a:t>
            </a:r>
          </a:p>
          <a:p>
            <a:endParaRPr lang="en-US" dirty="0"/>
          </a:p>
        </p:txBody>
      </p:sp>
    </p:spTree>
    <p:extLst>
      <p:ext uri="{BB962C8B-B14F-4D97-AF65-F5344CB8AC3E}">
        <p14:creationId xmlns:p14="http://schemas.microsoft.com/office/powerpoint/2010/main" val="3037292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1BF29-6A0D-A846-9BC9-8392D859EAA2}"/>
              </a:ext>
            </a:extLst>
          </p:cNvPr>
          <p:cNvSpPr>
            <a:spLocks noGrp="1"/>
          </p:cNvSpPr>
          <p:nvPr>
            <p:ph type="title"/>
          </p:nvPr>
        </p:nvSpPr>
        <p:spPr/>
        <p:txBody>
          <a:bodyPr/>
          <a:lstStyle/>
          <a:p>
            <a:r>
              <a:rPr lang="en-US" dirty="0" err="1"/>
              <a:t>Fronto</a:t>
            </a:r>
            <a:r>
              <a:rPr lang="en-US" dirty="0"/>
              <a:t>-temporal </a:t>
            </a:r>
          </a:p>
        </p:txBody>
      </p:sp>
      <p:sp>
        <p:nvSpPr>
          <p:cNvPr id="3" name="Content Placeholder 2">
            <a:extLst>
              <a:ext uri="{FF2B5EF4-FFF2-40B4-BE49-F238E27FC236}">
                <a16:creationId xmlns:a16="http://schemas.microsoft.com/office/drawing/2014/main" id="{46BCBEB7-6B3F-9F41-BFCC-61C9C0D348C7}"/>
              </a:ext>
            </a:extLst>
          </p:cNvPr>
          <p:cNvSpPr>
            <a:spLocks noGrp="1"/>
          </p:cNvSpPr>
          <p:nvPr>
            <p:ph idx="1"/>
          </p:nvPr>
        </p:nvSpPr>
        <p:spPr/>
        <p:txBody>
          <a:bodyPr>
            <a:normAutofit fontScale="92500" lnSpcReduction="10000"/>
          </a:bodyPr>
          <a:lstStyle/>
          <a:p>
            <a:pPr>
              <a:defRPr/>
            </a:pPr>
            <a:r>
              <a:rPr lang="en-GB" altLang="en-US" dirty="0"/>
              <a:t>Lack of insight and loss of ability to empathise with others</a:t>
            </a:r>
          </a:p>
          <a:p>
            <a:pPr>
              <a:defRPr/>
            </a:pPr>
            <a:r>
              <a:rPr lang="en-GB" altLang="en-US" dirty="0"/>
              <a:t>More likely to have difficulties with language and emotional responses.</a:t>
            </a:r>
          </a:p>
          <a:p>
            <a:pPr>
              <a:defRPr/>
            </a:pPr>
            <a:r>
              <a:rPr lang="en-GB" altLang="en-US" dirty="0"/>
              <a:t>Become extrovert when previously outgoing and withdrawn when previously outgoing</a:t>
            </a:r>
          </a:p>
          <a:p>
            <a:pPr>
              <a:defRPr/>
            </a:pPr>
            <a:r>
              <a:rPr lang="en-GB" altLang="en-US" dirty="0"/>
              <a:t>Behave inappropriately/impulsive behaviours more likely</a:t>
            </a:r>
          </a:p>
          <a:p>
            <a:pPr>
              <a:defRPr/>
            </a:pPr>
            <a:r>
              <a:rPr lang="en-GB" altLang="en-US" dirty="0"/>
              <a:t>Lose inhibitions- verbally as well as physically</a:t>
            </a:r>
          </a:p>
          <a:p>
            <a:pPr>
              <a:defRPr/>
            </a:pPr>
            <a:r>
              <a:rPr lang="en-GB" altLang="en-US" dirty="0"/>
              <a:t>Can become aggressive</a:t>
            </a:r>
          </a:p>
          <a:p>
            <a:pPr>
              <a:defRPr/>
            </a:pPr>
            <a:r>
              <a:rPr lang="en-GB" altLang="en-US" dirty="0"/>
              <a:t>Develop routines – for example compulsive rituals</a:t>
            </a:r>
          </a:p>
          <a:p>
            <a:pPr>
              <a:defRPr/>
            </a:pPr>
            <a:r>
              <a:rPr lang="en-GB" altLang="en-US" dirty="0">
                <a:solidFill>
                  <a:srgbClr val="FF0000"/>
                </a:solidFill>
              </a:rPr>
              <a:t>Caused by damage to the frontal/temporal lobes in the brain. Also sometimes referred to as ‘Picks disease’.</a:t>
            </a:r>
          </a:p>
          <a:p>
            <a:pPr marL="0" indent="0">
              <a:buNone/>
            </a:pPr>
            <a:endParaRPr lang="en-US" dirty="0"/>
          </a:p>
        </p:txBody>
      </p:sp>
    </p:spTree>
    <p:extLst>
      <p:ext uri="{BB962C8B-B14F-4D97-AF65-F5344CB8AC3E}">
        <p14:creationId xmlns:p14="http://schemas.microsoft.com/office/powerpoint/2010/main" val="3291052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405C8-74F4-D240-9659-C56ED1464146}"/>
              </a:ext>
            </a:extLst>
          </p:cNvPr>
          <p:cNvSpPr>
            <a:spLocks noGrp="1"/>
          </p:cNvSpPr>
          <p:nvPr>
            <p:ph type="title"/>
          </p:nvPr>
        </p:nvSpPr>
        <p:spPr/>
        <p:txBody>
          <a:bodyPr/>
          <a:lstStyle/>
          <a:p>
            <a:r>
              <a:rPr lang="en-US" dirty="0"/>
              <a:t>How common is Dementia?</a:t>
            </a:r>
          </a:p>
        </p:txBody>
      </p:sp>
      <p:graphicFrame>
        <p:nvGraphicFramePr>
          <p:cNvPr id="5" name="Content Placeholder 2">
            <a:extLst>
              <a:ext uri="{FF2B5EF4-FFF2-40B4-BE49-F238E27FC236}">
                <a16:creationId xmlns:a16="http://schemas.microsoft.com/office/drawing/2014/main" id="{126737E4-7FB3-42CC-8DE7-5F3F628F4FDD}"/>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744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75" name="Rectangle 7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7439D0-BE5A-4648-857F-2D918D4ECC74}"/>
              </a:ext>
            </a:extLst>
          </p:cNvPr>
          <p:cNvSpPr>
            <a:spLocks noGrp="1"/>
          </p:cNvSpPr>
          <p:nvPr>
            <p:ph type="title"/>
          </p:nvPr>
        </p:nvSpPr>
        <p:spPr>
          <a:xfrm>
            <a:off x="638882" y="639193"/>
            <a:ext cx="3571810" cy="3573516"/>
          </a:xfrm>
        </p:spPr>
        <p:txBody>
          <a:bodyPr vert="horz" lIns="91440" tIns="45720" rIns="91440" bIns="45720" rtlCol="0" anchor="b">
            <a:normAutofit fontScale="90000"/>
          </a:bodyPr>
          <a:lstStyle/>
          <a:p>
            <a:pPr>
              <a:lnSpc>
                <a:spcPct val="150000"/>
              </a:lnSpc>
            </a:pPr>
            <a:r>
              <a:rPr lang="en-US" sz="4900" dirty="0"/>
              <a:t>Prevalence of the different forms of Dementia</a:t>
            </a:r>
          </a:p>
        </p:txBody>
      </p:sp>
      <p:sp>
        <p:nvSpPr>
          <p:cNvPr id="77"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94A4C5"/>
          </a:solidFill>
          <a:ln w="38100" cap="rnd">
            <a:solidFill>
              <a:srgbClr val="94A4C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The Signs &amp;amp; Symptoms of Dementia [Infographic] – Live in Carer">
            <a:extLst>
              <a:ext uri="{FF2B5EF4-FFF2-40B4-BE49-F238E27FC236}">
                <a16:creationId xmlns:a16="http://schemas.microsoft.com/office/drawing/2014/main" id="{40D73D0C-600F-684F-BDED-0C5C8A0320B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654296" y="1196790"/>
            <a:ext cx="7214616" cy="4436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5984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7" name="Rectangle 1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F0D08-B3F2-D64A-8060-B032E05887D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800"/>
              <a:t>UK Statistics</a:t>
            </a:r>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94A4C5"/>
          </a:solidFill>
          <a:ln w="38100" cap="rnd">
            <a:solidFill>
              <a:srgbClr val="94A4C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3">
            <a:extLst>
              <a:ext uri="{FF2B5EF4-FFF2-40B4-BE49-F238E27FC236}">
                <a16:creationId xmlns:a16="http://schemas.microsoft.com/office/drawing/2014/main" id="{BB84E376-4D3B-A448-B19A-7C99D82AC4B8}"/>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3249" r="3249"/>
          <a:stretch>
            <a:fillRect/>
          </a:stretch>
        </p:blipFill>
        <p:spPr>
          <a:xfrm>
            <a:off x="4849575" y="349997"/>
            <a:ext cx="7122042" cy="6398275"/>
          </a:xfrm>
          <a:prstGeom prst="rect">
            <a:avLst/>
          </a:prstGeom>
        </p:spPr>
      </p:pic>
    </p:spTree>
    <p:extLst>
      <p:ext uri="{BB962C8B-B14F-4D97-AF65-F5344CB8AC3E}">
        <p14:creationId xmlns:p14="http://schemas.microsoft.com/office/powerpoint/2010/main" val="1901877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83697B-C430-4749-9EEB-A23BE0631E12}"/>
              </a:ext>
            </a:extLst>
          </p:cNvPr>
          <p:cNvSpPr>
            <a:spLocks noGrp="1"/>
          </p:cNvSpPr>
          <p:nvPr>
            <p:ph type="title"/>
          </p:nvPr>
        </p:nvSpPr>
        <p:spPr>
          <a:xfrm>
            <a:off x="635000" y="640823"/>
            <a:ext cx="3418659" cy="5583148"/>
          </a:xfrm>
        </p:spPr>
        <p:txBody>
          <a:bodyPr anchor="ctr">
            <a:normAutofit/>
          </a:bodyPr>
          <a:lstStyle/>
          <a:p>
            <a:r>
              <a:rPr lang="en-US" sz="3800"/>
              <a:t>ICD-10 Classification</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94A4C5"/>
          </a:solidFill>
          <a:ln w="34925">
            <a:solidFill>
              <a:srgbClr val="94A4C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B040167-38C9-45FE-8F81-E11F36165C91}"/>
              </a:ext>
            </a:extLst>
          </p:cNvPr>
          <p:cNvGraphicFramePr>
            <a:graphicFrameLocks noGrp="1"/>
          </p:cNvGraphicFramePr>
          <p:nvPr>
            <p:ph idx="1"/>
            <p:extLst>
              <p:ext uri="{D42A27DB-BD31-4B8C-83A1-F6EECF244321}">
                <p14:modId xmlns:p14="http://schemas.microsoft.com/office/powerpoint/2010/main" val="21506529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2276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AE33C-BB82-9745-AC2C-3B637431720F}"/>
              </a:ext>
            </a:extLst>
          </p:cNvPr>
          <p:cNvSpPr>
            <a:spLocks noGrp="1"/>
          </p:cNvSpPr>
          <p:nvPr>
            <p:ph type="title"/>
          </p:nvPr>
        </p:nvSpPr>
        <p:spPr>
          <a:xfrm>
            <a:off x="635000" y="634029"/>
            <a:ext cx="10921640" cy="1314698"/>
          </a:xfrm>
        </p:spPr>
        <p:txBody>
          <a:bodyPr anchor="ctr">
            <a:normAutofit/>
          </a:bodyPr>
          <a:lstStyle/>
          <a:p>
            <a:pPr algn="ctr"/>
            <a:r>
              <a:rPr lang="en-US" sz="7200" dirty="0"/>
              <a:t>Early Diagnosis=</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94A4C5"/>
          </a:solidFill>
          <a:ln w="34925">
            <a:solidFill>
              <a:srgbClr val="94A4C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0ACE76C-57DB-4931-9EE2-7CD639A4E6C9}"/>
              </a:ext>
            </a:extLst>
          </p:cNvPr>
          <p:cNvGraphicFramePr>
            <a:graphicFrameLocks noGrp="1"/>
          </p:cNvGraphicFramePr>
          <p:nvPr>
            <p:ph idx="1"/>
            <p:extLst>
              <p:ext uri="{D42A27DB-BD31-4B8C-83A1-F6EECF244321}">
                <p14:modId xmlns:p14="http://schemas.microsoft.com/office/powerpoint/2010/main" val="4153552119"/>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7362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94A4C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6AC5D2-0E64-BE4A-B48C-5B30AFAB373A}"/>
              </a:ext>
            </a:extLst>
          </p:cNvPr>
          <p:cNvSpPr>
            <a:spLocks noGrp="1"/>
          </p:cNvSpPr>
          <p:nvPr>
            <p:ph type="title"/>
          </p:nvPr>
        </p:nvSpPr>
        <p:spPr>
          <a:xfrm>
            <a:off x="635001" y="640823"/>
            <a:ext cx="3103194" cy="5583148"/>
          </a:xfrm>
        </p:spPr>
        <p:txBody>
          <a:bodyPr anchor="ctr">
            <a:normAutofit/>
          </a:bodyPr>
          <a:lstStyle/>
          <a:p>
            <a:r>
              <a:rPr lang="en-US">
                <a:solidFill>
                  <a:schemeClr val="bg1"/>
                </a:solidFill>
              </a:rPr>
              <a:t>Diagnosis</a:t>
            </a:r>
          </a:p>
        </p:txBody>
      </p:sp>
      <p:graphicFrame>
        <p:nvGraphicFramePr>
          <p:cNvPr id="5" name="Content Placeholder 2">
            <a:extLst>
              <a:ext uri="{FF2B5EF4-FFF2-40B4-BE49-F238E27FC236}">
                <a16:creationId xmlns:a16="http://schemas.microsoft.com/office/drawing/2014/main" id="{F50400BD-1BBB-4F53-B940-76B738DED88F}"/>
              </a:ext>
            </a:extLst>
          </p:cNvPr>
          <p:cNvGraphicFramePr>
            <a:graphicFrameLocks noGrp="1"/>
          </p:cNvGraphicFramePr>
          <p:nvPr>
            <p:ph idx="1"/>
            <p:extLst>
              <p:ext uri="{D42A27DB-BD31-4B8C-83A1-F6EECF244321}">
                <p14:modId xmlns:p14="http://schemas.microsoft.com/office/powerpoint/2010/main" val="41835052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862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B6EAD-D57B-A747-9F45-941FC9B4091A}"/>
              </a:ext>
            </a:extLst>
          </p:cNvPr>
          <p:cNvSpPr>
            <a:spLocks noGrp="1"/>
          </p:cNvSpPr>
          <p:nvPr>
            <p:ph type="title"/>
          </p:nvPr>
        </p:nvSpPr>
        <p:spPr>
          <a:xfrm>
            <a:off x="841248" y="548640"/>
            <a:ext cx="3419540" cy="5431536"/>
          </a:xfrm>
        </p:spPr>
        <p:txBody>
          <a:bodyPr>
            <a:normAutofit/>
          </a:bodyPr>
          <a:lstStyle/>
          <a:p>
            <a:r>
              <a:rPr lang="en-US" sz="3300" dirty="0"/>
              <a:t>Prevention &amp; Lifestyle</a:t>
            </a:r>
          </a:p>
        </p:txBody>
      </p:sp>
      <p:sp>
        <p:nvSpPr>
          <p:cNvPr id="10"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rgbClr val="94A4C5"/>
          </a:solidFill>
          <a:ln w="41275" cap="rnd">
            <a:solidFill>
              <a:srgbClr val="94A4C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103992-D0E8-EC4D-92A9-61C79292904F}"/>
              </a:ext>
            </a:extLst>
          </p:cNvPr>
          <p:cNvSpPr>
            <a:spLocks noGrp="1"/>
          </p:cNvSpPr>
          <p:nvPr>
            <p:ph idx="1"/>
          </p:nvPr>
        </p:nvSpPr>
        <p:spPr>
          <a:xfrm>
            <a:off x="5298595" y="552091"/>
            <a:ext cx="6052158" cy="5431536"/>
          </a:xfrm>
        </p:spPr>
        <p:txBody>
          <a:bodyPr anchor="ctr">
            <a:normAutofit/>
          </a:bodyPr>
          <a:lstStyle/>
          <a:p>
            <a:pPr>
              <a:defRPr/>
            </a:pPr>
            <a:r>
              <a:rPr lang="en-GB" altLang="en-US" dirty="0"/>
              <a:t>There is growing evidence indicating that certain medical conditions such as high blood pressure, diabetes and obesity may increase the risk of Dementia.</a:t>
            </a:r>
            <a:endParaRPr lang="en-GB" altLang="en-US"/>
          </a:p>
          <a:p>
            <a:pPr>
              <a:defRPr/>
            </a:pPr>
            <a:r>
              <a:rPr lang="en-GB" altLang="en-US" dirty="0"/>
              <a:t>A healthy lifestyle may reduce the risk (Alzheimer’s Society, 2014) </a:t>
            </a:r>
            <a:endParaRPr lang="en-GB" altLang="en-US"/>
          </a:p>
          <a:p>
            <a:pPr marL="0" indent="0">
              <a:buNone/>
            </a:pPr>
            <a:endParaRPr lang="en-US" dirty="0"/>
          </a:p>
        </p:txBody>
      </p:sp>
    </p:spTree>
    <p:extLst>
      <p:ext uri="{BB962C8B-B14F-4D97-AF65-F5344CB8AC3E}">
        <p14:creationId xmlns:p14="http://schemas.microsoft.com/office/powerpoint/2010/main" val="1839160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B6E2-7F44-5A4B-9F86-A37AF4B2CBDB}"/>
              </a:ext>
            </a:extLst>
          </p:cNvPr>
          <p:cNvSpPr>
            <a:spLocks noGrp="1"/>
          </p:cNvSpPr>
          <p:nvPr>
            <p:ph type="title"/>
          </p:nvPr>
        </p:nvSpPr>
        <p:spPr/>
        <p:txBody>
          <a:bodyPr/>
          <a:lstStyle/>
          <a:p>
            <a:r>
              <a:rPr lang="en-US" dirty="0"/>
              <a:t>Prevention and Lifestyle Continued:</a:t>
            </a:r>
          </a:p>
        </p:txBody>
      </p:sp>
      <p:sp>
        <p:nvSpPr>
          <p:cNvPr id="3" name="Content Placeholder 2">
            <a:extLst>
              <a:ext uri="{FF2B5EF4-FFF2-40B4-BE49-F238E27FC236}">
                <a16:creationId xmlns:a16="http://schemas.microsoft.com/office/drawing/2014/main" id="{7F3B0713-915F-7B47-9766-9F2F97C96FF1}"/>
              </a:ext>
            </a:extLst>
          </p:cNvPr>
          <p:cNvSpPr>
            <a:spLocks noGrp="1"/>
          </p:cNvSpPr>
          <p:nvPr>
            <p:ph idx="1"/>
          </p:nvPr>
        </p:nvSpPr>
        <p:spPr/>
        <p:txBody>
          <a:bodyPr/>
          <a:lstStyle/>
          <a:p>
            <a:pPr algn="just">
              <a:lnSpc>
                <a:spcPct val="150000"/>
              </a:lnSpc>
              <a:defRPr/>
            </a:pPr>
            <a:r>
              <a:rPr lang="en-GB" dirty="0"/>
              <a:t>A diagnosis of Dementia may bring some challenges however it is still possible to live well with some simple changes and actions.</a:t>
            </a:r>
          </a:p>
          <a:p>
            <a:pPr algn="just">
              <a:lnSpc>
                <a:spcPct val="150000"/>
              </a:lnSpc>
              <a:defRPr/>
            </a:pPr>
            <a:r>
              <a:rPr lang="en-GB" dirty="0"/>
              <a:t>People with Dementia want to carry on going about their daily lives and feel included in their local community, but they sometimes need a helping hand to do so</a:t>
            </a:r>
          </a:p>
          <a:p>
            <a:pPr>
              <a:lnSpc>
                <a:spcPct val="150000"/>
              </a:lnSpc>
              <a:defRPr/>
            </a:pPr>
            <a:r>
              <a:rPr lang="en-GB" dirty="0"/>
              <a:t>This may include supporting people to adapt their homes, and promoting independence and social inclusion in their local area.  </a:t>
            </a:r>
          </a:p>
          <a:p>
            <a:pPr marL="0" indent="0">
              <a:buNone/>
            </a:pPr>
            <a:endParaRPr lang="en-US" dirty="0"/>
          </a:p>
        </p:txBody>
      </p:sp>
    </p:spTree>
    <p:extLst>
      <p:ext uri="{BB962C8B-B14F-4D97-AF65-F5344CB8AC3E}">
        <p14:creationId xmlns:p14="http://schemas.microsoft.com/office/powerpoint/2010/main" val="4032327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solidFill>
            <a:srgbClr val="94A4C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E8A283-EB82-8740-A119-F11EC7B29762}"/>
              </a:ext>
            </a:extLst>
          </p:cNvPr>
          <p:cNvSpPr>
            <a:spLocks noGrp="1"/>
          </p:cNvSpPr>
          <p:nvPr>
            <p:ph type="title"/>
          </p:nvPr>
        </p:nvSpPr>
        <p:spPr>
          <a:xfrm>
            <a:off x="635001" y="640823"/>
            <a:ext cx="3103194" cy="5583148"/>
          </a:xfrm>
        </p:spPr>
        <p:txBody>
          <a:bodyPr anchor="ctr">
            <a:normAutofit/>
          </a:bodyPr>
          <a:lstStyle/>
          <a:p>
            <a:r>
              <a:rPr lang="en-US" sz="3700">
                <a:solidFill>
                  <a:schemeClr val="bg1"/>
                </a:solidFill>
              </a:rPr>
              <a:t>Challenging Behaviours </a:t>
            </a:r>
          </a:p>
        </p:txBody>
      </p:sp>
      <p:graphicFrame>
        <p:nvGraphicFramePr>
          <p:cNvPr id="5" name="Content Placeholder 2">
            <a:extLst>
              <a:ext uri="{FF2B5EF4-FFF2-40B4-BE49-F238E27FC236}">
                <a16:creationId xmlns:a16="http://schemas.microsoft.com/office/drawing/2014/main" id="{24CCFAA4-4EC9-4613-98D9-A7044459FDA9}"/>
              </a:ext>
            </a:extLst>
          </p:cNvPr>
          <p:cNvGraphicFramePr>
            <a:graphicFrameLocks noGrp="1"/>
          </p:cNvGraphicFramePr>
          <p:nvPr>
            <p:ph idx="1"/>
            <p:extLst>
              <p:ext uri="{D42A27DB-BD31-4B8C-83A1-F6EECF244321}">
                <p14:modId xmlns:p14="http://schemas.microsoft.com/office/powerpoint/2010/main" val="39926545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281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3CE4E-7B1A-7F45-B605-D7352E75F3A7}"/>
              </a:ext>
            </a:extLst>
          </p:cNvPr>
          <p:cNvSpPr>
            <a:spLocks noGrp="1"/>
          </p:cNvSpPr>
          <p:nvPr>
            <p:ph type="title"/>
          </p:nvPr>
        </p:nvSpPr>
        <p:spPr>
          <a:xfrm>
            <a:off x="635000" y="634029"/>
            <a:ext cx="10921640" cy="1314698"/>
          </a:xfrm>
        </p:spPr>
        <p:txBody>
          <a:bodyPr anchor="ctr">
            <a:normAutofit/>
          </a:bodyPr>
          <a:lstStyle/>
          <a:p>
            <a:pPr algn="ctr"/>
            <a:r>
              <a:rPr lang="en-US" sz="7200" dirty="0"/>
              <a:t>Why does this occur?</a:t>
            </a:r>
          </a:p>
        </p:txBody>
      </p:sp>
      <p:sp>
        <p:nvSpPr>
          <p:cNvPr id="14"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94A4C5"/>
          </a:solidFill>
          <a:ln w="34925">
            <a:solidFill>
              <a:srgbClr val="94A4C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927C37A6-85C5-4B71-90AB-8A968FA5754F}"/>
              </a:ext>
            </a:extLst>
          </p:cNvPr>
          <p:cNvGraphicFramePr>
            <a:graphicFrameLocks noGrp="1"/>
          </p:cNvGraphicFramePr>
          <p:nvPr>
            <p:ph idx="1"/>
            <p:extLst>
              <p:ext uri="{D42A27DB-BD31-4B8C-83A1-F6EECF244321}">
                <p14:modId xmlns:p14="http://schemas.microsoft.com/office/powerpoint/2010/main" val="3449361050"/>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17809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3A05-060E-E744-AFB2-E7D491271EB9}"/>
              </a:ext>
            </a:extLst>
          </p:cNvPr>
          <p:cNvSpPr>
            <a:spLocks noGrp="1"/>
          </p:cNvSpPr>
          <p:nvPr>
            <p:ph type="title"/>
          </p:nvPr>
        </p:nvSpPr>
        <p:spPr/>
        <p:txBody>
          <a:bodyPr/>
          <a:lstStyle/>
          <a:p>
            <a:r>
              <a:rPr lang="en-US" dirty="0"/>
              <a:t>Delirium </a:t>
            </a:r>
          </a:p>
        </p:txBody>
      </p:sp>
      <p:sp>
        <p:nvSpPr>
          <p:cNvPr id="3" name="Content Placeholder 2">
            <a:extLst>
              <a:ext uri="{FF2B5EF4-FFF2-40B4-BE49-F238E27FC236}">
                <a16:creationId xmlns:a16="http://schemas.microsoft.com/office/drawing/2014/main" id="{CBB28B07-FBAA-D348-89A6-2D1054D21269}"/>
              </a:ext>
            </a:extLst>
          </p:cNvPr>
          <p:cNvSpPr>
            <a:spLocks noGrp="1"/>
          </p:cNvSpPr>
          <p:nvPr>
            <p:ph idx="1"/>
          </p:nvPr>
        </p:nvSpPr>
        <p:spPr/>
        <p:txBody>
          <a:bodyPr/>
          <a:lstStyle/>
          <a:p>
            <a:pPr>
              <a:spcBef>
                <a:spcPct val="20000"/>
              </a:spcBef>
              <a:buFontTx/>
              <a:buChar char="•"/>
            </a:pPr>
            <a:r>
              <a:rPr lang="en-GB" altLang="en-US" dirty="0">
                <a:solidFill>
                  <a:schemeClr val="accent2"/>
                </a:solidFill>
              </a:rPr>
              <a:t>Sudden onset of confusion/deterioration in cognition.</a:t>
            </a:r>
          </a:p>
          <a:p>
            <a:pPr>
              <a:spcBef>
                <a:spcPct val="20000"/>
              </a:spcBef>
              <a:buFontTx/>
              <a:buChar char="•"/>
            </a:pPr>
            <a:r>
              <a:rPr lang="en-GB" altLang="en-US" dirty="0">
                <a:solidFill>
                  <a:schemeClr val="accent2"/>
                </a:solidFill>
              </a:rPr>
              <a:t>Generally, treat the cause, the symptoms improve.</a:t>
            </a:r>
          </a:p>
          <a:p>
            <a:pPr>
              <a:spcBef>
                <a:spcPct val="20000"/>
              </a:spcBef>
              <a:buFontTx/>
              <a:buChar char="•"/>
            </a:pPr>
            <a:r>
              <a:rPr lang="en-GB" altLang="en-US" dirty="0">
                <a:solidFill>
                  <a:schemeClr val="accent2"/>
                </a:solidFill>
              </a:rPr>
              <a:t>4AT delirium assessment tool (now in falls pathway)</a:t>
            </a:r>
          </a:p>
          <a:p>
            <a:pPr>
              <a:spcBef>
                <a:spcPct val="20000"/>
              </a:spcBef>
              <a:buFontTx/>
              <a:buChar char="•"/>
            </a:pPr>
            <a:r>
              <a:rPr lang="en-GB" altLang="en-US" dirty="0">
                <a:solidFill>
                  <a:schemeClr val="accent2"/>
                </a:solidFill>
              </a:rPr>
              <a:t>People with dementia are more likely to experience delirium- (cognitive reserve)</a:t>
            </a:r>
          </a:p>
          <a:p>
            <a:pPr>
              <a:spcBef>
                <a:spcPct val="20000"/>
              </a:spcBef>
              <a:buFontTx/>
              <a:buChar char="•"/>
            </a:pPr>
            <a:r>
              <a:rPr lang="en-GB" altLang="en-US" dirty="0" err="1">
                <a:solidFill>
                  <a:schemeClr val="accent2"/>
                </a:solidFill>
              </a:rPr>
              <a:t>Trakcare</a:t>
            </a:r>
            <a:r>
              <a:rPr lang="en-GB" altLang="en-US" dirty="0">
                <a:solidFill>
                  <a:schemeClr val="accent2"/>
                </a:solidFill>
              </a:rPr>
              <a:t> delirium alert symbols now in place. Red brain      active delirium, Purple brain      at risk of delirium/history of delirium.</a:t>
            </a:r>
          </a:p>
          <a:p>
            <a:pPr>
              <a:spcBef>
                <a:spcPct val="20000"/>
              </a:spcBef>
              <a:buFontTx/>
              <a:buChar char="•"/>
            </a:pPr>
            <a:r>
              <a:rPr lang="en-GB" altLang="en-US" dirty="0">
                <a:solidFill>
                  <a:schemeClr val="accent2"/>
                </a:solidFill>
              </a:rPr>
              <a:t>New delirium care plan available in ‘nursing patient safety’- care plans SOP, (nursing care plan for acute confusion)</a:t>
            </a:r>
          </a:p>
          <a:p>
            <a:pPr marL="0" indent="0">
              <a:buNone/>
            </a:pPr>
            <a:endParaRPr lang="en-US" dirty="0"/>
          </a:p>
        </p:txBody>
      </p:sp>
      <p:pic>
        <p:nvPicPr>
          <p:cNvPr id="4" name="Picture 5" descr="W:\delirium red brain.png">
            <a:extLst>
              <a:ext uri="{FF2B5EF4-FFF2-40B4-BE49-F238E27FC236}">
                <a16:creationId xmlns:a16="http://schemas.microsoft.com/office/drawing/2014/main" id="{129B33EC-E00D-4D41-9EB9-EC4EFF80D7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3370" y="4364201"/>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W:\delirium prone.png">
            <a:extLst>
              <a:ext uri="{FF2B5EF4-FFF2-40B4-BE49-F238E27FC236}">
                <a16:creationId xmlns:a16="http://schemas.microsoft.com/office/drawing/2014/main" id="{010FEB21-9230-4D42-8572-133A141C8E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6476" y="4357768"/>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88150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732FE-06EF-3341-B2F6-D6D05C1D6BB0}"/>
              </a:ext>
            </a:extLst>
          </p:cNvPr>
          <p:cNvSpPr>
            <a:spLocks noGrp="1"/>
          </p:cNvSpPr>
          <p:nvPr>
            <p:ph type="title"/>
          </p:nvPr>
        </p:nvSpPr>
        <p:spPr/>
        <p:txBody>
          <a:bodyPr/>
          <a:lstStyle/>
          <a:p>
            <a:r>
              <a:rPr lang="en-US" dirty="0"/>
              <a:t>Future Care</a:t>
            </a:r>
          </a:p>
        </p:txBody>
      </p:sp>
      <p:graphicFrame>
        <p:nvGraphicFramePr>
          <p:cNvPr id="5" name="Content Placeholder 2">
            <a:extLst>
              <a:ext uri="{FF2B5EF4-FFF2-40B4-BE49-F238E27FC236}">
                <a16:creationId xmlns:a16="http://schemas.microsoft.com/office/drawing/2014/main" id="{1E1BBC09-1B29-4017-867C-2EC621E47161}"/>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72182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9" name="Rectangle 8">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1">
            <a:extLst>
              <a:ext uri="{FF2B5EF4-FFF2-40B4-BE49-F238E27FC236}">
                <a16:creationId xmlns:a16="http://schemas.microsoft.com/office/drawing/2014/main" id="{5E0D0E5A-6E97-46A9-AF74-EAEA1E044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9417" y="6756322"/>
            <a:ext cx="5657849" cy="101678"/>
          </a:xfrm>
          <a:custGeom>
            <a:avLst/>
            <a:gdLst>
              <a:gd name="connsiteX0" fmla="*/ 0 w 2374107"/>
              <a:gd name="connsiteY0" fmla="*/ 0 h 45719"/>
              <a:gd name="connsiteX1" fmla="*/ 2374107 w 2374107"/>
              <a:gd name="connsiteY1" fmla="*/ 0 h 45719"/>
              <a:gd name="connsiteX2" fmla="*/ 2374107 w 2374107"/>
              <a:gd name="connsiteY2" fmla="*/ 45719 h 45719"/>
              <a:gd name="connsiteX3" fmla="*/ 0 w 2374107"/>
              <a:gd name="connsiteY3" fmla="*/ 45719 h 45719"/>
              <a:gd name="connsiteX4" fmla="*/ 0 w 2374107"/>
              <a:gd name="connsiteY4" fmla="*/ 0 h 45719"/>
              <a:gd name="connsiteX0" fmla="*/ 0 w 2430067"/>
              <a:gd name="connsiteY0" fmla="*/ 0 h 64769"/>
              <a:gd name="connsiteX1" fmla="*/ 2430067 w 2430067"/>
              <a:gd name="connsiteY1" fmla="*/ 19050 h 64769"/>
              <a:gd name="connsiteX2" fmla="*/ 2430067 w 2430067"/>
              <a:gd name="connsiteY2" fmla="*/ 64769 h 64769"/>
              <a:gd name="connsiteX3" fmla="*/ 55960 w 2430067"/>
              <a:gd name="connsiteY3" fmla="*/ 64769 h 64769"/>
              <a:gd name="connsiteX4" fmla="*/ 0 w 2430067"/>
              <a:gd name="connsiteY4" fmla="*/ 0 h 64769"/>
              <a:gd name="connsiteX0" fmla="*/ 0 w 2431088"/>
              <a:gd name="connsiteY0" fmla="*/ 0 h 94534"/>
              <a:gd name="connsiteX1" fmla="*/ 2431088 w 2431088"/>
              <a:gd name="connsiteY1" fmla="*/ 48815 h 94534"/>
              <a:gd name="connsiteX2" fmla="*/ 2431088 w 2431088"/>
              <a:gd name="connsiteY2" fmla="*/ 94534 h 94534"/>
              <a:gd name="connsiteX3" fmla="*/ 56981 w 2431088"/>
              <a:gd name="connsiteY3" fmla="*/ 94534 h 94534"/>
              <a:gd name="connsiteX4" fmla="*/ 0 w 2431088"/>
              <a:gd name="connsiteY4" fmla="*/ 0 h 94534"/>
              <a:gd name="connsiteX0" fmla="*/ 0 w 2425473"/>
              <a:gd name="connsiteY0" fmla="*/ 0 h 101678"/>
              <a:gd name="connsiteX1" fmla="*/ 2425473 w 2425473"/>
              <a:gd name="connsiteY1" fmla="*/ 55959 h 101678"/>
              <a:gd name="connsiteX2" fmla="*/ 2425473 w 2425473"/>
              <a:gd name="connsiteY2" fmla="*/ 101678 h 101678"/>
              <a:gd name="connsiteX3" fmla="*/ 51366 w 2425473"/>
              <a:gd name="connsiteY3" fmla="*/ 101678 h 101678"/>
              <a:gd name="connsiteX4" fmla="*/ 0 w 2425473"/>
              <a:gd name="connsiteY4" fmla="*/ 0 h 101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473" h="101678">
                <a:moveTo>
                  <a:pt x="0" y="0"/>
                </a:moveTo>
                <a:lnTo>
                  <a:pt x="2425473" y="55959"/>
                </a:lnTo>
                <a:lnTo>
                  <a:pt x="2425473" y="101678"/>
                </a:lnTo>
                <a:lnTo>
                  <a:pt x="51366" y="101678"/>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52">
            <a:extLst>
              <a:ext uri="{FF2B5EF4-FFF2-40B4-BE49-F238E27FC236}">
                <a16:creationId xmlns:a16="http://schemas.microsoft.com/office/drawing/2014/main" id="{E197A7FD-CD8D-4609-AE35-64C89063E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8697" y="6809135"/>
            <a:ext cx="160496" cy="48864"/>
          </a:xfrm>
          <a:custGeom>
            <a:avLst/>
            <a:gdLst>
              <a:gd name="connsiteX0" fmla="*/ 0 w 91440"/>
              <a:gd name="connsiteY0" fmla="*/ 0 h 27432"/>
              <a:gd name="connsiteX1" fmla="*/ 91440 w 91440"/>
              <a:gd name="connsiteY1" fmla="*/ 0 h 27432"/>
              <a:gd name="connsiteX2" fmla="*/ 91440 w 91440"/>
              <a:gd name="connsiteY2" fmla="*/ 27432 h 27432"/>
              <a:gd name="connsiteX3" fmla="*/ 0 w 91440"/>
              <a:gd name="connsiteY3" fmla="*/ 27432 h 27432"/>
              <a:gd name="connsiteX4" fmla="*/ 0 w 91440"/>
              <a:gd name="connsiteY4" fmla="*/ 0 h 27432"/>
              <a:gd name="connsiteX0" fmla="*/ 0 w 128350"/>
              <a:gd name="connsiteY0" fmla="*/ 0 h 36957"/>
              <a:gd name="connsiteX1" fmla="*/ 128350 w 128350"/>
              <a:gd name="connsiteY1" fmla="*/ 9525 h 36957"/>
              <a:gd name="connsiteX2" fmla="*/ 128350 w 128350"/>
              <a:gd name="connsiteY2" fmla="*/ 36957 h 36957"/>
              <a:gd name="connsiteX3" fmla="*/ 36910 w 128350"/>
              <a:gd name="connsiteY3" fmla="*/ 36957 h 36957"/>
              <a:gd name="connsiteX4" fmla="*/ 0 w 128350"/>
              <a:gd name="connsiteY4" fmla="*/ 0 h 36957"/>
              <a:gd name="connsiteX0" fmla="*/ 0 w 128350"/>
              <a:gd name="connsiteY0" fmla="*/ 0 h 36957"/>
              <a:gd name="connsiteX1" fmla="*/ 83106 w 128350"/>
              <a:gd name="connsiteY1" fmla="*/ 11906 h 36957"/>
              <a:gd name="connsiteX2" fmla="*/ 128350 w 128350"/>
              <a:gd name="connsiteY2" fmla="*/ 36957 h 36957"/>
              <a:gd name="connsiteX3" fmla="*/ 36910 w 128350"/>
              <a:gd name="connsiteY3" fmla="*/ 36957 h 36957"/>
              <a:gd name="connsiteX4" fmla="*/ 0 w 128350"/>
              <a:gd name="connsiteY4" fmla="*/ 0 h 36957"/>
              <a:gd name="connsiteX0" fmla="*/ 0 w 162878"/>
              <a:gd name="connsiteY0" fmla="*/ 0 h 44101"/>
              <a:gd name="connsiteX1" fmla="*/ 117634 w 162878"/>
              <a:gd name="connsiteY1" fmla="*/ 19050 h 44101"/>
              <a:gd name="connsiteX2" fmla="*/ 162878 w 162878"/>
              <a:gd name="connsiteY2" fmla="*/ 44101 h 44101"/>
              <a:gd name="connsiteX3" fmla="*/ 71438 w 162878"/>
              <a:gd name="connsiteY3" fmla="*/ 44101 h 44101"/>
              <a:gd name="connsiteX4" fmla="*/ 0 w 162878"/>
              <a:gd name="connsiteY4" fmla="*/ 0 h 44101"/>
              <a:gd name="connsiteX0" fmla="*/ 0 w 160496"/>
              <a:gd name="connsiteY0" fmla="*/ 0 h 48864"/>
              <a:gd name="connsiteX1" fmla="*/ 115252 w 160496"/>
              <a:gd name="connsiteY1" fmla="*/ 23813 h 48864"/>
              <a:gd name="connsiteX2" fmla="*/ 160496 w 160496"/>
              <a:gd name="connsiteY2" fmla="*/ 48864 h 48864"/>
              <a:gd name="connsiteX3" fmla="*/ 69056 w 160496"/>
              <a:gd name="connsiteY3" fmla="*/ 48864 h 48864"/>
              <a:gd name="connsiteX4" fmla="*/ 0 w 160496"/>
              <a:gd name="connsiteY4" fmla="*/ 0 h 48864"/>
              <a:gd name="connsiteX0" fmla="*/ 0 w 160496"/>
              <a:gd name="connsiteY0" fmla="*/ 0 h 48864"/>
              <a:gd name="connsiteX1" fmla="*/ 115252 w 160496"/>
              <a:gd name="connsiteY1" fmla="*/ 23813 h 48864"/>
              <a:gd name="connsiteX2" fmla="*/ 160496 w 160496"/>
              <a:gd name="connsiteY2" fmla="*/ 48864 h 48864"/>
              <a:gd name="connsiteX3" fmla="*/ 61912 w 160496"/>
              <a:gd name="connsiteY3" fmla="*/ 48864 h 48864"/>
              <a:gd name="connsiteX4" fmla="*/ 0 w 160496"/>
              <a:gd name="connsiteY4" fmla="*/ 0 h 48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496" h="48864">
                <a:moveTo>
                  <a:pt x="0" y="0"/>
                </a:moveTo>
                <a:lnTo>
                  <a:pt x="115252" y="23813"/>
                </a:lnTo>
                <a:lnTo>
                  <a:pt x="160496" y="48864"/>
                </a:lnTo>
                <a:lnTo>
                  <a:pt x="61912" y="48864"/>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rgbClr val="94A4C5"/>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637CE61-7829-1846-B1D8-DE9F6361D24B}"/>
              </a:ext>
            </a:extLst>
          </p:cNvPr>
          <p:cNvSpPr>
            <a:spLocks noGrp="1"/>
          </p:cNvSpPr>
          <p:nvPr>
            <p:ph type="title"/>
          </p:nvPr>
        </p:nvSpPr>
        <p:spPr>
          <a:xfrm>
            <a:off x="2558716" y="955309"/>
            <a:ext cx="7074568" cy="2898975"/>
          </a:xfrm>
        </p:spPr>
        <p:txBody>
          <a:bodyPr vert="horz" lIns="91440" tIns="45720" rIns="91440" bIns="45720" rtlCol="0" anchor="b">
            <a:normAutofit/>
          </a:bodyPr>
          <a:lstStyle/>
          <a:p>
            <a:pPr>
              <a:lnSpc>
                <a:spcPct val="90000"/>
              </a:lnSpc>
            </a:pPr>
            <a:r>
              <a:rPr lang="en-US" sz="6200">
                <a:solidFill>
                  <a:srgbClr val="FFFFFF"/>
                </a:solidFill>
              </a:rPr>
              <a:t>Is it possible to live well with dementia?</a:t>
            </a:r>
          </a:p>
        </p:txBody>
      </p:sp>
      <p:sp>
        <p:nvSpPr>
          <p:cNvPr id="17" name="Rectangle 6">
            <a:extLst>
              <a:ext uri="{FF2B5EF4-FFF2-40B4-BE49-F238E27FC236}">
                <a16:creationId xmlns:a16="http://schemas.microsoft.com/office/drawing/2014/main" id="{C0B64B74-19BE-47D9-8BB8-7081BF0E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1829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386B86-4944-294E-A6A2-838DF09430D8}"/>
              </a:ext>
            </a:extLst>
          </p:cNvPr>
          <p:cNvSpPr>
            <a:spLocks noGrp="1"/>
          </p:cNvSpPr>
          <p:nvPr>
            <p:ph type="title"/>
          </p:nvPr>
        </p:nvSpPr>
        <p:spPr>
          <a:xfrm>
            <a:off x="841248" y="548640"/>
            <a:ext cx="3419540" cy="5431536"/>
          </a:xfrm>
        </p:spPr>
        <p:txBody>
          <a:bodyPr>
            <a:normAutofit/>
          </a:bodyPr>
          <a:lstStyle/>
          <a:p>
            <a:r>
              <a:rPr lang="en-US" sz="5100"/>
              <a:t>Links and References</a:t>
            </a:r>
          </a:p>
        </p:txBody>
      </p:sp>
      <p:sp>
        <p:nvSpPr>
          <p:cNvPr id="13"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rgbClr val="94A4C5"/>
          </a:solidFill>
          <a:ln w="41275" cap="rnd">
            <a:solidFill>
              <a:srgbClr val="94A4C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C5E7D1-1007-F548-B3B5-88A4151E9C46}"/>
              </a:ext>
            </a:extLst>
          </p:cNvPr>
          <p:cNvSpPr>
            <a:spLocks noGrp="1"/>
          </p:cNvSpPr>
          <p:nvPr>
            <p:ph idx="1"/>
          </p:nvPr>
        </p:nvSpPr>
        <p:spPr>
          <a:xfrm>
            <a:off x="5298595" y="552091"/>
            <a:ext cx="6052158" cy="5431536"/>
          </a:xfrm>
        </p:spPr>
        <p:txBody>
          <a:bodyPr anchor="ctr">
            <a:normAutofit/>
          </a:bodyPr>
          <a:lstStyle/>
          <a:p>
            <a:pPr fontAlgn="base"/>
            <a:r>
              <a:rPr lang="en-GB" dirty="0"/>
              <a:t>https://</a:t>
            </a:r>
            <a:r>
              <a:rPr lang="en-GB" dirty="0" err="1"/>
              <a:t>www.dementiastatistics.org</a:t>
            </a:r>
            <a:r>
              <a:rPr lang="en-GB" dirty="0"/>
              <a:t>/statistics/risk-factors/​</a:t>
            </a:r>
          </a:p>
          <a:p>
            <a:pPr fontAlgn="base"/>
            <a:r>
              <a:rPr lang="en-GB" dirty="0"/>
              <a:t>​https://</a:t>
            </a:r>
            <a:r>
              <a:rPr lang="en-GB" dirty="0" err="1"/>
              <a:t>www.alz.org</a:t>
            </a:r>
            <a:r>
              <a:rPr lang="en-GB" dirty="0"/>
              <a:t>/</a:t>
            </a:r>
            <a:r>
              <a:rPr lang="en-GB" dirty="0" err="1"/>
              <a:t>alzheimers</a:t>
            </a:r>
            <a:r>
              <a:rPr lang="en-GB" dirty="0"/>
              <a:t>-dementia/what-is-dementia</a:t>
            </a:r>
          </a:p>
          <a:p>
            <a:pPr fontAlgn="base"/>
            <a:r>
              <a:rPr lang="en-GB" dirty="0"/>
              <a:t>​https://</a:t>
            </a:r>
            <a:r>
              <a:rPr lang="en-GB" dirty="0" err="1"/>
              <a:t>www.dementiafriends.org.uk</a:t>
            </a:r>
            <a:r>
              <a:rPr lang="en-GB" dirty="0"/>
              <a:t>/</a:t>
            </a:r>
          </a:p>
          <a:p>
            <a:pPr fontAlgn="base"/>
            <a:r>
              <a:rPr lang="en-GB" dirty="0"/>
              <a:t>https://</a:t>
            </a:r>
            <a:r>
              <a:rPr lang="en-GB" dirty="0" err="1"/>
              <a:t>www.nhs.uk</a:t>
            </a:r>
            <a:r>
              <a:rPr lang="en-GB" dirty="0"/>
              <a:t>/conditions/dementia/​</a:t>
            </a:r>
          </a:p>
          <a:p>
            <a:pPr fontAlgn="base"/>
            <a:r>
              <a:rPr lang="en-GB" dirty="0"/>
              <a:t>​https://</a:t>
            </a:r>
            <a:r>
              <a:rPr lang="en-GB" dirty="0" err="1"/>
              <a:t>www.dementiauk.org</a:t>
            </a:r>
            <a:r>
              <a:rPr lang="en-GB" dirty="0"/>
              <a:t>/</a:t>
            </a:r>
          </a:p>
          <a:p>
            <a:pPr fontAlgn="base"/>
            <a:r>
              <a:rPr lang="en-GB" dirty="0"/>
              <a:t>​https://</a:t>
            </a:r>
            <a:r>
              <a:rPr lang="en-GB" dirty="0" err="1"/>
              <a:t>www.who.int</a:t>
            </a:r>
            <a:r>
              <a:rPr lang="en-GB" dirty="0"/>
              <a:t>/news-room/fact-sheets/detail/dementia</a:t>
            </a:r>
          </a:p>
          <a:p>
            <a:endParaRPr lang="en-US" dirty="0"/>
          </a:p>
        </p:txBody>
      </p:sp>
    </p:spTree>
    <p:extLst>
      <p:ext uri="{BB962C8B-B14F-4D97-AF65-F5344CB8AC3E}">
        <p14:creationId xmlns:p14="http://schemas.microsoft.com/office/powerpoint/2010/main" val="621395237"/>
      </p:ext>
    </p:extLst>
  </p:cSld>
  <p:clrMapOvr>
    <a:masterClrMapping/>
  </p:clrMapOvr>
</p:sld>
</file>

<file path=ppt/theme/theme1.xml><?xml version="1.0" encoding="utf-8"?>
<a:theme xmlns:a="http://schemas.openxmlformats.org/drawingml/2006/main" name="SketchyVTI">
  <a:themeElements>
    <a:clrScheme name="AnalogousFromLightSeedLeftStep">
      <a:dk1>
        <a:srgbClr val="000000"/>
      </a:dk1>
      <a:lt1>
        <a:srgbClr val="FFFFFF"/>
      </a:lt1>
      <a:dk2>
        <a:srgbClr val="412427"/>
      </a:dk2>
      <a:lt2>
        <a:srgbClr val="E8E6E2"/>
      </a:lt2>
      <a:accent1>
        <a:srgbClr val="94A4C5"/>
      </a:accent1>
      <a:accent2>
        <a:srgbClr val="7CA9B8"/>
      </a:accent2>
      <a:accent3>
        <a:srgbClr val="82ACA5"/>
      </a:accent3>
      <a:accent4>
        <a:srgbClr val="77AE8E"/>
      </a:accent4>
      <a:accent5>
        <a:srgbClr val="81AD81"/>
      </a:accent5>
      <a:accent6>
        <a:srgbClr val="8BAB75"/>
      </a:accent6>
      <a:hlink>
        <a:srgbClr val="938059"/>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63</TotalTime>
  <Words>2086</Words>
  <Application>Microsoft Macintosh PowerPoint</Application>
  <PresentationFormat>Widescreen</PresentationFormat>
  <Paragraphs>185</Paragraphs>
  <Slides>23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Modern Love</vt:lpstr>
      <vt:lpstr>The Hand</vt:lpstr>
      <vt:lpstr>SketchyVTI</vt:lpstr>
      <vt:lpstr>Dementia </vt:lpstr>
      <vt:lpstr>What is Dementia?</vt:lpstr>
      <vt:lpstr>Symptoms of Dementia</vt:lpstr>
      <vt:lpstr>Oma’s Story</vt:lpstr>
      <vt:lpstr>Types of Dementia</vt:lpstr>
      <vt:lpstr>Alzheimer's </vt:lpstr>
      <vt:lpstr>Vascular </vt:lpstr>
      <vt:lpstr>Lewy Body</vt:lpstr>
      <vt:lpstr>Fronto-temporal </vt:lpstr>
      <vt:lpstr>How common is Dementia?</vt:lpstr>
      <vt:lpstr>Prevalence of the different forms of Dementia</vt:lpstr>
      <vt:lpstr>UK Statistics</vt:lpstr>
      <vt:lpstr>ICD-10 Classification</vt:lpstr>
      <vt:lpstr>Early Diagnosis=</vt:lpstr>
      <vt:lpstr>Diagnosis</vt:lpstr>
      <vt:lpstr>Prevention &amp; Lifestyle</vt:lpstr>
      <vt:lpstr>Prevention and Lifestyle Continued:</vt:lpstr>
      <vt:lpstr>Challenging Behaviours </vt:lpstr>
      <vt:lpstr>Why does this occur?</vt:lpstr>
      <vt:lpstr>Delirium </vt:lpstr>
      <vt:lpstr>Future Care</vt:lpstr>
      <vt:lpstr>Is it possible to live well with dementia?</vt:lpstr>
      <vt:lpstr>Links and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 </dc:title>
  <dc:creator>Chloe Harries (1802908)</dc:creator>
  <cp:lastModifiedBy>Chloe Harries (1802908)</cp:lastModifiedBy>
  <cp:revision>1</cp:revision>
  <dcterms:created xsi:type="dcterms:W3CDTF">2022-02-27T00:49:08Z</dcterms:created>
  <dcterms:modified xsi:type="dcterms:W3CDTF">2022-02-27T01:52:16Z</dcterms:modified>
</cp:coreProperties>
</file>