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</p:sldIdLst>
  <p:sldSz cx="10826750" cy="10972800"/>
  <p:notesSz cx="6858000" cy="9144000"/>
  <p:defaultTextStyle>
    <a:defPPr>
      <a:defRPr lang="en-US"/>
    </a:defPPr>
    <a:lvl1pPr marL="0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1pPr>
    <a:lvl2pPr marL="541291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2pPr>
    <a:lvl3pPr marL="1082582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3pPr>
    <a:lvl4pPr marL="1623873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4pPr>
    <a:lvl5pPr marL="2165164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5pPr>
    <a:lvl6pPr marL="2706454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6pPr>
    <a:lvl7pPr marL="3247745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7pPr>
    <a:lvl8pPr marL="3789037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8pPr>
    <a:lvl9pPr marL="4330327" algn="l" defTabSz="1082582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08" y="504"/>
      </p:cViewPr>
      <p:guideLst>
        <p:guide orient="horz" pos="3457"/>
        <p:guide pos="341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2007" y="3408681"/>
            <a:ext cx="9202738" cy="235204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013" y="6217920"/>
            <a:ext cx="7578725" cy="280416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412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825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238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651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06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477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7890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303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5239" y="7051042"/>
            <a:ext cx="9202738" cy="2179320"/>
          </a:xfrm>
        </p:spPr>
        <p:txBody>
          <a:bodyPr anchor="t"/>
          <a:lstStyle>
            <a:lvl1pPr algn="l">
              <a:defRPr sz="47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5239" y="4650743"/>
            <a:ext cx="9202738" cy="2400299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541291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1082582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3pPr>
            <a:lvl4pPr marL="1623873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4pPr>
            <a:lvl5pPr marL="2165164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5pPr>
            <a:lvl6pPr marL="2706454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6pPr>
            <a:lvl7pPr marL="324774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7pPr>
            <a:lvl8pPr marL="3789037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8pPr>
            <a:lvl9pPr marL="4330327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1339" y="2560321"/>
            <a:ext cx="4781815" cy="7241540"/>
          </a:xfrm>
        </p:spPr>
        <p:txBody>
          <a:bodyPr/>
          <a:lstStyle>
            <a:lvl1pPr>
              <a:defRPr sz="3300"/>
            </a:lvl1pPr>
            <a:lvl2pPr>
              <a:defRPr sz="28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03599" y="2560321"/>
            <a:ext cx="4781815" cy="7241540"/>
          </a:xfrm>
        </p:spPr>
        <p:txBody>
          <a:bodyPr/>
          <a:lstStyle>
            <a:lvl1pPr>
              <a:defRPr sz="3300"/>
            </a:lvl1pPr>
            <a:lvl2pPr>
              <a:defRPr sz="28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2456181"/>
            <a:ext cx="4783695" cy="1023619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541291" indent="0">
              <a:buNone/>
              <a:defRPr sz="2400" b="1"/>
            </a:lvl2pPr>
            <a:lvl3pPr marL="1082582" indent="0">
              <a:buNone/>
              <a:defRPr sz="2100" b="1"/>
            </a:lvl3pPr>
            <a:lvl4pPr marL="1623873" indent="0">
              <a:buNone/>
              <a:defRPr sz="1900" b="1"/>
            </a:lvl4pPr>
            <a:lvl5pPr marL="2165164" indent="0">
              <a:buNone/>
              <a:defRPr sz="1900" b="1"/>
            </a:lvl5pPr>
            <a:lvl6pPr marL="2706454" indent="0">
              <a:buNone/>
              <a:defRPr sz="1900" b="1"/>
            </a:lvl6pPr>
            <a:lvl7pPr marL="3247745" indent="0">
              <a:buNone/>
              <a:defRPr sz="1900" b="1"/>
            </a:lvl7pPr>
            <a:lvl8pPr marL="3789037" indent="0">
              <a:buNone/>
              <a:defRPr sz="1900" b="1"/>
            </a:lvl8pPr>
            <a:lvl9pPr marL="4330327" indent="0">
              <a:buNone/>
              <a:defRPr sz="19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338" y="3479801"/>
            <a:ext cx="4783695" cy="632206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99839" y="2456181"/>
            <a:ext cx="4785574" cy="1023619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541291" indent="0">
              <a:buNone/>
              <a:defRPr sz="2400" b="1"/>
            </a:lvl2pPr>
            <a:lvl3pPr marL="1082582" indent="0">
              <a:buNone/>
              <a:defRPr sz="2100" b="1"/>
            </a:lvl3pPr>
            <a:lvl4pPr marL="1623873" indent="0">
              <a:buNone/>
              <a:defRPr sz="1900" b="1"/>
            </a:lvl4pPr>
            <a:lvl5pPr marL="2165164" indent="0">
              <a:buNone/>
              <a:defRPr sz="1900" b="1"/>
            </a:lvl5pPr>
            <a:lvl6pPr marL="2706454" indent="0">
              <a:buNone/>
              <a:defRPr sz="1900" b="1"/>
            </a:lvl6pPr>
            <a:lvl7pPr marL="3247745" indent="0">
              <a:buNone/>
              <a:defRPr sz="1900" b="1"/>
            </a:lvl7pPr>
            <a:lvl8pPr marL="3789037" indent="0">
              <a:buNone/>
              <a:defRPr sz="1900" b="1"/>
            </a:lvl8pPr>
            <a:lvl9pPr marL="4330327" indent="0">
              <a:buNone/>
              <a:defRPr sz="19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99839" y="3479801"/>
            <a:ext cx="4785574" cy="632206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9" y="436879"/>
            <a:ext cx="3561926" cy="1859281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2959" y="436882"/>
            <a:ext cx="6052454" cy="9364981"/>
          </a:xfrm>
        </p:spPr>
        <p:txBody>
          <a:bodyPr/>
          <a:lstStyle>
            <a:lvl1pPr>
              <a:defRPr sz="3800"/>
            </a:lvl1pPr>
            <a:lvl2pPr>
              <a:defRPr sz="33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339" y="2296162"/>
            <a:ext cx="3561926" cy="7505700"/>
          </a:xfrm>
        </p:spPr>
        <p:txBody>
          <a:bodyPr/>
          <a:lstStyle>
            <a:lvl1pPr marL="0" indent="0">
              <a:buNone/>
              <a:defRPr sz="1700"/>
            </a:lvl1pPr>
            <a:lvl2pPr marL="541291" indent="0">
              <a:buNone/>
              <a:defRPr sz="1400"/>
            </a:lvl2pPr>
            <a:lvl3pPr marL="1082582" indent="0">
              <a:buNone/>
              <a:defRPr sz="1200"/>
            </a:lvl3pPr>
            <a:lvl4pPr marL="1623873" indent="0">
              <a:buNone/>
              <a:defRPr sz="1100"/>
            </a:lvl4pPr>
            <a:lvl5pPr marL="2165164" indent="0">
              <a:buNone/>
              <a:defRPr sz="1100"/>
            </a:lvl5pPr>
            <a:lvl6pPr marL="2706454" indent="0">
              <a:buNone/>
              <a:defRPr sz="1100"/>
            </a:lvl6pPr>
            <a:lvl7pPr marL="3247745" indent="0">
              <a:buNone/>
              <a:defRPr sz="1100"/>
            </a:lvl7pPr>
            <a:lvl8pPr marL="3789037" indent="0">
              <a:buNone/>
              <a:defRPr sz="1100"/>
            </a:lvl8pPr>
            <a:lvl9pPr marL="4330327" indent="0">
              <a:buNone/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2119" y="7680960"/>
            <a:ext cx="6496050" cy="906781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122119" y="980441"/>
            <a:ext cx="6496050" cy="6583680"/>
          </a:xfrm>
        </p:spPr>
        <p:txBody>
          <a:bodyPr/>
          <a:lstStyle>
            <a:lvl1pPr marL="0" indent="0">
              <a:buNone/>
              <a:defRPr sz="3800"/>
            </a:lvl1pPr>
            <a:lvl2pPr marL="541291" indent="0">
              <a:buNone/>
              <a:defRPr sz="3300"/>
            </a:lvl2pPr>
            <a:lvl3pPr marL="1082582" indent="0">
              <a:buNone/>
              <a:defRPr sz="2800"/>
            </a:lvl3pPr>
            <a:lvl4pPr marL="1623873" indent="0">
              <a:buNone/>
              <a:defRPr sz="2400"/>
            </a:lvl4pPr>
            <a:lvl5pPr marL="2165164" indent="0">
              <a:buNone/>
              <a:defRPr sz="2400"/>
            </a:lvl5pPr>
            <a:lvl6pPr marL="2706454" indent="0">
              <a:buNone/>
              <a:defRPr sz="2400"/>
            </a:lvl6pPr>
            <a:lvl7pPr marL="3247745" indent="0">
              <a:buNone/>
              <a:defRPr sz="2400"/>
            </a:lvl7pPr>
            <a:lvl8pPr marL="3789037" indent="0">
              <a:buNone/>
              <a:defRPr sz="2400"/>
            </a:lvl8pPr>
            <a:lvl9pPr marL="4330327" indent="0">
              <a:buNone/>
              <a:defRPr sz="24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22119" y="8587742"/>
            <a:ext cx="6496050" cy="1287779"/>
          </a:xfrm>
        </p:spPr>
        <p:txBody>
          <a:bodyPr/>
          <a:lstStyle>
            <a:lvl1pPr marL="0" indent="0">
              <a:buNone/>
              <a:defRPr sz="1700"/>
            </a:lvl1pPr>
            <a:lvl2pPr marL="541291" indent="0">
              <a:buNone/>
              <a:defRPr sz="1400"/>
            </a:lvl2pPr>
            <a:lvl3pPr marL="1082582" indent="0">
              <a:buNone/>
              <a:defRPr sz="1200"/>
            </a:lvl3pPr>
            <a:lvl4pPr marL="1623873" indent="0">
              <a:buNone/>
              <a:defRPr sz="1100"/>
            </a:lvl4pPr>
            <a:lvl5pPr marL="2165164" indent="0">
              <a:buNone/>
              <a:defRPr sz="1100"/>
            </a:lvl5pPr>
            <a:lvl6pPr marL="2706454" indent="0">
              <a:buNone/>
              <a:defRPr sz="1100"/>
            </a:lvl6pPr>
            <a:lvl7pPr marL="3247745" indent="0">
              <a:buNone/>
              <a:defRPr sz="1100"/>
            </a:lvl7pPr>
            <a:lvl8pPr marL="3789037" indent="0">
              <a:buNone/>
              <a:defRPr sz="1100"/>
            </a:lvl8pPr>
            <a:lvl9pPr marL="4330327" indent="0">
              <a:buNone/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49395" y="439422"/>
            <a:ext cx="2436019" cy="936243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1338" y="439422"/>
            <a:ext cx="7127610" cy="936243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1338" y="439421"/>
            <a:ext cx="9744075" cy="1828800"/>
          </a:xfrm>
          <a:prstGeom prst="rect">
            <a:avLst/>
          </a:prstGeom>
        </p:spPr>
        <p:txBody>
          <a:bodyPr vert="horz" lIns="108258" tIns="54129" rIns="108258" bIns="54129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2560321"/>
            <a:ext cx="9744075" cy="7241540"/>
          </a:xfrm>
          <a:prstGeom prst="rect">
            <a:avLst/>
          </a:prstGeom>
        </p:spPr>
        <p:txBody>
          <a:bodyPr vert="horz" lIns="108258" tIns="54129" rIns="108258" bIns="5412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1338" y="10170161"/>
            <a:ext cx="2526242" cy="584200"/>
          </a:xfrm>
          <a:prstGeom prst="rect">
            <a:avLst/>
          </a:prstGeom>
        </p:spPr>
        <p:txBody>
          <a:bodyPr vert="horz" lIns="108258" tIns="54129" rIns="108258" bIns="54129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99140" y="10170161"/>
            <a:ext cx="3428471" cy="584200"/>
          </a:xfrm>
          <a:prstGeom prst="rect">
            <a:avLst/>
          </a:prstGeom>
        </p:spPr>
        <p:txBody>
          <a:bodyPr vert="horz" lIns="108258" tIns="54129" rIns="108258" bIns="54129" rtlCol="0" anchor="ctr"/>
          <a:lstStyle>
            <a:lvl1pPr algn="ct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59171" y="10170161"/>
            <a:ext cx="2526242" cy="584200"/>
          </a:xfrm>
          <a:prstGeom prst="rect">
            <a:avLst/>
          </a:prstGeom>
        </p:spPr>
        <p:txBody>
          <a:bodyPr vert="horz" lIns="108258" tIns="54129" rIns="108258" bIns="54129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082582" rtl="0" eaLnBrk="1" latinLnBrk="0" hangingPunct="1">
        <a:spcBef>
          <a:spcPct val="0"/>
        </a:spcBef>
        <a:buNone/>
        <a:defRPr sz="5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5969" indent="-405969" algn="l" defTabSz="1082582" rtl="0" eaLnBrk="1" latinLnBrk="0" hangingPunct="1">
        <a:spcBef>
          <a:spcPct val="20000"/>
        </a:spcBef>
        <a:buFont typeface="Arial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1pPr>
      <a:lvl2pPr marL="879598" indent="-338306" algn="l" defTabSz="1082582" rtl="0" eaLnBrk="1" latinLnBrk="0" hangingPunct="1">
        <a:spcBef>
          <a:spcPct val="20000"/>
        </a:spcBef>
        <a:buFont typeface="Arial" pitchFamily="34" charset="0"/>
        <a:buChar char="–"/>
        <a:defRPr sz="3300" kern="1200">
          <a:solidFill>
            <a:schemeClr val="tx1"/>
          </a:solidFill>
          <a:latin typeface="+mn-lt"/>
          <a:ea typeface="+mn-ea"/>
          <a:cs typeface="+mn-cs"/>
        </a:defRPr>
      </a:lvl2pPr>
      <a:lvl3pPr marL="1353228" indent="-270645" algn="l" defTabSz="1082582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1894518" indent="-270645" algn="l" defTabSz="1082582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5809" indent="-270645" algn="l" defTabSz="1082582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77100" indent="-270645" algn="l" defTabSz="1082582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18391" indent="-270645" algn="l" defTabSz="1082582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59682" indent="-270645" algn="l" defTabSz="1082582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00973" indent="-270645" algn="l" defTabSz="1082582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1291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2582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23873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65164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06454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47745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789037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30327" algn="l" defTabSz="108258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4421906/" TargetMode="External"/><Relationship Id="rId7" Type="http://schemas.openxmlformats.org/officeDocument/2006/relationships/hyperlink" Target="https://www.medicalnewstoday.com/articles/timeline-of-schizophrenia-treatments#modern-diagnosis" TargetMode="External"/><Relationship Id="rId2" Type="http://schemas.openxmlformats.org/officeDocument/2006/relationships/hyperlink" Target="https://link.springer.com/article/10.1007/s00115-025-01861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23810019/" TargetMode="External"/><Relationship Id="rId5" Type="http://schemas.openxmlformats.org/officeDocument/2006/relationships/hyperlink" Target="https://www.researchgate.net/publication/303278931_A_Critical_History_of_Schizophrenia" TargetMode="External"/><Relationship Id="rId4" Type="http://schemas.openxmlformats.org/officeDocument/2006/relationships/hyperlink" Target="https://pubmed.ncbi.nlm.nih.gov/2364299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=""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389763" y="2599944"/>
            <a:ext cx="9955197" cy="124358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</a:t>
            </a:r>
            <a:r>
              <a:rPr lang="en-GB" dirty="0" smtClean="0">
                <a:solidFill>
                  <a:schemeClr val="tx1"/>
                </a:solidFill>
              </a:rPr>
              <a:t>: Maryam 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=""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389763" y="4087368"/>
            <a:ext cx="9955197" cy="124358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=""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389763" y="5574792"/>
            <a:ext cx="9955197" cy="124358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=""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389763" y="7062216"/>
            <a:ext cx="9955197" cy="1243584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Title of Poster:  </a:t>
            </a:r>
            <a:r>
              <a:rPr lang="en-US" dirty="0">
                <a:solidFill>
                  <a:srgbClr val="FFFF00"/>
                </a:solidFill>
              </a:rPr>
              <a:t>The Evolution of Care for </a:t>
            </a:r>
            <a:r>
              <a:rPr lang="en-US" dirty="0" smtClean="0">
                <a:solidFill>
                  <a:srgbClr val="FFFF00"/>
                </a:solidFill>
              </a:rPr>
              <a:t>Schizophrenia</a:t>
            </a:r>
          </a:p>
          <a:p>
            <a:pPr algn="ctr"/>
            <a:r>
              <a:rPr lang="en-US" dirty="0">
                <a:solidFill>
                  <a:srgbClr val="92D050"/>
                </a:solidFill>
              </a:rPr>
              <a:t>From </a:t>
            </a:r>
            <a:r>
              <a:rPr lang="en-US" dirty="0" err="1">
                <a:solidFill>
                  <a:srgbClr val="92D050"/>
                </a:solidFill>
              </a:rPr>
              <a:t>Kraepelinian</a:t>
            </a:r>
            <a:r>
              <a:rPr lang="en-US" dirty="0">
                <a:solidFill>
                  <a:srgbClr val="92D050"/>
                </a:solidFill>
              </a:rPr>
              <a:t> Subtypes to ICD-11 Dimensionality: A Critical Analysis of Treatment Paradigms</a:t>
            </a:r>
            <a:r>
              <a:rPr lang="en-GB" dirty="0" smtClean="0">
                <a:solidFill>
                  <a:srgbClr val="92D050"/>
                </a:solidFill>
              </a:rPr>
              <a:t> </a:t>
            </a:r>
            <a:endParaRPr lang="en-GB" dirty="0">
              <a:solidFill>
                <a:srgbClr val="92D050"/>
              </a:solidFill>
            </a:endParaRPr>
          </a:p>
        </p:txBody>
      </p:sp>
      <p:pic>
        <p:nvPicPr>
          <p:cNvPr id="10" name="Picture 9" descr="Discover University of Wales Trinity Saint David"/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75" y="285750"/>
            <a:ext cx="1809750" cy="723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: Rounded Corners 5">
            <a:extLst>
              <a:ext uri="{FF2B5EF4-FFF2-40B4-BE49-F238E27FC236}">
                <a16:creationId xmlns=""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389763" y="1143000"/>
            <a:ext cx="9955197" cy="124358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University of Wales Trinity Saint David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686" y="8486732"/>
            <a:ext cx="3694089" cy="239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17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81000"/>
            <a:ext cx="1090612" cy="3294379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FF00"/>
                </a:solidFill>
              </a:rPr>
              <a:t>Poster </a:t>
            </a:r>
            <a:endParaRPr lang="en-US" sz="1200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Administrator\Downloads\Beige Professional Brand Values List Flyer A4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138113"/>
            <a:ext cx="7561263" cy="1069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838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1200" b="1" dirty="0" err="1"/>
              <a:t>Falkai</a:t>
            </a:r>
            <a:r>
              <a:rPr lang="en-US" sz="1200" b="1" dirty="0"/>
              <a:t>, P., et al.</a:t>
            </a:r>
            <a:r>
              <a:rPr lang="en-US" sz="1200" dirty="0"/>
              <a:t> (2025). Schizophrenia and catatonia: from ICD-10 to ICD-11. </a:t>
            </a:r>
            <a:r>
              <a:rPr lang="en-US" sz="1200" i="1" dirty="0"/>
              <a:t>World Psychiatry</a:t>
            </a:r>
            <a:r>
              <a:rPr lang="en-US" sz="1200" dirty="0"/>
              <a:t>, 24(1), pp. 45-58. Online available </a:t>
            </a:r>
            <a:r>
              <a:rPr lang="en-US" sz="1200" u="sng" dirty="0">
                <a:hlinkClick r:id="rId2"/>
              </a:rPr>
              <a:t>https://link.springer.com/article/10.1007/s00115-025-01861-3</a:t>
            </a:r>
            <a:endParaRPr lang="en-US" sz="1200" dirty="0"/>
          </a:p>
          <a:p>
            <a:pPr>
              <a:buFont typeface="+mj-lt"/>
              <a:buAutoNum type="arabicPeriod"/>
            </a:pPr>
            <a:r>
              <a:rPr lang="en-US" sz="1200" b="1" dirty="0" err="1"/>
              <a:t>Gaebel</a:t>
            </a:r>
            <a:r>
              <a:rPr lang="en-US" sz="1200" b="1" dirty="0"/>
              <a:t>, W. and </a:t>
            </a:r>
            <a:r>
              <a:rPr lang="en-US" sz="1200" b="1" dirty="0" err="1"/>
              <a:t>Zielasek</a:t>
            </a:r>
            <a:r>
              <a:rPr lang="en-US" sz="1200" b="1" dirty="0"/>
              <a:t>, J.</a:t>
            </a:r>
            <a:r>
              <a:rPr lang="en-US" sz="1200" dirty="0"/>
              <a:t> (2015). Focus on psychosis. </a:t>
            </a:r>
            <a:r>
              <a:rPr lang="en-US" sz="1200" i="1" dirty="0"/>
              <a:t>Dialogues in Clinical Neuroscience</a:t>
            </a:r>
            <a:r>
              <a:rPr lang="en-US" sz="1200" dirty="0"/>
              <a:t>, 17(1), pp.9–18. </a:t>
            </a:r>
            <a:r>
              <a:rPr lang="en-US" sz="1200" dirty="0" err="1"/>
              <a:t>doi:https</a:t>
            </a:r>
            <a:r>
              <a:rPr lang="en-US" sz="1200" dirty="0"/>
              <a:t>://doi.org/10.31887/dcns.2015.17.1/</a:t>
            </a:r>
            <a:r>
              <a:rPr lang="en-US" sz="1200" dirty="0" err="1"/>
              <a:t>wgaebel</a:t>
            </a:r>
            <a:r>
              <a:rPr lang="en-US" sz="1200" dirty="0"/>
              <a:t>. Online available </a:t>
            </a:r>
            <a:r>
              <a:rPr lang="en-US" sz="1200" u="sng" dirty="0">
                <a:hlinkClick r:id="rId3"/>
              </a:rPr>
              <a:t>https://pmc.ncbi.nlm.nih.gov/articles/PMC4421906/</a:t>
            </a:r>
            <a:endParaRPr lang="en-US" sz="1200" dirty="0"/>
          </a:p>
          <a:p>
            <a:pPr>
              <a:buFont typeface="+mj-lt"/>
              <a:buAutoNum type="arabicPeriod"/>
            </a:pPr>
            <a:r>
              <a:rPr lang="en-US" sz="1200" dirty="0" err="1"/>
              <a:t>Gaebel</a:t>
            </a:r>
            <a:r>
              <a:rPr lang="en-US" sz="1200" dirty="0"/>
              <a:t>, W., </a:t>
            </a:r>
            <a:r>
              <a:rPr lang="en-US" sz="1200" dirty="0" err="1"/>
              <a:t>Zielasek</a:t>
            </a:r>
            <a:r>
              <a:rPr lang="en-US" sz="1200" dirty="0"/>
              <a:t>, J. and Cleveland, H.-R. (2013). Psychotic disorders in ICD-11. </a:t>
            </a:r>
            <a:r>
              <a:rPr lang="en-US" sz="1200" i="1" dirty="0"/>
              <a:t>Asian Journal of Psychiatry</a:t>
            </a:r>
            <a:r>
              <a:rPr lang="en-US" sz="1200" dirty="0"/>
              <a:t>, 6(3), pp.263–265. </a:t>
            </a:r>
            <a:r>
              <a:rPr lang="en-US" sz="1200" dirty="0" err="1"/>
              <a:t>doi:https</a:t>
            </a:r>
            <a:r>
              <a:rPr lang="en-US" sz="1200" dirty="0"/>
              <a:t>://doi.org/10.1016/j.ajp.2013.04.002. available at </a:t>
            </a:r>
            <a:r>
              <a:rPr lang="en-US" sz="1200" u="sng" dirty="0">
                <a:hlinkClick r:id="rId4"/>
              </a:rPr>
              <a:t>https://pubmed.ncbi.nlm.nih.gov/23642991/</a:t>
            </a:r>
            <a:endParaRPr lang="en-US" sz="1200" dirty="0"/>
          </a:p>
          <a:p>
            <a:pPr>
              <a:buFont typeface="+mj-lt"/>
              <a:buAutoNum type="arabicPeriod"/>
            </a:pPr>
            <a:r>
              <a:rPr lang="en-US" sz="1200" dirty="0"/>
              <a:t>McNally, K. (2016). </a:t>
            </a:r>
            <a:r>
              <a:rPr lang="en-US" sz="1200" i="1" dirty="0"/>
              <a:t>A Critical History of Schizophrenia</a:t>
            </a:r>
            <a:r>
              <a:rPr lang="en-US" sz="1200" dirty="0"/>
              <a:t>. [online] London: Palgrave Macmillan UK. </a:t>
            </a:r>
            <a:r>
              <a:rPr lang="en-US" sz="1200" dirty="0" err="1"/>
              <a:t>doi:https</a:t>
            </a:r>
            <a:r>
              <a:rPr lang="en-US" sz="1200" dirty="0"/>
              <a:t>://doi.org/10.1057/9781137456816. Online available at </a:t>
            </a:r>
            <a:r>
              <a:rPr lang="en-US" sz="1200" u="sng" dirty="0">
                <a:hlinkClick r:id="rId5"/>
              </a:rPr>
              <a:t>https://www.researchgate.net/publication/303278931_A_Critical_History_of_Schizophrenia</a:t>
            </a:r>
            <a:endParaRPr lang="en-US" sz="1200" dirty="0"/>
          </a:p>
          <a:p>
            <a:pPr>
              <a:buFont typeface="+mj-lt"/>
              <a:buAutoNum type="arabicPeriod"/>
            </a:pPr>
            <a:r>
              <a:rPr lang="en-US" sz="1200" dirty="0" err="1"/>
              <a:t>Leucht</a:t>
            </a:r>
            <a:r>
              <a:rPr lang="en-US" sz="1200" dirty="0"/>
              <a:t>, S., Cipriani, A., </a:t>
            </a:r>
            <a:r>
              <a:rPr lang="en-US" sz="1200" dirty="0" err="1"/>
              <a:t>Spineli</a:t>
            </a:r>
            <a:r>
              <a:rPr lang="en-US" sz="1200" dirty="0"/>
              <a:t>, L., </a:t>
            </a:r>
            <a:r>
              <a:rPr lang="en-US" sz="1200" dirty="0" err="1"/>
              <a:t>Mavridis</a:t>
            </a:r>
            <a:r>
              <a:rPr lang="en-US" sz="1200" dirty="0"/>
              <a:t>, D., </a:t>
            </a:r>
            <a:r>
              <a:rPr lang="en-US" sz="1200" dirty="0" err="1"/>
              <a:t>Örey</a:t>
            </a:r>
            <a:r>
              <a:rPr lang="en-US" sz="1200" dirty="0"/>
              <a:t>, D., Richter, F., Samara, M., </a:t>
            </a:r>
            <a:r>
              <a:rPr lang="en-US" sz="1200" dirty="0" err="1"/>
              <a:t>Barbui</a:t>
            </a:r>
            <a:r>
              <a:rPr lang="en-US" sz="1200" dirty="0"/>
              <a:t>, C., Engel, R.R., Geddes, J.R., </a:t>
            </a:r>
            <a:r>
              <a:rPr lang="en-US" sz="1200" dirty="0" err="1"/>
              <a:t>Kissling</a:t>
            </a:r>
            <a:r>
              <a:rPr lang="en-US" sz="1200" dirty="0"/>
              <a:t>, W., </a:t>
            </a:r>
            <a:r>
              <a:rPr lang="en-US" sz="1200" dirty="0" err="1"/>
              <a:t>Stapf</a:t>
            </a:r>
            <a:r>
              <a:rPr lang="en-US" sz="1200" dirty="0"/>
              <a:t>, M.P., </a:t>
            </a:r>
            <a:r>
              <a:rPr lang="en-US" sz="1200" dirty="0" err="1"/>
              <a:t>Lässig</a:t>
            </a:r>
            <a:r>
              <a:rPr lang="en-US" sz="1200" dirty="0"/>
              <a:t>, B., </a:t>
            </a:r>
            <a:r>
              <a:rPr lang="en-US" sz="1200" dirty="0" err="1"/>
              <a:t>Salanti</a:t>
            </a:r>
            <a:r>
              <a:rPr lang="en-US" sz="1200" dirty="0"/>
              <a:t>, G. and Davis, J.M. (2013). Comparative efficacy and tolerability of 15 antipsychotic drugs in schizophrenia: a multiple-treatments meta-analysis. </a:t>
            </a:r>
            <a:r>
              <a:rPr lang="en-US" sz="1200" i="1" dirty="0"/>
              <a:t>The Lancet</a:t>
            </a:r>
            <a:r>
              <a:rPr lang="en-US" sz="1200" dirty="0"/>
              <a:t>, [online] 382(9896), pp.951–962. </a:t>
            </a:r>
            <a:r>
              <a:rPr lang="en-US" sz="1200" dirty="0" err="1"/>
              <a:t>doi:https</a:t>
            </a:r>
            <a:r>
              <a:rPr lang="en-US" sz="1200" dirty="0"/>
              <a:t>://doi.org/10.1016/s0140-6736(13)60733-3. Online available at </a:t>
            </a:r>
            <a:r>
              <a:rPr lang="en-US" sz="1200" u="sng" dirty="0">
                <a:hlinkClick r:id="rId6"/>
              </a:rPr>
              <a:t>https://pubmed.ncbi.nlm.nih.gov/23810019/</a:t>
            </a:r>
            <a:endParaRPr lang="en-US" sz="1200" dirty="0"/>
          </a:p>
          <a:p>
            <a:pPr>
              <a:buFont typeface="+mj-lt"/>
              <a:buAutoNum type="arabicPeriod"/>
            </a:pPr>
            <a:r>
              <a:rPr lang="en-US" sz="1200" dirty="0" err="1"/>
              <a:t>LaMarco</a:t>
            </a:r>
            <a:r>
              <a:rPr lang="en-US" sz="1200" dirty="0"/>
              <a:t>, N. (2025). </a:t>
            </a:r>
            <a:r>
              <a:rPr lang="en-US" sz="1200" i="1" dirty="0"/>
              <a:t>Timeline of schizophrenia treatments</a:t>
            </a:r>
            <a:r>
              <a:rPr lang="en-US" sz="1200" dirty="0"/>
              <a:t>. [online] Medicalnewstoday.com. Available at: </a:t>
            </a:r>
            <a:r>
              <a:rPr lang="en-US" sz="1200" u="sng" dirty="0">
                <a:hlinkClick r:id="rId7"/>
              </a:rPr>
              <a:t>https://www.medicalnewstoday.com/articles/timeline-of-schizophrenia-treatments#modern-diagnosis</a:t>
            </a:r>
            <a:r>
              <a:rPr lang="en-US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17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95</Words>
  <Application>Microsoft Office PowerPoint</Application>
  <PresentationFormat>Custom</PresentationFormat>
  <Paragraphs>14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Poster </vt:lpstr>
      <vt:lpstr>Reference List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Windows User</cp:lastModifiedBy>
  <cp:revision>6</cp:revision>
  <dcterms:created xsi:type="dcterms:W3CDTF">2006-08-16T00:00:00Z</dcterms:created>
  <dcterms:modified xsi:type="dcterms:W3CDTF">2026-02-15T08:57:41Z</dcterms:modified>
</cp:coreProperties>
</file>