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55" r:id="rId3"/>
    <p:sldId id="456" r:id="rId4"/>
    <p:sldId id="442" r:id="rId5"/>
    <p:sldId id="458" r:id="rId6"/>
    <p:sldId id="457" r:id="rId7"/>
    <p:sldId id="460" r:id="rId8"/>
    <p:sldId id="452" r:id="rId9"/>
    <p:sldId id="459" r:id="rId10"/>
    <p:sldId id="454" r:id="rId11"/>
    <p:sldId id="450" r:id="rId12"/>
    <p:sldId id="461" r:id="rId13"/>
    <p:sldId id="462"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740" autoAdjust="0"/>
    <p:restoredTop sz="94576" autoAdjust="0"/>
  </p:normalViewPr>
  <p:slideViewPr>
    <p:cSldViewPr>
      <p:cViewPr varScale="1">
        <p:scale>
          <a:sx n="95" d="100"/>
          <a:sy n="95" d="100"/>
        </p:scale>
        <p:origin x="184" y="7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ED788825-9854-7547-8EC7-6D4892A488B2}" type="datetime1">
              <a:rPr lang="en-GB" altLang="en-US" smtClean="0"/>
              <a:t>22/04/2026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155907A-7797-8A4A-BD40-DDF982877CD1}" type="datetime1">
              <a:rPr lang="en-GB" altLang="en-US" smtClean="0"/>
              <a:t>22/04/2026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6CFCC08-4827-B645-94D5-C541E3A4A796}" type="datetime1">
              <a:rPr lang="en-GB" altLang="en-US" smtClean="0"/>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5AE8A28-70A3-E14F-A733-F0EDF718F6C1}" type="datetime1">
              <a:rPr lang="en-GB" altLang="en-US" smtClean="0"/>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5D429B8-FDD6-074B-880C-5D81D9DBC90A}" type="datetime1">
              <a:rPr lang="en-GB" altLang="en-US" smtClean="0"/>
              <a:t>22/04/2026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860ED0-1106-DD4E-8FAF-6F1B6BC3F3CA}" type="datetime1">
              <a:rPr lang="en-GB" altLang="en-US" smtClean="0"/>
              <a:t>22/04/2026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CD87E-ACCB-794B-AE4E-F95D5CCCE39D}" type="datetime1">
              <a:rPr lang="en-GB" altLang="en-US" smtClean="0"/>
              <a:t>22/04/2026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552F1AE-83F3-F14C-8712-8042E0B4251C}" type="datetime1">
              <a:rPr lang="en-GB" altLang="en-US" smtClean="0"/>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8707401-ED7F-2748-8EEE-244B46D49503}" type="datetime1">
              <a:rPr lang="en-GB" altLang="en-US" smtClean="0"/>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D1DD2C-D6F4-6744-A1F4-ED659C378720}" type="datetime1">
              <a:rPr lang="en-GB" altLang="en-US" smtClean="0"/>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FECB7B-17F4-B84F-97FA-EE1162CE07BC}" type="datetime1">
              <a:rPr lang="en-GB" altLang="en-US" smtClean="0"/>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D15C4C9-88C6-F946-97FD-E72A026CC3DA}" type="datetime1">
              <a:rPr lang="en-GB" altLang="en-US" smtClean="0"/>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hyperlink" Target="https://www.who.int/news-room/fact-sheets/detail/osteoarthritis?utm_source=chatgpt.com" TargetMode="External"/><Relationship Id="rId3" Type="http://schemas.openxmlformats.org/officeDocument/2006/relationships/hyperlink" Target="https://doi.org/10.1136/bjsports-2015-095424" TargetMode="External"/><Relationship Id="rId7" Type="http://schemas.openxmlformats.org/officeDocument/2006/relationships/hyperlink" Target="https://doi.org/10.1038/s41572-025-00594-6" TargetMode="External"/><Relationship Id="rId2" Type="http://schemas.openxmlformats.org/officeDocument/2006/relationships/hyperlink" Target="https://www.arthritis-uk.org/information-and-support/living-with-arthritis/health-and-wellbeing/eating-well-with-arthritis/do-any-foods-make-arthritis-worse/?utm_source=chatgpt.com" TargetMode="External"/><Relationship Id="rId1" Type="http://schemas.openxmlformats.org/officeDocument/2006/relationships/slideLayout" Target="../slideLayouts/slideLayout2.xml"/><Relationship Id="rId6" Type="http://schemas.openxmlformats.org/officeDocument/2006/relationships/hyperlink" Target="https://www.frontiersin.org/journals/medicine/articles/10.3389/fmed.2025.1523027/full" TargetMode="External"/><Relationship Id="rId5" Type="http://schemas.openxmlformats.org/officeDocument/2006/relationships/hyperlink" Target="https://www.nice.org.uk/guidance/ng226" TargetMode="External"/><Relationship Id="rId4" Type="http://schemas.openxmlformats.org/officeDocument/2006/relationships/hyperlink" Target="https://www.nhs.uk/conditions/osteoarthri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dirty="0">
                <a:solidFill>
                  <a:schemeClr val="bg1"/>
                </a:solidFill>
                <a:latin typeface="Helvetica" pitchFamily="2" charset="0"/>
                <a:cs typeface="Arial Narrow" panose="020B0604020202020204" pitchFamily="34" charset="0"/>
              </a:rPr>
              <a:t>BMHP5032 Introduction to Physiology</a:t>
            </a:r>
          </a:p>
          <a:p>
            <a:pPr algn="l" eaLnBrk="1" hangingPunct="1"/>
            <a:r>
              <a:rPr lang="en-GB" altLang="en-US" sz="2800" dirty="0">
                <a:solidFill>
                  <a:schemeClr val="bg1"/>
                </a:solidFill>
                <a:latin typeface="Helvetica" pitchFamily="2" charset="0"/>
                <a:cs typeface="Arial Narrow" panose="020B0604020202020204" pitchFamily="34" charset="0"/>
              </a:rPr>
              <a:t>Component 2 – Presentation </a:t>
            </a:r>
          </a:p>
          <a:p>
            <a:pPr algn="l" eaLnBrk="1" hangingPunct="1"/>
            <a:r>
              <a:rPr lang="en-GB" altLang="en-US" sz="2800" dirty="0">
                <a:solidFill>
                  <a:schemeClr val="bg1"/>
                </a:solidFill>
                <a:latin typeface="Helvetica" pitchFamily="2" charset="0"/>
                <a:cs typeface="Arial Narrow" panose="020B0604020202020204" pitchFamily="34" charset="0"/>
              </a:rPr>
              <a:t>Care Plan</a:t>
            </a:r>
            <a:r>
              <a:rPr lang="uk-UA" altLang="en-US" sz="2800" dirty="0">
                <a:solidFill>
                  <a:schemeClr val="bg1"/>
                </a:solidFill>
                <a:latin typeface="Helvetica" pitchFamily="2" charset="0"/>
                <a:cs typeface="Arial Narrow" panose="020B0604020202020204" pitchFamily="34" charset="0"/>
              </a:rPr>
              <a:t> </a:t>
            </a:r>
            <a:r>
              <a:rPr lang="en-GB" altLang="en-US" sz="2800" dirty="0">
                <a:solidFill>
                  <a:schemeClr val="bg1"/>
                </a:solidFill>
                <a:latin typeface="Helvetica" pitchFamily="2" charset="0"/>
                <a:cs typeface="Arial Narrow" panose="020B0604020202020204" pitchFamily="34" charset="0"/>
              </a:rPr>
              <a:t>for a Patient with Osteoarthritis</a:t>
            </a:r>
          </a:p>
          <a:p>
            <a:pPr algn="l" eaLnBrk="1" hangingPunct="1"/>
            <a:endParaRPr lang="en-GB" altLang="en-US" sz="2800" b="1" dirty="0">
              <a:solidFill>
                <a:schemeClr val="bg1"/>
              </a:solidFill>
            </a:endParaRPr>
          </a:p>
          <a:p>
            <a:pPr algn="l" eaLnBrk="1" hangingPunct="1"/>
            <a:r>
              <a:rPr lang="en-GB" altLang="en-US" sz="2800" dirty="0">
                <a:solidFill>
                  <a:schemeClr val="bg1"/>
                </a:solidFill>
                <a:latin typeface="Helvetica" pitchFamily="2" charset="0"/>
                <a:cs typeface="Arial Narrow" panose="020B0604020202020204" pitchFamily="34" charset="0"/>
              </a:rPr>
              <a:t>Student ID: </a:t>
            </a:r>
            <a:r>
              <a:rPr lang="uk-UA" altLang="en-US" sz="2800" dirty="0">
                <a:solidFill>
                  <a:schemeClr val="bg1"/>
                </a:solidFill>
                <a:latin typeface="Helvetica" pitchFamily="2" charset="0"/>
                <a:cs typeface="Arial Narrow" panose="020B0604020202020204" pitchFamily="34" charset="0"/>
              </a:rPr>
              <a:t>2431446</a:t>
            </a:r>
            <a:endParaRPr lang="en-GB" altLang="en-US" sz="2800" dirty="0">
              <a:solidFill>
                <a:schemeClr val="bg1"/>
              </a:solidFill>
              <a:latin typeface="Helvetica" pitchFamily="2" charset="0"/>
              <a:cs typeface="Arial Narrow" panose="020B0604020202020204" pitchFamily="34" charset="0"/>
            </a:endParaRPr>
          </a:p>
          <a:p>
            <a:pPr algn="l" eaLnBrk="1" hangingPunct="1"/>
            <a:r>
              <a:rPr lang="en-GB" altLang="en-US" sz="2800" dirty="0">
                <a:solidFill>
                  <a:schemeClr val="bg1"/>
                </a:solidFill>
                <a:latin typeface="Helvetica" pitchFamily="2" charset="0"/>
                <a:cs typeface="Arial Narrow" panose="020B0604020202020204" pitchFamily="34" charset="0"/>
              </a:rPr>
              <a:t>Student name:</a:t>
            </a:r>
            <a:r>
              <a:rPr lang="uk-UA" altLang="en-US" sz="2800" dirty="0">
                <a:solidFill>
                  <a:schemeClr val="bg1"/>
                </a:solidFill>
                <a:latin typeface="Helvetica" pitchFamily="2" charset="0"/>
                <a:cs typeface="Arial Narrow" panose="020B0604020202020204" pitchFamily="34" charset="0"/>
              </a:rPr>
              <a:t> </a:t>
            </a:r>
            <a:r>
              <a:rPr lang="en-GB" altLang="en-US" sz="2800" dirty="0">
                <a:solidFill>
                  <a:schemeClr val="bg1"/>
                </a:solidFill>
                <a:latin typeface="Helvetica" pitchFamily="2" charset="0"/>
                <a:cs typeface="Arial Narrow" panose="020B0604020202020204" pitchFamily="34" charset="0"/>
              </a:rPr>
              <a:t>Yuliia </a:t>
            </a:r>
            <a:r>
              <a:rPr lang="en-GB" altLang="en-US" sz="2800" dirty="0" err="1">
                <a:solidFill>
                  <a:schemeClr val="bg1"/>
                </a:solidFill>
                <a:latin typeface="Helvetica" pitchFamily="2" charset="0"/>
                <a:cs typeface="Arial Narrow" panose="020B0604020202020204" pitchFamily="34" charset="0"/>
              </a:rPr>
              <a:t>Silman</a:t>
            </a:r>
            <a:endParaRPr lang="en-GB" altLang="en-US" sz="2800" dirty="0">
              <a:solidFill>
                <a:schemeClr val="bg1"/>
              </a:solidFill>
              <a:latin typeface="Helvetica" pitchFamily="2" charset="0"/>
              <a:cs typeface="Arial Narrow" panose="020B0604020202020204" pitchFamily="34" charset="0"/>
            </a:endParaRPr>
          </a:p>
          <a:p>
            <a:pPr algn="l" eaLnBrk="1" hangingPunct="1"/>
            <a:r>
              <a:rPr lang="en-GB" altLang="en-US" sz="2800" dirty="0">
                <a:solidFill>
                  <a:schemeClr val="bg1"/>
                </a:solidFill>
                <a:latin typeface="Helvetica" pitchFamily="2" charset="0"/>
                <a:cs typeface="Arial Narrow" panose="020B0604020202020204" pitchFamily="34" charset="0"/>
              </a:rPr>
              <a:t>Lecturer Name: Shaila Hussain</a:t>
            </a:r>
            <a:endParaRPr lang="en-GB" sz="1600" dirty="0">
              <a:solidFill>
                <a:srgbClr val="16191C"/>
              </a:solidFill>
              <a:effectLst/>
              <a:latin typeface="Helvetica" pitchFamily="2" charset="0"/>
              <a:cs typeface="Arial Narrow" panose="020B0604020202020204" pitchFamily="34" charset="0"/>
            </a:endParaRPr>
          </a:p>
          <a:p>
            <a:pPr algn="l" eaLnBrk="1" hangingPunct="1"/>
            <a:endParaRPr lang="en-GB" altLang="en-US" sz="2800" b="1" dirty="0">
              <a:solidFill>
                <a:schemeClr val="bg1"/>
              </a:solidFill>
            </a:endParaRPr>
          </a:p>
        </p:txBody>
      </p:sp>
      <p:pic>
        <p:nvPicPr>
          <p:cNvPr id="8" name="Audio 7">
            <a:extLst>
              <a:ext uri="{FF2B5EF4-FFF2-40B4-BE49-F238E27FC236}">
                <a16:creationId xmlns:a16="http://schemas.microsoft.com/office/drawing/2014/main" id="{0BA0D00E-0EC3-8406-8B05-EC42833A84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
        <p:nvSpPr>
          <p:cNvPr id="11" name="Date Placeholder 10">
            <a:extLst>
              <a:ext uri="{FF2B5EF4-FFF2-40B4-BE49-F238E27FC236}">
                <a16:creationId xmlns:a16="http://schemas.microsoft.com/office/drawing/2014/main" id="{422A849A-8C0C-E8DA-7914-1133A9E2A1BC}"/>
              </a:ext>
            </a:extLst>
          </p:cNvPr>
          <p:cNvSpPr>
            <a:spLocks noGrp="1"/>
          </p:cNvSpPr>
          <p:nvPr>
            <p:ph type="dt" sz="half" idx="10"/>
          </p:nvPr>
        </p:nvSpPr>
        <p:spPr/>
        <p:txBody>
          <a:bodyPr/>
          <a:lstStyle/>
          <a:p>
            <a:pPr>
              <a:defRPr/>
            </a:pPr>
            <a:fld id="{7957E84C-5B2A-7A48-80CA-0EE0A2F06D91}" type="datetime1">
              <a:rPr lang="en-GB" altLang="en-US" smtClean="0"/>
              <a:t>22/04/2026</a:t>
            </a:fld>
            <a:endParaRPr lang="en-GB" altLang="en-US"/>
          </a:p>
        </p:txBody>
      </p:sp>
    </p:spTree>
  </p:cSld>
  <p:clrMapOvr>
    <a:masterClrMapping/>
  </p:clrMapOvr>
  <mc:AlternateContent xmlns:mc="http://schemas.openxmlformats.org/markup-compatibility/2006" xmlns:p14="http://schemas.microsoft.com/office/powerpoint/2010/main">
    <mc:Choice Requires="p14">
      <p:transition spd="slow" p14:dur="2000" advTm="17636"/>
    </mc:Choice>
    <mc:Fallback xmlns="">
      <p:transition spd="slow" advTm="17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i="1" dirty="0">
                <a:solidFill>
                  <a:schemeClr val="tx2">
                    <a:lumMod val="75000"/>
                  </a:schemeClr>
                </a:solidFill>
                <a:latin typeface="Helvetica" pitchFamily="2" charset="0"/>
              </a:rPr>
              <a:t>Introduction</a:t>
            </a:r>
            <a:endParaRPr lang="en-GB" sz="3600" b="1" dirty="0"/>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pPr marL="0" indent="0" algn="just">
              <a:lnSpc>
                <a:spcPct val="90000"/>
              </a:lnSpc>
              <a:buNone/>
            </a:pPr>
            <a:r>
              <a:rPr lang="en-GB" sz="2000" dirty="0">
                <a:solidFill>
                  <a:schemeClr val="tx2">
                    <a:lumMod val="75000"/>
                  </a:schemeClr>
                </a:solidFill>
                <a:latin typeface="Helvetica" pitchFamily="2" charset="0"/>
              </a:rPr>
              <a:t>Mrs M.K. is a 68</a:t>
            </a:r>
            <a:r>
              <a:rPr lang="uk-UA" sz="2000" dirty="0">
                <a:solidFill>
                  <a:schemeClr val="tx2">
                    <a:lumMod val="75000"/>
                  </a:schemeClr>
                </a:solidFill>
                <a:latin typeface="Helvetica" pitchFamily="2" charset="0"/>
              </a:rPr>
              <a:t>-</a:t>
            </a:r>
            <a:r>
              <a:rPr lang="en-GB" sz="2000" dirty="0">
                <a:solidFill>
                  <a:schemeClr val="tx2">
                    <a:lumMod val="75000"/>
                  </a:schemeClr>
                </a:solidFill>
                <a:latin typeface="Helvetica" pitchFamily="2" charset="0"/>
              </a:rPr>
              <a:t>year</a:t>
            </a:r>
            <a:r>
              <a:rPr lang="uk-UA" sz="2000" dirty="0">
                <a:solidFill>
                  <a:schemeClr val="tx2">
                    <a:lumMod val="75000"/>
                  </a:schemeClr>
                </a:solidFill>
                <a:latin typeface="Helvetica" pitchFamily="2" charset="0"/>
              </a:rPr>
              <a:t>-</a:t>
            </a:r>
            <a:r>
              <a:rPr lang="en-GB" sz="2000" dirty="0">
                <a:solidFill>
                  <a:schemeClr val="tx2">
                    <a:lumMod val="75000"/>
                  </a:schemeClr>
                </a:solidFill>
                <a:latin typeface="Helvetica" pitchFamily="2" charset="0"/>
              </a:rPr>
              <a:t>old</a:t>
            </a:r>
            <a:r>
              <a:rPr lang="uk-UA" sz="2000" dirty="0">
                <a:solidFill>
                  <a:schemeClr val="tx2">
                    <a:lumMod val="75000"/>
                  </a:schemeClr>
                </a:solidFill>
                <a:latin typeface="Helvetica" pitchFamily="2" charset="0"/>
              </a:rPr>
              <a:t> </a:t>
            </a:r>
            <a:r>
              <a:rPr lang="en-GB" sz="2000" dirty="0">
                <a:solidFill>
                  <a:schemeClr val="tx2">
                    <a:lumMod val="75000"/>
                  </a:schemeClr>
                </a:solidFill>
                <a:latin typeface="Helvetica" pitchFamily="2" charset="0"/>
              </a:rPr>
              <a:t>woman who lives independently in a ground-floor flat. She has been diagnosed with osteoarthritis in both knees, which causes pain, stiffness, and reduced mobility and significantly impacts independence and daily activities.</a:t>
            </a:r>
            <a:endParaRPr lang="uk-UA" sz="2000" dirty="0">
              <a:solidFill>
                <a:schemeClr val="tx2">
                  <a:lumMod val="75000"/>
                </a:schemeClr>
              </a:solidFill>
              <a:latin typeface="Helvetica" pitchFamily="2" charset="0"/>
            </a:endParaRPr>
          </a:p>
          <a:p>
            <a:pPr marL="0" indent="0">
              <a:lnSpc>
                <a:spcPct val="90000"/>
              </a:lnSpc>
              <a:buNone/>
            </a:pPr>
            <a:endParaRPr lang="uk-UA" sz="2000" dirty="0">
              <a:solidFill>
                <a:schemeClr val="tx2">
                  <a:lumMod val="75000"/>
                </a:schemeClr>
              </a:solidFill>
              <a:latin typeface="Helvetica" pitchFamily="2" charset="0"/>
            </a:endParaRPr>
          </a:p>
          <a:p>
            <a:pPr marL="0" indent="0">
              <a:lnSpc>
                <a:spcPct val="90000"/>
              </a:lnSpc>
              <a:buNone/>
            </a:pPr>
            <a:endParaRPr lang="en-US" sz="2000" b="1" i="1" dirty="0">
              <a:solidFill>
                <a:schemeClr val="tx2">
                  <a:lumMod val="75000"/>
                </a:schemeClr>
              </a:solidFill>
              <a:latin typeface="Helvetica" pitchFamily="2" charset="0"/>
            </a:endParaRPr>
          </a:p>
          <a:p>
            <a:pPr marL="0" indent="0">
              <a:lnSpc>
                <a:spcPct val="90000"/>
              </a:lnSpc>
              <a:buNone/>
            </a:pPr>
            <a:r>
              <a:rPr lang="en-US" sz="2000" b="1" i="1" dirty="0">
                <a:solidFill>
                  <a:schemeClr val="tx2">
                    <a:lumMod val="75000"/>
                  </a:schemeClr>
                </a:solidFill>
                <a:latin typeface="Helvetica" pitchFamily="2" charset="0"/>
              </a:rPr>
              <a:t>Aim of the presentation</a:t>
            </a:r>
            <a:endParaRPr lang="uk-UA" sz="2000" b="1" i="1" dirty="0">
              <a:solidFill>
                <a:schemeClr val="tx2">
                  <a:lumMod val="75000"/>
                </a:schemeClr>
              </a:solidFill>
              <a:latin typeface="Helvetica" pitchFamily="2" charset="0"/>
            </a:endParaRPr>
          </a:p>
          <a:p>
            <a:pPr>
              <a:lnSpc>
                <a:spcPct val="90000"/>
              </a:lnSpc>
            </a:pPr>
            <a:r>
              <a:rPr lang="en-GB" sz="2000" dirty="0">
                <a:solidFill>
                  <a:schemeClr val="tx2">
                    <a:lumMod val="75000"/>
                  </a:schemeClr>
                </a:solidFill>
                <a:latin typeface="Helvetica" pitchFamily="2" charset="0"/>
              </a:rPr>
              <a:t>To examine the anatomy and physiology of the disease</a:t>
            </a:r>
          </a:p>
          <a:p>
            <a:pPr>
              <a:lnSpc>
                <a:spcPct val="90000"/>
              </a:lnSpc>
            </a:pPr>
            <a:r>
              <a:rPr lang="en-GB" sz="2000" dirty="0">
                <a:solidFill>
                  <a:schemeClr val="tx2">
                    <a:lumMod val="75000"/>
                  </a:schemeClr>
                </a:solidFill>
                <a:latin typeface="Helvetica" pitchFamily="2" charset="0"/>
              </a:rPr>
              <a:t>To identify risk factors associated with the condition</a:t>
            </a:r>
          </a:p>
          <a:p>
            <a:pPr>
              <a:lnSpc>
                <a:spcPct val="90000"/>
              </a:lnSpc>
            </a:pPr>
            <a:r>
              <a:rPr lang="en-GB" sz="2000" dirty="0">
                <a:solidFill>
                  <a:schemeClr val="tx2">
                    <a:lumMod val="75000"/>
                  </a:schemeClr>
                </a:solidFill>
                <a:latin typeface="Helvetica" pitchFamily="2" charset="0"/>
              </a:rPr>
              <a:t>To develop a care plan supported by evidence-based  recommendations</a:t>
            </a:r>
          </a:p>
        </p:txBody>
      </p:sp>
      <p:pic>
        <p:nvPicPr>
          <p:cNvPr id="6" name="Audio 5">
            <a:extLst>
              <a:ext uri="{FF2B5EF4-FFF2-40B4-BE49-F238E27FC236}">
                <a16:creationId xmlns:a16="http://schemas.microsoft.com/office/drawing/2014/main" id="{7A1650A9-BFBD-4809-2726-A77BDD25D0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
        <p:nvSpPr>
          <p:cNvPr id="8" name="Date Placeholder 7">
            <a:extLst>
              <a:ext uri="{FF2B5EF4-FFF2-40B4-BE49-F238E27FC236}">
                <a16:creationId xmlns:a16="http://schemas.microsoft.com/office/drawing/2014/main" id="{91E284A5-9F3B-9FF8-67E4-3C7F8CCDEE75}"/>
              </a:ext>
            </a:extLst>
          </p:cNvPr>
          <p:cNvSpPr>
            <a:spLocks noGrp="1"/>
          </p:cNvSpPr>
          <p:nvPr>
            <p:ph type="dt" sz="half" idx="10"/>
          </p:nvPr>
        </p:nvSpPr>
        <p:spPr/>
        <p:txBody>
          <a:bodyPr/>
          <a:lstStyle/>
          <a:p>
            <a:pPr>
              <a:defRPr/>
            </a:pPr>
            <a:fld id="{60098729-4B6B-6344-908F-628BD0A5AC98}" type="datetime1">
              <a:rPr lang="en-GB" altLang="en-US" smtClean="0"/>
              <a:t>22/04/2026</a:t>
            </a:fld>
            <a:endParaRPr lang="en-GB" altLang="en-US"/>
          </a:p>
        </p:txBody>
      </p:sp>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80042"/>
    </mc:Choice>
    <mc:Fallback xmlns="">
      <p:transition spd="slow" advTm="80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i="1" dirty="0">
                <a:solidFill>
                  <a:schemeClr val="tx2">
                    <a:lumMod val="75000"/>
                  </a:schemeClr>
                </a:solidFill>
                <a:latin typeface="Helvetica" pitchFamily="2" charset="0"/>
              </a:rPr>
              <a:t>Patient Information</a:t>
            </a:r>
            <a:endParaRPr lang="en-GB" sz="3600" b="1" dirty="0"/>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r>
              <a:rPr lang="en-GB" sz="2000" dirty="0">
                <a:solidFill>
                  <a:schemeClr val="tx2">
                    <a:lumMod val="75000"/>
                  </a:schemeClr>
                </a:solidFill>
                <a:latin typeface="Helvetica" pitchFamily="2" charset="0"/>
              </a:rPr>
              <a:t>68-year-old woman, widowed and living alone</a:t>
            </a:r>
          </a:p>
          <a:p>
            <a:r>
              <a:rPr lang="en-GB" sz="2000" dirty="0">
                <a:solidFill>
                  <a:schemeClr val="tx2">
                    <a:lumMod val="75000"/>
                  </a:schemeClr>
                </a:solidFill>
                <a:latin typeface="Helvetica" pitchFamily="2" charset="0"/>
              </a:rPr>
              <a:t>Retired teaching assistant</a:t>
            </a:r>
          </a:p>
          <a:p>
            <a:r>
              <a:rPr lang="en-GB" sz="2000" dirty="0">
                <a:solidFill>
                  <a:schemeClr val="tx2">
                    <a:lumMod val="75000"/>
                  </a:schemeClr>
                </a:solidFill>
                <a:latin typeface="Helvetica" pitchFamily="2" charset="0"/>
              </a:rPr>
              <a:t>Blood pressure: 135/85 mmHg (slightly elevated)</a:t>
            </a:r>
          </a:p>
          <a:p>
            <a:r>
              <a:rPr lang="en-GB" sz="2000" dirty="0">
                <a:solidFill>
                  <a:schemeClr val="tx2">
                    <a:lumMod val="75000"/>
                  </a:schemeClr>
                </a:solidFill>
                <a:latin typeface="Helvetica" pitchFamily="2" charset="0"/>
              </a:rPr>
              <a:t>BMI: 31 (obese Class I)</a:t>
            </a:r>
          </a:p>
          <a:p>
            <a:r>
              <a:rPr lang="en-GB" sz="2000" dirty="0">
                <a:solidFill>
                  <a:schemeClr val="tx2">
                    <a:lumMod val="75000"/>
                  </a:schemeClr>
                </a:solidFill>
                <a:latin typeface="Helvetica" pitchFamily="2" charset="0"/>
              </a:rPr>
              <a:t>Pain score: 6/10 (moderate chronic pain)</a:t>
            </a:r>
          </a:p>
          <a:p>
            <a:r>
              <a:rPr lang="en-GB" sz="2000" dirty="0">
                <a:solidFill>
                  <a:schemeClr val="tx2">
                    <a:lumMod val="75000"/>
                  </a:schemeClr>
                </a:solidFill>
                <a:latin typeface="Helvetica" pitchFamily="2" charset="0"/>
              </a:rPr>
              <a:t>Limited knee movement</a:t>
            </a:r>
            <a:endParaRPr lang="uk-UA" sz="2000" dirty="0">
              <a:solidFill>
                <a:schemeClr val="tx2">
                  <a:lumMod val="75000"/>
                </a:schemeClr>
              </a:solidFill>
              <a:latin typeface="Helvetica" pitchFamily="2" charset="0"/>
            </a:endParaRPr>
          </a:p>
          <a:p>
            <a:pPr marL="0" indent="0">
              <a:buNone/>
            </a:pPr>
            <a:endParaRPr lang="en-GB" sz="2000" dirty="0">
              <a:solidFill>
                <a:schemeClr val="tx2">
                  <a:lumMod val="75000"/>
                </a:schemeClr>
              </a:solidFill>
              <a:latin typeface="Helvetica" pitchFamily="2" charset="0"/>
            </a:endParaRPr>
          </a:p>
          <a:p>
            <a:pPr marL="0" indent="0" algn="just">
              <a:buNone/>
            </a:pPr>
            <a:r>
              <a:rPr lang="en-GB" sz="2000" dirty="0">
                <a:solidFill>
                  <a:schemeClr val="tx2">
                    <a:lumMod val="75000"/>
                  </a:schemeClr>
                </a:solidFill>
                <a:latin typeface="Helvetica" pitchFamily="2" charset="0"/>
              </a:rPr>
              <a:t>Excess body weight and reduced joint function increase pressure on the knees and worsen mobility in osteoarthritis. Slightly elevated blood pressure may increase cardiovascular risk and should be considered in care planning (NICE, 2022).</a:t>
            </a:r>
          </a:p>
        </p:txBody>
      </p:sp>
      <p:pic>
        <p:nvPicPr>
          <p:cNvPr id="52" name="Audio 51">
            <a:extLst>
              <a:ext uri="{FF2B5EF4-FFF2-40B4-BE49-F238E27FC236}">
                <a16:creationId xmlns:a16="http://schemas.microsoft.com/office/drawing/2014/main" id="{53237905-D761-C8F8-51E9-FFE1889705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
        <p:nvSpPr>
          <p:cNvPr id="55" name="Date Placeholder 54">
            <a:extLst>
              <a:ext uri="{FF2B5EF4-FFF2-40B4-BE49-F238E27FC236}">
                <a16:creationId xmlns:a16="http://schemas.microsoft.com/office/drawing/2014/main" id="{98990986-D22F-6FAC-D772-A6ED21342EE5}"/>
              </a:ext>
            </a:extLst>
          </p:cNvPr>
          <p:cNvSpPr>
            <a:spLocks noGrp="1"/>
          </p:cNvSpPr>
          <p:nvPr>
            <p:ph type="dt" sz="half" idx="10"/>
          </p:nvPr>
        </p:nvSpPr>
        <p:spPr/>
        <p:txBody>
          <a:bodyPr/>
          <a:lstStyle/>
          <a:p>
            <a:pPr>
              <a:defRPr/>
            </a:pPr>
            <a:fld id="{D6E5CE34-4149-344C-867F-31D3BC818273}" type="datetime1">
              <a:rPr lang="en-GB" altLang="en-US" smtClean="0"/>
              <a:t>22/04/2026</a:t>
            </a:fld>
            <a:endParaRPr lang="en-GB" altLang="en-US"/>
          </a:p>
        </p:txBody>
      </p:sp>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75477"/>
    </mc:Choice>
    <mc:Fallback xmlns="">
      <p:transition spd="slow" advTm="75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pPr>
              <a:lnSpc>
                <a:spcPct val="90000"/>
              </a:lnSpc>
            </a:pPr>
            <a:r>
              <a:rPr lang="en-GB" sz="3000" b="1" i="1" u="none" strike="noStrike" dirty="0">
                <a:solidFill>
                  <a:schemeClr val="tx2">
                    <a:lumMod val="75000"/>
                  </a:schemeClr>
                </a:solidFill>
                <a:effectLst/>
                <a:latin typeface="Helvetica" pitchFamily="2" charset="0"/>
              </a:rPr>
              <a:t>Musculoskeletal </a:t>
            </a:r>
            <a:r>
              <a:rPr lang="uk-UA" sz="3000" b="1" i="1" u="none" strike="noStrike" dirty="0">
                <a:solidFill>
                  <a:schemeClr val="tx2">
                    <a:lumMod val="75000"/>
                  </a:schemeClr>
                </a:solidFill>
                <a:effectLst/>
                <a:latin typeface="Helvetica" pitchFamily="2" charset="0"/>
              </a:rPr>
              <a:t> </a:t>
            </a:r>
            <a:r>
              <a:rPr lang="en-GB" sz="3000" b="1" i="1" u="none" strike="noStrike" dirty="0">
                <a:solidFill>
                  <a:schemeClr val="tx2">
                    <a:lumMod val="75000"/>
                  </a:schemeClr>
                </a:solidFill>
                <a:effectLst/>
                <a:latin typeface="Helvetica" pitchFamily="2" charset="0"/>
              </a:rPr>
              <a:t>System and Joint </a:t>
            </a:r>
            <a:r>
              <a:rPr lang="en-GB" sz="3000" b="1" i="1" dirty="0">
                <a:solidFill>
                  <a:schemeClr val="tx2">
                    <a:lumMod val="75000"/>
                  </a:schemeClr>
                </a:solidFill>
                <a:latin typeface="Helvetica" pitchFamily="2" charset="0"/>
              </a:rPr>
              <a:t>Function</a:t>
            </a:r>
            <a:endParaRPr lang="en-GB" sz="3000" b="1" dirty="0">
              <a:solidFill>
                <a:schemeClr val="tx2">
                  <a:lumMod val="75000"/>
                </a:schemeClr>
              </a:solidFill>
              <a:latin typeface="Helvetica" pitchFamily="2" charset="0"/>
            </a:endParaRP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457200" y="1600201"/>
            <a:ext cx="4038600" cy="3989040"/>
          </a:xfrm>
        </p:spPr>
        <p:txBody>
          <a:bodyPr wrap="square" anchor="t">
            <a:normAutofit fontScale="70000" lnSpcReduction="20000"/>
          </a:bodyPr>
          <a:lstStyle/>
          <a:p>
            <a:pPr algn="just">
              <a:buFont typeface="Arial" panose="020B0604020202020204" pitchFamily="34" charset="0"/>
              <a:buChar char="•"/>
            </a:pPr>
            <a:r>
              <a:rPr lang="en-GB" sz="2800" dirty="0">
                <a:solidFill>
                  <a:schemeClr val="tx2">
                    <a:lumMod val="75000"/>
                  </a:schemeClr>
                </a:solidFill>
                <a:latin typeface="Helvetica" pitchFamily="2" charset="0"/>
              </a:rPr>
              <a:t>The knee is part of the musculoskeletal system, which includes the skeletal system (Figure 1), muscles, and joints (OpenStax, 2022).</a:t>
            </a:r>
            <a:endParaRPr lang="uk-UA" sz="2800" dirty="0">
              <a:solidFill>
                <a:schemeClr val="tx2">
                  <a:lumMod val="75000"/>
                </a:schemeClr>
              </a:solidFill>
              <a:latin typeface="Helvetica" pitchFamily="2" charset="0"/>
            </a:endParaRPr>
          </a:p>
          <a:p>
            <a:pPr algn="just">
              <a:buFont typeface="Arial" panose="020B0604020202020204" pitchFamily="34" charset="0"/>
              <a:buChar char="•"/>
            </a:pPr>
            <a:r>
              <a:rPr lang="en-GB" sz="2800" i="0" dirty="0">
                <a:solidFill>
                  <a:schemeClr val="tx2">
                    <a:lumMod val="75000"/>
                  </a:schemeClr>
                </a:solidFill>
                <a:effectLst/>
                <a:latin typeface="Helvetica" pitchFamily="2" charset="0"/>
              </a:rPr>
              <a:t>The skeletal system provides structural support, with joints formed where bones meet</a:t>
            </a:r>
            <a:r>
              <a:rPr lang="uk-UA" sz="2800" i="0" dirty="0">
                <a:solidFill>
                  <a:schemeClr val="tx2">
                    <a:lumMod val="75000"/>
                  </a:schemeClr>
                </a:solidFill>
                <a:effectLst/>
                <a:latin typeface="Helvetica" pitchFamily="2" charset="0"/>
              </a:rPr>
              <a:t> (</a:t>
            </a:r>
            <a:r>
              <a:rPr lang="en-GB" sz="2800" i="0" dirty="0">
                <a:solidFill>
                  <a:schemeClr val="tx2">
                    <a:lumMod val="75000"/>
                  </a:schemeClr>
                </a:solidFill>
                <a:effectLst/>
                <a:latin typeface="Helvetica" pitchFamily="2" charset="0"/>
              </a:rPr>
              <a:t>Peate and Nair, 2011</a:t>
            </a:r>
            <a:r>
              <a:rPr lang="uk-UA" sz="2800" i="0" dirty="0">
                <a:solidFill>
                  <a:schemeClr val="tx2">
                    <a:lumMod val="75000"/>
                  </a:schemeClr>
                </a:solidFill>
                <a:effectLst/>
                <a:latin typeface="Helvetica" pitchFamily="2" charset="0"/>
              </a:rPr>
              <a:t>)</a:t>
            </a:r>
            <a:r>
              <a:rPr lang="en-GB" sz="2800" i="0" dirty="0">
                <a:solidFill>
                  <a:schemeClr val="tx2">
                    <a:lumMod val="75000"/>
                  </a:schemeClr>
                </a:solidFill>
                <a:effectLst/>
                <a:latin typeface="Helvetica" pitchFamily="2" charset="0"/>
              </a:rPr>
              <a:t>.</a:t>
            </a:r>
            <a:endParaRPr lang="uk-UA" sz="2800" dirty="0">
              <a:solidFill>
                <a:schemeClr val="tx2">
                  <a:lumMod val="75000"/>
                </a:schemeClr>
              </a:solidFill>
              <a:latin typeface="Helvetica" pitchFamily="2" charset="0"/>
            </a:endParaRPr>
          </a:p>
          <a:p>
            <a:pPr algn="just">
              <a:buFont typeface="Arial" panose="020B0604020202020204" pitchFamily="34" charset="0"/>
              <a:buChar char="•"/>
            </a:pPr>
            <a:r>
              <a:rPr lang="en-GB" sz="2800" dirty="0">
                <a:solidFill>
                  <a:schemeClr val="tx2">
                    <a:lumMod val="75000"/>
                  </a:schemeClr>
                </a:solidFill>
                <a:latin typeface="Helvetica" pitchFamily="2" charset="0"/>
              </a:rPr>
              <a:t>The knee joint enables movement between the upper and lower leg.</a:t>
            </a:r>
            <a:endParaRPr lang="uk-UA" sz="2800" dirty="0">
              <a:solidFill>
                <a:schemeClr val="tx2">
                  <a:lumMod val="75000"/>
                </a:schemeClr>
              </a:solidFill>
              <a:latin typeface="Helvetica" pitchFamily="2" charset="0"/>
            </a:endParaRPr>
          </a:p>
          <a:p>
            <a:pPr algn="just">
              <a:buFont typeface="Arial" panose="020B0604020202020204" pitchFamily="34" charset="0"/>
              <a:buChar char="•"/>
            </a:pPr>
            <a:r>
              <a:rPr lang="en-GB" sz="2800" dirty="0">
                <a:solidFill>
                  <a:schemeClr val="tx2">
                    <a:lumMod val="75000"/>
                  </a:schemeClr>
                </a:solidFill>
                <a:latin typeface="Helvetica" pitchFamily="2" charset="0"/>
              </a:rPr>
              <a:t>Cartilage reduces friction and protects joint surfaces.</a:t>
            </a:r>
            <a:endParaRPr lang="en-GB" sz="2800" i="0" dirty="0">
              <a:solidFill>
                <a:schemeClr val="tx2">
                  <a:lumMod val="75000"/>
                </a:schemeClr>
              </a:solidFill>
              <a:effectLst/>
              <a:latin typeface="Helvetica" pitchFamily="2" charset="0"/>
            </a:endParaRPr>
          </a:p>
        </p:txBody>
      </p:sp>
      <p:pic>
        <p:nvPicPr>
          <p:cNvPr id="4" name="Content Placeholder 4" descr="A diagram of a human skeleton&#10;&#10;AI-generated content may be incorrect.">
            <a:extLst>
              <a:ext uri="{FF2B5EF4-FFF2-40B4-BE49-F238E27FC236}">
                <a16:creationId xmlns:a16="http://schemas.microsoft.com/office/drawing/2014/main" id="{E78D79C6-B3D4-52A6-A636-565D2B12F409}"/>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148064" y="1417638"/>
            <a:ext cx="3507694" cy="3841125"/>
          </a:xfrm>
        </p:spPr>
      </p:pic>
      <p:sp>
        <p:nvSpPr>
          <p:cNvPr id="6" name="TextBox 5">
            <a:extLst>
              <a:ext uri="{FF2B5EF4-FFF2-40B4-BE49-F238E27FC236}">
                <a16:creationId xmlns:a16="http://schemas.microsoft.com/office/drawing/2014/main" id="{9E803392-C06F-FBF8-A5F4-686E3A3110B5}"/>
              </a:ext>
            </a:extLst>
          </p:cNvPr>
          <p:cNvSpPr txBox="1"/>
          <p:nvPr/>
        </p:nvSpPr>
        <p:spPr>
          <a:xfrm>
            <a:off x="4648202" y="5258763"/>
            <a:ext cx="4495797" cy="615553"/>
          </a:xfrm>
          <a:prstGeom prst="rect">
            <a:avLst/>
          </a:prstGeom>
          <a:noFill/>
        </p:spPr>
        <p:txBody>
          <a:bodyPr wrap="square" rtlCol="0">
            <a:spAutoFit/>
          </a:bodyPr>
          <a:lstStyle/>
          <a:p>
            <a:r>
              <a:rPr lang="en-GB" sz="1600" dirty="0">
                <a:solidFill>
                  <a:schemeClr val="tx2">
                    <a:lumMod val="75000"/>
                  </a:schemeClr>
                </a:solidFill>
                <a:latin typeface="Helvetica" pitchFamily="2" charset="0"/>
              </a:rPr>
              <a:t>Figure 1. </a:t>
            </a:r>
            <a:r>
              <a:rPr lang="en-US" sz="1600" dirty="0">
                <a:solidFill>
                  <a:schemeClr val="tx2">
                    <a:lumMod val="75000"/>
                  </a:schemeClr>
                </a:solidFill>
                <a:latin typeface="Helvetica" pitchFamily="2" charset="0"/>
              </a:rPr>
              <a:t>Skeletal system (OpenStax, 2023).</a:t>
            </a:r>
          </a:p>
          <a:p>
            <a:endParaRPr lang="en-US" dirty="0"/>
          </a:p>
        </p:txBody>
      </p:sp>
      <p:pic>
        <p:nvPicPr>
          <p:cNvPr id="22" name="Audio 21">
            <a:extLst>
              <a:ext uri="{FF2B5EF4-FFF2-40B4-BE49-F238E27FC236}">
                <a16:creationId xmlns:a16="http://schemas.microsoft.com/office/drawing/2014/main" id="{914972A0-CAA6-0EB5-3BE2-E1711C1848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
        <p:nvSpPr>
          <p:cNvPr id="24" name="Date Placeholder 23">
            <a:extLst>
              <a:ext uri="{FF2B5EF4-FFF2-40B4-BE49-F238E27FC236}">
                <a16:creationId xmlns:a16="http://schemas.microsoft.com/office/drawing/2014/main" id="{AAF9339B-8406-7511-061E-3CFFC5208B55}"/>
              </a:ext>
            </a:extLst>
          </p:cNvPr>
          <p:cNvSpPr>
            <a:spLocks noGrp="1"/>
          </p:cNvSpPr>
          <p:nvPr>
            <p:ph type="dt" sz="half" idx="10"/>
          </p:nvPr>
        </p:nvSpPr>
        <p:spPr/>
        <p:txBody>
          <a:bodyPr/>
          <a:lstStyle/>
          <a:p>
            <a:pPr>
              <a:defRPr/>
            </a:pPr>
            <a:fld id="{399CB0BA-60E9-F14C-85B0-20D0BF922A2B}" type="datetime1">
              <a:rPr lang="en-GB" altLang="en-US" smtClean="0"/>
              <a:t>22/04/2026</a:t>
            </a:fld>
            <a:endParaRPr lang="en-GB" altLang="en-US"/>
          </a:p>
        </p:txBody>
      </p:sp>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109560"/>
    </mc:Choice>
    <mc:Fallback xmlns="">
      <p:transition spd="slow" advTm="109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000" b="1" i="1" u="none" strike="noStrike" dirty="0">
                <a:solidFill>
                  <a:schemeClr val="tx2">
                    <a:lumMod val="75000"/>
                  </a:schemeClr>
                </a:solidFill>
                <a:effectLst/>
                <a:latin typeface="Helvetica" pitchFamily="2" charset="0"/>
              </a:rPr>
              <a:t>How osteoarthritis affects the joint</a:t>
            </a:r>
            <a:endParaRPr lang="en-GB" sz="3000" b="1" dirty="0">
              <a:solidFill>
                <a:schemeClr val="tx2">
                  <a:lumMod val="75000"/>
                </a:schemeClr>
              </a:solidFill>
              <a:latin typeface="Helvetica" pitchFamily="2" charset="0"/>
            </a:endParaRP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sz="half" idx="1"/>
          </p:nvPr>
        </p:nvSpPr>
        <p:spPr>
          <a:xfrm>
            <a:off x="457200" y="1600201"/>
            <a:ext cx="4038600" cy="3989040"/>
          </a:xfrm>
        </p:spPr>
        <p:txBody>
          <a:bodyPr wrap="square" anchor="t">
            <a:normAutofit fontScale="70000" lnSpcReduction="20000"/>
          </a:bodyPr>
          <a:lstStyle/>
          <a:p>
            <a:pPr algn="just">
              <a:lnSpc>
                <a:spcPct val="90000"/>
              </a:lnSpc>
            </a:pPr>
            <a:r>
              <a:rPr lang="en-GB" sz="2800" dirty="0">
                <a:solidFill>
                  <a:schemeClr val="tx2">
                    <a:lumMod val="75000"/>
                  </a:schemeClr>
                </a:solidFill>
                <a:latin typeface="Helvetica" pitchFamily="2" charset="0"/>
              </a:rPr>
              <a:t>Osteoarthritis is a complex disorder affecting the whole joint, including cartilage, bone, ligaments and surrounding tissues (Tang </a:t>
            </a:r>
            <a:r>
              <a:rPr lang="en-GB" sz="2800" i="1" dirty="0">
                <a:solidFill>
                  <a:schemeClr val="tx2">
                    <a:lumMod val="75000"/>
                  </a:schemeClr>
                </a:solidFill>
                <a:latin typeface="Helvetica" pitchFamily="2" charset="0"/>
              </a:rPr>
              <a:t>et al.</a:t>
            </a:r>
            <a:r>
              <a:rPr lang="en-GB" sz="2800" dirty="0">
                <a:solidFill>
                  <a:schemeClr val="tx2">
                    <a:lumMod val="75000"/>
                  </a:schemeClr>
                </a:solidFill>
                <a:latin typeface="Helvetica" pitchFamily="2" charset="0"/>
              </a:rPr>
              <a:t>, 2025).</a:t>
            </a:r>
            <a:endParaRPr lang="uk-UA" sz="2800" dirty="0">
              <a:solidFill>
                <a:schemeClr val="tx2">
                  <a:lumMod val="75000"/>
                </a:schemeClr>
              </a:solidFill>
              <a:latin typeface="Helvetica" pitchFamily="2" charset="0"/>
            </a:endParaRPr>
          </a:p>
          <a:p>
            <a:pPr algn="just">
              <a:lnSpc>
                <a:spcPct val="90000"/>
              </a:lnSpc>
            </a:pPr>
            <a:r>
              <a:rPr lang="en-GB" sz="2800" dirty="0">
                <a:solidFill>
                  <a:schemeClr val="tx2">
                    <a:lumMod val="75000"/>
                  </a:schemeClr>
                </a:solidFill>
                <a:latin typeface="Helvetica" pitchFamily="2" charset="0"/>
              </a:rPr>
              <a:t>As shown in Figure 2, osteoarthritis causes structural changes within the joint, including cartilage damage, inflammation of the synovium and surrounding tissues, and changes in bone structure.</a:t>
            </a:r>
            <a:endParaRPr lang="uk-UA" sz="2800" dirty="0">
              <a:solidFill>
                <a:schemeClr val="tx2">
                  <a:lumMod val="75000"/>
                </a:schemeClr>
              </a:solidFill>
              <a:latin typeface="Helvetica" pitchFamily="2" charset="0"/>
            </a:endParaRPr>
          </a:p>
          <a:p>
            <a:pPr algn="just">
              <a:lnSpc>
                <a:spcPct val="90000"/>
              </a:lnSpc>
            </a:pPr>
            <a:r>
              <a:rPr lang="en-GB" sz="2800" dirty="0">
                <a:solidFill>
                  <a:schemeClr val="tx2">
                    <a:lumMod val="75000"/>
                  </a:schemeClr>
                </a:solidFill>
                <a:latin typeface="Helvetica" pitchFamily="2" charset="0"/>
              </a:rPr>
              <a:t>These changes disrupt normal joint function and lead to pain, stiffness, and reduced mobility (WHO, 2023).</a:t>
            </a:r>
            <a:endParaRPr lang="en-US" sz="2800" dirty="0">
              <a:solidFill>
                <a:schemeClr val="tx2">
                  <a:lumMod val="75000"/>
                </a:schemeClr>
              </a:solidFill>
              <a:latin typeface="Helvetica" pitchFamily="2" charset="0"/>
            </a:endParaRPr>
          </a:p>
        </p:txBody>
      </p:sp>
      <p:pic>
        <p:nvPicPr>
          <p:cNvPr id="6" name="Content Placeholder 10" descr="A diagram of a joint&#10;&#10;AI-generated content may be incorrect.">
            <a:extLst>
              <a:ext uri="{FF2B5EF4-FFF2-40B4-BE49-F238E27FC236}">
                <a16:creationId xmlns:a16="http://schemas.microsoft.com/office/drawing/2014/main" id="{77E1CA63-9C45-6B29-AAE1-805814ED0D1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4648203" y="1164623"/>
            <a:ext cx="4190997" cy="3874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id="{177A1DF2-BA06-0410-DE83-863142BA2E5B}"/>
              </a:ext>
            </a:extLst>
          </p:cNvPr>
          <p:cNvSpPr txBox="1"/>
          <p:nvPr/>
        </p:nvSpPr>
        <p:spPr>
          <a:xfrm>
            <a:off x="4572000" y="5221721"/>
            <a:ext cx="4464496" cy="861774"/>
          </a:xfrm>
          <a:prstGeom prst="rect">
            <a:avLst/>
          </a:prstGeom>
          <a:noFill/>
        </p:spPr>
        <p:txBody>
          <a:bodyPr wrap="square" rtlCol="0">
            <a:spAutoFit/>
          </a:bodyPr>
          <a:lstStyle/>
          <a:p>
            <a:r>
              <a:rPr lang="en-GB" sz="1600" i="0" u="none" strike="noStrike" dirty="0">
                <a:solidFill>
                  <a:schemeClr val="tx2">
                    <a:lumMod val="75000"/>
                  </a:schemeClr>
                </a:solidFill>
                <a:effectLst/>
                <a:latin typeface="Helvetica" pitchFamily="2" charset="0"/>
              </a:rPr>
              <a:t>Figure 2. Healthy and osteoarthritic joint (</a:t>
            </a:r>
            <a:r>
              <a:rPr lang="en-GB" sz="1600" b="0" i="0" u="none" strike="noStrike" dirty="0">
                <a:solidFill>
                  <a:schemeClr val="tx2">
                    <a:lumMod val="75000"/>
                  </a:schemeClr>
                </a:solidFill>
                <a:effectLst/>
                <a:latin typeface="Helvetica" pitchFamily="2" charset="0"/>
              </a:rPr>
              <a:t>Tang, S. </a:t>
            </a:r>
            <a:r>
              <a:rPr lang="en-GB" sz="1600" b="0" i="1" dirty="0">
                <a:solidFill>
                  <a:schemeClr val="tx2">
                    <a:lumMod val="75000"/>
                  </a:schemeClr>
                </a:solidFill>
                <a:effectLst/>
                <a:latin typeface="Helvetica" pitchFamily="2" charset="0"/>
              </a:rPr>
              <a:t>et al.</a:t>
            </a:r>
            <a:r>
              <a:rPr lang="en-GB" sz="1600" b="0" i="0" u="none" strike="noStrike" dirty="0">
                <a:solidFill>
                  <a:schemeClr val="tx2">
                    <a:lumMod val="75000"/>
                  </a:schemeClr>
                </a:solidFill>
                <a:effectLst/>
                <a:latin typeface="Helvetica" pitchFamily="2" charset="0"/>
              </a:rPr>
              <a:t> 2025</a:t>
            </a:r>
            <a:r>
              <a:rPr lang="en-GB" sz="1600" i="0" u="none" strike="noStrike" dirty="0">
                <a:solidFill>
                  <a:schemeClr val="tx2">
                    <a:lumMod val="75000"/>
                  </a:schemeClr>
                </a:solidFill>
                <a:effectLst/>
                <a:latin typeface="Helvetica" pitchFamily="2" charset="0"/>
              </a:rPr>
              <a:t>).</a:t>
            </a:r>
            <a:endParaRPr lang="en-US" sz="1600" dirty="0">
              <a:solidFill>
                <a:schemeClr val="tx2">
                  <a:lumMod val="75000"/>
                </a:schemeClr>
              </a:solidFill>
              <a:latin typeface="Helvetica" pitchFamily="2" charset="0"/>
            </a:endParaRPr>
          </a:p>
          <a:p>
            <a:endParaRPr lang="en-US" dirty="0"/>
          </a:p>
        </p:txBody>
      </p:sp>
      <p:pic>
        <p:nvPicPr>
          <p:cNvPr id="14" name="Audio 13">
            <a:extLst>
              <a:ext uri="{FF2B5EF4-FFF2-40B4-BE49-F238E27FC236}">
                <a16:creationId xmlns:a16="http://schemas.microsoft.com/office/drawing/2014/main" id="{DFA6417F-C205-7237-7B8C-7CD0C292F5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
        <p:nvSpPr>
          <p:cNvPr id="16" name="Date Placeholder 15">
            <a:extLst>
              <a:ext uri="{FF2B5EF4-FFF2-40B4-BE49-F238E27FC236}">
                <a16:creationId xmlns:a16="http://schemas.microsoft.com/office/drawing/2014/main" id="{AFE5A5FE-086D-051A-E4D0-87549B40BB51}"/>
              </a:ext>
            </a:extLst>
          </p:cNvPr>
          <p:cNvSpPr>
            <a:spLocks noGrp="1"/>
          </p:cNvSpPr>
          <p:nvPr>
            <p:ph type="dt" sz="half" idx="10"/>
          </p:nvPr>
        </p:nvSpPr>
        <p:spPr/>
        <p:txBody>
          <a:bodyPr/>
          <a:lstStyle/>
          <a:p>
            <a:pPr>
              <a:defRPr/>
            </a:pPr>
            <a:fld id="{0A6FCA24-B54D-5F49-952D-A86D1071D503}" type="datetime1">
              <a:rPr lang="en-GB" altLang="en-US" smtClean="0"/>
              <a:t>22/04/2026</a:t>
            </a:fld>
            <a:endParaRPr lang="en-GB" altLang="en-US"/>
          </a:p>
        </p:txBody>
      </p:sp>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119052"/>
    </mc:Choice>
    <mc:Fallback xmlns="">
      <p:transition spd="slow" advTm="119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i="1" dirty="0">
                <a:solidFill>
                  <a:schemeClr val="tx2">
                    <a:lumMod val="75000"/>
                  </a:schemeClr>
                </a:solidFill>
                <a:latin typeface="Helvetica" pitchFamily="2" charset="0"/>
              </a:rPr>
              <a:t>Lifestyle and Health Behaviours</a:t>
            </a:r>
            <a:endParaRPr lang="en-GB" sz="3600" b="1" dirty="0"/>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r>
              <a:rPr lang="en-GB" sz="2000" dirty="0">
                <a:solidFill>
                  <a:schemeClr val="tx2">
                    <a:lumMod val="75000"/>
                  </a:schemeClr>
                </a:solidFill>
                <a:latin typeface="Helvetica" pitchFamily="2" charset="0"/>
              </a:rPr>
              <a:t>Sedentary lifestyle</a:t>
            </a:r>
          </a:p>
          <a:p>
            <a:r>
              <a:rPr lang="en-GB" sz="2000" dirty="0">
                <a:solidFill>
                  <a:schemeClr val="tx2">
                    <a:lumMod val="75000"/>
                  </a:schemeClr>
                </a:solidFill>
                <a:latin typeface="Helvetica" pitchFamily="2" charset="0"/>
              </a:rPr>
              <a:t>Diet: mainly convenience foods</a:t>
            </a:r>
          </a:p>
          <a:p>
            <a:r>
              <a:rPr lang="en-GB" sz="2000" dirty="0">
                <a:solidFill>
                  <a:schemeClr val="tx2">
                    <a:lumMod val="75000"/>
                  </a:schemeClr>
                </a:solidFill>
                <a:latin typeface="Helvetica" pitchFamily="2" charset="0"/>
              </a:rPr>
              <a:t>Poor hydration</a:t>
            </a:r>
          </a:p>
          <a:p>
            <a:r>
              <a:rPr lang="en-GB" sz="2000" dirty="0">
                <a:solidFill>
                  <a:schemeClr val="tx2">
                    <a:lumMod val="75000"/>
                  </a:schemeClr>
                </a:solidFill>
                <a:latin typeface="Helvetica" pitchFamily="2" charset="0"/>
              </a:rPr>
              <a:t>Avoids exercise due to pain</a:t>
            </a:r>
          </a:p>
          <a:p>
            <a:r>
              <a:rPr lang="en-GB" sz="2000" dirty="0">
                <a:solidFill>
                  <a:schemeClr val="tx2">
                    <a:lumMod val="75000"/>
                  </a:schemeClr>
                </a:solidFill>
                <a:latin typeface="Helvetica" pitchFamily="2" charset="0"/>
              </a:rPr>
              <a:t>Irregular use of paracetamol</a:t>
            </a:r>
            <a:endParaRPr lang="uk-UA" sz="2000" dirty="0">
              <a:solidFill>
                <a:schemeClr val="tx2">
                  <a:lumMod val="75000"/>
                </a:schemeClr>
              </a:solidFill>
              <a:latin typeface="Helvetica" pitchFamily="2" charset="0"/>
            </a:endParaRPr>
          </a:p>
          <a:p>
            <a:pPr marL="0" indent="0">
              <a:buNone/>
            </a:pPr>
            <a:endParaRPr lang="en-GB" sz="2000" b="0" i="0" u="none" strike="noStrike" dirty="0">
              <a:solidFill>
                <a:schemeClr val="tx2">
                  <a:lumMod val="75000"/>
                </a:schemeClr>
              </a:solidFill>
              <a:effectLst/>
              <a:latin typeface="Helvetica" pitchFamily="2" charset="0"/>
              <a:cs typeface="Arial" panose="020B0604020202020204" pitchFamily="34" charset="0"/>
            </a:endParaRPr>
          </a:p>
          <a:p>
            <a:pPr marL="0" indent="0">
              <a:buNone/>
            </a:pPr>
            <a:r>
              <a:rPr lang="en-GB" sz="2000" b="0" i="0" u="none" strike="noStrike" dirty="0">
                <a:solidFill>
                  <a:schemeClr val="tx2">
                    <a:lumMod val="75000"/>
                  </a:schemeClr>
                </a:solidFill>
                <a:effectLst/>
                <a:latin typeface="Helvetica" pitchFamily="2" charset="0"/>
              </a:rPr>
              <a:t>Mrs M.K.’s lifestyle plays a significant role in the progression of osteoarthritis. Low physical activity and poor diet can increase body weight, which puts more pressure on the joints (NHS, 2023). In addition, irregular use of paracetamol may lead to poor pain control, </a:t>
            </a:r>
            <a:r>
              <a:rPr lang="en-GB" sz="2000" dirty="0">
                <a:solidFill>
                  <a:schemeClr val="tx2">
                    <a:lumMod val="75000"/>
                  </a:schemeClr>
                </a:solidFill>
                <a:latin typeface="Helvetica" pitchFamily="2" charset="0"/>
              </a:rPr>
              <a:t>which can </a:t>
            </a:r>
            <a:r>
              <a:rPr lang="en-GB" sz="2000" b="0" i="0" u="none" strike="noStrike" dirty="0">
                <a:solidFill>
                  <a:schemeClr val="tx2">
                    <a:lumMod val="75000"/>
                  </a:schemeClr>
                </a:solidFill>
                <a:effectLst/>
                <a:latin typeface="Helvetica" pitchFamily="2" charset="0"/>
              </a:rPr>
              <a:t>discourage movement creating a negative cycle.</a:t>
            </a:r>
            <a:endParaRPr lang="en-GB" sz="2000" dirty="0">
              <a:solidFill>
                <a:schemeClr val="tx2">
                  <a:lumMod val="75000"/>
                </a:schemeClr>
              </a:solidFill>
              <a:latin typeface="Helvetica" pitchFamily="2" charset="0"/>
              <a:cs typeface="Arial" panose="020B0604020202020204" pitchFamily="34" charset="0"/>
            </a:endParaRPr>
          </a:p>
        </p:txBody>
      </p:sp>
      <p:pic>
        <p:nvPicPr>
          <p:cNvPr id="27" name="Audio 26">
            <a:extLst>
              <a:ext uri="{FF2B5EF4-FFF2-40B4-BE49-F238E27FC236}">
                <a16:creationId xmlns:a16="http://schemas.microsoft.com/office/drawing/2014/main" id="{584AB96F-B777-1991-D4B4-5CA1DD24CB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
        <p:nvSpPr>
          <p:cNvPr id="29" name="Date Placeholder 28">
            <a:extLst>
              <a:ext uri="{FF2B5EF4-FFF2-40B4-BE49-F238E27FC236}">
                <a16:creationId xmlns:a16="http://schemas.microsoft.com/office/drawing/2014/main" id="{34DAA28B-4E1A-231D-C098-AA126FBC8B82}"/>
              </a:ext>
            </a:extLst>
          </p:cNvPr>
          <p:cNvSpPr>
            <a:spLocks noGrp="1"/>
          </p:cNvSpPr>
          <p:nvPr>
            <p:ph type="dt" sz="half" idx="10"/>
          </p:nvPr>
        </p:nvSpPr>
        <p:spPr/>
        <p:txBody>
          <a:bodyPr/>
          <a:lstStyle/>
          <a:p>
            <a:pPr>
              <a:defRPr/>
            </a:pPr>
            <a:fld id="{B8BB4447-76A3-3F4A-8CAF-447453539935}" type="datetime1">
              <a:rPr lang="en-GB" altLang="en-US" smtClean="0"/>
              <a:t>22/04/2026</a:t>
            </a:fld>
            <a:endParaRPr lang="en-GB" altLang="en-US"/>
          </a:p>
        </p:txBody>
      </p:sp>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77863"/>
    </mc:Choice>
    <mc:Fallback xmlns="">
      <p:transition spd="slow" advTm="778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i="1" dirty="0">
                <a:solidFill>
                  <a:schemeClr val="tx2">
                    <a:lumMod val="75000"/>
                  </a:schemeClr>
                </a:solidFill>
                <a:latin typeface="Helvetica" pitchFamily="2" charset="0"/>
              </a:rPr>
              <a:t>Everyday routine</a:t>
            </a:r>
            <a:endParaRPr lang="en-GB" sz="3600" b="1" dirty="0"/>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r>
              <a:rPr lang="en-GB" sz="2000" dirty="0">
                <a:solidFill>
                  <a:schemeClr val="tx2">
                    <a:lumMod val="75000"/>
                  </a:schemeClr>
                </a:solidFill>
                <a:latin typeface="Helvetica" pitchFamily="2" charset="0"/>
              </a:rPr>
              <a:t>Wakes up with joint stiffness</a:t>
            </a:r>
            <a:endParaRPr lang="uk-UA" sz="2000" dirty="0">
              <a:solidFill>
                <a:schemeClr val="tx2">
                  <a:lumMod val="75000"/>
                </a:schemeClr>
              </a:solidFill>
              <a:latin typeface="Helvetica" pitchFamily="2" charset="0"/>
            </a:endParaRPr>
          </a:p>
          <a:p>
            <a:r>
              <a:rPr lang="en-GB" sz="2000" dirty="0">
                <a:solidFill>
                  <a:schemeClr val="tx2">
                    <a:lumMod val="75000"/>
                  </a:schemeClr>
                </a:solidFill>
                <a:latin typeface="Helvetica" pitchFamily="2" charset="0"/>
              </a:rPr>
              <a:t>Takes time to get moving in the morning</a:t>
            </a:r>
            <a:endParaRPr lang="uk-UA" sz="2000" dirty="0">
              <a:solidFill>
                <a:schemeClr val="tx2">
                  <a:lumMod val="75000"/>
                </a:schemeClr>
              </a:solidFill>
              <a:latin typeface="Helvetica" pitchFamily="2" charset="0"/>
            </a:endParaRPr>
          </a:p>
          <a:p>
            <a:r>
              <a:rPr lang="en-GB" sz="2000" dirty="0">
                <a:solidFill>
                  <a:schemeClr val="tx2">
                    <a:lumMod val="75000"/>
                  </a:schemeClr>
                </a:solidFill>
                <a:latin typeface="Helvetica" pitchFamily="2" charset="0"/>
              </a:rPr>
              <a:t>Finds it difficult to prepare meals</a:t>
            </a:r>
            <a:endParaRPr lang="uk-UA" sz="2000" dirty="0">
              <a:solidFill>
                <a:schemeClr val="tx2">
                  <a:lumMod val="75000"/>
                </a:schemeClr>
              </a:solidFill>
              <a:latin typeface="Helvetica" pitchFamily="2" charset="0"/>
            </a:endParaRPr>
          </a:p>
          <a:p>
            <a:r>
              <a:rPr lang="en-GB" sz="2000" dirty="0">
                <a:solidFill>
                  <a:schemeClr val="tx2">
                    <a:lumMod val="75000"/>
                  </a:schemeClr>
                </a:solidFill>
                <a:latin typeface="Helvetica" pitchFamily="2" charset="0"/>
              </a:rPr>
              <a:t>Spends most of the day sitting or resting</a:t>
            </a:r>
            <a:endParaRPr lang="uk-UA" sz="2000" dirty="0">
              <a:solidFill>
                <a:schemeClr val="tx2">
                  <a:lumMod val="75000"/>
                </a:schemeClr>
              </a:solidFill>
              <a:latin typeface="Helvetica" pitchFamily="2" charset="0"/>
            </a:endParaRPr>
          </a:p>
          <a:p>
            <a:r>
              <a:rPr lang="en-GB" sz="2000" dirty="0">
                <a:solidFill>
                  <a:schemeClr val="tx2">
                    <a:lumMod val="75000"/>
                  </a:schemeClr>
                </a:solidFill>
                <a:latin typeface="Helvetica" pitchFamily="2" charset="0"/>
              </a:rPr>
              <a:t>Avoids physical activity due to pain</a:t>
            </a:r>
            <a:endParaRPr lang="uk-UA" sz="2000" dirty="0">
              <a:solidFill>
                <a:schemeClr val="tx2">
                  <a:lumMod val="75000"/>
                </a:schemeClr>
              </a:solidFill>
              <a:latin typeface="Helvetica" pitchFamily="2" charset="0"/>
            </a:endParaRPr>
          </a:p>
          <a:p>
            <a:r>
              <a:rPr lang="en-GB" sz="2000" dirty="0">
                <a:solidFill>
                  <a:schemeClr val="tx2">
                    <a:lumMod val="75000"/>
                  </a:schemeClr>
                </a:solidFill>
                <a:latin typeface="Helvetica" pitchFamily="2" charset="0"/>
              </a:rPr>
              <a:t>Limited social interaction</a:t>
            </a:r>
            <a:endParaRPr lang="uk-UA" sz="2000" dirty="0">
              <a:solidFill>
                <a:schemeClr val="tx2">
                  <a:lumMod val="75000"/>
                </a:schemeClr>
              </a:solidFill>
              <a:latin typeface="Helvetica" pitchFamily="2" charset="0"/>
            </a:endParaRPr>
          </a:p>
          <a:p>
            <a:pPr marL="0" indent="0">
              <a:buNone/>
            </a:pPr>
            <a:endParaRPr lang="en-GB" sz="2000" b="0" i="0" u="none" strike="noStrike" dirty="0">
              <a:solidFill>
                <a:schemeClr val="tx2">
                  <a:lumMod val="75000"/>
                </a:schemeClr>
              </a:solidFill>
              <a:effectLst/>
              <a:latin typeface="Helvetica" pitchFamily="2" charset="0"/>
            </a:endParaRPr>
          </a:p>
          <a:p>
            <a:pPr marL="0" indent="0">
              <a:buNone/>
            </a:pPr>
            <a:r>
              <a:rPr lang="en-GB" sz="2000" b="0" i="0" u="none" strike="noStrike" dirty="0">
                <a:solidFill>
                  <a:schemeClr val="tx2">
                    <a:lumMod val="75000"/>
                  </a:schemeClr>
                </a:solidFill>
                <a:effectLst/>
                <a:latin typeface="Helvetica" pitchFamily="2" charset="0"/>
              </a:rPr>
              <a:t>Mrs M.K.’s daily routine is largely inactive. She experiences morning stiffness, which slows her start to the day. Daily activities such as preparing meals are challenging, and she spends most of her time sitting. Pain limits her movement, and social interaction is minimal.</a:t>
            </a:r>
            <a:endParaRPr lang="uk-UA" sz="2000" dirty="0">
              <a:solidFill>
                <a:schemeClr val="tx2">
                  <a:lumMod val="75000"/>
                </a:schemeClr>
              </a:solidFill>
              <a:latin typeface="Helvetica" pitchFamily="2" charset="0"/>
            </a:endParaRPr>
          </a:p>
        </p:txBody>
      </p:sp>
      <p:pic>
        <p:nvPicPr>
          <p:cNvPr id="11" name="Audio 10">
            <a:extLst>
              <a:ext uri="{FF2B5EF4-FFF2-40B4-BE49-F238E27FC236}">
                <a16:creationId xmlns:a16="http://schemas.microsoft.com/office/drawing/2014/main" id="{1CAEFA92-FD95-9A57-A231-8390188EEB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
        <p:nvSpPr>
          <p:cNvPr id="14" name="Date Placeholder 13">
            <a:extLst>
              <a:ext uri="{FF2B5EF4-FFF2-40B4-BE49-F238E27FC236}">
                <a16:creationId xmlns:a16="http://schemas.microsoft.com/office/drawing/2014/main" id="{A52CDBEB-45C8-54C8-096F-4943E9C21AD7}"/>
              </a:ext>
            </a:extLst>
          </p:cNvPr>
          <p:cNvSpPr>
            <a:spLocks noGrp="1"/>
          </p:cNvSpPr>
          <p:nvPr>
            <p:ph type="dt" sz="half" idx="10"/>
          </p:nvPr>
        </p:nvSpPr>
        <p:spPr/>
        <p:txBody>
          <a:bodyPr/>
          <a:lstStyle/>
          <a:p>
            <a:pPr>
              <a:defRPr/>
            </a:pPr>
            <a:fld id="{33C5D4B0-1705-3240-B853-EDBB841F2BE3}" type="datetime1">
              <a:rPr lang="en-GB" altLang="en-US" smtClean="0"/>
              <a:t>22/04/2026</a:t>
            </a:fld>
            <a:endParaRPr lang="en-GB" altLang="en-US"/>
          </a:p>
        </p:txBody>
      </p:sp>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47959"/>
    </mc:Choice>
    <mc:Fallback xmlns="">
      <p:transition spd="slow" advTm="47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US" sz="3600" b="1" i="1" dirty="0">
                <a:solidFill>
                  <a:schemeClr val="tx2">
                    <a:lumMod val="75000"/>
                  </a:schemeClr>
                </a:solidFill>
                <a:latin typeface="Helvetica" pitchFamily="2" charset="0"/>
              </a:rPr>
              <a:t>Ethical Considerations</a:t>
            </a:r>
            <a:endParaRPr lang="en-GB" sz="3600" b="1" dirty="0">
              <a:cs typeface="Arial" panose="020B0604020202020204" pitchFamily="34" charset="0"/>
            </a:endParaRP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pPr marL="377821" lvl="1" indent="0" algn="l">
              <a:buNone/>
            </a:pPr>
            <a:r>
              <a:rPr lang="en-GB" sz="2000" dirty="0">
                <a:solidFill>
                  <a:schemeClr val="tx2">
                    <a:lumMod val="75000"/>
                  </a:schemeClr>
                </a:solidFill>
                <a:latin typeface="Helvetica" pitchFamily="2" charset="0"/>
                <a:ea typeface="Helvetica World"/>
                <a:cs typeface="Helvetica World"/>
                <a:sym typeface="Helvetica World"/>
              </a:rPr>
              <a:t>Communication and Ethical Considerations (NICE, 2022):</a:t>
            </a:r>
            <a:endParaRPr lang="uk-UA" sz="2000" dirty="0">
              <a:solidFill>
                <a:schemeClr val="tx2">
                  <a:lumMod val="75000"/>
                </a:schemeClr>
              </a:solidFill>
              <a:latin typeface="Helvetica" pitchFamily="2" charset="0"/>
              <a:ea typeface="Helvetica World"/>
              <a:cs typeface="Helvetica World"/>
              <a:sym typeface="Helvetica World"/>
            </a:endParaRPr>
          </a:p>
          <a:p>
            <a:pPr marL="755642" lvl="1" indent="-377821" algn="l">
              <a:buFont typeface="Arial"/>
              <a:buChar char="•"/>
            </a:pPr>
            <a:r>
              <a:rPr lang="en-US" sz="2000" dirty="0">
                <a:solidFill>
                  <a:schemeClr val="tx2">
                    <a:lumMod val="75000"/>
                  </a:schemeClr>
                </a:solidFill>
                <a:latin typeface="Helvetica" pitchFamily="2" charset="0"/>
                <a:ea typeface="Helvetica World"/>
                <a:cs typeface="Helvetica World"/>
                <a:sym typeface="Helvetica World"/>
              </a:rPr>
              <a:t>Use simple, clear language</a:t>
            </a:r>
          </a:p>
          <a:p>
            <a:pPr marL="755642" lvl="1" indent="-377821" algn="l">
              <a:buFont typeface="Arial"/>
              <a:buChar char="•"/>
            </a:pPr>
            <a:r>
              <a:rPr lang="en-US" sz="2000" dirty="0">
                <a:solidFill>
                  <a:schemeClr val="tx2">
                    <a:lumMod val="75000"/>
                  </a:schemeClr>
                </a:solidFill>
                <a:latin typeface="Helvetica" pitchFamily="2" charset="0"/>
                <a:ea typeface="Helvetica World"/>
                <a:cs typeface="Helvetica World"/>
                <a:sym typeface="Helvetica World"/>
              </a:rPr>
              <a:t>Active listening and empathy</a:t>
            </a:r>
          </a:p>
          <a:p>
            <a:pPr marL="755642" lvl="1" indent="-377821" algn="l">
              <a:buFont typeface="Arial"/>
              <a:buChar char="•"/>
            </a:pPr>
            <a:r>
              <a:rPr lang="en-US" sz="2000" dirty="0">
                <a:solidFill>
                  <a:schemeClr val="tx2">
                    <a:lumMod val="75000"/>
                  </a:schemeClr>
                </a:solidFill>
                <a:latin typeface="Helvetica" pitchFamily="2" charset="0"/>
                <a:ea typeface="Helvetica World"/>
                <a:cs typeface="Helvetica World"/>
                <a:sym typeface="Helvetica World"/>
              </a:rPr>
              <a:t>Shared decision-making</a:t>
            </a:r>
          </a:p>
          <a:p>
            <a:pPr marL="755642" lvl="1" indent="-377821" algn="l">
              <a:buFont typeface="Arial"/>
              <a:buChar char="•"/>
            </a:pPr>
            <a:r>
              <a:rPr lang="en-US" sz="2000" dirty="0">
                <a:solidFill>
                  <a:schemeClr val="tx2">
                    <a:lumMod val="75000"/>
                  </a:schemeClr>
                </a:solidFill>
                <a:latin typeface="Helvetica" pitchFamily="2" charset="0"/>
                <a:ea typeface="Helvetica World"/>
                <a:cs typeface="Helvetica World"/>
                <a:sym typeface="Helvetica World"/>
              </a:rPr>
              <a:t>Respect autonomy (right to refuse care)</a:t>
            </a:r>
          </a:p>
          <a:p>
            <a:pPr marL="755642" lvl="1" indent="-377821" algn="l">
              <a:buFont typeface="Arial"/>
              <a:buChar char="•"/>
            </a:pPr>
            <a:r>
              <a:rPr lang="en-US" sz="2000" dirty="0">
                <a:solidFill>
                  <a:schemeClr val="tx2">
                    <a:lumMod val="75000"/>
                  </a:schemeClr>
                </a:solidFill>
                <a:latin typeface="Helvetica" pitchFamily="2" charset="0"/>
                <a:ea typeface="Helvetica World"/>
                <a:cs typeface="Helvetica World"/>
                <a:sym typeface="Helvetica World"/>
              </a:rPr>
              <a:t>Maintain dignity and privacy</a:t>
            </a:r>
          </a:p>
          <a:p>
            <a:pPr marL="377821" lvl="1" indent="0" algn="l">
              <a:buNone/>
            </a:pPr>
            <a:endParaRPr lang="uk-UA" sz="2000" dirty="0">
              <a:solidFill>
                <a:schemeClr val="tx2">
                  <a:lumMod val="75000"/>
                </a:schemeClr>
              </a:solidFill>
              <a:latin typeface="Helvetica" pitchFamily="2" charset="0"/>
              <a:ea typeface="Helvetica World"/>
              <a:cs typeface="Helvetica World"/>
              <a:sym typeface="Helvetica World"/>
            </a:endParaRPr>
          </a:p>
          <a:p>
            <a:pPr marL="377821" lvl="1" indent="0" algn="l">
              <a:buNone/>
            </a:pPr>
            <a:r>
              <a:rPr lang="en-GB" sz="2000" b="0" i="0" u="none" strike="noStrike" dirty="0">
                <a:solidFill>
                  <a:schemeClr val="tx2">
                    <a:lumMod val="75000"/>
                  </a:schemeClr>
                </a:solidFill>
                <a:effectLst/>
                <a:latin typeface="Helvetica" pitchFamily="2" charset="0"/>
              </a:rPr>
              <a:t>Effective communication with Mrs M.K. involves using clear, simple language and demonstrating empathy.</a:t>
            </a:r>
            <a:br>
              <a:rPr lang="en-GB" sz="2000" dirty="0">
                <a:solidFill>
                  <a:schemeClr val="tx2">
                    <a:lumMod val="75000"/>
                  </a:schemeClr>
                </a:solidFill>
                <a:latin typeface="Helvetica" pitchFamily="2" charset="0"/>
              </a:rPr>
            </a:br>
            <a:r>
              <a:rPr lang="en-GB" sz="2000" b="0" i="0" u="none" strike="noStrike" dirty="0">
                <a:solidFill>
                  <a:schemeClr val="tx2">
                    <a:lumMod val="75000"/>
                  </a:schemeClr>
                </a:solidFill>
                <a:effectLst/>
                <a:latin typeface="Helvetica" pitchFamily="2" charset="0"/>
              </a:rPr>
              <a:t>It also includes supporting shared decision-making, respecting her autonomy, and maintaining her dignity and privacy throughout care.</a:t>
            </a:r>
            <a:endParaRPr lang="uk-UA" sz="2000" dirty="0">
              <a:solidFill>
                <a:schemeClr val="tx2">
                  <a:lumMod val="75000"/>
                </a:schemeClr>
              </a:solidFill>
              <a:latin typeface="Helvetica" pitchFamily="2" charset="0"/>
              <a:ea typeface="Helvetica World"/>
              <a:cs typeface="Helvetica World"/>
              <a:sym typeface="Helvetica World"/>
            </a:endParaRPr>
          </a:p>
        </p:txBody>
      </p:sp>
      <p:pic>
        <p:nvPicPr>
          <p:cNvPr id="15" name="Audio 14">
            <a:extLst>
              <a:ext uri="{FF2B5EF4-FFF2-40B4-BE49-F238E27FC236}">
                <a16:creationId xmlns:a16="http://schemas.microsoft.com/office/drawing/2014/main" id="{BA9370BA-57CE-CADB-6D80-9318E54E673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
        <p:nvSpPr>
          <p:cNvPr id="17" name="Date Placeholder 16">
            <a:extLst>
              <a:ext uri="{FF2B5EF4-FFF2-40B4-BE49-F238E27FC236}">
                <a16:creationId xmlns:a16="http://schemas.microsoft.com/office/drawing/2014/main" id="{2986ED7A-1EAD-028A-A8A6-E8C22DDEAE9B}"/>
              </a:ext>
            </a:extLst>
          </p:cNvPr>
          <p:cNvSpPr>
            <a:spLocks noGrp="1"/>
          </p:cNvSpPr>
          <p:nvPr>
            <p:ph type="dt" sz="half" idx="10"/>
          </p:nvPr>
        </p:nvSpPr>
        <p:spPr/>
        <p:txBody>
          <a:bodyPr/>
          <a:lstStyle/>
          <a:p>
            <a:pPr>
              <a:defRPr/>
            </a:pPr>
            <a:fld id="{FB6963C3-056A-9D42-8E55-017139D560AC}" type="datetime1">
              <a:rPr lang="en-GB" altLang="en-US" smtClean="0"/>
              <a:t>22/04/2026</a:t>
            </a:fld>
            <a:endParaRPr lang="en-GB" altLang="en-US"/>
          </a:p>
        </p:txBody>
      </p:sp>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109422"/>
    </mc:Choice>
    <mc:Fallback xmlns="">
      <p:transition spd="slow" advTm="109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uk-UA" sz="3600" dirty="0"/>
              <a:t> </a:t>
            </a:r>
            <a:r>
              <a:rPr lang="en-GB" sz="3600" b="1" i="1" dirty="0">
                <a:solidFill>
                  <a:schemeClr val="tx2">
                    <a:lumMod val="75000"/>
                  </a:schemeClr>
                </a:solidFill>
                <a:latin typeface="Helvetica" pitchFamily="2" charset="0"/>
              </a:rPr>
              <a:t>Risk Factors</a:t>
            </a:r>
            <a:endParaRPr lang="en-GB" sz="3600" b="1" dirty="0"/>
          </a:p>
        </p:txBody>
      </p:sp>
      <p:pic>
        <p:nvPicPr>
          <p:cNvPr id="7" name="Content Placeholder 6" descr="A diagram of various types of diseases&#10;&#10;AI-generated content may be incorrect.">
            <a:extLst>
              <a:ext uri="{FF2B5EF4-FFF2-40B4-BE49-F238E27FC236}">
                <a16:creationId xmlns:a16="http://schemas.microsoft.com/office/drawing/2014/main" id="{81BBC157-B4AC-826F-3388-22BA0016173A}"/>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2119394" y="1124744"/>
            <a:ext cx="4905212" cy="3916363"/>
          </a:xfrm>
        </p:spPr>
      </p:pic>
      <p:sp>
        <p:nvSpPr>
          <p:cNvPr id="8" name="TextBox 7">
            <a:extLst>
              <a:ext uri="{FF2B5EF4-FFF2-40B4-BE49-F238E27FC236}">
                <a16:creationId xmlns:a16="http://schemas.microsoft.com/office/drawing/2014/main" id="{D016DF4E-E830-031D-35CA-D6369EC05510}"/>
              </a:ext>
            </a:extLst>
          </p:cNvPr>
          <p:cNvSpPr txBox="1"/>
          <p:nvPr/>
        </p:nvSpPr>
        <p:spPr>
          <a:xfrm>
            <a:off x="1907704" y="5230906"/>
            <a:ext cx="6696744" cy="369332"/>
          </a:xfrm>
          <a:prstGeom prst="rect">
            <a:avLst/>
          </a:prstGeom>
          <a:noFill/>
        </p:spPr>
        <p:txBody>
          <a:bodyPr wrap="square" rtlCol="0">
            <a:spAutoFit/>
          </a:bodyPr>
          <a:lstStyle/>
          <a:p>
            <a:r>
              <a:rPr lang="en-US" dirty="0">
                <a:solidFill>
                  <a:schemeClr val="tx2">
                    <a:lumMod val="75000"/>
                  </a:schemeClr>
                </a:solidFill>
                <a:latin typeface="Helvetica" pitchFamily="2" charset="0"/>
              </a:rPr>
              <a:t>Figure 3. Osteoarthritis risk factors (</a:t>
            </a:r>
            <a:r>
              <a:rPr lang="en-GB" sz="1800" dirty="0" err="1">
                <a:solidFill>
                  <a:schemeClr val="tx2">
                    <a:lumMod val="75000"/>
                  </a:schemeClr>
                </a:solidFill>
                <a:latin typeface="Helvetica" pitchFamily="2" charset="0"/>
              </a:rPr>
              <a:t>Shtroblia</a:t>
            </a:r>
            <a:r>
              <a:rPr lang="en-GB" sz="1800" dirty="0">
                <a:solidFill>
                  <a:schemeClr val="tx2">
                    <a:lumMod val="75000"/>
                  </a:schemeClr>
                </a:solidFill>
                <a:latin typeface="Helvetica" pitchFamily="2" charset="0"/>
              </a:rPr>
              <a:t> et </a:t>
            </a:r>
            <a:r>
              <a:rPr lang="en-GB" dirty="0">
                <a:solidFill>
                  <a:schemeClr val="tx2">
                    <a:lumMod val="75000"/>
                  </a:schemeClr>
                </a:solidFill>
                <a:latin typeface="Helvetica" pitchFamily="2" charset="0"/>
              </a:rPr>
              <a:t>al.</a:t>
            </a:r>
            <a:r>
              <a:rPr lang="en-GB" sz="1800" dirty="0">
                <a:solidFill>
                  <a:schemeClr val="tx2">
                    <a:lumMod val="75000"/>
                  </a:schemeClr>
                </a:solidFill>
                <a:latin typeface="Helvetica" pitchFamily="2" charset="0"/>
              </a:rPr>
              <a:t>, 2025</a:t>
            </a:r>
            <a:r>
              <a:rPr lang="en-US" dirty="0">
                <a:solidFill>
                  <a:schemeClr val="tx2">
                    <a:lumMod val="75000"/>
                  </a:schemeClr>
                </a:solidFill>
                <a:latin typeface="Helvetica" pitchFamily="2" charset="0"/>
              </a:rPr>
              <a:t>).</a:t>
            </a:r>
            <a:endParaRPr lang="en-US" dirty="0"/>
          </a:p>
        </p:txBody>
      </p:sp>
      <p:pic>
        <p:nvPicPr>
          <p:cNvPr id="6" name="Audio 5">
            <a:extLst>
              <a:ext uri="{FF2B5EF4-FFF2-40B4-BE49-F238E27FC236}">
                <a16:creationId xmlns:a16="http://schemas.microsoft.com/office/drawing/2014/main" id="{005389D9-0F63-0279-DA42-1C51495A62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5829300"/>
            <a:ext cx="812800" cy="812800"/>
          </a:xfrm>
          <a:prstGeom prst="rect">
            <a:avLst/>
          </a:prstGeom>
        </p:spPr>
      </p:pic>
      <p:sp>
        <p:nvSpPr>
          <p:cNvPr id="10" name="Date Placeholder 9">
            <a:extLst>
              <a:ext uri="{FF2B5EF4-FFF2-40B4-BE49-F238E27FC236}">
                <a16:creationId xmlns:a16="http://schemas.microsoft.com/office/drawing/2014/main" id="{CE58D820-2457-F670-973D-92CBB10DD0C0}"/>
              </a:ext>
            </a:extLst>
          </p:cNvPr>
          <p:cNvSpPr>
            <a:spLocks noGrp="1"/>
          </p:cNvSpPr>
          <p:nvPr>
            <p:ph type="dt" sz="half" idx="10"/>
          </p:nvPr>
        </p:nvSpPr>
        <p:spPr/>
        <p:txBody>
          <a:bodyPr/>
          <a:lstStyle/>
          <a:p>
            <a:pPr>
              <a:defRPr/>
            </a:pPr>
            <a:fld id="{842C7966-AEE9-1149-9282-05E272D3E51E}" type="datetime1">
              <a:rPr lang="en-GB" altLang="en-US" smtClean="0"/>
              <a:t>22/04/2026</a:t>
            </a:fld>
            <a:endParaRPr lang="en-GB" altLang="en-US"/>
          </a:p>
        </p:txBody>
      </p:sp>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41397"/>
    </mc:Choice>
    <mc:Fallback xmlns="">
      <p:transition spd="slow" advTm="41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i="1" dirty="0">
                <a:solidFill>
                  <a:schemeClr val="tx2">
                    <a:lumMod val="75000"/>
                  </a:schemeClr>
                </a:solidFill>
                <a:latin typeface="Helvetica" pitchFamily="2" charset="0"/>
                <a:cs typeface="Arial" panose="020B0604020202020204" pitchFamily="34" charset="0"/>
              </a:rPr>
              <a:t>Risk factors</a:t>
            </a:r>
            <a:r>
              <a:rPr lang="uk-UA" sz="3600" b="1" i="1" dirty="0">
                <a:solidFill>
                  <a:schemeClr val="tx2">
                    <a:lumMod val="75000"/>
                  </a:schemeClr>
                </a:solidFill>
                <a:latin typeface="Helvetica" pitchFamily="2" charset="0"/>
                <a:cs typeface="Arial" panose="020B0604020202020204" pitchFamily="34" charset="0"/>
              </a:rPr>
              <a:t> </a:t>
            </a:r>
            <a:r>
              <a:rPr lang="en-GB" sz="3600" b="1" i="1" dirty="0">
                <a:solidFill>
                  <a:schemeClr val="tx2">
                    <a:lumMod val="75000"/>
                  </a:schemeClr>
                </a:solidFill>
                <a:latin typeface="Helvetica" pitchFamily="2" charset="0"/>
                <a:cs typeface="Arial" panose="020B0604020202020204" pitchFamily="34" charset="0"/>
              </a:rPr>
              <a:t>in Patient</a:t>
            </a:r>
            <a:endParaRPr lang="en-GB" sz="3600" b="1" dirty="0"/>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417638"/>
            <a:ext cx="8229600" cy="4099595"/>
          </a:xfrm>
        </p:spPr>
        <p:txBody>
          <a:bodyPr/>
          <a:lstStyle/>
          <a:p>
            <a:pPr marL="0" indent="0">
              <a:buNone/>
            </a:pPr>
            <a:r>
              <a:rPr lang="en-GB" sz="2000" b="1" i="1" dirty="0">
                <a:solidFill>
                  <a:schemeClr val="tx2">
                    <a:lumMod val="75000"/>
                  </a:schemeClr>
                </a:solidFill>
                <a:latin typeface="Helvetica" pitchFamily="2" charset="0"/>
              </a:rPr>
              <a:t>Modifiable:</a:t>
            </a:r>
          </a:p>
          <a:p>
            <a:r>
              <a:rPr lang="en-GB" sz="2000" dirty="0">
                <a:solidFill>
                  <a:schemeClr val="tx2">
                    <a:lumMod val="75000"/>
                  </a:schemeClr>
                </a:solidFill>
                <a:latin typeface="Helvetica" pitchFamily="2" charset="0"/>
              </a:rPr>
              <a:t>Obesity (BMI 31)</a:t>
            </a:r>
          </a:p>
          <a:p>
            <a:r>
              <a:rPr lang="en-GB" sz="2000" dirty="0">
                <a:solidFill>
                  <a:schemeClr val="tx2">
                    <a:lumMod val="75000"/>
                  </a:schemeClr>
                </a:solidFill>
                <a:latin typeface="Helvetica" pitchFamily="2" charset="0"/>
              </a:rPr>
              <a:t>Sedentary lifestyle</a:t>
            </a:r>
          </a:p>
          <a:p>
            <a:r>
              <a:rPr lang="en-GB" sz="2000" dirty="0">
                <a:solidFill>
                  <a:schemeClr val="tx2">
                    <a:lumMod val="75000"/>
                  </a:schemeClr>
                </a:solidFill>
                <a:latin typeface="Helvetica" pitchFamily="2" charset="0"/>
              </a:rPr>
              <a:t>Poor diet</a:t>
            </a:r>
          </a:p>
          <a:p>
            <a:pPr marL="0" indent="0">
              <a:buNone/>
            </a:pPr>
            <a:r>
              <a:rPr lang="en-GB" sz="2000" b="1" i="1" dirty="0">
                <a:solidFill>
                  <a:schemeClr val="tx2">
                    <a:lumMod val="75000"/>
                  </a:schemeClr>
                </a:solidFill>
                <a:latin typeface="Helvetica" pitchFamily="2" charset="0"/>
              </a:rPr>
              <a:t>Non-modifiable:</a:t>
            </a:r>
          </a:p>
          <a:p>
            <a:r>
              <a:rPr lang="en-GB" sz="2000" dirty="0">
                <a:solidFill>
                  <a:schemeClr val="tx2">
                    <a:lumMod val="75000"/>
                  </a:schemeClr>
                </a:solidFill>
                <a:latin typeface="Helvetica" pitchFamily="2" charset="0"/>
              </a:rPr>
              <a:t>Age</a:t>
            </a:r>
            <a:r>
              <a:rPr lang="uk-UA" sz="2000" dirty="0">
                <a:solidFill>
                  <a:schemeClr val="tx2">
                    <a:lumMod val="75000"/>
                  </a:schemeClr>
                </a:solidFill>
                <a:latin typeface="Helvetica" pitchFamily="2" charset="0"/>
              </a:rPr>
              <a:t> (68)</a:t>
            </a:r>
            <a:endParaRPr lang="en-GB" sz="2000" dirty="0">
              <a:solidFill>
                <a:schemeClr val="tx2">
                  <a:lumMod val="75000"/>
                </a:schemeClr>
              </a:solidFill>
              <a:latin typeface="Helvetica" pitchFamily="2" charset="0"/>
            </a:endParaRPr>
          </a:p>
          <a:p>
            <a:r>
              <a:rPr lang="en-GB" sz="2000" dirty="0">
                <a:solidFill>
                  <a:schemeClr val="tx2">
                    <a:lumMod val="75000"/>
                  </a:schemeClr>
                </a:solidFill>
                <a:latin typeface="Helvetica" pitchFamily="2" charset="0"/>
              </a:rPr>
              <a:t>Gender</a:t>
            </a:r>
            <a:r>
              <a:rPr lang="uk-UA" sz="2000" dirty="0">
                <a:solidFill>
                  <a:schemeClr val="tx2">
                    <a:lumMod val="75000"/>
                  </a:schemeClr>
                </a:solidFill>
                <a:latin typeface="Helvetica" pitchFamily="2" charset="0"/>
              </a:rPr>
              <a:t> (</a:t>
            </a:r>
            <a:r>
              <a:rPr lang="en-GB" sz="2000" dirty="0">
                <a:solidFill>
                  <a:schemeClr val="tx2">
                    <a:lumMod val="75000"/>
                  </a:schemeClr>
                </a:solidFill>
                <a:latin typeface="Helvetica" pitchFamily="2" charset="0"/>
              </a:rPr>
              <a:t>female</a:t>
            </a:r>
            <a:r>
              <a:rPr lang="uk-UA" sz="2000" dirty="0">
                <a:solidFill>
                  <a:schemeClr val="tx2">
                    <a:lumMod val="75000"/>
                  </a:schemeClr>
                </a:solidFill>
                <a:latin typeface="Helvetica" pitchFamily="2" charset="0"/>
              </a:rPr>
              <a:t>)</a:t>
            </a:r>
            <a:endParaRPr lang="en-GB" sz="2000" dirty="0">
              <a:solidFill>
                <a:schemeClr val="tx2">
                  <a:lumMod val="75000"/>
                </a:schemeClr>
              </a:solidFill>
              <a:latin typeface="Helvetica" pitchFamily="2" charset="0"/>
            </a:endParaRPr>
          </a:p>
          <a:p>
            <a:pPr marL="0" indent="0" algn="just">
              <a:buNone/>
            </a:pPr>
            <a:endParaRPr lang="en-GB" sz="2000" b="0" i="0" u="none" strike="noStrike" dirty="0">
              <a:solidFill>
                <a:schemeClr val="tx2">
                  <a:lumMod val="75000"/>
                </a:schemeClr>
              </a:solidFill>
              <a:effectLst/>
              <a:latin typeface="Helvetica" pitchFamily="2" charset="0"/>
            </a:endParaRPr>
          </a:p>
          <a:p>
            <a:pPr marL="0" indent="0" algn="just">
              <a:buNone/>
            </a:pPr>
            <a:r>
              <a:rPr lang="en-GB" sz="1600" b="0" i="0" u="none" strike="noStrike" dirty="0">
                <a:solidFill>
                  <a:schemeClr val="tx2">
                    <a:lumMod val="75000"/>
                  </a:schemeClr>
                </a:solidFill>
                <a:effectLst/>
                <a:latin typeface="Helvetica" pitchFamily="2" charset="0"/>
              </a:rPr>
              <a:t>Mrs</a:t>
            </a:r>
            <a:r>
              <a:rPr lang="en-GB" sz="1600" dirty="0">
                <a:solidFill>
                  <a:schemeClr val="tx2">
                    <a:lumMod val="75000"/>
                  </a:schemeClr>
                </a:solidFill>
                <a:latin typeface="Helvetica" pitchFamily="2" charset="0"/>
              </a:rPr>
              <a:t> M.K. </a:t>
            </a:r>
            <a:r>
              <a:rPr lang="en-GB" sz="1600" b="0" i="0" u="none" strike="noStrike" dirty="0">
                <a:solidFill>
                  <a:schemeClr val="tx2">
                    <a:lumMod val="75000"/>
                  </a:schemeClr>
                </a:solidFill>
                <a:effectLst/>
                <a:latin typeface="Helvetica" pitchFamily="2" charset="0"/>
              </a:rPr>
              <a:t>presents with multiple modifiable risk factors, including obesity, physical inactivity, and poor diet.</a:t>
            </a:r>
            <a:r>
              <a:rPr lang="uk-UA" sz="1600" b="0" i="0" u="none" strike="noStrike" dirty="0">
                <a:solidFill>
                  <a:schemeClr val="tx2">
                    <a:lumMod val="75000"/>
                  </a:schemeClr>
                </a:solidFill>
                <a:effectLst/>
                <a:latin typeface="Helvetica" pitchFamily="2" charset="0"/>
              </a:rPr>
              <a:t> </a:t>
            </a:r>
            <a:r>
              <a:rPr lang="en-GB" sz="1600" b="0" i="0" u="none" strike="noStrike" dirty="0">
                <a:solidFill>
                  <a:schemeClr val="tx2">
                    <a:lumMod val="75000"/>
                  </a:schemeClr>
                </a:solidFill>
                <a:effectLst/>
                <a:latin typeface="Helvetica" pitchFamily="2" charset="0"/>
              </a:rPr>
              <a:t>In addition, non-modifiable factors such as age and gender </a:t>
            </a:r>
            <a:r>
              <a:rPr lang="en-GB" sz="1600" dirty="0">
                <a:solidFill>
                  <a:schemeClr val="tx2">
                    <a:lumMod val="75000"/>
                  </a:schemeClr>
                </a:solidFill>
                <a:latin typeface="Helvetica" pitchFamily="2" charset="0"/>
              </a:rPr>
              <a:t>also</a:t>
            </a:r>
            <a:r>
              <a:rPr lang="en-GB" sz="1600" b="0" i="0" u="none" strike="noStrike" dirty="0">
                <a:solidFill>
                  <a:schemeClr val="tx2">
                    <a:lumMod val="75000"/>
                  </a:schemeClr>
                </a:solidFill>
                <a:effectLst/>
                <a:latin typeface="Helvetica" pitchFamily="2" charset="0"/>
              </a:rPr>
              <a:t> increase her risk of osteoarthritis, as illustrated in Figure 3 (</a:t>
            </a:r>
            <a:r>
              <a:rPr lang="en-GB" sz="1600" b="0" i="0" u="none" strike="noStrike" dirty="0" err="1">
                <a:solidFill>
                  <a:schemeClr val="tx2">
                    <a:lumMod val="75000"/>
                  </a:schemeClr>
                </a:solidFill>
                <a:effectLst/>
                <a:latin typeface="Helvetica" pitchFamily="2" charset="0"/>
              </a:rPr>
              <a:t>Shtroblia</a:t>
            </a:r>
            <a:r>
              <a:rPr lang="en-GB" sz="1600" b="0" i="0" u="none" strike="noStrike" dirty="0">
                <a:solidFill>
                  <a:schemeClr val="tx2">
                    <a:lumMod val="75000"/>
                  </a:schemeClr>
                </a:solidFill>
                <a:effectLst/>
                <a:latin typeface="Helvetica" pitchFamily="2" charset="0"/>
              </a:rPr>
              <a:t> et al., 2025).</a:t>
            </a:r>
            <a:endParaRPr lang="en-GB" sz="1600" dirty="0">
              <a:solidFill>
                <a:schemeClr val="tx2">
                  <a:lumMod val="75000"/>
                </a:schemeClr>
              </a:solidFill>
              <a:latin typeface="Helvetica" pitchFamily="2" charset="0"/>
            </a:endParaRPr>
          </a:p>
          <a:p>
            <a:endParaRPr lang="en-GB" dirty="0">
              <a:solidFill>
                <a:srgbClr val="0070C0"/>
              </a:solidFill>
            </a:endParaRPr>
          </a:p>
        </p:txBody>
      </p:sp>
      <p:pic>
        <p:nvPicPr>
          <p:cNvPr id="12" name="Audio 11">
            <a:extLst>
              <a:ext uri="{FF2B5EF4-FFF2-40B4-BE49-F238E27FC236}">
                <a16:creationId xmlns:a16="http://schemas.microsoft.com/office/drawing/2014/main" id="{FD823F9C-7FF4-5A60-73E7-1B76902831F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
        <p:nvSpPr>
          <p:cNvPr id="14" name="Date Placeholder 13">
            <a:extLst>
              <a:ext uri="{FF2B5EF4-FFF2-40B4-BE49-F238E27FC236}">
                <a16:creationId xmlns:a16="http://schemas.microsoft.com/office/drawing/2014/main" id="{BDCA122A-33BB-F978-0803-E82DA8E4A2C1}"/>
              </a:ext>
            </a:extLst>
          </p:cNvPr>
          <p:cNvSpPr>
            <a:spLocks noGrp="1"/>
          </p:cNvSpPr>
          <p:nvPr>
            <p:ph type="dt" sz="half" idx="10"/>
          </p:nvPr>
        </p:nvSpPr>
        <p:spPr/>
        <p:txBody>
          <a:bodyPr/>
          <a:lstStyle/>
          <a:p>
            <a:pPr>
              <a:defRPr/>
            </a:pPr>
            <a:fld id="{8EDBE792-0932-3540-A7BC-DB4CD16DD8FB}" type="datetime1">
              <a:rPr lang="en-GB" altLang="en-US" smtClean="0"/>
              <a:t>22/04/2026</a:t>
            </a:fld>
            <a:endParaRPr lang="en-GB" altLang="en-US"/>
          </a:p>
        </p:txBody>
      </p:sp>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37001"/>
    </mc:Choice>
    <mc:Fallback xmlns="">
      <p:transition spd="slow" advTm="370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i="1" dirty="0">
                <a:solidFill>
                  <a:schemeClr val="tx2">
                    <a:lumMod val="75000"/>
                  </a:schemeClr>
                </a:solidFill>
                <a:latin typeface="Helvetica" pitchFamily="2" charset="0"/>
              </a:rPr>
              <a:t>Recommendations</a:t>
            </a:r>
            <a:endParaRPr lang="en-GB" sz="3600" b="1" dirty="0">
              <a:cs typeface="Arial" panose="020B0604020202020204" pitchFamily="34" charset="0"/>
            </a:endParaRP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417638"/>
            <a:ext cx="8229600" cy="4099595"/>
          </a:xfrm>
        </p:spPr>
        <p:txBody>
          <a:bodyPr/>
          <a:lstStyle/>
          <a:p>
            <a:pPr marL="539748" lvl="1" indent="-269874" algn="l">
              <a:buFont typeface="Arial"/>
              <a:buChar char="•"/>
            </a:pPr>
            <a:r>
              <a:rPr lang="en-US" sz="2000" dirty="0">
                <a:solidFill>
                  <a:schemeClr val="tx2">
                    <a:lumMod val="75000"/>
                  </a:schemeClr>
                </a:solidFill>
                <a:latin typeface="Helvetica" pitchFamily="2" charset="0"/>
                <a:ea typeface="Helvetica World"/>
                <a:cs typeface="Helvetica World"/>
                <a:sym typeface="Helvetica World"/>
              </a:rPr>
              <a:t>Exercise: walking, chair-based exercises</a:t>
            </a:r>
          </a:p>
          <a:p>
            <a:pPr marL="539748" lvl="1" indent="-269874" algn="l">
              <a:buFont typeface="Arial"/>
              <a:buChar char="•"/>
            </a:pPr>
            <a:r>
              <a:rPr lang="en-US" sz="2000" dirty="0">
                <a:solidFill>
                  <a:schemeClr val="tx2">
                    <a:lumMod val="75000"/>
                  </a:schemeClr>
                </a:solidFill>
                <a:latin typeface="Helvetica" pitchFamily="2" charset="0"/>
                <a:ea typeface="Helvetica World"/>
                <a:cs typeface="Helvetica World"/>
                <a:sym typeface="Helvetica World"/>
              </a:rPr>
              <a:t>Weight management support</a:t>
            </a:r>
          </a:p>
          <a:p>
            <a:pPr marL="539748" lvl="1" indent="-269874" algn="l">
              <a:buFont typeface="Arial"/>
              <a:buChar char="•"/>
            </a:pPr>
            <a:r>
              <a:rPr lang="en-US" sz="2000" dirty="0">
                <a:solidFill>
                  <a:schemeClr val="tx2">
                    <a:lumMod val="75000"/>
                  </a:schemeClr>
                </a:solidFill>
                <a:latin typeface="Helvetica" pitchFamily="2" charset="0"/>
                <a:ea typeface="Helvetica World"/>
                <a:cs typeface="Helvetica World"/>
                <a:sym typeface="Helvetica World"/>
              </a:rPr>
              <a:t>Referral:</a:t>
            </a:r>
            <a:r>
              <a:rPr lang="uk-UA" sz="2000" dirty="0">
                <a:solidFill>
                  <a:schemeClr val="tx2">
                    <a:lumMod val="75000"/>
                  </a:schemeClr>
                </a:solidFill>
                <a:latin typeface="Helvetica" pitchFamily="2" charset="0"/>
                <a:ea typeface="Helvetica World"/>
                <a:cs typeface="Helvetica World"/>
                <a:sym typeface="Helvetica World"/>
              </a:rPr>
              <a:t> </a:t>
            </a:r>
            <a:r>
              <a:rPr lang="en-US" sz="2000" dirty="0">
                <a:solidFill>
                  <a:schemeClr val="tx2">
                    <a:lumMod val="75000"/>
                  </a:schemeClr>
                </a:solidFill>
                <a:latin typeface="Helvetica" pitchFamily="2" charset="0"/>
                <a:ea typeface="Helvetica World"/>
                <a:cs typeface="Helvetica World"/>
                <a:sym typeface="Helvetica World"/>
              </a:rPr>
              <a:t>dietitian</a:t>
            </a:r>
          </a:p>
          <a:p>
            <a:pPr marL="539748" lvl="1" indent="-269874" algn="l">
              <a:buFont typeface="Arial"/>
              <a:buChar char="•"/>
            </a:pPr>
            <a:r>
              <a:rPr lang="en-US" sz="2000" dirty="0">
                <a:solidFill>
                  <a:schemeClr val="tx2">
                    <a:lumMod val="75000"/>
                  </a:schemeClr>
                </a:solidFill>
                <a:latin typeface="Helvetica" pitchFamily="2" charset="0"/>
                <a:ea typeface="Helvetica World"/>
                <a:cs typeface="Helvetica World"/>
                <a:sym typeface="Helvetica World"/>
              </a:rPr>
              <a:t>Monitoring: pain scores</a:t>
            </a:r>
            <a:r>
              <a:rPr lang="uk-UA" sz="2000" dirty="0">
                <a:solidFill>
                  <a:schemeClr val="tx2">
                    <a:lumMod val="75000"/>
                  </a:schemeClr>
                </a:solidFill>
                <a:latin typeface="Helvetica" pitchFamily="2" charset="0"/>
                <a:ea typeface="Helvetica World"/>
                <a:cs typeface="Helvetica World"/>
                <a:sym typeface="Helvetica World"/>
              </a:rPr>
              <a:t> (</a:t>
            </a:r>
            <a:r>
              <a:rPr lang="en-GB" sz="2000" dirty="0">
                <a:solidFill>
                  <a:schemeClr val="tx2">
                    <a:lumMod val="75000"/>
                  </a:schemeClr>
                </a:solidFill>
                <a:latin typeface="Helvetica" pitchFamily="2" charset="0"/>
                <a:ea typeface="Helvetica World"/>
                <a:cs typeface="Helvetica World"/>
                <a:sym typeface="Helvetica World"/>
              </a:rPr>
              <a:t>e.g., WOMAC</a:t>
            </a:r>
            <a:r>
              <a:rPr lang="uk-UA" sz="2000" dirty="0">
                <a:solidFill>
                  <a:schemeClr val="tx2">
                    <a:lumMod val="75000"/>
                  </a:schemeClr>
                </a:solidFill>
                <a:latin typeface="Helvetica" pitchFamily="2" charset="0"/>
                <a:ea typeface="Helvetica World"/>
                <a:cs typeface="Helvetica World"/>
                <a:sym typeface="Helvetica World"/>
              </a:rPr>
              <a:t>)</a:t>
            </a:r>
            <a:r>
              <a:rPr lang="en-US" sz="2000" dirty="0">
                <a:solidFill>
                  <a:schemeClr val="tx2">
                    <a:lumMod val="75000"/>
                  </a:schemeClr>
                </a:solidFill>
                <a:latin typeface="Helvetica" pitchFamily="2" charset="0"/>
                <a:ea typeface="Helvetica World"/>
                <a:cs typeface="Helvetica World"/>
                <a:sym typeface="Helvetica World"/>
              </a:rPr>
              <a:t>, mobility, BP</a:t>
            </a:r>
          </a:p>
          <a:p>
            <a:pPr marL="539748" lvl="1" indent="-269874" algn="l">
              <a:buFont typeface="Arial"/>
              <a:buChar char="•"/>
            </a:pPr>
            <a:r>
              <a:rPr lang="en-US" sz="2000" dirty="0">
                <a:solidFill>
                  <a:schemeClr val="tx2">
                    <a:lumMod val="75000"/>
                  </a:schemeClr>
                </a:solidFill>
                <a:latin typeface="Helvetica" pitchFamily="2" charset="0"/>
                <a:ea typeface="Helvetica World"/>
                <a:cs typeface="Helvetica World"/>
                <a:sym typeface="Helvetica World"/>
              </a:rPr>
              <a:t>Multi-disciplinary care (physio, OT)</a:t>
            </a:r>
          </a:p>
          <a:p>
            <a:pPr marL="0" indent="0">
              <a:buNone/>
            </a:pPr>
            <a:endParaRPr lang="en-GB" sz="2000" b="0" i="0" u="none" strike="noStrike" dirty="0">
              <a:solidFill>
                <a:schemeClr val="tx2">
                  <a:lumMod val="75000"/>
                </a:schemeClr>
              </a:solidFill>
              <a:effectLst/>
              <a:latin typeface="Helvetica" pitchFamily="2" charset="0"/>
            </a:endParaRPr>
          </a:p>
          <a:p>
            <a:pPr marL="0" indent="0">
              <a:buNone/>
            </a:pPr>
            <a:r>
              <a:rPr lang="en-GB" sz="1600" b="0" i="0" u="none" strike="noStrike" dirty="0">
                <a:solidFill>
                  <a:schemeClr val="tx2">
                    <a:lumMod val="75000"/>
                  </a:schemeClr>
                </a:solidFill>
                <a:effectLst/>
                <a:latin typeface="Helvetica" pitchFamily="2" charset="0"/>
              </a:rPr>
              <a:t>Based on NICE (2022), a comprehensive care plan includes regular exercise, weight management, and monitoring of pain and mobility. Exercise interventions have been shown to reduce pain and improve physical function in patients with osteoarthritis (Fransen et al., 2015). Maintaining a balanced diet is important for weight management and overall joint health. Some foods, such as those high in sugar and saturated fats, may increase inflammation and worsen symptoms in some individuals (Arthritis UK, n.d.).</a:t>
            </a:r>
            <a:r>
              <a:rPr lang="uk-UA" sz="1600" b="0" i="0" u="none" strike="noStrike" dirty="0">
                <a:solidFill>
                  <a:schemeClr val="tx2">
                    <a:lumMod val="75000"/>
                  </a:schemeClr>
                </a:solidFill>
                <a:effectLst/>
                <a:latin typeface="Helvetica" pitchFamily="2" charset="0"/>
              </a:rPr>
              <a:t> </a:t>
            </a:r>
            <a:r>
              <a:rPr lang="en-GB" sz="1600" b="0" i="0" u="none" strike="noStrike" dirty="0">
                <a:solidFill>
                  <a:schemeClr val="tx2">
                    <a:lumMod val="75000"/>
                  </a:schemeClr>
                </a:solidFill>
                <a:effectLst/>
                <a:latin typeface="Helvetica" pitchFamily="2" charset="0"/>
              </a:rPr>
              <a:t>Her elevated blood pressure should be</a:t>
            </a:r>
            <a:r>
              <a:rPr lang="uk-UA" sz="1600" dirty="0">
                <a:solidFill>
                  <a:schemeClr val="tx2">
                    <a:lumMod val="75000"/>
                  </a:schemeClr>
                </a:solidFill>
                <a:latin typeface="Helvetica" pitchFamily="2" charset="0"/>
              </a:rPr>
              <a:t> </a:t>
            </a:r>
            <a:r>
              <a:rPr lang="en-GB" sz="1600" dirty="0" err="1">
                <a:solidFill>
                  <a:schemeClr val="tx2">
                    <a:lumMod val="75000"/>
                  </a:schemeClr>
                </a:solidFill>
                <a:latin typeface="Helvetica" pitchFamily="2" charset="0"/>
              </a:rPr>
              <a:t>monitord</a:t>
            </a:r>
            <a:r>
              <a:rPr lang="en-GB" sz="1600" b="0" i="0" u="none" strike="noStrike" dirty="0">
                <a:solidFill>
                  <a:schemeClr val="tx2">
                    <a:lumMod val="75000"/>
                  </a:schemeClr>
                </a:solidFill>
                <a:effectLst/>
                <a:latin typeface="Helvetica" pitchFamily="2" charset="0"/>
              </a:rPr>
              <a:t> to maintain her overall health.</a:t>
            </a:r>
            <a:endParaRPr lang="en-GB" sz="1600" dirty="0">
              <a:solidFill>
                <a:schemeClr val="tx2">
                  <a:lumMod val="75000"/>
                </a:schemeClr>
              </a:solidFill>
              <a:latin typeface="Helvetica" pitchFamily="2" charset="0"/>
            </a:endParaRPr>
          </a:p>
        </p:txBody>
      </p:sp>
      <p:sp>
        <p:nvSpPr>
          <p:cNvPr id="40" name="Date Placeholder 39">
            <a:extLst>
              <a:ext uri="{FF2B5EF4-FFF2-40B4-BE49-F238E27FC236}">
                <a16:creationId xmlns:a16="http://schemas.microsoft.com/office/drawing/2014/main" id="{64E447A3-9078-A691-9C84-17CC06835A35}"/>
              </a:ext>
            </a:extLst>
          </p:cNvPr>
          <p:cNvSpPr>
            <a:spLocks noGrp="1"/>
          </p:cNvSpPr>
          <p:nvPr>
            <p:ph type="dt" sz="half" idx="10"/>
          </p:nvPr>
        </p:nvSpPr>
        <p:spPr/>
        <p:txBody>
          <a:bodyPr/>
          <a:lstStyle/>
          <a:p>
            <a:pPr>
              <a:defRPr/>
            </a:pPr>
            <a:fld id="{615D7804-E3B8-6C40-9457-00A54766EC15}" type="datetime1">
              <a:rPr lang="en-GB" altLang="en-US" smtClean="0"/>
              <a:t>22/04/2026</a:t>
            </a:fld>
            <a:endParaRPr lang="en-GB" altLang="en-US"/>
          </a:p>
        </p:txBody>
      </p:sp>
      <p:pic>
        <p:nvPicPr>
          <p:cNvPr id="18" name="Audio 17">
            <a:extLst>
              <a:ext uri="{FF2B5EF4-FFF2-40B4-BE49-F238E27FC236}">
                <a16:creationId xmlns:a16="http://schemas.microsoft.com/office/drawing/2014/main" id="{A798F1E6-48DD-DCB9-178E-A7C8150356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113600"/>
    </mc:Choice>
    <mc:Fallback>
      <p:transition spd="slow" advTm="113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AAB94-79DA-BE5B-A179-8D6EBEEEF6B3}"/>
              </a:ext>
            </a:extLst>
          </p:cNvPr>
          <p:cNvSpPr>
            <a:spLocks noGrp="1"/>
          </p:cNvSpPr>
          <p:nvPr>
            <p:ph type="title"/>
          </p:nvPr>
        </p:nvSpPr>
        <p:spPr/>
        <p:txBody>
          <a:bodyPr/>
          <a:lstStyle/>
          <a:p>
            <a:r>
              <a:rPr lang="en-GB" sz="4400" b="1" i="1" dirty="0">
                <a:solidFill>
                  <a:schemeClr val="tx2">
                    <a:lumMod val="75000"/>
                  </a:schemeClr>
                </a:solidFill>
                <a:latin typeface="Helvetica" pitchFamily="2" charset="0"/>
              </a:rPr>
              <a:t>Conclusion</a:t>
            </a:r>
            <a:endParaRPr lang="en-US" dirty="0"/>
          </a:p>
        </p:txBody>
      </p:sp>
      <p:sp>
        <p:nvSpPr>
          <p:cNvPr id="3" name="Content Placeholder 2">
            <a:extLst>
              <a:ext uri="{FF2B5EF4-FFF2-40B4-BE49-F238E27FC236}">
                <a16:creationId xmlns:a16="http://schemas.microsoft.com/office/drawing/2014/main" id="{8B857DA8-F477-6478-DB07-D6E1D9F9493D}"/>
              </a:ext>
            </a:extLst>
          </p:cNvPr>
          <p:cNvSpPr>
            <a:spLocks noGrp="1"/>
          </p:cNvSpPr>
          <p:nvPr>
            <p:ph idx="1"/>
          </p:nvPr>
        </p:nvSpPr>
        <p:spPr/>
        <p:txBody>
          <a:bodyPr/>
          <a:lstStyle/>
          <a:p>
            <a:pPr marL="0" indent="0">
              <a:buNone/>
            </a:pPr>
            <a:r>
              <a:rPr lang="en-GB" sz="2000" b="0" i="0" u="none" strike="noStrike" dirty="0">
                <a:solidFill>
                  <a:schemeClr val="tx2">
                    <a:lumMod val="75000"/>
                  </a:schemeClr>
                </a:solidFill>
                <a:effectLst/>
                <a:latin typeface="Helvetica" pitchFamily="2" charset="0"/>
              </a:rPr>
              <a:t>In conclusion, osteoarthritis is a complex condition influenced by both modifiable and non-modifiable risk factors. In this case, factors such as obesity, low physical activity, and poor diet contribute to the progression of the condition. A comprehensive care plan based on evidence-based guidelines, including exercise, weight management, and multidisciplinary support, can help to reduce symptoms and improve quality of life. Effective communication and patient involvement are also essential in supporting long-term management.</a:t>
            </a:r>
            <a:endParaRPr lang="en-GB" sz="2000" dirty="0">
              <a:solidFill>
                <a:schemeClr val="tx2">
                  <a:lumMod val="75000"/>
                </a:schemeClr>
              </a:solidFill>
              <a:latin typeface="Helvetica" pitchFamily="2" charset="0"/>
            </a:endParaRPr>
          </a:p>
          <a:p>
            <a:endParaRPr lang="en-US" dirty="0"/>
          </a:p>
        </p:txBody>
      </p:sp>
      <p:pic>
        <p:nvPicPr>
          <p:cNvPr id="7" name="Audio 6">
            <a:extLst>
              <a:ext uri="{FF2B5EF4-FFF2-40B4-BE49-F238E27FC236}">
                <a16:creationId xmlns:a16="http://schemas.microsoft.com/office/drawing/2014/main" id="{061CFC43-F529-1452-3F15-7A31898073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15300" y="5829300"/>
            <a:ext cx="812800" cy="812800"/>
          </a:xfrm>
          <a:prstGeom prst="rect">
            <a:avLst/>
          </a:prstGeom>
        </p:spPr>
      </p:pic>
      <p:sp>
        <p:nvSpPr>
          <p:cNvPr id="9" name="Date Placeholder 8">
            <a:extLst>
              <a:ext uri="{FF2B5EF4-FFF2-40B4-BE49-F238E27FC236}">
                <a16:creationId xmlns:a16="http://schemas.microsoft.com/office/drawing/2014/main" id="{51C8F21B-CD99-24E0-FB22-D2111826B28C}"/>
              </a:ext>
            </a:extLst>
          </p:cNvPr>
          <p:cNvSpPr>
            <a:spLocks noGrp="1"/>
          </p:cNvSpPr>
          <p:nvPr>
            <p:ph type="dt" sz="half" idx="10"/>
          </p:nvPr>
        </p:nvSpPr>
        <p:spPr/>
        <p:txBody>
          <a:bodyPr/>
          <a:lstStyle/>
          <a:p>
            <a:pPr>
              <a:defRPr/>
            </a:pPr>
            <a:fld id="{537B1AC2-6F27-2E47-85B6-B7AD4D935D96}" type="datetime1">
              <a:rPr lang="en-GB" altLang="en-US" smtClean="0"/>
              <a:t>22/04/2026</a:t>
            </a:fld>
            <a:endParaRPr lang="en-GB" altLang="en-US"/>
          </a:p>
        </p:txBody>
      </p:sp>
    </p:spTree>
    <p:extLst>
      <p:ext uri="{BB962C8B-B14F-4D97-AF65-F5344CB8AC3E}">
        <p14:creationId xmlns:p14="http://schemas.microsoft.com/office/powerpoint/2010/main" val="1705833675"/>
      </p:ext>
    </p:extLst>
  </p:cSld>
  <p:clrMapOvr>
    <a:masterClrMapping/>
  </p:clrMapOvr>
  <mc:AlternateContent xmlns:mc="http://schemas.openxmlformats.org/markup-compatibility/2006" xmlns:p14="http://schemas.microsoft.com/office/powerpoint/2010/main">
    <mc:Choice Requires="p14">
      <p:transition spd="slow" p14:dur="2000" advTm="40277"/>
    </mc:Choice>
    <mc:Fallback xmlns="">
      <p:transition spd="slow" advTm="40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CB19-E557-1F4E-9290-DC096DD28D0C}"/>
              </a:ext>
            </a:extLst>
          </p:cNvPr>
          <p:cNvSpPr>
            <a:spLocks noGrp="1"/>
          </p:cNvSpPr>
          <p:nvPr>
            <p:ph type="title"/>
          </p:nvPr>
        </p:nvSpPr>
        <p:spPr/>
        <p:txBody>
          <a:bodyPr/>
          <a:lstStyle/>
          <a:p>
            <a:r>
              <a:rPr lang="en-GB" sz="4400" b="1" i="1" dirty="0">
                <a:solidFill>
                  <a:schemeClr val="tx2">
                    <a:lumMod val="75000"/>
                  </a:schemeClr>
                </a:solidFill>
                <a:latin typeface="Helvetica" pitchFamily="2" charset="0"/>
                <a:cs typeface="Arial" panose="020B0604020202020204" pitchFamily="34" charset="0"/>
              </a:rPr>
              <a:t>References</a:t>
            </a:r>
            <a:endParaRPr lang="en-US" dirty="0"/>
          </a:p>
        </p:txBody>
      </p:sp>
      <p:sp>
        <p:nvSpPr>
          <p:cNvPr id="3" name="Content Placeholder 2">
            <a:extLst>
              <a:ext uri="{FF2B5EF4-FFF2-40B4-BE49-F238E27FC236}">
                <a16:creationId xmlns:a16="http://schemas.microsoft.com/office/drawing/2014/main" id="{CDF2668F-1F9A-E93C-5DEA-D95B8F542E70}"/>
              </a:ext>
            </a:extLst>
          </p:cNvPr>
          <p:cNvSpPr>
            <a:spLocks noGrp="1"/>
          </p:cNvSpPr>
          <p:nvPr>
            <p:ph idx="1"/>
          </p:nvPr>
        </p:nvSpPr>
        <p:spPr>
          <a:xfrm>
            <a:off x="457200" y="1268760"/>
            <a:ext cx="8229600" cy="4248473"/>
          </a:xfrm>
        </p:spPr>
        <p:txBody>
          <a:bodyPr/>
          <a:lstStyle/>
          <a:p>
            <a:r>
              <a:rPr lang="en-GB" sz="1200" i="0" dirty="0">
                <a:solidFill>
                  <a:schemeClr val="tx2">
                    <a:lumMod val="75000"/>
                  </a:schemeClr>
                </a:solidFill>
                <a:effectLst/>
                <a:latin typeface="Helvetica" pitchFamily="2" charset="0"/>
              </a:rPr>
              <a:t>Arthritis UK (no date)</a:t>
            </a:r>
            <a:r>
              <a:rPr lang="en-GB" sz="1200" i="0" u="none" strike="noStrike" dirty="0">
                <a:solidFill>
                  <a:schemeClr val="tx2">
                    <a:lumMod val="75000"/>
                  </a:schemeClr>
                </a:solidFill>
                <a:effectLst/>
                <a:latin typeface="Helvetica" pitchFamily="2" charset="0"/>
              </a:rPr>
              <a:t> </a:t>
            </a:r>
            <a:r>
              <a:rPr lang="en-GB" sz="1200" i="1" dirty="0">
                <a:solidFill>
                  <a:schemeClr val="tx2">
                    <a:lumMod val="75000"/>
                  </a:schemeClr>
                </a:solidFill>
                <a:effectLst/>
                <a:latin typeface="Helvetica" pitchFamily="2" charset="0"/>
              </a:rPr>
              <a:t>Do any foods make arthritis worse?</a:t>
            </a:r>
            <a:r>
              <a:rPr lang="en-GB" sz="1200" i="0" u="none" strike="noStrike" dirty="0">
                <a:solidFill>
                  <a:schemeClr val="tx2">
                    <a:lumMod val="75000"/>
                  </a:schemeClr>
                </a:solidFill>
                <a:effectLst/>
                <a:latin typeface="Helvetica" pitchFamily="2" charset="0"/>
              </a:rPr>
              <a:t> Available at: </a:t>
            </a:r>
            <a:r>
              <a:rPr lang="en-GB" sz="1200" i="0" dirty="0">
                <a:solidFill>
                  <a:schemeClr val="tx2">
                    <a:lumMod val="75000"/>
                  </a:schemeClr>
                </a:solidFill>
                <a:effectLst/>
                <a:latin typeface="Helvetica" pitchFamily="2" charset="0"/>
                <a:hlinkClick r:id="rId2">
                  <a:extLst>
                    <a:ext uri="{A12FA001-AC4F-418D-AE19-62706E023703}">
                      <ahyp:hlinkClr xmlns:ahyp="http://schemas.microsoft.com/office/drawing/2018/hyperlinkcolor" val="tx"/>
                    </a:ext>
                  </a:extLst>
                </a:hlinkClick>
              </a:rPr>
              <a:t>https://www.arthritis-uk.org/information-and-support/living-with-arthritis/health-and-wellbeing/eating-well-with-arthritis/do-any-foods-make-arthritis-worse/</a:t>
            </a:r>
            <a:r>
              <a:rPr lang="en-GB" sz="1200" i="0" u="none" strike="noStrike" dirty="0">
                <a:solidFill>
                  <a:schemeClr val="tx2">
                    <a:lumMod val="75000"/>
                  </a:schemeClr>
                </a:solidFill>
                <a:effectLst/>
                <a:latin typeface="Helvetica" pitchFamily="2" charset="0"/>
              </a:rPr>
              <a:t>(Accessed: 20 April 2026)</a:t>
            </a:r>
            <a:endParaRPr lang="uk-UA" sz="1200" i="0" u="none" strike="noStrike" dirty="0">
              <a:solidFill>
                <a:schemeClr val="tx2">
                  <a:lumMod val="75000"/>
                </a:schemeClr>
              </a:solidFill>
              <a:effectLst/>
              <a:latin typeface="Helvetica" pitchFamily="2" charset="0"/>
            </a:endParaRPr>
          </a:p>
          <a:p>
            <a:pPr algn="l"/>
            <a:r>
              <a:rPr lang="en-GB" sz="1200" i="0" dirty="0">
                <a:solidFill>
                  <a:schemeClr val="tx2">
                    <a:lumMod val="75000"/>
                  </a:schemeClr>
                </a:solidFill>
                <a:effectLst/>
                <a:latin typeface="Helvetica" pitchFamily="2" charset="0"/>
              </a:rPr>
              <a:t>Fransen, M., McConnell, S., Harmer, A.R., Van der Esch, M., Simic, M. and Bennell, K.L. (2015) ‘Exercise for osteoarthritis of the knee: a Cochrane systematic review’, </a:t>
            </a:r>
            <a:r>
              <a:rPr lang="en-GB" sz="1200" i="1" dirty="0">
                <a:solidFill>
                  <a:schemeClr val="tx2">
                    <a:lumMod val="75000"/>
                  </a:schemeClr>
                </a:solidFill>
                <a:effectLst/>
                <a:latin typeface="Helvetica" pitchFamily="2" charset="0"/>
              </a:rPr>
              <a:t>British Journal of Sports Medicine</a:t>
            </a:r>
            <a:r>
              <a:rPr lang="en-GB" sz="1200" i="0" dirty="0">
                <a:solidFill>
                  <a:schemeClr val="tx2">
                    <a:lumMod val="75000"/>
                  </a:schemeClr>
                </a:solidFill>
                <a:effectLst/>
                <a:latin typeface="Helvetica" pitchFamily="2" charset="0"/>
              </a:rPr>
              <a:t>, 49(24), pp. 1554–1557. Available at: </a:t>
            </a:r>
            <a:r>
              <a:rPr lang="en-GB" sz="1200" i="0" dirty="0">
                <a:solidFill>
                  <a:schemeClr val="tx2">
                    <a:lumMod val="75000"/>
                  </a:schemeClr>
                </a:solidFill>
                <a:effectLst/>
                <a:latin typeface="Helvetica" pitchFamily="2" charset="0"/>
                <a:hlinkClick r:id="rId3">
                  <a:extLst>
                    <a:ext uri="{A12FA001-AC4F-418D-AE19-62706E023703}">
                      <ahyp:hlinkClr xmlns:ahyp="http://schemas.microsoft.com/office/drawing/2018/hyperlinkcolor" val="tx"/>
                    </a:ext>
                  </a:extLst>
                </a:hlinkClick>
              </a:rPr>
              <a:t>https://doi.org/10.1136/bjsports-2015-095424</a:t>
            </a:r>
            <a:r>
              <a:rPr lang="en-GB" sz="1200" i="0" dirty="0">
                <a:solidFill>
                  <a:schemeClr val="tx2">
                    <a:lumMod val="75000"/>
                  </a:schemeClr>
                </a:solidFill>
                <a:effectLst/>
                <a:latin typeface="Helvetica" pitchFamily="2" charset="0"/>
              </a:rPr>
              <a:t> (Accessed: 18 April 2026)</a:t>
            </a:r>
          </a:p>
          <a:p>
            <a:pPr algn="l"/>
            <a:r>
              <a:rPr lang="en-GB" sz="1200" i="0" dirty="0">
                <a:solidFill>
                  <a:schemeClr val="tx2">
                    <a:lumMod val="75000"/>
                  </a:schemeClr>
                </a:solidFill>
                <a:effectLst/>
                <a:latin typeface="Helvetica" pitchFamily="2" charset="0"/>
              </a:rPr>
              <a:t>National Health Service (NHS) (</a:t>
            </a:r>
            <a:r>
              <a:rPr lang="en-GB" sz="1200" dirty="0">
                <a:solidFill>
                  <a:schemeClr val="tx2">
                    <a:lumMod val="75000"/>
                  </a:schemeClr>
                </a:solidFill>
                <a:latin typeface="Helvetica" pitchFamily="2" charset="0"/>
              </a:rPr>
              <a:t>2023</a:t>
            </a:r>
            <a:r>
              <a:rPr lang="en-GB" sz="1200" i="0" dirty="0">
                <a:solidFill>
                  <a:schemeClr val="tx2">
                    <a:lumMod val="75000"/>
                  </a:schemeClr>
                </a:solidFill>
                <a:effectLst/>
                <a:latin typeface="Helvetica" pitchFamily="2" charset="0"/>
              </a:rPr>
              <a:t>) </a:t>
            </a:r>
            <a:r>
              <a:rPr lang="en-GB" sz="1200" i="1" dirty="0">
                <a:solidFill>
                  <a:schemeClr val="tx2">
                    <a:lumMod val="75000"/>
                  </a:schemeClr>
                </a:solidFill>
                <a:effectLst/>
                <a:latin typeface="Helvetica" pitchFamily="2" charset="0"/>
              </a:rPr>
              <a:t>Osteoarthritis.</a:t>
            </a:r>
            <a:r>
              <a:rPr lang="en-GB" sz="1200" i="0" dirty="0">
                <a:solidFill>
                  <a:schemeClr val="tx2">
                    <a:lumMod val="75000"/>
                  </a:schemeClr>
                </a:solidFill>
                <a:effectLst/>
                <a:latin typeface="Helvetica" pitchFamily="2" charset="0"/>
              </a:rPr>
              <a:t> Available at: </a:t>
            </a:r>
            <a:r>
              <a:rPr lang="en-GB" sz="1200" i="0" dirty="0">
                <a:solidFill>
                  <a:schemeClr val="tx2">
                    <a:lumMod val="75000"/>
                  </a:schemeClr>
                </a:solidFill>
                <a:effectLst/>
                <a:latin typeface="Helvetica" pitchFamily="2" charset="0"/>
                <a:hlinkClick r:id="rId4">
                  <a:extLst>
                    <a:ext uri="{A12FA001-AC4F-418D-AE19-62706E023703}">
                      <ahyp:hlinkClr xmlns:ahyp="http://schemas.microsoft.com/office/drawing/2018/hyperlinkcolor" val="tx"/>
                    </a:ext>
                  </a:extLst>
                </a:hlinkClick>
              </a:rPr>
              <a:t>https://www.nhs.uk/conditions/osteoarthritis/</a:t>
            </a:r>
            <a:r>
              <a:rPr lang="en-GB" sz="1200" i="0" dirty="0">
                <a:solidFill>
                  <a:schemeClr val="tx2">
                    <a:lumMod val="75000"/>
                  </a:schemeClr>
                </a:solidFill>
                <a:effectLst/>
                <a:latin typeface="Helvetica" pitchFamily="2" charset="0"/>
              </a:rPr>
              <a:t>(Accessed: 15 April 2026)</a:t>
            </a:r>
          </a:p>
          <a:p>
            <a:pPr algn="l"/>
            <a:r>
              <a:rPr lang="en-GB" sz="1200" i="0" dirty="0">
                <a:solidFill>
                  <a:schemeClr val="tx2">
                    <a:lumMod val="75000"/>
                  </a:schemeClr>
                </a:solidFill>
                <a:effectLst/>
                <a:latin typeface="Helvetica" pitchFamily="2" charset="0"/>
              </a:rPr>
              <a:t>National Institute for Health and Care Excellence (2022) </a:t>
            </a:r>
            <a:r>
              <a:rPr lang="en-GB" sz="1200" i="1" dirty="0">
                <a:solidFill>
                  <a:schemeClr val="tx2">
                    <a:lumMod val="75000"/>
                  </a:schemeClr>
                </a:solidFill>
                <a:effectLst/>
                <a:latin typeface="Helvetica" pitchFamily="2" charset="0"/>
              </a:rPr>
              <a:t>Osteoarthritis in over 16s: diagnosis and </a:t>
            </a:r>
            <a:r>
              <a:rPr lang="en-GB" sz="1200" i="1" dirty="0" err="1">
                <a:solidFill>
                  <a:schemeClr val="tx2">
                    <a:lumMod val="75000"/>
                  </a:schemeClr>
                </a:solidFill>
                <a:effectLst/>
                <a:latin typeface="Helvetica" pitchFamily="2" charset="0"/>
              </a:rPr>
              <a:t>management.</a:t>
            </a:r>
            <a:r>
              <a:rPr lang="en-GB" sz="1200" i="0" dirty="0" err="1">
                <a:solidFill>
                  <a:schemeClr val="tx2">
                    <a:lumMod val="75000"/>
                  </a:schemeClr>
                </a:solidFill>
                <a:effectLst/>
                <a:latin typeface="Helvetica" pitchFamily="2" charset="0"/>
              </a:rPr>
              <a:t>Available</a:t>
            </a:r>
            <a:r>
              <a:rPr lang="en-GB" sz="1200" i="0" dirty="0">
                <a:solidFill>
                  <a:schemeClr val="tx2">
                    <a:lumMod val="75000"/>
                  </a:schemeClr>
                </a:solidFill>
                <a:effectLst/>
                <a:latin typeface="Helvetica" pitchFamily="2" charset="0"/>
              </a:rPr>
              <a:t> at: </a:t>
            </a:r>
            <a:r>
              <a:rPr lang="en-GB" sz="1200" i="0" dirty="0">
                <a:solidFill>
                  <a:schemeClr val="tx2">
                    <a:lumMod val="75000"/>
                  </a:schemeClr>
                </a:solidFill>
                <a:effectLst/>
                <a:latin typeface="Helvetica" pitchFamily="2" charset="0"/>
                <a:hlinkClick r:id="rId5">
                  <a:extLst>
                    <a:ext uri="{A12FA001-AC4F-418D-AE19-62706E023703}">
                      <ahyp:hlinkClr xmlns:ahyp="http://schemas.microsoft.com/office/drawing/2018/hyperlinkcolor" val="tx"/>
                    </a:ext>
                  </a:extLst>
                </a:hlinkClick>
              </a:rPr>
              <a:t>https://www.nice.org.uk/guidance/ng226</a:t>
            </a:r>
            <a:r>
              <a:rPr lang="en-GB" sz="1200" i="0" dirty="0">
                <a:solidFill>
                  <a:schemeClr val="tx2">
                    <a:lumMod val="75000"/>
                  </a:schemeClr>
                </a:solidFill>
                <a:effectLst/>
                <a:latin typeface="Helvetica" pitchFamily="2" charset="0"/>
              </a:rPr>
              <a:t> (Accessed: 18 April 2026)</a:t>
            </a:r>
          </a:p>
          <a:p>
            <a:pPr algn="l"/>
            <a:r>
              <a:rPr lang="en-GB" sz="1200" i="0" dirty="0">
                <a:solidFill>
                  <a:schemeClr val="tx2">
                    <a:lumMod val="75000"/>
                  </a:schemeClr>
                </a:solidFill>
                <a:effectLst/>
                <a:latin typeface="Helvetica" pitchFamily="2" charset="0"/>
              </a:rPr>
              <a:t>OpenStax (2023) </a:t>
            </a:r>
            <a:r>
              <a:rPr lang="en-GB" sz="1200" i="1" dirty="0">
                <a:solidFill>
                  <a:schemeClr val="tx2">
                    <a:lumMod val="75000"/>
                  </a:schemeClr>
                </a:solidFill>
                <a:effectLst/>
                <a:latin typeface="Helvetica" pitchFamily="2" charset="0"/>
              </a:rPr>
              <a:t>Anatomy and physiology, 2e.</a:t>
            </a:r>
            <a:r>
              <a:rPr lang="en-GB" sz="1200" i="0" dirty="0">
                <a:solidFill>
                  <a:schemeClr val="tx2">
                    <a:lumMod val="75000"/>
                  </a:schemeClr>
                </a:solidFill>
                <a:effectLst/>
                <a:latin typeface="Helvetica" pitchFamily="2" charset="0"/>
              </a:rPr>
              <a:t> OpenStax.</a:t>
            </a:r>
          </a:p>
          <a:p>
            <a:pPr algn="l"/>
            <a:r>
              <a:rPr lang="en-GB" sz="1200" i="0" dirty="0">
                <a:solidFill>
                  <a:schemeClr val="tx2">
                    <a:lumMod val="75000"/>
                  </a:schemeClr>
                </a:solidFill>
                <a:effectLst/>
                <a:latin typeface="Helvetica" pitchFamily="2" charset="0"/>
              </a:rPr>
              <a:t>Peate, I. and Nair, M. (Eds.) (2011) </a:t>
            </a:r>
            <a:r>
              <a:rPr lang="en-GB" sz="1200" i="1" dirty="0">
                <a:solidFill>
                  <a:schemeClr val="tx2">
                    <a:lumMod val="75000"/>
                  </a:schemeClr>
                </a:solidFill>
                <a:effectLst/>
                <a:latin typeface="Helvetica" pitchFamily="2" charset="0"/>
              </a:rPr>
              <a:t>Fundamentals of anatomy and physiology for student nurses.</a:t>
            </a:r>
            <a:r>
              <a:rPr lang="en-GB" sz="1200" i="0" dirty="0">
                <a:solidFill>
                  <a:schemeClr val="tx2">
                    <a:lumMod val="75000"/>
                  </a:schemeClr>
                </a:solidFill>
                <a:effectLst/>
                <a:latin typeface="Helvetica" pitchFamily="2" charset="0"/>
              </a:rPr>
              <a:t> Wiley-Blackwell.</a:t>
            </a:r>
          </a:p>
          <a:p>
            <a:pPr algn="l"/>
            <a:r>
              <a:rPr lang="en-GB" sz="1200" i="0" dirty="0" err="1">
                <a:solidFill>
                  <a:schemeClr val="tx2">
                    <a:lumMod val="75000"/>
                  </a:schemeClr>
                </a:solidFill>
                <a:effectLst/>
                <a:latin typeface="Helvetica" pitchFamily="2" charset="0"/>
              </a:rPr>
              <a:t>Shtroblia</a:t>
            </a:r>
            <a:r>
              <a:rPr lang="en-GB" sz="1200" i="0" dirty="0">
                <a:solidFill>
                  <a:schemeClr val="tx2">
                    <a:lumMod val="75000"/>
                  </a:schemeClr>
                </a:solidFill>
                <a:effectLst/>
                <a:latin typeface="Helvetica" pitchFamily="2" charset="0"/>
              </a:rPr>
              <a:t>, V., </a:t>
            </a:r>
            <a:r>
              <a:rPr lang="en-GB" sz="1200" i="0" dirty="0" err="1">
                <a:solidFill>
                  <a:schemeClr val="tx2">
                    <a:lumMod val="75000"/>
                  </a:schemeClr>
                </a:solidFill>
                <a:effectLst/>
                <a:latin typeface="Helvetica" pitchFamily="2" charset="0"/>
              </a:rPr>
              <a:t>Petakh</a:t>
            </a:r>
            <a:r>
              <a:rPr lang="en-GB" sz="1200" i="0" dirty="0">
                <a:solidFill>
                  <a:schemeClr val="tx2">
                    <a:lumMod val="75000"/>
                  </a:schemeClr>
                </a:solidFill>
                <a:effectLst/>
                <a:latin typeface="Helvetica" pitchFamily="2" charset="0"/>
              </a:rPr>
              <a:t>, P., </a:t>
            </a:r>
            <a:r>
              <a:rPr lang="en-GB" sz="1200" i="0" dirty="0" err="1">
                <a:solidFill>
                  <a:schemeClr val="tx2">
                    <a:lumMod val="75000"/>
                  </a:schemeClr>
                </a:solidFill>
                <a:effectLst/>
                <a:latin typeface="Helvetica" pitchFamily="2" charset="0"/>
              </a:rPr>
              <a:t>Kamyshna</a:t>
            </a:r>
            <a:r>
              <a:rPr lang="en-GB" sz="1200" i="0" dirty="0">
                <a:solidFill>
                  <a:schemeClr val="tx2">
                    <a:lumMod val="75000"/>
                  </a:schemeClr>
                </a:solidFill>
                <a:effectLst/>
                <a:latin typeface="Helvetica" pitchFamily="2" charset="0"/>
              </a:rPr>
              <a:t>, I., </a:t>
            </a:r>
            <a:r>
              <a:rPr lang="en-GB" sz="1200" i="0" dirty="0" err="1">
                <a:solidFill>
                  <a:schemeClr val="tx2">
                    <a:lumMod val="75000"/>
                  </a:schemeClr>
                </a:solidFill>
                <a:effectLst/>
                <a:latin typeface="Helvetica" pitchFamily="2" charset="0"/>
              </a:rPr>
              <a:t>Halabitska</a:t>
            </a:r>
            <a:r>
              <a:rPr lang="en-GB" sz="1200" i="0" dirty="0">
                <a:solidFill>
                  <a:schemeClr val="tx2">
                    <a:lumMod val="75000"/>
                  </a:schemeClr>
                </a:solidFill>
                <a:effectLst/>
                <a:latin typeface="Helvetica" pitchFamily="2" charset="0"/>
              </a:rPr>
              <a:t>, I. and </a:t>
            </a:r>
            <a:r>
              <a:rPr lang="en-GB" sz="1200" i="0" dirty="0" err="1">
                <a:solidFill>
                  <a:schemeClr val="tx2">
                    <a:lumMod val="75000"/>
                  </a:schemeClr>
                </a:solidFill>
                <a:effectLst/>
                <a:latin typeface="Helvetica" pitchFamily="2" charset="0"/>
              </a:rPr>
              <a:t>Kamyshnyi</a:t>
            </a:r>
            <a:r>
              <a:rPr lang="en-GB" sz="1200" i="0" dirty="0">
                <a:solidFill>
                  <a:schemeClr val="tx2">
                    <a:lumMod val="75000"/>
                  </a:schemeClr>
                </a:solidFill>
                <a:effectLst/>
                <a:latin typeface="Helvetica" pitchFamily="2" charset="0"/>
              </a:rPr>
              <a:t>, O. (2025) ‘Recent advances in the management of knee osteoarthritis: a narrative review’, </a:t>
            </a:r>
            <a:r>
              <a:rPr lang="en-GB" sz="1200" i="1" dirty="0">
                <a:solidFill>
                  <a:schemeClr val="tx2">
                    <a:lumMod val="75000"/>
                  </a:schemeClr>
                </a:solidFill>
                <a:effectLst/>
                <a:latin typeface="Helvetica" pitchFamily="2" charset="0"/>
              </a:rPr>
              <a:t>Frontiers in Medicine</a:t>
            </a:r>
            <a:r>
              <a:rPr lang="en-GB" sz="1200" i="0" dirty="0">
                <a:solidFill>
                  <a:schemeClr val="tx2">
                    <a:lumMod val="75000"/>
                  </a:schemeClr>
                </a:solidFill>
                <a:effectLst/>
                <a:latin typeface="Helvetica" pitchFamily="2" charset="0"/>
              </a:rPr>
              <a:t>, 12:1523027. Available at: </a:t>
            </a:r>
            <a:r>
              <a:rPr lang="en-GB" sz="1200" i="0" dirty="0">
                <a:solidFill>
                  <a:schemeClr val="tx2">
                    <a:lumMod val="75000"/>
                  </a:schemeClr>
                </a:solidFill>
                <a:effectLst/>
                <a:latin typeface="Helvetica" pitchFamily="2" charset="0"/>
                <a:hlinkClick r:id="rId6">
                  <a:extLst>
                    <a:ext uri="{A12FA001-AC4F-418D-AE19-62706E023703}">
                      <ahyp:hlinkClr xmlns:ahyp="http://schemas.microsoft.com/office/drawing/2018/hyperlinkcolor" val="tx"/>
                    </a:ext>
                  </a:extLst>
                </a:hlinkClick>
              </a:rPr>
              <a:t>https://www.frontiersin.org/journals/medicine/articles/10.3389/fmed.2025.1523027/full</a:t>
            </a:r>
            <a:r>
              <a:rPr lang="en-GB" sz="1200" i="0" dirty="0">
                <a:solidFill>
                  <a:schemeClr val="tx2">
                    <a:lumMod val="75000"/>
                  </a:schemeClr>
                </a:solidFill>
                <a:effectLst/>
                <a:latin typeface="Helvetica" pitchFamily="2" charset="0"/>
              </a:rPr>
              <a:t> (Accessed: 15 April 2026)</a:t>
            </a:r>
          </a:p>
          <a:p>
            <a:pPr algn="l"/>
            <a:r>
              <a:rPr lang="en-GB" sz="1200" i="0" dirty="0">
                <a:solidFill>
                  <a:schemeClr val="tx2">
                    <a:lumMod val="75000"/>
                  </a:schemeClr>
                </a:solidFill>
                <a:effectLst/>
                <a:latin typeface="Helvetica" pitchFamily="2" charset="0"/>
              </a:rPr>
              <a:t>Tang, S., Zhang, C., Oo, W.M., Fu, K., Risberg, M.A., </a:t>
            </a:r>
            <a:r>
              <a:rPr lang="en-GB" sz="1200" i="0" dirty="0" err="1">
                <a:solidFill>
                  <a:schemeClr val="tx2">
                    <a:lumMod val="75000"/>
                  </a:schemeClr>
                </a:solidFill>
                <a:effectLst/>
                <a:latin typeface="Helvetica" pitchFamily="2" charset="0"/>
              </a:rPr>
              <a:t>Bierma</a:t>
            </a:r>
            <a:r>
              <a:rPr lang="en-GB" sz="1200" i="0" dirty="0">
                <a:solidFill>
                  <a:schemeClr val="tx2">
                    <a:lumMod val="75000"/>
                  </a:schemeClr>
                </a:solidFill>
                <a:effectLst/>
                <a:latin typeface="Helvetica" pitchFamily="2" charset="0"/>
              </a:rPr>
              <a:t>-Zeinstra, S.M., </a:t>
            </a:r>
            <a:r>
              <a:rPr lang="en-GB" sz="1200" i="0" dirty="0" err="1">
                <a:solidFill>
                  <a:schemeClr val="tx2">
                    <a:lumMod val="75000"/>
                  </a:schemeClr>
                </a:solidFill>
                <a:effectLst/>
                <a:latin typeface="Helvetica" pitchFamily="2" charset="0"/>
              </a:rPr>
              <a:t>Neogi</a:t>
            </a:r>
            <a:r>
              <a:rPr lang="en-GB" sz="1200" i="0" dirty="0">
                <a:solidFill>
                  <a:schemeClr val="tx2">
                    <a:lumMod val="75000"/>
                  </a:schemeClr>
                </a:solidFill>
                <a:effectLst/>
                <a:latin typeface="Helvetica" pitchFamily="2" charset="0"/>
              </a:rPr>
              <a:t>, T., </a:t>
            </a:r>
            <a:r>
              <a:rPr lang="en-GB" sz="1200" i="0" dirty="0" err="1">
                <a:solidFill>
                  <a:schemeClr val="tx2">
                    <a:lumMod val="75000"/>
                  </a:schemeClr>
                </a:solidFill>
                <a:effectLst/>
                <a:latin typeface="Helvetica" pitchFamily="2" charset="0"/>
              </a:rPr>
              <a:t>Atukorala</a:t>
            </a:r>
            <a:r>
              <a:rPr lang="en-GB" sz="1200" i="0" dirty="0">
                <a:solidFill>
                  <a:schemeClr val="tx2">
                    <a:lumMod val="75000"/>
                  </a:schemeClr>
                </a:solidFill>
                <a:effectLst/>
                <a:latin typeface="Helvetica" pitchFamily="2" charset="0"/>
              </a:rPr>
              <a:t>, I., Malfait, A.-M., Ding, C. and Hunter, D.J. (2025) ‘Osteoarthritis’, </a:t>
            </a:r>
            <a:r>
              <a:rPr lang="en-GB" sz="1200" i="1" dirty="0">
                <a:solidFill>
                  <a:schemeClr val="tx2">
                    <a:lumMod val="75000"/>
                  </a:schemeClr>
                </a:solidFill>
                <a:effectLst/>
                <a:latin typeface="Helvetica" pitchFamily="2" charset="0"/>
              </a:rPr>
              <a:t>Nature Reviews Disease Primers</a:t>
            </a:r>
            <a:r>
              <a:rPr lang="en-GB" sz="1200" i="0" dirty="0">
                <a:solidFill>
                  <a:schemeClr val="tx2">
                    <a:lumMod val="75000"/>
                  </a:schemeClr>
                </a:solidFill>
                <a:effectLst/>
                <a:latin typeface="Helvetica" pitchFamily="2" charset="0"/>
              </a:rPr>
              <a:t>, 11(1), Article 10. Available at: </a:t>
            </a:r>
            <a:r>
              <a:rPr lang="en-GB" sz="1200" i="0" dirty="0">
                <a:solidFill>
                  <a:schemeClr val="tx2">
                    <a:lumMod val="75000"/>
                  </a:schemeClr>
                </a:solidFill>
                <a:effectLst/>
                <a:latin typeface="Helvetica" pitchFamily="2" charset="0"/>
                <a:hlinkClick r:id="rId7">
                  <a:extLst>
                    <a:ext uri="{A12FA001-AC4F-418D-AE19-62706E023703}">
                      <ahyp:hlinkClr xmlns:ahyp="http://schemas.microsoft.com/office/drawing/2018/hyperlinkcolor" val="tx"/>
                    </a:ext>
                  </a:extLst>
                </a:hlinkClick>
              </a:rPr>
              <a:t>https://doi.org/10.1038/s41572-025-00594-6</a:t>
            </a:r>
            <a:r>
              <a:rPr lang="en-GB" sz="1200" i="0" dirty="0">
                <a:solidFill>
                  <a:schemeClr val="tx2">
                    <a:lumMod val="75000"/>
                  </a:schemeClr>
                </a:solidFill>
                <a:effectLst/>
                <a:latin typeface="Helvetica" pitchFamily="2" charset="0"/>
              </a:rPr>
              <a:t> (Accessed: 9 April 2026)</a:t>
            </a:r>
          </a:p>
          <a:p>
            <a:pPr algn="l"/>
            <a:r>
              <a:rPr lang="en-GB" sz="1200" i="0" dirty="0">
                <a:solidFill>
                  <a:schemeClr val="tx2">
                    <a:lumMod val="75000"/>
                  </a:schemeClr>
                </a:solidFill>
                <a:effectLst/>
                <a:latin typeface="Helvetica" pitchFamily="2" charset="0"/>
              </a:rPr>
              <a:t>World Health Organisation (WHO) (2023) </a:t>
            </a:r>
            <a:r>
              <a:rPr lang="en-GB" sz="1200" i="1" dirty="0">
                <a:solidFill>
                  <a:schemeClr val="tx2">
                    <a:lumMod val="75000"/>
                  </a:schemeClr>
                </a:solidFill>
                <a:effectLst/>
                <a:latin typeface="Helvetica" pitchFamily="2" charset="0"/>
              </a:rPr>
              <a:t>Osteoarthritis.</a:t>
            </a:r>
            <a:r>
              <a:rPr lang="en-GB" sz="1200" i="0" dirty="0">
                <a:solidFill>
                  <a:schemeClr val="tx2">
                    <a:lumMod val="75000"/>
                  </a:schemeClr>
                </a:solidFill>
                <a:effectLst/>
                <a:latin typeface="Helvetica" pitchFamily="2" charset="0"/>
              </a:rPr>
              <a:t> Available at: </a:t>
            </a:r>
            <a:r>
              <a:rPr lang="en-GB" sz="1200" i="0" dirty="0">
                <a:solidFill>
                  <a:schemeClr val="tx2">
                    <a:lumMod val="75000"/>
                  </a:schemeClr>
                </a:solidFill>
                <a:effectLst/>
                <a:latin typeface="Helvetica" pitchFamily="2" charset="0"/>
                <a:hlinkClick r:id="rId8">
                  <a:extLst>
                    <a:ext uri="{A12FA001-AC4F-418D-AE19-62706E023703}">
                      <ahyp:hlinkClr xmlns:ahyp="http://schemas.microsoft.com/office/drawing/2018/hyperlinkcolor" val="tx"/>
                    </a:ext>
                  </a:extLst>
                </a:hlinkClick>
              </a:rPr>
              <a:t>https://www.who.int/news-room/fact-sheets/detail/osteoarthritis</a:t>
            </a:r>
            <a:r>
              <a:rPr lang="en-GB" sz="1200" i="0" dirty="0">
                <a:solidFill>
                  <a:schemeClr val="tx2">
                    <a:lumMod val="75000"/>
                  </a:schemeClr>
                </a:solidFill>
                <a:effectLst/>
                <a:latin typeface="Helvetica" pitchFamily="2" charset="0"/>
              </a:rPr>
              <a:t> (Accessed: 11 April 2026)</a:t>
            </a:r>
          </a:p>
          <a:p>
            <a:endParaRPr lang="en-US" dirty="0"/>
          </a:p>
        </p:txBody>
      </p:sp>
      <p:sp>
        <p:nvSpPr>
          <p:cNvPr id="4" name="Date Placeholder 3">
            <a:extLst>
              <a:ext uri="{FF2B5EF4-FFF2-40B4-BE49-F238E27FC236}">
                <a16:creationId xmlns:a16="http://schemas.microsoft.com/office/drawing/2014/main" id="{FD4AE553-D367-43C2-606E-2A7CDB596602}"/>
              </a:ext>
            </a:extLst>
          </p:cNvPr>
          <p:cNvSpPr>
            <a:spLocks noGrp="1"/>
          </p:cNvSpPr>
          <p:nvPr>
            <p:ph type="dt" sz="half" idx="10"/>
          </p:nvPr>
        </p:nvSpPr>
        <p:spPr/>
        <p:txBody>
          <a:bodyPr/>
          <a:lstStyle/>
          <a:p>
            <a:pPr>
              <a:defRPr/>
            </a:pPr>
            <a:fld id="{2A9D2B4D-CFC3-6944-AAEA-ECC299AFD5E0}" type="datetime1">
              <a:rPr lang="en-GB" altLang="en-US" smtClean="0"/>
              <a:t>22/04/2026</a:t>
            </a:fld>
            <a:endParaRPr lang="en-GB" altLang="en-US"/>
          </a:p>
        </p:txBody>
      </p:sp>
    </p:spTree>
    <p:extLst>
      <p:ext uri="{BB962C8B-B14F-4D97-AF65-F5344CB8AC3E}">
        <p14:creationId xmlns:p14="http://schemas.microsoft.com/office/powerpoint/2010/main" val="21536758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218</TotalTime>
  <Words>1382</Words>
  <Application>Microsoft Macintosh PowerPoint</Application>
  <PresentationFormat>On-screen Show (4:3)</PresentationFormat>
  <Paragraphs>106</Paragraphs>
  <Slides>13</Slides>
  <Notes>0</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Helvetica</vt:lpstr>
      <vt:lpstr>Myriad Pro</vt:lpstr>
      <vt:lpstr>Verdana</vt:lpstr>
      <vt:lpstr>20140311PresentationUWTSDTemplate</vt:lpstr>
      <vt:lpstr>PowerPoint Presentation</vt:lpstr>
      <vt:lpstr>Introduction</vt:lpstr>
      <vt:lpstr>Patient Information</vt:lpstr>
      <vt:lpstr>Musculoskeletal  System and Joint Function</vt:lpstr>
      <vt:lpstr>How osteoarthritis affects the joint</vt:lpstr>
      <vt:lpstr>Lifestyle and Health Behaviours</vt:lpstr>
      <vt:lpstr>Everyday routine</vt:lpstr>
      <vt:lpstr>Ethical Considerations</vt:lpstr>
      <vt:lpstr> Risk Factors</vt:lpstr>
      <vt:lpstr>Risk factors in Patient</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Yuliia Silman (2431446)</cp:lastModifiedBy>
  <cp:revision>231</cp:revision>
  <cp:lastPrinted>2018-07-09T15:27:01Z</cp:lastPrinted>
  <dcterms:created xsi:type="dcterms:W3CDTF">2002-10-07T19:43:58Z</dcterms:created>
  <dcterms:modified xsi:type="dcterms:W3CDTF">2026-04-22T12:39:50Z</dcterms:modified>
</cp:coreProperties>
</file>