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3" r:id="rId8"/>
    <p:sldId id="261" r:id="rId9"/>
    <p:sldId id="262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6CFAC9-CF8E-9EE7-1CFD-1B4CEDE7FA84}" v="45" dt="2025-01-18T20:50:08.628"/>
    <p1510:client id="{5B20044A-C246-E8E8-A909-BBE5C28B55AE}" v="88" dt="2025-01-18T21:23:31.742"/>
    <p1510:client id="{953006AE-D864-2AD3-EF1D-A6848A6BFF2B}" v="96" dt="2025-01-18T22:51:12.488"/>
    <p1510:client id="{9EE5AA51-A05B-D11A-9201-B176D8D7571D}" v="106" dt="2025-01-18T21:10:38.1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B53E25-B54E-47BB-889B-C10AA2E6D97F}" type="doc">
      <dgm:prSet loTypeId="urn:microsoft.com/office/officeart/2018/5/layout/IconLeafLabel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7687921E-5FB2-43F0-8D90-41C33D1D60F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 Swansea in South-West Wales (BBC, 2019)</a:t>
          </a:r>
          <a:endParaRPr lang="en-US"/>
        </a:p>
      </dgm:t>
    </dgm:pt>
    <dgm:pt modelId="{7CF5F7D4-9099-4BC1-8EAF-3B9515CED970}" type="parTrans" cxnId="{B277F649-5C03-4E62-884A-2ED9539FDC26}">
      <dgm:prSet/>
      <dgm:spPr/>
      <dgm:t>
        <a:bodyPr/>
        <a:lstStyle/>
        <a:p>
          <a:endParaRPr lang="en-US"/>
        </a:p>
      </dgm:t>
    </dgm:pt>
    <dgm:pt modelId="{61563A17-8D58-4B46-B464-8129D3492954}" type="sibTrans" cxnId="{B277F649-5C03-4E62-884A-2ED9539FDC26}">
      <dgm:prSet/>
      <dgm:spPr/>
      <dgm:t>
        <a:bodyPr/>
        <a:lstStyle/>
        <a:p>
          <a:endParaRPr lang="en-US"/>
        </a:p>
      </dgm:t>
    </dgm:pt>
    <dgm:pt modelId="{8807D75C-5262-4F4A-803A-EB70226E5ED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Authentic whisky: Single Malt &amp; Grain Whisky (Penderyn, n.d.)</a:t>
          </a:r>
          <a:endParaRPr lang="en-US"/>
        </a:p>
      </dgm:t>
    </dgm:pt>
    <dgm:pt modelId="{468E97BA-8B31-414E-9554-85BE08F7AC9C}" type="parTrans" cxnId="{8AD913FD-5B65-4501-8EFF-1301BEB40F9F}">
      <dgm:prSet/>
      <dgm:spPr/>
      <dgm:t>
        <a:bodyPr/>
        <a:lstStyle/>
        <a:p>
          <a:endParaRPr lang="en-US"/>
        </a:p>
      </dgm:t>
    </dgm:pt>
    <dgm:pt modelId="{2A51304A-E2F0-4706-A640-8FE67E46DA38}" type="sibTrans" cxnId="{8AD913FD-5B65-4501-8EFF-1301BEB40F9F}">
      <dgm:prSet/>
      <dgm:spPr/>
      <dgm:t>
        <a:bodyPr/>
        <a:lstStyle/>
        <a:p>
          <a:endParaRPr lang="en-US"/>
        </a:p>
      </dgm:t>
    </dgm:pt>
    <dgm:pt modelId="{9D3BBE58-94BB-4847-9C65-936C8F85A24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Aptos Display" panose="020F0302020204030204"/>
            </a:rPr>
            <a:t>S400,000</a:t>
          </a:r>
          <a:r>
            <a:rPr lang="en-GB"/>
            <a:t> litres of pure alcohol (Reynolds, 2024) </a:t>
          </a:r>
          <a:endParaRPr lang="en-US"/>
        </a:p>
      </dgm:t>
    </dgm:pt>
    <dgm:pt modelId="{1FFBAB0C-7ACD-41BF-A0D7-259D18E13414}" type="parTrans" cxnId="{522B7AB0-4D69-4F0B-8BDA-3ACCCD6579D2}">
      <dgm:prSet/>
      <dgm:spPr/>
      <dgm:t>
        <a:bodyPr/>
        <a:lstStyle/>
        <a:p>
          <a:endParaRPr lang="en-US"/>
        </a:p>
      </dgm:t>
    </dgm:pt>
    <dgm:pt modelId="{9069D377-A8EC-4B9E-8166-2B6C17DD9529}" type="sibTrans" cxnId="{522B7AB0-4D69-4F0B-8BDA-3ACCCD6579D2}">
      <dgm:prSet/>
      <dgm:spPr/>
      <dgm:t>
        <a:bodyPr/>
        <a:lstStyle/>
        <a:p>
          <a:endParaRPr lang="en-US"/>
        </a:p>
      </dgm:t>
    </dgm:pt>
    <dgm:pt modelId="{05E18D87-A61E-498A-8C3C-3B58DAC109E6}" type="pres">
      <dgm:prSet presAssocID="{68B53E25-B54E-47BB-889B-C10AA2E6D97F}" presName="root" presStyleCnt="0">
        <dgm:presLayoutVars>
          <dgm:dir/>
          <dgm:resizeHandles val="exact"/>
        </dgm:presLayoutVars>
      </dgm:prSet>
      <dgm:spPr/>
    </dgm:pt>
    <dgm:pt modelId="{949D8980-E01F-4BAD-B012-6E4D41FF1251}" type="pres">
      <dgm:prSet presAssocID="{7687921E-5FB2-43F0-8D90-41C33D1D60F5}" presName="compNode" presStyleCnt="0"/>
      <dgm:spPr/>
    </dgm:pt>
    <dgm:pt modelId="{0782F522-3D04-4CB6-B13F-C1EB57476AE2}" type="pres">
      <dgm:prSet presAssocID="{7687921E-5FB2-43F0-8D90-41C33D1D60F5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8F490F88-1614-4BA6-B622-E0B9823741C8}" type="pres">
      <dgm:prSet presAssocID="{7687921E-5FB2-43F0-8D90-41C33D1D60F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766F8C3A-F5C4-44B5-ADC7-4F6060CC0AB3}" type="pres">
      <dgm:prSet presAssocID="{7687921E-5FB2-43F0-8D90-41C33D1D60F5}" presName="spaceRect" presStyleCnt="0"/>
      <dgm:spPr/>
    </dgm:pt>
    <dgm:pt modelId="{0C66C259-A4B0-492F-9E43-946F0195EA55}" type="pres">
      <dgm:prSet presAssocID="{7687921E-5FB2-43F0-8D90-41C33D1D60F5}" presName="textRect" presStyleLbl="revTx" presStyleIdx="0" presStyleCnt="3">
        <dgm:presLayoutVars>
          <dgm:chMax val="1"/>
          <dgm:chPref val="1"/>
        </dgm:presLayoutVars>
      </dgm:prSet>
      <dgm:spPr/>
    </dgm:pt>
    <dgm:pt modelId="{1CCB40F6-FE14-4DB1-9112-45FE0CDD6059}" type="pres">
      <dgm:prSet presAssocID="{61563A17-8D58-4B46-B464-8129D3492954}" presName="sibTrans" presStyleCnt="0"/>
      <dgm:spPr/>
    </dgm:pt>
    <dgm:pt modelId="{04C90169-ACED-4A14-B9B8-44506CE8007D}" type="pres">
      <dgm:prSet presAssocID="{8807D75C-5262-4F4A-803A-EB70226E5ED7}" presName="compNode" presStyleCnt="0"/>
      <dgm:spPr/>
    </dgm:pt>
    <dgm:pt modelId="{EC382D25-FC96-437E-9950-FBA9FC126221}" type="pres">
      <dgm:prSet presAssocID="{8807D75C-5262-4F4A-803A-EB70226E5ED7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E6FD206A-CF53-400D-A96D-85CCAD794180}" type="pres">
      <dgm:prSet presAssocID="{8807D75C-5262-4F4A-803A-EB70226E5ED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mpagne Glasses"/>
        </a:ext>
      </dgm:extLst>
    </dgm:pt>
    <dgm:pt modelId="{95E99E50-484E-453A-BD4C-766C032DAAB2}" type="pres">
      <dgm:prSet presAssocID="{8807D75C-5262-4F4A-803A-EB70226E5ED7}" presName="spaceRect" presStyleCnt="0"/>
      <dgm:spPr/>
    </dgm:pt>
    <dgm:pt modelId="{04BCF9C1-880E-4CC4-9711-B1DD5C8F0464}" type="pres">
      <dgm:prSet presAssocID="{8807D75C-5262-4F4A-803A-EB70226E5ED7}" presName="textRect" presStyleLbl="revTx" presStyleIdx="1" presStyleCnt="3">
        <dgm:presLayoutVars>
          <dgm:chMax val="1"/>
          <dgm:chPref val="1"/>
        </dgm:presLayoutVars>
      </dgm:prSet>
      <dgm:spPr/>
    </dgm:pt>
    <dgm:pt modelId="{CEECC76D-93AC-49FE-BBBD-14D085ABF342}" type="pres">
      <dgm:prSet presAssocID="{2A51304A-E2F0-4706-A640-8FE67E46DA38}" presName="sibTrans" presStyleCnt="0"/>
      <dgm:spPr/>
    </dgm:pt>
    <dgm:pt modelId="{44F82E5D-A524-4347-9AD7-A914A983ADEB}" type="pres">
      <dgm:prSet presAssocID="{9D3BBE58-94BB-4847-9C65-936C8F85A241}" presName="compNode" presStyleCnt="0"/>
      <dgm:spPr/>
    </dgm:pt>
    <dgm:pt modelId="{96098360-48A8-46DF-8A5D-DF27C02AA23B}" type="pres">
      <dgm:prSet presAssocID="{9D3BBE58-94BB-4847-9C65-936C8F85A241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4759AF34-656B-4CCA-8F19-483F582F5CE8}" type="pres">
      <dgm:prSet presAssocID="{9D3BBE58-94BB-4847-9C65-936C8F85A24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mpagne"/>
        </a:ext>
      </dgm:extLst>
    </dgm:pt>
    <dgm:pt modelId="{25AE9274-DA64-424C-8FD7-D33DC5D76CC4}" type="pres">
      <dgm:prSet presAssocID="{9D3BBE58-94BB-4847-9C65-936C8F85A241}" presName="spaceRect" presStyleCnt="0"/>
      <dgm:spPr/>
    </dgm:pt>
    <dgm:pt modelId="{19E33443-35B0-4017-BA1F-7670498CCB6B}" type="pres">
      <dgm:prSet presAssocID="{9D3BBE58-94BB-4847-9C65-936C8F85A24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0942B1A-22AC-4638-BF09-37F6B4FDD3B4}" type="presOf" srcId="{9D3BBE58-94BB-4847-9C65-936C8F85A241}" destId="{19E33443-35B0-4017-BA1F-7670498CCB6B}" srcOrd="0" destOrd="0" presId="urn:microsoft.com/office/officeart/2018/5/layout/IconLeafLabelList"/>
    <dgm:cxn modelId="{B277F649-5C03-4E62-884A-2ED9539FDC26}" srcId="{68B53E25-B54E-47BB-889B-C10AA2E6D97F}" destId="{7687921E-5FB2-43F0-8D90-41C33D1D60F5}" srcOrd="0" destOrd="0" parTransId="{7CF5F7D4-9099-4BC1-8EAF-3B9515CED970}" sibTransId="{61563A17-8D58-4B46-B464-8129D3492954}"/>
    <dgm:cxn modelId="{04F68A78-8A9B-4D75-889E-6E06AEB27FF1}" type="presOf" srcId="{8807D75C-5262-4F4A-803A-EB70226E5ED7}" destId="{04BCF9C1-880E-4CC4-9711-B1DD5C8F0464}" srcOrd="0" destOrd="0" presId="urn:microsoft.com/office/officeart/2018/5/layout/IconLeafLabelList"/>
    <dgm:cxn modelId="{522B7AB0-4D69-4F0B-8BDA-3ACCCD6579D2}" srcId="{68B53E25-B54E-47BB-889B-C10AA2E6D97F}" destId="{9D3BBE58-94BB-4847-9C65-936C8F85A241}" srcOrd="2" destOrd="0" parTransId="{1FFBAB0C-7ACD-41BF-A0D7-259D18E13414}" sibTransId="{9069D377-A8EC-4B9E-8166-2B6C17DD9529}"/>
    <dgm:cxn modelId="{725FA6BC-F96B-4886-9F74-CCF260226EA7}" type="presOf" srcId="{7687921E-5FB2-43F0-8D90-41C33D1D60F5}" destId="{0C66C259-A4B0-492F-9E43-946F0195EA55}" srcOrd="0" destOrd="0" presId="urn:microsoft.com/office/officeart/2018/5/layout/IconLeafLabelList"/>
    <dgm:cxn modelId="{63FFA8D3-2A8D-46C9-B080-EED97C05660B}" type="presOf" srcId="{68B53E25-B54E-47BB-889B-C10AA2E6D97F}" destId="{05E18D87-A61E-498A-8C3C-3B58DAC109E6}" srcOrd="0" destOrd="0" presId="urn:microsoft.com/office/officeart/2018/5/layout/IconLeafLabelList"/>
    <dgm:cxn modelId="{8AD913FD-5B65-4501-8EFF-1301BEB40F9F}" srcId="{68B53E25-B54E-47BB-889B-C10AA2E6D97F}" destId="{8807D75C-5262-4F4A-803A-EB70226E5ED7}" srcOrd="1" destOrd="0" parTransId="{468E97BA-8B31-414E-9554-85BE08F7AC9C}" sibTransId="{2A51304A-E2F0-4706-A640-8FE67E46DA38}"/>
    <dgm:cxn modelId="{03D8308D-318D-41A4-952E-46720D6A8857}" type="presParOf" srcId="{05E18D87-A61E-498A-8C3C-3B58DAC109E6}" destId="{949D8980-E01F-4BAD-B012-6E4D41FF1251}" srcOrd="0" destOrd="0" presId="urn:microsoft.com/office/officeart/2018/5/layout/IconLeafLabelList"/>
    <dgm:cxn modelId="{05B80667-9CD1-4D24-B827-699DF77987D1}" type="presParOf" srcId="{949D8980-E01F-4BAD-B012-6E4D41FF1251}" destId="{0782F522-3D04-4CB6-B13F-C1EB57476AE2}" srcOrd="0" destOrd="0" presId="urn:microsoft.com/office/officeart/2018/5/layout/IconLeafLabelList"/>
    <dgm:cxn modelId="{DE7DBCA0-8EA3-438C-BE49-5B5D4503241F}" type="presParOf" srcId="{949D8980-E01F-4BAD-B012-6E4D41FF1251}" destId="{8F490F88-1614-4BA6-B622-E0B9823741C8}" srcOrd="1" destOrd="0" presId="urn:microsoft.com/office/officeart/2018/5/layout/IconLeafLabelList"/>
    <dgm:cxn modelId="{2CA7EE00-4564-4E03-AFD5-B6A05DE3DD19}" type="presParOf" srcId="{949D8980-E01F-4BAD-B012-6E4D41FF1251}" destId="{766F8C3A-F5C4-44B5-ADC7-4F6060CC0AB3}" srcOrd="2" destOrd="0" presId="urn:microsoft.com/office/officeart/2018/5/layout/IconLeafLabelList"/>
    <dgm:cxn modelId="{F7EBC8E0-A7D2-4E4D-8B77-BA4E2F225A01}" type="presParOf" srcId="{949D8980-E01F-4BAD-B012-6E4D41FF1251}" destId="{0C66C259-A4B0-492F-9E43-946F0195EA55}" srcOrd="3" destOrd="0" presId="urn:microsoft.com/office/officeart/2018/5/layout/IconLeafLabelList"/>
    <dgm:cxn modelId="{30493170-FA91-4EA1-9632-98E2DD492D9F}" type="presParOf" srcId="{05E18D87-A61E-498A-8C3C-3B58DAC109E6}" destId="{1CCB40F6-FE14-4DB1-9112-45FE0CDD6059}" srcOrd="1" destOrd="0" presId="urn:microsoft.com/office/officeart/2018/5/layout/IconLeafLabelList"/>
    <dgm:cxn modelId="{205AB460-8EA6-44A5-A54A-88939D069FEA}" type="presParOf" srcId="{05E18D87-A61E-498A-8C3C-3B58DAC109E6}" destId="{04C90169-ACED-4A14-B9B8-44506CE8007D}" srcOrd="2" destOrd="0" presId="urn:microsoft.com/office/officeart/2018/5/layout/IconLeafLabelList"/>
    <dgm:cxn modelId="{50422FF2-4C8D-4F67-AA9F-8430B5300253}" type="presParOf" srcId="{04C90169-ACED-4A14-B9B8-44506CE8007D}" destId="{EC382D25-FC96-437E-9950-FBA9FC126221}" srcOrd="0" destOrd="0" presId="urn:microsoft.com/office/officeart/2018/5/layout/IconLeafLabelList"/>
    <dgm:cxn modelId="{FC0F53C0-1B5F-4180-B477-08C423BD562E}" type="presParOf" srcId="{04C90169-ACED-4A14-B9B8-44506CE8007D}" destId="{E6FD206A-CF53-400D-A96D-85CCAD794180}" srcOrd="1" destOrd="0" presId="urn:microsoft.com/office/officeart/2018/5/layout/IconLeafLabelList"/>
    <dgm:cxn modelId="{B42D6C50-3493-4B90-A284-B47D0375DFD7}" type="presParOf" srcId="{04C90169-ACED-4A14-B9B8-44506CE8007D}" destId="{95E99E50-484E-453A-BD4C-766C032DAAB2}" srcOrd="2" destOrd="0" presId="urn:microsoft.com/office/officeart/2018/5/layout/IconLeafLabelList"/>
    <dgm:cxn modelId="{802E3A15-7EFF-4C40-B534-972B23A9A845}" type="presParOf" srcId="{04C90169-ACED-4A14-B9B8-44506CE8007D}" destId="{04BCF9C1-880E-4CC4-9711-B1DD5C8F0464}" srcOrd="3" destOrd="0" presId="urn:microsoft.com/office/officeart/2018/5/layout/IconLeafLabelList"/>
    <dgm:cxn modelId="{0CB9029B-8365-4798-B2DF-0A4CCFDA3A49}" type="presParOf" srcId="{05E18D87-A61E-498A-8C3C-3B58DAC109E6}" destId="{CEECC76D-93AC-49FE-BBBD-14D085ABF342}" srcOrd="3" destOrd="0" presId="urn:microsoft.com/office/officeart/2018/5/layout/IconLeafLabelList"/>
    <dgm:cxn modelId="{EB69B388-8CE2-4EAC-AB7E-05F7B80036C0}" type="presParOf" srcId="{05E18D87-A61E-498A-8C3C-3B58DAC109E6}" destId="{44F82E5D-A524-4347-9AD7-A914A983ADEB}" srcOrd="4" destOrd="0" presId="urn:microsoft.com/office/officeart/2018/5/layout/IconLeafLabelList"/>
    <dgm:cxn modelId="{D9746BB7-8B47-4FAC-9DF6-23A538302EE6}" type="presParOf" srcId="{44F82E5D-A524-4347-9AD7-A914A983ADEB}" destId="{96098360-48A8-46DF-8A5D-DF27C02AA23B}" srcOrd="0" destOrd="0" presId="urn:microsoft.com/office/officeart/2018/5/layout/IconLeafLabelList"/>
    <dgm:cxn modelId="{E71B376C-9DC6-4921-9856-DC88CBBC5D56}" type="presParOf" srcId="{44F82E5D-A524-4347-9AD7-A914A983ADEB}" destId="{4759AF34-656B-4CCA-8F19-483F582F5CE8}" srcOrd="1" destOrd="0" presId="urn:microsoft.com/office/officeart/2018/5/layout/IconLeafLabelList"/>
    <dgm:cxn modelId="{E6C35BC2-A7B9-4C3B-8F13-1092E9478570}" type="presParOf" srcId="{44F82E5D-A524-4347-9AD7-A914A983ADEB}" destId="{25AE9274-DA64-424C-8FD7-D33DC5D76CC4}" srcOrd="2" destOrd="0" presId="urn:microsoft.com/office/officeart/2018/5/layout/IconLeafLabelList"/>
    <dgm:cxn modelId="{AB8497ED-F480-485D-92D5-56BF2D785D6D}" type="presParOf" srcId="{44F82E5D-A524-4347-9AD7-A914A983ADEB}" destId="{19E33443-35B0-4017-BA1F-7670498CCB6B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A6495D6-428B-492D-94A5-42F037E193DA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B2BC827-C335-44C5-89BD-3F89176ACB35}">
      <dgm:prSet/>
      <dgm:spPr/>
      <dgm:t>
        <a:bodyPr/>
        <a:lstStyle/>
        <a:p>
          <a:r>
            <a:rPr lang="en-GB"/>
            <a:t>Opened in 2000 in the Brecon Beacons</a:t>
          </a:r>
          <a:endParaRPr lang="en-US"/>
        </a:p>
      </dgm:t>
    </dgm:pt>
    <dgm:pt modelId="{C5613B3B-4305-49F8-88FF-5EED1AD93207}" type="parTrans" cxnId="{1FCBEAEC-2EB7-49ED-BE34-A4C3FBE99D33}">
      <dgm:prSet/>
      <dgm:spPr/>
      <dgm:t>
        <a:bodyPr/>
        <a:lstStyle/>
        <a:p>
          <a:endParaRPr lang="en-US"/>
        </a:p>
      </dgm:t>
    </dgm:pt>
    <dgm:pt modelId="{93F6533D-C1C8-4915-89BF-6C94AA038EC2}" type="sibTrans" cxnId="{1FCBEAEC-2EB7-49ED-BE34-A4C3FBE99D33}">
      <dgm:prSet/>
      <dgm:spPr/>
      <dgm:t>
        <a:bodyPr/>
        <a:lstStyle/>
        <a:p>
          <a:endParaRPr lang="en-US"/>
        </a:p>
      </dgm:t>
    </dgm:pt>
    <dgm:pt modelId="{06994293-12D5-4AC9-AA55-93F56F85FCD7}">
      <dgm:prSet/>
      <dgm:spPr/>
      <dgm:t>
        <a:bodyPr/>
        <a:lstStyle/>
        <a:p>
          <a:r>
            <a:rPr lang="en-GB"/>
            <a:t>First whisky distillery in Wales for over 100 years (Visit Wales, n.d.) (Penderyn, n.d.)</a:t>
          </a:r>
          <a:endParaRPr lang="en-US"/>
        </a:p>
      </dgm:t>
    </dgm:pt>
    <dgm:pt modelId="{BE66B08E-10A6-4B7D-AE52-AE9A447C2CA7}" type="parTrans" cxnId="{A09BB998-AB82-4790-90F3-FF80A2243CBC}">
      <dgm:prSet/>
      <dgm:spPr/>
      <dgm:t>
        <a:bodyPr/>
        <a:lstStyle/>
        <a:p>
          <a:endParaRPr lang="en-US"/>
        </a:p>
      </dgm:t>
    </dgm:pt>
    <dgm:pt modelId="{202A33D5-AC98-4443-9348-2DDE43629C2B}" type="sibTrans" cxnId="{A09BB998-AB82-4790-90F3-FF80A2243CBC}">
      <dgm:prSet/>
      <dgm:spPr/>
      <dgm:t>
        <a:bodyPr/>
        <a:lstStyle/>
        <a:p>
          <a:endParaRPr lang="en-US"/>
        </a:p>
      </dgm:t>
    </dgm:pt>
    <dgm:pt modelId="{FA7EE05B-1ADF-441B-823A-ACD7E8A7DE18}">
      <dgm:prSet/>
      <dgm:spPr/>
      <dgm:t>
        <a:bodyPr/>
        <a:lstStyle/>
        <a:p>
          <a:r>
            <a:rPr lang="en-GB"/>
            <a:t>Swansea distillery opened in 2023 </a:t>
          </a:r>
          <a:endParaRPr lang="en-US"/>
        </a:p>
      </dgm:t>
    </dgm:pt>
    <dgm:pt modelId="{29556E16-6D26-4A76-86C5-F02DF988B060}" type="parTrans" cxnId="{1D56762D-F088-4997-947B-0679B32F81A3}">
      <dgm:prSet/>
      <dgm:spPr/>
      <dgm:t>
        <a:bodyPr/>
        <a:lstStyle/>
        <a:p>
          <a:endParaRPr lang="en-US"/>
        </a:p>
      </dgm:t>
    </dgm:pt>
    <dgm:pt modelId="{916C2C3C-384F-42A0-8FBF-31802C5CA74C}" type="sibTrans" cxnId="{1D56762D-F088-4997-947B-0679B32F81A3}">
      <dgm:prSet/>
      <dgm:spPr/>
      <dgm:t>
        <a:bodyPr/>
        <a:lstStyle/>
        <a:p>
          <a:endParaRPr lang="en-US"/>
        </a:p>
      </dgm:t>
    </dgm:pt>
    <dgm:pt modelId="{B90FD1DE-3E2A-4184-995A-0E3EB99B1BB9}">
      <dgm:prSet/>
      <dgm:spPr/>
      <dgm:t>
        <a:bodyPr/>
        <a:lstStyle/>
        <a:p>
          <a:r>
            <a:rPr lang="en-GB"/>
            <a:t>Former copperworks building (Penderyn, n.d.) </a:t>
          </a:r>
          <a:endParaRPr lang="en-US"/>
        </a:p>
      </dgm:t>
    </dgm:pt>
    <dgm:pt modelId="{BC9DC0E6-A250-423A-A925-50BB3FAC29E8}" type="parTrans" cxnId="{2C739F33-35E2-4E1E-88E2-8474BFA4F5C3}">
      <dgm:prSet/>
      <dgm:spPr/>
      <dgm:t>
        <a:bodyPr/>
        <a:lstStyle/>
        <a:p>
          <a:endParaRPr lang="en-US"/>
        </a:p>
      </dgm:t>
    </dgm:pt>
    <dgm:pt modelId="{9B2DDA48-1BC5-4F45-8ADF-7062E6F0BF82}" type="sibTrans" cxnId="{2C739F33-35E2-4E1E-88E2-8474BFA4F5C3}">
      <dgm:prSet/>
      <dgm:spPr/>
      <dgm:t>
        <a:bodyPr/>
        <a:lstStyle/>
        <a:p>
          <a:endParaRPr lang="en-US"/>
        </a:p>
      </dgm:t>
    </dgm:pt>
    <dgm:pt modelId="{BF42B911-47CC-44D9-96BF-A457311284ED}" type="pres">
      <dgm:prSet presAssocID="{7A6495D6-428B-492D-94A5-42F037E193DA}" presName="linear" presStyleCnt="0">
        <dgm:presLayoutVars>
          <dgm:animLvl val="lvl"/>
          <dgm:resizeHandles val="exact"/>
        </dgm:presLayoutVars>
      </dgm:prSet>
      <dgm:spPr/>
    </dgm:pt>
    <dgm:pt modelId="{072BA03B-2B9B-4B8C-89BD-6D6583945B2E}" type="pres">
      <dgm:prSet presAssocID="{6B2BC827-C335-44C5-89BD-3F89176ACB3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5B5F579-3CA5-4B09-B400-1BB9ACB6C9C8}" type="pres">
      <dgm:prSet presAssocID="{93F6533D-C1C8-4915-89BF-6C94AA038EC2}" presName="spacer" presStyleCnt="0"/>
      <dgm:spPr/>
    </dgm:pt>
    <dgm:pt modelId="{BFD50884-EAF5-4B6A-B4B0-10F2432B5BE2}" type="pres">
      <dgm:prSet presAssocID="{06994293-12D5-4AC9-AA55-93F56F85FCD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2CFEE1C-D882-42D7-A0BF-D887A3CAAE88}" type="pres">
      <dgm:prSet presAssocID="{202A33D5-AC98-4443-9348-2DDE43629C2B}" presName="spacer" presStyleCnt="0"/>
      <dgm:spPr/>
    </dgm:pt>
    <dgm:pt modelId="{F3C453F0-21FB-4AD0-990C-A65735AA47D4}" type="pres">
      <dgm:prSet presAssocID="{FA7EE05B-1ADF-441B-823A-ACD7E8A7DE1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3F2A223-E10F-418E-A1D8-80773104A76A}" type="pres">
      <dgm:prSet presAssocID="{916C2C3C-384F-42A0-8FBF-31802C5CA74C}" presName="spacer" presStyleCnt="0"/>
      <dgm:spPr/>
    </dgm:pt>
    <dgm:pt modelId="{B21B1927-F002-46CE-8A3A-CE408519E482}" type="pres">
      <dgm:prSet presAssocID="{B90FD1DE-3E2A-4184-995A-0E3EB99B1BB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D10F21F-BB9B-4572-BB48-DC5E77DD99BF}" type="presOf" srcId="{B90FD1DE-3E2A-4184-995A-0E3EB99B1BB9}" destId="{B21B1927-F002-46CE-8A3A-CE408519E482}" srcOrd="0" destOrd="0" presId="urn:microsoft.com/office/officeart/2005/8/layout/vList2"/>
    <dgm:cxn modelId="{1D56762D-F088-4997-947B-0679B32F81A3}" srcId="{7A6495D6-428B-492D-94A5-42F037E193DA}" destId="{FA7EE05B-1ADF-441B-823A-ACD7E8A7DE18}" srcOrd="2" destOrd="0" parTransId="{29556E16-6D26-4A76-86C5-F02DF988B060}" sibTransId="{916C2C3C-384F-42A0-8FBF-31802C5CA74C}"/>
    <dgm:cxn modelId="{88D8FB2E-16D3-4882-8E48-AB65102ADA68}" type="presOf" srcId="{7A6495D6-428B-492D-94A5-42F037E193DA}" destId="{BF42B911-47CC-44D9-96BF-A457311284ED}" srcOrd="0" destOrd="0" presId="urn:microsoft.com/office/officeart/2005/8/layout/vList2"/>
    <dgm:cxn modelId="{2C739F33-35E2-4E1E-88E2-8474BFA4F5C3}" srcId="{7A6495D6-428B-492D-94A5-42F037E193DA}" destId="{B90FD1DE-3E2A-4184-995A-0E3EB99B1BB9}" srcOrd="3" destOrd="0" parTransId="{BC9DC0E6-A250-423A-A925-50BB3FAC29E8}" sibTransId="{9B2DDA48-1BC5-4F45-8ADF-7062E6F0BF82}"/>
    <dgm:cxn modelId="{1E9E4261-2646-448F-93DF-5D3FD12E1F1C}" type="presOf" srcId="{FA7EE05B-1ADF-441B-823A-ACD7E8A7DE18}" destId="{F3C453F0-21FB-4AD0-990C-A65735AA47D4}" srcOrd="0" destOrd="0" presId="urn:microsoft.com/office/officeart/2005/8/layout/vList2"/>
    <dgm:cxn modelId="{A09BB998-AB82-4790-90F3-FF80A2243CBC}" srcId="{7A6495D6-428B-492D-94A5-42F037E193DA}" destId="{06994293-12D5-4AC9-AA55-93F56F85FCD7}" srcOrd="1" destOrd="0" parTransId="{BE66B08E-10A6-4B7D-AE52-AE9A447C2CA7}" sibTransId="{202A33D5-AC98-4443-9348-2DDE43629C2B}"/>
    <dgm:cxn modelId="{D2823FC6-8E9C-4643-86D9-2B2185B228CA}" type="presOf" srcId="{6B2BC827-C335-44C5-89BD-3F89176ACB35}" destId="{072BA03B-2B9B-4B8C-89BD-6D6583945B2E}" srcOrd="0" destOrd="0" presId="urn:microsoft.com/office/officeart/2005/8/layout/vList2"/>
    <dgm:cxn modelId="{B92529D1-C71B-4477-A24E-E08024A15F25}" type="presOf" srcId="{06994293-12D5-4AC9-AA55-93F56F85FCD7}" destId="{BFD50884-EAF5-4B6A-B4B0-10F2432B5BE2}" srcOrd="0" destOrd="0" presId="urn:microsoft.com/office/officeart/2005/8/layout/vList2"/>
    <dgm:cxn modelId="{1FCBEAEC-2EB7-49ED-BE34-A4C3FBE99D33}" srcId="{7A6495D6-428B-492D-94A5-42F037E193DA}" destId="{6B2BC827-C335-44C5-89BD-3F89176ACB35}" srcOrd="0" destOrd="0" parTransId="{C5613B3B-4305-49F8-88FF-5EED1AD93207}" sibTransId="{93F6533D-C1C8-4915-89BF-6C94AA038EC2}"/>
    <dgm:cxn modelId="{2BA3B1D2-70E6-4749-B82F-7219AA6372AA}" type="presParOf" srcId="{BF42B911-47CC-44D9-96BF-A457311284ED}" destId="{072BA03B-2B9B-4B8C-89BD-6D6583945B2E}" srcOrd="0" destOrd="0" presId="urn:microsoft.com/office/officeart/2005/8/layout/vList2"/>
    <dgm:cxn modelId="{761AE61A-7E6A-4472-9334-D625232CA683}" type="presParOf" srcId="{BF42B911-47CC-44D9-96BF-A457311284ED}" destId="{45B5F579-3CA5-4B09-B400-1BB9ACB6C9C8}" srcOrd="1" destOrd="0" presId="urn:microsoft.com/office/officeart/2005/8/layout/vList2"/>
    <dgm:cxn modelId="{5B382C1A-55F8-4327-AA93-22B528D3172F}" type="presParOf" srcId="{BF42B911-47CC-44D9-96BF-A457311284ED}" destId="{BFD50884-EAF5-4B6A-B4B0-10F2432B5BE2}" srcOrd="2" destOrd="0" presId="urn:microsoft.com/office/officeart/2005/8/layout/vList2"/>
    <dgm:cxn modelId="{FE78D1A1-AF46-419E-AD0E-D6FE50F6F895}" type="presParOf" srcId="{BF42B911-47CC-44D9-96BF-A457311284ED}" destId="{62CFEE1C-D882-42D7-A0BF-D887A3CAAE88}" srcOrd="3" destOrd="0" presId="urn:microsoft.com/office/officeart/2005/8/layout/vList2"/>
    <dgm:cxn modelId="{CA43BD42-F9A0-4FD2-B1AF-B065E53EBEDE}" type="presParOf" srcId="{BF42B911-47CC-44D9-96BF-A457311284ED}" destId="{F3C453F0-21FB-4AD0-990C-A65735AA47D4}" srcOrd="4" destOrd="0" presId="urn:microsoft.com/office/officeart/2005/8/layout/vList2"/>
    <dgm:cxn modelId="{77673EE7-1A62-4475-A79C-495920E41402}" type="presParOf" srcId="{BF42B911-47CC-44D9-96BF-A457311284ED}" destId="{F3F2A223-E10F-418E-A1D8-80773104A76A}" srcOrd="5" destOrd="0" presId="urn:microsoft.com/office/officeart/2005/8/layout/vList2"/>
    <dgm:cxn modelId="{BB7914B2-5AAB-4AB9-BF82-EC40FDD0D22A}" type="presParOf" srcId="{BF42B911-47CC-44D9-96BF-A457311284ED}" destId="{B21B1927-F002-46CE-8A3A-CE408519E48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812C97A-5611-476F-8000-095665E242D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9E79FBEF-62A6-4D38-AF4A-D7B3578AEC3B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US" dirty="0">
              <a:solidFill>
                <a:schemeClr val="tx1"/>
              </a:solidFill>
              <a:latin typeface="Calibri"/>
              <a:ea typeface="Calibri"/>
              <a:cs typeface="Calibri"/>
            </a:rPr>
            <a:t>Political &amp; Legal - Protected Geographical Indicial UK GI status </a:t>
          </a:r>
          <a:r>
            <a:rPr lang="en-US" dirty="0">
              <a:solidFill>
                <a:schemeClr val="tx1"/>
              </a:solidFill>
            </a:rPr>
            <a:t>(Penderyn, 2023)</a:t>
          </a:r>
        </a:p>
      </dgm:t>
    </dgm:pt>
    <dgm:pt modelId="{FA5B8AAC-D15B-42EF-9A9C-EE3EBF42B7B4}" type="parTrans" cxnId="{DEA43148-AD93-4D5B-91EE-7F67414ADD22}">
      <dgm:prSet/>
      <dgm:spPr/>
      <dgm:t>
        <a:bodyPr/>
        <a:lstStyle/>
        <a:p>
          <a:endParaRPr lang="en-US"/>
        </a:p>
      </dgm:t>
    </dgm:pt>
    <dgm:pt modelId="{0A203248-1D02-48DD-856C-42B5BE6506E3}" type="sibTrans" cxnId="{DEA43148-AD93-4D5B-91EE-7F67414ADD22}">
      <dgm:prSet/>
      <dgm:spPr/>
      <dgm:t>
        <a:bodyPr/>
        <a:lstStyle/>
        <a:p>
          <a:endParaRPr lang="en-US"/>
        </a:p>
      </dgm:t>
    </dgm:pt>
    <dgm:pt modelId="{E9BCB5E9-90E7-4E84-8EF2-8561AAF3C376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US" dirty="0">
              <a:solidFill>
                <a:schemeClr val="tx1"/>
              </a:solidFill>
              <a:latin typeface="Calibri"/>
              <a:ea typeface="Calibri"/>
              <a:cs typeface="Calibri"/>
            </a:rPr>
            <a:t>Economic – Tours &amp; Whisky Making Masterclasses (</a:t>
          </a:r>
          <a:r>
            <a:rPr lang="en-US" dirty="0"/>
            <a:t>Penderyn, 2025).</a:t>
          </a:r>
        </a:p>
      </dgm:t>
    </dgm:pt>
    <dgm:pt modelId="{B8F557D9-EE54-4077-BBE0-C1691F9E5DAA}" type="parTrans" cxnId="{F7B65A43-B724-4B21-A641-5AE59A20D07F}">
      <dgm:prSet/>
      <dgm:spPr/>
      <dgm:t>
        <a:bodyPr/>
        <a:lstStyle/>
        <a:p>
          <a:endParaRPr lang="en-US"/>
        </a:p>
      </dgm:t>
    </dgm:pt>
    <dgm:pt modelId="{DFA05576-AF74-49AD-A9D7-77544A3A7D49}" type="sibTrans" cxnId="{F7B65A43-B724-4B21-A641-5AE59A20D07F}">
      <dgm:prSet/>
      <dgm:spPr/>
      <dgm:t>
        <a:bodyPr/>
        <a:lstStyle/>
        <a:p>
          <a:endParaRPr lang="en-US"/>
        </a:p>
      </dgm:t>
    </dgm:pt>
    <dgm:pt modelId="{4DB2DD88-26D4-4A1E-9EF4-93B6C47B283A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US" dirty="0">
              <a:solidFill>
                <a:schemeClr val="tx1"/>
              </a:solidFill>
              <a:latin typeface="Calibri"/>
              <a:ea typeface="Calibri"/>
              <a:cs typeface="Calibri"/>
            </a:rPr>
            <a:t>Social – Partnered with Cygnet Gin </a:t>
          </a:r>
          <a:r>
            <a:rPr lang="en-US" dirty="0"/>
            <a:t>(Bar Magazine, 2025).</a:t>
          </a:r>
          <a:endParaRPr lang="en-US" dirty="0">
            <a:solidFill>
              <a:schemeClr val="tx1"/>
            </a:solidFill>
          </a:endParaRPr>
        </a:p>
      </dgm:t>
    </dgm:pt>
    <dgm:pt modelId="{34CDF6C5-8357-4DC9-869D-07EC8F240B45}" type="parTrans" cxnId="{F0E8E1C8-65CD-446F-AE67-6054D2046548}">
      <dgm:prSet/>
      <dgm:spPr/>
      <dgm:t>
        <a:bodyPr/>
        <a:lstStyle/>
        <a:p>
          <a:endParaRPr lang="en-US"/>
        </a:p>
      </dgm:t>
    </dgm:pt>
    <dgm:pt modelId="{74683850-03FE-4AAD-85C3-A4A4A090F12F}" type="sibTrans" cxnId="{F0E8E1C8-65CD-446F-AE67-6054D2046548}">
      <dgm:prSet/>
      <dgm:spPr/>
      <dgm:t>
        <a:bodyPr/>
        <a:lstStyle/>
        <a:p>
          <a:endParaRPr lang="en-US"/>
        </a:p>
      </dgm:t>
    </dgm:pt>
    <dgm:pt modelId="{80966351-00E8-4B42-A7F3-E94088090AA7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US" dirty="0">
              <a:solidFill>
                <a:schemeClr val="tx1"/>
              </a:solidFill>
              <a:latin typeface="Calibri"/>
              <a:ea typeface="Calibri"/>
              <a:cs typeface="Calibri"/>
            </a:rPr>
            <a:t>Technological – TripAdvisor </a:t>
          </a:r>
          <a:r>
            <a:rPr lang="en-US" dirty="0"/>
            <a:t>(Tripadvisor, 2025)</a:t>
          </a:r>
          <a:endParaRPr lang="en-US" dirty="0">
            <a:solidFill>
              <a:schemeClr val="tx1"/>
            </a:solidFill>
          </a:endParaRPr>
        </a:p>
      </dgm:t>
    </dgm:pt>
    <dgm:pt modelId="{E47F4A4C-B814-4ECD-BD77-BF60D6AC201F}" type="parTrans" cxnId="{AE1665FA-401C-415F-89B8-83C33C5A8859}">
      <dgm:prSet/>
      <dgm:spPr/>
      <dgm:t>
        <a:bodyPr/>
        <a:lstStyle/>
        <a:p>
          <a:endParaRPr lang="en-US"/>
        </a:p>
      </dgm:t>
    </dgm:pt>
    <dgm:pt modelId="{17D29988-DA3D-4F84-9EBC-9E9F66BD48EC}" type="sibTrans" cxnId="{AE1665FA-401C-415F-89B8-83C33C5A8859}">
      <dgm:prSet/>
      <dgm:spPr/>
      <dgm:t>
        <a:bodyPr/>
        <a:lstStyle/>
        <a:p>
          <a:endParaRPr lang="en-US"/>
        </a:p>
      </dgm:t>
    </dgm:pt>
    <dgm:pt modelId="{BABE6FCB-549F-406D-AF08-211F00F46941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US" dirty="0">
              <a:solidFill>
                <a:schemeClr val="tx1"/>
              </a:solidFill>
              <a:latin typeface="Calibri"/>
              <a:ea typeface="Calibri"/>
              <a:cs typeface="Calibri"/>
            </a:rPr>
            <a:t>Environmental - Reducing their CO2 by 50 </a:t>
          </a:r>
          <a:r>
            <a:rPr lang="en-US" dirty="0" err="1">
              <a:solidFill>
                <a:schemeClr val="tx1"/>
              </a:solidFill>
              <a:latin typeface="Calibri"/>
              <a:ea typeface="Calibri"/>
              <a:cs typeface="Calibri"/>
            </a:rPr>
            <a:t>tonnes</a:t>
          </a:r>
          <a:r>
            <a:rPr lang="en-US" dirty="0">
              <a:solidFill>
                <a:schemeClr val="tx1"/>
              </a:solidFill>
              <a:latin typeface="Calibri"/>
              <a:ea typeface="Calibri"/>
              <a:cs typeface="Calibri"/>
            </a:rPr>
            <a:t> every year </a:t>
          </a:r>
          <a:r>
            <a:rPr lang="en-US" dirty="0">
              <a:solidFill>
                <a:schemeClr val="tx1"/>
              </a:solidFill>
            </a:rPr>
            <a:t>(Earth Island, 2023)</a:t>
          </a:r>
        </a:p>
      </dgm:t>
    </dgm:pt>
    <dgm:pt modelId="{6639DC8A-1C2E-42DF-A3DD-C9AD76E62FFE}" type="parTrans" cxnId="{37AEC5F3-0ADD-4542-8F3B-54FA14FAD8D1}">
      <dgm:prSet/>
      <dgm:spPr/>
      <dgm:t>
        <a:bodyPr/>
        <a:lstStyle/>
        <a:p>
          <a:endParaRPr lang="en-US"/>
        </a:p>
      </dgm:t>
    </dgm:pt>
    <dgm:pt modelId="{F74BE85E-EA8F-4729-98E4-451D22479232}" type="sibTrans" cxnId="{37AEC5F3-0ADD-4542-8F3B-54FA14FAD8D1}">
      <dgm:prSet/>
      <dgm:spPr/>
      <dgm:t>
        <a:bodyPr/>
        <a:lstStyle/>
        <a:p>
          <a:endParaRPr lang="en-US"/>
        </a:p>
      </dgm:t>
    </dgm:pt>
    <dgm:pt modelId="{6A5E4AE7-8CAF-4A41-A804-E0017C132335}" type="pres">
      <dgm:prSet presAssocID="{F812C97A-5611-476F-8000-095665E242DC}" presName="root" presStyleCnt="0">
        <dgm:presLayoutVars>
          <dgm:dir/>
          <dgm:resizeHandles val="exact"/>
        </dgm:presLayoutVars>
      </dgm:prSet>
      <dgm:spPr/>
    </dgm:pt>
    <dgm:pt modelId="{406DF80D-9167-45C9-8DAA-8113802DD705}" type="pres">
      <dgm:prSet presAssocID="{9E79FBEF-62A6-4D38-AF4A-D7B3578AEC3B}" presName="compNode" presStyleCnt="0"/>
      <dgm:spPr/>
    </dgm:pt>
    <dgm:pt modelId="{2CA53BE3-9044-4454-B0D3-021A0F55FD7E}" type="pres">
      <dgm:prSet presAssocID="{9E79FBEF-62A6-4D38-AF4A-D7B3578AEC3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2F6DF1FC-B59F-4DD8-B4CE-410D92B6AC05}" type="pres">
      <dgm:prSet presAssocID="{9E79FBEF-62A6-4D38-AF4A-D7B3578AEC3B}" presName="spaceRect" presStyleCnt="0"/>
      <dgm:spPr/>
    </dgm:pt>
    <dgm:pt modelId="{B575498D-884B-485F-A023-E0C6E15BA05C}" type="pres">
      <dgm:prSet presAssocID="{9E79FBEF-62A6-4D38-AF4A-D7B3578AEC3B}" presName="textRect" presStyleLbl="revTx" presStyleIdx="0" presStyleCnt="5">
        <dgm:presLayoutVars>
          <dgm:chMax val="1"/>
          <dgm:chPref val="1"/>
        </dgm:presLayoutVars>
      </dgm:prSet>
      <dgm:spPr/>
    </dgm:pt>
    <dgm:pt modelId="{7B7158C7-E52B-4E2E-A779-5A263B541583}" type="pres">
      <dgm:prSet presAssocID="{0A203248-1D02-48DD-856C-42B5BE6506E3}" presName="sibTrans" presStyleCnt="0"/>
      <dgm:spPr/>
    </dgm:pt>
    <dgm:pt modelId="{1457AA2D-950C-493D-BDB7-010B3993203A}" type="pres">
      <dgm:prSet presAssocID="{E9BCB5E9-90E7-4E84-8EF2-8561AAF3C376}" presName="compNode" presStyleCnt="0"/>
      <dgm:spPr/>
    </dgm:pt>
    <dgm:pt modelId="{E44DCA90-FA00-4901-8B58-34082994E9CD}" type="pres">
      <dgm:prSet presAssocID="{E9BCB5E9-90E7-4E84-8EF2-8561AAF3C37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064F1DAA-CC87-45E7-A493-19EF4EEF5B0B}" type="pres">
      <dgm:prSet presAssocID="{E9BCB5E9-90E7-4E84-8EF2-8561AAF3C376}" presName="spaceRect" presStyleCnt="0"/>
      <dgm:spPr/>
    </dgm:pt>
    <dgm:pt modelId="{4E0CBC72-7CC7-4F5F-9BA0-91DC463E4DB7}" type="pres">
      <dgm:prSet presAssocID="{E9BCB5E9-90E7-4E84-8EF2-8561AAF3C376}" presName="textRect" presStyleLbl="revTx" presStyleIdx="1" presStyleCnt="5">
        <dgm:presLayoutVars>
          <dgm:chMax val="1"/>
          <dgm:chPref val="1"/>
        </dgm:presLayoutVars>
      </dgm:prSet>
      <dgm:spPr/>
    </dgm:pt>
    <dgm:pt modelId="{A816C665-3A65-46C6-A80E-D4E9D3E6CCA9}" type="pres">
      <dgm:prSet presAssocID="{DFA05576-AF74-49AD-A9D7-77544A3A7D49}" presName="sibTrans" presStyleCnt="0"/>
      <dgm:spPr/>
    </dgm:pt>
    <dgm:pt modelId="{FDB8B925-1F52-4D89-9C75-0D8791CB45E5}" type="pres">
      <dgm:prSet presAssocID="{4DB2DD88-26D4-4A1E-9EF4-93B6C47B283A}" presName="compNode" presStyleCnt="0"/>
      <dgm:spPr/>
    </dgm:pt>
    <dgm:pt modelId="{90D9E57E-2B28-48C1-B207-2B41F9EA16CC}" type="pres">
      <dgm:prSet presAssocID="{4DB2DD88-26D4-4A1E-9EF4-93B6C47B283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44793C40-BF49-40A4-B603-43FE42ABBE8B}" type="pres">
      <dgm:prSet presAssocID="{4DB2DD88-26D4-4A1E-9EF4-93B6C47B283A}" presName="spaceRect" presStyleCnt="0"/>
      <dgm:spPr/>
    </dgm:pt>
    <dgm:pt modelId="{40344682-A414-4E7A-BD79-09F8EFD0E129}" type="pres">
      <dgm:prSet presAssocID="{4DB2DD88-26D4-4A1E-9EF4-93B6C47B283A}" presName="textRect" presStyleLbl="revTx" presStyleIdx="2" presStyleCnt="5">
        <dgm:presLayoutVars>
          <dgm:chMax val="1"/>
          <dgm:chPref val="1"/>
        </dgm:presLayoutVars>
      </dgm:prSet>
      <dgm:spPr/>
    </dgm:pt>
    <dgm:pt modelId="{B9194C4A-F970-48FE-A6BB-D8F4E70FBE1C}" type="pres">
      <dgm:prSet presAssocID="{74683850-03FE-4AAD-85C3-A4A4A090F12F}" presName="sibTrans" presStyleCnt="0"/>
      <dgm:spPr/>
    </dgm:pt>
    <dgm:pt modelId="{530EC009-8FDD-43BD-820D-0C104282F9F6}" type="pres">
      <dgm:prSet presAssocID="{80966351-00E8-4B42-A7F3-E94088090AA7}" presName="compNode" presStyleCnt="0"/>
      <dgm:spPr/>
    </dgm:pt>
    <dgm:pt modelId="{D5291317-D5C1-453C-96AE-D6B9DE7AF924}" type="pres">
      <dgm:prSet presAssocID="{80966351-00E8-4B42-A7F3-E94088090AA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4A5F72D5-65D0-4EAC-A396-C6F837389E9C}" type="pres">
      <dgm:prSet presAssocID="{80966351-00E8-4B42-A7F3-E94088090AA7}" presName="spaceRect" presStyleCnt="0"/>
      <dgm:spPr/>
    </dgm:pt>
    <dgm:pt modelId="{D4198940-EA2B-4B67-9D79-0A45F96A0BC5}" type="pres">
      <dgm:prSet presAssocID="{80966351-00E8-4B42-A7F3-E94088090AA7}" presName="textRect" presStyleLbl="revTx" presStyleIdx="3" presStyleCnt="5">
        <dgm:presLayoutVars>
          <dgm:chMax val="1"/>
          <dgm:chPref val="1"/>
        </dgm:presLayoutVars>
      </dgm:prSet>
      <dgm:spPr/>
    </dgm:pt>
    <dgm:pt modelId="{555EA943-92C6-45B7-B0FA-CA4FEF665DE2}" type="pres">
      <dgm:prSet presAssocID="{17D29988-DA3D-4F84-9EBC-9E9F66BD48EC}" presName="sibTrans" presStyleCnt="0"/>
      <dgm:spPr/>
    </dgm:pt>
    <dgm:pt modelId="{1863D703-F68F-4219-893D-970A1D5F76A4}" type="pres">
      <dgm:prSet presAssocID="{BABE6FCB-549F-406D-AF08-211F00F46941}" presName="compNode" presStyleCnt="0"/>
      <dgm:spPr/>
    </dgm:pt>
    <dgm:pt modelId="{307BC26D-E801-45E5-9F64-391476DD01E1}" type="pres">
      <dgm:prSet presAssocID="{BABE6FCB-549F-406D-AF08-211F00F4694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B377A964-6CB5-43E4-BBDD-983933AB7FCC}" type="pres">
      <dgm:prSet presAssocID="{BABE6FCB-549F-406D-AF08-211F00F46941}" presName="spaceRect" presStyleCnt="0"/>
      <dgm:spPr/>
    </dgm:pt>
    <dgm:pt modelId="{EF2A10F1-C177-4032-9BC4-180CC36E56B5}" type="pres">
      <dgm:prSet presAssocID="{BABE6FCB-549F-406D-AF08-211F00F46941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1E3B3F41-E7B7-4B64-99F1-A4F1D47C7DE5}" type="presOf" srcId="{4DB2DD88-26D4-4A1E-9EF4-93B6C47B283A}" destId="{40344682-A414-4E7A-BD79-09F8EFD0E129}" srcOrd="0" destOrd="0" presId="urn:microsoft.com/office/officeart/2018/2/layout/IconLabelList"/>
    <dgm:cxn modelId="{F7B65A43-B724-4B21-A641-5AE59A20D07F}" srcId="{F812C97A-5611-476F-8000-095665E242DC}" destId="{E9BCB5E9-90E7-4E84-8EF2-8561AAF3C376}" srcOrd="1" destOrd="0" parTransId="{B8F557D9-EE54-4077-BBE0-C1691F9E5DAA}" sibTransId="{DFA05576-AF74-49AD-A9D7-77544A3A7D49}"/>
    <dgm:cxn modelId="{DEA43148-AD93-4D5B-91EE-7F67414ADD22}" srcId="{F812C97A-5611-476F-8000-095665E242DC}" destId="{9E79FBEF-62A6-4D38-AF4A-D7B3578AEC3B}" srcOrd="0" destOrd="0" parTransId="{FA5B8AAC-D15B-42EF-9A9C-EE3EBF42B7B4}" sibTransId="{0A203248-1D02-48DD-856C-42B5BE6506E3}"/>
    <dgm:cxn modelId="{1223716D-DA6B-4B2B-8466-CE455EAEF9B8}" type="presOf" srcId="{F812C97A-5611-476F-8000-095665E242DC}" destId="{6A5E4AE7-8CAF-4A41-A804-E0017C132335}" srcOrd="0" destOrd="0" presId="urn:microsoft.com/office/officeart/2018/2/layout/IconLabelList"/>
    <dgm:cxn modelId="{7952A97D-9630-4D29-9E70-49D082F5FA3E}" type="presOf" srcId="{E9BCB5E9-90E7-4E84-8EF2-8561AAF3C376}" destId="{4E0CBC72-7CC7-4F5F-9BA0-91DC463E4DB7}" srcOrd="0" destOrd="0" presId="urn:microsoft.com/office/officeart/2018/2/layout/IconLabelList"/>
    <dgm:cxn modelId="{76679EBD-175B-4038-9B14-D11BBE3C0582}" type="presOf" srcId="{BABE6FCB-549F-406D-AF08-211F00F46941}" destId="{EF2A10F1-C177-4032-9BC4-180CC36E56B5}" srcOrd="0" destOrd="0" presId="urn:microsoft.com/office/officeart/2018/2/layout/IconLabelList"/>
    <dgm:cxn modelId="{F0E8E1C8-65CD-446F-AE67-6054D2046548}" srcId="{F812C97A-5611-476F-8000-095665E242DC}" destId="{4DB2DD88-26D4-4A1E-9EF4-93B6C47B283A}" srcOrd="2" destOrd="0" parTransId="{34CDF6C5-8357-4DC9-869D-07EC8F240B45}" sibTransId="{74683850-03FE-4AAD-85C3-A4A4A090F12F}"/>
    <dgm:cxn modelId="{276D7AE0-D3A0-4844-AB46-AC43B4B2EF3F}" type="presOf" srcId="{9E79FBEF-62A6-4D38-AF4A-D7B3578AEC3B}" destId="{B575498D-884B-485F-A023-E0C6E15BA05C}" srcOrd="0" destOrd="0" presId="urn:microsoft.com/office/officeart/2018/2/layout/IconLabelList"/>
    <dgm:cxn modelId="{FE36C9EC-F506-4503-99FB-D2A850E13E76}" type="presOf" srcId="{80966351-00E8-4B42-A7F3-E94088090AA7}" destId="{D4198940-EA2B-4B67-9D79-0A45F96A0BC5}" srcOrd="0" destOrd="0" presId="urn:microsoft.com/office/officeart/2018/2/layout/IconLabelList"/>
    <dgm:cxn modelId="{37AEC5F3-0ADD-4542-8F3B-54FA14FAD8D1}" srcId="{F812C97A-5611-476F-8000-095665E242DC}" destId="{BABE6FCB-549F-406D-AF08-211F00F46941}" srcOrd="4" destOrd="0" parTransId="{6639DC8A-1C2E-42DF-A3DD-C9AD76E62FFE}" sibTransId="{F74BE85E-EA8F-4729-98E4-451D22479232}"/>
    <dgm:cxn modelId="{AE1665FA-401C-415F-89B8-83C33C5A8859}" srcId="{F812C97A-5611-476F-8000-095665E242DC}" destId="{80966351-00E8-4B42-A7F3-E94088090AA7}" srcOrd="3" destOrd="0" parTransId="{E47F4A4C-B814-4ECD-BD77-BF60D6AC201F}" sibTransId="{17D29988-DA3D-4F84-9EBC-9E9F66BD48EC}"/>
    <dgm:cxn modelId="{EE0D1928-323F-4DCC-8D9C-2FAEF37B0A2B}" type="presParOf" srcId="{6A5E4AE7-8CAF-4A41-A804-E0017C132335}" destId="{406DF80D-9167-45C9-8DAA-8113802DD705}" srcOrd="0" destOrd="0" presId="urn:microsoft.com/office/officeart/2018/2/layout/IconLabelList"/>
    <dgm:cxn modelId="{8E68C67B-8CAF-4A99-BCD3-471F40194085}" type="presParOf" srcId="{406DF80D-9167-45C9-8DAA-8113802DD705}" destId="{2CA53BE3-9044-4454-B0D3-021A0F55FD7E}" srcOrd="0" destOrd="0" presId="urn:microsoft.com/office/officeart/2018/2/layout/IconLabelList"/>
    <dgm:cxn modelId="{001B9D7D-863D-441E-8ABA-41D8FE4A7691}" type="presParOf" srcId="{406DF80D-9167-45C9-8DAA-8113802DD705}" destId="{2F6DF1FC-B59F-4DD8-B4CE-410D92B6AC05}" srcOrd="1" destOrd="0" presId="urn:microsoft.com/office/officeart/2018/2/layout/IconLabelList"/>
    <dgm:cxn modelId="{2509B66E-3B3A-4727-859C-319082D89F5C}" type="presParOf" srcId="{406DF80D-9167-45C9-8DAA-8113802DD705}" destId="{B575498D-884B-485F-A023-E0C6E15BA05C}" srcOrd="2" destOrd="0" presId="urn:microsoft.com/office/officeart/2018/2/layout/IconLabelList"/>
    <dgm:cxn modelId="{CE1D7F51-0CD5-4E66-8ED0-B6A7D9307D8C}" type="presParOf" srcId="{6A5E4AE7-8CAF-4A41-A804-E0017C132335}" destId="{7B7158C7-E52B-4E2E-A779-5A263B541583}" srcOrd="1" destOrd="0" presId="urn:microsoft.com/office/officeart/2018/2/layout/IconLabelList"/>
    <dgm:cxn modelId="{D177DBAC-B3EE-4780-8E25-9B2C6D945C29}" type="presParOf" srcId="{6A5E4AE7-8CAF-4A41-A804-E0017C132335}" destId="{1457AA2D-950C-493D-BDB7-010B3993203A}" srcOrd="2" destOrd="0" presId="urn:microsoft.com/office/officeart/2018/2/layout/IconLabelList"/>
    <dgm:cxn modelId="{E7B42A1F-1DFE-4EBB-90A5-BD7F2B53B567}" type="presParOf" srcId="{1457AA2D-950C-493D-BDB7-010B3993203A}" destId="{E44DCA90-FA00-4901-8B58-34082994E9CD}" srcOrd="0" destOrd="0" presId="urn:microsoft.com/office/officeart/2018/2/layout/IconLabelList"/>
    <dgm:cxn modelId="{597D9BDB-3010-48C5-B18E-4934E1B8DE31}" type="presParOf" srcId="{1457AA2D-950C-493D-BDB7-010B3993203A}" destId="{064F1DAA-CC87-45E7-A493-19EF4EEF5B0B}" srcOrd="1" destOrd="0" presId="urn:microsoft.com/office/officeart/2018/2/layout/IconLabelList"/>
    <dgm:cxn modelId="{4FDC5CE5-8132-4CDE-B5BA-76F2AB926E7F}" type="presParOf" srcId="{1457AA2D-950C-493D-BDB7-010B3993203A}" destId="{4E0CBC72-7CC7-4F5F-9BA0-91DC463E4DB7}" srcOrd="2" destOrd="0" presId="urn:microsoft.com/office/officeart/2018/2/layout/IconLabelList"/>
    <dgm:cxn modelId="{A2A5B44E-B6C6-469B-B1EE-259826DC3449}" type="presParOf" srcId="{6A5E4AE7-8CAF-4A41-A804-E0017C132335}" destId="{A816C665-3A65-46C6-A80E-D4E9D3E6CCA9}" srcOrd="3" destOrd="0" presId="urn:microsoft.com/office/officeart/2018/2/layout/IconLabelList"/>
    <dgm:cxn modelId="{330C4D61-83B1-47B0-B516-7A4737108C8C}" type="presParOf" srcId="{6A5E4AE7-8CAF-4A41-A804-E0017C132335}" destId="{FDB8B925-1F52-4D89-9C75-0D8791CB45E5}" srcOrd="4" destOrd="0" presId="urn:microsoft.com/office/officeart/2018/2/layout/IconLabelList"/>
    <dgm:cxn modelId="{D7A13550-790F-4756-B1EE-73AE3C31FEED}" type="presParOf" srcId="{FDB8B925-1F52-4D89-9C75-0D8791CB45E5}" destId="{90D9E57E-2B28-48C1-B207-2B41F9EA16CC}" srcOrd="0" destOrd="0" presId="urn:microsoft.com/office/officeart/2018/2/layout/IconLabelList"/>
    <dgm:cxn modelId="{DA16259C-4929-482A-BA81-5C42FF22F571}" type="presParOf" srcId="{FDB8B925-1F52-4D89-9C75-0D8791CB45E5}" destId="{44793C40-BF49-40A4-B603-43FE42ABBE8B}" srcOrd="1" destOrd="0" presId="urn:microsoft.com/office/officeart/2018/2/layout/IconLabelList"/>
    <dgm:cxn modelId="{C31D10B2-411A-4C1F-AF3E-CE8F3D0F758A}" type="presParOf" srcId="{FDB8B925-1F52-4D89-9C75-0D8791CB45E5}" destId="{40344682-A414-4E7A-BD79-09F8EFD0E129}" srcOrd="2" destOrd="0" presId="urn:microsoft.com/office/officeart/2018/2/layout/IconLabelList"/>
    <dgm:cxn modelId="{0A5BDAE4-D6C4-440A-8ED0-966D331664E2}" type="presParOf" srcId="{6A5E4AE7-8CAF-4A41-A804-E0017C132335}" destId="{B9194C4A-F970-48FE-A6BB-D8F4E70FBE1C}" srcOrd="5" destOrd="0" presId="urn:microsoft.com/office/officeart/2018/2/layout/IconLabelList"/>
    <dgm:cxn modelId="{86FB9CAD-97C2-437D-9D47-3AE819D19F3D}" type="presParOf" srcId="{6A5E4AE7-8CAF-4A41-A804-E0017C132335}" destId="{530EC009-8FDD-43BD-820D-0C104282F9F6}" srcOrd="6" destOrd="0" presId="urn:microsoft.com/office/officeart/2018/2/layout/IconLabelList"/>
    <dgm:cxn modelId="{368C3BBE-5D6D-4F21-BF3A-20595A1D2D2E}" type="presParOf" srcId="{530EC009-8FDD-43BD-820D-0C104282F9F6}" destId="{D5291317-D5C1-453C-96AE-D6B9DE7AF924}" srcOrd="0" destOrd="0" presId="urn:microsoft.com/office/officeart/2018/2/layout/IconLabelList"/>
    <dgm:cxn modelId="{6D1083C8-3950-4DF4-92C7-CFA22D53088B}" type="presParOf" srcId="{530EC009-8FDD-43BD-820D-0C104282F9F6}" destId="{4A5F72D5-65D0-4EAC-A396-C6F837389E9C}" srcOrd="1" destOrd="0" presId="urn:microsoft.com/office/officeart/2018/2/layout/IconLabelList"/>
    <dgm:cxn modelId="{60E93600-7361-489C-B699-48A65E9944FB}" type="presParOf" srcId="{530EC009-8FDD-43BD-820D-0C104282F9F6}" destId="{D4198940-EA2B-4B67-9D79-0A45F96A0BC5}" srcOrd="2" destOrd="0" presId="urn:microsoft.com/office/officeart/2018/2/layout/IconLabelList"/>
    <dgm:cxn modelId="{9BEA8D8D-C822-4586-ABB0-0A0A5259C31E}" type="presParOf" srcId="{6A5E4AE7-8CAF-4A41-A804-E0017C132335}" destId="{555EA943-92C6-45B7-B0FA-CA4FEF665DE2}" srcOrd="7" destOrd="0" presId="urn:microsoft.com/office/officeart/2018/2/layout/IconLabelList"/>
    <dgm:cxn modelId="{C6D92987-E274-46CE-B8D3-51EACC954C59}" type="presParOf" srcId="{6A5E4AE7-8CAF-4A41-A804-E0017C132335}" destId="{1863D703-F68F-4219-893D-970A1D5F76A4}" srcOrd="8" destOrd="0" presId="urn:microsoft.com/office/officeart/2018/2/layout/IconLabelList"/>
    <dgm:cxn modelId="{E463A932-273C-4108-AB24-30A19ED1CA48}" type="presParOf" srcId="{1863D703-F68F-4219-893D-970A1D5F76A4}" destId="{307BC26D-E801-45E5-9F64-391476DD01E1}" srcOrd="0" destOrd="0" presId="urn:microsoft.com/office/officeart/2018/2/layout/IconLabelList"/>
    <dgm:cxn modelId="{2D6B7E9D-2BEC-4CF8-A572-5ED7D2E8C500}" type="presParOf" srcId="{1863D703-F68F-4219-893D-970A1D5F76A4}" destId="{B377A964-6CB5-43E4-BBDD-983933AB7FCC}" srcOrd="1" destOrd="0" presId="urn:microsoft.com/office/officeart/2018/2/layout/IconLabelList"/>
    <dgm:cxn modelId="{09134DB2-F8D6-4A5A-9282-7EEAE2509518}" type="presParOf" srcId="{1863D703-F68F-4219-893D-970A1D5F76A4}" destId="{EF2A10F1-C177-4032-9BC4-180CC36E56B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2F522-3D04-4CB6-B13F-C1EB57476AE2}">
      <dsp:nvSpPr>
        <dsp:cNvPr id="0" name=""/>
        <dsp:cNvSpPr/>
      </dsp:nvSpPr>
      <dsp:spPr>
        <a:xfrm>
          <a:off x="649400" y="405162"/>
          <a:ext cx="1784250" cy="178425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90F88-1614-4BA6-B622-E0B9823741C8}">
      <dsp:nvSpPr>
        <dsp:cNvPr id="0" name=""/>
        <dsp:cNvSpPr/>
      </dsp:nvSpPr>
      <dsp:spPr>
        <a:xfrm>
          <a:off x="1029650" y="785412"/>
          <a:ext cx="1023750" cy="1023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66C259-A4B0-492F-9E43-946F0195EA55}">
      <dsp:nvSpPr>
        <dsp:cNvPr id="0" name=""/>
        <dsp:cNvSpPr/>
      </dsp:nvSpPr>
      <dsp:spPr>
        <a:xfrm>
          <a:off x="79025" y="2745162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 Swansea in South-West Wales (BBC, 2019)</a:t>
          </a:r>
          <a:endParaRPr lang="en-US" sz="1500" kern="1200"/>
        </a:p>
      </dsp:txBody>
      <dsp:txXfrm>
        <a:off x="79025" y="2745162"/>
        <a:ext cx="2925000" cy="720000"/>
      </dsp:txXfrm>
    </dsp:sp>
    <dsp:sp modelId="{EC382D25-FC96-437E-9950-FBA9FC126221}">
      <dsp:nvSpPr>
        <dsp:cNvPr id="0" name=""/>
        <dsp:cNvSpPr/>
      </dsp:nvSpPr>
      <dsp:spPr>
        <a:xfrm>
          <a:off x="4086275" y="405162"/>
          <a:ext cx="1784250" cy="178425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FD206A-CF53-400D-A96D-85CCAD794180}">
      <dsp:nvSpPr>
        <dsp:cNvPr id="0" name=""/>
        <dsp:cNvSpPr/>
      </dsp:nvSpPr>
      <dsp:spPr>
        <a:xfrm>
          <a:off x="4466525" y="785412"/>
          <a:ext cx="1023750" cy="10237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BCF9C1-880E-4CC4-9711-B1DD5C8F0464}">
      <dsp:nvSpPr>
        <dsp:cNvPr id="0" name=""/>
        <dsp:cNvSpPr/>
      </dsp:nvSpPr>
      <dsp:spPr>
        <a:xfrm>
          <a:off x="3515900" y="2745162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Authentic whisky: Single Malt &amp; Grain Whisky (Penderyn, n.d.)</a:t>
          </a:r>
          <a:endParaRPr lang="en-US" sz="1500" kern="1200"/>
        </a:p>
      </dsp:txBody>
      <dsp:txXfrm>
        <a:off x="3515900" y="2745162"/>
        <a:ext cx="2925000" cy="720000"/>
      </dsp:txXfrm>
    </dsp:sp>
    <dsp:sp modelId="{96098360-48A8-46DF-8A5D-DF27C02AA23B}">
      <dsp:nvSpPr>
        <dsp:cNvPr id="0" name=""/>
        <dsp:cNvSpPr/>
      </dsp:nvSpPr>
      <dsp:spPr>
        <a:xfrm>
          <a:off x="7523150" y="405162"/>
          <a:ext cx="1784250" cy="178425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59AF34-656B-4CCA-8F19-483F582F5CE8}">
      <dsp:nvSpPr>
        <dsp:cNvPr id="0" name=""/>
        <dsp:cNvSpPr/>
      </dsp:nvSpPr>
      <dsp:spPr>
        <a:xfrm>
          <a:off x="7903400" y="785412"/>
          <a:ext cx="1023750" cy="10237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E33443-35B0-4017-BA1F-7670498CCB6B}">
      <dsp:nvSpPr>
        <dsp:cNvPr id="0" name=""/>
        <dsp:cNvSpPr/>
      </dsp:nvSpPr>
      <dsp:spPr>
        <a:xfrm>
          <a:off x="6952775" y="2745162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>
              <a:latin typeface="Aptos Display" panose="020F0302020204030204"/>
            </a:rPr>
            <a:t>S400,000</a:t>
          </a:r>
          <a:r>
            <a:rPr lang="en-GB" sz="1500" kern="1200"/>
            <a:t> litres of pure alcohol (Reynolds, 2024) </a:t>
          </a:r>
          <a:endParaRPr lang="en-US" sz="1500" kern="1200"/>
        </a:p>
      </dsp:txBody>
      <dsp:txXfrm>
        <a:off x="6952775" y="2745162"/>
        <a:ext cx="2925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2BA03B-2B9B-4B8C-89BD-6D6583945B2E}">
      <dsp:nvSpPr>
        <dsp:cNvPr id="0" name=""/>
        <dsp:cNvSpPr/>
      </dsp:nvSpPr>
      <dsp:spPr>
        <a:xfrm>
          <a:off x="0" y="382479"/>
          <a:ext cx="4646905" cy="67532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Opened in 2000 in the Brecon Beacons</a:t>
          </a:r>
          <a:endParaRPr lang="en-US" sz="1700" kern="1200"/>
        </a:p>
      </dsp:txBody>
      <dsp:txXfrm>
        <a:off x="32967" y="415446"/>
        <a:ext cx="4580971" cy="609393"/>
      </dsp:txXfrm>
    </dsp:sp>
    <dsp:sp modelId="{BFD50884-EAF5-4B6A-B4B0-10F2432B5BE2}">
      <dsp:nvSpPr>
        <dsp:cNvPr id="0" name=""/>
        <dsp:cNvSpPr/>
      </dsp:nvSpPr>
      <dsp:spPr>
        <a:xfrm>
          <a:off x="0" y="1106766"/>
          <a:ext cx="4646905" cy="67532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First whisky distillery in Wales for over 100 years (Visit Wales, n.d.) (Penderyn, n.d.)</a:t>
          </a:r>
          <a:endParaRPr lang="en-US" sz="1700" kern="1200"/>
        </a:p>
      </dsp:txBody>
      <dsp:txXfrm>
        <a:off x="32967" y="1139733"/>
        <a:ext cx="4580971" cy="609393"/>
      </dsp:txXfrm>
    </dsp:sp>
    <dsp:sp modelId="{F3C453F0-21FB-4AD0-990C-A65735AA47D4}">
      <dsp:nvSpPr>
        <dsp:cNvPr id="0" name=""/>
        <dsp:cNvSpPr/>
      </dsp:nvSpPr>
      <dsp:spPr>
        <a:xfrm>
          <a:off x="0" y="1831054"/>
          <a:ext cx="4646905" cy="67532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Swansea distillery opened in 2023 </a:t>
          </a:r>
          <a:endParaRPr lang="en-US" sz="1700" kern="1200"/>
        </a:p>
      </dsp:txBody>
      <dsp:txXfrm>
        <a:off x="32967" y="1864021"/>
        <a:ext cx="4580971" cy="609393"/>
      </dsp:txXfrm>
    </dsp:sp>
    <dsp:sp modelId="{B21B1927-F002-46CE-8A3A-CE408519E482}">
      <dsp:nvSpPr>
        <dsp:cNvPr id="0" name=""/>
        <dsp:cNvSpPr/>
      </dsp:nvSpPr>
      <dsp:spPr>
        <a:xfrm>
          <a:off x="0" y="2555342"/>
          <a:ext cx="4646905" cy="675327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Former copperworks building (Penderyn, n.d.) </a:t>
          </a:r>
          <a:endParaRPr lang="en-US" sz="1700" kern="1200"/>
        </a:p>
      </dsp:txBody>
      <dsp:txXfrm>
        <a:off x="32967" y="2588309"/>
        <a:ext cx="4580971" cy="60939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A53BE3-9044-4454-B0D3-021A0F55FD7E}">
      <dsp:nvSpPr>
        <dsp:cNvPr id="0" name=""/>
        <dsp:cNvSpPr/>
      </dsp:nvSpPr>
      <dsp:spPr>
        <a:xfrm>
          <a:off x="828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75498D-884B-485F-A023-E0C6E15BA05C}">
      <dsp:nvSpPr>
        <dsp:cNvPr id="0" name=""/>
        <dsp:cNvSpPr/>
      </dsp:nvSpPr>
      <dsp:spPr>
        <a:xfrm>
          <a:off x="33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Political &amp; Legal - Protected Geographical Indicial UK GI status </a:t>
          </a:r>
          <a:r>
            <a:rPr lang="en-US" sz="1200" kern="1200" dirty="0">
              <a:solidFill>
                <a:schemeClr val="tx1"/>
              </a:solidFill>
            </a:rPr>
            <a:t>(Penderyn, 2023)</a:t>
          </a:r>
        </a:p>
      </dsp:txBody>
      <dsp:txXfrm>
        <a:off x="333914" y="2276522"/>
        <a:ext cx="1800000" cy="720000"/>
      </dsp:txXfrm>
    </dsp:sp>
    <dsp:sp modelId="{E44DCA90-FA00-4901-8B58-34082994E9CD}">
      <dsp:nvSpPr>
        <dsp:cNvPr id="0" name=""/>
        <dsp:cNvSpPr/>
      </dsp:nvSpPr>
      <dsp:spPr>
        <a:xfrm>
          <a:off x="2943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0CBC72-7CC7-4F5F-9BA0-91DC463E4DB7}">
      <dsp:nvSpPr>
        <dsp:cNvPr id="0" name=""/>
        <dsp:cNvSpPr/>
      </dsp:nvSpPr>
      <dsp:spPr>
        <a:xfrm>
          <a:off x="2448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Economic – Tours &amp; Whisky Making Masterclasses (</a:t>
          </a:r>
          <a:r>
            <a:rPr lang="en-US" sz="1200" kern="1200" dirty="0"/>
            <a:t>Penderyn, 2025).</a:t>
          </a:r>
        </a:p>
      </dsp:txBody>
      <dsp:txXfrm>
        <a:off x="2448914" y="2276522"/>
        <a:ext cx="1800000" cy="720000"/>
      </dsp:txXfrm>
    </dsp:sp>
    <dsp:sp modelId="{90D9E57E-2B28-48C1-B207-2B41F9EA16CC}">
      <dsp:nvSpPr>
        <dsp:cNvPr id="0" name=""/>
        <dsp:cNvSpPr/>
      </dsp:nvSpPr>
      <dsp:spPr>
        <a:xfrm>
          <a:off x="5058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344682-A414-4E7A-BD79-09F8EFD0E129}">
      <dsp:nvSpPr>
        <dsp:cNvPr id="0" name=""/>
        <dsp:cNvSpPr/>
      </dsp:nvSpPr>
      <dsp:spPr>
        <a:xfrm>
          <a:off x="456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Social – Partnered with Cygnet Gin </a:t>
          </a:r>
          <a:r>
            <a:rPr lang="en-US" sz="1200" kern="1200" dirty="0"/>
            <a:t>(Bar Magazine, 2025).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4563914" y="2276522"/>
        <a:ext cx="1800000" cy="720000"/>
      </dsp:txXfrm>
    </dsp:sp>
    <dsp:sp modelId="{D5291317-D5C1-453C-96AE-D6B9DE7AF924}">
      <dsp:nvSpPr>
        <dsp:cNvPr id="0" name=""/>
        <dsp:cNvSpPr/>
      </dsp:nvSpPr>
      <dsp:spPr>
        <a:xfrm>
          <a:off x="7173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198940-EA2B-4B67-9D79-0A45F96A0BC5}">
      <dsp:nvSpPr>
        <dsp:cNvPr id="0" name=""/>
        <dsp:cNvSpPr/>
      </dsp:nvSpPr>
      <dsp:spPr>
        <a:xfrm>
          <a:off x="6678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Technological – TripAdvisor </a:t>
          </a:r>
          <a:r>
            <a:rPr lang="en-US" sz="1200" kern="1200" dirty="0"/>
            <a:t>(Tripadvisor, 2025)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6678914" y="2276522"/>
        <a:ext cx="1800000" cy="720000"/>
      </dsp:txXfrm>
    </dsp:sp>
    <dsp:sp modelId="{307BC26D-E801-45E5-9F64-391476DD01E1}">
      <dsp:nvSpPr>
        <dsp:cNvPr id="0" name=""/>
        <dsp:cNvSpPr/>
      </dsp:nvSpPr>
      <dsp:spPr>
        <a:xfrm>
          <a:off x="9288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2A10F1-C177-4032-9BC4-180CC36E56B5}">
      <dsp:nvSpPr>
        <dsp:cNvPr id="0" name=""/>
        <dsp:cNvSpPr/>
      </dsp:nvSpPr>
      <dsp:spPr>
        <a:xfrm>
          <a:off x="879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Environmental - Reducing their CO2 by 50 </a:t>
          </a:r>
          <a:r>
            <a:rPr lang="en-US" sz="1200" kern="1200" dirty="0" err="1">
              <a:solidFill>
                <a:schemeClr val="tx1"/>
              </a:solidFill>
              <a:latin typeface="Calibri"/>
              <a:ea typeface="Calibri"/>
              <a:cs typeface="Calibri"/>
            </a:rPr>
            <a:t>tonnes</a:t>
          </a:r>
          <a:r>
            <a:rPr lang="en-US" sz="12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 every year </a:t>
          </a:r>
          <a:r>
            <a:rPr lang="en-US" sz="1200" kern="1200" dirty="0">
              <a:solidFill>
                <a:schemeClr val="tx1"/>
              </a:solidFill>
            </a:rPr>
            <a:t>(Earth Island, 2023)</a:t>
          </a:r>
        </a:p>
      </dsp:txBody>
      <dsp:txXfrm>
        <a:off x="8793914" y="2276522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04406-9FC5-ACFE-893D-D4EADEB1A8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8388" y="745440"/>
            <a:ext cx="8132227" cy="3559859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0AF19C-C14B-F137-2DE9-1992459045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7308" y="4669316"/>
            <a:ext cx="8132227" cy="13504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6A999-B8D4-1774-9F1B-9F9FE1B3B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3B7B-C7B5-42CF-90CF-67B3D21B2314}" type="datetimeFigureOut">
              <a:rPr lang="en-US" dirty="0"/>
              <a:t>1/18/2025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165D5D-2AE2-6F91-D1EB-6DD8FC3CE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029E4-3A4E-970A-17A8-1E17D37D1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20892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5D22A-1F6D-0DE5-E04A-DC466353D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ADD6F-7C93-3CD3-AC8D-28A78787C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06E74-14FC-84D9-4B41-7D9FB0D57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FigureOut">
              <a:rPr lang="en-US" dirty="0"/>
              <a:t>1/18/2025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5A7DC-6292-6181-949E-F8BC3FA11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0F5C6-EADC-E072-B19B-49BB11DF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82387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B2054-1AE7-534F-0CFE-1F0628A09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138" y="2243708"/>
            <a:ext cx="9156288" cy="3776091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8EC2A-45C7-131C-0F4A-56E62EB029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0137" y="838201"/>
            <a:ext cx="9156289" cy="140550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75A323-2679-E978-8856-2FEBE8F5A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AEB6-FCE1-4CD5-923B-84E54F1460D5}" type="datetimeFigureOut">
              <a:rPr lang="en-US" dirty="0"/>
              <a:t>1/18/2025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71DC2-625E-0477-BF8C-F3CDDCE4B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1A644-D449-E464-C2DF-F045A518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22615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12719-44A3-3EE8-D757-F0E0F9632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97" y="750627"/>
            <a:ext cx="10846556" cy="130415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40DC2-69F2-A056-508C-F5138E71F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6961" y="2075250"/>
            <a:ext cx="4571288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2243E-0673-54F2-5B38-DF5D2C7367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9560" y="2075250"/>
            <a:ext cx="4770191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946B7D-7BAF-8DE9-FB5A-282908B03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74C2F-71A1-43C9-B2F6-A4FAC8157F1A}" type="datetimeFigureOut">
              <a:rPr lang="en-US" dirty="0"/>
              <a:t>1/18/2025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F99017-BDD7-56C7-43AE-4B86AC781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E7D63-14BF-E333-B350-75DA58E28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45570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C7F72-3970-859F-C268-E9940EF2D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649" y="743803"/>
            <a:ext cx="10764271" cy="1025362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37CC6-89B8-3CF3-6973-1B5B71782F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6961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650EB0-E35B-DA3D-B6A1-2422B01C60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56961" y="2678597"/>
            <a:ext cx="4571287" cy="35067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7A15D0-F178-1506-0E61-C8FFDF9BD6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8633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6CB421-A65A-A7DC-40A7-D8B76F9C3A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98633" y="2678596"/>
            <a:ext cx="4571287" cy="350670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F5675-5329-D2DB-FAFF-700D076CA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31DCC-9916-4BB7-A2E9-25EC84C740A7}" type="datetimeFigureOut">
              <a:rPr lang="en-US" dirty="0"/>
              <a:t>1/18/2025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392A97-07D9-5E5C-2A31-3B7D764CE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626143-8FEE-0ABD-25C7-C34AF656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60989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26EFE-D86C-B076-D4D1-FAD1883E0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766"/>
            <a:ext cx="7240293" cy="3547534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3F3B23-C631-4B62-3211-30222ABE1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9146A-335D-4B7F-86AE-5D483B1F631C}" type="datetimeFigureOut">
              <a:rPr lang="en-US" dirty="0"/>
              <a:t>1/18/2025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89A1FB-EA0D-F6A3-A4EB-001AA082A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D671B7-A902-587D-89D0-ECFB738FD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0395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A27D49-E5B4-0E67-FCFC-62A04E705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1D8EC-8E17-4CE6-99C2-C22488572868}" type="datetimeFigureOut">
              <a:rPr lang="en-US" dirty="0"/>
              <a:t>1/18/2025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0E4B02-DD32-C63F-6FEE-BC36E2EFD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25FA8B-18F7-7DDC-74E0-B1C7139E7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48730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D42A-8FC3-F6BE-4CF7-1490DE4FD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95" y="766636"/>
            <a:ext cx="3951745" cy="151062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A2BAA-1CCB-696D-D506-5E1747080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400" y="702452"/>
            <a:ext cx="6249988" cy="531734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B3C3E7-B970-EF6C-A6D3-6CB81C948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953" y="2277264"/>
            <a:ext cx="3752747" cy="374253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F32464-D130-7DA0-050D-B444566B1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50ABA-DFFA-4B13-BB77-624D9164A38B}" type="datetimeFigureOut">
              <a:rPr lang="en-US" dirty="0"/>
              <a:t>1/18/2025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C2B3B4-209E-187A-6F86-2F2EAD9F7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6A2A86-6CB1-F027-66AC-8EBFA9D06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30188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68F49-A418-C21F-25DC-E4C2E1716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972" y="765850"/>
            <a:ext cx="3995693" cy="177477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78CDE2-0C1B-D3BE-F399-98D983EF4534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05400" y="838200"/>
            <a:ext cx="6249988" cy="51815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786322-CA2D-A634-C10E-4F22BCE48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0137" y="2552699"/>
            <a:ext cx="3736563" cy="3467099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AD0DD6-F55F-4437-DEC5-FA6028509A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/>
          <a:lstStyle/>
          <a:p>
            <a:fld id="{3220A08F-2B1D-4498-A043-7C299B1C2561}" type="datetimeFigureOut">
              <a:rPr lang="en-US" dirty="0"/>
              <a:t>1/18/2025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5B46D7-EE7C-E399-6A6B-18237228F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1B808-3207-D755-3B0B-E1D8814B2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79865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CDEBC-9F49-FA9D-D13C-DB380A628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451"/>
            <a:ext cx="10875953" cy="121465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00CB13-23E6-D711-450C-A85A0CB995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335467" y="1972101"/>
            <a:ext cx="10848873" cy="4047699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9BB7B-5C14-76DB-FEA8-3DBC09A96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D9902-F134-45BD-ABD2-80C28059B090}" type="datetimeFigureOut">
              <a:rPr lang="en-US" dirty="0"/>
              <a:t>1/18/2025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C13CC-29B3-9FDC-C746-D5D65CC2A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52A12-895F-E9BE-5289-4E0411BD3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18441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17614-2270-537D-8B09-6CB65016AD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9496" y="755981"/>
            <a:ext cx="2277552" cy="5338369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BC98B5-885C-CBB1-A858-76F65F7D28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199" y="755981"/>
            <a:ext cx="8230086" cy="5338369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5DAFE-6A83-FB7D-72DF-232EFE204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4DB0-379A-41B7-9B29-7F42F0D571D5}" type="datetimeFigureOut">
              <a:rPr lang="en-US" dirty="0"/>
              <a:t>1/18/2025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41CCF-A3CD-506E-3AAE-CAEFA8C1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0DD9D-25C2-0EDF-A6F4-71946D57B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75850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FF45E2-9197-4E34-029A-725ADAC0C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620202"/>
            <a:ext cx="9956747" cy="1438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8CC19E-63FE-1D76-2550-01FD9A6D9A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5467" y="2306781"/>
            <a:ext cx="9956747" cy="38701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FA067-55BA-33CD-E6F2-B24B2D5DE8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0137" y="63202"/>
            <a:ext cx="2743200" cy="3182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567E9B64-DC09-41C8-9DE3-DA74AF8D2F97}" type="datetimeFigureOut">
              <a:rPr lang="en-US" dirty="0"/>
              <a:t>1/18/2025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5EAE2-7EF5-FFAA-CD74-AA63C67119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344016" y="6424761"/>
            <a:ext cx="4059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0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9DC1A-2539-3AE9-11EA-B87D22E62C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03951" y="6425816"/>
            <a:ext cx="4297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39749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4" orient="horz" pos="528">
          <p15:clr>
            <a:srgbClr val="F26B43"/>
          </p15:clr>
        </p15:guide>
        <p15:guide id="19" orient="horz" pos="2160">
          <p15:clr>
            <a:srgbClr val="F26B43"/>
          </p15:clr>
        </p15:guide>
        <p15:guide id="20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0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for.co.uk/case-studies/penderyn-distillery" TargetMode="External"/><Relationship Id="rId13" Type="http://schemas.openxmlformats.org/officeDocument/2006/relationships/hyperlink" Target="https://www.penderyn.wales/special-events/" TargetMode="External"/><Relationship Id="rId18" Type="http://schemas.openxmlformats.org/officeDocument/2006/relationships/hyperlink" Target="https://www.penderyn.wales/tours-swansea-copperworks/" TargetMode="External"/><Relationship Id="rId3" Type="http://schemas.openxmlformats.org/officeDocument/2006/relationships/hyperlink" Target="https://craftdrink.co.uk/portfolios/penderyn-distillery/" TargetMode="External"/><Relationship Id="rId21" Type="http://schemas.openxmlformats.org/officeDocument/2006/relationships/hyperlink" Target="https://www.just-drinks.com/news/penderyn-distillery-pauses-production-at-largest-site/" TargetMode="External"/><Relationship Id="rId7" Type="http://schemas.openxmlformats.org/officeDocument/2006/relationships/hyperlink" Target="https://www.facebook.com/photo/?fbid=537427622621841&amp;set=a.187821960915744" TargetMode="External"/><Relationship Id="rId12" Type="http://schemas.openxmlformats.org/officeDocument/2006/relationships/hyperlink" Target="https://www.penderyn.wales/brand-story/" TargetMode="External"/><Relationship Id="rId17" Type="http://schemas.openxmlformats.org/officeDocument/2006/relationships/hyperlink" Target="https://www.penderyn.wales/evening-corporate/" TargetMode="External"/><Relationship Id="rId2" Type="http://schemas.openxmlformats.org/officeDocument/2006/relationships/hyperlink" Target="https://www.bbc.co.uk/news/uk-wales-47255674#:~:text=Plans%20to%20expand%20a%20whisky,cable%20car%20on%20Kilvey%20Hill" TargetMode="External"/><Relationship Id="rId16" Type="http://schemas.openxmlformats.org/officeDocument/2006/relationships/hyperlink" Target="https://www.penderyn.wales/icons-of-wales/" TargetMode="External"/><Relationship Id="rId20" Type="http://schemas.openxmlformats.org/officeDocument/2006/relationships/hyperlink" Target="https://www.penderyn.wales/2022/11/02/penderyn-travel-retail/#:~:text=%E2%80%9CAs%20a%20small%20business%2C%20we,A%20game%2Dchanging%20new%20listi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acebook.com/PenderynDistilleryVisitorCentre/" TargetMode="External"/><Relationship Id="rId11" Type="http://schemas.openxmlformats.org/officeDocument/2006/relationships/hyperlink" Target="https://www.penderyn.wales/" TargetMode="External"/><Relationship Id="rId5" Type="http://schemas.openxmlformats.org/officeDocument/2006/relationships/hyperlink" Target="https://www.earthisland.co.uk/single-post/welsh-whisky-rebrand-to-improve-sustainability#:~:text=Three%20bottles%20in%20the%20new%20low%20glass,opportunity%20to%20do%20more%20for%20the%20environment" TargetMode="External"/><Relationship Id="rId15" Type="http://schemas.openxmlformats.org/officeDocument/2006/relationships/hyperlink" Target="https://www.penderyn.wales/range/" TargetMode="External"/><Relationship Id="rId23" Type="http://schemas.openxmlformats.org/officeDocument/2006/relationships/hyperlink" Target="https://www.swansea.gov.uk/landore?lang=en" TargetMode="External"/><Relationship Id="rId10" Type="http://schemas.openxmlformats.org/officeDocument/2006/relationships/hyperlink" Target="https://www.forbes.com/sites/blakemorgan/2022/06/27/what-is-bleisure-travel-and-how-is-it-transforming-the-hospitality-industry/" TargetMode="External"/><Relationship Id="rId19" Type="http://schemas.openxmlformats.org/officeDocument/2006/relationships/hyperlink" Target="https://www.penderyn.wales/2023/07/24/single-malt-welsh-whisky-protected/" TargetMode="External"/><Relationship Id="rId4" Type="http://schemas.openxmlformats.org/officeDocument/2006/relationships/hyperlink" Target="https://ecolodgesanywhere.com/eco-tourist/" TargetMode="External"/><Relationship Id="rId9" Type="http://schemas.openxmlformats.org/officeDocument/2006/relationships/hyperlink" Target="https://www.iberdrola.com/culture/what-is-cultural-tourism-and-importance" TargetMode="External"/><Relationship Id="rId14" Type="http://schemas.openxmlformats.org/officeDocument/2006/relationships/hyperlink" Target="https://www.penderyn.wales/2024/12/16/penderyn-distillery-flying-the-flag-for-wales-in-over-50-countries-in-2025/#:~:text=Penderyn%20Distillery%2C%20the%20renowned%20producer%20of%20award%2Dwinning,to%20sharing%20Welsh%20craftsmanship%20and%20heritage%20with" TargetMode="External"/><Relationship Id="rId22" Type="http://schemas.openxmlformats.org/officeDocument/2006/relationships/hyperlink" Target="https://www.rdmems.co.uk/case-studies/2215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ravelperk.com/uk/blog/business-tourism/" TargetMode="External"/><Relationship Id="rId7" Type="http://schemas.openxmlformats.org/officeDocument/2006/relationships/hyperlink" Target="https://www.visitwales.com/things-do/food-and-drink/breweries-and-distilleries/making-welsh-whisky-penderyn-distillery" TargetMode="External"/><Relationship Id="rId2" Type="http://schemas.openxmlformats.org/officeDocument/2006/relationships/hyperlink" Target="http://www.swanseamuseum.co.uk/whats-on/past-exhibitions/copperopoli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raveltrade.visitwales.com/attraction/food-or-drink-attraction/penderyn-swansea-copperworks-distillery-2172852" TargetMode="External"/><Relationship Id="rId5" Type="http://schemas.openxmlformats.org/officeDocument/2006/relationships/hyperlink" Target="https://www.visitwales.com/attraction/food-or-drink-attraction/penderyn-brecon-beacons-distillery-923255" TargetMode="External"/><Relationship Id="rId4" Type="http://schemas.openxmlformats.org/officeDocument/2006/relationships/hyperlink" Target="https://www.tripadvisor.co.uk/Attraction_Review-g186466-d26262678-Reviews-Penderyn_Swansea_Copperworks_Distillery-Swansea_Swansea_County_South_Wales_Wale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599BD4-6007-A149-28F0-2AC9BDA0BC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30B35-7A18-4C8C-A4C2-251BEAD919BE}" type="datetime1">
              <a:t>1/18/2025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64D3E3-F8CF-EC25-CEE2-F8755FF1D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3B2FAB-F24C-C6B7-21D9-7AA835F4E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1</a:t>
            </a:fld>
            <a:endParaRPr lang="en-US" dirty="0"/>
          </a:p>
        </p:txBody>
      </p:sp>
      <p:pic>
        <p:nvPicPr>
          <p:cNvPr id="7" name="Untitled design (2)">
            <a:hlinkClick r:id="" action="ppaction://media"/>
            <a:extLst>
              <a:ext uri="{FF2B5EF4-FFF2-40B4-BE49-F238E27FC236}">
                <a16:creationId xmlns:a16="http://schemas.microsoft.com/office/drawing/2014/main" id="{FF86DD1A-5531-BFDA-8293-56DCDBDE235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19200" y="685800"/>
            <a:ext cx="97536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042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nderyn Copperworks Distillery Swansea">
            <a:extLst>
              <a:ext uri="{FF2B5EF4-FFF2-40B4-BE49-F238E27FC236}">
                <a16:creationId xmlns:a16="http://schemas.microsoft.com/office/drawing/2014/main" id="{90303AE6-A7C7-1F19-CB00-AE047353C5E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Penderyn Distillery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By Jasmine Robinson</a:t>
            </a:r>
          </a:p>
          <a:p>
            <a:r>
              <a:rPr lang="en-GB" dirty="0">
                <a:solidFill>
                  <a:srgbClr val="FFFFFF"/>
                </a:solidFill>
              </a:rPr>
              <a:t> 2404492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0AB57-CE44-E5D9-2099-1B9DEB6328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/>
              <a:t>Attraction Overview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E870CC7C-82FE-7EC4-EE97-21C275CB9E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739319"/>
              </p:ext>
            </p:extLst>
          </p:nvPr>
        </p:nvGraphicFramePr>
        <p:xfrm>
          <a:off x="783198" y="2216991"/>
          <a:ext cx="9956800" cy="38703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8" name="Date Placeholder 3">
            <a:extLst>
              <a:ext uri="{FF2B5EF4-FFF2-40B4-BE49-F238E27FC236}">
                <a16:creationId xmlns:a16="http://schemas.microsoft.com/office/drawing/2014/main" id="{5F2CB713-A7B6-CBA0-9CFE-8DB3FD2E01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D10671B2-2C79-4522-A7F2-E0D171D60986}" type="datetime1">
              <a:pPr>
                <a:spcAft>
                  <a:spcPts val="600"/>
                </a:spcAft>
              </a:pPr>
              <a:t>1/18/2025</a:t>
            </a:fld>
            <a:endParaRPr lang="en-US"/>
          </a:p>
        </p:txBody>
      </p:sp>
      <p:sp>
        <p:nvSpPr>
          <p:cNvPr id="23" name="Footer Placeholder 4">
            <a:extLst>
              <a:ext uri="{FF2B5EF4-FFF2-40B4-BE49-F238E27FC236}">
                <a16:creationId xmlns:a16="http://schemas.microsoft.com/office/drawing/2014/main" id="{5DBB4885-A8B9-28FD-9C4F-F486100E5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5" name="Slide Number Placeholder 5">
            <a:extLst>
              <a:ext uri="{FF2B5EF4-FFF2-40B4-BE49-F238E27FC236}">
                <a16:creationId xmlns:a16="http://schemas.microsoft.com/office/drawing/2014/main" id="{4BAA88A0-923A-C508-D038-CD2A0C2AED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196A61CA-0502-4EE4-9724-96EA822543E5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992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9DFAE-AFB4-3B46-B255-D3917CCB0C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GB" sz="5600"/>
              <a:t>Awards Won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38384-4D4E-0AC3-F9F1-D1236A9F5F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200" dirty="0">
              <a:solidFill>
                <a:srgbClr val="000000"/>
              </a:solidFill>
              <a:ea typeface="+mn-lt"/>
              <a:cs typeface="+mn-lt"/>
            </a:endParaRPr>
          </a:p>
          <a:p>
            <a:endParaRPr lang="en-GB" sz="1200" dirty="0"/>
          </a:p>
        </p:txBody>
      </p:sp>
      <p:pic>
        <p:nvPicPr>
          <p:cNvPr id="5" name="Picture 4" descr="Penderyn Distillery Wins Wales Heritage Award at RICS Awards for Swansea  Copperworks Distillery - Penderyn">
            <a:extLst>
              <a:ext uri="{FF2B5EF4-FFF2-40B4-BE49-F238E27FC236}">
                <a16:creationId xmlns:a16="http://schemas.microsoft.com/office/drawing/2014/main" id="{7495CB07-0A7E-2F31-362E-932BB687CE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305" r="3445"/>
          <a:stretch/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DBE2984-F883-0FF1-F9C7-99087AE16D86}"/>
              </a:ext>
            </a:extLst>
          </p:cNvPr>
          <p:cNvSpPr txBox="1"/>
          <p:nvPr/>
        </p:nvSpPr>
        <p:spPr>
          <a:xfrm>
            <a:off x="8462431" y="6066429"/>
            <a:ext cx="306800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0FC232-8480-C217-1F32-CBB1C41A889B}"/>
              </a:ext>
            </a:extLst>
          </p:cNvPr>
          <p:cNvSpPr txBox="1"/>
          <p:nvPr/>
        </p:nvSpPr>
        <p:spPr>
          <a:xfrm>
            <a:off x="6432505" y="2837927"/>
            <a:ext cx="5070661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800" dirty="0">
                <a:ea typeface="+mn-lt"/>
                <a:cs typeface="+mn-lt"/>
              </a:rPr>
              <a:t>Accessible &amp; Inclusive Tourism Award at the Swansea Bay Tourism Awards 2024 (Facebook, 2024)</a:t>
            </a:r>
          </a:p>
          <a:p>
            <a:pPr marL="285750" indent="-285750">
              <a:buFont typeface="Arial"/>
              <a:buChar char="•"/>
            </a:pPr>
            <a:r>
              <a:rPr lang="en-GB" sz="2800" dirty="0">
                <a:ea typeface="+mn-lt"/>
                <a:cs typeface="+mn-lt"/>
              </a:rPr>
              <a:t>Sustainability Award at the Insider Wales Property Awards (RDM Electrical &amp; Mechanical Services, 2024)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116058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1709F-6FBF-C0FF-C80B-026BA7727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History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6D8531-D004-25E8-1EEC-F93368A87D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799459"/>
              </p:ext>
            </p:extLst>
          </p:nvPr>
        </p:nvGraphicFramePr>
        <p:xfrm>
          <a:off x="761802" y="2743200"/>
          <a:ext cx="4646905" cy="36131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89" name="Picture 188" descr="Penderyn opens distillery in Swansea's historic copperworks">
            <a:extLst>
              <a:ext uri="{FF2B5EF4-FFF2-40B4-BE49-F238E27FC236}">
                <a16:creationId xmlns:a16="http://schemas.microsoft.com/office/drawing/2014/main" id="{0BDEF9D6-2683-21CC-24F4-87314D4F11C1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6916" r="31915" b="-1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365698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enderyn Dylan Thomas (Wales) - Whisky.com">
            <a:extLst>
              <a:ext uri="{FF2B5EF4-FFF2-40B4-BE49-F238E27FC236}">
                <a16:creationId xmlns:a16="http://schemas.microsoft.com/office/drawing/2014/main" id="{C08C80AB-1A22-BD3A-172C-13034D11846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l="10294" r="7803"/>
          <a:stretch/>
        </p:blipFill>
        <p:spPr>
          <a:xfrm>
            <a:off x="181899" y="182880"/>
            <a:ext cx="5915025" cy="6499784"/>
          </a:xfrm>
          <a:prstGeom prst="rect">
            <a:avLst/>
          </a:prstGeom>
        </p:spPr>
      </p:pic>
      <p:pic>
        <p:nvPicPr>
          <p:cNvPr id="5" name="Picture 4" descr="May be an image of fire, hearth and foundry">
            <a:extLst>
              <a:ext uri="{FF2B5EF4-FFF2-40B4-BE49-F238E27FC236}">
                <a16:creationId xmlns:a16="http://schemas.microsoft.com/office/drawing/2014/main" id="{4C3B4D3D-21B4-1095-9C7B-9F3308FB6018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t="500" r="-2" b="11589"/>
          <a:stretch/>
        </p:blipFill>
        <p:spPr>
          <a:xfrm>
            <a:off x="6095156" y="182880"/>
            <a:ext cx="5915025" cy="649978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BFAE96F-A84E-9398-249E-AE9B11FC2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614" y="557189"/>
            <a:ext cx="10509179" cy="2795808"/>
          </a:xfrm>
        </p:spPr>
        <p:txBody>
          <a:bodyPr anchor="b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Customer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8D3275-5218-BB95-174D-5F60BCC268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4614" y="3526300"/>
            <a:ext cx="10509179" cy="258845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Business Tourists </a:t>
            </a:r>
            <a:r>
              <a:rPr lang="en-GB" sz="2000" dirty="0">
                <a:solidFill>
                  <a:srgbClr val="FFFFFF"/>
                </a:solidFill>
                <a:ea typeface="+mn-lt"/>
                <a:cs typeface="+mn-lt"/>
              </a:rPr>
              <a:t>(</a:t>
            </a:r>
            <a:r>
              <a:rPr lang="en-GB" sz="2000" dirty="0" err="1">
                <a:solidFill>
                  <a:srgbClr val="FFFFFF"/>
                </a:solidFill>
                <a:ea typeface="+mn-lt"/>
                <a:cs typeface="+mn-lt"/>
              </a:rPr>
              <a:t>Travelperk</a:t>
            </a:r>
            <a:r>
              <a:rPr lang="en-GB" sz="2000" dirty="0">
                <a:solidFill>
                  <a:srgbClr val="FFFFFF"/>
                </a:solidFill>
                <a:ea typeface="+mn-lt"/>
                <a:cs typeface="+mn-lt"/>
              </a:rPr>
              <a:t>, n.d.) </a:t>
            </a:r>
          </a:p>
          <a:p>
            <a:r>
              <a:rPr lang="en-GB" sz="2000" dirty="0">
                <a:solidFill>
                  <a:srgbClr val="FFFFFF"/>
                </a:solidFill>
                <a:ea typeface="+mn-lt"/>
                <a:cs typeface="+mn-lt"/>
              </a:rPr>
              <a:t>Cultural Tourists (Iberdrola, n.d.)</a:t>
            </a:r>
          </a:p>
          <a:p>
            <a:r>
              <a:rPr lang="en-GB" sz="2000" dirty="0">
                <a:solidFill>
                  <a:srgbClr val="FFFFFF"/>
                </a:solidFill>
                <a:ea typeface="+mn-lt"/>
                <a:cs typeface="+mn-lt"/>
              </a:rPr>
              <a:t>Eco-tourists (</a:t>
            </a:r>
            <a:r>
              <a:rPr lang="en-GB" sz="2000" dirty="0" err="1">
                <a:solidFill>
                  <a:srgbClr val="FFFFFF"/>
                </a:solidFill>
                <a:ea typeface="+mn-lt"/>
                <a:cs typeface="+mn-lt"/>
              </a:rPr>
              <a:t>ecolodgesanywhere</a:t>
            </a:r>
            <a:r>
              <a:rPr lang="en-GB" sz="2000" dirty="0">
                <a:solidFill>
                  <a:srgbClr val="FFFFFF"/>
                </a:solidFill>
                <a:ea typeface="+mn-lt"/>
                <a:cs typeface="+mn-lt"/>
              </a:rPr>
              <a:t>, 2021)</a:t>
            </a:r>
          </a:p>
        </p:txBody>
      </p:sp>
    </p:spTree>
    <p:extLst>
      <p:ext uri="{BB962C8B-B14F-4D97-AF65-F5344CB8AC3E}">
        <p14:creationId xmlns:p14="http://schemas.microsoft.com/office/powerpoint/2010/main" val="4101941926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A278D-3227-751E-6275-FB3CE6B58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95" y="766636"/>
            <a:ext cx="3951745" cy="1510628"/>
          </a:xfrm>
        </p:spPr>
        <p:txBody>
          <a:bodyPr anchor="t">
            <a:normAutofit/>
          </a:bodyPr>
          <a:lstStyle/>
          <a:p>
            <a:endParaRPr lang="en-US"/>
          </a:p>
          <a:p>
            <a:endParaRPr lang="en-GB"/>
          </a:p>
          <a:p>
            <a:r>
              <a:rPr lang="en-GB" b="0"/>
              <a:t>Type of Attendees </a:t>
            </a:r>
            <a:endParaRPr lang="en-GB" dirty="0"/>
          </a:p>
        </p:txBody>
      </p:sp>
      <p:pic>
        <p:nvPicPr>
          <p:cNvPr id="7" name="Picture 6" descr="A graph with different colored squares&#10;&#10;AI-generated content may be incorrect.">
            <a:extLst>
              <a:ext uri="{FF2B5EF4-FFF2-40B4-BE49-F238E27FC236}">
                <a16:creationId xmlns:a16="http://schemas.microsoft.com/office/drawing/2014/main" id="{656E8F79-00B3-6E3A-A52C-20F49C2B58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400" y="814256"/>
            <a:ext cx="6249988" cy="5093739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20D79-B224-55BC-6E6C-4096952AE4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953" y="2277264"/>
            <a:ext cx="3752747" cy="374253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Char char="•"/>
            </a:pPr>
            <a:r>
              <a:rPr lang="en-GB" sz="2800" dirty="0"/>
              <a:t>In 2022 70% of Penderyn’s business came from the UK</a:t>
            </a:r>
            <a:endParaRPr lang="en-US" sz="2800" dirty="0"/>
          </a:p>
          <a:p>
            <a:pPr marL="285750" indent="-285750">
              <a:buChar char="•"/>
            </a:pPr>
            <a:r>
              <a:rPr lang="en-GB" sz="2800" dirty="0"/>
              <a:t>30% international </a:t>
            </a:r>
          </a:p>
          <a:p>
            <a:pPr marL="285750" indent="-285750">
              <a:buChar char="•"/>
            </a:pPr>
            <a:r>
              <a:rPr lang="en-GB" sz="2800" dirty="0"/>
              <a:t>Domestic tourists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A63C95-0C56-F922-BA5D-7BDBADBC25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1E2B965-4CF0-42AE-9C81-795EAEE5C870}" type="datetime1">
              <a:pPr>
                <a:spcAft>
                  <a:spcPts val="600"/>
                </a:spcAft>
              </a:pPr>
              <a:t>1/18/2025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1358AE-5A8F-6074-B0D7-A2B7FC676D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EB606-0E7B-FCED-2518-B27E531B2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96A61CA-0502-4EE4-9724-96EA822543E5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4844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" name="Picture 73" descr="Masterclass at Penderyn Swansea Copperworks Distillery">
            <a:extLst>
              <a:ext uri="{FF2B5EF4-FFF2-40B4-BE49-F238E27FC236}">
                <a16:creationId xmlns:a16="http://schemas.microsoft.com/office/drawing/2014/main" id="{D8996B4A-E38C-C4A3-A817-B17197A00A7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6" b="4684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FEC5FF8-00B9-D49C-268C-6531C38C65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Customer Satisfaction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097BED-8BC0-51DD-B031-8220E90E1E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8796" y="2456070"/>
            <a:ext cx="6329600" cy="4181573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r>
              <a:rPr lang="en-GB" sz="2000" dirty="0">
                <a:ea typeface="+mn-lt"/>
                <a:cs typeface="+mn-lt"/>
              </a:rPr>
              <a:t>Customisation &amp; Personalisation – Special events (Penderyn, 2024).</a:t>
            </a:r>
          </a:p>
          <a:p>
            <a:r>
              <a:rPr lang="en-GB" sz="2000" dirty="0">
                <a:ea typeface="+mn-lt"/>
                <a:cs typeface="+mn-lt"/>
              </a:rPr>
              <a:t>Service Quality – Problem solving (Penderyn, n.d.) </a:t>
            </a:r>
          </a:p>
          <a:p>
            <a:r>
              <a:rPr lang="en-GB" sz="2000" dirty="0">
                <a:ea typeface="+mn-lt"/>
                <a:cs typeface="+mn-lt"/>
              </a:rPr>
              <a:t>Facilities &amp; Infrastructure – Car park &amp; park &amp; ride (Visitwales.com, 2023) (RDM Electrical &amp; Mechanical Services, 2024) (Swansea Government, 2025)</a:t>
            </a:r>
          </a:p>
          <a:p>
            <a:r>
              <a:rPr lang="en-GB" sz="2000" dirty="0">
                <a:ea typeface="+mn-lt"/>
                <a:cs typeface="+mn-lt"/>
              </a:rPr>
              <a:t>Technology Integration – Online website (Penderyn, n.d.)</a:t>
            </a:r>
          </a:p>
          <a:p>
            <a:r>
              <a:rPr lang="en-GB" sz="2000" dirty="0">
                <a:ea typeface="+mn-lt"/>
                <a:cs typeface="+mn-lt"/>
              </a:rPr>
              <a:t>Sustainability Efforts – Electric Cars (</a:t>
            </a:r>
            <a:r>
              <a:rPr lang="en-GB" sz="2000" dirty="0" err="1">
                <a:ea typeface="+mn-lt"/>
                <a:cs typeface="+mn-lt"/>
              </a:rPr>
              <a:t>Gofor</a:t>
            </a:r>
            <a:r>
              <a:rPr lang="en-GB" sz="2000" dirty="0">
                <a:ea typeface="+mn-lt"/>
                <a:cs typeface="+mn-lt"/>
              </a:rPr>
              <a:t>, 2025)</a:t>
            </a:r>
          </a:p>
          <a:p>
            <a:r>
              <a:rPr lang="en-GB" sz="2000" dirty="0">
                <a:ea typeface="+mn-lt"/>
                <a:cs typeface="+mn-lt"/>
              </a:rPr>
              <a:t>Cultural &amp; Experiential Value – Copperworks (Swansea Museum, 2025)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54012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78AA5-5BEF-668C-2FFA-2CCB12F2D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External Factors</a:t>
            </a:r>
          </a:p>
        </p:txBody>
      </p:sp>
      <p:graphicFrame>
        <p:nvGraphicFramePr>
          <p:cNvPr id="292" name="Content Placeholder 267">
            <a:extLst>
              <a:ext uri="{FF2B5EF4-FFF2-40B4-BE49-F238E27FC236}">
                <a16:creationId xmlns:a16="http://schemas.microsoft.com/office/drawing/2014/main" id="{C09E34AC-C263-C406-BCD6-DFCC3FA8C8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9803095"/>
              </p:ext>
            </p:extLst>
          </p:nvPr>
        </p:nvGraphicFramePr>
        <p:xfrm>
          <a:off x="637191" y="2062236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3028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hank You For Listening To My. Free Google Slides Template — SlidesCarnival">
            <a:extLst>
              <a:ext uri="{FF2B5EF4-FFF2-40B4-BE49-F238E27FC236}">
                <a16:creationId xmlns:a16="http://schemas.microsoft.com/office/drawing/2014/main" id="{D05EA93C-35B5-3A7E-2E1B-8B032EC8FD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3D5644E7-F268-FA7A-CC3F-8054845809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EAA829A5-DC91-405F-8E0A-A8D4478FFAE7}" type="datetime1">
              <a:rPr lang="en-GB"/>
              <a:pPr>
                <a:spcAft>
                  <a:spcPts val="600"/>
                </a:spcAft>
              </a:pPr>
              <a:t>18/01/2025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77741E-0474-C056-A179-B43BFCAD2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 dirty="0"/>
              <a:t>
              </a:t>
            </a:r>
            <a:endParaRPr lang="en-US"/>
          </a:p>
        </p:txBody>
      </p:sp>
      <p:sp>
        <p:nvSpPr>
          <p:cNvPr id="6" name="Slide Number Placeholder 5" hidden="1">
            <a:extLst>
              <a:ext uri="{FF2B5EF4-FFF2-40B4-BE49-F238E27FC236}">
                <a16:creationId xmlns:a16="http://schemas.microsoft.com/office/drawing/2014/main" id="{C6B31B20-A183-92DE-7FE9-8339557CD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dirty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835288"/>
      </p:ext>
    </p:extLst>
  </p:cSld>
  <p:clrMapOvr>
    <a:masterClrMapping/>
  </p:clrMapOvr>
  <p:transition spd="slow">
    <p:randomBar dir="vert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14298-5614-B4CD-C239-9FAE9A039B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95" y="-438914"/>
            <a:ext cx="9956747" cy="1438780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97BF4-911B-6A86-DC1A-5FB32BF3DE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69" y="995692"/>
            <a:ext cx="11654918" cy="387018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GB" sz="600" dirty="0">
                <a:ea typeface="+mn-lt"/>
                <a:cs typeface="+mn-lt"/>
              </a:rPr>
              <a:t>BBC (2019). Penderyn gets Swansea distillery and visitor centre go-ahead. [online] Available at: </a:t>
            </a:r>
            <a:r>
              <a:rPr lang="en-GB" sz="600" dirty="0">
                <a:ea typeface="+mn-lt"/>
                <a:cs typeface="+mn-lt"/>
                <a:hlinkClick r:id="rId2"/>
              </a:rPr>
              <a:t>https://www.bbc.co.uk/news/uk-wales-47255674#:~:text=Plans%20to%20expand%20a%20whisky,cable%20car%20on%20Kilvey%20Hill</a:t>
            </a:r>
            <a:r>
              <a:rPr lang="en-GB" sz="600" dirty="0">
                <a:ea typeface="+mn-lt"/>
                <a:cs typeface="+mn-lt"/>
              </a:rPr>
              <a:t>. [Accessed 11 Jan. 2025]. </a:t>
            </a:r>
            <a:endParaRPr lang="en-US" sz="600" dirty="0"/>
          </a:p>
          <a:p>
            <a:pPr>
              <a:buNone/>
            </a:pPr>
            <a:r>
              <a:rPr lang="en-GB" sz="600" dirty="0">
                <a:ea typeface="+mn-lt"/>
                <a:cs typeface="+mn-lt"/>
              </a:rPr>
              <a:t>BBC (2019). Penderyn gets Swansea distillery and visitor centre go-ahead. [online] Available at: </a:t>
            </a:r>
            <a:r>
              <a:rPr lang="en-GB" sz="600" dirty="0">
                <a:ea typeface="+mn-lt"/>
                <a:cs typeface="+mn-lt"/>
                <a:hlinkClick r:id="rId2"/>
              </a:rPr>
              <a:t>https://www.bbc.co.uk/news/uk-wales-47255674#:~:text=Plans%20to%20expand%20a%20whisky,cable%20car%20on%20Kilvey%20Hill</a:t>
            </a:r>
            <a:r>
              <a:rPr lang="en-GB" sz="600" dirty="0">
                <a:ea typeface="+mn-lt"/>
                <a:cs typeface="+mn-lt"/>
              </a:rPr>
              <a:t>. [Accessed 11 Jan. 2025]. </a:t>
            </a:r>
            <a:endParaRPr lang="en-GB" sz="600" dirty="0"/>
          </a:p>
          <a:p>
            <a:pPr>
              <a:buNone/>
            </a:pPr>
            <a:r>
              <a:rPr lang="en-GB" sz="600" dirty="0">
                <a:ea typeface="+mn-lt"/>
                <a:cs typeface="+mn-lt"/>
              </a:rPr>
              <a:t>Craft Drink (2021). Penderyn Distillery [online] Available at: </a:t>
            </a:r>
            <a:r>
              <a:rPr lang="en-GB" sz="600" dirty="0">
                <a:ea typeface="+mn-lt"/>
                <a:cs typeface="+mn-lt"/>
                <a:hlinkClick r:id="rId3"/>
              </a:rPr>
              <a:t>https://craftdrink.co.uk/portfolios/penderyn-distillery/</a:t>
            </a:r>
            <a:r>
              <a:rPr lang="en-GB" sz="600" dirty="0">
                <a:ea typeface="+mn-lt"/>
                <a:cs typeface="+mn-lt"/>
              </a:rPr>
              <a:t> [Accessed 11 Jan. 2025]. </a:t>
            </a:r>
            <a:endParaRPr lang="en-GB" sz="600" dirty="0"/>
          </a:p>
          <a:p>
            <a:pPr>
              <a:buNone/>
            </a:pPr>
            <a:r>
              <a:rPr lang="en-GB" sz="600" err="1">
                <a:ea typeface="+mn-lt"/>
                <a:cs typeface="+mn-lt"/>
              </a:rPr>
              <a:t>ecolodgesanywhere</a:t>
            </a:r>
            <a:r>
              <a:rPr lang="en-GB" sz="600" dirty="0">
                <a:ea typeface="+mn-lt"/>
                <a:cs typeface="+mn-lt"/>
              </a:rPr>
              <a:t> (2021). Who is an Eco-tourist? How to become one? [online] Eco Lodges Anywhere. Available at: </a:t>
            </a:r>
            <a:r>
              <a:rPr lang="en-GB" sz="600" dirty="0">
                <a:ea typeface="+mn-lt"/>
                <a:cs typeface="+mn-lt"/>
                <a:hlinkClick r:id="rId4"/>
              </a:rPr>
              <a:t>https://ecolodgesanywhere.com/eco-tourist/</a:t>
            </a:r>
            <a:r>
              <a:rPr lang="en-GB" sz="600" dirty="0">
                <a:ea typeface="+mn-lt"/>
                <a:cs typeface="+mn-lt"/>
              </a:rPr>
              <a:t>. </a:t>
            </a:r>
            <a:endParaRPr lang="en-GB" sz="600" dirty="0"/>
          </a:p>
          <a:p>
            <a:pPr>
              <a:buNone/>
            </a:pPr>
            <a:r>
              <a:rPr lang="en-GB" sz="600" dirty="0">
                <a:ea typeface="+mn-lt"/>
                <a:cs typeface="+mn-lt"/>
              </a:rPr>
              <a:t>Earth Island (2023). [online] Welsh whisky rebrand to improve sustainability. Available at: </a:t>
            </a:r>
            <a:r>
              <a:rPr lang="en-GB" sz="600" dirty="0">
                <a:ea typeface="+mn-lt"/>
                <a:cs typeface="+mn-lt"/>
                <a:hlinkClick r:id="rId5"/>
              </a:rPr>
              <a:t>https://www.earthisland.co.uk/single-post/welsh-whisky-rebrand-to-improve-sustainability#:~:text=Three%20bottles%20in%20the%20new%20low%20glass,opportunity%20to%20do%20more%20for%20the%20environment</a:t>
            </a:r>
            <a:r>
              <a:rPr lang="en-GB" sz="600" dirty="0">
                <a:ea typeface="+mn-lt"/>
                <a:cs typeface="+mn-lt"/>
              </a:rPr>
              <a:t>. [Accessed 13 Jan. 2025]. </a:t>
            </a:r>
            <a:endParaRPr lang="en-GB" sz="600" dirty="0"/>
          </a:p>
          <a:p>
            <a:pPr>
              <a:buNone/>
            </a:pPr>
            <a:r>
              <a:rPr lang="en-GB" sz="600" dirty="0">
                <a:ea typeface="+mn-lt"/>
                <a:cs typeface="+mn-lt"/>
              </a:rPr>
              <a:t>Facebook (2025). Penderyn Distillery Visitor Centre. [online] Available at: </a:t>
            </a:r>
            <a:r>
              <a:rPr lang="en-GB" sz="600" dirty="0">
                <a:ea typeface="+mn-lt"/>
                <a:cs typeface="+mn-lt"/>
                <a:hlinkClick r:id="rId6"/>
              </a:rPr>
              <a:t>https://www.facebook.com/PenderynDistilleryVisitorCentre/</a:t>
            </a:r>
            <a:r>
              <a:rPr lang="en-GB" sz="600" dirty="0">
                <a:ea typeface="+mn-lt"/>
                <a:cs typeface="+mn-lt"/>
              </a:rPr>
              <a:t> [Accessed 18 Jan. 2025].  Facebook (2024) Penderyn Distillery Visitor Centre. [online] Available at: </a:t>
            </a:r>
            <a:r>
              <a:rPr lang="en-GB" sz="600" dirty="0">
                <a:ea typeface="+mn-lt"/>
                <a:cs typeface="+mn-lt"/>
                <a:hlinkClick r:id="rId7"/>
              </a:rPr>
              <a:t>https://www.facebook.com/photo/?fbid=537427622621841&amp;set=a.187821960915744</a:t>
            </a:r>
            <a:r>
              <a:rPr lang="en-GB" sz="600" dirty="0">
                <a:ea typeface="+mn-lt"/>
                <a:cs typeface="+mn-lt"/>
              </a:rPr>
              <a:t> [Accessed 18 Jan. 2025]. </a:t>
            </a:r>
            <a:endParaRPr lang="en-GB" sz="600" dirty="0"/>
          </a:p>
          <a:p>
            <a:pPr>
              <a:buNone/>
            </a:pPr>
            <a:r>
              <a:rPr lang="en-GB" sz="600" dirty="0" err="1">
                <a:ea typeface="+mn-lt"/>
                <a:cs typeface="+mn-lt"/>
              </a:rPr>
              <a:t>Gofor</a:t>
            </a:r>
            <a:r>
              <a:rPr lang="en-GB" sz="600" dirty="0">
                <a:ea typeface="+mn-lt"/>
                <a:cs typeface="+mn-lt"/>
              </a:rPr>
              <a:t> (2025). Penderyn Distillery Case Study | </a:t>
            </a:r>
            <a:r>
              <a:rPr lang="en-GB" sz="600" dirty="0" err="1">
                <a:ea typeface="+mn-lt"/>
                <a:cs typeface="+mn-lt"/>
              </a:rPr>
              <a:t>Gofor</a:t>
            </a:r>
            <a:r>
              <a:rPr lang="en-GB" sz="600" dirty="0">
                <a:ea typeface="+mn-lt"/>
                <a:cs typeface="+mn-lt"/>
              </a:rPr>
              <a:t>. [online] Available at: </a:t>
            </a:r>
            <a:r>
              <a:rPr lang="en-GB" sz="600" dirty="0">
                <a:ea typeface="+mn-lt"/>
                <a:cs typeface="+mn-lt"/>
                <a:hlinkClick r:id="rId8"/>
              </a:rPr>
              <a:t>https://www.gofor.co.uk/case-studies/penderyn-distillery</a:t>
            </a:r>
            <a:r>
              <a:rPr lang="en-GB" sz="600" dirty="0">
                <a:ea typeface="+mn-lt"/>
                <a:cs typeface="+mn-lt"/>
              </a:rPr>
              <a:t> [Accessed 13 Jan. 2025]. </a:t>
            </a:r>
            <a:endParaRPr lang="en-GB" sz="600" dirty="0"/>
          </a:p>
          <a:p>
            <a:pPr>
              <a:buNone/>
            </a:pPr>
            <a:r>
              <a:rPr lang="en-GB" sz="600" dirty="0">
                <a:ea typeface="+mn-lt"/>
                <a:cs typeface="+mn-lt"/>
              </a:rPr>
              <a:t>Iberdrola. (n.d.). Cultural tourism, the best way to travel and get to know the world. [online] Available at: </a:t>
            </a:r>
            <a:r>
              <a:rPr lang="en-GB" sz="600" dirty="0">
                <a:ea typeface="+mn-lt"/>
                <a:cs typeface="+mn-lt"/>
                <a:hlinkClick r:id="rId9"/>
              </a:rPr>
              <a:t>https://www.iberdrola.com/culture/what-is-cultural-tourism-and-importance</a:t>
            </a:r>
            <a:r>
              <a:rPr lang="en-GB" sz="600" dirty="0">
                <a:ea typeface="+mn-lt"/>
                <a:cs typeface="+mn-lt"/>
              </a:rPr>
              <a:t>. </a:t>
            </a:r>
            <a:endParaRPr lang="en-GB" sz="600" dirty="0"/>
          </a:p>
          <a:p>
            <a:pPr>
              <a:buNone/>
            </a:pPr>
            <a:r>
              <a:rPr lang="en-GB" sz="600" dirty="0">
                <a:ea typeface="+mn-lt"/>
                <a:cs typeface="+mn-lt"/>
              </a:rPr>
              <a:t>Morgan, B. (2022). What Is </a:t>
            </a:r>
            <a:r>
              <a:rPr lang="en-GB" sz="600" err="1">
                <a:ea typeface="+mn-lt"/>
                <a:cs typeface="+mn-lt"/>
              </a:rPr>
              <a:t>Bleisure</a:t>
            </a:r>
            <a:r>
              <a:rPr lang="en-GB" sz="600" dirty="0">
                <a:ea typeface="+mn-lt"/>
                <a:cs typeface="+mn-lt"/>
              </a:rPr>
              <a:t> Travel, And How Is It Transforming The Hospitality Industry? [online] Forbes. Available at: </a:t>
            </a:r>
            <a:r>
              <a:rPr lang="en-GB" sz="600" dirty="0">
                <a:ea typeface="+mn-lt"/>
                <a:cs typeface="+mn-lt"/>
                <a:hlinkClick r:id="rId10"/>
              </a:rPr>
              <a:t>https://www.forbes.com/sites/blakemorgan/2022/06/27/what-is-bleisure-travel-and-how-is-it-transforming-the-hospitality-industry/</a:t>
            </a:r>
            <a:r>
              <a:rPr lang="en-GB" sz="600" dirty="0">
                <a:ea typeface="+mn-lt"/>
                <a:cs typeface="+mn-lt"/>
              </a:rPr>
              <a:t>. </a:t>
            </a:r>
            <a:endParaRPr lang="en-GB" sz="600" dirty="0"/>
          </a:p>
          <a:p>
            <a:pPr>
              <a:buNone/>
            </a:pPr>
            <a:r>
              <a:rPr lang="en-GB" sz="600" dirty="0">
                <a:ea typeface="+mn-lt"/>
                <a:cs typeface="+mn-lt"/>
              </a:rPr>
              <a:t>Penderyn. (n.d.). Home. [online] Available at: </a:t>
            </a:r>
            <a:r>
              <a:rPr lang="en-GB" sz="600" dirty="0">
                <a:ea typeface="+mn-lt"/>
                <a:cs typeface="+mn-lt"/>
                <a:hlinkClick r:id="rId11"/>
              </a:rPr>
              <a:t>https://www.penderyn.wales/</a:t>
            </a:r>
            <a:r>
              <a:rPr lang="en-GB" sz="600" dirty="0">
                <a:ea typeface="+mn-lt"/>
                <a:cs typeface="+mn-lt"/>
              </a:rPr>
              <a:t>.  </a:t>
            </a:r>
            <a:endParaRPr lang="en-GB" sz="600" dirty="0"/>
          </a:p>
          <a:p>
            <a:pPr>
              <a:buNone/>
            </a:pPr>
            <a:r>
              <a:rPr lang="en-GB" sz="600" dirty="0">
                <a:ea typeface="+mn-lt"/>
                <a:cs typeface="+mn-lt"/>
              </a:rPr>
              <a:t>Penderyn. (n.d.). Brand Story. [online] Available at: </a:t>
            </a:r>
            <a:r>
              <a:rPr lang="en-GB" sz="600" dirty="0">
                <a:ea typeface="+mn-lt"/>
                <a:cs typeface="+mn-lt"/>
                <a:hlinkClick r:id="rId12"/>
              </a:rPr>
              <a:t>https://www.penderyn.wales/brand-story/</a:t>
            </a:r>
            <a:r>
              <a:rPr lang="en-GB" sz="600" dirty="0">
                <a:ea typeface="+mn-lt"/>
                <a:cs typeface="+mn-lt"/>
              </a:rPr>
              <a:t>   </a:t>
            </a:r>
            <a:endParaRPr lang="en-GB" sz="600" dirty="0"/>
          </a:p>
          <a:p>
            <a:pPr marL="0" indent="0">
              <a:buNone/>
            </a:pPr>
            <a:r>
              <a:rPr lang="en-GB" sz="600" dirty="0">
                <a:ea typeface="+mn-lt"/>
                <a:cs typeface="+mn-lt"/>
              </a:rPr>
              <a:t>Penderyn. (n.d.). Tours. [online] Available at: https://www.penderyn.wales/tours/. </a:t>
            </a:r>
            <a:endParaRPr lang="en-GB" sz="600" dirty="0"/>
          </a:p>
          <a:p>
            <a:pPr>
              <a:buNone/>
            </a:pPr>
            <a:r>
              <a:rPr lang="en-GB" sz="600" dirty="0">
                <a:ea typeface="+mn-lt"/>
                <a:cs typeface="+mn-lt"/>
              </a:rPr>
              <a:t>Penderyn. (2024). Special Events. [online] Available at: </a:t>
            </a:r>
            <a:r>
              <a:rPr lang="en-GB" sz="600" dirty="0">
                <a:ea typeface="+mn-lt"/>
                <a:cs typeface="+mn-lt"/>
                <a:hlinkClick r:id="rId13"/>
              </a:rPr>
              <a:t>https://www.penderyn.wales/special-events/</a:t>
            </a:r>
            <a:r>
              <a:rPr lang="en-GB" sz="600" dirty="0">
                <a:ea typeface="+mn-lt"/>
                <a:cs typeface="+mn-lt"/>
              </a:rPr>
              <a:t> [Accessed 18 Jan. 2025].  </a:t>
            </a:r>
            <a:endParaRPr lang="en-GB" dirty="0"/>
          </a:p>
          <a:p>
            <a:pPr>
              <a:buNone/>
            </a:pPr>
            <a:r>
              <a:rPr lang="en-GB" sz="600" dirty="0">
                <a:ea typeface="+mn-lt"/>
                <a:cs typeface="+mn-lt"/>
              </a:rPr>
              <a:t>Penderyn (2024). Penderyn Distillery: Flying the Flag for Wales in Over 50 Countries in 2025. [online] Available at: </a:t>
            </a:r>
            <a:r>
              <a:rPr lang="en-GB" sz="600" dirty="0">
                <a:ea typeface="+mn-lt"/>
                <a:cs typeface="+mn-lt"/>
                <a:hlinkClick r:id="rId14"/>
              </a:rPr>
              <a:t>https://www.penderyn.wales/2024/12/16/penderyn-distillery-flying-the-flag-for-wales-in-over-50-countries-in-2025/#:~:text=Penderyn%20Distillery%2C%20the%20renowned%20producer%20of%20award%2Dwinning,to%20sharing%20Welsh%20craftsmanship%20and%20heritage%20with</a:t>
            </a:r>
            <a:r>
              <a:rPr lang="en-GB" sz="600" dirty="0">
                <a:ea typeface="+mn-lt"/>
                <a:cs typeface="+mn-lt"/>
              </a:rPr>
              <a:t> [Accessed 11 Jan. 2025].   </a:t>
            </a:r>
            <a:endParaRPr lang="en-GB" dirty="0"/>
          </a:p>
          <a:p>
            <a:pPr>
              <a:buNone/>
            </a:pPr>
            <a:r>
              <a:rPr lang="en-GB" sz="600" dirty="0">
                <a:ea typeface="+mn-lt"/>
                <a:cs typeface="+mn-lt"/>
              </a:rPr>
              <a:t>Penderyn. (2022). Range. [online] Available at: </a:t>
            </a:r>
            <a:r>
              <a:rPr lang="en-GB" sz="600" dirty="0">
                <a:ea typeface="+mn-lt"/>
                <a:cs typeface="+mn-lt"/>
                <a:hlinkClick r:id="rId15"/>
              </a:rPr>
              <a:t>https://www.penderyn.wales/range/</a:t>
            </a:r>
            <a:r>
              <a:rPr lang="en-GB" sz="600" dirty="0">
                <a:ea typeface="+mn-lt"/>
                <a:cs typeface="+mn-lt"/>
              </a:rPr>
              <a:t> [Accessed 11 Jan. 2025].  </a:t>
            </a:r>
            <a:endParaRPr lang="en-GB" dirty="0"/>
          </a:p>
          <a:p>
            <a:pPr>
              <a:buNone/>
            </a:pPr>
            <a:r>
              <a:rPr lang="en-GB" sz="600" dirty="0">
                <a:ea typeface="+mn-lt"/>
                <a:cs typeface="+mn-lt"/>
              </a:rPr>
              <a:t>Penderyn. (2024). Icons of Wales. [online] Available at: </a:t>
            </a:r>
            <a:r>
              <a:rPr lang="en-GB" sz="600" dirty="0">
                <a:ea typeface="+mn-lt"/>
                <a:cs typeface="+mn-lt"/>
                <a:hlinkClick r:id="rId16"/>
              </a:rPr>
              <a:t>https://www.penderyn.wales/icons-of-wales/</a:t>
            </a:r>
            <a:r>
              <a:rPr lang="en-GB" sz="600" dirty="0">
                <a:ea typeface="+mn-lt"/>
                <a:cs typeface="+mn-lt"/>
              </a:rPr>
              <a:t> [Accessed 11 Jan. 2025].  </a:t>
            </a:r>
            <a:endParaRPr lang="en-GB" dirty="0"/>
          </a:p>
          <a:p>
            <a:pPr>
              <a:buNone/>
            </a:pPr>
            <a:r>
              <a:rPr lang="en-GB" sz="600" dirty="0">
                <a:ea typeface="+mn-lt"/>
                <a:cs typeface="+mn-lt"/>
              </a:rPr>
              <a:t>Penderyn. (2023). Evening Corporate. [online] Available at: </a:t>
            </a:r>
            <a:r>
              <a:rPr lang="en-GB" sz="600" dirty="0">
                <a:ea typeface="+mn-lt"/>
                <a:cs typeface="+mn-lt"/>
                <a:hlinkClick r:id="rId17"/>
              </a:rPr>
              <a:t>https://www.penderyn.wales/evening-corporate/</a:t>
            </a:r>
            <a:r>
              <a:rPr lang="en-GB" sz="600" dirty="0">
                <a:ea typeface="+mn-lt"/>
                <a:cs typeface="+mn-lt"/>
              </a:rPr>
              <a:t> [Accessed 11 Jan. 2025].  </a:t>
            </a:r>
            <a:endParaRPr lang="en-GB" dirty="0"/>
          </a:p>
          <a:p>
            <a:pPr>
              <a:buNone/>
            </a:pPr>
            <a:r>
              <a:rPr lang="en-GB" sz="600" dirty="0">
                <a:ea typeface="+mn-lt"/>
                <a:cs typeface="+mn-lt"/>
              </a:rPr>
              <a:t>Penderyn. (2025). Tours Swansea Copperworks. [online] Available at: </a:t>
            </a:r>
            <a:r>
              <a:rPr lang="en-GB" sz="600" dirty="0">
                <a:ea typeface="+mn-lt"/>
                <a:cs typeface="+mn-lt"/>
                <a:hlinkClick r:id="rId18"/>
              </a:rPr>
              <a:t>https://www.penderyn.wales/tours-swansea-copperworks/</a:t>
            </a:r>
            <a:r>
              <a:rPr lang="en-GB" sz="600" dirty="0">
                <a:ea typeface="+mn-lt"/>
                <a:cs typeface="+mn-lt"/>
              </a:rPr>
              <a:t> [Accessed 11 Jan. 2025].  </a:t>
            </a:r>
            <a:endParaRPr lang="en-GB" dirty="0"/>
          </a:p>
          <a:p>
            <a:pPr>
              <a:buNone/>
            </a:pPr>
            <a:r>
              <a:rPr lang="en-GB" sz="600" dirty="0">
                <a:ea typeface="+mn-lt"/>
                <a:cs typeface="+mn-lt"/>
              </a:rPr>
              <a:t>Penderyn (2023). Single Malt Welsh Whisky Protected. [online] Available at: </a:t>
            </a:r>
            <a:r>
              <a:rPr lang="en-GB" sz="600" dirty="0">
                <a:ea typeface="+mn-lt"/>
                <a:cs typeface="+mn-lt"/>
                <a:hlinkClick r:id="rId19"/>
              </a:rPr>
              <a:t>https://www.penderyn.wales/2023/07/24/single-malt-welsh-whisky-protected/</a:t>
            </a:r>
            <a:r>
              <a:rPr lang="en-GB" sz="600" dirty="0">
                <a:ea typeface="+mn-lt"/>
                <a:cs typeface="+mn-lt"/>
              </a:rPr>
              <a:t> [Accessed 14 Jan. 2025].  </a:t>
            </a:r>
            <a:endParaRPr lang="en-GB" dirty="0"/>
          </a:p>
          <a:p>
            <a:pPr>
              <a:buNone/>
            </a:pPr>
            <a:r>
              <a:rPr lang="en-GB" sz="600" dirty="0">
                <a:ea typeface="+mn-lt"/>
                <a:cs typeface="+mn-lt"/>
              </a:rPr>
              <a:t>Penderyn (2022). Penderyn sets strategy to grow its travel retail business to 10% of the pie. [online] Available at: </a:t>
            </a:r>
            <a:r>
              <a:rPr lang="en-GB" sz="600" dirty="0">
                <a:ea typeface="+mn-lt"/>
                <a:cs typeface="+mn-lt"/>
                <a:hlinkClick r:id="rId20"/>
              </a:rPr>
              <a:t>https://www.penderyn.wales/2022/11/02/penderyn-travel-retail/#:~:text=%E2%80%9CAs%20a%20small%20business%2C%20we,A%20game%2Dchanging%20new%20listing</a:t>
            </a:r>
            <a:r>
              <a:rPr lang="en-GB" sz="600" dirty="0">
                <a:ea typeface="+mn-lt"/>
                <a:cs typeface="+mn-lt"/>
              </a:rPr>
              <a:t> [Accessed 15 Jan. 2025]. </a:t>
            </a:r>
            <a:endParaRPr lang="en-GB" dirty="0"/>
          </a:p>
          <a:p>
            <a:pPr>
              <a:buNone/>
            </a:pPr>
            <a:r>
              <a:rPr lang="en-GB" sz="600" dirty="0">
                <a:ea typeface="+mn-lt"/>
                <a:cs typeface="+mn-lt"/>
              </a:rPr>
              <a:t>Reynolds, C. (2024). Penderyn Distillery pauses production at largest site. [online] Just Drinks. Available at: </a:t>
            </a:r>
            <a:r>
              <a:rPr lang="en-GB" sz="600" dirty="0">
                <a:ea typeface="+mn-lt"/>
                <a:cs typeface="+mn-lt"/>
                <a:hlinkClick r:id="rId21"/>
              </a:rPr>
              <a:t>https://www.just-drinks.com/news/penderyn-distillery-pauses-production-at-largest-site/</a:t>
            </a:r>
            <a:r>
              <a:rPr lang="en-GB" sz="600" dirty="0">
                <a:ea typeface="+mn-lt"/>
                <a:cs typeface="+mn-lt"/>
              </a:rPr>
              <a:t>  [Accessed 11 Jan. 2025].   </a:t>
            </a:r>
            <a:endParaRPr lang="en-GB"/>
          </a:p>
          <a:p>
            <a:pPr>
              <a:buNone/>
            </a:pPr>
            <a:r>
              <a:rPr lang="en-GB" sz="600" dirty="0">
                <a:ea typeface="+mn-lt"/>
                <a:cs typeface="+mn-lt"/>
              </a:rPr>
              <a:t>RDM Electrical &amp; Mechanical Services. (2024). Penderyn Swansea Copperworks Distillery - RDM Electrical &amp; Mechanical Services. [online] Available at: </a:t>
            </a:r>
            <a:r>
              <a:rPr lang="en-GB" sz="600" dirty="0">
                <a:ea typeface="+mn-lt"/>
                <a:cs typeface="+mn-lt"/>
                <a:hlinkClick r:id="rId22"/>
              </a:rPr>
              <a:t>https://www.rdmems.co.uk/case-studies/2215/</a:t>
            </a:r>
            <a:r>
              <a:rPr lang="en-GB" sz="600" dirty="0">
                <a:ea typeface="+mn-lt"/>
                <a:cs typeface="+mn-lt"/>
              </a:rPr>
              <a:t> [Accessed 11 Jan. 2025]. </a:t>
            </a:r>
            <a:endParaRPr lang="en-GB" dirty="0"/>
          </a:p>
          <a:p>
            <a:pPr>
              <a:buNone/>
            </a:pPr>
            <a:r>
              <a:rPr lang="en-GB" sz="600" dirty="0">
                <a:ea typeface="+mn-lt"/>
                <a:cs typeface="+mn-lt"/>
              </a:rPr>
              <a:t>Swansea Government (2025). Landore park and ride - Swansea. [online] Available at: </a:t>
            </a:r>
            <a:r>
              <a:rPr lang="en-GB" sz="600" dirty="0">
                <a:ea typeface="+mn-lt"/>
                <a:cs typeface="+mn-lt"/>
                <a:hlinkClick r:id="rId23"/>
              </a:rPr>
              <a:t>https://www.swansea.gov.uk/landore?lang=en</a:t>
            </a:r>
            <a:r>
              <a:rPr lang="en-GB" sz="600" dirty="0">
                <a:ea typeface="+mn-lt"/>
                <a:cs typeface="+mn-lt"/>
              </a:rPr>
              <a:t> [Accessed 18 Jan. 2025].</a:t>
            </a: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D7F73-5AB6-6884-C389-6FED6DD9A7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D2D44-C834-4AFE-AAB1-B29944A0824A}" type="datetime1">
              <a:t>1/18/2025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0654D2-66CD-8064-A9DD-61801516EF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B0A2C4-38A3-4987-1EDC-08ED52DBE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3891657" y="6862845"/>
            <a:ext cx="429768" cy="365125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1637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F71AC8-4AA3-6821-025C-E918CFC307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467" y="771576"/>
            <a:ext cx="10640305" cy="5528650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GB" sz="2200" dirty="0">
                <a:ea typeface="+mn-lt"/>
                <a:cs typeface="+mn-lt"/>
              </a:rPr>
              <a:t>Swansea Museum (2025). Copperopolis. [online] Available at: </a:t>
            </a:r>
            <a:r>
              <a:rPr lang="en-GB" sz="2200" dirty="0">
                <a:ea typeface="+mn-lt"/>
                <a:cs typeface="+mn-lt"/>
                <a:hlinkClick r:id="rId2"/>
              </a:rPr>
              <a:t>http://www.swanseamuseum.co.uk/whats-on/past-exhibitions/copperopolis</a:t>
            </a:r>
            <a:r>
              <a:rPr lang="en-GB" sz="2200" dirty="0">
                <a:ea typeface="+mn-lt"/>
                <a:cs typeface="+mn-lt"/>
              </a:rPr>
              <a:t> [Accessed 11 Jan. 2025]. </a:t>
            </a:r>
            <a:endParaRPr lang="en-GB" sz="2200">
              <a:latin typeface="Aptos"/>
            </a:endParaRPr>
          </a:p>
          <a:p>
            <a:endParaRPr lang="en-GB" sz="2200" dirty="0"/>
          </a:p>
          <a:p>
            <a:r>
              <a:rPr lang="en-GB" sz="2200" err="1">
                <a:ea typeface="+mn-lt"/>
                <a:cs typeface="+mn-lt"/>
              </a:rPr>
              <a:t>Travelperk</a:t>
            </a:r>
            <a:r>
              <a:rPr lang="en-GB" sz="2200" dirty="0">
                <a:ea typeface="+mn-lt"/>
                <a:cs typeface="+mn-lt"/>
              </a:rPr>
              <a:t> (n.d.). Business tourism 101: All you need to know | </a:t>
            </a:r>
            <a:r>
              <a:rPr lang="en-GB" sz="2200" err="1">
                <a:ea typeface="+mn-lt"/>
                <a:cs typeface="+mn-lt"/>
              </a:rPr>
              <a:t>TravelPerk</a:t>
            </a:r>
            <a:r>
              <a:rPr lang="en-GB" sz="2200" dirty="0">
                <a:ea typeface="+mn-lt"/>
                <a:cs typeface="+mn-lt"/>
              </a:rPr>
              <a:t> UK. [online] Available at: </a:t>
            </a:r>
            <a:r>
              <a:rPr lang="en-GB" sz="2200" dirty="0">
                <a:ea typeface="+mn-lt"/>
                <a:cs typeface="+mn-lt"/>
                <a:hlinkClick r:id="rId3"/>
              </a:rPr>
              <a:t>https://www.travelperk.com/uk/blog/business-tourism/</a:t>
            </a:r>
            <a:r>
              <a:rPr lang="en-GB" sz="2200" dirty="0">
                <a:ea typeface="+mn-lt"/>
                <a:cs typeface="+mn-lt"/>
              </a:rPr>
              <a:t>. </a:t>
            </a:r>
            <a:endParaRPr lang="en-GB" sz="2200"/>
          </a:p>
          <a:p>
            <a:endParaRPr lang="en-GB" sz="2200" dirty="0"/>
          </a:p>
          <a:p>
            <a:r>
              <a:rPr lang="en-GB" sz="2200" dirty="0">
                <a:ea typeface="+mn-lt"/>
                <a:cs typeface="+mn-lt"/>
              </a:rPr>
              <a:t>Tripadvisor. (2025). Tripadvisor. [online] Available at: </a:t>
            </a:r>
            <a:r>
              <a:rPr lang="en-GB" sz="2200" dirty="0">
                <a:ea typeface="+mn-lt"/>
                <a:cs typeface="+mn-lt"/>
                <a:hlinkClick r:id="rId4"/>
              </a:rPr>
              <a:t>https://www.tripadvisor.co.uk/Attraction_Review-g186466-d26262678-Reviews-Penderyn_Swansea_Copperworks_Distillery-Swansea_Swansea_County_South_Wales_Wales.html</a:t>
            </a:r>
            <a:r>
              <a:rPr lang="en-GB" sz="2200" dirty="0">
                <a:ea typeface="+mn-lt"/>
                <a:cs typeface="+mn-lt"/>
              </a:rPr>
              <a:t> [Accessed 13 Jan. 2025]. </a:t>
            </a:r>
            <a:endParaRPr lang="en-GB" sz="2200"/>
          </a:p>
          <a:p>
            <a:endParaRPr lang="en-GB" sz="2200" dirty="0"/>
          </a:p>
          <a:p>
            <a:r>
              <a:rPr lang="en-GB" sz="2200" dirty="0">
                <a:ea typeface="+mn-lt"/>
                <a:cs typeface="+mn-lt"/>
              </a:rPr>
              <a:t>Visit Wales. (n.d.). Penderyn Brecon Beacons Distillery | </a:t>
            </a:r>
            <a:r>
              <a:rPr lang="en-GB" sz="2200" err="1">
                <a:ea typeface="+mn-lt"/>
                <a:cs typeface="+mn-lt"/>
              </a:rPr>
              <a:t>VisitWales</a:t>
            </a:r>
            <a:r>
              <a:rPr lang="en-GB" sz="2200" dirty="0">
                <a:ea typeface="+mn-lt"/>
                <a:cs typeface="+mn-lt"/>
              </a:rPr>
              <a:t>. [online] Available at: </a:t>
            </a:r>
            <a:r>
              <a:rPr lang="en-GB" sz="2200" dirty="0">
                <a:ea typeface="+mn-lt"/>
                <a:cs typeface="+mn-lt"/>
                <a:hlinkClick r:id="rId5"/>
              </a:rPr>
              <a:t>https://www.visitwales.com/attraction/food-or-drink-attraction/penderyn-brecon-beacons-distillery-923255</a:t>
            </a:r>
            <a:r>
              <a:rPr lang="en-GB" sz="2200" dirty="0">
                <a:ea typeface="+mn-lt"/>
                <a:cs typeface="+mn-lt"/>
              </a:rPr>
              <a:t>. </a:t>
            </a:r>
            <a:endParaRPr lang="en-GB" sz="2200"/>
          </a:p>
          <a:p>
            <a:endParaRPr lang="en-GB" sz="2200" dirty="0"/>
          </a:p>
          <a:p>
            <a:r>
              <a:rPr lang="en-GB" sz="2200" err="1">
                <a:ea typeface="+mn-lt"/>
                <a:cs typeface="+mn-lt"/>
              </a:rPr>
              <a:t>Visitwales</a:t>
            </a:r>
            <a:r>
              <a:rPr lang="en-GB" sz="2200" dirty="0">
                <a:ea typeface="+mn-lt"/>
                <a:cs typeface="+mn-lt"/>
              </a:rPr>
              <a:t> (2023). Penderyn Swansea Copperworks Distillery | </a:t>
            </a:r>
            <a:r>
              <a:rPr lang="en-GB" sz="2200" err="1">
                <a:ea typeface="+mn-lt"/>
                <a:cs typeface="+mn-lt"/>
              </a:rPr>
              <a:t>TravelTrade</a:t>
            </a:r>
            <a:r>
              <a:rPr lang="en-GB" sz="2200" dirty="0">
                <a:ea typeface="+mn-lt"/>
                <a:cs typeface="+mn-lt"/>
              </a:rPr>
              <a:t>. [online] Available at: </a:t>
            </a:r>
            <a:r>
              <a:rPr lang="en-GB" sz="2200" dirty="0">
                <a:ea typeface="+mn-lt"/>
                <a:cs typeface="+mn-lt"/>
                <a:hlinkClick r:id="rId6"/>
              </a:rPr>
              <a:t>https://traveltrade.visitwales.com/attraction/food-or-drink-attraction/penderyn-swansea-copperworks-distillery-2172852</a:t>
            </a:r>
            <a:r>
              <a:rPr lang="en-GB" sz="2200" dirty="0">
                <a:ea typeface="+mn-lt"/>
                <a:cs typeface="+mn-lt"/>
              </a:rPr>
              <a:t>.   </a:t>
            </a:r>
            <a:endParaRPr lang="en-GB" sz="2200"/>
          </a:p>
          <a:p>
            <a:endParaRPr lang="en-GB" sz="2200" dirty="0"/>
          </a:p>
          <a:p>
            <a:r>
              <a:rPr lang="en-GB" sz="2200" err="1">
                <a:ea typeface="+mn-lt"/>
                <a:cs typeface="+mn-lt"/>
              </a:rPr>
              <a:t>VisitWales</a:t>
            </a:r>
            <a:r>
              <a:rPr lang="en-GB" sz="2200" dirty="0">
                <a:ea typeface="+mn-lt"/>
                <a:cs typeface="+mn-lt"/>
              </a:rPr>
              <a:t>. (n.d.). Making Welsh whisky at Penderyn distillery. [online] Available at: </a:t>
            </a:r>
            <a:r>
              <a:rPr lang="en-GB" sz="2200" dirty="0">
                <a:ea typeface="+mn-lt"/>
                <a:cs typeface="+mn-lt"/>
                <a:hlinkClick r:id="rId7"/>
              </a:rPr>
              <a:t>https://www.visitwales.com/things-do/food-and-drink/breweries-and-distilleries/making-welsh-whisky-penderyn-distillery</a:t>
            </a:r>
            <a:r>
              <a:rPr lang="en-GB" sz="2200" dirty="0">
                <a:ea typeface="+mn-lt"/>
                <a:cs typeface="+mn-lt"/>
              </a:rPr>
              <a:t>.   </a:t>
            </a:r>
            <a:endParaRPr lang="en-GB" sz="2200"/>
          </a:p>
          <a:p>
            <a:endParaRPr lang="en-GB" sz="2200" dirty="0"/>
          </a:p>
          <a:p>
            <a:r>
              <a:rPr lang="en-GB" sz="2200" dirty="0">
                <a:ea typeface="+mn-lt"/>
                <a:cs typeface="+mn-lt"/>
              </a:rPr>
              <a:t>Welsh Government (2024). Domestic GB tourism statistics (overnight trips): 2022 to 2023. [online] Available at: https://www.gov.wales/domestic-gb-tourism-statistics-overnight-trips-2022-2023-revised-html [Accessed 17 Jan. 2025].</a:t>
            </a:r>
            <a:r>
              <a:rPr lang="en-GB" sz="1200" dirty="0">
                <a:ea typeface="+mn-lt"/>
                <a:cs typeface="+mn-lt"/>
              </a:rPr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A73094-3F48-029B-8C2D-4D15B6D962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0FD79-8F4B-4962-AB87-89F56D55E60B}" type="datetime1">
              <a:t>1/18/2025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7212BD-42BB-EA39-85DC-8C46AE225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711201-D544-DE85-4FD6-4C570A0BB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0219901"/>
      </p:ext>
    </p:extLst>
  </p:cSld>
  <p:clrMapOvr>
    <a:masterClrMapping/>
  </p:clrMapOvr>
</p:sld>
</file>

<file path=ppt/theme/theme1.xml><?xml version="1.0" encoding="utf-8"?>
<a:theme xmlns:a="http://schemas.openxmlformats.org/drawingml/2006/main" name="DylanVTI">
  <a:themeElements>
    <a:clrScheme name="DylanVTI">
      <a:dk1>
        <a:sysClr val="windowText" lastClr="000000"/>
      </a:dk1>
      <a:lt1>
        <a:sysClr val="window" lastClr="FFFFFF"/>
      </a:lt1>
      <a:dk2>
        <a:srgbClr val="1A1A33"/>
      </a:dk2>
      <a:lt2>
        <a:srgbClr val="EEFFE3"/>
      </a:lt2>
      <a:accent1>
        <a:srgbClr val="5C40EF"/>
      </a:accent1>
      <a:accent2>
        <a:srgbClr val="B8A0F8"/>
      </a:accent2>
      <a:accent3>
        <a:srgbClr val="00C777"/>
      </a:accent3>
      <a:accent4>
        <a:srgbClr val="005A66"/>
      </a:accent4>
      <a:accent5>
        <a:srgbClr val="9956EA"/>
      </a:accent5>
      <a:accent6>
        <a:srgbClr val="9BBB25"/>
      </a:accent6>
      <a:hlink>
        <a:srgbClr val="674CF0"/>
      </a:hlink>
      <a:folHlink>
        <a:srgbClr val="B53699"/>
      </a:folHlink>
    </a:clrScheme>
    <a:fontScheme name="Dylan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Dylan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ylanVTI" id="{CD0E21EA-FD0B-4FCD-9D95-B274E3CB7535}" vid="{F2F2D961-94DA-46D9-ABD7-77D6D5FB2C2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DylanVTI</vt:lpstr>
      <vt:lpstr>PowerPoint Presentation</vt:lpstr>
      <vt:lpstr>Penderyn Distillery</vt:lpstr>
      <vt:lpstr>Attraction Overview</vt:lpstr>
      <vt:lpstr>Awards Won</vt:lpstr>
      <vt:lpstr>History</vt:lpstr>
      <vt:lpstr>Customer Profile</vt:lpstr>
      <vt:lpstr>  Type of Attendees </vt:lpstr>
      <vt:lpstr>Customer Satisfaction</vt:lpstr>
      <vt:lpstr>External Factors</vt:lpstr>
      <vt:lpstr>PowerPoint Presentation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162</cp:revision>
  <dcterms:created xsi:type="dcterms:W3CDTF">2025-01-15T17:46:29Z</dcterms:created>
  <dcterms:modified xsi:type="dcterms:W3CDTF">2025-01-18T22:51:41Z</dcterms:modified>
</cp:coreProperties>
</file>