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18"/>
  </p:notesMasterIdLst>
  <p:sldIdLst>
    <p:sldId id="468" r:id="rId2"/>
    <p:sldId id="469" r:id="rId3"/>
    <p:sldId id="361" r:id="rId4"/>
    <p:sldId id="470" r:id="rId5"/>
    <p:sldId id="380" r:id="rId6"/>
    <p:sldId id="381" r:id="rId7"/>
    <p:sldId id="382" r:id="rId8"/>
    <p:sldId id="383" r:id="rId9"/>
    <p:sldId id="384" r:id="rId10"/>
    <p:sldId id="355" r:id="rId11"/>
    <p:sldId id="385" r:id="rId12"/>
    <p:sldId id="332" r:id="rId13"/>
    <p:sldId id="386" r:id="rId14"/>
    <p:sldId id="387" r:id="rId15"/>
    <p:sldId id="391" r:id="rId16"/>
    <p:sldId id="4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ED0801-4FB9-4552-8511-33713D6A1C21}" v="37" dt="2022-07-07T07:51:15.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92" d="100"/>
          <a:sy n="92" d="100"/>
        </p:scale>
        <p:origin x="219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A1ED0801-4FB9-4552-8511-33713D6A1C21}"/>
    <pc:docChg chg="custSel addSld delSld modSld">
      <pc:chgData name="Paul Tinkler" userId="bcebf29c-73c2-433d-80d2-6bad896374bf" providerId="ADAL" clId="{A1ED0801-4FB9-4552-8511-33713D6A1C21}" dt="2022-07-21T11:53:15.633" v="333" actId="20577"/>
      <pc:docMkLst>
        <pc:docMk/>
      </pc:docMkLst>
      <pc:sldChg chg="new del">
        <pc:chgData name="Paul Tinkler" userId="bcebf29c-73c2-433d-80d2-6bad896374bf" providerId="ADAL" clId="{A1ED0801-4FB9-4552-8511-33713D6A1C21}" dt="2022-07-07T07:51:34.153" v="330" actId="47"/>
        <pc:sldMkLst>
          <pc:docMk/>
          <pc:sldMk cId="2187929202" sldId="256"/>
        </pc:sldMkLst>
      </pc:sldChg>
      <pc:sldChg chg="del">
        <pc:chgData name="Paul Tinkler" userId="bcebf29c-73c2-433d-80d2-6bad896374bf" providerId="ADAL" clId="{A1ED0801-4FB9-4552-8511-33713D6A1C21}" dt="2022-07-06T14:07:20.855" v="4" actId="47"/>
        <pc:sldMkLst>
          <pc:docMk/>
          <pc:sldMk cId="0" sldId="277"/>
        </pc:sldMkLst>
      </pc:sldChg>
      <pc:sldChg chg="add del">
        <pc:chgData name="Paul Tinkler" userId="bcebf29c-73c2-433d-80d2-6bad896374bf" providerId="ADAL" clId="{A1ED0801-4FB9-4552-8511-33713D6A1C21}" dt="2022-07-06T14:10:19.044" v="17" actId="47"/>
        <pc:sldMkLst>
          <pc:docMk/>
          <pc:sldMk cId="4153289740" sldId="314"/>
        </pc:sldMkLst>
      </pc:sldChg>
      <pc:sldChg chg="del">
        <pc:chgData name="Paul Tinkler" userId="bcebf29c-73c2-433d-80d2-6bad896374bf" providerId="ADAL" clId="{A1ED0801-4FB9-4552-8511-33713D6A1C21}" dt="2022-07-06T14:07:22.870" v="10" actId="47"/>
        <pc:sldMkLst>
          <pc:docMk/>
          <pc:sldMk cId="0" sldId="325"/>
        </pc:sldMkLst>
      </pc:sldChg>
      <pc:sldChg chg="add del">
        <pc:chgData name="Paul Tinkler" userId="bcebf29c-73c2-433d-80d2-6bad896374bf" providerId="ADAL" clId="{A1ED0801-4FB9-4552-8511-33713D6A1C21}" dt="2022-07-06T14:10:19.991" v="18" actId="47"/>
        <pc:sldMkLst>
          <pc:docMk/>
          <pc:sldMk cId="565133472" sldId="327"/>
        </pc:sldMkLst>
      </pc:sldChg>
      <pc:sldChg chg="add del">
        <pc:chgData name="Paul Tinkler" userId="bcebf29c-73c2-433d-80d2-6bad896374bf" providerId="ADAL" clId="{A1ED0801-4FB9-4552-8511-33713D6A1C21}" dt="2022-07-06T14:10:21.111" v="20" actId="47"/>
        <pc:sldMkLst>
          <pc:docMk/>
          <pc:sldMk cId="669561784" sldId="329"/>
        </pc:sldMkLst>
      </pc:sldChg>
      <pc:sldChg chg="add">
        <pc:chgData name="Paul Tinkler" userId="bcebf29c-73c2-433d-80d2-6bad896374bf" providerId="ADAL" clId="{A1ED0801-4FB9-4552-8511-33713D6A1C21}" dt="2022-07-06T14:08:39.106" v="15"/>
        <pc:sldMkLst>
          <pc:docMk/>
          <pc:sldMk cId="0" sldId="332"/>
        </pc:sldMkLst>
      </pc:sldChg>
      <pc:sldChg chg="add">
        <pc:chgData name="Paul Tinkler" userId="bcebf29c-73c2-433d-80d2-6bad896374bf" providerId="ADAL" clId="{A1ED0801-4FB9-4552-8511-33713D6A1C21}" dt="2022-07-06T14:08:39.106" v="15"/>
        <pc:sldMkLst>
          <pc:docMk/>
          <pc:sldMk cId="0" sldId="355"/>
        </pc:sldMkLst>
      </pc:sldChg>
      <pc:sldChg chg="add">
        <pc:chgData name="Paul Tinkler" userId="bcebf29c-73c2-433d-80d2-6bad896374bf" providerId="ADAL" clId="{A1ED0801-4FB9-4552-8511-33713D6A1C21}" dt="2022-07-06T14:08:39.106" v="15"/>
        <pc:sldMkLst>
          <pc:docMk/>
          <pc:sldMk cId="0" sldId="361"/>
        </pc:sldMkLst>
      </pc:sldChg>
      <pc:sldChg chg="del">
        <pc:chgData name="Paul Tinkler" userId="bcebf29c-73c2-433d-80d2-6bad896374bf" providerId="ADAL" clId="{A1ED0801-4FB9-4552-8511-33713D6A1C21}" dt="2022-07-06T14:07:22.510" v="9" actId="47"/>
        <pc:sldMkLst>
          <pc:docMk/>
          <pc:sldMk cId="0" sldId="369"/>
        </pc:sldMkLst>
      </pc:sldChg>
      <pc:sldChg chg="del">
        <pc:chgData name="Paul Tinkler" userId="bcebf29c-73c2-433d-80d2-6bad896374bf" providerId="ADAL" clId="{A1ED0801-4FB9-4552-8511-33713D6A1C21}" dt="2022-07-06T14:07:21.105" v="5" actId="47"/>
        <pc:sldMkLst>
          <pc:docMk/>
          <pc:sldMk cId="0" sldId="370"/>
        </pc:sldMkLst>
      </pc:sldChg>
      <pc:sldChg chg="add">
        <pc:chgData name="Paul Tinkler" userId="bcebf29c-73c2-433d-80d2-6bad896374bf" providerId="ADAL" clId="{A1ED0801-4FB9-4552-8511-33713D6A1C21}" dt="2022-07-06T14:08:39.106" v="15"/>
        <pc:sldMkLst>
          <pc:docMk/>
          <pc:sldMk cId="4260054094" sldId="380"/>
        </pc:sldMkLst>
      </pc:sldChg>
      <pc:sldChg chg="add modNotesTx">
        <pc:chgData name="Paul Tinkler" userId="bcebf29c-73c2-433d-80d2-6bad896374bf" providerId="ADAL" clId="{A1ED0801-4FB9-4552-8511-33713D6A1C21}" dt="2022-07-21T11:53:15.633" v="333" actId="20577"/>
        <pc:sldMkLst>
          <pc:docMk/>
          <pc:sldMk cId="4156820856" sldId="381"/>
        </pc:sldMkLst>
      </pc:sldChg>
      <pc:sldChg chg="add">
        <pc:chgData name="Paul Tinkler" userId="bcebf29c-73c2-433d-80d2-6bad896374bf" providerId="ADAL" clId="{A1ED0801-4FB9-4552-8511-33713D6A1C21}" dt="2022-07-06T14:08:39.106" v="15"/>
        <pc:sldMkLst>
          <pc:docMk/>
          <pc:sldMk cId="3963717856" sldId="382"/>
        </pc:sldMkLst>
      </pc:sldChg>
      <pc:sldChg chg="add">
        <pc:chgData name="Paul Tinkler" userId="bcebf29c-73c2-433d-80d2-6bad896374bf" providerId="ADAL" clId="{A1ED0801-4FB9-4552-8511-33713D6A1C21}" dt="2022-07-06T14:08:39.106" v="15"/>
        <pc:sldMkLst>
          <pc:docMk/>
          <pc:sldMk cId="1772071004" sldId="383"/>
        </pc:sldMkLst>
      </pc:sldChg>
      <pc:sldChg chg="add">
        <pc:chgData name="Paul Tinkler" userId="bcebf29c-73c2-433d-80d2-6bad896374bf" providerId="ADAL" clId="{A1ED0801-4FB9-4552-8511-33713D6A1C21}" dt="2022-07-06T14:08:39.106" v="15"/>
        <pc:sldMkLst>
          <pc:docMk/>
          <pc:sldMk cId="1532018216" sldId="384"/>
        </pc:sldMkLst>
      </pc:sldChg>
      <pc:sldChg chg="add modNotesTx">
        <pc:chgData name="Paul Tinkler" userId="bcebf29c-73c2-433d-80d2-6bad896374bf" providerId="ADAL" clId="{A1ED0801-4FB9-4552-8511-33713D6A1C21}" dt="2022-07-07T07:49:22.490" v="294" actId="20577"/>
        <pc:sldMkLst>
          <pc:docMk/>
          <pc:sldMk cId="2304022820" sldId="385"/>
        </pc:sldMkLst>
      </pc:sldChg>
      <pc:sldChg chg="add">
        <pc:chgData name="Paul Tinkler" userId="bcebf29c-73c2-433d-80d2-6bad896374bf" providerId="ADAL" clId="{A1ED0801-4FB9-4552-8511-33713D6A1C21}" dt="2022-07-06T14:08:39.106" v="15"/>
        <pc:sldMkLst>
          <pc:docMk/>
          <pc:sldMk cId="0" sldId="386"/>
        </pc:sldMkLst>
      </pc:sldChg>
      <pc:sldChg chg="add">
        <pc:chgData name="Paul Tinkler" userId="bcebf29c-73c2-433d-80d2-6bad896374bf" providerId="ADAL" clId="{A1ED0801-4FB9-4552-8511-33713D6A1C21}" dt="2022-07-06T14:08:39.106" v="15"/>
        <pc:sldMkLst>
          <pc:docMk/>
          <pc:sldMk cId="3340132647" sldId="387"/>
        </pc:sldMkLst>
      </pc:sldChg>
      <pc:sldChg chg="add del">
        <pc:chgData name="Paul Tinkler" userId="bcebf29c-73c2-433d-80d2-6bad896374bf" providerId="ADAL" clId="{A1ED0801-4FB9-4552-8511-33713D6A1C21}" dt="2022-07-06T14:10:17.902" v="16" actId="47"/>
        <pc:sldMkLst>
          <pc:docMk/>
          <pc:sldMk cId="3055404829" sldId="389"/>
        </pc:sldMkLst>
      </pc:sldChg>
      <pc:sldChg chg="add del">
        <pc:chgData name="Paul Tinkler" userId="bcebf29c-73c2-433d-80d2-6bad896374bf" providerId="ADAL" clId="{A1ED0801-4FB9-4552-8511-33713D6A1C21}" dt="2022-07-06T14:10:20.475" v="19" actId="47"/>
        <pc:sldMkLst>
          <pc:docMk/>
          <pc:sldMk cId="592610103" sldId="390"/>
        </pc:sldMkLst>
      </pc:sldChg>
      <pc:sldChg chg="modSp add">
        <pc:chgData name="Paul Tinkler" userId="bcebf29c-73c2-433d-80d2-6bad896374bf" providerId="ADAL" clId="{A1ED0801-4FB9-4552-8511-33713D6A1C21}" dt="2022-07-07T07:51:15.267" v="329" actId="20577"/>
        <pc:sldMkLst>
          <pc:docMk/>
          <pc:sldMk cId="3473395551" sldId="391"/>
        </pc:sldMkLst>
        <pc:spChg chg="mod">
          <ac:chgData name="Paul Tinkler" userId="bcebf29c-73c2-433d-80d2-6bad896374bf" providerId="ADAL" clId="{A1ED0801-4FB9-4552-8511-33713D6A1C21}" dt="2022-07-07T07:51:15.267" v="329" actId="20577"/>
          <ac:spMkLst>
            <pc:docMk/>
            <pc:sldMk cId="3473395551" sldId="391"/>
            <ac:spMk id="3" creationId="{A97DA0CC-74F9-40B4-81F0-904102E508AB}"/>
          </ac:spMkLst>
        </pc:spChg>
      </pc:sldChg>
      <pc:sldChg chg="del">
        <pc:chgData name="Paul Tinkler" userId="bcebf29c-73c2-433d-80d2-6bad896374bf" providerId="ADAL" clId="{A1ED0801-4FB9-4552-8511-33713D6A1C21}" dt="2022-07-06T14:07:22.001" v="8" actId="47"/>
        <pc:sldMkLst>
          <pc:docMk/>
          <pc:sldMk cId="3191329189" sldId="453"/>
        </pc:sldMkLst>
      </pc:sldChg>
      <pc:sldChg chg="del">
        <pc:chgData name="Paul Tinkler" userId="bcebf29c-73c2-433d-80d2-6bad896374bf" providerId="ADAL" clId="{A1ED0801-4FB9-4552-8511-33713D6A1C21}" dt="2022-07-06T14:07:19.880" v="1" actId="47"/>
        <pc:sldMkLst>
          <pc:docMk/>
          <pc:sldMk cId="4044585333" sldId="456"/>
        </pc:sldMkLst>
      </pc:sldChg>
      <pc:sldChg chg="del">
        <pc:chgData name="Paul Tinkler" userId="bcebf29c-73c2-433d-80d2-6bad896374bf" providerId="ADAL" clId="{A1ED0801-4FB9-4552-8511-33713D6A1C21}" dt="2022-07-06T14:07:20.530" v="3" actId="47"/>
        <pc:sldMkLst>
          <pc:docMk/>
          <pc:sldMk cId="936787705" sldId="458"/>
        </pc:sldMkLst>
      </pc:sldChg>
      <pc:sldChg chg="del">
        <pc:chgData name="Paul Tinkler" userId="bcebf29c-73c2-433d-80d2-6bad896374bf" providerId="ADAL" clId="{A1ED0801-4FB9-4552-8511-33713D6A1C21}" dt="2022-07-06T14:07:20.195" v="2" actId="47"/>
        <pc:sldMkLst>
          <pc:docMk/>
          <pc:sldMk cId="0" sldId="459"/>
        </pc:sldMkLst>
      </pc:sldChg>
      <pc:sldChg chg="del">
        <pc:chgData name="Paul Tinkler" userId="bcebf29c-73c2-433d-80d2-6bad896374bf" providerId="ADAL" clId="{A1ED0801-4FB9-4552-8511-33713D6A1C21}" dt="2022-07-06T14:07:21.429" v="6" actId="47"/>
        <pc:sldMkLst>
          <pc:docMk/>
          <pc:sldMk cId="527395198" sldId="460"/>
        </pc:sldMkLst>
      </pc:sldChg>
      <pc:sldChg chg="del">
        <pc:chgData name="Paul Tinkler" userId="bcebf29c-73c2-433d-80d2-6bad896374bf" providerId="ADAL" clId="{A1ED0801-4FB9-4552-8511-33713D6A1C21}" dt="2022-07-06T14:07:21.680" v="7" actId="47"/>
        <pc:sldMkLst>
          <pc:docMk/>
          <pc:sldMk cId="3338718675" sldId="461"/>
        </pc:sldMkLst>
      </pc:sldChg>
      <pc:sldChg chg="del">
        <pc:chgData name="Paul Tinkler" userId="bcebf29c-73c2-433d-80d2-6bad896374bf" providerId="ADAL" clId="{A1ED0801-4FB9-4552-8511-33713D6A1C21}" dt="2022-07-06T14:07:23.277" v="11" actId="47"/>
        <pc:sldMkLst>
          <pc:docMk/>
          <pc:sldMk cId="2550092358" sldId="462"/>
        </pc:sldMkLst>
      </pc:sldChg>
      <pc:sldChg chg="del">
        <pc:chgData name="Paul Tinkler" userId="bcebf29c-73c2-433d-80d2-6bad896374bf" providerId="ADAL" clId="{A1ED0801-4FB9-4552-8511-33713D6A1C21}" dt="2022-07-06T14:07:19.539" v="0" actId="47"/>
        <pc:sldMkLst>
          <pc:docMk/>
          <pc:sldMk cId="1505220242" sldId="464"/>
        </pc:sldMkLst>
      </pc:sldChg>
      <pc:sldChg chg="del">
        <pc:chgData name="Paul Tinkler" userId="bcebf29c-73c2-433d-80d2-6bad896374bf" providerId="ADAL" clId="{A1ED0801-4FB9-4552-8511-33713D6A1C21}" dt="2022-07-06T14:07:25.374" v="12" actId="47"/>
        <pc:sldMkLst>
          <pc:docMk/>
          <pc:sldMk cId="3515043147" sldId="466"/>
        </pc:sldMkLst>
      </pc:sldChg>
      <pc:sldChg chg="add del">
        <pc:chgData name="Paul Tinkler" userId="bcebf29c-73c2-433d-80d2-6bad896374bf" providerId="ADAL" clId="{A1ED0801-4FB9-4552-8511-33713D6A1C21}" dt="2022-07-08T08:55:06.840" v="331" actId="47"/>
        <pc:sldMkLst>
          <pc:docMk/>
          <pc:sldMk cId="3780782325" sldId="467"/>
        </pc:sldMkLst>
      </pc:sldChg>
      <pc:sldChg chg="add">
        <pc:chgData name="Paul Tinkler" userId="bcebf29c-73c2-433d-80d2-6bad896374bf" providerId="ADAL" clId="{A1ED0801-4FB9-4552-8511-33713D6A1C21}" dt="2022-07-06T14:08:39.106" v="15"/>
        <pc:sldMkLst>
          <pc:docMk/>
          <pc:sldMk cId="3806167344" sldId="468"/>
        </pc:sldMkLst>
      </pc:sldChg>
      <pc:sldChg chg="add">
        <pc:chgData name="Paul Tinkler" userId="bcebf29c-73c2-433d-80d2-6bad896374bf" providerId="ADAL" clId="{A1ED0801-4FB9-4552-8511-33713D6A1C21}" dt="2022-07-06T14:08:39.106" v="15"/>
        <pc:sldMkLst>
          <pc:docMk/>
          <pc:sldMk cId="2504346608" sldId="469"/>
        </pc:sldMkLst>
      </pc:sldChg>
      <pc:sldChg chg="add">
        <pc:chgData name="Paul Tinkler" userId="bcebf29c-73c2-433d-80d2-6bad896374bf" providerId="ADAL" clId="{A1ED0801-4FB9-4552-8511-33713D6A1C21}" dt="2022-07-06T14:08:39.106" v="15"/>
        <pc:sldMkLst>
          <pc:docMk/>
          <pc:sldMk cId="3515930700" sldId="470"/>
        </pc:sldMkLst>
      </pc:sldChg>
      <pc:sldChg chg="add">
        <pc:chgData name="Paul Tinkler" userId="bcebf29c-73c2-433d-80d2-6bad896374bf" providerId="ADAL" clId="{A1ED0801-4FB9-4552-8511-33713D6A1C21}" dt="2022-07-06T14:08:39.106" v="15"/>
        <pc:sldMkLst>
          <pc:docMk/>
          <pc:sldMk cId="1977687933" sldId="4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21/07/2022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drawing upon the work the students did at Level 5, and in the module ‘Workplace Culture and its impact on Organisational Efficiency’!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69617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cultures were outcomes of an age where almost since their inception, they were designed to create order, to control diversity and surprise, and to institutionalise behaviour…..</a:t>
            </a:r>
            <a:r>
              <a:rPr lang="en-GB" b="1" i="1" dirty="0"/>
              <a:t>if it </a:t>
            </a:r>
            <a:r>
              <a:rPr lang="en-GB" b="1" i="1" dirty="0" err="1"/>
              <a:t>ain’t</a:t>
            </a:r>
            <a:r>
              <a:rPr lang="en-GB" b="1" i="1" dirty="0"/>
              <a:t> broke, don’t fix it.</a:t>
            </a:r>
          </a:p>
          <a:p>
            <a:endParaRPr lang="en-GB" dirty="0"/>
          </a:p>
          <a:p>
            <a:r>
              <a:rPr lang="en-GB" dirty="0"/>
              <a:t>Business created a culture of the workplace – </a:t>
            </a:r>
            <a:r>
              <a:rPr lang="en-GB" i="1" dirty="0"/>
              <a:t>conform, don’t rock the boat, follow the rules, peace brings pay, etc.</a:t>
            </a:r>
          </a:p>
          <a:p>
            <a:endParaRPr lang="en-GB" dirty="0"/>
          </a:p>
          <a:p>
            <a:r>
              <a:rPr lang="en-GB" dirty="0"/>
              <a:t>Only relatively recently we decided to design organisations that release potential, maximise creativity and nurture knowledge!  Even in 2022, cultures that are geared up to innovate, disrupt, generate novelty, create, challenge norms, harness ‘difference’, are still in the minority.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2419460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profound implications in these thought – not least that we are in for an exciting ride!  We have to keep creating, innovating, trying and failing, trying and succeeding, in order to set the pace and be one of the leaders of change, rather than a victim.</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3813004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 bureaucracy going to engage in ‘Disruptive Innovations?”</a:t>
            </a:r>
          </a:p>
          <a:p>
            <a:endParaRPr lang="en-GB" dirty="0"/>
          </a:p>
          <a:p>
            <a:r>
              <a:rPr lang="en-GB" dirty="0"/>
              <a:t>Is a bureaucracy going to change when they are being successful?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192207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individual behavioural attitudinal and emotional issues that </a:t>
            </a:r>
            <a:r>
              <a:rPr lang="en-GB" i="1" u="sng" dirty="0"/>
              <a:t>inhibit change?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2775370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people to pre-ordained spots – change seats.  Perhaps use the numbering system – 1, 2, 3, 4, 5, etc. – all 1’s sit together, all 2’s, sit together, etc.  How did you feel through that process?  What emotions did you experience?  How well did you manage them?</a:t>
            </a:r>
          </a:p>
        </p:txBody>
      </p:sp>
      <p:sp>
        <p:nvSpPr>
          <p:cNvPr id="4" name="Slide Number Placeholder 3"/>
          <p:cNvSpPr>
            <a:spLocks noGrp="1"/>
          </p:cNvSpPr>
          <p:nvPr>
            <p:ph type="sldNum" sz="quarter" idx="5"/>
          </p:nvPr>
        </p:nvSpPr>
        <p:spPr/>
        <p:txBody>
          <a:bodyPr/>
          <a:lstStyle/>
          <a:p>
            <a:fld id="{9DF28BDE-2AC0-470B-BB74-AA5AB09CB614}" type="slidenum">
              <a:rPr lang="en-GB" smtClean="0"/>
              <a:t>11</a:t>
            </a:fld>
            <a:endParaRPr lang="en-GB"/>
          </a:p>
        </p:txBody>
      </p:sp>
    </p:spTree>
    <p:extLst>
      <p:ext uri="{BB962C8B-B14F-4D97-AF65-F5344CB8AC3E}">
        <p14:creationId xmlns:p14="http://schemas.microsoft.com/office/powerpoint/2010/main" val="153373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117850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facilitated discussion – there is no ‘one right answer’, but here are some discussion points…</a:t>
            </a:r>
          </a:p>
          <a:p>
            <a:endParaRPr lang="en-GB" dirty="0"/>
          </a:p>
          <a:p>
            <a:r>
              <a:rPr lang="en-GB" dirty="0"/>
              <a:t>The right people in charge!  According to Clayton Christensen, the biggest determinant of whether an organisation can build new-growth and disrupt the competition, is having the right sort of managers/leaders in place.</a:t>
            </a:r>
          </a:p>
          <a:p>
            <a:endParaRPr lang="en-GB" dirty="0"/>
          </a:p>
          <a:p>
            <a:r>
              <a:rPr lang="en-GB" dirty="0"/>
              <a:t>Senior management support for change……no ‘empires to protect’, no fiefdoms</a:t>
            </a:r>
          </a:p>
          <a:p>
            <a:endParaRPr lang="en-GB" dirty="0"/>
          </a:p>
          <a:p>
            <a:r>
              <a:rPr lang="en-GB" dirty="0"/>
              <a:t>Leadership shows clarity of direction….if not every stop along the way</a:t>
            </a:r>
          </a:p>
          <a:p>
            <a:endParaRPr lang="en-GB" dirty="0"/>
          </a:p>
          <a:p>
            <a:r>
              <a:rPr lang="en-GB" dirty="0"/>
              <a:t>Support for calculated risk</a:t>
            </a:r>
          </a:p>
          <a:p>
            <a:endParaRPr lang="en-GB" dirty="0"/>
          </a:p>
          <a:p>
            <a:r>
              <a:rPr lang="en-GB" dirty="0"/>
              <a:t>Willingness to TAKE calculated risks - with personal ownership</a:t>
            </a:r>
          </a:p>
          <a:p>
            <a:endParaRPr lang="en-GB" dirty="0"/>
          </a:p>
          <a:p>
            <a:r>
              <a:rPr lang="en-GB" dirty="0"/>
              <a:t>An open-minded willingness to discuss concerns and alternatives ‘routes’</a:t>
            </a:r>
          </a:p>
          <a:p>
            <a:endParaRPr lang="en-GB" dirty="0"/>
          </a:p>
          <a:p>
            <a:r>
              <a:rPr lang="en-GB" dirty="0"/>
              <a:t>An understanding that people move at different speeds…tolerance and patience</a:t>
            </a:r>
          </a:p>
          <a:p>
            <a:endParaRPr lang="en-GB" dirty="0"/>
          </a:p>
          <a:p>
            <a:r>
              <a:rPr lang="en-GB" dirty="0"/>
              <a:t>Flexible team-based approaches – the right people </a:t>
            </a:r>
            <a:r>
              <a:rPr lang="en-GB" i="1" u="sng" dirty="0"/>
              <a:t>working</a:t>
            </a:r>
            <a:r>
              <a:rPr lang="en-GB" dirty="0"/>
              <a:t> with the right people at the right time…with the right level of support.</a:t>
            </a:r>
          </a:p>
          <a:p>
            <a:endParaRPr lang="en-GB" dirty="0"/>
          </a:p>
          <a:p>
            <a:r>
              <a:rPr lang="en-GB" dirty="0"/>
              <a:t>And so on…</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422240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2853657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21/07/2022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21/07/2022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21/07/2022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21/07/2022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21/07/2022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21/07/2022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21/07/2022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21/07/2022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21/07/2022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21/07/2022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at.xula.edu/food/tag/virtual-classrooms/"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xhere.com/en/photo/1442007"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creative-commons-images.com/handwriting/a/anxiety.htm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www.flickr.com/photos/gpforeducation/8387611448/"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16F912-43AF-FD26-551E-D154F99522A7}"/>
              </a:ext>
            </a:extLst>
          </p:cNvPr>
          <p:cNvPicPr>
            <a:picLocks noChangeAspect="1"/>
          </p:cNvPicPr>
          <p:nvPr/>
        </p:nvPicPr>
        <p:blipFill>
          <a:blip r:embed="rId2"/>
          <a:stretch>
            <a:fillRect/>
          </a:stretch>
        </p:blipFill>
        <p:spPr>
          <a:xfrm>
            <a:off x="1" y="0"/>
            <a:ext cx="9144000" cy="5721459"/>
          </a:xfrm>
          <a:prstGeom prst="rect">
            <a:avLst/>
          </a:prstGeom>
        </p:spPr>
      </p:pic>
      <p:sp>
        <p:nvSpPr>
          <p:cNvPr id="7" name="Title 1">
            <a:extLst>
              <a:ext uri="{FF2B5EF4-FFF2-40B4-BE49-F238E27FC236}">
                <a16:creationId xmlns:a16="http://schemas.microsoft.com/office/drawing/2014/main" id="{1C1EB4FE-B6C0-773E-5824-D35C2D76FFA2}"/>
              </a:ext>
            </a:extLst>
          </p:cNvPr>
          <p:cNvSpPr>
            <a:spLocks noGrp="1"/>
          </p:cNvSpPr>
          <p:nvPr>
            <p:ph type="title"/>
          </p:nvPr>
        </p:nvSpPr>
        <p:spPr>
          <a:xfrm>
            <a:off x="31682" y="4601800"/>
            <a:ext cx="3943350" cy="1119659"/>
          </a:xfrm>
        </p:spPr>
        <p:txBody>
          <a:bodyPr/>
          <a:lstStyle/>
          <a:p>
            <a:r>
              <a:rPr lang="en-GB" sz="6600" b="1" dirty="0">
                <a:solidFill>
                  <a:srgbClr val="0000CC"/>
                </a:solidFill>
              </a:rPr>
              <a:t>Session 3</a:t>
            </a:r>
          </a:p>
        </p:txBody>
      </p:sp>
    </p:spTree>
    <p:extLst>
      <p:ext uri="{BB962C8B-B14F-4D97-AF65-F5344CB8AC3E}">
        <p14:creationId xmlns:p14="http://schemas.microsoft.com/office/powerpoint/2010/main" val="3806167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179512" y="69676"/>
            <a:ext cx="4968552" cy="836712"/>
          </a:xfrm>
        </p:spPr>
        <p:txBody>
          <a:bodyPr/>
          <a:lstStyle/>
          <a:p>
            <a:pPr algn="ctr"/>
            <a:r>
              <a:rPr lang="en-GB" u="sng" dirty="0"/>
              <a:t>Session 3 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solidFill>
                  <a:srgbClr val="0000CC"/>
                </a:solidFill>
              </a:rPr>
              <a:t>Your assignment - recap</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Organisational change and culture</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makes change so difficult, or easy?</a:t>
            </a:r>
          </a:p>
          <a:p>
            <a:pPr marL="342900" lvl="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culture works?</a:t>
            </a:r>
          </a:p>
          <a:p>
            <a:pPr marL="34290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Culture Change</a:t>
            </a:r>
          </a:p>
          <a:p>
            <a:pPr marL="342900" indent="-342900">
              <a:lnSpc>
                <a:spcPct val="107000"/>
              </a:lnSpc>
              <a:spcAft>
                <a:spcPts val="800"/>
              </a:spcAft>
              <a:buFont typeface="Symbol" panose="05050102010706020507" pitchFamily="18" charset="2"/>
              <a:buChar char=""/>
            </a:pPr>
            <a:r>
              <a:rPr lang="en-GB" dirty="0">
                <a:solidFill>
                  <a:srgbClr val="0000CC"/>
                </a:solidFill>
              </a:rPr>
              <a:t>Research &amp; report</a:t>
            </a:r>
          </a:p>
          <a:p>
            <a:pPr marL="342900" indent="-342900">
              <a:lnSpc>
                <a:spcPct val="107000"/>
              </a:lnSpc>
              <a:spcAft>
                <a:spcPts val="800"/>
              </a:spcAft>
              <a:buFont typeface="Symbol" panose="05050102010706020507" pitchFamily="18" charset="2"/>
              <a:buChar char=""/>
            </a:pPr>
            <a:endParaRPr lang="en-GB" dirty="0">
              <a:solidFill>
                <a:srgbClr val="0000CC"/>
              </a:solidFill>
            </a:endParaRP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50434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28A0-48A7-4553-A0E9-7F1A50002D49}"/>
              </a:ext>
            </a:extLst>
          </p:cNvPr>
          <p:cNvSpPr>
            <a:spLocks noGrp="1"/>
          </p:cNvSpPr>
          <p:nvPr>
            <p:ph type="title"/>
          </p:nvPr>
        </p:nvSpPr>
        <p:spPr>
          <a:xfrm>
            <a:off x="628650" y="107230"/>
            <a:ext cx="7886700" cy="615603"/>
          </a:xfrm>
        </p:spPr>
        <p:txBody>
          <a:bodyPr/>
          <a:lstStyle/>
          <a:p>
            <a:pPr algn="ctr"/>
            <a:r>
              <a:rPr lang="en-GB" dirty="0"/>
              <a:t>Recap</a:t>
            </a:r>
          </a:p>
        </p:txBody>
      </p:sp>
      <p:sp>
        <p:nvSpPr>
          <p:cNvPr id="3" name="Content Placeholder 2">
            <a:extLst>
              <a:ext uri="{FF2B5EF4-FFF2-40B4-BE49-F238E27FC236}">
                <a16:creationId xmlns:a16="http://schemas.microsoft.com/office/drawing/2014/main" id="{3C3047CF-BF7F-4D61-A20E-A4A85A1EE537}"/>
              </a:ext>
            </a:extLst>
          </p:cNvPr>
          <p:cNvSpPr>
            <a:spLocks noGrp="1"/>
          </p:cNvSpPr>
          <p:nvPr>
            <p:ph idx="1"/>
          </p:nvPr>
        </p:nvSpPr>
        <p:spPr>
          <a:xfrm>
            <a:off x="595506" y="836712"/>
            <a:ext cx="7886700" cy="4351338"/>
          </a:xfrm>
        </p:spPr>
        <p:txBody>
          <a:bodyPr/>
          <a:lstStyle/>
          <a:p>
            <a:pPr marL="0" indent="0">
              <a:buNone/>
            </a:pPr>
            <a:r>
              <a:rPr lang="en-GB" dirty="0">
                <a:solidFill>
                  <a:srgbClr val="0000CC"/>
                </a:solidFill>
              </a:rPr>
              <a:t>In the last session we looked at ‘why’ change is required and we examined: -</a:t>
            </a:r>
          </a:p>
          <a:p>
            <a:pPr marL="0" indent="0">
              <a:buNone/>
            </a:pPr>
            <a:endParaRPr lang="en-GB" dirty="0">
              <a:solidFill>
                <a:srgbClr val="0000CC"/>
              </a:solidFill>
            </a:endParaRPr>
          </a:p>
          <a:p>
            <a:r>
              <a:rPr lang="en-GB" dirty="0">
                <a:solidFill>
                  <a:srgbClr val="0000CC"/>
                </a:solidFill>
              </a:rPr>
              <a:t>Forces for change</a:t>
            </a:r>
          </a:p>
          <a:p>
            <a:r>
              <a:rPr lang="en-GB" dirty="0">
                <a:solidFill>
                  <a:srgbClr val="0000CC"/>
                </a:solidFill>
              </a:rPr>
              <a:t>Environmental analysis</a:t>
            </a:r>
          </a:p>
          <a:p>
            <a:r>
              <a:rPr lang="en-GB" dirty="0">
                <a:solidFill>
                  <a:srgbClr val="0000CC"/>
                </a:solidFill>
              </a:rPr>
              <a:t>Micro and macro-environmental analysis</a:t>
            </a:r>
          </a:p>
          <a:p>
            <a:r>
              <a:rPr lang="en-GB" dirty="0">
                <a:solidFill>
                  <a:srgbClr val="0000CC"/>
                </a:solidFill>
              </a:rPr>
              <a:t>SWOT and PESTLE</a:t>
            </a:r>
          </a:p>
          <a:p>
            <a:pPr marL="0" indent="0">
              <a:buNone/>
            </a:pPr>
            <a:r>
              <a:rPr lang="en-GB" dirty="0">
                <a:solidFill>
                  <a:srgbClr val="0000CC"/>
                </a:solidFill>
              </a:rPr>
              <a:t>And</a:t>
            </a:r>
          </a:p>
          <a:p>
            <a:r>
              <a:rPr lang="en-GB" dirty="0">
                <a:solidFill>
                  <a:srgbClr val="0000CC"/>
                </a:solidFill>
              </a:rPr>
              <a:t>Organisational responses</a:t>
            </a:r>
          </a:p>
        </p:txBody>
      </p:sp>
      <p:pic>
        <p:nvPicPr>
          <p:cNvPr id="6" name="Picture 5" descr="A picture containing drawing&#10;&#10;Description automatically generated">
            <a:extLst>
              <a:ext uri="{FF2B5EF4-FFF2-40B4-BE49-F238E27FC236}">
                <a16:creationId xmlns:a16="http://schemas.microsoft.com/office/drawing/2014/main" id="{144651DC-78DE-4A20-BB5F-B9E85DBA5B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1766" y="1484784"/>
            <a:ext cx="2272234" cy="1702048"/>
          </a:xfrm>
          <a:prstGeom prst="rect">
            <a:avLst/>
          </a:prstGeom>
        </p:spPr>
      </p:pic>
      <p:pic>
        <p:nvPicPr>
          <p:cNvPr id="5" name="Picture 4">
            <a:extLst>
              <a:ext uri="{FF2B5EF4-FFF2-40B4-BE49-F238E27FC236}">
                <a16:creationId xmlns:a16="http://schemas.microsoft.com/office/drawing/2014/main" id="{FE0B6863-89A3-4826-A508-5E8166BCC3DF}"/>
              </a:ext>
            </a:extLst>
          </p:cNvPr>
          <p:cNvPicPr>
            <a:picLocks noChangeAspect="1"/>
          </p:cNvPicPr>
          <p:nvPr/>
        </p:nvPicPr>
        <p:blipFill>
          <a:blip r:embed="rId4"/>
          <a:stretch>
            <a:fillRect/>
          </a:stretch>
        </p:blipFill>
        <p:spPr>
          <a:xfrm>
            <a:off x="6478016" y="3834903"/>
            <a:ext cx="2665983" cy="1910029"/>
          </a:xfrm>
          <a:prstGeom prst="rect">
            <a:avLst/>
          </a:prstGeom>
        </p:spPr>
      </p:pic>
    </p:spTree>
    <p:extLst>
      <p:ext uri="{BB962C8B-B14F-4D97-AF65-F5344CB8AC3E}">
        <p14:creationId xmlns:p14="http://schemas.microsoft.com/office/powerpoint/2010/main" val="351593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868E-0857-4287-BFDC-DAF40A467C0F}"/>
              </a:ext>
            </a:extLst>
          </p:cNvPr>
          <p:cNvSpPr>
            <a:spLocks noGrp="1"/>
          </p:cNvSpPr>
          <p:nvPr>
            <p:ph type="title"/>
          </p:nvPr>
        </p:nvSpPr>
        <p:spPr>
          <a:xfrm>
            <a:off x="628650" y="147364"/>
            <a:ext cx="7886700" cy="759619"/>
          </a:xfrm>
        </p:spPr>
        <p:txBody>
          <a:bodyPr/>
          <a:lstStyle/>
          <a:p>
            <a:pPr algn="ctr"/>
            <a:r>
              <a:rPr lang="en-GB" dirty="0"/>
              <a:t>So, why do organisations respond differently to change?</a:t>
            </a:r>
          </a:p>
        </p:txBody>
      </p:sp>
      <p:sp>
        <p:nvSpPr>
          <p:cNvPr id="3" name="Content Placeholder 2">
            <a:extLst>
              <a:ext uri="{FF2B5EF4-FFF2-40B4-BE49-F238E27FC236}">
                <a16:creationId xmlns:a16="http://schemas.microsoft.com/office/drawing/2014/main" id="{ABD5B592-7346-47A7-A3C3-358EFEB72199}"/>
              </a:ext>
            </a:extLst>
          </p:cNvPr>
          <p:cNvSpPr>
            <a:spLocks noGrp="1"/>
          </p:cNvSpPr>
          <p:nvPr>
            <p:ph idx="1"/>
          </p:nvPr>
        </p:nvSpPr>
        <p:spPr>
          <a:xfrm>
            <a:off x="683568" y="1772816"/>
            <a:ext cx="7886700" cy="2952328"/>
          </a:xfrm>
        </p:spPr>
        <p:txBody>
          <a:bodyPr/>
          <a:lstStyle/>
          <a:p>
            <a:r>
              <a:rPr lang="en-GB" dirty="0"/>
              <a:t>One major reason is the organisational </a:t>
            </a:r>
            <a:r>
              <a:rPr lang="en-GB" i="1" dirty="0"/>
              <a:t>culture…</a:t>
            </a:r>
          </a:p>
          <a:p>
            <a:endParaRPr lang="en-GB" i="1" dirty="0"/>
          </a:p>
          <a:p>
            <a:r>
              <a:rPr lang="en-GB" i="1" dirty="0"/>
              <a:t>What do we mean by organisational culture?</a:t>
            </a:r>
          </a:p>
          <a:p>
            <a:r>
              <a:rPr lang="en-GB" i="1" dirty="0"/>
              <a:t>Why should that have a major impact on change – whether we do it or not, and how well we do it or not?</a:t>
            </a:r>
          </a:p>
        </p:txBody>
      </p:sp>
      <p:sp>
        <p:nvSpPr>
          <p:cNvPr id="5" name="TextBox 4">
            <a:extLst>
              <a:ext uri="{FF2B5EF4-FFF2-40B4-BE49-F238E27FC236}">
                <a16:creationId xmlns:a16="http://schemas.microsoft.com/office/drawing/2014/main" id="{3A01B9D2-1FAF-450A-8FF5-9712BF65ECC5}"/>
              </a:ext>
            </a:extLst>
          </p:cNvPr>
          <p:cNvSpPr txBox="1"/>
          <p:nvPr/>
        </p:nvSpPr>
        <p:spPr>
          <a:xfrm>
            <a:off x="3391228" y="4505884"/>
            <a:ext cx="2361544" cy="707886"/>
          </a:xfrm>
          <a:prstGeom prst="rect">
            <a:avLst/>
          </a:prstGeom>
          <a:noFill/>
        </p:spPr>
        <p:txBody>
          <a:bodyPr wrap="none" rtlCol="0">
            <a:spAutoFit/>
          </a:bodyPr>
          <a:lstStyle/>
          <a:p>
            <a:r>
              <a:rPr lang="en-GB" sz="4000" dirty="0">
                <a:solidFill>
                  <a:srgbClr val="0000CC"/>
                </a:solidFill>
              </a:rPr>
              <a:t>Discussion</a:t>
            </a:r>
          </a:p>
        </p:txBody>
      </p:sp>
      <p:pic>
        <p:nvPicPr>
          <p:cNvPr id="7" name="Picture 6" descr="A group of people sitting at a table&#10;&#10;Description automatically generated">
            <a:extLst>
              <a:ext uri="{FF2B5EF4-FFF2-40B4-BE49-F238E27FC236}">
                <a16:creationId xmlns:a16="http://schemas.microsoft.com/office/drawing/2014/main" id="{16DB4EB9-844E-4827-8D58-EB5D7B323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36296" y="4437112"/>
            <a:ext cx="1907704" cy="1265285"/>
          </a:xfrm>
          <a:prstGeom prst="rect">
            <a:avLst/>
          </a:prstGeom>
        </p:spPr>
      </p:pic>
    </p:spTree>
    <p:extLst>
      <p:ext uri="{BB962C8B-B14F-4D97-AF65-F5344CB8AC3E}">
        <p14:creationId xmlns:p14="http://schemas.microsoft.com/office/powerpoint/2010/main" val="42600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741B-6A57-4A92-AFE9-A676C48A5021}"/>
              </a:ext>
            </a:extLst>
          </p:cNvPr>
          <p:cNvSpPr>
            <a:spLocks noGrp="1"/>
          </p:cNvSpPr>
          <p:nvPr>
            <p:ph type="title"/>
          </p:nvPr>
        </p:nvSpPr>
        <p:spPr>
          <a:xfrm>
            <a:off x="628650" y="136525"/>
            <a:ext cx="7886700" cy="844203"/>
          </a:xfrm>
        </p:spPr>
        <p:txBody>
          <a:bodyPr/>
          <a:lstStyle/>
          <a:p>
            <a:pPr algn="ctr"/>
            <a:r>
              <a:rPr lang="en-GB" dirty="0"/>
              <a:t>Culture – why can it inhibit?</a:t>
            </a:r>
          </a:p>
        </p:txBody>
      </p:sp>
      <p:sp>
        <p:nvSpPr>
          <p:cNvPr id="3" name="Content Placeholder 2">
            <a:extLst>
              <a:ext uri="{FF2B5EF4-FFF2-40B4-BE49-F238E27FC236}">
                <a16:creationId xmlns:a16="http://schemas.microsoft.com/office/drawing/2014/main" id="{5C4B3163-7AD7-4800-8D05-E62564FA6D2B}"/>
              </a:ext>
            </a:extLst>
          </p:cNvPr>
          <p:cNvSpPr>
            <a:spLocks noGrp="1"/>
          </p:cNvSpPr>
          <p:nvPr>
            <p:ph idx="1"/>
          </p:nvPr>
        </p:nvSpPr>
        <p:spPr>
          <a:xfrm>
            <a:off x="628650" y="841797"/>
            <a:ext cx="7886700" cy="1296144"/>
          </a:xfrm>
        </p:spPr>
        <p:txBody>
          <a:bodyPr/>
          <a:lstStyle/>
          <a:p>
            <a:r>
              <a:rPr lang="en-GB" dirty="0">
                <a:solidFill>
                  <a:srgbClr val="0000CC"/>
                </a:solidFill>
              </a:rPr>
              <a:t>“Except in a very few, extraordinary cases, cultures suppress performance because they pull people back towards a past world.”</a:t>
            </a:r>
          </a:p>
          <a:p>
            <a:endParaRPr lang="en-GB" dirty="0"/>
          </a:p>
          <a:p>
            <a:endParaRPr lang="en-GB" dirty="0"/>
          </a:p>
        </p:txBody>
      </p:sp>
      <p:sp>
        <p:nvSpPr>
          <p:cNvPr id="5" name="Rectangle 4">
            <a:extLst>
              <a:ext uri="{FF2B5EF4-FFF2-40B4-BE49-F238E27FC236}">
                <a16:creationId xmlns:a16="http://schemas.microsoft.com/office/drawing/2014/main" id="{5B1C8ACB-3565-456C-870B-C035AD1898F1}"/>
              </a:ext>
            </a:extLst>
          </p:cNvPr>
          <p:cNvSpPr/>
          <p:nvPr/>
        </p:nvSpPr>
        <p:spPr>
          <a:xfrm>
            <a:off x="3761910" y="2140237"/>
            <a:ext cx="16201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Growth</a:t>
            </a:r>
          </a:p>
        </p:txBody>
      </p:sp>
      <p:sp>
        <p:nvSpPr>
          <p:cNvPr id="7" name="Rectangle 6">
            <a:extLst>
              <a:ext uri="{FF2B5EF4-FFF2-40B4-BE49-F238E27FC236}">
                <a16:creationId xmlns:a16="http://schemas.microsoft.com/office/drawing/2014/main" id="{A92D21E8-25B7-402A-B24F-544DE77775A7}"/>
              </a:ext>
            </a:extLst>
          </p:cNvPr>
          <p:cNvSpPr/>
          <p:nvPr/>
        </p:nvSpPr>
        <p:spPr>
          <a:xfrm>
            <a:off x="3059832" y="2862296"/>
            <a:ext cx="2952328"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 dominance</a:t>
            </a:r>
          </a:p>
        </p:txBody>
      </p:sp>
      <p:sp>
        <p:nvSpPr>
          <p:cNvPr id="9" name="Rectangle 8">
            <a:extLst>
              <a:ext uri="{FF2B5EF4-FFF2-40B4-BE49-F238E27FC236}">
                <a16:creationId xmlns:a16="http://schemas.microsoft.com/office/drawing/2014/main" id="{A54808B8-8DBD-4547-8AD2-75E22EE25D5F}"/>
              </a:ext>
            </a:extLst>
          </p:cNvPr>
          <p:cNvSpPr/>
          <p:nvPr/>
        </p:nvSpPr>
        <p:spPr>
          <a:xfrm>
            <a:off x="2168961" y="3743088"/>
            <a:ext cx="4752528" cy="6940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Bureaucracy/micromanagement to replicate success</a:t>
            </a:r>
          </a:p>
        </p:txBody>
      </p:sp>
      <p:sp>
        <p:nvSpPr>
          <p:cNvPr id="11" name="Rectangle 10">
            <a:extLst>
              <a:ext uri="{FF2B5EF4-FFF2-40B4-BE49-F238E27FC236}">
                <a16:creationId xmlns:a16="http://schemas.microsoft.com/office/drawing/2014/main" id="{31E6A9DB-061B-402C-B2C3-1EF0B67A04A0}"/>
              </a:ext>
            </a:extLst>
          </p:cNvPr>
          <p:cNvSpPr/>
          <p:nvPr/>
        </p:nvSpPr>
        <p:spPr>
          <a:xfrm>
            <a:off x="1376873" y="4653137"/>
            <a:ext cx="633670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Arrogance   Politics   Self-centredness</a:t>
            </a:r>
          </a:p>
          <a:p>
            <a:pPr algn="ctr"/>
            <a:r>
              <a:rPr lang="en-GB" dirty="0"/>
              <a:t>Internalized values       Management &gt; Leadership</a:t>
            </a:r>
          </a:p>
          <a:p>
            <a:pPr algn="ctr"/>
            <a:r>
              <a:rPr lang="en-GB" dirty="0"/>
              <a:t>Sustenance energy &gt; Creation energy</a:t>
            </a:r>
          </a:p>
        </p:txBody>
      </p:sp>
      <p:cxnSp>
        <p:nvCxnSpPr>
          <p:cNvPr id="13" name="Straight Arrow Connector 12">
            <a:extLst>
              <a:ext uri="{FF2B5EF4-FFF2-40B4-BE49-F238E27FC236}">
                <a16:creationId xmlns:a16="http://schemas.microsoft.com/office/drawing/2014/main" id="{0DC8FB8C-BE5D-4041-9581-1F42E6C232FD}"/>
              </a:ext>
            </a:extLst>
          </p:cNvPr>
          <p:cNvCxnSpPr>
            <a:cxnSpLocks/>
          </p:cNvCxnSpPr>
          <p:nvPr/>
        </p:nvCxnSpPr>
        <p:spPr>
          <a:xfrm flipH="1">
            <a:off x="1547664" y="2353967"/>
            <a:ext cx="1368152" cy="208314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1A439B-E12A-4696-BF93-FF13B779AC25}"/>
              </a:ext>
            </a:extLst>
          </p:cNvPr>
          <p:cNvCxnSpPr/>
          <p:nvPr/>
        </p:nvCxnSpPr>
        <p:spPr>
          <a:xfrm>
            <a:off x="6174634" y="2322235"/>
            <a:ext cx="1512168" cy="208823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A21189-1B08-47AD-AF85-6EF33A58D73C}"/>
              </a:ext>
            </a:extLst>
          </p:cNvPr>
          <p:cNvCxnSpPr/>
          <p:nvPr/>
        </p:nvCxnSpPr>
        <p:spPr>
          <a:xfrm>
            <a:off x="4572000" y="2644293"/>
            <a:ext cx="0" cy="2180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95097FE-F428-4C9D-9161-70CF9733554C}"/>
              </a:ext>
            </a:extLst>
          </p:cNvPr>
          <p:cNvCxnSpPr>
            <a:cxnSpLocks/>
          </p:cNvCxnSpPr>
          <p:nvPr/>
        </p:nvCxnSpPr>
        <p:spPr>
          <a:xfrm>
            <a:off x="4562771" y="3366352"/>
            <a:ext cx="9229" cy="3767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8539AB-26EB-47EF-B4BA-A9E42DB70D87}"/>
              </a:ext>
            </a:extLst>
          </p:cNvPr>
          <p:cNvCxnSpPr>
            <a:cxnSpLocks/>
            <a:stCxn id="9" idx="2"/>
            <a:endCxn id="11" idx="0"/>
          </p:cNvCxnSpPr>
          <p:nvPr/>
        </p:nvCxnSpPr>
        <p:spPr>
          <a:xfrm>
            <a:off x="4545225" y="4437111"/>
            <a:ext cx="0" cy="216026"/>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7216E0DE-1508-4FEA-A99F-627355314FAF}"/>
              </a:ext>
            </a:extLst>
          </p:cNvPr>
          <p:cNvSpPr txBox="1"/>
          <p:nvPr/>
        </p:nvSpPr>
        <p:spPr>
          <a:xfrm>
            <a:off x="5529821" y="1684328"/>
            <a:ext cx="2917209" cy="369332"/>
          </a:xfrm>
          <a:prstGeom prst="rect">
            <a:avLst/>
          </a:prstGeom>
          <a:noFill/>
        </p:spPr>
        <p:txBody>
          <a:bodyPr wrap="none" rtlCol="0">
            <a:spAutoFit/>
          </a:bodyPr>
          <a:lstStyle/>
          <a:p>
            <a:r>
              <a:rPr lang="en-GB" dirty="0"/>
              <a:t>Firth, D. (2000) p.p./ 128-129</a:t>
            </a:r>
          </a:p>
        </p:txBody>
      </p:sp>
    </p:spTree>
    <p:extLst>
      <p:ext uri="{BB962C8B-B14F-4D97-AF65-F5344CB8AC3E}">
        <p14:creationId xmlns:p14="http://schemas.microsoft.com/office/powerpoint/2010/main" val="4156820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2B7B-21D7-430E-9219-4AAFA924D85A}"/>
              </a:ext>
            </a:extLst>
          </p:cNvPr>
          <p:cNvSpPr>
            <a:spLocks noGrp="1"/>
          </p:cNvSpPr>
          <p:nvPr>
            <p:ph type="title"/>
          </p:nvPr>
        </p:nvSpPr>
        <p:spPr>
          <a:xfrm>
            <a:off x="628650" y="116632"/>
            <a:ext cx="7886700" cy="831627"/>
          </a:xfrm>
        </p:spPr>
        <p:txBody>
          <a:bodyPr/>
          <a:lstStyle/>
          <a:p>
            <a:pPr algn="ctr"/>
            <a:r>
              <a:rPr lang="en-GB" dirty="0"/>
              <a:t>Culture – why can it enable?</a:t>
            </a:r>
          </a:p>
        </p:txBody>
      </p:sp>
      <p:sp>
        <p:nvSpPr>
          <p:cNvPr id="3" name="Content Placeholder 2">
            <a:extLst>
              <a:ext uri="{FF2B5EF4-FFF2-40B4-BE49-F238E27FC236}">
                <a16:creationId xmlns:a16="http://schemas.microsoft.com/office/drawing/2014/main" id="{ADE21118-ADF4-4D11-88B4-ECF718C11FF1}"/>
              </a:ext>
            </a:extLst>
          </p:cNvPr>
          <p:cNvSpPr>
            <a:spLocks noGrp="1"/>
          </p:cNvSpPr>
          <p:nvPr>
            <p:ph idx="1"/>
          </p:nvPr>
        </p:nvSpPr>
        <p:spPr>
          <a:xfrm>
            <a:off x="179512" y="896774"/>
            <a:ext cx="8964488" cy="4351338"/>
          </a:xfrm>
        </p:spPr>
        <p:txBody>
          <a:bodyPr/>
          <a:lstStyle/>
          <a:p>
            <a:pPr marL="0" indent="0">
              <a:buNone/>
            </a:pPr>
            <a:r>
              <a:rPr lang="en-GB" dirty="0"/>
              <a:t>Gary Hamel, quotes a cybernetics pioneer, Ross Ashby’ as stating “only variety can absorb variety”  </a:t>
            </a:r>
          </a:p>
          <a:p>
            <a:pPr marL="0" indent="0" algn="r">
              <a:buNone/>
            </a:pPr>
            <a:r>
              <a:rPr lang="en-GB" sz="2000" dirty="0"/>
              <a:t>Hamel, G. &amp; </a:t>
            </a:r>
            <a:r>
              <a:rPr lang="en-GB" sz="2000" dirty="0" err="1"/>
              <a:t>Zanini</a:t>
            </a:r>
            <a:r>
              <a:rPr lang="en-GB" sz="2000" dirty="0"/>
              <a:t>, M. (2020) p.201</a:t>
            </a:r>
          </a:p>
          <a:p>
            <a:pPr marL="0" indent="0">
              <a:buNone/>
            </a:pPr>
            <a:endParaRPr lang="en-GB" dirty="0"/>
          </a:p>
          <a:p>
            <a:pPr marL="0" indent="0">
              <a:buNone/>
            </a:pPr>
            <a:r>
              <a:rPr lang="en-GB" dirty="0">
                <a:solidFill>
                  <a:srgbClr val="0000CC"/>
                </a:solidFill>
              </a:rPr>
              <a:t>Q. What do you think he was getting at?</a:t>
            </a:r>
          </a:p>
          <a:p>
            <a:pPr marL="0" indent="0">
              <a:buNone/>
            </a:pPr>
            <a:endParaRPr lang="en-GB" dirty="0"/>
          </a:p>
          <a:p>
            <a:pPr marL="0" indent="0">
              <a:buNone/>
            </a:pPr>
            <a:r>
              <a:rPr lang="en-GB" dirty="0"/>
              <a:t>		</a:t>
            </a:r>
            <a:r>
              <a:rPr lang="en-GB" sz="3600" b="1" i="1" dirty="0">
                <a:solidFill>
                  <a:srgbClr val="002060"/>
                </a:solidFill>
              </a:rPr>
              <a:t>Discussion</a:t>
            </a:r>
          </a:p>
          <a:p>
            <a:pPr marL="0" indent="0">
              <a:buNone/>
            </a:pPr>
            <a:endParaRPr lang="en-GB" sz="1800" dirty="0"/>
          </a:p>
          <a:p>
            <a:pPr marL="0" indent="0">
              <a:buNone/>
            </a:pPr>
            <a:r>
              <a:rPr lang="en-GB" dirty="0"/>
              <a:t>Hamel’s interpretation: </a:t>
            </a:r>
            <a:r>
              <a:rPr lang="en-GB" i="1" dirty="0"/>
              <a:t>“Only relentless experimentation can protect an organisation from a relentless pace of change</a:t>
            </a:r>
            <a:r>
              <a:rPr lang="en-GB" dirty="0"/>
              <a:t>”</a:t>
            </a:r>
          </a:p>
        </p:txBody>
      </p:sp>
    </p:spTree>
    <p:extLst>
      <p:ext uri="{BB962C8B-B14F-4D97-AF65-F5344CB8AC3E}">
        <p14:creationId xmlns:p14="http://schemas.microsoft.com/office/powerpoint/2010/main" val="396371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DF7E-4D64-4A16-B971-A5E464D0E5E9}"/>
              </a:ext>
            </a:extLst>
          </p:cNvPr>
          <p:cNvSpPr>
            <a:spLocks noGrp="1"/>
          </p:cNvSpPr>
          <p:nvPr>
            <p:ph type="title"/>
          </p:nvPr>
        </p:nvSpPr>
        <p:spPr>
          <a:xfrm>
            <a:off x="628650" y="116632"/>
            <a:ext cx="7886700" cy="759619"/>
          </a:xfrm>
        </p:spPr>
        <p:txBody>
          <a:bodyPr/>
          <a:lstStyle/>
          <a:p>
            <a:pPr algn="ctr"/>
            <a:r>
              <a:rPr lang="en-GB" dirty="0"/>
              <a:t>In Contrast…</a:t>
            </a:r>
          </a:p>
        </p:txBody>
      </p:sp>
      <p:sp>
        <p:nvSpPr>
          <p:cNvPr id="3" name="Content Placeholder 2">
            <a:extLst>
              <a:ext uri="{FF2B5EF4-FFF2-40B4-BE49-F238E27FC236}">
                <a16:creationId xmlns:a16="http://schemas.microsoft.com/office/drawing/2014/main" id="{60574678-DEDD-48F7-AEFD-FDD2A41DA984}"/>
              </a:ext>
            </a:extLst>
          </p:cNvPr>
          <p:cNvSpPr>
            <a:spLocks noGrp="1"/>
          </p:cNvSpPr>
          <p:nvPr>
            <p:ph idx="1"/>
          </p:nvPr>
        </p:nvSpPr>
        <p:spPr>
          <a:xfrm>
            <a:off x="630186" y="764704"/>
            <a:ext cx="7886700" cy="3024336"/>
          </a:xfrm>
        </p:spPr>
        <p:txBody>
          <a:bodyPr/>
          <a:lstStyle/>
          <a:p>
            <a:pPr marL="0" indent="0">
              <a:buNone/>
            </a:pPr>
            <a:r>
              <a:rPr lang="en-GB" sz="2400" dirty="0"/>
              <a:t>Hamel contends that </a:t>
            </a:r>
            <a:r>
              <a:rPr lang="en-GB" sz="2400" i="1" dirty="0">
                <a:solidFill>
                  <a:srgbClr val="0000CC"/>
                </a:solidFill>
              </a:rPr>
              <a:t>“Bureaucracies are set up to produce maximally reliable products, not barely working prototypes.</a:t>
            </a:r>
          </a:p>
          <a:p>
            <a:pPr marL="0" indent="0">
              <a:buNone/>
            </a:pPr>
            <a:r>
              <a:rPr lang="en-GB" sz="2400" i="1" dirty="0">
                <a:solidFill>
                  <a:srgbClr val="0000CC"/>
                </a:solidFill>
              </a:rPr>
              <a:t>In a bureaucracy, deviations from standard practice are to be eliminated, not celebrated.  Ask a bureaucrat to run an experiment, and his palms will sweat.</a:t>
            </a:r>
          </a:p>
          <a:p>
            <a:pPr marL="0" indent="0">
              <a:buNone/>
            </a:pPr>
            <a:r>
              <a:rPr lang="en-GB" sz="2400" i="1" dirty="0">
                <a:solidFill>
                  <a:srgbClr val="0000CC"/>
                </a:solidFill>
              </a:rPr>
              <a:t>What reward is there in running something that is more likely to fail than succeed? Better collective paralysis than personal humiliation.”</a:t>
            </a:r>
          </a:p>
          <a:p>
            <a:pPr marL="0" indent="0" algn="ctr">
              <a:buNone/>
            </a:pPr>
            <a:r>
              <a:rPr lang="en-GB" sz="3600" b="1" i="1" dirty="0">
                <a:solidFill>
                  <a:srgbClr val="002060"/>
                </a:solidFill>
              </a:rPr>
              <a:t>Discuss</a:t>
            </a:r>
          </a:p>
        </p:txBody>
      </p:sp>
      <p:sp>
        <p:nvSpPr>
          <p:cNvPr id="5" name="TextBox 4">
            <a:extLst>
              <a:ext uri="{FF2B5EF4-FFF2-40B4-BE49-F238E27FC236}">
                <a16:creationId xmlns:a16="http://schemas.microsoft.com/office/drawing/2014/main" id="{049EB0F0-32C8-4A90-961E-0EB55BA87D49}"/>
              </a:ext>
            </a:extLst>
          </p:cNvPr>
          <p:cNvSpPr txBox="1"/>
          <p:nvPr/>
        </p:nvSpPr>
        <p:spPr>
          <a:xfrm>
            <a:off x="827584" y="4869160"/>
            <a:ext cx="7263912" cy="830997"/>
          </a:xfrm>
          <a:prstGeom prst="rect">
            <a:avLst/>
          </a:prstGeom>
          <a:noFill/>
        </p:spPr>
        <p:txBody>
          <a:bodyPr wrap="none" rtlCol="0">
            <a:spAutoFit/>
          </a:bodyPr>
          <a:lstStyle/>
          <a:p>
            <a:r>
              <a:rPr lang="en-GB" sz="4800" b="1" dirty="0">
                <a:solidFill>
                  <a:srgbClr val="0000CC"/>
                </a:solidFill>
              </a:rPr>
              <a:t>Conclusion: Culture matters</a:t>
            </a:r>
          </a:p>
        </p:txBody>
      </p:sp>
    </p:spTree>
    <p:extLst>
      <p:ext uri="{BB962C8B-B14F-4D97-AF65-F5344CB8AC3E}">
        <p14:creationId xmlns:p14="http://schemas.microsoft.com/office/powerpoint/2010/main" val="177207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5C1E-8229-46FB-94CD-95BCC12CC3F9}"/>
              </a:ext>
            </a:extLst>
          </p:cNvPr>
          <p:cNvSpPr>
            <a:spLocks noGrp="1"/>
          </p:cNvSpPr>
          <p:nvPr>
            <p:ph type="title"/>
          </p:nvPr>
        </p:nvSpPr>
        <p:spPr>
          <a:xfrm>
            <a:off x="287524" y="139605"/>
            <a:ext cx="8568952" cy="759619"/>
          </a:xfrm>
        </p:spPr>
        <p:txBody>
          <a:bodyPr/>
          <a:lstStyle/>
          <a:p>
            <a:r>
              <a:rPr lang="en-GB" dirty="0"/>
              <a:t>So, What Makes Change So Difficult?</a:t>
            </a:r>
          </a:p>
        </p:txBody>
      </p:sp>
      <p:sp>
        <p:nvSpPr>
          <p:cNvPr id="5" name="TextBox 4">
            <a:extLst>
              <a:ext uri="{FF2B5EF4-FFF2-40B4-BE49-F238E27FC236}">
                <a16:creationId xmlns:a16="http://schemas.microsoft.com/office/drawing/2014/main" id="{BF389F5F-5878-47E9-ABB0-5462038FCCCA}"/>
              </a:ext>
            </a:extLst>
          </p:cNvPr>
          <p:cNvSpPr txBox="1"/>
          <p:nvPr/>
        </p:nvSpPr>
        <p:spPr>
          <a:xfrm>
            <a:off x="284844" y="1124744"/>
            <a:ext cx="8230506" cy="1077218"/>
          </a:xfrm>
          <a:prstGeom prst="rect">
            <a:avLst/>
          </a:prstGeom>
          <a:noFill/>
        </p:spPr>
        <p:txBody>
          <a:bodyPr wrap="square" rtlCol="0">
            <a:spAutoFit/>
          </a:bodyPr>
          <a:lstStyle/>
          <a:p>
            <a:r>
              <a:rPr lang="en-GB" sz="3200" dirty="0">
                <a:solidFill>
                  <a:srgbClr val="0000CC"/>
                </a:solidFill>
              </a:rPr>
              <a:t>From your own experiences, what contributes to this?</a:t>
            </a:r>
          </a:p>
        </p:txBody>
      </p:sp>
      <p:pic>
        <p:nvPicPr>
          <p:cNvPr id="6" name="Picture 5">
            <a:extLst>
              <a:ext uri="{FF2B5EF4-FFF2-40B4-BE49-F238E27FC236}">
                <a16:creationId xmlns:a16="http://schemas.microsoft.com/office/drawing/2014/main" id="{00CC0C0A-A39A-49F3-9935-58EA8F4A7483}"/>
              </a:ext>
            </a:extLst>
          </p:cNvPr>
          <p:cNvPicPr>
            <a:picLocks noChangeAspect="1"/>
          </p:cNvPicPr>
          <p:nvPr/>
        </p:nvPicPr>
        <p:blipFill>
          <a:blip r:embed="rId3"/>
          <a:stretch>
            <a:fillRect/>
          </a:stretch>
        </p:blipFill>
        <p:spPr>
          <a:xfrm>
            <a:off x="2195736" y="2349958"/>
            <a:ext cx="5914801" cy="3383298"/>
          </a:xfrm>
          <a:prstGeom prst="rect">
            <a:avLst/>
          </a:prstGeom>
        </p:spPr>
      </p:pic>
    </p:spTree>
    <p:extLst>
      <p:ext uri="{BB962C8B-B14F-4D97-AF65-F5344CB8AC3E}">
        <p14:creationId xmlns:p14="http://schemas.microsoft.com/office/powerpoint/2010/main" val="1532018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Footer Placeholder 1">
            <a:extLst>
              <a:ext uri="{FF2B5EF4-FFF2-40B4-BE49-F238E27FC236}">
                <a16:creationId xmlns:a16="http://schemas.microsoft.com/office/drawing/2014/main" id="{9ED2AA22-E8BC-4594-AEE9-05A2029AFBF4}"/>
              </a:ext>
            </a:extLst>
          </p:cNvPr>
          <p:cNvSpPr>
            <a:spLocks noGrp="1"/>
          </p:cNvSpPr>
          <p:nvPr>
            <p:ph type="ftr" sz="quarter" idx="11"/>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900">
                <a:solidFill>
                  <a:srgbClr val="898989"/>
                </a:solidFill>
                <a:latin typeface="Times New Roman" panose="02020603050405020304" pitchFamily="18" charset="0"/>
              </a:rPr>
              <a:t>Workshop 1 EMPL6003</a:t>
            </a:r>
          </a:p>
        </p:txBody>
      </p:sp>
      <p:sp>
        <p:nvSpPr>
          <p:cNvPr id="4" name="Rectangle 4">
            <a:extLst>
              <a:ext uri="{FF2B5EF4-FFF2-40B4-BE49-F238E27FC236}">
                <a16:creationId xmlns:a16="http://schemas.microsoft.com/office/drawing/2014/main" id="{0B890023-AFAE-4B57-B3C3-A8DC6BB4B4FE}"/>
              </a:ext>
            </a:extLst>
          </p:cNvPr>
          <p:cNvSpPr txBox="1">
            <a:spLocks noChangeArrowheads="1"/>
          </p:cNvSpPr>
          <p:nvPr/>
        </p:nvSpPr>
        <p:spPr bwMode="auto">
          <a:xfrm>
            <a:off x="323850" y="404813"/>
            <a:ext cx="8496300" cy="31682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buFontTx/>
              <a:buNone/>
            </a:pPr>
            <a:r>
              <a:rPr lang="en-US" altLang="en-US" sz="2800" dirty="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dirty="0">
                <a:solidFill>
                  <a:srgbClr val="0000FF"/>
                </a:solidFill>
                <a:latin typeface="Calibri Light" panose="020F0302020204030204" pitchFamily="34" charset="0"/>
              </a:rPr>
            </a:br>
            <a:br>
              <a:rPr lang="en-US" altLang="en-US" sz="2000" dirty="0">
                <a:solidFill>
                  <a:srgbClr val="0000FF"/>
                </a:solidFill>
                <a:latin typeface="Calibri Light" panose="020F0302020204030204" pitchFamily="34" charset="0"/>
              </a:rPr>
            </a:br>
            <a:r>
              <a:rPr lang="en-US" altLang="en-US" sz="2800" dirty="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dirty="0">
                <a:solidFill>
                  <a:srgbClr val="0000FF"/>
                </a:solidFill>
                <a:latin typeface="Calibri Light" panose="020F0302020204030204" pitchFamily="34" charset="0"/>
              </a:rPr>
            </a:br>
            <a:br>
              <a:rPr lang="en-US" altLang="en-US" sz="900" dirty="0">
                <a:latin typeface="Calibri Light" panose="020F0302020204030204" pitchFamily="34" charset="0"/>
              </a:rPr>
            </a:br>
            <a:r>
              <a:rPr lang="en-US" altLang="en-US" sz="2800" dirty="0">
                <a:latin typeface="Calibri Light" panose="020F0302020204030204" pitchFamily="34" charset="0"/>
              </a:rPr>
              <a:t>			</a:t>
            </a:r>
            <a:endParaRPr lang="en-US" altLang="en-US" sz="2600" dirty="0">
              <a:latin typeface="Calibri Light" panose="020F0302020204030204" pitchFamily="34" charset="0"/>
            </a:endParaRPr>
          </a:p>
        </p:txBody>
      </p:sp>
      <p:pic>
        <p:nvPicPr>
          <p:cNvPr id="56324" name="Picture 2" descr="A person wearing glasses&#10;&#10;Description generated with very high confidence">
            <a:extLst>
              <a:ext uri="{FF2B5EF4-FFF2-40B4-BE49-F238E27FC236}">
                <a16:creationId xmlns:a16="http://schemas.microsoft.com/office/drawing/2014/main" id="{73154198-1C1B-4892-A876-BBF0A381D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413" y="3357563"/>
            <a:ext cx="3049587"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4E5F24F-9769-4C11-B4BC-8E1EC43B0C6D}"/>
              </a:ext>
            </a:extLst>
          </p:cNvPr>
          <p:cNvSpPr txBox="1"/>
          <p:nvPr/>
        </p:nvSpPr>
        <p:spPr>
          <a:xfrm>
            <a:off x="908553" y="3573016"/>
            <a:ext cx="3899786" cy="400110"/>
          </a:xfrm>
          <a:prstGeom prst="rect">
            <a:avLst/>
          </a:prstGeom>
          <a:noFill/>
        </p:spPr>
        <p:txBody>
          <a:bodyPr wrap="none" rtlCol="0">
            <a:spAutoFit/>
          </a:bodyPr>
          <a:lstStyle/>
          <a:p>
            <a:r>
              <a:rPr lang="en-US" altLang="en-US" sz="2000" dirty="0">
                <a:latin typeface="Calibri Light" panose="020F0302020204030204" pitchFamily="34" charset="0"/>
              </a:rPr>
              <a:t>— </a:t>
            </a:r>
            <a:r>
              <a:rPr lang="en-US" altLang="en-US" sz="1800" dirty="0">
                <a:latin typeface="Calibri Light" panose="020F0302020204030204" pitchFamily="34" charset="0"/>
              </a:rPr>
              <a:t>Niccolò Machiavelli, </a:t>
            </a:r>
            <a:r>
              <a:rPr lang="en-US" altLang="en-US" sz="1800" i="1" dirty="0">
                <a:latin typeface="Calibri Light" panose="020F0302020204030204" pitchFamily="34" charset="0"/>
              </a:rPr>
              <a:t>The Prince,</a:t>
            </a:r>
            <a:r>
              <a:rPr lang="en-US" altLang="en-US" sz="1800" dirty="0">
                <a:latin typeface="Calibri Light" panose="020F0302020204030204" pitchFamily="34" charset="0"/>
              </a:rPr>
              <a:t> 1527</a:t>
            </a: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6324"/>
                                        </p:tgtEl>
                                        <p:attrNameLst>
                                          <p:attrName>style.visibility</p:attrName>
                                        </p:attrNameLst>
                                      </p:cBhvr>
                                      <p:to>
                                        <p:strVal val="visible"/>
                                      </p:to>
                                    </p:set>
                                    <p:animEffect transition="in" filter="fade">
                                      <p:cBhvr>
                                        <p:cTn id="17" dur="500"/>
                                        <p:tgtEl>
                                          <p:spTgt spid="56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6FA5-6A26-410C-A538-43B278D9F5D3}"/>
              </a:ext>
            </a:extLst>
          </p:cNvPr>
          <p:cNvSpPr>
            <a:spLocks noGrp="1"/>
          </p:cNvSpPr>
          <p:nvPr>
            <p:ph type="title"/>
          </p:nvPr>
        </p:nvSpPr>
        <p:spPr>
          <a:xfrm>
            <a:off x="628650" y="136525"/>
            <a:ext cx="7886700" cy="988219"/>
          </a:xfrm>
        </p:spPr>
        <p:txBody>
          <a:bodyPr/>
          <a:lstStyle/>
          <a:p>
            <a:r>
              <a:rPr lang="en-GB"/>
              <a:t>Some thoughts…</a:t>
            </a:r>
            <a:endParaRPr lang="en-GB" dirty="0"/>
          </a:p>
        </p:txBody>
      </p:sp>
      <p:sp>
        <p:nvSpPr>
          <p:cNvPr id="3" name="Content Placeholder 2">
            <a:extLst>
              <a:ext uri="{FF2B5EF4-FFF2-40B4-BE49-F238E27FC236}">
                <a16:creationId xmlns:a16="http://schemas.microsoft.com/office/drawing/2014/main" id="{00236D1C-F10A-443F-A9EC-BB89E6444F88}"/>
              </a:ext>
            </a:extLst>
          </p:cNvPr>
          <p:cNvSpPr>
            <a:spLocks noGrp="1"/>
          </p:cNvSpPr>
          <p:nvPr>
            <p:ph idx="1"/>
          </p:nvPr>
        </p:nvSpPr>
        <p:spPr>
          <a:xfrm>
            <a:off x="395536" y="1253331"/>
            <a:ext cx="5722812" cy="4351338"/>
          </a:xfrm>
        </p:spPr>
        <p:txBody>
          <a:bodyPr/>
          <a:lstStyle/>
          <a:p>
            <a:pPr marL="514350" indent="-514350">
              <a:buFont typeface="+mj-lt"/>
              <a:buAutoNum type="arabicPeriod"/>
            </a:pPr>
            <a:r>
              <a:rPr lang="en-GB" sz="3600" dirty="0">
                <a:solidFill>
                  <a:srgbClr val="0000CC"/>
                </a:solidFill>
              </a:rPr>
              <a:t>Some people fear loss</a:t>
            </a:r>
          </a:p>
          <a:p>
            <a:pPr marL="514350" indent="-514350">
              <a:buFont typeface="+mj-lt"/>
              <a:buAutoNum type="arabicPeriod"/>
            </a:pPr>
            <a:r>
              <a:rPr lang="en-GB" sz="3600" dirty="0">
                <a:solidFill>
                  <a:srgbClr val="002060"/>
                </a:solidFill>
              </a:rPr>
              <a:t>Some people mistrust those who lead them</a:t>
            </a:r>
          </a:p>
          <a:p>
            <a:pPr marL="514350" indent="-514350">
              <a:buFont typeface="+mj-lt"/>
              <a:buAutoNum type="arabicPeriod"/>
            </a:pPr>
            <a:r>
              <a:rPr lang="en-GB" sz="3600" dirty="0">
                <a:solidFill>
                  <a:srgbClr val="0000CC"/>
                </a:solidFill>
              </a:rPr>
              <a:t>Some people disagree on the change</a:t>
            </a:r>
          </a:p>
          <a:p>
            <a:pPr marL="514350" indent="-514350">
              <a:buFont typeface="+mj-lt"/>
              <a:buAutoNum type="arabicPeriod"/>
            </a:pPr>
            <a:r>
              <a:rPr lang="en-GB" sz="3600" dirty="0">
                <a:solidFill>
                  <a:srgbClr val="002060"/>
                </a:solidFill>
              </a:rPr>
              <a:t>Some people do not tolerate change well</a:t>
            </a:r>
          </a:p>
        </p:txBody>
      </p:sp>
      <p:pic>
        <p:nvPicPr>
          <p:cNvPr id="6" name="Picture 5">
            <a:extLst>
              <a:ext uri="{FF2B5EF4-FFF2-40B4-BE49-F238E27FC236}">
                <a16:creationId xmlns:a16="http://schemas.microsoft.com/office/drawing/2014/main" id="{E4EE034F-E806-4B3D-980A-8142162CCB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1024"/>
            <a:ext cx="2555776" cy="1703851"/>
          </a:xfrm>
          <a:prstGeom prst="rect">
            <a:avLst/>
          </a:prstGeom>
        </p:spPr>
      </p:pic>
      <p:sp>
        <p:nvSpPr>
          <p:cNvPr id="8" name="Oval 7">
            <a:extLst>
              <a:ext uri="{FF2B5EF4-FFF2-40B4-BE49-F238E27FC236}">
                <a16:creationId xmlns:a16="http://schemas.microsoft.com/office/drawing/2014/main" id="{804DFD4D-1251-4618-B91B-AB97FADF1171}"/>
              </a:ext>
            </a:extLst>
          </p:cNvPr>
          <p:cNvSpPr/>
          <p:nvPr/>
        </p:nvSpPr>
        <p:spPr>
          <a:xfrm>
            <a:off x="6660232" y="3609208"/>
            <a:ext cx="1350404" cy="1152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Comfort</a:t>
            </a:r>
          </a:p>
        </p:txBody>
      </p:sp>
      <p:sp>
        <p:nvSpPr>
          <p:cNvPr id="9" name="Oval 8">
            <a:extLst>
              <a:ext uri="{FF2B5EF4-FFF2-40B4-BE49-F238E27FC236}">
                <a16:creationId xmlns:a16="http://schemas.microsoft.com/office/drawing/2014/main" id="{B284A185-98C4-4930-BF07-F1FED16637B1}"/>
              </a:ext>
            </a:extLst>
          </p:cNvPr>
          <p:cNvSpPr/>
          <p:nvPr/>
        </p:nvSpPr>
        <p:spPr>
          <a:xfrm>
            <a:off x="6057546" y="3177160"/>
            <a:ext cx="2555776" cy="201622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C3AF4740-2262-4122-869A-C8508162462B}"/>
              </a:ext>
            </a:extLst>
          </p:cNvPr>
          <p:cNvSpPr/>
          <p:nvPr/>
        </p:nvSpPr>
        <p:spPr>
          <a:xfrm>
            <a:off x="5612896" y="2673104"/>
            <a:ext cx="3423600"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
        <p:nvSpPr>
          <p:cNvPr id="11" name="TextBox 10">
            <a:extLst>
              <a:ext uri="{FF2B5EF4-FFF2-40B4-BE49-F238E27FC236}">
                <a16:creationId xmlns:a16="http://schemas.microsoft.com/office/drawing/2014/main" id="{A2401EC8-B54A-4334-B402-485396F339CA}"/>
              </a:ext>
            </a:extLst>
          </p:cNvPr>
          <p:cNvSpPr txBox="1"/>
          <p:nvPr/>
        </p:nvSpPr>
        <p:spPr>
          <a:xfrm>
            <a:off x="6819050" y="3233842"/>
            <a:ext cx="1093569" cy="461665"/>
          </a:xfrm>
          <a:prstGeom prst="rect">
            <a:avLst/>
          </a:prstGeom>
          <a:noFill/>
        </p:spPr>
        <p:txBody>
          <a:bodyPr wrap="none" rtlCol="0">
            <a:spAutoFit/>
          </a:bodyPr>
          <a:lstStyle/>
          <a:p>
            <a:r>
              <a:rPr lang="en-GB" sz="2400" b="1" dirty="0"/>
              <a:t>Stretch</a:t>
            </a:r>
          </a:p>
        </p:txBody>
      </p:sp>
      <p:sp>
        <p:nvSpPr>
          <p:cNvPr id="13" name="TextBox 12">
            <a:extLst>
              <a:ext uri="{FF2B5EF4-FFF2-40B4-BE49-F238E27FC236}">
                <a16:creationId xmlns:a16="http://schemas.microsoft.com/office/drawing/2014/main" id="{10784822-BBF7-48BD-89BF-D11684E175C0}"/>
              </a:ext>
            </a:extLst>
          </p:cNvPr>
          <p:cNvSpPr txBox="1"/>
          <p:nvPr/>
        </p:nvSpPr>
        <p:spPr>
          <a:xfrm>
            <a:off x="6835908" y="2668231"/>
            <a:ext cx="977575" cy="523220"/>
          </a:xfrm>
          <a:prstGeom prst="rect">
            <a:avLst/>
          </a:prstGeom>
          <a:noFill/>
        </p:spPr>
        <p:txBody>
          <a:bodyPr wrap="none" rtlCol="0">
            <a:spAutoFit/>
          </a:bodyPr>
          <a:lstStyle/>
          <a:p>
            <a:r>
              <a:rPr lang="en-GB" sz="2800" b="1" dirty="0">
                <a:solidFill>
                  <a:srgbClr val="0000CC"/>
                </a:solidFill>
              </a:rPr>
              <a:t>Panic</a:t>
            </a:r>
          </a:p>
        </p:txBody>
      </p:sp>
    </p:spTree>
    <p:extLst>
      <p:ext uri="{BB962C8B-B14F-4D97-AF65-F5344CB8AC3E}">
        <p14:creationId xmlns:p14="http://schemas.microsoft.com/office/powerpoint/2010/main" val="230402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E8937647-0B06-4F4E-AA95-D085B2C2FDC0}"/>
              </a:ext>
            </a:extLst>
          </p:cNvPr>
          <p:cNvSpPr>
            <a:spLocks noGrp="1"/>
          </p:cNvSpPr>
          <p:nvPr>
            <p:ph type="title"/>
          </p:nvPr>
        </p:nvSpPr>
        <p:spPr>
          <a:xfrm>
            <a:off x="457200" y="36513"/>
            <a:ext cx="8229600" cy="1143000"/>
          </a:xfrm>
        </p:spPr>
        <p:txBody>
          <a:bodyPr/>
          <a:lstStyle/>
          <a:p>
            <a:pPr eaLnBrk="1" hangingPunct="1"/>
            <a:r>
              <a:rPr lang="en-US" altLang="en-US"/>
              <a:t>Human Nature . . .</a:t>
            </a:r>
          </a:p>
        </p:txBody>
      </p:sp>
      <p:sp>
        <p:nvSpPr>
          <p:cNvPr id="117763" name="Rectangle 3">
            <a:extLst>
              <a:ext uri="{FF2B5EF4-FFF2-40B4-BE49-F238E27FC236}">
                <a16:creationId xmlns:a16="http://schemas.microsoft.com/office/drawing/2014/main" id="{06E5F877-1143-434E-B561-8CAABF993625}"/>
              </a:ext>
            </a:extLst>
          </p:cNvPr>
          <p:cNvSpPr>
            <a:spLocks noGrp="1" noChangeArrowheads="1"/>
          </p:cNvSpPr>
          <p:nvPr>
            <p:ph idx="1"/>
          </p:nvPr>
        </p:nvSpPr>
        <p:spPr>
          <a:xfrm>
            <a:off x="1885950" y="1233488"/>
            <a:ext cx="6934200" cy="4114800"/>
          </a:xfrm>
        </p:spPr>
        <p:txBody>
          <a:bodyPr>
            <a:normAutofit lnSpcReduction="10000"/>
          </a:bodyPr>
          <a:lstStyle/>
          <a:p>
            <a:pPr eaLnBrk="1" hangingPunct="1">
              <a:spcAft>
                <a:spcPct val="15000"/>
              </a:spcAft>
              <a:defRPr/>
            </a:pPr>
            <a:r>
              <a:rPr lang="en-US" altLang="en-US" sz="2200" dirty="0">
                <a:solidFill>
                  <a:srgbClr val="0000CC"/>
                </a:solidFill>
                <a:cs typeface="Times New Roman" panose="02020603050405020304" pitchFamily="18" charset="0"/>
              </a:rPr>
              <a:t>People want to maintain control over their lives.</a:t>
            </a:r>
          </a:p>
          <a:p>
            <a:pPr eaLnBrk="1" hangingPunct="1">
              <a:spcAft>
                <a:spcPct val="15000"/>
              </a:spcAft>
              <a:defRPr/>
            </a:pPr>
            <a:r>
              <a:rPr lang="en-US" altLang="en-US" sz="2200" dirty="0">
                <a:solidFill>
                  <a:srgbClr val="0000CC"/>
                </a:solidFill>
                <a:cs typeface="Times New Roman" panose="02020603050405020304" pitchFamily="18" charset="0"/>
              </a:rPr>
              <a:t>People develop self-confidence and psychological health by building stable and effective relationships with others.</a:t>
            </a:r>
          </a:p>
          <a:p>
            <a:pPr eaLnBrk="1" hangingPunct="1">
              <a:spcAft>
                <a:spcPct val="15000"/>
              </a:spcAft>
              <a:defRPr/>
            </a:pPr>
            <a:r>
              <a:rPr lang="en-US" altLang="en-US" sz="2200" dirty="0">
                <a:solidFill>
                  <a:srgbClr val="0000CC"/>
                </a:solidFill>
                <a:cs typeface="Times New Roman" panose="02020603050405020304" pitchFamily="18" charset="0"/>
              </a:rPr>
              <a:t>Our sense of control, comfort and well-being results from the degree of certainty we have about our life and our future.</a:t>
            </a:r>
          </a:p>
          <a:p>
            <a:pPr eaLnBrk="1" hangingPunct="1">
              <a:spcAft>
                <a:spcPct val="15000"/>
              </a:spcAft>
              <a:defRPr/>
            </a:pPr>
            <a:r>
              <a:rPr lang="en-US" altLang="en-US" sz="2200" dirty="0">
                <a:solidFill>
                  <a:srgbClr val="0000CC"/>
                </a:solidFill>
                <a:cs typeface="Times New Roman" panose="02020603050405020304" pitchFamily="18" charset="0"/>
              </a:rPr>
              <a:t>Change disrupts our ability to predict what’s in store for us.</a:t>
            </a:r>
          </a:p>
          <a:p>
            <a:pPr eaLnBrk="1" hangingPunct="1">
              <a:spcAft>
                <a:spcPct val="15000"/>
              </a:spcAft>
              <a:defRPr/>
            </a:pPr>
            <a:r>
              <a:rPr lang="en-US" altLang="en-US" sz="2200" dirty="0">
                <a:solidFill>
                  <a:srgbClr val="0000CC"/>
                </a:solidFill>
                <a:cs typeface="Times New Roman" panose="02020603050405020304" pitchFamily="18" charset="0"/>
              </a:rPr>
              <a:t>The more a change disrupts our ability to envision our future, the greater our confusion, fear, anxiety and self-doubt.</a:t>
            </a:r>
            <a:endParaRPr lang="en-US" altLang="en-US" sz="2200" dirty="0">
              <a:solidFill>
                <a:srgbClr val="0000CC"/>
              </a:solidFill>
            </a:endParaRPr>
          </a:p>
        </p:txBody>
      </p:sp>
      <p:pic>
        <p:nvPicPr>
          <p:cNvPr id="117765" name="Picture 5" descr="pe01622_">
            <a:extLst>
              <a:ext uri="{FF2B5EF4-FFF2-40B4-BE49-F238E27FC236}">
                <a16:creationId xmlns:a16="http://schemas.microsoft.com/office/drawing/2014/main" id="{AFDF7AB6-A0A7-490E-8E03-A7F230E1B1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557338"/>
            <a:ext cx="1408113" cy="346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7762"/>
                                        </p:tgtEl>
                                        <p:attrNameLst>
                                          <p:attrName>style.visibility</p:attrName>
                                        </p:attrNameLst>
                                      </p:cBhvr>
                                      <p:to>
                                        <p:strVal val="visible"/>
                                      </p:to>
                                    </p:set>
                                    <p:anim calcmode="lin" valueType="num">
                                      <p:cBhvr>
                                        <p:cTn id="7" dur="500" fill="hold"/>
                                        <p:tgtEl>
                                          <p:spTgt spid="117762"/>
                                        </p:tgtEl>
                                        <p:attrNameLst>
                                          <p:attrName>ppt_w</p:attrName>
                                        </p:attrNameLst>
                                      </p:cBhvr>
                                      <p:tavLst>
                                        <p:tav tm="0">
                                          <p:val>
                                            <p:fltVal val="0"/>
                                          </p:val>
                                        </p:tav>
                                        <p:tav tm="100000">
                                          <p:val>
                                            <p:strVal val="#ppt_w"/>
                                          </p:val>
                                        </p:tav>
                                      </p:tavLst>
                                    </p:anim>
                                    <p:anim calcmode="lin" valueType="num">
                                      <p:cBhvr>
                                        <p:cTn id="8" dur="500" fill="hold"/>
                                        <p:tgtEl>
                                          <p:spTgt spid="117762"/>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7765"/>
                                        </p:tgtEl>
                                        <p:attrNameLst>
                                          <p:attrName>style.visibility</p:attrName>
                                        </p:attrNameLst>
                                      </p:cBhvr>
                                      <p:to>
                                        <p:strVal val="visible"/>
                                      </p:to>
                                    </p:set>
                                    <p:anim calcmode="lin" valueType="num">
                                      <p:cBhvr>
                                        <p:cTn id="12" dur="500" fill="hold"/>
                                        <p:tgtEl>
                                          <p:spTgt spid="117765"/>
                                        </p:tgtEl>
                                        <p:attrNameLst>
                                          <p:attrName>ppt_w</p:attrName>
                                        </p:attrNameLst>
                                      </p:cBhvr>
                                      <p:tavLst>
                                        <p:tav tm="0">
                                          <p:val>
                                            <p:fltVal val="0"/>
                                          </p:val>
                                        </p:tav>
                                        <p:tav tm="100000">
                                          <p:val>
                                            <p:strVal val="#ppt_w"/>
                                          </p:val>
                                        </p:tav>
                                      </p:tavLst>
                                    </p:anim>
                                    <p:anim calcmode="lin" valueType="num">
                                      <p:cBhvr>
                                        <p:cTn id="13" dur="500" fill="hold"/>
                                        <p:tgtEl>
                                          <p:spTgt spid="11776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7763">
                                            <p:txEl>
                                              <p:pRg st="0" end="0"/>
                                            </p:txEl>
                                          </p:spTgt>
                                        </p:tgtEl>
                                        <p:attrNameLst>
                                          <p:attrName>style.visibility</p:attrName>
                                        </p:attrNameLst>
                                      </p:cBhvr>
                                      <p:to>
                                        <p:strVal val="visible"/>
                                      </p:to>
                                    </p:set>
                                    <p:animEffect transition="in" filter="dissolve">
                                      <p:cBhvr>
                                        <p:cTn id="18" dur="500"/>
                                        <p:tgtEl>
                                          <p:spTgt spid="117763">
                                            <p:txEl>
                                              <p:pRg st="0" end="0"/>
                                            </p:txEl>
                                          </p:spTgt>
                                        </p:tgtEl>
                                      </p:cBhvr>
                                    </p:animEffect>
                                  </p:childTnLst>
                                  <p:subTnLst>
                                    <p:animClr clrSpc="rgb" dir="cw">
                                      <p:cBhvr override="childStyle">
                                        <p:cTn dur="1" fill="hold" display="0" masterRel="nextClick" afterEffect="1"/>
                                        <p:tgtEl>
                                          <p:spTgt spid="117763">
                                            <p:txEl>
                                              <p:pRg st="0" end="0"/>
                                            </p:txEl>
                                          </p:spTgt>
                                        </p:tgtEl>
                                        <p:attrNameLst>
                                          <p:attrName>ppt_c</p:attrName>
                                        </p:attrNameLst>
                                      </p:cBhvr>
                                      <p:to>
                                        <a:schemeClr val="tx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7763">
                                            <p:txEl>
                                              <p:pRg st="1" end="1"/>
                                            </p:txEl>
                                          </p:spTgt>
                                        </p:tgtEl>
                                        <p:attrNameLst>
                                          <p:attrName>style.visibility</p:attrName>
                                        </p:attrNameLst>
                                      </p:cBhvr>
                                      <p:to>
                                        <p:strVal val="visible"/>
                                      </p:to>
                                    </p:set>
                                    <p:animEffect transition="in" filter="dissolve">
                                      <p:cBhvr>
                                        <p:cTn id="23" dur="500"/>
                                        <p:tgtEl>
                                          <p:spTgt spid="117763">
                                            <p:txEl>
                                              <p:pRg st="1" end="1"/>
                                            </p:txEl>
                                          </p:spTgt>
                                        </p:tgtEl>
                                      </p:cBhvr>
                                    </p:animEffect>
                                  </p:childTnLst>
                                  <p:subTnLst>
                                    <p:animClr clrSpc="rgb" dir="cw">
                                      <p:cBhvr override="childStyle">
                                        <p:cTn dur="1" fill="hold" display="0" masterRel="nextClick" afterEffect="1"/>
                                        <p:tgtEl>
                                          <p:spTgt spid="117763">
                                            <p:txEl>
                                              <p:pRg st="1" end="1"/>
                                            </p:txEl>
                                          </p:spTgt>
                                        </p:tgtEl>
                                        <p:attrNameLst>
                                          <p:attrName>ppt_c</p:attrName>
                                        </p:attrNameLst>
                                      </p:cBhvr>
                                      <p:to>
                                        <a:schemeClr val="tx1"/>
                                      </p:to>
                                    </p:animClr>
                                  </p:sub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7763">
                                            <p:txEl>
                                              <p:pRg st="2" end="2"/>
                                            </p:txEl>
                                          </p:spTgt>
                                        </p:tgtEl>
                                        <p:attrNameLst>
                                          <p:attrName>style.visibility</p:attrName>
                                        </p:attrNameLst>
                                      </p:cBhvr>
                                      <p:to>
                                        <p:strVal val="visible"/>
                                      </p:to>
                                    </p:set>
                                    <p:animEffect transition="in" filter="dissolve">
                                      <p:cBhvr>
                                        <p:cTn id="28" dur="500"/>
                                        <p:tgtEl>
                                          <p:spTgt spid="117763">
                                            <p:txEl>
                                              <p:pRg st="2" end="2"/>
                                            </p:txEl>
                                          </p:spTgt>
                                        </p:tgtEl>
                                      </p:cBhvr>
                                    </p:animEffect>
                                  </p:childTnLst>
                                  <p:subTnLst>
                                    <p:animClr clrSpc="rgb" dir="cw">
                                      <p:cBhvr override="childStyle">
                                        <p:cTn dur="1" fill="hold" display="0" masterRel="nextClick" afterEffect="1"/>
                                        <p:tgtEl>
                                          <p:spTgt spid="117763">
                                            <p:txEl>
                                              <p:pRg st="2" end="2"/>
                                            </p:txEl>
                                          </p:spTgt>
                                        </p:tgtEl>
                                        <p:attrNameLst>
                                          <p:attrName>ppt_c</p:attrName>
                                        </p:attrNameLst>
                                      </p:cBhvr>
                                      <p:to>
                                        <a:schemeClr val="tx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7763">
                                            <p:txEl>
                                              <p:pRg st="3" end="3"/>
                                            </p:txEl>
                                          </p:spTgt>
                                        </p:tgtEl>
                                        <p:attrNameLst>
                                          <p:attrName>style.visibility</p:attrName>
                                        </p:attrNameLst>
                                      </p:cBhvr>
                                      <p:to>
                                        <p:strVal val="visible"/>
                                      </p:to>
                                    </p:set>
                                    <p:animEffect transition="in" filter="dissolve">
                                      <p:cBhvr>
                                        <p:cTn id="33" dur="500"/>
                                        <p:tgtEl>
                                          <p:spTgt spid="117763">
                                            <p:txEl>
                                              <p:pRg st="3" end="3"/>
                                            </p:txEl>
                                          </p:spTgt>
                                        </p:tgtEl>
                                      </p:cBhvr>
                                    </p:animEffect>
                                  </p:childTnLst>
                                  <p:subTnLst>
                                    <p:animClr clrSpc="rgb" dir="cw">
                                      <p:cBhvr override="childStyle">
                                        <p:cTn dur="1" fill="hold" display="0" masterRel="nextClick" afterEffect="1"/>
                                        <p:tgtEl>
                                          <p:spTgt spid="117763">
                                            <p:txEl>
                                              <p:pRg st="3" end="3"/>
                                            </p:txEl>
                                          </p:spTgt>
                                        </p:tgtEl>
                                        <p:attrNameLst>
                                          <p:attrName>ppt_c</p:attrName>
                                        </p:attrNameLst>
                                      </p:cBhvr>
                                      <p:to>
                                        <a:schemeClr val="tx1"/>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7763">
                                            <p:txEl>
                                              <p:pRg st="4" end="4"/>
                                            </p:txEl>
                                          </p:spTgt>
                                        </p:tgtEl>
                                        <p:attrNameLst>
                                          <p:attrName>style.visibility</p:attrName>
                                        </p:attrNameLst>
                                      </p:cBhvr>
                                      <p:to>
                                        <p:strVal val="visible"/>
                                      </p:to>
                                    </p:set>
                                    <p:animEffect transition="in" filter="dissolve">
                                      <p:cBhvr>
                                        <p:cTn id="38" dur="500"/>
                                        <p:tgtEl>
                                          <p:spTgt spid="117763">
                                            <p:txEl>
                                              <p:pRg st="4" end="4"/>
                                            </p:txEl>
                                          </p:spTgt>
                                        </p:tgtEl>
                                      </p:cBhvr>
                                    </p:animEffect>
                                  </p:childTnLst>
                                  <p:subTnLst>
                                    <p:animClr clrSpc="rgb" dir="cw">
                                      <p:cBhvr override="childStyle">
                                        <p:cTn dur="1" fill="hold" display="0" masterRel="nextClick" afterEffect="1"/>
                                        <p:tgtEl>
                                          <p:spTgt spid="117763">
                                            <p:txEl>
                                              <p:pRg st="4" end="4"/>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uiExpand="1"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07180442-7CB2-4C87-A414-696B8C74278E}"/>
              </a:ext>
            </a:extLst>
          </p:cNvPr>
          <p:cNvSpPr>
            <a:spLocks noGrp="1" noChangeArrowheads="1"/>
          </p:cNvSpPr>
          <p:nvPr>
            <p:ph type="title"/>
          </p:nvPr>
        </p:nvSpPr>
        <p:spPr>
          <a:xfrm>
            <a:off x="381000" y="0"/>
            <a:ext cx="8458200" cy="838473"/>
          </a:xfrm>
        </p:spPr>
        <p:txBody>
          <a:bodyPr/>
          <a:lstStyle/>
          <a:p>
            <a:pPr algn="ctr" eaLnBrk="1" hangingPunct="1"/>
            <a:r>
              <a:rPr lang="en-US" altLang="en-US" sz="4000" dirty="0"/>
              <a:t>The PERCEIVED Losses . . .</a:t>
            </a:r>
            <a:endParaRPr lang="en-US" altLang="en-US" dirty="0"/>
          </a:p>
        </p:txBody>
      </p:sp>
      <p:sp>
        <p:nvSpPr>
          <p:cNvPr id="141315" name="Rectangle 3">
            <a:extLst>
              <a:ext uri="{FF2B5EF4-FFF2-40B4-BE49-F238E27FC236}">
                <a16:creationId xmlns:a16="http://schemas.microsoft.com/office/drawing/2014/main" id="{7DADD991-FD14-4040-BFCA-8B4035192F95}"/>
              </a:ext>
            </a:extLst>
          </p:cNvPr>
          <p:cNvSpPr>
            <a:spLocks noGrp="1" noChangeArrowheads="1"/>
          </p:cNvSpPr>
          <p:nvPr>
            <p:ph idx="1"/>
          </p:nvPr>
        </p:nvSpPr>
        <p:spPr>
          <a:xfrm>
            <a:off x="131093" y="1371600"/>
            <a:ext cx="3276600" cy="4114800"/>
          </a:xfrm>
        </p:spPr>
        <p:txBody>
          <a:bodyPr/>
          <a:lstStyle/>
          <a:p>
            <a:pPr eaLnBrk="1" hangingPunct="1">
              <a:spcAft>
                <a:spcPct val="35000"/>
              </a:spcAft>
            </a:pPr>
            <a:r>
              <a:rPr lang="en-US" altLang="en-US" sz="2400" dirty="0">
                <a:solidFill>
                  <a:srgbClr val="0000FF"/>
                </a:solidFill>
                <a:latin typeface="Calibri Light" panose="020F0302020204030204" pitchFamily="34" charset="0"/>
                <a:cs typeface="Times New Roman" panose="02020603050405020304" pitchFamily="18" charset="0"/>
              </a:rPr>
              <a:t>Job Security </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Psychological Comfort and Security</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Control over </a:t>
            </a:r>
            <a:br>
              <a:rPr lang="en-US" altLang="en-US" sz="2400" dirty="0">
                <a:solidFill>
                  <a:srgbClr val="002060"/>
                </a:solidFill>
                <a:latin typeface="Calibri Light" panose="020F0302020204030204" pitchFamily="34" charset="0"/>
                <a:cs typeface="Times New Roman" panose="02020603050405020304" pitchFamily="18" charset="0"/>
              </a:rPr>
            </a:br>
            <a:r>
              <a:rPr lang="en-US" altLang="en-US" sz="2400" dirty="0">
                <a:solidFill>
                  <a:srgbClr val="002060"/>
                </a:solidFill>
                <a:latin typeface="Calibri Light" panose="020F0302020204030204" pitchFamily="34" charset="0"/>
                <a:cs typeface="Times New Roman" panose="02020603050405020304" pitchFamily="18" charset="0"/>
              </a:rPr>
              <a:t>One’s Future</a:t>
            </a:r>
          </a:p>
          <a:p>
            <a:pPr eaLnBrk="1" hangingPunct="1">
              <a:spcAft>
                <a:spcPct val="35000"/>
              </a:spcAft>
            </a:pPr>
            <a:r>
              <a:rPr lang="en-US" altLang="en-US" sz="2400" dirty="0">
                <a:solidFill>
                  <a:srgbClr val="0000CC"/>
                </a:solidFill>
                <a:latin typeface="Calibri Light" panose="020F0302020204030204" pitchFamily="34" charset="0"/>
                <a:cs typeface="Times New Roman" panose="02020603050405020304" pitchFamily="18" charset="0"/>
              </a:rPr>
              <a:t>Purpose/Meaning</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Competence </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Social Connections</a:t>
            </a:r>
          </a:p>
        </p:txBody>
      </p:sp>
      <p:sp>
        <p:nvSpPr>
          <p:cNvPr id="141318" name="Rectangle 6">
            <a:extLst>
              <a:ext uri="{FF2B5EF4-FFF2-40B4-BE49-F238E27FC236}">
                <a16:creationId xmlns:a16="http://schemas.microsoft.com/office/drawing/2014/main" id="{13F5C4DB-D6B3-43CC-A5E9-4E8FD8CAE8A1}"/>
              </a:ext>
            </a:extLst>
          </p:cNvPr>
          <p:cNvSpPr>
            <a:spLocks noChangeArrowheads="1"/>
          </p:cNvSpPr>
          <p:nvPr/>
        </p:nvSpPr>
        <p:spPr bwMode="auto">
          <a:xfrm>
            <a:off x="3491880" y="1484784"/>
            <a:ext cx="30480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742950" indent="-285750">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143000" indent="-228600">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600200" indent="-228600">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2057400" indent="-228600">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5146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9718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4290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8862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Territory</a:t>
            </a:r>
            <a:r>
              <a:rPr lang="en-US" altLang="en-US" sz="2400" b="0" dirty="0">
                <a:solidFill>
                  <a:srgbClr val="C00000"/>
                </a:solidFill>
                <a:effectLst/>
                <a:latin typeface="+mj-lt"/>
                <a:cs typeface="Times New Roman" panose="02020603050405020304" pitchFamily="18" charset="0"/>
              </a:rPr>
              <a:t> </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Future Opportunities</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Power</a:t>
            </a:r>
          </a:p>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Social Status</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Trust in Others </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Independence and Autonomy</a:t>
            </a:r>
          </a:p>
        </p:txBody>
      </p:sp>
      <p:sp>
        <p:nvSpPr>
          <p:cNvPr id="2" name="Oval 1">
            <a:extLst>
              <a:ext uri="{FF2B5EF4-FFF2-40B4-BE49-F238E27FC236}">
                <a16:creationId xmlns:a16="http://schemas.microsoft.com/office/drawing/2014/main" id="{FDB0E5F9-9D7F-4BFC-93E6-ADDDED59269E}"/>
              </a:ext>
            </a:extLst>
          </p:cNvPr>
          <p:cNvSpPr/>
          <p:nvPr/>
        </p:nvSpPr>
        <p:spPr>
          <a:xfrm>
            <a:off x="5916922" y="1054553"/>
            <a:ext cx="3131840" cy="2154159"/>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2060"/>
                </a:solidFill>
                <a:latin typeface="Trebuchet MS" panose="020B0603020202020204" pitchFamily="34" charset="0"/>
              </a:rPr>
              <a:t>Of these potential losses, which are people most likely to experience from the coming changes?</a:t>
            </a:r>
            <a:endParaRPr lang="en-US" altLang="en-US" sz="1800" b="1" i="1" dirty="0">
              <a:solidFill>
                <a:srgbClr val="002060"/>
              </a:solidFill>
              <a:latin typeface="Trebuchet MS" panose="020B0603020202020204" pitchFamily="34" charset="0"/>
            </a:endParaRPr>
          </a:p>
        </p:txBody>
      </p:sp>
      <p:sp>
        <p:nvSpPr>
          <p:cNvPr id="3" name="Oval 2">
            <a:extLst>
              <a:ext uri="{FF2B5EF4-FFF2-40B4-BE49-F238E27FC236}">
                <a16:creationId xmlns:a16="http://schemas.microsoft.com/office/drawing/2014/main" id="{381BA256-E190-46FA-B118-0C1A0F9EEC79}"/>
              </a:ext>
            </a:extLst>
          </p:cNvPr>
          <p:cNvSpPr/>
          <p:nvPr/>
        </p:nvSpPr>
        <p:spPr>
          <a:xfrm>
            <a:off x="6126485" y="3424792"/>
            <a:ext cx="2712715" cy="1296144"/>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00CC"/>
                </a:solidFill>
                <a:latin typeface="Trebuchet MS" panose="020B0603020202020204" pitchFamily="34" charset="0"/>
              </a:rPr>
              <a:t>What can we do to reduce or eliminate these losses?</a:t>
            </a:r>
            <a:endParaRPr lang="en-US" altLang="en-US" sz="1800" b="1" i="1" dirty="0">
              <a:solidFill>
                <a:srgbClr val="0000CC"/>
              </a:solidFill>
              <a:latin typeface="Trebuchet MS" panose="020B0603020202020204" pitchFamily="34" charset="0"/>
            </a:endParaRPr>
          </a:p>
        </p:txBody>
      </p:sp>
      <p:sp>
        <p:nvSpPr>
          <p:cNvPr id="4" name="TextBox 3">
            <a:extLst>
              <a:ext uri="{FF2B5EF4-FFF2-40B4-BE49-F238E27FC236}">
                <a16:creationId xmlns:a16="http://schemas.microsoft.com/office/drawing/2014/main" id="{510B4B31-96BF-418E-A7E3-672FE98A1E26}"/>
              </a:ext>
            </a:extLst>
          </p:cNvPr>
          <p:cNvSpPr txBox="1"/>
          <p:nvPr/>
        </p:nvSpPr>
        <p:spPr>
          <a:xfrm>
            <a:off x="6307424" y="537374"/>
            <a:ext cx="2350836" cy="523220"/>
          </a:xfrm>
          <a:prstGeom prst="rect">
            <a:avLst/>
          </a:prstGeom>
          <a:noFill/>
        </p:spPr>
        <p:txBody>
          <a:bodyPr wrap="none" rtlCol="0">
            <a:spAutoFit/>
          </a:bodyPr>
          <a:lstStyle/>
          <a:p>
            <a:r>
              <a:rPr lang="en-GB" sz="2800" u="sng" dirty="0"/>
              <a:t>Considerations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Effect transition="in" filter="fade">
                                      <p:cBhvr>
                                        <p:cTn id="7" dur="500"/>
                                        <p:tgtEl>
                                          <p:spTgt spid="141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1315">
                                            <p:txEl>
                                              <p:pRg st="1" end="1"/>
                                            </p:txEl>
                                          </p:spTgt>
                                        </p:tgtEl>
                                        <p:attrNameLst>
                                          <p:attrName>style.visibility</p:attrName>
                                        </p:attrNameLst>
                                      </p:cBhvr>
                                      <p:to>
                                        <p:strVal val="visible"/>
                                      </p:to>
                                    </p:set>
                                    <p:animEffect transition="in" filter="fade">
                                      <p:cBhvr>
                                        <p:cTn id="12" dur="500"/>
                                        <p:tgtEl>
                                          <p:spTgt spid="1413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1315">
                                            <p:txEl>
                                              <p:pRg st="2" end="2"/>
                                            </p:txEl>
                                          </p:spTgt>
                                        </p:tgtEl>
                                        <p:attrNameLst>
                                          <p:attrName>style.visibility</p:attrName>
                                        </p:attrNameLst>
                                      </p:cBhvr>
                                      <p:to>
                                        <p:strVal val="visible"/>
                                      </p:to>
                                    </p:set>
                                    <p:animEffect transition="in" filter="fade">
                                      <p:cBhvr>
                                        <p:cTn id="17" dur="500"/>
                                        <p:tgtEl>
                                          <p:spTgt spid="1413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1315">
                                            <p:txEl>
                                              <p:pRg st="3" end="3"/>
                                            </p:txEl>
                                          </p:spTgt>
                                        </p:tgtEl>
                                        <p:attrNameLst>
                                          <p:attrName>style.visibility</p:attrName>
                                        </p:attrNameLst>
                                      </p:cBhvr>
                                      <p:to>
                                        <p:strVal val="visible"/>
                                      </p:to>
                                    </p:set>
                                    <p:animEffect transition="in" filter="fade">
                                      <p:cBhvr>
                                        <p:cTn id="22" dur="500"/>
                                        <p:tgtEl>
                                          <p:spTgt spid="1413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1315">
                                            <p:txEl>
                                              <p:pRg st="4" end="4"/>
                                            </p:txEl>
                                          </p:spTgt>
                                        </p:tgtEl>
                                        <p:attrNameLst>
                                          <p:attrName>style.visibility</p:attrName>
                                        </p:attrNameLst>
                                      </p:cBhvr>
                                      <p:to>
                                        <p:strVal val="visible"/>
                                      </p:to>
                                    </p:set>
                                    <p:animEffect transition="in" filter="fade">
                                      <p:cBhvr>
                                        <p:cTn id="27" dur="500"/>
                                        <p:tgtEl>
                                          <p:spTgt spid="14131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1315">
                                            <p:txEl>
                                              <p:pRg st="5" end="5"/>
                                            </p:txEl>
                                          </p:spTgt>
                                        </p:tgtEl>
                                        <p:attrNameLst>
                                          <p:attrName>style.visibility</p:attrName>
                                        </p:attrNameLst>
                                      </p:cBhvr>
                                      <p:to>
                                        <p:strVal val="visible"/>
                                      </p:to>
                                    </p:set>
                                    <p:animEffect transition="in" filter="fade">
                                      <p:cBhvr>
                                        <p:cTn id="32" dur="500"/>
                                        <p:tgtEl>
                                          <p:spTgt spid="14131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1318">
                                            <p:txEl>
                                              <p:pRg st="0" end="0"/>
                                            </p:txEl>
                                          </p:spTgt>
                                        </p:tgtEl>
                                        <p:attrNameLst>
                                          <p:attrName>style.visibility</p:attrName>
                                        </p:attrNameLst>
                                      </p:cBhvr>
                                      <p:to>
                                        <p:strVal val="visible"/>
                                      </p:to>
                                    </p:set>
                                    <p:animEffect transition="in" filter="fade">
                                      <p:cBhvr>
                                        <p:cTn id="37" dur="500"/>
                                        <p:tgtEl>
                                          <p:spTgt spid="14131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1318">
                                            <p:txEl>
                                              <p:pRg st="1" end="1"/>
                                            </p:txEl>
                                          </p:spTgt>
                                        </p:tgtEl>
                                        <p:attrNameLst>
                                          <p:attrName>style.visibility</p:attrName>
                                        </p:attrNameLst>
                                      </p:cBhvr>
                                      <p:to>
                                        <p:strVal val="visible"/>
                                      </p:to>
                                    </p:set>
                                    <p:animEffect transition="in" filter="fade">
                                      <p:cBhvr>
                                        <p:cTn id="42" dur="500"/>
                                        <p:tgtEl>
                                          <p:spTgt spid="14131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41318">
                                            <p:txEl>
                                              <p:pRg st="2" end="2"/>
                                            </p:txEl>
                                          </p:spTgt>
                                        </p:tgtEl>
                                        <p:attrNameLst>
                                          <p:attrName>style.visibility</p:attrName>
                                        </p:attrNameLst>
                                      </p:cBhvr>
                                      <p:to>
                                        <p:strVal val="visible"/>
                                      </p:to>
                                    </p:set>
                                    <p:animEffect transition="in" filter="fade">
                                      <p:cBhvr>
                                        <p:cTn id="47" dur="500"/>
                                        <p:tgtEl>
                                          <p:spTgt spid="14131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41318">
                                            <p:txEl>
                                              <p:pRg st="3" end="3"/>
                                            </p:txEl>
                                          </p:spTgt>
                                        </p:tgtEl>
                                        <p:attrNameLst>
                                          <p:attrName>style.visibility</p:attrName>
                                        </p:attrNameLst>
                                      </p:cBhvr>
                                      <p:to>
                                        <p:strVal val="visible"/>
                                      </p:to>
                                    </p:set>
                                    <p:animEffect transition="in" filter="fade">
                                      <p:cBhvr>
                                        <p:cTn id="52" dur="500"/>
                                        <p:tgtEl>
                                          <p:spTgt spid="141318">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41318">
                                            <p:txEl>
                                              <p:pRg st="4" end="4"/>
                                            </p:txEl>
                                          </p:spTgt>
                                        </p:tgtEl>
                                        <p:attrNameLst>
                                          <p:attrName>style.visibility</p:attrName>
                                        </p:attrNameLst>
                                      </p:cBhvr>
                                      <p:to>
                                        <p:strVal val="visible"/>
                                      </p:to>
                                    </p:set>
                                    <p:animEffect transition="in" filter="fade">
                                      <p:cBhvr>
                                        <p:cTn id="57" dur="500"/>
                                        <p:tgtEl>
                                          <p:spTgt spid="141318">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41318">
                                            <p:txEl>
                                              <p:pRg st="5" end="5"/>
                                            </p:txEl>
                                          </p:spTgt>
                                        </p:tgtEl>
                                        <p:attrNameLst>
                                          <p:attrName>style.visibility</p:attrName>
                                        </p:attrNameLst>
                                      </p:cBhvr>
                                      <p:to>
                                        <p:strVal val="visible"/>
                                      </p:to>
                                    </p:set>
                                    <p:animEffect transition="in" filter="fade">
                                      <p:cBhvr>
                                        <p:cTn id="62" dur="500"/>
                                        <p:tgtEl>
                                          <p:spTgt spid="141318">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tgtEl>
                                        <p:attrNameLst>
                                          <p:attrName>style.visibility</p:attrName>
                                        </p:attrNameLst>
                                      </p:cBhvr>
                                      <p:to>
                                        <p:strVal val="visible"/>
                                      </p:to>
                                    </p:set>
                                    <p:animEffect transition="in" filter="fade">
                                      <p:cBhvr>
                                        <p:cTn id="72" dur="500"/>
                                        <p:tgtEl>
                                          <p:spTgt spid="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23E31-5FF9-4394-8BC5-31006B073E53}"/>
              </a:ext>
            </a:extLst>
          </p:cNvPr>
          <p:cNvSpPr>
            <a:spLocks noGrp="1"/>
          </p:cNvSpPr>
          <p:nvPr>
            <p:ph type="title"/>
          </p:nvPr>
        </p:nvSpPr>
        <p:spPr>
          <a:xfrm>
            <a:off x="-13716" y="101885"/>
            <a:ext cx="9144000" cy="903635"/>
          </a:xfrm>
        </p:spPr>
        <p:txBody>
          <a:bodyPr/>
          <a:lstStyle/>
          <a:p>
            <a:pPr algn="ctr"/>
            <a:r>
              <a:rPr lang="en-GB" dirty="0"/>
              <a:t>So, What Culture Works for Change?</a:t>
            </a:r>
          </a:p>
        </p:txBody>
      </p:sp>
      <p:sp>
        <p:nvSpPr>
          <p:cNvPr id="3" name="Content Placeholder 2">
            <a:extLst>
              <a:ext uri="{FF2B5EF4-FFF2-40B4-BE49-F238E27FC236}">
                <a16:creationId xmlns:a16="http://schemas.microsoft.com/office/drawing/2014/main" id="{C59FA4D4-B16D-4311-95F7-2980D885E398}"/>
              </a:ext>
            </a:extLst>
          </p:cNvPr>
          <p:cNvSpPr>
            <a:spLocks noGrp="1"/>
          </p:cNvSpPr>
          <p:nvPr>
            <p:ph idx="1"/>
          </p:nvPr>
        </p:nvSpPr>
        <p:spPr>
          <a:xfrm>
            <a:off x="627898" y="1052736"/>
            <a:ext cx="7886700" cy="4351338"/>
          </a:xfrm>
        </p:spPr>
        <p:txBody>
          <a:bodyPr/>
          <a:lstStyle/>
          <a:p>
            <a:pPr marL="0" indent="0">
              <a:buNone/>
            </a:pPr>
            <a:r>
              <a:rPr lang="en-GB" dirty="0">
                <a:solidFill>
                  <a:srgbClr val="0000CC"/>
                </a:solidFill>
              </a:rPr>
              <a:t>This is not a rhetorical question….</a:t>
            </a:r>
          </a:p>
          <a:p>
            <a:endParaRPr lang="en-GB" sz="1400" dirty="0"/>
          </a:p>
          <a:p>
            <a:pPr marL="0" indent="0" algn="ctr">
              <a:buNone/>
            </a:pPr>
            <a:r>
              <a:rPr lang="en-GB" sz="3600" dirty="0">
                <a:solidFill>
                  <a:srgbClr val="0000CC"/>
                </a:solidFill>
              </a:rPr>
              <a:t>What are your thoughts?</a:t>
            </a:r>
          </a:p>
        </p:txBody>
      </p:sp>
      <p:pic>
        <p:nvPicPr>
          <p:cNvPr id="6" name="Picture 5" descr="A picture containing person, indoor, person, person&#10;&#10;Description automatically generated">
            <a:extLst>
              <a:ext uri="{FF2B5EF4-FFF2-40B4-BE49-F238E27FC236}">
                <a16:creationId xmlns:a16="http://schemas.microsoft.com/office/drawing/2014/main" id="{0F88FAC3-F774-4B66-AFF0-01E139701E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23104" y="2636912"/>
            <a:ext cx="4120896" cy="3090672"/>
          </a:xfrm>
          <a:prstGeom prst="rect">
            <a:avLst/>
          </a:prstGeom>
        </p:spPr>
      </p:pic>
      <p:pic>
        <p:nvPicPr>
          <p:cNvPr id="8" name="Picture 7">
            <a:extLst>
              <a:ext uri="{FF2B5EF4-FFF2-40B4-BE49-F238E27FC236}">
                <a16:creationId xmlns:a16="http://schemas.microsoft.com/office/drawing/2014/main" id="{D9923333-3318-4562-B7D9-ECBB0A67B3A9}"/>
              </a:ext>
            </a:extLst>
          </p:cNvPr>
          <p:cNvPicPr>
            <a:picLocks noChangeAspect="1"/>
          </p:cNvPicPr>
          <p:nvPr/>
        </p:nvPicPr>
        <p:blipFill>
          <a:blip r:embed="rId5"/>
          <a:stretch>
            <a:fillRect/>
          </a:stretch>
        </p:blipFill>
        <p:spPr>
          <a:xfrm>
            <a:off x="22861" y="2636912"/>
            <a:ext cx="4145484" cy="3090672"/>
          </a:xfrm>
          <a:prstGeom prst="rect">
            <a:avLst/>
          </a:prstGeom>
        </p:spPr>
      </p:pic>
    </p:spTree>
    <p:extLst>
      <p:ext uri="{BB962C8B-B14F-4D97-AF65-F5344CB8AC3E}">
        <p14:creationId xmlns:p14="http://schemas.microsoft.com/office/powerpoint/2010/main" val="334013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EC96-43A5-4CE0-8F87-7A436330CB00}"/>
              </a:ext>
            </a:extLst>
          </p:cNvPr>
          <p:cNvSpPr>
            <a:spLocks noGrp="1"/>
          </p:cNvSpPr>
          <p:nvPr>
            <p:ph type="title"/>
          </p:nvPr>
        </p:nvSpPr>
        <p:spPr>
          <a:xfrm>
            <a:off x="395536" y="163989"/>
            <a:ext cx="8352928" cy="759619"/>
          </a:xfrm>
        </p:spPr>
        <p:txBody>
          <a:bodyPr/>
          <a:lstStyle/>
          <a:p>
            <a:pPr algn="ctr"/>
            <a:r>
              <a:rPr lang="en-GB" sz="4000" dirty="0"/>
              <a:t>So, How Do We Change Our Culture?</a:t>
            </a:r>
          </a:p>
        </p:txBody>
      </p:sp>
      <p:sp>
        <p:nvSpPr>
          <p:cNvPr id="3" name="Content Placeholder 2">
            <a:extLst>
              <a:ext uri="{FF2B5EF4-FFF2-40B4-BE49-F238E27FC236}">
                <a16:creationId xmlns:a16="http://schemas.microsoft.com/office/drawing/2014/main" id="{A97DA0CC-74F9-40B4-81F0-904102E508AB}"/>
              </a:ext>
            </a:extLst>
          </p:cNvPr>
          <p:cNvSpPr>
            <a:spLocks noGrp="1"/>
          </p:cNvSpPr>
          <p:nvPr>
            <p:ph idx="1"/>
          </p:nvPr>
        </p:nvSpPr>
        <p:spPr>
          <a:xfrm>
            <a:off x="628650" y="1268760"/>
            <a:ext cx="7886700" cy="3816424"/>
          </a:xfrm>
        </p:spPr>
        <p:txBody>
          <a:bodyPr/>
          <a:lstStyle/>
          <a:p>
            <a:pPr marL="0" indent="0">
              <a:buNone/>
            </a:pPr>
            <a:r>
              <a:rPr lang="en-GB" sz="3200" dirty="0">
                <a:solidFill>
                  <a:srgbClr val="0000CC"/>
                </a:solidFill>
              </a:rPr>
              <a:t>Final thoughts for now…</a:t>
            </a:r>
          </a:p>
          <a:p>
            <a:pPr marL="0" indent="0">
              <a:buNone/>
            </a:pPr>
            <a:endParaRPr lang="en-GB" sz="3200" dirty="0"/>
          </a:p>
          <a:p>
            <a:pPr marL="0" indent="0">
              <a:buNone/>
            </a:pPr>
            <a:r>
              <a:rPr lang="en-GB" sz="3200" dirty="0">
                <a:solidFill>
                  <a:srgbClr val="0000CC"/>
                </a:solidFill>
              </a:rPr>
              <a:t>It is not easy!  For all the reasons we have discussed.</a:t>
            </a:r>
          </a:p>
          <a:p>
            <a:pPr marL="0" indent="0">
              <a:buNone/>
            </a:pPr>
            <a:endParaRPr lang="en-GB" sz="3200" dirty="0"/>
          </a:p>
          <a:p>
            <a:pPr marL="0" indent="0">
              <a:buNone/>
            </a:pPr>
            <a:r>
              <a:rPr lang="en-GB" sz="3200" dirty="0">
                <a:solidFill>
                  <a:srgbClr val="0000CC"/>
                </a:solidFill>
              </a:rPr>
              <a:t>We will pick this problem up in the sessions following.</a:t>
            </a:r>
          </a:p>
          <a:p>
            <a:pPr marL="0" indent="0">
              <a:buNone/>
            </a:pPr>
            <a:endParaRPr lang="en-GB" sz="3200" dirty="0"/>
          </a:p>
        </p:txBody>
      </p:sp>
    </p:spTree>
    <p:extLst>
      <p:ext uri="{BB962C8B-B14F-4D97-AF65-F5344CB8AC3E}">
        <p14:creationId xmlns:p14="http://schemas.microsoft.com/office/powerpoint/2010/main" val="347339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F401-1ED9-114B-75F9-74B4BF457490}"/>
              </a:ext>
            </a:extLst>
          </p:cNvPr>
          <p:cNvSpPr>
            <a:spLocks noGrp="1"/>
          </p:cNvSpPr>
          <p:nvPr>
            <p:ph type="title"/>
          </p:nvPr>
        </p:nvSpPr>
        <p:spPr>
          <a:xfrm>
            <a:off x="1547664" y="37586"/>
            <a:ext cx="2719214" cy="762767"/>
          </a:xfrm>
        </p:spPr>
        <p:txBody>
          <a:bodyPr/>
          <a:lstStyle/>
          <a:p>
            <a:r>
              <a:rPr lang="en-GB" dirty="0"/>
              <a:t>Summary</a:t>
            </a:r>
          </a:p>
        </p:txBody>
      </p:sp>
      <p:sp>
        <p:nvSpPr>
          <p:cNvPr id="6" name="TextBox 5">
            <a:extLst>
              <a:ext uri="{FF2B5EF4-FFF2-40B4-BE49-F238E27FC236}">
                <a16:creationId xmlns:a16="http://schemas.microsoft.com/office/drawing/2014/main" id="{F8DC4303-CE5F-C35F-3172-2DC259D8535C}"/>
              </a:ext>
            </a:extLst>
          </p:cNvPr>
          <p:cNvSpPr txBox="1"/>
          <p:nvPr/>
        </p:nvSpPr>
        <p:spPr>
          <a:xfrm>
            <a:off x="15807" y="715091"/>
            <a:ext cx="5996353" cy="954107"/>
          </a:xfrm>
          <a:prstGeom prst="rect">
            <a:avLst/>
          </a:prstGeom>
          <a:noFill/>
        </p:spPr>
        <p:txBody>
          <a:bodyPr wrap="square">
            <a:spAutoFit/>
          </a:bodyPr>
          <a:lstStyle/>
          <a:p>
            <a:pPr marL="0" indent="0" algn="ctr">
              <a:buNone/>
            </a:pPr>
            <a:r>
              <a:rPr lang="en-GB" sz="2800" dirty="0">
                <a:solidFill>
                  <a:srgbClr val="002060"/>
                </a:solidFill>
              </a:rPr>
              <a:t>We can now see why change can be so ‘</a:t>
            </a:r>
            <a:r>
              <a:rPr lang="en-GB" sz="2800" i="1" dirty="0">
                <a:solidFill>
                  <a:srgbClr val="002060"/>
                </a:solidFill>
              </a:rPr>
              <a:t>difficult</a:t>
            </a:r>
            <a:r>
              <a:rPr lang="en-GB" sz="2800" dirty="0">
                <a:solidFill>
                  <a:srgbClr val="002060"/>
                </a:solidFill>
              </a:rPr>
              <a:t>’…</a:t>
            </a:r>
          </a:p>
        </p:txBody>
      </p:sp>
      <p:pic>
        <p:nvPicPr>
          <p:cNvPr id="8" name="Picture 7">
            <a:extLst>
              <a:ext uri="{FF2B5EF4-FFF2-40B4-BE49-F238E27FC236}">
                <a16:creationId xmlns:a16="http://schemas.microsoft.com/office/drawing/2014/main" id="{3E4270AA-A05E-852B-0F83-4BB51624D7D1}"/>
              </a:ext>
            </a:extLst>
          </p:cNvPr>
          <p:cNvPicPr>
            <a:picLocks noChangeAspect="1"/>
          </p:cNvPicPr>
          <p:nvPr/>
        </p:nvPicPr>
        <p:blipFill>
          <a:blip r:embed="rId2"/>
          <a:stretch>
            <a:fillRect/>
          </a:stretch>
        </p:blipFill>
        <p:spPr>
          <a:xfrm>
            <a:off x="4821679" y="3152046"/>
            <a:ext cx="4322321" cy="2531487"/>
          </a:xfrm>
          <a:prstGeom prst="rect">
            <a:avLst/>
          </a:prstGeom>
        </p:spPr>
      </p:pic>
      <p:sp>
        <p:nvSpPr>
          <p:cNvPr id="9" name="Rectangle 8">
            <a:extLst>
              <a:ext uri="{FF2B5EF4-FFF2-40B4-BE49-F238E27FC236}">
                <a16:creationId xmlns:a16="http://schemas.microsoft.com/office/drawing/2014/main" id="{B5025FCF-DDA5-7122-3277-CCE5DDDE84C8}"/>
              </a:ext>
            </a:extLst>
          </p:cNvPr>
          <p:cNvSpPr/>
          <p:nvPr/>
        </p:nvSpPr>
        <p:spPr>
          <a:xfrm>
            <a:off x="8172401" y="3152046"/>
            <a:ext cx="971600" cy="204946"/>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10" name="Rectangle 9">
            <a:extLst>
              <a:ext uri="{FF2B5EF4-FFF2-40B4-BE49-F238E27FC236}">
                <a16:creationId xmlns:a16="http://schemas.microsoft.com/office/drawing/2014/main" id="{7356BCCC-9F90-CA5E-15D0-8D180EFDB59F}"/>
              </a:ext>
            </a:extLst>
          </p:cNvPr>
          <p:cNvSpPr/>
          <p:nvPr/>
        </p:nvSpPr>
        <p:spPr>
          <a:xfrm>
            <a:off x="4821678" y="3152046"/>
            <a:ext cx="254377" cy="276954"/>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2" name="Picture 11">
            <a:extLst>
              <a:ext uri="{FF2B5EF4-FFF2-40B4-BE49-F238E27FC236}">
                <a16:creationId xmlns:a16="http://schemas.microsoft.com/office/drawing/2014/main" id="{C88CB8B6-B0EC-C1C6-B626-FB567802C1C1}"/>
              </a:ext>
            </a:extLst>
          </p:cNvPr>
          <p:cNvPicPr>
            <a:picLocks noChangeAspect="1"/>
          </p:cNvPicPr>
          <p:nvPr/>
        </p:nvPicPr>
        <p:blipFill>
          <a:blip r:embed="rId3"/>
          <a:stretch>
            <a:fillRect/>
          </a:stretch>
        </p:blipFill>
        <p:spPr>
          <a:xfrm>
            <a:off x="0" y="1668131"/>
            <a:ext cx="4668507" cy="3521737"/>
          </a:xfrm>
          <a:prstGeom prst="rect">
            <a:avLst/>
          </a:prstGeom>
        </p:spPr>
      </p:pic>
      <p:sp>
        <p:nvSpPr>
          <p:cNvPr id="13" name="TextBox 12">
            <a:extLst>
              <a:ext uri="{FF2B5EF4-FFF2-40B4-BE49-F238E27FC236}">
                <a16:creationId xmlns:a16="http://schemas.microsoft.com/office/drawing/2014/main" id="{071B89D4-F60C-0980-245D-53539079DD53}"/>
              </a:ext>
            </a:extLst>
          </p:cNvPr>
          <p:cNvSpPr txBox="1"/>
          <p:nvPr/>
        </p:nvSpPr>
        <p:spPr>
          <a:xfrm>
            <a:off x="683031" y="5189868"/>
            <a:ext cx="3302443" cy="461665"/>
          </a:xfrm>
          <a:prstGeom prst="rect">
            <a:avLst/>
          </a:prstGeom>
          <a:noFill/>
        </p:spPr>
        <p:txBody>
          <a:bodyPr wrap="none" rtlCol="0">
            <a:spAutoFit/>
          </a:bodyPr>
          <a:lstStyle/>
          <a:p>
            <a:r>
              <a:rPr lang="en-GB" sz="2400" b="1" i="1" dirty="0">
                <a:solidFill>
                  <a:srgbClr val="0000CC"/>
                </a:solidFill>
              </a:rPr>
              <a:t>Herman’s Iceberg Model</a:t>
            </a:r>
          </a:p>
        </p:txBody>
      </p:sp>
      <p:pic>
        <p:nvPicPr>
          <p:cNvPr id="15" name="Picture 14">
            <a:extLst>
              <a:ext uri="{FF2B5EF4-FFF2-40B4-BE49-F238E27FC236}">
                <a16:creationId xmlns:a16="http://schemas.microsoft.com/office/drawing/2014/main" id="{7BC0E53A-C643-A060-EE9B-609633306C94}"/>
              </a:ext>
            </a:extLst>
          </p:cNvPr>
          <p:cNvPicPr>
            <a:picLocks noChangeAspect="1"/>
          </p:cNvPicPr>
          <p:nvPr/>
        </p:nvPicPr>
        <p:blipFill>
          <a:blip r:embed="rId4"/>
          <a:stretch>
            <a:fillRect/>
          </a:stretch>
        </p:blipFill>
        <p:spPr>
          <a:xfrm>
            <a:off x="6396729" y="434387"/>
            <a:ext cx="2712308" cy="2531487"/>
          </a:xfrm>
          <a:prstGeom prst="rect">
            <a:avLst/>
          </a:prstGeom>
        </p:spPr>
      </p:pic>
    </p:spTree>
    <p:extLst>
      <p:ext uri="{BB962C8B-B14F-4D97-AF65-F5344CB8AC3E}">
        <p14:creationId xmlns:p14="http://schemas.microsoft.com/office/powerpoint/2010/main" val="1977687933"/>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4373</TotalTime>
  <Words>1234</Words>
  <Application>Microsoft Office PowerPoint</Application>
  <PresentationFormat>On-screen Show (4:3)</PresentationFormat>
  <Paragraphs>149</Paragraphs>
  <Slides>16</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Symbol</vt:lpstr>
      <vt:lpstr>Times New Roman</vt:lpstr>
      <vt:lpstr>Trebuchet MS</vt:lpstr>
      <vt:lpstr>Wingdings</vt:lpstr>
      <vt:lpstr>UWTSD 200 B</vt:lpstr>
      <vt:lpstr>Session 3</vt:lpstr>
      <vt:lpstr>Session 3 Agenda</vt:lpstr>
      <vt:lpstr>Assessment Criteria </vt:lpstr>
      <vt:lpstr>Recap</vt:lpstr>
      <vt:lpstr>So, why do organisations respond differently to change?</vt:lpstr>
      <vt:lpstr>Culture – why can it inhibit?</vt:lpstr>
      <vt:lpstr>Culture – why can it enable?</vt:lpstr>
      <vt:lpstr>In Contrast…</vt:lpstr>
      <vt:lpstr>So, What Makes Change So Difficult?</vt:lpstr>
      <vt:lpstr>PowerPoint Presentation</vt:lpstr>
      <vt:lpstr>Some thoughts…</vt:lpstr>
      <vt:lpstr>Human Nature . . .</vt:lpstr>
      <vt:lpstr>The PERCEIVED Losses . . .</vt:lpstr>
      <vt:lpstr>So, What Culture Works for Change?</vt:lpstr>
      <vt:lpstr>So, How Do We Change Our Culture?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3</cp:revision>
  <dcterms:created xsi:type="dcterms:W3CDTF">2022-07-05T09:16:08Z</dcterms:created>
  <dcterms:modified xsi:type="dcterms:W3CDTF">2022-07-21T11:53:20Z</dcterms:modified>
</cp:coreProperties>
</file>