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4"/>
  </p:sldMasterIdLst>
  <p:sldIdLst>
    <p:sldId id="256" r:id="rId5"/>
    <p:sldId id="262" r:id="rId6"/>
    <p:sldId id="261" r:id="rId7"/>
    <p:sldId id="257" r:id="rId8"/>
    <p:sldId id="258" r:id="rId9"/>
    <p:sldId id="259" r:id="rId10"/>
    <p:sldId id="260" r:id="rId11"/>
    <p:sldId id="266" r:id="rId12"/>
    <p:sldId id="269" r:id="rId13"/>
    <p:sldId id="264" r:id="rId14"/>
    <p:sldId id="265" r:id="rId15"/>
    <p:sldId id="268" r:id="rId16"/>
    <p:sldId id="26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D2EDE7-CD43-48A2-4C44-07D7B1928747}" v="47" dt="2020-09-02T10:57:03.124"/>
    <p1510:client id="{4E5429DB-423D-48BD-5703-77E96AB11698}" v="1" dt="2020-09-03T11:29:18.294"/>
    <p1510:client id="{56112874-2731-4BD8-59A8-5308B82DC8A9}" v="603" dt="2020-09-08T09:53:29.484"/>
    <p1510:client id="{5BA01604-5189-4A8F-81B1-E812F49768AF}" v="962" dt="2020-09-10T13:21:55.522"/>
    <p1510:client id="{B068F04A-CAFC-492E-11DD-D4EF1B0A58B0}" v="22" dt="2020-09-07T12:38:23.1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4E5429DB-423D-48BD-5703-77E96AB11698}"/>
    <pc:docChg chg="modSld">
      <pc:chgData name="" userId="" providerId="" clId="Web-{4E5429DB-423D-48BD-5703-77E96AB11698}" dt="2020-09-03T11:29:18.294" v="0" actId="1076"/>
      <pc:docMkLst>
        <pc:docMk/>
      </pc:docMkLst>
      <pc:sldChg chg="modSp">
        <pc:chgData name="" userId="" providerId="" clId="Web-{4E5429DB-423D-48BD-5703-77E96AB11698}" dt="2020-09-03T11:29:18.294" v="0" actId="1076"/>
        <pc:sldMkLst>
          <pc:docMk/>
          <pc:sldMk cId="829847428" sldId="256"/>
        </pc:sldMkLst>
        <pc:picChg chg="mod">
          <ac:chgData name="" userId="" providerId="" clId="Web-{4E5429DB-423D-48BD-5703-77E96AB11698}" dt="2020-09-03T11:29:18.294" v="0" actId="1076"/>
          <ac:picMkLst>
            <pc:docMk/>
            <pc:sldMk cId="829847428" sldId="256"/>
            <ac:picMk id="1026" creationId="{00000000-0000-0000-0000-000000000000}"/>
          </ac:picMkLst>
        </pc:picChg>
      </pc:sldChg>
    </pc:docChg>
  </pc:docChgLst>
  <pc:docChgLst>
    <pc:chgData name="Alison Baggott" userId="S::a.baggott@uwtsd.ac.uk::178762b3-c284-40c8-bfdf-2bc38d604d90" providerId="AD" clId="Web-{56112874-2731-4BD8-59A8-5308B82DC8A9}"/>
    <pc:docChg chg="modSld">
      <pc:chgData name="Alison Baggott" userId="S::a.baggott@uwtsd.ac.uk::178762b3-c284-40c8-bfdf-2bc38d604d90" providerId="AD" clId="Web-{56112874-2731-4BD8-59A8-5308B82DC8A9}" dt="2020-09-08T09:53:29.484" v="589" actId="20577"/>
      <pc:docMkLst>
        <pc:docMk/>
      </pc:docMkLst>
      <pc:sldChg chg="modSp">
        <pc:chgData name="Alison Baggott" userId="S::a.baggott@uwtsd.ac.uk::178762b3-c284-40c8-bfdf-2bc38d604d90" providerId="AD" clId="Web-{56112874-2731-4BD8-59A8-5308B82DC8A9}" dt="2020-09-08T09:53:29.484" v="588" actId="20577"/>
        <pc:sldMkLst>
          <pc:docMk/>
          <pc:sldMk cId="1851747520" sldId="261"/>
        </pc:sldMkLst>
        <pc:spChg chg="mod">
          <ac:chgData name="Alison Baggott" userId="S::a.baggott@uwtsd.ac.uk::178762b3-c284-40c8-bfdf-2bc38d604d90" providerId="AD" clId="Web-{56112874-2731-4BD8-59A8-5308B82DC8A9}" dt="2020-09-08T09:48:02.721" v="551" actId="20577"/>
          <ac:spMkLst>
            <pc:docMk/>
            <pc:sldMk cId="1851747520" sldId="261"/>
            <ac:spMk id="3" creationId="{00000000-0000-0000-0000-000000000000}"/>
          </ac:spMkLst>
        </pc:spChg>
        <pc:spChg chg="mod">
          <ac:chgData name="Alison Baggott" userId="S::a.baggott@uwtsd.ac.uk::178762b3-c284-40c8-bfdf-2bc38d604d90" providerId="AD" clId="Web-{56112874-2731-4BD8-59A8-5308B82DC8A9}" dt="2020-09-08T09:53:29.484" v="588" actId="20577"/>
          <ac:spMkLst>
            <pc:docMk/>
            <pc:sldMk cId="1851747520" sldId="261"/>
            <ac:spMk id="4" creationId="{00000000-0000-0000-0000-000000000000}"/>
          </ac:spMkLst>
        </pc:spChg>
      </pc:sldChg>
      <pc:sldChg chg="modSp">
        <pc:chgData name="Alison Baggott" userId="S::a.baggott@uwtsd.ac.uk::178762b3-c284-40c8-bfdf-2bc38d604d90" providerId="AD" clId="Web-{56112874-2731-4BD8-59A8-5308B82DC8A9}" dt="2020-09-08T09:46:30.300" v="501" actId="20577"/>
        <pc:sldMkLst>
          <pc:docMk/>
          <pc:sldMk cId="1974179770" sldId="264"/>
        </pc:sldMkLst>
        <pc:spChg chg="mod">
          <ac:chgData name="Alison Baggott" userId="S::a.baggott@uwtsd.ac.uk::178762b3-c284-40c8-bfdf-2bc38d604d90" providerId="AD" clId="Web-{56112874-2731-4BD8-59A8-5308B82DC8A9}" dt="2020-09-08T09:46:12.097" v="488" actId="20577"/>
          <ac:spMkLst>
            <pc:docMk/>
            <pc:sldMk cId="1974179770" sldId="264"/>
            <ac:spMk id="3" creationId="{00000000-0000-0000-0000-000000000000}"/>
          </ac:spMkLst>
        </pc:spChg>
        <pc:spChg chg="mod">
          <ac:chgData name="Alison Baggott" userId="S::a.baggott@uwtsd.ac.uk::178762b3-c284-40c8-bfdf-2bc38d604d90" providerId="AD" clId="Web-{56112874-2731-4BD8-59A8-5308B82DC8A9}" dt="2020-09-08T09:46:30.300" v="501" actId="20577"/>
          <ac:spMkLst>
            <pc:docMk/>
            <pc:sldMk cId="1974179770" sldId="264"/>
            <ac:spMk id="4" creationId="{00000000-0000-0000-0000-000000000000}"/>
          </ac:spMkLst>
        </pc:spChg>
      </pc:sldChg>
      <pc:sldChg chg="modSp">
        <pc:chgData name="Alison Baggott" userId="S::a.baggott@uwtsd.ac.uk::178762b3-c284-40c8-bfdf-2bc38d604d90" providerId="AD" clId="Web-{56112874-2731-4BD8-59A8-5308B82DC8A9}" dt="2020-09-08T09:47:17.253" v="528" actId="20577"/>
        <pc:sldMkLst>
          <pc:docMk/>
          <pc:sldMk cId="2164958" sldId="265"/>
        </pc:sldMkLst>
        <pc:spChg chg="mod">
          <ac:chgData name="Alison Baggott" userId="S::a.baggott@uwtsd.ac.uk::178762b3-c284-40c8-bfdf-2bc38d604d90" providerId="AD" clId="Web-{56112874-2731-4BD8-59A8-5308B82DC8A9}" dt="2020-09-08T09:47:17.253" v="528" actId="20577"/>
          <ac:spMkLst>
            <pc:docMk/>
            <pc:sldMk cId="2164958" sldId="265"/>
            <ac:spMk id="3" creationId="{00000000-0000-0000-0000-000000000000}"/>
          </ac:spMkLst>
        </pc:spChg>
        <pc:spChg chg="mod">
          <ac:chgData name="Alison Baggott" userId="S::a.baggott@uwtsd.ac.uk::178762b3-c284-40c8-bfdf-2bc38d604d90" providerId="AD" clId="Web-{56112874-2731-4BD8-59A8-5308B82DC8A9}" dt="2020-09-08T09:47:11.003" v="525" actId="20577"/>
          <ac:spMkLst>
            <pc:docMk/>
            <pc:sldMk cId="2164958" sldId="265"/>
            <ac:spMk id="4" creationId="{00000000-0000-0000-0000-000000000000}"/>
          </ac:spMkLst>
        </pc:spChg>
      </pc:sldChg>
      <pc:sldChg chg="modSp">
        <pc:chgData name="Alison Baggott" userId="S::a.baggott@uwtsd.ac.uk::178762b3-c284-40c8-bfdf-2bc38d604d90" providerId="AD" clId="Web-{56112874-2731-4BD8-59A8-5308B82DC8A9}" dt="2020-09-08T09:44:21.676" v="435"/>
        <pc:sldMkLst>
          <pc:docMk/>
          <pc:sldMk cId="4071397150" sldId="266"/>
        </pc:sldMkLst>
        <pc:graphicFrameChg chg="mod modGraphic">
          <ac:chgData name="Alison Baggott" userId="S::a.baggott@uwtsd.ac.uk::178762b3-c284-40c8-bfdf-2bc38d604d90" providerId="AD" clId="Web-{56112874-2731-4BD8-59A8-5308B82DC8A9}" dt="2020-09-08T09:44:21.676" v="435"/>
          <ac:graphicFrameMkLst>
            <pc:docMk/>
            <pc:sldMk cId="4071397150" sldId="266"/>
            <ac:graphicFrameMk id="6" creationId="{00000000-0000-0000-0000-000000000000}"/>
          </ac:graphicFrameMkLst>
        </pc:graphicFrameChg>
      </pc:sldChg>
    </pc:docChg>
  </pc:docChgLst>
  <pc:docChgLst>
    <pc:chgData name="Alison Baggott" userId="S::a.baggott@uwtsd.ac.uk::178762b3-c284-40c8-bfdf-2bc38d604d90" providerId="AD" clId="Web-{0FD2EDE7-CD43-48A2-4C44-07D7B1928747}"/>
    <pc:docChg chg="modSld">
      <pc:chgData name="Alison Baggott" userId="S::a.baggott@uwtsd.ac.uk::178762b3-c284-40c8-bfdf-2bc38d604d90" providerId="AD" clId="Web-{0FD2EDE7-CD43-48A2-4C44-07D7B1928747}" dt="2020-09-02T10:52:36.030" v="43"/>
      <pc:docMkLst>
        <pc:docMk/>
      </pc:docMkLst>
      <pc:sldChg chg="modSp">
        <pc:chgData name="Alison Baggott" userId="S::a.baggott@uwtsd.ac.uk::178762b3-c284-40c8-bfdf-2bc38d604d90" providerId="AD" clId="Web-{0FD2EDE7-CD43-48A2-4C44-07D7B1928747}" dt="2020-09-02T10:52:36.030" v="43"/>
        <pc:sldMkLst>
          <pc:docMk/>
          <pc:sldMk cId="4071397150" sldId="266"/>
        </pc:sldMkLst>
        <pc:graphicFrameChg chg="mod modGraphic">
          <ac:chgData name="Alison Baggott" userId="S::a.baggott@uwtsd.ac.uk::178762b3-c284-40c8-bfdf-2bc38d604d90" providerId="AD" clId="Web-{0FD2EDE7-CD43-48A2-4C44-07D7B1928747}" dt="2020-09-02T10:52:36.030" v="43"/>
          <ac:graphicFrameMkLst>
            <pc:docMk/>
            <pc:sldMk cId="4071397150" sldId="266"/>
            <ac:graphicFrameMk id="6" creationId="{00000000-0000-0000-0000-000000000000}"/>
          </ac:graphicFrameMkLst>
        </pc:graphicFrameChg>
      </pc:sldChg>
    </pc:docChg>
  </pc:docChgLst>
  <pc:docChgLst>
    <pc:chgData name="Alison Baggott" userId="S::a.baggott@uwtsd.ac.uk::178762b3-c284-40c8-bfdf-2bc38d604d90" providerId="AD" clId="Web-{B068F04A-CAFC-492E-11DD-D4EF1B0A58B0}"/>
    <pc:docChg chg="modSld">
      <pc:chgData name="Alison Baggott" userId="S::a.baggott@uwtsd.ac.uk::178762b3-c284-40c8-bfdf-2bc38d604d90" providerId="AD" clId="Web-{B068F04A-CAFC-492E-11DD-D4EF1B0A58B0}" dt="2020-09-07T12:38:23.107" v="21"/>
      <pc:docMkLst>
        <pc:docMk/>
      </pc:docMkLst>
      <pc:sldChg chg="modSp">
        <pc:chgData name="Alison Baggott" userId="S::a.baggott@uwtsd.ac.uk::178762b3-c284-40c8-bfdf-2bc38d604d90" providerId="AD" clId="Web-{B068F04A-CAFC-492E-11DD-D4EF1B0A58B0}" dt="2020-09-07T12:38:23.107" v="21"/>
        <pc:sldMkLst>
          <pc:docMk/>
          <pc:sldMk cId="4071397150" sldId="266"/>
        </pc:sldMkLst>
        <pc:graphicFrameChg chg="mod modGraphic">
          <ac:chgData name="Alison Baggott" userId="S::a.baggott@uwtsd.ac.uk::178762b3-c284-40c8-bfdf-2bc38d604d90" providerId="AD" clId="Web-{B068F04A-CAFC-492E-11DD-D4EF1B0A58B0}" dt="2020-09-07T12:38:23.107" v="21"/>
          <ac:graphicFrameMkLst>
            <pc:docMk/>
            <pc:sldMk cId="4071397150" sldId="266"/>
            <ac:graphicFrameMk id="6" creationId="{00000000-0000-0000-0000-000000000000}"/>
          </ac:graphicFrameMkLst>
        </pc:graphicFrameChg>
      </pc:sldChg>
    </pc:docChg>
  </pc:docChgLst>
  <pc:docChgLst>
    <pc:chgData name="Alison Baggott" userId="S::a.baggott@uwtsd.ac.uk::178762b3-c284-40c8-bfdf-2bc38d604d90" providerId="AD" clId="Web-{5BA01604-5189-4A8F-81B1-E812F49768AF}"/>
    <pc:docChg chg="addSld modSld">
      <pc:chgData name="Alison Baggott" userId="S::a.baggott@uwtsd.ac.uk::178762b3-c284-40c8-bfdf-2bc38d604d90" providerId="AD" clId="Web-{5BA01604-5189-4A8F-81B1-E812F49768AF}" dt="2020-09-10T13:21:55.522" v="926" actId="1076"/>
      <pc:docMkLst>
        <pc:docMk/>
      </pc:docMkLst>
      <pc:sldChg chg="modSp">
        <pc:chgData name="Alison Baggott" userId="S::a.baggott@uwtsd.ac.uk::178762b3-c284-40c8-bfdf-2bc38d604d90" providerId="AD" clId="Web-{5BA01604-5189-4A8F-81B1-E812F49768AF}" dt="2020-09-10T13:14:56.528" v="810" actId="20577"/>
        <pc:sldMkLst>
          <pc:docMk/>
          <pc:sldMk cId="1974179770" sldId="264"/>
        </pc:sldMkLst>
        <pc:spChg chg="mod">
          <ac:chgData name="Alison Baggott" userId="S::a.baggott@uwtsd.ac.uk::178762b3-c284-40c8-bfdf-2bc38d604d90" providerId="AD" clId="Web-{5BA01604-5189-4A8F-81B1-E812F49768AF}" dt="2020-09-10T13:14:23.716" v="785" actId="20577"/>
          <ac:spMkLst>
            <pc:docMk/>
            <pc:sldMk cId="1974179770" sldId="264"/>
            <ac:spMk id="3" creationId="{00000000-0000-0000-0000-000000000000}"/>
          </ac:spMkLst>
        </pc:spChg>
        <pc:spChg chg="mod">
          <ac:chgData name="Alison Baggott" userId="S::a.baggott@uwtsd.ac.uk::178762b3-c284-40c8-bfdf-2bc38d604d90" providerId="AD" clId="Web-{5BA01604-5189-4A8F-81B1-E812F49768AF}" dt="2020-09-10T13:14:56.528" v="810" actId="20577"/>
          <ac:spMkLst>
            <pc:docMk/>
            <pc:sldMk cId="1974179770" sldId="264"/>
            <ac:spMk id="4" creationId="{00000000-0000-0000-0000-000000000000}"/>
          </ac:spMkLst>
        </pc:spChg>
      </pc:sldChg>
      <pc:sldChg chg="modSp">
        <pc:chgData name="Alison Baggott" userId="S::a.baggott@uwtsd.ac.uk::178762b3-c284-40c8-bfdf-2bc38d604d90" providerId="AD" clId="Web-{5BA01604-5189-4A8F-81B1-E812F49768AF}" dt="2020-09-10T13:21:55.522" v="926" actId="1076"/>
        <pc:sldMkLst>
          <pc:docMk/>
          <pc:sldMk cId="2164958" sldId="265"/>
        </pc:sldMkLst>
        <pc:spChg chg="mod">
          <ac:chgData name="Alison Baggott" userId="S::a.baggott@uwtsd.ac.uk::178762b3-c284-40c8-bfdf-2bc38d604d90" providerId="AD" clId="Web-{5BA01604-5189-4A8F-81B1-E812F49768AF}" dt="2020-09-10T13:21:55.522" v="926" actId="1076"/>
          <ac:spMkLst>
            <pc:docMk/>
            <pc:sldMk cId="2164958" sldId="265"/>
            <ac:spMk id="3" creationId="{00000000-0000-0000-0000-000000000000}"/>
          </ac:spMkLst>
        </pc:spChg>
        <pc:spChg chg="mod">
          <ac:chgData name="Alison Baggott" userId="S::a.baggott@uwtsd.ac.uk::178762b3-c284-40c8-bfdf-2bc38d604d90" providerId="AD" clId="Web-{5BA01604-5189-4A8F-81B1-E812F49768AF}" dt="2020-09-10T13:21:11.273" v="912" actId="1076"/>
          <ac:spMkLst>
            <pc:docMk/>
            <pc:sldMk cId="2164958" sldId="265"/>
            <ac:spMk id="4" creationId="{00000000-0000-0000-0000-000000000000}"/>
          </ac:spMkLst>
        </pc:spChg>
      </pc:sldChg>
      <pc:sldChg chg="modSp">
        <pc:chgData name="Alison Baggott" userId="S::a.baggott@uwtsd.ac.uk::178762b3-c284-40c8-bfdf-2bc38d604d90" providerId="AD" clId="Web-{5BA01604-5189-4A8F-81B1-E812F49768AF}" dt="2020-09-10T12:10:42.029" v="274"/>
        <pc:sldMkLst>
          <pc:docMk/>
          <pc:sldMk cId="4071397150" sldId="266"/>
        </pc:sldMkLst>
        <pc:graphicFrameChg chg="mod modGraphic">
          <ac:chgData name="Alison Baggott" userId="S::a.baggott@uwtsd.ac.uk::178762b3-c284-40c8-bfdf-2bc38d604d90" providerId="AD" clId="Web-{5BA01604-5189-4A8F-81B1-E812F49768AF}" dt="2020-09-10T12:10:42.029" v="274"/>
          <ac:graphicFrameMkLst>
            <pc:docMk/>
            <pc:sldMk cId="4071397150" sldId="266"/>
            <ac:graphicFrameMk id="6" creationId="{00000000-0000-0000-0000-000000000000}"/>
          </ac:graphicFrameMkLst>
        </pc:graphicFrameChg>
      </pc:sldChg>
      <pc:sldChg chg="addSp delSp modSp new">
        <pc:chgData name="Alison Baggott" userId="S::a.baggott@uwtsd.ac.uk::178762b3-c284-40c8-bfdf-2bc38d604d90" providerId="AD" clId="Web-{5BA01604-5189-4A8F-81B1-E812F49768AF}" dt="2020-09-10T12:19:17.886" v="763"/>
        <pc:sldMkLst>
          <pc:docMk/>
          <pc:sldMk cId="1586255055" sldId="269"/>
        </pc:sldMkLst>
        <pc:spChg chg="del">
          <ac:chgData name="Alison Baggott" userId="S::a.baggott@uwtsd.ac.uk::178762b3-c284-40c8-bfdf-2bc38d604d90" providerId="AD" clId="Web-{5BA01604-5189-4A8F-81B1-E812F49768AF}" dt="2020-09-10T12:12:30.201" v="460"/>
          <ac:spMkLst>
            <pc:docMk/>
            <pc:sldMk cId="1586255055" sldId="269"/>
            <ac:spMk id="2" creationId="{5F7F460C-2BAF-4182-A9C5-838F1B4962C6}"/>
          </ac:spMkLst>
        </pc:spChg>
        <pc:spChg chg="del">
          <ac:chgData name="Alison Baggott" userId="S::a.baggott@uwtsd.ac.uk::178762b3-c284-40c8-bfdf-2bc38d604d90" providerId="AD" clId="Web-{5BA01604-5189-4A8F-81B1-E812F49768AF}" dt="2020-09-10T12:05:42.858" v="3"/>
          <ac:spMkLst>
            <pc:docMk/>
            <pc:sldMk cId="1586255055" sldId="269"/>
            <ac:spMk id="3" creationId="{A9AEE505-B0F5-4562-896D-9A5B65CB16B6}"/>
          </ac:spMkLst>
        </pc:spChg>
        <pc:spChg chg="add del mod">
          <ac:chgData name="Alison Baggott" userId="S::a.baggott@uwtsd.ac.uk::178762b3-c284-40c8-bfdf-2bc38d604d90" providerId="AD" clId="Web-{5BA01604-5189-4A8F-81B1-E812F49768AF}" dt="2020-09-10T12:11:45.825" v="384"/>
          <ac:spMkLst>
            <pc:docMk/>
            <pc:sldMk cId="1586255055" sldId="269"/>
            <ac:spMk id="6" creationId="{D84CA70A-3018-4D79-AAEC-4CA3AC308F9D}"/>
          </ac:spMkLst>
        </pc:spChg>
        <pc:graphicFrameChg chg="add mod ord modGraphic">
          <ac:chgData name="Alison Baggott" userId="S::a.baggott@uwtsd.ac.uk::178762b3-c284-40c8-bfdf-2bc38d604d90" providerId="AD" clId="Web-{5BA01604-5189-4A8F-81B1-E812F49768AF}" dt="2020-09-10T12:19:17.886" v="763"/>
          <ac:graphicFrameMkLst>
            <pc:docMk/>
            <pc:sldMk cId="1586255055" sldId="269"/>
            <ac:graphicFrameMk id="5" creationId="{1F4E1719-72C9-48F2-A532-B01D618DAE4D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9/10/2020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4948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9/10/2020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003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9/10/2020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357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9/10/2020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088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9/10/2020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028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9/10/2020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8043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9/10/2020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715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9/10/2020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3890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9/10/2020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427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9/10/2020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0789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9/10/2020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440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9/10/2020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459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8582" y="288175"/>
            <a:ext cx="9144000" cy="4161905"/>
          </a:xfr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4400" b="1" dirty="0"/>
              <a:t>Curriculum Studies: Principles and Innovation</a:t>
            </a:r>
            <a:br>
              <a:rPr lang="en-GB" sz="4400" b="1" dirty="0"/>
            </a:br>
            <a:br>
              <a:rPr lang="en-GB" sz="4400" b="1" dirty="0"/>
            </a:br>
            <a:r>
              <a:rPr lang="en-GB" sz="4400" b="1" dirty="0" err="1"/>
              <a:t>Astudiaethau</a:t>
            </a:r>
            <a:r>
              <a:rPr lang="en-GB" sz="4400" b="1" dirty="0"/>
              <a:t> </a:t>
            </a:r>
            <a:r>
              <a:rPr lang="en-GB" sz="4400" b="1" dirty="0" err="1"/>
              <a:t>Cwricwlwm</a:t>
            </a:r>
            <a:r>
              <a:rPr lang="en-GB" sz="4400" b="1" dirty="0"/>
              <a:t>: </a:t>
            </a:r>
            <a:r>
              <a:rPr lang="en-GB" sz="4400" b="1" dirty="0" err="1"/>
              <a:t>Egwyddorion</a:t>
            </a:r>
            <a:r>
              <a:rPr lang="en-GB" sz="4400" b="1" dirty="0"/>
              <a:t> ac </a:t>
            </a:r>
            <a:r>
              <a:rPr lang="en-GB" sz="4400" b="1" dirty="0" err="1"/>
              <a:t>Arloesi</a:t>
            </a:r>
            <a:br>
              <a:rPr lang="en-GB" sz="4400" b="1" dirty="0"/>
            </a:br>
            <a:r>
              <a:rPr lang="en-GB" dirty="0"/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594166"/>
            <a:ext cx="9144000" cy="2094809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en-GB" sz="3200" b="1" dirty="0"/>
              <a:t>ECES6013/C</a:t>
            </a:r>
          </a:p>
          <a:p>
            <a:r>
              <a:rPr lang="en-GB" b="1" dirty="0" err="1"/>
              <a:t>Sesiwn</a:t>
            </a:r>
            <a:r>
              <a:rPr lang="en-GB" b="1" dirty="0"/>
              <a:t> 1 / Session 1</a:t>
            </a:r>
          </a:p>
          <a:p>
            <a:r>
              <a:rPr lang="en-GB" b="1" dirty="0" err="1"/>
              <a:t>Darlithwyr</a:t>
            </a:r>
            <a:r>
              <a:rPr lang="en-GB" b="1" dirty="0"/>
              <a:t> / Lecturers: Dr Alison Murphy</a:t>
            </a:r>
          </a:p>
          <a:p>
            <a:r>
              <a:rPr lang="en-GB" b="1" dirty="0"/>
              <a:t>Alison Baggott</a:t>
            </a:r>
          </a:p>
          <a:p>
            <a:endParaRPr lang="en-GB" sz="3200" dirty="0"/>
          </a:p>
        </p:txBody>
      </p:sp>
      <p:pic>
        <p:nvPicPr>
          <p:cNvPr id="1026" name="Picture 2" descr="World clip art and education free clipart images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20" y="4836247"/>
            <a:ext cx="3535391" cy="291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98474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Welcome Back GIFs - Get the best GIF on GIPHY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451" y="660594"/>
            <a:ext cx="10643035" cy="5747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3708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44087"/>
            <a:ext cx="10515600" cy="1546601"/>
          </a:xfr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In this lecture we will consider:</a:t>
            </a:r>
            <a:br>
              <a:rPr lang="en-GB" dirty="0"/>
            </a:br>
            <a:r>
              <a:rPr lang="en-GB" dirty="0" err="1">
                <a:solidFill>
                  <a:schemeClr val="accent1"/>
                </a:solidFill>
              </a:rPr>
              <a:t>Yn</a:t>
            </a:r>
            <a:r>
              <a:rPr lang="en-GB" dirty="0">
                <a:solidFill>
                  <a:schemeClr val="accent1"/>
                </a:solidFill>
              </a:rPr>
              <a:t> y </a:t>
            </a:r>
            <a:r>
              <a:rPr lang="en-GB" dirty="0" err="1">
                <a:solidFill>
                  <a:schemeClr val="accent1"/>
                </a:solidFill>
              </a:rPr>
              <a:t>ddarlith</a:t>
            </a:r>
            <a:r>
              <a:rPr lang="en-GB" dirty="0">
                <a:solidFill>
                  <a:schemeClr val="accent1"/>
                </a:solidFill>
              </a:rPr>
              <a:t> hon </a:t>
            </a:r>
            <a:r>
              <a:rPr lang="en-GB" dirty="0" err="1">
                <a:solidFill>
                  <a:schemeClr val="accent1"/>
                </a:solidFill>
              </a:rPr>
              <a:t>byddwn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yn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ystyried</a:t>
            </a:r>
            <a:r>
              <a:rPr lang="en-GB" dirty="0">
                <a:solidFill>
                  <a:schemeClr val="accent1"/>
                </a:solidFill>
              </a:rPr>
              <a:t>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501727"/>
            <a:ext cx="5246077" cy="2818420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Aims and learning outcomes</a:t>
            </a:r>
          </a:p>
          <a:p>
            <a:r>
              <a:rPr lang="en-GB" dirty="0"/>
              <a:t>Timetable</a:t>
            </a:r>
          </a:p>
          <a:p>
            <a:r>
              <a:rPr lang="en-GB" dirty="0"/>
              <a:t>Assignments</a:t>
            </a:r>
          </a:p>
          <a:p>
            <a:r>
              <a:rPr lang="en-GB" dirty="0"/>
              <a:t>Recap on prior knowledge of the curriculum</a:t>
            </a:r>
          </a:p>
          <a:p>
            <a:r>
              <a:rPr lang="en-GB" dirty="0">
                <a:cs typeface="Calibri" panose="020F0502020204030204"/>
              </a:rPr>
              <a:t>Consider Global curriculums</a:t>
            </a:r>
          </a:p>
          <a:p>
            <a:endParaRPr lang="en-GB" dirty="0"/>
          </a:p>
          <a:p>
            <a:endParaRPr lang="en-GB" dirty="0"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501727"/>
            <a:ext cx="5181600" cy="2818420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 err="1"/>
              <a:t>Nodau</a:t>
            </a:r>
            <a:r>
              <a:rPr lang="en-GB" dirty="0"/>
              <a:t> a </a:t>
            </a:r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r>
              <a:rPr lang="en-GB" dirty="0" err="1"/>
              <a:t>Amserlen</a:t>
            </a:r>
            <a:endParaRPr lang="en-GB" dirty="0"/>
          </a:p>
          <a:p>
            <a:r>
              <a:rPr lang="en-GB" dirty="0" err="1"/>
              <a:t>Aseiniadau</a:t>
            </a:r>
            <a:endParaRPr lang="en-GB" dirty="0"/>
          </a:p>
          <a:p>
            <a:r>
              <a:rPr lang="en-GB" dirty="0"/>
              <a:t>Dwyn 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gof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blaenorol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endParaRPr lang="en-GB" dirty="0"/>
          </a:p>
          <a:p>
            <a:r>
              <a:rPr lang="en-GB" dirty="0" err="1">
                <a:cs typeface="Calibri" panose="020F0502020204030204"/>
              </a:rPr>
              <a:t>Ystyried</a:t>
            </a:r>
            <a:r>
              <a:rPr lang="en-GB" dirty="0">
                <a:cs typeface="Calibri" panose="020F0502020204030204"/>
              </a:rPr>
              <a:t> </a:t>
            </a:r>
            <a:r>
              <a:rPr lang="en-GB" dirty="0" err="1">
                <a:cs typeface="Calibri" panose="020F0502020204030204"/>
              </a:rPr>
              <a:t>cwricwlwm</a:t>
            </a:r>
            <a:r>
              <a:rPr lang="en-GB" dirty="0">
                <a:cs typeface="Calibri" panose="020F0502020204030204"/>
              </a:rPr>
              <a:t> </a:t>
            </a:r>
            <a:r>
              <a:rPr lang="en-GB" dirty="0" err="1">
                <a:cs typeface="Calibri" panose="020F0502020204030204"/>
              </a:rPr>
              <a:t>byd</a:t>
            </a:r>
            <a:r>
              <a:rPr lang="en-GB" dirty="0">
                <a:cs typeface="Calibri" panose="020F0502020204030204"/>
              </a:rPr>
              <a:t> </a:t>
            </a:r>
            <a:r>
              <a:rPr lang="en-GB" dirty="0" err="1">
                <a:cs typeface="Calibri" panose="020F0502020204030204"/>
              </a:rPr>
              <a:t>eang</a:t>
            </a:r>
          </a:p>
        </p:txBody>
      </p:sp>
    </p:spTree>
    <p:extLst>
      <p:ext uri="{BB962C8B-B14F-4D97-AF65-F5344CB8AC3E}">
        <p14:creationId xmlns:p14="http://schemas.microsoft.com/office/powerpoint/2010/main" val="1851747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9284" y="187787"/>
            <a:ext cx="10515600" cy="1325563"/>
          </a:xfr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Aims</a:t>
            </a:r>
            <a:br>
              <a:rPr lang="en-GB" dirty="0"/>
            </a:br>
            <a:r>
              <a:rPr lang="en-GB" dirty="0" err="1">
                <a:solidFill>
                  <a:schemeClr val="accent1"/>
                </a:solidFill>
              </a:rPr>
              <a:t>Nôd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4797" y="1637202"/>
            <a:ext cx="5949462" cy="5032375"/>
          </a:xfr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en-GB" dirty="0"/>
              <a:t>To address the processes, principles and issues which influence the design and implementation of formal curriculum.</a:t>
            </a:r>
          </a:p>
          <a:p>
            <a:r>
              <a:rPr lang="en-GB" dirty="0"/>
              <a:t>To introduce students to curriculum theory and to demonstrate its impact on current educational provision.</a:t>
            </a:r>
          </a:p>
          <a:p>
            <a:r>
              <a:rPr lang="en-GB" dirty="0"/>
              <a:t>To build student understanding of curriculum as content, process, curriculum models and their underlying ideologies as well as curriculum alternatives from core curriculum, school-based curriculum to national curriculum.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0032" y="1639568"/>
            <a:ext cx="5848643" cy="5030009"/>
          </a:xfr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y-GB" dirty="0"/>
              <a:t>Mynd i'r afael â'r prosesau, yr egwyddorion a'r materion sy'n dylanwadu ar ddylunio a gweithredu cwricwlwm ffurfiol. </a:t>
            </a:r>
          </a:p>
          <a:p>
            <a:r>
              <a:rPr lang="cy-GB" dirty="0"/>
              <a:t>Cyflwyno myfyrwyr i theori cwricwlwm a dangos ei effaith ar y ddarpariaeth addysgol gyfredol. </a:t>
            </a:r>
          </a:p>
          <a:p>
            <a:r>
              <a:rPr lang="cy-GB" dirty="0"/>
              <a:t>Adeiladu dealltwriaeth myfyrwyr o'r cwricwlwm fel cynnwys, proses, modelau cwricwlwm a eu ideolegau sylfaenol yn ogystal â dewisiadau amgen i'r cwricwlwm o'r cwricwlwm craidd, cwricwlwm yn yr ysgol i'r cwricwlwm cenedlaethol.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450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Learning Outcomes </a:t>
            </a:r>
            <a:br>
              <a:rPr lang="en-GB" dirty="0"/>
            </a:br>
            <a:r>
              <a:rPr lang="en-GB" dirty="0" err="1">
                <a:solidFill>
                  <a:schemeClr val="accent1"/>
                </a:solidFill>
              </a:rPr>
              <a:t>Deilliannau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10738" y="2579312"/>
            <a:ext cx="5181600" cy="2358448"/>
          </a:xfr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Develop critical understanding of the concepts related to curriculum theory and practice in extending conceptual understanding of education.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2579312"/>
            <a:ext cx="5181600" cy="2358448"/>
          </a:xfr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/>
          <a:lstStyle/>
          <a:p>
            <a:r>
              <a:rPr lang="cy-GB" dirty="0"/>
              <a:t>Datblygu dealltwriaeth feirniadol o'r cysyniadau sy’n ymwneud â theori ac arfer cwricwlwm o ran ymestyn dealltwriaeth gysyniadol o addysg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4761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Learning Outcomes</a:t>
            </a:r>
            <a:br>
              <a:rPr lang="en-GB" dirty="0"/>
            </a:br>
            <a:r>
              <a:rPr lang="en-GB" dirty="0" err="1">
                <a:solidFill>
                  <a:schemeClr val="accent1"/>
                </a:solidFill>
              </a:rPr>
              <a:t>Deilliannau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99407" y="2546061"/>
            <a:ext cx="5181600" cy="2713124"/>
          </a:xfr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en-GB" dirty="0"/>
              <a:t>Discuss and demonstrate critical understanding of philosophical, sociological, economic and professional factors associated with development &amp; implementation curriculum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096000" y="2546061"/>
            <a:ext cx="5181600" cy="2713124"/>
          </a:xfr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y-GB" dirty="0"/>
              <a:t>Trafod ac arddangos dealltwriaeth feirniadol o ffactorau athronyddol, cymdeithasol, economaidd a phroffesiynol yn gysylltiedig â datblygu a gweithredu cwricwlwm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638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Learning Outcomes</a:t>
            </a:r>
            <a:br>
              <a:rPr lang="en-GB" dirty="0"/>
            </a:br>
            <a:r>
              <a:rPr lang="en-GB" dirty="0" err="1">
                <a:solidFill>
                  <a:schemeClr val="accent1"/>
                </a:solidFill>
              </a:rPr>
              <a:t>Deilliannau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49531" y="2717858"/>
            <a:ext cx="5181600" cy="2530244"/>
          </a:xfr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Debate the current issues related to curriculum and reflect on strategies for promoting inclusivity within the state curriculum of more than one country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216535" y="2717858"/>
            <a:ext cx="5181600" cy="2530244"/>
          </a:xfr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/>
          <a:lstStyle/>
          <a:p>
            <a:r>
              <a:rPr lang="cy-GB" dirty="0"/>
              <a:t>Trafod y materion cyfoes sy’n ymwneud â chwricwlwm ac adfyfyrio ar strategaethau ar gyfer hyrwyddo cynwysoldeb o fewn cwricwlwm gwladol mwy nag un wlad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703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70914"/>
            <a:ext cx="10515600" cy="1325563"/>
          </a:xfr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Timetable</a:t>
            </a:r>
            <a:br>
              <a:rPr lang="en-GB" dirty="0"/>
            </a:br>
            <a:r>
              <a:rPr lang="en-GB" dirty="0" err="1">
                <a:solidFill>
                  <a:schemeClr val="accent1"/>
                </a:solidFill>
              </a:rPr>
              <a:t>Amserlen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7720854"/>
              </p:ext>
            </p:extLst>
          </p:nvPr>
        </p:nvGraphicFramePr>
        <p:xfrm>
          <a:off x="279796" y="1910953"/>
          <a:ext cx="11736096" cy="5022428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912032">
                  <a:extLst>
                    <a:ext uri="{9D8B030D-6E8A-4147-A177-3AD203B41FA5}">
                      <a16:colId xmlns:a16="http://schemas.microsoft.com/office/drawing/2014/main" val="1180853093"/>
                    </a:ext>
                  </a:extLst>
                </a:gridCol>
                <a:gridCol w="3912032">
                  <a:extLst>
                    <a:ext uri="{9D8B030D-6E8A-4147-A177-3AD203B41FA5}">
                      <a16:colId xmlns:a16="http://schemas.microsoft.com/office/drawing/2014/main" val="1556534940"/>
                    </a:ext>
                  </a:extLst>
                </a:gridCol>
                <a:gridCol w="3912032">
                  <a:extLst>
                    <a:ext uri="{9D8B030D-6E8A-4147-A177-3AD203B41FA5}">
                      <a16:colId xmlns:a16="http://schemas.microsoft.com/office/drawing/2014/main" val="1416385092"/>
                    </a:ext>
                  </a:extLst>
                </a:gridCol>
              </a:tblGrid>
              <a:tr h="1255607">
                <a:tc>
                  <a:txBody>
                    <a:bodyPr/>
                    <a:lstStyle/>
                    <a:p>
                      <a:r>
                        <a:rPr lang="en-GB" dirty="0"/>
                        <a:t>Week</a:t>
                      </a:r>
                      <a:r>
                        <a:rPr lang="en-GB" baseline="0" dirty="0"/>
                        <a:t> 1</a:t>
                      </a:r>
                    </a:p>
                    <a:p>
                      <a:pPr lvl="0">
                        <a:buNone/>
                      </a:pPr>
                      <a:endParaRPr lang="en-GB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b="0" dirty="0"/>
                        <a:t>Introduction and Global curriculum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b="0" dirty="0"/>
                        <a:t>Steiner and Reggio Emilia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b="0" dirty="0" err="1"/>
                        <a:t>Cyflwyniad</a:t>
                      </a:r>
                      <a:r>
                        <a:rPr lang="en-GB" b="0" dirty="0"/>
                        <a:t> a </a:t>
                      </a:r>
                      <a:r>
                        <a:rPr lang="en-GB" b="0" dirty="0" err="1"/>
                        <a:t>Chwricwlwm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byd</a:t>
                      </a:r>
                      <a:r>
                        <a:rPr lang="en-GB" b="0" baseline="0" dirty="0"/>
                        <a:t> </a:t>
                      </a:r>
                      <a:r>
                        <a:rPr lang="en-GB" b="0" baseline="0" dirty="0" err="1"/>
                        <a:t>eang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b="0" baseline="0" dirty="0"/>
                        <a:t>Steiner a Reggio Emilia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6324415"/>
                  </a:ext>
                </a:extLst>
              </a:tr>
              <a:tr h="1255607">
                <a:tc>
                  <a:txBody>
                    <a:bodyPr/>
                    <a:lstStyle/>
                    <a:p>
                      <a:r>
                        <a:rPr lang="en-GB" b="1" dirty="0"/>
                        <a:t>Week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Inclusion,  Children's Rights, Health and </a:t>
                      </a:r>
                      <a:r>
                        <a:rPr lang="en-GB" baseline="0" dirty="0"/>
                        <a:t>Wellbeing in the curriculum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Cynhwysiant</a:t>
                      </a:r>
                      <a:r>
                        <a:rPr lang="en-GB" dirty="0"/>
                        <a:t>, </a:t>
                      </a:r>
                      <a:r>
                        <a:rPr lang="en-GB" dirty="0" err="1"/>
                        <a:t>Hawliau</a:t>
                      </a:r>
                      <a:r>
                        <a:rPr lang="en-GB" dirty="0"/>
                        <a:t> Plant, Iechyd a </a:t>
                      </a:r>
                      <a:r>
                        <a:rPr lang="en-GB" dirty="0" err="1"/>
                        <a:t>lles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y </a:t>
                      </a:r>
                      <a:r>
                        <a:rPr lang="en-GB" dirty="0" err="1"/>
                        <a:t>cwricwlwm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162114"/>
                  </a:ext>
                </a:extLst>
              </a:tr>
              <a:tr h="1255607">
                <a:tc>
                  <a:txBody>
                    <a:bodyPr/>
                    <a:lstStyle/>
                    <a:p>
                      <a:r>
                        <a:rPr lang="en-GB" b="1" dirty="0"/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b="0" dirty="0"/>
                        <a:t>Pisa and UK curriculum,</a:t>
                      </a:r>
                      <a:r>
                        <a:rPr lang="en-GB" b="0" baseline="0" dirty="0"/>
                        <a:t> Faith schools</a:t>
                      </a:r>
                      <a:endParaRPr lang="en-GB" b="0" dirty="0"/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b="0" baseline="0" dirty="0"/>
                        <a:t>Tutorials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b="0" dirty="0"/>
                        <a:t>Pisa a </a:t>
                      </a:r>
                      <a:r>
                        <a:rPr lang="en-GB" b="0" dirty="0" err="1"/>
                        <a:t>chwricwlwm</a:t>
                      </a:r>
                      <a:r>
                        <a:rPr lang="en-GB" b="0" dirty="0"/>
                        <a:t> y DU, </a:t>
                      </a:r>
                      <a:r>
                        <a:rPr lang="en-GB" b="0" baseline="0" dirty="0" err="1"/>
                        <a:t>Ysgolion</a:t>
                      </a:r>
                      <a:r>
                        <a:rPr lang="en-GB" b="0" baseline="0" dirty="0"/>
                        <a:t> </a:t>
                      </a:r>
                      <a:r>
                        <a:rPr lang="en-GB" b="0" baseline="0" dirty="0" err="1"/>
                        <a:t>Ffydd</a:t>
                      </a:r>
                      <a:endParaRPr lang="en-GB" b="0" dirty="0" err="1"/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b="0" baseline="0" dirty="0" err="1"/>
                        <a:t>Tiwtorialau</a:t>
                      </a:r>
                      <a:endParaRPr lang="en-GB" b="0" baseline="0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7284573"/>
                  </a:ext>
                </a:extLst>
              </a:tr>
              <a:tr h="1255607">
                <a:tc>
                  <a:txBody>
                    <a:bodyPr/>
                    <a:lstStyle/>
                    <a:p>
                      <a:r>
                        <a:rPr lang="en-GB" b="1" dirty="0"/>
                        <a:t>Week 4 and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/>
                        <a:t>Assessment week followed by Reading</a:t>
                      </a:r>
                      <a:r>
                        <a:rPr lang="en-GB" b="0" baseline="0" dirty="0"/>
                        <a:t> </a:t>
                      </a:r>
                      <a:r>
                        <a:rPr lang="en-GB" b="0" dirty="0"/>
                        <a:t>week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 err="1"/>
                        <a:t>Wythnos</a:t>
                      </a:r>
                      <a:r>
                        <a:rPr lang="en-GB" b="0" dirty="0"/>
                        <a:t> </a:t>
                      </a:r>
                      <a:r>
                        <a:rPr lang="en-GB" b="0" baseline="0" dirty="0" err="1"/>
                        <a:t>asesu</a:t>
                      </a:r>
                      <a:endParaRPr lang="en-GB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/>
                        <a:t>ac</a:t>
                      </a:r>
                      <a:r>
                        <a:rPr lang="en-GB" b="0" baseline="0" dirty="0"/>
                        <a:t> </a:t>
                      </a:r>
                      <a:r>
                        <a:rPr lang="en-GB" b="0" baseline="0" dirty="0" err="1"/>
                        <a:t>yna</a:t>
                      </a:r>
                      <a:r>
                        <a:rPr lang="en-GB" b="0" baseline="0" dirty="0"/>
                        <a:t> </a:t>
                      </a:r>
                      <a:r>
                        <a:rPr lang="en-GB" b="0" baseline="0" dirty="0" err="1"/>
                        <a:t>wythnos</a:t>
                      </a:r>
                      <a:r>
                        <a:rPr lang="en-GB" b="0" baseline="0" dirty="0"/>
                        <a:t> </a:t>
                      </a:r>
                      <a:r>
                        <a:rPr lang="en-GB" b="0" dirty="0" err="1"/>
                        <a:t>ddarllen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15900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1397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F4E1719-72C9-48F2-A532-B01D618DAE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3046170"/>
              </p:ext>
            </p:extLst>
          </p:nvPr>
        </p:nvGraphicFramePr>
        <p:xfrm>
          <a:off x="207169" y="206375"/>
          <a:ext cx="11803222" cy="60917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30889">
                  <a:extLst>
                    <a:ext uri="{9D8B030D-6E8A-4147-A177-3AD203B41FA5}">
                      <a16:colId xmlns:a16="http://schemas.microsoft.com/office/drawing/2014/main" val="553231085"/>
                    </a:ext>
                  </a:extLst>
                </a:gridCol>
                <a:gridCol w="4070721">
                  <a:extLst>
                    <a:ext uri="{9D8B030D-6E8A-4147-A177-3AD203B41FA5}">
                      <a16:colId xmlns:a16="http://schemas.microsoft.com/office/drawing/2014/main" val="115467759"/>
                    </a:ext>
                  </a:extLst>
                </a:gridCol>
                <a:gridCol w="2950806">
                  <a:extLst>
                    <a:ext uri="{9D8B030D-6E8A-4147-A177-3AD203B41FA5}">
                      <a16:colId xmlns:a16="http://schemas.microsoft.com/office/drawing/2014/main" val="3453314380"/>
                    </a:ext>
                  </a:extLst>
                </a:gridCol>
                <a:gridCol w="2950806">
                  <a:extLst>
                    <a:ext uri="{9D8B030D-6E8A-4147-A177-3AD203B41FA5}">
                      <a16:colId xmlns:a16="http://schemas.microsoft.com/office/drawing/2014/main" val="4280383606"/>
                    </a:ext>
                  </a:extLst>
                </a:gridCol>
              </a:tblGrid>
              <a:tr h="967450">
                <a:tc>
                  <a:txBody>
                    <a:bodyPr/>
                    <a:lstStyle/>
                    <a:p>
                      <a:r>
                        <a:rPr lang="en-GB" sz="1800" dirty="0" err="1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</a:rPr>
                        <a:t>Wythnos</a:t>
                      </a: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</a:rPr>
                        <a:t> 1</a:t>
                      </a:r>
                      <a:endParaRPr lang="en-US" sz="180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rgbClr val="C00000"/>
                          </a:solidFill>
                          <a:effectLst/>
                        </a:rPr>
                        <a:t>Week 1 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dirty="0" err="1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</a:rPr>
                        <a:t>Wyneb</a:t>
                      </a: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en-GB" sz="1800" dirty="0" err="1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</a:rPr>
                        <a:t>i</a:t>
                      </a: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en-GB" sz="1800" dirty="0" err="1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</a:rPr>
                        <a:t>wyneb</a:t>
                      </a: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endParaRPr lang="en-US" sz="180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rgbClr val="C00000"/>
                          </a:solidFill>
                          <a:effectLst/>
                        </a:rPr>
                        <a:t>Face to Face</a:t>
                      </a:r>
                      <a:r>
                        <a:rPr lang="en-GB" sz="1800" dirty="0">
                          <a:effectLst/>
                        </a:rPr>
                        <a:t> 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dirty="0" err="1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</a:rPr>
                        <a:t>Asyncronig</a:t>
                      </a:r>
                      <a:endParaRPr lang="en-US" sz="180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rgbClr val="C00000"/>
                          </a:solidFill>
                          <a:effectLst/>
                        </a:rPr>
                        <a:t>Asynchronous 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dirty="0" err="1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</a:rPr>
                        <a:t>Sincronig</a:t>
                      </a:r>
                      <a:endParaRPr lang="en-US" sz="180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rgbClr val="C00000"/>
                          </a:solidFill>
                          <a:effectLst/>
                        </a:rPr>
                        <a:t>Synchronous</a:t>
                      </a:r>
                      <a:r>
                        <a:rPr lang="en-GB" sz="1800" dirty="0">
                          <a:effectLst/>
                        </a:rPr>
                        <a:t> 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743394335"/>
                  </a:ext>
                </a:extLst>
              </a:tr>
              <a:tr h="2238375">
                <a:tc>
                  <a:txBody>
                    <a:bodyPr/>
                    <a:lstStyle/>
                    <a:p>
                      <a:endParaRPr lang="en-GB" sz="1800" dirty="0">
                        <a:effectLst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b="1" dirty="0" err="1">
                          <a:effectLst/>
                        </a:rPr>
                        <a:t>Cyflwyniad</a:t>
                      </a:r>
                      <a:r>
                        <a:rPr lang="en-GB" sz="1800" b="1" dirty="0">
                          <a:effectLst/>
                        </a:rPr>
                        <a:t> a </a:t>
                      </a:r>
                      <a:r>
                        <a:rPr lang="en-GB" sz="1800" b="1" dirty="0" err="1">
                          <a:effectLst/>
                        </a:rPr>
                        <a:t>chwricwlwm</a:t>
                      </a:r>
                      <a:r>
                        <a:rPr lang="en-GB" sz="1800" b="1" dirty="0">
                          <a:effectLst/>
                        </a:rPr>
                        <a:t> </a:t>
                      </a:r>
                      <a:r>
                        <a:rPr lang="en-GB" sz="1800" b="1" dirty="0" err="1">
                          <a:effectLst/>
                        </a:rPr>
                        <a:t>byd</a:t>
                      </a:r>
                      <a:r>
                        <a:rPr lang="en-GB" sz="1800" b="1" dirty="0">
                          <a:effectLst/>
                        </a:rPr>
                        <a:t> </a:t>
                      </a:r>
                      <a:r>
                        <a:rPr lang="en-GB" sz="1800" b="1" dirty="0" err="1">
                          <a:effectLst/>
                        </a:rPr>
                        <a:t>eang</a:t>
                      </a:r>
                      <a:r>
                        <a:rPr lang="en-GB" sz="1800" b="1" dirty="0">
                          <a:effectLst/>
                        </a:rPr>
                        <a:t>. </a:t>
                      </a:r>
                      <a:r>
                        <a:rPr lang="en-GB" sz="1800" b="1" dirty="0" err="1">
                          <a:effectLst/>
                        </a:rPr>
                        <a:t>Trafod</a:t>
                      </a:r>
                      <a:r>
                        <a:rPr lang="en-GB" sz="1800" b="1" dirty="0">
                          <a:effectLst/>
                        </a:rPr>
                        <a:t> </a:t>
                      </a:r>
                      <a:r>
                        <a:rPr lang="en-GB" sz="1800" b="1" dirty="0" err="1">
                          <a:effectLst/>
                        </a:rPr>
                        <a:t>aseinaid</a:t>
                      </a:r>
                      <a:r>
                        <a:rPr lang="en-GB" sz="1800" b="1" dirty="0">
                          <a:effectLst/>
                        </a:rPr>
                        <a:t> </a:t>
                      </a:r>
                      <a:r>
                        <a:rPr lang="en-GB" sz="1800" b="1" dirty="0" err="1">
                          <a:effectLst/>
                        </a:rPr>
                        <a:t>cyflwyniad</a:t>
                      </a:r>
                      <a:r>
                        <a:rPr lang="en-GB" sz="1800" b="1" dirty="0">
                          <a:effectLst/>
                        </a:rPr>
                        <a:t> </a:t>
                      </a:r>
                      <a:r>
                        <a:rPr lang="en-GB" sz="1800" b="1" dirty="0" err="1">
                          <a:effectLst/>
                        </a:rPr>
                        <a:t>llafar</a:t>
                      </a:r>
                      <a:endParaRPr lang="en-US" sz="1800" b="1"/>
                    </a:p>
                    <a:p>
                      <a:pPr lvl="0">
                        <a:buNone/>
                      </a:pPr>
                      <a:endParaRPr lang="en-GB" sz="1800" dirty="0">
                        <a:effectLst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effectLst/>
                        </a:rPr>
                        <a:t> Introduction and Global Curriculum </a:t>
                      </a:r>
                      <a:endParaRPr lang="en-GB" sz="1800" b="1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en-GB" sz="1800" b="1" dirty="0">
                          <a:solidFill>
                            <a:srgbClr val="C00000"/>
                          </a:solidFill>
                          <a:effectLst/>
                        </a:rPr>
                        <a:t>Go through presentation assessment brief </a:t>
                      </a:r>
                    </a:p>
                    <a:p>
                      <a:endParaRPr lang="en-GB" sz="1800" dirty="0">
                        <a:effectLst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b="1" dirty="0" err="1">
                          <a:effectLst/>
                        </a:rPr>
                        <a:t>Cwricwlwm</a:t>
                      </a:r>
                      <a:r>
                        <a:rPr lang="en-GB" sz="1800" b="1" dirty="0">
                          <a:effectLst/>
                        </a:rPr>
                        <a:t> Reggio Emilia</a:t>
                      </a:r>
                    </a:p>
                    <a:p>
                      <a:pPr lvl="0">
                        <a:buNone/>
                      </a:pPr>
                      <a:endParaRPr lang="en-GB" sz="1800" dirty="0">
                        <a:effectLst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effectLst/>
                        </a:rPr>
                        <a:t>Reggio Emilia Curriculum</a:t>
                      </a:r>
                      <a:r>
                        <a:rPr lang="en-GB" sz="1800" dirty="0">
                          <a:effectLst/>
                        </a:rPr>
                        <a:t> 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b="1" dirty="0" err="1">
                          <a:effectLst/>
                        </a:rPr>
                        <a:t>Cwricwlwm</a:t>
                      </a:r>
                      <a:r>
                        <a:rPr lang="en-GB" sz="1800" b="1" dirty="0">
                          <a:effectLst/>
                        </a:rPr>
                        <a:t> Steiner</a:t>
                      </a:r>
                    </a:p>
                    <a:p>
                      <a:pPr lvl="0">
                        <a:buNone/>
                      </a:pPr>
                      <a:endParaRPr lang="en-GB" sz="1800" dirty="0">
                        <a:effectLst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effectLst/>
                        </a:rPr>
                        <a:t>Steiner Curriculum 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36644380"/>
                  </a:ext>
                </a:extLst>
              </a:tr>
              <a:tr h="1918501">
                <a:tc>
                  <a:txBody>
                    <a:bodyPr/>
                    <a:lstStyle/>
                    <a:p>
                      <a:r>
                        <a:rPr lang="en-GB" sz="1800" dirty="0" err="1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</a:rPr>
                        <a:t>Wythnos</a:t>
                      </a: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</a:rPr>
                        <a:t> 2</a:t>
                      </a: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r>
                        <a:rPr lang="en-GB" sz="1800" dirty="0">
                          <a:solidFill>
                            <a:srgbClr val="C00000"/>
                          </a:solidFill>
                          <a:effectLst/>
                        </a:rPr>
                        <a:t>Week 2</a:t>
                      </a:r>
                      <a:r>
                        <a:rPr lang="en-GB" sz="1800" dirty="0">
                          <a:effectLst/>
                        </a:rPr>
                        <a:t> 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b="1" dirty="0" err="1">
                          <a:effectLst/>
                        </a:rPr>
                        <a:t>Cynhwysiant</a:t>
                      </a:r>
                      <a:endParaRPr lang="en-US" b="1" dirty="0" err="1"/>
                    </a:p>
                    <a:p>
                      <a:pPr lvl="0">
                        <a:buNone/>
                      </a:pPr>
                      <a:r>
                        <a:rPr lang="en-GB" sz="1800" b="1" dirty="0" err="1">
                          <a:effectLst/>
                        </a:rPr>
                        <a:t>Trafod</a:t>
                      </a:r>
                      <a:r>
                        <a:rPr lang="en-GB" sz="1800" b="1" dirty="0">
                          <a:effectLst/>
                        </a:rPr>
                        <a:t> </a:t>
                      </a:r>
                      <a:r>
                        <a:rPr lang="en-GB" sz="1800" b="1" dirty="0" err="1">
                          <a:effectLst/>
                        </a:rPr>
                        <a:t>aseiniad</a:t>
                      </a:r>
                      <a:r>
                        <a:rPr lang="en-GB" sz="1800" b="1" dirty="0">
                          <a:effectLst/>
                        </a:rPr>
                        <a:t> 2</a:t>
                      </a:r>
                    </a:p>
                    <a:p>
                      <a:pPr lvl="0">
                        <a:buNone/>
                      </a:pPr>
                      <a:endParaRPr lang="en-GB" sz="1800" b="1" dirty="0">
                        <a:effectLst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effectLst/>
                        </a:rPr>
                        <a:t>Inclusion </a:t>
                      </a:r>
                      <a:endParaRPr lang="en-GB" b="1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en-GB" sz="1800" b="1" dirty="0">
                          <a:solidFill>
                            <a:srgbClr val="C00000"/>
                          </a:solidFill>
                          <a:effectLst/>
                        </a:rPr>
                        <a:t>Go through essay assessment brief 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effectLst/>
                        </a:rPr>
                        <a:t>Iechyd a </a:t>
                      </a:r>
                      <a:r>
                        <a:rPr lang="en-GB" sz="1800" b="1" dirty="0" err="1">
                          <a:effectLst/>
                        </a:rPr>
                        <a:t>lles</a:t>
                      </a:r>
                      <a:r>
                        <a:rPr lang="en-GB" sz="1800" b="1" dirty="0">
                          <a:effectLst/>
                        </a:rPr>
                        <a:t> </a:t>
                      </a:r>
                      <a:r>
                        <a:rPr lang="en-GB" sz="1800" b="1" dirty="0" err="1">
                          <a:effectLst/>
                        </a:rPr>
                        <a:t>yn</a:t>
                      </a:r>
                      <a:r>
                        <a:rPr lang="en-GB" sz="1800" b="1" dirty="0">
                          <a:effectLst/>
                        </a:rPr>
                        <a:t> y </a:t>
                      </a:r>
                      <a:r>
                        <a:rPr lang="en-GB" sz="1800" b="1" dirty="0" err="1">
                          <a:effectLst/>
                        </a:rPr>
                        <a:t>Cwricwlwm</a:t>
                      </a:r>
                      <a:endParaRPr lang="en-US" b="1" dirty="0" err="1"/>
                    </a:p>
                    <a:p>
                      <a:pPr lvl="0">
                        <a:buNone/>
                      </a:pPr>
                      <a:endParaRPr lang="en-GB" sz="1800" dirty="0">
                        <a:effectLst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effectLst/>
                        </a:rPr>
                        <a:t>Health and Well-Being in the Curriculum </a:t>
                      </a:r>
                      <a:endParaRPr lang="en-GB" b="1">
                        <a:solidFill>
                          <a:srgbClr val="C00000"/>
                        </a:solidFill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b="1" dirty="0" err="1">
                          <a:effectLst/>
                        </a:rPr>
                        <a:t>Hawliau</a:t>
                      </a:r>
                      <a:r>
                        <a:rPr lang="en-GB" sz="1800" b="1" dirty="0">
                          <a:effectLst/>
                        </a:rPr>
                        <a:t> Plant </a:t>
                      </a:r>
                      <a:r>
                        <a:rPr lang="en-GB" sz="1800" b="1" dirty="0" err="1">
                          <a:effectLst/>
                        </a:rPr>
                        <a:t>yn</a:t>
                      </a:r>
                      <a:r>
                        <a:rPr lang="en-GB" sz="1800" b="1" dirty="0">
                          <a:effectLst/>
                        </a:rPr>
                        <a:t> y </a:t>
                      </a:r>
                      <a:r>
                        <a:rPr lang="en-GB" sz="1800" b="1" dirty="0" err="1">
                          <a:effectLst/>
                        </a:rPr>
                        <a:t>Cwricwlwm</a:t>
                      </a:r>
                      <a:endParaRPr lang="en-US" b="1" dirty="0" err="1"/>
                    </a:p>
                    <a:p>
                      <a:pPr lvl="0">
                        <a:buNone/>
                      </a:pPr>
                      <a:endParaRPr lang="en-GB" sz="1800" dirty="0">
                        <a:effectLst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effectLst/>
                        </a:rPr>
                        <a:t>Children’s Rights in the Curriculum</a:t>
                      </a: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/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500262110"/>
                  </a:ext>
                </a:extLst>
              </a:tr>
              <a:tr h="967450">
                <a:tc>
                  <a:txBody>
                    <a:bodyPr/>
                    <a:lstStyle/>
                    <a:p>
                      <a:r>
                        <a:rPr lang="en-GB" sz="1800" dirty="0" err="1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</a:rPr>
                        <a:t>Wythnos</a:t>
                      </a: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</a:rPr>
                        <a:t> 3</a:t>
                      </a: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US"/>
                    </a:p>
                    <a:p>
                      <a:pPr lvl="0">
                        <a:buNone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effectLst/>
                        </a:rPr>
                        <a:t> Week 3 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effectLst/>
                        </a:rPr>
                        <a:t>PISA  a </a:t>
                      </a:r>
                      <a:r>
                        <a:rPr lang="en-GB" sz="1800" b="1" dirty="0" err="1">
                          <a:effectLst/>
                        </a:rPr>
                        <a:t>chwricwlwm</a:t>
                      </a:r>
                      <a:r>
                        <a:rPr lang="en-GB" sz="1800" b="1" dirty="0">
                          <a:effectLst/>
                        </a:rPr>
                        <a:t> y DU</a:t>
                      </a:r>
                    </a:p>
                    <a:p>
                      <a:pPr lvl="0">
                        <a:buNone/>
                      </a:pPr>
                      <a:endParaRPr lang="en-GB" sz="1800" dirty="0">
                        <a:effectLst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effectLst/>
                        </a:rPr>
                        <a:t>PISA and UK curriculum 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b="1" dirty="0" err="1">
                          <a:effectLst/>
                        </a:rPr>
                        <a:t>Ysgolion</a:t>
                      </a:r>
                      <a:r>
                        <a:rPr lang="en-GB" sz="1800" b="1" dirty="0">
                          <a:effectLst/>
                        </a:rPr>
                        <a:t> </a:t>
                      </a:r>
                      <a:r>
                        <a:rPr lang="en-GB" sz="1800" b="1" dirty="0" err="1">
                          <a:effectLst/>
                        </a:rPr>
                        <a:t>Ffydd</a:t>
                      </a:r>
                      <a:endParaRPr lang="en-US" b="1" dirty="0" err="1"/>
                    </a:p>
                    <a:p>
                      <a:pPr lvl="0">
                        <a:buNone/>
                      </a:pPr>
                      <a:endParaRPr lang="en-GB" sz="1800" dirty="0">
                        <a:effectLst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effectLst/>
                        </a:rPr>
                        <a:t>Faith Schools </a:t>
                      </a:r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b="1" dirty="0" err="1">
                          <a:effectLst/>
                        </a:rPr>
                        <a:t>Tiwtorialau</a:t>
                      </a:r>
                      <a:r>
                        <a:rPr lang="en-GB" sz="1800" b="1" dirty="0">
                          <a:effectLst/>
                        </a:rPr>
                        <a:t> </a:t>
                      </a:r>
                      <a:r>
                        <a:rPr lang="en-GB" sz="1800" b="1" dirty="0" err="1">
                          <a:effectLst/>
                        </a:rPr>
                        <a:t>Aseiniad</a:t>
                      </a:r>
                      <a:endParaRPr lang="en-US" b="1" dirty="0" err="1"/>
                    </a:p>
                    <a:p>
                      <a:pPr lvl="0">
                        <a:buNone/>
                      </a:pPr>
                      <a:endParaRPr lang="en-GB" sz="1800" dirty="0">
                        <a:effectLst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effectLst/>
                        </a:rPr>
                        <a:t>Assignment tutorials</a:t>
                      </a: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/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8004664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62550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Assignment 1</a:t>
            </a:r>
            <a:br>
              <a:rPr lang="en-GB" dirty="0"/>
            </a:br>
            <a:r>
              <a:rPr lang="en-GB" dirty="0" err="1">
                <a:solidFill>
                  <a:schemeClr val="accent1"/>
                </a:solidFill>
              </a:rPr>
              <a:t>Aseiniad</a:t>
            </a:r>
            <a:r>
              <a:rPr lang="en-GB" dirty="0">
                <a:solidFill>
                  <a:schemeClr val="accent1"/>
                </a:solidFill>
              </a:rPr>
              <a:t> 1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10 minute presentation (40%)</a:t>
            </a:r>
          </a:p>
          <a:p>
            <a:r>
              <a:rPr lang="en-GB">
                <a:ea typeface="+mn-lt"/>
                <a:cs typeface="+mn-lt"/>
              </a:rPr>
              <a:t>Create and present an individual PowerPoint presentation and individual supporting plans/notes that outlines the benefits and draw backs of a particular world curriculum, compare your chosen curriculum with the National Curriculum in the UK </a:t>
            </a:r>
          </a:p>
          <a:p>
            <a:endParaRPr lang="en-GB" dirty="0">
              <a:solidFill>
                <a:srgbClr val="000000"/>
              </a:solidFill>
              <a:cs typeface="Calibri" panose="020F0502020204030204"/>
            </a:endParaRPr>
          </a:p>
          <a:p>
            <a:r>
              <a:rPr lang="en-GB" dirty="0">
                <a:solidFill>
                  <a:srgbClr val="FF0000"/>
                </a:solidFill>
                <a:cs typeface="Calibri" panose="020F0502020204030204"/>
              </a:rPr>
              <a:t>Due by 19.10.2020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 err="1"/>
              <a:t>Cyflwyniad</a:t>
            </a:r>
            <a:r>
              <a:rPr lang="en-GB" dirty="0"/>
              <a:t> 10 </a:t>
            </a:r>
            <a:r>
              <a:rPr lang="en-GB" dirty="0" err="1"/>
              <a:t>munud</a:t>
            </a:r>
            <a:r>
              <a:rPr lang="en-GB" dirty="0"/>
              <a:t> (40%)</a:t>
            </a:r>
          </a:p>
          <a:p>
            <a:r>
              <a:rPr lang="en-GB">
                <a:latin typeface="Calibri"/>
                <a:cs typeface="Calibri"/>
              </a:rPr>
              <a:t>Creu a chyflwyno PwyntPwer unigol a chynlluniau / nodiadau ategol  sy'n amlinellu buddion a anfanteision cwricwlwm byd penodol, cymharwch y cwricwlwm o'ch dewis â'r Cwricwlwm Cenedlaethol yn y DU</a:t>
            </a:r>
          </a:p>
          <a:p>
            <a:endParaRPr lang="en-GB" dirty="0">
              <a:solidFill>
                <a:srgbClr val="000000"/>
              </a:solidFill>
              <a:cs typeface="Calibri"/>
            </a:endParaRPr>
          </a:p>
          <a:p>
            <a:r>
              <a:rPr lang="en-GB" dirty="0" err="1">
                <a:solidFill>
                  <a:srgbClr val="FF0000"/>
                </a:solidFill>
                <a:cs typeface="Calibri"/>
              </a:rPr>
              <a:t>Dyddiad</a:t>
            </a:r>
            <a:r>
              <a:rPr lang="en-GB" dirty="0">
                <a:solidFill>
                  <a:srgbClr val="FF000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FF0000"/>
                </a:solidFill>
                <a:cs typeface="Calibri"/>
              </a:rPr>
              <a:t>cyflwyno</a:t>
            </a:r>
            <a:r>
              <a:rPr lang="en-GB" dirty="0">
                <a:solidFill>
                  <a:srgbClr val="FF0000"/>
                </a:solidFill>
                <a:cs typeface="Calibri"/>
              </a:rPr>
              <a:t> 19.10.2020</a:t>
            </a:r>
          </a:p>
        </p:txBody>
      </p:sp>
    </p:spTree>
    <p:extLst>
      <p:ext uri="{BB962C8B-B14F-4D97-AF65-F5344CB8AC3E}">
        <p14:creationId xmlns:p14="http://schemas.microsoft.com/office/powerpoint/2010/main" val="1974179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Assignment 2</a:t>
            </a:r>
            <a:br>
              <a:rPr lang="en-GB" dirty="0"/>
            </a:br>
            <a:r>
              <a:rPr lang="en-GB" dirty="0" err="1">
                <a:solidFill>
                  <a:schemeClr val="accent1"/>
                </a:solidFill>
              </a:rPr>
              <a:t>Aseiniad</a:t>
            </a:r>
            <a:r>
              <a:rPr lang="en-GB" dirty="0">
                <a:solidFill>
                  <a:schemeClr val="accent1"/>
                </a:solidFill>
              </a:rPr>
              <a:t>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" y="2075656"/>
            <a:ext cx="5550693" cy="50895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dirty="0"/>
              <a:t>3,000 word essay (60%)</a:t>
            </a:r>
            <a:endParaRPr lang="en-GB" sz="2600" dirty="0">
              <a:cs typeface="Calibri"/>
            </a:endParaRPr>
          </a:p>
          <a:p>
            <a:pPr algn="just">
              <a:buNone/>
            </a:pPr>
            <a:r>
              <a:rPr lang="en-GB" sz="2600">
                <a:ea typeface="+mn-lt"/>
                <a:cs typeface="+mn-lt"/>
              </a:rPr>
              <a:t>Critically analyse the strategies for promoting inclusivity in a given UK curriculum.  </a:t>
            </a:r>
            <a:endParaRPr lang="en-GB" sz="2600">
              <a:cs typeface="Calibri"/>
            </a:endParaRPr>
          </a:p>
          <a:p>
            <a:pPr marL="0" indent="0">
              <a:buNone/>
            </a:pPr>
            <a:endParaRPr lang="en-GB" sz="3200" dirty="0">
              <a:cs typeface="Calibri"/>
            </a:endParaRPr>
          </a:p>
          <a:p>
            <a:pPr marL="0" indent="0">
              <a:buNone/>
            </a:pPr>
            <a:r>
              <a:rPr lang="en-GB" sz="2600">
                <a:solidFill>
                  <a:srgbClr val="FF0000"/>
                </a:solidFill>
                <a:ea typeface="+mn-lt"/>
                <a:cs typeface="+mn-lt"/>
              </a:rPr>
              <a:t>Due by 26.10.2020</a:t>
            </a:r>
            <a:endParaRPr lang="en-GB" sz="2600" dirty="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72262" y="2028031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err="1"/>
              <a:t>Traethawd</a:t>
            </a:r>
            <a:r>
              <a:rPr lang="en-GB" sz="2600" dirty="0"/>
              <a:t> 3,000 o </a:t>
            </a:r>
            <a:r>
              <a:rPr lang="en-GB" sz="2600" err="1"/>
              <a:t>eiriau</a:t>
            </a:r>
            <a:r>
              <a:rPr lang="en-GB" sz="2600" dirty="0"/>
              <a:t> (60%)</a:t>
            </a:r>
          </a:p>
          <a:p>
            <a:pPr marL="0" indent="0">
              <a:buNone/>
            </a:pPr>
            <a:r>
              <a:rPr lang="en-GB" sz="2600"/>
              <a:t>Dadasoddwch</a:t>
            </a:r>
            <a:r>
              <a:rPr lang="en-GB" sz="2600" dirty="0"/>
              <a:t> </a:t>
            </a:r>
            <a:r>
              <a:rPr lang="en-GB" sz="2600" err="1"/>
              <a:t>yn</a:t>
            </a:r>
            <a:r>
              <a:rPr lang="en-GB" sz="2600" dirty="0"/>
              <a:t> </a:t>
            </a:r>
            <a:r>
              <a:rPr lang="en-GB" sz="2600" err="1"/>
              <a:t>feirniadol</a:t>
            </a:r>
            <a:r>
              <a:rPr lang="en-GB" sz="2600" dirty="0"/>
              <a:t> y </a:t>
            </a:r>
            <a:r>
              <a:rPr lang="en-GB" sz="2600" err="1"/>
              <a:t>strategaethau</a:t>
            </a:r>
            <a:r>
              <a:rPr lang="en-GB" sz="2600" dirty="0"/>
              <a:t> </a:t>
            </a:r>
            <a:r>
              <a:rPr lang="en-GB" sz="2600" err="1"/>
              <a:t>ar</a:t>
            </a:r>
            <a:r>
              <a:rPr lang="en-GB" sz="2600" dirty="0"/>
              <a:t> </a:t>
            </a:r>
            <a:r>
              <a:rPr lang="en-GB" sz="2600" err="1"/>
              <a:t>gyfer</a:t>
            </a:r>
            <a:r>
              <a:rPr lang="en-GB" sz="2600" dirty="0"/>
              <a:t> </a:t>
            </a:r>
            <a:r>
              <a:rPr lang="en-GB" sz="2600" err="1"/>
              <a:t>hyrwyddo</a:t>
            </a:r>
            <a:r>
              <a:rPr lang="en-GB" sz="2600" dirty="0"/>
              <a:t> </a:t>
            </a:r>
            <a:r>
              <a:rPr lang="en-GB" sz="2600" err="1"/>
              <a:t>cynhwysiant</a:t>
            </a:r>
            <a:r>
              <a:rPr lang="en-GB" sz="2600" dirty="0"/>
              <a:t> </a:t>
            </a:r>
            <a:r>
              <a:rPr lang="en-GB" sz="2600" err="1"/>
              <a:t>mewn</a:t>
            </a:r>
            <a:r>
              <a:rPr lang="en-GB" sz="2600" dirty="0"/>
              <a:t> </a:t>
            </a:r>
            <a:r>
              <a:rPr lang="en-GB" sz="2600" err="1"/>
              <a:t>cwricwlwm</a:t>
            </a:r>
            <a:r>
              <a:rPr lang="en-GB" sz="2600" dirty="0"/>
              <a:t> </a:t>
            </a:r>
            <a:r>
              <a:rPr lang="en-GB" sz="2600" err="1"/>
              <a:t>penodol</a:t>
            </a:r>
            <a:r>
              <a:rPr lang="en-GB" sz="2600" dirty="0"/>
              <a:t> </a:t>
            </a:r>
            <a:r>
              <a:rPr lang="en-GB" sz="2600" err="1"/>
              <a:t>yn</a:t>
            </a:r>
            <a:r>
              <a:rPr lang="en-GB" sz="2600" dirty="0"/>
              <a:t> y DU</a:t>
            </a:r>
            <a:endParaRPr lang="en-GB" sz="2600">
              <a:cs typeface="Calibri" panose="020F0502020204030204"/>
            </a:endParaRPr>
          </a:p>
          <a:p>
            <a:pPr marL="0" indent="0">
              <a:buNone/>
            </a:pPr>
            <a:endParaRPr lang="en-GB" sz="5100" dirty="0">
              <a:cs typeface="Calibri" panose="020F0502020204030204"/>
            </a:endParaRPr>
          </a:p>
          <a:p>
            <a:pPr>
              <a:buNone/>
            </a:pPr>
            <a:r>
              <a:rPr lang="en-GB" sz="2600" err="1">
                <a:solidFill>
                  <a:srgbClr val="FF0000"/>
                </a:solidFill>
                <a:ea typeface="+mn-lt"/>
                <a:cs typeface="+mn-lt"/>
              </a:rPr>
              <a:t>Dyddiad</a:t>
            </a:r>
            <a:r>
              <a:rPr lang="en-GB" sz="2600" dirty="0">
                <a:solidFill>
                  <a:srgbClr val="FF0000"/>
                </a:solidFill>
                <a:ea typeface="+mn-lt"/>
                <a:cs typeface="+mn-lt"/>
              </a:rPr>
              <a:t> </a:t>
            </a:r>
            <a:r>
              <a:rPr lang="en-GB" sz="2600" err="1">
                <a:solidFill>
                  <a:srgbClr val="FF0000"/>
                </a:solidFill>
                <a:ea typeface="+mn-lt"/>
                <a:cs typeface="+mn-lt"/>
              </a:rPr>
              <a:t>cyflwyno</a:t>
            </a:r>
            <a:r>
              <a:rPr lang="en-GB" sz="2600" dirty="0">
                <a:solidFill>
                  <a:srgbClr val="FF0000"/>
                </a:solidFill>
                <a:ea typeface="+mn-lt"/>
                <a:cs typeface="+mn-lt"/>
              </a:rPr>
              <a:t> 26.10.2020</a:t>
            </a:r>
            <a:endParaRPr lang="en-GB" sz="2600">
              <a:ea typeface="+mn-lt"/>
              <a:cs typeface="+mn-lt"/>
            </a:endParaRPr>
          </a:p>
          <a:p>
            <a:pPr marL="0" indent="0">
              <a:buNone/>
            </a:pPr>
            <a:endParaRPr lang="en-GB" sz="51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649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284003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 with a partner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Discuss the assignment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Construct 3 questions about any issues that are unclear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Feedback with tutor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284003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phartner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aseiniadau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Lluniwch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chwestiwn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ynglyn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aneglur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darlithydd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C:\Users\l.roberts\AppData\Local\Microsoft\Windows\Temporary Internet Files\Content.IE5\N7NKQ001\discussie-300x18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4953001"/>
            <a:ext cx="2857500" cy="176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10173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1255626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Recap on prior knowledge of the curriculum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1255626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 err="1"/>
              <a:t>Dwyn</a:t>
            </a:r>
            <a:r>
              <a:rPr lang="en-GB" dirty="0"/>
              <a:t> 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gof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blaenorol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endParaRPr lang="en-GB" dirty="0"/>
          </a:p>
          <a:p>
            <a:endParaRPr lang="en-GB" dirty="0"/>
          </a:p>
        </p:txBody>
      </p:sp>
      <p:pic>
        <p:nvPicPr>
          <p:cNvPr id="6" name="Picture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3349" y="3682999"/>
            <a:ext cx="5857701" cy="280092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32421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B7943C12CE8B24B9C948E5FBAF57B3A" ma:contentTypeVersion="5" ma:contentTypeDescription="Create a new document." ma:contentTypeScope="" ma:versionID="9f40ed30880c9d1a2476692c861fe546">
  <xsd:schema xmlns:xsd="http://www.w3.org/2001/XMLSchema" xmlns:xs="http://www.w3.org/2001/XMLSchema" xmlns:p="http://schemas.microsoft.com/office/2006/metadata/properties" xmlns:ns2="87976339-b2f2-475f-bce4-3bdd3c5bdf03" targetNamespace="http://schemas.microsoft.com/office/2006/metadata/properties" ma:root="true" ma:fieldsID="a2f602889cffa7e8f62404902820b506" ns2:_="">
    <xsd:import namespace="87976339-b2f2-475f-bce4-3bdd3c5bdf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976339-b2f2-475f-bce4-3bdd3c5bdf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55FD82B-943D-4EEB-9AFF-FE9B568CC9E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99452A8-3BC5-47AF-A089-EA4382C9027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0D1865A7-ED79-4687-A119-E22B1516ADB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7976339-b2f2-475f-bce4-3bdd3c5bdf0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9026</TotalTime>
  <Words>563</Words>
  <Application>Microsoft Office PowerPoint</Application>
  <PresentationFormat>Widescreen</PresentationFormat>
  <Paragraphs>65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Curriculum Studies: Principles and Innovation  Astudiaethau Cwricwlwm: Egwyddorion ac Arloesi  </vt:lpstr>
      <vt:lpstr>PowerPoint Presentation</vt:lpstr>
      <vt:lpstr> In this lecture we will consider: Yn y ddarlith hon byddwn yn ystyried: </vt:lpstr>
      <vt:lpstr>Aims Nôd</vt:lpstr>
      <vt:lpstr>Learning Outcomes  Deilliannau Dysgu</vt:lpstr>
      <vt:lpstr> Learning Outcomes Deilliannau Dysgu </vt:lpstr>
      <vt:lpstr> Learning Outcomes Deilliannau Dysgu </vt:lpstr>
      <vt:lpstr> Timetable Amserlen </vt:lpstr>
      <vt:lpstr>PowerPoint Presentation</vt:lpstr>
      <vt:lpstr> Assignment 1 Aseiniad 1 </vt:lpstr>
      <vt:lpstr>Assignment 2 Aseiniad 2</vt:lpstr>
      <vt:lpstr>Discuss Trafodwch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Studies: Principles and Innovation Astudiaethau Cwricwlwm</dc:title>
  <dc:creator>Alison Baggott</dc:creator>
  <cp:lastModifiedBy>Alison Baggott</cp:lastModifiedBy>
  <cp:revision>287</cp:revision>
  <dcterms:created xsi:type="dcterms:W3CDTF">2020-07-23T14:33:14Z</dcterms:created>
  <dcterms:modified xsi:type="dcterms:W3CDTF">2020-09-10T13:21:56Z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0x010100BB7943C12CE8B24B9C948E5FBAF57B3A</vt:lpwstr>
  </property>
</Properties>
</file>