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15.xml" ContentType="application/vnd.openxmlformats-officedocument.presentationml.slideLayout+xml"/>
  <Default Extension="wmf" ContentType="image/x-wmf"/>
  <Override PartName="/ppt/notesSlides/notesSlide18.xml" ContentType="application/vnd.openxmlformats-officedocument.presentationml.notesSlide+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theme/themeOverride1.xml" ContentType="application/vnd.openxmlformats-officedocument.themeOverride+xml"/>
  <Override PartName="/ppt/notesSlides/notesSlide16.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9.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Layouts/slideLayout3.xml" ContentType="application/vnd.openxmlformats-officedocument.presentationml.slideLayout+xml"/>
  <Default Extension="jpeg" ContentType="image/jpeg"/>
  <Override PartName="/ppt/notesSlides/notesSlide17.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Layouts/slideLayout1.xml" ContentType="application/vnd.openxmlformats-officedocument.presentationml.slideLayout+xml"/>
  <Override PartName="/ppt/slideLayouts/slideLayout14.xml" ContentType="application/vnd.openxmlformats-officedocument.presentationml.slideLayout+xml"/>
  <Override PartName="/ppt/notesSlides/notesSlide15.xml" ContentType="application/vnd.openxmlformats-officedocument.presentationml.notesSlide+xml"/>
  <Override PartName="/ppt/theme/themeOverride2.xml" ContentType="application/vnd.openxmlformats-officedocument.themeOverr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Layouts/slideLayout12.xml" ContentType="application/vnd.openxmlformats-officedocument.presentationml.slideLayout+xml"/>
  <Override PartName="/ppt/notesSlides/notesSlide13.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20.xml" ContentType="application/vnd.openxmlformats-officedocument.presentationml.notesSlide+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Lst>
  <p:notesMasterIdLst>
    <p:notesMasterId r:id="rId27"/>
  </p:notesMasterIdLst>
  <p:handoutMasterIdLst>
    <p:handoutMasterId r:id="rId28"/>
  </p:handoutMasterIdLst>
  <p:sldIdLst>
    <p:sldId id="261" r:id="rId2"/>
    <p:sldId id="257" r:id="rId3"/>
    <p:sldId id="260" r:id="rId4"/>
    <p:sldId id="258" r:id="rId5"/>
    <p:sldId id="280" r:id="rId6"/>
    <p:sldId id="263" r:id="rId7"/>
    <p:sldId id="281" r:id="rId8"/>
    <p:sldId id="265" r:id="rId9"/>
    <p:sldId id="282" r:id="rId10"/>
    <p:sldId id="286" r:id="rId11"/>
    <p:sldId id="303" r:id="rId12"/>
    <p:sldId id="288" r:id="rId13"/>
    <p:sldId id="291" r:id="rId14"/>
    <p:sldId id="293" r:id="rId15"/>
    <p:sldId id="284" r:id="rId16"/>
    <p:sldId id="294" r:id="rId17"/>
    <p:sldId id="287" r:id="rId18"/>
    <p:sldId id="296" r:id="rId19"/>
    <p:sldId id="298" r:id="rId20"/>
    <p:sldId id="299" r:id="rId21"/>
    <p:sldId id="300" r:id="rId22"/>
    <p:sldId id="302" r:id="rId23"/>
    <p:sldId id="304" r:id="rId24"/>
    <p:sldId id="305" r:id="rId25"/>
    <p:sldId id="278" r:id="rId26"/>
  </p:sldIdLst>
  <p:sldSz cx="9144000" cy="6858000" type="screen4x3"/>
  <p:notesSz cx="7099300" cy="10234613"/>
  <p:defaultTextStyle>
    <a:defPPr>
      <a:defRPr lang="fi-FI"/>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71C1C"/>
    <a:srgbClr val="D6DCDA"/>
    <a:srgbClr val="00C2CC"/>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856" autoAdjust="0"/>
    <p:restoredTop sz="89651" autoAdjust="0"/>
  </p:normalViewPr>
  <p:slideViewPr>
    <p:cSldViewPr>
      <p:cViewPr>
        <p:scale>
          <a:sx n="70" d="100"/>
          <a:sy n="70" d="100"/>
        </p:scale>
        <p:origin x="-1158" y="-288"/>
      </p:cViewPr>
      <p:guideLst>
        <p:guide orient="horz" pos="210"/>
        <p:guide orient="horz" pos="4020"/>
        <p:guide orient="horz" pos="890"/>
        <p:guide orient="horz" pos="4156"/>
        <p:guide orient="horz" pos="2523"/>
        <p:guide orient="horz" pos="3884"/>
        <p:guide pos="5420"/>
        <p:guide pos="5556"/>
        <p:guide pos="340"/>
        <p:guide pos="2880"/>
        <p:guide pos="3107"/>
        <p:guide pos="204"/>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90" d="100"/>
        <a:sy n="90" d="100"/>
      </p:scale>
      <p:origin x="0" y="0"/>
    </p:cViewPr>
  </p:sorterViewPr>
  <p:notesViewPr>
    <p:cSldViewPr>
      <p:cViewPr varScale="1">
        <p:scale>
          <a:sx n="81" d="100"/>
          <a:sy n="81" d="100"/>
        </p:scale>
        <p:origin x="-3072" y="-102"/>
      </p:cViewPr>
      <p:guideLst>
        <p:guide orient="horz" pos="3224"/>
        <p:guide pos="2236"/>
      </p:guideLst>
    </p:cSldViewPr>
  </p:notesViewPr>
  <p:gridSpacing cx="73737788" cy="7373778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3076363" cy="511731"/>
          </a:xfrm>
          <a:prstGeom prst="rect">
            <a:avLst/>
          </a:prstGeom>
        </p:spPr>
        <p:txBody>
          <a:bodyPr vert="horz" wrap="square" lIns="94768" tIns="47384" rIns="94768" bIns="47384" numCol="1" anchor="t" anchorCtr="0" compatLnSpc="1">
            <a:prstTxWarp prst="textNoShape">
              <a:avLst/>
            </a:prstTxWarp>
          </a:bodyPr>
          <a:lstStyle>
            <a:lvl1pPr>
              <a:defRPr sz="800">
                <a:latin typeface="ITC Franklin Gothic Std Book" pitchFamily="34" charset="0"/>
              </a:defRPr>
            </a:lvl1pPr>
          </a:lstStyle>
          <a:p>
            <a:endParaRPr lang="en-GB"/>
          </a:p>
        </p:txBody>
      </p:sp>
      <p:sp>
        <p:nvSpPr>
          <p:cNvPr id="3" name="Date Placeholder 2"/>
          <p:cNvSpPr>
            <a:spLocks noGrp="1"/>
          </p:cNvSpPr>
          <p:nvPr>
            <p:ph type="dt" sz="quarter" idx="1"/>
          </p:nvPr>
        </p:nvSpPr>
        <p:spPr>
          <a:xfrm>
            <a:off x="4021295" y="0"/>
            <a:ext cx="3076363" cy="511731"/>
          </a:xfrm>
          <a:prstGeom prst="rect">
            <a:avLst/>
          </a:prstGeom>
        </p:spPr>
        <p:txBody>
          <a:bodyPr vert="horz" wrap="square" lIns="94768" tIns="47384" rIns="94768" bIns="47384" numCol="1" anchor="t" anchorCtr="0" compatLnSpc="1">
            <a:prstTxWarp prst="textNoShape">
              <a:avLst/>
            </a:prstTxWarp>
          </a:bodyPr>
          <a:lstStyle>
            <a:lvl1pPr algn="r">
              <a:defRPr sz="800">
                <a:latin typeface="ITC Franklin Gothic Std Book" pitchFamily="34" charset="0"/>
              </a:defRPr>
            </a:lvl1pPr>
          </a:lstStyle>
          <a:p>
            <a:fld id="{04EF7897-F855-40DB-9A58-F207F43A10CA}" type="datetimeFigureOut">
              <a:rPr lang="fi-FI"/>
              <a:pPr/>
              <a:t>17.5.2011</a:t>
            </a:fld>
            <a:endParaRPr lang="en-GB"/>
          </a:p>
        </p:txBody>
      </p:sp>
      <p:sp>
        <p:nvSpPr>
          <p:cNvPr id="4" name="Footer Placeholder 3"/>
          <p:cNvSpPr>
            <a:spLocks noGrp="1"/>
          </p:cNvSpPr>
          <p:nvPr>
            <p:ph type="ftr" sz="quarter" idx="2"/>
          </p:nvPr>
        </p:nvSpPr>
        <p:spPr>
          <a:xfrm>
            <a:off x="1" y="9721106"/>
            <a:ext cx="3076363" cy="511731"/>
          </a:xfrm>
          <a:prstGeom prst="rect">
            <a:avLst/>
          </a:prstGeom>
        </p:spPr>
        <p:txBody>
          <a:bodyPr vert="horz" wrap="square" lIns="94768" tIns="47384" rIns="94768" bIns="47384" numCol="1" anchor="b" anchorCtr="0" compatLnSpc="1">
            <a:prstTxWarp prst="textNoShape">
              <a:avLst/>
            </a:prstTxWarp>
          </a:bodyPr>
          <a:lstStyle>
            <a:lvl1pPr>
              <a:defRPr sz="800">
                <a:latin typeface="ITC Franklin Gothic Std Book" pitchFamily="34" charset="0"/>
              </a:defRPr>
            </a:lvl1pPr>
          </a:lstStyle>
          <a:p>
            <a:endParaRPr lang="en-GB"/>
          </a:p>
        </p:txBody>
      </p:sp>
      <p:sp>
        <p:nvSpPr>
          <p:cNvPr id="5" name="Slide Number Placeholder 4"/>
          <p:cNvSpPr>
            <a:spLocks noGrp="1"/>
          </p:cNvSpPr>
          <p:nvPr>
            <p:ph type="sldNum" sz="quarter" idx="3"/>
          </p:nvPr>
        </p:nvSpPr>
        <p:spPr>
          <a:xfrm>
            <a:off x="4021295" y="9721106"/>
            <a:ext cx="3076363" cy="511731"/>
          </a:xfrm>
          <a:prstGeom prst="rect">
            <a:avLst/>
          </a:prstGeom>
        </p:spPr>
        <p:txBody>
          <a:bodyPr vert="horz" wrap="square" lIns="94768" tIns="47384" rIns="94768" bIns="47384" numCol="1" anchor="b" anchorCtr="0" compatLnSpc="1">
            <a:prstTxWarp prst="textNoShape">
              <a:avLst/>
            </a:prstTxWarp>
          </a:bodyPr>
          <a:lstStyle>
            <a:lvl1pPr algn="r">
              <a:defRPr sz="800">
                <a:latin typeface="ITC Franklin Gothic Std Book" pitchFamily="34" charset="0"/>
              </a:defRPr>
            </a:lvl1pPr>
          </a:lstStyle>
          <a:p>
            <a:fld id="{E6F0CDB4-F433-4740-BF00-B294506512F0}" type="slidenum">
              <a:rPr lang="en-GB"/>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3076363" cy="511731"/>
          </a:xfrm>
          <a:prstGeom prst="rect">
            <a:avLst/>
          </a:prstGeom>
        </p:spPr>
        <p:txBody>
          <a:bodyPr vert="horz" wrap="square" lIns="94768" tIns="47384" rIns="94768" bIns="47384" numCol="1" anchor="t" anchorCtr="0" compatLnSpc="1">
            <a:prstTxWarp prst="textNoShape">
              <a:avLst/>
            </a:prstTxWarp>
          </a:bodyPr>
          <a:lstStyle>
            <a:lvl1pPr>
              <a:defRPr sz="800">
                <a:latin typeface="ITC Franklin Gothic Std Book" pitchFamily="34" charset="0"/>
              </a:defRPr>
            </a:lvl1pPr>
          </a:lstStyle>
          <a:p>
            <a:endParaRPr lang="en-GB"/>
          </a:p>
        </p:txBody>
      </p:sp>
      <p:sp>
        <p:nvSpPr>
          <p:cNvPr id="3" name="Date Placeholder 2"/>
          <p:cNvSpPr>
            <a:spLocks noGrp="1"/>
          </p:cNvSpPr>
          <p:nvPr>
            <p:ph type="dt" idx="1"/>
          </p:nvPr>
        </p:nvSpPr>
        <p:spPr>
          <a:xfrm>
            <a:off x="4021295" y="0"/>
            <a:ext cx="3076363" cy="511731"/>
          </a:xfrm>
          <a:prstGeom prst="rect">
            <a:avLst/>
          </a:prstGeom>
        </p:spPr>
        <p:txBody>
          <a:bodyPr vert="horz" wrap="square" lIns="94768" tIns="47384" rIns="94768" bIns="47384" numCol="1" anchor="t" anchorCtr="0" compatLnSpc="1">
            <a:prstTxWarp prst="textNoShape">
              <a:avLst/>
            </a:prstTxWarp>
          </a:bodyPr>
          <a:lstStyle>
            <a:lvl1pPr algn="r">
              <a:defRPr sz="800">
                <a:latin typeface="ITC Franklin Gothic Std Book" pitchFamily="34" charset="0"/>
              </a:defRPr>
            </a:lvl1pPr>
          </a:lstStyle>
          <a:p>
            <a:fld id="{324BA372-D02D-405D-ABE0-79A46ED6D779}" type="datetimeFigureOut">
              <a:rPr lang="fi-FI"/>
              <a:pPr/>
              <a:t>17.5.2011</a:t>
            </a:fld>
            <a:endParaRPr lang="en-GB"/>
          </a:p>
        </p:txBody>
      </p:sp>
      <p:sp>
        <p:nvSpPr>
          <p:cNvPr id="4" name="Slide Image Placeholder 3"/>
          <p:cNvSpPr>
            <a:spLocks noGrp="1" noRot="1" noChangeAspect="1"/>
          </p:cNvSpPr>
          <p:nvPr>
            <p:ph type="sldImg" idx="2"/>
          </p:nvPr>
        </p:nvSpPr>
        <p:spPr>
          <a:xfrm>
            <a:off x="992188" y="768350"/>
            <a:ext cx="5114925" cy="3836988"/>
          </a:xfrm>
          <a:prstGeom prst="rect">
            <a:avLst/>
          </a:prstGeom>
          <a:noFill/>
          <a:ln w="12700">
            <a:solidFill>
              <a:prstClr val="black"/>
            </a:solidFill>
          </a:ln>
        </p:spPr>
        <p:txBody>
          <a:bodyPr vert="horz" lIns="94768" tIns="47384" rIns="94768" bIns="47384" rtlCol="0" anchor="ctr"/>
          <a:lstStyle/>
          <a:p>
            <a:pPr lvl="0"/>
            <a:endParaRPr lang="en-GB" noProof="0"/>
          </a:p>
        </p:txBody>
      </p:sp>
      <p:sp>
        <p:nvSpPr>
          <p:cNvPr id="5" name="Notes Placeholder 4"/>
          <p:cNvSpPr>
            <a:spLocks noGrp="1"/>
          </p:cNvSpPr>
          <p:nvPr>
            <p:ph type="body" sz="quarter" idx="3"/>
          </p:nvPr>
        </p:nvSpPr>
        <p:spPr>
          <a:xfrm>
            <a:off x="709931" y="4861442"/>
            <a:ext cx="5679440" cy="4605576"/>
          </a:xfrm>
          <a:prstGeom prst="rect">
            <a:avLst/>
          </a:prstGeom>
        </p:spPr>
        <p:txBody>
          <a:bodyPr vert="horz" wrap="square" lIns="94768" tIns="47384" rIns="94768" bIns="47384" numCol="1" anchor="t" anchorCtr="0" compatLnSpc="1">
            <a:prstTxWarp prst="textNoShape">
              <a:avLst/>
            </a:prstTxWarp>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smtClean="0"/>
          </a:p>
        </p:txBody>
      </p:sp>
      <p:sp>
        <p:nvSpPr>
          <p:cNvPr id="6" name="Footer Placeholder 5"/>
          <p:cNvSpPr>
            <a:spLocks noGrp="1"/>
          </p:cNvSpPr>
          <p:nvPr>
            <p:ph type="ftr" sz="quarter" idx="4"/>
          </p:nvPr>
        </p:nvSpPr>
        <p:spPr>
          <a:xfrm>
            <a:off x="1" y="9721106"/>
            <a:ext cx="3076363" cy="511731"/>
          </a:xfrm>
          <a:prstGeom prst="rect">
            <a:avLst/>
          </a:prstGeom>
        </p:spPr>
        <p:txBody>
          <a:bodyPr vert="horz" wrap="square" lIns="94768" tIns="47384" rIns="94768" bIns="47384" numCol="1" anchor="b" anchorCtr="0" compatLnSpc="1">
            <a:prstTxWarp prst="textNoShape">
              <a:avLst/>
            </a:prstTxWarp>
          </a:bodyPr>
          <a:lstStyle>
            <a:lvl1pPr>
              <a:defRPr sz="800">
                <a:latin typeface="ITC Franklin Gothic Std Book" pitchFamily="34" charset="0"/>
              </a:defRPr>
            </a:lvl1pPr>
          </a:lstStyle>
          <a:p>
            <a:endParaRPr lang="en-GB"/>
          </a:p>
        </p:txBody>
      </p:sp>
      <p:sp>
        <p:nvSpPr>
          <p:cNvPr id="7" name="Slide Number Placeholder 6"/>
          <p:cNvSpPr>
            <a:spLocks noGrp="1"/>
          </p:cNvSpPr>
          <p:nvPr>
            <p:ph type="sldNum" sz="quarter" idx="5"/>
          </p:nvPr>
        </p:nvSpPr>
        <p:spPr>
          <a:xfrm>
            <a:off x="4021295" y="9721106"/>
            <a:ext cx="3076363" cy="511731"/>
          </a:xfrm>
          <a:prstGeom prst="rect">
            <a:avLst/>
          </a:prstGeom>
        </p:spPr>
        <p:txBody>
          <a:bodyPr vert="horz" wrap="square" lIns="94768" tIns="47384" rIns="94768" bIns="47384" numCol="1" anchor="b" anchorCtr="0" compatLnSpc="1">
            <a:prstTxWarp prst="textNoShape">
              <a:avLst/>
            </a:prstTxWarp>
          </a:bodyPr>
          <a:lstStyle>
            <a:lvl1pPr algn="r">
              <a:defRPr sz="800">
                <a:latin typeface="ITC Franklin Gothic Std Book" pitchFamily="34" charset="0"/>
              </a:defRPr>
            </a:lvl1pPr>
          </a:lstStyle>
          <a:p>
            <a:fld id="{A7B8044D-D47C-43D3-B1E4-9F8C8C75F388}" type="slidenum">
              <a:rPr lang="en-GB"/>
              <a:pPr/>
              <a:t>‹#›</a:t>
            </a:fld>
            <a:endParaRPr lang="en-GB"/>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A7B8044D-D47C-43D3-B1E4-9F8C8C75F388}"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A7B8044D-D47C-43D3-B1E4-9F8C8C75F388}"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Dian kuvan paikkamerkki 1"/>
          <p:cNvSpPr>
            <a:spLocks noGrp="1" noRot="1" noChangeAspect="1" noTextEdit="1"/>
          </p:cNvSpPr>
          <p:nvPr>
            <p:ph type="sldImg"/>
          </p:nvPr>
        </p:nvSpPr>
        <p:spPr bwMode="auto">
          <a:noFill/>
          <a:ln>
            <a:solidFill>
              <a:srgbClr val="000000"/>
            </a:solidFill>
            <a:miter lim="800000"/>
            <a:headEnd/>
            <a:tailEnd/>
          </a:ln>
        </p:spPr>
      </p:sp>
      <p:sp>
        <p:nvSpPr>
          <p:cNvPr id="40963" name="Huomautusten paikkamerkki 2"/>
          <p:cNvSpPr>
            <a:spLocks noGrp="1"/>
          </p:cNvSpPr>
          <p:nvPr>
            <p:ph type="body" idx="1"/>
          </p:nvPr>
        </p:nvSpPr>
        <p:spPr bwMode="auto">
          <a:noFill/>
        </p:spPr>
        <p:txBody>
          <a:bodyPr/>
          <a:lstStyle/>
          <a:p>
            <a:pPr eaLnBrk="1" hangingPunct="1">
              <a:spcBef>
                <a:spcPct val="0"/>
              </a:spcBef>
            </a:pPr>
            <a:r>
              <a:rPr lang="sv-SE" dirty="0" err="1" smtClean="0">
                <a:ea typeface="MS PGothic" pitchFamily="34" charset="-128"/>
              </a:rPr>
              <a:t>These</a:t>
            </a:r>
            <a:r>
              <a:rPr lang="sv-SE" dirty="0" smtClean="0">
                <a:ea typeface="MS PGothic" pitchFamily="34" charset="-128"/>
              </a:rPr>
              <a:t> are </a:t>
            </a:r>
            <a:r>
              <a:rPr lang="sv-SE" dirty="0" err="1" smtClean="0">
                <a:ea typeface="MS PGothic" pitchFamily="34" charset="-128"/>
              </a:rPr>
              <a:t>some</a:t>
            </a:r>
            <a:r>
              <a:rPr lang="sv-SE" dirty="0" smtClean="0">
                <a:ea typeface="MS PGothic" pitchFamily="34" charset="-128"/>
              </a:rPr>
              <a:t> of the </a:t>
            </a:r>
            <a:r>
              <a:rPr lang="sv-SE" dirty="0" err="1" smtClean="0">
                <a:ea typeface="MS PGothic" pitchFamily="34" charset="-128"/>
              </a:rPr>
              <a:t>numbers</a:t>
            </a:r>
            <a:r>
              <a:rPr lang="sv-SE" dirty="0" smtClean="0">
                <a:ea typeface="MS PGothic" pitchFamily="34" charset="-128"/>
              </a:rPr>
              <a:t> you </a:t>
            </a:r>
            <a:r>
              <a:rPr lang="sv-SE" dirty="0" err="1" smtClean="0">
                <a:ea typeface="MS PGothic" pitchFamily="34" charset="-128"/>
              </a:rPr>
              <a:t>will</a:t>
            </a:r>
            <a:r>
              <a:rPr lang="sv-SE" dirty="0" smtClean="0">
                <a:ea typeface="MS PGothic" pitchFamily="34" charset="-128"/>
              </a:rPr>
              <a:t> </a:t>
            </a:r>
            <a:r>
              <a:rPr lang="sv-SE" dirty="0" err="1" smtClean="0">
                <a:ea typeface="MS PGothic" pitchFamily="34" charset="-128"/>
              </a:rPr>
              <a:t>see</a:t>
            </a:r>
            <a:r>
              <a:rPr lang="sv-SE" dirty="0" smtClean="0">
                <a:ea typeface="MS PGothic" pitchFamily="34" charset="-128"/>
              </a:rPr>
              <a:t> </a:t>
            </a:r>
            <a:r>
              <a:rPr lang="sv-SE" dirty="0" err="1" smtClean="0">
                <a:ea typeface="MS PGothic" pitchFamily="34" charset="-128"/>
              </a:rPr>
              <a:t>appearing</a:t>
            </a:r>
            <a:r>
              <a:rPr lang="sv-SE" dirty="0" smtClean="0">
                <a:ea typeface="MS PGothic" pitchFamily="34" charset="-128"/>
              </a:rPr>
              <a:t> in this presentation. </a:t>
            </a:r>
            <a:r>
              <a:rPr lang="sv-SE" dirty="0" err="1" smtClean="0">
                <a:ea typeface="MS PGothic" pitchFamily="34" charset="-128"/>
              </a:rPr>
              <a:t>These</a:t>
            </a:r>
            <a:r>
              <a:rPr lang="sv-SE" dirty="0" smtClean="0">
                <a:ea typeface="MS PGothic" pitchFamily="34" charset="-128"/>
              </a:rPr>
              <a:t> </a:t>
            </a:r>
            <a:r>
              <a:rPr lang="sv-SE" dirty="0" err="1" smtClean="0">
                <a:ea typeface="MS PGothic" pitchFamily="34" charset="-128"/>
              </a:rPr>
              <a:t>numbers</a:t>
            </a:r>
            <a:r>
              <a:rPr lang="sv-SE" dirty="0" smtClean="0">
                <a:ea typeface="MS PGothic" pitchFamily="34" charset="-128"/>
              </a:rPr>
              <a:t> </a:t>
            </a:r>
            <a:r>
              <a:rPr lang="sv-SE" dirty="0" err="1" smtClean="0">
                <a:ea typeface="MS PGothic" pitchFamily="34" charset="-128"/>
              </a:rPr>
              <a:t>help</a:t>
            </a:r>
            <a:r>
              <a:rPr lang="sv-SE" dirty="0" smtClean="0">
                <a:ea typeface="MS PGothic" pitchFamily="34" charset="-128"/>
              </a:rPr>
              <a:t> </a:t>
            </a:r>
            <a:r>
              <a:rPr lang="sv-SE" dirty="0" err="1" smtClean="0">
                <a:ea typeface="MS PGothic" pitchFamily="34" charset="-128"/>
              </a:rPr>
              <a:t>define</a:t>
            </a:r>
            <a:r>
              <a:rPr lang="sv-SE" dirty="0" smtClean="0">
                <a:ea typeface="MS PGothic" pitchFamily="34" charset="-128"/>
              </a:rPr>
              <a:t> </a:t>
            </a:r>
            <a:r>
              <a:rPr lang="sv-SE" dirty="0" err="1" smtClean="0">
                <a:ea typeface="MS PGothic" pitchFamily="34" charset="-128"/>
              </a:rPr>
              <a:t>us</a:t>
            </a:r>
            <a:r>
              <a:rPr lang="sv-SE" dirty="0" smtClean="0">
                <a:ea typeface="MS PGothic" pitchFamily="34" charset="-128"/>
              </a:rPr>
              <a:t> as the </a:t>
            </a:r>
            <a:r>
              <a:rPr lang="sv-SE" dirty="0" err="1" smtClean="0">
                <a:ea typeface="MS PGothic" pitchFamily="34" charset="-128"/>
              </a:rPr>
              <a:t>world’s</a:t>
            </a:r>
            <a:r>
              <a:rPr lang="sv-SE" dirty="0" smtClean="0">
                <a:ea typeface="MS PGothic" pitchFamily="34" charset="-128"/>
              </a:rPr>
              <a:t> </a:t>
            </a:r>
            <a:r>
              <a:rPr lang="sv-SE" dirty="0" err="1" smtClean="0">
                <a:ea typeface="MS PGothic" pitchFamily="34" charset="-128"/>
              </a:rPr>
              <a:t>leading</a:t>
            </a:r>
            <a:r>
              <a:rPr lang="sv-SE" dirty="0" smtClean="0">
                <a:ea typeface="MS PGothic" pitchFamily="34" charset="-128"/>
              </a:rPr>
              <a:t> </a:t>
            </a:r>
            <a:r>
              <a:rPr lang="sv-SE" dirty="0" err="1" smtClean="0">
                <a:ea typeface="MS PGothic" pitchFamily="34" charset="-128"/>
              </a:rPr>
              <a:t>lifting</a:t>
            </a:r>
            <a:r>
              <a:rPr lang="sv-SE" dirty="0" smtClean="0">
                <a:ea typeface="MS PGothic" pitchFamily="34" charset="-128"/>
              </a:rPr>
              <a:t> business. </a:t>
            </a:r>
            <a:r>
              <a:rPr lang="sv-SE" dirty="0" err="1" smtClean="0">
                <a:ea typeface="MS PGothic" pitchFamily="34" charset="-128"/>
              </a:rPr>
              <a:t>We</a:t>
            </a:r>
            <a:r>
              <a:rPr lang="sv-SE" dirty="0" smtClean="0">
                <a:ea typeface="MS PGothic" pitchFamily="34" charset="-128"/>
              </a:rPr>
              <a:t> </a:t>
            </a:r>
            <a:r>
              <a:rPr lang="sv-SE" dirty="0" err="1" smtClean="0">
                <a:ea typeface="MS PGothic" pitchFamily="34" charset="-128"/>
              </a:rPr>
              <a:t>will</a:t>
            </a:r>
            <a:r>
              <a:rPr lang="sv-SE" dirty="0" smtClean="0">
                <a:ea typeface="MS PGothic" pitchFamily="34" charset="-128"/>
              </a:rPr>
              <a:t> go </a:t>
            </a:r>
            <a:r>
              <a:rPr lang="sv-SE" dirty="0" err="1" smtClean="0">
                <a:ea typeface="MS PGothic" pitchFamily="34" charset="-128"/>
              </a:rPr>
              <a:t>into</a:t>
            </a:r>
            <a:r>
              <a:rPr lang="sv-SE" dirty="0" smtClean="0">
                <a:ea typeface="MS PGothic" pitchFamily="34" charset="-128"/>
              </a:rPr>
              <a:t> </a:t>
            </a:r>
            <a:r>
              <a:rPr lang="sv-SE" dirty="0" err="1" smtClean="0">
                <a:ea typeface="MS PGothic" pitchFamily="34" charset="-128"/>
              </a:rPr>
              <a:t>further</a:t>
            </a:r>
            <a:r>
              <a:rPr lang="sv-SE" dirty="0" smtClean="0">
                <a:ea typeface="MS PGothic" pitchFamily="34" charset="-128"/>
              </a:rPr>
              <a:t> </a:t>
            </a:r>
            <a:r>
              <a:rPr lang="sv-SE" dirty="0" err="1" smtClean="0">
                <a:ea typeface="MS PGothic" pitchFamily="34" charset="-128"/>
              </a:rPr>
              <a:t>details</a:t>
            </a:r>
            <a:r>
              <a:rPr lang="sv-SE" dirty="0" smtClean="0">
                <a:ea typeface="MS PGothic" pitchFamily="34" charset="-128"/>
              </a:rPr>
              <a:t> on </a:t>
            </a:r>
            <a:r>
              <a:rPr lang="sv-SE" dirty="0" err="1" smtClean="0">
                <a:ea typeface="MS PGothic" pitchFamily="34" charset="-128"/>
              </a:rPr>
              <a:t>these</a:t>
            </a:r>
            <a:r>
              <a:rPr lang="sv-SE" dirty="0" smtClean="0">
                <a:ea typeface="MS PGothic" pitchFamily="34" charset="-128"/>
              </a:rPr>
              <a:t> </a:t>
            </a:r>
            <a:r>
              <a:rPr lang="sv-SE" dirty="0" err="1" smtClean="0">
                <a:ea typeface="MS PGothic" pitchFamily="34" charset="-128"/>
              </a:rPr>
              <a:t>figures</a:t>
            </a:r>
            <a:r>
              <a:rPr lang="sv-SE" dirty="0" smtClean="0">
                <a:ea typeface="MS PGothic" pitchFamily="34" charset="-128"/>
              </a:rPr>
              <a:t> </a:t>
            </a:r>
            <a:r>
              <a:rPr lang="sv-SE" dirty="0" err="1" smtClean="0">
                <a:ea typeface="MS PGothic" pitchFamily="34" charset="-128"/>
              </a:rPr>
              <a:t>throughout</a:t>
            </a:r>
            <a:r>
              <a:rPr lang="sv-SE" dirty="0" smtClean="0">
                <a:ea typeface="MS PGothic" pitchFamily="34" charset="-128"/>
              </a:rPr>
              <a:t> the presentation</a:t>
            </a:r>
            <a:endParaRPr lang="en-US" dirty="0" smtClean="0"/>
          </a:p>
        </p:txBody>
      </p:sp>
      <p:sp>
        <p:nvSpPr>
          <p:cNvPr id="34820" name="Dian numeron paikkamerkki 3"/>
          <p:cNvSpPr>
            <a:spLocks noGrp="1"/>
          </p:cNvSpPr>
          <p:nvPr>
            <p:ph type="sldNum" sz="quarter" idx="5"/>
          </p:nvPr>
        </p:nvSpPr>
        <p:spPr bwMode="auto">
          <a:ln>
            <a:miter lim="800000"/>
            <a:headEnd/>
            <a:tailEnd/>
          </a:ln>
        </p:spPr>
        <p:txBody>
          <a:bodyPr/>
          <a:lstStyle/>
          <a:p>
            <a:fld id="{6A21D719-F80A-45BD-BCED-03DA4AD96299}" type="slidenum">
              <a:rPr lang="en-GB"/>
              <a:pPr/>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Dian kuvan paikkamerkki 1"/>
          <p:cNvSpPr>
            <a:spLocks noGrp="1" noRot="1" noChangeAspect="1" noTextEdit="1"/>
          </p:cNvSpPr>
          <p:nvPr>
            <p:ph type="sldImg"/>
          </p:nvPr>
        </p:nvSpPr>
        <p:spPr bwMode="auto">
          <a:noFill/>
          <a:ln>
            <a:solidFill>
              <a:srgbClr val="000000"/>
            </a:solidFill>
            <a:miter lim="800000"/>
            <a:headEnd/>
            <a:tailEnd/>
          </a:ln>
        </p:spPr>
      </p:sp>
      <p:sp>
        <p:nvSpPr>
          <p:cNvPr id="39939" name="Huomautusten paikkamerkki 2"/>
          <p:cNvSpPr>
            <a:spLocks noGrp="1"/>
          </p:cNvSpPr>
          <p:nvPr>
            <p:ph type="body" idx="1"/>
          </p:nvPr>
        </p:nvSpPr>
        <p:spPr bwMode="auto">
          <a:noFill/>
        </p:spPr>
        <p:txBody>
          <a:bodyPr/>
          <a:lstStyle/>
          <a:p>
            <a:pPr eaLnBrk="1" hangingPunct="1">
              <a:spcBef>
                <a:spcPct val="0"/>
              </a:spcBef>
            </a:pPr>
            <a:r>
              <a:rPr lang="en-GB" dirty="0" smtClean="0">
                <a:ea typeface="MS PGothic" pitchFamily="34" charset="-128"/>
              </a:rPr>
              <a:t>This slide highlights our vision, strategic cornerstones and values. These are the elements that make up the </a:t>
            </a:r>
            <a:r>
              <a:rPr lang="en-GB" dirty="0" err="1" smtClean="0">
                <a:ea typeface="MS PGothic" pitchFamily="34" charset="-128"/>
              </a:rPr>
              <a:t>Konecranes</a:t>
            </a:r>
            <a:r>
              <a:rPr lang="en-GB" dirty="0" smtClean="0">
                <a:ea typeface="MS PGothic" pitchFamily="34" charset="-128"/>
              </a:rPr>
              <a:t> brand and define what we stand for.</a:t>
            </a:r>
          </a:p>
          <a:p>
            <a:pPr eaLnBrk="1" hangingPunct="1">
              <a:spcBef>
                <a:spcPct val="0"/>
              </a:spcBef>
            </a:pPr>
            <a:endParaRPr lang="en-GB" dirty="0" smtClean="0">
              <a:ea typeface="MS PGothic" pitchFamily="34" charset="-128"/>
            </a:endParaRPr>
          </a:p>
          <a:p>
            <a:pPr eaLnBrk="1" hangingPunct="1">
              <a:spcBef>
                <a:spcPct val="0"/>
              </a:spcBef>
            </a:pPr>
            <a:r>
              <a:rPr lang="en-GB" dirty="0" smtClean="0">
                <a:ea typeface="MS PGothic" pitchFamily="34" charset="-128"/>
              </a:rPr>
              <a:t>(Elaborated values):</a:t>
            </a:r>
          </a:p>
          <a:p>
            <a:pPr eaLnBrk="1" hangingPunct="1">
              <a:spcBef>
                <a:spcPct val="0"/>
              </a:spcBef>
            </a:pPr>
            <a:endParaRPr lang="en-GB" dirty="0" smtClean="0">
              <a:ea typeface="MS PGothic" pitchFamily="34" charset="-128"/>
            </a:endParaRPr>
          </a:p>
          <a:p>
            <a:pPr eaLnBrk="1" hangingPunct="1">
              <a:spcBef>
                <a:spcPct val="0"/>
              </a:spcBef>
            </a:pPr>
            <a:r>
              <a:rPr lang="en-GB" dirty="0" smtClean="0">
                <a:ea typeface="MS PGothic" pitchFamily="34" charset="-128"/>
              </a:rPr>
              <a:t>Trust in people </a:t>
            </a:r>
          </a:p>
          <a:p>
            <a:pPr eaLnBrk="1" hangingPunct="1">
              <a:spcBef>
                <a:spcPct val="0"/>
              </a:spcBef>
            </a:pPr>
            <a:endParaRPr lang="en-GB" dirty="0" smtClean="0">
              <a:ea typeface="MS PGothic" pitchFamily="34" charset="-128"/>
            </a:endParaRPr>
          </a:p>
          <a:p>
            <a:pPr eaLnBrk="1" hangingPunct="1">
              <a:spcBef>
                <a:spcPct val="0"/>
              </a:spcBef>
            </a:pPr>
            <a:r>
              <a:rPr lang="en-GB" dirty="0" smtClean="0">
                <a:ea typeface="MS PGothic" pitchFamily="34" charset="-128"/>
              </a:rPr>
              <a:t>We want to be known for our great people</a:t>
            </a:r>
          </a:p>
          <a:p>
            <a:pPr eaLnBrk="1" hangingPunct="1">
              <a:spcBef>
                <a:spcPct val="0"/>
              </a:spcBef>
            </a:pPr>
            <a:endParaRPr lang="en-GB" dirty="0" smtClean="0">
              <a:ea typeface="MS PGothic" pitchFamily="34" charset="-128"/>
            </a:endParaRPr>
          </a:p>
          <a:p>
            <a:pPr eaLnBrk="1" hangingPunct="1">
              <a:spcBef>
                <a:spcPct val="0"/>
              </a:spcBef>
            </a:pPr>
            <a:r>
              <a:rPr lang="en-GB" dirty="0" smtClean="0">
                <a:ea typeface="MS PGothic" pitchFamily="34" charset="-128"/>
              </a:rPr>
              <a:t>Total service commitment </a:t>
            </a:r>
          </a:p>
          <a:p>
            <a:pPr eaLnBrk="1" hangingPunct="1">
              <a:spcBef>
                <a:spcPct val="0"/>
              </a:spcBef>
            </a:pPr>
            <a:endParaRPr lang="en-GB" dirty="0" smtClean="0">
              <a:ea typeface="MS PGothic" pitchFamily="34" charset="-128"/>
            </a:endParaRPr>
          </a:p>
          <a:p>
            <a:pPr eaLnBrk="1" hangingPunct="1">
              <a:spcBef>
                <a:spcPct val="0"/>
              </a:spcBef>
            </a:pPr>
            <a:r>
              <a:rPr lang="en-GB" dirty="0" smtClean="0">
                <a:ea typeface="MS PGothic" pitchFamily="34" charset="-128"/>
              </a:rPr>
              <a:t>We want to be known for always keeping our promises</a:t>
            </a:r>
          </a:p>
          <a:p>
            <a:pPr eaLnBrk="1" hangingPunct="1">
              <a:spcBef>
                <a:spcPct val="0"/>
              </a:spcBef>
            </a:pPr>
            <a:endParaRPr lang="en-GB" dirty="0" smtClean="0">
              <a:ea typeface="MS PGothic" pitchFamily="34" charset="-128"/>
            </a:endParaRPr>
          </a:p>
          <a:p>
            <a:pPr eaLnBrk="1" hangingPunct="1">
              <a:spcBef>
                <a:spcPct val="0"/>
              </a:spcBef>
            </a:pPr>
            <a:r>
              <a:rPr lang="en-GB" dirty="0" smtClean="0">
                <a:ea typeface="MS PGothic" pitchFamily="34" charset="-128"/>
              </a:rPr>
              <a:t>Sustained profitability </a:t>
            </a:r>
          </a:p>
          <a:p>
            <a:pPr eaLnBrk="1" hangingPunct="1">
              <a:spcBef>
                <a:spcPct val="0"/>
              </a:spcBef>
            </a:pPr>
            <a:endParaRPr lang="en-GB" dirty="0" smtClean="0">
              <a:ea typeface="MS PGothic" pitchFamily="34" charset="-128"/>
            </a:endParaRPr>
          </a:p>
          <a:p>
            <a:pPr defTabSz="947684" eaLnBrk="1" hangingPunct="1">
              <a:spcBef>
                <a:spcPct val="0"/>
              </a:spcBef>
              <a:defRPr/>
            </a:pPr>
            <a:r>
              <a:rPr lang="en-GB" dirty="0" smtClean="0">
                <a:ea typeface="MS PGothic" pitchFamily="34" charset="-128"/>
              </a:rPr>
              <a:t>We want to be known as financially sound company.</a:t>
            </a:r>
          </a:p>
          <a:p>
            <a:pPr defTabSz="947684" eaLnBrk="1" hangingPunct="1">
              <a:spcBef>
                <a:spcPct val="0"/>
              </a:spcBef>
              <a:defRPr/>
            </a:pPr>
            <a:r>
              <a:rPr lang="en-GB" dirty="0" smtClean="0">
                <a:ea typeface="MS PGothic" pitchFamily="34" charset="-128"/>
              </a:rPr>
              <a:t/>
            </a:r>
            <a:br>
              <a:rPr lang="en-GB" dirty="0" smtClean="0">
                <a:ea typeface="MS PGothic" pitchFamily="34" charset="-128"/>
              </a:rPr>
            </a:br>
            <a:endParaRPr lang="en-US" dirty="0" smtClean="0"/>
          </a:p>
        </p:txBody>
      </p:sp>
      <p:sp>
        <p:nvSpPr>
          <p:cNvPr id="33796" name="Dian numeron paikkamerkki 3"/>
          <p:cNvSpPr>
            <a:spLocks noGrp="1"/>
          </p:cNvSpPr>
          <p:nvPr>
            <p:ph type="sldNum" sz="quarter" idx="5"/>
          </p:nvPr>
        </p:nvSpPr>
        <p:spPr bwMode="auto">
          <a:ln>
            <a:miter lim="800000"/>
            <a:headEnd/>
            <a:tailEnd/>
          </a:ln>
        </p:spPr>
        <p:txBody>
          <a:bodyPr/>
          <a:lstStyle/>
          <a:p>
            <a:fld id="{1676B7C5-8BD4-4755-AD39-B34C3EE9768A}" type="slidenum">
              <a:rPr lang="en-GB"/>
              <a:pPr/>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Dian kuvan paikkamerkki 1"/>
          <p:cNvSpPr>
            <a:spLocks noGrp="1" noRot="1" noChangeAspect="1" noTextEdit="1"/>
          </p:cNvSpPr>
          <p:nvPr>
            <p:ph type="sldImg"/>
          </p:nvPr>
        </p:nvSpPr>
        <p:spPr bwMode="auto">
          <a:noFill/>
          <a:ln>
            <a:solidFill>
              <a:srgbClr val="000000"/>
            </a:solidFill>
            <a:miter lim="800000"/>
            <a:headEnd/>
            <a:tailEnd/>
          </a:ln>
        </p:spPr>
      </p:sp>
      <p:sp>
        <p:nvSpPr>
          <p:cNvPr id="41987" name="Huomautusten paikkamerkki 2"/>
          <p:cNvSpPr>
            <a:spLocks noGrp="1"/>
          </p:cNvSpPr>
          <p:nvPr>
            <p:ph type="body" idx="1"/>
          </p:nvPr>
        </p:nvSpPr>
        <p:spPr bwMode="auto">
          <a:noFill/>
        </p:spPr>
        <p:txBody>
          <a:bodyPr/>
          <a:lstStyle/>
          <a:p>
            <a:pPr eaLnBrk="1" hangingPunct="1">
              <a:spcBef>
                <a:spcPct val="0"/>
              </a:spcBef>
            </a:pPr>
            <a:r>
              <a:rPr lang="sv-SE" dirty="0" smtClean="0">
                <a:ea typeface="MS PGothic" pitchFamily="34" charset="-128"/>
              </a:rPr>
              <a:t>As you </a:t>
            </a:r>
            <a:r>
              <a:rPr lang="sv-SE" dirty="0" err="1" smtClean="0">
                <a:ea typeface="MS PGothic" pitchFamily="34" charset="-128"/>
              </a:rPr>
              <a:t>can</a:t>
            </a:r>
            <a:r>
              <a:rPr lang="sv-SE" dirty="0" smtClean="0">
                <a:ea typeface="MS PGothic" pitchFamily="34" charset="-128"/>
              </a:rPr>
              <a:t> </a:t>
            </a:r>
            <a:r>
              <a:rPr lang="sv-SE" dirty="0" err="1" smtClean="0">
                <a:ea typeface="MS PGothic" pitchFamily="34" charset="-128"/>
              </a:rPr>
              <a:t>see</a:t>
            </a:r>
            <a:r>
              <a:rPr lang="sv-SE" dirty="0" smtClean="0">
                <a:ea typeface="MS PGothic" pitchFamily="34" charset="-128"/>
              </a:rPr>
              <a:t>, </a:t>
            </a:r>
            <a:r>
              <a:rPr lang="sv-SE" dirty="0" err="1" smtClean="0">
                <a:ea typeface="MS PGothic" pitchFamily="34" charset="-128"/>
              </a:rPr>
              <a:t>Konecranes</a:t>
            </a:r>
            <a:r>
              <a:rPr lang="sv-SE" dirty="0" smtClean="0">
                <a:ea typeface="MS PGothic" pitchFamily="34" charset="-128"/>
              </a:rPr>
              <a:t> is present all over the world, with (as </a:t>
            </a:r>
            <a:r>
              <a:rPr lang="sv-SE" dirty="0" err="1" smtClean="0">
                <a:ea typeface="MS PGothic" pitchFamily="34" charset="-128"/>
              </a:rPr>
              <a:t>mentioned</a:t>
            </a:r>
            <a:r>
              <a:rPr lang="sv-SE" dirty="0" smtClean="0">
                <a:ea typeface="MS PGothic" pitchFamily="34" charset="-128"/>
              </a:rPr>
              <a:t> </a:t>
            </a:r>
            <a:r>
              <a:rPr lang="sv-SE" dirty="0" err="1" smtClean="0">
                <a:ea typeface="MS PGothic" pitchFamily="34" charset="-128"/>
              </a:rPr>
              <a:t>previously</a:t>
            </a:r>
            <a:r>
              <a:rPr lang="sv-SE" dirty="0" smtClean="0">
                <a:ea typeface="MS PGothic" pitchFamily="34" charset="-128"/>
              </a:rPr>
              <a:t>) operations in almost 50 </a:t>
            </a:r>
            <a:r>
              <a:rPr lang="sv-SE" dirty="0" err="1" smtClean="0">
                <a:ea typeface="MS PGothic" pitchFamily="34" charset="-128"/>
              </a:rPr>
              <a:t>countries</a:t>
            </a:r>
            <a:r>
              <a:rPr lang="sv-SE" dirty="0" smtClean="0">
                <a:ea typeface="MS PGothic" pitchFamily="34" charset="-128"/>
              </a:rPr>
              <a:t>, 578 </a:t>
            </a:r>
            <a:r>
              <a:rPr lang="sv-SE" dirty="0" err="1" smtClean="0">
                <a:ea typeface="MS PGothic" pitchFamily="34" charset="-128"/>
              </a:rPr>
              <a:t>locations</a:t>
            </a:r>
            <a:r>
              <a:rPr lang="sv-SE" dirty="0" smtClean="0">
                <a:ea typeface="MS PGothic" pitchFamily="34" charset="-128"/>
              </a:rPr>
              <a:t> </a:t>
            </a:r>
            <a:r>
              <a:rPr lang="sv-SE" dirty="0" err="1" smtClean="0">
                <a:ea typeface="MS PGothic" pitchFamily="34" charset="-128"/>
              </a:rPr>
              <a:t>around</a:t>
            </a:r>
            <a:r>
              <a:rPr lang="sv-SE" dirty="0" smtClean="0">
                <a:ea typeface="MS PGothic" pitchFamily="34" charset="-128"/>
              </a:rPr>
              <a:t> the world.</a:t>
            </a:r>
          </a:p>
          <a:p>
            <a:pPr eaLnBrk="1" hangingPunct="1">
              <a:spcBef>
                <a:spcPct val="0"/>
              </a:spcBef>
            </a:pPr>
            <a:endParaRPr lang="sv-SE" dirty="0" smtClean="0">
              <a:ea typeface="MS PGothic" pitchFamily="34" charset="-128"/>
            </a:endParaRPr>
          </a:p>
          <a:p>
            <a:pPr eaLnBrk="1" hangingPunct="1">
              <a:spcBef>
                <a:spcPct val="0"/>
              </a:spcBef>
            </a:pPr>
            <a:r>
              <a:rPr lang="sv-SE" dirty="0" err="1" smtClean="0">
                <a:ea typeface="MS PGothic" pitchFamily="34" charset="-128"/>
              </a:rPr>
              <a:t>Production</a:t>
            </a:r>
            <a:r>
              <a:rPr lang="sv-SE" dirty="0" smtClean="0">
                <a:ea typeface="MS PGothic" pitchFamily="34" charset="-128"/>
              </a:rPr>
              <a:t> on 3 major </a:t>
            </a:r>
            <a:r>
              <a:rPr lang="sv-SE" dirty="0" err="1" smtClean="0">
                <a:ea typeface="MS PGothic" pitchFamily="34" charset="-128"/>
              </a:rPr>
              <a:t>continents</a:t>
            </a:r>
            <a:endParaRPr lang="en-US" dirty="0" smtClean="0"/>
          </a:p>
        </p:txBody>
      </p:sp>
      <p:sp>
        <p:nvSpPr>
          <p:cNvPr id="35844" name="Dian numeron paikkamerkki 3"/>
          <p:cNvSpPr>
            <a:spLocks noGrp="1"/>
          </p:cNvSpPr>
          <p:nvPr>
            <p:ph type="sldNum" sz="quarter" idx="5"/>
          </p:nvPr>
        </p:nvSpPr>
        <p:spPr bwMode="auto">
          <a:ln>
            <a:miter lim="800000"/>
            <a:headEnd/>
            <a:tailEnd/>
          </a:ln>
        </p:spPr>
        <p:txBody>
          <a:bodyPr/>
          <a:lstStyle/>
          <a:p>
            <a:fld id="{BEF005C7-2F0E-419A-8558-106F6ECA3F93}" type="slidenum">
              <a:rPr lang="en-GB"/>
              <a:pPr/>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Dian kuvan paikkamerkki 1"/>
          <p:cNvSpPr>
            <a:spLocks noGrp="1" noRot="1" noChangeAspect="1" noTextEdit="1"/>
          </p:cNvSpPr>
          <p:nvPr>
            <p:ph type="sldImg"/>
          </p:nvPr>
        </p:nvSpPr>
        <p:spPr bwMode="auto">
          <a:noFill/>
          <a:ln>
            <a:solidFill>
              <a:srgbClr val="000000"/>
            </a:solidFill>
            <a:miter lim="800000"/>
            <a:headEnd/>
            <a:tailEnd/>
          </a:ln>
        </p:spPr>
      </p:sp>
      <p:sp>
        <p:nvSpPr>
          <p:cNvPr id="3" name="Huomautusten paikkamerkki 2"/>
          <p:cNvSpPr>
            <a:spLocks noGrp="1"/>
          </p:cNvSpPr>
          <p:nvPr>
            <p:ph type="body" idx="1"/>
          </p:nvPr>
        </p:nvSpPr>
        <p:spPr/>
        <p:txBody>
          <a:bodyPr/>
          <a:lstStyle/>
          <a:p>
            <a:pPr eaLnBrk="1" hangingPunct="1">
              <a:lnSpc>
                <a:spcPct val="80000"/>
              </a:lnSpc>
              <a:spcBef>
                <a:spcPct val="0"/>
              </a:spcBef>
            </a:pPr>
            <a:r>
              <a:rPr lang="en-GB" sz="900" dirty="0" smtClean="0">
                <a:ea typeface="MS PGothic" pitchFamily="34" charset="-128"/>
              </a:rPr>
              <a:t>Our customers are various industries around the world where lifting plays an integral role in their processes.</a:t>
            </a:r>
          </a:p>
          <a:p>
            <a:pPr eaLnBrk="1" hangingPunct="1">
              <a:lnSpc>
                <a:spcPct val="80000"/>
              </a:lnSpc>
              <a:spcBef>
                <a:spcPct val="0"/>
              </a:spcBef>
            </a:pPr>
            <a:endParaRPr lang="en-GB" sz="900" dirty="0" smtClean="0">
              <a:ea typeface="MS PGothic" pitchFamily="34" charset="-128"/>
            </a:endParaRPr>
          </a:p>
          <a:p>
            <a:pPr eaLnBrk="1" hangingPunct="1">
              <a:lnSpc>
                <a:spcPct val="80000"/>
              </a:lnSpc>
              <a:spcBef>
                <a:spcPct val="0"/>
              </a:spcBef>
              <a:buFontTx/>
              <a:buChar char="•"/>
            </a:pPr>
            <a:r>
              <a:rPr lang="en-GB" sz="900" b="1" dirty="0" smtClean="0">
                <a:ea typeface="MS PGothic" pitchFamily="34" charset="-128"/>
              </a:rPr>
              <a:t>Paper</a:t>
            </a:r>
          </a:p>
          <a:p>
            <a:pPr eaLnBrk="1" hangingPunct="1">
              <a:lnSpc>
                <a:spcPct val="80000"/>
              </a:lnSpc>
              <a:spcBef>
                <a:spcPct val="0"/>
              </a:spcBef>
            </a:pPr>
            <a:r>
              <a:rPr lang="en-GB" sz="900" dirty="0" smtClean="0">
                <a:ea typeface="MS PGothic" pitchFamily="34" charset="-128"/>
              </a:rPr>
              <a:t>Our long experience enables lifting solutions that are both proven and reliable, and they also come with fast service response times. </a:t>
            </a:r>
          </a:p>
          <a:p>
            <a:pPr eaLnBrk="1" hangingPunct="1">
              <a:lnSpc>
                <a:spcPct val="80000"/>
              </a:lnSpc>
              <a:spcBef>
                <a:spcPct val="0"/>
              </a:spcBef>
            </a:pPr>
            <a:endParaRPr lang="en-GB" sz="900" dirty="0" smtClean="0">
              <a:ea typeface="MS PGothic" pitchFamily="34" charset="-128"/>
            </a:endParaRPr>
          </a:p>
          <a:p>
            <a:pPr eaLnBrk="1" hangingPunct="1">
              <a:lnSpc>
                <a:spcPct val="80000"/>
              </a:lnSpc>
              <a:spcBef>
                <a:spcPct val="0"/>
              </a:spcBef>
              <a:buFontTx/>
              <a:buChar char="•"/>
            </a:pPr>
            <a:r>
              <a:rPr lang="en-GB" sz="900" b="1" dirty="0" smtClean="0">
                <a:ea typeface="MS PGothic" pitchFamily="34" charset="-128"/>
              </a:rPr>
              <a:t>Steel</a:t>
            </a:r>
          </a:p>
          <a:p>
            <a:pPr eaLnBrk="1" hangingPunct="1">
              <a:lnSpc>
                <a:spcPct val="80000"/>
              </a:lnSpc>
              <a:spcBef>
                <a:spcPct val="0"/>
              </a:spcBef>
            </a:pPr>
            <a:r>
              <a:rPr lang="en-GB" sz="900" dirty="0" smtClean="0">
                <a:ea typeface="MS PGothic" pitchFamily="34" charset="-128"/>
              </a:rPr>
              <a:t>Our technology makes us different and our flexible service programs improve your overall productivity.</a:t>
            </a:r>
          </a:p>
          <a:p>
            <a:pPr eaLnBrk="1" hangingPunct="1">
              <a:lnSpc>
                <a:spcPct val="80000"/>
              </a:lnSpc>
              <a:spcBef>
                <a:spcPct val="0"/>
              </a:spcBef>
            </a:pPr>
            <a:endParaRPr lang="en-GB" sz="900" dirty="0" smtClean="0">
              <a:ea typeface="MS PGothic" pitchFamily="34" charset="-128"/>
            </a:endParaRPr>
          </a:p>
          <a:p>
            <a:pPr eaLnBrk="1" hangingPunct="1">
              <a:lnSpc>
                <a:spcPct val="80000"/>
              </a:lnSpc>
              <a:spcBef>
                <a:spcPct val="0"/>
              </a:spcBef>
              <a:buFontTx/>
              <a:buChar char="•"/>
            </a:pPr>
            <a:r>
              <a:rPr lang="en-GB" sz="900" b="1" dirty="0" smtClean="0">
                <a:ea typeface="MS PGothic" pitchFamily="34" charset="-128"/>
              </a:rPr>
              <a:t>Ports</a:t>
            </a:r>
          </a:p>
          <a:p>
            <a:pPr eaLnBrk="1" hangingPunct="1">
              <a:lnSpc>
                <a:spcPct val="80000"/>
              </a:lnSpc>
              <a:spcBef>
                <a:spcPct val="0"/>
              </a:spcBef>
            </a:pPr>
            <a:r>
              <a:rPr lang="en-GB" sz="900" dirty="0" smtClean="0">
                <a:ea typeface="MS PGothic" pitchFamily="34" charset="-128"/>
              </a:rPr>
              <a:t>We pass on industry-leading expertise by building service relationships and then providing well-engineered solutions. </a:t>
            </a:r>
          </a:p>
          <a:p>
            <a:pPr eaLnBrk="1" hangingPunct="1">
              <a:lnSpc>
                <a:spcPct val="80000"/>
              </a:lnSpc>
              <a:spcBef>
                <a:spcPct val="0"/>
              </a:spcBef>
            </a:pPr>
            <a:endParaRPr lang="en-GB" sz="900" dirty="0" smtClean="0">
              <a:ea typeface="MS PGothic" pitchFamily="34" charset="-128"/>
            </a:endParaRPr>
          </a:p>
          <a:p>
            <a:pPr eaLnBrk="1" hangingPunct="1">
              <a:lnSpc>
                <a:spcPct val="80000"/>
              </a:lnSpc>
              <a:spcBef>
                <a:spcPct val="0"/>
              </a:spcBef>
              <a:buFontTx/>
              <a:buChar char="•"/>
            </a:pPr>
            <a:r>
              <a:rPr lang="en-GB" sz="900" b="1" dirty="0" smtClean="0">
                <a:ea typeface="MS PGothic" pitchFamily="34" charset="-128"/>
              </a:rPr>
              <a:t>Automotive</a:t>
            </a:r>
          </a:p>
          <a:p>
            <a:pPr eaLnBrk="1" hangingPunct="1">
              <a:lnSpc>
                <a:spcPct val="80000"/>
              </a:lnSpc>
              <a:spcBef>
                <a:spcPct val="0"/>
              </a:spcBef>
            </a:pPr>
            <a:r>
              <a:rPr lang="en-GB" sz="900" dirty="0" smtClean="0">
                <a:ea typeface="MS PGothic" pitchFamily="34" charset="-128"/>
              </a:rPr>
              <a:t>Our multi-</a:t>
            </a:r>
            <a:r>
              <a:rPr lang="en-GB" sz="900" dirty="0" err="1" smtClean="0">
                <a:ea typeface="MS PGothic" pitchFamily="34" charset="-128"/>
              </a:rPr>
              <a:t>leveled</a:t>
            </a:r>
            <a:r>
              <a:rPr lang="en-GB" sz="900" dirty="0" smtClean="0">
                <a:ea typeface="MS PGothic" pitchFamily="34" charset="-128"/>
              </a:rPr>
              <a:t> expertise provides the reassurance of technical support for any make of crane.</a:t>
            </a:r>
          </a:p>
          <a:p>
            <a:pPr eaLnBrk="1" hangingPunct="1">
              <a:lnSpc>
                <a:spcPct val="80000"/>
              </a:lnSpc>
              <a:spcBef>
                <a:spcPct val="0"/>
              </a:spcBef>
            </a:pPr>
            <a:endParaRPr lang="en-GB" sz="900" dirty="0" smtClean="0">
              <a:ea typeface="MS PGothic" pitchFamily="34" charset="-128"/>
            </a:endParaRPr>
          </a:p>
          <a:p>
            <a:pPr eaLnBrk="1" hangingPunct="1">
              <a:lnSpc>
                <a:spcPct val="80000"/>
              </a:lnSpc>
              <a:spcBef>
                <a:spcPct val="0"/>
              </a:spcBef>
              <a:buFontTx/>
              <a:buChar char="•"/>
            </a:pPr>
            <a:r>
              <a:rPr lang="en-GB" sz="900" b="1" dirty="0" smtClean="0">
                <a:ea typeface="MS PGothic" pitchFamily="34" charset="-128"/>
              </a:rPr>
              <a:t>General manufacturing</a:t>
            </a:r>
          </a:p>
          <a:p>
            <a:pPr eaLnBrk="1" hangingPunct="1">
              <a:lnSpc>
                <a:spcPct val="80000"/>
              </a:lnSpc>
              <a:spcBef>
                <a:spcPct val="0"/>
              </a:spcBef>
            </a:pPr>
            <a:r>
              <a:rPr lang="en-GB" sz="900" dirty="0" smtClean="0">
                <a:ea typeface="MS PGothic" pitchFamily="34" charset="-128"/>
              </a:rPr>
              <a:t>We proactively anticipate problems and provide flexibility when critical problems occur on short notice.</a:t>
            </a:r>
          </a:p>
          <a:p>
            <a:pPr eaLnBrk="1" hangingPunct="1">
              <a:lnSpc>
                <a:spcPct val="80000"/>
              </a:lnSpc>
              <a:spcBef>
                <a:spcPct val="0"/>
              </a:spcBef>
            </a:pPr>
            <a:endParaRPr lang="en-GB" sz="900" dirty="0" smtClean="0">
              <a:ea typeface="MS PGothic" pitchFamily="34" charset="-128"/>
            </a:endParaRPr>
          </a:p>
          <a:p>
            <a:pPr eaLnBrk="1" hangingPunct="1">
              <a:lnSpc>
                <a:spcPct val="80000"/>
              </a:lnSpc>
              <a:spcBef>
                <a:spcPct val="0"/>
              </a:spcBef>
              <a:buFontTx/>
              <a:buChar char="•"/>
            </a:pPr>
            <a:r>
              <a:rPr lang="en-GB" sz="900" b="1" dirty="0" smtClean="0">
                <a:ea typeface="MS PGothic" pitchFamily="34" charset="-128"/>
              </a:rPr>
              <a:t>Power</a:t>
            </a:r>
          </a:p>
          <a:p>
            <a:pPr eaLnBrk="1" hangingPunct="1">
              <a:lnSpc>
                <a:spcPct val="80000"/>
              </a:lnSpc>
              <a:spcBef>
                <a:spcPct val="0"/>
              </a:spcBef>
            </a:pPr>
            <a:r>
              <a:rPr lang="en-GB" sz="900" dirty="0" smtClean="0">
                <a:ea typeface="MS PGothic" pitchFamily="34" charset="-128"/>
              </a:rPr>
              <a:t>Our many years of experience gives us deep understanding and allows us to deliver proven solutions and long-term partnerships. </a:t>
            </a:r>
          </a:p>
          <a:p>
            <a:pPr eaLnBrk="1" hangingPunct="1">
              <a:lnSpc>
                <a:spcPct val="80000"/>
              </a:lnSpc>
              <a:spcBef>
                <a:spcPct val="0"/>
              </a:spcBef>
            </a:pPr>
            <a:endParaRPr lang="en-GB" sz="900" b="1" dirty="0" smtClean="0">
              <a:ea typeface="MS PGothic" pitchFamily="34" charset="-128"/>
            </a:endParaRPr>
          </a:p>
          <a:p>
            <a:pPr eaLnBrk="1" hangingPunct="1">
              <a:lnSpc>
                <a:spcPct val="80000"/>
              </a:lnSpc>
              <a:spcBef>
                <a:spcPct val="0"/>
              </a:spcBef>
              <a:buFontTx/>
              <a:buChar char="•"/>
            </a:pPr>
            <a:r>
              <a:rPr lang="en-GB" sz="900" b="1" dirty="0" smtClean="0">
                <a:ea typeface="MS PGothic" pitchFamily="34" charset="-128"/>
              </a:rPr>
              <a:t>Mining</a:t>
            </a:r>
          </a:p>
          <a:p>
            <a:pPr eaLnBrk="1" hangingPunct="1">
              <a:lnSpc>
                <a:spcPct val="80000"/>
              </a:lnSpc>
              <a:spcBef>
                <a:spcPct val="0"/>
              </a:spcBef>
            </a:pPr>
            <a:r>
              <a:rPr lang="en-GB" sz="900" dirty="0" smtClean="0">
                <a:ea typeface="MS PGothic" pitchFamily="34" charset="-128"/>
              </a:rPr>
              <a:t>We develop cutting-edge lifting solutions and a strong local service network, so you can get the most out of a long-term relationship.</a:t>
            </a:r>
            <a:endParaRPr lang="en-GB" sz="900" b="1" dirty="0" smtClean="0">
              <a:ea typeface="MS PGothic" pitchFamily="34" charset="-128"/>
            </a:endParaRPr>
          </a:p>
          <a:p>
            <a:pPr eaLnBrk="1" hangingPunct="1">
              <a:lnSpc>
                <a:spcPct val="80000"/>
              </a:lnSpc>
              <a:spcBef>
                <a:spcPct val="0"/>
              </a:spcBef>
            </a:pPr>
            <a:endParaRPr lang="en-GB" sz="900" b="1" dirty="0" smtClean="0">
              <a:ea typeface="MS PGothic" pitchFamily="34" charset="-128"/>
            </a:endParaRPr>
          </a:p>
          <a:p>
            <a:pPr eaLnBrk="1" hangingPunct="1">
              <a:lnSpc>
                <a:spcPct val="80000"/>
              </a:lnSpc>
              <a:spcBef>
                <a:spcPct val="0"/>
              </a:spcBef>
              <a:buFontTx/>
              <a:buChar char="•"/>
            </a:pPr>
            <a:r>
              <a:rPr lang="en-GB" sz="900" b="1" dirty="0" smtClean="0">
                <a:ea typeface="MS PGothic" pitchFamily="34" charset="-128"/>
              </a:rPr>
              <a:t>Intermodal &amp; Rail</a:t>
            </a:r>
          </a:p>
          <a:p>
            <a:pPr eaLnBrk="1" hangingPunct="1">
              <a:lnSpc>
                <a:spcPct val="80000"/>
              </a:lnSpc>
              <a:spcBef>
                <a:spcPct val="0"/>
              </a:spcBef>
            </a:pPr>
            <a:r>
              <a:rPr lang="en-GB" sz="900" dirty="0" smtClean="0">
                <a:ea typeface="MS PGothic" pitchFamily="34" charset="-128"/>
              </a:rPr>
              <a:t>Our hands-on approach combined with our high-quality innovations has made us the leading expert in this industry, providing easy-to-use solutions. </a:t>
            </a:r>
          </a:p>
          <a:p>
            <a:pPr eaLnBrk="1" hangingPunct="1">
              <a:lnSpc>
                <a:spcPct val="80000"/>
              </a:lnSpc>
              <a:spcBef>
                <a:spcPct val="0"/>
              </a:spcBef>
            </a:pPr>
            <a:endParaRPr lang="en-GB" sz="900" b="1" dirty="0" smtClean="0">
              <a:ea typeface="MS PGothic" pitchFamily="34" charset="-128"/>
            </a:endParaRPr>
          </a:p>
          <a:p>
            <a:pPr eaLnBrk="1" hangingPunct="1">
              <a:lnSpc>
                <a:spcPct val="80000"/>
              </a:lnSpc>
              <a:spcBef>
                <a:spcPct val="0"/>
              </a:spcBef>
              <a:buFontTx/>
              <a:buChar char="•"/>
            </a:pPr>
            <a:r>
              <a:rPr lang="en-GB" sz="900" b="1" dirty="0" smtClean="0">
                <a:ea typeface="MS PGothic" pitchFamily="34" charset="-128"/>
              </a:rPr>
              <a:t>Oil &amp; Gas</a:t>
            </a:r>
          </a:p>
          <a:p>
            <a:pPr eaLnBrk="1" hangingPunct="1">
              <a:lnSpc>
                <a:spcPct val="80000"/>
              </a:lnSpc>
              <a:spcBef>
                <a:spcPct val="0"/>
              </a:spcBef>
            </a:pPr>
            <a:r>
              <a:rPr lang="en-GB" sz="900" dirty="0" smtClean="0">
                <a:ea typeface="MS PGothic" pitchFamily="34" charset="-128"/>
              </a:rPr>
              <a:t>We provide high-quality and efficient solutions that have been proven over many years. And our proactive approach helps your operations run safely and smoothly.</a:t>
            </a:r>
          </a:p>
          <a:p>
            <a:pPr eaLnBrk="1" hangingPunct="1">
              <a:lnSpc>
                <a:spcPct val="80000"/>
              </a:lnSpc>
              <a:spcBef>
                <a:spcPct val="0"/>
              </a:spcBef>
            </a:pPr>
            <a:endParaRPr lang="en-US" sz="900" dirty="0" smtClean="0"/>
          </a:p>
        </p:txBody>
      </p:sp>
      <p:sp>
        <p:nvSpPr>
          <p:cNvPr id="37892" name="Dian numeron paikkamerkki 3"/>
          <p:cNvSpPr>
            <a:spLocks noGrp="1"/>
          </p:cNvSpPr>
          <p:nvPr>
            <p:ph type="sldNum" sz="quarter" idx="5"/>
          </p:nvPr>
        </p:nvSpPr>
        <p:spPr bwMode="auto">
          <a:ln>
            <a:miter lim="800000"/>
            <a:headEnd/>
            <a:tailEnd/>
          </a:ln>
        </p:spPr>
        <p:txBody>
          <a:bodyPr/>
          <a:lstStyle/>
          <a:p>
            <a:fld id="{F7934644-0116-437D-9124-5997C877020D}" type="slidenum">
              <a:rPr lang="en-GB"/>
              <a:pPr/>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bwMode="auto">
          <a:noFill/>
          <a:ln>
            <a:solidFill>
              <a:srgbClr val="000000"/>
            </a:solidFill>
            <a:miter lim="800000"/>
            <a:headEnd/>
            <a:tailEnd/>
          </a:ln>
        </p:spPr>
      </p:sp>
      <p:sp>
        <p:nvSpPr>
          <p:cNvPr id="3" name="Notes Placeholder 2"/>
          <p:cNvSpPr>
            <a:spLocks noGrp="1"/>
          </p:cNvSpPr>
          <p:nvPr>
            <p:ph type="body" idx="1"/>
          </p:nvPr>
        </p:nvSpPr>
        <p:spPr/>
        <p:txBody>
          <a:bodyPr/>
          <a:lstStyle/>
          <a:p>
            <a:pPr eaLnBrk="1" hangingPunct="1">
              <a:lnSpc>
                <a:spcPct val="80000"/>
              </a:lnSpc>
              <a:spcBef>
                <a:spcPct val="0"/>
              </a:spcBef>
            </a:pPr>
            <a:r>
              <a:rPr lang="en-GB" sz="800" dirty="0" smtClean="0">
                <a:ea typeface="MS PGothic" pitchFamily="34" charset="-128"/>
              </a:rPr>
              <a:t>We are a single-source supplier of a complete range of equipment and services to satisfy every lifting-related aspect of your business.</a:t>
            </a:r>
          </a:p>
          <a:p>
            <a:pPr eaLnBrk="1" hangingPunct="1">
              <a:lnSpc>
                <a:spcPct val="80000"/>
              </a:lnSpc>
              <a:spcBef>
                <a:spcPct val="0"/>
              </a:spcBef>
            </a:pPr>
            <a:endParaRPr lang="en-GB" sz="800" dirty="0" smtClean="0">
              <a:ea typeface="MS PGothic" pitchFamily="34" charset="-128"/>
            </a:endParaRPr>
          </a:p>
          <a:p>
            <a:pPr eaLnBrk="1" hangingPunct="1">
              <a:lnSpc>
                <a:spcPct val="80000"/>
              </a:lnSpc>
              <a:spcBef>
                <a:spcPct val="0"/>
              </a:spcBef>
              <a:buFontTx/>
              <a:buChar char="•"/>
            </a:pPr>
            <a:r>
              <a:rPr lang="en-GB" sz="800" b="1" dirty="0" smtClean="0">
                <a:ea typeface="MS PGothic" pitchFamily="34" charset="-128"/>
              </a:rPr>
              <a:t>Process cranes</a:t>
            </a:r>
          </a:p>
          <a:p>
            <a:pPr eaLnBrk="1" hangingPunct="1">
              <a:lnSpc>
                <a:spcPct val="80000"/>
              </a:lnSpc>
              <a:spcBef>
                <a:spcPct val="0"/>
              </a:spcBef>
            </a:pPr>
            <a:r>
              <a:rPr lang="en-GB" sz="800" dirty="0" smtClean="0">
                <a:ea typeface="MS PGothic" pitchFamily="34" charset="-128"/>
              </a:rPr>
              <a:t>Are engineered for severe duty, lifting up to 1,000 tons or more.</a:t>
            </a:r>
          </a:p>
          <a:p>
            <a:pPr eaLnBrk="1" hangingPunct="1">
              <a:lnSpc>
                <a:spcPct val="80000"/>
              </a:lnSpc>
              <a:spcBef>
                <a:spcPct val="0"/>
              </a:spcBef>
            </a:pPr>
            <a:endParaRPr lang="en-GB" sz="800" dirty="0" smtClean="0">
              <a:ea typeface="MS PGothic" pitchFamily="34" charset="-128"/>
            </a:endParaRPr>
          </a:p>
          <a:p>
            <a:pPr eaLnBrk="1" hangingPunct="1">
              <a:lnSpc>
                <a:spcPct val="80000"/>
              </a:lnSpc>
              <a:spcBef>
                <a:spcPct val="0"/>
              </a:spcBef>
              <a:buFontTx/>
              <a:buChar char="•"/>
            </a:pPr>
            <a:r>
              <a:rPr lang="en-GB" sz="800" b="1" dirty="0" smtClean="0">
                <a:ea typeface="MS PGothic" pitchFamily="34" charset="-128"/>
              </a:rPr>
              <a:t>Straddle Carriers</a:t>
            </a:r>
          </a:p>
          <a:p>
            <a:pPr eaLnBrk="1" hangingPunct="1">
              <a:lnSpc>
                <a:spcPct val="80000"/>
              </a:lnSpc>
              <a:spcBef>
                <a:spcPct val="0"/>
              </a:spcBef>
            </a:pPr>
            <a:r>
              <a:rPr lang="en-GB" sz="800" dirty="0" smtClean="0">
                <a:ea typeface="MS PGothic" pitchFamily="34" charset="-128"/>
              </a:rPr>
              <a:t>Are used for transporting containers from ship-side to the container yard and to the loading area.</a:t>
            </a:r>
          </a:p>
          <a:p>
            <a:pPr eaLnBrk="1" hangingPunct="1">
              <a:lnSpc>
                <a:spcPct val="80000"/>
              </a:lnSpc>
              <a:spcBef>
                <a:spcPct val="0"/>
              </a:spcBef>
            </a:pPr>
            <a:endParaRPr lang="en-GB" sz="800" b="1" dirty="0" smtClean="0">
              <a:ea typeface="MS PGothic" pitchFamily="34" charset="-128"/>
            </a:endParaRPr>
          </a:p>
          <a:p>
            <a:pPr eaLnBrk="1" hangingPunct="1">
              <a:lnSpc>
                <a:spcPct val="80000"/>
              </a:lnSpc>
              <a:spcBef>
                <a:spcPct val="0"/>
              </a:spcBef>
              <a:buFontTx/>
              <a:buChar char="•"/>
            </a:pPr>
            <a:r>
              <a:rPr lang="en-GB" sz="800" b="1" dirty="0" smtClean="0">
                <a:ea typeface="MS PGothic" pitchFamily="34" charset="-128"/>
              </a:rPr>
              <a:t>Yard Cranes</a:t>
            </a:r>
          </a:p>
          <a:p>
            <a:pPr eaLnBrk="1" hangingPunct="1">
              <a:lnSpc>
                <a:spcPct val="80000"/>
              </a:lnSpc>
              <a:spcBef>
                <a:spcPct val="0"/>
              </a:spcBef>
            </a:pPr>
            <a:r>
              <a:rPr lang="en-GB" sz="800" dirty="0" smtClean="0">
                <a:ea typeface="MS PGothic" pitchFamily="34" charset="-128"/>
              </a:rPr>
              <a:t>Include RTG and RMG cranes used for stacking containers high and wide in ports and at intermodal terminals.</a:t>
            </a:r>
          </a:p>
          <a:p>
            <a:pPr eaLnBrk="1" hangingPunct="1">
              <a:lnSpc>
                <a:spcPct val="80000"/>
              </a:lnSpc>
              <a:spcBef>
                <a:spcPct val="0"/>
              </a:spcBef>
            </a:pPr>
            <a:endParaRPr lang="en-GB" sz="800" dirty="0" smtClean="0">
              <a:ea typeface="MS PGothic" pitchFamily="34" charset="-128"/>
            </a:endParaRPr>
          </a:p>
          <a:p>
            <a:pPr eaLnBrk="1" hangingPunct="1">
              <a:lnSpc>
                <a:spcPct val="80000"/>
              </a:lnSpc>
              <a:spcBef>
                <a:spcPct val="0"/>
              </a:spcBef>
              <a:buFontTx/>
              <a:buChar char="•"/>
            </a:pPr>
            <a:r>
              <a:rPr lang="en-GB" sz="800" b="1" dirty="0" smtClean="0">
                <a:ea typeface="MS PGothic" pitchFamily="34" charset="-128"/>
              </a:rPr>
              <a:t>Machine Tool Service</a:t>
            </a:r>
          </a:p>
          <a:p>
            <a:pPr eaLnBrk="1" hangingPunct="1">
              <a:lnSpc>
                <a:spcPct val="80000"/>
              </a:lnSpc>
              <a:spcBef>
                <a:spcPct val="0"/>
              </a:spcBef>
            </a:pPr>
            <a:r>
              <a:rPr lang="en-GB" sz="800" dirty="0" smtClean="0">
                <a:ea typeface="MS PGothic" pitchFamily="34" charset="-128"/>
              </a:rPr>
              <a:t>Provides service and maintenance for all makes of machine tools in any industry.</a:t>
            </a:r>
          </a:p>
          <a:p>
            <a:pPr eaLnBrk="1" hangingPunct="1">
              <a:lnSpc>
                <a:spcPct val="80000"/>
              </a:lnSpc>
              <a:spcBef>
                <a:spcPct val="0"/>
              </a:spcBef>
            </a:pPr>
            <a:endParaRPr lang="en-GB" sz="800" dirty="0" smtClean="0">
              <a:ea typeface="MS PGothic" pitchFamily="34" charset="-128"/>
            </a:endParaRPr>
          </a:p>
          <a:p>
            <a:pPr eaLnBrk="1" hangingPunct="1">
              <a:lnSpc>
                <a:spcPct val="80000"/>
              </a:lnSpc>
              <a:spcBef>
                <a:spcPct val="0"/>
              </a:spcBef>
              <a:buFontTx/>
              <a:buChar char="•"/>
            </a:pPr>
            <a:r>
              <a:rPr lang="en-GB" sz="800" b="1" dirty="0" smtClean="0">
                <a:ea typeface="MS PGothic" pitchFamily="34" charset="-128"/>
              </a:rPr>
              <a:t>Goliath Shipyard Cranes</a:t>
            </a:r>
          </a:p>
          <a:p>
            <a:pPr eaLnBrk="1" hangingPunct="1">
              <a:lnSpc>
                <a:spcPct val="80000"/>
              </a:lnSpc>
              <a:spcBef>
                <a:spcPct val="0"/>
              </a:spcBef>
            </a:pPr>
            <a:r>
              <a:rPr lang="en-GB" sz="800" dirty="0" smtClean="0">
                <a:ea typeface="MS PGothic" pitchFamily="34" charset="-128"/>
              </a:rPr>
              <a:t>Span over 150 m and are used for handling ship sections in the shipbuilding process.</a:t>
            </a:r>
          </a:p>
          <a:p>
            <a:pPr eaLnBrk="1" hangingPunct="1">
              <a:lnSpc>
                <a:spcPct val="80000"/>
              </a:lnSpc>
              <a:spcBef>
                <a:spcPct val="0"/>
              </a:spcBef>
            </a:pPr>
            <a:endParaRPr lang="en-GB" sz="800" dirty="0" smtClean="0">
              <a:ea typeface="MS PGothic" pitchFamily="34" charset="-128"/>
            </a:endParaRPr>
          </a:p>
          <a:p>
            <a:pPr eaLnBrk="1" hangingPunct="1">
              <a:lnSpc>
                <a:spcPct val="80000"/>
              </a:lnSpc>
              <a:spcBef>
                <a:spcPct val="0"/>
              </a:spcBef>
              <a:buFontTx/>
              <a:buChar char="•"/>
            </a:pPr>
            <a:r>
              <a:rPr lang="en-GB" sz="800" b="1" dirty="0" smtClean="0">
                <a:ea typeface="MS PGothic" pitchFamily="34" charset="-128"/>
              </a:rPr>
              <a:t>Yard Information Technology </a:t>
            </a:r>
          </a:p>
          <a:p>
            <a:pPr eaLnBrk="1" hangingPunct="1">
              <a:lnSpc>
                <a:spcPct val="80000"/>
              </a:lnSpc>
              <a:spcBef>
                <a:spcPct val="0"/>
              </a:spcBef>
            </a:pPr>
            <a:r>
              <a:rPr lang="en-GB" sz="800" dirty="0" smtClean="0">
                <a:ea typeface="MS PGothic" pitchFamily="34" charset="-128"/>
              </a:rPr>
              <a:t>Creates a link between different vehicles in a port and provides container positioning for high-density stacking.</a:t>
            </a:r>
          </a:p>
          <a:p>
            <a:pPr eaLnBrk="1" hangingPunct="1">
              <a:lnSpc>
                <a:spcPct val="80000"/>
              </a:lnSpc>
              <a:spcBef>
                <a:spcPct val="0"/>
              </a:spcBef>
            </a:pPr>
            <a:endParaRPr lang="en-GB" sz="800" dirty="0" smtClean="0">
              <a:ea typeface="MS PGothic" pitchFamily="34" charset="-128"/>
            </a:endParaRPr>
          </a:p>
          <a:p>
            <a:pPr eaLnBrk="1" hangingPunct="1">
              <a:lnSpc>
                <a:spcPct val="80000"/>
              </a:lnSpc>
              <a:spcBef>
                <a:spcPct val="0"/>
              </a:spcBef>
              <a:buFontTx/>
              <a:buChar char="•"/>
            </a:pPr>
            <a:r>
              <a:rPr lang="en-GB" sz="800" b="1" dirty="0" smtClean="0">
                <a:ea typeface="MS PGothic" pitchFamily="34" charset="-128"/>
              </a:rPr>
              <a:t>Industrial Cranes</a:t>
            </a:r>
          </a:p>
          <a:p>
            <a:pPr eaLnBrk="1" hangingPunct="1">
              <a:lnSpc>
                <a:spcPct val="80000"/>
              </a:lnSpc>
              <a:spcBef>
                <a:spcPct val="0"/>
              </a:spcBef>
            </a:pPr>
            <a:r>
              <a:rPr lang="en-GB" sz="800" dirty="0" smtClean="0">
                <a:ea typeface="MS PGothic" pitchFamily="34" charset="-128"/>
              </a:rPr>
              <a:t>Featuring the CXT hoists, are used for precise and reliable load-handling with lifting capacities up to 100 tons.</a:t>
            </a:r>
          </a:p>
          <a:p>
            <a:pPr eaLnBrk="1" hangingPunct="1">
              <a:lnSpc>
                <a:spcPct val="80000"/>
              </a:lnSpc>
              <a:spcBef>
                <a:spcPct val="0"/>
              </a:spcBef>
            </a:pPr>
            <a:endParaRPr lang="en-GB" sz="800" dirty="0" smtClean="0">
              <a:ea typeface="MS PGothic" pitchFamily="34" charset="-128"/>
            </a:endParaRPr>
          </a:p>
          <a:p>
            <a:pPr eaLnBrk="1" hangingPunct="1">
              <a:lnSpc>
                <a:spcPct val="80000"/>
              </a:lnSpc>
              <a:spcBef>
                <a:spcPct val="0"/>
              </a:spcBef>
              <a:buFontTx/>
              <a:buChar char="•"/>
            </a:pPr>
            <a:r>
              <a:rPr lang="en-GB" sz="800" b="1" dirty="0" smtClean="0">
                <a:ea typeface="MS PGothic" pitchFamily="34" charset="-128"/>
              </a:rPr>
              <a:t>Ship-To-Shore Cranes</a:t>
            </a:r>
          </a:p>
          <a:p>
            <a:pPr eaLnBrk="1" hangingPunct="1">
              <a:lnSpc>
                <a:spcPct val="80000"/>
              </a:lnSpc>
              <a:spcBef>
                <a:spcPct val="0"/>
              </a:spcBef>
            </a:pPr>
            <a:r>
              <a:rPr lang="en-GB" sz="800" dirty="0" smtClean="0">
                <a:ea typeface="MS PGothic" pitchFamily="34" charset="-128"/>
              </a:rPr>
              <a:t>Are used for loading and unloading containers from ship to quay.</a:t>
            </a:r>
          </a:p>
          <a:p>
            <a:pPr eaLnBrk="1" hangingPunct="1">
              <a:lnSpc>
                <a:spcPct val="80000"/>
              </a:lnSpc>
              <a:spcBef>
                <a:spcPct val="0"/>
              </a:spcBef>
            </a:pPr>
            <a:endParaRPr lang="en-GB" sz="800" dirty="0" smtClean="0">
              <a:ea typeface="MS PGothic" pitchFamily="34" charset="-128"/>
            </a:endParaRPr>
          </a:p>
          <a:p>
            <a:pPr eaLnBrk="1" hangingPunct="1">
              <a:lnSpc>
                <a:spcPct val="80000"/>
              </a:lnSpc>
              <a:spcBef>
                <a:spcPct val="0"/>
              </a:spcBef>
              <a:buFontTx/>
              <a:buChar char="•"/>
            </a:pPr>
            <a:r>
              <a:rPr lang="en-GB" sz="800" b="1" dirty="0" smtClean="0">
                <a:ea typeface="MS PGothic" pitchFamily="34" charset="-128"/>
              </a:rPr>
              <a:t>Service and Modernization</a:t>
            </a:r>
          </a:p>
          <a:p>
            <a:pPr eaLnBrk="1" hangingPunct="1">
              <a:lnSpc>
                <a:spcPct val="80000"/>
              </a:lnSpc>
              <a:spcBef>
                <a:spcPct val="0"/>
              </a:spcBef>
            </a:pPr>
            <a:r>
              <a:rPr lang="en-GB" sz="800" dirty="0" smtClean="0">
                <a:ea typeface="MS PGothic" pitchFamily="34" charset="-128"/>
              </a:rPr>
              <a:t>Activities are aimed at maximizing the equipment availability, while minimizing cost of ownership.</a:t>
            </a:r>
          </a:p>
          <a:p>
            <a:pPr eaLnBrk="1" hangingPunct="1">
              <a:lnSpc>
                <a:spcPct val="80000"/>
              </a:lnSpc>
              <a:spcBef>
                <a:spcPct val="0"/>
              </a:spcBef>
            </a:pPr>
            <a:endParaRPr lang="en-GB" sz="800" dirty="0" smtClean="0">
              <a:ea typeface="MS PGothic" pitchFamily="34" charset="-128"/>
            </a:endParaRPr>
          </a:p>
          <a:p>
            <a:pPr eaLnBrk="1" hangingPunct="1">
              <a:lnSpc>
                <a:spcPct val="80000"/>
              </a:lnSpc>
              <a:spcBef>
                <a:spcPct val="0"/>
              </a:spcBef>
              <a:buFontTx/>
              <a:buChar char="•"/>
            </a:pPr>
            <a:r>
              <a:rPr lang="en-GB" sz="800" b="1" dirty="0" smtClean="0">
                <a:ea typeface="MS PGothic" pitchFamily="34" charset="-128"/>
              </a:rPr>
              <a:t>Forklift Trucks</a:t>
            </a:r>
          </a:p>
          <a:p>
            <a:pPr eaLnBrk="1" hangingPunct="1">
              <a:lnSpc>
                <a:spcPct val="80000"/>
              </a:lnSpc>
              <a:spcBef>
                <a:spcPct val="0"/>
              </a:spcBef>
            </a:pPr>
            <a:r>
              <a:rPr lang="en-GB" sz="800" dirty="0" smtClean="0">
                <a:ea typeface="MS PGothic" pitchFamily="34" charset="-128"/>
              </a:rPr>
              <a:t>With lifting capacities of 10 to 60 tons and used for transporting materials in process industries and ports.</a:t>
            </a:r>
          </a:p>
          <a:p>
            <a:pPr eaLnBrk="1" hangingPunct="1">
              <a:lnSpc>
                <a:spcPct val="80000"/>
              </a:lnSpc>
              <a:spcBef>
                <a:spcPct val="0"/>
              </a:spcBef>
            </a:pPr>
            <a:endParaRPr lang="en-GB" sz="800" dirty="0" smtClean="0">
              <a:ea typeface="MS PGothic" pitchFamily="34" charset="-128"/>
            </a:endParaRPr>
          </a:p>
          <a:p>
            <a:pPr eaLnBrk="1" hangingPunct="1">
              <a:lnSpc>
                <a:spcPct val="80000"/>
              </a:lnSpc>
              <a:spcBef>
                <a:spcPct val="0"/>
              </a:spcBef>
              <a:buFontTx/>
              <a:buChar char="•"/>
            </a:pPr>
            <a:r>
              <a:rPr lang="en-GB" sz="800" b="1" dirty="0" smtClean="0">
                <a:ea typeface="MS PGothic" pitchFamily="34" charset="-128"/>
              </a:rPr>
              <a:t>Light Lifting Systems</a:t>
            </a:r>
          </a:p>
          <a:p>
            <a:pPr eaLnBrk="1" hangingPunct="1">
              <a:lnSpc>
                <a:spcPct val="80000"/>
              </a:lnSpc>
              <a:spcBef>
                <a:spcPct val="0"/>
              </a:spcBef>
            </a:pPr>
            <a:r>
              <a:rPr lang="en-GB" sz="800" dirty="0" smtClean="0">
                <a:ea typeface="MS PGothic" pitchFamily="34" charset="-128"/>
              </a:rPr>
              <a:t>Are used for proactive and ergonomic handling of loads up to 7,500 kg.</a:t>
            </a:r>
          </a:p>
          <a:p>
            <a:pPr eaLnBrk="1" hangingPunct="1">
              <a:lnSpc>
                <a:spcPct val="80000"/>
              </a:lnSpc>
              <a:spcBef>
                <a:spcPct val="0"/>
              </a:spcBef>
            </a:pPr>
            <a:endParaRPr lang="en-GB" sz="800" dirty="0" smtClean="0">
              <a:ea typeface="MS PGothic" pitchFamily="34" charset="-128"/>
            </a:endParaRPr>
          </a:p>
          <a:p>
            <a:pPr eaLnBrk="1" hangingPunct="1">
              <a:lnSpc>
                <a:spcPct val="80000"/>
              </a:lnSpc>
              <a:spcBef>
                <a:spcPct val="0"/>
              </a:spcBef>
              <a:buFontTx/>
              <a:buChar char="•"/>
            </a:pPr>
            <a:r>
              <a:rPr lang="en-GB" sz="800" b="1" dirty="0" smtClean="0">
                <a:ea typeface="MS PGothic" pitchFamily="34" charset="-128"/>
              </a:rPr>
              <a:t>Reach Stackers</a:t>
            </a:r>
          </a:p>
          <a:p>
            <a:pPr eaLnBrk="1" hangingPunct="1">
              <a:lnSpc>
                <a:spcPct val="80000"/>
              </a:lnSpc>
              <a:spcBef>
                <a:spcPct val="0"/>
              </a:spcBef>
            </a:pPr>
            <a:r>
              <a:rPr lang="en-GB" sz="800" dirty="0" smtClean="0">
                <a:ea typeface="MS PGothic" pitchFamily="34" charset="-128"/>
              </a:rPr>
              <a:t>Are used to stack containers in small- and medium-sized terminals and railroad terminals.</a:t>
            </a:r>
          </a:p>
          <a:p>
            <a:pPr eaLnBrk="1" hangingPunct="1">
              <a:lnSpc>
                <a:spcPct val="60000"/>
              </a:lnSpc>
              <a:spcBef>
                <a:spcPct val="0"/>
              </a:spcBef>
            </a:pPr>
            <a:endParaRPr lang="en-GB" sz="800" dirty="0" smtClean="0">
              <a:ea typeface="MS PGothic" pitchFamily="34" charset="-128"/>
            </a:endParaRPr>
          </a:p>
          <a:p>
            <a:pPr eaLnBrk="1" hangingPunct="1">
              <a:lnSpc>
                <a:spcPct val="80000"/>
              </a:lnSpc>
              <a:spcBef>
                <a:spcPct val="0"/>
              </a:spcBef>
            </a:pPr>
            <a:endParaRPr lang="en-US" sz="800" dirty="0" smtClean="0"/>
          </a:p>
          <a:p>
            <a:pPr eaLnBrk="1" hangingPunct="1">
              <a:lnSpc>
                <a:spcPct val="80000"/>
              </a:lnSpc>
            </a:pPr>
            <a:endParaRPr lang="en-US" sz="800" dirty="0" smtClean="0"/>
          </a:p>
        </p:txBody>
      </p:sp>
      <p:sp>
        <p:nvSpPr>
          <p:cNvPr id="4" name="Slide Number Placeholder 3"/>
          <p:cNvSpPr>
            <a:spLocks noGrp="1"/>
          </p:cNvSpPr>
          <p:nvPr>
            <p:ph type="sldNum" sz="quarter" idx="5"/>
          </p:nvPr>
        </p:nvSpPr>
        <p:spPr/>
        <p:txBody>
          <a:bodyPr/>
          <a:lstStyle/>
          <a:p>
            <a:fld id="{4F4434F1-90A6-496F-8C94-2B003B275C39}" type="slidenum">
              <a:rPr lang="en-GB"/>
              <a:pPr/>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Dian kuvan paikkamerkki 1"/>
          <p:cNvSpPr>
            <a:spLocks noGrp="1" noRot="1" noChangeAspect="1" noTextEdit="1"/>
          </p:cNvSpPr>
          <p:nvPr>
            <p:ph type="sldImg"/>
          </p:nvPr>
        </p:nvSpPr>
        <p:spPr bwMode="auto">
          <a:noFill/>
          <a:ln>
            <a:solidFill>
              <a:srgbClr val="000000"/>
            </a:solidFill>
            <a:miter lim="800000"/>
            <a:headEnd/>
            <a:tailEnd/>
          </a:ln>
        </p:spPr>
      </p:sp>
      <p:sp>
        <p:nvSpPr>
          <p:cNvPr id="47107" name="Huomautusten paikkamerkki 2"/>
          <p:cNvSpPr>
            <a:spLocks noGrp="1"/>
          </p:cNvSpPr>
          <p:nvPr>
            <p:ph type="body" idx="1"/>
          </p:nvPr>
        </p:nvSpPr>
        <p:spPr bwMode="auto">
          <a:noFill/>
        </p:spPr>
        <p:txBody>
          <a:bodyPr/>
          <a:lstStyle/>
          <a:p>
            <a:pPr eaLnBrk="1" hangingPunct="1">
              <a:spcBef>
                <a:spcPct val="0"/>
              </a:spcBef>
            </a:pPr>
            <a:r>
              <a:rPr lang="en-GB" dirty="0" smtClean="0">
                <a:ea typeface="MS PGothic" pitchFamily="34" charset="-128"/>
              </a:rPr>
              <a:t>Our unique approach is to improve the efficiency and productivity of your equipment when it is running, while at the same time performing proactive maintenance and planned services to reduce the cost of downtime. The gap in the middle is what we call the highest lifecycle value.</a:t>
            </a:r>
          </a:p>
          <a:p>
            <a:pPr eaLnBrk="1" hangingPunct="1">
              <a:spcBef>
                <a:spcPct val="0"/>
              </a:spcBef>
            </a:pPr>
            <a:endParaRPr lang="en-US" dirty="0" smtClean="0"/>
          </a:p>
          <a:p>
            <a:pPr eaLnBrk="1" hangingPunct="1">
              <a:spcBef>
                <a:spcPct val="0"/>
              </a:spcBef>
            </a:pPr>
            <a:r>
              <a:rPr lang="en-US" dirty="0" smtClean="0"/>
              <a:t>We deliver the highest lifecycle value by focusing on:</a:t>
            </a:r>
          </a:p>
          <a:p>
            <a:pPr eaLnBrk="1" hangingPunct="1">
              <a:spcBef>
                <a:spcPct val="0"/>
              </a:spcBef>
            </a:pPr>
            <a:endParaRPr lang="en-US" dirty="0" smtClean="0"/>
          </a:p>
          <a:p>
            <a:pPr eaLnBrk="1" hangingPunct="1">
              <a:spcBef>
                <a:spcPct val="0"/>
              </a:spcBef>
            </a:pPr>
            <a:r>
              <a:rPr lang="en-US" dirty="0" smtClean="0"/>
              <a:t>Maximizing the productivity of uptime</a:t>
            </a:r>
          </a:p>
          <a:p>
            <a:pPr eaLnBrk="1" hangingPunct="1">
              <a:spcBef>
                <a:spcPct val="0"/>
              </a:spcBef>
            </a:pPr>
            <a:endParaRPr lang="en-US" dirty="0" smtClean="0"/>
          </a:p>
          <a:p>
            <a:pPr eaLnBrk="1" hangingPunct="1">
              <a:spcBef>
                <a:spcPct val="0"/>
              </a:spcBef>
            </a:pPr>
            <a:r>
              <a:rPr lang="en-US" dirty="0" smtClean="0"/>
              <a:t>Minimizing the cost of downtime</a:t>
            </a:r>
          </a:p>
          <a:p>
            <a:pPr eaLnBrk="1" hangingPunct="1">
              <a:spcBef>
                <a:spcPct val="0"/>
              </a:spcBef>
            </a:pPr>
            <a:endParaRPr lang="en-US" dirty="0" smtClean="0"/>
          </a:p>
          <a:p>
            <a:pPr eaLnBrk="1" hangingPunct="1">
              <a:spcBef>
                <a:spcPct val="0"/>
              </a:spcBef>
            </a:pPr>
            <a:endParaRPr lang="en-US" dirty="0" smtClean="0"/>
          </a:p>
        </p:txBody>
      </p:sp>
      <p:sp>
        <p:nvSpPr>
          <p:cNvPr id="39940" name="Dian numeron paikkamerkki 3"/>
          <p:cNvSpPr>
            <a:spLocks noGrp="1"/>
          </p:cNvSpPr>
          <p:nvPr>
            <p:ph type="sldNum" sz="quarter" idx="5"/>
          </p:nvPr>
        </p:nvSpPr>
        <p:spPr bwMode="auto">
          <a:ln>
            <a:miter lim="800000"/>
            <a:headEnd/>
            <a:tailEnd/>
          </a:ln>
        </p:spPr>
        <p:txBody>
          <a:bodyPr/>
          <a:lstStyle/>
          <a:p>
            <a:fld id="{DCC9BE79-C3AA-47D7-A673-FD4B1E7420BA}" type="slidenum">
              <a:rPr lang="en-GB"/>
              <a:pPr/>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Dian kuvan paikkamerkki 1"/>
          <p:cNvSpPr>
            <a:spLocks noGrp="1" noRot="1" noChangeAspect="1" noTextEdit="1"/>
          </p:cNvSpPr>
          <p:nvPr>
            <p:ph type="sldImg"/>
          </p:nvPr>
        </p:nvSpPr>
        <p:spPr bwMode="auto">
          <a:noFill/>
          <a:ln>
            <a:solidFill>
              <a:srgbClr val="000000"/>
            </a:solidFill>
            <a:miter lim="800000"/>
            <a:headEnd/>
            <a:tailEnd/>
          </a:ln>
        </p:spPr>
      </p:sp>
      <p:sp>
        <p:nvSpPr>
          <p:cNvPr id="47107" name="Huomautusten paikkamerkki 2"/>
          <p:cNvSpPr>
            <a:spLocks noGrp="1"/>
          </p:cNvSpPr>
          <p:nvPr>
            <p:ph type="body" idx="1"/>
          </p:nvPr>
        </p:nvSpPr>
        <p:spPr bwMode="auto">
          <a:noFill/>
        </p:spPr>
        <p:txBody>
          <a:bodyPr/>
          <a:lstStyle/>
          <a:p>
            <a:pPr eaLnBrk="1" hangingPunct="1">
              <a:spcBef>
                <a:spcPct val="0"/>
              </a:spcBef>
            </a:pPr>
            <a:r>
              <a:rPr lang="fi-FI" dirty="0" err="1" smtClean="0"/>
              <a:t>Keep</a:t>
            </a:r>
            <a:r>
              <a:rPr lang="fi-FI" dirty="0" smtClean="0"/>
              <a:t> in </a:t>
            </a:r>
            <a:r>
              <a:rPr lang="fi-FI" dirty="0" err="1" smtClean="0"/>
              <a:t>mind</a:t>
            </a:r>
            <a:r>
              <a:rPr lang="fi-FI" baseline="0" dirty="0" smtClean="0"/>
              <a:t> </a:t>
            </a:r>
            <a:r>
              <a:rPr lang="fi-FI" baseline="0" dirty="0" err="1" smtClean="0"/>
              <a:t>also</a:t>
            </a:r>
            <a:r>
              <a:rPr lang="fi-FI" baseline="0" dirty="0" smtClean="0"/>
              <a:t> the </a:t>
            </a:r>
            <a:r>
              <a:rPr lang="fi-FI" baseline="0" dirty="0" err="1" smtClean="0"/>
              <a:t>developed</a:t>
            </a:r>
            <a:r>
              <a:rPr lang="fi-FI" baseline="0" dirty="0" smtClean="0"/>
              <a:t> </a:t>
            </a:r>
            <a:r>
              <a:rPr lang="fi-FI" baseline="0" dirty="0" err="1" smtClean="0"/>
              <a:t>markets</a:t>
            </a:r>
            <a:r>
              <a:rPr lang="fi-FI" baseline="0" dirty="0" smtClean="0"/>
              <a:t>:</a:t>
            </a:r>
          </a:p>
          <a:p>
            <a:pPr eaLnBrk="1" hangingPunct="1">
              <a:spcBef>
                <a:spcPct val="0"/>
              </a:spcBef>
            </a:pPr>
            <a:r>
              <a:rPr lang="fi-FI" baseline="0" dirty="0" err="1" smtClean="0"/>
              <a:t>-Productivity</a:t>
            </a:r>
            <a:r>
              <a:rPr lang="fi-FI" baseline="0" dirty="0" smtClean="0"/>
              <a:t> </a:t>
            </a:r>
            <a:r>
              <a:rPr lang="fi-FI" baseline="0" dirty="0" err="1" smtClean="0"/>
              <a:t>improvement</a:t>
            </a:r>
            <a:endParaRPr lang="fi-FI" baseline="0" dirty="0" smtClean="0"/>
          </a:p>
          <a:p>
            <a:pPr eaLnBrk="1" hangingPunct="1">
              <a:spcBef>
                <a:spcPct val="0"/>
              </a:spcBef>
            </a:pPr>
            <a:r>
              <a:rPr lang="fi-FI" baseline="0" dirty="0" err="1" smtClean="0"/>
              <a:t>-Automation</a:t>
            </a:r>
            <a:endParaRPr lang="fi-FI" baseline="0" dirty="0" smtClean="0"/>
          </a:p>
          <a:p>
            <a:pPr eaLnBrk="1" hangingPunct="1">
              <a:spcBef>
                <a:spcPct val="0"/>
              </a:spcBef>
            </a:pPr>
            <a:r>
              <a:rPr lang="fi-FI" baseline="0" dirty="0" err="1" smtClean="0"/>
              <a:t>-Preventative</a:t>
            </a:r>
            <a:r>
              <a:rPr lang="fi-FI" baseline="0" dirty="0" smtClean="0"/>
              <a:t> Service</a:t>
            </a:r>
          </a:p>
          <a:p>
            <a:pPr eaLnBrk="1" hangingPunct="1">
              <a:spcBef>
                <a:spcPct val="0"/>
              </a:spcBef>
              <a:buFont typeface="Symbol"/>
              <a:buChar char="Þ"/>
            </a:pPr>
            <a:r>
              <a:rPr lang="fi-FI" baseline="0" dirty="0" err="1" smtClean="0"/>
              <a:t>Productivity</a:t>
            </a:r>
            <a:r>
              <a:rPr lang="fi-FI" baseline="0" dirty="0" smtClean="0"/>
              <a:t> </a:t>
            </a:r>
            <a:r>
              <a:rPr lang="fi-FI" baseline="0" dirty="0" err="1" smtClean="0"/>
              <a:t>improvement</a:t>
            </a:r>
            <a:r>
              <a:rPr lang="fi-FI" baseline="0" dirty="0" smtClean="0"/>
              <a:t> is a MUST, </a:t>
            </a:r>
            <a:r>
              <a:rPr lang="fi-FI" baseline="0" dirty="0" err="1" smtClean="0"/>
              <a:t>potential</a:t>
            </a:r>
            <a:r>
              <a:rPr lang="fi-FI" baseline="0" dirty="0" smtClean="0"/>
              <a:t> </a:t>
            </a:r>
            <a:r>
              <a:rPr lang="fi-FI" baseline="0" dirty="0" err="1" smtClean="0"/>
              <a:t>can</a:t>
            </a:r>
            <a:r>
              <a:rPr lang="fi-FI" baseline="0" dirty="0" smtClean="0"/>
              <a:t> </a:t>
            </a:r>
            <a:r>
              <a:rPr lang="fi-FI" baseline="0" dirty="0" err="1" smtClean="0"/>
              <a:t>be</a:t>
            </a:r>
            <a:r>
              <a:rPr lang="fi-FI" baseline="0" dirty="0" smtClean="0"/>
              <a:t> </a:t>
            </a:r>
            <a:r>
              <a:rPr lang="fi-FI" baseline="0" dirty="0" err="1" smtClean="0"/>
              <a:t>seen</a:t>
            </a:r>
            <a:r>
              <a:rPr lang="fi-FI" baseline="0" dirty="0" smtClean="0"/>
              <a:t> </a:t>
            </a:r>
            <a:r>
              <a:rPr lang="fi-FI" baseline="0" dirty="0" err="1" smtClean="0"/>
              <a:t>all</a:t>
            </a:r>
            <a:r>
              <a:rPr lang="fi-FI" baseline="0" dirty="0" smtClean="0"/>
              <a:t> </a:t>
            </a:r>
            <a:r>
              <a:rPr lang="fi-FI" baseline="0" dirty="0" err="1" smtClean="0"/>
              <a:t>over</a:t>
            </a:r>
            <a:endParaRPr lang="fi-FI" baseline="0" dirty="0" smtClean="0"/>
          </a:p>
          <a:p>
            <a:pPr eaLnBrk="1" hangingPunct="1">
              <a:spcBef>
                <a:spcPct val="0"/>
              </a:spcBef>
              <a:buFont typeface="Symbol"/>
              <a:buNone/>
            </a:pPr>
            <a:endParaRPr lang="fi-FI" baseline="0" dirty="0" smtClean="0"/>
          </a:p>
          <a:p>
            <a:pPr eaLnBrk="1" hangingPunct="1">
              <a:spcBef>
                <a:spcPct val="0"/>
              </a:spcBef>
              <a:buFont typeface="Symbol"/>
              <a:buNone/>
            </a:pPr>
            <a:r>
              <a:rPr lang="fi-FI" baseline="0" dirty="0" err="1" smtClean="0"/>
              <a:t>Developing</a:t>
            </a:r>
            <a:r>
              <a:rPr lang="fi-FI" baseline="0" dirty="0" smtClean="0"/>
              <a:t> </a:t>
            </a:r>
            <a:r>
              <a:rPr lang="fi-FI" baseline="0" dirty="0" err="1" smtClean="0"/>
              <a:t>countries</a:t>
            </a:r>
            <a:endParaRPr lang="fi-FI" baseline="0" dirty="0" smtClean="0"/>
          </a:p>
          <a:p>
            <a:pPr eaLnBrk="1" hangingPunct="1">
              <a:spcBef>
                <a:spcPct val="0"/>
              </a:spcBef>
              <a:buFont typeface="Symbol"/>
              <a:buNone/>
            </a:pPr>
            <a:r>
              <a:rPr lang="fi-FI" baseline="0" dirty="0" err="1" smtClean="0"/>
              <a:t>-Equipment</a:t>
            </a:r>
            <a:r>
              <a:rPr lang="fi-FI" baseline="0" dirty="0" smtClean="0"/>
              <a:t> </a:t>
            </a:r>
            <a:r>
              <a:rPr lang="fi-FI" baseline="0" dirty="0" err="1" smtClean="0"/>
              <a:t>drive</a:t>
            </a:r>
            <a:r>
              <a:rPr lang="fi-FI" baseline="0" dirty="0" smtClean="0"/>
              <a:t> / Service just </a:t>
            </a:r>
            <a:r>
              <a:rPr lang="fi-FI" baseline="0" dirty="0" err="1" smtClean="0"/>
              <a:t>starting</a:t>
            </a:r>
            <a:endParaRPr lang="fi-FI" baseline="0" dirty="0" smtClean="0"/>
          </a:p>
          <a:p>
            <a:pPr eaLnBrk="1" hangingPunct="1">
              <a:spcBef>
                <a:spcPct val="0"/>
              </a:spcBef>
              <a:buFont typeface="Symbol"/>
              <a:buNone/>
            </a:pPr>
            <a:r>
              <a:rPr lang="fi-FI" baseline="0" dirty="0" err="1" smtClean="0"/>
              <a:t>-Largest</a:t>
            </a:r>
            <a:r>
              <a:rPr lang="fi-FI" baseline="0" dirty="0" smtClean="0"/>
              <a:t> </a:t>
            </a:r>
            <a:r>
              <a:rPr lang="fi-FI" baseline="0" dirty="0" err="1" smtClean="0"/>
              <a:t>portion</a:t>
            </a:r>
            <a:r>
              <a:rPr lang="fi-FI" baseline="0" dirty="0" smtClean="0"/>
              <a:t> of </a:t>
            </a:r>
            <a:r>
              <a:rPr lang="fi-FI" baseline="0" dirty="0" err="1" smtClean="0"/>
              <a:t>equipment</a:t>
            </a:r>
            <a:r>
              <a:rPr lang="fi-FI" baseline="0" dirty="0" smtClean="0"/>
              <a:t> </a:t>
            </a:r>
            <a:r>
              <a:rPr lang="fi-FI" baseline="0" dirty="0" err="1" smtClean="0"/>
              <a:t>robust</a:t>
            </a:r>
            <a:r>
              <a:rPr lang="fi-FI" baseline="0" dirty="0" smtClean="0"/>
              <a:t> and </a:t>
            </a:r>
            <a:r>
              <a:rPr lang="fi-FI" baseline="0" dirty="0" err="1" smtClean="0"/>
              <a:t>basic</a:t>
            </a:r>
            <a:r>
              <a:rPr lang="fi-FI" baseline="0" dirty="0" smtClean="0"/>
              <a:t> </a:t>
            </a:r>
            <a:r>
              <a:rPr lang="fi-FI" baseline="0" dirty="0" err="1" smtClean="0"/>
              <a:t>technology</a:t>
            </a:r>
            <a:endParaRPr lang="en-US" dirty="0" smtClean="0"/>
          </a:p>
        </p:txBody>
      </p:sp>
      <p:sp>
        <p:nvSpPr>
          <p:cNvPr id="39940" name="Dian numeron paikkamerkki 3"/>
          <p:cNvSpPr>
            <a:spLocks noGrp="1"/>
          </p:cNvSpPr>
          <p:nvPr>
            <p:ph type="sldNum" sz="quarter" idx="5"/>
          </p:nvPr>
        </p:nvSpPr>
        <p:spPr bwMode="auto">
          <a:ln>
            <a:miter lim="800000"/>
            <a:headEnd/>
            <a:tailEnd/>
          </a:ln>
        </p:spPr>
        <p:txBody>
          <a:bodyPr/>
          <a:lstStyle/>
          <a:p>
            <a:fld id="{DCC9BE79-C3AA-47D7-A673-FD4B1E7420BA}" type="slidenum">
              <a:rPr lang="en-GB"/>
              <a:pPr/>
              <a:t>9</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Dian kuvan paikkamerkki 1"/>
          <p:cNvSpPr>
            <a:spLocks noGrp="1" noRot="1" noChangeAspect="1" noTextEdit="1"/>
          </p:cNvSpPr>
          <p:nvPr>
            <p:ph type="sldImg"/>
          </p:nvPr>
        </p:nvSpPr>
        <p:spPr bwMode="auto">
          <a:noFill/>
          <a:ln>
            <a:solidFill>
              <a:srgbClr val="000000"/>
            </a:solidFill>
            <a:miter lim="800000"/>
            <a:headEnd/>
            <a:tailEnd/>
          </a:ln>
        </p:spPr>
      </p:sp>
      <p:sp>
        <p:nvSpPr>
          <p:cNvPr id="47107" name="Huomautusten paikkamerkki 2"/>
          <p:cNvSpPr>
            <a:spLocks noGrp="1"/>
          </p:cNvSpPr>
          <p:nvPr>
            <p:ph type="body" idx="1"/>
          </p:nvPr>
        </p:nvSpPr>
        <p:spPr bwMode="auto">
          <a:noFill/>
        </p:spPr>
        <p:txBody>
          <a:bodyPr/>
          <a:lstStyle/>
          <a:p>
            <a:pPr eaLnBrk="1" hangingPunct="1">
              <a:spcBef>
                <a:spcPct val="0"/>
              </a:spcBef>
            </a:pPr>
            <a:endParaRPr lang="en-US" dirty="0" smtClean="0"/>
          </a:p>
        </p:txBody>
      </p:sp>
      <p:sp>
        <p:nvSpPr>
          <p:cNvPr id="39940" name="Dian numeron paikkamerkki 3"/>
          <p:cNvSpPr>
            <a:spLocks noGrp="1"/>
          </p:cNvSpPr>
          <p:nvPr>
            <p:ph type="sldNum" sz="quarter" idx="5"/>
          </p:nvPr>
        </p:nvSpPr>
        <p:spPr bwMode="auto">
          <a:ln>
            <a:miter lim="800000"/>
            <a:headEnd/>
            <a:tailEnd/>
          </a:ln>
        </p:spPr>
        <p:txBody>
          <a:bodyPr/>
          <a:lstStyle/>
          <a:p>
            <a:fld id="{DCC9BE79-C3AA-47D7-A673-FD4B1E7420BA}" type="slidenum">
              <a:rPr lang="en-GB"/>
              <a:pPr/>
              <a:t>10</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28675" name="Rectangle 3"/>
          <p:cNvSpPr>
            <a:spLocks noGrp="1" noChangeArrowheads="1"/>
          </p:cNvSpPr>
          <p:nvPr>
            <p:ph type="body" idx="1"/>
          </p:nvPr>
        </p:nvSpPr>
        <p:spPr bwMode="auto">
          <a:noFill/>
        </p:spPr>
        <p:txBody>
          <a:bodyPr/>
          <a:lstStyle/>
          <a:p>
            <a:endParaRPr lang="sv-SE" smtClean="0">
              <a:ea typeface="MS PGothic" pitchFamily="34" charset="-128"/>
            </a:endParaRPr>
          </a:p>
          <a:p>
            <a:r>
              <a:rPr lang="sv-SE" smtClean="0">
                <a:ea typeface="MS PGothic" pitchFamily="34" charset="-128"/>
              </a:rPr>
              <a:t>All numbers updated according to 2010 Annual Report.  </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bwMode="auto">
          <a:noFill/>
          <a:ln>
            <a:solidFill>
              <a:srgbClr val="000000"/>
            </a:solidFill>
            <a:miter lim="800000"/>
            <a:headEnd/>
            <a:tailEnd/>
          </a:ln>
        </p:spPr>
      </p:sp>
      <p:sp>
        <p:nvSpPr>
          <p:cNvPr id="31747" name="Notes Placeholder 2"/>
          <p:cNvSpPr>
            <a:spLocks noGrp="1"/>
          </p:cNvSpPr>
          <p:nvPr>
            <p:ph type="body" idx="1"/>
          </p:nvPr>
        </p:nvSpPr>
        <p:spPr bwMode="auto">
          <a:noFill/>
        </p:spPr>
        <p:txBody>
          <a:bodyPr/>
          <a:lstStyle/>
          <a:p>
            <a:endParaRPr lang="en-US" smtClean="0"/>
          </a:p>
        </p:txBody>
      </p:sp>
      <p:sp>
        <p:nvSpPr>
          <p:cNvPr id="31748" name="Slide Number Placeholder 3"/>
          <p:cNvSpPr>
            <a:spLocks noGrp="1"/>
          </p:cNvSpPr>
          <p:nvPr>
            <p:ph type="sldNum" sz="quarter" idx="5"/>
          </p:nvPr>
        </p:nvSpPr>
        <p:spPr bwMode="auto">
          <a:noFill/>
          <a:ln>
            <a:miter lim="800000"/>
            <a:headEnd/>
            <a:tailEnd/>
          </a:ln>
        </p:spPr>
        <p:txBody>
          <a:bodyPr/>
          <a:lstStyle/>
          <a:p>
            <a:fld id="{D23741E6-D03F-4436-8E91-261D91133355}" type="slidenum">
              <a:rPr lang="en-GB"/>
              <a:pPr/>
              <a:t>13</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A7B8044D-D47C-43D3-B1E4-9F8C8C75F388}" type="slidenum">
              <a:rPr lang="en-GB" smtClean="0"/>
              <a:pPr/>
              <a:t>14</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Dian kuvan paikkamerkki 1"/>
          <p:cNvSpPr>
            <a:spLocks noGrp="1" noRot="1" noChangeAspect="1" noTextEdit="1"/>
          </p:cNvSpPr>
          <p:nvPr>
            <p:ph type="sldImg"/>
          </p:nvPr>
        </p:nvSpPr>
        <p:spPr bwMode="auto">
          <a:noFill/>
          <a:ln>
            <a:solidFill>
              <a:srgbClr val="000000"/>
            </a:solidFill>
            <a:miter lim="800000"/>
            <a:headEnd/>
            <a:tailEnd/>
          </a:ln>
        </p:spPr>
      </p:sp>
      <p:sp>
        <p:nvSpPr>
          <p:cNvPr id="47107" name="Huomautusten paikkamerkki 2"/>
          <p:cNvSpPr>
            <a:spLocks noGrp="1"/>
          </p:cNvSpPr>
          <p:nvPr>
            <p:ph type="body" idx="1"/>
          </p:nvPr>
        </p:nvSpPr>
        <p:spPr bwMode="auto">
          <a:noFill/>
        </p:spPr>
        <p:txBody>
          <a:bodyPr/>
          <a:lstStyle/>
          <a:p>
            <a:pPr eaLnBrk="1" hangingPunct="1">
              <a:spcBef>
                <a:spcPct val="0"/>
              </a:spcBef>
            </a:pPr>
            <a:r>
              <a:rPr lang="en-GB" dirty="0" smtClean="0">
                <a:ea typeface="MS PGothic" pitchFamily="34" charset="-128"/>
              </a:rPr>
              <a:t>Our unique approach is to improve the efficiency and productivity of your equipment when it is running, while at the same time performing proactive maintenance and planned services to reduce the cost of downtime. The gap in the middle is what we call the highest lifecycle value.</a:t>
            </a:r>
          </a:p>
          <a:p>
            <a:pPr eaLnBrk="1" hangingPunct="1">
              <a:spcBef>
                <a:spcPct val="0"/>
              </a:spcBef>
            </a:pPr>
            <a:endParaRPr lang="en-US" dirty="0" smtClean="0"/>
          </a:p>
          <a:p>
            <a:pPr eaLnBrk="1" hangingPunct="1">
              <a:spcBef>
                <a:spcPct val="0"/>
              </a:spcBef>
            </a:pPr>
            <a:r>
              <a:rPr lang="en-US" dirty="0" smtClean="0"/>
              <a:t>We deliver the highest lifecycle value by focusing on:</a:t>
            </a:r>
          </a:p>
          <a:p>
            <a:pPr eaLnBrk="1" hangingPunct="1">
              <a:spcBef>
                <a:spcPct val="0"/>
              </a:spcBef>
            </a:pPr>
            <a:endParaRPr lang="en-US" dirty="0" smtClean="0"/>
          </a:p>
          <a:p>
            <a:pPr eaLnBrk="1" hangingPunct="1">
              <a:spcBef>
                <a:spcPct val="0"/>
              </a:spcBef>
            </a:pPr>
            <a:r>
              <a:rPr lang="en-US" dirty="0" smtClean="0"/>
              <a:t>Maximizing the productivity of uptime</a:t>
            </a:r>
          </a:p>
          <a:p>
            <a:pPr eaLnBrk="1" hangingPunct="1">
              <a:spcBef>
                <a:spcPct val="0"/>
              </a:spcBef>
            </a:pPr>
            <a:endParaRPr lang="en-US" dirty="0" smtClean="0"/>
          </a:p>
          <a:p>
            <a:pPr eaLnBrk="1" hangingPunct="1">
              <a:spcBef>
                <a:spcPct val="0"/>
              </a:spcBef>
            </a:pPr>
            <a:r>
              <a:rPr lang="en-US" dirty="0" smtClean="0"/>
              <a:t>Minimizing the cost of downtime</a:t>
            </a:r>
          </a:p>
          <a:p>
            <a:pPr eaLnBrk="1" hangingPunct="1">
              <a:spcBef>
                <a:spcPct val="0"/>
              </a:spcBef>
            </a:pPr>
            <a:endParaRPr lang="en-US" dirty="0" smtClean="0"/>
          </a:p>
          <a:p>
            <a:pPr eaLnBrk="1" hangingPunct="1">
              <a:spcBef>
                <a:spcPct val="0"/>
              </a:spcBef>
            </a:pPr>
            <a:endParaRPr lang="en-US" dirty="0" smtClean="0"/>
          </a:p>
        </p:txBody>
      </p:sp>
      <p:sp>
        <p:nvSpPr>
          <p:cNvPr id="39940" name="Dian numeron paikkamerkki 3"/>
          <p:cNvSpPr>
            <a:spLocks noGrp="1"/>
          </p:cNvSpPr>
          <p:nvPr>
            <p:ph type="sldNum" sz="quarter" idx="5"/>
          </p:nvPr>
        </p:nvSpPr>
        <p:spPr bwMode="auto">
          <a:ln>
            <a:miter lim="800000"/>
            <a:headEnd/>
            <a:tailEnd/>
          </a:ln>
        </p:spPr>
        <p:txBody>
          <a:bodyPr/>
          <a:lstStyle/>
          <a:p>
            <a:fld id="{DCC9BE79-C3AA-47D7-A673-FD4B1E7420BA}" type="slidenum">
              <a:rPr lang="en-GB"/>
              <a:pPr/>
              <a:t>15</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p:spPr>
      </p:sp>
      <p:sp>
        <p:nvSpPr>
          <p:cNvPr id="33795" name="Notes Placeholder 2"/>
          <p:cNvSpPr>
            <a:spLocks noGrp="1"/>
          </p:cNvSpPr>
          <p:nvPr>
            <p:ph type="body" idx="1"/>
          </p:nvPr>
        </p:nvSpPr>
        <p:spPr bwMode="auto">
          <a:noFill/>
        </p:spPr>
        <p:txBody>
          <a:bodyPr/>
          <a:lstStyle/>
          <a:p>
            <a:r>
              <a:rPr lang="sv-SE" b="1" smtClean="0">
                <a:ea typeface="MS PGothic" pitchFamily="34" charset="-128"/>
              </a:rPr>
              <a:t>The Konecranes Shanghai plant for hoists and cranes </a:t>
            </a:r>
            <a:r>
              <a:rPr lang="sv-SE" smtClean="0">
                <a:ea typeface="MS PGothic" pitchFamily="34" charset="-128"/>
              </a:rPr>
              <a:t>is mainly producing components for single girder cranes, double girder cranes, underslung cranes and explosion-proof cranes.  Other crane components are also produced here. Assembly of for example E-ROOM and e-panel. Is located in Putou District, in Shanghai’s nortwestern corner. Opened in 2002 and was extended in 2005.</a:t>
            </a:r>
          </a:p>
          <a:p>
            <a:endParaRPr lang="sv-SE" smtClean="0">
              <a:ea typeface="MS PGothic" pitchFamily="34" charset="-128"/>
            </a:endParaRPr>
          </a:p>
          <a:p>
            <a:r>
              <a:rPr lang="sv-SE" b="1" smtClean="0">
                <a:ea typeface="MS PGothic" pitchFamily="34" charset="-128"/>
              </a:rPr>
              <a:t>The Konecranes plant for heavy lifttrucks </a:t>
            </a:r>
            <a:r>
              <a:rPr lang="sv-SE" smtClean="0">
                <a:ea typeface="MS PGothic" pitchFamily="34" charset="-128"/>
              </a:rPr>
              <a:t>is producing empty container handlers, reach stackers and forklift trucks. This plant i located in Lingang, close to the large Yangshan deep-sea port. Opened in 2007 and finalized an extension to its facilities during 2010. </a:t>
            </a:r>
          </a:p>
          <a:p>
            <a:endParaRPr lang="sv-SE" smtClean="0">
              <a:ea typeface="MS PGothic" pitchFamily="34" charset="-128"/>
            </a:endParaRPr>
          </a:p>
          <a:p>
            <a:r>
              <a:rPr lang="sv-SE" b="1" smtClean="0">
                <a:ea typeface="MS PGothic" pitchFamily="34" charset="-128"/>
              </a:rPr>
              <a:t>The Konecranes plant for port cranes </a:t>
            </a:r>
            <a:r>
              <a:rPr lang="sv-SE" smtClean="0">
                <a:ea typeface="MS PGothic" pitchFamily="34" charset="-128"/>
              </a:rPr>
              <a:t>in Dalian is mainly producing RTG and RMG cranes, </a:t>
            </a:r>
            <a:r>
              <a:rPr lang="en-US" smtClean="0">
                <a:ea typeface="MS PGothic" pitchFamily="34" charset="-128"/>
              </a:rPr>
              <a:t>used for lifting and stacking containers in ports and intermodal terminals, </a:t>
            </a:r>
            <a:r>
              <a:rPr lang="sv-SE" smtClean="0">
                <a:ea typeface="MS PGothic" pitchFamily="34" charset="-128"/>
              </a:rPr>
              <a:t> and muncloaders. Opened in 2004. </a:t>
            </a:r>
          </a:p>
          <a:p>
            <a:endParaRPr lang="sv-SE" smtClean="0">
              <a:ea typeface="MS PGothic" pitchFamily="34" charset="-128"/>
            </a:endParaRPr>
          </a:p>
          <a:p>
            <a:r>
              <a:rPr lang="sv-SE" b="1" smtClean="0">
                <a:ea typeface="MS PGothic" pitchFamily="34" charset="-128"/>
              </a:rPr>
              <a:t>Sanma Hoists &amp; Cranes in Jinjiang</a:t>
            </a:r>
            <a:r>
              <a:rPr lang="sv-SE" smtClean="0">
                <a:ea typeface="MS PGothic" pitchFamily="34" charset="-128"/>
              </a:rPr>
              <a:t>. A joint venture where Konecranes owns 65% of the shares. </a:t>
            </a:r>
            <a:endParaRPr lang="en-US" smtClean="0">
              <a:ea typeface="MS PGothic" pitchFamily="34" charset="-128"/>
            </a:endParaRPr>
          </a:p>
          <a:p>
            <a:endParaRPr lang="en-US" smtClean="0">
              <a:ea typeface="MS PGothic" pitchFamily="34" charset="-128"/>
            </a:endParaRPr>
          </a:p>
          <a:p>
            <a:pPr lvl="1"/>
            <a:endParaRPr lang="en-US" smtClean="0">
              <a:ea typeface="MS PGothic" pitchFamily="34" charset="-128"/>
            </a:endParaRPr>
          </a:p>
          <a:p>
            <a:endParaRPr lang="en-US" smtClean="0">
              <a:ea typeface="MS PGothic" pitchFamily="34" charset="-128"/>
            </a:endParaRPr>
          </a:p>
        </p:txBody>
      </p:sp>
      <p:sp>
        <p:nvSpPr>
          <p:cNvPr id="33796" name="Slide Number Placeholder 3"/>
          <p:cNvSpPr>
            <a:spLocks noGrp="1"/>
          </p:cNvSpPr>
          <p:nvPr>
            <p:ph type="sldNum" sz="quarter" idx="5"/>
          </p:nvPr>
        </p:nvSpPr>
        <p:spPr bwMode="auto">
          <a:noFill/>
          <a:ln>
            <a:miter lim="800000"/>
            <a:headEnd/>
            <a:tailEnd/>
          </a:ln>
        </p:spPr>
        <p:txBody>
          <a:bodyPr/>
          <a:lstStyle/>
          <a:p>
            <a:fld id="{454A62DB-DF60-42B8-89BA-C6C73E0F9E8E}" type="slidenum">
              <a:rPr lang="fi-FI"/>
              <a:pPr/>
              <a:t>16</a:t>
            </a:fld>
            <a:endParaRPr lang="fi-FI"/>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Dian kuvan paikkamerkki 1"/>
          <p:cNvSpPr>
            <a:spLocks noGrp="1" noRot="1" noChangeAspect="1" noTextEdit="1"/>
          </p:cNvSpPr>
          <p:nvPr>
            <p:ph type="sldImg"/>
          </p:nvPr>
        </p:nvSpPr>
        <p:spPr bwMode="auto">
          <a:noFill/>
          <a:ln>
            <a:solidFill>
              <a:srgbClr val="000000"/>
            </a:solidFill>
            <a:miter lim="800000"/>
            <a:headEnd/>
            <a:tailEnd/>
          </a:ln>
        </p:spPr>
      </p:sp>
      <p:sp>
        <p:nvSpPr>
          <p:cNvPr id="47107" name="Huomautusten paikkamerkki 2"/>
          <p:cNvSpPr>
            <a:spLocks noGrp="1"/>
          </p:cNvSpPr>
          <p:nvPr>
            <p:ph type="body" idx="1"/>
          </p:nvPr>
        </p:nvSpPr>
        <p:spPr bwMode="auto">
          <a:noFill/>
        </p:spPr>
        <p:txBody>
          <a:bodyPr/>
          <a:lstStyle/>
          <a:p>
            <a:pPr eaLnBrk="1" hangingPunct="1">
              <a:spcBef>
                <a:spcPct val="0"/>
              </a:spcBef>
            </a:pPr>
            <a:r>
              <a:rPr lang="fi-FI" dirty="0" smtClean="0"/>
              <a:t>PLU / CMD 2010:</a:t>
            </a:r>
          </a:p>
          <a:p>
            <a:pPr eaLnBrk="1" hangingPunct="1">
              <a:spcBef>
                <a:spcPct val="0"/>
              </a:spcBef>
            </a:pPr>
            <a:r>
              <a:rPr lang="fi-FI" dirty="0" smtClean="0"/>
              <a:t>China: KC #1</a:t>
            </a:r>
            <a:r>
              <a:rPr lang="fi-FI" baseline="0" dirty="0" smtClean="0"/>
              <a:t> in </a:t>
            </a:r>
            <a:r>
              <a:rPr lang="fi-FI" baseline="0" dirty="0" err="1" smtClean="0"/>
              <a:t>high</a:t>
            </a:r>
            <a:r>
              <a:rPr lang="fi-FI" baseline="0" dirty="0" smtClean="0"/>
              <a:t> </a:t>
            </a:r>
            <a:r>
              <a:rPr lang="fi-FI" baseline="0" dirty="0" err="1" smtClean="0"/>
              <a:t>segment</a:t>
            </a:r>
            <a:r>
              <a:rPr lang="fi-FI" baseline="0" dirty="0" smtClean="0"/>
              <a:t> </a:t>
            </a:r>
            <a:r>
              <a:rPr lang="fi-FI" baseline="0" dirty="0" err="1" smtClean="0"/>
              <a:t>with</a:t>
            </a:r>
            <a:r>
              <a:rPr lang="fi-FI" baseline="0" dirty="0" smtClean="0"/>
              <a:t> </a:t>
            </a:r>
            <a:r>
              <a:rPr lang="fi-FI" baseline="0" dirty="0" err="1" smtClean="0"/>
              <a:t>clear</a:t>
            </a:r>
            <a:r>
              <a:rPr lang="fi-FI" baseline="0" dirty="0" smtClean="0"/>
              <a:t> </a:t>
            </a:r>
            <a:r>
              <a:rPr lang="fi-FI" baseline="0" dirty="0" err="1" smtClean="0"/>
              <a:t>marginal</a:t>
            </a:r>
            <a:endParaRPr lang="fi-FI" baseline="0" dirty="0" smtClean="0"/>
          </a:p>
          <a:p>
            <a:pPr eaLnBrk="1" hangingPunct="1">
              <a:spcBef>
                <a:spcPct val="0"/>
              </a:spcBef>
            </a:pPr>
            <a:r>
              <a:rPr lang="fi-FI" dirty="0" err="1" smtClean="0"/>
              <a:t>Middle</a:t>
            </a:r>
            <a:r>
              <a:rPr lang="fi-FI" dirty="0" smtClean="0"/>
              <a:t> </a:t>
            </a:r>
            <a:r>
              <a:rPr lang="fi-FI" dirty="0" err="1" smtClean="0"/>
              <a:t>segment</a:t>
            </a:r>
            <a:r>
              <a:rPr lang="fi-FI" baseline="0" dirty="0" smtClean="0"/>
              <a:t> </a:t>
            </a:r>
            <a:r>
              <a:rPr lang="fi-FI" baseline="0" dirty="0" err="1" smtClean="0"/>
              <a:t>Kito</a:t>
            </a:r>
            <a:r>
              <a:rPr lang="fi-FI" baseline="0" dirty="0" smtClean="0"/>
              <a:t> #1 (KC 22% </a:t>
            </a:r>
            <a:r>
              <a:rPr lang="fi-FI" baseline="0" dirty="0" err="1" smtClean="0"/>
              <a:t>ownership</a:t>
            </a:r>
            <a:r>
              <a:rPr lang="fi-FI" baseline="0" dirty="0" smtClean="0"/>
              <a:t>) + Sanma#2 </a:t>
            </a:r>
            <a:r>
              <a:rPr lang="fi-FI" baseline="0" dirty="0" err="1" smtClean="0"/>
              <a:t>together</a:t>
            </a:r>
            <a:r>
              <a:rPr lang="fi-FI" baseline="0" dirty="0" smtClean="0"/>
              <a:t> </a:t>
            </a:r>
            <a:r>
              <a:rPr lang="fi-FI" baseline="0" dirty="0" err="1" smtClean="0"/>
              <a:t>about</a:t>
            </a:r>
            <a:r>
              <a:rPr lang="fi-FI" baseline="0" dirty="0" smtClean="0"/>
              <a:t> 50% </a:t>
            </a:r>
            <a:r>
              <a:rPr lang="fi-FI" baseline="0" dirty="0" err="1" smtClean="0"/>
              <a:t>market</a:t>
            </a:r>
            <a:r>
              <a:rPr lang="fi-FI" baseline="0" dirty="0" smtClean="0"/>
              <a:t> </a:t>
            </a:r>
            <a:r>
              <a:rPr lang="fi-FI" baseline="0" dirty="0" err="1" smtClean="0"/>
              <a:t>share</a:t>
            </a:r>
            <a:endParaRPr lang="fi-FI" dirty="0" smtClean="0"/>
          </a:p>
          <a:p>
            <a:pPr eaLnBrk="1" hangingPunct="1">
              <a:spcBef>
                <a:spcPct val="0"/>
              </a:spcBef>
            </a:pPr>
            <a:r>
              <a:rPr lang="fi-FI" dirty="0" err="1" smtClean="0"/>
              <a:t>High</a:t>
            </a:r>
            <a:r>
              <a:rPr lang="fi-FI" baseline="0" dirty="0" smtClean="0"/>
              <a:t> </a:t>
            </a:r>
            <a:r>
              <a:rPr lang="fi-FI" baseline="0" dirty="0" err="1" smtClean="0"/>
              <a:t>end</a:t>
            </a:r>
            <a:r>
              <a:rPr lang="fi-FI" baseline="0" dirty="0" smtClean="0"/>
              <a:t> </a:t>
            </a:r>
            <a:r>
              <a:rPr lang="fi-FI" baseline="0" dirty="0" err="1" smtClean="0"/>
              <a:t>unit</a:t>
            </a:r>
            <a:r>
              <a:rPr lang="fi-FI" baseline="0" dirty="0" smtClean="0"/>
              <a:t> </a:t>
            </a:r>
            <a:r>
              <a:rPr lang="fi-FI" baseline="0" dirty="0" err="1" smtClean="0"/>
              <a:t>price</a:t>
            </a:r>
            <a:r>
              <a:rPr lang="fi-FI" baseline="0" dirty="0" smtClean="0"/>
              <a:t>	~100</a:t>
            </a:r>
          </a:p>
          <a:p>
            <a:pPr eaLnBrk="1" hangingPunct="1">
              <a:spcBef>
                <a:spcPct val="0"/>
              </a:spcBef>
            </a:pPr>
            <a:r>
              <a:rPr lang="fi-FI" baseline="0" dirty="0" err="1" smtClean="0"/>
              <a:t>Middle</a:t>
            </a:r>
            <a:r>
              <a:rPr lang="fi-FI" baseline="0" dirty="0" smtClean="0"/>
              <a:t> </a:t>
            </a:r>
            <a:r>
              <a:rPr lang="fi-FI" baseline="0" dirty="0" err="1" smtClean="0"/>
              <a:t>segment</a:t>
            </a:r>
            <a:r>
              <a:rPr lang="fi-FI" baseline="0" dirty="0" smtClean="0"/>
              <a:t>	~40-50</a:t>
            </a:r>
          </a:p>
          <a:p>
            <a:pPr eaLnBrk="1" hangingPunct="1">
              <a:spcBef>
                <a:spcPct val="0"/>
              </a:spcBef>
            </a:pPr>
            <a:r>
              <a:rPr lang="fi-FI" baseline="0" dirty="0" err="1" smtClean="0"/>
              <a:t>Low</a:t>
            </a:r>
            <a:r>
              <a:rPr lang="fi-FI" baseline="0" dirty="0" smtClean="0"/>
              <a:t> </a:t>
            </a:r>
            <a:r>
              <a:rPr lang="fi-FI" baseline="0" dirty="0" err="1" smtClean="0"/>
              <a:t>end</a:t>
            </a:r>
            <a:r>
              <a:rPr lang="fi-FI" baseline="0" dirty="0" smtClean="0"/>
              <a:t> 		~15</a:t>
            </a:r>
            <a:endParaRPr lang="en-US" dirty="0" smtClean="0"/>
          </a:p>
        </p:txBody>
      </p:sp>
      <p:sp>
        <p:nvSpPr>
          <p:cNvPr id="39940" name="Dian numeron paikkamerkki 3"/>
          <p:cNvSpPr>
            <a:spLocks noGrp="1"/>
          </p:cNvSpPr>
          <p:nvPr>
            <p:ph type="sldNum" sz="quarter" idx="5"/>
          </p:nvPr>
        </p:nvSpPr>
        <p:spPr bwMode="auto">
          <a:ln>
            <a:miter lim="800000"/>
            <a:headEnd/>
            <a:tailEnd/>
          </a:ln>
        </p:spPr>
        <p:txBody>
          <a:bodyPr/>
          <a:lstStyle/>
          <a:p>
            <a:fld id="{DCC9BE79-C3AA-47D7-A673-FD4B1E7420BA}" type="slidenum">
              <a:rPr lang="en-GB"/>
              <a:pPr/>
              <a:t>17</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Dian kuvan paikkamerkki 1"/>
          <p:cNvSpPr>
            <a:spLocks noGrp="1" noRot="1" noChangeAspect="1" noTextEdit="1"/>
          </p:cNvSpPr>
          <p:nvPr>
            <p:ph type="sldImg"/>
          </p:nvPr>
        </p:nvSpPr>
        <p:spPr bwMode="auto">
          <a:noFill/>
          <a:ln>
            <a:solidFill>
              <a:srgbClr val="000000"/>
            </a:solidFill>
            <a:miter lim="800000"/>
            <a:headEnd/>
            <a:tailEnd/>
          </a:ln>
        </p:spPr>
      </p:sp>
      <p:sp>
        <p:nvSpPr>
          <p:cNvPr id="47107" name="Huomautusten paikkamerkki 2"/>
          <p:cNvSpPr>
            <a:spLocks noGrp="1"/>
          </p:cNvSpPr>
          <p:nvPr>
            <p:ph type="body" idx="1"/>
          </p:nvPr>
        </p:nvSpPr>
        <p:spPr bwMode="auto">
          <a:noFill/>
        </p:spPr>
        <p:txBody>
          <a:bodyPr/>
          <a:lstStyle/>
          <a:p>
            <a:pPr eaLnBrk="1" hangingPunct="1">
              <a:spcBef>
                <a:spcPct val="0"/>
              </a:spcBef>
            </a:pPr>
            <a:endParaRPr lang="en-US" dirty="0" smtClean="0"/>
          </a:p>
        </p:txBody>
      </p:sp>
      <p:sp>
        <p:nvSpPr>
          <p:cNvPr id="39940" name="Dian numeron paikkamerkki 3"/>
          <p:cNvSpPr>
            <a:spLocks noGrp="1"/>
          </p:cNvSpPr>
          <p:nvPr>
            <p:ph type="sldNum" sz="quarter" idx="5"/>
          </p:nvPr>
        </p:nvSpPr>
        <p:spPr bwMode="auto">
          <a:ln>
            <a:miter lim="800000"/>
            <a:headEnd/>
            <a:tailEnd/>
          </a:ln>
        </p:spPr>
        <p:txBody>
          <a:bodyPr/>
          <a:lstStyle/>
          <a:p>
            <a:fld id="{DCC9BE79-C3AA-47D7-A673-FD4B1E7420BA}" type="slidenum">
              <a:rPr lang="en-GB"/>
              <a:pPr/>
              <a:t>19</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Dian kuvan paikkamerkki 1"/>
          <p:cNvSpPr>
            <a:spLocks noGrp="1" noRot="1" noChangeAspect="1" noTextEdit="1"/>
          </p:cNvSpPr>
          <p:nvPr>
            <p:ph type="sldImg"/>
          </p:nvPr>
        </p:nvSpPr>
        <p:spPr bwMode="auto">
          <a:noFill/>
          <a:ln>
            <a:solidFill>
              <a:srgbClr val="000000"/>
            </a:solidFill>
            <a:miter lim="800000"/>
            <a:headEnd/>
            <a:tailEnd/>
          </a:ln>
        </p:spPr>
      </p:sp>
      <p:sp>
        <p:nvSpPr>
          <p:cNvPr id="47107" name="Huomautusten paikkamerkki 2"/>
          <p:cNvSpPr>
            <a:spLocks noGrp="1"/>
          </p:cNvSpPr>
          <p:nvPr>
            <p:ph type="body" idx="1"/>
          </p:nvPr>
        </p:nvSpPr>
        <p:spPr bwMode="auto">
          <a:noFill/>
        </p:spPr>
        <p:txBody>
          <a:bodyPr/>
          <a:lstStyle/>
          <a:p>
            <a:pPr eaLnBrk="1" hangingPunct="1">
              <a:spcBef>
                <a:spcPct val="0"/>
              </a:spcBef>
            </a:pPr>
            <a:endParaRPr lang="en-US" dirty="0" smtClean="0"/>
          </a:p>
        </p:txBody>
      </p:sp>
      <p:sp>
        <p:nvSpPr>
          <p:cNvPr id="39940" name="Dian numeron paikkamerkki 3"/>
          <p:cNvSpPr>
            <a:spLocks noGrp="1"/>
          </p:cNvSpPr>
          <p:nvPr>
            <p:ph type="sldNum" sz="quarter" idx="5"/>
          </p:nvPr>
        </p:nvSpPr>
        <p:spPr bwMode="auto">
          <a:ln>
            <a:miter lim="800000"/>
            <a:headEnd/>
            <a:tailEnd/>
          </a:ln>
        </p:spPr>
        <p:txBody>
          <a:bodyPr/>
          <a:lstStyle/>
          <a:p>
            <a:fld id="{DCC9BE79-C3AA-47D7-A673-FD4B1E7420BA}" type="slidenum">
              <a:rPr lang="en-GB"/>
              <a:pPr/>
              <a:t>20</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spect="1" noChangeArrowheads="1" noTextEdit="1"/>
          </p:cNvSpPr>
          <p:nvPr>
            <p:ph type="sldImg"/>
          </p:nvPr>
        </p:nvSpPr>
        <p:spPr bwMode="auto">
          <a:xfrm>
            <a:off x="993775" y="769938"/>
            <a:ext cx="5111750" cy="3835400"/>
          </a:xfrm>
          <a:noFill/>
          <a:ln>
            <a:solidFill>
              <a:srgbClr val="000000"/>
            </a:solidFill>
            <a:miter lim="800000"/>
            <a:headEnd/>
            <a:tailEnd/>
          </a:ln>
        </p:spPr>
      </p:sp>
      <p:sp>
        <p:nvSpPr>
          <p:cNvPr id="21507" name="Rectangle 3"/>
          <p:cNvSpPr>
            <a:spLocks noGrp="1" noChangeArrowheads="1"/>
          </p:cNvSpPr>
          <p:nvPr>
            <p:ph type="body" idx="1"/>
          </p:nvPr>
        </p:nvSpPr>
        <p:spPr bwMode="auto">
          <a:noFill/>
        </p:spPr>
        <p:txBody>
          <a:bodyPr wrap="square" numCol="1" anchor="t" anchorCtr="0" compatLnSpc="1">
            <a:prstTxWarp prst="textNoShape">
              <a:avLst/>
            </a:prstTxWarp>
          </a:bodyPr>
          <a:lstStyle/>
          <a:p>
            <a:endParaRPr lang="en-US" smtClean="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Dian kuvan paikkamerkki 1"/>
          <p:cNvSpPr>
            <a:spLocks noGrp="1" noRot="1" noChangeAspect="1" noTextEdit="1"/>
          </p:cNvSpPr>
          <p:nvPr>
            <p:ph type="sldImg"/>
          </p:nvPr>
        </p:nvSpPr>
        <p:spPr bwMode="auto">
          <a:noFill/>
          <a:ln>
            <a:solidFill>
              <a:srgbClr val="000000"/>
            </a:solidFill>
            <a:miter lim="800000"/>
            <a:headEnd/>
            <a:tailEnd/>
          </a:ln>
        </p:spPr>
      </p:sp>
      <p:sp>
        <p:nvSpPr>
          <p:cNvPr id="60419" name="Huomautusten paikkamerkki 2"/>
          <p:cNvSpPr>
            <a:spLocks noGrp="1"/>
          </p:cNvSpPr>
          <p:nvPr>
            <p:ph type="body" idx="1"/>
          </p:nvPr>
        </p:nvSpPr>
        <p:spPr bwMode="auto">
          <a:noFill/>
        </p:spPr>
        <p:txBody>
          <a:bodyPr/>
          <a:lstStyle/>
          <a:p>
            <a:pPr eaLnBrk="1" hangingPunct="1">
              <a:spcBef>
                <a:spcPct val="0"/>
              </a:spcBef>
            </a:pPr>
            <a:endParaRPr lang="en-US" dirty="0" smtClean="0"/>
          </a:p>
        </p:txBody>
      </p:sp>
      <p:sp>
        <p:nvSpPr>
          <p:cNvPr id="52228" name="Dian numeron paikkamerkki 3"/>
          <p:cNvSpPr>
            <a:spLocks noGrp="1"/>
          </p:cNvSpPr>
          <p:nvPr>
            <p:ph type="sldNum" sz="quarter" idx="5"/>
          </p:nvPr>
        </p:nvSpPr>
        <p:spPr bwMode="auto">
          <a:ln>
            <a:miter lim="800000"/>
            <a:headEnd/>
            <a:tailEnd/>
          </a:ln>
        </p:spPr>
        <p:txBody>
          <a:bodyPr/>
          <a:lstStyle/>
          <a:p>
            <a:fld id="{DC40153A-EDE8-416F-A731-5C4B10F30103}" type="slidenum">
              <a:rPr lang="en-GB"/>
              <a:pPr/>
              <a:t>25</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4" name="Group 75"/>
          <p:cNvGrpSpPr/>
          <p:nvPr userDrawn="1"/>
        </p:nvGrpSpPr>
        <p:grpSpPr>
          <a:xfrm>
            <a:off x="6652234" y="341294"/>
            <a:ext cx="2214562" cy="444500"/>
            <a:chOff x="6643688" y="896938"/>
            <a:chExt cx="2214562" cy="444500"/>
          </a:xfrm>
          <a:solidFill>
            <a:schemeClr val="accent1"/>
          </a:solidFill>
        </p:grpSpPr>
        <p:sp>
          <p:nvSpPr>
            <p:cNvPr id="5" name="Freeform 40"/>
            <p:cNvSpPr>
              <a:spLocks noEditPoints="1"/>
            </p:cNvSpPr>
            <p:nvPr/>
          </p:nvSpPr>
          <p:spPr bwMode="auto">
            <a:xfrm>
              <a:off x="8805863" y="896938"/>
              <a:ext cx="52387" cy="53975"/>
            </a:xfrm>
            <a:custGeom>
              <a:avLst/>
              <a:gdLst/>
              <a:ahLst/>
              <a:cxnLst>
                <a:cxn ang="0">
                  <a:pos x="51" y="102"/>
                </a:cxn>
                <a:cxn ang="0">
                  <a:pos x="31" y="97"/>
                </a:cxn>
                <a:cxn ang="0">
                  <a:pos x="15" y="87"/>
                </a:cxn>
                <a:cxn ang="0">
                  <a:pos x="5" y="70"/>
                </a:cxn>
                <a:cxn ang="0">
                  <a:pos x="0" y="50"/>
                </a:cxn>
                <a:cxn ang="0">
                  <a:pos x="1" y="40"/>
                </a:cxn>
                <a:cxn ang="0">
                  <a:pos x="9" y="21"/>
                </a:cxn>
                <a:cxn ang="0">
                  <a:pos x="22" y="7"/>
                </a:cxn>
                <a:cxn ang="0">
                  <a:pos x="40" y="0"/>
                </a:cxn>
                <a:cxn ang="0">
                  <a:pos x="51" y="0"/>
                </a:cxn>
                <a:cxn ang="0">
                  <a:pos x="70" y="3"/>
                </a:cxn>
                <a:cxn ang="0">
                  <a:pos x="85" y="14"/>
                </a:cxn>
                <a:cxn ang="0">
                  <a:pos x="96" y="29"/>
                </a:cxn>
                <a:cxn ang="0">
                  <a:pos x="100" y="50"/>
                </a:cxn>
                <a:cxn ang="0">
                  <a:pos x="99" y="61"/>
                </a:cxn>
                <a:cxn ang="0">
                  <a:pos x="92" y="80"/>
                </a:cxn>
                <a:cxn ang="0">
                  <a:pos x="78" y="93"/>
                </a:cxn>
                <a:cxn ang="0">
                  <a:pos x="60" y="101"/>
                </a:cxn>
                <a:cxn ang="0">
                  <a:pos x="51" y="102"/>
                </a:cxn>
                <a:cxn ang="0">
                  <a:pos x="51" y="8"/>
                </a:cxn>
                <a:cxn ang="0">
                  <a:pos x="35" y="12"/>
                </a:cxn>
                <a:cxn ang="0">
                  <a:pos x="22" y="20"/>
                </a:cxn>
                <a:cxn ang="0">
                  <a:pos x="14" y="34"/>
                </a:cxn>
                <a:cxn ang="0">
                  <a:pos x="11" y="50"/>
                </a:cxn>
                <a:cxn ang="0">
                  <a:pos x="12" y="59"/>
                </a:cxn>
                <a:cxn ang="0">
                  <a:pos x="17" y="73"/>
                </a:cxn>
                <a:cxn ang="0">
                  <a:pos x="28" y="85"/>
                </a:cxn>
                <a:cxn ang="0">
                  <a:pos x="42" y="91"/>
                </a:cxn>
                <a:cxn ang="0">
                  <a:pos x="51" y="92"/>
                </a:cxn>
                <a:cxn ang="0">
                  <a:pos x="65" y="89"/>
                </a:cxn>
                <a:cxn ang="0">
                  <a:pos x="78" y="81"/>
                </a:cxn>
                <a:cxn ang="0">
                  <a:pos x="86" y="67"/>
                </a:cxn>
                <a:cxn ang="0">
                  <a:pos x="90" y="50"/>
                </a:cxn>
                <a:cxn ang="0">
                  <a:pos x="88" y="42"/>
                </a:cxn>
                <a:cxn ang="0">
                  <a:pos x="83" y="26"/>
                </a:cxn>
                <a:cxn ang="0">
                  <a:pos x="73" y="15"/>
                </a:cxn>
                <a:cxn ang="0">
                  <a:pos x="58" y="9"/>
                </a:cxn>
                <a:cxn ang="0">
                  <a:pos x="51" y="8"/>
                </a:cxn>
                <a:cxn ang="0">
                  <a:pos x="31" y="80"/>
                </a:cxn>
                <a:cxn ang="0">
                  <a:pos x="53" y="23"/>
                </a:cxn>
                <a:cxn ang="0">
                  <a:pos x="61" y="24"/>
                </a:cxn>
                <a:cxn ang="0">
                  <a:pos x="67" y="27"/>
                </a:cxn>
                <a:cxn ang="0">
                  <a:pos x="72" y="32"/>
                </a:cxn>
                <a:cxn ang="0">
                  <a:pos x="73" y="40"/>
                </a:cxn>
                <a:cxn ang="0">
                  <a:pos x="73" y="43"/>
                </a:cxn>
                <a:cxn ang="0">
                  <a:pos x="71" y="48"/>
                </a:cxn>
                <a:cxn ang="0">
                  <a:pos x="64" y="53"/>
                </a:cxn>
                <a:cxn ang="0">
                  <a:pos x="74" y="80"/>
                </a:cxn>
                <a:cxn ang="0">
                  <a:pos x="50" y="56"/>
                </a:cxn>
                <a:cxn ang="0">
                  <a:pos x="40" y="80"/>
                </a:cxn>
                <a:cxn ang="0">
                  <a:pos x="51" y="47"/>
                </a:cxn>
                <a:cxn ang="0">
                  <a:pos x="60" y="46"/>
                </a:cxn>
                <a:cxn ang="0">
                  <a:pos x="63" y="43"/>
                </a:cxn>
                <a:cxn ang="0">
                  <a:pos x="64" y="39"/>
                </a:cxn>
                <a:cxn ang="0">
                  <a:pos x="63" y="37"/>
                </a:cxn>
                <a:cxn ang="0">
                  <a:pos x="60" y="32"/>
                </a:cxn>
                <a:cxn ang="0">
                  <a:pos x="52" y="31"/>
                </a:cxn>
                <a:cxn ang="0">
                  <a:pos x="40" y="47"/>
                </a:cxn>
              </a:cxnLst>
              <a:rect l="0" t="0" r="r" b="b"/>
              <a:pathLst>
                <a:path w="100" h="102">
                  <a:moveTo>
                    <a:pt x="51" y="102"/>
                  </a:moveTo>
                  <a:lnTo>
                    <a:pt x="51" y="102"/>
                  </a:lnTo>
                  <a:lnTo>
                    <a:pt x="40" y="101"/>
                  </a:lnTo>
                  <a:lnTo>
                    <a:pt x="31" y="97"/>
                  </a:lnTo>
                  <a:lnTo>
                    <a:pt x="21" y="92"/>
                  </a:lnTo>
                  <a:lnTo>
                    <a:pt x="15" y="87"/>
                  </a:lnTo>
                  <a:lnTo>
                    <a:pt x="9" y="80"/>
                  </a:lnTo>
                  <a:lnTo>
                    <a:pt x="5" y="70"/>
                  </a:lnTo>
                  <a:lnTo>
                    <a:pt x="1" y="61"/>
                  </a:lnTo>
                  <a:lnTo>
                    <a:pt x="0" y="50"/>
                  </a:lnTo>
                  <a:lnTo>
                    <a:pt x="0" y="50"/>
                  </a:lnTo>
                  <a:lnTo>
                    <a:pt x="1" y="40"/>
                  </a:lnTo>
                  <a:lnTo>
                    <a:pt x="5" y="29"/>
                  </a:lnTo>
                  <a:lnTo>
                    <a:pt x="9" y="21"/>
                  </a:lnTo>
                  <a:lnTo>
                    <a:pt x="15" y="14"/>
                  </a:lnTo>
                  <a:lnTo>
                    <a:pt x="22" y="7"/>
                  </a:lnTo>
                  <a:lnTo>
                    <a:pt x="32" y="3"/>
                  </a:lnTo>
                  <a:lnTo>
                    <a:pt x="40" y="0"/>
                  </a:lnTo>
                  <a:lnTo>
                    <a:pt x="51" y="0"/>
                  </a:lnTo>
                  <a:lnTo>
                    <a:pt x="51" y="0"/>
                  </a:lnTo>
                  <a:lnTo>
                    <a:pt x="60" y="0"/>
                  </a:lnTo>
                  <a:lnTo>
                    <a:pt x="70" y="3"/>
                  </a:lnTo>
                  <a:lnTo>
                    <a:pt x="78" y="7"/>
                  </a:lnTo>
                  <a:lnTo>
                    <a:pt x="85" y="14"/>
                  </a:lnTo>
                  <a:lnTo>
                    <a:pt x="92" y="21"/>
                  </a:lnTo>
                  <a:lnTo>
                    <a:pt x="96" y="29"/>
                  </a:lnTo>
                  <a:lnTo>
                    <a:pt x="99" y="40"/>
                  </a:lnTo>
                  <a:lnTo>
                    <a:pt x="100" y="50"/>
                  </a:lnTo>
                  <a:lnTo>
                    <a:pt x="100" y="50"/>
                  </a:lnTo>
                  <a:lnTo>
                    <a:pt x="99" y="61"/>
                  </a:lnTo>
                  <a:lnTo>
                    <a:pt x="96" y="71"/>
                  </a:lnTo>
                  <a:lnTo>
                    <a:pt x="92" y="80"/>
                  </a:lnTo>
                  <a:lnTo>
                    <a:pt x="85" y="87"/>
                  </a:lnTo>
                  <a:lnTo>
                    <a:pt x="78" y="93"/>
                  </a:lnTo>
                  <a:lnTo>
                    <a:pt x="70" y="97"/>
                  </a:lnTo>
                  <a:lnTo>
                    <a:pt x="60" y="101"/>
                  </a:lnTo>
                  <a:lnTo>
                    <a:pt x="51" y="102"/>
                  </a:lnTo>
                  <a:lnTo>
                    <a:pt x="51" y="102"/>
                  </a:lnTo>
                  <a:close/>
                  <a:moveTo>
                    <a:pt x="51" y="8"/>
                  </a:moveTo>
                  <a:lnTo>
                    <a:pt x="51" y="8"/>
                  </a:lnTo>
                  <a:lnTo>
                    <a:pt x="42" y="9"/>
                  </a:lnTo>
                  <a:lnTo>
                    <a:pt x="35" y="12"/>
                  </a:lnTo>
                  <a:lnTo>
                    <a:pt x="29" y="15"/>
                  </a:lnTo>
                  <a:lnTo>
                    <a:pt x="22" y="20"/>
                  </a:lnTo>
                  <a:lnTo>
                    <a:pt x="18" y="26"/>
                  </a:lnTo>
                  <a:lnTo>
                    <a:pt x="14" y="34"/>
                  </a:lnTo>
                  <a:lnTo>
                    <a:pt x="12" y="42"/>
                  </a:lnTo>
                  <a:lnTo>
                    <a:pt x="11" y="50"/>
                  </a:lnTo>
                  <a:lnTo>
                    <a:pt x="11" y="50"/>
                  </a:lnTo>
                  <a:lnTo>
                    <a:pt x="12" y="59"/>
                  </a:lnTo>
                  <a:lnTo>
                    <a:pt x="14" y="67"/>
                  </a:lnTo>
                  <a:lnTo>
                    <a:pt x="17" y="73"/>
                  </a:lnTo>
                  <a:lnTo>
                    <a:pt x="22" y="80"/>
                  </a:lnTo>
                  <a:lnTo>
                    <a:pt x="28" y="85"/>
                  </a:lnTo>
                  <a:lnTo>
                    <a:pt x="34" y="89"/>
                  </a:lnTo>
                  <a:lnTo>
                    <a:pt x="42" y="91"/>
                  </a:lnTo>
                  <a:lnTo>
                    <a:pt x="51" y="92"/>
                  </a:lnTo>
                  <a:lnTo>
                    <a:pt x="51" y="92"/>
                  </a:lnTo>
                  <a:lnTo>
                    <a:pt x="58" y="91"/>
                  </a:lnTo>
                  <a:lnTo>
                    <a:pt x="65" y="89"/>
                  </a:lnTo>
                  <a:lnTo>
                    <a:pt x="73" y="86"/>
                  </a:lnTo>
                  <a:lnTo>
                    <a:pt x="78" y="81"/>
                  </a:lnTo>
                  <a:lnTo>
                    <a:pt x="83" y="74"/>
                  </a:lnTo>
                  <a:lnTo>
                    <a:pt x="86" y="67"/>
                  </a:lnTo>
                  <a:lnTo>
                    <a:pt x="88" y="60"/>
                  </a:lnTo>
                  <a:lnTo>
                    <a:pt x="90" y="50"/>
                  </a:lnTo>
                  <a:lnTo>
                    <a:pt x="90" y="50"/>
                  </a:lnTo>
                  <a:lnTo>
                    <a:pt x="88" y="42"/>
                  </a:lnTo>
                  <a:lnTo>
                    <a:pt x="86" y="34"/>
                  </a:lnTo>
                  <a:lnTo>
                    <a:pt x="83" y="26"/>
                  </a:lnTo>
                  <a:lnTo>
                    <a:pt x="78" y="20"/>
                  </a:lnTo>
                  <a:lnTo>
                    <a:pt x="73" y="15"/>
                  </a:lnTo>
                  <a:lnTo>
                    <a:pt x="65" y="12"/>
                  </a:lnTo>
                  <a:lnTo>
                    <a:pt x="58" y="9"/>
                  </a:lnTo>
                  <a:lnTo>
                    <a:pt x="51" y="8"/>
                  </a:lnTo>
                  <a:lnTo>
                    <a:pt x="51" y="8"/>
                  </a:lnTo>
                  <a:close/>
                  <a:moveTo>
                    <a:pt x="40" y="80"/>
                  </a:moveTo>
                  <a:lnTo>
                    <a:pt x="31" y="80"/>
                  </a:lnTo>
                  <a:lnTo>
                    <a:pt x="31" y="23"/>
                  </a:lnTo>
                  <a:lnTo>
                    <a:pt x="53" y="23"/>
                  </a:lnTo>
                  <a:lnTo>
                    <a:pt x="53" y="23"/>
                  </a:lnTo>
                  <a:lnTo>
                    <a:pt x="61" y="24"/>
                  </a:lnTo>
                  <a:lnTo>
                    <a:pt x="65" y="25"/>
                  </a:lnTo>
                  <a:lnTo>
                    <a:pt x="67" y="27"/>
                  </a:lnTo>
                  <a:lnTo>
                    <a:pt x="71" y="29"/>
                  </a:lnTo>
                  <a:lnTo>
                    <a:pt x="72" y="32"/>
                  </a:lnTo>
                  <a:lnTo>
                    <a:pt x="73" y="36"/>
                  </a:lnTo>
                  <a:lnTo>
                    <a:pt x="73" y="40"/>
                  </a:lnTo>
                  <a:lnTo>
                    <a:pt x="73" y="40"/>
                  </a:lnTo>
                  <a:lnTo>
                    <a:pt x="73" y="43"/>
                  </a:lnTo>
                  <a:lnTo>
                    <a:pt x="72" y="46"/>
                  </a:lnTo>
                  <a:lnTo>
                    <a:pt x="71" y="48"/>
                  </a:lnTo>
                  <a:lnTo>
                    <a:pt x="69" y="50"/>
                  </a:lnTo>
                  <a:lnTo>
                    <a:pt x="64" y="53"/>
                  </a:lnTo>
                  <a:lnTo>
                    <a:pt x="58" y="54"/>
                  </a:lnTo>
                  <a:lnTo>
                    <a:pt x="74" y="80"/>
                  </a:lnTo>
                  <a:lnTo>
                    <a:pt x="63" y="80"/>
                  </a:lnTo>
                  <a:lnTo>
                    <a:pt x="50" y="56"/>
                  </a:lnTo>
                  <a:lnTo>
                    <a:pt x="40" y="56"/>
                  </a:lnTo>
                  <a:lnTo>
                    <a:pt x="40" y="80"/>
                  </a:lnTo>
                  <a:close/>
                  <a:moveTo>
                    <a:pt x="51" y="47"/>
                  </a:moveTo>
                  <a:lnTo>
                    <a:pt x="51" y="47"/>
                  </a:lnTo>
                  <a:lnTo>
                    <a:pt x="56" y="47"/>
                  </a:lnTo>
                  <a:lnTo>
                    <a:pt x="60" y="46"/>
                  </a:lnTo>
                  <a:lnTo>
                    <a:pt x="61" y="45"/>
                  </a:lnTo>
                  <a:lnTo>
                    <a:pt x="63" y="43"/>
                  </a:lnTo>
                  <a:lnTo>
                    <a:pt x="63" y="41"/>
                  </a:lnTo>
                  <a:lnTo>
                    <a:pt x="64" y="39"/>
                  </a:lnTo>
                  <a:lnTo>
                    <a:pt x="64" y="39"/>
                  </a:lnTo>
                  <a:lnTo>
                    <a:pt x="63" y="37"/>
                  </a:lnTo>
                  <a:lnTo>
                    <a:pt x="62" y="35"/>
                  </a:lnTo>
                  <a:lnTo>
                    <a:pt x="60" y="32"/>
                  </a:lnTo>
                  <a:lnTo>
                    <a:pt x="56" y="31"/>
                  </a:lnTo>
                  <a:lnTo>
                    <a:pt x="52" y="31"/>
                  </a:lnTo>
                  <a:lnTo>
                    <a:pt x="40" y="31"/>
                  </a:lnTo>
                  <a:lnTo>
                    <a:pt x="40" y="47"/>
                  </a:lnTo>
                  <a:lnTo>
                    <a:pt x="51" y="47"/>
                  </a:lnTo>
                  <a:close/>
                </a:path>
              </a:pathLst>
            </a:custGeom>
            <a:grpFill/>
            <a:ln w="9525">
              <a:noFill/>
              <a:round/>
              <a:headEnd/>
              <a:tailEnd/>
            </a:ln>
          </p:spPr>
          <p:txBody>
            <a:bodyPr/>
            <a:lstStyle/>
            <a:p>
              <a:pPr fontAlgn="auto">
                <a:spcBef>
                  <a:spcPts val="0"/>
                </a:spcBef>
                <a:spcAft>
                  <a:spcPts val="0"/>
                </a:spcAft>
                <a:defRPr/>
              </a:pPr>
              <a:endParaRPr lang="en-GB">
                <a:latin typeface="+mn-lt"/>
                <a:cs typeface="+mn-cs"/>
              </a:endParaRPr>
            </a:p>
          </p:txBody>
        </p:sp>
        <p:sp>
          <p:nvSpPr>
            <p:cNvPr id="6" name="Freeform 41"/>
            <p:cNvSpPr>
              <a:spLocks/>
            </p:cNvSpPr>
            <p:nvPr/>
          </p:nvSpPr>
          <p:spPr bwMode="auto">
            <a:xfrm>
              <a:off x="7086600" y="909638"/>
              <a:ext cx="223837" cy="239713"/>
            </a:xfrm>
            <a:custGeom>
              <a:avLst/>
              <a:gdLst/>
              <a:ahLst/>
              <a:cxnLst>
                <a:cxn ang="0">
                  <a:pos x="336" y="0"/>
                </a:cxn>
                <a:cxn ang="0">
                  <a:pos x="336" y="331"/>
                </a:cxn>
                <a:cxn ang="0">
                  <a:pos x="90" y="0"/>
                </a:cxn>
                <a:cxn ang="0">
                  <a:pos x="0" y="0"/>
                </a:cxn>
                <a:cxn ang="0">
                  <a:pos x="0" y="453"/>
                </a:cxn>
                <a:cxn ang="0">
                  <a:pos x="85" y="453"/>
                </a:cxn>
                <a:cxn ang="0">
                  <a:pos x="85" y="116"/>
                </a:cxn>
                <a:cxn ang="0">
                  <a:pos x="336" y="453"/>
                </a:cxn>
                <a:cxn ang="0">
                  <a:pos x="421" y="453"/>
                </a:cxn>
                <a:cxn ang="0">
                  <a:pos x="421" y="0"/>
                </a:cxn>
                <a:cxn ang="0">
                  <a:pos x="336" y="0"/>
                </a:cxn>
              </a:cxnLst>
              <a:rect l="0" t="0" r="r" b="b"/>
              <a:pathLst>
                <a:path w="421" h="453">
                  <a:moveTo>
                    <a:pt x="336" y="0"/>
                  </a:moveTo>
                  <a:lnTo>
                    <a:pt x="336" y="331"/>
                  </a:lnTo>
                  <a:lnTo>
                    <a:pt x="90" y="0"/>
                  </a:lnTo>
                  <a:lnTo>
                    <a:pt x="0" y="0"/>
                  </a:lnTo>
                  <a:lnTo>
                    <a:pt x="0" y="453"/>
                  </a:lnTo>
                  <a:lnTo>
                    <a:pt x="85" y="453"/>
                  </a:lnTo>
                  <a:lnTo>
                    <a:pt x="85" y="116"/>
                  </a:lnTo>
                  <a:lnTo>
                    <a:pt x="336" y="453"/>
                  </a:lnTo>
                  <a:lnTo>
                    <a:pt x="421" y="453"/>
                  </a:lnTo>
                  <a:lnTo>
                    <a:pt x="421" y="0"/>
                  </a:lnTo>
                  <a:lnTo>
                    <a:pt x="336" y="0"/>
                  </a:lnTo>
                  <a:close/>
                </a:path>
              </a:pathLst>
            </a:custGeom>
            <a:grpFill/>
            <a:ln w="9525">
              <a:noFill/>
              <a:round/>
              <a:headEnd/>
              <a:tailEnd/>
            </a:ln>
          </p:spPr>
          <p:txBody>
            <a:bodyPr/>
            <a:lstStyle/>
            <a:p>
              <a:pPr fontAlgn="auto">
                <a:spcBef>
                  <a:spcPts val="0"/>
                </a:spcBef>
                <a:spcAft>
                  <a:spcPts val="0"/>
                </a:spcAft>
                <a:defRPr/>
              </a:pPr>
              <a:endParaRPr lang="en-GB">
                <a:latin typeface="+mn-lt"/>
                <a:cs typeface="+mn-cs"/>
              </a:endParaRPr>
            </a:p>
          </p:txBody>
        </p:sp>
        <p:sp>
          <p:nvSpPr>
            <p:cNvPr id="7" name="Freeform 42"/>
            <p:cNvSpPr>
              <a:spLocks/>
            </p:cNvSpPr>
            <p:nvPr/>
          </p:nvSpPr>
          <p:spPr bwMode="auto">
            <a:xfrm>
              <a:off x="7335838" y="909638"/>
              <a:ext cx="161925" cy="239713"/>
            </a:xfrm>
            <a:custGeom>
              <a:avLst/>
              <a:gdLst/>
              <a:ahLst/>
              <a:cxnLst>
                <a:cxn ang="0">
                  <a:pos x="0" y="0"/>
                </a:cxn>
                <a:cxn ang="0">
                  <a:pos x="0" y="453"/>
                </a:cxn>
                <a:cxn ang="0">
                  <a:pos x="306" y="453"/>
                </a:cxn>
                <a:cxn ang="0">
                  <a:pos x="306" y="379"/>
                </a:cxn>
                <a:cxn ang="0">
                  <a:pos x="85" y="379"/>
                </a:cxn>
                <a:cxn ang="0">
                  <a:pos x="85" y="261"/>
                </a:cxn>
                <a:cxn ang="0">
                  <a:pos x="297" y="261"/>
                </a:cxn>
                <a:cxn ang="0">
                  <a:pos x="297" y="188"/>
                </a:cxn>
                <a:cxn ang="0">
                  <a:pos x="85" y="188"/>
                </a:cxn>
                <a:cxn ang="0">
                  <a:pos x="85" y="73"/>
                </a:cxn>
                <a:cxn ang="0">
                  <a:pos x="306" y="73"/>
                </a:cxn>
                <a:cxn ang="0">
                  <a:pos x="306" y="0"/>
                </a:cxn>
                <a:cxn ang="0">
                  <a:pos x="0" y="0"/>
                </a:cxn>
              </a:cxnLst>
              <a:rect l="0" t="0" r="r" b="b"/>
              <a:pathLst>
                <a:path w="306" h="453">
                  <a:moveTo>
                    <a:pt x="0" y="0"/>
                  </a:moveTo>
                  <a:lnTo>
                    <a:pt x="0" y="453"/>
                  </a:lnTo>
                  <a:lnTo>
                    <a:pt x="306" y="453"/>
                  </a:lnTo>
                  <a:lnTo>
                    <a:pt x="306" y="379"/>
                  </a:lnTo>
                  <a:lnTo>
                    <a:pt x="85" y="379"/>
                  </a:lnTo>
                  <a:lnTo>
                    <a:pt x="85" y="261"/>
                  </a:lnTo>
                  <a:lnTo>
                    <a:pt x="297" y="261"/>
                  </a:lnTo>
                  <a:lnTo>
                    <a:pt x="297" y="188"/>
                  </a:lnTo>
                  <a:lnTo>
                    <a:pt x="85" y="188"/>
                  </a:lnTo>
                  <a:lnTo>
                    <a:pt x="85" y="73"/>
                  </a:lnTo>
                  <a:lnTo>
                    <a:pt x="306" y="73"/>
                  </a:lnTo>
                  <a:lnTo>
                    <a:pt x="306" y="0"/>
                  </a:lnTo>
                  <a:lnTo>
                    <a:pt x="0" y="0"/>
                  </a:lnTo>
                  <a:close/>
                </a:path>
              </a:pathLst>
            </a:custGeom>
            <a:grpFill/>
            <a:ln w="9525">
              <a:noFill/>
              <a:round/>
              <a:headEnd/>
              <a:tailEnd/>
            </a:ln>
          </p:spPr>
          <p:txBody>
            <a:bodyPr/>
            <a:lstStyle/>
            <a:p>
              <a:pPr fontAlgn="auto">
                <a:spcBef>
                  <a:spcPts val="0"/>
                </a:spcBef>
                <a:spcAft>
                  <a:spcPts val="0"/>
                </a:spcAft>
                <a:defRPr/>
              </a:pPr>
              <a:endParaRPr lang="en-GB">
                <a:latin typeface="+mn-lt"/>
                <a:cs typeface="+mn-cs"/>
              </a:endParaRPr>
            </a:p>
          </p:txBody>
        </p:sp>
        <p:sp>
          <p:nvSpPr>
            <p:cNvPr id="8" name="Freeform 43"/>
            <p:cNvSpPr>
              <a:spLocks noEditPoints="1"/>
            </p:cNvSpPr>
            <p:nvPr/>
          </p:nvSpPr>
          <p:spPr bwMode="auto">
            <a:xfrm>
              <a:off x="7945438" y="909638"/>
              <a:ext cx="252412" cy="239713"/>
            </a:xfrm>
            <a:custGeom>
              <a:avLst/>
              <a:gdLst/>
              <a:ahLst/>
              <a:cxnLst>
                <a:cxn ang="0">
                  <a:pos x="275" y="0"/>
                </a:cxn>
                <a:cxn ang="0">
                  <a:pos x="200" y="0"/>
                </a:cxn>
                <a:cxn ang="0">
                  <a:pos x="0" y="453"/>
                </a:cxn>
                <a:cxn ang="0">
                  <a:pos x="89" y="453"/>
                </a:cxn>
                <a:cxn ang="0">
                  <a:pos x="147" y="322"/>
                </a:cxn>
                <a:cxn ang="0">
                  <a:pos x="328" y="322"/>
                </a:cxn>
                <a:cxn ang="0">
                  <a:pos x="385" y="453"/>
                </a:cxn>
                <a:cxn ang="0">
                  <a:pos x="476" y="453"/>
                </a:cxn>
                <a:cxn ang="0">
                  <a:pos x="275" y="0"/>
                </a:cxn>
                <a:cxn ang="0">
                  <a:pos x="238" y="98"/>
                </a:cxn>
                <a:cxn ang="0">
                  <a:pos x="298" y="254"/>
                </a:cxn>
                <a:cxn ang="0">
                  <a:pos x="177" y="254"/>
                </a:cxn>
                <a:cxn ang="0">
                  <a:pos x="238" y="98"/>
                </a:cxn>
              </a:cxnLst>
              <a:rect l="0" t="0" r="r" b="b"/>
              <a:pathLst>
                <a:path w="476" h="453">
                  <a:moveTo>
                    <a:pt x="275" y="0"/>
                  </a:moveTo>
                  <a:lnTo>
                    <a:pt x="200" y="0"/>
                  </a:lnTo>
                  <a:lnTo>
                    <a:pt x="0" y="453"/>
                  </a:lnTo>
                  <a:lnTo>
                    <a:pt x="89" y="453"/>
                  </a:lnTo>
                  <a:lnTo>
                    <a:pt x="147" y="322"/>
                  </a:lnTo>
                  <a:lnTo>
                    <a:pt x="328" y="322"/>
                  </a:lnTo>
                  <a:lnTo>
                    <a:pt x="385" y="453"/>
                  </a:lnTo>
                  <a:lnTo>
                    <a:pt x="476" y="453"/>
                  </a:lnTo>
                  <a:lnTo>
                    <a:pt x="275" y="0"/>
                  </a:lnTo>
                  <a:close/>
                  <a:moveTo>
                    <a:pt x="238" y="98"/>
                  </a:moveTo>
                  <a:lnTo>
                    <a:pt x="298" y="254"/>
                  </a:lnTo>
                  <a:lnTo>
                    <a:pt x="177" y="254"/>
                  </a:lnTo>
                  <a:lnTo>
                    <a:pt x="238" y="98"/>
                  </a:lnTo>
                  <a:close/>
                </a:path>
              </a:pathLst>
            </a:custGeom>
            <a:grpFill/>
            <a:ln w="9525">
              <a:noFill/>
              <a:round/>
              <a:headEnd/>
              <a:tailEnd/>
            </a:ln>
          </p:spPr>
          <p:txBody>
            <a:bodyPr/>
            <a:lstStyle/>
            <a:p>
              <a:pPr fontAlgn="auto">
                <a:spcBef>
                  <a:spcPts val="0"/>
                </a:spcBef>
                <a:spcAft>
                  <a:spcPts val="0"/>
                </a:spcAft>
                <a:defRPr/>
              </a:pPr>
              <a:endParaRPr lang="en-GB">
                <a:latin typeface="+mn-lt"/>
                <a:cs typeface="+mn-cs"/>
              </a:endParaRPr>
            </a:p>
          </p:txBody>
        </p:sp>
        <p:sp>
          <p:nvSpPr>
            <p:cNvPr id="9" name="Freeform 44"/>
            <p:cNvSpPr>
              <a:spLocks/>
            </p:cNvSpPr>
            <p:nvPr/>
          </p:nvSpPr>
          <p:spPr bwMode="auto">
            <a:xfrm>
              <a:off x="8196263" y="909638"/>
              <a:ext cx="222250" cy="239713"/>
            </a:xfrm>
            <a:custGeom>
              <a:avLst/>
              <a:gdLst/>
              <a:ahLst/>
              <a:cxnLst>
                <a:cxn ang="0">
                  <a:pos x="337" y="0"/>
                </a:cxn>
                <a:cxn ang="0">
                  <a:pos x="337" y="331"/>
                </a:cxn>
                <a:cxn ang="0">
                  <a:pos x="89" y="0"/>
                </a:cxn>
                <a:cxn ang="0">
                  <a:pos x="0" y="0"/>
                </a:cxn>
                <a:cxn ang="0">
                  <a:pos x="0" y="453"/>
                </a:cxn>
                <a:cxn ang="0">
                  <a:pos x="84" y="453"/>
                </a:cxn>
                <a:cxn ang="0">
                  <a:pos x="84" y="116"/>
                </a:cxn>
                <a:cxn ang="0">
                  <a:pos x="336" y="453"/>
                </a:cxn>
                <a:cxn ang="0">
                  <a:pos x="420" y="453"/>
                </a:cxn>
                <a:cxn ang="0">
                  <a:pos x="420" y="0"/>
                </a:cxn>
                <a:cxn ang="0">
                  <a:pos x="337" y="0"/>
                </a:cxn>
              </a:cxnLst>
              <a:rect l="0" t="0" r="r" b="b"/>
              <a:pathLst>
                <a:path w="420" h="453">
                  <a:moveTo>
                    <a:pt x="337" y="0"/>
                  </a:moveTo>
                  <a:lnTo>
                    <a:pt x="337" y="331"/>
                  </a:lnTo>
                  <a:lnTo>
                    <a:pt x="89" y="0"/>
                  </a:lnTo>
                  <a:lnTo>
                    <a:pt x="0" y="0"/>
                  </a:lnTo>
                  <a:lnTo>
                    <a:pt x="0" y="453"/>
                  </a:lnTo>
                  <a:lnTo>
                    <a:pt x="84" y="453"/>
                  </a:lnTo>
                  <a:lnTo>
                    <a:pt x="84" y="116"/>
                  </a:lnTo>
                  <a:lnTo>
                    <a:pt x="336" y="453"/>
                  </a:lnTo>
                  <a:lnTo>
                    <a:pt x="420" y="453"/>
                  </a:lnTo>
                  <a:lnTo>
                    <a:pt x="420" y="0"/>
                  </a:lnTo>
                  <a:lnTo>
                    <a:pt x="337" y="0"/>
                  </a:lnTo>
                  <a:close/>
                </a:path>
              </a:pathLst>
            </a:custGeom>
            <a:grpFill/>
            <a:ln w="9525">
              <a:noFill/>
              <a:round/>
              <a:headEnd/>
              <a:tailEnd/>
            </a:ln>
          </p:spPr>
          <p:txBody>
            <a:bodyPr/>
            <a:lstStyle/>
            <a:p>
              <a:pPr fontAlgn="auto">
                <a:spcBef>
                  <a:spcPts val="0"/>
                </a:spcBef>
                <a:spcAft>
                  <a:spcPts val="0"/>
                </a:spcAft>
                <a:defRPr/>
              </a:pPr>
              <a:endParaRPr lang="en-GB">
                <a:latin typeface="+mn-lt"/>
                <a:cs typeface="+mn-cs"/>
              </a:endParaRPr>
            </a:p>
          </p:txBody>
        </p:sp>
        <p:sp>
          <p:nvSpPr>
            <p:cNvPr id="10" name="Freeform 45"/>
            <p:cNvSpPr>
              <a:spLocks/>
            </p:cNvSpPr>
            <p:nvPr/>
          </p:nvSpPr>
          <p:spPr bwMode="auto">
            <a:xfrm>
              <a:off x="8443913" y="909638"/>
              <a:ext cx="161925" cy="239713"/>
            </a:xfrm>
            <a:custGeom>
              <a:avLst/>
              <a:gdLst/>
              <a:ahLst/>
              <a:cxnLst>
                <a:cxn ang="0">
                  <a:pos x="0" y="0"/>
                </a:cxn>
                <a:cxn ang="0">
                  <a:pos x="0" y="453"/>
                </a:cxn>
                <a:cxn ang="0">
                  <a:pos x="305" y="453"/>
                </a:cxn>
                <a:cxn ang="0">
                  <a:pos x="305" y="379"/>
                </a:cxn>
                <a:cxn ang="0">
                  <a:pos x="85" y="379"/>
                </a:cxn>
                <a:cxn ang="0">
                  <a:pos x="85" y="261"/>
                </a:cxn>
                <a:cxn ang="0">
                  <a:pos x="296" y="261"/>
                </a:cxn>
                <a:cxn ang="0">
                  <a:pos x="296" y="188"/>
                </a:cxn>
                <a:cxn ang="0">
                  <a:pos x="85" y="188"/>
                </a:cxn>
                <a:cxn ang="0">
                  <a:pos x="85" y="73"/>
                </a:cxn>
                <a:cxn ang="0">
                  <a:pos x="305" y="73"/>
                </a:cxn>
                <a:cxn ang="0">
                  <a:pos x="305" y="0"/>
                </a:cxn>
                <a:cxn ang="0">
                  <a:pos x="0" y="0"/>
                </a:cxn>
              </a:cxnLst>
              <a:rect l="0" t="0" r="r" b="b"/>
              <a:pathLst>
                <a:path w="305" h="453">
                  <a:moveTo>
                    <a:pt x="0" y="0"/>
                  </a:moveTo>
                  <a:lnTo>
                    <a:pt x="0" y="453"/>
                  </a:lnTo>
                  <a:lnTo>
                    <a:pt x="305" y="453"/>
                  </a:lnTo>
                  <a:lnTo>
                    <a:pt x="305" y="379"/>
                  </a:lnTo>
                  <a:lnTo>
                    <a:pt x="85" y="379"/>
                  </a:lnTo>
                  <a:lnTo>
                    <a:pt x="85" y="261"/>
                  </a:lnTo>
                  <a:lnTo>
                    <a:pt x="296" y="261"/>
                  </a:lnTo>
                  <a:lnTo>
                    <a:pt x="296" y="188"/>
                  </a:lnTo>
                  <a:lnTo>
                    <a:pt x="85" y="188"/>
                  </a:lnTo>
                  <a:lnTo>
                    <a:pt x="85" y="73"/>
                  </a:lnTo>
                  <a:lnTo>
                    <a:pt x="305" y="73"/>
                  </a:lnTo>
                  <a:lnTo>
                    <a:pt x="305" y="0"/>
                  </a:lnTo>
                  <a:lnTo>
                    <a:pt x="0" y="0"/>
                  </a:lnTo>
                  <a:close/>
                </a:path>
              </a:pathLst>
            </a:custGeom>
            <a:grpFill/>
            <a:ln w="9525">
              <a:noFill/>
              <a:round/>
              <a:headEnd/>
              <a:tailEnd/>
            </a:ln>
          </p:spPr>
          <p:txBody>
            <a:bodyPr/>
            <a:lstStyle/>
            <a:p>
              <a:pPr fontAlgn="auto">
                <a:spcBef>
                  <a:spcPts val="0"/>
                </a:spcBef>
                <a:spcAft>
                  <a:spcPts val="0"/>
                </a:spcAft>
                <a:defRPr/>
              </a:pPr>
              <a:endParaRPr lang="en-GB">
                <a:latin typeface="+mn-lt"/>
                <a:cs typeface="+mn-cs"/>
              </a:endParaRPr>
            </a:p>
          </p:txBody>
        </p:sp>
        <p:sp>
          <p:nvSpPr>
            <p:cNvPr id="11" name="Freeform 46"/>
            <p:cNvSpPr>
              <a:spLocks/>
            </p:cNvSpPr>
            <p:nvPr/>
          </p:nvSpPr>
          <p:spPr bwMode="auto">
            <a:xfrm>
              <a:off x="8615363" y="904876"/>
              <a:ext cx="188912" cy="249238"/>
            </a:xfrm>
            <a:custGeom>
              <a:avLst/>
              <a:gdLst/>
              <a:ahLst/>
              <a:cxnLst>
                <a:cxn ang="0">
                  <a:pos x="176" y="181"/>
                </a:cxn>
                <a:cxn ang="0">
                  <a:pos x="122" y="157"/>
                </a:cxn>
                <a:cxn ang="0">
                  <a:pos x="110" y="138"/>
                </a:cxn>
                <a:cxn ang="0">
                  <a:pos x="109" y="116"/>
                </a:cxn>
                <a:cxn ang="0">
                  <a:pos x="136" y="80"/>
                </a:cxn>
                <a:cxn ang="0">
                  <a:pos x="163" y="70"/>
                </a:cxn>
                <a:cxn ang="0">
                  <a:pos x="193" y="70"/>
                </a:cxn>
                <a:cxn ang="0">
                  <a:pos x="236" y="86"/>
                </a:cxn>
                <a:cxn ang="0">
                  <a:pos x="251" y="106"/>
                </a:cxn>
                <a:cxn ang="0">
                  <a:pos x="256" y="133"/>
                </a:cxn>
                <a:cxn ang="0">
                  <a:pos x="347" y="115"/>
                </a:cxn>
                <a:cxn ang="0">
                  <a:pos x="328" y="66"/>
                </a:cxn>
                <a:cxn ang="0">
                  <a:pos x="289" y="28"/>
                </a:cxn>
                <a:cxn ang="0">
                  <a:pos x="231" y="5"/>
                </a:cxn>
                <a:cxn ang="0">
                  <a:pos x="180" y="0"/>
                </a:cxn>
                <a:cxn ang="0">
                  <a:pos x="107" y="12"/>
                </a:cxn>
                <a:cxn ang="0">
                  <a:pos x="55" y="44"/>
                </a:cxn>
                <a:cxn ang="0">
                  <a:pos x="26" y="83"/>
                </a:cxn>
                <a:cxn ang="0">
                  <a:pos x="16" y="125"/>
                </a:cxn>
                <a:cxn ang="0">
                  <a:pos x="22" y="164"/>
                </a:cxn>
                <a:cxn ang="0">
                  <a:pos x="47" y="205"/>
                </a:cxn>
                <a:cxn ang="0">
                  <a:pos x="76" y="227"/>
                </a:cxn>
                <a:cxn ang="0">
                  <a:pos x="132" y="249"/>
                </a:cxn>
                <a:cxn ang="0">
                  <a:pos x="188" y="267"/>
                </a:cxn>
                <a:cxn ang="0">
                  <a:pos x="242" y="288"/>
                </a:cxn>
                <a:cxn ang="0">
                  <a:pos x="260" y="305"/>
                </a:cxn>
                <a:cxn ang="0">
                  <a:pos x="267" y="333"/>
                </a:cxn>
                <a:cxn ang="0">
                  <a:pos x="263" y="355"/>
                </a:cxn>
                <a:cxn ang="0">
                  <a:pos x="248" y="379"/>
                </a:cxn>
                <a:cxn ang="0">
                  <a:pos x="223" y="396"/>
                </a:cxn>
                <a:cxn ang="0">
                  <a:pos x="190" y="403"/>
                </a:cxn>
                <a:cxn ang="0">
                  <a:pos x="151" y="401"/>
                </a:cxn>
                <a:cxn ang="0">
                  <a:pos x="114" y="380"/>
                </a:cxn>
                <a:cxn ang="0">
                  <a:pos x="97" y="353"/>
                </a:cxn>
                <a:cxn ang="0">
                  <a:pos x="92" y="322"/>
                </a:cxn>
                <a:cxn ang="0">
                  <a:pos x="1" y="345"/>
                </a:cxn>
                <a:cxn ang="0">
                  <a:pos x="24" y="405"/>
                </a:cxn>
                <a:cxn ang="0">
                  <a:pos x="71" y="445"/>
                </a:cxn>
                <a:cxn ang="0">
                  <a:pos x="131" y="467"/>
                </a:cxn>
                <a:cxn ang="0">
                  <a:pos x="180" y="472"/>
                </a:cxn>
                <a:cxn ang="0">
                  <a:pos x="252" y="462"/>
                </a:cxn>
                <a:cxn ang="0">
                  <a:pos x="309" y="433"/>
                </a:cxn>
                <a:cxn ang="0">
                  <a:pos x="346" y="389"/>
                </a:cxn>
                <a:cxn ang="0">
                  <a:pos x="358" y="333"/>
                </a:cxn>
                <a:cxn ang="0">
                  <a:pos x="350" y="283"/>
                </a:cxn>
                <a:cxn ang="0">
                  <a:pos x="317" y="238"/>
                </a:cxn>
                <a:cxn ang="0">
                  <a:pos x="269" y="210"/>
                </a:cxn>
                <a:cxn ang="0">
                  <a:pos x="202" y="188"/>
                </a:cxn>
              </a:cxnLst>
              <a:rect l="0" t="0" r="r" b="b"/>
              <a:pathLst>
                <a:path w="358" h="472">
                  <a:moveTo>
                    <a:pt x="202" y="188"/>
                  </a:moveTo>
                  <a:lnTo>
                    <a:pt x="181" y="182"/>
                  </a:lnTo>
                  <a:lnTo>
                    <a:pt x="176" y="181"/>
                  </a:lnTo>
                  <a:lnTo>
                    <a:pt x="176" y="181"/>
                  </a:lnTo>
                  <a:lnTo>
                    <a:pt x="154" y="173"/>
                  </a:lnTo>
                  <a:lnTo>
                    <a:pt x="143" y="169"/>
                  </a:lnTo>
                  <a:lnTo>
                    <a:pt x="132" y="164"/>
                  </a:lnTo>
                  <a:lnTo>
                    <a:pt x="122" y="157"/>
                  </a:lnTo>
                  <a:lnTo>
                    <a:pt x="118" y="153"/>
                  </a:lnTo>
                  <a:lnTo>
                    <a:pt x="115" y="148"/>
                  </a:lnTo>
                  <a:lnTo>
                    <a:pt x="112" y="143"/>
                  </a:lnTo>
                  <a:lnTo>
                    <a:pt x="110" y="138"/>
                  </a:lnTo>
                  <a:lnTo>
                    <a:pt x="109" y="132"/>
                  </a:lnTo>
                  <a:lnTo>
                    <a:pt x="108" y="125"/>
                  </a:lnTo>
                  <a:lnTo>
                    <a:pt x="108" y="125"/>
                  </a:lnTo>
                  <a:lnTo>
                    <a:pt x="109" y="116"/>
                  </a:lnTo>
                  <a:lnTo>
                    <a:pt x="113" y="106"/>
                  </a:lnTo>
                  <a:lnTo>
                    <a:pt x="118" y="97"/>
                  </a:lnTo>
                  <a:lnTo>
                    <a:pt x="127" y="88"/>
                  </a:lnTo>
                  <a:lnTo>
                    <a:pt x="136" y="80"/>
                  </a:lnTo>
                  <a:lnTo>
                    <a:pt x="142" y="77"/>
                  </a:lnTo>
                  <a:lnTo>
                    <a:pt x="149" y="74"/>
                  </a:lnTo>
                  <a:lnTo>
                    <a:pt x="156" y="72"/>
                  </a:lnTo>
                  <a:lnTo>
                    <a:pt x="163" y="70"/>
                  </a:lnTo>
                  <a:lnTo>
                    <a:pt x="172" y="69"/>
                  </a:lnTo>
                  <a:lnTo>
                    <a:pt x="180" y="69"/>
                  </a:lnTo>
                  <a:lnTo>
                    <a:pt x="180" y="69"/>
                  </a:lnTo>
                  <a:lnTo>
                    <a:pt x="193" y="70"/>
                  </a:lnTo>
                  <a:lnTo>
                    <a:pt x="206" y="72"/>
                  </a:lnTo>
                  <a:lnTo>
                    <a:pt x="219" y="76"/>
                  </a:lnTo>
                  <a:lnTo>
                    <a:pt x="230" y="82"/>
                  </a:lnTo>
                  <a:lnTo>
                    <a:pt x="236" y="86"/>
                  </a:lnTo>
                  <a:lnTo>
                    <a:pt x="241" y="90"/>
                  </a:lnTo>
                  <a:lnTo>
                    <a:pt x="245" y="95"/>
                  </a:lnTo>
                  <a:lnTo>
                    <a:pt x="248" y="100"/>
                  </a:lnTo>
                  <a:lnTo>
                    <a:pt x="251" y="106"/>
                  </a:lnTo>
                  <a:lnTo>
                    <a:pt x="253" y="114"/>
                  </a:lnTo>
                  <a:lnTo>
                    <a:pt x="255" y="121"/>
                  </a:lnTo>
                  <a:lnTo>
                    <a:pt x="256" y="128"/>
                  </a:lnTo>
                  <a:lnTo>
                    <a:pt x="256" y="133"/>
                  </a:lnTo>
                  <a:lnTo>
                    <a:pt x="347" y="133"/>
                  </a:lnTo>
                  <a:lnTo>
                    <a:pt x="347" y="128"/>
                  </a:lnTo>
                  <a:lnTo>
                    <a:pt x="347" y="128"/>
                  </a:lnTo>
                  <a:lnTo>
                    <a:pt x="347" y="115"/>
                  </a:lnTo>
                  <a:lnTo>
                    <a:pt x="344" y="101"/>
                  </a:lnTo>
                  <a:lnTo>
                    <a:pt x="341" y="89"/>
                  </a:lnTo>
                  <a:lnTo>
                    <a:pt x="335" y="76"/>
                  </a:lnTo>
                  <a:lnTo>
                    <a:pt x="328" y="66"/>
                  </a:lnTo>
                  <a:lnTo>
                    <a:pt x="321" y="54"/>
                  </a:lnTo>
                  <a:lnTo>
                    <a:pt x="311" y="45"/>
                  </a:lnTo>
                  <a:lnTo>
                    <a:pt x="301" y="36"/>
                  </a:lnTo>
                  <a:lnTo>
                    <a:pt x="289" y="28"/>
                  </a:lnTo>
                  <a:lnTo>
                    <a:pt x="277" y="21"/>
                  </a:lnTo>
                  <a:lnTo>
                    <a:pt x="262" y="14"/>
                  </a:lnTo>
                  <a:lnTo>
                    <a:pt x="247" y="9"/>
                  </a:lnTo>
                  <a:lnTo>
                    <a:pt x="231" y="5"/>
                  </a:lnTo>
                  <a:lnTo>
                    <a:pt x="216" y="3"/>
                  </a:lnTo>
                  <a:lnTo>
                    <a:pt x="198" y="1"/>
                  </a:lnTo>
                  <a:lnTo>
                    <a:pt x="180" y="0"/>
                  </a:lnTo>
                  <a:lnTo>
                    <a:pt x="180" y="0"/>
                  </a:lnTo>
                  <a:lnTo>
                    <a:pt x="159" y="1"/>
                  </a:lnTo>
                  <a:lnTo>
                    <a:pt x="140" y="3"/>
                  </a:lnTo>
                  <a:lnTo>
                    <a:pt x="122" y="7"/>
                  </a:lnTo>
                  <a:lnTo>
                    <a:pt x="107" y="12"/>
                  </a:lnTo>
                  <a:lnTo>
                    <a:pt x="92" y="18"/>
                  </a:lnTo>
                  <a:lnTo>
                    <a:pt x="78" y="26"/>
                  </a:lnTo>
                  <a:lnTo>
                    <a:pt x="67" y="34"/>
                  </a:lnTo>
                  <a:lnTo>
                    <a:pt x="55" y="44"/>
                  </a:lnTo>
                  <a:lnTo>
                    <a:pt x="46" y="53"/>
                  </a:lnTo>
                  <a:lnTo>
                    <a:pt x="39" y="62"/>
                  </a:lnTo>
                  <a:lnTo>
                    <a:pt x="31" y="73"/>
                  </a:lnTo>
                  <a:lnTo>
                    <a:pt x="26" y="83"/>
                  </a:lnTo>
                  <a:lnTo>
                    <a:pt x="22" y="95"/>
                  </a:lnTo>
                  <a:lnTo>
                    <a:pt x="19" y="105"/>
                  </a:lnTo>
                  <a:lnTo>
                    <a:pt x="16" y="116"/>
                  </a:lnTo>
                  <a:lnTo>
                    <a:pt x="16" y="125"/>
                  </a:lnTo>
                  <a:lnTo>
                    <a:pt x="16" y="125"/>
                  </a:lnTo>
                  <a:lnTo>
                    <a:pt x="16" y="139"/>
                  </a:lnTo>
                  <a:lnTo>
                    <a:pt x="19" y="151"/>
                  </a:lnTo>
                  <a:lnTo>
                    <a:pt x="22" y="164"/>
                  </a:lnTo>
                  <a:lnTo>
                    <a:pt x="27" y="176"/>
                  </a:lnTo>
                  <a:lnTo>
                    <a:pt x="32" y="186"/>
                  </a:lnTo>
                  <a:lnTo>
                    <a:pt x="40" y="197"/>
                  </a:lnTo>
                  <a:lnTo>
                    <a:pt x="47" y="205"/>
                  </a:lnTo>
                  <a:lnTo>
                    <a:pt x="56" y="213"/>
                  </a:lnTo>
                  <a:lnTo>
                    <a:pt x="56" y="213"/>
                  </a:lnTo>
                  <a:lnTo>
                    <a:pt x="67" y="221"/>
                  </a:lnTo>
                  <a:lnTo>
                    <a:pt x="76" y="227"/>
                  </a:lnTo>
                  <a:lnTo>
                    <a:pt x="88" y="232"/>
                  </a:lnTo>
                  <a:lnTo>
                    <a:pt x="100" y="237"/>
                  </a:lnTo>
                  <a:lnTo>
                    <a:pt x="114" y="244"/>
                  </a:lnTo>
                  <a:lnTo>
                    <a:pt x="132" y="249"/>
                  </a:lnTo>
                  <a:lnTo>
                    <a:pt x="179" y="264"/>
                  </a:lnTo>
                  <a:lnTo>
                    <a:pt x="179" y="264"/>
                  </a:lnTo>
                  <a:lnTo>
                    <a:pt x="188" y="267"/>
                  </a:lnTo>
                  <a:lnTo>
                    <a:pt x="188" y="267"/>
                  </a:lnTo>
                  <a:lnTo>
                    <a:pt x="203" y="271"/>
                  </a:lnTo>
                  <a:lnTo>
                    <a:pt x="217" y="276"/>
                  </a:lnTo>
                  <a:lnTo>
                    <a:pt x="229" y="281"/>
                  </a:lnTo>
                  <a:lnTo>
                    <a:pt x="242" y="288"/>
                  </a:lnTo>
                  <a:lnTo>
                    <a:pt x="247" y="292"/>
                  </a:lnTo>
                  <a:lnTo>
                    <a:pt x="251" y="296"/>
                  </a:lnTo>
                  <a:lnTo>
                    <a:pt x="257" y="300"/>
                  </a:lnTo>
                  <a:lnTo>
                    <a:pt x="260" y="305"/>
                  </a:lnTo>
                  <a:lnTo>
                    <a:pt x="263" y="312"/>
                  </a:lnTo>
                  <a:lnTo>
                    <a:pt x="265" y="318"/>
                  </a:lnTo>
                  <a:lnTo>
                    <a:pt x="266" y="325"/>
                  </a:lnTo>
                  <a:lnTo>
                    <a:pt x="267" y="333"/>
                  </a:lnTo>
                  <a:lnTo>
                    <a:pt x="267" y="333"/>
                  </a:lnTo>
                  <a:lnTo>
                    <a:pt x="266" y="340"/>
                  </a:lnTo>
                  <a:lnTo>
                    <a:pt x="265" y="347"/>
                  </a:lnTo>
                  <a:lnTo>
                    <a:pt x="263" y="355"/>
                  </a:lnTo>
                  <a:lnTo>
                    <a:pt x="261" y="362"/>
                  </a:lnTo>
                  <a:lnTo>
                    <a:pt x="258" y="367"/>
                  </a:lnTo>
                  <a:lnTo>
                    <a:pt x="253" y="374"/>
                  </a:lnTo>
                  <a:lnTo>
                    <a:pt x="248" y="379"/>
                  </a:lnTo>
                  <a:lnTo>
                    <a:pt x="243" y="384"/>
                  </a:lnTo>
                  <a:lnTo>
                    <a:pt x="237" y="388"/>
                  </a:lnTo>
                  <a:lnTo>
                    <a:pt x="230" y="392"/>
                  </a:lnTo>
                  <a:lnTo>
                    <a:pt x="223" y="396"/>
                  </a:lnTo>
                  <a:lnTo>
                    <a:pt x="216" y="399"/>
                  </a:lnTo>
                  <a:lnTo>
                    <a:pt x="207" y="401"/>
                  </a:lnTo>
                  <a:lnTo>
                    <a:pt x="199" y="402"/>
                  </a:lnTo>
                  <a:lnTo>
                    <a:pt x="190" y="403"/>
                  </a:lnTo>
                  <a:lnTo>
                    <a:pt x="180" y="404"/>
                  </a:lnTo>
                  <a:lnTo>
                    <a:pt x="180" y="404"/>
                  </a:lnTo>
                  <a:lnTo>
                    <a:pt x="164" y="403"/>
                  </a:lnTo>
                  <a:lnTo>
                    <a:pt x="151" y="401"/>
                  </a:lnTo>
                  <a:lnTo>
                    <a:pt x="139" y="397"/>
                  </a:lnTo>
                  <a:lnTo>
                    <a:pt x="130" y="392"/>
                  </a:lnTo>
                  <a:lnTo>
                    <a:pt x="121" y="386"/>
                  </a:lnTo>
                  <a:lnTo>
                    <a:pt x="114" y="380"/>
                  </a:lnTo>
                  <a:lnTo>
                    <a:pt x="108" y="374"/>
                  </a:lnTo>
                  <a:lnTo>
                    <a:pt x="104" y="366"/>
                  </a:lnTo>
                  <a:lnTo>
                    <a:pt x="99" y="360"/>
                  </a:lnTo>
                  <a:lnTo>
                    <a:pt x="97" y="353"/>
                  </a:lnTo>
                  <a:lnTo>
                    <a:pt x="93" y="340"/>
                  </a:lnTo>
                  <a:lnTo>
                    <a:pt x="92" y="332"/>
                  </a:lnTo>
                  <a:lnTo>
                    <a:pt x="92" y="327"/>
                  </a:lnTo>
                  <a:lnTo>
                    <a:pt x="92" y="322"/>
                  </a:lnTo>
                  <a:lnTo>
                    <a:pt x="0" y="322"/>
                  </a:lnTo>
                  <a:lnTo>
                    <a:pt x="0" y="327"/>
                  </a:lnTo>
                  <a:lnTo>
                    <a:pt x="0" y="327"/>
                  </a:lnTo>
                  <a:lnTo>
                    <a:pt x="1" y="345"/>
                  </a:lnTo>
                  <a:lnTo>
                    <a:pt x="4" y="362"/>
                  </a:lnTo>
                  <a:lnTo>
                    <a:pt x="9" y="378"/>
                  </a:lnTo>
                  <a:lnTo>
                    <a:pt x="15" y="391"/>
                  </a:lnTo>
                  <a:lnTo>
                    <a:pt x="24" y="405"/>
                  </a:lnTo>
                  <a:lnTo>
                    <a:pt x="34" y="416"/>
                  </a:lnTo>
                  <a:lnTo>
                    <a:pt x="45" y="427"/>
                  </a:lnTo>
                  <a:lnTo>
                    <a:pt x="57" y="437"/>
                  </a:lnTo>
                  <a:lnTo>
                    <a:pt x="71" y="445"/>
                  </a:lnTo>
                  <a:lnTo>
                    <a:pt x="85" y="452"/>
                  </a:lnTo>
                  <a:lnTo>
                    <a:pt x="99" y="458"/>
                  </a:lnTo>
                  <a:lnTo>
                    <a:pt x="115" y="464"/>
                  </a:lnTo>
                  <a:lnTo>
                    <a:pt x="131" y="467"/>
                  </a:lnTo>
                  <a:lnTo>
                    <a:pt x="148" y="470"/>
                  </a:lnTo>
                  <a:lnTo>
                    <a:pt x="163" y="472"/>
                  </a:lnTo>
                  <a:lnTo>
                    <a:pt x="180" y="472"/>
                  </a:lnTo>
                  <a:lnTo>
                    <a:pt x="180" y="472"/>
                  </a:lnTo>
                  <a:lnTo>
                    <a:pt x="199" y="471"/>
                  </a:lnTo>
                  <a:lnTo>
                    <a:pt x="218" y="470"/>
                  </a:lnTo>
                  <a:lnTo>
                    <a:pt x="236" y="466"/>
                  </a:lnTo>
                  <a:lnTo>
                    <a:pt x="252" y="462"/>
                  </a:lnTo>
                  <a:lnTo>
                    <a:pt x="268" y="456"/>
                  </a:lnTo>
                  <a:lnTo>
                    <a:pt x="283" y="450"/>
                  </a:lnTo>
                  <a:lnTo>
                    <a:pt x="296" y="442"/>
                  </a:lnTo>
                  <a:lnTo>
                    <a:pt x="309" y="433"/>
                  </a:lnTo>
                  <a:lnTo>
                    <a:pt x="320" y="424"/>
                  </a:lnTo>
                  <a:lnTo>
                    <a:pt x="330" y="412"/>
                  </a:lnTo>
                  <a:lnTo>
                    <a:pt x="338" y="401"/>
                  </a:lnTo>
                  <a:lnTo>
                    <a:pt x="346" y="389"/>
                  </a:lnTo>
                  <a:lnTo>
                    <a:pt x="351" y="376"/>
                  </a:lnTo>
                  <a:lnTo>
                    <a:pt x="355" y="362"/>
                  </a:lnTo>
                  <a:lnTo>
                    <a:pt x="358" y="347"/>
                  </a:lnTo>
                  <a:lnTo>
                    <a:pt x="358" y="333"/>
                  </a:lnTo>
                  <a:lnTo>
                    <a:pt x="358" y="333"/>
                  </a:lnTo>
                  <a:lnTo>
                    <a:pt x="357" y="315"/>
                  </a:lnTo>
                  <a:lnTo>
                    <a:pt x="355" y="298"/>
                  </a:lnTo>
                  <a:lnTo>
                    <a:pt x="350" y="283"/>
                  </a:lnTo>
                  <a:lnTo>
                    <a:pt x="344" y="270"/>
                  </a:lnTo>
                  <a:lnTo>
                    <a:pt x="336" y="258"/>
                  </a:lnTo>
                  <a:lnTo>
                    <a:pt x="328" y="248"/>
                  </a:lnTo>
                  <a:lnTo>
                    <a:pt x="317" y="238"/>
                  </a:lnTo>
                  <a:lnTo>
                    <a:pt x="307" y="230"/>
                  </a:lnTo>
                  <a:lnTo>
                    <a:pt x="294" y="223"/>
                  </a:lnTo>
                  <a:lnTo>
                    <a:pt x="282" y="215"/>
                  </a:lnTo>
                  <a:lnTo>
                    <a:pt x="269" y="210"/>
                  </a:lnTo>
                  <a:lnTo>
                    <a:pt x="256" y="205"/>
                  </a:lnTo>
                  <a:lnTo>
                    <a:pt x="228" y="195"/>
                  </a:lnTo>
                  <a:lnTo>
                    <a:pt x="202" y="188"/>
                  </a:lnTo>
                  <a:lnTo>
                    <a:pt x="202" y="188"/>
                  </a:lnTo>
                  <a:close/>
                </a:path>
              </a:pathLst>
            </a:custGeom>
            <a:grpFill/>
            <a:ln w="9525">
              <a:noFill/>
              <a:round/>
              <a:headEnd/>
              <a:tailEnd/>
            </a:ln>
          </p:spPr>
          <p:txBody>
            <a:bodyPr/>
            <a:lstStyle/>
            <a:p>
              <a:pPr fontAlgn="auto">
                <a:spcBef>
                  <a:spcPts val="0"/>
                </a:spcBef>
                <a:spcAft>
                  <a:spcPts val="0"/>
                </a:spcAft>
                <a:defRPr/>
              </a:pPr>
              <a:endParaRPr lang="en-GB">
                <a:latin typeface="+mn-lt"/>
                <a:cs typeface="+mn-cs"/>
              </a:endParaRPr>
            </a:p>
          </p:txBody>
        </p:sp>
        <p:sp>
          <p:nvSpPr>
            <p:cNvPr id="12" name="Freeform 47"/>
            <p:cNvSpPr>
              <a:spLocks noEditPoints="1"/>
            </p:cNvSpPr>
            <p:nvPr/>
          </p:nvSpPr>
          <p:spPr bwMode="auto">
            <a:xfrm>
              <a:off x="6819900" y="904876"/>
              <a:ext cx="249237" cy="249238"/>
            </a:xfrm>
            <a:custGeom>
              <a:avLst/>
              <a:gdLst/>
              <a:ahLst/>
              <a:cxnLst>
                <a:cxn ang="0">
                  <a:pos x="213" y="1"/>
                </a:cxn>
                <a:cxn ang="0">
                  <a:pos x="145" y="18"/>
                </a:cxn>
                <a:cxn ang="0">
                  <a:pos x="86" y="54"/>
                </a:cxn>
                <a:cxn ang="0">
                  <a:pos x="41" y="104"/>
                </a:cxn>
                <a:cxn ang="0">
                  <a:pos x="12" y="166"/>
                </a:cxn>
                <a:cxn ang="0">
                  <a:pos x="0" y="236"/>
                </a:cxn>
                <a:cxn ang="0">
                  <a:pos x="6" y="283"/>
                </a:cxn>
                <a:cxn ang="0">
                  <a:pos x="30" y="348"/>
                </a:cxn>
                <a:cxn ang="0">
                  <a:pos x="70" y="403"/>
                </a:cxn>
                <a:cxn ang="0">
                  <a:pos x="124" y="444"/>
                </a:cxn>
                <a:cxn ang="0">
                  <a:pos x="189" y="468"/>
                </a:cxn>
                <a:cxn ang="0">
                  <a:pos x="237" y="472"/>
                </a:cxn>
                <a:cxn ang="0">
                  <a:pos x="308" y="462"/>
                </a:cxn>
                <a:cxn ang="0">
                  <a:pos x="370" y="432"/>
                </a:cxn>
                <a:cxn ang="0">
                  <a:pos x="420" y="386"/>
                </a:cxn>
                <a:cxn ang="0">
                  <a:pos x="456" y="327"/>
                </a:cxn>
                <a:cxn ang="0">
                  <a:pos x="472" y="260"/>
                </a:cxn>
                <a:cxn ang="0">
                  <a:pos x="472" y="212"/>
                </a:cxn>
                <a:cxn ang="0">
                  <a:pos x="456" y="144"/>
                </a:cxn>
                <a:cxn ang="0">
                  <a:pos x="420" y="86"/>
                </a:cxn>
                <a:cxn ang="0">
                  <a:pos x="370" y="40"/>
                </a:cxn>
                <a:cxn ang="0">
                  <a:pos x="308" y="10"/>
                </a:cxn>
                <a:cxn ang="0">
                  <a:pos x="237" y="0"/>
                </a:cxn>
                <a:cxn ang="0">
                  <a:pos x="237" y="392"/>
                </a:cxn>
                <a:cxn ang="0">
                  <a:pos x="192" y="386"/>
                </a:cxn>
                <a:cxn ang="0">
                  <a:pos x="152" y="366"/>
                </a:cxn>
                <a:cxn ang="0">
                  <a:pos x="120" y="336"/>
                </a:cxn>
                <a:cxn ang="0">
                  <a:pos x="97" y="297"/>
                </a:cxn>
                <a:cxn ang="0">
                  <a:pos x="85" y="252"/>
                </a:cxn>
                <a:cxn ang="0">
                  <a:pos x="85" y="220"/>
                </a:cxn>
                <a:cxn ang="0">
                  <a:pos x="97" y="175"/>
                </a:cxn>
                <a:cxn ang="0">
                  <a:pos x="120" y="137"/>
                </a:cxn>
                <a:cxn ang="0">
                  <a:pos x="152" y="106"/>
                </a:cxn>
                <a:cxn ang="0">
                  <a:pos x="192" y="87"/>
                </a:cxn>
                <a:cxn ang="0">
                  <a:pos x="237" y="79"/>
                </a:cxn>
                <a:cxn ang="0">
                  <a:pos x="268" y="82"/>
                </a:cxn>
                <a:cxn ang="0">
                  <a:pos x="310" y="98"/>
                </a:cxn>
                <a:cxn ang="0">
                  <a:pos x="345" y="125"/>
                </a:cxn>
                <a:cxn ang="0">
                  <a:pos x="372" y="161"/>
                </a:cxn>
                <a:cxn ang="0">
                  <a:pos x="386" y="205"/>
                </a:cxn>
                <a:cxn ang="0">
                  <a:pos x="389" y="236"/>
                </a:cxn>
                <a:cxn ang="0">
                  <a:pos x="383" y="282"/>
                </a:cxn>
                <a:cxn ang="0">
                  <a:pos x="363" y="323"/>
                </a:cxn>
                <a:cxn ang="0">
                  <a:pos x="334" y="357"/>
                </a:cxn>
                <a:cxn ang="0">
                  <a:pos x="296" y="381"/>
                </a:cxn>
                <a:cxn ang="0">
                  <a:pos x="253" y="392"/>
                </a:cxn>
              </a:cxnLst>
              <a:rect l="0" t="0" r="r" b="b"/>
              <a:pathLst>
                <a:path w="473" h="472">
                  <a:moveTo>
                    <a:pt x="237" y="0"/>
                  </a:moveTo>
                  <a:lnTo>
                    <a:pt x="237" y="0"/>
                  </a:lnTo>
                  <a:lnTo>
                    <a:pt x="213" y="1"/>
                  </a:lnTo>
                  <a:lnTo>
                    <a:pt x="189" y="5"/>
                  </a:lnTo>
                  <a:lnTo>
                    <a:pt x="167" y="10"/>
                  </a:lnTo>
                  <a:lnTo>
                    <a:pt x="145" y="18"/>
                  </a:lnTo>
                  <a:lnTo>
                    <a:pt x="124" y="28"/>
                  </a:lnTo>
                  <a:lnTo>
                    <a:pt x="105" y="40"/>
                  </a:lnTo>
                  <a:lnTo>
                    <a:pt x="86" y="54"/>
                  </a:lnTo>
                  <a:lnTo>
                    <a:pt x="70" y="69"/>
                  </a:lnTo>
                  <a:lnTo>
                    <a:pt x="55" y="86"/>
                  </a:lnTo>
                  <a:lnTo>
                    <a:pt x="41" y="104"/>
                  </a:lnTo>
                  <a:lnTo>
                    <a:pt x="30" y="123"/>
                  </a:lnTo>
                  <a:lnTo>
                    <a:pt x="19" y="144"/>
                  </a:lnTo>
                  <a:lnTo>
                    <a:pt x="12" y="166"/>
                  </a:lnTo>
                  <a:lnTo>
                    <a:pt x="6" y="188"/>
                  </a:lnTo>
                  <a:lnTo>
                    <a:pt x="3" y="212"/>
                  </a:lnTo>
                  <a:lnTo>
                    <a:pt x="0" y="236"/>
                  </a:lnTo>
                  <a:lnTo>
                    <a:pt x="0" y="236"/>
                  </a:lnTo>
                  <a:lnTo>
                    <a:pt x="3" y="260"/>
                  </a:lnTo>
                  <a:lnTo>
                    <a:pt x="6" y="283"/>
                  </a:lnTo>
                  <a:lnTo>
                    <a:pt x="12" y="306"/>
                  </a:lnTo>
                  <a:lnTo>
                    <a:pt x="19" y="327"/>
                  </a:lnTo>
                  <a:lnTo>
                    <a:pt x="30" y="348"/>
                  </a:lnTo>
                  <a:lnTo>
                    <a:pt x="41" y="368"/>
                  </a:lnTo>
                  <a:lnTo>
                    <a:pt x="55" y="386"/>
                  </a:lnTo>
                  <a:lnTo>
                    <a:pt x="70" y="403"/>
                  </a:lnTo>
                  <a:lnTo>
                    <a:pt x="86" y="419"/>
                  </a:lnTo>
                  <a:lnTo>
                    <a:pt x="105" y="432"/>
                  </a:lnTo>
                  <a:lnTo>
                    <a:pt x="124" y="444"/>
                  </a:lnTo>
                  <a:lnTo>
                    <a:pt x="145" y="453"/>
                  </a:lnTo>
                  <a:lnTo>
                    <a:pt x="167" y="462"/>
                  </a:lnTo>
                  <a:lnTo>
                    <a:pt x="189" y="468"/>
                  </a:lnTo>
                  <a:lnTo>
                    <a:pt x="213" y="471"/>
                  </a:lnTo>
                  <a:lnTo>
                    <a:pt x="237" y="472"/>
                  </a:lnTo>
                  <a:lnTo>
                    <a:pt x="237" y="472"/>
                  </a:lnTo>
                  <a:lnTo>
                    <a:pt x="262" y="471"/>
                  </a:lnTo>
                  <a:lnTo>
                    <a:pt x="285" y="468"/>
                  </a:lnTo>
                  <a:lnTo>
                    <a:pt x="308" y="462"/>
                  </a:lnTo>
                  <a:lnTo>
                    <a:pt x="330" y="453"/>
                  </a:lnTo>
                  <a:lnTo>
                    <a:pt x="350" y="444"/>
                  </a:lnTo>
                  <a:lnTo>
                    <a:pt x="370" y="432"/>
                  </a:lnTo>
                  <a:lnTo>
                    <a:pt x="387" y="419"/>
                  </a:lnTo>
                  <a:lnTo>
                    <a:pt x="404" y="403"/>
                  </a:lnTo>
                  <a:lnTo>
                    <a:pt x="420" y="386"/>
                  </a:lnTo>
                  <a:lnTo>
                    <a:pt x="433" y="368"/>
                  </a:lnTo>
                  <a:lnTo>
                    <a:pt x="445" y="348"/>
                  </a:lnTo>
                  <a:lnTo>
                    <a:pt x="456" y="327"/>
                  </a:lnTo>
                  <a:lnTo>
                    <a:pt x="463" y="306"/>
                  </a:lnTo>
                  <a:lnTo>
                    <a:pt x="469" y="283"/>
                  </a:lnTo>
                  <a:lnTo>
                    <a:pt x="472" y="260"/>
                  </a:lnTo>
                  <a:lnTo>
                    <a:pt x="473" y="236"/>
                  </a:lnTo>
                  <a:lnTo>
                    <a:pt x="473" y="236"/>
                  </a:lnTo>
                  <a:lnTo>
                    <a:pt x="472" y="212"/>
                  </a:lnTo>
                  <a:lnTo>
                    <a:pt x="469" y="188"/>
                  </a:lnTo>
                  <a:lnTo>
                    <a:pt x="463" y="166"/>
                  </a:lnTo>
                  <a:lnTo>
                    <a:pt x="456" y="144"/>
                  </a:lnTo>
                  <a:lnTo>
                    <a:pt x="445" y="123"/>
                  </a:lnTo>
                  <a:lnTo>
                    <a:pt x="433" y="104"/>
                  </a:lnTo>
                  <a:lnTo>
                    <a:pt x="420" y="86"/>
                  </a:lnTo>
                  <a:lnTo>
                    <a:pt x="404" y="69"/>
                  </a:lnTo>
                  <a:lnTo>
                    <a:pt x="387" y="54"/>
                  </a:lnTo>
                  <a:lnTo>
                    <a:pt x="370" y="40"/>
                  </a:lnTo>
                  <a:lnTo>
                    <a:pt x="350" y="28"/>
                  </a:lnTo>
                  <a:lnTo>
                    <a:pt x="330" y="18"/>
                  </a:lnTo>
                  <a:lnTo>
                    <a:pt x="308" y="10"/>
                  </a:lnTo>
                  <a:lnTo>
                    <a:pt x="285" y="5"/>
                  </a:lnTo>
                  <a:lnTo>
                    <a:pt x="262" y="1"/>
                  </a:lnTo>
                  <a:lnTo>
                    <a:pt x="237" y="0"/>
                  </a:lnTo>
                  <a:lnTo>
                    <a:pt x="237" y="0"/>
                  </a:lnTo>
                  <a:close/>
                  <a:moveTo>
                    <a:pt x="237" y="392"/>
                  </a:moveTo>
                  <a:lnTo>
                    <a:pt x="237" y="392"/>
                  </a:lnTo>
                  <a:lnTo>
                    <a:pt x="222" y="392"/>
                  </a:lnTo>
                  <a:lnTo>
                    <a:pt x="207" y="389"/>
                  </a:lnTo>
                  <a:lnTo>
                    <a:pt x="192" y="386"/>
                  </a:lnTo>
                  <a:lnTo>
                    <a:pt x="178" y="381"/>
                  </a:lnTo>
                  <a:lnTo>
                    <a:pt x="165" y="374"/>
                  </a:lnTo>
                  <a:lnTo>
                    <a:pt x="152" y="366"/>
                  </a:lnTo>
                  <a:lnTo>
                    <a:pt x="140" y="357"/>
                  </a:lnTo>
                  <a:lnTo>
                    <a:pt x="129" y="346"/>
                  </a:lnTo>
                  <a:lnTo>
                    <a:pt x="120" y="336"/>
                  </a:lnTo>
                  <a:lnTo>
                    <a:pt x="111" y="323"/>
                  </a:lnTo>
                  <a:lnTo>
                    <a:pt x="103" y="311"/>
                  </a:lnTo>
                  <a:lnTo>
                    <a:pt x="97" y="297"/>
                  </a:lnTo>
                  <a:lnTo>
                    <a:pt x="92" y="282"/>
                  </a:lnTo>
                  <a:lnTo>
                    <a:pt x="87" y="268"/>
                  </a:lnTo>
                  <a:lnTo>
                    <a:pt x="85" y="252"/>
                  </a:lnTo>
                  <a:lnTo>
                    <a:pt x="84" y="236"/>
                  </a:lnTo>
                  <a:lnTo>
                    <a:pt x="84" y="236"/>
                  </a:lnTo>
                  <a:lnTo>
                    <a:pt x="85" y="220"/>
                  </a:lnTo>
                  <a:lnTo>
                    <a:pt x="87" y="205"/>
                  </a:lnTo>
                  <a:lnTo>
                    <a:pt x="92" y="189"/>
                  </a:lnTo>
                  <a:lnTo>
                    <a:pt x="97" y="175"/>
                  </a:lnTo>
                  <a:lnTo>
                    <a:pt x="103" y="161"/>
                  </a:lnTo>
                  <a:lnTo>
                    <a:pt x="111" y="148"/>
                  </a:lnTo>
                  <a:lnTo>
                    <a:pt x="120" y="137"/>
                  </a:lnTo>
                  <a:lnTo>
                    <a:pt x="129" y="125"/>
                  </a:lnTo>
                  <a:lnTo>
                    <a:pt x="140" y="115"/>
                  </a:lnTo>
                  <a:lnTo>
                    <a:pt x="152" y="106"/>
                  </a:lnTo>
                  <a:lnTo>
                    <a:pt x="165" y="98"/>
                  </a:lnTo>
                  <a:lnTo>
                    <a:pt x="178" y="92"/>
                  </a:lnTo>
                  <a:lnTo>
                    <a:pt x="192" y="87"/>
                  </a:lnTo>
                  <a:lnTo>
                    <a:pt x="207" y="82"/>
                  </a:lnTo>
                  <a:lnTo>
                    <a:pt x="222" y="80"/>
                  </a:lnTo>
                  <a:lnTo>
                    <a:pt x="237" y="79"/>
                  </a:lnTo>
                  <a:lnTo>
                    <a:pt x="237" y="79"/>
                  </a:lnTo>
                  <a:lnTo>
                    <a:pt x="253" y="80"/>
                  </a:lnTo>
                  <a:lnTo>
                    <a:pt x="268" y="82"/>
                  </a:lnTo>
                  <a:lnTo>
                    <a:pt x="282" y="87"/>
                  </a:lnTo>
                  <a:lnTo>
                    <a:pt x="296" y="92"/>
                  </a:lnTo>
                  <a:lnTo>
                    <a:pt x="310" y="98"/>
                  </a:lnTo>
                  <a:lnTo>
                    <a:pt x="322" y="106"/>
                  </a:lnTo>
                  <a:lnTo>
                    <a:pt x="334" y="115"/>
                  </a:lnTo>
                  <a:lnTo>
                    <a:pt x="345" y="125"/>
                  </a:lnTo>
                  <a:lnTo>
                    <a:pt x="355" y="137"/>
                  </a:lnTo>
                  <a:lnTo>
                    <a:pt x="363" y="148"/>
                  </a:lnTo>
                  <a:lnTo>
                    <a:pt x="372" y="161"/>
                  </a:lnTo>
                  <a:lnTo>
                    <a:pt x="378" y="175"/>
                  </a:lnTo>
                  <a:lnTo>
                    <a:pt x="383" y="189"/>
                  </a:lnTo>
                  <a:lnTo>
                    <a:pt x="386" y="205"/>
                  </a:lnTo>
                  <a:lnTo>
                    <a:pt x="389" y="220"/>
                  </a:lnTo>
                  <a:lnTo>
                    <a:pt x="389" y="236"/>
                  </a:lnTo>
                  <a:lnTo>
                    <a:pt x="389" y="236"/>
                  </a:lnTo>
                  <a:lnTo>
                    <a:pt x="389" y="252"/>
                  </a:lnTo>
                  <a:lnTo>
                    <a:pt x="386" y="268"/>
                  </a:lnTo>
                  <a:lnTo>
                    <a:pt x="383" y="282"/>
                  </a:lnTo>
                  <a:lnTo>
                    <a:pt x="378" y="297"/>
                  </a:lnTo>
                  <a:lnTo>
                    <a:pt x="372" y="311"/>
                  </a:lnTo>
                  <a:lnTo>
                    <a:pt x="363" y="323"/>
                  </a:lnTo>
                  <a:lnTo>
                    <a:pt x="355" y="336"/>
                  </a:lnTo>
                  <a:lnTo>
                    <a:pt x="345" y="346"/>
                  </a:lnTo>
                  <a:lnTo>
                    <a:pt x="334" y="357"/>
                  </a:lnTo>
                  <a:lnTo>
                    <a:pt x="322" y="366"/>
                  </a:lnTo>
                  <a:lnTo>
                    <a:pt x="310" y="374"/>
                  </a:lnTo>
                  <a:lnTo>
                    <a:pt x="296" y="381"/>
                  </a:lnTo>
                  <a:lnTo>
                    <a:pt x="282" y="386"/>
                  </a:lnTo>
                  <a:lnTo>
                    <a:pt x="268" y="389"/>
                  </a:lnTo>
                  <a:lnTo>
                    <a:pt x="253" y="392"/>
                  </a:lnTo>
                  <a:lnTo>
                    <a:pt x="237" y="392"/>
                  </a:lnTo>
                  <a:lnTo>
                    <a:pt x="237" y="392"/>
                  </a:lnTo>
                  <a:close/>
                </a:path>
              </a:pathLst>
            </a:custGeom>
            <a:grpFill/>
            <a:ln w="9525">
              <a:noFill/>
              <a:round/>
              <a:headEnd/>
              <a:tailEnd/>
            </a:ln>
          </p:spPr>
          <p:txBody>
            <a:bodyPr/>
            <a:lstStyle/>
            <a:p>
              <a:pPr fontAlgn="auto">
                <a:spcBef>
                  <a:spcPts val="0"/>
                </a:spcBef>
                <a:spcAft>
                  <a:spcPts val="0"/>
                </a:spcAft>
                <a:defRPr/>
              </a:pPr>
              <a:endParaRPr lang="en-GB">
                <a:latin typeface="+mn-lt"/>
                <a:cs typeface="+mn-cs"/>
              </a:endParaRPr>
            </a:p>
          </p:txBody>
        </p:sp>
        <p:sp>
          <p:nvSpPr>
            <p:cNvPr id="13" name="Freeform 48"/>
            <p:cNvSpPr>
              <a:spLocks/>
            </p:cNvSpPr>
            <p:nvPr/>
          </p:nvSpPr>
          <p:spPr bwMode="auto">
            <a:xfrm>
              <a:off x="7510463" y="904876"/>
              <a:ext cx="250825" cy="249238"/>
            </a:xfrm>
            <a:custGeom>
              <a:avLst/>
              <a:gdLst/>
              <a:ahLst/>
              <a:cxnLst>
                <a:cxn ang="0">
                  <a:pos x="389" y="238"/>
                </a:cxn>
                <a:cxn ang="0">
                  <a:pos x="386" y="269"/>
                </a:cxn>
                <a:cxn ang="0">
                  <a:pos x="376" y="298"/>
                </a:cxn>
                <a:cxn ang="0">
                  <a:pos x="363" y="324"/>
                </a:cxn>
                <a:cxn ang="0">
                  <a:pos x="344" y="347"/>
                </a:cxn>
                <a:cxn ang="0">
                  <a:pos x="321" y="366"/>
                </a:cxn>
                <a:cxn ang="0">
                  <a:pos x="296" y="381"/>
                </a:cxn>
                <a:cxn ang="0">
                  <a:pos x="267" y="389"/>
                </a:cxn>
                <a:cxn ang="0">
                  <a:pos x="237" y="392"/>
                </a:cxn>
                <a:cxn ang="0">
                  <a:pos x="221" y="392"/>
                </a:cxn>
                <a:cxn ang="0">
                  <a:pos x="191" y="386"/>
                </a:cxn>
                <a:cxn ang="0">
                  <a:pos x="164" y="374"/>
                </a:cxn>
                <a:cxn ang="0">
                  <a:pos x="139" y="357"/>
                </a:cxn>
                <a:cxn ang="0">
                  <a:pos x="118" y="336"/>
                </a:cxn>
                <a:cxn ang="0">
                  <a:pos x="103" y="311"/>
                </a:cxn>
                <a:cxn ang="0">
                  <a:pos x="91" y="282"/>
                </a:cxn>
                <a:cxn ang="0">
                  <a:pos x="85" y="252"/>
                </a:cxn>
                <a:cxn ang="0">
                  <a:pos x="84" y="236"/>
                </a:cxn>
                <a:cxn ang="0">
                  <a:pos x="87" y="205"/>
                </a:cxn>
                <a:cxn ang="0">
                  <a:pos x="96" y="175"/>
                </a:cxn>
                <a:cxn ang="0">
                  <a:pos x="110" y="148"/>
                </a:cxn>
                <a:cxn ang="0">
                  <a:pos x="129" y="125"/>
                </a:cxn>
                <a:cxn ang="0">
                  <a:pos x="151" y="106"/>
                </a:cxn>
                <a:cxn ang="0">
                  <a:pos x="177" y="92"/>
                </a:cxn>
                <a:cxn ang="0">
                  <a:pos x="205" y="82"/>
                </a:cxn>
                <a:cxn ang="0">
                  <a:pos x="237" y="79"/>
                </a:cxn>
                <a:cxn ang="0">
                  <a:pos x="237" y="0"/>
                </a:cxn>
                <a:cxn ang="0">
                  <a:pos x="189" y="5"/>
                </a:cxn>
                <a:cxn ang="0">
                  <a:pos x="145" y="18"/>
                </a:cxn>
                <a:cxn ang="0">
                  <a:pos x="105" y="40"/>
                </a:cxn>
                <a:cxn ang="0">
                  <a:pos x="69" y="69"/>
                </a:cxn>
                <a:cxn ang="0">
                  <a:pos x="41" y="104"/>
                </a:cxn>
                <a:cxn ang="0">
                  <a:pos x="19" y="144"/>
                </a:cxn>
                <a:cxn ang="0">
                  <a:pos x="5" y="188"/>
                </a:cxn>
                <a:cxn ang="0">
                  <a:pos x="0" y="236"/>
                </a:cxn>
                <a:cxn ang="0">
                  <a:pos x="1" y="260"/>
                </a:cxn>
                <a:cxn ang="0">
                  <a:pos x="10" y="306"/>
                </a:cxn>
                <a:cxn ang="0">
                  <a:pos x="29" y="348"/>
                </a:cxn>
                <a:cxn ang="0">
                  <a:pos x="54" y="386"/>
                </a:cxn>
                <a:cxn ang="0">
                  <a:pos x="86" y="419"/>
                </a:cxn>
                <a:cxn ang="0">
                  <a:pos x="124" y="444"/>
                </a:cxn>
                <a:cxn ang="0">
                  <a:pos x="167" y="462"/>
                </a:cxn>
                <a:cxn ang="0">
                  <a:pos x="213" y="471"/>
                </a:cxn>
                <a:cxn ang="0">
                  <a:pos x="237" y="472"/>
                </a:cxn>
                <a:cxn ang="0">
                  <a:pos x="284" y="468"/>
                </a:cxn>
                <a:cxn ang="0">
                  <a:pos x="328" y="454"/>
                </a:cxn>
                <a:cxn ang="0">
                  <a:pos x="368" y="432"/>
                </a:cxn>
                <a:cxn ang="0">
                  <a:pos x="403" y="404"/>
                </a:cxn>
                <a:cxn ang="0">
                  <a:pos x="432" y="369"/>
                </a:cxn>
                <a:cxn ang="0">
                  <a:pos x="454" y="330"/>
                </a:cxn>
                <a:cxn ang="0">
                  <a:pos x="468" y="286"/>
                </a:cxn>
                <a:cxn ang="0">
                  <a:pos x="473" y="238"/>
                </a:cxn>
              </a:cxnLst>
              <a:rect l="0" t="0" r="r" b="b"/>
              <a:pathLst>
                <a:path w="473" h="472">
                  <a:moveTo>
                    <a:pt x="389" y="238"/>
                  </a:moveTo>
                  <a:lnTo>
                    <a:pt x="389" y="238"/>
                  </a:lnTo>
                  <a:lnTo>
                    <a:pt x="388" y="254"/>
                  </a:lnTo>
                  <a:lnTo>
                    <a:pt x="386" y="269"/>
                  </a:lnTo>
                  <a:lnTo>
                    <a:pt x="382" y="285"/>
                  </a:lnTo>
                  <a:lnTo>
                    <a:pt x="376" y="298"/>
                  </a:lnTo>
                  <a:lnTo>
                    <a:pt x="370" y="312"/>
                  </a:lnTo>
                  <a:lnTo>
                    <a:pt x="363" y="324"/>
                  </a:lnTo>
                  <a:lnTo>
                    <a:pt x="353" y="337"/>
                  </a:lnTo>
                  <a:lnTo>
                    <a:pt x="344" y="347"/>
                  </a:lnTo>
                  <a:lnTo>
                    <a:pt x="333" y="358"/>
                  </a:lnTo>
                  <a:lnTo>
                    <a:pt x="321" y="366"/>
                  </a:lnTo>
                  <a:lnTo>
                    <a:pt x="309" y="374"/>
                  </a:lnTo>
                  <a:lnTo>
                    <a:pt x="296" y="381"/>
                  </a:lnTo>
                  <a:lnTo>
                    <a:pt x="282" y="386"/>
                  </a:lnTo>
                  <a:lnTo>
                    <a:pt x="267" y="389"/>
                  </a:lnTo>
                  <a:lnTo>
                    <a:pt x="252" y="392"/>
                  </a:lnTo>
                  <a:lnTo>
                    <a:pt x="237" y="392"/>
                  </a:lnTo>
                  <a:lnTo>
                    <a:pt x="237" y="392"/>
                  </a:lnTo>
                  <a:lnTo>
                    <a:pt x="221" y="392"/>
                  </a:lnTo>
                  <a:lnTo>
                    <a:pt x="205" y="389"/>
                  </a:lnTo>
                  <a:lnTo>
                    <a:pt x="191" y="386"/>
                  </a:lnTo>
                  <a:lnTo>
                    <a:pt x="177" y="381"/>
                  </a:lnTo>
                  <a:lnTo>
                    <a:pt x="164" y="374"/>
                  </a:lnTo>
                  <a:lnTo>
                    <a:pt x="151" y="366"/>
                  </a:lnTo>
                  <a:lnTo>
                    <a:pt x="139" y="357"/>
                  </a:lnTo>
                  <a:lnTo>
                    <a:pt x="129" y="346"/>
                  </a:lnTo>
                  <a:lnTo>
                    <a:pt x="118" y="336"/>
                  </a:lnTo>
                  <a:lnTo>
                    <a:pt x="110" y="323"/>
                  </a:lnTo>
                  <a:lnTo>
                    <a:pt x="103" y="311"/>
                  </a:lnTo>
                  <a:lnTo>
                    <a:pt x="96" y="297"/>
                  </a:lnTo>
                  <a:lnTo>
                    <a:pt x="91" y="282"/>
                  </a:lnTo>
                  <a:lnTo>
                    <a:pt x="87" y="268"/>
                  </a:lnTo>
                  <a:lnTo>
                    <a:pt x="85" y="252"/>
                  </a:lnTo>
                  <a:lnTo>
                    <a:pt x="84" y="236"/>
                  </a:lnTo>
                  <a:lnTo>
                    <a:pt x="84" y="236"/>
                  </a:lnTo>
                  <a:lnTo>
                    <a:pt x="85" y="220"/>
                  </a:lnTo>
                  <a:lnTo>
                    <a:pt x="87" y="205"/>
                  </a:lnTo>
                  <a:lnTo>
                    <a:pt x="91" y="189"/>
                  </a:lnTo>
                  <a:lnTo>
                    <a:pt x="96" y="175"/>
                  </a:lnTo>
                  <a:lnTo>
                    <a:pt x="103" y="161"/>
                  </a:lnTo>
                  <a:lnTo>
                    <a:pt x="110" y="148"/>
                  </a:lnTo>
                  <a:lnTo>
                    <a:pt x="118" y="137"/>
                  </a:lnTo>
                  <a:lnTo>
                    <a:pt x="129" y="125"/>
                  </a:lnTo>
                  <a:lnTo>
                    <a:pt x="139" y="115"/>
                  </a:lnTo>
                  <a:lnTo>
                    <a:pt x="151" y="106"/>
                  </a:lnTo>
                  <a:lnTo>
                    <a:pt x="164" y="98"/>
                  </a:lnTo>
                  <a:lnTo>
                    <a:pt x="177" y="92"/>
                  </a:lnTo>
                  <a:lnTo>
                    <a:pt x="191" y="87"/>
                  </a:lnTo>
                  <a:lnTo>
                    <a:pt x="205" y="82"/>
                  </a:lnTo>
                  <a:lnTo>
                    <a:pt x="221" y="80"/>
                  </a:lnTo>
                  <a:lnTo>
                    <a:pt x="237" y="79"/>
                  </a:lnTo>
                  <a:lnTo>
                    <a:pt x="237" y="0"/>
                  </a:lnTo>
                  <a:lnTo>
                    <a:pt x="237" y="0"/>
                  </a:lnTo>
                  <a:lnTo>
                    <a:pt x="213" y="1"/>
                  </a:lnTo>
                  <a:lnTo>
                    <a:pt x="189" y="5"/>
                  </a:lnTo>
                  <a:lnTo>
                    <a:pt x="167" y="10"/>
                  </a:lnTo>
                  <a:lnTo>
                    <a:pt x="145" y="18"/>
                  </a:lnTo>
                  <a:lnTo>
                    <a:pt x="124" y="29"/>
                  </a:lnTo>
                  <a:lnTo>
                    <a:pt x="105" y="40"/>
                  </a:lnTo>
                  <a:lnTo>
                    <a:pt x="86" y="54"/>
                  </a:lnTo>
                  <a:lnTo>
                    <a:pt x="69" y="69"/>
                  </a:lnTo>
                  <a:lnTo>
                    <a:pt x="54" y="86"/>
                  </a:lnTo>
                  <a:lnTo>
                    <a:pt x="41" y="104"/>
                  </a:lnTo>
                  <a:lnTo>
                    <a:pt x="29" y="123"/>
                  </a:lnTo>
                  <a:lnTo>
                    <a:pt x="19" y="144"/>
                  </a:lnTo>
                  <a:lnTo>
                    <a:pt x="10" y="166"/>
                  </a:lnTo>
                  <a:lnTo>
                    <a:pt x="5" y="188"/>
                  </a:lnTo>
                  <a:lnTo>
                    <a:pt x="1" y="212"/>
                  </a:lnTo>
                  <a:lnTo>
                    <a:pt x="0" y="236"/>
                  </a:lnTo>
                  <a:lnTo>
                    <a:pt x="0" y="236"/>
                  </a:lnTo>
                  <a:lnTo>
                    <a:pt x="1" y="260"/>
                  </a:lnTo>
                  <a:lnTo>
                    <a:pt x="5" y="283"/>
                  </a:lnTo>
                  <a:lnTo>
                    <a:pt x="10" y="306"/>
                  </a:lnTo>
                  <a:lnTo>
                    <a:pt x="19" y="327"/>
                  </a:lnTo>
                  <a:lnTo>
                    <a:pt x="29" y="348"/>
                  </a:lnTo>
                  <a:lnTo>
                    <a:pt x="41" y="368"/>
                  </a:lnTo>
                  <a:lnTo>
                    <a:pt x="54" y="386"/>
                  </a:lnTo>
                  <a:lnTo>
                    <a:pt x="69" y="403"/>
                  </a:lnTo>
                  <a:lnTo>
                    <a:pt x="86" y="419"/>
                  </a:lnTo>
                  <a:lnTo>
                    <a:pt x="105" y="432"/>
                  </a:lnTo>
                  <a:lnTo>
                    <a:pt x="124" y="444"/>
                  </a:lnTo>
                  <a:lnTo>
                    <a:pt x="145" y="453"/>
                  </a:lnTo>
                  <a:lnTo>
                    <a:pt x="167" y="462"/>
                  </a:lnTo>
                  <a:lnTo>
                    <a:pt x="189" y="468"/>
                  </a:lnTo>
                  <a:lnTo>
                    <a:pt x="213" y="471"/>
                  </a:lnTo>
                  <a:lnTo>
                    <a:pt x="237" y="472"/>
                  </a:lnTo>
                  <a:lnTo>
                    <a:pt x="237" y="472"/>
                  </a:lnTo>
                  <a:lnTo>
                    <a:pt x="261" y="471"/>
                  </a:lnTo>
                  <a:lnTo>
                    <a:pt x="284" y="468"/>
                  </a:lnTo>
                  <a:lnTo>
                    <a:pt x="306" y="462"/>
                  </a:lnTo>
                  <a:lnTo>
                    <a:pt x="328" y="454"/>
                  </a:lnTo>
                  <a:lnTo>
                    <a:pt x="349" y="444"/>
                  </a:lnTo>
                  <a:lnTo>
                    <a:pt x="368" y="432"/>
                  </a:lnTo>
                  <a:lnTo>
                    <a:pt x="386" y="419"/>
                  </a:lnTo>
                  <a:lnTo>
                    <a:pt x="403" y="404"/>
                  </a:lnTo>
                  <a:lnTo>
                    <a:pt x="418" y="387"/>
                  </a:lnTo>
                  <a:lnTo>
                    <a:pt x="432" y="369"/>
                  </a:lnTo>
                  <a:lnTo>
                    <a:pt x="443" y="349"/>
                  </a:lnTo>
                  <a:lnTo>
                    <a:pt x="454" y="330"/>
                  </a:lnTo>
                  <a:lnTo>
                    <a:pt x="462" y="308"/>
                  </a:lnTo>
                  <a:lnTo>
                    <a:pt x="468" y="286"/>
                  </a:lnTo>
                  <a:lnTo>
                    <a:pt x="472" y="263"/>
                  </a:lnTo>
                  <a:lnTo>
                    <a:pt x="473" y="238"/>
                  </a:lnTo>
                  <a:lnTo>
                    <a:pt x="389" y="238"/>
                  </a:lnTo>
                  <a:close/>
                </a:path>
              </a:pathLst>
            </a:custGeom>
            <a:grpFill/>
            <a:ln w="9525">
              <a:noFill/>
              <a:round/>
              <a:headEnd/>
              <a:tailEnd/>
            </a:ln>
          </p:spPr>
          <p:txBody>
            <a:bodyPr/>
            <a:lstStyle/>
            <a:p>
              <a:pPr fontAlgn="auto">
                <a:spcBef>
                  <a:spcPts val="0"/>
                </a:spcBef>
                <a:spcAft>
                  <a:spcPts val="0"/>
                </a:spcAft>
                <a:defRPr/>
              </a:pPr>
              <a:endParaRPr lang="en-GB">
                <a:latin typeface="+mn-lt"/>
                <a:cs typeface="+mn-cs"/>
              </a:endParaRPr>
            </a:p>
          </p:txBody>
        </p:sp>
        <p:sp>
          <p:nvSpPr>
            <p:cNvPr id="14" name="Freeform 49"/>
            <p:cNvSpPr>
              <a:spLocks noEditPoints="1"/>
            </p:cNvSpPr>
            <p:nvPr/>
          </p:nvSpPr>
          <p:spPr bwMode="auto">
            <a:xfrm>
              <a:off x="7773988" y="909638"/>
              <a:ext cx="188912" cy="239713"/>
            </a:xfrm>
            <a:custGeom>
              <a:avLst/>
              <a:gdLst/>
              <a:ahLst/>
              <a:cxnLst>
                <a:cxn ang="0">
                  <a:pos x="357" y="440"/>
                </a:cxn>
                <a:cxn ang="0">
                  <a:pos x="221" y="285"/>
                </a:cxn>
                <a:cxn ang="0">
                  <a:pos x="239" y="282"/>
                </a:cxn>
                <a:cxn ang="0">
                  <a:pos x="271" y="272"/>
                </a:cxn>
                <a:cxn ang="0">
                  <a:pos x="294" y="262"/>
                </a:cxn>
                <a:cxn ang="0">
                  <a:pos x="315" y="246"/>
                </a:cxn>
                <a:cxn ang="0">
                  <a:pos x="332" y="225"/>
                </a:cxn>
                <a:cxn ang="0">
                  <a:pos x="346" y="199"/>
                </a:cxn>
                <a:cxn ang="0">
                  <a:pos x="354" y="166"/>
                </a:cxn>
                <a:cxn ang="0">
                  <a:pos x="355" y="147"/>
                </a:cxn>
                <a:cxn ang="0">
                  <a:pos x="351" y="115"/>
                </a:cxn>
                <a:cxn ang="0">
                  <a:pos x="342" y="86"/>
                </a:cxn>
                <a:cxn ang="0">
                  <a:pos x="326" y="60"/>
                </a:cxn>
                <a:cxn ang="0">
                  <a:pos x="306" y="38"/>
                </a:cxn>
                <a:cxn ang="0">
                  <a:pos x="293" y="29"/>
                </a:cxn>
                <a:cxn ang="0">
                  <a:pos x="264" y="15"/>
                </a:cxn>
                <a:cxn ang="0">
                  <a:pos x="230" y="5"/>
                </a:cxn>
                <a:cxn ang="0">
                  <a:pos x="189" y="1"/>
                </a:cxn>
                <a:cxn ang="0">
                  <a:pos x="4" y="0"/>
                </a:cxn>
                <a:cxn ang="0">
                  <a:pos x="0" y="4"/>
                </a:cxn>
                <a:cxn ang="0">
                  <a:pos x="0" y="453"/>
                </a:cxn>
                <a:cxn ang="0">
                  <a:pos x="80" y="453"/>
                </a:cxn>
                <a:cxn ang="0">
                  <a:pos x="84" y="448"/>
                </a:cxn>
                <a:cxn ang="0">
                  <a:pos x="261" y="453"/>
                </a:cxn>
                <a:cxn ang="0">
                  <a:pos x="345" y="440"/>
                </a:cxn>
                <a:cxn ang="0">
                  <a:pos x="84" y="68"/>
                </a:cxn>
                <a:cxn ang="0">
                  <a:pos x="159" y="68"/>
                </a:cxn>
                <a:cxn ang="0">
                  <a:pos x="188" y="70"/>
                </a:cxn>
                <a:cxn ang="0">
                  <a:pos x="212" y="75"/>
                </a:cxn>
                <a:cxn ang="0">
                  <a:pos x="231" y="84"/>
                </a:cxn>
                <a:cxn ang="0">
                  <a:pos x="245" y="94"/>
                </a:cxn>
                <a:cxn ang="0">
                  <a:pos x="257" y="106"/>
                </a:cxn>
                <a:cxn ang="0">
                  <a:pos x="264" y="119"/>
                </a:cxn>
                <a:cxn ang="0">
                  <a:pos x="270" y="133"/>
                </a:cxn>
                <a:cxn ang="0">
                  <a:pos x="271" y="147"/>
                </a:cxn>
                <a:cxn ang="0">
                  <a:pos x="270" y="156"/>
                </a:cxn>
                <a:cxn ang="0">
                  <a:pos x="266" y="174"/>
                </a:cxn>
                <a:cxn ang="0">
                  <a:pos x="258" y="190"/>
                </a:cxn>
                <a:cxn ang="0">
                  <a:pos x="247" y="202"/>
                </a:cxn>
                <a:cxn ang="0">
                  <a:pos x="233" y="213"/>
                </a:cxn>
                <a:cxn ang="0">
                  <a:pos x="215" y="221"/>
                </a:cxn>
                <a:cxn ang="0">
                  <a:pos x="195" y="226"/>
                </a:cxn>
                <a:cxn ang="0">
                  <a:pos x="173" y="228"/>
                </a:cxn>
                <a:cxn ang="0">
                  <a:pos x="84" y="229"/>
                </a:cxn>
              </a:cxnLst>
              <a:rect l="0" t="0" r="r" b="b"/>
              <a:pathLst>
                <a:path w="357" h="453">
                  <a:moveTo>
                    <a:pt x="347" y="440"/>
                  </a:moveTo>
                  <a:lnTo>
                    <a:pt x="357" y="440"/>
                  </a:lnTo>
                  <a:lnTo>
                    <a:pt x="350" y="433"/>
                  </a:lnTo>
                  <a:lnTo>
                    <a:pt x="221" y="285"/>
                  </a:lnTo>
                  <a:lnTo>
                    <a:pt x="221" y="285"/>
                  </a:lnTo>
                  <a:lnTo>
                    <a:pt x="239" y="282"/>
                  </a:lnTo>
                  <a:lnTo>
                    <a:pt x="260" y="277"/>
                  </a:lnTo>
                  <a:lnTo>
                    <a:pt x="271" y="272"/>
                  </a:lnTo>
                  <a:lnTo>
                    <a:pt x="282" y="267"/>
                  </a:lnTo>
                  <a:lnTo>
                    <a:pt x="294" y="262"/>
                  </a:lnTo>
                  <a:lnTo>
                    <a:pt x="304" y="255"/>
                  </a:lnTo>
                  <a:lnTo>
                    <a:pt x="315" y="246"/>
                  </a:lnTo>
                  <a:lnTo>
                    <a:pt x="324" y="237"/>
                  </a:lnTo>
                  <a:lnTo>
                    <a:pt x="332" y="225"/>
                  </a:lnTo>
                  <a:lnTo>
                    <a:pt x="340" y="213"/>
                  </a:lnTo>
                  <a:lnTo>
                    <a:pt x="346" y="199"/>
                  </a:lnTo>
                  <a:lnTo>
                    <a:pt x="351" y="183"/>
                  </a:lnTo>
                  <a:lnTo>
                    <a:pt x="354" y="166"/>
                  </a:lnTo>
                  <a:lnTo>
                    <a:pt x="355" y="147"/>
                  </a:lnTo>
                  <a:lnTo>
                    <a:pt x="355" y="147"/>
                  </a:lnTo>
                  <a:lnTo>
                    <a:pt x="354" y="131"/>
                  </a:lnTo>
                  <a:lnTo>
                    <a:pt x="351" y="115"/>
                  </a:lnTo>
                  <a:lnTo>
                    <a:pt x="348" y="101"/>
                  </a:lnTo>
                  <a:lnTo>
                    <a:pt x="342" y="86"/>
                  </a:lnTo>
                  <a:lnTo>
                    <a:pt x="335" y="72"/>
                  </a:lnTo>
                  <a:lnTo>
                    <a:pt x="326" y="60"/>
                  </a:lnTo>
                  <a:lnTo>
                    <a:pt x="317" y="48"/>
                  </a:lnTo>
                  <a:lnTo>
                    <a:pt x="306" y="38"/>
                  </a:lnTo>
                  <a:lnTo>
                    <a:pt x="306" y="38"/>
                  </a:lnTo>
                  <a:lnTo>
                    <a:pt x="293" y="29"/>
                  </a:lnTo>
                  <a:lnTo>
                    <a:pt x="279" y="21"/>
                  </a:lnTo>
                  <a:lnTo>
                    <a:pt x="264" y="15"/>
                  </a:lnTo>
                  <a:lnTo>
                    <a:pt x="247" y="9"/>
                  </a:lnTo>
                  <a:lnTo>
                    <a:pt x="230" y="5"/>
                  </a:lnTo>
                  <a:lnTo>
                    <a:pt x="210" y="2"/>
                  </a:lnTo>
                  <a:lnTo>
                    <a:pt x="189" y="1"/>
                  </a:lnTo>
                  <a:lnTo>
                    <a:pt x="165" y="0"/>
                  </a:lnTo>
                  <a:lnTo>
                    <a:pt x="4" y="0"/>
                  </a:lnTo>
                  <a:lnTo>
                    <a:pt x="0" y="0"/>
                  </a:lnTo>
                  <a:lnTo>
                    <a:pt x="0" y="4"/>
                  </a:lnTo>
                  <a:lnTo>
                    <a:pt x="0" y="448"/>
                  </a:lnTo>
                  <a:lnTo>
                    <a:pt x="0" y="453"/>
                  </a:lnTo>
                  <a:lnTo>
                    <a:pt x="4" y="453"/>
                  </a:lnTo>
                  <a:lnTo>
                    <a:pt x="80" y="453"/>
                  </a:lnTo>
                  <a:lnTo>
                    <a:pt x="84" y="453"/>
                  </a:lnTo>
                  <a:lnTo>
                    <a:pt x="84" y="448"/>
                  </a:lnTo>
                  <a:lnTo>
                    <a:pt x="84" y="240"/>
                  </a:lnTo>
                  <a:lnTo>
                    <a:pt x="261" y="453"/>
                  </a:lnTo>
                  <a:lnTo>
                    <a:pt x="357" y="453"/>
                  </a:lnTo>
                  <a:lnTo>
                    <a:pt x="345" y="440"/>
                  </a:lnTo>
                  <a:lnTo>
                    <a:pt x="347" y="440"/>
                  </a:lnTo>
                  <a:close/>
                  <a:moveTo>
                    <a:pt x="84" y="68"/>
                  </a:moveTo>
                  <a:lnTo>
                    <a:pt x="159" y="68"/>
                  </a:lnTo>
                  <a:lnTo>
                    <a:pt x="159" y="68"/>
                  </a:lnTo>
                  <a:lnTo>
                    <a:pt x="174" y="69"/>
                  </a:lnTo>
                  <a:lnTo>
                    <a:pt x="188" y="70"/>
                  </a:lnTo>
                  <a:lnTo>
                    <a:pt x="200" y="72"/>
                  </a:lnTo>
                  <a:lnTo>
                    <a:pt x="212" y="75"/>
                  </a:lnTo>
                  <a:lnTo>
                    <a:pt x="221" y="80"/>
                  </a:lnTo>
                  <a:lnTo>
                    <a:pt x="231" y="84"/>
                  </a:lnTo>
                  <a:lnTo>
                    <a:pt x="239" y="88"/>
                  </a:lnTo>
                  <a:lnTo>
                    <a:pt x="245" y="94"/>
                  </a:lnTo>
                  <a:lnTo>
                    <a:pt x="252" y="100"/>
                  </a:lnTo>
                  <a:lnTo>
                    <a:pt x="257" y="106"/>
                  </a:lnTo>
                  <a:lnTo>
                    <a:pt x="261" y="112"/>
                  </a:lnTo>
                  <a:lnTo>
                    <a:pt x="264" y="119"/>
                  </a:lnTo>
                  <a:lnTo>
                    <a:pt x="267" y="126"/>
                  </a:lnTo>
                  <a:lnTo>
                    <a:pt x="270" y="133"/>
                  </a:lnTo>
                  <a:lnTo>
                    <a:pt x="271" y="139"/>
                  </a:lnTo>
                  <a:lnTo>
                    <a:pt x="271" y="147"/>
                  </a:lnTo>
                  <a:lnTo>
                    <a:pt x="271" y="147"/>
                  </a:lnTo>
                  <a:lnTo>
                    <a:pt x="270" y="156"/>
                  </a:lnTo>
                  <a:lnTo>
                    <a:pt x="268" y="166"/>
                  </a:lnTo>
                  <a:lnTo>
                    <a:pt x="266" y="174"/>
                  </a:lnTo>
                  <a:lnTo>
                    <a:pt x="262" y="182"/>
                  </a:lnTo>
                  <a:lnTo>
                    <a:pt x="258" y="190"/>
                  </a:lnTo>
                  <a:lnTo>
                    <a:pt x="253" y="196"/>
                  </a:lnTo>
                  <a:lnTo>
                    <a:pt x="247" y="202"/>
                  </a:lnTo>
                  <a:lnTo>
                    <a:pt x="240" y="208"/>
                  </a:lnTo>
                  <a:lnTo>
                    <a:pt x="233" y="213"/>
                  </a:lnTo>
                  <a:lnTo>
                    <a:pt x="224" y="217"/>
                  </a:lnTo>
                  <a:lnTo>
                    <a:pt x="215" y="221"/>
                  </a:lnTo>
                  <a:lnTo>
                    <a:pt x="206" y="224"/>
                  </a:lnTo>
                  <a:lnTo>
                    <a:pt x="195" y="226"/>
                  </a:lnTo>
                  <a:lnTo>
                    <a:pt x="185" y="227"/>
                  </a:lnTo>
                  <a:lnTo>
                    <a:pt x="173" y="228"/>
                  </a:lnTo>
                  <a:lnTo>
                    <a:pt x="160" y="229"/>
                  </a:lnTo>
                  <a:lnTo>
                    <a:pt x="84" y="229"/>
                  </a:lnTo>
                  <a:lnTo>
                    <a:pt x="84" y="68"/>
                  </a:lnTo>
                  <a:close/>
                </a:path>
              </a:pathLst>
            </a:custGeom>
            <a:grpFill/>
            <a:ln w="9525">
              <a:noFill/>
              <a:round/>
              <a:headEnd/>
              <a:tailEnd/>
            </a:ln>
          </p:spPr>
          <p:txBody>
            <a:bodyPr/>
            <a:lstStyle/>
            <a:p>
              <a:pPr fontAlgn="auto">
                <a:spcBef>
                  <a:spcPts val="0"/>
                </a:spcBef>
                <a:spcAft>
                  <a:spcPts val="0"/>
                </a:spcAft>
                <a:defRPr/>
              </a:pPr>
              <a:endParaRPr lang="en-GB">
                <a:latin typeface="+mn-lt"/>
                <a:cs typeface="+mn-cs"/>
              </a:endParaRPr>
            </a:p>
          </p:txBody>
        </p:sp>
        <p:sp>
          <p:nvSpPr>
            <p:cNvPr id="15" name="Rectangle 50"/>
            <p:cNvSpPr>
              <a:spLocks noChangeArrowheads="1"/>
            </p:cNvSpPr>
            <p:nvPr/>
          </p:nvSpPr>
          <p:spPr bwMode="auto">
            <a:xfrm>
              <a:off x="6643688" y="909638"/>
              <a:ext cx="44450" cy="239713"/>
            </a:xfrm>
            <a:prstGeom prst="rect">
              <a:avLst/>
            </a:prstGeom>
            <a:grpFill/>
            <a:ln w="9525">
              <a:noFill/>
              <a:miter lim="800000"/>
              <a:headEnd/>
              <a:tailEnd/>
            </a:ln>
          </p:spPr>
          <p:txBody>
            <a:bodyPr/>
            <a:lstStyle/>
            <a:p>
              <a:pPr fontAlgn="auto">
                <a:spcBef>
                  <a:spcPts val="0"/>
                </a:spcBef>
                <a:spcAft>
                  <a:spcPts val="0"/>
                </a:spcAft>
                <a:defRPr/>
              </a:pPr>
              <a:endParaRPr lang="en-GB">
                <a:latin typeface="+mn-lt"/>
                <a:cs typeface="+mn-cs"/>
              </a:endParaRPr>
            </a:p>
          </p:txBody>
        </p:sp>
        <p:sp>
          <p:nvSpPr>
            <p:cNvPr id="16" name="Freeform 51"/>
            <p:cNvSpPr>
              <a:spLocks/>
            </p:cNvSpPr>
            <p:nvPr/>
          </p:nvSpPr>
          <p:spPr bwMode="auto">
            <a:xfrm>
              <a:off x="6684963" y="909638"/>
              <a:ext cx="171450" cy="239713"/>
            </a:xfrm>
            <a:custGeom>
              <a:avLst/>
              <a:gdLst/>
              <a:ahLst/>
              <a:cxnLst>
                <a:cxn ang="0">
                  <a:pos x="211" y="0"/>
                </a:cxn>
                <a:cxn ang="0">
                  <a:pos x="0" y="224"/>
                </a:cxn>
                <a:cxn ang="0">
                  <a:pos x="210" y="453"/>
                </a:cxn>
                <a:cxn ang="0">
                  <a:pos x="322" y="453"/>
                </a:cxn>
                <a:cxn ang="0">
                  <a:pos x="111" y="224"/>
                </a:cxn>
                <a:cxn ang="0">
                  <a:pos x="322" y="0"/>
                </a:cxn>
                <a:cxn ang="0">
                  <a:pos x="211" y="0"/>
                </a:cxn>
              </a:cxnLst>
              <a:rect l="0" t="0" r="r" b="b"/>
              <a:pathLst>
                <a:path w="322" h="453">
                  <a:moveTo>
                    <a:pt x="211" y="0"/>
                  </a:moveTo>
                  <a:lnTo>
                    <a:pt x="0" y="224"/>
                  </a:lnTo>
                  <a:lnTo>
                    <a:pt x="210" y="453"/>
                  </a:lnTo>
                  <a:lnTo>
                    <a:pt x="322" y="453"/>
                  </a:lnTo>
                  <a:lnTo>
                    <a:pt x="111" y="224"/>
                  </a:lnTo>
                  <a:lnTo>
                    <a:pt x="322" y="0"/>
                  </a:lnTo>
                  <a:lnTo>
                    <a:pt x="211" y="0"/>
                  </a:lnTo>
                  <a:close/>
                </a:path>
              </a:pathLst>
            </a:custGeom>
            <a:grpFill/>
            <a:ln w="9525">
              <a:noFill/>
              <a:round/>
              <a:headEnd/>
              <a:tailEnd/>
            </a:ln>
          </p:spPr>
          <p:txBody>
            <a:bodyPr/>
            <a:lstStyle/>
            <a:p>
              <a:pPr fontAlgn="auto">
                <a:spcBef>
                  <a:spcPts val="0"/>
                </a:spcBef>
                <a:spcAft>
                  <a:spcPts val="0"/>
                </a:spcAft>
                <a:defRPr/>
              </a:pPr>
              <a:endParaRPr lang="en-GB">
                <a:latin typeface="+mn-lt"/>
                <a:cs typeface="+mn-cs"/>
              </a:endParaRPr>
            </a:p>
          </p:txBody>
        </p:sp>
        <p:sp>
          <p:nvSpPr>
            <p:cNvPr id="17" name="Freeform 52"/>
            <p:cNvSpPr>
              <a:spLocks noEditPoints="1"/>
            </p:cNvSpPr>
            <p:nvPr/>
          </p:nvSpPr>
          <p:spPr bwMode="auto">
            <a:xfrm>
              <a:off x="8801100" y="1223963"/>
              <a:ext cx="46037" cy="22225"/>
            </a:xfrm>
            <a:custGeom>
              <a:avLst/>
              <a:gdLst/>
              <a:ahLst/>
              <a:cxnLst>
                <a:cxn ang="0">
                  <a:pos x="34" y="6"/>
                </a:cxn>
                <a:cxn ang="0">
                  <a:pos x="21" y="6"/>
                </a:cxn>
                <a:cxn ang="0">
                  <a:pos x="21" y="42"/>
                </a:cxn>
                <a:cxn ang="0">
                  <a:pos x="13" y="42"/>
                </a:cxn>
                <a:cxn ang="0">
                  <a:pos x="13" y="6"/>
                </a:cxn>
                <a:cxn ang="0">
                  <a:pos x="0" y="6"/>
                </a:cxn>
                <a:cxn ang="0">
                  <a:pos x="0" y="0"/>
                </a:cxn>
                <a:cxn ang="0">
                  <a:pos x="34" y="0"/>
                </a:cxn>
                <a:cxn ang="0">
                  <a:pos x="34" y="6"/>
                </a:cxn>
                <a:cxn ang="0">
                  <a:pos x="88" y="42"/>
                </a:cxn>
                <a:cxn ang="0">
                  <a:pos x="81" y="42"/>
                </a:cxn>
                <a:cxn ang="0">
                  <a:pos x="81" y="7"/>
                </a:cxn>
                <a:cxn ang="0">
                  <a:pos x="81" y="7"/>
                </a:cxn>
                <a:cxn ang="0">
                  <a:pos x="67" y="42"/>
                </a:cxn>
                <a:cxn ang="0">
                  <a:pos x="62" y="42"/>
                </a:cxn>
                <a:cxn ang="0">
                  <a:pos x="48" y="7"/>
                </a:cxn>
                <a:cxn ang="0">
                  <a:pos x="48" y="7"/>
                </a:cxn>
                <a:cxn ang="0">
                  <a:pos x="48" y="42"/>
                </a:cxn>
                <a:cxn ang="0">
                  <a:pos x="41" y="42"/>
                </a:cxn>
                <a:cxn ang="0">
                  <a:pos x="41" y="0"/>
                </a:cxn>
                <a:cxn ang="0">
                  <a:pos x="52" y="0"/>
                </a:cxn>
                <a:cxn ang="0">
                  <a:pos x="65" y="30"/>
                </a:cxn>
                <a:cxn ang="0">
                  <a:pos x="77" y="0"/>
                </a:cxn>
                <a:cxn ang="0">
                  <a:pos x="88" y="0"/>
                </a:cxn>
                <a:cxn ang="0">
                  <a:pos x="88" y="42"/>
                </a:cxn>
              </a:cxnLst>
              <a:rect l="0" t="0" r="r" b="b"/>
              <a:pathLst>
                <a:path w="88" h="42">
                  <a:moveTo>
                    <a:pt x="34" y="6"/>
                  </a:moveTo>
                  <a:lnTo>
                    <a:pt x="21" y="6"/>
                  </a:lnTo>
                  <a:lnTo>
                    <a:pt x="21" y="42"/>
                  </a:lnTo>
                  <a:lnTo>
                    <a:pt x="13" y="42"/>
                  </a:lnTo>
                  <a:lnTo>
                    <a:pt x="13" y="6"/>
                  </a:lnTo>
                  <a:lnTo>
                    <a:pt x="0" y="6"/>
                  </a:lnTo>
                  <a:lnTo>
                    <a:pt x="0" y="0"/>
                  </a:lnTo>
                  <a:lnTo>
                    <a:pt x="34" y="0"/>
                  </a:lnTo>
                  <a:lnTo>
                    <a:pt x="34" y="6"/>
                  </a:lnTo>
                  <a:close/>
                  <a:moveTo>
                    <a:pt x="88" y="42"/>
                  </a:moveTo>
                  <a:lnTo>
                    <a:pt x="81" y="42"/>
                  </a:lnTo>
                  <a:lnTo>
                    <a:pt x="81" y="7"/>
                  </a:lnTo>
                  <a:lnTo>
                    <a:pt x="81" y="7"/>
                  </a:lnTo>
                  <a:lnTo>
                    <a:pt x="67" y="42"/>
                  </a:lnTo>
                  <a:lnTo>
                    <a:pt x="62" y="42"/>
                  </a:lnTo>
                  <a:lnTo>
                    <a:pt x="48" y="7"/>
                  </a:lnTo>
                  <a:lnTo>
                    <a:pt x="48" y="7"/>
                  </a:lnTo>
                  <a:lnTo>
                    <a:pt x="48" y="42"/>
                  </a:lnTo>
                  <a:lnTo>
                    <a:pt x="41" y="42"/>
                  </a:lnTo>
                  <a:lnTo>
                    <a:pt x="41" y="0"/>
                  </a:lnTo>
                  <a:lnTo>
                    <a:pt x="52" y="0"/>
                  </a:lnTo>
                  <a:lnTo>
                    <a:pt x="65" y="30"/>
                  </a:lnTo>
                  <a:lnTo>
                    <a:pt x="77" y="0"/>
                  </a:lnTo>
                  <a:lnTo>
                    <a:pt x="88" y="0"/>
                  </a:lnTo>
                  <a:lnTo>
                    <a:pt x="88" y="42"/>
                  </a:lnTo>
                  <a:close/>
                </a:path>
              </a:pathLst>
            </a:custGeom>
            <a:grpFill/>
            <a:ln w="9525">
              <a:noFill/>
              <a:round/>
              <a:headEnd/>
              <a:tailEnd/>
            </a:ln>
          </p:spPr>
          <p:txBody>
            <a:bodyPr/>
            <a:lstStyle/>
            <a:p>
              <a:pPr fontAlgn="auto">
                <a:spcBef>
                  <a:spcPts val="0"/>
                </a:spcBef>
                <a:spcAft>
                  <a:spcPts val="0"/>
                </a:spcAft>
                <a:defRPr/>
              </a:pPr>
              <a:endParaRPr lang="en-GB">
                <a:latin typeface="+mn-lt"/>
                <a:cs typeface="+mn-cs"/>
              </a:endParaRPr>
            </a:p>
          </p:txBody>
        </p:sp>
        <p:sp>
          <p:nvSpPr>
            <p:cNvPr id="18" name="Freeform 53"/>
            <p:cNvSpPr>
              <a:spLocks/>
            </p:cNvSpPr>
            <p:nvPr/>
          </p:nvSpPr>
          <p:spPr bwMode="auto">
            <a:xfrm>
              <a:off x="7623175" y="1219201"/>
              <a:ext cx="76200" cy="98425"/>
            </a:xfrm>
            <a:custGeom>
              <a:avLst/>
              <a:gdLst/>
              <a:ahLst/>
              <a:cxnLst>
                <a:cxn ang="0">
                  <a:pos x="0" y="185"/>
                </a:cxn>
                <a:cxn ang="0">
                  <a:pos x="0" y="162"/>
                </a:cxn>
                <a:cxn ang="0">
                  <a:pos x="22" y="162"/>
                </a:cxn>
                <a:cxn ang="0">
                  <a:pos x="22" y="24"/>
                </a:cxn>
                <a:cxn ang="0">
                  <a:pos x="0" y="24"/>
                </a:cxn>
                <a:cxn ang="0">
                  <a:pos x="0" y="0"/>
                </a:cxn>
                <a:cxn ang="0">
                  <a:pos x="85" y="0"/>
                </a:cxn>
                <a:cxn ang="0">
                  <a:pos x="85" y="24"/>
                </a:cxn>
                <a:cxn ang="0">
                  <a:pos x="58" y="24"/>
                </a:cxn>
                <a:cxn ang="0">
                  <a:pos x="58" y="162"/>
                </a:cxn>
                <a:cxn ang="0">
                  <a:pos x="113" y="162"/>
                </a:cxn>
                <a:cxn ang="0">
                  <a:pos x="113" y="120"/>
                </a:cxn>
                <a:cxn ang="0">
                  <a:pos x="144" y="120"/>
                </a:cxn>
                <a:cxn ang="0">
                  <a:pos x="144" y="185"/>
                </a:cxn>
                <a:cxn ang="0">
                  <a:pos x="0" y="185"/>
                </a:cxn>
              </a:cxnLst>
              <a:rect l="0" t="0" r="r" b="b"/>
              <a:pathLst>
                <a:path w="144" h="185">
                  <a:moveTo>
                    <a:pt x="0" y="185"/>
                  </a:moveTo>
                  <a:lnTo>
                    <a:pt x="0" y="162"/>
                  </a:lnTo>
                  <a:lnTo>
                    <a:pt x="22" y="162"/>
                  </a:lnTo>
                  <a:lnTo>
                    <a:pt x="22" y="24"/>
                  </a:lnTo>
                  <a:lnTo>
                    <a:pt x="0" y="24"/>
                  </a:lnTo>
                  <a:lnTo>
                    <a:pt x="0" y="0"/>
                  </a:lnTo>
                  <a:lnTo>
                    <a:pt x="85" y="0"/>
                  </a:lnTo>
                  <a:lnTo>
                    <a:pt x="85" y="24"/>
                  </a:lnTo>
                  <a:lnTo>
                    <a:pt x="58" y="24"/>
                  </a:lnTo>
                  <a:lnTo>
                    <a:pt x="58" y="162"/>
                  </a:lnTo>
                  <a:lnTo>
                    <a:pt x="113" y="162"/>
                  </a:lnTo>
                  <a:lnTo>
                    <a:pt x="113" y="120"/>
                  </a:lnTo>
                  <a:lnTo>
                    <a:pt x="144" y="120"/>
                  </a:lnTo>
                  <a:lnTo>
                    <a:pt x="144" y="185"/>
                  </a:lnTo>
                  <a:lnTo>
                    <a:pt x="0" y="185"/>
                  </a:lnTo>
                  <a:close/>
                </a:path>
              </a:pathLst>
            </a:custGeom>
            <a:grpFill/>
            <a:ln w="9525">
              <a:noFill/>
              <a:round/>
              <a:headEnd/>
              <a:tailEnd/>
            </a:ln>
          </p:spPr>
          <p:txBody>
            <a:bodyPr/>
            <a:lstStyle/>
            <a:p>
              <a:pPr fontAlgn="auto">
                <a:spcBef>
                  <a:spcPts val="0"/>
                </a:spcBef>
                <a:spcAft>
                  <a:spcPts val="0"/>
                </a:spcAft>
                <a:defRPr/>
              </a:pPr>
              <a:endParaRPr lang="en-GB">
                <a:latin typeface="+mn-lt"/>
                <a:cs typeface="+mn-cs"/>
              </a:endParaRPr>
            </a:p>
          </p:txBody>
        </p:sp>
        <p:sp>
          <p:nvSpPr>
            <p:cNvPr id="19" name="Freeform 54"/>
            <p:cNvSpPr>
              <a:spLocks noEditPoints="1"/>
            </p:cNvSpPr>
            <p:nvPr/>
          </p:nvSpPr>
          <p:spPr bwMode="auto">
            <a:xfrm>
              <a:off x="7705725" y="1216026"/>
              <a:ext cx="36512" cy="101600"/>
            </a:xfrm>
            <a:custGeom>
              <a:avLst/>
              <a:gdLst/>
              <a:ahLst/>
              <a:cxnLst>
                <a:cxn ang="0">
                  <a:pos x="0" y="190"/>
                </a:cxn>
                <a:cxn ang="0">
                  <a:pos x="0" y="168"/>
                </a:cxn>
                <a:cxn ang="0">
                  <a:pos x="19" y="168"/>
                </a:cxn>
                <a:cxn ang="0">
                  <a:pos x="19" y="75"/>
                </a:cxn>
                <a:cxn ang="0">
                  <a:pos x="0" y="75"/>
                </a:cxn>
                <a:cxn ang="0">
                  <a:pos x="0" y="53"/>
                </a:cxn>
                <a:cxn ang="0">
                  <a:pos x="52" y="53"/>
                </a:cxn>
                <a:cxn ang="0">
                  <a:pos x="52" y="168"/>
                </a:cxn>
                <a:cxn ang="0">
                  <a:pos x="69" y="168"/>
                </a:cxn>
                <a:cxn ang="0">
                  <a:pos x="69" y="190"/>
                </a:cxn>
                <a:cxn ang="0">
                  <a:pos x="0" y="190"/>
                </a:cxn>
                <a:cxn ang="0">
                  <a:pos x="52" y="0"/>
                </a:cxn>
                <a:cxn ang="0">
                  <a:pos x="52" y="32"/>
                </a:cxn>
                <a:cxn ang="0">
                  <a:pos x="19" y="32"/>
                </a:cxn>
                <a:cxn ang="0">
                  <a:pos x="19" y="0"/>
                </a:cxn>
                <a:cxn ang="0">
                  <a:pos x="52" y="0"/>
                </a:cxn>
              </a:cxnLst>
              <a:rect l="0" t="0" r="r" b="b"/>
              <a:pathLst>
                <a:path w="69" h="190">
                  <a:moveTo>
                    <a:pt x="0" y="190"/>
                  </a:moveTo>
                  <a:lnTo>
                    <a:pt x="0" y="168"/>
                  </a:lnTo>
                  <a:lnTo>
                    <a:pt x="19" y="168"/>
                  </a:lnTo>
                  <a:lnTo>
                    <a:pt x="19" y="75"/>
                  </a:lnTo>
                  <a:lnTo>
                    <a:pt x="0" y="75"/>
                  </a:lnTo>
                  <a:lnTo>
                    <a:pt x="0" y="53"/>
                  </a:lnTo>
                  <a:lnTo>
                    <a:pt x="52" y="53"/>
                  </a:lnTo>
                  <a:lnTo>
                    <a:pt x="52" y="168"/>
                  </a:lnTo>
                  <a:lnTo>
                    <a:pt x="69" y="168"/>
                  </a:lnTo>
                  <a:lnTo>
                    <a:pt x="69" y="190"/>
                  </a:lnTo>
                  <a:lnTo>
                    <a:pt x="0" y="190"/>
                  </a:lnTo>
                  <a:close/>
                  <a:moveTo>
                    <a:pt x="52" y="0"/>
                  </a:moveTo>
                  <a:lnTo>
                    <a:pt x="52" y="32"/>
                  </a:lnTo>
                  <a:lnTo>
                    <a:pt x="19" y="32"/>
                  </a:lnTo>
                  <a:lnTo>
                    <a:pt x="19" y="0"/>
                  </a:lnTo>
                  <a:lnTo>
                    <a:pt x="52" y="0"/>
                  </a:lnTo>
                  <a:close/>
                </a:path>
              </a:pathLst>
            </a:custGeom>
            <a:grpFill/>
            <a:ln w="9525">
              <a:noFill/>
              <a:round/>
              <a:headEnd/>
              <a:tailEnd/>
            </a:ln>
          </p:spPr>
          <p:txBody>
            <a:bodyPr/>
            <a:lstStyle/>
            <a:p>
              <a:pPr fontAlgn="auto">
                <a:spcBef>
                  <a:spcPts val="0"/>
                </a:spcBef>
                <a:spcAft>
                  <a:spcPts val="0"/>
                </a:spcAft>
                <a:defRPr/>
              </a:pPr>
              <a:endParaRPr lang="en-GB">
                <a:latin typeface="+mn-lt"/>
                <a:cs typeface="+mn-cs"/>
              </a:endParaRPr>
            </a:p>
          </p:txBody>
        </p:sp>
        <p:sp>
          <p:nvSpPr>
            <p:cNvPr id="20" name="Freeform 55"/>
            <p:cNvSpPr>
              <a:spLocks/>
            </p:cNvSpPr>
            <p:nvPr/>
          </p:nvSpPr>
          <p:spPr bwMode="auto">
            <a:xfrm>
              <a:off x="7747000" y="1214438"/>
              <a:ext cx="47625" cy="103188"/>
            </a:xfrm>
            <a:custGeom>
              <a:avLst/>
              <a:gdLst/>
              <a:ahLst/>
              <a:cxnLst>
                <a:cxn ang="0">
                  <a:pos x="0" y="78"/>
                </a:cxn>
                <a:cxn ang="0">
                  <a:pos x="0" y="56"/>
                </a:cxn>
                <a:cxn ang="0">
                  <a:pos x="20" y="56"/>
                </a:cxn>
                <a:cxn ang="0">
                  <a:pos x="20" y="43"/>
                </a:cxn>
                <a:cxn ang="0">
                  <a:pos x="20" y="43"/>
                </a:cxn>
                <a:cxn ang="0">
                  <a:pos x="21" y="34"/>
                </a:cxn>
                <a:cxn ang="0">
                  <a:pos x="23" y="24"/>
                </a:cxn>
                <a:cxn ang="0">
                  <a:pos x="25" y="20"/>
                </a:cxn>
                <a:cxn ang="0">
                  <a:pos x="27" y="17"/>
                </a:cxn>
                <a:cxn ang="0">
                  <a:pos x="30" y="13"/>
                </a:cxn>
                <a:cxn ang="0">
                  <a:pos x="34" y="10"/>
                </a:cxn>
                <a:cxn ang="0">
                  <a:pos x="34" y="10"/>
                </a:cxn>
                <a:cxn ang="0">
                  <a:pos x="43" y="5"/>
                </a:cxn>
                <a:cxn ang="0">
                  <a:pos x="51" y="2"/>
                </a:cxn>
                <a:cxn ang="0">
                  <a:pos x="59" y="0"/>
                </a:cxn>
                <a:cxn ang="0">
                  <a:pos x="69" y="0"/>
                </a:cxn>
                <a:cxn ang="0">
                  <a:pos x="69" y="0"/>
                </a:cxn>
                <a:cxn ang="0">
                  <a:pos x="79" y="1"/>
                </a:cxn>
                <a:cxn ang="0">
                  <a:pos x="89" y="3"/>
                </a:cxn>
                <a:cxn ang="0">
                  <a:pos x="89" y="26"/>
                </a:cxn>
                <a:cxn ang="0">
                  <a:pos x="89" y="26"/>
                </a:cxn>
                <a:cxn ang="0">
                  <a:pos x="81" y="25"/>
                </a:cxn>
                <a:cxn ang="0">
                  <a:pos x="75" y="25"/>
                </a:cxn>
                <a:cxn ang="0">
                  <a:pos x="75" y="25"/>
                </a:cxn>
                <a:cxn ang="0">
                  <a:pos x="70" y="25"/>
                </a:cxn>
                <a:cxn ang="0">
                  <a:pos x="66" y="26"/>
                </a:cxn>
                <a:cxn ang="0">
                  <a:pos x="62" y="28"/>
                </a:cxn>
                <a:cxn ang="0">
                  <a:pos x="57" y="33"/>
                </a:cxn>
                <a:cxn ang="0">
                  <a:pos x="57" y="33"/>
                </a:cxn>
                <a:cxn ang="0">
                  <a:pos x="55" y="36"/>
                </a:cxn>
                <a:cxn ang="0">
                  <a:pos x="55" y="41"/>
                </a:cxn>
                <a:cxn ang="0">
                  <a:pos x="54" y="50"/>
                </a:cxn>
                <a:cxn ang="0">
                  <a:pos x="54" y="56"/>
                </a:cxn>
                <a:cxn ang="0">
                  <a:pos x="78" y="56"/>
                </a:cxn>
                <a:cxn ang="0">
                  <a:pos x="78" y="78"/>
                </a:cxn>
                <a:cxn ang="0">
                  <a:pos x="54" y="78"/>
                </a:cxn>
                <a:cxn ang="0">
                  <a:pos x="54" y="171"/>
                </a:cxn>
                <a:cxn ang="0">
                  <a:pos x="77" y="171"/>
                </a:cxn>
                <a:cxn ang="0">
                  <a:pos x="77" y="193"/>
                </a:cxn>
                <a:cxn ang="0">
                  <a:pos x="2" y="193"/>
                </a:cxn>
                <a:cxn ang="0">
                  <a:pos x="2" y="171"/>
                </a:cxn>
                <a:cxn ang="0">
                  <a:pos x="20" y="171"/>
                </a:cxn>
                <a:cxn ang="0">
                  <a:pos x="20" y="78"/>
                </a:cxn>
                <a:cxn ang="0">
                  <a:pos x="0" y="78"/>
                </a:cxn>
              </a:cxnLst>
              <a:rect l="0" t="0" r="r" b="b"/>
              <a:pathLst>
                <a:path w="89" h="193">
                  <a:moveTo>
                    <a:pt x="0" y="78"/>
                  </a:moveTo>
                  <a:lnTo>
                    <a:pt x="0" y="56"/>
                  </a:lnTo>
                  <a:lnTo>
                    <a:pt x="20" y="56"/>
                  </a:lnTo>
                  <a:lnTo>
                    <a:pt x="20" y="43"/>
                  </a:lnTo>
                  <a:lnTo>
                    <a:pt x="20" y="43"/>
                  </a:lnTo>
                  <a:lnTo>
                    <a:pt x="21" y="34"/>
                  </a:lnTo>
                  <a:lnTo>
                    <a:pt x="23" y="24"/>
                  </a:lnTo>
                  <a:lnTo>
                    <a:pt x="25" y="20"/>
                  </a:lnTo>
                  <a:lnTo>
                    <a:pt x="27" y="17"/>
                  </a:lnTo>
                  <a:lnTo>
                    <a:pt x="30" y="13"/>
                  </a:lnTo>
                  <a:lnTo>
                    <a:pt x="34" y="10"/>
                  </a:lnTo>
                  <a:lnTo>
                    <a:pt x="34" y="10"/>
                  </a:lnTo>
                  <a:lnTo>
                    <a:pt x="43" y="5"/>
                  </a:lnTo>
                  <a:lnTo>
                    <a:pt x="51" y="2"/>
                  </a:lnTo>
                  <a:lnTo>
                    <a:pt x="59" y="0"/>
                  </a:lnTo>
                  <a:lnTo>
                    <a:pt x="69" y="0"/>
                  </a:lnTo>
                  <a:lnTo>
                    <a:pt x="69" y="0"/>
                  </a:lnTo>
                  <a:lnTo>
                    <a:pt x="79" y="1"/>
                  </a:lnTo>
                  <a:lnTo>
                    <a:pt x="89" y="3"/>
                  </a:lnTo>
                  <a:lnTo>
                    <a:pt x="89" y="26"/>
                  </a:lnTo>
                  <a:lnTo>
                    <a:pt x="89" y="26"/>
                  </a:lnTo>
                  <a:lnTo>
                    <a:pt x="81" y="25"/>
                  </a:lnTo>
                  <a:lnTo>
                    <a:pt x="75" y="25"/>
                  </a:lnTo>
                  <a:lnTo>
                    <a:pt x="75" y="25"/>
                  </a:lnTo>
                  <a:lnTo>
                    <a:pt x="70" y="25"/>
                  </a:lnTo>
                  <a:lnTo>
                    <a:pt x="66" y="26"/>
                  </a:lnTo>
                  <a:lnTo>
                    <a:pt x="62" y="28"/>
                  </a:lnTo>
                  <a:lnTo>
                    <a:pt x="57" y="33"/>
                  </a:lnTo>
                  <a:lnTo>
                    <a:pt x="57" y="33"/>
                  </a:lnTo>
                  <a:lnTo>
                    <a:pt x="55" y="36"/>
                  </a:lnTo>
                  <a:lnTo>
                    <a:pt x="55" y="41"/>
                  </a:lnTo>
                  <a:lnTo>
                    <a:pt x="54" y="50"/>
                  </a:lnTo>
                  <a:lnTo>
                    <a:pt x="54" y="56"/>
                  </a:lnTo>
                  <a:lnTo>
                    <a:pt x="78" y="56"/>
                  </a:lnTo>
                  <a:lnTo>
                    <a:pt x="78" y="78"/>
                  </a:lnTo>
                  <a:lnTo>
                    <a:pt x="54" y="78"/>
                  </a:lnTo>
                  <a:lnTo>
                    <a:pt x="54" y="171"/>
                  </a:lnTo>
                  <a:lnTo>
                    <a:pt x="77" y="171"/>
                  </a:lnTo>
                  <a:lnTo>
                    <a:pt x="77" y="193"/>
                  </a:lnTo>
                  <a:lnTo>
                    <a:pt x="2" y="193"/>
                  </a:lnTo>
                  <a:lnTo>
                    <a:pt x="2" y="171"/>
                  </a:lnTo>
                  <a:lnTo>
                    <a:pt x="20" y="171"/>
                  </a:lnTo>
                  <a:lnTo>
                    <a:pt x="20" y="78"/>
                  </a:lnTo>
                  <a:lnTo>
                    <a:pt x="0" y="78"/>
                  </a:lnTo>
                  <a:close/>
                </a:path>
              </a:pathLst>
            </a:custGeom>
            <a:grpFill/>
            <a:ln w="9525">
              <a:noFill/>
              <a:round/>
              <a:headEnd/>
              <a:tailEnd/>
            </a:ln>
          </p:spPr>
          <p:txBody>
            <a:bodyPr/>
            <a:lstStyle/>
            <a:p>
              <a:pPr fontAlgn="auto">
                <a:spcBef>
                  <a:spcPts val="0"/>
                </a:spcBef>
                <a:spcAft>
                  <a:spcPts val="0"/>
                </a:spcAft>
                <a:defRPr/>
              </a:pPr>
              <a:endParaRPr lang="en-GB">
                <a:latin typeface="+mn-lt"/>
                <a:cs typeface="+mn-cs"/>
              </a:endParaRPr>
            </a:p>
          </p:txBody>
        </p:sp>
        <p:sp>
          <p:nvSpPr>
            <p:cNvPr id="21" name="Freeform 56"/>
            <p:cNvSpPr>
              <a:spLocks/>
            </p:cNvSpPr>
            <p:nvPr/>
          </p:nvSpPr>
          <p:spPr bwMode="auto">
            <a:xfrm>
              <a:off x="7794625" y="1225551"/>
              <a:ext cx="49212" cy="93663"/>
            </a:xfrm>
            <a:custGeom>
              <a:avLst/>
              <a:gdLst/>
              <a:ahLst/>
              <a:cxnLst>
                <a:cxn ang="0">
                  <a:pos x="94" y="137"/>
                </a:cxn>
                <a:cxn ang="0">
                  <a:pos x="94" y="137"/>
                </a:cxn>
                <a:cxn ang="0">
                  <a:pos x="93" y="149"/>
                </a:cxn>
                <a:cxn ang="0">
                  <a:pos x="92" y="154"/>
                </a:cxn>
                <a:cxn ang="0">
                  <a:pos x="90" y="159"/>
                </a:cxn>
                <a:cxn ang="0">
                  <a:pos x="87" y="163"/>
                </a:cxn>
                <a:cxn ang="0">
                  <a:pos x="83" y="168"/>
                </a:cxn>
                <a:cxn ang="0">
                  <a:pos x="78" y="171"/>
                </a:cxn>
                <a:cxn ang="0">
                  <a:pos x="72" y="174"/>
                </a:cxn>
                <a:cxn ang="0">
                  <a:pos x="72" y="174"/>
                </a:cxn>
                <a:cxn ang="0">
                  <a:pos x="65" y="175"/>
                </a:cxn>
                <a:cxn ang="0">
                  <a:pos x="58" y="176"/>
                </a:cxn>
                <a:cxn ang="0">
                  <a:pos x="58" y="176"/>
                </a:cxn>
                <a:cxn ang="0">
                  <a:pos x="50" y="176"/>
                </a:cxn>
                <a:cxn ang="0">
                  <a:pos x="42" y="174"/>
                </a:cxn>
                <a:cxn ang="0">
                  <a:pos x="42" y="174"/>
                </a:cxn>
                <a:cxn ang="0">
                  <a:pos x="34" y="170"/>
                </a:cxn>
                <a:cxn ang="0">
                  <a:pos x="28" y="165"/>
                </a:cxn>
                <a:cxn ang="0">
                  <a:pos x="24" y="158"/>
                </a:cxn>
                <a:cxn ang="0">
                  <a:pos x="21" y="150"/>
                </a:cxn>
                <a:cxn ang="0">
                  <a:pos x="21" y="150"/>
                </a:cxn>
                <a:cxn ang="0">
                  <a:pos x="20" y="138"/>
                </a:cxn>
                <a:cxn ang="0">
                  <a:pos x="20" y="126"/>
                </a:cxn>
                <a:cxn ang="0">
                  <a:pos x="20" y="58"/>
                </a:cxn>
                <a:cxn ang="0">
                  <a:pos x="0" y="58"/>
                </a:cxn>
                <a:cxn ang="0">
                  <a:pos x="0" y="36"/>
                </a:cxn>
                <a:cxn ang="0">
                  <a:pos x="20" y="36"/>
                </a:cxn>
                <a:cxn ang="0">
                  <a:pos x="20" y="12"/>
                </a:cxn>
                <a:cxn ang="0">
                  <a:pos x="54" y="0"/>
                </a:cxn>
                <a:cxn ang="0">
                  <a:pos x="54" y="36"/>
                </a:cxn>
                <a:cxn ang="0">
                  <a:pos x="89" y="36"/>
                </a:cxn>
                <a:cxn ang="0">
                  <a:pos x="89" y="58"/>
                </a:cxn>
                <a:cxn ang="0">
                  <a:pos x="54" y="58"/>
                </a:cxn>
                <a:cxn ang="0">
                  <a:pos x="54" y="144"/>
                </a:cxn>
                <a:cxn ang="0">
                  <a:pos x="54" y="144"/>
                </a:cxn>
                <a:cxn ang="0">
                  <a:pos x="55" y="149"/>
                </a:cxn>
                <a:cxn ang="0">
                  <a:pos x="57" y="151"/>
                </a:cxn>
                <a:cxn ang="0">
                  <a:pos x="58" y="152"/>
                </a:cxn>
                <a:cxn ang="0">
                  <a:pos x="58" y="152"/>
                </a:cxn>
                <a:cxn ang="0">
                  <a:pos x="64" y="154"/>
                </a:cxn>
                <a:cxn ang="0">
                  <a:pos x="68" y="153"/>
                </a:cxn>
                <a:cxn ang="0">
                  <a:pos x="70" y="150"/>
                </a:cxn>
                <a:cxn ang="0">
                  <a:pos x="72" y="146"/>
                </a:cxn>
                <a:cxn ang="0">
                  <a:pos x="73" y="141"/>
                </a:cxn>
                <a:cxn ang="0">
                  <a:pos x="73" y="136"/>
                </a:cxn>
                <a:cxn ang="0">
                  <a:pos x="73" y="128"/>
                </a:cxn>
                <a:cxn ang="0">
                  <a:pos x="94" y="128"/>
                </a:cxn>
                <a:cxn ang="0">
                  <a:pos x="94" y="137"/>
                </a:cxn>
              </a:cxnLst>
              <a:rect l="0" t="0" r="r" b="b"/>
              <a:pathLst>
                <a:path w="94" h="176">
                  <a:moveTo>
                    <a:pt x="94" y="137"/>
                  </a:moveTo>
                  <a:lnTo>
                    <a:pt x="94" y="137"/>
                  </a:lnTo>
                  <a:lnTo>
                    <a:pt x="93" y="149"/>
                  </a:lnTo>
                  <a:lnTo>
                    <a:pt x="92" y="154"/>
                  </a:lnTo>
                  <a:lnTo>
                    <a:pt x="90" y="159"/>
                  </a:lnTo>
                  <a:lnTo>
                    <a:pt x="87" y="163"/>
                  </a:lnTo>
                  <a:lnTo>
                    <a:pt x="83" y="168"/>
                  </a:lnTo>
                  <a:lnTo>
                    <a:pt x="78" y="171"/>
                  </a:lnTo>
                  <a:lnTo>
                    <a:pt x="72" y="174"/>
                  </a:lnTo>
                  <a:lnTo>
                    <a:pt x="72" y="174"/>
                  </a:lnTo>
                  <a:lnTo>
                    <a:pt x="65" y="175"/>
                  </a:lnTo>
                  <a:lnTo>
                    <a:pt x="58" y="176"/>
                  </a:lnTo>
                  <a:lnTo>
                    <a:pt x="58" y="176"/>
                  </a:lnTo>
                  <a:lnTo>
                    <a:pt x="50" y="176"/>
                  </a:lnTo>
                  <a:lnTo>
                    <a:pt x="42" y="174"/>
                  </a:lnTo>
                  <a:lnTo>
                    <a:pt x="42" y="174"/>
                  </a:lnTo>
                  <a:lnTo>
                    <a:pt x="34" y="170"/>
                  </a:lnTo>
                  <a:lnTo>
                    <a:pt x="28" y="165"/>
                  </a:lnTo>
                  <a:lnTo>
                    <a:pt x="24" y="158"/>
                  </a:lnTo>
                  <a:lnTo>
                    <a:pt x="21" y="150"/>
                  </a:lnTo>
                  <a:lnTo>
                    <a:pt x="21" y="150"/>
                  </a:lnTo>
                  <a:lnTo>
                    <a:pt x="20" y="138"/>
                  </a:lnTo>
                  <a:lnTo>
                    <a:pt x="20" y="126"/>
                  </a:lnTo>
                  <a:lnTo>
                    <a:pt x="20" y="58"/>
                  </a:lnTo>
                  <a:lnTo>
                    <a:pt x="0" y="58"/>
                  </a:lnTo>
                  <a:lnTo>
                    <a:pt x="0" y="36"/>
                  </a:lnTo>
                  <a:lnTo>
                    <a:pt x="20" y="36"/>
                  </a:lnTo>
                  <a:lnTo>
                    <a:pt x="20" y="12"/>
                  </a:lnTo>
                  <a:lnTo>
                    <a:pt x="54" y="0"/>
                  </a:lnTo>
                  <a:lnTo>
                    <a:pt x="54" y="36"/>
                  </a:lnTo>
                  <a:lnTo>
                    <a:pt x="89" y="36"/>
                  </a:lnTo>
                  <a:lnTo>
                    <a:pt x="89" y="58"/>
                  </a:lnTo>
                  <a:lnTo>
                    <a:pt x="54" y="58"/>
                  </a:lnTo>
                  <a:lnTo>
                    <a:pt x="54" y="144"/>
                  </a:lnTo>
                  <a:lnTo>
                    <a:pt x="54" y="144"/>
                  </a:lnTo>
                  <a:lnTo>
                    <a:pt x="55" y="149"/>
                  </a:lnTo>
                  <a:lnTo>
                    <a:pt x="57" y="151"/>
                  </a:lnTo>
                  <a:lnTo>
                    <a:pt x="58" y="152"/>
                  </a:lnTo>
                  <a:lnTo>
                    <a:pt x="58" y="152"/>
                  </a:lnTo>
                  <a:lnTo>
                    <a:pt x="64" y="154"/>
                  </a:lnTo>
                  <a:lnTo>
                    <a:pt x="68" y="153"/>
                  </a:lnTo>
                  <a:lnTo>
                    <a:pt x="70" y="150"/>
                  </a:lnTo>
                  <a:lnTo>
                    <a:pt x="72" y="146"/>
                  </a:lnTo>
                  <a:lnTo>
                    <a:pt x="73" y="141"/>
                  </a:lnTo>
                  <a:lnTo>
                    <a:pt x="73" y="136"/>
                  </a:lnTo>
                  <a:lnTo>
                    <a:pt x="73" y="128"/>
                  </a:lnTo>
                  <a:lnTo>
                    <a:pt x="94" y="128"/>
                  </a:lnTo>
                  <a:lnTo>
                    <a:pt x="94" y="137"/>
                  </a:lnTo>
                  <a:close/>
                </a:path>
              </a:pathLst>
            </a:custGeom>
            <a:grpFill/>
            <a:ln w="9525">
              <a:noFill/>
              <a:round/>
              <a:headEnd/>
              <a:tailEnd/>
            </a:ln>
          </p:spPr>
          <p:txBody>
            <a:bodyPr/>
            <a:lstStyle/>
            <a:p>
              <a:pPr fontAlgn="auto">
                <a:spcBef>
                  <a:spcPts val="0"/>
                </a:spcBef>
                <a:spcAft>
                  <a:spcPts val="0"/>
                </a:spcAft>
                <a:defRPr/>
              </a:pPr>
              <a:endParaRPr lang="en-GB">
                <a:latin typeface="+mn-lt"/>
                <a:cs typeface="+mn-cs"/>
              </a:endParaRPr>
            </a:p>
          </p:txBody>
        </p:sp>
        <p:sp>
          <p:nvSpPr>
            <p:cNvPr id="22" name="Freeform 57"/>
            <p:cNvSpPr>
              <a:spLocks noEditPoints="1"/>
            </p:cNvSpPr>
            <p:nvPr/>
          </p:nvSpPr>
          <p:spPr bwMode="auto">
            <a:xfrm>
              <a:off x="7848600" y="1216026"/>
              <a:ext cx="36512" cy="101600"/>
            </a:xfrm>
            <a:custGeom>
              <a:avLst/>
              <a:gdLst/>
              <a:ahLst/>
              <a:cxnLst>
                <a:cxn ang="0">
                  <a:pos x="0" y="190"/>
                </a:cxn>
                <a:cxn ang="0">
                  <a:pos x="0" y="168"/>
                </a:cxn>
                <a:cxn ang="0">
                  <a:pos x="18" y="168"/>
                </a:cxn>
                <a:cxn ang="0">
                  <a:pos x="18" y="75"/>
                </a:cxn>
                <a:cxn ang="0">
                  <a:pos x="0" y="75"/>
                </a:cxn>
                <a:cxn ang="0">
                  <a:pos x="0" y="53"/>
                </a:cxn>
                <a:cxn ang="0">
                  <a:pos x="52" y="53"/>
                </a:cxn>
                <a:cxn ang="0">
                  <a:pos x="52" y="168"/>
                </a:cxn>
                <a:cxn ang="0">
                  <a:pos x="69" y="168"/>
                </a:cxn>
                <a:cxn ang="0">
                  <a:pos x="69" y="190"/>
                </a:cxn>
                <a:cxn ang="0">
                  <a:pos x="0" y="190"/>
                </a:cxn>
                <a:cxn ang="0">
                  <a:pos x="52" y="0"/>
                </a:cxn>
                <a:cxn ang="0">
                  <a:pos x="52" y="32"/>
                </a:cxn>
                <a:cxn ang="0">
                  <a:pos x="18" y="32"/>
                </a:cxn>
                <a:cxn ang="0">
                  <a:pos x="18" y="0"/>
                </a:cxn>
                <a:cxn ang="0">
                  <a:pos x="52" y="0"/>
                </a:cxn>
              </a:cxnLst>
              <a:rect l="0" t="0" r="r" b="b"/>
              <a:pathLst>
                <a:path w="69" h="190">
                  <a:moveTo>
                    <a:pt x="0" y="190"/>
                  </a:moveTo>
                  <a:lnTo>
                    <a:pt x="0" y="168"/>
                  </a:lnTo>
                  <a:lnTo>
                    <a:pt x="18" y="168"/>
                  </a:lnTo>
                  <a:lnTo>
                    <a:pt x="18" y="75"/>
                  </a:lnTo>
                  <a:lnTo>
                    <a:pt x="0" y="75"/>
                  </a:lnTo>
                  <a:lnTo>
                    <a:pt x="0" y="53"/>
                  </a:lnTo>
                  <a:lnTo>
                    <a:pt x="52" y="53"/>
                  </a:lnTo>
                  <a:lnTo>
                    <a:pt x="52" y="168"/>
                  </a:lnTo>
                  <a:lnTo>
                    <a:pt x="69" y="168"/>
                  </a:lnTo>
                  <a:lnTo>
                    <a:pt x="69" y="190"/>
                  </a:lnTo>
                  <a:lnTo>
                    <a:pt x="0" y="190"/>
                  </a:lnTo>
                  <a:close/>
                  <a:moveTo>
                    <a:pt x="52" y="0"/>
                  </a:moveTo>
                  <a:lnTo>
                    <a:pt x="52" y="32"/>
                  </a:lnTo>
                  <a:lnTo>
                    <a:pt x="18" y="32"/>
                  </a:lnTo>
                  <a:lnTo>
                    <a:pt x="18" y="0"/>
                  </a:lnTo>
                  <a:lnTo>
                    <a:pt x="52" y="0"/>
                  </a:lnTo>
                  <a:close/>
                </a:path>
              </a:pathLst>
            </a:custGeom>
            <a:grpFill/>
            <a:ln w="9525">
              <a:noFill/>
              <a:round/>
              <a:headEnd/>
              <a:tailEnd/>
            </a:ln>
          </p:spPr>
          <p:txBody>
            <a:bodyPr/>
            <a:lstStyle/>
            <a:p>
              <a:pPr fontAlgn="auto">
                <a:spcBef>
                  <a:spcPts val="0"/>
                </a:spcBef>
                <a:spcAft>
                  <a:spcPts val="0"/>
                </a:spcAft>
                <a:defRPr/>
              </a:pPr>
              <a:endParaRPr lang="en-GB">
                <a:latin typeface="+mn-lt"/>
                <a:cs typeface="+mn-cs"/>
              </a:endParaRPr>
            </a:p>
          </p:txBody>
        </p:sp>
        <p:sp>
          <p:nvSpPr>
            <p:cNvPr id="23" name="Freeform 58"/>
            <p:cNvSpPr>
              <a:spLocks/>
            </p:cNvSpPr>
            <p:nvPr/>
          </p:nvSpPr>
          <p:spPr bwMode="auto">
            <a:xfrm>
              <a:off x="7889875" y="1243013"/>
              <a:ext cx="79375" cy="74613"/>
            </a:xfrm>
            <a:custGeom>
              <a:avLst/>
              <a:gdLst/>
              <a:ahLst/>
              <a:cxnLst>
                <a:cxn ang="0">
                  <a:pos x="51" y="25"/>
                </a:cxn>
                <a:cxn ang="0">
                  <a:pos x="51" y="25"/>
                </a:cxn>
                <a:cxn ang="0">
                  <a:pos x="55" y="18"/>
                </a:cxn>
                <a:cxn ang="0">
                  <a:pos x="58" y="13"/>
                </a:cxn>
                <a:cxn ang="0">
                  <a:pos x="62" y="9"/>
                </a:cxn>
                <a:cxn ang="0">
                  <a:pos x="67" y="6"/>
                </a:cxn>
                <a:cxn ang="0">
                  <a:pos x="73" y="3"/>
                </a:cxn>
                <a:cxn ang="0">
                  <a:pos x="79" y="1"/>
                </a:cxn>
                <a:cxn ang="0">
                  <a:pos x="85" y="0"/>
                </a:cxn>
                <a:cxn ang="0">
                  <a:pos x="92" y="0"/>
                </a:cxn>
                <a:cxn ang="0">
                  <a:pos x="92" y="0"/>
                </a:cxn>
                <a:cxn ang="0">
                  <a:pos x="100" y="0"/>
                </a:cxn>
                <a:cxn ang="0">
                  <a:pos x="107" y="2"/>
                </a:cxn>
                <a:cxn ang="0">
                  <a:pos x="113" y="4"/>
                </a:cxn>
                <a:cxn ang="0">
                  <a:pos x="119" y="7"/>
                </a:cxn>
                <a:cxn ang="0">
                  <a:pos x="124" y="11"/>
                </a:cxn>
                <a:cxn ang="0">
                  <a:pos x="128" y="15"/>
                </a:cxn>
                <a:cxn ang="0">
                  <a:pos x="131" y="21"/>
                </a:cxn>
                <a:cxn ang="0">
                  <a:pos x="132" y="25"/>
                </a:cxn>
                <a:cxn ang="0">
                  <a:pos x="132" y="25"/>
                </a:cxn>
                <a:cxn ang="0">
                  <a:pos x="134" y="35"/>
                </a:cxn>
                <a:cxn ang="0">
                  <a:pos x="134" y="44"/>
                </a:cxn>
                <a:cxn ang="0">
                  <a:pos x="134" y="118"/>
                </a:cxn>
                <a:cxn ang="0">
                  <a:pos x="151" y="118"/>
                </a:cxn>
                <a:cxn ang="0">
                  <a:pos x="151" y="140"/>
                </a:cxn>
                <a:cxn ang="0">
                  <a:pos x="84" y="140"/>
                </a:cxn>
                <a:cxn ang="0">
                  <a:pos x="84" y="118"/>
                </a:cxn>
                <a:cxn ang="0">
                  <a:pos x="100" y="118"/>
                </a:cxn>
                <a:cxn ang="0">
                  <a:pos x="100" y="56"/>
                </a:cxn>
                <a:cxn ang="0">
                  <a:pos x="100" y="56"/>
                </a:cxn>
                <a:cxn ang="0">
                  <a:pos x="100" y="47"/>
                </a:cxn>
                <a:cxn ang="0">
                  <a:pos x="99" y="43"/>
                </a:cxn>
                <a:cxn ang="0">
                  <a:pos x="98" y="37"/>
                </a:cxn>
                <a:cxn ang="0">
                  <a:pos x="98" y="37"/>
                </a:cxn>
                <a:cxn ang="0">
                  <a:pos x="96" y="32"/>
                </a:cxn>
                <a:cxn ang="0">
                  <a:pos x="91" y="27"/>
                </a:cxn>
                <a:cxn ang="0">
                  <a:pos x="86" y="24"/>
                </a:cxn>
                <a:cxn ang="0">
                  <a:pos x="80" y="23"/>
                </a:cxn>
                <a:cxn ang="0">
                  <a:pos x="80" y="23"/>
                </a:cxn>
                <a:cxn ang="0">
                  <a:pos x="71" y="24"/>
                </a:cxn>
                <a:cxn ang="0">
                  <a:pos x="65" y="27"/>
                </a:cxn>
                <a:cxn ang="0">
                  <a:pos x="60" y="31"/>
                </a:cxn>
                <a:cxn ang="0">
                  <a:pos x="57" y="37"/>
                </a:cxn>
                <a:cxn ang="0">
                  <a:pos x="55" y="44"/>
                </a:cxn>
                <a:cxn ang="0">
                  <a:pos x="54" y="51"/>
                </a:cxn>
                <a:cxn ang="0">
                  <a:pos x="53" y="66"/>
                </a:cxn>
                <a:cxn ang="0">
                  <a:pos x="53" y="118"/>
                </a:cxn>
                <a:cxn ang="0">
                  <a:pos x="69" y="118"/>
                </a:cxn>
                <a:cxn ang="0">
                  <a:pos x="69" y="140"/>
                </a:cxn>
                <a:cxn ang="0">
                  <a:pos x="0" y="140"/>
                </a:cxn>
                <a:cxn ang="0">
                  <a:pos x="0" y="118"/>
                </a:cxn>
                <a:cxn ang="0">
                  <a:pos x="18" y="118"/>
                </a:cxn>
                <a:cxn ang="0">
                  <a:pos x="18" y="25"/>
                </a:cxn>
                <a:cxn ang="0">
                  <a:pos x="0" y="25"/>
                </a:cxn>
                <a:cxn ang="0">
                  <a:pos x="0" y="3"/>
                </a:cxn>
                <a:cxn ang="0">
                  <a:pos x="51" y="3"/>
                </a:cxn>
                <a:cxn ang="0">
                  <a:pos x="51" y="25"/>
                </a:cxn>
              </a:cxnLst>
              <a:rect l="0" t="0" r="r" b="b"/>
              <a:pathLst>
                <a:path w="151" h="140">
                  <a:moveTo>
                    <a:pt x="51" y="25"/>
                  </a:moveTo>
                  <a:lnTo>
                    <a:pt x="51" y="25"/>
                  </a:lnTo>
                  <a:lnTo>
                    <a:pt x="55" y="18"/>
                  </a:lnTo>
                  <a:lnTo>
                    <a:pt x="58" y="13"/>
                  </a:lnTo>
                  <a:lnTo>
                    <a:pt x="62" y="9"/>
                  </a:lnTo>
                  <a:lnTo>
                    <a:pt x="67" y="6"/>
                  </a:lnTo>
                  <a:lnTo>
                    <a:pt x="73" y="3"/>
                  </a:lnTo>
                  <a:lnTo>
                    <a:pt x="79" y="1"/>
                  </a:lnTo>
                  <a:lnTo>
                    <a:pt x="85" y="0"/>
                  </a:lnTo>
                  <a:lnTo>
                    <a:pt x="92" y="0"/>
                  </a:lnTo>
                  <a:lnTo>
                    <a:pt x="92" y="0"/>
                  </a:lnTo>
                  <a:lnTo>
                    <a:pt x="100" y="0"/>
                  </a:lnTo>
                  <a:lnTo>
                    <a:pt x="107" y="2"/>
                  </a:lnTo>
                  <a:lnTo>
                    <a:pt x="113" y="4"/>
                  </a:lnTo>
                  <a:lnTo>
                    <a:pt x="119" y="7"/>
                  </a:lnTo>
                  <a:lnTo>
                    <a:pt x="124" y="11"/>
                  </a:lnTo>
                  <a:lnTo>
                    <a:pt x="128" y="15"/>
                  </a:lnTo>
                  <a:lnTo>
                    <a:pt x="131" y="21"/>
                  </a:lnTo>
                  <a:lnTo>
                    <a:pt x="132" y="25"/>
                  </a:lnTo>
                  <a:lnTo>
                    <a:pt x="132" y="25"/>
                  </a:lnTo>
                  <a:lnTo>
                    <a:pt x="134" y="35"/>
                  </a:lnTo>
                  <a:lnTo>
                    <a:pt x="134" y="44"/>
                  </a:lnTo>
                  <a:lnTo>
                    <a:pt x="134" y="118"/>
                  </a:lnTo>
                  <a:lnTo>
                    <a:pt x="151" y="118"/>
                  </a:lnTo>
                  <a:lnTo>
                    <a:pt x="151" y="140"/>
                  </a:lnTo>
                  <a:lnTo>
                    <a:pt x="84" y="140"/>
                  </a:lnTo>
                  <a:lnTo>
                    <a:pt x="84" y="118"/>
                  </a:lnTo>
                  <a:lnTo>
                    <a:pt x="100" y="118"/>
                  </a:lnTo>
                  <a:lnTo>
                    <a:pt x="100" y="56"/>
                  </a:lnTo>
                  <a:lnTo>
                    <a:pt x="100" y="56"/>
                  </a:lnTo>
                  <a:lnTo>
                    <a:pt x="100" y="47"/>
                  </a:lnTo>
                  <a:lnTo>
                    <a:pt x="99" y="43"/>
                  </a:lnTo>
                  <a:lnTo>
                    <a:pt x="98" y="37"/>
                  </a:lnTo>
                  <a:lnTo>
                    <a:pt x="98" y="37"/>
                  </a:lnTo>
                  <a:lnTo>
                    <a:pt x="96" y="32"/>
                  </a:lnTo>
                  <a:lnTo>
                    <a:pt x="91" y="27"/>
                  </a:lnTo>
                  <a:lnTo>
                    <a:pt x="86" y="24"/>
                  </a:lnTo>
                  <a:lnTo>
                    <a:pt x="80" y="23"/>
                  </a:lnTo>
                  <a:lnTo>
                    <a:pt x="80" y="23"/>
                  </a:lnTo>
                  <a:lnTo>
                    <a:pt x="71" y="24"/>
                  </a:lnTo>
                  <a:lnTo>
                    <a:pt x="65" y="27"/>
                  </a:lnTo>
                  <a:lnTo>
                    <a:pt x="60" y="31"/>
                  </a:lnTo>
                  <a:lnTo>
                    <a:pt x="57" y="37"/>
                  </a:lnTo>
                  <a:lnTo>
                    <a:pt x="55" y="44"/>
                  </a:lnTo>
                  <a:lnTo>
                    <a:pt x="54" y="51"/>
                  </a:lnTo>
                  <a:lnTo>
                    <a:pt x="53" y="66"/>
                  </a:lnTo>
                  <a:lnTo>
                    <a:pt x="53" y="118"/>
                  </a:lnTo>
                  <a:lnTo>
                    <a:pt x="69" y="118"/>
                  </a:lnTo>
                  <a:lnTo>
                    <a:pt x="69" y="140"/>
                  </a:lnTo>
                  <a:lnTo>
                    <a:pt x="0" y="140"/>
                  </a:lnTo>
                  <a:lnTo>
                    <a:pt x="0" y="118"/>
                  </a:lnTo>
                  <a:lnTo>
                    <a:pt x="18" y="118"/>
                  </a:lnTo>
                  <a:lnTo>
                    <a:pt x="18" y="25"/>
                  </a:lnTo>
                  <a:lnTo>
                    <a:pt x="0" y="25"/>
                  </a:lnTo>
                  <a:lnTo>
                    <a:pt x="0" y="3"/>
                  </a:lnTo>
                  <a:lnTo>
                    <a:pt x="51" y="3"/>
                  </a:lnTo>
                  <a:lnTo>
                    <a:pt x="51" y="25"/>
                  </a:lnTo>
                  <a:close/>
                </a:path>
              </a:pathLst>
            </a:custGeom>
            <a:grpFill/>
            <a:ln w="9525">
              <a:noFill/>
              <a:round/>
              <a:headEnd/>
              <a:tailEnd/>
            </a:ln>
          </p:spPr>
          <p:txBody>
            <a:bodyPr/>
            <a:lstStyle/>
            <a:p>
              <a:pPr fontAlgn="auto">
                <a:spcBef>
                  <a:spcPts val="0"/>
                </a:spcBef>
                <a:spcAft>
                  <a:spcPts val="0"/>
                </a:spcAft>
                <a:defRPr/>
              </a:pPr>
              <a:endParaRPr lang="en-GB">
                <a:latin typeface="+mn-lt"/>
                <a:cs typeface="+mn-cs"/>
              </a:endParaRPr>
            </a:p>
          </p:txBody>
        </p:sp>
        <p:sp>
          <p:nvSpPr>
            <p:cNvPr id="24" name="Freeform 59"/>
            <p:cNvSpPr>
              <a:spLocks noEditPoints="1"/>
            </p:cNvSpPr>
            <p:nvPr/>
          </p:nvSpPr>
          <p:spPr bwMode="auto">
            <a:xfrm>
              <a:off x="7970838" y="1243013"/>
              <a:ext cx="79375" cy="98425"/>
            </a:xfrm>
            <a:custGeom>
              <a:avLst/>
              <a:gdLst/>
              <a:ahLst/>
              <a:cxnLst>
                <a:cxn ang="0">
                  <a:pos x="131" y="143"/>
                </a:cxn>
                <a:cxn ang="0">
                  <a:pos x="125" y="160"/>
                </a:cxn>
                <a:cxn ang="0">
                  <a:pos x="112" y="174"/>
                </a:cxn>
                <a:cxn ang="0">
                  <a:pos x="90" y="183"/>
                </a:cxn>
                <a:cxn ang="0">
                  <a:pos x="67" y="186"/>
                </a:cxn>
                <a:cxn ang="0">
                  <a:pos x="36" y="182"/>
                </a:cxn>
                <a:cxn ang="0">
                  <a:pos x="19" y="173"/>
                </a:cxn>
                <a:cxn ang="0">
                  <a:pos x="9" y="154"/>
                </a:cxn>
                <a:cxn ang="0">
                  <a:pos x="43" y="148"/>
                </a:cxn>
                <a:cxn ang="0">
                  <a:pos x="46" y="157"/>
                </a:cxn>
                <a:cxn ang="0">
                  <a:pos x="60" y="164"/>
                </a:cxn>
                <a:cxn ang="0">
                  <a:pos x="74" y="163"/>
                </a:cxn>
                <a:cxn ang="0">
                  <a:pos x="90" y="155"/>
                </a:cxn>
                <a:cxn ang="0">
                  <a:pos x="95" y="147"/>
                </a:cxn>
                <a:cxn ang="0">
                  <a:pos x="98" y="115"/>
                </a:cxn>
                <a:cxn ang="0">
                  <a:pos x="90" y="125"/>
                </a:cxn>
                <a:cxn ang="0">
                  <a:pos x="76" y="136"/>
                </a:cxn>
                <a:cxn ang="0">
                  <a:pos x="57" y="139"/>
                </a:cxn>
                <a:cxn ang="0">
                  <a:pos x="41" y="137"/>
                </a:cxn>
                <a:cxn ang="0">
                  <a:pos x="22" y="127"/>
                </a:cxn>
                <a:cxn ang="0">
                  <a:pos x="8" y="110"/>
                </a:cxn>
                <a:cxn ang="0">
                  <a:pos x="1" y="89"/>
                </a:cxn>
                <a:cxn ang="0">
                  <a:pos x="0" y="67"/>
                </a:cxn>
                <a:cxn ang="0">
                  <a:pos x="8" y="30"/>
                </a:cxn>
                <a:cxn ang="0">
                  <a:pos x="16" y="15"/>
                </a:cxn>
                <a:cxn ang="0">
                  <a:pos x="31" y="5"/>
                </a:cxn>
                <a:cxn ang="0">
                  <a:pos x="48" y="0"/>
                </a:cxn>
                <a:cxn ang="0">
                  <a:pos x="62" y="0"/>
                </a:cxn>
                <a:cxn ang="0">
                  <a:pos x="80" y="5"/>
                </a:cxn>
                <a:cxn ang="0">
                  <a:pos x="95" y="15"/>
                </a:cxn>
                <a:cxn ang="0">
                  <a:pos x="150" y="3"/>
                </a:cxn>
                <a:cxn ang="0">
                  <a:pos x="132" y="130"/>
                </a:cxn>
                <a:cxn ang="0">
                  <a:pos x="36" y="78"/>
                </a:cxn>
                <a:cxn ang="0">
                  <a:pos x="42" y="101"/>
                </a:cxn>
                <a:cxn ang="0">
                  <a:pos x="52" y="112"/>
                </a:cxn>
                <a:cxn ang="0">
                  <a:pos x="65" y="116"/>
                </a:cxn>
                <a:cxn ang="0">
                  <a:pos x="81" y="112"/>
                </a:cxn>
                <a:cxn ang="0">
                  <a:pos x="94" y="93"/>
                </a:cxn>
                <a:cxn ang="0">
                  <a:pos x="98" y="70"/>
                </a:cxn>
                <a:cxn ang="0">
                  <a:pos x="96" y="53"/>
                </a:cxn>
                <a:cxn ang="0">
                  <a:pos x="90" y="38"/>
                </a:cxn>
                <a:cxn ang="0">
                  <a:pos x="75" y="23"/>
                </a:cxn>
                <a:cxn ang="0">
                  <a:pos x="67" y="22"/>
                </a:cxn>
                <a:cxn ang="0">
                  <a:pos x="55" y="25"/>
                </a:cxn>
                <a:cxn ang="0">
                  <a:pos x="41" y="38"/>
                </a:cxn>
                <a:cxn ang="0">
                  <a:pos x="36" y="62"/>
                </a:cxn>
              </a:cxnLst>
              <a:rect l="0" t="0" r="r" b="b"/>
              <a:pathLst>
                <a:path w="150" h="186">
                  <a:moveTo>
                    <a:pt x="132" y="130"/>
                  </a:moveTo>
                  <a:lnTo>
                    <a:pt x="132" y="130"/>
                  </a:lnTo>
                  <a:lnTo>
                    <a:pt x="131" y="143"/>
                  </a:lnTo>
                  <a:lnTo>
                    <a:pt x="130" y="149"/>
                  </a:lnTo>
                  <a:lnTo>
                    <a:pt x="128" y="155"/>
                  </a:lnTo>
                  <a:lnTo>
                    <a:pt x="125" y="160"/>
                  </a:lnTo>
                  <a:lnTo>
                    <a:pt x="122" y="165"/>
                  </a:lnTo>
                  <a:lnTo>
                    <a:pt x="118" y="170"/>
                  </a:lnTo>
                  <a:lnTo>
                    <a:pt x="112" y="174"/>
                  </a:lnTo>
                  <a:lnTo>
                    <a:pt x="112" y="174"/>
                  </a:lnTo>
                  <a:lnTo>
                    <a:pt x="102" y="180"/>
                  </a:lnTo>
                  <a:lnTo>
                    <a:pt x="90" y="183"/>
                  </a:lnTo>
                  <a:lnTo>
                    <a:pt x="79" y="185"/>
                  </a:lnTo>
                  <a:lnTo>
                    <a:pt x="67" y="186"/>
                  </a:lnTo>
                  <a:lnTo>
                    <a:pt x="67" y="186"/>
                  </a:lnTo>
                  <a:lnTo>
                    <a:pt x="56" y="185"/>
                  </a:lnTo>
                  <a:lnTo>
                    <a:pt x="45" y="184"/>
                  </a:lnTo>
                  <a:lnTo>
                    <a:pt x="36" y="182"/>
                  </a:lnTo>
                  <a:lnTo>
                    <a:pt x="25" y="178"/>
                  </a:lnTo>
                  <a:lnTo>
                    <a:pt x="25" y="178"/>
                  </a:lnTo>
                  <a:lnTo>
                    <a:pt x="19" y="173"/>
                  </a:lnTo>
                  <a:lnTo>
                    <a:pt x="14" y="167"/>
                  </a:lnTo>
                  <a:lnTo>
                    <a:pt x="11" y="161"/>
                  </a:lnTo>
                  <a:lnTo>
                    <a:pt x="9" y="154"/>
                  </a:lnTo>
                  <a:lnTo>
                    <a:pt x="9" y="154"/>
                  </a:lnTo>
                  <a:lnTo>
                    <a:pt x="8" y="148"/>
                  </a:lnTo>
                  <a:lnTo>
                    <a:pt x="43" y="148"/>
                  </a:lnTo>
                  <a:lnTo>
                    <a:pt x="43" y="148"/>
                  </a:lnTo>
                  <a:lnTo>
                    <a:pt x="46" y="157"/>
                  </a:lnTo>
                  <a:lnTo>
                    <a:pt x="46" y="157"/>
                  </a:lnTo>
                  <a:lnTo>
                    <a:pt x="50" y="160"/>
                  </a:lnTo>
                  <a:lnTo>
                    <a:pt x="55" y="162"/>
                  </a:lnTo>
                  <a:lnTo>
                    <a:pt x="60" y="164"/>
                  </a:lnTo>
                  <a:lnTo>
                    <a:pt x="65" y="164"/>
                  </a:lnTo>
                  <a:lnTo>
                    <a:pt x="65" y="164"/>
                  </a:lnTo>
                  <a:lnTo>
                    <a:pt x="74" y="163"/>
                  </a:lnTo>
                  <a:lnTo>
                    <a:pt x="83" y="160"/>
                  </a:lnTo>
                  <a:lnTo>
                    <a:pt x="86" y="158"/>
                  </a:lnTo>
                  <a:lnTo>
                    <a:pt x="90" y="155"/>
                  </a:lnTo>
                  <a:lnTo>
                    <a:pt x="93" y="151"/>
                  </a:lnTo>
                  <a:lnTo>
                    <a:pt x="95" y="147"/>
                  </a:lnTo>
                  <a:lnTo>
                    <a:pt x="95" y="147"/>
                  </a:lnTo>
                  <a:lnTo>
                    <a:pt x="97" y="139"/>
                  </a:lnTo>
                  <a:lnTo>
                    <a:pt x="98" y="132"/>
                  </a:lnTo>
                  <a:lnTo>
                    <a:pt x="98" y="115"/>
                  </a:lnTo>
                  <a:lnTo>
                    <a:pt x="98" y="115"/>
                  </a:lnTo>
                  <a:lnTo>
                    <a:pt x="94" y="121"/>
                  </a:lnTo>
                  <a:lnTo>
                    <a:pt x="90" y="125"/>
                  </a:lnTo>
                  <a:lnTo>
                    <a:pt x="85" y="129"/>
                  </a:lnTo>
                  <a:lnTo>
                    <a:pt x="81" y="134"/>
                  </a:lnTo>
                  <a:lnTo>
                    <a:pt x="76" y="136"/>
                  </a:lnTo>
                  <a:lnTo>
                    <a:pt x="69" y="138"/>
                  </a:lnTo>
                  <a:lnTo>
                    <a:pt x="63" y="138"/>
                  </a:lnTo>
                  <a:lnTo>
                    <a:pt x="57" y="139"/>
                  </a:lnTo>
                  <a:lnTo>
                    <a:pt x="57" y="139"/>
                  </a:lnTo>
                  <a:lnTo>
                    <a:pt x="48" y="138"/>
                  </a:lnTo>
                  <a:lnTo>
                    <a:pt x="41" y="137"/>
                  </a:lnTo>
                  <a:lnTo>
                    <a:pt x="34" y="135"/>
                  </a:lnTo>
                  <a:lnTo>
                    <a:pt x="27" y="132"/>
                  </a:lnTo>
                  <a:lnTo>
                    <a:pt x="22" y="127"/>
                  </a:lnTo>
                  <a:lnTo>
                    <a:pt x="17" y="122"/>
                  </a:lnTo>
                  <a:lnTo>
                    <a:pt x="12" y="116"/>
                  </a:lnTo>
                  <a:lnTo>
                    <a:pt x="8" y="110"/>
                  </a:lnTo>
                  <a:lnTo>
                    <a:pt x="8" y="110"/>
                  </a:lnTo>
                  <a:lnTo>
                    <a:pt x="4" y="99"/>
                  </a:lnTo>
                  <a:lnTo>
                    <a:pt x="1" y="89"/>
                  </a:lnTo>
                  <a:lnTo>
                    <a:pt x="0" y="77"/>
                  </a:lnTo>
                  <a:lnTo>
                    <a:pt x="0" y="67"/>
                  </a:lnTo>
                  <a:lnTo>
                    <a:pt x="0" y="67"/>
                  </a:lnTo>
                  <a:lnTo>
                    <a:pt x="1" y="54"/>
                  </a:lnTo>
                  <a:lnTo>
                    <a:pt x="3" y="41"/>
                  </a:lnTo>
                  <a:lnTo>
                    <a:pt x="8" y="30"/>
                  </a:lnTo>
                  <a:lnTo>
                    <a:pt x="13" y="21"/>
                  </a:lnTo>
                  <a:lnTo>
                    <a:pt x="13" y="21"/>
                  </a:lnTo>
                  <a:lnTo>
                    <a:pt x="16" y="15"/>
                  </a:lnTo>
                  <a:lnTo>
                    <a:pt x="20" y="11"/>
                  </a:lnTo>
                  <a:lnTo>
                    <a:pt x="25" y="8"/>
                  </a:lnTo>
                  <a:lnTo>
                    <a:pt x="31" y="5"/>
                  </a:lnTo>
                  <a:lnTo>
                    <a:pt x="36" y="3"/>
                  </a:lnTo>
                  <a:lnTo>
                    <a:pt x="42" y="1"/>
                  </a:lnTo>
                  <a:lnTo>
                    <a:pt x="48" y="0"/>
                  </a:lnTo>
                  <a:lnTo>
                    <a:pt x="56" y="0"/>
                  </a:lnTo>
                  <a:lnTo>
                    <a:pt x="56" y="0"/>
                  </a:lnTo>
                  <a:lnTo>
                    <a:pt x="62" y="0"/>
                  </a:lnTo>
                  <a:lnTo>
                    <a:pt x="68" y="1"/>
                  </a:lnTo>
                  <a:lnTo>
                    <a:pt x="75" y="2"/>
                  </a:lnTo>
                  <a:lnTo>
                    <a:pt x="80" y="5"/>
                  </a:lnTo>
                  <a:lnTo>
                    <a:pt x="85" y="7"/>
                  </a:lnTo>
                  <a:lnTo>
                    <a:pt x="90" y="11"/>
                  </a:lnTo>
                  <a:lnTo>
                    <a:pt x="95" y="15"/>
                  </a:lnTo>
                  <a:lnTo>
                    <a:pt x="99" y="21"/>
                  </a:lnTo>
                  <a:lnTo>
                    <a:pt x="99" y="3"/>
                  </a:lnTo>
                  <a:lnTo>
                    <a:pt x="150" y="3"/>
                  </a:lnTo>
                  <a:lnTo>
                    <a:pt x="150" y="25"/>
                  </a:lnTo>
                  <a:lnTo>
                    <a:pt x="132" y="25"/>
                  </a:lnTo>
                  <a:lnTo>
                    <a:pt x="132" y="130"/>
                  </a:lnTo>
                  <a:close/>
                  <a:moveTo>
                    <a:pt x="36" y="71"/>
                  </a:moveTo>
                  <a:lnTo>
                    <a:pt x="36" y="71"/>
                  </a:lnTo>
                  <a:lnTo>
                    <a:pt x="36" y="78"/>
                  </a:lnTo>
                  <a:lnTo>
                    <a:pt x="38" y="86"/>
                  </a:lnTo>
                  <a:lnTo>
                    <a:pt x="40" y="94"/>
                  </a:lnTo>
                  <a:lnTo>
                    <a:pt x="42" y="101"/>
                  </a:lnTo>
                  <a:lnTo>
                    <a:pt x="42" y="101"/>
                  </a:lnTo>
                  <a:lnTo>
                    <a:pt x="46" y="107"/>
                  </a:lnTo>
                  <a:lnTo>
                    <a:pt x="52" y="112"/>
                  </a:lnTo>
                  <a:lnTo>
                    <a:pt x="58" y="115"/>
                  </a:lnTo>
                  <a:lnTo>
                    <a:pt x="65" y="116"/>
                  </a:lnTo>
                  <a:lnTo>
                    <a:pt x="65" y="116"/>
                  </a:lnTo>
                  <a:lnTo>
                    <a:pt x="70" y="116"/>
                  </a:lnTo>
                  <a:lnTo>
                    <a:pt x="74" y="115"/>
                  </a:lnTo>
                  <a:lnTo>
                    <a:pt x="81" y="112"/>
                  </a:lnTo>
                  <a:lnTo>
                    <a:pt x="86" y="106"/>
                  </a:lnTo>
                  <a:lnTo>
                    <a:pt x="90" y="100"/>
                  </a:lnTo>
                  <a:lnTo>
                    <a:pt x="94" y="93"/>
                  </a:lnTo>
                  <a:lnTo>
                    <a:pt x="96" y="85"/>
                  </a:lnTo>
                  <a:lnTo>
                    <a:pt x="97" y="77"/>
                  </a:lnTo>
                  <a:lnTo>
                    <a:pt x="98" y="70"/>
                  </a:lnTo>
                  <a:lnTo>
                    <a:pt x="98" y="70"/>
                  </a:lnTo>
                  <a:lnTo>
                    <a:pt x="97" y="61"/>
                  </a:lnTo>
                  <a:lnTo>
                    <a:pt x="96" y="53"/>
                  </a:lnTo>
                  <a:lnTo>
                    <a:pt x="94" y="46"/>
                  </a:lnTo>
                  <a:lnTo>
                    <a:pt x="90" y="38"/>
                  </a:lnTo>
                  <a:lnTo>
                    <a:pt x="90" y="38"/>
                  </a:lnTo>
                  <a:lnTo>
                    <a:pt x="86" y="32"/>
                  </a:lnTo>
                  <a:lnTo>
                    <a:pt x="81" y="27"/>
                  </a:lnTo>
                  <a:lnTo>
                    <a:pt x="75" y="23"/>
                  </a:lnTo>
                  <a:lnTo>
                    <a:pt x="70" y="22"/>
                  </a:lnTo>
                  <a:lnTo>
                    <a:pt x="67" y="22"/>
                  </a:lnTo>
                  <a:lnTo>
                    <a:pt x="67" y="22"/>
                  </a:lnTo>
                  <a:lnTo>
                    <a:pt x="62" y="22"/>
                  </a:lnTo>
                  <a:lnTo>
                    <a:pt x="58" y="23"/>
                  </a:lnTo>
                  <a:lnTo>
                    <a:pt x="55" y="25"/>
                  </a:lnTo>
                  <a:lnTo>
                    <a:pt x="52" y="27"/>
                  </a:lnTo>
                  <a:lnTo>
                    <a:pt x="45" y="32"/>
                  </a:lnTo>
                  <a:lnTo>
                    <a:pt x="41" y="38"/>
                  </a:lnTo>
                  <a:lnTo>
                    <a:pt x="39" y="47"/>
                  </a:lnTo>
                  <a:lnTo>
                    <a:pt x="37" y="55"/>
                  </a:lnTo>
                  <a:lnTo>
                    <a:pt x="36" y="62"/>
                  </a:lnTo>
                  <a:lnTo>
                    <a:pt x="36" y="71"/>
                  </a:lnTo>
                  <a:lnTo>
                    <a:pt x="36" y="71"/>
                  </a:lnTo>
                  <a:close/>
                </a:path>
              </a:pathLst>
            </a:custGeom>
            <a:grpFill/>
            <a:ln w="9525">
              <a:noFill/>
              <a:round/>
              <a:headEnd/>
              <a:tailEnd/>
            </a:ln>
          </p:spPr>
          <p:txBody>
            <a:bodyPr/>
            <a:lstStyle/>
            <a:p>
              <a:pPr fontAlgn="auto">
                <a:spcBef>
                  <a:spcPts val="0"/>
                </a:spcBef>
                <a:spcAft>
                  <a:spcPts val="0"/>
                </a:spcAft>
                <a:defRPr/>
              </a:pPr>
              <a:endParaRPr lang="en-GB">
                <a:latin typeface="+mn-lt"/>
                <a:cs typeface="+mn-cs"/>
              </a:endParaRPr>
            </a:p>
          </p:txBody>
        </p:sp>
        <p:sp>
          <p:nvSpPr>
            <p:cNvPr id="25" name="Freeform 60"/>
            <p:cNvSpPr>
              <a:spLocks noEditPoints="1"/>
            </p:cNvSpPr>
            <p:nvPr/>
          </p:nvSpPr>
          <p:spPr bwMode="auto">
            <a:xfrm>
              <a:off x="8093075" y="1219201"/>
              <a:ext cx="82550" cy="98425"/>
            </a:xfrm>
            <a:custGeom>
              <a:avLst/>
              <a:gdLst/>
              <a:ahLst/>
              <a:cxnLst>
                <a:cxn ang="0">
                  <a:pos x="93" y="0"/>
                </a:cxn>
                <a:cxn ang="0">
                  <a:pos x="114" y="2"/>
                </a:cxn>
                <a:cxn ang="0">
                  <a:pos x="130" y="7"/>
                </a:cxn>
                <a:cxn ang="0">
                  <a:pos x="134" y="10"/>
                </a:cxn>
                <a:cxn ang="0">
                  <a:pos x="142" y="17"/>
                </a:cxn>
                <a:cxn ang="0">
                  <a:pos x="149" y="37"/>
                </a:cxn>
                <a:cxn ang="0">
                  <a:pos x="150" y="47"/>
                </a:cxn>
                <a:cxn ang="0">
                  <a:pos x="148" y="63"/>
                </a:cxn>
                <a:cxn ang="0">
                  <a:pos x="141" y="76"/>
                </a:cxn>
                <a:cxn ang="0">
                  <a:pos x="129" y="84"/>
                </a:cxn>
                <a:cxn ang="0">
                  <a:pos x="113" y="90"/>
                </a:cxn>
                <a:cxn ang="0">
                  <a:pos x="123" y="91"/>
                </a:cxn>
                <a:cxn ang="0">
                  <a:pos x="137" y="98"/>
                </a:cxn>
                <a:cxn ang="0">
                  <a:pos x="148" y="111"/>
                </a:cxn>
                <a:cxn ang="0">
                  <a:pos x="153" y="127"/>
                </a:cxn>
                <a:cxn ang="0">
                  <a:pos x="154" y="136"/>
                </a:cxn>
                <a:cxn ang="0">
                  <a:pos x="152" y="149"/>
                </a:cxn>
                <a:cxn ang="0">
                  <a:pos x="147" y="161"/>
                </a:cxn>
                <a:cxn ang="0">
                  <a:pos x="139" y="171"/>
                </a:cxn>
                <a:cxn ang="0">
                  <a:pos x="128" y="179"/>
                </a:cxn>
                <a:cxn ang="0">
                  <a:pos x="124" y="181"/>
                </a:cxn>
                <a:cxn ang="0">
                  <a:pos x="106" y="185"/>
                </a:cxn>
                <a:cxn ang="0">
                  <a:pos x="82" y="185"/>
                </a:cxn>
                <a:cxn ang="0">
                  <a:pos x="0" y="162"/>
                </a:cxn>
                <a:cxn ang="0">
                  <a:pos x="21" y="24"/>
                </a:cxn>
                <a:cxn ang="0">
                  <a:pos x="0" y="0"/>
                </a:cxn>
                <a:cxn ang="0">
                  <a:pos x="57" y="24"/>
                </a:cxn>
                <a:cxn ang="0">
                  <a:pos x="78" y="79"/>
                </a:cxn>
                <a:cxn ang="0">
                  <a:pos x="84" y="79"/>
                </a:cxn>
                <a:cxn ang="0">
                  <a:pos x="99" y="76"/>
                </a:cxn>
                <a:cxn ang="0">
                  <a:pos x="105" y="73"/>
                </a:cxn>
                <a:cxn ang="0">
                  <a:pos x="109" y="69"/>
                </a:cxn>
                <a:cxn ang="0">
                  <a:pos x="113" y="56"/>
                </a:cxn>
                <a:cxn ang="0">
                  <a:pos x="114" y="50"/>
                </a:cxn>
                <a:cxn ang="0">
                  <a:pos x="111" y="35"/>
                </a:cxn>
                <a:cxn ang="0">
                  <a:pos x="104" y="28"/>
                </a:cxn>
                <a:cxn ang="0">
                  <a:pos x="101" y="26"/>
                </a:cxn>
                <a:cxn ang="0">
                  <a:pos x="86" y="24"/>
                </a:cxn>
                <a:cxn ang="0">
                  <a:pos x="57" y="24"/>
                </a:cxn>
                <a:cxn ang="0">
                  <a:pos x="81" y="162"/>
                </a:cxn>
                <a:cxn ang="0">
                  <a:pos x="95" y="161"/>
                </a:cxn>
                <a:cxn ang="0">
                  <a:pos x="108" y="156"/>
                </a:cxn>
                <a:cxn ang="0">
                  <a:pos x="113" y="150"/>
                </a:cxn>
                <a:cxn ang="0">
                  <a:pos x="117" y="138"/>
                </a:cxn>
                <a:cxn ang="0">
                  <a:pos x="119" y="131"/>
                </a:cxn>
                <a:cxn ang="0">
                  <a:pos x="115" y="117"/>
                </a:cxn>
                <a:cxn ang="0">
                  <a:pos x="106" y="106"/>
                </a:cxn>
                <a:cxn ang="0">
                  <a:pos x="100" y="104"/>
                </a:cxn>
                <a:cxn ang="0">
                  <a:pos x="80" y="102"/>
                </a:cxn>
                <a:cxn ang="0">
                  <a:pos x="57" y="162"/>
                </a:cxn>
              </a:cxnLst>
              <a:rect l="0" t="0" r="r" b="b"/>
              <a:pathLst>
                <a:path w="154" h="185">
                  <a:moveTo>
                    <a:pt x="93" y="0"/>
                  </a:moveTo>
                  <a:lnTo>
                    <a:pt x="93" y="0"/>
                  </a:lnTo>
                  <a:lnTo>
                    <a:pt x="104" y="1"/>
                  </a:lnTo>
                  <a:lnTo>
                    <a:pt x="114" y="2"/>
                  </a:lnTo>
                  <a:lnTo>
                    <a:pt x="125" y="5"/>
                  </a:lnTo>
                  <a:lnTo>
                    <a:pt x="130" y="7"/>
                  </a:lnTo>
                  <a:lnTo>
                    <a:pt x="134" y="10"/>
                  </a:lnTo>
                  <a:lnTo>
                    <a:pt x="134" y="10"/>
                  </a:lnTo>
                  <a:lnTo>
                    <a:pt x="138" y="14"/>
                  </a:lnTo>
                  <a:lnTo>
                    <a:pt x="142" y="17"/>
                  </a:lnTo>
                  <a:lnTo>
                    <a:pt x="146" y="27"/>
                  </a:lnTo>
                  <a:lnTo>
                    <a:pt x="149" y="37"/>
                  </a:lnTo>
                  <a:lnTo>
                    <a:pt x="150" y="47"/>
                  </a:lnTo>
                  <a:lnTo>
                    <a:pt x="150" y="47"/>
                  </a:lnTo>
                  <a:lnTo>
                    <a:pt x="149" y="55"/>
                  </a:lnTo>
                  <a:lnTo>
                    <a:pt x="148" y="63"/>
                  </a:lnTo>
                  <a:lnTo>
                    <a:pt x="145" y="70"/>
                  </a:lnTo>
                  <a:lnTo>
                    <a:pt x="141" y="76"/>
                  </a:lnTo>
                  <a:lnTo>
                    <a:pt x="135" y="80"/>
                  </a:lnTo>
                  <a:lnTo>
                    <a:pt x="129" y="84"/>
                  </a:lnTo>
                  <a:lnTo>
                    <a:pt x="122" y="88"/>
                  </a:lnTo>
                  <a:lnTo>
                    <a:pt x="113" y="90"/>
                  </a:lnTo>
                  <a:lnTo>
                    <a:pt x="113" y="90"/>
                  </a:lnTo>
                  <a:lnTo>
                    <a:pt x="123" y="91"/>
                  </a:lnTo>
                  <a:lnTo>
                    <a:pt x="130" y="94"/>
                  </a:lnTo>
                  <a:lnTo>
                    <a:pt x="137" y="98"/>
                  </a:lnTo>
                  <a:lnTo>
                    <a:pt x="144" y="104"/>
                  </a:lnTo>
                  <a:lnTo>
                    <a:pt x="148" y="111"/>
                  </a:lnTo>
                  <a:lnTo>
                    <a:pt x="151" y="119"/>
                  </a:lnTo>
                  <a:lnTo>
                    <a:pt x="153" y="127"/>
                  </a:lnTo>
                  <a:lnTo>
                    <a:pt x="154" y="136"/>
                  </a:lnTo>
                  <a:lnTo>
                    <a:pt x="154" y="136"/>
                  </a:lnTo>
                  <a:lnTo>
                    <a:pt x="153" y="143"/>
                  </a:lnTo>
                  <a:lnTo>
                    <a:pt x="152" y="149"/>
                  </a:lnTo>
                  <a:lnTo>
                    <a:pt x="150" y="156"/>
                  </a:lnTo>
                  <a:lnTo>
                    <a:pt x="147" y="161"/>
                  </a:lnTo>
                  <a:lnTo>
                    <a:pt x="144" y="166"/>
                  </a:lnTo>
                  <a:lnTo>
                    <a:pt x="139" y="171"/>
                  </a:lnTo>
                  <a:lnTo>
                    <a:pt x="134" y="175"/>
                  </a:lnTo>
                  <a:lnTo>
                    <a:pt x="128" y="179"/>
                  </a:lnTo>
                  <a:lnTo>
                    <a:pt x="128" y="179"/>
                  </a:lnTo>
                  <a:lnTo>
                    <a:pt x="124" y="181"/>
                  </a:lnTo>
                  <a:lnTo>
                    <a:pt x="117" y="183"/>
                  </a:lnTo>
                  <a:lnTo>
                    <a:pt x="106" y="185"/>
                  </a:lnTo>
                  <a:lnTo>
                    <a:pt x="93" y="185"/>
                  </a:lnTo>
                  <a:lnTo>
                    <a:pt x="82" y="185"/>
                  </a:lnTo>
                  <a:lnTo>
                    <a:pt x="0" y="185"/>
                  </a:lnTo>
                  <a:lnTo>
                    <a:pt x="0" y="162"/>
                  </a:lnTo>
                  <a:lnTo>
                    <a:pt x="21" y="162"/>
                  </a:lnTo>
                  <a:lnTo>
                    <a:pt x="21" y="24"/>
                  </a:lnTo>
                  <a:lnTo>
                    <a:pt x="0" y="24"/>
                  </a:lnTo>
                  <a:lnTo>
                    <a:pt x="0" y="0"/>
                  </a:lnTo>
                  <a:lnTo>
                    <a:pt x="93" y="0"/>
                  </a:lnTo>
                  <a:close/>
                  <a:moveTo>
                    <a:pt x="57" y="24"/>
                  </a:moveTo>
                  <a:lnTo>
                    <a:pt x="57" y="79"/>
                  </a:lnTo>
                  <a:lnTo>
                    <a:pt x="78" y="79"/>
                  </a:lnTo>
                  <a:lnTo>
                    <a:pt x="78" y="79"/>
                  </a:lnTo>
                  <a:lnTo>
                    <a:pt x="84" y="79"/>
                  </a:lnTo>
                  <a:lnTo>
                    <a:pt x="91" y="78"/>
                  </a:lnTo>
                  <a:lnTo>
                    <a:pt x="99" y="76"/>
                  </a:lnTo>
                  <a:lnTo>
                    <a:pt x="102" y="75"/>
                  </a:lnTo>
                  <a:lnTo>
                    <a:pt x="105" y="73"/>
                  </a:lnTo>
                  <a:lnTo>
                    <a:pt x="105" y="73"/>
                  </a:lnTo>
                  <a:lnTo>
                    <a:pt x="109" y="69"/>
                  </a:lnTo>
                  <a:lnTo>
                    <a:pt x="112" y="62"/>
                  </a:lnTo>
                  <a:lnTo>
                    <a:pt x="113" y="56"/>
                  </a:lnTo>
                  <a:lnTo>
                    <a:pt x="114" y="50"/>
                  </a:lnTo>
                  <a:lnTo>
                    <a:pt x="114" y="50"/>
                  </a:lnTo>
                  <a:lnTo>
                    <a:pt x="113" y="42"/>
                  </a:lnTo>
                  <a:lnTo>
                    <a:pt x="111" y="35"/>
                  </a:lnTo>
                  <a:lnTo>
                    <a:pt x="107" y="30"/>
                  </a:lnTo>
                  <a:lnTo>
                    <a:pt x="104" y="28"/>
                  </a:lnTo>
                  <a:lnTo>
                    <a:pt x="101" y="26"/>
                  </a:lnTo>
                  <a:lnTo>
                    <a:pt x="101" y="26"/>
                  </a:lnTo>
                  <a:lnTo>
                    <a:pt x="94" y="24"/>
                  </a:lnTo>
                  <a:lnTo>
                    <a:pt x="86" y="24"/>
                  </a:lnTo>
                  <a:lnTo>
                    <a:pt x="71" y="24"/>
                  </a:lnTo>
                  <a:lnTo>
                    <a:pt x="57" y="24"/>
                  </a:lnTo>
                  <a:close/>
                  <a:moveTo>
                    <a:pt x="81" y="162"/>
                  </a:moveTo>
                  <a:lnTo>
                    <a:pt x="81" y="162"/>
                  </a:lnTo>
                  <a:lnTo>
                    <a:pt x="88" y="162"/>
                  </a:lnTo>
                  <a:lnTo>
                    <a:pt x="95" y="161"/>
                  </a:lnTo>
                  <a:lnTo>
                    <a:pt x="102" y="159"/>
                  </a:lnTo>
                  <a:lnTo>
                    <a:pt x="108" y="156"/>
                  </a:lnTo>
                  <a:lnTo>
                    <a:pt x="108" y="156"/>
                  </a:lnTo>
                  <a:lnTo>
                    <a:pt x="113" y="150"/>
                  </a:lnTo>
                  <a:lnTo>
                    <a:pt x="116" y="144"/>
                  </a:lnTo>
                  <a:lnTo>
                    <a:pt x="117" y="138"/>
                  </a:lnTo>
                  <a:lnTo>
                    <a:pt x="119" y="131"/>
                  </a:lnTo>
                  <a:lnTo>
                    <a:pt x="119" y="131"/>
                  </a:lnTo>
                  <a:lnTo>
                    <a:pt x="117" y="124"/>
                  </a:lnTo>
                  <a:lnTo>
                    <a:pt x="115" y="117"/>
                  </a:lnTo>
                  <a:lnTo>
                    <a:pt x="111" y="112"/>
                  </a:lnTo>
                  <a:lnTo>
                    <a:pt x="106" y="106"/>
                  </a:lnTo>
                  <a:lnTo>
                    <a:pt x="106" y="106"/>
                  </a:lnTo>
                  <a:lnTo>
                    <a:pt x="100" y="104"/>
                  </a:lnTo>
                  <a:lnTo>
                    <a:pt x="93" y="102"/>
                  </a:lnTo>
                  <a:lnTo>
                    <a:pt x="80" y="102"/>
                  </a:lnTo>
                  <a:lnTo>
                    <a:pt x="57" y="102"/>
                  </a:lnTo>
                  <a:lnTo>
                    <a:pt x="57" y="162"/>
                  </a:lnTo>
                  <a:lnTo>
                    <a:pt x="81" y="162"/>
                  </a:lnTo>
                  <a:close/>
                </a:path>
              </a:pathLst>
            </a:custGeom>
            <a:grpFill/>
            <a:ln w="9525">
              <a:noFill/>
              <a:round/>
              <a:headEnd/>
              <a:tailEnd/>
            </a:ln>
          </p:spPr>
          <p:txBody>
            <a:bodyPr/>
            <a:lstStyle/>
            <a:p>
              <a:pPr fontAlgn="auto">
                <a:spcBef>
                  <a:spcPts val="0"/>
                </a:spcBef>
                <a:spcAft>
                  <a:spcPts val="0"/>
                </a:spcAft>
                <a:defRPr/>
              </a:pPr>
              <a:endParaRPr lang="en-GB">
                <a:latin typeface="+mn-lt"/>
                <a:cs typeface="+mn-cs"/>
              </a:endParaRPr>
            </a:p>
          </p:txBody>
        </p:sp>
        <p:sp>
          <p:nvSpPr>
            <p:cNvPr id="26" name="Freeform 61"/>
            <p:cNvSpPr>
              <a:spLocks/>
            </p:cNvSpPr>
            <p:nvPr/>
          </p:nvSpPr>
          <p:spPr bwMode="auto">
            <a:xfrm>
              <a:off x="8177213" y="1244601"/>
              <a:ext cx="79375" cy="74613"/>
            </a:xfrm>
            <a:custGeom>
              <a:avLst/>
              <a:gdLst/>
              <a:ahLst/>
              <a:cxnLst>
                <a:cxn ang="0">
                  <a:pos x="101" y="114"/>
                </a:cxn>
                <a:cxn ang="0">
                  <a:pos x="101" y="114"/>
                </a:cxn>
                <a:cxn ang="0">
                  <a:pos x="98" y="120"/>
                </a:cxn>
                <a:cxn ang="0">
                  <a:pos x="94" y="125"/>
                </a:cxn>
                <a:cxn ang="0">
                  <a:pos x="89" y="131"/>
                </a:cxn>
                <a:cxn ang="0">
                  <a:pos x="84" y="134"/>
                </a:cxn>
                <a:cxn ang="0">
                  <a:pos x="79" y="137"/>
                </a:cxn>
                <a:cxn ang="0">
                  <a:pos x="73" y="139"/>
                </a:cxn>
                <a:cxn ang="0">
                  <a:pos x="66" y="140"/>
                </a:cxn>
                <a:cxn ang="0">
                  <a:pos x="59" y="140"/>
                </a:cxn>
                <a:cxn ang="0">
                  <a:pos x="59" y="140"/>
                </a:cxn>
                <a:cxn ang="0">
                  <a:pos x="52" y="140"/>
                </a:cxn>
                <a:cxn ang="0">
                  <a:pos x="45" y="138"/>
                </a:cxn>
                <a:cxn ang="0">
                  <a:pos x="39" y="136"/>
                </a:cxn>
                <a:cxn ang="0">
                  <a:pos x="34" y="133"/>
                </a:cxn>
                <a:cxn ang="0">
                  <a:pos x="29" y="129"/>
                </a:cxn>
                <a:cxn ang="0">
                  <a:pos x="25" y="124"/>
                </a:cxn>
                <a:cxn ang="0">
                  <a:pos x="22" y="119"/>
                </a:cxn>
                <a:cxn ang="0">
                  <a:pos x="20" y="114"/>
                </a:cxn>
                <a:cxn ang="0">
                  <a:pos x="20" y="114"/>
                </a:cxn>
                <a:cxn ang="0">
                  <a:pos x="18" y="98"/>
                </a:cxn>
                <a:cxn ang="0">
                  <a:pos x="18" y="90"/>
                </a:cxn>
                <a:cxn ang="0">
                  <a:pos x="18" y="22"/>
                </a:cxn>
                <a:cxn ang="0">
                  <a:pos x="0" y="22"/>
                </a:cxn>
                <a:cxn ang="0">
                  <a:pos x="0" y="0"/>
                </a:cxn>
                <a:cxn ang="0">
                  <a:pos x="53" y="0"/>
                </a:cxn>
                <a:cxn ang="0">
                  <a:pos x="53" y="81"/>
                </a:cxn>
                <a:cxn ang="0">
                  <a:pos x="53" y="81"/>
                </a:cxn>
                <a:cxn ang="0">
                  <a:pos x="53" y="94"/>
                </a:cxn>
                <a:cxn ang="0">
                  <a:pos x="54" y="100"/>
                </a:cxn>
                <a:cxn ang="0">
                  <a:pos x="56" y="105"/>
                </a:cxn>
                <a:cxn ang="0">
                  <a:pos x="56" y="105"/>
                </a:cxn>
                <a:cxn ang="0">
                  <a:pos x="59" y="110"/>
                </a:cxn>
                <a:cxn ang="0">
                  <a:pos x="63" y="113"/>
                </a:cxn>
                <a:cxn ang="0">
                  <a:pos x="68" y="115"/>
                </a:cxn>
                <a:cxn ang="0">
                  <a:pos x="74" y="115"/>
                </a:cxn>
                <a:cxn ang="0">
                  <a:pos x="74" y="115"/>
                </a:cxn>
                <a:cxn ang="0">
                  <a:pos x="77" y="115"/>
                </a:cxn>
                <a:cxn ang="0">
                  <a:pos x="81" y="114"/>
                </a:cxn>
                <a:cxn ang="0">
                  <a:pos x="84" y="112"/>
                </a:cxn>
                <a:cxn ang="0">
                  <a:pos x="87" y="110"/>
                </a:cxn>
                <a:cxn ang="0">
                  <a:pos x="92" y="104"/>
                </a:cxn>
                <a:cxn ang="0">
                  <a:pos x="96" y="97"/>
                </a:cxn>
                <a:cxn ang="0">
                  <a:pos x="96" y="97"/>
                </a:cxn>
                <a:cxn ang="0">
                  <a:pos x="97" y="91"/>
                </a:cxn>
                <a:cxn ang="0">
                  <a:pos x="98" y="82"/>
                </a:cxn>
                <a:cxn ang="0">
                  <a:pos x="98" y="68"/>
                </a:cxn>
                <a:cxn ang="0">
                  <a:pos x="98" y="22"/>
                </a:cxn>
                <a:cxn ang="0">
                  <a:pos x="80" y="22"/>
                </a:cxn>
                <a:cxn ang="0">
                  <a:pos x="80" y="0"/>
                </a:cxn>
                <a:cxn ang="0">
                  <a:pos x="132" y="0"/>
                </a:cxn>
                <a:cxn ang="0">
                  <a:pos x="132" y="115"/>
                </a:cxn>
                <a:cxn ang="0">
                  <a:pos x="151" y="115"/>
                </a:cxn>
                <a:cxn ang="0">
                  <a:pos x="151" y="137"/>
                </a:cxn>
                <a:cxn ang="0">
                  <a:pos x="101" y="137"/>
                </a:cxn>
                <a:cxn ang="0">
                  <a:pos x="101" y="114"/>
                </a:cxn>
              </a:cxnLst>
              <a:rect l="0" t="0" r="r" b="b"/>
              <a:pathLst>
                <a:path w="151" h="140">
                  <a:moveTo>
                    <a:pt x="101" y="114"/>
                  </a:moveTo>
                  <a:lnTo>
                    <a:pt x="101" y="114"/>
                  </a:lnTo>
                  <a:lnTo>
                    <a:pt x="98" y="120"/>
                  </a:lnTo>
                  <a:lnTo>
                    <a:pt x="94" y="125"/>
                  </a:lnTo>
                  <a:lnTo>
                    <a:pt x="89" y="131"/>
                  </a:lnTo>
                  <a:lnTo>
                    <a:pt x="84" y="134"/>
                  </a:lnTo>
                  <a:lnTo>
                    <a:pt x="79" y="137"/>
                  </a:lnTo>
                  <a:lnTo>
                    <a:pt x="73" y="139"/>
                  </a:lnTo>
                  <a:lnTo>
                    <a:pt x="66" y="140"/>
                  </a:lnTo>
                  <a:lnTo>
                    <a:pt x="59" y="140"/>
                  </a:lnTo>
                  <a:lnTo>
                    <a:pt x="59" y="140"/>
                  </a:lnTo>
                  <a:lnTo>
                    <a:pt x="52" y="140"/>
                  </a:lnTo>
                  <a:lnTo>
                    <a:pt x="45" y="138"/>
                  </a:lnTo>
                  <a:lnTo>
                    <a:pt x="39" y="136"/>
                  </a:lnTo>
                  <a:lnTo>
                    <a:pt x="34" y="133"/>
                  </a:lnTo>
                  <a:lnTo>
                    <a:pt x="29" y="129"/>
                  </a:lnTo>
                  <a:lnTo>
                    <a:pt x="25" y="124"/>
                  </a:lnTo>
                  <a:lnTo>
                    <a:pt x="22" y="119"/>
                  </a:lnTo>
                  <a:lnTo>
                    <a:pt x="20" y="114"/>
                  </a:lnTo>
                  <a:lnTo>
                    <a:pt x="20" y="114"/>
                  </a:lnTo>
                  <a:lnTo>
                    <a:pt x="18" y="98"/>
                  </a:lnTo>
                  <a:lnTo>
                    <a:pt x="18" y="90"/>
                  </a:lnTo>
                  <a:lnTo>
                    <a:pt x="18" y="22"/>
                  </a:lnTo>
                  <a:lnTo>
                    <a:pt x="0" y="22"/>
                  </a:lnTo>
                  <a:lnTo>
                    <a:pt x="0" y="0"/>
                  </a:lnTo>
                  <a:lnTo>
                    <a:pt x="53" y="0"/>
                  </a:lnTo>
                  <a:lnTo>
                    <a:pt x="53" y="81"/>
                  </a:lnTo>
                  <a:lnTo>
                    <a:pt x="53" y="81"/>
                  </a:lnTo>
                  <a:lnTo>
                    <a:pt x="53" y="94"/>
                  </a:lnTo>
                  <a:lnTo>
                    <a:pt x="54" y="100"/>
                  </a:lnTo>
                  <a:lnTo>
                    <a:pt x="56" y="105"/>
                  </a:lnTo>
                  <a:lnTo>
                    <a:pt x="56" y="105"/>
                  </a:lnTo>
                  <a:lnTo>
                    <a:pt x="59" y="110"/>
                  </a:lnTo>
                  <a:lnTo>
                    <a:pt x="63" y="113"/>
                  </a:lnTo>
                  <a:lnTo>
                    <a:pt x="68" y="115"/>
                  </a:lnTo>
                  <a:lnTo>
                    <a:pt x="74" y="115"/>
                  </a:lnTo>
                  <a:lnTo>
                    <a:pt x="74" y="115"/>
                  </a:lnTo>
                  <a:lnTo>
                    <a:pt x="77" y="115"/>
                  </a:lnTo>
                  <a:lnTo>
                    <a:pt x="81" y="114"/>
                  </a:lnTo>
                  <a:lnTo>
                    <a:pt x="84" y="112"/>
                  </a:lnTo>
                  <a:lnTo>
                    <a:pt x="87" y="110"/>
                  </a:lnTo>
                  <a:lnTo>
                    <a:pt x="92" y="104"/>
                  </a:lnTo>
                  <a:lnTo>
                    <a:pt x="96" y="97"/>
                  </a:lnTo>
                  <a:lnTo>
                    <a:pt x="96" y="97"/>
                  </a:lnTo>
                  <a:lnTo>
                    <a:pt x="97" y="91"/>
                  </a:lnTo>
                  <a:lnTo>
                    <a:pt x="98" y="82"/>
                  </a:lnTo>
                  <a:lnTo>
                    <a:pt x="98" y="68"/>
                  </a:lnTo>
                  <a:lnTo>
                    <a:pt x="98" y="22"/>
                  </a:lnTo>
                  <a:lnTo>
                    <a:pt x="80" y="22"/>
                  </a:lnTo>
                  <a:lnTo>
                    <a:pt x="80" y="0"/>
                  </a:lnTo>
                  <a:lnTo>
                    <a:pt x="132" y="0"/>
                  </a:lnTo>
                  <a:lnTo>
                    <a:pt x="132" y="115"/>
                  </a:lnTo>
                  <a:lnTo>
                    <a:pt x="151" y="115"/>
                  </a:lnTo>
                  <a:lnTo>
                    <a:pt x="151" y="137"/>
                  </a:lnTo>
                  <a:lnTo>
                    <a:pt x="101" y="137"/>
                  </a:lnTo>
                  <a:lnTo>
                    <a:pt x="101" y="114"/>
                  </a:lnTo>
                  <a:close/>
                </a:path>
              </a:pathLst>
            </a:custGeom>
            <a:grpFill/>
            <a:ln w="9525">
              <a:noFill/>
              <a:round/>
              <a:headEnd/>
              <a:tailEnd/>
            </a:ln>
          </p:spPr>
          <p:txBody>
            <a:bodyPr/>
            <a:lstStyle/>
            <a:p>
              <a:pPr fontAlgn="auto">
                <a:spcBef>
                  <a:spcPts val="0"/>
                </a:spcBef>
                <a:spcAft>
                  <a:spcPts val="0"/>
                </a:spcAft>
                <a:defRPr/>
              </a:pPr>
              <a:endParaRPr lang="en-GB">
                <a:latin typeface="+mn-lt"/>
                <a:cs typeface="+mn-cs"/>
              </a:endParaRPr>
            </a:p>
          </p:txBody>
        </p:sp>
        <p:sp>
          <p:nvSpPr>
            <p:cNvPr id="27" name="Freeform 62"/>
            <p:cNvSpPr>
              <a:spLocks/>
            </p:cNvSpPr>
            <p:nvPr/>
          </p:nvSpPr>
          <p:spPr bwMode="auto">
            <a:xfrm>
              <a:off x="8262938" y="1243013"/>
              <a:ext cx="57150" cy="76200"/>
            </a:xfrm>
            <a:custGeom>
              <a:avLst/>
              <a:gdLst/>
              <a:ahLst/>
              <a:cxnLst>
                <a:cxn ang="0">
                  <a:pos x="79" y="47"/>
                </a:cxn>
                <a:cxn ang="0">
                  <a:pos x="75" y="32"/>
                </a:cxn>
                <a:cxn ang="0">
                  <a:pos x="70" y="25"/>
                </a:cxn>
                <a:cxn ang="0">
                  <a:pos x="61" y="21"/>
                </a:cxn>
                <a:cxn ang="0">
                  <a:pos x="55" y="19"/>
                </a:cxn>
                <a:cxn ang="0">
                  <a:pos x="44" y="22"/>
                </a:cxn>
                <a:cxn ang="0">
                  <a:pos x="38" y="26"/>
                </a:cxn>
                <a:cxn ang="0">
                  <a:pos x="34" y="33"/>
                </a:cxn>
                <a:cxn ang="0">
                  <a:pos x="33" y="37"/>
                </a:cxn>
                <a:cxn ang="0">
                  <a:pos x="38" y="48"/>
                </a:cxn>
                <a:cxn ang="0">
                  <a:pos x="42" y="50"/>
                </a:cxn>
                <a:cxn ang="0">
                  <a:pos x="46" y="52"/>
                </a:cxn>
                <a:cxn ang="0">
                  <a:pos x="82" y="60"/>
                </a:cxn>
                <a:cxn ang="0">
                  <a:pos x="94" y="67"/>
                </a:cxn>
                <a:cxn ang="0">
                  <a:pos x="98" y="71"/>
                </a:cxn>
                <a:cxn ang="0">
                  <a:pos x="106" y="84"/>
                </a:cxn>
                <a:cxn ang="0">
                  <a:pos x="108" y="98"/>
                </a:cxn>
                <a:cxn ang="0">
                  <a:pos x="108" y="105"/>
                </a:cxn>
                <a:cxn ang="0">
                  <a:pos x="104" y="120"/>
                </a:cxn>
                <a:cxn ang="0">
                  <a:pos x="100" y="126"/>
                </a:cxn>
                <a:cxn ang="0">
                  <a:pos x="93" y="133"/>
                </a:cxn>
                <a:cxn ang="0">
                  <a:pos x="79" y="140"/>
                </a:cxn>
                <a:cxn ang="0">
                  <a:pos x="66" y="143"/>
                </a:cxn>
                <a:cxn ang="0">
                  <a:pos x="59" y="143"/>
                </a:cxn>
                <a:cxn ang="0">
                  <a:pos x="40" y="139"/>
                </a:cxn>
                <a:cxn ang="0">
                  <a:pos x="31" y="134"/>
                </a:cxn>
                <a:cxn ang="0">
                  <a:pos x="25" y="126"/>
                </a:cxn>
                <a:cxn ang="0">
                  <a:pos x="0" y="140"/>
                </a:cxn>
                <a:cxn ang="0">
                  <a:pos x="27" y="93"/>
                </a:cxn>
                <a:cxn ang="0">
                  <a:pos x="28" y="98"/>
                </a:cxn>
                <a:cxn ang="0">
                  <a:pos x="31" y="108"/>
                </a:cxn>
                <a:cxn ang="0">
                  <a:pos x="38" y="117"/>
                </a:cxn>
                <a:cxn ang="0">
                  <a:pos x="48" y="121"/>
                </a:cxn>
                <a:cxn ang="0">
                  <a:pos x="54" y="121"/>
                </a:cxn>
                <a:cxn ang="0">
                  <a:pos x="67" y="117"/>
                </a:cxn>
                <a:cxn ang="0">
                  <a:pos x="72" y="112"/>
                </a:cxn>
                <a:cxn ang="0">
                  <a:pos x="73" y="104"/>
                </a:cxn>
                <a:cxn ang="0">
                  <a:pos x="73" y="100"/>
                </a:cxn>
                <a:cxn ang="0">
                  <a:pos x="70" y="93"/>
                </a:cxn>
                <a:cxn ang="0">
                  <a:pos x="67" y="91"/>
                </a:cxn>
                <a:cxn ang="0">
                  <a:pos x="54" y="86"/>
                </a:cxn>
                <a:cxn ang="0">
                  <a:pos x="29" y="80"/>
                </a:cxn>
                <a:cxn ang="0">
                  <a:pos x="18" y="75"/>
                </a:cxn>
                <a:cxn ang="0">
                  <a:pos x="14" y="71"/>
                </a:cxn>
                <a:cxn ang="0">
                  <a:pos x="6" y="63"/>
                </a:cxn>
                <a:cxn ang="0">
                  <a:pos x="2" y="54"/>
                </a:cxn>
                <a:cxn ang="0">
                  <a:pos x="0" y="38"/>
                </a:cxn>
                <a:cxn ang="0">
                  <a:pos x="0" y="34"/>
                </a:cxn>
                <a:cxn ang="0">
                  <a:pos x="3" y="24"/>
                </a:cxn>
                <a:cxn ang="0">
                  <a:pos x="9" y="14"/>
                </a:cxn>
                <a:cxn ang="0">
                  <a:pos x="11" y="11"/>
                </a:cxn>
                <a:cxn ang="0">
                  <a:pos x="24" y="4"/>
                </a:cxn>
                <a:cxn ang="0">
                  <a:pos x="41" y="0"/>
                </a:cxn>
                <a:cxn ang="0">
                  <a:pos x="47" y="0"/>
                </a:cxn>
                <a:cxn ang="0">
                  <a:pos x="66" y="3"/>
                </a:cxn>
                <a:cxn ang="0">
                  <a:pos x="77" y="10"/>
                </a:cxn>
                <a:cxn ang="0">
                  <a:pos x="80" y="3"/>
                </a:cxn>
                <a:cxn ang="0">
                  <a:pos x="105" y="47"/>
                </a:cxn>
              </a:cxnLst>
              <a:rect l="0" t="0" r="r" b="b"/>
              <a:pathLst>
                <a:path w="108" h="143">
                  <a:moveTo>
                    <a:pt x="79" y="47"/>
                  </a:moveTo>
                  <a:lnTo>
                    <a:pt x="79" y="47"/>
                  </a:lnTo>
                  <a:lnTo>
                    <a:pt x="77" y="36"/>
                  </a:lnTo>
                  <a:lnTo>
                    <a:pt x="75" y="32"/>
                  </a:lnTo>
                  <a:lnTo>
                    <a:pt x="73" y="28"/>
                  </a:lnTo>
                  <a:lnTo>
                    <a:pt x="70" y="25"/>
                  </a:lnTo>
                  <a:lnTo>
                    <a:pt x="66" y="22"/>
                  </a:lnTo>
                  <a:lnTo>
                    <a:pt x="61" y="21"/>
                  </a:lnTo>
                  <a:lnTo>
                    <a:pt x="55" y="19"/>
                  </a:lnTo>
                  <a:lnTo>
                    <a:pt x="55" y="19"/>
                  </a:lnTo>
                  <a:lnTo>
                    <a:pt x="47" y="21"/>
                  </a:lnTo>
                  <a:lnTo>
                    <a:pt x="44" y="22"/>
                  </a:lnTo>
                  <a:lnTo>
                    <a:pt x="41" y="24"/>
                  </a:lnTo>
                  <a:lnTo>
                    <a:pt x="38" y="26"/>
                  </a:lnTo>
                  <a:lnTo>
                    <a:pt x="36" y="29"/>
                  </a:lnTo>
                  <a:lnTo>
                    <a:pt x="34" y="33"/>
                  </a:lnTo>
                  <a:lnTo>
                    <a:pt x="33" y="37"/>
                  </a:lnTo>
                  <a:lnTo>
                    <a:pt x="33" y="37"/>
                  </a:lnTo>
                  <a:lnTo>
                    <a:pt x="34" y="44"/>
                  </a:lnTo>
                  <a:lnTo>
                    <a:pt x="38" y="48"/>
                  </a:lnTo>
                  <a:lnTo>
                    <a:pt x="38" y="48"/>
                  </a:lnTo>
                  <a:lnTo>
                    <a:pt x="42" y="50"/>
                  </a:lnTo>
                  <a:lnTo>
                    <a:pt x="46" y="52"/>
                  </a:lnTo>
                  <a:lnTo>
                    <a:pt x="46" y="52"/>
                  </a:lnTo>
                  <a:lnTo>
                    <a:pt x="74" y="58"/>
                  </a:lnTo>
                  <a:lnTo>
                    <a:pt x="82" y="60"/>
                  </a:lnTo>
                  <a:lnTo>
                    <a:pt x="88" y="63"/>
                  </a:lnTo>
                  <a:lnTo>
                    <a:pt x="94" y="67"/>
                  </a:lnTo>
                  <a:lnTo>
                    <a:pt x="98" y="71"/>
                  </a:lnTo>
                  <a:lnTo>
                    <a:pt x="98" y="71"/>
                  </a:lnTo>
                  <a:lnTo>
                    <a:pt x="103" y="77"/>
                  </a:lnTo>
                  <a:lnTo>
                    <a:pt x="106" y="84"/>
                  </a:lnTo>
                  <a:lnTo>
                    <a:pt x="108" y="91"/>
                  </a:lnTo>
                  <a:lnTo>
                    <a:pt x="108" y="98"/>
                  </a:lnTo>
                  <a:lnTo>
                    <a:pt x="108" y="98"/>
                  </a:lnTo>
                  <a:lnTo>
                    <a:pt x="108" y="105"/>
                  </a:lnTo>
                  <a:lnTo>
                    <a:pt x="106" y="113"/>
                  </a:lnTo>
                  <a:lnTo>
                    <a:pt x="104" y="120"/>
                  </a:lnTo>
                  <a:lnTo>
                    <a:pt x="100" y="126"/>
                  </a:lnTo>
                  <a:lnTo>
                    <a:pt x="100" y="126"/>
                  </a:lnTo>
                  <a:lnTo>
                    <a:pt x="97" y="129"/>
                  </a:lnTo>
                  <a:lnTo>
                    <a:pt x="93" y="133"/>
                  </a:lnTo>
                  <a:lnTo>
                    <a:pt x="85" y="138"/>
                  </a:lnTo>
                  <a:lnTo>
                    <a:pt x="79" y="140"/>
                  </a:lnTo>
                  <a:lnTo>
                    <a:pt x="72" y="142"/>
                  </a:lnTo>
                  <a:lnTo>
                    <a:pt x="66" y="143"/>
                  </a:lnTo>
                  <a:lnTo>
                    <a:pt x="59" y="143"/>
                  </a:lnTo>
                  <a:lnTo>
                    <a:pt x="59" y="143"/>
                  </a:lnTo>
                  <a:lnTo>
                    <a:pt x="49" y="142"/>
                  </a:lnTo>
                  <a:lnTo>
                    <a:pt x="40" y="139"/>
                  </a:lnTo>
                  <a:lnTo>
                    <a:pt x="36" y="137"/>
                  </a:lnTo>
                  <a:lnTo>
                    <a:pt x="31" y="134"/>
                  </a:lnTo>
                  <a:lnTo>
                    <a:pt x="28" y="130"/>
                  </a:lnTo>
                  <a:lnTo>
                    <a:pt x="25" y="126"/>
                  </a:lnTo>
                  <a:lnTo>
                    <a:pt x="25" y="140"/>
                  </a:lnTo>
                  <a:lnTo>
                    <a:pt x="0" y="140"/>
                  </a:lnTo>
                  <a:lnTo>
                    <a:pt x="0" y="93"/>
                  </a:lnTo>
                  <a:lnTo>
                    <a:pt x="27" y="93"/>
                  </a:lnTo>
                  <a:lnTo>
                    <a:pt x="27" y="93"/>
                  </a:lnTo>
                  <a:lnTo>
                    <a:pt x="28" y="98"/>
                  </a:lnTo>
                  <a:lnTo>
                    <a:pt x="29" y="104"/>
                  </a:lnTo>
                  <a:lnTo>
                    <a:pt x="31" y="108"/>
                  </a:lnTo>
                  <a:lnTo>
                    <a:pt x="34" y="113"/>
                  </a:lnTo>
                  <a:lnTo>
                    <a:pt x="38" y="117"/>
                  </a:lnTo>
                  <a:lnTo>
                    <a:pt x="42" y="119"/>
                  </a:lnTo>
                  <a:lnTo>
                    <a:pt x="48" y="121"/>
                  </a:lnTo>
                  <a:lnTo>
                    <a:pt x="54" y="121"/>
                  </a:lnTo>
                  <a:lnTo>
                    <a:pt x="54" y="121"/>
                  </a:lnTo>
                  <a:lnTo>
                    <a:pt x="61" y="120"/>
                  </a:lnTo>
                  <a:lnTo>
                    <a:pt x="67" y="117"/>
                  </a:lnTo>
                  <a:lnTo>
                    <a:pt x="70" y="114"/>
                  </a:lnTo>
                  <a:lnTo>
                    <a:pt x="72" y="112"/>
                  </a:lnTo>
                  <a:lnTo>
                    <a:pt x="73" y="107"/>
                  </a:lnTo>
                  <a:lnTo>
                    <a:pt x="73" y="104"/>
                  </a:lnTo>
                  <a:lnTo>
                    <a:pt x="73" y="104"/>
                  </a:lnTo>
                  <a:lnTo>
                    <a:pt x="73" y="100"/>
                  </a:lnTo>
                  <a:lnTo>
                    <a:pt x="72" y="96"/>
                  </a:lnTo>
                  <a:lnTo>
                    <a:pt x="70" y="93"/>
                  </a:lnTo>
                  <a:lnTo>
                    <a:pt x="67" y="91"/>
                  </a:lnTo>
                  <a:lnTo>
                    <a:pt x="67" y="91"/>
                  </a:lnTo>
                  <a:lnTo>
                    <a:pt x="61" y="88"/>
                  </a:lnTo>
                  <a:lnTo>
                    <a:pt x="54" y="86"/>
                  </a:lnTo>
                  <a:lnTo>
                    <a:pt x="42" y="83"/>
                  </a:lnTo>
                  <a:lnTo>
                    <a:pt x="29" y="80"/>
                  </a:lnTo>
                  <a:lnTo>
                    <a:pt x="23" y="78"/>
                  </a:lnTo>
                  <a:lnTo>
                    <a:pt x="18" y="75"/>
                  </a:lnTo>
                  <a:lnTo>
                    <a:pt x="18" y="75"/>
                  </a:lnTo>
                  <a:lnTo>
                    <a:pt x="14" y="71"/>
                  </a:lnTo>
                  <a:lnTo>
                    <a:pt x="9" y="68"/>
                  </a:lnTo>
                  <a:lnTo>
                    <a:pt x="6" y="63"/>
                  </a:lnTo>
                  <a:lnTo>
                    <a:pt x="4" y="59"/>
                  </a:lnTo>
                  <a:lnTo>
                    <a:pt x="2" y="54"/>
                  </a:lnTo>
                  <a:lnTo>
                    <a:pt x="1" y="50"/>
                  </a:lnTo>
                  <a:lnTo>
                    <a:pt x="0" y="38"/>
                  </a:lnTo>
                  <a:lnTo>
                    <a:pt x="0" y="38"/>
                  </a:lnTo>
                  <a:lnTo>
                    <a:pt x="0" y="34"/>
                  </a:lnTo>
                  <a:lnTo>
                    <a:pt x="0" y="31"/>
                  </a:lnTo>
                  <a:lnTo>
                    <a:pt x="3" y="24"/>
                  </a:lnTo>
                  <a:lnTo>
                    <a:pt x="6" y="18"/>
                  </a:lnTo>
                  <a:lnTo>
                    <a:pt x="9" y="14"/>
                  </a:lnTo>
                  <a:lnTo>
                    <a:pt x="9" y="14"/>
                  </a:lnTo>
                  <a:lnTo>
                    <a:pt x="11" y="11"/>
                  </a:lnTo>
                  <a:lnTo>
                    <a:pt x="15" y="9"/>
                  </a:lnTo>
                  <a:lnTo>
                    <a:pt x="24" y="4"/>
                  </a:lnTo>
                  <a:lnTo>
                    <a:pt x="36" y="1"/>
                  </a:lnTo>
                  <a:lnTo>
                    <a:pt x="41" y="0"/>
                  </a:lnTo>
                  <a:lnTo>
                    <a:pt x="47" y="0"/>
                  </a:lnTo>
                  <a:lnTo>
                    <a:pt x="47" y="0"/>
                  </a:lnTo>
                  <a:lnTo>
                    <a:pt x="57" y="0"/>
                  </a:lnTo>
                  <a:lnTo>
                    <a:pt x="66" y="3"/>
                  </a:lnTo>
                  <a:lnTo>
                    <a:pt x="73" y="8"/>
                  </a:lnTo>
                  <a:lnTo>
                    <a:pt x="77" y="10"/>
                  </a:lnTo>
                  <a:lnTo>
                    <a:pt x="80" y="14"/>
                  </a:lnTo>
                  <a:lnTo>
                    <a:pt x="80" y="3"/>
                  </a:lnTo>
                  <a:lnTo>
                    <a:pt x="105" y="3"/>
                  </a:lnTo>
                  <a:lnTo>
                    <a:pt x="105" y="47"/>
                  </a:lnTo>
                  <a:lnTo>
                    <a:pt x="79" y="47"/>
                  </a:lnTo>
                  <a:close/>
                </a:path>
              </a:pathLst>
            </a:custGeom>
            <a:grpFill/>
            <a:ln w="9525">
              <a:noFill/>
              <a:round/>
              <a:headEnd/>
              <a:tailEnd/>
            </a:ln>
          </p:spPr>
          <p:txBody>
            <a:bodyPr/>
            <a:lstStyle/>
            <a:p>
              <a:pPr fontAlgn="auto">
                <a:spcBef>
                  <a:spcPts val="0"/>
                </a:spcBef>
                <a:spcAft>
                  <a:spcPts val="0"/>
                </a:spcAft>
                <a:defRPr/>
              </a:pPr>
              <a:endParaRPr lang="en-GB">
                <a:latin typeface="+mn-lt"/>
                <a:cs typeface="+mn-cs"/>
              </a:endParaRPr>
            </a:p>
          </p:txBody>
        </p:sp>
        <p:sp>
          <p:nvSpPr>
            <p:cNvPr id="28" name="Freeform 63"/>
            <p:cNvSpPr>
              <a:spLocks noEditPoints="1"/>
            </p:cNvSpPr>
            <p:nvPr/>
          </p:nvSpPr>
          <p:spPr bwMode="auto">
            <a:xfrm>
              <a:off x="8326438" y="1216026"/>
              <a:ext cx="36512" cy="101600"/>
            </a:xfrm>
            <a:custGeom>
              <a:avLst/>
              <a:gdLst/>
              <a:ahLst/>
              <a:cxnLst>
                <a:cxn ang="0">
                  <a:pos x="0" y="190"/>
                </a:cxn>
                <a:cxn ang="0">
                  <a:pos x="0" y="168"/>
                </a:cxn>
                <a:cxn ang="0">
                  <a:pos x="19" y="168"/>
                </a:cxn>
                <a:cxn ang="0">
                  <a:pos x="19" y="75"/>
                </a:cxn>
                <a:cxn ang="0">
                  <a:pos x="0" y="75"/>
                </a:cxn>
                <a:cxn ang="0">
                  <a:pos x="0" y="53"/>
                </a:cxn>
                <a:cxn ang="0">
                  <a:pos x="54" y="53"/>
                </a:cxn>
                <a:cxn ang="0">
                  <a:pos x="54" y="168"/>
                </a:cxn>
                <a:cxn ang="0">
                  <a:pos x="70" y="168"/>
                </a:cxn>
                <a:cxn ang="0">
                  <a:pos x="70" y="190"/>
                </a:cxn>
                <a:cxn ang="0">
                  <a:pos x="0" y="190"/>
                </a:cxn>
                <a:cxn ang="0">
                  <a:pos x="54" y="0"/>
                </a:cxn>
                <a:cxn ang="0">
                  <a:pos x="54" y="32"/>
                </a:cxn>
                <a:cxn ang="0">
                  <a:pos x="19" y="32"/>
                </a:cxn>
                <a:cxn ang="0">
                  <a:pos x="19" y="0"/>
                </a:cxn>
                <a:cxn ang="0">
                  <a:pos x="54" y="0"/>
                </a:cxn>
              </a:cxnLst>
              <a:rect l="0" t="0" r="r" b="b"/>
              <a:pathLst>
                <a:path w="70" h="190">
                  <a:moveTo>
                    <a:pt x="0" y="190"/>
                  </a:moveTo>
                  <a:lnTo>
                    <a:pt x="0" y="168"/>
                  </a:lnTo>
                  <a:lnTo>
                    <a:pt x="19" y="168"/>
                  </a:lnTo>
                  <a:lnTo>
                    <a:pt x="19" y="75"/>
                  </a:lnTo>
                  <a:lnTo>
                    <a:pt x="0" y="75"/>
                  </a:lnTo>
                  <a:lnTo>
                    <a:pt x="0" y="53"/>
                  </a:lnTo>
                  <a:lnTo>
                    <a:pt x="54" y="53"/>
                  </a:lnTo>
                  <a:lnTo>
                    <a:pt x="54" y="168"/>
                  </a:lnTo>
                  <a:lnTo>
                    <a:pt x="70" y="168"/>
                  </a:lnTo>
                  <a:lnTo>
                    <a:pt x="70" y="190"/>
                  </a:lnTo>
                  <a:lnTo>
                    <a:pt x="0" y="190"/>
                  </a:lnTo>
                  <a:close/>
                  <a:moveTo>
                    <a:pt x="54" y="0"/>
                  </a:moveTo>
                  <a:lnTo>
                    <a:pt x="54" y="32"/>
                  </a:lnTo>
                  <a:lnTo>
                    <a:pt x="19" y="32"/>
                  </a:lnTo>
                  <a:lnTo>
                    <a:pt x="19" y="0"/>
                  </a:lnTo>
                  <a:lnTo>
                    <a:pt x="54" y="0"/>
                  </a:lnTo>
                  <a:close/>
                </a:path>
              </a:pathLst>
            </a:custGeom>
            <a:grpFill/>
            <a:ln w="9525">
              <a:noFill/>
              <a:round/>
              <a:headEnd/>
              <a:tailEnd/>
            </a:ln>
          </p:spPr>
          <p:txBody>
            <a:bodyPr/>
            <a:lstStyle/>
            <a:p>
              <a:pPr fontAlgn="auto">
                <a:spcBef>
                  <a:spcPts val="0"/>
                </a:spcBef>
                <a:spcAft>
                  <a:spcPts val="0"/>
                </a:spcAft>
                <a:defRPr/>
              </a:pPr>
              <a:endParaRPr lang="en-GB">
                <a:latin typeface="+mn-lt"/>
                <a:cs typeface="+mn-cs"/>
              </a:endParaRPr>
            </a:p>
          </p:txBody>
        </p:sp>
        <p:sp>
          <p:nvSpPr>
            <p:cNvPr id="29" name="Freeform 64"/>
            <p:cNvSpPr>
              <a:spLocks/>
            </p:cNvSpPr>
            <p:nvPr/>
          </p:nvSpPr>
          <p:spPr bwMode="auto">
            <a:xfrm>
              <a:off x="8367713" y="1243013"/>
              <a:ext cx="80962" cy="74613"/>
            </a:xfrm>
            <a:custGeom>
              <a:avLst/>
              <a:gdLst/>
              <a:ahLst/>
              <a:cxnLst>
                <a:cxn ang="0">
                  <a:pos x="50" y="25"/>
                </a:cxn>
                <a:cxn ang="0">
                  <a:pos x="50" y="25"/>
                </a:cxn>
                <a:cxn ang="0">
                  <a:pos x="55" y="18"/>
                </a:cxn>
                <a:cxn ang="0">
                  <a:pos x="58" y="13"/>
                </a:cxn>
                <a:cxn ang="0">
                  <a:pos x="63" y="9"/>
                </a:cxn>
                <a:cxn ang="0">
                  <a:pos x="67" y="6"/>
                </a:cxn>
                <a:cxn ang="0">
                  <a:pos x="72" y="3"/>
                </a:cxn>
                <a:cxn ang="0">
                  <a:pos x="79" y="1"/>
                </a:cxn>
                <a:cxn ang="0">
                  <a:pos x="85" y="0"/>
                </a:cxn>
                <a:cxn ang="0">
                  <a:pos x="92" y="0"/>
                </a:cxn>
                <a:cxn ang="0">
                  <a:pos x="92" y="0"/>
                </a:cxn>
                <a:cxn ang="0">
                  <a:pos x="100" y="0"/>
                </a:cxn>
                <a:cxn ang="0">
                  <a:pos x="107" y="2"/>
                </a:cxn>
                <a:cxn ang="0">
                  <a:pos x="113" y="4"/>
                </a:cxn>
                <a:cxn ang="0">
                  <a:pos x="120" y="7"/>
                </a:cxn>
                <a:cxn ang="0">
                  <a:pos x="124" y="11"/>
                </a:cxn>
                <a:cxn ang="0">
                  <a:pos x="128" y="15"/>
                </a:cxn>
                <a:cxn ang="0">
                  <a:pos x="131" y="21"/>
                </a:cxn>
                <a:cxn ang="0">
                  <a:pos x="132" y="25"/>
                </a:cxn>
                <a:cxn ang="0">
                  <a:pos x="132" y="25"/>
                </a:cxn>
                <a:cxn ang="0">
                  <a:pos x="134" y="35"/>
                </a:cxn>
                <a:cxn ang="0">
                  <a:pos x="134" y="44"/>
                </a:cxn>
                <a:cxn ang="0">
                  <a:pos x="134" y="118"/>
                </a:cxn>
                <a:cxn ang="0">
                  <a:pos x="151" y="118"/>
                </a:cxn>
                <a:cxn ang="0">
                  <a:pos x="151" y="140"/>
                </a:cxn>
                <a:cxn ang="0">
                  <a:pos x="84" y="140"/>
                </a:cxn>
                <a:cxn ang="0">
                  <a:pos x="84" y="118"/>
                </a:cxn>
                <a:cxn ang="0">
                  <a:pos x="100" y="118"/>
                </a:cxn>
                <a:cxn ang="0">
                  <a:pos x="100" y="56"/>
                </a:cxn>
                <a:cxn ang="0">
                  <a:pos x="100" y="56"/>
                </a:cxn>
                <a:cxn ang="0">
                  <a:pos x="100" y="47"/>
                </a:cxn>
                <a:cxn ang="0">
                  <a:pos x="100" y="43"/>
                </a:cxn>
                <a:cxn ang="0">
                  <a:pos x="99" y="37"/>
                </a:cxn>
                <a:cxn ang="0">
                  <a:pos x="99" y="37"/>
                </a:cxn>
                <a:cxn ang="0">
                  <a:pos x="96" y="32"/>
                </a:cxn>
                <a:cxn ang="0">
                  <a:pos x="91" y="27"/>
                </a:cxn>
                <a:cxn ang="0">
                  <a:pos x="86" y="24"/>
                </a:cxn>
                <a:cxn ang="0">
                  <a:pos x="80" y="23"/>
                </a:cxn>
                <a:cxn ang="0">
                  <a:pos x="80" y="23"/>
                </a:cxn>
                <a:cxn ang="0">
                  <a:pos x="71" y="24"/>
                </a:cxn>
                <a:cxn ang="0">
                  <a:pos x="65" y="27"/>
                </a:cxn>
                <a:cxn ang="0">
                  <a:pos x="60" y="31"/>
                </a:cxn>
                <a:cxn ang="0">
                  <a:pos x="57" y="37"/>
                </a:cxn>
                <a:cxn ang="0">
                  <a:pos x="55" y="44"/>
                </a:cxn>
                <a:cxn ang="0">
                  <a:pos x="54" y="51"/>
                </a:cxn>
                <a:cxn ang="0">
                  <a:pos x="54" y="66"/>
                </a:cxn>
                <a:cxn ang="0">
                  <a:pos x="54" y="118"/>
                </a:cxn>
                <a:cxn ang="0">
                  <a:pos x="69" y="118"/>
                </a:cxn>
                <a:cxn ang="0">
                  <a:pos x="69" y="140"/>
                </a:cxn>
                <a:cxn ang="0">
                  <a:pos x="0" y="140"/>
                </a:cxn>
                <a:cxn ang="0">
                  <a:pos x="0" y="118"/>
                </a:cxn>
                <a:cxn ang="0">
                  <a:pos x="19" y="118"/>
                </a:cxn>
                <a:cxn ang="0">
                  <a:pos x="19" y="25"/>
                </a:cxn>
                <a:cxn ang="0">
                  <a:pos x="0" y="25"/>
                </a:cxn>
                <a:cxn ang="0">
                  <a:pos x="0" y="3"/>
                </a:cxn>
                <a:cxn ang="0">
                  <a:pos x="50" y="3"/>
                </a:cxn>
                <a:cxn ang="0">
                  <a:pos x="50" y="25"/>
                </a:cxn>
              </a:cxnLst>
              <a:rect l="0" t="0" r="r" b="b"/>
              <a:pathLst>
                <a:path w="151" h="140">
                  <a:moveTo>
                    <a:pt x="50" y="25"/>
                  </a:moveTo>
                  <a:lnTo>
                    <a:pt x="50" y="25"/>
                  </a:lnTo>
                  <a:lnTo>
                    <a:pt x="55" y="18"/>
                  </a:lnTo>
                  <a:lnTo>
                    <a:pt x="58" y="13"/>
                  </a:lnTo>
                  <a:lnTo>
                    <a:pt x="63" y="9"/>
                  </a:lnTo>
                  <a:lnTo>
                    <a:pt x="67" y="6"/>
                  </a:lnTo>
                  <a:lnTo>
                    <a:pt x="72" y="3"/>
                  </a:lnTo>
                  <a:lnTo>
                    <a:pt x="79" y="1"/>
                  </a:lnTo>
                  <a:lnTo>
                    <a:pt x="85" y="0"/>
                  </a:lnTo>
                  <a:lnTo>
                    <a:pt x="92" y="0"/>
                  </a:lnTo>
                  <a:lnTo>
                    <a:pt x="92" y="0"/>
                  </a:lnTo>
                  <a:lnTo>
                    <a:pt x="100" y="0"/>
                  </a:lnTo>
                  <a:lnTo>
                    <a:pt x="107" y="2"/>
                  </a:lnTo>
                  <a:lnTo>
                    <a:pt x="113" y="4"/>
                  </a:lnTo>
                  <a:lnTo>
                    <a:pt x="120" y="7"/>
                  </a:lnTo>
                  <a:lnTo>
                    <a:pt x="124" y="11"/>
                  </a:lnTo>
                  <a:lnTo>
                    <a:pt x="128" y="15"/>
                  </a:lnTo>
                  <a:lnTo>
                    <a:pt x="131" y="21"/>
                  </a:lnTo>
                  <a:lnTo>
                    <a:pt x="132" y="25"/>
                  </a:lnTo>
                  <a:lnTo>
                    <a:pt x="132" y="25"/>
                  </a:lnTo>
                  <a:lnTo>
                    <a:pt x="134" y="35"/>
                  </a:lnTo>
                  <a:lnTo>
                    <a:pt x="134" y="44"/>
                  </a:lnTo>
                  <a:lnTo>
                    <a:pt x="134" y="118"/>
                  </a:lnTo>
                  <a:lnTo>
                    <a:pt x="151" y="118"/>
                  </a:lnTo>
                  <a:lnTo>
                    <a:pt x="151" y="140"/>
                  </a:lnTo>
                  <a:lnTo>
                    <a:pt x="84" y="140"/>
                  </a:lnTo>
                  <a:lnTo>
                    <a:pt x="84" y="118"/>
                  </a:lnTo>
                  <a:lnTo>
                    <a:pt x="100" y="118"/>
                  </a:lnTo>
                  <a:lnTo>
                    <a:pt x="100" y="56"/>
                  </a:lnTo>
                  <a:lnTo>
                    <a:pt x="100" y="56"/>
                  </a:lnTo>
                  <a:lnTo>
                    <a:pt x="100" y="47"/>
                  </a:lnTo>
                  <a:lnTo>
                    <a:pt x="100" y="43"/>
                  </a:lnTo>
                  <a:lnTo>
                    <a:pt x="99" y="37"/>
                  </a:lnTo>
                  <a:lnTo>
                    <a:pt x="99" y="37"/>
                  </a:lnTo>
                  <a:lnTo>
                    <a:pt x="96" y="32"/>
                  </a:lnTo>
                  <a:lnTo>
                    <a:pt x="91" y="27"/>
                  </a:lnTo>
                  <a:lnTo>
                    <a:pt x="86" y="24"/>
                  </a:lnTo>
                  <a:lnTo>
                    <a:pt x="80" y="23"/>
                  </a:lnTo>
                  <a:lnTo>
                    <a:pt x="80" y="23"/>
                  </a:lnTo>
                  <a:lnTo>
                    <a:pt x="71" y="24"/>
                  </a:lnTo>
                  <a:lnTo>
                    <a:pt x="65" y="27"/>
                  </a:lnTo>
                  <a:lnTo>
                    <a:pt x="60" y="31"/>
                  </a:lnTo>
                  <a:lnTo>
                    <a:pt x="57" y="37"/>
                  </a:lnTo>
                  <a:lnTo>
                    <a:pt x="55" y="44"/>
                  </a:lnTo>
                  <a:lnTo>
                    <a:pt x="54" y="51"/>
                  </a:lnTo>
                  <a:lnTo>
                    <a:pt x="54" y="66"/>
                  </a:lnTo>
                  <a:lnTo>
                    <a:pt x="54" y="118"/>
                  </a:lnTo>
                  <a:lnTo>
                    <a:pt x="69" y="118"/>
                  </a:lnTo>
                  <a:lnTo>
                    <a:pt x="69" y="140"/>
                  </a:lnTo>
                  <a:lnTo>
                    <a:pt x="0" y="140"/>
                  </a:lnTo>
                  <a:lnTo>
                    <a:pt x="0" y="118"/>
                  </a:lnTo>
                  <a:lnTo>
                    <a:pt x="19" y="118"/>
                  </a:lnTo>
                  <a:lnTo>
                    <a:pt x="19" y="25"/>
                  </a:lnTo>
                  <a:lnTo>
                    <a:pt x="0" y="25"/>
                  </a:lnTo>
                  <a:lnTo>
                    <a:pt x="0" y="3"/>
                  </a:lnTo>
                  <a:lnTo>
                    <a:pt x="50" y="3"/>
                  </a:lnTo>
                  <a:lnTo>
                    <a:pt x="50" y="25"/>
                  </a:lnTo>
                  <a:close/>
                </a:path>
              </a:pathLst>
            </a:custGeom>
            <a:grpFill/>
            <a:ln w="9525">
              <a:noFill/>
              <a:round/>
              <a:headEnd/>
              <a:tailEnd/>
            </a:ln>
          </p:spPr>
          <p:txBody>
            <a:bodyPr/>
            <a:lstStyle/>
            <a:p>
              <a:pPr fontAlgn="auto">
                <a:spcBef>
                  <a:spcPts val="0"/>
                </a:spcBef>
                <a:spcAft>
                  <a:spcPts val="0"/>
                </a:spcAft>
                <a:defRPr/>
              </a:pPr>
              <a:endParaRPr lang="en-GB">
                <a:latin typeface="+mn-lt"/>
                <a:cs typeface="+mn-cs"/>
              </a:endParaRPr>
            </a:p>
          </p:txBody>
        </p:sp>
        <p:sp>
          <p:nvSpPr>
            <p:cNvPr id="30" name="Freeform 65"/>
            <p:cNvSpPr>
              <a:spLocks noEditPoints="1"/>
            </p:cNvSpPr>
            <p:nvPr/>
          </p:nvSpPr>
          <p:spPr bwMode="auto">
            <a:xfrm>
              <a:off x="8448675" y="1243013"/>
              <a:ext cx="68262" cy="76200"/>
            </a:xfrm>
            <a:custGeom>
              <a:avLst/>
              <a:gdLst/>
              <a:ahLst/>
              <a:cxnLst>
                <a:cxn ang="0">
                  <a:pos x="36" y="78"/>
                </a:cxn>
                <a:cxn ang="0">
                  <a:pos x="37" y="93"/>
                </a:cxn>
                <a:cxn ang="0">
                  <a:pos x="42" y="106"/>
                </a:cxn>
                <a:cxn ang="0">
                  <a:pos x="53" y="117"/>
                </a:cxn>
                <a:cxn ang="0">
                  <a:pos x="67" y="121"/>
                </a:cxn>
                <a:cxn ang="0">
                  <a:pos x="71" y="120"/>
                </a:cxn>
                <a:cxn ang="0">
                  <a:pos x="81" y="117"/>
                </a:cxn>
                <a:cxn ang="0">
                  <a:pos x="87" y="112"/>
                </a:cxn>
                <a:cxn ang="0">
                  <a:pos x="91" y="103"/>
                </a:cxn>
                <a:cxn ang="0">
                  <a:pos x="126" y="98"/>
                </a:cxn>
                <a:cxn ang="0">
                  <a:pos x="125" y="103"/>
                </a:cxn>
                <a:cxn ang="0">
                  <a:pos x="122" y="114"/>
                </a:cxn>
                <a:cxn ang="0">
                  <a:pos x="112" y="126"/>
                </a:cxn>
                <a:cxn ang="0">
                  <a:pos x="96" y="137"/>
                </a:cxn>
                <a:cxn ang="0">
                  <a:pos x="76" y="143"/>
                </a:cxn>
                <a:cxn ang="0">
                  <a:pos x="65" y="143"/>
                </a:cxn>
                <a:cxn ang="0">
                  <a:pos x="50" y="141"/>
                </a:cxn>
                <a:cxn ang="0">
                  <a:pos x="37" y="137"/>
                </a:cxn>
                <a:cxn ang="0">
                  <a:pos x="31" y="134"/>
                </a:cxn>
                <a:cxn ang="0">
                  <a:pos x="20" y="125"/>
                </a:cxn>
                <a:cxn ang="0">
                  <a:pos x="16" y="119"/>
                </a:cxn>
                <a:cxn ang="0">
                  <a:pos x="9" y="108"/>
                </a:cxn>
                <a:cxn ang="0">
                  <a:pos x="1" y="83"/>
                </a:cxn>
                <a:cxn ang="0">
                  <a:pos x="0" y="70"/>
                </a:cxn>
                <a:cxn ang="0">
                  <a:pos x="4" y="43"/>
                </a:cxn>
                <a:cxn ang="0">
                  <a:pos x="13" y="26"/>
                </a:cxn>
                <a:cxn ang="0">
                  <a:pos x="20" y="15"/>
                </a:cxn>
                <a:cxn ang="0">
                  <a:pos x="31" y="8"/>
                </a:cxn>
                <a:cxn ang="0">
                  <a:pos x="42" y="3"/>
                </a:cxn>
                <a:cxn ang="0">
                  <a:pos x="56" y="0"/>
                </a:cxn>
                <a:cxn ang="0">
                  <a:pos x="64" y="0"/>
                </a:cxn>
                <a:cxn ang="0">
                  <a:pos x="84" y="2"/>
                </a:cxn>
                <a:cxn ang="0">
                  <a:pos x="96" y="6"/>
                </a:cxn>
                <a:cxn ang="0">
                  <a:pos x="107" y="13"/>
                </a:cxn>
                <a:cxn ang="0">
                  <a:pos x="112" y="17"/>
                </a:cxn>
                <a:cxn ang="0">
                  <a:pos x="119" y="28"/>
                </a:cxn>
                <a:cxn ang="0">
                  <a:pos x="124" y="39"/>
                </a:cxn>
                <a:cxn ang="0">
                  <a:pos x="127" y="65"/>
                </a:cxn>
                <a:cxn ang="0">
                  <a:pos x="128" y="71"/>
                </a:cxn>
                <a:cxn ang="0">
                  <a:pos x="128" y="76"/>
                </a:cxn>
                <a:cxn ang="0">
                  <a:pos x="36" y="78"/>
                </a:cxn>
                <a:cxn ang="0">
                  <a:pos x="92" y="58"/>
                </a:cxn>
                <a:cxn ang="0">
                  <a:pos x="91" y="46"/>
                </a:cxn>
                <a:cxn ang="0">
                  <a:pos x="87" y="34"/>
                </a:cxn>
                <a:cxn ang="0">
                  <a:pos x="79" y="25"/>
                </a:cxn>
                <a:cxn ang="0">
                  <a:pos x="66" y="21"/>
                </a:cxn>
                <a:cxn ang="0">
                  <a:pos x="59" y="22"/>
                </a:cxn>
                <a:cxn ang="0">
                  <a:pos x="47" y="28"/>
                </a:cxn>
                <a:cxn ang="0">
                  <a:pos x="41" y="38"/>
                </a:cxn>
                <a:cxn ang="0">
                  <a:pos x="37" y="52"/>
                </a:cxn>
                <a:cxn ang="0">
                  <a:pos x="92" y="58"/>
                </a:cxn>
              </a:cxnLst>
              <a:rect l="0" t="0" r="r" b="b"/>
              <a:pathLst>
                <a:path w="128" h="143">
                  <a:moveTo>
                    <a:pt x="36" y="78"/>
                  </a:moveTo>
                  <a:lnTo>
                    <a:pt x="36" y="78"/>
                  </a:lnTo>
                  <a:lnTo>
                    <a:pt x="36" y="85"/>
                  </a:lnTo>
                  <a:lnTo>
                    <a:pt x="37" y="93"/>
                  </a:lnTo>
                  <a:lnTo>
                    <a:pt x="39" y="100"/>
                  </a:lnTo>
                  <a:lnTo>
                    <a:pt x="42" y="106"/>
                  </a:lnTo>
                  <a:lnTo>
                    <a:pt x="46" y="113"/>
                  </a:lnTo>
                  <a:lnTo>
                    <a:pt x="53" y="117"/>
                  </a:lnTo>
                  <a:lnTo>
                    <a:pt x="59" y="120"/>
                  </a:lnTo>
                  <a:lnTo>
                    <a:pt x="67" y="121"/>
                  </a:lnTo>
                  <a:lnTo>
                    <a:pt x="67" y="121"/>
                  </a:lnTo>
                  <a:lnTo>
                    <a:pt x="71" y="120"/>
                  </a:lnTo>
                  <a:lnTo>
                    <a:pt x="77" y="119"/>
                  </a:lnTo>
                  <a:lnTo>
                    <a:pt x="81" y="117"/>
                  </a:lnTo>
                  <a:lnTo>
                    <a:pt x="84" y="115"/>
                  </a:lnTo>
                  <a:lnTo>
                    <a:pt x="87" y="112"/>
                  </a:lnTo>
                  <a:lnTo>
                    <a:pt x="89" y="107"/>
                  </a:lnTo>
                  <a:lnTo>
                    <a:pt x="91" y="103"/>
                  </a:lnTo>
                  <a:lnTo>
                    <a:pt x="92" y="98"/>
                  </a:lnTo>
                  <a:lnTo>
                    <a:pt x="126" y="98"/>
                  </a:lnTo>
                  <a:lnTo>
                    <a:pt x="126" y="98"/>
                  </a:lnTo>
                  <a:lnTo>
                    <a:pt x="125" y="103"/>
                  </a:lnTo>
                  <a:lnTo>
                    <a:pt x="124" y="108"/>
                  </a:lnTo>
                  <a:lnTo>
                    <a:pt x="122" y="114"/>
                  </a:lnTo>
                  <a:lnTo>
                    <a:pt x="119" y="118"/>
                  </a:lnTo>
                  <a:lnTo>
                    <a:pt x="112" y="126"/>
                  </a:lnTo>
                  <a:lnTo>
                    <a:pt x="105" y="133"/>
                  </a:lnTo>
                  <a:lnTo>
                    <a:pt x="96" y="137"/>
                  </a:lnTo>
                  <a:lnTo>
                    <a:pt x="86" y="141"/>
                  </a:lnTo>
                  <a:lnTo>
                    <a:pt x="76" y="143"/>
                  </a:lnTo>
                  <a:lnTo>
                    <a:pt x="65" y="143"/>
                  </a:lnTo>
                  <a:lnTo>
                    <a:pt x="65" y="143"/>
                  </a:lnTo>
                  <a:lnTo>
                    <a:pt x="58" y="143"/>
                  </a:lnTo>
                  <a:lnTo>
                    <a:pt x="50" y="141"/>
                  </a:lnTo>
                  <a:lnTo>
                    <a:pt x="43" y="139"/>
                  </a:lnTo>
                  <a:lnTo>
                    <a:pt x="37" y="137"/>
                  </a:lnTo>
                  <a:lnTo>
                    <a:pt x="37" y="137"/>
                  </a:lnTo>
                  <a:lnTo>
                    <a:pt x="31" y="134"/>
                  </a:lnTo>
                  <a:lnTo>
                    <a:pt x="24" y="129"/>
                  </a:lnTo>
                  <a:lnTo>
                    <a:pt x="20" y="125"/>
                  </a:lnTo>
                  <a:lnTo>
                    <a:pt x="16" y="119"/>
                  </a:lnTo>
                  <a:lnTo>
                    <a:pt x="16" y="119"/>
                  </a:lnTo>
                  <a:lnTo>
                    <a:pt x="12" y="114"/>
                  </a:lnTo>
                  <a:lnTo>
                    <a:pt x="9" y="108"/>
                  </a:lnTo>
                  <a:lnTo>
                    <a:pt x="3" y="96"/>
                  </a:lnTo>
                  <a:lnTo>
                    <a:pt x="1" y="83"/>
                  </a:lnTo>
                  <a:lnTo>
                    <a:pt x="0" y="70"/>
                  </a:lnTo>
                  <a:lnTo>
                    <a:pt x="0" y="70"/>
                  </a:lnTo>
                  <a:lnTo>
                    <a:pt x="1" y="56"/>
                  </a:lnTo>
                  <a:lnTo>
                    <a:pt x="4" y="43"/>
                  </a:lnTo>
                  <a:lnTo>
                    <a:pt x="10" y="31"/>
                  </a:lnTo>
                  <a:lnTo>
                    <a:pt x="13" y="26"/>
                  </a:lnTo>
                  <a:lnTo>
                    <a:pt x="16" y="21"/>
                  </a:lnTo>
                  <a:lnTo>
                    <a:pt x="20" y="15"/>
                  </a:lnTo>
                  <a:lnTo>
                    <a:pt x="25" y="11"/>
                  </a:lnTo>
                  <a:lnTo>
                    <a:pt x="31" y="8"/>
                  </a:lnTo>
                  <a:lnTo>
                    <a:pt x="36" y="5"/>
                  </a:lnTo>
                  <a:lnTo>
                    <a:pt x="42" y="3"/>
                  </a:lnTo>
                  <a:lnTo>
                    <a:pt x="49" y="1"/>
                  </a:lnTo>
                  <a:lnTo>
                    <a:pt x="56" y="0"/>
                  </a:lnTo>
                  <a:lnTo>
                    <a:pt x="64" y="0"/>
                  </a:lnTo>
                  <a:lnTo>
                    <a:pt x="64" y="0"/>
                  </a:lnTo>
                  <a:lnTo>
                    <a:pt x="77" y="0"/>
                  </a:lnTo>
                  <a:lnTo>
                    <a:pt x="84" y="2"/>
                  </a:lnTo>
                  <a:lnTo>
                    <a:pt x="90" y="3"/>
                  </a:lnTo>
                  <a:lnTo>
                    <a:pt x="96" y="6"/>
                  </a:lnTo>
                  <a:lnTo>
                    <a:pt x="102" y="9"/>
                  </a:lnTo>
                  <a:lnTo>
                    <a:pt x="107" y="13"/>
                  </a:lnTo>
                  <a:lnTo>
                    <a:pt x="112" y="17"/>
                  </a:lnTo>
                  <a:lnTo>
                    <a:pt x="112" y="17"/>
                  </a:lnTo>
                  <a:lnTo>
                    <a:pt x="115" y="23"/>
                  </a:lnTo>
                  <a:lnTo>
                    <a:pt x="119" y="28"/>
                  </a:lnTo>
                  <a:lnTo>
                    <a:pt x="122" y="33"/>
                  </a:lnTo>
                  <a:lnTo>
                    <a:pt x="124" y="39"/>
                  </a:lnTo>
                  <a:lnTo>
                    <a:pt x="126" y="52"/>
                  </a:lnTo>
                  <a:lnTo>
                    <a:pt x="127" y="65"/>
                  </a:lnTo>
                  <a:lnTo>
                    <a:pt x="127" y="65"/>
                  </a:lnTo>
                  <a:lnTo>
                    <a:pt x="128" y="71"/>
                  </a:lnTo>
                  <a:lnTo>
                    <a:pt x="128" y="76"/>
                  </a:lnTo>
                  <a:lnTo>
                    <a:pt x="128" y="76"/>
                  </a:lnTo>
                  <a:lnTo>
                    <a:pt x="127" y="78"/>
                  </a:lnTo>
                  <a:lnTo>
                    <a:pt x="36" y="78"/>
                  </a:lnTo>
                  <a:close/>
                  <a:moveTo>
                    <a:pt x="92" y="58"/>
                  </a:moveTo>
                  <a:lnTo>
                    <a:pt x="92" y="58"/>
                  </a:lnTo>
                  <a:lnTo>
                    <a:pt x="92" y="52"/>
                  </a:lnTo>
                  <a:lnTo>
                    <a:pt x="91" y="46"/>
                  </a:lnTo>
                  <a:lnTo>
                    <a:pt x="89" y="39"/>
                  </a:lnTo>
                  <a:lnTo>
                    <a:pt x="87" y="34"/>
                  </a:lnTo>
                  <a:lnTo>
                    <a:pt x="83" y="29"/>
                  </a:lnTo>
                  <a:lnTo>
                    <a:pt x="79" y="25"/>
                  </a:lnTo>
                  <a:lnTo>
                    <a:pt x="74" y="22"/>
                  </a:lnTo>
                  <a:lnTo>
                    <a:pt x="66" y="21"/>
                  </a:lnTo>
                  <a:lnTo>
                    <a:pt x="66" y="21"/>
                  </a:lnTo>
                  <a:lnTo>
                    <a:pt x="59" y="22"/>
                  </a:lnTo>
                  <a:lnTo>
                    <a:pt x="53" y="24"/>
                  </a:lnTo>
                  <a:lnTo>
                    <a:pt x="47" y="28"/>
                  </a:lnTo>
                  <a:lnTo>
                    <a:pt x="44" y="33"/>
                  </a:lnTo>
                  <a:lnTo>
                    <a:pt x="41" y="38"/>
                  </a:lnTo>
                  <a:lnTo>
                    <a:pt x="39" y="45"/>
                  </a:lnTo>
                  <a:lnTo>
                    <a:pt x="37" y="52"/>
                  </a:lnTo>
                  <a:lnTo>
                    <a:pt x="36" y="58"/>
                  </a:lnTo>
                  <a:lnTo>
                    <a:pt x="92" y="58"/>
                  </a:lnTo>
                  <a:close/>
                </a:path>
              </a:pathLst>
            </a:custGeom>
            <a:grpFill/>
            <a:ln w="9525">
              <a:noFill/>
              <a:round/>
              <a:headEnd/>
              <a:tailEnd/>
            </a:ln>
          </p:spPr>
          <p:txBody>
            <a:bodyPr/>
            <a:lstStyle/>
            <a:p>
              <a:pPr fontAlgn="auto">
                <a:spcBef>
                  <a:spcPts val="0"/>
                </a:spcBef>
                <a:spcAft>
                  <a:spcPts val="0"/>
                </a:spcAft>
                <a:defRPr/>
              </a:pPr>
              <a:endParaRPr lang="en-GB">
                <a:latin typeface="+mn-lt"/>
                <a:cs typeface="+mn-cs"/>
              </a:endParaRPr>
            </a:p>
          </p:txBody>
        </p:sp>
        <p:sp>
          <p:nvSpPr>
            <p:cNvPr id="31" name="Freeform 66"/>
            <p:cNvSpPr>
              <a:spLocks/>
            </p:cNvSpPr>
            <p:nvPr/>
          </p:nvSpPr>
          <p:spPr bwMode="auto">
            <a:xfrm>
              <a:off x="8524875" y="1243013"/>
              <a:ext cx="57150" cy="76200"/>
            </a:xfrm>
            <a:custGeom>
              <a:avLst/>
              <a:gdLst/>
              <a:ahLst/>
              <a:cxnLst>
                <a:cxn ang="0">
                  <a:pos x="78" y="47"/>
                </a:cxn>
                <a:cxn ang="0">
                  <a:pos x="75" y="32"/>
                </a:cxn>
                <a:cxn ang="0">
                  <a:pos x="69" y="25"/>
                </a:cxn>
                <a:cxn ang="0">
                  <a:pos x="61" y="21"/>
                </a:cxn>
                <a:cxn ang="0">
                  <a:pos x="55" y="19"/>
                </a:cxn>
                <a:cxn ang="0">
                  <a:pos x="44" y="22"/>
                </a:cxn>
                <a:cxn ang="0">
                  <a:pos x="38" y="26"/>
                </a:cxn>
                <a:cxn ang="0">
                  <a:pos x="34" y="33"/>
                </a:cxn>
                <a:cxn ang="0">
                  <a:pos x="33" y="37"/>
                </a:cxn>
                <a:cxn ang="0">
                  <a:pos x="38" y="48"/>
                </a:cxn>
                <a:cxn ang="0">
                  <a:pos x="42" y="50"/>
                </a:cxn>
                <a:cxn ang="0">
                  <a:pos x="46" y="52"/>
                </a:cxn>
                <a:cxn ang="0">
                  <a:pos x="81" y="60"/>
                </a:cxn>
                <a:cxn ang="0">
                  <a:pos x="94" y="67"/>
                </a:cxn>
                <a:cxn ang="0">
                  <a:pos x="98" y="71"/>
                </a:cxn>
                <a:cxn ang="0">
                  <a:pos x="106" y="84"/>
                </a:cxn>
                <a:cxn ang="0">
                  <a:pos x="108" y="98"/>
                </a:cxn>
                <a:cxn ang="0">
                  <a:pos x="108" y="105"/>
                </a:cxn>
                <a:cxn ang="0">
                  <a:pos x="103" y="120"/>
                </a:cxn>
                <a:cxn ang="0">
                  <a:pos x="99" y="126"/>
                </a:cxn>
                <a:cxn ang="0">
                  <a:pos x="93" y="133"/>
                </a:cxn>
                <a:cxn ang="0">
                  <a:pos x="78" y="140"/>
                </a:cxn>
                <a:cxn ang="0">
                  <a:pos x="66" y="143"/>
                </a:cxn>
                <a:cxn ang="0">
                  <a:pos x="59" y="143"/>
                </a:cxn>
                <a:cxn ang="0">
                  <a:pos x="40" y="139"/>
                </a:cxn>
                <a:cxn ang="0">
                  <a:pos x="31" y="134"/>
                </a:cxn>
                <a:cxn ang="0">
                  <a:pos x="25" y="126"/>
                </a:cxn>
                <a:cxn ang="0">
                  <a:pos x="0" y="140"/>
                </a:cxn>
                <a:cxn ang="0">
                  <a:pos x="27" y="93"/>
                </a:cxn>
                <a:cxn ang="0">
                  <a:pos x="28" y="98"/>
                </a:cxn>
                <a:cxn ang="0">
                  <a:pos x="31" y="108"/>
                </a:cxn>
                <a:cxn ang="0">
                  <a:pos x="38" y="117"/>
                </a:cxn>
                <a:cxn ang="0">
                  <a:pos x="47" y="121"/>
                </a:cxn>
                <a:cxn ang="0">
                  <a:pos x="54" y="121"/>
                </a:cxn>
                <a:cxn ang="0">
                  <a:pos x="67" y="117"/>
                </a:cxn>
                <a:cxn ang="0">
                  <a:pos x="71" y="112"/>
                </a:cxn>
                <a:cxn ang="0">
                  <a:pos x="73" y="104"/>
                </a:cxn>
                <a:cxn ang="0">
                  <a:pos x="73" y="100"/>
                </a:cxn>
                <a:cxn ang="0">
                  <a:pos x="70" y="93"/>
                </a:cxn>
                <a:cxn ang="0">
                  <a:pos x="67" y="91"/>
                </a:cxn>
                <a:cxn ang="0">
                  <a:pos x="54" y="86"/>
                </a:cxn>
                <a:cxn ang="0">
                  <a:pos x="29" y="80"/>
                </a:cxn>
                <a:cxn ang="0">
                  <a:pos x="18" y="75"/>
                </a:cxn>
                <a:cxn ang="0">
                  <a:pos x="13" y="71"/>
                </a:cxn>
                <a:cxn ang="0">
                  <a:pos x="6" y="63"/>
                </a:cxn>
                <a:cxn ang="0">
                  <a:pos x="2" y="54"/>
                </a:cxn>
                <a:cxn ang="0">
                  <a:pos x="0" y="38"/>
                </a:cxn>
                <a:cxn ang="0">
                  <a:pos x="0" y="34"/>
                </a:cxn>
                <a:cxn ang="0">
                  <a:pos x="2" y="24"/>
                </a:cxn>
                <a:cxn ang="0">
                  <a:pos x="9" y="14"/>
                </a:cxn>
                <a:cxn ang="0">
                  <a:pos x="11" y="11"/>
                </a:cxn>
                <a:cxn ang="0">
                  <a:pos x="24" y="4"/>
                </a:cxn>
                <a:cxn ang="0">
                  <a:pos x="41" y="0"/>
                </a:cxn>
                <a:cxn ang="0">
                  <a:pos x="47" y="0"/>
                </a:cxn>
                <a:cxn ang="0">
                  <a:pos x="65" y="3"/>
                </a:cxn>
                <a:cxn ang="0">
                  <a:pos x="76" y="10"/>
                </a:cxn>
                <a:cxn ang="0">
                  <a:pos x="80" y="3"/>
                </a:cxn>
                <a:cxn ang="0">
                  <a:pos x="105" y="47"/>
                </a:cxn>
              </a:cxnLst>
              <a:rect l="0" t="0" r="r" b="b"/>
              <a:pathLst>
                <a:path w="108" h="143">
                  <a:moveTo>
                    <a:pt x="78" y="47"/>
                  </a:moveTo>
                  <a:lnTo>
                    <a:pt x="78" y="47"/>
                  </a:lnTo>
                  <a:lnTo>
                    <a:pt x="76" y="36"/>
                  </a:lnTo>
                  <a:lnTo>
                    <a:pt x="75" y="32"/>
                  </a:lnTo>
                  <a:lnTo>
                    <a:pt x="72" y="28"/>
                  </a:lnTo>
                  <a:lnTo>
                    <a:pt x="69" y="25"/>
                  </a:lnTo>
                  <a:lnTo>
                    <a:pt x="66" y="22"/>
                  </a:lnTo>
                  <a:lnTo>
                    <a:pt x="61" y="21"/>
                  </a:lnTo>
                  <a:lnTo>
                    <a:pt x="55" y="19"/>
                  </a:lnTo>
                  <a:lnTo>
                    <a:pt x="55" y="19"/>
                  </a:lnTo>
                  <a:lnTo>
                    <a:pt x="47" y="21"/>
                  </a:lnTo>
                  <a:lnTo>
                    <a:pt x="44" y="22"/>
                  </a:lnTo>
                  <a:lnTo>
                    <a:pt x="41" y="24"/>
                  </a:lnTo>
                  <a:lnTo>
                    <a:pt x="38" y="26"/>
                  </a:lnTo>
                  <a:lnTo>
                    <a:pt x="35" y="29"/>
                  </a:lnTo>
                  <a:lnTo>
                    <a:pt x="34" y="33"/>
                  </a:lnTo>
                  <a:lnTo>
                    <a:pt x="33" y="37"/>
                  </a:lnTo>
                  <a:lnTo>
                    <a:pt x="33" y="37"/>
                  </a:lnTo>
                  <a:lnTo>
                    <a:pt x="34" y="44"/>
                  </a:lnTo>
                  <a:lnTo>
                    <a:pt x="38" y="48"/>
                  </a:lnTo>
                  <a:lnTo>
                    <a:pt x="38" y="48"/>
                  </a:lnTo>
                  <a:lnTo>
                    <a:pt x="42" y="50"/>
                  </a:lnTo>
                  <a:lnTo>
                    <a:pt x="46" y="52"/>
                  </a:lnTo>
                  <a:lnTo>
                    <a:pt x="46" y="52"/>
                  </a:lnTo>
                  <a:lnTo>
                    <a:pt x="73" y="58"/>
                  </a:lnTo>
                  <a:lnTo>
                    <a:pt x="81" y="60"/>
                  </a:lnTo>
                  <a:lnTo>
                    <a:pt x="88" y="63"/>
                  </a:lnTo>
                  <a:lnTo>
                    <a:pt x="94" y="67"/>
                  </a:lnTo>
                  <a:lnTo>
                    <a:pt x="98" y="71"/>
                  </a:lnTo>
                  <a:lnTo>
                    <a:pt x="98" y="71"/>
                  </a:lnTo>
                  <a:lnTo>
                    <a:pt x="103" y="77"/>
                  </a:lnTo>
                  <a:lnTo>
                    <a:pt x="106" y="84"/>
                  </a:lnTo>
                  <a:lnTo>
                    <a:pt x="108" y="91"/>
                  </a:lnTo>
                  <a:lnTo>
                    <a:pt x="108" y="98"/>
                  </a:lnTo>
                  <a:lnTo>
                    <a:pt x="108" y="98"/>
                  </a:lnTo>
                  <a:lnTo>
                    <a:pt x="108" y="105"/>
                  </a:lnTo>
                  <a:lnTo>
                    <a:pt x="106" y="113"/>
                  </a:lnTo>
                  <a:lnTo>
                    <a:pt x="103" y="120"/>
                  </a:lnTo>
                  <a:lnTo>
                    <a:pt x="99" y="126"/>
                  </a:lnTo>
                  <a:lnTo>
                    <a:pt x="99" y="126"/>
                  </a:lnTo>
                  <a:lnTo>
                    <a:pt x="96" y="129"/>
                  </a:lnTo>
                  <a:lnTo>
                    <a:pt x="93" y="133"/>
                  </a:lnTo>
                  <a:lnTo>
                    <a:pt x="84" y="138"/>
                  </a:lnTo>
                  <a:lnTo>
                    <a:pt x="78" y="140"/>
                  </a:lnTo>
                  <a:lnTo>
                    <a:pt x="72" y="142"/>
                  </a:lnTo>
                  <a:lnTo>
                    <a:pt x="66" y="143"/>
                  </a:lnTo>
                  <a:lnTo>
                    <a:pt x="59" y="143"/>
                  </a:lnTo>
                  <a:lnTo>
                    <a:pt x="59" y="143"/>
                  </a:lnTo>
                  <a:lnTo>
                    <a:pt x="49" y="142"/>
                  </a:lnTo>
                  <a:lnTo>
                    <a:pt x="40" y="139"/>
                  </a:lnTo>
                  <a:lnTo>
                    <a:pt x="35" y="137"/>
                  </a:lnTo>
                  <a:lnTo>
                    <a:pt x="31" y="134"/>
                  </a:lnTo>
                  <a:lnTo>
                    <a:pt x="28" y="130"/>
                  </a:lnTo>
                  <a:lnTo>
                    <a:pt x="25" y="126"/>
                  </a:lnTo>
                  <a:lnTo>
                    <a:pt x="25" y="140"/>
                  </a:lnTo>
                  <a:lnTo>
                    <a:pt x="0" y="140"/>
                  </a:lnTo>
                  <a:lnTo>
                    <a:pt x="0" y="93"/>
                  </a:lnTo>
                  <a:lnTo>
                    <a:pt x="27" y="93"/>
                  </a:lnTo>
                  <a:lnTo>
                    <a:pt x="27" y="93"/>
                  </a:lnTo>
                  <a:lnTo>
                    <a:pt x="28" y="98"/>
                  </a:lnTo>
                  <a:lnTo>
                    <a:pt x="29" y="104"/>
                  </a:lnTo>
                  <a:lnTo>
                    <a:pt x="31" y="108"/>
                  </a:lnTo>
                  <a:lnTo>
                    <a:pt x="33" y="113"/>
                  </a:lnTo>
                  <a:lnTo>
                    <a:pt x="38" y="117"/>
                  </a:lnTo>
                  <a:lnTo>
                    <a:pt x="42" y="119"/>
                  </a:lnTo>
                  <a:lnTo>
                    <a:pt x="47" y="121"/>
                  </a:lnTo>
                  <a:lnTo>
                    <a:pt x="54" y="121"/>
                  </a:lnTo>
                  <a:lnTo>
                    <a:pt x="54" y="121"/>
                  </a:lnTo>
                  <a:lnTo>
                    <a:pt x="61" y="120"/>
                  </a:lnTo>
                  <a:lnTo>
                    <a:pt x="67" y="117"/>
                  </a:lnTo>
                  <a:lnTo>
                    <a:pt x="70" y="114"/>
                  </a:lnTo>
                  <a:lnTo>
                    <a:pt x="71" y="112"/>
                  </a:lnTo>
                  <a:lnTo>
                    <a:pt x="73" y="107"/>
                  </a:lnTo>
                  <a:lnTo>
                    <a:pt x="73" y="104"/>
                  </a:lnTo>
                  <a:lnTo>
                    <a:pt x="73" y="104"/>
                  </a:lnTo>
                  <a:lnTo>
                    <a:pt x="73" y="100"/>
                  </a:lnTo>
                  <a:lnTo>
                    <a:pt x="72" y="96"/>
                  </a:lnTo>
                  <a:lnTo>
                    <a:pt x="70" y="93"/>
                  </a:lnTo>
                  <a:lnTo>
                    <a:pt x="67" y="91"/>
                  </a:lnTo>
                  <a:lnTo>
                    <a:pt x="67" y="91"/>
                  </a:lnTo>
                  <a:lnTo>
                    <a:pt x="61" y="88"/>
                  </a:lnTo>
                  <a:lnTo>
                    <a:pt x="54" y="86"/>
                  </a:lnTo>
                  <a:lnTo>
                    <a:pt x="42" y="83"/>
                  </a:lnTo>
                  <a:lnTo>
                    <a:pt x="29" y="80"/>
                  </a:lnTo>
                  <a:lnTo>
                    <a:pt x="23" y="78"/>
                  </a:lnTo>
                  <a:lnTo>
                    <a:pt x="18" y="75"/>
                  </a:lnTo>
                  <a:lnTo>
                    <a:pt x="18" y="75"/>
                  </a:lnTo>
                  <a:lnTo>
                    <a:pt x="13" y="71"/>
                  </a:lnTo>
                  <a:lnTo>
                    <a:pt x="9" y="68"/>
                  </a:lnTo>
                  <a:lnTo>
                    <a:pt x="6" y="63"/>
                  </a:lnTo>
                  <a:lnTo>
                    <a:pt x="4" y="59"/>
                  </a:lnTo>
                  <a:lnTo>
                    <a:pt x="2" y="54"/>
                  </a:lnTo>
                  <a:lnTo>
                    <a:pt x="1" y="50"/>
                  </a:lnTo>
                  <a:lnTo>
                    <a:pt x="0" y="38"/>
                  </a:lnTo>
                  <a:lnTo>
                    <a:pt x="0" y="38"/>
                  </a:lnTo>
                  <a:lnTo>
                    <a:pt x="0" y="34"/>
                  </a:lnTo>
                  <a:lnTo>
                    <a:pt x="0" y="31"/>
                  </a:lnTo>
                  <a:lnTo>
                    <a:pt x="2" y="24"/>
                  </a:lnTo>
                  <a:lnTo>
                    <a:pt x="6" y="18"/>
                  </a:lnTo>
                  <a:lnTo>
                    <a:pt x="9" y="14"/>
                  </a:lnTo>
                  <a:lnTo>
                    <a:pt x="9" y="14"/>
                  </a:lnTo>
                  <a:lnTo>
                    <a:pt x="11" y="11"/>
                  </a:lnTo>
                  <a:lnTo>
                    <a:pt x="15" y="9"/>
                  </a:lnTo>
                  <a:lnTo>
                    <a:pt x="24" y="4"/>
                  </a:lnTo>
                  <a:lnTo>
                    <a:pt x="35" y="1"/>
                  </a:lnTo>
                  <a:lnTo>
                    <a:pt x="41" y="0"/>
                  </a:lnTo>
                  <a:lnTo>
                    <a:pt x="47" y="0"/>
                  </a:lnTo>
                  <a:lnTo>
                    <a:pt x="47" y="0"/>
                  </a:lnTo>
                  <a:lnTo>
                    <a:pt x="56" y="0"/>
                  </a:lnTo>
                  <a:lnTo>
                    <a:pt x="65" y="3"/>
                  </a:lnTo>
                  <a:lnTo>
                    <a:pt x="73" y="8"/>
                  </a:lnTo>
                  <a:lnTo>
                    <a:pt x="76" y="10"/>
                  </a:lnTo>
                  <a:lnTo>
                    <a:pt x="80" y="14"/>
                  </a:lnTo>
                  <a:lnTo>
                    <a:pt x="80" y="3"/>
                  </a:lnTo>
                  <a:lnTo>
                    <a:pt x="105" y="3"/>
                  </a:lnTo>
                  <a:lnTo>
                    <a:pt x="105" y="47"/>
                  </a:lnTo>
                  <a:lnTo>
                    <a:pt x="78" y="47"/>
                  </a:lnTo>
                  <a:close/>
                </a:path>
              </a:pathLst>
            </a:custGeom>
            <a:grpFill/>
            <a:ln w="9525">
              <a:noFill/>
              <a:round/>
              <a:headEnd/>
              <a:tailEnd/>
            </a:ln>
          </p:spPr>
          <p:txBody>
            <a:bodyPr/>
            <a:lstStyle/>
            <a:p>
              <a:pPr fontAlgn="auto">
                <a:spcBef>
                  <a:spcPts val="0"/>
                </a:spcBef>
                <a:spcAft>
                  <a:spcPts val="0"/>
                </a:spcAft>
                <a:defRPr/>
              </a:pPr>
              <a:endParaRPr lang="en-GB">
                <a:latin typeface="+mn-lt"/>
                <a:cs typeface="+mn-cs"/>
              </a:endParaRPr>
            </a:p>
          </p:txBody>
        </p:sp>
        <p:sp>
          <p:nvSpPr>
            <p:cNvPr id="32" name="Freeform 67"/>
            <p:cNvSpPr>
              <a:spLocks/>
            </p:cNvSpPr>
            <p:nvPr/>
          </p:nvSpPr>
          <p:spPr bwMode="auto">
            <a:xfrm>
              <a:off x="8591550" y="1243013"/>
              <a:ext cx="57150" cy="76200"/>
            </a:xfrm>
            <a:custGeom>
              <a:avLst/>
              <a:gdLst/>
              <a:ahLst/>
              <a:cxnLst>
                <a:cxn ang="0">
                  <a:pos x="79" y="47"/>
                </a:cxn>
                <a:cxn ang="0">
                  <a:pos x="75" y="32"/>
                </a:cxn>
                <a:cxn ang="0">
                  <a:pos x="70" y="25"/>
                </a:cxn>
                <a:cxn ang="0">
                  <a:pos x="61" y="21"/>
                </a:cxn>
                <a:cxn ang="0">
                  <a:pos x="55" y="19"/>
                </a:cxn>
                <a:cxn ang="0">
                  <a:pos x="44" y="22"/>
                </a:cxn>
                <a:cxn ang="0">
                  <a:pos x="38" y="26"/>
                </a:cxn>
                <a:cxn ang="0">
                  <a:pos x="34" y="33"/>
                </a:cxn>
                <a:cxn ang="0">
                  <a:pos x="34" y="37"/>
                </a:cxn>
                <a:cxn ang="0">
                  <a:pos x="38" y="48"/>
                </a:cxn>
                <a:cxn ang="0">
                  <a:pos x="43" y="50"/>
                </a:cxn>
                <a:cxn ang="0">
                  <a:pos x="46" y="52"/>
                </a:cxn>
                <a:cxn ang="0">
                  <a:pos x="81" y="60"/>
                </a:cxn>
                <a:cxn ang="0">
                  <a:pos x="94" y="67"/>
                </a:cxn>
                <a:cxn ang="0">
                  <a:pos x="99" y="71"/>
                </a:cxn>
                <a:cxn ang="0">
                  <a:pos x="107" y="84"/>
                </a:cxn>
                <a:cxn ang="0">
                  <a:pos x="109" y="98"/>
                </a:cxn>
                <a:cxn ang="0">
                  <a:pos x="108" y="105"/>
                </a:cxn>
                <a:cxn ang="0">
                  <a:pos x="103" y="120"/>
                </a:cxn>
                <a:cxn ang="0">
                  <a:pos x="100" y="126"/>
                </a:cxn>
                <a:cxn ang="0">
                  <a:pos x="94" y="133"/>
                </a:cxn>
                <a:cxn ang="0">
                  <a:pos x="79" y="140"/>
                </a:cxn>
                <a:cxn ang="0">
                  <a:pos x="67" y="143"/>
                </a:cxn>
                <a:cxn ang="0">
                  <a:pos x="59" y="143"/>
                </a:cxn>
                <a:cxn ang="0">
                  <a:pos x="40" y="139"/>
                </a:cxn>
                <a:cxn ang="0">
                  <a:pos x="32" y="134"/>
                </a:cxn>
                <a:cxn ang="0">
                  <a:pos x="26" y="126"/>
                </a:cxn>
                <a:cxn ang="0">
                  <a:pos x="1" y="140"/>
                </a:cxn>
                <a:cxn ang="0">
                  <a:pos x="28" y="93"/>
                </a:cxn>
                <a:cxn ang="0">
                  <a:pos x="28" y="98"/>
                </a:cxn>
                <a:cxn ang="0">
                  <a:pos x="31" y="108"/>
                </a:cxn>
                <a:cxn ang="0">
                  <a:pos x="38" y="117"/>
                </a:cxn>
                <a:cxn ang="0">
                  <a:pos x="48" y="121"/>
                </a:cxn>
                <a:cxn ang="0">
                  <a:pos x="54" y="121"/>
                </a:cxn>
                <a:cxn ang="0">
                  <a:pos x="68" y="117"/>
                </a:cxn>
                <a:cxn ang="0">
                  <a:pos x="72" y="112"/>
                </a:cxn>
                <a:cxn ang="0">
                  <a:pos x="74" y="104"/>
                </a:cxn>
                <a:cxn ang="0">
                  <a:pos x="73" y="100"/>
                </a:cxn>
                <a:cxn ang="0">
                  <a:pos x="70" y="93"/>
                </a:cxn>
                <a:cxn ang="0">
                  <a:pos x="67" y="91"/>
                </a:cxn>
                <a:cxn ang="0">
                  <a:pos x="55" y="86"/>
                </a:cxn>
                <a:cxn ang="0">
                  <a:pos x="30" y="80"/>
                </a:cxn>
                <a:cxn ang="0">
                  <a:pos x="17" y="75"/>
                </a:cxn>
                <a:cxn ang="0">
                  <a:pos x="13" y="71"/>
                </a:cxn>
                <a:cxn ang="0">
                  <a:pos x="7" y="63"/>
                </a:cxn>
                <a:cxn ang="0">
                  <a:pos x="3" y="54"/>
                </a:cxn>
                <a:cxn ang="0">
                  <a:pos x="1" y="38"/>
                </a:cxn>
                <a:cxn ang="0">
                  <a:pos x="0" y="34"/>
                </a:cxn>
                <a:cxn ang="0">
                  <a:pos x="3" y="24"/>
                </a:cxn>
                <a:cxn ang="0">
                  <a:pos x="9" y="14"/>
                </a:cxn>
                <a:cxn ang="0">
                  <a:pos x="12" y="11"/>
                </a:cxn>
                <a:cxn ang="0">
                  <a:pos x="25" y="4"/>
                </a:cxn>
                <a:cxn ang="0">
                  <a:pos x="42" y="0"/>
                </a:cxn>
                <a:cxn ang="0">
                  <a:pos x="48" y="0"/>
                </a:cxn>
                <a:cxn ang="0">
                  <a:pos x="66" y="3"/>
                </a:cxn>
                <a:cxn ang="0">
                  <a:pos x="77" y="10"/>
                </a:cxn>
                <a:cxn ang="0">
                  <a:pos x="80" y="3"/>
                </a:cxn>
                <a:cxn ang="0">
                  <a:pos x="104" y="47"/>
                </a:cxn>
              </a:cxnLst>
              <a:rect l="0" t="0" r="r" b="b"/>
              <a:pathLst>
                <a:path w="109" h="143">
                  <a:moveTo>
                    <a:pt x="79" y="47"/>
                  </a:moveTo>
                  <a:lnTo>
                    <a:pt x="79" y="47"/>
                  </a:lnTo>
                  <a:lnTo>
                    <a:pt x="77" y="36"/>
                  </a:lnTo>
                  <a:lnTo>
                    <a:pt x="75" y="32"/>
                  </a:lnTo>
                  <a:lnTo>
                    <a:pt x="73" y="28"/>
                  </a:lnTo>
                  <a:lnTo>
                    <a:pt x="70" y="25"/>
                  </a:lnTo>
                  <a:lnTo>
                    <a:pt x="66" y="22"/>
                  </a:lnTo>
                  <a:lnTo>
                    <a:pt x="61" y="21"/>
                  </a:lnTo>
                  <a:lnTo>
                    <a:pt x="55" y="19"/>
                  </a:lnTo>
                  <a:lnTo>
                    <a:pt x="55" y="19"/>
                  </a:lnTo>
                  <a:lnTo>
                    <a:pt x="48" y="21"/>
                  </a:lnTo>
                  <a:lnTo>
                    <a:pt x="44" y="22"/>
                  </a:lnTo>
                  <a:lnTo>
                    <a:pt x="40" y="24"/>
                  </a:lnTo>
                  <a:lnTo>
                    <a:pt x="38" y="26"/>
                  </a:lnTo>
                  <a:lnTo>
                    <a:pt x="36" y="29"/>
                  </a:lnTo>
                  <a:lnTo>
                    <a:pt x="34" y="33"/>
                  </a:lnTo>
                  <a:lnTo>
                    <a:pt x="34" y="37"/>
                  </a:lnTo>
                  <a:lnTo>
                    <a:pt x="34" y="37"/>
                  </a:lnTo>
                  <a:lnTo>
                    <a:pt x="35" y="44"/>
                  </a:lnTo>
                  <a:lnTo>
                    <a:pt x="38" y="48"/>
                  </a:lnTo>
                  <a:lnTo>
                    <a:pt x="38" y="48"/>
                  </a:lnTo>
                  <a:lnTo>
                    <a:pt x="43" y="50"/>
                  </a:lnTo>
                  <a:lnTo>
                    <a:pt x="46" y="52"/>
                  </a:lnTo>
                  <a:lnTo>
                    <a:pt x="46" y="52"/>
                  </a:lnTo>
                  <a:lnTo>
                    <a:pt x="74" y="58"/>
                  </a:lnTo>
                  <a:lnTo>
                    <a:pt x="81" y="60"/>
                  </a:lnTo>
                  <a:lnTo>
                    <a:pt x="89" y="63"/>
                  </a:lnTo>
                  <a:lnTo>
                    <a:pt x="94" y="67"/>
                  </a:lnTo>
                  <a:lnTo>
                    <a:pt x="99" y="71"/>
                  </a:lnTo>
                  <a:lnTo>
                    <a:pt x="99" y="71"/>
                  </a:lnTo>
                  <a:lnTo>
                    <a:pt x="103" y="77"/>
                  </a:lnTo>
                  <a:lnTo>
                    <a:pt x="107" y="84"/>
                  </a:lnTo>
                  <a:lnTo>
                    <a:pt x="108" y="91"/>
                  </a:lnTo>
                  <a:lnTo>
                    <a:pt x="109" y="98"/>
                  </a:lnTo>
                  <a:lnTo>
                    <a:pt x="109" y="98"/>
                  </a:lnTo>
                  <a:lnTo>
                    <a:pt x="108" y="105"/>
                  </a:lnTo>
                  <a:lnTo>
                    <a:pt x="107" y="113"/>
                  </a:lnTo>
                  <a:lnTo>
                    <a:pt x="103" y="120"/>
                  </a:lnTo>
                  <a:lnTo>
                    <a:pt x="100" y="126"/>
                  </a:lnTo>
                  <a:lnTo>
                    <a:pt x="100" y="126"/>
                  </a:lnTo>
                  <a:lnTo>
                    <a:pt x="97" y="129"/>
                  </a:lnTo>
                  <a:lnTo>
                    <a:pt x="94" y="133"/>
                  </a:lnTo>
                  <a:lnTo>
                    <a:pt x="85" y="138"/>
                  </a:lnTo>
                  <a:lnTo>
                    <a:pt x="79" y="140"/>
                  </a:lnTo>
                  <a:lnTo>
                    <a:pt x="73" y="142"/>
                  </a:lnTo>
                  <a:lnTo>
                    <a:pt x="67" y="143"/>
                  </a:lnTo>
                  <a:lnTo>
                    <a:pt x="59" y="143"/>
                  </a:lnTo>
                  <a:lnTo>
                    <a:pt x="59" y="143"/>
                  </a:lnTo>
                  <a:lnTo>
                    <a:pt x="50" y="142"/>
                  </a:lnTo>
                  <a:lnTo>
                    <a:pt x="40" y="139"/>
                  </a:lnTo>
                  <a:lnTo>
                    <a:pt x="35" y="137"/>
                  </a:lnTo>
                  <a:lnTo>
                    <a:pt x="32" y="134"/>
                  </a:lnTo>
                  <a:lnTo>
                    <a:pt x="28" y="130"/>
                  </a:lnTo>
                  <a:lnTo>
                    <a:pt x="26" y="126"/>
                  </a:lnTo>
                  <a:lnTo>
                    <a:pt x="26" y="140"/>
                  </a:lnTo>
                  <a:lnTo>
                    <a:pt x="1" y="140"/>
                  </a:lnTo>
                  <a:lnTo>
                    <a:pt x="1" y="93"/>
                  </a:lnTo>
                  <a:lnTo>
                    <a:pt x="28" y="93"/>
                  </a:lnTo>
                  <a:lnTo>
                    <a:pt x="28" y="93"/>
                  </a:lnTo>
                  <a:lnTo>
                    <a:pt x="28" y="98"/>
                  </a:lnTo>
                  <a:lnTo>
                    <a:pt x="29" y="104"/>
                  </a:lnTo>
                  <a:lnTo>
                    <a:pt x="31" y="108"/>
                  </a:lnTo>
                  <a:lnTo>
                    <a:pt x="34" y="113"/>
                  </a:lnTo>
                  <a:lnTo>
                    <a:pt x="38" y="117"/>
                  </a:lnTo>
                  <a:lnTo>
                    <a:pt x="43" y="119"/>
                  </a:lnTo>
                  <a:lnTo>
                    <a:pt x="48" y="121"/>
                  </a:lnTo>
                  <a:lnTo>
                    <a:pt x="54" y="121"/>
                  </a:lnTo>
                  <a:lnTo>
                    <a:pt x="54" y="121"/>
                  </a:lnTo>
                  <a:lnTo>
                    <a:pt x="61" y="120"/>
                  </a:lnTo>
                  <a:lnTo>
                    <a:pt x="68" y="117"/>
                  </a:lnTo>
                  <a:lnTo>
                    <a:pt x="70" y="114"/>
                  </a:lnTo>
                  <a:lnTo>
                    <a:pt x="72" y="112"/>
                  </a:lnTo>
                  <a:lnTo>
                    <a:pt x="73" y="107"/>
                  </a:lnTo>
                  <a:lnTo>
                    <a:pt x="74" y="104"/>
                  </a:lnTo>
                  <a:lnTo>
                    <a:pt x="74" y="104"/>
                  </a:lnTo>
                  <a:lnTo>
                    <a:pt x="73" y="100"/>
                  </a:lnTo>
                  <a:lnTo>
                    <a:pt x="72" y="96"/>
                  </a:lnTo>
                  <a:lnTo>
                    <a:pt x="70" y="93"/>
                  </a:lnTo>
                  <a:lnTo>
                    <a:pt x="67" y="91"/>
                  </a:lnTo>
                  <a:lnTo>
                    <a:pt x="67" y="91"/>
                  </a:lnTo>
                  <a:lnTo>
                    <a:pt x="61" y="88"/>
                  </a:lnTo>
                  <a:lnTo>
                    <a:pt x="55" y="86"/>
                  </a:lnTo>
                  <a:lnTo>
                    <a:pt x="43" y="83"/>
                  </a:lnTo>
                  <a:lnTo>
                    <a:pt x="30" y="80"/>
                  </a:lnTo>
                  <a:lnTo>
                    <a:pt x="24" y="78"/>
                  </a:lnTo>
                  <a:lnTo>
                    <a:pt x="17" y="75"/>
                  </a:lnTo>
                  <a:lnTo>
                    <a:pt x="17" y="75"/>
                  </a:lnTo>
                  <a:lnTo>
                    <a:pt x="13" y="71"/>
                  </a:lnTo>
                  <a:lnTo>
                    <a:pt x="10" y="68"/>
                  </a:lnTo>
                  <a:lnTo>
                    <a:pt x="7" y="63"/>
                  </a:lnTo>
                  <a:lnTo>
                    <a:pt x="4" y="59"/>
                  </a:lnTo>
                  <a:lnTo>
                    <a:pt x="3" y="54"/>
                  </a:lnTo>
                  <a:lnTo>
                    <a:pt x="1" y="50"/>
                  </a:lnTo>
                  <a:lnTo>
                    <a:pt x="1" y="38"/>
                  </a:lnTo>
                  <a:lnTo>
                    <a:pt x="1" y="38"/>
                  </a:lnTo>
                  <a:lnTo>
                    <a:pt x="0" y="34"/>
                  </a:lnTo>
                  <a:lnTo>
                    <a:pt x="1" y="31"/>
                  </a:lnTo>
                  <a:lnTo>
                    <a:pt x="3" y="24"/>
                  </a:lnTo>
                  <a:lnTo>
                    <a:pt x="6" y="18"/>
                  </a:lnTo>
                  <a:lnTo>
                    <a:pt x="9" y="14"/>
                  </a:lnTo>
                  <a:lnTo>
                    <a:pt x="9" y="14"/>
                  </a:lnTo>
                  <a:lnTo>
                    <a:pt x="12" y="11"/>
                  </a:lnTo>
                  <a:lnTo>
                    <a:pt x="15" y="9"/>
                  </a:lnTo>
                  <a:lnTo>
                    <a:pt x="25" y="4"/>
                  </a:lnTo>
                  <a:lnTo>
                    <a:pt x="35" y="1"/>
                  </a:lnTo>
                  <a:lnTo>
                    <a:pt x="42" y="0"/>
                  </a:lnTo>
                  <a:lnTo>
                    <a:pt x="48" y="0"/>
                  </a:lnTo>
                  <a:lnTo>
                    <a:pt x="48" y="0"/>
                  </a:lnTo>
                  <a:lnTo>
                    <a:pt x="56" y="0"/>
                  </a:lnTo>
                  <a:lnTo>
                    <a:pt x="66" y="3"/>
                  </a:lnTo>
                  <a:lnTo>
                    <a:pt x="74" y="8"/>
                  </a:lnTo>
                  <a:lnTo>
                    <a:pt x="77" y="10"/>
                  </a:lnTo>
                  <a:lnTo>
                    <a:pt x="80" y="14"/>
                  </a:lnTo>
                  <a:lnTo>
                    <a:pt x="80" y="3"/>
                  </a:lnTo>
                  <a:lnTo>
                    <a:pt x="104" y="3"/>
                  </a:lnTo>
                  <a:lnTo>
                    <a:pt x="104" y="47"/>
                  </a:lnTo>
                  <a:lnTo>
                    <a:pt x="79" y="47"/>
                  </a:lnTo>
                  <a:close/>
                </a:path>
              </a:pathLst>
            </a:custGeom>
            <a:grpFill/>
            <a:ln w="9525">
              <a:noFill/>
              <a:round/>
              <a:headEnd/>
              <a:tailEnd/>
            </a:ln>
          </p:spPr>
          <p:txBody>
            <a:bodyPr/>
            <a:lstStyle/>
            <a:p>
              <a:pPr fontAlgn="auto">
                <a:spcBef>
                  <a:spcPts val="0"/>
                </a:spcBef>
                <a:spcAft>
                  <a:spcPts val="0"/>
                </a:spcAft>
                <a:defRPr/>
              </a:pPr>
              <a:endParaRPr lang="en-GB">
                <a:latin typeface="+mn-lt"/>
                <a:cs typeface="+mn-cs"/>
              </a:endParaRPr>
            </a:p>
          </p:txBody>
        </p:sp>
        <p:sp>
          <p:nvSpPr>
            <p:cNvPr id="33" name="Freeform 68"/>
            <p:cNvSpPr>
              <a:spLocks noEditPoints="1"/>
            </p:cNvSpPr>
            <p:nvPr/>
          </p:nvSpPr>
          <p:spPr bwMode="auto">
            <a:xfrm>
              <a:off x="8653463" y="1243013"/>
              <a:ext cx="68262" cy="76200"/>
            </a:xfrm>
            <a:custGeom>
              <a:avLst/>
              <a:gdLst/>
              <a:ahLst/>
              <a:cxnLst>
                <a:cxn ang="0">
                  <a:pos x="35" y="78"/>
                </a:cxn>
                <a:cxn ang="0">
                  <a:pos x="37" y="93"/>
                </a:cxn>
                <a:cxn ang="0">
                  <a:pos x="42" y="106"/>
                </a:cxn>
                <a:cxn ang="0">
                  <a:pos x="51" y="117"/>
                </a:cxn>
                <a:cxn ang="0">
                  <a:pos x="67" y="121"/>
                </a:cxn>
                <a:cxn ang="0">
                  <a:pos x="71" y="120"/>
                </a:cxn>
                <a:cxn ang="0">
                  <a:pos x="80" y="117"/>
                </a:cxn>
                <a:cxn ang="0">
                  <a:pos x="87" y="112"/>
                </a:cxn>
                <a:cxn ang="0">
                  <a:pos x="91" y="103"/>
                </a:cxn>
                <a:cxn ang="0">
                  <a:pos x="125" y="98"/>
                </a:cxn>
                <a:cxn ang="0">
                  <a:pos x="125" y="103"/>
                </a:cxn>
                <a:cxn ang="0">
                  <a:pos x="122" y="114"/>
                </a:cxn>
                <a:cxn ang="0">
                  <a:pos x="112" y="126"/>
                </a:cxn>
                <a:cxn ang="0">
                  <a:pos x="96" y="137"/>
                </a:cxn>
                <a:cxn ang="0">
                  <a:pos x="76" y="143"/>
                </a:cxn>
                <a:cxn ang="0">
                  <a:pos x="65" y="143"/>
                </a:cxn>
                <a:cxn ang="0">
                  <a:pos x="50" y="141"/>
                </a:cxn>
                <a:cxn ang="0">
                  <a:pos x="36" y="137"/>
                </a:cxn>
                <a:cxn ang="0">
                  <a:pos x="29" y="134"/>
                </a:cxn>
                <a:cxn ang="0">
                  <a:pos x="20" y="125"/>
                </a:cxn>
                <a:cxn ang="0">
                  <a:pos x="15" y="119"/>
                </a:cxn>
                <a:cxn ang="0">
                  <a:pos x="9" y="108"/>
                </a:cxn>
                <a:cxn ang="0">
                  <a:pos x="1" y="83"/>
                </a:cxn>
                <a:cxn ang="0">
                  <a:pos x="0" y="70"/>
                </a:cxn>
                <a:cxn ang="0">
                  <a:pos x="4" y="43"/>
                </a:cxn>
                <a:cxn ang="0">
                  <a:pos x="13" y="26"/>
                </a:cxn>
                <a:cxn ang="0">
                  <a:pos x="20" y="15"/>
                </a:cxn>
                <a:cxn ang="0">
                  <a:pos x="31" y="8"/>
                </a:cxn>
                <a:cxn ang="0">
                  <a:pos x="42" y="3"/>
                </a:cxn>
                <a:cxn ang="0">
                  <a:pos x="56" y="0"/>
                </a:cxn>
                <a:cxn ang="0">
                  <a:pos x="63" y="0"/>
                </a:cxn>
                <a:cxn ang="0">
                  <a:pos x="83" y="2"/>
                </a:cxn>
                <a:cxn ang="0">
                  <a:pos x="96" y="6"/>
                </a:cxn>
                <a:cxn ang="0">
                  <a:pos x="107" y="13"/>
                </a:cxn>
                <a:cxn ang="0">
                  <a:pos x="112" y="17"/>
                </a:cxn>
                <a:cxn ang="0">
                  <a:pos x="119" y="28"/>
                </a:cxn>
                <a:cxn ang="0">
                  <a:pos x="124" y="39"/>
                </a:cxn>
                <a:cxn ang="0">
                  <a:pos x="127" y="65"/>
                </a:cxn>
                <a:cxn ang="0">
                  <a:pos x="128" y="71"/>
                </a:cxn>
                <a:cxn ang="0">
                  <a:pos x="127" y="76"/>
                </a:cxn>
                <a:cxn ang="0">
                  <a:pos x="35" y="78"/>
                </a:cxn>
                <a:cxn ang="0">
                  <a:pos x="92" y="58"/>
                </a:cxn>
                <a:cxn ang="0">
                  <a:pos x="91" y="46"/>
                </a:cxn>
                <a:cxn ang="0">
                  <a:pos x="86" y="34"/>
                </a:cxn>
                <a:cxn ang="0">
                  <a:pos x="79" y="25"/>
                </a:cxn>
                <a:cxn ang="0">
                  <a:pos x="66" y="21"/>
                </a:cxn>
                <a:cxn ang="0">
                  <a:pos x="59" y="22"/>
                </a:cxn>
                <a:cxn ang="0">
                  <a:pos x="47" y="28"/>
                </a:cxn>
                <a:cxn ang="0">
                  <a:pos x="40" y="38"/>
                </a:cxn>
                <a:cxn ang="0">
                  <a:pos x="37" y="52"/>
                </a:cxn>
                <a:cxn ang="0">
                  <a:pos x="92" y="58"/>
                </a:cxn>
              </a:cxnLst>
              <a:rect l="0" t="0" r="r" b="b"/>
              <a:pathLst>
                <a:path w="128" h="143">
                  <a:moveTo>
                    <a:pt x="35" y="78"/>
                  </a:moveTo>
                  <a:lnTo>
                    <a:pt x="35" y="78"/>
                  </a:lnTo>
                  <a:lnTo>
                    <a:pt x="36" y="85"/>
                  </a:lnTo>
                  <a:lnTo>
                    <a:pt x="37" y="93"/>
                  </a:lnTo>
                  <a:lnTo>
                    <a:pt x="39" y="100"/>
                  </a:lnTo>
                  <a:lnTo>
                    <a:pt x="42" y="106"/>
                  </a:lnTo>
                  <a:lnTo>
                    <a:pt x="46" y="113"/>
                  </a:lnTo>
                  <a:lnTo>
                    <a:pt x="51" y="117"/>
                  </a:lnTo>
                  <a:lnTo>
                    <a:pt x="59" y="120"/>
                  </a:lnTo>
                  <a:lnTo>
                    <a:pt x="67" y="121"/>
                  </a:lnTo>
                  <a:lnTo>
                    <a:pt x="67" y="121"/>
                  </a:lnTo>
                  <a:lnTo>
                    <a:pt x="71" y="120"/>
                  </a:lnTo>
                  <a:lnTo>
                    <a:pt x="77" y="119"/>
                  </a:lnTo>
                  <a:lnTo>
                    <a:pt x="80" y="117"/>
                  </a:lnTo>
                  <a:lnTo>
                    <a:pt x="84" y="115"/>
                  </a:lnTo>
                  <a:lnTo>
                    <a:pt x="87" y="112"/>
                  </a:lnTo>
                  <a:lnTo>
                    <a:pt x="89" y="107"/>
                  </a:lnTo>
                  <a:lnTo>
                    <a:pt x="91" y="103"/>
                  </a:lnTo>
                  <a:lnTo>
                    <a:pt x="92" y="98"/>
                  </a:lnTo>
                  <a:lnTo>
                    <a:pt x="125" y="98"/>
                  </a:lnTo>
                  <a:lnTo>
                    <a:pt x="125" y="98"/>
                  </a:lnTo>
                  <a:lnTo>
                    <a:pt x="125" y="103"/>
                  </a:lnTo>
                  <a:lnTo>
                    <a:pt x="123" y="108"/>
                  </a:lnTo>
                  <a:lnTo>
                    <a:pt x="122" y="114"/>
                  </a:lnTo>
                  <a:lnTo>
                    <a:pt x="119" y="118"/>
                  </a:lnTo>
                  <a:lnTo>
                    <a:pt x="112" y="126"/>
                  </a:lnTo>
                  <a:lnTo>
                    <a:pt x="105" y="133"/>
                  </a:lnTo>
                  <a:lnTo>
                    <a:pt x="96" y="137"/>
                  </a:lnTo>
                  <a:lnTo>
                    <a:pt x="86" y="141"/>
                  </a:lnTo>
                  <a:lnTo>
                    <a:pt x="76" y="143"/>
                  </a:lnTo>
                  <a:lnTo>
                    <a:pt x="65" y="143"/>
                  </a:lnTo>
                  <a:lnTo>
                    <a:pt x="65" y="143"/>
                  </a:lnTo>
                  <a:lnTo>
                    <a:pt x="58" y="143"/>
                  </a:lnTo>
                  <a:lnTo>
                    <a:pt x="50" y="141"/>
                  </a:lnTo>
                  <a:lnTo>
                    <a:pt x="43" y="139"/>
                  </a:lnTo>
                  <a:lnTo>
                    <a:pt x="36" y="137"/>
                  </a:lnTo>
                  <a:lnTo>
                    <a:pt x="36" y="137"/>
                  </a:lnTo>
                  <a:lnTo>
                    <a:pt x="29" y="134"/>
                  </a:lnTo>
                  <a:lnTo>
                    <a:pt x="24" y="129"/>
                  </a:lnTo>
                  <a:lnTo>
                    <a:pt x="20" y="125"/>
                  </a:lnTo>
                  <a:lnTo>
                    <a:pt x="15" y="119"/>
                  </a:lnTo>
                  <a:lnTo>
                    <a:pt x="15" y="119"/>
                  </a:lnTo>
                  <a:lnTo>
                    <a:pt x="12" y="114"/>
                  </a:lnTo>
                  <a:lnTo>
                    <a:pt x="9" y="108"/>
                  </a:lnTo>
                  <a:lnTo>
                    <a:pt x="3" y="96"/>
                  </a:lnTo>
                  <a:lnTo>
                    <a:pt x="1" y="83"/>
                  </a:lnTo>
                  <a:lnTo>
                    <a:pt x="0" y="70"/>
                  </a:lnTo>
                  <a:lnTo>
                    <a:pt x="0" y="70"/>
                  </a:lnTo>
                  <a:lnTo>
                    <a:pt x="1" y="56"/>
                  </a:lnTo>
                  <a:lnTo>
                    <a:pt x="4" y="43"/>
                  </a:lnTo>
                  <a:lnTo>
                    <a:pt x="10" y="31"/>
                  </a:lnTo>
                  <a:lnTo>
                    <a:pt x="13" y="26"/>
                  </a:lnTo>
                  <a:lnTo>
                    <a:pt x="16" y="21"/>
                  </a:lnTo>
                  <a:lnTo>
                    <a:pt x="20" y="15"/>
                  </a:lnTo>
                  <a:lnTo>
                    <a:pt x="25" y="11"/>
                  </a:lnTo>
                  <a:lnTo>
                    <a:pt x="31" y="8"/>
                  </a:lnTo>
                  <a:lnTo>
                    <a:pt x="36" y="5"/>
                  </a:lnTo>
                  <a:lnTo>
                    <a:pt x="42" y="3"/>
                  </a:lnTo>
                  <a:lnTo>
                    <a:pt x="48" y="1"/>
                  </a:lnTo>
                  <a:lnTo>
                    <a:pt x="56" y="0"/>
                  </a:lnTo>
                  <a:lnTo>
                    <a:pt x="63" y="0"/>
                  </a:lnTo>
                  <a:lnTo>
                    <a:pt x="63" y="0"/>
                  </a:lnTo>
                  <a:lnTo>
                    <a:pt x="77" y="0"/>
                  </a:lnTo>
                  <a:lnTo>
                    <a:pt x="83" y="2"/>
                  </a:lnTo>
                  <a:lnTo>
                    <a:pt x="89" y="3"/>
                  </a:lnTo>
                  <a:lnTo>
                    <a:pt x="96" y="6"/>
                  </a:lnTo>
                  <a:lnTo>
                    <a:pt x="102" y="9"/>
                  </a:lnTo>
                  <a:lnTo>
                    <a:pt x="107" y="13"/>
                  </a:lnTo>
                  <a:lnTo>
                    <a:pt x="112" y="17"/>
                  </a:lnTo>
                  <a:lnTo>
                    <a:pt x="112" y="17"/>
                  </a:lnTo>
                  <a:lnTo>
                    <a:pt x="115" y="23"/>
                  </a:lnTo>
                  <a:lnTo>
                    <a:pt x="119" y="28"/>
                  </a:lnTo>
                  <a:lnTo>
                    <a:pt x="122" y="33"/>
                  </a:lnTo>
                  <a:lnTo>
                    <a:pt x="124" y="39"/>
                  </a:lnTo>
                  <a:lnTo>
                    <a:pt x="126" y="52"/>
                  </a:lnTo>
                  <a:lnTo>
                    <a:pt x="127" y="65"/>
                  </a:lnTo>
                  <a:lnTo>
                    <a:pt x="127" y="65"/>
                  </a:lnTo>
                  <a:lnTo>
                    <a:pt x="128" y="71"/>
                  </a:lnTo>
                  <a:lnTo>
                    <a:pt x="127" y="76"/>
                  </a:lnTo>
                  <a:lnTo>
                    <a:pt x="127" y="76"/>
                  </a:lnTo>
                  <a:lnTo>
                    <a:pt x="127" y="78"/>
                  </a:lnTo>
                  <a:lnTo>
                    <a:pt x="35" y="78"/>
                  </a:lnTo>
                  <a:close/>
                  <a:moveTo>
                    <a:pt x="92" y="58"/>
                  </a:moveTo>
                  <a:lnTo>
                    <a:pt x="92" y="58"/>
                  </a:lnTo>
                  <a:lnTo>
                    <a:pt x="92" y="52"/>
                  </a:lnTo>
                  <a:lnTo>
                    <a:pt x="91" y="46"/>
                  </a:lnTo>
                  <a:lnTo>
                    <a:pt x="89" y="39"/>
                  </a:lnTo>
                  <a:lnTo>
                    <a:pt x="86" y="34"/>
                  </a:lnTo>
                  <a:lnTo>
                    <a:pt x="83" y="29"/>
                  </a:lnTo>
                  <a:lnTo>
                    <a:pt x="79" y="25"/>
                  </a:lnTo>
                  <a:lnTo>
                    <a:pt x="72" y="22"/>
                  </a:lnTo>
                  <a:lnTo>
                    <a:pt x="66" y="21"/>
                  </a:lnTo>
                  <a:lnTo>
                    <a:pt x="66" y="21"/>
                  </a:lnTo>
                  <a:lnTo>
                    <a:pt x="59" y="22"/>
                  </a:lnTo>
                  <a:lnTo>
                    <a:pt x="53" y="24"/>
                  </a:lnTo>
                  <a:lnTo>
                    <a:pt x="47" y="28"/>
                  </a:lnTo>
                  <a:lnTo>
                    <a:pt x="43" y="33"/>
                  </a:lnTo>
                  <a:lnTo>
                    <a:pt x="40" y="38"/>
                  </a:lnTo>
                  <a:lnTo>
                    <a:pt x="38" y="45"/>
                  </a:lnTo>
                  <a:lnTo>
                    <a:pt x="37" y="52"/>
                  </a:lnTo>
                  <a:lnTo>
                    <a:pt x="36" y="58"/>
                  </a:lnTo>
                  <a:lnTo>
                    <a:pt x="92" y="58"/>
                  </a:lnTo>
                  <a:close/>
                </a:path>
              </a:pathLst>
            </a:custGeom>
            <a:grpFill/>
            <a:ln w="9525">
              <a:noFill/>
              <a:round/>
              <a:headEnd/>
              <a:tailEnd/>
            </a:ln>
          </p:spPr>
          <p:txBody>
            <a:bodyPr/>
            <a:lstStyle/>
            <a:p>
              <a:pPr fontAlgn="auto">
                <a:spcBef>
                  <a:spcPts val="0"/>
                </a:spcBef>
                <a:spcAft>
                  <a:spcPts val="0"/>
                </a:spcAft>
                <a:defRPr/>
              </a:pPr>
              <a:endParaRPr lang="en-GB">
                <a:latin typeface="+mn-lt"/>
                <a:cs typeface="+mn-cs"/>
              </a:endParaRPr>
            </a:p>
          </p:txBody>
        </p:sp>
        <p:sp>
          <p:nvSpPr>
            <p:cNvPr id="34" name="Freeform 69"/>
            <p:cNvSpPr>
              <a:spLocks/>
            </p:cNvSpPr>
            <p:nvPr/>
          </p:nvSpPr>
          <p:spPr bwMode="auto">
            <a:xfrm>
              <a:off x="8729663" y="1243013"/>
              <a:ext cx="57150" cy="76200"/>
            </a:xfrm>
            <a:custGeom>
              <a:avLst/>
              <a:gdLst/>
              <a:ahLst/>
              <a:cxnLst>
                <a:cxn ang="0">
                  <a:pos x="79" y="47"/>
                </a:cxn>
                <a:cxn ang="0">
                  <a:pos x="75" y="32"/>
                </a:cxn>
                <a:cxn ang="0">
                  <a:pos x="70" y="25"/>
                </a:cxn>
                <a:cxn ang="0">
                  <a:pos x="62" y="21"/>
                </a:cxn>
                <a:cxn ang="0">
                  <a:pos x="55" y="19"/>
                </a:cxn>
                <a:cxn ang="0">
                  <a:pos x="44" y="22"/>
                </a:cxn>
                <a:cxn ang="0">
                  <a:pos x="39" y="26"/>
                </a:cxn>
                <a:cxn ang="0">
                  <a:pos x="34" y="33"/>
                </a:cxn>
                <a:cxn ang="0">
                  <a:pos x="34" y="37"/>
                </a:cxn>
                <a:cxn ang="0">
                  <a:pos x="39" y="48"/>
                </a:cxn>
                <a:cxn ang="0">
                  <a:pos x="42" y="50"/>
                </a:cxn>
                <a:cxn ang="0">
                  <a:pos x="46" y="52"/>
                </a:cxn>
                <a:cxn ang="0">
                  <a:pos x="82" y="60"/>
                </a:cxn>
                <a:cxn ang="0">
                  <a:pos x="94" y="67"/>
                </a:cxn>
                <a:cxn ang="0">
                  <a:pos x="99" y="71"/>
                </a:cxn>
                <a:cxn ang="0">
                  <a:pos x="107" y="84"/>
                </a:cxn>
                <a:cxn ang="0">
                  <a:pos x="109" y="98"/>
                </a:cxn>
                <a:cxn ang="0">
                  <a:pos x="108" y="105"/>
                </a:cxn>
                <a:cxn ang="0">
                  <a:pos x="104" y="120"/>
                </a:cxn>
                <a:cxn ang="0">
                  <a:pos x="100" y="126"/>
                </a:cxn>
                <a:cxn ang="0">
                  <a:pos x="94" y="133"/>
                </a:cxn>
                <a:cxn ang="0">
                  <a:pos x="79" y="140"/>
                </a:cxn>
                <a:cxn ang="0">
                  <a:pos x="67" y="143"/>
                </a:cxn>
                <a:cxn ang="0">
                  <a:pos x="59" y="143"/>
                </a:cxn>
                <a:cxn ang="0">
                  <a:pos x="40" y="139"/>
                </a:cxn>
                <a:cxn ang="0">
                  <a:pos x="32" y="134"/>
                </a:cxn>
                <a:cxn ang="0">
                  <a:pos x="25" y="126"/>
                </a:cxn>
                <a:cxn ang="0">
                  <a:pos x="1" y="140"/>
                </a:cxn>
                <a:cxn ang="0">
                  <a:pos x="27" y="93"/>
                </a:cxn>
                <a:cxn ang="0">
                  <a:pos x="28" y="98"/>
                </a:cxn>
                <a:cxn ang="0">
                  <a:pos x="31" y="108"/>
                </a:cxn>
                <a:cxn ang="0">
                  <a:pos x="39" y="117"/>
                </a:cxn>
                <a:cxn ang="0">
                  <a:pos x="48" y="121"/>
                </a:cxn>
                <a:cxn ang="0">
                  <a:pos x="54" y="121"/>
                </a:cxn>
                <a:cxn ang="0">
                  <a:pos x="68" y="117"/>
                </a:cxn>
                <a:cxn ang="0">
                  <a:pos x="72" y="112"/>
                </a:cxn>
                <a:cxn ang="0">
                  <a:pos x="74" y="104"/>
                </a:cxn>
                <a:cxn ang="0">
                  <a:pos x="73" y="100"/>
                </a:cxn>
                <a:cxn ang="0">
                  <a:pos x="70" y="93"/>
                </a:cxn>
                <a:cxn ang="0">
                  <a:pos x="67" y="91"/>
                </a:cxn>
                <a:cxn ang="0">
                  <a:pos x="55" y="86"/>
                </a:cxn>
                <a:cxn ang="0">
                  <a:pos x="29" y="80"/>
                </a:cxn>
                <a:cxn ang="0">
                  <a:pos x="18" y="75"/>
                </a:cxn>
                <a:cxn ang="0">
                  <a:pos x="13" y="71"/>
                </a:cxn>
                <a:cxn ang="0">
                  <a:pos x="7" y="63"/>
                </a:cxn>
                <a:cxn ang="0">
                  <a:pos x="3" y="54"/>
                </a:cxn>
                <a:cxn ang="0">
                  <a:pos x="0" y="38"/>
                </a:cxn>
                <a:cxn ang="0">
                  <a:pos x="0" y="34"/>
                </a:cxn>
                <a:cxn ang="0">
                  <a:pos x="3" y="24"/>
                </a:cxn>
                <a:cxn ang="0">
                  <a:pos x="9" y="14"/>
                </a:cxn>
                <a:cxn ang="0">
                  <a:pos x="11" y="11"/>
                </a:cxn>
                <a:cxn ang="0">
                  <a:pos x="25" y="4"/>
                </a:cxn>
                <a:cxn ang="0">
                  <a:pos x="42" y="0"/>
                </a:cxn>
                <a:cxn ang="0">
                  <a:pos x="48" y="0"/>
                </a:cxn>
                <a:cxn ang="0">
                  <a:pos x="66" y="3"/>
                </a:cxn>
                <a:cxn ang="0">
                  <a:pos x="77" y="10"/>
                </a:cxn>
                <a:cxn ang="0">
                  <a:pos x="80" y="3"/>
                </a:cxn>
                <a:cxn ang="0">
                  <a:pos x="105" y="47"/>
                </a:cxn>
              </a:cxnLst>
              <a:rect l="0" t="0" r="r" b="b"/>
              <a:pathLst>
                <a:path w="109" h="143">
                  <a:moveTo>
                    <a:pt x="79" y="47"/>
                  </a:moveTo>
                  <a:lnTo>
                    <a:pt x="79" y="47"/>
                  </a:lnTo>
                  <a:lnTo>
                    <a:pt x="77" y="36"/>
                  </a:lnTo>
                  <a:lnTo>
                    <a:pt x="75" y="32"/>
                  </a:lnTo>
                  <a:lnTo>
                    <a:pt x="73" y="28"/>
                  </a:lnTo>
                  <a:lnTo>
                    <a:pt x="70" y="25"/>
                  </a:lnTo>
                  <a:lnTo>
                    <a:pt x="66" y="22"/>
                  </a:lnTo>
                  <a:lnTo>
                    <a:pt x="62" y="21"/>
                  </a:lnTo>
                  <a:lnTo>
                    <a:pt x="55" y="19"/>
                  </a:lnTo>
                  <a:lnTo>
                    <a:pt x="55" y="19"/>
                  </a:lnTo>
                  <a:lnTo>
                    <a:pt x="48" y="21"/>
                  </a:lnTo>
                  <a:lnTo>
                    <a:pt x="44" y="22"/>
                  </a:lnTo>
                  <a:lnTo>
                    <a:pt x="41" y="24"/>
                  </a:lnTo>
                  <a:lnTo>
                    <a:pt x="39" y="26"/>
                  </a:lnTo>
                  <a:lnTo>
                    <a:pt x="36" y="29"/>
                  </a:lnTo>
                  <a:lnTo>
                    <a:pt x="34" y="33"/>
                  </a:lnTo>
                  <a:lnTo>
                    <a:pt x="34" y="37"/>
                  </a:lnTo>
                  <a:lnTo>
                    <a:pt x="34" y="37"/>
                  </a:lnTo>
                  <a:lnTo>
                    <a:pt x="35" y="44"/>
                  </a:lnTo>
                  <a:lnTo>
                    <a:pt x="39" y="48"/>
                  </a:lnTo>
                  <a:lnTo>
                    <a:pt x="39" y="48"/>
                  </a:lnTo>
                  <a:lnTo>
                    <a:pt x="42" y="50"/>
                  </a:lnTo>
                  <a:lnTo>
                    <a:pt x="46" y="52"/>
                  </a:lnTo>
                  <a:lnTo>
                    <a:pt x="46" y="52"/>
                  </a:lnTo>
                  <a:lnTo>
                    <a:pt x="74" y="58"/>
                  </a:lnTo>
                  <a:lnTo>
                    <a:pt x="82" y="60"/>
                  </a:lnTo>
                  <a:lnTo>
                    <a:pt x="89" y="63"/>
                  </a:lnTo>
                  <a:lnTo>
                    <a:pt x="94" y="67"/>
                  </a:lnTo>
                  <a:lnTo>
                    <a:pt x="99" y="71"/>
                  </a:lnTo>
                  <a:lnTo>
                    <a:pt x="99" y="71"/>
                  </a:lnTo>
                  <a:lnTo>
                    <a:pt x="104" y="77"/>
                  </a:lnTo>
                  <a:lnTo>
                    <a:pt x="107" y="84"/>
                  </a:lnTo>
                  <a:lnTo>
                    <a:pt x="108" y="91"/>
                  </a:lnTo>
                  <a:lnTo>
                    <a:pt x="109" y="98"/>
                  </a:lnTo>
                  <a:lnTo>
                    <a:pt x="109" y="98"/>
                  </a:lnTo>
                  <a:lnTo>
                    <a:pt x="108" y="105"/>
                  </a:lnTo>
                  <a:lnTo>
                    <a:pt x="107" y="113"/>
                  </a:lnTo>
                  <a:lnTo>
                    <a:pt x="104" y="120"/>
                  </a:lnTo>
                  <a:lnTo>
                    <a:pt x="100" y="126"/>
                  </a:lnTo>
                  <a:lnTo>
                    <a:pt x="100" y="126"/>
                  </a:lnTo>
                  <a:lnTo>
                    <a:pt x="97" y="129"/>
                  </a:lnTo>
                  <a:lnTo>
                    <a:pt x="94" y="133"/>
                  </a:lnTo>
                  <a:lnTo>
                    <a:pt x="85" y="138"/>
                  </a:lnTo>
                  <a:lnTo>
                    <a:pt x="79" y="140"/>
                  </a:lnTo>
                  <a:lnTo>
                    <a:pt x="73" y="142"/>
                  </a:lnTo>
                  <a:lnTo>
                    <a:pt x="67" y="143"/>
                  </a:lnTo>
                  <a:lnTo>
                    <a:pt x="59" y="143"/>
                  </a:lnTo>
                  <a:lnTo>
                    <a:pt x="59" y="143"/>
                  </a:lnTo>
                  <a:lnTo>
                    <a:pt x="49" y="142"/>
                  </a:lnTo>
                  <a:lnTo>
                    <a:pt x="40" y="139"/>
                  </a:lnTo>
                  <a:lnTo>
                    <a:pt x="35" y="137"/>
                  </a:lnTo>
                  <a:lnTo>
                    <a:pt x="32" y="134"/>
                  </a:lnTo>
                  <a:lnTo>
                    <a:pt x="28" y="130"/>
                  </a:lnTo>
                  <a:lnTo>
                    <a:pt x="25" y="126"/>
                  </a:lnTo>
                  <a:lnTo>
                    <a:pt x="25" y="140"/>
                  </a:lnTo>
                  <a:lnTo>
                    <a:pt x="1" y="140"/>
                  </a:lnTo>
                  <a:lnTo>
                    <a:pt x="1" y="93"/>
                  </a:lnTo>
                  <a:lnTo>
                    <a:pt x="27" y="93"/>
                  </a:lnTo>
                  <a:lnTo>
                    <a:pt x="27" y="93"/>
                  </a:lnTo>
                  <a:lnTo>
                    <a:pt x="28" y="98"/>
                  </a:lnTo>
                  <a:lnTo>
                    <a:pt x="29" y="104"/>
                  </a:lnTo>
                  <a:lnTo>
                    <a:pt x="31" y="108"/>
                  </a:lnTo>
                  <a:lnTo>
                    <a:pt x="34" y="113"/>
                  </a:lnTo>
                  <a:lnTo>
                    <a:pt x="39" y="117"/>
                  </a:lnTo>
                  <a:lnTo>
                    <a:pt x="43" y="119"/>
                  </a:lnTo>
                  <a:lnTo>
                    <a:pt x="48" y="121"/>
                  </a:lnTo>
                  <a:lnTo>
                    <a:pt x="54" y="121"/>
                  </a:lnTo>
                  <a:lnTo>
                    <a:pt x="54" y="121"/>
                  </a:lnTo>
                  <a:lnTo>
                    <a:pt x="62" y="120"/>
                  </a:lnTo>
                  <a:lnTo>
                    <a:pt x="68" y="117"/>
                  </a:lnTo>
                  <a:lnTo>
                    <a:pt x="70" y="114"/>
                  </a:lnTo>
                  <a:lnTo>
                    <a:pt x="72" y="112"/>
                  </a:lnTo>
                  <a:lnTo>
                    <a:pt x="73" y="107"/>
                  </a:lnTo>
                  <a:lnTo>
                    <a:pt x="74" y="104"/>
                  </a:lnTo>
                  <a:lnTo>
                    <a:pt x="74" y="104"/>
                  </a:lnTo>
                  <a:lnTo>
                    <a:pt x="73" y="100"/>
                  </a:lnTo>
                  <a:lnTo>
                    <a:pt x="72" y="96"/>
                  </a:lnTo>
                  <a:lnTo>
                    <a:pt x="70" y="93"/>
                  </a:lnTo>
                  <a:lnTo>
                    <a:pt x="67" y="91"/>
                  </a:lnTo>
                  <a:lnTo>
                    <a:pt x="67" y="91"/>
                  </a:lnTo>
                  <a:lnTo>
                    <a:pt x="62" y="88"/>
                  </a:lnTo>
                  <a:lnTo>
                    <a:pt x="55" y="86"/>
                  </a:lnTo>
                  <a:lnTo>
                    <a:pt x="42" y="83"/>
                  </a:lnTo>
                  <a:lnTo>
                    <a:pt x="29" y="80"/>
                  </a:lnTo>
                  <a:lnTo>
                    <a:pt x="24" y="78"/>
                  </a:lnTo>
                  <a:lnTo>
                    <a:pt x="18" y="75"/>
                  </a:lnTo>
                  <a:lnTo>
                    <a:pt x="18" y="75"/>
                  </a:lnTo>
                  <a:lnTo>
                    <a:pt x="13" y="71"/>
                  </a:lnTo>
                  <a:lnTo>
                    <a:pt x="10" y="68"/>
                  </a:lnTo>
                  <a:lnTo>
                    <a:pt x="7" y="63"/>
                  </a:lnTo>
                  <a:lnTo>
                    <a:pt x="4" y="59"/>
                  </a:lnTo>
                  <a:lnTo>
                    <a:pt x="3" y="54"/>
                  </a:lnTo>
                  <a:lnTo>
                    <a:pt x="1" y="50"/>
                  </a:lnTo>
                  <a:lnTo>
                    <a:pt x="0" y="38"/>
                  </a:lnTo>
                  <a:lnTo>
                    <a:pt x="0" y="38"/>
                  </a:lnTo>
                  <a:lnTo>
                    <a:pt x="0" y="34"/>
                  </a:lnTo>
                  <a:lnTo>
                    <a:pt x="1" y="31"/>
                  </a:lnTo>
                  <a:lnTo>
                    <a:pt x="3" y="24"/>
                  </a:lnTo>
                  <a:lnTo>
                    <a:pt x="6" y="18"/>
                  </a:lnTo>
                  <a:lnTo>
                    <a:pt x="9" y="14"/>
                  </a:lnTo>
                  <a:lnTo>
                    <a:pt x="9" y="14"/>
                  </a:lnTo>
                  <a:lnTo>
                    <a:pt x="11" y="11"/>
                  </a:lnTo>
                  <a:lnTo>
                    <a:pt x="15" y="9"/>
                  </a:lnTo>
                  <a:lnTo>
                    <a:pt x="25" y="4"/>
                  </a:lnTo>
                  <a:lnTo>
                    <a:pt x="35" y="1"/>
                  </a:lnTo>
                  <a:lnTo>
                    <a:pt x="42" y="0"/>
                  </a:lnTo>
                  <a:lnTo>
                    <a:pt x="48" y="0"/>
                  </a:lnTo>
                  <a:lnTo>
                    <a:pt x="48" y="0"/>
                  </a:lnTo>
                  <a:lnTo>
                    <a:pt x="56" y="0"/>
                  </a:lnTo>
                  <a:lnTo>
                    <a:pt x="66" y="3"/>
                  </a:lnTo>
                  <a:lnTo>
                    <a:pt x="74" y="8"/>
                  </a:lnTo>
                  <a:lnTo>
                    <a:pt x="77" y="10"/>
                  </a:lnTo>
                  <a:lnTo>
                    <a:pt x="80" y="14"/>
                  </a:lnTo>
                  <a:lnTo>
                    <a:pt x="80" y="3"/>
                  </a:lnTo>
                  <a:lnTo>
                    <a:pt x="105" y="3"/>
                  </a:lnTo>
                  <a:lnTo>
                    <a:pt x="105" y="47"/>
                  </a:lnTo>
                  <a:lnTo>
                    <a:pt x="79" y="47"/>
                  </a:lnTo>
                  <a:close/>
                </a:path>
              </a:pathLst>
            </a:custGeom>
            <a:grpFill/>
            <a:ln w="9525">
              <a:noFill/>
              <a:round/>
              <a:headEnd/>
              <a:tailEnd/>
            </a:ln>
          </p:spPr>
          <p:txBody>
            <a:bodyPr/>
            <a:lstStyle/>
            <a:p>
              <a:pPr fontAlgn="auto">
                <a:spcBef>
                  <a:spcPts val="0"/>
                </a:spcBef>
                <a:spcAft>
                  <a:spcPts val="0"/>
                </a:spcAft>
                <a:defRPr/>
              </a:pPr>
              <a:endParaRPr lang="en-GB">
                <a:latin typeface="+mn-lt"/>
                <a:cs typeface="+mn-cs"/>
              </a:endParaRPr>
            </a:p>
          </p:txBody>
        </p:sp>
      </p:grpSp>
      <p:sp>
        <p:nvSpPr>
          <p:cNvPr id="2" name="Title 1"/>
          <p:cNvSpPr>
            <a:spLocks noGrp="1"/>
          </p:cNvSpPr>
          <p:nvPr>
            <p:ph type="ctrTitle"/>
          </p:nvPr>
        </p:nvSpPr>
        <p:spPr>
          <a:xfrm>
            <a:off x="684213" y="2130425"/>
            <a:ext cx="4248150" cy="1874837"/>
          </a:xfrm>
        </p:spPr>
        <p:txBody>
          <a:bodyPr anchor="b"/>
          <a:lstStyle>
            <a:lvl1pPr>
              <a:defRPr>
                <a:solidFill>
                  <a:schemeClr val="tx1"/>
                </a:solidFill>
              </a:defRPr>
            </a:lvl1pPr>
          </a:lstStyle>
          <a:p>
            <a:r>
              <a:rPr lang="en-US" smtClean="0"/>
              <a:t>Click to edit Master title style</a:t>
            </a:r>
            <a:endParaRPr lang="en-GB"/>
          </a:p>
        </p:txBody>
      </p:sp>
      <p:sp>
        <p:nvSpPr>
          <p:cNvPr id="3" name="Subtitle 2"/>
          <p:cNvSpPr>
            <a:spLocks noGrp="1"/>
          </p:cNvSpPr>
          <p:nvPr>
            <p:ph type="subTitle" idx="1"/>
          </p:nvPr>
        </p:nvSpPr>
        <p:spPr>
          <a:xfrm>
            <a:off x="684213" y="4286256"/>
            <a:ext cx="4248150" cy="1303332"/>
          </a:xfrm>
        </p:spPr>
        <p:txBody>
          <a:bodyPr>
            <a:normAutofit/>
          </a:bodyPr>
          <a:lstStyle>
            <a:lvl1pPr marL="0" indent="0" algn="l">
              <a:buNone/>
              <a:defRPr sz="24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35" name="Date Placeholder 3"/>
          <p:cNvSpPr>
            <a:spLocks noGrp="1"/>
          </p:cNvSpPr>
          <p:nvPr>
            <p:ph type="dt" sz="half" idx="10"/>
          </p:nvPr>
        </p:nvSpPr>
        <p:spPr/>
        <p:txBody>
          <a:bodyPr/>
          <a:lstStyle>
            <a:lvl1pPr>
              <a:defRPr/>
            </a:lvl1pPr>
          </a:lstStyle>
          <a:p>
            <a:r>
              <a:rPr lang="en-US" smtClean="0"/>
              <a:t>17/05/2011</a:t>
            </a:r>
            <a:endParaRPr lang="en-GB"/>
          </a:p>
        </p:txBody>
      </p:sp>
      <p:sp>
        <p:nvSpPr>
          <p:cNvPr id="36" name="Footer Placeholder 4"/>
          <p:cNvSpPr>
            <a:spLocks noGrp="1"/>
          </p:cNvSpPr>
          <p:nvPr>
            <p:ph type="ftr" sz="quarter" idx="11"/>
          </p:nvPr>
        </p:nvSpPr>
        <p:spPr/>
        <p:txBody>
          <a:bodyPr/>
          <a:lstStyle>
            <a:lvl1pPr>
              <a:defRPr>
                <a:solidFill>
                  <a:schemeClr val="tx1"/>
                </a:solidFill>
              </a:defRPr>
            </a:lvl1pPr>
          </a:lstStyle>
          <a:p>
            <a:pPr>
              <a:defRPr/>
            </a:pPr>
            <a:r>
              <a:rPr lang="fi-FI" smtClean="0"/>
              <a:t>ROCKET-projektin Kiina seminaari 17.5.2011</a:t>
            </a:r>
            <a:endParaRPr lang="en-GB"/>
          </a:p>
        </p:txBody>
      </p:sp>
      <p:sp>
        <p:nvSpPr>
          <p:cNvPr id="37" name="Slide Number Placeholder 5"/>
          <p:cNvSpPr>
            <a:spLocks noGrp="1"/>
          </p:cNvSpPr>
          <p:nvPr>
            <p:ph type="sldNum" sz="quarter" idx="12"/>
          </p:nvPr>
        </p:nvSpPr>
        <p:spPr/>
        <p:txBody>
          <a:bodyPr/>
          <a:lstStyle>
            <a:lvl1pPr>
              <a:defRPr/>
            </a:lvl1pPr>
          </a:lstStyle>
          <a:p>
            <a:fld id="{EAAF0375-4A10-4503-81D7-7679A834B490}" type="slidenum">
              <a:rPr lang="en-GB"/>
              <a:pPr/>
              <a:t>‹#›</a:t>
            </a:fld>
            <a:endParaRPr lang="en-GB"/>
          </a:p>
        </p:txBody>
      </p:sp>
    </p:spTree>
  </p:cSld>
  <p:clrMapOvr>
    <a:masterClrMapping/>
  </p:clrMapOvr>
  <p:transition spd="med">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3" y="2130425"/>
            <a:ext cx="4248150" cy="1874837"/>
          </a:xfrm>
        </p:spPr>
        <p:txBody>
          <a:bodyPr anchor="b"/>
          <a:lstStyle>
            <a:lvl1pPr>
              <a:defRPr>
                <a:solidFill>
                  <a:schemeClr val="tx1"/>
                </a:solidFill>
              </a:defRPr>
            </a:lvl1pPr>
          </a:lstStyle>
          <a:p>
            <a:r>
              <a:rPr lang="en-US" smtClean="0"/>
              <a:t>Click to edit Master title style</a:t>
            </a:r>
            <a:endParaRPr lang="en-GB"/>
          </a:p>
        </p:txBody>
      </p:sp>
      <p:sp>
        <p:nvSpPr>
          <p:cNvPr id="3" name="Subtitle 2"/>
          <p:cNvSpPr>
            <a:spLocks noGrp="1"/>
          </p:cNvSpPr>
          <p:nvPr>
            <p:ph type="subTitle" idx="1"/>
          </p:nvPr>
        </p:nvSpPr>
        <p:spPr>
          <a:xfrm>
            <a:off x="684213" y="4286256"/>
            <a:ext cx="4248150" cy="1303332"/>
          </a:xfrm>
        </p:spPr>
        <p:txBody>
          <a:bodyPr>
            <a:normAutofit/>
          </a:bodyPr>
          <a:lstStyle>
            <a:lvl1pPr marL="0" indent="0" algn="l">
              <a:buNone/>
              <a:defRPr sz="24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r>
              <a:rPr lang="en-US" smtClean="0"/>
              <a:t>17/05/2011</a:t>
            </a:r>
            <a:endParaRPr lang="en-GB"/>
          </a:p>
        </p:txBody>
      </p:sp>
      <p:sp>
        <p:nvSpPr>
          <p:cNvPr id="5" name="Footer Placeholder 4"/>
          <p:cNvSpPr>
            <a:spLocks noGrp="1"/>
          </p:cNvSpPr>
          <p:nvPr>
            <p:ph type="ftr" sz="quarter" idx="11"/>
          </p:nvPr>
        </p:nvSpPr>
        <p:spPr/>
        <p:txBody>
          <a:bodyPr/>
          <a:lstStyle>
            <a:lvl1pPr>
              <a:defRPr/>
            </a:lvl1pPr>
          </a:lstStyle>
          <a:p>
            <a:pPr>
              <a:defRPr/>
            </a:pPr>
            <a:r>
              <a:rPr lang="fi-FI" smtClean="0"/>
              <a:t>ROCKET-projektin Kiina seminaari 17.5.2011</a:t>
            </a:r>
            <a:endParaRPr lang="en-GB"/>
          </a:p>
        </p:txBody>
      </p:sp>
      <p:sp>
        <p:nvSpPr>
          <p:cNvPr id="6" name="Slide Number Placeholder 5"/>
          <p:cNvSpPr>
            <a:spLocks noGrp="1"/>
          </p:cNvSpPr>
          <p:nvPr>
            <p:ph type="sldNum" sz="quarter" idx="12"/>
          </p:nvPr>
        </p:nvSpPr>
        <p:spPr/>
        <p:txBody>
          <a:bodyPr/>
          <a:lstStyle>
            <a:lvl1pPr>
              <a:defRPr/>
            </a:lvl1pPr>
          </a:lstStyle>
          <a:p>
            <a:fld id="{EAF614DE-CCF5-4B29-B1AE-A6EBBC99F9F4}" type="slidenum">
              <a:rPr lang="en-GB"/>
              <a:pPr/>
              <a:t>‹#›</a:t>
            </a:fld>
            <a:endParaRPr lang="en-GB"/>
          </a:p>
        </p:txBody>
      </p:sp>
    </p:spTree>
  </p:cSld>
  <p:clrMapOvr>
    <a:masterClrMapping/>
  </p:clrMapOvr>
  <p:transition spd="med">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Divider Slide">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4213" y="642918"/>
            <a:ext cx="4248150" cy="1571636"/>
          </a:xfrm>
        </p:spPr>
        <p:txBody>
          <a:bodyPr anchor="b"/>
          <a:lstStyle>
            <a:lvl1pPr>
              <a:defRPr>
                <a:solidFill>
                  <a:schemeClr val="tx1"/>
                </a:solidFill>
              </a:defRPr>
            </a:lvl1pPr>
          </a:lstStyle>
          <a:p>
            <a:r>
              <a:rPr lang="en-US" smtClean="0"/>
              <a:t>Click to edit Master title style</a:t>
            </a:r>
            <a:endParaRPr lang="en-GB"/>
          </a:p>
        </p:txBody>
      </p:sp>
      <p:sp>
        <p:nvSpPr>
          <p:cNvPr id="3" name="Date Placeholder 3"/>
          <p:cNvSpPr>
            <a:spLocks noGrp="1"/>
          </p:cNvSpPr>
          <p:nvPr>
            <p:ph type="dt" sz="half" idx="10"/>
          </p:nvPr>
        </p:nvSpPr>
        <p:spPr/>
        <p:txBody>
          <a:bodyPr/>
          <a:lstStyle>
            <a:lvl1pPr>
              <a:defRPr/>
            </a:lvl1pPr>
          </a:lstStyle>
          <a:p>
            <a:r>
              <a:rPr lang="en-US" smtClean="0"/>
              <a:t>17/05/2011</a:t>
            </a:r>
            <a:endParaRPr lang="en-GB"/>
          </a:p>
        </p:txBody>
      </p:sp>
      <p:sp>
        <p:nvSpPr>
          <p:cNvPr id="4" name="Footer Placeholder 4"/>
          <p:cNvSpPr>
            <a:spLocks noGrp="1"/>
          </p:cNvSpPr>
          <p:nvPr>
            <p:ph type="ftr" sz="quarter" idx="11"/>
          </p:nvPr>
        </p:nvSpPr>
        <p:spPr/>
        <p:txBody>
          <a:bodyPr/>
          <a:lstStyle>
            <a:lvl1pPr>
              <a:defRPr>
                <a:solidFill>
                  <a:schemeClr val="tx1"/>
                </a:solidFill>
              </a:defRPr>
            </a:lvl1pPr>
          </a:lstStyle>
          <a:p>
            <a:pPr>
              <a:defRPr/>
            </a:pPr>
            <a:r>
              <a:rPr lang="fi-FI" smtClean="0"/>
              <a:t>ROCKET-projektin Kiina seminaari 17.5.2011</a:t>
            </a:r>
            <a:endParaRPr lang="en-GB"/>
          </a:p>
        </p:txBody>
      </p:sp>
      <p:sp>
        <p:nvSpPr>
          <p:cNvPr id="5" name="Slide Number Placeholder 5"/>
          <p:cNvSpPr>
            <a:spLocks noGrp="1"/>
          </p:cNvSpPr>
          <p:nvPr>
            <p:ph type="sldNum" sz="quarter" idx="12"/>
          </p:nvPr>
        </p:nvSpPr>
        <p:spPr/>
        <p:txBody>
          <a:bodyPr/>
          <a:lstStyle>
            <a:lvl1pPr>
              <a:defRPr/>
            </a:lvl1pPr>
          </a:lstStyle>
          <a:p>
            <a:fld id="{1CB7C03B-3ECC-4572-A56B-772AC9B7D427}" type="slidenum">
              <a:rPr lang="en-GB"/>
              <a:pPr/>
              <a:t>‹#›</a:t>
            </a:fld>
            <a:endParaRPr lang="en-GB"/>
          </a:p>
        </p:txBody>
      </p:sp>
    </p:spTree>
  </p:cSld>
  <p:clrMapOvr>
    <a:masterClrMapping/>
  </p:clrMapOvr>
  <p:transition spd="med">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r>
              <a:rPr lang="en-US" smtClean="0"/>
              <a:t>17/05/2011</a:t>
            </a:r>
            <a:endParaRPr lang="en-GB"/>
          </a:p>
        </p:txBody>
      </p:sp>
      <p:sp>
        <p:nvSpPr>
          <p:cNvPr id="5" name="Footer Placeholder 4"/>
          <p:cNvSpPr>
            <a:spLocks noGrp="1"/>
          </p:cNvSpPr>
          <p:nvPr>
            <p:ph type="ftr" sz="quarter" idx="11"/>
          </p:nvPr>
        </p:nvSpPr>
        <p:spPr/>
        <p:txBody>
          <a:bodyPr/>
          <a:lstStyle>
            <a:lvl1pPr>
              <a:defRPr/>
            </a:lvl1pPr>
          </a:lstStyle>
          <a:p>
            <a:pPr>
              <a:defRPr/>
            </a:pPr>
            <a:r>
              <a:rPr lang="fi-FI" smtClean="0"/>
              <a:t>ROCKET-projektin Kiina seminaari 17.5.2011</a:t>
            </a:r>
            <a:endParaRPr lang="en-GB"/>
          </a:p>
        </p:txBody>
      </p:sp>
      <p:sp>
        <p:nvSpPr>
          <p:cNvPr id="6" name="Slide Number Placeholder 5"/>
          <p:cNvSpPr>
            <a:spLocks noGrp="1"/>
          </p:cNvSpPr>
          <p:nvPr>
            <p:ph type="sldNum" sz="quarter" idx="12"/>
          </p:nvPr>
        </p:nvSpPr>
        <p:spPr/>
        <p:txBody>
          <a:bodyPr/>
          <a:lstStyle>
            <a:lvl1pPr>
              <a:defRPr/>
            </a:lvl1pPr>
          </a:lstStyle>
          <a:p>
            <a:fld id="{0DFF603B-1095-4B28-A004-1778A3395705}" type="slidenum">
              <a:rPr lang="en-GB"/>
              <a:pPr/>
              <a:t>‹#›</a:t>
            </a:fld>
            <a:endParaRPr lang="en-GB"/>
          </a:p>
        </p:txBody>
      </p:sp>
    </p:spTree>
  </p:cSld>
  <p:clrMapOvr>
    <a:masterClrMapping/>
  </p:clrMapOvr>
  <p:transition spd="med">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obj" preserve="1">
  <p:cSld name="Title and Content with Background">
    <p:spTree>
      <p:nvGrpSpPr>
        <p:cNvPr id="1" name=""/>
        <p:cNvGrpSpPr/>
        <p:nvPr/>
      </p:nvGrpSpPr>
      <p:grpSpPr>
        <a:xfrm>
          <a:off x="0" y="0"/>
          <a:ext cx="0" cy="0"/>
          <a:chOff x="0" y="0"/>
          <a:chExt cx="0" cy="0"/>
        </a:xfrm>
      </p:grpSpPr>
      <p:sp>
        <p:nvSpPr>
          <p:cNvPr id="4" name="Freeform 26"/>
          <p:cNvSpPr>
            <a:spLocks noEditPoints="1"/>
          </p:cNvSpPr>
          <p:nvPr userDrawn="1"/>
        </p:nvSpPr>
        <p:spPr bwMode="auto">
          <a:xfrm>
            <a:off x="1038225" y="-4763"/>
            <a:ext cx="8108950" cy="6862763"/>
          </a:xfrm>
          <a:custGeom>
            <a:avLst/>
            <a:gdLst/>
            <a:ahLst/>
            <a:cxnLst>
              <a:cxn ang="0">
                <a:pos x="908" y="3726"/>
              </a:cxn>
              <a:cxn ang="0">
                <a:pos x="1626" y="3477"/>
              </a:cxn>
              <a:cxn ang="0">
                <a:pos x="1124" y="2945"/>
              </a:cxn>
              <a:cxn ang="0">
                <a:pos x="399" y="1881"/>
              </a:cxn>
              <a:cxn ang="0">
                <a:pos x="261" y="1113"/>
              </a:cxn>
              <a:cxn ang="0">
                <a:pos x="527" y="1158"/>
              </a:cxn>
              <a:cxn ang="0">
                <a:pos x="839" y="1168"/>
              </a:cxn>
              <a:cxn ang="0">
                <a:pos x="1062" y="1148"/>
              </a:cxn>
              <a:cxn ang="0">
                <a:pos x="1673" y="609"/>
              </a:cxn>
              <a:cxn ang="0">
                <a:pos x="1196" y="845"/>
              </a:cxn>
              <a:cxn ang="0">
                <a:pos x="1425" y="750"/>
              </a:cxn>
              <a:cxn ang="0">
                <a:pos x="2179" y="364"/>
              </a:cxn>
              <a:cxn ang="0">
                <a:pos x="949" y="1917"/>
              </a:cxn>
              <a:cxn ang="0">
                <a:pos x="1517" y="2195"/>
              </a:cxn>
              <a:cxn ang="0">
                <a:pos x="1568" y="2479"/>
              </a:cxn>
              <a:cxn ang="0">
                <a:pos x="1344" y="3178"/>
              </a:cxn>
              <a:cxn ang="0">
                <a:pos x="2005" y="3271"/>
              </a:cxn>
              <a:cxn ang="0">
                <a:pos x="2346" y="3033"/>
              </a:cxn>
              <a:cxn ang="0">
                <a:pos x="2306" y="3016"/>
              </a:cxn>
              <a:cxn ang="0">
                <a:pos x="2311" y="2929"/>
              </a:cxn>
              <a:cxn ang="0">
                <a:pos x="2256" y="2938"/>
              </a:cxn>
              <a:cxn ang="0">
                <a:pos x="2307" y="2997"/>
              </a:cxn>
              <a:cxn ang="0">
                <a:pos x="2355" y="3018"/>
              </a:cxn>
              <a:cxn ang="0">
                <a:pos x="2419" y="3041"/>
              </a:cxn>
              <a:cxn ang="0">
                <a:pos x="2360" y="2954"/>
              </a:cxn>
              <a:cxn ang="0">
                <a:pos x="2311" y="2929"/>
              </a:cxn>
              <a:cxn ang="0">
                <a:pos x="1710" y="888"/>
              </a:cxn>
              <a:cxn ang="0">
                <a:pos x="4467" y="722"/>
              </a:cxn>
              <a:cxn ang="0">
                <a:pos x="2742" y="1088"/>
              </a:cxn>
              <a:cxn ang="0">
                <a:pos x="2263" y="2916"/>
              </a:cxn>
              <a:cxn ang="0">
                <a:pos x="2315" y="2913"/>
              </a:cxn>
              <a:cxn ang="0">
                <a:pos x="2371" y="2941"/>
              </a:cxn>
              <a:cxn ang="0">
                <a:pos x="2419" y="3003"/>
              </a:cxn>
              <a:cxn ang="0">
                <a:pos x="2850" y="3153"/>
              </a:cxn>
              <a:cxn ang="0">
                <a:pos x="3859" y="2950"/>
              </a:cxn>
              <a:cxn ang="0">
                <a:pos x="4143" y="2706"/>
              </a:cxn>
              <a:cxn ang="0">
                <a:pos x="4160" y="2643"/>
              </a:cxn>
              <a:cxn ang="0">
                <a:pos x="4202" y="2629"/>
              </a:cxn>
              <a:cxn ang="0">
                <a:pos x="4262" y="2653"/>
              </a:cxn>
              <a:cxn ang="0">
                <a:pos x="4338" y="2780"/>
              </a:cxn>
              <a:cxn ang="0">
                <a:pos x="4416" y="2618"/>
              </a:cxn>
              <a:cxn ang="0">
                <a:pos x="4443" y="2585"/>
              </a:cxn>
              <a:cxn ang="0">
                <a:pos x="4493" y="2588"/>
              </a:cxn>
              <a:cxn ang="0">
                <a:pos x="4545" y="2626"/>
              </a:cxn>
              <a:cxn ang="0">
                <a:pos x="4606" y="2716"/>
              </a:cxn>
              <a:cxn ang="0">
                <a:pos x="4820" y="3710"/>
              </a:cxn>
              <a:cxn ang="0">
                <a:pos x="3128" y="4323"/>
              </a:cxn>
              <a:cxn ang="0">
                <a:pos x="2966" y="4323"/>
              </a:cxn>
              <a:cxn ang="0">
                <a:pos x="1665" y="3774"/>
              </a:cxn>
              <a:cxn ang="0">
                <a:pos x="957" y="4323"/>
              </a:cxn>
              <a:cxn ang="0">
                <a:pos x="83" y="1299"/>
              </a:cxn>
              <a:cxn ang="0">
                <a:pos x="2056" y="376"/>
              </a:cxn>
              <a:cxn ang="0">
                <a:pos x="2480" y="156"/>
              </a:cxn>
              <a:cxn ang="0">
                <a:pos x="2485" y="217"/>
              </a:cxn>
              <a:cxn ang="0">
                <a:pos x="1665" y="650"/>
              </a:cxn>
              <a:cxn ang="0">
                <a:pos x="1206" y="864"/>
              </a:cxn>
              <a:cxn ang="0">
                <a:pos x="1533" y="858"/>
              </a:cxn>
            </a:cxnLst>
            <a:rect l="0" t="0" r="r" b="b"/>
            <a:pathLst>
              <a:path w="5108" h="4323">
                <a:moveTo>
                  <a:pt x="806" y="3712"/>
                </a:moveTo>
                <a:lnTo>
                  <a:pt x="889" y="4050"/>
                </a:lnTo>
                <a:lnTo>
                  <a:pt x="1266" y="3757"/>
                </a:lnTo>
                <a:lnTo>
                  <a:pt x="1174" y="3751"/>
                </a:lnTo>
                <a:lnTo>
                  <a:pt x="1092" y="3744"/>
                </a:lnTo>
                <a:lnTo>
                  <a:pt x="1020" y="3738"/>
                </a:lnTo>
                <a:lnTo>
                  <a:pt x="959" y="3732"/>
                </a:lnTo>
                <a:lnTo>
                  <a:pt x="908" y="3726"/>
                </a:lnTo>
                <a:lnTo>
                  <a:pt x="865" y="3720"/>
                </a:lnTo>
                <a:lnTo>
                  <a:pt x="831" y="3715"/>
                </a:lnTo>
                <a:lnTo>
                  <a:pt x="806" y="3712"/>
                </a:lnTo>
                <a:close/>
                <a:moveTo>
                  <a:pt x="779" y="3601"/>
                </a:moveTo>
                <a:lnTo>
                  <a:pt x="1460" y="3504"/>
                </a:lnTo>
                <a:lnTo>
                  <a:pt x="1496" y="3499"/>
                </a:lnTo>
                <a:lnTo>
                  <a:pt x="1536" y="3493"/>
                </a:lnTo>
                <a:lnTo>
                  <a:pt x="1626" y="3477"/>
                </a:lnTo>
                <a:lnTo>
                  <a:pt x="1975" y="3204"/>
                </a:lnTo>
                <a:lnTo>
                  <a:pt x="1962" y="3175"/>
                </a:lnTo>
                <a:lnTo>
                  <a:pt x="1347" y="3284"/>
                </a:lnTo>
                <a:lnTo>
                  <a:pt x="733" y="3394"/>
                </a:lnTo>
                <a:lnTo>
                  <a:pt x="779" y="3601"/>
                </a:lnTo>
                <a:close/>
                <a:moveTo>
                  <a:pt x="605" y="2819"/>
                </a:moveTo>
                <a:lnTo>
                  <a:pt x="706" y="3270"/>
                </a:lnTo>
                <a:lnTo>
                  <a:pt x="1124" y="2945"/>
                </a:lnTo>
                <a:lnTo>
                  <a:pt x="605" y="2819"/>
                </a:lnTo>
                <a:close/>
                <a:moveTo>
                  <a:pt x="399" y="1881"/>
                </a:moveTo>
                <a:lnTo>
                  <a:pt x="578" y="2690"/>
                </a:lnTo>
                <a:lnTo>
                  <a:pt x="1033" y="2410"/>
                </a:lnTo>
                <a:lnTo>
                  <a:pt x="1488" y="2130"/>
                </a:lnTo>
                <a:lnTo>
                  <a:pt x="1471" y="2094"/>
                </a:lnTo>
                <a:lnTo>
                  <a:pt x="934" y="1988"/>
                </a:lnTo>
                <a:lnTo>
                  <a:pt x="399" y="1881"/>
                </a:lnTo>
                <a:close/>
                <a:moveTo>
                  <a:pt x="246" y="1190"/>
                </a:moveTo>
                <a:lnTo>
                  <a:pt x="381" y="1803"/>
                </a:lnTo>
                <a:lnTo>
                  <a:pt x="1166" y="1422"/>
                </a:lnTo>
                <a:lnTo>
                  <a:pt x="706" y="1305"/>
                </a:lnTo>
                <a:lnTo>
                  <a:pt x="246" y="1190"/>
                </a:lnTo>
                <a:close/>
                <a:moveTo>
                  <a:pt x="209" y="1023"/>
                </a:moveTo>
                <a:lnTo>
                  <a:pt x="227" y="1103"/>
                </a:lnTo>
                <a:lnTo>
                  <a:pt x="261" y="1113"/>
                </a:lnTo>
                <a:lnTo>
                  <a:pt x="295" y="1121"/>
                </a:lnTo>
                <a:lnTo>
                  <a:pt x="330" y="1128"/>
                </a:lnTo>
                <a:lnTo>
                  <a:pt x="363" y="1134"/>
                </a:lnTo>
                <a:lnTo>
                  <a:pt x="396" y="1140"/>
                </a:lnTo>
                <a:lnTo>
                  <a:pt x="429" y="1146"/>
                </a:lnTo>
                <a:lnTo>
                  <a:pt x="462" y="1151"/>
                </a:lnTo>
                <a:lnTo>
                  <a:pt x="495" y="1155"/>
                </a:lnTo>
                <a:lnTo>
                  <a:pt x="527" y="1158"/>
                </a:lnTo>
                <a:lnTo>
                  <a:pt x="557" y="1161"/>
                </a:lnTo>
                <a:lnTo>
                  <a:pt x="619" y="1165"/>
                </a:lnTo>
                <a:lnTo>
                  <a:pt x="648" y="1167"/>
                </a:lnTo>
                <a:lnTo>
                  <a:pt x="678" y="1168"/>
                </a:lnTo>
                <a:lnTo>
                  <a:pt x="735" y="1169"/>
                </a:lnTo>
                <a:lnTo>
                  <a:pt x="761" y="1169"/>
                </a:lnTo>
                <a:lnTo>
                  <a:pt x="788" y="1169"/>
                </a:lnTo>
                <a:lnTo>
                  <a:pt x="839" y="1168"/>
                </a:lnTo>
                <a:lnTo>
                  <a:pt x="863" y="1167"/>
                </a:lnTo>
                <a:lnTo>
                  <a:pt x="886" y="1165"/>
                </a:lnTo>
                <a:lnTo>
                  <a:pt x="908" y="1164"/>
                </a:lnTo>
                <a:lnTo>
                  <a:pt x="929" y="1163"/>
                </a:lnTo>
                <a:lnTo>
                  <a:pt x="969" y="1159"/>
                </a:lnTo>
                <a:lnTo>
                  <a:pt x="1005" y="1156"/>
                </a:lnTo>
                <a:lnTo>
                  <a:pt x="1036" y="1152"/>
                </a:lnTo>
                <a:lnTo>
                  <a:pt x="1062" y="1148"/>
                </a:lnTo>
                <a:lnTo>
                  <a:pt x="987" y="949"/>
                </a:lnTo>
                <a:lnTo>
                  <a:pt x="406" y="1139"/>
                </a:lnTo>
                <a:lnTo>
                  <a:pt x="302" y="1114"/>
                </a:lnTo>
                <a:lnTo>
                  <a:pt x="692" y="976"/>
                </a:lnTo>
                <a:lnTo>
                  <a:pt x="209" y="1023"/>
                </a:lnTo>
                <a:close/>
                <a:moveTo>
                  <a:pt x="1900" y="485"/>
                </a:moveTo>
                <a:lnTo>
                  <a:pt x="1784" y="549"/>
                </a:lnTo>
                <a:lnTo>
                  <a:pt x="1673" y="609"/>
                </a:lnTo>
                <a:lnTo>
                  <a:pt x="1568" y="664"/>
                </a:lnTo>
                <a:lnTo>
                  <a:pt x="1471" y="714"/>
                </a:lnTo>
                <a:lnTo>
                  <a:pt x="1382" y="759"/>
                </a:lnTo>
                <a:lnTo>
                  <a:pt x="1340" y="780"/>
                </a:lnTo>
                <a:lnTo>
                  <a:pt x="1301" y="798"/>
                </a:lnTo>
                <a:lnTo>
                  <a:pt x="1263" y="816"/>
                </a:lnTo>
                <a:lnTo>
                  <a:pt x="1228" y="832"/>
                </a:lnTo>
                <a:lnTo>
                  <a:pt x="1196" y="845"/>
                </a:lnTo>
                <a:lnTo>
                  <a:pt x="1166" y="858"/>
                </a:lnTo>
                <a:lnTo>
                  <a:pt x="1168" y="861"/>
                </a:lnTo>
                <a:lnTo>
                  <a:pt x="1222" y="840"/>
                </a:lnTo>
                <a:lnTo>
                  <a:pt x="1252" y="828"/>
                </a:lnTo>
                <a:lnTo>
                  <a:pt x="1284" y="815"/>
                </a:lnTo>
                <a:lnTo>
                  <a:pt x="1316" y="799"/>
                </a:lnTo>
                <a:lnTo>
                  <a:pt x="1351" y="784"/>
                </a:lnTo>
                <a:lnTo>
                  <a:pt x="1425" y="750"/>
                </a:lnTo>
                <a:lnTo>
                  <a:pt x="1504" y="712"/>
                </a:lnTo>
                <a:lnTo>
                  <a:pt x="1587" y="671"/>
                </a:lnTo>
                <a:lnTo>
                  <a:pt x="1676" y="627"/>
                </a:lnTo>
                <a:lnTo>
                  <a:pt x="1769" y="579"/>
                </a:lnTo>
                <a:lnTo>
                  <a:pt x="1867" y="529"/>
                </a:lnTo>
                <a:lnTo>
                  <a:pt x="1967" y="476"/>
                </a:lnTo>
                <a:lnTo>
                  <a:pt x="2071" y="421"/>
                </a:lnTo>
                <a:lnTo>
                  <a:pt x="2179" y="364"/>
                </a:lnTo>
                <a:lnTo>
                  <a:pt x="2401" y="243"/>
                </a:lnTo>
                <a:lnTo>
                  <a:pt x="2632" y="117"/>
                </a:lnTo>
                <a:lnTo>
                  <a:pt x="2441" y="213"/>
                </a:lnTo>
                <a:lnTo>
                  <a:pt x="2254" y="307"/>
                </a:lnTo>
                <a:lnTo>
                  <a:pt x="1900" y="485"/>
                </a:lnTo>
                <a:close/>
                <a:moveTo>
                  <a:pt x="1179" y="1450"/>
                </a:moveTo>
                <a:lnTo>
                  <a:pt x="458" y="1812"/>
                </a:lnTo>
                <a:lnTo>
                  <a:pt x="949" y="1917"/>
                </a:lnTo>
                <a:lnTo>
                  <a:pt x="1439" y="2024"/>
                </a:lnTo>
                <a:lnTo>
                  <a:pt x="1179" y="1450"/>
                </a:lnTo>
                <a:close/>
                <a:moveTo>
                  <a:pt x="1311" y="1056"/>
                </a:moveTo>
                <a:lnTo>
                  <a:pt x="1266" y="1054"/>
                </a:lnTo>
                <a:lnTo>
                  <a:pt x="1275" y="1072"/>
                </a:lnTo>
                <a:lnTo>
                  <a:pt x="1311" y="1056"/>
                </a:lnTo>
                <a:close/>
                <a:moveTo>
                  <a:pt x="1843" y="2915"/>
                </a:moveTo>
                <a:lnTo>
                  <a:pt x="1517" y="2195"/>
                </a:lnTo>
                <a:lnTo>
                  <a:pt x="1089" y="2473"/>
                </a:lnTo>
                <a:lnTo>
                  <a:pt x="661" y="2753"/>
                </a:lnTo>
                <a:lnTo>
                  <a:pt x="1203" y="2882"/>
                </a:lnTo>
                <a:lnTo>
                  <a:pt x="1368" y="2754"/>
                </a:lnTo>
                <a:lnTo>
                  <a:pt x="1411" y="2653"/>
                </a:lnTo>
                <a:lnTo>
                  <a:pt x="1367" y="2506"/>
                </a:lnTo>
                <a:lnTo>
                  <a:pt x="1384" y="2461"/>
                </a:lnTo>
                <a:lnTo>
                  <a:pt x="1568" y="2479"/>
                </a:lnTo>
                <a:lnTo>
                  <a:pt x="1578" y="2514"/>
                </a:lnTo>
                <a:lnTo>
                  <a:pt x="1491" y="2658"/>
                </a:lnTo>
                <a:lnTo>
                  <a:pt x="1544" y="2773"/>
                </a:lnTo>
                <a:lnTo>
                  <a:pt x="1843" y="2915"/>
                </a:lnTo>
                <a:close/>
                <a:moveTo>
                  <a:pt x="1797" y="3109"/>
                </a:moveTo>
                <a:lnTo>
                  <a:pt x="1229" y="2970"/>
                </a:lnTo>
                <a:lnTo>
                  <a:pt x="891" y="3248"/>
                </a:lnTo>
                <a:lnTo>
                  <a:pt x="1344" y="3178"/>
                </a:lnTo>
                <a:lnTo>
                  <a:pt x="1797" y="3109"/>
                </a:lnTo>
                <a:close/>
                <a:moveTo>
                  <a:pt x="1905" y="3050"/>
                </a:moveTo>
                <a:lnTo>
                  <a:pt x="1882" y="3000"/>
                </a:lnTo>
                <a:lnTo>
                  <a:pt x="1438" y="2798"/>
                </a:lnTo>
                <a:lnTo>
                  <a:pt x="1305" y="2907"/>
                </a:lnTo>
                <a:lnTo>
                  <a:pt x="1905" y="3050"/>
                </a:lnTo>
                <a:close/>
                <a:moveTo>
                  <a:pt x="2057" y="3387"/>
                </a:moveTo>
                <a:lnTo>
                  <a:pt x="2005" y="3271"/>
                </a:lnTo>
                <a:lnTo>
                  <a:pt x="1790" y="3445"/>
                </a:lnTo>
                <a:lnTo>
                  <a:pt x="1918" y="3417"/>
                </a:lnTo>
                <a:lnTo>
                  <a:pt x="2057" y="3387"/>
                </a:lnTo>
                <a:close/>
                <a:moveTo>
                  <a:pt x="2484" y="3289"/>
                </a:moveTo>
                <a:lnTo>
                  <a:pt x="2356" y="3048"/>
                </a:lnTo>
                <a:lnTo>
                  <a:pt x="2352" y="3042"/>
                </a:lnTo>
                <a:lnTo>
                  <a:pt x="2349" y="3036"/>
                </a:lnTo>
                <a:lnTo>
                  <a:pt x="2346" y="3033"/>
                </a:lnTo>
                <a:lnTo>
                  <a:pt x="2344" y="3030"/>
                </a:lnTo>
                <a:lnTo>
                  <a:pt x="2340" y="3026"/>
                </a:lnTo>
                <a:lnTo>
                  <a:pt x="2336" y="3022"/>
                </a:lnTo>
                <a:lnTo>
                  <a:pt x="2331" y="3018"/>
                </a:lnTo>
                <a:lnTo>
                  <a:pt x="2326" y="3016"/>
                </a:lnTo>
                <a:lnTo>
                  <a:pt x="2320" y="3013"/>
                </a:lnTo>
                <a:lnTo>
                  <a:pt x="2313" y="3013"/>
                </a:lnTo>
                <a:lnTo>
                  <a:pt x="2306" y="3016"/>
                </a:lnTo>
                <a:lnTo>
                  <a:pt x="2299" y="3019"/>
                </a:lnTo>
                <a:lnTo>
                  <a:pt x="2294" y="3022"/>
                </a:lnTo>
                <a:lnTo>
                  <a:pt x="2286" y="3028"/>
                </a:lnTo>
                <a:lnTo>
                  <a:pt x="2283" y="3030"/>
                </a:lnTo>
                <a:lnTo>
                  <a:pt x="2279" y="3028"/>
                </a:lnTo>
                <a:lnTo>
                  <a:pt x="2421" y="3303"/>
                </a:lnTo>
                <a:lnTo>
                  <a:pt x="2484" y="3289"/>
                </a:lnTo>
                <a:close/>
                <a:moveTo>
                  <a:pt x="2311" y="2929"/>
                </a:moveTo>
                <a:lnTo>
                  <a:pt x="2305" y="2928"/>
                </a:lnTo>
                <a:lnTo>
                  <a:pt x="2299" y="2927"/>
                </a:lnTo>
                <a:lnTo>
                  <a:pt x="2293" y="2927"/>
                </a:lnTo>
                <a:lnTo>
                  <a:pt x="2287" y="2928"/>
                </a:lnTo>
                <a:lnTo>
                  <a:pt x="2275" y="2930"/>
                </a:lnTo>
                <a:lnTo>
                  <a:pt x="2270" y="2932"/>
                </a:lnTo>
                <a:lnTo>
                  <a:pt x="2265" y="2934"/>
                </a:lnTo>
                <a:lnTo>
                  <a:pt x="2256" y="2938"/>
                </a:lnTo>
                <a:lnTo>
                  <a:pt x="2249" y="2941"/>
                </a:lnTo>
                <a:lnTo>
                  <a:pt x="2238" y="2948"/>
                </a:lnTo>
                <a:lnTo>
                  <a:pt x="2272" y="3013"/>
                </a:lnTo>
                <a:lnTo>
                  <a:pt x="2280" y="3007"/>
                </a:lnTo>
                <a:lnTo>
                  <a:pt x="2286" y="3004"/>
                </a:lnTo>
                <a:lnTo>
                  <a:pt x="2293" y="3001"/>
                </a:lnTo>
                <a:lnTo>
                  <a:pt x="2300" y="2999"/>
                </a:lnTo>
                <a:lnTo>
                  <a:pt x="2307" y="2997"/>
                </a:lnTo>
                <a:lnTo>
                  <a:pt x="2311" y="2997"/>
                </a:lnTo>
                <a:lnTo>
                  <a:pt x="2315" y="2996"/>
                </a:lnTo>
                <a:lnTo>
                  <a:pt x="2325" y="2997"/>
                </a:lnTo>
                <a:lnTo>
                  <a:pt x="2331" y="2999"/>
                </a:lnTo>
                <a:lnTo>
                  <a:pt x="2337" y="3002"/>
                </a:lnTo>
                <a:lnTo>
                  <a:pt x="2344" y="3006"/>
                </a:lnTo>
                <a:lnTo>
                  <a:pt x="2350" y="3011"/>
                </a:lnTo>
                <a:lnTo>
                  <a:pt x="2355" y="3018"/>
                </a:lnTo>
                <a:lnTo>
                  <a:pt x="2358" y="3021"/>
                </a:lnTo>
                <a:lnTo>
                  <a:pt x="2361" y="3025"/>
                </a:lnTo>
                <a:lnTo>
                  <a:pt x="2367" y="3033"/>
                </a:lnTo>
                <a:lnTo>
                  <a:pt x="2371" y="3042"/>
                </a:lnTo>
                <a:lnTo>
                  <a:pt x="2500" y="3285"/>
                </a:lnTo>
                <a:lnTo>
                  <a:pt x="2545" y="3275"/>
                </a:lnTo>
                <a:lnTo>
                  <a:pt x="2447" y="3093"/>
                </a:lnTo>
                <a:lnTo>
                  <a:pt x="2419" y="3041"/>
                </a:lnTo>
                <a:lnTo>
                  <a:pt x="2404" y="3016"/>
                </a:lnTo>
                <a:lnTo>
                  <a:pt x="2399" y="3005"/>
                </a:lnTo>
                <a:lnTo>
                  <a:pt x="2394" y="2997"/>
                </a:lnTo>
                <a:lnTo>
                  <a:pt x="2384" y="2981"/>
                </a:lnTo>
                <a:lnTo>
                  <a:pt x="2378" y="2972"/>
                </a:lnTo>
                <a:lnTo>
                  <a:pt x="2372" y="2966"/>
                </a:lnTo>
                <a:lnTo>
                  <a:pt x="2367" y="2960"/>
                </a:lnTo>
                <a:lnTo>
                  <a:pt x="2360" y="2954"/>
                </a:lnTo>
                <a:lnTo>
                  <a:pt x="2354" y="2949"/>
                </a:lnTo>
                <a:lnTo>
                  <a:pt x="2348" y="2945"/>
                </a:lnTo>
                <a:lnTo>
                  <a:pt x="2342" y="2941"/>
                </a:lnTo>
                <a:lnTo>
                  <a:pt x="2336" y="2938"/>
                </a:lnTo>
                <a:lnTo>
                  <a:pt x="2330" y="2935"/>
                </a:lnTo>
                <a:lnTo>
                  <a:pt x="2324" y="2933"/>
                </a:lnTo>
                <a:lnTo>
                  <a:pt x="2317" y="2930"/>
                </a:lnTo>
                <a:lnTo>
                  <a:pt x="2311" y="2929"/>
                </a:lnTo>
                <a:close/>
                <a:moveTo>
                  <a:pt x="1595" y="926"/>
                </a:moveTo>
                <a:lnTo>
                  <a:pt x="1660" y="908"/>
                </a:lnTo>
                <a:lnTo>
                  <a:pt x="1660" y="910"/>
                </a:lnTo>
                <a:lnTo>
                  <a:pt x="1674" y="904"/>
                </a:lnTo>
                <a:lnTo>
                  <a:pt x="1660" y="908"/>
                </a:lnTo>
                <a:lnTo>
                  <a:pt x="1657" y="841"/>
                </a:lnTo>
                <a:lnTo>
                  <a:pt x="1709" y="828"/>
                </a:lnTo>
                <a:lnTo>
                  <a:pt x="1710" y="888"/>
                </a:lnTo>
                <a:lnTo>
                  <a:pt x="2236" y="666"/>
                </a:lnTo>
                <a:lnTo>
                  <a:pt x="2764" y="444"/>
                </a:lnTo>
                <a:lnTo>
                  <a:pt x="3292" y="221"/>
                </a:lnTo>
                <a:lnTo>
                  <a:pt x="3819" y="0"/>
                </a:lnTo>
                <a:lnTo>
                  <a:pt x="4464" y="0"/>
                </a:lnTo>
                <a:lnTo>
                  <a:pt x="5108" y="0"/>
                </a:lnTo>
                <a:lnTo>
                  <a:pt x="5108" y="587"/>
                </a:lnTo>
                <a:lnTo>
                  <a:pt x="4467" y="722"/>
                </a:lnTo>
                <a:lnTo>
                  <a:pt x="3825" y="859"/>
                </a:lnTo>
                <a:lnTo>
                  <a:pt x="4117" y="877"/>
                </a:lnTo>
                <a:lnTo>
                  <a:pt x="4612" y="797"/>
                </a:lnTo>
                <a:lnTo>
                  <a:pt x="5108" y="718"/>
                </a:lnTo>
                <a:lnTo>
                  <a:pt x="5108" y="974"/>
                </a:lnTo>
                <a:lnTo>
                  <a:pt x="4344" y="1073"/>
                </a:lnTo>
                <a:lnTo>
                  <a:pt x="3543" y="1080"/>
                </a:lnTo>
                <a:lnTo>
                  <a:pt x="2742" y="1088"/>
                </a:lnTo>
                <a:lnTo>
                  <a:pt x="2084" y="1227"/>
                </a:lnTo>
                <a:lnTo>
                  <a:pt x="1427" y="1367"/>
                </a:lnTo>
                <a:lnTo>
                  <a:pt x="1829" y="2150"/>
                </a:lnTo>
                <a:lnTo>
                  <a:pt x="2230" y="2933"/>
                </a:lnTo>
                <a:lnTo>
                  <a:pt x="2236" y="2928"/>
                </a:lnTo>
                <a:lnTo>
                  <a:pt x="2245" y="2924"/>
                </a:lnTo>
                <a:lnTo>
                  <a:pt x="2253" y="2920"/>
                </a:lnTo>
                <a:lnTo>
                  <a:pt x="2263" y="2916"/>
                </a:lnTo>
                <a:lnTo>
                  <a:pt x="2269" y="2915"/>
                </a:lnTo>
                <a:lnTo>
                  <a:pt x="2275" y="2913"/>
                </a:lnTo>
                <a:lnTo>
                  <a:pt x="2282" y="2912"/>
                </a:lnTo>
                <a:lnTo>
                  <a:pt x="2288" y="2912"/>
                </a:lnTo>
                <a:lnTo>
                  <a:pt x="2295" y="2911"/>
                </a:lnTo>
                <a:lnTo>
                  <a:pt x="2301" y="2911"/>
                </a:lnTo>
                <a:lnTo>
                  <a:pt x="2308" y="2912"/>
                </a:lnTo>
                <a:lnTo>
                  <a:pt x="2315" y="2913"/>
                </a:lnTo>
                <a:lnTo>
                  <a:pt x="2322" y="2914"/>
                </a:lnTo>
                <a:lnTo>
                  <a:pt x="2330" y="2916"/>
                </a:lnTo>
                <a:lnTo>
                  <a:pt x="2337" y="2919"/>
                </a:lnTo>
                <a:lnTo>
                  <a:pt x="2343" y="2922"/>
                </a:lnTo>
                <a:lnTo>
                  <a:pt x="2350" y="2926"/>
                </a:lnTo>
                <a:lnTo>
                  <a:pt x="2357" y="2930"/>
                </a:lnTo>
                <a:lnTo>
                  <a:pt x="2363" y="2936"/>
                </a:lnTo>
                <a:lnTo>
                  <a:pt x="2371" y="2941"/>
                </a:lnTo>
                <a:lnTo>
                  <a:pt x="2377" y="2947"/>
                </a:lnTo>
                <a:lnTo>
                  <a:pt x="2384" y="2953"/>
                </a:lnTo>
                <a:lnTo>
                  <a:pt x="2390" y="2960"/>
                </a:lnTo>
                <a:lnTo>
                  <a:pt x="2396" y="2968"/>
                </a:lnTo>
                <a:lnTo>
                  <a:pt x="2402" y="2976"/>
                </a:lnTo>
                <a:lnTo>
                  <a:pt x="2408" y="2985"/>
                </a:lnTo>
                <a:lnTo>
                  <a:pt x="2414" y="2994"/>
                </a:lnTo>
                <a:lnTo>
                  <a:pt x="2419" y="3003"/>
                </a:lnTo>
                <a:lnTo>
                  <a:pt x="2433" y="3030"/>
                </a:lnTo>
                <a:lnTo>
                  <a:pt x="2463" y="3084"/>
                </a:lnTo>
                <a:lnTo>
                  <a:pt x="2563" y="3271"/>
                </a:lnTo>
                <a:lnTo>
                  <a:pt x="2707" y="3236"/>
                </a:lnTo>
                <a:lnTo>
                  <a:pt x="2626" y="3044"/>
                </a:lnTo>
                <a:lnTo>
                  <a:pt x="2695" y="3022"/>
                </a:lnTo>
                <a:lnTo>
                  <a:pt x="2768" y="3166"/>
                </a:lnTo>
                <a:lnTo>
                  <a:pt x="2850" y="3153"/>
                </a:lnTo>
                <a:lnTo>
                  <a:pt x="2860" y="3010"/>
                </a:lnTo>
                <a:lnTo>
                  <a:pt x="2944" y="3009"/>
                </a:lnTo>
                <a:lnTo>
                  <a:pt x="2919" y="3185"/>
                </a:lnTo>
                <a:lnTo>
                  <a:pt x="3077" y="3146"/>
                </a:lnTo>
                <a:lnTo>
                  <a:pt x="3235" y="3107"/>
                </a:lnTo>
                <a:lnTo>
                  <a:pt x="3393" y="3068"/>
                </a:lnTo>
                <a:lnTo>
                  <a:pt x="3551" y="3028"/>
                </a:lnTo>
                <a:lnTo>
                  <a:pt x="3859" y="2950"/>
                </a:lnTo>
                <a:lnTo>
                  <a:pt x="4151" y="2875"/>
                </a:lnTo>
                <a:lnTo>
                  <a:pt x="4147" y="2838"/>
                </a:lnTo>
                <a:lnTo>
                  <a:pt x="4145" y="2816"/>
                </a:lnTo>
                <a:lnTo>
                  <a:pt x="4143" y="2790"/>
                </a:lnTo>
                <a:lnTo>
                  <a:pt x="4142" y="2763"/>
                </a:lnTo>
                <a:lnTo>
                  <a:pt x="4142" y="2749"/>
                </a:lnTo>
                <a:lnTo>
                  <a:pt x="4142" y="2735"/>
                </a:lnTo>
                <a:lnTo>
                  <a:pt x="4143" y="2706"/>
                </a:lnTo>
                <a:lnTo>
                  <a:pt x="4145" y="2677"/>
                </a:lnTo>
                <a:lnTo>
                  <a:pt x="4145" y="2671"/>
                </a:lnTo>
                <a:lnTo>
                  <a:pt x="4147" y="2665"/>
                </a:lnTo>
                <a:lnTo>
                  <a:pt x="4149" y="2660"/>
                </a:lnTo>
                <a:lnTo>
                  <a:pt x="4151" y="2655"/>
                </a:lnTo>
                <a:lnTo>
                  <a:pt x="4154" y="2651"/>
                </a:lnTo>
                <a:lnTo>
                  <a:pt x="4157" y="2647"/>
                </a:lnTo>
                <a:lnTo>
                  <a:pt x="4160" y="2643"/>
                </a:lnTo>
                <a:lnTo>
                  <a:pt x="4165" y="2639"/>
                </a:lnTo>
                <a:lnTo>
                  <a:pt x="4169" y="2637"/>
                </a:lnTo>
                <a:lnTo>
                  <a:pt x="4173" y="2634"/>
                </a:lnTo>
                <a:lnTo>
                  <a:pt x="4178" y="2633"/>
                </a:lnTo>
                <a:lnTo>
                  <a:pt x="4182" y="2631"/>
                </a:lnTo>
                <a:lnTo>
                  <a:pt x="4192" y="2630"/>
                </a:lnTo>
                <a:lnTo>
                  <a:pt x="4197" y="2629"/>
                </a:lnTo>
                <a:lnTo>
                  <a:pt x="4202" y="2629"/>
                </a:lnTo>
                <a:lnTo>
                  <a:pt x="4214" y="2630"/>
                </a:lnTo>
                <a:lnTo>
                  <a:pt x="4224" y="2633"/>
                </a:lnTo>
                <a:lnTo>
                  <a:pt x="4229" y="2634"/>
                </a:lnTo>
                <a:lnTo>
                  <a:pt x="4234" y="2636"/>
                </a:lnTo>
                <a:lnTo>
                  <a:pt x="4239" y="2638"/>
                </a:lnTo>
                <a:lnTo>
                  <a:pt x="4244" y="2642"/>
                </a:lnTo>
                <a:lnTo>
                  <a:pt x="4254" y="2647"/>
                </a:lnTo>
                <a:lnTo>
                  <a:pt x="4262" y="2653"/>
                </a:lnTo>
                <a:lnTo>
                  <a:pt x="4265" y="2657"/>
                </a:lnTo>
                <a:lnTo>
                  <a:pt x="4268" y="2660"/>
                </a:lnTo>
                <a:lnTo>
                  <a:pt x="4271" y="2664"/>
                </a:lnTo>
                <a:lnTo>
                  <a:pt x="4274" y="2668"/>
                </a:lnTo>
                <a:lnTo>
                  <a:pt x="4280" y="2678"/>
                </a:lnTo>
                <a:lnTo>
                  <a:pt x="4289" y="2694"/>
                </a:lnTo>
                <a:lnTo>
                  <a:pt x="4313" y="2734"/>
                </a:lnTo>
                <a:lnTo>
                  <a:pt x="4338" y="2780"/>
                </a:lnTo>
                <a:lnTo>
                  <a:pt x="4360" y="2822"/>
                </a:lnTo>
                <a:lnTo>
                  <a:pt x="4418" y="2808"/>
                </a:lnTo>
                <a:lnTo>
                  <a:pt x="4416" y="2742"/>
                </a:lnTo>
                <a:lnTo>
                  <a:pt x="4413" y="2642"/>
                </a:lnTo>
                <a:lnTo>
                  <a:pt x="4413" y="2632"/>
                </a:lnTo>
                <a:lnTo>
                  <a:pt x="4414" y="2625"/>
                </a:lnTo>
                <a:lnTo>
                  <a:pt x="4416" y="2622"/>
                </a:lnTo>
                <a:lnTo>
                  <a:pt x="4416" y="2618"/>
                </a:lnTo>
                <a:lnTo>
                  <a:pt x="4418" y="2612"/>
                </a:lnTo>
                <a:lnTo>
                  <a:pt x="4420" y="2607"/>
                </a:lnTo>
                <a:lnTo>
                  <a:pt x="4423" y="2602"/>
                </a:lnTo>
                <a:lnTo>
                  <a:pt x="4426" y="2596"/>
                </a:lnTo>
                <a:lnTo>
                  <a:pt x="4430" y="2593"/>
                </a:lnTo>
                <a:lnTo>
                  <a:pt x="4434" y="2589"/>
                </a:lnTo>
                <a:lnTo>
                  <a:pt x="4438" y="2587"/>
                </a:lnTo>
                <a:lnTo>
                  <a:pt x="4443" y="2585"/>
                </a:lnTo>
                <a:lnTo>
                  <a:pt x="4448" y="2583"/>
                </a:lnTo>
                <a:lnTo>
                  <a:pt x="4453" y="2582"/>
                </a:lnTo>
                <a:lnTo>
                  <a:pt x="4459" y="2581"/>
                </a:lnTo>
                <a:lnTo>
                  <a:pt x="4464" y="2581"/>
                </a:lnTo>
                <a:lnTo>
                  <a:pt x="4470" y="2582"/>
                </a:lnTo>
                <a:lnTo>
                  <a:pt x="4481" y="2584"/>
                </a:lnTo>
                <a:lnTo>
                  <a:pt x="4487" y="2586"/>
                </a:lnTo>
                <a:lnTo>
                  <a:pt x="4493" y="2588"/>
                </a:lnTo>
                <a:lnTo>
                  <a:pt x="4500" y="2591"/>
                </a:lnTo>
                <a:lnTo>
                  <a:pt x="4506" y="2594"/>
                </a:lnTo>
                <a:lnTo>
                  <a:pt x="4512" y="2597"/>
                </a:lnTo>
                <a:lnTo>
                  <a:pt x="4517" y="2602"/>
                </a:lnTo>
                <a:lnTo>
                  <a:pt x="4523" y="2606"/>
                </a:lnTo>
                <a:lnTo>
                  <a:pt x="4529" y="2611"/>
                </a:lnTo>
                <a:lnTo>
                  <a:pt x="4539" y="2621"/>
                </a:lnTo>
                <a:lnTo>
                  <a:pt x="4545" y="2626"/>
                </a:lnTo>
                <a:lnTo>
                  <a:pt x="4550" y="2632"/>
                </a:lnTo>
                <a:lnTo>
                  <a:pt x="4558" y="2645"/>
                </a:lnTo>
                <a:lnTo>
                  <a:pt x="4562" y="2652"/>
                </a:lnTo>
                <a:lnTo>
                  <a:pt x="4566" y="2659"/>
                </a:lnTo>
                <a:lnTo>
                  <a:pt x="4575" y="2673"/>
                </a:lnTo>
                <a:lnTo>
                  <a:pt x="4585" y="2688"/>
                </a:lnTo>
                <a:lnTo>
                  <a:pt x="4595" y="2702"/>
                </a:lnTo>
                <a:lnTo>
                  <a:pt x="4606" y="2716"/>
                </a:lnTo>
                <a:lnTo>
                  <a:pt x="4616" y="2729"/>
                </a:lnTo>
                <a:lnTo>
                  <a:pt x="4634" y="2751"/>
                </a:lnTo>
                <a:lnTo>
                  <a:pt x="4933" y="2673"/>
                </a:lnTo>
                <a:lnTo>
                  <a:pt x="5108" y="2627"/>
                </a:lnTo>
                <a:lnTo>
                  <a:pt x="5108" y="3163"/>
                </a:lnTo>
                <a:lnTo>
                  <a:pt x="5108" y="3699"/>
                </a:lnTo>
                <a:lnTo>
                  <a:pt x="4997" y="3704"/>
                </a:lnTo>
                <a:lnTo>
                  <a:pt x="4820" y="3710"/>
                </a:lnTo>
                <a:lnTo>
                  <a:pt x="4587" y="3719"/>
                </a:lnTo>
                <a:lnTo>
                  <a:pt x="4303" y="3729"/>
                </a:lnTo>
                <a:lnTo>
                  <a:pt x="3978" y="3740"/>
                </a:lnTo>
                <a:lnTo>
                  <a:pt x="3618" y="3750"/>
                </a:lnTo>
                <a:lnTo>
                  <a:pt x="3429" y="3755"/>
                </a:lnTo>
                <a:lnTo>
                  <a:pt x="3234" y="3760"/>
                </a:lnTo>
                <a:lnTo>
                  <a:pt x="2832" y="3771"/>
                </a:lnTo>
                <a:lnTo>
                  <a:pt x="3128" y="4323"/>
                </a:lnTo>
                <a:lnTo>
                  <a:pt x="3108" y="4323"/>
                </a:lnTo>
                <a:lnTo>
                  <a:pt x="2811" y="3771"/>
                </a:lnTo>
                <a:lnTo>
                  <a:pt x="2759" y="3772"/>
                </a:lnTo>
                <a:lnTo>
                  <a:pt x="3053" y="4323"/>
                </a:lnTo>
                <a:lnTo>
                  <a:pt x="3036" y="4323"/>
                </a:lnTo>
                <a:lnTo>
                  <a:pt x="2742" y="3772"/>
                </a:lnTo>
                <a:lnTo>
                  <a:pt x="2672" y="3774"/>
                </a:lnTo>
                <a:lnTo>
                  <a:pt x="2966" y="4323"/>
                </a:lnTo>
                <a:lnTo>
                  <a:pt x="2487" y="4323"/>
                </a:lnTo>
                <a:lnTo>
                  <a:pt x="2240" y="3789"/>
                </a:lnTo>
                <a:lnTo>
                  <a:pt x="2235" y="3780"/>
                </a:lnTo>
                <a:lnTo>
                  <a:pt x="2108" y="3780"/>
                </a:lnTo>
                <a:lnTo>
                  <a:pt x="1987" y="3780"/>
                </a:lnTo>
                <a:lnTo>
                  <a:pt x="1874" y="3778"/>
                </a:lnTo>
                <a:lnTo>
                  <a:pt x="1766" y="3777"/>
                </a:lnTo>
                <a:lnTo>
                  <a:pt x="1665" y="3774"/>
                </a:lnTo>
                <a:lnTo>
                  <a:pt x="1570" y="3772"/>
                </a:lnTo>
                <a:lnTo>
                  <a:pt x="1480" y="3768"/>
                </a:lnTo>
                <a:lnTo>
                  <a:pt x="1397" y="3765"/>
                </a:lnTo>
                <a:lnTo>
                  <a:pt x="978" y="4106"/>
                </a:lnTo>
                <a:lnTo>
                  <a:pt x="1724" y="4323"/>
                </a:lnTo>
                <a:lnTo>
                  <a:pt x="1339" y="4323"/>
                </a:lnTo>
                <a:lnTo>
                  <a:pt x="929" y="4209"/>
                </a:lnTo>
                <a:lnTo>
                  <a:pt x="957" y="4323"/>
                </a:lnTo>
                <a:lnTo>
                  <a:pt x="665" y="4323"/>
                </a:lnTo>
                <a:lnTo>
                  <a:pt x="581" y="3891"/>
                </a:lnTo>
                <a:lnTo>
                  <a:pt x="498" y="3459"/>
                </a:lnTo>
                <a:lnTo>
                  <a:pt x="415" y="3027"/>
                </a:lnTo>
                <a:lnTo>
                  <a:pt x="332" y="2595"/>
                </a:lnTo>
                <a:lnTo>
                  <a:pt x="249" y="2163"/>
                </a:lnTo>
                <a:lnTo>
                  <a:pt x="166" y="1732"/>
                </a:lnTo>
                <a:lnTo>
                  <a:pt x="83" y="1299"/>
                </a:lnTo>
                <a:lnTo>
                  <a:pt x="0" y="868"/>
                </a:lnTo>
                <a:lnTo>
                  <a:pt x="564" y="827"/>
                </a:lnTo>
                <a:lnTo>
                  <a:pt x="1129" y="787"/>
                </a:lnTo>
                <a:lnTo>
                  <a:pt x="1156" y="838"/>
                </a:lnTo>
                <a:lnTo>
                  <a:pt x="1446" y="693"/>
                </a:lnTo>
                <a:lnTo>
                  <a:pt x="1858" y="486"/>
                </a:lnTo>
                <a:lnTo>
                  <a:pt x="1956" y="432"/>
                </a:lnTo>
                <a:lnTo>
                  <a:pt x="2056" y="376"/>
                </a:lnTo>
                <a:lnTo>
                  <a:pt x="2160" y="318"/>
                </a:lnTo>
                <a:lnTo>
                  <a:pt x="2266" y="257"/>
                </a:lnTo>
                <a:lnTo>
                  <a:pt x="2374" y="195"/>
                </a:lnTo>
                <a:lnTo>
                  <a:pt x="2484" y="131"/>
                </a:lnTo>
                <a:lnTo>
                  <a:pt x="2710" y="0"/>
                </a:lnTo>
                <a:lnTo>
                  <a:pt x="2748" y="0"/>
                </a:lnTo>
                <a:lnTo>
                  <a:pt x="2613" y="79"/>
                </a:lnTo>
                <a:lnTo>
                  <a:pt x="2480" y="156"/>
                </a:lnTo>
                <a:lnTo>
                  <a:pt x="2350" y="230"/>
                </a:lnTo>
                <a:lnTo>
                  <a:pt x="2223" y="303"/>
                </a:lnTo>
                <a:lnTo>
                  <a:pt x="2520" y="155"/>
                </a:lnTo>
                <a:lnTo>
                  <a:pt x="2827" y="0"/>
                </a:lnTo>
                <a:lnTo>
                  <a:pt x="2881" y="0"/>
                </a:lnTo>
                <a:lnTo>
                  <a:pt x="2748" y="74"/>
                </a:lnTo>
                <a:lnTo>
                  <a:pt x="2615" y="146"/>
                </a:lnTo>
                <a:lnTo>
                  <a:pt x="2485" y="217"/>
                </a:lnTo>
                <a:lnTo>
                  <a:pt x="2422" y="252"/>
                </a:lnTo>
                <a:lnTo>
                  <a:pt x="2358" y="287"/>
                </a:lnTo>
                <a:lnTo>
                  <a:pt x="2232" y="353"/>
                </a:lnTo>
                <a:lnTo>
                  <a:pt x="2110" y="419"/>
                </a:lnTo>
                <a:lnTo>
                  <a:pt x="1993" y="482"/>
                </a:lnTo>
                <a:lnTo>
                  <a:pt x="1878" y="541"/>
                </a:lnTo>
                <a:lnTo>
                  <a:pt x="1769" y="597"/>
                </a:lnTo>
                <a:lnTo>
                  <a:pt x="1665" y="650"/>
                </a:lnTo>
                <a:lnTo>
                  <a:pt x="1566" y="699"/>
                </a:lnTo>
                <a:lnTo>
                  <a:pt x="1473" y="744"/>
                </a:lnTo>
                <a:lnTo>
                  <a:pt x="1430" y="764"/>
                </a:lnTo>
                <a:lnTo>
                  <a:pt x="1388" y="784"/>
                </a:lnTo>
                <a:lnTo>
                  <a:pt x="1309" y="820"/>
                </a:lnTo>
                <a:lnTo>
                  <a:pt x="1272" y="836"/>
                </a:lnTo>
                <a:lnTo>
                  <a:pt x="1239" y="850"/>
                </a:lnTo>
                <a:lnTo>
                  <a:pt x="1206" y="864"/>
                </a:lnTo>
                <a:lnTo>
                  <a:pt x="1175" y="876"/>
                </a:lnTo>
                <a:lnTo>
                  <a:pt x="1223" y="969"/>
                </a:lnTo>
                <a:lnTo>
                  <a:pt x="1507" y="960"/>
                </a:lnTo>
                <a:lnTo>
                  <a:pt x="1348" y="1041"/>
                </a:lnTo>
                <a:lnTo>
                  <a:pt x="1648" y="914"/>
                </a:lnTo>
                <a:lnTo>
                  <a:pt x="1595" y="927"/>
                </a:lnTo>
                <a:lnTo>
                  <a:pt x="1543" y="942"/>
                </a:lnTo>
                <a:lnTo>
                  <a:pt x="1533" y="858"/>
                </a:lnTo>
                <a:lnTo>
                  <a:pt x="1596" y="847"/>
                </a:lnTo>
                <a:lnTo>
                  <a:pt x="1595" y="926"/>
                </a:lnTo>
                <a:close/>
              </a:path>
            </a:pathLst>
          </a:custGeom>
          <a:solidFill>
            <a:schemeClr val="accent5">
              <a:lumMod val="20000"/>
              <a:lumOff val="80000"/>
            </a:schemeClr>
          </a:solidFill>
          <a:ln w="9525">
            <a:noFill/>
            <a:round/>
            <a:headEnd/>
            <a:tailEnd/>
          </a:ln>
        </p:spPr>
        <p:txBody>
          <a:bodyPr/>
          <a:lstStyle/>
          <a:p>
            <a:endParaRPr lang="en-GB">
              <a:latin typeface="ITC Franklin Gothic Std Book" pitchFamily="34" charset="0"/>
            </a:endParaRPr>
          </a:p>
        </p:txBody>
      </p:sp>
      <p:sp>
        <p:nvSpPr>
          <p:cNvPr id="5" name="Snip Single Corner Rectangle 4"/>
          <p:cNvSpPr/>
          <p:nvPr userDrawn="1"/>
        </p:nvSpPr>
        <p:spPr>
          <a:xfrm flipH="1" flipV="1">
            <a:off x="323850" y="6308725"/>
            <a:ext cx="8496300" cy="360363"/>
          </a:xfrm>
          <a:prstGeom prst="snip1Rect">
            <a:avLst>
              <a:gd name="adj" fmla="val 43583"/>
            </a:avLst>
          </a:prstGeom>
          <a:solidFill>
            <a:srgbClr val="D6DCDA"/>
          </a:solidFill>
          <a:ln>
            <a:noFill/>
          </a:ln>
          <a:effectLst>
            <a:outerShdw blurRad="190500" algn="ctr" rotWithShape="0">
              <a:prstClr val="black">
                <a:alpha val="45000"/>
              </a:prstClr>
            </a:outerShdw>
          </a:effectLst>
          <a:scene3d>
            <a:camera prst="orthographicFront"/>
            <a:lightRig rig="soft" dir="t"/>
          </a:scene3d>
          <a:sp3d prstMaterial="matte">
            <a:bevelT w="50800" h="50800"/>
            <a:extrusionClr>
              <a:schemeClr val="bg1"/>
            </a:extrusionClr>
            <a:contourClr>
              <a:schemeClr val="bg1"/>
            </a:contourClr>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en-GB">
              <a:solidFill>
                <a:srgbClr val="FFFFFF"/>
              </a:solidFill>
              <a:cs typeface="Arial" charset="0"/>
            </a:endParaRPr>
          </a:p>
        </p:txBody>
      </p:sp>
      <p:grpSp>
        <p:nvGrpSpPr>
          <p:cNvPr id="6" name="Group 30"/>
          <p:cNvGrpSpPr>
            <a:grpSpLocks noChangeAspect="1"/>
          </p:cNvGrpSpPr>
          <p:nvPr userDrawn="1"/>
        </p:nvGrpSpPr>
        <p:grpSpPr bwMode="auto">
          <a:xfrm>
            <a:off x="7602538" y="6427788"/>
            <a:ext cx="1050925" cy="123825"/>
            <a:chOff x="2286000" y="1071563"/>
            <a:chExt cx="1785938" cy="207963"/>
          </a:xfrm>
        </p:grpSpPr>
        <p:sp>
          <p:nvSpPr>
            <p:cNvPr id="7" name="Freeform 6"/>
            <p:cNvSpPr>
              <a:spLocks noEditPoints="1"/>
            </p:cNvSpPr>
            <p:nvPr userDrawn="1"/>
          </p:nvSpPr>
          <p:spPr bwMode="auto">
            <a:xfrm>
              <a:off x="4028773" y="1071563"/>
              <a:ext cx="43165" cy="42659"/>
            </a:xfrm>
            <a:custGeom>
              <a:avLst/>
              <a:gdLst/>
              <a:ahLst/>
              <a:cxnLst>
                <a:cxn ang="0">
                  <a:pos x="54" y="109"/>
                </a:cxn>
                <a:cxn ang="0">
                  <a:pos x="33" y="105"/>
                </a:cxn>
                <a:cxn ang="0">
                  <a:pos x="16" y="94"/>
                </a:cxn>
                <a:cxn ang="0">
                  <a:pos x="4" y="76"/>
                </a:cxn>
                <a:cxn ang="0">
                  <a:pos x="0" y="54"/>
                </a:cxn>
                <a:cxn ang="0">
                  <a:pos x="1" y="43"/>
                </a:cxn>
                <a:cxn ang="0">
                  <a:pos x="9" y="23"/>
                </a:cxn>
                <a:cxn ang="0">
                  <a:pos x="24" y="8"/>
                </a:cxn>
                <a:cxn ang="0">
                  <a:pos x="43" y="0"/>
                </a:cxn>
                <a:cxn ang="0">
                  <a:pos x="54" y="0"/>
                </a:cxn>
                <a:cxn ang="0">
                  <a:pos x="74" y="3"/>
                </a:cxn>
                <a:cxn ang="0">
                  <a:pos x="91" y="15"/>
                </a:cxn>
                <a:cxn ang="0">
                  <a:pos x="102" y="32"/>
                </a:cxn>
                <a:cxn ang="0">
                  <a:pos x="107" y="54"/>
                </a:cxn>
                <a:cxn ang="0">
                  <a:pos x="106" y="65"/>
                </a:cxn>
                <a:cxn ang="0">
                  <a:pos x="98" y="86"/>
                </a:cxn>
                <a:cxn ang="0">
                  <a:pos x="83" y="100"/>
                </a:cxn>
                <a:cxn ang="0">
                  <a:pos x="64" y="108"/>
                </a:cxn>
                <a:cxn ang="0">
                  <a:pos x="54" y="109"/>
                </a:cxn>
                <a:cxn ang="0">
                  <a:pos x="54" y="9"/>
                </a:cxn>
                <a:cxn ang="0">
                  <a:pos x="37" y="12"/>
                </a:cxn>
                <a:cxn ang="0">
                  <a:pos x="24" y="21"/>
                </a:cxn>
                <a:cxn ang="0">
                  <a:pos x="15" y="36"/>
                </a:cxn>
                <a:cxn ang="0">
                  <a:pos x="11" y="54"/>
                </a:cxn>
                <a:cxn ang="0">
                  <a:pos x="12" y="63"/>
                </a:cxn>
                <a:cxn ang="0">
                  <a:pos x="18" y="79"/>
                </a:cxn>
                <a:cxn ang="0">
                  <a:pos x="29" y="91"/>
                </a:cxn>
                <a:cxn ang="0">
                  <a:pos x="45" y="98"/>
                </a:cxn>
                <a:cxn ang="0">
                  <a:pos x="54" y="99"/>
                </a:cxn>
                <a:cxn ang="0">
                  <a:pos x="70" y="96"/>
                </a:cxn>
                <a:cxn ang="0">
                  <a:pos x="83" y="87"/>
                </a:cxn>
                <a:cxn ang="0">
                  <a:pos x="92" y="72"/>
                </a:cxn>
                <a:cxn ang="0">
                  <a:pos x="96" y="54"/>
                </a:cxn>
                <a:cxn ang="0">
                  <a:pos x="95" y="45"/>
                </a:cxn>
                <a:cxn ang="0">
                  <a:pos x="89" y="28"/>
                </a:cxn>
                <a:cxn ang="0">
                  <a:pos x="78" y="16"/>
                </a:cxn>
                <a:cxn ang="0">
                  <a:pos x="62" y="10"/>
                </a:cxn>
                <a:cxn ang="0">
                  <a:pos x="54" y="9"/>
                </a:cxn>
                <a:cxn ang="0">
                  <a:pos x="33" y="86"/>
                </a:cxn>
                <a:cxn ang="0">
                  <a:pos x="56" y="25"/>
                </a:cxn>
                <a:cxn ang="0">
                  <a:pos x="65" y="26"/>
                </a:cxn>
                <a:cxn ang="0">
                  <a:pos x="72" y="29"/>
                </a:cxn>
                <a:cxn ang="0">
                  <a:pos x="77" y="35"/>
                </a:cxn>
                <a:cxn ang="0">
                  <a:pos x="78" y="43"/>
                </a:cxn>
                <a:cxn ang="0">
                  <a:pos x="78" y="46"/>
                </a:cxn>
                <a:cxn ang="0">
                  <a:pos x="75" y="52"/>
                </a:cxn>
                <a:cxn ang="0">
                  <a:pos x="69" y="57"/>
                </a:cxn>
                <a:cxn ang="0">
                  <a:pos x="79" y="86"/>
                </a:cxn>
                <a:cxn ang="0">
                  <a:pos x="53" y="60"/>
                </a:cxn>
                <a:cxn ang="0">
                  <a:pos x="43" y="86"/>
                </a:cxn>
                <a:cxn ang="0">
                  <a:pos x="54" y="51"/>
                </a:cxn>
                <a:cxn ang="0">
                  <a:pos x="64" y="50"/>
                </a:cxn>
                <a:cxn ang="0">
                  <a:pos x="68" y="46"/>
                </a:cxn>
                <a:cxn ang="0">
                  <a:pos x="69" y="42"/>
                </a:cxn>
                <a:cxn ang="0">
                  <a:pos x="68" y="39"/>
                </a:cxn>
                <a:cxn ang="0">
                  <a:pos x="64" y="35"/>
                </a:cxn>
                <a:cxn ang="0">
                  <a:pos x="55" y="34"/>
                </a:cxn>
                <a:cxn ang="0">
                  <a:pos x="43" y="51"/>
                </a:cxn>
              </a:cxnLst>
              <a:rect l="0" t="0" r="r" b="b"/>
              <a:pathLst>
                <a:path w="107" h="109">
                  <a:moveTo>
                    <a:pt x="54" y="109"/>
                  </a:moveTo>
                  <a:lnTo>
                    <a:pt x="54" y="109"/>
                  </a:lnTo>
                  <a:lnTo>
                    <a:pt x="43" y="108"/>
                  </a:lnTo>
                  <a:lnTo>
                    <a:pt x="33" y="105"/>
                  </a:lnTo>
                  <a:lnTo>
                    <a:pt x="22" y="99"/>
                  </a:lnTo>
                  <a:lnTo>
                    <a:pt x="16" y="94"/>
                  </a:lnTo>
                  <a:lnTo>
                    <a:pt x="9" y="86"/>
                  </a:lnTo>
                  <a:lnTo>
                    <a:pt x="4" y="76"/>
                  </a:lnTo>
                  <a:lnTo>
                    <a:pt x="1" y="65"/>
                  </a:lnTo>
                  <a:lnTo>
                    <a:pt x="0" y="54"/>
                  </a:lnTo>
                  <a:lnTo>
                    <a:pt x="0" y="54"/>
                  </a:lnTo>
                  <a:lnTo>
                    <a:pt x="1" y="43"/>
                  </a:lnTo>
                  <a:lnTo>
                    <a:pt x="4" y="32"/>
                  </a:lnTo>
                  <a:lnTo>
                    <a:pt x="9" y="23"/>
                  </a:lnTo>
                  <a:lnTo>
                    <a:pt x="16" y="15"/>
                  </a:lnTo>
                  <a:lnTo>
                    <a:pt x="24" y="8"/>
                  </a:lnTo>
                  <a:lnTo>
                    <a:pt x="34" y="3"/>
                  </a:lnTo>
                  <a:lnTo>
                    <a:pt x="43" y="0"/>
                  </a:lnTo>
                  <a:lnTo>
                    <a:pt x="54" y="0"/>
                  </a:lnTo>
                  <a:lnTo>
                    <a:pt x="54" y="0"/>
                  </a:lnTo>
                  <a:lnTo>
                    <a:pt x="64" y="0"/>
                  </a:lnTo>
                  <a:lnTo>
                    <a:pt x="74" y="3"/>
                  </a:lnTo>
                  <a:lnTo>
                    <a:pt x="83" y="8"/>
                  </a:lnTo>
                  <a:lnTo>
                    <a:pt x="91" y="15"/>
                  </a:lnTo>
                  <a:lnTo>
                    <a:pt x="98" y="23"/>
                  </a:lnTo>
                  <a:lnTo>
                    <a:pt x="102" y="32"/>
                  </a:lnTo>
                  <a:lnTo>
                    <a:pt x="106" y="43"/>
                  </a:lnTo>
                  <a:lnTo>
                    <a:pt x="107" y="54"/>
                  </a:lnTo>
                  <a:lnTo>
                    <a:pt x="107" y="54"/>
                  </a:lnTo>
                  <a:lnTo>
                    <a:pt x="106" y="65"/>
                  </a:lnTo>
                  <a:lnTo>
                    <a:pt x="102" y="77"/>
                  </a:lnTo>
                  <a:lnTo>
                    <a:pt x="98" y="86"/>
                  </a:lnTo>
                  <a:lnTo>
                    <a:pt x="91" y="94"/>
                  </a:lnTo>
                  <a:lnTo>
                    <a:pt x="83" y="100"/>
                  </a:lnTo>
                  <a:lnTo>
                    <a:pt x="74" y="105"/>
                  </a:lnTo>
                  <a:lnTo>
                    <a:pt x="64" y="108"/>
                  </a:lnTo>
                  <a:lnTo>
                    <a:pt x="54" y="109"/>
                  </a:lnTo>
                  <a:lnTo>
                    <a:pt x="54" y="109"/>
                  </a:lnTo>
                  <a:close/>
                  <a:moveTo>
                    <a:pt x="54" y="9"/>
                  </a:moveTo>
                  <a:lnTo>
                    <a:pt x="54" y="9"/>
                  </a:lnTo>
                  <a:lnTo>
                    <a:pt x="45" y="10"/>
                  </a:lnTo>
                  <a:lnTo>
                    <a:pt x="37" y="12"/>
                  </a:lnTo>
                  <a:lnTo>
                    <a:pt x="30" y="16"/>
                  </a:lnTo>
                  <a:lnTo>
                    <a:pt x="24" y="21"/>
                  </a:lnTo>
                  <a:lnTo>
                    <a:pt x="19" y="28"/>
                  </a:lnTo>
                  <a:lnTo>
                    <a:pt x="15" y="36"/>
                  </a:lnTo>
                  <a:lnTo>
                    <a:pt x="12" y="45"/>
                  </a:lnTo>
                  <a:lnTo>
                    <a:pt x="11" y="54"/>
                  </a:lnTo>
                  <a:lnTo>
                    <a:pt x="11" y="54"/>
                  </a:lnTo>
                  <a:lnTo>
                    <a:pt x="12" y="63"/>
                  </a:lnTo>
                  <a:lnTo>
                    <a:pt x="15" y="72"/>
                  </a:lnTo>
                  <a:lnTo>
                    <a:pt x="18" y="79"/>
                  </a:lnTo>
                  <a:lnTo>
                    <a:pt x="24" y="86"/>
                  </a:lnTo>
                  <a:lnTo>
                    <a:pt x="29" y="91"/>
                  </a:lnTo>
                  <a:lnTo>
                    <a:pt x="36" y="96"/>
                  </a:lnTo>
                  <a:lnTo>
                    <a:pt x="45" y="98"/>
                  </a:lnTo>
                  <a:lnTo>
                    <a:pt x="54" y="99"/>
                  </a:lnTo>
                  <a:lnTo>
                    <a:pt x="54" y="99"/>
                  </a:lnTo>
                  <a:lnTo>
                    <a:pt x="62" y="98"/>
                  </a:lnTo>
                  <a:lnTo>
                    <a:pt x="70" y="96"/>
                  </a:lnTo>
                  <a:lnTo>
                    <a:pt x="78" y="92"/>
                  </a:lnTo>
                  <a:lnTo>
                    <a:pt x="83" y="87"/>
                  </a:lnTo>
                  <a:lnTo>
                    <a:pt x="89" y="80"/>
                  </a:lnTo>
                  <a:lnTo>
                    <a:pt x="92" y="72"/>
                  </a:lnTo>
                  <a:lnTo>
                    <a:pt x="95" y="64"/>
                  </a:lnTo>
                  <a:lnTo>
                    <a:pt x="96" y="54"/>
                  </a:lnTo>
                  <a:lnTo>
                    <a:pt x="96" y="54"/>
                  </a:lnTo>
                  <a:lnTo>
                    <a:pt x="95" y="45"/>
                  </a:lnTo>
                  <a:lnTo>
                    <a:pt x="92" y="36"/>
                  </a:lnTo>
                  <a:lnTo>
                    <a:pt x="89" y="28"/>
                  </a:lnTo>
                  <a:lnTo>
                    <a:pt x="83" y="21"/>
                  </a:lnTo>
                  <a:lnTo>
                    <a:pt x="78" y="16"/>
                  </a:lnTo>
                  <a:lnTo>
                    <a:pt x="70" y="12"/>
                  </a:lnTo>
                  <a:lnTo>
                    <a:pt x="62" y="10"/>
                  </a:lnTo>
                  <a:lnTo>
                    <a:pt x="54" y="9"/>
                  </a:lnTo>
                  <a:lnTo>
                    <a:pt x="54" y="9"/>
                  </a:lnTo>
                  <a:close/>
                  <a:moveTo>
                    <a:pt x="43" y="86"/>
                  </a:moveTo>
                  <a:lnTo>
                    <a:pt x="33" y="86"/>
                  </a:lnTo>
                  <a:lnTo>
                    <a:pt x="33" y="25"/>
                  </a:lnTo>
                  <a:lnTo>
                    <a:pt x="56" y="25"/>
                  </a:lnTo>
                  <a:lnTo>
                    <a:pt x="56" y="25"/>
                  </a:lnTo>
                  <a:lnTo>
                    <a:pt x="65" y="26"/>
                  </a:lnTo>
                  <a:lnTo>
                    <a:pt x="70" y="27"/>
                  </a:lnTo>
                  <a:lnTo>
                    <a:pt x="72" y="29"/>
                  </a:lnTo>
                  <a:lnTo>
                    <a:pt x="75" y="32"/>
                  </a:lnTo>
                  <a:lnTo>
                    <a:pt x="77" y="35"/>
                  </a:lnTo>
                  <a:lnTo>
                    <a:pt x="78" y="38"/>
                  </a:lnTo>
                  <a:lnTo>
                    <a:pt x="78" y="43"/>
                  </a:lnTo>
                  <a:lnTo>
                    <a:pt x="78" y="43"/>
                  </a:lnTo>
                  <a:lnTo>
                    <a:pt x="78" y="46"/>
                  </a:lnTo>
                  <a:lnTo>
                    <a:pt x="77" y="50"/>
                  </a:lnTo>
                  <a:lnTo>
                    <a:pt x="75" y="52"/>
                  </a:lnTo>
                  <a:lnTo>
                    <a:pt x="73" y="54"/>
                  </a:lnTo>
                  <a:lnTo>
                    <a:pt x="69" y="57"/>
                  </a:lnTo>
                  <a:lnTo>
                    <a:pt x="62" y="59"/>
                  </a:lnTo>
                  <a:lnTo>
                    <a:pt x="79" y="86"/>
                  </a:lnTo>
                  <a:lnTo>
                    <a:pt x="68" y="86"/>
                  </a:lnTo>
                  <a:lnTo>
                    <a:pt x="53" y="60"/>
                  </a:lnTo>
                  <a:lnTo>
                    <a:pt x="43" y="60"/>
                  </a:lnTo>
                  <a:lnTo>
                    <a:pt x="43" y="86"/>
                  </a:lnTo>
                  <a:close/>
                  <a:moveTo>
                    <a:pt x="54" y="51"/>
                  </a:moveTo>
                  <a:lnTo>
                    <a:pt x="54" y="51"/>
                  </a:lnTo>
                  <a:lnTo>
                    <a:pt x="60" y="51"/>
                  </a:lnTo>
                  <a:lnTo>
                    <a:pt x="64" y="50"/>
                  </a:lnTo>
                  <a:lnTo>
                    <a:pt x="65" y="48"/>
                  </a:lnTo>
                  <a:lnTo>
                    <a:pt x="68" y="46"/>
                  </a:lnTo>
                  <a:lnTo>
                    <a:pt x="68" y="44"/>
                  </a:lnTo>
                  <a:lnTo>
                    <a:pt x="69" y="42"/>
                  </a:lnTo>
                  <a:lnTo>
                    <a:pt x="69" y="42"/>
                  </a:lnTo>
                  <a:lnTo>
                    <a:pt x="68" y="39"/>
                  </a:lnTo>
                  <a:lnTo>
                    <a:pt x="66" y="37"/>
                  </a:lnTo>
                  <a:lnTo>
                    <a:pt x="64" y="35"/>
                  </a:lnTo>
                  <a:lnTo>
                    <a:pt x="60" y="34"/>
                  </a:lnTo>
                  <a:lnTo>
                    <a:pt x="55" y="34"/>
                  </a:lnTo>
                  <a:lnTo>
                    <a:pt x="43" y="34"/>
                  </a:lnTo>
                  <a:lnTo>
                    <a:pt x="43" y="51"/>
                  </a:lnTo>
                  <a:lnTo>
                    <a:pt x="54" y="51"/>
                  </a:lnTo>
                  <a:close/>
                </a:path>
              </a:pathLst>
            </a:custGeom>
            <a:solidFill>
              <a:srgbClr val="F71C1C"/>
            </a:solidFill>
            <a:ln w="9525">
              <a:noFill/>
              <a:round/>
              <a:headEnd/>
              <a:tailEnd/>
            </a:ln>
          </p:spPr>
          <p:txBody>
            <a:bodyPr/>
            <a:lstStyle/>
            <a:p>
              <a:endParaRPr lang="en-GB">
                <a:latin typeface="ITC Franklin Gothic Std Book" pitchFamily="34" charset="0"/>
              </a:endParaRPr>
            </a:p>
          </p:txBody>
        </p:sp>
        <p:sp>
          <p:nvSpPr>
            <p:cNvPr id="8" name="Freeform 7"/>
            <p:cNvSpPr>
              <a:spLocks/>
            </p:cNvSpPr>
            <p:nvPr userDrawn="1"/>
          </p:nvSpPr>
          <p:spPr bwMode="auto">
            <a:xfrm>
              <a:off x="2642108" y="1082228"/>
              <a:ext cx="180751" cy="191966"/>
            </a:xfrm>
            <a:custGeom>
              <a:avLst/>
              <a:gdLst/>
              <a:ahLst/>
              <a:cxnLst>
                <a:cxn ang="0">
                  <a:pos x="362" y="0"/>
                </a:cxn>
                <a:cxn ang="0">
                  <a:pos x="362" y="356"/>
                </a:cxn>
                <a:cxn ang="0">
                  <a:pos x="97" y="0"/>
                </a:cxn>
                <a:cxn ang="0">
                  <a:pos x="0" y="0"/>
                </a:cxn>
                <a:cxn ang="0">
                  <a:pos x="0" y="487"/>
                </a:cxn>
                <a:cxn ang="0">
                  <a:pos x="91" y="487"/>
                </a:cxn>
                <a:cxn ang="0">
                  <a:pos x="91" y="125"/>
                </a:cxn>
                <a:cxn ang="0">
                  <a:pos x="362" y="487"/>
                </a:cxn>
                <a:cxn ang="0">
                  <a:pos x="453" y="487"/>
                </a:cxn>
                <a:cxn ang="0">
                  <a:pos x="453" y="0"/>
                </a:cxn>
                <a:cxn ang="0">
                  <a:pos x="362" y="0"/>
                </a:cxn>
              </a:cxnLst>
              <a:rect l="0" t="0" r="r" b="b"/>
              <a:pathLst>
                <a:path w="453" h="487">
                  <a:moveTo>
                    <a:pt x="362" y="0"/>
                  </a:moveTo>
                  <a:lnTo>
                    <a:pt x="362" y="356"/>
                  </a:lnTo>
                  <a:lnTo>
                    <a:pt x="97" y="0"/>
                  </a:lnTo>
                  <a:lnTo>
                    <a:pt x="0" y="0"/>
                  </a:lnTo>
                  <a:lnTo>
                    <a:pt x="0" y="487"/>
                  </a:lnTo>
                  <a:lnTo>
                    <a:pt x="91" y="487"/>
                  </a:lnTo>
                  <a:lnTo>
                    <a:pt x="91" y="125"/>
                  </a:lnTo>
                  <a:lnTo>
                    <a:pt x="362" y="487"/>
                  </a:lnTo>
                  <a:lnTo>
                    <a:pt x="453" y="487"/>
                  </a:lnTo>
                  <a:lnTo>
                    <a:pt x="453" y="0"/>
                  </a:lnTo>
                  <a:lnTo>
                    <a:pt x="362" y="0"/>
                  </a:lnTo>
                  <a:close/>
                </a:path>
              </a:pathLst>
            </a:custGeom>
            <a:solidFill>
              <a:srgbClr val="F71C1C"/>
            </a:solidFill>
            <a:ln w="9525">
              <a:noFill/>
              <a:round/>
              <a:headEnd/>
              <a:tailEnd/>
            </a:ln>
          </p:spPr>
          <p:txBody>
            <a:bodyPr/>
            <a:lstStyle/>
            <a:p>
              <a:endParaRPr lang="en-GB">
                <a:latin typeface="ITC Franklin Gothic Std Book" pitchFamily="34" charset="0"/>
              </a:endParaRPr>
            </a:p>
          </p:txBody>
        </p:sp>
        <p:sp>
          <p:nvSpPr>
            <p:cNvPr id="9" name="Freeform 8"/>
            <p:cNvSpPr>
              <a:spLocks/>
            </p:cNvSpPr>
            <p:nvPr userDrawn="1"/>
          </p:nvSpPr>
          <p:spPr bwMode="auto">
            <a:xfrm>
              <a:off x="2844442" y="1082228"/>
              <a:ext cx="129494" cy="191966"/>
            </a:xfrm>
            <a:custGeom>
              <a:avLst/>
              <a:gdLst/>
              <a:ahLst/>
              <a:cxnLst>
                <a:cxn ang="0">
                  <a:pos x="0" y="0"/>
                </a:cxn>
                <a:cxn ang="0">
                  <a:pos x="0" y="487"/>
                </a:cxn>
                <a:cxn ang="0">
                  <a:pos x="329" y="487"/>
                </a:cxn>
                <a:cxn ang="0">
                  <a:pos x="329" y="408"/>
                </a:cxn>
                <a:cxn ang="0">
                  <a:pos x="91" y="408"/>
                </a:cxn>
                <a:cxn ang="0">
                  <a:pos x="91" y="280"/>
                </a:cxn>
                <a:cxn ang="0">
                  <a:pos x="320" y="280"/>
                </a:cxn>
                <a:cxn ang="0">
                  <a:pos x="320" y="202"/>
                </a:cxn>
                <a:cxn ang="0">
                  <a:pos x="91" y="202"/>
                </a:cxn>
                <a:cxn ang="0">
                  <a:pos x="91" y="79"/>
                </a:cxn>
                <a:cxn ang="0">
                  <a:pos x="329" y="79"/>
                </a:cxn>
                <a:cxn ang="0">
                  <a:pos x="329" y="0"/>
                </a:cxn>
                <a:cxn ang="0">
                  <a:pos x="0" y="0"/>
                </a:cxn>
              </a:cxnLst>
              <a:rect l="0" t="0" r="r" b="b"/>
              <a:pathLst>
                <a:path w="329" h="487">
                  <a:moveTo>
                    <a:pt x="0" y="0"/>
                  </a:moveTo>
                  <a:lnTo>
                    <a:pt x="0" y="487"/>
                  </a:lnTo>
                  <a:lnTo>
                    <a:pt x="329" y="487"/>
                  </a:lnTo>
                  <a:lnTo>
                    <a:pt x="329" y="408"/>
                  </a:lnTo>
                  <a:lnTo>
                    <a:pt x="91" y="408"/>
                  </a:lnTo>
                  <a:lnTo>
                    <a:pt x="91" y="280"/>
                  </a:lnTo>
                  <a:lnTo>
                    <a:pt x="320" y="280"/>
                  </a:lnTo>
                  <a:lnTo>
                    <a:pt x="320" y="202"/>
                  </a:lnTo>
                  <a:lnTo>
                    <a:pt x="91" y="202"/>
                  </a:lnTo>
                  <a:lnTo>
                    <a:pt x="91" y="79"/>
                  </a:lnTo>
                  <a:lnTo>
                    <a:pt x="329" y="79"/>
                  </a:lnTo>
                  <a:lnTo>
                    <a:pt x="329" y="0"/>
                  </a:lnTo>
                  <a:lnTo>
                    <a:pt x="0" y="0"/>
                  </a:lnTo>
                  <a:close/>
                </a:path>
              </a:pathLst>
            </a:custGeom>
            <a:solidFill>
              <a:srgbClr val="F71C1C"/>
            </a:solidFill>
            <a:ln w="9525">
              <a:noFill/>
              <a:round/>
              <a:headEnd/>
              <a:tailEnd/>
            </a:ln>
          </p:spPr>
          <p:txBody>
            <a:bodyPr/>
            <a:lstStyle/>
            <a:p>
              <a:endParaRPr lang="en-GB">
                <a:latin typeface="ITC Franklin Gothic Std Book" pitchFamily="34" charset="0"/>
              </a:endParaRPr>
            </a:p>
          </p:txBody>
        </p:sp>
        <p:sp>
          <p:nvSpPr>
            <p:cNvPr id="10" name="Freeform 9"/>
            <p:cNvSpPr>
              <a:spLocks noEditPoints="1"/>
            </p:cNvSpPr>
            <p:nvPr userDrawn="1"/>
          </p:nvSpPr>
          <p:spPr bwMode="auto">
            <a:xfrm>
              <a:off x="3338139" y="1082228"/>
              <a:ext cx="202334" cy="191966"/>
            </a:xfrm>
            <a:custGeom>
              <a:avLst/>
              <a:gdLst/>
              <a:ahLst/>
              <a:cxnLst>
                <a:cxn ang="0">
                  <a:pos x="296" y="0"/>
                </a:cxn>
                <a:cxn ang="0">
                  <a:pos x="216" y="0"/>
                </a:cxn>
                <a:cxn ang="0">
                  <a:pos x="0" y="487"/>
                </a:cxn>
                <a:cxn ang="0">
                  <a:pos x="96" y="487"/>
                </a:cxn>
                <a:cxn ang="0">
                  <a:pos x="158" y="346"/>
                </a:cxn>
                <a:cxn ang="0">
                  <a:pos x="353" y="346"/>
                </a:cxn>
                <a:cxn ang="0">
                  <a:pos x="414" y="487"/>
                </a:cxn>
                <a:cxn ang="0">
                  <a:pos x="512" y="487"/>
                </a:cxn>
                <a:cxn ang="0">
                  <a:pos x="296" y="0"/>
                </a:cxn>
                <a:cxn ang="0">
                  <a:pos x="256" y="106"/>
                </a:cxn>
                <a:cxn ang="0">
                  <a:pos x="321" y="273"/>
                </a:cxn>
                <a:cxn ang="0">
                  <a:pos x="191" y="273"/>
                </a:cxn>
                <a:cxn ang="0">
                  <a:pos x="256" y="106"/>
                </a:cxn>
              </a:cxnLst>
              <a:rect l="0" t="0" r="r" b="b"/>
              <a:pathLst>
                <a:path w="512" h="487">
                  <a:moveTo>
                    <a:pt x="296" y="0"/>
                  </a:moveTo>
                  <a:lnTo>
                    <a:pt x="216" y="0"/>
                  </a:lnTo>
                  <a:lnTo>
                    <a:pt x="0" y="487"/>
                  </a:lnTo>
                  <a:lnTo>
                    <a:pt x="96" y="487"/>
                  </a:lnTo>
                  <a:lnTo>
                    <a:pt x="158" y="346"/>
                  </a:lnTo>
                  <a:lnTo>
                    <a:pt x="353" y="346"/>
                  </a:lnTo>
                  <a:lnTo>
                    <a:pt x="414" y="487"/>
                  </a:lnTo>
                  <a:lnTo>
                    <a:pt x="512" y="487"/>
                  </a:lnTo>
                  <a:lnTo>
                    <a:pt x="296" y="0"/>
                  </a:lnTo>
                  <a:close/>
                  <a:moveTo>
                    <a:pt x="256" y="106"/>
                  </a:moveTo>
                  <a:lnTo>
                    <a:pt x="321" y="273"/>
                  </a:lnTo>
                  <a:lnTo>
                    <a:pt x="191" y="273"/>
                  </a:lnTo>
                  <a:lnTo>
                    <a:pt x="256" y="106"/>
                  </a:lnTo>
                  <a:close/>
                </a:path>
              </a:pathLst>
            </a:custGeom>
            <a:solidFill>
              <a:srgbClr val="F71C1C"/>
            </a:solidFill>
            <a:ln w="9525">
              <a:noFill/>
              <a:round/>
              <a:headEnd/>
              <a:tailEnd/>
            </a:ln>
          </p:spPr>
          <p:txBody>
            <a:bodyPr/>
            <a:lstStyle/>
            <a:p>
              <a:endParaRPr lang="en-GB">
                <a:latin typeface="ITC Franklin Gothic Std Book" pitchFamily="34" charset="0"/>
              </a:endParaRPr>
            </a:p>
          </p:txBody>
        </p:sp>
        <p:sp>
          <p:nvSpPr>
            <p:cNvPr id="11" name="Freeform 10"/>
            <p:cNvSpPr>
              <a:spLocks/>
            </p:cNvSpPr>
            <p:nvPr userDrawn="1"/>
          </p:nvSpPr>
          <p:spPr bwMode="auto">
            <a:xfrm>
              <a:off x="3537775" y="1082228"/>
              <a:ext cx="178054" cy="191966"/>
            </a:xfrm>
            <a:custGeom>
              <a:avLst/>
              <a:gdLst/>
              <a:ahLst/>
              <a:cxnLst>
                <a:cxn ang="0">
                  <a:pos x="362" y="0"/>
                </a:cxn>
                <a:cxn ang="0">
                  <a:pos x="362" y="356"/>
                </a:cxn>
                <a:cxn ang="0">
                  <a:pos x="96" y="0"/>
                </a:cxn>
                <a:cxn ang="0">
                  <a:pos x="0" y="0"/>
                </a:cxn>
                <a:cxn ang="0">
                  <a:pos x="0" y="487"/>
                </a:cxn>
                <a:cxn ang="0">
                  <a:pos x="90" y="487"/>
                </a:cxn>
                <a:cxn ang="0">
                  <a:pos x="90" y="125"/>
                </a:cxn>
                <a:cxn ang="0">
                  <a:pos x="361" y="487"/>
                </a:cxn>
                <a:cxn ang="0">
                  <a:pos x="452" y="487"/>
                </a:cxn>
                <a:cxn ang="0">
                  <a:pos x="452" y="0"/>
                </a:cxn>
                <a:cxn ang="0">
                  <a:pos x="362" y="0"/>
                </a:cxn>
              </a:cxnLst>
              <a:rect l="0" t="0" r="r" b="b"/>
              <a:pathLst>
                <a:path w="452" h="487">
                  <a:moveTo>
                    <a:pt x="362" y="0"/>
                  </a:moveTo>
                  <a:lnTo>
                    <a:pt x="362" y="356"/>
                  </a:lnTo>
                  <a:lnTo>
                    <a:pt x="96" y="0"/>
                  </a:lnTo>
                  <a:lnTo>
                    <a:pt x="0" y="0"/>
                  </a:lnTo>
                  <a:lnTo>
                    <a:pt x="0" y="487"/>
                  </a:lnTo>
                  <a:lnTo>
                    <a:pt x="90" y="487"/>
                  </a:lnTo>
                  <a:lnTo>
                    <a:pt x="90" y="125"/>
                  </a:lnTo>
                  <a:lnTo>
                    <a:pt x="361" y="487"/>
                  </a:lnTo>
                  <a:lnTo>
                    <a:pt x="452" y="487"/>
                  </a:lnTo>
                  <a:lnTo>
                    <a:pt x="452" y="0"/>
                  </a:lnTo>
                  <a:lnTo>
                    <a:pt x="362" y="0"/>
                  </a:lnTo>
                  <a:close/>
                </a:path>
              </a:pathLst>
            </a:custGeom>
            <a:solidFill>
              <a:srgbClr val="F71C1C"/>
            </a:solidFill>
            <a:ln w="9525">
              <a:noFill/>
              <a:round/>
              <a:headEnd/>
              <a:tailEnd/>
            </a:ln>
          </p:spPr>
          <p:txBody>
            <a:bodyPr/>
            <a:lstStyle/>
            <a:p>
              <a:endParaRPr lang="en-GB">
                <a:latin typeface="ITC Franklin Gothic Std Book" pitchFamily="34" charset="0"/>
              </a:endParaRPr>
            </a:p>
          </p:txBody>
        </p:sp>
        <p:sp>
          <p:nvSpPr>
            <p:cNvPr id="12" name="Freeform 11"/>
            <p:cNvSpPr>
              <a:spLocks/>
            </p:cNvSpPr>
            <p:nvPr userDrawn="1"/>
          </p:nvSpPr>
          <p:spPr bwMode="auto">
            <a:xfrm>
              <a:off x="3737412" y="1082228"/>
              <a:ext cx="132191" cy="191966"/>
            </a:xfrm>
            <a:custGeom>
              <a:avLst/>
              <a:gdLst/>
              <a:ahLst/>
              <a:cxnLst>
                <a:cxn ang="0">
                  <a:pos x="0" y="0"/>
                </a:cxn>
                <a:cxn ang="0">
                  <a:pos x="0" y="487"/>
                </a:cxn>
                <a:cxn ang="0">
                  <a:pos x="328" y="487"/>
                </a:cxn>
                <a:cxn ang="0">
                  <a:pos x="328" y="408"/>
                </a:cxn>
                <a:cxn ang="0">
                  <a:pos x="91" y="408"/>
                </a:cxn>
                <a:cxn ang="0">
                  <a:pos x="91" y="280"/>
                </a:cxn>
                <a:cxn ang="0">
                  <a:pos x="319" y="280"/>
                </a:cxn>
                <a:cxn ang="0">
                  <a:pos x="319" y="202"/>
                </a:cxn>
                <a:cxn ang="0">
                  <a:pos x="91" y="202"/>
                </a:cxn>
                <a:cxn ang="0">
                  <a:pos x="91" y="79"/>
                </a:cxn>
                <a:cxn ang="0">
                  <a:pos x="328" y="79"/>
                </a:cxn>
                <a:cxn ang="0">
                  <a:pos x="328" y="0"/>
                </a:cxn>
                <a:cxn ang="0">
                  <a:pos x="0" y="0"/>
                </a:cxn>
              </a:cxnLst>
              <a:rect l="0" t="0" r="r" b="b"/>
              <a:pathLst>
                <a:path w="328" h="487">
                  <a:moveTo>
                    <a:pt x="0" y="0"/>
                  </a:moveTo>
                  <a:lnTo>
                    <a:pt x="0" y="487"/>
                  </a:lnTo>
                  <a:lnTo>
                    <a:pt x="328" y="487"/>
                  </a:lnTo>
                  <a:lnTo>
                    <a:pt x="328" y="408"/>
                  </a:lnTo>
                  <a:lnTo>
                    <a:pt x="91" y="408"/>
                  </a:lnTo>
                  <a:lnTo>
                    <a:pt x="91" y="280"/>
                  </a:lnTo>
                  <a:lnTo>
                    <a:pt x="319" y="280"/>
                  </a:lnTo>
                  <a:lnTo>
                    <a:pt x="319" y="202"/>
                  </a:lnTo>
                  <a:lnTo>
                    <a:pt x="91" y="202"/>
                  </a:lnTo>
                  <a:lnTo>
                    <a:pt x="91" y="79"/>
                  </a:lnTo>
                  <a:lnTo>
                    <a:pt x="328" y="79"/>
                  </a:lnTo>
                  <a:lnTo>
                    <a:pt x="328" y="0"/>
                  </a:lnTo>
                  <a:lnTo>
                    <a:pt x="0" y="0"/>
                  </a:lnTo>
                  <a:close/>
                </a:path>
              </a:pathLst>
            </a:custGeom>
            <a:solidFill>
              <a:srgbClr val="F71C1C"/>
            </a:solidFill>
            <a:ln w="9525">
              <a:noFill/>
              <a:round/>
              <a:headEnd/>
              <a:tailEnd/>
            </a:ln>
          </p:spPr>
          <p:txBody>
            <a:bodyPr/>
            <a:lstStyle/>
            <a:p>
              <a:endParaRPr lang="en-GB">
                <a:latin typeface="ITC Franklin Gothic Std Book" pitchFamily="34" charset="0"/>
              </a:endParaRPr>
            </a:p>
          </p:txBody>
        </p:sp>
        <p:sp>
          <p:nvSpPr>
            <p:cNvPr id="13" name="Freeform 12"/>
            <p:cNvSpPr>
              <a:spLocks/>
            </p:cNvSpPr>
            <p:nvPr userDrawn="1"/>
          </p:nvSpPr>
          <p:spPr bwMode="auto">
            <a:xfrm>
              <a:off x="3877697" y="1076895"/>
              <a:ext cx="151076" cy="202631"/>
            </a:xfrm>
            <a:custGeom>
              <a:avLst/>
              <a:gdLst/>
              <a:ahLst/>
              <a:cxnLst>
                <a:cxn ang="0">
                  <a:pos x="190" y="195"/>
                </a:cxn>
                <a:cxn ang="0">
                  <a:pos x="132" y="169"/>
                </a:cxn>
                <a:cxn ang="0">
                  <a:pos x="119" y="148"/>
                </a:cxn>
                <a:cxn ang="0">
                  <a:pos x="117" y="125"/>
                </a:cxn>
                <a:cxn ang="0">
                  <a:pos x="147" y="86"/>
                </a:cxn>
                <a:cxn ang="0">
                  <a:pos x="176" y="75"/>
                </a:cxn>
                <a:cxn ang="0">
                  <a:pos x="208" y="75"/>
                </a:cxn>
                <a:cxn ang="0">
                  <a:pos x="254" y="92"/>
                </a:cxn>
                <a:cxn ang="0">
                  <a:pos x="271" y="115"/>
                </a:cxn>
                <a:cxn ang="0">
                  <a:pos x="275" y="143"/>
                </a:cxn>
                <a:cxn ang="0">
                  <a:pos x="373" y="124"/>
                </a:cxn>
                <a:cxn ang="0">
                  <a:pos x="353" y="71"/>
                </a:cxn>
                <a:cxn ang="0">
                  <a:pos x="311" y="30"/>
                </a:cxn>
                <a:cxn ang="0">
                  <a:pos x="249" y="5"/>
                </a:cxn>
                <a:cxn ang="0">
                  <a:pos x="194" y="0"/>
                </a:cxn>
                <a:cxn ang="0">
                  <a:pos x="115" y="13"/>
                </a:cxn>
                <a:cxn ang="0">
                  <a:pos x="60" y="47"/>
                </a:cxn>
                <a:cxn ang="0">
                  <a:pos x="28" y="90"/>
                </a:cxn>
                <a:cxn ang="0">
                  <a:pos x="18" y="135"/>
                </a:cxn>
                <a:cxn ang="0">
                  <a:pos x="24" y="177"/>
                </a:cxn>
                <a:cxn ang="0">
                  <a:pos x="51" y="221"/>
                </a:cxn>
                <a:cxn ang="0">
                  <a:pos x="82" y="244"/>
                </a:cxn>
                <a:cxn ang="0">
                  <a:pos x="142" y="268"/>
                </a:cxn>
                <a:cxn ang="0">
                  <a:pos x="203" y="287"/>
                </a:cxn>
                <a:cxn ang="0">
                  <a:pos x="261" y="310"/>
                </a:cxn>
                <a:cxn ang="0">
                  <a:pos x="280" y="329"/>
                </a:cxn>
                <a:cxn ang="0">
                  <a:pos x="288" y="358"/>
                </a:cxn>
                <a:cxn ang="0">
                  <a:pos x="283" y="382"/>
                </a:cxn>
                <a:cxn ang="0">
                  <a:pos x="267" y="408"/>
                </a:cxn>
                <a:cxn ang="0">
                  <a:pos x="240" y="426"/>
                </a:cxn>
                <a:cxn ang="0">
                  <a:pos x="204" y="434"/>
                </a:cxn>
                <a:cxn ang="0">
                  <a:pos x="163" y="431"/>
                </a:cxn>
                <a:cxn ang="0">
                  <a:pos x="123" y="409"/>
                </a:cxn>
                <a:cxn ang="0">
                  <a:pos x="105" y="380"/>
                </a:cxn>
                <a:cxn ang="0">
                  <a:pos x="99" y="347"/>
                </a:cxn>
                <a:cxn ang="0">
                  <a:pos x="1" y="372"/>
                </a:cxn>
                <a:cxn ang="0">
                  <a:pos x="26" y="436"/>
                </a:cxn>
                <a:cxn ang="0">
                  <a:pos x="77" y="479"/>
                </a:cxn>
                <a:cxn ang="0">
                  <a:pos x="141" y="502"/>
                </a:cxn>
                <a:cxn ang="0">
                  <a:pos x="194" y="508"/>
                </a:cxn>
                <a:cxn ang="0">
                  <a:pos x="272" y="497"/>
                </a:cxn>
                <a:cxn ang="0">
                  <a:pos x="333" y="466"/>
                </a:cxn>
                <a:cxn ang="0">
                  <a:pos x="372" y="419"/>
                </a:cxn>
                <a:cxn ang="0">
                  <a:pos x="386" y="358"/>
                </a:cxn>
                <a:cxn ang="0">
                  <a:pos x="377" y="305"/>
                </a:cxn>
                <a:cxn ang="0">
                  <a:pos x="342" y="257"/>
                </a:cxn>
                <a:cxn ang="0">
                  <a:pos x="290" y="226"/>
                </a:cxn>
                <a:cxn ang="0">
                  <a:pos x="218" y="203"/>
                </a:cxn>
              </a:cxnLst>
              <a:rect l="0" t="0" r="r" b="b"/>
              <a:pathLst>
                <a:path w="386" h="508">
                  <a:moveTo>
                    <a:pt x="218" y="203"/>
                  </a:moveTo>
                  <a:lnTo>
                    <a:pt x="195" y="196"/>
                  </a:lnTo>
                  <a:lnTo>
                    <a:pt x="190" y="195"/>
                  </a:lnTo>
                  <a:lnTo>
                    <a:pt x="190" y="195"/>
                  </a:lnTo>
                  <a:lnTo>
                    <a:pt x="166" y="187"/>
                  </a:lnTo>
                  <a:lnTo>
                    <a:pt x="155" y="182"/>
                  </a:lnTo>
                  <a:lnTo>
                    <a:pt x="142" y="177"/>
                  </a:lnTo>
                  <a:lnTo>
                    <a:pt x="132" y="169"/>
                  </a:lnTo>
                  <a:lnTo>
                    <a:pt x="128" y="164"/>
                  </a:lnTo>
                  <a:lnTo>
                    <a:pt x="124" y="160"/>
                  </a:lnTo>
                  <a:lnTo>
                    <a:pt x="121" y="154"/>
                  </a:lnTo>
                  <a:lnTo>
                    <a:pt x="119" y="148"/>
                  </a:lnTo>
                  <a:lnTo>
                    <a:pt x="117" y="142"/>
                  </a:lnTo>
                  <a:lnTo>
                    <a:pt x="116" y="135"/>
                  </a:lnTo>
                  <a:lnTo>
                    <a:pt x="116" y="135"/>
                  </a:lnTo>
                  <a:lnTo>
                    <a:pt x="117" y="125"/>
                  </a:lnTo>
                  <a:lnTo>
                    <a:pt x="122" y="115"/>
                  </a:lnTo>
                  <a:lnTo>
                    <a:pt x="128" y="104"/>
                  </a:lnTo>
                  <a:lnTo>
                    <a:pt x="137" y="94"/>
                  </a:lnTo>
                  <a:lnTo>
                    <a:pt x="147" y="86"/>
                  </a:lnTo>
                  <a:lnTo>
                    <a:pt x="153" y="83"/>
                  </a:lnTo>
                  <a:lnTo>
                    <a:pt x="160" y="80"/>
                  </a:lnTo>
                  <a:lnTo>
                    <a:pt x="168" y="77"/>
                  </a:lnTo>
                  <a:lnTo>
                    <a:pt x="176" y="75"/>
                  </a:lnTo>
                  <a:lnTo>
                    <a:pt x="185" y="74"/>
                  </a:lnTo>
                  <a:lnTo>
                    <a:pt x="194" y="74"/>
                  </a:lnTo>
                  <a:lnTo>
                    <a:pt x="194" y="74"/>
                  </a:lnTo>
                  <a:lnTo>
                    <a:pt x="208" y="75"/>
                  </a:lnTo>
                  <a:lnTo>
                    <a:pt x="222" y="77"/>
                  </a:lnTo>
                  <a:lnTo>
                    <a:pt x="236" y="82"/>
                  </a:lnTo>
                  <a:lnTo>
                    <a:pt x="248" y="89"/>
                  </a:lnTo>
                  <a:lnTo>
                    <a:pt x="254" y="92"/>
                  </a:lnTo>
                  <a:lnTo>
                    <a:pt x="259" y="97"/>
                  </a:lnTo>
                  <a:lnTo>
                    <a:pt x="264" y="102"/>
                  </a:lnTo>
                  <a:lnTo>
                    <a:pt x="267" y="108"/>
                  </a:lnTo>
                  <a:lnTo>
                    <a:pt x="271" y="115"/>
                  </a:lnTo>
                  <a:lnTo>
                    <a:pt x="273" y="123"/>
                  </a:lnTo>
                  <a:lnTo>
                    <a:pt x="274" y="130"/>
                  </a:lnTo>
                  <a:lnTo>
                    <a:pt x="275" y="138"/>
                  </a:lnTo>
                  <a:lnTo>
                    <a:pt x="275" y="143"/>
                  </a:lnTo>
                  <a:lnTo>
                    <a:pt x="373" y="143"/>
                  </a:lnTo>
                  <a:lnTo>
                    <a:pt x="373" y="138"/>
                  </a:lnTo>
                  <a:lnTo>
                    <a:pt x="373" y="138"/>
                  </a:lnTo>
                  <a:lnTo>
                    <a:pt x="373" y="124"/>
                  </a:lnTo>
                  <a:lnTo>
                    <a:pt x="370" y="109"/>
                  </a:lnTo>
                  <a:lnTo>
                    <a:pt x="367" y="95"/>
                  </a:lnTo>
                  <a:lnTo>
                    <a:pt x="361" y="82"/>
                  </a:lnTo>
                  <a:lnTo>
                    <a:pt x="353" y="71"/>
                  </a:lnTo>
                  <a:lnTo>
                    <a:pt x="345" y="58"/>
                  </a:lnTo>
                  <a:lnTo>
                    <a:pt x="335" y="48"/>
                  </a:lnTo>
                  <a:lnTo>
                    <a:pt x="324" y="39"/>
                  </a:lnTo>
                  <a:lnTo>
                    <a:pt x="311" y="30"/>
                  </a:lnTo>
                  <a:lnTo>
                    <a:pt x="298" y="22"/>
                  </a:lnTo>
                  <a:lnTo>
                    <a:pt x="282" y="15"/>
                  </a:lnTo>
                  <a:lnTo>
                    <a:pt x="266" y="10"/>
                  </a:lnTo>
                  <a:lnTo>
                    <a:pt x="249" y="5"/>
                  </a:lnTo>
                  <a:lnTo>
                    <a:pt x="232" y="3"/>
                  </a:lnTo>
                  <a:lnTo>
                    <a:pt x="213" y="1"/>
                  </a:lnTo>
                  <a:lnTo>
                    <a:pt x="194" y="0"/>
                  </a:lnTo>
                  <a:lnTo>
                    <a:pt x="194" y="0"/>
                  </a:lnTo>
                  <a:lnTo>
                    <a:pt x="172" y="1"/>
                  </a:lnTo>
                  <a:lnTo>
                    <a:pt x="151" y="3"/>
                  </a:lnTo>
                  <a:lnTo>
                    <a:pt x="132" y="8"/>
                  </a:lnTo>
                  <a:lnTo>
                    <a:pt x="115" y="13"/>
                  </a:lnTo>
                  <a:lnTo>
                    <a:pt x="99" y="20"/>
                  </a:lnTo>
                  <a:lnTo>
                    <a:pt x="85" y="28"/>
                  </a:lnTo>
                  <a:lnTo>
                    <a:pt x="72" y="37"/>
                  </a:lnTo>
                  <a:lnTo>
                    <a:pt x="60" y="47"/>
                  </a:lnTo>
                  <a:lnTo>
                    <a:pt x="50" y="57"/>
                  </a:lnTo>
                  <a:lnTo>
                    <a:pt x="42" y="67"/>
                  </a:lnTo>
                  <a:lnTo>
                    <a:pt x="34" y="79"/>
                  </a:lnTo>
                  <a:lnTo>
                    <a:pt x="28" y="90"/>
                  </a:lnTo>
                  <a:lnTo>
                    <a:pt x="24" y="102"/>
                  </a:lnTo>
                  <a:lnTo>
                    <a:pt x="20" y="113"/>
                  </a:lnTo>
                  <a:lnTo>
                    <a:pt x="18" y="125"/>
                  </a:lnTo>
                  <a:lnTo>
                    <a:pt x="18" y="135"/>
                  </a:lnTo>
                  <a:lnTo>
                    <a:pt x="18" y="135"/>
                  </a:lnTo>
                  <a:lnTo>
                    <a:pt x="18" y="150"/>
                  </a:lnTo>
                  <a:lnTo>
                    <a:pt x="20" y="163"/>
                  </a:lnTo>
                  <a:lnTo>
                    <a:pt x="24" y="177"/>
                  </a:lnTo>
                  <a:lnTo>
                    <a:pt x="29" y="189"/>
                  </a:lnTo>
                  <a:lnTo>
                    <a:pt x="35" y="200"/>
                  </a:lnTo>
                  <a:lnTo>
                    <a:pt x="43" y="212"/>
                  </a:lnTo>
                  <a:lnTo>
                    <a:pt x="51" y="221"/>
                  </a:lnTo>
                  <a:lnTo>
                    <a:pt x="61" y="230"/>
                  </a:lnTo>
                  <a:lnTo>
                    <a:pt x="61" y="230"/>
                  </a:lnTo>
                  <a:lnTo>
                    <a:pt x="72" y="237"/>
                  </a:lnTo>
                  <a:lnTo>
                    <a:pt x="82" y="244"/>
                  </a:lnTo>
                  <a:lnTo>
                    <a:pt x="95" y="250"/>
                  </a:lnTo>
                  <a:lnTo>
                    <a:pt x="108" y="256"/>
                  </a:lnTo>
                  <a:lnTo>
                    <a:pt x="123" y="262"/>
                  </a:lnTo>
                  <a:lnTo>
                    <a:pt x="142" y="268"/>
                  </a:lnTo>
                  <a:lnTo>
                    <a:pt x="193" y="284"/>
                  </a:lnTo>
                  <a:lnTo>
                    <a:pt x="193" y="284"/>
                  </a:lnTo>
                  <a:lnTo>
                    <a:pt x="203" y="287"/>
                  </a:lnTo>
                  <a:lnTo>
                    <a:pt x="203" y="287"/>
                  </a:lnTo>
                  <a:lnTo>
                    <a:pt x="219" y="292"/>
                  </a:lnTo>
                  <a:lnTo>
                    <a:pt x="234" y="297"/>
                  </a:lnTo>
                  <a:lnTo>
                    <a:pt x="247" y="303"/>
                  </a:lnTo>
                  <a:lnTo>
                    <a:pt x="261" y="310"/>
                  </a:lnTo>
                  <a:lnTo>
                    <a:pt x="266" y="314"/>
                  </a:lnTo>
                  <a:lnTo>
                    <a:pt x="271" y="319"/>
                  </a:lnTo>
                  <a:lnTo>
                    <a:pt x="276" y="323"/>
                  </a:lnTo>
                  <a:lnTo>
                    <a:pt x="280" y="329"/>
                  </a:lnTo>
                  <a:lnTo>
                    <a:pt x="283" y="336"/>
                  </a:lnTo>
                  <a:lnTo>
                    <a:pt x="285" y="342"/>
                  </a:lnTo>
                  <a:lnTo>
                    <a:pt x="287" y="350"/>
                  </a:lnTo>
                  <a:lnTo>
                    <a:pt x="288" y="358"/>
                  </a:lnTo>
                  <a:lnTo>
                    <a:pt x="288" y="358"/>
                  </a:lnTo>
                  <a:lnTo>
                    <a:pt x="287" y="366"/>
                  </a:lnTo>
                  <a:lnTo>
                    <a:pt x="285" y="374"/>
                  </a:lnTo>
                  <a:lnTo>
                    <a:pt x="283" y="382"/>
                  </a:lnTo>
                  <a:lnTo>
                    <a:pt x="281" y="390"/>
                  </a:lnTo>
                  <a:lnTo>
                    <a:pt x="278" y="395"/>
                  </a:lnTo>
                  <a:lnTo>
                    <a:pt x="273" y="402"/>
                  </a:lnTo>
                  <a:lnTo>
                    <a:pt x="267" y="408"/>
                  </a:lnTo>
                  <a:lnTo>
                    <a:pt x="262" y="413"/>
                  </a:lnTo>
                  <a:lnTo>
                    <a:pt x="255" y="418"/>
                  </a:lnTo>
                  <a:lnTo>
                    <a:pt x="248" y="422"/>
                  </a:lnTo>
                  <a:lnTo>
                    <a:pt x="240" y="426"/>
                  </a:lnTo>
                  <a:lnTo>
                    <a:pt x="232" y="429"/>
                  </a:lnTo>
                  <a:lnTo>
                    <a:pt x="223" y="431"/>
                  </a:lnTo>
                  <a:lnTo>
                    <a:pt x="214" y="432"/>
                  </a:lnTo>
                  <a:lnTo>
                    <a:pt x="204" y="434"/>
                  </a:lnTo>
                  <a:lnTo>
                    <a:pt x="194" y="435"/>
                  </a:lnTo>
                  <a:lnTo>
                    <a:pt x="194" y="435"/>
                  </a:lnTo>
                  <a:lnTo>
                    <a:pt x="177" y="434"/>
                  </a:lnTo>
                  <a:lnTo>
                    <a:pt x="163" y="431"/>
                  </a:lnTo>
                  <a:lnTo>
                    <a:pt x="150" y="427"/>
                  </a:lnTo>
                  <a:lnTo>
                    <a:pt x="140" y="422"/>
                  </a:lnTo>
                  <a:lnTo>
                    <a:pt x="131" y="416"/>
                  </a:lnTo>
                  <a:lnTo>
                    <a:pt x="123" y="409"/>
                  </a:lnTo>
                  <a:lnTo>
                    <a:pt x="116" y="402"/>
                  </a:lnTo>
                  <a:lnTo>
                    <a:pt x="112" y="394"/>
                  </a:lnTo>
                  <a:lnTo>
                    <a:pt x="107" y="387"/>
                  </a:lnTo>
                  <a:lnTo>
                    <a:pt x="105" y="380"/>
                  </a:lnTo>
                  <a:lnTo>
                    <a:pt x="100" y="366"/>
                  </a:lnTo>
                  <a:lnTo>
                    <a:pt x="99" y="357"/>
                  </a:lnTo>
                  <a:lnTo>
                    <a:pt x="99" y="352"/>
                  </a:lnTo>
                  <a:lnTo>
                    <a:pt x="99" y="347"/>
                  </a:lnTo>
                  <a:lnTo>
                    <a:pt x="0" y="347"/>
                  </a:lnTo>
                  <a:lnTo>
                    <a:pt x="0" y="352"/>
                  </a:lnTo>
                  <a:lnTo>
                    <a:pt x="0" y="352"/>
                  </a:lnTo>
                  <a:lnTo>
                    <a:pt x="1" y="372"/>
                  </a:lnTo>
                  <a:lnTo>
                    <a:pt x="5" y="390"/>
                  </a:lnTo>
                  <a:lnTo>
                    <a:pt x="10" y="407"/>
                  </a:lnTo>
                  <a:lnTo>
                    <a:pt x="17" y="421"/>
                  </a:lnTo>
                  <a:lnTo>
                    <a:pt x="26" y="436"/>
                  </a:lnTo>
                  <a:lnTo>
                    <a:pt x="37" y="448"/>
                  </a:lnTo>
                  <a:lnTo>
                    <a:pt x="49" y="460"/>
                  </a:lnTo>
                  <a:lnTo>
                    <a:pt x="62" y="471"/>
                  </a:lnTo>
                  <a:lnTo>
                    <a:pt x="77" y="479"/>
                  </a:lnTo>
                  <a:lnTo>
                    <a:pt x="91" y="487"/>
                  </a:lnTo>
                  <a:lnTo>
                    <a:pt x="107" y="493"/>
                  </a:lnTo>
                  <a:lnTo>
                    <a:pt x="124" y="499"/>
                  </a:lnTo>
                  <a:lnTo>
                    <a:pt x="141" y="502"/>
                  </a:lnTo>
                  <a:lnTo>
                    <a:pt x="159" y="506"/>
                  </a:lnTo>
                  <a:lnTo>
                    <a:pt x="176" y="508"/>
                  </a:lnTo>
                  <a:lnTo>
                    <a:pt x="194" y="508"/>
                  </a:lnTo>
                  <a:lnTo>
                    <a:pt x="194" y="508"/>
                  </a:lnTo>
                  <a:lnTo>
                    <a:pt x="214" y="507"/>
                  </a:lnTo>
                  <a:lnTo>
                    <a:pt x="235" y="506"/>
                  </a:lnTo>
                  <a:lnTo>
                    <a:pt x="254" y="501"/>
                  </a:lnTo>
                  <a:lnTo>
                    <a:pt x="272" y="497"/>
                  </a:lnTo>
                  <a:lnTo>
                    <a:pt x="289" y="491"/>
                  </a:lnTo>
                  <a:lnTo>
                    <a:pt x="305" y="484"/>
                  </a:lnTo>
                  <a:lnTo>
                    <a:pt x="319" y="475"/>
                  </a:lnTo>
                  <a:lnTo>
                    <a:pt x="333" y="466"/>
                  </a:lnTo>
                  <a:lnTo>
                    <a:pt x="344" y="456"/>
                  </a:lnTo>
                  <a:lnTo>
                    <a:pt x="355" y="444"/>
                  </a:lnTo>
                  <a:lnTo>
                    <a:pt x="364" y="431"/>
                  </a:lnTo>
                  <a:lnTo>
                    <a:pt x="372" y="419"/>
                  </a:lnTo>
                  <a:lnTo>
                    <a:pt x="378" y="404"/>
                  </a:lnTo>
                  <a:lnTo>
                    <a:pt x="382" y="390"/>
                  </a:lnTo>
                  <a:lnTo>
                    <a:pt x="386" y="374"/>
                  </a:lnTo>
                  <a:lnTo>
                    <a:pt x="386" y="358"/>
                  </a:lnTo>
                  <a:lnTo>
                    <a:pt x="386" y="358"/>
                  </a:lnTo>
                  <a:lnTo>
                    <a:pt x="385" y="339"/>
                  </a:lnTo>
                  <a:lnTo>
                    <a:pt x="382" y="321"/>
                  </a:lnTo>
                  <a:lnTo>
                    <a:pt x="377" y="305"/>
                  </a:lnTo>
                  <a:lnTo>
                    <a:pt x="370" y="290"/>
                  </a:lnTo>
                  <a:lnTo>
                    <a:pt x="362" y="278"/>
                  </a:lnTo>
                  <a:lnTo>
                    <a:pt x="353" y="267"/>
                  </a:lnTo>
                  <a:lnTo>
                    <a:pt x="342" y="257"/>
                  </a:lnTo>
                  <a:lnTo>
                    <a:pt x="331" y="248"/>
                  </a:lnTo>
                  <a:lnTo>
                    <a:pt x="317" y="240"/>
                  </a:lnTo>
                  <a:lnTo>
                    <a:pt x="303" y="232"/>
                  </a:lnTo>
                  <a:lnTo>
                    <a:pt x="290" y="226"/>
                  </a:lnTo>
                  <a:lnTo>
                    <a:pt x="275" y="221"/>
                  </a:lnTo>
                  <a:lnTo>
                    <a:pt x="246" y="210"/>
                  </a:lnTo>
                  <a:lnTo>
                    <a:pt x="218" y="203"/>
                  </a:lnTo>
                  <a:lnTo>
                    <a:pt x="218" y="203"/>
                  </a:lnTo>
                  <a:close/>
                </a:path>
              </a:pathLst>
            </a:custGeom>
            <a:solidFill>
              <a:srgbClr val="F71C1C"/>
            </a:solidFill>
            <a:ln w="9525">
              <a:noFill/>
              <a:round/>
              <a:headEnd/>
              <a:tailEnd/>
            </a:ln>
          </p:spPr>
          <p:txBody>
            <a:bodyPr/>
            <a:lstStyle/>
            <a:p>
              <a:endParaRPr lang="en-GB">
                <a:latin typeface="ITC Franklin Gothic Std Book" pitchFamily="34" charset="0"/>
              </a:endParaRPr>
            </a:p>
          </p:txBody>
        </p:sp>
        <p:sp>
          <p:nvSpPr>
            <p:cNvPr id="14" name="Freeform 13"/>
            <p:cNvSpPr>
              <a:spLocks noEditPoints="1"/>
            </p:cNvSpPr>
            <p:nvPr userDrawn="1"/>
          </p:nvSpPr>
          <p:spPr bwMode="auto">
            <a:xfrm>
              <a:off x="2426285" y="1076895"/>
              <a:ext cx="202334" cy="202631"/>
            </a:xfrm>
            <a:custGeom>
              <a:avLst/>
              <a:gdLst/>
              <a:ahLst/>
              <a:cxnLst>
                <a:cxn ang="0">
                  <a:pos x="229" y="1"/>
                </a:cxn>
                <a:cxn ang="0">
                  <a:pos x="156" y="20"/>
                </a:cxn>
                <a:cxn ang="0">
                  <a:pos x="93" y="58"/>
                </a:cxn>
                <a:cxn ang="0">
                  <a:pos x="44" y="112"/>
                </a:cxn>
                <a:cxn ang="0">
                  <a:pos x="13" y="179"/>
                </a:cxn>
                <a:cxn ang="0">
                  <a:pos x="0" y="254"/>
                </a:cxn>
                <a:cxn ang="0">
                  <a:pos x="6" y="305"/>
                </a:cxn>
                <a:cxn ang="0">
                  <a:pos x="32" y="375"/>
                </a:cxn>
                <a:cxn ang="0">
                  <a:pos x="75" y="434"/>
                </a:cxn>
                <a:cxn ang="0">
                  <a:pos x="133" y="478"/>
                </a:cxn>
                <a:cxn ang="0">
                  <a:pos x="203" y="504"/>
                </a:cxn>
                <a:cxn ang="0">
                  <a:pos x="255" y="508"/>
                </a:cxn>
                <a:cxn ang="0">
                  <a:pos x="331" y="497"/>
                </a:cxn>
                <a:cxn ang="0">
                  <a:pos x="397" y="465"/>
                </a:cxn>
                <a:cxn ang="0">
                  <a:pos x="451" y="416"/>
                </a:cxn>
                <a:cxn ang="0">
                  <a:pos x="490" y="352"/>
                </a:cxn>
                <a:cxn ang="0">
                  <a:pos x="508" y="280"/>
                </a:cxn>
                <a:cxn ang="0">
                  <a:pos x="508" y="228"/>
                </a:cxn>
                <a:cxn ang="0">
                  <a:pos x="490" y="155"/>
                </a:cxn>
                <a:cxn ang="0">
                  <a:pos x="451" y="92"/>
                </a:cxn>
                <a:cxn ang="0">
                  <a:pos x="397" y="44"/>
                </a:cxn>
                <a:cxn ang="0">
                  <a:pos x="331" y="11"/>
                </a:cxn>
                <a:cxn ang="0">
                  <a:pos x="255" y="0"/>
                </a:cxn>
                <a:cxn ang="0">
                  <a:pos x="255" y="422"/>
                </a:cxn>
                <a:cxn ang="0">
                  <a:pos x="207" y="416"/>
                </a:cxn>
                <a:cxn ang="0">
                  <a:pos x="164" y="394"/>
                </a:cxn>
                <a:cxn ang="0">
                  <a:pos x="129" y="361"/>
                </a:cxn>
                <a:cxn ang="0">
                  <a:pos x="104" y="320"/>
                </a:cxn>
                <a:cxn ang="0">
                  <a:pos x="92" y="271"/>
                </a:cxn>
                <a:cxn ang="0">
                  <a:pos x="92" y="236"/>
                </a:cxn>
                <a:cxn ang="0">
                  <a:pos x="104" y="188"/>
                </a:cxn>
                <a:cxn ang="0">
                  <a:pos x="129" y="147"/>
                </a:cxn>
                <a:cxn ang="0">
                  <a:pos x="164" y="115"/>
                </a:cxn>
                <a:cxn ang="0">
                  <a:pos x="207" y="93"/>
                </a:cxn>
                <a:cxn ang="0">
                  <a:pos x="255" y="85"/>
                </a:cxn>
                <a:cxn ang="0">
                  <a:pos x="288" y="89"/>
                </a:cxn>
                <a:cxn ang="0">
                  <a:pos x="333" y="106"/>
                </a:cxn>
                <a:cxn ang="0">
                  <a:pos x="371" y="135"/>
                </a:cxn>
                <a:cxn ang="0">
                  <a:pos x="400" y="173"/>
                </a:cxn>
                <a:cxn ang="0">
                  <a:pos x="415" y="221"/>
                </a:cxn>
                <a:cxn ang="0">
                  <a:pos x="419" y="254"/>
                </a:cxn>
                <a:cxn ang="0">
                  <a:pos x="412" y="304"/>
                </a:cxn>
                <a:cxn ang="0">
                  <a:pos x="391" y="348"/>
                </a:cxn>
                <a:cxn ang="0">
                  <a:pos x="359" y="384"/>
                </a:cxn>
                <a:cxn ang="0">
                  <a:pos x="318" y="410"/>
                </a:cxn>
                <a:cxn ang="0">
                  <a:pos x="272" y="422"/>
                </a:cxn>
              </a:cxnLst>
              <a:rect l="0" t="0" r="r" b="b"/>
              <a:pathLst>
                <a:path w="509" h="508">
                  <a:moveTo>
                    <a:pt x="255" y="0"/>
                  </a:moveTo>
                  <a:lnTo>
                    <a:pt x="255" y="0"/>
                  </a:lnTo>
                  <a:lnTo>
                    <a:pt x="229" y="1"/>
                  </a:lnTo>
                  <a:lnTo>
                    <a:pt x="203" y="5"/>
                  </a:lnTo>
                  <a:lnTo>
                    <a:pt x="180" y="11"/>
                  </a:lnTo>
                  <a:lnTo>
                    <a:pt x="156" y="20"/>
                  </a:lnTo>
                  <a:lnTo>
                    <a:pt x="133" y="30"/>
                  </a:lnTo>
                  <a:lnTo>
                    <a:pt x="113" y="44"/>
                  </a:lnTo>
                  <a:lnTo>
                    <a:pt x="93" y="58"/>
                  </a:lnTo>
                  <a:lnTo>
                    <a:pt x="75" y="74"/>
                  </a:lnTo>
                  <a:lnTo>
                    <a:pt x="59" y="92"/>
                  </a:lnTo>
                  <a:lnTo>
                    <a:pt x="44" y="112"/>
                  </a:lnTo>
                  <a:lnTo>
                    <a:pt x="32" y="133"/>
                  </a:lnTo>
                  <a:lnTo>
                    <a:pt x="21" y="155"/>
                  </a:lnTo>
                  <a:lnTo>
                    <a:pt x="13" y="179"/>
                  </a:lnTo>
                  <a:lnTo>
                    <a:pt x="6" y="203"/>
                  </a:lnTo>
                  <a:lnTo>
                    <a:pt x="3" y="228"/>
                  </a:lnTo>
                  <a:lnTo>
                    <a:pt x="0" y="254"/>
                  </a:lnTo>
                  <a:lnTo>
                    <a:pt x="0" y="254"/>
                  </a:lnTo>
                  <a:lnTo>
                    <a:pt x="3" y="280"/>
                  </a:lnTo>
                  <a:lnTo>
                    <a:pt x="6" y="305"/>
                  </a:lnTo>
                  <a:lnTo>
                    <a:pt x="13" y="330"/>
                  </a:lnTo>
                  <a:lnTo>
                    <a:pt x="21" y="352"/>
                  </a:lnTo>
                  <a:lnTo>
                    <a:pt x="32" y="375"/>
                  </a:lnTo>
                  <a:lnTo>
                    <a:pt x="44" y="396"/>
                  </a:lnTo>
                  <a:lnTo>
                    <a:pt x="59" y="416"/>
                  </a:lnTo>
                  <a:lnTo>
                    <a:pt x="75" y="434"/>
                  </a:lnTo>
                  <a:lnTo>
                    <a:pt x="93" y="451"/>
                  </a:lnTo>
                  <a:lnTo>
                    <a:pt x="113" y="465"/>
                  </a:lnTo>
                  <a:lnTo>
                    <a:pt x="133" y="478"/>
                  </a:lnTo>
                  <a:lnTo>
                    <a:pt x="156" y="488"/>
                  </a:lnTo>
                  <a:lnTo>
                    <a:pt x="180" y="497"/>
                  </a:lnTo>
                  <a:lnTo>
                    <a:pt x="203" y="504"/>
                  </a:lnTo>
                  <a:lnTo>
                    <a:pt x="229" y="507"/>
                  </a:lnTo>
                  <a:lnTo>
                    <a:pt x="255" y="508"/>
                  </a:lnTo>
                  <a:lnTo>
                    <a:pt x="255" y="508"/>
                  </a:lnTo>
                  <a:lnTo>
                    <a:pt x="281" y="507"/>
                  </a:lnTo>
                  <a:lnTo>
                    <a:pt x="306" y="504"/>
                  </a:lnTo>
                  <a:lnTo>
                    <a:pt x="331" y="497"/>
                  </a:lnTo>
                  <a:lnTo>
                    <a:pt x="354" y="488"/>
                  </a:lnTo>
                  <a:lnTo>
                    <a:pt x="376" y="478"/>
                  </a:lnTo>
                  <a:lnTo>
                    <a:pt x="397" y="465"/>
                  </a:lnTo>
                  <a:lnTo>
                    <a:pt x="416" y="451"/>
                  </a:lnTo>
                  <a:lnTo>
                    <a:pt x="435" y="434"/>
                  </a:lnTo>
                  <a:lnTo>
                    <a:pt x="451" y="416"/>
                  </a:lnTo>
                  <a:lnTo>
                    <a:pt x="466" y="396"/>
                  </a:lnTo>
                  <a:lnTo>
                    <a:pt x="479" y="375"/>
                  </a:lnTo>
                  <a:lnTo>
                    <a:pt x="490" y="352"/>
                  </a:lnTo>
                  <a:lnTo>
                    <a:pt x="498" y="330"/>
                  </a:lnTo>
                  <a:lnTo>
                    <a:pt x="504" y="305"/>
                  </a:lnTo>
                  <a:lnTo>
                    <a:pt x="508" y="280"/>
                  </a:lnTo>
                  <a:lnTo>
                    <a:pt x="509" y="254"/>
                  </a:lnTo>
                  <a:lnTo>
                    <a:pt x="509" y="254"/>
                  </a:lnTo>
                  <a:lnTo>
                    <a:pt x="508" y="228"/>
                  </a:lnTo>
                  <a:lnTo>
                    <a:pt x="504" y="203"/>
                  </a:lnTo>
                  <a:lnTo>
                    <a:pt x="498" y="179"/>
                  </a:lnTo>
                  <a:lnTo>
                    <a:pt x="490" y="155"/>
                  </a:lnTo>
                  <a:lnTo>
                    <a:pt x="479" y="133"/>
                  </a:lnTo>
                  <a:lnTo>
                    <a:pt x="466" y="112"/>
                  </a:lnTo>
                  <a:lnTo>
                    <a:pt x="451" y="92"/>
                  </a:lnTo>
                  <a:lnTo>
                    <a:pt x="435" y="74"/>
                  </a:lnTo>
                  <a:lnTo>
                    <a:pt x="416" y="58"/>
                  </a:lnTo>
                  <a:lnTo>
                    <a:pt x="397" y="44"/>
                  </a:lnTo>
                  <a:lnTo>
                    <a:pt x="376" y="30"/>
                  </a:lnTo>
                  <a:lnTo>
                    <a:pt x="354" y="20"/>
                  </a:lnTo>
                  <a:lnTo>
                    <a:pt x="331" y="11"/>
                  </a:lnTo>
                  <a:lnTo>
                    <a:pt x="306" y="5"/>
                  </a:lnTo>
                  <a:lnTo>
                    <a:pt x="281" y="1"/>
                  </a:lnTo>
                  <a:lnTo>
                    <a:pt x="255" y="0"/>
                  </a:lnTo>
                  <a:lnTo>
                    <a:pt x="255" y="0"/>
                  </a:lnTo>
                  <a:close/>
                  <a:moveTo>
                    <a:pt x="255" y="422"/>
                  </a:moveTo>
                  <a:lnTo>
                    <a:pt x="255" y="422"/>
                  </a:lnTo>
                  <a:lnTo>
                    <a:pt x="238" y="422"/>
                  </a:lnTo>
                  <a:lnTo>
                    <a:pt x="223" y="419"/>
                  </a:lnTo>
                  <a:lnTo>
                    <a:pt x="207" y="416"/>
                  </a:lnTo>
                  <a:lnTo>
                    <a:pt x="191" y="410"/>
                  </a:lnTo>
                  <a:lnTo>
                    <a:pt x="177" y="402"/>
                  </a:lnTo>
                  <a:lnTo>
                    <a:pt x="164" y="394"/>
                  </a:lnTo>
                  <a:lnTo>
                    <a:pt x="150" y="384"/>
                  </a:lnTo>
                  <a:lnTo>
                    <a:pt x="139" y="373"/>
                  </a:lnTo>
                  <a:lnTo>
                    <a:pt x="129" y="361"/>
                  </a:lnTo>
                  <a:lnTo>
                    <a:pt x="119" y="348"/>
                  </a:lnTo>
                  <a:lnTo>
                    <a:pt x="111" y="334"/>
                  </a:lnTo>
                  <a:lnTo>
                    <a:pt x="104" y="320"/>
                  </a:lnTo>
                  <a:lnTo>
                    <a:pt x="99" y="304"/>
                  </a:lnTo>
                  <a:lnTo>
                    <a:pt x="94" y="288"/>
                  </a:lnTo>
                  <a:lnTo>
                    <a:pt x="92" y="271"/>
                  </a:lnTo>
                  <a:lnTo>
                    <a:pt x="91" y="254"/>
                  </a:lnTo>
                  <a:lnTo>
                    <a:pt x="91" y="254"/>
                  </a:lnTo>
                  <a:lnTo>
                    <a:pt x="92" y="236"/>
                  </a:lnTo>
                  <a:lnTo>
                    <a:pt x="94" y="221"/>
                  </a:lnTo>
                  <a:lnTo>
                    <a:pt x="99" y="204"/>
                  </a:lnTo>
                  <a:lnTo>
                    <a:pt x="104" y="188"/>
                  </a:lnTo>
                  <a:lnTo>
                    <a:pt x="111" y="173"/>
                  </a:lnTo>
                  <a:lnTo>
                    <a:pt x="119" y="160"/>
                  </a:lnTo>
                  <a:lnTo>
                    <a:pt x="129" y="147"/>
                  </a:lnTo>
                  <a:lnTo>
                    <a:pt x="139" y="135"/>
                  </a:lnTo>
                  <a:lnTo>
                    <a:pt x="150" y="124"/>
                  </a:lnTo>
                  <a:lnTo>
                    <a:pt x="164" y="115"/>
                  </a:lnTo>
                  <a:lnTo>
                    <a:pt x="177" y="106"/>
                  </a:lnTo>
                  <a:lnTo>
                    <a:pt x="191" y="99"/>
                  </a:lnTo>
                  <a:lnTo>
                    <a:pt x="207" y="93"/>
                  </a:lnTo>
                  <a:lnTo>
                    <a:pt x="223" y="89"/>
                  </a:lnTo>
                  <a:lnTo>
                    <a:pt x="238" y="86"/>
                  </a:lnTo>
                  <a:lnTo>
                    <a:pt x="255" y="85"/>
                  </a:lnTo>
                  <a:lnTo>
                    <a:pt x="255" y="85"/>
                  </a:lnTo>
                  <a:lnTo>
                    <a:pt x="272" y="86"/>
                  </a:lnTo>
                  <a:lnTo>
                    <a:pt x="288" y="89"/>
                  </a:lnTo>
                  <a:lnTo>
                    <a:pt x="304" y="93"/>
                  </a:lnTo>
                  <a:lnTo>
                    <a:pt x="318" y="99"/>
                  </a:lnTo>
                  <a:lnTo>
                    <a:pt x="333" y="106"/>
                  </a:lnTo>
                  <a:lnTo>
                    <a:pt x="347" y="115"/>
                  </a:lnTo>
                  <a:lnTo>
                    <a:pt x="359" y="124"/>
                  </a:lnTo>
                  <a:lnTo>
                    <a:pt x="371" y="135"/>
                  </a:lnTo>
                  <a:lnTo>
                    <a:pt x="382" y="147"/>
                  </a:lnTo>
                  <a:lnTo>
                    <a:pt x="391" y="160"/>
                  </a:lnTo>
                  <a:lnTo>
                    <a:pt x="400" y="173"/>
                  </a:lnTo>
                  <a:lnTo>
                    <a:pt x="406" y="188"/>
                  </a:lnTo>
                  <a:lnTo>
                    <a:pt x="412" y="204"/>
                  </a:lnTo>
                  <a:lnTo>
                    <a:pt x="415" y="221"/>
                  </a:lnTo>
                  <a:lnTo>
                    <a:pt x="419" y="236"/>
                  </a:lnTo>
                  <a:lnTo>
                    <a:pt x="419" y="254"/>
                  </a:lnTo>
                  <a:lnTo>
                    <a:pt x="419" y="254"/>
                  </a:lnTo>
                  <a:lnTo>
                    <a:pt x="419" y="271"/>
                  </a:lnTo>
                  <a:lnTo>
                    <a:pt x="415" y="288"/>
                  </a:lnTo>
                  <a:lnTo>
                    <a:pt x="412" y="304"/>
                  </a:lnTo>
                  <a:lnTo>
                    <a:pt x="406" y="320"/>
                  </a:lnTo>
                  <a:lnTo>
                    <a:pt x="400" y="334"/>
                  </a:lnTo>
                  <a:lnTo>
                    <a:pt x="391" y="348"/>
                  </a:lnTo>
                  <a:lnTo>
                    <a:pt x="382" y="361"/>
                  </a:lnTo>
                  <a:lnTo>
                    <a:pt x="371" y="373"/>
                  </a:lnTo>
                  <a:lnTo>
                    <a:pt x="359" y="384"/>
                  </a:lnTo>
                  <a:lnTo>
                    <a:pt x="347" y="394"/>
                  </a:lnTo>
                  <a:lnTo>
                    <a:pt x="333" y="402"/>
                  </a:lnTo>
                  <a:lnTo>
                    <a:pt x="318" y="410"/>
                  </a:lnTo>
                  <a:lnTo>
                    <a:pt x="304" y="416"/>
                  </a:lnTo>
                  <a:lnTo>
                    <a:pt x="288" y="419"/>
                  </a:lnTo>
                  <a:lnTo>
                    <a:pt x="272" y="422"/>
                  </a:lnTo>
                  <a:lnTo>
                    <a:pt x="255" y="422"/>
                  </a:lnTo>
                  <a:lnTo>
                    <a:pt x="255" y="422"/>
                  </a:lnTo>
                  <a:close/>
                </a:path>
              </a:pathLst>
            </a:custGeom>
            <a:solidFill>
              <a:srgbClr val="F71C1C"/>
            </a:solidFill>
            <a:ln w="9525">
              <a:noFill/>
              <a:round/>
              <a:headEnd/>
              <a:tailEnd/>
            </a:ln>
          </p:spPr>
          <p:txBody>
            <a:bodyPr/>
            <a:lstStyle/>
            <a:p>
              <a:endParaRPr lang="en-GB">
                <a:latin typeface="ITC Franklin Gothic Std Book" pitchFamily="34" charset="0"/>
              </a:endParaRPr>
            </a:p>
          </p:txBody>
        </p:sp>
        <p:sp>
          <p:nvSpPr>
            <p:cNvPr id="15" name="Freeform 14"/>
            <p:cNvSpPr>
              <a:spLocks/>
            </p:cNvSpPr>
            <p:nvPr userDrawn="1"/>
          </p:nvSpPr>
          <p:spPr bwMode="auto">
            <a:xfrm>
              <a:off x="2984727" y="1076895"/>
              <a:ext cx="202335" cy="202631"/>
            </a:xfrm>
            <a:custGeom>
              <a:avLst/>
              <a:gdLst/>
              <a:ahLst/>
              <a:cxnLst>
                <a:cxn ang="0">
                  <a:pos x="419" y="257"/>
                </a:cxn>
                <a:cxn ang="0">
                  <a:pos x="415" y="289"/>
                </a:cxn>
                <a:cxn ang="0">
                  <a:pos x="405" y="321"/>
                </a:cxn>
                <a:cxn ang="0">
                  <a:pos x="390" y="349"/>
                </a:cxn>
                <a:cxn ang="0">
                  <a:pos x="370" y="374"/>
                </a:cxn>
                <a:cxn ang="0">
                  <a:pos x="345" y="394"/>
                </a:cxn>
                <a:cxn ang="0">
                  <a:pos x="318" y="410"/>
                </a:cxn>
                <a:cxn ang="0">
                  <a:pos x="288" y="419"/>
                </a:cxn>
                <a:cxn ang="0">
                  <a:pos x="255" y="422"/>
                </a:cxn>
                <a:cxn ang="0">
                  <a:pos x="238" y="422"/>
                </a:cxn>
                <a:cxn ang="0">
                  <a:pos x="205" y="416"/>
                </a:cxn>
                <a:cxn ang="0">
                  <a:pos x="176" y="402"/>
                </a:cxn>
                <a:cxn ang="0">
                  <a:pos x="150" y="384"/>
                </a:cxn>
                <a:cxn ang="0">
                  <a:pos x="128" y="361"/>
                </a:cxn>
                <a:cxn ang="0">
                  <a:pos x="111" y="334"/>
                </a:cxn>
                <a:cxn ang="0">
                  <a:pos x="98" y="304"/>
                </a:cxn>
                <a:cxn ang="0">
                  <a:pos x="92" y="271"/>
                </a:cxn>
                <a:cxn ang="0">
                  <a:pos x="90" y="254"/>
                </a:cxn>
                <a:cxn ang="0">
                  <a:pos x="94" y="221"/>
                </a:cxn>
                <a:cxn ang="0">
                  <a:pos x="104" y="188"/>
                </a:cxn>
                <a:cxn ang="0">
                  <a:pos x="119" y="160"/>
                </a:cxn>
                <a:cxn ang="0">
                  <a:pos x="139" y="135"/>
                </a:cxn>
                <a:cxn ang="0">
                  <a:pos x="163" y="115"/>
                </a:cxn>
                <a:cxn ang="0">
                  <a:pos x="191" y="99"/>
                </a:cxn>
                <a:cxn ang="0">
                  <a:pos x="221" y="89"/>
                </a:cxn>
                <a:cxn ang="0">
                  <a:pos x="255" y="85"/>
                </a:cxn>
                <a:cxn ang="0">
                  <a:pos x="255" y="0"/>
                </a:cxn>
                <a:cxn ang="0">
                  <a:pos x="203" y="5"/>
                </a:cxn>
                <a:cxn ang="0">
                  <a:pos x="156" y="20"/>
                </a:cxn>
                <a:cxn ang="0">
                  <a:pos x="113" y="44"/>
                </a:cxn>
                <a:cxn ang="0">
                  <a:pos x="75" y="74"/>
                </a:cxn>
                <a:cxn ang="0">
                  <a:pos x="44" y="112"/>
                </a:cxn>
                <a:cxn ang="0">
                  <a:pos x="21" y="155"/>
                </a:cxn>
                <a:cxn ang="0">
                  <a:pos x="6" y="203"/>
                </a:cxn>
                <a:cxn ang="0">
                  <a:pos x="0" y="254"/>
                </a:cxn>
                <a:cxn ang="0">
                  <a:pos x="1" y="280"/>
                </a:cxn>
                <a:cxn ang="0">
                  <a:pos x="11" y="330"/>
                </a:cxn>
                <a:cxn ang="0">
                  <a:pos x="32" y="375"/>
                </a:cxn>
                <a:cxn ang="0">
                  <a:pos x="59" y="416"/>
                </a:cxn>
                <a:cxn ang="0">
                  <a:pos x="93" y="451"/>
                </a:cxn>
                <a:cxn ang="0">
                  <a:pos x="133" y="478"/>
                </a:cxn>
                <a:cxn ang="0">
                  <a:pos x="179" y="497"/>
                </a:cxn>
                <a:cxn ang="0">
                  <a:pos x="229" y="507"/>
                </a:cxn>
                <a:cxn ang="0">
                  <a:pos x="255" y="508"/>
                </a:cxn>
                <a:cxn ang="0">
                  <a:pos x="306" y="504"/>
                </a:cxn>
                <a:cxn ang="0">
                  <a:pos x="353" y="489"/>
                </a:cxn>
                <a:cxn ang="0">
                  <a:pos x="396" y="465"/>
                </a:cxn>
                <a:cxn ang="0">
                  <a:pos x="433" y="435"/>
                </a:cxn>
                <a:cxn ang="0">
                  <a:pos x="465" y="398"/>
                </a:cxn>
                <a:cxn ang="0">
                  <a:pos x="488" y="355"/>
                </a:cxn>
                <a:cxn ang="0">
                  <a:pos x="503" y="307"/>
                </a:cxn>
                <a:cxn ang="0">
                  <a:pos x="509" y="257"/>
                </a:cxn>
              </a:cxnLst>
              <a:rect l="0" t="0" r="r" b="b"/>
              <a:pathLst>
                <a:path w="509" h="508">
                  <a:moveTo>
                    <a:pt x="419" y="257"/>
                  </a:moveTo>
                  <a:lnTo>
                    <a:pt x="419" y="257"/>
                  </a:lnTo>
                  <a:lnTo>
                    <a:pt x="417" y="274"/>
                  </a:lnTo>
                  <a:lnTo>
                    <a:pt x="415" y="289"/>
                  </a:lnTo>
                  <a:lnTo>
                    <a:pt x="411" y="306"/>
                  </a:lnTo>
                  <a:lnTo>
                    <a:pt x="405" y="321"/>
                  </a:lnTo>
                  <a:lnTo>
                    <a:pt x="398" y="336"/>
                  </a:lnTo>
                  <a:lnTo>
                    <a:pt x="390" y="349"/>
                  </a:lnTo>
                  <a:lnTo>
                    <a:pt x="380" y="363"/>
                  </a:lnTo>
                  <a:lnTo>
                    <a:pt x="370" y="374"/>
                  </a:lnTo>
                  <a:lnTo>
                    <a:pt x="359" y="385"/>
                  </a:lnTo>
                  <a:lnTo>
                    <a:pt x="345" y="394"/>
                  </a:lnTo>
                  <a:lnTo>
                    <a:pt x="333" y="402"/>
                  </a:lnTo>
                  <a:lnTo>
                    <a:pt x="318" y="410"/>
                  </a:lnTo>
                  <a:lnTo>
                    <a:pt x="304" y="416"/>
                  </a:lnTo>
                  <a:lnTo>
                    <a:pt x="288" y="419"/>
                  </a:lnTo>
                  <a:lnTo>
                    <a:pt x="271" y="422"/>
                  </a:lnTo>
                  <a:lnTo>
                    <a:pt x="255" y="422"/>
                  </a:lnTo>
                  <a:lnTo>
                    <a:pt x="255" y="422"/>
                  </a:lnTo>
                  <a:lnTo>
                    <a:pt x="238" y="422"/>
                  </a:lnTo>
                  <a:lnTo>
                    <a:pt x="221" y="419"/>
                  </a:lnTo>
                  <a:lnTo>
                    <a:pt x="205" y="416"/>
                  </a:lnTo>
                  <a:lnTo>
                    <a:pt x="191" y="410"/>
                  </a:lnTo>
                  <a:lnTo>
                    <a:pt x="176" y="402"/>
                  </a:lnTo>
                  <a:lnTo>
                    <a:pt x="163" y="394"/>
                  </a:lnTo>
                  <a:lnTo>
                    <a:pt x="150" y="384"/>
                  </a:lnTo>
                  <a:lnTo>
                    <a:pt x="139" y="373"/>
                  </a:lnTo>
                  <a:lnTo>
                    <a:pt x="128" y="361"/>
                  </a:lnTo>
                  <a:lnTo>
                    <a:pt x="119" y="348"/>
                  </a:lnTo>
                  <a:lnTo>
                    <a:pt x="111" y="334"/>
                  </a:lnTo>
                  <a:lnTo>
                    <a:pt x="104" y="320"/>
                  </a:lnTo>
                  <a:lnTo>
                    <a:pt x="98" y="304"/>
                  </a:lnTo>
                  <a:lnTo>
                    <a:pt x="94" y="288"/>
                  </a:lnTo>
                  <a:lnTo>
                    <a:pt x="92" y="271"/>
                  </a:lnTo>
                  <a:lnTo>
                    <a:pt x="90" y="254"/>
                  </a:lnTo>
                  <a:lnTo>
                    <a:pt x="90" y="254"/>
                  </a:lnTo>
                  <a:lnTo>
                    <a:pt x="92" y="236"/>
                  </a:lnTo>
                  <a:lnTo>
                    <a:pt x="94" y="221"/>
                  </a:lnTo>
                  <a:lnTo>
                    <a:pt x="98" y="204"/>
                  </a:lnTo>
                  <a:lnTo>
                    <a:pt x="104" y="188"/>
                  </a:lnTo>
                  <a:lnTo>
                    <a:pt x="111" y="173"/>
                  </a:lnTo>
                  <a:lnTo>
                    <a:pt x="119" y="160"/>
                  </a:lnTo>
                  <a:lnTo>
                    <a:pt x="128" y="147"/>
                  </a:lnTo>
                  <a:lnTo>
                    <a:pt x="139" y="135"/>
                  </a:lnTo>
                  <a:lnTo>
                    <a:pt x="150" y="124"/>
                  </a:lnTo>
                  <a:lnTo>
                    <a:pt x="163" y="115"/>
                  </a:lnTo>
                  <a:lnTo>
                    <a:pt x="176" y="106"/>
                  </a:lnTo>
                  <a:lnTo>
                    <a:pt x="191" y="99"/>
                  </a:lnTo>
                  <a:lnTo>
                    <a:pt x="205" y="93"/>
                  </a:lnTo>
                  <a:lnTo>
                    <a:pt x="221" y="89"/>
                  </a:lnTo>
                  <a:lnTo>
                    <a:pt x="238" y="86"/>
                  </a:lnTo>
                  <a:lnTo>
                    <a:pt x="255" y="85"/>
                  </a:lnTo>
                  <a:lnTo>
                    <a:pt x="255" y="0"/>
                  </a:lnTo>
                  <a:lnTo>
                    <a:pt x="255" y="0"/>
                  </a:lnTo>
                  <a:lnTo>
                    <a:pt x="229" y="1"/>
                  </a:lnTo>
                  <a:lnTo>
                    <a:pt x="203" y="5"/>
                  </a:lnTo>
                  <a:lnTo>
                    <a:pt x="179" y="11"/>
                  </a:lnTo>
                  <a:lnTo>
                    <a:pt x="156" y="20"/>
                  </a:lnTo>
                  <a:lnTo>
                    <a:pt x="133" y="31"/>
                  </a:lnTo>
                  <a:lnTo>
                    <a:pt x="113" y="44"/>
                  </a:lnTo>
                  <a:lnTo>
                    <a:pt x="93" y="58"/>
                  </a:lnTo>
                  <a:lnTo>
                    <a:pt x="75" y="74"/>
                  </a:lnTo>
                  <a:lnTo>
                    <a:pt x="59" y="92"/>
                  </a:lnTo>
                  <a:lnTo>
                    <a:pt x="44" y="112"/>
                  </a:lnTo>
                  <a:lnTo>
                    <a:pt x="32" y="133"/>
                  </a:lnTo>
                  <a:lnTo>
                    <a:pt x="21" y="155"/>
                  </a:lnTo>
                  <a:lnTo>
                    <a:pt x="11" y="179"/>
                  </a:lnTo>
                  <a:lnTo>
                    <a:pt x="6" y="203"/>
                  </a:lnTo>
                  <a:lnTo>
                    <a:pt x="1" y="228"/>
                  </a:lnTo>
                  <a:lnTo>
                    <a:pt x="0" y="254"/>
                  </a:lnTo>
                  <a:lnTo>
                    <a:pt x="0" y="254"/>
                  </a:lnTo>
                  <a:lnTo>
                    <a:pt x="1" y="280"/>
                  </a:lnTo>
                  <a:lnTo>
                    <a:pt x="6" y="305"/>
                  </a:lnTo>
                  <a:lnTo>
                    <a:pt x="11" y="330"/>
                  </a:lnTo>
                  <a:lnTo>
                    <a:pt x="21" y="352"/>
                  </a:lnTo>
                  <a:lnTo>
                    <a:pt x="32" y="375"/>
                  </a:lnTo>
                  <a:lnTo>
                    <a:pt x="44" y="396"/>
                  </a:lnTo>
                  <a:lnTo>
                    <a:pt x="59" y="416"/>
                  </a:lnTo>
                  <a:lnTo>
                    <a:pt x="75" y="434"/>
                  </a:lnTo>
                  <a:lnTo>
                    <a:pt x="93" y="451"/>
                  </a:lnTo>
                  <a:lnTo>
                    <a:pt x="113" y="465"/>
                  </a:lnTo>
                  <a:lnTo>
                    <a:pt x="133" y="478"/>
                  </a:lnTo>
                  <a:lnTo>
                    <a:pt x="156" y="488"/>
                  </a:lnTo>
                  <a:lnTo>
                    <a:pt x="179" y="497"/>
                  </a:lnTo>
                  <a:lnTo>
                    <a:pt x="203" y="504"/>
                  </a:lnTo>
                  <a:lnTo>
                    <a:pt x="229" y="507"/>
                  </a:lnTo>
                  <a:lnTo>
                    <a:pt x="255" y="508"/>
                  </a:lnTo>
                  <a:lnTo>
                    <a:pt x="255" y="508"/>
                  </a:lnTo>
                  <a:lnTo>
                    <a:pt x="281" y="507"/>
                  </a:lnTo>
                  <a:lnTo>
                    <a:pt x="306" y="504"/>
                  </a:lnTo>
                  <a:lnTo>
                    <a:pt x="329" y="497"/>
                  </a:lnTo>
                  <a:lnTo>
                    <a:pt x="353" y="489"/>
                  </a:lnTo>
                  <a:lnTo>
                    <a:pt x="376" y="478"/>
                  </a:lnTo>
                  <a:lnTo>
                    <a:pt x="396" y="465"/>
                  </a:lnTo>
                  <a:lnTo>
                    <a:pt x="415" y="451"/>
                  </a:lnTo>
                  <a:lnTo>
                    <a:pt x="433" y="435"/>
                  </a:lnTo>
                  <a:lnTo>
                    <a:pt x="450" y="417"/>
                  </a:lnTo>
                  <a:lnTo>
                    <a:pt x="465" y="398"/>
                  </a:lnTo>
                  <a:lnTo>
                    <a:pt x="477" y="376"/>
                  </a:lnTo>
                  <a:lnTo>
                    <a:pt x="488" y="355"/>
                  </a:lnTo>
                  <a:lnTo>
                    <a:pt x="497" y="331"/>
                  </a:lnTo>
                  <a:lnTo>
                    <a:pt x="503" y="307"/>
                  </a:lnTo>
                  <a:lnTo>
                    <a:pt x="508" y="283"/>
                  </a:lnTo>
                  <a:lnTo>
                    <a:pt x="509" y="257"/>
                  </a:lnTo>
                  <a:lnTo>
                    <a:pt x="419" y="257"/>
                  </a:lnTo>
                  <a:close/>
                </a:path>
              </a:pathLst>
            </a:custGeom>
            <a:solidFill>
              <a:srgbClr val="F71C1C"/>
            </a:solidFill>
            <a:ln w="9525">
              <a:noFill/>
              <a:round/>
              <a:headEnd/>
              <a:tailEnd/>
            </a:ln>
          </p:spPr>
          <p:txBody>
            <a:bodyPr/>
            <a:lstStyle/>
            <a:p>
              <a:endParaRPr lang="en-GB">
                <a:latin typeface="ITC Franklin Gothic Std Book" pitchFamily="34" charset="0"/>
              </a:endParaRPr>
            </a:p>
          </p:txBody>
        </p:sp>
        <p:sp>
          <p:nvSpPr>
            <p:cNvPr id="16" name="Freeform 15"/>
            <p:cNvSpPr>
              <a:spLocks noEditPoints="1"/>
            </p:cNvSpPr>
            <p:nvPr userDrawn="1"/>
          </p:nvSpPr>
          <p:spPr bwMode="auto">
            <a:xfrm>
              <a:off x="3197854" y="1082228"/>
              <a:ext cx="151076" cy="191966"/>
            </a:xfrm>
            <a:custGeom>
              <a:avLst/>
              <a:gdLst/>
              <a:ahLst/>
              <a:cxnLst>
                <a:cxn ang="0">
                  <a:pos x="383" y="473"/>
                </a:cxn>
                <a:cxn ang="0">
                  <a:pos x="238" y="306"/>
                </a:cxn>
                <a:cxn ang="0">
                  <a:pos x="257" y="303"/>
                </a:cxn>
                <a:cxn ang="0">
                  <a:pos x="291" y="293"/>
                </a:cxn>
                <a:cxn ang="0">
                  <a:pos x="316" y="282"/>
                </a:cxn>
                <a:cxn ang="0">
                  <a:pos x="338" y="265"/>
                </a:cxn>
                <a:cxn ang="0">
                  <a:pos x="357" y="242"/>
                </a:cxn>
                <a:cxn ang="0">
                  <a:pos x="372" y="214"/>
                </a:cxn>
                <a:cxn ang="0">
                  <a:pos x="381" y="178"/>
                </a:cxn>
                <a:cxn ang="0">
                  <a:pos x="382" y="158"/>
                </a:cxn>
                <a:cxn ang="0">
                  <a:pos x="378" y="124"/>
                </a:cxn>
                <a:cxn ang="0">
                  <a:pos x="367" y="92"/>
                </a:cxn>
                <a:cxn ang="0">
                  <a:pos x="350" y="64"/>
                </a:cxn>
                <a:cxn ang="0">
                  <a:pos x="329" y="40"/>
                </a:cxn>
                <a:cxn ang="0">
                  <a:pos x="314" y="31"/>
                </a:cxn>
                <a:cxn ang="0">
                  <a:pos x="284" y="16"/>
                </a:cxn>
                <a:cxn ang="0">
                  <a:pos x="247" y="5"/>
                </a:cxn>
                <a:cxn ang="0">
                  <a:pos x="203" y="1"/>
                </a:cxn>
                <a:cxn ang="0">
                  <a:pos x="4" y="0"/>
                </a:cxn>
                <a:cxn ang="0">
                  <a:pos x="0" y="4"/>
                </a:cxn>
                <a:cxn ang="0">
                  <a:pos x="0" y="487"/>
                </a:cxn>
                <a:cxn ang="0">
                  <a:pos x="85" y="487"/>
                </a:cxn>
                <a:cxn ang="0">
                  <a:pos x="90" y="482"/>
                </a:cxn>
                <a:cxn ang="0">
                  <a:pos x="281" y="487"/>
                </a:cxn>
                <a:cxn ang="0">
                  <a:pos x="371" y="473"/>
                </a:cxn>
                <a:cxn ang="0">
                  <a:pos x="90" y="73"/>
                </a:cxn>
                <a:cxn ang="0">
                  <a:pos x="171" y="73"/>
                </a:cxn>
                <a:cxn ang="0">
                  <a:pos x="202" y="75"/>
                </a:cxn>
                <a:cxn ang="0">
                  <a:pos x="228" y="81"/>
                </a:cxn>
                <a:cxn ang="0">
                  <a:pos x="248" y="90"/>
                </a:cxn>
                <a:cxn ang="0">
                  <a:pos x="264" y="101"/>
                </a:cxn>
                <a:cxn ang="0">
                  <a:pos x="276" y="114"/>
                </a:cxn>
                <a:cxn ang="0">
                  <a:pos x="284" y="128"/>
                </a:cxn>
                <a:cxn ang="0">
                  <a:pos x="290" y="143"/>
                </a:cxn>
                <a:cxn ang="0">
                  <a:pos x="291" y="158"/>
                </a:cxn>
                <a:cxn ang="0">
                  <a:pos x="290" y="168"/>
                </a:cxn>
                <a:cxn ang="0">
                  <a:pos x="286" y="187"/>
                </a:cxn>
                <a:cxn ang="0">
                  <a:pos x="277" y="204"/>
                </a:cxn>
                <a:cxn ang="0">
                  <a:pos x="266" y="217"/>
                </a:cxn>
                <a:cxn ang="0">
                  <a:pos x="250" y="229"/>
                </a:cxn>
                <a:cxn ang="0">
                  <a:pos x="231" y="238"/>
                </a:cxn>
                <a:cxn ang="0">
                  <a:pos x="210" y="243"/>
                </a:cxn>
                <a:cxn ang="0">
                  <a:pos x="186" y="246"/>
                </a:cxn>
                <a:cxn ang="0">
                  <a:pos x="90" y="247"/>
                </a:cxn>
              </a:cxnLst>
              <a:rect l="0" t="0" r="r" b="b"/>
              <a:pathLst>
                <a:path w="383" h="487">
                  <a:moveTo>
                    <a:pt x="373" y="473"/>
                  </a:moveTo>
                  <a:lnTo>
                    <a:pt x="383" y="473"/>
                  </a:lnTo>
                  <a:lnTo>
                    <a:pt x="376" y="465"/>
                  </a:lnTo>
                  <a:lnTo>
                    <a:pt x="238" y="306"/>
                  </a:lnTo>
                  <a:lnTo>
                    <a:pt x="238" y="306"/>
                  </a:lnTo>
                  <a:lnTo>
                    <a:pt x="257" y="303"/>
                  </a:lnTo>
                  <a:lnTo>
                    <a:pt x="279" y="297"/>
                  </a:lnTo>
                  <a:lnTo>
                    <a:pt x="291" y="293"/>
                  </a:lnTo>
                  <a:lnTo>
                    <a:pt x="303" y="287"/>
                  </a:lnTo>
                  <a:lnTo>
                    <a:pt x="316" y="282"/>
                  </a:lnTo>
                  <a:lnTo>
                    <a:pt x="327" y="274"/>
                  </a:lnTo>
                  <a:lnTo>
                    <a:pt x="338" y="265"/>
                  </a:lnTo>
                  <a:lnTo>
                    <a:pt x="348" y="255"/>
                  </a:lnTo>
                  <a:lnTo>
                    <a:pt x="357" y="242"/>
                  </a:lnTo>
                  <a:lnTo>
                    <a:pt x="365" y="229"/>
                  </a:lnTo>
                  <a:lnTo>
                    <a:pt x="372" y="214"/>
                  </a:lnTo>
                  <a:lnTo>
                    <a:pt x="378" y="197"/>
                  </a:lnTo>
                  <a:lnTo>
                    <a:pt x="381" y="178"/>
                  </a:lnTo>
                  <a:lnTo>
                    <a:pt x="382" y="158"/>
                  </a:lnTo>
                  <a:lnTo>
                    <a:pt x="382" y="158"/>
                  </a:lnTo>
                  <a:lnTo>
                    <a:pt x="381" y="141"/>
                  </a:lnTo>
                  <a:lnTo>
                    <a:pt x="378" y="124"/>
                  </a:lnTo>
                  <a:lnTo>
                    <a:pt x="374" y="108"/>
                  </a:lnTo>
                  <a:lnTo>
                    <a:pt x="367" y="92"/>
                  </a:lnTo>
                  <a:lnTo>
                    <a:pt x="359" y="78"/>
                  </a:lnTo>
                  <a:lnTo>
                    <a:pt x="350" y="64"/>
                  </a:lnTo>
                  <a:lnTo>
                    <a:pt x="340" y="52"/>
                  </a:lnTo>
                  <a:lnTo>
                    <a:pt x="329" y="40"/>
                  </a:lnTo>
                  <a:lnTo>
                    <a:pt x="329" y="40"/>
                  </a:lnTo>
                  <a:lnTo>
                    <a:pt x="314" y="31"/>
                  </a:lnTo>
                  <a:lnTo>
                    <a:pt x="300" y="22"/>
                  </a:lnTo>
                  <a:lnTo>
                    <a:pt x="284" y="16"/>
                  </a:lnTo>
                  <a:lnTo>
                    <a:pt x="266" y="10"/>
                  </a:lnTo>
                  <a:lnTo>
                    <a:pt x="247" y="5"/>
                  </a:lnTo>
                  <a:lnTo>
                    <a:pt x="225" y="2"/>
                  </a:lnTo>
                  <a:lnTo>
                    <a:pt x="203" y="1"/>
                  </a:lnTo>
                  <a:lnTo>
                    <a:pt x="177" y="0"/>
                  </a:lnTo>
                  <a:lnTo>
                    <a:pt x="4" y="0"/>
                  </a:lnTo>
                  <a:lnTo>
                    <a:pt x="0" y="0"/>
                  </a:lnTo>
                  <a:lnTo>
                    <a:pt x="0" y="4"/>
                  </a:lnTo>
                  <a:lnTo>
                    <a:pt x="0" y="482"/>
                  </a:lnTo>
                  <a:lnTo>
                    <a:pt x="0" y="487"/>
                  </a:lnTo>
                  <a:lnTo>
                    <a:pt x="4" y="487"/>
                  </a:lnTo>
                  <a:lnTo>
                    <a:pt x="85" y="487"/>
                  </a:lnTo>
                  <a:lnTo>
                    <a:pt x="90" y="487"/>
                  </a:lnTo>
                  <a:lnTo>
                    <a:pt x="90" y="482"/>
                  </a:lnTo>
                  <a:lnTo>
                    <a:pt x="90" y="258"/>
                  </a:lnTo>
                  <a:lnTo>
                    <a:pt x="281" y="487"/>
                  </a:lnTo>
                  <a:lnTo>
                    <a:pt x="383" y="487"/>
                  </a:lnTo>
                  <a:lnTo>
                    <a:pt x="371" y="473"/>
                  </a:lnTo>
                  <a:lnTo>
                    <a:pt x="373" y="473"/>
                  </a:lnTo>
                  <a:close/>
                  <a:moveTo>
                    <a:pt x="90" y="73"/>
                  </a:moveTo>
                  <a:lnTo>
                    <a:pt x="171" y="73"/>
                  </a:lnTo>
                  <a:lnTo>
                    <a:pt x="171" y="73"/>
                  </a:lnTo>
                  <a:lnTo>
                    <a:pt x="187" y="74"/>
                  </a:lnTo>
                  <a:lnTo>
                    <a:pt x="202" y="75"/>
                  </a:lnTo>
                  <a:lnTo>
                    <a:pt x="215" y="78"/>
                  </a:lnTo>
                  <a:lnTo>
                    <a:pt x="228" y="81"/>
                  </a:lnTo>
                  <a:lnTo>
                    <a:pt x="238" y="85"/>
                  </a:lnTo>
                  <a:lnTo>
                    <a:pt x="248" y="90"/>
                  </a:lnTo>
                  <a:lnTo>
                    <a:pt x="257" y="94"/>
                  </a:lnTo>
                  <a:lnTo>
                    <a:pt x="264" y="101"/>
                  </a:lnTo>
                  <a:lnTo>
                    <a:pt x="270" y="107"/>
                  </a:lnTo>
                  <a:lnTo>
                    <a:pt x="276" y="114"/>
                  </a:lnTo>
                  <a:lnTo>
                    <a:pt x="281" y="120"/>
                  </a:lnTo>
                  <a:lnTo>
                    <a:pt x="284" y="128"/>
                  </a:lnTo>
                  <a:lnTo>
                    <a:pt x="287" y="135"/>
                  </a:lnTo>
                  <a:lnTo>
                    <a:pt x="290" y="143"/>
                  </a:lnTo>
                  <a:lnTo>
                    <a:pt x="291" y="150"/>
                  </a:lnTo>
                  <a:lnTo>
                    <a:pt x="291" y="158"/>
                  </a:lnTo>
                  <a:lnTo>
                    <a:pt x="291" y="158"/>
                  </a:lnTo>
                  <a:lnTo>
                    <a:pt x="290" y="168"/>
                  </a:lnTo>
                  <a:lnTo>
                    <a:pt x="288" y="178"/>
                  </a:lnTo>
                  <a:lnTo>
                    <a:pt x="286" y="187"/>
                  </a:lnTo>
                  <a:lnTo>
                    <a:pt x="282" y="196"/>
                  </a:lnTo>
                  <a:lnTo>
                    <a:pt x="277" y="204"/>
                  </a:lnTo>
                  <a:lnTo>
                    <a:pt x="272" y="211"/>
                  </a:lnTo>
                  <a:lnTo>
                    <a:pt x="266" y="217"/>
                  </a:lnTo>
                  <a:lnTo>
                    <a:pt x="258" y="224"/>
                  </a:lnTo>
                  <a:lnTo>
                    <a:pt x="250" y="229"/>
                  </a:lnTo>
                  <a:lnTo>
                    <a:pt x="241" y="233"/>
                  </a:lnTo>
                  <a:lnTo>
                    <a:pt x="231" y="238"/>
                  </a:lnTo>
                  <a:lnTo>
                    <a:pt x="221" y="241"/>
                  </a:lnTo>
                  <a:lnTo>
                    <a:pt x="210" y="243"/>
                  </a:lnTo>
                  <a:lnTo>
                    <a:pt x="198" y="244"/>
                  </a:lnTo>
                  <a:lnTo>
                    <a:pt x="186" y="246"/>
                  </a:lnTo>
                  <a:lnTo>
                    <a:pt x="172" y="247"/>
                  </a:lnTo>
                  <a:lnTo>
                    <a:pt x="90" y="247"/>
                  </a:lnTo>
                  <a:lnTo>
                    <a:pt x="90" y="73"/>
                  </a:lnTo>
                  <a:close/>
                </a:path>
              </a:pathLst>
            </a:custGeom>
            <a:solidFill>
              <a:srgbClr val="F71C1C"/>
            </a:solidFill>
            <a:ln w="9525">
              <a:noFill/>
              <a:round/>
              <a:headEnd/>
              <a:tailEnd/>
            </a:ln>
          </p:spPr>
          <p:txBody>
            <a:bodyPr/>
            <a:lstStyle/>
            <a:p>
              <a:endParaRPr lang="en-GB">
                <a:latin typeface="ITC Franklin Gothic Std Book" pitchFamily="34" charset="0"/>
              </a:endParaRPr>
            </a:p>
          </p:txBody>
        </p:sp>
        <p:sp>
          <p:nvSpPr>
            <p:cNvPr id="17" name="Rectangle 16"/>
            <p:cNvSpPr>
              <a:spLocks noChangeArrowheads="1"/>
            </p:cNvSpPr>
            <p:nvPr userDrawn="1"/>
          </p:nvSpPr>
          <p:spPr bwMode="auto">
            <a:xfrm>
              <a:off x="2286000" y="1082228"/>
              <a:ext cx="37769" cy="191966"/>
            </a:xfrm>
            <a:prstGeom prst="rect">
              <a:avLst/>
            </a:prstGeom>
            <a:solidFill>
              <a:srgbClr val="F71C1C"/>
            </a:solidFill>
            <a:ln w="9525">
              <a:noFill/>
              <a:miter lim="800000"/>
              <a:headEnd/>
              <a:tailEnd/>
            </a:ln>
          </p:spPr>
          <p:txBody>
            <a:bodyPr/>
            <a:lstStyle/>
            <a:p>
              <a:endParaRPr lang="en-GB">
                <a:latin typeface="ITC Franklin Gothic Std Book" pitchFamily="34" charset="0"/>
              </a:endParaRPr>
            </a:p>
          </p:txBody>
        </p:sp>
        <p:sp>
          <p:nvSpPr>
            <p:cNvPr id="18" name="Freeform 17"/>
            <p:cNvSpPr>
              <a:spLocks/>
            </p:cNvSpPr>
            <p:nvPr userDrawn="1"/>
          </p:nvSpPr>
          <p:spPr bwMode="auto">
            <a:xfrm>
              <a:off x="2318373" y="1082228"/>
              <a:ext cx="140285" cy="191966"/>
            </a:xfrm>
            <a:custGeom>
              <a:avLst/>
              <a:gdLst/>
              <a:ahLst/>
              <a:cxnLst>
                <a:cxn ang="0">
                  <a:pos x="227" y="0"/>
                </a:cxn>
                <a:cxn ang="0">
                  <a:pos x="0" y="241"/>
                </a:cxn>
                <a:cxn ang="0">
                  <a:pos x="226" y="487"/>
                </a:cxn>
                <a:cxn ang="0">
                  <a:pos x="346" y="487"/>
                </a:cxn>
                <a:cxn ang="0">
                  <a:pos x="119" y="241"/>
                </a:cxn>
                <a:cxn ang="0">
                  <a:pos x="346" y="0"/>
                </a:cxn>
                <a:cxn ang="0">
                  <a:pos x="227" y="0"/>
                </a:cxn>
              </a:cxnLst>
              <a:rect l="0" t="0" r="r" b="b"/>
              <a:pathLst>
                <a:path w="346" h="487">
                  <a:moveTo>
                    <a:pt x="227" y="0"/>
                  </a:moveTo>
                  <a:lnTo>
                    <a:pt x="0" y="241"/>
                  </a:lnTo>
                  <a:lnTo>
                    <a:pt x="226" y="487"/>
                  </a:lnTo>
                  <a:lnTo>
                    <a:pt x="346" y="487"/>
                  </a:lnTo>
                  <a:lnTo>
                    <a:pt x="119" y="241"/>
                  </a:lnTo>
                  <a:lnTo>
                    <a:pt x="346" y="0"/>
                  </a:lnTo>
                  <a:lnTo>
                    <a:pt x="227" y="0"/>
                  </a:lnTo>
                  <a:close/>
                </a:path>
              </a:pathLst>
            </a:custGeom>
            <a:solidFill>
              <a:srgbClr val="F71C1C"/>
            </a:solidFill>
            <a:ln w="9525">
              <a:noFill/>
              <a:round/>
              <a:headEnd/>
              <a:tailEnd/>
            </a:ln>
          </p:spPr>
          <p:txBody>
            <a:bodyPr/>
            <a:lstStyle/>
            <a:p>
              <a:endParaRPr lang="en-GB">
                <a:latin typeface="ITC Franklin Gothic Std Book" pitchFamily="34" charset="0"/>
              </a:endParaRPr>
            </a:p>
          </p:txBody>
        </p:sp>
      </p:grpSp>
      <p:sp>
        <p:nvSpPr>
          <p:cNvPr id="19" name="TextBox 18"/>
          <p:cNvSpPr txBox="1"/>
          <p:nvPr userDrawn="1"/>
        </p:nvSpPr>
        <p:spPr>
          <a:xfrm>
            <a:off x="466725" y="6381750"/>
            <a:ext cx="2176463" cy="215900"/>
          </a:xfrm>
          <a:prstGeom prst="rect">
            <a:avLst/>
          </a:prstGeom>
          <a:noFill/>
        </p:spPr>
        <p:txBody>
          <a:bodyPr anchor="b">
            <a:spAutoFit/>
          </a:bodyPr>
          <a:lstStyle/>
          <a:p>
            <a:pPr fontAlgn="auto">
              <a:spcBef>
                <a:spcPts val="0"/>
              </a:spcBef>
              <a:spcAft>
                <a:spcPts val="0"/>
              </a:spcAft>
              <a:defRPr/>
            </a:pPr>
            <a:r>
              <a:rPr lang="en-GB" sz="800">
                <a:latin typeface="+mn-lt"/>
                <a:cs typeface="+mn-cs"/>
              </a:rPr>
              <a:t>© 2010 Konecranes Plc. All rigths reserved.</a:t>
            </a:r>
          </a:p>
        </p:txBody>
      </p:sp>
      <p:sp>
        <p:nvSpPr>
          <p:cNvPr id="20" name="AutoShape 3"/>
          <p:cNvSpPr>
            <a:spLocks noChangeAspect="1" noChangeArrowheads="1"/>
          </p:cNvSpPr>
          <p:nvPr/>
        </p:nvSpPr>
        <p:spPr bwMode="auto">
          <a:xfrm>
            <a:off x="1038225" y="0"/>
            <a:ext cx="8105775" cy="6858000"/>
          </a:xfrm>
          <a:prstGeom prst="rect">
            <a:avLst/>
          </a:prstGeom>
          <a:noFill/>
        </p:spPr>
        <p:txBody>
          <a:bodyPr/>
          <a:lstStyle/>
          <a:p>
            <a:endParaRPr lang="en-US"/>
          </a:p>
        </p:txBody>
      </p:sp>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21" name="Date Placeholder 3"/>
          <p:cNvSpPr>
            <a:spLocks noGrp="1"/>
          </p:cNvSpPr>
          <p:nvPr>
            <p:ph type="dt" sz="half" idx="10"/>
          </p:nvPr>
        </p:nvSpPr>
        <p:spPr/>
        <p:txBody>
          <a:bodyPr/>
          <a:lstStyle>
            <a:lvl1pPr>
              <a:defRPr/>
            </a:lvl1pPr>
          </a:lstStyle>
          <a:p>
            <a:r>
              <a:rPr lang="en-US" smtClean="0"/>
              <a:t>17/05/2011</a:t>
            </a:r>
            <a:endParaRPr lang="en-GB"/>
          </a:p>
        </p:txBody>
      </p:sp>
      <p:sp>
        <p:nvSpPr>
          <p:cNvPr id="22" name="Footer Placeholder 4"/>
          <p:cNvSpPr>
            <a:spLocks noGrp="1"/>
          </p:cNvSpPr>
          <p:nvPr>
            <p:ph type="ftr" sz="quarter" idx="11"/>
          </p:nvPr>
        </p:nvSpPr>
        <p:spPr/>
        <p:txBody>
          <a:bodyPr/>
          <a:lstStyle>
            <a:lvl1pPr>
              <a:defRPr/>
            </a:lvl1pPr>
          </a:lstStyle>
          <a:p>
            <a:pPr>
              <a:defRPr/>
            </a:pPr>
            <a:r>
              <a:rPr lang="fi-FI" smtClean="0"/>
              <a:t>ROCKET-projektin Kiina seminaari 17.5.2011</a:t>
            </a:r>
            <a:endParaRPr lang="en-GB"/>
          </a:p>
        </p:txBody>
      </p:sp>
      <p:sp>
        <p:nvSpPr>
          <p:cNvPr id="23" name="Slide Number Placeholder 5"/>
          <p:cNvSpPr>
            <a:spLocks noGrp="1"/>
          </p:cNvSpPr>
          <p:nvPr>
            <p:ph type="sldNum" sz="quarter" idx="12"/>
          </p:nvPr>
        </p:nvSpPr>
        <p:spPr/>
        <p:txBody>
          <a:bodyPr/>
          <a:lstStyle>
            <a:lvl1pPr>
              <a:defRPr/>
            </a:lvl1pPr>
          </a:lstStyle>
          <a:p>
            <a:fld id="{C191C68B-2ADC-4621-8A70-40006D501E5F}" type="slidenum">
              <a:rPr lang="en-GB"/>
              <a:pPr/>
              <a:t>‹#›</a:t>
            </a:fld>
            <a:endParaRPr lang="en-GB"/>
          </a:p>
        </p:txBody>
      </p:sp>
    </p:spTree>
  </p:cSld>
  <p:clrMapOvr>
    <a:masterClrMapping/>
  </p:clrMapOvr>
  <p:transition spd="med">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Highlight Right">
    <p:bg>
      <p:bgPr>
        <a:solidFill>
          <a:schemeClr val="bg1"/>
        </a:solidFill>
        <a:effectLst/>
      </p:bgPr>
    </p:bg>
    <p:spTree>
      <p:nvGrpSpPr>
        <p:cNvPr id="1" name=""/>
        <p:cNvGrpSpPr/>
        <p:nvPr/>
      </p:nvGrpSpPr>
      <p:grpSpPr>
        <a:xfrm>
          <a:off x="0" y="0"/>
          <a:ext cx="0" cy="0"/>
          <a:chOff x="0" y="0"/>
          <a:chExt cx="0" cy="0"/>
        </a:xfrm>
      </p:grpSpPr>
      <p:sp>
        <p:nvSpPr>
          <p:cNvPr id="4" name="Snip Single Corner Rectangle 3"/>
          <p:cNvSpPr/>
          <p:nvPr userDrawn="1"/>
        </p:nvSpPr>
        <p:spPr>
          <a:xfrm flipH="1" flipV="1">
            <a:off x="4284662" y="404813"/>
            <a:ext cx="4535487" cy="5761036"/>
          </a:xfrm>
          <a:prstGeom prst="snip1Rect">
            <a:avLst>
              <a:gd name="adj" fmla="val 14566"/>
            </a:avLst>
          </a:prstGeom>
          <a:solidFill>
            <a:srgbClr val="D6DCDA"/>
          </a:solidFill>
          <a:ln>
            <a:noFill/>
          </a:ln>
          <a:effectLst>
            <a:outerShdw blurRad="190500" algn="ctr" rotWithShape="0">
              <a:prstClr val="black">
                <a:alpha val="45000"/>
              </a:prstClr>
            </a:outerShdw>
          </a:effectLst>
          <a:scene3d>
            <a:camera prst="orthographicFront"/>
            <a:lightRig rig="soft" dir="t"/>
          </a:scene3d>
          <a:sp3d prstMaterial="matte">
            <a:bevelT w="101600" h="101600"/>
            <a:extrusionClr>
              <a:schemeClr val="bg1"/>
            </a:extrusionClr>
            <a:contourClr>
              <a:schemeClr val="bg1"/>
            </a:contourClr>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en-GB">
              <a:solidFill>
                <a:srgbClr val="FFFFFF"/>
              </a:solidFill>
              <a:cs typeface="Arial" charset="0"/>
            </a:endParaRPr>
          </a:p>
        </p:txBody>
      </p:sp>
      <p:sp>
        <p:nvSpPr>
          <p:cNvPr id="2" name="Title 1"/>
          <p:cNvSpPr>
            <a:spLocks noGrp="1"/>
          </p:cNvSpPr>
          <p:nvPr>
            <p:ph type="title"/>
          </p:nvPr>
        </p:nvSpPr>
        <p:spPr>
          <a:xfrm>
            <a:off x="4643438" y="714356"/>
            <a:ext cx="3889375" cy="1000132"/>
          </a:xfrm>
        </p:spPr>
        <p:txBody>
          <a:bodyPr anchor="t"/>
          <a:lstStyle/>
          <a:p>
            <a:r>
              <a:rPr lang="en-US" smtClean="0"/>
              <a:t>Click to edit Master title style</a:t>
            </a:r>
            <a:endParaRPr lang="en-GB"/>
          </a:p>
        </p:txBody>
      </p:sp>
      <p:sp>
        <p:nvSpPr>
          <p:cNvPr id="3" name="Content Placeholder 2"/>
          <p:cNvSpPr>
            <a:spLocks noGrp="1"/>
          </p:cNvSpPr>
          <p:nvPr>
            <p:ph idx="1"/>
          </p:nvPr>
        </p:nvSpPr>
        <p:spPr>
          <a:xfrm>
            <a:off x="4643438" y="1714488"/>
            <a:ext cx="3889375" cy="392909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p:txBody>
          <a:bodyPr/>
          <a:lstStyle>
            <a:lvl1pPr>
              <a:defRPr/>
            </a:lvl1pPr>
          </a:lstStyle>
          <a:p>
            <a:r>
              <a:rPr lang="en-US" smtClean="0"/>
              <a:t>17/05/2011</a:t>
            </a:r>
            <a:endParaRPr lang="en-GB"/>
          </a:p>
        </p:txBody>
      </p:sp>
      <p:sp>
        <p:nvSpPr>
          <p:cNvPr id="6" name="Footer Placeholder 4"/>
          <p:cNvSpPr>
            <a:spLocks noGrp="1"/>
          </p:cNvSpPr>
          <p:nvPr>
            <p:ph type="ftr" sz="quarter" idx="11"/>
          </p:nvPr>
        </p:nvSpPr>
        <p:spPr/>
        <p:txBody>
          <a:bodyPr/>
          <a:lstStyle>
            <a:lvl1pPr>
              <a:defRPr/>
            </a:lvl1pPr>
          </a:lstStyle>
          <a:p>
            <a:pPr>
              <a:defRPr/>
            </a:pPr>
            <a:r>
              <a:rPr lang="fi-FI" smtClean="0"/>
              <a:t>ROCKET-projektin Kiina seminaari 17.5.2011</a:t>
            </a:r>
            <a:endParaRPr lang="en-GB"/>
          </a:p>
        </p:txBody>
      </p:sp>
      <p:sp>
        <p:nvSpPr>
          <p:cNvPr id="7" name="Slide Number Placeholder 5"/>
          <p:cNvSpPr>
            <a:spLocks noGrp="1"/>
          </p:cNvSpPr>
          <p:nvPr>
            <p:ph type="sldNum" sz="quarter" idx="12"/>
          </p:nvPr>
        </p:nvSpPr>
        <p:spPr/>
        <p:txBody>
          <a:bodyPr/>
          <a:lstStyle>
            <a:lvl1pPr>
              <a:defRPr/>
            </a:lvl1pPr>
          </a:lstStyle>
          <a:p>
            <a:fld id="{1F62F6D7-661E-47AD-89E2-C01DA5791083}" type="slidenum">
              <a:rPr lang="en-GB"/>
              <a:pPr/>
              <a:t>‹#›</a:t>
            </a:fld>
            <a:endParaRPr lang="en-GB"/>
          </a:p>
        </p:txBody>
      </p:sp>
    </p:spTree>
  </p:cSld>
  <p:clrMapOvr>
    <a:masterClrMapping/>
  </p:clrMapOvr>
  <p:transition spd="med">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Highlight Left">
    <p:bg>
      <p:bgPr>
        <a:solidFill>
          <a:schemeClr val="bg1"/>
        </a:solidFill>
        <a:effectLst/>
      </p:bgPr>
    </p:bg>
    <p:spTree>
      <p:nvGrpSpPr>
        <p:cNvPr id="1" name=""/>
        <p:cNvGrpSpPr/>
        <p:nvPr/>
      </p:nvGrpSpPr>
      <p:grpSpPr>
        <a:xfrm>
          <a:off x="0" y="0"/>
          <a:ext cx="0" cy="0"/>
          <a:chOff x="0" y="0"/>
          <a:chExt cx="0" cy="0"/>
        </a:xfrm>
      </p:grpSpPr>
      <p:sp>
        <p:nvSpPr>
          <p:cNvPr id="4" name="Snip Single Corner Rectangle 3"/>
          <p:cNvSpPr/>
          <p:nvPr userDrawn="1"/>
        </p:nvSpPr>
        <p:spPr>
          <a:xfrm flipH="1" flipV="1">
            <a:off x="323850" y="404813"/>
            <a:ext cx="4535487" cy="5761036"/>
          </a:xfrm>
          <a:prstGeom prst="snip1Rect">
            <a:avLst>
              <a:gd name="adj" fmla="val 14566"/>
            </a:avLst>
          </a:prstGeom>
          <a:solidFill>
            <a:srgbClr val="D6DCDA"/>
          </a:solidFill>
          <a:ln>
            <a:noFill/>
          </a:ln>
          <a:effectLst>
            <a:outerShdw blurRad="190500" algn="ctr" rotWithShape="0">
              <a:prstClr val="black">
                <a:alpha val="45000"/>
              </a:prstClr>
            </a:outerShdw>
          </a:effectLst>
          <a:scene3d>
            <a:camera prst="orthographicFront"/>
            <a:lightRig rig="soft" dir="t"/>
          </a:scene3d>
          <a:sp3d prstMaterial="matte">
            <a:bevelT w="101600" h="101600"/>
            <a:extrusionClr>
              <a:schemeClr val="bg1"/>
            </a:extrusionClr>
            <a:contourClr>
              <a:schemeClr val="bg1"/>
            </a:contourClr>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en-GB">
              <a:solidFill>
                <a:srgbClr val="FFFFFF"/>
              </a:solidFill>
              <a:cs typeface="Arial" charset="0"/>
            </a:endParaRPr>
          </a:p>
        </p:txBody>
      </p:sp>
      <p:sp>
        <p:nvSpPr>
          <p:cNvPr id="2" name="Title 1"/>
          <p:cNvSpPr>
            <a:spLocks noGrp="1"/>
          </p:cNvSpPr>
          <p:nvPr>
            <p:ph type="title"/>
          </p:nvPr>
        </p:nvSpPr>
        <p:spPr>
          <a:xfrm>
            <a:off x="682626" y="714356"/>
            <a:ext cx="3889375" cy="1000132"/>
          </a:xfrm>
        </p:spPr>
        <p:txBody>
          <a:bodyPr anchor="t"/>
          <a:lstStyle/>
          <a:p>
            <a:r>
              <a:rPr lang="en-US" smtClean="0"/>
              <a:t>Click to edit Master title style</a:t>
            </a:r>
            <a:endParaRPr lang="en-GB"/>
          </a:p>
        </p:txBody>
      </p:sp>
      <p:sp>
        <p:nvSpPr>
          <p:cNvPr id="3" name="Content Placeholder 2"/>
          <p:cNvSpPr>
            <a:spLocks noGrp="1"/>
          </p:cNvSpPr>
          <p:nvPr>
            <p:ph idx="1"/>
          </p:nvPr>
        </p:nvSpPr>
        <p:spPr>
          <a:xfrm>
            <a:off x="682626" y="1714488"/>
            <a:ext cx="3889375" cy="392909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p:txBody>
          <a:bodyPr/>
          <a:lstStyle>
            <a:lvl1pPr>
              <a:defRPr/>
            </a:lvl1pPr>
          </a:lstStyle>
          <a:p>
            <a:r>
              <a:rPr lang="en-US" smtClean="0"/>
              <a:t>17/05/2011</a:t>
            </a:r>
            <a:endParaRPr lang="en-GB"/>
          </a:p>
        </p:txBody>
      </p:sp>
      <p:sp>
        <p:nvSpPr>
          <p:cNvPr id="6" name="Footer Placeholder 4"/>
          <p:cNvSpPr>
            <a:spLocks noGrp="1"/>
          </p:cNvSpPr>
          <p:nvPr>
            <p:ph type="ftr" sz="quarter" idx="11"/>
          </p:nvPr>
        </p:nvSpPr>
        <p:spPr/>
        <p:txBody>
          <a:bodyPr/>
          <a:lstStyle>
            <a:lvl1pPr>
              <a:defRPr/>
            </a:lvl1pPr>
          </a:lstStyle>
          <a:p>
            <a:pPr>
              <a:defRPr/>
            </a:pPr>
            <a:r>
              <a:rPr lang="fi-FI" smtClean="0"/>
              <a:t>ROCKET-projektin Kiina seminaari 17.5.2011</a:t>
            </a:r>
            <a:endParaRPr lang="en-GB"/>
          </a:p>
        </p:txBody>
      </p:sp>
      <p:sp>
        <p:nvSpPr>
          <p:cNvPr id="7" name="Slide Number Placeholder 5"/>
          <p:cNvSpPr>
            <a:spLocks noGrp="1"/>
          </p:cNvSpPr>
          <p:nvPr>
            <p:ph type="sldNum" sz="quarter" idx="12"/>
          </p:nvPr>
        </p:nvSpPr>
        <p:spPr/>
        <p:txBody>
          <a:bodyPr/>
          <a:lstStyle>
            <a:lvl1pPr>
              <a:defRPr/>
            </a:lvl1pPr>
          </a:lstStyle>
          <a:p>
            <a:fld id="{1C65E68C-A0E2-46D5-B15E-5CDA23D192C0}" type="slidenum">
              <a:rPr lang="en-GB"/>
              <a:pPr/>
              <a:t>‹#›</a:t>
            </a:fld>
            <a:endParaRPr lang="en-GB"/>
          </a:p>
        </p:txBody>
      </p:sp>
    </p:spTree>
  </p:cSld>
  <p:clrMapOvr>
    <a:masterClrMapping/>
  </p:clrMapOvr>
  <p:transition spd="med">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539750" y="1412875"/>
            <a:ext cx="3956050" cy="4752975"/>
          </a:xfrm>
        </p:spPr>
        <p:txBody>
          <a:bodyPr>
            <a:normAutofit/>
          </a:bodyPr>
          <a:lstStyle>
            <a:lvl1pPr>
              <a:defRPr sz="2000"/>
            </a:lvl1pPr>
            <a:lvl2pPr>
              <a:defRPr sz="1800"/>
            </a:lvl2pPr>
            <a:lvl3pPr>
              <a:defRPr sz="1600"/>
            </a:lvl3pPr>
            <a:lvl4pPr>
              <a:defRPr sz="1400"/>
            </a:lvl4pPr>
            <a:lvl5pPr>
              <a:defRPr sz="14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412875"/>
            <a:ext cx="3956050" cy="4752975"/>
          </a:xfrm>
        </p:spPr>
        <p:txBody>
          <a:bodyPr>
            <a:normAutofit/>
          </a:bodyPr>
          <a:lstStyle>
            <a:lvl1pPr>
              <a:defRPr sz="2000"/>
            </a:lvl1pPr>
            <a:lvl2pPr>
              <a:defRPr sz="1800"/>
            </a:lvl2pPr>
            <a:lvl3pPr>
              <a:defRPr sz="1600"/>
            </a:lvl3pPr>
            <a:lvl4pPr>
              <a:defRPr sz="1400"/>
            </a:lvl4pPr>
            <a:lvl5pPr>
              <a:defRPr sz="14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p:txBody>
          <a:bodyPr/>
          <a:lstStyle>
            <a:lvl1pPr>
              <a:defRPr/>
            </a:lvl1pPr>
          </a:lstStyle>
          <a:p>
            <a:r>
              <a:rPr lang="en-US" smtClean="0"/>
              <a:t>17/05/2011</a:t>
            </a:r>
            <a:endParaRPr lang="en-GB"/>
          </a:p>
        </p:txBody>
      </p:sp>
      <p:sp>
        <p:nvSpPr>
          <p:cNvPr id="6" name="Footer Placeholder 4"/>
          <p:cNvSpPr>
            <a:spLocks noGrp="1"/>
          </p:cNvSpPr>
          <p:nvPr>
            <p:ph type="ftr" sz="quarter" idx="11"/>
          </p:nvPr>
        </p:nvSpPr>
        <p:spPr/>
        <p:txBody>
          <a:bodyPr/>
          <a:lstStyle>
            <a:lvl1pPr>
              <a:defRPr/>
            </a:lvl1pPr>
          </a:lstStyle>
          <a:p>
            <a:pPr>
              <a:defRPr/>
            </a:pPr>
            <a:r>
              <a:rPr lang="fi-FI" smtClean="0"/>
              <a:t>ROCKET-projektin Kiina seminaari 17.5.2011</a:t>
            </a:r>
            <a:endParaRPr lang="en-GB"/>
          </a:p>
        </p:txBody>
      </p:sp>
      <p:sp>
        <p:nvSpPr>
          <p:cNvPr id="7" name="Slide Number Placeholder 5"/>
          <p:cNvSpPr>
            <a:spLocks noGrp="1"/>
          </p:cNvSpPr>
          <p:nvPr>
            <p:ph type="sldNum" sz="quarter" idx="12"/>
          </p:nvPr>
        </p:nvSpPr>
        <p:spPr/>
        <p:txBody>
          <a:bodyPr/>
          <a:lstStyle>
            <a:lvl1pPr>
              <a:defRPr/>
            </a:lvl1pPr>
          </a:lstStyle>
          <a:p>
            <a:fld id="{6E3005C9-3828-4325-BB95-02BBDCC21C37}" type="slidenum">
              <a:rPr lang="en-GB"/>
              <a:pPr/>
              <a:t>‹#›</a:t>
            </a:fld>
            <a:endParaRPr lang="en-GB"/>
          </a:p>
        </p:txBody>
      </p:sp>
    </p:spTree>
  </p:cSld>
  <p:clrMapOvr>
    <a:masterClrMapping/>
  </p:clrMapOvr>
  <p:transition spd="med">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539750" y="1412875"/>
            <a:ext cx="3957638" cy="576263"/>
          </a:xfrm>
        </p:spPr>
        <p:txBody>
          <a:bodyPr anchor="b">
            <a:noAutofit/>
          </a:bodyPr>
          <a:lstStyle>
            <a:lvl1pPr marL="0" indent="0">
              <a:buNone/>
              <a:defRPr sz="18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539750" y="1989138"/>
            <a:ext cx="3957638" cy="4176711"/>
          </a:xfrm>
        </p:spPr>
        <p:txBody>
          <a:bodyPr>
            <a:normAutofit/>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412875"/>
            <a:ext cx="3959225" cy="576263"/>
          </a:xfrm>
        </p:spPr>
        <p:txBody>
          <a:bodyPr anchor="b">
            <a:noAutofit/>
          </a:bodyPr>
          <a:lstStyle>
            <a:lvl1pPr marL="0" indent="0">
              <a:buNone/>
              <a:defRPr sz="18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1989138"/>
            <a:ext cx="3959225" cy="4176711"/>
          </a:xfrm>
        </p:spPr>
        <p:txBody>
          <a:bodyPr>
            <a:normAutofit/>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p:txBody>
          <a:bodyPr/>
          <a:lstStyle>
            <a:lvl1pPr>
              <a:defRPr/>
            </a:lvl1pPr>
          </a:lstStyle>
          <a:p>
            <a:r>
              <a:rPr lang="en-US" smtClean="0"/>
              <a:t>17/05/2011</a:t>
            </a:r>
            <a:endParaRPr lang="en-GB"/>
          </a:p>
        </p:txBody>
      </p:sp>
      <p:sp>
        <p:nvSpPr>
          <p:cNvPr id="8" name="Footer Placeholder 4"/>
          <p:cNvSpPr>
            <a:spLocks noGrp="1"/>
          </p:cNvSpPr>
          <p:nvPr>
            <p:ph type="ftr" sz="quarter" idx="11"/>
          </p:nvPr>
        </p:nvSpPr>
        <p:spPr/>
        <p:txBody>
          <a:bodyPr/>
          <a:lstStyle>
            <a:lvl1pPr>
              <a:defRPr/>
            </a:lvl1pPr>
          </a:lstStyle>
          <a:p>
            <a:pPr>
              <a:defRPr/>
            </a:pPr>
            <a:r>
              <a:rPr lang="fi-FI" smtClean="0"/>
              <a:t>ROCKET-projektin Kiina seminaari 17.5.2011</a:t>
            </a:r>
            <a:endParaRPr lang="en-GB"/>
          </a:p>
        </p:txBody>
      </p:sp>
      <p:sp>
        <p:nvSpPr>
          <p:cNvPr id="9" name="Slide Number Placeholder 5"/>
          <p:cNvSpPr>
            <a:spLocks noGrp="1"/>
          </p:cNvSpPr>
          <p:nvPr>
            <p:ph type="sldNum" sz="quarter" idx="12"/>
          </p:nvPr>
        </p:nvSpPr>
        <p:spPr/>
        <p:txBody>
          <a:bodyPr/>
          <a:lstStyle>
            <a:lvl1pPr>
              <a:defRPr/>
            </a:lvl1pPr>
          </a:lstStyle>
          <a:p>
            <a:fld id="{2F407429-525C-4394-9889-60E5F816FC5C}" type="slidenum">
              <a:rPr lang="en-GB"/>
              <a:pPr/>
              <a:t>‹#›</a:t>
            </a:fld>
            <a:endParaRPr lang="en-GB"/>
          </a:p>
        </p:txBody>
      </p:sp>
    </p:spTree>
  </p:cSld>
  <p:clrMapOvr>
    <a:masterClrMapping/>
  </p:clrMapOvr>
  <p:transition spd="med">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6" name="Date Placeholder 5"/>
          <p:cNvSpPr>
            <a:spLocks noGrp="1"/>
          </p:cNvSpPr>
          <p:nvPr>
            <p:ph type="dt" sz="half" idx="10"/>
          </p:nvPr>
        </p:nvSpPr>
        <p:spPr/>
        <p:txBody>
          <a:bodyPr/>
          <a:lstStyle/>
          <a:p>
            <a:r>
              <a:rPr lang="en-US" smtClean="0"/>
              <a:t>17/05/2011</a:t>
            </a:r>
            <a:endParaRPr lang="en-GB" dirty="0"/>
          </a:p>
        </p:txBody>
      </p:sp>
      <p:sp>
        <p:nvSpPr>
          <p:cNvPr id="7" name="Slide Number Placeholder 6"/>
          <p:cNvSpPr>
            <a:spLocks noGrp="1"/>
          </p:cNvSpPr>
          <p:nvPr>
            <p:ph type="sldNum" sz="quarter" idx="11"/>
          </p:nvPr>
        </p:nvSpPr>
        <p:spPr/>
        <p:txBody>
          <a:bodyPr/>
          <a:lstStyle/>
          <a:p>
            <a:fld id="{A29344A4-F50B-4473-862E-BF6A72C5EEA8}" type="slidenum">
              <a:rPr lang="en-GB" smtClean="0"/>
              <a:pPr/>
              <a:t>‹#›</a:t>
            </a:fld>
            <a:endParaRPr lang="en-GB"/>
          </a:p>
        </p:txBody>
      </p:sp>
      <p:sp>
        <p:nvSpPr>
          <p:cNvPr id="8" name="Footer Placeholder 7"/>
          <p:cNvSpPr>
            <a:spLocks noGrp="1"/>
          </p:cNvSpPr>
          <p:nvPr>
            <p:ph type="ftr" sz="quarter" idx="12"/>
          </p:nvPr>
        </p:nvSpPr>
        <p:spPr/>
        <p:txBody>
          <a:bodyPr/>
          <a:lstStyle/>
          <a:p>
            <a:pPr>
              <a:defRPr/>
            </a:pPr>
            <a:r>
              <a:rPr lang="fi-FI" smtClean="0"/>
              <a:t>ROCKET-projektin Kiina seminaari 17.5.2011</a:t>
            </a:r>
            <a:endParaRPr lang="en-GB" dirty="0"/>
          </a:p>
        </p:txBody>
      </p:sp>
    </p:spTree>
  </p:cSld>
  <p:clrMapOvr>
    <a:masterClrMapping/>
  </p:clrMapOvr>
  <p:transition spd="med">
    <p:fad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r>
              <a:rPr lang="en-US" smtClean="0"/>
              <a:t>17/05/2011</a:t>
            </a:r>
            <a:endParaRPr lang="en-GB"/>
          </a:p>
        </p:txBody>
      </p:sp>
      <p:sp>
        <p:nvSpPr>
          <p:cNvPr id="3" name="Footer Placeholder 4"/>
          <p:cNvSpPr>
            <a:spLocks noGrp="1"/>
          </p:cNvSpPr>
          <p:nvPr>
            <p:ph type="ftr" sz="quarter" idx="11"/>
          </p:nvPr>
        </p:nvSpPr>
        <p:spPr/>
        <p:txBody>
          <a:bodyPr/>
          <a:lstStyle>
            <a:lvl1pPr>
              <a:defRPr/>
            </a:lvl1pPr>
          </a:lstStyle>
          <a:p>
            <a:pPr>
              <a:defRPr/>
            </a:pPr>
            <a:r>
              <a:rPr lang="fi-FI" smtClean="0"/>
              <a:t>ROCKET-projektin Kiina seminaari 17.5.2011</a:t>
            </a:r>
            <a:endParaRPr lang="en-GB"/>
          </a:p>
        </p:txBody>
      </p:sp>
      <p:sp>
        <p:nvSpPr>
          <p:cNvPr id="4" name="Slide Number Placeholder 5"/>
          <p:cNvSpPr>
            <a:spLocks noGrp="1"/>
          </p:cNvSpPr>
          <p:nvPr>
            <p:ph type="sldNum" sz="quarter" idx="12"/>
          </p:nvPr>
        </p:nvSpPr>
        <p:spPr/>
        <p:txBody>
          <a:bodyPr/>
          <a:lstStyle>
            <a:lvl1pPr>
              <a:defRPr/>
            </a:lvl1pPr>
          </a:lstStyle>
          <a:p>
            <a:fld id="{65618D9A-3DE7-4D9B-9047-BA3490888929}" type="slidenum">
              <a:rPr lang="en-GB"/>
              <a:pPr/>
              <a:t>‹#›</a:t>
            </a:fld>
            <a:endParaRPr lang="en-GB"/>
          </a:p>
        </p:txBody>
      </p:sp>
    </p:spTree>
  </p:cSld>
  <p:clrMapOvr>
    <a:masterClrMapping/>
  </p:clrMapOvr>
  <p:transition spd="med">
    <p:fad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End Slide Nega">
    <p:bg>
      <p:bgPr>
        <a:solidFill>
          <a:schemeClr val="accent2"/>
        </a:solidFill>
        <a:effectLst/>
      </p:bgPr>
    </p:bg>
    <p:spTree>
      <p:nvGrpSpPr>
        <p:cNvPr id="1" name=""/>
        <p:cNvGrpSpPr/>
        <p:nvPr/>
      </p:nvGrpSpPr>
      <p:grpSpPr>
        <a:xfrm>
          <a:off x="0" y="0"/>
          <a:ext cx="0" cy="0"/>
          <a:chOff x="0" y="0"/>
          <a:chExt cx="0" cy="0"/>
        </a:xfrm>
      </p:grpSpPr>
      <p:grpSp>
        <p:nvGrpSpPr>
          <p:cNvPr id="3" name="Group 11"/>
          <p:cNvGrpSpPr/>
          <p:nvPr userDrawn="1"/>
        </p:nvGrpSpPr>
        <p:grpSpPr>
          <a:xfrm>
            <a:off x="755651" y="2928934"/>
            <a:ext cx="1458895" cy="1458895"/>
            <a:chOff x="1285875" y="711200"/>
            <a:chExt cx="1944688" cy="1944688"/>
          </a:xfrm>
          <a:solidFill>
            <a:schemeClr val="bg1"/>
          </a:solidFill>
        </p:grpSpPr>
        <p:sp>
          <p:nvSpPr>
            <p:cNvPr id="4" name="Freeform 6"/>
            <p:cNvSpPr>
              <a:spLocks/>
            </p:cNvSpPr>
            <p:nvPr/>
          </p:nvSpPr>
          <p:spPr bwMode="auto">
            <a:xfrm>
              <a:off x="1285875" y="711200"/>
              <a:ext cx="1941513" cy="1943101"/>
            </a:xfrm>
            <a:custGeom>
              <a:avLst/>
              <a:gdLst/>
              <a:ahLst/>
              <a:cxnLst>
                <a:cxn ang="0">
                  <a:pos x="4002" y="2713"/>
                </a:cxn>
                <a:cxn ang="0">
                  <a:pos x="3936" y="2983"/>
                </a:cxn>
                <a:cxn ang="0">
                  <a:pos x="3826" y="3233"/>
                </a:cxn>
                <a:cxn ang="0">
                  <a:pos x="3680" y="3458"/>
                </a:cxn>
                <a:cxn ang="0">
                  <a:pos x="3500" y="3655"/>
                </a:cxn>
                <a:cxn ang="0">
                  <a:pos x="3290" y="3819"/>
                </a:cxn>
                <a:cxn ang="0">
                  <a:pos x="3056" y="3945"/>
                </a:cxn>
                <a:cxn ang="0">
                  <a:pos x="2799" y="4029"/>
                </a:cxn>
                <a:cxn ang="0">
                  <a:pos x="2526" y="4068"/>
                </a:cxn>
                <a:cxn ang="0">
                  <a:pos x="2245" y="4057"/>
                </a:cxn>
                <a:cxn ang="0">
                  <a:pos x="1976" y="3997"/>
                </a:cxn>
                <a:cxn ang="0">
                  <a:pos x="1727" y="3893"/>
                </a:cxn>
                <a:cxn ang="0">
                  <a:pos x="1502" y="3747"/>
                </a:cxn>
                <a:cxn ang="0">
                  <a:pos x="1304" y="3566"/>
                </a:cxn>
                <a:cxn ang="0">
                  <a:pos x="1138" y="3355"/>
                </a:cxn>
                <a:cxn ang="0">
                  <a:pos x="1007" y="3115"/>
                </a:cxn>
                <a:cxn ang="0">
                  <a:pos x="918" y="2853"/>
                </a:cxn>
                <a:cxn ang="0">
                  <a:pos x="872" y="2572"/>
                </a:cxn>
                <a:cxn ang="0">
                  <a:pos x="876" y="2281"/>
                </a:cxn>
                <a:cxn ang="0">
                  <a:pos x="927" y="2003"/>
                </a:cxn>
                <a:cxn ang="0">
                  <a:pos x="1023" y="1743"/>
                </a:cxn>
                <a:cxn ang="0">
                  <a:pos x="1159" y="1507"/>
                </a:cxn>
                <a:cxn ang="0">
                  <a:pos x="1330" y="1299"/>
                </a:cxn>
                <a:cxn ang="0">
                  <a:pos x="1531" y="1123"/>
                </a:cxn>
                <a:cxn ang="0">
                  <a:pos x="1761" y="983"/>
                </a:cxn>
                <a:cxn ang="0">
                  <a:pos x="2013" y="884"/>
                </a:cxn>
                <a:cxn ang="0">
                  <a:pos x="2284" y="831"/>
                </a:cxn>
                <a:cxn ang="0">
                  <a:pos x="2320" y="3"/>
                </a:cxn>
                <a:cxn ang="0">
                  <a:pos x="1893" y="62"/>
                </a:cxn>
                <a:cxn ang="0">
                  <a:pos x="1493" y="193"/>
                </a:cxn>
                <a:cxn ang="0">
                  <a:pos x="1127" y="386"/>
                </a:cxn>
                <a:cxn ang="0">
                  <a:pos x="801" y="636"/>
                </a:cxn>
                <a:cxn ang="0">
                  <a:pos x="521" y="936"/>
                </a:cxn>
                <a:cxn ang="0">
                  <a:pos x="295" y="1280"/>
                </a:cxn>
                <a:cxn ang="0">
                  <a:pos x="129" y="1662"/>
                </a:cxn>
                <a:cxn ang="0">
                  <a:pos x="28" y="2074"/>
                </a:cxn>
                <a:cxn ang="0">
                  <a:pos x="1" y="2510"/>
                </a:cxn>
                <a:cxn ang="0">
                  <a:pos x="50" y="2940"/>
                </a:cxn>
                <a:cxn ang="0">
                  <a:pos x="170" y="3344"/>
                </a:cxn>
                <a:cxn ang="0">
                  <a:pos x="354" y="3715"/>
                </a:cxn>
                <a:cxn ang="0">
                  <a:pos x="597" y="4048"/>
                </a:cxn>
                <a:cxn ang="0">
                  <a:pos x="890" y="4335"/>
                </a:cxn>
                <a:cxn ang="0">
                  <a:pos x="1229" y="4569"/>
                </a:cxn>
                <a:cxn ang="0">
                  <a:pos x="1605" y="4745"/>
                </a:cxn>
                <a:cxn ang="0">
                  <a:pos x="2013" y="4856"/>
                </a:cxn>
                <a:cxn ang="0">
                  <a:pos x="2446" y="4894"/>
                </a:cxn>
                <a:cxn ang="0">
                  <a:pos x="2877" y="4856"/>
                </a:cxn>
                <a:cxn ang="0">
                  <a:pos x="3283" y="4746"/>
                </a:cxn>
                <a:cxn ang="0">
                  <a:pos x="3658" y="4573"/>
                </a:cxn>
                <a:cxn ang="0">
                  <a:pos x="3995" y="4340"/>
                </a:cxn>
                <a:cxn ang="0">
                  <a:pos x="4289" y="4056"/>
                </a:cxn>
                <a:cxn ang="0">
                  <a:pos x="4531" y="3726"/>
                </a:cxn>
                <a:cxn ang="0">
                  <a:pos x="4717" y="3359"/>
                </a:cxn>
                <a:cxn ang="0">
                  <a:pos x="4839" y="2957"/>
                </a:cxn>
                <a:cxn ang="0">
                  <a:pos x="4890" y="2531"/>
                </a:cxn>
              </a:cxnLst>
              <a:rect l="0" t="0" r="r" b="b"/>
              <a:pathLst>
                <a:path w="4891" h="4894">
                  <a:moveTo>
                    <a:pt x="4023" y="2468"/>
                  </a:moveTo>
                  <a:lnTo>
                    <a:pt x="4022" y="2510"/>
                  </a:lnTo>
                  <a:lnTo>
                    <a:pt x="4021" y="2551"/>
                  </a:lnTo>
                  <a:lnTo>
                    <a:pt x="4017" y="2592"/>
                  </a:lnTo>
                  <a:lnTo>
                    <a:pt x="4013" y="2633"/>
                  </a:lnTo>
                  <a:lnTo>
                    <a:pt x="4008" y="2673"/>
                  </a:lnTo>
                  <a:lnTo>
                    <a:pt x="4002" y="2713"/>
                  </a:lnTo>
                  <a:lnTo>
                    <a:pt x="3996" y="2752"/>
                  </a:lnTo>
                  <a:lnTo>
                    <a:pt x="3987" y="2791"/>
                  </a:lnTo>
                  <a:lnTo>
                    <a:pt x="3979" y="2831"/>
                  </a:lnTo>
                  <a:lnTo>
                    <a:pt x="3969" y="2869"/>
                  </a:lnTo>
                  <a:lnTo>
                    <a:pt x="3959" y="2907"/>
                  </a:lnTo>
                  <a:lnTo>
                    <a:pt x="3948" y="2945"/>
                  </a:lnTo>
                  <a:lnTo>
                    <a:pt x="3936" y="2983"/>
                  </a:lnTo>
                  <a:lnTo>
                    <a:pt x="3922" y="3020"/>
                  </a:lnTo>
                  <a:lnTo>
                    <a:pt x="3909" y="3057"/>
                  </a:lnTo>
                  <a:lnTo>
                    <a:pt x="3894" y="3093"/>
                  </a:lnTo>
                  <a:lnTo>
                    <a:pt x="3878" y="3128"/>
                  </a:lnTo>
                  <a:lnTo>
                    <a:pt x="3862" y="3164"/>
                  </a:lnTo>
                  <a:lnTo>
                    <a:pt x="3845" y="3199"/>
                  </a:lnTo>
                  <a:lnTo>
                    <a:pt x="3826" y="3233"/>
                  </a:lnTo>
                  <a:lnTo>
                    <a:pt x="3808" y="3266"/>
                  </a:lnTo>
                  <a:lnTo>
                    <a:pt x="3788" y="3300"/>
                  </a:lnTo>
                  <a:lnTo>
                    <a:pt x="3768" y="3333"/>
                  </a:lnTo>
                  <a:lnTo>
                    <a:pt x="3748" y="3365"/>
                  </a:lnTo>
                  <a:lnTo>
                    <a:pt x="3725" y="3397"/>
                  </a:lnTo>
                  <a:lnTo>
                    <a:pt x="3703" y="3427"/>
                  </a:lnTo>
                  <a:lnTo>
                    <a:pt x="3680" y="3458"/>
                  </a:lnTo>
                  <a:lnTo>
                    <a:pt x="3657" y="3488"/>
                  </a:lnTo>
                  <a:lnTo>
                    <a:pt x="3632" y="3517"/>
                  </a:lnTo>
                  <a:lnTo>
                    <a:pt x="3607" y="3547"/>
                  </a:lnTo>
                  <a:lnTo>
                    <a:pt x="3582" y="3574"/>
                  </a:lnTo>
                  <a:lnTo>
                    <a:pt x="3554" y="3602"/>
                  </a:lnTo>
                  <a:lnTo>
                    <a:pt x="3527" y="3629"/>
                  </a:lnTo>
                  <a:lnTo>
                    <a:pt x="3500" y="3655"/>
                  </a:lnTo>
                  <a:lnTo>
                    <a:pt x="3472" y="3681"/>
                  </a:lnTo>
                  <a:lnTo>
                    <a:pt x="3443" y="3706"/>
                  </a:lnTo>
                  <a:lnTo>
                    <a:pt x="3414" y="3729"/>
                  </a:lnTo>
                  <a:lnTo>
                    <a:pt x="3384" y="3752"/>
                  </a:lnTo>
                  <a:lnTo>
                    <a:pt x="3353" y="3776"/>
                  </a:lnTo>
                  <a:lnTo>
                    <a:pt x="3322" y="3798"/>
                  </a:lnTo>
                  <a:lnTo>
                    <a:pt x="3290" y="3819"/>
                  </a:lnTo>
                  <a:lnTo>
                    <a:pt x="3258" y="3838"/>
                  </a:lnTo>
                  <a:lnTo>
                    <a:pt x="3226" y="3858"/>
                  </a:lnTo>
                  <a:lnTo>
                    <a:pt x="3193" y="3878"/>
                  </a:lnTo>
                  <a:lnTo>
                    <a:pt x="3160" y="3895"/>
                  </a:lnTo>
                  <a:lnTo>
                    <a:pt x="3125" y="3913"/>
                  </a:lnTo>
                  <a:lnTo>
                    <a:pt x="3091" y="3929"/>
                  </a:lnTo>
                  <a:lnTo>
                    <a:pt x="3056" y="3945"/>
                  </a:lnTo>
                  <a:lnTo>
                    <a:pt x="3021" y="3960"/>
                  </a:lnTo>
                  <a:lnTo>
                    <a:pt x="2985" y="3974"/>
                  </a:lnTo>
                  <a:lnTo>
                    <a:pt x="2948" y="3986"/>
                  </a:lnTo>
                  <a:lnTo>
                    <a:pt x="2911" y="3998"/>
                  </a:lnTo>
                  <a:lnTo>
                    <a:pt x="2874" y="4009"/>
                  </a:lnTo>
                  <a:lnTo>
                    <a:pt x="2837" y="4021"/>
                  </a:lnTo>
                  <a:lnTo>
                    <a:pt x="2799" y="4029"/>
                  </a:lnTo>
                  <a:lnTo>
                    <a:pt x="2761" y="4038"/>
                  </a:lnTo>
                  <a:lnTo>
                    <a:pt x="2723" y="4045"/>
                  </a:lnTo>
                  <a:lnTo>
                    <a:pt x="2685" y="4052"/>
                  </a:lnTo>
                  <a:lnTo>
                    <a:pt x="2646" y="4057"/>
                  </a:lnTo>
                  <a:lnTo>
                    <a:pt x="2606" y="4062"/>
                  </a:lnTo>
                  <a:lnTo>
                    <a:pt x="2567" y="4066"/>
                  </a:lnTo>
                  <a:lnTo>
                    <a:pt x="2526" y="4068"/>
                  </a:lnTo>
                  <a:lnTo>
                    <a:pt x="2487" y="4070"/>
                  </a:lnTo>
                  <a:lnTo>
                    <a:pt x="2446" y="4071"/>
                  </a:lnTo>
                  <a:lnTo>
                    <a:pt x="2406" y="4070"/>
                  </a:lnTo>
                  <a:lnTo>
                    <a:pt x="2365" y="4068"/>
                  </a:lnTo>
                  <a:lnTo>
                    <a:pt x="2325" y="4066"/>
                  </a:lnTo>
                  <a:lnTo>
                    <a:pt x="2284" y="4062"/>
                  </a:lnTo>
                  <a:lnTo>
                    <a:pt x="2245" y="4057"/>
                  </a:lnTo>
                  <a:lnTo>
                    <a:pt x="2205" y="4051"/>
                  </a:lnTo>
                  <a:lnTo>
                    <a:pt x="2167" y="4045"/>
                  </a:lnTo>
                  <a:lnTo>
                    <a:pt x="2128" y="4038"/>
                  </a:lnTo>
                  <a:lnTo>
                    <a:pt x="2090" y="4029"/>
                  </a:lnTo>
                  <a:lnTo>
                    <a:pt x="2052" y="4019"/>
                  </a:lnTo>
                  <a:lnTo>
                    <a:pt x="2013" y="4009"/>
                  </a:lnTo>
                  <a:lnTo>
                    <a:pt x="1976" y="3997"/>
                  </a:lnTo>
                  <a:lnTo>
                    <a:pt x="1940" y="3985"/>
                  </a:lnTo>
                  <a:lnTo>
                    <a:pt x="1903" y="3973"/>
                  </a:lnTo>
                  <a:lnTo>
                    <a:pt x="1867" y="3958"/>
                  </a:lnTo>
                  <a:lnTo>
                    <a:pt x="1831" y="3943"/>
                  </a:lnTo>
                  <a:lnTo>
                    <a:pt x="1797" y="3927"/>
                  </a:lnTo>
                  <a:lnTo>
                    <a:pt x="1761" y="3911"/>
                  </a:lnTo>
                  <a:lnTo>
                    <a:pt x="1727" y="3893"/>
                  </a:lnTo>
                  <a:lnTo>
                    <a:pt x="1694" y="3874"/>
                  </a:lnTo>
                  <a:lnTo>
                    <a:pt x="1660" y="3856"/>
                  </a:lnTo>
                  <a:lnTo>
                    <a:pt x="1627" y="3836"/>
                  </a:lnTo>
                  <a:lnTo>
                    <a:pt x="1595" y="3815"/>
                  </a:lnTo>
                  <a:lnTo>
                    <a:pt x="1563" y="3793"/>
                  </a:lnTo>
                  <a:lnTo>
                    <a:pt x="1532" y="3771"/>
                  </a:lnTo>
                  <a:lnTo>
                    <a:pt x="1502" y="3747"/>
                  </a:lnTo>
                  <a:lnTo>
                    <a:pt x="1471" y="3724"/>
                  </a:lnTo>
                  <a:lnTo>
                    <a:pt x="1441" y="3699"/>
                  </a:lnTo>
                  <a:lnTo>
                    <a:pt x="1413" y="3675"/>
                  </a:lnTo>
                  <a:lnTo>
                    <a:pt x="1385" y="3649"/>
                  </a:lnTo>
                  <a:lnTo>
                    <a:pt x="1357" y="3622"/>
                  </a:lnTo>
                  <a:lnTo>
                    <a:pt x="1330" y="3595"/>
                  </a:lnTo>
                  <a:lnTo>
                    <a:pt x="1304" y="3566"/>
                  </a:lnTo>
                  <a:lnTo>
                    <a:pt x="1278" y="3538"/>
                  </a:lnTo>
                  <a:lnTo>
                    <a:pt x="1252" y="3510"/>
                  </a:lnTo>
                  <a:lnTo>
                    <a:pt x="1227" y="3479"/>
                  </a:lnTo>
                  <a:lnTo>
                    <a:pt x="1204" y="3450"/>
                  </a:lnTo>
                  <a:lnTo>
                    <a:pt x="1181" y="3418"/>
                  </a:lnTo>
                  <a:lnTo>
                    <a:pt x="1159" y="3387"/>
                  </a:lnTo>
                  <a:lnTo>
                    <a:pt x="1138" y="3355"/>
                  </a:lnTo>
                  <a:lnTo>
                    <a:pt x="1117" y="3322"/>
                  </a:lnTo>
                  <a:lnTo>
                    <a:pt x="1096" y="3288"/>
                  </a:lnTo>
                  <a:lnTo>
                    <a:pt x="1076" y="3255"/>
                  </a:lnTo>
                  <a:lnTo>
                    <a:pt x="1058" y="3221"/>
                  </a:lnTo>
                  <a:lnTo>
                    <a:pt x="1041" y="3186"/>
                  </a:lnTo>
                  <a:lnTo>
                    <a:pt x="1023" y="3151"/>
                  </a:lnTo>
                  <a:lnTo>
                    <a:pt x="1007" y="3115"/>
                  </a:lnTo>
                  <a:lnTo>
                    <a:pt x="991" y="3079"/>
                  </a:lnTo>
                  <a:lnTo>
                    <a:pt x="977" y="3042"/>
                  </a:lnTo>
                  <a:lnTo>
                    <a:pt x="963" y="3005"/>
                  </a:lnTo>
                  <a:lnTo>
                    <a:pt x="951" y="2967"/>
                  </a:lnTo>
                  <a:lnTo>
                    <a:pt x="938" y="2929"/>
                  </a:lnTo>
                  <a:lnTo>
                    <a:pt x="927" y="2891"/>
                  </a:lnTo>
                  <a:lnTo>
                    <a:pt x="918" y="2853"/>
                  </a:lnTo>
                  <a:lnTo>
                    <a:pt x="908" y="2814"/>
                  </a:lnTo>
                  <a:lnTo>
                    <a:pt x="900" y="2774"/>
                  </a:lnTo>
                  <a:lnTo>
                    <a:pt x="893" y="2735"/>
                  </a:lnTo>
                  <a:lnTo>
                    <a:pt x="886" y="2694"/>
                  </a:lnTo>
                  <a:lnTo>
                    <a:pt x="881" y="2654"/>
                  </a:lnTo>
                  <a:lnTo>
                    <a:pt x="876" y="2613"/>
                  </a:lnTo>
                  <a:lnTo>
                    <a:pt x="872" y="2572"/>
                  </a:lnTo>
                  <a:lnTo>
                    <a:pt x="870" y="2531"/>
                  </a:lnTo>
                  <a:lnTo>
                    <a:pt x="868" y="2489"/>
                  </a:lnTo>
                  <a:lnTo>
                    <a:pt x="867" y="2447"/>
                  </a:lnTo>
                  <a:lnTo>
                    <a:pt x="868" y="2405"/>
                  </a:lnTo>
                  <a:lnTo>
                    <a:pt x="870" y="2363"/>
                  </a:lnTo>
                  <a:lnTo>
                    <a:pt x="872" y="2321"/>
                  </a:lnTo>
                  <a:lnTo>
                    <a:pt x="876" y="2281"/>
                  </a:lnTo>
                  <a:lnTo>
                    <a:pt x="881" y="2240"/>
                  </a:lnTo>
                  <a:lnTo>
                    <a:pt x="886" y="2200"/>
                  </a:lnTo>
                  <a:lnTo>
                    <a:pt x="892" y="2159"/>
                  </a:lnTo>
                  <a:lnTo>
                    <a:pt x="900" y="2120"/>
                  </a:lnTo>
                  <a:lnTo>
                    <a:pt x="908" y="2080"/>
                  </a:lnTo>
                  <a:lnTo>
                    <a:pt x="918" y="2041"/>
                  </a:lnTo>
                  <a:lnTo>
                    <a:pt x="927" y="2003"/>
                  </a:lnTo>
                  <a:lnTo>
                    <a:pt x="938" y="1965"/>
                  </a:lnTo>
                  <a:lnTo>
                    <a:pt x="951" y="1926"/>
                  </a:lnTo>
                  <a:lnTo>
                    <a:pt x="963" y="1888"/>
                  </a:lnTo>
                  <a:lnTo>
                    <a:pt x="977" y="1851"/>
                  </a:lnTo>
                  <a:lnTo>
                    <a:pt x="991" y="1814"/>
                  </a:lnTo>
                  <a:lnTo>
                    <a:pt x="1007" y="1779"/>
                  </a:lnTo>
                  <a:lnTo>
                    <a:pt x="1023" y="1743"/>
                  </a:lnTo>
                  <a:lnTo>
                    <a:pt x="1041" y="1707"/>
                  </a:lnTo>
                  <a:lnTo>
                    <a:pt x="1058" y="1673"/>
                  </a:lnTo>
                  <a:lnTo>
                    <a:pt x="1076" y="1638"/>
                  </a:lnTo>
                  <a:lnTo>
                    <a:pt x="1096" y="1605"/>
                  </a:lnTo>
                  <a:lnTo>
                    <a:pt x="1116" y="1572"/>
                  </a:lnTo>
                  <a:lnTo>
                    <a:pt x="1136" y="1539"/>
                  </a:lnTo>
                  <a:lnTo>
                    <a:pt x="1159" y="1507"/>
                  </a:lnTo>
                  <a:lnTo>
                    <a:pt x="1181" y="1475"/>
                  </a:lnTo>
                  <a:lnTo>
                    <a:pt x="1204" y="1444"/>
                  </a:lnTo>
                  <a:lnTo>
                    <a:pt x="1227" y="1415"/>
                  </a:lnTo>
                  <a:lnTo>
                    <a:pt x="1252" y="1384"/>
                  </a:lnTo>
                  <a:lnTo>
                    <a:pt x="1278" y="1355"/>
                  </a:lnTo>
                  <a:lnTo>
                    <a:pt x="1304" y="1327"/>
                  </a:lnTo>
                  <a:lnTo>
                    <a:pt x="1330" y="1299"/>
                  </a:lnTo>
                  <a:lnTo>
                    <a:pt x="1357" y="1272"/>
                  </a:lnTo>
                  <a:lnTo>
                    <a:pt x="1385" y="1245"/>
                  </a:lnTo>
                  <a:lnTo>
                    <a:pt x="1413" y="1219"/>
                  </a:lnTo>
                  <a:lnTo>
                    <a:pt x="1441" y="1194"/>
                  </a:lnTo>
                  <a:lnTo>
                    <a:pt x="1471" y="1170"/>
                  </a:lnTo>
                  <a:lnTo>
                    <a:pt x="1502" y="1146"/>
                  </a:lnTo>
                  <a:lnTo>
                    <a:pt x="1531" y="1123"/>
                  </a:lnTo>
                  <a:lnTo>
                    <a:pt x="1563" y="1101"/>
                  </a:lnTo>
                  <a:lnTo>
                    <a:pt x="1595" y="1079"/>
                  </a:lnTo>
                  <a:lnTo>
                    <a:pt x="1627" y="1058"/>
                  </a:lnTo>
                  <a:lnTo>
                    <a:pt x="1660" y="1038"/>
                  </a:lnTo>
                  <a:lnTo>
                    <a:pt x="1694" y="1020"/>
                  </a:lnTo>
                  <a:lnTo>
                    <a:pt x="1727" y="1001"/>
                  </a:lnTo>
                  <a:lnTo>
                    <a:pt x="1761" y="983"/>
                  </a:lnTo>
                  <a:lnTo>
                    <a:pt x="1796" y="967"/>
                  </a:lnTo>
                  <a:lnTo>
                    <a:pt x="1831" y="951"/>
                  </a:lnTo>
                  <a:lnTo>
                    <a:pt x="1867" y="936"/>
                  </a:lnTo>
                  <a:lnTo>
                    <a:pt x="1903" y="921"/>
                  </a:lnTo>
                  <a:lnTo>
                    <a:pt x="1940" y="909"/>
                  </a:lnTo>
                  <a:lnTo>
                    <a:pt x="1976" y="897"/>
                  </a:lnTo>
                  <a:lnTo>
                    <a:pt x="2013" y="884"/>
                  </a:lnTo>
                  <a:lnTo>
                    <a:pt x="2050" y="874"/>
                  </a:lnTo>
                  <a:lnTo>
                    <a:pt x="2088" y="865"/>
                  </a:lnTo>
                  <a:lnTo>
                    <a:pt x="2127" y="856"/>
                  </a:lnTo>
                  <a:lnTo>
                    <a:pt x="2166" y="849"/>
                  </a:lnTo>
                  <a:lnTo>
                    <a:pt x="2205" y="841"/>
                  </a:lnTo>
                  <a:lnTo>
                    <a:pt x="2245" y="836"/>
                  </a:lnTo>
                  <a:lnTo>
                    <a:pt x="2284" y="831"/>
                  </a:lnTo>
                  <a:lnTo>
                    <a:pt x="2323" y="828"/>
                  </a:lnTo>
                  <a:lnTo>
                    <a:pt x="2364" y="825"/>
                  </a:lnTo>
                  <a:lnTo>
                    <a:pt x="2404" y="824"/>
                  </a:lnTo>
                  <a:lnTo>
                    <a:pt x="2445" y="823"/>
                  </a:lnTo>
                  <a:lnTo>
                    <a:pt x="2445" y="0"/>
                  </a:lnTo>
                  <a:lnTo>
                    <a:pt x="2382" y="1"/>
                  </a:lnTo>
                  <a:lnTo>
                    <a:pt x="2320" y="3"/>
                  </a:lnTo>
                  <a:lnTo>
                    <a:pt x="2257" y="7"/>
                  </a:lnTo>
                  <a:lnTo>
                    <a:pt x="2195" y="12"/>
                  </a:lnTo>
                  <a:lnTo>
                    <a:pt x="2134" y="19"/>
                  </a:lnTo>
                  <a:lnTo>
                    <a:pt x="2072" y="28"/>
                  </a:lnTo>
                  <a:lnTo>
                    <a:pt x="2012" y="38"/>
                  </a:lnTo>
                  <a:lnTo>
                    <a:pt x="1952" y="50"/>
                  </a:lnTo>
                  <a:lnTo>
                    <a:pt x="1893" y="62"/>
                  </a:lnTo>
                  <a:lnTo>
                    <a:pt x="1834" y="77"/>
                  </a:lnTo>
                  <a:lnTo>
                    <a:pt x="1776" y="93"/>
                  </a:lnTo>
                  <a:lnTo>
                    <a:pt x="1718" y="110"/>
                  </a:lnTo>
                  <a:lnTo>
                    <a:pt x="1660" y="129"/>
                  </a:lnTo>
                  <a:lnTo>
                    <a:pt x="1604" y="148"/>
                  </a:lnTo>
                  <a:lnTo>
                    <a:pt x="1548" y="169"/>
                  </a:lnTo>
                  <a:lnTo>
                    <a:pt x="1493" y="193"/>
                  </a:lnTo>
                  <a:lnTo>
                    <a:pt x="1439" y="216"/>
                  </a:lnTo>
                  <a:lnTo>
                    <a:pt x="1385" y="241"/>
                  </a:lnTo>
                  <a:lnTo>
                    <a:pt x="1332" y="268"/>
                  </a:lnTo>
                  <a:lnTo>
                    <a:pt x="1279" y="295"/>
                  </a:lnTo>
                  <a:lnTo>
                    <a:pt x="1227" y="324"/>
                  </a:lnTo>
                  <a:lnTo>
                    <a:pt x="1177" y="354"/>
                  </a:lnTo>
                  <a:lnTo>
                    <a:pt x="1127" y="386"/>
                  </a:lnTo>
                  <a:lnTo>
                    <a:pt x="1077" y="418"/>
                  </a:lnTo>
                  <a:lnTo>
                    <a:pt x="1029" y="451"/>
                  </a:lnTo>
                  <a:lnTo>
                    <a:pt x="983" y="486"/>
                  </a:lnTo>
                  <a:lnTo>
                    <a:pt x="936" y="523"/>
                  </a:lnTo>
                  <a:lnTo>
                    <a:pt x="889" y="559"/>
                  </a:lnTo>
                  <a:lnTo>
                    <a:pt x="845" y="596"/>
                  </a:lnTo>
                  <a:lnTo>
                    <a:pt x="801" y="636"/>
                  </a:lnTo>
                  <a:lnTo>
                    <a:pt x="758" y="676"/>
                  </a:lnTo>
                  <a:lnTo>
                    <a:pt x="716" y="717"/>
                  </a:lnTo>
                  <a:lnTo>
                    <a:pt x="675" y="759"/>
                  </a:lnTo>
                  <a:lnTo>
                    <a:pt x="635" y="802"/>
                  </a:lnTo>
                  <a:lnTo>
                    <a:pt x="597" y="846"/>
                  </a:lnTo>
                  <a:lnTo>
                    <a:pt x="558" y="890"/>
                  </a:lnTo>
                  <a:lnTo>
                    <a:pt x="521" y="936"/>
                  </a:lnTo>
                  <a:lnTo>
                    <a:pt x="486" y="983"/>
                  </a:lnTo>
                  <a:lnTo>
                    <a:pt x="451" y="1031"/>
                  </a:lnTo>
                  <a:lnTo>
                    <a:pt x="418" y="1079"/>
                  </a:lnTo>
                  <a:lnTo>
                    <a:pt x="385" y="1128"/>
                  </a:lnTo>
                  <a:lnTo>
                    <a:pt x="354" y="1178"/>
                  </a:lnTo>
                  <a:lnTo>
                    <a:pt x="323" y="1229"/>
                  </a:lnTo>
                  <a:lnTo>
                    <a:pt x="295" y="1280"/>
                  </a:lnTo>
                  <a:lnTo>
                    <a:pt x="268" y="1333"/>
                  </a:lnTo>
                  <a:lnTo>
                    <a:pt x="241" y="1386"/>
                  </a:lnTo>
                  <a:lnTo>
                    <a:pt x="216" y="1440"/>
                  </a:lnTo>
                  <a:lnTo>
                    <a:pt x="192" y="1495"/>
                  </a:lnTo>
                  <a:lnTo>
                    <a:pt x="170" y="1550"/>
                  </a:lnTo>
                  <a:lnTo>
                    <a:pt x="149" y="1605"/>
                  </a:lnTo>
                  <a:lnTo>
                    <a:pt x="129" y="1662"/>
                  </a:lnTo>
                  <a:lnTo>
                    <a:pt x="109" y="1720"/>
                  </a:lnTo>
                  <a:lnTo>
                    <a:pt x="93" y="1778"/>
                  </a:lnTo>
                  <a:lnTo>
                    <a:pt x="77" y="1835"/>
                  </a:lnTo>
                  <a:lnTo>
                    <a:pt x="63" y="1894"/>
                  </a:lnTo>
                  <a:lnTo>
                    <a:pt x="49" y="1953"/>
                  </a:lnTo>
                  <a:lnTo>
                    <a:pt x="38" y="2014"/>
                  </a:lnTo>
                  <a:lnTo>
                    <a:pt x="28" y="2074"/>
                  </a:lnTo>
                  <a:lnTo>
                    <a:pt x="20" y="2136"/>
                  </a:lnTo>
                  <a:lnTo>
                    <a:pt x="12" y="2197"/>
                  </a:lnTo>
                  <a:lnTo>
                    <a:pt x="7" y="2259"/>
                  </a:lnTo>
                  <a:lnTo>
                    <a:pt x="4" y="2321"/>
                  </a:lnTo>
                  <a:lnTo>
                    <a:pt x="1" y="2384"/>
                  </a:lnTo>
                  <a:lnTo>
                    <a:pt x="0" y="2447"/>
                  </a:lnTo>
                  <a:lnTo>
                    <a:pt x="1" y="2510"/>
                  </a:lnTo>
                  <a:lnTo>
                    <a:pt x="4" y="2572"/>
                  </a:lnTo>
                  <a:lnTo>
                    <a:pt x="7" y="2635"/>
                  </a:lnTo>
                  <a:lnTo>
                    <a:pt x="12" y="2697"/>
                  </a:lnTo>
                  <a:lnTo>
                    <a:pt x="20" y="2758"/>
                  </a:lnTo>
                  <a:lnTo>
                    <a:pt x="28" y="2820"/>
                  </a:lnTo>
                  <a:lnTo>
                    <a:pt x="38" y="2880"/>
                  </a:lnTo>
                  <a:lnTo>
                    <a:pt x="50" y="2940"/>
                  </a:lnTo>
                  <a:lnTo>
                    <a:pt x="63" y="2999"/>
                  </a:lnTo>
                  <a:lnTo>
                    <a:pt x="77" y="3058"/>
                  </a:lnTo>
                  <a:lnTo>
                    <a:pt x="93" y="3116"/>
                  </a:lnTo>
                  <a:lnTo>
                    <a:pt x="111" y="3174"/>
                  </a:lnTo>
                  <a:lnTo>
                    <a:pt x="129" y="3232"/>
                  </a:lnTo>
                  <a:lnTo>
                    <a:pt x="149" y="3288"/>
                  </a:lnTo>
                  <a:lnTo>
                    <a:pt x="170" y="3344"/>
                  </a:lnTo>
                  <a:lnTo>
                    <a:pt x="192" y="3399"/>
                  </a:lnTo>
                  <a:lnTo>
                    <a:pt x="216" y="3453"/>
                  </a:lnTo>
                  <a:lnTo>
                    <a:pt x="241" y="3507"/>
                  </a:lnTo>
                  <a:lnTo>
                    <a:pt x="268" y="3560"/>
                  </a:lnTo>
                  <a:lnTo>
                    <a:pt x="295" y="3613"/>
                  </a:lnTo>
                  <a:lnTo>
                    <a:pt x="325" y="3665"/>
                  </a:lnTo>
                  <a:lnTo>
                    <a:pt x="354" y="3715"/>
                  </a:lnTo>
                  <a:lnTo>
                    <a:pt x="385" y="3766"/>
                  </a:lnTo>
                  <a:lnTo>
                    <a:pt x="418" y="3815"/>
                  </a:lnTo>
                  <a:lnTo>
                    <a:pt x="451" y="3863"/>
                  </a:lnTo>
                  <a:lnTo>
                    <a:pt x="486" y="3911"/>
                  </a:lnTo>
                  <a:lnTo>
                    <a:pt x="521" y="3958"/>
                  </a:lnTo>
                  <a:lnTo>
                    <a:pt x="558" y="4003"/>
                  </a:lnTo>
                  <a:lnTo>
                    <a:pt x="597" y="4048"/>
                  </a:lnTo>
                  <a:lnTo>
                    <a:pt x="636" y="4092"/>
                  </a:lnTo>
                  <a:lnTo>
                    <a:pt x="675" y="4135"/>
                  </a:lnTo>
                  <a:lnTo>
                    <a:pt x="716" y="4177"/>
                  </a:lnTo>
                  <a:lnTo>
                    <a:pt x="759" y="4219"/>
                  </a:lnTo>
                  <a:lnTo>
                    <a:pt x="802" y="4258"/>
                  </a:lnTo>
                  <a:lnTo>
                    <a:pt x="845" y="4297"/>
                  </a:lnTo>
                  <a:lnTo>
                    <a:pt x="890" y="4335"/>
                  </a:lnTo>
                  <a:lnTo>
                    <a:pt x="936" y="4372"/>
                  </a:lnTo>
                  <a:lnTo>
                    <a:pt x="983" y="4408"/>
                  </a:lnTo>
                  <a:lnTo>
                    <a:pt x="1029" y="4443"/>
                  </a:lnTo>
                  <a:lnTo>
                    <a:pt x="1079" y="4476"/>
                  </a:lnTo>
                  <a:lnTo>
                    <a:pt x="1128" y="4508"/>
                  </a:lnTo>
                  <a:lnTo>
                    <a:pt x="1177" y="4540"/>
                  </a:lnTo>
                  <a:lnTo>
                    <a:pt x="1229" y="4569"/>
                  </a:lnTo>
                  <a:lnTo>
                    <a:pt x="1280" y="4599"/>
                  </a:lnTo>
                  <a:lnTo>
                    <a:pt x="1332" y="4626"/>
                  </a:lnTo>
                  <a:lnTo>
                    <a:pt x="1385" y="4653"/>
                  </a:lnTo>
                  <a:lnTo>
                    <a:pt x="1439" y="4678"/>
                  </a:lnTo>
                  <a:lnTo>
                    <a:pt x="1494" y="4701"/>
                  </a:lnTo>
                  <a:lnTo>
                    <a:pt x="1548" y="4724"/>
                  </a:lnTo>
                  <a:lnTo>
                    <a:pt x="1605" y="4745"/>
                  </a:lnTo>
                  <a:lnTo>
                    <a:pt x="1662" y="4765"/>
                  </a:lnTo>
                  <a:lnTo>
                    <a:pt x="1718" y="4783"/>
                  </a:lnTo>
                  <a:lnTo>
                    <a:pt x="1776" y="4801"/>
                  </a:lnTo>
                  <a:lnTo>
                    <a:pt x="1835" y="4817"/>
                  </a:lnTo>
                  <a:lnTo>
                    <a:pt x="1894" y="4831"/>
                  </a:lnTo>
                  <a:lnTo>
                    <a:pt x="1953" y="4844"/>
                  </a:lnTo>
                  <a:lnTo>
                    <a:pt x="2013" y="4856"/>
                  </a:lnTo>
                  <a:lnTo>
                    <a:pt x="2074" y="4866"/>
                  </a:lnTo>
                  <a:lnTo>
                    <a:pt x="2134" y="4874"/>
                  </a:lnTo>
                  <a:lnTo>
                    <a:pt x="2195" y="4881"/>
                  </a:lnTo>
                  <a:lnTo>
                    <a:pt x="2258" y="4887"/>
                  </a:lnTo>
                  <a:lnTo>
                    <a:pt x="2320" y="4890"/>
                  </a:lnTo>
                  <a:lnTo>
                    <a:pt x="2382" y="4893"/>
                  </a:lnTo>
                  <a:lnTo>
                    <a:pt x="2446" y="4894"/>
                  </a:lnTo>
                  <a:lnTo>
                    <a:pt x="2509" y="4893"/>
                  </a:lnTo>
                  <a:lnTo>
                    <a:pt x="2572" y="4890"/>
                  </a:lnTo>
                  <a:lnTo>
                    <a:pt x="2633" y="4887"/>
                  </a:lnTo>
                  <a:lnTo>
                    <a:pt x="2695" y="4882"/>
                  </a:lnTo>
                  <a:lnTo>
                    <a:pt x="2756" y="4874"/>
                  </a:lnTo>
                  <a:lnTo>
                    <a:pt x="2817" y="4866"/>
                  </a:lnTo>
                  <a:lnTo>
                    <a:pt x="2877" y="4856"/>
                  </a:lnTo>
                  <a:lnTo>
                    <a:pt x="2937" y="4845"/>
                  </a:lnTo>
                  <a:lnTo>
                    <a:pt x="2996" y="4831"/>
                  </a:lnTo>
                  <a:lnTo>
                    <a:pt x="3054" y="4818"/>
                  </a:lnTo>
                  <a:lnTo>
                    <a:pt x="3113" y="4802"/>
                  </a:lnTo>
                  <a:lnTo>
                    <a:pt x="3170" y="4785"/>
                  </a:lnTo>
                  <a:lnTo>
                    <a:pt x="3226" y="4766"/>
                  </a:lnTo>
                  <a:lnTo>
                    <a:pt x="3283" y="4746"/>
                  </a:lnTo>
                  <a:lnTo>
                    <a:pt x="3338" y="4726"/>
                  </a:lnTo>
                  <a:lnTo>
                    <a:pt x="3393" y="4703"/>
                  </a:lnTo>
                  <a:lnTo>
                    <a:pt x="3447" y="4680"/>
                  </a:lnTo>
                  <a:lnTo>
                    <a:pt x="3502" y="4655"/>
                  </a:lnTo>
                  <a:lnTo>
                    <a:pt x="3554" y="4628"/>
                  </a:lnTo>
                  <a:lnTo>
                    <a:pt x="3606" y="4601"/>
                  </a:lnTo>
                  <a:lnTo>
                    <a:pt x="3658" y="4573"/>
                  </a:lnTo>
                  <a:lnTo>
                    <a:pt x="3708" y="4543"/>
                  </a:lnTo>
                  <a:lnTo>
                    <a:pt x="3759" y="4513"/>
                  </a:lnTo>
                  <a:lnTo>
                    <a:pt x="3808" y="4479"/>
                  </a:lnTo>
                  <a:lnTo>
                    <a:pt x="3856" y="4446"/>
                  </a:lnTo>
                  <a:lnTo>
                    <a:pt x="3903" y="4413"/>
                  </a:lnTo>
                  <a:lnTo>
                    <a:pt x="3949" y="4377"/>
                  </a:lnTo>
                  <a:lnTo>
                    <a:pt x="3995" y="4340"/>
                  </a:lnTo>
                  <a:lnTo>
                    <a:pt x="4040" y="4303"/>
                  </a:lnTo>
                  <a:lnTo>
                    <a:pt x="4083" y="4264"/>
                  </a:lnTo>
                  <a:lnTo>
                    <a:pt x="4126" y="4225"/>
                  </a:lnTo>
                  <a:lnTo>
                    <a:pt x="4168" y="4184"/>
                  </a:lnTo>
                  <a:lnTo>
                    <a:pt x="4210" y="4142"/>
                  </a:lnTo>
                  <a:lnTo>
                    <a:pt x="4249" y="4099"/>
                  </a:lnTo>
                  <a:lnTo>
                    <a:pt x="4289" y="4056"/>
                  </a:lnTo>
                  <a:lnTo>
                    <a:pt x="4327" y="4012"/>
                  </a:lnTo>
                  <a:lnTo>
                    <a:pt x="4364" y="3966"/>
                  </a:lnTo>
                  <a:lnTo>
                    <a:pt x="4399" y="3921"/>
                  </a:lnTo>
                  <a:lnTo>
                    <a:pt x="4434" y="3873"/>
                  </a:lnTo>
                  <a:lnTo>
                    <a:pt x="4467" y="3825"/>
                  </a:lnTo>
                  <a:lnTo>
                    <a:pt x="4500" y="3777"/>
                  </a:lnTo>
                  <a:lnTo>
                    <a:pt x="4531" y="3726"/>
                  </a:lnTo>
                  <a:lnTo>
                    <a:pt x="4562" y="3676"/>
                  </a:lnTo>
                  <a:lnTo>
                    <a:pt x="4590" y="3626"/>
                  </a:lnTo>
                  <a:lnTo>
                    <a:pt x="4618" y="3574"/>
                  </a:lnTo>
                  <a:lnTo>
                    <a:pt x="4644" y="3521"/>
                  </a:lnTo>
                  <a:lnTo>
                    <a:pt x="4670" y="3467"/>
                  </a:lnTo>
                  <a:lnTo>
                    <a:pt x="4693" y="3413"/>
                  </a:lnTo>
                  <a:lnTo>
                    <a:pt x="4717" y="3359"/>
                  </a:lnTo>
                  <a:lnTo>
                    <a:pt x="4738" y="3303"/>
                  </a:lnTo>
                  <a:lnTo>
                    <a:pt x="4759" y="3247"/>
                  </a:lnTo>
                  <a:lnTo>
                    <a:pt x="4777" y="3190"/>
                  </a:lnTo>
                  <a:lnTo>
                    <a:pt x="4794" y="3133"/>
                  </a:lnTo>
                  <a:lnTo>
                    <a:pt x="4810" y="3076"/>
                  </a:lnTo>
                  <a:lnTo>
                    <a:pt x="4825" y="3017"/>
                  </a:lnTo>
                  <a:lnTo>
                    <a:pt x="4839" y="2957"/>
                  </a:lnTo>
                  <a:lnTo>
                    <a:pt x="4851" y="2898"/>
                  </a:lnTo>
                  <a:lnTo>
                    <a:pt x="4861" y="2838"/>
                  </a:lnTo>
                  <a:lnTo>
                    <a:pt x="4870" y="2778"/>
                  </a:lnTo>
                  <a:lnTo>
                    <a:pt x="4878" y="2716"/>
                  </a:lnTo>
                  <a:lnTo>
                    <a:pt x="4883" y="2655"/>
                  </a:lnTo>
                  <a:lnTo>
                    <a:pt x="4888" y="2593"/>
                  </a:lnTo>
                  <a:lnTo>
                    <a:pt x="4890" y="2531"/>
                  </a:lnTo>
                  <a:lnTo>
                    <a:pt x="4891" y="2468"/>
                  </a:lnTo>
                  <a:lnTo>
                    <a:pt x="4023" y="2468"/>
                  </a:lnTo>
                  <a:close/>
                </a:path>
              </a:pathLst>
            </a:custGeom>
            <a:grpFill/>
            <a:ln w="9525">
              <a:noFill/>
              <a:round/>
              <a:headEnd/>
              <a:tailEnd/>
            </a:ln>
          </p:spPr>
          <p:txBody>
            <a:bodyPr/>
            <a:lstStyle/>
            <a:p>
              <a:pPr fontAlgn="auto">
                <a:spcBef>
                  <a:spcPts val="0"/>
                </a:spcBef>
                <a:spcAft>
                  <a:spcPts val="0"/>
                </a:spcAft>
                <a:defRPr/>
              </a:pPr>
              <a:endParaRPr lang="en-GB">
                <a:latin typeface="+mn-lt"/>
                <a:cs typeface="+mn-cs"/>
              </a:endParaRPr>
            </a:p>
          </p:txBody>
        </p:sp>
        <p:sp>
          <p:nvSpPr>
            <p:cNvPr id="5" name="Freeform 7"/>
            <p:cNvSpPr>
              <a:spLocks noEditPoints="1"/>
            </p:cNvSpPr>
            <p:nvPr/>
          </p:nvSpPr>
          <p:spPr bwMode="auto">
            <a:xfrm>
              <a:off x="3046413" y="2471738"/>
              <a:ext cx="184150" cy="184150"/>
            </a:xfrm>
            <a:custGeom>
              <a:avLst/>
              <a:gdLst/>
              <a:ahLst/>
              <a:cxnLst>
                <a:cxn ang="0">
                  <a:pos x="266" y="213"/>
                </a:cxn>
                <a:cxn ang="0">
                  <a:pos x="287" y="196"/>
                </a:cxn>
                <a:cxn ang="0">
                  <a:pos x="288" y="170"/>
                </a:cxn>
                <a:cxn ang="0">
                  <a:pos x="267" y="151"/>
                </a:cxn>
                <a:cxn ang="0">
                  <a:pos x="187" y="149"/>
                </a:cxn>
                <a:cxn ang="0">
                  <a:pos x="250" y="108"/>
                </a:cxn>
                <a:cxn ang="0">
                  <a:pos x="303" y="118"/>
                </a:cxn>
                <a:cxn ang="0">
                  <a:pos x="332" y="140"/>
                </a:cxn>
                <a:cxn ang="0">
                  <a:pos x="345" y="176"/>
                </a:cxn>
                <a:cxn ang="0">
                  <a:pos x="342" y="205"/>
                </a:cxn>
                <a:cxn ang="0">
                  <a:pos x="326" y="231"/>
                </a:cxn>
                <a:cxn ang="0">
                  <a:pos x="288" y="357"/>
                </a:cxn>
                <a:cxn ang="0">
                  <a:pos x="251" y="422"/>
                </a:cxn>
                <a:cxn ang="0">
                  <a:pos x="307" y="408"/>
                </a:cxn>
                <a:cxn ang="0">
                  <a:pos x="379" y="354"/>
                </a:cxn>
                <a:cxn ang="0">
                  <a:pos x="404" y="316"/>
                </a:cxn>
                <a:cxn ang="0">
                  <a:pos x="418" y="272"/>
                </a:cxn>
                <a:cxn ang="0">
                  <a:pos x="421" y="204"/>
                </a:cxn>
                <a:cxn ang="0">
                  <a:pos x="400" y="141"/>
                </a:cxn>
                <a:cxn ang="0">
                  <a:pos x="353" y="85"/>
                </a:cxn>
                <a:cxn ang="0">
                  <a:pos x="298" y="53"/>
                </a:cxn>
                <a:cxn ang="0">
                  <a:pos x="233" y="42"/>
                </a:cxn>
                <a:cxn ang="0">
                  <a:pos x="176" y="50"/>
                </a:cxn>
                <a:cxn ang="0">
                  <a:pos x="127" y="74"/>
                </a:cxn>
                <a:cxn ang="0">
                  <a:pos x="75" y="125"/>
                </a:cxn>
                <a:cxn ang="0">
                  <a:pos x="51" y="176"/>
                </a:cxn>
                <a:cxn ang="0">
                  <a:pos x="45" y="262"/>
                </a:cxn>
                <a:cxn ang="0">
                  <a:pos x="66" y="324"/>
                </a:cxn>
                <a:cxn ang="0">
                  <a:pos x="118" y="385"/>
                </a:cxn>
                <a:cxn ang="0">
                  <a:pos x="159" y="408"/>
                </a:cxn>
                <a:cxn ang="0">
                  <a:pos x="213" y="422"/>
                </a:cxn>
                <a:cxn ang="0">
                  <a:pos x="267" y="2"/>
                </a:cxn>
                <a:cxn ang="0">
                  <a:pos x="332" y="23"/>
                </a:cxn>
                <a:cxn ang="0">
                  <a:pos x="379" y="53"/>
                </a:cxn>
                <a:cxn ang="0">
                  <a:pos x="425" y="102"/>
                </a:cxn>
                <a:cxn ang="0">
                  <a:pos x="450" y="152"/>
                </a:cxn>
                <a:cxn ang="0">
                  <a:pos x="463" y="209"/>
                </a:cxn>
                <a:cxn ang="0">
                  <a:pos x="462" y="268"/>
                </a:cxn>
                <a:cxn ang="0">
                  <a:pos x="446" y="324"/>
                </a:cxn>
                <a:cxn ang="0">
                  <a:pos x="411" y="380"/>
                </a:cxn>
                <a:cxn ang="0">
                  <a:pos x="362" y="426"/>
                </a:cxn>
                <a:cxn ang="0">
                  <a:pos x="313" y="451"/>
                </a:cxn>
                <a:cxn ang="0">
                  <a:pos x="244" y="465"/>
                </a:cxn>
                <a:cxn ang="0">
                  <a:pos x="186" y="460"/>
                </a:cxn>
                <a:cxn ang="0">
                  <a:pos x="132" y="442"/>
                </a:cxn>
                <a:cxn ang="0">
                  <a:pos x="85" y="412"/>
                </a:cxn>
                <a:cxn ang="0">
                  <a:pos x="47" y="371"/>
                </a:cxn>
                <a:cxn ang="0">
                  <a:pos x="19" y="324"/>
                </a:cxn>
                <a:cxn ang="0">
                  <a:pos x="3" y="268"/>
                </a:cxn>
                <a:cxn ang="0">
                  <a:pos x="2" y="209"/>
                </a:cxn>
                <a:cxn ang="0">
                  <a:pos x="15" y="152"/>
                </a:cxn>
                <a:cxn ang="0">
                  <a:pos x="41" y="102"/>
                </a:cxn>
                <a:cxn ang="0">
                  <a:pos x="77" y="60"/>
                </a:cxn>
                <a:cxn ang="0">
                  <a:pos x="132" y="23"/>
                </a:cxn>
                <a:cxn ang="0">
                  <a:pos x="197" y="2"/>
                </a:cxn>
              </a:cxnLst>
              <a:rect l="0" t="0" r="r" b="b"/>
              <a:pathLst>
                <a:path w="464" h="465">
                  <a:moveTo>
                    <a:pt x="187" y="216"/>
                  </a:moveTo>
                  <a:lnTo>
                    <a:pt x="243" y="216"/>
                  </a:lnTo>
                  <a:lnTo>
                    <a:pt x="250" y="216"/>
                  </a:lnTo>
                  <a:lnTo>
                    <a:pt x="257" y="215"/>
                  </a:lnTo>
                  <a:lnTo>
                    <a:pt x="266" y="213"/>
                  </a:lnTo>
                  <a:lnTo>
                    <a:pt x="273" y="210"/>
                  </a:lnTo>
                  <a:lnTo>
                    <a:pt x="280" y="205"/>
                  </a:lnTo>
                  <a:lnTo>
                    <a:pt x="282" y="203"/>
                  </a:lnTo>
                  <a:lnTo>
                    <a:pt x="284" y="199"/>
                  </a:lnTo>
                  <a:lnTo>
                    <a:pt x="287" y="196"/>
                  </a:lnTo>
                  <a:lnTo>
                    <a:pt x="288" y="192"/>
                  </a:lnTo>
                  <a:lnTo>
                    <a:pt x="289" y="187"/>
                  </a:lnTo>
                  <a:lnTo>
                    <a:pt x="289" y="182"/>
                  </a:lnTo>
                  <a:lnTo>
                    <a:pt x="289" y="176"/>
                  </a:lnTo>
                  <a:lnTo>
                    <a:pt x="288" y="170"/>
                  </a:lnTo>
                  <a:lnTo>
                    <a:pt x="284" y="165"/>
                  </a:lnTo>
                  <a:lnTo>
                    <a:pt x="283" y="162"/>
                  </a:lnTo>
                  <a:lnTo>
                    <a:pt x="281" y="160"/>
                  </a:lnTo>
                  <a:lnTo>
                    <a:pt x="275" y="155"/>
                  </a:lnTo>
                  <a:lnTo>
                    <a:pt x="267" y="151"/>
                  </a:lnTo>
                  <a:lnTo>
                    <a:pt x="264" y="150"/>
                  </a:lnTo>
                  <a:lnTo>
                    <a:pt x="259" y="150"/>
                  </a:lnTo>
                  <a:lnTo>
                    <a:pt x="252" y="149"/>
                  </a:lnTo>
                  <a:lnTo>
                    <a:pt x="248" y="149"/>
                  </a:lnTo>
                  <a:lnTo>
                    <a:pt x="187" y="149"/>
                  </a:lnTo>
                  <a:lnTo>
                    <a:pt x="187" y="216"/>
                  </a:lnTo>
                  <a:close/>
                  <a:moveTo>
                    <a:pt x="187" y="357"/>
                  </a:moveTo>
                  <a:lnTo>
                    <a:pt x="134" y="357"/>
                  </a:lnTo>
                  <a:lnTo>
                    <a:pt x="134" y="108"/>
                  </a:lnTo>
                  <a:lnTo>
                    <a:pt x="250" y="108"/>
                  </a:lnTo>
                  <a:lnTo>
                    <a:pt x="259" y="108"/>
                  </a:lnTo>
                  <a:lnTo>
                    <a:pt x="271" y="109"/>
                  </a:lnTo>
                  <a:lnTo>
                    <a:pt x="287" y="112"/>
                  </a:lnTo>
                  <a:lnTo>
                    <a:pt x="296" y="114"/>
                  </a:lnTo>
                  <a:lnTo>
                    <a:pt x="303" y="118"/>
                  </a:lnTo>
                  <a:lnTo>
                    <a:pt x="311" y="122"/>
                  </a:lnTo>
                  <a:lnTo>
                    <a:pt x="319" y="127"/>
                  </a:lnTo>
                  <a:lnTo>
                    <a:pt x="323" y="129"/>
                  </a:lnTo>
                  <a:lnTo>
                    <a:pt x="326" y="133"/>
                  </a:lnTo>
                  <a:lnTo>
                    <a:pt x="332" y="140"/>
                  </a:lnTo>
                  <a:lnTo>
                    <a:pt x="337" y="148"/>
                  </a:lnTo>
                  <a:lnTo>
                    <a:pt x="341" y="157"/>
                  </a:lnTo>
                  <a:lnTo>
                    <a:pt x="343" y="164"/>
                  </a:lnTo>
                  <a:lnTo>
                    <a:pt x="343" y="170"/>
                  </a:lnTo>
                  <a:lnTo>
                    <a:pt x="345" y="176"/>
                  </a:lnTo>
                  <a:lnTo>
                    <a:pt x="345" y="182"/>
                  </a:lnTo>
                  <a:lnTo>
                    <a:pt x="345" y="191"/>
                  </a:lnTo>
                  <a:lnTo>
                    <a:pt x="343" y="199"/>
                  </a:lnTo>
                  <a:lnTo>
                    <a:pt x="342" y="203"/>
                  </a:lnTo>
                  <a:lnTo>
                    <a:pt x="342" y="205"/>
                  </a:lnTo>
                  <a:lnTo>
                    <a:pt x="340" y="212"/>
                  </a:lnTo>
                  <a:lnTo>
                    <a:pt x="337" y="218"/>
                  </a:lnTo>
                  <a:lnTo>
                    <a:pt x="334" y="223"/>
                  </a:lnTo>
                  <a:lnTo>
                    <a:pt x="330" y="228"/>
                  </a:lnTo>
                  <a:lnTo>
                    <a:pt x="326" y="231"/>
                  </a:lnTo>
                  <a:lnTo>
                    <a:pt x="319" y="237"/>
                  </a:lnTo>
                  <a:lnTo>
                    <a:pt x="311" y="242"/>
                  </a:lnTo>
                  <a:lnTo>
                    <a:pt x="299" y="248"/>
                  </a:lnTo>
                  <a:lnTo>
                    <a:pt x="345" y="357"/>
                  </a:lnTo>
                  <a:lnTo>
                    <a:pt x="288" y="357"/>
                  </a:lnTo>
                  <a:lnTo>
                    <a:pt x="248" y="258"/>
                  </a:lnTo>
                  <a:lnTo>
                    <a:pt x="187" y="258"/>
                  </a:lnTo>
                  <a:lnTo>
                    <a:pt x="187" y="357"/>
                  </a:lnTo>
                  <a:close/>
                  <a:moveTo>
                    <a:pt x="233" y="423"/>
                  </a:moveTo>
                  <a:lnTo>
                    <a:pt x="251" y="422"/>
                  </a:lnTo>
                  <a:lnTo>
                    <a:pt x="261" y="421"/>
                  </a:lnTo>
                  <a:lnTo>
                    <a:pt x="271" y="419"/>
                  </a:lnTo>
                  <a:lnTo>
                    <a:pt x="280" y="417"/>
                  </a:lnTo>
                  <a:lnTo>
                    <a:pt x="289" y="415"/>
                  </a:lnTo>
                  <a:lnTo>
                    <a:pt x="307" y="408"/>
                  </a:lnTo>
                  <a:lnTo>
                    <a:pt x="323" y="401"/>
                  </a:lnTo>
                  <a:lnTo>
                    <a:pt x="339" y="391"/>
                  </a:lnTo>
                  <a:lnTo>
                    <a:pt x="353" y="380"/>
                  </a:lnTo>
                  <a:lnTo>
                    <a:pt x="367" y="368"/>
                  </a:lnTo>
                  <a:lnTo>
                    <a:pt x="379" y="354"/>
                  </a:lnTo>
                  <a:lnTo>
                    <a:pt x="385" y="347"/>
                  </a:lnTo>
                  <a:lnTo>
                    <a:pt x="390" y="340"/>
                  </a:lnTo>
                  <a:lnTo>
                    <a:pt x="395" y="332"/>
                  </a:lnTo>
                  <a:lnTo>
                    <a:pt x="400" y="324"/>
                  </a:lnTo>
                  <a:lnTo>
                    <a:pt x="404" y="316"/>
                  </a:lnTo>
                  <a:lnTo>
                    <a:pt x="407" y="308"/>
                  </a:lnTo>
                  <a:lnTo>
                    <a:pt x="411" y="299"/>
                  </a:lnTo>
                  <a:lnTo>
                    <a:pt x="414" y="289"/>
                  </a:lnTo>
                  <a:lnTo>
                    <a:pt x="416" y="280"/>
                  </a:lnTo>
                  <a:lnTo>
                    <a:pt x="418" y="272"/>
                  </a:lnTo>
                  <a:lnTo>
                    <a:pt x="422" y="252"/>
                  </a:lnTo>
                  <a:lnTo>
                    <a:pt x="422" y="234"/>
                  </a:lnTo>
                  <a:lnTo>
                    <a:pt x="422" y="224"/>
                  </a:lnTo>
                  <a:lnTo>
                    <a:pt x="422" y="214"/>
                  </a:lnTo>
                  <a:lnTo>
                    <a:pt x="421" y="204"/>
                  </a:lnTo>
                  <a:lnTo>
                    <a:pt x="418" y="194"/>
                  </a:lnTo>
                  <a:lnTo>
                    <a:pt x="414" y="176"/>
                  </a:lnTo>
                  <a:lnTo>
                    <a:pt x="411" y="167"/>
                  </a:lnTo>
                  <a:lnTo>
                    <a:pt x="407" y="159"/>
                  </a:lnTo>
                  <a:lnTo>
                    <a:pt x="400" y="141"/>
                  </a:lnTo>
                  <a:lnTo>
                    <a:pt x="390" y="125"/>
                  </a:lnTo>
                  <a:lnTo>
                    <a:pt x="385" y="118"/>
                  </a:lnTo>
                  <a:lnTo>
                    <a:pt x="379" y="111"/>
                  </a:lnTo>
                  <a:lnTo>
                    <a:pt x="367" y="97"/>
                  </a:lnTo>
                  <a:lnTo>
                    <a:pt x="353" y="85"/>
                  </a:lnTo>
                  <a:lnTo>
                    <a:pt x="346" y="80"/>
                  </a:lnTo>
                  <a:lnTo>
                    <a:pt x="339" y="74"/>
                  </a:lnTo>
                  <a:lnTo>
                    <a:pt x="323" y="65"/>
                  </a:lnTo>
                  <a:lnTo>
                    <a:pt x="307" y="57"/>
                  </a:lnTo>
                  <a:lnTo>
                    <a:pt x="298" y="53"/>
                  </a:lnTo>
                  <a:lnTo>
                    <a:pt x="289" y="50"/>
                  </a:lnTo>
                  <a:lnTo>
                    <a:pt x="280" y="48"/>
                  </a:lnTo>
                  <a:lnTo>
                    <a:pt x="271" y="45"/>
                  </a:lnTo>
                  <a:lnTo>
                    <a:pt x="251" y="43"/>
                  </a:lnTo>
                  <a:lnTo>
                    <a:pt x="233" y="42"/>
                  </a:lnTo>
                  <a:lnTo>
                    <a:pt x="213" y="43"/>
                  </a:lnTo>
                  <a:lnTo>
                    <a:pt x="203" y="44"/>
                  </a:lnTo>
                  <a:lnTo>
                    <a:pt x="195" y="45"/>
                  </a:lnTo>
                  <a:lnTo>
                    <a:pt x="185" y="48"/>
                  </a:lnTo>
                  <a:lnTo>
                    <a:pt x="176" y="50"/>
                  </a:lnTo>
                  <a:lnTo>
                    <a:pt x="159" y="57"/>
                  </a:lnTo>
                  <a:lnTo>
                    <a:pt x="150" y="60"/>
                  </a:lnTo>
                  <a:lnTo>
                    <a:pt x="143" y="65"/>
                  </a:lnTo>
                  <a:lnTo>
                    <a:pt x="134" y="69"/>
                  </a:lnTo>
                  <a:lnTo>
                    <a:pt x="127" y="74"/>
                  </a:lnTo>
                  <a:lnTo>
                    <a:pt x="112" y="85"/>
                  </a:lnTo>
                  <a:lnTo>
                    <a:pt x="99" y="97"/>
                  </a:lnTo>
                  <a:lnTo>
                    <a:pt x="86" y="111"/>
                  </a:lnTo>
                  <a:lnTo>
                    <a:pt x="80" y="118"/>
                  </a:lnTo>
                  <a:lnTo>
                    <a:pt x="75" y="125"/>
                  </a:lnTo>
                  <a:lnTo>
                    <a:pt x="70" y="134"/>
                  </a:lnTo>
                  <a:lnTo>
                    <a:pt x="66" y="141"/>
                  </a:lnTo>
                  <a:lnTo>
                    <a:pt x="62" y="150"/>
                  </a:lnTo>
                  <a:lnTo>
                    <a:pt x="57" y="159"/>
                  </a:lnTo>
                  <a:lnTo>
                    <a:pt x="51" y="176"/>
                  </a:lnTo>
                  <a:lnTo>
                    <a:pt x="46" y="194"/>
                  </a:lnTo>
                  <a:lnTo>
                    <a:pt x="43" y="214"/>
                  </a:lnTo>
                  <a:lnTo>
                    <a:pt x="42" y="234"/>
                  </a:lnTo>
                  <a:lnTo>
                    <a:pt x="43" y="252"/>
                  </a:lnTo>
                  <a:lnTo>
                    <a:pt x="45" y="262"/>
                  </a:lnTo>
                  <a:lnTo>
                    <a:pt x="46" y="272"/>
                  </a:lnTo>
                  <a:lnTo>
                    <a:pt x="48" y="280"/>
                  </a:lnTo>
                  <a:lnTo>
                    <a:pt x="51" y="289"/>
                  </a:lnTo>
                  <a:lnTo>
                    <a:pt x="57" y="308"/>
                  </a:lnTo>
                  <a:lnTo>
                    <a:pt x="66" y="324"/>
                  </a:lnTo>
                  <a:lnTo>
                    <a:pt x="75" y="340"/>
                  </a:lnTo>
                  <a:lnTo>
                    <a:pt x="85" y="354"/>
                  </a:lnTo>
                  <a:lnTo>
                    <a:pt x="97" y="368"/>
                  </a:lnTo>
                  <a:lnTo>
                    <a:pt x="111" y="380"/>
                  </a:lnTo>
                  <a:lnTo>
                    <a:pt x="118" y="385"/>
                  </a:lnTo>
                  <a:lnTo>
                    <a:pt x="126" y="391"/>
                  </a:lnTo>
                  <a:lnTo>
                    <a:pt x="134" y="396"/>
                  </a:lnTo>
                  <a:lnTo>
                    <a:pt x="142" y="401"/>
                  </a:lnTo>
                  <a:lnTo>
                    <a:pt x="150" y="405"/>
                  </a:lnTo>
                  <a:lnTo>
                    <a:pt x="159" y="408"/>
                  </a:lnTo>
                  <a:lnTo>
                    <a:pt x="168" y="412"/>
                  </a:lnTo>
                  <a:lnTo>
                    <a:pt x="176" y="415"/>
                  </a:lnTo>
                  <a:lnTo>
                    <a:pt x="185" y="417"/>
                  </a:lnTo>
                  <a:lnTo>
                    <a:pt x="195" y="419"/>
                  </a:lnTo>
                  <a:lnTo>
                    <a:pt x="213" y="422"/>
                  </a:lnTo>
                  <a:lnTo>
                    <a:pt x="233" y="423"/>
                  </a:lnTo>
                  <a:close/>
                  <a:moveTo>
                    <a:pt x="233" y="0"/>
                  </a:moveTo>
                  <a:lnTo>
                    <a:pt x="244" y="0"/>
                  </a:lnTo>
                  <a:lnTo>
                    <a:pt x="256" y="1"/>
                  </a:lnTo>
                  <a:lnTo>
                    <a:pt x="267" y="2"/>
                  </a:lnTo>
                  <a:lnTo>
                    <a:pt x="278" y="5"/>
                  </a:lnTo>
                  <a:lnTo>
                    <a:pt x="300" y="11"/>
                  </a:lnTo>
                  <a:lnTo>
                    <a:pt x="311" y="15"/>
                  </a:lnTo>
                  <a:lnTo>
                    <a:pt x="321" y="18"/>
                  </a:lnTo>
                  <a:lnTo>
                    <a:pt x="332" y="23"/>
                  </a:lnTo>
                  <a:lnTo>
                    <a:pt x="342" y="28"/>
                  </a:lnTo>
                  <a:lnTo>
                    <a:pt x="352" y="33"/>
                  </a:lnTo>
                  <a:lnTo>
                    <a:pt x="361" y="39"/>
                  </a:lnTo>
                  <a:lnTo>
                    <a:pt x="371" y="45"/>
                  </a:lnTo>
                  <a:lnTo>
                    <a:pt x="379" y="53"/>
                  </a:lnTo>
                  <a:lnTo>
                    <a:pt x="388" y="60"/>
                  </a:lnTo>
                  <a:lnTo>
                    <a:pt x="395" y="68"/>
                  </a:lnTo>
                  <a:lnTo>
                    <a:pt x="404" y="76"/>
                  </a:lnTo>
                  <a:lnTo>
                    <a:pt x="411" y="84"/>
                  </a:lnTo>
                  <a:lnTo>
                    <a:pt x="425" y="102"/>
                  </a:lnTo>
                  <a:lnTo>
                    <a:pt x="431" y="112"/>
                  </a:lnTo>
                  <a:lnTo>
                    <a:pt x="436" y="122"/>
                  </a:lnTo>
                  <a:lnTo>
                    <a:pt x="441" y="132"/>
                  </a:lnTo>
                  <a:lnTo>
                    <a:pt x="446" y="141"/>
                  </a:lnTo>
                  <a:lnTo>
                    <a:pt x="450" y="152"/>
                  </a:lnTo>
                  <a:lnTo>
                    <a:pt x="454" y="164"/>
                  </a:lnTo>
                  <a:lnTo>
                    <a:pt x="457" y="175"/>
                  </a:lnTo>
                  <a:lnTo>
                    <a:pt x="459" y="186"/>
                  </a:lnTo>
                  <a:lnTo>
                    <a:pt x="462" y="197"/>
                  </a:lnTo>
                  <a:lnTo>
                    <a:pt x="463" y="209"/>
                  </a:lnTo>
                  <a:lnTo>
                    <a:pt x="464" y="221"/>
                  </a:lnTo>
                  <a:lnTo>
                    <a:pt x="464" y="234"/>
                  </a:lnTo>
                  <a:lnTo>
                    <a:pt x="464" y="245"/>
                  </a:lnTo>
                  <a:lnTo>
                    <a:pt x="463" y="257"/>
                  </a:lnTo>
                  <a:lnTo>
                    <a:pt x="462" y="268"/>
                  </a:lnTo>
                  <a:lnTo>
                    <a:pt x="459" y="279"/>
                  </a:lnTo>
                  <a:lnTo>
                    <a:pt x="457" y="292"/>
                  </a:lnTo>
                  <a:lnTo>
                    <a:pt x="454" y="301"/>
                  </a:lnTo>
                  <a:lnTo>
                    <a:pt x="450" y="312"/>
                  </a:lnTo>
                  <a:lnTo>
                    <a:pt x="446" y="324"/>
                  </a:lnTo>
                  <a:lnTo>
                    <a:pt x="442" y="333"/>
                  </a:lnTo>
                  <a:lnTo>
                    <a:pt x="436" y="343"/>
                  </a:lnTo>
                  <a:lnTo>
                    <a:pt x="431" y="353"/>
                  </a:lnTo>
                  <a:lnTo>
                    <a:pt x="425" y="363"/>
                  </a:lnTo>
                  <a:lnTo>
                    <a:pt x="411" y="380"/>
                  </a:lnTo>
                  <a:lnTo>
                    <a:pt x="404" y="389"/>
                  </a:lnTo>
                  <a:lnTo>
                    <a:pt x="396" y="397"/>
                  </a:lnTo>
                  <a:lnTo>
                    <a:pt x="389" y="405"/>
                  </a:lnTo>
                  <a:lnTo>
                    <a:pt x="380" y="412"/>
                  </a:lnTo>
                  <a:lnTo>
                    <a:pt x="362" y="426"/>
                  </a:lnTo>
                  <a:lnTo>
                    <a:pt x="353" y="432"/>
                  </a:lnTo>
                  <a:lnTo>
                    <a:pt x="343" y="437"/>
                  </a:lnTo>
                  <a:lnTo>
                    <a:pt x="334" y="442"/>
                  </a:lnTo>
                  <a:lnTo>
                    <a:pt x="323" y="447"/>
                  </a:lnTo>
                  <a:lnTo>
                    <a:pt x="313" y="451"/>
                  </a:lnTo>
                  <a:lnTo>
                    <a:pt x="302" y="455"/>
                  </a:lnTo>
                  <a:lnTo>
                    <a:pt x="291" y="458"/>
                  </a:lnTo>
                  <a:lnTo>
                    <a:pt x="280" y="460"/>
                  </a:lnTo>
                  <a:lnTo>
                    <a:pt x="256" y="464"/>
                  </a:lnTo>
                  <a:lnTo>
                    <a:pt x="244" y="465"/>
                  </a:lnTo>
                  <a:lnTo>
                    <a:pt x="233" y="465"/>
                  </a:lnTo>
                  <a:lnTo>
                    <a:pt x="220" y="465"/>
                  </a:lnTo>
                  <a:lnTo>
                    <a:pt x="208" y="464"/>
                  </a:lnTo>
                  <a:lnTo>
                    <a:pt x="197" y="463"/>
                  </a:lnTo>
                  <a:lnTo>
                    <a:pt x="186" y="460"/>
                  </a:lnTo>
                  <a:lnTo>
                    <a:pt x="175" y="458"/>
                  </a:lnTo>
                  <a:lnTo>
                    <a:pt x="164" y="455"/>
                  </a:lnTo>
                  <a:lnTo>
                    <a:pt x="153" y="451"/>
                  </a:lnTo>
                  <a:lnTo>
                    <a:pt x="142" y="447"/>
                  </a:lnTo>
                  <a:lnTo>
                    <a:pt x="132" y="442"/>
                  </a:lnTo>
                  <a:lnTo>
                    <a:pt x="122" y="437"/>
                  </a:lnTo>
                  <a:lnTo>
                    <a:pt x="112" y="432"/>
                  </a:lnTo>
                  <a:lnTo>
                    <a:pt x="102" y="426"/>
                  </a:lnTo>
                  <a:lnTo>
                    <a:pt x="94" y="418"/>
                  </a:lnTo>
                  <a:lnTo>
                    <a:pt x="85" y="412"/>
                  </a:lnTo>
                  <a:lnTo>
                    <a:pt x="77" y="405"/>
                  </a:lnTo>
                  <a:lnTo>
                    <a:pt x="68" y="397"/>
                  </a:lnTo>
                  <a:lnTo>
                    <a:pt x="61" y="389"/>
                  </a:lnTo>
                  <a:lnTo>
                    <a:pt x="53" y="380"/>
                  </a:lnTo>
                  <a:lnTo>
                    <a:pt x="47" y="371"/>
                  </a:lnTo>
                  <a:lnTo>
                    <a:pt x="40" y="363"/>
                  </a:lnTo>
                  <a:lnTo>
                    <a:pt x="34" y="353"/>
                  </a:lnTo>
                  <a:lnTo>
                    <a:pt x="29" y="343"/>
                  </a:lnTo>
                  <a:lnTo>
                    <a:pt x="24" y="333"/>
                  </a:lnTo>
                  <a:lnTo>
                    <a:pt x="19" y="324"/>
                  </a:lnTo>
                  <a:lnTo>
                    <a:pt x="15" y="312"/>
                  </a:lnTo>
                  <a:lnTo>
                    <a:pt x="11" y="301"/>
                  </a:lnTo>
                  <a:lnTo>
                    <a:pt x="8" y="292"/>
                  </a:lnTo>
                  <a:lnTo>
                    <a:pt x="5" y="279"/>
                  </a:lnTo>
                  <a:lnTo>
                    <a:pt x="3" y="268"/>
                  </a:lnTo>
                  <a:lnTo>
                    <a:pt x="2" y="257"/>
                  </a:lnTo>
                  <a:lnTo>
                    <a:pt x="0" y="245"/>
                  </a:lnTo>
                  <a:lnTo>
                    <a:pt x="0" y="234"/>
                  </a:lnTo>
                  <a:lnTo>
                    <a:pt x="0" y="221"/>
                  </a:lnTo>
                  <a:lnTo>
                    <a:pt x="2" y="209"/>
                  </a:lnTo>
                  <a:lnTo>
                    <a:pt x="3" y="197"/>
                  </a:lnTo>
                  <a:lnTo>
                    <a:pt x="5" y="186"/>
                  </a:lnTo>
                  <a:lnTo>
                    <a:pt x="8" y="175"/>
                  </a:lnTo>
                  <a:lnTo>
                    <a:pt x="11" y="164"/>
                  </a:lnTo>
                  <a:lnTo>
                    <a:pt x="15" y="152"/>
                  </a:lnTo>
                  <a:lnTo>
                    <a:pt x="19" y="141"/>
                  </a:lnTo>
                  <a:lnTo>
                    <a:pt x="24" y="132"/>
                  </a:lnTo>
                  <a:lnTo>
                    <a:pt x="29" y="122"/>
                  </a:lnTo>
                  <a:lnTo>
                    <a:pt x="35" y="112"/>
                  </a:lnTo>
                  <a:lnTo>
                    <a:pt x="41" y="102"/>
                  </a:lnTo>
                  <a:lnTo>
                    <a:pt x="47" y="93"/>
                  </a:lnTo>
                  <a:lnTo>
                    <a:pt x="53" y="84"/>
                  </a:lnTo>
                  <a:lnTo>
                    <a:pt x="61" y="76"/>
                  </a:lnTo>
                  <a:lnTo>
                    <a:pt x="69" y="68"/>
                  </a:lnTo>
                  <a:lnTo>
                    <a:pt x="77" y="60"/>
                  </a:lnTo>
                  <a:lnTo>
                    <a:pt x="85" y="53"/>
                  </a:lnTo>
                  <a:lnTo>
                    <a:pt x="94" y="45"/>
                  </a:lnTo>
                  <a:lnTo>
                    <a:pt x="104" y="39"/>
                  </a:lnTo>
                  <a:lnTo>
                    <a:pt x="122" y="28"/>
                  </a:lnTo>
                  <a:lnTo>
                    <a:pt x="132" y="23"/>
                  </a:lnTo>
                  <a:lnTo>
                    <a:pt x="143" y="18"/>
                  </a:lnTo>
                  <a:lnTo>
                    <a:pt x="153" y="15"/>
                  </a:lnTo>
                  <a:lnTo>
                    <a:pt x="164" y="11"/>
                  </a:lnTo>
                  <a:lnTo>
                    <a:pt x="186" y="5"/>
                  </a:lnTo>
                  <a:lnTo>
                    <a:pt x="197" y="2"/>
                  </a:lnTo>
                  <a:lnTo>
                    <a:pt x="209" y="1"/>
                  </a:lnTo>
                  <a:lnTo>
                    <a:pt x="220" y="0"/>
                  </a:lnTo>
                  <a:lnTo>
                    <a:pt x="233" y="0"/>
                  </a:lnTo>
                  <a:close/>
                </a:path>
              </a:pathLst>
            </a:custGeom>
            <a:grpFill/>
            <a:ln w="9525">
              <a:noFill/>
              <a:round/>
              <a:headEnd/>
              <a:tailEnd/>
            </a:ln>
          </p:spPr>
          <p:txBody>
            <a:bodyPr/>
            <a:lstStyle/>
            <a:p>
              <a:pPr fontAlgn="auto">
                <a:spcBef>
                  <a:spcPts val="0"/>
                </a:spcBef>
                <a:spcAft>
                  <a:spcPts val="0"/>
                </a:spcAft>
                <a:defRPr/>
              </a:pPr>
              <a:endParaRPr lang="en-GB">
                <a:latin typeface="+mn-lt"/>
                <a:cs typeface="+mn-cs"/>
              </a:endParaRPr>
            </a:p>
          </p:txBody>
        </p:sp>
      </p:grpSp>
      <p:sp>
        <p:nvSpPr>
          <p:cNvPr id="2" name="Title 1"/>
          <p:cNvSpPr>
            <a:spLocks noGrp="1"/>
          </p:cNvSpPr>
          <p:nvPr>
            <p:ph type="ctrTitle"/>
          </p:nvPr>
        </p:nvSpPr>
        <p:spPr>
          <a:xfrm>
            <a:off x="684213" y="4429132"/>
            <a:ext cx="4248150" cy="1736718"/>
          </a:xfrm>
        </p:spPr>
        <p:txBody>
          <a:bodyPr anchor="t">
            <a:noAutofit/>
          </a:bodyPr>
          <a:lstStyle>
            <a:lvl1pPr>
              <a:defRPr sz="2800">
                <a:solidFill>
                  <a:schemeClr val="bg1"/>
                </a:solidFill>
              </a:defRPr>
            </a:lvl1pPr>
          </a:lstStyle>
          <a:p>
            <a:r>
              <a:rPr lang="en-US" smtClean="0"/>
              <a:t>Click to edit Master title style</a:t>
            </a:r>
            <a:endParaRPr lang="en-GB"/>
          </a:p>
        </p:txBody>
      </p:sp>
      <p:sp>
        <p:nvSpPr>
          <p:cNvPr id="6" name="Date Placeholder 3"/>
          <p:cNvSpPr>
            <a:spLocks noGrp="1"/>
          </p:cNvSpPr>
          <p:nvPr>
            <p:ph type="dt" sz="half" idx="10"/>
          </p:nvPr>
        </p:nvSpPr>
        <p:spPr/>
        <p:txBody>
          <a:bodyPr/>
          <a:lstStyle>
            <a:lvl1pPr>
              <a:defRPr/>
            </a:lvl1pPr>
          </a:lstStyle>
          <a:p>
            <a:r>
              <a:rPr lang="en-US" smtClean="0"/>
              <a:t>17/05/2011</a:t>
            </a:r>
            <a:endParaRPr lang="en-GB"/>
          </a:p>
        </p:txBody>
      </p:sp>
      <p:sp>
        <p:nvSpPr>
          <p:cNvPr id="7" name="Footer Placeholder 4"/>
          <p:cNvSpPr>
            <a:spLocks noGrp="1"/>
          </p:cNvSpPr>
          <p:nvPr>
            <p:ph type="ftr" sz="quarter" idx="11"/>
          </p:nvPr>
        </p:nvSpPr>
        <p:spPr/>
        <p:txBody>
          <a:bodyPr/>
          <a:lstStyle>
            <a:lvl1pPr>
              <a:defRPr>
                <a:solidFill>
                  <a:schemeClr val="tx1"/>
                </a:solidFill>
              </a:defRPr>
            </a:lvl1pPr>
          </a:lstStyle>
          <a:p>
            <a:pPr>
              <a:defRPr/>
            </a:pPr>
            <a:r>
              <a:rPr lang="fi-FI" smtClean="0"/>
              <a:t>ROCKET-projektin Kiina seminaari 17.5.2011</a:t>
            </a:r>
            <a:endParaRPr lang="en-GB"/>
          </a:p>
        </p:txBody>
      </p:sp>
      <p:sp>
        <p:nvSpPr>
          <p:cNvPr id="8" name="Slide Number Placeholder 5"/>
          <p:cNvSpPr>
            <a:spLocks noGrp="1"/>
          </p:cNvSpPr>
          <p:nvPr>
            <p:ph type="sldNum" sz="quarter" idx="12"/>
          </p:nvPr>
        </p:nvSpPr>
        <p:spPr/>
        <p:txBody>
          <a:bodyPr/>
          <a:lstStyle>
            <a:lvl1pPr>
              <a:defRPr/>
            </a:lvl1pPr>
          </a:lstStyle>
          <a:p>
            <a:fld id="{57E82AA0-478B-4538-BBD5-1187750C12A0}" type="slidenum">
              <a:rPr lang="en-GB"/>
              <a:pPr/>
              <a:t>‹#›</a:t>
            </a:fld>
            <a:endParaRPr lang="en-GB"/>
          </a:p>
        </p:txBody>
      </p:sp>
    </p:spTree>
  </p:cSld>
  <p:clrMapOvr>
    <a:masterClrMapping/>
  </p:clrMapOvr>
  <p:transition spd="med">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End Slide Two">
    <p:bg>
      <p:bgPr>
        <a:solidFill>
          <a:schemeClr val="bg1"/>
        </a:solidFill>
        <a:effectLst/>
      </p:bgPr>
    </p:bg>
    <p:spTree>
      <p:nvGrpSpPr>
        <p:cNvPr id="1" name=""/>
        <p:cNvGrpSpPr/>
        <p:nvPr/>
      </p:nvGrpSpPr>
      <p:grpSpPr>
        <a:xfrm>
          <a:off x="0" y="0"/>
          <a:ext cx="0" cy="0"/>
          <a:chOff x="0" y="0"/>
          <a:chExt cx="0" cy="0"/>
        </a:xfrm>
      </p:grpSpPr>
      <p:grpSp>
        <p:nvGrpSpPr>
          <p:cNvPr id="3" name="Group 11"/>
          <p:cNvGrpSpPr/>
          <p:nvPr userDrawn="1"/>
        </p:nvGrpSpPr>
        <p:grpSpPr>
          <a:xfrm>
            <a:off x="755651" y="2928934"/>
            <a:ext cx="1458895" cy="1458895"/>
            <a:chOff x="1285875" y="711200"/>
            <a:chExt cx="1944688" cy="1944688"/>
          </a:xfrm>
          <a:solidFill>
            <a:schemeClr val="tx1"/>
          </a:solidFill>
        </p:grpSpPr>
        <p:sp>
          <p:nvSpPr>
            <p:cNvPr id="4" name="Freeform 6"/>
            <p:cNvSpPr>
              <a:spLocks/>
            </p:cNvSpPr>
            <p:nvPr/>
          </p:nvSpPr>
          <p:spPr bwMode="auto">
            <a:xfrm>
              <a:off x="1285875" y="711200"/>
              <a:ext cx="1941513" cy="1943101"/>
            </a:xfrm>
            <a:custGeom>
              <a:avLst/>
              <a:gdLst/>
              <a:ahLst/>
              <a:cxnLst>
                <a:cxn ang="0">
                  <a:pos x="4002" y="2713"/>
                </a:cxn>
                <a:cxn ang="0">
                  <a:pos x="3936" y="2983"/>
                </a:cxn>
                <a:cxn ang="0">
                  <a:pos x="3826" y="3233"/>
                </a:cxn>
                <a:cxn ang="0">
                  <a:pos x="3680" y="3458"/>
                </a:cxn>
                <a:cxn ang="0">
                  <a:pos x="3500" y="3655"/>
                </a:cxn>
                <a:cxn ang="0">
                  <a:pos x="3290" y="3819"/>
                </a:cxn>
                <a:cxn ang="0">
                  <a:pos x="3056" y="3945"/>
                </a:cxn>
                <a:cxn ang="0">
                  <a:pos x="2799" y="4029"/>
                </a:cxn>
                <a:cxn ang="0">
                  <a:pos x="2526" y="4068"/>
                </a:cxn>
                <a:cxn ang="0">
                  <a:pos x="2245" y="4057"/>
                </a:cxn>
                <a:cxn ang="0">
                  <a:pos x="1976" y="3997"/>
                </a:cxn>
                <a:cxn ang="0">
                  <a:pos x="1727" y="3893"/>
                </a:cxn>
                <a:cxn ang="0">
                  <a:pos x="1502" y="3747"/>
                </a:cxn>
                <a:cxn ang="0">
                  <a:pos x="1304" y="3566"/>
                </a:cxn>
                <a:cxn ang="0">
                  <a:pos x="1138" y="3355"/>
                </a:cxn>
                <a:cxn ang="0">
                  <a:pos x="1007" y="3115"/>
                </a:cxn>
                <a:cxn ang="0">
                  <a:pos x="918" y="2853"/>
                </a:cxn>
                <a:cxn ang="0">
                  <a:pos x="872" y="2572"/>
                </a:cxn>
                <a:cxn ang="0">
                  <a:pos x="876" y="2281"/>
                </a:cxn>
                <a:cxn ang="0">
                  <a:pos x="927" y="2003"/>
                </a:cxn>
                <a:cxn ang="0">
                  <a:pos x="1023" y="1743"/>
                </a:cxn>
                <a:cxn ang="0">
                  <a:pos x="1159" y="1507"/>
                </a:cxn>
                <a:cxn ang="0">
                  <a:pos x="1330" y="1299"/>
                </a:cxn>
                <a:cxn ang="0">
                  <a:pos x="1531" y="1123"/>
                </a:cxn>
                <a:cxn ang="0">
                  <a:pos x="1761" y="983"/>
                </a:cxn>
                <a:cxn ang="0">
                  <a:pos x="2013" y="884"/>
                </a:cxn>
                <a:cxn ang="0">
                  <a:pos x="2284" y="831"/>
                </a:cxn>
                <a:cxn ang="0">
                  <a:pos x="2320" y="3"/>
                </a:cxn>
                <a:cxn ang="0">
                  <a:pos x="1893" y="62"/>
                </a:cxn>
                <a:cxn ang="0">
                  <a:pos x="1493" y="193"/>
                </a:cxn>
                <a:cxn ang="0">
                  <a:pos x="1127" y="386"/>
                </a:cxn>
                <a:cxn ang="0">
                  <a:pos x="801" y="636"/>
                </a:cxn>
                <a:cxn ang="0">
                  <a:pos x="521" y="936"/>
                </a:cxn>
                <a:cxn ang="0">
                  <a:pos x="295" y="1280"/>
                </a:cxn>
                <a:cxn ang="0">
                  <a:pos x="129" y="1662"/>
                </a:cxn>
                <a:cxn ang="0">
                  <a:pos x="28" y="2074"/>
                </a:cxn>
                <a:cxn ang="0">
                  <a:pos x="1" y="2510"/>
                </a:cxn>
                <a:cxn ang="0">
                  <a:pos x="50" y="2940"/>
                </a:cxn>
                <a:cxn ang="0">
                  <a:pos x="170" y="3344"/>
                </a:cxn>
                <a:cxn ang="0">
                  <a:pos x="354" y="3715"/>
                </a:cxn>
                <a:cxn ang="0">
                  <a:pos x="597" y="4048"/>
                </a:cxn>
                <a:cxn ang="0">
                  <a:pos x="890" y="4335"/>
                </a:cxn>
                <a:cxn ang="0">
                  <a:pos x="1229" y="4569"/>
                </a:cxn>
                <a:cxn ang="0">
                  <a:pos x="1605" y="4745"/>
                </a:cxn>
                <a:cxn ang="0">
                  <a:pos x="2013" y="4856"/>
                </a:cxn>
                <a:cxn ang="0">
                  <a:pos x="2446" y="4894"/>
                </a:cxn>
                <a:cxn ang="0">
                  <a:pos x="2877" y="4856"/>
                </a:cxn>
                <a:cxn ang="0">
                  <a:pos x="3283" y="4746"/>
                </a:cxn>
                <a:cxn ang="0">
                  <a:pos x="3658" y="4573"/>
                </a:cxn>
                <a:cxn ang="0">
                  <a:pos x="3995" y="4340"/>
                </a:cxn>
                <a:cxn ang="0">
                  <a:pos x="4289" y="4056"/>
                </a:cxn>
                <a:cxn ang="0">
                  <a:pos x="4531" y="3726"/>
                </a:cxn>
                <a:cxn ang="0">
                  <a:pos x="4717" y="3359"/>
                </a:cxn>
                <a:cxn ang="0">
                  <a:pos x="4839" y="2957"/>
                </a:cxn>
                <a:cxn ang="0">
                  <a:pos x="4890" y="2531"/>
                </a:cxn>
              </a:cxnLst>
              <a:rect l="0" t="0" r="r" b="b"/>
              <a:pathLst>
                <a:path w="4891" h="4894">
                  <a:moveTo>
                    <a:pt x="4023" y="2468"/>
                  </a:moveTo>
                  <a:lnTo>
                    <a:pt x="4022" y="2510"/>
                  </a:lnTo>
                  <a:lnTo>
                    <a:pt x="4021" y="2551"/>
                  </a:lnTo>
                  <a:lnTo>
                    <a:pt x="4017" y="2592"/>
                  </a:lnTo>
                  <a:lnTo>
                    <a:pt x="4013" y="2633"/>
                  </a:lnTo>
                  <a:lnTo>
                    <a:pt x="4008" y="2673"/>
                  </a:lnTo>
                  <a:lnTo>
                    <a:pt x="4002" y="2713"/>
                  </a:lnTo>
                  <a:lnTo>
                    <a:pt x="3996" y="2752"/>
                  </a:lnTo>
                  <a:lnTo>
                    <a:pt x="3987" y="2791"/>
                  </a:lnTo>
                  <a:lnTo>
                    <a:pt x="3979" y="2831"/>
                  </a:lnTo>
                  <a:lnTo>
                    <a:pt x="3969" y="2869"/>
                  </a:lnTo>
                  <a:lnTo>
                    <a:pt x="3959" y="2907"/>
                  </a:lnTo>
                  <a:lnTo>
                    <a:pt x="3948" y="2945"/>
                  </a:lnTo>
                  <a:lnTo>
                    <a:pt x="3936" y="2983"/>
                  </a:lnTo>
                  <a:lnTo>
                    <a:pt x="3922" y="3020"/>
                  </a:lnTo>
                  <a:lnTo>
                    <a:pt x="3909" y="3057"/>
                  </a:lnTo>
                  <a:lnTo>
                    <a:pt x="3894" y="3093"/>
                  </a:lnTo>
                  <a:lnTo>
                    <a:pt x="3878" y="3128"/>
                  </a:lnTo>
                  <a:lnTo>
                    <a:pt x="3862" y="3164"/>
                  </a:lnTo>
                  <a:lnTo>
                    <a:pt x="3845" y="3199"/>
                  </a:lnTo>
                  <a:lnTo>
                    <a:pt x="3826" y="3233"/>
                  </a:lnTo>
                  <a:lnTo>
                    <a:pt x="3808" y="3266"/>
                  </a:lnTo>
                  <a:lnTo>
                    <a:pt x="3788" y="3300"/>
                  </a:lnTo>
                  <a:lnTo>
                    <a:pt x="3768" y="3333"/>
                  </a:lnTo>
                  <a:lnTo>
                    <a:pt x="3748" y="3365"/>
                  </a:lnTo>
                  <a:lnTo>
                    <a:pt x="3725" y="3397"/>
                  </a:lnTo>
                  <a:lnTo>
                    <a:pt x="3703" y="3427"/>
                  </a:lnTo>
                  <a:lnTo>
                    <a:pt x="3680" y="3458"/>
                  </a:lnTo>
                  <a:lnTo>
                    <a:pt x="3657" y="3488"/>
                  </a:lnTo>
                  <a:lnTo>
                    <a:pt x="3632" y="3517"/>
                  </a:lnTo>
                  <a:lnTo>
                    <a:pt x="3607" y="3547"/>
                  </a:lnTo>
                  <a:lnTo>
                    <a:pt x="3582" y="3574"/>
                  </a:lnTo>
                  <a:lnTo>
                    <a:pt x="3554" y="3602"/>
                  </a:lnTo>
                  <a:lnTo>
                    <a:pt x="3527" y="3629"/>
                  </a:lnTo>
                  <a:lnTo>
                    <a:pt x="3500" y="3655"/>
                  </a:lnTo>
                  <a:lnTo>
                    <a:pt x="3472" y="3681"/>
                  </a:lnTo>
                  <a:lnTo>
                    <a:pt x="3443" y="3706"/>
                  </a:lnTo>
                  <a:lnTo>
                    <a:pt x="3414" y="3729"/>
                  </a:lnTo>
                  <a:lnTo>
                    <a:pt x="3384" y="3752"/>
                  </a:lnTo>
                  <a:lnTo>
                    <a:pt x="3353" y="3776"/>
                  </a:lnTo>
                  <a:lnTo>
                    <a:pt x="3322" y="3798"/>
                  </a:lnTo>
                  <a:lnTo>
                    <a:pt x="3290" y="3819"/>
                  </a:lnTo>
                  <a:lnTo>
                    <a:pt x="3258" y="3838"/>
                  </a:lnTo>
                  <a:lnTo>
                    <a:pt x="3226" y="3858"/>
                  </a:lnTo>
                  <a:lnTo>
                    <a:pt x="3193" y="3878"/>
                  </a:lnTo>
                  <a:lnTo>
                    <a:pt x="3160" y="3895"/>
                  </a:lnTo>
                  <a:lnTo>
                    <a:pt x="3125" y="3913"/>
                  </a:lnTo>
                  <a:lnTo>
                    <a:pt x="3091" y="3929"/>
                  </a:lnTo>
                  <a:lnTo>
                    <a:pt x="3056" y="3945"/>
                  </a:lnTo>
                  <a:lnTo>
                    <a:pt x="3021" y="3960"/>
                  </a:lnTo>
                  <a:lnTo>
                    <a:pt x="2985" y="3974"/>
                  </a:lnTo>
                  <a:lnTo>
                    <a:pt x="2948" y="3986"/>
                  </a:lnTo>
                  <a:lnTo>
                    <a:pt x="2911" y="3998"/>
                  </a:lnTo>
                  <a:lnTo>
                    <a:pt x="2874" y="4009"/>
                  </a:lnTo>
                  <a:lnTo>
                    <a:pt x="2837" y="4021"/>
                  </a:lnTo>
                  <a:lnTo>
                    <a:pt x="2799" y="4029"/>
                  </a:lnTo>
                  <a:lnTo>
                    <a:pt x="2761" y="4038"/>
                  </a:lnTo>
                  <a:lnTo>
                    <a:pt x="2723" y="4045"/>
                  </a:lnTo>
                  <a:lnTo>
                    <a:pt x="2685" y="4052"/>
                  </a:lnTo>
                  <a:lnTo>
                    <a:pt x="2646" y="4057"/>
                  </a:lnTo>
                  <a:lnTo>
                    <a:pt x="2606" y="4062"/>
                  </a:lnTo>
                  <a:lnTo>
                    <a:pt x="2567" y="4066"/>
                  </a:lnTo>
                  <a:lnTo>
                    <a:pt x="2526" y="4068"/>
                  </a:lnTo>
                  <a:lnTo>
                    <a:pt x="2487" y="4070"/>
                  </a:lnTo>
                  <a:lnTo>
                    <a:pt x="2446" y="4071"/>
                  </a:lnTo>
                  <a:lnTo>
                    <a:pt x="2406" y="4070"/>
                  </a:lnTo>
                  <a:lnTo>
                    <a:pt x="2365" y="4068"/>
                  </a:lnTo>
                  <a:lnTo>
                    <a:pt x="2325" y="4066"/>
                  </a:lnTo>
                  <a:lnTo>
                    <a:pt x="2284" y="4062"/>
                  </a:lnTo>
                  <a:lnTo>
                    <a:pt x="2245" y="4057"/>
                  </a:lnTo>
                  <a:lnTo>
                    <a:pt x="2205" y="4051"/>
                  </a:lnTo>
                  <a:lnTo>
                    <a:pt x="2167" y="4045"/>
                  </a:lnTo>
                  <a:lnTo>
                    <a:pt x="2128" y="4038"/>
                  </a:lnTo>
                  <a:lnTo>
                    <a:pt x="2090" y="4029"/>
                  </a:lnTo>
                  <a:lnTo>
                    <a:pt x="2052" y="4019"/>
                  </a:lnTo>
                  <a:lnTo>
                    <a:pt x="2013" y="4009"/>
                  </a:lnTo>
                  <a:lnTo>
                    <a:pt x="1976" y="3997"/>
                  </a:lnTo>
                  <a:lnTo>
                    <a:pt x="1940" y="3985"/>
                  </a:lnTo>
                  <a:lnTo>
                    <a:pt x="1903" y="3973"/>
                  </a:lnTo>
                  <a:lnTo>
                    <a:pt x="1867" y="3958"/>
                  </a:lnTo>
                  <a:lnTo>
                    <a:pt x="1831" y="3943"/>
                  </a:lnTo>
                  <a:lnTo>
                    <a:pt x="1797" y="3927"/>
                  </a:lnTo>
                  <a:lnTo>
                    <a:pt x="1761" y="3911"/>
                  </a:lnTo>
                  <a:lnTo>
                    <a:pt x="1727" y="3893"/>
                  </a:lnTo>
                  <a:lnTo>
                    <a:pt x="1694" y="3874"/>
                  </a:lnTo>
                  <a:lnTo>
                    <a:pt x="1660" y="3856"/>
                  </a:lnTo>
                  <a:lnTo>
                    <a:pt x="1627" y="3836"/>
                  </a:lnTo>
                  <a:lnTo>
                    <a:pt x="1595" y="3815"/>
                  </a:lnTo>
                  <a:lnTo>
                    <a:pt x="1563" y="3793"/>
                  </a:lnTo>
                  <a:lnTo>
                    <a:pt x="1532" y="3771"/>
                  </a:lnTo>
                  <a:lnTo>
                    <a:pt x="1502" y="3747"/>
                  </a:lnTo>
                  <a:lnTo>
                    <a:pt x="1471" y="3724"/>
                  </a:lnTo>
                  <a:lnTo>
                    <a:pt x="1441" y="3699"/>
                  </a:lnTo>
                  <a:lnTo>
                    <a:pt x="1413" y="3675"/>
                  </a:lnTo>
                  <a:lnTo>
                    <a:pt x="1385" y="3649"/>
                  </a:lnTo>
                  <a:lnTo>
                    <a:pt x="1357" y="3622"/>
                  </a:lnTo>
                  <a:lnTo>
                    <a:pt x="1330" y="3595"/>
                  </a:lnTo>
                  <a:lnTo>
                    <a:pt x="1304" y="3566"/>
                  </a:lnTo>
                  <a:lnTo>
                    <a:pt x="1278" y="3538"/>
                  </a:lnTo>
                  <a:lnTo>
                    <a:pt x="1252" y="3510"/>
                  </a:lnTo>
                  <a:lnTo>
                    <a:pt x="1227" y="3479"/>
                  </a:lnTo>
                  <a:lnTo>
                    <a:pt x="1204" y="3450"/>
                  </a:lnTo>
                  <a:lnTo>
                    <a:pt x="1181" y="3418"/>
                  </a:lnTo>
                  <a:lnTo>
                    <a:pt x="1159" y="3387"/>
                  </a:lnTo>
                  <a:lnTo>
                    <a:pt x="1138" y="3355"/>
                  </a:lnTo>
                  <a:lnTo>
                    <a:pt x="1117" y="3322"/>
                  </a:lnTo>
                  <a:lnTo>
                    <a:pt x="1096" y="3288"/>
                  </a:lnTo>
                  <a:lnTo>
                    <a:pt x="1076" y="3255"/>
                  </a:lnTo>
                  <a:lnTo>
                    <a:pt x="1058" y="3221"/>
                  </a:lnTo>
                  <a:lnTo>
                    <a:pt x="1041" y="3186"/>
                  </a:lnTo>
                  <a:lnTo>
                    <a:pt x="1023" y="3151"/>
                  </a:lnTo>
                  <a:lnTo>
                    <a:pt x="1007" y="3115"/>
                  </a:lnTo>
                  <a:lnTo>
                    <a:pt x="991" y="3079"/>
                  </a:lnTo>
                  <a:lnTo>
                    <a:pt x="977" y="3042"/>
                  </a:lnTo>
                  <a:lnTo>
                    <a:pt x="963" y="3005"/>
                  </a:lnTo>
                  <a:lnTo>
                    <a:pt x="951" y="2967"/>
                  </a:lnTo>
                  <a:lnTo>
                    <a:pt x="938" y="2929"/>
                  </a:lnTo>
                  <a:lnTo>
                    <a:pt x="927" y="2891"/>
                  </a:lnTo>
                  <a:lnTo>
                    <a:pt x="918" y="2853"/>
                  </a:lnTo>
                  <a:lnTo>
                    <a:pt x="908" y="2814"/>
                  </a:lnTo>
                  <a:lnTo>
                    <a:pt x="900" y="2774"/>
                  </a:lnTo>
                  <a:lnTo>
                    <a:pt x="893" y="2735"/>
                  </a:lnTo>
                  <a:lnTo>
                    <a:pt x="886" y="2694"/>
                  </a:lnTo>
                  <a:lnTo>
                    <a:pt x="881" y="2654"/>
                  </a:lnTo>
                  <a:lnTo>
                    <a:pt x="876" y="2613"/>
                  </a:lnTo>
                  <a:lnTo>
                    <a:pt x="872" y="2572"/>
                  </a:lnTo>
                  <a:lnTo>
                    <a:pt x="870" y="2531"/>
                  </a:lnTo>
                  <a:lnTo>
                    <a:pt x="868" y="2489"/>
                  </a:lnTo>
                  <a:lnTo>
                    <a:pt x="867" y="2447"/>
                  </a:lnTo>
                  <a:lnTo>
                    <a:pt x="868" y="2405"/>
                  </a:lnTo>
                  <a:lnTo>
                    <a:pt x="870" y="2363"/>
                  </a:lnTo>
                  <a:lnTo>
                    <a:pt x="872" y="2321"/>
                  </a:lnTo>
                  <a:lnTo>
                    <a:pt x="876" y="2281"/>
                  </a:lnTo>
                  <a:lnTo>
                    <a:pt x="881" y="2240"/>
                  </a:lnTo>
                  <a:lnTo>
                    <a:pt x="886" y="2200"/>
                  </a:lnTo>
                  <a:lnTo>
                    <a:pt x="892" y="2159"/>
                  </a:lnTo>
                  <a:lnTo>
                    <a:pt x="900" y="2120"/>
                  </a:lnTo>
                  <a:lnTo>
                    <a:pt x="908" y="2080"/>
                  </a:lnTo>
                  <a:lnTo>
                    <a:pt x="918" y="2041"/>
                  </a:lnTo>
                  <a:lnTo>
                    <a:pt x="927" y="2003"/>
                  </a:lnTo>
                  <a:lnTo>
                    <a:pt x="938" y="1965"/>
                  </a:lnTo>
                  <a:lnTo>
                    <a:pt x="951" y="1926"/>
                  </a:lnTo>
                  <a:lnTo>
                    <a:pt x="963" y="1888"/>
                  </a:lnTo>
                  <a:lnTo>
                    <a:pt x="977" y="1851"/>
                  </a:lnTo>
                  <a:lnTo>
                    <a:pt x="991" y="1814"/>
                  </a:lnTo>
                  <a:lnTo>
                    <a:pt x="1007" y="1779"/>
                  </a:lnTo>
                  <a:lnTo>
                    <a:pt x="1023" y="1743"/>
                  </a:lnTo>
                  <a:lnTo>
                    <a:pt x="1041" y="1707"/>
                  </a:lnTo>
                  <a:lnTo>
                    <a:pt x="1058" y="1673"/>
                  </a:lnTo>
                  <a:lnTo>
                    <a:pt x="1076" y="1638"/>
                  </a:lnTo>
                  <a:lnTo>
                    <a:pt x="1096" y="1605"/>
                  </a:lnTo>
                  <a:lnTo>
                    <a:pt x="1116" y="1572"/>
                  </a:lnTo>
                  <a:lnTo>
                    <a:pt x="1136" y="1539"/>
                  </a:lnTo>
                  <a:lnTo>
                    <a:pt x="1159" y="1507"/>
                  </a:lnTo>
                  <a:lnTo>
                    <a:pt x="1181" y="1475"/>
                  </a:lnTo>
                  <a:lnTo>
                    <a:pt x="1204" y="1444"/>
                  </a:lnTo>
                  <a:lnTo>
                    <a:pt x="1227" y="1415"/>
                  </a:lnTo>
                  <a:lnTo>
                    <a:pt x="1252" y="1384"/>
                  </a:lnTo>
                  <a:lnTo>
                    <a:pt x="1278" y="1355"/>
                  </a:lnTo>
                  <a:lnTo>
                    <a:pt x="1304" y="1327"/>
                  </a:lnTo>
                  <a:lnTo>
                    <a:pt x="1330" y="1299"/>
                  </a:lnTo>
                  <a:lnTo>
                    <a:pt x="1357" y="1272"/>
                  </a:lnTo>
                  <a:lnTo>
                    <a:pt x="1385" y="1245"/>
                  </a:lnTo>
                  <a:lnTo>
                    <a:pt x="1413" y="1219"/>
                  </a:lnTo>
                  <a:lnTo>
                    <a:pt x="1441" y="1194"/>
                  </a:lnTo>
                  <a:lnTo>
                    <a:pt x="1471" y="1170"/>
                  </a:lnTo>
                  <a:lnTo>
                    <a:pt x="1502" y="1146"/>
                  </a:lnTo>
                  <a:lnTo>
                    <a:pt x="1531" y="1123"/>
                  </a:lnTo>
                  <a:lnTo>
                    <a:pt x="1563" y="1101"/>
                  </a:lnTo>
                  <a:lnTo>
                    <a:pt x="1595" y="1079"/>
                  </a:lnTo>
                  <a:lnTo>
                    <a:pt x="1627" y="1058"/>
                  </a:lnTo>
                  <a:lnTo>
                    <a:pt x="1660" y="1038"/>
                  </a:lnTo>
                  <a:lnTo>
                    <a:pt x="1694" y="1020"/>
                  </a:lnTo>
                  <a:lnTo>
                    <a:pt x="1727" y="1001"/>
                  </a:lnTo>
                  <a:lnTo>
                    <a:pt x="1761" y="983"/>
                  </a:lnTo>
                  <a:lnTo>
                    <a:pt x="1796" y="967"/>
                  </a:lnTo>
                  <a:lnTo>
                    <a:pt x="1831" y="951"/>
                  </a:lnTo>
                  <a:lnTo>
                    <a:pt x="1867" y="936"/>
                  </a:lnTo>
                  <a:lnTo>
                    <a:pt x="1903" y="921"/>
                  </a:lnTo>
                  <a:lnTo>
                    <a:pt x="1940" y="909"/>
                  </a:lnTo>
                  <a:lnTo>
                    <a:pt x="1976" y="897"/>
                  </a:lnTo>
                  <a:lnTo>
                    <a:pt x="2013" y="884"/>
                  </a:lnTo>
                  <a:lnTo>
                    <a:pt x="2050" y="874"/>
                  </a:lnTo>
                  <a:lnTo>
                    <a:pt x="2088" y="865"/>
                  </a:lnTo>
                  <a:lnTo>
                    <a:pt x="2127" y="856"/>
                  </a:lnTo>
                  <a:lnTo>
                    <a:pt x="2166" y="849"/>
                  </a:lnTo>
                  <a:lnTo>
                    <a:pt x="2205" y="841"/>
                  </a:lnTo>
                  <a:lnTo>
                    <a:pt x="2245" y="836"/>
                  </a:lnTo>
                  <a:lnTo>
                    <a:pt x="2284" y="831"/>
                  </a:lnTo>
                  <a:lnTo>
                    <a:pt x="2323" y="828"/>
                  </a:lnTo>
                  <a:lnTo>
                    <a:pt x="2364" y="825"/>
                  </a:lnTo>
                  <a:lnTo>
                    <a:pt x="2404" y="824"/>
                  </a:lnTo>
                  <a:lnTo>
                    <a:pt x="2445" y="823"/>
                  </a:lnTo>
                  <a:lnTo>
                    <a:pt x="2445" y="0"/>
                  </a:lnTo>
                  <a:lnTo>
                    <a:pt x="2382" y="1"/>
                  </a:lnTo>
                  <a:lnTo>
                    <a:pt x="2320" y="3"/>
                  </a:lnTo>
                  <a:lnTo>
                    <a:pt x="2257" y="7"/>
                  </a:lnTo>
                  <a:lnTo>
                    <a:pt x="2195" y="12"/>
                  </a:lnTo>
                  <a:lnTo>
                    <a:pt x="2134" y="19"/>
                  </a:lnTo>
                  <a:lnTo>
                    <a:pt x="2072" y="28"/>
                  </a:lnTo>
                  <a:lnTo>
                    <a:pt x="2012" y="38"/>
                  </a:lnTo>
                  <a:lnTo>
                    <a:pt x="1952" y="50"/>
                  </a:lnTo>
                  <a:lnTo>
                    <a:pt x="1893" y="62"/>
                  </a:lnTo>
                  <a:lnTo>
                    <a:pt x="1834" y="77"/>
                  </a:lnTo>
                  <a:lnTo>
                    <a:pt x="1776" y="93"/>
                  </a:lnTo>
                  <a:lnTo>
                    <a:pt x="1718" y="110"/>
                  </a:lnTo>
                  <a:lnTo>
                    <a:pt x="1660" y="129"/>
                  </a:lnTo>
                  <a:lnTo>
                    <a:pt x="1604" y="148"/>
                  </a:lnTo>
                  <a:lnTo>
                    <a:pt x="1548" y="169"/>
                  </a:lnTo>
                  <a:lnTo>
                    <a:pt x="1493" y="193"/>
                  </a:lnTo>
                  <a:lnTo>
                    <a:pt x="1439" y="216"/>
                  </a:lnTo>
                  <a:lnTo>
                    <a:pt x="1385" y="241"/>
                  </a:lnTo>
                  <a:lnTo>
                    <a:pt x="1332" y="268"/>
                  </a:lnTo>
                  <a:lnTo>
                    <a:pt x="1279" y="295"/>
                  </a:lnTo>
                  <a:lnTo>
                    <a:pt x="1227" y="324"/>
                  </a:lnTo>
                  <a:lnTo>
                    <a:pt x="1177" y="354"/>
                  </a:lnTo>
                  <a:lnTo>
                    <a:pt x="1127" y="386"/>
                  </a:lnTo>
                  <a:lnTo>
                    <a:pt x="1077" y="418"/>
                  </a:lnTo>
                  <a:lnTo>
                    <a:pt x="1029" y="451"/>
                  </a:lnTo>
                  <a:lnTo>
                    <a:pt x="983" y="486"/>
                  </a:lnTo>
                  <a:lnTo>
                    <a:pt x="936" y="523"/>
                  </a:lnTo>
                  <a:lnTo>
                    <a:pt x="889" y="559"/>
                  </a:lnTo>
                  <a:lnTo>
                    <a:pt x="845" y="596"/>
                  </a:lnTo>
                  <a:lnTo>
                    <a:pt x="801" y="636"/>
                  </a:lnTo>
                  <a:lnTo>
                    <a:pt x="758" y="676"/>
                  </a:lnTo>
                  <a:lnTo>
                    <a:pt x="716" y="717"/>
                  </a:lnTo>
                  <a:lnTo>
                    <a:pt x="675" y="759"/>
                  </a:lnTo>
                  <a:lnTo>
                    <a:pt x="635" y="802"/>
                  </a:lnTo>
                  <a:lnTo>
                    <a:pt x="597" y="846"/>
                  </a:lnTo>
                  <a:lnTo>
                    <a:pt x="558" y="890"/>
                  </a:lnTo>
                  <a:lnTo>
                    <a:pt x="521" y="936"/>
                  </a:lnTo>
                  <a:lnTo>
                    <a:pt x="486" y="983"/>
                  </a:lnTo>
                  <a:lnTo>
                    <a:pt x="451" y="1031"/>
                  </a:lnTo>
                  <a:lnTo>
                    <a:pt x="418" y="1079"/>
                  </a:lnTo>
                  <a:lnTo>
                    <a:pt x="385" y="1128"/>
                  </a:lnTo>
                  <a:lnTo>
                    <a:pt x="354" y="1178"/>
                  </a:lnTo>
                  <a:lnTo>
                    <a:pt x="323" y="1229"/>
                  </a:lnTo>
                  <a:lnTo>
                    <a:pt x="295" y="1280"/>
                  </a:lnTo>
                  <a:lnTo>
                    <a:pt x="268" y="1333"/>
                  </a:lnTo>
                  <a:lnTo>
                    <a:pt x="241" y="1386"/>
                  </a:lnTo>
                  <a:lnTo>
                    <a:pt x="216" y="1440"/>
                  </a:lnTo>
                  <a:lnTo>
                    <a:pt x="192" y="1495"/>
                  </a:lnTo>
                  <a:lnTo>
                    <a:pt x="170" y="1550"/>
                  </a:lnTo>
                  <a:lnTo>
                    <a:pt x="149" y="1605"/>
                  </a:lnTo>
                  <a:lnTo>
                    <a:pt x="129" y="1662"/>
                  </a:lnTo>
                  <a:lnTo>
                    <a:pt x="109" y="1720"/>
                  </a:lnTo>
                  <a:lnTo>
                    <a:pt x="93" y="1778"/>
                  </a:lnTo>
                  <a:lnTo>
                    <a:pt x="77" y="1835"/>
                  </a:lnTo>
                  <a:lnTo>
                    <a:pt x="63" y="1894"/>
                  </a:lnTo>
                  <a:lnTo>
                    <a:pt x="49" y="1953"/>
                  </a:lnTo>
                  <a:lnTo>
                    <a:pt x="38" y="2014"/>
                  </a:lnTo>
                  <a:lnTo>
                    <a:pt x="28" y="2074"/>
                  </a:lnTo>
                  <a:lnTo>
                    <a:pt x="20" y="2136"/>
                  </a:lnTo>
                  <a:lnTo>
                    <a:pt x="12" y="2197"/>
                  </a:lnTo>
                  <a:lnTo>
                    <a:pt x="7" y="2259"/>
                  </a:lnTo>
                  <a:lnTo>
                    <a:pt x="4" y="2321"/>
                  </a:lnTo>
                  <a:lnTo>
                    <a:pt x="1" y="2384"/>
                  </a:lnTo>
                  <a:lnTo>
                    <a:pt x="0" y="2447"/>
                  </a:lnTo>
                  <a:lnTo>
                    <a:pt x="1" y="2510"/>
                  </a:lnTo>
                  <a:lnTo>
                    <a:pt x="4" y="2572"/>
                  </a:lnTo>
                  <a:lnTo>
                    <a:pt x="7" y="2635"/>
                  </a:lnTo>
                  <a:lnTo>
                    <a:pt x="12" y="2697"/>
                  </a:lnTo>
                  <a:lnTo>
                    <a:pt x="20" y="2758"/>
                  </a:lnTo>
                  <a:lnTo>
                    <a:pt x="28" y="2820"/>
                  </a:lnTo>
                  <a:lnTo>
                    <a:pt x="38" y="2880"/>
                  </a:lnTo>
                  <a:lnTo>
                    <a:pt x="50" y="2940"/>
                  </a:lnTo>
                  <a:lnTo>
                    <a:pt x="63" y="2999"/>
                  </a:lnTo>
                  <a:lnTo>
                    <a:pt x="77" y="3058"/>
                  </a:lnTo>
                  <a:lnTo>
                    <a:pt x="93" y="3116"/>
                  </a:lnTo>
                  <a:lnTo>
                    <a:pt x="111" y="3174"/>
                  </a:lnTo>
                  <a:lnTo>
                    <a:pt x="129" y="3232"/>
                  </a:lnTo>
                  <a:lnTo>
                    <a:pt x="149" y="3288"/>
                  </a:lnTo>
                  <a:lnTo>
                    <a:pt x="170" y="3344"/>
                  </a:lnTo>
                  <a:lnTo>
                    <a:pt x="192" y="3399"/>
                  </a:lnTo>
                  <a:lnTo>
                    <a:pt x="216" y="3453"/>
                  </a:lnTo>
                  <a:lnTo>
                    <a:pt x="241" y="3507"/>
                  </a:lnTo>
                  <a:lnTo>
                    <a:pt x="268" y="3560"/>
                  </a:lnTo>
                  <a:lnTo>
                    <a:pt x="295" y="3613"/>
                  </a:lnTo>
                  <a:lnTo>
                    <a:pt x="325" y="3665"/>
                  </a:lnTo>
                  <a:lnTo>
                    <a:pt x="354" y="3715"/>
                  </a:lnTo>
                  <a:lnTo>
                    <a:pt x="385" y="3766"/>
                  </a:lnTo>
                  <a:lnTo>
                    <a:pt x="418" y="3815"/>
                  </a:lnTo>
                  <a:lnTo>
                    <a:pt x="451" y="3863"/>
                  </a:lnTo>
                  <a:lnTo>
                    <a:pt x="486" y="3911"/>
                  </a:lnTo>
                  <a:lnTo>
                    <a:pt x="521" y="3958"/>
                  </a:lnTo>
                  <a:lnTo>
                    <a:pt x="558" y="4003"/>
                  </a:lnTo>
                  <a:lnTo>
                    <a:pt x="597" y="4048"/>
                  </a:lnTo>
                  <a:lnTo>
                    <a:pt x="636" y="4092"/>
                  </a:lnTo>
                  <a:lnTo>
                    <a:pt x="675" y="4135"/>
                  </a:lnTo>
                  <a:lnTo>
                    <a:pt x="716" y="4177"/>
                  </a:lnTo>
                  <a:lnTo>
                    <a:pt x="759" y="4219"/>
                  </a:lnTo>
                  <a:lnTo>
                    <a:pt x="802" y="4258"/>
                  </a:lnTo>
                  <a:lnTo>
                    <a:pt x="845" y="4297"/>
                  </a:lnTo>
                  <a:lnTo>
                    <a:pt x="890" y="4335"/>
                  </a:lnTo>
                  <a:lnTo>
                    <a:pt x="936" y="4372"/>
                  </a:lnTo>
                  <a:lnTo>
                    <a:pt x="983" y="4408"/>
                  </a:lnTo>
                  <a:lnTo>
                    <a:pt x="1029" y="4443"/>
                  </a:lnTo>
                  <a:lnTo>
                    <a:pt x="1079" y="4476"/>
                  </a:lnTo>
                  <a:lnTo>
                    <a:pt x="1128" y="4508"/>
                  </a:lnTo>
                  <a:lnTo>
                    <a:pt x="1177" y="4540"/>
                  </a:lnTo>
                  <a:lnTo>
                    <a:pt x="1229" y="4569"/>
                  </a:lnTo>
                  <a:lnTo>
                    <a:pt x="1280" y="4599"/>
                  </a:lnTo>
                  <a:lnTo>
                    <a:pt x="1332" y="4626"/>
                  </a:lnTo>
                  <a:lnTo>
                    <a:pt x="1385" y="4653"/>
                  </a:lnTo>
                  <a:lnTo>
                    <a:pt x="1439" y="4678"/>
                  </a:lnTo>
                  <a:lnTo>
                    <a:pt x="1494" y="4701"/>
                  </a:lnTo>
                  <a:lnTo>
                    <a:pt x="1548" y="4724"/>
                  </a:lnTo>
                  <a:lnTo>
                    <a:pt x="1605" y="4745"/>
                  </a:lnTo>
                  <a:lnTo>
                    <a:pt x="1662" y="4765"/>
                  </a:lnTo>
                  <a:lnTo>
                    <a:pt x="1718" y="4783"/>
                  </a:lnTo>
                  <a:lnTo>
                    <a:pt x="1776" y="4801"/>
                  </a:lnTo>
                  <a:lnTo>
                    <a:pt x="1835" y="4817"/>
                  </a:lnTo>
                  <a:lnTo>
                    <a:pt x="1894" y="4831"/>
                  </a:lnTo>
                  <a:lnTo>
                    <a:pt x="1953" y="4844"/>
                  </a:lnTo>
                  <a:lnTo>
                    <a:pt x="2013" y="4856"/>
                  </a:lnTo>
                  <a:lnTo>
                    <a:pt x="2074" y="4866"/>
                  </a:lnTo>
                  <a:lnTo>
                    <a:pt x="2134" y="4874"/>
                  </a:lnTo>
                  <a:lnTo>
                    <a:pt x="2195" y="4881"/>
                  </a:lnTo>
                  <a:lnTo>
                    <a:pt x="2258" y="4887"/>
                  </a:lnTo>
                  <a:lnTo>
                    <a:pt x="2320" y="4890"/>
                  </a:lnTo>
                  <a:lnTo>
                    <a:pt x="2382" y="4893"/>
                  </a:lnTo>
                  <a:lnTo>
                    <a:pt x="2446" y="4894"/>
                  </a:lnTo>
                  <a:lnTo>
                    <a:pt x="2509" y="4893"/>
                  </a:lnTo>
                  <a:lnTo>
                    <a:pt x="2572" y="4890"/>
                  </a:lnTo>
                  <a:lnTo>
                    <a:pt x="2633" y="4887"/>
                  </a:lnTo>
                  <a:lnTo>
                    <a:pt x="2695" y="4882"/>
                  </a:lnTo>
                  <a:lnTo>
                    <a:pt x="2756" y="4874"/>
                  </a:lnTo>
                  <a:lnTo>
                    <a:pt x="2817" y="4866"/>
                  </a:lnTo>
                  <a:lnTo>
                    <a:pt x="2877" y="4856"/>
                  </a:lnTo>
                  <a:lnTo>
                    <a:pt x="2937" y="4845"/>
                  </a:lnTo>
                  <a:lnTo>
                    <a:pt x="2996" y="4831"/>
                  </a:lnTo>
                  <a:lnTo>
                    <a:pt x="3054" y="4818"/>
                  </a:lnTo>
                  <a:lnTo>
                    <a:pt x="3113" y="4802"/>
                  </a:lnTo>
                  <a:lnTo>
                    <a:pt x="3170" y="4785"/>
                  </a:lnTo>
                  <a:lnTo>
                    <a:pt x="3226" y="4766"/>
                  </a:lnTo>
                  <a:lnTo>
                    <a:pt x="3283" y="4746"/>
                  </a:lnTo>
                  <a:lnTo>
                    <a:pt x="3338" y="4726"/>
                  </a:lnTo>
                  <a:lnTo>
                    <a:pt x="3393" y="4703"/>
                  </a:lnTo>
                  <a:lnTo>
                    <a:pt x="3447" y="4680"/>
                  </a:lnTo>
                  <a:lnTo>
                    <a:pt x="3502" y="4655"/>
                  </a:lnTo>
                  <a:lnTo>
                    <a:pt x="3554" y="4628"/>
                  </a:lnTo>
                  <a:lnTo>
                    <a:pt x="3606" y="4601"/>
                  </a:lnTo>
                  <a:lnTo>
                    <a:pt x="3658" y="4573"/>
                  </a:lnTo>
                  <a:lnTo>
                    <a:pt x="3708" y="4543"/>
                  </a:lnTo>
                  <a:lnTo>
                    <a:pt x="3759" y="4513"/>
                  </a:lnTo>
                  <a:lnTo>
                    <a:pt x="3808" y="4479"/>
                  </a:lnTo>
                  <a:lnTo>
                    <a:pt x="3856" y="4446"/>
                  </a:lnTo>
                  <a:lnTo>
                    <a:pt x="3903" y="4413"/>
                  </a:lnTo>
                  <a:lnTo>
                    <a:pt x="3949" y="4377"/>
                  </a:lnTo>
                  <a:lnTo>
                    <a:pt x="3995" y="4340"/>
                  </a:lnTo>
                  <a:lnTo>
                    <a:pt x="4040" y="4303"/>
                  </a:lnTo>
                  <a:lnTo>
                    <a:pt x="4083" y="4264"/>
                  </a:lnTo>
                  <a:lnTo>
                    <a:pt x="4126" y="4225"/>
                  </a:lnTo>
                  <a:lnTo>
                    <a:pt x="4168" y="4184"/>
                  </a:lnTo>
                  <a:lnTo>
                    <a:pt x="4210" y="4142"/>
                  </a:lnTo>
                  <a:lnTo>
                    <a:pt x="4249" y="4099"/>
                  </a:lnTo>
                  <a:lnTo>
                    <a:pt x="4289" y="4056"/>
                  </a:lnTo>
                  <a:lnTo>
                    <a:pt x="4327" y="4012"/>
                  </a:lnTo>
                  <a:lnTo>
                    <a:pt x="4364" y="3966"/>
                  </a:lnTo>
                  <a:lnTo>
                    <a:pt x="4399" y="3921"/>
                  </a:lnTo>
                  <a:lnTo>
                    <a:pt x="4434" y="3873"/>
                  </a:lnTo>
                  <a:lnTo>
                    <a:pt x="4467" y="3825"/>
                  </a:lnTo>
                  <a:lnTo>
                    <a:pt x="4500" y="3777"/>
                  </a:lnTo>
                  <a:lnTo>
                    <a:pt x="4531" y="3726"/>
                  </a:lnTo>
                  <a:lnTo>
                    <a:pt x="4562" y="3676"/>
                  </a:lnTo>
                  <a:lnTo>
                    <a:pt x="4590" y="3626"/>
                  </a:lnTo>
                  <a:lnTo>
                    <a:pt x="4618" y="3574"/>
                  </a:lnTo>
                  <a:lnTo>
                    <a:pt x="4644" y="3521"/>
                  </a:lnTo>
                  <a:lnTo>
                    <a:pt x="4670" y="3467"/>
                  </a:lnTo>
                  <a:lnTo>
                    <a:pt x="4693" y="3413"/>
                  </a:lnTo>
                  <a:lnTo>
                    <a:pt x="4717" y="3359"/>
                  </a:lnTo>
                  <a:lnTo>
                    <a:pt x="4738" y="3303"/>
                  </a:lnTo>
                  <a:lnTo>
                    <a:pt x="4759" y="3247"/>
                  </a:lnTo>
                  <a:lnTo>
                    <a:pt x="4777" y="3190"/>
                  </a:lnTo>
                  <a:lnTo>
                    <a:pt x="4794" y="3133"/>
                  </a:lnTo>
                  <a:lnTo>
                    <a:pt x="4810" y="3076"/>
                  </a:lnTo>
                  <a:lnTo>
                    <a:pt x="4825" y="3017"/>
                  </a:lnTo>
                  <a:lnTo>
                    <a:pt x="4839" y="2957"/>
                  </a:lnTo>
                  <a:lnTo>
                    <a:pt x="4851" y="2898"/>
                  </a:lnTo>
                  <a:lnTo>
                    <a:pt x="4861" y="2838"/>
                  </a:lnTo>
                  <a:lnTo>
                    <a:pt x="4870" y="2778"/>
                  </a:lnTo>
                  <a:lnTo>
                    <a:pt x="4878" y="2716"/>
                  </a:lnTo>
                  <a:lnTo>
                    <a:pt x="4883" y="2655"/>
                  </a:lnTo>
                  <a:lnTo>
                    <a:pt x="4888" y="2593"/>
                  </a:lnTo>
                  <a:lnTo>
                    <a:pt x="4890" y="2531"/>
                  </a:lnTo>
                  <a:lnTo>
                    <a:pt x="4891" y="2468"/>
                  </a:lnTo>
                  <a:lnTo>
                    <a:pt x="4023" y="2468"/>
                  </a:lnTo>
                  <a:close/>
                </a:path>
              </a:pathLst>
            </a:custGeom>
            <a:grpFill/>
            <a:ln w="9525">
              <a:noFill/>
              <a:round/>
              <a:headEnd/>
              <a:tailEnd/>
            </a:ln>
          </p:spPr>
          <p:txBody>
            <a:bodyPr/>
            <a:lstStyle/>
            <a:p>
              <a:pPr fontAlgn="auto">
                <a:spcBef>
                  <a:spcPts val="0"/>
                </a:spcBef>
                <a:spcAft>
                  <a:spcPts val="0"/>
                </a:spcAft>
                <a:defRPr/>
              </a:pPr>
              <a:endParaRPr lang="en-GB">
                <a:latin typeface="+mn-lt"/>
                <a:cs typeface="+mn-cs"/>
              </a:endParaRPr>
            </a:p>
          </p:txBody>
        </p:sp>
        <p:sp>
          <p:nvSpPr>
            <p:cNvPr id="5" name="Freeform 7"/>
            <p:cNvSpPr>
              <a:spLocks noEditPoints="1"/>
            </p:cNvSpPr>
            <p:nvPr/>
          </p:nvSpPr>
          <p:spPr bwMode="auto">
            <a:xfrm>
              <a:off x="3046413" y="2471738"/>
              <a:ext cx="184150" cy="184150"/>
            </a:xfrm>
            <a:custGeom>
              <a:avLst/>
              <a:gdLst/>
              <a:ahLst/>
              <a:cxnLst>
                <a:cxn ang="0">
                  <a:pos x="266" y="213"/>
                </a:cxn>
                <a:cxn ang="0">
                  <a:pos x="287" y="196"/>
                </a:cxn>
                <a:cxn ang="0">
                  <a:pos x="288" y="170"/>
                </a:cxn>
                <a:cxn ang="0">
                  <a:pos x="267" y="151"/>
                </a:cxn>
                <a:cxn ang="0">
                  <a:pos x="187" y="149"/>
                </a:cxn>
                <a:cxn ang="0">
                  <a:pos x="250" y="108"/>
                </a:cxn>
                <a:cxn ang="0">
                  <a:pos x="303" y="118"/>
                </a:cxn>
                <a:cxn ang="0">
                  <a:pos x="332" y="140"/>
                </a:cxn>
                <a:cxn ang="0">
                  <a:pos x="345" y="176"/>
                </a:cxn>
                <a:cxn ang="0">
                  <a:pos x="342" y="205"/>
                </a:cxn>
                <a:cxn ang="0">
                  <a:pos x="326" y="231"/>
                </a:cxn>
                <a:cxn ang="0">
                  <a:pos x="288" y="357"/>
                </a:cxn>
                <a:cxn ang="0">
                  <a:pos x="251" y="422"/>
                </a:cxn>
                <a:cxn ang="0">
                  <a:pos x="307" y="408"/>
                </a:cxn>
                <a:cxn ang="0">
                  <a:pos x="379" y="354"/>
                </a:cxn>
                <a:cxn ang="0">
                  <a:pos x="404" y="316"/>
                </a:cxn>
                <a:cxn ang="0">
                  <a:pos x="418" y="272"/>
                </a:cxn>
                <a:cxn ang="0">
                  <a:pos x="421" y="204"/>
                </a:cxn>
                <a:cxn ang="0">
                  <a:pos x="400" y="141"/>
                </a:cxn>
                <a:cxn ang="0">
                  <a:pos x="353" y="85"/>
                </a:cxn>
                <a:cxn ang="0">
                  <a:pos x="298" y="53"/>
                </a:cxn>
                <a:cxn ang="0">
                  <a:pos x="233" y="42"/>
                </a:cxn>
                <a:cxn ang="0">
                  <a:pos x="176" y="50"/>
                </a:cxn>
                <a:cxn ang="0">
                  <a:pos x="127" y="74"/>
                </a:cxn>
                <a:cxn ang="0">
                  <a:pos x="75" y="125"/>
                </a:cxn>
                <a:cxn ang="0">
                  <a:pos x="51" y="176"/>
                </a:cxn>
                <a:cxn ang="0">
                  <a:pos x="45" y="262"/>
                </a:cxn>
                <a:cxn ang="0">
                  <a:pos x="66" y="324"/>
                </a:cxn>
                <a:cxn ang="0">
                  <a:pos x="118" y="385"/>
                </a:cxn>
                <a:cxn ang="0">
                  <a:pos x="159" y="408"/>
                </a:cxn>
                <a:cxn ang="0">
                  <a:pos x="213" y="422"/>
                </a:cxn>
                <a:cxn ang="0">
                  <a:pos x="267" y="2"/>
                </a:cxn>
                <a:cxn ang="0">
                  <a:pos x="332" y="23"/>
                </a:cxn>
                <a:cxn ang="0">
                  <a:pos x="379" y="53"/>
                </a:cxn>
                <a:cxn ang="0">
                  <a:pos x="425" y="102"/>
                </a:cxn>
                <a:cxn ang="0">
                  <a:pos x="450" y="152"/>
                </a:cxn>
                <a:cxn ang="0">
                  <a:pos x="463" y="209"/>
                </a:cxn>
                <a:cxn ang="0">
                  <a:pos x="462" y="268"/>
                </a:cxn>
                <a:cxn ang="0">
                  <a:pos x="446" y="324"/>
                </a:cxn>
                <a:cxn ang="0">
                  <a:pos x="411" y="380"/>
                </a:cxn>
                <a:cxn ang="0">
                  <a:pos x="362" y="426"/>
                </a:cxn>
                <a:cxn ang="0">
                  <a:pos x="313" y="451"/>
                </a:cxn>
                <a:cxn ang="0">
                  <a:pos x="244" y="465"/>
                </a:cxn>
                <a:cxn ang="0">
                  <a:pos x="186" y="460"/>
                </a:cxn>
                <a:cxn ang="0">
                  <a:pos x="132" y="442"/>
                </a:cxn>
                <a:cxn ang="0">
                  <a:pos x="85" y="412"/>
                </a:cxn>
                <a:cxn ang="0">
                  <a:pos x="47" y="371"/>
                </a:cxn>
                <a:cxn ang="0">
                  <a:pos x="19" y="324"/>
                </a:cxn>
                <a:cxn ang="0">
                  <a:pos x="3" y="268"/>
                </a:cxn>
                <a:cxn ang="0">
                  <a:pos x="2" y="209"/>
                </a:cxn>
                <a:cxn ang="0">
                  <a:pos x="15" y="152"/>
                </a:cxn>
                <a:cxn ang="0">
                  <a:pos x="41" y="102"/>
                </a:cxn>
                <a:cxn ang="0">
                  <a:pos x="77" y="60"/>
                </a:cxn>
                <a:cxn ang="0">
                  <a:pos x="132" y="23"/>
                </a:cxn>
                <a:cxn ang="0">
                  <a:pos x="197" y="2"/>
                </a:cxn>
              </a:cxnLst>
              <a:rect l="0" t="0" r="r" b="b"/>
              <a:pathLst>
                <a:path w="464" h="465">
                  <a:moveTo>
                    <a:pt x="187" y="216"/>
                  </a:moveTo>
                  <a:lnTo>
                    <a:pt x="243" y="216"/>
                  </a:lnTo>
                  <a:lnTo>
                    <a:pt x="250" y="216"/>
                  </a:lnTo>
                  <a:lnTo>
                    <a:pt x="257" y="215"/>
                  </a:lnTo>
                  <a:lnTo>
                    <a:pt x="266" y="213"/>
                  </a:lnTo>
                  <a:lnTo>
                    <a:pt x="273" y="210"/>
                  </a:lnTo>
                  <a:lnTo>
                    <a:pt x="280" y="205"/>
                  </a:lnTo>
                  <a:lnTo>
                    <a:pt x="282" y="203"/>
                  </a:lnTo>
                  <a:lnTo>
                    <a:pt x="284" y="199"/>
                  </a:lnTo>
                  <a:lnTo>
                    <a:pt x="287" y="196"/>
                  </a:lnTo>
                  <a:lnTo>
                    <a:pt x="288" y="192"/>
                  </a:lnTo>
                  <a:lnTo>
                    <a:pt x="289" y="187"/>
                  </a:lnTo>
                  <a:lnTo>
                    <a:pt x="289" y="182"/>
                  </a:lnTo>
                  <a:lnTo>
                    <a:pt x="289" y="176"/>
                  </a:lnTo>
                  <a:lnTo>
                    <a:pt x="288" y="170"/>
                  </a:lnTo>
                  <a:lnTo>
                    <a:pt x="284" y="165"/>
                  </a:lnTo>
                  <a:lnTo>
                    <a:pt x="283" y="162"/>
                  </a:lnTo>
                  <a:lnTo>
                    <a:pt x="281" y="160"/>
                  </a:lnTo>
                  <a:lnTo>
                    <a:pt x="275" y="155"/>
                  </a:lnTo>
                  <a:lnTo>
                    <a:pt x="267" y="151"/>
                  </a:lnTo>
                  <a:lnTo>
                    <a:pt x="264" y="150"/>
                  </a:lnTo>
                  <a:lnTo>
                    <a:pt x="259" y="150"/>
                  </a:lnTo>
                  <a:lnTo>
                    <a:pt x="252" y="149"/>
                  </a:lnTo>
                  <a:lnTo>
                    <a:pt x="248" y="149"/>
                  </a:lnTo>
                  <a:lnTo>
                    <a:pt x="187" y="149"/>
                  </a:lnTo>
                  <a:lnTo>
                    <a:pt x="187" y="216"/>
                  </a:lnTo>
                  <a:close/>
                  <a:moveTo>
                    <a:pt x="187" y="357"/>
                  </a:moveTo>
                  <a:lnTo>
                    <a:pt x="134" y="357"/>
                  </a:lnTo>
                  <a:lnTo>
                    <a:pt x="134" y="108"/>
                  </a:lnTo>
                  <a:lnTo>
                    <a:pt x="250" y="108"/>
                  </a:lnTo>
                  <a:lnTo>
                    <a:pt x="259" y="108"/>
                  </a:lnTo>
                  <a:lnTo>
                    <a:pt x="271" y="109"/>
                  </a:lnTo>
                  <a:lnTo>
                    <a:pt x="287" y="112"/>
                  </a:lnTo>
                  <a:lnTo>
                    <a:pt x="296" y="114"/>
                  </a:lnTo>
                  <a:lnTo>
                    <a:pt x="303" y="118"/>
                  </a:lnTo>
                  <a:lnTo>
                    <a:pt x="311" y="122"/>
                  </a:lnTo>
                  <a:lnTo>
                    <a:pt x="319" y="127"/>
                  </a:lnTo>
                  <a:lnTo>
                    <a:pt x="323" y="129"/>
                  </a:lnTo>
                  <a:lnTo>
                    <a:pt x="326" y="133"/>
                  </a:lnTo>
                  <a:lnTo>
                    <a:pt x="332" y="140"/>
                  </a:lnTo>
                  <a:lnTo>
                    <a:pt x="337" y="148"/>
                  </a:lnTo>
                  <a:lnTo>
                    <a:pt x="341" y="157"/>
                  </a:lnTo>
                  <a:lnTo>
                    <a:pt x="343" y="164"/>
                  </a:lnTo>
                  <a:lnTo>
                    <a:pt x="343" y="170"/>
                  </a:lnTo>
                  <a:lnTo>
                    <a:pt x="345" y="176"/>
                  </a:lnTo>
                  <a:lnTo>
                    <a:pt x="345" y="182"/>
                  </a:lnTo>
                  <a:lnTo>
                    <a:pt x="345" y="191"/>
                  </a:lnTo>
                  <a:lnTo>
                    <a:pt x="343" y="199"/>
                  </a:lnTo>
                  <a:lnTo>
                    <a:pt x="342" y="203"/>
                  </a:lnTo>
                  <a:lnTo>
                    <a:pt x="342" y="205"/>
                  </a:lnTo>
                  <a:lnTo>
                    <a:pt x="340" y="212"/>
                  </a:lnTo>
                  <a:lnTo>
                    <a:pt x="337" y="218"/>
                  </a:lnTo>
                  <a:lnTo>
                    <a:pt x="334" y="223"/>
                  </a:lnTo>
                  <a:lnTo>
                    <a:pt x="330" y="228"/>
                  </a:lnTo>
                  <a:lnTo>
                    <a:pt x="326" y="231"/>
                  </a:lnTo>
                  <a:lnTo>
                    <a:pt x="319" y="237"/>
                  </a:lnTo>
                  <a:lnTo>
                    <a:pt x="311" y="242"/>
                  </a:lnTo>
                  <a:lnTo>
                    <a:pt x="299" y="248"/>
                  </a:lnTo>
                  <a:lnTo>
                    <a:pt x="345" y="357"/>
                  </a:lnTo>
                  <a:lnTo>
                    <a:pt x="288" y="357"/>
                  </a:lnTo>
                  <a:lnTo>
                    <a:pt x="248" y="258"/>
                  </a:lnTo>
                  <a:lnTo>
                    <a:pt x="187" y="258"/>
                  </a:lnTo>
                  <a:lnTo>
                    <a:pt x="187" y="357"/>
                  </a:lnTo>
                  <a:close/>
                  <a:moveTo>
                    <a:pt x="233" y="423"/>
                  </a:moveTo>
                  <a:lnTo>
                    <a:pt x="251" y="422"/>
                  </a:lnTo>
                  <a:lnTo>
                    <a:pt x="261" y="421"/>
                  </a:lnTo>
                  <a:lnTo>
                    <a:pt x="271" y="419"/>
                  </a:lnTo>
                  <a:lnTo>
                    <a:pt x="280" y="417"/>
                  </a:lnTo>
                  <a:lnTo>
                    <a:pt x="289" y="415"/>
                  </a:lnTo>
                  <a:lnTo>
                    <a:pt x="307" y="408"/>
                  </a:lnTo>
                  <a:lnTo>
                    <a:pt x="323" y="401"/>
                  </a:lnTo>
                  <a:lnTo>
                    <a:pt x="339" y="391"/>
                  </a:lnTo>
                  <a:lnTo>
                    <a:pt x="353" y="380"/>
                  </a:lnTo>
                  <a:lnTo>
                    <a:pt x="367" y="368"/>
                  </a:lnTo>
                  <a:lnTo>
                    <a:pt x="379" y="354"/>
                  </a:lnTo>
                  <a:lnTo>
                    <a:pt x="385" y="347"/>
                  </a:lnTo>
                  <a:lnTo>
                    <a:pt x="390" y="340"/>
                  </a:lnTo>
                  <a:lnTo>
                    <a:pt x="395" y="332"/>
                  </a:lnTo>
                  <a:lnTo>
                    <a:pt x="400" y="324"/>
                  </a:lnTo>
                  <a:lnTo>
                    <a:pt x="404" y="316"/>
                  </a:lnTo>
                  <a:lnTo>
                    <a:pt x="407" y="308"/>
                  </a:lnTo>
                  <a:lnTo>
                    <a:pt x="411" y="299"/>
                  </a:lnTo>
                  <a:lnTo>
                    <a:pt x="414" y="289"/>
                  </a:lnTo>
                  <a:lnTo>
                    <a:pt x="416" y="280"/>
                  </a:lnTo>
                  <a:lnTo>
                    <a:pt x="418" y="272"/>
                  </a:lnTo>
                  <a:lnTo>
                    <a:pt x="422" y="252"/>
                  </a:lnTo>
                  <a:lnTo>
                    <a:pt x="422" y="234"/>
                  </a:lnTo>
                  <a:lnTo>
                    <a:pt x="422" y="224"/>
                  </a:lnTo>
                  <a:lnTo>
                    <a:pt x="422" y="214"/>
                  </a:lnTo>
                  <a:lnTo>
                    <a:pt x="421" y="204"/>
                  </a:lnTo>
                  <a:lnTo>
                    <a:pt x="418" y="194"/>
                  </a:lnTo>
                  <a:lnTo>
                    <a:pt x="414" y="176"/>
                  </a:lnTo>
                  <a:lnTo>
                    <a:pt x="411" y="167"/>
                  </a:lnTo>
                  <a:lnTo>
                    <a:pt x="407" y="159"/>
                  </a:lnTo>
                  <a:lnTo>
                    <a:pt x="400" y="141"/>
                  </a:lnTo>
                  <a:lnTo>
                    <a:pt x="390" y="125"/>
                  </a:lnTo>
                  <a:lnTo>
                    <a:pt x="385" y="118"/>
                  </a:lnTo>
                  <a:lnTo>
                    <a:pt x="379" y="111"/>
                  </a:lnTo>
                  <a:lnTo>
                    <a:pt x="367" y="97"/>
                  </a:lnTo>
                  <a:lnTo>
                    <a:pt x="353" y="85"/>
                  </a:lnTo>
                  <a:lnTo>
                    <a:pt x="346" y="80"/>
                  </a:lnTo>
                  <a:lnTo>
                    <a:pt x="339" y="74"/>
                  </a:lnTo>
                  <a:lnTo>
                    <a:pt x="323" y="65"/>
                  </a:lnTo>
                  <a:lnTo>
                    <a:pt x="307" y="57"/>
                  </a:lnTo>
                  <a:lnTo>
                    <a:pt x="298" y="53"/>
                  </a:lnTo>
                  <a:lnTo>
                    <a:pt x="289" y="50"/>
                  </a:lnTo>
                  <a:lnTo>
                    <a:pt x="280" y="48"/>
                  </a:lnTo>
                  <a:lnTo>
                    <a:pt x="271" y="45"/>
                  </a:lnTo>
                  <a:lnTo>
                    <a:pt x="251" y="43"/>
                  </a:lnTo>
                  <a:lnTo>
                    <a:pt x="233" y="42"/>
                  </a:lnTo>
                  <a:lnTo>
                    <a:pt x="213" y="43"/>
                  </a:lnTo>
                  <a:lnTo>
                    <a:pt x="203" y="44"/>
                  </a:lnTo>
                  <a:lnTo>
                    <a:pt x="195" y="45"/>
                  </a:lnTo>
                  <a:lnTo>
                    <a:pt x="185" y="48"/>
                  </a:lnTo>
                  <a:lnTo>
                    <a:pt x="176" y="50"/>
                  </a:lnTo>
                  <a:lnTo>
                    <a:pt x="159" y="57"/>
                  </a:lnTo>
                  <a:lnTo>
                    <a:pt x="150" y="60"/>
                  </a:lnTo>
                  <a:lnTo>
                    <a:pt x="143" y="65"/>
                  </a:lnTo>
                  <a:lnTo>
                    <a:pt x="134" y="69"/>
                  </a:lnTo>
                  <a:lnTo>
                    <a:pt x="127" y="74"/>
                  </a:lnTo>
                  <a:lnTo>
                    <a:pt x="112" y="85"/>
                  </a:lnTo>
                  <a:lnTo>
                    <a:pt x="99" y="97"/>
                  </a:lnTo>
                  <a:lnTo>
                    <a:pt x="86" y="111"/>
                  </a:lnTo>
                  <a:lnTo>
                    <a:pt x="80" y="118"/>
                  </a:lnTo>
                  <a:lnTo>
                    <a:pt x="75" y="125"/>
                  </a:lnTo>
                  <a:lnTo>
                    <a:pt x="70" y="134"/>
                  </a:lnTo>
                  <a:lnTo>
                    <a:pt x="66" y="141"/>
                  </a:lnTo>
                  <a:lnTo>
                    <a:pt x="62" y="150"/>
                  </a:lnTo>
                  <a:lnTo>
                    <a:pt x="57" y="159"/>
                  </a:lnTo>
                  <a:lnTo>
                    <a:pt x="51" y="176"/>
                  </a:lnTo>
                  <a:lnTo>
                    <a:pt x="46" y="194"/>
                  </a:lnTo>
                  <a:lnTo>
                    <a:pt x="43" y="214"/>
                  </a:lnTo>
                  <a:lnTo>
                    <a:pt x="42" y="234"/>
                  </a:lnTo>
                  <a:lnTo>
                    <a:pt x="43" y="252"/>
                  </a:lnTo>
                  <a:lnTo>
                    <a:pt x="45" y="262"/>
                  </a:lnTo>
                  <a:lnTo>
                    <a:pt x="46" y="272"/>
                  </a:lnTo>
                  <a:lnTo>
                    <a:pt x="48" y="280"/>
                  </a:lnTo>
                  <a:lnTo>
                    <a:pt x="51" y="289"/>
                  </a:lnTo>
                  <a:lnTo>
                    <a:pt x="57" y="308"/>
                  </a:lnTo>
                  <a:lnTo>
                    <a:pt x="66" y="324"/>
                  </a:lnTo>
                  <a:lnTo>
                    <a:pt x="75" y="340"/>
                  </a:lnTo>
                  <a:lnTo>
                    <a:pt x="85" y="354"/>
                  </a:lnTo>
                  <a:lnTo>
                    <a:pt x="97" y="368"/>
                  </a:lnTo>
                  <a:lnTo>
                    <a:pt x="111" y="380"/>
                  </a:lnTo>
                  <a:lnTo>
                    <a:pt x="118" y="385"/>
                  </a:lnTo>
                  <a:lnTo>
                    <a:pt x="126" y="391"/>
                  </a:lnTo>
                  <a:lnTo>
                    <a:pt x="134" y="396"/>
                  </a:lnTo>
                  <a:lnTo>
                    <a:pt x="142" y="401"/>
                  </a:lnTo>
                  <a:lnTo>
                    <a:pt x="150" y="405"/>
                  </a:lnTo>
                  <a:lnTo>
                    <a:pt x="159" y="408"/>
                  </a:lnTo>
                  <a:lnTo>
                    <a:pt x="168" y="412"/>
                  </a:lnTo>
                  <a:lnTo>
                    <a:pt x="176" y="415"/>
                  </a:lnTo>
                  <a:lnTo>
                    <a:pt x="185" y="417"/>
                  </a:lnTo>
                  <a:lnTo>
                    <a:pt x="195" y="419"/>
                  </a:lnTo>
                  <a:lnTo>
                    <a:pt x="213" y="422"/>
                  </a:lnTo>
                  <a:lnTo>
                    <a:pt x="233" y="423"/>
                  </a:lnTo>
                  <a:close/>
                  <a:moveTo>
                    <a:pt x="233" y="0"/>
                  </a:moveTo>
                  <a:lnTo>
                    <a:pt x="244" y="0"/>
                  </a:lnTo>
                  <a:lnTo>
                    <a:pt x="256" y="1"/>
                  </a:lnTo>
                  <a:lnTo>
                    <a:pt x="267" y="2"/>
                  </a:lnTo>
                  <a:lnTo>
                    <a:pt x="278" y="5"/>
                  </a:lnTo>
                  <a:lnTo>
                    <a:pt x="300" y="11"/>
                  </a:lnTo>
                  <a:lnTo>
                    <a:pt x="311" y="15"/>
                  </a:lnTo>
                  <a:lnTo>
                    <a:pt x="321" y="18"/>
                  </a:lnTo>
                  <a:lnTo>
                    <a:pt x="332" y="23"/>
                  </a:lnTo>
                  <a:lnTo>
                    <a:pt x="342" y="28"/>
                  </a:lnTo>
                  <a:lnTo>
                    <a:pt x="352" y="33"/>
                  </a:lnTo>
                  <a:lnTo>
                    <a:pt x="361" y="39"/>
                  </a:lnTo>
                  <a:lnTo>
                    <a:pt x="371" y="45"/>
                  </a:lnTo>
                  <a:lnTo>
                    <a:pt x="379" y="53"/>
                  </a:lnTo>
                  <a:lnTo>
                    <a:pt x="388" y="60"/>
                  </a:lnTo>
                  <a:lnTo>
                    <a:pt x="395" y="68"/>
                  </a:lnTo>
                  <a:lnTo>
                    <a:pt x="404" y="76"/>
                  </a:lnTo>
                  <a:lnTo>
                    <a:pt x="411" y="84"/>
                  </a:lnTo>
                  <a:lnTo>
                    <a:pt x="425" y="102"/>
                  </a:lnTo>
                  <a:lnTo>
                    <a:pt x="431" y="112"/>
                  </a:lnTo>
                  <a:lnTo>
                    <a:pt x="436" y="122"/>
                  </a:lnTo>
                  <a:lnTo>
                    <a:pt x="441" y="132"/>
                  </a:lnTo>
                  <a:lnTo>
                    <a:pt x="446" y="141"/>
                  </a:lnTo>
                  <a:lnTo>
                    <a:pt x="450" y="152"/>
                  </a:lnTo>
                  <a:lnTo>
                    <a:pt x="454" y="164"/>
                  </a:lnTo>
                  <a:lnTo>
                    <a:pt x="457" y="175"/>
                  </a:lnTo>
                  <a:lnTo>
                    <a:pt x="459" y="186"/>
                  </a:lnTo>
                  <a:lnTo>
                    <a:pt x="462" y="197"/>
                  </a:lnTo>
                  <a:lnTo>
                    <a:pt x="463" y="209"/>
                  </a:lnTo>
                  <a:lnTo>
                    <a:pt x="464" y="221"/>
                  </a:lnTo>
                  <a:lnTo>
                    <a:pt x="464" y="234"/>
                  </a:lnTo>
                  <a:lnTo>
                    <a:pt x="464" y="245"/>
                  </a:lnTo>
                  <a:lnTo>
                    <a:pt x="463" y="257"/>
                  </a:lnTo>
                  <a:lnTo>
                    <a:pt x="462" y="268"/>
                  </a:lnTo>
                  <a:lnTo>
                    <a:pt x="459" y="279"/>
                  </a:lnTo>
                  <a:lnTo>
                    <a:pt x="457" y="292"/>
                  </a:lnTo>
                  <a:lnTo>
                    <a:pt x="454" y="301"/>
                  </a:lnTo>
                  <a:lnTo>
                    <a:pt x="450" y="312"/>
                  </a:lnTo>
                  <a:lnTo>
                    <a:pt x="446" y="324"/>
                  </a:lnTo>
                  <a:lnTo>
                    <a:pt x="442" y="333"/>
                  </a:lnTo>
                  <a:lnTo>
                    <a:pt x="436" y="343"/>
                  </a:lnTo>
                  <a:lnTo>
                    <a:pt x="431" y="353"/>
                  </a:lnTo>
                  <a:lnTo>
                    <a:pt x="425" y="363"/>
                  </a:lnTo>
                  <a:lnTo>
                    <a:pt x="411" y="380"/>
                  </a:lnTo>
                  <a:lnTo>
                    <a:pt x="404" y="389"/>
                  </a:lnTo>
                  <a:lnTo>
                    <a:pt x="396" y="397"/>
                  </a:lnTo>
                  <a:lnTo>
                    <a:pt x="389" y="405"/>
                  </a:lnTo>
                  <a:lnTo>
                    <a:pt x="380" y="412"/>
                  </a:lnTo>
                  <a:lnTo>
                    <a:pt x="362" y="426"/>
                  </a:lnTo>
                  <a:lnTo>
                    <a:pt x="353" y="432"/>
                  </a:lnTo>
                  <a:lnTo>
                    <a:pt x="343" y="437"/>
                  </a:lnTo>
                  <a:lnTo>
                    <a:pt x="334" y="442"/>
                  </a:lnTo>
                  <a:lnTo>
                    <a:pt x="323" y="447"/>
                  </a:lnTo>
                  <a:lnTo>
                    <a:pt x="313" y="451"/>
                  </a:lnTo>
                  <a:lnTo>
                    <a:pt x="302" y="455"/>
                  </a:lnTo>
                  <a:lnTo>
                    <a:pt x="291" y="458"/>
                  </a:lnTo>
                  <a:lnTo>
                    <a:pt x="280" y="460"/>
                  </a:lnTo>
                  <a:lnTo>
                    <a:pt x="256" y="464"/>
                  </a:lnTo>
                  <a:lnTo>
                    <a:pt x="244" y="465"/>
                  </a:lnTo>
                  <a:lnTo>
                    <a:pt x="233" y="465"/>
                  </a:lnTo>
                  <a:lnTo>
                    <a:pt x="220" y="465"/>
                  </a:lnTo>
                  <a:lnTo>
                    <a:pt x="208" y="464"/>
                  </a:lnTo>
                  <a:lnTo>
                    <a:pt x="197" y="463"/>
                  </a:lnTo>
                  <a:lnTo>
                    <a:pt x="186" y="460"/>
                  </a:lnTo>
                  <a:lnTo>
                    <a:pt x="175" y="458"/>
                  </a:lnTo>
                  <a:lnTo>
                    <a:pt x="164" y="455"/>
                  </a:lnTo>
                  <a:lnTo>
                    <a:pt x="153" y="451"/>
                  </a:lnTo>
                  <a:lnTo>
                    <a:pt x="142" y="447"/>
                  </a:lnTo>
                  <a:lnTo>
                    <a:pt x="132" y="442"/>
                  </a:lnTo>
                  <a:lnTo>
                    <a:pt x="122" y="437"/>
                  </a:lnTo>
                  <a:lnTo>
                    <a:pt x="112" y="432"/>
                  </a:lnTo>
                  <a:lnTo>
                    <a:pt x="102" y="426"/>
                  </a:lnTo>
                  <a:lnTo>
                    <a:pt x="94" y="418"/>
                  </a:lnTo>
                  <a:lnTo>
                    <a:pt x="85" y="412"/>
                  </a:lnTo>
                  <a:lnTo>
                    <a:pt x="77" y="405"/>
                  </a:lnTo>
                  <a:lnTo>
                    <a:pt x="68" y="397"/>
                  </a:lnTo>
                  <a:lnTo>
                    <a:pt x="61" y="389"/>
                  </a:lnTo>
                  <a:lnTo>
                    <a:pt x="53" y="380"/>
                  </a:lnTo>
                  <a:lnTo>
                    <a:pt x="47" y="371"/>
                  </a:lnTo>
                  <a:lnTo>
                    <a:pt x="40" y="363"/>
                  </a:lnTo>
                  <a:lnTo>
                    <a:pt x="34" y="353"/>
                  </a:lnTo>
                  <a:lnTo>
                    <a:pt x="29" y="343"/>
                  </a:lnTo>
                  <a:lnTo>
                    <a:pt x="24" y="333"/>
                  </a:lnTo>
                  <a:lnTo>
                    <a:pt x="19" y="324"/>
                  </a:lnTo>
                  <a:lnTo>
                    <a:pt x="15" y="312"/>
                  </a:lnTo>
                  <a:lnTo>
                    <a:pt x="11" y="301"/>
                  </a:lnTo>
                  <a:lnTo>
                    <a:pt x="8" y="292"/>
                  </a:lnTo>
                  <a:lnTo>
                    <a:pt x="5" y="279"/>
                  </a:lnTo>
                  <a:lnTo>
                    <a:pt x="3" y="268"/>
                  </a:lnTo>
                  <a:lnTo>
                    <a:pt x="2" y="257"/>
                  </a:lnTo>
                  <a:lnTo>
                    <a:pt x="0" y="245"/>
                  </a:lnTo>
                  <a:lnTo>
                    <a:pt x="0" y="234"/>
                  </a:lnTo>
                  <a:lnTo>
                    <a:pt x="0" y="221"/>
                  </a:lnTo>
                  <a:lnTo>
                    <a:pt x="2" y="209"/>
                  </a:lnTo>
                  <a:lnTo>
                    <a:pt x="3" y="197"/>
                  </a:lnTo>
                  <a:lnTo>
                    <a:pt x="5" y="186"/>
                  </a:lnTo>
                  <a:lnTo>
                    <a:pt x="8" y="175"/>
                  </a:lnTo>
                  <a:lnTo>
                    <a:pt x="11" y="164"/>
                  </a:lnTo>
                  <a:lnTo>
                    <a:pt x="15" y="152"/>
                  </a:lnTo>
                  <a:lnTo>
                    <a:pt x="19" y="141"/>
                  </a:lnTo>
                  <a:lnTo>
                    <a:pt x="24" y="132"/>
                  </a:lnTo>
                  <a:lnTo>
                    <a:pt x="29" y="122"/>
                  </a:lnTo>
                  <a:lnTo>
                    <a:pt x="35" y="112"/>
                  </a:lnTo>
                  <a:lnTo>
                    <a:pt x="41" y="102"/>
                  </a:lnTo>
                  <a:lnTo>
                    <a:pt x="47" y="93"/>
                  </a:lnTo>
                  <a:lnTo>
                    <a:pt x="53" y="84"/>
                  </a:lnTo>
                  <a:lnTo>
                    <a:pt x="61" y="76"/>
                  </a:lnTo>
                  <a:lnTo>
                    <a:pt x="69" y="68"/>
                  </a:lnTo>
                  <a:lnTo>
                    <a:pt x="77" y="60"/>
                  </a:lnTo>
                  <a:lnTo>
                    <a:pt x="85" y="53"/>
                  </a:lnTo>
                  <a:lnTo>
                    <a:pt x="94" y="45"/>
                  </a:lnTo>
                  <a:lnTo>
                    <a:pt x="104" y="39"/>
                  </a:lnTo>
                  <a:lnTo>
                    <a:pt x="122" y="28"/>
                  </a:lnTo>
                  <a:lnTo>
                    <a:pt x="132" y="23"/>
                  </a:lnTo>
                  <a:lnTo>
                    <a:pt x="143" y="18"/>
                  </a:lnTo>
                  <a:lnTo>
                    <a:pt x="153" y="15"/>
                  </a:lnTo>
                  <a:lnTo>
                    <a:pt x="164" y="11"/>
                  </a:lnTo>
                  <a:lnTo>
                    <a:pt x="186" y="5"/>
                  </a:lnTo>
                  <a:lnTo>
                    <a:pt x="197" y="2"/>
                  </a:lnTo>
                  <a:lnTo>
                    <a:pt x="209" y="1"/>
                  </a:lnTo>
                  <a:lnTo>
                    <a:pt x="220" y="0"/>
                  </a:lnTo>
                  <a:lnTo>
                    <a:pt x="233" y="0"/>
                  </a:lnTo>
                  <a:close/>
                </a:path>
              </a:pathLst>
            </a:custGeom>
            <a:grpFill/>
            <a:ln w="9525">
              <a:noFill/>
              <a:round/>
              <a:headEnd/>
              <a:tailEnd/>
            </a:ln>
          </p:spPr>
          <p:txBody>
            <a:bodyPr/>
            <a:lstStyle/>
            <a:p>
              <a:pPr fontAlgn="auto">
                <a:spcBef>
                  <a:spcPts val="0"/>
                </a:spcBef>
                <a:spcAft>
                  <a:spcPts val="0"/>
                </a:spcAft>
                <a:defRPr/>
              </a:pPr>
              <a:endParaRPr lang="en-GB">
                <a:latin typeface="+mn-lt"/>
                <a:cs typeface="+mn-cs"/>
              </a:endParaRPr>
            </a:p>
          </p:txBody>
        </p:sp>
      </p:grpSp>
      <p:sp>
        <p:nvSpPr>
          <p:cNvPr id="2" name="Title 1"/>
          <p:cNvSpPr>
            <a:spLocks noGrp="1"/>
          </p:cNvSpPr>
          <p:nvPr>
            <p:ph type="ctrTitle"/>
          </p:nvPr>
        </p:nvSpPr>
        <p:spPr>
          <a:xfrm>
            <a:off x="684213" y="4429132"/>
            <a:ext cx="4248150" cy="1736718"/>
          </a:xfrm>
        </p:spPr>
        <p:txBody>
          <a:bodyPr anchor="t">
            <a:noAutofit/>
          </a:bodyPr>
          <a:lstStyle>
            <a:lvl1pPr>
              <a:defRPr sz="2800">
                <a:solidFill>
                  <a:schemeClr val="tx1"/>
                </a:solidFill>
              </a:defRPr>
            </a:lvl1pPr>
          </a:lstStyle>
          <a:p>
            <a:r>
              <a:rPr lang="en-US" smtClean="0"/>
              <a:t>Click to edit Master title style</a:t>
            </a:r>
            <a:endParaRPr lang="en-GB"/>
          </a:p>
        </p:txBody>
      </p:sp>
      <p:sp>
        <p:nvSpPr>
          <p:cNvPr id="6" name="Date Placeholder 3"/>
          <p:cNvSpPr>
            <a:spLocks noGrp="1"/>
          </p:cNvSpPr>
          <p:nvPr>
            <p:ph type="dt" sz="half" idx="10"/>
          </p:nvPr>
        </p:nvSpPr>
        <p:spPr/>
        <p:txBody>
          <a:bodyPr/>
          <a:lstStyle>
            <a:lvl1pPr>
              <a:defRPr/>
            </a:lvl1pPr>
          </a:lstStyle>
          <a:p>
            <a:r>
              <a:rPr lang="en-US" smtClean="0"/>
              <a:t>17/05/2011</a:t>
            </a:r>
            <a:endParaRPr lang="en-GB"/>
          </a:p>
        </p:txBody>
      </p:sp>
      <p:sp>
        <p:nvSpPr>
          <p:cNvPr id="7" name="Footer Placeholder 4"/>
          <p:cNvSpPr>
            <a:spLocks noGrp="1"/>
          </p:cNvSpPr>
          <p:nvPr>
            <p:ph type="ftr" sz="quarter" idx="11"/>
          </p:nvPr>
        </p:nvSpPr>
        <p:spPr/>
        <p:txBody>
          <a:bodyPr/>
          <a:lstStyle>
            <a:lvl1pPr>
              <a:defRPr>
                <a:solidFill>
                  <a:schemeClr val="tx1"/>
                </a:solidFill>
              </a:defRPr>
            </a:lvl1pPr>
          </a:lstStyle>
          <a:p>
            <a:pPr>
              <a:defRPr/>
            </a:pPr>
            <a:r>
              <a:rPr lang="fi-FI" smtClean="0"/>
              <a:t>ROCKET-projektin Kiina seminaari 17.5.2011</a:t>
            </a:r>
            <a:endParaRPr lang="en-GB"/>
          </a:p>
        </p:txBody>
      </p:sp>
      <p:sp>
        <p:nvSpPr>
          <p:cNvPr id="8" name="Slide Number Placeholder 5"/>
          <p:cNvSpPr>
            <a:spLocks noGrp="1"/>
          </p:cNvSpPr>
          <p:nvPr>
            <p:ph type="sldNum" sz="quarter" idx="12"/>
          </p:nvPr>
        </p:nvSpPr>
        <p:spPr/>
        <p:txBody>
          <a:bodyPr/>
          <a:lstStyle>
            <a:lvl1pPr>
              <a:defRPr/>
            </a:lvl1pPr>
          </a:lstStyle>
          <a:p>
            <a:fld id="{AB012B9C-61AD-4585-86AC-2B0D1DD095CF}" type="slidenum">
              <a:rPr lang="en-GB"/>
              <a:pPr/>
              <a:t>‹#›</a:t>
            </a:fld>
            <a:endParaRPr lang="en-GB"/>
          </a:p>
        </p:txBody>
      </p:sp>
    </p:spTree>
  </p:cSld>
  <p:clrMapOvr>
    <a:masterClrMapping/>
  </p:clrMapOvr>
  <p:transition spd="med">
    <p:fad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cSld name="仅标题">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noProof="0" smtClean="0"/>
              <a:t>单击此处编辑母版标题样式</a:t>
            </a:r>
            <a:endParaRPr lang="en-US" noProof="0"/>
          </a:p>
        </p:txBody>
      </p:sp>
      <p:sp>
        <p:nvSpPr>
          <p:cNvPr id="3" name="Date Placeholder 3"/>
          <p:cNvSpPr>
            <a:spLocks noGrp="1"/>
          </p:cNvSpPr>
          <p:nvPr>
            <p:ph type="dt" sz="half" idx="10"/>
          </p:nvPr>
        </p:nvSpPr>
        <p:spPr/>
        <p:txBody>
          <a:bodyPr/>
          <a:lstStyle>
            <a:lvl1pPr>
              <a:defRPr/>
            </a:lvl1pPr>
          </a:lstStyle>
          <a:p>
            <a:r>
              <a:rPr lang="en-US" smtClean="0"/>
              <a:t>17/05/2011</a:t>
            </a:r>
            <a:endParaRPr lang="en-US"/>
          </a:p>
        </p:txBody>
      </p:sp>
      <p:sp>
        <p:nvSpPr>
          <p:cNvPr id="4" name="Footer Placeholder 4"/>
          <p:cNvSpPr>
            <a:spLocks noGrp="1"/>
          </p:cNvSpPr>
          <p:nvPr>
            <p:ph type="ftr" sz="quarter" idx="11"/>
          </p:nvPr>
        </p:nvSpPr>
        <p:spPr/>
        <p:txBody>
          <a:bodyPr/>
          <a:lstStyle>
            <a:lvl1pPr>
              <a:defRPr smtClean="0"/>
            </a:lvl1pPr>
          </a:lstStyle>
          <a:p>
            <a:pPr>
              <a:defRPr/>
            </a:pPr>
            <a:r>
              <a:rPr lang="en-GB" smtClean="0"/>
              <a:t>ROCKET-projektin Kiina seminaari 17.5.2011</a:t>
            </a:r>
            <a:endParaRPr lang="en-GB" dirty="0"/>
          </a:p>
        </p:txBody>
      </p:sp>
      <p:sp>
        <p:nvSpPr>
          <p:cNvPr id="5" name="Slide Number Placeholder 5"/>
          <p:cNvSpPr>
            <a:spLocks noGrp="1"/>
          </p:cNvSpPr>
          <p:nvPr>
            <p:ph type="sldNum" sz="quarter" idx="12"/>
          </p:nvPr>
        </p:nvSpPr>
        <p:spPr/>
        <p:txBody>
          <a:bodyPr/>
          <a:lstStyle>
            <a:lvl1pPr>
              <a:defRPr/>
            </a:lvl1pPr>
          </a:lstStyle>
          <a:p>
            <a:fld id="{CF318515-1DDB-49F7-AA49-5356433E679C}" type="slidenum">
              <a:rPr lang="en-US"/>
              <a:pPr/>
              <a:t>‹#›</a:t>
            </a:fld>
            <a:endParaRPr lang="en-US"/>
          </a:p>
        </p:txBody>
      </p:sp>
    </p:spTree>
  </p:cSld>
  <p:clrMapOvr>
    <a:masterClrMapping/>
  </p:clrMapOvr>
  <p:transition spd="med">
    <p:fade/>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Content with 1/2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noProof="0" smtClean="0"/>
              <a:t>单击此处编辑母版标题样式</a:t>
            </a:r>
            <a:endParaRPr lang="en-US" noProof="0"/>
          </a:p>
        </p:txBody>
      </p:sp>
      <p:sp>
        <p:nvSpPr>
          <p:cNvPr id="3" name="Content Placeholder 2"/>
          <p:cNvSpPr>
            <a:spLocks noGrp="1"/>
          </p:cNvSpPr>
          <p:nvPr>
            <p:ph sz="half" idx="1"/>
          </p:nvPr>
        </p:nvSpPr>
        <p:spPr>
          <a:xfrm>
            <a:off x="539750" y="1412875"/>
            <a:ext cx="3956050" cy="4752975"/>
          </a:xfrm>
        </p:spPr>
        <p:txBody>
          <a:bodyPr>
            <a:normAutofit/>
          </a:bodyPr>
          <a:lstStyle>
            <a:lvl1pPr>
              <a:defRPr sz="2000"/>
            </a:lvl1pPr>
            <a:lvl2pPr>
              <a:defRPr sz="1800"/>
            </a:lvl2pPr>
            <a:lvl3pPr>
              <a:defRPr sz="1600"/>
            </a:lvl3pPr>
            <a:lvl4pPr>
              <a:defRPr sz="1400"/>
            </a:lvl4pPr>
            <a:lvl5pPr>
              <a:defRPr sz="1400"/>
            </a:lvl5pPr>
            <a:lvl6pPr>
              <a:defRPr sz="1800"/>
            </a:lvl6pPr>
            <a:lvl7pPr>
              <a:defRPr sz="1800"/>
            </a:lvl7pPr>
            <a:lvl8pPr>
              <a:defRPr sz="1800"/>
            </a:lvl8pPr>
            <a:lvl9pPr>
              <a:defRPr sz="1800"/>
            </a:lvl9pPr>
          </a:lstStyle>
          <a:p>
            <a:pPr lvl="0"/>
            <a:r>
              <a:rPr lang="zh-CN" altLang="en-US" noProof="0" smtClean="0"/>
              <a:t>单击此处编辑母版文本样式</a:t>
            </a:r>
          </a:p>
          <a:p>
            <a:pPr lvl="1"/>
            <a:r>
              <a:rPr lang="zh-CN" altLang="en-US" noProof="0" smtClean="0"/>
              <a:t>第二级</a:t>
            </a:r>
          </a:p>
          <a:p>
            <a:pPr lvl="2"/>
            <a:r>
              <a:rPr lang="zh-CN" altLang="en-US" noProof="0" smtClean="0"/>
              <a:t>第三级</a:t>
            </a:r>
          </a:p>
          <a:p>
            <a:pPr lvl="3"/>
            <a:r>
              <a:rPr lang="zh-CN" altLang="en-US" noProof="0" smtClean="0"/>
              <a:t>第四级</a:t>
            </a:r>
          </a:p>
          <a:p>
            <a:pPr lvl="4"/>
            <a:r>
              <a:rPr lang="zh-CN" altLang="en-US" noProof="0" smtClean="0"/>
              <a:t>第五级</a:t>
            </a:r>
            <a:endParaRPr lang="en-US" noProof="0"/>
          </a:p>
        </p:txBody>
      </p:sp>
      <p:sp>
        <p:nvSpPr>
          <p:cNvPr id="9" name="Picture Placeholder 8"/>
          <p:cNvSpPr>
            <a:spLocks noGrp="1"/>
          </p:cNvSpPr>
          <p:nvPr>
            <p:ph type="pic" sz="quarter" idx="13"/>
          </p:nvPr>
        </p:nvSpPr>
        <p:spPr>
          <a:xfrm>
            <a:off x="4643438" y="1412875"/>
            <a:ext cx="3960812" cy="4752975"/>
          </a:xfrm>
        </p:spPr>
        <p:txBody>
          <a:bodyPr rtlCol="0">
            <a:normAutofit/>
          </a:bodyPr>
          <a:lstStyle/>
          <a:p>
            <a:pPr lvl="0"/>
            <a:r>
              <a:rPr lang="zh-CN" altLang="en-US" noProof="0" smtClean="0"/>
              <a:t>单击图标添加图片</a:t>
            </a:r>
            <a:endParaRPr lang="en-US" noProof="0"/>
          </a:p>
        </p:txBody>
      </p:sp>
      <p:sp>
        <p:nvSpPr>
          <p:cNvPr id="5" name="Date Placeholder 3"/>
          <p:cNvSpPr>
            <a:spLocks noGrp="1"/>
          </p:cNvSpPr>
          <p:nvPr>
            <p:ph type="dt" sz="half" idx="14"/>
          </p:nvPr>
        </p:nvSpPr>
        <p:spPr/>
        <p:txBody>
          <a:bodyPr/>
          <a:lstStyle>
            <a:lvl1pPr>
              <a:defRPr/>
            </a:lvl1pPr>
          </a:lstStyle>
          <a:p>
            <a:r>
              <a:rPr lang="en-US" smtClean="0"/>
              <a:t>17/05/2011</a:t>
            </a:r>
            <a:endParaRPr lang="en-US"/>
          </a:p>
        </p:txBody>
      </p:sp>
      <p:sp>
        <p:nvSpPr>
          <p:cNvPr id="6" name="Footer Placeholder 4"/>
          <p:cNvSpPr>
            <a:spLocks noGrp="1"/>
          </p:cNvSpPr>
          <p:nvPr>
            <p:ph type="ftr" sz="quarter" idx="15"/>
          </p:nvPr>
        </p:nvSpPr>
        <p:spPr/>
        <p:txBody>
          <a:bodyPr/>
          <a:lstStyle>
            <a:lvl1pPr>
              <a:defRPr smtClean="0"/>
            </a:lvl1pPr>
          </a:lstStyle>
          <a:p>
            <a:pPr>
              <a:defRPr/>
            </a:pPr>
            <a:r>
              <a:rPr lang="en-GB" smtClean="0"/>
              <a:t>ROCKET-projektin Kiina seminaari 17.5.2011</a:t>
            </a:r>
            <a:endParaRPr lang="en-GB" dirty="0"/>
          </a:p>
        </p:txBody>
      </p:sp>
      <p:sp>
        <p:nvSpPr>
          <p:cNvPr id="7" name="Slide Number Placeholder 5"/>
          <p:cNvSpPr>
            <a:spLocks noGrp="1"/>
          </p:cNvSpPr>
          <p:nvPr>
            <p:ph type="sldNum" sz="quarter" idx="16"/>
          </p:nvPr>
        </p:nvSpPr>
        <p:spPr/>
        <p:txBody>
          <a:bodyPr/>
          <a:lstStyle>
            <a:lvl1pPr>
              <a:defRPr/>
            </a:lvl1pPr>
          </a:lstStyle>
          <a:p>
            <a:fld id="{0E2B55E7-1D37-456A-B78C-9502A8EA459C}" type="slidenum">
              <a:rPr lang="en-US"/>
              <a:pPr/>
              <a:t>‹#›</a:t>
            </a:fld>
            <a:endParaRPr lang="en-US"/>
          </a:p>
        </p:txBody>
      </p:sp>
    </p:spTree>
  </p:cSld>
  <p:clrMapOvr>
    <a:masterClrMapping/>
  </p:clrMapOvr>
  <p:transition spd="med">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1" name="Snip Single Corner Rectangle 10"/>
          <p:cNvSpPr/>
          <p:nvPr userDrawn="1"/>
        </p:nvSpPr>
        <p:spPr>
          <a:xfrm flipH="1" flipV="1">
            <a:off x="323850" y="6308725"/>
            <a:ext cx="8496300" cy="360363"/>
          </a:xfrm>
          <a:prstGeom prst="snip1Rect">
            <a:avLst>
              <a:gd name="adj" fmla="val 43583"/>
            </a:avLst>
          </a:prstGeom>
          <a:solidFill>
            <a:srgbClr val="D6DCDA"/>
          </a:solidFill>
          <a:ln>
            <a:noFill/>
          </a:ln>
          <a:effectLst>
            <a:outerShdw blurRad="190500" algn="ctr" rotWithShape="0">
              <a:prstClr val="black">
                <a:alpha val="45000"/>
              </a:prstClr>
            </a:outerShdw>
          </a:effectLst>
          <a:scene3d>
            <a:camera prst="orthographicFront"/>
            <a:lightRig rig="soft" dir="t"/>
          </a:scene3d>
          <a:sp3d prstMaterial="matte">
            <a:bevelT w="50800" h="50800"/>
            <a:extrusionClr>
              <a:schemeClr val="bg1"/>
            </a:extrusionClr>
            <a:contourClr>
              <a:schemeClr val="bg1"/>
            </a:contourClr>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en-GB">
              <a:solidFill>
                <a:srgbClr val="FFFFFF"/>
              </a:solidFill>
              <a:cs typeface="Arial" charset="0"/>
            </a:endParaRPr>
          </a:p>
        </p:txBody>
      </p:sp>
      <p:sp>
        <p:nvSpPr>
          <p:cNvPr id="1029" name="Title Placeholder 1"/>
          <p:cNvSpPr>
            <a:spLocks noGrp="1"/>
          </p:cNvSpPr>
          <p:nvPr>
            <p:ph type="title"/>
          </p:nvPr>
        </p:nvSpPr>
        <p:spPr bwMode="auto">
          <a:xfrm>
            <a:off x="539750" y="333375"/>
            <a:ext cx="8064500" cy="1008063"/>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endParaRPr lang="en-GB" smtClean="0"/>
          </a:p>
        </p:txBody>
      </p:sp>
      <p:sp>
        <p:nvSpPr>
          <p:cNvPr id="1030" name="Text Placeholder 2"/>
          <p:cNvSpPr>
            <a:spLocks noGrp="1"/>
          </p:cNvSpPr>
          <p:nvPr>
            <p:ph type="body" idx="1"/>
          </p:nvPr>
        </p:nvSpPr>
        <p:spPr bwMode="auto">
          <a:xfrm>
            <a:off x="539750" y="1412875"/>
            <a:ext cx="8064500" cy="475297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smtClean="0"/>
          </a:p>
        </p:txBody>
      </p:sp>
      <p:sp>
        <p:nvSpPr>
          <p:cNvPr id="4" name="Date Placeholder 3"/>
          <p:cNvSpPr>
            <a:spLocks noGrp="1"/>
          </p:cNvSpPr>
          <p:nvPr>
            <p:ph type="dt" sz="half" idx="2"/>
          </p:nvPr>
        </p:nvSpPr>
        <p:spPr>
          <a:xfrm>
            <a:off x="2643188" y="6381750"/>
            <a:ext cx="1784350" cy="215900"/>
          </a:xfrm>
          <a:prstGeom prst="rect">
            <a:avLst/>
          </a:prstGeom>
        </p:spPr>
        <p:txBody>
          <a:bodyPr vert="horz" wrap="square" lIns="91440" tIns="45720" rIns="91440" bIns="45720" numCol="1" anchor="b" anchorCtr="0" compatLnSpc="1">
            <a:prstTxWarp prst="textNoShape">
              <a:avLst/>
            </a:prstTxWarp>
          </a:bodyPr>
          <a:lstStyle>
            <a:lvl1pPr algn="r">
              <a:defRPr sz="800">
                <a:latin typeface="ITC Franklin Gothic Std Book" pitchFamily="34" charset="0"/>
              </a:defRPr>
            </a:lvl1pPr>
          </a:lstStyle>
          <a:p>
            <a:r>
              <a:rPr lang="en-US" smtClean="0"/>
              <a:t>17/05/2011</a:t>
            </a:r>
            <a:endParaRPr lang="en-GB"/>
          </a:p>
        </p:txBody>
      </p:sp>
      <p:sp>
        <p:nvSpPr>
          <p:cNvPr id="5" name="Footer Placeholder 4"/>
          <p:cNvSpPr>
            <a:spLocks noGrp="1"/>
          </p:cNvSpPr>
          <p:nvPr>
            <p:ph type="ftr" sz="quarter" idx="3"/>
          </p:nvPr>
        </p:nvSpPr>
        <p:spPr>
          <a:xfrm>
            <a:off x="4716463" y="6381750"/>
            <a:ext cx="2713037" cy="215900"/>
          </a:xfrm>
          <a:prstGeom prst="rect">
            <a:avLst/>
          </a:prstGeom>
        </p:spPr>
        <p:txBody>
          <a:bodyPr vert="horz" lIns="91440" tIns="45720" rIns="91440" bIns="45720" rtlCol="0" anchor="b" anchorCtr="0"/>
          <a:lstStyle>
            <a:lvl1pPr algn="l" fontAlgn="auto">
              <a:spcBef>
                <a:spcPts val="0"/>
              </a:spcBef>
              <a:spcAft>
                <a:spcPts val="0"/>
              </a:spcAft>
              <a:defRPr sz="800">
                <a:solidFill>
                  <a:schemeClr val="tx1"/>
                </a:solidFill>
                <a:latin typeface="+mn-lt"/>
                <a:cs typeface="+mn-cs"/>
              </a:defRPr>
            </a:lvl1pPr>
          </a:lstStyle>
          <a:p>
            <a:pPr>
              <a:defRPr/>
            </a:pPr>
            <a:r>
              <a:rPr lang="fi-FI" smtClean="0"/>
              <a:t>ROCKET-projektin Kiina seminaari 17.5.2011</a:t>
            </a:r>
            <a:endParaRPr lang="en-GB"/>
          </a:p>
        </p:txBody>
      </p:sp>
      <p:sp>
        <p:nvSpPr>
          <p:cNvPr id="6" name="Slide Number Placeholder 5"/>
          <p:cNvSpPr>
            <a:spLocks noGrp="1"/>
          </p:cNvSpPr>
          <p:nvPr>
            <p:ph type="sldNum" sz="quarter" idx="4"/>
          </p:nvPr>
        </p:nvSpPr>
        <p:spPr>
          <a:xfrm>
            <a:off x="4427538" y="6381750"/>
            <a:ext cx="288925" cy="215900"/>
          </a:xfrm>
          <a:prstGeom prst="rect">
            <a:avLst/>
          </a:prstGeom>
        </p:spPr>
        <p:txBody>
          <a:bodyPr vert="horz" wrap="square" lIns="0" tIns="0" rIns="0" bIns="45720" numCol="1" anchor="b" anchorCtr="0" compatLnSpc="1">
            <a:prstTxWarp prst="textNoShape">
              <a:avLst/>
            </a:prstTxWarp>
          </a:bodyPr>
          <a:lstStyle>
            <a:lvl1pPr algn="ctr">
              <a:defRPr sz="800">
                <a:latin typeface="ITC Franklin Gothic Std Book" pitchFamily="34" charset="0"/>
              </a:defRPr>
            </a:lvl1pPr>
          </a:lstStyle>
          <a:p>
            <a:fld id="{A29344A4-F50B-4473-862E-BF6A72C5EEA8}" type="slidenum">
              <a:rPr lang="en-GB"/>
              <a:pPr/>
              <a:t>‹#›</a:t>
            </a:fld>
            <a:endParaRPr lang="en-GB"/>
          </a:p>
        </p:txBody>
      </p:sp>
      <p:grpSp>
        <p:nvGrpSpPr>
          <p:cNvPr id="1034" name="Group 11"/>
          <p:cNvGrpSpPr>
            <a:grpSpLocks noChangeAspect="1"/>
          </p:cNvGrpSpPr>
          <p:nvPr userDrawn="1"/>
        </p:nvGrpSpPr>
        <p:grpSpPr bwMode="auto">
          <a:xfrm>
            <a:off x="7602538" y="6427788"/>
            <a:ext cx="1050925" cy="123825"/>
            <a:chOff x="2286000" y="1071563"/>
            <a:chExt cx="1785938" cy="207963"/>
          </a:xfrm>
        </p:grpSpPr>
        <p:sp>
          <p:nvSpPr>
            <p:cNvPr id="13" name="Freeform 6"/>
            <p:cNvSpPr>
              <a:spLocks noEditPoints="1"/>
            </p:cNvSpPr>
            <p:nvPr userDrawn="1"/>
          </p:nvSpPr>
          <p:spPr bwMode="auto">
            <a:xfrm>
              <a:off x="4028773" y="1071563"/>
              <a:ext cx="43165" cy="42659"/>
            </a:xfrm>
            <a:custGeom>
              <a:avLst/>
              <a:gdLst/>
              <a:ahLst/>
              <a:cxnLst>
                <a:cxn ang="0">
                  <a:pos x="54" y="109"/>
                </a:cxn>
                <a:cxn ang="0">
                  <a:pos x="33" y="105"/>
                </a:cxn>
                <a:cxn ang="0">
                  <a:pos x="16" y="94"/>
                </a:cxn>
                <a:cxn ang="0">
                  <a:pos x="4" y="76"/>
                </a:cxn>
                <a:cxn ang="0">
                  <a:pos x="0" y="54"/>
                </a:cxn>
                <a:cxn ang="0">
                  <a:pos x="1" y="43"/>
                </a:cxn>
                <a:cxn ang="0">
                  <a:pos x="9" y="23"/>
                </a:cxn>
                <a:cxn ang="0">
                  <a:pos x="24" y="8"/>
                </a:cxn>
                <a:cxn ang="0">
                  <a:pos x="43" y="0"/>
                </a:cxn>
                <a:cxn ang="0">
                  <a:pos x="54" y="0"/>
                </a:cxn>
                <a:cxn ang="0">
                  <a:pos x="74" y="3"/>
                </a:cxn>
                <a:cxn ang="0">
                  <a:pos x="91" y="15"/>
                </a:cxn>
                <a:cxn ang="0">
                  <a:pos x="102" y="32"/>
                </a:cxn>
                <a:cxn ang="0">
                  <a:pos x="107" y="54"/>
                </a:cxn>
                <a:cxn ang="0">
                  <a:pos x="106" y="65"/>
                </a:cxn>
                <a:cxn ang="0">
                  <a:pos x="98" y="86"/>
                </a:cxn>
                <a:cxn ang="0">
                  <a:pos x="83" y="100"/>
                </a:cxn>
                <a:cxn ang="0">
                  <a:pos x="64" y="108"/>
                </a:cxn>
                <a:cxn ang="0">
                  <a:pos x="54" y="109"/>
                </a:cxn>
                <a:cxn ang="0">
                  <a:pos x="54" y="9"/>
                </a:cxn>
                <a:cxn ang="0">
                  <a:pos x="37" y="12"/>
                </a:cxn>
                <a:cxn ang="0">
                  <a:pos x="24" y="21"/>
                </a:cxn>
                <a:cxn ang="0">
                  <a:pos x="15" y="36"/>
                </a:cxn>
                <a:cxn ang="0">
                  <a:pos x="11" y="54"/>
                </a:cxn>
                <a:cxn ang="0">
                  <a:pos x="12" y="63"/>
                </a:cxn>
                <a:cxn ang="0">
                  <a:pos x="18" y="79"/>
                </a:cxn>
                <a:cxn ang="0">
                  <a:pos x="29" y="91"/>
                </a:cxn>
                <a:cxn ang="0">
                  <a:pos x="45" y="98"/>
                </a:cxn>
                <a:cxn ang="0">
                  <a:pos x="54" y="99"/>
                </a:cxn>
                <a:cxn ang="0">
                  <a:pos x="70" y="96"/>
                </a:cxn>
                <a:cxn ang="0">
                  <a:pos x="83" y="87"/>
                </a:cxn>
                <a:cxn ang="0">
                  <a:pos x="92" y="72"/>
                </a:cxn>
                <a:cxn ang="0">
                  <a:pos x="96" y="54"/>
                </a:cxn>
                <a:cxn ang="0">
                  <a:pos x="95" y="45"/>
                </a:cxn>
                <a:cxn ang="0">
                  <a:pos x="89" y="28"/>
                </a:cxn>
                <a:cxn ang="0">
                  <a:pos x="78" y="16"/>
                </a:cxn>
                <a:cxn ang="0">
                  <a:pos x="62" y="10"/>
                </a:cxn>
                <a:cxn ang="0">
                  <a:pos x="54" y="9"/>
                </a:cxn>
                <a:cxn ang="0">
                  <a:pos x="33" y="86"/>
                </a:cxn>
                <a:cxn ang="0">
                  <a:pos x="56" y="25"/>
                </a:cxn>
                <a:cxn ang="0">
                  <a:pos x="65" y="26"/>
                </a:cxn>
                <a:cxn ang="0">
                  <a:pos x="72" y="29"/>
                </a:cxn>
                <a:cxn ang="0">
                  <a:pos x="77" y="35"/>
                </a:cxn>
                <a:cxn ang="0">
                  <a:pos x="78" y="43"/>
                </a:cxn>
                <a:cxn ang="0">
                  <a:pos x="78" y="46"/>
                </a:cxn>
                <a:cxn ang="0">
                  <a:pos x="75" y="52"/>
                </a:cxn>
                <a:cxn ang="0">
                  <a:pos x="69" y="57"/>
                </a:cxn>
                <a:cxn ang="0">
                  <a:pos x="79" y="86"/>
                </a:cxn>
                <a:cxn ang="0">
                  <a:pos x="53" y="60"/>
                </a:cxn>
                <a:cxn ang="0">
                  <a:pos x="43" y="86"/>
                </a:cxn>
                <a:cxn ang="0">
                  <a:pos x="54" y="51"/>
                </a:cxn>
                <a:cxn ang="0">
                  <a:pos x="64" y="50"/>
                </a:cxn>
                <a:cxn ang="0">
                  <a:pos x="68" y="46"/>
                </a:cxn>
                <a:cxn ang="0">
                  <a:pos x="69" y="42"/>
                </a:cxn>
                <a:cxn ang="0">
                  <a:pos x="68" y="39"/>
                </a:cxn>
                <a:cxn ang="0">
                  <a:pos x="64" y="35"/>
                </a:cxn>
                <a:cxn ang="0">
                  <a:pos x="55" y="34"/>
                </a:cxn>
                <a:cxn ang="0">
                  <a:pos x="43" y="51"/>
                </a:cxn>
              </a:cxnLst>
              <a:rect l="0" t="0" r="r" b="b"/>
              <a:pathLst>
                <a:path w="107" h="109">
                  <a:moveTo>
                    <a:pt x="54" y="109"/>
                  </a:moveTo>
                  <a:lnTo>
                    <a:pt x="54" y="109"/>
                  </a:lnTo>
                  <a:lnTo>
                    <a:pt x="43" y="108"/>
                  </a:lnTo>
                  <a:lnTo>
                    <a:pt x="33" y="105"/>
                  </a:lnTo>
                  <a:lnTo>
                    <a:pt x="22" y="99"/>
                  </a:lnTo>
                  <a:lnTo>
                    <a:pt x="16" y="94"/>
                  </a:lnTo>
                  <a:lnTo>
                    <a:pt x="9" y="86"/>
                  </a:lnTo>
                  <a:lnTo>
                    <a:pt x="4" y="76"/>
                  </a:lnTo>
                  <a:lnTo>
                    <a:pt x="1" y="65"/>
                  </a:lnTo>
                  <a:lnTo>
                    <a:pt x="0" y="54"/>
                  </a:lnTo>
                  <a:lnTo>
                    <a:pt x="0" y="54"/>
                  </a:lnTo>
                  <a:lnTo>
                    <a:pt x="1" y="43"/>
                  </a:lnTo>
                  <a:lnTo>
                    <a:pt x="4" y="32"/>
                  </a:lnTo>
                  <a:lnTo>
                    <a:pt x="9" y="23"/>
                  </a:lnTo>
                  <a:lnTo>
                    <a:pt x="16" y="15"/>
                  </a:lnTo>
                  <a:lnTo>
                    <a:pt x="24" y="8"/>
                  </a:lnTo>
                  <a:lnTo>
                    <a:pt x="34" y="3"/>
                  </a:lnTo>
                  <a:lnTo>
                    <a:pt x="43" y="0"/>
                  </a:lnTo>
                  <a:lnTo>
                    <a:pt x="54" y="0"/>
                  </a:lnTo>
                  <a:lnTo>
                    <a:pt x="54" y="0"/>
                  </a:lnTo>
                  <a:lnTo>
                    <a:pt x="64" y="0"/>
                  </a:lnTo>
                  <a:lnTo>
                    <a:pt x="74" y="3"/>
                  </a:lnTo>
                  <a:lnTo>
                    <a:pt x="83" y="8"/>
                  </a:lnTo>
                  <a:lnTo>
                    <a:pt x="91" y="15"/>
                  </a:lnTo>
                  <a:lnTo>
                    <a:pt x="98" y="23"/>
                  </a:lnTo>
                  <a:lnTo>
                    <a:pt x="102" y="32"/>
                  </a:lnTo>
                  <a:lnTo>
                    <a:pt x="106" y="43"/>
                  </a:lnTo>
                  <a:lnTo>
                    <a:pt x="107" y="54"/>
                  </a:lnTo>
                  <a:lnTo>
                    <a:pt x="107" y="54"/>
                  </a:lnTo>
                  <a:lnTo>
                    <a:pt x="106" y="65"/>
                  </a:lnTo>
                  <a:lnTo>
                    <a:pt x="102" y="77"/>
                  </a:lnTo>
                  <a:lnTo>
                    <a:pt x="98" y="86"/>
                  </a:lnTo>
                  <a:lnTo>
                    <a:pt x="91" y="94"/>
                  </a:lnTo>
                  <a:lnTo>
                    <a:pt x="83" y="100"/>
                  </a:lnTo>
                  <a:lnTo>
                    <a:pt x="74" y="105"/>
                  </a:lnTo>
                  <a:lnTo>
                    <a:pt x="64" y="108"/>
                  </a:lnTo>
                  <a:lnTo>
                    <a:pt x="54" y="109"/>
                  </a:lnTo>
                  <a:lnTo>
                    <a:pt x="54" y="109"/>
                  </a:lnTo>
                  <a:close/>
                  <a:moveTo>
                    <a:pt x="54" y="9"/>
                  </a:moveTo>
                  <a:lnTo>
                    <a:pt x="54" y="9"/>
                  </a:lnTo>
                  <a:lnTo>
                    <a:pt x="45" y="10"/>
                  </a:lnTo>
                  <a:lnTo>
                    <a:pt x="37" y="12"/>
                  </a:lnTo>
                  <a:lnTo>
                    <a:pt x="30" y="16"/>
                  </a:lnTo>
                  <a:lnTo>
                    <a:pt x="24" y="21"/>
                  </a:lnTo>
                  <a:lnTo>
                    <a:pt x="19" y="28"/>
                  </a:lnTo>
                  <a:lnTo>
                    <a:pt x="15" y="36"/>
                  </a:lnTo>
                  <a:lnTo>
                    <a:pt x="12" y="45"/>
                  </a:lnTo>
                  <a:lnTo>
                    <a:pt x="11" y="54"/>
                  </a:lnTo>
                  <a:lnTo>
                    <a:pt x="11" y="54"/>
                  </a:lnTo>
                  <a:lnTo>
                    <a:pt x="12" y="63"/>
                  </a:lnTo>
                  <a:lnTo>
                    <a:pt x="15" y="72"/>
                  </a:lnTo>
                  <a:lnTo>
                    <a:pt x="18" y="79"/>
                  </a:lnTo>
                  <a:lnTo>
                    <a:pt x="24" y="86"/>
                  </a:lnTo>
                  <a:lnTo>
                    <a:pt x="29" y="91"/>
                  </a:lnTo>
                  <a:lnTo>
                    <a:pt x="36" y="96"/>
                  </a:lnTo>
                  <a:lnTo>
                    <a:pt x="45" y="98"/>
                  </a:lnTo>
                  <a:lnTo>
                    <a:pt x="54" y="99"/>
                  </a:lnTo>
                  <a:lnTo>
                    <a:pt x="54" y="99"/>
                  </a:lnTo>
                  <a:lnTo>
                    <a:pt x="62" y="98"/>
                  </a:lnTo>
                  <a:lnTo>
                    <a:pt x="70" y="96"/>
                  </a:lnTo>
                  <a:lnTo>
                    <a:pt x="78" y="92"/>
                  </a:lnTo>
                  <a:lnTo>
                    <a:pt x="83" y="87"/>
                  </a:lnTo>
                  <a:lnTo>
                    <a:pt x="89" y="80"/>
                  </a:lnTo>
                  <a:lnTo>
                    <a:pt x="92" y="72"/>
                  </a:lnTo>
                  <a:lnTo>
                    <a:pt x="95" y="64"/>
                  </a:lnTo>
                  <a:lnTo>
                    <a:pt x="96" y="54"/>
                  </a:lnTo>
                  <a:lnTo>
                    <a:pt x="96" y="54"/>
                  </a:lnTo>
                  <a:lnTo>
                    <a:pt x="95" y="45"/>
                  </a:lnTo>
                  <a:lnTo>
                    <a:pt x="92" y="36"/>
                  </a:lnTo>
                  <a:lnTo>
                    <a:pt x="89" y="28"/>
                  </a:lnTo>
                  <a:lnTo>
                    <a:pt x="83" y="21"/>
                  </a:lnTo>
                  <a:lnTo>
                    <a:pt x="78" y="16"/>
                  </a:lnTo>
                  <a:lnTo>
                    <a:pt x="70" y="12"/>
                  </a:lnTo>
                  <a:lnTo>
                    <a:pt x="62" y="10"/>
                  </a:lnTo>
                  <a:lnTo>
                    <a:pt x="54" y="9"/>
                  </a:lnTo>
                  <a:lnTo>
                    <a:pt x="54" y="9"/>
                  </a:lnTo>
                  <a:close/>
                  <a:moveTo>
                    <a:pt x="43" y="86"/>
                  </a:moveTo>
                  <a:lnTo>
                    <a:pt x="33" y="86"/>
                  </a:lnTo>
                  <a:lnTo>
                    <a:pt x="33" y="25"/>
                  </a:lnTo>
                  <a:lnTo>
                    <a:pt x="56" y="25"/>
                  </a:lnTo>
                  <a:lnTo>
                    <a:pt x="56" y="25"/>
                  </a:lnTo>
                  <a:lnTo>
                    <a:pt x="65" y="26"/>
                  </a:lnTo>
                  <a:lnTo>
                    <a:pt x="70" y="27"/>
                  </a:lnTo>
                  <a:lnTo>
                    <a:pt x="72" y="29"/>
                  </a:lnTo>
                  <a:lnTo>
                    <a:pt x="75" y="32"/>
                  </a:lnTo>
                  <a:lnTo>
                    <a:pt x="77" y="35"/>
                  </a:lnTo>
                  <a:lnTo>
                    <a:pt x="78" y="38"/>
                  </a:lnTo>
                  <a:lnTo>
                    <a:pt x="78" y="43"/>
                  </a:lnTo>
                  <a:lnTo>
                    <a:pt x="78" y="43"/>
                  </a:lnTo>
                  <a:lnTo>
                    <a:pt x="78" y="46"/>
                  </a:lnTo>
                  <a:lnTo>
                    <a:pt x="77" y="50"/>
                  </a:lnTo>
                  <a:lnTo>
                    <a:pt x="75" y="52"/>
                  </a:lnTo>
                  <a:lnTo>
                    <a:pt x="73" y="54"/>
                  </a:lnTo>
                  <a:lnTo>
                    <a:pt x="69" y="57"/>
                  </a:lnTo>
                  <a:lnTo>
                    <a:pt x="62" y="59"/>
                  </a:lnTo>
                  <a:lnTo>
                    <a:pt x="79" y="86"/>
                  </a:lnTo>
                  <a:lnTo>
                    <a:pt x="68" y="86"/>
                  </a:lnTo>
                  <a:lnTo>
                    <a:pt x="53" y="60"/>
                  </a:lnTo>
                  <a:lnTo>
                    <a:pt x="43" y="60"/>
                  </a:lnTo>
                  <a:lnTo>
                    <a:pt x="43" y="86"/>
                  </a:lnTo>
                  <a:close/>
                  <a:moveTo>
                    <a:pt x="54" y="51"/>
                  </a:moveTo>
                  <a:lnTo>
                    <a:pt x="54" y="51"/>
                  </a:lnTo>
                  <a:lnTo>
                    <a:pt x="60" y="51"/>
                  </a:lnTo>
                  <a:lnTo>
                    <a:pt x="64" y="50"/>
                  </a:lnTo>
                  <a:lnTo>
                    <a:pt x="65" y="48"/>
                  </a:lnTo>
                  <a:lnTo>
                    <a:pt x="68" y="46"/>
                  </a:lnTo>
                  <a:lnTo>
                    <a:pt x="68" y="44"/>
                  </a:lnTo>
                  <a:lnTo>
                    <a:pt x="69" y="42"/>
                  </a:lnTo>
                  <a:lnTo>
                    <a:pt x="69" y="42"/>
                  </a:lnTo>
                  <a:lnTo>
                    <a:pt x="68" y="39"/>
                  </a:lnTo>
                  <a:lnTo>
                    <a:pt x="66" y="37"/>
                  </a:lnTo>
                  <a:lnTo>
                    <a:pt x="64" y="35"/>
                  </a:lnTo>
                  <a:lnTo>
                    <a:pt x="60" y="34"/>
                  </a:lnTo>
                  <a:lnTo>
                    <a:pt x="55" y="34"/>
                  </a:lnTo>
                  <a:lnTo>
                    <a:pt x="43" y="34"/>
                  </a:lnTo>
                  <a:lnTo>
                    <a:pt x="43" y="51"/>
                  </a:lnTo>
                  <a:lnTo>
                    <a:pt x="54" y="51"/>
                  </a:lnTo>
                  <a:close/>
                </a:path>
              </a:pathLst>
            </a:custGeom>
            <a:solidFill>
              <a:srgbClr val="F71C1C"/>
            </a:solidFill>
            <a:ln w="9525">
              <a:noFill/>
              <a:round/>
              <a:headEnd/>
              <a:tailEnd/>
            </a:ln>
          </p:spPr>
          <p:txBody>
            <a:bodyPr/>
            <a:lstStyle/>
            <a:p>
              <a:endParaRPr lang="en-GB">
                <a:latin typeface="ITC Franklin Gothic Std Book" pitchFamily="34" charset="0"/>
              </a:endParaRPr>
            </a:p>
          </p:txBody>
        </p:sp>
        <p:sp>
          <p:nvSpPr>
            <p:cNvPr id="14" name="Freeform 7"/>
            <p:cNvSpPr>
              <a:spLocks/>
            </p:cNvSpPr>
            <p:nvPr userDrawn="1"/>
          </p:nvSpPr>
          <p:spPr bwMode="auto">
            <a:xfrm>
              <a:off x="2642108" y="1082228"/>
              <a:ext cx="180751" cy="191966"/>
            </a:xfrm>
            <a:custGeom>
              <a:avLst/>
              <a:gdLst/>
              <a:ahLst/>
              <a:cxnLst>
                <a:cxn ang="0">
                  <a:pos x="362" y="0"/>
                </a:cxn>
                <a:cxn ang="0">
                  <a:pos x="362" y="356"/>
                </a:cxn>
                <a:cxn ang="0">
                  <a:pos x="97" y="0"/>
                </a:cxn>
                <a:cxn ang="0">
                  <a:pos x="0" y="0"/>
                </a:cxn>
                <a:cxn ang="0">
                  <a:pos x="0" y="487"/>
                </a:cxn>
                <a:cxn ang="0">
                  <a:pos x="91" y="487"/>
                </a:cxn>
                <a:cxn ang="0">
                  <a:pos x="91" y="125"/>
                </a:cxn>
                <a:cxn ang="0">
                  <a:pos x="362" y="487"/>
                </a:cxn>
                <a:cxn ang="0">
                  <a:pos x="453" y="487"/>
                </a:cxn>
                <a:cxn ang="0">
                  <a:pos x="453" y="0"/>
                </a:cxn>
                <a:cxn ang="0">
                  <a:pos x="362" y="0"/>
                </a:cxn>
              </a:cxnLst>
              <a:rect l="0" t="0" r="r" b="b"/>
              <a:pathLst>
                <a:path w="453" h="487">
                  <a:moveTo>
                    <a:pt x="362" y="0"/>
                  </a:moveTo>
                  <a:lnTo>
                    <a:pt x="362" y="356"/>
                  </a:lnTo>
                  <a:lnTo>
                    <a:pt x="97" y="0"/>
                  </a:lnTo>
                  <a:lnTo>
                    <a:pt x="0" y="0"/>
                  </a:lnTo>
                  <a:lnTo>
                    <a:pt x="0" y="487"/>
                  </a:lnTo>
                  <a:lnTo>
                    <a:pt x="91" y="487"/>
                  </a:lnTo>
                  <a:lnTo>
                    <a:pt x="91" y="125"/>
                  </a:lnTo>
                  <a:lnTo>
                    <a:pt x="362" y="487"/>
                  </a:lnTo>
                  <a:lnTo>
                    <a:pt x="453" y="487"/>
                  </a:lnTo>
                  <a:lnTo>
                    <a:pt x="453" y="0"/>
                  </a:lnTo>
                  <a:lnTo>
                    <a:pt x="362" y="0"/>
                  </a:lnTo>
                  <a:close/>
                </a:path>
              </a:pathLst>
            </a:custGeom>
            <a:solidFill>
              <a:srgbClr val="F71C1C"/>
            </a:solidFill>
            <a:ln w="9525">
              <a:noFill/>
              <a:round/>
              <a:headEnd/>
              <a:tailEnd/>
            </a:ln>
          </p:spPr>
          <p:txBody>
            <a:bodyPr/>
            <a:lstStyle/>
            <a:p>
              <a:endParaRPr lang="en-GB">
                <a:latin typeface="ITC Franklin Gothic Std Book" pitchFamily="34" charset="0"/>
              </a:endParaRPr>
            </a:p>
          </p:txBody>
        </p:sp>
        <p:sp>
          <p:nvSpPr>
            <p:cNvPr id="15" name="Freeform 8"/>
            <p:cNvSpPr>
              <a:spLocks/>
            </p:cNvSpPr>
            <p:nvPr userDrawn="1"/>
          </p:nvSpPr>
          <p:spPr bwMode="auto">
            <a:xfrm>
              <a:off x="2844442" y="1082228"/>
              <a:ext cx="129494" cy="191966"/>
            </a:xfrm>
            <a:custGeom>
              <a:avLst/>
              <a:gdLst/>
              <a:ahLst/>
              <a:cxnLst>
                <a:cxn ang="0">
                  <a:pos x="0" y="0"/>
                </a:cxn>
                <a:cxn ang="0">
                  <a:pos x="0" y="487"/>
                </a:cxn>
                <a:cxn ang="0">
                  <a:pos x="329" y="487"/>
                </a:cxn>
                <a:cxn ang="0">
                  <a:pos x="329" y="408"/>
                </a:cxn>
                <a:cxn ang="0">
                  <a:pos x="91" y="408"/>
                </a:cxn>
                <a:cxn ang="0">
                  <a:pos x="91" y="280"/>
                </a:cxn>
                <a:cxn ang="0">
                  <a:pos x="320" y="280"/>
                </a:cxn>
                <a:cxn ang="0">
                  <a:pos x="320" y="202"/>
                </a:cxn>
                <a:cxn ang="0">
                  <a:pos x="91" y="202"/>
                </a:cxn>
                <a:cxn ang="0">
                  <a:pos x="91" y="79"/>
                </a:cxn>
                <a:cxn ang="0">
                  <a:pos x="329" y="79"/>
                </a:cxn>
                <a:cxn ang="0">
                  <a:pos x="329" y="0"/>
                </a:cxn>
                <a:cxn ang="0">
                  <a:pos x="0" y="0"/>
                </a:cxn>
              </a:cxnLst>
              <a:rect l="0" t="0" r="r" b="b"/>
              <a:pathLst>
                <a:path w="329" h="487">
                  <a:moveTo>
                    <a:pt x="0" y="0"/>
                  </a:moveTo>
                  <a:lnTo>
                    <a:pt x="0" y="487"/>
                  </a:lnTo>
                  <a:lnTo>
                    <a:pt x="329" y="487"/>
                  </a:lnTo>
                  <a:lnTo>
                    <a:pt x="329" y="408"/>
                  </a:lnTo>
                  <a:lnTo>
                    <a:pt x="91" y="408"/>
                  </a:lnTo>
                  <a:lnTo>
                    <a:pt x="91" y="280"/>
                  </a:lnTo>
                  <a:lnTo>
                    <a:pt x="320" y="280"/>
                  </a:lnTo>
                  <a:lnTo>
                    <a:pt x="320" y="202"/>
                  </a:lnTo>
                  <a:lnTo>
                    <a:pt x="91" y="202"/>
                  </a:lnTo>
                  <a:lnTo>
                    <a:pt x="91" y="79"/>
                  </a:lnTo>
                  <a:lnTo>
                    <a:pt x="329" y="79"/>
                  </a:lnTo>
                  <a:lnTo>
                    <a:pt x="329" y="0"/>
                  </a:lnTo>
                  <a:lnTo>
                    <a:pt x="0" y="0"/>
                  </a:lnTo>
                  <a:close/>
                </a:path>
              </a:pathLst>
            </a:custGeom>
            <a:solidFill>
              <a:srgbClr val="F71C1C"/>
            </a:solidFill>
            <a:ln w="9525">
              <a:noFill/>
              <a:round/>
              <a:headEnd/>
              <a:tailEnd/>
            </a:ln>
          </p:spPr>
          <p:txBody>
            <a:bodyPr/>
            <a:lstStyle/>
            <a:p>
              <a:endParaRPr lang="en-GB">
                <a:latin typeface="ITC Franklin Gothic Std Book" pitchFamily="34" charset="0"/>
              </a:endParaRPr>
            </a:p>
          </p:txBody>
        </p:sp>
        <p:sp>
          <p:nvSpPr>
            <p:cNvPr id="16" name="Freeform 9"/>
            <p:cNvSpPr>
              <a:spLocks noEditPoints="1"/>
            </p:cNvSpPr>
            <p:nvPr userDrawn="1"/>
          </p:nvSpPr>
          <p:spPr bwMode="auto">
            <a:xfrm>
              <a:off x="3338139" y="1082228"/>
              <a:ext cx="202334" cy="191966"/>
            </a:xfrm>
            <a:custGeom>
              <a:avLst/>
              <a:gdLst/>
              <a:ahLst/>
              <a:cxnLst>
                <a:cxn ang="0">
                  <a:pos x="296" y="0"/>
                </a:cxn>
                <a:cxn ang="0">
                  <a:pos x="216" y="0"/>
                </a:cxn>
                <a:cxn ang="0">
                  <a:pos x="0" y="487"/>
                </a:cxn>
                <a:cxn ang="0">
                  <a:pos x="96" y="487"/>
                </a:cxn>
                <a:cxn ang="0">
                  <a:pos x="158" y="346"/>
                </a:cxn>
                <a:cxn ang="0">
                  <a:pos x="353" y="346"/>
                </a:cxn>
                <a:cxn ang="0">
                  <a:pos x="414" y="487"/>
                </a:cxn>
                <a:cxn ang="0">
                  <a:pos x="512" y="487"/>
                </a:cxn>
                <a:cxn ang="0">
                  <a:pos x="296" y="0"/>
                </a:cxn>
                <a:cxn ang="0">
                  <a:pos x="256" y="106"/>
                </a:cxn>
                <a:cxn ang="0">
                  <a:pos x="321" y="273"/>
                </a:cxn>
                <a:cxn ang="0">
                  <a:pos x="191" y="273"/>
                </a:cxn>
                <a:cxn ang="0">
                  <a:pos x="256" y="106"/>
                </a:cxn>
              </a:cxnLst>
              <a:rect l="0" t="0" r="r" b="b"/>
              <a:pathLst>
                <a:path w="512" h="487">
                  <a:moveTo>
                    <a:pt x="296" y="0"/>
                  </a:moveTo>
                  <a:lnTo>
                    <a:pt x="216" y="0"/>
                  </a:lnTo>
                  <a:lnTo>
                    <a:pt x="0" y="487"/>
                  </a:lnTo>
                  <a:lnTo>
                    <a:pt x="96" y="487"/>
                  </a:lnTo>
                  <a:lnTo>
                    <a:pt x="158" y="346"/>
                  </a:lnTo>
                  <a:lnTo>
                    <a:pt x="353" y="346"/>
                  </a:lnTo>
                  <a:lnTo>
                    <a:pt x="414" y="487"/>
                  </a:lnTo>
                  <a:lnTo>
                    <a:pt x="512" y="487"/>
                  </a:lnTo>
                  <a:lnTo>
                    <a:pt x="296" y="0"/>
                  </a:lnTo>
                  <a:close/>
                  <a:moveTo>
                    <a:pt x="256" y="106"/>
                  </a:moveTo>
                  <a:lnTo>
                    <a:pt x="321" y="273"/>
                  </a:lnTo>
                  <a:lnTo>
                    <a:pt x="191" y="273"/>
                  </a:lnTo>
                  <a:lnTo>
                    <a:pt x="256" y="106"/>
                  </a:lnTo>
                  <a:close/>
                </a:path>
              </a:pathLst>
            </a:custGeom>
            <a:solidFill>
              <a:srgbClr val="F71C1C"/>
            </a:solidFill>
            <a:ln w="9525">
              <a:noFill/>
              <a:round/>
              <a:headEnd/>
              <a:tailEnd/>
            </a:ln>
          </p:spPr>
          <p:txBody>
            <a:bodyPr/>
            <a:lstStyle/>
            <a:p>
              <a:endParaRPr lang="en-GB">
                <a:latin typeface="ITC Franklin Gothic Std Book" pitchFamily="34" charset="0"/>
              </a:endParaRPr>
            </a:p>
          </p:txBody>
        </p:sp>
        <p:sp>
          <p:nvSpPr>
            <p:cNvPr id="17" name="Freeform 10"/>
            <p:cNvSpPr>
              <a:spLocks/>
            </p:cNvSpPr>
            <p:nvPr userDrawn="1"/>
          </p:nvSpPr>
          <p:spPr bwMode="auto">
            <a:xfrm>
              <a:off x="3537775" y="1082228"/>
              <a:ext cx="178054" cy="191966"/>
            </a:xfrm>
            <a:custGeom>
              <a:avLst/>
              <a:gdLst/>
              <a:ahLst/>
              <a:cxnLst>
                <a:cxn ang="0">
                  <a:pos x="362" y="0"/>
                </a:cxn>
                <a:cxn ang="0">
                  <a:pos x="362" y="356"/>
                </a:cxn>
                <a:cxn ang="0">
                  <a:pos x="96" y="0"/>
                </a:cxn>
                <a:cxn ang="0">
                  <a:pos x="0" y="0"/>
                </a:cxn>
                <a:cxn ang="0">
                  <a:pos x="0" y="487"/>
                </a:cxn>
                <a:cxn ang="0">
                  <a:pos x="90" y="487"/>
                </a:cxn>
                <a:cxn ang="0">
                  <a:pos x="90" y="125"/>
                </a:cxn>
                <a:cxn ang="0">
                  <a:pos x="361" y="487"/>
                </a:cxn>
                <a:cxn ang="0">
                  <a:pos x="452" y="487"/>
                </a:cxn>
                <a:cxn ang="0">
                  <a:pos x="452" y="0"/>
                </a:cxn>
                <a:cxn ang="0">
                  <a:pos x="362" y="0"/>
                </a:cxn>
              </a:cxnLst>
              <a:rect l="0" t="0" r="r" b="b"/>
              <a:pathLst>
                <a:path w="452" h="487">
                  <a:moveTo>
                    <a:pt x="362" y="0"/>
                  </a:moveTo>
                  <a:lnTo>
                    <a:pt x="362" y="356"/>
                  </a:lnTo>
                  <a:lnTo>
                    <a:pt x="96" y="0"/>
                  </a:lnTo>
                  <a:lnTo>
                    <a:pt x="0" y="0"/>
                  </a:lnTo>
                  <a:lnTo>
                    <a:pt x="0" y="487"/>
                  </a:lnTo>
                  <a:lnTo>
                    <a:pt x="90" y="487"/>
                  </a:lnTo>
                  <a:lnTo>
                    <a:pt x="90" y="125"/>
                  </a:lnTo>
                  <a:lnTo>
                    <a:pt x="361" y="487"/>
                  </a:lnTo>
                  <a:lnTo>
                    <a:pt x="452" y="487"/>
                  </a:lnTo>
                  <a:lnTo>
                    <a:pt x="452" y="0"/>
                  </a:lnTo>
                  <a:lnTo>
                    <a:pt x="362" y="0"/>
                  </a:lnTo>
                  <a:close/>
                </a:path>
              </a:pathLst>
            </a:custGeom>
            <a:solidFill>
              <a:srgbClr val="F71C1C"/>
            </a:solidFill>
            <a:ln w="9525">
              <a:noFill/>
              <a:round/>
              <a:headEnd/>
              <a:tailEnd/>
            </a:ln>
          </p:spPr>
          <p:txBody>
            <a:bodyPr/>
            <a:lstStyle/>
            <a:p>
              <a:endParaRPr lang="en-GB">
                <a:latin typeface="ITC Franklin Gothic Std Book" pitchFamily="34" charset="0"/>
              </a:endParaRPr>
            </a:p>
          </p:txBody>
        </p:sp>
        <p:sp>
          <p:nvSpPr>
            <p:cNvPr id="18" name="Freeform 11"/>
            <p:cNvSpPr>
              <a:spLocks/>
            </p:cNvSpPr>
            <p:nvPr userDrawn="1"/>
          </p:nvSpPr>
          <p:spPr bwMode="auto">
            <a:xfrm>
              <a:off x="3737412" y="1082228"/>
              <a:ext cx="132191" cy="191966"/>
            </a:xfrm>
            <a:custGeom>
              <a:avLst/>
              <a:gdLst/>
              <a:ahLst/>
              <a:cxnLst>
                <a:cxn ang="0">
                  <a:pos x="0" y="0"/>
                </a:cxn>
                <a:cxn ang="0">
                  <a:pos x="0" y="487"/>
                </a:cxn>
                <a:cxn ang="0">
                  <a:pos x="328" y="487"/>
                </a:cxn>
                <a:cxn ang="0">
                  <a:pos x="328" y="408"/>
                </a:cxn>
                <a:cxn ang="0">
                  <a:pos x="91" y="408"/>
                </a:cxn>
                <a:cxn ang="0">
                  <a:pos x="91" y="280"/>
                </a:cxn>
                <a:cxn ang="0">
                  <a:pos x="319" y="280"/>
                </a:cxn>
                <a:cxn ang="0">
                  <a:pos x="319" y="202"/>
                </a:cxn>
                <a:cxn ang="0">
                  <a:pos x="91" y="202"/>
                </a:cxn>
                <a:cxn ang="0">
                  <a:pos x="91" y="79"/>
                </a:cxn>
                <a:cxn ang="0">
                  <a:pos x="328" y="79"/>
                </a:cxn>
                <a:cxn ang="0">
                  <a:pos x="328" y="0"/>
                </a:cxn>
                <a:cxn ang="0">
                  <a:pos x="0" y="0"/>
                </a:cxn>
              </a:cxnLst>
              <a:rect l="0" t="0" r="r" b="b"/>
              <a:pathLst>
                <a:path w="328" h="487">
                  <a:moveTo>
                    <a:pt x="0" y="0"/>
                  </a:moveTo>
                  <a:lnTo>
                    <a:pt x="0" y="487"/>
                  </a:lnTo>
                  <a:lnTo>
                    <a:pt x="328" y="487"/>
                  </a:lnTo>
                  <a:lnTo>
                    <a:pt x="328" y="408"/>
                  </a:lnTo>
                  <a:lnTo>
                    <a:pt x="91" y="408"/>
                  </a:lnTo>
                  <a:lnTo>
                    <a:pt x="91" y="280"/>
                  </a:lnTo>
                  <a:lnTo>
                    <a:pt x="319" y="280"/>
                  </a:lnTo>
                  <a:lnTo>
                    <a:pt x="319" y="202"/>
                  </a:lnTo>
                  <a:lnTo>
                    <a:pt x="91" y="202"/>
                  </a:lnTo>
                  <a:lnTo>
                    <a:pt x="91" y="79"/>
                  </a:lnTo>
                  <a:lnTo>
                    <a:pt x="328" y="79"/>
                  </a:lnTo>
                  <a:lnTo>
                    <a:pt x="328" y="0"/>
                  </a:lnTo>
                  <a:lnTo>
                    <a:pt x="0" y="0"/>
                  </a:lnTo>
                  <a:close/>
                </a:path>
              </a:pathLst>
            </a:custGeom>
            <a:solidFill>
              <a:srgbClr val="F71C1C"/>
            </a:solidFill>
            <a:ln w="9525">
              <a:noFill/>
              <a:round/>
              <a:headEnd/>
              <a:tailEnd/>
            </a:ln>
          </p:spPr>
          <p:txBody>
            <a:bodyPr/>
            <a:lstStyle/>
            <a:p>
              <a:endParaRPr lang="en-GB">
                <a:latin typeface="ITC Franklin Gothic Std Book" pitchFamily="34" charset="0"/>
              </a:endParaRPr>
            </a:p>
          </p:txBody>
        </p:sp>
        <p:sp>
          <p:nvSpPr>
            <p:cNvPr id="19" name="Freeform 12"/>
            <p:cNvSpPr>
              <a:spLocks/>
            </p:cNvSpPr>
            <p:nvPr userDrawn="1"/>
          </p:nvSpPr>
          <p:spPr bwMode="auto">
            <a:xfrm>
              <a:off x="3877697" y="1076895"/>
              <a:ext cx="151076" cy="202631"/>
            </a:xfrm>
            <a:custGeom>
              <a:avLst/>
              <a:gdLst/>
              <a:ahLst/>
              <a:cxnLst>
                <a:cxn ang="0">
                  <a:pos x="190" y="195"/>
                </a:cxn>
                <a:cxn ang="0">
                  <a:pos x="132" y="169"/>
                </a:cxn>
                <a:cxn ang="0">
                  <a:pos x="119" y="148"/>
                </a:cxn>
                <a:cxn ang="0">
                  <a:pos x="117" y="125"/>
                </a:cxn>
                <a:cxn ang="0">
                  <a:pos x="147" y="86"/>
                </a:cxn>
                <a:cxn ang="0">
                  <a:pos x="176" y="75"/>
                </a:cxn>
                <a:cxn ang="0">
                  <a:pos x="208" y="75"/>
                </a:cxn>
                <a:cxn ang="0">
                  <a:pos x="254" y="92"/>
                </a:cxn>
                <a:cxn ang="0">
                  <a:pos x="271" y="115"/>
                </a:cxn>
                <a:cxn ang="0">
                  <a:pos x="275" y="143"/>
                </a:cxn>
                <a:cxn ang="0">
                  <a:pos x="373" y="124"/>
                </a:cxn>
                <a:cxn ang="0">
                  <a:pos x="353" y="71"/>
                </a:cxn>
                <a:cxn ang="0">
                  <a:pos x="311" y="30"/>
                </a:cxn>
                <a:cxn ang="0">
                  <a:pos x="249" y="5"/>
                </a:cxn>
                <a:cxn ang="0">
                  <a:pos x="194" y="0"/>
                </a:cxn>
                <a:cxn ang="0">
                  <a:pos x="115" y="13"/>
                </a:cxn>
                <a:cxn ang="0">
                  <a:pos x="60" y="47"/>
                </a:cxn>
                <a:cxn ang="0">
                  <a:pos x="28" y="90"/>
                </a:cxn>
                <a:cxn ang="0">
                  <a:pos x="18" y="135"/>
                </a:cxn>
                <a:cxn ang="0">
                  <a:pos x="24" y="177"/>
                </a:cxn>
                <a:cxn ang="0">
                  <a:pos x="51" y="221"/>
                </a:cxn>
                <a:cxn ang="0">
                  <a:pos x="82" y="244"/>
                </a:cxn>
                <a:cxn ang="0">
                  <a:pos x="142" y="268"/>
                </a:cxn>
                <a:cxn ang="0">
                  <a:pos x="203" y="287"/>
                </a:cxn>
                <a:cxn ang="0">
                  <a:pos x="261" y="310"/>
                </a:cxn>
                <a:cxn ang="0">
                  <a:pos x="280" y="329"/>
                </a:cxn>
                <a:cxn ang="0">
                  <a:pos x="288" y="358"/>
                </a:cxn>
                <a:cxn ang="0">
                  <a:pos x="283" y="382"/>
                </a:cxn>
                <a:cxn ang="0">
                  <a:pos x="267" y="408"/>
                </a:cxn>
                <a:cxn ang="0">
                  <a:pos x="240" y="426"/>
                </a:cxn>
                <a:cxn ang="0">
                  <a:pos x="204" y="434"/>
                </a:cxn>
                <a:cxn ang="0">
                  <a:pos x="163" y="431"/>
                </a:cxn>
                <a:cxn ang="0">
                  <a:pos x="123" y="409"/>
                </a:cxn>
                <a:cxn ang="0">
                  <a:pos x="105" y="380"/>
                </a:cxn>
                <a:cxn ang="0">
                  <a:pos x="99" y="347"/>
                </a:cxn>
                <a:cxn ang="0">
                  <a:pos x="1" y="372"/>
                </a:cxn>
                <a:cxn ang="0">
                  <a:pos x="26" y="436"/>
                </a:cxn>
                <a:cxn ang="0">
                  <a:pos x="77" y="479"/>
                </a:cxn>
                <a:cxn ang="0">
                  <a:pos x="141" y="502"/>
                </a:cxn>
                <a:cxn ang="0">
                  <a:pos x="194" y="508"/>
                </a:cxn>
                <a:cxn ang="0">
                  <a:pos x="272" y="497"/>
                </a:cxn>
                <a:cxn ang="0">
                  <a:pos x="333" y="466"/>
                </a:cxn>
                <a:cxn ang="0">
                  <a:pos x="372" y="419"/>
                </a:cxn>
                <a:cxn ang="0">
                  <a:pos x="386" y="358"/>
                </a:cxn>
                <a:cxn ang="0">
                  <a:pos x="377" y="305"/>
                </a:cxn>
                <a:cxn ang="0">
                  <a:pos x="342" y="257"/>
                </a:cxn>
                <a:cxn ang="0">
                  <a:pos x="290" y="226"/>
                </a:cxn>
                <a:cxn ang="0">
                  <a:pos x="218" y="203"/>
                </a:cxn>
              </a:cxnLst>
              <a:rect l="0" t="0" r="r" b="b"/>
              <a:pathLst>
                <a:path w="386" h="508">
                  <a:moveTo>
                    <a:pt x="218" y="203"/>
                  </a:moveTo>
                  <a:lnTo>
                    <a:pt x="195" y="196"/>
                  </a:lnTo>
                  <a:lnTo>
                    <a:pt x="190" y="195"/>
                  </a:lnTo>
                  <a:lnTo>
                    <a:pt x="190" y="195"/>
                  </a:lnTo>
                  <a:lnTo>
                    <a:pt x="166" y="187"/>
                  </a:lnTo>
                  <a:lnTo>
                    <a:pt x="155" y="182"/>
                  </a:lnTo>
                  <a:lnTo>
                    <a:pt x="142" y="177"/>
                  </a:lnTo>
                  <a:lnTo>
                    <a:pt x="132" y="169"/>
                  </a:lnTo>
                  <a:lnTo>
                    <a:pt x="128" y="164"/>
                  </a:lnTo>
                  <a:lnTo>
                    <a:pt x="124" y="160"/>
                  </a:lnTo>
                  <a:lnTo>
                    <a:pt x="121" y="154"/>
                  </a:lnTo>
                  <a:lnTo>
                    <a:pt x="119" y="148"/>
                  </a:lnTo>
                  <a:lnTo>
                    <a:pt x="117" y="142"/>
                  </a:lnTo>
                  <a:lnTo>
                    <a:pt x="116" y="135"/>
                  </a:lnTo>
                  <a:lnTo>
                    <a:pt x="116" y="135"/>
                  </a:lnTo>
                  <a:lnTo>
                    <a:pt x="117" y="125"/>
                  </a:lnTo>
                  <a:lnTo>
                    <a:pt x="122" y="115"/>
                  </a:lnTo>
                  <a:lnTo>
                    <a:pt x="128" y="104"/>
                  </a:lnTo>
                  <a:lnTo>
                    <a:pt x="137" y="94"/>
                  </a:lnTo>
                  <a:lnTo>
                    <a:pt x="147" y="86"/>
                  </a:lnTo>
                  <a:lnTo>
                    <a:pt x="153" y="83"/>
                  </a:lnTo>
                  <a:lnTo>
                    <a:pt x="160" y="80"/>
                  </a:lnTo>
                  <a:lnTo>
                    <a:pt x="168" y="77"/>
                  </a:lnTo>
                  <a:lnTo>
                    <a:pt x="176" y="75"/>
                  </a:lnTo>
                  <a:lnTo>
                    <a:pt x="185" y="74"/>
                  </a:lnTo>
                  <a:lnTo>
                    <a:pt x="194" y="74"/>
                  </a:lnTo>
                  <a:lnTo>
                    <a:pt x="194" y="74"/>
                  </a:lnTo>
                  <a:lnTo>
                    <a:pt x="208" y="75"/>
                  </a:lnTo>
                  <a:lnTo>
                    <a:pt x="222" y="77"/>
                  </a:lnTo>
                  <a:lnTo>
                    <a:pt x="236" y="82"/>
                  </a:lnTo>
                  <a:lnTo>
                    <a:pt x="248" y="89"/>
                  </a:lnTo>
                  <a:lnTo>
                    <a:pt x="254" y="92"/>
                  </a:lnTo>
                  <a:lnTo>
                    <a:pt x="259" y="97"/>
                  </a:lnTo>
                  <a:lnTo>
                    <a:pt x="264" y="102"/>
                  </a:lnTo>
                  <a:lnTo>
                    <a:pt x="267" y="108"/>
                  </a:lnTo>
                  <a:lnTo>
                    <a:pt x="271" y="115"/>
                  </a:lnTo>
                  <a:lnTo>
                    <a:pt x="273" y="123"/>
                  </a:lnTo>
                  <a:lnTo>
                    <a:pt x="274" y="130"/>
                  </a:lnTo>
                  <a:lnTo>
                    <a:pt x="275" y="138"/>
                  </a:lnTo>
                  <a:lnTo>
                    <a:pt x="275" y="143"/>
                  </a:lnTo>
                  <a:lnTo>
                    <a:pt x="373" y="143"/>
                  </a:lnTo>
                  <a:lnTo>
                    <a:pt x="373" y="138"/>
                  </a:lnTo>
                  <a:lnTo>
                    <a:pt x="373" y="138"/>
                  </a:lnTo>
                  <a:lnTo>
                    <a:pt x="373" y="124"/>
                  </a:lnTo>
                  <a:lnTo>
                    <a:pt x="370" y="109"/>
                  </a:lnTo>
                  <a:lnTo>
                    <a:pt x="367" y="95"/>
                  </a:lnTo>
                  <a:lnTo>
                    <a:pt x="361" y="82"/>
                  </a:lnTo>
                  <a:lnTo>
                    <a:pt x="353" y="71"/>
                  </a:lnTo>
                  <a:lnTo>
                    <a:pt x="345" y="58"/>
                  </a:lnTo>
                  <a:lnTo>
                    <a:pt x="335" y="48"/>
                  </a:lnTo>
                  <a:lnTo>
                    <a:pt x="324" y="39"/>
                  </a:lnTo>
                  <a:lnTo>
                    <a:pt x="311" y="30"/>
                  </a:lnTo>
                  <a:lnTo>
                    <a:pt x="298" y="22"/>
                  </a:lnTo>
                  <a:lnTo>
                    <a:pt x="282" y="15"/>
                  </a:lnTo>
                  <a:lnTo>
                    <a:pt x="266" y="10"/>
                  </a:lnTo>
                  <a:lnTo>
                    <a:pt x="249" y="5"/>
                  </a:lnTo>
                  <a:lnTo>
                    <a:pt x="232" y="3"/>
                  </a:lnTo>
                  <a:lnTo>
                    <a:pt x="213" y="1"/>
                  </a:lnTo>
                  <a:lnTo>
                    <a:pt x="194" y="0"/>
                  </a:lnTo>
                  <a:lnTo>
                    <a:pt x="194" y="0"/>
                  </a:lnTo>
                  <a:lnTo>
                    <a:pt x="172" y="1"/>
                  </a:lnTo>
                  <a:lnTo>
                    <a:pt x="151" y="3"/>
                  </a:lnTo>
                  <a:lnTo>
                    <a:pt x="132" y="8"/>
                  </a:lnTo>
                  <a:lnTo>
                    <a:pt x="115" y="13"/>
                  </a:lnTo>
                  <a:lnTo>
                    <a:pt x="99" y="20"/>
                  </a:lnTo>
                  <a:lnTo>
                    <a:pt x="85" y="28"/>
                  </a:lnTo>
                  <a:lnTo>
                    <a:pt x="72" y="37"/>
                  </a:lnTo>
                  <a:lnTo>
                    <a:pt x="60" y="47"/>
                  </a:lnTo>
                  <a:lnTo>
                    <a:pt x="50" y="57"/>
                  </a:lnTo>
                  <a:lnTo>
                    <a:pt x="42" y="67"/>
                  </a:lnTo>
                  <a:lnTo>
                    <a:pt x="34" y="79"/>
                  </a:lnTo>
                  <a:lnTo>
                    <a:pt x="28" y="90"/>
                  </a:lnTo>
                  <a:lnTo>
                    <a:pt x="24" y="102"/>
                  </a:lnTo>
                  <a:lnTo>
                    <a:pt x="20" y="113"/>
                  </a:lnTo>
                  <a:lnTo>
                    <a:pt x="18" y="125"/>
                  </a:lnTo>
                  <a:lnTo>
                    <a:pt x="18" y="135"/>
                  </a:lnTo>
                  <a:lnTo>
                    <a:pt x="18" y="135"/>
                  </a:lnTo>
                  <a:lnTo>
                    <a:pt x="18" y="150"/>
                  </a:lnTo>
                  <a:lnTo>
                    <a:pt x="20" y="163"/>
                  </a:lnTo>
                  <a:lnTo>
                    <a:pt x="24" y="177"/>
                  </a:lnTo>
                  <a:lnTo>
                    <a:pt x="29" y="189"/>
                  </a:lnTo>
                  <a:lnTo>
                    <a:pt x="35" y="200"/>
                  </a:lnTo>
                  <a:lnTo>
                    <a:pt x="43" y="212"/>
                  </a:lnTo>
                  <a:lnTo>
                    <a:pt x="51" y="221"/>
                  </a:lnTo>
                  <a:lnTo>
                    <a:pt x="61" y="230"/>
                  </a:lnTo>
                  <a:lnTo>
                    <a:pt x="61" y="230"/>
                  </a:lnTo>
                  <a:lnTo>
                    <a:pt x="72" y="237"/>
                  </a:lnTo>
                  <a:lnTo>
                    <a:pt x="82" y="244"/>
                  </a:lnTo>
                  <a:lnTo>
                    <a:pt x="95" y="250"/>
                  </a:lnTo>
                  <a:lnTo>
                    <a:pt x="108" y="256"/>
                  </a:lnTo>
                  <a:lnTo>
                    <a:pt x="123" y="262"/>
                  </a:lnTo>
                  <a:lnTo>
                    <a:pt x="142" y="268"/>
                  </a:lnTo>
                  <a:lnTo>
                    <a:pt x="193" y="284"/>
                  </a:lnTo>
                  <a:lnTo>
                    <a:pt x="193" y="284"/>
                  </a:lnTo>
                  <a:lnTo>
                    <a:pt x="203" y="287"/>
                  </a:lnTo>
                  <a:lnTo>
                    <a:pt x="203" y="287"/>
                  </a:lnTo>
                  <a:lnTo>
                    <a:pt x="219" y="292"/>
                  </a:lnTo>
                  <a:lnTo>
                    <a:pt x="234" y="297"/>
                  </a:lnTo>
                  <a:lnTo>
                    <a:pt x="247" y="303"/>
                  </a:lnTo>
                  <a:lnTo>
                    <a:pt x="261" y="310"/>
                  </a:lnTo>
                  <a:lnTo>
                    <a:pt x="266" y="314"/>
                  </a:lnTo>
                  <a:lnTo>
                    <a:pt x="271" y="319"/>
                  </a:lnTo>
                  <a:lnTo>
                    <a:pt x="276" y="323"/>
                  </a:lnTo>
                  <a:lnTo>
                    <a:pt x="280" y="329"/>
                  </a:lnTo>
                  <a:lnTo>
                    <a:pt x="283" y="336"/>
                  </a:lnTo>
                  <a:lnTo>
                    <a:pt x="285" y="342"/>
                  </a:lnTo>
                  <a:lnTo>
                    <a:pt x="287" y="350"/>
                  </a:lnTo>
                  <a:lnTo>
                    <a:pt x="288" y="358"/>
                  </a:lnTo>
                  <a:lnTo>
                    <a:pt x="288" y="358"/>
                  </a:lnTo>
                  <a:lnTo>
                    <a:pt x="287" y="366"/>
                  </a:lnTo>
                  <a:lnTo>
                    <a:pt x="285" y="374"/>
                  </a:lnTo>
                  <a:lnTo>
                    <a:pt x="283" y="382"/>
                  </a:lnTo>
                  <a:lnTo>
                    <a:pt x="281" y="390"/>
                  </a:lnTo>
                  <a:lnTo>
                    <a:pt x="278" y="395"/>
                  </a:lnTo>
                  <a:lnTo>
                    <a:pt x="273" y="402"/>
                  </a:lnTo>
                  <a:lnTo>
                    <a:pt x="267" y="408"/>
                  </a:lnTo>
                  <a:lnTo>
                    <a:pt x="262" y="413"/>
                  </a:lnTo>
                  <a:lnTo>
                    <a:pt x="255" y="418"/>
                  </a:lnTo>
                  <a:lnTo>
                    <a:pt x="248" y="422"/>
                  </a:lnTo>
                  <a:lnTo>
                    <a:pt x="240" y="426"/>
                  </a:lnTo>
                  <a:lnTo>
                    <a:pt x="232" y="429"/>
                  </a:lnTo>
                  <a:lnTo>
                    <a:pt x="223" y="431"/>
                  </a:lnTo>
                  <a:lnTo>
                    <a:pt x="214" y="432"/>
                  </a:lnTo>
                  <a:lnTo>
                    <a:pt x="204" y="434"/>
                  </a:lnTo>
                  <a:lnTo>
                    <a:pt x="194" y="435"/>
                  </a:lnTo>
                  <a:lnTo>
                    <a:pt x="194" y="435"/>
                  </a:lnTo>
                  <a:lnTo>
                    <a:pt x="177" y="434"/>
                  </a:lnTo>
                  <a:lnTo>
                    <a:pt x="163" y="431"/>
                  </a:lnTo>
                  <a:lnTo>
                    <a:pt x="150" y="427"/>
                  </a:lnTo>
                  <a:lnTo>
                    <a:pt x="140" y="422"/>
                  </a:lnTo>
                  <a:lnTo>
                    <a:pt x="131" y="416"/>
                  </a:lnTo>
                  <a:lnTo>
                    <a:pt x="123" y="409"/>
                  </a:lnTo>
                  <a:lnTo>
                    <a:pt x="116" y="402"/>
                  </a:lnTo>
                  <a:lnTo>
                    <a:pt x="112" y="394"/>
                  </a:lnTo>
                  <a:lnTo>
                    <a:pt x="107" y="387"/>
                  </a:lnTo>
                  <a:lnTo>
                    <a:pt x="105" y="380"/>
                  </a:lnTo>
                  <a:lnTo>
                    <a:pt x="100" y="366"/>
                  </a:lnTo>
                  <a:lnTo>
                    <a:pt x="99" y="357"/>
                  </a:lnTo>
                  <a:lnTo>
                    <a:pt x="99" y="352"/>
                  </a:lnTo>
                  <a:lnTo>
                    <a:pt x="99" y="347"/>
                  </a:lnTo>
                  <a:lnTo>
                    <a:pt x="0" y="347"/>
                  </a:lnTo>
                  <a:lnTo>
                    <a:pt x="0" y="352"/>
                  </a:lnTo>
                  <a:lnTo>
                    <a:pt x="0" y="352"/>
                  </a:lnTo>
                  <a:lnTo>
                    <a:pt x="1" y="372"/>
                  </a:lnTo>
                  <a:lnTo>
                    <a:pt x="5" y="390"/>
                  </a:lnTo>
                  <a:lnTo>
                    <a:pt x="10" y="407"/>
                  </a:lnTo>
                  <a:lnTo>
                    <a:pt x="17" y="421"/>
                  </a:lnTo>
                  <a:lnTo>
                    <a:pt x="26" y="436"/>
                  </a:lnTo>
                  <a:lnTo>
                    <a:pt x="37" y="448"/>
                  </a:lnTo>
                  <a:lnTo>
                    <a:pt x="49" y="460"/>
                  </a:lnTo>
                  <a:lnTo>
                    <a:pt x="62" y="471"/>
                  </a:lnTo>
                  <a:lnTo>
                    <a:pt x="77" y="479"/>
                  </a:lnTo>
                  <a:lnTo>
                    <a:pt x="91" y="487"/>
                  </a:lnTo>
                  <a:lnTo>
                    <a:pt x="107" y="493"/>
                  </a:lnTo>
                  <a:lnTo>
                    <a:pt x="124" y="499"/>
                  </a:lnTo>
                  <a:lnTo>
                    <a:pt x="141" y="502"/>
                  </a:lnTo>
                  <a:lnTo>
                    <a:pt x="159" y="506"/>
                  </a:lnTo>
                  <a:lnTo>
                    <a:pt x="176" y="508"/>
                  </a:lnTo>
                  <a:lnTo>
                    <a:pt x="194" y="508"/>
                  </a:lnTo>
                  <a:lnTo>
                    <a:pt x="194" y="508"/>
                  </a:lnTo>
                  <a:lnTo>
                    <a:pt x="214" y="507"/>
                  </a:lnTo>
                  <a:lnTo>
                    <a:pt x="235" y="506"/>
                  </a:lnTo>
                  <a:lnTo>
                    <a:pt x="254" y="501"/>
                  </a:lnTo>
                  <a:lnTo>
                    <a:pt x="272" y="497"/>
                  </a:lnTo>
                  <a:lnTo>
                    <a:pt x="289" y="491"/>
                  </a:lnTo>
                  <a:lnTo>
                    <a:pt x="305" y="484"/>
                  </a:lnTo>
                  <a:lnTo>
                    <a:pt x="319" y="475"/>
                  </a:lnTo>
                  <a:lnTo>
                    <a:pt x="333" y="466"/>
                  </a:lnTo>
                  <a:lnTo>
                    <a:pt x="344" y="456"/>
                  </a:lnTo>
                  <a:lnTo>
                    <a:pt x="355" y="444"/>
                  </a:lnTo>
                  <a:lnTo>
                    <a:pt x="364" y="431"/>
                  </a:lnTo>
                  <a:lnTo>
                    <a:pt x="372" y="419"/>
                  </a:lnTo>
                  <a:lnTo>
                    <a:pt x="378" y="404"/>
                  </a:lnTo>
                  <a:lnTo>
                    <a:pt x="382" y="390"/>
                  </a:lnTo>
                  <a:lnTo>
                    <a:pt x="386" y="374"/>
                  </a:lnTo>
                  <a:lnTo>
                    <a:pt x="386" y="358"/>
                  </a:lnTo>
                  <a:lnTo>
                    <a:pt x="386" y="358"/>
                  </a:lnTo>
                  <a:lnTo>
                    <a:pt x="385" y="339"/>
                  </a:lnTo>
                  <a:lnTo>
                    <a:pt x="382" y="321"/>
                  </a:lnTo>
                  <a:lnTo>
                    <a:pt x="377" y="305"/>
                  </a:lnTo>
                  <a:lnTo>
                    <a:pt x="370" y="290"/>
                  </a:lnTo>
                  <a:lnTo>
                    <a:pt x="362" y="278"/>
                  </a:lnTo>
                  <a:lnTo>
                    <a:pt x="353" y="267"/>
                  </a:lnTo>
                  <a:lnTo>
                    <a:pt x="342" y="257"/>
                  </a:lnTo>
                  <a:lnTo>
                    <a:pt x="331" y="248"/>
                  </a:lnTo>
                  <a:lnTo>
                    <a:pt x="317" y="240"/>
                  </a:lnTo>
                  <a:lnTo>
                    <a:pt x="303" y="232"/>
                  </a:lnTo>
                  <a:lnTo>
                    <a:pt x="290" y="226"/>
                  </a:lnTo>
                  <a:lnTo>
                    <a:pt x="275" y="221"/>
                  </a:lnTo>
                  <a:lnTo>
                    <a:pt x="246" y="210"/>
                  </a:lnTo>
                  <a:lnTo>
                    <a:pt x="218" y="203"/>
                  </a:lnTo>
                  <a:lnTo>
                    <a:pt x="218" y="203"/>
                  </a:lnTo>
                  <a:close/>
                </a:path>
              </a:pathLst>
            </a:custGeom>
            <a:solidFill>
              <a:srgbClr val="F71C1C"/>
            </a:solidFill>
            <a:ln w="9525">
              <a:noFill/>
              <a:round/>
              <a:headEnd/>
              <a:tailEnd/>
            </a:ln>
          </p:spPr>
          <p:txBody>
            <a:bodyPr/>
            <a:lstStyle/>
            <a:p>
              <a:endParaRPr lang="en-GB">
                <a:latin typeface="ITC Franklin Gothic Std Book" pitchFamily="34" charset="0"/>
              </a:endParaRPr>
            </a:p>
          </p:txBody>
        </p:sp>
        <p:sp>
          <p:nvSpPr>
            <p:cNvPr id="20" name="Freeform 13"/>
            <p:cNvSpPr>
              <a:spLocks noEditPoints="1"/>
            </p:cNvSpPr>
            <p:nvPr userDrawn="1"/>
          </p:nvSpPr>
          <p:spPr bwMode="auto">
            <a:xfrm>
              <a:off x="2426285" y="1076895"/>
              <a:ext cx="202334" cy="202631"/>
            </a:xfrm>
            <a:custGeom>
              <a:avLst/>
              <a:gdLst/>
              <a:ahLst/>
              <a:cxnLst>
                <a:cxn ang="0">
                  <a:pos x="229" y="1"/>
                </a:cxn>
                <a:cxn ang="0">
                  <a:pos x="156" y="20"/>
                </a:cxn>
                <a:cxn ang="0">
                  <a:pos x="93" y="58"/>
                </a:cxn>
                <a:cxn ang="0">
                  <a:pos x="44" y="112"/>
                </a:cxn>
                <a:cxn ang="0">
                  <a:pos x="13" y="179"/>
                </a:cxn>
                <a:cxn ang="0">
                  <a:pos x="0" y="254"/>
                </a:cxn>
                <a:cxn ang="0">
                  <a:pos x="6" y="305"/>
                </a:cxn>
                <a:cxn ang="0">
                  <a:pos x="32" y="375"/>
                </a:cxn>
                <a:cxn ang="0">
                  <a:pos x="75" y="434"/>
                </a:cxn>
                <a:cxn ang="0">
                  <a:pos x="133" y="478"/>
                </a:cxn>
                <a:cxn ang="0">
                  <a:pos x="203" y="504"/>
                </a:cxn>
                <a:cxn ang="0">
                  <a:pos x="255" y="508"/>
                </a:cxn>
                <a:cxn ang="0">
                  <a:pos x="331" y="497"/>
                </a:cxn>
                <a:cxn ang="0">
                  <a:pos x="397" y="465"/>
                </a:cxn>
                <a:cxn ang="0">
                  <a:pos x="451" y="416"/>
                </a:cxn>
                <a:cxn ang="0">
                  <a:pos x="490" y="352"/>
                </a:cxn>
                <a:cxn ang="0">
                  <a:pos x="508" y="280"/>
                </a:cxn>
                <a:cxn ang="0">
                  <a:pos x="508" y="228"/>
                </a:cxn>
                <a:cxn ang="0">
                  <a:pos x="490" y="155"/>
                </a:cxn>
                <a:cxn ang="0">
                  <a:pos x="451" y="92"/>
                </a:cxn>
                <a:cxn ang="0">
                  <a:pos x="397" y="44"/>
                </a:cxn>
                <a:cxn ang="0">
                  <a:pos x="331" y="11"/>
                </a:cxn>
                <a:cxn ang="0">
                  <a:pos x="255" y="0"/>
                </a:cxn>
                <a:cxn ang="0">
                  <a:pos x="255" y="422"/>
                </a:cxn>
                <a:cxn ang="0">
                  <a:pos x="207" y="416"/>
                </a:cxn>
                <a:cxn ang="0">
                  <a:pos x="164" y="394"/>
                </a:cxn>
                <a:cxn ang="0">
                  <a:pos x="129" y="361"/>
                </a:cxn>
                <a:cxn ang="0">
                  <a:pos x="104" y="320"/>
                </a:cxn>
                <a:cxn ang="0">
                  <a:pos x="92" y="271"/>
                </a:cxn>
                <a:cxn ang="0">
                  <a:pos x="92" y="236"/>
                </a:cxn>
                <a:cxn ang="0">
                  <a:pos x="104" y="188"/>
                </a:cxn>
                <a:cxn ang="0">
                  <a:pos x="129" y="147"/>
                </a:cxn>
                <a:cxn ang="0">
                  <a:pos x="164" y="115"/>
                </a:cxn>
                <a:cxn ang="0">
                  <a:pos x="207" y="93"/>
                </a:cxn>
                <a:cxn ang="0">
                  <a:pos x="255" y="85"/>
                </a:cxn>
                <a:cxn ang="0">
                  <a:pos x="288" y="89"/>
                </a:cxn>
                <a:cxn ang="0">
                  <a:pos x="333" y="106"/>
                </a:cxn>
                <a:cxn ang="0">
                  <a:pos x="371" y="135"/>
                </a:cxn>
                <a:cxn ang="0">
                  <a:pos x="400" y="173"/>
                </a:cxn>
                <a:cxn ang="0">
                  <a:pos x="415" y="221"/>
                </a:cxn>
                <a:cxn ang="0">
                  <a:pos x="419" y="254"/>
                </a:cxn>
                <a:cxn ang="0">
                  <a:pos x="412" y="304"/>
                </a:cxn>
                <a:cxn ang="0">
                  <a:pos x="391" y="348"/>
                </a:cxn>
                <a:cxn ang="0">
                  <a:pos x="359" y="384"/>
                </a:cxn>
                <a:cxn ang="0">
                  <a:pos x="318" y="410"/>
                </a:cxn>
                <a:cxn ang="0">
                  <a:pos x="272" y="422"/>
                </a:cxn>
              </a:cxnLst>
              <a:rect l="0" t="0" r="r" b="b"/>
              <a:pathLst>
                <a:path w="509" h="508">
                  <a:moveTo>
                    <a:pt x="255" y="0"/>
                  </a:moveTo>
                  <a:lnTo>
                    <a:pt x="255" y="0"/>
                  </a:lnTo>
                  <a:lnTo>
                    <a:pt x="229" y="1"/>
                  </a:lnTo>
                  <a:lnTo>
                    <a:pt x="203" y="5"/>
                  </a:lnTo>
                  <a:lnTo>
                    <a:pt x="180" y="11"/>
                  </a:lnTo>
                  <a:lnTo>
                    <a:pt x="156" y="20"/>
                  </a:lnTo>
                  <a:lnTo>
                    <a:pt x="133" y="30"/>
                  </a:lnTo>
                  <a:lnTo>
                    <a:pt x="113" y="44"/>
                  </a:lnTo>
                  <a:lnTo>
                    <a:pt x="93" y="58"/>
                  </a:lnTo>
                  <a:lnTo>
                    <a:pt x="75" y="74"/>
                  </a:lnTo>
                  <a:lnTo>
                    <a:pt x="59" y="92"/>
                  </a:lnTo>
                  <a:lnTo>
                    <a:pt x="44" y="112"/>
                  </a:lnTo>
                  <a:lnTo>
                    <a:pt x="32" y="133"/>
                  </a:lnTo>
                  <a:lnTo>
                    <a:pt x="21" y="155"/>
                  </a:lnTo>
                  <a:lnTo>
                    <a:pt x="13" y="179"/>
                  </a:lnTo>
                  <a:lnTo>
                    <a:pt x="6" y="203"/>
                  </a:lnTo>
                  <a:lnTo>
                    <a:pt x="3" y="228"/>
                  </a:lnTo>
                  <a:lnTo>
                    <a:pt x="0" y="254"/>
                  </a:lnTo>
                  <a:lnTo>
                    <a:pt x="0" y="254"/>
                  </a:lnTo>
                  <a:lnTo>
                    <a:pt x="3" y="280"/>
                  </a:lnTo>
                  <a:lnTo>
                    <a:pt x="6" y="305"/>
                  </a:lnTo>
                  <a:lnTo>
                    <a:pt x="13" y="330"/>
                  </a:lnTo>
                  <a:lnTo>
                    <a:pt x="21" y="352"/>
                  </a:lnTo>
                  <a:lnTo>
                    <a:pt x="32" y="375"/>
                  </a:lnTo>
                  <a:lnTo>
                    <a:pt x="44" y="396"/>
                  </a:lnTo>
                  <a:lnTo>
                    <a:pt x="59" y="416"/>
                  </a:lnTo>
                  <a:lnTo>
                    <a:pt x="75" y="434"/>
                  </a:lnTo>
                  <a:lnTo>
                    <a:pt x="93" y="451"/>
                  </a:lnTo>
                  <a:lnTo>
                    <a:pt x="113" y="465"/>
                  </a:lnTo>
                  <a:lnTo>
                    <a:pt x="133" y="478"/>
                  </a:lnTo>
                  <a:lnTo>
                    <a:pt x="156" y="488"/>
                  </a:lnTo>
                  <a:lnTo>
                    <a:pt x="180" y="497"/>
                  </a:lnTo>
                  <a:lnTo>
                    <a:pt x="203" y="504"/>
                  </a:lnTo>
                  <a:lnTo>
                    <a:pt x="229" y="507"/>
                  </a:lnTo>
                  <a:lnTo>
                    <a:pt x="255" y="508"/>
                  </a:lnTo>
                  <a:lnTo>
                    <a:pt x="255" y="508"/>
                  </a:lnTo>
                  <a:lnTo>
                    <a:pt x="281" y="507"/>
                  </a:lnTo>
                  <a:lnTo>
                    <a:pt x="306" y="504"/>
                  </a:lnTo>
                  <a:lnTo>
                    <a:pt x="331" y="497"/>
                  </a:lnTo>
                  <a:lnTo>
                    <a:pt x="354" y="488"/>
                  </a:lnTo>
                  <a:lnTo>
                    <a:pt x="376" y="478"/>
                  </a:lnTo>
                  <a:lnTo>
                    <a:pt x="397" y="465"/>
                  </a:lnTo>
                  <a:lnTo>
                    <a:pt x="416" y="451"/>
                  </a:lnTo>
                  <a:lnTo>
                    <a:pt x="435" y="434"/>
                  </a:lnTo>
                  <a:lnTo>
                    <a:pt x="451" y="416"/>
                  </a:lnTo>
                  <a:lnTo>
                    <a:pt x="466" y="396"/>
                  </a:lnTo>
                  <a:lnTo>
                    <a:pt x="479" y="375"/>
                  </a:lnTo>
                  <a:lnTo>
                    <a:pt x="490" y="352"/>
                  </a:lnTo>
                  <a:lnTo>
                    <a:pt x="498" y="330"/>
                  </a:lnTo>
                  <a:lnTo>
                    <a:pt x="504" y="305"/>
                  </a:lnTo>
                  <a:lnTo>
                    <a:pt x="508" y="280"/>
                  </a:lnTo>
                  <a:lnTo>
                    <a:pt x="509" y="254"/>
                  </a:lnTo>
                  <a:lnTo>
                    <a:pt x="509" y="254"/>
                  </a:lnTo>
                  <a:lnTo>
                    <a:pt x="508" y="228"/>
                  </a:lnTo>
                  <a:lnTo>
                    <a:pt x="504" y="203"/>
                  </a:lnTo>
                  <a:lnTo>
                    <a:pt x="498" y="179"/>
                  </a:lnTo>
                  <a:lnTo>
                    <a:pt x="490" y="155"/>
                  </a:lnTo>
                  <a:lnTo>
                    <a:pt x="479" y="133"/>
                  </a:lnTo>
                  <a:lnTo>
                    <a:pt x="466" y="112"/>
                  </a:lnTo>
                  <a:lnTo>
                    <a:pt x="451" y="92"/>
                  </a:lnTo>
                  <a:lnTo>
                    <a:pt x="435" y="74"/>
                  </a:lnTo>
                  <a:lnTo>
                    <a:pt x="416" y="58"/>
                  </a:lnTo>
                  <a:lnTo>
                    <a:pt x="397" y="44"/>
                  </a:lnTo>
                  <a:lnTo>
                    <a:pt x="376" y="30"/>
                  </a:lnTo>
                  <a:lnTo>
                    <a:pt x="354" y="20"/>
                  </a:lnTo>
                  <a:lnTo>
                    <a:pt x="331" y="11"/>
                  </a:lnTo>
                  <a:lnTo>
                    <a:pt x="306" y="5"/>
                  </a:lnTo>
                  <a:lnTo>
                    <a:pt x="281" y="1"/>
                  </a:lnTo>
                  <a:lnTo>
                    <a:pt x="255" y="0"/>
                  </a:lnTo>
                  <a:lnTo>
                    <a:pt x="255" y="0"/>
                  </a:lnTo>
                  <a:close/>
                  <a:moveTo>
                    <a:pt x="255" y="422"/>
                  </a:moveTo>
                  <a:lnTo>
                    <a:pt x="255" y="422"/>
                  </a:lnTo>
                  <a:lnTo>
                    <a:pt x="238" y="422"/>
                  </a:lnTo>
                  <a:lnTo>
                    <a:pt x="223" y="419"/>
                  </a:lnTo>
                  <a:lnTo>
                    <a:pt x="207" y="416"/>
                  </a:lnTo>
                  <a:lnTo>
                    <a:pt x="191" y="410"/>
                  </a:lnTo>
                  <a:lnTo>
                    <a:pt x="177" y="402"/>
                  </a:lnTo>
                  <a:lnTo>
                    <a:pt x="164" y="394"/>
                  </a:lnTo>
                  <a:lnTo>
                    <a:pt x="150" y="384"/>
                  </a:lnTo>
                  <a:lnTo>
                    <a:pt x="139" y="373"/>
                  </a:lnTo>
                  <a:lnTo>
                    <a:pt x="129" y="361"/>
                  </a:lnTo>
                  <a:lnTo>
                    <a:pt x="119" y="348"/>
                  </a:lnTo>
                  <a:lnTo>
                    <a:pt x="111" y="334"/>
                  </a:lnTo>
                  <a:lnTo>
                    <a:pt x="104" y="320"/>
                  </a:lnTo>
                  <a:lnTo>
                    <a:pt x="99" y="304"/>
                  </a:lnTo>
                  <a:lnTo>
                    <a:pt x="94" y="288"/>
                  </a:lnTo>
                  <a:lnTo>
                    <a:pt x="92" y="271"/>
                  </a:lnTo>
                  <a:lnTo>
                    <a:pt x="91" y="254"/>
                  </a:lnTo>
                  <a:lnTo>
                    <a:pt x="91" y="254"/>
                  </a:lnTo>
                  <a:lnTo>
                    <a:pt x="92" y="236"/>
                  </a:lnTo>
                  <a:lnTo>
                    <a:pt x="94" y="221"/>
                  </a:lnTo>
                  <a:lnTo>
                    <a:pt x="99" y="204"/>
                  </a:lnTo>
                  <a:lnTo>
                    <a:pt x="104" y="188"/>
                  </a:lnTo>
                  <a:lnTo>
                    <a:pt x="111" y="173"/>
                  </a:lnTo>
                  <a:lnTo>
                    <a:pt x="119" y="160"/>
                  </a:lnTo>
                  <a:lnTo>
                    <a:pt x="129" y="147"/>
                  </a:lnTo>
                  <a:lnTo>
                    <a:pt x="139" y="135"/>
                  </a:lnTo>
                  <a:lnTo>
                    <a:pt x="150" y="124"/>
                  </a:lnTo>
                  <a:lnTo>
                    <a:pt x="164" y="115"/>
                  </a:lnTo>
                  <a:lnTo>
                    <a:pt x="177" y="106"/>
                  </a:lnTo>
                  <a:lnTo>
                    <a:pt x="191" y="99"/>
                  </a:lnTo>
                  <a:lnTo>
                    <a:pt x="207" y="93"/>
                  </a:lnTo>
                  <a:lnTo>
                    <a:pt x="223" y="89"/>
                  </a:lnTo>
                  <a:lnTo>
                    <a:pt x="238" y="86"/>
                  </a:lnTo>
                  <a:lnTo>
                    <a:pt x="255" y="85"/>
                  </a:lnTo>
                  <a:lnTo>
                    <a:pt x="255" y="85"/>
                  </a:lnTo>
                  <a:lnTo>
                    <a:pt x="272" y="86"/>
                  </a:lnTo>
                  <a:lnTo>
                    <a:pt x="288" y="89"/>
                  </a:lnTo>
                  <a:lnTo>
                    <a:pt x="304" y="93"/>
                  </a:lnTo>
                  <a:lnTo>
                    <a:pt x="318" y="99"/>
                  </a:lnTo>
                  <a:lnTo>
                    <a:pt x="333" y="106"/>
                  </a:lnTo>
                  <a:lnTo>
                    <a:pt x="347" y="115"/>
                  </a:lnTo>
                  <a:lnTo>
                    <a:pt x="359" y="124"/>
                  </a:lnTo>
                  <a:lnTo>
                    <a:pt x="371" y="135"/>
                  </a:lnTo>
                  <a:lnTo>
                    <a:pt x="382" y="147"/>
                  </a:lnTo>
                  <a:lnTo>
                    <a:pt x="391" y="160"/>
                  </a:lnTo>
                  <a:lnTo>
                    <a:pt x="400" y="173"/>
                  </a:lnTo>
                  <a:lnTo>
                    <a:pt x="406" y="188"/>
                  </a:lnTo>
                  <a:lnTo>
                    <a:pt x="412" y="204"/>
                  </a:lnTo>
                  <a:lnTo>
                    <a:pt x="415" y="221"/>
                  </a:lnTo>
                  <a:lnTo>
                    <a:pt x="419" y="236"/>
                  </a:lnTo>
                  <a:lnTo>
                    <a:pt x="419" y="254"/>
                  </a:lnTo>
                  <a:lnTo>
                    <a:pt x="419" y="254"/>
                  </a:lnTo>
                  <a:lnTo>
                    <a:pt x="419" y="271"/>
                  </a:lnTo>
                  <a:lnTo>
                    <a:pt x="415" y="288"/>
                  </a:lnTo>
                  <a:lnTo>
                    <a:pt x="412" y="304"/>
                  </a:lnTo>
                  <a:lnTo>
                    <a:pt x="406" y="320"/>
                  </a:lnTo>
                  <a:lnTo>
                    <a:pt x="400" y="334"/>
                  </a:lnTo>
                  <a:lnTo>
                    <a:pt x="391" y="348"/>
                  </a:lnTo>
                  <a:lnTo>
                    <a:pt x="382" y="361"/>
                  </a:lnTo>
                  <a:lnTo>
                    <a:pt x="371" y="373"/>
                  </a:lnTo>
                  <a:lnTo>
                    <a:pt x="359" y="384"/>
                  </a:lnTo>
                  <a:lnTo>
                    <a:pt x="347" y="394"/>
                  </a:lnTo>
                  <a:lnTo>
                    <a:pt x="333" y="402"/>
                  </a:lnTo>
                  <a:lnTo>
                    <a:pt x="318" y="410"/>
                  </a:lnTo>
                  <a:lnTo>
                    <a:pt x="304" y="416"/>
                  </a:lnTo>
                  <a:lnTo>
                    <a:pt x="288" y="419"/>
                  </a:lnTo>
                  <a:lnTo>
                    <a:pt x="272" y="422"/>
                  </a:lnTo>
                  <a:lnTo>
                    <a:pt x="255" y="422"/>
                  </a:lnTo>
                  <a:lnTo>
                    <a:pt x="255" y="422"/>
                  </a:lnTo>
                  <a:close/>
                </a:path>
              </a:pathLst>
            </a:custGeom>
            <a:solidFill>
              <a:srgbClr val="F71C1C"/>
            </a:solidFill>
            <a:ln w="9525">
              <a:noFill/>
              <a:round/>
              <a:headEnd/>
              <a:tailEnd/>
            </a:ln>
          </p:spPr>
          <p:txBody>
            <a:bodyPr/>
            <a:lstStyle/>
            <a:p>
              <a:endParaRPr lang="en-GB">
                <a:latin typeface="ITC Franklin Gothic Std Book" pitchFamily="34" charset="0"/>
              </a:endParaRPr>
            </a:p>
          </p:txBody>
        </p:sp>
        <p:sp>
          <p:nvSpPr>
            <p:cNvPr id="21" name="Freeform 14"/>
            <p:cNvSpPr>
              <a:spLocks/>
            </p:cNvSpPr>
            <p:nvPr userDrawn="1"/>
          </p:nvSpPr>
          <p:spPr bwMode="auto">
            <a:xfrm>
              <a:off x="2984727" y="1076895"/>
              <a:ext cx="202335" cy="202631"/>
            </a:xfrm>
            <a:custGeom>
              <a:avLst/>
              <a:gdLst/>
              <a:ahLst/>
              <a:cxnLst>
                <a:cxn ang="0">
                  <a:pos x="419" y="257"/>
                </a:cxn>
                <a:cxn ang="0">
                  <a:pos x="415" y="289"/>
                </a:cxn>
                <a:cxn ang="0">
                  <a:pos x="405" y="321"/>
                </a:cxn>
                <a:cxn ang="0">
                  <a:pos x="390" y="349"/>
                </a:cxn>
                <a:cxn ang="0">
                  <a:pos x="370" y="374"/>
                </a:cxn>
                <a:cxn ang="0">
                  <a:pos x="345" y="394"/>
                </a:cxn>
                <a:cxn ang="0">
                  <a:pos x="318" y="410"/>
                </a:cxn>
                <a:cxn ang="0">
                  <a:pos x="288" y="419"/>
                </a:cxn>
                <a:cxn ang="0">
                  <a:pos x="255" y="422"/>
                </a:cxn>
                <a:cxn ang="0">
                  <a:pos x="238" y="422"/>
                </a:cxn>
                <a:cxn ang="0">
                  <a:pos x="205" y="416"/>
                </a:cxn>
                <a:cxn ang="0">
                  <a:pos x="176" y="402"/>
                </a:cxn>
                <a:cxn ang="0">
                  <a:pos x="150" y="384"/>
                </a:cxn>
                <a:cxn ang="0">
                  <a:pos x="128" y="361"/>
                </a:cxn>
                <a:cxn ang="0">
                  <a:pos x="111" y="334"/>
                </a:cxn>
                <a:cxn ang="0">
                  <a:pos x="98" y="304"/>
                </a:cxn>
                <a:cxn ang="0">
                  <a:pos x="92" y="271"/>
                </a:cxn>
                <a:cxn ang="0">
                  <a:pos x="90" y="254"/>
                </a:cxn>
                <a:cxn ang="0">
                  <a:pos x="94" y="221"/>
                </a:cxn>
                <a:cxn ang="0">
                  <a:pos x="104" y="188"/>
                </a:cxn>
                <a:cxn ang="0">
                  <a:pos x="119" y="160"/>
                </a:cxn>
                <a:cxn ang="0">
                  <a:pos x="139" y="135"/>
                </a:cxn>
                <a:cxn ang="0">
                  <a:pos x="163" y="115"/>
                </a:cxn>
                <a:cxn ang="0">
                  <a:pos x="191" y="99"/>
                </a:cxn>
                <a:cxn ang="0">
                  <a:pos x="221" y="89"/>
                </a:cxn>
                <a:cxn ang="0">
                  <a:pos x="255" y="85"/>
                </a:cxn>
                <a:cxn ang="0">
                  <a:pos x="255" y="0"/>
                </a:cxn>
                <a:cxn ang="0">
                  <a:pos x="203" y="5"/>
                </a:cxn>
                <a:cxn ang="0">
                  <a:pos x="156" y="20"/>
                </a:cxn>
                <a:cxn ang="0">
                  <a:pos x="113" y="44"/>
                </a:cxn>
                <a:cxn ang="0">
                  <a:pos x="75" y="74"/>
                </a:cxn>
                <a:cxn ang="0">
                  <a:pos x="44" y="112"/>
                </a:cxn>
                <a:cxn ang="0">
                  <a:pos x="21" y="155"/>
                </a:cxn>
                <a:cxn ang="0">
                  <a:pos x="6" y="203"/>
                </a:cxn>
                <a:cxn ang="0">
                  <a:pos x="0" y="254"/>
                </a:cxn>
                <a:cxn ang="0">
                  <a:pos x="1" y="280"/>
                </a:cxn>
                <a:cxn ang="0">
                  <a:pos x="11" y="330"/>
                </a:cxn>
                <a:cxn ang="0">
                  <a:pos x="32" y="375"/>
                </a:cxn>
                <a:cxn ang="0">
                  <a:pos x="59" y="416"/>
                </a:cxn>
                <a:cxn ang="0">
                  <a:pos x="93" y="451"/>
                </a:cxn>
                <a:cxn ang="0">
                  <a:pos x="133" y="478"/>
                </a:cxn>
                <a:cxn ang="0">
                  <a:pos x="179" y="497"/>
                </a:cxn>
                <a:cxn ang="0">
                  <a:pos x="229" y="507"/>
                </a:cxn>
                <a:cxn ang="0">
                  <a:pos x="255" y="508"/>
                </a:cxn>
                <a:cxn ang="0">
                  <a:pos x="306" y="504"/>
                </a:cxn>
                <a:cxn ang="0">
                  <a:pos x="353" y="489"/>
                </a:cxn>
                <a:cxn ang="0">
                  <a:pos x="396" y="465"/>
                </a:cxn>
                <a:cxn ang="0">
                  <a:pos x="433" y="435"/>
                </a:cxn>
                <a:cxn ang="0">
                  <a:pos x="465" y="398"/>
                </a:cxn>
                <a:cxn ang="0">
                  <a:pos x="488" y="355"/>
                </a:cxn>
                <a:cxn ang="0">
                  <a:pos x="503" y="307"/>
                </a:cxn>
                <a:cxn ang="0">
                  <a:pos x="509" y="257"/>
                </a:cxn>
              </a:cxnLst>
              <a:rect l="0" t="0" r="r" b="b"/>
              <a:pathLst>
                <a:path w="509" h="508">
                  <a:moveTo>
                    <a:pt x="419" y="257"/>
                  </a:moveTo>
                  <a:lnTo>
                    <a:pt x="419" y="257"/>
                  </a:lnTo>
                  <a:lnTo>
                    <a:pt x="417" y="274"/>
                  </a:lnTo>
                  <a:lnTo>
                    <a:pt x="415" y="289"/>
                  </a:lnTo>
                  <a:lnTo>
                    <a:pt x="411" y="306"/>
                  </a:lnTo>
                  <a:lnTo>
                    <a:pt x="405" y="321"/>
                  </a:lnTo>
                  <a:lnTo>
                    <a:pt x="398" y="336"/>
                  </a:lnTo>
                  <a:lnTo>
                    <a:pt x="390" y="349"/>
                  </a:lnTo>
                  <a:lnTo>
                    <a:pt x="380" y="363"/>
                  </a:lnTo>
                  <a:lnTo>
                    <a:pt x="370" y="374"/>
                  </a:lnTo>
                  <a:lnTo>
                    <a:pt x="359" y="385"/>
                  </a:lnTo>
                  <a:lnTo>
                    <a:pt x="345" y="394"/>
                  </a:lnTo>
                  <a:lnTo>
                    <a:pt x="333" y="402"/>
                  </a:lnTo>
                  <a:lnTo>
                    <a:pt x="318" y="410"/>
                  </a:lnTo>
                  <a:lnTo>
                    <a:pt x="304" y="416"/>
                  </a:lnTo>
                  <a:lnTo>
                    <a:pt x="288" y="419"/>
                  </a:lnTo>
                  <a:lnTo>
                    <a:pt x="271" y="422"/>
                  </a:lnTo>
                  <a:lnTo>
                    <a:pt x="255" y="422"/>
                  </a:lnTo>
                  <a:lnTo>
                    <a:pt x="255" y="422"/>
                  </a:lnTo>
                  <a:lnTo>
                    <a:pt x="238" y="422"/>
                  </a:lnTo>
                  <a:lnTo>
                    <a:pt x="221" y="419"/>
                  </a:lnTo>
                  <a:lnTo>
                    <a:pt x="205" y="416"/>
                  </a:lnTo>
                  <a:lnTo>
                    <a:pt x="191" y="410"/>
                  </a:lnTo>
                  <a:lnTo>
                    <a:pt x="176" y="402"/>
                  </a:lnTo>
                  <a:lnTo>
                    <a:pt x="163" y="394"/>
                  </a:lnTo>
                  <a:lnTo>
                    <a:pt x="150" y="384"/>
                  </a:lnTo>
                  <a:lnTo>
                    <a:pt x="139" y="373"/>
                  </a:lnTo>
                  <a:lnTo>
                    <a:pt x="128" y="361"/>
                  </a:lnTo>
                  <a:lnTo>
                    <a:pt x="119" y="348"/>
                  </a:lnTo>
                  <a:lnTo>
                    <a:pt x="111" y="334"/>
                  </a:lnTo>
                  <a:lnTo>
                    <a:pt x="104" y="320"/>
                  </a:lnTo>
                  <a:lnTo>
                    <a:pt x="98" y="304"/>
                  </a:lnTo>
                  <a:lnTo>
                    <a:pt x="94" y="288"/>
                  </a:lnTo>
                  <a:lnTo>
                    <a:pt x="92" y="271"/>
                  </a:lnTo>
                  <a:lnTo>
                    <a:pt x="90" y="254"/>
                  </a:lnTo>
                  <a:lnTo>
                    <a:pt x="90" y="254"/>
                  </a:lnTo>
                  <a:lnTo>
                    <a:pt x="92" y="236"/>
                  </a:lnTo>
                  <a:lnTo>
                    <a:pt x="94" y="221"/>
                  </a:lnTo>
                  <a:lnTo>
                    <a:pt x="98" y="204"/>
                  </a:lnTo>
                  <a:lnTo>
                    <a:pt x="104" y="188"/>
                  </a:lnTo>
                  <a:lnTo>
                    <a:pt x="111" y="173"/>
                  </a:lnTo>
                  <a:lnTo>
                    <a:pt x="119" y="160"/>
                  </a:lnTo>
                  <a:lnTo>
                    <a:pt x="128" y="147"/>
                  </a:lnTo>
                  <a:lnTo>
                    <a:pt x="139" y="135"/>
                  </a:lnTo>
                  <a:lnTo>
                    <a:pt x="150" y="124"/>
                  </a:lnTo>
                  <a:lnTo>
                    <a:pt x="163" y="115"/>
                  </a:lnTo>
                  <a:lnTo>
                    <a:pt x="176" y="106"/>
                  </a:lnTo>
                  <a:lnTo>
                    <a:pt x="191" y="99"/>
                  </a:lnTo>
                  <a:lnTo>
                    <a:pt x="205" y="93"/>
                  </a:lnTo>
                  <a:lnTo>
                    <a:pt x="221" y="89"/>
                  </a:lnTo>
                  <a:lnTo>
                    <a:pt x="238" y="86"/>
                  </a:lnTo>
                  <a:lnTo>
                    <a:pt x="255" y="85"/>
                  </a:lnTo>
                  <a:lnTo>
                    <a:pt x="255" y="0"/>
                  </a:lnTo>
                  <a:lnTo>
                    <a:pt x="255" y="0"/>
                  </a:lnTo>
                  <a:lnTo>
                    <a:pt x="229" y="1"/>
                  </a:lnTo>
                  <a:lnTo>
                    <a:pt x="203" y="5"/>
                  </a:lnTo>
                  <a:lnTo>
                    <a:pt x="179" y="11"/>
                  </a:lnTo>
                  <a:lnTo>
                    <a:pt x="156" y="20"/>
                  </a:lnTo>
                  <a:lnTo>
                    <a:pt x="133" y="31"/>
                  </a:lnTo>
                  <a:lnTo>
                    <a:pt x="113" y="44"/>
                  </a:lnTo>
                  <a:lnTo>
                    <a:pt x="93" y="58"/>
                  </a:lnTo>
                  <a:lnTo>
                    <a:pt x="75" y="74"/>
                  </a:lnTo>
                  <a:lnTo>
                    <a:pt x="59" y="92"/>
                  </a:lnTo>
                  <a:lnTo>
                    <a:pt x="44" y="112"/>
                  </a:lnTo>
                  <a:lnTo>
                    <a:pt x="32" y="133"/>
                  </a:lnTo>
                  <a:lnTo>
                    <a:pt x="21" y="155"/>
                  </a:lnTo>
                  <a:lnTo>
                    <a:pt x="11" y="179"/>
                  </a:lnTo>
                  <a:lnTo>
                    <a:pt x="6" y="203"/>
                  </a:lnTo>
                  <a:lnTo>
                    <a:pt x="1" y="228"/>
                  </a:lnTo>
                  <a:lnTo>
                    <a:pt x="0" y="254"/>
                  </a:lnTo>
                  <a:lnTo>
                    <a:pt x="0" y="254"/>
                  </a:lnTo>
                  <a:lnTo>
                    <a:pt x="1" y="280"/>
                  </a:lnTo>
                  <a:lnTo>
                    <a:pt x="6" y="305"/>
                  </a:lnTo>
                  <a:lnTo>
                    <a:pt x="11" y="330"/>
                  </a:lnTo>
                  <a:lnTo>
                    <a:pt x="21" y="352"/>
                  </a:lnTo>
                  <a:lnTo>
                    <a:pt x="32" y="375"/>
                  </a:lnTo>
                  <a:lnTo>
                    <a:pt x="44" y="396"/>
                  </a:lnTo>
                  <a:lnTo>
                    <a:pt x="59" y="416"/>
                  </a:lnTo>
                  <a:lnTo>
                    <a:pt x="75" y="434"/>
                  </a:lnTo>
                  <a:lnTo>
                    <a:pt x="93" y="451"/>
                  </a:lnTo>
                  <a:lnTo>
                    <a:pt x="113" y="465"/>
                  </a:lnTo>
                  <a:lnTo>
                    <a:pt x="133" y="478"/>
                  </a:lnTo>
                  <a:lnTo>
                    <a:pt x="156" y="488"/>
                  </a:lnTo>
                  <a:lnTo>
                    <a:pt x="179" y="497"/>
                  </a:lnTo>
                  <a:lnTo>
                    <a:pt x="203" y="504"/>
                  </a:lnTo>
                  <a:lnTo>
                    <a:pt x="229" y="507"/>
                  </a:lnTo>
                  <a:lnTo>
                    <a:pt x="255" y="508"/>
                  </a:lnTo>
                  <a:lnTo>
                    <a:pt x="255" y="508"/>
                  </a:lnTo>
                  <a:lnTo>
                    <a:pt x="281" y="507"/>
                  </a:lnTo>
                  <a:lnTo>
                    <a:pt x="306" y="504"/>
                  </a:lnTo>
                  <a:lnTo>
                    <a:pt x="329" y="497"/>
                  </a:lnTo>
                  <a:lnTo>
                    <a:pt x="353" y="489"/>
                  </a:lnTo>
                  <a:lnTo>
                    <a:pt x="376" y="478"/>
                  </a:lnTo>
                  <a:lnTo>
                    <a:pt x="396" y="465"/>
                  </a:lnTo>
                  <a:lnTo>
                    <a:pt x="415" y="451"/>
                  </a:lnTo>
                  <a:lnTo>
                    <a:pt x="433" y="435"/>
                  </a:lnTo>
                  <a:lnTo>
                    <a:pt x="450" y="417"/>
                  </a:lnTo>
                  <a:lnTo>
                    <a:pt x="465" y="398"/>
                  </a:lnTo>
                  <a:lnTo>
                    <a:pt x="477" y="376"/>
                  </a:lnTo>
                  <a:lnTo>
                    <a:pt x="488" y="355"/>
                  </a:lnTo>
                  <a:lnTo>
                    <a:pt x="497" y="331"/>
                  </a:lnTo>
                  <a:lnTo>
                    <a:pt x="503" y="307"/>
                  </a:lnTo>
                  <a:lnTo>
                    <a:pt x="508" y="283"/>
                  </a:lnTo>
                  <a:lnTo>
                    <a:pt x="509" y="257"/>
                  </a:lnTo>
                  <a:lnTo>
                    <a:pt x="419" y="257"/>
                  </a:lnTo>
                  <a:close/>
                </a:path>
              </a:pathLst>
            </a:custGeom>
            <a:solidFill>
              <a:srgbClr val="F71C1C"/>
            </a:solidFill>
            <a:ln w="9525">
              <a:noFill/>
              <a:round/>
              <a:headEnd/>
              <a:tailEnd/>
            </a:ln>
          </p:spPr>
          <p:txBody>
            <a:bodyPr/>
            <a:lstStyle/>
            <a:p>
              <a:endParaRPr lang="en-GB">
                <a:latin typeface="ITC Franklin Gothic Std Book" pitchFamily="34" charset="0"/>
              </a:endParaRPr>
            </a:p>
          </p:txBody>
        </p:sp>
        <p:sp>
          <p:nvSpPr>
            <p:cNvPr id="22" name="Freeform 15"/>
            <p:cNvSpPr>
              <a:spLocks noEditPoints="1"/>
            </p:cNvSpPr>
            <p:nvPr userDrawn="1"/>
          </p:nvSpPr>
          <p:spPr bwMode="auto">
            <a:xfrm>
              <a:off x="3197854" y="1082228"/>
              <a:ext cx="151076" cy="191966"/>
            </a:xfrm>
            <a:custGeom>
              <a:avLst/>
              <a:gdLst/>
              <a:ahLst/>
              <a:cxnLst>
                <a:cxn ang="0">
                  <a:pos x="383" y="473"/>
                </a:cxn>
                <a:cxn ang="0">
                  <a:pos x="238" y="306"/>
                </a:cxn>
                <a:cxn ang="0">
                  <a:pos x="257" y="303"/>
                </a:cxn>
                <a:cxn ang="0">
                  <a:pos x="291" y="293"/>
                </a:cxn>
                <a:cxn ang="0">
                  <a:pos x="316" y="282"/>
                </a:cxn>
                <a:cxn ang="0">
                  <a:pos x="338" y="265"/>
                </a:cxn>
                <a:cxn ang="0">
                  <a:pos x="357" y="242"/>
                </a:cxn>
                <a:cxn ang="0">
                  <a:pos x="372" y="214"/>
                </a:cxn>
                <a:cxn ang="0">
                  <a:pos x="381" y="178"/>
                </a:cxn>
                <a:cxn ang="0">
                  <a:pos x="382" y="158"/>
                </a:cxn>
                <a:cxn ang="0">
                  <a:pos x="378" y="124"/>
                </a:cxn>
                <a:cxn ang="0">
                  <a:pos x="367" y="92"/>
                </a:cxn>
                <a:cxn ang="0">
                  <a:pos x="350" y="64"/>
                </a:cxn>
                <a:cxn ang="0">
                  <a:pos x="329" y="40"/>
                </a:cxn>
                <a:cxn ang="0">
                  <a:pos x="314" y="31"/>
                </a:cxn>
                <a:cxn ang="0">
                  <a:pos x="284" y="16"/>
                </a:cxn>
                <a:cxn ang="0">
                  <a:pos x="247" y="5"/>
                </a:cxn>
                <a:cxn ang="0">
                  <a:pos x="203" y="1"/>
                </a:cxn>
                <a:cxn ang="0">
                  <a:pos x="4" y="0"/>
                </a:cxn>
                <a:cxn ang="0">
                  <a:pos x="0" y="4"/>
                </a:cxn>
                <a:cxn ang="0">
                  <a:pos x="0" y="487"/>
                </a:cxn>
                <a:cxn ang="0">
                  <a:pos x="85" y="487"/>
                </a:cxn>
                <a:cxn ang="0">
                  <a:pos x="90" y="482"/>
                </a:cxn>
                <a:cxn ang="0">
                  <a:pos x="281" y="487"/>
                </a:cxn>
                <a:cxn ang="0">
                  <a:pos x="371" y="473"/>
                </a:cxn>
                <a:cxn ang="0">
                  <a:pos x="90" y="73"/>
                </a:cxn>
                <a:cxn ang="0">
                  <a:pos x="171" y="73"/>
                </a:cxn>
                <a:cxn ang="0">
                  <a:pos x="202" y="75"/>
                </a:cxn>
                <a:cxn ang="0">
                  <a:pos x="228" y="81"/>
                </a:cxn>
                <a:cxn ang="0">
                  <a:pos x="248" y="90"/>
                </a:cxn>
                <a:cxn ang="0">
                  <a:pos x="264" y="101"/>
                </a:cxn>
                <a:cxn ang="0">
                  <a:pos x="276" y="114"/>
                </a:cxn>
                <a:cxn ang="0">
                  <a:pos x="284" y="128"/>
                </a:cxn>
                <a:cxn ang="0">
                  <a:pos x="290" y="143"/>
                </a:cxn>
                <a:cxn ang="0">
                  <a:pos x="291" y="158"/>
                </a:cxn>
                <a:cxn ang="0">
                  <a:pos x="290" y="168"/>
                </a:cxn>
                <a:cxn ang="0">
                  <a:pos x="286" y="187"/>
                </a:cxn>
                <a:cxn ang="0">
                  <a:pos x="277" y="204"/>
                </a:cxn>
                <a:cxn ang="0">
                  <a:pos x="266" y="217"/>
                </a:cxn>
                <a:cxn ang="0">
                  <a:pos x="250" y="229"/>
                </a:cxn>
                <a:cxn ang="0">
                  <a:pos x="231" y="238"/>
                </a:cxn>
                <a:cxn ang="0">
                  <a:pos x="210" y="243"/>
                </a:cxn>
                <a:cxn ang="0">
                  <a:pos x="186" y="246"/>
                </a:cxn>
                <a:cxn ang="0">
                  <a:pos x="90" y="247"/>
                </a:cxn>
              </a:cxnLst>
              <a:rect l="0" t="0" r="r" b="b"/>
              <a:pathLst>
                <a:path w="383" h="487">
                  <a:moveTo>
                    <a:pt x="373" y="473"/>
                  </a:moveTo>
                  <a:lnTo>
                    <a:pt x="383" y="473"/>
                  </a:lnTo>
                  <a:lnTo>
                    <a:pt x="376" y="465"/>
                  </a:lnTo>
                  <a:lnTo>
                    <a:pt x="238" y="306"/>
                  </a:lnTo>
                  <a:lnTo>
                    <a:pt x="238" y="306"/>
                  </a:lnTo>
                  <a:lnTo>
                    <a:pt x="257" y="303"/>
                  </a:lnTo>
                  <a:lnTo>
                    <a:pt x="279" y="297"/>
                  </a:lnTo>
                  <a:lnTo>
                    <a:pt x="291" y="293"/>
                  </a:lnTo>
                  <a:lnTo>
                    <a:pt x="303" y="287"/>
                  </a:lnTo>
                  <a:lnTo>
                    <a:pt x="316" y="282"/>
                  </a:lnTo>
                  <a:lnTo>
                    <a:pt x="327" y="274"/>
                  </a:lnTo>
                  <a:lnTo>
                    <a:pt x="338" y="265"/>
                  </a:lnTo>
                  <a:lnTo>
                    <a:pt x="348" y="255"/>
                  </a:lnTo>
                  <a:lnTo>
                    <a:pt x="357" y="242"/>
                  </a:lnTo>
                  <a:lnTo>
                    <a:pt x="365" y="229"/>
                  </a:lnTo>
                  <a:lnTo>
                    <a:pt x="372" y="214"/>
                  </a:lnTo>
                  <a:lnTo>
                    <a:pt x="378" y="197"/>
                  </a:lnTo>
                  <a:lnTo>
                    <a:pt x="381" y="178"/>
                  </a:lnTo>
                  <a:lnTo>
                    <a:pt x="382" y="158"/>
                  </a:lnTo>
                  <a:lnTo>
                    <a:pt x="382" y="158"/>
                  </a:lnTo>
                  <a:lnTo>
                    <a:pt x="381" y="141"/>
                  </a:lnTo>
                  <a:lnTo>
                    <a:pt x="378" y="124"/>
                  </a:lnTo>
                  <a:lnTo>
                    <a:pt x="374" y="108"/>
                  </a:lnTo>
                  <a:lnTo>
                    <a:pt x="367" y="92"/>
                  </a:lnTo>
                  <a:lnTo>
                    <a:pt x="359" y="78"/>
                  </a:lnTo>
                  <a:lnTo>
                    <a:pt x="350" y="64"/>
                  </a:lnTo>
                  <a:lnTo>
                    <a:pt x="340" y="52"/>
                  </a:lnTo>
                  <a:lnTo>
                    <a:pt x="329" y="40"/>
                  </a:lnTo>
                  <a:lnTo>
                    <a:pt x="329" y="40"/>
                  </a:lnTo>
                  <a:lnTo>
                    <a:pt x="314" y="31"/>
                  </a:lnTo>
                  <a:lnTo>
                    <a:pt x="300" y="22"/>
                  </a:lnTo>
                  <a:lnTo>
                    <a:pt x="284" y="16"/>
                  </a:lnTo>
                  <a:lnTo>
                    <a:pt x="266" y="10"/>
                  </a:lnTo>
                  <a:lnTo>
                    <a:pt x="247" y="5"/>
                  </a:lnTo>
                  <a:lnTo>
                    <a:pt x="225" y="2"/>
                  </a:lnTo>
                  <a:lnTo>
                    <a:pt x="203" y="1"/>
                  </a:lnTo>
                  <a:lnTo>
                    <a:pt x="177" y="0"/>
                  </a:lnTo>
                  <a:lnTo>
                    <a:pt x="4" y="0"/>
                  </a:lnTo>
                  <a:lnTo>
                    <a:pt x="0" y="0"/>
                  </a:lnTo>
                  <a:lnTo>
                    <a:pt x="0" y="4"/>
                  </a:lnTo>
                  <a:lnTo>
                    <a:pt x="0" y="482"/>
                  </a:lnTo>
                  <a:lnTo>
                    <a:pt x="0" y="487"/>
                  </a:lnTo>
                  <a:lnTo>
                    <a:pt x="4" y="487"/>
                  </a:lnTo>
                  <a:lnTo>
                    <a:pt x="85" y="487"/>
                  </a:lnTo>
                  <a:lnTo>
                    <a:pt x="90" y="487"/>
                  </a:lnTo>
                  <a:lnTo>
                    <a:pt x="90" y="482"/>
                  </a:lnTo>
                  <a:lnTo>
                    <a:pt x="90" y="258"/>
                  </a:lnTo>
                  <a:lnTo>
                    <a:pt x="281" y="487"/>
                  </a:lnTo>
                  <a:lnTo>
                    <a:pt x="383" y="487"/>
                  </a:lnTo>
                  <a:lnTo>
                    <a:pt x="371" y="473"/>
                  </a:lnTo>
                  <a:lnTo>
                    <a:pt x="373" y="473"/>
                  </a:lnTo>
                  <a:close/>
                  <a:moveTo>
                    <a:pt x="90" y="73"/>
                  </a:moveTo>
                  <a:lnTo>
                    <a:pt x="171" y="73"/>
                  </a:lnTo>
                  <a:lnTo>
                    <a:pt x="171" y="73"/>
                  </a:lnTo>
                  <a:lnTo>
                    <a:pt x="187" y="74"/>
                  </a:lnTo>
                  <a:lnTo>
                    <a:pt x="202" y="75"/>
                  </a:lnTo>
                  <a:lnTo>
                    <a:pt x="215" y="78"/>
                  </a:lnTo>
                  <a:lnTo>
                    <a:pt x="228" y="81"/>
                  </a:lnTo>
                  <a:lnTo>
                    <a:pt x="238" y="85"/>
                  </a:lnTo>
                  <a:lnTo>
                    <a:pt x="248" y="90"/>
                  </a:lnTo>
                  <a:lnTo>
                    <a:pt x="257" y="94"/>
                  </a:lnTo>
                  <a:lnTo>
                    <a:pt x="264" y="101"/>
                  </a:lnTo>
                  <a:lnTo>
                    <a:pt x="270" y="107"/>
                  </a:lnTo>
                  <a:lnTo>
                    <a:pt x="276" y="114"/>
                  </a:lnTo>
                  <a:lnTo>
                    <a:pt x="281" y="120"/>
                  </a:lnTo>
                  <a:lnTo>
                    <a:pt x="284" y="128"/>
                  </a:lnTo>
                  <a:lnTo>
                    <a:pt x="287" y="135"/>
                  </a:lnTo>
                  <a:lnTo>
                    <a:pt x="290" y="143"/>
                  </a:lnTo>
                  <a:lnTo>
                    <a:pt x="291" y="150"/>
                  </a:lnTo>
                  <a:lnTo>
                    <a:pt x="291" y="158"/>
                  </a:lnTo>
                  <a:lnTo>
                    <a:pt x="291" y="158"/>
                  </a:lnTo>
                  <a:lnTo>
                    <a:pt x="290" y="168"/>
                  </a:lnTo>
                  <a:lnTo>
                    <a:pt x="288" y="178"/>
                  </a:lnTo>
                  <a:lnTo>
                    <a:pt x="286" y="187"/>
                  </a:lnTo>
                  <a:lnTo>
                    <a:pt x="282" y="196"/>
                  </a:lnTo>
                  <a:lnTo>
                    <a:pt x="277" y="204"/>
                  </a:lnTo>
                  <a:lnTo>
                    <a:pt x="272" y="211"/>
                  </a:lnTo>
                  <a:lnTo>
                    <a:pt x="266" y="217"/>
                  </a:lnTo>
                  <a:lnTo>
                    <a:pt x="258" y="224"/>
                  </a:lnTo>
                  <a:lnTo>
                    <a:pt x="250" y="229"/>
                  </a:lnTo>
                  <a:lnTo>
                    <a:pt x="241" y="233"/>
                  </a:lnTo>
                  <a:lnTo>
                    <a:pt x="231" y="238"/>
                  </a:lnTo>
                  <a:lnTo>
                    <a:pt x="221" y="241"/>
                  </a:lnTo>
                  <a:lnTo>
                    <a:pt x="210" y="243"/>
                  </a:lnTo>
                  <a:lnTo>
                    <a:pt x="198" y="244"/>
                  </a:lnTo>
                  <a:lnTo>
                    <a:pt x="186" y="246"/>
                  </a:lnTo>
                  <a:lnTo>
                    <a:pt x="172" y="247"/>
                  </a:lnTo>
                  <a:lnTo>
                    <a:pt x="90" y="247"/>
                  </a:lnTo>
                  <a:lnTo>
                    <a:pt x="90" y="73"/>
                  </a:lnTo>
                  <a:close/>
                </a:path>
              </a:pathLst>
            </a:custGeom>
            <a:solidFill>
              <a:srgbClr val="F71C1C"/>
            </a:solidFill>
            <a:ln w="9525">
              <a:noFill/>
              <a:round/>
              <a:headEnd/>
              <a:tailEnd/>
            </a:ln>
          </p:spPr>
          <p:txBody>
            <a:bodyPr/>
            <a:lstStyle/>
            <a:p>
              <a:endParaRPr lang="en-GB">
                <a:latin typeface="ITC Franklin Gothic Std Book" pitchFamily="34" charset="0"/>
              </a:endParaRPr>
            </a:p>
          </p:txBody>
        </p:sp>
        <p:sp>
          <p:nvSpPr>
            <p:cNvPr id="23" name="Rectangle 16"/>
            <p:cNvSpPr>
              <a:spLocks noChangeArrowheads="1"/>
            </p:cNvSpPr>
            <p:nvPr userDrawn="1"/>
          </p:nvSpPr>
          <p:spPr bwMode="auto">
            <a:xfrm>
              <a:off x="2286000" y="1082228"/>
              <a:ext cx="37769" cy="191966"/>
            </a:xfrm>
            <a:prstGeom prst="rect">
              <a:avLst/>
            </a:prstGeom>
            <a:solidFill>
              <a:srgbClr val="F71C1C"/>
            </a:solidFill>
            <a:ln w="9525">
              <a:noFill/>
              <a:miter lim="800000"/>
              <a:headEnd/>
              <a:tailEnd/>
            </a:ln>
          </p:spPr>
          <p:txBody>
            <a:bodyPr/>
            <a:lstStyle/>
            <a:p>
              <a:endParaRPr lang="en-GB">
                <a:latin typeface="ITC Franklin Gothic Std Book" pitchFamily="34" charset="0"/>
              </a:endParaRPr>
            </a:p>
          </p:txBody>
        </p:sp>
        <p:sp>
          <p:nvSpPr>
            <p:cNvPr id="24" name="Freeform 17"/>
            <p:cNvSpPr>
              <a:spLocks/>
            </p:cNvSpPr>
            <p:nvPr userDrawn="1"/>
          </p:nvSpPr>
          <p:spPr bwMode="auto">
            <a:xfrm>
              <a:off x="2318373" y="1082228"/>
              <a:ext cx="140285" cy="191966"/>
            </a:xfrm>
            <a:custGeom>
              <a:avLst/>
              <a:gdLst/>
              <a:ahLst/>
              <a:cxnLst>
                <a:cxn ang="0">
                  <a:pos x="227" y="0"/>
                </a:cxn>
                <a:cxn ang="0">
                  <a:pos x="0" y="241"/>
                </a:cxn>
                <a:cxn ang="0">
                  <a:pos x="226" y="487"/>
                </a:cxn>
                <a:cxn ang="0">
                  <a:pos x="346" y="487"/>
                </a:cxn>
                <a:cxn ang="0">
                  <a:pos x="119" y="241"/>
                </a:cxn>
                <a:cxn ang="0">
                  <a:pos x="346" y="0"/>
                </a:cxn>
                <a:cxn ang="0">
                  <a:pos x="227" y="0"/>
                </a:cxn>
              </a:cxnLst>
              <a:rect l="0" t="0" r="r" b="b"/>
              <a:pathLst>
                <a:path w="346" h="487">
                  <a:moveTo>
                    <a:pt x="227" y="0"/>
                  </a:moveTo>
                  <a:lnTo>
                    <a:pt x="0" y="241"/>
                  </a:lnTo>
                  <a:lnTo>
                    <a:pt x="226" y="487"/>
                  </a:lnTo>
                  <a:lnTo>
                    <a:pt x="346" y="487"/>
                  </a:lnTo>
                  <a:lnTo>
                    <a:pt x="119" y="241"/>
                  </a:lnTo>
                  <a:lnTo>
                    <a:pt x="346" y="0"/>
                  </a:lnTo>
                  <a:lnTo>
                    <a:pt x="227" y="0"/>
                  </a:lnTo>
                  <a:close/>
                </a:path>
              </a:pathLst>
            </a:custGeom>
            <a:solidFill>
              <a:srgbClr val="F71C1C"/>
            </a:solidFill>
            <a:ln w="9525">
              <a:noFill/>
              <a:round/>
              <a:headEnd/>
              <a:tailEnd/>
            </a:ln>
          </p:spPr>
          <p:txBody>
            <a:bodyPr/>
            <a:lstStyle/>
            <a:p>
              <a:endParaRPr lang="en-GB">
                <a:latin typeface="ITC Franklin Gothic Std Book" pitchFamily="34" charset="0"/>
              </a:endParaRPr>
            </a:p>
          </p:txBody>
        </p:sp>
      </p:grpSp>
      <p:sp>
        <p:nvSpPr>
          <p:cNvPr id="27" name="TextBox 26"/>
          <p:cNvSpPr txBox="1"/>
          <p:nvPr userDrawn="1"/>
        </p:nvSpPr>
        <p:spPr>
          <a:xfrm>
            <a:off x="466725" y="6381750"/>
            <a:ext cx="2176463" cy="215900"/>
          </a:xfrm>
          <a:prstGeom prst="rect">
            <a:avLst/>
          </a:prstGeom>
          <a:noFill/>
        </p:spPr>
        <p:txBody>
          <a:bodyPr anchor="b">
            <a:spAutoFit/>
          </a:bodyPr>
          <a:lstStyle/>
          <a:p>
            <a:pPr fontAlgn="auto">
              <a:spcBef>
                <a:spcPts val="0"/>
              </a:spcBef>
              <a:spcAft>
                <a:spcPts val="0"/>
              </a:spcAft>
              <a:defRPr/>
            </a:pPr>
            <a:r>
              <a:rPr lang="en-GB" sz="800" dirty="0">
                <a:latin typeface="+mn-lt"/>
                <a:cs typeface="+mn-cs"/>
              </a:rPr>
              <a:t>© </a:t>
            </a:r>
            <a:r>
              <a:rPr lang="en-GB" sz="800" dirty="0" smtClean="0">
                <a:latin typeface="+mn-lt"/>
                <a:cs typeface="+mn-cs"/>
              </a:rPr>
              <a:t>2011 </a:t>
            </a:r>
            <a:r>
              <a:rPr lang="en-GB" sz="800" dirty="0" err="1" smtClean="0">
                <a:latin typeface="+mn-lt"/>
                <a:cs typeface="+mn-cs"/>
              </a:rPr>
              <a:t>Konecranes</a:t>
            </a:r>
            <a:r>
              <a:rPr lang="en-GB" sz="800" dirty="0" smtClean="0">
                <a:latin typeface="+mn-lt"/>
                <a:cs typeface="+mn-cs"/>
              </a:rPr>
              <a:t> </a:t>
            </a:r>
            <a:r>
              <a:rPr lang="en-GB" sz="800" dirty="0">
                <a:latin typeface="+mn-lt"/>
                <a:cs typeface="+mn-cs"/>
              </a:rPr>
              <a:t>Plc. All </a:t>
            </a:r>
            <a:r>
              <a:rPr lang="en-GB" sz="800" dirty="0" err="1">
                <a:latin typeface="+mn-lt"/>
                <a:cs typeface="+mn-cs"/>
              </a:rPr>
              <a:t>rigths</a:t>
            </a:r>
            <a:r>
              <a:rPr lang="en-GB" sz="800" dirty="0">
                <a:latin typeface="+mn-lt"/>
                <a:cs typeface="+mn-cs"/>
              </a:rPr>
              <a:t> reserved.</a:t>
            </a:r>
          </a:p>
        </p:txBody>
      </p:sp>
    </p:spTree>
  </p:cSld>
  <p:clrMap bg1="lt1" tx1="dk1" bg2="lt2" tx2="dk2" accent1="accent1" accent2="accent2" accent3="accent3" accent4="accent4" accent5="accent5" accent6="accent6" hlink="hlink" folHlink="folHlink"/>
  <p:sldLayoutIdLst>
    <p:sldLayoutId id="2147483725" r:id="rId1"/>
    <p:sldLayoutId id="2147483719" r:id="rId2"/>
    <p:sldLayoutId id="2147483726" r:id="rId3"/>
    <p:sldLayoutId id="2147483720" r:id="rId4"/>
    <p:sldLayoutId id="2147483727" r:id="rId5"/>
    <p:sldLayoutId id="2147483728" r:id="rId6"/>
    <p:sldLayoutId id="2147483729" r:id="rId7"/>
    <p:sldLayoutId id="2147483721" r:id="rId8"/>
    <p:sldLayoutId id="2147483722" r:id="rId9"/>
    <p:sldLayoutId id="2147483723" r:id="rId10"/>
    <p:sldLayoutId id="2147483724" r:id="rId11"/>
    <p:sldLayoutId id="2147483730" r:id="rId12"/>
    <p:sldLayoutId id="2147483731" r:id="rId13"/>
    <p:sldLayoutId id="2147483732" r:id="rId14"/>
    <p:sldLayoutId id="2147483733" r:id="rId15"/>
  </p:sldLayoutIdLst>
  <p:transition spd="med">
    <p:fade/>
  </p:transition>
  <p:hf sldNum="0" hdr="0" dt="0"/>
  <p:txStyles>
    <p:titleStyle>
      <a:lvl1pPr algn="l" rtl="0" eaLnBrk="0" fontAlgn="base" hangingPunct="0">
        <a:spcBef>
          <a:spcPct val="0"/>
        </a:spcBef>
        <a:spcAft>
          <a:spcPct val="0"/>
        </a:spcAft>
        <a:defRPr sz="2400" kern="1200">
          <a:solidFill>
            <a:schemeClr val="tx1"/>
          </a:solidFill>
          <a:latin typeface="+mj-lt"/>
          <a:ea typeface="+mj-ea"/>
          <a:cs typeface="+mj-cs"/>
        </a:defRPr>
      </a:lvl1pPr>
      <a:lvl2pPr algn="l" rtl="0" eaLnBrk="0" fontAlgn="base" hangingPunct="0">
        <a:spcBef>
          <a:spcPct val="0"/>
        </a:spcBef>
        <a:spcAft>
          <a:spcPct val="0"/>
        </a:spcAft>
        <a:defRPr sz="2400">
          <a:solidFill>
            <a:schemeClr val="tx1"/>
          </a:solidFill>
          <a:latin typeface="Franklin Gothic Std No.2" pitchFamily="34" charset="0"/>
        </a:defRPr>
      </a:lvl2pPr>
      <a:lvl3pPr algn="l" rtl="0" eaLnBrk="0" fontAlgn="base" hangingPunct="0">
        <a:spcBef>
          <a:spcPct val="0"/>
        </a:spcBef>
        <a:spcAft>
          <a:spcPct val="0"/>
        </a:spcAft>
        <a:defRPr sz="2400">
          <a:solidFill>
            <a:schemeClr val="tx1"/>
          </a:solidFill>
          <a:latin typeface="Franklin Gothic Std No.2" pitchFamily="34" charset="0"/>
        </a:defRPr>
      </a:lvl3pPr>
      <a:lvl4pPr algn="l" rtl="0" eaLnBrk="0" fontAlgn="base" hangingPunct="0">
        <a:spcBef>
          <a:spcPct val="0"/>
        </a:spcBef>
        <a:spcAft>
          <a:spcPct val="0"/>
        </a:spcAft>
        <a:defRPr sz="2400">
          <a:solidFill>
            <a:schemeClr val="tx1"/>
          </a:solidFill>
          <a:latin typeface="Franklin Gothic Std No.2" pitchFamily="34" charset="0"/>
        </a:defRPr>
      </a:lvl4pPr>
      <a:lvl5pPr algn="l" rtl="0" eaLnBrk="0" fontAlgn="base" hangingPunct="0">
        <a:spcBef>
          <a:spcPct val="0"/>
        </a:spcBef>
        <a:spcAft>
          <a:spcPct val="0"/>
        </a:spcAft>
        <a:defRPr sz="2400">
          <a:solidFill>
            <a:schemeClr val="tx1"/>
          </a:solidFill>
          <a:latin typeface="Franklin Gothic Std No.2" pitchFamily="34" charset="0"/>
        </a:defRPr>
      </a:lvl5pPr>
      <a:lvl6pPr marL="457200" algn="l" rtl="0" fontAlgn="base">
        <a:spcBef>
          <a:spcPct val="0"/>
        </a:spcBef>
        <a:spcAft>
          <a:spcPct val="0"/>
        </a:spcAft>
        <a:defRPr sz="2400">
          <a:solidFill>
            <a:schemeClr val="tx1"/>
          </a:solidFill>
          <a:latin typeface="Franklin Gothic Std No.2" pitchFamily="34" charset="0"/>
        </a:defRPr>
      </a:lvl6pPr>
      <a:lvl7pPr marL="914400" algn="l" rtl="0" fontAlgn="base">
        <a:spcBef>
          <a:spcPct val="0"/>
        </a:spcBef>
        <a:spcAft>
          <a:spcPct val="0"/>
        </a:spcAft>
        <a:defRPr sz="2400">
          <a:solidFill>
            <a:schemeClr val="tx1"/>
          </a:solidFill>
          <a:latin typeface="Franklin Gothic Std No.2" pitchFamily="34" charset="0"/>
        </a:defRPr>
      </a:lvl7pPr>
      <a:lvl8pPr marL="1371600" algn="l" rtl="0" fontAlgn="base">
        <a:spcBef>
          <a:spcPct val="0"/>
        </a:spcBef>
        <a:spcAft>
          <a:spcPct val="0"/>
        </a:spcAft>
        <a:defRPr sz="2400">
          <a:solidFill>
            <a:schemeClr val="tx1"/>
          </a:solidFill>
          <a:latin typeface="Franklin Gothic Std No.2" pitchFamily="34" charset="0"/>
        </a:defRPr>
      </a:lvl8pPr>
      <a:lvl9pPr marL="1828800" algn="l" rtl="0" fontAlgn="base">
        <a:spcBef>
          <a:spcPct val="0"/>
        </a:spcBef>
        <a:spcAft>
          <a:spcPct val="0"/>
        </a:spcAft>
        <a:defRPr sz="2400">
          <a:solidFill>
            <a:schemeClr val="tx1"/>
          </a:solidFill>
          <a:latin typeface="Franklin Gothic Std No.2" pitchFamily="34" charset="0"/>
        </a:defRPr>
      </a:lvl9pPr>
    </p:titleStyle>
    <p:bodyStyle>
      <a:lvl1pPr marL="179388" indent="-179388" algn="l" rtl="0" eaLnBrk="0" fontAlgn="base" hangingPunct="0">
        <a:spcBef>
          <a:spcPct val="0"/>
        </a:spcBef>
        <a:spcAft>
          <a:spcPts val="400"/>
        </a:spcAft>
        <a:buFont typeface="Arial" charset="0"/>
        <a:buChar char="•"/>
        <a:defRPr sz="2000" kern="1200">
          <a:solidFill>
            <a:schemeClr val="tx1"/>
          </a:solidFill>
          <a:latin typeface="+mn-lt"/>
          <a:ea typeface="+mn-ea"/>
          <a:cs typeface="+mn-cs"/>
        </a:defRPr>
      </a:lvl1pPr>
      <a:lvl2pPr marL="444500" indent="-265113" algn="l" rtl="0" eaLnBrk="0" fontAlgn="base" hangingPunct="0">
        <a:spcBef>
          <a:spcPct val="0"/>
        </a:spcBef>
        <a:spcAft>
          <a:spcPts val="400"/>
        </a:spcAft>
        <a:buFont typeface="Arial" charset="0"/>
        <a:buChar char="–"/>
        <a:defRPr kern="1200">
          <a:solidFill>
            <a:schemeClr val="tx1"/>
          </a:solidFill>
          <a:latin typeface="+mn-lt"/>
          <a:ea typeface="+mn-ea"/>
          <a:cs typeface="+mn-cs"/>
        </a:defRPr>
      </a:lvl2pPr>
      <a:lvl3pPr marL="623888" indent="-179388" algn="l" rtl="0" eaLnBrk="0" fontAlgn="base" hangingPunct="0">
        <a:spcBef>
          <a:spcPct val="0"/>
        </a:spcBef>
        <a:spcAft>
          <a:spcPts val="400"/>
        </a:spcAft>
        <a:buFont typeface="Arial" charset="0"/>
        <a:buChar char="•"/>
        <a:defRPr sz="1600" kern="1200">
          <a:solidFill>
            <a:schemeClr val="tx1"/>
          </a:solidFill>
          <a:latin typeface="+mn-lt"/>
          <a:ea typeface="+mn-ea"/>
          <a:cs typeface="+mn-cs"/>
        </a:defRPr>
      </a:lvl3pPr>
      <a:lvl4pPr marL="896938" indent="-273050" algn="l" rtl="0" eaLnBrk="0" fontAlgn="base" hangingPunct="0">
        <a:spcBef>
          <a:spcPct val="0"/>
        </a:spcBef>
        <a:spcAft>
          <a:spcPts val="400"/>
        </a:spcAft>
        <a:buFont typeface="Arial" charset="0"/>
        <a:buChar char="–"/>
        <a:defRPr sz="1400" kern="1200">
          <a:solidFill>
            <a:schemeClr val="tx1"/>
          </a:solidFill>
          <a:latin typeface="+mn-lt"/>
          <a:ea typeface="+mn-ea"/>
          <a:cs typeface="+mn-cs"/>
        </a:defRPr>
      </a:lvl4pPr>
      <a:lvl5pPr marL="1076325" indent="-179388" algn="l" rtl="0" eaLnBrk="0" fontAlgn="base" hangingPunct="0">
        <a:spcBef>
          <a:spcPct val="0"/>
        </a:spcBef>
        <a:spcAft>
          <a:spcPts val="400"/>
        </a:spcAft>
        <a:buFont typeface="Arial"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fi-FI"/>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jpeg"/><Relationship Id="rId13" Type="http://schemas.openxmlformats.org/officeDocument/2006/relationships/image" Target="../media/image11.jpeg"/><Relationship Id="rId3" Type="http://schemas.openxmlformats.org/officeDocument/2006/relationships/image" Target="../media/image1.jpeg"/><Relationship Id="rId7" Type="http://schemas.openxmlformats.org/officeDocument/2006/relationships/image" Target="../media/image5.jpeg"/><Relationship Id="rId12" Type="http://schemas.openxmlformats.org/officeDocument/2006/relationships/image" Target="../media/image10.jpeg"/><Relationship Id="rId17" Type="http://schemas.openxmlformats.org/officeDocument/2006/relationships/image" Target="../media/image15.png"/><Relationship Id="rId2" Type="http://schemas.openxmlformats.org/officeDocument/2006/relationships/notesSlide" Target="../notesSlides/notesSlide1.xml"/><Relationship Id="rId16" Type="http://schemas.openxmlformats.org/officeDocument/2006/relationships/image" Target="../media/image14.png"/><Relationship Id="rId1" Type="http://schemas.openxmlformats.org/officeDocument/2006/relationships/slideLayout" Target="../slideLayouts/slideLayout11.xml"/><Relationship Id="rId6" Type="http://schemas.openxmlformats.org/officeDocument/2006/relationships/image" Target="../media/image4.jpeg"/><Relationship Id="rId11" Type="http://schemas.openxmlformats.org/officeDocument/2006/relationships/image" Target="../media/image9.png"/><Relationship Id="rId5" Type="http://schemas.openxmlformats.org/officeDocument/2006/relationships/image" Target="../media/image3.jpeg"/><Relationship Id="rId15" Type="http://schemas.openxmlformats.org/officeDocument/2006/relationships/image" Target="../media/image13.png"/><Relationship Id="rId10" Type="http://schemas.openxmlformats.org/officeDocument/2006/relationships/image" Target="../media/image8.jpeg"/><Relationship Id="rId4" Type="http://schemas.openxmlformats.org/officeDocument/2006/relationships/image" Target="../media/image2.jpeg"/><Relationship Id="rId9" Type="http://schemas.openxmlformats.org/officeDocument/2006/relationships/image" Target="../media/image7.jpeg"/><Relationship Id="rId14" Type="http://schemas.openxmlformats.org/officeDocument/2006/relationships/image" Target="../media/image12.jpeg"/></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themeOverride" Target="../theme/themeOverride1.xml"/><Relationship Id="rId4" Type="http://schemas.openxmlformats.org/officeDocument/2006/relationships/image" Target="../media/image16.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18.wmf"/><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8" Type="http://schemas.openxmlformats.org/officeDocument/2006/relationships/image" Target="../media/image24.jpeg"/><Relationship Id="rId3" Type="http://schemas.openxmlformats.org/officeDocument/2006/relationships/image" Target="../media/image19.jpeg"/><Relationship Id="rId7" Type="http://schemas.openxmlformats.org/officeDocument/2006/relationships/image" Target="../media/image23.jpeg"/><Relationship Id="rId2" Type="http://schemas.openxmlformats.org/officeDocument/2006/relationships/notesSlide" Target="../notesSlides/notesSlide6.xml"/><Relationship Id="rId1" Type="http://schemas.openxmlformats.org/officeDocument/2006/relationships/slideLayout" Target="../slideLayouts/slideLayout10.xml"/><Relationship Id="rId6" Type="http://schemas.openxmlformats.org/officeDocument/2006/relationships/image" Target="../media/image22.jpeg"/><Relationship Id="rId11" Type="http://schemas.openxmlformats.org/officeDocument/2006/relationships/image" Target="../media/image27.png"/><Relationship Id="rId5" Type="http://schemas.openxmlformats.org/officeDocument/2006/relationships/image" Target="../media/image21.jpeg"/><Relationship Id="rId10" Type="http://schemas.openxmlformats.org/officeDocument/2006/relationships/image" Target="../media/image26.png"/><Relationship Id="rId4" Type="http://schemas.openxmlformats.org/officeDocument/2006/relationships/image" Target="../media/image20.jpeg"/><Relationship Id="rId9" Type="http://schemas.openxmlformats.org/officeDocument/2006/relationships/image" Target="../media/image25.jpeg"/></Relationships>
</file>

<file path=ppt/slides/_rels/slide7.xml.rels><?xml version="1.0" encoding="UTF-8" standalone="yes"?>
<Relationships xmlns="http://schemas.openxmlformats.org/package/2006/relationships"><Relationship Id="rId8" Type="http://schemas.openxmlformats.org/officeDocument/2006/relationships/image" Target="../media/image33.png"/><Relationship Id="rId13" Type="http://schemas.openxmlformats.org/officeDocument/2006/relationships/image" Target="../media/image38.png"/><Relationship Id="rId3" Type="http://schemas.openxmlformats.org/officeDocument/2006/relationships/image" Target="../media/image28.png"/><Relationship Id="rId7" Type="http://schemas.openxmlformats.org/officeDocument/2006/relationships/image" Target="../media/image32.png"/><Relationship Id="rId12" Type="http://schemas.openxmlformats.org/officeDocument/2006/relationships/image" Target="../media/image37.png"/><Relationship Id="rId2" Type="http://schemas.openxmlformats.org/officeDocument/2006/relationships/notesSlide" Target="../notesSlides/notesSlide7.xml"/><Relationship Id="rId1" Type="http://schemas.openxmlformats.org/officeDocument/2006/relationships/slideLayout" Target="../slideLayouts/slideLayout10.xml"/><Relationship Id="rId6" Type="http://schemas.openxmlformats.org/officeDocument/2006/relationships/image" Target="../media/image31.png"/><Relationship Id="rId11" Type="http://schemas.openxmlformats.org/officeDocument/2006/relationships/image" Target="../media/image36.png"/><Relationship Id="rId5" Type="http://schemas.openxmlformats.org/officeDocument/2006/relationships/image" Target="../media/image30.png"/><Relationship Id="rId10" Type="http://schemas.openxmlformats.org/officeDocument/2006/relationships/image" Target="../media/image35.png"/><Relationship Id="rId4" Type="http://schemas.openxmlformats.org/officeDocument/2006/relationships/image" Target="../media/image29.png"/><Relationship Id="rId9" Type="http://schemas.openxmlformats.org/officeDocument/2006/relationships/image" Target="../media/image34.png"/><Relationship Id="rId14" Type="http://schemas.openxmlformats.org/officeDocument/2006/relationships/image" Target="../media/image39.png"/></Relationships>
</file>

<file path=ppt/slides/_rels/slide8.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44.wmf"/><Relationship Id="rId2" Type="http://schemas.openxmlformats.org/officeDocument/2006/relationships/image" Target="../media/image43.jpeg"/><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11.xml"/><Relationship Id="rId1" Type="http://schemas.openxmlformats.org/officeDocument/2006/relationships/slideLayout" Target="../slideLayouts/slideLayout14.xml"/><Relationship Id="rId4" Type="http://schemas.openxmlformats.org/officeDocument/2006/relationships/image" Target="../media/image46.jpe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8" Type="http://schemas.openxmlformats.org/officeDocument/2006/relationships/image" Target="../media/image52.jpeg"/><Relationship Id="rId3" Type="http://schemas.openxmlformats.org/officeDocument/2006/relationships/image" Target="../media/image47.jpeg"/><Relationship Id="rId7" Type="http://schemas.openxmlformats.org/officeDocument/2006/relationships/image" Target="../media/image51.jpeg"/><Relationship Id="rId2" Type="http://schemas.openxmlformats.org/officeDocument/2006/relationships/notesSlide" Target="../notesSlides/notesSlide13.xml"/><Relationship Id="rId1" Type="http://schemas.openxmlformats.org/officeDocument/2006/relationships/slideLayout" Target="../slideLayouts/slideLayout14.xml"/><Relationship Id="rId6" Type="http://schemas.openxmlformats.org/officeDocument/2006/relationships/image" Target="../media/image50.jpeg"/><Relationship Id="rId5" Type="http://schemas.openxmlformats.org/officeDocument/2006/relationships/image" Target="../media/image49.jpeg"/><Relationship Id="rId4" Type="http://schemas.openxmlformats.org/officeDocument/2006/relationships/image" Target="../media/image48.jpeg"/></Relationships>
</file>

<file path=ppt/slides/_rels/slide15.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15.xml"/><Relationship Id="rId1" Type="http://schemas.openxmlformats.org/officeDocument/2006/relationships/slideLayout" Target="../slideLayouts/slideLayout15.xml"/><Relationship Id="rId6" Type="http://schemas.openxmlformats.org/officeDocument/2006/relationships/image" Target="../media/image57.jpeg"/><Relationship Id="rId5" Type="http://schemas.openxmlformats.org/officeDocument/2006/relationships/image" Target="../media/image56.jpeg"/><Relationship Id="rId4" Type="http://schemas.openxmlformats.org/officeDocument/2006/relationships/image" Target="../media/image55.jpeg"/></Relationships>
</file>

<file path=ppt/slides/_rels/slide17.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image" Target="../media/image59.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17.xml"/><Relationship Id="rId1" Type="http://schemas.openxmlformats.org/officeDocument/2006/relationships/slideLayout" Target="../slideLayouts/slideLayout4.xml"/><Relationship Id="rId5" Type="http://schemas.openxmlformats.org/officeDocument/2006/relationships/image" Target="../media/image63.png"/><Relationship Id="rId4" Type="http://schemas.openxmlformats.org/officeDocument/2006/relationships/image" Target="../media/image62.png"/></Relationships>
</file>

<file path=ppt/slides/_rels/slide20.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11.xml"/><Relationship Id="rId1" Type="http://schemas.openxmlformats.org/officeDocument/2006/relationships/themeOverride" Target="../theme/themeOverride2.xml"/><Relationship Id="rId4" Type="http://schemas.openxmlformats.org/officeDocument/2006/relationships/image" Target="../media/image6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Alatunnisteen paikkamerkki 2"/>
          <p:cNvSpPr>
            <a:spLocks noGrp="1"/>
          </p:cNvSpPr>
          <p:nvPr>
            <p:ph type="ftr" sz="quarter" idx="11"/>
          </p:nvPr>
        </p:nvSpPr>
        <p:spPr bwMode="auto">
          <a:ln>
            <a:miter lim="800000"/>
            <a:headEnd/>
            <a:tailEnd/>
          </a:ln>
        </p:spPr>
        <p:txBody>
          <a:bodyPr wrap="square" numCol="1" compatLnSpc="1">
            <a:prstTxWarp prst="textNoShape">
              <a:avLst/>
            </a:prstTxWarp>
          </a:bodyPr>
          <a:lstStyle/>
          <a:p>
            <a:pPr fontAlgn="base">
              <a:spcBef>
                <a:spcPct val="0"/>
              </a:spcBef>
              <a:spcAft>
                <a:spcPct val="0"/>
              </a:spcAft>
              <a:defRPr/>
            </a:pPr>
            <a:r>
              <a:rPr lang="fi-FI" smtClean="0"/>
              <a:t>ROCKET-projektin Kiina seminaari 17.5.2011</a:t>
            </a:r>
            <a:endParaRPr lang="en-GB" smtClean="0"/>
          </a:p>
        </p:txBody>
      </p:sp>
      <p:sp>
        <p:nvSpPr>
          <p:cNvPr id="10245" name="Dian numeron paikkamerkki 3"/>
          <p:cNvSpPr txBox="1">
            <a:spLocks noGrp="1"/>
          </p:cNvSpPr>
          <p:nvPr/>
        </p:nvSpPr>
        <p:spPr bwMode="auto">
          <a:xfrm>
            <a:off x="107950" y="6524625"/>
            <a:ext cx="8928100" cy="180975"/>
          </a:xfrm>
          <a:prstGeom prst="rect">
            <a:avLst/>
          </a:prstGeom>
          <a:noFill/>
          <a:ln w="9525">
            <a:noFill/>
            <a:miter lim="800000"/>
            <a:headEnd/>
            <a:tailEnd/>
          </a:ln>
        </p:spPr>
        <p:txBody>
          <a:bodyPr lIns="0" tIns="0" rIns="0" bIns="0" anchor="ctr"/>
          <a:lstStyle/>
          <a:p>
            <a:pPr algn="r"/>
            <a:r>
              <a:rPr lang="fi-FI" sz="800" b="1">
                <a:latin typeface="ITC Franklin Gothic Std Book" pitchFamily="34" charset="0"/>
              </a:rPr>
              <a:t>Presentation title</a:t>
            </a:r>
            <a:r>
              <a:rPr lang="fi-FI" sz="800">
                <a:latin typeface="ITC Franklin Gothic Std Book" pitchFamily="34" charset="0"/>
              </a:rPr>
              <a:t> </a:t>
            </a:r>
            <a:r>
              <a:rPr lang="en-GB" sz="800">
                <a:latin typeface="ITC Franklin Gothic Std Book" pitchFamily="34" charset="0"/>
              </a:rPr>
              <a:t>Presentors name, date</a:t>
            </a:r>
            <a:r>
              <a:rPr lang="fi-FI" sz="800">
                <a:latin typeface="ITC Franklin Gothic Std Book" pitchFamily="34" charset="0"/>
              </a:rPr>
              <a:t>  </a:t>
            </a:r>
            <a:fld id="{F8DC81D3-AE1B-48DB-A135-569C71623D0E}" type="slidenum">
              <a:rPr lang="fi-FI" sz="800" b="1">
                <a:latin typeface="ITC Franklin Gothic Std Book" pitchFamily="34" charset="0"/>
              </a:rPr>
              <a:pPr algn="r"/>
              <a:t>1</a:t>
            </a:fld>
            <a:r>
              <a:rPr lang="fi-FI" sz="800" b="1">
                <a:latin typeface="ITC Franklin Gothic Std Book" pitchFamily="34" charset="0"/>
              </a:rPr>
              <a:t> </a:t>
            </a:r>
          </a:p>
        </p:txBody>
      </p:sp>
      <p:sp>
        <p:nvSpPr>
          <p:cNvPr id="6" name="Rektangel 3"/>
          <p:cNvSpPr/>
          <p:nvPr/>
        </p:nvSpPr>
        <p:spPr>
          <a:xfrm>
            <a:off x="0" y="0"/>
            <a:ext cx="9144000" cy="6858000"/>
          </a:xfrm>
          <a:prstGeom prst="rect">
            <a:avLst/>
          </a:prstGeom>
          <a:solidFill>
            <a:srgbClr val="FF000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endParaRPr lang="sv-SE">
              <a:solidFill>
                <a:srgbClr val="FFFFFF"/>
              </a:solidFill>
              <a:ea typeface="MS PGothic" pitchFamily="34" charset="-128"/>
              <a:cs typeface="Arial" charset="0"/>
            </a:endParaRPr>
          </a:p>
        </p:txBody>
      </p:sp>
      <p:pic>
        <p:nvPicPr>
          <p:cNvPr id="7" name="Bildobjekt 4" descr="2_intro_kollagebilder.png"/>
          <p:cNvPicPr>
            <a:picLocks noChangeAspect="1"/>
          </p:cNvPicPr>
          <p:nvPr/>
        </p:nvPicPr>
        <p:blipFill>
          <a:blip r:embed="rId3" cstate="print"/>
          <a:srcRect l="33334"/>
          <a:stretch>
            <a:fillRect/>
          </a:stretch>
        </p:blipFill>
        <p:spPr bwMode="auto">
          <a:xfrm>
            <a:off x="0" y="-1"/>
            <a:ext cx="2286001" cy="2287101"/>
          </a:xfrm>
          <a:prstGeom prst="rect">
            <a:avLst/>
          </a:prstGeom>
          <a:noFill/>
          <a:ln w="9525">
            <a:noFill/>
            <a:miter lim="800000"/>
            <a:headEnd/>
            <a:tailEnd/>
          </a:ln>
        </p:spPr>
      </p:pic>
      <p:pic>
        <p:nvPicPr>
          <p:cNvPr id="8" name="Bildobjekt 15" descr="2_intro_kollagebilder.png"/>
          <p:cNvPicPr>
            <a:picLocks noChangeAspect="1"/>
          </p:cNvPicPr>
          <p:nvPr/>
        </p:nvPicPr>
        <p:blipFill>
          <a:blip r:embed="rId4" cstate="print"/>
          <a:srcRect l="8310" r="25212"/>
          <a:stretch>
            <a:fillRect/>
          </a:stretch>
        </p:blipFill>
        <p:spPr bwMode="auto">
          <a:xfrm>
            <a:off x="6858016" y="0"/>
            <a:ext cx="2285984" cy="2286000"/>
          </a:xfrm>
          <a:prstGeom prst="rect">
            <a:avLst/>
          </a:prstGeom>
          <a:noFill/>
          <a:ln w="9525">
            <a:noFill/>
            <a:miter lim="800000"/>
            <a:headEnd/>
            <a:tailEnd/>
          </a:ln>
        </p:spPr>
      </p:pic>
      <p:pic>
        <p:nvPicPr>
          <p:cNvPr id="9" name="Bildobjekt 16" descr="2_intro_kollagebilder.png"/>
          <p:cNvPicPr>
            <a:picLocks noChangeAspect="1"/>
          </p:cNvPicPr>
          <p:nvPr/>
        </p:nvPicPr>
        <p:blipFill>
          <a:blip r:embed="rId5"/>
          <a:srcRect l="46940" t="20179" r="21726" b="32642"/>
          <a:stretch>
            <a:fillRect/>
          </a:stretch>
        </p:blipFill>
        <p:spPr bwMode="auto">
          <a:xfrm>
            <a:off x="6858016" y="2285992"/>
            <a:ext cx="2285984" cy="2286016"/>
          </a:xfrm>
          <a:prstGeom prst="rect">
            <a:avLst/>
          </a:prstGeom>
          <a:noFill/>
          <a:ln w="9525">
            <a:noFill/>
            <a:miter lim="800000"/>
            <a:headEnd/>
            <a:tailEnd/>
          </a:ln>
        </p:spPr>
      </p:pic>
      <p:pic>
        <p:nvPicPr>
          <p:cNvPr id="10" name="Bildobjekt 17" descr="2_intro_kollagebilder.png"/>
          <p:cNvPicPr>
            <a:picLocks noChangeAspect="1"/>
          </p:cNvPicPr>
          <p:nvPr/>
        </p:nvPicPr>
        <p:blipFill>
          <a:blip r:embed="rId6"/>
          <a:srcRect/>
          <a:stretch>
            <a:fillRect/>
          </a:stretch>
        </p:blipFill>
        <p:spPr bwMode="auto">
          <a:xfrm>
            <a:off x="6858000" y="4572000"/>
            <a:ext cx="2286000" cy="2286000"/>
          </a:xfrm>
          <a:prstGeom prst="rect">
            <a:avLst/>
          </a:prstGeom>
          <a:noFill/>
          <a:ln w="9525">
            <a:noFill/>
            <a:miter lim="800000"/>
            <a:headEnd/>
            <a:tailEnd/>
          </a:ln>
        </p:spPr>
      </p:pic>
      <p:pic>
        <p:nvPicPr>
          <p:cNvPr id="11" name="Bildobjekt 18" descr="2_intro_kollagebilder.png"/>
          <p:cNvPicPr>
            <a:picLocks noChangeAspect="1"/>
          </p:cNvPicPr>
          <p:nvPr/>
        </p:nvPicPr>
        <p:blipFill>
          <a:blip r:embed="rId7" cstate="print"/>
          <a:srcRect l="33208"/>
          <a:stretch>
            <a:fillRect/>
          </a:stretch>
        </p:blipFill>
        <p:spPr bwMode="auto">
          <a:xfrm>
            <a:off x="4572000" y="0"/>
            <a:ext cx="2298944" cy="2285998"/>
          </a:xfrm>
          <a:prstGeom prst="rect">
            <a:avLst/>
          </a:prstGeom>
          <a:noFill/>
          <a:ln w="9525">
            <a:noFill/>
            <a:miter lim="800000"/>
            <a:headEnd/>
            <a:tailEnd/>
          </a:ln>
        </p:spPr>
      </p:pic>
      <p:pic>
        <p:nvPicPr>
          <p:cNvPr id="12" name="Bildobjekt 19" descr="2_intro_kollagebilder.png"/>
          <p:cNvPicPr>
            <a:picLocks noChangeAspect="1"/>
          </p:cNvPicPr>
          <p:nvPr/>
        </p:nvPicPr>
        <p:blipFill>
          <a:blip r:embed="rId8" cstate="print"/>
          <a:srcRect l="32310" r="10249" b="13514"/>
          <a:stretch>
            <a:fillRect/>
          </a:stretch>
        </p:blipFill>
        <p:spPr bwMode="auto">
          <a:xfrm>
            <a:off x="4572000" y="2285992"/>
            <a:ext cx="2286016" cy="2286016"/>
          </a:xfrm>
          <a:prstGeom prst="rect">
            <a:avLst/>
          </a:prstGeom>
          <a:noFill/>
          <a:ln w="9525">
            <a:noFill/>
            <a:miter lim="800000"/>
            <a:headEnd/>
            <a:tailEnd/>
          </a:ln>
        </p:spPr>
      </p:pic>
      <p:pic>
        <p:nvPicPr>
          <p:cNvPr id="13" name="Bildobjekt 20" descr="2_intro_kollagebilder.png"/>
          <p:cNvPicPr>
            <a:picLocks noChangeAspect="1"/>
          </p:cNvPicPr>
          <p:nvPr/>
        </p:nvPicPr>
        <p:blipFill>
          <a:blip r:embed="rId9"/>
          <a:srcRect/>
          <a:stretch>
            <a:fillRect/>
          </a:stretch>
        </p:blipFill>
        <p:spPr bwMode="auto">
          <a:xfrm>
            <a:off x="4572000" y="4572000"/>
            <a:ext cx="2286000" cy="2286000"/>
          </a:xfrm>
          <a:prstGeom prst="rect">
            <a:avLst/>
          </a:prstGeom>
          <a:noFill/>
          <a:ln w="9525">
            <a:noFill/>
            <a:miter lim="800000"/>
            <a:headEnd/>
            <a:tailEnd/>
          </a:ln>
        </p:spPr>
      </p:pic>
      <p:pic>
        <p:nvPicPr>
          <p:cNvPr id="14" name="Bildobjekt 21" descr="2_intro_kollagebilder.png"/>
          <p:cNvPicPr>
            <a:picLocks noChangeAspect="1"/>
          </p:cNvPicPr>
          <p:nvPr/>
        </p:nvPicPr>
        <p:blipFill>
          <a:blip r:embed="rId10" cstate="print"/>
          <a:srcRect l="19245" t="11209" r="23826" b="4732"/>
          <a:stretch>
            <a:fillRect/>
          </a:stretch>
        </p:blipFill>
        <p:spPr bwMode="auto">
          <a:xfrm>
            <a:off x="2285984" y="-24"/>
            <a:ext cx="2286016" cy="2286016"/>
          </a:xfrm>
          <a:prstGeom prst="rect">
            <a:avLst/>
          </a:prstGeom>
          <a:noFill/>
          <a:ln w="9525">
            <a:noFill/>
            <a:miter lim="800000"/>
            <a:headEnd/>
            <a:tailEnd/>
          </a:ln>
        </p:spPr>
      </p:pic>
      <p:pic>
        <p:nvPicPr>
          <p:cNvPr id="15" name="Bildobjekt 22" descr="2_intro_kollagebilder.png"/>
          <p:cNvPicPr>
            <a:picLocks noChangeAspect="1"/>
          </p:cNvPicPr>
          <p:nvPr/>
        </p:nvPicPr>
        <p:blipFill>
          <a:blip r:embed="rId11"/>
          <a:srcRect/>
          <a:stretch>
            <a:fillRect/>
          </a:stretch>
        </p:blipFill>
        <p:spPr bwMode="auto">
          <a:xfrm>
            <a:off x="2286000" y="2286000"/>
            <a:ext cx="2286000" cy="2286000"/>
          </a:xfrm>
          <a:prstGeom prst="rect">
            <a:avLst/>
          </a:prstGeom>
          <a:noFill/>
          <a:ln w="9525">
            <a:noFill/>
            <a:miter lim="800000"/>
            <a:headEnd/>
            <a:tailEnd/>
          </a:ln>
        </p:spPr>
      </p:pic>
      <p:pic>
        <p:nvPicPr>
          <p:cNvPr id="16" name="Bildobjekt 23" descr="2_intro_kollagebilder.png"/>
          <p:cNvPicPr>
            <a:picLocks noChangeAspect="1"/>
          </p:cNvPicPr>
          <p:nvPr/>
        </p:nvPicPr>
        <p:blipFill>
          <a:blip r:embed="rId12"/>
          <a:srcRect l="8002" t="29298" r="40785" b="8201"/>
          <a:stretch>
            <a:fillRect/>
          </a:stretch>
        </p:blipFill>
        <p:spPr bwMode="auto">
          <a:xfrm>
            <a:off x="2285984" y="4572008"/>
            <a:ext cx="2286016" cy="2285992"/>
          </a:xfrm>
          <a:prstGeom prst="rect">
            <a:avLst/>
          </a:prstGeom>
          <a:noFill/>
          <a:ln w="9525">
            <a:noFill/>
            <a:miter lim="800000"/>
            <a:headEnd/>
            <a:tailEnd/>
          </a:ln>
        </p:spPr>
      </p:pic>
      <p:pic>
        <p:nvPicPr>
          <p:cNvPr id="17" name="Bildobjekt 24" descr="2_intro_kollagebilder.png"/>
          <p:cNvPicPr>
            <a:picLocks noChangeAspect="1"/>
          </p:cNvPicPr>
          <p:nvPr/>
        </p:nvPicPr>
        <p:blipFill>
          <a:blip r:embed="rId13" cstate="print"/>
          <a:srcRect l="32950" r="1154" b="781"/>
          <a:stretch>
            <a:fillRect/>
          </a:stretch>
        </p:blipFill>
        <p:spPr bwMode="auto">
          <a:xfrm>
            <a:off x="0" y="2285992"/>
            <a:ext cx="2285984" cy="2286016"/>
          </a:xfrm>
          <a:prstGeom prst="rect">
            <a:avLst/>
          </a:prstGeom>
          <a:noFill/>
          <a:ln w="9525">
            <a:noFill/>
            <a:miter lim="800000"/>
            <a:headEnd/>
            <a:tailEnd/>
          </a:ln>
        </p:spPr>
      </p:pic>
      <p:pic>
        <p:nvPicPr>
          <p:cNvPr id="18" name="Bildobjekt 25" descr="2_intro_kollagebilder.png"/>
          <p:cNvPicPr>
            <a:picLocks noChangeAspect="1"/>
          </p:cNvPicPr>
          <p:nvPr/>
        </p:nvPicPr>
        <p:blipFill>
          <a:blip r:embed="rId14"/>
          <a:srcRect/>
          <a:stretch>
            <a:fillRect/>
          </a:stretch>
        </p:blipFill>
        <p:spPr bwMode="auto">
          <a:xfrm>
            <a:off x="0" y="4572000"/>
            <a:ext cx="2286000" cy="2286000"/>
          </a:xfrm>
          <a:prstGeom prst="rect">
            <a:avLst/>
          </a:prstGeom>
          <a:noFill/>
          <a:ln w="9525">
            <a:noFill/>
            <a:miter lim="800000"/>
            <a:headEnd/>
            <a:tailEnd/>
          </a:ln>
        </p:spPr>
      </p:pic>
      <p:pic>
        <p:nvPicPr>
          <p:cNvPr id="19" name="Picture 5" descr="intro3"/>
          <p:cNvPicPr>
            <a:picLocks noChangeAspect="1" noChangeArrowheads="1"/>
          </p:cNvPicPr>
          <p:nvPr/>
        </p:nvPicPr>
        <p:blipFill>
          <a:blip r:embed="rId15"/>
          <a:srcRect/>
          <a:stretch>
            <a:fillRect/>
          </a:stretch>
        </p:blipFill>
        <p:spPr bwMode="auto">
          <a:xfrm>
            <a:off x="2011363" y="2679700"/>
            <a:ext cx="5264150" cy="1460500"/>
          </a:xfrm>
          <a:prstGeom prst="rect">
            <a:avLst/>
          </a:prstGeom>
          <a:noFill/>
          <a:ln w="9525">
            <a:noFill/>
            <a:miter lim="800000"/>
            <a:headEnd/>
            <a:tailEnd/>
          </a:ln>
        </p:spPr>
      </p:pic>
      <p:pic>
        <p:nvPicPr>
          <p:cNvPr id="20" name="Bildobjekt 28" descr="logo.png"/>
          <p:cNvPicPr>
            <a:picLocks noChangeAspect="1"/>
          </p:cNvPicPr>
          <p:nvPr/>
        </p:nvPicPr>
        <p:blipFill>
          <a:blip r:embed="rId16"/>
          <a:srcRect/>
          <a:stretch>
            <a:fillRect/>
          </a:stretch>
        </p:blipFill>
        <p:spPr bwMode="auto">
          <a:xfrm>
            <a:off x="1103313" y="2705100"/>
            <a:ext cx="6972300" cy="1401763"/>
          </a:xfrm>
          <a:prstGeom prst="rect">
            <a:avLst/>
          </a:prstGeom>
          <a:noFill/>
          <a:ln w="9525">
            <a:noFill/>
            <a:miter lim="800000"/>
            <a:headEnd/>
            <a:tailEnd/>
          </a:ln>
        </p:spPr>
      </p:pic>
      <p:pic>
        <p:nvPicPr>
          <p:cNvPr id="21" name="Bildobjekt 29" descr="2m_intro_kollagebilder.png"/>
          <p:cNvPicPr>
            <a:picLocks noChangeAspect="1"/>
          </p:cNvPicPr>
          <p:nvPr/>
        </p:nvPicPr>
        <p:blipFill>
          <a:blip r:embed="rId17"/>
          <a:srcRect/>
          <a:stretch>
            <a:fillRect/>
          </a:stretch>
        </p:blipFill>
        <p:spPr bwMode="auto">
          <a:xfrm>
            <a:off x="4572000" y="0"/>
            <a:ext cx="2304000" cy="2285992"/>
          </a:xfrm>
          <a:prstGeom prst="rect">
            <a:avLst/>
          </a:prstGeom>
          <a:noFill/>
          <a:ln w="9525">
            <a:noFill/>
            <a:miter lim="800000"/>
            <a:headEnd/>
            <a:tailEnd/>
          </a:ln>
        </p:spPr>
      </p:pic>
    </p:spTree>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2000"/>
                                        <p:tgtEl>
                                          <p:spTgt spid="20"/>
                                        </p:tgtEl>
                                      </p:cBhvr>
                                    </p:animEffect>
                                    <p:set>
                                      <p:cBhvr>
                                        <p:cTn id="7" dur="1" fill="hold">
                                          <p:stCondLst>
                                            <p:cond delay="1999"/>
                                          </p:stCondLst>
                                        </p:cTn>
                                        <p:tgtEl>
                                          <p:spTgt spid="20"/>
                                        </p:tgtEl>
                                        <p:attrNameLst>
                                          <p:attrName>style.visibility</p:attrName>
                                        </p:attrNameLst>
                                      </p:cBhvr>
                                      <p:to>
                                        <p:strVal val="hidden"/>
                                      </p:to>
                                    </p:set>
                                  </p:childTnLst>
                                </p:cTn>
                              </p:par>
                            </p:childTnLst>
                          </p:cTn>
                        </p:par>
                        <p:par>
                          <p:cTn id="8" fill="hold">
                            <p:stCondLst>
                              <p:cond delay="2000"/>
                            </p:stCondLst>
                            <p:childTnLst>
                              <p:par>
                                <p:cTn id="9" presetID="10" presetClass="entr" presetSubtype="0" fill="hold" nodeType="after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fade">
                                      <p:cBhvr>
                                        <p:cTn id="11" dur="500"/>
                                        <p:tgtEl>
                                          <p:spTgt spid="7"/>
                                        </p:tgtEl>
                                      </p:cBhvr>
                                    </p:animEffect>
                                  </p:childTnLst>
                                </p:cTn>
                              </p:par>
                            </p:childTnLst>
                          </p:cTn>
                        </p:par>
                        <p:par>
                          <p:cTn id="12" fill="hold">
                            <p:stCondLst>
                              <p:cond delay="2500"/>
                            </p:stCondLst>
                            <p:childTnLst>
                              <p:par>
                                <p:cTn id="13" presetID="10" presetClass="entr" presetSubtype="0" fill="hold" nodeType="after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fade">
                                      <p:cBhvr>
                                        <p:cTn id="15" dur="500"/>
                                        <p:tgtEl>
                                          <p:spTgt spid="10"/>
                                        </p:tgtEl>
                                      </p:cBhvr>
                                    </p:animEffect>
                                  </p:childTnLst>
                                </p:cTn>
                              </p:par>
                            </p:childTnLst>
                          </p:cTn>
                        </p:par>
                        <p:par>
                          <p:cTn id="16" fill="hold">
                            <p:stCondLst>
                              <p:cond delay="3000"/>
                            </p:stCondLst>
                            <p:childTnLst>
                              <p:par>
                                <p:cTn id="17" presetID="10" presetClass="entr" presetSubtype="0" fill="hold" nodeType="afterEffect">
                                  <p:stCondLst>
                                    <p:cond delay="0"/>
                                  </p:stCondLst>
                                  <p:childTnLst>
                                    <p:set>
                                      <p:cBhvr>
                                        <p:cTn id="18" dur="1" fill="hold">
                                          <p:stCondLst>
                                            <p:cond delay="0"/>
                                          </p:stCondLst>
                                        </p:cTn>
                                        <p:tgtEl>
                                          <p:spTgt spid="16"/>
                                        </p:tgtEl>
                                        <p:attrNameLst>
                                          <p:attrName>style.visibility</p:attrName>
                                        </p:attrNameLst>
                                      </p:cBhvr>
                                      <p:to>
                                        <p:strVal val="visible"/>
                                      </p:to>
                                    </p:set>
                                    <p:animEffect transition="in" filter="fade">
                                      <p:cBhvr>
                                        <p:cTn id="19" dur="500"/>
                                        <p:tgtEl>
                                          <p:spTgt spid="16"/>
                                        </p:tgtEl>
                                      </p:cBhvr>
                                    </p:animEffect>
                                  </p:childTnLst>
                                </p:cTn>
                              </p:par>
                            </p:childTnLst>
                          </p:cTn>
                        </p:par>
                        <p:par>
                          <p:cTn id="20" fill="hold">
                            <p:stCondLst>
                              <p:cond delay="3500"/>
                            </p:stCondLst>
                            <p:childTnLst>
                              <p:par>
                                <p:cTn id="21" presetID="10" presetClass="entr" presetSubtype="0" fill="hold" nodeType="afterEffect">
                                  <p:stCondLst>
                                    <p:cond delay="0"/>
                                  </p:stCondLst>
                                  <p:childTnLst>
                                    <p:set>
                                      <p:cBhvr>
                                        <p:cTn id="22" dur="1" fill="hold">
                                          <p:stCondLst>
                                            <p:cond delay="0"/>
                                          </p:stCondLst>
                                        </p:cTn>
                                        <p:tgtEl>
                                          <p:spTgt spid="11"/>
                                        </p:tgtEl>
                                        <p:attrNameLst>
                                          <p:attrName>style.visibility</p:attrName>
                                        </p:attrNameLst>
                                      </p:cBhvr>
                                      <p:to>
                                        <p:strVal val="visible"/>
                                      </p:to>
                                    </p:set>
                                    <p:animEffect transition="in" filter="fade">
                                      <p:cBhvr>
                                        <p:cTn id="23" dur="500"/>
                                        <p:tgtEl>
                                          <p:spTgt spid="11"/>
                                        </p:tgtEl>
                                      </p:cBhvr>
                                    </p:animEffect>
                                  </p:childTnLst>
                                </p:cTn>
                              </p:par>
                            </p:childTnLst>
                          </p:cTn>
                        </p:par>
                        <p:par>
                          <p:cTn id="24" fill="hold">
                            <p:stCondLst>
                              <p:cond delay="4000"/>
                            </p:stCondLst>
                            <p:childTnLst>
                              <p:par>
                                <p:cTn id="25" presetID="10" presetClass="entr" presetSubtype="0" fill="hold" nodeType="after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childTnLst>
                          </p:cTn>
                        </p:par>
                        <p:par>
                          <p:cTn id="28" fill="hold">
                            <p:stCondLst>
                              <p:cond delay="4500"/>
                            </p:stCondLst>
                            <p:childTnLst>
                              <p:par>
                                <p:cTn id="29" presetID="10" presetClass="entr" presetSubtype="0" fill="hold" nodeType="afterEffect">
                                  <p:stCondLst>
                                    <p:cond delay="0"/>
                                  </p:stCondLst>
                                  <p:childTnLst>
                                    <p:set>
                                      <p:cBhvr>
                                        <p:cTn id="30" dur="1" fill="hold">
                                          <p:stCondLst>
                                            <p:cond delay="0"/>
                                          </p:stCondLst>
                                        </p:cTn>
                                        <p:tgtEl>
                                          <p:spTgt spid="17"/>
                                        </p:tgtEl>
                                        <p:attrNameLst>
                                          <p:attrName>style.visibility</p:attrName>
                                        </p:attrNameLst>
                                      </p:cBhvr>
                                      <p:to>
                                        <p:strVal val="visible"/>
                                      </p:to>
                                    </p:set>
                                    <p:animEffect transition="in" filter="fade">
                                      <p:cBhvr>
                                        <p:cTn id="31" dur="500"/>
                                        <p:tgtEl>
                                          <p:spTgt spid="17"/>
                                        </p:tgtEl>
                                      </p:cBhvr>
                                    </p:animEffect>
                                  </p:childTnLst>
                                </p:cTn>
                              </p:par>
                            </p:childTnLst>
                          </p:cTn>
                        </p:par>
                        <p:par>
                          <p:cTn id="32" fill="hold">
                            <p:stCondLst>
                              <p:cond delay="5000"/>
                            </p:stCondLst>
                            <p:childTnLst>
                              <p:par>
                                <p:cTn id="33" presetID="10" presetClass="entr" presetSubtype="0" fill="hold" nodeType="afterEffect">
                                  <p:stCondLst>
                                    <p:cond delay="0"/>
                                  </p:stCondLst>
                                  <p:childTnLst>
                                    <p:set>
                                      <p:cBhvr>
                                        <p:cTn id="34" dur="1" fill="hold">
                                          <p:stCondLst>
                                            <p:cond delay="0"/>
                                          </p:stCondLst>
                                        </p:cTn>
                                        <p:tgtEl>
                                          <p:spTgt spid="8"/>
                                        </p:tgtEl>
                                        <p:attrNameLst>
                                          <p:attrName>style.visibility</p:attrName>
                                        </p:attrNameLst>
                                      </p:cBhvr>
                                      <p:to>
                                        <p:strVal val="visible"/>
                                      </p:to>
                                    </p:set>
                                    <p:animEffect transition="in" filter="fade">
                                      <p:cBhvr>
                                        <p:cTn id="35" dur="500"/>
                                        <p:tgtEl>
                                          <p:spTgt spid="8"/>
                                        </p:tgtEl>
                                      </p:cBhvr>
                                    </p:animEffect>
                                  </p:childTnLst>
                                </p:cTn>
                              </p:par>
                            </p:childTnLst>
                          </p:cTn>
                        </p:par>
                        <p:par>
                          <p:cTn id="36" fill="hold">
                            <p:stCondLst>
                              <p:cond delay="5500"/>
                            </p:stCondLst>
                            <p:childTnLst>
                              <p:par>
                                <p:cTn id="37" presetID="10" presetClass="entr" presetSubtype="0" fill="hold" nodeType="afterEffect">
                                  <p:stCondLst>
                                    <p:cond delay="0"/>
                                  </p:stCondLst>
                                  <p:childTnLst>
                                    <p:set>
                                      <p:cBhvr>
                                        <p:cTn id="38" dur="1" fill="hold">
                                          <p:stCondLst>
                                            <p:cond delay="0"/>
                                          </p:stCondLst>
                                        </p:cTn>
                                        <p:tgtEl>
                                          <p:spTgt spid="13"/>
                                        </p:tgtEl>
                                        <p:attrNameLst>
                                          <p:attrName>style.visibility</p:attrName>
                                        </p:attrNameLst>
                                      </p:cBhvr>
                                      <p:to>
                                        <p:strVal val="visible"/>
                                      </p:to>
                                    </p:set>
                                    <p:animEffect transition="in" filter="fade">
                                      <p:cBhvr>
                                        <p:cTn id="39" dur="500"/>
                                        <p:tgtEl>
                                          <p:spTgt spid="13"/>
                                        </p:tgtEl>
                                      </p:cBhvr>
                                    </p:animEffect>
                                  </p:childTnLst>
                                </p:cTn>
                              </p:par>
                            </p:childTnLst>
                          </p:cTn>
                        </p:par>
                        <p:par>
                          <p:cTn id="40" fill="hold">
                            <p:stCondLst>
                              <p:cond delay="6000"/>
                            </p:stCondLst>
                            <p:childTnLst>
                              <p:par>
                                <p:cTn id="41" presetID="10" presetClass="entr" presetSubtype="0" fill="hold" nodeType="afterEffect">
                                  <p:stCondLst>
                                    <p:cond delay="0"/>
                                  </p:stCondLst>
                                  <p:childTnLst>
                                    <p:set>
                                      <p:cBhvr>
                                        <p:cTn id="42" dur="1" fill="hold">
                                          <p:stCondLst>
                                            <p:cond delay="0"/>
                                          </p:stCondLst>
                                        </p:cTn>
                                        <p:tgtEl>
                                          <p:spTgt spid="12"/>
                                        </p:tgtEl>
                                        <p:attrNameLst>
                                          <p:attrName>style.visibility</p:attrName>
                                        </p:attrNameLst>
                                      </p:cBhvr>
                                      <p:to>
                                        <p:strVal val="visible"/>
                                      </p:to>
                                    </p:set>
                                    <p:animEffect transition="in" filter="fade">
                                      <p:cBhvr>
                                        <p:cTn id="43" dur="500"/>
                                        <p:tgtEl>
                                          <p:spTgt spid="12"/>
                                        </p:tgtEl>
                                      </p:cBhvr>
                                    </p:animEffect>
                                  </p:childTnLst>
                                </p:cTn>
                              </p:par>
                            </p:childTnLst>
                          </p:cTn>
                        </p:par>
                        <p:par>
                          <p:cTn id="44" fill="hold">
                            <p:stCondLst>
                              <p:cond delay="6500"/>
                            </p:stCondLst>
                            <p:childTnLst>
                              <p:par>
                                <p:cTn id="45" presetID="10" presetClass="exit" presetSubtype="0" fill="hold" nodeType="afterEffect">
                                  <p:stCondLst>
                                    <p:cond delay="0"/>
                                  </p:stCondLst>
                                  <p:childTnLst>
                                    <p:animEffect transition="out" filter="fade">
                                      <p:cBhvr>
                                        <p:cTn id="46" dur="500"/>
                                        <p:tgtEl>
                                          <p:spTgt spid="10"/>
                                        </p:tgtEl>
                                      </p:cBhvr>
                                    </p:animEffect>
                                    <p:set>
                                      <p:cBhvr>
                                        <p:cTn id="47" dur="1" fill="hold">
                                          <p:stCondLst>
                                            <p:cond delay="499"/>
                                          </p:stCondLst>
                                        </p:cTn>
                                        <p:tgtEl>
                                          <p:spTgt spid="10"/>
                                        </p:tgtEl>
                                        <p:attrNameLst>
                                          <p:attrName>style.visibility</p:attrName>
                                        </p:attrNameLst>
                                      </p:cBhvr>
                                      <p:to>
                                        <p:strVal val="hidden"/>
                                      </p:to>
                                    </p:set>
                                  </p:childTnLst>
                                </p:cTn>
                              </p:par>
                            </p:childTnLst>
                          </p:cTn>
                        </p:par>
                        <p:par>
                          <p:cTn id="48" fill="hold">
                            <p:stCondLst>
                              <p:cond delay="7000"/>
                            </p:stCondLst>
                            <p:childTnLst>
                              <p:par>
                                <p:cTn id="49" presetID="10" presetClass="entr" presetSubtype="0" fill="hold" nodeType="afterEffect">
                                  <p:stCondLst>
                                    <p:cond delay="0"/>
                                  </p:stCondLst>
                                  <p:childTnLst>
                                    <p:set>
                                      <p:cBhvr>
                                        <p:cTn id="50" dur="1" fill="hold">
                                          <p:stCondLst>
                                            <p:cond delay="0"/>
                                          </p:stCondLst>
                                        </p:cTn>
                                        <p:tgtEl>
                                          <p:spTgt spid="18"/>
                                        </p:tgtEl>
                                        <p:attrNameLst>
                                          <p:attrName>style.visibility</p:attrName>
                                        </p:attrNameLst>
                                      </p:cBhvr>
                                      <p:to>
                                        <p:strVal val="visible"/>
                                      </p:to>
                                    </p:set>
                                    <p:animEffect transition="in" filter="fade">
                                      <p:cBhvr>
                                        <p:cTn id="51" dur="500"/>
                                        <p:tgtEl>
                                          <p:spTgt spid="18"/>
                                        </p:tgtEl>
                                      </p:cBhvr>
                                    </p:animEffect>
                                  </p:childTnLst>
                                </p:cTn>
                              </p:par>
                            </p:childTnLst>
                          </p:cTn>
                        </p:par>
                        <p:par>
                          <p:cTn id="52" fill="hold">
                            <p:stCondLst>
                              <p:cond delay="7500"/>
                            </p:stCondLst>
                            <p:childTnLst>
                              <p:par>
                                <p:cTn id="53" presetID="10" presetClass="exit" presetSubtype="0" fill="hold" nodeType="afterEffect">
                                  <p:stCondLst>
                                    <p:cond delay="0"/>
                                  </p:stCondLst>
                                  <p:childTnLst>
                                    <p:animEffect transition="out" filter="fade">
                                      <p:cBhvr>
                                        <p:cTn id="54" dur="500"/>
                                        <p:tgtEl>
                                          <p:spTgt spid="7"/>
                                        </p:tgtEl>
                                      </p:cBhvr>
                                    </p:animEffect>
                                    <p:set>
                                      <p:cBhvr>
                                        <p:cTn id="55" dur="1" fill="hold">
                                          <p:stCondLst>
                                            <p:cond delay="499"/>
                                          </p:stCondLst>
                                        </p:cTn>
                                        <p:tgtEl>
                                          <p:spTgt spid="7"/>
                                        </p:tgtEl>
                                        <p:attrNameLst>
                                          <p:attrName>style.visibility</p:attrName>
                                        </p:attrNameLst>
                                      </p:cBhvr>
                                      <p:to>
                                        <p:strVal val="hidden"/>
                                      </p:to>
                                    </p:set>
                                  </p:childTnLst>
                                </p:cTn>
                              </p:par>
                            </p:childTnLst>
                          </p:cTn>
                        </p:par>
                        <p:par>
                          <p:cTn id="56" fill="hold">
                            <p:stCondLst>
                              <p:cond delay="8000"/>
                            </p:stCondLst>
                            <p:childTnLst>
                              <p:par>
                                <p:cTn id="57" presetID="10" presetClass="exit" presetSubtype="0" fill="hold" nodeType="afterEffect">
                                  <p:stCondLst>
                                    <p:cond delay="0"/>
                                  </p:stCondLst>
                                  <p:childTnLst>
                                    <p:animEffect transition="out" filter="fade">
                                      <p:cBhvr>
                                        <p:cTn id="58" dur="500"/>
                                        <p:tgtEl>
                                          <p:spTgt spid="11"/>
                                        </p:tgtEl>
                                      </p:cBhvr>
                                    </p:animEffect>
                                    <p:set>
                                      <p:cBhvr>
                                        <p:cTn id="59" dur="1" fill="hold">
                                          <p:stCondLst>
                                            <p:cond delay="499"/>
                                          </p:stCondLst>
                                        </p:cTn>
                                        <p:tgtEl>
                                          <p:spTgt spid="11"/>
                                        </p:tgtEl>
                                        <p:attrNameLst>
                                          <p:attrName>style.visibility</p:attrName>
                                        </p:attrNameLst>
                                      </p:cBhvr>
                                      <p:to>
                                        <p:strVal val="hidden"/>
                                      </p:to>
                                    </p:set>
                                  </p:childTnLst>
                                </p:cTn>
                              </p:par>
                            </p:childTnLst>
                          </p:cTn>
                        </p:par>
                        <p:par>
                          <p:cTn id="60" fill="hold">
                            <p:stCondLst>
                              <p:cond delay="8500"/>
                            </p:stCondLst>
                            <p:childTnLst>
                              <p:par>
                                <p:cTn id="61" presetID="10" presetClass="entr" presetSubtype="0" fill="hold" nodeType="afterEffect">
                                  <p:stCondLst>
                                    <p:cond delay="0"/>
                                  </p:stCondLst>
                                  <p:childTnLst>
                                    <p:set>
                                      <p:cBhvr>
                                        <p:cTn id="62" dur="1" fill="hold">
                                          <p:stCondLst>
                                            <p:cond delay="0"/>
                                          </p:stCondLst>
                                        </p:cTn>
                                        <p:tgtEl>
                                          <p:spTgt spid="14"/>
                                        </p:tgtEl>
                                        <p:attrNameLst>
                                          <p:attrName>style.visibility</p:attrName>
                                        </p:attrNameLst>
                                      </p:cBhvr>
                                      <p:to>
                                        <p:strVal val="visible"/>
                                      </p:to>
                                    </p:set>
                                    <p:animEffect transition="in" filter="fade">
                                      <p:cBhvr>
                                        <p:cTn id="63" dur="500"/>
                                        <p:tgtEl>
                                          <p:spTgt spid="14"/>
                                        </p:tgtEl>
                                      </p:cBhvr>
                                    </p:animEffect>
                                  </p:childTnLst>
                                </p:cTn>
                              </p:par>
                            </p:childTnLst>
                          </p:cTn>
                        </p:par>
                        <p:par>
                          <p:cTn id="64" fill="hold">
                            <p:stCondLst>
                              <p:cond delay="9000"/>
                            </p:stCondLst>
                            <p:childTnLst>
                              <p:par>
                                <p:cTn id="65" presetID="10" presetClass="exit" presetSubtype="0" fill="hold" nodeType="afterEffect">
                                  <p:stCondLst>
                                    <p:cond delay="0"/>
                                  </p:stCondLst>
                                  <p:childTnLst>
                                    <p:animEffect transition="out" filter="fade">
                                      <p:cBhvr>
                                        <p:cTn id="66" dur="500"/>
                                        <p:tgtEl>
                                          <p:spTgt spid="9"/>
                                        </p:tgtEl>
                                      </p:cBhvr>
                                    </p:animEffect>
                                    <p:set>
                                      <p:cBhvr>
                                        <p:cTn id="67" dur="1" fill="hold">
                                          <p:stCondLst>
                                            <p:cond delay="499"/>
                                          </p:stCondLst>
                                        </p:cTn>
                                        <p:tgtEl>
                                          <p:spTgt spid="9"/>
                                        </p:tgtEl>
                                        <p:attrNameLst>
                                          <p:attrName>style.visibility</p:attrName>
                                        </p:attrNameLst>
                                      </p:cBhvr>
                                      <p:to>
                                        <p:strVal val="hidden"/>
                                      </p:to>
                                    </p:set>
                                  </p:childTnLst>
                                </p:cTn>
                              </p:par>
                            </p:childTnLst>
                          </p:cTn>
                        </p:par>
                        <p:par>
                          <p:cTn id="68" fill="hold">
                            <p:stCondLst>
                              <p:cond delay="9500"/>
                            </p:stCondLst>
                            <p:childTnLst>
                              <p:par>
                                <p:cTn id="69" presetID="10" presetClass="entr" presetSubtype="0" fill="hold" nodeType="afterEffect">
                                  <p:stCondLst>
                                    <p:cond delay="0"/>
                                  </p:stCondLst>
                                  <p:childTnLst>
                                    <p:set>
                                      <p:cBhvr>
                                        <p:cTn id="70" dur="1" fill="hold">
                                          <p:stCondLst>
                                            <p:cond delay="0"/>
                                          </p:stCondLst>
                                        </p:cTn>
                                        <p:tgtEl>
                                          <p:spTgt spid="21"/>
                                        </p:tgtEl>
                                        <p:attrNameLst>
                                          <p:attrName>style.visibility</p:attrName>
                                        </p:attrNameLst>
                                      </p:cBhvr>
                                      <p:to>
                                        <p:strVal val="visible"/>
                                      </p:to>
                                    </p:set>
                                    <p:animEffect transition="in" filter="fade">
                                      <p:cBhvr>
                                        <p:cTn id="71" dur="500"/>
                                        <p:tgtEl>
                                          <p:spTgt spid="21"/>
                                        </p:tgtEl>
                                      </p:cBhvr>
                                    </p:animEffect>
                                  </p:childTnLst>
                                </p:cTn>
                              </p:par>
                            </p:childTnLst>
                          </p:cTn>
                        </p:par>
                        <p:par>
                          <p:cTn id="72" fill="hold">
                            <p:stCondLst>
                              <p:cond delay="10000"/>
                            </p:stCondLst>
                            <p:childTnLst>
                              <p:par>
                                <p:cTn id="73" presetID="10" presetClass="entr" presetSubtype="0" fill="hold" nodeType="afterEffect">
                                  <p:stCondLst>
                                    <p:cond delay="0"/>
                                  </p:stCondLst>
                                  <p:childTnLst>
                                    <p:set>
                                      <p:cBhvr>
                                        <p:cTn id="74" dur="1" fill="hold">
                                          <p:stCondLst>
                                            <p:cond delay="0"/>
                                          </p:stCondLst>
                                        </p:cTn>
                                        <p:tgtEl>
                                          <p:spTgt spid="15"/>
                                        </p:tgtEl>
                                        <p:attrNameLst>
                                          <p:attrName>style.visibility</p:attrName>
                                        </p:attrNameLst>
                                      </p:cBhvr>
                                      <p:to>
                                        <p:strVal val="visible"/>
                                      </p:to>
                                    </p:set>
                                    <p:animEffect transition="in" filter="fade">
                                      <p:cBhvr>
                                        <p:cTn id="75" dur="500"/>
                                        <p:tgtEl>
                                          <p:spTgt spid="15"/>
                                        </p:tgtEl>
                                      </p:cBhvr>
                                    </p:animEffect>
                                  </p:childTnLst>
                                </p:cTn>
                              </p:par>
                            </p:childTnLst>
                          </p:cTn>
                        </p:par>
                        <p:par>
                          <p:cTn id="76" fill="hold">
                            <p:stCondLst>
                              <p:cond delay="10500"/>
                            </p:stCondLst>
                            <p:childTnLst>
                              <p:par>
                                <p:cTn id="77" presetID="10" presetClass="exit" presetSubtype="0" fill="hold" nodeType="afterEffect">
                                  <p:stCondLst>
                                    <p:cond delay="0"/>
                                  </p:stCondLst>
                                  <p:childTnLst>
                                    <p:animEffect transition="out" filter="fade">
                                      <p:cBhvr>
                                        <p:cTn id="78" dur="500"/>
                                        <p:tgtEl>
                                          <p:spTgt spid="16"/>
                                        </p:tgtEl>
                                      </p:cBhvr>
                                    </p:animEffect>
                                    <p:set>
                                      <p:cBhvr>
                                        <p:cTn id="79" dur="1" fill="hold">
                                          <p:stCondLst>
                                            <p:cond delay="499"/>
                                          </p:stCondLst>
                                        </p:cTn>
                                        <p:tgtEl>
                                          <p:spTgt spid="16"/>
                                        </p:tgtEl>
                                        <p:attrNameLst>
                                          <p:attrName>style.visibility</p:attrName>
                                        </p:attrNameLst>
                                      </p:cBhvr>
                                      <p:to>
                                        <p:strVal val="hidden"/>
                                      </p:to>
                                    </p:set>
                                  </p:childTnLst>
                                </p:cTn>
                              </p:par>
                            </p:childTnLst>
                          </p:cTn>
                        </p:par>
                        <p:par>
                          <p:cTn id="80" fill="hold">
                            <p:stCondLst>
                              <p:cond delay="11000"/>
                            </p:stCondLst>
                            <p:childTnLst>
                              <p:par>
                                <p:cTn id="81" presetID="10" presetClass="exit" presetSubtype="0" fill="hold" nodeType="afterEffect">
                                  <p:stCondLst>
                                    <p:cond delay="0"/>
                                  </p:stCondLst>
                                  <p:childTnLst>
                                    <p:animEffect transition="out" filter="fade">
                                      <p:cBhvr>
                                        <p:cTn id="82" dur="500"/>
                                        <p:tgtEl>
                                          <p:spTgt spid="12"/>
                                        </p:tgtEl>
                                      </p:cBhvr>
                                    </p:animEffect>
                                    <p:set>
                                      <p:cBhvr>
                                        <p:cTn id="83" dur="1" fill="hold">
                                          <p:stCondLst>
                                            <p:cond delay="499"/>
                                          </p:stCondLst>
                                        </p:cTn>
                                        <p:tgtEl>
                                          <p:spTgt spid="12"/>
                                        </p:tgtEl>
                                        <p:attrNameLst>
                                          <p:attrName>style.visibility</p:attrName>
                                        </p:attrNameLst>
                                      </p:cBhvr>
                                      <p:to>
                                        <p:strVal val="hidden"/>
                                      </p:to>
                                    </p:set>
                                  </p:childTnLst>
                                </p:cTn>
                              </p:par>
                            </p:childTnLst>
                          </p:cTn>
                        </p:par>
                        <p:par>
                          <p:cTn id="84" fill="hold">
                            <p:stCondLst>
                              <p:cond delay="11500"/>
                            </p:stCondLst>
                            <p:childTnLst>
                              <p:par>
                                <p:cTn id="85" presetID="10" presetClass="exit" presetSubtype="0" fill="hold" nodeType="afterEffect">
                                  <p:stCondLst>
                                    <p:cond delay="0"/>
                                  </p:stCondLst>
                                  <p:childTnLst>
                                    <p:animEffect transition="out" filter="fade">
                                      <p:cBhvr>
                                        <p:cTn id="86" dur="500"/>
                                        <p:tgtEl>
                                          <p:spTgt spid="13"/>
                                        </p:tgtEl>
                                      </p:cBhvr>
                                    </p:animEffect>
                                    <p:set>
                                      <p:cBhvr>
                                        <p:cTn id="87" dur="1" fill="hold">
                                          <p:stCondLst>
                                            <p:cond delay="499"/>
                                          </p:stCondLst>
                                        </p:cTn>
                                        <p:tgtEl>
                                          <p:spTgt spid="13"/>
                                        </p:tgtEl>
                                        <p:attrNameLst>
                                          <p:attrName>style.visibility</p:attrName>
                                        </p:attrNameLst>
                                      </p:cBhvr>
                                      <p:to>
                                        <p:strVal val="hidden"/>
                                      </p:to>
                                    </p:set>
                                  </p:childTnLst>
                                </p:cTn>
                              </p:par>
                            </p:childTnLst>
                          </p:cTn>
                        </p:par>
                        <p:par>
                          <p:cTn id="88" fill="hold">
                            <p:stCondLst>
                              <p:cond delay="12000"/>
                            </p:stCondLst>
                            <p:childTnLst>
                              <p:par>
                                <p:cTn id="89" presetID="10" presetClass="exit" presetSubtype="0" fill="hold" nodeType="afterEffect">
                                  <p:stCondLst>
                                    <p:cond delay="0"/>
                                  </p:stCondLst>
                                  <p:childTnLst>
                                    <p:animEffect transition="out" filter="fade">
                                      <p:cBhvr>
                                        <p:cTn id="90" dur="500"/>
                                        <p:tgtEl>
                                          <p:spTgt spid="8"/>
                                        </p:tgtEl>
                                      </p:cBhvr>
                                    </p:animEffect>
                                    <p:set>
                                      <p:cBhvr>
                                        <p:cTn id="91" dur="1" fill="hold">
                                          <p:stCondLst>
                                            <p:cond delay="499"/>
                                          </p:stCondLst>
                                        </p:cTn>
                                        <p:tgtEl>
                                          <p:spTgt spid="8"/>
                                        </p:tgtEl>
                                        <p:attrNameLst>
                                          <p:attrName>style.visibility</p:attrName>
                                        </p:attrNameLst>
                                      </p:cBhvr>
                                      <p:to>
                                        <p:strVal val="hidden"/>
                                      </p:to>
                                    </p:set>
                                  </p:childTnLst>
                                </p:cTn>
                              </p:par>
                            </p:childTnLst>
                          </p:cTn>
                        </p:par>
                        <p:par>
                          <p:cTn id="92" fill="hold">
                            <p:stCondLst>
                              <p:cond delay="12500"/>
                            </p:stCondLst>
                            <p:childTnLst>
                              <p:par>
                                <p:cTn id="93" presetID="10" presetClass="exit" presetSubtype="0" fill="hold" nodeType="afterEffect">
                                  <p:stCondLst>
                                    <p:cond delay="0"/>
                                  </p:stCondLst>
                                  <p:childTnLst>
                                    <p:animEffect transition="out" filter="fade">
                                      <p:cBhvr>
                                        <p:cTn id="94" dur="500"/>
                                        <p:tgtEl>
                                          <p:spTgt spid="18"/>
                                        </p:tgtEl>
                                      </p:cBhvr>
                                    </p:animEffect>
                                    <p:set>
                                      <p:cBhvr>
                                        <p:cTn id="95" dur="1" fill="hold">
                                          <p:stCondLst>
                                            <p:cond delay="499"/>
                                          </p:stCondLst>
                                        </p:cTn>
                                        <p:tgtEl>
                                          <p:spTgt spid="18"/>
                                        </p:tgtEl>
                                        <p:attrNameLst>
                                          <p:attrName>style.visibility</p:attrName>
                                        </p:attrNameLst>
                                      </p:cBhvr>
                                      <p:to>
                                        <p:strVal val="hidden"/>
                                      </p:to>
                                    </p:set>
                                  </p:childTnLst>
                                </p:cTn>
                              </p:par>
                            </p:childTnLst>
                          </p:cTn>
                        </p:par>
                        <p:par>
                          <p:cTn id="96" fill="hold">
                            <p:stCondLst>
                              <p:cond delay="13000"/>
                            </p:stCondLst>
                            <p:childTnLst>
                              <p:par>
                                <p:cTn id="97" presetID="10" presetClass="exit" presetSubtype="0" fill="hold" nodeType="afterEffect">
                                  <p:stCondLst>
                                    <p:cond delay="0"/>
                                  </p:stCondLst>
                                  <p:childTnLst>
                                    <p:animEffect transition="out" filter="fade">
                                      <p:cBhvr>
                                        <p:cTn id="98" dur="500"/>
                                        <p:tgtEl>
                                          <p:spTgt spid="14"/>
                                        </p:tgtEl>
                                      </p:cBhvr>
                                    </p:animEffect>
                                    <p:set>
                                      <p:cBhvr>
                                        <p:cTn id="99" dur="1" fill="hold">
                                          <p:stCondLst>
                                            <p:cond delay="499"/>
                                          </p:stCondLst>
                                        </p:cTn>
                                        <p:tgtEl>
                                          <p:spTgt spid="14"/>
                                        </p:tgtEl>
                                        <p:attrNameLst>
                                          <p:attrName>style.visibility</p:attrName>
                                        </p:attrNameLst>
                                      </p:cBhvr>
                                      <p:to>
                                        <p:strVal val="hidden"/>
                                      </p:to>
                                    </p:set>
                                  </p:childTnLst>
                                </p:cTn>
                              </p:par>
                            </p:childTnLst>
                          </p:cTn>
                        </p:par>
                        <p:par>
                          <p:cTn id="100" fill="hold">
                            <p:stCondLst>
                              <p:cond delay="13500"/>
                            </p:stCondLst>
                            <p:childTnLst>
                              <p:par>
                                <p:cTn id="101" presetID="10" presetClass="exit" presetSubtype="0" fill="hold" nodeType="afterEffect">
                                  <p:stCondLst>
                                    <p:cond delay="0"/>
                                  </p:stCondLst>
                                  <p:childTnLst>
                                    <p:animEffect transition="out" filter="fade">
                                      <p:cBhvr>
                                        <p:cTn id="102" dur="500"/>
                                        <p:tgtEl>
                                          <p:spTgt spid="17"/>
                                        </p:tgtEl>
                                      </p:cBhvr>
                                    </p:animEffect>
                                    <p:set>
                                      <p:cBhvr>
                                        <p:cTn id="103" dur="1" fill="hold">
                                          <p:stCondLst>
                                            <p:cond delay="499"/>
                                          </p:stCondLst>
                                        </p:cTn>
                                        <p:tgtEl>
                                          <p:spTgt spid="17"/>
                                        </p:tgtEl>
                                        <p:attrNameLst>
                                          <p:attrName>style.visibility</p:attrName>
                                        </p:attrNameLst>
                                      </p:cBhvr>
                                      <p:to>
                                        <p:strVal val="hidden"/>
                                      </p:to>
                                    </p:set>
                                  </p:childTnLst>
                                </p:cTn>
                              </p:par>
                            </p:childTnLst>
                          </p:cTn>
                        </p:par>
                        <p:par>
                          <p:cTn id="104" fill="hold">
                            <p:stCondLst>
                              <p:cond delay="14000"/>
                            </p:stCondLst>
                            <p:childTnLst>
                              <p:par>
                                <p:cTn id="105" presetID="10" presetClass="exit" presetSubtype="0" fill="hold" nodeType="afterEffect">
                                  <p:stCondLst>
                                    <p:cond delay="0"/>
                                  </p:stCondLst>
                                  <p:childTnLst>
                                    <p:animEffect transition="out" filter="fade">
                                      <p:cBhvr>
                                        <p:cTn id="106" dur="500"/>
                                        <p:tgtEl>
                                          <p:spTgt spid="15"/>
                                        </p:tgtEl>
                                      </p:cBhvr>
                                    </p:animEffect>
                                    <p:set>
                                      <p:cBhvr>
                                        <p:cTn id="107" dur="1" fill="hold">
                                          <p:stCondLst>
                                            <p:cond delay="499"/>
                                          </p:stCondLst>
                                        </p:cTn>
                                        <p:tgtEl>
                                          <p:spTgt spid="15"/>
                                        </p:tgtEl>
                                        <p:attrNameLst>
                                          <p:attrName>style.visibility</p:attrName>
                                        </p:attrNameLst>
                                      </p:cBhvr>
                                      <p:to>
                                        <p:strVal val="hidden"/>
                                      </p:to>
                                    </p:set>
                                  </p:childTnLst>
                                </p:cTn>
                              </p:par>
                            </p:childTnLst>
                          </p:cTn>
                        </p:par>
                        <p:par>
                          <p:cTn id="108" fill="hold">
                            <p:stCondLst>
                              <p:cond delay="14500"/>
                            </p:stCondLst>
                            <p:childTnLst>
                              <p:par>
                                <p:cTn id="109" presetID="10" presetClass="exit" presetSubtype="0" fill="hold" nodeType="afterEffect">
                                  <p:stCondLst>
                                    <p:cond delay="0"/>
                                  </p:stCondLst>
                                  <p:childTnLst>
                                    <p:animEffect transition="out" filter="fade">
                                      <p:cBhvr>
                                        <p:cTn id="110" dur="500"/>
                                        <p:tgtEl>
                                          <p:spTgt spid="21"/>
                                        </p:tgtEl>
                                      </p:cBhvr>
                                    </p:animEffect>
                                    <p:set>
                                      <p:cBhvr>
                                        <p:cTn id="111" dur="1" fill="hold">
                                          <p:stCondLst>
                                            <p:cond delay="499"/>
                                          </p:stCondLst>
                                        </p:cTn>
                                        <p:tgtEl>
                                          <p:spTgt spid="21"/>
                                        </p:tgtEl>
                                        <p:attrNameLst>
                                          <p:attrName>style.visibility</p:attrName>
                                        </p:attrNameLst>
                                      </p:cBhvr>
                                      <p:to>
                                        <p:strVal val="hidden"/>
                                      </p:to>
                                    </p:set>
                                  </p:childTnLst>
                                </p:cTn>
                              </p:par>
                            </p:childTnLst>
                          </p:cTn>
                        </p:par>
                        <p:par>
                          <p:cTn id="112" fill="hold">
                            <p:stCondLst>
                              <p:cond delay="15000"/>
                            </p:stCondLst>
                            <p:childTnLst>
                              <p:par>
                                <p:cTn id="113" presetID="10" presetClass="entr" presetSubtype="0" fill="hold" nodeType="afterEffect">
                                  <p:stCondLst>
                                    <p:cond delay="0"/>
                                  </p:stCondLst>
                                  <p:childTnLst>
                                    <p:set>
                                      <p:cBhvr>
                                        <p:cTn id="114" dur="1" fill="hold">
                                          <p:stCondLst>
                                            <p:cond delay="0"/>
                                          </p:stCondLst>
                                        </p:cTn>
                                        <p:tgtEl>
                                          <p:spTgt spid="19"/>
                                        </p:tgtEl>
                                        <p:attrNameLst>
                                          <p:attrName>style.visibility</p:attrName>
                                        </p:attrNameLst>
                                      </p:cBhvr>
                                      <p:to>
                                        <p:strVal val="visible"/>
                                      </p:to>
                                    </p:set>
                                    <p:animEffect transition="in" filter="fade">
                                      <p:cBhvr>
                                        <p:cTn id="115" dur="30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11266" name="Otsikko 6"/>
          <p:cNvSpPr>
            <a:spLocks noGrp="1"/>
          </p:cNvSpPr>
          <p:nvPr>
            <p:ph type="ctrTitle"/>
          </p:nvPr>
        </p:nvSpPr>
        <p:spPr>
          <a:xfrm>
            <a:off x="285720" y="3500438"/>
            <a:ext cx="4248150" cy="1874838"/>
          </a:xfrm>
        </p:spPr>
        <p:txBody>
          <a:bodyPr/>
          <a:lstStyle/>
          <a:p>
            <a:r>
              <a:rPr lang="en-US" dirty="0" smtClean="0">
                <a:solidFill>
                  <a:srgbClr val="FF0000"/>
                </a:solidFill>
              </a:rPr>
              <a:t>ROCKET-</a:t>
            </a:r>
            <a:r>
              <a:rPr lang="en-US" dirty="0" err="1" smtClean="0">
                <a:solidFill>
                  <a:srgbClr val="FF0000"/>
                </a:solidFill>
              </a:rPr>
              <a:t>projektin</a:t>
            </a:r>
            <a:r>
              <a:rPr lang="en-US" dirty="0" smtClean="0">
                <a:solidFill>
                  <a:srgbClr val="FF0000"/>
                </a:solidFill>
              </a:rPr>
              <a:t> </a:t>
            </a:r>
            <a:r>
              <a:rPr lang="en-US" dirty="0" err="1" smtClean="0">
                <a:solidFill>
                  <a:srgbClr val="FF0000"/>
                </a:solidFill>
              </a:rPr>
              <a:t>Kiina</a:t>
            </a:r>
            <a:r>
              <a:rPr lang="en-US" dirty="0" smtClean="0">
                <a:solidFill>
                  <a:srgbClr val="FF0000"/>
                </a:solidFill>
              </a:rPr>
              <a:t> </a:t>
            </a:r>
            <a:r>
              <a:rPr lang="en-US" dirty="0" err="1" smtClean="0">
                <a:solidFill>
                  <a:srgbClr val="FF0000"/>
                </a:solidFill>
              </a:rPr>
              <a:t>seminaari</a:t>
            </a:r>
            <a:r>
              <a:rPr lang="en-US" dirty="0" smtClean="0">
                <a:solidFill>
                  <a:srgbClr val="FF0000"/>
                </a:solidFill>
              </a:rPr>
              <a:t> 16.-17.2011</a:t>
            </a:r>
            <a:br>
              <a:rPr lang="en-US" dirty="0" smtClean="0">
                <a:solidFill>
                  <a:srgbClr val="FF0000"/>
                </a:solidFill>
              </a:rPr>
            </a:br>
            <a:r>
              <a:rPr lang="en-US" dirty="0" smtClean="0">
                <a:solidFill>
                  <a:srgbClr val="FF0000"/>
                </a:solidFill>
              </a:rPr>
              <a:t/>
            </a:r>
            <a:br>
              <a:rPr lang="en-US" dirty="0" smtClean="0">
                <a:solidFill>
                  <a:srgbClr val="FF0000"/>
                </a:solidFill>
              </a:rPr>
            </a:br>
            <a:r>
              <a:rPr lang="en-US" dirty="0" smtClean="0">
                <a:solidFill>
                  <a:srgbClr val="FF0000"/>
                </a:solidFill>
              </a:rPr>
              <a:t>Risto Helle</a:t>
            </a:r>
            <a:endParaRPr lang="en-US" dirty="0">
              <a:solidFill>
                <a:srgbClr val="FF0000"/>
              </a:solidFill>
            </a:endParaRPr>
          </a:p>
        </p:txBody>
      </p:sp>
      <p:sp>
        <p:nvSpPr>
          <p:cNvPr id="11268" name="Alatunnisteen paikkamerkki 3"/>
          <p:cNvSpPr>
            <a:spLocks noGrp="1"/>
          </p:cNvSpPr>
          <p:nvPr>
            <p:ph type="ftr" sz="quarter" idx="11"/>
          </p:nvPr>
        </p:nvSpPr>
        <p:spPr bwMode="auto">
          <a:ln>
            <a:miter lim="800000"/>
            <a:headEnd/>
            <a:tailEnd/>
          </a:ln>
        </p:spPr>
        <p:txBody>
          <a:bodyPr wrap="square" numCol="1" compatLnSpc="1">
            <a:prstTxWarp prst="textNoShape">
              <a:avLst/>
            </a:prstTxWarp>
          </a:bodyPr>
          <a:lstStyle/>
          <a:p>
            <a:pPr fontAlgn="base">
              <a:spcBef>
                <a:spcPct val="0"/>
              </a:spcBef>
              <a:spcAft>
                <a:spcPct val="0"/>
              </a:spcAft>
              <a:defRPr/>
            </a:pPr>
            <a:r>
              <a:rPr lang="fi-FI" dirty="0" err="1" smtClean="0"/>
              <a:t>ROCKET-projektin</a:t>
            </a:r>
            <a:r>
              <a:rPr lang="fi-FI" dirty="0" smtClean="0"/>
              <a:t> Kiina seminaari 17.5.2011</a:t>
            </a:r>
            <a:endParaRPr lang="en-GB" dirty="0" smtClean="0"/>
          </a:p>
        </p:txBody>
      </p:sp>
      <p:grpSp>
        <p:nvGrpSpPr>
          <p:cNvPr id="2" name="Group 75"/>
          <p:cNvGrpSpPr/>
          <p:nvPr/>
        </p:nvGrpSpPr>
        <p:grpSpPr>
          <a:xfrm>
            <a:off x="6652234" y="341294"/>
            <a:ext cx="2214562" cy="444500"/>
            <a:chOff x="6643688" y="896938"/>
            <a:chExt cx="2214562" cy="444500"/>
          </a:xfrm>
          <a:solidFill>
            <a:srgbClr val="F71C1C"/>
          </a:solidFill>
        </p:grpSpPr>
        <p:sp>
          <p:nvSpPr>
            <p:cNvPr id="13" name="Freeform 40"/>
            <p:cNvSpPr>
              <a:spLocks noEditPoints="1"/>
            </p:cNvSpPr>
            <p:nvPr/>
          </p:nvSpPr>
          <p:spPr bwMode="auto">
            <a:xfrm>
              <a:off x="8805863" y="896938"/>
              <a:ext cx="52387" cy="53975"/>
            </a:xfrm>
            <a:custGeom>
              <a:avLst/>
              <a:gdLst/>
              <a:ahLst/>
              <a:cxnLst>
                <a:cxn ang="0">
                  <a:pos x="51" y="102"/>
                </a:cxn>
                <a:cxn ang="0">
                  <a:pos x="31" y="97"/>
                </a:cxn>
                <a:cxn ang="0">
                  <a:pos x="15" y="87"/>
                </a:cxn>
                <a:cxn ang="0">
                  <a:pos x="5" y="70"/>
                </a:cxn>
                <a:cxn ang="0">
                  <a:pos x="0" y="50"/>
                </a:cxn>
                <a:cxn ang="0">
                  <a:pos x="1" y="40"/>
                </a:cxn>
                <a:cxn ang="0">
                  <a:pos x="9" y="21"/>
                </a:cxn>
                <a:cxn ang="0">
                  <a:pos x="22" y="7"/>
                </a:cxn>
                <a:cxn ang="0">
                  <a:pos x="40" y="0"/>
                </a:cxn>
                <a:cxn ang="0">
                  <a:pos x="51" y="0"/>
                </a:cxn>
                <a:cxn ang="0">
                  <a:pos x="70" y="3"/>
                </a:cxn>
                <a:cxn ang="0">
                  <a:pos x="85" y="14"/>
                </a:cxn>
                <a:cxn ang="0">
                  <a:pos x="96" y="29"/>
                </a:cxn>
                <a:cxn ang="0">
                  <a:pos x="100" y="50"/>
                </a:cxn>
                <a:cxn ang="0">
                  <a:pos x="99" y="61"/>
                </a:cxn>
                <a:cxn ang="0">
                  <a:pos x="92" y="80"/>
                </a:cxn>
                <a:cxn ang="0">
                  <a:pos x="78" y="93"/>
                </a:cxn>
                <a:cxn ang="0">
                  <a:pos x="60" y="101"/>
                </a:cxn>
                <a:cxn ang="0">
                  <a:pos x="51" y="102"/>
                </a:cxn>
                <a:cxn ang="0">
                  <a:pos x="51" y="8"/>
                </a:cxn>
                <a:cxn ang="0">
                  <a:pos x="35" y="12"/>
                </a:cxn>
                <a:cxn ang="0">
                  <a:pos x="22" y="20"/>
                </a:cxn>
                <a:cxn ang="0">
                  <a:pos x="14" y="34"/>
                </a:cxn>
                <a:cxn ang="0">
                  <a:pos x="11" y="50"/>
                </a:cxn>
                <a:cxn ang="0">
                  <a:pos x="12" y="59"/>
                </a:cxn>
                <a:cxn ang="0">
                  <a:pos x="17" y="73"/>
                </a:cxn>
                <a:cxn ang="0">
                  <a:pos x="28" y="85"/>
                </a:cxn>
                <a:cxn ang="0">
                  <a:pos x="42" y="91"/>
                </a:cxn>
                <a:cxn ang="0">
                  <a:pos x="51" y="92"/>
                </a:cxn>
                <a:cxn ang="0">
                  <a:pos x="65" y="89"/>
                </a:cxn>
                <a:cxn ang="0">
                  <a:pos x="78" y="81"/>
                </a:cxn>
                <a:cxn ang="0">
                  <a:pos x="86" y="67"/>
                </a:cxn>
                <a:cxn ang="0">
                  <a:pos x="90" y="50"/>
                </a:cxn>
                <a:cxn ang="0">
                  <a:pos x="88" y="42"/>
                </a:cxn>
                <a:cxn ang="0">
                  <a:pos x="83" y="26"/>
                </a:cxn>
                <a:cxn ang="0">
                  <a:pos x="73" y="15"/>
                </a:cxn>
                <a:cxn ang="0">
                  <a:pos x="58" y="9"/>
                </a:cxn>
                <a:cxn ang="0">
                  <a:pos x="51" y="8"/>
                </a:cxn>
                <a:cxn ang="0">
                  <a:pos x="31" y="80"/>
                </a:cxn>
                <a:cxn ang="0">
                  <a:pos x="53" y="23"/>
                </a:cxn>
                <a:cxn ang="0">
                  <a:pos x="61" y="24"/>
                </a:cxn>
                <a:cxn ang="0">
                  <a:pos x="67" y="27"/>
                </a:cxn>
                <a:cxn ang="0">
                  <a:pos x="72" y="32"/>
                </a:cxn>
                <a:cxn ang="0">
                  <a:pos x="73" y="40"/>
                </a:cxn>
                <a:cxn ang="0">
                  <a:pos x="73" y="43"/>
                </a:cxn>
                <a:cxn ang="0">
                  <a:pos x="71" y="48"/>
                </a:cxn>
                <a:cxn ang="0">
                  <a:pos x="64" y="53"/>
                </a:cxn>
                <a:cxn ang="0">
                  <a:pos x="74" y="80"/>
                </a:cxn>
                <a:cxn ang="0">
                  <a:pos x="50" y="56"/>
                </a:cxn>
                <a:cxn ang="0">
                  <a:pos x="40" y="80"/>
                </a:cxn>
                <a:cxn ang="0">
                  <a:pos x="51" y="47"/>
                </a:cxn>
                <a:cxn ang="0">
                  <a:pos x="60" y="46"/>
                </a:cxn>
                <a:cxn ang="0">
                  <a:pos x="63" y="43"/>
                </a:cxn>
                <a:cxn ang="0">
                  <a:pos x="64" y="39"/>
                </a:cxn>
                <a:cxn ang="0">
                  <a:pos x="63" y="37"/>
                </a:cxn>
                <a:cxn ang="0">
                  <a:pos x="60" y="32"/>
                </a:cxn>
                <a:cxn ang="0">
                  <a:pos x="52" y="31"/>
                </a:cxn>
                <a:cxn ang="0">
                  <a:pos x="40" y="47"/>
                </a:cxn>
              </a:cxnLst>
              <a:rect l="0" t="0" r="r" b="b"/>
              <a:pathLst>
                <a:path w="100" h="102">
                  <a:moveTo>
                    <a:pt x="51" y="102"/>
                  </a:moveTo>
                  <a:lnTo>
                    <a:pt x="51" y="102"/>
                  </a:lnTo>
                  <a:lnTo>
                    <a:pt x="40" y="101"/>
                  </a:lnTo>
                  <a:lnTo>
                    <a:pt x="31" y="97"/>
                  </a:lnTo>
                  <a:lnTo>
                    <a:pt x="21" y="92"/>
                  </a:lnTo>
                  <a:lnTo>
                    <a:pt x="15" y="87"/>
                  </a:lnTo>
                  <a:lnTo>
                    <a:pt x="9" y="80"/>
                  </a:lnTo>
                  <a:lnTo>
                    <a:pt x="5" y="70"/>
                  </a:lnTo>
                  <a:lnTo>
                    <a:pt x="1" y="61"/>
                  </a:lnTo>
                  <a:lnTo>
                    <a:pt x="0" y="50"/>
                  </a:lnTo>
                  <a:lnTo>
                    <a:pt x="0" y="50"/>
                  </a:lnTo>
                  <a:lnTo>
                    <a:pt x="1" y="40"/>
                  </a:lnTo>
                  <a:lnTo>
                    <a:pt x="5" y="29"/>
                  </a:lnTo>
                  <a:lnTo>
                    <a:pt x="9" y="21"/>
                  </a:lnTo>
                  <a:lnTo>
                    <a:pt x="15" y="14"/>
                  </a:lnTo>
                  <a:lnTo>
                    <a:pt x="22" y="7"/>
                  </a:lnTo>
                  <a:lnTo>
                    <a:pt x="32" y="3"/>
                  </a:lnTo>
                  <a:lnTo>
                    <a:pt x="40" y="0"/>
                  </a:lnTo>
                  <a:lnTo>
                    <a:pt x="51" y="0"/>
                  </a:lnTo>
                  <a:lnTo>
                    <a:pt x="51" y="0"/>
                  </a:lnTo>
                  <a:lnTo>
                    <a:pt x="60" y="0"/>
                  </a:lnTo>
                  <a:lnTo>
                    <a:pt x="70" y="3"/>
                  </a:lnTo>
                  <a:lnTo>
                    <a:pt x="78" y="7"/>
                  </a:lnTo>
                  <a:lnTo>
                    <a:pt x="85" y="14"/>
                  </a:lnTo>
                  <a:lnTo>
                    <a:pt x="92" y="21"/>
                  </a:lnTo>
                  <a:lnTo>
                    <a:pt x="96" y="29"/>
                  </a:lnTo>
                  <a:lnTo>
                    <a:pt x="99" y="40"/>
                  </a:lnTo>
                  <a:lnTo>
                    <a:pt x="100" y="50"/>
                  </a:lnTo>
                  <a:lnTo>
                    <a:pt x="100" y="50"/>
                  </a:lnTo>
                  <a:lnTo>
                    <a:pt x="99" y="61"/>
                  </a:lnTo>
                  <a:lnTo>
                    <a:pt x="96" y="71"/>
                  </a:lnTo>
                  <a:lnTo>
                    <a:pt x="92" y="80"/>
                  </a:lnTo>
                  <a:lnTo>
                    <a:pt x="85" y="87"/>
                  </a:lnTo>
                  <a:lnTo>
                    <a:pt x="78" y="93"/>
                  </a:lnTo>
                  <a:lnTo>
                    <a:pt x="70" y="97"/>
                  </a:lnTo>
                  <a:lnTo>
                    <a:pt x="60" y="101"/>
                  </a:lnTo>
                  <a:lnTo>
                    <a:pt x="51" y="102"/>
                  </a:lnTo>
                  <a:lnTo>
                    <a:pt x="51" y="102"/>
                  </a:lnTo>
                  <a:close/>
                  <a:moveTo>
                    <a:pt x="51" y="8"/>
                  </a:moveTo>
                  <a:lnTo>
                    <a:pt x="51" y="8"/>
                  </a:lnTo>
                  <a:lnTo>
                    <a:pt x="42" y="9"/>
                  </a:lnTo>
                  <a:lnTo>
                    <a:pt x="35" y="12"/>
                  </a:lnTo>
                  <a:lnTo>
                    <a:pt x="29" y="15"/>
                  </a:lnTo>
                  <a:lnTo>
                    <a:pt x="22" y="20"/>
                  </a:lnTo>
                  <a:lnTo>
                    <a:pt x="18" y="26"/>
                  </a:lnTo>
                  <a:lnTo>
                    <a:pt x="14" y="34"/>
                  </a:lnTo>
                  <a:lnTo>
                    <a:pt x="12" y="42"/>
                  </a:lnTo>
                  <a:lnTo>
                    <a:pt x="11" y="50"/>
                  </a:lnTo>
                  <a:lnTo>
                    <a:pt x="11" y="50"/>
                  </a:lnTo>
                  <a:lnTo>
                    <a:pt x="12" y="59"/>
                  </a:lnTo>
                  <a:lnTo>
                    <a:pt x="14" y="67"/>
                  </a:lnTo>
                  <a:lnTo>
                    <a:pt x="17" y="73"/>
                  </a:lnTo>
                  <a:lnTo>
                    <a:pt x="22" y="80"/>
                  </a:lnTo>
                  <a:lnTo>
                    <a:pt x="28" y="85"/>
                  </a:lnTo>
                  <a:lnTo>
                    <a:pt x="34" y="89"/>
                  </a:lnTo>
                  <a:lnTo>
                    <a:pt x="42" y="91"/>
                  </a:lnTo>
                  <a:lnTo>
                    <a:pt x="51" y="92"/>
                  </a:lnTo>
                  <a:lnTo>
                    <a:pt x="51" y="92"/>
                  </a:lnTo>
                  <a:lnTo>
                    <a:pt x="58" y="91"/>
                  </a:lnTo>
                  <a:lnTo>
                    <a:pt x="65" y="89"/>
                  </a:lnTo>
                  <a:lnTo>
                    <a:pt x="73" y="86"/>
                  </a:lnTo>
                  <a:lnTo>
                    <a:pt x="78" y="81"/>
                  </a:lnTo>
                  <a:lnTo>
                    <a:pt x="83" y="74"/>
                  </a:lnTo>
                  <a:lnTo>
                    <a:pt x="86" y="67"/>
                  </a:lnTo>
                  <a:lnTo>
                    <a:pt x="88" y="60"/>
                  </a:lnTo>
                  <a:lnTo>
                    <a:pt x="90" y="50"/>
                  </a:lnTo>
                  <a:lnTo>
                    <a:pt x="90" y="50"/>
                  </a:lnTo>
                  <a:lnTo>
                    <a:pt x="88" y="42"/>
                  </a:lnTo>
                  <a:lnTo>
                    <a:pt x="86" y="34"/>
                  </a:lnTo>
                  <a:lnTo>
                    <a:pt x="83" y="26"/>
                  </a:lnTo>
                  <a:lnTo>
                    <a:pt x="78" y="20"/>
                  </a:lnTo>
                  <a:lnTo>
                    <a:pt x="73" y="15"/>
                  </a:lnTo>
                  <a:lnTo>
                    <a:pt x="65" y="12"/>
                  </a:lnTo>
                  <a:lnTo>
                    <a:pt x="58" y="9"/>
                  </a:lnTo>
                  <a:lnTo>
                    <a:pt x="51" y="8"/>
                  </a:lnTo>
                  <a:lnTo>
                    <a:pt x="51" y="8"/>
                  </a:lnTo>
                  <a:close/>
                  <a:moveTo>
                    <a:pt x="40" y="80"/>
                  </a:moveTo>
                  <a:lnTo>
                    <a:pt x="31" y="80"/>
                  </a:lnTo>
                  <a:lnTo>
                    <a:pt x="31" y="23"/>
                  </a:lnTo>
                  <a:lnTo>
                    <a:pt x="53" y="23"/>
                  </a:lnTo>
                  <a:lnTo>
                    <a:pt x="53" y="23"/>
                  </a:lnTo>
                  <a:lnTo>
                    <a:pt x="61" y="24"/>
                  </a:lnTo>
                  <a:lnTo>
                    <a:pt x="65" y="25"/>
                  </a:lnTo>
                  <a:lnTo>
                    <a:pt x="67" y="27"/>
                  </a:lnTo>
                  <a:lnTo>
                    <a:pt x="71" y="29"/>
                  </a:lnTo>
                  <a:lnTo>
                    <a:pt x="72" y="32"/>
                  </a:lnTo>
                  <a:lnTo>
                    <a:pt x="73" y="36"/>
                  </a:lnTo>
                  <a:lnTo>
                    <a:pt x="73" y="40"/>
                  </a:lnTo>
                  <a:lnTo>
                    <a:pt x="73" y="40"/>
                  </a:lnTo>
                  <a:lnTo>
                    <a:pt x="73" y="43"/>
                  </a:lnTo>
                  <a:lnTo>
                    <a:pt x="72" y="46"/>
                  </a:lnTo>
                  <a:lnTo>
                    <a:pt x="71" y="48"/>
                  </a:lnTo>
                  <a:lnTo>
                    <a:pt x="69" y="50"/>
                  </a:lnTo>
                  <a:lnTo>
                    <a:pt x="64" y="53"/>
                  </a:lnTo>
                  <a:lnTo>
                    <a:pt x="58" y="54"/>
                  </a:lnTo>
                  <a:lnTo>
                    <a:pt x="74" y="80"/>
                  </a:lnTo>
                  <a:lnTo>
                    <a:pt x="63" y="80"/>
                  </a:lnTo>
                  <a:lnTo>
                    <a:pt x="50" y="56"/>
                  </a:lnTo>
                  <a:lnTo>
                    <a:pt x="40" y="56"/>
                  </a:lnTo>
                  <a:lnTo>
                    <a:pt x="40" y="80"/>
                  </a:lnTo>
                  <a:close/>
                  <a:moveTo>
                    <a:pt x="51" y="47"/>
                  </a:moveTo>
                  <a:lnTo>
                    <a:pt x="51" y="47"/>
                  </a:lnTo>
                  <a:lnTo>
                    <a:pt x="56" y="47"/>
                  </a:lnTo>
                  <a:lnTo>
                    <a:pt x="60" y="46"/>
                  </a:lnTo>
                  <a:lnTo>
                    <a:pt x="61" y="45"/>
                  </a:lnTo>
                  <a:lnTo>
                    <a:pt x="63" y="43"/>
                  </a:lnTo>
                  <a:lnTo>
                    <a:pt x="63" y="41"/>
                  </a:lnTo>
                  <a:lnTo>
                    <a:pt x="64" y="39"/>
                  </a:lnTo>
                  <a:lnTo>
                    <a:pt x="64" y="39"/>
                  </a:lnTo>
                  <a:lnTo>
                    <a:pt x="63" y="37"/>
                  </a:lnTo>
                  <a:lnTo>
                    <a:pt x="62" y="35"/>
                  </a:lnTo>
                  <a:lnTo>
                    <a:pt x="60" y="32"/>
                  </a:lnTo>
                  <a:lnTo>
                    <a:pt x="56" y="31"/>
                  </a:lnTo>
                  <a:lnTo>
                    <a:pt x="52" y="31"/>
                  </a:lnTo>
                  <a:lnTo>
                    <a:pt x="40" y="31"/>
                  </a:lnTo>
                  <a:lnTo>
                    <a:pt x="40" y="47"/>
                  </a:lnTo>
                  <a:lnTo>
                    <a:pt x="51" y="47"/>
                  </a:lnTo>
                  <a:close/>
                </a:path>
              </a:pathLst>
            </a:custGeom>
            <a:grpFill/>
            <a:ln w="9525">
              <a:noFill/>
              <a:round/>
              <a:headEnd/>
              <a:tailEnd/>
            </a:ln>
          </p:spPr>
          <p:txBody>
            <a:bodyPr/>
            <a:lstStyle/>
            <a:p>
              <a:pPr fontAlgn="auto">
                <a:spcBef>
                  <a:spcPts val="0"/>
                </a:spcBef>
                <a:spcAft>
                  <a:spcPts val="0"/>
                </a:spcAft>
                <a:defRPr/>
              </a:pPr>
              <a:endParaRPr lang="en-GB">
                <a:latin typeface="+mn-lt"/>
                <a:cs typeface="+mn-cs"/>
              </a:endParaRPr>
            </a:p>
          </p:txBody>
        </p:sp>
        <p:sp>
          <p:nvSpPr>
            <p:cNvPr id="14" name="Freeform 41"/>
            <p:cNvSpPr>
              <a:spLocks/>
            </p:cNvSpPr>
            <p:nvPr/>
          </p:nvSpPr>
          <p:spPr bwMode="auto">
            <a:xfrm>
              <a:off x="7086600" y="909638"/>
              <a:ext cx="223837" cy="239713"/>
            </a:xfrm>
            <a:custGeom>
              <a:avLst/>
              <a:gdLst/>
              <a:ahLst/>
              <a:cxnLst>
                <a:cxn ang="0">
                  <a:pos x="336" y="0"/>
                </a:cxn>
                <a:cxn ang="0">
                  <a:pos x="336" y="331"/>
                </a:cxn>
                <a:cxn ang="0">
                  <a:pos x="90" y="0"/>
                </a:cxn>
                <a:cxn ang="0">
                  <a:pos x="0" y="0"/>
                </a:cxn>
                <a:cxn ang="0">
                  <a:pos x="0" y="453"/>
                </a:cxn>
                <a:cxn ang="0">
                  <a:pos x="85" y="453"/>
                </a:cxn>
                <a:cxn ang="0">
                  <a:pos x="85" y="116"/>
                </a:cxn>
                <a:cxn ang="0">
                  <a:pos x="336" y="453"/>
                </a:cxn>
                <a:cxn ang="0">
                  <a:pos x="421" y="453"/>
                </a:cxn>
                <a:cxn ang="0">
                  <a:pos x="421" y="0"/>
                </a:cxn>
                <a:cxn ang="0">
                  <a:pos x="336" y="0"/>
                </a:cxn>
              </a:cxnLst>
              <a:rect l="0" t="0" r="r" b="b"/>
              <a:pathLst>
                <a:path w="421" h="453">
                  <a:moveTo>
                    <a:pt x="336" y="0"/>
                  </a:moveTo>
                  <a:lnTo>
                    <a:pt x="336" y="331"/>
                  </a:lnTo>
                  <a:lnTo>
                    <a:pt x="90" y="0"/>
                  </a:lnTo>
                  <a:lnTo>
                    <a:pt x="0" y="0"/>
                  </a:lnTo>
                  <a:lnTo>
                    <a:pt x="0" y="453"/>
                  </a:lnTo>
                  <a:lnTo>
                    <a:pt x="85" y="453"/>
                  </a:lnTo>
                  <a:lnTo>
                    <a:pt x="85" y="116"/>
                  </a:lnTo>
                  <a:lnTo>
                    <a:pt x="336" y="453"/>
                  </a:lnTo>
                  <a:lnTo>
                    <a:pt x="421" y="453"/>
                  </a:lnTo>
                  <a:lnTo>
                    <a:pt x="421" y="0"/>
                  </a:lnTo>
                  <a:lnTo>
                    <a:pt x="336" y="0"/>
                  </a:lnTo>
                  <a:close/>
                </a:path>
              </a:pathLst>
            </a:custGeom>
            <a:grpFill/>
            <a:ln w="9525">
              <a:noFill/>
              <a:round/>
              <a:headEnd/>
              <a:tailEnd/>
            </a:ln>
          </p:spPr>
          <p:txBody>
            <a:bodyPr/>
            <a:lstStyle/>
            <a:p>
              <a:pPr fontAlgn="auto">
                <a:spcBef>
                  <a:spcPts val="0"/>
                </a:spcBef>
                <a:spcAft>
                  <a:spcPts val="0"/>
                </a:spcAft>
                <a:defRPr/>
              </a:pPr>
              <a:endParaRPr lang="en-GB">
                <a:latin typeface="+mn-lt"/>
                <a:cs typeface="+mn-cs"/>
              </a:endParaRPr>
            </a:p>
          </p:txBody>
        </p:sp>
        <p:sp>
          <p:nvSpPr>
            <p:cNvPr id="15" name="Freeform 42"/>
            <p:cNvSpPr>
              <a:spLocks/>
            </p:cNvSpPr>
            <p:nvPr/>
          </p:nvSpPr>
          <p:spPr bwMode="auto">
            <a:xfrm>
              <a:off x="7335838" y="909638"/>
              <a:ext cx="161925" cy="239713"/>
            </a:xfrm>
            <a:custGeom>
              <a:avLst/>
              <a:gdLst/>
              <a:ahLst/>
              <a:cxnLst>
                <a:cxn ang="0">
                  <a:pos x="0" y="0"/>
                </a:cxn>
                <a:cxn ang="0">
                  <a:pos x="0" y="453"/>
                </a:cxn>
                <a:cxn ang="0">
                  <a:pos x="306" y="453"/>
                </a:cxn>
                <a:cxn ang="0">
                  <a:pos x="306" y="379"/>
                </a:cxn>
                <a:cxn ang="0">
                  <a:pos x="85" y="379"/>
                </a:cxn>
                <a:cxn ang="0">
                  <a:pos x="85" y="261"/>
                </a:cxn>
                <a:cxn ang="0">
                  <a:pos x="297" y="261"/>
                </a:cxn>
                <a:cxn ang="0">
                  <a:pos x="297" y="188"/>
                </a:cxn>
                <a:cxn ang="0">
                  <a:pos x="85" y="188"/>
                </a:cxn>
                <a:cxn ang="0">
                  <a:pos x="85" y="73"/>
                </a:cxn>
                <a:cxn ang="0">
                  <a:pos x="306" y="73"/>
                </a:cxn>
                <a:cxn ang="0">
                  <a:pos x="306" y="0"/>
                </a:cxn>
                <a:cxn ang="0">
                  <a:pos x="0" y="0"/>
                </a:cxn>
              </a:cxnLst>
              <a:rect l="0" t="0" r="r" b="b"/>
              <a:pathLst>
                <a:path w="306" h="453">
                  <a:moveTo>
                    <a:pt x="0" y="0"/>
                  </a:moveTo>
                  <a:lnTo>
                    <a:pt x="0" y="453"/>
                  </a:lnTo>
                  <a:lnTo>
                    <a:pt x="306" y="453"/>
                  </a:lnTo>
                  <a:lnTo>
                    <a:pt x="306" y="379"/>
                  </a:lnTo>
                  <a:lnTo>
                    <a:pt x="85" y="379"/>
                  </a:lnTo>
                  <a:lnTo>
                    <a:pt x="85" y="261"/>
                  </a:lnTo>
                  <a:lnTo>
                    <a:pt x="297" y="261"/>
                  </a:lnTo>
                  <a:lnTo>
                    <a:pt x="297" y="188"/>
                  </a:lnTo>
                  <a:lnTo>
                    <a:pt x="85" y="188"/>
                  </a:lnTo>
                  <a:lnTo>
                    <a:pt x="85" y="73"/>
                  </a:lnTo>
                  <a:lnTo>
                    <a:pt x="306" y="73"/>
                  </a:lnTo>
                  <a:lnTo>
                    <a:pt x="306" y="0"/>
                  </a:lnTo>
                  <a:lnTo>
                    <a:pt x="0" y="0"/>
                  </a:lnTo>
                  <a:close/>
                </a:path>
              </a:pathLst>
            </a:custGeom>
            <a:grpFill/>
            <a:ln w="9525">
              <a:noFill/>
              <a:round/>
              <a:headEnd/>
              <a:tailEnd/>
            </a:ln>
          </p:spPr>
          <p:txBody>
            <a:bodyPr/>
            <a:lstStyle/>
            <a:p>
              <a:pPr fontAlgn="auto">
                <a:spcBef>
                  <a:spcPts val="0"/>
                </a:spcBef>
                <a:spcAft>
                  <a:spcPts val="0"/>
                </a:spcAft>
                <a:defRPr/>
              </a:pPr>
              <a:endParaRPr lang="en-GB">
                <a:latin typeface="+mn-lt"/>
                <a:cs typeface="+mn-cs"/>
              </a:endParaRPr>
            </a:p>
          </p:txBody>
        </p:sp>
        <p:sp>
          <p:nvSpPr>
            <p:cNvPr id="16" name="Freeform 43"/>
            <p:cNvSpPr>
              <a:spLocks noEditPoints="1"/>
            </p:cNvSpPr>
            <p:nvPr/>
          </p:nvSpPr>
          <p:spPr bwMode="auto">
            <a:xfrm>
              <a:off x="7945438" y="909638"/>
              <a:ext cx="252412" cy="239713"/>
            </a:xfrm>
            <a:custGeom>
              <a:avLst/>
              <a:gdLst/>
              <a:ahLst/>
              <a:cxnLst>
                <a:cxn ang="0">
                  <a:pos x="275" y="0"/>
                </a:cxn>
                <a:cxn ang="0">
                  <a:pos x="200" y="0"/>
                </a:cxn>
                <a:cxn ang="0">
                  <a:pos x="0" y="453"/>
                </a:cxn>
                <a:cxn ang="0">
                  <a:pos x="89" y="453"/>
                </a:cxn>
                <a:cxn ang="0">
                  <a:pos x="147" y="322"/>
                </a:cxn>
                <a:cxn ang="0">
                  <a:pos x="328" y="322"/>
                </a:cxn>
                <a:cxn ang="0">
                  <a:pos x="385" y="453"/>
                </a:cxn>
                <a:cxn ang="0">
                  <a:pos x="476" y="453"/>
                </a:cxn>
                <a:cxn ang="0">
                  <a:pos x="275" y="0"/>
                </a:cxn>
                <a:cxn ang="0">
                  <a:pos x="238" y="98"/>
                </a:cxn>
                <a:cxn ang="0">
                  <a:pos x="298" y="254"/>
                </a:cxn>
                <a:cxn ang="0">
                  <a:pos x="177" y="254"/>
                </a:cxn>
                <a:cxn ang="0">
                  <a:pos x="238" y="98"/>
                </a:cxn>
              </a:cxnLst>
              <a:rect l="0" t="0" r="r" b="b"/>
              <a:pathLst>
                <a:path w="476" h="453">
                  <a:moveTo>
                    <a:pt x="275" y="0"/>
                  </a:moveTo>
                  <a:lnTo>
                    <a:pt x="200" y="0"/>
                  </a:lnTo>
                  <a:lnTo>
                    <a:pt x="0" y="453"/>
                  </a:lnTo>
                  <a:lnTo>
                    <a:pt x="89" y="453"/>
                  </a:lnTo>
                  <a:lnTo>
                    <a:pt x="147" y="322"/>
                  </a:lnTo>
                  <a:lnTo>
                    <a:pt x="328" y="322"/>
                  </a:lnTo>
                  <a:lnTo>
                    <a:pt x="385" y="453"/>
                  </a:lnTo>
                  <a:lnTo>
                    <a:pt x="476" y="453"/>
                  </a:lnTo>
                  <a:lnTo>
                    <a:pt x="275" y="0"/>
                  </a:lnTo>
                  <a:close/>
                  <a:moveTo>
                    <a:pt x="238" y="98"/>
                  </a:moveTo>
                  <a:lnTo>
                    <a:pt x="298" y="254"/>
                  </a:lnTo>
                  <a:lnTo>
                    <a:pt x="177" y="254"/>
                  </a:lnTo>
                  <a:lnTo>
                    <a:pt x="238" y="98"/>
                  </a:lnTo>
                  <a:close/>
                </a:path>
              </a:pathLst>
            </a:custGeom>
            <a:grpFill/>
            <a:ln w="9525">
              <a:noFill/>
              <a:round/>
              <a:headEnd/>
              <a:tailEnd/>
            </a:ln>
          </p:spPr>
          <p:txBody>
            <a:bodyPr/>
            <a:lstStyle/>
            <a:p>
              <a:pPr fontAlgn="auto">
                <a:spcBef>
                  <a:spcPts val="0"/>
                </a:spcBef>
                <a:spcAft>
                  <a:spcPts val="0"/>
                </a:spcAft>
                <a:defRPr/>
              </a:pPr>
              <a:endParaRPr lang="en-GB">
                <a:latin typeface="+mn-lt"/>
                <a:cs typeface="+mn-cs"/>
              </a:endParaRPr>
            </a:p>
          </p:txBody>
        </p:sp>
        <p:sp>
          <p:nvSpPr>
            <p:cNvPr id="17" name="Freeform 44"/>
            <p:cNvSpPr>
              <a:spLocks/>
            </p:cNvSpPr>
            <p:nvPr/>
          </p:nvSpPr>
          <p:spPr bwMode="auto">
            <a:xfrm>
              <a:off x="8196263" y="909638"/>
              <a:ext cx="222250" cy="239713"/>
            </a:xfrm>
            <a:custGeom>
              <a:avLst/>
              <a:gdLst/>
              <a:ahLst/>
              <a:cxnLst>
                <a:cxn ang="0">
                  <a:pos x="337" y="0"/>
                </a:cxn>
                <a:cxn ang="0">
                  <a:pos x="337" y="331"/>
                </a:cxn>
                <a:cxn ang="0">
                  <a:pos x="89" y="0"/>
                </a:cxn>
                <a:cxn ang="0">
                  <a:pos x="0" y="0"/>
                </a:cxn>
                <a:cxn ang="0">
                  <a:pos x="0" y="453"/>
                </a:cxn>
                <a:cxn ang="0">
                  <a:pos x="84" y="453"/>
                </a:cxn>
                <a:cxn ang="0">
                  <a:pos x="84" y="116"/>
                </a:cxn>
                <a:cxn ang="0">
                  <a:pos x="336" y="453"/>
                </a:cxn>
                <a:cxn ang="0">
                  <a:pos x="420" y="453"/>
                </a:cxn>
                <a:cxn ang="0">
                  <a:pos x="420" y="0"/>
                </a:cxn>
                <a:cxn ang="0">
                  <a:pos x="337" y="0"/>
                </a:cxn>
              </a:cxnLst>
              <a:rect l="0" t="0" r="r" b="b"/>
              <a:pathLst>
                <a:path w="420" h="453">
                  <a:moveTo>
                    <a:pt x="337" y="0"/>
                  </a:moveTo>
                  <a:lnTo>
                    <a:pt x="337" y="331"/>
                  </a:lnTo>
                  <a:lnTo>
                    <a:pt x="89" y="0"/>
                  </a:lnTo>
                  <a:lnTo>
                    <a:pt x="0" y="0"/>
                  </a:lnTo>
                  <a:lnTo>
                    <a:pt x="0" y="453"/>
                  </a:lnTo>
                  <a:lnTo>
                    <a:pt x="84" y="453"/>
                  </a:lnTo>
                  <a:lnTo>
                    <a:pt x="84" y="116"/>
                  </a:lnTo>
                  <a:lnTo>
                    <a:pt x="336" y="453"/>
                  </a:lnTo>
                  <a:lnTo>
                    <a:pt x="420" y="453"/>
                  </a:lnTo>
                  <a:lnTo>
                    <a:pt x="420" y="0"/>
                  </a:lnTo>
                  <a:lnTo>
                    <a:pt x="337" y="0"/>
                  </a:lnTo>
                  <a:close/>
                </a:path>
              </a:pathLst>
            </a:custGeom>
            <a:grpFill/>
            <a:ln w="9525">
              <a:noFill/>
              <a:round/>
              <a:headEnd/>
              <a:tailEnd/>
            </a:ln>
          </p:spPr>
          <p:txBody>
            <a:bodyPr/>
            <a:lstStyle/>
            <a:p>
              <a:pPr fontAlgn="auto">
                <a:spcBef>
                  <a:spcPts val="0"/>
                </a:spcBef>
                <a:spcAft>
                  <a:spcPts val="0"/>
                </a:spcAft>
                <a:defRPr/>
              </a:pPr>
              <a:endParaRPr lang="en-GB">
                <a:latin typeface="+mn-lt"/>
                <a:cs typeface="+mn-cs"/>
              </a:endParaRPr>
            </a:p>
          </p:txBody>
        </p:sp>
        <p:sp>
          <p:nvSpPr>
            <p:cNvPr id="18" name="Freeform 45"/>
            <p:cNvSpPr>
              <a:spLocks/>
            </p:cNvSpPr>
            <p:nvPr/>
          </p:nvSpPr>
          <p:spPr bwMode="auto">
            <a:xfrm>
              <a:off x="8443913" y="909638"/>
              <a:ext cx="161925" cy="239713"/>
            </a:xfrm>
            <a:custGeom>
              <a:avLst/>
              <a:gdLst/>
              <a:ahLst/>
              <a:cxnLst>
                <a:cxn ang="0">
                  <a:pos x="0" y="0"/>
                </a:cxn>
                <a:cxn ang="0">
                  <a:pos x="0" y="453"/>
                </a:cxn>
                <a:cxn ang="0">
                  <a:pos x="305" y="453"/>
                </a:cxn>
                <a:cxn ang="0">
                  <a:pos x="305" y="379"/>
                </a:cxn>
                <a:cxn ang="0">
                  <a:pos x="85" y="379"/>
                </a:cxn>
                <a:cxn ang="0">
                  <a:pos x="85" y="261"/>
                </a:cxn>
                <a:cxn ang="0">
                  <a:pos x="296" y="261"/>
                </a:cxn>
                <a:cxn ang="0">
                  <a:pos x="296" y="188"/>
                </a:cxn>
                <a:cxn ang="0">
                  <a:pos x="85" y="188"/>
                </a:cxn>
                <a:cxn ang="0">
                  <a:pos x="85" y="73"/>
                </a:cxn>
                <a:cxn ang="0">
                  <a:pos x="305" y="73"/>
                </a:cxn>
                <a:cxn ang="0">
                  <a:pos x="305" y="0"/>
                </a:cxn>
                <a:cxn ang="0">
                  <a:pos x="0" y="0"/>
                </a:cxn>
              </a:cxnLst>
              <a:rect l="0" t="0" r="r" b="b"/>
              <a:pathLst>
                <a:path w="305" h="453">
                  <a:moveTo>
                    <a:pt x="0" y="0"/>
                  </a:moveTo>
                  <a:lnTo>
                    <a:pt x="0" y="453"/>
                  </a:lnTo>
                  <a:lnTo>
                    <a:pt x="305" y="453"/>
                  </a:lnTo>
                  <a:lnTo>
                    <a:pt x="305" y="379"/>
                  </a:lnTo>
                  <a:lnTo>
                    <a:pt x="85" y="379"/>
                  </a:lnTo>
                  <a:lnTo>
                    <a:pt x="85" y="261"/>
                  </a:lnTo>
                  <a:lnTo>
                    <a:pt x="296" y="261"/>
                  </a:lnTo>
                  <a:lnTo>
                    <a:pt x="296" y="188"/>
                  </a:lnTo>
                  <a:lnTo>
                    <a:pt x="85" y="188"/>
                  </a:lnTo>
                  <a:lnTo>
                    <a:pt x="85" y="73"/>
                  </a:lnTo>
                  <a:lnTo>
                    <a:pt x="305" y="73"/>
                  </a:lnTo>
                  <a:lnTo>
                    <a:pt x="305" y="0"/>
                  </a:lnTo>
                  <a:lnTo>
                    <a:pt x="0" y="0"/>
                  </a:lnTo>
                  <a:close/>
                </a:path>
              </a:pathLst>
            </a:custGeom>
            <a:grpFill/>
            <a:ln w="9525">
              <a:noFill/>
              <a:round/>
              <a:headEnd/>
              <a:tailEnd/>
            </a:ln>
          </p:spPr>
          <p:txBody>
            <a:bodyPr/>
            <a:lstStyle/>
            <a:p>
              <a:pPr fontAlgn="auto">
                <a:spcBef>
                  <a:spcPts val="0"/>
                </a:spcBef>
                <a:spcAft>
                  <a:spcPts val="0"/>
                </a:spcAft>
                <a:defRPr/>
              </a:pPr>
              <a:endParaRPr lang="en-GB">
                <a:latin typeface="+mn-lt"/>
                <a:cs typeface="+mn-cs"/>
              </a:endParaRPr>
            </a:p>
          </p:txBody>
        </p:sp>
        <p:sp>
          <p:nvSpPr>
            <p:cNvPr id="19" name="Freeform 46"/>
            <p:cNvSpPr>
              <a:spLocks/>
            </p:cNvSpPr>
            <p:nvPr/>
          </p:nvSpPr>
          <p:spPr bwMode="auto">
            <a:xfrm>
              <a:off x="8615363" y="904876"/>
              <a:ext cx="188912" cy="249238"/>
            </a:xfrm>
            <a:custGeom>
              <a:avLst/>
              <a:gdLst/>
              <a:ahLst/>
              <a:cxnLst>
                <a:cxn ang="0">
                  <a:pos x="176" y="181"/>
                </a:cxn>
                <a:cxn ang="0">
                  <a:pos x="122" y="157"/>
                </a:cxn>
                <a:cxn ang="0">
                  <a:pos x="110" y="138"/>
                </a:cxn>
                <a:cxn ang="0">
                  <a:pos x="109" y="116"/>
                </a:cxn>
                <a:cxn ang="0">
                  <a:pos x="136" y="80"/>
                </a:cxn>
                <a:cxn ang="0">
                  <a:pos x="163" y="70"/>
                </a:cxn>
                <a:cxn ang="0">
                  <a:pos x="193" y="70"/>
                </a:cxn>
                <a:cxn ang="0">
                  <a:pos x="236" y="86"/>
                </a:cxn>
                <a:cxn ang="0">
                  <a:pos x="251" y="106"/>
                </a:cxn>
                <a:cxn ang="0">
                  <a:pos x="256" y="133"/>
                </a:cxn>
                <a:cxn ang="0">
                  <a:pos x="347" y="115"/>
                </a:cxn>
                <a:cxn ang="0">
                  <a:pos x="328" y="66"/>
                </a:cxn>
                <a:cxn ang="0">
                  <a:pos x="289" y="28"/>
                </a:cxn>
                <a:cxn ang="0">
                  <a:pos x="231" y="5"/>
                </a:cxn>
                <a:cxn ang="0">
                  <a:pos x="180" y="0"/>
                </a:cxn>
                <a:cxn ang="0">
                  <a:pos x="107" y="12"/>
                </a:cxn>
                <a:cxn ang="0">
                  <a:pos x="55" y="44"/>
                </a:cxn>
                <a:cxn ang="0">
                  <a:pos x="26" y="83"/>
                </a:cxn>
                <a:cxn ang="0">
                  <a:pos x="16" y="125"/>
                </a:cxn>
                <a:cxn ang="0">
                  <a:pos x="22" y="164"/>
                </a:cxn>
                <a:cxn ang="0">
                  <a:pos x="47" y="205"/>
                </a:cxn>
                <a:cxn ang="0">
                  <a:pos x="76" y="227"/>
                </a:cxn>
                <a:cxn ang="0">
                  <a:pos x="132" y="249"/>
                </a:cxn>
                <a:cxn ang="0">
                  <a:pos x="188" y="267"/>
                </a:cxn>
                <a:cxn ang="0">
                  <a:pos x="242" y="288"/>
                </a:cxn>
                <a:cxn ang="0">
                  <a:pos x="260" y="305"/>
                </a:cxn>
                <a:cxn ang="0">
                  <a:pos x="267" y="333"/>
                </a:cxn>
                <a:cxn ang="0">
                  <a:pos x="263" y="355"/>
                </a:cxn>
                <a:cxn ang="0">
                  <a:pos x="248" y="379"/>
                </a:cxn>
                <a:cxn ang="0">
                  <a:pos x="223" y="396"/>
                </a:cxn>
                <a:cxn ang="0">
                  <a:pos x="190" y="403"/>
                </a:cxn>
                <a:cxn ang="0">
                  <a:pos x="151" y="401"/>
                </a:cxn>
                <a:cxn ang="0">
                  <a:pos x="114" y="380"/>
                </a:cxn>
                <a:cxn ang="0">
                  <a:pos x="97" y="353"/>
                </a:cxn>
                <a:cxn ang="0">
                  <a:pos x="92" y="322"/>
                </a:cxn>
                <a:cxn ang="0">
                  <a:pos x="1" y="345"/>
                </a:cxn>
                <a:cxn ang="0">
                  <a:pos x="24" y="405"/>
                </a:cxn>
                <a:cxn ang="0">
                  <a:pos x="71" y="445"/>
                </a:cxn>
                <a:cxn ang="0">
                  <a:pos x="131" y="467"/>
                </a:cxn>
                <a:cxn ang="0">
                  <a:pos x="180" y="472"/>
                </a:cxn>
                <a:cxn ang="0">
                  <a:pos x="252" y="462"/>
                </a:cxn>
                <a:cxn ang="0">
                  <a:pos x="309" y="433"/>
                </a:cxn>
                <a:cxn ang="0">
                  <a:pos x="346" y="389"/>
                </a:cxn>
                <a:cxn ang="0">
                  <a:pos x="358" y="333"/>
                </a:cxn>
                <a:cxn ang="0">
                  <a:pos x="350" y="283"/>
                </a:cxn>
                <a:cxn ang="0">
                  <a:pos x="317" y="238"/>
                </a:cxn>
                <a:cxn ang="0">
                  <a:pos x="269" y="210"/>
                </a:cxn>
                <a:cxn ang="0">
                  <a:pos x="202" y="188"/>
                </a:cxn>
              </a:cxnLst>
              <a:rect l="0" t="0" r="r" b="b"/>
              <a:pathLst>
                <a:path w="358" h="472">
                  <a:moveTo>
                    <a:pt x="202" y="188"/>
                  </a:moveTo>
                  <a:lnTo>
                    <a:pt x="181" y="182"/>
                  </a:lnTo>
                  <a:lnTo>
                    <a:pt x="176" y="181"/>
                  </a:lnTo>
                  <a:lnTo>
                    <a:pt x="176" y="181"/>
                  </a:lnTo>
                  <a:lnTo>
                    <a:pt x="154" y="173"/>
                  </a:lnTo>
                  <a:lnTo>
                    <a:pt x="143" y="169"/>
                  </a:lnTo>
                  <a:lnTo>
                    <a:pt x="132" y="164"/>
                  </a:lnTo>
                  <a:lnTo>
                    <a:pt x="122" y="157"/>
                  </a:lnTo>
                  <a:lnTo>
                    <a:pt x="118" y="153"/>
                  </a:lnTo>
                  <a:lnTo>
                    <a:pt x="115" y="148"/>
                  </a:lnTo>
                  <a:lnTo>
                    <a:pt x="112" y="143"/>
                  </a:lnTo>
                  <a:lnTo>
                    <a:pt x="110" y="138"/>
                  </a:lnTo>
                  <a:lnTo>
                    <a:pt x="109" y="132"/>
                  </a:lnTo>
                  <a:lnTo>
                    <a:pt x="108" y="125"/>
                  </a:lnTo>
                  <a:lnTo>
                    <a:pt x="108" y="125"/>
                  </a:lnTo>
                  <a:lnTo>
                    <a:pt x="109" y="116"/>
                  </a:lnTo>
                  <a:lnTo>
                    <a:pt x="113" y="106"/>
                  </a:lnTo>
                  <a:lnTo>
                    <a:pt x="118" y="97"/>
                  </a:lnTo>
                  <a:lnTo>
                    <a:pt x="127" y="88"/>
                  </a:lnTo>
                  <a:lnTo>
                    <a:pt x="136" y="80"/>
                  </a:lnTo>
                  <a:lnTo>
                    <a:pt x="142" y="77"/>
                  </a:lnTo>
                  <a:lnTo>
                    <a:pt x="149" y="74"/>
                  </a:lnTo>
                  <a:lnTo>
                    <a:pt x="156" y="72"/>
                  </a:lnTo>
                  <a:lnTo>
                    <a:pt x="163" y="70"/>
                  </a:lnTo>
                  <a:lnTo>
                    <a:pt x="172" y="69"/>
                  </a:lnTo>
                  <a:lnTo>
                    <a:pt x="180" y="69"/>
                  </a:lnTo>
                  <a:lnTo>
                    <a:pt x="180" y="69"/>
                  </a:lnTo>
                  <a:lnTo>
                    <a:pt x="193" y="70"/>
                  </a:lnTo>
                  <a:lnTo>
                    <a:pt x="206" y="72"/>
                  </a:lnTo>
                  <a:lnTo>
                    <a:pt x="219" y="76"/>
                  </a:lnTo>
                  <a:lnTo>
                    <a:pt x="230" y="82"/>
                  </a:lnTo>
                  <a:lnTo>
                    <a:pt x="236" y="86"/>
                  </a:lnTo>
                  <a:lnTo>
                    <a:pt x="241" y="90"/>
                  </a:lnTo>
                  <a:lnTo>
                    <a:pt x="245" y="95"/>
                  </a:lnTo>
                  <a:lnTo>
                    <a:pt x="248" y="100"/>
                  </a:lnTo>
                  <a:lnTo>
                    <a:pt x="251" y="106"/>
                  </a:lnTo>
                  <a:lnTo>
                    <a:pt x="253" y="114"/>
                  </a:lnTo>
                  <a:lnTo>
                    <a:pt x="255" y="121"/>
                  </a:lnTo>
                  <a:lnTo>
                    <a:pt x="256" y="128"/>
                  </a:lnTo>
                  <a:lnTo>
                    <a:pt x="256" y="133"/>
                  </a:lnTo>
                  <a:lnTo>
                    <a:pt x="347" y="133"/>
                  </a:lnTo>
                  <a:lnTo>
                    <a:pt x="347" y="128"/>
                  </a:lnTo>
                  <a:lnTo>
                    <a:pt x="347" y="128"/>
                  </a:lnTo>
                  <a:lnTo>
                    <a:pt x="347" y="115"/>
                  </a:lnTo>
                  <a:lnTo>
                    <a:pt x="344" y="101"/>
                  </a:lnTo>
                  <a:lnTo>
                    <a:pt x="341" y="89"/>
                  </a:lnTo>
                  <a:lnTo>
                    <a:pt x="335" y="76"/>
                  </a:lnTo>
                  <a:lnTo>
                    <a:pt x="328" y="66"/>
                  </a:lnTo>
                  <a:lnTo>
                    <a:pt x="321" y="54"/>
                  </a:lnTo>
                  <a:lnTo>
                    <a:pt x="311" y="45"/>
                  </a:lnTo>
                  <a:lnTo>
                    <a:pt x="301" y="36"/>
                  </a:lnTo>
                  <a:lnTo>
                    <a:pt x="289" y="28"/>
                  </a:lnTo>
                  <a:lnTo>
                    <a:pt x="277" y="21"/>
                  </a:lnTo>
                  <a:lnTo>
                    <a:pt x="262" y="14"/>
                  </a:lnTo>
                  <a:lnTo>
                    <a:pt x="247" y="9"/>
                  </a:lnTo>
                  <a:lnTo>
                    <a:pt x="231" y="5"/>
                  </a:lnTo>
                  <a:lnTo>
                    <a:pt x="216" y="3"/>
                  </a:lnTo>
                  <a:lnTo>
                    <a:pt x="198" y="1"/>
                  </a:lnTo>
                  <a:lnTo>
                    <a:pt x="180" y="0"/>
                  </a:lnTo>
                  <a:lnTo>
                    <a:pt x="180" y="0"/>
                  </a:lnTo>
                  <a:lnTo>
                    <a:pt x="159" y="1"/>
                  </a:lnTo>
                  <a:lnTo>
                    <a:pt x="140" y="3"/>
                  </a:lnTo>
                  <a:lnTo>
                    <a:pt x="122" y="7"/>
                  </a:lnTo>
                  <a:lnTo>
                    <a:pt x="107" y="12"/>
                  </a:lnTo>
                  <a:lnTo>
                    <a:pt x="92" y="18"/>
                  </a:lnTo>
                  <a:lnTo>
                    <a:pt x="78" y="26"/>
                  </a:lnTo>
                  <a:lnTo>
                    <a:pt x="67" y="34"/>
                  </a:lnTo>
                  <a:lnTo>
                    <a:pt x="55" y="44"/>
                  </a:lnTo>
                  <a:lnTo>
                    <a:pt x="46" y="53"/>
                  </a:lnTo>
                  <a:lnTo>
                    <a:pt x="39" y="62"/>
                  </a:lnTo>
                  <a:lnTo>
                    <a:pt x="31" y="73"/>
                  </a:lnTo>
                  <a:lnTo>
                    <a:pt x="26" y="83"/>
                  </a:lnTo>
                  <a:lnTo>
                    <a:pt x="22" y="95"/>
                  </a:lnTo>
                  <a:lnTo>
                    <a:pt x="19" y="105"/>
                  </a:lnTo>
                  <a:lnTo>
                    <a:pt x="16" y="116"/>
                  </a:lnTo>
                  <a:lnTo>
                    <a:pt x="16" y="125"/>
                  </a:lnTo>
                  <a:lnTo>
                    <a:pt x="16" y="125"/>
                  </a:lnTo>
                  <a:lnTo>
                    <a:pt x="16" y="139"/>
                  </a:lnTo>
                  <a:lnTo>
                    <a:pt x="19" y="151"/>
                  </a:lnTo>
                  <a:lnTo>
                    <a:pt x="22" y="164"/>
                  </a:lnTo>
                  <a:lnTo>
                    <a:pt x="27" y="176"/>
                  </a:lnTo>
                  <a:lnTo>
                    <a:pt x="32" y="186"/>
                  </a:lnTo>
                  <a:lnTo>
                    <a:pt x="40" y="197"/>
                  </a:lnTo>
                  <a:lnTo>
                    <a:pt x="47" y="205"/>
                  </a:lnTo>
                  <a:lnTo>
                    <a:pt x="56" y="213"/>
                  </a:lnTo>
                  <a:lnTo>
                    <a:pt x="56" y="213"/>
                  </a:lnTo>
                  <a:lnTo>
                    <a:pt x="67" y="221"/>
                  </a:lnTo>
                  <a:lnTo>
                    <a:pt x="76" y="227"/>
                  </a:lnTo>
                  <a:lnTo>
                    <a:pt x="88" y="232"/>
                  </a:lnTo>
                  <a:lnTo>
                    <a:pt x="100" y="237"/>
                  </a:lnTo>
                  <a:lnTo>
                    <a:pt x="114" y="244"/>
                  </a:lnTo>
                  <a:lnTo>
                    <a:pt x="132" y="249"/>
                  </a:lnTo>
                  <a:lnTo>
                    <a:pt x="179" y="264"/>
                  </a:lnTo>
                  <a:lnTo>
                    <a:pt x="179" y="264"/>
                  </a:lnTo>
                  <a:lnTo>
                    <a:pt x="188" y="267"/>
                  </a:lnTo>
                  <a:lnTo>
                    <a:pt x="188" y="267"/>
                  </a:lnTo>
                  <a:lnTo>
                    <a:pt x="203" y="271"/>
                  </a:lnTo>
                  <a:lnTo>
                    <a:pt x="217" y="276"/>
                  </a:lnTo>
                  <a:lnTo>
                    <a:pt x="229" y="281"/>
                  </a:lnTo>
                  <a:lnTo>
                    <a:pt x="242" y="288"/>
                  </a:lnTo>
                  <a:lnTo>
                    <a:pt x="247" y="292"/>
                  </a:lnTo>
                  <a:lnTo>
                    <a:pt x="251" y="296"/>
                  </a:lnTo>
                  <a:lnTo>
                    <a:pt x="257" y="300"/>
                  </a:lnTo>
                  <a:lnTo>
                    <a:pt x="260" y="305"/>
                  </a:lnTo>
                  <a:lnTo>
                    <a:pt x="263" y="312"/>
                  </a:lnTo>
                  <a:lnTo>
                    <a:pt x="265" y="318"/>
                  </a:lnTo>
                  <a:lnTo>
                    <a:pt x="266" y="325"/>
                  </a:lnTo>
                  <a:lnTo>
                    <a:pt x="267" y="333"/>
                  </a:lnTo>
                  <a:lnTo>
                    <a:pt x="267" y="333"/>
                  </a:lnTo>
                  <a:lnTo>
                    <a:pt x="266" y="340"/>
                  </a:lnTo>
                  <a:lnTo>
                    <a:pt x="265" y="347"/>
                  </a:lnTo>
                  <a:lnTo>
                    <a:pt x="263" y="355"/>
                  </a:lnTo>
                  <a:lnTo>
                    <a:pt x="261" y="362"/>
                  </a:lnTo>
                  <a:lnTo>
                    <a:pt x="258" y="367"/>
                  </a:lnTo>
                  <a:lnTo>
                    <a:pt x="253" y="374"/>
                  </a:lnTo>
                  <a:lnTo>
                    <a:pt x="248" y="379"/>
                  </a:lnTo>
                  <a:lnTo>
                    <a:pt x="243" y="384"/>
                  </a:lnTo>
                  <a:lnTo>
                    <a:pt x="237" y="388"/>
                  </a:lnTo>
                  <a:lnTo>
                    <a:pt x="230" y="392"/>
                  </a:lnTo>
                  <a:lnTo>
                    <a:pt x="223" y="396"/>
                  </a:lnTo>
                  <a:lnTo>
                    <a:pt x="216" y="399"/>
                  </a:lnTo>
                  <a:lnTo>
                    <a:pt x="207" y="401"/>
                  </a:lnTo>
                  <a:lnTo>
                    <a:pt x="199" y="402"/>
                  </a:lnTo>
                  <a:lnTo>
                    <a:pt x="190" y="403"/>
                  </a:lnTo>
                  <a:lnTo>
                    <a:pt x="180" y="404"/>
                  </a:lnTo>
                  <a:lnTo>
                    <a:pt x="180" y="404"/>
                  </a:lnTo>
                  <a:lnTo>
                    <a:pt x="164" y="403"/>
                  </a:lnTo>
                  <a:lnTo>
                    <a:pt x="151" y="401"/>
                  </a:lnTo>
                  <a:lnTo>
                    <a:pt x="139" y="397"/>
                  </a:lnTo>
                  <a:lnTo>
                    <a:pt x="130" y="392"/>
                  </a:lnTo>
                  <a:lnTo>
                    <a:pt x="121" y="386"/>
                  </a:lnTo>
                  <a:lnTo>
                    <a:pt x="114" y="380"/>
                  </a:lnTo>
                  <a:lnTo>
                    <a:pt x="108" y="374"/>
                  </a:lnTo>
                  <a:lnTo>
                    <a:pt x="104" y="366"/>
                  </a:lnTo>
                  <a:lnTo>
                    <a:pt x="99" y="360"/>
                  </a:lnTo>
                  <a:lnTo>
                    <a:pt x="97" y="353"/>
                  </a:lnTo>
                  <a:lnTo>
                    <a:pt x="93" y="340"/>
                  </a:lnTo>
                  <a:lnTo>
                    <a:pt x="92" y="332"/>
                  </a:lnTo>
                  <a:lnTo>
                    <a:pt x="92" y="327"/>
                  </a:lnTo>
                  <a:lnTo>
                    <a:pt x="92" y="322"/>
                  </a:lnTo>
                  <a:lnTo>
                    <a:pt x="0" y="322"/>
                  </a:lnTo>
                  <a:lnTo>
                    <a:pt x="0" y="327"/>
                  </a:lnTo>
                  <a:lnTo>
                    <a:pt x="0" y="327"/>
                  </a:lnTo>
                  <a:lnTo>
                    <a:pt x="1" y="345"/>
                  </a:lnTo>
                  <a:lnTo>
                    <a:pt x="4" y="362"/>
                  </a:lnTo>
                  <a:lnTo>
                    <a:pt x="9" y="378"/>
                  </a:lnTo>
                  <a:lnTo>
                    <a:pt x="15" y="391"/>
                  </a:lnTo>
                  <a:lnTo>
                    <a:pt x="24" y="405"/>
                  </a:lnTo>
                  <a:lnTo>
                    <a:pt x="34" y="416"/>
                  </a:lnTo>
                  <a:lnTo>
                    <a:pt x="45" y="427"/>
                  </a:lnTo>
                  <a:lnTo>
                    <a:pt x="57" y="437"/>
                  </a:lnTo>
                  <a:lnTo>
                    <a:pt x="71" y="445"/>
                  </a:lnTo>
                  <a:lnTo>
                    <a:pt x="85" y="452"/>
                  </a:lnTo>
                  <a:lnTo>
                    <a:pt x="99" y="458"/>
                  </a:lnTo>
                  <a:lnTo>
                    <a:pt x="115" y="464"/>
                  </a:lnTo>
                  <a:lnTo>
                    <a:pt x="131" y="467"/>
                  </a:lnTo>
                  <a:lnTo>
                    <a:pt x="148" y="470"/>
                  </a:lnTo>
                  <a:lnTo>
                    <a:pt x="163" y="472"/>
                  </a:lnTo>
                  <a:lnTo>
                    <a:pt x="180" y="472"/>
                  </a:lnTo>
                  <a:lnTo>
                    <a:pt x="180" y="472"/>
                  </a:lnTo>
                  <a:lnTo>
                    <a:pt x="199" y="471"/>
                  </a:lnTo>
                  <a:lnTo>
                    <a:pt x="218" y="470"/>
                  </a:lnTo>
                  <a:lnTo>
                    <a:pt x="236" y="466"/>
                  </a:lnTo>
                  <a:lnTo>
                    <a:pt x="252" y="462"/>
                  </a:lnTo>
                  <a:lnTo>
                    <a:pt x="268" y="456"/>
                  </a:lnTo>
                  <a:lnTo>
                    <a:pt x="283" y="450"/>
                  </a:lnTo>
                  <a:lnTo>
                    <a:pt x="296" y="442"/>
                  </a:lnTo>
                  <a:lnTo>
                    <a:pt x="309" y="433"/>
                  </a:lnTo>
                  <a:lnTo>
                    <a:pt x="320" y="424"/>
                  </a:lnTo>
                  <a:lnTo>
                    <a:pt x="330" y="412"/>
                  </a:lnTo>
                  <a:lnTo>
                    <a:pt x="338" y="401"/>
                  </a:lnTo>
                  <a:lnTo>
                    <a:pt x="346" y="389"/>
                  </a:lnTo>
                  <a:lnTo>
                    <a:pt x="351" y="376"/>
                  </a:lnTo>
                  <a:lnTo>
                    <a:pt x="355" y="362"/>
                  </a:lnTo>
                  <a:lnTo>
                    <a:pt x="358" y="347"/>
                  </a:lnTo>
                  <a:lnTo>
                    <a:pt x="358" y="333"/>
                  </a:lnTo>
                  <a:lnTo>
                    <a:pt x="358" y="333"/>
                  </a:lnTo>
                  <a:lnTo>
                    <a:pt x="357" y="315"/>
                  </a:lnTo>
                  <a:lnTo>
                    <a:pt x="355" y="298"/>
                  </a:lnTo>
                  <a:lnTo>
                    <a:pt x="350" y="283"/>
                  </a:lnTo>
                  <a:lnTo>
                    <a:pt x="344" y="270"/>
                  </a:lnTo>
                  <a:lnTo>
                    <a:pt x="336" y="258"/>
                  </a:lnTo>
                  <a:lnTo>
                    <a:pt x="328" y="248"/>
                  </a:lnTo>
                  <a:lnTo>
                    <a:pt x="317" y="238"/>
                  </a:lnTo>
                  <a:lnTo>
                    <a:pt x="307" y="230"/>
                  </a:lnTo>
                  <a:lnTo>
                    <a:pt x="294" y="223"/>
                  </a:lnTo>
                  <a:lnTo>
                    <a:pt x="282" y="215"/>
                  </a:lnTo>
                  <a:lnTo>
                    <a:pt x="269" y="210"/>
                  </a:lnTo>
                  <a:lnTo>
                    <a:pt x="256" y="205"/>
                  </a:lnTo>
                  <a:lnTo>
                    <a:pt x="228" y="195"/>
                  </a:lnTo>
                  <a:lnTo>
                    <a:pt x="202" y="188"/>
                  </a:lnTo>
                  <a:lnTo>
                    <a:pt x="202" y="188"/>
                  </a:lnTo>
                  <a:close/>
                </a:path>
              </a:pathLst>
            </a:custGeom>
            <a:grpFill/>
            <a:ln w="9525">
              <a:noFill/>
              <a:round/>
              <a:headEnd/>
              <a:tailEnd/>
            </a:ln>
          </p:spPr>
          <p:txBody>
            <a:bodyPr/>
            <a:lstStyle/>
            <a:p>
              <a:pPr fontAlgn="auto">
                <a:spcBef>
                  <a:spcPts val="0"/>
                </a:spcBef>
                <a:spcAft>
                  <a:spcPts val="0"/>
                </a:spcAft>
                <a:defRPr/>
              </a:pPr>
              <a:endParaRPr lang="en-GB">
                <a:latin typeface="+mn-lt"/>
                <a:cs typeface="+mn-cs"/>
              </a:endParaRPr>
            </a:p>
          </p:txBody>
        </p:sp>
        <p:sp>
          <p:nvSpPr>
            <p:cNvPr id="20" name="Freeform 47"/>
            <p:cNvSpPr>
              <a:spLocks noEditPoints="1"/>
            </p:cNvSpPr>
            <p:nvPr/>
          </p:nvSpPr>
          <p:spPr bwMode="auto">
            <a:xfrm>
              <a:off x="6819900" y="904876"/>
              <a:ext cx="249237" cy="249238"/>
            </a:xfrm>
            <a:custGeom>
              <a:avLst/>
              <a:gdLst/>
              <a:ahLst/>
              <a:cxnLst>
                <a:cxn ang="0">
                  <a:pos x="213" y="1"/>
                </a:cxn>
                <a:cxn ang="0">
                  <a:pos x="145" y="18"/>
                </a:cxn>
                <a:cxn ang="0">
                  <a:pos x="86" y="54"/>
                </a:cxn>
                <a:cxn ang="0">
                  <a:pos x="41" y="104"/>
                </a:cxn>
                <a:cxn ang="0">
                  <a:pos x="12" y="166"/>
                </a:cxn>
                <a:cxn ang="0">
                  <a:pos x="0" y="236"/>
                </a:cxn>
                <a:cxn ang="0">
                  <a:pos x="6" y="283"/>
                </a:cxn>
                <a:cxn ang="0">
                  <a:pos x="30" y="348"/>
                </a:cxn>
                <a:cxn ang="0">
                  <a:pos x="70" y="403"/>
                </a:cxn>
                <a:cxn ang="0">
                  <a:pos x="124" y="444"/>
                </a:cxn>
                <a:cxn ang="0">
                  <a:pos x="189" y="468"/>
                </a:cxn>
                <a:cxn ang="0">
                  <a:pos x="237" y="472"/>
                </a:cxn>
                <a:cxn ang="0">
                  <a:pos x="308" y="462"/>
                </a:cxn>
                <a:cxn ang="0">
                  <a:pos x="370" y="432"/>
                </a:cxn>
                <a:cxn ang="0">
                  <a:pos x="420" y="386"/>
                </a:cxn>
                <a:cxn ang="0">
                  <a:pos x="456" y="327"/>
                </a:cxn>
                <a:cxn ang="0">
                  <a:pos x="472" y="260"/>
                </a:cxn>
                <a:cxn ang="0">
                  <a:pos x="472" y="212"/>
                </a:cxn>
                <a:cxn ang="0">
                  <a:pos x="456" y="144"/>
                </a:cxn>
                <a:cxn ang="0">
                  <a:pos x="420" y="86"/>
                </a:cxn>
                <a:cxn ang="0">
                  <a:pos x="370" y="40"/>
                </a:cxn>
                <a:cxn ang="0">
                  <a:pos x="308" y="10"/>
                </a:cxn>
                <a:cxn ang="0">
                  <a:pos x="237" y="0"/>
                </a:cxn>
                <a:cxn ang="0">
                  <a:pos x="237" y="392"/>
                </a:cxn>
                <a:cxn ang="0">
                  <a:pos x="192" y="386"/>
                </a:cxn>
                <a:cxn ang="0">
                  <a:pos x="152" y="366"/>
                </a:cxn>
                <a:cxn ang="0">
                  <a:pos x="120" y="336"/>
                </a:cxn>
                <a:cxn ang="0">
                  <a:pos x="97" y="297"/>
                </a:cxn>
                <a:cxn ang="0">
                  <a:pos x="85" y="252"/>
                </a:cxn>
                <a:cxn ang="0">
                  <a:pos x="85" y="220"/>
                </a:cxn>
                <a:cxn ang="0">
                  <a:pos x="97" y="175"/>
                </a:cxn>
                <a:cxn ang="0">
                  <a:pos x="120" y="137"/>
                </a:cxn>
                <a:cxn ang="0">
                  <a:pos x="152" y="106"/>
                </a:cxn>
                <a:cxn ang="0">
                  <a:pos x="192" y="87"/>
                </a:cxn>
                <a:cxn ang="0">
                  <a:pos x="237" y="79"/>
                </a:cxn>
                <a:cxn ang="0">
                  <a:pos x="268" y="82"/>
                </a:cxn>
                <a:cxn ang="0">
                  <a:pos x="310" y="98"/>
                </a:cxn>
                <a:cxn ang="0">
                  <a:pos x="345" y="125"/>
                </a:cxn>
                <a:cxn ang="0">
                  <a:pos x="372" y="161"/>
                </a:cxn>
                <a:cxn ang="0">
                  <a:pos x="386" y="205"/>
                </a:cxn>
                <a:cxn ang="0">
                  <a:pos x="389" y="236"/>
                </a:cxn>
                <a:cxn ang="0">
                  <a:pos x="383" y="282"/>
                </a:cxn>
                <a:cxn ang="0">
                  <a:pos x="363" y="323"/>
                </a:cxn>
                <a:cxn ang="0">
                  <a:pos x="334" y="357"/>
                </a:cxn>
                <a:cxn ang="0">
                  <a:pos x="296" y="381"/>
                </a:cxn>
                <a:cxn ang="0">
                  <a:pos x="253" y="392"/>
                </a:cxn>
              </a:cxnLst>
              <a:rect l="0" t="0" r="r" b="b"/>
              <a:pathLst>
                <a:path w="473" h="472">
                  <a:moveTo>
                    <a:pt x="237" y="0"/>
                  </a:moveTo>
                  <a:lnTo>
                    <a:pt x="237" y="0"/>
                  </a:lnTo>
                  <a:lnTo>
                    <a:pt x="213" y="1"/>
                  </a:lnTo>
                  <a:lnTo>
                    <a:pt x="189" y="5"/>
                  </a:lnTo>
                  <a:lnTo>
                    <a:pt x="167" y="10"/>
                  </a:lnTo>
                  <a:lnTo>
                    <a:pt x="145" y="18"/>
                  </a:lnTo>
                  <a:lnTo>
                    <a:pt x="124" y="28"/>
                  </a:lnTo>
                  <a:lnTo>
                    <a:pt x="105" y="40"/>
                  </a:lnTo>
                  <a:lnTo>
                    <a:pt x="86" y="54"/>
                  </a:lnTo>
                  <a:lnTo>
                    <a:pt x="70" y="69"/>
                  </a:lnTo>
                  <a:lnTo>
                    <a:pt x="55" y="86"/>
                  </a:lnTo>
                  <a:lnTo>
                    <a:pt x="41" y="104"/>
                  </a:lnTo>
                  <a:lnTo>
                    <a:pt x="30" y="123"/>
                  </a:lnTo>
                  <a:lnTo>
                    <a:pt x="19" y="144"/>
                  </a:lnTo>
                  <a:lnTo>
                    <a:pt x="12" y="166"/>
                  </a:lnTo>
                  <a:lnTo>
                    <a:pt x="6" y="188"/>
                  </a:lnTo>
                  <a:lnTo>
                    <a:pt x="3" y="212"/>
                  </a:lnTo>
                  <a:lnTo>
                    <a:pt x="0" y="236"/>
                  </a:lnTo>
                  <a:lnTo>
                    <a:pt x="0" y="236"/>
                  </a:lnTo>
                  <a:lnTo>
                    <a:pt x="3" y="260"/>
                  </a:lnTo>
                  <a:lnTo>
                    <a:pt x="6" y="283"/>
                  </a:lnTo>
                  <a:lnTo>
                    <a:pt x="12" y="306"/>
                  </a:lnTo>
                  <a:lnTo>
                    <a:pt x="19" y="327"/>
                  </a:lnTo>
                  <a:lnTo>
                    <a:pt x="30" y="348"/>
                  </a:lnTo>
                  <a:lnTo>
                    <a:pt x="41" y="368"/>
                  </a:lnTo>
                  <a:lnTo>
                    <a:pt x="55" y="386"/>
                  </a:lnTo>
                  <a:lnTo>
                    <a:pt x="70" y="403"/>
                  </a:lnTo>
                  <a:lnTo>
                    <a:pt x="86" y="419"/>
                  </a:lnTo>
                  <a:lnTo>
                    <a:pt x="105" y="432"/>
                  </a:lnTo>
                  <a:lnTo>
                    <a:pt x="124" y="444"/>
                  </a:lnTo>
                  <a:lnTo>
                    <a:pt x="145" y="453"/>
                  </a:lnTo>
                  <a:lnTo>
                    <a:pt x="167" y="462"/>
                  </a:lnTo>
                  <a:lnTo>
                    <a:pt x="189" y="468"/>
                  </a:lnTo>
                  <a:lnTo>
                    <a:pt x="213" y="471"/>
                  </a:lnTo>
                  <a:lnTo>
                    <a:pt x="237" y="472"/>
                  </a:lnTo>
                  <a:lnTo>
                    <a:pt x="237" y="472"/>
                  </a:lnTo>
                  <a:lnTo>
                    <a:pt x="262" y="471"/>
                  </a:lnTo>
                  <a:lnTo>
                    <a:pt x="285" y="468"/>
                  </a:lnTo>
                  <a:lnTo>
                    <a:pt x="308" y="462"/>
                  </a:lnTo>
                  <a:lnTo>
                    <a:pt x="330" y="453"/>
                  </a:lnTo>
                  <a:lnTo>
                    <a:pt x="350" y="444"/>
                  </a:lnTo>
                  <a:lnTo>
                    <a:pt x="370" y="432"/>
                  </a:lnTo>
                  <a:lnTo>
                    <a:pt x="387" y="419"/>
                  </a:lnTo>
                  <a:lnTo>
                    <a:pt x="404" y="403"/>
                  </a:lnTo>
                  <a:lnTo>
                    <a:pt x="420" y="386"/>
                  </a:lnTo>
                  <a:lnTo>
                    <a:pt x="433" y="368"/>
                  </a:lnTo>
                  <a:lnTo>
                    <a:pt x="445" y="348"/>
                  </a:lnTo>
                  <a:lnTo>
                    <a:pt x="456" y="327"/>
                  </a:lnTo>
                  <a:lnTo>
                    <a:pt x="463" y="306"/>
                  </a:lnTo>
                  <a:lnTo>
                    <a:pt x="469" y="283"/>
                  </a:lnTo>
                  <a:lnTo>
                    <a:pt x="472" y="260"/>
                  </a:lnTo>
                  <a:lnTo>
                    <a:pt x="473" y="236"/>
                  </a:lnTo>
                  <a:lnTo>
                    <a:pt x="473" y="236"/>
                  </a:lnTo>
                  <a:lnTo>
                    <a:pt x="472" y="212"/>
                  </a:lnTo>
                  <a:lnTo>
                    <a:pt x="469" y="188"/>
                  </a:lnTo>
                  <a:lnTo>
                    <a:pt x="463" y="166"/>
                  </a:lnTo>
                  <a:lnTo>
                    <a:pt x="456" y="144"/>
                  </a:lnTo>
                  <a:lnTo>
                    <a:pt x="445" y="123"/>
                  </a:lnTo>
                  <a:lnTo>
                    <a:pt x="433" y="104"/>
                  </a:lnTo>
                  <a:lnTo>
                    <a:pt x="420" y="86"/>
                  </a:lnTo>
                  <a:lnTo>
                    <a:pt x="404" y="69"/>
                  </a:lnTo>
                  <a:lnTo>
                    <a:pt x="387" y="54"/>
                  </a:lnTo>
                  <a:lnTo>
                    <a:pt x="370" y="40"/>
                  </a:lnTo>
                  <a:lnTo>
                    <a:pt x="350" y="28"/>
                  </a:lnTo>
                  <a:lnTo>
                    <a:pt x="330" y="18"/>
                  </a:lnTo>
                  <a:lnTo>
                    <a:pt x="308" y="10"/>
                  </a:lnTo>
                  <a:lnTo>
                    <a:pt x="285" y="5"/>
                  </a:lnTo>
                  <a:lnTo>
                    <a:pt x="262" y="1"/>
                  </a:lnTo>
                  <a:lnTo>
                    <a:pt x="237" y="0"/>
                  </a:lnTo>
                  <a:lnTo>
                    <a:pt x="237" y="0"/>
                  </a:lnTo>
                  <a:close/>
                  <a:moveTo>
                    <a:pt x="237" y="392"/>
                  </a:moveTo>
                  <a:lnTo>
                    <a:pt x="237" y="392"/>
                  </a:lnTo>
                  <a:lnTo>
                    <a:pt x="222" y="392"/>
                  </a:lnTo>
                  <a:lnTo>
                    <a:pt x="207" y="389"/>
                  </a:lnTo>
                  <a:lnTo>
                    <a:pt x="192" y="386"/>
                  </a:lnTo>
                  <a:lnTo>
                    <a:pt x="178" y="381"/>
                  </a:lnTo>
                  <a:lnTo>
                    <a:pt x="165" y="374"/>
                  </a:lnTo>
                  <a:lnTo>
                    <a:pt x="152" y="366"/>
                  </a:lnTo>
                  <a:lnTo>
                    <a:pt x="140" y="357"/>
                  </a:lnTo>
                  <a:lnTo>
                    <a:pt x="129" y="346"/>
                  </a:lnTo>
                  <a:lnTo>
                    <a:pt x="120" y="336"/>
                  </a:lnTo>
                  <a:lnTo>
                    <a:pt x="111" y="323"/>
                  </a:lnTo>
                  <a:lnTo>
                    <a:pt x="103" y="311"/>
                  </a:lnTo>
                  <a:lnTo>
                    <a:pt x="97" y="297"/>
                  </a:lnTo>
                  <a:lnTo>
                    <a:pt x="92" y="282"/>
                  </a:lnTo>
                  <a:lnTo>
                    <a:pt x="87" y="268"/>
                  </a:lnTo>
                  <a:lnTo>
                    <a:pt x="85" y="252"/>
                  </a:lnTo>
                  <a:lnTo>
                    <a:pt x="84" y="236"/>
                  </a:lnTo>
                  <a:lnTo>
                    <a:pt x="84" y="236"/>
                  </a:lnTo>
                  <a:lnTo>
                    <a:pt x="85" y="220"/>
                  </a:lnTo>
                  <a:lnTo>
                    <a:pt x="87" y="205"/>
                  </a:lnTo>
                  <a:lnTo>
                    <a:pt x="92" y="189"/>
                  </a:lnTo>
                  <a:lnTo>
                    <a:pt x="97" y="175"/>
                  </a:lnTo>
                  <a:lnTo>
                    <a:pt x="103" y="161"/>
                  </a:lnTo>
                  <a:lnTo>
                    <a:pt x="111" y="148"/>
                  </a:lnTo>
                  <a:lnTo>
                    <a:pt x="120" y="137"/>
                  </a:lnTo>
                  <a:lnTo>
                    <a:pt x="129" y="125"/>
                  </a:lnTo>
                  <a:lnTo>
                    <a:pt x="140" y="115"/>
                  </a:lnTo>
                  <a:lnTo>
                    <a:pt x="152" y="106"/>
                  </a:lnTo>
                  <a:lnTo>
                    <a:pt x="165" y="98"/>
                  </a:lnTo>
                  <a:lnTo>
                    <a:pt x="178" y="92"/>
                  </a:lnTo>
                  <a:lnTo>
                    <a:pt x="192" y="87"/>
                  </a:lnTo>
                  <a:lnTo>
                    <a:pt x="207" y="82"/>
                  </a:lnTo>
                  <a:lnTo>
                    <a:pt x="222" y="80"/>
                  </a:lnTo>
                  <a:lnTo>
                    <a:pt x="237" y="79"/>
                  </a:lnTo>
                  <a:lnTo>
                    <a:pt x="237" y="79"/>
                  </a:lnTo>
                  <a:lnTo>
                    <a:pt x="253" y="80"/>
                  </a:lnTo>
                  <a:lnTo>
                    <a:pt x="268" y="82"/>
                  </a:lnTo>
                  <a:lnTo>
                    <a:pt x="282" y="87"/>
                  </a:lnTo>
                  <a:lnTo>
                    <a:pt x="296" y="92"/>
                  </a:lnTo>
                  <a:lnTo>
                    <a:pt x="310" y="98"/>
                  </a:lnTo>
                  <a:lnTo>
                    <a:pt x="322" y="106"/>
                  </a:lnTo>
                  <a:lnTo>
                    <a:pt x="334" y="115"/>
                  </a:lnTo>
                  <a:lnTo>
                    <a:pt x="345" y="125"/>
                  </a:lnTo>
                  <a:lnTo>
                    <a:pt x="355" y="137"/>
                  </a:lnTo>
                  <a:lnTo>
                    <a:pt x="363" y="148"/>
                  </a:lnTo>
                  <a:lnTo>
                    <a:pt x="372" y="161"/>
                  </a:lnTo>
                  <a:lnTo>
                    <a:pt x="378" y="175"/>
                  </a:lnTo>
                  <a:lnTo>
                    <a:pt x="383" y="189"/>
                  </a:lnTo>
                  <a:lnTo>
                    <a:pt x="386" y="205"/>
                  </a:lnTo>
                  <a:lnTo>
                    <a:pt x="389" y="220"/>
                  </a:lnTo>
                  <a:lnTo>
                    <a:pt x="389" y="236"/>
                  </a:lnTo>
                  <a:lnTo>
                    <a:pt x="389" y="236"/>
                  </a:lnTo>
                  <a:lnTo>
                    <a:pt x="389" y="252"/>
                  </a:lnTo>
                  <a:lnTo>
                    <a:pt x="386" y="268"/>
                  </a:lnTo>
                  <a:lnTo>
                    <a:pt x="383" y="282"/>
                  </a:lnTo>
                  <a:lnTo>
                    <a:pt x="378" y="297"/>
                  </a:lnTo>
                  <a:lnTo>
                    <a:pt x="372" y="311"/>
                  </a:lnTo>
                  <a:lnTo>
                    <a:pt x="363" y="323"/>
                  </a:lnTo>
                  <a:lnTo>
                    <a:pt x="355" y="336"/>
                  </a:lnTo>
                  <a:lnTo>
                    <a:pt x="345" y="346"/>
                  </a:lnTo>
                  <a:lnTo>
                    <a:pt x="334" y="357"/>
                  </a:lnTo>
                  <a:lnTo>
                    <a:pt x="322" y="366"/>
                  </a:lnTo>
                  <a:lnTo>
                    <a:pt x="310" y="374"/>
                  </a:lnTo>
                  <a:lnTo>
                    <a:pt x="296" y="381"/>
                  </a:lnTo>
                  <a:lnTo>
                    <a:pt x="282" y="386"/>
                  </a:lnTo>
                  <a:lnTo>
                    <a:pt x="268" y="389"/>
                  </a:lnTo>
                  <a:lnTo>
                    <a:pt x="253" y="392"/>
                  </a:lnTo>
                  <a:lnTo>
                    <a:pt x="237" y="392"/>
                  </a:lnTo>
                  <a:lnTo>
                    <a:pt x="237" y="392"/>
                  </a:lnTo>
                  <a:close/>
                </a:path>
              </a:pathLst>
            </a:custGeom>
            <a:grpFill/>
            <a:ln w="9525">
              <a:noFill/>
              <a:round/>
              <a:headEnd/>
              <a:tailEnd/>
            </a:ln>
          </p:spPr>
          <p:txBody>
            <a:bodyPr/>
            <a:lstStyle/>
            <a:p>
              <a:pPr fontAlgn="auto">
                <a:spcBef>
                  <a:spcPts val="0"/>
                </a:spcBef>
                <a:spcAft>
                  <a:spcPts val="0"/>
                </a:spcAft>
                <a:defRPr/>
              </a:pPr>
              <a:endParaRPr lang="en-GB">
                <a:latin typeface="+mn-lt"/>
                <a:cs typeface="+mn-cs"/>
              </a:endParaRPr>
            </a:p>
          </p:txBody>
        </p:sp>
        <p:sp>
          <p:nvSpPr>
            <p:cNvPr id="21" name="Freeform 48"/>
            <p:cNvSpPr>
              <a:spLocks/>
            </p:cNvSpPr>
            <p:nvPr/>
          </p:nvSpPr>
          <p:spPr bwMode="auto">
            <a:xfrm>
              <a:off x="7510463" y="904876"/>
              <a:ext cx="250825" cy="249238"/>
            </a:xfrm>
            <a:custGeom>
              <a:avLst/>
              <a:gdLst/>
              <a:ahLst/>
              <a:cxnLst>
                <a:cxn ang="0">
                  <a:pos x="389" y="238"/>
                </a:cxn>
                <a:cxn ang="0">
                  <a:pos x="386" y="269"/>
                </a:cxn>
                <a:cxn ang="0">
                  <a:pos x="376" y="298"/>
                </a:cxn>
                <a:cxn ang="0">
                  <a:pos x="363" y="324"/>
                </a:cxn>
                <a:cxn ang="0">
                  <a:pos x="344" y="347"/>
                </a:cxn>
                <a:cxn ang="0">
                  <a:pos x="321" y="366"/>
                </a:cxn>
                <a:cxn ang="0">
                  <a:pos x="296" y="381"/>
                </a:cxn>
                <a:cxn ang="0">
                  <a:pos x="267" y="389"/>
                </a:cxn>
                <a:cxn ang="0">
                  <a:pos x="237" y="392"/>
                </a:cxn>
                <a:cxn ang="0">
                  <a:pos x="221" y="392"/>
                </a:cxn>
                <a:cxn ang="0">
                  <a:pos x="191" y="386"/>
                </a:cxn>
                <a:cxn ang="0">
                  <a:pos x="164" y="374"/>
                </a:cxn>
                <a:cxn ang="0">
                  <a:pos x="139" y="357"/>
                </a:cxn>
                <a:cxn ang="0">
                  <a:pos x="118" y="336"/>
                </a:cxn>
                <a:cxn ang="0">
                  <a:pos x="103" y="311"/>
                </a:cxn>
                <a:cxn ang="0">
                  <a:pos x="91" y="282"/>
                </a:cxn>
                <a:cxn ang="0">
                  <a:pos x="85" y="252"/>
                </a:cxn>
                <a:cxn ang="0">
                  <a:pos x="84" y="236"/>
                </a:cxn>
                <a:cxn ang="0">
                  <a:pos x="87" y="205"/>
                </a:cxn>
                <a:cxn ang="0">
                  <a:pos x="96" y="175"/>
                </a:cxn>
                <a:cxn ang="0">
                  <a:pos x="110" y="148"/>
                </a:cxn>
                <a:cxn ang="0">
                  <a:pos x="129" y="125"/>
                </a:cxn>
                <a:cxn ang="0">
                  <a:pos x="151" y="106"/>
                </a:cxn>
                <a:cxn ang="0">
                  <a:pos x="177" y="92"/>
                </a:cxn>
                <a:cxn ang="0">
                  <a:pos x="205" y="82"/>
                </a:cxn>
                <a:cxn ang="0">
                  <a:pos x="237" y="79"/>
                </a:cxn>
                <a:cxn ang="0">
                  <a:pos x="237" y="0"/>
                </a:cxn>
                <a:cxn ang="0">
                  <a:pos x="189" y="5"/>
                </a:cxn>
                <a:cxn ang="0">
                  <a:pos x="145" y="18"/>
                </a:cxn>
                <a:cxn ang="0">
                  <a:pos x="105" y="40"/>
                </a:cxn>
                <a:cxn ang="0">
                  <a:pos x="69" y="69"/>
                </a:cxn>
                <a:cxn ang="0">
                  <a:pos x="41" y="104"/>
                </a:cxn>
                <a:cxn ang="0">
                  <a:pos x="19" y="144"/>
                </a:cxn>
                <a:cxn ang="0">
                  <a:pos x="5" y="188"/>
                </a:cxn>
                <a:cxn ang="0">
                  <a:pos x="0" y="236"/>
                </a:cxn>
                <a:cxn ang="0">
                  <a:pos x="1" y="260"/>
                </a:cxn>
                <a:cxn ang="0">
                  <a:pos x="10" y="306"/>
                </a:cxn>
                <a:cxn ang="0">
                  <a:pos x="29" y="348"/>
                </a:cxn>
                <a:cxn ang="0">
                  <a:pos x="54" y="386"/>
                </a:cxn>
                <a:cxn ang="0">
                  <a:pos x="86" y="419"/>
                </a:cxn>
                <a:cxn ang="0">
                  <a:pos x="124" y="444"/>
                </a:cxn>
                <a:cxn ang="0">
                  <a:pos x="167" y="462"/>
                </a:cxn>
                <a:cxn ang="0">
                  <a:pos x="213" y="471"/>
                </a:cxn>
                <a:cxn ang="0">
                  <a:pos x="237" y="472"/>
                </a:cxn>
                <a:cxn ang="0">
                  <a:pos x="284" y="468"/>
                </a:cxn>
                <a:cxn ang="0">
                  <a:pos x="328" y="454"/>
                </a:cxn>
                <a:cxn ang="0">
                  <a:pos x="368" y="432"/>
                </a:cxn>
                <a:cxn ang="0">
                  <a:pos x="403" y="404"/>
                </a:cxn>
                <a:cxn ang="0">
                  <a:pos x="432" y="369"/>
                </a:cxn>
                <a:cxn ang="0">
                  <a:pos x="454" y="330"/>
                </a:cxn>
                <a:cxn ang="0">
                  <a:pos x="468" y="286"/>
                </a:cxn>
                <a:cxn ang="0">
                  <a:pos x="473" y="238"/>
                </a:cxn>
              </a:cxnLst>
              <a:rect l="0" t="0" r="r" b="b"/>
              <a:pathLst>
                <a:path w="473" h="472">
                  <a:moveTo>
                    <a:pt x="389" y="238"/>
                  </a:moveTo>
                  <a:lnTo>
                    <a:pt x="389" y="238"/>
                  </a:lnTo>
                  <a:lnTo>
                    <a:pt x="388" y="254"/>
                  </a:lnTo>
                  <a:lnTo>
                    <a:pt x="386" y="269"/>
                  </a:lnTo>
                  <a:lnTo>
                    <a:pt x="382" y="285"/>
                  </a:lnTo>
                  <a:lnTo>
                    <a:pt x="376" y="298"/>
                  </a:lnTo>
                  <a:lnTo>
                    <a:pt x="370" y="312"/>
                  </a:lnTo>
                  <a:lnTo>
                    <a:pt x="363" y="324"/>
                  </a:lnTo>
                  <a:lnTo>
                    <a:pt x="353" y="337"/>
                  </a:lnTo>
                  <a:lnTo>
                    <a:pt x="344" y="347"/>
                  </a:lnTo>
                  <a:lnTo>
                    <a:pt x="333" y="358"/>
                  </a:lnTo>
                  <a:lnTo>
                    <a:pt x="321" y="366"/>
                  </a:lnTo>
                  <a:lnTo>
                    <a:pt x="309" y="374"/>
                  </a:lnTo>
                  <a:lnTo>
                    <a:pt x="296" y="381"/>
                  </a:lnTo>
                  <a:lnTo>
                    <a:pt x="282" y="386"/>
                  </a:lnTo>
                  <a:lnTo>
                    <a:pt x="267" y="389"/>
                  </a:lnTo>
                  <a:lnTo>
                    <a:pt x="252" y="392"/>
                  </a:lnTo>
                  <a:lnTo>
                    <a:pt x="237" y="392"/>
                  </a:lnTo>
                  <a:lnTo>
                    <a:pt x="237" y="392"/>
                  </a:lnTo>
                  <a:lnTo>
                    <a:pt x="221" y="392"/>
                  </a:lnTo>
                  <a:lnTo>
                    <a:pt x="205" y="389"/>
                  </a:lnTo>
                  <a:lnTo>
                    <a:pt x="191" y="386"/>
                  </a:lnTo>
                  <a:lnTo>
                    <a:pt x="177" y="381"/>
                  </a:lnTo>
                  <a:lnTo>
                    <a:pt x="164" y="374"/>
                  </a:lnTo>
                  <a:lnTo>
                    <a:pt x="151" y="366"/>
                  </a:lnTo>
                  <a:lnTo>
                    <a:pt x="139" y="357"/>
                  </a:lnTo>
                  <a:lnTo>
                    <a:pt x="129" y="346"/>
                  </a:lnTo>
                  <a:lnTo>
                    <a:pt x="118" y="336"/>
                  </a:lnTo>
                  <a:lnTo>
                    <a:pt x="110" y="323"/>
                  </a:lnTo>
                  <a:lnTo>
                    <a:pt x="103" y="311"/>
                  </a:lnTo>
                  <a:lnTo>
                    <a:pt x="96" y="297"/>
                  </a:lnTo>
                  <a:lnTo>
                    <a:pt x="91" y="282"/>
                  </a:lnTo>
                  <a:lnTo>
                    <a:pt x="87" y="268"/>
                  </a:lnTo>
                  <a:lnTo>
                    <a:pt x="85" y="252"/>
                  </a:lnTo>
                  <a:lnTo>
                    <a:pt x="84" y="236"/>
                  </a:lnTo>
                  <a:lnTo>
                    <a:pt x="84" y="236"/>
                  </a:lnTo>
                  <a:lnTo>
                    <a:pt x="85" y="220"/>
                  </a:lnTo>
                  <a:lnTo>
                    <a:pt x="87" y="205"/>
                  </a:lnTo>
                  <a:lnTo>
                    <a:pt x="91" y="189"/>
                  </a:lnTo>
                  <a:lnTo>
                    <a:pt x="96" y="175"/>
                  </a:lnTo>
                  <a:lnTo>
                    <a:pt x="103" y="161"/>
                  </a:lnTo>
                  <a:lnTo>
                    <a:pt x="110" y="148"/>
                  </a:lnTo>
                  <a:lnTo>
                    <a:pt x="118" y="137"/>
                  </a:lnTo>
                  <a:lnTo>
                    <a:pt x="129" y="125"/>
                  </a:lnTo>
                  <a:lnTo>
                    <a:pt x="139" y="115"/>
                  </a:lnTo>
                  <a:lnTo>
                    <a:pt x="151" y="106"/>
                  </a:lnTo>
                  <a:lnTo>
                    <a:pt x="164" y="98"/>
                  </a:lnTo>
                  <a:lnTo>
                    <a:pt x="177" y="92"/>
                  </a:lnTo>
                  <a:lnTo>
                    <a:pt x="191" y="87"/>
                  </a:lnTo>
                  <a:lnTo>
                    <a:pt x="205" y="82"/>
                  </a:lnTo>
                  <a:lnTo>
                    <a:pt x="221" y="80"/>
                  </a:lnTo>
                  <a:lnTo>
                    <a:pt x="237" y="79"/>
                  </a:lnTo>
                  <a:lnTo>
                    <a:pt x="237" y="0"/>
                  </a:lnTo>
                  <a:lnTo>
                    <a:pt x="237" y="0"/>
                  </a:lnTo>
                  <a:lnTo>
                    <a:pt x="213" y="1"/>
                  </a:lnTo>
                  <a:lnTo>
                    <a:pt x="189" y="5"/>
                  </a:lnTo>
                  <a:lnTo>
                    <a:pt x="167" y="10"/>
                  </a:lnTo>
                  <a:lnTo>
                    <a:pt x="145" y="18"/>
                  </a:lnTo>
                  <a:lnTo>
                    <a:pt x="124" y="29"/>
                  </a:lnTo>
                  <a:lnTo>
                    <a:pt x="105" y="40"/>
                  </a:lnTo>
                  <a:lnTo>
                    <a:pt x="86" y="54"/>
                  </a:lnTo>
                  <a:lnTo>
                    <a:pt x="69" y="69"/>
                  </a:lnTo>
                  <a:lnTo>
                    <a:pt x="54" y="86"/>
                  </a:lnTo>
                  <a:lnTo>
                    <a:pt x="41" y="104"/>
                  </a:lnTo>
                  <a:lnTo>
                    <a:pt x="29" y="123"/>
                  </a:lnTo>
                  <a:lnTo>
                    <a:pt x="19" y="144"/>
                  </a:lnTo>
                  <a:lnTo>
                    <a:pt x="10" y="166"/>
                  </a:lnTo>
                  <a:lnTo>
                    <a:pt x="5" y="188"/>
                  </a:lnTo>
                  <a:lnTo>
                    <a:pt x="1" y="212"/>
                  </a:lnTo>
                  <a:lnTo>
                    <a:pt x="0" y="236"/>
                  </a:lnTo>
                  <a:lnTo>
                    <a:pt x="0" y="236"/>
                  </a:lnTo>
                  <a:lnTo>
                    <a:pt x="1" y="260"/>
                  </a:lnTo>
                  <a:lnTo>
                    <a:pt x="5" y="283"/>
                  </a:lnTo>
                  <a:lnTo>
                    <a:pt x="10" y="306"/>
                  </a:lnTo>
                  <a:lnTo>
                    <a:pt x="19" y="327"/>
                  </a:lnTo>
                  <a:lnTo>
                    <a:pt x="29" y="348"/>
                  </a:lnTo>
                  <a:lnTo>
                    <a:pt x="41" y="368"/>
                  </a:lnTo>
                  <a:lnTo>
                    <a:pt x="54" y="386"/>
                  </a:lnTo>
                  <a:lnTo>
                    <a:pt x="69" y="403"/>
                  </a:lnTo>
                  <a:lnTo>
                    <a:pt x="86" y="419"/>
                  </a:lnTo>
                  <a:lnTo>
                    <a:pt x="105" y="432"/>
                  </a:lnTo>
                  <a:lnTo>
                    <a:pt x="124" y="444"/>
                  </a:lnTo>
                  <a:lnTo>
                    <a:pt x="145" y="453"/>
                  </a:lnTo>
                  <a:lnTo>
                    <a:pt x="167" y="462"/>
                  </a:lnTo>
                  <a:lnTo>
                    <a:pt x="189" y="468"/>
                  </a:lnTo>
                  <a:lnTo>
                    <a:pt x="213" y="471"/>
                  </a:lnTo>
                  <a:lnTo>
                    <a:pt x="237" y="472"/>
                  </a:lnTo>
                  <a:lnTo>
                    <a:pt x="237" y="472"/>
                  </a:lnTo>
                  <a:lnTo>
                    <a:pt x="261" y="471"/>
                  </a:lnTo>
                  <a:lnTo>
                    <a:pt x="284" y="468"/>
                  </a:lnTo>
                  <a:lnTo>
                    <a:pt x="306" y="462"/>
                  </a:lnTo>
                  <a:lnTo>
                    <a:pt x="328" y="454"/>
                  </a:lnTo>
                  <a:lnTo>
                    <a:pt x="349" y="444"/>
                  </a:lnTo>
                  <a:lnTo>
                    <a:pt x="368" y="432"/>
                  </a:lnTo>
                  <a:lnTo>
                    <a:pt x="386" y="419"/>
                  </a:lnTo>
                  <a:lnTo>
                    <a:pt x="403" y="404"/>
                  </a:lnTo>
                  <a:lnTo>
                    <a:pt x="418" y="387"/>
                  </a:lnTo>
                  <a:lnTo>
                    <a:pt x="432" y="369"/>
                  </a:lnTo>
                  <a:lnTo>
                    <a:pt x="443" y="349"/>
                  </a:lnTo>
                  <a:lnTo>
                    <a:pt x="454" y="330"/>
                  </a:lnTo>
                  <a:lnTo>
                    <a:pt x="462" y="308"/>
                  </a:lnTo>
                  <a:lnTo>
                    <a:pt x="468" y="286"/>
                  </a:lnTo>
                  <a:lnTo>
                    <a:pt x="472" y="263"/>
                  </a:lnTo>
                  <a:lnTo>
                    <a:pt x="473" y="238"/>
                  </a:lnTo>
                  <a:lnTo>
                    <a:pt x="389" y="238"/>
                  </a:lnTo>
                  <a:close/>
                </a:path>
              </a:pathLst>
            </a:custGeom>
            <a:grpFill/>
            <a:ln w="9525">
              <a:noFill/>
              <a:round/>
              <a:headEnd/>
              <a:tailEnd/>
            </a:ln>
          </p:spPr>
          <p:txBody>
            <a:bodyPr/>
            <a:lstStyle/>
            <a:p>
              <a:pPr fontAlgn="auto">
                <a:spcBef>
                  <a:spcPts val="0"/>
                </a:spcBef>
                <a:spcAft>
                  <a:spcPts val="0"/>
                </a:spcAft>
                <a:defRPr/>
              </a:pPr>
              <a:endParaRPr lang="en-GB">
                <a:latin typeface="+mn-lt"/>
                <a:cs typeface="+mn-cs"/>
              </a:endParaRPr>
            </a:p>
          </p:txBody>
        </p:sp>
        <p:sp>
          <p:nvSpPr>
            <p:cNvPr id="22" name="Freeform 49"/>
            <p:cNvSpPr>
              <a:spLocks noEditPoints="1"/>
            </p:cNvSpPr>
            <p:nvPr/>
          </p:nvSpPr>
          <p:spPr bwMode="auto">
            <a:xfrm>
              <a:off x="7773988" y="909638"/>
              <a:ext cx="188912" cy="239713"/>
            </a:xfrm>
            <a:custGeom>
              <a:avLst/>
              <a:gdLst/>
              <a:ahLst/>
              <a:cxnLst>
                <a:cxn ang="0">
                  <a:pos x="357" y="440"/>
                </a:cxn>
                <a:cxn ang="0">
                  <a:pos x="221" y="285"/>
                </a:cxn>
                <a:cxn ang="0">
                  <a:pos x="239" y="282"/>
                </a:cxn>
                <a:cxn ang="0">
                  <a:pos x="271" y="272"/>
                </a:cxn>
                <a:cxn ang="0">
                  <a:pos x="294" y="262"/>
                </a:cxn>
                <a:cxn ang="0">
                  <a:pos x="315" y="246"/>
                </a:cxn>
                <a:cxn ang="0">
                  <a:pos x="332" y="225"/>
                </a:cxn>
                <a:cxn ang="0">
                  <a:pos x="346" y="199"/>
                </a:cxn>
                <a:cxn ang="0">
                  <a:pos x="354" y="166"/>
                </a:cxn>
                <a:cxn ang="0">
                  <a:pos x="355" y="147"/>
                </a:cxn>
                <a:cxn ang="0">
                  <a:pos x="351" y="115"/>
                </a:cxn>
                <a:cxn ang="0">
                  <a:pos x="342" y="86"/>
                </a:cxn>
                <a:cxn ang="0">
                  <a:pos x="326" y="60"/>
                </a:cxn>
                <a:cxn ang="0">
                  <a:pos x="306" y="38"/>
                </a:cxn>
                <a:cxn ang="0">
                  <a:pos x="293" y="29"/>
                </a:cxn>
                <a:cxn ang="0">
                  <a:pos x="264" y="15"/>
                </a:cxn>
                <a:cxn ang="0">
                  <a:pos x="230" y="5"/>
                </a:cxn>
                <a:cxn ang="0">
                  <a:pos x="189" y="1"/>
                </a:cxn>
                <a:cxn ang="0">
                  <a:pos x="4" y="0"/>
                </a:cxn>
                <a:cxn ang="0">
                  <a:pos x="0" y="4"/>
                </a:cxn>
                <a:cxn ang="0">
                  <a:pos x="0" y="453"/>
                </a:cxn>
                <a:cxn ang="0">
                  <a:pos x="80" y="453"/>
                </a:cxn>
                <a:cxn ang="0">
                  <a:pos x="84" y="448"/>
                </a:cxn>
                <a:cxn ang="0">
                  <a:pos x="261" y="453"/>
                </a:cxn>
                <a:cxn ang="0">
                  <a:pos x="345" y="440"/>
                </a:cxn>
                <a:cxn ang="0">
                  <a:pos x="84" y="68"/>
                </a:cxn>
                <a:cxn ang="0">
                  <a:pos x="159" y="68"/>
                </a:cxn>
                <a:cxn ang="0">
                  <a:pos x="188" y="70"/>
                </a:cxn>
                <a:cxn ang="0">
                  <a:pos x="212" y="75"/>
                </a:cxn>
                <a:cxn ang="0">
                  <a:pos x="231" y="84"/>
                </a:cxn>
                <a:cxn ang="0">
                  <a:pos x="245" y="94"/>
                </a:cxn>
                <a:cxn ang="0">
                  <a:pos x="257" y="106"/>
                </a:cxn>
                <a:cxn ang="0">
                  <a:pos x="264" y="119"/>
                </a:cxn>
                <a:cxn ang="0">
                  <a:pos x="270" y="133"/>
                </a:cxn>
                <a:cxn ang="0">
                  <a:pos x="271" y="147"/>
                </a:cxn>
                <a:cxn ang="0">
                  <a:pos x="270" y="156"/>
                </a:cxn>
                <a:cxn ang="0">
                  <a:pos x="266" y="174"/>
                </a:cxn>
                <a:cxn ang="0">
                  <a:pos x="258" y="190"/>
                </a:cxn>
                <a:cxn ang="0">
                  <a:pos x="247" y="202"/>
                </a:cxn>
                <a:cxn ang="0">
                  <a:pos x="233" y="213"/>
                </a:cxn>
                <a:cxn ang="0">
                  <a:pos x="215" y="221"/>
                </a:cxn>
                <a:cxn ang="0">
                  <a:pos x="195" y="226"/>
                </a:cxn>
                <a:cxn ang="0">
                  <a:pos x="173" y="228"/>
                </a:cxn>
                <a:cxn ang="0">
                  <a:pos x="84" y="229"/>
                </a:cxn>
              </a:cxnLst>
              <a:rect l="0" t="0" r="r" b="b"/>
              <a:pathLst>
                <a:path w="357" h="453">
                  <a:moveTo>
                    <a:pt x="347" y="440"/>
                  </a:moveTo>
                  <a:lnTo>
                    <a:pt x="357" y="440"/>
                  </a:lnTo>
                  <a:lnTo>
                    <a:pt x="350" y="433"/>
                  </a:lnTo>
                  <a:lnTo>
                    <a:pt x="221" y="285"/>
                  </a:lnTo>
                  <a:lnTo>
                    <a:pt x="221" y="285"/>
                  </a:lnTo>
                  <a:lnTo>
                    <a:pt x="239" y="282"/>
                  </a:lnTo>
                  <a:lnTo>
                    <a:pt x="260" y="277"/>
                  </a:lnTo>
                  <a:lnTo>
                    <a:pt x="271" y="272"/>
                  </a:lnTo>
                  <a:lnTo>
                    <a:pt x="282" y="267"/>
                  </a:lnTo>
                  <a:lnTo>
                    <a:pt x="294" y="262"/>
                  </a:lnTo>
                  <a:lnTo>
                    <a:pt x="304" y="255"/>
                  </a:lnTo>
                  <a:lnTo>
                    <a:pt x="315" y="246"/>
                  </a:lnTo>
                  <a:lnTo>
                    <a:pt x="324" y="237"/>
                  </a:lnTo>
                  <a:lnTo>
                    <a:pt x="332" y="225"/>
                  </a:lnTo>
                  <a:lnTo>
                    <a:pt x="340" y="213"/>
                  </a:lnTo>
                  <a:lnTo>
                    <a:pt x="346" y="199"/>
                  </a:lnTo>
                  <a:lnTo>
                    <a:pt x="351" y="183"/>
                  </a:lnTo>
                  <a:lnTo>
                    <a:pt x="354" y="166"/>
                  </a:lnTo>
                  <a:lnTo>
                    <a:pt x="355" y="147"/>
                  </a:lnTo>
                  <a:lnTo>
                    <a:pt x="355" y="147"/>
                  </a:lnTo>
                  <a:lnTo>
                    <a:pt x="354" y="131"/>
                  </a:lnTo>
                  <a:lnTo>
                    <a:pt x="351" y="115"/>
                  </a:lnTo>
                  <a:lnTo>
                    <a:pt x="348" y="101"/>
                  </a:lnTo>
                  <a:lnTo>
                    <a:pt x="342" y="86"/>
                  </a:lnTo>
                  <a:lnTo>
                    <a:pt x="335" y="72"/>
                  </a:lnTo>
                  <a:lnTo>
                    <a:pt x="326" y="60"/>
                  </a:lnTo>
                  <a:lnTo>
                    <a:pt x="317" y="48"/>
                  </a:lnTo>
                  <a:lnTo>
                    <a:pt x="306" y="38"/>
                  </a:lnTo>
                  <a:lnTo>
                    <a:pt x="306" y="38"/>
                  </a:lnTo>
                  <a:lnTo>
                    <a:pt x="293" y="29"/>
                  </a:lnTo>
                  <a:lnTo>
                    <a:pt x="279" y="21"/>
                  </a:lnTo>
                  <a:lnTo>
                    <a:pt x="264" y="15"/>
                  </a:lnTo>
                  <a:lnTo>
                    <a:pt x="247" y="9"/>
                  </a:lnTo>
                  <a:lnTo>
                    <a:pt x="230" y="5"/>
                  </a:lnTo>
                  <a:lnTo>
                    <a:pt x="210" y="2"/>
                  </a:lnTo>
                  <a:lnTo>
                    <a:pt x="189" y="1"/>
                  </a:lnTo>
                  <a:lnTo>
                    <a:pt x="165" y="0"/>
                  </a:lnTo>
                  <a:lnTo>
                    <a:pt x="4" y="0"/>
                  </a:lnTo>
                  <a:lnTo>
                    <a:pt x="0" y="0"/>
                  </a:lnTo>
                  <a:lnTo>
                    <a:pt x="0" y="4"/>
                  </a:lnTo>
                  <a:lnTo>
                    <a:pt x="0" y="448"/>
                  </a:lnTo>
                  <a:lnTo>
                    <a:pt x="0" y="453"/>
                  </a:lnTo>
                  <a:lnTo>
                    <a:pt x="4" y="453"/>
                  </a:lnTo>
                  <a:lnTo>
                    <a:pt x="80" y="453"/>
                  </a:lnTo>
                  <a:lnTo>
                    <a:pt x="84" y="453"/>
                  </a:lnTo>
                  <a:lnTo>
                    <a:pt x="84" y="448"/>
                  </a:lnTo>
                  <a:lnTo>
                    <a:pt x="84" y="240"/>
                  </a:lnTo>
                  <a:lnTo>
                    <a:pt x="261" y="453"/>
                  </a:lnTo>
                  <a:lnTo>
                    <a:pt x="357" y="453"/>
                  </a:lnTo>
                  <a:lnTo>
                    <a:pt x="345" y="440"/>
                  </a:lnTo>
                  <a:lnTo>
                    <a:pt x="347" y="440"/>
                  </a:lnTo>
                  <a:close/>
                  <a:moveTo>
                    <a:pt x="84" y="68"/>
                  </a:moveTo>
                  <a:lnTo>
                    <a:pt x="159" y="68"/>
                  </a:lnTo>
                  <a:lnTo>
                    <a:pt x="159" y="68"/>
                  </a:lnTo>
                  <a:lnTo>
                    <a:pt x="174" y="69"/>
                  </a:lnTo>
                  <a:lnTo>
                    <a:pt x="188" y="70"/>
                  </a:lnTo>
                  <a:lnTo>
                    <a:pt x="200" y="72"/>
                  </a:lnTo>
                  <a:lnTo>
                    <a:pt x="212" y="75"/>
                  </a:lnTo>
                  <a:lnTo>
                    <a:pt x="221" y="80"/>
                  </a:lnTo>
                  <a:lnTo>
                    <a:pt x="231" y="84"/>
                  </a:lnTo>
                  <a:lnTo>
                    <a:pt x="239" y="88"/>
                  </a:lnTo>
                  <a:lnTo>
                    <a:pt x="245" y="94"/>
                  </a:lnTo>
                  <a:lnTo>
                    <a:pt x="252" y="100"/>
                  </a:lnTo>
                  <a:lnTo>
                    <a:pt x="257" y="106"/>
                  </a:lnTo>
                  <a:lnTo>
                    <a:pt x="261" y="112"/>
                  </a:lnTo>
                  <a:lnTo>
                    <a:pt x="264" y="119"/>
                  </a:lnTo>
                  <a:lnTo>
                    <a:pt x="267" y="126"/>
                  </a:lnTo>
                  <a:lnTo>
                    <a:pt x="270" y="133"/>
                  </a:lnTo>
                  <a:lnTo>
                    <a:pt x="271" y="139"/>
                  </a:lnTo>
                  <a:lnTo>
                    <a:pt x="271" y="147"/>
                  </a:lnTo>
                  <a:lnTo>
                    <a:pt x="271" y="147"/>
                  </a:lnTo>
                  <a:lnTo>
                    <a:pt x="270" y="156"/>
                  </a:lnTo>
                  <a:lnTo>
                    <a:pt x="268" y="166"/>
                  </a:lnTo>
                  <a:lnTo>
                    <a:pt x="266" y="174"/>
                  </a:lnTo>
                  <a:lnTo>
                    <a:pt x="262" y="182"/>
                  </a:lnTo>
                  <a:lnTo>
                    <a:pt x="258" y="190"/>
                  </a:lnTo>
                  <a:lnTo>
                    <a:pt x="253" y="196"/>
                  </a:lnTo>
                  <a:lnTo>
                    <a:pt x="247" y="202"/>
                  </a:lnTo>
                  <a:lnTo>
                    <a:pt x="240" y="208"/>
                  </a:lnTo>
                  <a:lnTo>
                    <a:pt x="233" y="213"/>
                  </a:lnTo>
                  <a:lnTo>
                    <a:pt x="224" y="217"/>
                  </a:lnTo>
                  <a:lnTo>
                    <a:pt x="215" y="221"/>
                  </a:lnTo>
                  <a:lnTo>
                    <a:pt x="206" y="224"/>
                  </a:lnTo>
                  <a:lnTo>
                    <a:pt x="195" y="226"/>
                  </a:lnTo>
                  <a:lnTo>
                    <a:pt x="185" y="227"/>
                  </a:lnTo>
                  <a:lnTo>
                    <a:pt x="173" y="228"/>
                  </a:lnTo>
                  <a:lnTo>
                    <a:pt x="160" y="229"/>
                  </a:lnTo>
                  <a:lnTo>
                    <a:pt x="84" y="229"/>
                  </a:lnTo>
                  <a:lnTo>
                    <a:pt x="84" y="68"/>
                  </a:lnTo>
                  <a:close/>
                </a:path>
              </a:pathLst>
            </a:custGeom>
            <a:grpFill/>
            <a:ln w="9525">
              <a:noFill/>
              <a:round/>
              <a:headEnd/>
              <a:tailEnd/>
            </a:ln>
          </p:spPr>
          <p:txBody>
            <a:bodyPr/>
            <a:lstStyle/>
            <a:p>
              <a:pPr fontAlgn="auto">
                <a:spcBef>
                  <a:spcPts val="0"/>
                </a:spcBef>
                <a:spcAft>
                  <a:spcPts val="0"/>
                </a:spcAft>
                <a:defRPr/>
              </a:pPr>
              <a:endParaRPr lang="en-GB">
                <a:latin typeface="+mn-lt"/>
                <a:cs typeface="+mn-cs"/>
              </a:endParaRPr>
            </a:p>
          </p:txBody>
        </p:sp>
        <p:sp>
          <p:nvSpPr>
            <p:cNvPr id="23" name="Rectangle 50"/>
            <p:cNvSpPr>
              <a:spLocks noChangeArrowheads="1"/>
            </p:cNvSpPr>
            <p:nvPr/>
          </p:nvSpPr>
          <p:spPr bwMode="auto">
            <a:xfrm>
              <a:off x="6643688" y="909638"/>
              <a:ext cx="44450" cy="239713"/>
            </a:xfrm>
            <a:prstGeom prst="rect">
              <a:avLst/>
            </a:prstGeom>
            <a:grpFill/>
            <a:ln w="9525">
              <a:noFill/>
              <a:miter lim="800000"/>
              <a:headEnd/>
              <a:tailEnd/>
            </a:ln>
          </p:spPr>
          <p:txBody>
            <a:bodyPr/>
            <a:lstStyle/>
            <a:p>
              <a:pPr fontAlgn="auto">
                <a:spcBef>
                  <a:spcPts val="0"/>
                </a:spcBef>
                <a:spcAft>
                  <a:spcPts val="0"/>
                </a:spcAft>
                <a:defRPr/>
              </a:pPr>
              <a:endParaRPr lang="en-GB">
                <a:latin typeface="+mn-lt"/>
                <a:cs typeface="+mn-cs"/>
              </a:endParaRPr>
            </a:p>
          </p:txBody>
        </p:sp>
        <p:sp>
          <p:nvSpPr>
            <p:cNvPr id="24" name="Freeform 51"/>
            <p:cNvSpPr>
              <a:spLocks/>
            </p:cNvSpPr>
            <p:nvPr/>
          </p:nvSpPr>
          <p:spPr bwMode="auto">
            <a:xfrm>
              <a:off x="6684963" y="909638"/>
              <a:ext cx="171450" cy="239713"/>
            </a:xfrm>
            <a:custGeom>
              <a:avLst/>
              <a:gdLst/>
              <a:ahLst/>
              <a:cxnLst>
                <a:cxn ang="0">
                  <a:pos x="211" y="0"/>
                </a:cxn>
                <a:cxn ang="0">
                  <a:pos x="0" y="224"/>
                </a:cxn>
                <a:cxn ang="0">
                  <a:pos x="210" y="453"/>
                </a:cxn>
                <a:cxn ang="0">
                  <a:pos x="322" y="453"/>
                </a:cxn>
                <a:cxn ang="0">
                  <a:pos x="111" y="224"/>
                </a:cxn>
                <a:cxn ang="0">
                  <a:pos x="322" y="0"/>
                </a:cxn>
                <a:cxn ang="0">
                  <a:pos x="211" y="0"/>
                </a:cxn>
              </a:cxnLst>
              <a:rect l="0" t="0" r="r" b="b"/>
              <a:pathLst>
                <a:path w="322" h="453">
                  <a:moveTo>
                    <a:pt x="211" y="0"/>
                  </a:moveTo>
                  <a:lnTo>
                    <a:pt x="0" y="224"/>
                  </a:lnTo>
                  <a:lnTo>
                    <a:pt x="210" y="453"/>
                  </a:lnTo>
                  <a:lnTo>
                    <a:pt x="322" y="453"/>
                  </a:lnTo>
                  <a:lnTo>
                    <a:pt x="111" y="224"/>
                  </a:lnTo>
                  <a:lnTo>
                    <a:pt x="322" y="0"/>
                  </a:lnTo>
                  <a:lnTo>
                    <a:pt x="211" y="0"/>
                  </a:lnTo>
                  <a:close/>
                </a:path>
              </a:pathLst>
            </a:custGeom>
            <a:grpFill/>
            <a:ln w="9525">
              <a:noFill/>
              <a:round/>
              <a:headEnd/>
              <a:tailEnd/>
            </a:ln>
          </p:spPr>
          <p:txBody>
            <a:bodyPr/>
            <a:lstStyle/>
            <a:p>
              <a:pPr fontAlgn="auto">
                <a:spcBef>
                  <a:spcPts val="0"/>
                </a:spcBef>
                <a:spcAft>
                  <a:spcPts val="0"/>
                </a:spcAft>
                <a:defRPr/>
              </a:pPr>
              <a:endParaRPr lang="en-GB">
                <a:latin typeface="+mn-lt"/>
                <a:cs typeface="+mn-cs"/>
              </a:endParaRPr>
            </a:p>
          </p:txBody>
        </p:sp>
        <p:sp>
          <p:nvSpPr>
            <p:cNvPr id="25" name="Freeform 52"/>
            <p:cNvSpPr>
              <a:spLocks noEditPoints="1"/>
            </p:cNvSpPr>
            <p:nvPr/>
          </p:nvSpPr>
          <p:spPr bwMode="auto">
            <a:xfrm>
              <a:off x="8801100" y="1223963"/>
              <a:ext cx="46037" cy="22225"/>
            </a:xfrm>
            <a:custGeom>
              <a:avLst/>
              <a:gdLst/>
              <a:ahLst/>
              <a:cxnLst>
                <a:cxn ang="0">
                  <a:pos x="34" y="6"/>
                </a:cxn>
                <a:cxn ang="0">
                  <a:pos x="21" y="6"/>
                </a:cxn>
                <a:cxn ang="0">
                  <a:pos x="21" y="42"/>
                </a:cxn>
                <a:cxn ang="0">
                  <a:pos x="13" y="42"/>
                </a:cxn>
                <a:cxn ang="0">
                  <a:pos x="13" y="6"/>
                </a:cxn>
                <a:cxn ang="0">
                  <a:pos x="0" y="6"/>
                </a:cxn>
                <a:cxn ang="0">
                  <a:pos x="0" y="0"/>
                </a:cxn>
                <a:cxn ang="0">
                  <a:pos x="34" y="0"/>
                </a:cxn>
                <a:cxn ang="0">
                  <a:pos x="34" y="6"/>
                </a:cxn>
                <a:cxn ang="0">
                  <a:pos x="88" y="42"/>
                </a:cxn>
                <a:cxn ang="0">
                  <a:pos x="81" y="42"/>
                </a:cxn>
                <a:cxn ang="0">
                  <a:pos x="81" y="7"/>
                </a:cxn>
                <a:cxn ang="0">
                  <a:pos x="81" y="7"/>
                </a:cxn>
                <a:cxn ang="0">
                  <a:pos x="67" y="42"/>
                </a:cxn>
                <a:cxn ang="0">
                  <a:pos x="62" y="42"/>
                </a:cxn>
                <a:cxn ang="0">
                  <a:pos x="48" y="7"/>
                </a:cxn>
                <a:cxn ang="0">
                  <a:pos x="48" y="7"/>
                </a:cxn>
                <a:cxn ang="0">
                  <a:pos x="48" y="42"/>
                </a:cxn>
                <a:cxn ang="0">
                  <a:pos x="41" y="42"/>
                </a:cxn>
                <a:cxn ang="0">
                  <a:pos x="41" y="0"/>
                </a:cxn>
                <a:cxn ang="0">
                  <a:pos x="52" y="0"/>
                </a:cxn>
                <a:cxn ang="0">
                  <a:pos x="65" y="30"/>
                </a:cxn>
                <a:cxn ang="0">
                  <a:pos x="77" y="0"/>
                </a:cxn>
                <a:cxn ang="0">
                  <a:pos x="88" y="0"/>
                </a:cxn>
                <a:cxn ang="0">
                  <a:pos x="88" y="42"/>
                </a:cxn>
              </a:cxnLst>
              <a:rect l="0" t="0" r="r" b="b"/>
              <a:pathLst>
                <a:path w="88" h="42">
                  <a:moveTo>
                    <a:pt x="34" y="6"/>
                  </a:moveTo>
                  <a:lnTo>
                    <a:pt x="21" y="6"/>
                  </a:lnTo>
                  <a:lnTo>
                    <a:pt x="21" y="42"/>
                  </a:lnTo>
                  <a:lnTo>
                    <a:pt x="13" y="42"/>
                  </a:lnTo>
                  <a:lnTo>
                    <a:pt x="13" y="6"/>
                  </a:lnTo>
                  <a:lnTo>
                    <a:pt x="0" y="6"/>
                  </a:lnTo>
                  <a:lnTo>
                    <a:pt x="0" y="0"/>
                  </a:lnTo>
                  <a:lnTo>
                    <a:pt x="34" y="0"/>
                  </a:lnTo>
                  <a:lnTo>
                    <a:pt x="34" y="6"/>
                  </a:lnTo>
                  <a:close/>
                  <a:moveTo>
                    <a:pt x="88" y="42"/>
                  </a:moveTo>
                  <a:lnTo>
                    <a:pt x="81" y="42"/>
                  </a:lnTo>
                  <a:lnTo>
                    <a:pt x="81" y="7"/>
                  </a:lnTo>
                  <a:lnTo>
                    <a:pt x="81" y="7"/>
                  </a:lnTo>
                  <a:lnTo>
                    <a:pt x="67" y="42"/>
                  </a:lnTo>
                  <a:lnTo>
                    <a:pt x="62" y="42"/>
                  </a:lnTo>
                  <a:lnTo>
                    <a:pt x="48" y="7"/>
                  </a:lnTo>
                  <a:lnTo>
                    <a:pt x="48" y="7"/>
                  </a:lnTo>
                  <a:lnTo>
                    <a:pt x="48" y="42"/>
                  </a:lnTo>
                  <a:lnTo>
                    <a:pt x="41" y="42"/>
                  </a:lnTo>
                  <a:lnTo>
                    <a:pt x="41" y="0"/>
                  </a:lnTo>
                  <a:lnTo>
                    <a:pt x="52" y="0"/>
                  </a:lnTo>
                  <a:lnTo>
                    <a:pt x="65" y="30"/>
                  </a:lnTo>
                  <a:lnTo>
                    <a:pt x="77" y="0"/>
                  </a:lnTo>
                  <a:lnTo>
                    <a:pt x="88" y="0"/>
                  </a:lnTo>
                  <a:lnTo>
                    <a:pt x="88" y="42"/>
                  </a:lnTo>
                  <a:close/>
                </a:path>
              </a:pathLst>
            </a:custGeom>
            <a:grpFill/>
            <a:ln w="9525">
              <a:noFill/>
              <a:round/>
              <a:headEnd/>
              <a:tailEnd/>
            </a:ln>
          </p:spPr>
          <p:txBody>
            <a:bodyPr/>
            <a:lstStyle/>
            <a:p>
              <a:pPr fontAlgn="auto">
                <a:spcBef>
                  <a:spcPts val="0"/>
                </a:spcBef>
                <a:spcAft>
                  <a:spcPts val="0"/>
                </a:spcAft>
                <a:defRPr/>
              </a:pPr>
              <a:endParaRPr lang="en-GB">
                <a:latin typeface="+mn-lt"/>
                <a:cs typeface="+mn-cs"/>
              </a:endParaRPr>
            </a:p>
          </p:txBody>
        </p:sp>
        <p:sp>
          <p:nvSpPr>
            <p:cNvPr id="26" name="Freeform 53"/>
            <p:cNvSpPr>
              <a:spLocks/>
            </p:cNvSpPr>
            <p:nvPr/>
          </p:nvSpPr>
          <p:spPr bwMode="auto">
            <a:xfrm>
              <a:off x="7623175" y="1219201"/>
              <a:ext cx="76200" cy="98425"/>
            </a:xfrm>
            <a:custGeom>
              <a:avLst/>
              <a:gdLst/>
              <a:ahLst/>
              <a:cxnLst>
                <a:cxn ang="0">
                  <a:pos x="0" y="185"/>
                </a:cxn>
                <a:cxn ang="0">
                  <a:pos x="0" y="162"/>
                </a:cxn>
                <a:cxn ang="0">
                  <a:pos x="22" y="162"/>
                </a:cxn>
                <a:cxn ang="0">
                  <a:pos x="22" y="24"/>
                </a:cxn>
                <a:cxn ang="0">
                  <a:pos x="0" y="24"/>
                </a:cxn>
                <a:cxn ang="0">
                  <a:pos x="0" y="0"/>
                </a:cxn>
                <a:cxn ang="0">
                  <a:pos x="85" y="0"/>
                </a:cxn>
                <a:cxn ang="0">
                  <a:pos x="85" y="24"/>
                </a:cxn>
                <a:cxn ang="0">
                  <a:pos x="58" y="24"/>
                </a:cxn>
                <a:cxn ang="0">
                  <a:pos x="58" y="162"/>
                </a:cxn>
                <a:cxn ang="0">
                  <a:pos x="113" y="162"/>
                </a:cxn>
                <a:cxn ang="0">
                  <a:pos x="113" y="120"/>
                </a:cxn>
                <a:cxn ang="0">
                  <a:pos x="144" y="120"/>
                </a:cxn>
                <a:cxn ang="0">
                  <a:pos x="144" y="185"/>
                </a:cxn>
                <a:cxn ang="0">
                  <a:pos x="0" y="185"/>
                </a:cxn>
              </a:cxnLst>
              <a:rect l="0" t="0" r="r" b="b"/>
              <a:pathLst>
                <a:path w="144" h="185">
                  <a:moveTo>
                    <a:pt x="0" y="185"/>
                  </a:moveTo>
                  <a:lnTo>
                    <a:pt x="0" y="162"/>
                  </a:lnTo>
                  <a:lnTo>
                    <a:pt x="22" y="162"/>
                  </a:lnTo>
                  <a:lnTo>
                    <a:pt x="22" y="24"/>
                  </a:lnTo>
                  <a:lnTo>
                    <a:pt x="0" y="24"/>
                  </a:lnTo>
                  <a:lnTo>
                    <a:pt x="0" y="0"/>
                  </a:lnTo>
                  <a:lnTo>
                    <a:pt x="85" y="0"/>
                  </a:lnTo>
                  <a:lnTo>
                    <a:pt x="85" y="24"/>
                  </a:lnTo>
                  <a:lnTo>
                    <a:pt x="58" y="24"/>
                  </a:lnTo>
                  <a:lnTo>
                    <a:pt x="58" y="162"/>
                  </a:lnTo>
                  <a:lnTo>
                    <a:pt x="113" y="162"/>
                  </a:lnTo>
                  <a:lnTo>
                    <a:pt x="113" y="120"/>
                  </a:lnTo>
                  <a:lnTo>
                    <a:pt x="144" y="120"/>
                  </a:lnTo>
                  <a:lnTo>
                    <a:pt x="144" y="185"/>
                  </a:lnTo>
                  <a:lnTo>
                    <a:pt x="0" y="185"/>
                  </a:lnTo>
                  <a:close/>
                </a:path>
              </a:pathLst>
            </a:custGeom>
            <a:grpFill/>
            <a:ln w="9525">
              <a:noFill/>
              <a:round/>
              <a:headEnd/>
              <a:tailEnd/>
            </a:ln>
          </p:spPr>
          <p:txBody>
            <a:bodyPr/>
            <a:lstStyle/>
            <a:p>
              <a:pPr fontAlgn="auto">
                <a:spcBef>
                  <a:spcPts val="0"/>
                </a:spcBef>
                <a:spcAft>
                  <a:spcPts val="0"/>
                </a:spcAft>
                <a:defRPr/>
              </a:pPr>
              <a:endParaRPr lang="en-GB">
                <a:latin typeface="+mn-lt"/>
                <a:cs typeface="+mn-cs"/>
              </a:endParaRPr>
            </a:p>
          </p:txBody>
        </p:sp>
        <p:sp>
          <p:nvSpPr>
            <p:cNvPr id="27" name="Freeform 54"/>
            <p:cNvSpPr>
              <a:spLocks noEditPoints="1"/>
            </p:cNvSpPr>
            <p:nvPr/>
          </p:nvSpPr>
          <p:spPr bwMode="auto">
            <a:xfrm>
              <a:off x="7705725" y="1216026"/>
              <a:ext cx="36512" cy="101600"/>
            </a:xfrm>
            <a:custGeom>
              <a:avLst/>
              <a:gdLst/>
              <a:ahLst/>
              <a:cxnLst>
                <a:cxn ang="0">
                  <a:pos x="0" y="190"/>
                </a:cxn>
                <a:cxn ang="0">
                  <a:pos x="0" y="168"/>
                </a:cxn>
                <a:cxn ang="0">
                  <a:pos x="19" y="168"/>
                </a:cxn>
                <a:cxn ang="0">
                  <a:pos x="19" y="75"/>
                </a:cxn>
                <a:cxn ang="0">
                  <a:pos x="0" y="75"/>
                </a:cxn>
                <a:cxn ang="0">
                  <a:pos x="0" y="53"/>
                </a:cxn>
                <a:cxn ang="0">
                  <a:pos x="52" y="53"/>
                </a:cxn>
                <a:cxn ang="0">
                  <a:pos x="52" y="168"/>
                </a:cxn>
                <a:cxn ang="0">
                  <a:pos x="69" y="168"/>
                </a:cxn>
                <a:cxn ang="0">
                  <a:pos x="69" y="190"/>
                </a:cxn>
                <a:cxn ang="0">
                  <a:pos x="0" y="190"/>
                </a:cxn>
                <a:cxn ang="0">
                  <a:pos x="52" y="0"/>
                </a:cxn>
                <a:cxn ang="0">
                  <a:pos x="52" y="32"/>
                </a:cxn>
                <a:cxn ang="0">
                  <a:pos x="19" y="32"/>
                </a:cxn>
                <a:cxn ang="0">
                  <a:pos x="19" y="0"/>
                </a:cxn>
                <a:cxn ang="0">
                  <a:pos x="52" y="0"/>
                </a:cxn>
              </a:cxnLst>
              <a:rect l="0" t="0" r="r" b="b"/>
              <a:pathLst>
                <a:path w="69" h="190">
                  <a:moveTo>
                    <a:pt x="0" y="190"/>
                  </a:moveTo>
                  <a:lnTo>
                    <a:pt x="0" y="168"/>
                  </a:lnTo>
                  <a:lnTo>
                    <a:pt x="19" y="168"/>
                  </a:lnTo>
                  <a:lnTo>
                    <a:pt x="19" y="75"/>
                  </a:lnTo>
                  <a:lnTo>
                    <a:pt x="0" y="75"/>
                  </a:lnTo>
                  <a:lnTo>
                    <a:pt x="0" y="53"/>
                  </a:lnTo>
                  <a:lnTo>
                    <a:pt x="52" y="53"/>
                  </a:lnTo>
                  <a:lnTo>
                    <a:pt x="52" y="168"/>
                  </a:lnTo>
                  <a:lnTo>
                    <a:pt x="69" y="168"/>
                  </a:lnTo>
                  <a:lnTo>
                    <a:pt x="69" y="190"/>
                  </a:lnTo>
                  <a:lnTo>
                    <a:pt x="0" y="190"/>
                  </a:lnTo>
                  <a:close/>
                  <a:moveTo>
                    <a:pt x="52" y="0"/>
                  </a:moveTo>
                  <a:lnTo>
                    <a:pt x="52" y="32"/>
                  </a:lnTo>
                  <a:lnTo>
                    <a:pt x="19" y="32"/>
                  </a:lnTo>
                  <a:lnTo>
                    <a:pt x="19" y="0"/>
                  </a:lnTo>
                  <a:lnTo>
                    <a:pt x="52" y="0"/>
                  </a:lnTo>
                  <a:close/>
                </a:path>
              </a:pathLst>
            </a:custGeom>
            <a:grpFill/>
            <a:ln w="9525">
              <a:noFill/>
              <a:round/>
              <a:headEnd/>
              <a:tailEnd/>
            </a:ln>
          </p:spPr>
          <p:txBody>
            <a:bodyPr/>
            <a:lstStyle/>
            <a:p>
              <a:pPr fontAlgn="auto">
                <a:spcBef>
                  <a:spcPts val="0"/>
                </a:spcBef>
                <a:spcAft>
                  <a:spcPts val="0"/>
                </a:spcAft>
                <a:defRPr/>
              </a:pPr>
              <a:endParaRPr lang="en-GB">
                <a:latin typeface="+mn-lt"/>
                <a:cs typeface="+mn-cs"/>
              </a:endParaRPr>
            </a:p>
          </p:txBody>
        </p:sp>
        <p:sp>
          <p:nvSpPr>
            <p:cNvPr id="28" name="Freeform 55"/>
            <p:cNvSpPr>
              <a:spLocks/>
            </p:cNvSpPr>
            <p:nvPr/>
          </p:nvSpPr>
          <p:spPr bwMode="auto">
            <a:xfrm>
              <a:off x="7747000" y="1214438"/>
              <a:ext cx="47625" cy="103188"/>
            </a:xfrm>
            <a:custGeom>
              <a:avLst/>
              <a:gdLst/>
              <a:ahLst/>
              <a:cxnLst>
                <a:cxn ang="0">
                  <a:pos x="0" y="78"/>
                </a:cxn>
                <a:cxn ang="0">
                  <a:pos x="0" y="56"/>
                </a:cxn>
                <a:cxn ang="0">
                  <a:pos x="20" y="56"/>
                </a:cxn>
                <a:cxn ang="0">
                  <a:pos x="20" y="43"/>
                </a:cxn>
                <a:cxn ang="0">
                  <a:pos x="20" y="43"/>
                </a:cxn>
                <a:cxn ang="0">
                  <a:pos x="21" y="34"/>
                </a:cxn>
                <a:cxn ang="0">
                  <a:pos x="23" y="24"/>
                </a:cxn>
                <a:cxn ang="0">
                  <a:pos x="25" y="20"/>
                </a:cxn>
                <a:cxn ang="0">
                  <a:pos x="27" y="17"/>
                </a:cxn>
                <a:cxn ang="0">
                  <a:pos x="30" y="13"/>
                </a:cxn>
                <a:cxn ang="0">
                  <a:pos x="34" y="10"/>
                </a:cxn>
                <a:cxn ang="0">
                  <a:pos x="34" y="10"/>
                </a:cxn>
                <a:cxn ang="0">
                  <a:pos x="43" y="5"/>
                </a:cxn>
                <a:cxn ang="0">
                  <a:pos x="51" y="2"/>
                </a:cxn>
                <a:cxn ang="0">
                  <a:pos x="59" y="0"/>
                </a:cxn>
                <a:cxn ang="0">
                  <a:pos x="69" y="0"/>
                </a:cxn>
                <a:cxn ang="0">
                  <a:pos x="69" y="0"/>
                </a:cxn>
                <a:cxn ang="0">
                  <a:pos x="79" y="1"/>
                </a:cxn>
                <a:cxn ang="0">
                  <a:pos x="89" y="3"/>
                </a:cxn>
                <a:cxn ang="0">
                  <a:pos x="89" y="26"/>
                </a:cxn>
                <a:cxn ang="0">
                  <a:pos x="89" y="26"/>
                </a:cxn>
                <a:cxn ang="0">
                  <a:pos x="81" y="25"/>
                </a:cxn>
                <a:cxn ang="0">
                  <a:pos x="75" y="25"/>
                </a:cxn>
                <a:cxn ang="0">
                  <a:pos x="75" y="25"/>
                </a:cxn>
                <a:cxn ang="0">
                  <a:pos x="70" y="25"/>
                </a:cxn>
                <a:cxn ang="0">
                  <a:pos x="66" y="26"/>
                </a:cxn>
                <a:cxn ang="0">
                  <a:pos x="62" y="28"/>
                </a:cxn>
                <a:cxn ang="0">
                  <a:pos x="57" y="33"/>
                </a:cxn>
                <a:cxn ang="0">
                  <a:pos x="57" y="33"/>
                </a:cxn>
                <a:cxn ang="0">
                  <a:pos x="55" y="36"/>
                </a:cxn>
                <a:cxn ang="0">
                  <a:pos x="55" y="41"/>
                </a:cxn>
                <a:cxn ang="0">
                  <a:pos x="54" y="50"/>
                </a:cxn>
                <a:cxn ang="0">
                  <a:pos x="54" y="56"/>
                </a:cxn>
                <a:cxn ang="0">
                  <a:pos x="78" y="56"/>
                </a:cxn>
                <a:cxn ang="0">
                  <a:pos x="78" y="78"/>
                </a:cxn>
                <a:cxn ang="0">
                  <a:pos x="54" y="78"/>
                </a:cxn>
                <a:cxn ang="0">
                  <a:pos x="54" y="171"/>
                </a:cxn>
                <a:cxn ang="0">
                  <a:pos x="77" y="171"/>
                </a:cxn>
                <a:cxn ang="0">
                  <a:pos x="77" y="193"/>
                </a:cxn>
                <a:cxn ang="0">
                  <a:pos x="2" y="193"/>
                </a:cxn>
                <a:cxn ang="0">
                  <a:pos x="2" y="171"/>
                </a:cxn>
                <a:cxn ang="0">
                  <a:pos x="20" y="171"/>
                </a:cxn>
                <a:cxn ang="0">
                  <a:pos x="20" y="78"/>
                </a:cxn>
                <a:cxn ang="0">
                  <a:pos x="0" y="78"/>
                </a:cxn>
              </a:cxnLst>
              <a:rect l="0" t="0" r="r" b="b"/>
              <a:pathLst>
                <a:path w="89" h="193">
                  <a:moveTo>
                    <a:pt x="0" y="78"/>
                  </a:moveTo>
                  <a:lnTo>
                    <a:pt x="0" y="56"/>
                  </a:lnTo>
                  <a:lnTo>
                    <a:pt x="20" y="56"/>
                  </a:lnTo>
                  <a:lnTo>
                    <a:pt x="20" y="43"/>
                  </a:lnTo>
                  <a:lnTo>
                    <a:pt x="20" y="43"/>
                  </a:lnTo>
                  <a:lnTo>
                    <a:pt x="21" y="34"/>
                  </a:lnTo>
                  <a:lnTo>
                    <a:pt x="23" y="24"/>
                  </a:lnTo>
                  <a:lnTo>
                    <a:pt x="25" y="20"/>
                  </a:lnTo>
                  <a:lnTo>
                    <a:pt x="27" y="17"/>
                  </a:lnTo>
                  <a:lnTo>
                    <a:pt x="30" y="13"/>
                  </a:lnTo>
                  <a:lnTo>
                    <a:pt x="34" y="10"/>
                  </a:lnTo>
                  <a:lnTo>
                    <a:pt x="34" y="10"/>
                  </a:lnTo>
                  <a:lnTo>
                    <a:pt x="43" y="5"/>
                  </a:lnTo>
                  <a:lnTo>
                    <a:pt x="51" y="2"/>
                  </a:lnTo>
                  <a:lnTo>
                    <a:pt x="59" y="0"/>
                  </a:lnTo>
                  <a:lnTo>
                    <a:pt x="69" y="0"/>
                  </a:lnTo>
                  <a:lnTo>
                    <a:pt x="69" y="0"/>
                  </a:lnTo>
                  <a:lnTo>
                    <a:pt x="79" y="1"/>
                  </a:lnTo>
                  <a:lnTo>
                    <a:pt x="89" y="3"/>
                  </a:lnTo>
                  <a:lnTo>
                    <a:pt x="89" y="26"/>
                  </a:lnTo>
                  <a:lnTo>
                    <a:pt x="89" y="26"/>
                  </a:lnTo>
                  <a:lnTo>
                    <a:pt x="81" y="25"/>
                  </a:lnTo>
                  <a:lnTo>
                    <a:pt x="75" y="25"/>
                  </a:lnTo>
                  <a:lnTo>
                    <a:pt x="75" y="25"/>
                  </a:lnTo>
                  <a:lnTo>
                    <a:pt x="70" y="25"/>
                  </a:lnTo>
                  <a:lnTo>
                    <a:pt x="66" y="26"/>
                  </a:lnTo>
                  <a:lnTo>
                    <a:pt x="62" y="28"/>
                  </a:lnTo>
                  <a:lnTo>
                    <a:pt x="57" y="33"/>
                  </a:lnTo>
                  <a:lnTo>
                    <a:pt x="57" y="33"/>
                  </a:lnTo>
                  <a:lnTo>
                    <a:pt x="55" y="36"/>
                  </a:lnTo>
                  <a:lnTo>
                    <a:pt x="55" y="41"/>
                  </a:lnTo>
                  <a:lnTo>
                    <a:pt x="54" y="50"/>
                  </a:lnTo>
                  <a:lnTo>
                    <a:pt x="54" y="56"/>
                  </a:lnTo>
                  <a:lnTo>
                    <a:pt x="78" y="56"/>
                  </a:lnTo>
                  <a:lnTo>
                    <a:pt x="78" y="78"/>
                  </a:lnTo>
                  <a:lnTo>
                    <a:pt x="54" y="78"/>
                  </a:lnTo>
                  <a:lnTo>
                    <a:pt x="54" y="171"/>
                  </a:lnTo>
                  <a:lnTo>
                    <a:pt x="77" y="171"/>
                  </a:lnTo>
                  <a:lnTo>
                    <a:pt x="77" y="193"/>
                  </a:lnTo>
                  <a:lnTo>
                    <a:pt x="2" y="193"/>
                  </a:lnTo>
                  <a:lnTo>
                    <a:pt x="2" y="171"/>
                  </a:lnTo>
                  <a:lnTo>
                    <a:pt x="20" y="171"/>
                  </a:lnTo>
                  <a:lnTo>
                    <a:pt x="20" y="78"/>
                  </a:lnTo>
                  <a:lnTo>
                    <a:pt x="0" y="78"/>
                  </a:lnTo>
                  <a:close/>
                </a:path>
              </a:pathLst>
            </a:custGeom>
            <a:grpFill/>
            <a:ln w="9525">
              <a:noFill/>
              <a:round/>
              <a:headEnd/>
              <a:tailEnd/>
            </a:ln>
          </p:spPr>
          <p:txBody>
            <a:bodyPr/>
            <a:lstStyle/>
            <a:p>
              <a:pPr fontAlgn="auto">
                <a:spcBef>
                  <a:spcPts val="0"/>
                </a:spcBef>
                <a:spcAft>
                  <a:spcPts val="0"/>
                </a:spcAft>
                <a:defRPr/>
              </a:pPr>
              <a:endParaRPr lang="en-GB">
                <a:latin typeface="+mn-lt"/>
                <a:cs typeface="+mn-cs"/>
              </a:endParaRPr>
            </a:p>
          </p:txBody>
        </p:sp>
        <p:sp>
          <p:nvSpPr>
            <p:cNvPr id="29" name="Freeform 56"/>
            <p:cNvSpPr>
              <a:spLocks/>
            </p:cNvSpPr>
            <p:nvPr/>
          </p:nvSpPr>
          <p:spPr bwMode="auto">
            <a:xfrm>
              <a:off x="7794625" y="1225551"/>
              <a:ext cx="49212" cy="93663"/>
            </a:xfrm>
            <a:custGeom>
              <a:avLst/>
              <a:gdLst/>
              <a:ahLst/>
              <a:cxnLst>
                <a:cxn ang="0">
                  <a:pos x="94" y="137"/>
                </a:cxn>
                <a:cxn ang="0">
                  <a:pos x="94" y="137"/>
                </a:cxn>
                <a:cxn ang="0">
                  <a:pos x="93" y="149"/>
                </a:cxn>
                <a:cxn ang="0">
                  <a:pos x="92" y="154"/>
                </a:cxn>
                <a:cxn ang="0">
                  <a:pos x="90" y="159"/>
                </a:cxn>
                <a:cxn ang="0">
                  <a:pos x="87" y="163"/>
                </a:cxn>
                <a:cxn ang="0">
                  <a:pos x="83" y="168"/>
                </a:cxn>
                <a:cxn ang="0">
                  <a:pos x="78" y="171"/>
                </a:cxn>
                <a:cxn ang="0">
                  <a:pos x="72" y="174"/>
                </a:cxn>
                <a:cxn ang="0">
                  <a:pos x="72" y="174"/>
                </a:cxn>
                <a:cxn ang="0">
                  <a:pos x="65" y="175"/>
                </a:cxn>
                <a:cxn ang="0">
                  <a:pos x="58" y="176"/>
                </a:cxn>
                <a:cxn ang="0">
                  <a:pos x="58" y="176"/>
                </a:cxn>
                <a:cxn ang="0">
                  <a:pos x="50" y="176"/>
                </a:cxn>
                <a:cxn ang="0">
                  <a:pos x="42" y="174"/>
                </a:cxn>
                <a:cxn ang="0">
                  <a:pos x="42" y="174"/>
                </a:cxn>
                <a:cxn ang="0">
                  <a:pos x="34" y="170"/>
                </a:cxn>
                <a:cxn ang="0">
                  <a:pos x="28" y="165"/>
                </a:cxn>
                <a:cxn ang="0">
                  <a:pos x="24" y="158"/>
                </a:cxn>
                <a:cxn ang="0">
                  <a:pos x="21" y="150"/>
                </a:cxn>
                <a:cxn ang="0">
                  <a:pos x="21" y="150"/>
                </a:cxn>
                <a:cxn ang="0">
                  <a:pos x="20" y="138"/>
                </a:cxn>
                <a:cxn ang="0">
                  <a:pos x="20" y="126"/>
                </a:cxn>
                <a:cxn ang="0">
                  <a:pos x="20" y="58"/>
                </a:cxn>
                <a:cxn ang="0">
                  <a:pos x="0" y="58"/>
                </a:cxn>
                <a:cxn ang="0">
                  <a:pos x="0" y="36"/>
                </a:cxn>
                <a:cxn ang="0">
                  <a:pos x="20" y="36"/>
                </a:cxn>
                <a:cxn ang="0">
                  <a:pos x="20" y="12"/>
                </a:cxn>
                <a:cxn ang="0">
                  <a:pos x="54" y="0"/>
                </a:cxn>
                <a:cxn ang="0">
                  <a:pos x="54" y="36"/>
                </a:cxn>
                <a:cxn ang="0">
                  <a:pos x="89" y="36"/>
                </a:cxn>
                <a:cxn ang="0">
                  <a:pos x="89" y="58"/>
                </a:cxn>
                <a:cxn ang="0">
                  <a:pos x="54" y="58"/>
                </a:cxn>
                <a:cxn ang="0">
                  <a:pos x="54" y="144"/>
                </a:cxn>
                <a:cxn ang="0">
                  <a:pos x="54" y="144"/>
                </a:cxn>
                <a:cxn ang="0">
                  <a:pos x="55" y="149"/>
                </a:cxn>
                <a:cxn ang="0">
                  <a:pos x="57" y="151"/>
                </a:cxn>
                <a:cxn ang="0">
                  <a:pos x="58" y="152"/>
                </a:cxn>
                <a:cxn ang="0">
                  <a:pos x="58" y="152"/>
                </a:cxn>
                <a:cxn ang="0">
                  <a:pos x="64" y="154"/>
                </a:cxn>
                <a:cxn ang="0">
                  <a:pos x="68" y="153"/>
                </a:cxn>
                <a:cxn ang="0">
                  <a:pos x="70" y="150"/>
                </a:cxn>
                <a:cxn ang="0">
                  <a:pos x="72" y="146"/>
                </a:cxn>
                <a:cxn ang="0">
                  <a:pos x="73" y="141"/>
                </a:cxn>
                <a:cxn ang="0">
                  <a:pos x="73" y="136"/>
                </a:cxn>
                <a:cxn ang="0">
                  <a:pos x="73" y="128"/>
                </a:cxn>
                <a:cxn ang="0">
                  <a:pos x="94" y="128"/>
                </a:cxn>
                <a:cxn ang="0">
                  <a:pos x="94" y="137"/>
                </a:cxn>
              </a:cxnLst>
              <a:rect l="0" t="0" r="r" b="b"/>
              <a:pathLst>
                <a:path w="94" h="176">
                  <a:moveTo>
                    <a:pt x="94" y="137"/>
                  </a:moveTo>
                  <a:lnTo>
                    <a:pt x="94" y="137"/>
                  </a:lnTo>
                  <a:lnTo>
                    <a:pt x="93" y="149"/>
                  </a:lnTo>
                  <a:lnTo>
                    <a:pt x="92" y="154"/>
                  </a:lnTo>
                  <a:lnTo>
                    <a:pt x="90" y="159"/>
                  </a:lnTo>
                  <a:lnTo>
                    <a:pt x="87" y="163"/>
                  </a:lnTo>
                  <a:lnTo>
                    <a:pt x="83" y="168"/>
                  </a:lnTo>
                  <a:lnTo>
                    <a:pt x="78" y="171"/>
                  </a:lnTo>
                  <a:lnTo>
                    <a:pt x="72" y="174"/>
                  </a:lnTo>
                  <a:lnTo>
                    <a:pt x="72" y="174"/>
                  </a:lnTo>
                  <a:lnTo>
                    <a:pt x="65" y="175"/>
                  </a:lnTo>
                  <a:lnTo>
                    <a:pt x="58" y="176"/>
                  </a:lnTo>
                  <a:lnTo>
                    <a:pt x="58" y="176"/>
                  </a:lnTo>
                  <a:lnTo>
                    <a:pt x="50" y="176"/>
                  </a:lnTo>
                  <a:lnTo>
                    <a:pt x="42" y="174"/>
                  </a:lnTo>
                  <a:lnTo>
                    <a:pt x="42" y="174"/>
                  </a:lnTo>
                  <a:lnTo>
                    <a:pt x="34" y="170"/>
                  </a:lnTo>
                  <a:lnTo>
                    <a:pt x="28" y="165"/>
                  </a:lnTo>
                  <a:lnTo>
                    <a:pt x="24" y="158"/>
                  </a:lnTo>
                  <a:lnTo>
                    <a:pt x="21" y="150"/>
                  </a:lnTo>
                  <a:lnTo>
                    <a:pt x="21" y="150"/>
                  </a:lnTo>
                  <a:lnTo>
                    <a:pt x="20" y="138"/>
                  </a:lnTo>
                  <a:lnTo>
                    <a:pt x="20" y="126"/>
                  </a:lnTo>
                  <a:lnTo>
                    <a:pt x="20" y="58"/>
                  </a:lnTo>
                  <a:lnTo>
                    <a:pt x="0" y="58"/>
                  </a:lnTo>
                  <a:lnTo>
                    <a:pt x="0" y="36"/>
                  </a:lnTo>
                  <a:lnTo>
                    <a:pt x="20" y="36"/>
                  </a:lnTo>
                  <a:lnTo>
                    <a:pt x="20" y="12"/>
                  </a:lnTo>
                  <a:lnTo>
                    <a:pt x="54" y="0"/>
                  </a:lnTo>
                  <a:lnTo>
                    <a:pt x="54" y="36"/>
                  </a:lnTo>
                  <a:lnTo>
                    <a:pt x="89" y="36"/>
                  </a:lnTo>
                  <a:lnTo>
                    <a:pt x="89" y="58"/>
                  </a:lnTo>
                  <a:lnTo>
                    <a:pt x="54" y="58"/>
                  </a:lnTo>
                  <a:lnTo>
                    <a:pt x="54" y="144"/>
                  </a:lnTo>
                  <a:lnTo>
                    <a:pt x="54" y="144"/>
                  </a:lnTo>
                  <a:lnTo>
                    <a:pt x="55" y="149"/>
                  </a:lnTo>
                  <a:lnTo>
                    <a:pt x="57" y="151"/>
                  </a:lnTo>
                  <a:lnTo>
                    <a:pt x="58" y="152"/>
                  </a:lnTo>
                  <a:lnTo>
                    <a:pt x="58" y="152"/>
                  </a:lnTo>
                  <a:lnTo>
                    <a:pt x="64" y="154"/>
                  </a:lnTo>
                  <a:lnTo>
                    <a:pt x="68" y="153"/>
                  </a:lnTo>
                  <a:lnTo>
                    <a:pt x="70" y="150"/>
                  </a:lnTo>
                  <a:lnTo>
                    <a:pt x="72" y="146"/>
                  </a:lnTo>
                  <a:lnTo>
                    <a:pt x="73" y="141"/>
                  </a:lnTo>
                  <a:lnTo>
                    <a:pt x="73" y="136"/>
                  </a:lnTo>
                  <a:lnTo>
                    <a:pt x="73" y="128"/>
                  </a:lnTo>
                  <a:lnTo>
                    <a:pt x="94" y="128"/>
                  </a:lnTo>
                  <a:lnTo>
                    <a:pt x="94" y="137"/>
                  </a:lnTo>
                  <a:close/>
                </a:path>
              </a:pathLst>
            </a:custGeom>
            <a:grpFill/>
            <a:ln w="9525">
              <a:noFill/>
              <a:round/>
              <a:headEnd/>
              <a:tailEnd/>
            </a:ln>
          </p:spPr>
          <p:txBody>
            <a:bodyPr/>
            <a:lstStyle/>
            <a:p>
              <a:pPr fontAlgn="auto">
                <a:spcBef>
                  <a:spcPts val="0"/>
                </a:spcBef>
                <a:spcAft>
                  <a:spcPts val="0"/>
                </a:spcAft>
                <a:defRPr/>
              </a:pPr>
              <a:endParaRPr lang="en-GB">
                <a:latin typeface="+mn-lt"/>
                <a:cs typeface="+mn-cs"/>
              </a:endParaRPr>
            </a:p>
          </p:txBody>
        </p:sp>
        <p:sp>
          <p:nvSpPr>
            <p:cNvPr id="30" name="Freeform 57"/>
            <p:cNvSpPr>
              <a:spLocks noEditPoints="1"/>
            </p:cNvSpPr>
            <p:nvPr/>
          </p:nvSpPr>
          <p:spPr bwMode="auto">
            <a:xfrm>
              <a:off x="7848600" y="1216026"/>
              <a:ext cx="36512" cy="101600"/>
            </a:xfrm>
            <a:custGeom>
              <a:avLst/>
              <a:gdLst/>
              <a:ahLst/>
              <a:cxnLst>
                <a:cxn ang="0">
                  <a:pos x="0" y="190"/>
                </a:cxn>
                <a:cxn ang="0">
                  <a:pos x="0" y="168"/>
                </a:cxn>
                <a:cxn ang="0">
                  <a:pos x="18" y="168"/>
                </a:cxn>
                <a:cxn ang="0">
                  <a:pos x="18" y="75"/>
                </a:cxn>
                <a:cxn ang="0">
                  <a:pos x="0" y="75"/>
                </a:cxn>
                <a:cxn ang="0">
                  <a:pos x="0" y="53"/>
                </a:cxn>
                <a:cxn ang="0">
                  <a:pos x="52" y="53"/>
                </a:cxn>
                <a:cxn ang="0">
                  <a:pos x="52" y="168"/>
                </a:cxn>
                <a:cxn ang="0">
                  <a:pos x="69" y="168"/>
                </a:cxn>
                <a:cxn ang="0">
                  <a:pos x="69" y="190"/>
                </a:cxn>
                <a:cxn ang="0">
                  <a:pos x="0" y="190"/>
                </a:cxn>
                <a:cxn ang="0">
                  <a:pos x="52" y="0"/>
                </a:cxn>
                <a:cxn ang="0">
                  <a:pos x="52" y="32"/>
                </a:cxn>
                <a:cxn ang="0">
                  <a:pos x="18" y="32"/>
                </a:cxn>
                <a:cxn ang="0">
                  <a:pos x="18" y="0"/>
                </a:cxn>
                <a:cxn ang="0">
                  <a:pos x="52" y="0"/>
                </a:cxn>
              </a:cxnLst>
              <a:rect l="0" t="0" r="r" b="b"/>
              <a:pathLst>
                <a:path w="69" h="190">
                  <a:moveTo>
                    <a:pt x="0" y="190"/>
                  </a:moveTo>
                  <a:lnTo>
                    <a:pt x="0" y="168"/>
                  </a:lnTo>
                  <a:lnTo>
                    <a:pt x="18" y="168"/>
                  </a:lnTo>
                  <a:lnTo>
                    <a:pt x="18" y="75"/>
                  </a:lnTo>
                  <a:lnTo>
                    <a:pt x="0" y="75"/>
                  </a:lnTo>
                  <a:lnTo>
                    <a:pt x="0" y="53"/>
                  </a:lnTo>
                  <a:lnTo>
                    <a:pt x="52" y="53"/>
                  </a:lnTo>
                  <a:lnTo>
                    <a:pt x="52" y="168"/>
                  </a:lnTo>
                  <a:lnTo>
                    <a:pt x="69" y="168"/>
                  </a:lnTo>
                  <a:lnTo>
                    <a:pt x="69" y="190"/>
                  </a:lnTo>
                  <a:lnTo>
                    <a:pt x="0" y="190"/>
                  </a:lnTo>
                  <a:close/>
                  <a:moveTo>
                    <a:pt x="52" y="0"/>
                  </a:moveTo>
                  <a:lnTo>
                    <a:pt x="52" y="32"/>
                  </a:lnTo>
                  <a:lnTo>
                    <a:pt x="18" y="32"/>
                  </a:lnTo>
                  <a:lnTo>
                    <a:pt x="18" y="0"/>
                  </a:lnTo>
                  <a:lnTo>
                    <a:pt x="52" y="0"/>
                  </a:lnTo>
                  <a:close/>
                </a:path>
              </a:pathLst>
            </a:custGeom>
            <a:grpFill/>
            <a:ln w="9525">
              <a:noFill/>
              <a:round/>
              <a:headEnd/>
              <a:tailEnd/>
            </a:ln>
          </p:spPr>
          <p:txBody>
            <a:bodyPr/>
            <a:lstStyle/>
            <a:p>
              <a:pPr fontAlgn="auto">
                <a:spcBef>
                  <a:spcPts val="0"/>
                </a:spcBef>
                <a:spcAft>
                  <a:spcPts val="0"/>
                </a:spcAft>
                <a:defRPr/>
              </a:pPr>
              <a:endParaRPr lang="en-GB">
                <a:latin typeface="+mn-lt"/>
                <a:cs typeface="+mn-cs"/>
              </a:endParaRPr>
            </a:p>
          </p:txBody>
        </p:sp>
        <p:sp>
          <p:nvSpPr>
            <p:cNvPr id="31" name="Freeform 58"/>
            <p:cNvSpPr>
              <a:spLocks/>
            </p:cNvSpPr>
            <p:nvPr/>
          </p:nvSpPr>
          <p:spPr bwMode="auto">
            <a:xfrm>
              <a:off x="7889875" y="1243013"/>
              <a:ext cx="79375" cy="74613"/>
            </a:xfrm>
            <a:custGeom>
              <a:avLst/>
              <a:gdLst/>
              <a:ahLst/>
              <a:cxnLst>
                <a:cxn ang="0">
                  <a:pos x="51" y="25"/>
                </a:cxn>
                <a:cxn ang="0">
                  <a:pos x="51" y="25"/>
                </a:cxn>
                <a:cxn ang="0">
                  <a:pos x="55" y="18"/>
                </a:cxn>
                <a:cxn ang="0">
                  <a:pos x="58" y="13"/>
                </a:cxn>
                <a:cxn ang="0">
                  <a:pos x="62" y="9"/>
                </a:cxn>
                <a:cxn ang="0">
                  <a:pos x="67" y="6"/>
                </a:cxn>
                <a:cxn ang="0">
                  <a:pos x="73" y="3"/>
                </a:cxn>
                <a:cxn ang="0">
                  <a:pos x="79" y="1"/>
                </a:cxn>
                <a:cxn ang="0">
                  <a:pos x="85" y="0"/>
                </a:cxn>
                <a:cxn ang="0">
                  <a:pos x="92" y="0"/>
                </a:cxn>
                <a:cxn ang="0">
                  <a:pos x="92" y="0"/>
                </a:cxn>
                <a:cxn ang="0">
                  <a:pos x="100" y="0"/>
                </a:cxn>
                <a:cxn ang="0">
                  <a:pos x="107" y="2"/>
                </a:cxn>
                <a:cxn ang="0">
                  <a:pos x="113" y="4"/>
                </a:cxn>
                <a:cxn ang="0">
                  <a:pos x="119" y="7"/>
                </a:cxn>
                <a:cxn ang="0">
                  <a:pos x="124" y="11"/>
                </a:cxn>
                <a:cxn ang="0">
                  <a:pos x="128" y="15"/>
                </a:cxn>
                <a:cxn ang="0">
                  <a:pos x="131" y="21"/>
                </a:cxn>
                <a:cxn ang="0">
                  <a:pos x="132" y="25"/>
                </a:cxn>
                <a:cxn ang="0">
                  <a:pos x="132" y="25"/>
                </a:cxn>
                <a:cxn ang="0">
                  <a:pos x="134" y="35"/>
                </a:cxn>
                <a:cxn ang="0">
                  <a:pos x="134" y="44"/>
                </a:cxn>
                <a:cxn ang="0">
                  <a:pos x="134" y="118"/>
                </a:cxn>
                <a:cxn ang="0">
                  <a:pos x="151" y="118"/>
                </a:cxn>
                <a:cxn ang="0">
                  <a:pos x="151" y="140"/>
                </a:cxn>
                <a:cxn ang="0">
                  <a:pos x="84" y="140"/>
                </a:cxn>
                <a:cxn ang="0">
                  <a:pos x="84" y="118"/>
                </a:cxn>
                <a:cxn ang="0">
                  <a:pos x="100" y="118"/>
                </a:cxn>
                <a:cxn ang="0">
                  <a:pos x="100" y="56"/>
                </a:cxn>
                <a:cxn ang="0">
                  <a:pos x="100" y="56"/>
                </a:cxn>
                <a:cxn ang="0">
                  <a:pos x="100" y="47"/>
                </a:cxn>
                <a:cxn ang="0">
                  <a:pos x="99" y="43"/>
                </a:cxn>
                <a:cxn ang="0">
                  <a:pos x="98" y="37"/>
                </a:cxn>
                <a:cxn ang="0">
                  <a:pos x="98" y="37"/>
                </a:cxn>
                <a:cxn ang="0">
                  <a:pos x="96" y="32"/>
                </a:cxn>
                <a:cxn ang="0">
                  <a:pos x="91" y="27"/>
                </a:cxn>
                <a:cxn ang="0">
                  <a:pos x="86" y="24"/>
                </a:cxn>
                <a:cxn ang="0">
                  <a:pos x="80" y="23"/>
                </a:cxn>
                <a:cxn ang="0">
                  <a:pos x="80" y="23"/>
                </a:cxn>
                <a:cxn ang="0">
                  <a:pos x="71" y="24"/>
                </a:cxn>
                <a:cxn ang="0">
                  <a:pos x="65" y="27"/>
                </a:cxn>
                <a:cxn ang="0">
                  <a:pos x="60" y="31"/>
                </a:cxn>
                <a:cxn ang="0">
                  <a:pos x="57" y="37"/>
                </a:cxn>
                <a:cxn ang="0">
                  <a:pos x="55" y="44"/>
                </a:cxn>
                <a:cxn ang="0">
                  <a:pos x="54" y="51"/>
                </a:cxn>
                <a:cxn ang="0">
                  <a:pos x="53" y="66"/>
                </a:cxn>
                <a:cxn ang="0">
                  <a:pos x="53" y="118"/>
                </a:cxn>
                <a:cxn ang="0">
                  <a:pos x="69" y="118"/>
                </a:cxn>
                <a:cxn ang="0">
                  <a:pos x="69" y="140"/>
                </a:cxn>
                <a:cxn ang="0">
                  <a:pos x="0" y="140"/>
                </a:cxn>
                <a:cxn ang="0">
                  <a:pos x="0" y="118"/>
                </a:cxn>
                <a:cxn ang="0">
                  <a:pos x="18" y="118"/>
                </a:cxn>
                <a:cxn ang="0">
                  <a:pos x="18" y="25"/>
                </a:cxn>
                <a:cxn ang="0">
                  <a:pos x="0" y="25"/>
                </a:cxn>
                <a:cxn ang="0">
                  <a:pos x="0" y="3"/>
                </a:cxn>
                <a:cxn ang="0">
                  <a:pos x="51" y="3"/>
                </a:cxn>
                <a:cxn ang="0">
                  <a:pos x="51" y="25"/>
                </a:cxn>
              </a:cxnLst>
              <a:rect l="0" t="0" r="r" b="b"/>
              <a:pathLst>
                <a:path w="151" h="140">
                  <a:moveTo>
                    <a:pt x="51" y="25"/>
                  </a:moveTo>
                  <a:lnTo>
                    <a:pt x="51" y="25"/>
                  </a:lnTo>
                  <a:lnTo>
                    <a:pt x="55" y="18"/>
                  </a:lnTo>
                  <a:lnTo>
                    <a:pt x="58" y="13"/>
                  </a:lnTo>
                  <a:lnTo>
                    <a:pt x="62" y="9"/>
                  </a:lnTo>
                  <a:lnTo>
                    <a:pt x="67" y="6"/>
                  </a:lnTo>
                  <a:lnTo>
                    <a:pt x="73" y="3"/>
                  </a:lnTo>
                  <a:lnTo>
                    <a:pt x="79" y="1"/>
                  </a:lnTo>
                  <a:lnTo>
                    <a:pt x="85" y="0"/>
                  </a:lnTo>
                  <a:lnTo>
                    <a:pt x="92" y="0"/>
                  </a:lnTo>
                  <a:lnTo>
                    <a:pt x="92" y="0"/>
                  </a:lnTo>
                  <a:lnTo>
                    <a:pt x="100" y="0"/>
                  </a:lnTo>
                  <a:lnTo>
                    <a:pt x="107" y="2"/>
                  </a:lnTo>
                  <a:lnTo>
                    <a:pt x="113" y="4"/>
                  </a:lnTo>
                  <a:lnTo>
                    <a:pt x="119" y="7"/>
                  </a:lnTo>
                  <a:lnTo>
                    <a:pt x="124" y="11"/>
                  </a:lnTo>
                  <a:lnTo>
                    <a:pt x="128" y="15"/>
                  </a:lnTo>
                  <a:lnTo>
                    <a:pt x="131" y="21"/>
                  </a:lnTo>
                  <a:lnTo>
                    <a:pt x="132" y="25"/>
                  </a:lnTo>
                  <a:lnTo>
                    <a:pt x="132" y="25"/>
                  </a:lnTo>
                  <a:lnTo>
                    <a:pt x="134" y="35"/>
                  </a:lnTo>
                  <a:lnTo>
                    <a:pt x="134" y="44"/>
                  </a:lnTo>
                  <a:lnTo>
                    <a:pt x="134" y="118"/>
                  </a:lnTo>
                  <a:lnTo>
                    <a:pt x="151" y="118"/>
                  </a:lnTo>
                  <a:lnTo>
                    <a:pt x="151" y="140"/>
                  </a:lnTo>
                  <a:lnTo>
                    <a:pt x="84" y="140"/>
                  </a:lnTo>
                  <a:lnTo>
                    <a:pt x="84" y="118"/>
                  </a:lnTo>
                  <a:lnTo>
                    <a:pt x="100" y="118"/>
                  </a:lnTo>
                  <a:lnTo>
                    <a:pt x="100" y="56"/>
                  </a:lnTo>
                  <a:lnTo>
                    <a:pt x="100" y="56"/>
                  </a:lnTo>
                  <a:lnTo>
                    <a:pt x="100" y="47"/>
                  </a:lnTo>
                  <a:lnTo>
                    <a:pt x="99" y="43"/>
                  </a:lnTo>
                  <a:lnTo>
                    <a:pt x="98" y="37"/>
                  </a:lnTo>
                  <a:lnTo>
                    <a:pt x="98" y="37"/>
                  </a:lnTo>
                  <a:lnTo>
                    <a:pt x="96" y="32"/>
                  </a:lnTo>
                  <a:lnTo>
                    <a:pt x="91" y="27"/>
                  </a:lnTo>
                  <a:lnTo>
                    <a:pt x="86" y="24"/>
                  </a:lnTo>
                  <a:lnTo>
                    <a:pt x="80" y="23"/>
                  </a:lnTo>
                  <a:lnTo>
                    <a:pt x="80" y="23"/>
                  </a:lnTo>
                  <a:lnTo>
                    <a:pt x="71" y="24"/>
                  </a:lnTo>
                  <a:lnTo>
                    <a:pt x="65" y="27"/>
                  </a:lnTo>
                  <a:lnTo>
                    <a:pt x="60" y="31"/>
                  </a:lnTo>
                  <a:lnTo>
                    <a:pt x="57" y="37"/>
                  </a:lnTo>
                  <a:lnTo>
                    <a:pt x="55" y="44"/>
                  </a:lnTo>
                  <a:lnTo>
                    <a:pt x="54" y="51"/>
                  </a:lnTo>
                  <a:lnTo>
                    <a:pt x="53" y="66"/>
                  </a:lnTo>
                  <a:lnTo>
                    <a:pt x="53" y="118"/>
                  </a:lnTo>
                  <a:lnTo>
                    <a:pt x="69" y="118"/>
                  </a:lnTo>
                  <a:lnTo>
                    <a:pt x="69" y="140"/>
                  </a:lnTo>
                  <a:lnTo>
                    <a:pt x="0" y="140"/>
                  </a:lnTo>
                  <a:lnTo>
                    <a:pt x="0" y="118"/>
                  </a:lnTo>
                  <a:lnTo>
                    <a:pt x="18" y="118"/>
                  </a:lnTo>
                  <a:lnTo>
                    <a:pt x="18" y="25"/>
                  </a:lnTo>
                  <a:lnTo>
                    <a:pt x="0" y="25"/>
                  </a:lnTo>
                  <a:lnTo>
                    <a:pt x="0" y="3"/>
                  </a:lnTo>
                  <a:lnTo>
                    <a:pt x="51" y="3"/>
                  </a:lnTo>
                  <a:lnTo>
                    <a:pt x="51" y="25"/>
                  </a:lnTo>
                  <a:close/>
                </a:path>
              </a:pathLst>
            </a:custGeom>
            <a:grpFill/>
            <a:ln w="9525">
              <a:noFill/>
              <a:round/>
              <a:headEnd/>
              <a:tailEnd/>
            </a:ln>
          </p:spPr>
          <p:txBody>
            <a:bodyPr/>
            <a:lstStyle/>
            <a:p>
              <a:pPr fontAlgn="auto">
                <a:spcBef>
                  <a:spcPts val="0"/>
                </a:spcBef>
                <a:spcAft>
                  <a:spcPts val="0"/>
                </a:spcAft>
                <a:defRPr/>
              </a:pPr>
              <a:endParaRPr lang="en-GB">
                <a:latin typeface="+mn-lt"/>
                <a:cs typeface="+mn-cs"/>
              </a:endParaRPr>
            </a:p>
          </p:txBody>
        </p:sp>
        <p:sp>
          <p:nvSpPr>
            <p:cNvPr id="32" name="Freeform 59"/>
            <p:cNvSpPr>
              <a:spLocks noEditPoints="1"/>
            </p:cNvSpPr>
            <p:nvPr/>
          </p:nvSpPr>
          <p:spPr bwMode="auto">
            <a:xfrm>
              <a:off x="7970838" y="1243013"/>
              <a:ext cx="79375" cy="98425"/>
            </a:xfrm>
            <a:custGeom>
              <a:avLst/>
              <a:gdLst/>
              <a:ahLst/>
              <a:cxnLst>
                <a:cxn ang="0">
                  <a:pos x="131" y="143"/>
                </a:cxn>
                <a:cxn ang="0">
                  <a:pos x="125" y="160"/>
                </a:cxn>
                <a:cxn ang="0">
                  <a:pos x="112" y="174"/>
                </a:cxn>
                <a:cxn ang="0">
                  <a:pos x="90" y="183"/>
                </a:cxn>
                <a:cxn ang="0">
                  <a:pos x="67" y="186"/>
                </a:cxn>
                <a:cxn ang="0">
                  <a:pos x="36" y="182"/>
                </a:cxn>
                <a:cxn ang="0">
                  <a:pos x="19" y="173"/>
                </a:cxn>
                <a:cxn ang="0">
                  <a:pos x="9" y="154"/>
                </a:cxn>
                <a:cxn ang="0">
                  <a:pos x="43" y="148"/>
                </a:cxn>
                <a:cxn ang="0">
                  <a:pos x="46" y="157"/>
                </a:cxn>
                <a:cxn ang="0">
                  <a:pos x="60" y="164"/>
                </a:cxn>
                <a:cxn ang="0">
                  <a:pos x="74" y="163"/>
                </a:cxn>
                <a:cxn ang="0">
                  <a:pos x="90" y="155"/>
                </a:cxn>
                <a:cxn ang="0">
                  <a:pos x="95" y="147"/>
                </a:cxn>
                <a:cxn ang="0">
                  <a:pos x="98" y="115"/>
                </a:cxn>
                <a:cxn ang="0">
                  <a:pos x="90" y="125"/>
                </a:cxn>
                <a:cxn ang="0">
                  <a:pos x="76" y="136"/>
                </a:cxn>
                <a:cxn ang="0">
                  <a:pos x="57" y="139"/>
                </a:cxn>
                <a:cxn ang="0">
                  <a:pos x="41" y="137"/>
                </a:cxn>
                <a:cxn ang="0">
                  <a:pos x="22" y="127"/>
                </a:cxn>
                <a:cxn ang="0">
                  <a:pos x="8" y="110"/>
                </a:cxn>
                <a:cxn ang="0">
                  <a:pos x="1" y="89"/>
                </a:cxn>
                <a:cxn ang="0">
                  <a:pos x="0" y="67"/>
                </a:cxn>
                <a:cxn ang="0">
                  <a:pos x="8" y="30"/>
                </a:cxn>
                <a:cxn ang="0">
                  <a:pos x="16" y="15"/>
                </a:cxn>
                <a:cxn ang="0">
                  <a:pos x="31" y="5"/>
                </a:cxn>
                <a:cxn ang="0">
                  <a:pos x="48" y="0"/>
                </a:cxn>
                <a:cxn ang="0">
                  <a:pos x="62" y="0"/>
                </a:cxn>
                <a:cxn ang="0">
                  <a:pos x="80" y="5"/>
                </a:cxn>
                <a:cxn ang="0">
                  <a:pos x="95" y="15"/>
                </a:cxn>
                <a:cxn ang="0">
                  <a:pos x="150" y="3"/>
                </a:cxn>
                <a:cxn ang="0">
                  <a:pos x="132" y="130"/>
                </a:cxn>
                <a:cxn ang="0">
                  <a:pos x="36" y="78"/>
                </a:cxn>
                <a:cxn ang="0">
                  <a:pos x="42" y="101"/>
                </a:cxn>
                <a:cxn ang="0">
                  <a:pos x="52" y="112"/>
                </a:cxn>
                <a:cxn ang="0">
                  <a:pos x="65" y="116"/>
                </a:cxn>
                <a:cxn ang="0">
                  <a:pos x="81" y="112"/>
                </a:cxn>
                <a:cxn ang="0">
                  <a:pos x="94" y="93"/>
                </a:cxn>
                <a:cxn ang="0">
                  <a:pos x="98" y="70"/>
                </a:cxn>
                <a:cxn ang="0">
                  <a:pos x="96" y="53"/>
                </a:cxn>
                <a:cxn ang="0">
                  <a:pos x="90" y="38"/>
                </a:cxn>
                <a:cxn ang="0">
                  <a:pos x="75" y="23"/>
                </a:cxn>
                <a:cxn ang="0">
                  <a:pos x="67" y="22"/>
                </a:cxn>
                <a:cxn ang="0">
                  <a:pos x="55" y="25"/>
                </a:cxn>
                <a:cxn ang="0">
                  <a:pos x="41" y="38"/>
                </a:cxn>
                <a:cxn ang="0">
                  <a:pos x="36" y="62"/>
                </a:cxn>
              </a:cxnLst>
              <a:rect l="0" t="0" r="r" b="b"/>
              <a:pathLst>
                <a:path w="150" h="186">
                  <a:moveTo>
                    <a:pt x="132" y="130"/>
                  </a:moveTo>
                  <a:lnTo>
                    <a:pt x="132" y="130"/>
                  </a:lnTo>
                  <a:lnTo>
                    <a:pt x="131" y="143"/>
                  </a:lnTo>
                  <a:lnTo>
                    <a:pt x="130" y="149"/>
                  </a:lnTo>
                  <a:lnTo>
                    <a:pt x="128" y="155"/>
                  </a:lnTo>
                  <a:lnTo>
                    <a:pt x="125" y="160"/>
                  </a:lnTo>
                  <a:lnTo>
                    <a:pt x="122" y="165"/>
                  </a:lnTo>
                  <a:lnTo>
                    <a:pt x="118" y="170"/>
                  </a:lnTo>
                  <a:lnTo>
                    <a:pt x="112" y="174"/>
                  </a:lnTo>
                  <a:lnTo>
                    <a:pt x="112" y="174"/>
                  </a:lnTo>
                  <a:lnTo>
                    <a:pt x="102" y="180"/>
                  </a:lnTo>
                  <a:lnTo>
                    <a:pt x="90" y="183"/>
                  </a:lnTo>
                  <a:lnTo>
                    <a:pt x="79" y="185"/>
                  </a:lnTo>
                  <a:lnTo>
                    <a:pt x="67" y="186"/>
                  </a:lnTo>
                  <a:lnTo>
                    <a:pt x="67" y="186"/>
                  </a:lnTo>
                  <a:lnTo>
                    <a:pt x="56" y="185"/>
                  </a:lnTo>
                  <a:lnTo>
                    <a:pt x="45" y="184"/>
                  </a:lnTo>
                  <a:lnTo>
                    <a:pt x="36" y="182"/>
                  </a:lnTo>
                  <a:lnTo>
                    <a:pt x="25" y="178"/>
                  </a:lnTo>
                  <a:lnTo>
                    <a:pt x="25" y="178"/>
                  </a:lnTo>
                  <a:lnTo>
                    <a:pt x="19" y="173"/>
                  </a:lnTo>
                  <a:lnTo>
                    <a:pt x="14" y="167"/>
                  </a:lnTo>
                  <a:lnTo>
                    <a:pt x="11" y="161"/>
                  </a:lnTo>
                  <a:lnTo>
                    <a:pt x="9" y="154"/>
                  </a:lnTo>
                  <a:lnTo>
                    <a:pt x="9" y="154"/>
                  </a:lnTo>
                  <a:lnTo>
                    <a:pt x="8" y="148"/>
                  </a:lnTo>
                  <a:lnTo>
                    <a:pt x="43" y="148"/>
                  </a:lnTo>
                  <a:lnTo>
                    <a:pt x="43" y="148"/>
                  </a:lnTo>
                  <a:lnTo>
                    <a:pt x="46" y="157"/>
                  </a:lnTo>
                  <a:lnTo>
                    <a:pt x="46" y="157"/>
                  </a:lnTo>
                  <a:lnTo>
                    <a:pt x="50" y="160"/>
                  </a:lnTo>
                  <a:lnTo>
                    <a:pt x="55" y="162"/>
                  </a:lnTo>
                  <a:lnTo>
                    <a:pt x="60" y="164"/>
                  </a:lnTo>
                  <a:lnTo>
                    <a:pt x="65" y="164"/>
                  </a:lnTo>
                  <a:lnTo>
                    <a:pt x="65" y="164"/>
                  </a:lnTo>
                  <a:lnTo>
                    <a:pt x="74" y="163"/>
                  </a:lnTo>
                  <a:lnTo>
                    <a:pt x="83" y="160"/>
                  </a:lnTo>
                  <a:lnTo>
                    <a:pt x="86" y="158"/>
                  </a:lnTo>
                  <a:lnTo>
                    <a:pt x="90" y="155"/>
                  </a:lnTo>
                  <a:lnTo>
                    <a:pt x="93" y="151"/>
                  </a:lnTo>
                  <a:lnTo>
                    <a:pt x="95" y="147"/>
                  </a:lnTo>
                  <a:lnTo>
                    <a:pt x="95" y="147"/>
                  </a:lnTo>
                  <a:lnTo>
                    <a:pt x="97" y="139"/>
                  </a:lnTo>
                  <a:lnTo>
                    <a:pt x="98" y="132"/>
                  </a:lnTo>
                  <a:lnTo>
                    <a:pt x="98" y="115"/>
                  </a:lnTo>
                  <a:lnTo>
                    <a:pt x="98" y="115"/>
                  </a:lnTo>
                  <a:lnTo>
                    <a:pt x="94" y="121"/>
                  </a:lnTo>
                  <a:lnTo>
                    <a:pt x="90" y="125"/>
                  </a:lnTo>
                  <a:lnTo>
                    <a:pt x="85" y="129"/>
                  </a:lnTo>
                  <a:lnTo>
                    <a:pt x="81" y="134"/>
                  </a:lnTo>
                  <a:lnTo>
                    <a:pt x="76" y="136"/>
                  </a:lnTo>
                  <a:lnTo>
                    <a:pt x="69" y="138"/>
                  </a:lnTo>
                  <a:lnTo>
                    <a:pt x="63" y="138"/>
                  </a:lnTo>
                  <a:lnTo>
                    <a:pt x="57" y="139"/>
                  </a:lnTo>
                  <a:lnTo>
                    <a:pt x="57" y="139"/>
                  </a:lnTo>
                  <a:lnTo>
                    <a:pt x="48" y="138"/>
                  </a:lnTo>
                  <a:lnTo>
                    <a:pt x="41" y="137"/>
                  </a:lnTo>
                  <a:lnTo>
                    <a:pt x="34" y="135"/>
                  </a:lnTo>
                  <a:lnTo>
                    <a:pt x="27" y="132"/>
                  </a:lnTo>
                  <a:lnTo>
                    <a:pt x="22" y="127"/>
                  </a:lnTo>
                  <a:lnTo>
                    <a:pt x="17" y="122"/>
                  </a:lnTo>
                  <a:lnTo>
                    <a:pt x="12" y="116"/>
                  </a:lnTo>
                  <a:lnTo>
                    <a:pt x="8" y="110"/>
                  </a:lnTo>
                  <a:lnTo>
                    <a:pt x="8" y="110"/>
                  </a:lnTo>
                  <a:lnTo>
                    <a:pt x="4" y="99"/>
                  </a:lnTo>
                  <a:lnTo>
                    <a:pt x="1" y="89"/>
                  </a:lnTo>
                  <a:lnTo>
                    <a:pt x="0" y="77"/>
                  </a:lnTo>
                  <a:lnTo>
                    <a:pt x="0" y="67"/>
                  </a:lnTo>
                  <a:lnTo>
                    <a:pt x="0" y="67"/>
                  </a:lnTo>
                  <a:lnTo>
                    <a:pt x="1" y="54"/>
                  </a:lnTo>
                  <a:lnTo>
                    <a:pt x="3" y="41"/>
                  </a:lnTo>
                  <a:lnTo>
                    <a:pt x="8" y="30"/>
                  </a:lnTo>
                  <a:lnTo>
                    <a:pt x="13" y="21"/>
                  </a:lnTo>
                  <a:lnTo>
                    <a:pt x="13" y="21"/>
                  </a:lnTo>
                  <a:lnTo>
                    <a:pt x="16" y="15"/>
                  </a:lnTo>
                  <a:lnTo>
                    <a:pt x="20" y="11"/>
                  </a:lnTo>
                  <a:lnTo>
                    <a:pt x="25" y="8"/>
                  </a:lnTo>
                  <a:lnTo>
                    <a:pt x="31" y="5"/>
                  </a:lnTo>
                  <a:lnTo>
                    <a:pt x="36" y="3"/>
                  </a:lnTo>
                  <a:lnTo>
                    <a:pt x="42" y="1"/>
                  </a:lnTo>
                  <a:lnTo>
                    <a:pt x="48" y="0"/>
                  </a:lnTo>
                  <a:lnTo>
                    <a:pt x="56" y="0"/>
                  </a:lnTo>
                  <a:lnTo>
                    <a:pt x="56" y="0"/>
                  </a:lnTo>
                  <a:lnTo>
                    <a:pt x="62" y="0"/>
                  </a:lnTo>
                  <a:lnTo>
                    <a:pt x="68" y="1"/>
                  </a:lnTo>
                  <a:lnTo>
                    <a:pt x="75" y="2"/>
                  </a:lnTo>
                  <a:lnTo>
                    <a:pt x="80" y="5"/>
                  </a:lnTo>
                  <a:lnTo>
                    <a:pt x="85" y="7"/>
                  </a:lnTo>
                  <a:lnTo>
                    <a:pt x="90" y="11"/>
                  </a:lnTo>
                  <a:lnTo>
                    <a:pt x="95" y="15"/>
                  </a:lnTo>
                  <a:lnTo>
                    <a:pt x="99" y="21"/>
                  </a:lnTo>
                  <a:lnTo>
                    <a:pt x="99" y="3"/>
                  </a:lnTo>
                  <a:lnTo>
                    <a:pt x="150" y="3"/>
                  </a:lnTo>
                  <a:lnTo>
                    <a:pt x="150" y="25"/>
                  </a:lnTo>
                  <a:lnTo>
                    <a:pt x="132" y="25"/>
                  </a:lnTo>
                  <a:lnTo>
                    <a:pt x="132" y="130"/>
                  </a:lnTo>
                  <a:close/>
                  <a:moveTo>
                    <a:pt x="36" y="71"/>
                  </a:moveTo>
                  <a:lnTo>
                    <a:pt x="36" y="71"/>
                  </a:lnTo>
                  <a:lnTo>
                    <a:pt x="36" y="78"/>
                  </a:lnTo>
                  <a:lnTo>
                    <a:pt x="38" y="86"/>
                  </a:lnTo>
                  <a:lnTo>
                    <a:pt x="40" y="94"/>
                  </a:lnTo>
                  <a:lnTo>
                    <a:pt x="42" y="101"/>
                  </a:lnTo>
                  <a:lnTo>
                    <a:pt x="42" y="101"/>
                  </a:lnTo>
                  <a:lnTo>
                    <a:pt x="46" y="107"/>
                  </a:lnTo>
                  <a:lnTo>
                    <a:pt x="52" y="112"/>
                  </a:lnTo>
                  <a:lnTo>
                    <a:pt x="58" y="115"/>
                  </a:lnTo>
                  <a:lnTo>
                    <a:pt x="65" y="116"/>
                  </a:lnTo>
                  <a:lnTo>
                    <a:pt x="65" y="116"/>
                  </a:lnTo>
                  <a:lnTo>
                    <a:pt x="70" y="116"/>
                  </a:lnTo>
                  <a:lnTo>
                    <a:pt x="74" y="115"/>
                  </a:lnTo>
                  <a:lnTo>
                    <a:pt x="81" y="112"/>
                  </a:lnTo>
                  <a:lnTo>
                    <a:pt x="86" y="106"/>
                  </a:lnTo>
                  <a:lnTo>
                    <a:pt x="90" y="100"/>
                  </a:lnTo>
                  <a:lnTo>
                    <a:pt x="94" y="93"/>
                  </a:lnTo>
                  <a:lnTo>
                    <a:pt x="96" y="85"/>
                  </a:lnTo>
                  <a:lnTo>
                    <a:pt x="97" y="77"/>
                  </a:lnTo>
                  <a:lnTo>
                    <a:pt x="98" y="70"/>
                  </a:lnTo>
                  <a:lnTo>
                    <a:pt x="98" y="70"/>
                  </a:lnTo>
                  <a:lnTo>
                    <a:pt x="97" y="61"/>
                  </a:lnTo>
                  <a:lnTo>
                    <a:pt x="96" y="53"/>
                  </a:lnTo>
                  <a:lnTo>
                    <a:pt x="94" y="46"/>
                  </a:lnTo>
                  <a:lnTo>
                    <a:pt x="90" y="38"/>
                  </a:lnTo>
                  <a:lnTo>
                    <a:pt x="90" y="38"/>
                  </a:lnTo>
                  <a:lnTo>
                    <a:pt x="86" y="32"/>
                  </a:lnTo>
                  <a:lnTo>
                    <a:pt x="81" y="27"/>
                  </a:lnTo>
                  <a:lnTo>
                    <a:pt x="75" y="23"/>
                  </a:lnTo>
                  <a:lnTo>
                    <a:pt x="70" y="22"/>
                  </a:lnTo>
                  <a:lnTo>
                    <a:pt x="67" y="22"/>
                  </a:lnTo>
                  <a:lnTo>
                    <a:pt x="67" y="22"/>
                  </a:lnTo>
                  <a:lnTo>
                    <a:pt x="62" y="22"/>
                  </a:lnTo>
                  <a:lnTo>
                    <a:pt x="58" y="23"/>
                  </a:lnTo>
                  <a:lnTo>
                    <a:pt x="55" y="25"/>
                  </a:lnTo>
                  <a:lnTo>
                    <a:pt x="52" y="27"/>
                  </a:lnTo>
                  <a:lnTo>
                    <a:pt x="45" y="32"/>
                  </a:lnTo>
                  <a:lnTo>
                    <a:pt x="41" y="38"/>
                  </a:lnTo>
                  <a:lnTo>
                    <a:pt x="39" y="47"/>
                  </a:lnTo>
                  <a:lnTo>
                    <a:pt x="37" y="55"/>
                  </a:lnTo>
                  <a:lnTo>
                    <a:pt x="36" y="62"/>
                  </a:lnTo>
                  <a:lnTo>
                    <a:pt x="36" y="71"/>
                  </a:lnTo>
                  <a:lnTo>
                    <a:pt x="36" y="71"/>
                  </a:lnTo>
                  <a:close/>
                </a:path>
              </a:pathLst>
            </a:custGeom>
            <a:grpFill/>
            <a:ln w="9525">
              <a:noFill/>
              <a:round/>
              <a:headEnd/>
              <a:tailEnd/>
            </a:ln>
          </p:spPr>
          <p:txBody>
            <a:bodyPr/>
            <a:lstStyle/>
            <a:p>
              <a:pPr fontAlgn="auto">
                <a:spcBef>
                  <a:spcPts val="0"/>
                </a:spcBef>
                <a:spcAft>
                  <a:spcPts val="0"/>
                </a:spcAft>
                <a:defRPr/>
              </a:pPr>
              <a:endParaRPr lang="en-GB">
                <a:latin typeface="+mn-lt"/>
                <a:cs typeface="+mn-cs"/>
              </a:endParaRPr>
            </a:p>
          </p:txBody>
        </p:sp>
        <p:sp>
          <p:nvSpPr>
            <p:cNvPr id="33" name="Freeform 60"/>
            <p:cNvSpPr>
              <a:spLocks noEditPoints="1"/>
            </p:cNvSpPr>
            <p:nvPr/>
          </p:nvSpPr>
          <p:spPr bwMode="auto">
            <a:xfrm>
              <a:off x="8093075" y="1219201"/>
              <a:ext cx="82550" cy="98425"/>
            </a:xfrm>
            <a:custGeom>
              <a:avLst/>
              <a:gdLst/>
              <a:ahLst/>
              <a:cxnLst>
                <a:cxn ang="0">
                  <a:pos x="93" y="0"/>
                </a:cxn>
                <a:cxn ang="0">
                  <a:pos x="114" y="2"/>
                </a:cxn>
                <a:cxn ang="0">
                  <a:pos x="130" y="7"/>
                </a:cxn>
                <a:cxn ang="0">
                  <a:pos x="134" y="10"/>
                </a:cxn>
                <a:cxn ang="0">
                  <a:pos x="142" y="17"/>
                </a:cxn>
                <a:cxn ang="0">
                  <a:pos x="149" y="37"/>
                </a:cxn>
                <a:cxn ang="0">
                  <a:pos x="150" y="47"/>
                </a:cxn>
                <a:cxn ang="0">
                  <a:pos x="148" y="63"/>
                </a:cxn>
                <a:cxn ang="0">
                  <a:pos x="141" y="76"/>
                </a:cxn>
                <a:cxn ang="0">
                  <a:pos x="129" y="84"/>
                </a:cxn>
                <a:cxn ang="0">
                  <a:pos x="113" y="90"/>
                </a:cxn>
                <a:cxn ang="0">
                  <a:pos x="123" y="91"/>
                </a:cxn>
                <a:cxn ang="0">
                  <a:pos x="137" y="98"/>
                </a:cxn>
                <a:cxn ang="0">
                  <a:pos x="148" y="111"/>
                </a:cxn>
                <a:cxn ang="0">
                  <a:pos x="153" y="127"/>
                </a:cxn>
                <a:cxn ang="0">
                  <a:pos x="154" y="136"/>
                </a:cxn>
                <a:cxn ang="0">
                  <a:pos x="152" y="149"/>
                </a:cxn>
                <a:cxn ang="0">
                  <a:pos x="147" y="161"/>
                </a:cxn>
                <a:cxn ang="0">
                  <a:pos x="139" y="171"/>
                </a:cxn>
                <a:cxn ang="0">
                  <a:pos x="128" y="179"/>
                </a:cxn>
                <a:cxn ang="0">
                  <a:pos x="124" y="181"/>
                </a:cxn>
                <a:cxn ang="0">
                  <a:pos x="106" y="185"/>
                </a:cxn>
                <a:cxn ang="0">
                  <a:pos x="82" y="185"/>
                </a:cxn>
                <a:cxn ang="0">
                  <a:pos x="0" y="162"/>
                </a:cxn>
                <a:cxn ang="0">
                  <a:pos x="21" y="24"/>
                </a:cxn>
                <a:cxn ang="0">
                  <a:pos x="0" y="0"/>
                </a:cxn>
                <a:cxn ang="0">
                  <a:pos x="57" y="24"/>
                </a:cxn>
                <a:cxn ang="0">
                  <a:pos x="78" y="79"/>
                </a:cxn>
                <a:cxn ang="0">
                  <a:pos x="84" y="79"/>
                </a:cxn>
                <a:cxn ang="0">
                  <a:pos x="99" y="76"/>
                </a:cxn>
                <a:cxn ang="0">
                  <a:pos x="105" y="73"/>
                </a:cxn>
                <a:cxn ang="0">
                  <a:pos x="109" y="69"/>
                </a:cxn>
                <a:cxn ang="0">
                  <a:pos x="113" y="56"/>
                </a:cxn>
                <a:cxn ang="0">
                  <a:pos x="114" y="50"/>
                </a:cxn>
                <a:cxn ang="0">
                  <a:pos x="111" y="35"/>
                </a:cxn>
                <a:cxn ang="0">
                  <a:pos x="104" y="28"/>
                </a:cxn>
                <a:cxn ang="0">
                  <a:pos x="101" y="26"/>
                </a:cxn>
                <a:cxn ang="0">
                  <a:pos x="86" y="24"/>
                </a:cxn>
                <a:cxn ang="0">
                  <a:pos x="57" y="24"/>
                </a:cxn>
                <a:cxn ang="0">
                  <a:pos x="81" y="162"/>
                </a:cxn>
                <a:cxn ang="0">
                  <a:pos x="95" y="161"/>
                </a:cxn>
                <a:cxn ang="0">
                  <a:pos x="108" y="156"/>
                </a:cxn>
                <a:cxn ang="0">
                  <a:pos x="113" y="150"/>
                </a:cxn>
                <a:cxn ang="0">
                  <a:pos x="117" y="138"/>
                </a:cxn>
                <a:cxn ang="0">
                  <a:pos x="119" y="131"/>
                </a:cxn>
                <a:cxn ang="0">
                  <a:pos x="115" y="117"/>
                </a:cxn>
                <a:cxn ang="0">
                  <a:pos x="106" y="106"/>
                </a:cxn>
                <a:cxn ang="0">
                  <a:pos x="100" y="104"/>
                </a:cxn>
                <a:cxn ang="0">
                  <a:pos x="80" y="102"/>
                </a:cxn>
                <a:cxn ang="0">
                  <a:pos x="57" y="162"/>
                </a:cxn>
              </a:cxnLst>
              <a:rect l="0" t="0" r="r" b="b"/>
              <a:pathLst>
                <a:path w="154" h="185">
                  <a:moveTo>
                    <a:pt x="93" y="0"/>
                  </a:moveTo>
                  <a:lnTo>
                    <a:pt x="93" y="0"/>
                  </a:lnTo>
                  <a:lnTo>
                    <a:pt x="104" y="1"/>
                  </a:lnTo>
                  <a:lnTo>
                    <a:pt x="114" y="2"/>
                  </a:lnTo>
                  <a:lnTo>
                    <a:pt x="125" y="5"/>
                  </a:lnTo>
                  <a:lnTo>
                    <a:pt x="130" y="7"/>
                  </a:lnTo>
                  <a:lnTo>
                    <a:pt x="134" y="10"/>
                  </a:lnTo>
                  <a:lnTo>
                    <a:pt x="134" y="10"/>
                  </a:lnTo>
                  <a:lnTo>
                    <a:pt x="138" y="14"/>
                  </a:lnTo>
                  <a:lnTo>
                    <a:pt x="142" y="17"/>
                  </a:lnTo>
                  <a:lnTo>
                    <a:pt x="146" y="27"/>
                  </a:lnTo>
                  <a:lnTo>
                    <a:pt x="149" y="37"/>
                  </a:lnTo>
                  <a:lnTo>
                    <a:pt x="150" y="47"/>
                  </a:lnTo>
                  <a:lnTo>
                    <a:pt x="150" y="47"/>
                  </a:lnTo>
                  <a:lnTo>
                    <a:pt x="149" y="55"/>
                  </a:lnTo>
                  <a:lnTo>
                    <a:pt x="148" y="63"/>
                  </a:lnTo>
                  <a:lnTo>
                    <a:pt x="145" y="70"/>
                  </a:lnTo>
                  <a:lnTo>
                    <a:pt x="141" y="76"/>
                  </a:lnTo>
                  <a:lnTo>
                    <a:pt x="135" y="80"/>
                  </a:lnTo>
                  <a:lnTo>
                    <a:pt x="129" y="84"/>
                  </a:lnTo>
                  <a:lnTo>
                    <a:pt x="122" y="88"/>
                  </a:lnTo>
                  <a:lnTo>
                    <a:pt x="113" y="90"/>
                  </a:lnTo>
                  <a:lnTo>
                    <a:pt x="113" y="90"/>
                  </a:lnTo>
                  <a:lnTo>
                    <a:pt x="123" y="91"/>
                  </a:lnTo>
                  <a:lnTo>
                    <a:pt x="130" y="94"/>
                  </a:lnTo>
                  <a:lnTo>
                    <a:pt x="137" y="98"/>
                  </a:lnTo>
                  <a:lnTo>
                    <a:pt x="144" y="104"/>
                  </a:lnTo>
                  <a:lnTo>
                    <a:pt x="148" y="111"/>
                  </a:lnTo>
                  <a:lnTo>
                    <a:pt x="151" y="119"/>
                  </a:lnTo>
                  <a:lnTo>
                    <a:pt x="153" y="127"/>
                  </a:lnTo>
                  <a:lnTo>
                    <a:pt x="154" y="136"/>
                  </a:lnTo>
                  <a:lnTo>
                    <a:pt x="154" y="136"/>
                  </a:lnTo>
                  <a:lnTo>
                    <a:pt x="153" y="143"/>
                  </a:lnTo>
                  <a:lnTo>
                    <a:pt x="152" y="149"/>
                  </a:lnTo>
                  <a:lnTo>
                    <a:pt x="150" y="156"/>
                  </a:lnTo>
                  <a:lnTo>
                    <a:pt x="147" y="161"/>
                  </a:lnTo>
                  <a:lnTo>
                    <a:pt x="144" y="166"/>
                  </a:lnTo>
                  <a:lnTo>
                    <a:pt x="139" y="171"/>
                  </a:lnTo>
                  <a:lnTo>
                    <a:pt x="134" y="175"/>
                  </a:lnTo>
                  <a:lnTo>
                    <a:pt x="128" y="179"/>
                  </a:lnTo>
                  <a:lnTo>
                    <a:pt x="128" y="179"/>
                  </a:lnTo>
                  <a:lnTo>
                    <a:pt x="124" y="181"/>
                  </a:lnTo>
                  <a:lnTo>
                    <a:pt x="117" y="183"/>
                  </a:lnTo>
                  <a:lnTo>
                    <a:pt x="106" y="185"/>
                  </a:lnTo>
                  <a:lnTo>
                    <a:pt x="93" y="185"/>
                  </a:lnTo>
                  <a:lnTo>
                    <a:pt x="82" y="185"/>
                  </a:lnTo>
                  <a:lnTo>
                    <a:pt x="0" y="185"/>
                  </a:lnTo>
                  <a:lnTo>
                    <a:pt x="0" y="162"/>
                  </a:lnTo>
                  <a:lnTo>
                    <a:pt x="21" y="162"/>
                  </a:lnTo>
                  <a:lnTo>
                    <a:pt x="21" y="24"/>
                  </a:lnTo>
                  <a:lnTo>
                    <a:pt x="0" y="24"/>
                  </a:lnTo>
                  <a:lnTo>
                    <a:pt x="0" y="0"/>
                  </a:lnTo>
                  <a:lnTo>
                    <a:pt x="93" y="0"/>
                  </a:lnTo>
                  <a:close/>
                  <a:moveTo>
                    <a:pt x="57" y="24"/>
                  </a:moveTo>
                  <a:lnTo>
                    <a:pt x="57" y="79"/>
                  </a:lnTo>
                  <a:lnTo>
                    <a:pt x="78" y="79"/>
                  </a:lnTo>
                  <a:lnTo>
                    <a:pt x="78" y="79"/>
                  </a:lnTo>
                  <a:lnTo>
                    <a:pt x="84" y="79"/>
                  </a:lnTo>
                  <a:lnTo>
                    <a:pt x="91" y="78"/>
                  </a:lnTo>
                  <a:lnTo>
                    <a:pt x="99" y="76"/>
                  </a:lnTo>
                  <a:lnTo>
                    <a:pt x="102" y="75"/>
                  </a:lnTo>
                  <a:lnTo>
                    <a:pt x="105" y="73"/>
                  </a:lnTo>
                  <a:lnTo>
                    <a:pt x="105" y="73"/>
                  </a:lnTo>
                  <a:lnTo>
                    <a:pt x="109" y="69"/>
                  </a:lnTo>
                  <a:lnTo>
                    <a:pt x="112" y="62"/>
                  </a:lnTo>
                  <a:lnTo>
                    <a:pt x="113" y="56"/>
                  </a:lnTo>
                  <a:lnTo>
                    <a:pt x="114" y="50"/>
                  </a:lnTo>
                  <a:lnTo>
                    <a:pt x="114" y="50"/>
                  </a:lnTo>
                  <a:lnTo>
                    <a:pt x="113" y="42"/>
                  </a:lnTo>
                  <a:lnTo>
                    <a:pt x="111" y="35"/>
                  </a:lnTo>
                  <a:lnTo>
                    <a:pt x="107" y="30"/>
                  </a:lnTo>
                  <a:lnTo>
                    <a:pt x="104" y="28"/>
                  </a:lnTo>
                  <a:lnTo>
                    <a:pt x="101" y="26"/>
                  </a:lnTo>
                  <a:lnTo>
                    <a:pt x="101" y="26"/>
                  </a:lnTo>
                  <a:lnTo>
                    <a:pt x="94" y="24"/>
                  </a:lnTo>
                  <a:lnTo>
                    <a:pt x="86" y="24"/>
                  </a:lnTo>
                  <a:lnTo>
                    <a:pt x="71" y="24"/>
                  </a:lnTo>
                  <a:lnTo>
                    <a:pt x="57" y="24"/>
                  </a:lnTo>
                  <a:close/>
                  <a:moveTo>
                    <a:pt x="81" y="162"/>
                  </a:moveTo>
                  <a:lnTo>
                    <a:pt x="81" y="162"/>
                  </a:lnTo>
                  <a:lnTo>
                    <a:pt x="88" y="162"/>
                  </a:lnTo>
                  <a:lnTo>
                    <a:pt x="95" y="161"/>
                  </a:lnTo>
                  <a:lnTo>
                    <a:pt x="102" y="159"/>
                  </a:lnTo>
                  <a:lnTo>
                    <a:pt x="108" y="156"/>
                  </a:lnTo>
                  <a:lnTo>
                    <a:pt x="108" y="156"/>
                  </a:lnTo>
                  <a:lnTo>
                    <a:pt x="113" y="150"/>
                  </a:lnTo>
                  <a:lnTo>
                    <a:pt x="116" y="144"/>
                  </a:lnTo>
                  <a:lnTo>
                    <a:pt x="117" y="138"/>
                  </a:lnTo>
                  <a:lnTo>
                    <a:pt x="119" y="131"/>
                  </a:lnTo>
                  <a:lnTo>
                    <a:pt x="119" y="131"/>
                  </a:lnTo>
                  <a:lnTo>
                    <a:pt x="117" y="124"/>
                  </a:lnTo>
                  <a:lnTo>
                    <a:pt x="115" y="117"/>
                  </a:lnTo>
                  <a:lnTo>
                    <a:pt x="111" y="112"/>
                  </a:lnTo>
                  <a:lnTo>
                    <a:pt x="106" y="106"/>
                  </a:lnTo>
                  <a:lnTo>
                    <a:pt x="106" y="106"/>
                  </a:lnTo>
                  <a:lnTo>
                    <a:pt x="100" y="104"/>
                  </a:lnTo>
                  <a:lnTo>
                    <a:pt x="93" y="102"/>
                  </a:lnTo>
                  <a:lnTo>
                    <a:pt x="80" y="102"/>
                  </a:lnTo>
                  <a:lnTo>
                    <a:pt x="57" y="102"/>
                  </a:lnTo>
                  <a:lnTo>
                    <a:pt x="57" y="162"/>
                  </a:lnTo>
                  <a:lnTo>
                    <a:pt x="81" y="162"/>
                  </a:lnTo>
                  <a:close/>
                </a:path>
              </a:pathLst>
            </a:custGeom>
            <a:grpFill/>
            <a:ln w="9525">
              <a:noFill/>
              <a:round/>
              <a:headEnd/>
              <a:tailEnd/>
            </a:ln>
          </p:spPr>
          <p:txBody>
            <a:bodyPr/>
            <a:lstStyle/>
            <a:p>
              <a:pPr fontAlgn="auto">
                <a:spcBef>
                  <a:spcPts val="0"/>
                </a:spcBef>
                <a:spcAft>
                  <a:spcPts val="0"/>
                </a:spcAft>
                <a:defRPr/>
              </a:pPr>
              <a:endParaRPr lang="en-GB">
                <a:latin typeface="+mn-lt"/>
                <a:cs typeface="+mn-cs"/>
              </a:endParaRPr>
            </a:p>
          </p:txBody>
        </p:sp>
        <p:sp>
          <p:nvSpPr>
            <p:cNvPr id="34" name="Freeform 61"/>
            <p:cNvSpPr>
              <a:spLocks/>
            </p:cNvSpPr>
            <p:nvPr/>
          </p:nvSpPr>
          <p:spPr bwMode="auto">
            <a:xfrm>
              <a:off x="8177213" y="1244601"/>
              <a:ext cx="79375" cy="74613"/>
            </a:xfrm>
            <a:custGeom>
              <a:avLst/>
              <a:gdLst/>
              <a:ahLst/>
              <a:cxnLst>
                <a:cxn ang="0">
                  <a:pos x="101" y="114"/>
                </a:cxn>
                <a:cxn ang="0">
                  <a:pos x="101" y="114"/>
                </a:cxn>
                <a:cxn ang="0">
                  <a:pos x="98" y="120"/>
                </a:cxn>
                <a:cxn ang="0">
                  <a:pos x="94" y="125"/>
                </a:cxn>
                <a:cxn ang="0">
                  <a:pos x="89" y="131"/>
                </a:cxn>
                <a:cxn ang="0">
                  <a:pos x="84" y="134"/>
                </a:cxn>
                <a:cxn ang="0">
                  <a:pos x="79" y="137"/>
                </a:cxn>
                <a:cxn ang="0">
                  <a:pos x="73" y="139"/>
                </a:cxn>
                <a:cxn ang="0">
                  <a:pos x="66" y="140"/>
                </a:cxn>
                <a:cxn ang="0">
                  <a:pos x="59" y="140"/>
                </a:cxn>
                <a:cxn ang="0">
                  <a:pos x="59" y="140"/>
                </a:cxn>
                <a:cxn ang="0">
                  <a:pos x="52" y="140"/>
                </a:cxn>
                <a:cxn ang="0">
                  <a:pos x="45" y="138"/>
                </a:cxn>
                <a:cxn ang="0">
                  <a:pos x="39" y="136"/>
                </a:cxn>
                <a:cxn ang="0">
                  <a:pos x="34" y="133"/>
                </a:cxn>
                <a:cxn ang="0">
                  <a:pos x="29" y="129"/>
                </a:cxn>
                <a:cxn ang="0">
                  <a:pos x="25" y="124"/>
                </a:cxn>
                <a:cxn ang="0">
                  <a:pos x="22" y="119"/>
                </a:cxn>
                <a:cxn ang="0">
                  <a:pos x="20" y="114"/>
                </a:cxn>
                <a:cxn ang="0">
                  <a:pos x="20" y="114"/>
                </a:cxn>
                <a:cxn ang="0">
                  <a:pos x="18" y="98"/>
                </a:cxn>
                <a:cxn ang="0">
                  <a:pos x="18" y="90"/>
                </a:cxn>
                <a:cxn ang="0">
                  <a:pos x="18" y="22"/>
                </a:cxn>
                <a:cxn ang="0">
                  <a:pos x="0" y="22"/>
                </a:cxn>
                <a:cxn ang="0">
                  <a:pos x="0" y="0"/>
                </a:cxn>
                <a:cxn ang="0">
                  <a:pos x="53" y="0"/>
                </a:cxn>
                <a:cxn ang="0">
                  <a:pos x="53" y="81"/>
                </a:cxn>
                <a:cxn ang="0">
                  <a:pos x="53" y="81"/>
                </a:cxn>
                <a:cxn ang="0">
                  <a:pos x="53" y="94"/>
                </a:cxn>
                <a:cxn ang="0">
                  <a:pos x="54" y="100"/>
                </a:cxn>
                <a:cxn ang="0">
                  <a:pos x="56" y="105"/>
                </a:cxn>
                <a:cxn ang="0">
                  <a:pos x="56" y="105"/>
                </a:cxn>
                <a:cxn ang="0">
                  <a:pos x="59" y="110"/>
                </a:cxn>
                <a:cxn ang="0">
                  <a:pos x="63" y="113"/>
                </a:cxn>
                <a:cxn ang="0">
                  <a:pos x="68" y="115"/>
                </a:cxn>
                <a:cxn ang="0">
                  <a:pos x="74" y="115"/>
                </a:cxn>
                <a:cxn ang="0">
                  <a:pos x="74" y="115"/>
                </a:cxn>
                <a:cxn ang="0">
                  <a:pos x="77" y="115"/>
                </a:cxn>
                <a:cxn ang="0">
                  <a:pos x="81" y="114"/>
                </a:cxn>
                <a:cxn ang="0">
                  <a:pos x="84" y="112"/>
                </a:cxn>
                <a:cxn ang="0">
                  <a:pos x="87" y="110"/>
                </a:cxn>
                <a:cxn ang="0">
                  <a:pos x="92" y="104"/>
                </a:cxn>
                <a:cxn ang="0">
                  <a:pos x="96" y="97"/>
                </a:cxn>
                <a:cxn ang="0">
                  <a:pos x="96" y="97"/>
                </a:cxn>
                <a:cxn ang="0">
                  <a:pos x="97" y="91"/>
                </a:cxn>
                <a:cxn ang="0">
                  <a:pos x="98" y="82"/>
                </a:cxn>
                <a:cxn ang="0">
                  <a:pos x="98" y="68"/>
                </a:cxn>
                <a:cxn ang="0">
                  <a:pos x="98" y="22"/>
                </a:cxn>
                <a:cxn ang="0">
                  <a:pos x="80" y="22"/>
                </a:cxn>
                <a:cxn ang="0">
                  <a:pos x="80" y="0"/>
                </a:cxn>
                <a:cxn ang="0">
                  <a:pos x="132" y="0"/>
                </a:cxn>
                <a:cxn ang="0">
                  <a:pos x="132" y="115"/>
                </a:cxn>
                <a:cxn ang="0">
                  <a:pos x="151" y="115"/>
                </a:cxn>
                <a:cxn ang="0">
                  <a:pos x="151" y="137"/>
                </a:cxn>
                <a:cxn ang="0">
                  <a:pos x="101" y="137"/>
                </a:cxn>
                <a:cxn ang="0">
                  <a:pos x="101" y="114"/>
                </a:cxn>
              </a:cxnLst>
              <a:rect l="0" t="0" r="r" b="b"/>
              <a:pathLst>
                <a:path w="151" h="140">
                  <a:moveTo>
                    <a:pt x="101" y="114"/>
                  </a:moveTo>
                  <a:lnTo>
                    <a:pt x="101" y="114"/>
                  </a:lnTo>
                  <a:lnTo>
                    <a:pt x="98" y="120"/>
                  </a:lnTo>
                  <a:lnTo>
                    <a:pt x="94" y="125"/>
                  </a:lnTo>
                  <a:lnTo>
                    <a:pt x="89" y="131"/>
                  </a:lnTo>
                  <a:lnTo>
                    <a:pt x="84" y="134"/>
                  </a:lnTo>
                  <a:lnTo>
                    <a:pt x="79" y="137"/>
                  </a:lnTo>
                  <a:lnTo>
                    <a:pt x="73" y="139"/>
                  </a:lnTo>
                  <a:lnTo>
                    <a:pt x="66" y="140"/>
                  </a:lnTo>
                  <a:lnTo>
                    <a:pt x="59" y="140"/>
                  </a:lnTo>
                  <a:lnTo>
                    <a:pt x="59" y="140"/>
                  </a:lnTo>
                  <a:lnTo>
                    <a:pt x="52" y="140"/>
                  </a:lnTo>
                  <a:lnTo>
                    <a:pt x="45" y="138"/>
                  </a:lnTo>
                  <a:lnTo>
                    <a:pt x="39" y="136"/>
                  </a:lnTo>
                  <a:lnTo>
                    <a:pt x="34" y="133"/>
                  </a:lnTo>
                  <a:lnTo>
                    <a:pt x="29" y="129"/>
                  </a:lnTo>
                  <a:lnTo>
                    <a:pt x="25" y="124"/>
                  </a:lnTo>
                  <a:lnTo>
                    <a:pt x="22" y="119"/>
                  </a:lnTo>
                  <a:lnTo>
                    <a:pt x="20" y="114"/>
                  </a:lnTo>
                  <a:lnTo>
                    <a:pt x="20" y="114"/>
                  </a:lnTo>
                  <a:lnTo>
                    <a:pt x="18" y="98"/>
                  </a:lnTo>
                  <a:lnTo>
                    <a:pt x="18" y="90"/>
                  </a:lnTo>
                  <a:lnTo>
                    <a:pt x="18" y="22"/>
                  </a:lnTo>
                  <a:lnTo>
                    <a:pt x="0" y="22"/>
                  </a:lnTo>
                  <a:lnTo>
                    <a:pt x="0" y="0"/>
                  </a:lnTo>
                  <a:lnTo>
                    <a:pt x="53" y="0"/>
                  </a:lnTo>
                  <a:lnTo>
                    <a:pt x="53" y="81"/>
                  </a:lnTo>
                  <a:lnTo>
                    <a:pt x="53" y="81"/>
                  </a:lnTo>
                  <a:lnTo>
                    <a:pt x="53" y="94"/>
                  </a:lnTo>
                  <a:lnTo>
                    <a:pt x="54" y="100"/>
                  </a:lnTo>
                  <a:lnTo>
                    <a:pt x="56" y="105"/>
                  </a:lnTo>
                  <a:lnTo>
                    <a:pt x="56" y="105"/>
                  </a:lnTo>
                  <a:lnTo>
                    <a:pt x="59" y="110"/>
                  </a:lnTo>
                  <a:lnTo>
                    <a:pt x="63" y="113"/>
                  </a:lnTo>
                  <a:lnTo>
                    <a:pt x="68" y="115"/>
                  </a:lnTo>
                  <a:lnTo>
                    <a:pt x="74" y="115"/>
                  </a:lnTo>
                  <a:lnTo>
                    <a:pt x="74" y="115"/>
                  </a:lnTo>
                  <a:lnTo>
                    <a:pt x="77" y="115"/>
                  </a:lnTo>
                  <a:lnTo>
                    <a:pt x="81" y="114"/>
                  </a:lnTo>
                  <a:lnTo>
                    <a:pt x="84" y="112"/>
                  </a:lnTo>
                  <a:lnTo>
                    <a:pt x="87" y="110"/>
                  </a:lnTo>
                  <a:lnTo>
                    <a:pt x="92" y="104"/>
                  </a:lnTo>
                  <a:lnTo>
                    <a:pt x="96" y="97"/>
                  </a:lnTo>
                  <a:lnTo>
                    <a:pt x="96" y="97"/>
                  </a:lnTo>
                  <a:lnTo>
                    <a:pt x="97" y="91"/>
                  </a:lnTo>
                  <a:lnTo>
                    <a:pt x="98" y="82"/>
                  </a:lnTo>
                  <a:lnTo>
                    <a:pt x="98" y="68"/>
                  </a:lnTo>
                  <a:lnTo>
                    <a:pt x="98" y="22"/>
                  </a:lnTo>
                  <a:lnTo>
                    <a:pt x="80" y="22"/>
                  </a:lnTo>
                  <a:lnTo>
                    <a:pt x="80" y="0"/>
                  </a:lnTo>
                  <a:lnTo>
                    <a:pt x="132" y="0"/>
                  </a:lnTo>
                  <a:lnTo>
                    <a:pt x="132" y="115"/>
                  </a:lnTo>
                  <a:lnTo>
                    <a:pt x="151" y="115"/>
                  </a:lnTo>
                  <a:lnTo>
                    <a:pt x="151" y="137"/>
                  </a:lnTo>
                  <a:lnTo>
                    <a:pt x="101" y="137"/>
                  </a:lnTo>
                  <a:lnTo>
                    <a:pt x="101" y="114"/>
                  </a:lnTo>
                  <a:close/>
                </a:path>
              </a:pathLst>
            </a:custGeom>
            <a:grpFill/>
            <a:ln w="9525">
              <a:noFill/>
              <a:round/>
              <a:headEnd/>
              <a:tailEnd/>
            </a:ln>
          </p:spPr>
          <p:txBody>
            <a:bodyPr/>
            <a:lstStyle/>
            <a:p>
              <a:pPr fontAlgn="auto">
                <a:spcBef>
                  <a:spcPts val="0"/>
                </a:spcBef>
                <a:spcAft>
                  <a:spcPts val="0"/>
                </a:spcAft>
                <a:defRPr/>
              </a:pPr>
              <a:endParaRPr lang="en-GB">
                <a:latin typeface="+mn-lt"/>
                <a:cs typeface="+mn-cs"/>
              </a:endParaRPr>
            </a:p>
          </p:txBody>
        </p:sp>
        <p:sp>
          <p:nvSpPr>
            <p:cNvPr id="35" name="Freeform 62"/>
            <p:cNvSpPr>
              <a:spLocks/>
            </p:cNvSpPr>
            <p:nvPr/>
          </p:nvSpPr>
          <p:spPr bwMode="auto">
            <a:xfrm>
              <a:off x="8262938" y="1243013"/>
              <a:ext cx="57150" cy="76200"/>
            </a:xfrm>
            <a:custGeom>
              <a:avLst/>
              <a:gdLst/>
              <a:ahLst/>
              <a:cxnLst>
                <a:cxn ang="0">
                  <a:pos x="79" y="47"/>
                </a:cxn>
                <a:cxn ang="0">
                  <a:pos x="75" y="32"/>
                </a:cxn>
                <a:cxn ang="0">
                  <a:pos x="70" y="25"/>
                </a:cxn>
                <a:cxn ang="0">
                  <a:pos x="61" y="21"/>
                </a:cxn>
                <a:cxn ang="0">
                  <a:pos x="55" y="19"/>
                </a:cxn>
                <a:cxn ang="0">
                  <a:pos x="44" y="22"/>
                </a:cxn>
                <a:cxn ang="0">
                  <a:pos x="38" y="26"/>
                </a:cxn>
                <a:cxn ang="0">
                  <a:pos x="34" y="33"/>
                </a:cxn>
                <a:cxn ang="0">
                  <a:pos x="33" y="37"/>
                </a:cxn>
                <a:cxn ang="0">
                  <a:pos x="38" y="48"/>
                </a:cxn>
                <a:cxn ang="0">
                  <a:pos x="42" y="50"/>
                </a:cxn>
                <a:cxn ang="0">
                  <a:pos x="46" y="52"/>
                </a:cxn>
                <a:cxn ang="0">
                  <a:pos x="82" y="60"/>
                </a:cxn>
                <a:cxn ang="0">
                  <a:pos x="94" y="67"/>
                </a:cxn>
                <a:cxn ang="0">
                  <a:pos x="98" y="71"/>
                </a:cxn>
                <a:cxn ang="0">
                  <a:pos x="106" y="84"/>
                </a:cxn>
                <a:cxn ang="0">
                  <a:pos x="108" y="98"/>
                </a:cxn>
                <a:cxn ang="0">
                  <a:pos x="108" y="105"/>
                </a:cxn>
                <a:cxn ang="0">
                  <a:pos x="104" y="120"/>
                </a:cxn>
                <a:cxn ang="0">
                  <a:pos x="100" y="126"/>
                </a:cxn>
                <a:cxn ang="0">
                  <a:pos x="93" y="133"/>
                </a:cxn>
                <a:cxn ang="0">
                  <a:pos x="79" y="140"/>
                </a:cxn>
                <a:cxn ang="0">
                  <a:pos x="66" y="143"/>
                </a:cxn>
                <a:cxn ang="0">
                  <a:pos x="59" y="143"/>
                </a:cxn>
                <a:cxn ang="0">
                  <a:pos x="40" y="139"/>
                </a:cxn>
                <a:cxn ang="0">
                  <a:pos x="31" y="134"/>
                </a:cxn>
                <a:cxn ang="0">
                  <a:pos x="25" y="126"/>
                </a:cxn>
                <a:cxn ang="0">
                  <a:pos x="0" y="140"/>
                </a:cxn>
                <a:cxn ang="0">
                  <a:pos x="27" y="93"/>
                </a:cxn>
                <a:cxn ang="0">
                  <a:pos x="28" y="98"/>
                </a:cxn>
                <a:cxn ang="0">
                  <a:pos x="31" y="108"/>
                </a:cxn>
                <a:cxn ang="0">
                  <a:pos x="38" y="117"/>
                </a:cxn>
                <a:cxn ang="0">
                  <a:pos x="48" y="121"/>
                </a:cxn>
                <a:cxn ang="0">
                  <a:pos x="54" y="121"/>
                </a:cxn>
                <a:cxn ang="0">
                  <a:pos x="67" y="117"/>
                </a:cxn>
                <a:cxn ang="0">
                  <a:pos x="72" y="112"/>
                </a:cxn>
                <a:cxn ang="0">
                  <a:pos x="73" y="104"/>
                </a:cxn>
                <a:cxn ang="0">
                  <a:pos x="73" y="100"/>
                </a:cxn>
                <a:cxn ang="0">
                  <a:pos x="70" y="93"/>
                </a:cxn>
                <a:cxn ang="0">
                  <a:pos x="67" y="91"/>
                </a:cxn>
                <a:cxn ang="0">
                  <a:pos x="54" y="86"/>
                </a:cxn>
                <a:cxn ang="0">
                  <a:pos x="29" y="80"/>
                </a:cxn>
                <a:cxn ang="0">
                  <a:pos x="18" y="75"/>
                </a:cxn>
                <a:cxn ang="0">
                  <a:pos x="14" y="71"/>
                </a:cxn>
                <a:cxn ang="0">
                  <a:pos x="6" y="63"/>
                </a:cxn>
                <a:cxn ang="0">
                  <a:pos x="2" y="54"/>
                </a:cxn>
                <a:cxn ang="0">
                  <a:pos x="0" y="38"/>
                </a:cxn>
                <a:cxn ang="0">
                  <a:pos x="0" y="34"/>
                </a:cxn>
                <a:cxn ang="0">
                  <a:pos x="3" y="24"/>
                </a:cxn>
                <a:cxn ang="0">
                  <a:pos x="9" y="14"/>
                </a:cxn>
                <a:cxn ang="0">
                  <a:pos x="11" y="11"/>
                </a:cxn>
                <a:cxn ang="0">
                  <a:pos x="24" y="4"/>
                </a:cxn>
                <a:cxn ang="0">
                  <a:pos x="41" y="0"/>
                </a:cxn>
                <a:cxn ang="0">
                  <a:pos x="47" y="0"/>
                </a:cxn>
                <a:cxn ang="0">
                  <a:pos x="66" y="3"/>
                </a:cxn>
                <a:cxn ang="0">
                  <a:pos x="77" y="10"/>
                </a:cxn>
                <a:cxn ang="0">
                  <a:pos x="80" y="3"/>
                </a:cxn>
                <a:cxn ang="0">
                  <a:pos x="105" y="47"/>
                </a:cxn>
              </a:cxnLst>
              <a:rect l="0" t="0" r="r" b="b"/>
              <a:pathLst>
                <a:path w="108" h="143">
                  <a:moveTo>
                    <a:pt x="79" y="47"/>
                  </a:moveTo>
                  <a:lnTo>
                    <a:pt x="79" y="47"/>
                  </a:lnTo>
                  <a:lnTo>
                    <a:pt x="77" y="36"/>
                  </a:lnTo>
                  <a:lnTo>
                    <a:pt x="75" y="32"/>
                  </a:lnTo>
                  <a:lnTo>
                    <a:pt x="73" y="28"/>
                  </a:lnTo>
                  <a:lnTo>
                    <a:pt x="70" y="25"/>
                  </a:lnTo>
                  <a:lnTo>
                    <a:pt x="66" y="22"/>
                  </a:lnTo>
                  <a:lnTo>
                    <a:pt x="61" y="21"/>
                  </a:lnTo>
                  <a:lnTo>
                    <a:pt x="55" y="19"/>
                  </a:lnTo>
                  <a:lnTo>
                    <a:pt x="55" y="19"/>
                  </a:lnTo>
                  <a:lnTo>
                    <a:pt x="47" y="21"/>
                  </a:lnTo>
                  <a:lnTo>
                    <a:pt x="44" y="22"/>
                  </a:lnTo>
                  <a:lnTo>
                    <a:pt x="41" y="24"/>
                  </a:lnTo>
                  <a:lnTo>
                    <a:pt x="38" y="26"/>
                  </a:lnTo>
                  <a:lnTo>
                    <a:pt x="36" y="29"/>
                  </a:lnTo>
                  <a:lnTo>
                    <a:pt x="34" y="33"/>
                  </a:lnTo>
                  <a:lnTo>
                    <a:pt x="33" y="37"/>
                  </a:lnTo>
                  <a:lnTo>
                    <a:pt x="33" y="37"/>
                  </a:lnTo>
                  <a:lnTo>
                    <a:pt x="34" y="44"/>
                  </a:lnTo>
                  <a:lnTo>
                    <a:pt x="38" y="48"/>
                  </a:lnTo>
                  <a:lnTo>
                    <a:pt x="38" y="48"/>
                  </a:lnTo>
                  <a:lnTo>
                    <a:pt x="42" y="50"/>
                  </a:lnTo>
                  <a:lnTo>
                    <a:pt x="46" y="52"/>
                  </a:lnTo>
                  <a:lnTo>
                    <a:pt x="46" y="52"/>
                  </a:lnTo>
                  <a:lnTo>
                    <a:pt x="74" y="58"/>
                  </a:lnTo>
                  <a:lnTo>
                    <a:pt x="82" y="60"/>
                  </a:lnTo>
                  <a:lnTo>
                    <a:pt x="88" y="63"/>
                  </a:lnTo>
                  <a:lnTo>
                    <a:pt x="94" y="67"/>
                  </a:lnTo>
                  <a:lnTo>
                    <a:pt x="98" y="71"/>
                  </a:lnTo>
                  <a:lnTo>
                    <a:pt x="98" y="71"/>
                  </a:lnTo>
                  <a:lnTo>
                    <a:pt x="103" y="77"/>
                  </a:lnTo>
                  <a:lnTo>
                    <a:pt x="106" y="84"/>
                  </a:lnTo>
                  <a:lnTo>
                    <a:pt x="108" y="91"/>
                  </a:lnTo>
                  <a:lnTo>
                    <a:pt x="108" y="98"/>
                  </a:lnTo>
                  <a:lnTo>
                    <a:pt x="108" y="98"/>
                  </a:lnTo>
                  <a:lnTo>
                    <a:pt x="108" y="105"/>
                  </a:lnTo>
                  <a:lnTo>
                    <a:pt x="106" y="113"/>
                  </a:lnTo>
                  <a:lnTo>
                    <a:pt x="104" y="120"/>
                  </a:lnTo>
                  <a:lnTo>
                    <a:pt x="100" y="126"/>
                  </a:lnTo>
                  <a:lnTo>
                    <a:pt x="100" y="126"/>
                  </a:lnTo>
                  <a:lnTo>
                    <a:pt x="97" y="129"/>
                  </a:lnTo>
                  <a:lnTo>
                    <a:pt x="93" y="133"/>
                  </a:lnTo>
                  <a:lnTo>
                    <a:pt x="85" y="138"/>
                  </a:lnTo>
                  <a:lnTo>
                    <a:pt x="79" y="140"/>
                  </a:lnTo>
                  <a:lnTo>
                    <a:pt x="72" y="142"/>
                  </a:lnTo>
                  <a:lnTo>
                    <a:pt x="66" y="143"/>
                  </a:lnTo>
                  <a:lnTo>
                    <a:pt x="59" y="143"/>
                  </a:lnTo>
                  <a:lnTo>
                    <a:pt x="59" y="143"/>
                  </a:lnTo>
                  <a:lnTo>
                    <a:pt x="49" y="142"/>
                  </a:lnTo>
                  <a:lnTo>
                    <a:pt x="40" y="139"/>
                  </a:lnTo>
                  <a:lnTo>
                    <a:pt x="36" y="137"/>
                  </a:lnTo>
                  <a:lnTo>
                    <a:pt x="31" y="134"/>
                  </a:lnTo>
                  <a:lnTo>
                    <a:pt x="28" y="130"/>
                  </a:lnTo>
                  <a:lnTo>
                    <a:pt x="25" y="126"/>
                  </a:lnTo>
                  <a:lnTo>
                    <a:pt x="25" y="140"/>
                  </a:lnTo>
                  <a:lnTo>
                    <a:pt x="0" y="140"/>
                  </a:lnTo>
                  <a:lnTo>
                    <a:pt x="0" y="93"/>
                  </a:lnTo>
                  <a:lnTo>
                    <a:pt x="27" y="93"/>
                  </a:lnTo>
                  <a:lnTo>
                    <a:pt x="27" y="93"/>
                  </a:lnTo>
                  <a:lnTo>
                    <a:pt x="28" y="98"/>
                  </a:lnTo>
                  <a:lnTo>
                    <a:pt x="29" y="104"/>
                  </a:lnTo>
                  <a:lnTo>
                    <a:pt x="31" y="108"/>
                  </a:lnTo>
                  <a:lnTo>
                    <a:pt x="34" y="113"/>
                  </a:lnTo>
                  <a:lnTo>
                    <a:pt x="38" y="117"/>
                  </a:lnTo>
                  <a:lnTo>
                    <a:pt x="42" y="119"/>
                  </a:lnTo>
                  <a:lnTo>
                    <a:pt x="48" y="121"/>
                  </a:lnTo>
                  <a:lnTo>
                    <a:pt x="54" y="121"/>
                  </a:lnTo>
                  <a:lnTo>
                    <a:pt x="54" y="121"/>
                  </a:lnTo>
                  <a:lnTo>
                    <a:pt x="61" y="120"/>
                  </a:lnTo>
                  <a:lnTo>
                    <a:pt x="67" y="117"/>
                  </a:lnTo>
                  <a:lnTo>
                    <a:pt x="70" y="114"/>
                  </a:lnTo>
                  <a:lnTo>
                    <a:pt x="72" y="112"/>
                  </a:lnTo>
                  <a:lnTo>
                    <a:pt x="73" y="107"/>
                  </a:lnTo>
                  <a:lnTo>
                    <a:pt x="73" y="104"/>
                  </a:lnTo>
                  <a:lnTo>
                    <a:pt x="73" y="104"/>
                  </a:lnTo>
                  <a:lnTo>
                    <a:pt x="73" y="100"/>
                  </a:lnTo>
                  <a:lnTo>
                    <a:pt x="72" y="96"/>
                  </a:lnTo>
                  <a:lnTo>
                    <a:pt x="70" y="93"/>
                  </a:lnTo>
                  <a:lnTo>
                    <a:pt x="67" y="91"/>
                  </a:lnTo>
                  <a:lnTo>
                    <a:pt x="67" y="91"/>
                  </a:lnTo>
                  <a:lnTo>
                    <a:pt x="61" y="88"/>
                  </a:lnTo>
                  <a:lnTo>
                    <a:pt x="54" y="86"/>
                  </a:lnTo>
                  <a:lnTo>
                    <a:pt x="42" y="83"/>
                  </a:lnTo>
                  <a:lnTo>
                    <a:pt x="29" y="80"/>
                  </a:lnTo>
                  <a:lnTo>
                    <a:pt x="23" y="78"/>
                  </a:lnTo>
                  <a:lnTo>
                    <a:pt x="18" y="75"/>
                  </a:lnTo>
                  <a:lnTo>
                    <a:pt x="18" y="75"/>
                  </a:lnTo>
                  <a:lnTo>
                    <a:pt x="14" y="71"/>
                  </a:lnTo>
                  <a:lnTo>
                    <a:pt x="9" y="68"/>
                  </a:lnTo>
                  <a:lnTo>
                    <a:pt x="6" y="63"/>
                  </a:lnTo>
                  <a:lnTo>
                    <a:pt x="4" y="59"/>
                  </a:lnTo>
                  <a:lnTo>
                    <a:pt x="2" y="54"/>
                  </a:lnTo>
                  <a:lnTo>
                    <a:pt x="1" y="50"/>
                  </a:lnTo>
                  <a:lnTo>
                    <a:pt x="0" y="38"/>
                  </a:lnTo>
                  <a:lnTo>
                    <a:pt x="0" y="38"/>
                  </a:lnTo>
                  <a:lnTo>
                    <a:pt x="0" y="34"/>
                  </a:lnTo>
                  <a:lnTo>
                    <a:pt x="0" y="31"/>
                  </a:lnTo>
                  <a:lnTo>
                    <a:pt x="3" y="24"/>
                  </a:lnTo>
                  <a:lnTo>
                    <a:pt x="6" y="18"/>
                  </a:lnTo>
                  <a:lnTo>
                    <a:pt x="9" y="14"/>
                  </a:lnTo>
                  <a:lnTo>
                    <a:pt x="9" y="14"/>
                  </a:lnTo>
                  <a:lnTo>
                    <a:pt x="11" y="11"/>
                  </a:lnTo>
                  <a:lnTo>
                    <a:pt x="15" y="9"/>
                  </a:lnTo>
                  <a:lnTo>
                    <a:pt x="24" y="4"/>
                  </a:lnTo>
                  <a:lnTo>
                    <a:pt x="36" y="1"/>
                  </a:lnTo>
                  <a:lnTo>
                    <a:pt x="41" y="0"/>
                  </a:lnTo>
                  <a:lnTo>
                    <a:pt x="47" y="0"/>
                  </a:lnTo>
                  <a:lnTo>
                    <a:pt x="47" y="0"/>
                  </a:lnTo>
                  <a:lnTo>
                    <a:pt x="57" y="0"/>
                  </a:lnTo>
                  <a:lnTo>
                    <a:pt x="66" y="3"/>
                  </a:lnTo>
                  <a:lnTo>
                    <a:pt x="73" y="8"/>
                  </a:lnTo>
                  <a:lnTo>
                    <a:pt x="77" y="10"/>
                  </a:lnTo>
                  <a:lnTo>
                    <a:pt x="80" y="14"/>
                  </a:lnTo>
                  <a:lnTo>
                    <a:pt x="80" y="3"/>
                  </a:lnTo>
                  <a:lnTo>
                    <a:pt x="105" y="3"/>
                  </a:lnTo>
                  <a:lnTo>
                    <a:pt x="105" y="47"/>
                  </a:lnTo>
                  <a:lnTo>
                    <a:pt x="79" y="47"/>
                  </a:lnTo>
                  <a:close/>
                </a:path>
              </a:pathLst>
            </a:custGeom>
            <a:grpFill/>
            <a:ln w="9525">
              <a:noFill/>
              <a:round/>
              <a:headEnd/>
              <a:tailEnd/>
            </a:ln>
          </p:spPr>
          <p:txBody>
            <a:bodyPr/>
            <a:lstStyle/>
            <a:p>
              <a:pPr fontAlgn="auto">
                <a:spcBef>
                  <a:spcPts val="0"/>
                </a:spcBef>
                <a:spcAft>
                  <a:spcPts val="0"/>
                </a:spcAft>
                <a:defRPr/>
              </a:pPr>
              <a:endParaRPr lang="en-GB">
                <a:latin typeface="+mn-lt"/>
                <a:cs typeface="+mn-cs"/>
              </a:endParaRPr>
            </a:p>
          </p:txBody>
        </p:sp>
        <p:sp>
          <p:nvSpPr>
            <p:cNvPr id="36" name="Freeform 63"/>
            <p:cNvSpPr>
              <a:spLocks noEditPoints="1"/>
            </p:cNvSpPr>
            <p:nvPr/>
          </p:nvSpPr>
          <p:spPr bwMode="auto">
            <a:xfrm>
              <a:off x="8326438" y="1216026"/>
              <a:ext cx="36512" cy="101600"/>
            </a:xfrm>
            <a:custGeom>
              <a:avLst/>
              <a:gdLst/>
              <a:ahLst/>
              <a:cxnLst>
                <a:cxn ang="0">
                  <a:pos x="0" y="190"/>
                </a:cxn>
                <a:cxn ang="0">
                  <a:pos x="0" y="168"/>
                </a:cxn>
                <a:cxn ang="0">
                  <a:pos x="19" y="168"/>
                </a:cxn>
                <a:cxn ang="0">
                  <a:pos x="19" y="75"/>
                </a:cxn>
                <a:cxn ang="0">
                  <a:pos x="0" y="75"/>
                </a:cxn>
                <a:cxn ang="0">
                  <a:pos x="0" y="53"/>
                </a:cxn>
                <a:cxn ang="0">
                  <a:pos x="54" y="53"/>
                </a:cxn>
                <a:cxn ang="0">
                  <a:pos x="54" y="168"/>
                </a:cxn>
                <a:cxn ang="0">
                  <a:pos x="70" y="168"/>
                </a:cxn>
                <a:cxn ang="0">
                  <a:pos x="70" y="190"/>
                </a:cxn>
                <a:cxn ang="0">
                  <a:pos x="0" y="190"/>
                </a:cxn>
                <a:cxn ang="0">
                  <a:pos x="54" y="0"/>
                </a:cxn>
                <a:cxn ang="0">
                  <a:pos x="54" y="32"/>
                </a:cxn>
                <a:cxn ang="0">
                  <a:pos x="19" y="32"/>
                </a:cxn>
                <a:cxn ang="0">
                  <a:pos x="19" y="0"/>
                </a:cxn>
                <a:cxn ang="0">
                  <a:pos x="54" y="0"/>
                </a:cxn>
              </a:cxnLst>
              <a:rect l="0" t="0" r="r" b="b"/>
              <a:pathLst>
                <a:path w="70" h="190">
                  <a:moveTo>
                    <a:pt x="0" y="190"/>
                  </a:moveTo>
                  <a:lnTo>
                    <a:pt x="0" y="168"/>
                  </a:lnTo>
                  <a:lnTo>
                    <a:pt x="19" y="168"/>
                  </a:lnTo>
                  <a:lnTo>
                    <a:pt x="19" y="75"/>
                  </a:lnTo>
                  <a:lnTo>
                    <a:pt x="0" y="75"/>
                  </a:lnTo>
                  <a:lnTo>
                    <a:pt x="0" y="53"/>
                  </a:lnTo>
                  <a:lnTo>
                    <a:pt x="54" y="53"/>
                  </a:lnTo>
                  <a:lnTo>
                    <a:pt x="54" y="168"/>
                  </a:lnTo>
                  <a:lnTo>
                    <a:pt x="70" y="168"/>
                  </a:lnTo>
                  <a:lnTo>
                    <a:pt x="70" y="190"/>
                  </a:lnTo>
                  <a:lnTo>
                    <a:pt x="0" y="190"/>
                  </a:lnTo>
                  <a:close/>
                  <a:moveTo>
                    <a:pt x="54" y="0"/>
                  </a:moveTo>
                  <a:lnTo>
                    <a:pt x="54" y="32"/>
                  </a:lnTo>
                  <a:lnTo>
                    <a:pt x="19" y="32"/>
                  </a:lnTo>
                  <a:lnTo>
                    <a:pt x="19" y="0"/>
                  </a:lnTo>
                  <a:lnTo>
                    <a:pt x="54" y="0"/>
                  </a:lnTo>
                  <a:close/>
                </a:path>
              </a:pathLst>
            </a:custGeom>
            <a:grpFill/>
            <a:ln w="9525">
              <a:noFill/>
              <a:round/>
              <a:headEnd/>
              <a:tailEnd/>
            </a:ln>
          </p:spPr>
          <p:txBody>
            <a:bodyPr/>
            <a:lstStyle/>
            <a:p>
              <a:pPr fontAlgn="auto">
                <a:spcBef>
                  <a:spcPts val="0"/>
                </a:spcBef>
                <a:spcAft>
                  <a:spcPts val="0"/>
                </a:spcAft>
                <a:defRPr/>
              </a:pPr>
              <a:endParaRPr lang="en-GB">
                <a:latin typeface="+mn-lt"/>
                <a:cs typeface="+mn-cs"/>
              </a:endParaRPr>
            </a:p>
          </p:txBody>
        </p:sp>
        <p:sp>
          <p:nvSpPr>
            <p:cNvPr id="37" name="Freeform 64"/>
            <p:cNvSpPr>
              <a:spLocks/>
            </p:cNvSpPr>
            <p:nvPr/>
          </p:nvSpPr>
          <p:spPr bwMode="auto">
            <a:xfrm>
              <a:off x="8367713" y="1243013"/>
              <a:ext cx="80962" cy="74613"/>
            </a:xfrm>
            <a:custGeom>
              <a:avLst/>
              <a:gdLst/>
              <a:ahLst/>
              <a:cxnLst>
                <a:cxn ang="0">
                  <a:pos x="50" y="25"/>
                </a:cxn>
                <a:cxn ang="0">
                  <a:pos x="50" y="25"/>
                </a:cxn>
                <a:cxn ang="0">
                  <a:pos x="55" y="18"/>
                </a:cxn>
                <a:cxn ang="0">
                  <a:pos x="58" y="13"/>
                </a:cxn>
                <a:cxn ang="0">
                  <a:pos x="63" y="9"/>
                </a:cxn>
                <a:cxn ang="0">
                  <a:pos x="67" y="6"/>
                </a:cxn>
                <a:cxn ang="0">
                  <a:pos x="72" y="3"/>
                </a:cxn>
                <a:cxn ang="0">
                  <a:pos x="79" y="1"/>
                </a:cxn>
                <a:cxn ang="0">
                  <a:pos x="85" y="0"/>
                </a:cxn>
                <a:cxn ang="0">
                  <a:pos x="92" y="0"/>
                </a:cxn>
                <a:cxn ang="0">
                  <a:pos x="92" y="0"/>
                </a:cxn>
                <a:cxn ang="0">
                  <a:pos x="100" y="0"/>
                </a:cxn>
                <a:cxn ang="0">
                  <a:pos x="107" y="2"/>
                </a:cxn>
                <a:cxn ang="0">
                  <a:pos x="113" y="4"/>
                </a:cxn>
                <a:cxn ang="0">
                  <a:pos x="120" y="7"/>
                </a:cxn>
                <a:cxn ang="0">
                  <a:pos x="124" y="11"/>
                </a:cxn>
                <a:cxn ang="0">
                  <a:pos x="128" y="15"/>
                </a:cxn>
                <a:cxn ang="0">
                  <a:pos x="131" y="21"/>
                </a:cxn>
                <a:cxn ang="0">
                  <a:pos x="132" y="25"/>
                </a:cxn>
                <a:cxn ang="0">
                  <a:pos x="132" y="25"/>
                </a:cxn>
                <a:cxn ang="0">
                  <a:pos x="134" y="35"/>
                </a:cxn>
                <a:cxn ang="0">
                  <a:pos x="134" y="44"/>
                </a:cxn>
                <a:cxn ang="0">
                  <a:pos x="134" y="118"/>
                </a:cxn>
                <a:cxn ang="0">
                  <a:pos x="151" y="118"/>
                </a:cxn>
                <a:cxn ang="0">
                  <a:pos x="151" y="140"/>
                </a:cxn>
                <a:cxn ang="0">
                  <a:pos x="84" y="140"/>
                </a:cxn>
                <a:cxn ang="0">
                  <a:pos x="84" y="118"/>
                </a:cxn>
                <a:cxn ang="0">
                  <a:pos x="100" y="118"/>
                </a:cxn>
                <a:cxn ang="0">
                  <a:pos x="100" y="56"/>
                </a:cxn>
                <a:cxn ang="0">
                  <a:pos x="100" y="56"/>
                </a:cxn>
                <a:cxn ang="0">
                  <a:pos x="100" y="47"/>
                </a:cxn>
                <a:cxn ang="0">
                  <a:pos x="100" y="43"/>
                </a:cxn>
                <a:cxn ang="0">
                  <a:pos x="99" y="37"/>
                </a:cxn>
                <a:cxn ang="0">
                  <a:pos x="99" y="37"/>
                </a:cxn>
                <a:cxn ang="0">
                  <a:pos x="96" y="32"/>
                </a:cxn>
                <a:cxn ang="0">
                  <a:pos x="91" y="27"/>
                </a:cxn>
                <a:cxn ang="0">
                  <a:pos x="86" y="24"/>
                </a:cxn>
                <a:cxn ang="0">
                  <a:pos x="80" y="23"/>
                </a:cxn>
                <a:cxn ang="0">
                  <a:pos x="80" y="23"/>
                </a:cxn>
                <a:cxn ang="0">
                  <a:pos x="71" y="24"/>
                </a:cxn>
                <a:cxn ang="0">
                  <a:pos x="65" y="27"/>
                </a:cxn>
                <a:cxn ang="0">
                  <a:pos x="60" y="31"/>
                </a:cxn>
                <a:cxn ang="0">
                  <a:pos x="57" y="37"/>
                </a:cxn>
                <a:cxn ang="0">
                  <a:pos x="55" y="44"/>
                </a:cxn>
                <a:cxn ang="0">
                  <a:pos x="54" y="51"/>
                </a:cxn>
                <a:cxn ang="0">
                  <a:pos x="54" y="66"/>
                </a:cxn>
                <a:cxn ang="0">
                  <a:pos x="54" y="118"/>
                </a:cxn>
                <a:cxn ang="0">
                  <a:pos x="69" y="118"/>
                </a:cxn>
                <a:cxn ang="0">
                  <a:pos x="69" y="140"/>
                </a:cxn>
                <a:cxn ang="0">
                  <a:pos x="0" y="140"/>
                </a:cxn>
                <a:cxn ang="0">
                  <a:pos x="0" y="118"/>
                </a:cxn>
                <a:cxn ang="0">
                  <a:pos x="19" y="118"/>
                </a:cxn>
                <a:cxn ang="0">
                  <a:pos x="19" y="25"/>
                </a:cxn>
                <a:cxn ang="0">
                  <a:pos x="0" y="25"/>
                </a:cxn>
                <a:cxn ang="0">
                  <a:pos x="0" y="3"/>
                </a:cxn>
                <a:cxn ang="0">
                  <a:pos x="50" y="3"/>
                </a:cxn>
                <a:cxn ang="0">
                  <a:pos x="50" y="25"/>
                </a:cxn>
              </a:cxnLst>
              <a:rect l="0" t="0" r="r" b="b"/>
              <a:pathLst>
                <a:path w="151" h="140">
                  <a:moveTo>
                    <a:pt x="50" y="25"/>
                  </a:moveTo>
                  <a:lnTo>
                    <a:pt x="50" y="25"/>
                  </a:lnTo>
                  <a:lnTo>
                    <a:pt x="55" y="18"/>
                  </a:lnTo>
                  <a:lnTo>
                    <a:pt x="58" y="13"/>
                  </a:lnTo>
                  <a:lnTo>
                    <a:pt x="63" y="9"/>
                  </a:lnTo>
                  <a:lnTo>
                    <a:pt x="67" y="6"/>
                  </a:lnTo>
                  <a:lnTo>
                    <a:pt x="72" y="3"/>
                  </a:lnTo>
                  <a:lnTo>
                    <a:pt x="79" y="1"/>
                  </a:lnTo>
                  <a:lnTo>
                    <a:pt x="85" y="0"/>
                  </a:lnTo>
                  <a:lnTo>
                    <a:pt x="92" y="0"/>
                  </a:lnTo>
                  <a:lnTo>
                    <a:pt x="92" y="0"/>
                  </a:lnTo>
                  <a:lnTo>
                    <a:pt x="100" y="0"/>
                  </a:lnTo>
                  <a:lnTo>
                    <a:pt x="107" y="2"/>
                  </a:lnTo>
                  <a:lnTo>
                    <a:pt x="113" y="4"/>
                  </a:lnTo>
                  <a:lnTo>
                    <a:pt x="120" y="7"/>
                  </a:lnTo>
                  <a:lnTo>
                    <a:pt x="124" y="11"/>
                  </a:lnTo>
                  <a:lnTo>
                    <a:pt x="128" y="15"/>
                  </a:lnTo>
                  <a:lnTo>
                    <a:pt x="131" y="21"/>
                  </a:lnTo>
                  <a:lnTo>
                    <a:pt x="132" y="25"/>
                  </a:lnTo>
                  <a:lnTo>
                    <a:pt x="132" y="25"/>
                  </a:lnTo>
                  <a:lnTo>
                    <a:pt x="134" y="35"/>
                  </a:lnTo>
                  <a:lnTo>
                    <a:pt x="134" y="44"/>
                  </a:lnTo>
                  <a:lnTo>
                    <a:pt x="134" y="118"/>
                  </a:lnTo>
                  <a:lnTo>
                    <a:pt x="151" y="118"/>
                  </a:lnTo>
                  <a:lnTo>
                    <a:pt x="151" y="140"/>
                  </a:lnTo>
                  <a:lnTo>
                    <a:pt x="84" y="140"/>
                  </a:lnTo>
                  <a:lnTo>
                    <a:pt x="84" y="118"/>
                  </a:lnTo>
                  <a:lnTo>
                    <a:pt x="100" y="118"/>
                  </a:lnTo>
                  <a:lnTo>
                    <a:pt x="100" y="56"/>
                  </a:lnTo>
                  <a:lnTo>
                    <a:pt x="100" y="56"/>
                  </a:lnTo>
                  <a:lnTo>
                    <a:pt x="100" y="47"/>
                  </a:lnTo>
                  <a:lnTo>
                    <a:pt x="100" y="43"/>
                  </a:lnTo>
                  <a:lnTo>
                    <a:pt x="99" y="37"/>
                  </a:lnTo>
                  <a:lnTo>
                    <a:pt x="99" y="37"/>
                  </a:lnTo>
                  <a:lnTo>
                    <a:pt x="96" y="32"/>
                  </a:lnTo>
                  <a:lnTo>
                    <a:pt x="91" y="27"/>
                  </a:lnTo>
                  <a:lnTo>
                    <a:pt x="86" y="24"/>
                  </a:lnTo>
                  <a:lnTo>
                    <a:pt x="80" y="23"/>
                  </a:lnTo>
                  <a:lnTo>
                    <a:pt x="80" y="23"/>
                  </a:lnTo>
                  <a:lnTo>
                    <a:pt x="71" y="24"/>
                  </a:lnTo>
                  <a:lnTo>
                    <a:pt x="65" y="27"/>
                  </a:lnTo>
                  <a:lnTo>
                    <a:pt x="60" y="31"/>
                  </a:lnTo>
                  <a:lnTo>
                    <a:pt x="57" y="37"/>
                  </a:lnTo>
                  <a:lnTo>
                    <a:pt x="55" y="44"/>
                  </a:lnTo>
                  <a:lnTo>
                    <a:pt x="54" y="51"/>
                  </a:lnTo>
                  <a:lnTo>
                    <a:pt x="54" y="66"/>
                  </a:lnTo>
                  <a:lnTo>
                    <a:pt x="54" y="118"/>
                  </a:lnTo>
                  <a:lnTo>
                    <a:pt x="69" y="118"/>
                  </a:lnTo>
                  <a:lnTo>
                    <a:pt x="69" y="140"/>
                  </a:lnTo>
                  <a:lnTo>
                    <a:pt x="0" y="140"/>
                  </a:lnTo>
                  <a:lnTo>
                    <a:pt x="0" y="118"/>
                  </a:lnTo>
                  <a:lnTo>
                    <a:pt x="19" y="118"/>
                  </a:lnTo>
                  <a:lnTo>
                    <a:pt x="19" y="25"/>
                  </a:lnTo>
                  <a:lnTo>
                    <a:pt x="0" y="25"/>
                  </a:lnTo>
                  <a:lnTo>
                    <a:pt x="0" y="3"/>
                  </a:lnTo>
                  <a:lnTo>
                    <a:pt x="50" y="3"/>
                  </a:lnTo>
                  <a:lnTo>
                    <a:pt x="50" y="25"/>
                  </a:lnTo>
                  <a:close/>
                </a:path>
              </a:pathLst>
            </a:custGeom>
            <a:grpFill/>
            <a:ln w="9525">
              <a:noFill/>
              <a:round/>
              <a:headEnd/>
              <a:tailEnd/>
            </a:ln>
          </p:spPr>
          <p:txBody>
            <a:bodyPr/>
            <a:lstStyle/>
            <a:p>
              <a:pPr fontAlgn="auto">
                <a:spcBef>
                  <a:spcPts val="0"/>
                </a:spcBef>
                <a:spcAft>
                  <a:spcPts val="0"/>
                </a:spcAft>
                <a:defRPr/>
              </a:pPr>
              <a:endParaRPr lang="en-GB">
                <a:latin typeface="+mn-lt"/>
                <a:cs typeface="+mn-cs"/>
              </a:endParaRPr>
            </a:p>
          </p:txBody>
        </p:sp>
        <p:sp>
          <p:nvSpPr>
            <p:cNvPr id="38" name="Freeform 65"/>
            <p:cNvSpPr>
              <a:spLocks noEditPoints="1"/>
            </p:cNvSpPr>
            <p:nvPr/>
          </p:nvSpPr>
          <p:spPr bwMode="auto">
            <a:xfrm>
              <a:off x="8448675" y="1243013"/>
              <a:ext cx="68262" cy="76200"/>
            </a:xfrm>
            <a:custGeom>
              <a:avLst/>
              <a:gdLst/>
              <a:ahLst/>
              <a:cxnLst>
                <a:cxn ang="0">
                  <a:pos x="36" y="78"/>
                </a:cxn>
                <a:cxn ang="0">
                  <a:pos x="37" y="93"/>
                </a:cxn>
                <a:cxn ang="0">
                  <a:pos x="42" y="106"/>
                </a:cxn>
                <a:cxn ang="0">
                  <a:pos x="53" y="117"/>
                </a:cxn>
                <a:cxn ang="0">
                  <a:pos x="67" y="121"/>
                </a:cxn>
                <a:cxn ang="0">
                  <a:pos x="71" y="120"/>
                </a:cxn>
                <a:cxn ang="0">
                  <a:pos x="81" y="117"/>
                </a:cxn>
                <a:cxn ang="0">
                  <a:pos x="87" y="112"/>
                </a:cxn>
                <a:cxn ang="0">
                  <a:pos x="91" y="103"/>
                </a:cxn>
                <a:cxn ang="0">
                  <a:pos x="126" y="98"/>
                </a:cxn>
                <a:cxn ang="0">
                  <a:pos x="125" y="103"/>
                </a:cxn>
                <a:cxn ang="0">
                  <a:pos x="122" y="114"/>
                </a:cxn>
                <a:cxn ang="0">
                  <a:pos x="112" y="126"/>
                </a:cxn>
                <a:cxn ang="0">
                  <a:pos x="96" y="137"/>
                </a:cxn>
                <a:cxn ang="0">
                  <a:pos x="76" y="143"/>
                </a:cxn>
                <a:cxn ang="0">
                  <a:pos x="65" y="143"/>
                </a:cxn>
                <a:cxn ang="0">
                  <a:pos x="50" y="141"/>
                </a:cxn>
                <a:cxn ang="0">
                  <a:pos x="37" y="137"/>
                </a:cxn>
                <a:cxn ang="0">
                  <a:pos x="31" y="134"/>
                </a:cxn>
                <a:cxn ang="0">
                  <a:pos x="20" y="125"/>
                </a:cxn>
                <a:cxn ang="0">
                  <a:pos x="16" y="119"/>
                </a:cxn>
                <a:cxn ang="0">
                  <a:pos x="9" y="108"/>
                </a:cxn>
                <a:cxn ang="0">
                  <a:pos x="1" y="83"/>
                </a:cxn>
                <a:cxn ang="0">
                  <a:pos x="0" y="70"/>
                </a:cxn>
                <a:cxn ang="0">
                  <a:pos x="4" y="43"/>
                </a:cxn>
                <a:cxn ang="0">
                  <a:pos x="13" y="26"/>
                </a:cxn>
                <a:cxn ang="0">
                  <a:pos x="20" y="15"/>
                </a:cxn>
                <a:cxn ang="0">
                  <a:pos x="31" y="8"/>
                </a:cxn>
                <a:cxn ang="0">
                  <a:pos x="42" y="3"/>
                </a:cxn>
                <a:cxn ang="0">
                  <a:pos x="56" y="0"/>
                </a:cxn>
                <a:cxn ang="0">
                  <a:pos x="64" y="0"/>
                </a:cxn>
                <a:cxn ang="0">
                  <a:pos x="84" y="2"/>
                </a:cxn>
                <a:cxn ang="0">
                  <a:pos x="96" y="6"/>
                </a:cxn>
                <a:cxn ang="0">
                  <a:pos x="107" y="13"/>
                </a:cxn>
                <a:cxn ang="0">
                  <a:pos x="112" y="17"/>
                </a:cxn>
                <a:cxn ang="0">
                  <a:pos x="119" y="28"/>
                </a:cxn>
                <a:cxn ang="0">
                  <a:pos x="124" y="39"/>
                </a:cxn>
                <a:cxn ang="0">
                  <a:pos x="127" y="65"/>
                </a:cxn>
                <a:cxn ang="0">
                  <a:pos x="128" y="71"/>
                </a:cxn>
                <a:cxn ang="0">
                  <a:pos x="128" y="76"/>
                </a:cxn>
                <a:cxn ang="0">
                  <a:pos x="36" y="78"/>
                </a:cxn>
                <a:cxn ang="0">
                  <a:pos x="92" y="58"/>
                </a:cxn>
                <a:cxn ang="0">
                  <a:pos x="91" y="46"/>
                </a:cxn>
                <a:cxn ang="0">
                  <a:pos x="87" y="34"/>
                </a:cxn>
                <a:cxn ang="0">
                  <a:pos x="79" y="25"/>
                </a:cxn>
                <a:cxn ang="0">
                  <a:pos x="66" y="21"/>
                </a:cxn>
                <a:cxn ang="0">
                  <a:pos x="59" y="22"/>
                </a:cxn>
                <a:cxn ang="0">
                  <a:pos x="47" y="28"/>
                </a:cxn>
                <a:cxn ang="0">
                  <a:pos x="41" y="38"/>
                </a:cxn>
                <a:cxn ang="0">
                  <a:pos x="37" y="52"/>
                </a:cxn>
                <a:cxn ang="0">
                  <a:pos x="92" y="58"/>
                </a:cxn>
              </a:cxnLst>
              <a:rect l="0" t="0" r="r" b="b"/>
              <a:pathLst>
                <a:path w="128" h="143">
                  <a:moveTo>
                    <a:pt x="36" y="78"/>
                  </a:moveTo>
                  <a:lnTo>
                    <a:pt x="36" y="78"/>
                  </a:lnTo>
                  <a:lnTo>
                    <a:pt x="36" y="85"/>
                  </a:lnTo>
                  <a:lnTo>
                    <a:pt x="37" y="93"/>
                  </a:lnTo>
                  <a:lnTo>
                    <a:pt x="39" y="100"/>
                  </a:lnTo>
                  <a:lnTo>
                    <a:pt x="42" y="106"/>
                  </a:lnTo>
                  <a:lnTo>
                    <a:pt x="46" y="113"/>
                  </a:lnTo>
                  <a:lnTo>
                    <a:pt x="53" y="117"/>
                  </a:lnTo>
                  <a:lnTo>
                    <a:pt x="59" y="120"/>
                  </a:lnTo>
                  <a:lnTo>
                    <a:pt x="67" y="121"/>
                  </a:lnTo>
                  <a:lnTo>
                    <a:pt x="67" y="121"/>
                  </a:lnTo>
                  <a:lnTo>
                    <a:pt x="71" y="120"/>
                  </a:lnTo>
                  <a:lnTo>
                    <a:pt x="77" y="119"/>
                  </a:lnTo>
                  <a:lnTo>
                    <a:pt x="81" y="117"/>
                  </a:lnTo>
                  <a:lnTo>
                    <a:pt x="84" y="115"/>
                  </a:lnTo>
                  <a:lnTo>
                    <a:pt x="87" y="112"/>
                  </a:lnTo>
                  <a:lnTo>
                    <a:pt x="89" y="107"/>
                  </a:lnTo>
                  <a:lnTo>
                    <a:pt x="91" y="103"/>
                  </a:lnTo>
                  <a:lnTo>
                    <a:pt x="92" y="98"/>
                  </a:lnTo>
                  <a:lnTo>
                    <a:pt x="126" y="98"/>
                  </a:lnTo>
                  <a:lnTo>
                    <a:pt x="126" y="98"/>
                  </a:lnTo>
                  <a:lnTo>
                    <a:pt x="125" y="103"/>
                  </a:lnTo>
                  <a:lnTo>
                    <a:pt x="124" y="108"/>
                  </a:lnTo>
                  <a:lnTo>
                    <a:pt x="122" y="114"/>
                  </a:lnTo>
                  <a:lnTo>
                    <a:pt x="119" y="118"/>
                  </a:lnTo>
                  <a:lnTo>
                    <a:pt x="112" y="126"/>
                  </a:lnTo>
                  <a:lnTo>
                    <a:pt x="105" y="133"/>
                  </a:lnTo>
                  <a:lnTo>
                    <a:pt x="96" y="137"/>
                  </a:lnTo>
                  <a:lnTo>
                    <a:pt x="86" y="141"/>
                  </a:lnTo>
                  <a:lnTo>
                    <a:pt x="76" y="143"/>
                  </a:lnTo>
                  <a:lnTo>
                    <a:pt x="65" y="143"/>
                  </a:lnTo>
                  <a:lnTo>
                    <a:pt x="65" y="143"/>
                  </a:lnTo>
                  <a:lnTo>
                    <a:pt x="58" y="143"/>
                  </a:lnTo>
                  <a:lnTo>
                    <a:pt x="50" y="141"/>
                  </a:lnTo>
                  <a:lnTo>
                    <a:pt x="43" y="139"/>
                  </a:lnTo>
                  <a:lnTo>
                    <a:pt x="37" y="137"/>
                  </a:lnTo>
                  <a:lnTo>
                    <a:pt x="37" y="137"/>
                  </a:lnTo>
                  <a:lnTo>
                    <a:pt x="31" y="134"/>
                  </a:lnTo>
                  <a:lnTo>
                    <a:pt x="24" y="129"/>
                  </a:lnTo>
                  <a:lnTo>
                    <a:pt x="20" y="125"/>
                  </a:lnTo>
                  <a:lnTo>
                    <a:pt x="16" y="119"/>
                  </a:lnTo>
                  <a:lnTo>
                    <a:pt x="16" y="119"/>
                  </a:lnTo>
                  <a:lnTo>
                    <a:pt x="12" y="114"/>
                  </a:lnTo>
                  <a:lnTo>
                    <a:pt x="9" y="108"/>
                  </a:lnTo>
                  <a:lnTo>
                    <a:pt x="3" y="96"/>
                  </a:lnTo>
                  <a:lnTo>
                    <a:pt x="1" y="83"/>
                  </a:lnTo>
                  <a:lnTo>
                    <a:pt x="0" y="70"/>
                  </a:lnTo>
                  <a:lnTo>
                    <a:pt x="0" y="70"/>
                  </a:lnTo>
                  <a:lnTo>
                    <a:pt x="1" y="56"/>
                  </a:lnTo>
                  <a:lnTo>
                    <a:pt x="4" y="43"/>
                  </a:lnTo>
                  <a:lnTo>
                    <a:pt x="10" y="31"/>
                  </a:lnTo>
                  <a:lnTo>
                    <a:pt x="13" y="26"/>
                  </a:lnTo>
                  <a:lnTo>
                    <a:pt x="16" y="21"/>
                  </a:lnTo>
                  <a:lnTo>
                    <a:pt x="20" y="15"/>
                  </a:lnTo>
                  <a:lnTo>
                    <a:pt x="25" y="11"/>
                  </a:lnTo>
                  <a:lnTo>
                    <a:pt x="31" y="8"/>
                  </a:lnTo>
                  <a:lnTo>
                    <a:pt x="36" y="5"/>
                  </a:lnTo>
                  <a:lnTo>
                    <a:pt x="42" y="3"/>
                  </a:lnTo>
                  <a:lnTo>
                    <a:pt x="49" y="1"/>
                  </a:lnTo>
                  <a:lnTo>
                    <a:pt x="56" y="0"/>
                  </a:lnTo>
                  <a:lnTo>
                    <a:pt x="64" y="0"/>
                  </a:lnTo>
                  <a:lnTo>
                    <a:pt x="64" y="0"/>
                  </a:lnTo>
                  <a:lnTo>
                    <a:pt x="77" y="0"/>
                  </a:lnTo>
                  <a:lnTo>
                    <a:pt x="84" y="2"/>
                  </a:lnTo>
                  <a:lnTo>
                    <a:pt x="90" y="3"/>
                  </a:lnTo>
                  <a:lnTo>
                    <a:pt x="96" y="6"/>
                  </a:lnTo>
                  <a:lnTo>
                    <a:pt x="102" y="9"/>
                  </a:lnTo>
                  <a:lnTo>
                    <a:pt x="107" y="13"/>
                  </a:lnTo>
                  <a:lnTo>
                    <a:pt x="112" y="17"/>
                  </a:lnTo>
                  <a:lnTo>
                    <a:pt x="112" y="17"/>
                  </a:lnTo>
                  <a:lnTo>
                    <a:pt x="115" y="23"/>
                  </a:lnTo>
                  <a:lnTo>
                    <a:pt x="119" y="28"/>
                  </a:lnTo>
                  <a:lnTo>
                    <a:pt x="122" y="33"/>
                  </a:lnTo>
                  <a:lnTo>
                    <a:pt x="124" y="39"/>
                  </a:lnTo>
                  <a:lnTo>
                    <a:pt x="126" y="52"/>
                  </a:lnTo>
                  <a:lnTo>
                    <a:pt x="127" y="65"/>
                  </a:lnTo>
                  <a:lnTo>
                    <a:pt x="127" y="65"/>
                  </a:lnTo>
                  <a:lnTo>
                    <a:pt x="128" y="71"/>
                  </a:lnTo>
                  <a:lnTo>
                    <a:pt x="128" y="76"/>
                  </a:lnTo>
                  <a:lnTo>
                    <a:pt x="128" y="76"/>
                  </a:lnTo>
                  <a:lnTo>
                    <a:pt x="127" y="78"/>
                  </a:lnTo>
                  <a:lnTo>
                    <a:pt x="36" y="78"/>
                  </a:lnTo>
                  <a:close/>
                  <a:moveTo>
                    <a:pt x="92" y="58"/>
                  </a:moveTo>
                  <a:lnTo>
                    <a:pt x="92" y="58"/>
                  </a:lnTo>
                  <a:lnTo>
                    <a:pt x="92" y="52"/>
                  </a:lnTo>
                  <a:lnTo>
                    <a:pt x="91" y="46"/>
                  </a:lnTo>
                  <a:lnTo>
                    <a:pt x="89" y="39"/>
                  </a:lnTo>
                  <a:lnTo>
                    <a:pt x="87" y="34"/>
                  </a:lnTo>
                  <a:lnTo>
                    <a:pt x="83" y="29"/>
                  </a:lnTo>
                  <a:lnTo>
                    <a:pt x="79" y="25"/>
                  </a:lnTo>
                  <a:lnTo>
                    <a:pt x="74" y="22"/>
                  </a:lnTo>
                  <a:lnTo>
                    <a:pt x="66" y="21"/>
                  </a:lnTo>
                  <a:lnTo>
                    <a:pt x="66" y="21"/>
                  </a:lnTo>
                  <a:lnTo>
                    <a:pt x="59" y="22"/>
                  </a:lnTo>
                  <a:lnTo>
                    <a:pt x="53" y="24"/>
                  </a:lnTo>
                  <a:lnTo>
                    <a:pt x="47" y="28"/>
                  </a:lnTo>
                  <a:lnTo>
                    <a:pt x="44" y="33"/>
                  </a:lnTo>
                  <a:lnTo>
                    <a:pt x="41" y="38"/>
                  </a:lnTo>
                  <a:lnTo>
                    <a:pt x="39" y="45"/>
                  </a:lnTo>
                  <a:lnTo>
                    <a:pt x="37" y="52"/>
                  </a:lnTo>
                  <a:lnTo>
                    <a:pt x="36" y="58"/>
                  </a:lnTo>
                  <a:lnTo>
                    <a:pt x="92" y="58"/>
                  </a:lnTo>
                  <a:close/>
                </a:path>
              </a:pathLst>
            </a:custGeom>
            <a:grpFill/>
            <a:ln w="9525">
              <a:noFill/>
              <a:round/>
              <a:headEnd/>
              <a:tailEnd/>
            </a:ln>
          </p:spPr>
          <p:txBody>
            <a:bodyPr/>
            <a:lstStyle/>
            <a:p>
              <a:pPr fontAlgn="auto">
                <a:spcBef>
                  <a:spcPts val="0"/>
                </a:spcBef>
                <a:spcAft>
                  <a:spcPts val="0"/>
                </a:spcAft>
                <a:defRPr/>
              </a:pPr>
              <a:endParaRPr lang="en-GB">
                <a:latin typeface="+mn-lt"/>
                <a:cs typeface="+mn-cs"/>
              </a:endParaRPr>
            </a:p>
          </p:txBody>
        </p:sp>
        <p:sp>
          <p:nvSpPr>
            <p:cNvPr id="39" name="Freeform 66"/>
            <p:cNvSpPr>
              <a:spLocks/>
            </p:cNvSpPr>
            <p:nvPr/>
          </p:nvSpPr>
          <p:spPr bwMode="auto">
            <a:xfrm>
              <a:off x="8524875" y="1243013"/>
              <a:ext cx="57150" cy="76200"/>
            </a:xfrm>
            <a:custGeom>
              <a:avLst/>
              <a:gdLst/>
              <a:ahLst/>
              <a:cxnLst>
                <a:cxn ang="0">
                  <a:pos x="78" y="47"/>
                </a:cxn>
                <a:cxn ang="0">
                  <a:pos x="75" y="32"/>
                </a:cxn>
                <a:cxn ang="0">
                  <a:pos x="69" y="25"/>
                </a:cxn>
                <a:cxn ang="0">
                  <a:pos x="61" y="21"/>
                </a:cxn>
                <a:cxn ang="0">
                  <a:pos x="55" y="19"/>
                </a:cxn>
                <a:cxn ang="0">
                  <a:pos x="44" y="22"/>
                </a:cxn>
                <a:cxn ang="0">
                  <a:pos x="38" y="26"/>
                </a:cxn>
                <a:cxn ang="0">
                  <a:pos x="34" y="33"/>
                </a:cxn>
                <a:cxn ang="0">
                  <a:pos x="33" y="37"/>
                </a:cxn>
                <a:cxn ang="0">
                  <a:pos x="38" y="48"/>
                </a:cxn>
                <a:cxn ang="0">
                  <a:pos x="42" y="50"/>
                </a:cxn>
                <a:cxn ang="0">
                  <a:pos x="46" y="52"/>
                </a:cxn>
                <a:cxn ang="0">
                  <a:pos x="81" y="60"/>
                </a:cxn>
                <a:cxn ang="0">
                  <a:pos x="94" y="67"/>
                </a:cxn>
                <a:cxn ang="0">
                  <a:pos x="98" y="71"/>
                </a:cxn>
                <a:cxn ang="0">
                  <a:pos x="106" y="84"/>
                </a:cxn>
                <a:cxn ang="0">
                  <a:pos x="108" y="98"/>
                </a:cxn>
                <a:cxn ang="0">
                  <a:pos x="108" y="105"/>
                </a:cxn>
                <a:cxn ang="0">
                  <a:pos x="103" y="120"/>
                </a:cxn>
                <a:cxn ang="0">
                  <a:pos x="99" y="126"/>
                </a:cxn>
                <a:cxn ang="0">
                  <a:pos x="93" y="133"/>
                </a:cxn>
                <a:cxn ang="0">
                  <a:pos x="78" y="140"/>
                </a:cxn>
                <a:cxn ang="0">
                  <a:pos x="66" y="143"/>
                </a:cxn>
                <a:cxn ang="0">
                  <a:pos x="59" y="143"/>
                </a:cxn>
                <a:cxn ang="0">
                  <a:pos x="40" y="139"/>
                </a:cxn>
                <a:cxn ang="0">
                  <a:pos x="31" y="134"/>
                </a:cxn>
                <a:cxn ang="0">
                  <a:pos x="25" y="126"/>
                </a:cxn>
                <a:cxn ang="0">
                  <a:pos x="0" y="140"/>
                </a:cxn>
                <a:cxn ang="0">
                  <a:pos x="27" y="93"/>
                </a:cxn>
                <a:cxn ang="0">
                  <a:pos x="28" y="98"/>
                </a:cxn>
                <a:cxn ang="0">
                  <a:pos x="31" y="108"/>
                </a:cxn>
                <a:cxn ang="0">
                  <a:pos x="38" y="117"/>
                </a:cxn>
                <a:cxn ang="0">
                  <a:pos x="47" y="121"/>
                </a:cxn>
                <a:cxn ang="0">
                  <a:pos x="54" y="121"/>
                </a:cxn>
                <a:cxn ang="0">
                  <a:pos x="67" y="117"/>
                </a:cxn>
                <a:cxn ang="0">
                  <a:pos x="71" y="112"/>
                </a:cxn>
                <a:cxn ang="0">
                  <a:pos x="73" y="104"/>
                </a:cxn>
                <a:cxn ang="0">
                  <a:pos x="73" y="100"/>
                </a:cxn>
                <a:cxn ang="0">
                  <a:pos x="70" y="93"/>
                </a:cxn>
                <a:cxn ang="0">
                  <a:pos x="67" y="91"/>
                </a:cxn>
                <a:cxn ang="0">
                  <a:pos x="54" y="86"/>
                </a:cxn>
                <a:cxn ang="0">
                  <a:pos x="29" y="80"/>
                </a:cxn>
                <a:cxn ang="0">
                  <a:pos x="18" y="75"/>
                </a:cxn>
                <a:cxn ang="0">
                  <a:pos x="13" y="71"/>
                </a:cxn>
                <a:cxn ang="0">
                  <a:pos x="6" y="63"/>
                </a:cxn>
                <a:cxn ang="0">
                  <a:pos x="2" y="54"/>
                </a:cxn>
                <a:cxn ang="0">
                  <a:pos x="0" y="38"/>
                </a:cxn>
                <a:cxn ang="0">
                  <a:pos x="0" y="34"/>
                </a:cxn>
                <a:cxn ang="0">
                  <a:pos x="2" y="24"/>
                </a:cxn>
                <a:cxn ang="0">
                  <a:pos x="9" y="14"/>
                </a:cxn>
                <a:cxn ang="0">
                  <a:pos x="11" y="11"/>
                </a:cxn>
                <a:cxn ang="0">
                  <a:pos x="24" y="4"/>
                </a:cxn>
                <a:cxn ang="0">
                  <a:pos x="41" y="0"/>
                </a:cxn>
                <a:cxn ang="0">
                  <a:pos x="47" y="0"/>
                </a:cxn>
                <a:cxn ang="0">
                  <a:pos x="65" y="3"/>
                </a:cxn>
                <a:cxn ang="0">
                  <a:pos x="76" y="10"/>
                </a:cxn>
                <a:cxn ang="0">
                  <a:pos x="80" y="3"/>
                </a:cxn>
                <a:cxn ang="0">
                  <a:pos x="105" y="47"/>
                </a:cxn>
              </a:cxnLst>
              <a:rect l="0" t="0" r="r" b="b"/>
              <a:pathLst>
                <a:path w="108" h="143">
                  <a:moveTo>
                    <a:pt x="78" y="47"/>
                  </a:moveTo>
                  <a:lnTo>
                    <a:pt x="78" y="47"/>
                  </a:lnTo>
                  <a:lnTo>
                    <a:pt x="76" y="36"/>
                  </a:lnTo>
                  <a:lnTo>
                    <a:pt x="75" y="32"/>
                  </a:lnTo>
                  <a:lnTo>
                    <a:pt x="72" y="28"/>
                  </a:lnTo>
                  <a:lnTo>
                    <a:pt x="69" y="25"/>
                  </a:lnTo>
                  <a:lnTo>
                    <a:pt x="66" y="22"/>
                  </a:lnTo>
                  <a:lnTo>
                    <a:pt x="61" y="21"/>
                  </a:lnTo>
                  <a:lnTo>
                    <a:pt x="55" y="19"/>
                  </a:lnTo>
                  <a:lnTo>
                    <a:pt x="55" y="19"/>
                  </a:lnTo>
                  <a:lnTo>
                    <a:pt x="47" y="21"/>
                  </a:lnTo>
                  <a:lnTo>
                    <a:pt x="44" y="22"/>
                  </a:lnTo>
                  <a:lnTo>
                    <a:pt x="41" y="24"/>
                  </a:lnTo>
                  <a:lnTo>
                    <a:pt x="38" y="26"/>
                  </a:lnTo>
                  <a:lnTo>
                    <a:pt x="35" y="29"/>
                  </a:lnTo>
                  <a:lnTo>
                    <a:pt x="34" y="33"/>
                  </a:lnTo>
                  <a:lnTo>
                    <a:pt x="33" y="37"/>
                  </a:lnTo>
                  <a:lnTo>
                    <a:pt x="33" y="37"/>
                  </a:lnTo>
                  <a:lnTo>
                    <a:pt x="34" y="44"/>
                  </a:lnTo>
                  <a:lnTo>
                    <a:pt x="38" y="48"/>
                  </a:lnTo>
                  <a:lnTo>
                    <a:pt x="38" y="48"/>
                  </a:lnTo>
                  <a:lnTo>
                    <a:pt x="42" y="50"/>
                  </a:lnTo>
                  <a:lnTo>
                    <a:pt x="46" y="52"/>
                  </a:lnTo>
                  <a:lnTo>
                    <a:pt x="46" y="52"/>
                  </a:lnTo>
                  <a:lnTo>
                    <a:pt x="73" y="58"/>
                  </a:lnTo>
                  <a:lnTo>
                    <a:pt x="81" y="60"/>
                  </a:lnTo>
                  <a:lnTo>
                    <a:pt x="88" y="63"/>
                  </a:lnTo>
                  <a:lnTo>
                    <a:pt x="94" y="67"/>
                  </a:lnTo>
                  <a:lnTo>
                    <a:pt x="98" y="71"/>
                  </a:lnTo>
                  <a:lnTo>
                    <a:pt x="98" y="71"/>
                  </a:lnTo>
                  <a:lnTo>
                    <a:pt x="103" y="77"/>
                  </a:lnTo>
                  <a:lnTo>
                    <a:pt x="106" y="84"/>
                  </a:lnTo>
                  <a:lnTo>
                    <a:pt x="108" y="91"/>
                  </a:lnTo>
                  <a:lnTo>
                    <a:pt x="108" y="98"/>
                  </a:lnTo>
                  <a:lnTo>
                    <a:pt x="108" y="98"/>
                  </a:lnTo>
                  <a:lnTo>
                    <a:pt x="108" y="105"/>
                  </a:lnTo>
                  <a:lnTo>
                    <a:pt x="106" y="113"/>
                  </a:lnTo>
                  <a:lnTo>
                    <a:pt x="103" y="120"/>
                  </a:lnTo>
                  <a:lnTo>
                    <a:pt x="99" y="126"/>
                  </a:lnTo>
                  <a:lnTo>
                    <a:pt x="99" y="126"/>
                  </a:lnTo>
                  <a:lnTo>
                    <a:pt x="96" y="129"/>
                  </a:lnTo>
                  <a:lnTo>
                    <a:pt x="93" y="133"/>
                  </a:lnTo>
                  <a:lnTo>
                    <a:pt x="84" y="138"/>
                  </a:lnTo>
                  <a:lnTo>
                    <a:pt x="78" y="140"/>
                  </a:lnTo>
                  <a:lnTo>
                    <a:pt x="72" y="142"/>
                  </a:lnTo>
                  <a:lnTo>
                    <a:pt x="66" y="143"/>
                  </a:lnTo>
                  <a:lnTo>
                    <a:pt x="59" y="143"/>
                  </a:lnTo>
                  <a:lnTo>
                    <a:pt x="59" y="143"/>
                  </a:lnTo>
                  <a:lnTo>
                    <a:pt x="49" y="142"/>
                  </a:lnTo>
                  <a:lnTo>
                    <a:pt x="40" y="139"/>
                  </a:lnTo>
                  <a:lnTo>
                    <a:pt x="35" y="137"/>
                  </a:lnTo>
                  <a:lnTo>
                    <a:pt x="31" y="134"/>
                  </a:lnTo>
                  <a:lnTo>
                    <a:pt x="28" y="130"/>
                  </a:lnTo>
                  <a:lnTo>
                    <a:pt x="25" y="126"/>
                  </a:lnTo>
                  <a:lnTo>
                    <a:pt x="25" y="140"/>
                  </a:lnTo>
                  <a:lnTo>
                    <a:pt x="0" y="140"/>
                  </a:lnTo>
                  <a:lnTo>
                    <a:pt x="0" y="93"/>
                  </a:lnTo>
                  <a:lnTo>
                    <a:pt x="27" y="93"/>
                  </a:lnTo>
                  <a:lnTo>
                    <a:pt x="27" y="93"/>
                  </a:lnTo>
                  <a:lnTo>
                    <a:pt x="28" y="98"/>
                  </a:lnTo>
                  <a:lnTo>
                    <a:pt x="29" y="104"/>
                  </a:lnTo>
                  <a:lnTo>
                    <a:pt x="31" y="108"/>
                  </a:lnTo>
                  <a:lnTo>
                    <a:pt x="33" y="113"/>
                  </a:lnTo>
                  <a:lnTo>
                    <a:pt x="38" y="117"/>
                  </a:lnTo>
                  <a:lnTo>
                    <a:pt x="42" y="119"/>
                  </a:lnTo>
                  <a:lnTo>
                    <a:pt x="47" y="121"/>
                  </a:lnTo>
                  <a:lnTo>
                    <a:pt x="54" y="121"/>
                  </a:lnTo>
                  <a:lnTo>
                    <a:pt x="54" y="121"/>
                  </a:lnTo>
                  <a:lnTo>
                    <a:pt x="61" y="120"/>
                  </a:lnTo>
                  <a:lnTo>
                    <a:pt x="67" y="117"/>
                  </a:lnTo>
                  <a:lnTo>
                    <a:pt x="70" y="114"/>
                  </a:lnTo>
                  <a:lnTo>
                    <a:pt x="71" y="112"/>
                  </a:lnTo>
                  <a:lnTo>
                    <a:pt x="73" y="107"/>
                  </a:lnTo>
                  <a:lnTo>
                    <a:pt x="73" y="104"/>
                  </a:lnTo>
                  <a:lnTo>
                    <a:pt x="73" y="104"/>
                  </a:lnTo>
                  <a:lnTo>
                    <a:pt x="73" y="100"/>
                  </a:lnTo>
                  <a:lnTo>
                    <a:pt x="72" y="96"/>
                  </a:lnTo>
                  <a:lnTo>
                    <a:pt x="70" y="93"/>
                  </a:lnTo>
                  <a:lnTo>
                    <a:pt x="67" y="91"/>
                  </a:lnTo>
                  <a:lnTo>
                    <a:pt x="67" y="91"/>
                  </a:lnTo>
                  <a:lnTo>
                    <a:pt x="61" y="88"/>
                  </a:lnTo>
                  <a:lnTo>
                    <a:pt x="54" y="86"/>
                  </a:lnTo>
                  <a:lnTo>
                    <a:pt x="42" y="83"/>
                  </a:lnTo>
                  <a:lnTo>
                    <a:pt x="29" y="80"/>
                  </a:lnTo>
                  <a:lnTo>
                    <a:pt x="23" y="78"/>
                  </a:lnTo>
                  <a:lnTo>
                    <a:pt x="18" y="75"/>
                  </a:lnTo>
                  <a:lnTo>
                    <a:pt x="18" y="75"/>
                  </a:lnTo>
                  <a:lnTo>
                    <a:pt x="13" y="71"/>
                  </a:lnTo>
                  <a:lnTo>
                    <a:pt x="9" y="68"/>
                  </a:lnTo>
                  <a:lnTo>
                    <a:pt x="6" y="63"/>
                  </a:lnTo>
                  <a:lnTo>
                    <a:pt x="4" y="59"/>
                  </a:lnTo>
                  <a:lnTo>
                    <a:pt x="2" y="54"/>
                  </a:lnTo>
                  <a:lnTo>
                    <a:pt x="1" y="50"/>
                  </a:lnTo>
                  <a:lnTo>
                    <a:pt x="0" y="38"/>
                  </a:lnTo>
                  <a:lnTo>
                    <a:pt x="0" y="38"/>
                  </a:lnTo>
                  <a:lnTo>
                    <a:pt x="0" y="34"/>
                  </a:lnTo>
                  <a:lnTo>
                    <a:pt x="0" y="31"/>
                  </a:lnTo>
                  <a:lnTo>
                    <a:pt x="2" y="24"/>
                  </a:lnTo>
                  <a:lnTo>
                    <a:pt x="6" y="18"/>
                  </a:lnTo>
                  <a:lnTo>
                    <a:pt x="9" y="14"/>
                  </a:lnTo>
                  <a:lnTo>
                    <a:pt x="9" y="14"/>
                  </a:lnTo>
                  <a:lnTo>
                    <a:pt x="11" y="11"/>
                  </a:lnTo>
                  <a:lnTo>
                    <a:pt x="15" y="9"/>
                  </a:lnTo>
                  <a:lnTo>
                    <a:pt x="24" y="4"/>
                  </a:lnTo>
                  <a:lnTo>
                    <a:pt x="35" y="1"/>
                  </a:lnTo>
                  <a:lnTo>
                    <a:pt x="41" y="0"/>
                  </a:lnTo>
                  <a:lnTo>
                    <a:pt x="47" y="0"/>
                  </a:lnTo>
                  <a:lnTo>
                    <a:pt x="47" y="0"/>
                  </a:lnTo>
                  <a:lnTo>
                    <a:pt x="56" y="0"/>
                  </a:lnTo>
                  <a:lnTo>
                    <a:pt x="65" y="3"/>
                  </a:lnTo>
                  <a:lnTo>
                    <a:pt x="73" y="8"/>
                  </a:lnTo>
                  <a:lnTo>
                    <a:pt x="76" y="10"/>
                  </a:lnTo>
                  <a:lnTo>
                    <a:pt x="80" y="14"/>
                  </a:lnTo>
                  <a:lnTo>
                    <a:pt x="80" y="3"/>
                  </a:lnTo>
                  <a:lnTo>
                    <a:pt x="105" y="3"/>
                  </a:lnTo>
                  <a:lnTo>
                    <a:pt x="105" y="47"/>
                  </a:lnTo>
                  <a:lnTo>
                    <a:pt x="78" y="47"/>
                  </a:lnTo>
                  <a:close/>
                </a:path>
              </a:pathLst>
            </a:custGeom>
            <a:grpFill/>
            <a:ln w="9525">
              <a:noFill/>
              <a:round/>
              <a:headEnd/>
              <a:tailEnd/>
            </a:ln>
          </p:spPr>
          <p:txBody>
            <a:bodyPr/>
            <a:lstStyle/>
            <a:p>
              <a:pPr fontAlgn="auto">
                <a:spcBef>
                  <a:spcPts val="0"/>
                </a:spcBef>
                <a:spcAft>
                  <a:spcPts val="0"/>
                </a:spcAft>
                <a:defRPr/>
              </a:pPr>
              <a:endParaRPr lang="en-GB">
                <a:latin typeface="+mn-lt"/>
                <a:cs typeface="+mn-cs"/>
              </a:endParaRPr>
            </a:p>
          </p:txBody>
        </p:sp>
        <p:sp>
          <p:nvSpPr>
            <p:cNvPr id="40" name="Freeform 67"/>
            <p:cNvSpPr>
              <a:spLocks/>
            </p:cNvSpPr>
            <p:nvPr/>
          </p:nvSpPr>
          <p:spPr bwMode="auto">
            <a:xfrm>
              <a:off x="8591550" y="1243013"/>
              <a:ext cx="57150" cy="76200"/>
            </a:xfrm>
            <a:custGeom>
              <a:avLst/>
              <a:gdLst/>
              <a:ahLst/>
              <a:cxnLst>
                <a:cxn ang="0">
                  <a:pos x="79" y="47"/>
                </a:cxn>
                <a:cxn ang="0">
                  <a:pos x="75" y="32"/>
                </a:cxn>
                <a:cxn ang="0">
                  <a:pos x="70" y="25"/>
                </a:cxn>
                <a:cxn ang="0">
                  <a:pos x="61" y="21"/>
                </a:cxn>
                <a:cxn ang="0">
                  <a:pos x="55" y="19"/>
                </a:cxn>
                <a:cxn ang="0">
                  <a:pos x="44" y="22"/>
                </a:cxn>
                <a:cxn ang="0">
                  <a:pos x="38" y="26"/>
                </a:cxn>
                <a:cxn ang="0">
                  <a:pos x="34" y="33"/>
                </a:cxn>
                <a:cxn ang="0">
                  <a:pos x="34" y="37"/>
                </a:cxn>
                <a:cxn ang="0">
                  <a:pos x="38" y="48"/>
                </a:cxn>
                <a:cxn ang="0">
                  <a:pos x="43" y="50"/>
                </a:cxn>
                <a:cxn ang="0">
                  <a:pos x="46" y="52"/>
                </a:cxn>
                <a:cxn ang="0">
                  <a:pos x="81" y="60"/>
                </a:cxn>
                <a:cxn ang="0">
                  <a:pos x="94" y="67"/>
                </a:cxn>
                <a:cxn ang="0">
                  <a:pos x="99" y="71"/>
                </a:cxn>
                <a:cxn ang="0">
                  <a:pos x="107" y="84"/>
                </a:cxn>
                <a:cxn ang="0">
                  <a:pos x="109" y="98"/>
                </a:cxn>
                <a:cxn ang="0">
                  <a:pos x="108" y="105"/>
                </a:cxn>
                <a:cxn ang="0">
                  <a:pos x="103" y="120"/>
                </a:cxn>
                <a:cxn ang="0">
                  <a:pos x="100" y="126"/>
                </a:cxn>
                <a:cxn ang="0">
                  <a:pos x="94" y="133"/>
                </a:cxn>
                <a:cxn ang="0">
                  <a:pos x="79" y="140"/>
                </a:cxn>
                <a:cxn ang="0">
                  <a:pos x="67" y="143"/>
                </a:cxn>
                <a:cxn ang="0">
                  <a:pos x="59" y="143"/>
                </a:cxn>
                <a:cxn ang="0">
                  <a:pos x="40" y="139"/>
                </a:cxn>
                <a:cxn ang="0">
                  <a:pos x="32" y="134"/>
                </a:cxn>
                <a:cxn ang="0">
                  <a:pos x="26" y="126"/>
                </a:cxn>
                <a:cxn ang="0">
                  <a:pos x="1" y="140"/>
                </a:cxn>
                <a:cxn ang="0">
                  <a:pos x="28" y="93"/>
                </a:cxn>
                <a:cxn ang="0">
                  <a:pos x="28" y="98"/>
                </a:cxn>
                <a:cxn ang="0">
                  <a:pos x="31" y="108"/>
                </a:cxn>
                <a:cxn ang="0">
                  <a:pos x="38" y="117"/>
                </a:cxn>
                <a:cxn ang="0">
                  <a:pos x="48" y="121"/>
                </a:cxn>
                <a:cxn ang="0">
                  <a:pos x="54" y="121"/>
                </a:cxn>
                <a:cxn ang="0">
                  <a:pos x="68" y="117"/>
                </a:cxn>
                <a:cxn ang="0">
                  <a:pos x="72" y="112"/>
                </a:cxn>
                <a:cxn ang="0">
                  <a:pos x="74" y="104"/>
                </a:cxn>
                <a:cxn ang="0">
                  <a:pos x="73" y="100"/>
                </a:cxn>
                <a:cxn ang="0">
                  <a:pos x="70" y="93"/>
                </a:cxn>
                <a:cxn ang="0">
                  <a:pos x="67" y="91"/>
                </a:cxn>
                <a:cxn ang="0">
                  <a:pos x="55" y="86"/>
                </a:cxn>
                <a:cxn ang="0">
                  <a:pos x="30" y="80"/>
                </a:cxn>
                <a:cxn ang="0">
                  <a:pos x="17" y="75"/>
                </a:cxn>
                <a:cxn ang="0">
                  <a:pos x="13" y="71"/>
                </a:cxn>
                <a:cxn ang="0">
                  <a:pos x="7" y="63"/>
                </a:cxn>
                <a:cxn ang="0">
                  <a:pos x="3" y="54"/>
                </a:cxn>
                <a:cxn ang="0">
                  <a:pos x="1" y="38"/>
                </a:cxn>
                <a:cxn ang="0">
                  <a:pos x="0" y="34"/>
                </a:cxn>
                <a:cxn ang="0">
                  <a:pos x="3" y="24"/>
                </a:cxn>
                <a:cxn ang="0">
                  <a:pos x="9" y="14"/>
                </a:cxn>
                <a:cxn ang="0">
                  <a:pos x="12" y="11"/>
                </a:cxn>
                <a:cxn ang="0">
                  <a:pos x="25" y="4"/>
                </a:cxn>
                <a:cxn ang="0">
                  <a:pos x="42" y="0"/>
                </a:cxn>
                <a:cxn ang="0">
                  <a:pos x="48" y="0"/>
                </a:cxn>
                <a:cxn ang="0">
                  <a:pos x="66" y="3"/>
                </a:cxn>
                <a:cxn ang="0">
                  <a:pos x="77" y="10"/>
                </a:cxn>
                <a:cxn ang="0">
                  <a:pos x="80" y="3"/>
                </a:cxn>
                <a:cxn ang="0">
                  <a:pos x="104" y="47"/>
                </a:cxn>
              </a:cxnLst>
              <a:rect l="0" t="0" r="r" b="b"/>
              <a:pathLst>
                <a:path w="109" h="143">
                  <a:moveTo>
                    <a:pt x="79" y="47"/>
                  </a:moveTo>
                  <a:lnTo>
                    <a:pt x="79" y="47"/>
                  </a:lnTo>
                  <a:lnTo>
                    <a:pt x="77" y="36"/>
                  </a:lnTo>
                  <a:lnTo>
                    <a:pt x="75" y="32"/>
                  </a:lnTo>
                  <a:lnTo>
                    <a:pt x="73" y="28"/>
                  </a:lnTo>
                  <a:lnTo>
                    <a:pt x="70" y="25"/>
                  </a:lnTo>
                  <a:lnTo>
                    <a:pt x="66" y="22"/>
                  </a:lnTo>
                  <a:lnTo>
                    <a:pt x="61" y="21"/>
                  </a:lnTo>
                  <a:lnTo>
                    <a:pt x="55" y="19"/>
                  </a:lnTo>
                  <a:lnTo>
                    <a:pt x="55" y="19"/>
                  </a:lnTo>
                  <a:lnTo>
                    <a:pt x="48" y="21"/>
                  </a:lnTo>
                  <a:lnTo>
                    <a:pt x="44" y="22"/>
                  </a:lnTo>
                  <a:lnTo>
                    <a:pt x="40" y="24"/>
                  </a:lnTo>
                  <a:lnTo>
                    <a:pt x="38" y="26"/>
                  </a:lnTo>
                  <a:lnTo>
                    <a:pt x="36" y="29"/>
                  </a:lnTo>
                  <a:lnTo>
                    <a:pt x="34" y="33"/>
                  </a:lnTo>
                  <a:lnTo>
                    <a:pt x="34" y="37"/>
                  </a:lnTo>
                  <a:lnTo>
                    <a:pt x="34" y="37"/>
                  </a:lnTo>
                  <a:lnTo>
                    <a:pt x="35" y="44"/>
                  </a:lnTo>
                  <a:lnTo>
                    <a:pt x="38" y="48"/>
                  </a:lnTo>
                  <a:lnTo>
                    <a:pt x="38" y="48"/>
                  </a:lnTo>
                  <a:lnTo>
                    <a:pt x="43" y="50"/>
                  </a:lnTo>
                  <a:lnTo>
                    <a:pt x="46" y="52"/>
                  </a:lnTo>
                  <a:lnTo>
                    <a:pt x="46" y="52"/>
                  </a:lnTo>
                  <a:lnTo>
                    <a:pt x="74" y="58"/>
                  </a:lnTo>
                  <a:lnTo>
                    <a:pt x="81" y="60"/>
                  </a:lnTo>
                  <a:lnTo>
                    <a:pt x="89" y="63"/>
                  </a:lnTo>
                  <a:lnTo>
                    <a:pt x="94" y="67"/>
                  </a:lnTo>
                  <a:lnTo>
                    <a:pt x="99" y="71"/>
                  </a:lnTo>
                  <a:lnTo>
                    <a:pt x="99" y="71"/>
                  </a:lnTo>
                  <a:lnTo>
                    <a:pt x="103" y="77"/>
                  </a:lnTo>
                  <a:lnTo>
                    <a:pt x="107" y="84"/>
                  </a:lnTo>
                  <a:lnTo>
                    <a:pt x="108" y="91"/>
                  </a:lnTo>
                  <a:lnTo>
                    <a:pt x="109" y="98"/>
                  </a:lnTo>
                  <a:lnTo>
                    <a:pt x="109" y="98"/>
                  </a:lnTo>
                  <a:lnTo>
                    <a:pt x="108" y="105"/>
                  </a:lnTo>
                  <a:lnTo>
                    <a:pt x="107" y="113"/>
                  </a:lnTo>
                  <a:lnTo>
                    <a:pt x="103" y="120"/>
                  </a:lnTo>
                  <a:lnTo>
                    <a:pt x="100" y="126"/>
                  </a:lnTo>
                  <a:lnTo>
                    <a:pt x="100" y="126"/>
                  </a:lnTo>
                  <a:lnTo>
                    <a:pt x="97" y="129"/>
                  </a:lnTo>
                  <a:lnTo>
                    <a:pt x="94" y="133"/>
                  </a:lnTo>
                  <a:lnTo>
                    <a:pt x="85" y="138"/>
                  </a:lnTo>
                  <a:lnTo>
                    <a:pt x="79" y="140"/>
                  </a:lnTo>
                  <a:lnTo>
                    <a:pt x="73" y="142"/>
                  </a:lnTo>
                  <a:lnTo>
                    <a:pt x="67" y="143"/>
                  </a:lnTo>
                  <a:lnTo>
                    <a:pt x="59" y="143"/>
                  </a:lnTo>
                  <a:lnTo>
                    <a:pt x="59" y="143"/>
                  </a:lnTo>
                  <a:lnTo>
                    <a:pt x="50" y="142"/>
                  </a:lnTo>
                  <a:lnTo>
                    <a:pt x="40" y="139"/>
                  </a:lnTo>
                  <a:lnTo>
                    <a:pt x="35" y="137"/>
                  </a:lnTo>
                  <a:lnTo>
                    <a:pt x="32" y="134"/>
                  </a:lnTo>
                  <a:lnTo>
                    <a:pt x="28" y="130"/>
                  </a:lnTo>
                  <a:lnTo>
                    <a:pt x="26" y="126"/>
                  </a:lnTo>
                  <a:lnTo>
                    <a:pt x="26" y="140"/>
                  </a:lnTo>
                  <a:lnTo>
                    <a:pt x="1" y="140"/>
                  </a:lnTo>
                  <a:lnTo>
                    <a:pt x="1" y="93"/>
                  </a:lnTo>
                  <a:lnTo>
                    <a:pt x="28" y="93"/>
                  </a:lnTo>
                  <a:lnTo>
                    <a:pt x="28" y="93"/>
                  </a:lnTo>
                  <a:lnTo>
                    <a:pt x="28" y="98"/>
                  </a:lnTo>
                  <a:lnTo>
                    <a:pt x="29" y="104"/>
                  </a:lnTo>
                  <a:lnTo>
                    <a:pt x="31" y="108"/>
                  </a:lnTo>
                  <a:lnTo>
                    <a:pt x="34" y="113"/>
                  </a:lnTo>
                  <a:lnTo>
                    <a:pt x="38" y="117"/>
                  </a:lnTo>
                  <a:lnTo>
                    <a:pt x="43" y="119"/>
                  </a:lnTo>
                  <a:lnTo>
                    <a:pt x="48" y="121"/>
                  </a:lnTo>
                  <a:lnTo>
                    <a:pt x="54" y="121"/>
                  </a:lnTo>
                  <a:lnTo>
                    <a:pt x="54" y="121"/>
                  </a:lnTo>
                  <a:lnTo>
                    <a:pt x="61" y="120"/>
                  </a:lnTo>
                  <a:lnTo>
                    <a:pt x="68" y="117"/>
                  </a:lnTo>
                  <a:lnTo>
                    <a:pt x="70" y="114"/>
                  </a:lnTo>
                  <a:lnTo>
                    <a:pt x="72" y="112"/>
                  </a:lnTo>
                  <a:lnTo>
                    <a:pt x="73" y="107"/>
                  </a:lnTo>
                  <a:lnTo>
                    <a:pt x="74" y="104"/>
                  </a:lnTo>
                  <a:lnTo>
                    <a:pt x="74" y="104"/>
                  </a:lnTo>
                  <a:lnTo>
                    <a:pt x="73" y="100"/>
                  </a:lnTo>
                  <a:lnTo>
                    <a:pt x="72" y="96"/>
                  </a:lnTo>
                  <a:lnTo>
                    <a:pt x="70" y="93"/>
                  </a:lnTo>
                  <a:lnTo>
                    <a:pt x="67" y="91"/>
                  </a:lnTo>
                  <a:lnTo>
                    <a:pt x="67" y="91"/>
                  </a:lnTo>
                  <a:lnTo>
                    <a:pt x="61" y="88"/>
                  </a:lnTo>
                  <a:lnTo>
                    <a:pt x="55" y="86"/>
                  </a:lnTo>
                  <a:lnTo>
                    <a:pt x="43" y="83"/>
                  </a:lnTo>
                  <a:lnTo>
                    <a:pt x="30" y="80"/>
                  </a:lnTo>
                  <a:lnTo>
                    <a:pt x="24" y="78"/>
                  </a:lnTo>
                  <a:lnTo>
                    <a:pt x="17" y="75"/>
                  </a:lnTo>
                  <a:lnTo>
                    <a:pt x="17" y="75"/>
                  </a:lnTo>
                  <a:lnTo>
                    <a:pt x="13" y="71"/>
                  </a:lnTo>
                  <a:lnTo>
                    <a:pt x="10" y="68"/>
                  </a:lnTo>
                  <a:lnTo>
                    <a:pt x="7" y="63"/>
                  </a:lnTo>
                  <a:lnTo>
                    <a:pt x="4" y="59"/>
                  </a:lnTo>
                  <a:lnTo>
                    <a:pt x="3" y="54"/>
                  </a:lnTo>
                  <a:lnTo>
                    <a:pt x="1" y="50"/>
                  </a:lnTo>
                  <a:lnTo>
                    <a:pt x="1" y="38"/>
                  </a:lnTo>
                  <a:lnTo>
                    <a:pt x="1" y="38"/>
                  </a:lnTo>
                  <a:lnTo>
                    <a:pt x="0" y="34"/>
                  </a:lnTo>
                  <a:lnTo>
                    <a:pt x="1" y="31"/>
                  </a:lnTo>
                  <a:lnTo>
                    <a:pt x="3" y="24"/>
                  </a:lnTo>
                  <a:lnTo>
                    <a:pt x="6" y="18"/>
                  </a:lnTo>
                  <a:lnTo>
                    <a:pt x="9" y="14"/>
                  </a:lnTo>
                  <a:lnTo>
                    <a:pt x="9" y="14"/>
                  </a:lnTo>
                  <a:lnTo>
                    <a:pt x="12" y="11"/>
                  </a:lnTo>
                  <a:lnTo>
                    <a:pt x="15" y="9"/>
                  </a:lnTo>
                  <a:lnTo>
                    <a:pt x="25" y="4"/>
                  </a:lnTo>
                  <a:lnTo>
                    <a:pt x="35" y="1"/>
                  </a:lnTo>
                  <a:lnTo>
                    <a:pt x="42" y="0"/>
                  </a:lnTo>
                  <a:lnTo>
                    <a:pt x="48" y="0"/>
                  </a:lnTo>
                  <a:lnTo>
                    <a:pt x="48" y="0"/>
                  </a:lnTo>
                  <a:lnTo>
                    <a:pt x="56" y="0"/>
                  </a:lnTo>
                  <a:lnTo>
                    <a:pt x="66" y="3"/>
                  </a:lnTo>
                  <a:lnTo>
                    <a:pt x="74" y="8"/>
                  </a:lnTo>
                  <a:lnTo>
                    <a:pt x="77" y="10"/>
                  </a:lnTo>
                  <a:lnTo>
                    <a:pt x="80" y="14"/>
                  </a:lnTo>
                  <a:lnTo>
                    <a:pt x="80" y="3"/>
                  </a:lnTo>
                  <a:lnTo>
                    <a:pt x="104" y="3"/>
                  </a:lnTo>
                  <a:lnTo>
                    <a:pt x="104" y="47"/>
                  </a:lnTo>
                  <a:lnTo>
                    <a:pt x="79" y="47"/>
                  </a:lnTo>
                  <a:close/>
                </a:path>
              </a:pathLst>
            </a:custGeom>
            <a:grpFill/>
            <a:ln w="9525">
              <a:noFill/>
              <a:round/>
              <a:headEnd/>
              <a:tailEnd/>
            </a:ln>
          </p:spPr>
          <p:txBody>
            <a:bodyPr/>
            <a:lstStyle/>
            <a:p>
              <a:pPr fontAlgn="auto">
                <a:spcBef>
                  <a:spcPts val="0"/>
                </a:spcBef>
                <a:spcAft>
                  <a:spcPts val="0"/>
                </a:spcAft>
                <a:defRPr/>
              </a:pPr>
              <a:endParaRPr lang="en-GB">
                <a:latin typeface="+mn-lt"/>
                <a:cs typeface="+mn-cs"/>
              </a:endParaRPr>
            </a:p>
          </p:txBody>
        </p:sp>
        <p:sp>
          <p:nvSpPr>
            <p:cNvPr id="41" name="Freeform 68"/>
            <p:cNvSpPr>
              <a:spLocks noEditPoints="1"/>
            </p:cNvSpPr>
            <p:nvPr/>
          </p:nvSpPr>
          <p:spPr bwMode="auto">
            <a:xfrm>
              <a:off x="8653463" y="1243013"/>
              <a:ext cx="68262" cy="76200"/>
            </a:xfrm>
            <a:custGeom>
              <a:avLst/>
              <a:gdLst/>
              <a:ahLst/>
              <a:cxnLst>
                <a:cxn ang="0">
                  <a:pos x="35" y="78"/>
                </a:cxn>
                <a:cxn ang="0">
                  <a:pos x="37" y="93"/>
                </a:cxn>
                <a:cxn ang="0">
                  <a:pos x="42" y="106"/>
                </a:cxn>
                <a:cxn ang="0">
                  <a:pos x="51" y="117"/>
                </a:cxn>
                <a:cxn ang="0">
                  <a:pos x="67" y="121"/>
                </a:cxn>
                <a:cxn ang="0">
                  <a:pos x="71" y="120"/>
                </a:cxn>
                <a:cxn ang="0">
                  <a:pos x="80" y="117"/>
                </a:cxn>
                <a:cxn ang="0">
                  <a:pos x="87" y="112"/>
                </a:cxn>
                <a:cxn ang="0">
                  <a:pos x="91" y="103"/>
                </a:cxn>
                <a:cxn ang="0">
                  <a:pos x="125" y="98"/>
                </a:cxn>
                <a:cxn ang="0">
                  <a:pos x="125" y="103"/>
                </a:cxn>
                <a:cxn ang="0">
                  <a:pos x="122" y="114"/>
                </a:cxn>
                <a:cxn ang="0">
                  <a:pos x="112" y="126"/>
                </a:cxn>
                <a:cxn ang="0">
                  <a:pos x="96" y="137"/>
                </a:cxn>
                <a:cxn ang="0">
                  <a:pos x="76" y="143"/>
                </a:cxn>
                <a:cxn ang="0">
                  <a:pos x="65" y="143"/>
                </a:cxn>
                <a:cxn ang="0">
                  <a:pos x="50" y="141"/>
                </a:cxn>
                <a:cxn ang="0">
                  <a:pos x="36" y="137"/>
                </a:cxn>
                <a:cxn ang="0">
                  <a:pos x="29" y="134"/>
                </a:cxn>
                <a:cxn ang="0">
                  <a:pos x="20" y="125"/>
                </a:cxn>
                <a:cxn ang="0">
                  <a:pos x="15" y="119"/>
                </a:cxn>
                <a:cxn ang="0">
                  <a:pos x="9" y="108"/>
                </a:cxn>
                <a:cxn ang="0">
                  <a:pos x="1" y="83"/>
                </a:cxn>
                <a:cxn ang="0">
                  <a:pos x="0" y="70"/>
                </a:cxn>
                <a:cxn ang="0">
                  <a:pos x="4" y="43"/>
                </a:cxn>
                <a:cxn ang="0">
                  <a:pos x="13" y="26"/>
                </a:cxn>
                <a:cxn ang="0">
                  <a:pos x="20" y="15"/>
                </a:cxn>
                <a:cxn ang="0">
                  <a:pos x="31" y="8"/>
                </a:cxn>
                <a:cxn ang="0">
                  <a:pos x="42" y="3"/>
                </a:cxn>
                <a:cxn ang="0">
                  <a:pos x="56" y="0"/>
                </a:cxn>
                <a:cxn ang="0">
                  <a:pos x="63" y="0"/>
                </a:cxn>
                <a:cxn ang="0">
                  <a:pos x="83" y="2"/>
                </a:cxn>
                <a:cxn ang="0">
                  <a:pos x="96" y="6"/>
                </a:cxn>
                <a:cxn ang="0">
                  <a:pos x="107" y="13"/>
                </a:cxn>
                <a:cxn ang="0">
                  <a:pos x="112" y="17"/>
                </a:cxn>
                <a:cxn ang="0">
                  <a:pos x="119" y="28"/>
                </a:cxn>
                <a:cxn ang="0">
                  <a:pos x="124" y="39"/>
                </a:cxn>
                <a:cxn ang="0">
                  <a:pos x="127" y="65"/>
                </a:cxn>
                <a:cxn ang="0">
                  <a:pos x="128" y="71"/>
                </a:cxn>
                <a:cxn ang="0">
                  <a:pos x="127" y="76"/>
                </a:cxn>
                <a:cxn ang="0">
                  <a:pos x="35" y="78"/>
                </a:cxn>
                <a:cxn ang="0">
                  <a:pos x="92" y="58"/>
                </a:cxn>
                <a:cxn ang="0">
                  <a:pos x="91" y="46"/>
                </a:cxn>
                <a:cxn ang="0">
                  <a:pos x="86" y="34"/>
                </a:cxn>
                <a:cxn ang="0">
                  <a:pos x="79" y="25"/>
                </a:cxn>
                <a:cxn ang="0">
                  <a:pos x="66" y="21"/>
                </a:cxn>
                <a:cxn ang="0">
                  <a:pos x="59" y="22"/>
                </a:cxn>
                <a:cxn ang="0">
                  <a:pos x="47" y="28"/>
                </a:cxn>
                <a:cxn ang="0">
                  <a:pos x="40" y="38"/>
                </a:cxn>
                <a:cxn ang="0">
                  <a:pos x="37" y="52"/>
                </a:cxn>
                <a:cxn ang="0">
                  <a:pos x="92" y="58"/>
                </a:cxn>
              </a:cxnLst>
              <a:rect l="0" t="0" r="r" b="b"/>
              <a:pathLst>
                <a:path w="128" h="143">
                  <a:moveTo>
                    <a:pt x="35" y="78"/>
                  </a:moveTo>
                  <a:lnTo>
                    <a:pt x="35" y="78"/>
                  </a:lnTo>
                  <a:lnTo>
                    <a:pt x="36" y="85"/>
                  </a:lnTo>
                  <a:lnTo>
                    <a:pt x="37" y="93"/>
                  </a:lnTo>
                  <a:lnTo>
                    <a:pt x="39" y="100"/>
                  </a:lnTo>
                  <a:lnTo>
                    <a:pt x="42" y="106"/>
                  </a:lnTo>
                  <a:lnTo>
                    <a:pt x="46" y="113"/>
                  </a:lnTo>
                  <a:lnTo>
                    <a:pt x="51" y="117"/>
                  </a:lnTo>
                  <a:lnTo>
                    <a:pt x="59" y="120"/>
                  </a:lnTo>
                  <a:lnTo>
                    <a:pt x="67" y="121"/>
                  </a:lnTo>
                  <a:lnTo>
                    <a:pt x="67" y="121"/>
                  </a:lnTo>
                  <a:lnTo>
                    <a:pt x="71" y="120"/>
                  </a:lnTo>
                  <a:lnTo>
                    <a:pt x="77" y="119"/>
                  </a:lnTo>
                  <a:lnTo>
                    <a:pt x="80" y="117"/>
                  </a:lnTo>
                  <a:lnTo>
                    <a:pt x="84" y="115"/>
                  </a:lnTo>
                  <a:lnTo>
                    <a:pt x="87" y="112"/>
                  </a:lnTo>
                  <a:lnTo>
                    <a:pt x="89" y="107"/>
                  </a:lnTo>
                  <a:lnTo>
                    <a:pt x="91" y="103"/>
                  </a:lnTo>
                  <a:lnTo>
                    <a:pt x="92" y="98"/>
                  </a:lnTo>
                  <a:lnTo>
                    <a:pt x="125" y="98"/>
                  </a:lnTo>
                  <a:lnTo>
                    <a:pt x="125" y="98"/>
                  </a:lnTo>
                  <a:lnTo>
                    <a:pt x="125" y="103"/>
                  </a:lnTo>
                  <a:lnTo>
                    <a:pt x="123" y="108"/>
                  </a:lnTo>
                  <a:lnTo>
                    <a:pt x="122" y="114"/>
                  </a:lnTo>
                  <a:lnTo>
                    <a:pt x="119" y="118"/>
                  </a:lnTo>
                  <a:lnTo>
                    <a:pt x="112" y="126"/>
                  </a:lnTo>
                  <a:lnTo>
                    <a:pt x="105" y="133"/>
                  </a:lnTo>
                  <a:lnTo>
                    <a:pt x="96" y="137"/>
                  </a:lnTo>
                  <a:lnTo>
                    <a:pt x="86" y="141"/>
                  </a:lnTo>
                  <a:lnTo>
                    <a:pt x="76" y="143"/>
                  </a:lnTo>
                  <a:lnTo>
                    <a:pt x="65" y="143"/>
                  </a:lnTo>
                  <a:lnTo>
                    <a:pt x="65" y="143"/>
                  </a:lnTo>
                  <a:lnTo>
                    <a:pt x="58" y="143"/>
                  </a:lnTo>
                  <a:lnTo>
                    <a:pt x="50" y="141"/>
                  </a:lnTo>
                  <a:lnTo>
                    <a:pt x="43" y="139"/>
                  </a:lnTo>
                  <a:lnTo>
                    <a:pt x="36" y="137"/>
                  </a:lnTo>
                  <a:lnTo>
                    <a:pt x="36" y="137"/>
                  </a:lnTo>
                  <a:lnTo>
                    <a:pt x="29" y="134"/>
                  </a:lnTo>
                  <a:lnTo>
                    <a:pt x="24" y="129"/>
                  </a:lnTo>
                  <a:lnTo>
                    <a:pt x="20" y="125"/>
                  </a:lnTo>
                  <a:lnTo>
                    <a:pt x="15" y="119"/>
                  </a:lnTo>
                  <a:lnTo>
                    <a:pt x="15" y="119"/>
                  </a:lnTo>
                  <a:lnTo>
                    <a:pt x="12" y="114"/>
                  </a:lnTo>
                  <a:lnTo>
                    <a:pt x="9" y="108"/>
                  </a:lnTo>
                  <a:lnTo>
                    <a:pt x="3" y="96"/>
                  </a:lnTo>
                  <a:lnTo>
                    <a:pt x="1" y="83"/>
                  </a:lnTo>
                  <a:lnTo>
                    <a:pt x="0" y="70"/>
                  </a:lnTo>
                  <a:lnTo>
                    <a:pt x="0" y="70"/>
                  </a:lnTo>
                  <a:lnTo>
                    <a:pt x="1" y="56"/>
                  </a:lnTo>
                  <a:lnTo>
                    <a:pt x="4" y="43"/>
                  </a:lnTo>
                  <a:lnTo>
                    <a:pt x="10" y="31"/>
                  </a:lnTo>
                  <a:lnTo>
                    <a:pt x="13" y="26"/>
                  </a:lnTo>
                  <a:lnTo>
                    <a:pt x="16" y="21"/>
                  </a:lnTo>
                  <a:lnTo>
                    <a:pt x="20" y="15"/>
                  </a:lnTo>
                  <a:lnTo>
                    <a:pt x="25" y="11"/>
                  </a:lnTo>
                  <a:lnTo>
                    <a:pt x="31" y="8"/>
                  </a:lnTo>
                  <a:lnTo>
                    <a:pt x="36" y="5"/>
                  </a:lnTo>
                  <a:lnTo>
                    <a:pt x="42" y="3"/>
                  </a:lnTo>
                  <a:lnTo>
                    <a:pt x="48" y="1"/>
                  </a:lnTo>
                  <a:lnTo>
                    <a:pt x="56" y="0"/>
                  </a:lnTo>
                  <a:lnTo>
                    <a:pt x="63" y="0"/>
                  </a:lnTo>
                  <a:lnTo>
                    <a:pt x="63" y="0"/>
                  </a:lnTo>
                  <a:lnTo>
                    <a:pt x="77" y="0"/>
                  </a:lnTo>
                  <a:lnTo>
                    <a:pt x="83" y="2"/>
                  </a:lnTo>
                  <a:lnTo>
                    <a:pt x="89" y="3"/>
                  </a:lnTo>
                  <a:lnTo>
                    <a:pt x="96" y="6"/>
                  </a:lnTo>
                  <a:lnTo>
                    <a:pt x="102" y="9"/>
                  </a:lnTo>
                  <a:lnTo>
                    <a:pt x="107" y="13"/>
                  </a:lnTo>
                  <a:lnTo>
                    <a:pt x="112" y="17"/>
                  </a:lnTo>
                  <a:lnTo>
                    <a:pt x="112" y="17"/>
                  </a:lnTo>
                  <a:lnTo>
                    <a:pt x="115" y="23"/>
                  </a:lnTo>
                  <a:lnTo>
                    <a:pt x="119" y="28"/>
                  </a:lnTo>
                  <a:lnTo>
                    <a:pt x="122" y="33"/>
                  </a:lnTo>
                  <a:lnTo>
                    <a:pt x="124" y="39"/>
                  </a:lnTo>
                  <a:lnTo>
                    <a:pt x="126" y="52"/>
                  </a:lnTo>
                  <a:lnTo>
                    <a:pt x="127" y="65"/>
                  </a:lnTo>
                  <a:lnTo>
                    <a:pt x="127" y="65"/>
                  </a:lnTo>
                  <a:lnTo>
                    <a:pt x="128" y="71"/>
                  </a:lnTo>
                  <a:lnTo>
                    <a:pt x="127" y="76"/>
                  </a:lnTo>
                  <a:lnTo>
                    <a:pt x="127" y="76"/>
                  </a:lnTo>
                  <a:lnTo>
                    <a:pt x="127" y="78"/>
                  </a:lnTo>
                  <a:lnTo>
                    <a:pt x="35" y="78"/>
                  </a:lnTo>
                  <a:close/>
                  <a:moveTo>
                    <a:pt x="92" y="58"/>
                  </a:moveTo>
                  <a:lnTo>
                    <a:pt x="92" y="58"/>
                  </a:lnTo>
                  <a:lnTo>
                    <a:pt x="92" y="52"/>
                  </a:lnTo>
                  <a:lnTo>
                    <a:pt x="91" y="46"/>
                  </a:lnTo>
                  <a:lnTo>
                    <a:pt x="89" y="39"/>
                  </a:lnTo>
                  <a:lnTo>
                    <a:pt x="86" y="34"/>
                  </a:lnTo>
                  <a:lnTo>
                    <a:pt x="83" y="29"/>
                  </a:lnTo>
                  <a:lnTo>
                    <a:pt x="79" y="25"/>
                  </a:lnTo>
                  <a:lnTo>
                    <a:pt x="72" y="22"/>
                  </a:lnTo>
                  <a:lnTo>
                    <a:pt x="66" y="21"/>
                  </a:lnTo>
                  <a:lnTo>
                    <a:pt x="66" y="21"/>
                  </a:lnTo>
                  <a:lnTo>
                    <a:pt x="59" y="22"/>
                  </a:lnTo>
                  <a:lnTo>
                    <a:pt x="53" y="24"/>
                  </a:lnTo>
                  <a:lnTo>
                    <a:pt x="47" y="28"/>
                  </a:lnTo>
                  <a:lnTo>
                    <a:pt x="43" y="33"/>
                  </a:lnTo>
                  <a:lnTo>
                    <a:pt x="40" y="38"/>
                  </a:lnTo>
                  <a:lnTo>
                    <a:pt x="38" y="45"/>
                  </a:lnTo>
                  <a:lnTo>
                    <a:pt x="37" y="52"/>
                  </a:lnTo>
                  <a:lnTo>
                    <a:pt x="36" y="58"/>
                  </a:lnTo>
                  <a:lnTo>
                    <a:pt x="92" y="58"/>
                  </a:lnTo>
                  <a:close/>
                </a:path>
              </a:pathLst>
            </a:custGeom>
            <a:grpFill/>
            <a:ln w="9525">
              <a:noFill/>
              <a:round/>
              <a:headEnd/>
              <a:tailEnd/>
            </a:ln>
          </p:spPr>
          <p:txBody>
            <a:bodyPr/>
            <a:lstStyle/>
            <a:p>
              <a:pPr fontAlgn="auto">
                <a:spcBef>
                  <a:spcPts val="0"/>
                </a:spcBef>
                <a:spcAft>
                  <a:spcPts val="0"/>
                </a:spcAft>
                <a:defRPr/>
              </a:pPr>
              <a:endParaRPr lang="en-GB">
                <a:latin typeface="+mn-lt"/>
                <a:cs typeface="+mn-cs"/>
              </a:endParaRPr>
            </a:p>
          </p:txBody>
        </p:sp>
        <p:sp>
          <p:nvSpPr>
            <p:cNvPr id="42" name="Freeform 69"/>
            <p:cNvSpPr>
              <a:spLocks/>
            </p:cNvSpPr>
            <p:nvPr/>
          </p:nvSpPr>
          <p:spPr bwMode="auto">
            <a:xfrm>
              <a:off x="8729663" y="1243013"/>
              <a:ext cx="57150" cy="76200"/>
            </a:xfrm>
            <a:custGeom>
              <a:avLst/>
              <a:gdLst/>
              <a:ahLst/>
              <a:cxnLst>
                <a:cxn ang="0">
                  <a:pos x="79" y="47"/>
                </a:cxn>
                <a:cxn ang="0">
                  <a:pos x="75" y="32"/>
                </a:cxn>
                <a:cxn ang="0">
                  <a:pos x="70" y="25"/>
                </a:cxn>
                <a:cxn ang="0">
                  <a:pos x="62" y="21"/>
                </a:cxn>
                <a:cxn ang="0">
                  <a:pos x="55" y="19"/>
                </a:cxn>
                <a:cxn ang="0">
                  <a:pos x="44" y="22"/>
                </a:cxn>
                <a:cxn ang="0">
                  <a:pos x="39" y="26"/>
                </a:cxn>
                <a:cxn ang="0">
                  <a:pos x="34" y="33"/>
                </a:cxn>
                <a:cxn ang="0">
                  <a:pos x="34" y="37"/>
                </a:cxn>
                <a:cxn ang="0">
                  <a:pos x="39" y="48"/>
                </a:cxn>
                <a:cxn ang="0">
                  <a:pos x="42" y="50"/>
                </a:cxn>
                <a:cxn ang="0">
                  <a:pos x="46" y="52"/>
                </a:cxn>
                <a:cxn ang="0">
                  <a:pos x="82" y="60"/>
                </a:cxn>
                <a:cxn ang="0">
                  <a:pos x="94" y="67"/>
                </a:cxn>
                <a:cxn ang="0">
                  <a:pos x="99" y="71"/>
                </a:cxn>
                <a:cxn ang="0">
                  <a:pos x="107" y="84"/>
                </a:cxn>
                <a:cxn ang="0">
                  <a:pos x="109" y="98"/>
                </a:cxn>
                <a:cxn ang="0">
                  <a:pos x="108" y="105"/>
                </a:cxn>
                <a:cxn ang="0">
                  <a:pos x="104" y="120"/>
                </a:cxn>
                <a:cxn ang="0">
                  <a:pos x="100" y="126"/>
                </a:cxn>
                <a:cxn ang="0">
                  <a:pos x="94" y="133"/>
                </a:cxn>
                <a:cxn ang="0">
                  <a:pos x="79" y="140"/>
                </a:cxn>
                <a:cxn ang="0">
                  <a:pos x="67" y="143"/>
                </a:cxn>
                <a:cxn ang="0">
                  <a:pos x="59" y="143"/>
                </a:cxn>
                <a:cxn ang="0">
                  <a:pos x="40" y="139"/>
                </a:cxn>
                <a:cxn ang="0">
                  <a:pos x="32" y="134"/>
                </a:cxn>
                <a:cxn ang="0">
                  <a:pos x="25" y="126"/>
                </a:cxn>
                <a:cxn ang="0">
                  <a:pos x="1" y="140"/>
                </a:cxn>
                <a:cxn ang="0">
                  <a:pos x="27" y="93"/>
                </a:cxn>
                <a:cxn ang="0">
                  <a:pos x="28" y="98"/>
                </a:cxn>
                <a:cxn ang="0">
                  <a:pos x="31" y="108"/>
                </a:cxn>
                <a:cxn ang="0">
                  <a:pos x="39" y="117"/>
                </a:cxn>
                <a:cxn ang="0">
                  <a:pos x="48" y="121"/>
                </a:cxn>
                <a:cxn ang="0">
                  <a:pos x="54" y="121"/>
                </a:cxn>
                <a:cxn ang="0">
                  <a:pos x="68" y="117"/>
                </a:cxn>
                <a:cxn ang="0">
                  <a:pos x="72" y="112"/>
                </a:cxn>
                <a:cxn ang="0">
                  <a:pos x="74" y="104"/>
                </a:cxn>
                <a:cxn ang="0">
                  <a:pos x="73" y="100"/>
                </a:cxn>
                <a:cxn ang="0">
                  <a:pos x="70" y="93"/>
                </a:cxn>
                <a:cxn ang="0">
                  <a:pos x="67" y="91"/>
                </a:cxn>
                <a:cxn ang="0">
                  <a:pos x="55" y="86"/>
                </a:cxn>
                <a:cxn ang="0">
                  <a:pos x="29" y="80"/>
                </a:cxn>
                <a:cxn ang="0">
                  <a:pos x="18" y="75"/>
                </a:cxn>
                <a:cxn ang="0">
                  <a:pos x="13" y="71"/>
                </a:cxn>
                <a:cxn ang="0">
                  <a:pos x="7" y="63"/>
                </a:cxn>
                <a:cxn ang="0">
                  <a:pos x="3" y="54"/>
                </a:cxn>
                <a:cxn ang="0">
                  <a:pos x="0" y="38"/>
                </a:cxn>
                <a:cxn ang="0">
                  <a:pos x="0" y="34"/>
                </a:cxn>
                <a:cxn ang="0">
                  <a:pos x="3" y="24"/>
                </a:cxn>
                <a:cxn ang="0">
                  <a:pos x="9" y="14"/>
                </a:cxn>
                <a:cxn ang="0">
                  <a:pos x="11" y="11"/>
                </a:cxn>
                <a:cxn ang="0">
                  <a:pos x="25" y="4"/>
                </a:cxn>
                <a:cxn ang="0">
                  <a:pos x="42" y="0"/>
                </a:cxn>
                <a:cxn ang="0">
                  <a:pos x="48" y="0"/>
                </a:cxn>
                <a:cxn ang="0">
                  <a:pos x="66" y="3"/>
                </a:cxn>
                <a:cxn ang="0">
                  <a:pos x="77" y="10"/>
                </a:cxn>
                <a:cxn ang="0">
                  <a:pos x="80" y="3"/>
                </a:cxn>
                <a:cxn ang="0">
                  <a:pos x="105" y="47"/>
                </a:cxn>
              </a:cxnLst>
              <a:rect l="0" t="0" r="r" b="b"/>
              <a:pathLst>
                <a:path w="109" h="143">
                  <a:moveTo>
                    <a:pt x="79" y="47"/>
                  </a:moveTo>
                  <a:lnTo>
                    <a:pt x="79" y="47"/>
                  </a:lnTo>
                  <a:lnTo>
                    <a:pt x="77" y="36"/>
                  </a:lnTo>
                  <a:lnTo>
                    <a:pt x="75" y="32"/>
                  </a:lnTo>
                  <a:lnTo>
                    <a:pt x="73" y="28"/>
                  </a:lnTo>
                  <a:lnTo>
                    <a:pt x="70" y="25"/>
                  </a:lnTo>
                  <a:lnTo>
                    <a:pt x="66" y="22"/>
                  </a:lnTo>
                  <a:lnTo>
                    <a:pt x="62" y="21"/>
                  </a:lnTo>
                  <a:lnTo>
                    <a:pt x="55" y="19"/>
                  </a:lnTo>
                  <a:lnTo>
                    <a:pt x="55" y="19"/>
                  </a:lnTo>
                  <a:lnTo>
                    <a:pt x="48" y="21"/>
                  </a:lnTo>
                  <a:lnTo>
                    <a:pt x="44" y="22"/>
                  </a:lnTo>
                  <a:lnTo>
                    <a:pt x="41" y="24"/>
                  </a:lnTo>
                  <a:lnTo>
                    <a:pt x="39" y="26"/>
                  </a:lnTo>
                  <a:lnTo>
                    <a:pt x="36" y="29"/>
                  </a:lnTo>
                  <a:lnTo>
                    <a:pt x="34" y="33"/>
                  </a:lnTo>
                  <a:lnTo>
                    <a:pt x="34" y="37"/>
                  </a:lnTo>
                  <a:lnTo>
                    <a:pt x="34" y="37"/>
                  </a:lnTo>
                  <a:lnTo>
                    <a:pt x="35" y="44"/>
                  </a:lnTo>
                  <a:lnTo>
                    <a:pt x="39" y="48"/>
                  </a:lnTo>
                  <a:lnTo>
                    <a:pt x="39" y="48"/>
                  </a:lnTo>
                  <a:lnTo>
                    <a:pt x="42" y="50"/>
                  </a:lnTo>
                  <a:lnTo>
                    <a:pt x="46" y="52"/>
                  </a:lnTo>
                  <a:lnTo>
                    <a:pt x="46" y="52"/>
                  </a:lnTo>
                  <a:lnTo>
                    <a:pt x="74" y="58"/>
                  </a:lnTo>
                  <a:lnTo>
                    <a:pt x="82" y="60"/>
                  </a:lnTo>
                  <a:lnTo>
                    <a:pt x="89" y="63"/>
                  </a:lnTo>
                  <a:lnTo>
                    <a:pt x="94" y="67"/>
                  </a:lnTo>
                  <a:lnTo>
                    <a:pt x="99" y="71"/>
                  </a:lnTo>
                  <a:lnTo>
                    <a:pt x="99" y="71"/>
                  </a:lnTo>
                  <a:lnTo>
                    <a:pt x="104" y="77"/>
                  </a:lnTo>
                  <a:lnTo>
                    <a:pt x="107" y="84"/>
                  </a:lnTo>
                  <a:lnTo>
                    <a:pt x="108" y="91"/>
                  </a:lnTo>
                  <a:lnTo>
                    <a:pt x="109" y="98"/>
                  </a:lnTo>
                  <a:lnTo>
                    <a:pt x="109" y="98"/>
                  </a:lnTo>
                  <a:lnTo>
                    <a:pt x="108" y="105"/>
                  </a:lnTo>
                  <a:lnTo>
                    <a:pt x="107" y="113"/>
                  </a:lnTo>
                  <a:lnTo>
                    <a:pt x="104" y="120"/>
                  </a:lnTo>
                  <a:lnTo>
                    <a:pt x="100" y="126"/>
                  </a:lnTo>
                  <a:lnTo>
                    <a:pt x="100" y="126"/>
                  </a:lnTo>
                  <a:lnTo>
                    <a:pt x="97" y="129"/>
                  </a:lnTo>
                  <a:lnTo>
                    <a:pt x="94" y="133"/>
                  </a:lnTo>
                  <a:lnTo>
                    <a:pt x="85" y="138"/>
                  </a:lnTo>
                  <a:lnTo>
                    <a:pt x="79" y="140"/>
                  </a:lnTo>
                  <a:lnTo>
                    <a:pt x="73" y="142"/>
                  </a:lnTo>
                  <a:lnTo>
                    <a:pt x="67" y="143"/>
                  </a:lnTo>
                  <a:lnTo>
                    <a:pt x="59" y="143"/>
                  </a:lnTo>
                  <a:lnTo>
                    <a:pt x="59" y="143"/>
                  </a:lnTo>
                  <a:lnTo>
                    <a:pt x="49" y="142"/>
                  </a:lnTo>
                  <a:lnTo>
                    <a:pt x="40" y="139"/>
                  </a:lnTo>
                  <a:lnTo>
                    <a:pt x="35" y="137"/>
                  </a:lnTo>
                  <a:lnTo>
                    <a:pt x="32" y="134"/>
                  </a:lnTo>
                  <a:lnTo>
                    <a:pt x="28" y="130"/>
                  </a:lnTo>
                  <a:lnTo>
                    <a:pt x="25" y="126"/>
                  </a:lnTo>
                  <a:lnTo>
                    <a:pt x="25" y="140"/>
                  </a:lnTo>
                  <a:lnTo>
                    <a:pt x="1" y="140"/>
                  </a:lnTo>
                  <a:lnTo>
                    <a:pt x="1" y="93"/>
                  </a:lnTo>
                  <a:lnTo>
                    <a:pt x="27" y="93"/>
                  </a:lnTo>
                  <a:lnTo>
                    <a:pt x="27" y="93"/>
                  </a:lnTo>
                  <a:lnTo>
                    <a:pt x="28" y="98"/>
                  </a:lnTo>
                  <a:lnTo>
                    <a:pt x="29" y="104"/>
                  </a:lnTo>
                  <a:lnTo>
                    <a:pt x="31" y="108"/>
                  </a:lnTo>
                  <a:lnTo>
                    <a:pt x="34" y="113"/>
                  </a:lnTo>
                  <a:lnTo>
                    <a:pt x="39" y="117"/>
                  </a:lnTo>
                  <a:lnTo>
                    <a:pt x="43" y="119"/>
                  </a:lnTo>
                  <a:lnTo>
                    <a:pt x="48" y="121"/>
                  </a:lnTo>
                  <a:lnTo>
                    <a:pt x="54" y="121"/>
                  </a:lnTo>
                  <a:lnTo>
                    <a:pt x="54" y="121"/>
                  </a:lnTo>
                  <a:lnTo>
                    <a:pt x="62" y="120"/>
                  </a:lnTo>
                  <a:lnTo>
                    <a:pt x="68" y="117"/>
                  </a:lnTo>
                  <a:lnTo>
                    <a:pt x="70" y="114"/>
                  </a:lnTo>
                  <a:lnTo>
                    <a:pt x="72" y="112"/>
                  </a:lnTo>
                  <a:lnTo>
                    <a:pt x="73" y="107"/>
                  </a:lnTo>
                  <a:lnTo>
                    <a:pt x="74" y="104"/>
                  </a:lnTo>
                  <a:lnTo>
                    <a:pt x="74" y="104"/>
                  </a:lnTo>
                  <a:lnTo>
                    <a:pt x="73" y="100"/>
                  </a:lnTo>
                  <a:lnTo>
                    <a:pt x="72" y="96"/>
                  </a:lnTo>
                  <a:lnTo>
                    <a:pt x="70" y="93"/>
                  </a:lnTo>
                  <a:lnTo>
                    <a:pt x="67" y="91"/>
                  </a:lnTo>
                  <a:lnTo>
                    <a:pt x="67" y="91"/>
                  </a:lnTo>
                  <a:lnTo>
                    <a:pt x="62" y="88"/>
                  </a:lnTo>
                  <a:lnTo>
                    <a:pt x="55" y="86"/>
                  </a:lnTo>
                  <a:lnTo>
                    <a:pt x="42" y="83"/>
                  </a:lnTo>
                  <a:lnTo>
                    <a:pt x="29" y="80"/>
                  </a:lnTo>
                  <a:lnTo>
                    <a:pt x="24" y="78"/>
                  </a:lnTo>
                  <a:lnTo>
                    <a:pt x="18" y="75"/>
                  </a:lnTo>
                  <a:lnTo>
                    <a:pt x="18" y="75"/>
                  </a:lnTo>
                  <a:lnTo>
                    <a:pt x="13" y="71"/>
                  </a:lnTo>
                  <a:lnTo>
                    <a:pt x="10" y="68"/>
                  </a:lnTo>
                  <a:lnTo>
                    <a:pt x="7" y="63"/>
                  </a:lnTo>
                  <a:lnTo>
                    <a:pt x="4" y="59"/>
                  </a:lnTo>
                  <a:lnTo>
                    <a:pt x="3" y="54"/>
                  </a:lnTo>
                  <a:lnTo>
                    <a:pt x="1" y="50"/>
                  </a:lnTo>
                  <a:lnTo>
                    <a:pt x="0" y="38"/>
                  </a:lnTo>
                  <a:lnTo>
                    <a:pt x="0" y="38"/>
                  </a:lnTo>
                  <a:lnTo>
                    <a:pt x="0" y="34"/>
                  </a:lnTo>
                  <a:lnTo>
                    <a:pt x="1" y="31"/>
                  </a:lnTo>
                  <a:lnTo>
                    <a:pt x="3" y="24"/>
                  </a:lnTo>
                  <a:lnTo>
                    <a:pt x="6" y="18"/>
                  </a:lnTo>
                  <a:lnTo>
                    <a:pt x="9" y="14"/>
                  </a:lnTo>
                  <a:lnTo>
                    <a:pt x="9" y="14"/>
                  </a:lnTo>
                  <a:lnTo>
                    <a:pt x="11" y="11"/>
                  </a:lnTo>
                  <a:lnTo>
                    <a:pt x="15" y="9"/>
                  </a:lnTo>
                  <a:lnTo>
                    <a:pt x="25" y="4"/>
                  </a:lnTo>
                  <a:lnTo>
                    <a:pt x="35" y="1"/>
                  </a:lnTo>
                  <a:lnTo>
                    <a:pt x="42" y="0"/>
                  </a:lnTo>
                  <a:lnTo>
                    <a:pt x="48" y="0"/>
                  </a:lnTo>
                  <a:lnTo>
                    <a:pt x="48" y="0"/>
                  </a:lnTo>
                  <a:lnTo>
                    <a:pt x="56" y="0"/>
                  </a:lnTo>
                  <a:lnTo>
                    <a:pt x="66" y="3"/>
                  </a:lnTo>
                  <a:lnTo>
                    <a:pt x="74" y="8"/>
                  </a:lnTo>
                  <a:lnTo>
                    <a:pt x="77" y="10"/>
                  </a:lnTo>
                  <a:lnTo>
                    <a:pt x="80" y="14"/>
                  </a:lnTo>
                  <a:lnTo>
                    <a:pt x="80" y="3"/>
                  </a:lnTo>
                  <a:lnTo>
                    <a:pt x="105" y="3"/>
                  </a:lnTo>
                  <a:lnTo>
                    <a:pt x="105" y="47"/>
                  </a:lnTo>
                  <a:lnTo>
                    <a:pt x="79" y="47"/>
                  </a:lnTo>
                  <a:close/>
                </a:path>
              </a:pathLst>
            </a:custGeom>
            <a:grpFill/>
            <a:ln w="9525">
              <a:noFill/>
              <a:round/>
              <a:headEnd/>
              <a:tailEnd/>
            </a:ln>
          </p:spPr>
          <p:txBody>
            <a:bodyPr/>
            <a:lstStyle/>
            <a:p>
              <a:pPr fontAlgn="auto">
                <a:spcBef>
                  <a:spcPts val="0"/>
                </a:spcBef>
                <a:spcAft>
                  <a:spcPts val="0"/>
                </a:spcAft>
                <a:defRPr/>
              </a:pPr>
              <a:endParaRPr lang="en-GB">
                <a:latin typeface="+mn-lt"/>
                <a:cs typeface="+mn-cs"/>
              </a:endParaRPr>
            </a:p>
          </p:txBody>
        </p:sp>
      </p:grpSp>
    </p:spTree>
  </p:cSld>
  <p:clrMapOvr>
    <a:overrideClrMapping bg1="lt1" tx1="dk1" bg2="lt2" tx2="dk2" accent1="accent1" accent2="accent2" accent3="accent3" accent4="accent4" accent5="accent5" accent6="accent6" hlink="hlink" folHlink="folHlink"/>
  </p:clrMapOvr>
  <p:transition spd="med">
    <p:fade/>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3314" name="Otsikko 14"/>
          <p:cNvSpPr>
            <a:spLocks noGrp="1"/>
          </p:cNvSpPr>
          <p:nvPr>
            <p:ph type="title" idx="4294967295"/>
          </p:nvPr>
        </p:nvSpPr>
        <p:spPr>
          <a:xfrm>
            <a:off x="539750" y="333375"/>
            <a:ext cx="8064500" cy="1008063"/>
          </a:xfrm>
        </p:spPr>
        <p:txBody>
          <a:bodyPr/>
          <a:lstStyle/>
          <a:p>
            <a:pPr eaLnBrk="1" hangingPunct="1"/>
            <a:r>
              <a:rPr lang="fi-FI" smtClean="0">
                <a:ea typeface="MS PGothic" pitchFamily="34" charset="-128"/>
              </a:rPr>
              <a:t>OUR COMPANY IN NUMBERS</a:t>
            </a:r>
            <a:endParaRPr lang="en-US" smtClean="0"/>
          </a:p>
        </p:txBody>
      </p:sp>
      <p:sp>
        <p:nvSpPr>
          <p:cNvPr id="13316" name="Alatunnisteen paikkamerkki 2"/>
          <p:cNvSpPr>
            <a:spLocks noGrp="1"/>
          </p:cNvSpPr>
          <p:nvPr>
            <p:ph type="ftr" sz="quarter" idx="12"/>
          </p:nvPr>
        </p:nvSpPr>
        <p:spPr bwMode="auto">
          <a:xfrm>
            <a:off x="4716463" y="6381750"/>
            <a:ext cx="2713037" cy="215900"/>
          </a:xfrm>
          <a:ln>
            <a:miter lim="800000"/>
            <a:headEnd/>
            <a:tailEnd/>
          </a:ln>
        </p:spPr>
        <p:txBody>
          <a:bodyPr wrap="square" numCol="1" compatLnSpc="1">
            <a:prstTxWarp prst="textNoShape">
              <a:avLst/>
            </a:prstTxWarp>
          </a:bodyPr>
          <a:lstStyle/>
          <a:p>
            <a:pPr fontAlgn="base">
              <a:spcBef>
                <a:spcPct val="0"/>
              </a:spcBef>
              <a:spcAft>
                <a:spcPct val="0"/>
              </a:spcAft>
              <a:defRPr/>
            </a:pPr>
            <a:r>
              <a:rPr lang="fi-FI" smtClean="0"/>
              <a:t>ROCKET-projektin Kiina seminaari 17.5.2011</a:t>
            </a:r>
            <a:endParaRPr lang="en-GB" smtClean="0"/>
          </a:p>
        </p:txBody>
      </p:sp>
      <p:sp>
        <p:nvSpPr>
          <p:cNvPr id="5" name="Rektangel 12"/>
          <p:cNvSpPr/>
          <p:nvPr/>
        </p:nvSpPr>
        <p:spPr>
          <a:xfrm>
            <a:off x="247650" y="1308100"/>
            <a:ext cx="8639175" cy="4819650"/>
          </a:xfrm>
          <a:prstGeom prst="rect">
            <a:avLst/>
          </a:prstGeom>
          <a:solidFill>
            <a:schemeClr val="bg2"/>
          </a:solidFill>
          <a:ln>
            <a:noFill/>
          </a:ln>
          <a:effectLst/>
        </p:spPr>
        <p:style>
          <a:lnRef idx="1">
            <a:schemeClr val="accent4"/>
          </a:lnRef>
          <a:fillRef idx="3">
            <a:schemeClr val="accent4"/>
          </a:fillRef>
          <a:effectRef idx="2">
            <a:schemeClr val="accent4"/>
          </a:effectRef>
          <a:fontRef idx="minor">
            <a:schemeClr val="lt1"/>
          </a:fontRef>
        </p:style>
        <p:txBody>
          <a:bodyPr anchor="ctr"/>
          <a:lstStyle/>
          <a:p>
            <a:pPr algn="ctr"/>
            <a:endParaRPr lang="sv-SE">
              <a:solidFill>
                <a:srgbClr val="FFFFFF"/>
              </a:solidFill>
              <a:ea typeface="MS PGothic" pitchFamily="34" charset="-128"/>
              <a:cs typeface="Arial" charset="0"/>
            </a:endParaRPr>
          </a:p>
        </p:txBody>
      </p:sp>
      <p:sp>
        <p:nvSpPr>
          <p:cNvPr id="6" name="Rectangle 11"/>
          <p:cNvSpPr>
            <a:spLocks noChangeArrowheads="1"/>
          </p:cNvSpPr>
          <p:nvPr/>
        </p:nvSpPr>
        <p:spPr bwMode="auto">
          <a:xfrm>
            <a:off x="6732588" y="1285875"/>
            <a:ext cx="2160587" cy="2413000"/>
          </a:xfrm>
          <a:prstGeom prst="rect">
            <a:avLst/>
          </a:prstGeom>
          <a:solidFill>
            <a:schemeClr val="bg2"/>
          </a:solidFill>
          <a:ln w="9525">
            <a:noFill/>
            <a:miter lim="800000"/>
            <a:headEnd/>
            <a:tailEnd/>
          </a:ln>
        </p:spPr>
        <p:txBody>
          <a:bodyPr wrap="none" anchor="ctr"/>
          <a:lstStyle/>
          <a:p>
            <a:pPr algn="ctr">
              <a:spcAft>
                <a:spcPts val="100"/>
              </a:spcAft>
            </a:pPr>
            <a:r>
              <a:rPr lang="en-US" sz="1000">
                <a:solidFill>
                  <a:schemeClr val="tx2"/>
                </a:solidFill>
                <a:latin typeface="Franklin Gothic Std No.2" pitchFamily="34" charset="0"/>
              </a:rPr>
              <a:t>ESTIMATED ANNUAL </a:t>
            </a:r>
          </a:p>
          <a:p>
            <a:pPr algn="ctr"/>
            <a:r>
              <a:rPr lang="en-US" sz="1000">
                <a:solidFill>
                  <a:schemeClr val="tx2"/>
                </a:solidFill>
                <a:latin typeface="Franklin Gothic Std No.2" pitchFamily="34" charset="0"/>
              </a:rPr>
              <a:t>PRODUCTION OF </a:t>
            </a:r>
          </a:p>
          <a:p>
            <a:pPr algn="ctr"/>
            <a:r>
              <a:rPr lang="en-US" sz="3800">
                <a:solidFill>
                  <a:schemeClr val="tx2"/>
                </a:solidFill>
                <a:latin typeface="Franklin Gothic Std No.2" pitchFamily="34" charset="0"/>
              </a:rPr>
              <a:t>6,000</a:t>
            </a:r>
          </a:p>
          <a:p>
            <a:pPr algn="ctr"/>
            <a:r>
              <a:rPr lang="fi-FI" sz="1000">
                <a:solidFill>
                  <a:schemeClr val="tx2"/>
                </a:solidFill>
                <a:latin typeface="Franklin Gothic Std No.2" pitchFamily="34" charset="0"/>
              </a:rPr>
              <a:t>CRANES</a:t>
            </a:r>
            <a:endParaRPr lang="en-US" sz="1000">
              <a:solidFill>
                <a:schemeClr val="tx2"/>
              </a:solidFill>
              <a:latin typeface="Franklin Gothic Std No.2" pitchFamily="34" charset="0"/>
            </a:endParaRPr>
          </a:p>
        </p:txBody>
      </p:sp>
      <p:sp>
        <p:nvSpPr>
          <p:cNvPr id="7" name="Rectangle 12"/>
          <p:cNvSpPr>
            <a:spLocks noChangeArrowheads="1"/>
          </p:cNvSpPr>
          <p:nvPr/>
        </p:nvSpPr>
        <p:spPr bwMode="auto">
          <a:xfrm>
            <a:off x="4570413" y="1303338"/>
            <a:ext cx="2160587" cy="2413000"/>
          </a:xfrm>
          <a:prstGeom prst="rect">
            <a:avLst/>
          </a:prstGeom>
          <a:solidFill>
            <a:schemeClr val="hlink"/>
          </a:solidFill>
          <a:ln w="9525">
            <a:noFill/>
            <a:miter lim="800000"/>
            <a:headEnd/>
            <a:tailEnd/>
          </a:ln>
        </p:spPr>
        <p:txBody>
          <a:bodyPr wrap="none" anchor="ctr"/>
          <a:lstStyle/>
          <a:p>
            <a:pPr algn="ctr">
              <a:lnSpc>
                <a:spcPts val="6600"/>
              </a:lnSpc>
            </a:pPr>
            <a:r>
              <a:rPr lang="en-US" sz="1000">
                <a:solidFill>
                  <a:schemeClr val="bg1"/>
                </a:solidFill>
                <a:latin typeface="Franklin Gothic Std No.2" pitchFamily="34" charset="0"/>
              </a:rPr>
              <a:t>ACTIVE IN ALMOST</a:t>
            </a:r>
          </a:p>
          <a:p>
            <a:pPr algn="ctr">
              <a:lnSpc>
                <a:spcPts val="6600"/>
              </a:lnSpc>
            </a:pPr>
            <a:r>
              <a:rPr lang="en-US" sz="6000">
                <a:solidFill>
                  <a:schemeClr val="bg1"/>
                </a:solidFill>
                <a:latin typeface="Franklin Gothic Std No.2" pitchFamily="34" charset="0"/>
              </a:rPr>
              <a:t>50</a:t>
            </a:r>
          </a:p>
          <a:p>
            <a:pPr algn="ctr"/>
            <a:r>
              <a:rPr lang="en-US" sz="1000">
                <a:solidFill>
                  <a:schemeClr val="bg1"/>
                </a:solidFill>
                <a:latin typeface="Franklin Gothic Std No.2" pitchFamily="34" charset="0"/>
              </a:rPr>
              <a:t>COUNTRIES</a:t>
            </a:r>
          </a:p>
          <a:p>
            <a:pPr algn="ctr"/>
            <a:endParaRPr lang="sv-SE">
              <a:solidFill>
                <a:schemeClr val="bg1"/>
              </a:solidFill>
              <a:latin typeface="Franklin Gothic Std No.2" pitchFamily="34" charset="0"/>
            </a:endParaRPr>
          </a:p>
        </p:txBody>
      </p:sp>
      <p:sp>
        <p:nvSpPr>
          <p:cNvPr id="8" name="Rectangle 13"/>
          <p:cNvSpPr>
            <a:spLocks noChangeArrowheads="1"/>
          </p:cNvSpPr>
          <p:nvPr/>
        </p:nvSpPr>
        <p:spPr bwMode="auto">
          <a:xfrm>
            <a:off x="2411413" y="1303338"/>
            <a:ext cx="2160587" cy="2413000"/>
          </a:xfrm>
          <a:prstGeom prst="rect">
            <a:avLst/>
          </a:prstGeom>
          <a:solidFill>
            <a:schemeClr val="accent2"/>
          </a:solidFill>
          <a:ln w="9525">
            <a:noFill/>
            <a:miter lim="800000"/>
            <a:headEnd/>
            <a:tailEnd/>
          </a:ln>
        </p:spPr>
        <p:txBody>
          <a:bodyPr wrap="none" anchor="ctr"/>
          <a:lstStyle/>
          <a:p>
            <a:pPr algn="ctr"/>
            <a:r>
              <a:rPr lang="en-US" sz="5800" dirty="0" smtClean="0">
                <a:solidFill>
                  <a:schemeClr val="bg1"/>
                </a:solidFill>
                <a:latin typeface="Franklin Gothic Std No.2" pitchFamily="34" charset="0"/>
              </a:rPr>
              <a:t>578</a:t>
            </a:r>
            <a:r>
              <a:rPr lang="en-US" sz="5800" dirty="0">
                <a:solidFill>
                  <a:schemeClr val="bg1"/>
                </a:solidFill>
                <a:latin typeface="Franklin Gothic Std No.2" pitchFamily="34" charset="0"/>
              </a:rPr>
              <a:t/>
            </a:r>
            <a:br>
              <a:rPr lang="en-US" sz="5800" dirty="0">
                <a:solidFill>
                  <a:schemeClr val="bg1"/>
                </a:solidFill>
                <a:latin typeface="Franklin Gothic Std No.2" pitchFamily="34" charset="0"/>
              </a:rPr>
            </a:br>
            <a:r>
              <a:rPr lang="en-US" sz="1000" dirty="0">
                <a:solidFill>
                  <a:schemeClr val="bg1"/>
                </a:solidFill>
                <a:latin typeface="Franklin Gothic Std No.2" pitchFamily="34" charset="0"/>
              </a:rPr>
              <a:t>LOCATIONS WORLDWIDE</a:t>
            </a:r>
            <a:endParaRPr lang="sv-SE" sz="1000" dirty="0">
              <a:solidFill>
                <a:schemeClr val="bg1"/>
              </a:solidFill>
              <a:latin typeface="Franklin Gothic Std No.2" pitchFamily="34" charset="0"/>
            </a:endParaRPr>
          </a:p>
        </p:txBody>
      </p:sp>
      <p:sp>
        <p:nvSpPr>
          <p:cNvPr id="9" name="Rectangle 14"/>
          <p:cNvSpPr>
            <a:spLocks noChangeArrowheads="1"/>
          </p:cNvSpPr>
          <p:nvPr/>
        </p:nvSpPr>
        <p:spPr bwMode="auto">
          <a:xfrm>
            <a:off x="252413" y="1303338"/>
            <a:ext cx="2160587" cy="2413000"/>
          </a:xfrm>
          <a:prstGeom prst="rect">
            <a:avLst/>
          </a:prstGeom>
          <a:solidFill>
            <a:schemeClr val="accent1"/>
          </a:solidFill>
          <a:ln w="9525">
            <a:noFill/>
            <a:miter lim="800000"/>
            <a:headEnd/>
            <a:tailEnd/>
          </a:ln>
        </p:spPr>
        <p:txBody>
          <a:bodyPr wrap="none" anchor="ctr"/>
          <a:lstStyle/>
          <a:p>
            <a:pPr algn="ctr"/>
            <a:r>
              <a:rPr lang="en-US" sz="4000" dirty="0" smtClean="0">
                <a:solidFill>
                  <a:schemeClr val="bg1"/>
                </a:solidFill>
                <a:latin typeface="Franklin Gothic Std No.2" pitchFamily="34" charset="0"/>
              </a:rPr>
              <a:t>10,000 </a:t>
            </a:r>
            <a:r>
              <a:rPr lang="en-US" sz="4000" dirty="0">
                <a:solidFill>
                  <a:schemeClr val="bg1"/>
                </a:solidFill>
                <a:latin typeface="Franklin Gothic Std No.2" pitchFamily="34" charset="0"/>
              </a:rPr>
              <a:t/>
            </a:r>
            <a:br>
              <a:rPr lang="en-US" sz="4000" dirty="0">
                <a:solidFill>
                  <a:schemeClr val="bg1"/>
                </a:solidFill>
                <a:latin typeface="Franklin Gothic Std No.2" pitchFamily="34" charset="0"/>
              </a:rPr>
            </a:br>
            <a:r>
              <a:rPr lang="en-US" sz="1000" dirty="0">
                <a:solidFill>
                  <a:schemeClr val="bg1"/>
                </a:solidFill>
                <a:latin typeface="Franklin Gothic Std No.2" pitchFamily="34" charset="0"/>
              </a:rPr>
              <a:t>EMPLOYEES</a:t>
            </a:r>
            <a:endParaRPr lang="en-GB" sz="1000" dirty="0">
              <a:solidFill>
                <a:schemeClr val="bg1"/>
              </a:solidFill>
              <a:latin typeface="Franklin Gothic Std No.2" pitchFamily="34" charset="0"/>
            </a:endParaRPr>
          </a:p>
        </p:txBody>
      </p:sp>
      <p:sp>
        <p:nvSpPr>
          <p:cNvPr id="10" name="Rectangle 15"/>
          <p:cNvSpPr>
            <a:spLocks noChangeArrowheads="1"/>
          </p:cNvSpPr>
          <p:nvPr/>
        </p:nvSpPr>
        <p:spPr bwMode="auto">
          <a:xfrm>
            <a:off x="6731000" y="3714750"/>
            <a:ext cx="2160588" cy="2413000"/>
          </a:xfrm>
          <a:prstGeom prst="rect">
            <a:avLst/>
          </a:prstGeom>
          <a:solidFill>
            <a:schemeClr val="tx2"/>
          </a:solidFill>
          <a:ln w="9525">
            <a:noFill/>
            <a:miter lim="800000"/>
            <a:headEnd/>
            <a:tailEnd/>
          </a:ln>
        </p:spPr>
        <p:txBody>
          <a:bodyPr wrap="none" anchor="ctr"/>
          <a:lstStyle/>
          <a:p>
            <a:pPr algn="ctr"/>
            <a:r>
              <a:rPr lang="en-US" sz="3800" dirty="0">
                <a:solidFill>
                  <a:schemeClr val="bg1"/>
                </a:solidFill>
                <a:latin typeface="Franklin Gothic Std No.2" pitchFamily="34" charset="0"/>
              </a:rPr>
              <a:t>€</a:t>
            </a:r>
            <a:r>
              <a:rPr lang="en-US" sz="3800" dirty="0" smtClean="0">
                <a:solidFill>
                  <a:schemeClr val="bg1"/>
                </a:solidFill>
                <a:latin typeface="Franklin Gothic Std No.2" pitchFamily="34" charset="0"/>
              </a:rPr>
              <a:t>1,546 </a:t>
            </a:r>
            <a:r>
              <a:rPr lang="en-US" sz="2500" dirty="0">
                <a:solidFill>
                  <a:schemeClr val="bg1"/>
                </a:solidFill>
                <a:latin typeface="Franklin Gothic Std No.2" pitchFamily="34" charset="0"/>
              </a:rPr>
              <a:t/>
            </a:r>
            <a:br>
              <a:rPr lang="en-US" sz="2500" dirty="0">
                <a:solidFill>
                  <a:schemeClr val="bg1"/>
                </a:solidFill>
                <a:latin typeface="Franklin Gothic Std No.2" pitchFamily="34" charset="0"/>
              </a:rPr>
            </a:br>
            <a:r>
              <a:rPr lang="en-US" sz="1000" dirty="0">
                <a:solidFill>
                  <a:schemeClr val="bg1"/>
                </a:solidFill>
                <a:latin typeface="Franklin Gothic Std No.2" pitchFamily="34" charset="0"/>
              </a:rPr>
              <a:t>MILLION IN SALES </a:t>
            </a:r>
          </a:p>
          <a:p>
            <a:pPr algn="ctr"/>
            <a:r>
              <a:rPr lang="en-US" sz="1000" dirty="0">
                <a:solidFill>
                  <a:schemeClr val="bg1"/>
                </a:solidFill>
                <a:latin typeface="Franklin Gothic Std No.2" pitchFamily="34" charset="0"/>
              </a:rPr>
              <a:t>IN </a:t>
            </a:r>
            <a:r>
              <a:rPr lang="en-US" sz="1000" dirty="0" smtClean="0">
                <a:solidFill>
                  <a:schemeClr val="bg1"/>
                </a:solidFill>
                <a:latin typeface="Franklin Gothic Std No.2" pitchFamily="34" charset="0"/>
              </a:rPr>
              <a:t>2010</a:t>
            </a:r>
            <a:endParaRPr lang="sv-SE" sz="1000" dirty="0">
              <a:solidFill>
                <a:schemeClr val="bg1"/>
              </a:solidFill>
              <a:latin typeface="Franklin Gothic Std No.2" pitchFamily="34" charset="0"/>
            </a:endParaRPr>
          </a:p>
        </p:txBody>
      </p:sp>
      <p:sp>
        <p:nvSpPr>
          <p:cNvPr id="11" name="Rectangle 16"/>
          <p:cNvSpPr>
            <a:spLocks noChangeArrowheads="1"/>
          </p:cNvSpPr>
          <p:nvPr/>
        </p:nvSpPr>
        <p:spPr bwMode="auto">
          <a:xfrm>
            <a:off x="4570413" y="3714750"/>
            <a:ext cx="2160587" cy="2413000"/>
          </a:xfrm>
          <a:prstGeom prst="rect">
            <a:avLst/>
          </a:prstGeom>
          <a:solidFill>
            <a:schemeClr val="accent1"/>
          </a:solidFill>
          <a:ln w="9525">
            <a:noFill/>
            <a:miter lim="800000"/>
            <a:headEnd/>
            <a:tailEnd/>
          </a:ln>
        </p:spPr>
        <p:txBody>
          <a:bodyPr wrap="none" anchor="ctr"/>
          <a:lstStyle/>
          <a:p>
            <a:pPr algn="ctr"/>
            <a:r>
              <a:rPr lang="en-US" sz="1000" dirty="0">
                <a:solidFill>
                  <a:schemeClr val="bg1"/>
                </a:solidFill>
                <a:latin typeface="Franklin Gothic Std No.2" pitchFamily="34" charset="0"/>
              </a:rPr>
              <a:t>MAINTENANCE CONTRACTS </a:t>
            </a:r>
          </a:p>
          <a:p>
            <a:pPr algn="ctr"/>
            <a:r>
              <a:rPr lang="en-US" sz="1000" dirty="0">
                <a:solidFill>
                  <a:schemeClr val="bg1"/>
                </a:solidFill>
                <a:latin typeface="Franklin Gothic Std No.2" pitchFamily="34" charset="0"/>
              </a:rPr>
              <a:t>COVERING MORE THAN</a:t>
            </a:r>
            <a:r>
              <a:rPr lang="en-US" dirty="0">
                <a:solidFill>
                  <a:schemeClr val="bg1"/>
                </a:solidFill>
                <a:latin typeface="Franklin Gothic Std No.2" pitchFamily="34" charset="0"/>
              </a:rPr>
              <a:t> </a:t>
            </a:r>
            <a:r>
              <a:rPr lang="en-US" sz="2000" dirty="0">
                <a:solidFill>
                  <a:schemeClr val="bg1"/>
                </a:solidFill>
                <a:latin typeface="Franklin Gothic Std No.2" pitchFamily="34" charset="0"/>
              </a:rPr>
              <a:t/>
            </a:r>
            <a:br>
              <a:rPr lang="en-US" sz="2000" dirty="0">
                <a:solidFill>
                  <a:schemeClr val="bg1"/>
                </a:solidFill>
                <a:latin typeface="Franklin Gothic Std No.2" pitchFamily="34" charset="0"/>
              </a:rPr>
            </a:br>
            <a:r>
              <a:rPr lang="en-US" sz="3400" dirty="0">
                <a:solidFill>
                  <a:schemeClr val="bg1"/>
                </a:solidFill>
                <a:latin typeface="Franklin Gothic Std No.2" pitchFamily="34" charset="0"/>
              </a:rPr>
              <a:t>370,000</a:t>
            </a:r>
            <a:r>
              <a:rPr lang="en-US" sz="2000" dirty="0">
                <a:solidFill>
                  <a:schemeClr val="bg1"/>
                </a:solidFill>
                <a:latin typeface="Franklin Gothic Std No.2" pitchFamily="34" charset="0"/>
              </a:rPr>
              <a:t/>
            </a:r>
            <a:br>
              <a:rPr lang="en-US" sz="2000" dirty="0">
                <a:solidFill>
                  <a:schemeClr val="bg1"/>
                </a:solidFill>
                <a:latin typeface="Franklin Gothic Std No.2" pitchFamily="34" charset="0"/>
              </a:rPr>
            </a:br>
            <a:r>
              <a:rPr lang="en-US" sz="1200" dirty="0" smtClean="0">
                <a:solidFill>
                  <a:schemeClr val="bg1"/>
                </a:solidFill>
                <a:latin typeface="Franklin Gothic Std No.2" pitchFamily="34" charset="0"/>
              </a:rPr>
              <a:t> </a:t>
            </a:r>
            <a:r>
              <a:rPr lang="en-US" sz="1000" dirty="0" smtClean="0">
                <a:solidFill>
                  <a:schemeClr val="bg1"/>
                </a:solidFill>
                <a:latin typeface="Franklin Gothic Std No.2" pitchFamily="34" charset="0"/>
              </a:rPr>
              <a:t>EQUIPMENT OF </a:t>
            </a:r>
            <a:r>
              <a:rPr lang="en-US" sz="1000" dirty="0">
                <a:solidFill>
                  <a:schemeClr val="bg1"/>
                </a:solidFill>
                <a:latin typeface="Franklin Gothic Std No.2" pitchFamily="34" charset="0"/>
              </a:rPr>
              <a:t>DIFFERENT </a:t>
            </a:r>
            <a:br>
              <a:rPr lang="en-US" sz="1000" dirty="0">
                <a:solidFill>
                  <a:schemeClr val="bg1"/>
                </a:solidFill>
                <a:latin typeface="Franklin Gothic Std No.2" pitchFamily="34" charset="0"/>
              </a:rPr>
            </a:br>
            <a:r>
              <a:rPr lang="en-US" sz="1000" dirty="0">
                <a:solidFill>
                  <a:schemeClr val="bg1"/>
                </a:solidFill>
                <a:latin typeface="Franklin Gothic Std No.2" pitchFamily="34" charset="0"/>
              </a:rPr>
              <a:t>MAKES</a:t>
            </a:r>
            <a:endParaRPr lang="sv-SE" sz="1000" dirty="0">
              <a:solidFill>
                <a:schemeClr val="bg1"/>
              </a:solidFill>
              <a:latin typeface="Franklin Gothic Std No.2" pitchFamily="34" charset="0"/>
            </a:endParaRPr>
          </a:p>
        </p:txBody>
      </p:sp>
      <p:sp>
        <p:nvSpPr>
          <p:cNvPr id="12" name="Rectangle 17"/>
          <p:cNvSpPr>
            <a:spLocks noChangeArrowheads="1"/>
          </p:cNvSpPr>
          <p:nvPr/>
        </p:nvSpPr>
        <p:spPr bwMode="auto">
          <a:xfrm>
            <a:off x="2411413" y="3714750"/>
            <a:ext cx="2160587" cy="2413000"/>
          </a:xfrm>
          <a:prstGeom prst="rect">
            <a:avLst/>
          </a:prstGeom>
          <a:solidFill>
            <a:schemeClr val="bg2"/>
          </a:solidFill>
          <a:ln w="9525">
            <a:noFill/>
            <a:miter lim="800000"/>
            <a:headEnd/>
            <a:tailEnd/>
          </a:ln>
        </p:spPr>
        <p:txBody>
          <a:bodyPr wrap="none" anchor="ctr"/>
          <a:lstStyle/>
          <a:p>
            <a:pPr algn="ctr">
              <a:spcAft>
                <a:spcPts val="100"/>
              </a:spcAft>
            </a:pPr>
            <a:r>
              <a:rPr lang="en-US" sz="1000" dirty="0">
                <a:solidFill>
                  <a:schemeClr val="tx2"/>
                </a:solidFill>
                <a:latin typeface="Franklin Gothic Std No.2" pitchFamily="34" charset="0"/>
              </a:rPr>
              <a:t>ESTIMATED ANNUAL </a:t>
            </a:r>
          </a:p>
          <a:p>
            <a:pPr algn="ctr"/>
            <a:r>
              <a:rPr lang="en-US" sz="1000" dirty="0">
                <a:solidFill>
                  <a:schemeClr val="tx2"/>
                </a:solidFill>
                <a:latin typeface="Franklin Gothic Std No.2" pitchFamily="34" charset="0"/>
              </a:rPr>
              <a:t>PRODUCTION OF </a:t>
            </a:r>
          </a:p>
          <a:p>
            <a:pPr algn="ctr"/>
            <a:endParaRPr lang="en-US" sz="800" dirty="0">
              <a:solidFill>
                <a:schemeClr val="tx2"/>
              </a:solidFill>
              <a:latin typeface="Franklin Gothic Std No.2" pitchFamily="34" charset="0"/>
            </a:endParaRPr>
          </a:p>
          <a:p>
            <a:pPr algn="ctr"/>
            <a:r>
              <a:rPr lang="en-US" sz="2400" dirty="0" smtClean="0">
                <a:solidFill>
                  <a:schemeClr val="tx2"/>
                </a:solidFill>
                <a:latin typeface="Franklin Gothic Std No.2" pitchFamily="34" charset="0"/>
              </a:rPr>
              <a:t>35,000</a:t>
            </a:r>
            <a:r>
              <a:rPr lang="en-US" sz="1000" dirty="0" smtClean="0">
                <a:solidFill>
                  <a:schemeClr val="tx2"/>
                </a:solidFill>
                <a:latin typeface="Franklin Gothic Std No.2" pitchFamily="34" charset="0"/>
              </a:rPr>
              <a:t> </a:t>
            </a:r>
            <a:endParaRPr lang="en-US" sz="1000" dirty="0">
              <a:solidFill>
                <a:schemeClr val="tx2"/>
              </a:solidFill>
              <a:latin typeface="Franklin Gothic Std No.2" pitchFamily="34" charset="0"/>
            </a:endParaRPr>
          </a:p>
          <a:p>
            <a:pPr algn="ctr"/>
            <a:r>
              <a:rPr lang="en-US" sz="1000" dirty="0">
                <a:solidFill>
                  <a:schemeClr val="tx2"/>
                </a:solidFill>
                <a:latin typeface="Franklin Gothic Std No.2" pitchFamily="34" charset="0"/>
              </a:rPr>
              <a:t>ROPE HOISTS</a:t>
            </a:r>
          </a:p>
          <a:p>
            <a:pPr algn="ctr"/>
            <a:endParaRPr lang="en-US" sz="800" dirty="0">
              <a:solidFill>
                <a:schemeClr val="tx2"/>
              </a:solidFill>
              <a:latin typeface="Franklin Gothic Std No.2" pitchFamily="34" charset="0"/>
            </a:endParaRPr>
          </a:p>
          <a:p>
            <a:pPr algn="ctr"/>
            <a:r>
              <a:rPr lang="en-US" sz="2400" dirty="0" smtClean="0">
                <a:solidFill>
                  <a:schemeClr val="tx2"/>
                </a:solidFill>
                <a:latin typeface="Franklin Gothic Std No.2" pitchFamily="34" charset="0"/>
              </a:rPr>
              <a:t>40,000</a:t>
            </a:r>
            <a:r>
              <a:rPr lang="en-US" sz="1000" dirty="0" smtClean="0">
                <a:solidFill>
                  <a:schemeClr val="tx2"/>
                </a:solidFill>
                <a:latin typeface="Franklin Gothic Std No.2" pitchFamily="34" charset="0"/>
              </a:rPr>
              <a:t> </a:t>
            </a:r>
            <a:endParaRPr lang="en-US" sz="1000" dirty="0">
              <a:solidFill>
                <a:schemeClr val="tx2"/>
              </a:solidFill>
              <a:latin typeface="Franklin Gothic Std No.2" pitchFamily="34" charset="0"/>
            </a:endParaRPr>
          </a:p>
          <a:p>
            <a:pPr algn="ctr"/>
            <a:r>
              <a:rPr lang="en-US" sz="1000" dirty="0">
                <a:solidFill>
                  <a:schemeClr val="tx2"/>
                </a:solidFill>
                <a:latin typeface="Franklin Gothic Std No.2" pitchFamily="34" charset="0"/>
              </a:rPr>
              <a:t>CHAIN HOISTS</a:t>
            </a:r>
          </a:p>
        </p:txBody>
      </p:sp>
      <p:sp>
        <p:nvSpPr>
          <p:cNvPr id="13" name="Rectangle 18"/>
          <p:cNvSpPr>
            <a:spLocks noChangeArrowheads="1"/>
          </p:cNvSpPr>
          <p:nvPr/>
        </p:nvSpPr>
        <p:spPr bwMode="auto">
          <a:xfrm>
            <a:off x="252413" y="3714750"/>
            <a:ext cx="2160587" cy="2413000"/>
          </a:xfrm>
          <a:prstGeom prst="rect">
            <a:avLst/>
          </a:prstGeom>
          <a:solidFill>
            <a:schemeClr val="hlink"/>
          </a:solidFill>
          <a:ln w="9525">
            <a:noFill/>
            <a:miter lim="800000"/>
            <a:headEnd/>
            <a:tailEnd/>
          </a:ln>
        </p:spPr>
        <p:txBody>
          <a:bodyPr wrap="none" anchor="ctr"/>
          <a:lstStyle/>
          <a:p>
            <a:pPr algn="ctr"/>
            <a:r>
              <a:rPr lang="en-US" sz="6000">
                <a:solidFill>
                  <a:schemeClr val="bg1"/>
                </a:solidFill>
                <a:latin typeface="Franklin Gothic Std No.2" pitchFamily="34" charset="0"/>
              </a:rPr>
              <a:t>1,6</a:t>
            </a:r>
            <a:r>
              <a:rPr lang="en-US" sz="1200">
                <a:solidFill>
                  <a:schemeClr val="bg1"/>
                </a:solidFill>
                <a:latin typeface="Franklin Gothic Std No.2" pitchFamily="34" charset="0"/>
              </a:rPr>
              <a:t/>
            </a:r>
            <a:br>
              <a:rPr lang="en-US" sz="1200">
                <a:solidFill>
                  <a:schemeClr val="bg1"/>
                </a:solidFill>
                <a:latin typeface="Franklin Gothic Std No.2" pitchFamily="34" charset="0"/>
              </a:rPr>
            </a:br>
            <a:r>
              <a:rPr lang="en-US" sz="1000">
                <a:solidFill>
                  <a:schemeClr val="bg1"/>
                </a:solidFill>
                <a:latin typeface="Franklin Gothic Std No.2" pitchFamily="34" charset="0"/>
              </a:rPr>
              <a:t>MILLION ANNUAL</a:t>
            </a:r>
            <a:br>
              <a:rPr lang="en-US" sz="1000">
                <a:solidFill>
                  <a:schemeClr val="bg1"/>
                </a:solidFill>
                <a:latin typeface="Franklin Gothic Std No.2" pitchFamily="34" charset="0"/>
              </a:rPr>
            </a:br>
            <a:r>
              <a:rPr lang="en-US" sz="1000">
                <a:solidFill>
                  <a:schemeClr val="bg1"/>
                </a:solidFill>
                <a:latin typeface="Franklin Gothic Std No.2" pitchFamily="34" charset="0"/>
              </a:rPr>
              <a:t>SERVICE CALLS</a:t>
            </a:r>
            <a:endParaRPr lang="sv-SE" sz="1000">
              <a:solidFill>
                <a:schemeClr val="bg1"/>
              </a:solidFill>
              <a:latin typeface="Franklin Gothic Std No.2" pitchFamily="34" charset="0"/>
            </a:endParaRPr>
          </a:p>
        </p:txBody>
      </p:sp>
    </p:spTree>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50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par>
                          <p:cTn id="8" fill="hold">
                            <p:stCondLst>
                              <p:cond delay="1000"/>
                            </p:stCondLst>
                            <p:childTnLst>
                              <p:par>
                                <p:cTn id="9" presetID="10" presetClass="entr" presetSubtype="0" fill="hold" grpId="0" nodeType="afterEffect">
                                  <p:stCondLst>
                                    <p:cond delay="500"/>
                                  </p:stCondLst>
                                  <p:childTnLst>
                                    <p:set>
                                      <p:cBhvr>
                                        <p:cTn id="10" dur="1" fill="hold">
                                          <p:stCondLst>
                                            <p:cond delay="0"/>
                                          </p:stCondLst>
                                        </p:cTn>
                                        <p:tgtEl>
                                          <p:spTgt spid="10"/>
                                        </p:tgtEl>
                                        <p:attrNameLst>
                                          <p:attrName>style.visibility</p:attrName>
                                        </p:attrNameLst>
                                      </p:cBhvr>
                                      <p:to>
                                        <p:strVal val="visible"/>
                                      </p:to>
                                    </p:set>
                                    <p:animEffect transition="in" filter="fade">
                                      <p:cBhvr>
                                        <p:cTn id="11" dur="500"/>
                                        <p:tgtEl>
                                          <p:spTgt spid="10"/>
                                        </p:tgtEl>
                                      </p:cBhvr>
                                    </p:animEffect>
                                  </p:childTnLst>
                                </p:cTn>
                              </p:par>
                            </p:childTnLst>
                          </p:cTn>
                        </p:par>
                        <p:par>
                          <p:cTn id="12" fill="hold">
                            <p:stCondLst>
                              <p:cond delay="2000"/>
                            </p:stCondLst>
                            <p:childTnLst>
                              <p:par>
                                <p:cTn id="13" presetID="10" presetClass="entr" presetSubtype="0" fill="hold" grpId="0" nodeType="after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500"/>
                                        <p:tgtEl>
                                          <p:spTgt spid="7"/>
                                        </p:tgtEl>
                                      </p:cBhvr>
                                    </p:animEffect>
                                  </p:childTnLst>
                                </p:cTn>
                              </p:par>
                            </p:childTnLst>
                          </p:cTn>
                        </p:par>
                        <p:par>
                          <p:cTn id="16" fill="hold">
                            <p:stCondLst>
                              <p:cond delay="2500"/>
                            </p:stCondLst>
                            <p:childTnLst>
                              <p:par>
                                <p:cTn id="17" presetID="10" presetClass="entr" presetSubtype="0" fill="hold" grpId="0" nodeType="afterEffect">
                                  <p:stCondLst>
                                    <p:cond delay="500"/>
                                  </p:stCondLst>
                                  <p:childTnLst>
                                    <p:set>
                                      <p:cBhvr>
                                        <p:cTn id="18" dur="1" fill="hold">
                                          <p:stCondLst>
                                            <p:cond delay="0"/>
                                          </p:stCondLst>
                                        </p:cTn>
                                        <p:tgtEl>
                                          <p:spTgt spid="12"/>
                                        </p:tgtEl>
                                        <p:attrNameLst>
                                          <p:attrName>style.visibility</p:attrName>
                                        </p:attrNameLst>
                                      </p:cBhvr>
                                      <p:to>
                                        <p:strVal val="visible"/>
                                      </p:to>
                                    </p:set>
                                    <p:animEffect transition="in" filter="fade">
                                      <p:cBhvr>
                                        <p:cTn id="19" dur="500"/>
                                        <p:tgtEl>
                                          <p:spTgt spid="12"/>
                                        </p:tgtEl>
                                      </p:cBhvr>
                                    </p:animEffect>
                                  </p:childTnLst>
                                </p:cTn>
                              </p:par>
                            </p:childTnLst>
                          </p:cTn>
                        </p:par>
                        <p:par>
                          <p:cTn id="20" fill="hold">
                            <p:stCondLst>
                              <p:cond delay="3500"/>
                            </p:stCondLst>
                            <p:childTnLst>
                              <p:par>
                                <p:cTn id="21" presetID="10" presetClass="entr" presetSubtype="0" fill="hold" grpId="0" nodeType="afterEffect">
                                  <p:stCondLst>
                                    <p:cond delay="500"/>
                                  </p:stCondLst>
                                  <p:childTnLst>
                                    <p:set>
                                      <p:cBhvr>
                                        <p:cTn id="22" dur="1" fill="hold">
                                          <p:stCondLst>
                                            <p:cond delay="0"/>
                                          </p:stCondLst>
                                        </p:cTn>
                                        <p:tgtEl>
                                          <p:spTgt spid="11"/>
                                        </p:tgtEl>
                                        <p:attrNameLst>
                                          <p:attrName>style.visibility</p:attrName>
                                        </p:attrNameLst>
                                      </p:cBhvr>
                                      <p:to>
                                        <p:strVal val="visible"/>
                                      </p:to>
                                    </p:set>
                                    <p:animEffect transition="in" filter="fade">
                                      <p:cBhvr>
                                        <p:cTn id="23" dur="500"/>
                                        <p:tgtEl>
                                          <p:spTgt spid="11"/>
                                        </p:tgtEl>
                                      </p:cBhvr>
                                    </p:animEffect>
                                  </p:childTnLst>
                                </p:cTn>
                              </p:par>
                            </p:childTnLst>
                          </p:cTn>
                        </p:par>
                        <p:par>
                          <p:cTn id="24" fill="hold">
                            <p:stCondLst>
                              <p:cond delay="4500"/>
                            </p:stCondLst>
                            <p:childTnLst>
                              <p:par>
                                <p:cTn id="25" presetID="10" presetClass="entr" presetSubtype="0" fill="hold" grpId="0" nodeType="afterEffect">
                                  <p:stCondLst>
                                    <p:cond delay="500"/>
                                  </p:stCondLst>
                                  <p:childTnLst>
                                    <p:set>
                                      <p:cBhvr>
                                        <p:cTn id="26" dur="1" fill="hold">
                                          <p:stCondLst>
                                            <p:cond delay="0"/>
                                          </p:stCondLst>
                                        </p:cTn>
                                        <p:tgtEl>
                                          <p:spTgt spid="13"/>
                                        </p:tgtEl>
                                        <p:attrNameLst>
                                          <p:attrName>style.visibility</p:attrName>
                                        </p:attrNameLst>
                                      </p:cBhvr>
                                      <p:to>
                                        <p:strVal val="visible"/>
                                      </p:to>
                                    </p:set>
                                    <p:animEffect transition="in" filter="fade">
                                      <p:cBhvr>
                                        <p:cTn id="27" dur="500"/>
                                        <p:tgtEl>
                                          <p:spTgt spid="13"/>
                                        </p:tgtEl>
                                      </p:cBhvr>
                                    </p:animEffect>
                                  </p:childTnLst>
                                </p:cTn>
                              </p:par>
                            </p:childTnLst>
                          </p:cTn>
                        </p:par>
                        <p:par>
                          <p:cTn id="28" fill="hold">
                            <p:stCondLst>
                              <p:cond delay="5500"/>
                            </p:stCondLst>
                            <p:childTnLst>
                              <p:par>
                                <p:cTn id="29" presetID="10" presetClass="entr" presetSubtype="0" fill="hold" grpId="0" nodeType="afterEffect">
                                  <p:stCondLst>
                                    <p:cond delay="500"/>
                                  </p:stCondLst>
                                  <p:childTnLst>
                                    <p:set>
                                      <p:cBhvr>
                                        <p:cTn id="30" dur="1" fill="hold">
                                          <p:stCondLst>
                                            <p:cond delay="0"/>
                                          </p:stCondLst>
                                        </p:cTn>
                                        <p:tgtEl>
                                          <p:spTgt spid="6"/>
                                        </p:tgtEl>
                                        <p:attrNameLst>
                                          <p:attrName>style.visibility</p:attrName>
                                        </p:attrNameLst>
                                      </p:cBhvr>
                                      <p:to>
                                        <p:strVal val="visible"/>
                                      </p:to>
                                    </p:set>
                                    <p:animEffect transition="in" filter="fade">
                                      <p:cBhvr>
                                        <p:cTn id="31" dur="500"/>
                                        <p:tgtEl>
                                          <p:spTgt spid="6"/>
                                        </p:tgtEl>
                                      </p:cBhvr>
                                    </p:animEffect>
                                  </p:childTnLst>
                                </p:cTn>
                              </p:par>
                            </p:childTnLst>
                          </p:cTn>
                        </p:par>
                        <p:par>
                          <p:cTn id="32" fill="hold">
                            <p:stCondLst>
                              <p:cond delay="6500"/>
                            </p:stCondLst>
                            <p:childTnLst>
                              <p:par>
                                <p:cTn id="33" presetID="10" presetClass="entr" presetSubtype="0" fill="hold" grpId="0" nodeType="afterEffect">
                                  <p:stCondLst>
                                    <p:cond delay="500"/>
                                  </p:stCondLst>
                                  <p:childTnLst>
                                    <p:set>
                                      <p:cBhvr>
                                        <p:cTn id="34" dur="1" fill="hold">
                                          <p:stCondLst>
                                            <p:cond delay="0"/>
                                          </p:stCondLst>
                                        </p:cTn>
                                        <p:tgtEl>
                                          <p:spTgt spid="8"/>
                                        </p:tgtEl>
                                        <p:attrNameLst>
                                          <p:attrName>style.visibility</p:attrName>
                                        </p:attrNameLst>
                                      </p:cBhvr>
                                      <p:to>
                                        <p:strVal val="visible"/>
                                      </p:to>
                                    </p:set>
                                    <p:animEffect transition="in" filter="fade">
                                      <p:cBhvr>
                                        <p:cTn id="35"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P spid="12" grpId="0" animBg="1"/>
      <p:bldP spid="13"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Otsikko 23"/>
          <p:cNvSpPr>
            <a:spLocks noGrp="1"/>
          </p:cNvSpPr>
          <p:nvPr>
            <p:ph type="title"/>
          </p:nvPr>
        </p:nvSpPr>
        <p:spPr/>
        <p:txBody>
          <a:bodyPr>
            <a:normAutofit/>
          </a:bodyPr>
          <a:lstStyle/>
          <a:p>
            <a:pPr eaLnBrk="1" hangingPunct="1"/>
            <a:r>
              <a:rPr lang="fi-FI" smtClean="0">
                <a:solidFill>
                  <a:srgbClr val="000000"/>
                </a:solidFill>
                <a:ea typeface="MS PGothic" pitchFamily="34" charset="-128"/>
              </a:rPr>
              <a:t>OUR CORPORATE DRIVERS</a:t>
            </a:r>
            <a:endParaRPr lang="en-US" smtClean="0"/>
          </a:p>
        </p:txBody>
      </p:sp>
      <p:sp>
        <p:nvSpPr>
          <p:cNvPr id="25" name="Sisällön paikkamerkki 24"/>
          <p:cNvSpPr>
            <a:spLocks noGrp="1"/>
          </p:cNvSpPr>
          <p:nvPr>
            <p:ph idx="1"/>
          </p:nvPr>
        </p:nvSpPr>
        <p:spPr>
          <a:xfrm>
            <a:off x="539750" y="1285875"/>
            <a:ext cx="4175125" cy="5000625"/>
          </a:xfrm>
        </p:spPr>
        <p:txBody>
          <a:bodyPr tIns="0" bIns="0">
            <a:normAutofit/>
          </a:bodyPr>
          <a:lstStyle/>
          <a:p>
            <a:pPr eaLnBrk="1" hangingPunct="1">
              <a:lnSpc>
                <a:spcPct val="95000"/>
              </a:lnSpc>
              <a:spcBef>
                <a:spcPts val="200"/>
              </a:spcBef>
              <a:spcAft>
                <a:spcPts val="200"/>
              </a:spcAft>
              <a:buFont typeface="Arial" charset="0"/>
              <a:buNone/>
            </a:pPr>
            <a:r>
              <a:rPr lang="en-US" sz="1700" b="1" dirty="0" smtClean="0">
                <a:ea typeface="MS PGothic" pitchFamily="34" charset="-128"/>
              </a:rPr>
              <a:t>	Vision</a:t>
            </a:r>
          </a:p>
          <a:p>
            <a:pPr eaLnBrk="1" hangingPunct="1">
              <a:lnSpc>
                <a:spcPct val="95000"/>
              </a:lnSpc>
              <a:spcAft>
                <a:spcPts val="1200"/>
              </a:spcAft>
            </a:pPr>
            <a:r>
              <a:rPr lang="en-US" sz="1700" dirty="0" smtClean="0">
                <a:ea typeface="MS PGothic" pitchFamily="34" charset="-128"/>
              </a:rPr>
              <a:t>We want to be the undisputed </a:t>
            </a:r>
            <a:br>
              <a:rPr lang="en-US" sz="1700" dirty="0" smtClean="0">
                <a:ea typeface="MS PGothic" pitchFamily="34" charset="-128"/>
              </a:rPr>
            </a:br>
            <a:r>
              <a:rPr lang="en-US" sz="1700" dirty="0" smtClean="0">
                <a:ea typeface="MS PGothic" pitchFamily="34" charset="-128"/>
              </a:rPr>
              <a:t>leader of the lifting industry, </a:t>
            </a:r>
            <a:br>
              <a:rPr lang="en-US" sz="1700" dirty="0" smtClean="0">
                <a:ea typeface="MS PGothic" pitchFamily="34" charset="-128"/>
              </a:rPr>
            </a:br>
            <a:r>
              <a:rPr lang="en-US" sz="1700" dirty="0" smtClean="0">
                <a:ea typeface="MS PGothic" pitchFamily="34" charset="-128"/>
              </a:rPr>
              <a:t>and a benchmark for business performance and customer service</a:t>
            </a:r>
          </a:p>
          <a:p>
            <a:pPr eaLnBrk="1" hangingPunct="1">
              <a:lnSpc>
                <a:spcPct val="95000"/>
              </a:lnSpc>
              <a:spcBef>
                <a:spcPts val="200"/>
              </a:spcBef>
              <a:spcAft>
                <a:spcPts val="200"/>
              </a:spcAft>
              <a:buFont typeface="Arial" charset="0"/>
              <a:buNone/>
            </a:pPr>
            <a:r>
              <a:rPr lang="en-US" sz="1700" b="1" dirty="0" smtClean="0">
                <a:ea typeface="MS PGothic" pitchFamily="34" charset="-128"/>
              </a:rPr>
              <a:t>	Strategic cornerstones</a:t>
            </a:r>
          </a:p>
          <a:p>
            <a:pPr eaLnBrk="1" hangingPunct="1">
              <a:lnSpc>
                <a:spcPct val="95000"/>
              </a:lnSpc>
              <a:spcBef>
                <a:spcPts val="200"/>
              </a:spcBef>
              <a:spcAft>
                <a:spcPts val="200"/>
              </a:spcAft>
            </a:pPr>
            <a:r>
              <a:rPr lang="en-US" sz="1700" dirty="0" smtClean="0">
                <a:ea typeface="MS PGothic" pitchFamily="34" charset="-128"/>
              </a:rPr>
              <a:t>Differentiation through service and technology innovation</a:t>
            </a:r>
          </a:p>
          <a:p>
            <a:pPr eaLnBrk="1" hangingPunct="1">
              <a:lnSpc>
                <a:spcPct val="95000"/>
              </a:lnSpc>
              <a:spcBef>
                <a:spcPts val="200"/>
              </a:spcBef>
              <a:spcAft>
                <a:spcPts val="200"/>
              </a:spcAft>
            </a:pPr>
            <a:r>
              <a:rPr lang="en-US" sz="1700" dirty="0" smtClean="0">
                <a:ea typeface="MS PGothic" pitchFamily="34" charset="-128"/>
              </a:rPr>
              <a:t>Lifting people</a:t>
            </a:r>
          </a:p>
          <a:p>
            <a:pPr eaLnBrk="1" hangingPunct="1">
              <a:lnSpc>
                <a:spcPct val="95000"/>
              </a:lnSpc>
              <a:spcBef>
                <a:spcPts val="200"/>
              </a:spcBef>
              <a:spcAft>
                <a:spcPts val="200"/>
              </a:spcAft>
            </a:pPr>
            <a:r>
              <a:rPr lang="en-US" sz="1700" dirty="0" smtClean="0">
                <a:ea typeface="MS PGothic" pitchFamily="34" charset="-128"/>
              </a:rPr>
              <a:t>Global footprint</a:t>
            </a:r>
          </a:p>
          <a:p>
            <a:pPr eaLnBrk="1" hangingPunct="1">
              <a:lnSpc>
                <a:spcPct val="95000"/>
              </a:lnSpc>
              <a:spcBef>
                <a:spcPts val="200"/>
              </a:spcBef>
              <a:spcAft>
                <a:spcPts val="200"/>
              </a:spcAft>
            </a:pPr>
            <a:r>
              <a:rPr lang="en-US" sz="1700" dirty="0" smtClean="0">
                <a:ea typeface="MS PGothic" pitchFamily="34" charset="-128"/>
              </a:rPr>
              <a:t>Alfa / Beta channels</a:t>
            </a:r>
          </a:p>
          <a:p>
            <a:pPr eaLnBrk="1" hangingPunct="1">
              <a:lnSpc>
                <a:spcPct val="95000"/>
              </a:lnSpc>
              <a:spcBef>
                <a:spcPts val="200"/>
              </a:spcBef>
              <a:spcAft>
                <a:spcPts val="200"/>
              </a:spcAft>
            </a:pPr>
            <a:r>
              <a:rPr lang="en-US" sz="1700" dirty="0" smtClean="0">
                <a:ea typeface="MS PGothic" pitchFamily="34" charset="-128"/>
              </a:rPr>
              <a:t>Global, demand-driven supply chain</a:t>
            </a:r>
          </a:p>
          <a:p>
            <a:pPr eaLnBrk="1" hangingPunct="1">
              <a:lnSpc>
                <a:spcPct val="95000"/>
              </a:lnSpc>
              <a:spcBef>
                <a:spcPts val="200"/>
              </a:spcBef>
              <a:spcAft>
                <a:spcPts val="200"/>
              </a:spcAft>
            </a:pPr>
            <a:r>
              <a:rPr lang="en-US" sz="1700" dirty="0" smtClean="0">
                <a:ea typeface="MS PGothic" pitchFamily="34" charset="-128"/>
              </a:rPr>
              <a:t>Real-time information</a:t>
            </a:r>
          </a:p>
          <a:p>
            <a:pPr eaLnBrk="1" hangingPunct="1">
              <a:lnSpc>
                <a:spcPct val="95000"/>
              </a:lnSpc>
              <a:spcBef>
                <a:spcPts val="200"/>
              </a:spcBef>
              <a:spcAft>
                <a:spcPts val="200"/>
              </a:spcAft>
              <a:buFont typeface="Arial" charset="0"/>
              <a:buNone/>
            </a:pPr>
            <a:r>
              <a:rPr lang="en-US" sz="1700" b="1" dirty="0" smtClean="0">
                <a:ea typeface="MS PGothic" pitchFamily="34" charset="-128"/>
              </a:rPr>
              <a:t>	What we value most</a:t>
            </a:r>
          </a:p>
          <a:p>
            <a:pPr eaLnBrk="1" hangingPunct="1">
              <a:lnSpc>
                <a:spcPct val="95000"/>
              </a:lnSpc>
              <a:spcBef>
                <a:spcPts val="200"/>
              </a:spcBef>
              <a:spcAft>
                <a:spcPts val="200"/>
              </a:spcAft>
            </a:pPr>
            <a:r>
              <a:rPr lang="en-US" sz="1700" dirty="0" smtClean="0">
                <a:ea typeface="MS PGothic" pitchFamily="34" charset="-128"/>
              </a:rPr>
              <a:t>Trust in people </a:t>
            </a:r>
          </a:p>
          <a:p>
            <a:pPr eaLnBrk="1" hangingPunct="1">
              <a:lnSpc>
                <a:spcPct val="95000"/>
              </a:lnSpc>
              <a:spcBef>
                <a:spcPts val="200"/>
              </a:spcBef>
              <a:spcAft>
                <a:spcPts val="200"/>
              </a:spcAft>
            </a:pPr>
            <a:r>
              <a:rPr lang="en-US" sz="1700" dirty="0" smtClean="0">
                <a:ea typeface="MS PGothic" pitchFamily="34" charset="-128"/>
              </a:rPr>
              <a:t>Total service commitment </a:t>
            </a:r>
          </a:p>
          <a:p>
            <a:pPr eaLnBrk="1" hangingPunct="1">
              <a:lnSpc>
                <a:spcPct val="95000"/>
              </a:lnSpc>
              <a:spcBef>
                <a:spcPts val="200"/>
              </a:spcBef>
              <a:spcAft>
                <a:spcPts val="200"/>
              </a:spcAft>
            </a:pPr>
            <a:r>
              <a:rPr lang="en-US" sz="1700" dirty="0" smtClean="0">
                <a:ea typeface="MS PGothic" pitchFamily="34" charset="-128"/>
              </a:rPr>
              <a:t>Sustained profitability</a:t>
            </a:r>
            <a:endParaRPr lang="en-US" sz="1700" dirty="0" smtClean="0"/>
          </a:p>
        </p:txBody>
      </p:sp>
      <p:sp>
        <p:nvSpPr>
          <p:cNvPr id="12293" name="Alatunnisteen paikkamerkki 2"/>
          <p:cNvSpPr>
            <a:spLocks noGrp="1"/>
          </p:cNvSpPr>
          <p:nvPr>
            <p:ph type="ftr" sz="quarter" idx="11"/>
          </p:nvPr>
        </p:nvSpPr>
        <p:spPr bwMode="auto">
          <a:ln>
            <a:miter lim="800000"/>
            <a:headEnd/>
            <a:tailEnd/>
          </a:ln>
        </p:spPr>
        <p:txBody>
          <a:bodyPr wrap="square" numCol="1" compatLnSpc="1">
            <a:prstTxWarp prst="textNoShape">
              <a:avLst/>
            </a:prstTxWarp>
          </a:bodyPr>
          <a:lstStyle/>
          <a:p>
            <a:pPr fontAlgn="base">
              <a:spcBef>
                <a:spcPct val="0"/>
              </a:spcBef>
              <a:spcAft>
                <a:spcPct val="0"/>
              </a:spcAft>
              <a:defRPr/>
            </a:pPr>
            <a:r>
              <a:rPr lang="fi-FI" smtClean="0"/>
              <a:t>ROCKET-projektin Kiina seminaari 17.5.2011</a:t>
            </a:r>
            <a:endParaRPr lang="en-GB" dirty="0" smtClean="0"/>
          </a:p>
        </p:txBody>
      </p:sp>
      <p:pic>
        <p:nvPicPr>
          <p:cNvPr id="8" name="Picture 1029" descr="13"/>
          <p:cNvPicPr>
            <a:picLocks noChangeAspect="1" noChangeArrowheads="1"/>
          </p:cNvPicPr>
          <p:nvPr/>
        </p:nvPicPr>
        <p:blipFill>
          <a:blip r:embed="rId3"/>
          <a:srcRect l="37181" r="8079"/>
          <a:stretch>
            <a:fillRect/>
          </a:stretch>
        </p:blipFill>
        <p:spPr bwMode="auto">
          <a:xfrm>
            <a:off x="4929190" y="1500174"/>
            <a:ext cx="3786214" cy="4611171"/>
          </a:xfrm>
          <a:prstGeom prst="rect">
            <a:avLst/>
          </a:prstGeom>
          <a:noFill/>
          <a:ln w="9525">
            <a:noFill/>
            <a:miter lim="800000"/>
            <a:headEnd/>
            <a:tailEnd/>
          </a:ln>
        </p:spPr>
      </p:pic>
    </p:spTree>
  </p:cSld>
  <p:clrMapOvr>
    <a:masterClrMapping/>
  </p:clrMapOvr>
  <p:transition spd="med">
    <p:fade/>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71" name="Otsikko 570"/>
          <p:cNvSpPr>
            <a:spLocks noGrp="1"/>
          </p:cNvSpPr>
          <p:nvPr>
            <p:ph type="title" idx="4294967295"/>
          </p:nvPr>
        </p:nvSpPr>
        <p:spPr>
          <a:xfrm>
            <a:off x="539750" y="333375"/>
            <a:ext cx="8064500" cy="1008063"/>
          </a:xfrm>
        </p:spPr>
        <p:txBody>
          <a:bodyPr>
            <a:normAutofit/>
          </a:bodyPr>
          <a:lstStyle/>
          <a:p>
            <a:pPr eaLnBrk="1" hangingPunct="1"/>
            <a:r>
              <a:rPr lang="fi-FI" smtClean="0">
                <a:solidFill>
                  <a:srgbClr val="000000"/>
                </a:solidFill>
                <a:ea typeface="MS PGothic" pitchFamily="34" charset="-128"/>
              </a:rPr>
              <a:t>OUR COMPANY ON THE MAP</a:t>
            </a:r>
            <a:endParaRPr lang="en-US" smtClean="0"/>
          </a:p>
        </p:txBody>
      </p:sp>
      <p:sp>
        <p:nvSpPr>
          <p:cNvPr id="14340" name="Alatunnisteen paikkamerkki 2"/>
          <p:cNvSpPr>
            <a:spLocks noGrp="1"/>
          </p:cNvSpPr>
          <p:nvPr>
            <p:ph type="ftr" sz="quarter" idx="12"/>
          </p:nvPr>
        </p:nvSpPr>
        <p:spPr bwMode="auto">
          <a:xfrm>
            <a:off x="4716463" y="6381750"/>
            <a:ext cx="2713037" cy="215900"/>
          </a:xfrm>
          <a:ln>
            <a:miter lim="800000"/>
            <a:headEnd/>
            <a:tailEnd/>
          </a:ln>
        </p:spPr>
        <p:txBody>
          <a:bodyPr wrap="square" numCol="1" compatLnSpc="1">
            <a:prstTxWarp prst="textNoShape">
              <a:avLst/>
            </a:prstTxWarp>
          </a:bodyPr>
          <a:lstStyle/>
          <a:p>
            <a:pPr fontAlgn="base">
              <a:spcBef>
                <a:spcPct val="0"/>
              </a:spcBef>
              <a:spcAft>
                <a:spcPct val="0"/>
              </a:spcAft>
              <a:defRPr/>
            </a:pPr>
            <a:r>
              <a:rPr lang="fi-FI" smtClean="0"/>
              <a:t>ROCKET-projektin Kiina seminaari 17.5.2011</a:t>
            </a:r>
            <a:endParaRPr lang="en-GB" smtClean="0"/>
          </a:p>
        </p:txBody>
      </p:sp>
      <p:pic>
        <p:nvPicPr>
          <p:cNvPr id="8" name="Kuva 29" descr="konecranes_worldmap_200910_kartta_valk.wmf"/>
          <p:cNvPicPr>
            <a:picLocks noChangeAspect="1"/>
          </p:cNvPicPr>
          <p:nvPr/>
        </p:nvPicPr>
        <p:blipFill>
          <a:blip r:embed="rId3" cstate="print"/>
          <a:srcRect l="2024" t="1694" r="1667" b="16013"/>
          <a:stretch>
            <a:fillRect/>
          </a:stretch>
        </p:blipFill>
        <p:spPr>
          <a:xfrm>
            <a:off x="109038" y="642918"/>
            <a:ext cx="8806543" cy="5322277"/>
          </a:xfrm>
          <a:prstGeom prst="rect">
            <a:avLst/>
          </a:prstGeom>
        </p:spPr>
      </p:pic>
      <p:grpSp>
        <p:nvGrpSpPr>
          <p:cNvPr id="9" name="Ryhmä 343"/>
          <p:cNvGrpSpPr/>
          <p:nvPr/>
        </p:nvGrpSpPr>
        <p:grpSpPr>
          <a:xfrm>
            <a:off x="128913" y="2158686"/>
            <a:ext cx="7063230" cy="2968187"/>
            <a:chOff x="232641" y="2347041"/>
            <a:chExt cx="7063230" cy="2968187"/>
          </a:xfrm>
        </p:grpSpPr>
        <p:sp>
          <p:nvSpPr>
            <p:cNvPr id="10" name="Text Box 36"/>
            <p:cNvSpPr txBox="1">
              <a:spLocks noChangeArrowheads="1"/>
            </p:cNvSpPr>
            <p:nvPr/>
          </p:nvSpPr>
          <p:spPr bwMode="auto">
            <a:xfrm>
              <a:off x="232641" y="5040590"/>
              <a:ext cx="2339975" cy="274638"/>
            </a:xfrm>
            <a:prstGeom prst="rect">
              <a:avLst/>
            </a:prstGeom>
            <a:noFill/>
            <a:ln w="9525">
              <a:noFill/>
              <a:miter lim="800000"/>
              <a:headEnd/>
              <a:tailEnd/>
            </a:ln>
          </p:spPr>
          <p:txBody>
            <a:bodyPr>
              <a:spAutoFit/>
            </a:bodyPr>
            <a:lstStyle>
              <a:defPPr>
                <a:defRPr lang="fi-FI"/>
              </a:defPPr>
              <a:lvl1pPr algn="l" rtl="0" fontAlgn="base">
                <a:spcBef>
                  <a:spcPct val="0"/>
                </a:spcBef>
                <a:spcAft>
                  <a:spcPct val="0"/>
                </a:spcAft>
                <a:defRPr sz="1400" kern="1200">
                  <a:solidFill>
                    <a:schemeClr val="tx1"/>
                  </a:solidFill>
                  <a:latin typeface="ITC Franklin Gothic Std Book" pitchFamily="34" charset="0"/>
                  <a:ea typeface="ＭＳ Ｐゴシック" pitchFamily="34" charset="-128"/>
                  <a:cs typeface="+mn-cs"/>
                </a:defRPr>
              </a:lvl1pPr>
              <a:lvl2pPr marL="457200" algn="l" rtl="0" fontAlgn="base">
                <a:spcBef>
                  <a:spcPct val="0"/>
                </a:spcBef>
                <a:spcAft>
                  <a:spcPct val="0"/>
                </a:spcAft>
                <a:defRPr sz="1400" kern="1200">
                  <a:solidFill>
                    <a:schemeClr val="tx1"/>
                  </a:solidFill>
                  <a:latin typeface="ITC Franklin Gothic Std Book" pitchFamily="34" charset="0"/>
                  <a:ea typeface="ＭＳ Ｐゴシック" pitchFamily="34" charset="-128"/>
                  <a:cs typeface="+mn-cs"/>
                </a:defRPr>
              </a:lvl2pPr>
              <a:lvl3pPr marL="914400" algn="l" rtl="0" fontAlgn="base">
                <a:spcBef>
                  <a:spcPct val="0"/>
                </a:spcBef>
                <a:spcAft>
                  <a:spcPct val="0"/>
                </a:spcAft>
                <a:defRPr sz="1400" kern="1200">
                  <a:solidFill>
                    <a:schemeClr val="tx1"/>
                  </a:solidFill>
                  <a:latin typeface="ITC Franklin Gothic Std Book" pitchFamily="34" charset="0"/>
                  <a:ea typeface="ＭＳ Ｐゴシック" pitchFamily="34" charset="-128"/>
                  <a:cs typeface="+mn-cs"/>
                </a:defRPr>
              </a:lvl3pPr>
              <a:lvl4pPr marL="1371600" algn="l" rtl="0" fontAlgn="base">
                <a:spcBef>
                  <a:spcPct val="0"/>
                </a:spcBef>
                <a:spcAft>
                  <a:spcPct val="0"/>
                </a:spcAft>
                <a:defRPr sz="1400" kern="1200">
                  <a:solidFill>
                    <a:schemeClr val="tx1"/>
                  </a:solidFill>
                  <a:latin typeface="ITC Franklin Gothic Std Book" pitchFamily="34" charset="0"/>
                  <a:ea typeface="ＭＳ Ｐゴシック" pitchFamily="34" charset="-128"/>
                  <a:cs typeface="+mn-cs"/>
                </a:defRPr>
              </a:lvl4pPr>
              <a:lvl5pPr marL="1828800" algn="l" rtl="0" fontAlgn="base">
                <a:spcBef>
                  <a:spcPct val="0"/>
                </a:spcBef>
                <a:spcAft>
                  <a:spcPct val="0"/>
                </a:spcAft>
                <a:defRPr sz="1400" kern="1200">
                  <a:solidFill>
                    <a:schemeClr val="tx1"/>
                  </a:solidFill>
                  <a:latin typeface="ITC Franklin Gothic Std Book" pitchFamily="34" charset="0"/>
                  <a:ea typeface="ＭＳ Ｐゴシック" pitchFamily="34" charset="-128"/>
                  <a:cs typeface="+mn-cs"/>
                </a:defRPr>
              </a:lvl5pPr>
              <a:lvl6pPr marL="2286000" algn="l" defTabSz="914400" rtl="0" eaLnBrk="1" latinLnBrk="0" hangingPunct="1">
                <a:defRPr sz="1400" kern="1200">
                  <a:solidFill>
                    <a:schemeClr val="tx1"/>
                  </a:solidFill>
                  <a:latin typeface="ITC Franklin Gothic Std Book" pitchFamily="34" charset="0"/>
                  <a:ea typeface="ＭＳ Ｐゴシック" pitchFamily="34" charset="-128"/>
                  <a:cs typeface="+mn-cs"/>
                </a:defRPr>
              </a:lvl6pPr>
              <a:lvl7pPr marL="2743200" algn="l" defTabSz="914400" rtl="0" eaLnBrk="1" latinLnBrk="0" hangingPunct="1">
                <a:defRPr sz="1400" kern="1200">
                  <a:solidFill>
                    <a:schemeClr val="tx1"/>
                  </a:solidFill>
                  <a:latin typeface="ITC Franklin Gothic Std Book" pitchFamily="34" charset="0"/>
                  <a:ea typeface="ＭＳ Ｐゴシック" pitchFamily="34" charset="-128"/>
                  <a:cs typeface="+mn-cs"/>
                </a:defRPr>
              </a:lvl7pPr>
              <a:lvl8pPr marL="3200400" algn="l" defTabSz="914400" rtl="0" eaLnBrk="1" latinLnBrk="0" hangingPunct="1">
                <a:defRPr sz="1400" kern="1200">
                  <a:solidFill>
                    <a:schemeClr val="tx1"/>
                  </a:solidFill>
                  <a:latin typeface="ITC Franklin Gothic Std Book" pitchFamily="34" charset="0"/>
                  <a:ea typeface="ＭＳ Ｐゴシック" pitchFamily="34" charset="-128"/>
                  <a:cs typeface="+mn-cs"/>
                </a:defRPr>
              </a:lvl8pPr>
              <a:lvl9pPr marL="3657600" algn="l" defTabSz="914400" rtl="0" eaLnBrk="1" latinLnBrk="0" hangingPunct="1">
                <a:defRPr sz="1400" kern="1200">
                  <a:solidFill>
                    <a:schemeClr val="tx1"/>
                  </a:solidFill>
                  <a:latin typeface="ITC Franklin Gothic Std Book" pitchFamily="34" charset="0"/>
                  <a:ea typeface="ＭＳ Ｐゴシック" pitchFamily="34" charset="-128"/>
                  <a:cs typeface="+mn-cs"/>
                </a:defRPr>
              </a:lvl9pPr>
            </a:lstStyle>
            <a:p>
              <a:pPr>
                <a:spcBef>
                  <a:spcPct val="50000"/>
                </a:spcBef>
                <a:buClr>
                  <a:srgbClr val="F7181D"/>
                </a:buClr>
                <a:buFont typeface="Arial" charset="0"/>
                <a:buChar char="●"/>
                <a:defRPr/>
              </a:pPr>
              <a:r>
                <a:rPr lang="en-GB" sz="1200" dirty="0">
                  <a:solidFill>
                    <a:srgbClr val="000000"/>
                  </a:solidFill>
                </a:rPr>
                <a:t> Main production sites</a:t>
              </a:r>
            </a:p>
          </p:txBody>
        </p:sp>
        <p:sp>
          <p:nvSpPr>
            <p:cNvPr id="11" name="Ellipsi 24"/>
            <p:cNvSpPr/>
            <p:nvPr/>
          </p:nvSpPr>
          <p:spPr>
            <a:xfrm>
              <a:off x="1708269" y="2586422"/>
              <a:ext cx="45719" cy="45719"/>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2" name="Ellipsi 25"/>
            <p:cNvSpPr/>
            <p:nvPr/>
          </p:nvSpPr>
          <p:spPr>
            <a:xfrm>
              <a:off x="2208332" y="2907891"/>
              <a:ext cx="45719" cy="45719"/>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3" name="Ellipsi 30"/>
            <p:cNvSpPr/>
            <p:nvPr/>
          </p:nvSpPr>
          <p:spPr>
            <a:xfrm>
              <a:off x="2248813" y="2900747"/>
              <a:ext cx="45719" cy="45719"/>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4" name="Ellipsi 31"/>
            <p:cNvSpPr/>
            <p:nvPr/>
          </p:nvSpPr>
          <p:spPr>
            <a:xfrm>
              <a:off x="2245104" y="2928456"/>
              <a:ext cx="45719" cy="45719"/>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5" name="Ellipsi 32"/>
            <p:cNvSpPr/>
            <p:nvPr/>
          </p:nvSpPr>
          <p:spPr>
            <a:xfrm>
              <a:off x="2341682" y="3010284"/>
              <a:ext cx="45719" cy="45719"/>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6" name="Ellipsi 33"/>
            <p:cNvSpPr/>
            <p:nvPr/>
          </p:nvSpPr>
          <p:spPr>
            <a:xfrm>
              <a:off x="2363112" y="3043622"/>
              <a:ext cx="45719" cy="45719"/>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7" name="Ellipsi 34"/>
            <p:cNvSpPr/>
            <p:nvPr/>
          </p:nvSpPr>
          <p:spPr>
            <a:xfrm>
              <a:off x="2058313" y="3269841"/>
              <a:ext cx="45719" cy="45719"/>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8" name="Ellipsi 35"/>
            <p:cNvSpPr/>
            <p:nvPr/>
          </p:nvSpPr>
          <p:spPr>
            <a:xfrm>
              <a:off x="2417882" y="3196022"/>
              <a:ext cx="45719" cy="45719"/>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9" name="Ellipsi 36"/>
            <p:cNvSpPr/>
            <p:nvPr/>
          </p:nvSpPr>
          <p:spPr>
            <a:xfrm>
              <a:off x="1963063" y="3403191"/>
              <a:ext cx="45719" cy="45719"/>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0" name="Ellipsi 41"/>
            <p:cNvSpPr/>
            <p:nvPr/>
          </p:nvSpPr>
          <p:spPr>
            <a:xfrm>
              <a:off x="4866520" y="2358947"/>
              <a:ext cx="45719" cy="45719"/>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1" name="Ellipsi 42"/>
            <p:cNvSpPr/>
            <p:nvPr/>
          </p:nvSpPr>
          <p:spPr>
            <a:xfrm>
              <a:off x="4897476" y="2347041"/>
              <a:ext cx="45719" cy="45719"/>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2" name="Ellipsi 43"/>
            <p:cNvSpPr/>
            <p:nvPr/>
          </p:nvSpPr>
          <p:spPr>
            <a:xfrm>
              <a:off x="4221201" y="2513729"/>
              <a:ext cx="45719" cy="45719"/>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3" name="Ellipsi 44"/>
            <p:cNvSpPr/>
            <p:nvPr/>
          </p:nvSpPr>
          <p:spPr>
            <a:xfrm>
              <a:off x="4640302" y="2497060"/>
              <a:ext cx="45719" cy="45719"/>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4" name="Ellipsi 45"/>
            <p:cNvSpPr/>
            <p:nvPr/>
          </p:nvSpPr>
          <p:spPr>
            <a:xfrm>
              <a:off x="4333120" y="2732803"/>
              <a:ext cx="45719" cy="45719"/>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5" name="Ellipsi 46"/>
            <p:cNvSpPr/>
            <p:nvPr/>
          </p:nvSpPr>
          <p:spPr>
            <a:xfrm>
              <a:off x="4511714" y="2720898"/>
              <a:ext cx="45719" cy="45719"/>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6" name="Ellipsi 47"/>
            <p:cNvSpPr/>
            <p:nvPr/>
          </p:nvSpPr>
          <p:spPr>
            <a:xfrm>
              <a:off x="4602201" y="2678035"/>
              <a:ext cx="45719" cy="45719"/>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7" name="Ellipsi 48"/>
            <p:cNvSpPr/>
            <p:nvPr/>
          </p:nvSpPr>
          <p:spPr>
            <a:xfrm>
              <a:off x="4635539" y="2758997"/>
              <a:ext cx="45719" cy="45719"/>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8" name="Ellipsi 49"/>
            <p:cNvSpPr/>
            <p:nvPr/>
          </p:nvSpPr>
          <p:spPr>
            <a:xfrm>
              <a:off x="4364076" y="2942354"/>
              <a:ext cx="45719" cy="45719"/>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9" name="Ellipsi 50"/>
            <p:cNvSpPr/>
            <p:nvPr/>
          </p:nvSpPr>
          <p:spPr>
            <a:xfrm>
              <a:off x="5147508" y="2718517"/>
              <a:ext cx="45719" cy="45719"/>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30" name="Ellipsi 51"/>
            <p:cNvSpPr/>
            <p:nvPr/>
          </p:nvSpPr>
          <p:spPr>
            <a:xfrm>
              <a:off x="6081256" y="3628361"/>
              <a:ext cx="45719" cy="45719"/>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31" name="Ellipsi 52"/>
            <p:cNvSpPr/>
            <p:nvPr/>
          </p:nvSpPr>
          <p:spPr>
            <a:xfrm>
              <a:off x="6120501" y="3656936"/>
              <a:ext cx="45719" cy="45719"/>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32" name="Ellipsi 53"/>
            <p:cNvSpPr/>
            <p:nvPr/>
          </p:nvSpPr>
          <p:spPr>
            <a:xfrm>
              <a:off x="6731586" y="3739592"/>
              <a:ext cx="45719" cy="45719"/>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33" name="Ellipsi 54"/>
            <p:cNvSpPr/>
            <p:nvPr/>
          </p:nvSpPr>
          <p:spPr>
            <a:xfrm>
              <a:off x="7250152" y="2987598"/>
              <a:ext cx="45719" cy="45719"/>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34" name="Ellipsi 55"/>
            <p:cNvSpPr/>
            <p:nvPr/>
          </p:nvSpPr>
          <p:spPr>
            <a:xfrm>
              <a:off x="7171571" y="3192386"/>
              <a:ext cx="45719" cy="45719"/>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35" name="Ellipsi 56"/>
            <p:cNvSpPr/>
            <p:nvPr/>
          </p:nvSpPr>
          <p:spPr>
            <a:xfrm>
              <a:off x="7202527" y="3218579"/>
              <a:ext cx="45719" cy="45719"/>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36" name="Ellipsi 57"/>
            <p:cNvSpPr/>
            <p:nvPr/>
          </p:nvSpPr>
          <p:spPr>
            <a:xfrm>
              <a:off x="7219196" y="3242392"/>
              <a:ext cx="45719" cy="45719"/>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37" name="Ellipsi 58"/>
            <p:cNvSpPr/>
            <p:nvPr/>
          </p:nvSpPr>
          <p:spPr>
            <a:xfrm>
              <a:off x="5008731" y="4894340"/>
              <a:ext cx="45719" cy="45719"/>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38" name="Ellipsi 341"/>
            <p:cNvSpPr/>
            <p:nvPr/>
          </p:nvSpPr>
          <p:spPr>
            <a:xfrm>
              <a:off x="6139551" y="3675987"/>
              <a:ext cx="45719" cy="45719"/>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grpSp>
      <p:grpSp>
        <p:nvGrpSpPr>
          <p:cNvPr id="39" name="Ryhmä 340"/>
          <p:cNvGrpSpPr/>
          <p:nvPr/>
        </p:nvGrpSpPr>
        <p:grpSpPr>
          <a:xfrm>
            <a:off x="128916" y="1493662"/>
            <a:ext cx="9658058" cy="3877687"/>
            <a:chOff x="232644" y="1682017"/>
            <a:chExt cx="9658058" cy="3877687"/>
          </a:xfrm>
        </p:grpSpPr>
        <p:grpSp>
          <p:nvGrpSpPr>
            <p:cNvPr id="40" name="Ryhmä 42"/>
            <p:cNvGrpSpPr/>
            <p:nvPr/>
          </p:nvGrpSpPr>
          <p:grpSpPr>
            <a:xfrm>
              <a:off x="2308947" y="1682017"/>
              <a:ext cx="7581755" cy="2009776"/>
              <a:chOff x="2308947" y="1682017"/>
              <a:chExt cx="7581755" cy="2009776"/>
            </a:xfrm>
          </p:grpSpPr>
          <p:grpSp>
            <p:nvGrpSpPr>
              <p:cNvPr id="318" name="Ryhmä 40"/>
              <p:cNvGrpSpPr/>
              <p:nvPr/>
            </p:nvGrpSpPr>
            <p:grpSpPr>
              <a:xfrm>
                <a:off x="2308947" y="2990118"/>
                <a:ext cx="2767012" cy="701675"/>
                <a:chOff x="2308947" y="2990118"/>
                <a:chExt cx="2767012" cy="701675"/>
              </a:xfrm>
            </p:grpSpPr>
            <p:sp>
              <p:nvSpPr>
                <p:cNvPr id="325" name="Text Box 267"/>
                <p:cNvSpPr txBox="1">
                  <a:spLocks noChangeArrowheads="1"/>
                </p:cNvSpPr>
                <p:nvPr/>
              </p:nvSpPr>
              <p:spPr bwMode="auto">
                <a:xfrm>
                  <a:off x="2647084" y="3294918"/>
                  <a:ext cx="2428875" cy="396875"/>
                </a:xfrm>
                <a:prstGeom prst="rect">
                  <a:avLst/>
                </a:prstGeom>
                <a:noFill/>
                <a:ln w="9525">
                  <a:noFill/>
                  <a:miter lim="800000"/>
                  <a:headEnd/>
                  <a:tailEnd/>
                </a:ln>
              </p:spPr>
              <p:txBody>
                <a:bodyPr>
                  <a:spAutoFit/>
                </a:bodyPr>
                <a:lstStyle>
                  <a:defPPr>
                    <a:defRPr lang="fi-FI"/>
                  </a:defPPr>
                  <a:lvl1pPr algn="l" rtl="0" fontAlgn="base">
                    <a:spcBef>
                      <a:spcPct val="0"/>
                    </a:spcBef>
                    <a:spcAft>
                      <a:spcPct val="0"/>
                    </a:spcAft>
                    <a:defRPr sz="1400" kern="1200">
                      <a:solidFill>
                        <a:schemeClr val="tx1"/>
                      </a:solidFill>
                      <a:latin typeface="ITC Franklin Gothic Std Book" pitchFamily="34" charset="0"/>
                      <a:ea typeface="ＭＳ Ｐゴシック" pitchFamily="34" charset="-128"/>
                      <a:cs typeface="+mn-cs"/>
                    </a:defRPr>
                  </a:lvl1pPr>
                  <a:lvl2pPr marL="457200" algn="l" rtl="0" fontAlgn="base">
                    <a:spcBef>
                      <a:spcPct val="0"/>
                    </a:spcBef>
                    <a:spcAft>
                      <a:spcPct val="0"/>
                    </a:spcAft>
                    <a:defRPr sz="1400" kern="1200">
                      <a:solidFill>
                        <a:schemeClr val="tx1"/>
                      </a:solidFill>
                      <a:latin typeface="ITC Franklin Gothic Std Book" pitchFamily="34" charset="0"/>
                      <a:ea typeface="ＭＳ Ｐゴシック" pitchFamily="34" charset="-128"/>
                      <a:cs typeface="+mn-cs"/>
                    </a:defRPr>
                  </a:lvl2pPr>
                  <a:lvl3pPr marL="914400" algn="l" rtl="0" fontAlgn="base">
                    <a:spcBef>
                      <a:spcPct val="0"/>
                    </a:spcBef>
                    <a:spcAft>
                      <a:spcPct val="0"/>
                    </a:spcAft>
                    <a:defRPr sz="1400" kern="1200">
                      <a:solidFill>
                        <a:schemeClr val="tx1"/>
                      </a:solidFill>
                      <a:latin typeface="ITC Franklin Gothic Std Book" pitchFamily="34" charset="0"/>
                      <a:ea typeface="ＭＳ Ｐゴシック" pitchFamily="34" charset="-128"/>
                      <a:cs typeface="+mn-cs"/>
                    </a:defRPr>
                  </a:lvl3pPr>
                  <a:lvl4pPr marL="1371600" algn="l" rtl="0" fontAlgn="base">
                    <a:spcBef>
                      <a:spcPct val="0"/>
                    </a:spcBef>
                    <a:spcAft>
                      <a:spcPct val="0"/>
                    </a:spcAft>
                    <a:defRPr sz="1400" kern="1200">
                      <a:solidFill>
                        <a:schemeClr val="tx1"/>
                      </a:solidFill>
                      <a:latin typeface="ITC Franklin Gothic Std Book" pitchFamily="34" charset="0"/>
                      <a:ea typeface="ＭＳ Ｐゴシック" pitchFamily="34" charset="-128"/>
                      <a:cs typeface="+mn-cs"/>
                    </a:defRPr>
                  </a:lvl4pPr>
                  <a:lvl5pPr marL="1828800" algn="l" rtl="0" fontAlgn="base">
                    <a:spcBef>
                      <a:spcPct val="0"/>
                    </a:spcBef>
                    <a:spcAft>
                      <a:spcPct val="0"/>
                    </a:spcAft>
                    <a:defRPr sz="1400" kern="1200">
                      <a:solidFill>
                        <a:schemeClr val="tx1"/>
                      </a:solidFill>
                      <a:latin typeface="ITC Franklin Gothic Std Book" pitchFamily="34" charset="0"/>
                      <a:ea typeface="ＭＳ Ｐゴシック" pitchFamily="34" charset="-128"/>
                      <a:cs typeface="+mn-cs"/>
                    </a:defRPr>
                  </a:lvl5pPr>
                  <a:lvl6pPr marL="2286000" algn="l" defTabSz="914400" rtl="0" eaLnBrk="1" latinLnBrk="0" hangingPunct="1">
                    <a:defRPr sz="1400" kern="1200">
                      <a:solidFill>
                        <a:schemeClr val="tx1"/>
                      </a:solidFill>
                      <a:latin typeface="ITC Franklin Gothic Std Book" pitchFamily="34" charset="0"/>
                      <a:ea typeface="ＭＳ Ｐゴシック" pitchFamily="34" charset="-128"/>
                      <a:cs typeface="+mn-cs"/>
                    </a:defRPr>
                  </a:lvl6pPr>
                  <a:lvl7pPr marL="2743200" algn="l" defTabSz="914400" rtl="0" eaLnBrk="1" latinLnBrk="0" hangingPunct="1">
                    <a:defRPr sz="1400" kern="1200">
                      <a:solidFill>
                        <a:schemeClr val="tx1"/>
                      </a:solidFill>
                      <a:latin typeface="ITC Franklin Gothic Std Book" pitchFamily="34" charset="0"/>
                      <a:ea typeface="ＭＳ Ｐゴシック" pitchFamily="34" charset="-128"/>
                      <a:cs typeface="+mn-cs"/>
                    </a:defRPr>
                  </a:lvl7pPr>
                  <a:lvl8pPr marL="3200400" algn="l" defTabSz="914400" rtl="0" eaLnBrk="1" latinLnBrk="0" hangingPunct="1">
                    <a:defRPr sz="1400" kern="1200">
                      <a:solidFill>
                        <a:schemeClr val="tx1"/>
                      </a:solidFill>
                      <a:latin typeface="ITC Franklin Gothic Std Book" pitchFamily="34" charset="0"/>
                      <a:ea typeface="ＭＳ Ｐゴシック" pitchFamily="34" charset="-128"/>
                      <a:cs typeface="+mn-cs"/>
                    </a:defRPr>
                  </a:lvl8pPr>
                  <a:lvl9pPr marL="3657600" algn="l" defTabSz="914400" rtl="0" eaLnBrk="1" latinLnBrk="0" hangingPunct="1">
                    <a:defRPr sz="1400" kern="1200">
                      <a:solidFill>
                        <a:schemeClr val="tx1"/>
                      </a:solidFill>
                      <a:latin typeface="ITC Franklin Gothic Std Book" pitchFamily="34" charset="0"/>
                      <a:ea typeface="ＭＳ Ｐゴシック" pitchFamily="34" charset="-128"/>
                      <a:cs typeface="+mn-cs"/>
                    </a:defRPr>
                  </a:lvl9pPr>
                </a:lstStyle>
                <a:p>
                  <a:pPr>
                    <a:spcBef>
                      <a:spcPct val="50000"/>
                    </a:spcBef>
                    <a:defRPr/>
                  </a:pPr>
                  <a:r>
                    <a:rPr lang="en-GB" sz="1000" dirty="0">
                      <a:solidFill>
                        <a:srgbClr val="000000"/>
                      </a:solidFill>
                    </a:rPr>
                    <a:t>Region Americas HQ</a:t>
                  </a:r>
                  <a:br>
                    <a:rPr lang="en-GB" sz="1000" dirty="0">
                      <a:solidFill>
                        <a:srgbClr val="000000"/>
                      </a:solidFill>
                    </a:rPr>
                  </a:br>
                  <a:r>
                    <a:rPr lang="en-GB" sz="1000" dirty="0">
                      <a:solidFill>
                        <a:srgbClr val="000000"/>
                      </a:solidFill>
                    </a:rPr>
                    <a:t>Springfield, Ohio</a:t>
                  </a:r>
                </a:p>
              </p:txBody>
            </p:sp>
            <p:sp>
              <p:nvSpPr>
                <p:cNvPr id="326" name="Line 268"/>
                <p:cNvSpPr>
                  <a:spLocks noChangeShapeType="1"/>
                </p:cNvSpPr>
                <p:nvPr/>
              </p:nvSpPr>
              <p:spPr bwMode="auto">
                <a:xfrm>
                  <a:off x="2308947" y="2990118"/>
                  <a:ext cx="414338" cy="361950"/>
                </a:xfrm>
                <a:prstGeom prst="line">
                  <a:avLst/>
                </a:prstGeom>
                <a:noFill/>
                <a:ln w="6350">
                  <a:solidFill>
                    <a:srgbClr val="000000"/>
                  </a:solidFill>
                  <a:round/>
                  <a:headEnd/>
                  <a:tailEnd/>
                </a:ln>
              </p:spPr>
              <p:txBody>
                <a:bodyPr/>
                <a:lstStyle>
                  <a:defPPr>
                    <a:defRPr lang="fi-FI"/>
                  </a:defPPr>
                  <a:lvl1pPr algn="l" rtl="0" fontAlgn="base">
                    <a:spcBef>
                      <a:spcPct val="0"/>
                    </a:spcBef>
                    <a:spcAft>
                      <a:spcPct val="0"/>
                    </a:spcAft>
                    <a:defRPr sz="1400" kern="1200">
                      <a:solidFill>
                        <a:schemeClr val="tx1"/>
                      </a:solidFill>
                      <a:latin typeface="ITC Franklin Gothic Std Book" pitchFamily="34" charset="0"/>
                      <a:ea typeface="ＭＳ Ｐゴシック" pitchFamily="34" charset="-128"/>
                      <a:cs typeface="+mn-cs"/>
                    </a:defRPr>
                  </a:lvl1pPr>
                  <a:lvl2pPr marL="457200" algn="l" rtl="0" fontAlgn="base">
                    <a:spcBef>
                      <a:spcPct val="0"/>
                    </a:spcBef>
                    <a:spcAft>
                      <a:spcPct val="0"/>
                    </a:spcAft>
                    <a:defRPr sz="1400" kern="1200">
                      <a:solidFill>
                        <a:schemeClr val="tx1"/>
                      </a:solidFill>
                      <a:latin typeface="ITC Franklin Gothic Std Book" pitchFamily="34" charset="0"/>
                      <a:ea typeface="ＭＳ Ｐゴシック" pitchFamily="34" charset="-128"/>
                      <a:cs typeface="+mn-cs"/>
                    </a:defRPr>
                  </a:lvl2pPr>
                  <a:lvl3pPr marL="914400" algn="l" rtl="0" fontAlgn="base">
                    <a:spcBef>
                      <a:spcPct val="0"/>
                    </a:spcBef>
                    <a:spcAft>
                      <a:spcPct val="0"/>
                    </a:spcAft>
                    <a:defRPr sz="1400" kern="1200">
                      <a:solidFill>
                        <a:schemeClr val="tx1"/>
                      </a:solidFill>
                      <a:latin typeface="ITC Franklin Gothic Std Book" pitchFamily="34" charset="0"/>
                      <a:ea typeface="ＭＳ Ｐゴシック" pitchFamily="34" charset="-128"/>
                      <a:cs typeface="+mn-cs"/>
                    </a:defRPr>
                  </a:lvl3pPr>
                  <a:lvl4pPr marL="1371600" algn="l" rtl="0" fontAlgn="base">
                    <a:spcBef>
                      <a:spcPct val="0"/>
                    </a:spcBef>
                    <a:spcAft>
                      <a:spcPct val="0"/>
                    </a:spcAft>
                    <a:defRPr sz="1400" kern="1200">
                      <a:solidFill>
                        <a:schemeClr val="tx1"/>
                      </a:solidFill>
                      <a:latin typeface="ITC Franklin Gothic Std Book" pitchFamily="34" charset="0"/>
                      <a:ea typeface="ＭＳ Ｐゴシック" pitchFamily="34" charset="-128"/>
                      <a:cs typeface="+mn-cs"/>
                    </a:defRPr>
                  </a:lvl4pPr>
                  <a:lvl5pPr marL="1828800" algn="l" rtl="0" fontAlgn="base">
                    <a:spcBef>
                      <a:spcPct val="0"/>
                    </a:spcBef>
                    <a:spcAft>
                      <a:spcPct val="0"/>
                    </a:spcAft>
                    <a:defRPr sz="1400" kern="1200">
                      <a:solidFill>
                        <a:schemeClr val="tx1"/>
                      </a:solidFill>
                      <a:latin typeface="ITC Franklin Gothic Std Book" pitchFamily="34" charset="0"/>
                      <a:ea typeface="ＭＳ Ｐゴシック" pitchFamily="34" charset="-128"/>
                      <a:cs typeface="+mn-cs"/>
                    </a:defRPr>
                  </a:lvl5pPr>
                  <a:lvl6pPr marL="2286000" algn="l" defTabSz="914400" rtl="0" eaLnBrk="1" latinLnBrk="0" hangingPunct="1">
                    <a:defRPr sz="1400" kern="1200">
                      <a:solidFill>
                        <a:schemeClr val="tx1"/>
                      </a:solidFill>
                      <a:latin typeface="ITC Franklin Gothic Std Book" pitchFamily="34" charset="0"/>
                      <a:ea typeface="ＭＳ Ｐゴシック" pitchFamily="34" charset="-128"/>
                      <a:cs typeface="+mn-cs"/>
                    </a:defRPr>
                  </a:lvl6pPr>
                  <a:lvl7pPr marL="2743200" algn="l" defTabSz="914400" rtl="0" eaLnBrk="1" latinLnBrk="0" hangingPunct="1">
                    <a:defRPr sz="1400" kern="1200">
                      <a:solidFill>
                        <a:schemeClr val="tx1"/>
                      </a:solidFill>
                      <a:latin typeface="ITC Franklin Gothic Std Book" pitchFamily="34" charset="0"/>
                      <a:ea typeface="ＭＳ Ｐゴシック" pitchFamily="34" charset="-128"/>
                      <a:cs typeface="+mn-cs"/>
                    </a:defRPr>
                  </a:lvl7pPr>
                  <a:lvl8pPr marL="3200400" algn="l" defTabSz="914400" rtl="0" eaLnBrk="1" latinLnBrk="0" hangingPunct="1">
                    <a:defRPr sz="1400" kern="1200">
                      <a:solidFill>
                        <a:schemeClr val="tx1"/>
                      </a:solidFill>
                      <a:latin typeface="ITC Franklin Gothic Std Book" pitchFamily="34" charset="0"/>
                      <a:ea typeface="ＭＳ Ｐゴシック" pitchFamily="34" charset="-128"/>
                      <a:cs typeface="+mn-cs"/>
                    </a:defRPr>
                  </a:lvl8pPr>
                  <a:lvl9pPr marL="3657600" algn="l" defTabSz="914400" rtl="0" eaLnBrk="1" latinLnBrk="0" hangingPunct="1">
                    <a:defRPr sz="1400" kern="1200">
                      <a:solidFill>
                        <a:schemeClr val="tx1"/>
                      </a:solidFill>
                      <a:latin typeface="ITC Franklin Gothic Std Book" pitchFamily="34" charset="0"/>
                      <a:ea typeface="ＭＳ Ｐゴシック" pitchFamily="34" charset="-128"/>
                      <a:cs typeface="+mn-cs"/>
                    </a:defRPr>
                  </a:lvl9pPr>
                </a:lstStyle>
                <a:p>
                  <a:pPr>
                    <a:defRPr/>
                  </a:pPr>
                  <a:endParaRPr lang="en-US">
                    <a:solidFill>
                      <a:srgbClr val="000000"/>
                    </a:solidFill>
                  </a:endParaRPr>
                </a:p>
              </p:txBody>
            </p:sp>
          </p:grpSp>
          <p:grpSp>
            <p:nvGrpSpPr>
              <p:cNvPr id="319" name="Ryhmä 41"/>
              <p:cNvGrpSpPr/>
              <p:nvPr/>
            </p:nvGrpSpPr>
            <p:grpSpPr>
              <a:xfrm>
                <a:off x="4918796" y="1682017"/>
                <a:ext cx="2533650" cy="695325"/>
                <a:chOff x="4918796" y="1682017"/>
                <a:chExt cx="2533650" cy="695325"/>
              </a:xfrm>
            </p:grpSpPr>
            <p:sp>
              <p:nvSpPr>
                <p:cNvPr id="323" name="Text Box 270"/>
                <p:cNvSpPr txBox="1">
                  <a:spLocks noChangeArrowheads="1"/>
                </p:cNvSpPr>
                <p:nvPr/>
              </p:nvSpPr>
              <p:spPr bwMode="auto">
                <a:xfrm>
                  <a:off x="5147396" y="1682017"/>
                  <a:ext cx="2305050" cy="549275"/>
                </a:xfrm>
                <a:prstGeom prst="rect">
                  <a:avLst/>
                </a:prstGeom>
                <a:noFill/>
                <a:ln w="9525">
                  <a:noFill/>
                  <a:miter lim="800000"/>
                  <a:headEnd/>
                  <a:tailEnd/>
                </a:ln>
              </p:spPr>
              <p:txBody>
                <a:bodyPr>
                  <a:spAutoFit/>
                </a:bodyPr>
                <a:lstStyle>
                  <a:defPPr>
                    <a:defRPr lang="fi-FI"/>
                  </a:defPPr>
                  <a:lvl1pPr algn="l" rtl="0" fontAlgn="base">
                    <a:spcBef>
                      <a:spcPct val="0"/>
                    </a:spcBef>
                    <a:spcAft>
                      <a:spcPct val="0"/>
                    </a:spcAft>
                    <a:defRPr sz="1400" kern="1200">
                      <a:solidFill>
                        <a:schemeClr val="tx1"/>
                      </a:solidFill>
                      <a:latin typeface="ITC Franklin Gothic Std Book" pitchFamily="34" charset="0"/>
                      <a:ea typeface="ＭＳ Ｐゴシック" pitchFamily="34" charset="-128"/>
                      <a:cs typeface="+mn-cs"/>
                    </a:defRPr>
                  </a:lvl1pPr>
                  <a:lvl2pPr marL="457200" algn="l" rtl="0" fontAlgn="base">
                    <a:spcBef>
                      <a:spcPct val="0"/>
                    </a:spcBef>
                    <a:spcAft>
                      <a:spcPct val="0"/>
                    </a:spcAft>
                    <a:defRPr sz="1400" kern="1200">
                      <a:solidFill>
                        <a:schemeClr val="tx1"/>
                      </a:solidFill>
                      <a:latin typeface="ITC Franklin Gothic Std Book" pitchFamily="34" charset="0"/>
                      <a:ea typeface="ＭＳ Ｐゴシック" pitchFamily="34" charset="-128"/>
                      <a:cs typeface="+mn-cs"/>
                    </a:defRPr>
                  </a:lvl2pPr>
                  <a:lvl3pPr marL="914400" algn="l" rtl="0" fontAlgn="base">
                    <a:spcBef>
                      <a:spcPct val="0"/>
                    </a:spcBef>
                    <a:spcAft>
                      <a:spcPct val="0"/>
                    </a:spcAft>
                    <a:defRPr sz="1400" kern="1200">
                      <a:solidFill>
                        <a:schemeClr val="tx1"/>
                      </a:solidFill>
                      <a:latin typeface="ITC Franklin Gothic Std Book" pitchFamily="34" charset="0"/>
                      <a:ea typeface="ＭＳ Ｐゴシック" pitchFamily="34" charset="-128"/>
                      <a:cs typeface="+mn-cs"/>
                    </a:defRPr>
                  </a:lvl3pPr>
                  <a:lvl4pPr marL="1371600" algn="l" rtl="0" fontAlgn="base">
                    <a:spcBef>
                      <a:spcPct val="0"/>
                    </a:spcBef>
                    <a:spcAft>
                      <a:spcPct val="0"/>
                    </a:spcAft>
                    <a:defRPr sz="1400" kern="1200">
                      <a:solidFill>
                        <a:schemeClr val="tx1"/>
                      </a:solidFill>
                      <a:latin typeface="ITC Franklin Gothic Std Book" pitchFamily="34" charset="0"/>
                      <a:ea typeface="ＭＳ Ｐゴシック" pitchFamily="34" charset="-128"/>
                      <a:cs typeface="+mn-cs"/>
                    </a:defRPr>
                  </a:lvl4pPr>
                  <a:lvl5pPr marL="1828800" algn="l" rtl="0" fontAlgn="base">
                    <a:spcBef>
                      <a:spcPct val="0"/>
                    </a:spcBef>
                    <a:spcAft>
                      <a:spcPct val="0"/>
                    </a:spcAft>
                    <a:defRPr sz="1400" kern="1200">
                      <a:solidFill>
                        <a:schemeClr val="tx1"/>
                      </a:solidFill>
                      <a:latin typeface="ITC Franklin Gothic Std Book" pitchFamily="34" charset="0"/>
                      <a:ea typeface="ＭＳ Ｐゴシック" pitchFamily="34" charset="-128"/>
                      <a:cs typeface="+mn-cs"/>
                    </a:defRPr>
                  </a:lvl5pPr>
                  <a:lvl6pPr marL="2286000" algn="l" defTabSz="914400" rtl="0" eaLnBrk="1" latinLnBrk="0" hangingPunct="1">
                    <a:defRPr sz="1400" kern="1200">
                      <a:solidFill>
                        <a:schemeClr val="tx1"/>
                      </a:solidFill>
                      <a:latin typeface="ITC Franklin Gothic Std Book" pitchFamily="34" charset="0"/>
                      <a:ea typeface="ＭＳ Ｐゴシック" pitchFamily="34" charset="-128"/>
                      <a:cs typeface="+mn-cs"/>
                    </a:defRPr>
                  </a:lvl6pPr>
                  <a:lvl7pPr marL="2743200" algn="l" defTabSz="914400" rtl="0" eaLnBrk="1" latinLnBrk="0" hangingPunct="1">
                    <a:defRPr sz="1400" kern="1200">
                      <a:solidFill>
                        <a:schemeClr val="tx1"/>
                      </a:solidFill>
                      <a:latin typeface="ITC Franklin Gothic Std Book" pitchFamily="34" charset="0"/>
                      <a:ea typeface="ＭＳ Ｐゴシック" pitchFamily="34" charset="-128"/>
                      <a:cs typeface="+mn-cs"/>
                    </a:defRPr>
                  </a:lvl7pPr>
                  <a:lvl8pPr marL="3200400" algn="l" defTabSz="914400" rtl="0" eaLnBrk="1" latinLnBrk="0" hangingPunct="1">
                    <a:defRPr sz="1400" kern="1200">
                      <a:solidFill>
                        <a:schemeClr val="tx1"/>
                      </a:solidFill>
                      <a:latin typeface="ITC Franklin Gothic Std Book" pitchFamily="34" charset="0"/>
                      <a:ea typeface="ＭＳ Ｐゴシック" pitchFamily="34" charset="-128"/>
                      <a:cs typeface="+mn-cs"/>
                    </a:defRPr>
                  </a:lvl8pPr>
                  <a:lvl9pPr marL="3657600" algn="l" defTabSz="914400" rtl="0" eaLnBrk="1" latinLnBrk="0" hangingPunct="1">
                    <a:defRPr sz="1400" kern="1200">
                      <a:solidFill>
                        <a:schemeClr val="tx1"/>
                      </a:solidFill>
                      <a:latin typeface="ITC Franklin Gothic Std Book" pitchFamily="34" charset="0"/>
                      <a:ea typeface="ＭＳ Ｐゴシック" pitchFamily="34" charset="-128"/>
                      <a:cs typeface="+mn-cs"/>
                    </a:defRPr>
                  </a:lvl9pPr>
                </a:lstStyle>
                <a:p>
                  <a:pPr>
                    <a:spcBef>
                      <a:spcPct val="50000"/>
                    </a:spcBef>
                    <a:defRPr/>
                  </a:pPr>
                  <a:r>
                    <a:rPr lang="en-GB" sz="1000" dirty="0">
                      <a:solidFill>
                        <a:srgbClr val="000000"/>
                      </a:solidFill>
                    </a:rPr>
                    <a:t>Corporate HQ</a:t>
                  </a:r>
                  <a:br>
                    <a:rPr lang="en-GB" sz="1000" dirty="0">
                      <a:solidFill>
                        <a:srgbClr val="000000"/>
                      </a:solidFill>
                    </a:rPr>
                  </a:br>
                  <a:r>
                    <a:rPr lang="en-GB" sz="1000" dirty="0">
                      <a:solidFill>
                        <a:srgbClr val="000000"/>
                      </a:solidFill>
                    </a:rPr>
                    <a:t>Region EMEA HQ</a:t>
                  </a:r>
                  <a:br>
                    <a:rPr lang="en-GB" sz="1000" dirty="0">
                      <a:solidFill>
                        <a:srgbClr val="000000"/>
                      </a:solidFill>
                    </a:rPr>
                  </a:br>
                  <a:r>
                    <a:rPr lang="en-GB" sz="1000" dirty="0" err="1">
                      <a:solidFill>
                        <a:srgbClr val="000000"/>
                      </a:solidFill>
                    </a:rPr>
                    <a:t>Hyvinkää</a:t>
                  </a:r>
                  <a:r>
                    <a:rPr lang="en-GB" sz="1000" dirty="0">
                      <a:solidFill>
                        <a:srgbClr val="000000"/>
                      </a:solidFill>
                    </a:rPr>
                    <a:t>, Finland</a:t>
                  </a:r>
                </a:p>
              </p:txBody>
            </p:sp>
            <p:sp>
              <p:nvSpPr>
                <p:cNvPr id="324" name="Line 271"/>
                <p:cNvSpPr>
                  <a:spLocks noChangeShapeType="1"/>
                </p:cNvSpPr>
                <p:nvPr/>
              </p:nvSpPr>
              <p:spPr bwMode="auto">
                <a:xfrm flipH="1">
                  <a:off x="4918796" y="1843942"/>
                  <a:ext cx="257175" cy="533400"/>
                </a:xfrm>
                <a:prstGeom prst="line">
                  <a:avLst/>
                </a:prstGeom>
                <a:noFill/>
                <a:ln w="6350">
                  <a:solidFill>
                    <a:srgbClr val="000000"/>
                  </a:solidFill>
                  <a:round/>
                  <a:headEnd/>
                  <a:tailEnd/>
                </a:ln>
              </p:spPr>
              <p:txBody>
                <a:bodyPr/>
                <a:lstStyle>
                  <a:defPPr>
                    <a:defRPr lang="fi-FI"/>
                  </a:defPPr>
                  <a:lvl1pPr algn="l" rtl="0" fontAlgn="base">
                    <a:spcBef>
                      <a:spcPct val="0"/>
                    </a:spcBef>
                    <a:spcAft>
                      <a:spcPct val="0"/>
                    </a:spcAft>
                    <a:defRPr sz="1400" kern="1200">
                      <a:solidFill>
                        <a:schemeClr val="tx1"/>
                      </a:solidFill>
                      <a:latin typeface="ITC Franklin Gothic Std Book" pitchFamily="34" charset="0"/>
                      <a:ea typeface="ＭＳ Ｐゴシック" pitchFamily="34" charset="-128"/>
                      <a:cs typeface="+mn-cs"/>
                    </a:defRPr>
                  </a:lvl1pPr>
                  <a:lvl2pPr marL="457200" algn="l" rtl="0" fontAlgn="base">
                    <a:spcBef>
                      <a:spcPct val="0"/>
                    </a:spcBef>
                    <a:spcAft>
                      <a:spcPct val="0"/>
                    </a:spcAft>
                    <a:defRPr sz="1400" kern="1200">
                      <a:solidFill>
                        <a:schemeClr val="tx1"/>
                      </a:solidFill>
                      <a:latin typeface="ITC Franklin Gothic Std Book" pitchFamily="34" charset="0"/>
                      <a:ea typeface="ＭＳ Ｐゴシック" pitchFamily="34" charset="-128"/>
                      <a:cs typeface="+mn-cs"/>
                    </a:defRPr>
                  </a:lvl2pPr>
                  <a:lvl3pPr marL="914400" algn="l" rtl="0" fontAlgn="base">
                    <a:spcBef>
                      <a:spcPct val="0"/>
                    </a:spcBef>
                    <a:spcAft>
                      <a:spcPct val="0"/>
                    </a:spcAft>
                    <a:defRPr sz="1400" kern="1200">
                      <a:solidFill>
                        <a:schemeClr val="tx1"/>
                      </a:solidFill>
                      <a:latin typeface="ITC Franklin Gothic Std Book" pitchFamily="34" charset="0"/>
                      <a:ea typeface="ＭＳ Ｐゴシック" pitchFamily="34" charset="-128"/>
                      <a:cs typeface="+mn-cs"/>
                    </a:defRPr>
                  </a:lvl3pPr>
                  <a:lvl4pPr marL="1371600" algn="l" rtl="0" fontAlgn="base">
                    <a:spcBef>
                      <a:spcPct val="0"/>
                    </a:spcBef>
                    <a:spcAft>
                      <a:spcPct val="0"/>
                    </a:spcAft>
                    <a:defRPr sz="1400" kern="1200">
                      <a:solidFill>
                        <a:schemeClr val="tx1"/>
                      </a:solidFill>
                      <a:latin typeface="ITC Franklin Gothic Std Book" pitchFamily="34" charset="0"/>
                      <a:ea typeface="ＭＳ Ｐゴシック" pitchFamily="34" charset="-128"/>
                      <a:cs typeface="+mn-cs"/>
                    </a:defRPr>
                  </a:lvl4pPr>
                  <a:lvl5pPr marL="1828800" algn="l" rtl="0" fontAlgn="base">
                    <a:spcBef>
                      <a:spcPct val="0"/>
                    </a:spcBef>
                    <a:spcAft>
                      <a:spcPct val="0"/>
                    </a:spcAft>
                    <a:defRPr sz="1400" kern="1200">
                      <a:solidFill>
                        <a:schemeClr val="tx1"/>
                      </a:solidFill>
                      <a:latin typeface="ITC Franklin Gothic Std Book" pitchFamily="34" charset="0"/>
                      <a:ea typeface="ＭＳ Ｐゴシック" pitchFamily="34" charset="-128"/>
                      <a:cs typeface="+mn-cs"/>
                    </a:defRPr>
                  </a:lvl5pPr>
                  <a:lvl6pPr marL="2286000" algn="l" defTabSz="914400" rtl="0" eaLnBrk="1" latinLnBrk="0" hangingPunct="1">
                    <a:defRPr sz="1400" kern="1200">
                      <a:solidFill>
                        <a:schemeClr val="tx1"/>
                      </a:solidFill>
                      <a:latin typeface="ITC Franklin Gothic Std Book" pitchFamily="34" charset="0"/>
                      <a:ea typeface="ＭＳ Ｐゴシック" pitchFamily="34" charset="-128"/>
                      <a:cs typeface="+mn-cs"/>
                    </a:defRPr>
                  </a:lvl6pPr>
                  <a:lvl7pPr marL="2743200" algn="l" defTabSz="914400" rtl="0" eaLnBrk="1" latinLnBrk="0" hangingPunct="1">
                    <a:defRPr sz="1400" kern="1200">
                      <a:solidFill>
                        <a:schemeClr val="tx1"/>
                      </a:solidFill>
                      <a:latin typeface="ITC Franklin Gothic Std Book" pitchFamily="34" charset="0"/>
                      <a:ea typeface="ＭＳ Ｐゴシック" pitchFamily="34" charset="-128"/>
                      <a:cs typeface="+mn-cs"/>
                    </a:defRPr>
                  </a:lvl7pPr>
                  <a:lvl8pPr marL="3200400" algn="l" defTabSz="914400" rtl="0" eaLnBrk="1" latinLnBrk="0" hangingPunct="1">
                    <a:defRPr sz="1400" kern="1200">
                      <a:solidFill>
                        <a:schemeClr val="tx1"/>
                      </a:solidFill>
                      <a:latin typeface="ITC Franklin Gothic Std Book" pitchFamily="34" charset="0"/>
                      <a:ea typeface="ＭＳ Ｐゴシック" pitchFamily="34" charset="-128"/>
                      <a:cs typeface="+mn-cs"/>
                    </a:defRPr>
                  </a:lvl8pPr>
                  <a:lvl9pPr marL="3657600" algn="l" defTabSz="914400" rtl="0" eaLnBrk="1" latinLnBrk="0" hangingPunct="1">
                    <a:defRPr sz="1400" kern="1200">
                      <a:solidFill>
                        <a:schemeClr val="tx1"/>
                      </a:solidFill>
                      <a:latin typeface="ITC Franklin Gothic Std Book" pitchFamily="34" charset="0"/>
                      <a:ea typeface="ＭＳ Ｐゴシック" pitchFamily="34" charset="-128"/>
                      <a:cs typeface="+mn-cs"/>
                    </a:defRPr>
                  </a:lvl9pPr>
                </a:lstStyle>
                <a:p>
                  <a:pPr>
                    <a:defRPr/>
                  </a:pPr>
                  <a:endParaRPr lang="en-US">
                    <a:solidFill>
                      <a:srgbClr val="000000"/>
                    </a:solidFill>
                  </a:endParaRPr>
                </a:p>
              </p:txBody>
            </p:sp>
          </p:grpSp>
          <p:grpSp>
            <p:nvGrpSpPr>
              <p:cNvPr id="320" name="Group 276"/>
              <p:cNvGrpSpPr>
                <a:grpSpLocks/>
              </p:cNvGrpSpPr>
              <p:nvPr/>
            </p:nvGrpSpPr>
            <p:grpSpPr bwMode="auto">
              <a:xfrm>
                <a:off x="7236402" y="3163299"/>
                <a:ext cx="2654300" cy="396875"/>
                <a:chOff x="4698" y="1860"/>
                <a:chExt cx="1672" cy="250"/>
              </a:xfrm>
            </p:grpSpPr>
            <p:sp>
              <p:nvSpPr>
                <p:cNvPr id="321" name="Text Box 274"/>
                <p:cNvSpPr txBox="1">
                  <a:spLocks noChangeArrowheads="1"/>
                </p:cNvSpPr>
                <p:nvPr/>
              </p:nvSpPr>
              <p:spPr bwMode="auto">
                <a:xfrm>
                  <a:off x="4834" y="1860"/>
                  <a:ext cx="1536" cy="250"/>
                </a:xfrm>
                <a:prstGeom prst="rect">
                  <a:avLst/>
                </a:prstGeom>
                <a:noFill/>
                <a:ln w="9525">
                  <a:noFill/>
                  <a:miter lim="800000"/>
                  <a:headEnd/>
                  <a:tailEnd/>
                </a:ln>
              </p:spPr>
              <p:txBody>
                <a:bodyPr>
                  <a:spAutoFit/>
                </a:bodyPr>
                <a:lstStyle>
                  <a:defPPr>
                    <a:defRPr lang="fi-FI"/>
                  </a:defPPr>
                  <a:lvl1pPr algn="l" rtl="0" fontAlgn="base">
                    <a:spcBef>
                      <a:spcPct val="0"/>
                    </a:spcBef>
                    <a:spcAft>
                      <a:spcPct val="0"/>
                    </a:spcAft>
                    <a:defRPr sz="1400" kern="1200">
                      <a:solidFill>
                        <a:schemeClr val="tx1"/>
                      </a:solidFill>
                      <a:latin typeface="ITC Franklin Gothic Std Book" pitchFamily="34" charset="0"/>
                      <a:ea typeface="ＭＳ Ｐゴシック" pitchFamily="34" charset="-128"/>
                      <a:cs typeface="+mn-cs"/>
                    </a:defRPr>
                  </a:lvl1pPr>
                  <a:lvl2pPr marL="457200" algn="l" rtl="0" fontAlgn="base">
                    <a:spcBef>
                      <a:spcPct val="0"/>
                    </a:spcBef>
                    <a:spcAft>
                      <a:spcPct val="0"/>
                    </a:spcAft>
                    <a:defRPr sz="1400" kern="1200">
                      <a:solidFill>
                        <a:schemeClr val="tx1"/>
                      </a:solidFill>
                      <a:latin typeface="ITC Franklin Gothic Std Book" pitchFamily="34" charset="0"/>
                      <a:ea typeface="ＭＳ Ｐゴシック" pitchFamily="34" charset="-128"/>
                      <a:cs typeface="+mn-cs"/>
                    </a:defRPr>
                  </a:lvl2pPr>
                  <a:lvl3pPr marL="914400" algn="l" rtl="0" fontAlgn="base">
                    <a:spcBef>
                      <a:spcPct val="0"/>
                    </a:spcBef>
                    <a:spcAft>
                      <a:spcPct val="0"/>
                    </a:spcAft>
                    <a:defRPr sz="1400" kern="1200">
                      <a:solidFill>
                        <a:schemeClr val="tx1"/>
                      </a:solidFill>
                      <a:latin typeface="ITC Franklin Gothic Std Book" pitchFamily="34" charset="0"/>
                      <a:ea typeface="ＭＳ Ｐゴシック" pitchFamily="34" charset="-128"/>
                      <a:cs typeface="+mn-cs"/>
                    </a:defRPr>
                  </a:lvl3pPr>
                  <a:lvl4pPr marL="1371600" algn="l" rtl="0" fontAlgn="base">
                    <a:spcBef>
                      <a:spcPct val="0"/>
                    </a:spcBef>
                    <a:spcAft>
                      <a:spcPct val="0"/>
                    </a:spcAft>
                    <a:defRPr sz="1400" kern="1200">
                      <a:solidFill>
                        <a:schemeClr val="tx1"/>
                      </a:solidFill>
                      <a:latin typeface="ITC Franklin Gothic Std Book" pitchFamily="34" charset="0"/>
                      <a:ea typeface="ＭＳ Ｐゴシック" pitchFamily="34" charset="-128"/>
                      <a:cs typeface="+mn-cs"/>
                    </a:defRPr>
                  </a:lvl4pPr>
                  <a:lvl5pPr marL="1828800" algn="l" rtl="0" fontAlgn="base">
                    <a:spcBef>
                      <a:spcPct val="0"/>
                    </a:spcBef>
                    <a:spcAft>
                      <a:spcPct val="0"/>
                    </a:spcAft>
                    <a:defRPr sz="1400" kern="1200">
                      <a:solidFill>
                        <a:schemeClr val="tx1"/>
                      </a:solidFill>
                      <a:latin typeface="ITC Franklin Gothic Std Book" pitchFamily="34" charset="0"/>
                      <a:ea typeface="ＭＳ Ｐゴシック" pitchFamily="34" charset="-128"/>
                      <a:cs typeface="+mn-cs"/>
                    </a:defRPr>
                  </a:lvl5pPr>
                  <a:lvl6pPr marL="2286000" algn="l" defTabSz="914400" rtl="0" eaLnBrk="1" latinLnBrk="0" hangingPunct="1">
                    <a:defRPr sz="1400" kern="1200">
                      <a:solidFill>
                        <a:schemeClr val="tx1"/>
                      </a:solidFill>
                      <a:latin typeface="ITC Franklin Gothic Std Book" pitchFamily="34" charset="0"/>
                      <a:ea typeface="ＭＳ Ｐゴシック" pitchFamily="34" charset="-128"/>
                      <a:cs typeface="+mn-cs"/>
                    </a:defRPr>
                  </a:lvl6pPr>
                  <a:lvl7pPr marL="2743200" algn="l" defTabSz="914400" rtl="0" eaLnBrk="1" latinLnBrk="0" hangingPunct="1">
                    <a:defRPr sz="1400" kern="1200">
                      <a:solidFill>
                        <a:schemeClr val="tx1"/>
                      </a:solidFill>
                      <a:latin typeface="ITC Franklin Gothic Std Book" pitchFamily="34" charset="0"/>
                      <a:ea typeface="ＭＳ Ｐゴシック" pitchFamily="34" charset="-128"/>
                      <a:cs typeface="+mn-cs"/>
                    </a:defRPr>
                  </a:lvl7pPr>
                  <a:lvl8pPr marL="3200400" algn="l" defTabSz="914400" rtl="0" eaLnBrk="1" latinLnBrk="0" hangingPunct="1">
                    <a:defRPr sz="1400" kern="1200">
                      <a:solidFill>
                        <a:schemeClr val="tx1"/>
                      </a:solidFill>
                      <a:latin typeface="ITC Franklin Gothic Std Book" pitchFamily="34" charset="0"/>
                      <a:ea typeface="ＭＳ Ｐゴシック" pitchFamily="34" charset="-128"/>
                      <a:cs typeface="+mn-cs"/>
                    </a:defRPr>
                  </a:lvl8pPr>
                  <a:lvl9pPr marL="3657600" algn="l" defTabSz="914400" rtl="0" eaLnBrk="1" latinLnBrk="0" hangingPunct="1">
                    <a:defRPr sz="1400" kern="1200">
                      <a:solidFill>
                        <a:schemeClr val="tx1"/>
                      </a:solidFill>
                      <a:latin typeface="ITC Franklin Gothic Std Book" pitchFamily="34" charset="0"/>
                      <a:ea typeface="ＭＳ Ｐゴシック" pitchFamily="34" charset="-128"/>
                      <a:cs typeface="+mn-cs"/>
                    </a:defRPr>
                  </a:lvl9pPr>
                </a:lstStyle>
                <a:p>
                  <a:pPr>
                    <a:spcBef>
                      <a:spcPct val="50000"/>
                    </a:spcBef>
                    <a:defRPr/>
                  </a:pPr>
                  <a:r>
                    <a:rPr lang="en-GB" sz="1000" dirty="0">
                      <a:solidFill>
                        <a:srgbClr val="000000"/>
                      </a:solidFill>
                    </a:rPr>
                    <a:t>Region APAC HQ</a:t>
                  </a:r>
                  <a:br>
                    <a:rPr lang="en-GB" sz="1000" dirty="0">
                      <a:solidFill>
                        <a:srgbClr val="000000"/>
                      </a:solidFill>
                    </a:rPr>
                  </a:br>
                  <a:r>
                    <a:rPr lang="en-GB" sz="1000" dirty="0">
                      <a:solidFill>
                        <a:srgbClr val="000000"/>
                      </a:solidFill>
                    </a:rPr>
                    <a:t>Shanghai, China</a:t>
                  </a:r>
                </a:p>
              </p:txBody>
            </p:sp>
            <p:sp>
              <p:nvSpPr>
                <p:cNvPr id="322" name="Line 275"/>
                <p:cNvSpPr>
                  <a:spLocks noChangeShapeType="1"/>
                </p:cNvSpPr>
                <p:nvPr/>
              </p:nvSpPr>
              <p:spPr bwMode="auto">
                <a:xfrm flipH="1" flipV="1">
                  <a:off x="4698" y="1914"/>
                  <a:ext cx="168" cy="24"/>
                </a:xfrm>
                <a:prstGeom prst="line">
                  <a:avLst/>
                </a:prstGeom>
                <a:noFill/>
                <a:ln w="6350">
                  <a:solidFill>
                    <a:srgbClr val="000000"/>
                  </a:solidFill>
                  <a:round/>
                  <a:headEnd/>
                  <a:tailEnd/>
                </a:ln>
              </p:spPr>
              <p:txBody>
                <a:bodyPr/>
                <a:lstStyle>
                  <a:defPPr>
                    <a:defRPr lang="fi-FI"/>
                  </a:defPPr>
                  <a:lvl1pPr algn="l" rtl="0" fontAlgn="base">
                    <a:spcBef>
                      <a:spcPct val="0"/>
                    </a:spcBef>
                    <a:spcAft>
                      <a:spcPct val="0"/>
                    </a:spcAft>
                    <a:defRPr sz="1400" kern="1200">
                      <a:solidFill>
                        <a:schemeClr val="tx1"/>
                      </a:solidFill>
                      <a:latin typeface="ITC Franklin Gothic Std Book" pitchFamily="34" charset="0"/>
                      <a:ea typeface="ＭＳ Ｐゴシック" pitchFamily="34" charset="-128"/>
                      <a:cs typeface="+mn-cs"/>
                    </a:defRPr>
                  </a:lvl1pPr>
                  <a:lvl2pPr marL="457200" algn="l" rtl="0" fontAlgn="base">
                    <a:spcBef>
                      <a:spcPct val="0"/>
                    </a:spcBef>
                    <a:spcAft>
                      <a:spcPct val="0"/>
                    </a:spcAft>
                    <a:defRPr sz="1400" kern="1200">
                      <a:solidFill>
                        <a:schemeClr val="tx1"/>
                      </a:solidFill>
                      <a:latin typeface="ITC Franklin Gothic Std Book" pitchFamily="34" charset="0"/>
                      <a:ea typeface="ＭＳ Ｐゴシック" pitchFamily="34" charset="-128"/>
                      <a:cs typeface="+mn-cs"/>
                    </a:defRPr>
                  </a:lvl2pPr>
                  <a:lvl3pPr marL="914400" algn="l" rtl="0" fontAlgn="base">
                    <a:spcBef>
                      <a:spcPct val="0"/>
                    </a:spcBef>
                    <a:spcAft>
                      <a:spcPct val="0"/>
                    </a:spcAft>
                    <a:defRPr sz="1400" kern="1200">
                      <a:solidFill>
                        <a:schemeClr val="tx1"/>
                      </a:solidFill>
                      <a:latin typeface="ITC Franklin Gothic Std Book" pitchFamily="34" charset="0"/>
                      <a:ea typeface="ＭＳ Ｐゴシック" pitchFamily="34" charset="-128"/>
                      <a:cs typeface="+mn-cs"/>
                    </a:defRPr>
                  </a:lvl3pPr>
                  <a:lvl4pPr marL="1371600" algn="l" rtl="0" fontAlgn="base">
                    <a:spcBef>
                      <a:spcPct val="0"/>
                    </a:spcBef>
                    <a:spcAft>
                      <a:spcPct val="0"/>
                    </a:spcAft>
                    <a:defRPr sz="1400" kern="1200">
                      <a:solidFill>
                        <a:schemeClr val="tx1"/>
                      </a:solidFill>
                      <a:latin typeface="ITC Franklin Gothic Std Book" pitchFamily="34" charset="0"/>
                      <a:ea typeface="ＭＳ Ｐゴシック" pitchFamily="34" charset="-128"/>
                      <a:cs typeface="+mn-cs"/>
                    </a:defRPr>
                  </a:lvl4pPr>
                  <a:lvl5pPr marL="1828800" algn="l" rtl="0" fontAlgn="base">
                    <a:spcBef>
                      <a:spcPct val="0"/>
                    </a:spcBef>
                    <a:spcAft>
                      <a:spcPct val="0"/>
                    </a:spcAft>
                    <a:defRPr sz="1400" kern="1200">
                      <a:solidFill>
                        <a:schemeClr val="tx1"/>
                      </a:solidFill>
                      <a:latin typeface="ITC Franklin Gothic Std Book" pitchFamily="34" charset="0"/>
                      <a:ea typeface="ＭＳ Ｐゴシック" pitchFamily="34" charset="-128"/>
                      <a:cs typeface="+mn-cs"/>
                    </a:defRPr>
                  </a:lvl5pPr>
                  <a:lvl6pPr marL="2286000" algn="l" defTabSz="914400" rtl="0" eaLnBrk="1" latinLnBrk="0" hangingPunct="1">
                    <a:defRPr sz="1400" kern="1200">
                      <a:solidFill>
                        <a:schemeClr val="tx1"/>
                      </a:solidFill>
                      <a:latin typeface="ITC Franklin Gothic Std Book" pitchFamily="34" charset="0"/>
                      <a:ea typeface="ＭＳ Ｐゴシック" pitchFamily="34" charset="-128"/>
                      <a:cs typeface="+mn-cs"/>
                    </a:defRPr>
                  </a:lvl6pPr>
                  <a:lvl7pPr marL="2743200" algn="l" defTabSz="914400" rtl="0" eaLnBrk="1" latinLnBrk="0" hangingPunct="1">
                    <a:defRPr sz="1400" kern="1200">
                      <a:solidFill>
                        <a:schemeClr val="tx1"/>
                      </a:solidFill>
                      <a:latin typeface="ITC Franklin Gothic Std Book" pitchFamily="34" charset="0"/>
                      <a:ea typeface="ＭＳ Ｐゴシック" pitchFamily="34" charset="-128"/>
                      <a:cs typeface="+mn-cs"/>
                    </a:defRPr>
                  </a:lvl7pPr>
                  <a:lvl8pPr marL="3200400" algn="l" defTabSz="914400" rtl="0" eaLnBrk="1" latinLnBrk="0" hangingPunct="1">
                    <a:defRPr sz="1400" kern="1200">
                      <a:solidFill>
                        <a:schemeClr val="tx1"/>
                      </a:solidFill>
                      <a:latin typeface="ITC Franklin Gothic Std Book" pitchFamily="34" charset="0"/>
                      <a:ea typeface="ＭＳ Ｐゴシック" pitchFamily="34" charset="-128"/>
                      <a:cs typeface="+mn-cs"/>
                    </a:defRPr>
                  </a:lvl8pPr>
                  <a:lvl9pPr marL="3657600" algn="l" defTabSz="914400" rtl="0" eaLnBrk="1" latinLnBrk="0" hangingPunct="1">
                    <a:defRPr sz="1400" kern="1200">
                      <a:solidFill>
                        <a:schemeClr val="tx1"/>
                      </a:solidFill>
                      <a:latin typeface="ITC Franklin Gothic Std Book" pitchFamily="34" charset="0"/>
                      <a:ea typeface="ＭＳ Ｐゴシック" pitchFamily="34" charset="-128"/>
                      <a:cs typeface="+mn-cs"/>
                    </a:defRPr>
                  </a:lvl9pPr>
                </a:lstStyle>
                <a:p>
                  <a:pPr>
                    <a:defRPr/>
                  </a:pPr>
                  <a:endParaRPr lang="en-US">
                    <a:solidFill>
                      <a:srgbClr val="000000"/>
                    </a:solidFill>
                  </a:endParaRPr>
                </a:p>
              </p:txBody>
            </p:sp>
          </p:grpSp>
        </p:grpSp>
        <p:sp>
          <p:nvSpPr>
            <p:cNvPr id="41" name="Text Box 41"/>
            <p:cNvSpPr txBox="1">
              <a:spLocks noChangeArrowheads="1"/>
            </p:cNvSpPr>
            <p:nvPr/>
          </p:nvSpPr>
          <p:spPr bwMode="auto">
            <a:xfrm>
              <a:off x="232644" y="5285066"/>
              <a:ext cx="2339975" cy="274638"/>
            </a:xfrm>
            <a:prstGeom prst="rect">
              <a:avLst/>
            </a:prstGeom>
            <a:noFill/>
            <a:ln w="9525">
              <a:noFill/>
              <a:miter lim="800000"/>
              <a:headEnd/>
              <a:tailEnd/>
            </a:ln>
          </p:spPr>
          <p:txBody>
            <a:bodyPr>
              <a:spAutoFit/>
            </a:bodyPr>
            <a:lstStyle>
              <a:defPPr>
                <a:defRPr lang="fi-FI"/>
              </a:defPPr>
              <a:lvl1pPr algn="l" rtl="0" fontAlgn="base">
                <a:spcBef>
                  <a:spcPct val="0"/>
                </a:spcBef>
                <a:spcAft>
                  <a:spcPct val="0"/>
                </a:spcAft>
                <a:defRPr sz="1400" kern="1200">
                  <a:solidFill>
                    <a:schemeClr val="tx1"/>
                  </a:solidFill>
                  <a:latin typeface="ITC Franklin Gothic Std Book" pitchFamily="34" charset="0"/>
                  <a:ea typeface="ＭＳ Ｐゴシック" pitchFamily="34" charset="-128"/>
                  <a:cs typeface="+mn-cs"/>
                </a:defRPr>
              </a:lvl1pPr>
              <a:lvl2pPr marL="457200" algn="l" rtl="0" fontAlgn="base">
                <a:spcBef>
                  <a:spcPct val="0"/>
                </a:spcBef>
                <a:spcAft>
                  <a:spcPct val="0"/>
                </a:spcAft>
                <a:defRPr sz="1400" kern="1200">
                  <a:solidFill>
                    <a:schemeClr val="tx1"/>
                  </a:solidFill>
                  <a:latin typeface="ITC Franklin Gothic Std Book" pitchFamily="34" charset="0"/>
                  <a:ea typeface="ＭＳ Ｐゴシック" pitchFamily="34" charset="-128"/>
                  <a:cs typeface="+mn-cs"/>
                </a:defRPr>
              </a:lvl2pPr>
              <a:lvl3pPr marL="914400" algn="l" rtl="0" fontAlgn="base">
                <a:spcBef>
                  <a:spcPct val="0"/>
                </a:spcBef>
                <a:spcAft>
                  <a:spcPct val="0"/>
                </a:spcAft>
                <a:defRPr sz="1400" kern="1200">
                  <a:solidFill>
                    <a:schemeClr val="tx1"/>
                  </a:solidFill>
                  <a:latin typeface="ITC Franklin Gothic Std Book" pitchFamily="34" charset="0"/>
                  <a:ea typeface="ＭＳ Ｐゴシック" pitchFamily="34" charset="-128"/>
                  <a:cs typeface="+mn-cs"/>
                </a:defRPr>
              </a:lvl3pPr>
              <a:lvl4pPr marL="1371600" algn="l" rtl="0" fontAlgn="base">
                <a:spcBef>
                  <a:spcPct val="0"/>
                </a:spcBef>
                <a:spcAft>
                  <a:spcPct val="0"/>
                </a:spcAft>
                <a:defRPr sz="1400" kern="1200">
                  <a:solidFill>
                    <a:schemeClr val="tx1"/>
                  </a:solidFill>
                  <a:latin typeface="ITC Franklin Gothic Std Book" pitchFamily="34" charset="0"/>
                  <a:ea typeface="ＭＳ Ｐゴシック" pitchFamily="34" charset="-128"/>
                  <a:cs typeface="+mn-cs"/>
                </a:defRPr>
              </a:lvl4pPr>
              <a:lvl5pPr marL="1828800" algn="l" rtl="0" fontAlgn="base">
                <a:spcBef>
                  <a:spcPct val="0"/>
                </a:spcBef>
                <a:spcAft>
                  <a:spcPct val="0"/>
                </a:spcAft>
                <a:defRPr sz="1400" kern="1200">
                  <a:solidFill>
                    <a:schemeClr val="tx1"/>
                  </a:solidFill>
                  <a:latin typeface="ITC Franklin Gothic Std Book" pitchFamily="34" charset="0"/>
                  <a:ea typeface="ＭＳ Ｐゴシック" pitchFamily="34" charset="-128"/>
                  <a:cs typeface="+mn-cs"/>
                </a:defRPr>
              </a:lvl5pPr>
              <a:lvl6pPr marL="2286000" algn="l" defTabSz="914400" rtl="0" eaLnBrk="1" latinLnBrk="0" hangingPunct="1">
                <a:defRPr sz="1400" kern="1200">
                  <a:solidFill>
                    <a:schemeClr val="tx1"/>
                  </a:solidFill>
                  <a:latin typeface="ITC Franklin Gothic Std Book" pitchFamily="34" charset="0"/>
                  <a:ea typeface="ＭＳ Ｐゴシック" pitchFamily="34" charset="-128"/>
                  <a:cs typeface="+mn-cs"/>
                </a:defRPr>
              </a:lvl6pPr>
              <a:lvl7pPr marL="2743200" algn="l" defTabSz="914400" rtl="0" eaLnBrk="1" latinLnBrk="0" hangingPunct="1">
                <a:defRPr sz="1400" kern="1200">
                  <a:solidFill>
                    <a:schemeClr val="tx1"/>
                  </a:solidFill>
                  <a:latin typeface="ITC Franklin Gothic Std Book" pitchFamily="34" charset="0"/>
                  <a:ea typeface="ＭＳ Ｐゴシック" pitchFamily="34" charset="-128"/>
                  <a:cs typeface="+mn-cs"/>
                </a:defRPr>
              </a:lvl7pPr>
              <a:lvl8pPr marL="3200400" algn="l" defTabSz="914400" rtl="0" eaLnBrk="1" latinLnBrk="0" hangingPunct="1">
                <a:defRPr sz="1400" kern="1200">
                  <a:solidFill>
                    <a:schemeClr val="tx1"/>
                  </a:solidFill>
                  <a:latin typeface="ITC Franklin Gothic Std Book" pitchFamily="34" charset="0"/>
                  <a:ea typeface="ＭＳ Ｐゴシック" pitchFamily="34" charset="-128"/>
                  <a:cs typeface="+mn-cs"/>
                </a:defRPr>
              </a:lvl8pPr>
              <a:lvl9pPr marL="3657600" algn="l" defTabSz="914400" rtl="0" eaLnBrk="1" latinLnBrk="0" hangingPunct="1">
                <a:defRPr sz="1400" kern="1200">
                  <a:solidFill>
                    <a:schemeClr val="tx1"/>
                  </a:solidFill>
                  <a:latin typeface="ITC Franklin Gothic Std Book" pitchFamily="34" charset="0"/>
                  <a:ea typeface="ＭＳ Ｐゴシック" pitchFamily="34" charset="-128"/>
                  <a:cs typeface="+mn-cs"/>
                </a:defRPr>
              </a:lvl9pPr>
            </a:lstStyle>
            <a:p>
              <a:pPr>
                <a:spcBef>
                  <a:spcPct val="50000"/>
                </a:spcBef>
                <a:buClr>
                  <a:srgbClr val="4D4D4D"/>
                </a:buClr>
                <a:buFont typeface="Arial" charset="0"/>
                <a:buChar char="●"/>
                <a:defRPr/>
              </a:pPr>
              <a:r>
                <a:rPr lang="en-GB" sz="1200" dirty="0">
                  <a:solidFill>
                    <a:srgbClr val="000000"/>
                  </a:solidFill>
                </a:rPr>
                <a:t> Sales and service locations</a:t>
              </a:r>
            </a:p>
          </p:txBody>
        </p:sp>
        <p:sp>
          <p:nvSpPr>
            <p:cNvPr id="42" name="Ellipsi 347"/>
            <p:cNvSpPr/>
            <p:nvPr/>
          </p:nvSpPr>
          <p:spPr>
            <a:xfrm>
              <a:off x="1583390" y="2514301"/>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43" name="Ellipsi 348"/>
            <p:cNvSpPr/>
            <p:nvPr/>
          </p:nvSpPr>
          <p:spPr>
            <a:xfrm>
              <a:off x="1781034" y="2492870"/>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44" name="Ellipsi 349"/>
            <p:cNvSpPr/>
            <p:nvPr/>
          </p:nvSpPr>
          <p:spPr>
            <a:xfrm>
              <a:off x="1688165" y="2580976"/>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45" name="Ellipsi 350"/>
            <p:cNvSpPr/>
            <p:nvPr/>
          </p:nvSpPr>
          <p:spPr>
            <a:xfrm>
              <a:off x="1685784" y="2626220"/>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46" name="Ellipsi 351"/>
            <p:cNvSpPr/>
            <p:nvPr/>
          </p:nvSpPr>
          <p:spPr>
            <a:xfrm>
              <a:off x="1681022" y="2671464"/>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47" name="Ellipsi 352"/>
            <p:cNvSpPr/>
            <p:nvPr/>
          </p:nvSpPr>
          <p:spPr>
            <a:xfrm>
              <a:off x="1388127" y="2714326"/>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48" name="Ellipsi 353"/>
            <p:cNvSpPr/>
            <p:nvPr/>
          </p:nvSpPr>
          <p:spPr>
            <a:xfrm>
              <a:off x="1423846" y="2769095"/>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49" name="Ellipsi 354"/>
            <p:cNvSpPr/>
            <p:nvPr/>
          </p:nvSpPr>
          <p:spPr>
            <a:xfrm>
              <a:off x="1535765" y="2790526"/>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50" name="Ellipsi 355"/>
            <p:cNvSpPr/>
            <p:nvPr/>
          </p:nvSpPr>
          <p:spPr>
            <a:xfrm>
              <a:off x="1395272" y="2821482"/>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51" name="Ellipsi 356"/>
            <p:cNvSpPr/>
            <p:nvPr/>
          </p:nvSpPr>
          <p:spPr>
            <a:xfrm>
              <a:off x="1450040" y="3019126"/>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52" name="Ellipsi 357"/>
            <p:cNvSpPr/>
            <p:nvPr/>
          </p:nvSpPr>
          <p:spPr>
            <a:xfrm>
              <a:off x="1442896" y="3059607"/>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53" name="Ellipsi 358"/>
            <p:cNvSpPr/>
            <p:nvPr/>
          </p:nvSpPr>
          <p:spPr>
            <a:xfrm>
              <a:off x="1497665" y="3154858"/>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54" name="Ellipsi 359"/>
            <p:cNvSpPr/>
            <p:nvPr/>
          </p:nvSpPr>
          <p:spPr>
            <a:xfrm>
              <a:off x="1533384" y="3200101"/>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55" name="Ellipsi 360"/>
            <p:cNvSpPr/>
            <p:nvPr/>
          </p:nvSpPr>
          <p:spPr>
            <a:xfrm>
              <a:off x="1688165" y="3300113"/>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56" name="Ellipsi 361"/>
            <p:cNvSpPr/>
            <p:nvPr/>
          </p:nvSpPr>
          <p:spPr>
            <a:xfrm>
              <a:off x="1659590" y="3176289"/>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57" name="Ellipsi 362"/>
            <p:cNvSpPr/>
            <p:nvPr/>
          </p:nvSpPr>
          <p:spPr>
            <a:xfrm>
              <a:off x="1678640" y="2985788"/>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58" name="Ellipsi 363"/>
            <p:cNvSpPr/>
            <p:nvPr/>
          </p:nvSpPr>
          <p:spPr>
            <a:xfrm>
              <a:off x="1957247" y="3543001"/>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59" name="Ellipsi 364"/>
            <p:cNvSpPr/>
            <p:nvPr/>
          </p:nvSpPr>
          <p:spPr>
            <a:xfrm>
              <a:off x="1969152" y="3392982"/>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60" name="Ellipsi 365"/>
            <p:cNvSpPr/>
            <p:nvPr/>
          </p:nvSpPr>
          <p:spPr>
            <a:xfrm>
              <a:off x="2009634" y="3333451"/>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61" name="Ellipsi 366"/>
            <p:cNvSpPr/>
            <p:nvPr/>
          </p:nvSpPr>
          <p:spPr>
            <a:xfrm>
              <a:off x="1985821" y="3283445"/>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62" name="Ellipsi 367"/>
            <p:cNvSpPr/>
            <p:nvPr/>
          </p:nvSpPr>
          <p:spPr>
            <a:xfrm>
              <a:off x="1959628" y="3245345"/>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63" name="Ellipsi 368"/>
            <p:cNvSpPr/>
            <p:nvPr/>
          </p:nvSpPr>
          <p:spPr>
            <a:xfrm>
              <a:off x="1907240" y="3119139"/>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64" name="Ellipsi 369"/>
            <p:cNvSpPr/>
            <p:nvPr/>
          </p:nvSpPr>
          <p:spPr>
            <a:xfrm>
              <a:off x="1816753" y="3002458"/>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65" name="Ellipsi 370"/>
            <p:cNvSpPr/>
            <p:nvPr/>
          </p:nvSpPr>
          <p:spPr>
            <a:xfrm>
              <a:off x="1842947" y="2673845"/>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66" name="Ellipsi 371"/>
            <p:cNvSpPr/>
            <p:nvPr/>
          </p:nvSpPr>
          <p:spPr>
            <a:xfrm>
              <a:off x="1885809" y="2714326"/>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67" name="Ellipsi 372"/>
            <p:cNvSpPr/>
            <p:nvPr/>
          </p:nvSpPr>
          <p:spPr>
            <a:xfrm>
              <a:off x="1916765" y="2826245"/>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68" name="Ellipsi 373"/>
            <p:cNvSpPr/>
            <p:nvPr/>
          </p:nvSpPr>
          <p:spPr>
            <a:xfrm>
              <a:off x="2045353" y="2726232"/>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69" name="Ellipsi 374"/>
            <p:cNvSpPr/>
            <p:nvPr/>
          </p:nvSpPr>
          <p:spPr>
            <a:xfrm>
              <a:off x="2088215" y="2873869"/>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70" name="Ellipsi 375"/>
            <p:cNvSpPr/>
            <p:nvPr/>
          </p:nvSpPr>
          <p:spPr>
            <a:xfrm>
              <a:off x="2207277" y="2735758"/>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71" name="Ellipsi 376"/>
            <p:cNvSpPr/>
            <p:nvPr/>
          </p:nvSpPr>
          <p:spPr>
            <a:xfrm>
              <a:off x="2426352" y="2809576"/>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72" name="Ellipsi 377"/>
            <p:cNvSpPr/>
            <p:nvPr/>
          </p:nvSpPr>
          <p:spPr>
            <a:xfrm>
              <a:off x="2623996" y="2788145"/>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73" name="Ellipsi 378"/>
            <p:cNvSpPr/>
            <p:nvPr/>
          </p:nvSpPr>
          <p:spPr>
            <a:xfrm>
              <a:off x="2059640" y="2976264"/>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74" name="Ellipsi 379"/>
            <p:cNvSpPr/>
            <p:nvPr/>
          </p:nvSpPr>
          <p:spPr>
            <a:xfrm>
              <a:off x="2259665" y="2861964"/>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75" name="Ellipsi 380"/>
            <p:cNvSpPr/>
            <p:nvPr/>
          </p:nvSpPr>
          <p:spPr>
            <a:xfrm>
              <a:off x="2140602" y="2950070"/>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76" name="Ellipsi 381"/>
            <p:cNvSpPr/>
            <p:nvPr/>
          </p:nvSpPr>
          <p:spPr>
            <a:xfrm>
              <a:off x="2081071" y="3047701"/>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77" name="Ellipsi 382"/>
            <p:cNvSpPr/>
            <p:nvPr/>
          </p:nvSpPr>
          <p:spPr>
            <a:xfrm>
              <a:off x="2009633" y="3145332"/>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78" name="Ellipsi 383"/>
            <p:cNvSpPr/>
            <p:nvPr/>
          </p:nvSpPr>
          <p:spPr>
            <a:xfrm>
              <a:off x="2004871" y="3209626"/>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79" name="Ellipsi 384"/>
            <p:cNvSpPr/>
            <p:nvPr/>
          </p:nvSpPr>
          <p:spPr>
            <a:xfrm>
              <a:off x="2064403" y="3133426"/>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80" name="Ellipsi 385"/>
            <p:cNvSpPr/>
            <p:nvPr/>
          </p:nvSpPr>
          <p:spPr>
            <a:xfrm>
              <a:off x="2069165" y="3269157"/>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81" name="Ellipsi 386"/>
            <p:cNvSpPr/>
            <p:nvPr/>
          </p:nvSpPr>
          <p:spPr>
            <a:xfrm>
              <a:off x="2104884" y="3262013"/>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82" name="Ellipsi 387"/>
            <p:cNvSpPr/>
            <p:nvPr/>
          </p:nvSpPr>
          <p:spPr>
            <a:xfrm>
              <a:off x="2147746" y="3231057"/>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83" name="Ellipsi 388"/>
            <p:cNvSpPr/>
            <p:nvPr/>
          </p:nvSpPr>
          <p:spPr>
            <a:xfrm>
              <a:off x="2140602" y="3064370"/>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84" name="Ellipsi 389"/>
            <p:cNvSpPr/>
            <p:nvPr/>
          </p:nvSpPr>
          <p:spPr>
            <a:xfrm>
              <a:off x="2181084" y="3040558"/>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85" name="Ellipsi 390"/>
            <p:cNvSpPr/>
            <p:nvPr/>
          </p:nvSpPr>
          <p:spPr>
            <a:xfrm>
              <a:off x="2142984" y="3154858"/>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86" name="Ellipsi 391"/>
            <p:cNvSpPr/>
            <p:nvPr/>
          </p:nvSpPr>
          <p:spPr>
            <a:xfrm>
              <a:off x="2164415" y="3204863"/>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87" name="Ellipsi 392"/>
            <p:cNvSpPr/>
            <p:nvPr/>
          </p:nvSpPr>
          <p:spPr>
            <a:xfrm>
              <a:off x="2190609" y="3273920"/>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88" name="Ellipsi 393"/>
            <p:cNvSpPr/>
            <p:nvPr/>
          </p:nvSpPr>
          <p:spPr>
            <a:xfrm>
              <a:off x="2238234" y="3259633"/>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89" name="Ellipsi 394"/>
            <p:cNvSpPr/>
            <p:nvPr/>
          </p:nvSpPr>
          <p:spPr>
            <a:xfrm>
              <a:off x="2228709" y="2997695"/>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90" name="Ellipsi 395"/>
            <p:cNvSpPr/>
            <p:nvPr/>
          </p:nvSpPr>
          <p:spPr>
            <a:xfrm>
              <a:off x="2245378" y="2947689"/>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91" name="Ellipsi 396"/>
            <p:cNvSpPr/>
            <p:nvPr/>
          </p:nvSpPr>
          <p:spPr>
            <a:xfrm>
              <a:off x="2276334" y="2952451"/>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92" name="Ellipsi 397"/>
            <p:cNvSpPr/>
            <p:nvPr/>
          </p:nvSpPr>
          <p:spPr>
            <a:xfrm>
              <a:off x="2319196" y="2931020"/>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93" name="Ellipsi 398"/>
            <p:cNvSpPr/>
            <p:nvPr/>
          </p:nvSpPr>
          <p:spPr>
            <a:xfrm>
              <a:off x="2359678" y="2919114"/>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94" name="Ellipsi 399"/>
            <p:cNvSpPr/>
            <p:nvPr/>
          </p:nvSpPr>
          <p:spPr>
            <a:xfrm>
              <a:off x="2359677" y="2947689"/>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95" name="Ellipsi 400"/>
            <p:cNvSpPr/>
            <p:nvPr/>
          </p:nvSpPr>
          <p:spPr>
            <a:xfrm>
              <a:off x="2393015" y="2902445"/>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96" name="Ellipsi 401"/>
            <p:cNvSpPr/>
            <p:nvPr/>
          </p:nvSpPr>
          <p:spPr>
            <a:xfrm>
              <a:off x="2425415" y="2883304"/>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97" name="Ellipsi 402"/>
            <p:cNvSpPr/>
            <p:nvPr/>
          </p:nvSpPr>
          <p:spPr>
            <a:xfrm>
              <a:off x="2454928" y="2873870"/>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98" name="Ellipsi 403"/>
            <p:cNvSpPr/>
            <p:nvPr/>
          </p:nvSpPr>
          <p:spPr>
            <a:xfrm>
              <a:off x="2576372" y="2833389"/>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99" name="Ellipsi 404"/>
            <p:cNvSpPr/>
            <p:nvPr/>
          </p:nvSpPr>
          <p:spPr>
            <a:xfrm>
              <a:off x="2481121" y="2909588"/>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00" name="Ellipsi 405"/>
            <p:cNvSpPr/>
            <p:nvPr/>
          </p:nvSpPr>
          <p:spPr>
            <a:xfrm>
              <a:off x="2443021" y="2940545"/>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01" name="Ellipsi 406"/>
            <p:cNvSpPr/>
            <p:nvPr/>
          </p:nvSpPr>
          <p:spPr>
            <a:xfrm>
              <a:off x="2404921" y="2950070"/>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02" name="Ellipsi 407"/>
            <p:cNvSpPr/>
            <p:nvPr/>
          </p:nvSpPr>
          <p:spPr>
            <a:xfrm>
              <a:off x="2538271" y="2907208"/>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03" name="Ellipsi 408"/>
            <p:cNvSpPr/>
            <p:nvPr/>
          </p:nvSpPr>
          <p:spPr>
            <a:xfrm>
              <a:off x="2504934" y="2926257"/>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04" name="Ellipsi 409"/>
            <p:cNvSpPr/>
            <p:nvPr/>
          </p:nvSpPr>
          <p:spPr>
            <a:xfrm>
              <a:off x="2493027" y="2966739"/>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05" name="Ellipsi 410"/>
            <p:cNvSpPr/>
            <p:nvPr/>
          </p:nvSpPr>
          <p:spPr>
            <a:xfrm>
              <a:off x="2445402" y="2985788"/>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06" name="Ellipsi 411"/>
            <p:cNvSpPr/>
            <p:nvPr/>
          </p:nvSpPr>
          <p:spPr>
            <a:xfrm>
              <a:off x="2400159" y="3014364"/>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07" name="Ellipsi 412"/>
            <p:cNvSpPr/>
            <p:nvPr/>
          </p:nvSpPr>
          <p:spPr>
            <a:xfrm>
              <a:off x="2371584" y="3028651"/>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08" name="Ellipsi 413"/>
            <p:cNvSpPr/>
            <p:nvPr/>
          </p:nvSpPr>
          <p:spPr>
            <a:xfrm>
              <a:off x="2290621" y="3028651"/>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09" name="Ellipsi 414"/>
            <p:cNvSpPr/>
            <p:nvPr/>
          </p:nvSpPr>
          <p:spPr>
            <a:xfrm>
              <a:off x="2352534" y="3052464"/>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10" name="Ellipsi 415"/>
            <p:cNvSpPr/>
            <p:nvPr/>
          </p:nvSpPr>
          <p:spPr>
            <a:xfrm>
              <a:off x="2297765" y="3085801"/>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11" name="Ellipsi 416"/>
            <p:cNvSpPr/>
            <p:nvPr/>
          </p:nvSpPr>
          <p:spPr>
            <a:xfrm>
              <a:off x="2257284" y="3092944"/>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12" name="Ellipsi 417"/>
            <p:cNvSpPr/>
            <p:nvPr/>
          </p:nvSpPr>
          <p:spPr>
            <a:xfrm>
              <a:off x="2216802" y="3131045"/>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13" name="Ellipsi 418"/>
            <p:cNvSpPr/>
            <p:nvPr/>
          </p:nvSpPr>
          <p:spPr>
            <a:xfrm>
              <a:off x="2345390" y="3085801"/>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14" name="Ellipsi 419"/>
            <p:cNvSpPr/>
            <p:nvPr/>
          </p:nvSpPr>
          <p:spPr>
            <a:xfrm>
              <a:off x="2366822" y="3088182"/>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15" name="Ellipsi 420"/>
            <p:cNvSpPr/>
            <p:nvPr/>
          </p:nvSpPr>
          <p:spPr>
            <a:xfrm>
              <a:off x="2400159" y="3081038"/>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16" name="Ellipsi 421"/>
            <p:cNvSpPr/>
            <p:nvPr/>
          </p:nvSpPr>
          <p:spPr>
            <a:xfrm>
              <a:off x="2473978" y="3028651"/>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17" name="Ellipsi 422"/>
            <p:cNvSpPr/>
            <p:nvPr/>
          </p:nvSpPr>
          <p:spPr>
            <a:xfrm>
              <a:off x="2831165" y="2840532"/>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18" name="Ellipsi 423"/>
            <p:cNvSpPr/>
            <p:nvPr/>
          </p:nvSpPr>
          <p:spPr>
            <a:xfrm>
              <a:off x="2652571" y="2897682"/>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19" name="Ellipsi 424"/>
            <p:cNvSpPr/>
            <p:nvPr/>
          </p:nvSpPr>
          <p:spPr>
            <a:xfrm>
              <a:off x="2635903" y="2923876"/>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20" name="Ellipsi 425"/>
            <p:cNvSpPr/>
            <p:nvPr/>
          </p:nvSpPr>
          <p:spPr>
            <a:xfrm>
              <a:off x="2609709" y="2945307"/>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21" name="Ellipsi 426"/>
            <p:cNvSpPr/>
            <p:nvPr/>
          </p:nvSpPr>
          <p:spPr>
            <a:xfrm>
              <a:off x="2573990" y="2966739"/>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22" name="Ellipsi 427"/>
            <p:cNvSpPr/>
            <p:nvPr/>
          </p:nvSpPr>
          <p:spPr>
            <a:xfrm>
              <a:off x="2543034" y="2995314"/>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23" name="Ellipsi 428"/>
            <p:cNvSpPr/>
            <p:nvPr/>
          </p:nvSpPr>
          <p:spPr>
            <a:xfrm>
              <a:off x="2531128" y="3014364"/>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24" name="Ellipsi 429"/>
            <p:cNvSpPr/>
            <p:nvPr/>
          </p:nvSpPr>
          <p:spPr>
            <a:xfrm>
              <a:off x="2459690" y="3083420"/>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25" name="Ellipsi 430"/>
            <p:cNvSpPr/>
            <p:nvPr/>
          </p:nvSpPr>
          <p:spPr>
            <a:xfrm>
              <a:off x="2493027" y="3085801"/>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26" name="Ellipsi 431"/>
            <p:cNvSpPr/>
            <p:nvPr/>
          </p:nvSpPr>
          <p:spPr>
            <a:xfrm>
              <a:off x="2464453" y="3121520"/>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27" name="Ellipsi 432"/>
            <p:cNvSpPr/>
            <p:nvPr/>
          </p:nvSpPr>
          <p:spPr>
            <a:xfrm>
              <a:off x="2276334" y="3142951"/>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28" name="Ellipsi 433"/>
            <p:cNvSpPr/>
            <p:nvPr/>
          </p:nvSpPr>
          <p:spPr>
            <a:xfrm>
              <a:off x="2278715" y="3183432"/>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29" name="Ellipsi 434"/>
            <p:cNvSpPr/>
            <p:nvPr/>
          </p:nvSpPr>
          <p:spPr>
            <a:xfrm>
              <a:off x="2328721" y="3164382"/>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30" name="Ellipsi 435"/>
            <p:cNvSpPr/>
            <p:nvPr/>
          </p:nvSpPr>
          <p:spPr>
            <a:xfrm>
              <a:off x="2357296" y="3147714"/>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31" name="Ellipsi 436"/>
            <p:cNvSpPr/>
            <p:nvPr/>
          </p:nvSpPr>
          <p:spPr>
            <a:xfrm>
              <a:off x="2407303" y="3152476"/>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32" name="Ellipsi 437"/>
            <p:cNvSpPr/>
            <p:nvPr/>
          </p:nvSpPr>
          <p:spPr>
            <a:xfrm>
              <a:off x="2402540" y="3181051"/>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33" name="Ellipsi 438"/>
            <p:cNvSpPr/>
            <p:nvPr/>
          </p:nvSpPr>
          <p:spPr>
            <a:xfrm>
              <a:off x="2283478" y="3207244"/>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34" name="Ellipsi 439"/>
            <p:cNvSpPr/>
            <p:nvPr/>
          </p:nvSpPr>
          <p:spPr>
            <a:xfrm>
              <a:off x="2343009" y="3204863"/>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35" name="Ellipsi 440"/>
            <p:cNvSpPr/>
            <p:nvPr/>
          </p:nvSpPr>
          <p:spPr>
            <a:xfrm>
              <a:off x="2290621" y="3250107"/>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36" name="Ellipsi 441"/>
            <p:cNvSpPr/>
            <p:nvPr/>
          </p:nvSpPr>
          <p:spPr>
            <a:xfrm>
              <a:off x="2393015" y="3233438"/>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37" name="Ellipsi 442"/>
            <p:cNvSpPr/>
            <p:nvPr/>
          </p:nvSpPr>
          <p:spPr>
            <a:xfrm>
              <a:off x="2388252" y="3285826"/>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38" name="Ellipsi 443"/>
            <p:cNvSpPr/>
            <p:nvPr/>
          </p:nvSpPr>
          <p:spPr>
            <a:xfrm>
              <a:off x="2373965" y="3342976"/>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39" name="Ellipsi 444"/>
            <p:cNvSpPr/>
            <p:nvPr/>
          </p:nvSpPr>
          <p:spPr>
            <a:xfrm>
              <a:off x="2416828" y="3395363"/>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40" name="Ellipsi 445"/>
            <p:cNvSpPr/>
            <p:nvPr/>
          </p:nvSpPr>
          <p:spPr>
            <a:xfrm>
              <a:off x="2703174" y="4726989"/>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41" name="Ellipsi 446"/>
            <p:cNvSpPr/>
            <p:nvPr/>
          </p:nvSpPr>
          <p:spPr>
            <a:xfrm>
              <a:off x="2676981" y="4736514"/>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42" name="Ellipsi 447"/>
            <p:cNvSpPr/>
            <p:nvPr/>
          </p:nvSpPr>
          <p:spPr>
            <a:xfrm>
              <a:off x="2669837" y="4774614"/>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43" name="Ellipsi 448"/>
            <p:cNvSpPr/>
            <p:nvPr/>
          </p:nvSpPr>
          <p:spPr>
            <a:xfrm>
              <a:off x="2688887" y="4848432"/>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44" name="Ellipsi 449"/>
            <p:cNvSpPr/>
            <p:nvPr/>
          </p:nvSpPr>
          <p:spPr>
            <a:xfrm>
              <a:off x="2665830" y="5076277"/>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45" name="Ellipsi 450"/>
            <p:cNvSpPr/>
            <p:nvPr/>
          </p:nvSpPr>
          <p:spPr>
            <a:xfrm>
              <a:off x="2672218" y="5115133"/>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46" name="Ellipsi 451"/>
            <p:cNvSpPr/>
            <p:nvPr/>
          </p:nvSpPr>
          <p:spPr>
            <a:xfrm>
              <a:off x="3415168" y="4519820"/>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47" name="Ellipsi 452"/>
            <p:cNvSpPr/>
            <p:nvPr/>
          </p:nvSpPr>
          <p:spPr>
            <a:xfrm>
              <a:off x="3198475" y="4819858"/>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48" name="Ellipsi 453"/>
            <p:cNvSpPr/>
            <p:nvPr/>
          </p:nvSpPr>
          <p:spPr>
            <a:xfrm>
              <a:off x="3215144" y="4841289"/>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49" name="Ellipsi 454"/>
            <p:cNvSpPr/>
            <p:nvPr/>
          </p:nvSpPr>
          <p:spPr>
            <a:xfrm>
              <a:off x="4938621" y="5030071"/>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50" name="Ellipsi 455"/>
            <p:cNvSpPr/>
            <p:nvPr/>
          </p:nvSpPr>
          <p:spPr>
            <a:xfrm>
              <a:off x="5067209" y="4999115"/>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51" name="Ellipsi 456"/>
            <p:cNvSpPr/>
            <p:nvPr/>
          </p:nvSpPr>
          <p:spPr>
            <a:xfrm>
              <a:off x="7096034" y="5077696"/>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52" name="Ellipsi 457"/>
            <p:cNvSpPr/>
            <p:nvPr/>
          </p:nvSpPr>
          <p:spPr>
            <a:xfrm>
              <a:off x="7858034" y="4744321"/>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53" name="Ellipsi 458"/>
            <p:cNvSpPr/>
            <p:nvPr/>
          </p:nvSpPr>
          <p:spPr>
            <a:xfrm>
              <a:off x="7958046" y="4891959"/>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54" name="Ellipsi 459"/>
            <p:cNvSpPr/>
            <p:nvPr/>
          </p:nvSpPr>
          <p:spPr>
            <a:xfrm>
              <a:off x="7960427" y="5080078"/>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55" name="Ellipsi 460"/>
            <p:cNvSpPr/>
            <p:nvPr/>
          </p:nvSpPr>
          <p:spPr>
            <a:xfrm>
              <a:off x="7929473" y="5118178"/>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56" name="Ellipsi 461"/>
            <p:cNvSpPr/>
            <p:nvPr/>
          </p:nvSpPr>
          <p:spPr>
            <a:xfrm>
              <a:off x="7924709" y="5158659"/>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57" name="Ellipsi 462"/>
            <p:cNvSpPr/>
            <p:nvPr/>
          </p:nvSpPr>
          <p:spPr>
            <a:xfrm>
              <a:off x="7800884" y="5208664"/>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58" name="Ellipsi 463"/>
            <p:cNvSpPr/>
            <p:nvPr/>
          </p:nvSpPr>
          <p:spPr>
            <a:xfrm>
              <a:off x="7815171" y="5351540"/>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59" name="Ellipsi 464"/>
            <p:cNvSpPr/>
            <p:nvPr/>
          </p:nvSpPr>
          <p:spPr>
            <a:xfrm>
              <a:off x="8503353" y="5215809"/>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60" name="Ellipsi 465"/>
            <p:cNvSpPr/>
            <p:nvPr/>
          </p:nvSpPr>
          <p:spPr>
            <a:xfrm>
              <a:off x="6221659" y="3447386"/>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61" name="Ellipsi 466"/>
            <p:cNvSpPr/>
            <p:nvPr/>
          </p:nvSpPr>
          <p:spPr>
            <a:xfrm>
              <a:off x="6083547" y="3511679"/>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62" name="Ellipsi 467"/>
            <p:cNvSpPr/>
            <p:nvPr/>
          </p:nvSpPr>
          <p:spPr>
            <a:xfrm>
              <a:off x="6376440" y="3509298"/>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63" name="Ellipsi 468"/>
            <p:cNvSpPr/>
            <p:nvPr/>
          </p:nvSpPr>
          <p:spPr>
            <a:xfrm>
              <a:off x="6114503" y="3628361"/>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64" name="Ellipsi 469"/>
            <p:cNvSpPr/>
            <p:nvPr/>
          </p:nvSpPr>
          <p:spPr>
            <a:xfrm>
              <a:off x="6128790" y="3771236"/>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65" name="Ellipsi 470"/>
            <p:cNvSpPr/>
            <p:nvPr/>
          </p:nvSpPr>
          <p:spPr>
            <a:xfrm>
              <a:off x="6183559" y="3830768"/>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66" name="Ellipsi 471"/>
            <p:cNvSpPr/>
            <p:nvPr/>
          </p:nvSpPr>
          <p:spPr>
            <a:xfrm>
              <a:off x="6235946" y="3771236"/>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67" name="Ellipsi 472"/>
            <p:cNvSpPr/>
            <p:nvPr/>
          </p:nvSpPr>
          <p:spPr>
            <a:xfrm>
              <a:off x="6876503" y="4340354"/>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68" name="Ellipsi 473"/>
            <p:cNvSpPr/>
            <p:nvPr/>
          </p:nvSpPr>
          <p:spPr>
            <a:xfrm>
              <a:off x="6693147" y="3709324"/>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69" name="Ellipsi 474"/>
            <p:cNvSpPr/>
            <p:nvPr/>
          </p:nvSpPr>
          <p:spPr>
            <a:xfrm>
              <a:off x="6738390" y="3764092"/>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70" name="Ellipsi 475"/>
            <p:cNvSpPr/>
            <p:nvPr/>
          </p:nvSpPr>
          <p:spPr>
            <a:xfrm>
              <a:off x="6788397" y="3721230"/>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71" name="Ellipsi 476"/>
            <p:cNvSpPr/>
            <p:nvPr/>
          </p:nvSpPr>
          <p:spPr>
            <a:xfrm>
              <a:off x="6712197" y="3949830"/>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72" name="Ellipsi 477"/>
            <p:cNvSpPr/>
            <p:nvPr/>
          </p:nvSpPr>
          <p:spPr>
            <a:xfrm>
              <a:off x="6731247" y="4009361"/>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73" name="Ellipsi 478"/>
            <p:cNvSpPr/>
            <p:nvPr/>
          </p:nvSpPr>
          <p:spPr>
            <a:xfrm>
              <a:off x="6762203" y="4056986"/>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74" name="Ellipsi 479"/>
            <p:cNvSpPr/>
            <p:nvPr/>
          </p:nvSpPr>
          <p:spPr>
            <a:xfrm>
              <a:off x="6783634" y="4071273"/>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75" name="Ellipsi 480"/>
            <p:cNvSpPr/>
            <p:nvPr/>
          </p:nvSpPr>
          <p:spPr>
            <a:xfrm>
              <a:off x="6802684" y="4102229"/>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76" name="Ellipsi 481"/>
            <p:cNvSpPr/>
            <p:nvPr/>
          </p:nvSpPr>
          <p:spPr>
            <a:xfrm>
              <a:off x="7038428" y="3256886"/>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77" name="Ellipsi 482"/>
            <p:cNvSpPr/>
            <p:nvPr/>
          </p:nvSpPr>
          <p:spPr>
            <a:xfrm>
              <a:off x="6997947" y="3352136"/>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78" name="Ellipsi 483"/>
            <p:cNvSpPr/>
            <p:nvPr/>
          </p:nvSpPr>
          <p:spPr>
            <a:xfrm>
              <a:off x="7021759" y="3511680"/>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79" name="Ellipsi 484"/>
            <p:cNvSpPr/>
            <p:nvPr/>
          </p:nvSpPr>
          <p:spPr>
            <a:xfrm>
              <a:off x="7195590" y="3202117"/>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80" name="Ellipsi 485"/>
            <p:cNvSpPr/>
            <p:nvPr/>
          </p:nvSpPr>
          <p:spPr>
            <a:xfrm>
              <a:off x="7190828" y="3235454"/>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81" name="Ellipsi 486"/>
            <p:cNvSpPr/>
            <p:nvPr/>
          </p:nvSpPr>
          <p:spPr>
            <a:xfrm>
              <a:off x="7097959" y="3299749"/>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82" name="Ellipsi 487"/>
            <p:cNvSpPr/>
            <p:nvPr/>
          </p:nvSpPr>
          <p:spPr>
            <a:xfrm>
              <a:off x="7207497" y="3271173"/>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83" name="Ellipsi 488"/>
            <p:cNvSpPr/>
            <p:nvPr/>
          </p:nvSpPr>
          <p:spPr>
            <a:xfrm>
              <a:off x="7152728" y="3433098"/>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84" name="Ellipsi 489"/>
            <p:cNvSpPr/>
            <p:nvPr/>
          </p:nvSpPr>
          <p:spPr>
            <a:xfrm>
              <a:off x="7059859" y="3490248"/>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85" name="Ellipsi 490"/>
            <p:cNvSpPr/>
            <p:nvPr/>
          </p:nvSpPr>
          <p:spPr>
            <a:xfrm>
              <a:off x="7121771" y="2997329"/>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86" name="Ellipsi 491"/>
            <p:cNvSpPr/>
            <p:nvPr/>
          </p:nvSpPr>
          <p:spPr>
            <a:xfrm>
              <a:off x="7297984" y="2937798"/>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87" name="Ellipsi 492"/>
            <p:cNvSpPr/>
            <p:nvPr/>
          </p:nvSpPr>
          <p:spPr>
            <a:xfrm>
              <a:off x="7143202" y="3030667"/>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88" name="Ellipsi 493"/>
            <p:cNvSpPr/>
            <p:nvPr/>
          </p:nvSpPr>
          <p:spPr>
            <a:xfrm>
              <a:off x="7240834" y="3009236"/>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89" name="Ellipsi 494"/>
            <p:cNvSpPr/>
            <p:nvPr/>
          </p:nvSpPr>
          <p:spPr>
            <a:xfrm>
              <a:off x="7212258" y="3092579"/>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90" name="Ellipsi 495"/>
            <p:cNvSpPr/>
            <p:nvPr/>
          </p:nvSpPr>
          <p:spPr>
            <a:xfrm>
              <a:off x="7369422" y="3064004"/>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91" name="Ellipsi 496"/>
            <p:cNvSpPr/>
            <p:nvPr/>
          </p:nvSpPr>
          <p:spPr>
            <a:xfrm>
              <a:off x="7652790" y="3114010"/>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92" name="Ellipsi 497"/>
            <p:cNvSpPr/>
            <p:nvPr/>
          </p:nvSpPr>
          <p:spPr>
            <a:xfrm>
              <a:off x="5684824" y="3437380"/>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93" name="Ellipsi 498"/>
            <p:cNvSpPr/>
            <p:nvPr/>
          </p:nvSpPr>
          <p:spPr>
            <a:xfrm>
              <a:off x="5669964" y="3394518"/>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94" name="Ellipsi 499"/>
            <p:cNvSpPr/>
            <p:nvPr/>
          </p:nvSpPr>
          <p:spPr>
            <a:xfrm>
              <a:off x="5635871" y="3428336"/>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95" name="Ellipsi 500"/>
            <p:cNvSpPr/>
            <p:nvPr/>
          </p:nvSpPr>
          <p:spPr>
            <a:xfrm>
              <a:off x="5547765" y="3418811"/>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96" name="Ellipsi 501"/>
            <p:cNvSpPr/>
            <p:nvPr/>
          </p:nvSpPr>
          <p:spPr>
            <a:xfrm>
              <a:off x="5516809" y="3406904"/>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97" name="Ellipsi 502"/>
            <p:cNvSpPr/>
            <p:nvPr/>
          </p:nvSpPr>
          <p:spPr>
            <a:xfrm>
              <a:off x="5495378" y="3366424"/>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98" name="Ellipsi 503"/>
            <p:cNvSpPr/>
            <p:nvPr/>
          </p:nvSpPr>
          <p:spPr>
            <a:xfrm>
              <a:off x="6278809" y="2609186"/>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199" name="Ellipsi 504"/>
            <p:cNvSpPr/>
            <p:nvPr/>
          </p:nvSpPr>
          <p:spPr>
            <a:xfrm>
              <a:off x="5783509" y="2623474"/>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00" name="Ellipsi 505"/>
            <p:cNvSpPr/>
            <p:nvPr/>
          </p:nvSpPr>
          <p:spPr>
            <a:xfrm>
              <a:off x="5604525" y="3120101"/>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01" name="Ellipsi 506"/>
            <p:cNvSpPr/>
            <p:nvPr/>
          </p:nvSpPr>
          <p:spPr>
            <a:xfrm>
              <a:off x="5566816" y="3118774"/>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02" name="Ellipsi 507"/>
            <p:cNvSpPr/>
            <p:nvPr/>
          </p:nvSpPr>
          <p:spPr>
            <a:xfrm>
              <a:off x="5459659" y="3314036"/>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03" name="Ellipsi 508"/>
            <p:cNvSpPr/>
            <p:nvPr/>
          </p:nvSpPr>
          <p:spPr>
            <a:xfrm>
              <a:off x="5197722" y="3233073"/>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04" name="Ellipsi 509"/>
            <p:cNvSpPr/>
            <p:nvPr/>
          </p:nvSpPr>
          <p:spPr>
            <a:xfrm>
              <a:off x="5000078" y="3283080"/>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05" name="Ellipsi 510"/>
            <p:cNvSpPr/>
            <p:nvPr/>
          </p:nvSpPr>
          <p:spPr>
            <a:xfrm>
              <a:off x="4111872" y="3259267"/>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06" name="Ellipsi 511"/>
            <p:cNvSpPr/>
            <p:nvPr/>
          </p:nvSpPr>
          <p:spPr>
            <a:xfrm>
              <a:off x="4157115" y="3180686"/>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07" name="Ellipsi 512"/>
            <p:cNvSpPr/>
            <p:nvPr/>
          </p:nvSpPr>
          <p:spPr>
            <a:xfrm>
              <a:off x="4199978" y="3123536"/>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08" name="Ellipsi 513"/>
            <p:cNvSpPr/>
            <p:nvPr/>
          </p:nvSpPr>
          <p:spPr>
            <a:xfrm>
              <a:off x="4142828" y="2968755"/>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09" name="Ellipsi 514"/>
            <p:cNvSpPr/>
            <p:nvPr/>
          </p:nvSpPr>
          <p:spPr>
            <a:xfrm>
              <a:off x="4190452" y="3056861"/>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10" name="Ellipsi 515"/>
            <p:cNvSpPr/>
            <p:nvPr/>
          </p:nvSpPr>
          <p:spPr>
            <a:xfrm>
              <a:off x="4233316" y="3073530"/>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11" name="Ellipsi 516"/>
            <p:cNvSpPr/>
            <p:nvPr/>
          </p:nvSpPr>
          <p:spPr>
            <a:xfrm>
              <a:off x="4235697" y="2987805"/>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12" name="Ellipsi 517"/>
            <p:cNvSpPr/>
            <p:nvPr/>
          </p:nvSpPr>
          <p:spPr>
            <a:xfrm>
              <a:off x="4326184" y="2999711"/>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13" name="Ellipsi 518"/>
            <p:cNvSpPr/>
            <p:nvPr/>
          </p:nvSpPr>
          <p:spPr>
            <a:xfrm>
              <a:off x="4290465" y="2892555"/>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14" name="Ellipsi 519"/>
            <p:cNvSpPr/>
            <p:nvPr/>
          </p:nvSpPr>
          <p:spPr>
            <a:xfrm>
              <a:off x="4340472" y="2978279"/>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15" name="Ellipsi 520"/>
            <p:cNvSpPr/>
            <p:nvPr/>
          </p:nvSpPr>
          <p:spPr>
            <a:xfrm>
              <a:off x="4380953" y="2942561"/>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16" name="Ellipsi 521"/>
            <p:cNvSpPr/>
            <p:nvPr/>
          </p:nvSpPr>
          <p:spPr>
            <a:xfrm>
              <a:off x="4273796" y="2499649"/>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17" name="Ellipsi 522"/>
            <p:cNvSpPr/>
            <p:nvPr/>
          </p:nvSpPr>
          <p:spPr>
            <a:xfrm>
              <a:off x="4230934" y="2525843"/>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18" name="Ellipsi 523"/>
            <p:cNvSpPr/>
            <p:nvPr/>
          </p:nvSpPr>
          <p:spPr>
            <a:xfrm>
              <a:off x="4266653" y="2530604"/>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19" name="Ellipsi 524"/>
            <p:cNvSpPr/>
            <p:nvPr/>
          </p:nvSpPr>
          <p:spPr>
            <a:xfrm>
              <a:off x="4285703" y="2563942"/>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20" name="Ellipsi 525"/>
            <p:cNvSpPr/>
            <p:nvPr/>
          </p:nvSpPr>
          <p:spPr>
            <a:xfrm>
              <a:off x="4261891" y="2592517"/>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21" name="Ellipsi 526"/>
            <p:cNvSpPr/>
            <p:nvPr/>
          </p:nvSpPr>
          <p:spPr>
            <a:xfrm>
              <a:off x="4242841" y="2618711"/>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22" name="Ellipsi 527"/>
            <p:cNvSpPr/>
            <p:nvPr/>
          </p:nvSpPr>
          <p:spPr>
            <a:xfrm>
              <a:off x="4304753" y="2604424"/>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23" name="Ellipsi 528"/>
            <p:cNvSpPr/>
            <p:nvPr/>
          </p:nvSpPr>
          <p:spPr>
            <a:xfrm>
              <a:off x="4283322" y="2623473"/>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24" name="Ellipsi 529"/>
            <p:cNvSpPr/>
            <p:nvPr/>
          </p:nvSpPr>
          <p:spPr>
            <a:xfrm>
              <a:off x="4245222" y="2654430"/>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25" name="Ellipsi 530"/>
            <p:cNvSpPr/>
            <p:nvPr/>
          </p:nvSpPr>
          <p:spPr>
            <a:xfrm>
              <a:off x="4269034" y="2661574"/>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26" name="Ellipsi 531"/>
            <p:cNvSpPr/>
            <p:nvPr/>
          </p:nvSpPr>
          <p:spPr>
            <a:xfrm>
              <a:off x="4304753" y="2666336"/>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27" name="Ellipsi 532"/>
            <p:cNvSpPr/>
            <p:nvPr/>
          </p:nvSpPr>
          <p:spPr>
            <a:xfrm>
              <a:off x="4321422" y="2640142"/>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28" name="Ellipsi 533"/>
            <p:cNvSpPr/>
            <p:nvPr/>
          </p:nvSpPr>
          <p:spPr>
            <a:xfrm>
              <a:off x="4990553" y="2952086"/>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29" name="Ellipsi 534"/>
            <p:cNvSpPr/>
            <p:nvPr/>
          </p:nvSpPr>
          <p:spPr>
            <a:xfrm>
              <a:off x="5207247" y="2783017"/>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30" name="Ellipsi 535"/>
            <p:cNvSpPr/>
            <p:nvPr/>
          </p:nvSpPr>
          <p:spPr>
            <a:xfrm>
              <a:off x="5238203" y="2454405"/>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31" name="Ellipsi 536"/>
            <p:cNvSpPr/>
            <p:nvPr/>
          </p:nvSpPr>
          <p:spPr>
            <a:xfrm>
              <a:off x="5228678" y="2513936"/>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32" name="Ellipsi 537"/>
            <p:cNvSpPr/>
            <p:nvPr/>
          </p:nvSpPr>
          <p:spPr>
            <a:xfrm>
              <a:off x="4995316" y="2833024"/>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33" name="Ellipsi 538"/>
            <p:cNvSpPr/>
            <p:nvPr/>
          </p:nvSpPr>
          <p:spPr>
            <a:xfrm>
              <a:off x="5050085" y="2809211"/>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34" name="Ellipsi 539"/>
            <p:cNvSpPr/>
            <p:nvPr/>
          </p:nvSpPr>
          <p:spPr>
            <a:xfrm>
              <a:off x="4450010" y="2811593"/>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35" name="Ellipsi 540"/>
            <p:cNvSpPr/>
            <p:nvPr/>
          </p:nvSpPr>
          <p:spPr>
            <a:xfrm>
              <a:off x="4309515" y="2771111"/>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36" name="Ellipsi 541"/>
            <p:cNvSpPr/>
            <p:nvPr/>
          </p:nvSpPr>
          <p:spPr>
            <a:xfrm>
              <a:off x="4311896" y="2730630"/>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37" name="Ellipsi 542"/>
            <p:cNvSpPr/>
            <p:nvPr/>
          </p:nvSpPr>
          <p:spPr>
            <a:xfrm>
              <a:off x="4345234" y="2716342"/>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38" name="Ellipsi 543"/>
            <p:cNvSpPr/>
            <p:nvPr/>
          </p:nvSpPr>
          <p:spPr>
            <a:xfrm>
              <a:off x="4378572" y="2723486"/>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39" name="Ellipsi 544"/>
            <p:cNvSpPr/>
            <p:nvPr/>
          </p:nvSpPr>
          <p:spPr>
            <a:xfrm>
              <a:off x="4361903" y="2771111"/>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40" name="Ellipsi 545"/>
            <p:cNvSpPr/>
            <p:nvPr/>
          </p:nvSpPr>
          <p:spPr>
            <a:xfrm>
              <a:off x="4528591" y="2861598"/>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41" name="Ellipsi 546"/>
            <p:cNvSpPr/>
            <p:nvPr/>
          </p:nvSpPr>
          <p:spPr>
            <a:xfrm>
              <a:off x="4571453" y="2842548"/>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42" name="Ellipsi 547"/>
            <p:cNvSpPr/>
            <p:nvPr/>
          </p:nvSpPr>
          <p:spPr>
            <a:xfrm>
              <a:off x="4831009" y="2821117"/>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43" name="Ellipsi 548"/>
            <p:cNvSpPr/>
            <p:nvPr/>
          </p:nvSpPr>
          <p:spPr>
            <a:xfrm>
              <a:off x="4749358" y="2805867"/>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44" name="Ellipsi 549"/>
            <p:cNvSpPr/>
            <p:nvPr/>
          </p:nvSpPr>
          <p:spPr>
            <a:xfrm>
              <a:off x="4688134" y="2768730"/>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45" name="Ellipsi 550"/>
            <p:cNvSpPr/>
            <p:nvPr/>
          </p:nvSpPr>
          <p:spPr>
            <a:xfrm>
              <a:off x="4788147" y="2771111"/>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46" name="Ellipsi 551"/>
            <p:cNvSpPr/>
            <p:nvPr/>
          </p:nvSpPr>
          <p:spPr>
            <a:xfrm>
              <a:off x="4811960" y="2725868"/>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47" name="Ellipsi 552"/>
            <p:cNvSpPr/>
            <p:nvPr/>
          </p:nvSpPr>
          <p:spPr>
            <a:xfrm>
              <a:off x="4714328" y="2775873"/>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48" name="Ellipsi 553"/>
            <p:cNvSpPr/>
            <p:nvPr/>
          </p:nvSpPr>
          <p:spPr>
            <a:xfrm>
              <a:off x="4747666" y="2756824"/>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49" name="Ellipsi 554"/>
            <p:cNvSpPr/>
            <p:nvPr/>
          </p:nvSpPr>
          <p:spPr>
            <a:xfrm>
              <a:off x="4667823" y="2737475"/>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50" name="Ellipsi 555"/>
            <p:cNvSpPr/>
            <p:nvPr/>
          </p:nvSpPr>
          <p:spPr>
            <a:xfrm>
              <a:off x="4438103" y="2723486"/>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51" name="Ellipsi 556"/>
            <p:cNvSpPr/>
            <p:nvPr/>
          </p:nvSpPr>
          <p:spPr>
            <a:xfrm>
              <a:off x="4473822" y="2740154"/>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52" name="Ellipsi 557"/>
            <p:cNvSpPr/>
            <p:nvPr/>
          </p:nvSpPr>
          <p:spPr>
            <a:xfrm>
              <a:off x="4421434" y="2671098"/>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53" name="Ellipsi 558"/>
            <p:cNvSpPr/>
            <p:nvPr/>
          </p:nvSpPr>
          <p:spPr>
            <a:xfrm>
              <a:off x="4611935" y="2749679"/>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54" name="Ellipsi 559"/>
            <p:cNvSpPr/>
            <p:nvPr/>
          </p:nvSpPr>
          <p:spPr>
            <a:xfrm>
              <a:off x="4578597" y="2752061"/>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55" name="Ellipsi 560"/>
            <p:cNvSpPr/>
            <p:nvPr/>
          </p:nvSpPr>
          <p:spPr>
            <a:xfrm>
              <a:off x="4623840" y="2711579"/>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56" name="Ellipsi 561"/>
            <p:cNvSpPr/>
            <p:nvPr/>
          </p:nvSpPr>
          <p:spPr>
            <a:xfrm>
              <a:off x="4576216" y="2706818"/>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57" name="Ellipsi 562"/>
            <p:cNvSpPr/>
            <p:nvPr/>
          </p:nvSpPr>
          <p:spPr>
            <a:xfrm>
              <a:off x="4597647" y="2723486"/>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58" name="Ellipsi 563"/>
            <p:cNvSpPr/>
            <p:nvPr/>
          </p:nvSpPr>
          <p:spPr>
            <a:xfrm>
              <a:off x="4438103" y="2635380"/>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59" name="Ellipsi 564"/>
            <p:cNvSpPr/>
            <p:nvPr/>
          </p:nvSpPr>
          <p:spPr>
            <a:xfrm>
              <a:off x="4469059" y="2611567"/>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60" name="Ellipsi 565"/>
            <p:cNvSpPr/>
            <p:nvPr/>
          </p:nvSpPr>
          <p:spPr>
            <a:xfrm>
              <a:off x="4469059" y="2649668"/>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61" name="Ellipsi 566"/>
            <p:cNvSpPr/>
            <p:nvPr/>
          </p:nvSpPr>
          <p:spPr>
            <a:xfrm>
              <a:off x="4476203" y="2671099"/>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62" name="Ellipsi 567"/>
            <p:cNvSpPr/>
            <p:nvPr/>
          </p:nvSpPr>
          <p:spPr>
            <a:xfrm>
              <a:off x="4497634" y="2699674"/>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63" name="Ellipsi 568"/>
            <p:cNvSpPr/>
            <p:nvPr/>
          </p:nvSpPr>
          <p:spPr>
            <a:xfrm>
              <a:off x="4450009" y="2392492"/>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64" name="Ellipsi 569"/>
            <p:cNvSpPr/>
            <p:nvPr/>
          </p:nvSpPr>
          <p:spPr>
            <a:xfrm>
              <a:off x="4488109" y="2335342"/>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65" name="Ellipsi 570"/>
            <p:cNvSpPr/>
            <p:nvPr/>
          </p:nvSpPr>
          <p:spPr>
            <a:xfrm>
              <a:off x="4469060" y="2418686"/>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66" name="Ellipsi 571"/>
            <p:cNvSpPr/>
            <p:nvPr/>
          </p:nvSpPr>
          <p:spPr>
            <a:xfrm>
              <a:off x="4642890" y="2244855"/>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67" name="Ellipsi 572"/>
            <p:cNvSpPr/>
            <p:nvPr/>
          </p:nvSpPr>
          <p:spPr>
            <a:xfrm>
              <a:off x="4569072" y="2304386"/>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68" name="Ellipsi 573"/>
            <p:cNvSpPr/>
            <p:nvPr/>
          </p:nvSpPr>
          <p:spPr>
            <a:xfrm>
              <a:off x="4811959" y="2204373"/>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69" name="Ellipsi 574"/>
            <p:cNvSpPr/>
            <p:nvPr/>
          </p:nvSpPr>
          <p:spPr>
            <a:xfrm>
              <a:off x="4569072" y="2385349"/>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70" name="Ellipsi 575"/>
            <p:cNvSpPr/>
            <p:nvPr/>
          </p:nvSpPr>
          <p:spPr>
            <a:xfrm>
              <a:off x="4554784" y="2394874"/>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71" name="Ellipsi 576"/>
            <p:cNvSpPr/>
            <p:nvPr/>
          </p:nvSpPr>
          <p:spPr>
            <a:xfrm>
              <a:off x="4514303" y="2452024"/>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72" name="Ellipsi 577"/>
            <p:cNvSpPr/>
            <p:nvPr/>
          </p:nvSpPr>
          <p:spPr>
            <a:xfrm>
              <a:off x="4552403" y="2644905"/>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73" name="Ellipsi 578"/>
            <p:cNvSpPr/>
            <p:nvPr/>
          </p:nvSpPr>
          <p:spPr>
            <a:xfrm>
              <a:off x="4538116" y="2516317"/>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74" name="Ellipsi 579"/>
            <p:cNvSpPr/>
            <p:nvPr/>
          </p:nvSpPr>
          <p:spPr>
            <a:xfrm>
              <a:off x="4552403" y="2549655"/>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75" name="Ellipsi 580"/>
            <p:cNvSpPr/>
            <p:nvPr/>
          </p:nvSpPr>
          <p:spPr>
            <a:xfrm>
              <a:off x="4561928" y="2609186"/>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76" name="Ellipsi 581"/>
            <p:cNvSpPr/>
            <p:nvPr/>
          </p:nvSpPr>
          <p:spPr>
            <a:xfrm>
              <a:off x="4585741" y="2618711"/>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77" name="Ellipsi 582"/>
            <p:cNvSpPr/>
            <p:nvPr/>
          </p:nvSpPr>
          <p:spPr>
            <a:xfrm>
              <a:off x="4633366" y="2602042"/>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78" name="Ellipsi 583"/>
            <p:cNvSpPr/>
            <p:nvPr/>
          </p:nvSpPr>
          <p:spPr>
            <a:xfrm>
              <a:off x="4626222" y="2628236"/>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79" name="Ellipsi 584"/>
            <p:cNvSpPr/>
            <p:nvPr/>
          </p:nvSpPr>
          <p:spPr>
            <a:xfrm>
              <a:off x="4654797" y="2632998"/>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80" name="Ellipsi 585"/>
            <p:cNvSpPr/>
            <p:nvPr/>
          </p:nvSpPr>
          <p:spPr>
            <a:xfrm>
              <a:off x="4564309" y="2425830"/>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81" name="Ellipsi 586"/>
            <p:cNvSpPr/>
            <p:nvPr/>
          </p:nvSpPr>
          <p:spPr>
            <a:xfrm>
              <a:off x="4588121" y="2404399"/>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82" name="Ellipsi 587"/>
            <p:cNvSpPr/>
            <p:nvPr/>
          </p:nvSpPr>
          <p:spPr>
            <a:xfrm>
              <a:off x="4585740" y="2504411"/>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83" name="Ellipsi 588"/>
            <p:cNvSpPr/>
            <p:nvPr/>
          </p:nvSpPr>
          <p:spPr>
            <a:xfrm>
              <a:off x="4611934" y="2463930"/>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84" name="Ellipsi 589"/>
            <p:cNvSpPr/>
            <p:nvPr/>
          </p:nvSpPr>
          <p:spPr>
            <a:xfrm>
              <a:off x="4664322" y="2404398"/>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85" name="Ellipsi 590"/>
            <p:cNvSpPr/>
            <p:nvPr/>
          </p:nvSpPr>
          <p:spPr>
            <a:xfrm>
              <a:off x="4650034" y="2421067"/>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86" name="Ellipsi 591"/>
            <p:cNvSpPr/>
            <p:nvPr/>
          </p:nvSpPr>
          <p:spPr>
            <a:xfrm>
              <a:off x="4654797" y="2473455"/>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87" name="Ellipsi 592"/>
            <p:cNvSpPr/>
            <p:nvPr/>
          </p:nvSpPr>
          <p:spPr>
            <a:xfrm>
              <a:off x="4733378" y="2340105"/>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88" name="Ellipsi 593"/>
            <p:cNvSpPr/>
            <p:nvPr/>
          </p:nvSpPr>
          <p:spPr>
            <a:xfrm>
              <a:off x="4678609" y="2475836"/>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90" name="Ellipsi 594"/>
            <p:cNvSpPr/>
            <p:nvPr/>
          </p:nvSpPr>
          <p:spPr>
            <a:xfrm>
              <a:off x="4714328" y="2409161"/>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91" name="Ellipsi 595"/>
            <p:cNvSpPr/>
            <p:nvPr/>
          </p:nvSpPr>
          <p:spPr>
            <a:xfrm>
              <a:off x="4733378" y="2397254"/>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92" name="Ellipsi 596"/>
            <p:cNvSpPr/>
            <p:nvPr/>
          </p:nvSpPr>
          <p:spPr>
            <a:xfrm>
              <a:off x="4766715" y="2430592"/>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93" name="Ellipsi 597"/>
            <p:cNvSpPr/>
            <p:nvPr/>
          </p:nvSpPr>
          <p:spPr>
            <a:xfrm>
              <a:off x="4721472" y="2454404"/>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94" name="Ellipsi 598"/>
            <p:cNvSpPr/>
            <p:nvPr/>
          </p:nvSpPr>
          <p:spPr>
            <a:xfrm>
              <a:off x="4676228" y="2521080"/>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95" name="Ellipsi 599"/>
            <p:cNvSpPr/>
            <p:nvPr/>
          </p:nvSpPr>
          <p:spPr>
            <a:xfrm>
              <a:off x="4816722" y="2273430"/>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96" name="Ellipsi 600"/>
            <p:cNvSpPr/>
            <p:nvPr/>
          </p:nvSpPr>
          <p:spPr>
            <a:xfrm>
              <a:off x="4859584" y="2251998"/>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97" name="Ellipsi 601"/>
            <p:cNvSpPr/>
            <p:nvPr/>
          </p:nvSpPr>
          <p:spPr>
            <a:xfrm>
              <a:off x="4933403" y="2240093"/>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98" name="Ellipsi 602"/>
            <p:cNvSpPr/>
            <p:nvPr/>
          </p:nvSpPr>
          <p:spPr>
            <a:xfrm>
              <a:off x="4919115" y="2271049"/>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299" name="Ellipsi 603"/>
            <p:cNvSpPr/>
            <p:nvPr/>
          </p:nvSpPr>
          <p:spPr>
            <a:xfrm>
              <a:off x="4942928" y="2273429"/>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300" name="Ellipsi 604"/>
            <p:cNvSpPr/>
            <p:nvPr/>
          </p:nvSpPr>
          <p:spPr>
            <a:xfrm>
              <a:off x="4866728" y="2328199"/>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301" name="Ellipsi 605"/>
            <p:cNvSpPr/>
            <p:nvPr/>
          </p:nvSpPr>
          <p:spPr>
            <a:xfrm>
              <a:off x="4850060" y="2352011"/>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302" name="Ellipsi 606"/>
            <p:cNvSpPr/>
            <p:nvPr/>
          </p:nvSpPr>
          <p:spPr>
            <a:xfrm>
              <a:off x="4852440" y="2390111"/>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303" name="Ellipsi 607"/>
            <p:cNvSpPr/>
            <p:nvPr/>
          </p:nvSpPr>
          <p:spPr>
            <a:xfrm>
              <a:off x="4857203" y="2532986"/>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304" name="Ellipsi 608"/>
            <p:cNvSpPr/>
            <p:nvPr/>
          </p:nvSpPr>
          <p:spPr>
            <a:xfrm>
              <a:off x="4892921" y="2554418"/>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305" name="Ellipsi 609"/>
            <p:cNvSpPr/>
            <p:nvPr/>
          </p:nvSpPr>
          <p:spPr>
            <a:xfrm>
              <a:off x="4909591" y="2511555"/>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306" name="Ellipsi 610"/>
            <p:cNvSpPr/>
            <p:nvPr/>
          </p:nvSpPr>
          <p:spPr>
            <a:xfrm>
              <a:off x="4897685" y="2440118"/>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307" name="Ellipsi 611"/>
            <p:cNvSpPr/>
            <p:nvPr/>
          </p:nvSpPr>
          <p:spPr>
            <a:xfrm>
              <a:off x="5050085" y="2413923"/>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308" name="Ellipsi 612"/>
            <p:cNvSpPr/>
            <p:nvPr/>
          </p:nvSpPr>
          <p:spPr>
            <a:xfrm>
              <a:off x="4945309" y="2297242"/>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309" name="Ellipsi 613"/>
            <p:cNvSpPr/>
            <p:nvPr/>
          </p:nvSpPr>
          <p:spPr>
            <a:xfrm>
              <a:off x="4904828" y="2328198"/>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310" name="Ellipsi 614"/>
            <p:cNvSpPr/>
            <p:nvPr/>
          </p:nvSpPr>
          <p:spPr>
            <a:xfrm>
              <a:off x="4961978" y="2321055"/>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311" name="Ellipsi 615"/>
            <p:cNvSpPr/>
            <p:nvPr/>
          </p:nvSpPr>
          <p:spPr>
            <a:xfrm>
              <a:off x="4985791" y="2332961"/>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312" name="Ellipsi 616"/>
            <p:cNvSpPr/>
            <p:nvPr/>
          </p:nvSpPr>
          <p:spPr>
            <a:xfrm>
              <a:off x="4885778" y="2399636"/>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313" name="Ellipsi 617"/>
            <p:cNvSpPr/>
            <p:nvPr/>
          </p:nvSpPr>
          <p:spPr>
            <a:xfrm>
              <a:off x="4911972" y="2382968"/>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314" name="Ellipsi 618"/>
            <p:cNvSpPr/>
            <p:nvPr/>
          </p:nvSpPr>
          <p:spPr>
            <a:xfrm>
              <a:off x="4923878" y="2354392"/>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315" name="Ellipsi 619"/>
            <p:cNvSpPr/>
            <p:nvPr/>
          </p:nvSpPr>
          <p:spPr>
            <a:xfrm>
              <a:off x="4940547" y="2361536"/>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316" name="Ellipsi 620"/>
            <p:cNvSpPr/>
            <p:nvPr/>
          </p:nvSpPr>
          <p:spPr>
            <a:xfrm>
              <a:off x="4978647" y="2373442"/>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sp>
          <p:nvSpPr>
            <p:cNvPr id="317" name="Ellipsi 621"/>
            <p:cNvSpPr/>
            <p:nvPr/>
          </p:nvSpPr>
          <p:spPr>
            <a:xfrm>
              <a:off x="4954834" y="2387730"/>
              <a:ext cx="45719" cy="45719"/>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fi-FI">
                <a:solidFill>
                  <a:prstClr val="white"/>
                </a:solidFill>
              </a:endParaRPr>
            </a:p>
          </p:txBody>
        </p:sp>
      </p:grpSp>
    </p:spTree>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9"/>
                                        </p:tgtEl>
                                        <p:attrNameLst>
                                          <p:attrName>style.visibility</p:attrName>
                                        </p:attrNameLst>
                                      </p:cBhvr>
                                      <p:to>
                                        <p:strVal val="visible"/>
                                      </p:to>
                                    </p:set>
                                    <p:animEffect transition="in" filter="fade">
                                      <p:cBhvr>
                                        <p:cTn id="7" dur="1000"/>
                                        <p:tgtEl>
                                          <p:spTgt spid="39"/>
                                        </p:tgtEl>
                                      </p:cBhvr>
                                    </p:animEffect>
                                  </p:childTnLst>
                                </p:cTn>
                              </p:par>
                            </p:childTnLst>
                          </p:cTn>
                        </p:par>
                        <p:par>
                          <p:cTn id="8" fill="hold">
                            <p:stCondLst>
                              <p:cond delay="1000"/>
                            </p:stCondLst>
                            <p:childTnLst>
                              <p:par>
                                <p:cTn id="9" presetID="10" presetClass="entr" presetSubtype="0" fill="hold" nodeType="after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fade">
                                      <p:cBhvr>
                                        <p:cTn id="11"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40" name="Rektangel 14"/>
          <p:cNvSpPr/>
          <p:nvPr/>
        </p:nvSpPr>
        <p:spPr>
          <a:xfrm>
            <a:off x="214283" y="1143000"/>
            <a:ext cx="2880000" cy="1643058"/>
          </a:xfrm>
          <a:prstGeom prst="rect">
            <a:avLst/>
          </a:prstGeom>
          <a:solidFill>
            <a:schemeClr val="accent1"/>
          </a:solidFill>
          <a:ln w="9525" cap="flat" cmpd="sng" algn="ctr">
            <a:noFill/>
            <a:prstDash val="solid"/>
          </a:ln>
          <a:effectLst/>
        </p:spPr>
        <p:txBody>
          <a:bodyPr anchor="ctr"/>
          <a:lstStyle/>
          <a:p>
            <a:pPr algn="ctr"/>
            <a:endParaRPr lang="sv-SE"/>
          </a:p>
        </p:txBody>
      </p:sp>
      <p:pic>
        <p:nvPicPr>
          <p:cNvPr id="51" name="Bildobjekt 4" descr="1our costumers.png"/>
          <p:cNvPicPr>
            <a:picLocks/>
          </p:cNvPicPr>
          <p:nvPr/>
        </p:nvPicPr>
        <p:blipFill>
          <a:blip r:embed="rId3" cstate="print"/>
          <a:srcRect t="7345" b="8191"/>
          <a:stretch>
            <a:fillRect/>
          </a:stretch>
        </p:blipFill>
        <p:spPr bwMode="auto">
          <a:xfrm>
            <a:off x="214282" y="1142984"/>
            <a:ext cx="2880000" cy="1656000"/>
          </a:xfrm>
          <a:prstGeom prst="rect">
            <a:avLst/>
          </a:prstGeom>
          <a:noFill/>
          <a:ln w="9525">
            <a:noFill/>
            <a:miter lim="800000"/>
            <a:headEnd/>
            <a:tailEnd/>
          </a:ln>
        </p:spPr>
      </p:pic>
      <p:sp>
        <p:nvSpPr>
          <p:cNvPr id="2" name="Otsikko 1"/>
          <p:cNvSpPr>
            <a:spLocks noGrp="1"/>
          </p:cNvSpPr>
          <p:nvPr>
            <p:ph type="title" idx="4294967295"/>
          </p:nvPr>
        </p:nvSpPr>
        <p:spPr>
          <a:xfrm>
            <a:off x="539750" y="333375"/>
            <a:ext cx="8064500" cy="1008063"/>
          </a:xfrm>
        </p:spPr>
        <p:txBody>
          <a:bodyPr>
            <a:normAutofit/>
          </a:bodyPr>
          <a:lstStyle/>
          <a:p>
            <a:pPr eaLnBrk="1" hangingPunct="1"/>
            <a:r>
              <a:rPr lang="en-US" smtClean="0">
                <a:solidFill>
                  <a:schemeClr val="bg1"/>
                </a:solidFill>
                <a:ea typeface="MS PGothic" pitchFamily="34" charset="-128"/>
              </a:rPr>
              <a:t>OUR CUSTOMERS</a:t>
            </a:r>
            <a:br>
              <a:rPr lang="en-US" smtClean="0">
                <a:solidFill>
                  <a:schemeClr val="bg1"/>
                </a:solidFill>
                <a:ea typeface="MS PGothic" pitchFamily="34" charset="-128"/>
              </a:rPr>
            </a:br>
            <a:endParaRPr lang="en-US" smtClean="0">
              <a:solidFill>
                <a:schemeClr val="bg1"/>
              </a:solidFill>
            </a:endParaRPr>
          </a:p>
        </p:txBody>
      </p:sp>
      <p:sp>
        <p:nvSpPr>
          <p:cNvPr id="16388" name="Alatunnisteen paikkamerkki 3"/>
          <p:cNvSpPr>
            <a:spLocks noGrp="1"/>
          </p:cNvSpPr>
          <p:nvPr>
            <p:ph type="ftr" sz="quarter" idx="12"/>
          </p:nvPr>
        </p:nvSpPr>
        <p:spPr bwMode="auto">
          <a:xfrm>
            <a:off x="4716463" y="6381750"/>
            <a:ext cx="2713037" cy="215900"/>
          </a:xfrm>
          <a:ln>
            <a:miter lim="800000"/>
            <a:headEnd/>
            <a:tailEnd/>
          </a:ln>
        </p:spPr>
        <p:txBody>
          <a:bodyPr wrap="square" numCol="1" compatLnSpc="1">
            <a:prstTxWarp prst="textNoShape">
              <a:avLst/>
            </a:prstTxWarp>
          </a:bodyPr>
          <a:lstStyle/>
          <a:p>
            <a:pPr fontAlgn="base">
              <a:spcBef>
                <a:spcPct val="0"/>
              </a:spcBef>
              <a:spcAft>
                <a:spcPct val="0"/>
              </a:spcAft>
              <a:defRPr/>
            </a:pPr>
            <a:r>
              <a:rPr lang="fi-FI" smtClean="0"/>
              <a:t>ROCKET-projektin Kiina seminaari 17.5.2011</a:t>
            </a:r>
            <a:endParaRPr lang="en-GB" smtClean="0"/>
          </a:p>
        </p:txBody>
      </p:sp>
      <p:sp>
        <p:nvSpPr>
          <p:cNvPr id="41" name="Rektangel 16"/>
          <p:cNvSpPr/>
          <p:nvPr/>
        </p:nvSpPr>
        <p:spPr>
          <a:xfrm>
            <a:off x="214283" y="2786058"/>
            <a:ext cx="2880000" cy="1643074"/>
          </a:xfrm>
          <a:prstGeom prst="rect">
            <a:avLst/>
          </a:prstGeom>
          <a:solidFill>
            <a:srgbClr val="209496"/>
          </a:solidFill>
          <a:ln w="9525" cap="flat" cmpd="sng" algn="ctr">
            <a:noFill/>
            <a:prstDash val="solid"/>
          </a:ln>
          <a:effectLst/>
        </p:spPr>
        <p:txBody>
          <a:bodyPr anchor="ctr"/>
          <a:lstStyle/>
          <a:p>
            <a:pPr algn="ctr"/>
            <a:endParaRPr lang="sv-SE">
              <a:solidFill>
                <a:srgbClr val="FFFFFF"/>
              </a:solidFill>
              <a:latin typeface="ITC Franklin Gothic Std Med" pitchFamily="34" charset="0"/>
              <a:ea typeface="MS PGothic" pitchFamily="34" charset="-128"/>
            </a:endParaRPr>
          </a:p>
        </p:txBody>
      </p:sp>
      <p:sp>
        <p:nvSpPr>
          <p:cNvPr id="42" name="Rektangel 17"/>
          <p:cNvSpPr/>
          <p:nvPr/>
        </p:nvSpPr>
        <p:spPr>
          <a:xfrm>
            <a:off x="214283" y="4429133"/>
            <a:ext cx="2880000" cy="1641600"/>
          </a:xfrm>
          <a:prstGeom prst="rect">
            <a:avLst/>
          </a:prstGeom>
          <a:solidFill>
            <a:srgbClr val="4D4D4D"/>
          </a:solidFill>
          <a:ln w="9525" cap="flat" cmpd="sng" algn="ctr">
            <a:noFill/>
            <a:prstDash val="solid"/>
          </a:ln>
          <a:effectLst/>
        </p:spPr>
        <p:txBody>
          <a:bodyPr anchor="ctr"/>
          <a:lstStyle/>
          <a:p>
            <a:pPr algn="ctr"/>
            <a:endParaRPr lang="sv-SE">
              <a:solidFill>
                <a:srgbClr val="FFFFFF"/>
              </a:solidFill>
              <a:latin typeface="ITC Franklin Gothic Std Med" pitchFamily="34" charset="0"/>
              <a:ea typeface="MS PGothic" pitchFamily="34" charset="-128"/>
            </a:endParaRPr>
          </a:p>
        </p:txBody>
      </p:sp>
      <p:sp>
        <p:nvSpPr>
          <p:cNvPr id="43" name="Rektangel 18"/>
          <p:cNvSpPr/>
          <p:nvPr/>
        </p:nvSpPr>
        <p:spPr>
          <a:xfrm>
            <a:off x="3071802" y="1143000"/>
            <a:ext cx="2880000" cy="1643058"/>
          </a:xfrm>
          <a:prstGeom prst="rect">
            <a:avLst/>
          </a:prstGeom>
          <a:solidFill>
            <a:srgbClr val="4D4D4D"/>
          </a:solidFill>
          <a:ln w="9525" cap="flat" cmpd="sng" algn="ctr">
            <a:noFill/>
            <a:prstDash val="solid"/>
          </a:ln>
          <a:effectLst/>
        </p:spPr>
        <p:txBody>
          <a:bodyPr anchor="ctr"/>
          <a:lstStyle/>
          <a:p>
            <a:pPr algn="ctr"/>
            <a:endParaRPr lang="sv-SE">
              <a:solidFill>
                <a:srgbClr val="FFFFFF"/>
              </a:solidFill>
              <a:latin typeface="ITC Franklin Gothic Std Med" pitchFamily="34" charset="0"/>
              <a:ea typeface="MS PGothic" pitchFamily="34" charset="-128"/>
            </a:endParaRPr>
          </a:p>
        </p:txBody>
      </p:sp>
      <p:sp>
        <p:nvSpPr>
          <p:cNvPr id="44" name="Rektangel 19"/>
          <p:cNvSpPr/>
          <p:nvPr/>
        </p:nvSpPr>
        <p:spPr>
          <a:xfrm>
            <a:off x="3071802" y="2786058"/>
            <a:ext cx="2880000" cy="1643074"/>
          </a:xfrm>
          <a:prstGeom prst="rect">
            <a:avLst/>
          </a:prstGeom>
          <a:solidFill>
            <a:srgbClr val="CCD5D9"/>
          </a:solidFill>
          <a:ln w="9525" cap="flat" cmpd="sng" algn="ctr">
            <a:noFill/>
            <a:prstDash val="solid"/>
          </a:ln>
          <a:effectLst/>
        </p:spPr>
        <p:txBody>
          <a:bodyPr anchor="ctr"/>
          <a:lstStyle/>
          <a:p>
            <a:pPr algn="ctr"/>
            <a:endParaRPr lang="sv-SE">
              <a:solidFill>
                <a:srgbClr val="FFFFFF"/>
              </a:solidFill>
              <a:latin typeface="ITC Franklin Gothic Std Med" pitchFamily="34" charset="0"/>
              <a:ea typeface="MS PGothic" pitchFamily="34" charset="-128"/>
            </a:endParaRPr>
          </a:p>
        </p:txBody>
      </p:sp>
      <p:sp>
        <p:nvSpPr>
          <p:cNvPr id="45" name="Rektangel 20"/>
          <p:cNvSpPr/>
          <p:nvPr/>
        </p:nvSpPr>
        <p:spPr>
          <a:xfrm>
            <a:off x="3071802" y="4429133"/>
            <a:ext cx="2880000" cy="1641600"/>
          </a:xfrm>
          <a:prstGeom prst="rect">
            <a:avLst/>
          </a:prstGeom>
          <a:solidFill>
            <a:schemeClr val="accent1"/>
          </a:solidFill>
          <a:ln w="9525" cap="flat" cmpd="sng" algn="ctr">
            <a:noFill/>
            <a:prstDash val="solid"/>
          </a:ln>
          <a:effectLst/>
        </p:spPr>
        <p:txBody>
          <a:bodyPr anchor="ctr"/>
          <a:lstStyle/>
          <a:p>
            <a:pPr algn="ctr"/>
            <a:endParaRPr lang="sv-SE">
              <a:solidFill>
                <a:srgbClr val="FFFFFF"/>
              </a:solidFill>
              <a:latin typeface="ITC Franklin Gothic Std Med" pitchFamily="34" charset="0"/>
              <a:ea typeface="MS PGothic" pitchFamily="34" charset="-128"/>
            </a:endParaRPr>
          </a:p>
        </p:txBody>
      </p:sp>
      <p:sp>
        <p:nvSpPr>
          <p:cNvPr id="46" name="Rektangel 21"/>
          <p:cNvSpPr/>
          <p:nvPr/>
        </p:nvSpPr>
        <p:spPr>
          <a:xfrm>
            <a:off x="5929322" y="1142984"/>
            <a:ext cx="2880000" cy="1643074"/>
          </a:xfrm>
          <a:prstGeom prst="rect">
            <a:avLst/>
          </a:prstGeom>
          <a:solidFill>
            <a:srgbClr val="269396"/>
          </a:solidFill>
          <a:ln w="9525" cap="flat" cmpd="sng" algn="ctr">
            <a:noFill/>
            <a:prstDash val="solid"/>
          </a:ln>
          <a:effectLst/>
        </p:spPr>
        <p:txBody>
          <a:bodyPr anchor="ctr"/>
          <a:lstStyle/>
          <a:p>
            <a:pPr algn="ctr"/>
            <a:endParaRPr lang="sv-SE">
              <a:solidFill>
                <a:srgbClr val="FFFFFF"/>
              </a:solidFill>
              <a:latin typeface="ITC Franklin Gothic Std Med" pitchFamily="34" charset="0"/>
              <a:ea typeface="MS PGothic" pitchFamily="34" charset="-128"/>
            </a:endParaRPr>
          </a:p>
        </p:txBody>
      </p:sp>
      <p:sp>
        <p:nvSpPr>
          <p:cNvPr id="47" name="Rektangel 22"/>
          <p:cNvSpPr/>
          <p:nvPr/>
        </p:nvSpPr>
        <p:spPr>
          <a:xfrm>
            <a:off x="5929322" y="2786058"/>
            <a:ext cx="2880000" cy="1643074"/>
          </a:xfrm>
          <a:prstGeom prst="rect">
            <a:avLst/>
          </a:prstGeom>
          <a:solidFill>
            <a:schemeClr val="accent1"/>
          </a:solidFill>
          <a:ln w="9525" cap="flat" cmpd="sng" algn="ctr">
            <a:noFill/>
            <a:prstDash val="solid"/>
          </a:ln>
          <a:effectLst/>
        </p:spPr>
        <p:txBody>
          <a:bodyPr anchor="ctr"/>
          <a:lstStyle/>
          <a:p>
            <a:pPr algn="ctr"/>
            <a:endParaRPr lang="sv-SE">
              <a:solidFill>
                <a:srgbClr val="FFFFFF"/>
              </a:solidFill>
              <a:latin typeface="ITC Franklin Gothic Std Med" pitchFamily="34" charset="0"/>
              <a:ea typeface="MS PGothic" pitchFamily="34" charset="-128"/>
            </a:endParaRPr>
          </a:p>
        </p:txBody>
      </p:sp>
      <p:sp>
        <p:nvSpPr>
          <p:cNvPr id="48" name="Rektangel 23"/>
          <p:cNvSpPr/>
          <p:nvPr/>
        </p:nvSpPr>
        <p:spPr>
          <a:xfrm>
            <a:off x="5929322" y="4429133"/>
            <a:ext cx="2880000" cy="1641600"/>
          </a:xfrm>
          <a:prstGeom prst="rect">
            <a:avLst/>
          </a:prstGeom>
          <a:solidFill>
            <a:srgbClr val="CCD5D9"/>
          </a:solidFill>
          <a:ln w="9525" cap="flat" cmpd="sng" algn="ctr">
            <a:noFill/>
            <a:prstDash val="solid"/>
          </a:ln>
          <a:effectLst/>
        </p:spPr>
        <p:txBody>
          <a:bodyPr anchor="ctr"/>
          <a:lstStyle/>
          <a:p>
            <a:pPr algn="ctr"/>
            <a:endParaRPr lang="sv-SE">
              <a:solidFill>
                <a:srgbClr val="FFFFFF"/>
              </a:solidFill>
              <a:latin typeface="ITC Franklin Gothic Std Med" pitchFamily="34" charset="0"/>
              <a:ea typeface="MS PGothic" pitchFamily="34" charset="-128"/>
            </a:endParaRPr>
          </a:p>
        </p:txBody>
      </p:sp>
      <p:pic>
        <p:nvPicPr>
          <p:cNvPr id="52" name="Bildobjekt 8" descr="5our costumers.png"/>
          <p:cNvPicPr>
            <a:picLocks/>
          </p:cNvPicPr>
          <p:nvPr/>
        </p:nvPicPr>
        <p:blipFill>
          <a:blip r:embed="rId4" cstate="print"/>
          <a:srcRect t="13461"/>
          <a:stretch>
            <a:fillRect/>
          </a:stretch>
        </p:blipFill>
        <p:spPr bwMode="auto">
          <a:xfrm>
            <a:off x="3071802" y="2786058"/>
            <a:ext cx="2880000" cy="1643074"/>
          </a:xfrm>
          <a:prstGeom prst="rect">
            <a:avLst/>
          </a:prstGeom>
          <a:noFill/>
          <a:ln w="9525">
            <a:noFill/>
            <a:miter lim="800000"/>
            <a:headEnd/>
            <a:tailEnd/>
          </a:ln>
        </p:spPr>
      </p:pic>
      <p:pic>
        <p:nvPicPr>
          <p:cNvPr id="53" name="Bildobjekt 9" descr="6our costumers.png"/>
          <p:cNvPicPr>
            <a:picLocks/>
          </p:cNvPicPr>
          <p:nvPr/>
        </p:nvPicPr>
        <p:blipFill>
          <a:blip r:embed="rId5" cstate="print"/>
          <a:srcRect l="327" t="14815"/>
          <a:stretch>
            <a:fillRect/>
          </a:stretch>
        </p:blipFill>
        <p:spPr bwMode="auto">
          <a:xfrm>
            <a:off x="5929322" y="2786058"/>
            <a:ext cx="2880000" cy="1643074"/>
          </a:xfrm>
          <a:prstGeom prst="rect">
            <a:avLst/>
          </a:prstGeom>
          <a:noFill/>
          <a:ln w="9525">
            <a:noFill/>
            <a:miter lim="800000"/>
            <a:headEnd/>
            <a:tailEnd/>
          </a:ln>
        </p:spPr>
      </p:pic>
      <p:grpSp>
        <p:nvGrpSpPr>
          <p:cNvPr id="3" name="Group 34"/>
          <p:cNvGrpSpPr>
            <a:grpSpLocks/>
          </p:cNvGrpSpPr>
          <p:nvPr/>
        </p:nvGrpSpPr>
        <p:grpSpPr bwMode="auto">
          <a:xfrm>
            <a:off x="214282" y="1142984"/>
            <a:ext cx="5737227" cy="4927602"/>
            <a:chOff x="142" y="958"/>
            <a:chExt cx="3614" cy="3104"/>
          </a:xfrm>
        </p:grpSpPr>
        <p:pic>
          <p:nvPicPr>
            <p:cNvPr id="17444" name="Bildobjekt 5" descr="2our_costumers.png"/>
            <p:cNvPicPr>
              <a:picLocks/>
            </p:cNvPicPr>
            <p:nvPr/>
          </p:nvPicPr>
          <p:blipFill>
            <a:blip r:embed="rId6" cstate="print"/>
            <a:srcRect t="11539"/>
            <a:stretch>
              <a:fillRect/>
            </a:stretch>
          </p:blipFill>
          <p:spPr bwMode="auto">
            <a:xfrm>
              <a:off x="1942" y="958"/>
              <a:ext cx="1814" cy="1043"/>
            </a:xfrm>
            <a:prstGeom prst="rect">
              <a:avLst/>
            </a:prstGeom>
            <a:noFill/>
            <a:ln w="9525">
              <a:noFill/>
              <a:miter lim="800000"/>
              <a:headEnd/>
              <a:tailEnd/>
            </a:ln>
          </p:spPr>
        </p:pic>
        <p:pic>
          <p:nvPicPr>
            <p:cNvPr id="17445" name="Bildobjekt 10" descr="7our costumers.png"/>
            <p:cNvPicPr>
              <a:picLocks/>
            </p:cNvPicPr>
            <p:nvPr/>
          </p:nvPicPr>
          <p:blipFill>
            <a:blip r:embed="rId7" cstate="print"/>
            <a:srcRect t="11024" b="11111"/>
            <a:stretch>
              <a:fillRect/>
            </a:stretch>
          </p:blipFill>
          <p:spPr bwMode="auto">
            <a:xfrm>
              <a:off x="142" y="3028"/>
              <a:ext cx="1814" cy="1034"/>
            </a:xfrm>
            <a:prstGeom prst="rect">
              <a:avLst/>
            </a:prstGeom>
            <a:noFill/>
            <a:ln w="9525">
              <a:noFill/>
              <a:miter lim="800000"/>
              <a:headEnd/>
              <a:tailEnd/>
            </a:ln>
          </p:spPr>
        </p:pic>
      </p:grpSp>
      <p:grpSp>
        <p:nvGrpSpPr>
          <p:cNvPr id="4" name="Group 33"/>
          <p:cNvGrpSpPr>
            <a:grpSpLocks/>
          </p:cNvGrpSpPr>
          <p:nvPr/>
        </p:nvGrpSpPr>
        <p:grpSpPr bwMode="auto">
          <a:xfrm>
            <a:off x="3072098" y="1142984"/>
            <a:ext cx="5737228" cy="4929189"/>
            <a:chOff x="1969" y="958"/>
            <a:chExt cx="3614" cy="3105"/>
          </a:xfrm>
        </p:grpSpPr>
        <p:pic>
          <p:nvPicPr>
            <p:cNvPr id="17443" name="Bildobjekt 11" descr="8our costumers.png"/>
            <p:cNvPicPr>
              <a:picLocks/>
            </p:cNvPicPr>
            <p:nvPr/>
          </p:nvPicPr>
          <p:blipFill>
            <a:blip r:embed="rId8"/>
            <a:srcRect l="5823" t="41026" r="17298"/>
            <a:stretch>
              <a:fillRect/>
            </a:stretch>
          </p:blipFill>
          <p:spPr bwMode="auto">
            <a:xfrm>
              <a:off x="1969" y="3028"/>
              <a:ext cx="1800" cy="1035"/>
            </a:xfrm>
            <a:prstGeom prst="rect">
              <a:avLst/>
            </a:prstGeom>
            <a:noFill/>
            <a:ln w="9525">
              <a:noFill/>
              <a:miter lim="800000"/>
              <a:headEnd/>
              <a:tailEnd/>
            </a:ln>
          </p:spPr>
        </p:pic>
        <p:pic>
          <p:nvPicPr>
            <p:cNvPr id="17442" name="Bildobjekt 6" descr="3our costumers.png"/>
            <p:cNvPicPr>
              <a:picLocks/>
            </p:cNvPicPr>
            <p:nvPr/>
          </p:nvPicPr>
          <p:blipFill>
            <a:blip r:embed="rId9" cstate="print"/>
            <a:srcRect t="27939" r="8000" b="37467"/>
            <a:stretch>
              <a:fillRect/>
            </a:stretch>
          </p:blipFill>
          <p:spPr bwMode="auto">
            <a:xfrm>
              <a:off x="3769" y="958"/>
              <a:ext cx="1814" cy="1043"/>
            </a:xfrm>
            <a:prstGeom prst="rect">
              <a:avLst/>
            </a:prstGeom>
            <a:noFill/>
            <a:ln w="9525">
              <a:noFill/>
              <a:miter lim="800000"/>
              <a:headEnd/>
              <a:tailEnd/>
            </a:ln>
          </p:spPr>
        </p:pic>
      </p:grpSp>
      <p:grpSp>
        <p:nvGrpSpPr>
          <p:cNvPr id="5" name="Group 35"/>
          <p:cNvGrpSpPr>
            <a:grpSpLocks/>
          </p:cNvGrpSpPr>
          <p:nvPr/>
        </p:nvGrpSpPr>
        <p:grpSpPr bwMode="auto">
          <a:xfrm>
            <a:off x="214494" y="2786601"/>
            <a:ext cx="8594828" cy="3284266"/>
            <a:chOff x="847" y="1873"/>
            <a:chExt cx="5459" cy="2086"/>
          </a:xfrm>
        </p:grpSpPr>
        <p:pic>
          <p:nvPicPr>
            <p:cNvPr id="17440" name="Bildobjekt 7" descr="4our costumers.png"/>
            <p:cNvPicPr>
              <a:picLocks/>
            </p:cNvPicPr>
            <p:nvPr/>
          </p:nvPicPr>
          <p:blipFill>
            <a:blip r:embed="rId10"/>
            <a:srcRect r="398"/>
            <a:stretch>
              <a:fillRect/>
            </a:stretch>
          </p:blipFill>
          <p:spPr bwMode="auto">
            <a:xfrm>
              <a:off x="847" y="1873"/>
              <a:ext cx="1829" cy="1043"/>
            </a:xfrm>
            <a:prstGeom prst="rect">
              <a:avLst/>
            </a:prstGeom>
            <a:noFill/>
            <a:ln w="9525">
              <a:noFill/>
              <a:miter lim="800000"/>
              <a:headEnd/>
              <a:tailEnd/>
            </a:ln>
          </p:spPr>
        </p:pic>
        <p:pic>
          <p:nvPicPr>
            <p:cNvPr id="17441" name="Bildobjekt 12" descr="9our costumers.png"/>
            <p:cNvPicPr>
              <a:picLocks/>
            </p:cNvPicPr>
            <p:nvPr/>
          </p:nvPicPr>
          <p:blipFill>
            <a:blip r:embed="rId11"/>
            <a:srcRect l="1339" t="4492" r="9271"/>
            <a:stretch>
              <a:fillRect/>
            </a:stretch>
          </p:blipFill>
          <p:spPr bwMode="auto">
            <a:xfrm>
              <a:off x="4477" y="2916"/>
              <a:ext cx="1829" cy="1043"/>
            </a:xfrm>
            <a:prstGeom prst="rect">
              <a:avLst/>
            </a:prstGeom>
            <a:noFill/>
            <a:ln w="9525">
              <a:noFill/>
              <a:miter lim="800000"/>
              <a:headEnd/>
              <a:tailEnd/>
            </a:ln>
          </p:spPr>
        </p:pic>
      </p:grpSp>
      <p:sp>
        <p:nvSpPr>
          <p:cNvPr id="63" name="Rectangle 14"/>
          <p:cNvSpPr>
            <a:spLocks noChangeArrowheads="1"/>
          </p:cNvSpPr>
          <p:nvPr/>
        </p:nvSpPr>
        <p:spPr bwMode="auto">
          <a:xfrm>
            <a:off x="142844" y="1000108"/>
            <a:ext cx="8715436" cy="5143536"/>
          </a:xfrm>
          <a:prstGeom prst="rect">
            <a:avLst/>
          </a:prstGeom>
          <a:solidFill>
            <a:srgbClr val="FF0000">
              <a:alpha val="79999"/>
            </a:srgbClr>
          </a:solidFill>
          <a:ln w="9525">
            <a:noFill/>
            <a:miter lim="800000"/>
            <a:headEnd/>
            <a:tailEnd/>
          </a:ln>
        </p:spPr>
        <p:txBody>
          <a:bodyPr wrap="none" anchor="ctr"/>
          <a:lstStyle/>
          <a:p>
            <a:endParaRPr lang="en-GB">
              <a:solidFill>
                <a:srgbClr val="FFFFFF"/>
              </a:solidFill>
              <a:latin typeface="ITC Franklin Gothic Std Book" pitchFamily="34" charset="0"/>
            </a:endParaRPr>
          </a:p>
        </p:txBody>
      </p:sp>
      <p:grpSp>
        <p:nvGrpSpPr>
          <p:cNvPr id="6" name="Group 32"/>
          <p:cNvGrpSpPr>
            <a:grpSpLocks/>
          </p:cNvGrpSpPr>
          <p:nvPr/>
        </p:nvGrpSpPr>
        <p:grpSpPr bwMode="auto">
          <a:xfrm>
            <a:off x="285653" y="2400293"/>
            <a:ext cx="8521700" cy="3600451"/>
            <a:chOff x="6246" y="1660"/>
            <a:chExt cx="5368" cy="2268"/>
          </a:xfrm>
        </p:grpSpPr>
        <p:sp>
          <p:nvSpPr>
            <p:cNvPr id="17431" name="textruta 28"/>
            <p:cNvSpPr txBox="1">
              <a:spLocks noChangeArrowheads="1"/>
            </p:cNvSpPr>
            <p:nvPr/>
          </p:nvSpPr>
          <p:spPr bwMode="auto">
            <a:xfrm>
              <a:off x="8091" y="2492"/>
              <a:ext cx="1714" cy="442"/>
            </a:xfrm>
            <a:prstGeom prst="rect">
              <a:avLst/>
            </a:prstGeom>
            <a:noFill/>
            <a:ln w="9525">
              <a:noFill/>
              <a:miter lim="800000"/>
              <a:headEnd/>
              <a:tailEnd/>
            </a:ln>
          </p:spPr>
          <p:txBody>
            <a:bodyPr anchor="b">
              <a:spAutoFit/>
            </a:bodyPr>
            <a:lstStyle/>
            <a:p>
              <a:r>
                <a:rPr lang="en-US" sz="2000" dirty="0">
                  <a:solidFill>
                    <a:srgbClr val="FFFFFF"/>
                  </a:solidFill>
                  <a:latin typeface="Franklin Gothic Std No.2" pitchFamily="34" charset="0"/>
                </a:rPr>
                <a:t>GENERAL MANUFACTURING</a:t>
              </a:r>
              <a:endParaRPr lang="sv-SE" sz="2000" dirty="0">
                <a:latin typeface="Franklin Gothic Std No.2" pitchFamily="34" charset="0"/>
              </a:endParaRPr>
            </a:p>
          </p:txBody>
        </p:sp>
        <p:sp>
          <p:nvSpPr>
            <p:cNvPr id="17432" name="textruta 28"/>
            <p:cNvSpPr txBox="1">
              <a:spLocks noChangeArrowheads="1"/>
            </p:cNvSpPr>
            <p:nvPr/>
          </p:nvSpPr>
          <p:spPr bwMode="auto">
            <a:xfrm>
              <a:off x="6248" y="2682"/>
              <a:ext cx="1816" cy="250"/>
            </a:xfrm>
            <a:prstGeom prst="rect">
              <a:avLst/>
            </a:prstGeom>
            <a:noFill/>
            <a:ln w="9525">
              <a:noFill/>
              <a:miter lim="800000"/>
              <a:headEnd/>
              <a:tailEnd/>
            </a:ln>
          </p:spPr>
          <p:txBody>
            <a:bodyPr>
              <a:spAutoFit/>
            </a:bodyPr>
            <a:lstStyle/>
            <a:p>
              <a:r>
                <a:rPr lang="en-US" sz="2000" dirty="0">
                  <a:solidFill>
                    <a:srgbClr val="FFFFFF"/>
                  </a:solidFill>
                  <a:latin typeface="Franklin Gothic Std No.2" pitchFamily="34" charset="0"/>
                </a:rPr>
                <a:t>AUTOMOTIVE</a:t>
              </a:r>
              <a:endParaRPr lang="sv-SE" sz="2000" dirty="0">
                <a:latin typeface="Franklin Gothic Std No.2" pitchFamily="34" charset="0"/>
              </a:endParaRPr>
            </a:p>
          </p:txBody>
        </p:sp>
        <p:sp>
          <p:nvSpPr>
            <p:cNvPr id="17433" name="textruta 28"/>
            <p:cNvSpPr txBox="1">
              <a:spLocks noChangeArrowheads="1"/>
            </p:cNvSpPr>
            <p:nvPr/>
          </p:nvSpPr>
          <p:spPr bwMode="auto">
            <a:xfrm>
              <a:off x="6246" y="1660"/>
              <a:ext cx="1816" cy="250"/>
            </a:xfrm>
            <a:prstGeom prst="rect">
              <a:avLst/>
            </a:prstGeom>
            <a:noFill/>
            <a:ln w="9525">
              <a:noFill/>
              <a:miter lim="800000"/>
              <a:headEnd/>
              <a:tailEnd/>
            </a:ln>
          </p:spPr>
          <p:txBody>
            <a:bodyPr>
              <a:spAutoFit/>
            </a:bodyPr>
            <a:lstStyle/>
            <a:p>
              <a:r>
                <a:rPr lang="en-US" sz="2000" dirty="0">
                  <a:solidFill>
                    <a:srgbClr val="FFFFFF"/>
                  </a:solidFill>
                  <a:latin typeface="Franklin Gothic Std No.2" pitchFamily="34" charset="0"/>
                </a:rPr>
                <a:t>PAPER</a:t>
              </a:r>
              <a:endParaRPr lang="sv-SE" sz="2000" dirty="0">
                <a:latin typeface="Franklin Gothic Std No.2" pitchFamily="34" charset="0"/>
              </a:endParaRPr>
            </a:p>
          </p:txBody>
        </p:sp>
        <p:sp>
          <p:nvSpPr>
            <p:cNvPr id="17434" name="textruta 28"/>
            <p:cNvSpPr txBox="1">
              <a:spLocks noChangeArrowheads="1"/>
            </p:cNvSpPr>
            <p:nvPr/>
          </p:nvSpPr>
          <p:spPr bwMode="auto">
            <a:xfrm>
              <a:off x="6246" y="3676"/>
              <a:ext cx="1816" cy="250"/>
            </a:xfrm>
            <a:prstGeom prst="rect">
              <a:avLst/>
            </a:prstGeom>
            <a:noFill/>
            <a:ln w="9525">
              <a:noFill/>
              <a:miter lim="800000"/>
              <a:headEnd/>
              <a:tailEnd/>
            </a:ln>
          </p:spPr>
          <p:txBody>
            <a:bodyPr>
              <a:spAutoFit/>
            </a:bodyPr>
            <a:lstStyle/>
            <a:p>
              <a:r>
                <a:rPr lang="en-US" sz="2000">
                  <a:solidFill>
                    <a:srgbClr val="FFFFFF"/>
                  </a:solidFill>
                  <a:latin typeface="Franklin Gothic Std No.2" pitchFamily="34" charset="0"/>
                </a:rPr>
                <a:t>MINING</a:t>
              </a:r>
              <a:endParaRPr lang="sv-SE" sz="2000">
                <a:latin typeface="Franklin Gothic Std No.2" pitchFamily="34" charset="0"/>
              </a:endParaRPr>
            </a:p>
          </p:txBody>
        </p:sp>
        <p:sp>
          <p:nvSpPr>
            <p:cNvPr id="17435" name="textruta 28"/>
            <p:cNvSpPr txBox="1">
              <a:spLocks noChangeArrowheads="1"/>
            </p:cNvSpPr>
            <p:nvPr/>
          </p:nvSpPr>
          <p:spPr bwMode="auto">
            <a:xfrm>
              <a:off x="8092" y="3480"/>
              <a:ext cx="1714" cy="442"/>
            </a:xfrm>
            <a:prstGeom prst="rect">
              <a:avLst/>
            </a:prstGeom>
            <a:noFill/>
            <a:ln w="9525">
              <a:noFill/>
              <a:miter lim="800000"/>
              <a:headEnd/>
              <a:tailEnd/>
            </a:ln>
          </p:spPr>
          <p:txBody>
            <a:bodyPr anchor="b">
              <a:spAutoFit/>
            </a:bodyPr>
            <a:lstStyle/>
            <a:p>
              <a:r>
                <a:rPr lang="en-US" sz="2000" dirty="0">
                  <a:solidFill>
                    <a:srgbClr val="FFFFFF"/>
                  </a:solidFill>
                  <a:latin typeface="Franklin Gothic Std No.2" pitchFamily="34" charset="0"/>
                </a:rPr>
                <a:t>INTERMODAL</a:t>
              </a:r>
              <a:br>
                <a:rPr lang="en-US" sz="2000" dirty="0">
                  <a:solidFill>
                    <a:srgbClr val="FFFFFF"/>
                  </a:solidFill>
                  <a:latin typeface="Franklin Gothic Std No.2" pitchFamily="34" charset="0"/>
                </a:rPr>
              </a:br>
              <a:r>
                <a:rPr lang="en-US" sz="2000" dirty="0">
                  <a:solidFill>
                    <a:srgbClr val="FFFFFF"/>
                  </a:solidFill>
                  <a:latin typeface="Franklin Gothic Std No.2" pitchFamily="34" charset="0"/>
                </a:rPr>
                <a:t>&amp; RAIL</a:t>
              </a:r>
              <a:endParaRPr lang="sv-SE" sz="2000" dirty="0">
                <a:latin typeface="Franklin Gothic Std No.2" pitchFamily="34" charset="0"/>
              </a:endParaRPr>
            </a:p>
          </p:txBody>
        </p:sp>
        <p:sp>
          <p:nvSpPr>
            <p:cNvPr id="17436" name="textruta 28"/>
            <p:cNvSpPr txBox="1">
              <a:spLocks noChangeArrowheads="1"/>
            </p:cNvSpPr>
            <p:nvPr/>
          </p:nvSpPr>
          <p:spPr bwMode="auto">
            <a:xfrm>
              <a:off x="8092" y="1668"/>
              <a:ext cx="1714" cy="250"/>
            </a:xfrm>
            <a:prstGeom prst="rect">
              <a:avLst/>
            </a:prstGeom>
            <a:noFill/>
            <a:ln w="9525">
              <a:noFill/>
              <a:miter lim="800000"/>
              <a:headEnd/>
              <a:tailEnd/>
            </a:ln>
          </p:spPr>
          <p:txBody>
            <a:bodyPr anchor="b">
              <a:spAutoFit/>
            </a:bodyPr>
            <a:lstStyle/>
            <a:p>
              <a:r>
                <a:rPr lang="en-US" sz="2000" dirty="0">
                  <a:solidFill>
                    <a:srgbClr val="FFFFFF"/>
                  </a:solidFill>
                  <a:latin typeface="Franklin Gothic Std No.2" pitchFamily="34" charset="0"/>
                </a:rPr>
                <a:t>STEEL</a:t>
              </a:r>
              <a:endParaRPr lang="sv-SE" sz="2000" dirty="0">
                <a:latin typeface="Franklin Gothic Std No.2" pitchFamily="34" charset="0"/>
              </a:endParaRPr>
            </a:p>
          </p:txBody>
        </p:sp>
        <p:sp>
          <p:nvSpPr>
            <p:cNvPr id="17437" name="textruta 28"/>
            <p:cNvSpPr txBox="1">
              <a:spLocks noChangeArrowheads="1"/>
            </p:cNvSpPr>
            <p:nvPr/>
          </p:nvSpPr>
          <p:spPr bwMode="auto">
            <a:xfrm>
              <a:off x="9892" y="1666"/>
              <a:ext cx="1714" cy="250"/>
            </a:xfrm>
            <a:prstGeom prst="rect">
              <a:avLst/>
            </a:prstGeom>
            <a:noFill/>
            <a:ln w="9525">
              <a:noFill/>
              <a:miter lim="800000"/>
              <a:headEnd/>
              <a:tailEnd/>
            </a:ln>
          </p:spPr>
          <p:txBody>
            <a:bodyPr anchor="b">
              <a:spAutoFit/>
            </a:bodyPr>
            <a:lstStyle/>
            <a:p>
              <a:r>
                <a:rPr lang="en-US" sz="2000" dirty="0">
                  <a:solidFill>
                    <a:srgbClr val="FFFFFF"/>
                  </a:solidFill>
                  <a:latin typeface="Franklin Gothic Std No.2" pitchFamily="34" charset="0"/>
                </a:rPr>
                <a:t>PORTS</a:t>
              </a:r>
              <a:endParaRPr lang="sv-SE" sz="2000" dirty="0">
                <a:latin typeface="Franklin Gothic Std No.2" pitchFamily="34" charset="0"/>
              </a:endParaRPr>
            </a:p>
          </p:txBody>
        </p:sp>
        <p:sp>
          <p:nvSpPr>
            <p:cNvPr id="17438" name="textruta 28"/>
            <p:cNvSpPr txBox="1">
              <a:spLocks noChangeArrowheads="1"/>
            </p:cNvSpPr>
            <p:nvPr/>
          </p:nvSpPr>
          <p:spPr bwMode="auto">
            <a:xfrm>
              <a:off x="9900" y="2290"/>
              <a:ext cx="1714" cy="640"/>
            </a:xfrm>
            <a:prstGeom prst="rect">
              <a:avLst/>
            </a:prstGeom>
            <a:noFill/>
            <a:ln w="9525">
              <a:noFill/>
              <a:miter lim="800000"/>
              <a:headEnd/>
              <a:tailEnd/>
            </a:ln>
          </p:spPr>
          <p:txBody>
            <a:bodyPr anchor="b">
              <a:spAutoFit/>
            </a:bodyPr>
            <a:lstStyle/>
            <a:p>
              <a:endParaRPr lang="fi-FI" sz="2000" dirty="0" smtClean="0">
                <a:solidFill>
                  <a:srgbClr val="FFFFFF"/>
                </a:solidFill>
                <a:latin typeface="Franklin Gothic Std No.2" pitchFamily="34" charset="0"/>
              </a:endParaRPr>
            </a:p>
            <a:p>
              <a:endParaRPr lang="en-US" sz="2000" dirty="0">
                <a:solidFill>
                  <a:srgbClr val="FFFFFF"/>
                </a:solidFill>
                <a:latin typeface="Franklin Gothic Std No.2" pitchFamily="34" charset="0"/>
              </a:endParaRPr>
            </a:p>
            <a:p>
              <a:r>
                <a:rPr lang="en-US" sz="2000" dirty="0" smtClean="0">
                  <a:solidFill>
                    <a:srgbClr val="FFFFFF"/>
                  </a:solidFill>
                  <a:latin typeface="Franklin Gothic Std No.2" pitchFamily="34" charset="0"/>
                </a:rPr>
                <a:t>POWER</a:t>
              </a:r>
            </a:p>
          </p:txBody>
        </p:sp>
        <p:sp>
          <p:nvSpPr>
            <p:cNvPr id="17439" name="textruta 28"/>
            <p:cNvSpPr txBox="1">
              <a:spLocks noChangeArrowheads="1"/>
            </p:cNvSpPr>
            <p:nvPr/>
          </p:nvSpPr>
          <p:spPr bwMode="auto">
            <a:xfrm>
              <a:off x="9888" y="3678"/>
              <a:ext cx="1714" cy="250"/>
            </a:xfrm>
            <a:prstGeom prst="rect">
              <a:avLst/>
            </a:prstGeom>
            <a:noFill/>
            <a:ln w="9525">
              <a:noFill/>
              <a:miter lim="800000"/>
              <a:headEnd/>
              <a:tailEnd/>
            </a:ln>
          </p:spPr>
          <p:txBody>
            <a:bodyPr anchor="b">
              <a:spAutoFit/>
            </a:bodyPr>
            <a:lstStyle/>
            <a:p>
              <a:r>
                <a:rPr lang="en-US" sz="2000" dirty="0">
                  <a:solidFill>
                    <a:srgbClr val="FFFFFF"/>
                  </a:solidFill>
                  <a:latin typeface="Franklin Gothic Std No.2" pitchFamily="34" charset="0"/>
                </a:rPr>
                <a:t>OIL &amp; GAS</a:t>
              </a:r>
              <a:endParaRPr lang="sv-SE" sz="2000" dirty="0">
                <a:latin typeface="Franklin Gothic Std No.2" pitchFamily="34" charset="0"/>
              </a:endParaRPr>
            </a:p>
          </p:txBody>
        </p:sp>
      </p:grpSp>
    </p:spTree>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52"/>
                                        </p:tgtEl>
                                        <p:attrNameLst>
                                          <p:attrName>style.visibility</p:attrName>
                                        </p:attrNameLst>
                                      </p:cBhvr>
                                      <p:to>
                                        <p:strVal val="visible"/>
                                      </p:to>
                                    </p:set>
                                    <p:animEffect transition="in" filter="fade">
                                      <p:cBhvr>
                                        <p:cTn id="7" dur="1000"/>
                                        <p:tgtEl>
                                          <p:spTgt spid="52"/>
                                        </p:tgtEl>
                                      </p:cBhvr>
                                    </p:animEffect>
                                  </p:childTnLst>
                                </p:cTn>
                              </p:par>
                            </p:childTnLst>
                          </p:cTn>
                        </p:par>
                        <p:par>
                          <p:cTn id="8" fill="hold">
                            <p:stCondLst>
                              <p:cond delay="1000"/>
                            </p:stCondLst>
                            <p:childTnLst>
                              <p:par>
                                <p:cTn id="9" presetID="10" presetClass="entr" presetSubtype="0" fill="hold"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500"/>
                                        <p:tgtEl>
                                          <p:spTgt spid="4"/>
                                        </p:tgtEl>
                                      </p:cBhvr>
                                    </p:animEffect>
                                  </p:childTnLst>
                                </p:cTn>
                              </p:par>
                            </p:childTnLst>
                          </p:cTn>
                        </p:par>
                        <p:par>
                          <p:cTn id="12" fill="hold">
                            <p:stCondLst>
                              <p:cond delay="1500"/>
                            </p:stCondLst>
                            <p:childTnLst>
                              <p:par>
                                <p:cTn id="13" presetID="10" presetClass="entr" presetSubtype="0" fill="hold" nodeType="afterEffect">
                                  <p:stCondLst>
                                    <p:cond delay="500"/>
                                  </p:stCondLst>
                                  <p:childTnLst>
                                    <p:set>
                                      <p:cBhvr>
                                        <p:cTn id="14" dur="1" fill="hold">
                                          <p:stCondLst>
                                            <p:cond delay="0"/>
                                          </p:stCondLst>
                                        </p:cTn>
                                        <p:tgtEl>
                                          <p:spTgt spid="51"/>
                                        </p:tgtEl>
                                        <p:attrNameLst>
                                          <p:attrName>style.visibility</p:attrName>
                                        </p:attrNameLst>
                                      </p:cBhvr>
                                      <p:to>
                                        <p:strVal val="visible"/>
                                      </p:to>
                                    </p:set>
                                    <p:animEffect transition="in" filter="fade">
                                      <p:cBhvr>
                                        <p:cTn id="15" dur="500"/>
                                        <p:tgtEl>
                                          <p:spTgt spid="51"/>
                                        </p:tgtEl>
                                      </p:cBhvr>
                                    </p:animEffect>
                                  </p:childTnLst>
                                </p:cTn>
                              </p:par>
                            </p:childTnLst>
                          </p:cTn>
                        </p:par>
                        <p:par>
                          <p:cTn id="16" fill="hold">
                            <p:stCondLst>
                              <p:cond delay="2500"/>
                            </p:stCondLst>
                            <p:childTnLst>
                              <p:par>
                                <p:cTn id="17" presetID="10" presetClass="entr" presetSubtype="0" fill="hold" nodeType="afterEffect">
                                  <p:stCondLst>
                                    <p:cond delay="500"/>
                                  </p:stCondLst>
                                  <p:childTnLst>
                                    <p:set>
                                      <p:cBhvr>
                                        <p:cTn id="18" dur="1" fill="hold">
                                          <p:stCondLst>
                                            <p:cond delay="0"/>
                                          </p:stCondLst>
                                        </p:cTn>
                                        <p:tgtEl>
                                          <p:spTgt spid="3"/>
                                        </p:tgtEl>
                                        <p:attrNameLst>
                                          <p:attrName>style.visibility</p:attrName>
                                        </p:attrNameLst>
                                      </p:cBhvr>
                                      <p:to>
                                        <p:strVal val="visible"/>
                                      </p:to>
                                    </p:set>
                                    <p:animEffect transition="in" filter="fade">
                                      <p:cBhvr>
                                        <p:cTn id="19" dur="500"/>
                                        <p:tgtEl>
                                          <p:spTgt spid="3"/>
                                        </p:tgtEl>
                                      </p:cBhvr>
                                    </p:animEffect>
                                  </p:childTnLst>
                                </p:cTn>
                              </p:par>
                            </p:childTnLst>
                          </p:cTn>
                        </p:par>
                        <p:par>
                          <p:cTn id="20" fill="hold">
                            <p:stCondLst>
                              <p:cond delay="3500"/>
                            </p:stCondLst>
                            <p:childTnLst>
                              <p:par>
                                <p:cTn id="21" presetID="10" presetClass="entr" presetSubtype="0" fill="hold" nodeType="afterEffect">
                                  <p:stCondLst>
                                    <p:cond delay="500"/>
                                  </p:stCondLst>
                                  <p:childTnLst>
                                    <p:set>
                                      <p:cBhvr>
                                        <p:cTn id="22" dur="1" fill="hold">
                                          <p:stCondLst>
                                            <p:cond delay="0"/>
                                          </p:stCondLst>
                                        </p:cTn>
                                        <p:tgtEl>
                                          <p:spTgt spid="53"/>
                                        </p:tgtEl>
                                        <p:attrNameLst>
                                          <p:attrName>style.visibility</p:attrName>
                                        </p:attrNameLst>
                                      </p:cBhvr>
                                      <p:to>
                                        <p:strVal val="visible"/>
                                      </p:to>
                                    </p:set>
                                    <p:animEffect transition="in" filter="fade">
                                      <p:cBhvr>
                                        <p:cTn id="23" dur="500"/>
                                        <p:tgtEl>
                                          <p:spTgt spid="53"/>
                                        </p:tgtEl>
                                      </p:cBhvr>
                                    </p:animEffect>
                                  </p:childTnLst>
                                </p:cTn>
                              </p:par>
                            </p:childTnLst>
                          </p:cTn>
                        </p:par>
                        <p:par>
                          <p:cTn id="24" fill="hold">
                            <p:stCondLst>
                              <p:cond delay="4500"/>
                            </p:stCondLst>
                            <p:childTnLst>
                              <p:par>
                                <p:cTn id="25" presetID="10" presetClass="entr" presetSubtype="0" fill="hold" nodeType="afterEffect">
                                  <p:stCondLst>
                                    <p:cond delay="500"/>
                                  </p:stCondLst>
                                  <p:childTnLst>
                                    <p:set>
                                      <p:cBhvr>
                                        <p:cTn id="26" dur="1" fill="hold">
                                          <p:stCondLst>
                                            <p:cond delay="0"/>
                                          </p:stCondLst>
                                        </p:cTn>
                                        <p:tgtEl>
                                          <p:spTgt spid="5"/>
                                        </p:tgtEl>
                                        <p:attrNameLst>
                                          <p:attrName>style.visibility</p:attrName>
                                        </p:attrNameLst>
                                      </p:cBhvr>
                                      <p:to>
                                        <p:strVal val="visible"/>
                                      </p:to>
                                    </p:set>
                                    <p:animEffect transition="in" filter="fade">
                                      <p:cBhvr>
                                        <p:cTn id="27" dur="500"/>
                                        <p:tgtEl>
                                          <p:spTgt spid="5"/>
                                        </p:tgtEl>
                                      </p:cBhvr>
                                    </p:animEffect>
                                  </p:childTnLst>
                                </p:cTn>
                              </p:par>
                            </p:childTnLst>
                          </p:cTn>
                        </p:par>
                        <p:par>
                          <p:cTn id="28" fill="hold">
                            <p:stCondLst>
                              <p:cond delay="5500"/>
                            </p:stCondLst>
                            <p:childTnLst>
                              <p:par>
                                <p:cTn id="29" presetID="10" presetClass="entr" presetSubtype="0" fill="hold" nodeType="afterEffect">
                                  <p:stCondLst>
                                    <p:cond delay="1000"/>
                                  </p:stCondLst>
                                  <p:childTnLst>
                                    <p:set>
                                      <p:cBhvr>
                                        <p:cTn id="30" dur="1" fill="hold">
                                          <p:stCondLst>
                                            <p:cond delay="0"/>
                                          </p:stCondLst>
                                        </p:cTn>
                                        <p:tgtEl>
                                          <p:spTgt spid="6"/>
                                        </p:tgtEl>
                                        <p:attrNameLst>
                                          <p:attrName>style.visibility</p:attrName>
                                        </p:attrNameLst>
                                      </p:cBhvr>
                                      <p:to>
                                        <p:strVal val="visible"/>
                                      </p:to>
                                    </p:set>
                                    <p:animEffect transition="in" filter="fade">
                                      <p:cBhvr>
                                        <p:cTn id="31" dur="1000"/>
                                        <p:tgtEl>
                                          <p:spTgt spid="6"/>
                                        </p:tgtEl>
                                      </p:cBhvr>
                                    </p:animEffect>
                                  </p:childTnLst>
                                </p:cTn>
                              </p:par>
                            </p:childTnLst>
                          </p:cTn>
                        </p:par>
                        <p:par>
                          <p:cTn id="32" fill="hold">
                            <p:stCondLst>
                              <p:cond delay="7500"/>
                            </p:stCondLst>
                            <p:childTnLst>
                              <p:par>
                                <p:cTn id="33" presetID="10" presetClass="entr" presetSubtype="0" fill="hold" grpId="0" nodeType="afterEffect">
                                  <p:stCondLst>
                                    <p:cond delay="0"/>
                                  </p:stCondLst>
                                  <p:childTnLst>
                                    <p:set>
                                      <p:cBhvr>
                                        <p:cTn id="34" dur="1" fill="hold">
                                          <p:stCondLst>
                                            <p:cond delay="0"/>
                                          </p:stCondLst>
                                        </p:cTn>
                                        <p:tgtEl>
                                          <p:spTgt spid="63"/>
                                        </p:tgtEl>
                                        <p:attrNameLst>
                                          <p:attrName>style.visibility</p:attrName>
                                        </p:attrNameLst>
                                      </p:cBhvr>
                                      <p:to>
                                        <p:strVal val="visible"/>
                                      </p:to>
                                    </p:set>
                                    <p:animEffect transition="in" filter="fade">
                                      <p:cBhvr>
                                        <p:cTn id="35" dur="2000"/>
                                        <p:tgtEl>
                                          <p:spTgt spid="6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3"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539750" y="134921"/>
            <a:ext cx="8064500" cy="1008063"/>
          </a:xfrm>
        </p:spPr>
        <p:txBody>
          <a:bodyPr/>
          <a:lstStyle/>
          <a:p>
            <a:pPr eaLnBrk="1" fontAlgn="auto" hangingPunct="1">
              <a:spcAft>
                <a:spcPts val="0"/>
              </a:spcAft>
              <a:defRPr/>
            </a:pPr>
            <a:r>
              <a:rPr lang="en-US" cap="all" dirty="0" smtClean="0"/>
              <a:t>Our products and services</a:t>
            </a:r>
            <a:endParaRPr lang="en-US" cap="all" dirty="0"/>
          </a:p>
        </p:txBody>
      </p:sp>
      <p:sp>
        <p:nvSpPr>
          <p:cNvPr id="26628" name="Footer Placeholder 3"/>
          <p:cNvSpPr>
            <a:spLocks noGrp="1"/>
          </p:cNvSpPr>
          <p:nvPr>
            <p:ph type="ftr" sz="quarter" idx="12"/>
          </p:nvPr>
        </p:nvSpPr>
        <p:spPr bwMode="auto">
          <a:xfrm>
            <a:off x="4716463" y="6381750"/>
            <a:ext cx="2713037" cy="215900"/>
          </a:xfrm>
          <a:ln>
            <a:miter lim="800000"/>
            <a:headEnd/>
            <a:tailEnd/>
          </a:ln>
        </p:spPr>
        <p:txBody>
          <a:bodyPr wrap="square" numCol="1" compatLnSpc="1">
            <a:prstTxWarp prst="textNoShape">
              <a:avLst/>
            </a:prstTxWarp>
          </a:bodyPr>
          <a:lstStyle/>
          <a:p>
            <a:pPr fontAlgn="base">
              <a:spcBef>
                <a:spcPct val="0"/>
              </a:spcBef>
              <a:spcAft>
                <a:spcPct val="0"/>
              </a:spcAft>
              <a:defRPr/>
            </a:pPr>
            <a:r>
              <a:rPr lang="fi-FI" smtClean="0"/>
              <a:t>ROCKET-projektin Kiina seminaari 17.5.2011</a:t>
            </a:r>
            <a:endParaRPr lang="en-GB" dirty="0" smtClean="0"/>
          </a:p>
        </p:txBody>
      </p:sp>
      <p:sp>
        <p:nvSpPr>
          <p:cNvPr id="386" name="textruta 21"/>
          <p:cNvSpPr txBox="1">
            <a:spLocks noChangeArrowheads="1"/>
          </p:cNvSpPr>
          <p:nvPr/>
        </p:nvSpPr>
        <p:spPr bwMode="auto">
          <a:xfrm>
            <a:off x="428625" y="5643563"/>
            <a:ext cx="1982788" cy="307975"/>
          </a:xfrm>
          <a:prstGeom prst="rect">
            <a:avLst/>
          </a:prstGeom>
          <a:noFill/>
          <a:ln w="9525">
            <a:noFill/>
            <a:miter lim="800000"/>
            <a:headEnd/>
            <a:tailEnd/>
          </a:ln>
        </p:spPr>
        <p:txBody>
          <a:bodyPr>
            <a:spAutoFit/>
          </a:bodyPr>
          <a:lstStyle/>
          <a:p>
            <a:r>
              <a:rPr lang="en-US" sz="1400" dirty="0">
                <a:solidFill>
                  <a:srgbClr val="FF0000"/>
                </a:solidFill>
                <a:latin typeface="Franklin Gothic Std No.2" pitchFamily="34" charset="0"/>
              </a:rPr>
              <a:t>NUCLEAR CRANES</a:t>
            </a:r>
            <a:endParaRPr lang="sv-SE" sz="1400" dirty="0">
              <a:solidFill>
                <a:srgbClr val="FF0000"/>
              </a:solidFill>
              <a:latin typeface="Franklin Gothic Std No.2" pitchFamily="34" charset="0"/>
            </a:endParaRPr>
          </a:p>
        </p:txBody>
      </p:sp>
      <p:pic>
        <p:nvPicPr>
          <p:cNvPr id="387" name="Bildobjekt 12" descr="4.png"/>
          <p:cNvPicPr>
            <a:picLocks noChangeAspect="1"/>
          </p:cNvPicPr>
          <p:nvPr/>
        </p:nvPicPr>
        <p:blipFill>
          <a:blip r:embed="rId3">
            <a:clrChange>
              <a:clrFrom>
                <a:srgbClr val="D5DDE0"/>
              </a:clrFrom>
              <a:clrTo>
                <a:srgbClr val="D5DDE0">
                  <a:alpha val="0"/>
                </a:srgbClr>
              </a:clrTo>
            </a:clrChange>
          </a:blip>
          <a:srcRect/>
          <a:stretch>
            <a:fillRect/>
          </a:stretch>
        </p:blipFill>
        <p:spPr bwMode="auto">
          <a:xfrm>
            <a:off x="7164388" y="4633913"/>
            <a:ext cx="1303337" cy="1649412"/>
          </a:xfrm>
          <a:prstGeom prst="rect">
            <a:avLst/>
          </a:prstGeom>
          <a:noFill/>
          <a:ln w="9525">
            <a:noFill/>
            <a:miter lim="800000"/>
            <a:headEnd/>
            <a:tailEnd/>
          </a:ln>
        </p:spPr>
      </p:pic>
      <p:pic>
        <p:nvPicPr>
          <p:cNvPr id="388" name="Bildobjekt 14" descr="6.png"/>
          <p:cNvPicPr>
            <a:picLocks noChangeAspect="1"/>
          </p:cNvPicPr>
          <p:nvPr/>
        </p:nvPicPr>
        <p:blipFill>
          <a:blip r:embed="rId4">
            <a:clrChange>
              <a:clrFrom>
                <a:srgbClr val="D9E6E9"/>
              </a:clrFrom>
              <a:clrTo>
                <a:srgbClr val="D9E6E9">
                  <a:alpha val="0"/>
                </a:srgbClr>
              </a:clrTo>
            </a:clrChange>
          </a:blip>
          <a:srcRect/>
          <a:stretch>
            <a:fillRect/>
          </a:stretch>
        </p:blipFill>
        <p:spPr bwMode="auto">
          <a:xfrm>
            <a:off x="592138" y="4743450"/>
            <a:ext cx="1778000" cy="708025"/>
          </a:xfrm>
          <a:prstGeom prst="rect">
            <a:avLst/>
          </a:prstGeom>
          <a:noFill/>
          <a:ln w="9525">
            <a:noFill/>
            <a:miter lim="800000"/>
            <a:headEnd/>
            <a:tailEnd/>
          </a:ln>
        </p:spPr>
      </p:pic>
      <p:pic>
        <p:nvPicPr>
          <p:cNvPr id="389" name="Bildobjekt 20" descr="12.png"/>
          <p:cNvPicPr>
            <a:picLocks noChangeAspect="1"/>
          </p:cNvPicPr>
          <p:nvPr/>
        </p:nvPicPr>
        <p:blipFill>
          <a:blip r:embed="rId5">
            <a:clrChange>
              <a:clrFrom>
                <a:srgbClr val="D5DDE0"/>
              </a:clrFrom>
              <a:clrTo>
                <a:srgbClr val="D5DDE0">
                  <a:alpha val="0"/>
                </a:srgbClr>
              </a:clrTo>
            </a:clrChange>
          </a:blip>
          <a:srcRect/>
          <a:stretch>
            <a:fillRect/>
          </a:stretch>
        </p:blipFill>
        <p:spPr bwMode="auto">
          <a:xfrm>
            <a:off x="2600325" y="4451350"/>
            <a:ext cx="2195513" cy="1220788"/>
          </a:xfrm>
          <a:prstGeom prst="rect">
            <a:avLst/>
          </a:prstGeom>
          <a:noFill/>
          <a:ln w="9525">
            <a:noFill/>
            <a:miter lim="800000"/>
            <a:headEnd/>
            <a:tailEnd/>
          </a:ln>
        </p:spPr>
      </p:pic>
      <p:pic>
        <p:nvPicPr>
          <p:cNvPr id="390" name="Bildobjekt 18" descr="10.png"/>
          <p:cNvPicPr>
            <a:picLocks noChangeAspect="1"/>
          </p:cNvPicPr>
          <p:nvPr/>
        </p:nvPicPr>
        <p:blipFill>
          <a:blip r:embed="rId6">
            <a:clrChange>
              <a:clrFrom>
                <a:srgbClr val="D5DDE0"/>
              </a:clrFrom>
              <a:clrTo>
                <a:srgbClr val="D5DDE0">
                  <a:alpha val="0"/>
                </a:srgbClr>
              </a:clrTo>
            </a:clrChange>
          </a:blip>
          <a:srcRect/>
          <a:stretch>
            <a:fillRect/>
          </a:stretch>
        </p:blipFill>
        <p:spPr bwMode="auto">
          <a:xfrm>
            <a:off x="4645025" y="4670425"/>
            <a:ext cx="2027238" cy="1054100"/>
          </a:xfrm>
          <a:prstGeom prst="rect">
            <a:avLst/>
          </a:prstGeom>
          <a:noFill/>
          <a:ln w="9525">
            <a:noFill/>
            <a:miter lim="800000"/>
            <a:headEnd/>
            <a:tailEnd/>
          </a:ln>
        </p:spPr>
      </p:pic>
      <p:sp>
        <p:nvSpPr>
          <p:cNvPr id="391" name="textruta 24"/>
          <p:cNvSpPr txBox="1">
            <a:spLocks noChangeArrowheads="1"/>
          </p:cNvSpPr>
          <p:nvPr/>
        </p:nvSpPr>
        <p:spPr bwMode="auto">
          <a:xfrm>
            <a:off x="555625" y="4268788"/>
            <a:ext cx="1608138" cy="307975"/>
          </a:xfrm>
          <a:prstGeom prst="rect">
            <a:avLst/>
          </a:prstGeom>
          <a:noFill/>
          <a:ln w="9525">
            <a:noFill/>
            <a:miter lim="800000"/>
            <a:headEnd/>
            <a:tailEnd/>
          </a:ln>
        </p:spPr>
        <p:txBody>
          <a:bodyPr>
            <a:spAutoFit/>
          </a:bodyPr>
          <a:lstStyle/>
          <a:p>
            <a:r>
              <a:rPr lang="en-US" sz="1400" dirty="0">
                <a:solidFill>
                  <a:srgbClr val="FF0000"/>
                </a:solidFill>
                <a:latin typeface="Franklin Gothic Std No.2" pitchFamily="34" charset="0"/>
              </a:rPr>
              <a:t>YARD CRANES</a:t>
            </a:r>
            <a:endParaRPr lang="sv-SE" sz="1400" dirty="0">
              <a:solidFill>
                <a:srgbClr val="FF0000"/>
              </a:solidFill>
              <a:latin typeface="Franklin Gothic Std No.2" pitchFamily="34" charset="0"/>
            </a:endParaRPr>
          </a:p>
        </p:txBody>
      </p:sp>
      <p:sp>
        <p:nvSpPr>
          <p:cNvPr id="392" name="textruta 25"/>
          <p:cNvSpPr txBox="1">
            <a:spLocks noChangeArrowheads="1"/>
          </p:cNvSpPr>
          <p:nvPr/>
        </p:nvSpPr>
        <p:spPr bwMode="auto">
          <a:xfrm>
            <a:off x="2673350" y="4086225"/>
            <a:ext cx="1471613" cy="523875"/>
          </a:xfrm>
          <a:prstGeom prst="rect">
            <a:avLst/>
          </a:prstGeom>
          <a:noFill/>
          <a:ln w="9525">
            <a:noFill/>
            <a:miter lim="800000"/>
            <a:headEnd/>
            <a:tailEnd/>
          </a:ln>
        </p:spPr>
        <p:txBody>
          <a:bodyPr>
            <a:spAutoFit/>
          </a:bodyPr>
          <a:lstStyle/>
          <a:p>
            <a:r>
              <a:rPr lang="en-US" sz="1400" dirty="0">
                <a:solidFill>
                  <a:srgbClr val="FF0000"/>
                </a:solidFill>
                <a:latin typeface="Franklin Gothic Std No.2" pitchFamily="34" charset="0"/>
              </a:rPr>
              <a:t>STRADDLE</a:t>
            </a:r>
          </a:p>
          <a:p>
            <a:r>
              <a:rPr lang="en-US" sz="1400" dirty="0">
                <a:solidFill>
                  <a:srgbClr val="FF0000"/>
                </a:solidFill>
                <a:latin typeface="Franklin Gothic Std No.2" pitchFamily="34" charset="0"/>
              </a:rPr>
              <a:t>CARRIERS</a:t>
            </a:r>
            <a:endParaRPr lang="sv-SE" sz="1400" dirty="0">
              <a:solidFill>
                <a:srgbClr val="FF0000"/>
              </a:solidFill>
              <a:latin typeface="Franklin Gothic Std No.2" pitchFamily="34" charset="0"/>
            </a:endParaRPr>
          </a:p>
        </p:txBody>
      </p:sp>
      <p:sp>
        <p:nvSpPr>
          <p:cNvPr id="393" name="textruta 27"/>
          <p:cNvSpPr txBox="1">
            <a:spLocks noChangeArrowheads="1"/>
          </p:cNvSpPr>
          <p:nvPr/>
        </p:nvSpPr>
        <p:spPr bwMode="auto">
          <a:xfrm>
            <a:off x="6858000" y="5643563"/>
            <a:ext cx="2060575" cy="523875"/>
          </a:xfrm>
          <a:prstGeom prst="rect">
            <a:avLst/>
          </a:prstGeom>
          <a:noFill/>
          <a:ln w="9525">
            <a:noFill/>
            <a:miter lim="800000"/>
            <a:headEnd/>
            <a:tailEnd/>
          </a:ln>
        </p:spPr>
        <p:txBody>
          <a:bodyPr>
            <a:spAutoFit/>
          </a:bodyPr>
          <a:lstStyle/>
          <a:p>
            <a:r>
              <a:rPr lang="en-US" sz="1400" dirty="0">
                <a:solidFill>
                  <a:srgbClr val="FF0000"/>
                </a:solidFill>
                <a:latin typeface="Franklin Gothic Std No.2" pitchFamily="34" charset="0"/>
              </a:rPr>
              <a:t>MACHINE TOOL SERVICE</a:t>
            </a:r>
            <a:endParaRPr lang="sv-SE" sz="1400" dirty="0">
              <a:solidFill>
                <a:srgbClr val="FF0000"/>
              </a:solidFill>
              <a:latin typeface="Franklin Gothic Std No.2" pitchFamily="34" charset="0"/>
            </a:endParaRPr>
          </a:p>
        </p:txBody>
      </p:sp>
      <p:sp>
        <p:nvSpPr>
          <p:cNvPr id="394" name="textruta 29"/>
          <p:cNvSpPr txBox="1">
            <a:spLocks noChangeArrowheads="1"/>
          </p:cNvSpPr>
          <p:nvPr/>
        </p:nvSpPr>
        <p:spPr bwMode="auto">
          <a:xfrm>
            <a:off x="4714875" y="5643563"/>
            <a:ext cx="2578100" cy="523875"/>
          </a:xfrm>
          <a:prstGeom prst="rect">
            <a:avLst/>
          </a:prstGeom>
          <a:noFill/>
          <a:ln w="9525">
            <a:noFill/>
            <a:miter lim="800000"/>
            <a:headEnd/>
            <a:tailEnd/>
          </a:ln>
        </p:spPr>
        <p:txBody>
          <a:bodyPr>
            <a:spAutoFit/>
          </a:bodyPr>
          <a:lstStyle/>
          <a:p>
            <a:r>
              <a:rPr lang="en-US" sz="1400" dirty="0">
                <a:solidFill>
                  <a:srgbClr val="FF0000"/>
                </a:solidFill>
                <a:latin typeface="Franklin Gothic Std No.2" pitchFamily="34" charset="0"/>
              </a:rPr>
              <a:t>SERVICE AND MODERNIZATIONS</a:t>
            </a:r>
            <a:endParaRPr lang="sv-SE" sz="1400" dirty="0">
              <a:solidFill>
                <a:srgbClr val="FF0000"/>
              </a:solidFill>
              <a:latin typeface="Franklin Gothic Std No.2" pitchFamily="34" charset="0"/>
            </a:endParaRPr>
          </a:p>
        </p:txBody>
      </p:sp>
      <p:sp>
        <p:nvSpPr>
          <p:cNvPr id="400" name="textruta 31"/>
          <p:cNvSpPr txBox="1">
            <a:spLocks noChangeArrowheads="1"/>
          </p:cNvSpPr>
          <p:nvPr/>
        </p:nvSpPr>
        <p:spPr bwMode="auto">
          <a:xfrm>
            <a:off x="2357438" y="5643563"/>
            <a:ext cx="2536825" cy="523875"/>
          </a:xfrm>
          <a:prstGeom prst="rect">
            <a:avLst/>
          </a:prstGeom>
          <a:noFill/>
          <a:ln w="9525">
            <a:noFill/>
            <a:miter lim="800000"/>
            <a:headEnd/>
            <a:tailEnd/>
          </a:ln>
        </p:spPr>
        <p:txBody>
          <a:bodyPr>
            <a:spAutoFit/>
          </a:bodyPr>
          <a:lstStyle/>
          <a:p>
            <a:r>
              <a:rPr lang="en-US" sz="1400" dirty="0">
                <a:solidFill>
                  <a:srgbClr val="FF0000"/>
                </a:solidFill>
                <a:latin typeface="Franklin Gothic Std No.2" pitchFamily="34" charset="0"/>
              </a:rPr>
              <a:t>FORKLIFT TRUCKS</a:t>
            </a:r>
            <a:endParaRPr lang="sv-SE" sz="1400" dirty="0">
              <a:solidFill>
                <a:srgbClr val="FF0000"/>
              </a:solidFill>
              <a:latin typeface="Franklin Gothic Std No.2" pitchFamily="34" charset="0"/>
            </a:endParaRPr>
          </a:p>
          <a:p>
            <a:r>
              <a:rPr lang="en-US" sz="1400" dirty="0">
                <a:solidFill>
                  <a:srgbClr val="FF0000"/>
                </a:solidFill>
                <a:latin typeface="Franklin Gothic Std No.2" pitchFamily="34" charset="0"/>
              </a:rPr>
              <a:t>AND REACH STACKERS</a:t>
            </a:r>
            <a:endParaRPr lang="sv-SE" sz="1400" dirty="0">
              <a:solidFill>
                <a:srgbClr val="FF0000"/>
              </a:solidFill>
              <a:latin typeface="Franklin Gothic Std No.2" pitchFamily="34" charset="0"/>
            </a:endParaRPr>
          </a:p>
        </p:txBody>
      </p:sp>
      <p:pic>
        <p:nvPicPr>
          <p:cNvPr id="401" name="Bildobjekt 9" descr="1.png"/>
          <p:cNvPicPr>
            <a:picLocks noChangeAspect="1"/>
          </p:cNvPicPr>
          <p:nvPr/>
        </p:nvPicPr>
        <p:blipFill>
          <a:blip r:embed="rId7">
            <a:clrChange>
              <a:clrFrom>
                <a:srgbClr val="D5DDE0"/>
              </a:clrFrom>
              <a:clrTo>
                <a:srgbClr val="D5DDE0">
                  <a:alpha val="0"/>
                </a:srgbClr>
              </a:clrTo>
            </a:clrChange>
          </a:blip>
          <a:srcRect/>
          <a:stretch>
            <a:fillRect/>
          </a:stretch>
        </p:blipFill>
        <p:spPr bwMode="auto">
          <a:xfrm>
            <a:off x="6032500" y="800100"/>
            <a:ext cx="2495550" cy="1360488"/>
          </a:xfrm>
          <a:prstGeom prst="rect">
            <a:avLst/>
          </a:prstGeom>
          <a:noFill/>
          <a:ln w="9525">
            <a:noFill/>
            <a:miter lim="800000"/>
            <a:headEnd/>
            <a:tailEnd/>
          </a:ln>
        </p:spPr>
      </p:pic>
      <p:pic>
        <p:nvPicPr>
          <p:cNvPr id="402" name="Bildobjekt 10" descr="2.png"/>
          <p:cNvPicPr>
            <a:picLocks noChangeAspect="1"/>
          </p:cNvPicPr>
          <p:nvPr/>
        </p:nvPicPr>
        <p:blipFill>
          <a:blip r:embed="rId8">
            <a:clrChange>
              <a:clrFrom>
                <a:srgbClr val="D5DDE0"/>
              </a:clrFrom>
              <a:clrTo>
                <a:srgbClr val="D5DDE0">
                  <a:alpha val="0"/>
                </a:srgbClr>
              </a:clrTo>
            </a:clrChange>
          </a:blip>
          <a:srcRect/>
          <a:stretch>
            <a:fillRect/>
          </a:stretch>
        </p:blipFill>
        <p:spPr bwMode="auto">
          <a:xfrm>
            <a:off x="2454275" y="2443163"/>
            <a:ext cx="1731963" cy="1884362"/>
          </a:xfrm>
          <a:prstGeom prst="rect">
            <a:avLst/>
          </a:prstGeom>
          <a:noFill/>
          <a:ln w="9525">
            <a:noFill/>
            <a:miter lim="800000"/>
            <a:headEnd/>
            <a:tailEnd/>
          </a:ln>
        </p:spPr>
      </p:pic>
      <p:pic>
        <p:nvPicPr>
          <p:cNvPr id="403" name="Bildobjekt 11" descr="3.png"/>
          <p:cNvPicPr>
            <a:picLocks noChangeAspect="1"/>
          </p:cNvPicPr>
          <p:nvPr/>
        </p:nvPicPr>
        <p:blipFill>
          <a:blip r:embed="rId9">
            <a:clrChange>
              <a:clrFrom>
                <a:srgbClr val="D5DDE0"/>
              </a:clrFrom>
              <a:clrTo>
                <a:srgbClr val="D5DDE0">
                  <a:alpha val="0"/>
                </a:srgbClr>
              </a:clrTo>
            </a:clrChange>
          </a:blip>
          <a:srcRect/>
          <a:stretch>
            <a:fillRect/>
          </a:stretch>
        </p:blipFill>
        <p:spPr bwMode="auto">
          <a:xfrm>
            <a:off x="300038" y="2662238"/>
            <a:ext cx="2173287" cy="1631950"/>
          </a:xfrm>
          <a:prstGeom prst="rect">
            <a:avLst/>
          </a:prstGeom>
          <a:noFill/>
          <a:ln w="9525">
            <a:noFill/>
            <a:miter lim="800000"/>
            <a:headEnd/>
            <a:tailEnd/>
          </a:ln>
        </p:spPr>
      </p:pic>
      <p:pic>
        <p:nvPicPr>
          <p:cNvPr id="404" name="Bildobjekt 13" descr="5.png"/>
          <p:cNvPicPr>
            <a:picLocks noChangeAspect="1"/>
          </p:cNvPicPr>
          <p:nvPr/>
        </p:nvPicPr>
        <p:blipFill>
          <a:blip r:embed="rId10">
            <a:clrChange>
              <a:clrFrom>
                <a:srgbClr val="D5DDE0"/>
              </a:clrFrom>
              <a:clrTo>
                <a:srgbClr val="D5DDE0">
                  <a:alpha val="0"/>
                </a:srgbClr>
              </a:clrTo>
            </a:clrChange>
          </a:blip>
          <a:srcRect/>
          <a:stretch>
            <a:fillRect/>
          </a:stretch>
        </p:blipFill>
        <p:spPr bwMode="auto">
          <a:xfrm>
            <a:off x="6580188" y="2844800"/>
            <a:ext cx="1941512" cy="1271588"/>
          </a:xfrm>
          <a:prstGeom prst="rect">
            <a:avLst/>
          </a:prstGeom>
          <a:noFill/>
          <a:ln w="9525">
            <a:noFill/>
            <a:miter lim="800000"/>
            <a:headEnd/>
            <a:tailEnd/>
          </a:ln>
        </p:spPr>
      </p:pic>
      <p:pic>
        <p:nvPicPr>
          <p:cNvPr id="405" name="Bildobjekt 15" descr="7.png"/>
          <p:cNvPicPr>
            <a:picLocks noChangeAspect="1"/>
          </p:cNvPicPr>
          <p:nvPr/>
        </p:nvPicPr>
        <p:blipFill>
          <a:blip r:embed="rId11">
            <a:clrChange>
              <a:clrFrom>
                <a:srgbClr val="D5DDE0"/>
              </a:clrFrom>
              <a:clrTo>
                <a:srgbClr val="D5DDE0">
                  <a:alpha val="0"/>
                </a:srgbClr>
              </a:clrTo>
            </a:clrChange>
          </a:blip>
          <a:srcRect/>
          <a:stretch>
            <a:fillRect/>
          </a:stretch>
        </p:blipFill>
        <p:spPr bwMode="auto">
          <a:xfrm>
            <a:off x="4316413" y="2479675"/>
            <a:ext cx="2071687" cy="1749425"/>
          </a:xfrm>
          <a:prstGeom prst="rect">
            <a:avLst/>
          </a:prstGeom>
          <a:noFill/>
          <a:ln w="9525">
            <a:noFill/>
            <a:miter lim="800000"/>
            <a:headEnd/>
            <a:tailEnd/>
          </a:ln>
        </p:spPr>
      </p:pic>
      <p:pic>
        <p:nvPicPr>
          <p:cNvPr id="406" name="Bildobjekt 16" descr="8.png"/>
          <p:cNvPicPr>
            <a:picLocks noChangeAspect="1"/>
          </p:cNvPicPr>
          <p:nvPr/>
        </p:nvPicPr>
        <p:blipFill>
          <a:blip r:embed="rId12">
            <a:clrChange>
              <a:clrFrom>
                <a:srgbClr val="D5DDE0"/>
              </a:clrFrom>
              <a:clrTo>
                <a:srgbClr val="D5DDE0">
                  <a:alpha val="0"/>
                </a:srgbClr>
              </a:clrTo>
            </a:clrChange>
          </a:blip>
          <a:srcRect/>
          <a:stretch>
            <a:fillRect/>
          </a:stretch>
        </p:blipFill>
        <p:spPr bwMode="auto">
          <a:xfrm>
            <a:off x="4170363" y="873125"/>
            <a:ext cx="2525712" cy="1406525"/>
          </a:xfrm>
          <a:prstGeom prst="rect">
            <a:avLst/>
          </a:prstGeom>
          <a:noFill/>
          <a:ln w="9525">
            <a:noFill/>
            <a:miter lim="800000"/>
            <a:headEnd/>
            <a:tailEnd/>
          </a:ln>
        </p:spPr>
      </p:pic>
      <p:pic>
        <p:nvPicPr>
          <p:cNvPr id="407" name="Bildobjekt 17" descr="9.png"/>
          <p:cNvPicPr>
            <a:picLocks noChangeAspect="1"/>
          </p:cNvPicPr>
          <p:nvPr/>
        </p:nvPicPr>
        <p:blipFill>
          <a:blip r:embed="rId13">
            <a:clrChange>
              <a:clrFrom>
                <a:srgbClr val="D9E6E9"/>
              </a:clrFrom>
              <a:clrTo>
                <a:srgbClr val="D9E6E9">
                  <a:alpha val="0"/>
                </a:srgbClr>
              </a:clrTo>
            </a:clrChange>
          </a:blip>
          <a:srcRect/>
          <a:stretch>
            <a:fillRect/>
          </a:stretch>
        </p:blipFill>
        <p:spPr bwMode="auto">
          <a:xfrm>
            <a:off x="373063" y="1055688"/>
            <a:ext cx="1836737" cy="1047750"/>
          </a:xfrm>
          <a:prstGeom prst="rect">
            <a:avLst/>
          </a:prstGeom>
          <a:noFill/>
          <a:ln w="9525">
            <a:noFill/>
            <a:miter lim="800000"/>
            <a:headEnd/>
            <a:tailEnd/>
          </a:ln>
        </p:spPr>
      </p:pic>
      <p:pic>
        <p:nvPicPr>
          <p:cNvPr id="408" name="Bildobjekt 19" descr="11.png"/>
          <p:cNvPicPr>
            <a:picLocks noChangeAspect="1"/>
          </p:cNvPicPr>
          <p:nvPr/>
        </p:nvPicPr>
        <p:blipFill>
          <a:blip r:embed="rId14">
            <a:clrChange>
              <a:clrFrom>
                <a:srgbClr val="D5DDE0"/>
              </a:clrFrom>
              <a:clrTo>
                <a:srgbClr val="D5DDE0">
                  <a:alpha val="0"/>
                </a:srgbClr>
              </a:clrTo>
            </a:clrChange>
          </a:blip>
          <a:srcRect/>
          <a:stretch>
            <a:fillRect/>
          </a:stretch>
        </p:blipFill>
        <p:spPr bwMode="auto">
          <a:xfrm>
            <a:off x="2119311" y="1071546"/>
            <a:ext cx="2238375" cy="1539875"/>
          </a:xfrm>
          <a:prstGeom prst="rect">
            <a:avLst/>
          </a:prstGeom>
          <a:noFill/>
          <a:ln w="9525">
            <a:noFill/>
            <a:miter lim="800000"/>
            <a:headEnd/>
            <a:tailEnd/>
          </a:ln>
        </p:spPr>
      </p:pic>
      <p:sp>
        <p:nvSpPr>
          <p:cNvPr id="409" name="textruta 5"/>
          <p:cNvSpPr txBox="1">
            <a:spLocks noChangeArrowheads="1"/>
          </p:cNvSpPr>
          <p:nvPr/>
        </p:nvSpPr>
        <p:spPr bwMode="auto">
          <a:xfrm>
            <a:off x="4608513" y="4086225"/>
            <a:ext cx="2578100" cy="522288"/>
          </a:xfrm>
          <a:prstGeom prst="rect">
            <a:avLst/>
          </a:prstGeom>
          <a:noFill/>
          <a:ln w="9525">
            <a:noFill/>
            <a:miter lim="800000"/>
            <a:headEnd/>
            <a:tailEnd/>
          </a:ln>
        </p:spPr>
        <p:txBody>
          <a:bodyPr>
            <a:spAutoFit/>
          </a:bodyPr>
          <a:lstStyle/>
          <a:p>
            <a:r>
              <a:rPr lang="en-US" sz="1400" dirty="0">
                <a:solidFill>
                  <a:srgbClr val="FF0000"/>
                </a:solidFill>
                <a:latin typeface="Franklin Gothic Std No.2" pitchFamily="34" charset="0"/>
              </a:rPr>
              <a:t>SHIP-TO-SHORE</a:t>
            </a:r>
          </a:p>
          <a:p>
            <a:r>
              <a:rPr lang="en-US" sz="1400" dirty="0">
                <a:solidFill>
                  <a:srgbClr val="FF0000"/>
                </a:solidFill>
                <a:latin typeface="Franklin Gothic Std No.2" pitchFamily="34" charset="0"/>
              </a:rPr>
              <a:t>CRANES</a:t>
            </a:r>
            <a:endParaRPr lang="sv-SE" sz="1400" dirty="0">
              <a:solidFill>
                <a:srgbClr val="FF0000"/>
              </a:solidFill>
              <a:latin typeface="Franklin Gothic Std No.2" pitchFamily="34" charset="0"/>
            </a:endParaRPr>
          </a:p>
        </p:txBody>
      </p:sp>
      <p:sp>
        <p:nvSpPr>
          <p:cNvPr id="410" name="textruta 22"/>
          <p:cNvSpPr txBox="1">
            <a:spLocks noChangeArrowheads="1"/>
          </p:cNvSpPr>
          <p:nvPr/>
        </p:nvSpPr>
        <p:spPr bwMode="auto">
          <a:xfrm>
            <a:off x="6434138" y="4086225"/>
            <a:ext cx="2090737" cy="522288"/>
          </a:xfrm>
          <a:prstGeom prst="rect">
            <a:avLst/>
          </a:prstGeom>
          <a:noFill/>
          <a:ln w="9525">
            <a:noFill/>
            <a:miter lim="800000"/>
            <a:headEnd/>
            <a:tailEnd/>
          </a:ln>
        </p:spPr>
        <p:txBody>
          <a:bodyPr>
            <a:spAutoFit/>
          </a:bodyPr>
          <a:lstStyle/>
          <a:p>
            <a:r>
              <a:rPr lang="en-US" sz="1400" dirty="0">
                <a:solidFill>
                  <a:srgbClr val="FF0000"/>
                </a:solidFill>
                <a:latin typeface="Franklin Gothic Std No.2" pitchFamily="34" charset="0"/>
              </a:rPr>
              <a:t>GOLIATH </a:t>
            </a:r>
          </a:p>
          <a:p>
            <a:r>
              <a:rPr lang="en-US" sz="1400" dirty="0">
                <a:solidFill>
                  <a:srgbClr val="FF0000"/>
                </a:solidFill>
                <a:latin typeface="Franklin Gothic Std No.2" pitchFamily="34" charset="0"/>
              </a:rPr>
              <a:t>SHIPYARD CRANES</a:t>
            </a:r>
            <a:endParaRPr lang="sv-SE" sz="1400" dirty="0">
              <a:solidFill>
                <a:srgbClr val="FF0000"/>
              </a:solidFill>
              <a:latin typeface="Franklin Gothic Std No.2" pitchFamily="34" charset="0"/>
            </a:endParaRPr>
          </a:p>
        </p:txBody>
      </p:sp>
      <p:sp>
        <p:nvSpPr>
          <p:cNvPr id="411" name="textruta 23"/>
          <p:cNvSpPr txBox="1">
            <a:spLocks noChangeArrowheads="1"/>
          </p:cNvSpPr>
          <p:nvPr/>
        </p:nvSpPr>
        <p:spPr bwMode="auto">
          <a:xfrm>
            <a:off x="4243388" y="2041525"/>
            <a:ext cx="2060575" cy="523875"/>
          </a:xfrm>
          <a:prstGeom prst="rect">
            <a:avLst/>
          </a:prstGeom>
          <a:noFill/>
          <a:ln w="9525">
            <a:noFill/>
            <a:miter lim="800000"/>
            <a:headEnd/>
            <a:tailEnd/>
          </a:ln>
        </p:spPr>
        <p:txBody>
          <a:bodyPr>
            <a:spAutoFit/>
          </a:bodyPr>
          <a:lstStyle/>
          <a:p>
            <a:r>
              <a:rPr lang="en-US" sz="1400" dirty="0">
                <a:solidFill>
                  <a:srgbClr val="FF0000"/>
                </a:solidFill>
                <a:latin typeface="Franklin Gothic Std No.2" pitchFamily="34" charset="0"/>
              </a:rPr>
              <a:t>STANDARD DUTY CRANES</a:t>
            </a:r>
            <a:endParaRPr lang="sv-SE" sz="1400" dirty="0">
              <a:solidFill>
                <a:srgbClr val="FF0000"/>
              </a:solidFill>
              <a:latin typeface="Franklin Gothic Std No.2" pitchFamily="34" charset="0"/>
            </a:endParaRPr>
          </a:p>
        </p:txBody>
      </p:sp>
      <p:sp>
        <p:nvSpPr>
          <p:cNvPr id="412" name="textruta 26"/>
          <p:cNvSpPr txBox="1">
            <a:spLocks noChangeArrowheads="1"/>
          </p:cNvSpPr>
          <p:nvPr/>
        </p:nvSpPr>
        <p:spPr bwMode="auto">
          <a:xfrm>
            <a:off x="6361113" y="2041525"/>
            <a:ext cx="1871662" cy="523875"/>
          </a:xfrm>
          <a:prstGeom prst="rect">
            <a:avLst/>
          </a:prstGeom>
          <a:noFill/>
          <a:ln w="9525">
            <a:noFill/>
            <a:miter lim="800000"/>
            <a:headEnd/>
            <a:tailEnd/>
          </a:ln>
        </p:spPr>
        <p:txBody>
          <a:bodyPr>
            <a:spAutoFit/>
          </a:bodyPr>
          <a:lstStyle/>
          <a:p>
            <a:r>
              <a:rPr lang="en-US" sz="1400" dirty="0">
                <a:solidFill>
                  <a:srgbClr val="FF0000"/>
                </a:solidFill>
                <a:latin typeface="Franklin Gothic Std No.2" pitchFamily="34" charset="0"/>
              </a:rPr>
              <a:t>HEAVY DUTY</a:t>
            </a:r>
          </a:p>
          <a:p>
            <a:r>
              <a:rPr lang="en-US" sz="1400" dirty="0">
                <a:solidFill>
                  <a:srgbClr val="FF0000"/>
                </a:solidFill>
                <a:latin typeface="Franklin Gothic Std No.2" pitchFamily="34" charset="0"/>
              </a:rPr>
              <a:t>CRANES</a:t>
            </a:r>
            <a:endParaRPr lang="sv-SE" sz="1400" dirty="0">
              <a:solidFill>
                <a:srgbClr val="FF0000"/>
              </a:solidFill>
              <a:latin typeface="Franklin Gothic Std No.2" pitchFamily="34" charset="0"/>
            </a:endParaRPr>
          </a:p>
        </p:txBody>
      </p:sp>
      <p:sp>
        <p:nvSpPr>
          <p:cNvPr id="413" name="textruta 28"/>
          <p:cNvSpPr txBox="1">
            <a:spLocks noChangeArrowheads="1"/>
          </p:cNvSpPr>
          <p:nvPr/>
        </p:nvSpPr>
        <p:spPr bwMode="auto">
          <a:xfrm>
            <a:off x="2214546" y="2047869"/>
            <a:ext cx="1716087" cy="523875"/>
          </a:xfrm>
          <a:prstGeom prst="rect">
            <a:avLst/>
          </a:prstGeom>
          <a:noFill/>
          <a:ln w="9525">
            <a:noFill/>
            <a:miter lim="800000"/>
            <a:headEnd/>
            <a:tailEnd/>
          </a:ln>
        </p:spPr>
        <p:txBody>
          <a:bodyPr>
            <a:spAutoFit/>
          </a:bodyPr>
          <a:lstStyle/>
          <a:p>
            <a:r>
              <a:rPr lang="en-US" sz="1400" dirty="0">
                <a:solidFill>
                  <a:srgbClr val="FF0000"/>
                </a:solidFill>
                <a:latin typeface="Franklin Gothic Std No.2" pitchFamily="34" charset="0"/>
              </a:rPr>
              <a:t>LIGHT LIFTING </a:t>
            </a:r>
          </a:p>
          <a:p>
            <a:r>
              <a:rPr lang="en-US" sz="1400" dirty="0">
                <a:solidFill>
                  <a:srgbClr val="FF0000"/>
                </a:solidFill>
                <a:latin typeface="Franklin Gothic Std No.2" pitchFamily="34" charset="0"/>
              </a:rPr>
              <a:t>SYSTEMS</a:t>
            </a:r>
            <a:endParaRPr lang="sv-SE" sz="1400" dirty="0">
              <a:solidFill>
                <a:srgbClr val="FF0000"/>
              </a:solidFill>
              <a:latin typeface="Franklin Gothic Std No.2" pitchFamily="34" charset="0"/>
            </a:endParaRPr>
          </a:p>
        </p:txBody>
      </p:sp>
      <p:sp>
        <p:nvSpPr>
          <p:cNvPr id="414" name="textruta 30"/>
          <p:cNvSpPr txBox="1">
            <a:spLocks noChangeArrowheads="1"/>
          </p:cNvSpPr>
          <p:nvPr/>
        </p:nvSpPr>
        <p:spPr bwMode="auto">
          <a:xfrm>
            <a:off x="373063" y="2187575"/>
            <a:ext cx="1762125" cy="304800"/>
          </a:xfrm>
          <a:prstGeom prst="rect">
            <a:avLst/>
          </a:prstGeom>
          <a:noFill/>
          <a:ln w="9525">
            <a:noFill/>
            <a:miter lim="800000"/>
            <a:headEnd/>
            <a:tailEnd/>
          </a:ln>
        </p:spPr>
        <p:txBody>
          <a:bodyPr>
            <a:spAutoFit/>
          </a:bodyPr>
          <a:lstStyle/>
          <a:p>
            <a:r>
              <a:rPr lang="en-US" sz="1400" dirty="0">
                <a:solidFill>
                  <a:srgbClr val="FF0000"/>
                </a:solidFill>
                <a:latin typeface="Franklin Gothic Std No.2" pitchFamily="34" charset="0"/>
              </a:rPr>
              <a:t>MANIPULATORS</a:t>
            </a:r>
            <a:endParaRPr lang="sv-SE" sz="1400" dirty="0">
              <a:solidFill>
                <a:srgbClr val="FF0000"/>
              </a:solidFill>
              <a:latin typeface="Franklin Gothic Std No.2" pitchFamily="34" charset="0"/>
            </a:endParaRPr>
          </a:p>
        </p:txBody>
      </p:sp>
    </p:spTree>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09"/>
                                        </p:tgtEl>
                                        <p:attrNameLst>
                                          <p:attrName>style.visibility</p:attrName>
                                        </p:attrNameLst>
                                      </p:cBhvr>
                                      <p:to>
                                        <p:strVal val="visible"/>
                                      </p:to>
                                    </p:set>
                                    <p:animEffect transition="in" filter="fade">
                                      <p:cBhvr>
                                        <p:cTn id="7" dur="500"/>
                                        <p:tgtEl>
                                          <p:spTgt spid="409"/>
                                        </p:tgtEl>
                                      </p:cBhvr>
                                    </p:animEffect>
                                  </p:childTnLst>
                                </p:cTn>
                              </p:par>
                              <p:par>
                                <p:cTn id="8" presetID="10" presetClass="entr" presetSubtype="0" fill="hold" nodeType="withEffect">
                                  <p:stCondLst>
                                    <p:cond delay="0"/>
                                  </p:stCondLst>
                                  <p:childTnLst>
                                    <p:set>
                                      <p:cBhvr>
                                        <p:cTn id="9" dur="1" fill="hold">
                                          <p:stCondLst>
                                            <p:cond delay="0"/>
                                          </p:stCondLst>
                                        </p:cTn>
                                        <p:tgtEl>
                                          <p:spTgt spid="405"/>
                                        </p:tgtEl>
                                        <p:attrNameLst>
                                          <p:attrName>style.visibility</p:attrName>
                                        </p:attrNameLst>
                                      </p:cBhvr>
                                      <p:to>
                                        <p:strVal val="visible"/>
                                      </p:to>
                                    </p:set>
                                    <p:animEffect transition="in" filter="fade">
                                      <p:cBhvr>
                                        <p:cTn id="10" dur="500"/>
                                        <p:tgtEl>
                                          <p:spTgt spid="405"/>
                                        </p:tgtEl>
                                      </p:cBhvr>
                                    </p:animEffect>
                                  </p:childTnLst>
                                </p:cTn>
                              </p:par>
                            </p:childTnLst>
                          </p:cTn>
                        </p:par>
                        <p:par>
                          <p:cTn id="11" fill="hold">
                            <p:stCondLst>
                              <p:cond delay="500"/>
                            </p:stCondLst>
                            <p:childTnLst>
                              <p:par>
                                <p:cTn id="12" presetID="10" presetClass="entr" presetSubtype="0" fill="hold" nodeType="afterEffect">
                                  <p:stCondLst>
                                    <p:cond delay="0"/>
                                  </p:stCondLst>
                                  <p:childTnLst>
                                    <p:set>
                                      <p:cBhvr>
                                        <p:cTn id="13" dur="1" fill="hold">
                                          <p:stCondLst>
                                            <p:cond delay="0"/>
                                          </p:stCondLst>
                                        </p:cTn>
                                        <p:tgtEl>
                                          <p:spTgt spid="388"/>
                                        </p:tgtEl>
                                        <p:attrNameLst>
                                          <p:attrName>style.visibility</p:attrName>
                                        </p:attrNameLst>
                                      </p:cBhvr>
                                      <p:to>
                                        <p:strVal val="visible"/>
                                      </p:to>
                                    </p:set>
                                    <p:animEffect transition="in" filter="fade">
                                      <p:cBhvr>
                                        <p:cTn id="14" dur="500"/>
                                        <p:tgtEl>
                                          <p:spTgt spid="388"/>
                                        </p:tgtEl>
                                      </p:cBhvr>
                                    </p:animEffect>
                                  </p:childTnLst>
                                </p:cTn>
                              </p:par>
                              <p:par>
                                <p:cTn id="15" presetID="10" presetClass="entr" presetSubtype="0" fill="hold" grpId="0" nodeType="withEffect">
                                  <p:stCondLst>
                                    <p:cond delay="0"/>
                                  </p:stCondLst>
                                  <p:childTnLst>
                                    <p:set>
                                      <p:cBhvr>
                                        <p:cTn id="16" dur="1" fill="hold">
                                          <p:stCondLst>
                                            <p:cond delay="0"/>
                                          </p:stCondLst>
                                        </p:cTn>
                                        <p:tgtEl>
                                          <p:spTgt spid="386"/>
                                        </p:tgtEl>
                                        <p:attrNameLst>
                                          <p:attrName>style.visibility</p:attrName>
                                        </p:attrNameLst>
                                      </p:cBhvr>
                                      <p:to>
                                        <p:strVal val="visible"/>
                                      </p:to>
                                    </p:set>
                                    <p:animEffect transition="in" filter="fade">
                                      <p:cBhvr>
                                        <p:cTn id="17" dur="500"/>
                                        <p:tgtEl>
                                          <p:spTgt spid="386"/>
                                        </p:tgtEl>
                                      </p:cBhvr>
                                    </p:animEffect>
                                  </p:childTnLst>
                                </p:cTn>
                              </p:par>
                            </p:childTnLst>
                          </p:cTn>
                        </p:par>
                        <p:par>
                          <p:cTn id="18" fill="hold">
                            <p:stCondLst>
                              <p:cond delay="1000"/>
                            </p:stCondLst>
                            <p:childTnLst>
                              <p:par>
                                <p:cTn id="19" presetID="10" presetClass="entr" presetSubtype="0" fill="hold" nodeType="afterEffect">
                                  <p:stCondLst>
                                    <p:cond delay="0"/>
                                  </p:stCondLst>
                                  <p:childTnLst>
                                    <p:set>
                                      <p:cBhvr>
                                        <p:cTn id="20" dur="1" fill="hold">
                                          <p:stCondLst>
                                            <p:cond delay="0"/>
                                          </p:stCondLst>
                                        </p:cTn>
                                        <p:tgtEl>
                                          <p:spTgt spid="407"/>
                                        </p:tgtEl>
                                        <p:attrNameLst>
                                          <p:attrName>style.visibility</p:attrName>
                                        </p:attrNameLst>
                                      </p:cBhvr>
                                      <p:to>
                                        <p:strVal val="visible"/>
                                      </p:to>
                                    </p:set>
                                    <p:animEffect transition="in" filter="fade">
                                      <p:cBhvr>
                                        <p:cTn id="21" dur="500"/>
                                        <p:tgtEl>
                                          <p:spTgt spid="407"/>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414"/>
                                        </p:tgtEl>
                                        <p:attrNameLst>
                                          <p:attrName>style.visibility</p:attrName>
                                        </p:attrNameLst>
                                      </p:cBhvr>
                                      <p:to>
                                        <p:strVal val="visible"/>
                                      </p:to>
                                    </p:set>
                                    <p:animEffect transition="in" filter="fade">
                                      <p:cBhvr>
                                        <p:cTn id="24" dur="500"/>
                                        <p:tgtEl>
                                          <p:spTgt spid="414"/>
                                        </p:tgtEl>
                                      </p:cBhvr>
                                    </p:animEffect>
                                  </p:childTnLst>
                                </p:cTn>
                              </p:par>
                            </p:childTnLst>
                          </p:cTn>
                        </p:par>
                        <p:par>
                          <p:cTn id="25" fill="hold">
                            <p:stCondLst>
                              <p:cond delay="1500"/>
                            </p:stCondLst>
                            <p:childTnLst>
                              <p:par>
                                <p:cTn id="26" presetID="10" presetClass="entr" presetSubtype="0" fill="hold" nodeType="afterEffect">
                                  <p:stCondLst>
                                    <p:cond delay="0"/>
                                  </p:stCondLst>
                                  <p:childTnLst>
                                    <p:set>
                                      <p:cBhvr>
                                        <p:cTn id="27" dur="1" fill="hold">
                                          <p:stCondLst>
                                            <p:cond delay="0"/>
                                          </p:stCondLst>
                                        </p:cTn>
                                        <p:tgtEl>
                                          <p:spTgt spid="387"/>
                                        </p:tgtEl>
                                        <p:attrNameLst>
                                          <p:attrName>style.visibility</p:attrName>
                                        </p:attrNameLst>
                                      </p:cBhvr>
                                      <p:to>
                                        <p:strVal val="visible"/>
                                      </p:to>
                                    </p:set>
                                    <p:animEffect transition="in" filter="fade">
                                      <p:cBhvr>
                                        <p:cTn id="28" dur="500"/>
                                        <p:tgtEl>
                                          <p:spTgt spid="387"/>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93"/>
                                        </p:tgtEl>
                                        <p:attrNameLst>
                                          <p:attrName>style.visibility</p:attrName>
                                        </p:attrNameLst>
                                      </p:cBhvr>
                                      <p:to>
                                        <p:strVal val="visible"/>
                                      </p:to>
                                    </p:set>
                                    <p:animEffect transition="in" filter="fade">
                                      <p:cBhvr>
                                        <p:cTn id="31" dur="500"/>
                                        <p:tgtEl>
                                          <p:spTgt spid="393"/>
                                        </p:tgtEl>
                                      </p:cBhvr>
                                    </p:animEffect>
                                  </p:childTnLst>
                                </p:cTn>
                              </p:par>
                            </p:childTnLst>
                          </p:cTn>
                        </p:par>
                        <p:par>
                          <p:cTn id="32" fill="hold">
                            <p:stCondLst>
                              <p:cond delay="2000"/>
                            </p:stCondLst>
                            <p:childTnLst>
                              <p:par>
                                <p:cTn id="33" presetID="10" presetClass="entr" presetSubtype="0" fill="hold" nodeType="afterEffect">
                                  <p:stCondLst>
                                    <p:cond delay="0"/>
                                  </p:stCondLst>
                                  <p:childTnLst>
                                    <p:set>
                                      <p:cBhvr>
                                        <p:cTn id="34" dur="1" fill="hold">
                                          <p:stCondLst>
                                            <p:cond delay="0"/>
                                          </p:stCondLst>
                                        </p:cTn>
                                        <p:tgtEl>
                                          <p:spTgt spid="401"/>
                                        </p:tgtEl>
                                        <p:attrNameLst>
                                          <p:attrName>style.visibility</p:attrName>
                                        </p:attrNameLst>
                                      </p:cBhvr>
                                      <p:to>
                                        <p:strVal val="visible"/>
                                      </p:to>
                                    </p:set>
                                    <p:animEffect transition="in" filter="fade">
                                      <p:cBhvr>
                                        <p:cTn id="35" dur="500"/>
                                        <p:tgtEl>
                                          <p:spTgt spid="401"/>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412"/>
                                        </p:tgtEl>
                                        <p:attrNameLst>
                                          <p:attrName>style.visibility</p:attrName>
                                        </p:attrNameLst>
                                      </p:cBhvr>
                                      <p:to>
                                        <p:strVal val="visible"/>
                                      </p:to>
                                    </p:set>
                                    <p:animEffect transition="in" filter="fade">
                                      <p:cBhvr>
                                        <p:cTn id="38" dur="500"/>
                                        <p:tgtEl>
                                          <p:spTgt spid="412"/>
                                        </p:tgtEl>
                                      </p:cBhvr>
                                    </p:animEffect>
                                  </p:childTnLst>
                                </p:cTn>
                              </p:par>
                              <p:par>
                                <p:cTn id="39" presetID="10" presetClass="entr" presetSubtype="0" fill="hold" nodeType="withEffect">
                                  <p:stCondLst>
                                    <p:cond delay="500"/>
                                  </p:stCondLst>
                                  <p:childTnLst>
                                    <p:set>
                                      <p:cBhvr>
                                        <p:cTn id="40" dur="1" fill="hold">
                                          <p:stCondLst>
                                            <p:cond delay="0"/>
                                          </p:stCondLst>
                                        </p:cTn>
                                        <p:tgtEl>
                                          <p:spTgt spid="403"/>
                                        </p:tgtEl>
                                        <p:attrNameLst>
                                          <p:attrName>style.visibility</p:attrName>
                                        </p:attrNameLst>
                                      </p:cBhvr>
                                      <p:to>
                                        <p:strVal val="visible"/>
                                      </p:to>
                                    </p:set>
                                    <p:animEffect transition="in" filter="fade">
                                      <p:cBhvr>
                                        <p:cTn id="41" dur="500"/>
                                        <p:tgtEl>
                                          <p:spTgt spid="403"/>
                                        </p:tgtEl>
                                      </p:cBhvr>
                                    </p:animEffect>
                                  </p:childTnLst>
                                </p:cTn>
                              </p:par>
                              <p:par>
                                <p:cTn id="42" presetID="10" presetClass="entr" presetSubtype="0" fill="hold" grpId="0" nodeType="withEffect">
                                  <p:stCondLst>
                                    <p:cond delay="500"/>
                                  </p:stCondLst>
                                  <p:childTnLst>
                                    <p:set>
                                      <p:cBhvr>
                                        <p:cTn id="43" dur="1" fill="hold">
                                          <p:stCondLst>
                                            <p:cond delay="0"/>
                                          </p:stCondLst>
                                        </p:cTn>
                                        <p:tgtEl>
                                          <p:spTgt spid="391"/>
                                        </p:tgtEl>
                                        <p:attrNameLst>
                                          <p:attrName>style.visibility</p:attrName>
                                        </p:attrNameLst>
                                      </p:cBhvr>
                                      <p:to>
                                        <p:strVal val="visible"/>
                                      </p:to>
                                    </p:set>
                                    <p:animEffect transition="in" filter="fade">
                                      <p:cBhvr>
                                        <p:cTn id="44" dur="500"/>
                                        <p:tgtEl>
                                          <p:spTgt spid="391"/>
                                        </p:tgtEl>
                                      </p:cBhvr>
                                    </p:animEffect>
                                  </p:childTnLst>
                                </p:cTn>
                              </p:par>
                              <p:par>
                                <p:cTn id="45" presetID="10" presetClass="entr" presetSubtype="0" fill="hold" nodeType="withEffect">
                                  <p:stCondLst>
                                    <p:cond delay="1000"/>
                                  </p:stCondLst>
                                  <p:childTnLst>
                                    <p:set>
                                      <p:cBhvr>
                                        <p:cTn id="46" dur="1" fill="hold">
                                          <p:stCondLst>
                                            <p:cond delay="0"/>
                                          </p:stCondLst>
                                        </p:cTn>
                                        <p:tgtEl>
                                          <p:spTgt spid="404"/>
                                        </p:tgtEl>
                                        <p:attrNameLst>
                                          <p:attrName>style.visibility</p:attrName>
                                        </p:attrNameLst>
                                      </p:cBhvr>
                                      <p:to>
                                        <p:strVal val="visible"/>
                                      </p:to>
                                    </p:set>
                                    <p:animEffect transition="in" filter="fade">
                                      <p:cBhvr>
                                        <p:cTn id="47" dur="500"/>
                                        <p:tgtEl>
                                          <p:spTgt spid="404"/>
                                        </p:tgtEl>
                                      </p:cBhvr>
                                    </p:animEffect>
                                  </p:childTnLst>
                                </p:cTn>
                              </p:par>
                              <p:par>
                                <p:cTn id="48" presetID="10" presetClass="entr" presetSubtype="0" fill="hold" grpId="0" nodeType="withEffect">
                                  <p:stCondLst>
                                    <p:cond delay="1000"/>
                                  </p:stCondLst>
                                  <p:childTnLst>
                                    <p:set>
                                      <p:cBhvr>
                                        <p:cTn id="49" dur="1" fill="hold">
                                          <p:stCondLst>
                                            <p:cond delay="0"/>
                                          </p:stCondLst>
                                        </p:cTn>
                                        <p:tgtEl>
                                          <p:spTgt spid="410"/>
                                        </p:tgtEl>
                                        <p:attrNameLst>
                                          <p:attrName>style.visibility</p:attrName>
                                        </p:attrNameLst>
                                      </p:cBhvr>
                                      <p:to>
                                        <p:strVal val="visible"/>
                                      </p:to>
                                    </p:set>
                                    <p:animEffect transition="in" filter="fade">
                                      <p:cBhvr>
                                        <p:cTn id="50" dur="500"/>
                                        <p:tgtEl>
                                          <p:spTgt spid="410"/>
                                        </p:tgtEl>
                                      </p:cBhvr>
                                    </p:animEffect>
                                  </p:childTnLst>
                                </p:cTn>
                              </p:par>
                              <p:par>
                                <p:cTn id="51" presetID="10" presetClass="entr" presetSubtype="0" fill="hold" nodeType="withEffect">
                                  <p:stCondLst>
                                    <p:cond delay="1500"/>
                                  </p:stCondLst>
                                  <p:childTnLst>
                                    <p:set>
                                      <p:cBhvr>
                                        <p:cTn id="52" dur="1" fill="hold">
                                          <p:stCondLst>
                                            <p:cond delay="0"/>
                                          </p:stCondLst>
                                        </p:cTn>
                                        <p:tgtEl>
                                          <p:spTgt spid="389"/>
                                        </p:tgtEl>
                                        <p:attrNameLst>
                                          <p:attrName>style.visibility</p:attrName>
                                        </p:attrNameLst>
                                      </p:cBhvr>
                                      <p:to>
                                        <p:strVal val="visible"/>
                                      </p:to>
                                    </p:set>
                                    <p:animEffect transition="in" filter="fade">
                                      <p:cBhvr>
                                        <p:cTn id="53" dur="500"/>
                                        <p:tgtEl>
                                          <p:spTgt spid="389"/>
                                        </p:tgtEl>
                                      </p:cBhvr>
                                    </p:animEffect>
                                  </p:childTnLst>
                                </p:cTn>
                              </p:par>
                              <p:par>
                                <p:cTn id="54" presetID="10" presetClass="entr" presetSubtype="0" fill="hold" grpId="0" nodeType="withEffect">
                                  <p:stCondLst>
                                    <p:cond delay="1500"/>
                                  </p:stCondLst>
                                  <p:childTnLst>
                                    <p:set>
                                      <p:cBhvr>
                                        <p:cTn id="55" dur="1" fill="hold">
                                          <p:stCondLst>
                                            <p:cond delay="0"/>
                                          </p:stCondLst>
                                        </p:cTn>
                                        <p:tgtEl>
                                          <p:spTgt spid="400"/>
                                        </p:tgtEl>
                                        <p:attrNameLst>
                                          <p:attrName>style.visibility</p:attrName>
                                        </p:attrNameLst>
                                      </p:cBhvr>
                                      <p:to>
                                        <p:strVal val="visible"/>
                                      </p:to>
                                    </p:set>
                                    <p:animEffect transition="in" filter="fade">
                                      <p:cBhvr>
                                        <p:cTn id="56" dur="500"/>
                                        <p:tgtEl>
                                          <p:spTgt spid="400"/>
                                        </p:tgtEl>
                                      </p:cBhvr>
                                    </p:animEffect>
                                  </p:childTnLst>
                                </p:cTn>
                              </p:par>
                            </p:childTnLst>
                          </p:cTn>
                        </p:par>
                        <p:par>
                          <p:cTn id="57" fill="hold">
                            <p:stCondLst>
                              <p:cond delay="4000"/>
                            </p:stCondLst>
                            <p:childTnLst>
                              <p:par>
                                <p:cTn id="58" presetID="10" presetClass="entr" presetSubtype="0" fill="hold" nodeType="afterEffect">
                                  <p:stCondLst>
                                    <p:cond delay="0"/>
                                  </p:stCondLst>
                                  <p:childTnLst>
                                    <p:set>
                                      <p:cBhvr>
                                        <p:cTn id="59" dur="1" fill="hold">
                                          <p:stCondLst>
                                            <p:cond delay="0"/>
                                          </p:stCondLst>
                                        </p:cTn>
                                        <p:tgtEl>
                                          <p:spTgt spid="402"/>
                                        </p:tgtEl>
                                        <p:attrNameLst>
                                          <p:attrName>style.visibility</p:attrName>
                                        </p:attrNameLst>
                                      </p:cBhvr>
                                      <p:to>
                                        <p:strVal val="visible"/>
                                      </p:to>
                                    </p:set>
                                    <p:animEffect transition="in" filter="fade">
                                      <p:cBhvr>
                                        <p:cTn id="60" dur="500"/>
                                        <p:tgtEl>
                                          <p:spTgt spid="402"/>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392"/>
                                        </p:tgtEl>
                                        <p:attrNameLst>
                                          <p:attrName>style.visibility</p:attrName>
                                        </p:attrNameLst>
                                      </p:cBhvr>
                                      <p:to>
                                        <p:strVal val="visible"/>
                                      </p:to>
                                    </p:set>
                                    <p:animEffect transition="in" filter="fade">
                                      <p:cBhvr>
                                        <p:cTn id="63" dur="500"/>
                                        <p:tgtEl>
                                          <p:spTgt spid="392"/>
                                        </p:tgtEl>
                                      </p:cBhvr>
                                    </p:animEffect>
                                  </p:childTnLst>
                                </p:cTn>
                              </p:par>
                            </p:childTnLst>
                          </p:cTn>
                        </p:par>
                        <p:par>
                          <p:cTn id="64" fill="hold">
                            <p:stCondLst>
                              <p:cond delay="4500"/>
                            </p:stCondLst>
                            <p:childTnLst>
                              <p:par>
                                <p:cTn id="65" presetID="10" presetClass="entr" presetSubtype="0" fill="hold" nodeType="afterEffect">
                                  <p:stCondLst>
                                    <p:cond delay="0"/>
                                  </p:stCondLst>
                                  <p:childTnLst>
                                    <p:set>
                                      <p:cBhvr>
                                        <p:cTn id="66" dur="1" fill="hold">
                                          <p:stCondLst>
                                            <p:cond delay="0"/>
                                          </p:stCondLst>
                                        </p:cTn>
                                        <p:tgtEl>
                                          <p:spTgt spid="408"/>
                                        </p:tgtEl>
                                        <p:attrNameLst>
                                          <p:attrName>style.visibility</p:attrName>
                                        </p:attrNameLst>
                                      </p:cBhvr>
                                      <p:to>
                                        <p:strVal val="visible"/>
                                      </p:to>
                                    </p:set>
                                    <p:animEffect transition="in" filter="fade">
                                      <p:cBhvr>
                                        <p:cTn id="67" dur="500"/>
                                        <p:tgtEl>
                                          <p:spTgt spid="408"/>
                                        </p:tgtEl>
                                      </p:cBhvr>
                                    </p:animEffect>
                                  </p:childTnLst>
                                </p:cTn>
                              </p:par>
                              <p:par>
                                <p:cTn id="68" presetID="10" presetClass="entr" presetSubtype="0" fill="hold" nodeType="withEffect">
                                  <p:stCondLst>
                                    <p:cond delay="0"/>
                                  </p:stCondLst>
                                  <p:childTnLst>
                                    <p:set>
                                      <p:cBhvr>
                                        <p:cTn id="69" dur="1" fill="hold">
                                          <p:stCondLst>
                                            <p:cond delay="0"/>
                                          </p:stCondLst>
                                        </p:cTn>
                                        <p:tgtEl>
                                          <p:spTgt spid="413"/>
                                        </p:tgtEl>
                                        <p:attrNameLst>
                                          <p:attrName>style.visibility</p:attrName>
                                        </p:attrNameLst>
                                      </p:cBhvr>
                                      <p:to>
                                        <p:strVal val="visible"/>
                                      </p:to>
                                    </p:set>
                                    <p:animEffect transition="in" filter="fade">
                                      <p:cBhvr>
                                        <p:cTn id="70" dur="500"/>
                                        <p:tgtEl>
                                          <p:spTgt spid="413"/>
                                        </p:tgtEl>
                                      </p:cBhvr>
                                    </p:animEffect>
                                  </p:childTnLst>
                                </p:cTn>
                              </p:par>
                              <p:par>
                                <p:cTn id="71" presetID="10" presetClass="entr" presetSubtype="0" fill="hold" nodeType="withEffect">
                                  <p:stCondLst>
                                    <p:cond delay="1000"/>
                                  </p:stCondLst>
                                  <p:childTnLst>
                                    <p:set>
                                      <p:cBhvr>
                                        <p:cTn id="72" dur="1" fill="hold">
                                          <p:stCondLst>
                                            <p:cond delay="0"/>
                                          </p:stCondLst>
                                        </p:cTn>
                                        <p:tgtEl>
                                          <p:spTgt spid="406"/>
                                        </p:tgtEl>
                                        <p:attrNameLst>
                                          <p:attrName>style.visibility</p:attrName>
                                        </p:attrNameLst>
                                      </p:cBhvr>
                                      <p:to>
                                        <p:strVal val="visible"/>
                                      </p:to>
                                    </p:set>
                                    <p:animEffect transition="in" filter="fade">
                                      <p:cBhvr>
                                        <p:cTn id="73" dur="500"/>
                                        <p:tgtEl>
                                          <p:spTgt spid="406"/>
                                        </p:tgtEl>
                                      </p:cBhvr>
                                    </p:animEffect>
                                  </p:childTnLst>
                                </p:cTn>
                              </p:par>
                              <p:par>
                                <p:cTn id="74" presetID="10" presetClass="entr" presetSubtype="0" fill="hold" nodeType="withEffect">
                                  <p:stCondLst>
                                    <p:cond delay="1000"/>
                                  </p:stCondLst>
                                  <p:childTnLst>
                                    <p:set>
                                      <p:cBhvr>
                                        <p:cTn id="75" dur="1" fill="hold">
                                          <p:stCondLst>
                                            <p:cond delay="0"/>
                                          </p:stCondLst>
                                        </p:cTn>
                                        <p:tgtEl>
                                          <p:spTgt spid="411"/>
                                        </p:tgtEl>
                                        <p:attrNameLst>
                                          <p:attrName>style.visibility</p:attrName>
                                        </p:attrNameLst>
                                      </p:cBhvr>
                                      <p:to>
                                        <p:strVal val="visible"/>
                                      </p:to>
                                    </p:set>
                                    <p:animEffect transition="in" filter="fade">
                                      <p:cBhvr>
                                        <p:cTn id="76" dur="500"/>
                                        <p:tgtEl>
                                          <p:spTgt spid="411"/>
                                        </p:tgtEl>
                                      </p:cBhvr>
                                    </p:animEffect>
                                  </p:childTnLst>
                                </p:cTn>
                              </p:par>
                            </p:childTnLst>
                          </p:cTn>
                        </p:par>
                        <p:par>
                          <p:cTn id="77" fill="hold">
                            <p:stCondLst>
                              <p:cond delay="6000"/>
                            </p:stCondLst>
                            <p:childTnLst>
                              <p:par>
                                <p:cTn id="78" presetID="10" presetClass="entr" presetSubtype="0" fill="hold" nodeType="afterEffect">
                                  <p:stCondLst>
                                    <p:cond delay="0"/>
                                  </p:stCondLst>
                                  <p:childTnLst>
                                    <p:set>
                                      <p:cBhvr>
                                        <p:cTn id="79" dur="1" fill="hold">
                                          <p:stCondLst>
                                            <p:cond delay="0"/>
                                          </p:stCondLst>
                                        </p:cTn>
                                        <p:tgtEl>
                                          <p:spTgt spid="390"/>
                                        </p:tgtEl>
                                        <p:attrNameLst>
                                          <p:attrName>style.visibility</p:attrName>
                                        </p:attrNameLst>
                                      </p:cBhvr>
                                      <p:to>
                                        <p:strVal val="visible"/>
                                      </p:to>
                                    </p:set>
                                    <p:animEffect transition="in" filter="fade">
                                      <p:cBhvr>
                                        <p:cTn id="80" dur="500"/>
                                        <p:tgtEl>
                                          <p:spTgt spid="390"/>
                                        </p:tgtEl>
                                      </p:cBhvr>
                                    </p:animEffect>
                                  </p:childTnLst>
                                </p:cTn>
                              </p:par>
                              <p:par>
                                <p:cTn id="81" presetID="10" presetClass="entr" presetSubtype="0" fill="hold" grpId="0" nodeType="withEffect">
                                  <p:stCondLst>
                                    <p:cond delay="0"/>
                                  </p:stCondLst>
                                  <p:childTnLst>
                                    <p:set>
                                      <p:cBhvr>
                                        <p:cTn id="82" dur="1" fill="hold">
                                          <p:stCondLst>
                                            <p:cond delay="0"/>
                                          </p:stCondLst>
                                        </p:cTn>
                                        <p:tgtEl>
                                          <p:spTgt spid="394"/>
                                        </p:tgtEl>
                                        <p:attrNameLst>
                                          <p:attrName>style.visibility</p:attrName>
                                        </p:attrNameLst>
                                      </p:cBhvr>
                                      <p:to>
                                        <p:strVal val="visible"/>
                                      </p:to>
                                    </p:set>
                                    <p:animEffect transition="in" filter="fade">
                                      <p:cBhvr>
                                        <p:cTn id="83" dur="500"/>
                                        <p:tgtEl>
                                          <p:spTgt spid="39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6" grpId="0"/>
      <p:bldP spid="391" grpId="0"/>
      <p:bldP spid="392" grpId="0"/>
      <p:bldP spid="393" grpId="0"/>
      <p:bldP spid="394" grpId="0"/>
      <p:bldP spid="400" grpId="0"/>
      <p:bldP spid="409" grpId="0"/>
      <p:bldP spid="410" grpId="0"/>
      <p:bldP spid="412" grpId="0"/>
      <p:bldP spid="41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Otsikko 1"/>
          <p:cNvSpPr>
            <a:spLocks noGrp="1"/>
          </p:cNvSpPr>
          <p:nvPr>
            <p:ph type="title"/>
          </p:nvPr>
        </p:nvSpPr>
        <p:spPr/>
        <p:txBody>
          <a:bodyPr/>
          <a:lstStyle/>
          <a:p>
            <a:pPr eaLnBrk="1" hangingPunct="1"/>
            <a:r>
              <a:rPr lang="fi-FI" dirty="0" smtClean="0">
                <a:ea typeface="MS PGothic" pitchFamily="34" charset="-128"/>
              </a:rPr>
              <a:t>A VALUABLE IDEA</a:t>
            </a:r>
            <a:endParaRPr lang="en-US" dirty="0" smtClean="0"/>
          </a:p>
        </p:txBody>
      </p:sp>
      <p:sp>
        <p:nvSpPr>
          <p:cNvPr id="18437" name="Alatunnisteen paikkamerkki 3"/>
          <p:cNvSpPr>
            <a:spLocks noGrp="1"/>
          </p:cNvSpPr>
          <p:nvPr>
            <p:ph type="ftr" sz="quarter" idx="11"/>
          </p:nvPr>
        </p:nvSpPr>
        <p:spPr bwMode="auto">
          <a:ln>
            <a:miter lim="800000"/>
            <a:headEnd/>
            <a:tailEnd/>
          </a:ln>
        </p:spPr>
        <p:txBody>
          <a:bodyPr wrap="square" numCol="1" compatLnSpc="1">
            <a:prstTxWarp prst="textNoShape">
              <a:avLst/>
            </a:prstTxWarp>
          </a:bodyPr>
          <a:lstStyle/>
          <a:p>
            <a:pPr fontAlgn="base">
              <a:spcBef>
                <a:spcPct val="0"/>
              </a:spcBef>
              <a:spcAft>
                <a:spcPct val="0"/>
              </a:spcAft>
              <a:defRPr/>
            </a:pPr>
            <a:r>
              <a:rPr lang="fi-FI" smtClean="0"/>
              <a:t>ROCKET-projektin Kiina seminaari 17.5.2011</a:t>
            </a:r>
            <a:endParaRPr lang="en-GB" smtClean="0"/>
          </a:p>
        </p:txBody>
      </p:sp>
      <p:pic>
        <p:nvPicPr>
          <p:cNvPr id="10" name="Kuva 3" descr="Highest Lifecycle Value.jpg"/>
          <p:cNvPicPr>
            <a:picLocks noChangeAspect="1"/>
          </p:cNvPicPr>
          <p:nvPr/>
        </p:nvPicPr>
        <p:blipFill>
          <a:blip r:embed="rId3"/>
          <a:srcRect l="10526" t="9023" r="16842" b="11278"/>
          <a:stretch>
            <a:fillRect/>
          </a:stretch>
        </p:blipFill>
        <p:spPr bwMode="auto">
          <a:xfrm>
            <a:off x="2714612" y="1104677"/>
            <a:ext cx="5444115" cy="418171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1" name="Rectangle 10"/>
          <p:cNvSpPr/>
          <p:nvPr/>
        </p:nvSpPr>
        <p:spPr>
          <a:xfrm>
            <a:off x="571472" y="1214422"/>
            <a:ext cx="3143272" cy="646331"/>
          </a:xfrm>
          <a:prstGeom prst="rect">
            <a:avLst/>
          </a:prstGeom>
        </p:spPr>
        <p:txBody>
          <a:bodyPr wrap="square">
            <a:spAutoFit/>
          </a:bodyPr>
          <a:lstStyle/>
          <a:p>
            <a:pPr eaLnBrk="1" hangingPunct="1">
              <a:buFont typeface="Arial" charset="0"/>
              <a:buNone/>
            </a:pPr>
            <a:r>
              <a:rPr lang="en-US" b="1" dirty="0" smtClean="0">
                <a:latin typeface="+mn-lt"/>
                <a:ea typeface="MS PGothic" pitchFamily="34" charset="-128"/>
              </a:rPr>
              <a:t>We deliver the highest lifecycle value</a:t>
            </a:r>
          </a:p>
        </p:txBody>
      </p:sp>
      <p:sp>
        <p:nvSpPr>
          <p:cNvPr id="12" name="Rectangle 11"/>
          <p:cNvSpPr/>
          <p:nvPr/>
        </p:nvSpPr>
        <p:spPr>
          <a:xfrm>
            <a:off x="500034" y="4643446"/>
            <a:ext cx="2714644" cy="1754326"/>
          </a:xfrm>
          <a:prstGeom prst="rect">
            <a:avLst/>
          </a:prstGeom>
        </p:spPr>
        <p:txBody>
          <a:bodyPr wrap="square">
            <a:spAutoFit/>
          </a:bodyPr>
          <a:lstStyle/>
          <a:p>
            <a:pPr eaLnBrk="1" hangingPunct="1">
              <a:buFont typeface="Arial" charset="0"/>
              <a:buNone/>
            </a:pPr>
            <a:r>
              <a:rPr lang="en-US" b="1" dirty="0" smtClean="0">
                <a:latin typeface="+mn-lt"/>
                <a:ea typeface="MS PGothic" pitchFamily="34" charset="-128"/>
              </a:rPr>
              <a:t>Thus, we’re </a:t>
            </a:r>
          </a:p>
          <a:p>
            <a:pPr eaLnBrk="1" hangingPunct="1">
              <a:buFont typeface="Arial" charset="0"/>
              <a:buNone/>
            </a:pPr>
            <a:r>
              <a:rPr lang="en-US" b="1" dirty="0" smtClean="0">
                <a:latin typeface="+mn-lt"/>
                <a:ea typeface="MS PGothic" pitchFamily="34" charset="-128"/>
              </a:rPr>
              <a:t>not just lifting </a:t>
            </a:r>
          </a:p>
          <a:p>
            <a:pPr eaLnBrk="1" hangingPunct="1">
              <a:buFont typeface="Arial" charset="0"/>
              <a:buNone/>
            </a:pPr>
            <a:r>
              <a:rPr lang="en-US" b="1" dirty="0" smtClean="0">
                <a:latin typeface="+mn-lt"/>
                <a:ea typeface="MS PGothic" pitchFamily="34" charset="-128"/>
              </a:rPr>
              <a:t>things, but entire businesses</a:t>
            </a:r>
          </a:p>
          <a:p>
            <a:pPr eaLnBrk="1" hangingPunct="1"/>
            <a:endParaRPr lang="en-US" dirty="0" smtClean="0">
              <a:ea typeface="MS PGothic" pitchFamily="34" charset="-128"/>
            </a:endParaRPr>
          </a:p>
          <a:p>
            <a:pPr eaLnBrk="1" hangingPunct="1"/>
            <a:endParaRPr lang="en-US" dirty="0" smtClean="0"/>
          </a:p>
        </p:txBody>
      </p:sp>
    </p:spTree>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2000"/>
                                        <p:tgtEl>
                                          <p:spTgt spid="10"/>
                                        </p:tgtEl>
                                      </p:cBhvr>
                                    </p:animEffect>
                                  </p:childTnLst>
                                </p:cTn>
                              </p:par>
                            </p:childTnLst>
                          </p:cTn>
                        </p:par>
                        <p:par>
                          <p:cTn id="8" fill="hold">
                            <p:stCondLst>
                              <p:cond delay="2000"/>
                            </p:stCondLst>
                            <p:childTnLst>
                              <p:par>
                                <p:cTn id="9" presetID="10" presetClass="entr" presetSubtype="0" fill="hold" grpId="0" nodeType="afterEffect">
                                  <p:stCondLst>
                                    <p:cond delay="0"/>
                                  </p:stCondLst>
                                  <p:childTnLst>
                                    <p:set>
                                      <p:cBhvr>
                                        <p:cTn id="10" dur="1" fill="hold">
                                          <p:stCondLst>
                                            <p:cond delay="0"/>
                                          </p:stCondLst>
                                        </p:cTn>
                                        <p:tgtEl>
                                          <p:spTgt spid="12"/>
                                        </p:tgtEl>
                                        <p:attrNameLst>
                                          <p:attrName>style.visibility</p:attrName>
                                        </p:attrNameLst>
                                      </p:cBhvr>
                                      <p:to>
                                        <p:strVal val="visible"/>
                                      </p:to>
                                    </p:set>
                                    <p:animEffect transition="in" filter="fade">
                                      <p:cBhvr>
                                        <p:cTn id="11" dur="2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Otsikko 1"/>
          <p:cNvSpPr>
            <a:spLocks noGrp="1"/>
          </p:cNvSpPr>
          <p:nvPr>
            <p:ph type="title"/>
          </p:nvPr>
        </p:nvSpPr>
        <p:spPr/>
        <p:txBody>
          <a:bodyPr/>
          <a:lstStyle/>
          <a:p>
            <a:pPr eaLnBrk="1" hangingPunct="1"/>
            <a:r>
              <a:rPr lang="fi-FI" dirty="0" smtClean="0">
                <a:ea typeface="MS PGothic" pitchFamily="34" charset="-128"/>
              </a:rPr>
              <a:t>A VALUABLE IDEA</a:t>
            </a:r>
            <a:endParaRPr lang="en-US" dirty="0" smtClean="0"/>
          </a:p>
        </p:txBody>
      </p:sp>
      <p:sp>
        <p:nvSpPr>
          <p:cNvPr id="18437" name="Alatunnisteen paikkamerkki 3"/>
          <p:cNvSpPr>
            <a:spLocks noGrp="1"/>
          </p:cNvSpPr>
          <p:nvPr>
            <p:ph type="ftr" sz="quarter" idx="11"/>
          </p:nvPr>
        </p:nvSpPr>
        <p:spPr bwMode="auto">
          <a:ln>
            <a:miter lim="800000"/>
            <a:headEnd/>
            <a:tailEnd/>
          </a:ln>
        </p:spPr>
        <p:txBody>
          <a:bodyPr wrap="square" numCol="1" compatLnSpc="1">
            <a:prstTxWarp prst="textNoShape">
              <a:avLst/>
            </a:prstTxWarp>
          </a:bodyPr>
          <a:lstStyle/>
          <a:p>
            <a:pPr fontAlgn="base">
              <a:spcBef>
                <a:spcPct val="0"/>
              </a:spcBef>
              <a:spcAft>
                <a:spcPct val="0"/>
              </a:spcAft>
              <a:defRPr/>
            </a:pPr>
            <a:r>
              <a:rPr lang="fi-FI" smtClean="0"/>
              <a:t>ROCKET-projektin Kiina seminaari 17.5.2011</a:t>
            </a:r>
            <a:endParaRPr lang="en-GB" smtClean="0"/>
          </a:p>
        </p:txBody>
      </p:sp>
      <p:pic>
        <p:nvPicPr>
          <p:cNvPr id="1026" name="Picture 2"/>
          <p:cNvPicPr>
            <a:picLocks noChangeAspect="1" noChangeArrowheads="1"/>
          </p:cNvPicPr>
          <p:nvPr/>
        </p:nvPicPr>
        <p:blipFill>
          <a:blip r:embed="rId3"/>
          <a:srcRect l="8928" t="3755" r="9824" b="10320"/>
          <a:stretch>
            <a:fillRect/>
          </a:stretch>
        </p:blipFill>
        <p:spPr bwMode="auto">
          <a:xfrm>
            <a:off x="-33" y="-24"/>
            <a:ext cx="9144033" cy="6044022"/>
          </a:xfrm>
          <a:prstGeom prst="rect">
            <a:avLst/>
          </a:prstGeom>
          <a:noFill/>
          <a:ln w="9525">
            <a:noFill/>
            <a:miter lim="800000"/>
            <a:headEnd/>
            <a:tailEnd/>
          </a:ln>
          <a:effectLst/>
        </p:spPr>
      </p:pic>
    </p:spTree>
  </p:cSld>
  <p:clrMapOvr>
    <a:masterClrMapping/>
  </p:clrMapOvr>
  <p:transition spd="med">
    <p:fade/>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7" name="Alatunnisteen paikkamerkki 3"/>
          <p:cNvSpPr>
            <a:spLocks noGrp="1"/>
          </p:cNvSpPr>
          <p:nvPr>
            <p:ph type="ftr" sz="quarter" idx="11"/>
          </p:nvPr>
        </p:nvSpPr>
        <p:spPr bwMode="auto">
          <a:ln>
            <a:miter lim="800000"/>
            <a:headEnd/>
            <a:tailEnd/>
          </a:ln>
        </p:spPr>
        <p:txBody>
          <a:bodyPr wrap="square" numCol="1" compatLnSpc="1">
            <a:prstTxWarp prst="textNoShape">
              <a:avLst/>
            </a:prstTxWarp>
          </a:bodyPr>
          <a:lstStyle/>
          <a:p>
            <a:pPr fontAlgn="base">
              <a:spcBef>
                <a:spcPct val="0"/>
              </a:spcBef>
              <a:spcAft>
                <a:spcPct val="0"/>
              </a:spcAft>
              <a:defRPr/>
            </a:pPr>
            <a:r>
              <a:rPr lang="fi-FI" smtClean="0"/>
              <a:t>ROCKET-projektin Kiina seminaari 17.5.2011</a:t>
            </a:r>
            <a:endParaRPr lang="en-GB" smtClean="0"/>
          </a:p>
        </p:txBody>
      </p:sp>
      <p:pic>
        <p:nvPicPr>
          <p:cNvPr id="3074" name="Picture 2"/>
          <p:cNvPicPr>
            <a:picLocks noChangeAspect="1" noChangeArrowheads="1"/>
          </p:cNvPicPr>
          <p:nvPr/>
        </p:nvPicPr>
        <p:blipFill>
          <a:blip r:embed="rId3"/>
          <a:srcRect l="11149" t="2941" r="9926" b="12745"/>
          <a:stretch>
            <a:fillRect/>
          </a:stretch>
        </p:blipFill>
        <p:spPr bwMode="auto">
          <a:xfrm>
            <a:off x="1" y="-24"/>
            <a:ext cx="9144000" cy="6105209"/>
          </a:xfrm>
          <a:prstGeom prst="rect">
            <a:avLst/>
          </a:prstGeom>
          <a:noFill/>
          <a:ln w="9525">
            <a:noFill/>
            <a:miter lim="800000"/>
            <a:headEnd/>
            <a:tailEnd/>
          </a:ln>
          <a:effectLst/>
        </p:spPr>
      </p:pic>
    </p:spTree>
  </p:cSld>
  <p:clrMapOvr>
    <a:masterClrMapping/>
  </p:clrMapOvr>
  <p:transition spd="med">
    <p:fade/>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8578" name="Picture 2" descr="world-map copy"/>
          <p:cNvPicPr>
            <a:picLocks noChangeAspect="1" noChangeArrowheads="1"/>
          </p:cNvPicPr>
          <p:nvPr/>
        </p:nvPicPr>
        <p:blipFill>
          <a:blip r:embed="rId2"/>
          <a:srcRect/>
          <a:stretch>
            <a:fillRect/>
          </a:stretch>
        </p:blipFill>
        <p:spPr bwMode="auto">
          <a:xfrm>
            <a:off x="549276" y="1285860"/>
            <a:ext cx="8166128" cy="4782149"/>
          </a:xfrm>
          <a:prstGeom prst="rect">
            <a:avLst/>
          </a:prstGeom>
          <a:noFill/>
          <a:ln w="9525">
            <a:noFill/>
            <a:miter lim="800000"/>
            <a:headEnd/>
            <a:tailEnd/>
          </a:ln>
        </p:spPr>
      </p:pic>
      <p:sp>
        <p:nvSpPr>
          <p:cNvPr id="408579" name="Oval 3"/>
          <p:cNvSpPr>
            <a:spLocks noChangeArrowheads="1"/>
          </p:cNvSpPr>
          <p:nvPr/>
        </p:nvSpPr>
        <p:spPr bwMode="auto">
          <a:xfrm>
            <a:off x="687388" y="1576388"/>
            <a:ext cx="2860675" cy="4724400"/>
          </a:xfrm>
          <a:prstGeom prst="ellipse">
            <a:avLst/>
          </a:prstGeom>
          <a:noFill/>
          <a:ln w="28575">
            <a:solidFill>
              <a:srgbClr val="C02736"/>
            </a:solidFill>
            <a:round/>
            <a:headEnd/>
            <a:tailEnd/>
          </a:ln>
          <a:effectLst/>
        </p:spPr>
        <p:txBody>
          <a:bodyPr wrap="none" anchor="ctr"/>
          <a:lstStyle/>
          <a:p>
            <a:endParaRPr lang="en-US"/>
          </a:p>
        </p:txBody>
      </p:sp>
      <p:sp>
        <p:nvSpPr>
          <p:cNvPr id="408580" name="Oval 4"/>
          <p:cNvSpPr>
            <a:spLocks noChangeArrowheads="1"/>
          </p:cNvSpPr>
          <p:nvPr/>
        </p:nvSpPr>
        <p:spPr bwMode="auto">
          <a:xfrm>
            <a:off x="3319463" y="1576388"/>
            <a:ext cx="2895600" cy="4724400"/>
          </a:xfrm>
          <a:prstGeom prst="ellipse">
            <a:avLst/>
          </a:prstGeom>
          <a:noFill/>
          <a:ln w="28575">
            <a:solidFill>
              <a:srgbClr val="C02736"/>
            </a:solidFill>
            <a:round/>
            <a:headEnd/>
            <a:tailEnd/>
          </a:ln>
          <a:effectLst/>
        </p:spPr>
        <p:txBody>
          <a:bodyPr wrap="none" anchor="ctr"/>
          <a:lstStyle/>
          <a:p>
            <a:endParaRPr lang="en-US"/>
          </a:p>
        </p:txBody>
      </p:sp>
      <p:sp>
        <p:nvSpPr>
          <p:cNvPr id="408581" name="Oval 5"/>
          <p:cNvSpPr>
            <a:spLocks noChangeArrowheads="1"/>
          </p:cNvSpPr>
          <p:nvPr/>
        </p:nvSpPr>
        <p:spPr bwMode="auto">
          <a:xfrm>
            <a:off x="5986463" y="1576388"/>
            <a:ext cx="2860675" cy="4800600"/>
          </a:xfrm>
          <a:prstGeom prst="ellipse">
            <a:avLst/>
          </a:prstGeom>
          <a:noFill/>
          <a:ln w="28575">
            <a:solidFill>
              <a:srgbClr val="C02736"/>
            </a:solidFill>
            <a:round/>
            <a:headEnd/>
            <a:tailEnd/>
          </a:ln>
          <a:effectLst/>
        </p:spPr>
        <p:txBody>
          <a:bodyPr wrap="none" anchor="ctr"/>
          <a:lstStyle/>
          <a:p>
            <a:endParaRPr lang="en-US"/>
          </a:p>
        </p:txBody>
      </p:sp>
      <p:sp>
        <p:nvSpPr>
          <p:cNvPr id="408583" name="Rectangle 7"/>
          <p:cNvSpPr>
            <a:spLocks noChangeArrowheads="1"/>
          </p:cNvSpPr>
          <p:nvPr/>
        </p:nvSpPr>
        <p:spPr bwMode="auto">
          <a:xfrm>
            <a:off x="1185863" y="4395788"/>
            <a:ext cx="1981200" cy="274637"/>
          </a:xfrm>
          <a:prstGeom prst="rect">
            <a:avLst/>
          </a:prstGeom>
          <a:noFill/>
          <a:ln w="9525">
            <a:noFill/>
            <a:miter lim="800000"/>
            <a:headEnd/>
            <a:tailEnd/>
          </a:ln>
          <a:effectLst/>
        </p:spPr>
        <p:txBody>
          <a:bodyPr lIns="54000" rIns="54000">
            <a:spAutoFit/>
          </a:bodyPr>
          <a:lstStyle/>
          <a:p>
            <a:pPr algn="l">
              <a:spcBef>
                <a:spcPct val="50000"/>
              </a:spcBef>
              <a:buFontTx/>
              <a:buBlip>
                <a:blip r:embed="rId3"/>
              </a:buBlip>
            </a:pPr>
            <a:endParaRPr lang="fi-FI" sz="1200">
              <a:solidFill>
                <a:srgbClr val="5F5F5F"/>
              </a:solidFill>
              <a:latin typeface="Arial" charset="0"/>
            </a:endParaRPr>
          </a:p>
        </p:txBody>
      </p:sp>
      <p:sp>
        <p:nvSpPr>
          <p:cNvPr id="408587" name="Rectangle 11"/>
          <p:cNvSpPr>
            <a:spLocks noGrp="1" noChangeArrowheads="1"/>
          </p:cNvSpPr>
          <p:nvPr>
            <p:ph type="title"/>
          </p:nvPr>
        </p:nvSpPr>
        <p:spPr>
          <a:xfrm>
            <a:off x="250825" y="146050"/>
            <a:ext cx="5922963" cy="1066800"/>
          </a:xfrm>
          <a:noFill/>
          <a:ln/>
        </p:spPr>
        <p:txBody>
          <a:bodyPr/>
          <a:lstStyle/>
          <a:p>
            <a:r>
              <a:rPr lang="fi-FI" dirty="0"/>
              <a:t>LEVERAGING THE GLOBAL MANUFACTURING FOOTPRINT</a:t>
            </a:r>
            <a:br>
              <a:rPr lang="fi-FI" dirty="0"/>
            </a:br>
            <a:endParaRPr lang="fi-FI" noProof="1">
              <a:solidFill>
                <a:schemeClr val="hlink"/>
              </a:solidFill>
            </a:endParaRPr>
          </a:p>
        </p:txBody>
      </p:sp>
      <p:sp>
        <p:nvSpPr>
          <p:cNvPr id="408588" name="Oval 12"/>
          <p:cNvSpPr>
            <a:spLocks noChangeArrowheads="1"/>
          </p:cNvSpPr>
          <p:nvPr/>
        </p:nvSpPr>
        <p:spPr bwMode="auto">
          <a:xfrm>
            <a:off x="4545013" y="2452688"/>
            <a:ext cx="665162" cy="665162"/>
          </a:xfrm>
          <a:prstGeom prst="ellipse">
            <a:avLst/>
          </a:prstGeom>
          <a:gradFill rotWithShape="1">
            <a:gsLst>
              <a:gs pos="0">
                <a:srgbClr val="FFFFFF"/>
              </a:gs>
              <a:gs pos="100000">
                <a:srgbClr val="000080"/>
              </a:gs>
            </a:gsLst>
            <a:path path="shape">
              <a:fillToRect l="50000" t="50000" r="50000" b="50000"/>
            </a:path>
          </a:gradFill>
          <a:ln w="57150" cmpd="thinThick" algn="ctr">
            <a:solidFill>
              <a:schemeClr val="tx1"/>
            </a:solidFill>
            <a:round/>
            <a:headEnd/>
            <a:tailEnd/>
          </a:ln>
          <a:effectLst/>
        </p:spPr>
        <p:txBody>
          <a:bodyPr wrap="none" lIns="54000" rIns="54000" anchor="ctr"/>
          <a:lstStyle/>
          <a:p>
            <a:pPr>
              <a:buFontTx/>
              <a:buNone/>
            </a:pPr>
            <a:r>
              <a:rPr lang="fi-FI" sz="3600"/>
              <a:t>€</a:t>
            </a:r>
          </a:p>
        </p:txBody>
      </p:sp>
      <p:sp>
        <p:nvSpPr>
          <p:cNvPr id="408589" name="Oval 13"/>
          <p:cNvSpPr>
            <a:spLocks noChangeArrowheads="1"/>
          </p:cNvSpPr>
          <p:nvPr/>
        </p:nvSpPr>
        <p:spPr bwMode="auto">
          <a:xfrm>
            <a:off x="1911350" y="3103563"/>
            <a:ext cx="665163" cy="665162"/>
          </a:xfrm>
          <a:prstGeom prst="ellipse">
            <a:avLst/>
          </a:prstGeom>
          <a:gradFill rotWithShape="1">
            <a:gsLst>
              <a:gs pos="0">
                <a:srgbClr val="FFFFFF"/>
              </a:gs>
              <a:gs pos="100000">
                <a:srgbClr val="FF0000"/>
              </a:gs>
            </a:gsLst>
            <a:path path="shape">
              <a:fillToRect l="50000" t="50000" r="50000" b="50000"/>
            </a:path>
          </a:gradFill>
          <a:ln w="57150" cmpd="thinThick" algn="ctr">
            <a:solidFill>
              <a:schemeClr val="tx1"/>
            </a:solidFill>
            <a:round/>
            <a:headEnd/>
            <a:tailEnd/>
          </a:ln>
          <a:effectLst/>
        </p:spPr>
        <p:txBody>
          <a:bodyPr wrap="none" lIns="54000" rIns="54000" anchor="ctr"/>
          <a:lstStyle/>
          <a:p>
            <a:pPr>
              <a:buFontTx/>
              <a:buNone/>
            </a:pPr>
            <a:r>
              <a:rPr lang="en-US" sz="3600"/>
              <a:t>$</a:t>
            </a:r>
          </a:p>
        </p:txBody>
      </p:sp>
      <p:sp>
        <p:nvSpPr>
          <p:cNvPr id="408590" name="Oval 14"/>
          <p:cNvSpPr>
            <a:spLocks noChangeArrowheads="1"/>
          </p:cNvSpPr>
          <p:nvPr/>
        </p:nvSpPr>
        <p:spPr bwMode="auto">
          <a:xfrm>
            <a:off x="6472238" y="3074988"/>
            <a:ext cx="665162" cy="665162"/>
          </a:xfrm>
          <a:prstGeom prst="ellipse">
            <a:avLst/>
          </a:prstGeom>
          <a:gradFill rotWithShape="1">
            <a:gsLst>
              <a:gs pos="0">
                <a:srgbClr val="FFFFFF"/>
              </a:gs>
              <a:gs pos="100000">
                <a:srgbClr val="FCE960"/>
              </a:gs>
            </a:gsLst>
            <a:path path="shape">
              <a:fillToRect l="50000" t="50000" r="50000" b="50000"/>
            </a:path>
          </a:gradFill>
          <a:ln w="57150" cmpd="thinThick" algn="ctr">
            <a:solidFill>
              <a:schemeClr val="tx1"/>
            </a:solidFill>
            <a:round/>
            <a:headEnd/>
            <a:tailEnd/>
          </a:ln>
          <a:effectLst/>
        </p:spPr>
        <p:txBody>
          <a:bodyPr wrap="none" lIns="54000" rIns="54000" anchor="ctr"/>
          <a:lstStyle/>
          <a:p>
            <a:pPr>
              <a:buFontTx/>
              <a:buNone/>
            </a:pPr>
            <a:r>
              <a:rPr lang="en-US" sz="3600"/>
              <a:t>¥</a:t>
            </a:r>
          </a:p>
        </p:txBody>
      </p:sp>
      <p:sp>
        <p:nvSpPr>
          <p:cNvPr id="15" name="页脚占位符 4"/>
          <p:cNvSpPr>
            <a:spLocks noGrp="1"/>
          </p:cNvSpPr>
          <p:nvPr>
            <p:ph type="ftr" sz="quarter" idx="11"/>
          </p:nvPr>
        </p:nvSpPr>
        <p:spPr bwMode="auto">
          <a:xfrm>
            <a:off x="4716463" y="6381750"/>
            <a:ext cx="2713037" cy="215900"/>
          </a:xfrm>
          <a:ln>
            <a:miter lim="800000"/>
            <a:headEnd/>
            <a:tailEnd/>
          </a:ln>
        </p:spPr>
        <p:txBody>
          <a:bodyPr wrap="square" numCol="1" compatLnSpc="1">
            <a:prstTxWarp prst="textNoShape">
              <a:avLst/>
            </a:prstTxWarp>
          </a:bodyPr>
          <a:lstStyle/>
          <a:p>
            <a:pPr>
              <a:defRPr/>
            </a:pPr>
            <a:r>
              <a:rPr lang="en-US" dirty="0" smtClean="0"/>
              <a:t>ROCKET-</a:t>
            </a:r>
            <a:r>
              <a:rPr lang="en-US" dirty="0" err="1" smtClean="0"/>
              <a:t>projektin</a:t>
            </a:r>
            <a:r>
              <a:rPr lang="en-US" dirty="0" smtClean="0"/>
              <a:t> </a:t>
            </a:r>
            <a:r>
              <a:rPr lang="en-US" dirty="0" err="1" smtClean="0"/>
              <a:t>Kiina</a:t>
            </a:r>
            <a:r>
              <a:rPr lang="en-US" dirty="0" smtClean="0"/>
              <a:t> </a:t>
            </a:r>
            <a:r>
              <a:rPr lang="en-US" dirty="0" err="1" smtClean="0"/>
              <a:t>seminaari</a:t>
            </a:r>
            <a:r>
              <a:rPr lang="en-US" dirty="0" smtClean="0"/>
              <a:t> 17.5.2011</a:t>
            </a:r>
            <a:endParaRPr lang="en-US" dirty="0"/>
          </a:p>
        </p:txBody>
      </p:sp>
    </p:spTree>
  </p:cSld>
  <p:clrMapOvr>
    <a:masterClrMapping/>
  </p:clrMapOvr>
  <p:transition spd="med">
    <p:fade/>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ktangel 12"/>
          <p:cNvSpPr/>
          <p:nvPr/>
        </p:nvSpPr>
        <p:spPr>
          <a:xfrm>
            <a:off x="307975" y="1412875"/>
            <a:ext cx="8623300" cy="4819650"/>
          </a:xfrm>
          <a:prstGeom prst="rect">
            <a:avLst/>
          </a:prstGeom>
          <a:solidFill>
            <a:schemeClr val="accent2"/>
          </a:solidFill>
          <a:ln>
            <a:noFill/>
          </a:ln>
          <a:effectLst/>
        </p:spPr>
        <p:style>
          <a:lnRef idx="1">
            <a:schemeClr val="accent4"/>
          </a:lnRef>
          <a:fillRef idx="3">
            <a:schemeClr val="accent4"/>
          </a:fillRef>
          <a:effectRef idx="2">
            <a:schemeClr val="accent4"/>
          </a:effectRef>
          <a:fontRef idx="minor">
            <a:schemeClr val="lt1"/>
          </a:fontRef>
        </p:style>
        <p:txBody>
          <a:bodyPr anchor="ctr"/>
          <a:lstStyle/>
          <a:p>
            <a:pPr algn="ctr"/>
            <a:endParaRPr lang="sv-SE">
              <a:solidFill>
                <a:srgbClr val="FFFFFF"/>
              </a:solidFill>
              <a:ea typeface="MS PGothic" pitchFamily="34" charset="-128"/>
              <a:cs typeface="Arial" charset="0"/>
            </a:endParaRPr>
          </a:p>
        </p:txBody>
      </p:sp>
      <p:sp>
        <p:nvSpPr>
          <p:cNvPr id="13315" name="Rectangle 12"/>
          <p:cNvSpPr>
            <a:spLocks noChangeArrowheads="1"/>
          </p:cNvSpPr>
          <p:nvPr/>
        </p:nvSpPr>
        <p:spPr bwMode="auto">
          <a:xfrm>
            <a:off x="6769100" y="1416050"/>
            <a:ext cx="2166938" cy="2413000"/>
          </a:xfrm>
          <a:prstGeom prst="rect">
            <a:avLst/>
          </a:prstGeom>
          <a:solidFill>
            <a:schemeClr val="hlink"/>
          </a:solidFill>
          <a:ln w="9525">
            <a:noFill/>
            <a:miter lim="800000"/>
            <a:headEnd/>
            <a:tailEnd/>
          </a:ln>
        </p:spPr>
        <p:txBody>
          <a:bodyPr wrap="none" anchor="ctr"/>
          <a:lstStyle/>
          <a:p>
            <a:pPr algn="ctr">
              <a:lnSpc>
                <a:spcPts val="6600"/>
              </a:lnSpc>
            </a:pPr>
            <a:r>
              <a:rPr lang="en-US" sz="6000">
                <a:solidFill>
                  <a:schemeClr val="bg1"/>
                </a:solidFill>
                <a:latin typeface="Franklin Gothic Std No.2" pitchFamily="34" charset="0"/>
              </a:rPr>
              <a:t>9</a:t>
            </a:r>
          </a:p>
          <a:p>
            <a:pPr algn="ctr"/>
            <a:r>
              <a:rPr lang="en-US" sz="1000">
                <a:solidFill>
                  <a:schemeClr val="bg1"/>
                </a:solidFill>
                <a:latin typeface="Franklin Gothic Std No.2" pitchFamily="34" charset="0"/>
              </a:rPr>
              <a:t>PRODUCTION FACILITIES</a:t>
            </a:r>
          </a:p>
          <a:p>
            <a:pPr algn="ctr"/>
            <a:endParaRPr lang="sv-SE">
              <a:latin typeface="Franklin Gothic Std No.2" pitchFamily="34" charset="0"/>
            </a:endParaRPr>
          </a:p>
        </p:txBody>
      </p:sp>
      <p:sp>
        <p:nvSpPr>
          <p:cNvPr id="15364" name="Rectangle 13"/>
          <p:cNvSpPr>
            <a:spLocks noChangeArrowheads="1"/>
          </p:cNvSpPr>
          <p:nvPr/>
        </p:nvSpPr>
        <p:spPr bwMode="auto">
          <a:xfrm>
            <a:off x="4603750" y="1416050"/>
            <a:ext cx="2165350" cy="2413000"/>
          </a:xfrm>
          <a:prstGeom prst="rect">
            <a:avLst/>
          </a:prstGeom>
          <a:solidFill>
            <a:schemeClr val="tx1">
              <a:lumMod val="65000"/>
              <a:lumOff val="35000"/>
            </a:schemeClr>
          </a:solidFill>
          <a:ln w="9525">
            <a:noFill/>
            <a:miter lim="800000"/>
            <a:headEnd/>
            <a:tailEnd/>
          </a:ln>
        </p:spPr>
        <p:txBody>
          <a:bodyPr wrap="none" anchor="ctr"/>
          <a:lstStyle/>
          <a:p>
            <a:pPr algn="ctr"/>
            <a:r>
              <a:rPr lang="en-US" sz="5800">
                <a:solidFill>
                  <a:schemeClr val="bg1"/>
                </a:solidFill>
                <a:latin typeface="Franklin Gothic Std No.2" pitchFamily="34" charset="0"/>
              </a:rPr>
              <a:t>117</a:t>
            </a:r>
            <a:r>
              <a:rPr lang="en-US" sz="5800">
                <a:latin typeface="Franklin Gothic Std No.2" pitchFamily="34" charset="0"/>
              </a:rPr>
              <a:t/>
            </a:r>
            <a:br>
              <a:rPr lang="en-US" sz="5800">
                <a:latin typeface="Franklin Gothic Std No.2" pitchFamily="34" charset="0"/>
              </a:rPr>
            </a:br>
            <a:r>
              <a:rPr lang="en-US" sz="1000">
                <a:solidFill>
                  <a:schemeClr val="bg1"/>
                </a:solidFill>
                <a:latin typeface="Franklin Gothic Std No.2" pitchFamily="34" charset="0"/>
              </a:rPr>
              <a:t> SERVICE LOCATIONS</a:t>
            </a:r>
            <a:endParaRPr lang="sv-SE" sz="1000">
              <a:latin typeface="Franklin Gothic Std No.2" pitchFamily="34" charset="0"/>
            </a:endParaRPr>
          </a:p>
        </p:txBody>
      </p:sp>
      <p:sp>
        <p:nvSpPr>
          <p:cNvPr id="13317" name="Rectangle 16"/>
          <p:cNvSpPr>
            <a:spLocks noChangeArrowheads="1"/>
          </p:cNvSpPr>
          <p:nvPr/>
        </p:nvSpPr>
        <p:spPr bwMode="auto">
          <a:xfrm>
            <a:off x="4605338" y="3827463"/>
            <a:ext cx="2163762" cy="2413000"/>
          </a:xfrm>
          <a:prstGeom prst="rect">
            <a:avLst/>
          </a:prstGeom>
          <a:solidFill>
            <a:srgbClr val="F7181D"/>
          </a:solidFill>
          <a:ln w="9525">
            <a:noFill/>
            <a:miter lim="800000"/>
            <a:headEnd/>
            <a:tailEnd/>
          </a:ln>
        </p:spPr>
        <p:txBody>
          <a:bodyPr wrap="none" anchor="ctr"/>
          <a:lstStyle/>
          <a:p>
            <a:pPr algn="ctr">
              <a:spcAft>
                <a:spcPts val="100"/>
              </a:spcAft>
            </a:pPr>
            <a:r>
              <a:rPr lang="en-US" sz="1000">
                <a:solidFill>
                  <a:schemeClr val="bg1"/>
                </a:solidFill>
                <a:latin typeface="Franklin Gothic Std No.2" pitchFamily="34" charset="0"/>
              </a:rPr>
              <a:t>ACCOUNTING FOR</a:t>
            </a:r>
          </a:p>
          <a:p>
            <a:pPr algn="ctr"/>
            <a:r>
              <a:rPr lang="en-US" sz="6000">
                <a:solidFill>
                  <a:schemeClr val="bg1"/>
                </a:solidFill>
                <a:latin typeface="Franklin Gothic Std No.2" pitchFamily="34" charset="0"/>
              </a:rPr>
              <a:t>16%</a:t>
            </a:r>
          </a:p>
          <a:p>
            <a:pPr algn="ctr"/>
            <a:r>
              <a:rPr lang="fi-FI" sz="1000">
                <a:solidFill>
                  <a:schemeClr val="bg1"/>
                </a:solidFill>
                <a:latin typeface="Franklin Gothic Std No.2" pitchFamily="34" charset="0"/>
              </a:rPr>
              <a:t>OF 2010 SALES</a:t>
            </a:r>
            <a:endParaRPr lang="en-US" sz="1000">
              <a:solidFill>
                <a:schemeClr val="bg1"/>
              </a:solidFill>
              <a:latin typeface="Franklin Gothic Std No.2" pitchFamily="34" charset="0"/>
            </a:endParaRPr>
          </a:p>
        </p:txBody>
      </p:sp>
      <p:sp>
        <p:nvSpPr>
          <p:cNvPr id="13318" name="Rectangle 17"/>
          <p:cNvSpPr>
            <a:spLocks noChangeArrowheads="1"/>
          </p:cNvSpPr>
          <p:nvPr/>
        </p:nvSpPr>
        <p:spPr bwMode="auto">
          <a:xfrm>
            <a:off x="2444750" y="3827463"/>
            <a:ext cx="2160588" cy="2413000"/>
          </a:xfrm>
          <a:prstGeom prst="rect">
            <a:avLst/>
          </a:prstGeom>
          <a:solidFill>
            <a:schemeClr val="accent2"/>
          </a:solidFill>
          <a:ln w="9525">
            <a:noFill/>
            <a:miter lim="800000"/>
            <a:headEnd/>
            <a:tailEnd/>
          </a:ln>
        </p:spPr>
        <p:txBody>
          <a:bodyPr wrap="none" anchor="ctr"/>
          <a:lstStyle/>
          <a:p>
            <a:pPr algn="ctr"/>
            <a:r>
              <a:rPr lang="en-US" sz="3800">
                <a:solidFill>
                  <a:schemeClr val="bg1"/>
                </a:solidFill>
                <a:latin typeface="Franklin Gothic Std No.2" pitchFamily="34" charset="0"/>
              </a:rPr>
              <a:t>€255</a:t>
            </a:r>
          </a:p>
          <a:p>
            <a:pPr algn="ctr"/>
            <a:r>
              <a:rPr lang="en-US" sz="1000">
                <a:solidFill>
                  <a:schemeClr val="bg1"/>
                </a:solidFill>
                <a:latin typeface="Franklin Gothic Std No.2" pitchFamily="34" charset="0"/>
              </a:rPr>
              <a:t>MILLION IN NET SALES </a:t>
            </a:r>
          </a:p>
          <a:p>
            <a:pPr algn="ctr"/>
            <a:r>
              <a:rPr lang="en-US" sz="1000">
                <a:solidFill>
                  <a:schemeClr val="bg1"/>
                </a:solidFill>
                <a:latin typeface="Franklin Gothic Std No.2" pitchFamily="34" charset="0"/>
              </a:rPr>
              <a:t>IN 2010</a:t>
            </a:r>
            <a:endParaRPr lang="sv-SE" sz="1000">
              <a:solidFill>
                <a:schemeClr val="bg1"/>
              </a:solidFill>
              <a:latin typeface="Franklin Gothic Std No.2" pitchFamily="34" charset="0"/>
            </a:endParaRPr>
          </a:p>
        </p:txBody>
      </p:sp>
      <p:sp>
        <p:nvSpPr>
          <p:cNvPr id="13319" name="Rectangle 6"/>
          <p:cNvSpPr>
            <a:spLocks noGrp="1" noChangeArrowheads="1"/>
          </p:cNvSpPr>
          <p:nvPr>
            <p:ph type="title"/>
          </p:nvPr>
        </p:nvSpPr>
        <p:spPr/>
        <p:txBody>
          <a:bodyPr/>
          <a:lstStyle/>
          <a:p>
            <a:pPr eaLnBrk="1" hangingPunct="1"/>
            <a:r>
              <a:rPr lang="fi-FI" smtClean="0">
                <a:ea typeface="MS PGothic" pitchFamily="34" charset="-128"/>
              </a:rPr>
              <a:t>REGION ASIA-PACIFIC IN NUMBERS</a:t>
            </a:r>
            <a:endParaRPr lang="en-US" smtClean="0">
              <a:solidFill>
                <a:schemeClr val="bg2"/>
              </a:solidFill>
              <a:ea typeface="MS PGothic" pitchFamily="34" charset="-128"/>
            </a:endParaRPr>
          </a:p>
        </p:txBody>
      </p:sp>
      <p:sp>
        <p:nvSpPr>
          <p:cNvPr id="15369" name="页脚占位符 4"/>
          <p:cNvSpPr>
            <a:spLocks noGrp="1"/>
          </p:cNvSpPr>
          <p:nvPr>
            <p:ph type="ftr" sz="quarter" idx="11"/>
          </p:nvPr>
        </p:nvSpPr>
        <p:spPr bwMode="auto">
          <a:ln>
            <a:miter lim="800000"/>
            <a:headEnd/>
            <a:tailEnd/>
          </a:ln>
        </p:spPr>
        <p:txBody>
          <a:bodyPr wrap="square" numCol="1" compatLnSpc="1">
            <a:prstTxWarp prst="textNoShape">
              <a:avLst/>
            </a:prstTxWarp>
          </a:bodyPr>
          <a:lstStyle/>
          <a:p>
            <a:pPr>
              <a:defRPr/>
            </a:pPr>
            <a:r>
              <a:rPr lang="en-US" dirty="0" smtClean="0"/>
              <a:t>ROCKET-</a:t>
            </a:r>
            <a:r>
              <a:rPr lang="en-US" dirty="0" err="1" smtClean="0"/>
              <a:t>projektin</a:t>
            </a:r>
            <a:r>
              <a:rPr lang="en-US" dirty="0" smtClean="0"/>
              <a:t> </a:t>
            </a:r>
            <a:r>
              <a:rPr lang="en-US" dirty="0" err="1" smtClean="0"/>
              <a:t>Kiina</a:t>
            </a:r>
            <a:r>
              <a:rPr lang="en-US" dirty="0" smtClean="0"/>
              <a:t> </a:t>
            </a:r>
            <a:r>
              <a:rPr lang="en-US" dirty="0" err="1" smtClean="0"/>
              <a:t>seminaari</a:t>
            </a:r>
            <a:r>
              <a:rPr lang="en-US" dirty="0" smtClean="0"/>
              <a:t> 17.5.2011</a:t>
            </a:r>
            <a:endParaRPr lang="en-US" dirty="0"/>
          </a:p>
        </p:txBody>
      </p:sp>
      <p:pic>
        <p:nvPicPr>
          <p:cNvPr id="13323" name="Picture 11" descr="Indistrial_Crane__Standard_.jpg"/>
          <p:cNvPicPr>
            <a:picLocks noChangeAspect="1"/>
          </p:cNvPicPr>
          <p:nvPr/>
        </p:nvPicPr>
        <p:blipFill>
          <a:blip r:embed="rId3"/>
          <a:srcRect t="19572" b="5103"/>
          <a:stretch>
            <a:fillRect/>
          </a:stretch>
        </p:blipFill>
        <p:spPr bwMode="auto">
          <a:xfrm>
            <a:off x="303213" y="1409700"/>
            <a:ext cx="2149475" cy="2416175"/>
          </a:xfrm>
          <a:prstGeom prst="rect">
            <a:avLst/>
          </a:prstGeom>
          <a:noFill/>
          <a:ln w="9525">
            <a:noFill/>
            <a:miter lim="800000"/>
            <a:headEnd/>
            <a:tailEnd/>
          </a:ln>
        </p:spPr>
      </p:pic>
      <p:sp>
        <p:nvSpPr>
          <p:cNvPr id="13324" name="Rectangle 14"/>
          <p:cNvSpPr>
            <a:spLocks noChangeArrowheads="1"/>
          </p:cNvSpPr>
          <p:nvPr/>
        </p:nvSpPr>
        <p:spPr bwMode="auto">
          <a:xfrm>
            <a:off x="2441575" y="1416050"/>
            <a:ext cx="2160588" cy="2413000"/>
          </a:xfrm>
          <a:prstGeom prst="rect">
            <a:avLst/>
          </a:prstGeom>
          <a:solidFill>
            <a:srgbClr val="FF0000"/>
          </a:solidFill>
          <a:ln w="9525">
            <a:noFill/>
            <a:miter lim="800000"/>
            <a:headEnd/>
            <a:tailEnd/>
          </a:ln>
        </p:spPr>
        <p:txBody>
          <a:bodyPr wrap="none" anchor="ctr"/>
          <a:lstStyle/>
          <a:p>
            <a:pPr algn="ctr"/>
            <a:r>
              <a:rPr lang="en-US" sz="4500">
                <a:solidFill>
                  <a:schemeClr val="bg1"/>
                </a:solidFill>
                <a:latin typeface="Franklin Gothic Std No.2" pitchFamily="34" charset="0"/>
              </a:rPr>
              <a:t>2,032</a:t>
            </a:r>
            <a:r>
              <a:rPr lang="en-US" sz="4000">
                <a:solidFill>
                  <a:schemeClr val="bg1"/>
                </a:solidFill>
                <a:latin typeface="Franklin Gothic Std No.2" pitchFamily="34" charset="0"/>
              </a:rPr>
              <a:t> </a:t>
            </a:r>
            <a:br>
              <a:rPr lang="en-US" sz="4000">
                <a:solidFill>
                  <a:schemeClr val="bg1"/>
                </a:solidFill>
                <a:latin typeface="Franklin Gothic Std No.2" pitchFamily="34" charset="0"/>
              </a:rPr>
            </a:br>
            <a:r>
              <a:rPr lang="en-US" sz="1000">
                <a:solidFill>
                  <a:schemeClr val="bg1"/>
                </a:solidFill>
                <a:latin typeface="Franklin Gothic Std No.2" pitchFamily="34" charset="0"/>
              </a:rPr>
              <a:t>EMPLOYEES</a:t>
            </a:r>
            <a:endParaRPr lang="en-GB" sz="1000">
              <a:solidFill>
                <a:schemeClr val="bg1"/>
              </a:solidFill>
              <a:latin typeface="Franklin Gothic Std No.2" pitchFamily="34" charset="0"/>
            </a:endParaRPr>
          </a:p>
        </p:txBody>
      </p:sp>
      <p:sp>
        <p:nvSpPr>
          <p:cNvPr id="13325" name="Rectangle 18"/>
          <p:cNvSpPr>
            <a:spLocks noChangeArrowheads="1"/>
          </p:cNvSpPr>
          <p:nvPr/>
        </p:nvSpPr>
        <p:spPr bwMode="auto">
          <a:xfrm>
            <a:off x="285750" y="3827463"/>
            <a:ext cx="2160588" cy="2413000"/>
          </a:xfrm>
          <a:prstGeom prst="rect">
            <a:avLst/>
          </a:prstGeom>
          <a:solidFill>
            <a:schemeClr val="hlink"/>
          </a:solidFill>
          <a:ln w="9525">
            <a:noFill/>
            <a:miter lim="800000"/>
            <a:headEnd/>
            <a:tailEnd/>
          </a:ln>
        </p:spPr>
        <p:txBody>
          <a:bodyPr wrap="none" anchor="ctr"/>
          <a:lstStyle/>
          <a:p>
            <a:pPr algn="ctr">
              <a:spcAft>
                <a:spcPts val="100"/>
              </a:spcAft>
            </a:pPr>
            <a:r>
              <a:rPr lang="en-US" sz="1000">
                <a:solidFill>
                  <a:schemeClr val="bg1"/>
                </a:solidFill>
                <a:latin typeface="Franklin Gothic Std No.2" pitchFamily="34" charset="0"/>
              </a:rPr>
              <a:t>ACTIVE IN</a:t>
            </a:r>
          </a:p>
          <a:p>
            <a:pPr algn="ctr"/>
            <a:r>
              <a:rPr lang="en-US" sz="6000">
                <a:solidFill>
                  <a:schemeClr val="bg1"/>
                </a:solidFill>
                <a:latin typeface="Franklin Gothic Std No.2" pitchFamily="34" charset="0"/>
              </a:rPr>
              <a:t>12</a:t>
            </a:r>
          </a:p>
          <a:p>
            <a:pPr algn="ctr"/>
            <a:r>
              <a:rPr lang="fi-FI" sz="1000">
                <a:solidFill>
                  <a:schemeClr val="bg1"/>
                </a:solidFill>
                <a:latin typeface="Franklin Gothic Std No.2" pitchFamily="34" charset="0"/>
              </a:rPr>
              <a:t>COUNTRIES IN THE REGION</a:t>
            </a:r>
            <a:endParaRPr lang="en-US" sz="1000">
              <a:solidFill>
                <a:schemeClr val="bg1"/>
              </a:solidFill>
              <a:latin typeface="Franklin Gothic Std No.2" pitchFamily="34" charset="0"/>
            </a:endParaRPr>
          </a:p>
        </p:txBody>
      </p:sp>
      <p:pic>
        <p:nvPicPr>
          <p:cNvPr id="13326" name="Picture 13" descr="C_Symbol__2007.jpg"/>
          <p:cNvPicPr>
            <a:picLocks noChangeAspect="1"/>
          </p:cNvPicPr>
          <p:nvPr/>
        </p:nvPicPr>
        <p:blipFill>
          <a:blip r:embed="rId4"/>
          <a:srcRect l="36707" b="197"/>
          <a:stretch>
            <a:fillRect/>
          </a:stretch>
        </p:blipFill>
        <p:spPr bwMode="auto">
          <a:xfrm>
            <a:off x="6769100" y="3825875"/>
            <a:ext cx="2165350" cy="2417763"/>
          </a:xfrm>
          <a:prstGeom prst="rect">
            <a:avLst/>
          </a:prstGeom>
          <a:noFill/>
          <a:ln w="9525">
            <a:noFill/>
            <a:miter lim="800000"/>
            <a:headEnd/>
            <a:tailEnd/>
          </a:ln>
        </p:spPr>
      </p:pic>
    </p:spTree>
  </p:cSld>
  <p:clrMapOvr>
    <a:masterClrMapping/>
  </p:clrMapOvr>
  <p:transition>
    <p:fade/>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lstStyle/>
          <a:p>
            <a:r>
              <a:rPr lang="en-US" smtClean="0"/>
              <a:t>KONECRANES ASIA-PACIFIC REGION</a:t>
            </a:r>
          </a:p>
        </p:txBody>
      </p:sp>
      <p:sp>
        <p:nvSpPr>
          <p:cNvPr id="4" name="Footer Placeholder 3"/>
          <p:cNvSpPr>
            <a:spLocks noGrp="1"/>
          </p:cNvSpPr>
          <p:nvPr>
            <p:ph type="ftr" sz="quarter" idx="11"/>
          </p:nvPr>
        </p:nvSpPr>
        <p:spPr/>
        <p:txBody>
          <a:bodyPr/>
          <a:lstStyle/>
          <a:p>
            <a:pPr>
              <a:defRPr/>
            </a:pPr>
            <a:r>
              <a:rPr lang="en-GB" smtClean="0"/>
              <a:t>ROCKET-projektin Kiina seminaari 17.5.2011</a:t>
            </a:r>
            <a:endParaRPr lang="en-GB"/>
          </a:p>
        </p:txBody>
      </p:sp>
      <p:sp>
        <p:nvSpPr>
          <p:cNvPr id="16390" name="Freeform 173"/>
          <p:cNvSpPr>
            <a:spLocks/>
          </p:cNvSpPr>
          <p:nvPr/>
        </p:nvSpPr>
        <p:spPr bwMode="auto">
          <a:xfrm>
            <a:off x="3802063" y="1760538"/>
            <a:ext cx="31750" cy="9525"/>
          </a:xfrm>
          <a:custGeom>
            <a:avLst/>
            <a:gdLst>
              <a:gd name="T0" fmla="*/ 1000502046 w 40"/>
              <a:gd name="T1" fmla="*/ 1000502110 h 12"/>
              <a:gd name="T2" fmla="*/ 0 w 40"/>
              <a:gd name="T3" fmla="*/ 2000373983 h 12"/>
              <a:gd name="T4" fmla="*/ 2147483647 w 40"/>
              <a:gd name="T5" fmla="*/ 2147483647 h 12"/>
              <a:gd name="T6" fmla="*/ 2147483647 w 40"/>
              <a:gd name="T7" fmla="*/ 2147483647 h 12"/>
              <a:gd name="T8" fmla="*/ 2147483647 w 40"/>
              <a:gd name="T9" fmla="*/ 2147483647 h 12"/>
              <a:gd name="T10" fmla="*/ 2147483647 w 40"/>
              <a:gd name="T11" fmla="*/ 2147483647 h 12"/>
              <a:gd name="T12" fmla="*/ 2147483647 w 40"/>
              <a:gd name="T13" fmla="*/ 2147483647 h 12"/>
              <a:gd name="T14" fmla="*/ 2147483647 w 40"/>
              <a:gd name="T15" fmla="*/ 2147483647 h 12"/>
              <a:gd name="T16" fmla="*/ 2147483647 w 40"/>
              <a:gd name="T17" fmla="*/ 2147483647 h 12"/>
              <a:gd name="T18" fmla="*/ 2147483647 w 40"/>
              <a:gd name="T19" fmla="*/ 2147483647 h 12"/>
              <a:gd name="T20" fmla="*/ 2147483647 w 40"/>
              <a:gd name="T21" fmla="*/ 1000502110 h 12"/>
              <a:gd name="T22" fmla="*/ 2147483647 w 40"/>
              <a:gd name="T23" fmla="*/ 0 h 12"/>
              <a:gd name="T24" fmla="*/ 2147483647 w 40"/>
              <a:gd name="T25" fmla="*/ 0 h 12"/>
              <a:gd name="T26" fmla="*/ 1000502046 w 40"/>
              <a:gd name="T27" fmla="*/ 1000502110 h 12"/>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40"/>
              <a:gd name="T43" fmla="*/ 0 h 12"/>
              <a:gd name="T44" fmla="*/ 40 w 40"/>
              <a:gd name="T45" fmla="*/ 12 h 12"/>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40" h="12">
                <a:moveTo>
                  <a:pt x="2" y="2"/>
                </a:moveTo>
                <a:lnTo>
                  <a:pt x="0" y="4"/>
                </a:lnTo>
                <a:lnTo>
                  <a:pt x="6" y="6"/>
                </a:lnTo>
                <a:lnTo>
                  <a:pt x="12" y="6"/>
                </a:lnTo>
                <a:lnTo>
                  <a:pt x="26" y="10"/>
                </a:lnTo>
                <a:lnTo>
                  <a:pt x="40" y="12"/>
                </a:lnTo>
                <a:lnTo>
                  <a:pt x="40" y="10"/>
                </a:lnTo>
                <a:lnTo>
                  <a:pt x="34" y="8"/>
                </a:lnTo>
                <a:lnTo>
                  <a:pt x="32" y="6"/>
                </a:lnTo>
                <a:lnTo>
                  <a:pt x="26" y="6"/>
                </a:lnTo>
                <a:lnTo>
                  <a:pt x="16" y="2"/>
                </a:lnTo>
                <a:lnTo>
                  <a:pt x="12" y="0"/>
                </a:lnTo>
                <a:lnTo>
                  <a:pt x="8" y="0"/>
                </a:lnTo>
                <a:lnTo>
                  <a:pt x="2" y="2"/>
                </a:lnTo>
                <a:close/>
              </a:path>
            </a:pathLst>
          </a:custGeom>
          <a:solidFill>
            <a:srgbClr val="0099AA"/>
          </a:solidFill>
          <a:ln w="3175">
            <a:solidFill>
              <a:schemeClr val="bg1"/>
            </a:solidFill>
            <a:round/>
            <a:headEnd/>
            <a:tailEnd/>
          </a:ln>
        </p:spPr>
        <p:txBody>
          <a:bodyPr/>
          <a:lstStyle/>
          <a:p>
            <a:endParaRPr lang="en-US"/>
          </a:p>
        </p:txBody>
      </p:sp>
      <p:sp>
        <p:nvSpPr>
          <p:cNvPr id="16391" name="Freeform 174"/>
          <p:cNvSpPr>
            <a:spLocks/>
          </p:cNvSpPr>
          <p:nvPr/>
        </p:nvSpPr>
        <p:spPr bwMode="auto">
          <a:xfrm>
            <a:off x="3848100" y="1770063"/>
            <a:ext cx="20638" cy="4762"/>
          </a:xfrm>
          <a:custGeom>
            <a:avLst/>
            <a:gdLst>
              <a:gd name="T0" fmla="*/ 0 w 26"/>
              <a:gd name="T1" fmla="*/ 999662135 h 6"/>
              <a:gd name="T2" fmla="*/ 2147483647 w 26"/>
              <a:gd name="T3" fmla="*/ 2147483647 h 6"/>
              <a:gd name="T4" fmla="*/ 2147483647 w 26"/>
              <a:gd name="T5" fmla="*/ 2147483647 h 6"/>
              <a:gd name="T6" fmla="*/ 2147483647 w 26"/>
              <a:gd name="T7" fmla="*/ 1999954442 h 6"/>
              <a:gd name="T8" fmla="*/ 2147483647 w 26"/>
              <a:gd name="T9" fmla="*/ 999662135 h 6"/>
              <a:gd name="T10" fmla="*/ 2147483647 w 26"/>
              <a:gd name="T11" fmla="*/ 0 h 6"/>
              <a:gd name="T12" fmla="*/ 2147483647 w 26"/>
              <a:gd name="T13" fmla="*/ 0 h 6"/>
              <a:gd name="T14" fmla="*/ 0 w 26"/>
              <a:gd name="T15" fmla="*/ 999662135 h 6"/>
              <a:gd name="T16" fmla="*/ 0 60000 65536"/>
              <a:gd name="T17" fmla="*/ 0 60000 65536"/>
              <a:gd name="T18" fmla="*/ 0 60000 65536"/>
              <a:gd name="T19" fmla="*/ 0 60000 65536"/>
              <a:gd name="T20" fmla="*/ 0 60000 65536"/>
              <a:gd name="T21" fmla="*/ 0 60000 65536"/>
              <a:gd name="T22" fmla="*/ 0 60000 65536"/>
              <a:gd name="T23" fmla="*/ 0 60000 65536"/>
              <a:gd name="T24" fmla="*/ 0 w 26"/>
              <a:gd name="T25" fmla="*/ 0 h 6"/>
              <a:gd name="T26" fmla="*/ 26 w 2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6" h="6">
                <a:moveTo>
                  <a:pt x="0" y="2"/>
                </a:moveTo>
                <a:lnTo>
                  <a:pt x="20" y="6"/>
                </a:lnTo>
                <a:lnTo>
                  <a:pt x="26" y="6"/>
                </a:lnTo>
                <a:lnTo>
                  <a:pt x="26" y="4"/>
                </a:lnTo>
                <a:lnTo>
                  <a:pt x="22" y="2"/>
                </a:lnTo>
                <a:lnTo>
                  <a:pt x="12" y="0"/>
                </a:lnTo>
                <a:lnTo>
                  <a:pt x="6" y="0"/>
                </a:lnTo>
                <a:lnTo>
                  <a:pt x="0" y="2"/>
                </a:lnTo>
                <a:close/>
              </a:path>
            </a:pathLst>
          </a:custGeom>
          <a:solidFill>
            <a:srgbClr val="0099AA"/>
          </a:solidFill>
          <a:ln w="3175">
            <a:solidFill>
              <a:schemeClr val="bg1"/>
            </a:solidFill>
            <a:round/>
            <a:headEnd/>
            <a:tailEnd/>
          </a:ln>
        </p:spPr>
        <p:txBody>
          <a:bodyPr/>
          <a:lstStyle/>
          <a:p>
            <a:endParaRPr lang="en-US"/>
          </a:p>
        </p:txBody>
      </p:sp>
      <p:sp>
        <p:nvSpPr>
          <p:cNvPr id="16392" name="Freeform 175"/>
          <p:cNvSpPr>
            <a:spLocks/>
          </p:cNvSpPr>
          <p:nvPr/>
        </p:nvSpPr>
        <p:spPr bwMode="auto">
          <a:xfrm>
            <a:off x="3883025" y="1839913"/>
            <a:ext cx="11113" cy="4762"/>
          </a:xfrm>
          <a:custGeom>
            <a:avLst/>
            <a:gdLst>
              <a:gd name="T0" fmla="*/ 2147483647 w 14"/>
              <a:gd name="T1" fmla="*/ 0 h 6"/>
              <a:gd name="T2" fmla="*/ 0 w 14"/>
              <a:gd name="T3" fmla="*/ 999662135 h 6"/>
              <a:gd name="T4" fmla="*/ 0 w 14"/>
              <a:gd name="T5" fmla="*/ 1999954442 h 6"/>
              <a:gd name="T6" fmla="*/ 0 w 14"/>
              <a:gd name="T7" fmla="*/ 2147483647 h 6"/>
              <a:gd name="T8" fmla="*/ 1000592418 w 14"/>
              <a:gd name="T9" fmla="*/ 2147483647 h 6"/>
              <a:gd name="T10" fmla="*/ 2000554571 w 14"/>
              <a:gd name="T11" fmla="*/ 2147483647 h 6"/>
              <a:gd name="T12" fmla="*/ 2147483647 w 14"/>
              <a:gd name="T13" fmla="*/ 2147483647 h 6"/>
              <a:gd name="T14" fmla="*/ 2147483647 w 14"/>
              <a:gd name="T15" fmla="*/ 1999954442 h 6"/>
              <a:gd name="T16" fmla="*/ 2147483647 w 14"/>
              <a:gd name="T17" fmla="*/ 999662135 h 6"/>
              <a:gd name="T18" fmla="*/ 2147483647 w 14"/>
              <a:gd name="T19" fmla="*/ 999662135 h 6"/>
              <a:gd name="T20" fmla="*/ 2147483647 w 14"/>
              <a:gd name="T21" fmla="*/ 0 h 6"/>
              <a:gd name="T22" fmla="*/ 2147483647 w 14"/>
              <a:gd name="T23" fmla="*/ 0 h 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4"/>
              <a:gd name="T37" fmla="*/ 0 h 6"/>
              <a:gd name="T38" fmla="*/ 14 w 14"/>
              <a:gd name="T39" fmla="*/ 6 h 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4" h="6">
                <a:moveTo>
                  <a:pt x="6" y="0"/>
                </a:moveTo>
                <a:lnTo>
                  <a:pt x="0" y="2"/>
                </a:lnTo>
                <a:lnTo>
                  <a:pt x="0" y="4"/>
                </a:lnTo>
                <a:lnTo>
                  <a:pt x="0" y="6"/>
                </a:lnTo>
                <a:lnTo>
                  <a:pt x="2" y="6"/>
                </a:lnTo>
                <a:lnTo>
                  <a:pt x="4" y="6"/>
                </a:lnTo>
                <a:lnTo>
                  <a:pt x="10" y="6"/>
                </a:lnTo>
                <a:lnTo>
                  <a:pt x="10" y="4"/>
                </a:lnTo>
                <a:lnTo>
                  <a:pt x="12" y="2"/>
                </a:lnTo>
                <a:lnTo>
                  <a:pt x="14" y="2"/>
                </a:lnTo>
                <a:lnTo>
                  <a:pt x="10" y="0"/>
                </a:lnTo>
                <a:lnTo>
                  <a:pt x="6" y="0"/>
                </a:lnTo>
                <a:close/>
              </a:path>
            </a:pathLst>
          </a:custGeom>
          <a:solidFill>
            <a:srgbClr val="0099AA"/>
          </a:solidFill>
          <a:ln w="3175">
            <a:solidFill>
              <a:schemeClr val="bg1"/>
            </a:solidFill>
            <a:round/>
            <a:headEnd/>
            <a:tailEnd/>
          </a:ln>
        </p:spPr>
        <p:txBody>
          <a:bodyPr/>
          <a:lstStyle/>
          <a:p>
            <a:endParaRPr lang="en-US"/>
          </a:p>
        </p:txBody>
      </p:sp>
      <p:sp>
        <p:nvSpPr>
          <p:cNvPr id="16393" name="Freeform 176"/>
          <p:cNvSpPr>
            <a:spLocks/>
          </p:cNvSpPr>
          <p:nvPr/>
        </p:nvSpPr>
        <p:spPr bwMode="auto">
          <a:xfrm>
            <a:off x="3879850" y="1874838"/>
            <a:ext cx="14288" cy="6350"/>
          </a:xfrm>
          <a:custGeom>
            <a:avLst/>
            <a:gdLst>
              <a:gd name="T0" fmla="*/ 2147483647 w 18"/>
              <a:gd name="T1" fmla="*/ 0 h 8"/>
              <a:gd name="T2" fmla="*/ 2000513628 w 18"/>
              <a:gd name="T3" fmla="*/ 1000501951 h 8"/>
              <a:gd name="T4" fmla="*/ 0 w 18"/>
              <a:gd name="T5" fmla="*/ 2147483647 h 8"/>
              <a:gd name="T6" fmla="*/ 0 w 18"/>
              <a:gd name="T7" fmla="*/ 2147483647 h 8"/>
              <a:gd name="T8" fmla="*/ 2147483647 w 18"/>
              <a:gd name="T9" fmla="*/ 2147483647 h 8"/>
              <a:gd name="T10" fmla="*/ 2147483647 w 18"/>
              <a:gd name="T11" fmla="*/ 2147483647 h 8"/>
              <a:gd name="T12" fmla="*/ 2147483647 w 18"/>
              <a:gd name="T13" fmla="*/ 1000501951 h 8"/>
              <a:gd name="T14" fmla="*/ 2147483647 w 18"/>
              <a:gd name="T15" fmla="*/ 0 h 8"/>
              <a:gd name="T16" fmla="*/ 2147483647 w 18"/>
              <a:gd name="T17" fmla="*/ 0 h 8"/>
              <a:gd name="T18" fmla="*/ 2147483647 w 18"/>
              <a:gd name="T19" fmla="*/ 0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8"/>
              <a:gd name="T31" fmla="*/ 0 h 8"/>
              <a:gd name="T32" fmla="*/ 18 w 18"/>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8" h="8">
                <a:moveTo>
                  <a:pt x="8" y="0"/>
                </a:moveTo>
                <a:lnTo>
                  <a:pt x="4" y="2"/>
                </a:lnTo>
                <a:lnTo>
                  <a:pt x="0" y="6"/>
                </a:lnTo>
                <a:lnTo>
                  <a:pt x="0" y="8"/>
                </a:lnTo>
                <a:lnTo>
                  <a:pt x="10" y="8"/>
                </a:lnTo>
                <a:lnTo>
                  <a:pt x="14" y="6"/>
                </a:lnTo>
                <a:lnTo>
                  <a:pt x="18" y="2"/>
                </a:lnTo>
                <a:lnTo>
                  <a:pt x="14" y="0"/>
                </a:lnTo>
                <a:lnTo>
                  <a:pt x="12" y="0"/>
                </a:lnTo>
                <a:lnTo>
                  <a:pt x="8" y="0"/>
                </a:lnTo>
                <a:close/>
              </a:path>
            </a:pathLst>
          </a:custGeom>
          <a:solidFill>
            <a:srgbClr val="0099AA"/>
          </a:solidFill>
          <a:ln w="3175">
            <a:solidFill>
              <a:schemeClr val="bg1"/>
            </a:solidFill>
            <a:round/>
            <a:headEnd/>
            <a:tailEnd/>
          </a:ln>
        </p:spPr>
        <p:txBody>
          <a:bodyPr/>
          <a:lstStyle/>
          <a:p>
            <a:endParaRPr lang="en-US"/>
          </a:p>
        </p:txBody>
      </p:sp>
      <p:sp>
        <p:nvSpPr>
          <p:cNvPr id="16394" name="Freeform 178"/>
          <p:cNvSpPr>
            <a:spLocks/>
          </p:cNvSpPr>
          <p:nvPr/>
        </p:nvSpPr>
        <p:spPr bwMode="auto">
          <a:xfrm>
            <a:off x="3856038" y="1905000"/>
            <a:ext cx="11112" cy="22225"/>
          </a:xfrm>
          <a:custGeom>
            <a:avLst/>
            <a:gdLst>
              <a:gd name="T0" fmla="*/ 999782482 w 14"/>
              <a:gd name="T1" fmla="*/ 1000502156 h 28"/>
              <a:gd name="T2" fmla="*/ 2000193585 w 14"/>
              <a:gd name="T3" fmla="*/ 2147483647 h 28"/>
              <a:gd name="T4" fmla="*/ 2147483647 w 14"/>
              <a:gd name="T5" fmla="*/ 2147483647 h 28"/>
              <a:gd name="T6" fmla="*/ 0 w 14"/>
              <a:gd name="T7" fmla="*/ 2147483647 h 28"/>
              <a:gd name="T8" fmla="*/ 999782482 w 14"/>
              <a:gd name="T9" fmla="*/ 2147483647 h 28"/>
              <a:gd name="T10" fmla="*/ 2147483647 w 14"/>
              <a:gd name="T11" fmla="*/ 2147483647 h 28"/>
              <a:gd name="T12" fmla="*/ 2147483647 w 14"/>
              <a:gd name="T13" fmla="*/ 2147483647 h 28"/>
              <a:gd name="T14" fmla="*/ 2147483647 w 14"/>
              <a:gd name="T15" fmla="*/ 2147483647 h 28"/>
              <a:gd name="T16" fmla="*/ 2147483647 w 14"/>
              <a:gd name="T17" fmla="*/ 2147483647 h 28"/>
              <a:gd name="T18" fmla="*/ 2147483647 w 14"/>
              <a:gd name="T19" fmla="*/ 2147483647 h 28"/>
              <a:gd name="T20" fmla="*/ 2147483647 w 14"/>
              <a:gd name="T21" fmla="*/ 2147483647 h 28"/>
              <a:gd name="T22" fmla="*/ 2147483647 w 14"/>
              <a:gd name="T23" fmla="*/ 2147483647 h 28"/>
              <a:gd name="T24" fmla="*/ 2147483647 w 14"/>
              <a:gd name="T25" fmla="*/ 2147483647 h 28"/>
              <a:gd name="T26" fmla="*/ 2147483647 w 14"/>
              <a:gd name="T27" fmla="*/ 2147483647 h 28"/>
              <a:gd name="T28" fmla="*/ 2147483647 w 14"/>
              <a:gd name="T29" fmla="*/ 2147483647 h 28"/>
              <a:gd name="T30" fmla="*/ 2147483647 w 14"/>
              <a:gd name="T31" fmla="*/ 2000374074 h 28"/>
              <a:gd name="T32" fmla="*/ 999782482 w 14"/>
              <a:gd name="T33" fmla="*/ 0 h 28"/>
              <a:gd name="T34" fmla="*/ 999782482 w 14"/>
              <a:gd name="T35" fmla="*/ 1000502156 h 28"/>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4"/>
              <a:gd name="T55" fmla="*/ 0 h 28"/>
              <a:gd name="T56" fmla="*/ 14 w 14"/>
              <a:gd name="T57" fmla="*/ 28 h 28"/>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4" h="28">
                <a:moveTo>
                  <a:pt x="2" y="2"/>
                </a:moveTo>
                <a:lnTo>
                  <a:pt x="4" y="6"/>
                </a:lnTo>
                <a:lnTo>
                  <a:pt x="8" y="6"/>
                </a:lnTo>
                <a:lnTo>
                  <a:pt x="0" y="8"/>
                </a:lnTo>
                <a:lnTo>
                  <a:pt x="2" y="10"/>
                </a:lnTo>
                <a:lnTo>
                  <a:pt x="6" y="14"/>
                </a:lnTo>
                <a:lnTo>
                  <a:pt x="8" y="18"/>
                </a:lnTo>
                <a:lnTo>
                  <a:pt x="10" y="20"/>
                </a:lnTo>
                <a:lnTo>
                  <a:pt x="10" y="24"/>
                </a:lnTo>
                <a:lnTo>
                  <a:pt x="12" y="26"/>
                </a:lnTo>
                <a:lnTo>
                  <a:pt x="14" y="28"/>
                </a:lnTo>
                <a:lnTo>
                  <a:pt x="14" y="24"/>
                </a:lnTo>
                <a:lnTo>
                  <a:pt x="12" y="20"/>
                </a:lnTo>
                <a:lnTo>
                  <a:pt x="10" y="8"/>
                </a:lnTo>
                <a:lnTo>
                  <a:pt x="10" y="6"/>
                </a:lnTo>
                <a:lnTo>
                  <a:pt x="8" y="4"/>
                </a:lnTo>
                <a:lnTo>
                  <a:pt x="2" y="0"/>
                </a:lnTo>
                <a:lnTo>
                  <a:pt x="2" y="2"/>
                </a:lnTo>
                <a:close/>
              </a:path>
            </a:pathLst>
          </a:custGeom>
          <a:solidFill>
            <a:srgbClr val="0099AA"/>
          </a:solidFill>
          <a:ln w="3175">
            <a:solidFill>
              <a:schemeClr val="bg1"/>
            </a:solidFill>
            <a:round/>
            <a:headEnd/>
            <a:tailEnd/>
          </a:ln>
        </p:spPr>
        <p:txBody>
          <a:bodyPr/>
          <a:lstStyle/>
          <a:p>
            <a:endParaRPr lang="en-US"/>
          </a:p>
        </p:txBody>
      </p:sp>
      <p:sp>
        <p:nvSpPr>
          <p:cNvPr id="16395" name="Freeform 179"/>
          <p:cNvSpPr>
            <a:spLocks/>
          </p:cNvSpPr>
          <p:nvPr/>
        </p:nvSpPr>
        <p:spPr bwMode="auto">
          <a:xfrm>
            <a:off x="3860800" y="1941513"/>
            <a:ext cx="34925" cy="12700"/>
          </a:xfrm>
          <a:custGeom>
            <a:avLst/>
            <a:gdLst>
              <a:gd name="T0" fmla="*/ 2147483647 w 44"/>
              <a:gd name="T1" fmla="*/ 0 h 16"/>
              <a:gd name="T2" fmla="*/ 2147483647 w 44"/>
              <a:gd name="T3" fmla="*/ 1000501951 h 16"/>
              <a:gd name="T4" fmla="*/ 2147483647 w 44"/>
              <a:gd name="T5" fmla="*/ 1000501951 h 16"/>
              <a:gd name="T6" fmla="*/ 2147483647 w 44"/>
              <a:gd name="T7" fmla="*/ 1000501951 h 16"/>
              <a:gd name="T8" fmla="*/ 0 w 44"/>
              <a:gd name="T9" fmla="*/ 1000501951 h 16"/>
              <a:gd name="T10" fmla="*/ 0 w 44"/>
              <a:gd name="T11" fmla="*/ 2000373665 h 16"/>
              <a:gd name="T12" fmla="*/ 0 w 44"/>
              <a:gd name="T13" fmla="*/ 2147483647 h 16"/>
              <a:gd name="T14" fmla="*/ 0 w 44"/>
              <a:gd name="T15" fmla="*/ 2147483647 h 16"/>
              <a:gd name="T16" fmla="*/ 2147483647 w 44"/>
              <a:gd name="T17" fmla="*/ 2147483647 h 16"/>
              <a:gd name="T18" fmla="*/ 2147483647 w 44"/>
              <a:gd name="T19" fmla="*/ 2147483647 h 16"/>
              <a:gd name="T20" fmla="*/ 2147483647 w 44"/>
              <a:gd name="T21" fmla="*/ 2147483647 h 16"/>
              <a:gd name="T22" fmla="*/ 2147483647 w 44"/>
              <a:gd name="T23" fmla="*/ 2147483647 h 16"/>
              <a:gd name="T24" fmla="*/ 2147483647 w 44"/>
              <a:gd name="T25" fmla="*/ 2147483647 h 16"/>
              <a:gd name="T26" fmla="*/ 2147483647 w 44"/>
              <a:gd name="T27" fmla="*/ 2147483647 h 16"/>
              <a:gd name="T28" fmla="*/ 2147483647 w 44"/>
              <a:gd name="T29" fmla="*/ 2147483647 h 16"/>
              <a:gd name="T30" fmla="*/ 2147483647 w 44"/>
              <a:gd name="T31" fmla="*/ 2147483647 h 16"/>
              <a:gd name="T32" fmla="*/ 2147483647 w 44"/>
              <a:gd name="T33" fmla="*/ 2147483647 h 16"/>
              <a:gd name="T34" fmla="*/ 2147483647 w 44"/>
              <a:gd name="T35" fmla="*/ 2147483647 h 16"/>
              <a:gd name="T36" fmla="*/ 2147483647 w 44"/>
              <a:gd name="T37" fmla="*/ 2147483647 h 16"/>
              <a:gd name="T38" fmla="*/ 2147483647 w 44"/>
              <a:gd name="T39" fmla="*/ 2147483647 h 16"/>
              <a:gd name="T40" fmla="*/ 2147483647 w 44"/>
              <a:gd name="T41" fmla="*/ 2000373665 h 16"/>
              <a:gd name="T42" fmla="*/ 2147483647 w 44"/>
              <a:gd name="T43" fmla="*/ 2000373665 h 16"/>
              <a:gd name="T44" fmla="*/ 2147483647 w 44"/>
              <a:gd name="T45" fmla="*/ 1000501951 h 16"/>
              <a:gd name="T46" fmla="*/ 2147483647 w 44"/>
              <a:gd name="T47" fmla="*/ 0 h 16"/>
              <a:gd name="T48" fmla="*/ 2147483647 w 44"/>
              <a:gd name="T49" fmla="*/ 0 h 1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44"/>
              <a:gd name="T76" fmla="*/ 0 h 16"/>
              <a:gd name="T77" fmla="*/ 44 w 44"/>
              <a:gd name="T78" fmla="*/ 16 h 1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44" h="16">
                <a:moveTo>
                  <a:pt x="22" y="0"/>
                </a:moveTo>
                <a:lnTo>
                  <a:pt x="20" y="2"/>
                </a:lnTo>
                <a:lnTo>
                  <a:pt x="14" y="2"/>
                </a:lnTo>
                <a:lnTo>
                  <a:pt x="10" y="2"/>
                </a:lnTo>
                <a:lnTo>
                  <a:pt x="0" y="2"/>
                </a:lnTo>
                <a:lnTo>
                  <a:pt x="0" y="4"/>
                </a:lnTo>
                <a:lnTo>
                  <a:pt x="0" y="10"/>
                </a:lnTo>
                <a:lnTo>
                  <a:pt x="0" y="14"/>
                </a:lnTo>
                <a:lnTo>
                  <a:pt x="8" y="14"/>
                </a:lnTo>
                <a:lnTo>
                  <a:pt x="12" y="14"/>
                </a:lnTo>
                <a:lnTo>
                  <a:pt x="28" y="12"/>
                </a:lnTo>
                <a:lnTo>
                  <a:pt x="38" y="16"/>
                </a:lnTo>
                <a:lnTo>
                  <a:pt x="42" y="14"/>
                </a:lnTo>
                <a:lnTo>
                  <a:pt x="44" y="12"/>
                </a:lnTo>
                <a:lnTo>
                  <a:pt x="42" y="8"/>
                </a:lnTo>
                <a:lnTo>
                  <a:pt x="38" y="8"/>
                </a:lnTo>
                <a:lnTo>
                  <a:pt x="34" y="10"/>
                </a:lnTo>
                <a:lnTo>
                  <a:pt x="28" y="10"/>
                </a:lnTo>
                <a:lnTo>
                  <a:pt x="22" y="8"/>
                </a:lnTo>
                <a:lnTo>
                  <a:pt x="22" y="6"/>
                </a:lnTo>
                <a:lnTo>
                  <a:pt x="22" y="4"/>
                </a:lnTo>
                <a:lnTo>
                  <a:pt x="28" y="4"/>
                </a:lnTo>
                <a:lnTo>
                  <a:pt x="28" y="2"/>
                </a:lnTo>
                <a:lnTo>
                  <a:pt x="26" y="0"/>
                </a:lnTo>
                <a:lnTo>
                  <a:pt x="22" y="0"/>
                </a:lnTo>
                <a:close/>
              </a:path>
            </a:pathLst>
          </a:custGeom>
          <a:solidFill>
            <a:srgbClr val="0099AA"/>
          </a:solidFill>
          <a:ln w="3175">
            <a:solidFill>
              <a:schemeClr val="bg1"/>
            </a:solidFill>
            <a:round/>
            <a:headEnd/>
            <a:tailEnd/>
          </a:ln>
        </p:spPr>
        <p:txBody>
          <a:bodyPr/>
          <a:lstStyle/>
          <a:p>
            <a:endParaRPr lang="en-US"/>
          </a:p>
        </p:txBody>
      </p:sp>
      <p:sp>
        <p:nvSpPr>
          <p:cNvPr id="16396" name="Freeform 180"/>
          <p:cNvSpPr>
            <a:spLocks/>
          </p:cNvSpPr>
          <p:nvPr/>
        </p:nvSpPr>
        <p:spPr bwMode="auto">
          <a:xfrm>
            <a:off x="3787775" y="1966913"/>
            <a:ext cx="42863" cy="9525"/>
          </a:xfrm>
          <a:custGeom>
            <a:avLst/>
            <a:gdLst>
              <a:gd name="T0" fmla="*/ 2147483647 w 54"/>
              <a:gd name="T1" fmla="*/ 0 h 12"/>
              <a:gd name="T2" fmla="*/ 2147483647 w 54"/>
              <a:gd name="T3" fmla="*/ 1000502110 h 12"/>
              <a:gd name="T4" fmla="*/ 0 w 54"/>
              <a:gd name="T5" fmla="*/ 2147483647 h 12"/>
              <a:gd name="T6" fmla="*/ 0 w 54"/>
              <a:gd name="T7" fmla="*/ 2147483647 h 12"/>
              <a:gd name="T8" fmla="*/ 2000421201 w 54"/>
              <a:gd name="T9" fmla="*/ 2147483647 h 12"/>
              <a:gd name="T10" fmla="*/ 2147483647 w 54"/>
              <a:gd name="T11" fmla="*/ 2147483647 h 12"/>
              <a:gd name="T12" fmla="*/ 2147483647 w 54"/>
              <a:gd name="T13" fmla="*/ 2147483647 h 12"/>
              <a:gd name="T14" fmla="*/ 2147483647 w 54"/>
              <a:gd name="T15" fmla="*/ 2147483647 h 12"/>
              <a:gd name="T16" fmla="*/ 2147483647 w 54"/>
              <a:gd name="T17" fmla="*/ 2147483647 h 12"/>
              <a:gd name="T18" fmla="*/ 2147483647 w 54"/>
              <a:gd name="T19" fmla="*/ 2147483647 h 12"/>
              <a:gd name="T20" fmla="*/ 2147483647 w 54"/>
              <a:gd name="T21" fmla="*/ 2000373983 h 12"/>
              <a:gd name="T22" fmla="*/ 2147483647 w 54"/>
              <a:gd name="T23" fmla="*/ 1000502110 h 12"/>
              <a:gd name="T24" fmla="*/ 2147483647 w 54"/>
              <a:gd name="T25" fmla="*/ 0 h 12"/>
              <a:gd name="T26" fmla="*/ 2147483647 w 54"/>
              <a:gd name="T27" fmla="*/ 0 h 12"/>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54"/>
              <a:gd name="T43" fmla="*/ 0 h 12"/>
              <a:gd name="T44" fmla="*/ 54 w 54"/>
              <a:gd name="T45" fmla="*/ 12 h 12"/>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54" h="12">
                <a:moveTo>
                  <a:pt x="12" y="0"/>
                </a:moveTo>
                <a:lnTo>
                  <a:pt x="6" y="2"/>
                </a:lnTo>
                <a:lnTo>
                  <a:pt x="0" y="6"/>
                </a:lnTo>
                <a:lnTo>
                  <a:pt x="0" y="8"/>
                </a:lnTo>
                <a:lnTo>
                  <a:pt x="4" y="10"/>
                </a:lnTo>
                <a:lnTo>
                  <a:pt x="16" y="10"/>
                </a:lnTo>
                <a:lnTo>
                  <a:pt x="24" y="12"/>
                </a:lnTo>
                <a:lnTo>
                  <a:pt x="50" y="10"/>
                </a:lnTo>
                <a:lnTo>
                  <a:pt x="54" y="8"/>
                </a:lnTo>
                <a:lnTo>
                  <a:pt x="46" y="6"/>
                </a:lnTo>
                <a:lnTo>
                  <a:pt x="44" y="4"/>
                </a:lnTo>
                <a:lnTo>
                  <a:pt x="42" y="2"/>
                </a:lnTo>
                <a:lnTo>
                  <a:pt x="20" y="0"/>
                </a:lnTo>
                <a:lnTo>
                  <a:pt x="12" y="0"/>
                </a:lnTo>
                <a:close/>
              </a:path>
            </a:pathLst>
          </a:custGeom>
          <a:solidFill>
            <a:srgbClr val="0099AA"/>
          </a:solidFill>
          <a:ln w="3175">
            <a:solidFill>
              <a:schemeClr val="bg1"/>
            </a:solidFill>
            <a:round/>
            <a:headEnd/>
            <a:tailEnd/>
          </a:ln>
        </p:spPr>
        <p:txBody>
          <a:bodyPr/>
          <a:lstStyle/>
          <a:p>
            <a:endParaRPr lang="en-US"/>
          </a:p>
        </p:txBody>
      </p:sp>
      <p:sp>
        <p:nvSpPr>
          <p:cNvPr id="16397" name="Freeform 181"/>
          <p:cNvSpPr>
            <a:spLocks/>
          </p:cNvSpPr>
          <p:nvPr/>
        </p:nvSpPr>
        <p:spPr bwMode="auto">
          <a:xfrm>
            <a:off x="3702050" y="1992313"/>
            <a:ext cx="63500" cy="11112"/>
          </a:xfrm>
          <a:custGeom>
            <a:avLst/>
            <a:gdLst>
              <a:gd name="T0" fmla="*/ 0 w 80"/>
              <a:gd name="T1" fmla="*/ 2147483647 h 14"/>
              <a:gd name="T2" fmla="*/ 0 w 80"/>
              <a:gd name="T3" fmla="*/ 2147483647 h 14"/>
              <a:gd name="T4" fmla="*/ 2147483647 w 80"/>
              <a:gd name="T5" fmla="*/ 2147483647 h 14"/>
              <a:gd name="T6" fmla="*/ 2147483647 w 80"/>
              <a:gd name="T7" fmla="*/ 2147483647 h 14"/>
              <a:gd name="T8" fmla="*/ 2147483647 w 80"/>
              <a:gd name="T9" fmla="*/ 2147483647 h 14"/>
              <a:gd name="T10" fmla="*/ 2147483647 w 80"/>
              <a:gd name="T11" fmla="*/ 2147483647 h 14"/>
              <a:gd name="T12" fmla="*/ 2147483647 w 80"/>
              <a:gd name="T13" fmla="*/ 2147483647 h 14"/>
              <a:gd name="T14" fmla="*/ 2147483647 w 80"/>
              <a:gd name="T15" fmla="*/ 2147483647 h 14"/>
              <a:gd name="T16" fmla="*/ 2147483647 w 80"/>
              <a:gd name="T17" fmla="*/ 2147483647 h 14"/>
              <a:gd name="T18" fmla="*/ 2147483647 w 80"/>
              <a:gd name="T19" fmla="*/ 2147483647 h 14"/>
              <a:gd name="T20" fmla="*/ 2147483647 w 80"/>
              <a:gd name="T21" fmla="*/ 2000193585 h 14"/>
              <a:gd name="T22" fmla="*/ 2147483647 w 80"/>
              <a:gd name="T23" fmla="*/ 2000193585 h 14"/>
              <a:gd name="T24" fmla="*/ 2147483647 w 80"/>
              <a:gd name="T25" fmla="*/ 2147483647 h 14"/>
              <a:gd name="T26" fmla="*/ 2147483647 w 80"/>
              <a:gd name="T27" fmla="*/ 2147483647 h 14"/>
              <a:gd name="T28" fmla="*/ 2147483647 w 80"/>
              <a:gd name="T29" fmla="*/ 2147483647 h 14"/>
              <a:gd name="T30" fmla="*/ 2147483647 w 80"/>
              <a:gd name="T31" fmla="*/ 999782482 h 14"/>
              <a:gd name="T32" fmla="*/ 2147483647 w 80"/>
              <a:gd name="T33" fmla="*/ 999782482 h 14"/>
              <a:gd name="T34" fmla="*/ 2147483647 w 80"/>
              <a:gd name="T35" fmla="*/ 0 h 14"/>
              <a:gd name="T36" fmla="*/ 0 w 80"/>
              <a:gd name="T37" fmla="*/ 2147483647 h 14"/>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80"/>
              <a:gd name="T58" fmla="*/ 0 h 14"/>
              <a:gd name="T59" fmla="*/ 80 w 80"/>
              <a:gd name="T60" fmla="*/ 14 h 14"/>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80" h="14">
                <a:moveTo>
                  <a:pt x="0" y="8"/>
                </a:moveTo>
                <a:lnTo>
                  <a:pt x="0" y="10"/>
                </a:lnTo>
                <a:lnTo>
                  <a:pt x="22" y="12"/>
                </a:lnTo>
                <a:lnTo>
                  <a:pt x="40" y="14"/>
                </a:lnTo>
                <a:lnTo>
                  <a:pt x="46" y="14"/>
                </a:lnTo>
                <a:lnTo>
                  <a:pt x="52" y="12"/>
                </a:lnTo>
                <a:lnTo>
                  <a:pt x="72" y="12"/>
                </a:lnTo>
                <a:lnTo>
                  <a:pt x="78" y="10"/>
                </a:lnTo>
                <a:lnTo>
                  <a:pt x="80" y="10"/>
                </a:lnTo>
                <a:lnTo>
                  <a:pt x="50" y="8"/>
                </a:lnTo>
                <a:lnTo>
                  <a:pt x="22" y="4"/>
                </a:lnTo>
                <a:lnTo>
                  <a:pt x="38" y="4"/>
                </a:lnTo>
                <a:lnTo>
                  <a:pt x="52" y="6"/>
                </a:lnTo>
                <a:lnTo>
                  <a:pt x="68" y="8"/>
                </a:lnTo>
                <a:lnTo>
                  <a:pt x="68" y="6"/>
                </a:lnTo>
                <a:lnTo>
                  <a:pt x="50" y="2"/>
                </a:lnTo>
                <a:lnTo>
                  <a:pt x="42" y="2"/>
                </a:lnTo>
                <a:lnTo>
                  <a:pt x="18" y="0"/>
                </a:lnTo>
                <a:lnTo>
                  <a:pt x="0" y="8"/>
                </a:lnTo>
                <a:close/>
              </a:path>
            </a:pathLst>
          </a:custGeom>
          <a:solidFill>
            <a:srgbClr val="0099AA"/>
          </a:solidFill>
          <a:ln w="3175">
            <a:solidFill>
              <a:schemeClr val="bg1"/>
            </a:solidFill>
            <a:round/>
            <a:headEnd/>
            <a:tailEnd/>
          </a:ln>
        </p:spPr>
        <p:txBody>
          <a:bodyPr/>
          <a:lstStyle/>
          <a:p>
            <a:endParaRPr lang="en-US"/>
          </a:p>
        </p:txBody>
      </p:sp>
      <p:sp>
        <p:nvSpPr>
          <p:cNvPr id="16398" name="Freeform 182"/>
          <p:cNvSpPr>
            <a:spLocks/>
          </p:cNvSpPr>
          <p:nvPr/>
        </p:nvSpPr>
        <p:spPr bwMode="auto">
          <a:xfrm>
            <a:off x="3725863" y="2001838"/>
            <a:ext cx="60325" cy="9525"/>
          </a:xfrm>
          <a:custGeom>
            <a:avLst/>
            <a:gdLst>
              <a:gd name="T0" fmla="*/ 0 w 78"/>
              <a:gd name="T1" fmla="*/ 2000373983 h 12"/>
              <a:gd name="T2" fmla="*/ 925328293 w 78"/>
              <a:gd name="T3" fmla="*/ 2147483647 h 12"/>
              <a:gd name="T4" fmla="*/ 2147483647 w 78"/>
              <a:gd name="T5" fmla="*/ 2147483647 h 12"/>
              <a:gd name="T6" fmla="*/ 2147483647 w 78"/>
              <a:gd name="T7" fmla="*/ 2147483647 h 12"/>
              <a:gd name="T8" fmla="*/ 2147483647 w 78"/>
              <a:gd name="T9" fmla="*/ 2147483647 h 12"/>
              <a:gd name="T10" fmla="*/ 2147483647 w 78"/>
              <a:gd name="T11" fmla="*/ 2147483647 h 12"/>
              <a:gd name="T12" fmla="*/ 2147483647 w 78"/>
              <a:gd name="T13" fmla="*/ 2147483647 h 12"/>
              <a:gd name="T14" fmla="*/ 2147483647 w 78"/>
              <a:gd name="T15" fmla="*/ 2147483647 h 12"/>
              <a:gd name="T16" fmla="*/ 2147483647 w 78"/>
              <a:gd name="T17" fmla="*/ 2147483647 h 12"/>
              <a:gd name="T18" fmla="*/ 2147483647 w 78"/>
              <a:gd name="T19" fmla="*/ 2147483647 h 12"/>
              <a:gd name="T20" fmla="*/ 2147483647 w 78"/>
              <a:gd name="T21" fmla="*/ 1000502110 h 12"/>
              <a:gd name="T22" fmla="*/ 2147483647 w 78"/>
              <a:gd name="T23" fmla="*/ 1000502110 h 12"/>
              <a:gd name="T24" fmla="*/ 2147483647 w 78"/>
              <a:gd name="T25" fmla="*/ 1000502110 h 12"/>
              <a:gd name="T26" fmla="*/ 2147483647 w 78"/>
              <a:gd name="T27" fmla="*/ 1000502110 h 12"/>
              <a:gd name="T28" fmla="*/ 2147483647 w 78"/>
              <a:gd name="T29" fmla="*/ 0 h 12"/>
              <a:gd name="T30" fmla="*/ 0 w 78"/>
              <a:gd name="T31" fmla="*/ 2000373983 h 12"/>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78"/>
              <a:gd name="T49" fmla="*/ 0 h 12"/>
              <a:gd name="T50" fmla="*/ 78 w 78"/>
              <a:gd name="T51" fmla="*/ 12 h 12"/>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78" h="12">
                <a:moveTo>
                  <a:pt x="0" y="4"/>
                </a:moveTo>
                <a:lnTo>
                  <a:pt x="2" y="6"/>
                </a:lnTo>
                <a:lnTo>
                  <a:pt x="30" y="6"/>
                </a:lnTo>
                <a:lnTo>
                  <a:pt x="48" y="8"/>
                </a:lnTo>
                <a:lnTo>
                  <a:pt x="58" y="10"/>
                </a:lnTo>
                <a:lnTo>
                  <a:pt x="58" y="12"/>
                </a:lnTo>
                <a:lnTo>
                  <a:pt x="72" y="12"/>
                </a:lnTo>
                <a:lnTo>
                  <a:pt x="78" y="12"/>
                </a:lnTo>
                <a:lnTo>
                  <a:pt x="72" y="8"/>
                </a:lnTo>
                <a:lnTo>
                  <a:pt x="78" y="6"/>
                </a:lnTo>
                <a:lnTo>
                  <a:pt x="64" y="2"/>
                </a:lnTo>
                <a:lnTo>
                  <a:pt x="60" y="2"/>
                </a:lnTo>
                <a:lnTo>
                  <a:pt x="52" y="2"/>
                </a:lnTo>
                <a:lnTo>
                  <a:pt x="46" y="2"/>
                </a:lnTo>
                <a:lnTo>
                  <a:pt x="40" y="0"/>
                </a:lnTo>
                <a:lnTo>
                  <a:pt x="0" y="4"/>
                </a:lnTo>
                <a:close/>
              </a:path>
            </a:pathLst>
          </a:custGeom>
          <a:solidFill>
            <a:srgbClr val="0099AA"/>
          </a:solidFill>
          <a:ln w="3175">
            <a:solidFill>
              <a:schemeClr val="bg1"/>
            </a:solidFill>
            <a:round/>
            <a:headEnd/>
            <a:tailEnd/>
          </a:ln>
        </p:spPr>
        <p:txBody>
          <a:bodyPr/>
          <a:lstStyle/>
          <a:p>
            <a:endParaRPr lang="en-US"/>
          </a:p>
        </p:txBody>
      </p:sp>
      <p:sp>
        <p:nvSpPr>
          <p:cNvPr id="16399" name="Freeform 183"/>
          <p:cNvSpPr>
            <a:spLocks/>
          </p:cNvSpPr>
          <p:nvPr/>
        </p:nvSpPr>
        <p:spPr bwMode="auto">
          <a:xfrm>
            <a:off x="3727450" y="2006600"/>
            <a:ext cx="60325" cy="20638"/>
          </a:xfrm>
          <a:custGeom>
            <a:avLst/>
            <a:gdLst>
              <a:gd name="T0" fmla="*/ 2147483647 w 78"/>
              <a:gd name="T1" fmla="*/ 2147483647 h 26"/>
              <a:gd name="T2" fmla="*/ 2147483647 w 78"/>
              <a:gd name="T3" fmla="*/ 2147483647 h 26"/>
              <a:gd name="T4" fmla="*/ 2147483647 w 78"/>
              <a:gd name="T5" fmla="*/ 2147483647 h 26"/>
              <a:gd name="T6" fmla="*/ 2147483647 w 78"/>
              <a:gd name="T7" fmla="*/ 2147483647 h 26"/>
              <a:gd name="T8" fmla="*/ 2147483647 w 78"/>
              <a:gd name="T9" fmla="*/ 2147483647 h 26"/>
              <a:gd name="T10" fmla="*/ 2147483647 w 78"/>
              <a:gd name="T11" fmla="*/ 2147483647 h 26"/>
              <a:gd name="T12" fmla="*/ 2147483647 w 78"/>
              <a:gd name="T13" fmla="*/ 2147483647 h 26"/>
              <a:gd name="T14" fmla="*/ 2147483647 w 78"/>
              <a:gd name="T15" fmla="*/ 2147483647 h 26"/>
              <a:gd name="T16" fmla="*/ 2147483647 w 78"/>
              <a:gd name="T17" fmla="*/ 2147483647 h 26"/>
              <a:gd name="T18" fmla="*/ 2147483647 w 78"/>
              <a:gd name="T19" fmla="*/ 2147483647 h 26"/>
              <a:gd name="T20" fmla="*/ 2147483647 w 78"/>
              <a:gd name="T21" fmla="*/ 2147483647 h 26"/>
              <a:gd name="T22" fmla="*/ 2147483647 w 78"/>
              <a:gd name="T23" fmla="*/ 2147483647 h 26"/>
              <a:gd name="T24" fmla="*/ 2147483647 w 78"/>
              <a:gd name="T25" fmla="*/ 2147483647 h 26"/>
              <a:gd name="T26" fmla="*/ 2147483647 w 78"/>
              <a:gd name="T27" fmla="*/ 2147483647 h 26"/>
              <a:gd name="T28" fmla="*/ 2147483647 w 78"/>
              <a:gd name="T29" fmla="*/ 2147483647 h 26"/>
              <a:gd name="T30" fmla="*/ 2147483647 w 78"/>
              <a:gd name="T31" fmla="*/ 2147483647 h 26"/>
              <a:gd name="T32" fmla="*/ 2147483647 w 78"/>
              <a:gd name="T33" fmla="*/ 2147483647 h 26"/>
              <a:gd name="T34" fmla="*/ 2147483647 w 78"/>
              <a:gd name="T35" fmla="*/ 2147483647 h 26"/>
              <a:gd name="T36" fmla="*/ 2147483647 w 78"/>
              <a:gd name="T37" fmla="*/ 2147483647 h 26"/>
              <a:gd name="T38" fmla="*/ 2147483647 w 78"/>
              <a:gd name="T39" fmla="*/ 2147483647 h 26"/>
              <a:gd name="T40" fmla="*/ 2147483647 w 78"/>
              <a:gd name="T41" fmla="*/ 2147483647 h 26"/>
              <a:gd name="T42" fmla="*/ 2147483647 w 78"/>
              <a:gd name="T43" fmla="*/ 2147483647 h 26"/>
              <a:gd name="T44" fmla="*/ 2147483647 w 78"/>
              <a:gd name="T45" fmla="*/ 2147483647 h 26"/>
              <a:gd name="T46" fmla="*/ 925328293 w 78"/>
              <a:gd name="T47" fmla="*/ 2147483647 h 26"/>
              <a:gd name="T48" fmla="*/ 925328293 w 78"/>
              <a:gd name="T49" fmla="*/ 1000550981 h 26"/>
              <a:gd name="T50" fmla="*/ 0 w 78"/>
              <a:gd name="T51" fmla="*/ 1000550981 h 26"/>
              <a:gd name="T52" fmla="*/ 2147483647 w 78"/>
              <a:gd name="T53" fmla="*/ 0 h 26"/>
              <a:gd name="T54" fmla="*/ 2147483647 w 78"/>
              <a:gd name="T55" fmla="*/ 1000550981 h 26"/>
              <a:gd name="T56" fmla="*/ 2147483647 w 78"/>
              <a:gd name="T57" fmla="*/ 1000550981 h 26"/>
              <a:gd name="T58" fmla="*/ 2147483647 w 78"/>
              <a:gd name="T59" fmla="*/ 2000470122 h 26"/>
              <a:gd name="T60" fmla="*/ 2147483647 w 78"/>
              <a:gd name="T61" fmla="*/ 2147483647 h 2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78"/>
              <a:gd name="T94" fmla="*/ 0 h 26"/>
              <a:gd name="T95" fmla="*/ 78 w 78"/>
              <a:gd name="T96" fmla="*/ 26 h 26"/>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78" h="26">
                <a:moveTo>
                  <a:pt x="46" y="6"/>
                </a:moveTo>
                <a:lnTo>
                  <a:pt x="52" y="8"/>
                </a:lnTo>
                <a:lnTo>
                  <a:pt x="66" y="10"/>
                </a:lnTo>
                <a:lnTo>
                  <a:pt x="70" y="14"/>
                </a:lnTo>
                <a:lnTo>
                  <a:pt x="76" y="12"/>
                </a:lnTo>
                <a:lnTo>
                  <a:pt x="78" y="16"/>
                </a:lnTo>
                <a:lnTo>
                  <a:pt x="72" y="16"/>
                </a:lnTo>
                <a:lnTo>
                  <a:pt x="68" y="16"/>
                </a:lnTo>
                <a:lnTo>
                  <a:pt x="58" y="16"/>
                </a:lnTo>
                <a:lnTo>
                  <a:pt x="54" y="18"/>
                </a:lnTo>
                <a:lnTo>
                  <a:pt x="60" y="18"/>
                </a:lnTo>
                <a:lnTo>
                  <a:pt x="66" y="22"/>
                </a:lnTo>
                <a:lnTo>
                  <a:pt x="70" y="22"/>
                </a:lnTo>
                <a:lnTo>
                  <a:pt x="70" y="26"/>
                </a:lnTo>
                <a:lnTo>
                  <a:pt x="66" y="26"/>
                </a:lnTo>
                <a:lnTo>
                  <a:pt x="60" y="24"/>
                </a:lnTo>
                <a:lnTo>
                  <a:pt x="60" y="22"/>
                </a:lnTo>
                <a:lnTo>
                  <a:pt x="54" y="24"/>
                </a:lnTo>
                <a:lnTo>
                  <a:pt x="42" y="18"/>
                </a:lnTo>
                <a:lnTo>
                  <a:pt x="18" y="14"/>
                </a:lnTo>
                <a:lnTo>
                  <a:pt x="14" y="12"/>
                </a:lnTo>
                <a:lnTo>
                  <a:pt x="6" y="10"/>
                </a:lnTo>
                <a:lnTo>
                  <a:pt x="6" y="8"/>
                </a:lnTo>
                <a:lnTo>
                  <a:pt x="2" y="6"/>
                </a:lnTo>
                <a:lnTo>
                  <a:pt x="2" y="2"/>
                </a:lnTo>
                <a:lnTo>
                  <a:pt x="0" y="2"/>
                </a:lnTo>
                <a:lnTo>
                  <a:pt x="8" y="0"/>
                </a:lnTo>
                <a:lnTo>
                  <a:pt x="28" y="2"/>
                </a:lnTo>
                <a:lnTo>
                  <a:pt x="32" y="2"/>
                </a:lnTo>
                <a:lnTo>
                  <a:pt x="42" y="4"/>
                </a:lnTo>
                <a:lnTo>
                  <a:pt x="46" y="6"/>
                </a:lnTo>
                <a:close/>
              </a:path>
            </a:pathLst>
          </a:custGeom>
          <a:solidFill>
            <a:srgbClr val="0099AA"/>
          </a:solidFill>
          <a:ln w="3175">
            <a:solidFill>
              <a:schemeClr val="bg1"/>
            </a:solidFill>
            <a:round/>
            <a:headEnd/>
            <a:tailEnd/>
          </a:ln>
        </p:spPr>
        <p:txBody>
          <a:bodyPr/>
          <a:lstStyle/>
          <a:p>
            <a:endParaRPr lang="en-US"/>
          </a:p>
        </p:txBody>
      </p:sp>
      <p:sp>
        <p:nvSpPr>
          <p:cNvPr id="16400" name="Freeform 184"/>
          <p:cNvSpPr>
            <a:spLocks/>
          </p:cNvSpPr>
          <p:nvPr/>
        </p:nvSpPr>
        <p:spPr bwMode="auto">
          <a:xfrm>
            <a:off x="3644900" y="2055813"/>
            <a:ext cx="63500" cy="15875"/>
          </a:xfrm>
          <a:custGeom>
            <a:avLst/>
            <a:gdLst>
              <a:gd name="T0" fmla="*/ 2147483647 w 80"/>
              <a:gd name="T1" fmla="*/ 2147483647 h 20"/>
              <a:gd name="T2" fmla="*/ 2147483647 w 80"/>
              <a:gd name="T3" fmla="*/ 2147483647 h 20"/>
              <a:gd name="T4" fmla="*/ 2147483647 w 80"/>
              <a:gd name="T5" fmla="*/ 2147483647 h 20"/>
              <a:gd name="T6" fmla="*/ 2147483647 w 80"/>
              <a:gd name="T7" fmla="*/ 2147483647 h 20"/>
              <a:gd name="T8" fmla="*/ 2147483647 w 80"/>
              <a:gd name="T9" fmla="*/ 2147483647 h 20"/>
              <a:gd name="T10" fmla="*/ 2147483647 w 80"/>
              <a:gd name="T11" fmla="*/ 2147483647 h 20"/>
              <a:gd name="T12" fmla="*/ 2147483647 w 80"/>
              <a:gd name="T13" fmla="*/ 2147483647 h 20"/>
              <a:gd name="T14" fmla="*/ 2147483647 w 80"/>
              <a:gd name="T15" fmla="*/ 2147483647 h 20"/>
              <a:gd name="T16" fmla="*/ 2147483647 w 80"/>
              <a:gd name="T17" fmla="*/ 2147483647 h 20"/>
              <a:gd name="T18" fmla="*/ 2147483647 w 80"/>
              <a:gd name="T19" fmla="*/ 2147483647 h 20"/>
              <a:gd name="T20" fmla="*/ 2000373856 w 80"/>
              <a:gd name="T21" fmla="*/ 2147483647 h 20"/>
              <a:gd name="T22" fmla="*/ 0 w 80"/>
              <a:gd name="T23" fmla="*/ 2147483647 h 20"/>
              <a:gd name="T24" fmla="*/ 0 w 80"/>
              <a:gd name="T25" fmla="*/ 2147483647 h 20"/>
              <a:gd name="T26" fmla="*/ 1000502046 w 80"/>
              <a:gd name="T27" fmla="*/ 2147483647 h 20"/>
              <a:gd name="T28" fmla="*/ 2147483647 w 80"/>
              <a:gd name="T29" fmla="*/ 2147483647 h 20"/>
              <a:gd name="T30" fmla="*/ 2147483647 w 80"/>
              <a:gd name="T31" fmla="*/ 2147483647 h 20"/>
              <a:gd name="T32" fmla="*/ 2147483647 w 80"/>
              <a:gd name="T33" fmla="*/ 2147483647 h 20"/>
              <a:gd name="T34" fmla="*/ 2147483647 w 80"/>
              <a:gd name="T35" fmla="*/ 2000373856 h 20"/>
              <a:gd name="T36" fmla="*/ 2147483647 w 80"/>
              <a:gd name="T37" fmla="*/ 1000502046 h 20"/>
              <a:gd name="T38" fmla="*/ 2147483647 w 80"/>
              <a:gd name="T39" fmla="*/ 0 h 20"/>
              <a:gd name="T40" fmla="*/ 2147483647 w 80"/>
              <a:gd name="T41" fmla="*/ 1000502046 h 20"/>
              <a:gd name="T42" fmla="*/ 2147483647 w 80"/>
              <a:gd name="T43" fmla="*/ 2000373856 h 20"/>
              <a:gd name="T44" fmla="*/ 2147483647 w 80"/>
              <a:gd name="T45" fmla="*/ 2147483647 h 2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80"/>
              <a:gd name="T70" fmla="*/ 0 h 20"/>
              <a:gd name="T71" fmla="*/ 80 w 80"/>
              <a:gd name="T72" fmla="*/ 20 h 2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80" h="20">
                <a:moveTo>
                  <a:pt x="78" y="6"/>
                </a:moveTo>
                <a:lnTo>
                  <a:pt x="78" y="10"/>
                </a:lnTo>
                <a:lnTo>
                  <a:pt x="80" y="14"/>
                </a:lnTo>
                <a:lnTo>
                  <a:pt x="74" y="16"/>
                </a:lnTo>
                <a:lnTo>
                  <a:pt x="68" y="16"/>
                </a:lnTo>
                <a:lnTo>
                  <a:pt x="64" y="16"/>
                </a:lnTo>
                <a:lnTo>
                  <a:pt x="62" y="18"/>
                </a:lnTo>
                <a:lnTo>
                  <a:pt x="50" y="16"/>
                </a:lnTo>
                <a:lnTo>
                  <a:pt x="42" y="18"/>
                </a:lnTo>
                <a:lnTo>
                  <a:pt x="16" y="20"/>
                </a:lnTo>
                <a:lnTo>
                  <a:pt x="4" y="20"/>
                </a:lnTo>
                <a:lnTo>
                  <a:pt x="0" y="20"/>
                </a:lnTo>
                <a:lnTo>
                  <a:pt x="0" y="16"/>
                </a:lnTo>
                <a:lnTo>
                  <a:pt x="2" y="14"/>
                </a:lnTo>
                <a:lnTo>
                  <a:pt x="12" y="12"/>
                </a:lnTo>
                <a:lnTo>
                  <a:pt x="24" y="8"/>
                </a:lnTo>
                <a:lnTo>
                  <a:pt x="28" y="6"/>
                </a:lnTo>
                <a:lnTo>
                  <a:pt x="50" y="4"/>
                </a:lnTo>
                <a:lnTo>
                  <a:pt x="56" y="2"/>
                </a:lnTo>
                <a:lnTo>
                  <a:pt x="64" y="0"/>
                </a:lnTo>
                <a:lnTo>
                  <a:pt x="66" y="2"/>
                </a:lnTo>
                <a:lnTo>
                  <a:pt x="76" y="4"/>
                </a:lnTo>
                <a:lnTo>
                  <a:pt x="78" y="6"/>
                </a:lnTo>
                <a:close/>
              </a:path>
            </a:pathLst>
          </a:custGeom>
          <a:solidFill>
            <a:srgbClr val="0099AA"/>
          </a:solidFill>
          <a:ln w="3175">
            <a:solidFill>
              <a:schemeClr val="bg1"/>
            </a:solidFill>
            <a:round/>
            <a:headEnd/>
            <a:tailEnd/>
          </a:ln>
        </p:spPr>
        <p:txBody>
          <a:bodyPr/>
          <a:lstStyle/>
          <a:p>
            <a:endParaRPr lang="en-US"/>
          </a:p>
        </p:txBody>
      </p:sp>
      <p:sp>
        <p:nvSpPr>
          <p:cNvPr id="16401" name="Freeform 188"/>
          <p:cNvSpPr>
            <a:spLocks/>
          </p:cNvSpPr>
          <p:nvPr/>
        </p:nvSpPr>
        <p:spPr bwMode="auto">
          <a:xfrm>
            <a:off x="3836988" y="1812925"/>
            <a:ext cx="20637" cy="4763"/>
          </a:xfrm>
          <a:custGeom>
            <a:avLst/>
            <a:gdLst>
              <a:gd name="T0" fmla="*/ 0 w 26"/>
              <a:gd name="T1" fmla="*/ 0 h 6"/>
              <a:gd name="T2" fmla="*/ 0 w 26"/>
              <a:gd name="T3" fmla="*/ 2000793568 h 6"/>
              <a:gd name="T4" fmla="*/ 0 w 26"/>
              <a:gd name="T5" fmla="*/ 2147483647 h 6"/>
              <a:gd name="T6" fmla="*/ 2147483647 w 26"/>
              <a:gd name="T7" fmla="*/ 2000793568 h 6"/>
              <a:gd name="T8" fmla="*/ 2147483647 w 26"/>
              <a:gd name="T9" fmla="*/ 1000711936 h 6"/>
              <a:gd name="T10" fmla="*/ 2147483647 w 26"/>
              <a:gd name="T11" fmla="*/ 1000711936 h 6"/>
              <a:gd name="T12" fmla="*/ 2147483647 w 26"/>
              <a:gd name="T13" fmla="*/ 0 h 6"/>
              <a:gd name="T14" fmla="*/ 2147483647 w 26"/>
              <a:gd name="T15" fmla="*/ 0 h 6"/>
              <a:gd name="T16" fmla="*/ 0 w 26"/>
              <a:gd name="T17" fmla="*/ 0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6"/>
              <a:gd name="T28" fmla="*/ 0 h 6"/>
              <a:gd name="T29" fmla="*/ 26 w 2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6" h="6">
                <a:moveTo>
                  <a:pt x="0" y="0"/>
                </a:moveTo>
                <a:lnTo>
                  <a:pt x="0" y="4"/>
                </a:lnTo>
                <a:lnTo>
                  <a:pt x="0" y="6"/>
                </a:lnTo>
                <a:lnTo>
                  <a:pt x="16" y="4"/>
                </a:lnTo>
                <a:lnTo>
                  <a:pt x="24" y="2"/>
                </a:lnTo>
                <a:lnTo>
                  <a:pt x="26" y="2"/>
                </a:lnTo>
                <a:lnTo>
                  <a:pt x="12" y="0"/>
                </a:lnTo>
                <a:lnTo>
                  <a:pt x="10" y="0"/>
                </a:lnTo>
                <a:lnTo>
                  <a:pt x="0" y="0"/>
                </a:lnTo>
                <a:close/>
              </a:path>
            </a:pathLst>
          </a:custGeom>
          <a:solidFill>
            <a:srgbClr val="0099AA"/>
          </a:solidFill>
          <a:ln w="3175">
            <a:solidFill>
              <a:schemeClr val="bg1"/>
            </a:solidFill>
            <a:round/>
            <a:headEnd/>
            <a:tailEnd/>
          </a:ln>
        </p:spPr>
        <p:txBody>
          <a:bodyPr/>
          <a:lstStyle/>
          <a:p>
            <a:endParaRPr lang="en-US"/>
          </a:p>
        </p:txBody>
      </p:sp>
      <p:grpSp>
        <p:nvGrpSpPr>
          <p:cNvPr id="2" name="Group 389"/>
          <p:cNvGrpSpPr>
            <a:grpSpLocks/>
          </p:cNvGrpSpPr>
          <p:nvPr/>
        </p:nvGrpSpPr>
        <p:grpSpPr bwMode="auto">
          <a:xfrm>
            <a:off x="2813050" y="2608263"/>
            <a:ext cx="4708525" cy="3557587"/>
            <a:chOff x="6392863" y="3194051"/>
            <a:chExt cx="2146300" cy="1993900"/>
          </a:xfrm>
        </p:grpSpPr>
        <p:sp>
          <p:nvSpPr>
            <p:cNvPr id="3078" name="Freeform 6"/>
            <p:cNvSpPr>
              <a:spLocks/>
            </p:cNvSpPr>
            <p:nvPr/>
          </p:nvSpPr>
          <p:spPr bwMode="auto">
            <a:xfrm>
              <a:off x="7827830" y="4058875"/>
              <a:ext cx="96967" cy="56053"/>
            </a:xfrm>
            <a:custGeom>
              <a:avLst/>
              <a:gdLst/>
              <a:ahLst/>
              <a:cxnLst>
                <a:cxn ang="0">
                  <a:pos x="0" y="44"/>
                </a:cxn>
                <a:cxn ang="0">
                  <a:pos x="4" y="42"/>
                </a:cxn>
                <a:cxn ang="0">
                  <a:pos x="6" y="44"/>
                </a:cxn>
                <a:cxn ang="0">
                  <a:pos x="28" y="46"/>
                </a:cxn>
                <a:cxn ang="0">
                  <a:pos x="44" y="44"/>
                </a:cxn>
                <a:cxn ang="0">
                  <a:pos x="48" y="42"/>
                </a:cxn>
                <a:cxn ang="0">
                  <a:pos x="48" y="38"/>
                </a:cxn>
                <a:cxn ang="0">
                  <a:pos x="50" y="34"/>
                </a:cxn>
                <a:cxn ang="0">
                  <a:pos x="52" y="30"/>
                </a:cxn>
                <a:cxn ang="0">
                  <a:pos x="54" y="28"/>
                </a:cxn>
                <a:cxn ang="0">
                  <a:pos x="56" y="30"/>
                </a:cxn>
                <a:cxn ang="0">
                  <a:pos x="54" y="36"/>
                </a:cxn>
                <a:cxn ang="0">
                  <a:pos x="54" y="42"/>
                </a:cxn>
                <a:cxn ang="0">
                  <a:pos x="56" y="44"/>
                </a:cxn>
                <a:cxn ang="0">
                  <a:pos x="60" y="42"/>
                </a:cxn>
                <a:cxn ang="0">
                  <a:pos x="66" y="42"/>
                </a:cxn>
                <a:cxn ang="0">
                  <a:pos x="70" y="44"/>
                </a:cxn>
                <a:cxn ang="0">
                  <a:pos x="74" y="44"/>
                </a:cxn>
                <a:cxn ang="0">
                  <a:pos x="78" y="42"/>
                </a:cxn>
                <a:cxn ang="0">
                  <a:pos x="87" y="28"/>
                </a:cxn>
                <a:cxn ang="0">
                  <a:pos x="93" y="24"/>
                </a:cxn>
                <a:cxn ang="0">
                  <a:pos x="95" y="26"/>
                </a:cxn>
                <a:cxn ang="0">
                  <a:pos x="101" y="22"/>
                </a:cxn>
                <a:cxn ang="0">
                  <a:pos x="101" y="16"/>
                </a:cxn>
                <a:cxn ang="0">
                  <a:pos x="99" y="10"/>
                </a:cxn>
                <a:cxn ang="0">
                  <a:pos x="97" y="4"/>
                </a:cxn>
                <a:cxn ang="0">
                  <a:pos x="97" y="2"/>
                </a:cxn>
                <a:cxn ang="0">
                  <a:pos x="103" y="0"/>
                </a:cxn>
                <a:cxn ang="0">
                  <a:pos x="107" y="2"/>
                </a:cxn>
                <a:cxn ang="0">
                  <a:pos x="109" y="2"/>
                </a:cxn>
                <a:cxn ang="0">
                  <a:pos x="111" y="0"/>
                </a:cxn>
                <a:cxn ang="0">
                  <a:pos x="115" y="0"/>
                </a:cxn>
                <a:cxn ang="0">
                  <a:pos x="119" y="2"/>
                </a:cxn>
                <a:cxn ang="0">
                  <a:pos x="121" y="8"/>
                </a:cxn>
                <a:cxn ang="0">
                  <a:pos x="121" y="16"/>
                </a:cxn>
                <a:cxn ang="0">
                  <a:pos x="121" y="22"/>
                </a:cxn>
                <a:cxn ang="0">
                  <a:pos x="117" y="26"/>
                </a:cxn>
                <a:cxn ang="0">
                  <a:pos x="115" y="26"/>
                </a:cxn>
                <a:cxn ang="0">
                  <a:pos x="113" y="32"/>
                </a:cxn>
                <a:cxn ang="0">
                  <a:pos x="115" y="38"/>
                </a:cxn>
                <a:cxn ang="0">
                  <a:pos x="111" y="46"/>
                </a:cxn>
                <a:cxn ang="0">
                  <a:pos x="107" y="46"/>
                </a:cxn>
                <a:cxn ang="0">
                  <a:pos x="99" y="46"/>
                </a:cxn>
                <a:cxn ang="0">
                  <a:pos x="97" y="48"/>
                </a:cxn>
                <a:cxn ang="0">
                  <a:pos x="97" y="52"/>
                </a:cxn>
                <a:cxn ang="0">
                  <a:pos x="91" y="60"/>
                </a:cxn>
                <a:cxn ang="0">
                  <a:pos x="78" y="66"/>
                </a:cxn>
                <a:cxn ang="0">
                  <a:pos x="74" y="68"/>
                </a:cxn>
                <a:cxn ang="0">
                  <a:pos x="68" y="70"/>
                </a:cxn>
                <a:cxn ang="0">
                  <a:pos x="56" y="70"/>
                </a:cxn>
                <a:cxn ang="0">
                  <a:pos x="50" y="72"/>
                </a:cxn>
                <a:cxn ang="0">
                  <a:pos x="42" y="72"/>
                </a:cxn>
                <a:cxn ang="0">
                  <a:pos x="36" y="64"/>
                </a:cxn>
                <a:cxn ang="0">
                  <a:pos x="32" y="64"/>
                </a:cxn>
                <a:cxn ang="0">
                  <a:pos x="26" y="66"/>
                </a:cxn>
                <a:cxn ang="0">
                  <a:pos x="16" y="58"/>
                </a:cxn>
                <a:cxn ang="0">
                  <a:pos x="8" y="56"/>
                </a:cxn>
                <a:cxn ang="0">
                  <a:pos x="2" y="52"/>
                </a:cxn>
                <a:cxn ang="0">
                  <a:pos x="0" y="44"/>
                </a:cxn>
              </a:cxnLst>
              <a:rect l="0" t="0" r="r" b="b"/>
              <a:pathLst>
                <a:path w="121" h="72">
                  <a:moveTo>
                    <a:pt x="0" y="44"/>
                  </a:moveTo>
                  <a:lnTo>
                    <a:pt x="4" y="42"/>
                  </a:lnTo>
                  <a:lnTo>
                    <a:pt x="6" y="44"/>
                  </a:lnTo>
                  <a:lnTo>
                    <a:pt x="28" y="46"/>
                  </a:lnTo>
                  <a:lnTo>
                    <a:pt x="44" y="44"/>
                  </a:lnTo>
                  <a:lnTo>
                    <a:pt x="48" y="42"/>
                  </a:lnTo>
                  <a:lnTo>
                    <a:pt x="48" y="38"/>
                  </a:lnTo>
                  <a:lnTo>
                    <a:pt x="50" y="34"/>
                  </a:lnTo>
                  <a:lnTo>
                    <a:pt x="52" y="30"/>
                  </a:lnTo>
                  <a:lnTo>
                    <a:pt x="54" y="28"/>
                  </a:lnTo>
                  <a:lnTo>
                    <a:pt x="56" y="30"/>
                  </a:lnTo>
                  <a:lnTo>
                    <a:pt x="54" y="36"/>
                  </a:lnTo>
                  <a:lnTo>
                    <a:pt x="54" y="42"/>
                  </a:lnTo>
                  <a:lnTo>
                    <a:pt x="56" y="44"/>
                  </a:lnTo>
                  <a:lnTo>
                    <a:pt x="60" y="42"/>
                  </a:lnTo>
                  <a:lnTo>
                    <a:pt x="66" y="42"/>
                  </a:lnTo>
                  <a:lnTo>
                    <a:pt x="70" y="44"/>
                  </a:lnTo>
                  <a:lnTo>
                    <a:pt x="74" y="44"/>
                  </a:lnTo>
                  <a:lnTo>
                    <a:pt x="78" y="42"/>
                  </a:lnTo>
                  <a:lnTo>
                    <a:pt x="87" y="28"/>
                  </a:lnTo>
                  <a:lnTo>
                    <a:pt x="93" y="24"/>
                  </a:lnTo>
                  <a:lnTo>
                    <a:pt x="95" y="26"/>
                  </a:lnTo>
                  <a:lnTo>
                    <a:pt x="101" y="22"/>
                  </a:lnTo>
                  <a:lnTo>
                    <a:pt x="101" y="16"/>
                  </a:lnTo>
                  <a:lnTo>
                    <a:pt x="99" y="10"/>
                  </a:lnTo>
                  <a:lnTo>
                    <a:pt x="97" y="4"/>
                  </a:lnTo>
                  <a:lnTo>
                    <a:pt x="97" y="2"/>
                  </a:lnTo>
                  <a:lnTo>
                    <a:pt x="103" y="0"/>
                  </a:lnTo>
                  <a:lnTo>
                    <a:pt x="107" y="2"/>
                  </a:lnTo>
                  <a:lnTo>
                    <a:pt x="109" y="2"/>
                  </a:lnTo>
                  <a:lnTo>
                    <a:pt x="111" y="0"/>
                  </a:lnTo>
                  <a:lnTo>
                    <a:pt x="115" y="0"/>
                  </a:lnTo>
                  <a:lnTo>
                    <a:pt x="119" y="2"/>
                  </a:lnTo>
                  <a:lnTo>
                    <a:pt x="121" y="8"/>
                  </a:lnTo>
                  <a:lnTo>
                    <a:pt x="121" y="16"/>
                  </a:lnTo>
                  <a:lnTo>
                    <a:pt x="121" y="22"/>
                  </a:lnTo>
                  <a:lnTo>
                    <a:pt x="117" y="26"/>
                  </a:lnTo>
                  <a:lnTo>
                    <a:pt x="115" y="26"/>
                  </a:lnTo>
                  <a:lnTo>
                    <a:pt x="113" y="32"/>
                  </a:lnTo>
                  <a:lnTo>
                    <a:pt x="115" y="38"/>
                  </a:lnTo>
                  <a:lnTo>
                    <a:pt x="111" y="46"/>
                  </a:lnTo>
                  <a:lnTo>
                    <a:pt x="107" y="46"/>
                  </a:lnTo>
                  <a:lnTo>
                    <a:pt x="99" y="46"/>
                  </a:lnTo>
                  <a:lnTo>
                    <a:pt x="97" y="48"/>
                  </a:lnTo>
                  <a:lnTo>
                    <a:pt x="97" y="52"/>
                  </a:lnTo>
                  <a:lnTo>
                    <a:pt x="91" y="60"/>
                  </a:lnTo>
                  <a:lnTo>
                    <a:pt x="78" y="66"/>
                  </a:lnTo>
                  <a:lnTo>
                    <a:pt x="74" y="68"/>
                  </a:lnTo>
                  <a:lnTo>
                    <a:pt x="68" y="70"/>
                  </a:lnTo>
                  <a:lnTo>
                    <a:pt x="56" y="70"/>
                  </a:lnTo>
                  <a:lnTo>
                    <a:pt x="50" y="72"/>
                  </a:lnTo>
                  <a:lnTo>
                    <a:pt x="42" y="72"/>
                  </a:lnTo>
                  <a:lnTo>
                    <a:pt x="36" y="64"/>
                  </a:lnTo>
                  <a:lnTo>
                    <a:pt x="32" y="64"/>
                  </a:lnTo>
                  <a:lnTo>
                    <a:pt x="26" y="66"/>
                  </a:lnTo>
                  <a:lnTo>
                    <a:pt x="16" y="58"/>
                  </a:lnTo>
                  <a:lnTo>
                    <a:pt x="8" y="56"/>
                  </a:lnTo>
                  <a:lnTo>
                    <a:pt x="2" y="52"/>
                  </a:lnTo>
                  <a:lnTo>
                    <a:pt x="0" y="44"/>
                  </a:lnTo>
                  <a:close/>
                </a:path>
              </a:pathLst>
            </a:custGeom>
            <a:solidFill>
              <a:schemeClr val="bg1">
                <a:lumMod val="50000"/>
              </a:schemeClr>
            </a:solidFill>
            <a:ln w="3175">
              <a:solidFill>
                <a:schemeClr val="bg1"/>
              </a:solidFill>
              <a:round/>
              <a:headEnd/>
              <a:tailEnd/>
            </a:ln>
          </p:spPr>
          <p:txBody>
            <a:bodyPr/>
            <a:lstStyle/>
            <a:p>
              <a:pPr>
                <a:defRPr/>
              </a:pPr>
              <a:endParaRPr lang="en-GB"/>
            </a:p>
          </p:txBody>
        </p:sp>
        <p:sp>
          <p:nvSpPr>
            <p:cNvPr id="3079" name="Freeform 7"/>
            <p:cNvSpPr>
              <a:spLocks/>
            </p:cNvSpPr>
            <p:nvPr/>
          </p:nvSpPr>
          <p:spPr bwMode="auto">
            <a:xfrm>
              <a:off x="7653434" y="4016168"/>
              <a:ext cx="236629" cy="214426"/>
            </a:xfrm>
            <a:custGeom>
              <a:avLst/>
              <a:gdLst/>
              <a:ahLst/>
              <a:cxnLst>
                <a:cxn ang="0">
                  <a:pos x="4" y="82"/>
                </a:cxn>
                <a:cxn ang="0">
                  <a:pos x="0" y="142"/>
                </a:cxn>
                <a:cxn ang="0">
                  <a:pos x="6" y="212"/>
                </a:cxn>
                <a:cxn ang="0">
                  <a:pos x="18" y="222"/>
                </a:cxn>
                <a:cxn ang="0">
                  <a:pos x="32" y="222"/>
                </a:cxn>
                <a:cxn ang="0">
                  <a:pos x="52" y="224"/>
                </a:cxn>
                <a:cxn ang="0">
                  <a:pos x="68" y="216"/>
                </a:cxn>
                <a:cxn ang="0">
                  <a:pos x="64" y="198"/>
                </a:cxn>
                <a:cxn ang="0">
                  <a:pos x="76" y="188"/>
                </a:cxn>
                <a:cxn ang="0">
                  <a:pos x="84" y="182"/>
                </a:cxn>
                <a:cxn ang="0">
                  <a:pos x="84" y="166"/>
                </a:cxn>
                <a:cxn ang="0">
                  <a:pos x="98" y="170"/>
                </a:cxn>
                <a:cxn ang="0">
                  <a:pos x="108" y="168"/>
                </a:cxn>
                <a:cxn ang="0">
                  <a:pos x="116" y="170"/>
                </a:cxn>
                <a:cxn ang="0">
                  <a:pos x="128" y="176"/>
                </a:cxn>
                <a:cxn ang="0">
                  <a:pos x="142" y="180"/>
                </a:cxn>
                <a:cxn ang="0">
                  <a:pos x="160" y="198"/>
                </a:cxn>
                <a:cxn ang="0">
                  <a:pos x="182" y="218"/>
                </a:cxn>
                <a:cxn ang="0">
                  <a:pos x="184" y="228"/>
                </a:cxn>
                <a:cxn ang="0">
                  <a:pos x="196" y="240"/>
                </a:cxn>
                <a:cxn ang="0">
                  <a:pos x="212" y="254"/>
                </a:cxn>
                <a:cxn ang="0">
                  <a:pos x="232" y="256"/>
                </a:cxn>
                <a:cxn ang="0">
                  <a:pos x="270" y="265"/>
                </a:cxn>
                <a:cxn ang="0">
                  <a:pos x="288" y="269"/>
                </a:cxn>
                <a:cxn ang="0">
                  <a:pos x="282" y="260"/>
                </a:cxn>
                <a:cxn ang="0">
                  <a:pos x="298" y="260"/>
                </a:cxn>
                <a:cxn ang="0">
                  <a:pos x="278" y="252"/>
                </a:cxn>
                <a:cxn ang="0">
                  <a:pos x="272" y="238"/>
                </a:cxn>
                <a:cxn ang="0">
                  <a:pos x="252" y="234"/>
                </a:cxn>
                <a:cxn ang="0">
                  <a:pos x="250" y="218"/>
                </a:cxn>
                <a:cxn ang="0">
                  <a:pos x="230" y="214"/>
                </a:cxn>
                <a:cxn ang="0">
                  <a:pos x="218" y="198"/>
                </a:cxn>
                <a:cxn ang="0">
                  <a:pos x="216" y="184"/>
                </a:cxn>
                <a:cxn ang="0">
                  <a:pos x="202" y="174"/>
                </a:cxn>
                <a:cxn ang="0">
                  <a:pos x="188" y="156"/>
                </a:cxn>
                <a:cxn ang="0">
                  <a:pos x="186" y="142"/>
                </a:cxn>
                <a:cxn ang="0">
                  <a:pos x="202" y="138"/>
                </a:cxn>
                <a:cxn ang="0">
                  <a:pos x="206" y="124"/>
                </a:cxn>
                <a:cxn ang="0">
                  <a:pos x="190" y="114"/>
                </a:cxn>
                <a:cxn ang="0">
                  <a:pos x="162" y="102"/>
                </a:cxn>
                <a:cxn ang="0">
                  <a:pos x="146" y="84"/>
                </a:cxn>
                <a:cxn ang="0">
                  <a:pos x="130" y="62"/>
                </a:cxn>
                <a:cxn ang="0">
                  <a:pos x="106" y="42"/>
                </a:cxn>
                <a:cxn ang="0">
                  <a:pos x="92" y="36"/>
                </a:cxn>
                <a:cxn ang="0">
                  <a:pos x="52" y="20"/>
                </a:cxn>
                <a:cxn ang="0">
                  <a:pos x="24" y="10"/>
                </a:cxn>
                <a:cxn ang="0">
                  <a:pos x="2" y="0"/>
                </a:cxn>
              </a:cxnLst>
              <a:rect l="0" t="0" r="r" b="b"/>
              <a:pathLst>
                <a:path w="298" h="271">
                  <a:moveTo>
                    <a:pt x="2" y="0"/>
                  </a:moveTo>
                  <a:lnTo>
                    <a:pt x="0" y="4"/>
                  </a:lnTo>
                  <a:lnTo>
                    <a:pt x="4" y="82"/>
                  </a:lnTo>
                  <a:lnTo>
                    <a:pt x="4" y="126"/>
                  </a:lnTo>
                  <a:lnTo>
                    <a:pt x="2" y="138"/>
                  </a:lnTo>
                  <a:lnTo>
                    <a:pt x="0" y="142"/>
                  </a:lnTo>
                  <a:lnTo>
                    <a:pt x="4" y="152"/>
                  </a:lnTo>
                  <a:lnTo>
                    <a:pt x="4" y="176"/>
                  </a:lnTo>
                  <a:lnTo>
                    <a:pt x="6" y="212"/>
                  </a:lnTo>
                  <a:lnTo>
                    <a:pt x="8" y="220"/>
                  </a:lnTo>
                  <a:lnTo>
                    <a:pt x="14" y="220"/>
                  </a:lnTo>
                  <a:lnTo>
                    <a:pt x="18" y="222"/>
                  </a:lnTo>
                  <a:lnTo>
                    <a:pt x="22" y="222"/>
                  </a:lnTo>
                  <a:lnTo>
                    <a:pt x="26" y="224"/>
                  </a:lnTo>
                  <a:lnTo>
                    <a:pt x="32" y="222"/>
                  </a:lnTo>
                  <a:lnTo>
                    <a:pt x="40" y="222"/>
                  </a:lnTo>
                  <a:lnTo>
                    <a:pt x="44" y="222"/>
                  </a:lnTo>
                  <a:lnTo>
                    <a:pt x="52" y="224"/>
                  </a:lnTo>
                  <a:lnTo>
                    <a:pt x="54" y="224"/>
                  </a:lnTo>
                  <a:lnTo>
                    <a:pt x="62" y="218"/>
                  </a:lnTo>
                  <a:lnTo>
                    <a:pt x="68" y="216"/>
                  </a:lnTo>
                  <a:lnTo>
                    <a:pt x="72" y="212"/>
                  </a:lnTo>
                  <a:lnTo>
                    <a:pt x="68" y="202"/>
                  </a:lnTo>
                  <a:lnTo>
                    <a:pt x="64" y="198"/>
                  </a:lnTo>
                  <a:lnTo>
                    <a:pt x="62" y="194"/>
                  </a:lnTo>
                  <a:lnTo>
                    <a:pt x="72" y="190"/>
                  </a:lnTo>
                  <a:lnTo>
                    <a:pt x="76" y="188"/>
                  </a:lnTo>
                  <a:lnTo>
                    <a:pt x="74" y="184"/>
                  </a:lnTo>
                  <a:lnTo>
                    <a:pt x="78" y="182"/>
                  </a:lnTo>
                  <a:lnTo>
                    <a:pt x="84" y="182"/>
                  </a:lnTo>
                  <a:lnTo>
                    <a:pt x="88" y="180"/>
                  </a:lnTo>
                  <a:lnTo>
                    <a:pt x="86" y="176"/>
                  </a:lnTo>
                  <a:lnTo>
                    <a:pt x="84" y="166"/>
                  </a:lnTo>
                  <a:lnTo>
                    <a:pt x="88" y="170"/>
                  </a:lnTo>
                  <a:lnTo>
                    <a:pt x="96" y="172"/>
                  </a:lnTo>
                  <a:lnTo>
                    <a:pt x="98" y="170"/>
                  </a:lnTo>
                  <a:lnTo>
                    <a:pt x="100" y="166"/>
                  </a:lnTo>
                  <a:lnTo>
                    <a:pt x="104" y="164"/>
                  </a:lnTo>
                  <a:lnTo>
                    <a:pt x="108" y="168"/>
                  </a:lnTo>
                  <a:lnTo>
                    <a:pt x="112" y="166"/>
                  </a:lnTo>
                  <a:lnTo>
                    <a:pt x="116" y="168"/>
                  </a:lnTo>
                  <a:lnTo>
                    <a:pt x="116" y="170"/>
                  </a:lnTo>
                  <a:lnTo>
                    <a:pt x="118" y="172"/>
                  </a:lnTo>
                  <a:lnTo>
                    <a:pt x="122" y="174"/>
                  </a:lnTo>
                  <a:lnTo>
                    <a:pt x="128" y="176"/>
                  </a:lnTo>
                  <a:lnTo>
                    <a:pt x="130" y="176"/>
                  </a:lnTo>
                  <a:lnTo>
                    <a:pt x="136" y="180"/>
                  </a:lnTo>
                  <a:lnTo>
                    <a:pt x="142" y="180"/>
                  </a:lnTo>
                  <a:lnTo>
                    <a:pt x="152" y="184"/>
                  </a:lnTo>
                  <a:lnTo>
                    <a:pt x="158" y="190"/>
                  </a:lnTo>
                  <a:lnTo>
                    <a:pt x="160" y="198"/>
                  </a:lnTo>
                  <a:lnTo>
                    <a:pt x="168" y="208"/>
                  </a:lnTo>
                  <a:lnTo>
                    <a:pt x="170" y="216"/>
                  </a:lnTo>
                  <a:lnTo>
                    <a:pt x="182" y="218"/>
                  </a:lnTo>
                  <a:lnTo>
                    <a:pt x="180" y="222"/>
                  </a:lnTo>
                  <a:lnTo>
                    <a:pt x="180" y="224"/>
                  </a:lnTo>
                  <a:lnTo>
                    <a:pt x="184" y="228"/>
                  </a:lnTo>
                  <a:lnTo>
                    <a:pt x="188" y="232"/>
                  </a:lnTo>
                  <a:lnTo>
                    <a:pt x="192" y="234"/>
                  </a:lnTo>
                  <a:lnTo>
                    <a:pt x="196" y="240"/>
                  </a:lnTo>
                  <a:lnTo>
                    <a:pt x="204" y="250"/>
                  </a:lnTo>
                  <a:lnTo>
                    <a:pt x="208" y="250"/>
                  </a:lnTo>
                  <a:lnTo>
                    <a:pt x="212" y="254"/>
                  </a:lnTo>
                  <a:lnTo>
                    <a:pt x="218" y="254"/>
                  </a:lnTo>
                  <a:lnTo>
                    <a:pt x="224" y="256"/>
                  </a:lnTo>
                  <a:lnTo>
                    <a:pt x="232" y="256"/>
                  </a:lnTo>
                  <a:lnTo>
                    <a:pt x="242" y="258"/>
                  </a:lnTo>
                  <a:lnTo>
                    <a:pt x="270" y="263"/>
                  </a:lnTo>
                  <a:lnTo>
                    <a:pt x="270" y="265"/>
                  </a:lnTo>
                  <a:lnTo>
                    <a:pt x="272" y="269"/>
                  </a:lnTo>
                  <a:lnTo>
                    <a:pt x="280" y="271"/>
                  </a:lnTo>
                  <a:lnTo>
                    <a:pt x="288" y="269"/>
                  </a:lnTo>
                  <a:lnTo>
                    <a:pt x="290" y="265"/>
                  </a:lnTo>
                  <a:lnTo>
                    <a:pt x="286" y="262"/>
                  </a:lnTo>
                  <a:lnTo>
                    <a:pt x="282" y="260"/>
                  </a:lnTo>
                  <a:lnTo>
                    <a:pt x="286" y="260"/>
                  </a:lnTo>
                  <a:lnTo>
                    <a:pt x="292" y="262"/>
                  </a:lnTo>
                  <a:lnTo>
                    <a:pt x="298" y="260"/>
                  </a:lnTo>
                  <a:lnTo>
                    <a:pt x="296" y="256"/>
                  </a:lnTo>
                  <a:lnTo>
                    <a:pt x="282" y="254"/>
                  </a:lnTo>
                  <a:lnTo>
                    <a:pt x="278" y="252"/>
                  </a:lnTo>
                  <a:lnTo>
                    <a:pt x="266" y="246"/>
                  </a:lnTo>
                  <a:lnTo>
                    <a:pt x="268" y="242"/>
                  </a:lnTo>
                  <a:lnTo>
                    <a:pt x="272" y="238"/>
                  </a:lnTo>
                  <a:lnTo>
                    <a:pt x="266" y="236"/>
                  </a:lnTo>
                  <a:lnTo>
                    <a:pt x="258" y="234"/>
                  </a:lnTo>
                  <a:lnTo>
                    <a:pt x="252" y="234"/>
                  </a:lnTo>
                  <a:lnTo>
                    <a:pt x="248" y="230"/>
                  </a:lnTo>
                  <a:lnTo>
                    <a:pt x="250" y="224"/>
                  </a:lnTo>
                  <a:lnTo>
                    <a:pt x="250" y="218"/>
                  </a:lnTo>
                  <a:lnTo>
                    <a:pt x="246" y="216"/>
                  </a:lnTo>
                  <a:lnTo>
                    <a:pt x="234" y="218"/>
                  </a:lnTo>
                  <a:lnTo>
                    <a:pt x="230" y="214"/>
                  </a:lnTo>
                  <a:lnTo>
                    <a:pt x="224" y="206"/>
                  </a:lnTo>
                  <a:lnTo>
                    <a:pt x="220" y="202"/>
                  </a:lnTo>
                  <a:lnTo>
                    <a:pt x="218" y="198"/>
                  </a:lnTo>
                  <a:lnTo>
                    <a:pt x="218" y="190"/>
                  </a:lnTo>
                  <a:lnTo>
                    <a:pt x="216" y="186"/>
                  </a:lnTo>
                  <a:lnTo>
                    <a:pt x="216" y="184"/>
                  </a:lnTo>
                  <a:lnTo>
                    <a:pt x="212" y="184"/>
                  </a:lnTo>
                  <a:lnTo>
                    <a:pt x="210" y="180"/>
                  </a:lnTo>
                  <a:lnTo>
                    <a:pt x="202" y="174"/>
                  </a:lnTo>
                  <a:lnTo>
                    <a:pt x="196" y="166"/>
                  </a:lnTo>
                  <a:lnTo>
                    <a:pt x="190" y="164"/>
                  </a:lnTo>
                  <a:lnTo>
                    <a:pt x="188" y="156"/>
                  </a:lnTo>
                  <a:lnTo>
                    <a:pt x="186" y="150"/>
                  </a:lnTo>
                  <a:lnTo>
                    <a:pt x="182" y="144"/>
                  </a:lnTo>
                  <a:lnTo>
                    <a:pt x="186" y="142"/>
                  </a:lnTo>
                  <a:lnTo>
                    <a:pt x="192" y="142"/>
                  </a:lnTo>
                  <a:lnTo>
                    <a:pt x="198" y="140"/>
                  </a:lnTo>
                  <a:lnTo>
                    <a:pt x="202" y="138"/>
                  </a:lnTo>
                  <a:lnTo>
                    <a:pt x="208" y="138"/>
                  </a:lnTo>
                  <a:lnTo>
                    <a:pt x="208" y="130"/>
                  </a:lnTo>
                  <a:lnTo>
                    <a:pt x="206" y="124"/>
                  </a:lnTo>
                  <a:lnTo>
                    <a:pt x="200" y="118"/>
                  </a:lnTo>
                  <a:lnTo>
                    <a:pt x="196" y="114"/>
                  </a:lnTo>
                  <a:lnTo>
                    <a:pt x="190" y="114"/>
                  </a:lnTo>
                  <a:lnTo>
                    <a:pt x="178" y="110"/>
                  </a:lnTo>
                  <a:lnTo>
                    <a:pt x="172" y="108"/>
                  </a:lnTo>
                  <a:lnTo>
                    <a:pt x="162" y="102"/>
                  </a:lnTo>
                  <a:lnTo>
                    <a:pt x="148" y="98"/>
                  </a:lnTo>
                  <a:lnTo>
                    <a:pt x="146" y="94"/>
                  </a:lnTo>
                  <a:lnTo>
                    <a:pt x="146" y="84"/>
                  </a:lnTo>
                  <a:lnTo>
                    <a:pt x="144" y="76"/>
                  </a:lnTo>
                  <a:lnTo>
                    <a:pt x="138" y="68"/>
                  </a:lnTo>
                  <a:lnTo>
                    <a:pt x="130" y="62"/>
                  </a:lnTo>
                  <a:lnTo>
                    <a:pt x="124" y="58"/>
                  </a:lnTo>
                  <a:lnTo>
                    <a:pt x="110" y="50"/>
                  </a:lnTo>
                  <a:lnTo>
                    <a:pt x="106" y="42"/>
                  </a:lnTo>
                  <a:lnTo>
                    <a:pt x="102" y="38"/>
                  </a:lnTo>
                  <a:lnTo>
                    <a:pt x="98" y="38"/>
                  </a:lnTo>
                  <a:lnTo>
                    <a:pt x="92" y="36"/>
                  </a:lnTo>
                  <a:lnTo>
                    <a:pt x="68" y="26"/>
                  </a:lnTo>
                  <a:lnTo>
                    <a:pt x="56" y="24"/>
                  </a:lnTo>
                  <a:lnTo>
                    <a:pt x="52" y="20"/>
                  </a:lnTo>
                  <a:lnTo>
                    <a:pt x="46" y="20"/>
                  </a:lnTo>
                  <a:lnTo>
                    <a:pt x="34" y="12"/>
                  </a:lnTo>
                  <a:lnTo>
                    <a:pt x="24" y="10"/>
                  </a:lnTo>
                  <a:lnTo>
                    <a:pt x="18" y="6"/>
                  </a:lnTo>
                  <a:lnTo>
                    <a:pt x="10" y="4"/>
                  </a:lnTo>
                  <a:lnTo>
                    <a:pt x="2" y="0"/>
                  </a:lnTo>
                  <a:close/>
                </a:path>
              </a:pathLst>
            </a:custGeom>
            <a:solidFill>
              <a:schemeClr val="bg1">
                <a:lumMod val="50000"/>
              </a:schemeClr>
            </a:solidFill>
            <a:ln w="3175">
              <a:solidFill>
                <a:schemeClr val="bg1"/>
              </a:solidFill>
              <a:round/>
              <a:headEnd/>
              <a:tailEnd/>
            </a:ln>
          </p:spPr>
          <p:txBody>
            <a:bodyPr/>
            <a:lstStyle/>
            <a:p>
              <a:pPr>
                <a:defRPr/>
              </a:pPr>
              <a:endParaRPr lang="en-GB"/>
            </a:p>
          </p:txBody>
        </p:sp>
        <p:sp>
          <p:nvSpPr>
            <p:cNvPr id="3086" name="Freeform 14"/>
            <p:cNvSpPr>
              <a:spLocks/>
            </p:cNvSpPr>
            <p:nvPr/>
          </p:nvSpPr>
          <p:spPr bwMode="auto">
            <a:xfrm>
              <a:off x="6624426" y="3396021"/>
              <a:ext cx="185974" cy="399492"/>
            </a:xfrm>
            <a:custGeom>
              <a:avLst/>
              <a:gdLst/>
              <a:ahLst/>
              <a:cxnLst>
                <a:cxn ang="0">
                  <a:pos x="68" y="14"/>
                </a:cxn>
                <a:cxn ang="0">
                  <a:pos x="42" y="28"/>
                </a:cxn>
                <a:cxn ang="0">
                  <a:pos x="12" y="38"/>
                </a:cxn>
                <a:cxn ang="0">
                  <a:pos x="0" y="77"/>
                </a:cxn>
                <a:cxn ang="0">
                  <a:pos x="22" y="115"/>
                </a:cxn>
                <a:cxn ang="0">
                  <a:pos x="28" y="147"/>
                </a:cxn>
                <a:cxn ang="0">
                  <a:pos x="28" y="165"/>
                </a:cxn>
                <a:cxn ang="0">
                  <a:pos x="20" y="183"/>
                </a:cxn>
                <a:cxn ang="0">
                  <a:pos x="32" y="215"/>
                </a:cxn>
                <a:cxn ang="0">
                  <a:pos x="44" y="255"/>
                </a:cxn>
                <a:cxn ang="0">
                  <a:pos x="60" y="295"/>
                </a:cxn>
                <a:cxn ang="0">
                  <a:pos x="38" y="331"/>
                </a:cxn>
                <a:cxn ang="0">
                  <a:pos x="32" y="353"/>
                </a:cxn>
                <a:cxn ang="0">
                  <a:pos x="20" y="404"/>
                </a:cxn>
                <a:cxn ang="0">
                  <a:pos x="42" y="430"/>
                </a:cxn>
                <a:cxn ang="0">
                  <a:pos x="64" y="460"/>
                </a:cxn>
                <a:cxn ang="0">
                  <a:pos x="86" y="474"/>
                </a:cxn>
                <a:cxn ang="0">
                  <a:pos x="106" y="496"/>
                </a:cxn>
                <a:cxn ang="0">
                  <a:pos x="132" y="494"/>
                </a:cxn>
                <a:cxn ang="0">
                  <a:pos x="118" y="462"/>
                </a:cxn>
                <a:cxn ang="0">
                  <a:pos x="86" y="442"/>
                </a:cxn>
                <a:cxn ang="0">
                  <a:pos x="70" y="400"/>
                </a:cxn>
                <a:cxn ang="0">
                  <a:pos x="54" y="386"/>
                </a:cxn>
                <a:cxn ang="0">
                  <a:pos x="46" y="359"/>
                </a:cxn>
                <a:cxn ang="0">
                  <a:pos x="50" y="335"/>
                </a:cxn>
                <a:cxn ang="0">
                  <a:pos x="60" y="303"/>
                </a:cxn>
                <a:cxn ang="0">
                  <a:pos x="72" y="257"/>
                </a:cxn>
                <a:cxn ang="0">
                  <a:pos x="88" y="239"/>
                </a:cxn>
                <a:cxn ang="0">
                  <a:pos x="98" y="267"/>
                </a:cxn>
                <a:cxn ang="0">
                  <a:pos x="102" y="269"/>
                </a:cxn>
                <a:cxn ang="0">
                  <a:pos x="136" y="279"/>
                </a:cxn>
                <a:cxn ang="0">
                  <a:pos x="148" y="289"/>
                </a:cxn>
                <a:cxn ang="0">
                  <a:pos x="160" y="301"/>
                </a:cxn>
                <a:cxn ang="0">
                  <a:pos x="144" y="271"/>
                </a:cxn>
                <a:cxn ang="0">
                  <a:pos x="144" y="237"/>
                </a:cxn>
                <a:cxn ang="0">
                  <a:pos x="162" y="213"/>
                </a:cxn>
                <a:cxn ang="0">
                  <a:pos x="200" y="213"/>
                </a:cxn>
                <a:cxn ang="0">
                  <a:pos x="226" y="213"/>
                </a:cxn>
                <a:cxn ang="0">
                  <a:pos x="234" y="175"/>
                </a:cxn>
                <a:cxn ang="0">
                  <a:pos x="226" y="159"/>
                </a:cxn>
                <a:cxn ang="0">
                  <a:pos x="212" y="147"/>
                </a:cxn>
                <a:cxn ang="0">
                  <a:pos x="208" y="109"/>
                </a:cxn>
                <a:cxn ang="0">
                  <a:pos x="196" y="95"/>
                </a:cxn>
                <a:cxn ang="0">
                  <a:pos x="176" y="77"/>
                </a:cxn>
                <a:cxn ang="0">
                  <a:pos x="160" y="87"/>
                </a:cxn>
                <a:cxn ang="0">
                  <a:pos x="140" y="89"/>
                </a:cxn>
                <a:cxn ang="0">
                  <a:pos x="120" y="87"/>
                </a:cxn>
                <a:cxn ang="0">
                  <a:pos x="100" y="105"/>
                </a:cxn>
                <a:cxn ang="0">
                  <a:pos x="102" y="71"/>
                </a:cxn>
                <a:cxn ang="0">
                  <a:pos x="104" y="45"/>
                </a:cxn>
                <a:cxn ang="0">
                  <a:pos x="88" y="34"/>
                </a:cxn>
                <a:cxn ang="0">
                  <a:pos x="80" y="6"/>
                </a:cxn>
                <a:cxn ang="0">
                  <a:pos x="78" y="0"/>
                </a:cxn>
              </a:cxnLst>
              <a:rect l="0" t="0" r="r" b="b"/>
              <a:pathLst>
                <a:path w="234" h="504">
                  <a:moveTo>
                    <a:pt x="78" y="0"/>
                  </a:moveTo>
                  <a:lnTo>
                    <a:pt x="74" y="2"/>
                  </a:lnTo>
                  <a:lnTo>
                    <a:pt x="70" y="6"/>
                  </a:lnTo>
                  <a:lnTo>
                    <a:pt x="68" y="14"/>
                  </a:lnTo>
                  <a:lnTo>
                    <a:pt x="60" y="16"/>
                  </a:lnTo>
                  <a:lnTo>
                    <a:pt x="56" y="18"/>
                  </a:lnTo>
                  <a:lnTo>
                    <a:pt x="48" y="24"/>
                  </a:lnTo>
                  <a:lnTo>
                    <a:pt x="42" y="28"/>
                  </a:lnTo>
                  <a:lnTo>
                    <a:pt x="36" y="34"/>
                  </a:lnTo>
                  <a:lnTo>
                    <a:pt x="30" y="38"/>
                  </a:lnTo>
                  <a:lnTo>
                    <a:pt x="20" y="38"/>
                  </a:lnTo>
                  <a:lnTo>
                    <a:pt x="12" y="38"/>
                  </a:lnTo>
                  <a:lnTo>
                    <a:pt x="4" y="61"/>
                  </a:lnTo>
                  <a:lnTo>
                    <a:pt x="4" y="67"/>
                  </a:lnTo>
                  <a:lnTo>
                    <a:pt x="4" y="73"/>
                  </a:lnTo>
                  <a:lnTo>
                    <a:pt x="0" y="77"/>
                  </a:lnTo>
                  <a:lnTo>
                    <a:pt x="0" y="81"/>
                  </a:lnTo>
                  <a:lnTo>
                    <a:pt x="4" y="91"/>
                  </a:lnTo>
                  <a:lnTo>
                    <a:pt x="8" y="105"/>
                  </a:lnTo>
                  <a:lnTo>
                    <a:pt x="22" y="115"/>
                  </a:lnTo>
                  <a:lnTo>
                    <a:pt x="26" y="121"/>
                  </a:lnTo>
                  <a:lnTo>
                    <a:pt x="26" y="131"/>
                  </a:lnTo>
                  <a:lnTo>
                    <a:pt x="26" y="139"/>
                  </a:lnTo>
                  <a:lnTo>
                    <a:pt x="28" y="147"/>
                  </a:lnTo>
                  <a:lnTo>
                    <a:pt x="32" y="147"/>
                  </a:lnTo>
                  <a:lnTo>
                    <a:pt x="36" y="153"/>
                  </a:lnTo>
                  <a:lnTo>
                    <a:pt x="32" y="157"/>
                  </a:lnTo>
                  <a:lnTo>
                    <a:pt x="28" y="165"/>
                  </a:lnTo>
                  <a:lnTo>
                    <a:pt x="26" y="169"/>
                  </a:lnTo>
                  <a:lnTo>
                    <a:pt x="26" y="177"/>
                  </a:lnTo>
                  <a:lnTo>
                    <a:pt x="24" y="179"/>
                  </a:lnTo>
                  <a:lnTo>
                    <a:pt x="20" y="183"/>
                  </a:lnTo>
                  <a:lnTo>
                    <a:pt x="18" y="189"/>
                  </a:lnTo>
                  <a:lnTo>
                    <a:pt x="18" y="197"/>
                  </a:lnTo>
                  <a:lnTo>
                    <a:pt x="20" y="207"/>
                  </a:lnTo>
                  <a:lnTo>
                    <a:pt x="32" y="215"/>
                  </a:lnTo>
                  <a:lnTo>
                    <a:pt x="42" y="227"/>
                  </a:lnTo>
                  <a:lnTo>
                    <a:pt x="42" y="229"/>
                  </a:lnTo>
                  <a:lnTo>
                    <a:pt x="44" y="235"/>
                  </a:lnTo>
                  <a:lnTo>
                    <a:pt x="44" y="255"/>
                  </a:lnTo>
                  <a:lnTo>
                    <a:pt x="48" y="265"/>
                  </a:lnTo>
                  <a:lnTo>
                    <a:pt x="48" y="267"/>
                  </a:lnTo>
                  <a:lnTo>
                    <a:pt x="52" y="277"/>
                  </a:lnTo>
                  <a:lnTo>
                    <a:pt x="60" y="295"/>
                  </a:lnTo>
                  <a:lnTo>
                    <a:pt x="60" y="301"/>
                  </a:lnTo>
                  <a:lnTo>
                    <a:pt x="48" y="317"/>
                  </a:lnTo>
                  <a:lnTo>
                    <a:pt x="42" y="323"/>
                  </a:lnTo>
                  <a:lnTo>
                    <a:pt x="38" y="331"/>
                  </a:lnTo>
                  <a:lnTo>
                    <a:pt x="38" y="339"/>
                  </a:lnTo>
                  <a:lnTo>
                    <a:pt x="36" y="347"/>
                  </a:lnTo>
                  <a:lnTo>
                    <a:pt x="32" y="351"/>
                  </a:lnTo>
                  <a:lnTo>
                    <a:pt x="32" y="353"/>
                  </a:lnTo>
                  <a:lnTo>
                    <a:pt x="28" y="361"/>
                  </a:lnTo>
                  <a:lnTo>
                    <a:pt x="28" y="365"/>
                  </a:lnTo>
                  <a:lnTo>
                    <a:pt x="20" y="392"/>
                  </a:lnTo>
                  <a:lnTo>
                    <a:pt x="20" y="404"/>
                  </a:lnTo>
                  <a:lnTo>
                    <a:pt x="20" y="412"/>
                  </a:lnTo>
                  <a:lnTo>
                    <a:pt x="22" y="418"/>
                  </a:lnTo>
                  <a:lnTo>
                    <a:pt x="32" y="416"/>
                  </a:lnTo>
                  <a:lnTo>
                    <a:pt x="42" y="430"/>
                  </a:lnTo>
                  <a:lnTo>
                    <a:pt x="46" y="432"/>
                  </a:lnTo>
                  <a:lnTo>
                    <a:pt x="54" y="446"/>
                  </a:lnTo>
                  <a:lnTo>
                    <a:pt x="60" y="452"/>
                  </a:lnTo>
                  <a:lnTo>
                    <a:pt x="64" y="460"/>
                  </a:lnTo>
                  <a:lnTo>
                    <a:pt x="78" y="478"/>
                  </a:lnTo>
                  <a:lnTo>
                    <a:pt x="76" y="468"/>
                  </a:lnTo>
                  <a:lnTo>
                    <a:pt x="82" y="468"/>
                  </a:lnTo>
                  <a:lnTo>
                    <a:pt x="86" y="474"/>
                  </a:lnTo>
                  <a:lnTo>
                    <a:pt x="96" y="476"/>
                  </a:lnTo>
                  <a:lnTo>
                    <a:pt x="102" y="478"/>
                  </a:lnTo>
                  <a:lnTo>
                    <a:pt x="106" y="486"/>
                  </a:lnTo>
                  <a:lnTo>
                    <a:pt x="106" y="496"/>
                  </a:lnTo>
                  <a:lnTo>
                    <a:pt x="108" y="504"/>
                  </a:lnTo>
                  <a:lnTo>
                    <a:pt x="120" y="494"/>
                  </a:lnTo>
                  <a:lnTo>
                    <a:pt x="126" y="494"/>
                  </a:lnTo>
                  <a:lnTo>
                    <a:pt x="132" y="494"/>
                  </a:lnTo>
                  <a:lnTo>
                    <a:pt x="136" y="486"/>
                  </a:lnTo>
                  <a:lnTo>
                    <a:pt x="132" y="478"/>
                  </a:lnTo>
                  <a:lnTo>
                    <a:pt x="124" y="470"/>
                  </a:lnTo>
                  <a:lnTo>
                    <a:pt x="118" y="462"/>
                  </a:lnTo>
                  <a:lnTo>
                    <a:pt x="98" y="460"/>
                  </a:lnTo>
                  <a:lnTo>
                    <a:pt x="92" y="450"/>
                  </a:lnTo>
                  <a:lnTo>
                    <a:pt x="88" y="448"/>
                  </a:lnTo>
                  <a:lnTo>
                    <a:pt x="86" y="442"/>
                  </a:lnTo>
                  <a:lnTo>
                    <a:pt x="82" y="420"/>
                  </a:lnTo>
                  <a:lnTo>
                    <a:pt x="78" y="414"/>
                  </a:lnTo>
                  <a:lnTo>
                    <a:pt x="74" y="408"/>
                  </a:lnTo>
                  <a:lnTo>
                    <a:pt x="70" y="400"/>
                  </a:lnTo>
                  <a:lnTo>
                    <a:pt x="70" y="390"/>
                  </a:lnTo>
                  <a:lnTo>
                    <a:pt x="68" y="384"/>
                  </a:lnTo>
                  <a:lnTo>
                    <a:pt x="62" y="382"/>
                  </a:lnTo>
                  <a:lnTo>
                    <a:pt x="54" y="386"/>
                  </a:lnTo>
                  <a:lnTo>
                    <a:pt x="50" y="384"/>
                  </a:lnTo>
                  <a:lnTo>
                    <a:pt x="48" y="378"/>
                  </a:lnTo>
                  <a:lnTo>
                    <a:pt x="46" y="369"/>
                  </a:lnTo>
                  <a:lnTo>
                    <a:pt x="46" y="359"/>
                  </a:lnTo>
                  <a:lnTo>
                    <a:pt x="46" y="351"/>
                  </a:lnTo>
                  <a:lnTo>
                    <a:pt x="46" y="347"/>
                  </a:lnTo>
                  <a:lnTo>
                    <a:pt x="50" y="341"/>
                  </a:lnTo>
                  <a:lnTo>
                    <a:pt x="50" y="335"/>
                  </a:lnTo>
                  <a:lnTo>
                    <a:pt x="52" y="333"/>
                  </a:lnTo>
                  <a:lnTo>
                    <a:pt x="56" y="327"/>
                  </a:lnTo>
                  <a:lnTo>
                    <a:pt x="56" y="319"/>
                  </a:lnTo>
                  <a:lnTo>
                    <a:pt x="60" y="303"/>
                  </a:lnTo>
                  <a:lnTo>
                    <a:pt x="64" y="295"/>
                  </a:lnTo>
                  <a:lnTo>
                    <a:pt x="68" y="287"/>
                  </a:lnTo>
                  <a:lnTo>
                    <a:pt x="70" y="277"/>
                  </a:lnTo>
                  <a:lnTo>
                    <a:pt x="72" y="257"/>
                  </a:lnTo>
                  <a:lnTo>
                    <a:pt x="70" y="243"/>
                  </a:lnTo>
                  <a:lnTo>
                    <a:pt x="76" y="241"/>
                  </a:lnTo>
                  <a:lnTo>
                    <a:pt x="86" y="239"/>
                  </a:lnTo>
                  <a:lnTo>
                    <a:pt x="88" y="239"/>
                  </a:lnTo>
                  <a:lnTo>
                    <a:pt x="92" y="241"/>
                  </a:lnTo>
                  <a:lnTo>
                    <a:pt x="98" y="243"/>
                  </a:lnTo>
                  <a:lnTo>
                    <a:pt x="98" y="245"/>
                  </a:lnTo>
                  <a:lnTo>
                    <a:pt x="98" y="267"/>
                  </a:lnTo>
                  <a:lnTo>
                    <a:pt x="100" y="271"/>
                  </a:lnTo>
                  <a:lnTo>
                    <a:pt x="102" y="271"/>
                  </a:lnTo>
                  <a:lnTo>
                    <a:pt x="100" y="269"/>
                  </a:lnTo>
                  <a:lnTo>
                    <a:pt x="102" y="269"/>
                  </a:lnTo>
                  <a:lnTo>
                    <a:pt x="116" y="271"/>
                  </a:lnTo>
                  <a:lnTo>
                    <a:pt x="120" y="269"/>
                  </a:lnTo>
                  <a:lnTo>
                    <a:pt x="126" y="271"/>
                  </a:lnTo>
                  <a:lnTo>
                    <a:pt x="136" y="279"/>
                  </a:lnTo>
                  <a:lnTo>
                    <a:pt x="140" y="285"/>
                  </a:lnTo>
                  <a:lnTo>
                    <a:pt x="144" y="287"/>
                  </a:lnTo>
                  <a:lnTo>
                    <a:pt x="146" y="289"/>
                  </a:lnTo>
                  <a:lnTo>
                    <a:pt x="148" y="289"/>
                  </a:lnTo>
                  <a:lnTo>
                    <a:pt x="150" y="289"/>
                  </a:lnTo>
                  <a:lnTo>
                    <a:pt x="154" y="301"/>
                  </a:lnTo>
                  <a:lnTo>
                    <a:pt x="158" y="305"/>
                  </a:lnTo>
                  <a:lnTo>
                    <a:pt x="160" y="301"/>
                  </a:lnTo>
                  <a:lnTo>
                    <a:pt x="160" y="295"/>
                  </a:lnTo>
                  <a:lnTo>
                    <a:pt x="156" y="287"/>
                  </a:lnTo>
                  <a:lnTo>
                    <a:pt x="152" y="279"/>
                  </a:lnTo>
                  <a:lnTo>
                    <a:pt x="144" y="271"/>
                  </a:lnTo>
                  <a:lnTo>
                    <a:pt x="140" y="259"/>
                  </a:lnTo>
                  <a:lnTo>
                    <a:pt x="140" y="251"/>
                  </a:lnTo>
                  <a:lnTo>
                    <a:pt x="140" y="241"/>
                  </a:lnTo>
                  <a:lnTo>
                    <a:pt x="144" y="237"/>
                  </a:lnTo>
                  <a:lnTo>
                    <a:pt x="148" y="231"/>
                  </a:lnTo>
                  <a:lnTo>
                    <a:pt x="152" y="229"/>
                  </a:lnTo>
                  <a:lnTo>
                    <a:pt x="160" y="217"/>
                  </a:lnTo>
                  <a:lnTo>
                    <a:pt x="162" y="213"/>
                  </a:lnTo>
                  <a:lnTo>
                    <a:pt x="166" y="211"/>
                  </a:lnTo>
                  <a:lnTo>
                    <a:pt x="182" y="213"/>
                  </a:lnTo>
                  <a:lnTo>
                    <a:pt x="190" y="215"/>
                  </a:lnTo>
                  <a:lnTo>
                    <a:pt x="200" y="213"/>
                  </a:lnTo>
                  <a:lnTo>
                    <a:pt x="216" y="213"/>
                  </a:lnTo>
                  <a:lnTo>
                    <a:pt x="220" y="219"/>
                  </a:lnTo>
                  <a:lnTo>
                    <a:pt x="226" y="215"/>
                  </a:lnTo>
                  <a:lnTo>
                    <a:pt x="226" y="213"/>
                  </a:lnTo>
                  <a:lnTo>
                    <a:pt x="228" y="213"/>
                  </a:lnTo>
                  <a:lnTo>
                    <a:pt x="234" y="207"/>
                  </a:lnTo>
                  <a:lnTo>
                    <a:pt x="234" y="181"/>
                  </a:lnTo>
                  <a:lnTo>
                    <a:pt x="234" y="175"/>
                  </a:lnTo>
                  <a:lnTo>
                    <a:pt x="234" y="169"/>
                  </a:lnTo>
                  <a:lnTo>
                    <a:pt x="234" y="167"/>
                  </a:lnTo>
                  <a:lnTo>
                    <a:pt x="230" y="163"/>
                  </a:lnTo>
                  <a:lnTo>
                    <a:pt x="226" y="159"/>
                  </a:lnTo>
                  <a:lnTo>
                    <a:pt x="226" y="155"/>
                  </a:lnTo>
                  <a:lnTo>
                    <a:pt x="220" y="155"/>
                  </a:lnTo>
                  <a:lnTo>
                    <a:pt x="216" y="151"/>
                  </a:lnTo>
                  <a:lnTo>
                    <a:pt x="212" y="147"/>
                  </a:lnTo>
                  <a:lnTo>
                    <a:pt x="210" y="139"/>
                  </a:lnTo>
                  <a:lnTo>
                    <a:pt x="210" y="125"/>
                  </a:lnTo>
                  <a:lnTo>
                    <a:pt x="210" y="117"/>
                  </a:lnTo>
                  <a:lnTo>
                    <a:pt x="208" y="109"/>
                  </a:lnTo>
                  <a:lnTo>
                    <a:pt x="206" y="105"/>
                  </a:lnTo>
                  <a:lnTo>
                    <a:pt x="202" y="101"/>
                  </a:lnTo>
                  <a:lnTo>
                    <a:pt x="200" y="97"/>
                  </a:lnTo>
                  <a:lnTo>
                    <a:pt x="196" y="95"/>
                  </a:lnTo>
                  <a:lnTo>
                    <a:pt x="192" y="91"/>
                  </a:lnTo>
                  <a:lnTo>
                    <a:pt x="190" y="85"/>
                  </a:lnTo>
                  <a:lnTo>
                    <a:pt x="182" y="77"/>
                  </a:lnTo>
                  <a:lnTo>
                    <a:pt x="176" y="77"/>
                  </a:lnTo>
                  <a:lnTo>
                    <a:pt x="170" y="77"/>
                  </a:lnTo>
                  <a:lnTo>
                    <a:pt x="164" y="79"/>
                  </a:lnTo>
                  <a:lnTo>
                    <a:pt x="162" y="85"/>
                  </a:lnTo>
                  <a:lnTo>
                    <a:pt x="160" y="87"/>
                  </a:lnTo>
                  <a:lnTo>
                    <a:pt x="156" y="89"/>
                  </a:lnTo>
                  <a:lnTo>
                    <a:pt x="148" y="93"/>
                  </a:lnTo>
                  <a:lnTo>
                    <a:pt x="144" y="93"/>
                  </a:lnTo>
                  <a:lnTo>
                    <a:pt x="140" y="89"/>
                  </a:lnTo>
                  <a:lnTo>
                    <a:pt x="136" y="83"/>
                  </a:lnTo>
                  <a:lnTo>
                    <a:pt x="132" y="83"/>
                  </a:lnTo>
                  <a:lnTo>
                    <a:pt x="126" y="83"/>
                  </a:lnTo>
                  <a:lnTo>
                    <a:pt x="120" y="87"/>
                  </a:lnTo>
                  <a:lnTo>
                    <a:pt x="112" y="93"/>
                  </a:lnTo>
                  <a:lnTo>
                    <a:pt x="106" y="97"/>
                  </a:lnTo>
                  <a:lnTo>
                    <a:pt x="102" y="103"/>
                  </a:lnTo>
                  <a:lnTo>
                    <a:pt x="100" y="105"/>
                  </a:lnTo>
                  <a:lnTo>
                    <a:pt x="100" y="101"/>
                  </a:lnTo>
                  <a:lnTo>
                    <a:pt x="98" y="95"/>
                  </a:lnTo>
                  <a:lnTo>
                    <a:pt x="100" y="85"/>
                  </a:lnTo>
                  <a:lnTo>
                    <a:pt x="102" y="71"/>
                  </a:lnTo>
                  <a:lnTo>
                    <a:pt x="104" y="65"/>
                  </a:lnTo>
                  <a:lnTo>
                    <a:pt x="104" y="59"/>
                  </a:lnTo>
                  <a:lnTo>
                    <a:pt x="106" y="55"/>
                  </a:lnTo>
                  <a:lnTo>
                    <a:pt x="104" y="45"/>
                  </a:lnTo>
                  <a:lnTo>
                    <a:pt x="106" y="36"/>
                  </a:lnTo>
                  <a:lnTo>
                    <a:pt x="104" y="34"/>
                  </a:lnTo>
                  <a:lnTo>
                    <a:pt x="92" y="34"/>
                  </a:lnTo>
                  <a:lnTo>
                    <a:pt x="88" y="34"/>
                  </a:lnTo>
                  <a:lnTo>
                    <a:pt x="88" y="22"/>
                  </a:lnTo>
                  <a:lnTo>
                    <a:pt x="86" y="14"/>
                  </a:lnTo>
                  <a:lnTo>
                    <a:pt x="82" y="10"/>
                  </a:lnTo>
                  <a:lnTo>
                    <a:pt x="80" y="6"/>
                  </a:lnTo>
                  <a:lnTo>
                    <a:pt x="76" y="8"/>
                  </a:lnTo>
                  <a:lnTo>
                    <a:pt x="76" y="4"/>
                  </a:lnTo>
                  <a:lnTo>
                    <a:pt x="76" y="0"/>
                  </a:lnTo>
                  <a:lnTo>
                    <a:pt x="78" y="0"/>
                  </a:lnTo>
                  <a:close/>
                </a:path>
              </a:pathLst>
            </a:custGeom>
            <a:solidFill>
              <a:schemeClr val="bg1">
                <a:lumMod val="50000"/>
              </a:schemeClr>
            </a:solidFill>
            <a:ln w="3175">
              <a:solidFill>
                <a:schemeClr val="bg1"/>
              </a:solidFill>
              <a:round/>
              <a:headEnd/>
              <a:tailEnd/>
            </a:ln>
          </p:spPr>
          <p:txBody>
            <a:bodyPr/>
            <a:lstStyle/>
            <a:p>
              <a:pPr>
                <a:defRPr/>
              </a:pPr>
              <a:endParaRPr lang="en-GB"/>
            </a:p>
          </p:txBody>
        </p:sp>
        <p:sp>
          <p:nvSpPr>
            <p:cNvPr id="3088" name="Freeform 16"/>
            <p:cNvSpPr>
              <a:spLocks/>
            </p:cNvSpPr>
            <p:nvPr/>
          </p:nvSpPr>
          <p:spPr bwMode="auto">
            <a:xfrm>
              <a:off x="6392863" y="3242097"/>
              <a:ext cx="111440" cy="150365"/>
            </a:xfrm>
            <a:custGeom>
              <a:avLst/>
              <a:gdLst/>
              <a:ahLst/>
              <a:cxnLst>
                <a:cxn ang="0">
                  <a:pos x="130" y="190"/>
                </a:cxn>
                <a:cxn ang="0">
                  <a:pos x="122" y="162"/>
                </a:cxn>
                <a:cxn ang="0">
                  <a:pos x="120" y="144"/>
                </a:cxn>
                <a:cxn ang="0">
                  <a:pos x="108" y="124"/>
                </a:cxn>
                <a:cxn ang="0">
                  <a:pos x="94" y="128"/>
                </a:cxn>
                <a:cxn ang="0">
                  <a:pos x="88" y="120"/>
                </a:cxn>
                <a:cxn ang="0">
                  <a:pos x="82" y="126"/>
                </a:cxn>
                <a:cxn ang="0">
                  <a:pos x="80" y="136"/>
                </a:cxn>
                <a:cxn ang="0">
                  <a:pos x="70" y="158"/>
                </a:cxn>
                <a:cxn ang="0">
                  <a:pos x="62" y="150"/>
                </a:cxn>
                <a:cxn ang="0">
                  <a:pos x="58" y="156"/>
                </a:cxn>
                <a:cxn ang="0">
                  <a:pos x="52" y="156"/>
                </a:cxn>
                <a:cxn ang="0">
                  <a:pos x="42" y="158"/>
                </a:cxn>
                <a:cxn ang="0">
                  <a:pos x="40" y="160"/>
                </a:cxn>
                <a:cxn ang="0">
                  <a:pos x="36" y="164"/>
                </a:cxn>
                <a:cxn ang="0">
                  <a:pos x="32" y="164"/>
                </a:cxn>
                <a:cxn ang="0">
                  <a:pos x="28" y="152"/>
                </a:cxn>
                <a:cxn ang="0">
                  <a:pos x="26" y="144"/>
                </a:cxn>
                <a:cxn ang="0">
                  <a:pos x="26" y="134"/>
                </a:cxn>
                <a:cxn ang="0">
                  <a:pos x="22" y="126"/>
                </a:cxn>
                <a:cxn ang="0">
                  <a:pos x="24" y="110"/>
                </a:cxn>
                <a:cxn ang="0">
                  <a:pos x="20" y="108"/>
                </a:cxn>
                <a:cxn ang="0">
                  <a:pos x="16" y="96"/>
                </a:cxn>
                <a:cxn ang="0">
                  <a:pos x="18" y="84"/>
                </a:cxn>
                <a:cxn ang="0">
                  <a:pos x="14" y="68"/>
                </a:cxn>
                <a:cxn ang="0">
                  <a:pos x="4" y="62"/>
                </a:cxn>
                <a:cxn ang="0">
                  <a:pos x="0" y="56"/>
                </a:cxn>
                <a:cxn ang="0">
                  <a:pos x="2" y="48"/>
                </a:cxn>
                <a:cxn ang="0">
                  <a:pos x="10" y="46"/>
                </a:cxn>
                <a:cxn ang="0">
                  <a:pos x="22" y="42"/>
                </a:cxn>
                <a:cxn ang="0">
                  <a:pos x="20" y="34"/>
                </a:cxn>
                <a:cxn ang="0">
                  <a:pos x="12" y="32"/>
                </a:cxn>
                <a:cxn ang="0">
                  <a:pos x="8" y="22"/>
                </a:cxn>
                <a:cxn ang="0">
                  <a:pos x="14" y="8"/>
                </a:cxn>
                <a:cxn ang="0">
                  <a:pos x="18" y="0"/>
                </a:cxn>
                <a:cxn ang="0">
                  <a:pos x="26" y="12"/>
                </a:cxn>
                <a:cxn ang="0">
                  <a:pos x="28" y="2"/>
                </a:cxn>
                <a:cxn ang="0">
                  <a:pos x="32" y="12"/>
                </a:cxn>
                <a:cxn ang="0">
                  <a:pos x="40" y="14"/>
                </a:cxn>
                <a:cxn ang="0">
                  <a:pos x="48" y="10"/>
                </a:cxn>
                <a:cxn ang="0">
                  <a:pos x="52" y="22"/>
                </a:cxn>
                <a:cxn ang="0">
                  <a:pos x="58" y="38"/>
                </a:cxn>
                <a:cxn ang="0">
                  <a:pos x="88" y="42"/>
                </a:cxn>
                <a:cxn ang="0">
                  <a:pos x="98" y="40"/>
                </a:cxn>
                <a:cxn ang="0">
                  <a:pos x="124" y="44"/>
                </a:cxn>
                <a:cxn ang="0">
                  <a:pos x="130" y="50"/>
                </a:cxn>
                <a:cxn ang="0">
                  <a:pos x="122" y="60"/>
                </a:cxn>
                <a:cxn ang="0">
                  <a:pos x="110" y="74"/>
                </a:cxn>
                <a:cxn ang="0">
                  <a:pos x="96" y="82"/>
                </a:cxn>
                <a:cxn ang="0">
                  <a:pos x="96" y="96"/>
                </a:cxn>
                <a:cxn ang="0">
                  <a:pos x="106" y="108"/>
                </a:cxn>
                <a:cxn ang="0">
                  <a:pos x="112" y="116"/>
                </a:cxn>
                <a:cxn ang="0">
                  <a:pos x="118" y="100"/>
                </a:cxn>
                <a:cxn ang="0">
                  <a:pos x="128" y="92"/>
                </a:cxn>
                <a:cxn ang="0">
                  <a:pos x="134" y="110"/>
                </a:cxn>
                <a:cxn ang="0">
                  <a:pos x="138" y="120"/>
                </a:cxn>
                <a:cxn ang="0">
                  <a:pos x="142" y="154"/>
                </a:cxn>
                <a:cxn ang="0">
                  <a:pos x="142" y="172"/>
                </a:cxn>
                <a:cxn ang="0">
                  <a:pos x="134" y="174"/>
                </a:cxn>
                <a:cxn ang="0">
                  <a:pos x="132" y="188"/>
                </a:cxn>
              </a:cxnLst>
              <a:rect l="0" t="0" r="r" b="b"/>
              <a:pathLst>
                <a:path w="142" h="190">
                  <a:moveTo>
                    <a:pt x="132" y="188"/>
                  </a:moveTo>
                  <a:lnTo>
                    <a:pt x="130" y="190"/>
                  </a:lnTo>
                  <a:lnTo>
                    <a:pt x="126" y="180"/>
                  </a:lnTo>
                  <a:lnTo>
                    <a:pt x="122" y="162"/>
                  </a:lnTo>
                  <a:lnTo>
                    <a:pt x="122" y="154"/>
                  </a:lnTo>
                  <a:lnTo>
                    <a:pt x="120" y="144"/>
                  </a:lnTo>
                  <a:lnTo>
                    <a:pt x="112" y="128"/>
                  </a:lnTo>
                  <a:lnTo>
                    <a:pt x="108" y="124"/>
                  </a:lnTo>
                  <a:lnTo>
                    <a:pt x="102" y="126"/>
                  </a:lnTo>
                  <a:lnTo>
                    <a:pt x="94" y="128"/>
                  </a:lnTo>
                  <a:lnTo>
                    <a:pt x="90" y="126"/>
                  </a:lnTo>
                  <a:lnTo>
                    <a:pt x="88" y="120"/>
                  </a:lnTo>
                  <a:lnTo>
                    <a:pt x="84" y="120"/>
                  </a:lnTo>
                  <a:lnTo>
                    <a:pt x="82" y="126"/>
                  </a:lnTo>
                  <a:lnTo>
                    <a:pt x="78" y="130"/>
                  </a:lnTo>
                  <a:lnTo>
                    <a:pt x="80" y="136"/>
                  </a:lnTo>
                  <a:lnTo>
                    <a:pt x="80" y="144"/>
                  </a:lnTo>
                  <a:lnTo>
                    <a:pt x="70" y="158"/>
                  </a:lnTo>
                  <a:lnTo>
                    <a:pt x="68" y="156"/>
                  </a:lnTo>
                  <a:lnTo>
                    <a:pt x="62" y="150"/>
                  </a:lnTo>
                  <a:lnTo>
                    <a:pt x="60" y="152"/>
                  </a:lnTo>
                  <a:lnTo>
                    <a:pt x="58" y="156"/>
                  </a:lnTo>
                  <a:lnTo>
                    <a:pt x="54" y="160"/>
                  </a:lnTo>
                  <a:lnTo>
                    <a:pt x="52" y="156"/>
                  </a:lnTo>
                  <a:lnTo>
                    <a:pt x="48" y="160"/>
                  </a:lnTo>
                  <a:lnTo>
                    <a:pt x="42" y="158"/>
                  </a:lnTo>
                  <a:lnTo>
                    <a:pt x="42" y="162"/>
                  </a:lnTo>
                  <a:lnTo>
                    <a:pt x="40" y="160"/>
                  </a:lnTo>
                  <a:lnTo>
                    <a:pt x="38" y="160"/>
                  </a:lnTo>
                  <a:lnTo>
                    <a:pt x="36" y="164"/>
                  </a:lnTo>
                  <a:lnTo>
                    <a:pt x="34" y="164"/>
                  </a:lnTo>
                  <a:lnTo>
                    <a:pt x="32" y="164"/>
                  </a:lnTo>
                  <a:lnTo>
                    <a:pt x="28" y="156"/>
                  </a:lnTo>
                  <a:lnTo>
                    <a:pt x="28" y="152"/>
                  </a:lnTo>
                  <a:lnTo>
                    <a:pt x="28" y="150"/>
                  </a:lnTo>
                  <a:lnTo>
                    <a:pt x="26" y="144"/>
                  </a:lnTo>
                  <a:lnTo>
                    <a:pt x="26" y="140"/>
                  </a:lnTo>
                  <a:lnTo>
                    <a:pt x="26" y="134"/>
                  </a:lnTo>
                  <a:lnTo>
                    <a:pt x="24" y="132"/>
                  </a:lnTo>
                  <a:lnTo>
                    <a:pt x="22" y="126"/>
                  </a:lnTo>
                  <a:lnTo>
                    <a:pt x="22" y="120"/>
                  </a:lnTo>
                  <a:lnTo>
                    <a:pt x="24" y="110"/>
                  </a:lnTo>
                  <a:lnTo>
                    <a:pt x="22" y="108"/>
                  </a:lnTo>
                  <a:lnTo>
                    <a:pt x="20" y="108"/>
                  </a:lnTo>
                  <a:lnTo>
                    <a:pt x="20" y="100"/>
                  </a:lnTo>
                  <a:lnTo>
                    <a:pt x="16" y="96"/>
                  </a:lnTo>
                  <a:lnTo>
                    <a:pt x="16" y="92"/>
                  </a:lnTo>
                  <a:lnTo>
                    <a:pt x="18" y="84"/>
                  </a:lnTo>
                  <a:lnTo>
                    <a:pt x="18" y="72"/>
                  </a:lnTo>
                  <a:lnTo>
                    <a:pt x="14" y="68"/>
                  </a:lnTo>
                  <a:lnTo>
                    <a:pt x="10" y="64"/>
                  </a:lnTo>
                  <a:lnTo>
                    <a:pt x="4" y="62"/>
                  </a:lnTo>
                  <a:lnTo>
                    <a:pt x="0" y="60"/>
                  </a:lnTo>
                  <a:lnTo>
                    <a:pt x="0" y="56"/>
                  </a:lnTo>
                  <a:lnTo>
                    <a:pt x="0" y="54"/>
                  </a:lnTo>
                  <a:lnTo>
                    <a:pt x="2" y="48"/>
                  </a:lnTo>
                  <a:lnTo>
                    <a:pt x="6" y="48"/>
                  </a:lnTo>
                  <a:lnTo>
                    <a:pt x="10" y="46"/>
                  </a:lnTo>
                  <a:lnTo>
                    <a:pt x="12" y="42"/>
                  </a:lnTo>
                  <a:lnTo>
                    <a:pt x="22" y="42"/>
                  </a:lnTo>
                  <a:lnTo>
                    <a:pt x="22" y="36"/>
                  </a:lnTo>
                  <a:lnTo>
                    <a:pt x="20" y="34"/>
                  </a:lnTo>
                  <a:lnTo>
                    <a:pt x="20" y="32"/>
                  </a:lnTo>
                  <a:lnTo>
                    <a:pt x="12" y="32"/>
                  </a:lnTo>
                  <a:lnTo>
                    <a:pt x="8" y="30"/>
                  </a:lnTo>
                  <a:lnTo>
                    <a:pt x="8" y="22"/>
                  </a:lnTo>
                  <a:lnTo>
                    <a:pt x="6" y="20"/>
                  </a:lnTo>
                  <a:lnTo>
                    <a:pt x="14" y="8"/>
                  </a:lnTo>
                  <a:lnTo>
                    <a:pt x="14" y="0"/>
                  </a:lnTo>
                  <a:lnTo>
                    <a:pt x="18" y="0"/>
                  </a:lnTo>
                  <a:lnTo>
                    <a:pt x="22" y="8"/>
                  </a:lnTo>
                  <a:lnTo>
                    <a:pt x="26" y="12"/>
                  </a:lnTo>
                  <a:lnTo>
                    <a:pt x="26" y="8"/>
                  </a:lnTo>
                  <a:lnTo>
                    <a:pt x="28" y="2"/>
                  </a:lnTo>
                  <a:lnTo>
                    <a:pt x="32" y="2"/>
                  </a:lnTo>
                  <a:lnTo>
                    <a:pt x="32" y="12"/>
                  </a:lnTo>
                  <a:lnTo>
                    <a:pt x="36" y="16"/>
                  </a:lnTo>
                  <a:lnTo>
                    <a:pt x="40" y="14"/>
                  </a:lnTo>
                  <a:lnTo>
                    <a:pt x="44" y="18"/>
                  </a:lnTo>
                  <a:lnTo>
                    <a:pt x="48" y="10"/>
                  </a:lnTo>
                  <a:lnTo>
                    <a:pt x="50" y="12"/>
                  </a:lnTo>
                  <a:lnTo>
                    <a:pt x="52" y="22"/>
                  </a:lnTo>
                  <a:lnTo>
                    <a:pt x="54" y="32"/>
                  </a:lnTo>
                  <a:lnTo>
                    <a:pt x="58" y="38"/>
                  </a:lnTo>
                  <a:lnTo>
                    <a:pt x="64" y="40"/>
                  </a:lnTo>
                  <a:lnTo>
                    <a:pt x="88" y="42"/>
                  </a:lnTo>
                  <a:lnTo>
                    <a:pt x="90" y="42"/>
                  </a:lnTo>
                  <a:lnTo>
                    <a:pt x="98" y="40"/>
                  </a:lnTo>
                  <a:lnTo>
                    <a:pt x="110" y="42"/>
                  </a:lnTo>
                  <a:lnTo>
                    <a:pt x="124" y="44"/>
                  </a:lnTo>
                  <a:lnTo>
                    <a:pt x="132" y="46"/>
                  </a:lnTo>
                  <a:lnTo>
                    <a:pt x="130" y="50"/>
                  </a:lnTo>
                  <a:lnTo>
                    <a:pt x="126" y="52"/>
                  </a:lnTo>
                  <a:lnTo>
                    <a:pt x="122" y="60"/>
                  </a:lnTo>
                  <a:lnTo>
                    <a:pt x="116" y="68"/>
                  </a:lnTo>
                  <a:lnTo>
                    <a:pt x="110" y="74"/>
                  </a:lnTo>
                  <a:lnTo>
                    <a:pt x="104" y="76"/>
                  </a:lnTo>
                  <a:lnTo>
                    <a:pt x="96" y="82"/>
                  </a:lnTo>
                  <a:lnTo>
                    <a:pt x="96" y="86"/>
                  </a:lnTo>
                  <a:lnTo>
                    <a:pt x="96" y="96"/>
                  </a:lnTo>
                  <a:lnTo>
                    <a:pt x="100" y="106"/>
                  </a:lnTo>
                  <a:lnTo>
                    <a:pt x="106" y="108"/>
                  </a:lnTo>
                  <a:lnTo>
                    <a:pt x="108" y="112"/>
                  </a:lnTo>
                  <a:lnTo>
                    <a:pt x="112" y="116"/>
                  </a:lnTo>
                  <a:lnTo>
                    <a:pt x="114" y="112"/>
                  </a:lnTo>
                  <a:lnTo>
                    <a:pt x="118" y="100"/>
                  </a:lnTo>
                  <a:lnTo>
                    <a:pt x="124" y="92"/>
                  </a:lnTo>
                  <a:lnTo>
                    <a:pt x="128" y="92"/>
                  </a:lnTo>
                  <a:lnTo>
                    <a:pt x="132" y="100"/>
                  </a:lnTo>
                  <a:lnTo>
                    <a:pt x="134" y="110"/>
                  </a:lnTo>
                  <a:lnTo>
                    <a:pt x="136" y="114"/>
                  </a:lnTo>
                  <a:lnTo>
                    <a:pt x="138" y="120"/>
                  </a:lnTo>
                  <a:lnTo>
                    <a:pt x="140" y="136"/>
                  </a:lnTo>
                  <a:lnTo>
                    <a:pt x="142" y="154"/>
                  </a:lnTo>
                  <a:lnTo>
                    <a:pt x="142" y="156"/>
                  </a:lnTo>
                  <a:lnTo>
                    <a:pt x="142" y="172"/>
                  </a:lnTo>
                  <a:lnTo>
                    <a:pt x="136" y="170"/>
                  </a:lnTo>
                  <a:lnTo>
                    <a:pt x="134" y="174"/>
                  </a:lnTo>
                  <a:lnTo>
                    <a:pt x="132" y="178"/>
                  </a:lnTo>
                  <a:lnTo>
                    <a:pt x="132" y="188"/>
                  </a:lnTo>
                  <a:close/>
                </a:path>
              </a:pathLst>
            </a:custGeom>
            <a:solidFill>
              <a:schemeClr val="bg1">
                <a:lumMod val="50000"/>
              </a:schemeClr>
            </a:solidFill>
            <a:ln w="3175">
              <a:solidFill>
                <a:schemeClr val="bg1"/>
              </a:solidFill>
              <a:round/>
              <a:headEnd/>
              <a:tailEnd/>
            </a:ln>
          </p:spPr>
          <p:txBody>
            <a:bodyPr/>
            <a:lstStyle/>
            <a:p>
              <a:pPr>
                <a:defRPr/>
              </a:pPr>
              <a:endParaRPr lang="en-GB"/>
            </a:p>
          </p:txBody>
        </p:sp>
        <p:sp>
          <p:nvSpPr>
            <p:cNvPr id="3089" name="Freeform 17"/>
            <p:cNvSpPr>
              <a:spLocks/>
            </p:cNvSpPr>
            <p:nvPr/>
          </p:nvSpPr>
          <p:spPr bwMode="auto">
            <a:xfrm>
              <a:off x="6569430" y="3797293"/>
              <a:ext cx="256890" cy="305179"/>
            </a:xfrm>
            <a:custGeom>
              <a:avLst/>
              <a:gdLst/>
              <a:ahLst/>
              <a:cxnLst>
                <a:cxn ang="0">
                  <a:pos x="12" y="0"/>
                </a:cxn>
                <a:cxn ang="0">
                  <a:pos x="22" y="10"/>
                </a:cxn>
                <a:cxn ang="0">
                  <a:pos x="40" y="12"/>
                </a:cxn>
                <a:cxn ang="0">
                  <a:pos x="60" y="14"/>
                </a:cxn>
                <a:cxn ang="0">
                  <a:pos x="80" y="22"/>
                </a:cxn>
                <a:cxn ang="0">
                  <a:pos x="84" y="34"/>
                </a:cxn>
                <a:cxn ang="0">
                  <a:pos x="94" y="48"/>
                </a:cxn>
                <a:cxn ang="0">
                  <a:pos x="126" y="72"/>
                </a:cxn>
                <a:cxn ang="0">
                  <a:pos x="142" y="90"/>
                </a:cxn>
                <a:cxn ang="0">
                  <a:pos x="154" y="106"/>
                </a:cxn>
                <a:cxn ang="0">
                  <a:pos x="168" y="118"/>
                </a:cxn>
                <a:cxn ang="0">
                  <a:pos x="174" y="112"/>
                </a:cxn>
                <a:cxn ang="0">
                  <a:pos x="188" y="132"/>
                </a:cxn>
                <a:cxn ang="0">
                  <a:pos x="202" y="138"/>
                </a:cxn>
                <a:cxn ang="0">
                  <a:pos x="210" y="150"/>
                </a:cxn>
                <a:cxn ang="0">
                  <a:pos x="216" y="150"/>
                </a:cxn>
                <a:cxn ang="0">
                  <a:pos x="234" y="154"/>
                </a:cxn>
                <a:cxn ang="0">
                  <a:pos x="234" y="162"/>
                </a:cxn>
                <a:cxn ang="0">
                  <a:pos x="234" y="170"/>
                </a:cxn>
                <a:cxn ang="0">
                  <a:pos x="226" y="180"/>
                </a:cxn>
                <a:cxn ang="0">
                  <a:pos x="238" y="174"/>
                </a:cxn>
                <a:cxn ang="0">
                  <a:pos x="252" y="178"/>
                </a:cxn>
                <a:cxn ang="0">
                  <a:pos x="248" y="194"/>
                </a:cxn>
                <a:cxn ang="0">
                  <a:pos x="252" y="202"/>
                </a:cxn>
                <a:cxn ang="0">
                  <a:pos x="248" y="215"/>
                </a:cxn>
                <a:cxn ang="0">
                  <a:pos x="262" y="221"/>
                </a:cxn>
                <a:cxn ang="0">
                  <a:pos x="274" y="223"/>
                </a:cxn>
                <a:cxn ang="0">
                  <a:pos x="278" y="241"/>
                </a:cxn>
                <a:cxn ang="0">
                  <a:pos x="282" y="251"/>
                </a:cxn>
                <a:cxn ang="0">
                  <a:pos x="286" y="267"/>
                </a:cxn>
                <a:cxn ang="0">
                  <a:pos x="300" y="267"/>
                </a:cxn>
                <a:cxn ang="0">
                  <a:pos x="312" y="273"/>
                </a:cxn>
                <a:cxn ang="0">
                  <a:pos x="322" y="287"/>
                </a:cxn>
                <a:cxn ang="0">
                  <a:pos x="320" y="307"/>
                </a:cxn>
                <a:cxn ang="0">
                  <a:pos x="320" y="319"/>
                </a:cxn>
                <a:cxn ang="0">
                  <a:pos x="318" y="341"/>
                </a:cxn>
                <a:cxn ang="0">
                  <a:pos x="316" y="383"/>
                </a:cxn>
                <a:cxn ang="0">
                  <a:pos x="302" y="373"/>
                </a:cxn>
                <a:cxn ang="0">
                  <a:pos x="296" y="381"/>
                </a:cxn>
                <a:cxn ang="0">
                  <a:pos x="286" y="383"/>
                </a:cxn>
                <a:cxn ang="0">
                  <a:pos x="272" y="375"/>
                </a:cxn>
                <a:cxn ang="0">
                  <a:pos x="256" y="355"/>
                </a:cxn>
                <a:cxn ang="0">
                  <a:pos x="238" y="339"/>
                </a:cxn>
                <a:cxn ang="0">
                  <a:pos x="218" y="325"/>
                </a:cxn>
                <a:cxn ang="0">
                  <a:pos x="208" y="307"/>
                </a:cxn>
                <a:cxn ang="0">
                  <a:pos x="184" y="279"/>
                </a:cxn>
                <a:cxn ang="0">
                  <a:pos x="170" y="251"/>
                </a:cxn>
                <a:cxn ang="0">
                  <a:pos x="150" y="209"/>
                </a:cxn>
                <a:cxn ang="0">
                  <a:pos x="140" y="198"/>
                </a:cxn>
                <a:cxn ang="0">
                  <a:pos x="122" y="180"/>
                </a:cxn>
                <a:cxn ang="0">
                  <a:pos x="114" y="152"/>
                </a:cxn>
                <a:cxn ang="0">
                  <a:pos x="108" y="132"/>
                </a:cxn>
                <a:cxn ang="0">
                  <a:pos x="88" y="114"/>
                </a:cxn>
                <a:cxn ang="0">
                  <a:pos x="70" y="92"/>
                </a:cxn>
                <a:cxn ang="0">
                  <a:pos x="62" y="84"/>
                </a:cxn>
                <a:cxn ang="0">
                  <a:pos x="46" y="62"/>
                </a:cxn>
                <a:cxn ang="0">
                  <a:pos x="30" y="50"/>
                </a:cxn>
                <a:cxn ang="0">
                  <a:pos x="10" y="28"/>
                </a:cxn>
                <a:cxn ang="0">
                  <a:pos x="0" y="2"/>
                </a:cxn>
              </a:cxnLst>
              <a:rect l="0" t="0" r="r" b="b"/>
              <a:pathLst>
                <a:path w="324" h="385">
                  <a:moveTo>
                    <a:pt x="0" y="0"/>
                  </a:moveTo>
                  <a:lnTo>
                    <a:pt x="4" y="0"/>
                  </a:lnTo>
                  <a:lnTo>
                    <a:pt x="12" y="0"/>
                  </a:lnTo>
                  <a:lnTo>
                    <a:pt x="14" y="0"/>
                  </a:lnTo>
                  <a:lnTo>
                    <a:pt x="18" y="2"/>
                  </a:lnTo>
                  <a:lnTo>
                    <a:pt x="22" y="10"/>
                  </a:lnTo>
                  <a:lnTo>
                    <a:pt x="30" y="10"/>
                  </a:lnTo>
                  <a:lnTo>
                    <a:pt x="32" y="12"/>
                  </a:lnTo>
                  <a:lnTo>
                    <a:pt x="40" y="12"/>
                  </a:lnTo>
                  <a:lnTo>
                    <a:pt x="50" y="10"/>
                  </a:lnTo>
                  <a:lnTo>
                    <a:pt x="54" y="12"/>
                  </a:lnTo>
                  <a:lnTo>
                    <a:pt x="60" y="14"/>
                  </a:lnTo>
                  <a:lnTo>
                    <a:pt x="66" y="14"/>
                  </a:lnTo>
                  <a:lnTo>
                    <a:pt x="70" y="14"/>
                  </a:lnTo>
                  <a:lnTo>
                    <a:pt x="80" y="22"/>
                  </a:lnTo>
                  <a:lnTo>
                    <a:pt x="82" y="28"/>
                  </a:lnTo>
                  <a:lnTo>
                    <a:pt x="82" y="30"/>
                  </a:lnTo>
                  <a:lnTo>
                    <a:pt x="84" y="34"/>
                  </a:lnTo>
                  <a:lnTo>
                    <a:pt x="88" y="36"/>
                  </a:lnTo>
                  <a:lnTo>
                    <a:pt x="92" y="44"/>
                  </a:lnTo>
                  <a:lnTo>
                    <a:pt x="94" y="48"/>
                  </a:lnTo>
                  <a:lnTo>
                    <a:pt x="100" y="54"/>
                  </a:lnTo>
                  <a:lnTo>
                    <a:pt x="106" y="62"/>
                  </a:lnTo>
                  <a:lnTo>
                    <a:pt x="126" y="72"/>
                  </a:lnTo>
                  <a:lnTo>
                    <a:pt x="130" y="76"/>
                  </a:lnTo>
                  <a:lnTo>
                    <a:pt x="136" y="84"/>
                  </a:lnTo>
                  <a:lnTo>
                    <a:pt x="142" y="90"/>
                  </a:lnTo>
                  <a:lnTo>
                    <a:pt x="142" y="96"/>
                  </a:lnTo>
                  <a:lnTo>
                    <a:pt x="150" y="98"/>
                  </a:lnTo>
                  <a:lnTo>
                    <a:pt x="154" y="106"/>
                  </a:lnTo>
                  <a:lnTo>
                    <a:pt x="162" y="114"/>
                  </a:lnTo>
                  <a:lnTo>
                    <a:pt x="164" y="116"/>
                  </a:lnTo>
                  <a:lnTo>
                    <a:pt x="168" y="118"/>
                  </a:lnTo>
                  <a:lnTo>
                    <a:pt x="168" y="116"/>
                  </a:lnTo>
                  <a:lnTo>
                    <a:pt x="170" y="112"/>
                  </a:lnTo>
                  <a:lnTo>
                    <a:pt x="174" y="112"/>
                  </a:lnTo>
                  <a:lnTo>
                    <a:pt x="178" y="116"/>
                  </a:lnTo>
                  <a:lnTo>
                    <a:pt x="184" y="130"/>
                  </a:lnTo>
                  <a:lnTo>
                    <a:pt x="188" y="132"/>
                  </a:lnTo>
                  <a:lnTo>
                    <a:pt x="190" y="132"/>
                  </a:lnTo>
                  <a:lnTo>
                    <a:pt x="194" y="134"/>
                  </a:lnTo>
                  <a:lnTo>
                    <a:pt x="202" y="138"/>
                  </a:lnTo>
                  <a:lnTo>
                    <a:pt x="204" y="142"/>
                  </a:lnTo>
                  <a:lnTo>
                    <a:pt x="208" y="148"/>
                  </a:lnTo>
                  <a:lnTo>
                    <a:pt x="210" y="150"/>
                  </a:lnTo>
                  <a:lnTo>
                    <a:pt x="210" y="142"/>
                  </a:lnTo>
                  <a:lnTo>
                    <a:pt x="214" y="144"/>
                  </a:lnTo>
                  <a:lnTo>
                    <a:pt x="216" y="150"/>
                  </a:lnTo>
                  <a:lnTo>
                    <a:pt x="220" y="152"/>
                  </a:lnTo>
                  <a:lnTo>
                    <a:pt x="230" y="152"/>
                  </a:lnTo>
                  <a:lnTo>
                    <a:pt x="234" y="154"/>
                  </a:lnTo>
                  <a:lnTo>
                    <a:pt x="236" y="156"/>
                  </a:lnTo>
                  <a:lnTo>
                    <a:pt x="234" y="160"/>
                  </a:lnTo>
                  <a:lnTo>
                    <a:pt x="234" y="162"/>
                  </a:lnTo>
                  <a:lnTo>
                    <a:pt x="230" y="162"/>
                  </a:lnTo>
                  <a:lnTo>
                    <a:pt x="232" y="166"/>
                  </a:lnTo>
                  <a:lnTo>
                    <a:pt x="234" y="170"/>
                  </a:lnTo>
                  <a:lnTo>
                    <a:pt x="234" y="174"/>
                  </a:lnTo>
                  <a:lnTo>
                    <a:pt x="226" y="178"/>
                  </a:lnTo>
                  <a:lnTo>
                    <a:pt x="226" y="180"/>
                  </a:lnTo>
                  <a:lnTo>
                    <a:pt x="228" y="180"/>
                  </a:lnTo>
                  <a:lnTo>
                    <a:pt x="234" y="176"/>
                  </a:lnTo>
                  <a:lnTo>
                    <a:pt x="238" y="174"/>
                  </a:lnTo>
                  <a:lnTo>
                    <a:pt x="244" y="172"/>
                  </a:lnTo>
                  <a:lnTo>
                    <a:pt x="248" y="172"/>
                  </a:lnTo>
                  <a:lnTo>
                    <a:pt x="252" y="178"/>
                  </a:lnTo>
                  <a:lnTo>
                    <a:pt x="254" y="182"/>
                  </a:lnTo>
                  <a:lnTo>
                    <a:pt x="254" y="186"/>
                  </a:lnTo>
                  <a:lnTo>
                    <a:pt x="248" y="194"/>
                  </a:lnTo>
                  <a:lnTo>
                    <a:pt x="250" y="196"/>
                  </a:lnTo>
                  <a:lnTo>
                    <a:pt x="252" y="196"/>
                  </a:lnTo>
                  <a:lnTo>
                    <a:pt x="252" y="202"/>
                  </a:lnTo>
                  <a:lnTo>
                    <a:pt x="248" y="205"/>
                  </a:lnTo>
                  <a:lnTo>
                    <a:pt x="246" y="211"/>
                  </a:lnTo>
                  <a:lnTo>
                    <a:pt x="248" y="215"/>
                  </a:lnTo>
                  <a:lnTo>
                    <a:pt x="254" y="219"/>
                  </a:lnTo>
                  <a:lnTo>
                    <a:pt x="258" y="221"/>
                  </a:lnTo>
                  <a:lnTo>
                    <a:pt x="262" y="221"/>
                  </a:lnTo>
                  <a:lnTo>
                    <a:pt x="266" y="223"/>
                  </a:lnTo>
                  <a:lnTo>
                    <a:pt x="268" y="223"/>
                  </a:lnTo>
                  <a:lnTo>
                    <a:pt x="274" y="223"/>
                  </a:lnTo>
                  <a:lnTo>
                    <a:pt x="276" y="229"/>
                  </a:lnTo>
                  <a:lnTo>
                    <a:pt x="278" y="235"/>
                  </a:lnTo>
                  <a:lnTo>
                    <a:pt x="278" y="241"/>
                  </a:lnTo>
                  <a:lnTo>
                    <a:pt x="280" y="247"/>
                  </a:lnTo>
                  <a:lnTo>
                    <a:pt x="278" y="251"/>
                  </a:lnTo>
                  <a:lnTo>
                    <a:pt x="282" y="251"/>
                  </a:lnTo>
                  <a:lnTo>
                    <a:pt x="286" y="253"/>
                  </a:lnTo>
                  <a:lnTo>
                    <a:pt x="290" y="257"/>
                  </a:lnTo>
                  <a:lnTo>
                    <a:pt x="286" y="267"/>
                  </a:lnTo>
                  <a:lnTo>
                    <a:pt x="290" y="267"/>
                  </a:lnTo>
                  <a:lnTo>
                    <a:pt x="296" y="267"/>
                  </a:lnTo>
                  <a:lnTo>
                    <a:pt x="300" y="267"/>
                  </a:lnTo>
                  <a:lnTo>
                    <a:pt x="306" y="267"/>
                  </a:lnTo>
                  <a:lnTo>
                    <a:pt x="312" y="269"/>
                  </a:lnTo>
                  <a:lnTo>
                    <a:pt x="312" y="273"/>
                  </a:lnTo>
                  <a:lnTo>
                    <a:pt x="316" y="279"/>
                  </a:lnTo>
                  <a:lnTo>
                    <a:pt x="318" y="283"/>
                  </a:lnTo>
                  <a:lnTo>
                    <a:pt x="322" y="287"/>
                  </a:lnTo>
                  <a:lnTo>
                    <a:pt x="324" y="293"/>
                  </a:lnTo>
                  <a:lnTo>
                    <a:pt x="322" y="299"/>
                  </a:lnTo>
                  <a:lnTo>
                    <a:pt x="320" y="307"/>
                  </a:lnTo>
                  <a:lnTo>
                    <a:pt x="318" y="313"/>
                  </a:lnTo>
                  <a:lnTo>
                    <a:pt x="320" y="315"/>
                  </a:lnTo>
                  <a:lnTo>
                    <a:pt x="320" y="319"/>
                  </a:lnTo>
                  <a:lnTo>
                    <a:pt x="320" y="325"/>
                  </a:lnTo>
                  <a:lnTo>
                    <a:pt x="318" y="335"/>
                  </a:lnTo>
                  <a:lnTo>
                    <a:pt x="318" y="341"/>
                  </a:lnTo>
                  <a:lnTo>
                    <a:pt x="318" y="365"/>
                  </a:lnTo>
                  <a:lnTo>
                    <a:pt x="318" y="377"/>
                  </a:lnTo>
                  <a:lnTo>
                    <a:pt x="316" y="383"/>
                  </a:lnTo>
                  <a:lnTo>
                    <a:pt x="312" y="383"/>
                  </a:lnTo>
                  <a:lnTo>
                    <a:pt x="306" y="377"/>
                  </a:lnTo>
                  <a:lnTo>
                    <a:pt x="302" y="373"/>
                  </a:lnTo>
                  <a:lnTo>
                    <a:pt x="300" y="375"/>
                  </a:lnTo>
                  <a:lnTo>
                    <a:pt x="300" y="381"/>
                  </a:lnTo>
                  <a:lnTo>
                    <a:pt x="296" y="381"/>
                  </a:lnTo>
                  <a:lnTo>
                    <a:pt x="286" y="373"/>
                  </a:lnTo>
                  <a:lnTo>
                    <a:pt x="282" y="373"/>
                  </a:lnTo>
                  <a:lnTo>
                    <a:pt x="286" y="383"/>
                  </a:lnTo>
                  <a:lnTo>
                    <a:pt x="282" y="385"/>
                  </a:lnTo>
                  <a:lnTo>
                    <a:pt x="276" y="379"/>
                  </a:lnTo>
                  <a:lnTo>
                    <a:pt x="272" y="375"/>
                  </a:lnTo>
                  <a:lnTo>
                    <a:pt x="264" y="365"/>
                  </a:lnTo>
                  <a:lnTo>
                    <a:pt x="260" y="359"/>
                  </a:lnTo>
                  <a:lnTo>
                    <a:pt x="256" y="355"/>
                  </a:lnTo>
                  <a:lnTo>
                    <a:pt x="252" y="351"/>
                  </a:lnTo>
                  <a:lnTo>
                    <a:pt x="248" y="351"/>
                  </a:lnTo>
                  <a:lnTo>
                    <a:pt x="238" y="339"/>
                  </a:lnTo>
                  <a:lnTo>
                    <a:pt x="228" y="333"/>
                  </a:lnTo>
                  <a:lnTo>
                    <a:pt x="224" y="329"/>
                  </a:lnTo>
                  <a:lnTo>
                    <a:pt x="218" y="325"/>
                  </a:lnTo>
                  <a:lnTo>
                    <a:pt x="214" y="319"/>
                  </a:lnTo>
                  <a:lnTo>
                    <a:pt x="212" y="313"/>
                  </a:lnTo>
                  <a:lnTo>
                    <a:pt x="208" y="307"/>
                  </a:lnTo>
                  <a:lnTo>
                    <a:pt x="202" y="303"/>
                  </a:lnTo>
                  <a:lnTo>
                    <a:pt x="198" y="297"/>
                  </a:lnTo>
                  <a:lnTo>
                    <a:pt x="184" y="279"/>
                  </a:lnTo>
                  <a:lnTo>
                    <a:pt x="172" y="265"/>
                  </a:lnTo>
                  <a:lnTo>
                    <a:pt x="170" y="261"/>
                  </a:lnTo>
                  <a:lnTo>
                    <a:pt x="170" y="251"/>
                  </a:lnTo>
                  <a:lnTo>
                    <a:pt x="156" y="225"/>
                  </a:lnTo>
                  <a:lnTo>
                    <a:pt x="156" y="217"/>
                  </a:lnTo>
                  <a:lnTo>
                    <a:pt x="150" y="209"/>
                  </a:lnTo>
                  <a:lnTo>
                    <a:pt x="148" y="205"/>
                  </a:lnTo>
                  <a:lnTo>
                    <a:pt x="144" y="202"/>
                  </a:lnTo>
                  <a:lnTo>
                    <a:pt x="140" y="198"/>
                  </a:lnTo>
                  <a:lnTo>
                    <a:pt x="136" y="188"/>
                  </a:lnTo>
                  <a:lnTo>
                    <a:pt x="126" y="180"/>
                  </a:lnTo>
                  <a:lnTo>
                    <a:pt x="122" y="180"/>
                  </a:lnTo>
                  <a:lnTo>
                    <a:pt x="120" y="178"/>
                  </a:lnTo>
                  <a:lnTo>
                    <a:pt x="118" y="166"/>
                  </a:lnTo>
                  <a:lnTo>
                    <a:pt x="114" y="152"/>
                  </a:lnTo>
                  <a:lnTo>
                    <a:pt x="112" y="146"/>
                  </a:lnTo>
                  <a:lnTo>
                    <a:pt x="108" y="138"/>
                  </a:lnTo>
                  <a:lnTo>
                    <a:pt x="108" y="132"/>
                  </a:lnTo>
                  <a:lnTo>
                    <a:pt x="104" y="126"/>
                  </a:lnTo>
                  <a:lnTo>
                    <a:pt x="98" y="120"/>
                  </a:lnTo>
                  <a:lnTo>
                    <a:pt x="88" y="114"/>
                  </a:lnTo>
                  <a:lnTo>
                    <a:pt x="82" y="112"/>
                  </a:lnTo>
                  <a:lnTo>
                    <a:pt x="76" y="110"/>
                  </a:lnTo>
                  <a:lnTo>
                    <a:pt x="70" y="92"/>
                  </a:lnTo>
                  <a:lnTo>
                    <a:pt x="68" y="90"/>
                  </a:lnTo>
                  <a:lnTo>
                    <a:pt x="66" y="86"/>
                  </a:lnTo>
                  <a:lnTo>
                    <a:pt x="62" y="84"/>
                  </a:lnTo>
                  <a:lnTo>
                    <a:pt x="56" y="72"/>
                  </a:lnTo>
                  <a:lnTo>
                    <a:pt x="50" y="66"/>
                  </a:lnTo>
                  <a:lnTo>
                    <a:pt x="46" y="62"/>
                  </a:lnTo>
                  <a:lnTo>
                    <a:pt x="40" y="62"/>
                  </a:lnTo>
                  <a:lnTo>
                    <a:pt x="36" y="56"/>
                  </a:lnTo>
                  <a:lnTo>
                    <a:pt x="30" y="50"/>
                  </a:lnTo>
                  <a:lnTo>
                    <a:pt x="26" y="46"/>
                  </a:lnTo>
                  <a:lnTo>
                    <a:pt x="22" y="44"/>
                  </a:lnTo>
                  <a:lnTo>
                    <a:pt x="10" y="28"/>
                  </a:lnTo>
                  <a:lnTo>
                    <a:pt x="6" y="24"/>
                  </a:lnTo>
                  <a:lnTo>
                    <a:pt x="2" y="12"/>
                  </a:lnTo>
                  <a:lnTo>
                    <a:pt x="0" y="2"/>
                  </a:lnTo>
                  <a:lnTo>
                    <a:pt x="0" y="0"/>
                  </a:lnTo>
                  <a:close/>
                </a:path>
              </a:pathLst>
            </a:custGeom>
            <a:solidFill>
              <a:schemeClr val="bg1">
                <a:lumMod val="50000"/>
              </a:schemeClr>
            </a:solidFill>
            <a:ln w="3175">
              <a:solidFill>
                <a:schemeClr val="bg1"/>
              </a:solidFill>
              <a:round/>
              <a:headEnd/>
              <a:tailEnd/>
            </a:ln>
          </p:spPr>
          <p:txBody>
            <a:bodyPr/>
            <a:lstStyle/>
            <a:p>
              <a:pPr>
                <a:defRPr/>
              </a:pPr>
              <a:endParaRPr lang="en-GB"/>
            </a:p>
          </p:txBody>
        </p:sp>
        <p:sp>
          <p:nvSpPr>
            <p:cNvPr id="3090" name="Freeform 18"/>
            <p:cNvSpPr>
              <a:spLocks/>
            </p:cNvSpPr>
            <p:nvPr/>
          </p:nvSpPr>
          <p:spPr bwMode="auto">
            <a:xfrm>
              <a:off x="6807506" y="4103362"/>
              <a:ext cx="217090" cy="76517"/>
            </a:xfrm>
            <a:custGeom>
              <a:avLst/>
              <a:gdLst/>
              <a:ahLst/>
              <a:cxnLst>
                <a:cxn ang="0">
                  <a:pos x="197" y="78"/>
                </a:cxn>
                <a:cxn ang="0">
                  <a:pos x="181" y="78"/>
                </a:cxn>
                <a:cxn ang="0">
                  <a:pos x="177" y="74"/>
                </a:cxn>
                <a:cxn ang="0">
                  <a:pos x="169" y="76"/>
                </a:cxn>
                <a:cxn ang="0">
                  <a:pos x="155" y="72"/>
                </a:cxn>
                <a:cxn ang="0">
                  <a:pos x="147" y="66"/>
                </a:cxn>
                <a:cxn ang="0">
                  <a:pos x="139" y="62"/>
                </a:cxn>
                <a:cxn ang="0">
                  <a:pos x="125" y="60"/>
                </a:cxn>
                <a:cxn ang="0">
                  <a:pos x="115" y="58"/>
                </a:cxn>
                <a:cxn ang="0">
                  <a:pos x="109" y="60"/>
                </a:cxn>
                <a:cxn ang="0">
                  <a:pos x="103" y="58"/>
                </a:cxn>
                <a:cxn ang="0">
                  <a:pos x="97" y="62"/>
                </a:cxn>
                <a:cxn ang="0">
                  <a:pos x="75" y="58"/>
                </a:cxn>
                <a:cxn ang="0">
                  <a:pos x="61" y="52"/>
                </a:cxn>
                <a:cxn ang="0">
                  <a:pos x="45" y="50"/>
                </a:cxn>
                <a:cxn ang="0">
                  <a:pos x="35" y="46"/>
                </a:cxn>
                <a:cxn ang="0">
                  <a:pos x="37" y="36"/>
                </a:cxn>
                <a:cxn ang="0">
                  <a:pos x="22" y="30"/>
                </a:cxn>
                <a:cxn ang="0">
                  <a:pos x="8" y="28"/>
                </a:cxn>
                <a:cxn ang="0">
                  <a:pos x="0" y="24"/>
                </a:cxn>
                <a:cxn ang="0">
                  <a:pos x="2" y="22"/>
                </a:cxn>
                <a:cxn ang="0">
                  <a:pos x="8" y="24"/>
                </a:cxn>
                <a:cxn ang="0">
                  <a:pos x="12" y="18"/>
                </a:cxn>
                <a:cxn ang="0">
                  <a:pos x="18" y="14"/>
                </a:cxn>
                <a:cxn ang="0">
                  <a:pos x="22" y="2"/>
                </a:cxn>
                <a:cxn ang="0">
                  <a:pos x="47" y="4"/>
                </a:cxn>
                <a:cxn ang="0">
                  <a:pos x="61" y="0"/>
                </a:cxn>
                <a:cxn ang="0">
                  <a:pos x="65" y="8"/>
                </a:cxn>
                <a:cxn ang="0">
                  <a:pos x="75" y="8"/>
                </a:cxn>
                <a:cxn ang="0">
                  <a:pos x="87" y="12"/>
                </a:cxn>
                <a:cxn ang="0">
                  <a:pos x="99" y="28"/>
                </a:cxn>
                <a:cxn ang="0">
                  <a:pos x="111" y="28"/>
                </a:cxn>
                <a:cxn ang="0">
                  <a:pos x="125" y="28"/>
                </a:cxn>
                <a:cxn ang="0">
                  <a:pos x="147" y="32"/>
                </a:cxn>
                <a:cxn ang="0">
                  <a:pos x="155" y="32"/>
                </a:cxn>
                <a:cxn ang="0">
                  <a:pos x="161" y="18"/>
                </a:cxn>
                <a:cxn ang="0">
                  <a:pos x="169" y="16"/>
                </a:cxn>
                <a:cxn ang="0">
                  <a:pos x="175" y="24"/>
                </a:cxn>
                <a:cxn ang="0">
                  <a:pos x="185" y="22"/>
                </a:cxn>
                <a:cxn ang="0">
                  <a:pos x="191" y="24"/>
                </a:cxn>
                <a:cxn ang="0">
                  <a:pos x="197" y="28"/>
                </a:cxn>
                <a:cxn ang="0">
                  <a:pos x="211" y="30"/>
                </a:cxn>
                <a:cxn ang="0">
                  <a:pos x="219" y="42"/>
                </a:cxn>
                <a:cxn ang="0">
                  <a:pos x="225" y="54"/>
                </a:cxn>
                <a:cxn ang="0">
                  <a:pos x="237" y="60"/>
                </a:cxn>
                <a:cxn ang="0">
                  <a:pos x="253" y="58"/>
                </a:cxn>
                <a:cxn ang="0">
                  <a:pos x="267" y="58"/>
                </a:cxn>
                <a:cxn ang="0">
                  <a:pos x="271" y="70"/>
                </a:cxn>
                <a:cxn ang="0">
                  <a:pos x="271" y="86"/>
                </a:cxn>
                <a:cxn ang="0">
                  <a:pos x="275" y="96"/>
                </a:cxn>
                <a:cxn ang="0">
                  <a:pos x="269" y="90"/>
                </a:cxn>
                <a:cxn ang="0">
                  <a:pos x="243" y="82"/>
                </a:cxn>
                <a:cxn ang="0">
                  <a:pos x="219" y="84"/>
                </a:cxn>
                <a:cxn ang="0">
                  <a:pos x="207" y="80"/>
                </a:cxn>
              </a:cxnLst>
              <a:rect l="0" t="0" r="r" b="b"/>
              <a:pathLst>
                <a:path w="275" h="96">
                  <a:moveTo>
                    <a:pt x="203" y="78"/>
                  </a:moveTo>
                  <a:lnTo>
                    <a:pt x="197" y="78"/>
                  </a:lnTo>
                  <a:lnTo>
                    <a:pt x="191" y="82"/>
                  </a:lnTo>
                  <a:lnTo>
                    <a:pt x="181" y="78"/>
                  </a:lnTo>
                  <a:lnTo>
                    <a:pt x="179" y="78"/>
                  </a:lnTo>
                  <a:lnTo>
                    <a:pt x="177" y="74"/>
                  </a:lnTo>
                  <a:lnTo>
                    <a:pt x="175" y="76"/>
                  </a:lnTo>
                  <a:lnTo>
                    <a:pt x="169" y="76"/>
                  </a:lnTo>
                  <a:lnTo>
                    <a:pt x="165" y="76"/>
                  </a:lnTo>
                  <a:lnTo>
                    <a:pt x="155" y="72"/>
                  </a:lnTo>
                  <a:lnTo>
                    <a:pt x="151" y="70"/>
                  </a:lnTo>
                  <a:lnTo>
                    <a:pt x="147" y="66"/>
                  </a:lnTo>
                  <a:lnTo>
                    <a:pt x="143" y="64"/>
                  </a:lnTo>
                  <a:lnTo>
                    <a:pt x="139" y="62"/>
                  </a:lnTo>
                  <a:lnTo>
                    <a:pt x="131" y="60"/>
                  </a:lnTo>
                  <a:lnTo>
                    <a:pt x="125" y="60"/>
                  </a:lnTo>
                  <a:lnTo>
                    <a:pt x="117" y="58"/>
                  </a:lnTo>
                  <a:lnTo>
                    <a:pt x="115" y="58"/>
                  </a:lnTo>
                  <a:lnTo>
                    <a:pt x="113" y="60"/>
                  </a:lnTo>
                  <a:lnTo>
                    <a:pt x="109" y="60"/>
                  </a:lnTo>
                  <a:lnTo>
                    <a:pt x="107" y="58"/>
                  </a:lnTo>
                  <a:lnTo>
                    <a:pt x="103" y="58"/>
                  </a:lnTo>
                  <a:lnTo>
                    <a:pt x="99" y="60"/>
                  </a:lnTo>
                  <a:lnTo>
                    <a:pt x="97" y="62"/>
                  </a:lnTo>
                  <a:lnTo>
                    <a:pt x="95" y="62"/>
                  </a:lnTo>
                  <a:lnTo>
                    <a:pt x="75" y="58"/>
                  </a:lnTo>
                  <a:lnTo>
                    <a:pt x="69" y="54"/>
                  </a:lnTo>
                  <a:lnTo>
                    <a:pt x="61" y="52"/>
                  </a:lnTo>
                  <a:lnTo>
                    <a:pt x="51" y="52"/>
                  </a:lnTo>
                  <a:lnTo>
                    <a:pt x="45" y="50"/>
                  </a:lnTo>
                  <a:lnTo>
                    <a:pt x="41" y="48"/>
                  </a:lnTo>
                  <a:lnTo>
                    <a:pt x="35" y="46"/>
                  </a:lnTo>
                  <a:lnTo>
                    <a:pt x="33" y="44"/>
                  </a:lnTo>
                  <a:lnTo>
                    <a:pt x="37" y="36"/>
                  </a:lnTo>
                  <a:lnTo>
                    <a:pt x="33" y="36"/>
                  </a:lnTo>
                  <a:lnTo>
                    <a:pt x="22" y="30"/>
                  </a:lnTo>
                  <a:lnTo>
                    <a:pt x="12" y="30"/>
                  </a:lnTo>
                  <a:lnTo>
                    <a:pt x="8" y="28"/>
                  </a:lnTo>
                  <a:lnTo>
                    <a:pt x="2" y="28"/>
                  </a:lnTo>
                  <a:lnTo>
                    <a:pt x="0" y="24"/>
                  </a:lnTo>
                  <a:lnTo>
                    <a:pt x="0" y="22"/>
                  </a:lnTo>
                  <a:lnTo>
                    <a:pt x="2" y="22"/>
                  </a:lnTo>
                  <a:lnTo>
                    <a:pt x="4" y="24"/>
                  </a:lnTo>
                  <a:lnTo>
                    <a:pt x="8" y="24"/>
                  </a:lnTo>
                  <a:lnTo>
                    <a:pt x="10" y="22"/>
                  </a:lnTo>
                  <a:lnTo>
                    <a:pt x="12" y="18"/>
                  </a:lnTo>
                  <a:lnTo>
                    <a:pt x="14" y="18"/>
                  </a:lnTo>
                  <a:lnTo>
                    <a:pt x="18" y="14"/>
                  </a:lnTo>
                  <a:lnTo>
                    <a:pt x="20" y="8"/>
                  </a:lnTo>
                  <a:lnTo>
                    <a:pt x="22" y="2"/>
                  </a:lnTo>
                  <a:lnTo>
                    <a:pt x="27" y="0"/>
                  </a:lnTo>
                  <a:lnTo>
                    <a:pt x="47" y="4"/>
                  </a:lnTo>
                  <a:lnTo>
                    <a:pt x="53" y="0"/>
                  </a:lnTo>
                  <a:lnTo>
                    <a:pt x="61" y="0"/>
                  </a:lnTo>
                  <a:lnTo>
                    <a:pt x="63" y="4"/>
                  </a:lnTo>
                  <a:lnTo>
                    <a:pt x="65" y="8"/>
                  </a:lnTo>
                  <a:lnTo>
                    <a:pt x="71" y="8"/>
                  </a:lnTo>
                  <a:lnTo>
                    <a:pt x="75" y="8"/>
                  </a:lnTo>
                  <a:lnTo>
                    <a:pt x="83" y="10"/>
                  </a:lnTo>
                  <a:lnTo>
                    <a:pt x="87" y="12"/>
                  </a:lnTo>
                  <a:lnTo>
                    <a:pt x="95" y="20"/>
                  </a:lnTo>
                  <a:lnTo>
                    <a:pt x="99" y="28"/>
                  </a:lnTo>
                  <a:lnTo>
                    <a:pt x="105" y="30"/>
                  </a:lnTo>
                  <a:lnTo>
                    <a:pt x="111" y="28"/>
                  </a:lnTo>
                  <a:lnTo>
                    <a:pt x="123" y="30"/>
                  </a:lnTo>
                  <a:lnTo>
                    <a:pt x="125" y="28"/>
                  </a:lnTo>
                  <a:lnTo>
                    <a:pt x="141" y="32"/>
                  </a:lnTo>
                  <a:lnTo>
                    <a:pt x="147" y="32"/>
                  </a:lnTo>
                  <a:lnTo>
                    <a:pt x="151" y="34"/>
                  </a:lnTo>
                  <a:lnTo>
                    <a:pt x="155" y="32"/>
                  </a:lnTo>
                  <a:lnTo>
                    <a:pt x="159" y="22"/>
                  </a:lnTo>
                  <a:lnTo>
                    <a:pt x="161" y="18"/>
                  </a:lnTo>
                  <a:lnTo>
                    <a:pt x="165" y="14"/>
                  </a:lnTo>
                  <a:lnTo>
                    <a:pt x="169" y="16"/>
                  </a:lnTo>
                  <a:lnTo>
                    <a:pt x="171" y="20"/>
                  </a:lnTo>
                  <a:lnTo>
                    <a:pt x="175" y="24"/>
                  </a:lnTo>
                  <a:lnTo>
                    <a:pt x="181" y="24"/>
                  </a:lnTo>
                  <a:lnTo>
                    <a:pt x="185" y="22"/>
                  </a:lnTo>
                  <a:lnTo>
                    <a:pt x="187" y="24"/>
                  </a:lnTo>
                  <a:lnTo>
                    <a:pt x="191" y="24"/>
                  </a:lnTo>
                  <a:lnTo>
                    <a:pt x="195" y="26"/>
                  </a:lnTo>
                  <a:lnTo>
                    <a:pt x="197" y="28"/>
                  </a:lnTo>
                  <a:lnTo>
                    <a:pt x="201" y="30"/>
                  </a:lnTo>
                  <a:lnTo>
                    <a:pt x="211" y="30"/>
                  </a:lnTo>
                  <a:lnTo>
                    <a:pt x="215" y="32"/>
                  </a:lnTo>
                  <a:lnTo>
                    <a:pt x="219" y="42"/>
                  </a:lnTo>
                  <a:lnTo>
                    <a:pt x="223" y="44"/>
                  </a:lnTo>
                  <a:lnTo>
                    <a:pt x="225" y="54"/>
                  </a:lnTo>
                  <a:lnTo>
                    <a:pt x="229" y="58"/>
                  </a:lnTo>
                  <a:lnTo>
                    <a:pt x="237" y="60"/>
                  </a:lnTo>
                  <a:lnTo>
                    <a:pt x="247" y="58"/>
                  </a:lnTo>
                  <a:lnTo>
                    <a:pt x="253" y="58"/>
                  </a:lnTo>
                  <a:lnTo>
                    <a:pt x="261" y="58"/>
                  </a:lnTo>
                  <a:lnTo>
                    <a:pt x="267" y="58"/>
                  </a:lnTo>
                  <a:lnTo>
                    <a:pt x="271" y="62"/>
                  </a:lnTo>
                  <a:lnTo>
                    <a:pt x="271" y="70"/>
                  </a:lnTo>
                  <a:lnTo>
                    <a:pt x="269" y="82"/>
                  </a:lnTo>
                  <a:lnTo>
                    <a:pt x="271" y="86"/>
                  </a:lnTo>
                  <a:lnTo>
                    <a:pt x="273" y="90"/>
                  </a:lnTo>
                  <a:lnTo>
                    <a:pt x="275" y="96"/>
                  </a:lnTo>
                  <a:lnTo>
                    <a:pt x="273" y="94"/>
                  </a:lnTo>
                  <a:lnTo>
                    <a:pt x="269" y="90"/>
                  </a:lnTo>
                  <a:lnTo>
                    <a:pt x="251" y="86"/>
                  </a:lnTo>
                  <a:lnTo>
                    <a:pt x="243" y="82"/>
                  </a:lnTo>
                  <a:lnTo>
                    <a:pt x="235" y="78"/>
                  </a:lnTo>
                  <a:lnTo>
                    <a:pt x="219" y="84"/>
                  </a:lnTo>
                  <a:lnTo>
                    <a:pt x="213" y="82"/>
                  </a:lnTo>
                  <a:lnTo>
                    <a:pt x="207" y="80"/>
                  </a:lnTo>
                  <a:lnTo>
                    <a:pt x="203" y="78"/>
                  </a:lnTo>
                  <a:close/>
                </a:path>
              </a:pathLst>
            </a:custGeom>
            <a:solidFill>
              <a:schemeClr val="bg1">
                <a:lumMod val="50000"/>
              </a:schemeClr>
            </a:solidFill>
            <a:ln w="3175">
              <a:solidFill>
                <a:schemeClr val="bg1"/>
              </a:solidFill>
              <a:round/>
              <a:headEnd/>
              <a:tailEnd/>
            </a:ln>
          </p:spPr>
          <p:txBody>
            <a:bodyPr/>
            <a:lstStyle/>
            <a:p>
              <a:pPr>
                <a:defRPr/>
              </a:pPr>
              <a:endParaRPr lang="en-GB"/>
            </a:p>
          </p:txBody>
        </p:sp>
        <p:sp>
          <p:nvSpPr>
            <p:cNvPr id="3091" name="Freeform 19"/>
            <p:cNvSpPr>
              <a:spLocks/>
            </p:cNvSpPr>
            <p:nvPr/>
          </p:nvSpPr>
          <p:spPr bwMode="auto">
            <a:xfrm>
              <a:off x="7149785" y="4159415"/>
              <a:ext cx="76705" cy="24913"/>
            </a:xfrm>
            <a:custGeom>
              <a:avLst/>
              <a:gdLst/>
              <a:ahLst/>
              <a:cxnLst>
                <a:cxn ang="0">
                  <a:pos x="4" y="14"/>
                </a:cxn>
                <a:cxn ang="0">
                  <a:pos x="6" y="14"/>
                </a:cxn>
                <a:cxn ang="0">
                  <a:pos x="10" y="12"/>
                </a:cxn>
                <a:cxn ang="0">
                  <a:pos x="16" y="8"/>
                </a:cxn>
                <a:cxn ang="0">
                  <a:pos x="24" y="6"/>
                </a:cxn>
                <a:cxn ang="0">
                  <a:pos x="28" y="10"/>
                </a:cxn>
                <a:cxn ang="0">
                  <a:pos x="34" y="10"/>
                </a:cxn>
                <a:cxn ang="0">
                  <a:pos x="38" y="12"/>
                </a:cxn>
                <a:cxn ang="0">
                  <a:pos x="42" y="14"/>
                </a:cxn>
                <a:cxn ang="0">
                  <a:pos x="50" y="18"/>
                </a:cxn>
                <a:cxn ang="0">
                  <a:pos x="54" y="16"/>
                </a:cxn>
                <a:cxn ang="0">
                  <a:pos x="66" y="14"/>
                </a:cxn>
                <a:cxn ang="0">
                  <a:pos x="68" y="16"/>
                </a:cxn>
                <a:cxn ang="0">
                  <a:pos x="72" y="18"/>
                </a:cxn>
                <a:cxn ang="0">
                  <a:pos x="78" y="20"/>
                </a:cxn>
                <a:cxn ang="0">
                  <a:pos x="80" y="18"/>
                </a:cxn>
                <a:cxn ang="0">
                  <a:pos x="84" y="14"/>
                </a:cxn>
                <a:cxn ang="0">
                  <a:pos x="86" y="12"/>
                </a:cxn>
                <a:cxn ang="0">
                  <a:pos x="90" y="10"/>
                </a:cxn>
                <a:cxn ang="0">
                  <a:pos x="92" y="8"/>
                </a:cxn>
                <a:cxn ang="0">
                  <a:pos x="92" y="10"/>
                </a:cxn>
                <a:cxn ang="0">
                  <a:pos x="90" y="6"/>
                </a:cxn>
                <a:cxn ang="0">
                  <a:pos x="90" y="0"/>
                </a:cxn>
                <a:cxn ang="0">
                  <a:pos x="94" y="4"/>
                </a:cxn>
                <a:cxn ang="0">
                  <a:pos x="96" y="10"/>
                </a:cxn>
                <a:cxn ang="0">
                  <a:pos x="92" y="16"/>
                </a:cxn>
                <a:cxn ang="0">
                  <a:pos x="88" y="20"/>
                </a:cxn>
                <a:cxn ang="0">
                  <a:pos x="82" y="24"/>
                </a:cxn>
                <a:cxn ang="0">
                  <a:pos x="78" y="24"/>
                </a:cxn>
                <a:cxn ang="0">
                  <a:pos x="72" y="24"/>
                </a:cxn>
                <a:cxn ang="0">
                  <a:pos x="64" y="28"/>
                </a:cxn>
                <a:cxn ang="0">
                  <a:pos x="56" y="28"/>
                </a:cxn>
                <a:cxn ang="0">
                  <a:pos x="50" y="28"/>
                </a:cxn>
                <a:cxn ang="0">
                  <a:pos x="44" y="30"/>
                </a:cxn>
                <a:cxn ang="0">
                  <a:pos x="38" y="32"/>
                </a:cxn>
                <a:cxn ang="0">
                  <a:pos x="32" y="28"/>
                </a:cxn>
                <a:cxn ang="0">
                  <a:pos x="22" y="26"/>
                </a:cxn>
                <a:cxn ang="0">
                  <a:pos x="6" y="28"/>
                </a:cxn>
                <a:cxn ang="0">
                  <a:pos x="2" y="26"/>
                </a:cxn>
                <a:cxn ang="0">
                  <a:pos x="2" y="24"/>
                </a:cxn>
                <a:cxn ang="0">
                  <a:pos x="0" y="20"/>
                </a:cxn>
                <a:cxn ang="0">
                  <a:pos x="2" y="16"/>
                </a:cxn>
                <a:cxn ang="0">
                  <a:pos x="4" y="14"/>
                </a:cxn>
              </a:cxnLst>
              <a:rect l="0" t="0" r="r" b="b"/>
              <a:pathLst>
                <a:path w="96" h="32">
                  <a:moveTo>
                    <a:pt x="4" y="14"/>
                  </a:moveTo>
                  <a:lnTo>
                    <a:pt x="6" y="14"/>
                  </a:lnTo>
                  <a:lnTo>
                    <a:pt x="10" y="12"/>
                  </a:lnTo>
                  <a:lnTo>
                    <a:pt x="16" y="8"/>
                  </a:lnTo>
                  <a:lnTo>
                    <a:pt x="24" y="6"/>
                  </a:lnTo>
                  <a:lnTo>
                    <a:pt x="28" y="10"/>
                  </a:lnTo>
                  <a:lnTo>
                    <a:pt x="34" y="10"/>
                  </a:lnTo>
                  <a:lnTo>
                    <a:pt x="38" y="12"/>
                  </a:lnTo>
                  <a:lnTo>
                    <a:pt x="42" y="14"/>
                  </a:lnTo>
                  <a:lnTo>
                    <a:pt x="50" y="18"/>
                  </a:lnTo>
                  <a:lnTo>
                    <a:pt x="54" y="16"/>
                  </a:lnTo>
                  <a:lnTo>
                    <a:pt x="66" y="14"/>
                  </a:lnTo>
                  <a:lnTo>
                    <a:pt x="68" y="16"/>
                  </a:lnTo>
                  <a:lnTo>
                    <a:pt x="72" y="18"/>
                  </a:lnTo>
                  <a:lnTo>
                    <a:pt x="78" y="20"/>
                  </a:lnTo>
                  <a:lnTo>
                    <a:pt x="80" y="18"/>
                  </a:lnTo>
                  <a:lnTo>
                    <a:pt x="84" y="14"/>
                  </a:lnTo>
                  <a:lnTo>
                    <a:pt x="86" y="12"/>
                  </a:lnTo>
                  <a:lnTo>
                    <a:pt x="90" y="10"/>
                  </a:lnTo>
                  <a:lnTo>
                    <a:pt x="92" y="8"/>
                  </a:lnTo>
                  <a:lnTo>
                    <a:pt x="92" y="10"/>
                  </a:lnTo>
                  <a:lnTo>
                    <a:pt x="90" y="6"/>
                  </a:lnTo>
                  <a:lnTo>
                    <a:pt x="90" y="0"/>
                  </a:lnTo>
                  <a:lnTo>
                    <a:pt x="94" y="4"/>
                  </a:lnTo>
                  <a:lnTo>
                    <a:pt x="96" y="10"/>
                  </a:lnTo>
                  <a:lnTo>
                    <a:pt x="92" y="16"/>
                  </a:lnTo>
                  <a:lnTo>
                    <a:pt x="88" y="20"/>
                  </a:lnTo>
                  <a:lnTo>
                    <a:pt x="82" y="24"/>
                  </a:lnTo>
                  <a:lnTo>
                    <a:pt x="78" y="24"/>
                  </a:lnTo>
                  <a:lnTo>
                    <a:pt x="72" y="24"/>
                  </a:lnTo>
                  <a:lnTo>
                    <a:pt x="64" y="28"/>
                  </a:lnTo>
                  <a:lnTo>
                    <a:pt x="56" y="28"/>
                  </a:lnTo>
                  <a:lnTo>
                    <a:pt x="50" y="28"/>
                  </a:lnTo>
                  <a:lnTo>
                    <a:pt x="44" y="30"/>
                  </a:lnTo>
                  <a:lnTo>
                    <a:pt x="38" y="32"/>
                  </a:lnTo>
                  <a:lnTo>
                    <a:pt x="32" y="28"/>
                  </a:lnTo>
                  <a:lnTo>
                    <a:pt x="22" y="26"/>
                  </a:lnTo>
                  <a:lnTo>
                    <a:pt x="6" y="28"/>
                  </a:lnTo>
                  <a:lnTo>
                    <a:pt x="2" y="26"/>
                  </a:lnTo>
                  <a:lnTo>
                    <a:pt x="2" y="24"/>
                  </a:lnTo>
                  <a:lnTo>
                    <a:pt x="0" y="20"/>
                  </a:lnTo>
                  <a:lnTo>
                    <a:pt x="2" y="16"/>
                  </a:lnTo>
                  <a:lnTo>
                    <a:pt x="4" y="14"/>
                  </a:lnTo>
                  <a:close/>
                </a:path>
              </a:pathLst>
            </a:custGeom>
            <a:solidFill>
              <a:schemeClr val="bg1">
                <a:lumMod val="50000"/>
              </a:schemeClr>
            </a:solidFill>
            <a:ln w="3175">
              <a:solidFill>
                <a:schemeClr val="bg1"/>
              </a:solidFill>
              <a:round/>
              <a:headEnd/>
              <a:tailEnd/>
            </a:ln>
          </p:spPr>
          <p:txBody>
            <a:bodyPr/>
            <a:lstStyle/>
            <a:p>
              <a:pPr>
                <a:defRPr/>
              </a:pPr>
              <a:endParaRPr lang="en-GB"/>
            </a:p>
          </p:txBody>
        </p:sp>
        <p:sp>
          <p:nvSpPr>
            <p:cNvPr id="3092" name="Freeform 20"/>
            <p:cNvSpPr>
              <a:spLocks/>
            </p:cNvSpPr>
            <p:nvPr/>
          </p:nvSpPr>
          <p:spPr bwMode="auto">
            <a:xfrm>
              <a:off x="7132417" y="4192336"/>
              <a:ext cx="41247" cy="27582"/>
            </a:xfrm>
            <a:custGeom>
              <a:avLst/>
              <a:gdLst/>
              <a:ahLst/>
              <a:cxnLst>
                <a:cxn ang="0">
                  <a:pos x="26" y="0"/>
                </a:cxn>
                <a:cxn ang="0">
                  <a:pos x="30" y="6"/>
                </a:cxn>
                <a:cxn ang="0">
                  <a:pos x="34" y="6"/>
                </a:cxn>
                <a:cxn ang="0">
                  <a:pos x="36" y="8"/>
                </a:cxn>
                <a:cxn ang="0">
                  <a:pos x="40" y="12"/>
                </a:cxn>
                <a:cxn ang="0">
                  <a:pos x="44" y="16"/>
                </a:cxn>
                <a:cxn ang="0">
                  <a:pos x="50" y="22"/>
                </a:cxn>
                <a:cxn ang="0">
                  <a:pos x="52" y="28"/>
                </a:cxn>
                <a:cxn ang="0">
                  <a:pos x="48" y="32"/>
                </a:cxn>
                <a:cxn ang="0">
                  <a:pos x="44" y="34"/>
                </a:cxn>
                <a:cxn ang="0">
                  <a:pos x="36" y="34"/>
                </a:cxn>
                <a:cxn ang="0">
                  <a:pos x="30" y="28"/>
                </a:cxn>
                <a:cxn ang="0">
                  <a:pos x="24" y="22"/>
                </a:cxn>
                <a:cxn ang="0">
                  <a:pos x="18" y="18"/>
                </a:cxn>
                <a:cxn ang="0">
                  <a:pos x="10" y="18"/>
                </a:cxn>
                <a:cxn ang="0">
                  <a:pos x="4" y="18"/>
                </a:cxn>
                <a:cxn ang="0">
                  <a:pos x="0" y="12"/>
                </a:cxn>
                <a:cxn ang="0">
                  <a:pos x="0" y="6"/>
                </a:cxn>
                <a:cxn ang="0">
                  <a:pos x="4" y="4"/>
                </a:cxn>
                <a:cxn ang="0">
                  <a:pos x="8" y="4"/>
                </a:cxn>
                <a:cxn ang="0">
                  <a:pos x="16" y="2"/>
                </a:cxn>
                <a:cxn ang="0">
                  <a:pos x="22" y="4"/>
                </a:cxn>
                <a:cxn ang="0">
                  <a:pos x="24" y="4"/>
                </a:cxn>
                <a:cxn ang="0">
                  <a:pos x="26" y="0"/>
                </a:cxn>
              </a:cxnLst>
              <a:rect l="0" t="0" r="r" b="b"/>
              <a:pathLst>
                <a:path w="52" h="34">
                  <a:moveTo>
                    <a:pt x="26" y="0"/>
                  </a:moveTo>
                  <a:lnTo>
                    <a:pt x="30" y="6"/>
                  </a:lnTo>
                  <a:lnTo>
                    <a:pt x="34" y="6"/>
                  </a:lnTo>
                  <a:lnTo>
                    <a:pt x="36" y="8"/>
                  </a:lnTo>
                  <a:lnTo>
                    <a:pt x="40" y="12"/>
                  </a:lnTo>
                  <a:lnTo>
                    <a:pt x="44" y="16"/>
                  </a:lnTo>
                  <a:lnTo>
                    <a:pt x="50" y="22"/>
                  </a:lnTo>
                  <a:lnTo>
                    <a:pt x="52" y="28"/>
                  </a:lnTo>
                  <a:lnTo>
                    <a:pt x="48" y="32"/>
                  </a:lnTo>
                  <a:lnTo>
                    <a:pt x="44" y="34"/>
                  </a:lnTo>
                  <a:lnTo>
                    <a:pt x="36" y="34"/>
                  </a:lnTo>
                  <a:lnTo>
                    <a:pt x="30" y="28"/>
                  </a:lnTo>
                  <a:lnTo>
                    <a:pt x="24" y="22"/>
                  </a:lnTo>
                  <a:lnTo>
                    <a:pt x="18" y="18"/>
                  </a:lnTo>
                  <a:lnTo>
                    <a:pt x="10" y="18"/>
                  </a:lnTo>
                  <a:lnTo>
                    <a:pt x="4" y="18"/>
                  </a:lnTo>
                  <a:lnTo>
                    <a:pt x="0" y="12"/>
                  </a:lnTo>
                  <a:lnTo>
                    <a:pt x="0" y="6"/>
                  </a:lnTo>
                  <a:lnTo>
                    <a:pt x="4" y="4"/>
                  </a:lnTo>
                  <a:lnTo>
                    <a:pt x="8" y="4"/>
                  </a:lnTo>
                  <a:lnTo>
                    <a:pt x="16" y="2"/>
                  </a:lnTo>
                  <a:lnTo>
                    <a:pt x="22" y="4"/>
                  </a:lnTo>
                  <a:lnTo>
                    <a:pt x="24" y="4"/>
                  </a:lnTo>
                  <a:lnTo>
                    <a:pt x="26" y="0"/>
                  </a:lnTo>
                  <a:close/>
                </a:path>
              </a:pathLst>
            </a:custGeom>
            <a:solidFill>
              <a:schemeClr val="bg1">
                <a:lumMod val="50000"/>
              </a:schemeClr>
            </a:solidFill>
            <a:ln w="3175">
              <a:solidFill>
                <a:schemeClr val="bg1"/>
              </a:solidFill>
              <a:round/>
              <a:headEnd/>
              <a:tailEnd/>
            </a:ln>
          </p:spPr>
          <p:txBody>
            <a:bodyPr/>
            <a:lstStyle/>
            <a:p>
              <a:pPr>
                <a:defRPr/>
              </a:pPr>
              <a:endParaRPr lang="en-GB"/>
            </a:p>
          </p:txBody>
        </p:sp>
        <p:sp>
          <p:nvSpPr>
            <p:cNvPr id="3093" name="Freeform 21"/>
            <p:cNvSpPr>
              <a:spLocks/>
            </p:cNvSpPr>
            <p:nvPr/>
          </p:nvSpPr>
          <p:spPr bwMode="auto">
            <a:xfrm>
              <a:off x="7078869" y="4161195"/>
              <a:ext cx="54996" cy="26692"/>
            </a:xfrm>
            <a:custGeom>
              <a:avLst/>
              <a:gdLst/>
              <a:ahLst/>
              <a:cxnLst>
                <a:cxn ang="0">
                  <a:pos x="8" y="12"/>
                </a:cxn>
                <a:cxn ang="0">
                  <a:pos x="14" y="10"/>
                </a:cxn>
                <a:cxn ang="0">
                  <a:pos x="23" y="12"/>
                </a:cxn>
                <a:cxn ang="0">
                  <a:pos x="27" y="16"/>
                </a:cxn>
                <a:cxn ang="0">
                  <a:pos x="29" y="20"/>
                </a:cxn>
                <a:cxn ang="0">
                  <a:pos x="31" y="20"/>
                </a:cxn>
                <a:cxn ang="0">
                  <a:pos x="35" y="20"/>
                </a:cxn>
                <a:cxn ang="0">
                  <a:pos x="37" y="20"/>
                </a:cxn>
                <a:cxn ang="0">
                  <a:pos x="41" y="18"/>
                </a:cxn>
                <a:cxn ang="0">
                  <a:pos x="41" y="16"/>
                </a:cxn>
                <a:cxn ang="0">
                  <a:pos x="35" y="12"/>
                </a:cxn>
                <a:cxn ang="0">
                  <a:pos x="31" y="8"/>
                </a:cxn>
                <a:cxn ang="0">
                  <a:pos x="29" y="2"/>
                </a:cxn>
                <a:cxn ang="0">
                  <a:pos x="33" y="0"/>
                </a:cxn>
                <a:cxn ang="0">
                  <a:pos x="39" y="4"/>
                </a:cxn>
                <a:cxn ang="0">
                  <a:pos x="43" y="8"/>
                </a:cxn>
                <a:cxn ang="0">
                  <a:pos x="47" y="8"/>
                </a:cxn>
                <a:cxn ang="0">
                  <a:pos x="51" y="6"/>
                </a:cxn>
                <a:cxn ang="0">
                  <a:pos x="55" y="10"/>
                </a:cxn>
                <a:cxn ang="0">
                  <a:pos x="55" y="14"/>
                </a:cxn>
                <a:cxn ang="0">
                  <a:pos x="61" y="6"/>
                </a:cxn>
                <a:cxn ang="0">
                  <a:pos x="65" y="12"/>
                </a:cxn>
                <a:cxn ang="0">
                  <a:pos x="67" y="14"/>
                </a:cxn>
                <a:cxn ang="0">
                  <a:pos x="67" y="18"/>
                </a:cxn>
                <a:cxn ang="0">
                  <a:pos x="69" y="20"/>
                </a:cxn>
                <a:cxn ang="0">
                  <a:pos x="67" y="22"/>
                </a:cxn>
                <a:cxn ang="0">
                  <a:pos x="63" y="20"/>
                </a:cxn>
                <a:cxn ang="0">
                  <a:pos x="61" y="22"/>
                </a:cxn>
                <a:cxn ang="0">
                  <a:pos x="61" y="24"/>
                </a:cxn>
                <a:cxn ang="0">
                  <a:pos x="55" y="26"/>
                </a:cxn>
                <a:cxn ang="0">
                  <a:pos x="49" y="24"/>
                </a:cxn>
                <a:cxn ang="0">
                  <a:pos x="49" y="20"/>
                </a:cxn>
                <a:cxn ang="0">
                  <a:pos x="41" y="26"/>
                </a:cxn>
                <a:cxn ang="0">
                  <a:pos x="33" y="28"/>
                </a:cxn>
                <a:cxn ang="0">
                  <a:pos x="25" y="32"/>
                </a:cxn>
                <a:cxn ang="0">
                  <a:pos x="14" y="34"/>
                </a:cxn>
                <a:cxn ang="0">
                  <a:pos x="6" y="34"/>
                </a:cxn>
                <a:cxn ang="0">
                  <a:pos x="2" y="32"/>
                </a:cxn>
                <a:cxn ang="0">
                  <a:pos x="0" y="28"/>
                </a:cxn>
                <a:cxn ang="0">
                  <a:pos x="0" y="22"/>
                </a:cxn>
                <a:cxn ang="0">
                  <a:pos x="0" y="18"/>
                </a:cxn>
                <a:cxn ang="0">
                  <a:pos x="6" y="14"/>
                </a:cxn>
                <a:cxn ang="0">
                  <a:pos x="8" y="12"/>
                </a:cxn>
              </a:cxnLst>
              <a:rect l="0" t="0" r="r" b="b"/>
              <a:pathLst>
                <a:path w="69" h="34">
                  <a:moveTo>
                    <a:pt x="8" y="12"/>
                  </a:moveTo>
                  <a:lnTo>
                    <a:pt x="14" y="10"/>
                  </a:lnTo>
                  <a:lnTo>
                    <a:pt x="23" y="12"/>
                  </a:lnTo>
                  <a:lnTo>
                    <a:pt x="27" y="16"/>
                  </a:lnTo>
                  <a:lnTo>
                    <a:pt x="29" y="20"/>
                  </a:lnTo>
                  <a:lnTo>
                    <a:pt x="31" y="20"/>
                  </a:lnTo>
                  <a:lnTo>
                    <a:pt x="35" y="20"/>
                  </a:lnTo>
                  <a:lnTo>
                    <a:pt x="37" y="20"/>
                  </a:lnTo>
                  <a:lnTo>
                    <a:pt x="41" y="18"/>
                  </a:lnTo>
                  <a:lnTo>
                    <a:pt x="41" y="16"/>
                  </a:lnTo>
                  <a:lnTo>
                    <a:pt x="35" y="12"/>
                  </a:lnTo>
                  <a:lnTo>
                    <a:pt x="31" y="8"/>
                  </a:lnTo>
                  <a:lnTo>
                    <a:pt x="29" y="2"/>
                  </a:lnTo>
                  <a:lnTo>
                    <a:pt x="33" y="0"/>
                  </a:lnTo>
                  <a:lnTo>
                    <a:pt x="39" y="4"/>
                  </a:lnTo>
                  <a:lnTo>
                    <a:pt x="43" y="8"/>
                  </a:lnTo>
                  <a:lnTo>
                    <a:pt x="47" y="8"/>
                  </a:lnTo>
                  <a:lnTo>
                    <a:pt x="51" y="6"/>
                  </a:lnTo>
                  <a:lnTo>
                    <a:pt x="55" y="10"/>
                  </a:lnTo>
                  <a:lnTo>
                    <a:pt x="55" y="14"/>
                  </a:lnTo>
                  <a:lnTo>
                    <a:pt x="61" y="6"/>
                  </a:lnTo>
                  <a:lnTo>
                    <a:pt x="65" y="12"/>
                  </a:lnTo>
                  <a:lnTo>
                    <a:pt x="67" y="14"/>
                  </a:lnTo>
                  <a:lnTo>
                    <a:pt x="67" y="18"/>
                  </a:lnTo>
                  <a:lnTo>
                    <a:pt x="69" y="20"/>
                  </a:lnTo>
                  <a:lnTo>
                    <a:pt x="67" y="22"/>
                  </a:lnTo>
                  <a:lnTo>
                    <a:pt x="63" y="20"/>
                  </a:lnTo>
                  <a:lnTo>
                    <a:pt x="61" y="22"/>
                  </a:lnTo>
                  <a:lnTo>
                    <a:pt x="61" y="24"/>
                  </a:lnTo>
                  <a:lnTo>
                    <a:pt x="55" y="26"/>
                  </a:lnTo>
                  <a:lnTo>
                    <a:pt x="49" y="24"/>
                  </a:lnTo>
                  <a:lnTo>
                    <a:pt x="49" y="20"/>
                  </a:lnTo>
                  <a:lnTo>
                    <a:pt x="41" y="26"/>
                  </a:lnTo>
                  <a:lnTo>
                    <a:pt x="33" y="28"/>
                  </a:lnTo>
                  <a:lnTo>
                    <a:pt x="25" y="32"/>
                  </a:lnTo>
                  <a:lnTo>
                    <a:pt x="14" y="34"/>
                  </a:lnTo>
                  <a:lnTo>
                    <a:pt x="6" y="34"/>
                  </a:lnTo>
                  <a:lnTo>
                    <a:pt x="2" y="32"/>
                  </a:lnTo>
                  <a:lnTo>
                    <a:pt x="0" y="28"/>
                  </a:lnTo>
                  <a:lnTo>
                    <a:pt x="0" y="22"/>
                  </a:lnTo>
                  <a:lnTo>
                    <a:pt x="0" y="18"/>
                  </a:lnTo>
                  <a:lnTo>
                    <a:pt x="6" y="14"/>
                  </a:lnTo>
                  <a:lnTo>
                    <a:pt x="8" y="12"/>
                  </a:lnTo>
                  <a:close/>
                </a:path>
              </a:pathLst>
            </a:custGeom>
            <a:solidFill>
              <a:schemeClr val="bg1">
                <a:lumMod val="50000"/>
              </a:schemeClr>
            </a:solidFill>
            <a:ln w="3175">
              <a:solidFill>
                <a:schemeClr val="bg1"/>
              </a:solidFill>
              <a:round/>
              <a:headEnd/>
              <a:tailEnd/>
            </a:ln>
          </p:spPr>
          <p:txBody>
            <a:bodyPr/>
            <a:lstStyle/>
            <a:p>
              <a:pPr>
                <a:defRPr/>
              </a:pPr>
              <a:endParaRPr lang="en-GB"/>
            </a:p>
          </p:txBody>
        </p:sp>
        <p:sp>
          <p:nvSpPr>
            <p:cNvPr id="3094" name="Freeform 22"/>
            <p:cNvSpPr>
              <a:spLocks/>
            </p:cNvSpPr>
            <p:nvPr/>
          </p:nvSpPr>
          <p:spPr bwMode="auto">
            <a:xfrm>
              <a:off x="7057883" y="4163864"/>
              <a:ext cx="19538" cy="20464"/>
            </a:xfrm>
            <a:custGeom>
              <a:avLst/>
              <a:gdLst/>
              <a:ahLst/>
              <a:cxnLst>
                <a:cxn ang="0">
                  <a:pos x="4" y="8"/>
                </a:cxn>
                <a:cxn ang="0">
                  <a:pos x="6" y="6"/>
                </a:cxn>
                <a:cxn ang="0">
                  <a:pos x="8" y="6"/>
                </a:cxn>
                <a:cxn ang="0">
                  <a:pos x="12" y="2"/>
                </a:cxn>
                <a:cxn ang="0">
                  <a:pos x="18" y="0"/>
                </a:cxn>
                <a:cxn ang="0">
                  <a:pos x="22" y="4"/>
                </a:cxn>
                <a:cxn ang="0">
                  <a:pos x="24" y="12"/>
                </a:cxn>
                <a:cxn ang="0">
                  <a:pos x="22" y="18"/>
                </a:cxn>
                <a:cxn ang="0">
                  <a:pos x="20" y="24"/>
                </a:cxn>
                <a:cxn ang="0">
                  <a:pos x="18" y="26"/>
                </a:cxn>
                <a:cxn ang="0">
                  <a:pos x="4" y="26"/>
                </a:cxn>
                <a:cxn ang="0">
                  <a:pos x="0" y="22"/>
                </a:cxn>
                <a:cxn ang="0">
                  <a:pos x="0" y="18"/>
                </a:cxn>
                <a:cxn ang="0">
                  <a:pos x="4" y="16"/>
                </a:cxn>
                <a:cxn ang="0">
                  <a:pos x="4" y="12"/>
                </a:cxn>
                <a:cxn ang="0">
                  <a:pos x="4" y="8"/>
                </a:cxn>
              </a:cxnLst>
              <a:rect l="0" t="0" r="r" b="b"/>
              <a:pathLst>
                <a:path w="24" h="26">
                  <a:moveTo>
                    <a:pt x="4" y="8"/>
                  </a:moveTo>
                  <a:lnTo>
                    <a:pt x="6" y="6"/>
                  </a:lnTo>
                  <a:lnTo>
                    <a:pt x="8" y="6"/>
                  </a:lnTo>
                  <a:lnTo>
                    <a:pt x="12" y="2"/>
                  </a:lnTo>
                  <a:lnTo>
                    <a:pt x="18" y="0"/>
                  </a:lnTo>
                  <a:lnTo>
                    <a:pt x="22" y="4"/>
                  </a:lnTo>
                  <a:lnTo>
                    <a:pt x="24" y="12"/>
                  </a:lnTo>
                  <a:lnTo>
                    <a:pt x="22" y="18"/>
                  </a:lnTo>
                  <a:lnTo>
                    <a:pt x="20" y="24"/>
                  </a:lnTo>
                  <a:lnTo>
                    <a:pt x="18" y="26"/>
                  </a:lnTo>
                  <a:lnTo>
                    <a:pt x="4" y="26"/>
                  </a:lnTo>
                  <a:lnTo>
                    <a:pt x="0" y="22"/>
                  </a:lnTo>
                  <a:lnTo>
                    <a:pt x="0" y="18"/>
                  </a:lnTo>
                  <a:lnTo>
                    <a:pt x="4" y="16"/>
                  </a:lnTo>
                  <a:lnTo>
                    <a:pt x="4" y="12"/>
                  </a:lnTo>
                  <a:lnTo>
                    <a:pt x="4" y="8"/>
                  </a:lnTo>
                  <a:close/>
                </a:path>
              </a:pathLst>
            </a:custGeom>
            <a:solidFill>
              <a:schemeClr val="bg1">
                <a:lumMod val="50000"/>
              </a:schemeClr>
            </a:solidFill>
            <a:ln w="3175">
              <a:solidFill>
                <a:schemeClr val="bg1"/>
              </a:solidFill>
              <a:round/>
              <a:headEnd/>
              <a:tailEnd/>
            </a:ln>
          </p:spPr>
          <p:txBody>
            <a:bodyPr/>
            <a:lstStyle/>
            <a:p>
              <a:pPr>
                <a:defRPr/>
              </a:pPr>
              <a:endParaRPr lang="en-GB"/>
            </a:p>
          </p:txBody>
        </p:sp>
        <p:sp>
          <p:nvSpPr>
            <p:cNvPr id="3095" name="Freeform 23"/>
            <p:cNvSpPr>
              <a:spLocks/>
            </p:cNvSpPr>
            <p:nvPr/>
          </p:nvSpPr>
          <p:spPr bwMode="auto">
            <a:xfrm>
              <a:off x="7128076" y="3900502"/>
              <a:ext cx="149069" cy="196632"/>
            </a:xfrm>
            <a:custGeom>
              <a:avLst/>
              <a:gdLst/>
              <a:ahLst/>
              <a:cxnLst>
                <a:cxn ang="0">
                  <a:pos x="78" y="18"/>
                </a:cxn>
                <a:cxn ang="0">
                  <a:pos x="90" y="22"/>
                </a:cxn>
                <a:cxn ang="0">
                  <a:pos x="100" y="22"/>
                </a:cxn>
                <a:cxn ang="0">
                  <a:pos x="112" y="26"/>
                </a:cxn>
                <a:cxn ang="0">
                  <a:pos x="126" y="26"/>
                </a:cxn>
                <a:cxn ang="0">
                  <a:pos x="158" y="26"/>
                </a:cxn>
                <a:cxn ang="0">
                  <a:pos x="178" y="4"/>
                </a:cxn>
                <a:cxn ang="0">
                  <a:pos x="188" y="2"/>
                </a:cxn>
                <a:cxn ang="0">
                  <a:pos x="186" y="18"/>
                </a:cxn>
                <a:cxn ang="0">
                  <a:pos x="166" y="42"/>
                </a:cxn>
                <a:cxn ang="0">
                  <a:pos x="146" y="48"/>
                </a:cxn>
                <a:cxn ang="0">
                  <a:pos x="120" y="42"/>
                </a:cxn>
                <a:cxn ang="0">
                  <a:pos x="90" y="44"/>
                </a:cxn>
                <a:cxn ang="0">
                  <a:pos x="80" y="44"/>
                </a:cxn>
                <a:cxn ang="0">
                  <a:pos x="66" y="44"/>
                </a:cxn>
                <a:cxn ang="0">
                  <a:pos x="48" y="44"/>
                </a:cxn>
                <a:cxn ang="0">
                  <a:pos x="38" y="66"/>
                </a:cxn>
                <a:cxn ang="0">
                  <a:pos x="46" y="91"/>
                </a:cxn>
                <a:cxn ang="0">
                  <a:pos x="68" y="101"/>
                </a:cxn>
                <a:cxn ang="0">
                  <a:pos x="82" y="87"/>
                </a:cxn>
                <a:cxn ang="0">
                  <a:pos x="94" y="91"/>
                </a:cxn>
                <a:cxn ang="0">
                  <a:pos x="118" y="85"/>
                </a:cxn>
                <a:cxn ang="0">
                  <a:pos x="134" y="77"/>
                </a:cxn>
                <a:cxn ang="0">
                  <a:pos x="134" y="93"/>
                </a:cxn>
                <a:cxn ang="0">
                  <a:pos x="108" y="105"/>
                </a:cxn>
                <a:cxn ang="0">
                  <a:pos x="92" y="115"/>
                </a:cxn>
                <a:cxn ang="0">
                  <a:pos x="76" y="119"/>
                </a:cxn>
                <a:cxn ang="0">
                  <a:pos x="100" y="153"/>
                </a:cxn>
                <a:cxn ang="0">
                  <a:pos x="108" y="165"/>
                </a:cxn>
                <a:cxn ang="0">
                  <a:pos x="100" y="177"/>
                </a:cxn>
                <a:cxn ang="0">
                  <a:pos x="110" y="189"/>
                </a:cxn>
                <a:cxn ang="0">
                  <a:pos x="118" y="197"/>
                </a:cxn>
                <a:cxn ang="0">
                  <a:pos x="116" y="207"/>
                </a:cxn>
                <a:cxn ang="0">
                  <a:pos x="96" y="217"/>
                </a:cxn>
                <a:cxn ang="0">
                  <a:pos x="80" y="213"/>
                </a:cxn>
                <a:cxn ang="0">
                  <a:pos x="78" y="193"/>
                </a:cxn>
                <a:cxn ang="0">
                  <a:pos x="62" y="171"/>
                </a:cxn>
                <a:cxn ang="0">
                  <a:pos x="66" y="151"/>
                </a:cxn>
                <a:cxn ang="0">
                  <a:pos x="50" y="151"/>
                </a:cxn>
                <a:cxn ang="0">
                  <a:pos x="46" y="171"/>
                </a:cxn>
                <a:cxn ang="0">
                  <a:pos x="48" y="217"/>
                </a:cxn>
                <a:cxn ang="0">
                  <a:pos x="46" y="245"/>
                </a:cxn>
                <a:cxn ang="0">
                  <a:pos x="24" y="247"/>
                </a:cxn>
                <a:cxn ang="0">
                  <a:pos x="20" y="223"/>
                </a:cxn>
                <a:cxn ang="0">
                  <a:pos x="22" y="191"/>
                </a:cxn>
                <a:cxn ang="0">
                  <a:pos x="6" y="175"/>
                </a:cxn>
                <a:cxn ang="0">
                  <a:pos x="0" y="147"/>
                </a:cxn>
                <a:cxn ang="0">
                  <a:pos x="14" y="121"/>
                </a:cxn>
                <a:cxn ang="0">
                  <a:pos x="24" y="83"/>
                </a:cxn>
                <a:cxn ang="0">
                  <a:pos x="30" y="77"/>
                </a:cxn>
                <a:cxn ang="0">
                  <a:pos x="30" y="54"/>
                </a:cxn>
                <a:cxn ang="0">
                  <a:pos x="34" y="36"/>
                </a:cxn>
                <a:cxn ang="0">
                  <a:pos x="46" y="32"/>
                </a:cxn>
                <a:cxn ang="0">
                  <a:pos x="58" y="18"/>
                </a:cxn>
              </a:cxnLst>
              <a:rect l="0" t="0" r="r" b="b"/>
              <a:pathLst>
                <a:path w="188" h="249">
                  <a:moveTo>
                    <a:pt x="66" y="14"/>
                  </a:moveTo>
                  <a:lnTo>
                    <a:pt x="76" y="14"/>
                  </a:lnTo>
                  <a:lnTo>
                    <a:pt x="78" y="18"/>
                  </a:lnTo>
                  <a:lnTo>
                    <a:pt x="80" y="22"/>
                  </a:lnTo>
                  <a:lnTo>
                    <a:pt x="84" y="22"/>
                  </a:lnTo>
                  <a:lnTo>
                    <a:pt x="90" y="22"/>
                  </a:lnTo>
                  <a:lnTo>
                    <a:pt x="92" y="22"/>
                  </a:lnTo>
                  <a:lnTo>
                    <a:pt x="98" y="22"/>
                  </a:lnTo>
                  <a:lnTo>
                    <a:pt x="100" y="22"/>
                  </a:lnTo>
                  <a:lnTo>
                    <a:pt x="106" y="22"/>
                  </a:lnTo>
                  <a:lnTo>
                    <a:pt x="110" y="24"/>
                  </a:lnTo>
                  <a:lnTo>
                    <a:pt x="112" y="26"/>
                  </a:lnTo>
                  <a:lnTo>
                    <a:pt x="118" y="30"/>
                  </a:lnTo>
                  <a:lnTo>
                    <a:pt x="122" y="28"/>
                  </a:lnTo>
                  <a:lnTo>
                    <a:pt x="126" y="26"/>
                  </a:lnTo>
                  <a:lnTo>
                    <a:pt x="130" y="26"/>
                  </a:lnTo>
                  <a:lnTo>
                    <a:pt x="150" y="28"/>
                  </a:lnTo>
                  <a:lnTo>
                    <a:pt x="158" y="26"/>
                  </a:lnTo>
                  <a:lnTo>
                    <a:pt x="170" y="14"/>
                  </a:lnTo>
                  <a:lnTo>
                    <a:pt x="174" y="10"/>
                  </a:lnTo>
                  <a:lnTo>
                    <a:pt x="178" y="4"/>
                  </a:lnTo>
                  <a:lnTo>
                    <a:pt x="184" y="0"/>
                  </a:lnTo>
                  <a:lnTo>
                    <a:pt x="186" y="2"/>
                  </a:lnTo>
                  <a:lnTo>
                    <a:pt x="188" y="2"/>
                  </a:lnTo>
                  <a:lnTo>
                    <a:pt x="188" y="8"/>
                  </a:lnTo>
                  <a:lnTo>
                    <a:pt x="188" y="12"/>
                  </a:lnTo>
                  <a:lnTo>
                    <a:pt x="186" y="18"/>
                  </a:lnTo>
                  <a:lnTo>
                    <a:pt x="176" y="30"/>
                  </a:lnTo>
                  <a:lnTo>
                    <a:pt x="172" y="38"/>
                  </a:lnTo>
                  <a:lnTo>
                    <a:pt x="166" y="42"/>
                  </a:lnTo>
                  <a:lnTo>
                    <a:pt x="160" y="46"/>
                  </a:lnTo>
                  <a:lnTo>
                    <a:pt x="154" y="46"/>
                  </a:lnTo>
                  <a:lnTo>
                    <a:pt x="146" y="48"/>
                  </a:lnTo>
                  <a:lnTo>
                    <a:pt x="134" y="48"/>
                  </a:lnTo>
                  <a:lnTo>
                    <a:pt x="128" y="44"/>
                  </a:lnTo>
                  <a:lnTo>
                    <a:pt x="120" y="42"/>
                  </a:lnTo>
                  <a:lnTo>
                    <a:pt x="110" y="42"/>
                  </a:lnTo>
                  <a:lnTo>
                    <a:pt x="98" y="44"/>
                  </a:lnTo>
                  <a:lnTo>
                    <a:pt x="90" y="44"/>
                  </a:lnTo>
                  <a:lnTo>
                    <a:pt x="86" y="42"/>
                  </a:lnTo>
                  <a:lnTo>
                    <a:pt x="82" y="42"/>
                  </a:lnTo>
                  <a:lnTo>
                    <a:pt x="80" y="44"/>
                  </a:lnTo>
                  <a:lnTo>
                    <a:pt x="74" y="42"/>
                  </a:lnTo>
                  <a:lnTo>
                    <a:pt x="72" y="42"/>
                  </a:lnTo>
                  <a:lnTo>
                    <a:pt x="66" y="44"/>
                  </a:lnTo>
                  <a:lnTo>
                    <a:pt x="60" y="44"/>
                  </a:lnTo>
                  <a:lnTo>
                    <a:pt x="54" y="44"/>
                  </a:lnTo>
                  <a:lnTo>
                    <a:pt x="48" y="44"/>
                  </a:lnTo>
                  <a:lnTo>
                    <a:pt x="42" y="50"/>
                  </a:lnTo>
                  <a:lnTo>
                    <a:pt x="38" y="58"/>
                  </a:lnTo>
                  <a:lnTo>
                    <a:pt x="38" y="66"/>
                  </a:lnTo>
                  <a:lnTo>
                    <a:pt x="38" y="83"/>
                  </a:lnTo>
                  <a:lnTo>
                    <a:pt x="42" y="89"/>
                  </a:lnTo>
                  <a:lnTo>
                    <a:pt x="46" y="91"/>
                  </a:lnTo>
                  <a:lnTo>
                    <a:pt x="56" y="105"/>
                  </a:lnTo>
                  <a:lnTo>
                    <a:pt x="66" y="105"/>
                  </a:lnTo>
                  <a:lnTo>
                    <a:pt x="68" y="101"/>
                  </a:lnTo>
                  <a:lnTo>
                    <a:pt x="72" y="95"/>
                  </a:lnTo>
                  <a:lnTo>
                    <a:pt x="76" y="89"/>
                  </a:lnTo>
                  <a:lnTo>
                    <a:pt x="82" y="87"/>
                  </a:lnTo>
                  <a:lnTo>
                    <a:pt x="88" y="89"/>
                  </a:lnTo>
                  <a:lnTo>
                    <a:pt x="90" y="89"/>
                  </a:lnTo>
                  <a:lnTo>
                    <a:pt x="94" y="91"/>
                  </a:lnTo>
                  <a:lnTo>
                    <a:pt x="96" y="85"/>
                  </a:lnTo>
                  <a:lnTo>
                    <a:pt x="106" y="85"/>
                  </a:lnTo>
                  <a:lnTo>
                    <a:pt x="118" y="85"/>
                  </a:lnTo>
                  <a:lnTo>
                    <a:pt x="120" y="79"/>
                  </a:lnTo>
                  <a:lnTo>
                    <a:pt x="128" y="75"/>
                  </a:lnTo>
                  <a:lnTo>
                    <a:pt x="134" y="77"/>
                  </a:lnTo>
                  <a:lnTo>
                    <a:pt x="138" y="81"/>
                  </a:lnTo>
                  <a:lnTo>
                    <a:pt x="136" y="89"/>
                  </a:lnTo>
                  <a:lnTo>
                    <a:pt x="134" y="93"/>
                  </a:lnTo>
                  <a:lnTo>
                    <a:pt x="126" y="89"/>
                  </a:lnTo>
                  <a:lnTo>
                    <a:pt x="120" y="89"/>
                  </a:lnTo>
                  <a:lnTo>
                    <a:pt x="108" y="105"/>
                  </a:lnTo>
                  <a:lnTo>
                    <a:pt x="104" y="111"/>
                  </a:lnTo>
                  <a:lnTo>
                    <a:pt x="94" y="115"/>
                  </a:lnTo>
                  <a:lnTo>
                    <a:pt x="92" y="115"/>
                  </a:lnTo>
                  <a:lnTo>
                    <a:pt x="86" y="121"/>
                  </a:lnTo>
                  <a:lnTo>
                    <a:pt x="82" y="121"/>
                  </a:lnTo>
                  <a:lnTo>
                    <a:pt x="76" y="119"/>
                  </a:lnTo>
                  <a:lnTo>
                    <a:pt x="76" y="125"/>
                  </a:lnTo>
                  <a:lnTo>
                    <a:pt x="84" y="129"/>
                  </a:lnTo>
                  <a:lnTo>
                    <a:pt x="100" y="153"/>
                  </a:lnTo>
                  <a:lnTo>
                    <a:pt x="102" y="155"/>
                  </a:lnTo>
                  <a:lnTo>
                    <a:pt x="104" y="161"/>
                  </a:lnTo>
                  <a:lnTo>
                    <a:pt x="108" y="165"/>
                  </a:lnTo>
                  <a:lnTo>
                    <a:pt x="106" y="169"/>
                  </a:lnTo>
                  <a:lnTo>
                    <a:pt x="102" y="171"/>
                  </a:lnTo>
                  <a:lnTo>
                    <a:pt x="100" y="177"/>
                  </a:lnTo>
                  <a:lnTo>
                    <a:pt x="102" y="179"/>
                  </a:lnTo>
                  <a:lnTo>
                    <a:pt x="108" y="185"/>
                  </a:lnTo>
                  <a:lnTo>
                    <a:pt x="110" y="189"/>
                  </a:lnTo>
                  <a:lnTo>
                    <a:pt x="110" y="195"/>
                  </a:lnTo>
                  <a:lnTo>
                    <a:pt x="114" y="197"/>
                  </a:lnTo>
                  <a:lnTo>
                    <a:pt x="118" y="197"/>
                  </a:lnTo>
                  <a:lnTo>
                    <a:pt x="120" y="201"/>
                  </a:lnTo>
                  <a:lnTo>
                    <a:pt x="118" y="205"/>
                  </a:lnTo>
                  <a:lnTo>
                    <a:pt x="116" y="207"/>
                  </a:lnTo>
                  <a:lnTo>
                    <a:pt x="108" y="207"/>
                  </a:lnTo>
                  <a:lnTo>
                    <a:pt x="100" y="209"/>
                  </a:lnTo>
                  <a:lnTo>
                    <a:pt x="96" y="217"/>
                  </a:lnTo>
                  <a:lnTo>
                    <a:pt x="90" y="221"/>
                  </a:lnTo>
                  <a:lnTo>
                    <a:pt x="82" y="221"/>
                  </a:lnTo>
                  <a:lnTo>
                    <a:pt x="80" y="213"/>
                  </a:lnTo>
                  <a:lnTo>
                    <a:pt x="80" y="205"/>
                  </a:lnTo>
                  <a:lnTo>
                    <a:pt x="82" y="197"/>
                  </a:lnTo>
                  <a:lnTo>
                    <a:pt x="78" y="193"/>
                  </a:lnTo>
                  <a:lnTo>
                    <a:pt x="72" y="187"/>
                  </a:lnTo>
                  <a:lnTo>
                    <a:pt x="66" y="181"/>
                  </a:lnTo>
                  <a:lnTo>
                    <a:pt x="62" y="171"/>
                  </a:lnTo>
                  <a:lnTo>
                    <a:pt x="66" y="163"/>
                  </a:lnTo>
                  <a:lnTo>
                    <a:pt x="66" y="155"/>
                  </a:lnTo>
                  <a:lnTo>
                    <a:pt x="66" y="151"/>
                  </a:lnTo>
                  <a:lnTo>
                    <a:pt x="64" y="147"/>
                  </a:lnTo>
                  <a:lnTo>
                    <a:pt x="58" y="145"/>
                  </a:lnTo>
                  <a:lnTo>
                    <a:pt x="50" y="151"/>
                  </a:lnTo>
                  <a:lnTo>
                    <a:pt x="44" y="155"/>
                  </a:lnTo>
                  <a:lnTo>
                    <a:pt x="42" y="163"/>
                  </a:lnTo>
                  <a:lnTo>
                    <a:pt x="46" y="171"/>
                  </a:lnTo>
                  <a:lnTo>
                    <a:pt x="46" y="181"/>
                  </a:lnTo>
                  <a:lnTo>
                    <a:pt x="46" y="211"/>
                  </a:lnTo>
                  <a:lnTo>
                    <a:pt x="48" y="217"/>
                  </a:lnTo>
                  <a:lnTo>
                    <a:pt x="44" y="225"/>
                  </a:lnTo>
                  <a:lnTo>
                    <a:pt x="44" y="235"/>
                  </a:lnTo>
                  <a:lnTo>
                    <a:pt x="46" y="245"/>
                  </a:lnTo>
                  <a:lnTo>
                    <a:pt x="38" y="247"/>
                  </a:lnTo>
                  <a:lnTo>
                    <a:pt x="30" y="249"/>
                  </a:lnTo>
                  <a:lnTo>
                    <a:pt x="24" y="247"/>
                  </a:lnTo>
                  <a:lnTo>
                    <a:pt x="18" y="245"/>
                  </a:lnTo>
                  <a:lnTo>
                    <a:pt x="16" y="235"/>
                  </a:lnTo>
                  <a:lnTo>
                    <a:pt x="20" y="223"/>
                  </a:lnTo>
                  <a:lnTo>
                    <a:pt x="20" y="215"/>
                  </a:lnTo>
                  <a:lnTo>
                    <a:pt x="24" y="195"/>
                  </a:lnTo>
                  <a:lnTo>
                    <a:pt x="22" y="191"/>
                  </a:lnTo>
                  <a:lnTo>
                    <a:pt x="20" y="173"/>
                  </a:lnTo>
                  <a:lnTo>
                    <a:pt x="12" y="175"/>
                  </a:lnTo>
                  <a:lnTo>
                    <a:pt x="6" y="175"/>
                  </a:lnTo>
                  <a:lnTo>
                    <a:pt x="2" y="167"/>
                  </a:lnTo>
                  <a:lnTo>
                    <a:pt x="0" y="159"/>
                  </a:lnTo>
                  <a:lnTo>
                    <a:pt x="0" y="147"/>
                  </a:lnTo>
                  <a:lnTo>
                    <a:pt x="6" y="139"/>
                  </a:lnTo>
                  <a:lnTo>
                    <a:pt x="10" y="129"/>
                  </a:lnTo>
                  <a:lnTo>
                    <a:pt x="14" y="121"/>
                  </a:lnTo>
                  <a:lnTo>
                    <a:pt x="14" y="101"/>
                  </a:lnTo>
                  <a:lnTo>
                    <a:pt x="20" y="89"/>
                  </a:lnTo>
                  <a:lnTo>
                    <a:pt x="24" y="83"/>
                  </a:lnTo>
                  <a:lnTo>
                    <a:pt x="26" y="77"/>
                  </a:lnTo>
                  <a:lnTo>
                    <a:pt x="28" y="83"/>
                  </a:lnTo>
                  <a:lnTo>
                    <a:pt x="30" y="77"/>
                  </a:lnTo>
                  <a:lnTo>
                    <a:pt x="30" y="64"/>
                  </a:lnTo>
                  <a:lnTo>
                    <a:pt x="26" y="60"/>
                  </a:lnTo>
                  <a:lnTo>
                    <a:pt x="30" y="54"/>
                  </a:lnTo>
                  <a:lnTo>
                    <a:pt x="30" y="50"/>
                  </a:lnTo>
                  <a:lnTo>
                    <a:pt x="32" y="42"/>
                  </a:lnTo>
                  <a:lnTo>
                    <a:pt x="34" y="36"/>
                  </a:lnTo>
                  <a:lnTo>
                    <a:pt x="40" y="28"/>
                  </a:lnTo>
                  <a:lnTo>
                    <a:pt x="44" y="28"/>
                  </a:lnTo>
                  <a:lnTo>
                    <a:pt x="46" y="32"/>
                  </a:lnTo>
                  <a:lnTo>
                    <a:pt x="50" y="32"/>
                  </a:lnTo>
                  <a:lnTo>
                    <a:pt x="56" y="26"/>
                  </a:lnTo>
                  <a:lnTo>
                    <a:pt x="58" y="18"/>
                  </a:lnTo>
                  <a:lnTo>
                    <a:pt x="60" y="14"/>
                  </a:lnTo>
                  <a:lnTo>
                    <a:pt x="66" y="14"/>
                  </a:lnTo>
                  <a:close/>
                </a:path>
              </a:pathLst>
            </a:custGeom>
            <a:solidFill>
              <a:schemeClr val="bg1">
                <a:lumMod val="50000"/>
              </a:schemeClr>
            </a:solidFill>
            <a:ln w="3175">
              <a:solidFill>
                <a:schemeClr val="bg1"/>
              </a:solidFill>
              <a:round/>
              <a:headEnd/>
              <a:tailEnd/>
            </a:ln>
          </p:spPr>
          <p:txBody>
            <a:bodyPr/>
            <a:lstStyle/>
            <a:p>
              <a:pPr>
                <a:defRPr/>
              </a:pPr>
              <a:endParaRPr lang="en-GB"/>
            </a:p>
          </p:txBody>
        </p:sp>
        <p:sp>
          <p:nvSpPr>
            <p:cNvPr id="3097" name="Freeform 25"/>
            <p:cNvSpPr>
              <a:spLocks/>
            </p:cNvSpPr>
            <p:nvPr/>
          </p:nvSpPr>
          <p:spPr bwMode="auto">
            <a:xfrm>
              <a:off x="6685211" y="3347975"/>
              <a:ext cx="172949" cy="225104"/>
            </a:xfrm>
            <a:custGeom>
              <a:avLst/>
              <a:gdLst/>
              <a:ahLst/>
              <a:cxnLst>
                <a:cxn ang="0">
                  <a:pos x="74" y="22"/>
                </a:cxn>
                <a:cxn ang="0">
                  <a:pos x="80" y="40"/>
                </a:cxn>
                <a:cxn ang="0">
                  <a:pos x="100" y="56"/>
                </a:cxn>
                <a:cxn ang="0">
                  <a:pos x="124" y="60"/>
                </a:cxn>
                <a:cxn ang="0">
                  <a:pos x="132" y="72"/>
                </a:cxn>
                <a:cxn ang="0">
                  <a:pos x="138" y="86"/>
                </a:cxn>
                <a:cxn ang="0">
                  <a:pos x="120" y="94"/>
                </a:cxn>
                <a:cxn ang="0">
                  <a:pos x="112" y="104"/>
                </a:cxn>
                <a:cxn ang="0">
                  <a:pos x="120" y="111"/>
                </a:cxn>
                <a:cxn ang="0">
                  <a:pos x="148" y="137"/>
                </a:cxn>
                <a:cxn ang="0">
                  <a:pos x="172" y="165"/>
                </a:cxn>
                <a:cxn ang="0">
                  <a:pos x="185" y="183"/>
                </a:cxn>
                <a:cxn ang="0">
                  <a:pos x="189" y="199"/>
                </a:cxn>
                <a:cxn ang="0">
                  <a:pos x="207" y="209"/>
                </a:cxn>
                <a:cxn ang="0">
                  <a:pos x="217" y="241"/>
                </a:cxn>
                <a:cxn ang="0">
                  <a:pos x="209" y="269"/>
                </a:cxn>
                <a:cxn ang="0">
                  <a:pos x="195" y="267"/>
                </a:cxn>
                <a:cxn ang="0">
                  <a:pos x="176" y="275"/>
                </a:cxn>
                <a:cxn ang="0">
                  <a:pos x="166" y="283"/>
                </a:cxn>
                <a:cxn ang="0">
                  <a:pos x="150" y="273"/>
                </a:cxn>
                <a:cxn ang="0">
                  <a:pos x="158" y="241"/>
                </a:cxn>
                <a:cxn ang="0">
                  <a:pos x="158" y="227"/>
                </a:cxn>
                <a:cxn ang="0">
                  <a:pos x="150" y="215"/>
                </a:cxn>
                <a:cxn ang="0">
                  <a:pos x="136" y="207"/>
                </a:cxn>
                <a:cxn ang="0">
                  <a:pos x="134" y="177"/>
                </a:cxn>
                <a:cxn ang="0">
                  <a:pos x="126" y="161"/>
                </a:cxn>
                <a:cxn ang="0">
                  <a:pos x="116" y="151"/>
                </a:cxn>
                <a:cxn ang="0">
                  <a:pos x="100" y="137"/>
                </a:cxn>
                <a:cxn ang="0">
                  <a:pos x="86" y="145"/>
                </a:cxn>
                <a:cxn ang="0">
                  <a:pos x="72" y="153"/>
                </a:cxn>
                <a:cxn ang="0">
                  <a:pos x="60" y="143"/>
                </a:cxn>
                <a:cxn ang="0">
                  <a:pos x="44" y="147"/>
                </a:cxn>
                <a:cxn ang="0">
                  <a:pos x="26" y="163"/>
                </a:cxn>
                <a:cxn ang="0">
                  <a:pos x="22" y="155"/>
                </a:cxn>
                <a:cxn ang="0">
                  <a:pos x="28" y="125"/>
                </a:cxn>
                <a:cxn ang="0">
                  <a:pos x="28" y="105"/>
                </a:cxn>
                <a:cxn ang="0">
                  <a:pos x="16" y="94"/>
                </a:cxn>
                <a:cxn ang="0">
                  <a:pos x="10" y="74"/>
                </a:cxn>
                <a:cxn ang="0">
                  <a:pos x="0" y="68"/>
                </a:cxn>
                <a:cxn ang="0">
                  <a:pos x="2" y="60"/>
                </a:cxn>
                <a:cxn ang="0">
                  <a:pos x="10" y="52"/>
                </a:cxn>
                <a:cxn ang="0">
                  <a:pos x="12" y="46"/>
                </a:cxn>
                <a:cxn ang="0">
                  <a:pos x="30" y="28"/>
                </a:cxn>
                <a:cxn ang="0">
                  <a:pos x="46" y="38"/>
                </a:cxn>
                <a:cxn ang="0">
                  <a:pos x="42" y="10"/>
                </a:cxn>
                <a:cxn ang="0">
                  <a:pos x="58" y="0"/>
                </a:cxn>
              </a:cxnLst>
              <a:rect l="0" t="0" r="r" b="b"/>
              <a:pathLst>
                <a:path w="217" h="285">
                  <a:moveTo>
                    <a:pt x="58" y="2"/>
                  </a:moveTo>
                  <a:lnTo>
                    <a:pt x="64" y="10"/>
                  </a:lnTo>
                  <a:lnTo>
                    <a:pt x="74" y="22"/>
                  </a:lnTo>
                  <a:lnTo>
                    <a:pt x="80" y="28"/>
                  </a:lnTo>
                  <a:lnTo>
                    <a:pt x="82" y="32"/>
                  </a:lnTo>
                  <a:lnTo>
                    <a:pt x="80" y="40"/>
                  </a:lnTo>
                  <a:lnTo>
                    <a:pt x="82" y="44"/>
                  </a:lnTo>
                  <a:lnTo>
                    <a:pt x="90" y="54"/>
                  </a:lnTo>
                  <a:lnTo>
                    <a:pt x="100" y="56"/>
                  </a:lnTo>
                  <a:lnTo>
                    <a:pt x="110" y="52"/>
                  </a:lnTo>
                  <a:lnTo>
                    <a:pt x="120" y="54"/>
                  </a:lnTo>
                  <a:lnTo>
                    <a:pt x="124" y="60"/>
                  </a:lnTo>
                  <a:lnTo>
                    <a:pt x="128" y="64"/>
                  </a:lnTo>
                  <a:lnTo>
                    <a:pt x="128" y="70"/>
                  </a:lnTo>
                  <a:lnTo>
                    <a:pt x="132" y="72"/>
                  </a:lnTo>
                  <a:lnTo>
                    <a:pt x="134" y="78"/>
                  </a:lnTo>
                  <a:lnTo>
                    <a:pt x="138" y="82"/>
                  </a:lnTo>
                  <a:lnTo>
                    <a:pt x="138" y="86"/>
                  </a:lnTo>
                  <a:lnTo>
                    <a:pt x="130" y="96"/>
                  </a:lnTo>
                  <a:lnTo>
                    <a:pt x="126" y="96"/>
                  </a:lnTo>
                  <a:lnTo>
                    <a:pt x="120" y="94"/>
                  </a:lnTo>
                  <a:lnTo>
                    <a:pt x="116" y="96"/>
                  </a:lnTo>
                  <a:lnTo>
                    <a:pt x="114" y="98"/>
                  </a:lnTo>
                  <a:lnTo>
                    <a:pt x="112" y="104"/>
                  </a:lnTo>
                  <a:lnTo>
                    <a:pt x="112" y="107"/>
                  </a:lnTo>
                  <a:lnTo>
                    <a:pt x="116" y="109"/>
                  </a:lnTo>
                  <a:lnTo>
                    <a:pt x="120" y="111"/>
                  </a:lnTo>
                  <a:lnTo>
                    <a:pt x="130" y="117"/>
                  </a:lnTo>
                  <a:lnTo>
                    <a:pt x="146" y="129"/>
                  </a:lnTo>
                  <a:lnTo>
                    <a:pt x="148" y="137"/>
                  </a:lnTo>
                  <a:lnTo>
                    <a:pt x="160" y="149"/>
                  </a:lnTo>
                  <a:lnTo>
                    <a:pt x="162" y="155"/>
                  </a:lnTo>
                  <a:lnTo>
                    <a:pt x="172" y="165"/>
                  </a:lnTo>
                  <a:lnTo>
                    <a:pt x="174" y="167"/>
                  </a:lnTo>
                  <a:lnTo>
                    <a:pt x="183" y="175"/>
                  </a:lnTo>
                  <a:lnTo>
                    <a:pt x="185" y="183"/>
                  </a:lnTo>
                  <a:lnTo>
                    <a:pt x="187" y="189"/>
                  </a:lnTo>
                  <a:lnTo>
                    <a:pt x="187" y="191"/>
                  </a:lnTo>
                  <a:lnTo>
                    <a:pt x="189" y="199"/>
                  </a:lnTo>
                  <a:lnTo>
                    <a:pt x="195" y="199"/>
                  </a:lnTo>
                  <a:lnTo>
                    <a:pt x="201" y="205"/>
                  </a:lnTo>
                  <a:lnTo>
                    <a:pt x="207" y="209"/>
                  </a:lnTo>
                  <a:lnTo>
                    <a:pt x="209" y="221"/>
                  </a:lnTo>
                  <a:lnTo>
                    <a:pt x="215" y="237"/>
                  </a:lnTo>
                  <a:lnTo>
                    <a:pt x="217" y="241"/>
                  </a:lnTo>
                  <a:lnTo>
                    <a:pt x="217" y="261"/>
                  </a:lnTo>
                  <a:lnTo>
                    <a:pt x="215" y="265"/>
                  </a:lnTo>
                  <a:lnTo>
                    <a:pt x="209" y="269"/>
                  </a:lnTo>
                  <a:lnTo>
                    <a:pt x="203" y="273"/>
                  </a:lnTo>
                  <a:lnTo>
                    <a:pt x="199" y="273"/>
                  </a:lnTo>
                  <a:lnTo>
                    <a:pt x="195" y="267"/>
                  </a:lnTo>
                  <a:lnTo>
                    <a:pt x="189" y="267"/>
                  </a:lnTo>
                  <a:lnTo>
                    <a:pt x="183" y="269"/>
                  </a:lnTo>
                  <a:lnTo>
                    <a:pt x="176" y="275"/>
                  </a:lnTo>
                  <a:lnTo>
                    <a:pt x="176" y="283"/>
                  </a:lnTo>
                  <a:lnTo>
                    <a:pt x="170" y="285"/>
                  </a:lnTo>
                  <a:lnTo>
                    <a:pt x="166" y="283"/>
                  </a:lnTo>
                  <a:lnTo>
                    <a:pt x="154" y="281"/>
                  </a:lnTo>
                  <a:lnTo>
                    <a:pt x="150" y="275"/>
                  </a:lnTo>
                  <a:lnTo>
                    <a:pt x="150" y="273"/>
                  </a:lnTo>
                  <a:lnTo>
                    <a:pt x="152" y="273"/>
                  </a:lnTo>
                  <a:lnTo>
                    <a:pt x="158" y="267"/>
                  </a:lnTo>
                  <a:lnTo>
                    <a:pt x="158" y="241"/>
                  </a:lnTo>
                  <a:lnTo>
                    <a:pt x="158" y="235"/>
                  </a:lnTo>
                  <a:lnTo>
                    <a:pt x="158" y="229"/>
                  </a:lnTo>
                  <a:lnTo>
                    <a:pt x="158" y="227"/>
                  </a:lnTo>
                  <a:lnTo>
                    <a:pt x="154" y="223"/>
                  </a:lnTo>
                  <a:lnTo>
                    <a:pt x="150" y="219"/>
                  </a:lnTo>
                  <a:lnTo>
                    <a:pt x="150" y="215"/>
                  </a:lnTo>
                  <a:lnTo>
                    <a:pt x="144" y="215"/>
                  </a:lnTo>
                  <a:lnTo>
                    <a:pt x="140" y="211"/>
                  </a:lnTo>
                  <a:lnTo>
                    <a:pt x="136" y="207"/>
                  </a:lnTo>
                  <a:lnTo>
                    <a:pt x="134" y="199"/>
                  </a:lnTo>
                  <a:lnTo>
                    <a:pt x="134" y="185"/>
                  </a:lnTo>
                  <a:lnTo>
                    <a:pt x="134" y="177"/>
                  </a:lnTo>
                  <a:lnTo>
                    <a:pt x="132" y="169"/>
                  </a:lnTo>
                  <a:lnTo>
                    <a:pt x="130" y="165"/>
                  </a:lnTo>
                  <a:lnTo>
                    <a:pt x="126" y="161"/>
                  </a:lnTo>
                  <a:lnTo>
                    <a:pt x="124" y="157"/>
                  </a:lnTo>
                  <a:lnTo>
                    <a:pt x="120" y="155"/>
                  </a:lnTo>
                  <a:lnTo>
                    <a:pt x="116" y="151"/>
                  </a:lnTo>
                  <a:lnTo>
                    <a:pt x="114" y="145"/>
                  </a:lnTo>
                  <a:lnTo>
                    <a:pt x="106" y="137"/>
                  </a:lnTo>
                  <a:lnTo>
                    <a:pt x="100" y="137"/>
                  </a:lnTo>
                  <a:lnTo>
                    <a:pt x="94" y="137"/>
                  </a:lnTo>
                  <a:lnTo>
                    <a:pt x="88" y="139"/>
                  </a:lnTo>
                  <a:lnTo>
                    <a:pt x="86" y="145"/>
                  </a:lnTo>
                  <a:lnTo>
                    <a:pt x="84" y="147"/>
                  </a:lnTo>
                  <a:lnTo>
                    <a:pt x="80" y="149"/>
                  </a:lnTo>
                  <a:lnTo>
                    <a:pt x="72" y="153"/>
                  </a:lnTo>
                  <a:lnTo>
                    <a:pt x="68" y="153"/>
                  </a:lnTo>
                  <a:lnTo>
                    <a:pt x="64" y="149"/>
                  </a:lnTo>
                  <a:lnTo>
                    <a:pt x="60" y="143"/>
                  </a:lnTo>
                  <a:lnTo>
                    <a:pt x="56" y="143"/>
                  </a:lnTo>
                  <a:lnTo>
                    <a:pt x="50" y="143"/>
                  </a:lnTo>
                  <a:lnTo>
                    <a:pt x="44" y="147"/>
                  </a:lnTo>
                  <a:lnTo>
                    <a:pt x="36" y="153"/>
                  </a:lnTo>
                  <a:lnTo>
                    <a:pt x="30" y="157"/>
                  </a:lnTo>
                  <a:lnTo>
                    <a:pt x="26" y="163"/>
                  </a:lnTo>
                  <a:lnTo>
                    <a:pt x="24" y="165"/>
                  </a:lnTo>
                  <a:lnTo>
                    <a:pt x="24" y="161"/>
                  </a:lnTo>
                  <a:lnTo>
                    <a:pt x="22" y="155"/>
                  </a:lnTo>
                  <a:lnTo>
                    <a:pt x="24" y="145"/>
                  </a:lnTo>
                  <a:lnTo>
                    <a:pt x="26" y="131"/>
                  </a:lnTo>
                  <a:lnTo>
                    <a:pt x="28" y="125"/>
                  </a:lnTo>
                  <a:lnTo>
                    <a:pt x="28" y="119"/>
                  </a:lnTo>
                  <a:lnTo>
                    <a:pt x="30" y="115"/>
                  </a:lnTo>
                  <a:lnTo>
                    <a:pt x="28" y="105"/>
                  </a:lnTo>
                  <a:lnTo>
                    <a:pt x="30" y="96"/>
                  </a:lnTo>
                  <a:lnTo>
                    <a:pt x="28" y="94"/>
                  </a:lnTo>
                  <a:lnTo>
                    <a:pt x="16" y="94"/>
                  </a:lnTo>
                  <a:lnTo>
                    <a:pt x="12" y="94"/>
                  </a:lnTo>
                  <a:lnTo>
                    <a:pt x="12" y="82"/>
                  </a:lnTo>
                  <a:lnTo>
                    <a:pt x="10" y="74"/>
                  </a:lnTo>
                  <a:lnTo>
                    <a:pt x="6" y="70"/>
                  </a:lnTo>
                  <a:lnTo>
                    <a:pt x="4" y="66"/>
                  </a:lnTo>
                  <a:lnTo>
                    <a:pt x="0" y="68"/>
                  </a:lnTo>
                  <a:lnTo>
                    <a:pt x="0" y="64"/>
                  </a:lnTo>
                  <a:lnTo>
                    <a:pt x="0" y="60"/>
                  </a:lnTo>
                  <a:lnTo>
                    <a:pt x="2" y="60"/>
                  </a:lnTo>
                  <a:lnTo>
                    <a:pt x="2" y="56"/>
                  </a:lnTo>
                  <a:lnTo>
                    <a:pt x="6" y="54"/>
                  </a:lnTo>
                  <a:lnTo>
                    <a:pt x="10" y="52"/>
                  </a:lnTo>
                  <a:lnTo>
                    <a:pt x="12" y="52"/>
                  </a:lnTo>
                  <a:lnTo>
                    <a:pt x="12" y="48"/>
                  </a:lnTo>
                  <a:lnTo>
                    <a:pt x="12" y="46"/>
                  </a:lnTo>
                  <a:lnTo>
                    <a:pt x="26" y="34"/>
                  </a:lnTo>
                  <a:lnTo>
                    <a:pt x="28" y="30"/>
                  </a:lnTo>
                  <a:lnTo>
                    <a:pt x="30" y="28"/>
                  </a:lnTo>
                  <a:lnTo>
                    <a:pt x="32" y="42"/>
                  </a:lnTo>
                  <a:lnTo>
                    <a:pt x="44" y="40"/>
                  </a:lnTo>
                  <a:lnTo>
                    <a:pt x="46" y="38"/>
                  </a:lnTo>
                  <a:lnTo>
                    <a:pt x="46" y="30"/>
                  </a:lnTo>
                  <a:lnTo>
                    <a:pt x="42" y="20"/>
                  </a:lnTo>
                  <a:lnTo>
                    <a:pt x="42" y="10"/>
                  </a:lnTo>
                  <a:lnTo>
                    <a:pt x="42" y="4"/>
                  </a:lnTo>
                  <a:lnTo>
                    <a:pt x="46" y="0"/>
                  </a:lnTo>
                  <a:lnTo>
                    <a:pt x="58" y="0"/>
                  </a:lnTo>
                  <a:lnTo>
                    <a:pt x="58" y="2"/>
                  </a:lnTo>
                  <a:close/>
                </a:path>
              </a:pathLst>
            </a:custGeom>
            <a:solidFill>
              <a:schemeClr val="bg1">
                <a:lumMod val="50000"/>
              </a:schemeClr>
            </a:solidFill>
            <a:ln w="3175">
              <a:solidFill>
                <a:schemeClr val="bg1"/>
              </a:solidFill>
              <a:round/>
              <a:headEnd/>
              <a:tailEnd/>
            </a:ln>
          </p:spPr>
          <p:txBody>
            <a:bodyPr/>
            <a:lstStyle/>
            <a:p>
              <a:pPr>
                <a:defRPr/>
              </a:pPr>
              <a:endParaRPr lang="en-GB"/>
            </a:p>
          </p:txBody>
        </p:sp>
        <p:sp>
          <p:nvSpPr>
            <p:cNvPr id="3099" name="Freeform 27"/>
            <p:cNvSpPr>
              <a:spLocks/>
            </p:cNvSpPr>
            <p:nvPr/>
          </p:nvSpPr>
          <p:spPr bwMode="auto">
            <a:xfrm>
              <a:off x="6894342" y="3829323"/>
              <a:ext cx="235181" cy="228662"/>
            </a:xfrm>
            <a:custGeom>
              <a:avLst/>
              <a:gdLst/>
              <a:ahLst/>
              <a:cxnLst>
                <a:cxn ang="0">
                  <a:pos x="255" y="12"/>
                </a:cxn>
                <a:cxn ang="0">
                  <a:pos x="259" y="18"/>
                </a:cxn>
                <a:cxn ang="0">
                  <a:pos x="259" y="26"/>
                </a:cxn>
                <a:cxn ang="0">
                  <a:pos x="246" y="30"/>
                </a:cxn>
                <a:cxn ang="0">
                  <a:pos x="253" y="40"/>
                </a:cxn>
                <a:cxn ang="0">
                  <a:pos x="255" y="46"/>
                </a:cxn>
                <a:cxn ang="0">
                  <a:pos x="269" y="72"/>
                </a:cxn>
                <a:cxn ang="0">
                  <a:pos x="265" y="80"/>
                </a:cxn>
                <a:cxn ang="0">
                  <a:pos x="293" y="112"/>
                </a:cxn>
                <a:cxn ang="0">
                  <a:pos x="293" y="120"/>
                </a:cxn>
                <a:cxn ang="0">
                  <a:pos x="269" y="112"/>
                </a:cxn>
                <a:cxn ang="0">
                  <a:pos x="269" y="122"/>
                </a:cxn>
                <a:cxn ang="0">
                  <a:pos x="257" y="136"/>
                </a:cxn>
                <a:cxn ang="0">
                  <a:pos x="253" y="154"/>
                </a:cxn>
                <a:cxn ang="0">
                  <a:pos x="244" y="187"/>
                </a:cxn>
                <a:cxn ang="0">
                  <a:pos x="232" y="195"/>
                </a:cxn>
                <a:cxn ang="0">
                  <a:pos x="222" y="211"/>
                </a:cxn>
                <a:cxn ang="0">
                  <a:pos x="230" y="223"/>
                </a:cxn>
                <a:cxn ang="0">
                  <a:pos x="222" y="235"/>
                </a:cxn>
                <a:cxn ang="0">
                  <a:pos x="216" y="247"/>
                </a:cxn>
                <a:cxn ang="0">
                  <a:pos x="216" y="255"/>
                </a:cxn>
                <a:cxn ang="0">
                  <a:pos x="210" y="267"/>
                </a:cxn>
                <a:cxn ang="0">
                  <a:pos x="196" y="277"/>
                </a:cxn>
                <a:cxn ang="0">
                  <a:pos x="168" y="273"/>
                </a:cxn>
                <a:cxn ang="0">
                  <a:pos x="164" y="265"/>
                </a:cxn>
                <a:cxn ang="0">
                  <a:pos x="148" y="263"/>
                </a:cxn>
                <a:cxn ang="0">
                  <a:pos x="140" y="255"/>
                </a:cxn>
                <a:cxn ang="0">
                  <a:pos x="122" y="249"/>
                </a:cxn>
                <a:cxn ang="0">
                  <a:pos x="116" y="259"/>
                </a:cxn>
                <a:cxn ang="0">
                  <a:pos x="98" y="261"/>
                </a:cxn>
                <a:cxn ang="0">
                  <a:pos x="88" y="265"/>
                </a:cxn>
                <a:cxn ang="0">
                  <a:pos x="82" y="241"/>
                </a:cxn>
                <a:cxn ang="0">
                  <a:pos x="72" y="245"/>
                </a:cxn>
                <a:cxn ang="0">
                  <a:pos x="64" y="249"/>
                </a:cxn>
                <a:cxn ang="0">
                  <a:pos x="50" y="249"/>
                </a:cxn>
                <a:cxn ang="0">
                  <a:pos x="40" y="247"/>
                </a:cxn>
                <a:cxn ang="0">
                  <a:pos x="36" y="229"/>
                </a:cxn>
                <a:cxn ang="0">
                  <a:pos x="30" y="207"/>
                </a:cxn>
                <a:cxn ang="0">
                  <a:pos x="30" y="193"/>
                </a:cxn>
                <a:cxn ang="0">
                  <a:pos x="22" y="173"/>
                </a:cxn>
                <a:cxn ang="0">
                  <a:pos x="12" y="165"/>
                </a:cxn>
                <a:cxn ang="0">
                  <a:pos x="6" y="156"/>
                </a:cxn>
                <a:cxn ang="0">
                  <a:pos x="0" y="136"/>
                </a:cxn>
                <a:cxn ang="0">
                  <a:pos x="0" y="112"/>
                </a:cxn>
                <a:cxn ang="0">
                  <a:pos x="10" y="90"/>
                </a:cxn>
                <a:cxn ang="0">
                  <a:pos x="18" y="84"/>
                </a:cxn>
                <a:cxn ang="0">
                  <a:pos x="46" y="118"/>
                </a:cxn>
                <a:cxn ang="0">
                  <a:pos x="64" y="118"/>
                </a:cxn>
                <a:cxn ang="0">
                  <a:pos x="80" y="116"/>
                </a:cxn>
                <a:cxn ang="0">
                  <a:pos x="96" y="98"/>
                </a:cxn>
                <a:cxn ang="0">
                  <a:pos x="116" y="98"/>
                </a:cxn>
                <a:cxn ang="0">
                  <a:pos x="132" y="108"/>
                </a:cxn>
                <a:cxn ang="0">
                  <a:pos x="148" y="102"/>
                </a:cxn>
                <a:cxn ang="0">
                  <a:pos x="166" y="96"/>
                </a:cxn>
                <a:cxn ang="0">
                  <a:pos x="176" y="72"/>
                </a:cxn>
                <a:cxn ang="0">
                  <a:pos x="196" y="30"/>
                </a:cxn>
                <a:cxn ang="0">
                  <a:pos x="204" y="2"/>
                </a:cxn>
                <a:cxn ang="0">
                  <a:pos x="248" y="4"/>
                </a:cxn>
              </a:cxnLst>
              <a:rect l="0" t="0" r="r" b="b"/>
              <a:pathLst>
                <a:path w="297" h="287">
                  <a:moveTo>
                    <a:pt x="257" y="8"/>
                  </a:moveTo>
                  <a:lnTo>
                    <a:pt x="257" y="10"/>
                  </a:lnTo>
                  <a:lnTo>
                    <a:pt x="255" y="12"/>
                  </a:lnTo>
                  <a:lnTo>
                    <a:pt x="252" y="12"/>
                  </a:lnTo>
                  <a:lnTo>
                    <a:pt x="255" y="14"/>
                  </a:lnTo>
                  <a:lnTo>
                    <a:pt x="259" y="18"/>
                  </a:lnTo>
                  <a:lnTo>
                    <a:pt x="263" y="20"/>
                  </a:lnTo>
                  <a:lnTo>
                    <a:pt x="263" y="24"/>
                  </a:lnTo>
                  <a:lnTo>
                    <a:pt x="259" y="26"/>
                  </a:lnTo>
                  <a:lnTo>
                    <a:pt x="255" y="26"/>
                  </a:lnTo>
                  <a:lnTo>
                    <a:pt x="248" y="28"/>
                  </a:lnTo>
                  <a:lnTo>
                    <a:pt x="246" y="30"/>
                  </a:lnTo>
                  <a:lnTo>
                    <a:pt x="250" y="36"/>
                  </a:lnTo>
                  <a:lnTo>
                    <a:pt x="252" y="38"/>
                  </a:lnTo>
                  <a:lnTo>
                    <a:pt x="253" y="40"/>
                  </a:lnTo>
                  <a:lnTo>
                    <a:pt x="252" y="42"/>
                  </a:lnTo>
                  <a:lnTo>
                    <a:pt x="252" y="44"/>
                  </a:lnTo>
                  <a:lnTo>
                    <a:pt x="255" y="46"/>
                  </a:lnTo>
                  <a:lnTo>
                    <a:pt x="257" y="50"/>
                  </a:lnTo>
                  <a:lnTo>
                    <a:pt x="259" y="54"/>
                  </a:lnTo>
                  <a:lnTo>
                    <a:pt x="269" y="72"/>
                  </a:lnTo>
                  <a:lnTo>
                    <a:pt x="267" y="76"/>
                  </a:lnTo>
                  <a:lnTo>
                    <a:pt x="267" y="78"/>
                  </a:lnTo>
                  <a:lnTo>
                    <a:pt x="265" y="80"/>
                  </a:lnTo>
                  <a:lnTo>
                    <a:pt x="265" y="82"/>
                  </a:lnTo>
                  <a:lnTo>
                    <a:pt x="267" y="86"/>
                  </a:lnTo>
                  <a:lnTo>
                    <a:pt x="293" y="112"/>
                  </a:lnTo>
                  <a:lnTo>
                    <a:pt x="297" y="116"/>
                  </a:lnTo>
                  <a:lnTo>
                    <a:pt x="297" y="118"/>
                  </a:lnTo>
                  <a:lnTo>
                    <a:pt x="293" y="120"/>
                  </a:lnTo>
                  <a:lnTo>
                    <a:pt x="281" y="120"/>
                  </a:lnTo>
                  <a:lnTo>
                    <a:pt x="273" y="118"/>
                  </a:lnTo>
                  <a:lnTo>
                    <a:pt x="269" y="112"/>
                  </a:lnTo>
                  <a:lnTo>
                    <a:pt x="269" y="116"/>
                  </a:lnTo>
                  <a:lnTo>
                    <a:pt x="271" y="120"/>
                  </a:lnTo>
                  <a:lnTo>
                    <a:pt x="269" y="122"/>
                  </a:lnTo>
                  <a:lnTo>
                    <a:pt x="263" y="124"/>
                  </a:lnTo>
                  <a:lnTo>
                    <a:pt x="259" y="130"/>
                  </a:lnTo>
                  <a:lnTo>
                    <a:pt x="257" y="136"/>
                  </a:lnTo>
                  <a:lnTo>
                    <a:pt x="255" y="142"/>
                  </a:lnTo>
                  <a:lnTo>
                    <a:pt x="255" y="148"/>
                  </a:lnTo>
                  <a:lnTo>
                    <a:pt x="253" y="154"/>
                  </a:lnTo>
                  <a:lnTo>
                    <a:pt x="253" y="164"/>
                  </a:lnTo>
                  <a:lnTo>
                    <a:pt x="250" y="169"/>
                  </a:lnTo>
                  <a:lnTo>
                    <a:pt x="244" y="187"/>
                  </a:lnTo>
                  <a:lnTo>
                    <a:pt x="238" y="191"/>
                  </a:lnTo>
                  <a:lnTo>
                    <a:pt x="236" y="191"/>
                  </a:lnTo>
                  <a:lnTo>
                    <a:pt x="232" y="195"/>
                  </a:lnTo>
                  <a:lnTo>
                    <a:pt x="218" y="207"/>
                  </a:lnTo>
                  <a:lnTo>
                    <a:pt x="220" y="209"/>
                  </a:lnTo>
                  <a:lnTo>
                    <a:pt x="222" y="211"/>
                  </a:lnTo>
                  <a:lnTo>
                    <a:pt x="224" y="215"/>
                  </a:lnTo>
                  <a:lnTo>
                    <a:pt x="224" y="221"/>
                  </a:lnTo>
                  <a:lnTo>
                    <a:pt x="230" y="223"/>
                  </a:lnTo>
                  <a:lnTo>
                    <a:pt x="226" y="235"/>
                  </a:lnTo>
                  <a:lnTo>
                    <a:pt x="224" y="233"/>
                  </a:lnTo>
                  <a:lnTo>
                    <a:pt x="222" y="235"/>
                  </a:lnTo>
                  <a:lnTo>
                    <a:pt x="222" y="243"/>
                  </a:lnTo>
                  <a:lnTo>
                    <a:pt x="220" y="247"/>
                  </a:lnTo>
                  <a:lnTo>
                    <a:pt x="216" y="247"/>
                  </a:lnTo>
                  <a:lnTo>
                    <a:pt x="216" y="251"/>
                  </a:lnTo>
                  <a:lnTo>
                    <a:pt x="216" y="253"/>
                  </a:lnTo>
                  <a:lnTo>
                    <a:pt x="216" y="255"/>
                  </a:lnTo>
                  <a:lnTo>
                    <a:pt x="214" y="257"/>
                  </a:lnTo>
                  <a:lnTo>
                    <a:pt x="212" y="259"/>
                  </a:lnTo>
                  <a:lnTo>
                    <a:pt x="210" y="267"/>
                  </a:lnTo>
                  <a:lnTo>
                    <a:pt x="204" y="271"/>
                  </a:lnTo>
                  <a:lnTo>
                    <a:pt x="202" y="273"/>
                  </a:lnTo>
                  <a:lnTo>
                    <a:pt x="196" y="277"/>
                  </a:lnTo>
                  <a:lnTo>
                    <a:pt x="176" y="287"/>
                  </a:lnTo>
                  <a:lnTo>
                    <a:pt x="172" y="287"/>
                  </a:lnTo>
                  <a:lnTo>
                    <a:pt x="168" y="273"/>
                  </a:lnTo>
                  <a:lnTo>
                    <a:pt x="168" y="267"/>
                  </a:lnTo>
                  <a:lnTo>
                    <a:pt x="166" y="265"/>
                  </a:lnTo>
                  <a:lnTo>
                    <a:pt x="164" y="265"/>
                  </a:lnTo>
                  <a:lnTo>
                    <a:pt x="158" y="261"/>
                  </a:lnTo>
                  <a:lnTo>
                    <a:pt x="152" y="261"/>
                  </a:lnTo>
                  <a:lnTo>
                    <a:pt x="148" y="263"/>
                  </a:lnTo>
                  <a:lnTo>
                    <a:pt x="142" y="263"/>
                  </a:lnTo>
                  <a:lnTo>
                    <a:pt x="140" y="261"/>
                  </a:lnTo>
                  <a:lnTo>
                    <a:pt x="140" y="255"/>
                  </a:lnTo>
                  <a:lnTo>
                    <a:pt x="130" y="255"/>
                  </a:lnTo>
                  <a:lnTo>
                    <a:pt x="124" y="251"/>
                  </a:lnTo>
                  <a:lnTo>
                    <a:pt x="122" y="249"/>
                  </a:lnTo>
                  <a:lnTo>
                    <a:pt x="120" y="251"/>
                  </a:lnTo>
                  <a:lnTo>
                    <a:pt x="120" y="255"/>
                  </a:lnTo>
                  <a:lnTo>
                    <a:pt x="116" y="259"/>
                  </a:lnTo>
                  <a:lnTo>
                    <a:pt x="108" y="261"/>
                  </a:lnTo>
                  <a:lnTo>
                    <a:pt x="104" y="261"/>
                  </a:lnTo>
                  <a:lnTo>
                    <a:pt x="98" y="261"/>
                  </a:lnTo>
                  <a:lnTo>
                    <a:pt x="94" y="263"/>
                  </a:lnTo>
                  <a:lnTo>
                    <a:pt x="90" y="263"/>
                  </a:lnTo>
                  <a:lnTo>
                    <a:pt x="88" y="265"/>
                  </a:lnTo>
                  <a:lnTo>
                    <a:pt x="86" y="265"/>
                  </a:lnTo>
                  <a:lnTo>
                    <a:pt x="86" y="253"/>
                  </a:lnTo>
                  <a:lnTo>
                    <a:pt x="82" y="241"/>
                  </a:lnTo>
                  <a:lnTo>
                    <a:pt x="78" y="245"/>
                  </a:lnTo>
                  <a:lnTo>
                    <a:pt x="78" y="247"/>
                  </a:lnTo>
                  <a:lnTo>
                    <a:pt x="72" y="245"/>
                  </a:lnTo>
                  <a:lnTo>
                    <a:pt x="70" y="245"/>
                  </a:lnTo>
                  <a:lnTo>
                    <a:pt x="66" y="249"/>
                  </a:lnTo>
                  <a:lnTo>
                    <a:pt x="64" y="249"/>
                  </a:lnTo>
                  <a:lnTo>
                    <a:pt x="60" y="251"/>
                  </a:lnTo>
                  <a:lnTo>
                    <a:pt x="56" y="249"/>
                  </a:lnTo>
                  <a:lnTo>
                    <a:pt x="50" y="249"/>
                  </a:lnTo>
                  <a:lnTo>
                    <a:pt x="46" y="245"/>
                  </a:lnTo>
                  <a:lnTo>
                    <a:pt x="44" y="247"/>
                  </a:lnTo>
                  <a:lnTo>
                    <a:pt x="40" y="247"/>
                  </a:lnTo>
                  <a:lnTo>
                    <a:pt x="38" y="239"/>
                  </a:lnTo>
                  <a:lnTo>
                    <a:pt x="38" y="233"/>
                  </a:lnTo>
                  <a:lnTo>
                    <a:pt x="36" y="229"/>
                  </a:lnTo>
                  <a:lnTo>
                    <a:pt x="32" y="217"/>
                  </a:lnTo>
                  <a:lnTo>
                    <a:pt x="30" y="211"/>
                  </a:lnTo>
                  <a:lnTo>
                    <a:pt x="30" y="207"/>
                  </a:lnTo>
                  <a:lnTo>
                    <a:pt x="30" y="205"/>
                  </a:lnTo>
                  <a:lnTo>
                    <a:pt x="32" y="201"/>
                  </a:lnTo>
                  <a:lnTo>
                    <a:pt x="30" y="193"/>
                  </a:lnTo>
                  <a:lnTo>
                    <a:pt x="30" y="189"/>
                  </a:lnTo>
                  <a:lnTo>
                    <a:pt x="24" y="177"/>
                  </a:lnTo>
                  <a:lnTo>
                    <a:pt x="22" y="173"/>
                  </a:lnTo>
                  <a:lnTo>
                    <a:pt x="20" y="171"/>
                  </a:lnTo>
                  <a:lnTo>
                    <a:pt x="14" y="169"/>
                  </a:lnTo>
                  <a:lnTo>
                    <a:pt x="12" y="165"/>
                  </a:lnTo>
                  <a:lnTo>
                    <a:pt x="8" y="165"/>
                  </a:lnTo>
                  <a:lnTo>
                    <a:pt x="6" y="164"/>
                  </a:lnTo>
                  <a:lnTo>
                    <a:pt x="6" y="156"/>
                  </a:lnTo>
                  <a:lnTo>
                    <a:pt x="6" y="144"/>
                  </a:lnTo>
                  <a:lnTo>
                    <a:pt x="2" y="138"/>
                  </a:lnTo>
                  <a:lnTo>
                    <a:pt x="0" y="136"/>
                  </a:lnTo>
                  <a:lnTo>
                    <a:pt x="0" y="132"/>
                  </a:lnTo>
                  <a:lnTo>
                    <a:pt x="0" y="122"/>
                  </a:lnTo>
                  <a:lnTo>
                    <a:pt x="0" y="112"/>
                  </a:lnTo>
                  <a:lnTo>
                    <a:pt x="4" y="102"/>
                  </a:lnTo>
                  <a:lnTo>
                    <a:pt x="6" y="96"/>
                  </a:lnTo>
                  <a:lnTo>
                    <a:pt x="10" y="90"/>
                  </a:lnTo>
                  <a:lnTo>
                    <a:pt x="14" y="84"/>
                  </a:lnTo>
                  <a:lnTo>
                    <a:pt x="18" y="80"/>
                  </a:lnTo>
                  <a:lnTo>
                    <a:pt x="18" y="84"/>
                  </a:lnTo>
                  <a:lnTo>
                    <a:pt x="32" y="108"/>
                  </a:lnTo>
                  <a:lnTo>
                    <a:pt x="38" y="114"/>
                  </a:lnTo>
                  <a:lnTo>
                    <a:pt x="46" y="118"/>
                  </a:lnTo>
                  <a:lnTo>
                    <a:pt x="54" y="114"/>
                  </a:lnTo>
                  <a:lnTo>
                    <a:pt x="60" y="114"/>
                  </a:lnTo>
                  <a:lnTo>
                    <a:pt x="64" y="118"/>
                  </a:lnTo>
                  <a:lnTo>
                    <a:pt x="70" y="116"/>
                  </a:lnTo>
                  <a:lnTo>
                    <a:pt x="76" y="116"/>
                  </a:lnTo>
                  <a:lnTo>
                    <a:pt x="80" y="116"/>
                  </a:lnTo>
                  <a:lnTo>
                    <a:pt x="84" y="114"/>
                  </a:lnTo>
                  <a:lnTo>
                    <a:pt x="92" y="102"/>
                  </a:lnTo>
                  <a:lnTo>
                    <a:pt x="96" y="98"/>
                  </a:lnTo>
                  <a:lnTo>
                    <a:pt x="100" y="96"/>
                  </a:lnTo>
                  <a:lnTo>
                    <a:pt x="114" y="98"/>
                  </a:lnTo>
                  <a:lnTo>
                    <a:pt x="116" y="98"/>
                  </a:lnTo>
                  <a:lnTo>
                    <a:pt x="118" y="102"/>
                  </a:lnTo>
                  <a:lnTo>
                    <a:pt x="120" y="104"/>
                  </a:lnTo>
                  <a:lnTo>
                    <a:pt x="132" y="108"/>
                  </a:lnTo>
                  <a:lnTo>
                    <a:pt x="136" y="108"/>
                  </a:lnTo>
                  <a:lnTo>
                    <a:pt x="144" y="104"/>
                  </a:lnTo>
                  <a:lnTo>
                    <a:pt x="148" y="102"/>
                  </a:lnTo>
                  <a:lnTo>
                    <a:pt x="154" y="102"/>
                  </a:lnTo>
                  <a:lnTo>
                    <a:pt x="162" y="98"/>
                  </a:lnTo>
                  <a:lnTo>
                    <a:pt x="166" y="96"/>
                  </a:lnTo>
                  <a:lnTo>
                    <a:pt x="168" y="92"/>
                  </a:lnTo>
                  <a:lnTo>
                    <a:pt x="172" y="84"/>
                  </a:lnTo>
                  <a:lnTo>
                    <a:pt x="176" y="72"/>
                  </a:lnTo>
                  <a:lnTo>
                    <a:pt x="180" y="56"/>
                  </a:lnTo>
                  <a:lnTo>
                    <a:pt x="194" y="38"/>
                  </a:lnTo>
                  <a:lnTo>
                    <a:pt x="196" y="30"/>
                  </a:lnTo>
                  <a:lnTo>
                    <a:pt x="198" y="18"/>
                  </a:lnTo>
                  <a:lnTo>
                    <a:pt x="202" y="8"/>
                  </a:lnTo>
                  <a:lnTo>
                    <a:pt x="204" y="2"/>
                  </a:lnTo>
                  <a:lnTo>
                    <a:pt x="214" y="0"/>
                  </a:lnTo>
                  <a:lnTo>
                    <a:pt x="242" y="2"/>
                  </a:lnTo>
                  <a:lnTo>
                    <a:pt x="248" y="4"/>
                  </a:lnTo>
                  <a:lnTo>
                    <a:pt x="253" y="8"/>
                  </a:lnTo>
                  <a:lnTo>
                    <a:pt x="257" y="8"/>
                  </a:lnTo>
                  <a:close/>
                </a:path>
              </a:pathLst>
            </a:custGeom>
            <a:solidFill>
              <a:schemeClr val="bg1">
                <a:lumMod val="50000"/>
              </a:schemeClr>
            </a:solidFill>
            <a:ln w="3175">
              <a:solidFill>
                <a:schemeClr val="bg1"/>
              </a:solidFill>
              <a:round/>
              <a:headEnd/>
              <a:tailEnd/>
            </a:ln>
          </p:spPr>
          <p:txBody>
            <a:bodyPr/>
            <a:lstStyle/>
            <a:p>
              <a:pPr>
                <a:defRPr/>
              </a:pPr>
              <a:endParaRPr lang="en-GB"/>
            </a:p>
          </p:txBody>
        </p:sp>
        <p:sp>
          <p:nvSpPr>
            <p:cNvPr id="3100" name="Freeform 28"/>
            <p:cNvSpPr>
              <a:spLocks/>
            </p:cNvSpPr>
            <p:nvPr/>
          </p:nvSpPr>
          <p:spPr bwMode="auto">
            <a:xfrm>
              <a:off x="7413912" y="3955666"/>
              <a:ext cx="246036" cy="234001"/>
            </a:xfrm>
            <a:custGeom>
              <a:avLst/>
              <a:gdLst/>
              <a:ahLst/>
              <a:cxnLst>
                <a:cxn ang="0">
                  <a:pos x="291" y="279"/>
                </a:cxn>
                <a:cxn ang="0">
                  <a:pos x="275" y="261"/>
                </a:cxn>
                <a:cxn ang="0">
                  <a:pos x="250" y="261"/>
                </a:cxn>
                <a:cxn ang="0">
                  <a:pos x="240" y="269"/>
                </a:cxn>
                <a:cxn ang="0">
                  <a:pos x="212" y="271"/>
                </a:cxn>
                <a:cxn ang="0">
                  <a:pos x="214" y="249"/>
                </a:cxn>
                <a:cxn ang="0">
                  <a:pos x="240" y="241"/>
                </a:cxn>
                <a:cxn ang="0">
                  <a:pos x="238" y="229"/>
                </a:cxn>
                <a:cxn ang="0">
                  <a:pos x="234" y="221"/>
                </a:cxn>
                <a:cxn ang="0">
                  <a:pos x="226" y="185"/>
                </a:cxn>
                <a:cxn ang="0">
                  <a:pos x="214" y="171"/>
                </a:cxn>
                <a:cxn ang="0">
                  <a:pos x="198" y="161"/>
                </a:cxn>
                <a:cxn ang="0">
                  <a:pos x="166" y="147"/>
                </a:cxn>
                <a:cxn ang="0">
                  <a:pos x="134" y="139"/>
                </a:cxn>
                <a:cxn ang="0">
                  <a:pos x="118" y="133"/>
                </a:cxn>
                <a:cxn ang="0">
                  <a:pos x="104" y="121"/>
                </a:cxn>
                <a:cxn ang="0">
                  <a:pos x="94" y="117"/>
                </a:cxn>
                <a:cxn ang="0">
                  <a:pos x="86" y="99"/>
                </a:cxn>
                <a:cxn ang="0">
                  <a:pos x="86" y="99"/>
                </a:cxn>
                <a:cxn ang="0">
                  <a:pos x="78" y="121"/>
                </a:cxn>
                <a:cxn ang="0">
                  <a:pos x="60" y="123"/>
                </a:cxn>
                <a:cxn ang="0">
                  <a:pos x="58" y="101"/>
                </a:cxn>
                <a:cxn ang="0">
                  <a:pos x="36" y="89"/>
                </a:cxn>
                <a:cxn ang="0">
                  <a:pos x="46" y="79"/>
                </a:cxn>
                <a:cxn ang="0">
                  <a:pos x="76" y="73"/>
                </a:cxn>
                <a:cxn ang="0">
                  <a:pos x="88" y="61"/>
                </a:cxn>
                <a:cxn ang="0">
                  <a:pos x="62" y="67"/>
                </a:cxn>
                <a:cxn ang="0">
                  <a:pos x="36" y="61"/>
                </a:cxn>
                <a:cxn ang="0">
                  <a:pos x="22" y="39"/>
                </a:cxn>
                <a:cxn ang="0">
                  <a:pos x="0" y="35"/>
                </a:cxn>
                <a:cxn ang="0">
                  <a:pos x="12" y="15"/>
                </a:cxn>
                <a:cxn ang="0">
                  <a:pos x="38" y="2"/>
                </a:cxn>
                <a:cxn ang="0">
                  <a:pos x="66" y="7"/>
                </a:cxn>
                <a:cxn ang="0">
                  <a:pos x="94" y="23"/>
                </a:cxn>
                <a:cxn ang="0">
                  <a:pos x="96" y="55"/>
                </a:cxn>
                <a:cxn ang="0">
                  <a:pos x="108" y="73"/>
                </a:cxn>
                <a:cxn ang="0">
                  <a:pos x="120" y="95"/>
                </a:cxn>
                <a:cxn ang="0">
                  <a:pos x="144" y="93"/>
                </a:cxn>
                <a:cxn ang="0">
                  <a:pos x="164" y="73"/>
                </a:cxn>
                <a:cxn ang="0">
                  <a:pos x="186" y="59"/>
                </a:cxn>
                <a:cxn ang="0">
                  <a:pos x="198" y="41"/>
                </a:cxn>
                <a:cxn ang="0">
                  <a:pos x="226" y="45"/>
                </a:cxn>
                <a:cxn ang="0">
                  <a:pos x="250" y="55"/>
                </a:cxn>
                <a:cxn ang="0">
                  <a:pos x="275" y="67"/>
                </a:cxn>
                <a:cxn ang="0">
                  <a:pos x="287" y="67"/>
                </a:cxn>
                <a:cxn ang="0">
                  <a:pos x="297" y="75"/>
                </a:cxn>
                <a:cxn ang="0">
                  <a:pos x="303" y="79"/>
                </a:cxn>
                <a:cxn ang="0">
                  <a:pos x="303" y="217"/>
                </a:cxn>
                <a:cxn ang="0">
                  <a:pos x="311" y="295"/>
                </a:cxn>
              </a:cxnLst>
              <a:rect l="0" t="0" r="r" b="b"/>
              <a:pathLst>
                <a:path w="311" h="295">
                  <a:moveTo>
                    <a:pt x="311" y="295"/>
                  </a:moveTo>
                  <a:lnTo>
                    <a:pt x="305" y="293"/>
                  </a:lnTo>
                  <a:lnTo>
                    <a:pt x="301" y="289"/>
                  </a:lnTo>
                  <a:lnTo>
                    <a:pt x="291" y="279"/>
                  </a:lnTo>
                  <a:lnTo>
                    <a:pt x="285" y="273"/>
                  </a:lnTo>
                  <a:lnTo>
                    <a:pt x="281" y="267"/>
                  </a:lnTo>
                  <a:lnTo>
                    <a:pt x="275" y="263"/>
                  </a:lnTo>
                  <a:lnTo>
                    <a:pt x="275" y="261"/>
                  </a:lnTo>
                  <a:lnTo>
                    <a:pt x="271" y="259"/>
                  </a:lnTo>
                  <a:lnTo>
                    <a:pt x="266" y="261"/>
                  </a:lnTo>
                  <a:lnTo>
                    <a:pt x="260" y="263"/>
                  </a:lnTo>
                  <a:lnTo>
                    <a:pt x="250" y="261"/>
                  </a:lnTo>
                  <a:lnTo>
                    <a:pt x="246" y="265"/>
                  </a:lnTo>
                  <a:lnTo>
                    <a:pt x="242" y="263"/>
                  </a:lnTo>
                  <a:lnTo>
                    <a:pt x="242" y="267"/>
                  </a:lnTo>
                  <a:lnTo>
                    <a:pt x="240" y="269"/>
                  </a:lnTo>
                  <a:lnTo>
                    <a:pt x="236" y="269"/>
                  </a:lnTo>
                  <a:lnTo>
                    <a:pt x="234" y="267"/>
                  </a:lnTo>
                  <a:lnTo>
                    <a:pt x="222" y="271"/>
                  </a:lnTo>
                  <a:lnTo>
                    <a:pt x="212" y="271"/>
                  </a:lnTo>
                  <a:lnTo>
                    <a:pt x="208" y="271"/>
                  </a:lnTo>
                  <a:lnTo>
                    <a:pt x="208" y="265"/>
                  </a:lnTo>
                  <a:lnTo>
                    <a:pt x="212" y="259"/>
                  </a:lnTo>
                  <a:lnTo>
                    <a:pt x="214" y="249"/>
                  </a:lnTo>
                  <a:lnTo>
                    <a:pt x="224" y="239"/>
                  </a:lnTo>
                  <a:lnTo>
                    <a:pt x="230" y="235"/>
                  </a:lnTo>
                  <a:lnTo>
                    <a:pt x="234" y="237"/>
                  </a:lnTo>
                  <a:lnTo>
                    <a:pt x="240" y="241"/>
                  </a:lnTo>
                  <a:lnTo>
                    <a:pt x="244" y="241"/>
                  </a:lnTo>
                  <a:lnTo>
                    <a:pt x="244" y="237"/>
                  </a:lnTo>
                  <a:lnTo>
                    <a:pt x="238" y="231"/>
                  </a:lnTo>
                  <a:lnTo>
                    <a:pt x="238" y="229"/>
                  </a:lnTo>
                  <a:lnTo>
                    <a:pt x="242" y="229"/>
                  </a:lnTo>
                  <a:lnTo>
                    <a:pt x="236" y="227"/>
                  </a:lnTo>
                  <a:lnTo>
                    <a:pt x="230" y="221"/>
                  </a:lnTo>
                  <a:lnTo>
                    <a:pt x="234" y="221"/>
                  </a:lnTo>
                  <a:lnTo>
                    <a:pt x="236" y="209"/>
                  </a:lnTo>
                  <a:lnTo>
                    <a:pt x="232" y="207"/>
                  </a:lnTo>
                  <a:lnTo>
                    <a:pt x="228" y="199"/>
                  </a:lnTo>
                  <a:lnTo>
                    <a:pt x="226" y="185"/>
                  </a:lnTo>
                  <a:lnTo>
                    <a:pt x="226" y="183"/>
                  </a:lnTo>
                  <a:lnTo>
                    <a:pt x="224" y="181"/>
                  </a:lnTo>
                  <a:lnTo>
                    <a:pt x="218" y="171"/>
                  </a:lnTo>
                  <a:lnTo>
                    <a:pt x="214" y="171"/>
                  </a:lnTo>
                  <a:lnTo>
                    <a:pt x="210" y="169"/>
                  </a:lnTo>
                  <a:lnTo>
                    <a:pt x="208" y="165"/>
                  </a:lnTo>
                  <a:lnTo>
                    <a:pt x="204" y="161"/>
                  </a:lnTo>
                  <a:lnTo>
                    <a:pt x="198" y="161"/>
                  </a:lnTo>
                  <a:lnTo>
                    <a:pt x="188" y="155"/>
                  </a:lnTo>
                  <a:lnTo>
                    <a:pt x="184" y="155"/>
                  </a:lnTo>
                  <a:lnTo>
                    <a:pt x="172" y="149"/>
                  </a:lnTo>
                  <a:lnTo>
                    <a:pt x="166" y="147"/>
                  </a:lnTo>
                  <a:lnTo>
                    <a:pt x="160" y="145"/>
                  </a:lnTo>
                  <a:lnTo>
                    <a:pt x="150" y="141"/>
                  </a:lnTo>
                  <a:lnTo>
                    <a:pt x="144" y="141"/>
                  </a:lnTo>
                  <a:lnTo>
                    <a:pt x="134" y="139"/>
                  </a:lnTo>
                  <a:lnTo>
                    <a:pt x="126" y="137"/>
                  </a:lnTo>
                  <a:lnTo>
                    <a:pt x="126" y="135"/>
                  </a:lnTo>
                  <a:lnTo>
                    <a:pt x="124" y="135"/>
                  </a:lnTo>
                  <a:lnTo>
                    <a:pt x="118" y="133"/>
                  </a:lnTo>
                  <a:lnTo>
                    <a:pt x="116" y="127"/>
                  </a:lnTo>
                  <a:lnTo>
                    <a:pt x="114" y="123"/>
                  </a:lnTo>
                  <a:lnTo>
                    <a:pt x="110" y="123"/>
                  </a:lnTo>
                  <a:lnTo>
                    <a:pt x="104" y="121"/>
                  </a:lnTo>
                  <a:lnTo>
                    <a:pt x="104" y="125"/>
                  </a:lnTo>
                  <a:lnTo>
                    <a:pt x="102" y="121"/>
                  </a:lnTo>
                  <a:lnTo>
                    <a:pt x="96" y="117"/>
                  </a:lnTo>
                  <a:lnTo>
                    <a:pt x="94" y="117"/>
                  </a:lnTo>
                  <a:lnTo>
                    <a:pt x="92" y="113"/>
                  </a:lnTo>
                  <a:lnTo>
                    <a:pt x="88" y="111"/>
                  </a:lnTo>
                  <a:lnTo>
                    <a:pt x="86" y="107"/>
                  </a:lnTo>
                  <a:lnTo>
                    <a:pt x="86" y="99"/>
                  </a:lnTo>
                  <a:lnTo>
                    <a:pt x="90" y="93"/>
                  </a:lnTo>
                  <a:lnTo>
                    <a:pt x="88" y="87"/>
                  </a:lnTo>
                  <a:lnTo>
                    <a:pt x="88" y="91"/>
                  </a:lnTo>
                  <a:lnTo>
                    <a:pt x="86" y="99"/>
                  </a:lnTo>
                  <a:lnTo>
                    <a:pt x="84" y="103"/>
                  </a:lnTo>
                  <a:lnTo>
                    <a:pt x="80" y="111"/>
                  </a:lnTo>
                  <a:lnTo>
                    <a:pt x="80" y="117"/>
                  </a:lnTo>
                  <a:lnTo>
                    <a:pt x="78" y="121"/>
                  </a:lnTo>
                  <a:lnTo>
                    <a:pt x="74" y="125"/>
                  </a:lnTo>
                  <a:lnTo>
                    <a:pt x="64" y="127"/>
                  </a:lnTo>
                  <a:lnTo>
                    <a:pt x="60" y="125"/>
                  </a:lnTo>
                  <a:lnTo>
                    <a:pt x="60" y="123"/>
                  </a:lnTo>
                  <a:lnTo>
                    <a:pt x="58" y="117"/>
                  </a:lnTo>
                  <a:lnTo>
                    <a:pt x="58" y="111"/>
                  </a:lnTo>
                  <a:lnTo>
                    <a:pt x="58" y="107"/>
                  </a:lnTo>
                  <a:lnTo>
                    <a:pt x="58" y="101"/>
                  </a:lnTo>
                  <a:lnTo>
                    <a:pt x="54" y="101"/>
                  </a:lnTo>
                  <a:lnTo>
                    <a:pt x="50" y="93"/>
                  </a:lnTo>
                  <a:lnTo>
                    <a:pt x="44" y="89"/>
                  </a:lnTo>
                  <a:lnTo>
                    <a:pt x="36" y="89"/>
                  </a:lnTo>
                  <a:lnTo>
                    <a:pt x="32" y="87"/>
                  </a:lnTo>
                  <a:lnTo>
                    <a:pt x="34" y="81"/>
                  </a:lnTo>
                  <a:lnTo>
                    <a:pt x="38" y="79"/>
                  </a:lnTo>
                  <a:lnTo>
                    <a:pt x="46" y="79"/>
                  </a:lnTo>
                  <a:lnTo>
                    <a:pt x="54" y="81"/>
                  </a:lnTo>
                  <a:lnTo>
                    <a:pt x="64" y="73"/>
                  </a:lnTo>
                  <a:lnTo>
                    <a:pt x="70" y="71"/>
                  </a:lnTo>
                  <a:lnTo>
                    <a:pt x="76" y="73"/>
                  </a:lnTo>
                  <a:lnTo>
                    <a:pt x="82" y="73"/>
                  </a:lnTo>
                  <a:lnTo>
                    <a:pt x="86" y="71"/>
                  </a:lnTo>
                  <a:lnTo>
                    <a:pt x="86" y="65"/>
                  </a:lnTo>
                  <a:lnTo>
                    <a:pt x="88" y="61"/>
                  </a:lnTo>
                  <a:lnTo>
                    <a:pt x="90" y="57"/>
                  </a:lnTo>
                  <a:lnTo>
                    <a:pt x="84" y="59"/>
                  </a:lnTo>
                  <a:lnTo>
                    <a:pt x="74" y="63"/>
                  </a:lnTo>
                  <a:lnTo>
                    <a:pt x="62" y="67"/>
                  </a:lnTo>
                  <a:lnTo>
                    <a:pt x="52" y="65"/>
                  </a:lnTo>
                  <a:lnTo>
                    <a:pt x="48" y="65"/>
                  </a:lnTo>
                  <a:lnTo>
                    <a:pt x="44" y="65"/>
                  </a:lnTo>
                  <a:lnTo>
                    <a:pt x="36" y="61"/>
                  </a:lnTo>
                  <a:lnTo>
                    <a:pt x="32" y="51"/>
                  </a:lnTo>
                  <a:lnTo>
                    <a:pt x="30" y="45"/>
                  </a:lnTo>
                  <a:lnTo>
                    <a:pt x="26" y="41"/>
                  </a:lnTo>
                  <a:lnTo>
                    <a:pt x="22" y="39"/>
                  </a:lnTo>
                  <a:lnTo>
                    <a:pt x="16" y="39"/>
                  </a:lnTo>
                  <a:lnTo>
                    <a:pt x="12" y="37"/>
                  </a:lnTo>
                  <a:lnTo>
                    <a:pt x="10" y="41"/>
                  </a:lnTo>
                  <a:lnTo>
                    <a:pt x="0" y="35"/>
                  </a:lnTo>
                  <a:lnTo>
                    <a:pt x="2" y="31"/>
                  </a:lnTo>
                  <a:lnTo>
                    <a:pt x="6" y="29"/>
                  </a:lnTo>
                  <a:lnTo>
                    <a:pt x="10" y="17"/>
                  </a:lnTo>
                  <a:lnTo>
                    <a:pt x="12" y="15"/>
                  </a:lnTo>
                  <a:lnTo>
                    <a:pt x="18" y="13"/>
                  </a:lnTo>
                  <a:lnTo>
                    <a:pt x="22" y="13"/>
                  </a:lnTo>
                  <a:lnTo>
                    <a:pt x="28" y="13"/>
                  </a:lnTo>
                  <a:lnTo>
                    <a:pt x="38" y="2"/>
                  </a:lnTo>
                  <a:lnTo>
                    <a:pt x="44" y="0"/>
                  </a:lnTo>
                  <a:lnTo>
                    <a:pt x="52" y="0"/>
                  </a:lnTo>
                  <a:lnTo>
                    <a:pt x="60" y="2"/>
                  </a:lnTo>
                  <a:lnTo>
                    <a:pt x="66" y="7"/>
                  </a:lnTo>
                  <a:lnTo>
                    <a:pt x="70" y="11"/>
                  </a:lnTo>
                  <a:lnTo>
                    <a:pt x="74" y="15"/>
                  </a:lnTo>
                  <a:lnTo>
                    <a:pt x="92" y="15"/>
                  </a:lnTo>
                  <a:lnTo>
                    <a:pt x="94" y="23"/>
                  </a:lnTo>
                  <a:lnTo>
                    <a:pt x="98" y="31"/>
                  </a:lnTo>
                  <a:lnTo>
                    <a:pt x="100" y="41"/>
                  </a:lnTo>
                  <a:lnTo>
                    <a:pt x="96" y="47"/>
                  </a:lnTo>
                  <a:lnTo>
                    <a:pt x="96" y="55"/>
                  </a:lnTo>
                  <a:lnTo>
                    <a:pt x="100" y="71"/>
                  </a:lnTo>
                  <a:lnTo>
                    <a:pt x="106" y="81"/>
                  </a:lnTo>
                  <a:lnTo>
                    <a:pt x="108" y="79"/>
                  </a:lnTo>
                  <a:lnTo>
                    <a:pt x="108" y="73"/>
                  </a:lnTo>
                  <a:lnTo>
                    <a:pt x="114" y="75"/>
                  </a:lnTo>
                  <a:lnTo>
                    <a:pt x="116" y="85"/>
                  </a:lnTo>
                  <a:lnTo>
                    <a:pt x="118" y="89"/>
                  </a:lnTo>
                  <a:lnTo>
                    <a:pt x="120" y="95"/>
                  </a:lnTo>
                  <a:lnTo>
                    <a:pt x="130" y="101"/>
                  </a:lnTo>
                  <a:lnTo>
                    <a:pt x="134" y="101"/>
                  </a:lnTo>
                  <a:lnTo>
                    <a:pt x="140" y="101"/>
                  </a:lnTo>
                  <a:lnTo>
                    <a:pt x="144" y="93"/>
                  </a:lnTo>
                  <a:lnTo>
                    <a:pt x="148" y="91"/>
                  </a:lnTo>
                  <a:lnTo>
                    <a:pt x="152" y="89"/>
                  </a:lnTo>
                  <a:lnTo>
                    <a:pt x="152" y="83"/>
                  </a:lnTo>
                  <a:lnTo>
                    <a:pt x="164" y="73"/>
                  </a:lnTo>
                  <a:lnTo>
                    <a:pt x="166" y="63"/>
                  </a:lnTo>
                  <a:lnTo>
                    <a:pt x="172" y="63"/>
                  </a:lnTo>
                  <a:lnTo>
                    <a:pt x="176" y="63"/>
                  </a:lnTo>
                  <a:lnTo>
                    <a:pt x="186" y="59"/>
                  </a:lnTo>
                  <a:lnTo>
                    <a:pt x="190" y="57"/>
                  </a:lnTo>
                  <a:lnTo>
                    <a:pt x="190" y="51"/>
                  </a:lnTo>
                  <a:lnTo>
                    <a:pt x="192" y="47"/>
                  </a:lnTo>
                  <a:lnTo>
                    <a:pt x="198" y="41"/>
                  </a:lnTo>
                  <a:lnTo>
                    <a:pt x="208" y="35"/>
                  </a:lnTo>
                  <a:lnTo>
                    <a:pt x="212" y="37"/>
                  </a:lnTo>
                  <a:lnTo>
                    <a:pt x="214" y="41"/>
                  </a:lnTo>
                  <a:lnTo>
                    <a:pt x="226" y="45"/>
                  </a:lnTo>
                  <a:lnTo>
                    <a:pt x="232" y="47"/>
                  </a:lnTo>
                  <a:lnTo>
                    <a:pt x="234" y="49"/>
                  </a:lnTo>
                  <a:lnTo>
                    <a:pt x="238" y="51"/>
                  </a:lnTo>
                  <a:lnTo>
                    <a:pt x="250" y="55"/>
                  </a:lnTo>
                  <a:lnTo>
                    <a:pt x="258" y="63"/>
                  </a:lnTo>
                  <a:lnTo>
                    <a:pt x="264" y="65"/>
                  </a:lnTo>
                  <a:lnTo>
                    <a:pt x="269" y="67"/>
                  </a:lnTo>
                  <a:lnTo>
                    <a:pt x="275" y="67"/>
                  </a:lnTo>
                  <a:lnTo>
                    <a:pt x="277" y="65"/>
                  </a:lnTo>
                  <a:lnTo>
                    <a:pt x="281" y="67"/>
                  </a:lnTo>
                  <a:lnTo>
                    <a:pt x="283" y="67"/>
                  </a:lnTo>
                  <a:lnTo>
                    <a:pt x="287" y="67"/>
                  </a:lnTo>
                  <a:lnTo>
                    <a:pt x="291" y="71"/>
                  </a:lnTo>
                  <a:lnTo>
                    <a:pt x="295" y="71"/>
                  </a:lnTo>
                  <a:lnTo>
                    <a:pt x="295" y="73"/>
                  </a:lnTo>
                  <a:lnTo>
                    <a:pt x="297" y="75"/>
                  </a:lnTo>
                  <a:lnTo>
                    <a:pt x="299" y="75"/>
                  </a:lnTo>
                  <a:lnTo>
                    <a:pt x="301" y="73"/>
                  </a:lnTo>
                  <a:lnTo>
                    <a:pt x="305" y="75"/>
                  </a:lnTo>
                  <a:lnTo>
                    <a:pt x="303" y="79"/>
                  </a:lnTo>
                  <a:lnTo>
                    <a:pt x="307" y="157"/>
                  </a:lnTo>
                  <a:lnTo>
                    <a:pt x="307" y="201"/>
                  </a:lnTo>
                  <a:lnTo>
                    <a:pt x="305" y="213"/>
                  </a:lnTo>
                  <a:lnTo>
                    <a:pt x="303" y="217"/>
                  </a:lnTo>
                  <a:lnTo>
                    <a:pt x="307" y="227"/>
                  </a:lnTo>
                  <a:lnTo>
                    <a:pt x="307" y="251"/>
                  </a:lnTo>
                  <a:lnTo>
                    <a:pt x="309" y="287"/>
                  </a:lnTo>
                  <a:lnTo>
                    <a:pt x="311" y="295"/>
                  </a:lnTo>
                  <a:close/>
                </a:path>
              </a:pathLst>
            </a:custGeom>
            <a:solidFill>
              <a:schemeClr val="bg1">
                <a:lumMod val="50000"/>
              </a:schemeClr>
            </a:solidFill>
            <a:ln w="3175">
              <a:solidFill>
                <a:schemeClr val="bg1"/>
              </a:solidFill>
              <a:round/>
              <a:headEnd/>
              <a:tailEnd/>
            </a:ln>
          </p:spPr>
          <p:txBody>
            <a:bodyPr/>
            <a:lstStyle/>
            <a:p>
              <a:pPr>
                <a:defRPr/>
              </a:pPr>
              <a:endParaRPr lang="en-GB"/>
            </a:p>
          </p:txBody>
        </p:sp>
        <p:sp>
          <p:nvSpPr>
            <p:cNvPr id="3101" name="Freeform 29"/>
            <p:cNvSpPr>
              <a:spLocks/>
            </p:cNvSpPr>
            <p:nvPr/>
          </p:nvSpPr>
          <p:spPr bwMode="auto">
            <a:xfrm>
              <a:off x="7238792" y="4184328"/>
              <a:ext cx="38352" cy="38259"/>
            </a:xfrm>
            <a:custGeom>
              <a:avLst/>
              <a:gdLst/>
              <a:ahLst/>
              <a:cxnLst>
                <a:cxn ang="0">
                  <a:pos x="46" y="16"/>
                </a:cxn>
                <a:cxn ang="0">
                  <a:pos x="44" y="14"/>
                </a:cxn>
                <a:cxn ang="0">
                  <a:pos x="42" y="10"/>
                </a:cxn>
                <a:cxn ang="0">
                  <a:pos x="42" y="6"/>
                </a:cxn>
                <a:cxn ang="0">
                  <a:pos x="44" y="8"/>
                </a:cxn>
                <a:cxn ang="0">
                  <a:pos x="46" y="6"/>
                </a:cxn>
                <a:cxn ang="0">
                  <a:pos x="48" y="4"/>
                </a:cxn>
                <a:cxn ang="0">
                  <a:pos x="48" y="0"/>
                </a:cxn>
                <a:cxn ang="0">
                  <a:pos x="46" y="2"/>
                </a:cxn>
                <a:cxn ang="0">
                  <a:pos x="42" y="2"/>
                </a:cxn>
                <a:cxn ang="0">
                  <a:pos x="42" y="2"/>
                </a:cxn>
                <a:cxn ang="0">
                  <a:pos x="40" y="0"/>
                </a:cxn>
                <a:cxn ang="0">
                  <a:pos x="36" y="4"/>
                </a:cxn>
                <a:cxn ang="0">
                  <a:pos x="28" y="6"/>
                </a:cxn>
                <a:cxn ang="0">
                  <a:pos x="26" y="10"/>
                </a:cxn>
                <a:cxn ang="0">
                  <a:pos x="24" y="12"/>
                </a:cxn>
                <a:cxn ang="0">
                  <a:pos x="22" y="14"/>
                </a:cxn>
                <a:cxn ang="0">
                  <a:pos x="24" y="16"/>
                </a:cxn>
                <a:cxn ang="0">
                  <a:pos x="22" y="18"/>
                </a:cxn>
                <a:cxn ang="0">
                  <a:pos x="20" y="16"/>
                </a:cxn>
                <a:cxn ang="0">
                  <a:pos x="18" y="14"/>
                </a:cxn>
                <a:cxn ang="0">
                  <a:pos x="16" y="16"/>
                </a:cxn>
                <a:cxn ang="0">
                  <a:pos x="14" y="14"/>
                </a:cxn>
                <a:cxn ang="0">
                  <a:pos x="8" y="18"/>
                </a:cxn>
                <a:cxn ang="0">
                  <a:pos x="2" y="32"/>
                </a:cxn>
                <a:cxn ang="0">
                  <a:pos x="4" y="38"/>
                </a:cxn>
                <a:cxn ang="0">
                  <a:pos x="2" y="46"/>
                </a:cxn>
                <a:cxn ang="0">
                  <a:pos x="12" y="46"/>
                </a:cxn>
                <a:cxn ang="0">
                  <a:pos x="22" y="42"/>
                </a:cxn>
                <a:cxn ang="0">
                  <a:pos x="30" y="38"/>
                </a:cxn>
                <a:cxn ang="0">
                  <a:pos x="38" y="32"/>
                </a:cxn>
                <a:cxn ang="0">
                  <a:pos x="46" y="18"/>
                </a:cxn>
              </a:cxnLst>
              <a:rect l="0" t="0" r="r" b="b"/>
              <a:pathLst>
                <a:path w="48" h="48">
                  <a:moveTo>
                    <a:pt x="46" y="18"/>
                  </a:moveTo>
                  <a:lnTo>
                    <a:pt x="46" y="16"/>
                  </a:lnTo>
                  <a:lnTo>
                    <a:pt x="44" y="16"/>
                  </a:lnTo>
                  <a:lnTo>
                    <a:pt x="44" y="14"/>
                  </a:lnTo>
                  <a:lnTo>
                    <a:pt x="44" y="12"/>
                  </a:lnTo>
                  <a:lnTo>
                    <a:pt x="42" y="10"/>
                  </a:lnTo>
                  <a:lnTo>
                    <a:pt x="42" y="8"/>
                  </a:lnTo>
                  <a:lnTo>
                    <a:pt x="42" y="6"/>
                  </a:lnTo>
                  <a:lnTo>
                    <a:pt x="44" y="6"/>
                  </a:lnTo>
                  <a:lnTo>
                    <a:pt x="44" y="8"/>
                  </a:lnTo>
                  <a:lnTo>
                    <a:pt x="46" y="8"/>
                  </a:lnTo>
                  <a:lnTo>
                    <a:pt x="46" y="6"/>
                  </a:lnTo>
                  <a:lnTo>
                    <a:pt x="48" y="6"/>
                  </a:lnTo>
                  <a:lnTo>
                    <a:pt x="48" y="4"/>
                  </a:lnTo>
                  <a:lnTo>
                    <a:pt x="48" y="2"/>
                  </a:lnTo>
                  <a:lnTo>
                    <a:pt x="48" y="0"/>
                  </a:lnTo>
                  <a:lnTo>
                    <a:pt x="46" y="0"/>
                  </a:lnTo>
                  <a:lnTo>
                    <a:pt x="46" y="2"/>
                  </a:lnTo>
                  <a:lnTo>
                    <a:pt x="44" y="2"/>
                  </a:lnTo>
                  <a:lnTo>
                    <a:pt x="42" y="2"/>
                  </a:lnTo>
                  <a:lnTo>
                    <a:pt x="42" y="4"/>
                  </a:lnTo>
                  <a:lnTo>
                    <a:pt x="42" y="2"/>
                  </a:lnTo>
                  <a:lnTo>
                    <a:pt x="40" y="2"/>
                  </a:lnTo>
                  <a:lnTo>
                    <a:pt x="40" y="0"/>
                  </a:lnTo>
                  <a:lnTo>
                    <a:pt x="42" y="0"/>
                  </a:lnTo>
                  <a:lnTo>
                    <a:pt x="36" y="4"/>
                  </a:lnTo>
                  <a:lnTo>
                    <a:pt x="34" y="6"/>
                  </a:lnTo>
                  <a:lnTo>
                    <a:pt x="28" y="6"/>
                  </a:lnTo>
                  <a:lnTo>
                    <a:pt x="26" y="8"/>
                  </a:lnTo>
                  <a:lnTo>
                    <a:pt x="26" y="10"/>
                  </a:lnTo>
                  <a:lnTo>
                    <a:pt x="26" y="12"/>
                  </a:lnTo>
                  <a:lnTo>
                    <a:pt x="24" y="12"/>
                  </a:lnTo>
                  <a:lnTo>
                    <a:pt x="24" y="14"/>
                  </a:lnTo>
                  <a:lnTo>
                    <a:pt x="22" y="14"/>
                  </a:lnTo>
                  <a:lnTo>
                    <a:pt x="22" y="16"/>
                  </a:lnTo>
                  <a:lnTo>
                    <a:pt x="24" y="16"/>
                  </a:lnTo>
                  <a:lnTo>
                    <a:pt x="22" y="16"/>
                  </a:lnTo>
                  <a:lnTo>
                    <a:pt x="22" y="18"/>
                  </a:lnTo>
                  <a:lnTo>
                    <a:pt x="20" y="18"/>
                  </a:lnTo>
                  <a:lnTo>
                    <a:pt x="20" y="16"/>
                  </a:lnTo>
                  <a:lnTo>
                    <a:pt x="20" y="14"/>
                  </a:lnTo>
                  <a:lnTo>
                    <a:pt x="18" y="14"/>
                  </a:lnTo>
                  <a:lnTo>
                    <a:pt x="18" y="16"/>
                  </a:lnTo>
                  <a:lnTo>
                    <a:pt x="16" y="16"/>
                  </a:lnTo>
                  <a:lnTo>
                    <a:pt x="16" y="14"/>
                  </a:lnTo>
                  <a:lnTo>
                    <a:pt x="14" y="14"/>
                  </a:lnTo>
                  <a:lnTo>
                    <a:pt x="12" y="14"/>
                  </a:lnTo>
                  <a:lnTo>
                    <a:pt x="8" y="18"/>
                  </a:lnTo>
                  <a:lnTo>
                    <a:pt x="4" y="22"/>
                  </a:lnTo>
                  <a:lnTo>
                    <a:pt x="2" y="32"/>
                  </a:lnTo>
                  <a:lnTo>
                    <a:pt x="4" y="36"/>
                  </a:lnTo>
                  <a:lnTo>
                    <a:pt x="4" y="38"/>
                  </a:lnTo>
                  <a:lnTo>
                    <a:pt x="0" y="44"/>
                  </a:lnTo>
                  <a:lnTo>
                    <a:pt x="2" y="46"/>
                  </a:lnTo>
                  <a:lnTo>
                    <a:pt x="8" y="48"/>
                  </a:lnTo>
                  <a:lnTo>
                    <a:pt x="12" y="46"/>
                  </a:lnTo>
                  <a:lnTo>
                    <a:pt x="16" y="44"/>
                  </a:lnTo>
                  <a:lnTo>
                    <a:pt x="22" y="42"/>
                  </a:lnTo>
                  <a:lnTo>
                    <a:pt x="26" y="40"/>
                  </a:lnTo>
                  <a:lnTo>
                    <a:pt x="30" y="38"/>
                  </a:lnTo>
                  <a:lnTo>
                    <a:pt x="34" y="36"/>
                  </a:lnTo>
                  <a:lnTo>
                    <a:pt x="38" y="32"/>
                  </a:lnTo>
                  <a:lnTo>
                    <a:pt x="44" y="24"/>
                  </a:lnTo>
                  <a:lnTo>
                    <a:pt x="46" y="18"/>
                  </a:lnTo>
                  <a:close/>
                </a:path>
              </a:pathLst>
            </a:custGeom>
            <a:solidFill>
              <a:schemeClr val="bg1">
                <a:lumMod val="50000"/>
              </a:schemeClr>
            </a:solidFill>
            <a:ln w="3175">
              <a:solidFill>
                <a:schemeClr val="bg1"/>
              </a:solidFill>
              <a:round/>
              <a:headEnd/>
              <a:tailEnd/>
            </a:ln>
          </p:spPr>
          <p:txBody>
            <a:bodyPr/>
            <a:lstStyle/>
            <a:p>
              <a:pPr>
                <a:defRPr/>
              </a:pPr>
              <a:endParaRPr lang="en-GB"/>
            </a:p>
          </p:txBody>
        </p:sp>
        <p:sp>
          <p:nvSpPr>
            <p:cNvPr id="3102" name="Freeform 30"/>
            <p:cNvSpPr>
              <a:spLocks/>
            </p:cNvSpPr>
            <p:nvPr/>
          </p:nvSpPr>
          <p:spPr bwMode="auto">
            <a:xfrm>
              <a:off x="7088276" y="3643368"/>
              <a:ext cx="55720" cy="79187"/>
            </a:xfrm>
            <a:custGeom>
              <a:avLst/>
              <a:gdLst/>
              <a:ahLst/>
              <a:cxnLst>
                <a:cxn ang="0">
                  <a:pos x="65" y="2"/>
                </a:cxn>
                <a:cxn ang="0">
                  <a:pos x="67" y="0"/>
                </a:cxn>
                <a:cxn ang="0">
                  <a:pos x="67" y="2"/>
                </a:cxn>
                <a:cxn ang="0">
                  <a:pos x="67" y="10"/>
                </a:cxn>
                <a:cxn ang="0">
                  <a:pos x="69" y="12"/>
                </a:cxn>
                <a:cxn ang="0">
                  <a:pos x="67" y="14"/>
                </a:cxn>
                <a:cxn ang="0">
                  <a:pos x="67" y="20"/>
                </a:cxn>
                <a:cxn ang="0">
                  <a:pos x="69" y="28"/>
                </a:cxn>
                <a:cxn ang="0">
                  <a:pos x="69" y="32"/>
                </a:cxn>
                <a:cxn ang="0">
                  <a:pos x="63" y="36"/>
                </a:cxn>
                <a:cxn ang="0">
                  <a:pos x="61" y="42"/>
                </a:cxn>
                <a:cxn ang="0">
                  <a:pos x="55" y="46"/>
                </a:cxn>
                <a:cxn ang="0">
                  <a:pos x="51" y="48"/>
                </a:cxn>
                <a:cxn ang="0">
                  <a:pos x="47" y="52"/>
                </a:cxn>
                <a:cxn ang="0">
                  <a:pos x="45" y="60"/>
                </a:cxn>
                <a:cxn ang="0">
                  <a:pos x="39" y="67"/>
                </a:cxn>
                <a:cxn ang="0">
                  <a:pos x="27" y="77"/>
                </a:cxn>
                <a:cxn ang="0">
                  <a:pos x="19" y="85"/>
                </a:cxn>
                <a:cxn ang="0">
                  <a:pos x="15" y="91"/>
                </a:cxn>
                <a:cxn ang="0">
                  <a:pos x="11" y="91"/>
                </a:cxn>
                <a:cxn ang="0">
                  <a:pos x="7" y="95"/>
                </a:cxn>
                <a:cxn ang="0">
                  <a:pos x="4" y="99"/>
                </a:cxn>
                <a:cxn ang="0">
                  <a:pos x="0" y="99"/>
                </a:cxn>
                <a:cxn ang="0">
                  <a:pos x="2" y="91"/>
                </a:cxn>
                <a:cxn ang="0">
                  <a:pos x="6" y="83"/>
                </a:cxn>
                <a:cxn ang="0">
                  <a:pos x="9" y="79"/>
                </a:cxn>
                <a:cxn ang="0">
                  <a:pos x="17" y="71"/>
                </a:cxn>
                <a:cxn ang="0">
                  <a:pos x="19" y="71"/>
                </a:cxn>
                <a:cxn ang="0">
                  <a:pos x="37" y="52"/>
                </a:cxn>
                <a:cxn ang="0">
                  <a:pos x="41" y="46"/>
                </a:cxn>
                <a:cxn ang="0">
                  <a:pos x="45" y="44"/>
                </a:cxn>
                <a:cxn ang="0">
                  <a:pos x="49" y="38"/>
                </a:cxn>
                <a:cxn ang="0">
                  <a:pos x="53" y="34"/>
                </a:cxn>
                <a:cxn ang="0">
                  <a:pos x="57" y="32"/>
                </a:cxn>
                <a:cxn ang="0">
                  <a:pos x="61" y="24"/>
                </a:cxn>
                <a:cxn ang="0">
                  <a:pos x="59" y="18"/>
                </a:cxn>
                <a:cxn ang="0">
                  <a:pos x="61" y="20"/>
                </a:cxn>
                <a:cxn ang="0">
                  <a:pos x="63" y="20"/>
                </a:cxn>
                <a:cxn ang="0">
                  <a:pos x="63" y="16"/>
                </a:cxn>
                <a:cxn ang="0">
                  <a:pos x="61" y="14"/>
                </a:cxn>
                <a:cxn ang="0">
                  <a:pos x="61" y="12"/>
                </a:cxn>
                <a:cxn ang="0">
                  <a:pos x="63" y="8"/>
                </a:cxn>
                <a:cxn ang="0">
                  <a:pos x="63" y="2"/>
                </a:cxn>
                <a:cxn ang="0">
                  <a:pos x="65" y="2"/>
                </a:cxn>
              </a:cxnLst>
              <a:rect l="0" t="0" r="r" b="b"/>
              <a:pathLst>
                <a:path w="69" h="99">
                  <a:moveTo>
                    <a:pt x="65" y="2"/>
                  </a:moveTo>
                  <a:lnTo>
                    <a:pt x="67" y="0"/>
                  </a:lnTo>
                  <a:lnTo>
                    <a:pt x="67" y="2"/>
                  </a:lnTo>
                  <a:lnTo>
                    <a:pt x="67" y="10"/>
                  </a:lnTo>
                  <a:lnTo>
                    <a:pt x="69" y="12"/>
                  </a:lnTo>
                  <a:lnTo>
                    <a:pt x="67" y="14"/>
                  </a:lnTo>
                  <a:lnTo>
                    <a:pt x="67" y="20"/>
                  </a:lnTo>
                  <a:lnTo>
                    <a:pt x="69" y="28"/>
                  </a:lnTo>
                  <a:lnTo>
                    <a:pt x="69" y="32"/>
                  </a:lnTo>
                  <a:lnTo>
                    <a:pt x="63" y="36"/>
                  </a:lnTo>
                  <a:lnTo>
                    <a:pt x="61" y="42"/>
                  </a:lnTo>
                  <a:lnTo>
                    <a:pt x="55" y="46"/>
                  </a:lnTo>
                  <a:lnTo>
                    <a:pt x="51" y="48"/>
                  </a:lnTo>
                  <a:lnTo>
                    <a:pt x="47" y="52"/>
                  </a:lnTo>
                  <a:lnTo>
                    <a:pt x="45" y="60"/>
                  </a:lnTo>
                  <a:lnTo>
                    <a:pt x="39" y="67"/>
                  </a:lnTo>
                  <a:lnTo>
                    <a:pt x="27" y="77"/>
                  </a:lnTo>
                  <a:lnTo>
                    <a:pt x="19" y="85"/>
                  </a:lnTo>
                  <a:lnTo>
                    <a:pt x="15" y="91"/>
                  </a:lnTo>
                  <a:lnTo>
                    <a:pt x="11" y="91"/>
                  </a:lnTo>
                  <a:lnTo>
                    <a:pt x="7" y="95"/>
                  </a:lnTo>
                  <a:lnTo>
                    <a:pt x="4" y="99"/>
                  </a:lnTo>
                  <a:lnTo>
                    <a:pt x="0" y="99"/>
                  </a:lnTo>
                  <a:lnTo>
                    <a:pt x="2" y="91"/>
                  </a:lnTo>
                  <a:lnTo>
                    <a:pt x="6" y="83"/>
                  </a:lnTo>
                  <a:lnTo>
                    <a:pt x="9" y="79"/>
                  </a:lnTo>
                  <a:lnTo>
                    <a:pt x="17" y="71"/>
                  </a:lnTo>
                  <a:lnTo>
                    <a:pt x="19" y="71"/>
                  </a:lnTo>
                  <a:lnTo>
                    <a:pt x="37" y="52"/>
                  </a:lnTo>
                  <a:lnTo>
                    <a:pt x="41" y="46"/>
                  </a:lnTo>
                  <a:lnTo>
                    <a:pt x="45" y="44"/>
                  </a:lnTo>
                  <a:lnTo>
                    <a:pt x="49" y="38"/>
                  </a:lnTo>
                  <a:lnTo>
                    <a:pt x="53" y="34"/>
                  </a:lnTo>
                  <a:lnTo>
                    <a:pt x="57" y="32"/>
                  </a:lnTo>
                  <a:lnTo>
                    <a:pt x="61" y="24"/>
                  </a:lnTo>
                  <a:lnTo>
                    <a:pt x="59" y="18"/>
                  </a:lnTo>
                  <a:lnTo>
                    <a:pt x="61" y="20"/>
                  </a:lnTo>
                  <a:lnTo>
                    <a:pt x="63" y="20"/>
                  </a:lnTo>
                  <a:lnTo>
                    <a:pt x="63" y="16"/>
                  </a:lnTo>
                  <a:lnTo>
                    <a:pt x="61" y="14"/>
                  </a:lnTo>
                  <a:lnTo>
                    <a:pt x="61" y="12"/>
                  </a:lnTo>
                  <a:lnTo>
                    <a:pt x="63" y="8"/>
                  </a:lnTo>
                  <a:lnTo>
                    <a:pt x="63" y="2"/>
                  </a:lnTo>
                  <a:lnTo>
                    <a:pt x="65" y="2"/>
                  </a:lnTo>
                  <a:close/>
                </a:path>
              </a:pathLst>
            </a:custGeom>
            <a:solidFill>
              <a:schemeClr val="bg1">
                <a:lumMod val="50000"/>
              </a:schemeClr>
            </a:solidFill>
            <a:ln w="3175">
              <a:solidFill>
                <a:schemeClr val="bg1"/>
              </a:solidFill>
              <a:round/>
              <a:headEnd/>
              <a:tailEnd/>
            </a:ln>
          </p:spPr>
          <p:txBody>
            <a:bodyPr/>
            <a:lstStyle/>
            <a:p>
              <a:pPr>
                <a:defRPr/>
              </a:pPr>
              <a:endParaRPr lang="en-GB"/>
            </a:p>
          </p:txBody>
        </p:sp>
        <p:sp>
          <p:nvSpPr>
            <p:cNvPr id="3103" name="Freeform 31"/>
            <p:cNvSpPr>
              <a:spLocks/>
            </p:cNvSpPr>
            <p:nvPr/>
          </p:nvSpPr>
          <p:spPr bwMode="auto">
            <a:xfrm>
              <a:off x="7162810" y="3587315"/>
              <a:ext cx="28222" cy="33810"/>
            </a:xfrm>
            <a:custGeom>
              <a:avLst/>
              <a:gdLst/>
              <a:ahLst/>
              <a:cxnLst>
                <a:cxn ang="0">
                  <a:pos x="0" y="2"/>
                </a:cxn>
                <a:cxn ang="0">
                  <a:pos x="0" y="0"/>
                </a:cxn>
                <a:cxn ang="0">
                  <a:pos x="2" y="0"/>
                </a:cxn>
                <a:cxn ang="0">
                  <a:pos x="16" y="0"/>
                </a:cxn>
                <a:cxn ang="0">
                  <a:pos x="20" y="0"/>
                </a:cxn>
                <a:cxn ang="0">
                  <a:pos x="24" y="2"/>
                </a:cxn>
                <a:cxn ang="0">
                  <a:pos x="30" y="6"/>
                </a:cxn>
                <a:cxn ang="0">
                  <a:pos x="32" y="10"/>
                </a:cxn>
                <a:cxn ang="0">
                  <a:pos x="34" y="10"/>
                </a:cxn>
                <a:cxn ang="0">
                  <a:pos x="34" y="16"/>
                </a:cxn>
                <a:cxn ang="0">
                  <a:pos x="34" y="22"/>
                </a:cxn>
                <a:cxn ang="0">
                  <a:pos x="36" y="30"/>
                </a:cxn>
                <a:cxn ang="0">
                  <a:pos x="34" y="32"/>
                </a:cxn>
                <a:cxn ang="0">
                  <a:pos x="34" y="36"/>
                </a:cxn>
                <a:cxn ang="0">
                  <a:pos x="26" y="42"/>
                </a:cxn>
                <a:cxn ang="0">
                  <a:pos x="24" y="38"/>
                </a:cxn>
                <a:cxn ang="0">
                  <a:pos x="18" y="34"/>
                </a:cxn>
                <a:cxn ang="0">
                  <a:pos x="14" y="22"/>
                </a:cxn>
                <a:cxn ang="0">
                  <a:pos x="12" y="14"/>
                </a:cxn>
                <a:cxn ang="0">
                  <a:pos x="10" y="10"/>
                </a:cxn>
                <a:cxn ang="0">
                  <a:pos x="6" y="6"/>
                </a:cxn>
                <a:cxn ang="0">
                  <a:pos x="4" y="2"/>
                </a:cxn>
                <a:cxn ang="0">
                  <a:pos x="2" y="2"/>
                </a:cxn>
                <a:cxn ang="0">
                  <a:pos x="0" y="2"/>
                </a:cxn>
              </a:cxnLst>
              <a:rect l="0" t="0" r="r" b="b"/>
              <a:pathLst>
                <a:path w="36" h="42">
                  <a:moveTo>
                    <a:pt x="0" y="2"/>
                  </a:moveTo>
                  <a:lnTo>
                    <a:pt x="0" y="0"/>
                  </a:lnTo>
                  <a:lnTo>
                    <a:pt x="2" y="0"/>
                  </a:lnTo>
                  <a:lnTo>
                    <a:pt x="16" y="0"/>
                  </a:lnTo>
                  <a:lnTo>
                    <a:pt x="20" y="0"/>
                  </a:lnTo>
                  <a:lnTo>
                    <a:pt x="24" y="2"/>
                  </a:lnTo>
                  <a:lnTo>
                    <a:pt x="30" y="6"/>
                  </a:lnTo>
                  <a:lnTo>
                    <a:pt x="32" y="10"/>
                  </a:lnTo>
                  <a:lnTo>
                    <a:pt x="34" y="10"/>
                  </a:lnTo>
                  <a:lnTo>
                    <a:pt x="34" y="16"/>
                  </a:lnTo>
                  <a:lnTo>
                    <a:pt x="34" y="22"/>
                  </a:lnTo>
                  <a:lnTo>
                    <a:pt x="36" y="30"/>
                  </a:lnTo>
                  <a:lnTo>
                    <a:pt x="34" y="32"/>
                  </a:lnTo>
                  <a:lnTo>
                    <a:pt x="34" y="36"/>
                  </a:lnTo>
                  <a:lnTo>
                    <a:pt x="26" y="42"/>
                  </a:lnTo>
                  <a:lnTo>
                    <a:pt x="24" y="38"/>
                  </a:lnTo>
                  <a:lnTo>
                    <a:pt x="18" y="34"/>
                  </a:lnTo>
                  <a:lnTo>
                    <a:pt x="14" y="22"/>
                  </a:lnTo>
                  <a:lnTo>
                    <a:pt x="12" y="14"/>
                  </a:lnTo>
                  <a:lnTo>
                    <a:pt x="10" y="10"/>
                  </a:lnTo>
                  <a:lnTo>
                    <a:pt x="6" y="6"/>
                  </a:lnTo>
                  <a:lnTo>
                    <a:pt x="4" y="2"/>
                  </a:lnTo>
                  <a:lnTo>
                    <a:pt x="2" y="2"/>
                  </a:lnTo>
                  <a:lnTo>
                    <a:pt x="0" y="2"/>
                  </a:lnTo>
                  <a:close/>
                </a:path>
              </a:pathLst>
            </a:custGeom>
            <a:solidFill>
              <a:schemeClr val="bg1">
                <a:lumMod val="50000"/>
              </a:schemeClr>
            </a:solidFill>
            <a:ln w="3175">
              <a:solidFill>
                <a:schemeClr val="bg1"/>
              </a:solidFill>
              <a:round/>
              <a:headEnd/>
              <a:tailEnd/>
            </a:ln>
          </p:spPr>
          <p:txBody>
            <a:bodyPr/>
            <a:lstStyle/>
            <a:p>
              <a:pPr>
                <a:defRPr/>
              </a:pPr>
              <a:endParaRPr lang="en-GB"/>
            </a:p>
          </p:txBody>
        </p:sp>
        <p:sp>
          <p:nvSpPr>
            <p:cNvPr id="3104" name="Freeform 32"/>
            <p:cNvSpPr>
              <a:spLocks/>
            </p:cNvSpPr>
            <p:nvPr/>
          </p:nvSpPr>
          <p:spPr bwMode="auto">
            <a:xfrm>
              <a:off x="7148337" y="3452964"/>
              <a:ext cx="103480" cy="160153"/>
            </a:xfrm>
            <a:custGeom>
              <a:avLst/>
              <a:gdLst/>
              <a:ahLst/>
              <a:cxnLst>
                <a:cxn ang="0">
                  <a:pos x="76" y="10"/>
                </a:cxn>
                <a:cxn ang="0">
                  <a:pos x="72" y="26"/>
                </a:cxn>
                <a:cxn ang="0">
                  <a:pos x="76" y="44"/>
                </a:cxn>
                <a:cxn ang="0">
                  <a:pos x="80" y="56"/>
                </a:cxn>
                <a:cxn ang="0">
                  <a:pos x="74" y="76"/>
                </a:cxn>
                <a:cxn ang="0">
                  <a:pos x="66" y="84"/>
                </a:cxn>
                <a:cxn ang="0">
                  <a:pos x="56" y="96"/>
                </a:cxn>
                <a:cxn ang="0">
                  <a:pos x="48" y="110"/>
                </a:cxn>
                <a:cxn ang="0">
                  <a:pos x="54" y="128"/>
                </a:cxn>
                <a:cxn ang="0">
                  <a:pos x="56" y="140"/>
                </a:cxn>
                <a:cxn ang="0">
                  <a:pos x="66" y="158"/>
                </a:cxn>
                <a:cxn ang="0">
                  <a:pos x="72" y="154"/>
                </a:cxn>
                <a:cxn ang="0">
                  <a:pos x="80" y="144"/>
                </a:cxn>
                <a:cxn ang="0">
                  <a:pos x="92" y="144"/>
                </a:cxn>
                <a:cxn ang="0">
                  <a:pos x="100" y="160"/>
                </a:cxn>
                <a:cxn ang="0">
                  <a:pos x="104" y="152"/>
                </a:cxn>
                <a:cxn ang="0">
                  <a:pos x="114" y="156"/>
                </a:cxn>
                <a:cxn ang="0">
                  <a:pos x="118" y="164"/>
                </a:cxn>
                <a:cxn ang="0">
                  <a:pos x="118" y="176"/>
                </a:cxn>
                <a:cxn ang="0">
                  <a:pos x="122" y="184"/>
                </a:cxn>
                <a:cxn ang="0">
                  <a:pos x="128" y="188"/>
                </a:cxn>
                <a:cxn ang="0">
                  <a:pos x="128" y="204"/>
                </a:cxn>
                <a:cxn ang="0">
                  <a:pos x="126" y="192"/>
                </a:cxn>
                <a:cxn ang="0">
                  <a:pos x="112" y="188"/>
                </a:cxn>
                <a:cxn ang="0">
                  <a:pos x="102" y="174"/>
                </a:cxn>
                <a:cxn ang="0">
                  <a:pos x="92" y="164"/>
                </a:cxn>
                <a:cxn ang="0">
                  <a:pos x="82" y="166"/>
                </a:cxn>
                <a:cxn ang="0">
                  <a:pos x="84" y="180"/>
                </a:cxn>
                <a:cxn ang="0">
                  <a:pos x="68" y="160"/>
                </a:cxn>
                <a:cxn ang="0">
                  <a:pos x="54" y="158"/>
                </a:cxn>
                <a:cxn ang="0">
                  <a:pos x="42" y="168"/>
                </a:cxn>
                <a:cxn ang="0">
                  <a:pos x="32" y="160"/>
                </a:cxn>
                <a:cxn ang="0">
                  <a:pos x="26" y="150"/>
                </a:cxn>
                <a:cxn ang="0">
                  <a:pos x="34" y="136"/>
                </a:cxn>
                <a:cxn ang="0">
                  <a:pos x="26" y="128"/>
                </a:cxn>
                <a:cxn ang="0">
                  <a:pos x="20" y="134"/>
                </a:cxn>
                <a:cxn ang="0">
                  <a:pos x="10" y="118"/>
                </a:cxn>
                <a:cxn ang="0">
                  <a:pos x="0" y="80"/>
                </a:cxn>
                <a:cxn ang="0">
                  <a:pos x="10" y="86"/>
                </a:cxn>
                <a:cxn ang="0">
                  <a:pos x="18" y="56"/>
                </a:cxn>
                <a:cxn ang="0">
                  <a:pos x="18" y="30"/>
                </a:cxn>
                <a:cxn ang="0">
                  <a:pos x="24" y="4"/>
                </a:cxn>
                <a:cxn ang="0">
                  <a:pos x="38" y="0"/>
                </a:cxn>
                <a:cxn ang="0">
                  <a:pos x="64" y="10"/>
                </a:cxn>
                <a:cxn ang="0">
                  <a:pos x="72" y="2"/>
                </a:cxn>
              </a:cxnLst>
              <a:rect l="0" t="0" r="r" b="b"/>
              <a:pathLst>
                <a:path w="130" h="204">
                  <a:moveTo>
                    <a:pt x="74" y="6"/>
                  </a:moveTo>
                  <a:lnTo>
                    <a:pt x="76" y="8"/>
                  </a:lnTo>
                  <a:lnTo>
                    <a:pt x="76" y="10"/>
                  </a:lnTo>
                  <a:lnTo>
                    <a:pt x="74" y="12"/>
                  </a:lnTo>
                  <a:lnTo>
                    <a:pt x="72" y="20"/>
                  </a:lnTo>
                  <a:lnTo>
                    <a:pt x="72" y="26"/>
                  </a:lnTo>
                  <a:lnTo>
                    <a:pt x="72" y="38"/>
                  </a:lnTo>
                  <a:lnTo>
                    <a:pt x="74" y="42"/>
                  </a:lnTo>
                  <a:lnTo>
                    <a:pt x="76" y="44"/>
                  </a:lnTo>
                  <a:lnTo>
                    <a:pt x="78" y="46"/>
                  </a:lnTo>
                  <a:lnTo>
                    <a:pt x="80" y="50"/>
                  </a:lnTo>
                  <a:lnTo>
                    <a:pt x="80" y="56"/>
                  </a:lnTo>
                  <a:lnTo>
                    <a:pt x="78" y="64"/>
                  </a:lnTo>
                  <a:lnTo>
                    <a:pt x="74" y="70"/>
                  </a:lnTo>
                  <a:lnTo>
                    <a:pt x="74" y="76"/>
                  </a:lnTo>
                  <a:lnTo>
                    <a:pt x="70" y="84"/>
                  </a:lnTo>
                  <a:lnTo>
                    <a:pt x="68" y="86"/>
                  </a:lnTo>
                  <a:lnTo>
                    <a:pt x="66" y="84"/>
                  </a:lnTo>
                  <a:lnTo>
                    <a:pt x="62" y="88"/>
                  </a:lnTo>
                  <a:lnTo>
                    <a:pt x="58" y="92"/>
                  </a:lnTo>
                  <a:lnTo>
                    <a:pt x="56" y="96"/>
                  </a:lnTo>
                  <a:lnTo>
                    <a:pt x="54" y="102"/>
                  </a:lnTo>
                  <a:lnTo>
                    <a:pt x="52" y="108"/>
                  </a:lnTo>
                  <a:lnTo>
                    <a:pt x="48" y="110"/>
                  </a:lnTo>
                  <a:lnTo>
                    <a:pt x="50" y="116"/>
                  </a:lnTo>
                  <a:lnTo>
                    <a:pt x="52" y="122"/>
                  </a:lnTo>
                  <a:lnTo>
                    <a:pt x="54" y="128"/>
                  </a:lnTo>
                  <a:lnTo>
                    <a:pt x="58" y="130"/>
                  </a:lnTo>
                  <a:lnTo>
                    <a:pt x="56" y="134"/>
                  </a:lnTo>
                  <a:lnTo>
                    <a:pt x="56" y="140"/>
                  </a:lnTo>
                  <a:lnTo>
                    <a:pt x="58" y="144"/>
                  </a:lnTo>
                  <a:lnTo>
                    <a:pt x="58" y="150"/>
                  </a:lnTo>
                  <a:lnTo>
                    <a:pt x="66" y="158"/>
                  </a:lnTo>
                  <a:lnTo>
                    <a:pt x="70" y="158"/>
                  </a:lnTo>
                  <a:lnTo>
                    <a:pt x="74" y="156"/>
                  </a:lnTo>
                  <a:lnTo>
                    <a:pt x="72" y="154"/>
                  </a:lnTo>
                  <a:lnTo>
                    <a:pt x="74" y="148"/>
                  </a:lnTo>
                  <a:lnTo>
                    <a:pt x="76" y="148"/>
                  </a:lnTo>
                  <a:lnTo>
                    <a:pt x="80" y="144"/>
                  </a:lnTo>
                  <a:lnTo>
                    <a:pt x="86" y="144"/>
                  </a:lnTo>
                  <a:lnTo>
                    <a:pt x="88" y="142"/>
                  </a:lnTo>
                  <a:lnTo>
                    <a:pt x="92" y="144"/>
                  </a:lnTo>
                  <a:lnTo>
                    <a:pt x="96" y="148"/>
                  </a:lnTo>
                  <a:lnTo>
                    <a:pt x="98" y="154"/>
                  </a:lnTo>
                  <a:lnTo>
                    <a:pt x="100" y="160"/>
                  </a:lnTo>
                  <a:lnTo>
                    <a:pt x="102" y="164"/>
                  </a:lnTo>
                  <a:lnTo>
                    <a:pt x="104" y="160"/>
                  </a:lnTo>
                  <a:lnTo>
                    <a:pt x="104" y="152"/>
                  </a:lnTo>
                  <a:lnTo>
                    <a:pt x="108" y="154"/>
                  </a:lnTo>
                  <a:lnTo>
                    <a:pt x="108" y="156"/>
                  </a:lnTo>
                  <a:lnTo>
                    <a:pt x="114" y="156"/>
                  </a:lnTo>
                  <a:lnTo>
                    <a:pt x="122" y="160"/>
                  </a:lnTo>
                  <a:lnTo>
                    <a:pt x="124" y="164"/>
                  </a:lnTo>
                  <a:lnTo>
                    <a:pt x="118" y="164"/>
                  </a:lnTo>
                  <a:lnTo>
                    <a:pt x="114" y="168"/>
                  </a:lnTo>
                  <a:lnTo>
                    <a:pt x="116" y="174"/>
                  </a:lnTo>
                  <a:lnTo>
                    <a:pt x="118" y="176"/>
                  </a:lnTo>
                  <a:lnTo>
                    <a:pt x="122" y="178"/>
                  </a:lnTo>
                  <a:lnTo>
                    <a:pt x="120" y="182"/>
                  </a:lnTo>
                  <a:lnTo>
                    <a:pt x="122" y="184"/>
                  </a:lnTo>
                  <a:lnTo>
                    <a:pt x="124" y="184"/>
                  </a:lnTo>
                  <a:lnTo>
                    <a:pt x="124" y="186"/>
                  </a:lnTo>
                  <a:lnTo>
                    <a:pt x="128" y="188"/>
                  </a:lnTo>
                  <a:lnTo>
                    <a:pt x="130" y="190"/>
                  </a:lnTo>
                  <a:lnTo>
                    <a:pt x="130" y="200"/>
                  </a:lnTo>
                  <a:lnTo>
                    <a:pt x="128" y="204"/>
                  </a:lnTo>
                  <a:lnTo>
                    <a:pt x="124" y="200"/>
                  </a:lnTo>
                  <a:lnTo>
                    <a:pt x="122" y="196"/>
                  </a:lnTo>
                  <a:lnTo>
                    <a:pt x="126" y="192"/>
                  </a:lnTo>
                  <a:lnTo>
                    <a:pt x="124" y="192"/>
                  </a:lnTo>
                  <a:lnTo>
                    <a:pt x="116" y="192"/>
                  </a:lnTo>
                  <a:lnTo>
                    <a:pt x="112" y="188"/>
                  </a:lnTo>
                  <a:lnTo>
                    <a:pt x="108" y="186"/>
                  </a:lnTo>
                  <a:lnTo>
                    <a:pt x="104" y="178"/>
                  </a:lnTo>
                  <a:lnTo>
                    <a:pt x="102" y="174"/>
                  </a:lnTo>
                  <a:lnTo>
                    <a:pt x="96" y="170"/>
                  </a:lnTo>
                  <a:lnTo>
                    <a:pt x="92" y="168"/>
                  </a:lnTo>
                  <a:lnTo>
                    <a:pt x="92" y="164"/>
                  </a:lnTo>
                  <a:lnTo>
                    <a:pt x="86" y="160"/>
                  </a:lnTo>
                  <a:lnTo>
                    <a:pt x="82" y="158"/>
                  </a:lnTo>
                  <a:lnTo>
                    <a:pt x="82" y="166"/>
                  </a:lnTo>
                  <a:lnTo>
                    <a:pt x="88" y="178"/>
                  </a:lnTo>
                  <a:lnTo>
                    <a:pt x="88" y="180"/>
                  </a:lnTo>
                  <a:lnTo>
                    <a:pt x="84" y="180"/>
                  </a:lnTo>
                  <a:lnTo>
                    <a:pt x="82" y="174"/>
                  </a:lnTo>
                  <a:lnTo>
                    <a:pt x="76" y="170"/>
                  </a:lnTo>
                  <a:lnTo>
                    <a:pt x="68" y="160"/>
                  </a:lnTo>
                  <a:lnTo>
                    <a:pt x="64" y="158"/>
                  </a:lnTo>
                  <a:lnTo>
                    <a:pt x="60" y="156"/>
                  </a:lnTo>
                  <a:lnTo>
                    <a:pt x="54" y="158"/>
                  </a:lnTo>
                  <a:lnTo>
                    <a:pt x="52" y="164"/>
                  </a:lnTo>
                  <a:lnTo>
                    <a:pt x="48" y="166"/>
                  </a:lnTo>
                  <a:lnTo>
                    <a:pt x="42" y="168"/>
                  </a:lnTo>
                  <a:lnTo>
                    <a:pt x="40" y="164"/>
                  </a:lnTo>
                  <a:lnTo>
                    <a:pt x="36" y="162"/>
                  </a:lnTo>
                  <a:lnTo>
                    <a:pt x="32" y="160"/>
                  </a:lnTo>
                  <a:lnTo>
                    <a:pt x="28" y="162"/>
                  </a:lnTo>
                  <a:lnTo>
                    <a:pt x="26" y="156"/>
                  </a:lnTo>
                  <a:lnTo>
                    <a:pt x="26" y="150"/>
                  </a:lnTo>
                  <a:lnTo>
                    <a:pt x="28" y="144"/>
                  </a:lnTo>
                  <a:lnTo>
                    <a:pt x="32" y="140"/>
                  </a:lnTo>
                  <a:lnTo>
                    <a:pt x="34" y="136"/>
                  </a:lnTo>
                  <a:lnTo>
                    <a:pt x="34" y="132"/>
                  </a:lnTo>
                  <a:lnTo>
                    <a:pt x="30" y="130"/>
                  </a:lnTo>
                  <a:lnTo>
                    <a:pt x="26" y="128"/>
                  </a:lnTo>
                  <a:lnTo>
                    <a:pt x="24" y="138"/>
                  </a:lnTo>
                  <a:lnTo>
                    <a:pt x="24" y="140"/>
                  </a:lnTo>
                  <a:lnTo>
                    <a:pt x="20" y="134"/>
                  </a:lnTo>
                  <a:lnTo>
                    <a:pt x="16" y="128"/>
                  </a:lnTo>
                  <a:lnTo>
                    <a:pt x="12" y="128"/>
                  </a:lnTo>
                  <a:lnTo>
                    <a:pt x="10" y="118"/>
                  </a:lnTo>
                  <a:lnTo>
                    <a:pt x="8" y="110"/>
                  </a:lnTo>
                  <a:lnTo>
                    <a:pt x="2" y="90"/>
                  </a:lnTo>
                  <a:lnTo>
                    <a:pt x="0" y="80"/>
                  </a:lnTo>
                  <a:lnTo>
                    <a:pt x="2" y="78"/>
                  </a:lnTo>
                  <a:lnTo>
                    <a:pt x="6" y="80"/>
                  </a:lnTo>
                  <a:lnTo>
                    <a:pt x="10" y="86"/>
                  </a:lnTo>
                  <a:lnTo>
                    <a:pt x="18" y="84"/>
                  </a:lnTo>
                  <a:lnTo>
                    <a:pt x="16" y="66"/>
                  </a:lnTo>
                  <a:lnTo>
                    <a:pt x="18" y="56"/>
                  </a:lnTo>
                  <a:lnTo>
                    <a:pt x="20" y="48"/>
                  </a:lnTo>
                  <a:lnTo>
                    <a:pt x="20" y="38"/>
                  </a:lnTo>
                  <a:lnTo>
                    <a:pt x="18" y="30"/>
                  </a:lnTo>
                  <a:lnTo>
                    <a:pt x="20" y="22"/>
                  </a:lnTo>
                  <a:lnTo>
                    <a:pt x="22" y="10"/>
                  </a:lnTo>
                  <a:lnTo>
                    <a:pt x="24" y="4"/>
                  </a:lnTo>
                  <a:lnTo>
                    <a:pt x="28" y="0"/>
                  </a:lnTo>
                  <a:lnTo>
                    <a:pt x="32" y="0"/>
                  </a:lnTo>
                  <a:lnTo>
                    <a:pt x="38" y="0"/>
                  </a:lnTo>
                  <a:lnTo>
                    <a:pt x="44" y="2"/>
                  </a:lnTo>
                  <a:lnTo>
                    <a:pt x="56" y="10"/>
                  </a:lnTo>
                  <a:lnTo>
                    <a:pt x="64" y="10"/>
                  </a:lnTo>
                  <a:lnTo>
                    <a:pt x="66" y="8"/>
                  </a:lnTo>
                  <a:lnTo>
                    <a:pt x="68" y="2"/>
                  </a:lnTo>
                  <a:lnTo>
                    <a:pt x="72" y="2"/>
                  </a:lnTo>
                  <a:lnTo>
                    <a:pt x="74" y="6"/>
                  </a:lnTo>
                  <a:close/>
                </a:path>
              </a:pathLst>
            </a:custGeom>
            <a:solidFill>
              <a:schemeClr val="bg1">
                <a:lumMod val="50000"/>
              </a:schemeClr>
            </a:solidFill>
            <a:ln w="3175">
              <a:solidFill>
                <a:schemeClr val="bg1"/>
              </a:solidFill>
              <a:round/>
              <a:headEnd/>
              <a:tailEnd/>
            </a:ln>
          </p:spPr>
          <p:txBody>
            <a:bodyPr/>
            <a:lstStyle/>
            <a:p>
              <a:pPr>
                <a:defRPr/>
              </a:pPr>
              <a:endParaRPr lang="en-GB"/>
            </a:p>
          </p:txBody>
        </p:sp>
        <p:sp>
          <p:nvSpPr>
            <p:cNvPr id="16434" name="Freeform 33"/>
            <p:cNvSpPr>
              <a:spLocks/>
            </p:cNvSpPr>
            <p:nvPr/>
          </p:nvSpPr>
          <p:spPr bwMode="auto">
            <a:xfrm>
              <a:off x="7240588" y="3608388"/>
              <a:ext cx="1588" cy="7938"/>
            </a:xfrm>
            <a:custGeom>
              <a:avLst/>
              <a:gdLst>
                <a:gd name="T0" fmla="*/ 0 w 2"/>
                <a:gd name="T1" fmla="*/ 1000627780 h 10"/>
                <a:gd name="T2" fmla="*/ 1001132288 w 2"/>
                <a:gd name="T3" fmla="*/ 2147483647 h 10"/>
                <a:gd name="T4" fmla="*/ 1001132288 w 2"/>
                <a:gd name="T5" fmla="*/ 2147483647 h 10"/>
                <a:gd name="T6" fmla="*/ 1001132288 w 2"/>
                <a:gd name="T7" fmla="*/ 2147483647 h 10"/>
                <a:gd name="T8" fmla="*/ 0 w 2"/>
                <a:gd name="T9" fmla="*/ 0 h 10"/>
                <a:gd name="T10" fmla="*/ 0 w 2"/>
                <a:gd name="T11" fmla="*/ 1000627780 h 10"/>
                <a:gd name="T12" fmla="*/ 0 60000 65536"/>
                <a:gd name="T13" fmla="*/ 0 60000 65536"/>
                <a:gd name="T14" fmla="*/ 0 60000 65536"/>
                <a:gd name="T15" fmla="*/ 0 60000 65536"/>
                <a:gd name="T16" fmla="*/ 0 60000 65536"/>
                <a:gd name="T17" fmla="*/ 0 60000 65536"/>
                <a:gd name="T18" fmla="*/ 0 w 2"/>
                <a:gd name="T19" fmla="*/ 0 h 10"/>
                <a:gd name="T20" fmla="*/ 2 w 2"/>
                <a:gd name="T21" fmla="*/ 10 h 10"/>
              </a:gdLst>
              <a:ahLst/>
              <a:cxnLst>
                <a:cxn ang="T12">
                  <a:pos x="T0" y="T1"/>
                </a:cxn>
                <a:cxn ang="T13">
                  <a:pos x="T2" y="T3"/>
                </a:cxn>
                <a:cxn ang="T14">
                  <a:pos x="T4" y="T5"/>
                </a:cxn>
                <a:cxn ang="T15">
                  <a:pos x="T6" y="T7"/>
                </a:cxn>
                <a:cxn ang="T16">
                  <a:pos x="T8" y="T9"/>
                </a:cxn>
                <a:cxn ang="T17">
                  <a:pos x="T10" y="T11"/>
                </a:cxn>
              </a:cxnLst>
              <a:rect l="T18" t="T19" r="T20" b="T21"/>
              <a:pathLst>
                <a:path w="2" h="10">
                  <a:moveTo>
                    <a:pt x="0" y="2"/>
                  </a:moveTo>
                  <a:lnTo>
                    <a:pt x="2" y="10"/>
                  </a:lnTo>
                  <a:lnTo>
                    <a:pt x="2" y="8"/>
                  </a:lnTo>
                  <a:lnTo>
                    <a:pt x="2" y="6"/>
                  </a:lnTo>
                  <a:lnTo>
                    <a:pt x="0" y="0"/>
                  </a:lnTo>
                  <a:lnTo>
                    <a:pt x="0" y="2"/>
                  </a:lnTo>
                  <a:close/>
                </a:path>
              </a:pathLst>
            </a:custGeom>
            <a:solidFill>
              <a:srgbClr val="B0B0B2"/>
            </a:solidFill>
            <a:ln w="3175">
              <a:solidFill>
                <a:schemeClr val="bg1"/>
              </a:solidFill>
              <a:round/>
              <a:headEnd/>
              <a:tailEnd/>
            </a:ln>
          </p:spPr>
          <p:txBody>
            <a:bodyPr/>
            <a:lstStyle/>
            <a:p>
              <a:endParaRPr lang="en-US"/>
            </a:p>
          </p:txBody>
        </p:sp>
        <p:sp>
          <p:nvSpPr>
            <p:cNvPr id="3106" name="Freeform 34"/>
            <p:cNvSpPr>
              <a:spLocks/>
            </p:cNvSpPr>
            <p:nvPr/>
          </p:nvSpPr>
          <p:spPr bwMode="auto">
            <a:xfrm>
              <a:off x="7229385" y="3611337"/>
              <a:ext cx="20986" cy="22244"/>
            </a:xfrm>
            <a:custGeom>
              <a:avLst/>
              <a:gdLst/>
              <a:ahLst/>
              <a:cxnLst>
                <a:cxn ang="0">
                  <a:pos x="2" y="0"/>
                </a:cxn>
                <a:cxn ang="0">
                  <a:pos x="4" y="2"/>
                </a:cxn>
                <a:cxn ang="0">
                  <a:pos x="6" y="4"/>
                </a:cxn>
                <a:cxn ang="0">
                  <a:pos x="10" y="4"/>
                </a:cxn>
                <a:cxn ang="0">
                  <a:pos x="24" y="18"/>
                </a:cxn>
                <a:cxn ang="0">
                  <a:pos x="26" y="22"/>
                </a:cxn>
                <a:cxn ang="0">
                  <a:pos x="26" y="28"/>
                </a:cxn>
                <a:cxn ang="0">
                  <a:pos x="20" y="26"/>
                </a:cxn>
                <a:cxn ang="0">
                  <a:pos x="16" y="22"/>
                </a:cxn>
                <a:cxn ang="0">
                  <a:pos x="12" y="16"/>
                </a:cxn>
                <a:cxn ang="0">
                  <a:pos x="10" y="14"/>
                </a:cxn>
                <a:cxn ang="0">
                  <a:pos x="6" y="16"/>
                </a:cxn>
                <a:cxn ang="0">
                  <a:pos x="2" y="20"/>
                </a:cxn>
                <a:cxn ang="0">
                  <a:pos x="0" y="20"/>
                </a:cxn>
                <a:cxn ang="0">
                  <a:pos x="2" y="12"/>
                </a:cxn>
                <a:cxn ang="0">
                  <a:pos x="2" y="0"/>
                </a:cxn>
              </a:cxnLst>
              <a:rect l="0" t="0" r="r" b="b"/>
              <a:pathLst>
                <a:path w="26" h="28">
                  <a:moveTo>
                    <a:pt x="2" y="0"/>
                  </a:moveTo>
                  <a:lnTo>
                    <a:pt x="4" y="2"/>
                  </a:lnTo>
                  <a:lnTo>
                    <a:pt x="6" y="4"/>
                  </a:lnTo>
                  <a:lnTo>
                    <a:pt x="10" y="4"/>
                  </a:lnTo>
                  <a:lnTo>
                    <a:pt x="24" y="18"/>
                  </a:lnTo>
                  <a:lnTo>
                    <a:pt x="26" y="22"/>
                  </a:lnTo>
                  <a:lnTo>
                    <a:pt x="26" y="28"/>
                  </a:lnTo>
                  <a:lnTo>
                    <a:pt x="20" y="26"/>
                  </a:lnTo>
                  <a:lnTo>
                    <a:pt x="16" y="22"/>
                  </a:lnTo>
                  <a:lnTo>
                    <a:pt x="12" y="16"/>
                  </a:lnTo>
                  <a:lnTo>
                    <a:pt x="10" y="14"/>
                  </a:lnTo>
                  <a:lnTo>
                    <a:pt x="6" y="16"/>
                  </a:lnTo>
                  <a:lnTo>
                    <a:pt x="2" y="20"/>
                  </a:lnTo>
                  <a:lnTo>
                    <a:pt x="0" y="20"/>
                  </a:lnTo>
                  <a:lnTo>
                    <a:pt x="2" y="12"/>
                  </a:lnTo>
                  <a:lnTo>
                    <a:pt x="2" y="0"/>
                  </a:lnTo>
                  <a:close/>
                </a:path>
              </a:pathLst>
            </a:custGeom>
            <a:solidFill>
              <a:schemeClr val="bg1">
                <a:lumMod val="50000"/>
              </a:schemeClr>
            </a:solidFill>
            <a:ln w="3175">
              <a:solidFill>
                <a:schemeClr val="bg1"/>
              </a:solidFill>
              <a:round/>
              <a:headEnd/>
              <a:tailEnd/>
            </a:ln>
          </p:spPr>
          <p:txBody>
            <a:bodyPr/>
            <a:lstStyle/>
            <a:p>
              <a:pPr>
                <a:defRPr/>
              </a:pPr>
              <a:endParaRPr lang="en-GB"/>
            </a:p>
          </p:txBody>
        </p:sp>
        <p:sp>
          <p:nvSpPr>
            <p:cNvPr id="3107" name="Freeform 35"/>
            <p:cNvSpPr>
              <a:spLocks/>
            </p:cNvSpPr>
            <p:nvPr/>
          </p:nvSpPr>
          <p:spPr bwMode="auto">
            <a:xfrm>
              <a:off x="7256159" y="3611337"/>
              <a:ext cx="33287" cy="40038"/>
            </a:xfrm>
            <a:custGeom>
              <a:avLst/>
              <a:gdLst/>
              <a:ahLst/>
              <a:cxnLst>
                <a:cxn ang="0">
                  <a:pos x="0" y="2"/>
                </a:cxn>
                <a:cxn ang="0">
                  <a:pos x="2" y="2"/>
                </a:cxn>
                <a:cxn ang="0">
                  <a:pos x="14" y="2"/>
                </a:cxn>
                <a:cxn ang="0">
                  <a:pos x="20" y="0"/>
                </a:cxn>
                <a:cxn ang="0">
                  <a:pos x="24" y="0"/>
                </a:cxn>
                <a:cxn ang="0">
                  <a:pos x="28" y="4"/>
                </a:cxn>
                <a:cxn ang="0">
                  <a:pos x="30" y="8"/>
                </a:cxn>
                <a:cxn ang="0">
                  <a:pos x="34" y="12"/>
                </a:cxn>
                <a:cxn ang="0">
                  <a:pos x="36" y="18"/>
                </a:cxn>
                <a:cxn ang="0">
                  <a:pos x="34" y="28"/>
                </a:cxn>
                <a:cxn ang="0">
                  <a:pos x="36" y="34"/>
                </a:cxn>
                <a:cxn ang="0">
                  <a:pos x="40" y="46"/>
                </a:cxn>
                <a:cxn ang="0">
                  <a:pos x="42" y="50"/>
                </a:cxn>
                <a:cxn ang="0">
                  <a:pos x="34" y="50"/>
                </a:cxn>
                <a:cxn ang="0">
                  <a:pos x="28" y="50"/>
                </a:cxn>
                <a:cxn ang="0">
                  <a:pos x="26" y="42"/>
                </a:cxn>
                <a:cxn ang="0">
                  <a:pos x="22" y="42"/>
                </a:cxn>
                <a:cxn ang="0">
                  <a:pos x="20" y="38"/>
                </a:cxn>
                <a:cxn ang="0">
                  <a:pos x="18" y="34"/>
                </a:cxn>
                <a:cxn ang="0">
                  <a:pos x="20" y="30"/>
                </a:cxn>
                <a:cxn ang="0">
                  <a:pos x="20" y="28"/>
                </a:cxn>
                <a:cxn ang="0">
                  <a:pos x="10" y="18"/>
                </a:cxn>
                <a:cxn ang="0">
                  <a:pos x="8" y="16"/>
                </a:cxn>
                <a:cxn ang="0">
                  <a:pos x="4" y="12"/>
                </a:cxn>
                <a:cxn ang="0">
                  <a:pos x="0" y="4"/>
                </a:cxn>
                <a:cxn ang="0">
                  <a:pos x="0" y="2"/>
                </a:cxn>
              </a:cxnLst>
              <a:rect l="0" t="0" r="r" b="b"/>
              <a:pathLst>
                <a:path w="42" h="50">
                  <a:moveTo>
                    <a:pt x="0" y="2"/>
                  </a:moveTo>
                  <a:lnTo>
                    <a:pt x="2" y="2"/>
                  </a:lnTo>
                  <a:lnTo>
                    <a:pt x="14" y="2"/>
                  </a:lnTo>
                  <a:lnTo>
                    <a:pt x="20" y="0"/>
                  </a:lnTo>
                  <a:lnTo>
                    <a:pt x="24" y="0"/>
                  </a:lnTo>
                  <a:lnTo>
                    <a:pt x="28" y="4"/>
                  </a:lnTo>
                  <a:lnTo>
                    <a:pt x="30" y="8"/>
                  </a:lnTo>
                  <a:lnTo>
                    <a:pt x="34" y="12"/>
                  </a:lnTo>
                  <a:lnTo>
                    <a:pt x="36" y="18"/>
                  </a:lnTo>
                  <a:lnTo>
                    <a:pt x="34" y="28"/>
                  </a:lnTo>
                  <a:lnTo>
                    <a:pt x="36" y="34"/>
                  </a:lnTo>
                  <a:lnTo>
                    <a:pt x="40" y="46"/>
                  </a:lnTo>
                  <a:lnTo>
                    <a:pt x="42" y="50"/>
                  </a:lnTo>
                  <a:lnTo>
                    <a:pt x="34" y="50"/>
                  </a:lnTo>
                  <a:lnTo>
                    <a:pt x="28" y="50"/>
                  </a:lnTo>
                  <a:lnTo>
                    <a:pt x="26" y="42"/>
                  </a:lnTo>
                  <a:lnTo>
                    <a:pt x="22" y="42"/>
                  </a:lnTo>
                  <a:lnTo>
                    <a:pt x="20" y="38"/>
                  </a:lnTo>
                  <a:lnTo>
                    <a:pt x="18" y="34"/>
                  </a:lnTo>
                  <a:lnTo>
                    <a:pt x="20" y="30"/>
                  </a:lnTo>
                  <a:lnTo>
                    <a:pt x="20" y="28"/>
                  </a:lnTo>
                  <a:lnTo>
                    <a:pt x="10" y="18"/>
                  </a:lnTo>
                  <a:lnTo>
                    <a:pt x="8" y="16"/>
                  </a:lnTo>
                  <a:lnTo>
                    <a:pt x="4" y="12"/>
                  </a:lnTo>
                  <a:lnTo>
                    <a:pt x="0" y="4"/>
                  </a:lnTo>
                  <a:lnTo>
                    <a:pt x="0" y="2"/>
                  </a:lnTo>
                  <a:close/>
                </a:path>
              </a:pathLst>
            </a:custGeom>
            <a:solidFill>
              <a:schemeClr val="bg1">
                <a:lumMod val="50000"/>
              </a:schemeClr>
            </a:solidFill>
            <a:ln w="3175">
              <a:solidFill>
                <a:schemeClr val="bg1"/>
              </a:solidFill>
              <a:round/>
              <a:headEnd/>
              <a:tailEnd/>
            </a:ln>
          </p:spPr>
          <p:txBody>
            <a:bodyPr/>
            <a:lstStyle/>
            <a:p>
              <a:pPr>
                <a:defRPr/>
              </a:pPr>
              <a:endParaRPr lang="en-GB"/>
            </a:p>
          </p:txBody>
        </p:sp>
        <p:sp>
          <p:nvSpPr>
            <p:cNvPr id="3108" name="Freeform 36"/>
            <p:cNvSpPr>
              <a:spLocks/>
            </p:cNvSpPr>
            <p:nvPr/>
          </p:nvSpPr>
          <p:spPr bwMode="auto">
            <a:xfrm>
              <a:off x="7198992" y="3629132"/>
              <a:ext cx="28945" cy="40928"/>
            </a:xfrm>
            <a:custGeom>
              <a:avLst/>
              <a:gdLst/>
              <a:ahLst/>
              <a:cxnLst>
                <a:cxn ang="0">
                  <a:pos x="0" y="2"/>
                </a:cxn>
                <a:cxn ang="0">
                  <a:pos x="2" y="0"/>
                </a:cxn>
                <a:cxn ang="0">
                  <a:pos x="6" y="2"/>
                </a:cxn>
                <a:cxn ang="0">
                  <a:pos x="14" y="8"/>
                </a:cxn>
                <a:cxn ang="0">
                  <a:pos x="16" y="12"/>
                </a:cxn>
                <a:cxn ang="0">
                  <a:pos x="18" y="12"/>
                </a:cxn>
                <a:cxn ang="0">
                  <a:pos x="28" y="12"/>
                </a:cxn>
                <a:cxn ang="0">
                  <a:pos x="28" y="14"/>
                </a:cxn>
                <a:cxn ang="0">
                  <a:pos x="34" y="14"/>
                </a:cxn>
                <a:cxn ang="0">
                  <a:pos x="36" y="14"/>
                </a:cxn>
                <a:cxn ang="0">
                  <a:pos x="36" y="20"/>
                </a:cxn>
                <a:cxn ang="0">
                  <a:pos x="34" y="28"/>
                </a:cxn>
                <a:cxn ang="0">
                  <a:pos x="30" y="30"/>
                </a:cxn>
                <a:cxn ang="0">
                  <a:pos x="26" y="38"/>
                </a:cxn>
                <a:cxn ang="0">
                  <a:pos x="20" y="40"/>
                </a:cxn>
                <a:cxn ang="0">
                  <a:pos x="18" y="42"/>
                </a:cxn>
                <a:cxn ang="0">
                  <a:pos x="14" y="42"/>
                </a:cxn>
                <a:cxn ang="0">
                  <a:pos x="6" y="46"/>
                </a:cxn>
                <a:cxn ang="0">
                  <a:pos x="2" y="52"/>
                </a:cxn>
                <a:cxn ang="0">
                  <a:pos x="2" y="44"/>
                </a:cxn>
                <a:cxn ang="0">
                  <a:pos x="2" y="36"/>
                </a:cxn>
                <a:cxn ang="0">
                  <a:pos x="2" y="28"/>
                </a:cxn>
                <a:cxn ang="0">
                  <a:pos x="4" y="12"/>
                </a:cxn>
                <a:cxn ang="0">
                  <a:pos x="4" y="8"/>
                </a:cxn>
                <a:cxn ang="0">
                  <a:pos x="0" y="4"/>
                </a:cxn>
                <a:cxn ang="0">
                  <a:pos x="0" y="2"/>
                </a:cxn>
              </a:cxnLst>
              <a:rect l="0" t="0" r="r" b="b"/>
              <a:pathLst>
                <a:path w="36" h="52">
                  <a:moveTo>
                    <a:pt x="0" y="2"/>
                  </a:moveTo>
                  <a:lnTo>
                    <a:pt x="2" y="0"/>
                  </a:lnTo>
                  <a:lnTo>
                    <a:pt x="6" y="2"/>
                  </a:lnTo>
                  <a:lnTo>
                    <a:pt x="14" y="8"/>
                  </a:lnTo>
                  <a:lnTo>
                    <a:pt x="16" y="12"/>
                  </a:lnTo>
                  <a:lnTo>
                    <a:pt x="18" y="12"/>
                  </a:lnTo>
                  <a:lnTo>
                    <a:pt x="28" y="12"/>
                  </a:lnTo>
                  <a:lnTo>
                    <a:pt x="28" y="14"/>
                  </a:lnTo>
                  <a:lnTo>
                    <a:pt x="34" y="14"/>
                  </a:lnTo>
                  <a:lnTo>
                    <a:pt x="36" y="14"/>
                  </a:lnTo>
                  <a:lnTo>
                    <a:pt x="36" y="20"/>
                  </a:lnTo>
                  <a:lnTo>
                    <a:pt x="34" y="28"/>
                  </a:lnTo>
                  <a:lnTo>
                    <a:pt x="30" y="30"/>
                  </a:lnTo>
                  <a:lnTo>
                    <a:pt x="26" y="38"/>
                  </a:lnTo>
                  <a:lnTo>
                    <a:pt x="20" y="40"/>
                  </a:lnTo>
                  <a:lnTo>
                    <a:pt x="18" y="42"/>
                  </a:lnTo>
                  <a:lnTo>
                    <a:pt x="14" y="42"/>
                  </a:lnTo>
                  <a:lnTo>
                    <a:pt x="6" y="46"/>
                  </a:lnTo>
                  <a:lnTo>
                    <a:pt x="2" y="52"/>
                  </a:lnTo>
                  <a:lnTo>
                    <a:pt x="2" y="44"/>
                  </a:lnTo>
                  <a:lnTo>
                    <a:pt x="2" y="36"/>
                  </a:lnTo>
                  <a:lnTo>
                    <a:pt x="2" y="28"/>
                  </a:lnTo>
                  <a:lnTo>
                    <a:pt x="4" y="12"/>
                  </a:lnTo>
                  <a:lnTo>
                    <a:pt x="4" y="8"/>
                  </a:lnTo>
                  <a:lnTo>
                    <a:pt x="0" y="4"/>
                  </a:lnTo>
                  <a:lnTo>
                    <a:pt x="0" y="2"/>
                  </a:lnTo>
                  <a:close/>
                </a:path>
              </a:pathLst>
            </a:custGeom>
            <a:solidFill>
              <a:schemeClr val="bg1">
                <a:lumMod val="50000"/>
              </a:schemeClr>
            </a:solidFill>
            <a:ln w="3175">
              <a:solidFill>
                <a:schemeClr val="bg1"/>
              </a:solidFill>
              <a:round/>
              <a:headEnd/>
              <a:tailEnd/>
            </a:ln>
          </p:spPr>
          <p:txBody>
            <a:bodyPr/>
            <a:lstStyle/>
            <a:p>
              <a:pPr>
                <a:defRPr/>
              </a:pPr>
              <a:endParaRPr lang="en-GB"/>
            </a:p>
          </p:txBody>
        </p:sp>
        <p:sp>
          <p:nvSpPr>
            <p:cNvPr id="16438" name="Freeform 37"/>
            <p:cNvSpPr>
              <a:spLocks/>
            </p:cNvSpPr>
            <p:nvPr/>
          </p:nvSpPr>
          <p:spPr bwMode="auto">
            <a:xfrm>
              <a:off x="7215188" y="3662363"/>
              <a:ext cx="3175" cy="6350"/>
            </a:xfrm>
            <a:custGeom>
              <a:avLst/>
              <a:gdLst>
                <a:gd name="T0" fmla="*/ 0 w 4"/>
                <a:gd name="T1" fmla="*/ 1000501951 h 8"/>
                <a:gd name="T2" fmla="*/ 0 w 4"/>
                <a:gd name="T3" fmla="*/ 2000373665 h 8"/>
                <a:gd name="T4" fmla="*/ 0 w 4"/>
                <a:gd name="T5" fmla="*/ 2147483647 h 8"/>
                <a:gd name="T6" fmla="*/ 2000373665 w 4"/>
                <a:gd name="T7" fmla="*/ 2147483647 h 8"/>
                <a:gd name="T8" fmla="*/ 2000373665 w 4"/>
                <a:gd name="T9" fmla="*/ 0 h 8"/>
                <a:gd name="T10" fmla="*/ 1000501951 w 4"/>
                <a:gd name="T11" fmla="*/ 0 h 8"/>
                <a:gd name="T12" fmla="*/ 0 w 4"/>
                <a:gd name="T13" fmla="*/ 1000501951 h 8"/>
                <a:gd name="T14" fmla="*/ 0 60000 65536"/>
                <a:gd name="T15" fmla="*/ 0 60000 65536"/>
                <a:gd name="T16" fmla="*/ 0 60000 65536"/>
                <a:gd name="T17" fmla="*/ 0 60000 65536"/>
                <a:gd name="T18" fmla="*/ 0 60000 65536"/>
                <a:gd name="T19" fmla="*/ 0 60000 65536"/>
                <a:gd name="T20" fmla="*/ 0 60000 65536"/>
                <a:gd name="T21" fmla="*/ 0 w 4"/>
                <a:gd name="T22" fmla="*/ 0 h 8"/>
                <a:gd name="T23" fmla="*/ 4 w 4"/>
                <a:gd name="T24" fmla="*/ 8 h 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 h="8">
                  <a:moveTo>
                    <a:pt x="0" y="2"/>
                  </a:moveTo>
                  <a:lnTo>
                    <a:pt x="0" y="4"/>
                  </a:lnTo>
                  <a:lnTo>
                    <a:pt x="0" y="8"/>
                  </a:lnTo>
                  <a:lnTo>
                    <a:pt x="4" y="6"/>
                  </a:lnTo>
                  <a:lnTo>
                    <a:pt x="4" y="0"/>
                  </a:lnTo>
                  <a:lnTo>
                    <a:pt x="2" y="0"/>
                  </a:lnTo>
                  <a:lnTo>
                    <a:pt x="0" y="2"/>
                  </a:lnTo>
                  <a:close/>
                </a:path>
              </a:pathLst>
            </a:custGeom>
            <a:solidFill>
              <a:srgbClr val="B0B0B2"/>
            </a:solidFill>
            <a:ln w="3175">
              <a:solidFill>
                <a:schemeClr val="bg1"/>
              </a:solidFill>
              <a:round/>
              <a:headEnd/>
              <a:tailEnd/>
            </a:ln>
          </p:spPr>
          <p:txBody>
            <a:bodyPr/>
            <a:lstStyle/>
            <a:p>
              <a:endParaRPr lang="en-US"/>
            </a:p>
          </p:txBody>
        </p:sp>
        <p:sp>
          <p:nvSpPr>
            <p:cNvPr id="3110" name="Freeform 38"/>
            <p:cNvSpPr>
              <a:spLocks/>
            </p:cNvSpPr>
            <p:nvPr/>
          </p:nvSpPr>
          <p:spPr bwMode="auto">
            <a:xfrm>
              <a:off x="7212017" y="3654045"/>
              <a:ext cx="25327" cy="51605"/>
            </a:xfrm>
            <a:custGeom>
              <a:avLst/>
              <a:gdLst/>
              <a:ahLst/>
              <a:cxnLst>
                <a:cxn ang="0">
                  <a:pos x="16" y="4"/>
                </a:cxn>
                <a:cxn ang="0">
                  <a:pos x="22" y="0"/>
                </a:cxn>
                <a:cxn ang="0">
                  <a:pos x="22" y="2"/>
                </a:cxn>
                <a:cxn ang="0">
                  <a:pos x="32" y="4"/>
                </a:cxn>
                <a:cxn ang="0">
                  <a:pos x="32" y="8"/>
                </a:cxn>
                <a:cxn ang="0">
                  <a:pos x="32" y="16"/>
                </a:cxn>
                <a:cxn ang="0">
                  <a:pos x="28" y="18"/>
                </a:cxn>
                <a:cxn ang="0">
                  <a:pos x="28" y="26"/>
                </a:cxn>
                <a:cxn ang="0">
                  <a:pos x="22" y="38"/>
                </a:cxn>
                <a:cxn ang="0">
                  <a:pos x="22" y="46"/>
                </a:cxn>
                <a:cxn ang="0">
                  <a:pos x="22" y="50"/>
                </a:cxn>
                <a:cxn ang="0">
                  <a:pos x="24" y="53"/>
                </a:cxn>
                <a:cxn ang="0">
                  <a:pos x="24" y="61"/>
                </a:cxn>
                <a:cxn ang="0">
                  <a:pos x="18" y="63"/>
                </a:cxn>
                <a:cxn ang="0">
                  <a:pos x="14" y="59"/>
                </a:cxn>
                <a:cxn ang="0">
                  <a:pos x="10" y="53"/>
                </a:cxn>
                <a:cxn ang="0">
                  <a:pos x="6" y="51"/>
                </a:cxn>
                <a:cxn ang="0">
                  <a:pos x="2" y="48"/>
                </a:cxn>
                <a:cxn ang="0">
                  <a:pos x="0" y="42"/>
                </a:cxn>
                <a:cxn ang="0">
                  <a:pos x="2" y="34"/>
                </a:cxn>
                <a:cxn ang="0">
                  <a:pos x="10" y="32"/>
                </a:cxn>
                <a:cxn ang="0">
                  <a:pos x="12" y="26"/>
                </a:cxn>
                <a:cxn ang="0">
                  <a:pos x="12" y="16"/>
                </a:cxn>
                <a:cxn ang="0">
                  <a:pos x="14" y="6"/>
                </a:cxn>
                <a:cxn ang="0">
                  <a:pos x="16" y="4"/>
                </a:cxn>
              </a:cxnLst>
              <a:rect l="0" t="0" r="r" b="b"/>
              <a:pathLst>
                <a:path w="32" h="63">
                  <a:moveTo>
                    <a:pt x="16" y="4"/>
                  </a:moveTo>
                  <a:lnTo>
                    <a:pt x="22" y="0"/>
                  </a:lnTo>
                  <a:lnTo>
                    <a:pt x="22" y="2"/>
                  </a:lnTo>
                  <a:lnTo>
                    <a:pt x="32" y="4"/>
                  </a:lnTo>
                  <a:lnTo>
                    <a:pt x="32" y="8"/>
                  </a:lnTo>
                  <a:lnTo>
                    <a:pt x="32" y="16"/>
                  </a:lnTo>
                  <a:lnTo>
                    <a:pt x="28" y="18"/>
                  </a:lnTo>
                  <a:lnTo>
                    <a:pt x="28" y="26"/>
                  </a:lnTo>
                  <a:lnTo>
                    <a:pt x="22" y="38"/>
                  </a:lnTo>
                  <a:lnTo>
                    <a:pt x="22" y="46"/>
                  </a:lnTo>
                  <a:lnTo>
                    <a:pt x="22" y="50"/>
                  </a:lnTo>
                  <a:lnTo>
                    <a:pt x="24" y="53"/>
                  </a:lnTo>
                  <a:lnTo>
                    <a:pt x="24" y="61"/>
                  </a:lnTo>
                  <a:lnTo>
                    <a:pt x="18" y="63"/>
                  </a:lnTo>
                  <a:lnTo>
                    <a:pt x="14" y="59"/>
                  </a:lnTo>
                  <a:lnTo>
                    <a:pt x="10" y="53"/>
                  </a:lnTo>
                  <a:lnTo>
                    <a:pt x="6" y="51"/>
                  </a:lnTo>
                  <a:lnTo>
                    <a:pt x="2" y="48"/>
                  </a:lnTo>
                  <a:lnTo>
                    <a:pt x="0" y="42"/>
                  </a:lnTo>
                  <a:lnTo>
                    <a:pt x="2" y="34"/>
                  </a:lnTo>
                  <a:lnTo>
                    <a:pt x="10" y="32"/>
                  </a:lnTo>
                  <a:lnTo>
                    <a:pt x="12" y="26"/>
                  </a:lnTo>
                  <a:lnTo>
                    <a:pt x="12" y="16"/>
                  </a:lnTo>
                  <a:lnTo>
                    <a:pt x="14" y="6"/>
                  </a:lnTo>
                  <a:lnTo>
                    <a:pt x="16" y="4"/>
                  </a:lnTo>
                  <a:close/>
                </a:path>
              </a:pathLst>
            </a:custGeom>
            <a:solidFill>
              <a:schemeClr val="bg1">
                <a:lumMod val="50000"/>
              </a:schemeClr>
            </a:solidFill>
            <a:ln w="3175">
              <a:solidFill>
                <a:schemeClr val="bg1"/>
              </a:solidFill>
              <a:round/>
              <a:headEnd/>
              <a:tailEnd/>
            </a:ln>
          </p:spPr>
          <p:txBody>
            <a:bodyPr/>
            <a:lstStyle/>
            <a:p>
              <a:pPr>
                <a:defRPr/>
              </a:pPr>
              <a:endParaRPr lang="en-GB"/>
            </a:p>
          </p:txBody>
        </p:sp>
        <p:sp>
          <p:nvSpPr>
            <p:cNvPr id="16440" name="Freeform 39"/>
            <p:cNvSpPr>
              <a:spLocks/>
            </p:cNvSpPr>
            <p:nvPr/>
          </p:nvSpPr>
          <p:spPr bwMode="auto">
            <a:xfrm>
              <a:off x="7258050" y="3633788"/>
              <a:ext cx="4763" cy="6350"/>
            </a:xfrm>
            <a:custGeom>
              <a:avLst/>
              <a:gdLst>
                <a:gd name="T0" fmla="*/ 0 w 6"/>
                <a:gd name="T1" fmla="*/ 1000501951 h 8"/>
                <a:gd name="T2" fmla="*/ 2000793568 w 6"/>
                <a:gd name="T3" fmla="*/ 2147483647 h 8"/>
                <a:gd name="T4" fmla="*/ 2147483647 w 6"/>
                <a:gd name="T5" fmla="*/ 2147483647 h 8"/>
                <a:gd name="T6" fmla="*/ 2000793568 w 6"/>
                <a:gd name="T7" fmla="*/ 1000501951 h 8"/>
                <a:gd name="T8" fmla="*/ 1000711936 w 6"/>
                <a:gd name="T9" fmla="*/ 0 h 8"/>
                <a:gd name="T10" fmla="*/ 0 w 6"/>
                <a:gd name="T11" fmla="*/ 1000501951 h 8"/>
                <a:gd name="T12" fmla="*/ 0 60000 65536"/>
                <a:gd name="T13" fmla="*/ 0 60000 65536"/>
                <a:gd name="T14" fmla="*/ 0 60000 65536"/>
                <a:gd name="T15" fmla="*/ 0 60000 65536"/>
                <a:gd name="T16" fmla="*/ 0 60000 65536"/>
                <a:gd name="T17" fmla="*/ 0 60000 65536"/>
                <a:gd name="T18" fmla="*/ 0 w 6"/>
                <a:gd name="T19" fmla="*/ 0 h 8"/>
                <a:gd name="T20" fmla="*/ 6 w 6"/>
                <a:gd name="T21" fmla="*/ 8 h 8"/>
              </a:gdLst>
              <a:ahLst/>
              <a:cxnLst>
                <a:cxn ang="T12">
                  <a:pos x="T0" y="T1"/>
                </a:cxn>
                <a:cxn ang="T13">
                  <a:pos x="T2" y="T3"/>
                </a:cxn>
                <a:cxn ang="T14">
                  <a:pos x="T4" y="T5"/>
                </a:cxn>
                <a:cxn ang="T15">
                  <a:pos x="T6" y="T7"/>
                </a:cxn>
                <a:cxn ang="T16">
                  <a:pos x="T8" y="T9"/>
                </a:cxn>
                <a:cxn ang="T17">
                  <a:pos x="T10" y="T11"/>
                </a:cxn>
              </a:cxnLst>
              <a:rect l="T18" t="T19" r="T20" b="T21"/>
              <a:pathLst>
                <a:path w="6" h="8">
                  <a:moveTo>
                    <a:pt x="0" y="2"/>
                  </a:moveTo>
                  <a:lnTo>
                    <a:pt x="4" y="8"/>
                  </a:lnTo>
                  <a:lnTo>
                    <a:pt x="6" y="6"/>
                  </a:lnTo>
                  <a:lnTo>
                    <a:pt x="4" y="2"/>
                  </a:lnTo>
                  <a:lnTo>
                    <a:pt x="2" y="0"/>
                  </a:lnTo>
                  <a:lnTo>
                    <a:pt x="0" y="2"/>
                  </a:lnTo>
                  <a:close/>
                </a:path>
              </a:pathLst>
            </a:custGeom>
            <a:solidFill>
              <a:srgbClr val="B0B0B2"/>
            </a:solidFill>
            <a:ln w="3175">
              <a:solidFill>
                <a:schemeClr val="bg1"/>
              </a:solidFill>
              <a:round/>
              <a:headEnd/>
              <a:tailEnd/>
            </a:ln>
          </p:spPr>
          <p:txBody>
            <a:bodyPr/>
            <a:lstStyle/>
            <a:p>
              <a:endParaRPr lang="en-US"/>
            </a:p>
          </p:txBody>
        </p:sp>
        <p:sp>
          <p:nvSpPr>
            <p:cNvPr id="3112" name="Freeform 40"/>
            <p:cNvSpPr>
              <a:spLocks/>
            </p:cNvSpPr>
            <p:nvPr/>
          </p:nvSpPr>
          <p:spPr bwMode="auto">
            <a:xfrm>
              <a:off x="7256159" y="3639809"/>
              <a:ext cx="22432" cy="40038"/>
            </a:xfrm>
            <a:custGeom>
              <a:avLst/>
              <a:gdLst/>
              <a:ahLst/>
              <a:cxnLst>
                <a:cxn ang="0">
                  <a:pos x="0" y="0"/>
                </a:cxn>
                <a:cxn ang="0">
                  <a:pos x="2" y="4"/>
                </a:cxn>
                <a:cxn ang="0">
                  <a:pos x="4" y="6"/>
                </a:cxn>
                <a:cxn ang="0">
                  <a:pos x="6" y="4"/>
                </a:cxn>
                <a:cxn ang="0">
                  <a:pos x="8" y="6"/>
                </a:cxn>
                <a:cxn ang="0">
                  <a:pos x="16" y="6"/>
                </a:cxn>
                <a:cxn ang="0">
                  <a:pos x="20" y="12"/>
                </a:cxn>
                <a:cxn ang="0">
                  <a:pos x="20" y="26"/>
                </a:cxn>
                <a:cxn ang="0">
                  <a:pos x="24" y="32"/>
                </a:cxn>
                <a:cxn ang="0">
                  <a:pos x="26" y="40"/>
                </a:cxn>
                <a:cxn ang="0">
                  <a:pos x="28" y="42"/>
                </a:cxn>
                <a:cxn ang="0">
                  <a:pos x="24" y="44"/>
                </a:cxn>
                <a:cxn ang="0">
                  <a:pos x="20" y="42"/>
                </a:cxn>
                <a:cxn ang="0">
                  <a:pos x="20" y="50"/>
                </a:cxn>
                <a:cxn ang="0">
                  <a:pos x="16" y="48"/>
                </a:cxn>
                <a:cxn ang="0">
                  <a:pos x="14" y="42"/>
                </a:cxn>
                <a:cxn ang="0">
                  <a:pos x="14" y="26"/>
                </a:cxn>
                <a:cxn ang="0">
                  <a:pos x="10" y="20"/>
                </a:cxn>
                <a:cxn ang="0">
                  <a:pos x="4" y="22"/>
                </a:cxn>
                <a:cxn ang="0">
                  <a:pos x="4" y="14"/>
                </a:cxn>
                <a:cxn ang="0">
                  <a:pos x="2" y="6"/>
                </a:cxn>
                <a:cxn ang="0">
                  <a:pos x="0" y="4"/>
                </a:cxn>
                <a:cxn ang="0">
                  <a:pos x="0" y="0"/>
                </a:cxn>
              </a:cxnLst>
              <a:rect l="0" t="0" r="r" b="b"/>
              <a:pathLst>
                <a:path w="28" h="50">
                  <a:moveTo>
                    <a:pt x="0" y="0"/>
                  </a:moveTo>
                  <a:lnTo>
                    <a:pt x="2" y="4"/>
                  </a:lnTo>
                  <a:lnTo>
                    <a:pt x="4" y="6"/>
                  </a:lnTo>
                  <a:lnTo>
                    <a:pt x="6" y="4"/>
                  </a:lnTo>
                  <a:lnTo>
                    <a:pt x="8" y="6"/>
                  </a:lnTo>
                  <a:lnTo>
                    <a:pt x="16" y="6"/>
                  </a:lnTo>
                  <a:lnTo>
                    <a:pt x="20" y="12"/>
                  </a:lnTo>
                  <a:lnTo>
                    <a:pt x="20" y="26"/>
                  </a:lnTo>
                  <a:lnTo>
                    <a:pt x="24" y="32"/>
                  </a:lnTo>
                  <a:lnTo>
                    <a:pt x="26" y="40"/>
                  </a:lnTo>
                  <a:lnTo>
                    <a:pt x="28" y="42"/>
                  </a:lnTo>
                  <a:lnTo>
                    <a:pt x="24" y="44"/>
                  </a:lnTo>
                  <a:lnTo>
                    <a:pt x="20" y="42"/>
                  </a:lnTo>
                  <a:lnTo>
                    <a:pt x="20" y="50"/>
                  </a:lnTo>
                  <a:lnTo>
                    <a:pt x="16" y="48"/>
                  </a:lnTo>
                  <a:lnTo>
                    <a:pt x="14" y="42"/>
                  </a:lnTo>
                  <a:lnTo>
                    <a:pt x="14" y="26"/>
                  </a:lnTo>
                  <a:lnTo>
                    <a:pt x="10" y="20"/>
                  </a:lnTo>
                  <a:lnTo>
                    <a:pt x="4" y="22"/>
                  </a:lnTo>
                  <a:lnTo>
                    <a:pt x="4" y="14"/>
                  </a:lnTo>
                  <a:lnTo>
                    <a:pt x="2" y="6"/>
                  </a:lnTo>
                  <a:lnTo>
                    <a:pt x="0" y="4"/>
                  </a:lnTo>
                  <a:lnTo>
                    <a:pt x="0" y="0"/>
                  </a:lnTo>
                  <a:close/>
                </a:path>
              </a:pathLst>
            </a:custGeom>
            <a:solidFill>
              <a:schemeClr val="bg1">
                <a:lumMod val="50000"/>
              </a:schemeClr>
            </a:solidFill>
            <a:ln w="3175">
              <a:solidFill>
                <a:schemeClr val="bg1"/>
              </a:solidFill>
              <a:round/>
              <a:headEnd/>
              <a:tailEnd/>
            </a:ln>
          </p:spPr>
          <p:txBody>
            <a:bodyPr/>
            <a:lstStyle/>
            <a:p>
              <a:pPr>
                <a:defRPr/>
              </a:pPr>
              <a:endParaRPr lang="en-GB"/>
            </a:p>
          </p:txBody>
        </p:sp>
        <p:sp>
          <p:nvSpPr>
            <p:cNvPr id="3113" name="Freeform 41"/>
            <p:cNvSpPr>
              <a:spLocks/>
            </p:cNvSpPr>
            <p:nvPr/>
          </p:nvSpPr>
          <p:spPr bwMode="auto">
            <a:xfrm>
              <a:off x="7234450" y="3646927"/>
              <a:ext cx="15920" cy="47156"/>
            </a:xfrm>
            <a:custGeom>
              <a:avLst/>
              <a:gdLst/>
              <a:ahLst/>
              <a:cxnLst>
                <a:cxn ang="0">
                  <a:pos x="18" y="2"/>
                </a:cxn>
                <a:cxn ang="0">
                  <a:pos x="20" y="0"/>
                </a:cxn>
                <a:cxn ang="0">
                  <a:pos x="20" y="4"/>
                </a:cxn>
                <a:cxn ang="0">
                  <a:pos x="20" y="6"/>
                </a:cxn>
                <a:cxn ang="0">
                  <a:pos x="20" y="20"/>
                </a:cxn>
                <a:cxn ang="0">
                  <a:pos x="20" y="30"/>
                </a:cxn>
                <a:cxn ang="0">
                  <a:pos x="12" y="36"/>
                </a:cxn>
                <a:cxn ang="0">
                  <a:pos x="8" y="46"/>
                </a:cxn>
                <a:cxn ang="0">
                  <a:pos x="4" y="52"/>
                </a:cxn>
                <a:cxn ang="0">
                  <a:pos x="4" y="58"/>
                </a:cxn>
                <a:cxn ang="0">
                  <a:pos x="0" y="60"/>
                </a:cxn>
                <a:cxn ang="0">
                  <a:pos x="0" y="54"/>
                </a:cxn>
                <a:cxn ang="0">
                  <a:pos x="0" y="48"/>
                </a:cxn>
                <a:cxn ang="0">
                  <a:pos x="4" y="36"/>
                </a:cxn>
                <a:cxn ang="0">
                  <a:pos x="10" y="26"/>
                </a:cxn>
                <a:cxn ang="0">
                  <a:pos x="14" y="14"/>
                </a:cxn>
                <a:cxn ang="0">
                  <a:pos x="16" y="4"/>
                </a:cxn>
                <a:cxn ang="0">
                  <a:pos x="18" y="2"/>
                </a:cxn>
              </a:cxnLst>
              <a:rect l="0" t="0" r="r" b="b"/>
              <a:pathLst>
                <a:path w="20" h="60">
                  <a:moveTo>
                    <a:pt x="18" y="2"/>
                  </a:moveTo>
                  <a:lnTo>
                    <a:pt x="20" y="0"/>
                  </a:lnTo>
                  <a:lnTo>
                    <a:pt x="20" y="4"/>
                  </a:lnTo>
                  <a:lnTo>
                    <a:pt x="20" y="6"/>
                  </a:lnTo>
                  <a:lnTo>
                    <a:pt x="20" y="20"/>
                  </a:lnTo>
                  <a:lnTo>
                    <a:pt x="20" y="30"/>
                  </a:lnTo>
                  <a:lnTo>
                    <a:pt x="12" y="36"/>
                  </a:lnTo>
                  <a:lnTo>
                    <a:pt x="8" y="46"/>
                  </a:lnTo>
                  <a:lnTo>
                    <a:pt x="4" y="52"/>
                  </a:lnTo>
                  <a:lnTo>
                    <a:pt x="4" y="58"/>
                  </a:lnTo>
                  <a:lnTo>
                    <a:pt x="0" y="60"/>
                  </a:lnTo>
                  <a:lnTo>
                    <a:pt x="0" y="54"/>
                  </a:lnTo>
                  <a:lnTo>
                    <a:pt x="0" y="48"/>
                  </a:lnTo>
                  <a:lnTo>
                    <a:pt x="4" y="36"/>
                  </a:lnTo>
                  <a:lnTo>
                    <a:pt x="10" y="26"/>
                  </a:lnTo>
                  <a:lnTo>
                    <a:pt x="14" y="14"/>
                  </a:lnTo>
                  <a:lnTo>
                    <a:pt x="16" y="4"/>
                  </a:lnTo>
                  <a:lnTo>
                    <a:pt x="18" y="2"/>
                  </a:lnTo>
                  <a:close/>
                </a:path>
              </a:pathLst>
            </a:custGeom>
            <a:solidFill>
              <a:schemeClr val="bg1">
                <a:lumMod val="50000"/>
              </a:schemeClr>
            </a:solidFill>
            <a:ln w="3175">
              <a:solidFill>
                <a:schemeClr val="bg1"/>
              </a:solidFill>
              <a:round/>
              <a:headEnd/>
              <a:tailEnd/>
            </a:ln>
          </p:spPr>
          <p:txBody>
            <a:bodyPr/>
            <a:lstStyle/>
            <a:p>
              <a:pPr>
                <a:defRPr/>
              </a:pPr>
              <a:endParaRPr lang="en-GB"/>
            </a:p>
          </p:txBody>
        </p:sp>
        <p:sp>
          <p:nvSpPr>
            <p:cNvPr id="3114" name="Freeform 42"/>
            <p:cNvSpPr>
              <a:spLocks/>
            </p:cNvSpPr>
            <p:nvPr/>
          </p:nvSpPr>
          <p:spPr bwMode="auto">
            <a:xfrm>
              <a:off x="7245304" y="3675398"/>
              <a:ext cx="17367" cy="15126"/>
            </a:xfrm>
            <a:custGeom>
              <a:avLst/>
              <a:gdLst/>
              <a:ahLst/>
              <a:cxnLst>
                <a:cxn ang="0">
                  <a:pos x="0" y="12"/>
                </a:cxn>
                <a:cxn ang="0">
                  <a:pos x="0" y="10"/>
                </a:cxn>
                <a:cxn ang="0">
                  <a:pos x="2" y="10"/>
                </a:cxn>
                <a:cxn ang="0">
                  <a:pos x="4" y="8"/>
                </a:cxn>
                <a:cxn ang="0">
                  <a:pos x="6" y="4"/>
                </a:cxn>
                <a:cxn ang="0">
                  <a:pos x="10" y="0"/>
                </a:cxn>
                <a:cxn ang="0">
                  <a:pos x="18" y="4"/>
                </a:cxn>
                <a:cxn ang="0">
                  <a:pos x="22" y="2"/>
                </a:cxn>
                <a:cxn ang="0">
                  <a:pos x="22" y="10"/>
                </a:cxn>
                <a:cxn ang="0">
                  <a:pos x="20" y="12"/>
                </a:cxn>
                <a:cxn ang="0">
                  <a:pos x="22" y="16"/>
                </a:cxn>
                <a:cxn ang="0">
                  <a:pos x="20" y="18"/>
                </a:cxn>
                <a:cxn ang="0">
                  <a:pos x="12" y="20"/>
                </a:cxn>
                <a:cxn ang="0">
                  <a:pos x="4" y="20"/>
                </a:cxn>
                <a:cxn ang="0">
                  <a:pos x="2" y="18"/>
                </a:cxn>
                <a:cxn ang="0">
                  <a:pos x="0" y="12"/>
                </a:cxn>
              </a:cxnLst>
              <a:rect l="0" t="0" r="r" b="b"/>
              <a:pathLst>
                <a:path w="22" h="20">
                  <a:moveTo>
                    <a:pt x="0" y="12"/>
                  </a:moveTo>
                  <a:lnTo>
                    <a:pt x="0" y="10"/>
                  </a:lnTo>
                  <a:lnTo>
                    <a:pt x="2" y="10"/>
                  </a:lnTo>
                  <a:lnTo>
                    <a:pt x="4" y="8"/>
                  </a:lnTo>
                  <a:lnTo>
                    <a:pt x="6" y="4"/>
                  </a:lnTo>
                  <a:lnTo>
                    <a:pt x="10" y="0"/>
                  </a:lnTo>
                  <a:lnTo>
                    <a:pt x="18" y="4"/>
                  </a:lnTo>
                  <a:lnTo>
                    <a:pt x="22" y="2"/>
                  </a:lnTo>
                  <a:lnTo>
                    <a:pt x="22" y="10"/>
                  </a:lnTo>
                  <a:lnTo>
                    <a:pt x="20" y="12"/>
                  </a:lnTo>
                  <a:lnTo>
                    <a:pt x="22" y="16"/>
                  </a:lnTo>
                  <a:lnTo>
                    <a:pt x="20" y="18"/>
                  </a:lnTo>
                  <a:lnTo>
                    <a:pt x="12" y="20"/>
                  </a:lnTo>
                  <a:lnTo>
                    <a:pt x="4" y="20"/>
                  </a:lnTo>
                  <a:lnTo>
                    <a:pt x="2" y="18"/>
                  </a:lnTo>
                  <a:lnTo>
                    <a:pt x="0" y="12"/>
                  </a:lnTo>
                  <a:close/>
                </a:path>
              </a:pathLst>
            </a:custGeom>
            <a:solidFill>
              <a:schemeClr val="bg1">
                <a:lumMod val="50000"/>
              </a:schemeClr>
            </a:solidFill>
            <a:ln w="3175">
              <a:solidFill>
                <a:schemeClr val="bg1"/>
              </a:solidFill>
              <a:round/>
              <a:headEnd/>
              <a:tailEnd/>
            </a:ln>
          </p:spPr>
          <p:txBody>
            <a:bodyPr/>
            <a:lstStyle/>
            <a:p>
              <a:pPr>
                <a:defRPr/>
              </a:pPr>
              <a:endParaRPr lang="en-GB"/>
            </a:p>
          </p:txBody>
        </p:sp>
        <p:sp>
          <p:nvSpPr>
            <p:cNvPr id="3115" name="Freeform 43"/>
            <p:cNvSpPr>
              <a:spLocks/>
            </p:cNvSpPr>
            <p:nvPr/>
          </p:nvSpPr>
          <p:spPr bwMode="auto">
            <a:xfrm>
              <a:off x="7201163" y="3686075"/>
              <a:ext cx="109269" cy="111217"/>
            </a:xfrm>
            <a:custGeom>
              <a:avLst/>
              <a:gdLst/>
              <a:ahLst/>
              <a:cxnLst>
                <a:cxn ang="0">
                  <a:pos x="102" y="0"/>
                </a:cxn>
                <a:cxn ang="0">
                  <a:pos x="112" y="8"/>
                </a:cxn>
                <a:cxn ang="0">
                  <a:pos x="122" y="15"/>
                </a:cxn>
                <a:cxn ang="0">
                  <a:pos x="126" y="21"/>
                </a:cxn>
                <a:cxn ang="0">
                  <a:pos x="130" y="31"/>
                </a:cxn>
                <a:cxn ang="0">
                  <a:pos x="130" y="43"/>
                </a:cxn>
                <a:cxn ang="0">
                  <a:pos x="134" y="53"/>
                </a:cxn>
                <a:cxn ang="0">
                  <a:pos x="136" y="69"/>
                </a:cxn>
                <a:cxn ang="0">
                  <a:pos x="138" y="87"/>
                </a:cxn>
                <a:cxn ang="0">
                  <a:pos x="132" y="93"/>
                </a:cxn>
                <a:cxn ang="0">
                  <a:pos x="128" y="113"/>
                </a:cxn>
                <a:cxn ang="0">
                  <a:pos x="124" y="103"/>
                </a:cxn>
                <a:cxn ang="0">
                  <a:pos x="120" y="87"/>
                </a:cxn>
                <a:cxn ang="0">
                  <a:pos x="116" y="81"/>
                </a:cxn>
                <a:cxn ang="0">
                  <a:pos x="104" y="97"/>
                </a:cxn>
                <a:cxn ang="0">
                  <a:pos x="106" y="109"/>
                </a:cxn>
                <a:cxn ang="0">
                  <a:pos x="112" y="123"/>
                </a:cxn>
                <a:cxn ang="0">
                  <a:pos x="104" y="139"/>
                </a:cxn>
                <a:cxn ang="0">
                  <a:pos x="100" y="129"/>
                </a:cxn>
                <a:cxn ang="0">
                  <a:pos x="94" y="129"/>
                </a:cxn>
                <a:cxn ang="0">
                  <a:pos x="84" y="129"/>
                </a:cxn>
                <a:cxn ang="0">
                  <a:pos x="68" y="117"/>
                </a:cxn>
                <a:cxn ang="0">
                  <a:pos x="64" y="105"/>
                </a:cxn>
                <a:cxn ang="0">
                  <a:pos x="60" y="91"/>
                </a:cxn>
                <a:cxn ang="0">
                  <a:pos x="68" y="77"/>
                </a:cxn>
                <a:cxn ang="0">
                  <a:pos x="56" y="65"/>
                </a:cxn>
                <a:cxn ang="0">
                  <a:pos x="48" y="63"/>
                </a:cxn>
                <a:cxn ang="0">
                  <a:pos x="42" y="77"/>
                </a:cxn>
                <a:cxn ang="0">
                  <a:pos x="36" y="75"/>
                </a:cxn>
                <a:cxn ang="0">
                  <a:pos x="30" y="77"/>
                </a:cxn>
                <a:cxn ang="0">
                  <a:pos x="26" y="75"/>
                </a:cxn>
                <a:cxn ang="0">
                  <a:pos x="20" y="69"/>
                </a:cxn>
                <a:cxn ang="0">
                  <a:pos x="8" y="95"/>
                </a:cxn>
                <a:cxn ang="0">
                  <a:pos x="0" y="95"/>
                </a:cxn>
                <a:cxn ang="0">
                  <a:pos x="2" y="75"/>
                </a:cxn>
                <a:cxn ang="0">
                  <a:pos x="10" y="57"/>
                </a:cxn>
                <a:cxn ang="0">
                  <a:pos x="30" y="47"/>
                </a:cxn>
                <a:cxn ang="0">
                  <a:pos x="38" y="39"/>
                </a:cxn>
                <a:cxn ang="0">
                  <a:pos x="52" y="39"/>
                </a:cxn>
                <a:cxn ang="0">
                  <a:pos x="52" y="59"/>
                </a:cxn>
                <a:cxn ang="0">
                  <a:pos x="68" y="43"/>
                </a:cxn>
                <a:cxn ang="0">
                  <a:pos x="78" y="41"/>
                </a:cxn>
                <a:cxn ang="0">
                  <a:pos x="82" y="31"/>
                </a:cxn>
                <a:cxn ang="0">
                  <a:pos x="92" y="29"/>
                </a:cxn>
                <a:cxn ang="0">
                  <a:pos x="102" y="27"/>
                </a:cxn>
                <a:cxn ang="0">
                  <a:pos x="106" y="15"/>
                </a:cxn>
                <a:cxn ang="0">
                  <a:pos x="104" y="2"/>
                </a:cxn>
              </a:cxnLst>
              <a:rect l="0" t="0" r="r" b="b"/>
              <a:pathLst>
                <a:path w="138" h="139">
                  <a:moveTo>
                    <a:pt x="104" y="2"/>
                  </a:moveTo>
                  <a:lnTo>
                    <a:pt x="102" y="0"/>
                  </a:lnTo>
                  <a:lnTo>
                    <a:pt x="108" y="2"/>
                  </a:lnTo>
                  <a:lnTo>
                    <a:pt x="112" y="8"/>
                  </a:lnTo>
                  <a:lnTo>
                    <a:pt x="116" y="10"/>
                  </a:lnTo>
                  <a:lnTo>
                    <a:pt x="122" y="15"/>
                  </a:lnTo>
                  <a:lnTo>
                    <a:pt x="124" y="17"/>
                  </a:lnTo>
                  <a:lnTo>
                    <a:pt x="126" y="21"/>
                  </a:lnTo>
                  <a:lnTo>
                    <a:pt x="130" y="29"/>
                  </a:lnTo>
                  <a:lnTo>
                    <a:pt x="130" y="31"/>
                  </a:lnTo>
                  <a:lnTo>
                    <a:pt x="126" y="39"/>
                  </a:lnTo>
                  <a:lnTo>
                    <a:pt x="130" y="43"/>
                  </a:lnTo>
                  <a:lnTo>
                    <a:pt x="130" y="49"/>
                  </a:lnTo>
                  <a:lnTo>
                    <a:pt x="134" y="53"/>
                  </a:lnTo>
                  <a:lnTo>
                    <a:pt x="134" y="63"/>
                  </a:lnTo>
                  <a:lnTo>
                    <a:pt x="136" y="69"/>
                  </a:lnTo>
                  <a:lnTo>
                    <a:pt x="138" y="75"/>
                  </a:lnTo>
                  <a:lnTo>
                    <a:pt x="138" y="87"/>
                  </a:lnTo>
                  <a:lnTo>
                    <a:pt x="134" y="91"/>
                  </a:lnTo>
                  <a:lnTo>
                    <a:pt x="132" y="93"/>
                  </a:lnTo>
                  <a:lnTo>
                    <a:pt x="128" y="99"/>
                  </a:lnTo>
                  <a:lnTo>
                    <a:pt x="128" y="113"/>
                  </a:lnTo>
                  <a:lnTo>
                    <a:pt x="126" y="109"/>
                  </a:lnTo>
                  <a:lnTo>
                    <a:pt x="124" y="103"/>
                  </a:lnTo>
                  <a:lnTo>
                    <a:pt x="122" y="93"/>
                  </a:lnTo>
                  <a:lnTo>
                    <a:pt x="120" y="87"/>
                  </a:lnTo>
                  <a:lnTo>
                    <a:pt x="118" y="81"/>
                  </a:lnTo>
                  <a:lnTo>
                    <a:pt x="116" y="81"/>
                  </a:lnTo>
                  <a:lnTo>
                    <a:pt x="112" y="83"/>
                  </a:lnTo>
                  <a:lnTo>
                    <a:pt x="104" y="97"/>
                  </a:lnTo>
                  <a:lnTo>
                    <a:pt x="104" y="105"/>
                  </a:lnTo>
                  <a:lnTo>
                    <a:pt x="106" y="109"/>
                  </a:lnTo>
                  <a:lnTo>
                    <a:pt x="110" y="115"/>
                  </a:lnTo>
                  <a:lnTo>
                    <a:pt x="112" y="123"/>
                  </a:lnTo>
                  <a:lnTo>
                    <a:pt x="112" y="127"/>
                  </a:lnTo>
                  <a:lnTo>
                    <a:pt x="104" y="139"/>
                  </a:lnTo>
                  <a:lnTo>
                    <a:pt x="100" y="137"/>
                  </a:lnTo>
                  <a:lnTo>
                    <a:pt x="100" y="129"/>
                  </a:lnTo>
                  <a:lnTo>
                    <a:pt x="98" y="125"/>
                  </a:lnTo>
                  <a:lnTo>
                    <a:pt x="94" y="129"/>
                  </a:lnTo>
                  <a:lnTo>
                    <a:pt x="88" y="131"/>
                  </a:lnTo>
                  <a:lnTo>
                    <a:pt x="84" y="129"/>
                  </a:lnTo>
                  <a:lnTo>
                    <a:pt x="72" y="121"/>
                  </a:lnTo>
                  <a:lnTo>
                    <a:pt x="68" y="117"/>
                  </a:lnTo>
                  <a:lnTo>
                    <a:pt x="64" y="111"/>
                  </a:lnTo>
                  <a:lnTo>
                    <a:pt x="64" y="105"/>
                  </a:lnTo>
                  <a:lnTo>
                    <a:pt x="62" y="99"/>
                  </a:lnTo>
                  <a:lnTo>
                    <a:pt x="60" y="91"/>
                  </a:lnTo>
                  <a:lnTo>
                    <a:pt x="68" y="83"/>
                  </a:lnTo>
                  <a:lnTo>
                    <a:pt x="68" y="77"/>
                  </a:lnTo>
                  <a:lnTo>
                    <a:pt x="62" y="71"/>
                  </a:lnTo>
                  <a:lnTo>
                    <a:pt x="56" y="65"/>
                  </a:lnTo>
                  <a:lnTo>
                    <a:pt x="52" y="63"/>
                  </a:lnTo>
                  <a:lnTo>
                    <a:pt x="48" y="63"/>
                  </a:lnTo>
                  <a:lnTo>
                    <a:pt x="44" y="73"/>
                  </a:lnTo>
                  <a:lnTo>
                    <a:pt x="42" y="77"/>
                  </a:lnTo>
                  <a:lnTo>
                    <a:pt x="40" y="75"/>
                  </a:lnTo>
                  <a:lnTo>
                    <a:pt x="36" y="75"/>
                  </a:lnTo>
                  <a:lnTo>
                    <a:pt x="36" y="69"/>
                  </a:lnTo>
                  <a:lnTo>
                    <a:pt x="30" y="77"/>
                  </a:lnTo>
                  <a:lnTo>
                    <a:pt x="28" y="81"/>
                  </a:lnTo>
                  <a:lnTo>
                    <a:pt x="26" y="75"/>
                  </a:lnTo>
                  <a:lnTo>
                    <a:pt x="24" y="69"/>
                  </a:lnTo>
                  <a:lnTo>
                    <a:pt x="20" y="69"/>
                  </a:lnTo>
                  <a:lnTo>
                    <a:pt x="14" y="77"/>
                  </a:lnTo>
                  <a:lnTo>
                    <a:pt x="8" y="95"/>
                  </a:lnTo>
                  <a:lnTo>
                    <a:pt x="4" y="95"/>
                  </a:lnTo>
                  <a:lnTo>
                    <a:pt x="0" y="95"/>
                  </a:lnTo>
                  <a:lnTo>
                    <a:pt x="0" y="87"/>
                  </a:lnTo>
                  <a:lnTo>
                    <a:pt x="2" y="75"/>
                  </a:lnTo>
                  <a:lnTo>
                    <a:pt x="6" y="63"/>
                  </a:lnTo>
                  <a:lnTo>
                    <a:pt x="10" y="57"/>
                  </a:lnTo>
                  <a:lnTo>
                    <a:pt x="28" y="53"/>
                  </a:lnTo>
                  <a:lnTo>
                    <a:pt x="30" y="47"/>
                  </a:lnTo>
                  <a:lnTo>
                    <a:pt x="34" y="43"/>
                  </a:lnTo>
                  <a:lnTo>
                    <a:pt x="38" y="39"/>
                  </a:lnTo>
                  <a:lnTo>
                    <a:pt x="42" y="35"/>
                  </a:lnTo>
                  <a:lnTo>
                    <a:pt x="52" y="39"/>
                  </a:lnTo>
                  <a:lnTo>
                    <a:pt x="56" y="47"/>
                  </a:lnTo>
                  <a:lnTo>
                    <a:pt x="52" y="59"/>
                  </a:lnTo>
                  <a:lnTo>
                    <a:pt x="64" y="53"/>
                  </a:lnTo>
                  <a:lnTo>
                    <a:pt x="68" y="43"/>
                  </a:lnTo>
                  <a:lnTo>
                    <a:pt x="74" y="39"/>
                  </a:lnTo>
                  <a:lnTo>
                    <a:pt x="78" y="41"/>
                  </a:lnTo>
                  <a:lnTo>
                    <a:pt x="82" y="37"/>
                  </a:lnTo>
                  <a:lnTo>
                    <a:pt x="82" y="31"/>
                  </a:lnTo>
                  <a:lnTo>
                    <a:pt x="84" y="27"/>
                  </a:lnTo>
                  <a:lnTo>
                    <a:pt x="92" y="29"/>
                  </a:lnTo>
                  <a:lnTo>
                    <a:pt x="98" y="25"/>
                  </a:lnTo>
                  <a:lnTo>
                    <a:pt x="102" y="27"/>
                  </a:lnTo>
                  <a:lnTo>
                    <a:pt x="104" y="25"/>
                  </a:lnTo>
                  <a:lnTo>
                    <a:pt x="106" y="15"/>
                  </a:lnTo>
                  <a:lnTo>
                    <a:pt x="104" y="6"/>
                  </a:lnTo>
                  <a:lnTo>
                    <a:pt x="104" y="2"/>
                  </a:lnTo>
                  <a:close/>
                </a:path>
              </a:pathLst>
            </a:custGeom>
            <a:solidFill>
              <a:schemeClr val="bg1">
                <a:lumMod val="50000"/>
              </a:schemeClr>
            </a:solidFill>
            <a:ln w="3175">
              <a:solidFill>
                <a:schemeClr val="bg1"/>
              </a:solidFill>
              <a:round/>
              <a:headEnd/>
              <a:tailEnd/>
            </a:ln>
          </p:spPr>
          <p:txBody>
            <a:bodyPr/>
            <a:lstStyle/>
            <a:p>
              <a:pPr>
                <a:defRPr/>
              </a:pPr>
              <a:endParaRPr lang="en-GB"/>
            </a:p>
          </p:txBody>
        </p:sp>
        <p:sp>
          <p:nvSpPr>
            <p:cNvPr id="16445" name="Freeform 44"/>
            <p:cNvSpPr>
              <a:spLocks/>
            </p:cNvSpPr>
            <p:nvPr/>
          </p:nvSpPr>
          <p:spPr bwMode="auto">
            <a:xfrm>
              <a:off x="8255000" y="5026026"/>
              <a:ext cx="184150" cy="161925"/>
            </a:xfrm>
            <a:custGeom>
              <a:avLst/>
              <a:gdLst>
                <a:gd name="T0" fmla="*/ 2147483647 w 231"/>
                <a:gd name="T1" fmla="*/ 2147483647 h 206"/>
                <a:gd name="T2" fmla="*/ 2147483647 w 231"/>
                <a:gd name="T3" fmla="*/ 1942565701 h 206"/>
                <a:gd name="T4" fmla="*/ 2147483647 w 231"/>
                <a:gd name="T5" fmla="*/ 971283636 h 206"/>
                <a:gd name="T6" fmla="*/ 2147483647 w 231"/>
                <a:gd name="T7" fmla="*/ 2147483647 h 206"/>
                <a:gd name="T8" fmla="*/ 2147483647 w 231"/>
                <a:gd name="T9" fmla="*/ 2147483647 h 206"/>
                <a:gd name="T10" fmla="*/ 2147483647 w 231"/>
                <a:gd name="T11" fmla="*/ 2147483647 h 206"/>
                <a:gd name="T12" fmla="*/ 2147483647 w 231"/>
                <a:gd name="T13" fmla="*/ 2147483647 h 206"/>
                <a:gd name="T14" fmla="*/ 2147483647 w 231"/>
                <a:gd name="T15" fmla="*/ 2147483647 h 206"/>
                <a:gd name="T16" fmla="*/ 2147483647 w 231"/>
                <a:gd name="T17" fmla="*/ 2147483647 h 206"/>
                <a:gd name="T18" fmla="*/ 2147483647 w 231"/>
                <a:gd name="T19" fmla="*/ 2147483647 h 206"/>
                <a:gd name="T20" fmla="*/ 2147483647 w 231"/>
                <a:gd name="T21" fmla="*/ 2147483647 h 206"/>
                <a:gd name="T22" fmla="*/ 2147483647 w 231"/>
                <a:gd name="T23" fmla="*/ 2147483647 h 206"/>
                <a:gd name="T24" fmla="*/ 2147483647 w 231"/>
                <a:gd name="T25" fmla="*/ 2147483647 h 206"/>
                <a:gd name="T26" fmla="*/ 2147483647 w 231"/>
                <a:gd name="T27" fmla="*/ 2147483647 h 206"/>
                <a:gd name="T28" fmla="*/ 2147483647 w 231"/>
                <a:gd name="T29" fmla="*/ 2147483647 h 206"/>
                <a:gd name="T30" fmla="*/ 2147483647 w 231"/>
                <a:gd name="T31" fmla="*/ 2147483647 h 206"/>
                <a:gd name="T32" fmla="*/ 2147483647 w 231"/>
                <a:gd name="T33" fmla="*/ 2147483647 h 206"/>
                <a:gd name="T34" fmla="*/ 2147483647 w 231"/>
                <a:gd name="T35" fmla="*/ 2147483647 h 206"/>
                <a:gd name="T36" fmla="*/ 2147483647 w 231"/>
                <a:gd name="T37" fmla="*/ 2147483647 h 206"/>
                <a:gd name="T38" fmla="*/ 2147483647 w 231"/>
                <a:gd name="T39" fmla="*/ 2147483647 h 206"/>
                <a:gd name="T40" fmla="*/ 2147483647 w 231"/>
                <a:gd name="T41" fmla="*/ 2147483647 h 206"/>
                <a:gd name="T42" fmla="*/ 2147483647 w 231"/>
                <a:gd name="T43" fmla="*/ 2147483647 h 206"/>
                <a:gd name="T44" fmla="*/ 2147483647 w 231"/>
                <a:gd name="T45" fmla="*/ 2147483647 h 206"/>
                <a:gd name="T46" fmla="*/ 2147483647 w 231"/>
                <a:gd name="T47" fmla="*/ 2147483647 h 206"/>
                <a:gd name="T48" fmla="*/ 2147483647 w 231"/>
                <a:gd name="T49" fmla="*/ 2147483647 h 206"/>
                <a:gd name="T50" fmla="*/ 2147483647 w 231"/>
                <a:gd name="T51" fmla="*/ 2147483647 h 206"/>
                <a:gd name="T52" fmla="*/ 2147483647 w 231"/>
                <a:gd name="T53" fmla="*/ 2147483647 h 206"/>
                <a:gd name="T54" fmla="*/ 2147483647 w 231"/>
                <a:gd name="T55" fmla="*/ 2147483647 h 206"/>
                <a:gd name="T56" fmla="*/ 2147483647 w 231"/>
                <a:gd name="T57" fmla="*/ 2147483647 h 206"/>
                <a:gd name="T58" fmla="*/ 2147483647 w 231"/>
                <a:gd name="T59" fmla="*/ 2147483647 h 206"/>
                <a:gd name="T60" fmla="*/ 2147483647 w 231"/>
                <a:gd name="T61" fmla="*/ 2147483647 h 206"/>
                <a:gd name="T62" fmla="*/ 2147483647 w 231"/>
                <a:gd name="T63" fmla="*/ 2147483647 h 206"/>
                <a:gd name="T64" fmla="*/ 2147483647 w 231"/>
                <a:gd name="T65" fmla="*/ 2147483647 h 206"/>
                <a:gd name="T66" fmla="*/ 2147483647 w 231"/>
                <a:gd name="T67" fmla="*/ 2147483647 h 206"/>
                <a:gd name="T68" fmla="*/ 2147483647 w 231"/>
                <a:gd name="T69" fmla="*/ 2147483647 h 206"/>
                <a:gd name="T70" fmla="*/ 2147483647 w 231"/>
                <a:gd name="T71" fmla="*/ 2147483647 h 206"/>
                <a:gd name="T72" fmla="*/ 2147483647 w 231"/>
                <a:gd name="T73" fmla="*/ 2147483647 h 206"/>
                <a:gd name="T74" fmla="*/ 2147483647 w 231"/>
                <a:gd name="T75" fmla="*/ 2147483647 h 206"/>
                <a:gd name="T76" fmla="*/ 2147483647 w 231"/>
                <a:gd name="T77" fmla="*/ 2147483647 h 206"/>
                <a:gd name="T78" fmla="*/ 2147483647 w 231"/>
                <a:gd name="T79" fmla="*/ 2147483647 h 206"/>
                <a:gd name="T80" fmla="*/ 2147483647 w 231"/>
                <a:gd name="T81" fmla="*/ 2147483647 h 206"/>
                <a:gd name="T82" fmla="*/ 0 w 231"/>
                <a:gd name="T83" fmla="*/ 2147483647 h 206"/>
                <a:gd name="T84" fmla="*/ 2147483647 w 231"/>
                <a:gd name="T85" fmla="*/ 2147483647 h 206"/>
                <a:gd name="T86" fmla="*/ 2147483647 w 231"/>
                <a:gd name="T87" fmla="*/ 2147483647 h 206"/>
                <a:gd name="T88" fmla="*/ 2147483647 w 231"/>
                <a:gd name="T89" fmla="*/ 2147483647 h 206"/>
                <a:gd name="T90" fmla="*/ 2147483647 w 231"/>
                <a:gd name="T91" fmla="*/ 2147483647 h 206"/>
                <a:gd name="T92" fmla="*/ 2147483647 w 231"/>
                <a:gd name="T93" fmla="*/ 2147483647 h 206"/>
                <a:gd name="T94" fmla="*/ 2147483647 w 231"/>
                <a:gd name="T95" fmla="*/ 2147483647 h 206"/>
                <a:gd name="T96" fmla="*/ 2147483647 w 231"/>
                <a:gd name="T97" fmla="*/ 2147483647 h 206"/>
                <a:gd name="T98" fmla="*/ 2147483647 w 231"/>
                <a:gd name="T99" fmla="*/ 2147483647 h 206"/>
                <a:gd name="T100" fmla="*/ 2147483647 w 231"/>
                <a:gd name="T101" fmla="*/ 2147483647 h 206"/>
                <a:gd name="T102" fmla="*/ 2147483647 w 231"/>
                <a:gd name="T103" fmla="*/ 2147483647 h 206"/>
                <a:gd name="T104" fmla="*/ 2147483647 w 231"/>
                <a:gd name="T105" fmla="*/ 2147483647 h 206"/>
                <a:gd name="T106" fmla="*/ 2147483647 w 231"/>
                <a:gd name="T107" fmla="*/ 2147483647 h 206"/>
                <a:gd name="T108" fmla="*/ 2147483647 w 231"/>
                <a:gd name="T109" fmla="*/ 2147483647 h 206"/>
                <a:gd name="T110" fmla="*/ 2147483647 w 231"/>
                <a:gd name="T111" fmla="*/ 2147483647 h 206"/>
                <a:gd name="T112" fmla="*/ 2147483647 w 231"/>
                <a:gd name="T113" fmla="*/ 2147483647 h 206"/>
                <a:gd name="T114" fmla="*/ 2147483647 w 231"/>
                <a:gd name="T115" fmla="*/ 2147483647 h 206"/>
                <a:gd name="T116" fmla="*/ 2147483647 w 231"/>
                <a:gd name="T117" fmla="*/ 2147483647 h 206"/>
                <a:gd name="T118" fmla="*/ 2147483647 w 231"/>
                <a:gd name="T119" fmla="*/ 2147483647 h 206"/>
                <a:gd name="T120" fmla="*/ 2147483647 w 231"/>
                <a:gd name="T121" fmla="*/ 2147483647 h 206"/>
                <a:gd name="T122" fmla="*/ 2147483647 w 231"/>
                <a:gd name="T123" fmla="*/ 2147483647 h 206"/>
                <a:gd name="T124" fmla="*/ 2147483647 w 231"/>
                <a:gd name="T125" fmla="*/ 2147483647 h 20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231"/>
                <a:gd name="T190" fmla="*/ 0 h 206"/>
                <a:gd name="T191" fmla="*/ 231 w 231"/>
                <a:gd name="T192" fmla="*/ 206 h 206"/>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231" h="206">
                  <a:moveTo>
                    <a:pt x="168" y="16"/>
                  </a:moveTo>
                  <a:lnTo>
                    <a:pt x="170" y="18"/>
                  </a:lnTo>
                  <a:lnTo>
                    <a:pt x="170" y="10"/>
                  </a:lnTo>
                  <a:lnTo>
                    <a:pt x="174" y="8"/>
                  </a:lnTo>
                  <a:lnTo>
                    <a:pt x="178" y="4"/>
                  </a:lnTo>
                  <a:lnTo>
                    <a:pt x="180" y="4"/>
                  </a:lnTo>
                  <a:lnTo>
                    <a:pt x="182" y="2"/>
                  </a:lnTo>
                  <a:lnTo>
                    <a:pt x="184" y="0"/>
                  </a:lnTo>
                  <a:lnTo>
                    <a:pt x="186" y="2"/>
                  </a:lnTo>
                  <a:lnTo>
                    <a:pt x="186" y="8"/>
                  </a:lnTo>
                  <a:lnTo>
                    <a:pt x="188" y="10"/>
                  </a:lnTo>
                  <a:lnTo>
                    <a:pt x="190" y="12"/>
                  </a:lnTo>
                  <a:lnTo>
                    <a:pt x="194" y="12"/>
                  </a:lnTo>
                  <a:lnTo>
                    <a:pt x="196" y="14"/>
                  </a:lnTo>
                  <a:lnTo>
                    <a:pt x="196" y="22"/>
                  </a:lnTo>
                  <a:lnTo>
                    <a:pt x="198" y="24"/>
                  </a:lnTo>
                  <a:lnTo>
                    <a:pt x="202" y="26"/>
                  </a:lnTo>
                  <a:lnTo>
                    <a:pt x="208" y="22"/>
                  </a:lnTo>
                  <a:lnTo>
                    <a:pt x="211" y="20"/>
                  </a:lnTo>
                  <a:lnTo>
                    <a:pt x="213" y="18"/>
                  </a:lnTo>
                  <a:lnTo>
                    <a:pt x="217" y="14"/>
                  </a:lnTo>
                  <a:lnTo>
                    <a:pt x="221" y="14"/>
                  </a:lnTo>
                  <a:lnTo>
                    <a:pt x="219" y="18"/>
                  </a:lnTo>
                  <a:lnTo>
                    <a:pt x="219" y="22"/>
                  </a:lnTo>
                  <a:lnTo>
                    <a:pt x="219" y="26"/>
                  </a:lnTo>
                  <a:lnTo>
                    <a:pt x="223" y="24"/>
                  </a:lnTo>
                  <a:lnTo>
                    <a:pt x="223" y="20"/>
                  </a:lnTo>
                  <a:lnTo>
                    <a:pt x="225" y="16"/>
                  </a:lnTo>
                  <a:lnTo>
                    <a:pt x="227" y="16"/>
                  </a:lnTo>
                  <a:lnTo>
                    <a:pt x="231" y="20"/>
                  </a:lnTo>
                  <a:lnTo>
                    <a:pt x="225" y="24"/>
                  </a:lnTo>
                  <a:lnTo>
                    <a:pt x="227" y="24"/>
                  </a:lnTo>
                  <a:lnTo>
                    <a:pt x="229" y="28"/>
                  </a:lnTo>
                  <a:lnTo>
                    <a:pt x="227" y="32"/>
                  </a:lnTo>
                  <a:lnTo>
                    <a:pt x="231" y="42"/>
                  </a:lnTo>
                  <a:lnTo>
                    <a:pt x="229" y="44"/>
                  </a:lnTo>
                  <a:lnTo>
                    <a:pt x="225" y="50"/>
                  </a:lnTo>
                  <a:lnTo>
                    <a:pt x="223" y="54"/>
                  </a:lnTo>
                  <a:lnTo>
                    <a:pt x="221" y="58"/>
                  </a:lnTo>
                  <a:lnTo>
                    <a:pt x="217" y="58"/>
                  </a:lnTo>
                  <a:lnTo>
                    <a:pt x="217" y="60"/>
                  </a:lnTo>
                  <a:lnTo>
                    <a:pt x="211" y="66"/>
                  </a:lnTo>
                  <a:lnTo>
                    <a:pt x="204" y="78"/>
                  </a:lnTo>
                  <a:lnTo>
                    <a:pt x="202" y="80"/>
                  </a:lnTo>
                  <a:lnTo>
                    <a:pt x="200" y="82"/>
                  </a:lnTo>
                  <a:lnTo>
                    <a:pt x="198" y="84"/>
                  </a:lnTo>
                  <a:lnTo>
                    <a:pt x="190" y="88"/>
                  </a:lnTo>
                  <a:lnTo>
                    <a:pt x="188" y="100"/>
                  </a:lnTo>
                  <a:lnTo>
                    <a:pt x="186" y="104"/>
                  </a:lnTo>
                  <a:lnTo>
                    <a:pt x="192" y="106"/>
                  </a:lnTo>
                  <a:lnTo>
                    <a:pt x="196" y="108"/>
                  </a:lnTo>
                  <a:lnTo>
                    <a:pt x="198" y="112"/>
                  </a:lnTo>
                  <a:lnTo>
                    <a:pt x="196" y="114"/>
                  </a:lnTo>
                  <a:lnTo>
                    <a:pt x="194" y="110"/>
                  </a:lnTo>
                  <a:lnTo>
                    <a:pt x="194" y="114"/>
                  </a:lnTo>
                  <a:lnTo>
                    <a:pt x="182" y="110"/>
                  </a:lnTo>
                  <a:lnTo>
                    <a:pt x="178" y="108"/>
                  </a:lnTo>
                  <a:lnTo>
                    <a:pt x="176" y="110"/>
                  </a:lnTo>
                  <a:lnTo>
                    <a:pt x="176" y="112"/>
                  </a:lnTo>
                  <a:lnTo>
                    <a:pt x="176" y="114"/>
                  </a:lnTo>
                  <a:lnTo>
                    <a:pt x="172" y="112"/>
                  </a:lnTo>
                  <a:lnTo>
                    <a:pt x="170" y="112"/>
                  </a:lnTo>
                  <a:lnTo>
                    <a:pt x="170" y="114"/>
                  </a:lnTo>
                  <a:lnTo>
                    <a:pt x="162" y="118"/>
                  </a:lnTo>
                  <a:lnTo>
                    <a:pt x="156" y="120"/>
                  </a:lnTo>
                  <a:lnTo>
                    <a:pt x="154" y="120"/>
                  </a:lnTo>
                  <a:lnTo>
                    <a:pt x="152" y="118"/>
                  </a:lnTo>
                  <a:lnTo>
                    <a:pt x="150" y="118"/>
                  </a:lnTo>
                  <a:lnTo>
                    <a:pt x="150" y="122"/>
                  </a:lnTo>
                  <a:lnTo>
                    <a:pt x="148" y="126"/>
                  </a:lnTo>
                  <a:lnTo>
                    <a:pt x="144" y="132"/>
                  </a:lnTo>
                  <a:lnTo>
                    <a:pt x="144" y="138"/>
                  </a:lnTo>
                  <a:lnTo>
                    <a:pt x="142" y="146"/>
                  </a:lnTo>
                  <a:lnTo>
                    <a:pt x="140" y="148"/>
                  </a:lnTo>
                  <a:lnTo>
                    <a:pt x="140" y="152"/>
                  </a:lnTo>
                  <a:lnTo>
                    <a:pt x="136" y="158"/>
                  </a:lnTo>
                  <a:lnTo>
                    <a:pt x="134" y="164"/>
                  </a:lnTo>
                  <a:lnTo>
                    <a:pt x="134" y="166"/>
                  </a:lnTo>
                  <a:lnTo>
                    <a:pt x="130" y="172"/>
                  </a:lnTo>
                  <a:lnTo>
                    <a:pt x="128" y="174"/>
                  </a:lnTo>
                  <a:lnTo>
                    <a:pt x="126" y="176"/>
                  </a:lnTo>
                  <a:lnTo>
                    <a:pt x="126" y="180"/>
                  </a:lnTo>
                  <a:lnTo>
                    <a:pt x="124" y="180"/>
                  </a:lnTo>
                  <a:lnTo>
                    <a:pt x="128" y="182"/>
                  </a:lnTo>
                  <a:lnTo>
                    <a:pt x="126" y="184"/>
                  </a:lnTo>
                  <a:lnTo>
                    <a:pt x="122" y="184"/>
                  </a:lnTo>
                  <a:lnTo>
                    <a:pt x="118" y="186"/>
                  </a:lnTo>
                  <a:lnTo>
                    <a:pt x="112" y="192"/>
                  </a:lnTo>
                  <a:lnTo>
                    <a:pt x="104" y="194"/>
                  </a:lnTo>
                  <a:lnTo>
                    <a:pt x="100" y="196"/>
                  </a:lnTo>
                  <a:lnTo>
                    <a:pt x="100" y="198"/>
                  </a:lnTo>
                  <a:lnTo>
                    <a:pt x="98" y="198"/>
                  </a:lnTo>
                  <a:lnTo>
                    <a:pt x="96" y="200"/>
                  </a:lnTo>
                  <a:lnTo>
                    <a:pt x="94" y="202"/>
                  </a:lnTo>
                  <a:lnTo>
                    <a:pt x="84" y="206"/>
                  </a:lnTo>
                  <a:lnTo>
                    <a:pt x="82" y="206"/>
                  </a:lnTo>
                  <a:lnTo>
                    <a:pt x="76" y="206"/>
                  </a:lnTo>
                  <a:lnTo>
                    <a:pt x="72" y="206"/>
                  </a:lnTo>
                  <a:lnTo>
                    <a:pt x="70" y="202"/>
                  </a:lnTo>
                  <a:lnTo>
                    <a:pt x="68" y="202"/>
                  </a:lnTo>
                  <a:lnTo>
                    <a:pt x="66" y="204"/>
                  </a:lnTo>
                  <a:lnTo>
                    <a:pt x="62" y="204"/>
                  </a:lnTo>
                  <a:lnTo>
                    <a:pt x="60" y="204"/>
                  </a:lnTo>
                  <a:lnTo>
                    <a:pt x="60" y="202"/>
                  </a:lnTo>
                  <a:lnTo>
                    <a:pt x="56" y="204"/>
                  </a:lnTo>
                  <a:lnTo>
                    <a:pt x="56" y="200"/>
                  </a:lnTo>
                  <a:lnTo>
                    <a:pt x="56" y="198"/>
                  </a:lnTo>
                  <a:lnTo>
                    <a:pt x="54" y="198"/>
                  </a:lnTo>
                  <a:lnTo>
                    <a:pt x="50" y="198"/>
                  </a:lnTo>
                  <a:lnTo>
                    <a:pt x="40" y="196"/>
                  </a:lnTo>
                  <a:lnTo>
                    <a:pt x="38" y="192"/>
                  </a:lnTo>
                  <a:lnTo>
                    <a:pt x="34" y="190"/>
                  </a:lnTo>
                  <a:lnTo>
                    <a:pt x="30" y="190"/>
                  </a:lnTo>
                  <a:lnTo>
                    <a:pt x="26" y="192"/>
                  </a:lnTo>
                  <a:lnTo>
                    <a:pt x="22" y="192"/>
                  </a:lnTo>
                  <a:lnTo>
                    <a:pt x="10" y="192"/>
                  </a:lnTo>
                  <a:lnTo>
                    <a:pt x="6" y="190"/>
                  </a:lnTo>
                  <a:lnTo>
                    <a:pt x="8" y="186"/>
                  </a:lnTo>
                  <a:lnTo>
                    <a:pt x="12" y="184"/>
                  </a:lnTo>
                  <a:lnTo>
                    <a:pt x="12" y="180"/>
                  </a:lnTo>
                  <a:lnTo>
                    <a:pt x="6" y="186"/>
                  </a:lnTo>
                  <a:lnTo>
                    <a:pt x="8" y="182"/>
                  </a:lnTo>
                  <a:lnTo>
                    <a:pt x="8" y="180"/>
                  </a:lnTo>
                  <a:lnTo>
                    <a:pt x="6" y="182"/>
                  </a:lnTo>
                  <a:lnTo>
                    <a:pt x="2" y="182"/>
                  </a:lnTo>
                  <a:lnTo>
                    <a:pt x="0" y="180"/>
                  </a:lnTo>
                  <a:lnTo>
                    <a:pt x="2" y="178"/>
                  </a:lnTo>
                  <a:lnTo>
                    <a:pt x="8" y="176"/>
                  </a:lnTo>
                  <a:lnTo>
                    <a:pt x="12" y="174"/>
                  </a:lnTo>
                  <a:lnTo>
                    <a:pt x="10" y="172"/>
                  </a:lnTo>
                  <a:lnTo>
                    <a:pt x="12" y="172"/>
                  </a:lnTo>
                  <a:lnTo>
                    <a:pt x="14" y="168"/>
                  </a:lnTo>
                  <a:lnTo>
                    <a:pt x="12" y="168"/>
                  </a:lnTo>
                  <a:lnTo>
                    <a:pt x="8" y="168"/>
                  </a:lnTo>
                  <a:lnTo>
                    <a:pt x="8" y="166"/>
                  </a:lnTo>
                  <a:lnTo>
                    <a:pt x="12" y="166"/>
                  </a:lnTo>
                  <a:lnTo>
                    <a:pt x="14" y="164"/>
                  </a:lnTo>
                  <a:lnTo>
                    <a:pt x="12" y="162"/>
                  </a:lnTo>
                  <a:lnTo>
                    <a:pt x="12" y="160"/>
                  </a:lnTo>
                  <a:lnTo>
                    <a:pt x="14" y="160"/>
                  </a:lnTo>
                  <a:lnTo>
                    <a:pt x="16" y="162"/>
                  </a:lnTo>
                  <a:lnTo>
                    <a:pt x="18" y="160"/>
                  </a:lnTo>
                  <a:lnTo>
                    <a:pt x="20" y="160"/>
                  </a:lnTo>
                  <a:lnTo>
                    <a:pt x="22" y="160"/>
                  </a:lnTo>
                  <a:lnTo>
                    <a:pt x="18" y="158"/>
                  </a:lnTo>
                  <a:lnTo>
                    <a:pt x="16" y="158"/>
                  </a:lnTo>
                  <a:lnTo>
                    <a:pt x="18" y="150"/>
                  </a:lnTo>
                  <a:lnTo>
                    <a:pt x="22" y="146"/>
                  </a:lnTo>
                  <a:lnTo>
                    <a:pt x="24" y="146"/>
                  </a:lnTo>
                  <a:lnTo>
                    <a:pt x="26" y="148"/>
                  </a:lnTo>
                  <a:lnTo>
                    <a:pt x="26" y="150"/>
                  </a:lnTo>
                  <a:lnTo>
                    <a:pt x="28" y="150"/>
                  </a:lnTo>
                  <a:lnTo>
                    <a:pt x="30" y="150"/>
                  </a:lnTo>
                  <a:lnTo>
                    <a:pt x="30" y="146"/>
                  </a:lnTo>
                  <a:lnTo>
                    <a:pt x="30" y="144"/>
                  </a:lnTo>
                  <a:lnTo>
                    <a:pt x="32" y="142"/>
                  </a:lnTo>
                  <a:lnTo>
                    <a:pt x="34" y="138"/>
                  </a:lnTo>
                  <a:lnTo>
                    <a:pt x="38" y="138"/>
                  </a:lnTo>
                  <a:lnTo>
                    <a:pt x="42" y="134"/>
                  </a:lnTo>
                  <a:lnTo>
                    <a:pt x="42" y="130"/>
                  </a:lnTo>
                  <a:lnTo>
                    <a:pt x="44" y="128"/>
                  </a:lnTo>
                  <a:lnTo>
                    <a:pt x="48" y="126"/>
                  </a:lnTo>
                  <a:lnTo>
                    <a:pt x="50" y="120"/>
                  </a:lnTo>
                  <a:lnTo>
                    <a:pt x="52" y="118"/>
                  </a:lnTo>
                  <a:lnTo>
                    <a:pt x="56" y="118"/>
                  </a:lnTo>
                  <a:lnTo>
                    <a:pt x="60" y="118"/>
                  </a:lnTo>
                  <a:lnTo>
                    <a:pt x="64" y="116"/>
                  </a:lnTo>
                  <a:lnTo>
                    <a:pt x="68" y="116"/>
                  </a:lnTo>
                  <a:lnTo>
                    <a:pt x="72" y="114"/>
                  </a:lnTo>
                  <a:lnTo>
                    <a:pt x="76" y="112"/>
                  </a:lnTo>
                  <a:lnTo>
                    <a:pt x="84" y="106"/>
                  </a:lnTo>
                  <a:lnTo>
                    <a:pt x="92" y="102"/>
                  </a:lnTo>
                  <a:lnTo>
                    <a:pt x="102" y="96"/>
                  </a:lnTo>
                  <a:lnTo>
                    <a:pt x="110" y="92"/>
                  </a:lnTo>
                  <a:lnTo>
                    <a:pt x="110" y="88"/>
                  </a:lnTo>
                  <a:lnTo>
                    <a:pt x="116" y="84"/>
                  </a:lnTo>
                  <a:lnTo>
                    <a:pt x="120" y="82"/>
                  </a:lnTo>
                  <a:lnTo>
                    <a:pt x="122" y="82"/>
                  </a:lnTo>
                  <a:lnTo>
                    <a:pt x="128" y="80"/>
                  </a:lnTo>
                  <a:lnTo>
                    <a:pt x="132" y="76"/>
                  </a:lnTo>
                  <a:lnTo>
                    <a:pt x="140" y="68"/>
                  </a:lnTo>
                  <a:lnTo>
                    <a:pt x="142" y="60"/>
                  </a:lnTo>
                  <a:lnTo>
                    <a:pt x="144" y="50"/>
                  </a:lnTo>
                  <a:lnTo>
                    <a:pt x="148" y="44"/>
                  </a:lnTo>
                  <a:lnTo>
                    <a:pt x="158" y="38"/>
                  </a:lnTo>
                  <a:lnTo>
                    <a:pt x="160" y="38"/>
                  </a:lnTo>
                  <a:lnTo>
                    <a:pt x="162" y="34"/>
                  </a:lnTo>
                  <a:lnTo>
                    <a:pt x="166" y="28"/>
                  </a:lnTo>
                  <a:lnTo>
                    <a:pt x="168" y="16"/>
                  </a:lnTo>
                  <a:close/>
                </a:path>
              </a:pathLst>
            </a:custGeom>
            <a:solidFill>
              <a:schemeClr val="accent1"/>
            </a:solidFill>
            <a:ln w="3175">
              <a:solidFill>
                <a:schemeClr val="bg1"/>
              </a:solidFill>
              <a:round/>
              <a:headEnd/>
              <a:tailEnd/>
            </a:ln>
          </p:spPr>
          <p:txBody>
            <a:bodyPr/>
            <a:lstStyle/>
            <a:p>
              <a:endParaRPr lang="en-US"/>
            </a:p>
          </p:txBody>
        </p:sp>
        <p:sp>
          <p:nvSpPr>
            <p:cNvPr id="16446" name="Freeform 45"/>
            <p:cNvSpPr>
              <a:spLocks/>
            </p:cNvSpPr>
            <p:nvPr/>
          </p:nvSpPr>
          <p:spPr bwMode="auto">
            <a:xfrm>
              <a:off x="8402638" y="4862513"/>
              <a:ext cx="136525" cy="190500"/>
            </a:xfrm>
            <a:custGeom>
              <a:avLst/>
              <a:gdLst>
                <a:gd name="T0" fmla="*/ 2147483647 w 171"/>
                <a:gd name="T1" fmla="*/ 2147483647 h 239"/>
                <a:gd name="T2" fmla="*/ 2147483647 w 171"/>
                <a:gd name="T3" fmla="*/ 2147483647 h 239"/>
                <a:gd name="T4" fmla="*/ 2147483647 w 171"/>
                <a:gd name="T5" fmla="*/ 2147483647 h 239"/>
                <a:gd name="T6" fmla="*/ 2147483647 w 171"/>
                <a:gd name="T7" fmla="*/ 2147483647 h 239"/>
                <a:gd name="T8" fmla="*/ 2147483647 w 171"/>
                <a:gd name="T9" fmla="*/ 2147483647 h 239"/>
                <a:gd name="T10" fmla="*/ 2147483647 w 171"/>
                <a:gd name="T11" fmla="*/ 2147483647 h 239"/>
                <a:gd name="T12" fmla="*/ 2147483647 w 171"/>
                <a:gd name="T13" fmla="*/ 2147483647 h 239"/>
                <a:gd name="T14" fmla="*/ 2147483647 w 171"/>
                <a:gd name="T15" fmla="*/ 2147483647 h 239"/>
                <a:gd name="T16" fmla="*/ 2147483647 w 171"/>
                <a:gd name="T17" fmla="*/ 2147483647 h 239"/>
                <a:gd name="T18" fmla="*/ 2147483647 w 171"/>
                <a:gd name="T19" fmla="*/ 2147483647 h 239"/>
                <a:gd name="T20" fmla="*/ 2147483647 w 171"/>
                <a:gd name="T21" fmla="*/ 2147483647 h 239"/>
                <a:gd name="T22" fmla="*/ 2147483647 w 171"/>
                <a:gd name="T23" fmla="*/ 2147483647 h 239"/>
                <a:gd name="T24" fmla="*/ 2147483647 w 171"/>
                <a:gd name="T25" fmla="*/ 2147483647 h 239"/>
                <a:gd name="T26" fmla="*/ 2147483647 w 171"/>
                <a:gd name="T27" fmla="*/ 2147483647 h 239"/>
                <a:gd name="T28" fmla="*/ 2147483647 w 171"/>
                <a:gd name="T29" fmla="*/ 2147483647 h 239"/>
                <a:gd name="T30" fmla="*/ 2147483647 w 171"/>
                <a:gd name="T31" fmla="*/ 2147483647 h 239"/>
                <a:gd name="T32" fmla="*/ 2147483647 w 171"/>
                <a:gd name="T33" fmla="*/ 2147483647 h 239"/>
                <a:gd name="T34" fmla="*/ 2147483647 w 171"/>
                <a:gd name="T35" fmla="*/ 2147483647 h 239"/>
                <a:gd name="T36" fmla="*/ 2147483647 w 171"/>
                <a:gd name="T37" fmla="*/ 2147483647 h 239"/>
                <a:gd name="T38" fmla="*/ 2147483647 w 171"/>
                <a:gd name="T39" fmla="*/ 2147483647 h 239"/>
                <a:gd name="T40" fmla="*/ 2147483647 w 171"/>
                <a:gd name="T41" fmla="*/ 2147483647 h 239"/>
                <a:gd name="T42" fmla="*/ 2147483647 w 171"/>
                <a:gd name="T43" fmla="*/ 2147483647 h 239"/>
                <a:gd name="T44" fmla="*/ 0 w 171"/>
                <a:gd name="T45" fmla="*/ 2025407439 h 239"/>
                <a:gd name="T46" fmla="*/ 2147483647 w 171"/>
                <a:gd name="T47" fmla="*/ 0 h 239"/>
                <a:gd name="T48" fmla="*/ 2147483647 w 171"/>
                <a:gd name="T49" fmla="*/ 2147483647 h 239"/>
                <a:gd name="T50" fmla="*/ 2147483647 w 171"/>
                <a:gd name="T51" fmla="*/ 2147483647 h 239"/>
                <a:gd name="T52" fmla="*/ 2147483647 w 171"/>
                <a:gd name="T53" fmla="*/ 2147483647 h 239"/>
                <a:gd name="T54" fmla="*/ 2147483647 w 171"/>
                <a:gd name="T55" fmla="*/ 2147483647 h 239"/>
                <a:gd name="T56" fmla="*/ 2147483647 w 171"/>
                <a:gd name="T57" fmla="*/ 2147483647 h 239"/>
                <a:gd name="T58" fmla="*/ 2147483647 w 171"/>
                <a:gd name="T59" fmla="*/ 2147483647 h 239"/>
                <a:gd name="T60" fmla="*/ 2147483647 w 171"/>
                <a:gd name="T61" fmla="*/ 2147483647 h 239"/>
                <a:gd name="T62" fmla="*/ 2147483647 w 171"/>
                <a:gd name="T63" fmla="*/ 2147483647 h 239"/>
                <a:gd name="T64" fmla="*/ 2147483647 w 171"/>
                <a:gd name="T65" fmla="*/ 2147483647 h 239"/>
                <a:gd name="T66" fmla="*/ 2147483647 w 171"/>
                <a:gd name="T67" fmla="*/ 2147483647 h 239"/>
                <a:gd name="T68" fmla="*/ 2147483647 w 171"/>
                <a:gd name="T69" fmla="*/ 2147483647 h 239"/>
                <a:gd name="T70" fmla="*/ 2147483647 w 171"/>
                <a:gd name="T71" fmla="*/ 2147483647 h 239"/>
                <a:gd name="T72" fmla="*/ 2147483647 w 171"/>
                <a:gd name="T73" fmla="*/ 2147483647 h 239"/>
                <a:gd name="T74" fmla="*/ 2147483647 w 171"/>
                <a:gd name="T75" fmla="*/ 2147483647 h 239"/>
                <a:gd name="T76" fmla="*/ 2147483647 w 171"/>
                <a:gd name="T77" fmla="*/ 2147483647 h 239"/>
                <a:gd name="T78" fmla="*/ 2147483647 w 171"/>
                <a:gd name="T79" fmla="*/ 2147483647 h 239"/>
                <a:gd name="T80" fmla="*/ 2147483647 w 171"/>
                <a:gd name="T81" fmla="*/ 2147483647 h 239"/>
                <a:gd name="T82" fmla="*/ 2147483647 w 171"/>
                <a:gd name="T83" fmla="*/ 2147483647 h 239"/>
                <a:gd name="T84" fmla="*/ 2147483647 w 171"/>
                <a:gd name="T85" fmla="*/ 2147483647 h 239"/>
                <a:gd name="T86" fmla="*/ 2147483647 w 171"/>
                <a:gd name="T87" fmla="*/ 2147483647 h 239"/>
                <a:gd name="T88" fmla="*/ 2147483647 w 171"/>
                <a:gd name="T89" fmla="*/ 2147483647 h 239"/>
                <a:gd name="T90" fmla="*/ 2147483647 w 171"/>
                <a:gd name="T91" fmla="*/ 2147483647 h 239"/>
                <a:gd name="T92" fmla="*/ 2147483647 w 171"/>
                <a:gd name="T93" fmla="*/ 2147483647 h 239"/>
                <a:gd name="T94" fmla="*/ 2147483647 w 171"/>
                <a:gd name="T95" fmla="*/ 2147483647 h 239"/>
                <a:gd name="T96" fmla="*/ 2147483647 w 171"/>
                <a:gd name="T97" fmla="*/ 2147483647 h 239"/>
                <a:gd name="T98" fmla="*/ 2147483647 w 171"/>
                <a:gd name="T99" fmla="*/ 2147483647 h 239"/>
                <a:gd name="T100" fmla="*/ 2147483647 w 171"/>
                <a:gd name="T101" fmla="*/ 2147483647 h 239"/>
                <a:gd name="T102" fmla="*/ 2147483647 w 171"/>
                <a:gd name="T103" fmla="*/ 2147483647 h 239"/>
                <a:gd name="T104" fmla="*/ 2147483647 w 171"/>
                <a:gd name="T105" fmla="*/ 2147483647 h 239"/>
                <a:gd name="T106" fmla="*/ 2147483647 w 171"/>
                <a:gd name="T107" fmla="*/ 2147483647 h 239"/>
                <a:gd name="T108" fmla="*/ 2147483647 w 171"/>
                <a:gd name="T109" fmla="*/ 2147483647 h 239"/>
                <a:gd name="T110" fmla="*/ 2147483647 w 171"/>
                <a:gd name="T111" fmla="*/ 2147483647 h 239"/>
                <a:gd name="T112" fmla="*/ 2147483647 w 171"/>
                <a:gd name="T113" fmla="*/ 2147483647 h 239"/>
                <a:gd name="T114" fmla="*/ 2147483647 w 171"/>
                <a:gd name="T115" fmla="*/ 2147483647 h 239"/>
                <a:gd name="T116" fmla="*/ 2147483647 w 171"/>
                <a:gd name="T117" fmla="*/ 2147483647 h 239"/>
                <a:gd name="T118" fmla="*/ 2147483647 w 171"/>
                <a:gd name="T119" fmla="*/ 2147483647 h 239"/>
                <a:gd name="T120" fmla="*/ 2147483647 w 171"/>
                <a:gd name="T121" fmla="*/ 2147483647 h 239"/>
                <a:gd name="T122" fmla="*/ 2147483647 w 171"/>
                <a:gd name="T123" fmla="*/ 2147483647 h 239"/>
                <a:gd name="T124" fmla="*/ 2147483647 w 171"/>
                <a:gd name="T125" fmla="*/ 2147483647 h 239"/>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171"/>
                <a:gd name="T190" fmla="*/ 0 h 239"/>
                <a:gd name="T191" fmla="*/ 171 w 171"/>
                <a:gd name="T192" fmla="*/ 239 h 239"/>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171" h="239">
                  <a:moveTo>
                    <a:pt x="59" y="227"/>
                  </a:moveTo>
                  <a:lnTo>
                    <a:pt x="63" y="223"/>
                  </a:lnTo>
                  <a:lnTo>
                    <a:pt x="65" y="219"/>
                  </a:lnTo>
                  <a:lnTo>
                    <a:pt x="69" y="215"/>
                  </a:lnTo>
                  <a:lnTo>
                    <a:pt x="73" y="209"/>
                  </a:lnTo>
                  <a:lnTo>
                    <a:pt x="73" y="203"/>
                  </a:lnTo>
                  <a:lnTo>
                    <a:pt x="75" y="199"/>
                  </a:lnTo>
                  <a:lnTo>
                    <a:pt x="75" y="195"/>
                  </a:lnTo>
                  <a:lnTo>
                    <a:pt x="73" y="192"/>
                  </a:lnTo>
                  <a:lnTo>
                    <a:pt x="65" y="184"/>
                  </a:lnTo>
                  <a:lnTo>
                    <a:pt x="59" y="184"/>
                  </a:lnTo>
                  <a:lnTo>
                    <a:pt x="53" y="180"/>
                  </a:lnTo>
                  <a:lnTo>
                    <a:pt x="43" y="174"/>
                  </a:lnTo>
                  <a:lnTo>
                    <a:pt x="37" y="172"/>
                  </a:lnTo>
                  <a:lnTo>
                    <a:pt x="31" y="166"/>
                  </a:lnTo>
                  <a:lnTo>
                    <a:pt x="31" y="162"/>
                  </a:lnTo>
                  <a:lnTo>
                    <a:pt x="37" y="156"/>
                  </a:lnTo>
                  <a:lnTo>
                    <a:pt x="43" y="154"/>
                  </a:lnTo>
                  <a:lnTo>
                    <a:pt x="49" y="152"/>
                  </a:lnTo>
                  <a:lnTo>
                    <a:pt x="55" y="148"/>
                  </a:lnTo>
                  <a:lnTo>
                    <a:pt x="57" y="140"/>
                  </a:lnTo>
                  <a:lnTo>
                    <a:pt x="57" y="130"/>
                  </a:lnTo>
                  <a:lnTo>
                    <a:pt x="59" y="124"/>
                  </a:lnTo>
                  <a:lnTo>
                    <a:pt x="63" y="126"/>
                  </a:lnTo>
                  <a:lnTo>
                    <a:pt x="63" y="124"/>
                  </a:lnTo>
                  <a:lnTo>
                    <a:pt x="63" y="120"/>
                  </a:lnTo>
                  <a:lnTo>
                    <a:pt x="63" y="114"/>
                  </a:lnTo>
                  <a:lnTo>
                    <a:pt x="65" y="112"/>
                  </a:lnTo>
                  <a:lnTo>
                    <a:pt x="63" y="110"/>
                  </a:lnTo>
                  <a:lnTo>
                    <a:pt x="61" y="104"/>
                  </a:lnTo>
                  <a:lnTo>
                    <a:pt x="63" y="98"/>
                  </a:lnTo>
                  <a:lnTo>
                    <a:pt x="61" y="100"/>
                  </a:lnTo>
                  <a:lnTo>
                    <a:pt x="57" y="96"/>
                  </a:lnTo>
                  <a:lnTo>
                    <a:pt x="55" y="92"/>
                  </a:lnTo>
                  <a:lnTo>
                    <a:pt x="59" y="92"/>
                  </a:lnTo>
                  <a:lnTo>
                    <a:pt x="59" y="90"/>
                  </a:lnTo>
                  <a:lnTo>
                    <a:pt x="61" y="88"/>
                  </a:lnTo>
                  <a:lnTo>
                    <a:pt x="61" y="86"/>
                  </a:lnTo>
                  <a:lnTo>
                    <a:pt x="57" y="86"/>
                  </a:lnTo>
                  <a:lnTo>
                    <a:pt x="53" y="86"/>
                  </a:lnTo>
                  <a:lnTo>
                    <a:pt x="47" y="76"/>
                  </a:lnTo>
                  <a:lnTo>
                    <a:pt x="43" y="70"/>
                  </a:lnTo>
                  <a:lnTo>
                    <a:pt x="47" y="76"/>
                  </a:lnTo>
                  <a:lnTo>
                    <a:pt x="49" y="74"/>
                  </a:lnTo>
                  <a:lnTo>
                    <a:pt x="49" y="68"/>
                  </a:lnTo>
                  <a:lnTo>
                    <a:pt x="47" y="68"/>
                  </a:lnTo>
                  <a:lnTo>
                    <a:pt x="45" y="66"/>
                  </a:lnTo>
                  <a:lnTo>
                    <a:pt x="47" y="64"/>
                  </a:lnTo>
                  <a:lnTo>
                    <a:pt x="47" y="60"/>
                  </a:lnTo>
                  <a:lnTo>
                    <a:pt x="45" y="58"/>
                  </a:lnTo>
                  <a:lnTo>
                    <a:pt x="43" y="60"/>
                  </a:lnTo>
                  <a:lnTo>
                    <a:pt x="39" y="60"/>
                  </a:lnTo>
                  <a:lnTo>
                    <a:pt x="39" y="62"/>
                  </a:lnTo>
                  <a:lnTo>
                    <a:pt x="39" y="66"/>
                  </a:lnTo>
                  <a:lnTo>
                    <a:pt x="33" y="56"/>
                  </a:lnTo>
                  <a:lnTo>
                    <a:pt x="24" y="44"/>
                  </a:lnTo>
                  <a:lnTo>
                    <a:pt x="20" y="40"/>
                  </a:lnTo>
                  <a:lnTo>
                    <a:pt x="20" y="38"/>
                  </a:lnTo>
                  <a:lnTo>
                    <a:pt x="22" y="34"/>
                  </a:lnTo>
                  <a:lnTo>
                    <a:pt x="24" y="32"/>
                  </a:lnTo>
                  <a:lnTo>
                    <a:pt x="24" y="30"/>
                  </a:lnTo>
                  <a:lnTo>
                    <a:pt x="22" y="32"/>
                  </a:lnTo>
                  <a:lnTo>
                    <a:pt x="18" y="36"/>
                  </a:lnTo>
                  <a:lnTo>
                    <a:pt x="14" y="32"/>
                  </a:lnTo>
                  <a:lnTo>
                    <a:pt x="12" y="26"/>
                  </a:lnTo>
                  <a:lnTo>
                    <a:pt x="12" y="24"/>
                  </a:lnTo>
                  <a:lnTo>
                    <a:pt x="12" y="18"/>
                  </a:lnTo>
                  <a:lnTo>
                    <a:pt x="4" y="8"/>
                  </a:lnTo>
                  <a:lnTo>
                    <a:pt x="0" y="4"/>
                  </a:lnTo>
                  <a:lnTo>
                    <a:pt x="0" y="2"/>
                  </a:lnTo>
                  <a:lnTo>
                    <a:pt x="4" y="2"/>
                  </a:lnTo>
                  <a:lnTo>
                    <a:pt x="6" y="0"/>
                  </a:lnTo>
                  <a:lnTo>
                    <a:pt x="8" y="2"/>
                  </a:lnTo>
                  <a:lnTo>
                    <a:pt x="8" y="6"/>
                  </a:lnTo>
                  <a:lnTo>
                    <a:pt x="10" y="12"/>
                  </a:lnTo>
                  <a:lnTo>
                    <a:pt x="12" y="16"/>
                  </a:lnTo>
                  <a:lnTo>
                    <a:pt x="14" y="18"/>
                  </a:lnTo>
                  <a:lnTo>
                    <a:pt x="16" y="18"/>
                  </a:lnTo>
                  <a:lnTo>
                    <a:pt x="20" y="16"/>
                  </a:lnTo>
                  <a:lnTo>
                    <a:pt x="20" y="18"/>
                  </a:lnTo>
                  <a:lnTo>
                    <a:pt x="25" y="18"/>
                  </a:lnTo>
                  <a:lnTo>
                    <a:pt x="27" y="20"/>
                  </a:lnTo>
                  <a:lnTo>
                    <a:pt x="31" y="22"/>
                  </a:lnTo>
                  <a:lnTo>
                    <a:pt x="35" y="22"/>
                  </a:lnTo>
                  <a:lnTo>
                    <a:pt x="39" y="26"/>
                  </a:lnTo>
                  <a:lnTo>
                    <a:pt x="35" y="28"/>
                  </a:lnTo>
                  <a:lnTo>
                    <a:pt x="41" y="32"/>
                  </a:lnTo>
                  <a:lnTo>
                    <a:pt x="43" y="30"/>
                  </a:lnTo>
                  <a:lnTo>
                    <a:pt x="45" y="30"/>
                  </a:lnTo>
                  <a:lnTo>
                    <a:pt x="45" y="34"/>
                  </a:lnTo>
                  <a:lnTo>
                    <a:pt x="47" y="36"/>
                  </a:lnTo>
                  <a:lnTo>
                    <a:pt x="51" y="40"/>
                  </a:lnTo>
                  <a:lnTo>
                    <a:pt x="53" y="42"/>
                  </a:lnTo>
                  <a:lnTo>
                    <a:pt x="53" y="46"/>
                  </a:lnTo>
                  <a:lnTo>
                    <a:pt x="55" y="50"/>
                  </a:lnTo>
                  <a:lnTo>
                    <a:pt x="53" y="48"/>
                  </a:lnTo>
                  <a:lnTo>
                    <a:pt x="49" y="46"/>
                  </a:lnTo>
                  <a:lnTo>
                    <a:pt x="45" y="46"/>
                  </a:lnTo>
                  <a:lnTo>
                    <a:pt x="47" y="50"/>
                  </a:lnTo>
                  <a:lnTo>
                    <a:pt x="49" y="50"/>
                  </a:lnTo>
                  <a:lnTo>
                    <a:pt x="51" y="52"/>
                  </a:lnTo>
                  <a:lnTo>
                    <a:pt x="51" y="56"/>
                  </a:lnTo>
                  <a:lnTo>
                    <a:pt x="55" y="58"/>
                  </a:lnTo>
                  <a:lnTo>
                    <a:pt x="59" y="64"/>
                  </a:lnTo>
                  <a:lnTo>
                    <a:pt x="63" y="68"/>
                  </a:lnTo>
                  <a:lnTo>
                    <a:pt x="59" y="72"/>
                  </a:lnTo>
                  <a:lnTo>
                    <a:pt x="59" y="76"/>
                  </a:lnTo>
                  <a:lnTo>
                    <a:pt x="61" y="76"/>
                  </a:lnTo>
                  <a:lnTo>
                    <a:pt x="61" y="80"/>
                  </a:lnTo>
                  <a:lnTo>
                    <a:pt x="59" y="80"/>
                  </a:lnTo>
                  <a:lnTo>
                    <a:pt x="57" y="82"/>
                  </a:lnTo>
                  <a:lnTo>
                    <a:pt x="59" y="84"/>
                  </a:lnTo>
                  <a:lnTo>
                    <a:pt x="63" y="86"/>
                  </a:lnTo>
                  <a:lnTo>
                    <a:pt x="67" y="86"/>
                  </a:lnTo>
                  <a:lnTo>
                    <a:pt x="67" y="84"/>
                  </a:lnTo>
                  <a:lnTo>
                    <a:pt x="71" y="84"/>
                  </a:lnTo>
                  <a:lnTo>
                    <a:pt x="73" y="86"/>
                  </a:lnTo>
                  <a:lnTo>
                    <a:pt x="75" y="90"/>
                  </a:lnTo>
                  <a:lnTo>
                    <a:pt x="75" y="94"/>
                  </a:lnTo>
                  <a:lnTo>
                    <a:pt x="79" y="94"/>
                  </a:lnTo>
                  <a:lnTo>
                    <a:pt x="81" y="92"/>
                  </a:lnTo>
                  <a:lnTo>
                    <a:pt x="81" y="80"/>
                  </a:lnTo>
                  <a:lnTo>
                    <a:pt x="81" y="76"/>
                  </a:lnTo>
                  <a:lnTo>
                    <a:pt x="77" y="72"/>
                  </a:lnTo>
                  <a:lnTo>
                    <a:pt x="79" y="72"/>
                  </a:lnTo>
                  <a:lnTo>
                    <a:pt x="81" y="74"/>
                  </a:lnTo>
                  <a:lnTo>
                    <a:pt x="89" y="76"/>
                  </a:lnTo>
                  <a:lnTo>
                    <a:pt x="89" y="82"/>
                  </a:lnTo>
                  <a:lnTo>
                    <a:pt x="91" y="82"/>
                  </a:lnTo>
                  <a:lnTo>
                    <a:pt x="91" y="86"/>
                  </a:lnTo>
                  <a:lnTo>
                    <a:pt x="91" y="90"/>
                  </a:lnTo>
                  <a:lnTo>
                    <a:pt x="91" y="94"/>
                  </a:lnTo>
                  <a:lnTo>
                    <a:pt x="91" y="98"/>
                  </a:lnTo>
                  <a:lnTo>
                    <a:pt x="93" y="100"/>
                  </a:lnTo>
                  <a:lnTo>
                    <a:pt x="95" y="102"/>
                  </a:lnTo>
                  <a:lnTo>
                    <a:pt x="97" y="108"/>
                  </a:lnTo>
                  <a:lnTo>
                    <a:pt x="101" y="110"/>
                  </a:lnTo>
                  <a:lnTo>
                    <a:pt x="105" y="110"/>
                  </a:lnTo>
                  <a:lnTo>
                    <a:pt x="111" y="114"/>
                  </a:lnTo>
                  <a:lnTo>
                    <a:pt x="127" y="118"/>
                  </a:lnTo>
                  <a:lnTo>
                    <a:pt x="131" y="120"/>
                  </a:lnTo>
                  <a:lnTo>
                    <a:pt x="135" y="120"/>
                  </a:lnTo>
                  <a:lnTo>
                    <a:pt x="139" y="118"/>
                  </a:lnTo>
                  <a:lnTo>
                    <a:pt x="141" y="118"/>
                  </a:lnTo>
                  <a:lnTo>
                    <a:pt x="145" y="112"/>
                  </a:lnTo>
                  <a:lnTo>
                    <a:pt x="147" y="112"/>
                  </a:lnTo>
                  <a:lnTo>
                    <a:pt x="149" y="110"/>
                  </a:lnTo>
                  <a:lnTo>
                    <a:pt x="155" y="108"/>
                  </a:lnTo>
                  <a:lnTo>
                    <a:pt x="155" y="106"/>
                  </a:lnTo>
                  <a:lnTo>
                    <a:pt x="159" y="104"/>
                  </a:lnTo>
                  <a:lnTo>
                    <a:pt x="163" y="106"/>
                  </a:lnTo>
                  <a:lnTo>
                    <a:pt x="171" y="110"/>
                  </a:lnTo>
                  <a:lnTo>
                    <a:pt x="169" y="116"/>
                  </a:lnTo>
                  <a:lnTo>
                    <a:pt x="167" y="122"/>
                  </a:lnTo>
                  <a:lnTo>
                    <a:pt x="167" y="130"/>
                  </a:lnTo>
                  <a:lnTo>
                    <a:pt x="167" y="132"/>
                  </a:lnTo>
                  <a:lnTo>
                    <a:pt x="167" y="136"/>
                  </a:lnTo>
                  <a:lnTo>
                    <a:pt x="165" y="140"/>
                  </a:lnTo>
                  <a:lnTo>
                    <a:pt x="161" y="142"/>
                  </a:lnTo>
                  <a:lnTo>
                    <a:pt x="157" y="144"/>
                  </a:lnTo>
                  <a:lnTo>
                    <a:pt x="155" y="150"/>
                  </a:lnTo>
                  <a:lnTo>
                    <a:pt x="155" y="152"/>
                  </a:lnTo>
                  <a:lnTo>
                    <a:pt x="155" y="156"/>
                  </a:lnTo>
                  <a:lnTo>
                    <a:pt x="157" y="158"/>
                  </a:lnTo>
                  <a:lnTo>
                    <a:pt x="157" y="160"/>
                  </a:lnTo>
                  <a:lnTo>
                    <a:pt x="153" y="162"/>
                  </a:lnTo>
                  <a:lnTo>
                    <a:pt x="153" y="156"/>
                  </a:lnTo>
                  <a:lnTo>
                    <a:pt x="149" y="156"/>
                  </a:lnTo>
                  <a:lnTo>
                    <a:pt x="145" y="156"/>
                  </a:lnTo>
                  <a:lnTo>
                    <a:pt x="141" y="156"/>
                  </a:lnTo>
                  <a:lnTo>
                    <a:pt x="137" y="156"/>
                  </a:lnTo>
                  <a:lnTo>
                    <a:pt x="135" y="158"/>
                  </a:lnTo>
                  <a:lnTo>
                    <a:pt x="131" y="160"/>
                  </a:lnTo>
                  <a:lnTo>
                    <a:pt x="123" y="170"/>
                  </a:lnTo>
                  <a:lnTo>
                    <a:pt x="123" y="172"/>
                  </a:lnTo>
                  <a:lnTo>
                    <a:pt x="125" y="176"/>
                  </a:lnTo>
                  <a:lnTo>
                    <a:pt x="129" y="178"/>
                  </a:lnTo>
                  <a:lnTo>
                    <a:pt x="127" y="182"/>
                  </a:lnTo>
                  <a:lnTo>
                    <a:pt x="125" y="188"/>
                  </a:lnTo>
                  <a:lnTo>
                    <a:pt x="117" y="197"/>
                  </a:lnTo>
                  <a:lnTo>
                    <a:pt x="117" y="201"/>
                  </a:lnTo>
                  <a:lnTo>
                    <a:pt x="111" y="209"/>
                  </a:lnTo>
                  <a:lnTo>
                    <a:pt x="99" y="225"/>
                  </a:lnTo>
                  <a:lnTo>
                    <a:pt x="93" y="233"/>
                  </a:lnTo>
                  <a:lnTo>
                    <a:pt x="83" y="239"/>
                  </a:lnTo>
                  <a:lnTo>
                    <a:pt x="79" y="239"/>
                  </a:lnTo>
                  <a:lnTo>
                    <a:pt x="75" y="237"/>
                  </a:lnTo>
                  <a:lnTo>
                    <a:pt x="71" y="233"/>
                  </a:lnTo>
                  <a:lnTo>
                    <a:pt x="61" y="233"/>
                  </a:lnTo>
                  <a:lnTo>
                    <a:pt x="59" y="229"/>
                  </a:lnTo>
                  <a:lnTo>
                    <a:pt x="59" y="227"/>
                  </a:lnTo>
                  <a:close/>
                </a:path>
              </a:pathLst>
            </a:custGeom>
            <a:solidFill>
              <a:schemeClr val="accent1"/>
            </a:solidFill>
            <a:ln w="3175">
              <a:solidFill>
                <a:schemeClr val="bg1"/>
              </a:solidFill>
              <a:round/>
              <a:headEnd/>
              <a:tailEnd/>
            </a:ln>
          </p:spPr>
          <p:txBody>
            <a:bodyPr/>
            <a:lstStyle/>
            <a:p>
              <a:endParaRPr lang="en-US"/>
            </a:p>
          </p:txBody>
        </p:sp>
        <p:sp>
          <p:nvSpPr>
            <p:cNvPr id="3118" name="Freeform 46"/>
            <p:cNvSpPr>
              <a:spLocks/>
            </p:cNvSpPr>
            <p:nvPr/>
          </p:nvSpPr>
          <p:spPr bwMode="auto">
            <a:xfrm>
              <a:off x="6496343" y="3194051"/>
              <a:ext cx="212749" cy="481347"/>
            </a:xfrm>
            <a:custGeom>
              <a:avLst/>
              <a:gdLst/>
              <a:ahLst/>
              <a:cxnLst>
                <a:cxn ang="0">
                  <a:pos x="68" y="371"/>
                </a:cxn>
                <a:cxn ang="0">
                  <a:pos x="64" y="333"/>
                </a:cxn>
                <a:cxn ang="0">
                  <a:pos x="48" y="313"/>
                </a:cxn>
                <a:cxn ang="0">
                  <a:pos x="46" y="301"/>
                </a:cxn>
                <a:cxn ang="0">
                  <a:pos x="42" y="288"/>
                </a:cxn>
                <a:cxn ang="0">
                  <a:pos x="12" y="264"/>
                </a:cxn>
                <a:cxn ang="0">
                  <a:pos x="0" y="248"/>
                </a:cxn>
                <a:cxn ang="0">
                  <a:pos x="10" y="232"/>
                </a:cxn>
                <a:cxn ang="0">
                  <a:pos x="14" y="210"/>
                </a:cxn>
                <a:cxn ang="0">
                  <a:pos x="26" y="204"/>
                </a:cxn>
                <a:cxn ang="0">
                  <a:pos x="24" y="180"/>
                </a:cxn>
                <a:cxn ang="0">
                  <a:pos x="32" y="152"/>
                </a:cxn>
                <a:cxn ang="0">
                  <a:pos x="56" y="148"/>
                </a:cxn>
                <a:cxn ang="0">
                  <a:pos x="74" y="108"/>
                </a:cxn>
                <a:cxn ang="0">
                  <a:pos x="87" y="84"/>
                </a:cxn>
                <a:cxn ang="0">
                  <a:pos x="105" y="50"/>
                </a:cxn>
                <a:cxn ang="0">
                  <a:pos x="131" y="34"/>
                </a:cxn>
                <a:cxn ang="0">
                  <a:pos x="143" y="18"/>
                </a:cxn>
                <a:cxn ang="0">
                  <a:pos x="157" y="2"/>
                </a:cxn>
                <a:cxn ang="0">
                  <a:pos x="175" y="10"/>
                </a:cxn>
                <a:cxn ang="0">
                  <a:pos x="193" y="42"/>
                </a:cxn>
                <a:cxn ang="0">
                  <a:pos x="185" y="90"/>
                </a:cxn>
                <a:cxn ang="0">
                  <a:pos x="169" y="108"/>
                </a:cxn>
                <a:cxn ang="0">
                  <a:pos x="165" y="140"/>
                </a:cxn>
                <a:cxn ang="0">
                  <a:pos x="175" y="142"/>
                </a:cxn>
                <a:cxn ang="0">
                  <a:pos x="199" y="156"/>
                </a:cxn>
                <a:cxn ang="0">
                  <a:pos x="213" y="192"/>
                </a:cxn>
                <a:cxn ang="0">
                  <a:pos x="231" y="216"/>
                </a:cxn>
                <a:cxn ang="0">
                  <a:pos x="265" y="218"/>
                </a:cxn>
                <a:cxn ang="0">
                  <a:pos x="249" y="240"/>
                </a:cxn>
                <a:cxn ang="0">
                  <a:pos x="243" y="248"/>
                </a:cxn>
                <a:cxn ang="0">
                  <a:pos x="231" y="260"/>
                </a:cxn>
                <a:cxn ang="0">
                  <a:pos x="209" y="278"/>
                </a:cxn>
                <a:cxn ang="0">
                  <a:pos x="181" y="292"/>
                </a:cxn>
                <a:cxn ang="0">
                  <a:pos x="165" y="327"/>
                </a:cxn>
                <a:cxn ang="0">
                  <a:pos x="169" y="359"/>
                </a:cxn>
                <a:cxn ang="0">
                  <a:pos x="187" y="393"/>
                </a:cxn>
                <a:cxn ang="0">
                  <a:pos x="193" y="411"/>
                </a:cxn>
                <a:cxn ang="0">
                  <a:pos x="185" y="433"/>
                </a:cxn>
                <a:cxn ang="0">
                  <a:pos x="181" y="461"/>
                </a:cxn>
                <a:cxn ang="0">
                  <a:pos x="205" y="489"/>
                </a:cxn>
                <a:cxn ang="0">
                  <a:pos x="213" y="531"/>
                </a:cxn>
                <a:cxn ang="0">
                  <a:pos x="203" y="577"/>
                </a:cxn>
                <a:cxn ang="0">
                  <a:pos x="193" y="605"/>
                </a:cxn>
                <a:cxn ang="0">
                  <a:pos x="189" y="587"/>
                </a:cxn>
                <a:cxn ang="0">
                  <a:pos x="191" y="551"/>
                </a:cxn>
                <a:cxn ang="0">
                  <a:pos x="191" y="539"/>
                </a:cxn>
                <a:cxn ang="0">
                  <a:pos x="181" y="487"/>
                </a:cxn>
                <a:cxn ang="0">
                  <a:pos x="173" y="469"/>
                </a:cxn>
                <a:cxn ang="0">
                  <a:pos x="161" y="409"/>
                </a:cxn>
                <a:cxn ang="0">
                  <a:pos x="151" y="389"/>
                </a:cxn>
                <a:cxn ang="0">
                  <a:pos x="135" y="369"/>
                </a:cxn>
                <a:cxn ang="0">
                  <a:pos x="123" y="393"/>
                </a:cxn>
                <a:cxn ang="0">
                  <a:pos x="97" y="413"/>
                </a:cxn>
                <a:cxn ang="0">
                  <a:pos x="84" y="415"/>
                </a:cxn>
                <a:cxn ang="0">
                  <a:pos x="66" y="413"/>
                </a:cxn>
                <a:cxn ang="0">
                  <a:pos x="62" y="399"/>
                </a:cxn>
              </a:cxnLst>
              <a:rect l="0" t="0" r="r" b="b"/>
              <a:pathLst>
                <a:path w="267" h="607">
                  <a:moveTo>
                    <a:pt x="62" y="399"/>
                  </a:moveTo>
                  <a:lnTo>
                    <a:pt x="64" y="391"/>
                  </a:lnTo>
                  <a:lnTo>
                    <a:pt x="66" y="381"/>
                  </a:lnTo>
                  <a:lnTo>
                    <a:pt x="68" y="371"/>
                  </a:lnTo>
                  <a:lnTo>
                    <a:pt x="68" y="359"/>
                  </a:lnTo>
                  <a:lnTo>
                    <a:pt x="66" y="343"/>
                  </a:lnTo>
                  <a:lnTo>
                    <a:pt x="64" y="337"/>
                  </a:lnTo>
                  <a:lnTo>
                    <a:pt x="64" y="333"/>
                  </a:lnTo>
                  <a:lnTo>
                    <a:pt x="60" y="327"/>
                  </a:lnTo>
                  <a:lnTo>
                    <a:pt x="52" y="313"/>
                  </a:lnTo>
                  <a:lnTo>
                    <a:pt x="50" y="307"/>
                  </a:lnTo>
                  <a:lnTo>
                    <a:pt x="48" y="313"/>
                  </a:lnTo>
                  <a:lnTo>
                    <a:pt x="42" y="311"/>
                  </a:lnTo>
                  <a:lnTo>
                    <a:pt x="40" y="303"/>
                  </a:lnTo>
                  <a:lnTo>
                    <a:pt x="40" y="298"/>
                  </a:lnTo>
                  <a:lnTo>
                    <a:pt x="46" y="301"/>
                  </a:lnTo>
                  <a:lnTo>
                    <a:pt x="46" y="298"/>
                  </a:lnTo>
                  <a:lnTo>
                    <a:pt x="42" y="296"/>
                  </a:lnTo>
                  <a:lnTo>
                    <a:pt x="44" y="292"/>
                  </a:lnTo>
                  <a:lnTo>
                    <a:pt x="42" y="288"/>
                  </a:lnTo>
                  <a:lnTo>
                    <a:pt x="20" y="276"/>
                  </a:lnTo>
                  <a:lnTo>
                    <a:pt x="20" y="270"/>
                  </a:lnTo>
                  <a:lnTo>
                    <a:pt x="16" y="268"/>
                  </a:lnTo>
                  <a:lnTo>
                    <a:pt x="12" y="264"/>
                  </a:lnTo>
                  <a:lnTo>
                    <a:pt x="12" y="266"/>
                  </a:lnTo>
                  <a:lnTo>
                    <a:pt x="8" y="262"/>
                  </a:lnTo>
                  <a:lnTo>
                    <a:pt x="6" y="256"/>
                  </a:lnTo>
                  <a:lnTo>
                    <a:pt x="0" y="248"/>
                  </a:lnTo>
                  <a:lnTo>
                    <a:pt x="0" y="238"/>
                  </a:lnTo>
                  <a:lnTo>
                    <a:pt x="2" y="234"/>
                  </a:lnTo>
                  <a:lnTo>
                    <a:pt x="4" y="230"/>
                  </a:lnTo>
                  <a:lnTo>
                    <a:pt x="10" y="232"/>
                  </a:lnTo>
                  <a:lnTo>
                    <a:pt x="10" y="216"/>
                  </a:lnTo>
                  <a:lnTo>
                    <a:pt x="10" y="214"/>
                  </a:lnTo>
                  <a:lnTo>
                    <a:pt x="12" y="212"/>
                  </a:lnTo>
                  <a:lnTo>
                    <a:pt x="14" y="210"/>
                  </a:lnTo>
                  <a:lnTo>
                    <a:pt x="20" y="210"/>
                  </a:lnTo>
                  <a:lnTo>
                    <a:pt x="22" y="210"/>
                  </a:lnTo>
                  <a:lnTo>
                    <a:pt x="26" y="206"/>
                  </a:lnTo>
                  <a:lnTo>
                    <a:pt x="26" y="204"/>
                  </a:lnTo>
                  <a:lnTo>
                    <a:pt x="24" y="204"/>
                  </a:lnTo>
                  <a:lnTo>
                    <a:pt x="22" y="198"/>
                  </a:lnTo>
                  <a:lnTo>
                    <a:pt x="22" y="188"/>
                  </a:lnTo>
                  <a:lnTo>
                    <a:pt x="24" y="180"/>
                  </a:lnTo>
                  <a:lnTo>
                    <a:pt x="30" y="182"/>
                  </a:lnTo>
                  <a:lnTo>
                    <a:pt x="32" y="178"/>
                  </a:lnTo>
                  <a:lnTo>
                    <a:pt x="34" y="168"/>
                  </a:lnTo>
                  <a:lnTo>
                    <a:pt x="32" y="152"/>
                  </a:lnTo>
                  <a:lnTo>
                    <a:pt x="36" y="148"/>
                  </a:lnTo>
                  <a:lnTo>
                    <a:pt x="44" y="146"/>
                  </a:lnTo>
                  <a:lnTo>
                    <a:pt x="52" y="148"/>
                  </a:lnTo>
                  <a:lnTo>
                    <a:pt x="56" y="148"/>
                  </a:lnTo>
                  <a:lnTo>
                    <a:pt x="58" y="146"/>
                  </a:lnTo>
                  <a:lnTo>
                    <a:pt x="62" y="134"/>
                  </a:lnTo>
                  <a:lnTo>
                    <a:pt x="72" y="114"/>
                  </a:lnTo>
                  <a:lnTo>
                    <a:pt x="74" y="108"/>
                  </a:lnTo>
                  <a:lnTo>
                    <a:pt x="72" y="102"/>
                  </a:lnTo>
                  <a:lnTo>
                    <a:pt x="76" y="98"/>
                  </a:lnTo>
                  <a:lnTo>
                    <a:pt x="84" y="92"/>
                  </a:lnTo>
                  <a:lnTo>
                    <a:pt x="87" y="84"/>
                  </a:lnTo>
                  <a:lnTo>
                    <a:pt x="85" y="70"/>
                  </a:lnTo>
                  <a:lnTo>
                    <a:pt x="89" y="60"/>
                  </a:lnTo>
                  <a:lnTo>
                    <a:pt x="97" y="54"/>
                  </a:lnTo>
                  <a:lnTo>
                    <a:pt x="105" y="50"/>
                  </a:lnTo>
                  <a:lnTo>
                    <a:pt x="111" y="46"/>
                  </a:lnTo>
                  <a:lnTo>
                    <a:pt x="115" y="38"/>
                  </a:lnTo>
                  <a:lnTo>
                    <a:pt x="125" y="36"/>
                  </a:lnTo>
                  <a:lnTo>
                    <a:pt x="131" y="34"/>
                  </a:lnTo>
                  <a:lnTo>
                    <a:pt x="141" y="36"/>
                  </a:lnTo>
                  <a:lnTo>
                    <a:pt x="143" y="34"/>
                  </a:lnTo>
                  <a:lnTo>
                    <a:pt x="141" y="26"/>
                  </a:lnTo>
                  <a:lnTo>
                    <a:pt x="143" y="18"/>
                  </a:lnTo>
                  <a:lnTo>
                    <a:pt x="149" y="14"/>
                  </a:lnTo>
                  <a:lnTo>
                    <a:pt x="153" y="12"/>
                  </a:lnTo>
                  <a:lnTo>
                    <a:pt x="153" y="4"/>
                  </a:lnTo>
                  <a:lnTo>
                    <a:pt x="157" y="2"/>
                  </a:lnTo>
                  <a:lnTo>
                    <a:pt x="159" y="0"/>
                  </a:lnTo>
                  <a:lnTo>
                    <a:pt x="161" y="0"/>
                  </a:lnTo>
                  <a:lnTo>
                    <a:pt x="169" y="4"/>
                  </a:lnTo>
                  <a:lnTo>
                    <a:pt x="175" y="10"/>
                  </a:lnTo>
                  <a:lnTo>
                    <a:pt x="177" y="20"/>
                  </a:lnTo>
                  <a:lnTo>
                    <a:pt x="179" y="24"/>
                  </a:lnTo>
                  <a:lnTo>
                    <a:pt x="189" y="26"/>
                  </a:lnTo>
                  <a:lnTo>
                    <a:pt x="193" y="42"/>
                  </a:lnTo>
                  <a:lnTo>
                    <a:pt x="193" y="54"/>
                  </a:lnTo>
                  <a:lnTo>
                    <a:pt x="191" y="70"/>
                  </a:lnTo>
                  <a:lnTo>
                    <a:pt x="191" y="74"/>
                  </a:lnTo>
                  <a:lnTo>
                    <a:pt x="185" y="90"/>
                  </a:lnTo>
                  <a:lnTo>
                    <a:pt x="181" y="96"/>
                  </a:lnTo>
                  <a:lnTo>
                    <a:pt x="177" y="98"/>
                  </a:lnTo>
                  <a:lnTo>
                    <a:pt x="175" y="102"/>
                  </a:lnTo>
                  <a:lnTo>
                    <a:pt x="169" y="108"/>
                  </a:lnTo>
                  <a:lnTo>
                    <a:pt x="167" y="120"/>
                  </a:lnTo>
                  <a:lnTo>
                    <a:pt x="163" y="128"/>
                  </a:lnTo>
                  <a:lnTo>
                    <a:pt x="165" y="136"/>
                  </a:lnTo>
                  <a:lnTo>
                    <a:pt x="165" y="140"/>
                  </a:lnTo>
                  <a:lnTo>
                    <a:pt x="159" y="150"/>
                  </a:lnTo>
                  <a:lnTo>
                    <a:pt x="163" y="154"/>
                  </a:lnTo>
                  <a:lnTo>
                    <a:pt x="169" y="146"/>
                  </a:lnTo>
                  <a:lnTo>
                    <a:pt x="175" y="142"/>
                  </a:lnTo>
                  <a:lnTo>
                    <a:pt x="185" y="142"/>
                  </a:lnTo>
                  <a:lnTo>
                    <a:pt x="197" y="142"/>
                  </a:lnTo>
                  <a:lnTo>
                    <a:pt x="197" y="148"/>
                  </a:lnTo>
                  <a:lnTo>
                    <a:pt x="199" y="156"/>
                  </a:lnTo>
                  <a:lnTo>
                    <a:pt x="201" y="168"/>
                  </a:lnTo>
                  <a:lnTo>
                    <a:pt x="207" y="172"/>
                  </a:lnTo>
                  <a:lnTo>
                    <a:pt x="217" y="178"/>
                  </a:lnTo>
                  <a:lnTo>
                    <a:pt x="213" y="192"/>
                  </a:lnTo>
                  <a:lnTo>
                    <a:pt x="211" y="204"/>
                  </a:lnTo>
                  <a:lnTo>
                    <a:pt x="219" y="206"/>
                  </a:lnTo>
                  <a:lnTo>
                    <a:pt x="229" y="208"/>
                  </a:lnTo>
                  <a:lnTo>
                    <a:pt x="231" y="216"/>
                  </a:lnTo>
                  <a:lnTo>
                    <a:pt x="239" y="226"/>
                  </a:lnTo>
                  <a:lnTo>
                    <a:pt x="251" y="224"/>
                  </a:lnTo>
                  <a:lnTo>
                    <a:pt x="259" y="218"/>
                  </a:lnTo>
                  <a:lnTo>
                    <a:pt x="265" y="218"/>
                  </a:lnTo>
                  <a:lnTo>
                    <a:pt x="267" y="222"/>
                  </a:lnTo>
                  <a:lnTo>
                    <a:pt x="265" y="224"/>
                  </a:lnTo>
                  <a:lnTo>
                    <a:pt x="263" y="228"/>
                  </a:lnTo>
                  <a:lnTo>
                    <a:pt x="249" y="240"/>
                  </a:lnTo>
                  <a:lnTo>
                    <a:pt x="249" y="242"/>
                  </a:lnTo>
                  <a:lnTo>
                    <a:pt x="249" y="246"/>
                  </a:lnTo>
                  <a:lnTo>
                    <a:pt x="247" y="246"/>
                  </a:lnTo>
                  <a:lnTo>
                    <a:pt x="243" y="248"/>
                  </a:lnTo>
                  <a:lnTo>
                    <a:pt x="239" y="250"/>
                  </a:lnTo>
                  <a:lnTo>
                    <a:pt x="239" y="254"/>
                  </a:lnTo>
                  <a:lnTo>
                    <a:pt x="235" y="256"/>
                  </a:lnTo>
                  <a:lnTo>
                    <a:pt x="231" y="260"/>
                  </a:lnTo>
                  <a:lnTo>
                    <a:pt x="229" y="268"/>
                  </a:lnTo>
                  <a:lnTo>
                    <a:pt x="221" y="270"/>
                  </a:lnTo>
                  <a:lnTo>
                    <a:pt x="217" y="272"/>
                  </a:lnTo>
                  <a:lnTo>
                    <a:pt x="209" y="278"/>
                  </a:lnTo>
                  <a:lnTo>
                    <a:pt x="203" y="282"/>
                  </a:lnTo>
                  <a:lnTo>
                    <a:pt x="197" y="288"/>
                  </a:lnTo>
                  <a:lnTo>
                    <a:pt x="191" y="292"/>
                  </a:lnTo>
                  <a:lnTo>
                    <a:pt x="181" y="292"/>
                  </a:lnTo>
                  <a:lnTo>
                    <a:pt x="173" y="292"/>
                  </a:lnTo>
                  <a:lnTo>
                    <a:pt x="165" y="315"/>
                  </a:lnTo>
                  <a:lnTo>
                    <a:pt x="165" y="321"/>
                  </a:lnTo>
                  <a:lnTo>
                    <a:pt x="165" y="327"/>
                  </a:lnTo>
                  <a:lnTo>
                    <a:pt x="161" y="331"/>
                  </a:lnTo>
                  <a:lnTo>
                    <a:pt x="161" y="335"/>
                  </a:lnTo>
                  <a:lnTo>
                    <a:pt x="165" y="345"/>
                  </a:lnTo>
                  <a:lnTo>
                    <a:pt x="169" y="359"/>
                  </a:lnTo>
                  <a:lnTo>
                    <a:pt x="183" y="369"/>
                  </a:lnTo>
                  <a:lnTo>
                    <a:pt x="187" y="375"/>
                  </a:lnTo>
                  <a:lnTo>
                    <a:pt x="187" y="385"/>
                  </a:lnTo>
                  <a:lnTo>
                    <a:pt x="187" y="393"/>
                  </a:lnTo>
                  <a:lnTo>
                    <a:pt x="189" y="401"/>
                  </a:lnTo>
                  <a:lnTo>
                    <a:pt x="195" y="401"/>
                  </a:lnTo>
                  <a:lnTo>
                    <a:pt x="197" y="407"/>
                  </a:lnTo>
                  <a:lnTo>
                    <a:pt x="193" y="411"/>
                  </a:lnTo>
                  <a:lnTo>
                    <a:pt x="189" y="419"/>
                  </a:lnTo>
                  <a:lnTo>
                    <a:pt x="187" y="423"/>
                  </a:lnTo>
                  <a:lnTo>
                    <a:pt x="187" y="431"/>
                  </a:lnTo>
                  <a:lnTo>
                    <a:pt x="185" y="433"/>
                  </a:lnTo>
                  <a:lnTo>
                    <a:pt x="181" y="437"/>
                  </a:lnTo>
                  <a:lnTo>
                    <a:pt x="179" y="443"/>
                  </a:lnTo>
                  <a:lnTo>
                    <a:pt x="179" y="451"/>
                  </a:lnTo>
                  <a:lnTo>
                    <a:pt x="181" y="461"/>
                  </a:lnTo>
                  <a:lnTo>
                    <a:pt x="193" y="469"/>
                  </a:lnTo>
                  <a:lnTo>
                    <a:pt x="203" y="481"/>
                  </a:lnTo>
                  <a:lnTo>
                    <a:pt x="203" y="483"/>
                  </a:lnTo>
                  <a:lnTo>
                    <a:pt x="205" y="489"/>
                  </a:lnTo>
                  <a:lnTo>
                    <a:pt x="205" y="509"/>
                  </a:lnTo>
                  <a:lnTo>
                    <a:pt x="209" y="519"/>
                  </a:lnTo>
                  <a:lnTo>
                    <a:pt x="209" y="521"/>
                  </a:lnTo>
                  <a:lnTo>
                    <a:pt x="213" y="531"/>
                  </a:lnTo>
                  <a:lnTo>
                    <a:pt x="221" y="549"/>
                  </a:lnTo>
                  <a:lnTo>
                    <a:pt x="221" y="555"/>
                  </a:lnTo>
                  <a:lnTo>
                    <a:pt x="209" y="571"/>
                  </a:lnTo>
                  <a:lnTo>
                    <a:pt x="203" y="577"/>
                  </a:lnTo>
                  <a:lnTo>
                    <a:pt x="199" y="585"/>
                  </a:lnTo>
                  <a:lnTo>
                    <a:pt x="199" y="593"/>
                  </a:lnTo>
                  <a:lnTo>
                    <a:pt x="197" y="601"/>
                  </a:lnTo>
                  <a:lnTo>
                    <a:pt x="193" y="605"/>
                  </a:lnTo>
                  <a:lnTo>
                    <a:pt x="193" y="607"/>
                  </a:lnTo>
                  <a:lnTo>
                    <a:pt x="187" y="603"/>
                  </a:lnTo>
                  <a:lnTo>
                    <a:pt x="187" y="595"/>
                  </a:lnTo>
                  <a:lnTo>
                    <a:pt x="189" y="587"/>
                  </a:lnTo>
                  <a:lnTo>
                    <a:pt x="195" y="573"/>
                  </a:lnTo>
                  <a:lnTo>
                    <a:pt x="195" y="565"/>
                  </a:lnTo>
                  <a:lnTo>
                    <a:pt x="197" y="555"/>
                  </a:lnTo>
                  <a:lnTo>
                    <a:pt x="191" y="551"/>
                  </a:lnTo>
                  <a:lnTo>
                    <a:pt x="187" y="549"/>
                  </a:lnTo>
                  <a:lnTo>
                    <a:pt x="187" y="543"/>
                  </a:lnTo>
                  <a:lnTo>
                    <a:pt x="193" y="545"/>
                  </a:lnTo>
                  <a:lnTo>
                    <a:pt x="191" y="539"/>
                  </a:lnTo>
                  <a:lnTo>
                    <a:pt x="193" y="531"/>
                  </a:lnTo>
                  <a:lnTo>
                    <a:pt x="189" y="515"/>
                  </a:lnTo>
                  <a:lnTo>
                    <a:pt x="183" y="499"/>
                  </a:lnTo>
                  <a:lnTo>
                    <a:pt x="181" y="487"/>
                  </a:lnTo>
                  <a:lnTo>
                    <a:pt x="179" y="489"/>
                  </a:lnTo>
                  <a:lnTo>
                    <a:pt x="177" y="491"/>
                  </a:lnTo>
                  <a:lnTo>
                    <a:pt x="175" y="483"/>
                  </a:lnTo>
                  <a:lnTo>
                    <a:pt x="173" y="469"/>
                  </a:lnTo>
                  <a:lnTo>
                    <a:pt x="169" y="459"/>
                  </a:lnTo>
                  <a:lnTo>
                    <a:pt x="167" y="447"/>
                  </a:lnTo>
                  <a:lnTo>
                    <a:pt x="163" y="433"/>
                  </a:lnTo>
                  <a:lnTo>
                    <a:pt x="161" y="409"/>
                  </a:lnTo>
                  <a:lnTo>
                    <a:pt x="163" y="395"/>
                  </a:lnTo>
                  <a:lnTo>
                    <a:pt x="161" y="393"/>
                  </a:lnTo>
                  <a:lnTo>
                    <a:pt x="159" y="393"/>
                  </a:lnTo>
                  <a:lnTo>
                    <a:pt x="151" y="389"/>
                  </a:lnTo>
                  <a:lnTo>
                    <a:pt x="147" y="385"/>
                  </a:lnTo>
                  <a:lnTo>
                    <a:pt x="143" y="379"/>
                  </a:lnTo>
                  <a:lnTo>
                    <a:pt x="139" y="381"/>
                  </a:lnTo>
                  <a:lnTo>
                    <a:pt x="135" y="369"/>
                  </a:lnTo>
                  <a:lnTo>
                    <a:pt x="133" y="363"/>
                  </a:lnTo>
                  <a:lnTo>
                    <a:pt x="133" y="375"/>
                  </a:lnTo>
                  <a:lnTo>
                    <a:pt x="131" y="389"/>
                  </a:lnTo>
                  <a:lnTo>
                    <a:pt x="123" y="393"/>
                  </a:lnTo>
                  <a:lnTo>
                    <a:pt x="115" y="397"/>
                  </a:lnTo>
                  <a:lnTo>
                    <a:pt x="109" y="403"/>
                  </a:lnTo>
                  <a:lnTo>
                    <a:pt x="103" y="407"/>
                  </a:lnTo>
                  <a:lnTo>
                    <a:pt x="97" y="413"/>
                  </a:lnTo>
                  <a:lnTo>
                    <a:pt x="91" y="419"/>
                  </a:lnTo>
                  <a:lnTo>
                    <a:pt x="89" y="417"/>
                  </a:lnTo>
                  <a:lnTo>
                    <a:pt x="85" y="417"/>
                  </a:lnTo>
                  <a:lnTo>
                    <a:pt x="84" y="415"/>
                  </a:lnTo>
                  <a:lnTo>
                    <a:pt x="80" y="419"/>
                  </a:lnTo>
                  <a:lnTo>
                    <a:pt x="76" y="417"/>
                  </a:lnTo>
                  <a:lnTo>
                    <a:pt x="70" y="415"/>
                  </a:lnTo>
                  <a:lnTo>
                    <a:pt x="66" y="413"/>
                  </a:lnTo>
                  <a:lnTo>
                    <a:pt x="68" y="407"/>
                  </a:lnTo>
                  <a:lnTo>
                    <a:pt x="64" y="411"/>
                  </a:lnTo>
                  <a:lnTo>
                    <a:pt x="60" y="409"/>
                  </a:lnTo>
                  <a:lnTo>
                    <a:pt x="62" y="399"/>
                  </a:lnTo>
                  <a:close/>
                </a:path>
              </a:pathLst>
            </a:custGeom>
            <a:solidFill>
              <a:schemeClr val="bg1">
                <a:lumMod val="50000"/>
              </a:schemeClr>
            </a:solidFill>
            <a:ln w="3175">
              <a:solidFill>
                <a:schemeClr val="bg1"/>
              </a:solidFill>
              <a:round/>
              <a:headEnd/>
              <a:tailEnd/>
            </a:ln>
          </p:spPr>
          <p:txBody>
            <a:bodyPr/>
            <a:lstStyle/>
            <a:p>
              <a:pPr>
                <a:defRPr/>
              </a:pPr>
              <a:endParaRPr lang="en-GB"/>
            </a:p>
          </p:txBody>
        </p:sp>
        <p:sp>
          <p:nvSpPr>
            <p:cNvPr id="3119" name="Freeform 47"/>
            <p:cNvSpPr>
              <a:spLocks/>
            </p:cNvSpPr>
            <p:nvPr/>
          </p:nvSpPr>
          <p:spPr bwMode="auto">
            <a:xfrm>
              <a:off x="6735866" y="3556174"/>
              <a:ext cx="125189" cy="111217"/>
            </a:xfrm>
            <a:custGeom>
              <a:avLst/>
              <a:gdLst/>
              <a:ahLst/>
              <a:cxnLst>
                <a:cxn ang="0">
                  <a:pos x="62" y="142"/>
                </a:cxn>
                <a:cxn ang="0">
                  <a:pos x="56" y="138"/>
                </a:cxn>
                <a:cxn ang="0">
                  <a:pos x="44" y="140"/>
                </a:cxn>
                <a:cxn ang="0">
                  <a:pos x="38" y="132"/>
                </a:cxn>
                <a:cxn ang="0">
                  <a:pos x="40" y="122"/>
                </a:cxn>
                <a:cxn ang="0">
                  <a:pos x="34" y="122"/>
                </a:cxn>
                <a:cxn ang="0">
                  <a:pos x="26" y="128"/>
                </a:cxn>
                <a:cxn ang="0">
                  <a:pos x="22" y="112"/>
                </a:cxn>
                <a:cxn ang="0">
                  <a:pos x="24" y="110"/>
                </a:cxn>
                <a:cxn ang="0">
                  <a:pos x="20" y="100"/>
                </a:cxn>
                <a:cxn ang="0">
                  <a:pos x="16" y="86"/>
                </a:cxn>
                <a:cxn ang="0">
                  <a:pos x="4" y="70"/>
                </a:cxn>
                <a:cxn ang="0">
                  <a:pos x="0" y="50"/>
                </a:cxn>
                <a:cxn ang="0">
                  <a:pos x="4" y="36"/>
                </a:cxn>
                <a:cxn ang="0">
                  <a:pos x="12" y="28"/>
                </a:cxn>
                <a:cxn ang="0">
                  <a:pos x="22" y="12"/>
                </a:cxn>
                <a:cxn ang="0">
                  <a:pos x="42" y="12"/>
                </a:cxn>
                <a:cxn ang="0">
                  <a:pos x="60" y="12"/>
                </a:cxn>
                <a:cxn ang="0">
                  <a:pos x="80" y="18"/>
                </a:cxn>
                <a:cxn ang="0">
                  <a:pos x="90" y="20"/>
                </a:cxn>
                <a:cxn ang="0">
                  <a:pos x="106" y="24"/>
                </a:cxn>
                <a:cxn ang="0">
                  <a:pos x="112" y="14"/>
                </a:cxn>
                <a:cxn ang="0">
                  <a:pos x="125" y="6"/>
                </a:cxn>
                <a:cxn ang="0">
                  <a:pos x="135" y="12"/>
                </a:cxn>
                <a:cxn ang="0">
                  <a:pos x="145" y="8"/>
                </a:cxn>
                <a:cxn ang="0">
                  <a:pos x="153" y="0"/>
                </a:cxn>
                <a:cxn ang="0">
                  <a:pos x="153" y="32"/>
                </a:cxn>
                <a:cxn ang="0">
                  <a:pos x="155" y="70"/>
                </a:cxn>
                <a:cxn ang="0">
                  <a:pos x="151" y="82"/>
                </a:cxn>
                <a:cxn ang="0">
                  <a:pos x="141" y="86"/>
                </a:cxn>
                <a:cxn ang="0">
                  <a:pos x="133" y="88"/>
                </a:cxn>
                <a:cxn ang="0">
                  <a:pos x="121" y="100"/>
                </a:cxn>
                <a:cxn ang="0">
                  <a:pos x="108" y="102"/>
                </a:cxn>
                <a:cxn ang="0">
                  <a:pos x="106" y="116"/>
                </a:cxn>
                <a:cxn ang="0">
                  <a:pos x="104" y="122"/>
                </a:cxn>
                <a:cxn ang="0">
                  <a:pos x="94" y="128"/>
                </a:cxn>
                <a:cxn ang="0">
                  <a:pos x="84" y="130"/>
                </a:cxn>
                <a:cxn ang="0">
                  <a:pos x="80" y="134"/>
                </a:cxn>
                <a:cxn ang="0">
                  <a:pos x="72" y="140"/>
                </a:cxn>
                <a:cxn ang="0">
                  <a:pos x="64" y="142"/>
                </a:cxn>
              </a:cxnLst>
              <a:rect l="0" t="0" r="r" b="b"/>
              <a:pathLst>
                <a:path w="157" h="142">
                  <a:moveTo>
                    <a:pt x="64" y="142"/>
                  </a:moveTo>
                  <a:lnTo>
                    <a:pt x="62" y="142"/>
                  </a:lnTo>
                  <a:lnTo>
                    <a:pt x="60" y="140"/>
                  </a:lnTo>
                  <a:lnTo>
                    <a:pt x="56" y="138"/>
                  </a:lnTo>
                  <a:lnTo>
                    <a:pt x="48" y="138"/>
                  </a:lnTo>
                  <a:lnTo>
                    <a:pt x="44" y="140"/>
                  </a:lnTo>
                  <a:lnTo>
                    <a:pt x="38" y="140"/>
                  </a:lnTo>
                  <a:lnTo>
                    <a:pt x="38" y="132"/>
                  </a:lnTo>
                  <a:lnTo>
                    <a:pt x="40" y="128"/>
                  </a:lnTo>
                  <a:lnTo>
                    <a:pt x="40" y="122"/>
                  </a:lnTo>
                  <a:lnTo>
                    <a:pt x="36" y="120"/>
                  </a:lnTo>
                  <a:lnTo>
                    <a:pt x="34" y="122"/>
                  </a:lnTo>
                  <a:lnTo>
                    <a:pt x="30" y="128"/>
                  </a:lnTo>
                  <a:lnTo>
                    <a:pt x="26" y="128"/>
                  </a:lnTo>
                  <a:lnTo>
                    <a:pt x="22" y="114"/>
                  </a:lnTo>
                  <a:lnTo>
                    <a:pt x="22" y="112"/>
                  </a:lnTo>
                  <a:lnTo>
                    <a:pt x="24" y="114"/>
                  </a:lnTo>
                  <a:lnTo>
                    <a:pt x="24" y="110"/>
                  </a:lnTo>
                  <a:lnTo>
                    <a:pt x="18" y="104"/>
                  </a:lnTo>
                  <a:lnTo>
                    <a:pt x="20" y="100"/>
                  </a:lnTo>
                  <a:lnTo>
                    <a:pt x="18" y="94"/>
                  </a:lnTo>
                  <a:lnTo>
                    <a:pt x="16" y="86"/>
                  </a:lnTo>
                  <a:lnTo>
                    <a:pt x="12" y="78"/>
                  </a:lnTo>
                  <a:lnTo>
                    <a:pt x="4" y="70"/>
                  </a:lnTo>
                  <a:lnTo>
                    <a:pt x="0" y="58"/>
                  </a:lnTo>
                  <a:lnTo>
                    <a:pt x="0" y="50"/>
                  </a:lnTo>
                  <a:lnTo>
                    <a:pt x="0" y="40"/>
                  </a:lnTo>
                  <a:lnTo>
                    <a:pt x="4" y="36"/>
                  </a:lnTo>
                  <a:lnTo>
                    <a:pt x="8" y="30"/>
                  </a:lnTo>
                  <a:lnTo>
                    <a:pt x="12" y="28"/>
                  </a:lnTo>
                  <a:lnTo>
                    <a:pt x="18" y="16"/>
                  </a:lnTo>
                  <a:lnTo>
                    <a:pt x="22" y="12"/>
                  </a:lnTo>
                  <a:lnTo>
                    <a:pt x="26" y="10"/>
                  </a:lnTo>
                  <a:lnTo>
                    <a:pt x="42" y="12"/>
                  </a:lnTo>
                  <a:lnTo>
                    <a:pt x="50" y="14"/>
                  </a:lnTo>
                  <a:lnTo>
                    <a:pt x="60" y="12"/>
                  </a:lnTo>
                  <a:lnTo>
                    <a:pt x="76" y="12"/>
                  </a:lnTo>
                  <a:lnTo>
                    <a:pt x="80" y="18"/>
                  </a:lnTo>
                  <a:lnTo>
                    <a:pt x="86" y="14"/>
                  </a:lnTo>
                  <a:lnTo>
                    <a:pt x="90" y="20"/>
                  </a:lnTo>
                  <a:lnTo>
                    <a:pt x="102" y="22"/>
                  </a:lnTo>
                  <a:lnTo>
                    <a:pt x="106" y="24"/>
                  </a:lnTo>
                  <a:lnTo>
                    <a:pt x="112" y="22"/>
                  </a:lnTo>
                  <a:lnTo>
                    <a:pt x="112" y="14"/>
                  </a:lnTo>
                  <a:lnTo>
                    <a:pt x="119" y="8"/>
                  </a:lnTo>
                  <a:lnTo>
                    <a:pt x="125" y="6"/>
                  </a:lnTo>
                  <a:lnTo>
                    <a:pt x="131" y="6"/>
                  </a:lnTo>
                  <a:lnTo>
                    <a:pt x="135" y="12"/>
                  </a:lnTo>
                  <a:lnTo>
                    <a:pt x="139" y="12"/>
                  </a:lnTo>
                  <a:lnTo>
                    <a:pt x="145" y="8"/>
                  </a:lnTo>
                  <a:lnTo>
                    <a:pt x="151" y="4"/>
                  </a:lnTo>
                  <a:lnTo>
                    <a:pt x="153" y="0"/>
                  </a:lnTo>
                  <a:lnTo>
                    <a:pt x="151" y="22"/>
                  </a:lnTo>
                  <a:lnTo>
                    <a:pt x="153" y="32"/>
                  </a:lnTo>
                  <a:lnTo>
                    <a:pt x="157" y="40"/>
                  </a:lnTo>
                  <a:lnTo>
                    <a:pt x="155" y="70"/>
                  </a:lnTo>
                  <a:lnTo>
                    <a:pt x="155" y="78"/>
                  </a:lnTo>
                  <a:lnTo>
                    <a:pt x="151" y="82"/>
                  </a:lnTo>
                  <a:lnTo>
                    <a:pt x="147" y="80"/>
                  </a:lnTo>
                  <a:lnTo>
                    <a:pt x="141" y="86"/>
                  </a:lnTo>
                  <a:lnTo>
                    <a:pt x="137" y="88"/>
                  </a:lnTo>
                  <a:lnTo>
                    <a:pt x="133" y="88"/>
                  </a:lnTo>
                  <a:lnTo>
                    <a:pt x="123" y="94"/>
                  </a:lnTo>
                  <a:lnTo>
                    <a:pt x="121" y="100"/>
                  </a:lnTo>
                  <a:lnTo>
                    <a:pt x="112" y="100"/>
                  </a:lnTo>
                  <a:lnTo>
                    <a:pt x="108" y="102"/>
                  </a:lnTo>
                  <a:lnTo>
                    <a:pt x="106" y="110"/>
                  </a:lnTo>
                  <a:lnTo>
                    <a:pt x="106" y="116"/>
                  </a:lnTo>
                  <a:lnTo>
                    <a:pt x="108" y="120"/>
                  </a:lnTo>
                  <a:lnTo>
                    <a:pt x="104" y="122"/>
                  </a:lnTo>
                  <a:lnTo>
                    <a:pt x="100" y="124"/>
                  </a:lnTo>
                  <a:lnTo>
                    <a:pt x="94" y="128"/>
                  </a:lnTo>
                  <a:lnTo>
                    <a:pt x="88" y="130"/>
                  </a:lnTo>
                  <a:lnTo>
                    <a:pt x="84" y="130"/>
                  </a:lnTo>
                  <a:lnTo>
                    <a:pt x="80" y="130"/>
                  </a:lnTo>
                  <a:lnTo>
                    <a:pt x="80" y="134"/>
                  </a:lnTo>
                  <a:lnTo>
                    <a:pt x="76" y="138"/>
                  </a:lnTo>
                  <a:lnTo>
                    <a:pt x="72" y="140"/>
                  </a:lnTo>
                  <a:lnTo>
                    <a:pt x="66" y="142"/>
                  </a:lnTo>
                  <a:lnTo>
                    <a:pt x="64" y="142"/>
                  </a:lnTo>
                  <a:close/>
                </a:path>
              </a:pathLst>
            </a:custGeom>
            <a:solidFill>
              <a:schemeClr val="bg1">
                <a:lumMod val="50000"/>
              </a:schemeClr>
            </a:solidFill>
            <a:ln w="3175">
              <a:solidFill>
                <a:schemeClr val="bg1"/>
              </a:solidFill>
              <a:round/>
              <a:headEnd/>
              <a:tailEnd/>
            </a:ln>
          </p:spPr>
          <p:txBody>
            <a:bodyPr/>
            <a:lstStyle/>
            <a:p>
              <a:pPr>
                <a:defRPr/>
              </a:pPr>
              <a:endParaRPr lang="en-GB"/>
            </a:p>
          </p:txBody>
        </p:sp>
        <p:sp>
          <p:nvSpPr>
            <p:cNvPr id="3120" name="Freeform 48"/>
            <p:cNvSpPr>
              <a:spLocks/>
            </p:cNvSpPr>
            <p:nvPr/>
          </p:nvSpPr>
          <p:spPr bwMode="auto">
            <a:xfrm>
              <a:off x="7012294" y="3811528"/>
              <a:ext cx="33287" cy="26692"/>
            </a:xfrm>
            <a:custGeom>
              <a:avLst/>
              <a:gdLst/>
              <a:ahLst/>
              <a:cxnLst>
                <a:cxn ang="0">
                  <a:pos x="36" y="4"/>
                </a:cxn>
                <a:cxn ang="0">
                  <a:pos x="40" y="8"/>
                </a:cxn>
                <a:cxn ang="0">
                  <a:pos x="42" y="12"/>
                </a:cxn>
                <a:cxn ang="0">
                  <a:pos x="42" y="16"/>
                </a:cxn>
                <a:cxn ang="0">
                  <a:pos x="42" y="20"/>
                </a:cxn>
                <a:cxn ang="0">
                  <a:pos x="40" y="22"/>
                </a:cxn>
                <a:cxn ang="0">
                  <a:pos x="38" y="22"/>
                </a:cxn>
                <a:cxn ang="0">
                  <a:pos x="34" y="20"/>
                </a:cxn>
                <a:cxn ang="0">
                  <a:pos x="32" y="16"/>
                </a:cxn>
                <a:cxn ang="0">
                  <a:pos x="32" y="12"/>
                </a:cxn>
                <a:cxn ang="0">
                  <a:pos x="30" y="10"/>
                </a:cxn>
                <a:cxn ang="0">
                  <a:pos x="28" y="10"/>
                </a:cxn>
                <a:cxn ang="0">
                  <a:pos x="24" y="10"/>
                </a:cxn>
                <a:cxn ang="0">
                  <a:pos x="22" y="14"/>
                </a:cxn>
                <a:cxn ang="0">
                  <a:pos x="22" y="28"/>
                </a:cxn>
                <a:cxn ang="0">
                  <a:pos x="20" y="34"/>
                </a:cxn>
                <a:cxn ang="0">
                  <a:pos x="18" y="34"/>
                </a:cxn>
                <a:cxn ang="0">
                  <a:pos x="16" y="34"/>
                </a:cxn>
                <a:cxn ang="0">
                  <a:pos x="14" y="32"/>
                </a:cxn>
                <a:cxn ang="0">
                  <a:pos x="10" y="28"/>
                </a:cxn>
                <a:cxn ang="0">
                  <a:pos x="8" y="26"/>
                </a:cxn>
                <a:cxn ang="0">
                  <a:pos x="4" y="18"/>
                </a:cxn>
                <a:cxn ang="0">
                  <a:pos x="2" y="16"/>
                </a:cxn>
                <a:cxn ang="0">
                  <a:pos x="0" y="16"/>
                </a:cxn>
                <a:cxn ang="0">
                  <a:pos x="6" y="14"/>
                </a:cxn>
                <a:cxn ang="0">
                  <a:pos x="14" y="12"/>
                </a:cxn>
                <a:cxn ang="0">
                  <a:pos x="18" y="10"/>
                </a:cxn>
                <a:cxn ang="0">
                  <a:pos x="28" y="0"/>
                </a:cxn>
                <a:cxn ang="0">
                  <a:pos x="30" y="4"/>
                </a:cxn>
                <a:cxn ang="0">
                  <a:pos x="36" y="4"/>
                </a:cxn>
              </a:cxnLst>
              <a:rect l="0" t="0" r="r" b="b"/>
              <a:pathLst>
                <a:path w="42" h="34">
                  <a:moveTo>
                    <a:pt x="36" y="4"/>
                  </a:moveTo>
                  <a:lnTo>
                    <a:pt x="40" y="8"/>
                  </a:lnTo>
                  <a:lnTo>
                    <a:pt x="42" y="12"/>
                  </a:lnTo>
                  <a:lnTo>
                    <a:pt x="42" y="16"/>
                  </a:lnTo>
                  <a:lnTo>
                    <a:pt x="42" y="20"/>
                  </a:lnTo>
                  <a:lnTo>
                    <a:pt x="40" y="22"/>
                  </a:lnTo>
                  <a:lnTo>
                    <a:pt x="38" y="22"/>
                  </a:lnTo>
                  <a:lnTo>
                    <a:pt x="34" y="20"/>
                  </a:lnTo>
                  <a:lnTo>
                    <a:pt x="32" y="16"/>
                  </a:lnTo>
                  <a:lnTo>
                    <a:pt x="32" y="12"/>
                  </a:lnTo>
                  <a:lnTo>
                    <a:pt x="30" y="10"/>
                  </a:lnTo>
                  <a:lnTo>
                    <a:pt x="28" y="10"/>
                  </a:lnTo>
                  <a:lnTo>
                    <a:pt x="24" y="10"/>
                  </a:lnTo>
                  <a:lnTo>
                    <a:pt x="22" y="14"/>
                  </a:lnTo>
                  <a:lnTo>
                    <a:pt x="22" y="28"/>
                  </a:lnTo>
                  <a:lnTo>
                    <a:pt x="20" y="34"/>
                  </a:lnTo>
                  <a:lnTo>
                    <a:pt x="18" y="34"/>
                  </a:lnTo>
                  <a:lnTo>
                    <a:pt x="16" y="34"/>
                  </a:lnTo>
                  <a:lnTo>
                    <a:pt x="14" y="32"/>
                  </a:lnTo>
                  <a:lnTo>
                    <a:pt x="10" y="28"/>
                  </a:lnTo>
                  <a:lnTo>
                    <a:pt x="8" y="26"/>
                  </a:lnTo>
                  <a:lnTo>
                    <a:pt x="4" y="18"/>
                  </a:lnTo>
                  <a:lnTo>
                    <a:pt x="2" y="16"/>
                  </a:lnTo>
                  <a:lnTo>
                    <a:pt x="0" y="16"/>
                  </a:lnTo>
                  <a:lnTo>
                    <a:pt x="6" y="14"/>
                  </a:lnTo>
                  <a:lnTo>
                    <a:pt x="14" y="12"/>
                  </a:lnTo>
                  <a:lnTo>
                    <a:pt x="18" y="10"/>
                  </a:lnTo>
                  <a:lnTo>
                    <a:pt x="28" y="0"/>
                  </a:lnTo>
                  <a:lnTo>
                    <a:pt x="30" y="4"/>
                  </a:lnTo>
                  <a:lnTo>
                    <a:pt x="36" y="4"/>
                  </a:lnTo>
                  <a:close/>
                </a:path>
              </a:pathLst>
            </a:custGeom>
            <a:solidFill>
              <a:schemeClr val="bg1">
                <a:lumMod val="50000"/>
              </a:schemeClr>
            </a:solidFill>
            <a:ln w="3175">
              <a:solidFill>
                <a:schemeClr val="bg1"/>
              </a:solidFill>
              <a:round/>
              <a:headEnd/>
              <a:tailEnd/>
            </a:ln>
          </p:spPr>
          <p:txBody>
            <a:bodyPr/>
            <a:lstStyle/>
            <a:p>
              <a:pPr>
                <a:defRPr/>
              </a:pPr>
              <a:endParaRPr lang="en-GB"/>
            </a:p>
          </p:txBody>
        </p:sp>
        <p:sp>
          <p:nvSpPr>
            <p:cNvPr id="3121" name="Freeform 49"/>
            <p:cNvSpPr>
              <a:spLocks/>
            </p:cNvSpPr>
            <p:nvPr/>
          </p:nvSpPr>
          <p:spPr bwMode="auto">
            <a:xfrm>
              <a:off x="6413849" y="3194051"/>
              <a:ext cx="78876" cy="42707"/>
            </a:xfrm>
            <a:custGeom>
              <a:avLst/>
              <a:gdLst/>
              <a:ahLst/>
              <a:cxnLst>
                <a:cxn ang="0">
                  <a:pos x="90" y="18"/>
                </a:cxn>
                <a:cxn ang="0">
                  <a:pos x="90" y="16"/>
                </a:cxn>
                <a:cxn ang="0">
                  <a:pos x="82" y="12"/>
                </a:cxn>
                <a:cxn ang="0">
                  <a:pos x="82" y="10"/>
                </a:cxn>
                <a:cxn ang="0">
                  <a:pos x="80" y="8"/>
                </a:cxn>
                <a:cxn ang="0">
                  <a:pos x="72" y="12"/>
                </a:cxn>
                <a:cxn ang="0">
                  <a:pos x="70" y="10"/>
                </a:cxn>
                <a:cxn ang="0">
                  <a:pos x="62" y="8"/>
                </a:cxn>
                <a:cxn ang="0">
                  <a:pos x="54" y="8"/>
                </a:cxn>
                <a:cxn ang="0">
                  <a:pos x="50" y="4"/>
                </a:cxn>
                <a:cxn ang="0">
                  <a:pos x="48" y="0"/>
                </a:cxn>
                <a:cxn ang="0">
                  <a:pos x="44" y="0"/>
                </a:cxn>
                <a:cxn ang="0">
                  <a:pos x="36" y="0"/>
                </a:cxn>
                <a:cxn ang="0">
                  <a:pos x="30" y="4"/>
                </a:cxn>
                <a:cxn ang="0">
                  <a:pos x="24" y="8"/>
                </a:cxn>
                <a:cxn ang="0">
                  <a:pos x="18" y="18"/>
                </a:cxn>
                <a:cxn ang="0">
                  <a:pos x="6" y="28"/>
                </a:cxn>
                <a:cxn ang="0">
                  <a:pos x="6" y="32"/>
                </a:cxn>
                <a:cxn ang="0">
                  <a:pos x="6" y="34"/>
                </a:cxn>
                <a:cxn ang="0">
                  <a:pos x="2" y="38"/>
                </a:cxn>
                <a:cxn ang="0">
                  <a:pos x="0" y="42"/>
                </a:cxn>
                <a:cxn ang="0">
                  <a:pos x="4" y="42"/>
                </a:cxn>
                <a:cxn ang="0">
                  <a:pos x="4" y="44"/>
                </a:cxn>
                <a:cxn ang="0">
                  <a:pos x="4" y="48"/>
                </a:cxn>
                <a:cxn ang="0">
                  <a:pos x="6" y="48"/>
                </a:cxn>
                <a:cxn ang="0">
                  <a:pos x="10" y="50"/>
                </a:cxn>
                <a:cxn ang="0">
                  <a:pos x="14" y="52"/>
                </a:cxn>
                <a:cxn ang="0">
                  <a:pos x="28" y="54"/>
                </a:cxn>
                <a:cxn ang="0">
                  <a:pos x="38" y="54"/>
                </a:cxn>
                <a:cxn ang="0">
                  <a:pos x="50" y="48"/>
                </a:cxn>
                <a:cxn ang="0">
                  <a:pos x="54" y="48"/>
                </a:cxn>
                <a:cxn ang="0">
                  <a:pos x="58" y="50"/>
                </a:cxn>
                <a:cxn ang="0">
                  <a:pos x="64" y="50"/>
                </a:cxn>
                <a:cxn ang="0">
                  <a:pos x="68" y="50"/>
                </a:cxn>
                <a:cxn ang="0">
                  <a:pos x="80" y="48"/>
                </a:cxn>
                <a:cxn ang="0">
                  <a:pos x="86" y="48"/>
                </a:cxn>
                <a:cxn ang="0">
                  <a:pos x="98" y="46"/>
                </a:cxn>
                <a:cxn ang="0">
                  <a:pos x="102" y="44"/>
                </a:cxn>
                <a:cxn ang="0">
                  <a:pos x="102" y="42"/>
                </a:cxn>
                <a:cxn ang="0">
                  <a:pos x="102" y="40"/>
                </a:cxn>
                <a:cxn ang="0">
                  <a:pos x="102" y="32"/>
                </a:cxn>
                <a:cxn ang="0">
                  <a:pos x="100" y="28"/>
                </a:cxn>
                <a:cxn ang="0">
                  <a:pos x="90" y="24"/>
                </a:cxn>
                <a:cxn ang="0">
                  <a:pos x="88" y="24"/>
                </a:cxn>
                <a:cxn ang="0">
                  <a:pos x="88" y="22"/>
                </a:cxn>
                <a:cxn ang="0">
                  <a:pos x="90" y="18"/>
                </a:cxn>
              </a:cxnLst>
              <a:rect l="0" t="0" r="r" b="b"/>
              <a:pathLst>
                <a:path w="102" h="54">
                  <a:moveTo>
                    <a:pt x="90" y="18"/>
                  </a:moveTo>
                  <a:lnTo>
                    <a:pt x="90" y="16"/>
                  </a:lnTo>
                  <a:lnTo>
                    <a:pt x="82" y="12"/>
                  </a:lnTo>
                  <a:lnTo>
                    <a:pt x="82" y="10"/>
                  </a:lnTo>
                  <a:lnTo>
                    <a:pt x="80" y="8"/>
                  </a:lnTo>
                  <a:lnTo>
                    <a:pt x="72" y="12"/>
                  </a:lnTo>
                  <a:lnTo>
                    <a:pt x="70" y="10"/>
                  </a:lnTo>
                  <a:lnTo>
                    <a:pt x="62" y="8"/>
                  </a:lnTo>
                  <a:lnTo>
                    <a:pt x="54" y="8"/>
                  </a:lnTo>
                  <a:lnTo>
                    <a:pt x="50" y="4"/>
                  </a:lnTo>
                  <a:lnTo>
                    <a:pt x="48" y="0"/>
                  </a:lnTo>
                  <a:lnTo>
                    <a:pt x="44" y="0"/>
                  </a:lnTo>
                  <a:lnTo>
                    <a:pt x="36" y="0"/>
                  </a:lnTo>
                  <a:lnTo>
                    <a:pt x="30" y="4"/>
                  </a:lnTo>
                  <a:lnTo>
                    <a:pt x="24" y="8"/>
                  </a:lnTo>
                  <a:lnTo>
                    <a:pt x="18" y="18"/>
                  </a:lnTo>
                  <a:lnTo>
                    <a:pt x="6" y="28"/>
                  </a:lnTo>
                  <a:lnTo>
                    <a:pt x="6" y="32"/>
                  </a:lnTo>
                  <a:lnTo>
                    <a:pt x="6" y="34"/>
                  </a:lnTo>
                  <a:lnTo>
                    <a:pt x="2" y="38"/>
                  </a:lnTo>
                  <a:lnTo>
                    <a:pt x="0" y="42"/>
                  </a:lnTo>
                  <a:lnTo>
                    <a:pt x="4" y="42"/>
                  </a:lnTo>
                  <a:lnTo>
                    <a:pt x="4" y="44"/>
                  </a:lnTo>
                  <a:lnTo>
                    <a:pt x="4" y="48"/>
                  </a:lnTo>
                  <a:lnTo>
                    <a:pt x="6" y="48"/>
                  </a:lnTo>
                  <a:lnTo>
                    <a:pt x="10" y="50"/>
                  </a:lnTo>
                  <a:lnTo>
                    <a:pt x="14" y="52"/>
                  </a:lnTo>
                  <a:lnTo>
                    <a:pt x="28" y="54"/>
                  </a:lnTo>
                  <a:lnTo>
                    <a:pt x="38" y="54"/>
                  </a:lnTo>
                  <a:lnTo>
                    <a:pt x="50" y="48"/>
                  </a:lnTo>
                  <a:lnTo>
                    <a:pt x="54" y="48"/>
                  </a:lnTo>
                  <a:lnTo>
                    <a:pt x="58" y="50"/>
                  </a:lnTo>
                  <a:lnTo>
                    <a:pt x="64" y="50"/>
                  </a:lnTo>
                  <a:lnTo>
                    <a:pt x="68" y="50"/>
                  </a:lnTo>
                  <a:lnTo>
                    <a:pt x="80" y="48"/>
                  </a:lnTo>
                  <a:lnTo>
                    <a:pt x="86" y="48"/>
                  </a:lnTo>
                  <a:lnTo>
                    <a:pt x="98" y="46"/>
                  </a:lnTo>
                  <a:lnTo>
                    <a:pt x="102" y="44"/>
                  </a:lnTo>
                  <a:lnTo>
                    <a:pt x="102" y="42"/>
                  </a:lnTo>
                  <a:lnTo>
                    <a:pt x="102" y="40"/>
                  </a:lnTo>
                  <a:lnTo>
                    <a:pt x="102" y="32"/>
                  </a:lnTo>
                  <a:lnTo>
                    <a:pt x="100" y="28"/>
                  </a:lnTo>
                  <a:lnTo>
                    <a:pt x="90" y="24"/>
                  </a:lnTo>
                  <a:lnTo>
                    <a:pt x="88" y="24"/>
                  </a:lnTo>
                  <a:lnTo>
                    <a:pt x="88" y="22"/>
                  </a:lnTo>
                  <a:lnTo>
                    <a:pt x="90" y="18"/>
                  </a:lnTo>
                  <a:close/>
                </a:path>
              </a:pathLst>
            </a:custGeom>
            <a:solidFill>
              <a:schemeClr val="bg1">
                <a:lumMod val="50000"/>
              </a:schemeClr>
            </a:solidFill>
            <a:ln w="3175">
              <a:solidFill>
                <a:schemeClr val="bg1"/>
              </a:solidFill>
              <a:round/>
              <a:headEnd/>
              <a:tailEnd/>
            </a:ln>
          </p:spPr>
          <p:txBody>
            <a:bodyPr/>
            <a:lstStyle/>
            <a:p>
              <a:pPr>
                <a:defRPr/>
              </a:pPr>
              <a:endParaRPr lang="en-GB"/>
            </a:p>
          </p:txBody>
        </p:sp>
        <p:sp>
          <p:nvSpPr>
            <p:cNvPr id="16451" name="Freeform 50"/>
            <p:cNvSpPr>
              <a:spLocks/>
            </p:cNvSpPr>
            <p:nvPr/>
          </p:nvSpPr>
          <p:spPr bwMode="auto">
            <a:xfrm>
              <a:off x="7250113" y="4191001"/>
              <a:ext cx="9525" cy="7938"/>
            </a:xfrm>
            <a:custGeom>
              <a:avLst/>
              <a:gdLst>
                <a:gd name="T0" fmla="*/ 2147483647 w 12"/>
                <a:gd name="T1" fmla="*/ 0 h 10"/>
                <a:gd name="T2" fmla="*/ 2147483647 w 12"/>
                <a:gd name="T3" fmla="*/ 1000627780 h 10"/>
                <a:gd name="T4" fmla="*/ 1000502110 w 12"/>
                <a:gd name="T5" fmla="*/ 2000625284 h 10"/>
                <a:gd name="T6" fmla="*/ 0 w 12"/>
                <a:gd name="T7" fmla="*/ 2147483647 h 10"/>
                <a:gd name="T8" fmla="*/ 1000502110 w 12"/>
                <a:gd name="T9" fmla="*/ 2147483647 h 10"/>
                <a:gd name="T10" fmla="*/ 1000502110 w 12"/>
                <a:gd name="T11" fmla="*/ 2147483647 h 10"/>
                <a:gd name="T12" fmla="*/ 2000373983 w 12"/>
                <a:gd name="T13" fmla="*/ 2147483647 h 10"/>
                <a:gd name="T14" fmla="*/ 2000373983 w 12"/>
                <a:gd name="T15" fmla="*/ 2147483647 h 10"/>
                <a:gd name="T16" fmla="*/ 2147483647 w 12"/>
                <a:gd name="T17" fmla="*/ 2147483647 h 10"/>
                <a:gd name="T18" fmla="*/ 2147483647 w 12"/>
                <a:gd name="T19" fmla="*/ 2147483647 h 10"/>
                <a:gd name="T20" fmla="*/ 2147483647 w 12"/>
                <a:gd name="T21" fmla="*/ 2147483647 h 10"/>
                <a:gd name="T22" fmla="*/ 2147483647 w 12"/>
                <a:gd name="T23" fmla="*/ 2147483647 h 10"/>
                <a:gd name="T24" fmla="*/ 2147483647 w 12"/>
                <a:gd name="T25" fmla="*/ 2147483647 h 10"/>
                <a:gd name="T26" fmla="*/ 2147483647 w 12"/>
                <a:gd name="T27" fmla="*/ 2147483647 h 10"/>
                <a:gd name="T28" fmla="*/ 2147483647 w 12"/>
                <a:gd name="T29" fmla="*/ 2147483647 h 10"/>
                <a:gd name="T30" fmla="*/ 2147483647 w 12"/>
                <a:gd name="T31" fmla="*/ 2147483647 h 10"/>
                <a:gd name="T32" fmla="*/ 2147483647 w 12"/>
                <a:gd name="T33" fmla="*/ 2147483647 h 10"/>
                <a:gd name="T34" fmla="*/ 2147483647 w 12"/>
                <a:gd name="T35" fmla="*/ 2000625284 h 10"/>
                <a:gd name="T36" fmla="*/ 2147483647 w 12"/>
                <a:gd name="T37" fmla="*/ 2000625284 h 10"/>
                <a:gd name="T38" fmla="*/ 2147483647 w 12"/>
                <a:gd name="T39" fmla="*/ 1000627780 h 10"/>
                <a:gd name="T40" fmla="*/ 2147483647 w 12"/>
                <a:gd name="T41" fmla="*/ 0 h 10"/>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12"/>
                <a:gd name="T64" fmla="*/ 0 h 10"/>
                <a:gd name="T65" fmla="*/ 12 w 12"/>
                <a:gd name="T66" fmla="*/ 10 h 10"/>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12" h="10">
                  <a:moveTo>
                    <a:pt x="12" y="0"/>
                  </a:moveTo>
                  <a:lnTo>
                    <a:pt x="8" y="2"/>
                  </a:lnTo>
                  <a:lnTo>
                    <a:pt x="2" y="4"/>
                  </a:lnTo>
                  <a:lnTo>
                    <a:pt x="0" y="6"/>
                  </a:lnTo>
                  <a:lnTo>
                    <a:pt x="2" y="6"/>
                  </a:lnTo>
                  <a:lnTo>
                    <a:pt x="2" y="8"/>
                  </a:lnTo>
                  <a:lnTo>
                    <a:pt x="4" y="8"/>
                  </a:lnTo>
                  <a:lnTo>
                    <a:pt x="4" y="6"/>
                  </a:lnTo>
                  <a:lnTo>
                    <a:pt x="6" y="6"/>
                  </a:lnTo>
                  <a:lnTo>
                    <a:pt x="6" y="8"/>
                  </a:lnTo>
                  <a:lnTo>
                    <a:pt x="6" y="10"/>
                  </a:lnTo>
                  <a:lnTo>
                    <a:pt x="8" y="10"/>
                  </a:lnTo>
                  <a:lnTo>
                    <a:pt x="8" y="8"/>
                  </a:lnTo>
                  <a:lnTo>
                    <a:pt x="10" y="8"/>
                  </a:lnTo>
                  <a:lnTo>
                    <a:pt x="8" y="8"/>
                  </a:lnTo>
                  <a:lnTo>
                    <a:pt x="8" y="6"/>
                  </a:lnTo>
                  <a:lnTo>
                    <a:pt x="10" y="6"/>
                  </a:lnTo>
                  <a:lnTo>
                    <a:pt x="10" y="4"/>
                  </a:lnTo>
                  <a:lnTo>
                    <a:pt x="12" y="4"/>
                  </a:lnTo>
                  <a:lnTo>
                    <a:pt x="12" y="2"/>
                  </a:lnTo>
                  <a:lnTo>
                    <a:pt x="12" y="0"/>
                  </a:lnTo>
                  <a:close/>
                </a:path>
              </a:pathLst>
            </a:custGeom>
            <a:solidFill>
              <a:srgbClr val="B0B0B2"/>
            </a:solidFill>
            <a:ln w="3175">
              <a:solidFill>
                <a:schemeClr val="bg1"/>
              </a:solidFill>
              <a:round/>
              <a:headEnd/>
              <a:tailEnd/>
            </a:ln>
          </p:spPr>
          <p:txBody>
            <a:bodyPr/>
            <a:lstStyle/>
            <a:p>
              <a:endParaRPr lang="en-US"/>
            </a:p>
          </p:txBody>
        </p:sp>
        <p:sp>
          <p:nvSpPr>
            <p:cNvPr id="3123" name="Freeform 51"/>
            <p:cNvSpPr>
              <a:spLocks/>
            </p:cNvSpPr>
            <p:nvPr/>
          </p:nvSpPr>
          <p:spPr bwMode="auto">
            <a:xfrm>
              <a:off x="7270632" y="4169203"/>
              <a:ext cx="55720" cy="29361"/>
            </a:xfrm>
            <a:custGeom>
              <a:avLst/>
              <a:gdLst/>
              <a:ahLst/>
              <a:cxnLst>
                <a:cxn ang="0">
                  <a:pos x="6" y="38"/>
                </a:cxn>
                <a:cxn ang="0">
                  <a:pos x="6" y="36"/>
                </a:cxn>
                <a:cxn ang="0">
                  <a:pos x="4" y="36"/>
                </a:cxn>
                <a:cxn ang="0">
                  <a:pos x="4" y="34"/>
                </a:cxn>
                <a:cxn ang="0">
                  <a:pos x="4" y="32"/>
                </a:cxn>
                <a:cxn ang="0">
                  <a:pos x="2" y="30"/>
                </a:cxn>
                <a:cxn ang="0">
                  <a:pos x="2" y="28"/>
                </a:cxn>
                <a:cxn ang="0">
                  <a:pos x="2" y="26"/>
                </a:cxn>
                <a:cxn ang="0">
                  <a:pos x="4" y="26"/>
                </a:cxn>
                <a:cxn ang="0">
                  <a:pos x="4" y="28"/>
                </a:cxn>
                <a:cxn ang="0">
                  <a:pos x="6" y="28"/>
                </a:cxn>
                <a:cxn ang="0">
                  <a:pos x="6" y="26"/>
                </a:cxn>
                <a:cxn ang="0">
                  <a:pos x="8" y="26"/>
                </a:cxn>
                <a:cxn ang="0">
                  <a:pos x="8" y="24"/>
                </a:cxn>
                <a:cxn ang="0">
                  <a:pos x="8" y="22"/>
                </a:cxn>
                <a:cxn ang="0">
                  <a:pos x="8" y="20"/>
                </a:cxn>
                <a:cxn ang="0">
                  <a:pos x="6" y="20"/>
                </a:cxn>
                <a:cxn ang="0">
                  <a:pos x="6" y="22"/>
                </a:cxn>
                <a:cxn ang="0">
                  <a:pos x="4" y="22"/>
                </a:cxn>
                <a:cxn ang="0">
                  <a:pos x="2" y="22"/>
                </a:cxn>
                <a:cxn ang="0">
                  <a:pos x="2" y="24"/>
                </a:cxn>
                <a:cxn ang="0">
                  <a:pos x="2" y="22"/>
                </a:cxn>
                <a:cxn ang="0">
                  <a:pos x="0" y="22"/>
                </a:cxn>
                <a:cxn ang="0">
                  <a:pos x="0" y="20"/>
                </a:cxn>
                <a:cxn ang="0">
                  <a:pos x="2" y="20"/>
                </a:cxn>
                <a:cxn ang="0">
                  <a:pos x="2" y="18"/>
                </a:cxn>
                <a:cxn ang="0">
                  <a:pos x="6" y="10"/>
                </a:cxn>
                <a:cxn ang="0">
                  <a:pos x="10" y="10"/>
                </a:cxn>
                <a:cxn ang="0">
                  <a:pos x="26" y="6"/>
                </a:cxn>
                <a:cxn ang="0">
                  <a:pos x="30" y="4"/>
                </a:cxn>
                <a:cxn ang="0">
                  <a:pos x="34" y="6"/>
                </a:cxn>
                <a:cxn ang="0">
                  <a:pos x="50" y="4"/>
                </a:cxn>
                <a:cxn ang="0">
                  <a:pos x="56" y="2"/>
                </a:cxn>
                <a:cxn ang="0">
                  <a:pos x="60" y="2"/>
                </a:cxn>
                <a:cxn ang="0">
                  <a:pos x="64" y="0"/>
                </a:cxn>
                <a:cxn ang="0">
                  <a:pos x="68" y="2"/>
                </a:cxn>
                <a:cxn ang="0">
                  <a:pos x="70" y="4"/>
                </a:cxn>
                <a:cxn ang="0">
                  <a:pos x="66" y="12"/>
                </a:cxn>
                <a:cxn ang="0">
                  <a:pos x="58" y="14"/>
                </a:cxn>
                <a:cxn ang="0">
                  <a:pos x="44" y="22"/>
                </a:cxn>
                <a:cxn ang="0">
                  <a:pos x="36" y="24"/>
                </a:cxn>
                <a:cxn ang="0">
                  <a:pos x="30" y="28"/>
                </a:cxn>
                <a:cxn ang="0">
                  <a:pos x="18" y="30"/>
                </a:cxn>
                <a:cxn ang="0">
                  <a:pos x="8" y="38"/>
                </a:cxn>
                <a:cxn ang="0">
                  <a:pos x="6" y="38"/>
                </a:cxn>
              </a:cxnLst>
              <a:rect l="0" t="0" r="r" b="b"/>
              <a:pathLst>
                <a:path w="70" h="38">
                  <a:moveTo>
                    <a:pt x="6" y="38"/>
                  </a:moveTo>
                  <a:lnTo>
                    <a:pt x="6" y="36"/>
                  </a:lnTo>
                  <a:lnTo>
                    <a:pt x="4" y="36"/>
                  </a:lnTo>
                  <a:lnTo>
                    <a:pt x="4" y="34"/>
                  </a:lnTo>
                  <a:lnTo>
                    <a:pt x="4" y="32"/>
                  </a:lnTo>
                  <a:lnTo>
                    <a:pt x="2" y="30"/>
                  </a:lnTo>
                  <a:lnTo>
                    <a:pt x="2" y="28"/>
                  </a:lnTo>
                  <a:lnTo>
                    <a:pt x="2" y="26"/>
                  </a:lnTo>
                  <a:lnTo>
                    <a:pt x="4" y="26"/>
                  </a:lnTo>
                  <a:lnTo>
                    <a:pt x="4" y="28"/>
                  </a:lnTo>
                  <a:lnTo>
                    <a:pt x="6" y="28"/>
                  </a:lnTo>
                  <a:lnTo>
                    <a:pt x="6" y="26"/>
                  </a:lnTo>
                  <a:lnTo>
                    <a:pt x="8" y="26"/>
                  </a:lnTo>
                  <a:lnTo>
                    <a:pt x="8" y="24"/>
                  </a:lnTo>
                  <a:lnTo>
                    <a:pt x="8" y="22"/>
                  </a:lnTo>
                  <a:lnTo>
                    <a:pt x="8" y="20"/>
                  </a:lnTo>
                  <a:lnTo>
                    <a:pt x="6" y="20"/>
                  </a:lnTo>
                  <a:lnTo>
                    <a:pt x="6" y="22"/>
                  </a:lnTo>
                  <a:lnTo>
                    <a:pt x="4" y="22"/>
                  </a:lnTo>
                  <a:lnTo>
                    <a:pt x="2" y="22"/>
                  </a:lnTo>
                  <a:lnTo>
                    <a:pt x="2" y="24"/>
                  </a:lnTo>
                  <a:lnTo>
                    <a:pt x="2" y="22"/>
                  </a:lnTo>
                  <a:lnTo>
                    <a:pt x="0" y="22"/>
                  </a:lnTo>
                  <a:lnTo>
                    <a:pt x="0" y="20"/>
                  </a:lnTo>
                  <a:lnTo>
                    <a:pt x="2" y="20"/>
                  </a:lnTo>
                  <a:lnTo>
                    <a:pt x="2" y="18"/>
                  </a:lnTo>
                  <a:lnTo>
                    <a:pt x="6" y="10"/>
                  </a:lnTo>
                  <a:lnTo>
                    <a:pt x="10" y="10"/>
                  </a:lnTo>
                  <a:lnTo>
                    <a:pt x="26" y="6"/>
                  </a:lnTo>
                  <a:lnTo>
                    <a:pt x="30" y="4"/>
                  </a:lnTo>
                  <a:lnTo>
                    <a:pt x="34" y="6"/>
                  </a:lnTo>
                  <a:lnTo>
                    <a:pt x="50" y="4"/>
                  </a:lnTo>
                  <a:lnTo>
                    <a:pt x="56" y="2"/>
                  </a:lnTo>
                  <a:lnTo>
                    <a:pt x="60" y="2"/>
                  </a:lnTo>
                  <a:lnTo>
                    <a:pt x="64" y="0"/>
                  </a:lnTo>
                  <a:lnTo>
                    <a:pt x="68" y="2"/>
                  </a:lnTo>
                  <a:lnTo>
                    <a:pt x="70" y="4"/>
                  </a:lnTo>
                  <a:lnTo>
                    <a:pt x="66" y="12"/>
                  </a:lnTo>
                  <a:lnTo>
                    <a:pt x="58" y="14"/>
                  </a:lnTo>
                  <a:lnTo>
                    <a:pt x="44" y="22"/>
                  </a:lnTo>
                  <a:lnTo>
                    <a:pt x="36" y="24"/>
                  </a:lnTo>
                  <a:lnTo>
                    <a:pt x="30" y="28"/>
                  </a:lnTo>
                  <a:lnTo>
                    <a:pt x="18" y="30"/>
                  </a:lnTo>
                  <a:lnTo>
                    <a:pt x="8" y="38"/>
                  </a:lnTo>
                  <a:lnTo>
                    <a:pt x="6" y="38"/>
                  </a:lnTo>
                  <a:close/>
                </a:path>
              </a:pathLst>
            </a:custGeom>
            <a:solidFill>
              <a:schemeClr val="bg1">
                <a:lumMod val="50000"/>
              </a:schemeClr>
            </a:solidFill>
            <a:ln w="3175">
              <a:solidFill>
                <a:schemeClr val="bg1"/>
              </a:solidFill>
              <a:round/>
              <a:headEnd/>
              <a:tailEnd/>
            </a:ln>
          </p:spPr>
          <p:txBody>
            <a:bodyPr/>
            <a:lstStyle/>
            <a:p>
              <a:pPr>
                <a:defRPr/>
              </a:pPr>
              <a:endParaRPr lang="en-GB"/>
            </a:p>
          </p:txBody>
        </p:sp>
        <p:sp>
          <p:nvSpPr>
            <p:cNvPr id="16453" name="Freeform 52"/>
            <p:cNvSpPr>
              <a:spLocks/>
            </p:cNvSpPr>
            <p:nvPr/>
          </p:nvSpPr>
          <p:spPr bwMode="auto">
            <a:xfrm>
              <a:off x="7740650" y="5029201"/>
              <a:ext cx="87313" cy="77788"/>
            </a:xfrm>
            <a:custGeom>
              <a:avLst/>
              <a:gdLst>
                <a:gd name="T0" fmla="*/ 1000513436 w 110"/>
                <a:gd name="T1" fmla="*/ 1000514898 h 98"/>
                <a:gd name="T2" fmla="*/ 2147483647 w 110"/>
                <a:gd name="T3" fmla="*/ 2147483647 h 98"/>
                <a:gd name="T4" fmla="*/ 2147483647 w 110"/>
                <a:gd name="T5" fmla="*/ 2000399554 h 98"/>
                <a:gd name="T6" fmla="*/ 2147483647 w 110"/>
                <a:gd name="T7" fmla="*/ 2147483647 h 98"/>
                <a:gd name="T8" fmla="*/ 2147483647 w 110"/>
                <a:gd name="T9" fmla="*/ 2147483647 h 98"/>
                <a:gd name="T10" fmla="*/ 2147483647 w 110"/>
                <a:gd name="T11" fmla="*/ 2147483647 h 98"/>
                <a:gd name="T12" fmla="*/ 2147483647 w 110"/>
                <a:gd name="T13" fmla="*/ 2147483647 h 98"/>
                <a:gd name="T14" fmla="*/ 2147483647 w 110"/>
                <a:gd name="T15" fmla="*/ 2147483647 h 98"/>
                <a:gd name="T16" fmla="*/ 2147483647 w 110"/>
                <a:gd name="T17" fmla="*/ 2000399554 h 98"/>
                <a:gd name="T18" fmla="*/ 2147483647 w 110"/>
                <a:gd name="T19" fmla="*/ 2147483647 h 98"/>
                <a:gd name="T20" fmla="*/ 2147483647 w 110"/>
                <a:gd name="T21" fmla="*/ 2147483647 h 98"/>
                <a:gd name="T22" fmla="*/ 2147483647 w 110"/>
                <a:gd name="T23" fmla="*/ 2147483647 h 98"/>
                <a:gd name="T24" fmla="*/ 2147483647 w 110"/>
                <a:gd name="T25" fmla="*/ 2147483647 h 98"/>
                <a:gd name="T26" fmla="*/ 2147483647 w 110"/>
                <a:gd name="T27" fmla="*/ 2147483647 h 98"/>
                <a:gd name="T28" fmla="*/ 2147483647 w 110"/>
                <a:gd name="T29" fmla="*/ 2147483647 h 98"/>
                <a:gd name="T30" fmla="*/ 2147483647 w 110"/>
                <a:gd name="T31" fmla="*/ 2147483647 h 98"/>
                <a:gd name="T32" fmla="*/ 2147483647 w 110"/>
                <a:gd name="T33" fmla="*/ 2147483647 h 98"/>
                <a:gd name="T34" fmla="*/ 2147483647 w 110"/>
                <a:gd name="T35" fmla="*/ 2147483647 h 98"/>
                <a:gd name="T36" fmla="*/ 2147483647 w 110"/>
                <a:gd name="T37" fmla="*/ 2147483647 h 98"/>
                <a:gd name="T38" fmla="*/ 2147483647 w 110"/>
                <a:gd name="T39" fmla="*/ 2147483647 h 98"/>
                <a:gd name="T40" fmla="*/ 2147483647 w 110"/>
                <a:gd name="T41" fmla="*/ 2147483647 h 98"/>
                <a:gd name="T42" fmla="*/ 2147483647 w 110"/>
                <a:gd name="T43" fmla="*/ 2147483647 h 98"/>
                <a:gd name="T44" fmla="*/ 2147483647 w 110"/>
                <a:gd name="T45" fmla="*/ 2147483647 h 98"/>
                <a:gd name="T46" fmla="*/ 2147483647 w 110"/>
                <a:gd name="T47" fmla="*/ 2147483647 h 98"/>
                <a:gd name="T48" fmla="*/ 2147483647 w 110"/>
                <a:gd name="T49" fmla="*/ 2147483647 h 98"/>
                <a:gd name="T50" fmla="*/ 2147483647 w 110"/>
                <a:gd name="T51" fmla="*/ 2147483647 h 98"/>
                <a:gd name="T52" fmla="*/ 2147483647 w 110"/>
                <a:gd name="T53" fmla="*/ 2147483647 h 98"/>
                <a:gd name="T54" fmla="*/ 2147483647 w 110"/>
                <a:gd name="T55" fmla="*/ 2147483647 h 98"/>
                <a:gd name="T56" fmla="*/ 2147483647 w 110"/>
                <a:gd name="T57" fmla="*/ 2147483647 h 98"/>
                <a:gd name="T58" fmla="*/ 2147483647 w 110"/>
                <a:gd name="T59" fmla="*/ 2147483647 h 98"/>
                <a:gd name="T60" fmla="*/ 2147483647 w 110"/>
                <a:gd name="T61" fmla="*/ 2147483647 h 98"/>
                <a:gd name="T62" fmla="*/ 2147483647 w 110"/>
                <a:gd name="T63" fmla="*/ 2147483647 h 98"/>
                <a:gd name="T64" fmla="*/ 2147483647 w 110"/>
                <a:gd name="T65" fmla="*/ 2147483647 h 98"/>
                <a:gd name="T66" fmla="*/ 2147483647 w 110"/>
                <a:gd name="T67" fmla="*/ 2147483647 h 98"/>
                <a:gd name="T68" fmla="*/ 1000513436 w 110"/>
                <a:gd name="T69" fmla="*/ 2147483647 h 98"/>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10"/>
                <a:gd name="T106" fmla="*/ 0 h 98"/>
                <a:gd name="T107" fmla="*/ 110 w 110"/>
                <a:gd name="T108" fmla="*/ 98 h 98"/>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10" h="98">
                  <a:moveTo>
                    <a:pt x="2" y="0"/>
                  </a:moveTo>
                  <a:lnTo>
                    <a:pt x="2" y="2"/>
                  </a:lnTo>
                  <a:lnTo>
                    <a:pt x="8" y="4"/>
                  </a:lnTo>
                  <a:lnTo>
                    <a:pt x="12" y="6"/>
                  </a:lnTo>
                  <a:lnTo>
                    <a:pt x="14" y="4"/>
                  </a:lnTo>
                  <a:lnTo>
                    <a:pt x="16" y="4"/>
                  </a:lnTo>
                  <a:lnTo>
                    <a:pt x="24" y="6"/>
                  </a:lnTo>
                  <a:lnTo>
                    <a:pt x="38" y="14"/>
                  </a:lnTo>
                  <a:lnTo>
                    <a:pt x="54" y="16"/>
                  </a:lnTo>
                  <a:lnTo>
                    <a:pt x="58" y="16"/>
                  </a:lnTo>
                  <a:lnTo>
                    <a:pt x="64" y="14"/>
                  </a:lnTo>
                  <a:lnTo>
                    <a:pt x="70" y="12"/>
                  </a:lnTo>
                  <a:lnTo>
                    <a:pt x="76" y="12"/>
                  </a:lnTo>
                  <a:lnTo>
                    <a:pt x="82" y="10"/>
                  </a:lnTo>
                  <a:lnTo>
                    <a:pt x="88" y="6"/>
                  </a:lnTo>
                  <a:lnTo>
                    <a:pt x="90" y="6"/>
                  </a:lnTo>
                  <a:lnTo>
                    <a:pt x="94" y="8"/>
                  </a:lnTo>
                  <a:lnTo>
                    <a:pt x="96" y="4"/>
                  </a:lnTo>
                  <a:lnTo>
                    <a:pt x="102" y="6"/>
                  </a:lnTo>
                  <a:lnTo>
                    <a:pt x="106" y="10"/>
                  </a:lnTo>
                  <a:lnTo>
                    <a:pt x="108" y="20"/>
                  </a:lnTo>
                  <a:lnTo>
                    <a:pt x="108" y="26"/>
                  </a:lnTo>
                  <a:lnTo>
                    <a:pt x="108" y="30"/>
                  </a:lnTo>
                  <a:lnTo>
                    <a:pt x="108" y="40"/>
                  </a:lnTo>
                  <a:lnTo>
                    <a:pt x="108" y="48"/>
                  </a:lnTo>
                  <a:lnTo>
                    <a:pt x="110" y="50"/>
                  </a:lnTo>
                  <a:lnTo>
                    <a:pt x="108" y="56"/>
                  </a:lnTo>
                  <a:lnTo>
                    <a:pt x="108" y="52"/>
                  </a:lnTo>
                  <a:lnTo>
                    <a:pt x="108" y="48"/>
                  </a:lnTo>
                  <a:lnTo>
                    <a:pt x="106" y="44"/>
                  </a:lnTo>
                  <a:lnTo>
                    <a:pt x="106" y="46"/>
                  </a:lnTo>
                  <a:lnTo>
                    <a:pt x="100" y="54"/>
                  </a:lnTo>
                  <a:lnTo>
                    <a:pt x="100" y="62"/>
                  </a:lnTo>
                  <a:lnTo>
                    <a:pt x="98" y="62"/>
                  </a:lnTo>
                  <a:lnTo>
                    <a:pt x="96" y="70"/>
                  </a:lnTo>
                  <a:lnTo>
                    <a:pt x="94" y="72"/>
                  </a:lnTo>
                  <a:lnTo>
                    <a:pt x="92" y="72"/>
                  </a:lnTo>
                  <a:lnTo>
                    <a:pt x="86" y="72"/>
                  </a:lnTo>
                  <a:lnTo>
                    <a:pt x="84" y="72"/>
                  </a:lnTo>
                  <a:lnTo>
                    <a:pt x="84" y="76"/>
                  </a:lnTo>
                  <a:lnTo>
                    <a:pt x="82" y="80"/>
                  </a:lnTo>
                  <a:lnTo>
                    <a:pt x="78" y="82"/>
                  </a:lnTo>
                  <a:lnTo>
                    <a:pt x="78" y="88"/>
                  </a:lnTo>
                  <a:lnTo>
                    <a:pt x="74" y="84"/>
                  </a:lnTo>
                  <a:lnTo>
                    <a:pt x="72" y="84"/>
                  </a:lnTo>
                  <a:lnTo>
                    <a:pt x="70" y="86"/>
                  </a:lnTo>
                  <a:lnTo>
                    <a:pt x="68" y="90"/>
                  </a:lnTo>
                  <a:lnTo>
                    <a:pt x="68" y="94"/>
                  </a:lnTo>
                  <a:lnTo>
                    <a:pt x="64" y="98"/>
                  </a:lnTo>
                  <a:lnTo>
                    <a:pt x="62" y="98"/>
                  </a:lnTo>
                  <a:lnTo>
                    <a:pt x="58" y="96"/>
                  </a:lnTo>
                  <a:lnTo>
                    <a:pt x="54" y="96"/>
                  </a:lnTo>
                  <a:lnTo>
                    <a:pt x="52" y="98"/>
                  </a:lnTo>
                  <a:lnTo>
                    <a:pt x="46" y="96"/>
                  </a:lnTo>
                  <a:lnTo>
                    <a:pt x="40" y="96"/>
                  </a:lnTo>
                  <a:lnTo>
                    <a:pt x="38" y="92"/>
                  </a:lnTo>
                  <a:lnTo>
                    <a:pt x="42" y="92"/>
                  </a:lnTo>
                  <a:lnTo>
                    <a:pt x="44" y="88"/>
                  </a:lnTo>
                  <a:lnTo>
                    <a:pt x="40" y="88"/>
                  </a:lnTo>
                  <a:lnTo>
                    <a:pt x="34" y="86"/>
                  </a:lnTo>
                  <a:lnTo>
                    <a:pt x="28" y="76"/>
                  </a:lnTo>
                  <a:lnTo>
                    <a:pt x="22" y="72"/>
                  </a:lnTo>
                  <a:lnTo>
                    <a:pt x="20" y="70"/>
                  </a:lnTo>
                  <a:lnTo>
                    <a:pt x="14" y="50"/>
                  </a:lnTo>
                  <a:lnTo>
                    <a:pt x="20" y="60"/>
                  </a:lnTo>
                  <a:lnTo>
                    <a:pt x="24" y="54"/>
                  </a:lnTo>
                  <a:lnTo>
                    <a:pt x="20" y="52"/>
                  </a:lnTo>
                  <a:lnTo>
                    <a:pt x="14" y="42"/>
                  </a:lnTo>
                  <a:lnTo>
                    <a:pt x="0" y="18"/>
                  </a:lnTo>
                  <a:lnTo>
                    <a:pt x="2" y="12"/>
                  </a:lnTo>
                  <a:lnTo>
                    <a:pt x="2" y="0"/>
                  </a:lnTo>
                  <a:close/>
                </a:path>
              </a:pathLst>
            </a:custGeom>
            <a:solidFill>
              <a:schemeClr val="accent1"/>
            </a:solidFill>
            <a:ln w="3175">
              <a:solidFill>
                <a:schemeClr val="bg1"/>
              </a:solidFill>
              <a:round/>
              <a:headEnd/>
              <a:tailEnd/>
            </a:ln>
          </p:spPr>
          <p:txBody>
            <a:bodyPr/>
            <a:lstStyle/>
            <a:p>
              <a:endParaRPr lang="en-US"/>
            </a:p>
          </p:txBody>
        </p:sp>
        <p:sp>
          <p:nvSpPr>
            <p:cNvPr id="16454" name="Freeform 53"/>
            <p:cNvSpPr>
              <a:spLocks/>
            </p:cNvSpPr>
            <p:nvPr/>
          </p:nvSpPr>
          <p:spPr bwMode="auto">
            <a:xfrm>
              <a:off x="6991350" y="4230688"/>
              <a:ext cx="958850" cy="757238"/>
            </a:xfrm>
            <a:custGeom>
              <a:avLst/>
              <a:gdLst>
                <a:gd name="T0" fmla="*/ 2147483647 w 1206"/>
                <a:gd name="T1" fmla="*/ 2147483647 h 954"/>
                <a:gd name="T2" fmla="*/ 2147483647 w 1206"/>
                <a:gd name="T3" fmla="*/ 2147483647 h 954"/>
                <a:gd name="T4" fmla="*/ 2147483647 w 1206"/>
                <a:gd name="T5" fmla="*/ 2147483647 h 954"/>
                <a:gd name="T6" fmla="*/ 2147483647 w 1206"/>
                <a:gd name="T7" fmla="*/ 2147483647 h 954"/>
                <a:gd name="T8" fmla="*/ 2147483647 w 1206"/>
                <a:gd name="T9" fmla="*/ 2147483647 h 954"/>
                <a:gd name="T10" fmla="*/ 2147483647 w 1206"/>
                <a:gd name="T11" fmla="*/ 2147483647 h 954"/>
                <a:gd name="T12" fmla="*/ 2147483647 w 1206"/>
                <a:gd name="T13" fmla="*/ 2147483647 h 954"/>
                <a:gd name="T14" fmla="*/ 2147483647 w 1206"/>
                <a:gd name="T15" fmla="*/ 2147483647 h 954"/>
                <a:gd name="T16" fmla="*/ 2147483647 w 1206"/>
                <a:gd name="T17" fmla="*/ 2147483647 h 954"/>
                <a:gd name="T18" fmla="*/ 2147483647 w 1206"/>
                <a:gd name="T19" fmla="*/ 2147483647 h 954"/>
                <a:gd name="T20" fmla="*/ 2147483647 w 1206"/>
                <a:gd name="T21" fmla="*/ 2147483647 h 954"/>
                <a:gd name="T22" fmla="*/ 2147483647 w 1206"/>
                <a:gd name="T23" fmla="*/ 2147483647 h 954"/>
                <a:gd name="T24" fmla="*/ 2147483647 w 1206"/>
                <a:gd name="T25" fmla="*/ 2147483647 h 954"/>
                <a:gd name="T26" fmla="*/ 2147483647 w 1206"/>
                <a:gd name="T27" fmla="*/ 2147483647 h 954"/>
                <a:gd name="T28" fmla="*/ 2147483647 w 1206"/>
                <a:gd name="T29" fmla="*/ 2147483647 h 954"/>
                <a:gd name="T30" fmla="*/ 2147483647 w 1206"/>
                <a:gd name="T31" fmla="*/ 2147483647 h 954"/>
                <a:gd name="T32" fmla="*/ 2147483647 w 1206"/>
                <a:gd name="T33" fmla="*/ 2147483647 h 954"/>
                <a:gd name="T34" fmla="*/ 2147483647 w 1206"/>
                <a:gd name="T35" fmla="*/ 2147483647 h 954"/>
                <a:gd name="T36" fmla="*/ 2147483647 w 1206"/>
                <a:gd name="T37" fmla="*/ 2147483647 h 954"/>
                <a:gd name="T38" fmla="*/ 2147483647 w 1206"/>
                <a:gd name="T39" fmla="*/ 2147483647 h 954"/>
                <a:gd name="T40" fmla="*/ 2147483647 w 1206"/>
                <a:gd name="T41" fmla="*/ 2147483647 h 954"/>
                <a:gd name="T42" fmla="*/ 2147483647 w 1206"/>
                <a:gd name="T43" fmla="*/ 2147483647 h 954"/>
                <a:gd name="T44" fmla="*/ 2147483647 w 1206"/>
                <a:gd name="T45" fmla="*/ 2147483647 h 954"/>
                <a:gd name="T46" fmla="*/ 2147483647 w 1206"/>
                <a:gd name="T47" fmla="*/ 2147483647 h 954"/>
                <a:gd name="T48" fmla="*/ 2147483647 w 1206"/>
                <a:gd name="T49" fmla="*/ 2147483647 h 954"/>
                <a:gd name="T50" fmla="*/ 2147483647 w 1206"/>
                <a:gd name="T51" fmla="*/ 2147483647 h 954"/>
                <a:gd name="T52" fmla="*/ 2147483647 w 1206"/>
                <a:gd name="T53" fmla="*/ 2147483647 h 954"/>
                <a:gd name="T54" fmla="*/ 2147483647 w 1206"/>
                <a:gd name="T55" fmla="*/ 2147483647 h 954"/>
                <a:gd name="T56" fmla="*/ 2147483647 w 1206"/>
                <a:gd name="T57" fmla="*/ 2147483647 h 954"/>
                <a:gd name="T58" fmla="*/ 2147483647 w 1206"/>
                <a:gd name="T59" fmla="*/ 2147483647 h 954"/>
                <a:gd name="T60" fmla="*/ 2147483647 w 1206"/>
                <a:gd name="T61" fmla="*/ 2147483647 h 954"/>
                <a:gd name="T62" fmla="*/ 2147483647 w 1206"/>
                <a:gd name="T63" fmla="*/ 2147483647 h 954"/>
                <a:gd name="T64" fmla="*/ 2147483647 w 1206"/>
                <a:gd name="T65" fmla="*/ 2147483647 h 954"/>
                <a:gd name="T66" fmla="*/ 2147483647 w 1206"/>
                <a:gd name="T67" fmla="*/ 2147483647 h 954"/>
                <a:gd name="T68" fmla="*/ 2147483647 w 1206"/>
                <a:gd name="T69" fmla="*/ 2147483647 h 954"/>
                <a:gd name="T70" fmla="*/ 2147483647 w 1206"/>
                <a:gd name="T71" fmla="*/ 2147483647 h 954"/>
                <a:gd name="T72" fmla="*/ 2147483647 w 1206"/>
                <a:gd name="T73" fmla="*/ 2147483647 h 954"/>
                <a:gd name="T74" fmla="*/ 2147483647 w 1206"/>
                <a:gd name="T75" fmla="*/ 2147483647 h 954"/>
                <a:gd name="T76" fmla="*/ 2147483647 w 1206"/>
                <a:gd name="T77" fmla="*/ 2147483647 h 954"/>
                <a:gd name="T78" fmla="*/ 2147483647 w 1206"/>
                <a:gd name="T79" fmla="*/ 2147483647 h 954"/>
                <a:gd name="T80" fmla="*/ 2147483647 w 1206"/>
                <a:gd name="T81" fmla="*/ 2147483647 h 954"/>
                <a:gd name="T82" fmla="*/ 2147483647 w 1206"/>
                <a:gd name="T83" fmla="*/ 2147483647 h 954"/>
                <a:gd name="T84" fmla="*/ 2147483647 w 1206"/>
                <a:gd name="T85" fmla="*/ 2147483647 h 954"/>
                <a:gd name="T86" fmla="*/ 2147483647 w 1206"/>
                <a:gd name="T87" fmla="*/ 2147483647 h 954"/>
                <a:gd name="T88" fmla="*/ 2147483647 w 1206"/>
                <a:gd name="T89" fmla="*/ 2147483647 h 954"/>
                <a:gd name="T90" fmla="*/ 2147483647 w 1206"/>
                <a:gd name="T91" fmla="*/ 2147483647 h 954"/>
                <a:gd name="T92" fmla="*/ 2147483647 w 1206"/>
                <a:gd name="T93" fmla="*/ 2147483647 h 954"/>
                <a:gd name="T94" fmla="*/ 2147483647 w 1206"/>
                <a:gd name="T95" fmla="*/ 2147483647 h 954"/>
                <a:gd name="T96" fmla="*/ 2147483647 w 1206"/>
                <a:gd name="T97" fmla="*/ 2147483647 h 954"/>
                <a:gd name="T98" fmla="*/ 2147483647 w 1206"/>
                <a:gd name="T99" fmla="*/ 2147483647 h 954"/>
                <a:gd name="T100" fmla="*/ 2147483647 w 1206"/>
                <a:gd name="T101" fmla="*/ 2147483647 h 954"/>
                <a:gd name="T102" fmla="*/ 2147483647 w 1206"/>
                <a:gd name="T103" fmla="*/ 2147483647 h 954"/>
                <a:gd name="T104" fmla="*/ 2147483647 w 1206"/>
                <a:gd name="T105" fmla="*/ 2147483647 h 954"/>
                <a:gd name="T106" fmla="*/ 2147483647 w 1206"/>
                <a:gd name="T107" fmla="*/ 2147483647 h 954"/>
                <a:gd name="T108" fmla="*/ 2147483647 w 1206"/>
                <a:gd name="T109" fmla="*/ 2147483647 h 954"/>
                <a:gd name="T110" fmla="*/ 2147483647 w 1206"/>
                <a:gd name="T111" fmla="*/ 2147483647 h 954"/>
                <a:gd name="T112" fmla="*/ 2147483647 w 1206"/>
                <a:gd name="T113" fmla="*/ 2147483647 h 954"/>
                <a:gd name="T114" fmla="*/ 0 w 1206"/>
                <a:gd name="T115" fmla="*/ 2147483647 h 954"/>
                <a:gd name="T116" fmla="*/ 2147483647 w 1206"/>
                <a:gd name="T117" fmla="*/ 2147483647 h 954"/>
                <a:gd name="T118" fmla="*/ 2147483647 w 1206"/>
                <a:gd name="T119" fmla="*/ 2147483647 h 954"/>
                <a:gd name="T120" fmla="*/ 2147483647 w 1206"/>
                <a:gd name="T121" fmla="*/ 2147483647 h 954"/>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1206"/>
                <a:gd name="T184" fmla="*/ 0 h 954"/>
                <a:gd name="T185" fmla="*/ 1206 w 1206"/>
                <a:gd name="T186" fmla="*/ 954 h 954"/>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1206" h="954">
                  <a:moveTo>
                    <a:pt x="22" y="375"/>
                  </a:moveTo>
                  <a:lnTo>
                    <a:pt x="26" y="371"/>
                  </a:lnTo>
                  <a:lnTo>
                    <a:pt x="26" y="381"/>
                  </a:lnTo>
                  <a:lnTo>
                    <a:pt x="26" y="383"/>
                  </a:lnTo>
                  <a:lnTo>
                    <a:pt x="24" y="385"/>
                  </a:lnTo>
                  <a:lnTo>
                    <a:pt x="24" y="387"/>
                  </a:lnTo>
                  <a:lnTo>
                    <a:pt x="26" y="389"/>
                  </a:lnTo>
                  <a:lnTo>
                    <a:pt x="24" y="393"/>
                  </a:lnTo>
                  <a:lnTo>
                    <a:pt x="24" y="395"/>
                  </a:lnTo>
                  <a:lnTo>
                    <a:pt x="26" y="397"/>
                  </a:lnTo>
                  <a:lnTo>
                    <a:pt x="32" y="393"/>
                  </a:lnTo>
                  <a:lnTo>
                    <a:pt x="34" y="385"/>
                  </a:lnTo>
                  <a:lnTo>
                    <a:pt x="38" y="375"/>
                  </a:lnTo>
                  <a:lnTo>
                    <a:pt x="42" y="375"/>
                  </a:lnTo>
                  <a:lnTo>
                    <a:pt x="46" y="371"/>
                  </a:lnTo>
                  <a:lnTo>
                    <a:pt x="50" y="371"/>
                  </a:lnTo>
                  <a:lnTo>
                    <a:pt x="54" y="367"/>
                  </a:lnTo>
                  <a:lnTo>
                    <a:pt x="66" y="365"/>
                  </a:lnTo>
                  <a:lnTo>
                    <a:pt x="68" y="359"/>
                  </a:lnTo>
                  <a:lnTo>
                    <a:pt x="72" y="355"/>
                  </a:lnTo>
                  <a:lnTo>
                    <a:pt x="76" y="353"/>
                  </a:lnTo>
                  <a:lnTo>
                    <a:pt x="78" y="347"/>
                  </a:lnTo>
                  <a:lnTo>
                    <a:pt x="86" y="343"/>
                  </a:lnTo>
                  <a:lnTo>
                    <a:pt x="90" y="341"/>
                  </a:lnTo>
                  <a:lnTo>
                    <a:pt x="94" y="339"/>
                  </a:lnTo>
                  <a:lnTo>
                    <a:pt x="104" y="331"/>
                  </a:lnTo>
                  <a:lnTo>
                    <a:pt x="106" y="331"/>
                  </a:lnTo>
                  <a:lnTo>
                    <a:pt x="108" y="333"/>
                  </a:lnTo>
                  <a:lnTo>
                    <a:pt x="116" y="333"/>
                  </a:lnTo>
                  <a:lnTo>
                    <a:pt x="120" y="335"/>
                  </a:lnTo>
                  <a:lnTo>
                    <a:pt x="126" y="335"/>
                  </a:lnTo>
                  <a:lnTo>
                    <a:pt x="129" y="335"/>
                  </a:lnTo>
                  <a:lnTo>
                    <a:pt x="135" y="333"/>
                  </a:lnTo>
                  <a:lnTo>
                    <a:pt x="141" y="327"/>
                  </a:lnTo>
                  <a:lnTo>
                    <a:pt x="145" y="325"/>
                  </a:lnTo>
                  <a:lnTo>
                    <a:pt x="151" y="324"/>
                  </a:lnTo>
                  <a:lnTo>
                    <a:pt x="157" y="324"/>
                  </a:lnTo>
                  <a:lnTo>
                    <a:pt x="163" y="322"/>
                  </a:lnTo>
                  <a:lnTo>
                    <a:pt x="175" y="312"/>
                  </a:lnTo>
                  <a:lnTo>
                    <a:pt x="181" y="312"/>
                  </a:lnTo>
                  <a:lnTo>
                    <a:pt x="187" y="314"/>
                  </a:lnTo>
                  <a:lnTo>
                    <a:pt x="193" y="312"/>
                  </a:lnTo>
                  <a:lnTo>
                    <a:pt x="201" y="312"/>
                  </a:lnTo>
                  <a:lnTo>
                    <a:pt x="205" y="310"/>
                  </a:lnTo>
                  <a:lnTo>
                    <a:pt x="211" y="306"/>
                  </a:lnTo>
                  <a:lnTo>
                    <a:pt x="223" y="304"/>
                  </a:lnTo>
                  <a:lnTo>
                    <a:pt x="229" y="300"/>
                  </a:lnTo>
                  <a:lnTo>
                    <a:pt x="235" y="298"/>
                  </a:lnTo>
                  <a:lnTo>
                    <a:pt x="247" y="286"/>
                  </a:lnTo>
                  <a:lnTo>
                    <a:pt x="249" y="282"/>
                  </a:lnTo>
                  <a:lnTo>
                    <a:pt x="249" y="276"/>
                  </a:lnTo>
                  <a:lnTo>
                    <a:pt x="253" y="268"/>
                  </a:lnTo>
                  <a:lnTo>
                    <a:pt x="255" y="266"/>
                  </a:lnTo>
                  <a:lnTo>
                    <a:pt x="255" y="262"/>
                  </a:lnTo>
                  <a:lnTo>
                    <a:pt x="259" y="262"/>
                  </a:lnTo>
                  <a:lnTo>
                    <a:pt x="269" y="250"/>
                  </a:lnTo>
                  <a:lnTo>
                    <a:pt x="271" y="248"/>
                  </a:lnTo>
                  <a:lnTo>
                    <a:pt x="269" y="246"/>
                  </a:lnTo>
                  <a:lnTo>
                    <a:pt x="265" y="228"/>
                  </a:lnTo>
                  <a:lnTo>
                    <a:pt x="267" y="222"/>
                  </a:lnTo>
                  <a:lnTo>
                    <a:pt x="271" y="214"/>
                  </a:lnTo>
                  <a:lnTo>
                    <a:pt x="273" y="212"/>
                  </a:lnTo>
                  <a:lnTo>
                    <a:pt x="277" y="212"/>
                  </a:lnTo>
                  <a:lnTo>
                    <a:pt x="277" y="208"/>
                  </a:lnTo>
                  <a:lnTo>
                    <a:pt x="283" y="204"/>
                  </a:lnTo>
                  <a:lnTo>
                    <a:pt x="285" y="204"/>
                  </a:lnTo>
                  <a:lnTo>
                    <a:pt x="285" y="200"/>
                  </a:lnTo>
                  <a:lnTo>
                    <a:pt x="287" y="194"/>
                  </a:lnTo>
                  <a:lnTo>
                    <a:pt x="289" y="200"/>
                  </a:lnTo>
                  <a:lnTo>
                    <a:pt x="291" y="202"/>
                  </a:lnTo>
                  <a:lnTo>
                    <a:pt x="295" y="212"/>
                  </a:lnTo>
                  <a:lnTo>
                    <a:pt x="299" y="220"/>
                  </a:lnTo>
                  <a:lnTo>
                    <a:pt x="301" y="224"/>
                  </a:lnTo>
                  <a:lnTo>
                    <a:pt x="303" y="228"/>
                  </a:lnTo>
                  <a:lnTo>
                    <a:pt x="307" y="232"/>
                  </a:lnTo>
                  <a:lnTo>
                    <a:pt x="309" y="226"/>
                  </a:lnTo>
                  <a:lnTo>
                    <a:pt x="309" y="216"/>
                  </a:lnTo>
                  <a:lnTo>
                    <a:pt x="311" y="216"/>
                  </a:lnTo>
                  <a:lnTo>
                    <a:pt x="315" y="216"/>
                  </a:lnTo>
                  <a:lnTo>
                    <a:pt x="313" y="208"/>
                  </a:lnTo>
                  <a:lnTo>
                    <a:pt x="309" y="202"/>
                  </a:lnTo>
                  <a:lnTo>
                    <a:pt x="307" y="200"/>
                  </a:lnTo>
                  <a:lnTo>
                    <a:pt x="307" y="196"/>
                  </a:lnTo>
                  <a:lnTo>
                    <a:pt x="307" y="186"/>
                  </a:lnTo>
                  <a:lnTo>
                    <a:pt x="309" y="184"/>
                  </a:lnTo>
                  <a:lnTo>
                    <a:pt x="315" y="186"/>
                  </a:lnTo>
                  <a:lnTo>
                    <a:pt x="319" y="186"/>
                  </a:lnTo>
                  <a:lnTo>
                    <a:pt x="327" y="196"/>
                  </a:lnTo>
                  <a:lnTo>
                    <a:pt x="335" y="196"/>
                  </a:lnTo>
                  <a:lnTo>
                    <a:pt x="337" y="192"/>
                  </a:lnTo>
                  <a:lnTo>
                    <a:pt x="331" y="190"/>
                  </a:lnTo>
                  <a:lnTo>
                    <a:pt x="333" y="182"/>
                  </a:lnTo>
                  <a:lnTo>
                    <a:pt x="339" y="176"/>
                  </a:lnTo>
                  <a:lnTo>
                    <a:pt x="339" y="174"/>
                  </a:lnTo>
                  <a:lnTo>
                    <a:pt x="337" y="164"/>
                  </a:lnTo>
                  <a:lnTo>
                    <a:pt x="339" y="160"/>
                  </a:lnTo>
                  <a:lnTo>
                    <a:pt x="345" y="158"/>
                  </a:lnTo>
                  <a:lnTo>
                    <a:pt x="351" y="162"/>
                  </a:lnTo>
                  <a:lnTo>
                    <a:pt x="351" y="160"/>
                  </a:lnTo>
                  <a:lnTo>
                    <a:pt x="349" y="154"/>
                  </a:lnTo>
                  <a:lnTo>
                    <a:pt x="349" y="150"/>
                  </a:lnTo>
                  <a:lnTo>
                    <a:pt x="351" y="146"/>
                  </a:lnTo>
                  <a:lnTo>
                    <a:pt x="361" y="150"/>
                  </a:lnTo>
                  <a:lnTo>
                    <a:pt x="361" y="148"/>
                  </a:lnTo>
                  <a:lnTo>
                    <a:pt x="357" y="142"/>
                  </a:lnTo>
                  <a:lnTo>
                    <a:pt x="357" y="134"/>
                  </a:lnTo>
                  <a:lnTo>
                    <a:pt x="361" y="132"/>
                  </a:lnTo>
                  <a:lnTo>
                    <a:pt x="365" y="132"/>
                  </a:lnTo>
                  <a:lnTo>
                    <a:pt x="367" y="130"/>
                  </a:lnTo>
                  <a:lnTo>
                    <a:pt x="373" y="130"/>
                  </a:lnTo>
                  <a:lnTo>
                    <a:pt x="373" y="134"/>
                  </a:lnTo>
                  <a:lnTo>
                    <a:pt x="377" y="134"/>
                  </a:lnTo>
                  <a:lnTo>
                    <a:pt x="381" y="130"/>
                  </a:lnTo>
                  <a:lnTo>
                    <a:pt x="383" y="122"/>
                  </a:lnTo>
                  <a:lnTo>
                    <a:pt x="383" y="120"/>
                  </a:lnTo>
                  <a:lnTo>
                    <a:pt x="381" y="114"/>
                  </a:lnTo>
                  <a:lnTo>
                    <a:pt x="381" y="112"/>
                  </a:lnTo>
                  <a:lnTo>
                    <a:pt x="385" y="114"/>
                  </a:lnTo>
                  <a:lnTo>
                    <a:pt x="385" y="120"/>
                  </a:lnTo>
                  <a:lnTo>
                    <a:pt x="389" y="118"/>
                  </a:lnTo>
                  <a:lnTo>
                    <a:pt x="391" y="114"/>
                  </a:lnTo>
                  <a:lnTo>
                    <a:pt x="393" y="118"/>
                  </a:lnTo>
                  <a:lnTo>
                    <a:pt x="397" y="118"/>
                  </a:lnTo>
                  <a:lnTo>
                    <a:pt x="403" y="114"/>
                  </a:lnTo>
                  <a:lnTo>
                    <a:pt x="405" y="112"/>
                  </a:lnTo>
                  <a:lnTo>
                    <a:pt x="403" y="106"/>
                  </a:lnTo>
                  <a:lnTo>
                    <a:pt x="407" y="106"/>
                  </a:lnTo>
                  <a:lnTo>
                    <a:pt x="409" y="108"/>
                  </a:lnTo>
                  <a:lnTo>
                    <a:pt x="413" y="110"/>
                  </a:lnTo>
                  <a:lnTo>
                    <a:pt x="419" y="110"/>
                  </a:lnTo>
                  <a:lnTo>
                    <a:pt x="425" y="114"/>
                  </a:lnTo>
                  <a:lnTo>
                    <a:pt x="429" y="118"/>
                  </a:lnTo>
                  <a:lnTo>
                    <a:pt x="437" y="130"/>
                  </a:lnTo>
                  <a:lnTo>
                    <a:pt x="445" y="136"/>
                  </a:lnTo>
                  <a:lnTo>
                    <a:pt x="443" y="146"/>
                  </a:lnTo>
                  <a:lnTo>
                    <a:pt x="443" y="154"/>
                  </a:lnTo>
                  <a:lnTo>
                    <a:pt x="445" y="156"/>
                  </a:lnTo>
                  <a:lnTo>
                    <a:pt x="445" y="154"/>
                  </a:lnTo>
                  <a:lnTo>
                    <a:pt x="447" y="150"/>
                  </a:lnTo>
                  <a:lnTo>
                    <a:pt x="447" y="148"/>
                  </a:lnTo>
                  <a:lnTo>
                    <a:pt x="449" y="144"/>
                  </a:lnTo>
                  <a:lnTo>
                    <a:pt x="451" y="144"/>
                  </a:lnTo>
                  <a:lnTo>
                    <a:pt x="455" y="144"/>
                  </a:lnTo>
                  <a:lnTo>
                    <a:pt x="455" y="140"/>
                  </a:lnTo>
                  <a:lnTo>
                    <a:pt x="457" y="140"/>
                  </a:lnTo>
                  <a:lnTo>
                    <a:pt x="463" y="142"/>
                  </a:lnTo>
                  <a:lnTo>
                    <a:pt x="468" y="142"/>
                  </a:lnTo>
                  <a:lnTo>
                    <a:pt x="474" y="140"/>
                  </a:lnTo>
                  <a:lnTo>
                    <a:pt x="478" y="142"/>
                  </a:lnTo>
                  <a:lnTo>
                    <a:pt x="488" y="154"/>
                  </a:lnTo>
                  <a:lnTo>
                    <a:pt x="490" y="152"/>
                  </a:lnTo>
                  <a:lnTo>
                    <a:pt x="490" y="150"/>
                  </a:lnTo>
                  <a:lnTo>
                    <a:pt x="488" y="144"/>
                  </a:lnTo>
                  <a:lnTo>
                    <a:pt x="492" y="142"/>
                  </a:lnTo>
                  <a:lnTo>
                    <a:pt x="492" y="140"/>
                  </a:lnTo>
                  <a:lnTo>
                    <a:pt x="486" y="132"/>
                  </a:lnTo>
                  <a:lnTo>
                    <a:pt x="480" y="124"/>
                  </a:lnTo>
                  <a:lnTo>
                    <a:pt x="484" y="114"/>
                  </a:lnTo>
                  <a:lnTo>
                    <a:pt x="486" y="116"/>
                  </a:lnTo>
                  <a:lnTo>
                    <a:pt x="488" y="114"/>
                  </a:lnTo>
                  <a:lnTo>
                    <a:pt x="494" y="104"/>
                  </a:lnTo>
                  <a:lnTo>
                    <a:pt x="494" y="100"/>
                  </a:lnTo>
                  <a:lnTo>
                    <a:pt x="496" y="96"/>
                  </a:lnTo>
                  <a:lnTo>
                    <a:pt x="500" y="98"/>
                  </a:lnTo>
                  <a:lnTo>
                    <a:pt x="506" y="98"/>
                  </a:lnTo>
                  <a:lnTo>
                    <a:pt x="510" y="94"/>
                  </a:lnTo>
                  <a:lnTo>
                    <a:pt x="508" y="86"/>
                  </a:lnTo>
                  <a:lnTo>
                    <a:pt x="504" y="86"/>
                  </a:lnTo>
                  <a:lnTo>
                    <a:pt x="506" y="82"/>
                  </a:lnTo>
                  <a:lnTo>
                    <a:pt x="506" y="76"/>
                  </a:lnTo>
                  <a:lnTo>
                    <a:pt x="508" y="70"/>
                  </a:lnTo>
                  <a:lnTo>
                    <a:pt x="512" y="70"/>
                  </a:lnTo>
                  <a:lnTo>
                    <a:pt x="518" y="68"/>
                  </a:lnTo>
                  <a:lnTo>
                    <a:pt x="518" y="62"/>
                  </a:lnTo>
                  <a:lnTo>
                    <a:pt x="522" y="64"/>
                  </a:lnTo>
                  <a:lnTo>
                    <a:pt x="526" y="66"/>
                  </a:lnTo>
                  <a:lnTo>
                    <a:pt x="528" y="70"/>
                  </a:lnTo>
                  <a:lnTo>
                    <a:pt x="530" y="66"/>
                  </a:lnTo>
                  <a:lnTo>
                    <a:pt x="526" y="60"/>
                  </a:lnTo>
                  <a:lnTo>
                    <a:pt x="528" y="60"/>
                  </a:lnTo>
                  <a:lnTo>
                    <a:pt x="532" y="54"/>
                  </a:lnTo>
                  <a:lnTo>
                    <a:pt x="538" y="56"/>
                  </a:lnTo>
                  <a:lnTo>
                    <a:pt x="538" y="54"/>
                  </a:lnTo>
                  <a:lnTo>
                    <a:pt x="546" y="56"/>
                  </a:lnTo>
                  <a:lnTo>
                    <a:pt x="552" y="54"/>
                  </a:lnTo>
                  <a:lnTo>
                    <a:pt x="558" y="56"/>
                  </a:lnTo>
                  <a:lnTo>
                    <a:pt x="562" y="56"/>
                  </a:lnTo>
                  <a:lnTo>
                    <a:pt x="572" y="52"/>
                  </a:lnTo>
                  <a:lnTo>
                    <a:pt x="578" y="48"/>
                  </a:lnTo>
                  <a:lnTo>
                    <a:pt x="578" y="34"/>
                  </a:lnTo>
                  <a:lnTo>
                    <a:pt x="574" y="30"/>
                  </a:lnTo>
                  <a:lnTo>
                    <a:pt x="568" y="30"/>
                  </a:lnTo>
                  <a:lnTo>
                    <a:pt x="564" y="30"/>
                  </a:lnTo>
                  <a:lnTo>
                    <a:pt x="560" y="28"/>
                  </a:lnTo>
                  <a:lnTo>
                    <a:pt x="558" y="24"/>
                  </a:lnTo>
                  <a:lnTo>
                    <a:pt x="552" y="22"/>
                  </a:lnTo>
                  <a:lnTo>
                    <a:pt x="552" y="20"/>
                  </a:lnTo>
                  <a:lnTo>
                    <a:pt x="554" y="20"/>
                  </a:lnTo>
                  <a:lnTo>
                    <a:pt x="556" y="22"/>
                  </a:lnTo>
                  <a:lnTo>
                    <a:pt x="558" y="18"/>
                  </a:lnTo>
                  <a:lnTo>
                    <a:pt x="560" y="18"/>
                  </a:lnTo>
                  <a:lnTo>
                    <a:pt x="560" y="20"/>
                  </a:lnTo>
                  <a:lnTo>
                    <a:pt x="562" y="28"/>
                  </a:lnTo>
                  <a:lnTo>
                    <a:pt x="564" y="24"/>
                  </a:lnTo>
                  <a:lnTo>
                    <a:pt x="564" y="18"/>
                  </a:lnTo>
                  <a:lnTo>
                    <a:pt x="568" y="18"/>
                  </a:lnTo>
                  <a:lnTo>
                    <a:pt x="570" y="20"/>
                  </a:lnTo>
                  <a:lnTo>
                    <a:pt x="572" y="20"/>
                  </a:lnTo>
                  <a:lnTo>
                    <a:pt x="574" y="24"/>
                  </a:lnTo>
                  <a:lnTo>
                    <a:pt x="576" y="26"/>
                  </a:lnTo>
                  <a:lnTo>
                    <a:pt x="580" y="30"/>
                  </a:lnTo>
                  <a:lnTo>
                    <a:pt x="582" y="26"/>
                  </a:lnTo>
                  <a:lnTo>
                    <a:pt x="584" y="26"/>
                  </a:lnTo>
                  <a:lnTo>
                    <a:pt x="586" y="28"/>
                  </a:lnTo>
                  <a:lnTo>
                    <a:pt x="588" y="32"/>
                  </a:lnTo>
                  <a:lnTo>
                    <a:pt x="592" y="36"/>
                  </a:lnTo>
                  <a:lnTo>
                    <a:pt x="600" y="38"/>
                  </a:lnTo>
                  <a:lnTo>
                    <a:pt x="602" y="38"/>
                  </a:lnTo>
                  <a:lnTo>
                    <a:pt x="604" y="38"/>
                  </a:lnTo>
                  <a:lnTo>
                    <a:pt x="606" y="40"/>
                  </a:lnTo>
                  <a:lnTo>
                    <a:pt x="610" y="38"/>
                  </a:lnTo>
                  <a:lnTo>
                    <a:pt x="612" y="36"/>
                  </a:lnTo>
                  <a:lnTo>
                    <a:pt x="612" y="40"/>
                  </a:lnTo>
                  <a:lnTo>
                    <a:pt x="616" y="42"/>
                  </a:lnTo>
                  <a:lnTo>
                    <a:pt x="620" y="42"/>
                  </a:lnTo>
                  <a:lnTo>
                    <a:pt x="626" y="48"/>
                  </a:lnTo>
                  <a:lnTo>
                    <a:pt x="630" y="46"/>
                  </a:lnTo>
                  <a:lnTo>
                    <a:pt x="634" y="48"/>
                  </a:lnTo>
                  <a:lnTo>
                    <a:pt x="640" y="46"/>
                  </a:lnTo>
                  <a:lnTo>
                    <a:pt x="642" y="46"/>
                  </a:lnTo>
                  <a:lnTo>
                    <a:pt x="644" y="50"/>
                  </a:lnTo>
                  <a:lnTo>
                    <a:pt x="650" y="50"/>
                  </a:lnTo>
                  <a:lnTo>
                    <a:pt x="652" y="52"/>
                  </a:lnTo>
                  <a:lnTo>
                    <a:pt x="656" y="56"/>
                  </a:lnTo>
                  <a:lnTo>
                    <a:pt x="662" y="48"/>
                  </a:lnTo>
                  <a:lnTo>
                    <a:pt x="664" y="48"/>
                  </a:lnTo>
                  <a:lnTo>
                    <a:pt x="666" y="46"/>
                  </a:lnTo>
                  <a:lnTo>
                    <a:pt x="672" y="46"/>
                  </a:lnTo>
                  <a:lnTo>
                    <a:pt x="678" y="44"/>
                  </a:lnTo>
                  <a:lnTo>
                    <a:pt x="674" y="50"/>
                  </a:lnTo>
                  <a:lnTo>
                    <a:pt x="674" y="52"/>
                  </a:lnTo>
                  <a:lnTo>
                    <a:pt x="676" y="52"/>
                  </a:lnTo>
                  <a:lnTo>
                    <a:pt x="680" y="50"/>
                  </a:lnTo>
                  <a:lnTo>
                    <a:pt x="680" y="52"/>
                  </a:lnTo>
                  <a:lnTo>
                    <a:pt x="680" y="62"/>
                  </a:lnTo>
                  <a:lnTo>
                    <a:pt x="680" y="64"/>
                  </a:lnTo>
                  <a:lnTo>
                    <a:pt x="684" y="62"/>
                  </a:lnTo>
                  <a:lnTo>
                    <a:pt x="688" y="56"/>
                  </a:lnTo>
                  <a:lnTo>
                    <a:pt x="686" y="54"/>
                  </a:lnTo>
                  <a:lnTo>
                    <a:pt x="688" y="48"/>
                  </a:lnTo>
                  <a:lnTo>
                    <a:pt x="692" y="44"/>
                  </a:lnTo>
                  <a:lnTo>
                    <a:pt x="694" y="44"/>
                  </a:lnTo>
                  <a:lnTo>
                    <a:pt x="696" y="48"/>
                  </a:lnTo>
                  <a:lnTo>
                    <a:pt x="696" y="56"/>
                  </a:lnTo>
                  <a:lnTo>
                    <a:pt x="700" y="54"/>
                  </a:lnTo>
                  <a:lnTo>
                    <a:pt x="704" y="54"/>
                  </a:lnTo>
                  <a:lnTo>
                    <a:pt x="708" y="56"/>
                  </a:lnTo>
                  <a:lnTo>
                    <a:pt x="706" y="58"/>
                  </a:lnTo>
                  <a:lnTo>
                    <a:pt x="704" y="64"/>
                  </a:lnTo>
                  <a:lnTo>
                    <a:pt x="700" y="70"/>
                  </a:lnTo>
                  <a:lnTo>
                    <a:pt x="698" y="72"/>
                  </a:lnTo>
                  <a:lnTo>
                    <a:pt x="696" y="72"/>
                  </a:lnTo>
                  <a:lnTo>
                    <a:pt x="694" y="74"/>
                  </a:lnTo>
                  <a:lnTo>
                    <a:pt x="698" y="80"/>
                  </a:lnTo>
                  <a:lnTo>
                    <a:pt x="694" y="86"/>
                  </a:lnTo>
                  <a:lnTo>
                    <a:pt x="692" y="88"/>
                  </a:lnTo>
                  <a:lnTo>
                    <a:pt x="688" y="86"/>
                  </a:lnTo>
                  <a:lnTo>
                    <a:pt x="686" y="84"/>
                  </a:lnTo>
                  <a:lnTo>
                    <a:pt x="684" y="86"/>
                  </a:lnTo>
                  <a:lnTo>
                    <a:pt x="684" y="92"/>
                  </a:lnTo>
                  <a:lnTo>
                    <a:pt x="686" y="94"/>
                  </a:lnTo>
                  <a:lnTo>
                    <a:pt x="684" y="92"/>
                  </a:lnTo>
                  <a:lnTo>
                    <a:pt x="682" y="88"/>
                  </a:lnTo>
                  <a:lnTo>
                    <a:pt x="680" y="88"/>
                  </a:lnTo>
                  <a:lnTo>
                    <a:pt x="678" y="96"/>
                  </a:lnTo>
                  <a:lnTo>
                    <a:pt x="676" y="100"/>
                  </a:lnTo>
                  <a:lnTo>
                    <a:pt x="676" y="104"/>
                  </a:lnTo>
                  <a:lnTo>
                    <a:pt x="682" y="102"/>
                  </a:lnTo>
                  <a:lnTo>
                    <a:pt x="678" y="114"/>
                  </a:lnTo>
                  <a:lnTo>
                    <a:pt x="678" y="116"/>
                  </a:lnTo>
                  <a:lnTo>
                    <a:pt x="674" y="128"/>
                  </a:lnTo>
                  <a:lnTo>
                    <a:pt x="672" y="134"/>
                  </a:lnTo>
                  <a:lnTo>
                    <a:pt x="670" y="136"/>
                  </a:lnTo>
                  <a:lnTo>
                    <a:pt x="668" y="140"/>
                  </a:lnTo>
                  <a:lnTo>
                    <a:pt x="668" y="146"/>
                  </a:lnTo>
                  <a:lnTo>
                    <a:pt x="672" y="148"/>
                  </a:lnTo>
                  <a:lnTo>
                    <a:pt x="674" y="152"/>
                  </a:lnTo>
                  <a:lnTo>
                    <a:pt x="678" y="152"/>
                  </a:lnTo>
                  <a:lnTo>
                    <a:pt x="682" y="156"/>
                  </a:lnTo>
                  <a:lnTo>
                    <a:pt x="690" y="160"/>
                  </a:lnTo>
                  <a:lnTo>
                    <a:pt x="692" y="166"/>
                  </a:lnTo>
                  <a:lnTo>
                    <a:pt x="694" y="170"/>
                  </a:lnTo>
                  <a:lnTo>
                    <a:pt x="694" y="178"/>
                  </a:lnTo>
                  <a:lnTo>
                    <a:pt x="700" y="176"/>
                  </a:lnTo>
                  <a:lnTo>
                    <a:pt x="712" y="178"/>
                  </a:lnTo>
                  <a:lnTo>
                    <a:pt x="718" y="178"/>
                  </a:lnTo>
                  <a:lnTo>
                    <a:pt x="720" y="182"/>
                  </a:lnTo>
                  <a:lnTo>
                    <a:pt x="726" y="186"/>
                  </a:lnTo>
                  <a:lnTo>
                    <a:pt x="732" y="190"/>
                  </a:lnTo>
                  <a:lnTo>
                    <a:pt x="738" y="192"/>
                  </a:lnTo>
                  <a:lnTo>
                    <a:pt x="740" y="196"/>
                  </a:lnTo>
                  <a:lnTo>
                    <a:pt x="746" y="202"/>
                  </a:lnTo>
                  <a:lnTo>
                    <a:pt x="750" y="202"/>
                  </a:lnTo>
                  <a:lnTo>
                    <a:pt x="754" y="204"/>
                  </a:lnTo>
                  <a:lnTo>
                    <a:pt x="768" y="208"/>
                  </a:lnTo>
                  <a:lnTo>
                    <a:pt x="774" y="212"/>
                  </a:lnTo>
                  <a:lnTo>
                    <a:pt x="776" y="218"/>
                  </a:lnTo>
                  <a:lnTo>
                    <a:pt x="778" y="222"/>
                  </a:lnTo>
                  <a:lnTo>
                    <a:pt x="796" y="234"/>
                  </a:lnTo>
                  <a:lnTo>
                    <a:pt x="803" y="238"/>
                  </a:lnTo>
                  <a:lnTo>
                    <a:pt x="809" y="236"/>
                  </a:lnTo>
                  <a:lnTo>
                    <a:pt x="815" y="234"/>
                  </a:lnTo>
                  <a:lnTo>
                    <a:pt x="825" y="230"/>
                  </a:lnTo>
                  <a:lnTo>
                    <a:pt x="827" y="226"/>
                  </a:lnTo>
                  <a:lnTo>
                    <a:pt x="829" y="214"/>
                  </a:lnTo>
                  <a:lnTo>
                    <a:pt x="835" y="200"/>
                  </a:lnTo>
                  <a:lnTo>
                    <a:pt x="841" y="174"/>
                  </a:lnTo>
                  <a:lnTo>
                    <a:pt x="845" y="164"/>
                  </a:lnTo>
                  <a:lnTo>
                    <a:pt x="847" y="156"/>
                  </a:lnTo>
                  <a:lnTo>
                    <a:pt x="849" y="148"/>
                  </a:lnTo>
                  <a:lnTo>
                    <a:pt x="847" y="140"/>
                  </a:lnTo>
                  <a:lnTo>
                    <a:pt x="845" y="128"/>
                  </a:lnTo>
                  <a:lnTo>
                    <a:pt x="845" y="120"/>
                  </a:lnTo>
                  <a:lnTo>
                    <a:pt x="845" y="100"/>
                  </a:lnTo>
                  <a:lnTo>
                    <a:pt x="849" y="88"/>
                  </a:lnTo>
                  <a:lnTo>
                    <a:pt x="849" y="78"/>
                  </a:lnTo>
                  <a:lnTo>
                    <a:pt x="851" y="72"/>
                  </a:lnTo>
                  <a:lnTo>
                    <a:pt x="851" y="66"/>
                  </a:lnTo>
                  <a:lnTo>
                    <a:pt x="847" y="64"/>
                  </a:lnTo>
                  <a:lnTo>
                    <a:pt x="847" y="58"/>
                  </a:lnTo>
                  <a:lnTo>
                    <a:pt x="851" y="48"/>
                  </a:lnTo>
                  <a:lnTo>
                    <a:pt x="857" y="44"/>
                  </a:lnTo>
                  <a:lnTo>
                    <a:pt x="859" y="40"/>
                  </a:lnTo>
                  <a:lnTo>
                    <a:pt x="861" y="28"/>
                  </a:lnTo>
                  <a:lnTo>
                    <a:pt x="867" y="18"/>
                  </a:lnTo>
                  <a:lnTo>
                    <a:pt x="867" y="10"/>
                  </a:lnTo>
                  <a:lnTo>
                    <a:pt x="869" y="8"/>
                  </a:lnTo>
                  <a:lnTo>
                    <a:pt x="873" y="6"/>
                  </a:lnTo>
                  <a:lnTo>
                    <a:pt x="877" y="4"/>
                  </a:lnTo>
                  <a:lnTo>
                    <a:pt x="879" y="0"/>
                  </a:lnTo>
                  <a:lnTo>
                    <a:pt x="883" y="2"/>
                  </a:lnTo>
                  <a:lnTo>
                    <a:pt x="883" y="6"/>
                  </a:lnTo>
                  <a:lnTo>
                    <a:pt x="883" y="10"/>
                  </a:lnTo>
                  <a:lnTo>
                    <a:pt x="883" y="12"/>
                  </a:lnTo>
                  <a:lnTo>
                    <a:pt x="883" y="20"/>
                  </a:lnTo>
                  <a:lnTo>
                    <a:pt x="885" y="36"/>
                  </a:lnTo>
                  <a:lnTo>
                    <a:pt x="885" y="42"/>
                  </a:lnTo>
                  <a:lnTo>
                    <a:pt x="891" y="42"/>
                  </a:lnTo>
                  <a:lnTo>
                    <a:pt x="893" y="46"/>
                  </a:lnTo>
                  <a:lnTo>
                    <a:pt x="893" y="54"/>
                  </a:lnTo>
                  <a:lnTo>
                    <a:pt x="895" y="58"/>
                  </a:lnTo>
                  <a:lnTo>
                    <a:pt x="897" y="64"/>
                  </a:lnTo>
                  <a:lnTo>
                    <a:pt x="901" y="66"/>
                  </a:lnTo>
                  <a:lnTo>
                    <a:pt x="901" y="74"/>
                  </a:lnTo>
                  <a:lnTo>
                    <a:pt x="903" y="76"/>
                  </a:lnTo>
                  <a:lnTo>
                    <a:pt x="905" y="84"/>
                  </a:lnTo>
                  <a:lnTo>
                    <a:pt x="907" y="92"/>
                  </a:lnTo>
                  <a:lnTo>
                    <a:pt x="907" y="104"/>
                  </a:lnTo>
                  <a:lnTo>
                    <a:pt x="909" y="110"/>
                  </a:lnTo>
                  <a:lnTo>
                    <a:pt x="909" y="114"/>
                  </a:lnTo>
                  <a:lnTo>
                    <a:pt x="911" y="122"/>
                  </a:lnTo>
                  <a:lnTo>
                    <a:pt x="915" y="126"/>
                  </a:lnTo>
                  <a:lnTo>
                    <a:pt x="921" y="128"/>
                  </a:lnTo>
                  <a:lnTo>
                    <a:pt x="927" y="122"/>
                  </a:lnTo>
                  <a:lnTo>
                    <a:pt x="933" y="120"/>
                  </a:lnTo>
                  <a:lnTo>
                    <a:pt x="937" y="120"/>
                  </a:lnTo>
                  <a:lnTo>
                    <a:pt x="941" y="130"/>
                  </a:lnTo>
                  <a:lnTo>
                    <a:pt x="947" y="132"/>
                  </a:lnTo>
                  <a:lnTo>
                    <a:pt x="951" y="138"/>
                  </a:lnTo>
                  <a:lnTo>
                    <a:pt x="955" y="140"/>
                  </a:lnTo>
                  <a:lnTo>
                    <a:pt x="959" y="146"/>
                  </a:lnTo>
                  <a:lnTo>
                    <a:pt x="959" y="152"/>
                  </a:lnTo>
                  <a:lnTo>
                    <a:pt x="959" y="156"/>
                  </a:lnTo>
                  <a:lnTo>
                    <a:pt x="959" y="166"/>
                  </a:lnTo>
                  <a:lnTo>
                    <a:pt x="961" y="172"/>
                  </a:lnTo>
                  <a:lnTo>
                    <a:pt x="961" y="178"/>
                  </a:lnTo>
                  <a:lnTo>
                    <a:pt x="963" y="182"/>
                  </a:lnTo>
                  <a:lnTo>
                    <a:pt x="963" y="192"/>
                  </a:lnTo>
                  <a:lnTo>
                    <a:pt x="965" y="200"/>
                  </a:lnTo>
                  <a:lnTo>
                    <a:pt x="973" y="210"/>
                  </a:lnTo>
                  <a:lnTo>
                    <a:pt x="977" y="210"/>
                  </a:lnTo>
                  <a:lnTo>
                    <a:pt x="977" y="218"/>
                  </a:lnTo>
                  <a:lnTo>
                    <a:pt x="983" y="228"/>
                  </a:lnTo>
                  <a:lnTo>
                    <a:pt x="983" y="236"/>
                  </a:lnTo>
                  <a:lnTo>
                    <a:pt x="983" y="246"/>
                  </a:lnTo>
                  <a:lnTo>
                    <a:pt x="983" y="250"/>
                  </a:lnTo>
                  <a:lnTo>
                    <a:pt x="983" y="256"/>
                  </a:lnTo>
                  <a:lnTo>
                    <a:pt x="983" y="262"/>
                  </a:lnTo>
                  <a:lnTo>
                    <a:pt x="987" y="266"/>
                  </a:lnTo>
                  <a:lnTo>
                    <a:pt x="991" y="266"/>
                  </a:lnTo>
                  <a:lnTo>
                    <a:pt x="989" y="268"/>
                  </a:lnTo>
                  <a:lnTo>
                    <a:pt x="991" y="266"/>
                  </a:lnTo>
                  <a:lnTo>
                    <a:pt x="991" y="268"/>
                  </a:lnTo>
                  <a:lnTo>
                    <a:pt x="991" y="270"/>
                  </a:lnTo>
                  <a:lnTo>
                    <a:pt x="991" y="272"/>
                  </a:lnTo>
                  <a:lnTo>
                    <a:pt x="991" y="276"/>
                  </a:lnTo>
                  <a:lnTo>
                    <a:pt x="993" y="282"/>
                  </a:lnTo>
                  <a:lnTo>
                    <a:pt x="1001" y="284"/>
                  </a:lnTo>
                  <a:lnTo>
                    <a:pt x="1003" y="288"/>
                  </a:lnTo>
                  <a:lnTo>
                    <a:pt x="1007" y="290"/>
                  </a:lnTo>
                  <a:lnTo>
                    <a:pt x="1019" y="292"/>
                  </a:lnTo>
                  <a:lnTo>
                    <a:pt x="1021" y="292"/>
                  </a:lnTo>
                  <a:lnTo>
                    <a:pt x="1023" y="290"/>
                  </a:lnTo>
                  <a:lnTo>
                    <a:pt x="1025" y="300"/>
                  </a:lnTo>
                  <a:lnTo>
                    <a:pt x="1027" y="304"/>
                  </a:lnTo>
                  <a:lnTo>
                    <a:pt x="1031" y="306"/>
                  </a:lnTo>
                  <a:lnTo>
                    <a:pt x="1035" y="306"/>
                  </a:lnTo>
                  <a:lnTo>
                    <a:pt x="1039" y="308"/>
                  </a:lnTo>
                  <a:lnTo>
                    <a:pt x="1045" y="310"/>
                  </a:lnTo>
                  <a:lnTo>
                    <a:pt x="1047" y="314"/>
                  </a:lnTo>
                  <a:lnTo>
                    <a:pt x="1051" y="318"/>
                  </a:lnTo>
                  <a:lnTo>
                    <a:pt x="1055" y="316"/>
                  </a:lnTo>
                  <a:lnTo>
                    <a:pt x="1057" y="318"/>
                  </a:lnTo>
                  <a:lnTo>
                    <a:pt x="1063" y="322"/>
                  </a:lnTo>
                  <a:lnTo>
                    <a:pt x="1067" y="324"/>
                  </a:lnTo>
                  <a:lnTo>
                    <a:pt x="1067" y="329"/>
                  </a:lnTo>
                  <a:lnTo>
                    <a:pt x="1063" y="329"/>
                  </a:lnTo>
                  <a:lnTo>
                    <a:pt x="1063" y="335"/>
                  </a:lnTo>
                  <a:lnTo>
                    <a:pt x="1067" y="339"/>
                  </a:lnTo>
                  <a:lnTo>
                    <a:pt x="1071" y="341"/>
                  </a:lnTo>
                  <a:lnTo>
                    <a:pt x="1073" y="343"/>
                  </a:lnTo>
                  <a:lnTo>
                    <a:pt x="1077" y="349"/>
                  </a:lnTo>
                  <a:lnTo>
                    <a:pt x="1077" y="353"/>
                  </a:lnTo>
                  <a:lnTo>
                    <a:pt x="1079" y="357"/>
                  </a:lnTo>
                  <a:lnTo>
                    <a:pt x="1081" y="361"/>
                  </a:lnTo>
                  <a:lnTo>
                    <a:pt x="1085" y="361"/>
                  </a:lnTo>
                  <a:lnTo>
                    <a:pt x="1085" y="365"/>
                  </a:lnTo>
                  <a:lnTo>
                    <a:pt x="1085" y="381"/>
                  </a:lnTo>
                  <a:lnTo>
                    <a:pt x="1087" y="385"/>
                  </a:lnTo>
                  <a:lnTo>
                    <a:pt x="1087" y="389"/>
                  </a:lnTo>
                  <a:lnTo>
                    <a:pt x="1089" y="391"/>
                  </a:lnTo>
                  <a:lnTo>
                    <a:pt x="1091" y="395"/>
                  </a:lnTo>
                  <a:lnTo>
                    <a:pt x="1093" y="397"/>
                  </a:lnTo>
                  <a:lnTo>
                    <a:pt x="1095" y="395"/>
                  </a:lnTo>
                  <a:lnTo>
                    <a:pt x="1099" y="395"/>
                  </a:lnTo>
                  <a:lnTo>
                    <a:pt x="1099" y="387"/>
                  </a:lnTo>
                  <a:lnTo>
                    <a:pt x="1101" y="383"/>
                  </a:lnTo>
                  <a:lnTo>
                    <a:pt x="1103" y="389"/>
                  </a:lnTo>
                  <a:lnTo>
                    <a:pt x="1107" y="391"/>
                  </a:lnTo>
                  <a:lnTo>
                    <a:pt x="1113" y="395"/>
                  </a:lnTo>
                  <a:lnTo>
                    <a:pt x="1117" y="399"/>
                  </a:lnTo>
                  <a:lnTo>
                    <a:pt x="1117" y="389"/>
                  </a:lnTo>
                  <a:lnTo>
                    <a:pt x="1121" y="393"/>
                  </a:lnTo>
                  <a:lnTo>
                    <a:pt x="1121" y="395"/>
                  </a:lnTo>
                  <a:lnTo>
                    <a:pt x="1121" y="397"/>
                  </a:lnTo>
                  <a:lnTo>
                    <a:pt x="1123" y="407"/>
                  </a:lnTo>
                  <a:lnTo>
                    <a:pt x="1125" y="423"/>
                  </a:lnTo>
                  <a:lnTo>
                    <a:pt x="1127" y="431"/>
                  </a:lnTo>
                  <a:lnTo>
                    <a:pt x="1131" y="435"/>
                  </a:lnTo>
                  <a:lnTo>
                    <a:pt x="1134" y="439"/>
                  </a:lnTo>
                  <a:lnTo>
                    <a:pt x="1140" y="447"/>
                  </a:lnTo>
                  <a:lnTo>
                    <a:pt x="1148" y="447"/>
                  </a:lnTo>
                  <a:lnTo>
                    <a:pt x="1152" y="449"/>
                  </a:lnTo>
                  <a:lnTo>
                    <a:pt x="1156" y="455"/>
                  </a:lnTo>
                  <a:lnTo>
                    <a:pt x="1158" y="461"/>
                  </a:lnTo>
                  <a:lnTo>
                    <a:pt x="1160" y="463"/>
                  </a:lnTo>
                  <a:lnTo>
                    <a:pt x="1164" y="469"/>
                  </a:lnTo>
                  <a:lnTo>
                    <a:pt x="1170" y="471"/>
                  </a:lnTo>
                  <a:lnTo>
                    <a:pt x="1176" y="483"/>
                  </a:lnTo>
                  <a:lnTo>
                    <a:pt x="1176" y="485"/>
                  </a:lnTo>
                  <a:lnTo>
                    <a:pt x="1182" y="489"/>
                  </a:lnTo>
                  <a:lnTo>
                    <a:pt x="1184" y="493"/>
                  </a:lnTo>
                  <a:lnTo>
                    <a:pt x="1184" y="503"/>
                  </a:lnTo>
                  <a:lnTo>
                    <a:pt x="1188" y="509"/>
                  </a:lnTo>
                  <a:lnTo>
                    <a:pt x="1190" y="511"/>
                  </a:lnTo>
                  <a:lnTo>
                    <a:pt x="1192" y="507"/>
                  </a:lnTo>
                  <a:lnTo>
                    <a:pt x="1192" y="517"/>
                  </a:lnTo>
                  <a:lnTo>
                    <a:pt x="1190" y="525"/>
                  </a:lnTo>
                  <a:lnTo>
                    <a:pt x="1192" y="531"/>
                  </a:lnTo>
                  <a:lnTo>
                    <a:pt x="1194" y="545"/>
                  </a:lnTo>
                  <a:lnTo>
                    <a:pt x="1196" y="551"/>
                  </a:lnTo>
                  <a:lnTo>
                    <a:pt x="1194" y="549"/>
                  </a:lnTo>
                  <a:lnTo>
                    <a:pt x="1192" y="553"/>
                  </a:lnTo>
                  <a:lnTo>
                    <a:pt x="1194" y="555"/>
                  </a:lnTo>
                  <a:lnTo>
                    <a:pt x="1194" y="559"/>
                  </a:lnTo>
                  <a:lnTo>
                    <a:pt x="1196" y="561"/>
                  </a:lnTo>
                  <a:lnTo>
                    <a:pt x="1196" y="567"/>
                  </a:lnTo>
                  <a:lnTo>
                    <a:pt x="1200" y="577"/>
                  </a:lnTo>
                  <a:lnTo>
                    <a:pt x="1206" y="593"/>
                  </a:lnTo>
                  <a:lnTo>
                    <a:pt x="1206" y="607"/>
                  </a:lnTo>
                  <a:lnTo>
                    <a:pt x="1204" y="615"/>
                  </a:lnTo>
                  <a:lnTo>
                    <a:pt x="1202" y="619"/>
                  </a:lnTo>
                  <a:lnTo>
                    <a:pt x="1200" y="627"/>
                  </a:lnTo>
                  <a:lnTo>
                    <a:pt x="1200" y="639"/>
                  </a:lnTo>
                  <a:lnTo>
                    <a:pt x="1196" y="655"/>
                  </a:lnTo>
                  <a:lnTo>
                    <a:pt x="1196" y="656"/>
                  </a:lnTo>
                  <a:lnTo>
                    <a:pt x="1190" y="666"/>
                  </a:lnTo>
                  <a:lnTo>
                    <a:pt x="1190" y="676"/>
                  </a:lnTo>
                  <a:lnTo>
                    <a:pt x="1192" y="686"/>
                  </a:lnTo>
                  <a:lnTo>
                    <a:pt x="1190" y="690"/>
                  </a:lnTo>
                  <a:lnTo>
                    <a:pt x="1190" y="692"/>
                  </a:lnTo>
                  <a:lnTo>
                    <a:pt x="1182" y="712"/>
                  </a:lnTo>
                  <a:lnTo>
                    <a:pt x="1178" y="716"/>
                  </a:lnTo>
                  <a:lnTo>
                    <a:pt x="1176" y="720"/>
                  </a:lnTo>
                  <a:lnTo>
                    <a:pt x="1174" y="724"/>
                  </a:lnTo>
                  <a:lnTo>
                    <a:pt x="1174" y="726"/>
                  </a:lnTo>
                  <a:lnTo>
                    <a:pt x="1174" y="730"/>
                  </a:lnTo>
                  <a:lnTo>
                    <a:pt x="1172" y="734"/>
                  </a:lnTo>
                  <a:lnTo>
                    <a:pt x="1166" y="738"/>
                  </a:lnTo>
                  <a:lnTo>
                    <a:pt x="1162" y="738"/>
                  </a:lnTo>
                  <a:lnTo>
                    <a:pt x="1162" y="740"/>
                  </a:lnTo>
                  <a:lnTo>
                    <a:pt x="1164" y="742"/>
                  </a:lnTo>
                  <a:lnTo>
                    <a:pt x="1158" y="744"/>
                  </a:lnTo>
                  <a:lnTo>
                    <a:pt x="1154" y="746"/>
                  </a:lnTo>
                  <a:lnTo>
                    <a:pt x="1154" y="750"/>
                  </a:lnTo>
                  <a:lnTo>
                    <a:pt x="1150" y="754"/>
                  </a:lnTo>
                  <a:lnTo>
                    <a:pt x="1146" y="762"/>
                  </a:lnTo>
                  <a:lnTo>
                    <a:pt x="1142" y="768"/>
                  </a:lnTo>
                  <a:lnTo>
                    <a:pt x="1140" y="768"/>
                  </a:lnTo>
                  <a:lnTo>
                    <a:pt x="1138" y="768"/>
                  </a:lnTo>
                  <a:lnTo>
                    <a:pt x="1136" y="770"/>
                  </a:lnTo>
                  <a:lnTo>
                    <a:pt x="1140" y="772"/>
                  </a:lnTo>
                  <a:lnTo>
                    <a:pt x="1140" y="778"/>
                  </a:lnTo>
                  <a:lnTo>
                    <a:pt x="1138" y="784"/>
                  </a:lnTo>
                  <a:lnTo>
                    <a:pt x="1136" y="784"/>
                  </a:lnTo>
                  <a:lnTo>
                    <a:pt x="1136" y="790"/>
                  </a:lnTo>
                  <a:lnTo>
                    <a:pt x="1131" y="794"/>
                  </a:lnTo>
                  <a:lnTo>
                    <a:pt x="1125" y="818"/>
                  </a:lnTo>
                  <a:lnTo>
                    <a:pt x="1123" y="824"/>
                  </a:lnTo>
                  <a:lnTo>
                    <a:pt x="1119" y="820"/>
                  </a:lnTo>
                  <a:lnTo>
                    <a:pt x="1115" y="830"/>
                  </a:lnTo>
                  <a:lnTo>
                    <a:pt x="1113" y="834"/>
                  </a:lnTo>
                  <a:lnTo>
                    <a:pt x="1111" y="838"/>
                  </a:lnTo>
                  <a:lnTo>
                    <a:pt x="1109" y="840"/>
                  </a:lnTo>
                  <a:lnTo>
                    <a:pt x="1107" y="842"/>
                  </a:lnTo>
                  <a:lnTo>
                    <a:pt x="1107" y="850"/>
                  </a:lnTo>
                  <a:lnTo>
                    <a:pt x="1105" y="858"/>
                  </a:lnTo>
                  <a:lnTo>
                    <a:pt x="1107" y="862"/>
                  </a:lnTo>
                  <a:lnTo>
                    <a:pt x="1105" y="864"/>
                  </a:lnTo>
                  <a:lnTo>
                    <a:pt x="1105" y="870"/>
                  </a:lnTo>
                  <a:lnTo>
                    <a:pt x="1101" y="878"/>
                  </a:lnTo>
                  <a:lnTo>
                    <a:pt x="1099" y="882"/>
                  </a:lnTo>
                  <a:lnTo>
                    <a:pt x="1101" y="886"/>
                  </a:lnTo>
                  <a:lnTo>
                    <a:pt x="1101" y="890"/>
                  </a:lnTo>
                  <a:lnTo>
                    <a:pt x="1103" y="896"/>
                  </a:lnTo>
                  <a:lnTo>
                    <a:pt x="1101" y="900"/>
                  </a:lnTo>
                  <a:lnTo>
                    <a:pt x="1099" y="902"/>
                  </a:lnTo>
                  <a:lnTo>
                    <a:pt x="1095" y="900"/>
                  </a:lnTo>
                  <a:lnTo>
                    <a:pt x="1093" y="902"/>
                  </a:lnTo>
                  <a:lnTo>
                    <a:pt x="1093" y="908"/>
                  </a:lnTo>
                  <a:lnTo>
                    <a:pt x="1081" y="910"/>
                  </a:lnTo>
                  <a:lnTo>
                    <a:pt x="1051" y="910"/>
                  </a:lnTo>
                  <a:lnTo>
                    <a:pt x="1045" y="912"/>
                  </a:lnTo>
                  <a:lnTo>
                    <a:pt x="1033" y="918"/>
                  </a:lnTo>
                  <a:lnTo>
                    <a:pt x="1027" y="922"/>
                  </a:lnTo>
                  <a:lnTo>
                    <a:pt x="1021" y="928"/>
                  </a:lnTo>
                  <a:lnTo>
                    <a:pt x="1017" y="930"/>
                  </a:lnTo>
                  <a:lnTo>
                    <a:pt x="1015" y="934"/>
                  </a:lnTo>
                  <a:lnTo>
                    <a:pt x="1009" y="938"/>
                  </a:lnTo>
                  <a:lnTo>
                    <a:pt x="1005" y="940"/>
                  </a:lnTo>
                  <a:lnTo>
                    <a:pt x="1003" y="938"/>
                  </a:lnTo>
                  <a:lnTo>
                    <a:pt x="995" y="940"/>
                  </a:lnTo>
                  <a:lnTo>
                    <a:pt x="993" y="940"/>
                  </a:lnTo>
                  <a:lnTo>
                    <a:pt x="989" y="940"/>
                  </a:lnTo>
                  <a:lnTo>
                    <a:pt x="989" y="944"/>
                  </a:lnTo>
                  <a:lnTo>
                    <a:pt x="991" y="946"/>
                  </a:lnTo>
                  <a:lnTo>
                    <a:pt x="993" y="944"/>
                  </a:lnTo>
                  <a:lnTo>
                    <a:pt x="997" y="942"/>
                  </a:lnTo>
                  <a:lnTo>
                    <a:pt x="999" y="942"/>
                  </a:lnTo>
                  <a:lnTo>
                    <a:pt x="997" y="946"/>
                  </a:lnTo>
                  <a:lnTo>
                    <a:pt x="997" y="952"/>
                  </a:lnTo>
                  <a:lnTo>
                    <a:pt x="993" y="954"/>
                  </a:lnTo>
                  <a:lnTo>
                    <a:pt x="987" y="946"/>
                  </a:lnTo>
                  <a:lnTo>
                    <a:pt x="985" y="946"/>
                  </a:lnTo>
                  <a:lnTo>
                    <a:pt x="979" y="944"/>
                  </a:lnTo>
                  <a:lnTo>
                    <a:pt x="977" y="940"/>
                  </a:lnTo>
                  <a:lnTo>
                    <a:pt x="971" y="940"/>
                  </a:lnTo>
                  <a:lnTo>
                    <a:pt x="967" y="936"/>
                  </a:lnTo>
                  <a:lnTo>
                    <a:pt x="967" y="932"/>
                  </a:lnTo>
                  <a:lnTo>
                    <a:pt x="967" y="928"/>
                  </a:lnTo>
                  <a:lnTo>
                    <a:pt x="965" y="924"/>
                  </a:lnTo>
                  <a:lnTo>
                    <a:pt x="957" y="928"/>
                  </a:lnTo>
                  <a:lnTo>
                    <a:pt x="953" y="930"/>
                  </a:lnTo>
                  <a:lnTo>
                    <a:pt x="947" y="928"/>
                  </a:lnTo>
                  <a:lnTo>
                    <a:pt x="945" y="926"/>
                  </a:lnTo>
                  <a:lnTo>
                    <a:pt x="951" y="926"/>
                  </a:lnTo>
                  <a:lnTo>
                    <a:pt x="953" y="920"/>
                  </a:lnTo>
                  <a:lnTo>
                    <a:pt x="953" y="914"/>
                  </a:lnTo>
                  <a:lnTo>
                    <a:pt x="947" y="912"/>
                  </a:lnTo>
                  <a:lnTo>
                    <a:pt x="939" y="918"/>
                  </a:lnTo>
                  <a:lnTo>
                    <a:pt x="933" y="918"/>
                  </a:lnTo>
                  <a:lnTo>
                    <a:pt x="941" y="922"/>
                  </a:lnTo>
                  <a:lnTo>
                    <a:pt x="941" y="924"/>
                  </a:lnTo>
                  <a:lnTo>
                    <a:pt x="935" y="924"/>
                  </a:lnTo>
                  <a:lnTo>
                    <a:pt x="929" y="928"/>
                  </a:lnTo>
                  <a:lnTo>
                    <a:pt x="925" y="932"/>
                  </a:lnTo>
                  <a:lnTo>
                    <a:pt x="919" y="938"/>
                  </a:lnTo>
                  <a:lnTo>
                    <a:pt x="909" y="942"/>
                  </a:lnTo>
                  <a:lnTo>
                    <a:pt x="903" y="944"/>
                  </a:lnTo>
                  <a:lnTo>
                    <a:pt x="899" y="942"/>
                  </a:lnTo>
                  <a:lnTo>
                    <a:pt x="889" y="938"/>
                  </a:lnTo>
                  <a:lnTo>
                    <a:pt x="879" y="932"/>
                  </a:lnTo>
                  <a:lnTo>
                    <a:pt x="875" y="930"/>
                  </a:lnTo>
                  <a:lnTo>
                    <a:pt x="867" y="928"/>
                  </a:lnTo>
                  <a:lnTo>
                    <a:pt x="855" y="926"/>
                  </a:lnTo>
                  <a:lnTo>
                    <a:pt x="851" y="926"/>
                  </a:lnTo>
                  <a:lnTo>
                    <a:pt x="845" y="928"/>
                  </a:lnTo>
                  <a:lnTo>
                    <a:pt x="841" y="924"/>
                  </a:lnTo>
                  <a:lnTo>
                    <a:pt x="831" y="918"/>
                  </a:lnTo>
                  <a:lnTo>
                    <a:pt x="821" y="918"/>
                  </a:lnTo>
                  <a:lnTo>
                    <a:pt x="813" y="914"/>
                  </a:lnTo>
                  <a:lnTo>
                    <a:pt x="809" y="908"/>
                  </a:lnTo>
                  <a:lnTo>
                    <a:pt x="805" y="902"/>
                  </a:lnTo>
                  <a:lnTo>
                    <a:pt x="799" y="898"/>
                  </a:lnTo>
                  <a:lnTo>
                    <a:pt x="794" y="884"/>
                  </a:lnTo>
                  <a:lnTo>
                    <a:pt x="794" y="880"/>
                  </a:lnTo>
                  <a:lnTo>
                    <a:pt x="796" y="876"/>
                  </a:lnTo>
                  <a:lnTo>
                    <a:pt x="796" y="868"/>
                  </a:lnTo>
                  <a:lnTo>
                    <a:pt x="790" y="854"/>
                  </a:lnTo>
                  <a:lnTo>
                    <a:pt x="778" y="838"/>
                  </a:lnTo>
                  <a:lnTo>
                    <a:pt x="782" y="830"/>
                  </a:lnTo>
                  <a:lnTo>
                    <a:pt x="774" y="830"/>
                  </a:lnTo>
                  <a:lnTo>
                    <a:pt x="766" y="834"/>
                  </a:lnTo>
                  <a:lnTo>
                    <a:pt x="756" y="838"/>
                  </a:lnTo>
                  <a:lnTo>
                    <a:pt x="750" y="838"/>
                  </a:lnTo>
                  <a:lnTo>
                    <a:pt x="746" y="836"/>
                  </a:lnTo>
                  <a:lnTo>
                    <a:pt x="750" y="832"/>
                  </a:lnTo>
                  <a:lnTo>
                    <a:pt x="754" y="824"/>
                  </a:lnTo>
                  <a:lnTo>
                    <a:pt x="756" y="816"/>
                  </a:lnTo>
                  <a:lnTo>
                    <a:pt x="756" y="808"/>
                  </a:lnTo>
                  <a:lnTo>
                    <a:pt x="754" y="798"/>
                  </a:lnTo>
                  <a:lnTo>
                    <a:pt x="748" y="792"/>
                  </a:lnTo>
                  <a:lnTo>
                    <a:pt x="744" y="790"/>
                  </a:lnTo>
                  <a:lnTo>
                    <a:pt x="738" y="802"/>
                  </a:lnTo>
                  <a:lnTo>
                    <a:pt x="738" y="808"/>
                  </a:lnTo>
                  <a:lnTo>
                    <a:pt x="736" y="814"/>
                  </a:lnTo>
                  <a:lnTo>
                    <a:pt x="734" y="820"/>
                  </a:lnTo>
                  <a:lnTo>
                    <a:pt x="734" y="822"/>
                  </a:lnTo>
                  <a:lnTo>
                    <a:pt x="730" y="820"/>
                  </a:lnTo>
                  <a:lnTo>
                    <a:pt x="724" y="822"/>
                  </a:lnTo>
                  <a:lnTo>
                    <a:pt x="716" y="822"/>
                  </a:lnTo>
                  <a:lnTo>
                    <a:pt x="712" y="826"/>
                  </a:lnTo>
                  <a:lnTo>
                    <a:pt x="708" y="822"/>
                  </a:lnTo>
                  <a:lnTo>
                    <a:pt x="710" y="814"/>
                  </a:lnTo>
                  <a:lnTo>
                    <a:pt x="718" y="814"/>
                  </a:lnTo>
                  <a:lnTo>
                    <a:pt x="724" y="810"/>
                  </a:lnTo>
                  <a:lnTo>
                    <a:pt x="726" y="804"/>
                  </a:lnTo>
                  <a:lnTo>
                    <a:pt x="726" y="798"/>
                  </a:lnTo>
                  <a:lnTo>
                    <a:pt x="726" y="796"/>
                  </a:lnTo>
                  <a:lnTo>
                    <a:pt x="724" y="794"/>
                  </a:lnTo>
                  <a:lnTo>
                    <a:pt x="726" y="792"/>
                  </a:lnTo>
                  <a:lnTo>
                    <a:pt x="726" y="788"/>
                  </a:lnTo>
                  <a:lnTo>
                    <a:pt x="728" y="780"/>
                  </a:lnTo>
                  <a:lnTo>
                    <a:pt x="732" y="772"/>
                  </a:lnTo>
                  <a:lnTo>
                    <a:pt x="736" y="772"/>
                  </a:lnTo>
                  <a:lnTo>
                    <a:pt x="738" y="766"/>
                  </a:lnTo>
                  <a:lnTo>
                    <a:pt x="738" y="754"/>
                  </a:lnTo>
                  <a:lnTo>
                    <a:pt x="742" y="754"/>
                  </a:lnTo>
                  <a:lnTo>
                    <a:pt x="742" y="750"/>
                  </a:lnTo>
                  <a:lnTo>
                    <a:pt x="740" y="746"/>
                  </a:lnTo>
                  <a:lnTo>
                    <a:pt x="740" y="742"/>
                  </a:lnTo>
                  <a:lnTo>
                    <a:pt x="738" y="740"/>
                  </a:lnTo>
                  <a:lnTo>
                    <a:pt x="738" y="734"/>
                  </a:lnTo>
                  <a:lnTo>
                    <a:pt x="734" y="732"/>
                  </a:lnTo>
                  <a:lnTo>
                    <a:pt x="734" y="736"/>
                  </a:lnTo>
                  <a:lnTo>
                    <a:pt x="734" y="746"/>
                  </a:lnTo>
                  <a:lnTo>
                    <a:pt x="730" y="748"/>
                  </a:lnTo>
                  <a:lnTo>
                    <a:pt x="726" y="754"/>
                  </a:lnTo>
                  <a:lnTo>
                    <a:pt x="724" y="758"/>
                  </a:lnTo>
                  <a:lnTo>
                    <a:pt x="720" y="764"/>
                  </a:lnTo>
                  <a:lnTo>
                    <a:pt x="720" y="768"/>
                  </a:lnTo>
                  <a:lnTo>
                    <a:pt x="716" y="772"/>
                  </a:lnTo>
                  <a:lnTo>
                    <a:pt x="712" y="772"/>
                  </a:lnTo>
                  <a:lnTo>
                    <a:pt x="708" y="774"/>
                  </a:lnTo>
                  <a:lnTo>
                    <a:pt x="708" y="776"/>
                  </a:lnTo>
                  <a:lnTo>
                    <a:pt x="700" y="780"/>
                  </a:lnTo>
                  <a:lnTo>
                    <a:pt x="698" y="782"/>
                  </a:lnTo>
                  <a:lnTo>
                    <a:pt x="694" y="784"/>
                  </a:lnTo>
                  <a:lnTo>
                    <a:pt x="690" y="792"/>
                  </a:lnTo>
                  <a:lnTo>
                    <a:pt x="684" y="798"/>
                  </a:lnTo>
                  <a:lnTo>
                    <a:pt x="680" y="802"/>
                  </a:lnTo>
                  <a:lnTo>
                    <a:pt x="678" y="808"/>
                  </a:lnTo>
                  <a:lnTo>
                    <a:pt x="680" y="808"/>
                  </a:lnTo>
                  <a:lnTo>
                    <a:pt x="680" y="816"/>
                  </a:lnTo>
                  <a:lnTo>
                    <a:pt x="678" y="814"/>
                  </a:lnTo>
                  <a:lnTo>
                    <a:pt x="674" y="814"/>
                  </a:lnTo>
                  <a:lnTo>
                    <a:pt x="668" y="808"/>
                  </a:lnTo>
                  <a:lnTo>
                    <a:pt x="664" y="806"/>
                  </a:lnTo>
                  <a:lnTo>
                    <a:pt x="660" y="802"/>
                  </a:lnTo>
                  <a:lnTo>
                    <a:pt x="656" y="802"/>
                  </a:lnTo>
                  <a:lnTo>
                    <a:pt x="656" y="798"/>
                  </a:lnTo>
                  <a:lnTo>
                    <a:pt x="664" y="804"/>
                  </a:lnTo>
                  <a:lnTo>
                    <a:pt x="664" y="798"/>
                  </a:lnTo>
                  <a:lnTo>
                    <a:pt x="664" y="792"/>
                  </a:lnTo>
                  <a:lnTo>
                    <a:pt x="660" y="788"/>
                  </a:lnTo>
                  <a:lnTo>
                    <a:pt x="658" y="780"/>
                  </a:lnTo>
                  <a:lnTo>
                    <a:pt x="654" y="774"/>
                  </a:lnTo>
                  <a:lnTo>
                    <a:pt x="650" y="772"/>
                  </a:lnTo>
                  <a:lnTo>
                    <a:pt x="648" y="762"/>
                  </a:lnTo>
                  <a:lnTo>
                    <a:pt x="646" y="760"/>
                  </a:lnTo>
                  <a:lnTo>
                    <a:pt x="644" y="754"/>
                  </a:lnTo>
                  <a:lnTo>
                    <a:pt x="640" y="756"/>
                  </a:lnTo>
                  <a:lnTo>
                    <a:pt x="634" y="754"/>
                  </a:lnTo>
                  <a:lnTo>
                    <a:pt x="628" y="750"/>
                  </a:lnTo>
                  <a:lnTo>
                    <a:pt x="624" y="746"/>
                  </a:lnTo>
                  <a:lnTo>
                    <a:pt x="624" y="740"/>
                  </a:lnTo>
                  <a:lnTo>
                    <a:pt x="628" y="740"/>
                  </a:lnTo>
                  <a:lnTo>
                    <a:pt x="628" y="734"/>
                  </a:lnTo>
                  <a:lnTo>
                    <a:pt x="618" y="730"/>
                  </a:lnTo>
                  <a:lnTo>
                    <a:pt x="606" y="720"/>
                  </a:lnTo>
                  <a:lnTo>
                    <a:pt x="602" y="718"/>
                  </a:lnTo>
                  <a:lnTo>
                    <a:pt x="604" y="722"/>
                  </a:lnTo>
                  <a:lnTo>
                    <a:pt x="598" y="722"/>
                  </a:lnTo>
                  <a:lnTo>
                    <a:pt x="592" y="718"/>
                  </a:lnTo>
                  <a:lnTo>
                    <a:pt x="582" y="712"/>
                  </a:lnTo>
                  <a:lnTo>
                    <a:pt x="578" y="714"/>
                  </a:lnTo>
                  <a:lnTo>
                    <a:pt x="572" y="716"/>
                  </a:lnTo>
                  <a:lnTo>
                    <a:pt x="568" y="714"/>
                  </a:lnTo>
                  <a:lnTo>
                    <a:pt x="552" y="702"/>
                  </a:lnTo>
                  <a:lnTo>
                    <a:pt x="546" y="700"/>
                  </a:lnTo>
                  <a:lnTo>
                    <a:pt x="540" y="698"/>
                  </a:lnTo>
                  <a:lnTo>
                    <a:pt x="530" y="698"/>
                  </a:lnTo>
                  <a:lnTo>
                    <a:pt x="510" y="700"/>
                  </a:lnTo>
                  <a:lnTo>
                    <a:pt x="488" y="700"/>
                  </a:lnTo>
                  <a:lnTo>
                    <a:pt x="478" y="700"/>
                  </a:lnTo>
                  <a:lnTo>
                    <a:pt x="457" y="710"/>
                  </a:lnTo>
                  <a:lnTo>
                    <a:pt x="447" y="718"/>
                  </a:lnTo>
                  <a:lnTo>
                    <a:pt x="433" y="718"/>
                  </a:lnTo>
                  <a:lnTo>
                    <a:pt x="423" y="722"/>
                  </a:lnTo>
                  <a:lnTo>
                    <a:pt x="413" y="724"/>
                  </a:lnTo>
                  <a:lnTo>
                    <a:pt x="393" y="724"/>
                  </a:lnTo>
                  <a:lnTo>
                    <a:pt x="387" y="722"/>
                  </a:lnTo>
                  <a:lnTo>
                    <a:pt x="379" y="724"/>
                  </a:lnTo>
                  <a:lnTo>
                    <a:pt x="373" y="728"/>
                  </a:lnTo>
                  <a:lnTo>
                    <a:pt x="357" y="736"/>
                  </a:lnTo>
                  <a:lnTo>
                    <a:pt x="349" y="738"/>
                  </a:lnTo>
                  <a:lnTo>
                    <a:pt x="345" y="742"/>
                  </a:lnTo>
                  <a:lnTo>
                    <a:pt x="339" y="744"/>
                  </a:lnTo>
                  <a:lnTo>
                    <a:pt x="333" y="744"/>
                  </a:lnTo>
                  <a:lnTo>
                    <a:pt x="327" y="748"/>
                  </a:lnTo>
                  <a:lnTo>
                    <a:pt x="323" y="754"/>
                  </a:lnTo>
                  <a:lnTo>
                    <a:pt x="321" y="762"/>
                  </a:lnTo>
                  <a:lnTo>
                    <a:pt x="319" y="766"/>
                  </a:lnTo>
                  <a:lnTo>
                    <a:pt x="315" y="770"/>
                  </a:lnTo>
                  <a:lnTo>
                    <a:pt x="313" y="774"/>
                  </a:lnTo>
                  <a:lnTo>
                    <a:pt x="303" y="778"/>
                  </a:lnTo>
                  <a:lnTo>
                    <a:pt x="299" y="778"/>
                  </a:lnTo>
                  <a:lnTo>
                    <a:pt x="293" y="776"/>
                  </a:lnTo>
                  <a:lnTo>
                    <a:pt x="281" y="776"/>
                  </a:lnTo>
                  <a:lnTo>
                    <a:pt x="269" y="780"/>
                  </a:lnTo>
                  <a:lnTo>
                    <a:pt x="267" y="776"/>
                  </a:lnTo>
                  <a:lnTo>
                    <a:pt x="263" y="774"/>
                  </a:lnTo>
                  <a:lnTo>
                    <a:pt x="261" y="776"/>
                  </a:lnTo>
                  <a:lnTo>
                    <a:pt x="251" y="776"/>
                  </a:lnTo>
                  <a:lnTo>
                    <a:pt x="243" y="774"/>
                  </a:lnTo>
                  <a:lnTo>
                    <a:pt x="235" y="774"/>
                  </a:lnTo>
                  <a:lnTo>
                    <a:pt x="227" y="778"/>
                  </a:lnTo>
                  <a:lnTo>
                    <a:pt x="203" y="778"/>
                  </a:lnTo>
                  <a:lnTo>
                    <a:pt x="197" y="780"/>
                  </a:lnTo>
                  <a:lnTo>
                    <a:pt x="193" y="784"/>
                  </a:lnTo>
                  <a:lnTo>
                    <a:pt x="189" y="788"/>
                  </a:lnTo>
                  <a:lnTo>
                    <a:pt x="191" y="792"/>
                  </a:lnTo>
                  <a:lnTo>
                    <a:pt x="189" y="792"/>
                  </a:lnTo>
                  <a:lnTo>
                    <a:pt x="185" y="794"/>
                  </a:lnTo>
                  <a:lnTo>
                    <a:pt x="179" y="796"/>
                  </a:lnTo>
                  <a:lnTo>
                    <a:pt x="171" y="796"/>
                  </a:lnTo>
                  <a:lnTo>
                    <a:pt x="163" y="802"/>
                  </a:lnTo>
                  <a:lnTo>
                    <a:pt x="157" y="808"/>
                  </a:lnTo>
                  <a:lnTo>
                    <a:pt x="155" y="810"/>
                  </a:lnTo>
                  <a:lnTo>
                    <a:pt x="151" y="814"/>
                  </a:lnTo>
                  <a:lnTo>
                    <a:pt x="147" y="816"/>
                  </a:lnTo>
                  <a:lnTo>
                    <a:pt x="141" y="812"/>
                  </a:lnTo>
                  <a:lnTo>
                    <a:pt x="141" y="818"/>
                  </a:lnTo>
                  <a:lnTo>
                    <a:pt x="137" y="816"/>
                  </a:lnTo>
                  <a:lnTo>
                    <a:pt x="131" y="818"/>
                  </a:lnTo>
                  <a:lnTo>
                    <a:pt x="129" y="814"/>
                  </a:lnTo>
                  <a:lnTo>
                    <a:pt x="112" y="816"/>
                  </a:lnTo>
                  <a:lnTo>
                    <a:pt x="102" y="814"/>
                  </a:lnTo>
                  <a:lnTo>
                    <a:pt x="100" y="810"/>
                  </a:lnTo>
                  <a:lnTo>
                    <a:pt x="94" y="808"/>
                  </a:lnTo>
                  <a:lnTo>
                    <a:pt x="94" y="810"/>
                  </a:lnTo>
                  <a:lnTo>
                    <a:pt x="88" y="808"/>
                  </a:lnTo>
                  <a:lnTo>
                    <a:pt x="80" y="802"/>
                  </a:lnTo>
                  <a:lnTo>
                    <a:pt x="76" y="796"/>
                  </a:lnTo>
                  <a:lnTo>
                    <a:pt x="70" y="792"/>
                  </a:lnTo>
                  <a:lnTo>
                    <a:pt x="66" y="790"/>
                  </a:lnTo>
                  <a:lnTo>
                    <a:pt x="58" y="788"/>
                  </a:lnTo>
                  <a:lnTo>
                    <a:pt x="56" y="774"/>
                  </a:lnTo>
                  <a:lnTo>
                    <a:pt x="58" y="766"/>
                  </a:lnTo>
                  <a:lnTo>
                    <a:pt x="62" y="768"/>
                  </a:lnTo>
                  <a:lnTo>
                    <a:pt x="68" y="768"/>
                  </a:lnTo>
                  <a:lnTo>
                    <a:pt x="74" y="760"/>
                  </a:lnTo>
                  <a:lnTo>
                    <a:pt x="76" y="752"/>
                  </a:lnTo>
                  <a:lnTo>
                    <a:pt x="76" y="748"/>
                  </a:lnTo>
                  <a:lnTo>
                    <a:pt x="74" y="740"/>
                  </a:lnTo>
                  <a:lnTo>
                    <a:pt x="74" y="734"/>
                  </a:lnTo>
                  <a:lnTo>
                    <a:pt x="76" y="736"/>
                  </a:lnTo>
                  <a:lnTo>
                    <a:pt x="78" y="730"/>
                  </a:lnTo>
                  <a:lnTo>
                    <a:pt x="76" y="720"/>
                  </a:lnTo>
                  <a:lnTo>
                    <a:pt x="78" y="710"/>
                  </a:lnTo>
                  <a:lnTo>
                    <a:pt x="76" y="704"/>
                  </a:lnTo>
                  <a:lnTo>
                    <a:pt x="66" y="684"/>
                  </a:lnTo>
                  <a:lnTo>
                    <a:pt x="66" y="678"/>
                  </a:lnTo>
                  <a:lnTo>
                    <a:pt x="62" y="674"/>
                  </a:lnTo>
                  <a:lnTo>
                    <a:pt x="58" y="668"/>
                  </a:lnTo>
                  <a:lnTo>
                    <a:pt x="56" y="658"/>
                  </a:lnTo>
                  <a:lnTo>
                    <a:pt x="52" y="645"/>
                  </a:lnTo>
                  <a:lnTo>
                    <a:pt x="52" y="629"/>
                  </a:lnTo>
                  <a:lnTo>
                    <a:pt x="50" y="623"/>
                  </a:lnTo>
                  <a:lnTo>
                    <a:pt x="42" y="607"/>
                  </a:lnTo>
                  <a:lnTo>
                    <a:pt x="40" y="601"/>
                  </a:lnTo>
                  <a:lnTo>
                    <a:pt x="36" y="593"/>
                  </a:lnTo>
                  <a:lnTo>
                    <a:pt x="28" y="581"/>
                  </a:lnTo>
                  <a:lnTo>
                    <a:pt x="28" y="569"/>
                  </a:lnTo>
                  <a:lnTo>
                    <a:pt x="24" y="561"/>
                  </a:lnTo>
                  <a:lnTo>
                    <a:pt x="22" y="549"/>
                  </a:lnTo>
                  <a:lnTo>
                    <a:pt x="14" y="545"/>
                  </a:lnTo>
                  <a:lnTo>
                    <a:pt x="10" y="539"/>
                  </a:lnTo>
                  <a:lnTo>
                    <a:pt x="6" y="535"/>
                  </a:lnTo>
                  <a:lnTo>
                    <a:pt x="6" y="529"/>
                  </a:lnTo>
                  <a:lnTo>
                    <a:pt x="2" y="527"/>
                  </a:lnTo>
                  <a:lnTo>
                    <a:pt x="0" y="521"/>
                  </a:lnTo>
                  <a:lnTo>
                    <a:pt x="0" y="519"/>
                  </a:lnTo>
                  <a:lnTo>
                    <a:pt x="2" y="521"/>
                  </a:lnTo>
                  <a:lnTo>
                    <a:pt x="4" y="521"/>
                  </a:lnTo>
                  <a:lnTo>
                    <a:pt x="6" y="523"/>
                  </a:lnTo>
                  <a:lnTo>
                    <a:pt x="8" y="527"/>
                  </a:lnTo>
                  <a:lnTo>
                    <a:pt x="8" y="531"/>
                  </a:lnTo>
                  <a:lnTo>
                    <a:pt x="10" y="531"/>
                  </a:lnTo>
                  <a:lnTo>
                    <a:pt x="12" y="533"/>
                  </a:lnTo>
                  <a:lnTo>
                    <a:pt x="16" y="535"/>
                  </a:lnTo>
                  <a:lnTo>
                    <a:pt x="18" y="531"/>
                  </a:lnTo>
                  <a:lnTo>
                    <a:pt x="18" y="527"/>
                  </a:lnTo>
                  <a:lnTo>
                    <a:pt x="12" y="521"/>
                  </a:lnTo>
                  <a:lnTo>
                    <a:pt x="6" y="505"/>
                  </a:lnTo>
                  <a:lnTo>
                    <a:pt x="6" y="499"/>
                  </a:lnTo>
                  <a:lnTo>
                    <a:pt x="8" y="501"/>
                  </a:lnTo>
                  <a:lnTo>
                    <a:pt x="12" y="507"/>
                  </a:lnTo>
                  <a:lnTo>
                    <a:pt x="14" y="521"/>
                  </a:lnTo>
                  <a:lnTo>
                    <a:pt x="18" y="515"/>
                  </a:lnTo>
                  <a:lnTo>
                    <a:pt x="20" y="521"/>
                  </a:lnTo>
                  <a:lnTo>
                    <a:pt x="20" y="527"/>
                  </a:lnTo>
                  <a:lnTo>
                    <a:pt x="24" y="527"/>
                  </a:lnTo>
                  <a:lnTo>
                    <a:pt x="28" y="523"/>
                  </a:lnTo>
                  <a:lnTo>
                    <a:pt x="28" y="517"/>
                  </a:lnTo>
                  <a:lnTo>
                    <a:pt x="28" y="507"/>
                  </a:lnTo>
                  <a:lnTo>
                    <a:pt x="24" y="503"/>
                  </a:lnTo>
                  <a:lnTo>
                    <a:pt x="20" y="495"/>
                  </a:lnTo>
                  <a:lnTo>
                    <a:pt x="20" y="497"/>
                  </a:lnTo>
                  <a:lnTo>
                    <a:pt x="20" y="493"/>
                  </a:lnTo>
                  <a:lnTo>
                    <a:pt x="16" y="487"/>
                  </a:lnTo>
                  <a:lnTo>
                    <a:pt x="12" y="477"/>
                  </a:lnTo>
                  <a:lnTo>
                    <a:pt x="4" y="461"/>
                  </a:lnTo>
                  <a:lnTo>
                    <a:pt x="4" y="445"/>
                  </a:lnTo>
                  <a:lnTo>
                    <a:pt x="6" y="439"/>
                  </a:lnTo>
                  <a:lnTo>
                    <a:pt x="14" y="431"/>
                  </a:lnTo>
                  <a:lnTo>
                    <a:pt x="16" y="425"/>
                  </a:lnTo>
                  <a:lnTo>
                    <a:pt x="14" y="421"/>
                  </a:lnTo>
                  <a:lnTo>
                    <a:pt x="16" y="409"/>
                  </a:lnTo>
                  <a:lnTo>
                    <a:pt x="12" y="403"/>
                  </a:lnTo>
                  <a:lnTo>
                    <a:pt x="14" y="389"/>
                  </a:lnTo>
                  <a:lnTo>
                    <a:pt x="16" y="385"/>
                  </a:lnTo>
                  <a:lnTo>
                    <a:pt x="20" y="377"/>
                  </a:lnTo>
                  <a:lnTo>
                    <a:pt x="22" y="375"/>
                  </a:lnTo>
                  <a:close/>
                </a:path>
              </a:pathLst>
            </a:custGeom>
            <a:solidFill>
              <a:schemeClr val="accent1"/>
            </a:solidFill>
            <a:ln w="3175">
              <a:solidFill>
                <a:schemeClr val="bg1"/>
              </a:solidFill>
              <a:round/>
              <a:headEnd/>
              <a:tailEnd/>
            </a:ln>
          </p:spPr>
          <p:txBody>
            <a:bodyPr/>
            <a:lstStyle/>
            <a:p>
              <a:endParaRPr lang="en-US"/>
            </a:p>
          </p:txBody>
        </p:sp>
        <p:sp>
          <p:nvSpPr>
            <p:cNvPr id="3126" name="Freeform 54"/>
            <p:cNvSpPr>
              <a:spLocks/>
            </p:cNvSpPr>
            <p:nvPr/>
          </p:nvSpPr>
          <p:spPr bwMode="auto">
            <a:xfrm>
              <a:off x="6730801" y="3329291"/>
              <a:ext cx="171501" cy="388815"/>
            </a:xfrm>
            <a:custGeom>
              <a:avLst/>
              <a:gdLst/>
              <a:ahLst/>
              <a:cxnLst>
                <a:cxn ang="0">
                  <a:pos x="127" y="447"/>
                </a:cxn>
                <a:cxn ang="0">
                  <a:pos x="135" y="441"/>
                </a:cxn>
                <a:cxn ang="0">
                  <a:pos x="147" y="427"/>
                </a:cxn>
                <a:cxn ang="0">
                  <a:pos x="175" y="419"/>
                </a:cxn>
                <a:cxn ang="0">
                  <a:pos x="205" y="399"/>
                </a:cxn>
                <a:cxn ang="0">
                  <a:pos x="209" y="383"/>
                </a:cxn>
                <a:cxn ang="0">
                  <a:pos x="211" y="377"/>
                </a:cxn>
                <a:cxn ang="0">
                  <a:pos x="211" y="355"/>
                </a:cxn>
                <a:cxn ang="0">
                  <a:pos x="215" y="349"/>
                </a:cxn>
                <a:cxn ang="0">
                  <a:pos x="211" y="325"/>
                </a:cxn>
                <a:cxn ang="0">
                  <a:pos x="207" y="295"/>
                </a:cxn>
                <a:cxn ang="0">
                  <a:pos x="183" y="237"/>
                </a:cxn>
                <a:cxn ang="0">
                  <a:pos x="175" y="231"/>
                </a:cxn>
                <a:cxn ang="0">
                  <a:pos x="153" y="215"/>
                </a:cxn>
                <a:cxn ang="0">
                  <a:pos x="139" y="199"/>
                </a:cxn>
                <a:cxn ang="0">
                  <a:pos x="123" y="171"/>
                </a:cxn>
                <a:cxn ang="0">
                  <a:pos x="106" y="139"/>
                </a:cxn>
                <a:cxn ang="0">
                  <a:pos x="129" y="98"/>
                </a:cxn>
                <a:cxn ang="0">
                  <a:pos x="139" y="80"/>
                </a:cxn>
                <a:cxn ang="0">
                  <a:pos x="167" y="60"/>
                </a:cxn>
                <a:cxn ang="0">
                  <a:pos x="169" y="56"/>
                </a:cxn>
                <a:cxn ang="0">
                  <a:pos x="139" y="44"/>
                </a:cxn>
                <a:cxn ang="0">
                  <a:pos x="131" y="14"/>
                </a:cxn>
                <a:cxn ang="0">
                  <a:pos x="100" y="4"/>
                </a:cxn>
                <a:cxn ang="0">
                  <a:pos x="78" y="10"/>
                </a:cxn>
                <a:cxn ang="0">
                  <a:pos x="56" y="20"/>
                </a:cxn>
                <a:cxn ang="0">
                  <a:pos x="38" y="18"/>
                </a:cxn>
                <a:cxn ang="0">
                  <a:pos x="20" y="20"/>
                </a:cxn>
                <a:cxn ang="0">
                  <a:pos x="8" y="22"/>
                </a:cxn>
                <a:cxn ang="0">
                  <a:pos x="6" y="34"/>
                </a:cxn>
                <a:cxn ang="0">
                  <a:pos x="22" y="64"/>
                </a:cxn>
                <a:cxn ang="0">
                  <a:pos x="52" y="76"/>
                </a:cxn>
                <a:cxn ang="0">
                  <a:pos x="70" y="94"/>
                </a:cxn>
                <a:cxn ang="0">
                  <a:pos x="80" y="110"/>
                </a:cxn>
                <a:cxn ang="0">
                  <a:pos x="58" y="120"/>
                </a:cxn>
                <a:cxn ang="0">
                  <a:pos x="58" y="131"/>
                </a:cxn>
                <a:cxn ang="0">
                  <a:pos x="90" y="161"/>
                </a:cxn>
                <a:cxn ang="0">
                  <a:pos x="116" y="191"/>
                </a:cxn>
                <a:cxn ang="0">
                  <a:pos x="129" y="215"/>
                </a:cxn>
                <a:cxn ang="0">
                  <a:pos x="149" y="233"/>
                </a:cxn>
                <a:cxn ang="0">
                  <a:pos x="159" y="285"/>
                </a:cxn>
                <a:cxn ang="0">
                  <a:pos x="161" y="355"/>
                </a:cxn>
                <a:cxn ang="0">
                  <a:pos x="147" y="371"/>
                </a:cxn>
                <a:cxn ang="0">
                  <a:pos x="127" y="385"/>
                </a:cxn>
                <a:cxn ang="0">
                  <a:pos x="112" y="401"/>
                </a:cxn>
                <a:cxn ang="0">
                  <a:pos x="100" y="413"/>
                </a:cxn>
                <a:cxn ang="0">
                  <a:pos x="86" y="419"/>
                </a:cxn>
                <a:cxn ang="0">
                  <a:pos x="70" y="427"/>
                </a:cxn>
                <a:cxn ang="0">
                  <a:pos x="86" y="447"/>
                </a:cxn>
                <a:cxn ang="0">
                  <a:pos x="82" y="476"/>
                </a:cxn>
                <a:cxn ang="0">
                  <a:pos x="88" y="490"/>
                </a:cxn>
                <a:cxn ang="0">
                  <a:pos x="118" y="464"/>
                </a:cxn>
              </a:cxnLst>
              <a:rect l="0" t="0" r="r" b="b"/>
              <a:pathLst>
                <a:path w="215" h="490">
                  <a:moveTo>
                    <a:pt x="123" y="455"/>
                  </a:moveTo>
                  <a:lnTo>
                    <a:pt x="129" y="457"/>
                  </a:lnTo>
                  <a:lnTo>
                    <a:pt x="131" y="453"/>
                  </a:lnTo>
                  <a:lnTo>
                    <a:pt x="127" y="447"/>
                  </a:lnTo>
                  <a:lnTo>
                    <a:pt x="129" y="443"/>
                  </a:lnTo>
                  <a:lnTo>
                    <a:pt x="133" y="443"/>
                  </a:lnTo>
                  <a:lnTo>
                    <a:pt x="133" y="441"/>
                  </a:lnTo>
                  <a:lnTo>
                    <a:pt x="135" y="441"/>
                  </a:lnTo>
                  <a:lnTo>
                    <a:pt x="135" y="435"/>
                  </a:lnTo>
                  <a:lnTo>
                    <a:pt x="137" y="433"/>
                  </a:lnTo>
                  <a:lnTo>
                    <a:pt x="139" y="429"/>
                  </a:lnTo>
                  <a:lnTo>
                    <a:pt x="147" y="427"/>
                  </a:lnTo>
                  <a:lnTo>
                    <a:pt x="149" y="429"/>
                  </a:lnTo>
                  <a:lnTo>
                    <a:pt x="153" y="429"/>
                  </a:lnTo>
                  <a:lnTo>
                    <a:pt x="167" y="421"/>
                  </a:lnTo>
                  <a:lnTo>
                    <a:pt x="175" y="419"/>
                  </a:lnTo>
                  <a:lnTo>
                    <a:pt x="179" y="411"/>
                  </a:lnTo>
                  <a:lnTo>
                    <a:pt x="195" y="403"/>
                  </a:lnTo>
                  <a:lnTo>
                    <a:pt x="199" y="399"/>
                  </a:lnTo>
                  <a:lnTo>
                    <a:pt x="205" y="399"/>
                  </a:lnTo>
                  <a:lnTo>
                    <a:pt x="205" y="395"/>
                  </a:lnTo>
                  <a:lnTo>
                    <a:pt x="207" y="389"/>
                  </a:lnTo>
                  <a:lnTo>
                    <a:pt x="209" y="387"/>
                  </a:lnTo>
                  <a:lnTo>
                    <a:pt x="209" y="383"/>
                  </a:lnTo>
                  <a:lnTo>
                    <a:pt x="209" y="381"/>
                  </a:lnTo>
                  <a:lnTo>
                    <a:pt x="209" y="379"/>
                  </a:lnTo>
                  <a:lnTo>
                    <a:pt x="211" y="379"/>
                  </a:lnTo>
                  <a:lnTo>
                    <a:pt x="211" y="377"/>
                  </a:lnTo>
                  <a:lnTo>
                    <a:pt x="209" y="363"/>
                  </a:lnTo>
                  <a:lnTo>
                    <a:pt x="209" y="361"/>
                  </a:lnTo>
                  <a:lnTo>
                    <a:pt x="211" y="361"/>
                  </a:lnTo>
                  <a:lnTo>
                    <a:pt x="211" y="355"/>
                  </a:lnTo>
                  <a:lnTo>
                    <a:pt x="213" y="351"/>
                  </a:lnTo>
                  <a:lnTo>
                    <a:pt x="215" y="353"/>
                  </a:lnTo>
                  <a:lnTo>
                    <a:pt x="215" y="355"/>
                  </a:lnTo>
                  <a:lnTo>
                    <a:pt x="215" y="349"/>
                  </a:lnTo>
                  <a:lnTo>
                    <a:pt x="213" y="343"/>
                  </a:lnTo>
                  <a:lnTo>
                    <a:pt x="211" y="341"/>
                  </a:lnTo>
                  <a:lnTo>
                    <a:pt x="211" y="331"/>
                  </a:lnTo>
                  <a:lnTo>
                    <a:pt x="211" y="325"/>
                  </a:lnTo>
                  <a:lnTo>
                    <a:pt x="211" y="321"/>
                  </a:lnTo>
                  <a:lnTo>
                    <a:pt x="211" y="315"/>
                  </a:lnTo>
                  <a:lnTo>
                    <a:pt x="209" y="313"/>
                  </a:lnTo>
                  <a:lnTo>
                    <a:pt x="207" y="295"/>
                  </a:lnTo>
                  <a:lnTo>
                    <a:pt x="199" y="265"/>
                  </a:lnTo>
                  <a:lnTo>
                    <a:pt x="187" y="251"/>
                  </a:lnTo>
                  <a:lnTo>
                    <a:pt x="183" y="245"/>
                  </a:lnTo>
                  <a:lnTo>
                    <a:pt x="183" y="237"/>
                  </a:lnTo>
                  <a:lnTo>
                    <a:pt x="181" y="239"/>
                  </a:lnTo>
                  <a:lnTo>
                    <a:pt x="179" y="239"/>
                  </a:lnTo>
                  <a:lnTo>
                    <a:pt x="179" y="237"/>
                  </a:lnTo>
                  <a:lnTo>
                    <a:pt x="175" y="231"/>
                  </a:lnTo>
                  <a:lnTo>
                    <a:pt x="165" y="229"/>
                  </a:lnTo>
                  <a:lnTo>
                    <a:pt x="161" y="223"/>
                  </a:lnTo>
                  <a:lnTo>
                    <a:pt x="157" y="219"/>
                  </a:lnTo>
                  <a:lnTo>
                    <a:pt x="153" y="215"/>
                  </a:lnTo>
                  <a:lnTo>
                    <a:pt x="149" y="209"/>
                  </a:lnTo>
                  <a:lnTo>
                    <a:pt x="147" y="207"/>
                  </a:lnTo>
                  <a:lnTo>
                    <a:pt x="143" y="203"/>
                  </a:lnTo>
                  <a:lnTo>
                    <a:pt x="139" y="199"/>
                  </a:lnTo>
                  <a:lnTo>
                    <a:pt x="133" y="193"/>
                  </a:lnTo>
                  <a:lnTo>
                    <a:pt x="127" y="187"/>
                  </a:lnTo>
                  <a:lnTo>
                    <a:pt x="127" y="179"/>
                  </a:lnTo>
                  <a:lnTo>
                    <a:pt x="123" y="171"/>
                  </a:lnTo>
                  <a:lnTo>
                    <a:pt x="118" y="167"/>
                  </a:lnTo>
                  <a:lnTo>
                    <a:pt x="108" y="155"/>
                  </a:lnTo>
                  <a:lnTo>
                    <a:pt x="104" y="147"/>
                  </a:lnTo>
                  <a:lnTo>
                    <a:pt x="106" y="139"/>
                  </a:lnTo>
                  <a:lnTo>
                    <a:pt x="108" y="135"/>
                  </a:lnTo>
                  <a:lnTo>
                    <a:pt x="108" y="128"/>
                  </a:lnTo>
                  <a:lnTo>
                    <a:pt x="114" y="112"/>
                  </a:lnTo>
                  <a:lnTo>
                    <a:pt x="129" y="98"/>
                  </a:lnTo>
                  <a:lnTo>
                    <a:pt x="131" y="96"/>
                  </a:lnTo>
                  <a:lnTo>
                    <a:pt x="133" y="88"/>
                  </a:lnTo>
                  <a:lnTo>
                    <a:pt x="137" y="84"/>
                  </a:lnTo>
                  <a:lnTo>
                    <a:pt x="139" y="80"/>
                  </a:lnTo>
                  <a:lnTo>
                    <a:pt x="149" y="76"/>
                  </a:lnTo>
                  <a:lnTo>
                    <a:pt x="155" y="72"/>
                  </a:lnTo>
                  <a:lnTo>
                    <a:pt x="155" y="66"/>
                  </a:lnTo>
                  <a:lnTo>
                    <a:pt x="167" y="60"/>
                  </a:lnTo>
                  <a:lnTo>
                    <a:pt x="171" y="62"/>
                  </a:lnTo>
                  <a:lnTo>
                    <a:pt x="173" y="60"/>
                  </a:lnTo>
                  <a:lnTo>
                    <a:pt x="173" y="58"/>
                  </a:lnTo>
                  <a:lnTo>
                    <a:pt x="169" y="56"/>
                  </a:lnTo>
                  <a:lnTo>
                    <a:pt x="159" y="56"/>
                  </a:lnTo>
                  <a:lnTo>
                    <a:pt x="153" y="54"/>
                  </a:lnTo>
                  <a:lnTo>
                    <a:pt x="151" y="52"/>
                  </a:lnTo>
                  <a:lnTo>
                    <a:pt x="139" y="44"/>
                  </a:lnTo>
                  <a:lnTo>
                    <a:pt x="133" y="38"/>
                  </a:lnTo>
                  <a:lnTo>
                    <a:pt x="131" y="28"/>
                  </a:lnTo>
                  <a:lnTo>
                    <a:pt x="135" y="20"/>
                  </a:lnTo>
                  <a:lnTo>
                    <a:pt x="131" y="14"/>
                  </a:lnTo>
                  <a:lnTo>
                    <a:pt x="122" y="14"/>
                  </a:lnTo>
                  <a:lnTo>
                    <a:pt x="114" y="12"/>
                  </a:lnTo>
                  <a:lnTo>
                    <a:pt x="108" y="8"/>
                  </a:lnTo>
                  <a:lnTo>
                    <a:pt x="100" y="4"/>
                  </a:lnTo>
                  <a:lnTo>
                    <a:pt x="92" y="0"/>
                  </a:lnTo>
                  <a:lnTo>
                    <a:pt x="88" y="2"/>
                  </a:lnTo>
                  <a:lnTo>
                    <a:pt x="82" y="8"/>
                  </a:lnTo>
                  <a:lnTo>
                    <a:pt x="78" y="10"/>
                  </a:lnTo>
                  <a:lnTo>
                    <a:pt x="70" y="16"/>
                  </a:lnTo>
                  <a:lnTo>
                    <a:pt x="66" y="16"/>
                  </a:lnTo>
                  <a:lnTo>
                    <a:pt x="62" y="14"/>
                  </a:lnTo>
                  <a:lnTo>
                    <a:pt x="56" y="20"/>
                  </a:lnTo>
                  <a:lnTo>
                    <a:pt x="52" y="22"/>
                  </a:lnTo>
                  <a:lnTo>
                    <a:pt x="50" y="18"/>
                  </a:lnTo>
                  <a:lnTo>
                    <a:pt x="42" y="20"/>
                  </a:lnTo>
                  <a:lnTo>
                    <a:pt x="38" y="18"/>
                  </a:lnTo>
                  <a:lnTo>
                    <a:pt x="34" y="18"/>
                  </a:lnTo>
                  <a:lnTo>
                    <a:pt x="28" y="24"/>
                  </a:lnTo>
                  <a:lnTo>
                    <a:pt x="24" y="24"/>
                  </a:lnTo>
                  <a:lnTo>
                    <a:pt x="20" y="20"/>
                  </a:lnTo>
                  <a:lnTo>
                    <a:pt x="12" y="18"/>
                  </a:lnTo>
                  <a:lnTo>
                    <a:pt x="10" y="16"/>
                  </a:lnTo>
                  <a:lnTo>
                    <a:pt x="10" y="18"/>
                  </a:lnTo>
                  <a:lnTo>
                    <a:pt x="8" y="22"/>
                  </a:lnTo>
                  <a:lnTo>
                    <a:pt x="4" y="26"/>
                  </a:lnTo>
                  <a:lnTo>
                    <a:pt x="4" y="28"/>
                  </a:lnTo>
                  <a:lnTo>
                    <a:pt x="0" y="26"/>
                  </a:lnTo>
                  <a:lnTo>
                    <a:pt x="6" y="34"/>
                  </a:lnTo>
                  <a:lnTo>
                    <a:pt x="16" y="46"/>
                  </a:lnTo>
                  <a:lnTo>
                    <a:pt x="22" y="52"/>
                  </a:lnTo>
                  <a:lnTo>
                    <a:pt x="24" y="56"/>
                  </a:lnTo>
                  <a:lnTo>
                    <a:pt x="22" y="64"/>
                  </a:lnTo>
                  <a:lnTo>
                    <a:pt x="24" y="68"/>
                  </a:lnTo>
                  <a:lnTo>
                    <a:pt x="32" y="78"/>
                  </a:lnTo>
                  <a:lnTo>
                    <a:pt x="42" y="80"/>
                  </a:lnTo>
                  <a:lnTo>
                    <a:pt x="52" y="76"/>
                  </a:lnTo>
                  <a:lnTo>
                    <a:pt x="62" y="78"/>
                  </a:lnTo>
                  <a:lnTo>
                    <a:pt x="66" y="84"/>
                  </a:lnTo>
                  <a:lnTo>
                    <a:pt x="70" y="88"/>
                  </a:lnTo>
                  <a:lnTo>
                    <a:pt x="70" y="94"/>
                  </a:lnTo>
                  <a:lnTo>
                    <a:pt x="74" y="96"/>
                  </a:lnTo>
                  <a:lnTo>
                    <a:pt x="76" y="102"/>
                  </a:lnTo>
                  <a:lnTo>
                    <a:pt x="80" y="106"/>
                  </a:lnTo>
                  <a:lnTo>
                    <a:pt x="80" y="110"/>
                  </a:lnTo>
                  <a:lnTo>
                    <a:pt x="72" y="120"/>
                  </a:lnTo>
                  <a:lnTo>
                    <a:pt x="68" y="120"/>
                  </a:lnTo>
                  <a:lnTo>
                    <a:pt x="62" y="118"/>
                  </a:lnTo>
                  <a:lnTo>
                    <a:pt x="58" y="120"/>
                  </a:lnTo>
                  <a:lnTo>
                    <a:pt x="56" y="122"/>
                  </a:lnTo>
                  <a:lnTo>
                    <a:pt x="54" y="128"/>
                  </a:lnTo>
                  <a:lnTo>
                    <a:pt x="54" y="131"/>
                  </a:lnTo>
                  <a:lnTo>
                    <a:pt x="58" y="131"/>
                  </a:lnTo>
                  <a:lnTo>
                    <a:pt x="62" y="135"/>
                  </a:lnTo>
                  <a:lnTo>
                    <a:pt x="72" y="141"/>
                  </a:lnTo>
                  <a:lnTo>
                    <a:pt x="88" y="153"/>
                  </a:lnTo>
                  <a:lnTo>
                    <a:pt x="90" y="161"/>
                  </a:lnTo>
                  <a:lnTo>
                    <a:pt x="102" y="173"/>
                  </a:lnTo>
                  <a:lnTo>
                    <a:pt x="104" y="179"/>
                  </a:lnTo>
                  <a:lnTo>
                    <a:pt x="114" y="189"/>
                  </a:lnTo>
                  <a:lnTo>
                    <a:pt x="116" y="191"/>
                  </a:lnTo>
                  <a:lnTo>
                    <a:pt x="125" y="199"/>
                  </a:lnTo>
                  <a:lnTo>
                    <a:pt x="127" y="207"/>
                  </a:lnTo>
                  <a:lnTo>
                    <a:pt x="129" y="213"/>
                  </a:lnTo>
                  <a:lnTo>
                    <a:pt x="129" y="215"/>
                  </a:lnTo>
                  <a:lnTo>
                    <a:pt x="131" y="223"/>
                  </a:lnTo>
                  <a:lnTo>
                    <a:pt x="137" y="223"/>
                  </a:lnTo>
                  <a:lnTo>
                    <a:pt x="143" y="229"/>
                  </a:lnTo>
                  <a:lnTo>
                    <a:pt x="149" y="233"/>
                  </a:lnTo>
                  <a:lnTo>
                    <a:pt x="151" y="245"/>
                  </a:lnTo>
                  <a:lnTo>
                    <a:pt x="157" y="261"/>
                  </a:lnTo>
                  <a:lnTo>
                    <a:pt x="159" y="265"/>
                  </a:lnTo>
                  <a:lnTo>
                    <a:pt x="159" y="285"/>
                  </a:lnTo>
                  <a:lnTo>
                    <a:pt x="157" y="307"/>
                  </a:lnTo>
                  <a:lnTo>
                    <a:pt x="159" y="317"/>
                  </a:lnTo>
                  <a:lnTo>
                    <a:pt x="163" y="325"/>
                  </a:lnTo>
                  <a:lnTo>
                    <a:pt x="161" y="355"/>
                  </a:lnTo>
                  <a:lnTo>
                    <a:pt x="161" y="363"/>
                  </a:lnTo>
                  <a:lnTo>
                    <a:pt x="157" y="367"/>
                  </a:lnTo>
                  <a:lnTo>
                    <a:pt x="153" y="365"/>
                  </a:lnTo>
                  <a:lnTo>
                    <a:pt x="147" y="371"/>
                  </a:lnTo>
                  <a:lnTo>
                    <a:pt x="143" y="373"/>
                  </a:lnTo>
                  <a:lnTo>
                    <a:pt x="139" y="373"/>
                  </a:lnTo>
                  <a:lnTo>
                    <a:pt x="129" y="379"/>
                  </a:lnTo>
                  <a:lnTo>
                    <a:pt x="127" y="385"/>
                  </a:lnTo>
                  <a:lnTo>
                    <a:pt x="118" y="385"/>
                  </a:lnTo>
                  <a:lnTo>
                    <a:pt x="114" y="387"/>
                  </a:lnTo>
                  <a:lnTo>
                    <a:pt x="112" y="395"/>
                  </a:lnTo>
                  <a:lnTo>
                    <a:pt x="112" y="401"/>
                  </a:lnTo>
                  <a:lnTo>
                    <a:pt x="114" y="405"/>
                  </a:lnTo>
                  <a:lnTo>
                    <a:pt x="110" y="407"/>
                  </a:lnTo>
                  <a:lnTo>
                    <a:pt x="106" y="409"/>
                  </a:lnTo>
                  <a:lnTo>
                    <a:pt x="100" y="413"/>
                  </a:lnTo>
                  <a:lnTo>
                    <a:pt x="94" y="415"/>
                  </a:lnTo>
                  <a:lnTo>
                    <a:pt x="90" y="415"/>
                  </a:lnTo>
                  <a:lnTo>
                    <a:pt x="86" y="415"/>
                  </a:lnTo>
                  <a:lnTo>
                    <a:pt x="86" y="419"/>
                  </a:lnTo>
                  <a:lnTo>
                    <a:pt x="82" y="423"/>
                  </a:lnTo>
                  <a:lnTo>
                    <a:pt x="78" y="425"/>
                  </a:lnTo>
                  <a:lnTo>
                    <a:pt x="72" y="427"/>
                  </a:lnTo>
                  <a:lnTo>
                    <a:pt x="70" y="427"/>
                  </a:lnTo>
                  <a:lnTo>
                    <a:pt x="74" y="435"/>
                  </a:lnTo>
                  <a:lnTo>
                    <a:pt x="84" y="439"/>
                  </a:lnTo>
                  <a:lnTo>
                    <a:pt x="88" y="443"/>
                  </a:lnTo>
                  <a:lnTo>
                    <a:pt x="86" y="447"/>
                  </a:lnTo>
                  <a:lnTo>
                    <a:pt x="82" y="453"/>
                  </a:lnTo>
                  <a:lnTo>
                    <a:pt x="80" y="462"/>
                  </a:lnTo>
                  <a:lnTo>
                    <a:pt x="80" y="470"/>
                  </a:lnTo>
                  <a:lnTo>
                    <a:pt x="82" y="476"/>
                  </a:lnTo>
                  <a:lnTo>
                    <a:pt x="84" y="484"/>
                  </a:lnTo>
                  <a:lnTo>
                    <a:pt x="82" y="486"/>
                  </a:lnTo>
                  <a:lnTo>
                    <a:pt x="84" y="490"/>
                  </a:lnTo>
                  <a:lnTo>
                    <a:pt x="88" y="490"/>
                  </a:lnTo>
                  <a:lnTo>
                    <a:pt x="96" y="484"/>
                  </a:lnTo>
                  <a:lnTo>
                    <a:pt x="102" y="474"/>
                  </a:lnTo>
                  <a:lnTo>
                    <a:pt x="106" y="470"/>
                  </a:lnTo>
                  <a:lnTo>
                    <a:pt x="118" y="464"/>
                  </a:lnTo>
                  <a:lnTo>
                    <a:pt x="120" y="462"/>
                  </a:lnTo>
                  <a:lnTo>
                    <a:pt x="120" y="459"/>
                  </a:lnTo>
                  <a:lnTo>
                    <a:pt x="123" y="455"/>
                  </a:lnTo>
                  <a:close/>
                </a:path>
              </a:pathLst>
            </a:custGeom>
            <a:solidFill>
              <a:schemeClr val="bg1">
                <a:lumMod val="50000"/>
              </a:schemeClr>
            </a:solidFill>
            <a:ln w="3175">
              <a:solidFill>
                <a:schemeClr val="bg1"/>
              </a:solidFill>
              <a:round/>
              <a:headEnd/>
              <a:tailEnd/>
            </a:ln>
          </p:spPr>
          <p:txBody>
            <a:bodyPr/>
            <a:lstStyle/>
            <a:p>
              <a:pPr>
                <a:defRPr/>
              </a:pPr>
              <a:endParaRPr lang="en-GB"/>
            </a:p>
          </p:txBody>
        </p:sp>
        <p:sp>
          <p:nvSpPr>
            <p:cNvPr id="3128" name="Freeform 56"/>
            <p:cNvSpPr>
              <a:spLocks/>
            </p:cNvSpPr>
            <p:nvPr/>
          </p:nvSpPr>
          <p:spPr bwMode="auto">
            <a:xfrm>
              <a:off x="6908815" y="3760813"/>
              <a:ext cx="228669" cy="161932"/>
            </a:xfrm>
            <a:custGeom>
              <a:avLst/>
              <a:gdLst/>
              <a:ahLst/>
              <a:cxnLst>
                <a:cxn ang="0">
                  <a:pos x="136" y="82"/>
                </a:cxn>
                <a:cxn ang="0">
                  <a:pos x="146" y="96"/>
                </a:cxn>
                <a:cxn ang="0">
                  <a:pos x="152" y="98"/>
                </a:cxn>
                <a:cxn ang="0">
                  <a:pos x="156" y="74"/>
                </a:cxn>
                <a:cxn ang="0">
                  <a:pos x="164" y="76"/>
                </a:cxn>
                <a:cxn ang="0">
                  <a:pos x="170" y="86"/>
                </a:cxn>
                <a:cxn ang="0">
                  <a:pos x="174" y="80"/>
                </a:cxn>
                <a:cxn ang="0">
                  <a:pos x="168" y="68"/>
                </a:cxn>
                <a:cxn ang="0">
                  <a:pos x="178" y="60"/>
                </a:cxn>
                <a:cxn ang="0">
                  <a:pos x="176" y="50"/>
                </a:cxn>
                <a:cxn ang="0">
                  <a:pos x="192" y="40"/>
                </a:cxn>
                <a:cxn ang="0">
                  <a:pos x="208" y="12"/>
                </a:cxn>
                <a:cxn ang="0">
                  <a:pos x="214" y="0"/>
                </a:cxn>
                <a:cxn ang="0">
                  <a:pos x="216" y="10"/>
                </a:cxn>
                <a:cxn ang="0">
                  <a:pos x="220" y="6"/>
                </a:cxn>
                <a:cxn ang="0">
                  <a:pos x="228" y="4"/>
                </a:cxn>
                <a:cxn ang="0">
                  <a:pos x="235" y="12"/>
                </a:cxn>
                <a:cxn ang="0">
                  <a:pos x="239" y="28"/>
                </a:cxn>
                <a:cxn ang="0">
                  <a:pos x="245" y="36"/>
                </a:cxn>
                <a:cxn ang="0">
                  <a:pos x="253" y="36"/>
                </a:cxn>
                <a:cxn ang="0">
                  <a:pos x="251" y="44"/>
                </a:cxn>
                <a:cxn ang="0">
                  <a:pos x="261" y="42"/>
                </a:cxn>
                <a:cxn ang="0">
                  <a:pos x="285" y="54"/>
                </a:cxn>
                <a:cxn ang="0">
                  <a:pos x="287" y="62"/>
                </a:cxn>
                <a:cxn ang="0">
                  <a:pos x="273" y="70"/>
                </a:cxn>
                <a:cxn ang="0">
                  <a:pos x="257" y="70"/>
                </a:cxn>
                <a:cxn ang="0">
                  <a:pos x="261" y="82"/>
                </a:cxn>
                <a:cxn ang="0">
                  <a:pos x="267" y="86"/>
                </a:cxn>
                <a:cxn ang="0">
                  <a:pos x="247" y="92"/>
                </a:cxn>
                <a:cxn ang="0">
                  <a:pos x="241" y="92"/>
                </a:cxn>
                <a:cxn ang="0">
                  <a:pos x="230" y="90"/>
                </a:cxn>
                <a:cxn ang="0">
                  <a:pos x="186" y="88"/>
                </a:cxn>
                <a:cxn ang="0">
                  <a:pos x="178" y="116"/>
                </a:cxn>
                <a:cxn ang="0">
                  <a:pos x="158" y="158"/>
                </a:cxn>
                <a:cxn ang="0">
                  <a:pos x="148" y="182"/>
                </a:cxn>
                <a:cxn ang="0">
                  <a:pos x="130" y="188"/>
                </a:cxn>
                <a:cxn ang="0">
                  <a:pos x="114" y="194"/>
                </a:cxn>
                <a:cxn ang="0">
                  <a:pos x="98" y="184"/>
                </a:cxn>
                <a:cxn ang="0">
                  <a:pos x="78" y="184"/>
                </a:cxn>
                <a:cxn ang="0">
                  <a:pos x="62" y="202"/>
                </a:cxn>
                <a:cxn ang="0">
                  <a:pos x="46" y="204"/>
                </a:cxn>
                <a:cxn ang="0">
                  <a:pos x="28" y="204"/>
                </a:cxn>
                <a:cxn ang="0">
                  <a:pos x="0" y="170"/>
                </a:cxn>
                <a:cxn ang="0">
                  <a:pos x="4" y="164"/>
                </a:cxn>
                <a:cxn ang="0">
                  <a:pos x="14" y="174"/>
                </a:cxn>
                <a:cxn ang="0">
                  <a:pos x="28" y="176"/>
                </a:cxn>
                <a:cxn ang="0">
                  <a:pos x="46" y="180"/>
                </a:cxn>
                <a:cxn ang="0">
                  <a:pos x="48" y="166"/>
                </a:cxn>
                <a:cxn ang="0">
                  <a:pos x="52" y="154"/>
                </a:cxn>
                <a:cxn ang="0">
                  <a:pos x="56" y="148"/>
                </a:cxn>
                <a:cxn ang="0">
                  <a:pos x="62" y="138"/>
                </a:cxn>
                <a:cxn ang="0">
                  <a:pos x="74" y="134"/>
                </a:cxn>
                <a:cxn ang="0">
                  <a:pos x="88" y="132"/>
                </a:cxn>
                <a:cxn ang="0">
                  <a:pos x="104" y="124"/>
                </a:cxn>
                <a:cxn ang="0">
                  <a:pos x="116" y="104"/>
                </a:cxn>
                <a:cxn ang="0">
                  <a:pos x="130" y="80"/>
                </a:cxn>
              </a:cxnLst>
              <a:rect l="0" t="0" r="r" b="b"/>
              <a:pathLst>
                <a:path w="289" h="204">
                  <a:moveTo>
                    <a:pt x="132" y="80"/>
                  </a:moveTo>
                  <a:lnTo>
                    <a:pt x="134" y="80"/>
                  </a:lnTo>
                  <a:lnTo>
                    <a:pt x="136" y="82"/>
                  </a:lnTo>
                  <a:lnTo>
                    <a:pt x="140" y="90"/>
                  </a:lnTo>
                  <a:lnTo>
                    <a:pt x="142" y="92"/>
                  </a:lnTo>
                  <a:lnTo>
                    <a:pt x="146" y="96"/>
                  </a:lnTo>
                  <a:lnTo>
                    <a:pt x="148" y="98"/>
                  </a:lnTo>
                  <a:lnTo>
                    <a:pt x="150" y="98"/>
                  </a:lnTo>
                  <a:lnTo>
                    <a:pt x="152" y="98"/>
                  </a:lnTo>
                  <a:lnTo>
                    <a:pt x="154" y="92"/>
                  </a:lnTo>
                  <a:lnTo>
                    <a:pt x="154" y="78"/>
                  </a:lnTo>
                  <a:lnTo>
                    <a:pt x="156" y="74"/>
                  </a:lnTo>
                  <a:lnTo>
                    <a:pt x="160" y="74"/>
                  </a:lnTo>
                  <a:lnTo>
                    <a:pt x="162" y="74"/>
                  </a:lnTo>
                  <a:lnTo>
                    <a:pt x="164" y="76"/>
                  </a:lnTo>
                  <a:lnTo>
                    <a:pt x="164" y="80"/>
                  </a:lnTo>
                  <a:lnTo>
                    <a:pt x="166" y="84"/>
                  </a:lnTo>
                  <a:lnTo>
                    <a:pt x="170" y="86"/>
                  </a:lnTo>
                  <a:lnTo>
                    <a:pt x="172" y="86"/>
                  </a:lnTo>
                  <a:lnTo>
                    <a:pt x="174" y="84"/>
                  </a:lnTo>
                  <a:lnTo>
                    <a:pt x="174" y="80"/>
                  </a:lnTo>
                  <a:lnTo>
                    <a:pt x="174" y="76"/>
                  </a:lnTo>
                  <a:lnTo>
                    <a:pt x="172" y="72"/>
                  </a:lnTo>
                  <a:lnTo>
                    <a:pt x="168" y="68"/>
                  </a:lnTo>
                  <a:lnTo>
                    <a:pt x="172" y="68"/>
                  </a:lnTo>
                  <a:lnTo>
                    <a:pt x="174" y="66"/>
                  </a:lnTo>
                  <a:lnTo>
                    <a:pt x="178" y="60"/>
                  </a:lnTo>
                  <a:lnTo>
                    <a:pt x="176" y="58"/>
                  </a:lnTo>
                  <a:lnTo>
                    <a:pt x="174" y="54"/>
                  </a:lnTo>
                  <a:lnTo>
                    <a:pt x="176" y="50"/>
                  </a:lnTo>
                  <a:lnTo>
                    <a:pt x="178" y="50"/>
                  </a:lnTo>
                  <a:lnTo>
                    <a:pt x="184" y="50"/>
                  </a:lnTo>
                  <a:lnTo>
                    <a:pt x="192" y="40"/>
                  </a:lnTo>
                  <a:lnTo>
                    <a:pt x="194" y="34"/>
                  </a:lnTo>
                  <a:lnTo>
                    <a:pt x="194" y="30"/>
                  </a:lnTo>
                  <a:lnTo>
                    <a:pt x="208" y="12"/>
                  </a:lnTo>
                  <a:lnTo>
                    <a:pt x="210" y="8"/>
                  </a:lnTo>
                  <a:lnTo>
                    <a:pt x="212" y="4"/>
                  </a:lnTo>
                  <a:lnTo>
                    <a:pt x="214" y="0"/>
                  </a:lnTo>
                  <a:lnTo>
                    <a:pt x="214" y="2"/>
                  </a:lnTo>
                  <a:lnTo>
                    <a:pt x="216" y="2"/>
                  </a:lnTo>
                  <a:lnTo>
                    <a:pt x="216" y="10"/>
                  </a:lnTo>
                  <a:lnTo>
                    <a:pt x="214" y="12"/>
                  </a:lnTo>
                  <a:lnTo>
                    <a:pt x="214" y="14"/>
                  </a:lnTo>
                  <a:lnTo>
                    <a:pt x="220" y="6"/>
                  </a:lnTo>
                  <a:lnTo>
                    <a:pt x="222" y="2"/>
                  </a:lnTo>
                  <a:lnTo>
                    <a:pt x="226" y="2"/>
                  </a:lnTo>
                  <a:lnTo>
                    <a:pt x="228" y="4"/>
                  </a:lnTo>
                  <a:lnTo>
                    <a:pt x="230" y="12"/>
                  </a:lnTo>
                  <a:lnTo>
                    <a:pt x="234" y="14"/>
                  </a:lnTo>
                  <a:lnTo>
                    <a:pt x="235" y="12"/>
                  </a:lnTo>
                  <a:lnTo>
                    <a:pt x="241" y="18"/>
                  </a:lnTo>
                  <a:lnTo>
                    <a:pt x="241" y="24"/>
                  </a:lnTo>
                  <a:lnTo>
                    <a:pt x="239" y="28"/>
                  </a:lnTo>
                  <a:lnTo>
                    <a:pt x="241" y="36"/>
                  </a:lnTo>
                  <a:lnTo>
                    <a:pt x="243" y="36"/>
                  </a:lnTo>
                  <a:lnTo>
                    <a:pt x="245" y="36"/>
                  </a:lnTo>
                  <a:lnTo>
                    <a:pt x="249" y="34"/>
                  </a:lnTo>
                  <a:lnTo>
                    <a:pt x="251" y="34"/>
                  </a:lnTo>
                  <a:lnTo>
                    <a:pt x="253" y="36"/>
                  </a:lnTo>
                  <a:lnTo>
                    <a:pt x="253" y="40"/>
                  </a:lnTo>
                  <a:lnTo>
                    <a:pt x="251" y="42"/>
                  </a:lnTo>
                  <a:lnTo>
                    <a:pt x="251" y="44"/>
                  </a:lnTo>
                  <a:lnTo>
                    <a:pt x="255" y="44"/>
                  </a:lnTo>
                  <a:lnTo>
                    <a:pt x="257" y="40"/>
                  </a:lnTo>
                  <a:lnTo>
                    <a:pt x="261" y="42"/>
                  </a:lnTo>
                  <a:lnTo>
                    <a:pt x="263" y="44"/>
                  </a:lnTo>
                  <a:lnTo>
                    <a:pt x="273" y="50"/>
                  </a:lnTo>
                  <a:lnTo>
                    <a:pt x="285" y="54"/>
                  </a:lnTo>
                  <a:lnTo>
                    <a:pt x="287" y="56"/>
                  </a:lnTo>
                  <a:lnTo>
                    <a:pt x="289" y="60"/>
                  </a:lnTo>
                  <a:lnTo>
                    <a:pt x="287" y="62"/>
                  </a:lnTo>
                  <a:lnTo>
                    <a:pt x="281" y="64"/>
                  </a:lnTo>
                  <a:lnTo>
                    <a:pt x="277" y="68"/>
                  </a:lnTo>
                  <a:lnTo>
                    <a:pt x="273" y="70"/>
                  </a:lnTo>
                  <a:lnTo>
                    <a:pt x="267" y="70"/>
                  </a:lnTo>
                  <a:lnTo>
                    <a:pt x="261" y="68"/>
                  </a:lnTo>
                  <a:lnTo>
                    <a:pt x="257" y="70"/>
                  </a:lnTo>
                  <a:lnTo>
                    <a:pt x="257" y="74"/>
                  </a:lnTo>
                  <a:lnTo>
                    <a:pt x="259" y="78"/>
                  </a:lnTo>
                  <a:lnTo>
                    <a:pt x="261" y="82"/>
                  </a:lnTo>
                  <a:lnTo>
                    <a:pt x="265" y="82"/>
                  </a:lnTo>
                  <a:lnTo>
                    <a:pt x="267" y="84"/>
                  </a:lnTo>
                  <a:lnTo>
                    <a:pt x="267" y="86"/>
                  </a:lnTo>
                  <a:lnTo>
                    <a:pt x="261" y="88"/>
                  </a:lnTo>
                  <a:lnTo>
                    <a:pt x="251" y="92"/>
                  </a:lnTo>
                  <a:lnTo>
                    <a:pt x="247" y="92"/>
                  </a:lnTo>
                  <a:lnTo>
                    <a:pt x="245" y="90"/>
                  </a:lnTo>
                  <a:lnTo>
                    <a:pt x="241" y="88"/>
                  </a:lnTo>
                  <a:lnTo>
                    <a:pt x="241" y="92"/>
                  </a:lnTo>
                  <a:lnTo>
                    <a:pt x="239" y="94"/>
                  </a:lnTo>
                  <a:lnTo>
                    <a:pt x="235" y="94"/>
                  </a:lnTo>
                  <a:lnTo>
                    <a:pt x="230" y="90"/>
                  </a:lnTo>
                  <a:lnTo>
                    <a:pt x="224" y="88"/>
                  </a:lnTo>
                  <a:lnTo>
                    <a:pt x="196" y="86"/>
                  </a:lnTo>
                  <a:lnTo>
                    <a:pt x="186" y="88"/>
                  </a:lnTo>
                  <a:lnTo>
                    <a:pt x="184" y="94"/>
                  </a:lnTo>
                  <a:lnTo>
                    <a:pt x="180" y="104"/>
                  </a:lnTo>
                  <a:lnTo>
                    <a:pt x="178" y="116"/>
                  </a:lnTo>
                  <a:lnTo>
                    <a:pt x="176" y="124"/>
                  </a:lnTo>
                  <a:lnTo>
                    <a:pt x="162" y="142"/>
                  </a:lnTo>
                  <a:lnTo>
                    <a:pt x="158" y="158"/>
                  </a:lnTo>
                  <a:lnTo>
                    <a:pt x="154" y="170"/>
                  </a:lnTo>
                  <a:lnTo>
                    <a:pt x="150" y="178"/>
                  </a:lnTo>
                  <a:lnTo>
                    <a:pt x="148" y="182"/>
                  </a:lnTo>
                  <a:lnTo>
                    <a:pt x="144" y="184"/>
                  </a:lnTo>
                  <a:lnTo>
                    <a:pt x="136" y="188"/>
                  </a:lnTo>
                  <a:lnTo>
                    <a:pt x="130" y="188"/>
                  </a:lnTo>
                  <a:lnTo>
                    <a:pt x="126" y="190"/>
                  </a:lnTo>
                  <a:lnTo>
                    <a:pt x="118" y="194"/>
                  </a:lnTo>
                  <a:lnTo>
                    <a:pt x="114" y="194"/>
                  </a:lnTo>
                  <a:lnTo>
                    <a:pt x="102" y="190"/>
                  </a:lnTo>
                  <a:lnTo>
                    <a:pt x="100" y="188"/>
                  </a:lnTo>
                  <a:lnTo>
                    <a:pt x="98" y="184"/>
                  </a:lnTo>
                  <a:lnTo>
                    <a:pt x="96" y="184"/>
                  </a:lnTo>
                  <a:lnTo>
                    <a:pt x="82" y="182"/>
                  </a:lnTo>
                  <a:lnTo>
                    <a:pt x="78" y="184"/>
                  </a:lnTo>
                  <a:lnTo>
                    <a:pt x="74" y="188"/>
                  </a:lnTo>
                  <a:lnTo>
                    <a:pt x="66" y="200"/>
                  </a:lnTo>
                  <a:lnTo>
                    <a:pt x="62" y="202"/>
                  </a:lnTo>
                  <a:lnTo>
                    <a:pt x="58" y="202"/>
                  </a:lnTo>
                  <a:lnTo>
                    <a:pt x="52" y="202"/>
                  </a:lnTo>
                  <a:lnTo>
                    <a:pt x="46" y="204"/>
                  </a:lnTo>
                  <a:lnTo>
                    <a:pt x="42" y="200"/>
                  </a:lnTo>
                  <a:lnTo>
                    <a:pt x="36" y="200"/>
                  </a:lnTo>
                  <a:lnTo>
                    <a:pt x="28" y="204"/>
                  </a:lnTo>
                  <a:lnTo>
                    <a:pt x="20" y="200"/>
                  </a:lnTo>
                  <a:lnTo>
                    <a:pt x="14" y="194"/>
                  </a:lnTo>
                  <a:lnTo>
                    <a:pt x="0" y="170"/>
                  </a:lnTo>
                  <a:lnTo>
                    <a:pt x="0" y="166"/>
                  </a:lnTo>
                  <a:lnTo>
                    <a:pt x="2" y="164"/>
                  </a:lnTo>
                  <a:lnTo>
                    <a:pt x="4" y="164"/>
                  </a:lnTo>
                  <a:lnTo>
                    <a:pt x="4" y="168"/>
                  </a:lnTo>
                  <a:lnTo>
                    <a:pt x="6" y="172"/>
                  </a:lnTo>
                  <a:lnTo>
                    <a:pt x="14" y="174"/>
                  </a:lnTo>
                  <a:lnTo>
                    <a:pt x="18" y="176"/>
                  </a:lnTo>
                  <a:lnTo>
                    <a:pt x="24" y="174"/>
                  </a:lnTo>
                  <a:lnTo>
                    <a:pt x="28" y="176"/>
                  </a:lnTo>
                  <a:lnTo>
                    <a:pt x="32" y="178"/>
                  </a:lnTo>
                  <a:lnTo>
                    <a:pt x="36" y="180"/>
                  </a:lnTo>
                  <a:lnTo>
                    <a:pt x="46" y="180"/>
                  </a:lnTo>
                  <a:lnTo>
                    <a:pt x="46" y="176"/>
                  </a:lnTo>
                  <a:lnTo>
                    <a:pt x="48" y="172"/>
                  </a:lnTo>
                  <a:lnTo>
                    <a:pt x="48" y="166"/>
                  </a:lnTo>
                  <a:lnTo>
                    <a:pt x="50" y="162"/>
                  </a:lnTo>
                  <a:lnTo>
                    <a:pt x="48" y="156"/>
                  </a:lnTo>
                  <a:lnTo>
                    <a:pt x="52" y="154"/>
                  </a:lnTo>
                  <a:lnTo>
                    <a:pt x="54" y="156"/>
                  </a:lnTo>
                  <a:lnTo>
                    <a:pt x="56" y="156"/>
                  </a:lnTo>
                  <a:lnTo>
                    <a:pt x="56" y="148"/>
                  </a:lnTo>
                  <a:lnTo>
                    <a:pt x="56" y="144"/>
                  </a:lnTo>
                  <a:lnTo>
                    <a:pt x="60" y="138"/>
                  </a:lnTo>
                  <a:lnTo>
                    <a:pt x="62" y="138"/>
                  </a:lnTo>
                  <a:lnTo>
                    <a:pt x="72" y="136"/>
                  </a:lnTo>
                  <a:lnTo>
                    <a:pt x="74" y="136"/>
                  </a:lnTo>
                  <a:lnTo>
                    <a:pt x="74" y="134"/>
                  </a:lnTo>
                  <a:lnTo>
                    <a:pt x="76" y="134"/>
                  </a:lnTo>
                  <a:lnTo>
                    <a:pt x="82" y="134"/>
                  </a:lnTo>
                  <a:lnTo>
                    <a:pt x="88" y="132"/>
                  </a:lnTo>
                  <a:lnTo>
                    <a:pt x="94" y="132"/>
                  </a:lnTo>
                  <a:lnTo>
                    <a:pt x="98" y="130"/>
                  </a:lnTo>
                  <a:lnTo>
                    <a:pt x="104" y="124"/>
                  </a:lnTo>
                  <a:lnTo>
                    <a:pt x="110" y="114"/>
                  </a:lnTo>
                  <a:lnTo>
                    <a:pt x="112" y="110"/>
                  </a:lnTo>
                  <a:lnTo>
                    <a:pt x="116" y="104"/>
                  </a:lnTo>
                  <a:lnTo>
                    <a:pt x="126" y="96"/>
                  </a:lnTo>
                  <a:lnTo>
                    <a:pt x="130" y="88"/>
                  </a:lnTo>
                  <a:lnTo>
                    <a:pt x="130" y="80"/>
                  </a:lnTo>
                  <a:lnTo>
                    <a:pt x="132" y="80"/>
                  </a:lnTo>
                  <a:close/>
                </a:path>
              </a:pathLst>
            </a:custGeom>
            <a:solidFill>
              <a:schemeClr val="bg1">
                <a:lumMod val="50000"/>
              </a:schemeClr>
            </a:solidFill>
            <a:ln w="3175">
              <a:solidFill>
                <a:schemeClr val="bg1"/>
              </a:solidFill>
              <a:round/>
              <a:headEnd/>
              <a:tailEnd/>
            </a:ln>
          </p:spPr>
          <p:txBody>
            <a:bodyPr/>
            <a:lstStyle/>
            <a:p>
              <a:pPr>
                <a:defRPr/>
              </a:pPr>
              <a:endParaRPr lang="en-GB"/>
            </a:p>
          </p:txBody>
        </p:sp>
        <p:sp>
          <p:nvSpPr>
            <p:cNvPr id="3130" name="Freeform 58"/>
            <p:cNvSpPr>
              <a:spLocks/>
            </p:cNvSpPr>
            <p:nvPr/>
          </p:nvSpPr>
          <p:spPr bwMode="auto">
            <a:xfrm>
              <a:off x="6685211" y="3767042"/>
              <a:ext cx="98414" cy="143247"/>
            </a:xfrm>
            <a:custGeom>
              <a:avLst/>
              <a:gdLst/>
              <a:ahLst/>
              <a:cxnLst>
                <a:cxn ang="0">
                  <a:pos x="2" y="10"/>
                </a:cxn>
                <a:cxn ang="0">
                  <a:pos x="4" y="16"/>
                </a:cxn>
                <a:cxn ang="0">
                  <a:pos x="4" y="26"/>
                </a:cxn>
                <a:cxn ang="0">
                  <a:pos x="6" y="34"/>
                </a:cxn>
                <a:cxn ang="0">
                  <a:pos x="8" y="54"/>
                </a:cxn>
                <a:cxn ang="0">
                  <a:pos x="10" y="60"/>
                </a:cxn>
                <a:cxn ang="0">
                  <a:pos x="14" y="64"/>
                </a:cxn>
                <a:cxn ang="0">
                  <a:pos x="14" y="72"/>
                </a:cxn>
                <a:cxn ang="0">
                  <a:pos x="14" y="80"/>
                </a:cxn>
                <a:cxn ang="0">
                  <a:pos x="18" y="88"/>
                </a:cxn>
                <a:cxn ang="0">
                  <a:pos x="18" y="92"/>
                </a:cxn>
                <a:cxn ang="0">
                  <a:pos x="28" y="106"/>
                </a:cxn>
                <a:cxn ang="0">
                  <a:pos x="32" y="114"/>
                </a:cxn>
                <a:cxn ang="0">
                  <a:pos x="36" y="120"/>
                </a:cxn>
                <a:cxn ang="0">
                  <a:pos x="38" y="128"/>
                </a:cxn>
                <a:cxn ang="0">
                  <a:pos x="42" y="134"/>
                </a:cxn>
                <a:cxn ang="0">
                  <a:pos x="50" y="142"/>
                </a:cxn>
                <a:cxn ang="0">
                  <a:pos x="62" y="152"/>
                </a:cxn>
                <a:cxn ang="0">
                  <a:pos x="70" y="156"/>
                </a:cxn>
                <a:cxn ang="0">
                  <a:pos x="78" y="164"/>
                </a:cxn>
                <a:cxn ang="0">
                  <a:pos x="84" y="166"/>
                </a:cxn>
                <a:cxn ang="0">
                  <a:pos x="90" y="170"/>
                </a:cxn>
                <a:cxn ang="0">
                  <a:pos x="96" y="178"/>
                </a:cxn>
                <a:cxn ang="0">
                  <a:pos x="98" y="176"/>
                </a:cxn>
                <a:cxn ang="0">
                  <a:pos x="100" y="180"/>
                </a:cxn>
                <a:cxn ang="0">
                  <a:pos x="104" y="178"/>
                </a:cxn>
                <a:cxn ang="0">
                  <a:pos x="104" y="174"/>
                </a:cxn>
                <a:cxn ang="0">
                  <a:pos x="108" y="172"/>
                </a:cxn>
                <a:cxn ang="0">
                  <a:pos x="116" y="172"/>
                </a:cxn>
                <a:cxn ang="0">
                  <a:pos x="120" y="178"/>
                </a:cxn>
                <a:cxn ang="0">
                  <a:pos x="122" y="174"/>
                </a:cxn>
                <a:cxn ang="0">
                  <a:pos x="124" y="164"/>
                </a:cxn>
                <a:cxn ang="0">
                  <a:pos x="114" y="146"/>
                </a:cxn>
                <a:cxn ang="0">
                  <a:pos x="112" y="138"/>
                </a:cxn>
                <a:cxn ang="0">
                  <a:pos x="102" y="130"/>
                </a:cxn>
                <a:cxn ang="0">
                  <a:pos x="100" y="118"/>
                </a:cxn>
                <a:cxn ang="0">
                  <a:pos x="98" y="92"/>
                </a:cxn>
                <a:cxn ang="0">
                  <a:pos x="100" y="78"/>
                </a:cxn>
                <a:cxn ang="0">
                  <a:pos x="100" y="66"/>
                </a:cxn>
                <a:cxn ang="0">
                  <a:pos x="98" y="60"/>
                </a:cxn>
                <a:cxn ang="0">
                  <a:pos x="96" y="52"/>
                </a:cxn>
                <a:cxn ang="0">
                  <a:pos x="86" y="38"/>
                </a:cxn>
                <a:cxn ang="0">
                  <a:pos x="74" y="28"/>
                </a:cxn>
                <a:cxn ang="0">
                  <a:pos x="66" y="18"/>
                </a:cxn>
                <a:cxn ang="0">
                  <a:pos x="60" y="18"/>
                </a:cxn>
                <a:cxn ang="0">
                  <a:pos x="56" y="26"/>
                </a:cxn>
                <a:cxn ang="0">
                  <a:pos x="50" y="26"/>
                </a:cxn>
                <a:cxn ang="0">
                  <a:pos x="44" y="26"/>
                </a:cxn>
                <a:cxn ang="0">
                  <a:pos x="32" y="36"/>
                </a:cxn>
                <a:cxn ang="0">
                  <a:pos x="30" y="28"/>
                </a:cxn>
                <a:cxn ang="0">
                  <a:pos x="30" y="18"/>
                </a:cxn>
                <a:cxn ang="0">
                  <a:pos x="26" y="10"/>
                </a:cxn>
                <a:cxn ang="0">
                  <a:pos x="20" y="8"/>
                </a:cxn>
                <a:cxn ang="0">
                  <a:pos x="10" y="6"/>
                </a:cxn>
                <a:cxn ang="0">
                  <a:pos x="6" y="0"/>
                </a:cxn>
                <a:cxn ang="0">
                  <a:pos x="0" y="0"/>
                </a:cxn>
                <a:cxn ang="0">
                  <a:pos x="2" y="10"/>
                </a:cxn>
              </a:cxnLst>
              <a:rect l="0" t="0" r="r" b="b"/>
              <a:pathLst>
                <a:path w="124" h="180">
                  <a:moveTo>
                    <a:pt x="2" y="10"/>
                  </a:moveTo>
                  <a:lnTo>
                    <a:pt x="4" y="16"/>
                  </a:lnTo>
                  <a:lnTo>
                    <a:pt x="4" y="26"/>
                  </a:lnTo>
                  <a:lnTo>
                    <a:pt x="6" y="34"/>
                  </a:lnTo>
                  <a:lnTo>
                    <a:pt x="8" y="54"/>
                  </a:lnTo>
                  <a:lnTo>
                    <a:pt x="10" y="60"/>
                  </a:lnTo>
                  <a:lnTo>
                    <a:pt x="14" y="64"/>
                  </a:lnTo>
                  <a:lnTo>
                    <a:pt x="14" y="72"/>
                  </a:lnTo>
                  <a:lnTo>
                    <a:pt x="14" y="80"/>
                  </a:lnTo>
                  <a:lnTo>
                    <a:pt x="18" y="88"/>
                  </a:lnTo>
                  <a:lnTo>
                    <a:pt x="18" y="92"/>
                  </a:lnTo>
                  <a:lnTo>
                    <a:pt x="28" y="106"/>
                  </a:lnTo>
                  <a:lnTo>
                    <a:pt x="32" y="114"/>
                  </a:lnTo>
                  <a:lnTo>
                    <a:pt x="36" y="120"/>
                  </a:lnTo>
                  <a:lnTo>
                    <a:pt x="38" y="128"/>
                  </a:lnTo>
                  <a:lnTo>
                    <a:pt x="42" y="134"/>
                  </a:lnTo>
                  <a:lnTo>
                    <a:pt x="50" y="142"/>
                  </a:lnTo>
                  <a:lnTo>
                    <a:pt x="62" y="152"/>
                  </a:lnTo>
                  <a:lnTo>
                    <a:pt x="70" y="156"/>
                  </a:lnTo>
                  <a:lnTo>
                    <a:pt x="78" y="164"/>
                  </a:lnTo>
                  <a:lnTo>
                    <a:pt x="84" y="166"/>
                  </a:lnTo>
                  <a:lnTo>
                    <a:pt x="90" y="170"/>
                  </a:lnTo>
                  <a:lnTo>
                    <a:pt x="96" y="178"/>
                  </a:lnTo>
                  <a:lnTo>
                    <a:pt x="98" y="176"/>
                  </a:lnTo>
                  <a:lnTo>
                    <a:pt x="100" y="180"/>
                  </a:lnTo>
                  <a:lnTo>
                    <a:pt x="104" y="178"/>
                  </a:lnTo>
                  <a:lnTo>
                    <a:pt x="104" y="174"/>
                  </a:lnTo>
                  <a:lnTo>
                    <a:pt x="108" y="172"/>
                  </a:lnTo>
                  <a:lnTo>
                    <a:pt x="116" y="172"/>
                  </a:lnTo>
                  <a:lnTo>
                    <a:pt x="120" y="178"/>
                  </a:lnTo>
                  <a:lnTo>
                    <a:pt x="122" y="174"/>
                  </a:lnTo>
                  <a:lnTo>
                    <a:pt x="124" y="164"/>
                  </a:lnTo>
                  <a:lnTo>
                    <a:pt x="114" y="146"/>
                  </a:lnTo>
                  <a:lnTo>
                    <a:pt x="112" y="138"/>
                  </a:lnTo>
                  <a:lnTo>
                    <a:pt x="102" y="130"/>
                  </a:lnTo>
                  <a:lnTo>
                    <a:pt x="100" y="118"/>
                  </a:lnTo>
                  <a:lnTo>
                    <a:pt x="98" y="92"/>
                  </a:lnTo>
                  <a:lnTo>
                    <a:pt x="100" y="78"/>
                  </a:lnTo>
                  <a:lnTo>
                    <a:pt x="100" y="66"/>
                  </a:lnTo>
                  <a:lnTo>
                    <a:pt x="98" y="60"/>
                  </a:lnTo>
                  <a:lnTo>
                    <a:pt x="96" y="52"/>
                  </a:lnTo>
                  <a:lnTo>
                    <a:pt x="86" y="38"/>
                  </a:lnTo>
                  <a:lnTo>
                    <a:pt x="74" y="28"/>
                  </a:lnTo>
                  <a:lnTo>
                    <a:pt x="66" y="18"/>
                  </a:lnTo>
                  <a:lnTo>
                    <a:pt x="60" y="18"/>
                  </a:lnTo>
                  <a:lnTo>
                    <a:pt x="56" y="26"/>
                  </a:lnTo>
                  <a:lnTo>
                    <a:pt x="50" y="26"/>
                  </a:lnTo>
                  <a:lnTo>
                    <a:pt x="44" y="26"/>
                  </a:lnTo>
                  <a:lnTo>
                    <a:pt x="32" y="36"/>
                  </a:lnTo>
                  <a:lnTo>
                    <a:pt x="30" y="28"/>
                  </a:lnTo>
                  <a:lnTo>
                    <a:pt x="30" y="18"/>
                  </a:lnTo>
                  <a:lnTo>
                    <a:pt x="26" y="10"/>
                  </a:lnTo>
                  <a:lnTo>
                    <a:pt x="20" y="8"/>
                  </a:lnTo>
                  <a:lnTo>
                    <a:pt x="10" y="6"/>
                  </a:lnTo>
                  <a:lnTo>
                    <a:pt x="6" y="0"/>
                  </a:lnTo>
                  <a:lnTo>
                    <a:pt x="0" y="0"/>
                  </a:lnTo>
                  <a:lnTo>
                    <a:pt x="2" y="10"/>
                  </a:lnTo>
                  <a:close/>
                </a:path>
              </a:pathLst>
            </a:custGeom>
            <a:solidFill>
              <a:schemeClr val="bg1">
                <a:lumMod val="50000"/>
              </a:schemeClr>
            </a:solidFill>
            <a:ln w="3175">
              <a:solidFill>
                <a:schemeClr val="bg1"/>
              </a:solidFill>
              <a:round/>
              <a:headEnd/>
              <a:tailEnd/>
            </a:ln>
          </p:spPr>
          <p:txBody>
            <a:bodyPr/>
            <a:lstStyle/>
            <a:p>
              <a:pPr>
                <a:defRPr/>
              </a:pPr>
              <a:endParaRPr lang="en-GB"/>
            </a:p>
          </p:txBody>
        </p:sp>
        <p:sp>
          <p:nvSpPr>
            <p:cNvPr id="3131" name="Freeform 59"/>
            <p:cNvSpPr>
              <a:spLocks/>
            </p:cNvSpPr>
            <p:nvPr/>
          </p:nvSpPr>
          <p:spPr bwMode="auto">
            <a:xfrm>
              <a:off x="6908815" y="3829323"/>
              <a:ext cx="188868" cy="93422"/>
            </a:xfrm>
            <a:custGeom>
              <a:avLst/>
              <a:gdLst/>
              <a:ahLst/>
              <a:cxnLst>
                <a:cxn ang="0">
                  <a:pos x="239" y="8"/>
                </a:cxn>
                <a:cxn ang="0">
                  <a:pos x="235" y="8"/>
                </a:cxn>
                <a:cxn ang="0">
                  <a:pos x="230" y="4"/>
                </a:cxn>
                <a:cxn ang="0">
                  <a:pos x="224" y="2"/>
                </a:cxn>
                <a:cxn ang="0">
                  <a:pos x="196" y="0"/>
                </a:cxn>
                <a:cxn ang="0">
                  <a:pos x="186" y="2"/>
                </a:cxn>
                <a:cxn ang="0">
                  <a:pos x="184" y="8"/>
                </a:cxn>
                <a:cxn ang="0">
                  <a:pos x="180" y="18"/>
                </a:cxn>
                <a:cxn ang="0">
                  <a:pos x="178" y="30"/>
                </a:cxn>
                <a:cxn ang="0">
                  <a:pos x="176" y="38"/>
                </a:cxn>
                <a:cxn ang="0">
                  <a:pos x="162" y="56"/>
                </a:cxn>
                <a:cxn ang="0">
                  <a:pos x="158" y="72"/>
                </a:cxn>
                <a:cxn ang="0">
                  <a:pos x="154" y="84"/>
                </a:cxn>
                <a:cxn ang="0">
                  <a:pos x="150" y="92"/>
                </a:cxn>
                <a:cxn ang="0">
                  <a:pos x="148" y="96"/>
                </a:cxn>
                <a:cxn ang="0">
                  <a:pos x="144" y="98"/>
                </a:cxn>
                <a:cxn ang="0">
                  <a:pos x="136" y="102"/>
                </a:cxn>
                <a:cxn ang="0">
                  <a:pos x="130" y="102"/>
                </a:cxn>
                <a:cxn ang="0">
                  <a:pos x="126" y="104"/>
                </a:cxn>
                <a:cxn ang="0">
                  <a:pos x="118" y="108"/>
                </a:cxn>
                <a:cxn ang="0">
                  <a:pos x="114" y="108"/>
                </a:cxn>
                <a:cxn ang="0">
                  <a:pos x="102" y="104"/>
                </a:cxn>
                <a:cxn ang="0">
                  <a:pos x="100" y="102"/>
                </a:cxn>
                <a:cxn ang="0">
                  <a:pos x="98" y="98"/>
                </a:cxn>
                <a:cxn ang="0">
                  <a:pos x="96" y="98"/>
                </a:cxn>
                <a:cxn ang="0">
                  <a:pos x="82" y="96"/>
                </a:cxn>
                <a:cxn ang="0">
                  <a:pos x="78" y="98"/>
                </a:cxn>
                <a:cxn ang="0">
                  <a:pos x="74" y="102"/>
                </a:cxn>
                <a:cxn ang="0">
                  <a:pos x="66" y="114"/>
                </a:cxn>
                <a:cxn ang="0">
                  <a:pos x="62" y="116"/>
                </a:cxn>
                <a:cxn ang="0">
                  <a:pos x="58" y="116"/>
                </a:cxn>
                <a:cxn ang="0">
                  <a:pos x="52" y="116"/>
                </a:cxn>
                <a:cxn ang="0">
                  <a:pos x="46" y="118"/>
                </a:cxn>
                <a:cxn ang="0">
                  <a:pos x="42" y="114"/>
                </a:cxn>
                <a:cxn ang="0">
                  <a:pos x="36" y="114"/>
                </a:cxn>
                <a:cxn ang="0">
                  <a:pos x="28" y="118"/>
                </a:cxn>
                <a:cxn ang="0">
                  <a:pos x="20" y="114"/>
                </a:cxn>
                <a:cxn ang="0">
                  <a:pos x="14" y="108"/>
                </a:cxn>
                <a:cxn ang="0">
                  <a:pos x="0" y="84"/>
                </a:cxn>
                <a:cxn ang="0">
                  <a:pos x="0" y="80"/>
                </a:cxn>
                <a:cxn ang="0">
                  <a:pos x="239" y="8"/>
                </a:cxn>
              </a:cxnLst>
              <a:rect l="0" t="0" r="r" b="b"/>
              <a:pathLst>
                <a:path w="239" h="118">
                  <a:moveTo>
                    <a:pt x="239" y="8"/>
                  </a:moveTo>
                  <a:lnTo>
                    <a:pt x="235" y="8"/>
                  </a:lnTo>
                  <a:lnTo>
                    <a:pt x="230" y="4"/>
                  </a:lnTo>
                  <a:lnTo>
                    <a:pt x="224" y="2"/>
                  </a:lnTo>
                  <a:lnTo>
                    <a:pt x="196" y="0"/>
                  </a:lnTo>
                  <a:lnTo>
                    <a:pt x="186" y="2"/>
                  </a:lnTo>
                  <a:lnTo>
                    <a:pt x="184" y="8"/>
                  </a:lnTo>
                  <a:lnTo>
                    <a:pt x="180" y="18"/>
                  </a:lnTo>
                  <a:lnTo>
                    <a:pt x="178" y="30"/>
                  </a:lnTo>
                  <a:lnTo>
                    <a:pt x="176" y="38"/>
                  </a:lnTo>
                  <a:lnTo>
                    <a:pt x="162" y="56"/>
                  </a:lnTo>
                  <a:lnTo>
                    <a:pt x="158" y="72"/>
                  </a:lnTo>
                  <a:lnTo>
                    <a:pt x="154" y="84"/>
                  </a:lnTo>
                  <a:lnTo>
                    <a:pt x="150" y="92"/>
                  </a:lnTo>
                  <a:lnTo>
                    <a:pt x="148" y="96"/>
                  </a:lnTo>
                  <a:lnTo>
                    <a:pt x="144" y="98"/>
                  </a:lnTo>
                  <a:lnTo>
                    <a:pt x="136" y="102"/>
                  </a:lnTo>
                  <a:lnTo>
                    <a:pt x="130" y="102"/>
                  </a:lnTo>
                  <a:lnTo>
                    <a:pt x="126" y="104"/>
                  </a:lnTo>
                  <a:lnTo>
                    <a:pt x="118" y="108"/>
                  </a:lnTo>
                  <a:lnTo>
                    <a:pt x="114" y="108"/>
                  </a:lnTo>
                  <a:lnTo>
                    <a:pt x="102" y="104"/>
                  </a:lnTo>
                  <a:lnTo>
                    <a:pt x="100" y="102"/>
                  </a:lnTo>
                  <a:lnTo>
                    <a:pt x="98" y="98"/>
                  </a:lnTo>
                  <a:lnTo>
                    <a:pt x="96" y="98"/>
                  </a:lnTo>
                  <a:lnTo>
                    <a:pt x="82" y="96"/>
                  </a:lnTo>
                  <a:lnTo>
                    <a:pt x="78" y="98"/>
                  </a:lnTo>
                  <a:lnTo>
                    <a:pt x="74" y="102"/>
                  </a:lnTo>
                  <a:lnTo>
                    <a:pt x="66" y="114"/>
                  </a:lnTo>
                  <a:lnTo>
                    <a:pt x="62" y="116"/>
                  </a:lnTo>
                  <a:lnTo>
                    <a:pt x="58" y="116"/>
                  </a:lnTo>
                  <a:lnTo>
                    <a:pt x="52" y="116"/>
                  </a:lnTo>
                  <a:lnTo>
                    <a:pt x="46" y="118"/>
                  </a:lnTo>
                  <a:lnTo>
                    <a:pt x="42" y="114"/>
                  </a:lnTo>
                  <a:lnTo>
                    <a:pt x="36" y="114"/>
                  </a:lnTo>
                  <a:lnTo>
                    <a:pt x="28" y="118"/>
                  </a:lnTo>
                  <a:lnTo>
                    <a:pt x="20" y="114"/>
                  </a:lnTo>
                  <a:lnTo>
                    <a:pt x="14" y="108"/>
                  </a:lnTo>
                  <a:lnTo>
                    <a:pt x="0" y="84"/>
                  </a:lnTo>
                  <a:lnTo>
                    <a:pt x="0" y="80"/>
                  </a:lnTo>
                  <a:lnTo>
                    <a:pt x="239" y="8"/>
                  </a:lnTo>
                  <a:close/>
                </a:path>
              </a:pathLst>
            </a:custGeom>
            <a:solidFill>
              <a:schemeClr val="bg1">
                <a:lumMod val="50000"/>
              </a:schemeClr>
            </a:solidFill>
            <a:ln w="3175">
              <a:solidFill>
                <a:schemeClr val="bg1"/>
              </a:solidFill>
              <a:round/>
              <a:headEnd/>
              <a:tailEnd/>
            </a:ln>
          </p:spPr>
          <p:txBody>
            <a:bodyPr/>
            <a:lstStyle/>
            <a:p>
              <a:pPr>
                <a:defRPr/>
              </a:pPr>
              <a:endParaRPr lang="en-GB"/>
            </a:p>
          </p:txBody>
        </p:sp>
        <p:sp>
          <p:nvSpPr>
            <p:cNvPr id="16459" name="Freeform 60"/>
            <p:cNvSpPr>
              <a:spLocks/>
            </p:cNvSpPr>
            <p:nvPr/>
          </p:nvSpPr>
          <p:spPr bwMode="auto">
            <a:xfrm>
              <a:off x="7653338" y="4016376"/>
              <a:ext cx="6350" cy="173038"/>
            </a:xfrm>
            <a:custGeom>
              <a:avLst/>
              <a:gdLst>
                <a:gd name="T0" fmla="*/ 0 w 8"/>
                <a:gd name="T1" fmla="*/ 1946238859 h 220"/>
                <a:gd name="T2" fmla="*/ 2000373665 w 8"/>
                <a:gd name="T3" fmla="*/ 2147483647 h 220"/>
                <a:gd name="T4" fmla="*/ 2000373665 w 8"/>
                <a:gd name="T5" fmla="*/ 2147483647 h 220"/>
                <a:gd name="T6" fmla="*/ 1000501951 w 8"/>
                <a:gd name="T7" fmla="*/ 2147483647 h 220"/>
                <a:gd name="T8" fmla="*/ 0 w 8"/>
                <a:gd name="T9" fmla="*/ 2147483647 h 220"/>
                <a:gd name="T10" fmla="*/ 2000373665 w 8"/>
                <a:gd name="T11" fmla="*/ 2147483647 h 220"/>
                <a:gd name="T12" fmla="*/ 2000373665 w 8"/>
                <a:gd name="T13" fmla="*/ 2147483647 h 220"/>
                <a:gd name="T14" fmla="*/ 2147483647 w 8"/>
                <a:gd name="T15" fmla="*/ 2147483647 h 220"/>
                <a:gd name="T16" fmla="*/ 2147483647 w 8"/>
                <a:gd name="T17" fmla="*/ 2147483647 h 220"/>
                <a:gd name="T18" fmla="*/ 1000501951 w 8"/>
                <a:gd name="T19" fmla="*/ 0 h 220"/>
                <a:gd name="T20" fmla="*/ 0 w 8"/>
                <a:gd name="T21" fmla="*/ 1946238859 h 22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8"/>
                <a:gd name="T34" fmla="*/ 0 h 220"/>
                <a:gd name="T35" fmla="*/ 8 w 8"/>
                <a:gd name="T36" fmla="*/ 220 h 220"/>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8" h="220">
                  <a:moveTo>
                    <a:pt x="0" y="4"/>
                  </a:moveTo>
                  <a:lnTo>
                    <a:pt x="4" y="82"/>
                  </a:lnTo>
                  <a:lnTo>
                    <a:pt x="4" y="126"/>
                  </a:lnTo>
                  <a:lnTo>
                    <a:pt x="2" y="138"/>
                  </a:lnTo>
                  <a:lnTo>
                    <a:pt x="0" y="142"/>
                  </a:lnTo>
                  <a:lnTo>
                    <a:pt x="4" y="152"/>
                  </a:lnTo>
                  <a:lnTo>
                    <a:pt x="4" y="176"/>
                  </a:lnTo>
                  <a:lnTo>
                    <a:pt x="6" y="212"/>
                  </a:lnTo>
                  <a:lnTo>
                    <a:pt x="8" y="220"/>
                  </a:lnTo>
                  <a:lnTo>
                    <a:pt x="2" y="0"/>
                  </a:lnTo>
                  <a:lnTo>
                    <a:pt x="0" y="4"/>
                  </a:lnTo>
                  <a:close/>
                </a:path>
              </a:pathLst>
            </a:custGeom>
            <a:solidFill>
              <a:srgbClr val="B0B0B2"/>
            </a:solidFill>
            <a:ln w="3175">
              <a:solidFill>
                <a:schemeClr val="bg1"/>
              </a:solidFill>
              <a:round/>
              <a:headEnd/>
              <a:tailEnd/>
            </a:ln>
          </p:spPr>
          <p:txBody>
            <a:bodyPr/>
            <a:lstStyle/>
            <a:p>
              <a:endParaRPr lang="en-US"/>
            </a:p>
          </p:txBody>
        </p:sp>
        <p:sp>
          <p:nvSpPr>
            <p:cNvPr id="16460" name="Freeform 61"/>
            <p:cNvSpPr>
              <a:spLocks/>
            </p:cNvSpPr>
            <p:nvPr/>
          </p:nvSpPr>
          <p:spPr bwMode="auto">
            <a:xfrm>
              <a:off x="7250113" y="4189413"/>
              <a:ext cx="9525" cy="9525"/>
            </a:xfrm>
            <a:custGeom>
              <a:avLst/>
              <a:gdLst>
                <a:gd name="T0" fmla="*/ 2147483647 w 12"/>
                <a:gd name="T1" fmla="*/ 1000502110 h 12"/>
                <a:gd name="T2" fmla="*/ 0 w 12"/>
                <a:gd name="T3" fmla="*/ 2147483647 h 12"/>
                <a:gd name="T4" fmla="*/ 1000502110 w 12"/>
                <a:gd name="T5" fmla="*/ 2147483647 h 12"/>
                <a:gd name="T6" fmla="*/ 1000502110 w 12"/>
                <a:gd name="T7" fmla="*/ 2147483647 h 12"/>
                <a:gd name="T8" fmla="*/ 2000373983 w 12"/>
                <a:gd name="T9" fmla="*/ 2147483647 h 12"/>
                <a:gd name="T10" fmla="*/ 2000373983 w 12"/>
                <a:gd name="T11" fmla="*/ 2147483647 h 12"/>
                <a:gd name="T12" fmla="*/ 2147483647 w 12"/>
                <a:gd name="T13" fmla="*/ 2147483647 h 12"/>
                <a:gd name="T14" fmla="*/ 2147483647 w 12"/>
                <a:gd name="T15" fmla="*/ 2147483647 h 12"/>
                <a:gd name="T16" fmla="*/ 2147483647 w 12"/>
                <a:gd name="T17" fmla="*/ 2147483647 h 12"/>
                <a:gd name="T18" fmla="*/ 2147483647 w 12"/>
                <a:gd name="T19" fmla="*/ 2147483647 h 12"/>
                <a:gd name="T20" fmla="*/ 2147483647 w 12"/>
                <a:gd name="T21" fmla="*/ 2147483647 h 12"/>
                <a:gd name="T22" fmla="*/ 2147483647 w 12"/>
                <a:gd name="T23" fmla="*/ 2147483647 h 12"/>
                <a:gd name="T24" fmla="*/ 2147483647 w 12"/>
                <a:gd name="T25" fmla="*/ 2147483647 h 12"/>
                <a:gd name="T26" fmla="*/ 2147483647 w 12"/>
                <a:gd name="T27" fmla="*/ 2147483647 h 12"/>
                <a:gd name="T28" fmla="*/ 2147483647 w 12"/>
                <a:gd name="T29" fmla="*/ 2147483647 h 12"/>
                <a:gd name="T30" fmla="*/ 2147483647 w 12"/>
                <a:gd name="T31" fmla="*/ 2147483647 h 12"/>
                <a:gd name="T32" fmla="*/ 2147483647 w 12"/>
                <a:gd name="T33" fmla="*/ 2147483647 h 12"/>
                <a:gd name="T34" fmla="*/ 2147483647 w 12"/>
                <a:gd name="T35" fmla="*/ 2000373983 h 12"/>
                <a:gd name="T36" fmla="*/ 2147483647 w 12"/>
                <a:gd name="T37" fmla="*/ 1000502110 h 12"/>
                <a:gd name="T38" fmla="*/ 2147483647 w 12"/>
                <a:gd name="T39" fmla="*/ 0 h 12"/>
                <a:gd name="T40" fmla="*/ 2147483647 w 12"/>
                <a:gd name="T41" fmla="*/ 1000502110 h 12"/>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12"/>
                <a:gd name="T64" fmla="*/ 0 h 12"/>
                <a:gd name="T65" fmla="*/ 12 w 12"/>
                <a:gd name="T66" fmla="*/ 12 h 12"/>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12" h="12">
                  <a:moveTo>
                    <a:pt x="12" y="2"/>
                  </a:moveTo>
                  <a:lnTo>
                    <a:pt x="0" y="8"/>
                  </a:lnTo>
                  <a:lnTo>
                    <a:pt x="2" y="8"/>
                  </a:lnTo>
                  <a:lnTo>
                    <a:pt x="2" y="10"/>
                  </a:lnTo>
                  <a:lnTo>
                    <a:pt x="4" y="10"/>
                  </a:lnTo>
                  <a:lnTo>
                    <a:pt x="4" y="8"/>
                  </a:lnTo>
                  <a:lnTo>
                    <a:pt x="6" y="8"/>
                  </a:lnTo>
                  <a:lnTo>
                    <a:pt x="6" y="10"/>
                  </a:lnTo>
                  <a:lnTo>
                    <a:pt x="6" y="12"/>
                  </a:lnTo>
                  <a:lnTo>
                    <a:pt x="8" y="12"/>
                  </a:lnTo>
                  <a:lnTo>
                    <a:pt x="8" y="10"/>
                  </a:lnTo>
                  <a:lnTo>
                    <a:pt x="10" y="10"/>
                  </a:lnTo>
                  <a:lnTo>
                    <a:pt x="8" y="10"/>
                  </a:lnTo>
                  <a:lnTo>
                    <a:pt x="8" y="8"/>
                  </a:lnTo>
                  <a:lnTo>
                    <a:pt x="10" y="8"/>
                  </a:lnTo>
                  <a:lnTo>
                    <a:pt x="10" y="6"/>
                  </a:lnTo>
                  <a:lnTo>
                    <a:pt x="12" y="6"/>
                  </a:lnTo>
                  <a:lnTo>
                    <a:pt x="12" y="4"/>
                  </a:lnTo>
                  <a:lnTo>
                    <a:pt x="12" y="2"/>
                  </a:lnTo>
                  <a:lnTo>
                    <a:pt x="12" y="0"/>
                  </a:lnTo>
                  <a:lnTo>
                    <a:pt x="12" y="2"/>
                  </a:lnTo>
                  <a:close/>
                </a:path>
              </a:pathLst>
            </a:custGeom>
            <a:solidFill>
              <a:srgbClr val="B0B0B2"/>
            </a:solidFill>
            <a:ln w="3175">
              <a:solidFill>
                <a:schemeClr val="bg1"/>
              </a:solidFill>
              <a:round/>
              <a:headEnd/>
              <a:tailEnd/>
            </a:ln>
          </p:spPr>
          <p:txBody>
            <a:bodyPr/>
            <a:lstStyle/>
            <a:p>
              <a:endParaRPr lang="en-US"/>
            </a:p>
          </p:txBody>
        </p:sp>
        <p:sp>
          <p:nvSpPr>
            <p:cNvPr id="16461" name="Freeform 62"/>
            <p:cNvSpPr>
              <a:spLocks noEditPoints="1"/>
            </p:cNvSpPr>
            <p:nvPr/>
          </p:nvSpPr>
          <p:spPr bwMode="auto">
            <a:xfrm>
              <a:off x="7270750" y="4184651"/>
              <a:ext cx="6350" cy="14288"/>
            </a:xfrm>
            <a:custGeom>
              <a:avLst/>
              <a:gdLst>
                <a:gd name="T0" fmla="*/ 1000501951 w 8"/>
                <a:gd name="T1" fmla="*/ 2147483647 h 18"/>
                <a:gd name="T2" fmla="*/ 1000501951 w 8"/>
                <a:gd name="T3" fmla="*/ 2147483647 h 18"/>
                <a:gd name="T4" fmla="*/ 1000501951 w 8"/>
                <a:gd name="T5" fmla="*/ 2147483647 h 18"/>
                <a:gd name="T6" fmla="*/ 2000373665 w 8"/>
                <a:gd name="T7" fmla="*/ 2147483647 h 18"/>
                <a:gd name="T8" fmla="*/ 2000373665 w 8"/>
                <a:gd name="T9" fmla="*/ 2147483647 h 18"/>
                <a:gd name="T10" fmla="*/ 2000373665 w 8"/>
                <a:gd name="T11" fmla="*/ 2147483647 h 18"/>
                <a:gd name="T12" fmla="*/ 2147483647 w 8"/>
                <a:gd name="T13" fmla="*/ 2147483647 h 18"/>
                <a:gd name="T14" fmla="*/ 2147483647 w 8"/>
                <a:gd name="T15" fmla="*/ 2147483647 h 18"/>
                <a:gd name="T16" fmla="*/ 2000373665 w 8"/>
                <a:gd name="T17" fmla="*/ 2147483647 h 18"/>
                <a:gd name="T18" fmla="*/ 1000501951 w 8"/>
                <a:gd name="T19" fmla="*/ 2147483647 h 18"/>
                <a:gd name="T20" fmla="*/ 2147483647 w 8"/>
                <a:gd name="T21" fmla="*/ 0 h 18"/>
                <a:gd name="T22" fmla="*/ 2147483647 w 8"/>
                <a:gd name="T23" fmla="*/ 1000571943 h 18"/>
                <a:gd name="T24" fmla="*/ 2000373665 w 8"/>
                <a:gd name="T25" fmla="*/ 1000571943 h 18"/>
                <a:gd name="T26" fmla="*/ 1000501951 w 8"/>
                <a:gd name="T27" fmla="*/ 1000571943 h 18"/>
                <a:gd name="T28" fmla="*/ 1000501951 w 8"/>
                <a:gd name="T29" fmla="*/ 2000513628 h 18"/>
                <a:gd name="T30" fmla="*/ 2000373665 w 8"/>
                <a:gd name="T31" fmla="*/ 2147483647 h 18"/>
                <a:gd name="T32" fmla="*/ 2000373665 w 8"/>
                <a:gd name="T33" fmla="*/ 2147483647 h 18"/>
                <a:gd name="T34" fmla="*/ 2147483647 w 8"/>
                <a:gd name="T35" fmla="*/ 2147483647 h 18"/>
                <a:gd name="T36" fmla="*/ 2147483647 w 8"/>
                <a:gd name="T37" fmla="*/ 2147483647 h 18"/>
                <a:gd name="T38" fmla="*/ 2147483647 w 8"/>
                <a:gd name="T39" fmla="*/ 2147483647 h 18"/>
                <a:gd name="T40" fmla="*/ 2147483647 w 8"/>
                <a:gd name="T41" fmla="*/ 2000513628 h 18"/>
                <a:gd name="T42" fmla="*/ 2147483647 w 8"/>
                <a:gd name="T43" fmla="*/ 1000571943 h 18"/>
                <a:gd name="T44" fmla="*/ 2147483647 w 8"/>
                <a:gd name="T45" fmla="*/ 0 h 18"/>
                <a:gd name="T46" fmla="*/ 2147483647 w 8"/>
                <a:gd name="T47" fmla="*/ 1000571943 h 18"/>
                <a:gd name="T48" fmla="*/ 2147483647 w 8"/>
                <a:gd name="T49" fmla="*/ 0 h 18"/>
                <a:gd name="T50" fmla="*/ 1000501951 w 8"/>
                <a:gd name="T51" fmla="*/ 0 h 18"/>
                <a:gd name="T52" fmla="*/ 0 w 8"/>
                <a:gd name="T53" fmla="*/ 0 h 18"/>
                <a:gd name="T54" fmla="*/ 0 w 8"/>
                <a:gd name="T55" fmla="*/ 1000571943 h 18"/>
                <a:gd name="T56" fmla="*/ 1000501951 w 8"/>
                <a:gd name="T57" fmla="*/ 1000571943 h 18"/>
                <a:gd name="T58" fmla="*/ 1000501951 w 8"/>
                <a:gd name="T59" fmla="*/ 2000513628 h 18"/>
                <a:gd name="T60" fmla="*/ 1000501951 w 8"/>
                <a:gd name="T61" fmla="*/ 0 h 18"/>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8"/>
                <a:gd name="T94" fmla="*/ 0 h 18"/>
                <a:gd name="T95" fmla="*/ 8 w 8"/>
                <a:gd name="T96" fmla="*/ 18 h 18"/>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8" h="18">
                  <a:moveTo>
                    <a:pt x="2" y="6"/>
                  </a:moveTo>
                  <a:lnTo>
                    <a:pt x="2" y="8"/>
                  </a:lnTo>
                  <a:lnTo>
                    <a:pt x="2" y="10"/>
                  </a:lnTo>
                  <a:lnTo>
                    <a:pt x="4" y="12"/>
                  </a:lnTo>
                  <a:lnTo>
                    <a:pt x="4" y="14"/>
                  </a:lnTo>
                  <a:lnTo>
                    <a:pt x="4" y="16"/>
                  </a:lnTo>
                  <a:lnTo>
                    <a:pt x="6" y="16"/>
                  </a:lnTo>
                  <a:lnTo>
                    <a:pt x="6" y="18"/>
                  </a:lnTo>
                  <a:lnTo>
                    <a:pt x="4" y="6"/>
                  </a:lnTo>
                  <a:lnTo>
                    <a:pt x="2" y="6"/>
                  </a:lnTo>
                  <a:close/>
                  <a:moveTo>
                    <a:pt x="6" y="0"/>
                  </a:moveTo>
                  <a:lnTo>
                    <a:pt x="6" y="2"/>
                  </a:lnTo>
                  <a:lnTo>
                    <a:pt x="4" y="2"/>
                  </a:lnTo>
                  <a:lnTo>
                    <a:pt x="2" y="2"/>
                  </a:lnTo>
                  <a:lnTo>
                    <a:pt x="2" y="4"/>
                  </a:lnTo>
                  <a:lnTo>
                    <a:pt x="4" y="6"/>
                  </a:lnTo>
                  <a:lnTo>
                    <a:pt x="4" y="8"/>
                  </a:lnTo>
                  <a:lnTo>
                    <a:pt x="6" y="8"/>
                  </a:lnTo>
                  <a:lnTo>
                    <a:pt x="6" y="6"/>
                  </a:lnTo>
                  <a:lnTo>
                    <a:pt x="8" y="6"/>
                  </a:lnTo>
                  <a:lnTo>
                    <a:pt x="8" y="4"/>
                  </a:lnTo>
                  <a:lnTo>
                    <a:pt x="8" y="2"/>
                  </a:lnTo>
                  <a:lnTo>
                    <a:pt x="8" y="0"/>
                  </a:lnTo>
                  <a:lnTo>
                    <a:pt x="6" y="2"/>
                  </a:lnTo>
                  <a:lnTo>
                    <a:pt x="6" y="0"/>
                  </a:lnTo>
                  <a:close/>
                  <a:moveTo>
                    <a:pt x="2" y="0"/>
                  </a:moveTo>
                  <a:lnTo>
                    <a:pt x="0" y="0"/>
                  </a:lnTo>
                  <a:lnTo>
                    <a:pt x="0" y="2"/>
                  </a:lnTo>
                  <a:lnTo>
                    <a:pt x="2" y="2"/>
                  </a:lnTo>
                  <a:lnTo>
                    <a:pt x="2" y="4"/>
                  </a:lnTo>
                  <a:lnTo>
                    <a:pt x="2" y="0"/>
                  </a:lnTo>
                  <a:close/>
                </a:path>
              </a:pathLst>
            </a:custGeom>
            <a:solidFill>
              <a:srgbClr val="B0B0B2"/>
            </a:solidFill>
            <a:ln w="3175">
              <a:solidFill>
                <a:schemeClr val="bg1"/>
              </a:solidFill>
              <a:round/>
              <a:headEnd/>
              <a:tailEnd/>
            </a:ln>
          </p:spPr>
          <p:txBody>
            <a:bodyPr/>
            <a:lstStyle/>
            <a:p>
              <a:endParaRPr lang="en-US"/>
            </a:p>
          </p:txBody>
        </p:sp>
        <p:sp>
          <p:nvSpPr>
            <p:cNvPr id="16462" name="Freeform 209"/>
            <p:cNvSpPr>
              <a:spLocks/>
            </p:cNvSpPr>
            <p:nvPr/>
          </p:nvSpPr>
          <p:spPr bwMode="auto">
            <a:xfrm>
              <a:off x="6640513" y="3632200"/>
              <a:ext cx="6350" cy="6350"/>
            </a:xfrm>
            <a:custGeom>
              <a:avLst/>
              <a:gdLst>
                <a:gd name="T0" fmla="*/ 0 w 8"/>
                <a:gd name="T1" fmla="*/ 2147483647 h 8"/>
                <a:gd name="T2" fmla="*/ 2000373665 w 8"/>
                <a:gd name="T3" fmla="*/ 2147483647 h 8"/>
                <a:gd name="T4" fmla="*/ 2147483647 w 8"/>
                <a:gd name="T5" fmla="*/ 2147483647 h 8"/>
                <a:gd name="T6" fmla="*/ 2147483647 w 8"/>
                <a:gd name="T7" fmla="*/ 1000501951 h 8"/>
                <a:gd name="T8" fmla="*/ 2147483647 w 8"/>
                <a:gd name="T9" fmla="*/ 0 h 8"/>
                <a:gd name="T10" fmla="*/ 2000373665 w 8"/>
                <a:gd name="T11" fmla="*/ 0 h 8"/>
                <a:gd name="T12" fmla="*/ 0 w 8"/>
                <a:gd name="T13" fmla="*/ 2147483647 h 8"/>
                <a:gd name="T14" fmla="*/ 0 60000 65536"/>
                <a:gd name="T15" fmla="*/ 0 60000 65536"/>
                <a:gd name="T16" fmla="*/ 0 60000 65536"/>
                <a:gd name="T17" fmla="*/ 0 60000 65536"/>
                <a:gd name="T18" fmla="*/ 0 60000 65536"/>
                <a:gd name="T19" fmla="*/ 0 60000 65536"/>
                <a:gd name="T20" fmla="*/ 0 60000 65536"/>
                <a:gd name="T21" fmla="*/ 0 w 8"/>
                <a:gd name="T22" fmla="*/ 0 h 8"/>
                <a:gd name="T23" fmla="*/ 8 w 8"/>
                <a:gd name="T24" fmla="*/ 8 h 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8" h="8">
                  <a:moveTo>
                    <a:pt x="0" y="8"/>
                  </a:moveTo>
                  <a:lnTo>
                    <a:pt x="4" y="8"/>
                  </a:lnTo>
                  <a:lnTo>
                    <a:pt x="6" y="8"/>
                  </a:lnTo>
                  <a:lnTo>
                    <a:pt x="8" y="2"/>
                  </a:lnTo>
                  <a:lnTo>
                    <a:pt x="6" y="0"/>
                  </a:lnTo>
                  <a:lnTo>
                    <a:pt x="4" y="0"/>
                  </a:lnTo>
                  <a:lnTo>
                    <a:pt x="0" y="8"/>
                  </a:lnTo>
                  <a:close/>
                </a:path>
              </a:pathLst>
            </a:custGeom>
            <a:solidFill>
              <a:srgbClr val="0099AA"/>
            </a:solidFill>
            <a:ln w="3175">
              <a:solidFill>
                <a:schemeClr val="bg1"/>
              </a:solidFill>
              <a:round/>
              <a:headEnd/>
              <a:tailEnd/>
            </a:ln>
          </p:spPr>
          <p:txBody>
            <a:bodyPr/>
            <a:lstStyle/>
            <a:p>
              <a:endParaRPr lang="en-US"/>
            </a:p>
          </p:txBody>
        </p:sp>
        <p:sp>
          <p:nvSpPr>
            <p:cNvPr id="16463" name="Freeform 210"/>
            <p:cNvSpPr>
              <a:spLocks/>
            </p:cNvSpPr>
            <p:nvPr/>
          </p:nvSpPr>
          <p:spPr bwMode="auto">
            <a:xfrm>
              <a:off x="6638925" y="3632200"/>
              <a:ext cx="3175" cy="7938"/>
            </a:xfrm>
            <a:custGeom>
              <a:avLst/>
              <a:gdLst>
                <a:gd name="T0" fmla="*/ 1000501951 w 4"/>
                <a:gd name="T1" fmla="*/ 1000627780 h 10"/>
                <a:gd name="T2" fmla="*/ 0 w 4"/>
                <a:gd name="T3" fmla="*/ 2147483647 h 10"/>
                <a:gd name="T4" fmla="*/ 1000501951 w 4"/>
                <a:gd name="T5" fmla="*/ 2147483647 h 10"/>
                <a:gd name="T6" fmla="*/ 2000373665 w 4"/>
                <a:gd name="T7" fmla="*/ 0 h 10"/>
                <a:gd name="T8" fmla="*/ 1000501951 w 4"/>
                <a:gd name="T9" fmla="*/ 1000627780 h 10"/>
                <a:gd name="T10" fmla="*/ 0 60000 65536"/>
                <a:gd name="T11" fmla="*/ 0 60000 65536"/>
                <a:gd name="T12" fmla="*/ 0 60000 65536"/>
                <a:gd name="T13" fmla="*/ 0 60000 65536"/>
                <a:gd name="T14" fmla="*/ 0 60000 65536"/>
                <a:gd name="T15" fmla="*/ 0 w 4"/>
                <a:gd name="T16" fmla="*/ 0 h 10"/>
                <a:gd name="T17" fmla="*/ 4 w 4"/>
                <a:gd name="T18" fmla="*/ 10 h 10"/>
              </a:gdLst>
              <a:ahLst/>
              <a:cxnLst>
                <a:cxn ang="T10">
                  <a:pos x="T0" y="T1"/>
                </a:cxn>
                <a:cxn ang="T11">
                  <a:pos x="T2" y="T3"/>
                </a:cxn>
                <a:cxn ang="T12">
                  <a:pos x="T4" y="T5"/>
                </a:cxn>
                <a:cxn ang="T13">
                  <a:pos x="T6" y="T7"/>
                </a:cxn>
                <a:cxn ang="T14">
                  <a:pos x="T8" y="T9"/>
                </a:cxn>
              </a:cxnLst>
              <a:rect l="T15" t="T16" r="T17" b="T18"/>
              <a:pathLst>
                <a:path w="4" h="10">
                  <a:moveTo>
                    <a:pt x="2" y="2"/>
                  </a:moveTo>
                  <a:lnTo>
                    <a:pt x="0" y="10"/>
                  </a:lnTo>
                  <a:lnTo>
                    <a:pt x="2" y="8"/>
                  </a:lnTo>
                  <a:lnTo>
                    <a:pt x="4" y="0"/>
                  </a:lnTo>
                  <a:lnTo>
                    <a:pt x="2" y="2"/>
                  </a:lnTo>
                  <a:close/>
                </a:path>
              </a:pathLst>
            </a:custGeom>
            <a:solidFill>
              <a:srgbClr val="0099AA"/>
            </a:solidFill>
            <a:ln w="3175">
              <a:solidFill>
                <a:schemeClr val="bg1"/>
              </a:solidFill>
              <a:round/>
              <a:headEnd/>
              <a:tailEnd/>
            </a:ln>
          </p:spPr>
          <p:txBody>
            <a:bodyPr/>
            <a:lstStyle/>
            <a:p>
              <a:endParaRPr lang="en-US"/>
            </a:p>
          </p:txBody>
        </p:sp>
        <p:sp>
          <p:nvSpPr>
            <p:cNvPr id="16464" name="Freeform 211"/>
            <p:cNvSpPr>
              <a:spLocks/>
            </p:cNvSpPr>
            <p:nvPr/>
          </p:nvSpPr>
          <p:spPr bwMode="auto">
            <a:xfrm>
              <a:off x="6640513" y="3608388"/>
              <a:ext cx="3175" cy="9525"/>
            </a:xfrm>
            <a:custGeom>
              <a:avLst/>
              <a:gdLst>
                <a:gd name="T0" fmla="*/ 0 w 4"/>
                <a:gd name="T1" fmla="*/ 2147483647 h 12"/>
                <a:gd name="T2" fmla="*/ 1000501951 w 4"/>
                <a:gd name="T3" fmla="*/ 2147483647 h 12"/>
                <a:gd name="T4" fmla="*/ 2000373665 w 4"/>
                <a:gd name="T5" fmla="*/ 2147483647 h 12"/>
                <a:gd name="T6" fmla="*/ 1000501951 w 4"/>
                <a:gd name="T7" fmla="*/ 0 h 12"/>
                <a:gd name="T8" fmla="*/ 0 w 4"/>
                <a:gd name="T9" fmla="*/ 2147483647 h 12"/>
                <a:gd name="T10" fmla="*/ 0 60000 65536"/>
                <a:gd name="T11" fmla="*/ 0 60000 65536"/>
                <a:gd name="T12" fmla="*/ 0 60000 65536"/>
                <a:gd name="T13" fmla="*/ 0 60000 65536"/>
                <a:gd name="T14" fmla="*/ 0 60000 65536"/>
                <a:gd name="T15" fmla="*/ 0 w 4"/>
                <a:gd name="T16" fmla="*/ 0 h 12"/>
                <a:gd name="T17" fmla="*/ 4 w 4"/>
                <a:gd name="T18" fmla="*/ 12 h 12"/>
              </a:gdLst>
              <a:ahLst/>
              <a:cxnLst>
                <a:cxn ang="T10">
                  <a:pos x="T0" y="T1"/>
                </a:cxn>
                <a:cxn ang="T11">
                  <a:pos x="T2" y="T3"/>
                </a:cxn>
                <a:cxn ang="T12">
                  <a:pos x="T4" y="T5"/>
                </a:cxn>
                <a:cxn ang="T13">
                  <a:pos x="T6" y="T7"/>
                </a:cxn>
                <a:cxn ang="T14">
                  <a:pos x="T8" y="T9"/>
                </a:cxn>
              </a:cxnLst>
              <a:rect l="T15" t="T16" r="T17" b="T18"/>
              <a:pathLst>
                <a:path w="4" h="12">
                  <a:moveTo>
                    <a:pt x="0" y="8"/>
                  </a:moveTo>
                  <a:lnTo>
                    <a:pt x="2" y="12"/>
                  </a:lnTo>
                  <a:lnTo>
                    <a:pt x="4" y="8"/>
                  </a:lnTo>
                  <a:lnTo>
                    <a:pt x="2" y="0"/>
                  </a:lnTo>
                  <a:lnTo>
                    <a:pt x="0" y="8"/>
                  </a:lnTo>
                  <a:close/>
                </a:path>
              </a:pathLst>
            </a:custGeom>
            <a:solidFill>
              <a:srgbClr val="0099AA"/>
            </a:solidFill>
            <a:ln w="3175">
              <a:solidFill>
                <a:schemeClr val="bg1"/>
              </a:solidFill>
              <a:round/>
              <a:headEnd/>
              <a:tailEnd/>
            </a:ln>
          </p:spPr>
          <p:txBody>
            <a:bodyPr/>
            <a:lstStyle/>
            <a:p>
              <a:endParaRPr lang="en-US"/>
            </a:p>
          </p:txBody>
        </p:sp>
      </p:grpSp>
      <p:grpSp>
        <p:nvGrpSpPr>
          <p:cNvPr id="3" name="Group 391"/>
          <p:cNvGrpSpPr/>
          <p:nvPr/>
        </p:nvGrpSpPr>
        <p:grpSpPr>
          <a:xfrm>
            <a:off x="2071670" y="1412875"/>
            <a:ext cx="3562451" cy="1674022"/>
            <a:chOff x="6054725" y="2524126"/>
            <a:chExt cx="1624013" cy="938213"/>
          </a:xfrm>
          <a:solidFill>
            <a:srgbClr val="00C2CC"/>
          </a:solidFill>
        </p:grpSpPr>
        <p:sp>
          <p:nvSpPr>
            <p:cNvPr id="3129" name="Freeform 57"/>
            <p:cNvSpPr>
              <a:spLocks/>
            </p:cNvSpPr>
            <p:nvPr/>
          </p:nvSpPr>
          <p:spPr bwMode="auto">
            <a:xfrm>
              <a:off x="6392863" y="2557463"/>
              <a:ext cx="747713" cy="282575"/>
            </a:xfrm>
            <a:custGeom>
              <a:avLst/>
              <a:gdLst/>
              <a:ahLst/>
              <a:cxnLst>
                <a:cxn ang="0">
                  <a:pos x="24" y="88"/>
                </a:cxn>
                <a:cxn ang="0">
                  <a:pos x="70" y="70"/>
                </a:cxn>
                <a:cxn ang="0">
                  <a:pos x="132" y="52"/>
                </a:cxn>
                <a:cxn ang="0">
                  <a:pos x="170" y="58"/>
                </a:cxn>
                <a:cxn ang="0">
                  <a:pos x="210" y="74"/>
                </a:cxn>
                <a:cxn ang="0">
                  <a:pos x="275" y="74"/>
                </a:cxn>
                <a:cxn ang="0">
                  <a:pos x="299" y="62"/>
                </a:cxn>
                <a:cxn ang="0">
                  <a:pos x="301" y="38"/>
                </a:cxn>
                <a:cxn ang="0">
                  <a:pos x="317" y="12"/>
                </a:cxn>
                <a:cxn ang="0">
                  <a:pos x="349" y="2"/>
                </a:cxn>
                <a:cxn ang="0">
                  <a:pos x="397" y="18"/>
                </a:cxn>
                <a:cxn ang="0">
                  <a:pos x="427" y="40"/>
                </a:cxn>
                <a:cxn ang="0">
                  <a:pos x="451" y="60"/>
                </a:cxn>
                <a:cxn ang="0">
                  <a:pos x="515" y="52"/>
                </a:cxn>
                <a:cxn ang="0">
                  <a:pos x="562" y="66"/>
                </a:cxn>
                <a:cxn ang="0">
                  <a:pos x="600" y="78"/>
                </a:cxn>
                <a:cxn ang="0">
                  <a:pos x="652" y="98"/>
                </a:cxn>
                <a:cxn ang="0">
                  <a:pos x="716" y="92"/>
                </a:cxn>
                <a:cxn ang="0">
                  <a:pos x="784" y="70"/>
                </a:cxn>
                <a:cxn ang="0">
                  <a:pos x="832" y="78"/>
                </a:cxn>
                <a:cxn ang="0">
                  <a:pos x="852" y="76"/>
                </a:cxn>
                <a:cxn ang="0">
                  <a:pos x="830" y="100"/>
                </a:cxn>
                <a:cxn ang="0">
                  <a:pos x="826" y="127"/>
                </a:cxn>
                <a:cxn ang="0">
                  <a:pos x="854" y="155"/>
                </a:cxn>
                <a:cxn ang="0">
                  <a:pos x="907" y="137"/>
                </a:cxn>
                <a:cxn ang="0">
                  <a:pos x="937" y="165"/>
                </a:cxn>
                <a:cxn ang="0">
                  <a:pos x="943" y="183"/>
                </a:cxn>
                <a:cxn ang="0">
                  <a:pos x="905" y="185"/>
                </a:cxn>
                <a:cxn ang="0">
                  <a:pos x="858" y="193"/>
                </a:cxn>
                <a:cxn ang="0">
                  <a:pos x="810" y="221"/>
                </a:cxn>
                <a:cxn ang="0">
                  <a:pos x="768" y="249"/>
                </a:cxn>
                <a:cxn ang="0">
                  <a:pos x="732" y="239"/>
                </a:cxn>
                <a:cxn ang="0">
                  <a:pos x="706" y="263"/>
                </a:cxn>
                <a:cxn ang="0">
                  <a:pos x="682" y="311"/>
                </a:cxn>
                <a:cxn ang="0">
                  <a:pos x="632" y="327"/>
                </a:cxn>
                <a:cxn ang="0">
                  <a:pos x="592" y="327"/>
                </a:cxn>
                <a:cxn ang="0">
                  <a:pos x="552" y="339"/>
                </a:cxn>
                <a:cxn ang="0">
                  <a:pos x="513" y="353"/>
                </a:cxn>
                <a:cxn ang="0">
                  <a:pos x="491" y="347"/>
                </a:cxn>
                <a:cxn ang="0">
                  <a:pos x="435" y="335"/>
                </a:cxn>
                <a:cxn ang="0">
                  <a:pos x="405" y="317"/>
                </a:cxn>
                <a:cxn ang="0">
                  <a:pos x="285" y="317"/>
                </a:cxn>
                <a:cxn ang="0">
                  <a:pos x="251" y="301"/>
                </a:cxn>
                <a:cxn ang="0">
                  <a:pos x="227" y="269"/>
                </a:cxn>
                <a:cxn ang="0">
                  <a:pos x="192" y="255"/>
                </a:cxn>
                <a:cxn ang="0">
                  <a:pos x="152" y="239"/>
                </a:cxn>
                <a:cxn ang="0">
                  <a:pos x="114" y="237"/>
                </a:cxn>
                <a:cxn ang="0">
                  <a:pos x="86" y="223"/>
                </a:cxn>
                <a:cxn ang="0">
                  <a:pos x="88" y="187"/>
                </a:cxn>
                <a:cxn ang="0">
                  <a:pos x="66" y="147"/>
                </a:cxn>
                <a:cxn ang="0">
                  <a:pos x="36" y="145"/>
                </a:cxn>
                <a:cxn ang="0">
                  <a:pos x="2" y="113"/>
                </a:cxn>
              </a:cxnLst>
              <a:rect l="0" t="0" r="r" b="b"/>
              <a:pathLst>
                <a:path w="943" h="355">
                  <a:moveTo>
                    <a:pt x="0" y="107"/>
                  </a:moveTo>
                  <a:lnTo>
                    <a:pt x="6" y="98"/>
                  </a:lnTo>
                  <a:lnTo>
                    <a:pt x="14" y="92"/>
                  </a:lnTo>
                  <a:lnTo>
                    <a:pt x="24" y="88"/>
                  </a:lnTo>
                  <a:lnTo>
                    <a:pt x="34" y="86"/>
                  </a:lnTo>
                  <a:lnTo>
                    <a:pt x="46" y="82"/>
                  </a:lnTo>
                  <a:lnTo>
                    <a:pt x="56" y="76"/>
                  </a:lnTo>
                  <a:lnTo>
                    <a:pt x="70" y="70"/>
                  </a:lnTo>
                  <a:lnTo>
                    <a:pt x="84" y="62"/>
                  </a:lnTo>
                  <a:lnTo>
                    <a:pt x="106" y="56"/>
                  </a:lnTo>
                  <a:lnTo>
                    <a:pt x="120" y="52"/>
                  </a:lnTo>
                  <a:lnTo>
                    <a:pt x="132" y="52"/>
                  </a:lnTo>
                  <a:lnTo>
                    <a:pt x="144" y="52"/>
                  </a:lnTo>
                  <a:lnTo>
                    <a:pt x="152" y="56"/>
                  </a:lnTo>
                  <a:lnTo>
                    <a:pt x="160" y="60"/>
                  </a:lnTo>
                  <a:lnTo>
                    <a:pt x="170" y="58"/>
                  </a:lnTo>
                  <a:lnTo>
                    <a:pt x="180" y="58"/>
                  </a:lnTo>
                  <a:lnTo>
                    <a:pt x="190" y="58"/>
                  </a:lnTo>
                  <a:lnTo>
                    <a:pt x="208" y="70"/>
                  </a:lnTo>
                  <a:lnTo>
                    <a:pt x="210" y="74"/>
                  </a:lnTo>
                  <a:lnTo>
                    <a:pt x="219" y="74"/>
                  </a:lnTo>
                  <a:lnTo>
                    <a:pt x="245" y="72"/>
                  </a:lnTo>
                  <a:lnTo>
                    <a:pt x="251" y="74"/>
                  </a:lnTo>
                  <a:lnTo>
                    <a:pt x="275" y="74"/>
                  </a:lnTo>
                  <a:lnTo>
                    <a:pt x="297" y="72"/>
                  </a:lnTo>
                  <a:lnTo>
                    <a:pt x="301" y="70"/>
                  </a:lnTo>
                  <a:lnTo>
                    <a:pt x="301" y="66"/>
                  </a:lnTo>
                  <a:lnTo>
                    <a:pt x="299" y="62"/>
                  </a:lnTo>
                  <a:lnTo>
                    <a:pt x="301" y="56"/>
                  </a:lnTo>
                  <a:lnTo>
                    <a:pt x="307" y="50"/>
                  </a:lnTo>
                  <a:lnTo>
                    <a:pt x="307" y="44"/>
                  </a:lnTo>
                  <a:lnTo>
                    <a:pt x="301" y="38"/>
                  </a:lnTo>
                  <a:lnTo>
                    <a:pt x="299" y="32"/>
                  </a:lnTo>
                  <a:lnTo>
                    <a:pt x="299" y="24"/>
                  </a:lnTo>
                  <a:lnTo>
                    <a:pt x="309" y="20"/>
                  </a:lnTo>
                  <a:lnTo>
                    <a:pt x="317" y="12"/>
                  </a:lnTo>
                  <a:lnTo>
                    <a:pt x="325" y="8"/>
                  </a:lnTo>
                  <a:lnTo>
                    <a:pt x="331" y="2"/>
                  </a:lnTo>
                  <a:lnTo>
                    <a:pt x="339" y="0"/>
                  </a:lnTo>
                  <a:lnTo>
                    <a:pt x="349" y="2"/>
                  </a:lnTo>
                  <a:lnTo>
                    <a:pt x="359" y="8"/>
                  </a:lnTo>
                  <a:lnTo>
                    <a:pt x="379" y="10"/>
                  </a:lnTo>
                  <a:lnTo>
                    <a:pt x="385" y="16"/>
                  </a:lnTo>
                  <a:lnTo>
                    <a:pt x="397" y="18"/>
                  </a:lnTo>
                  <a:lnTo>
                    <a:pt x="411" y="20"/>
                  </a:lnTo>
                  <a:lnTo>
                    <a:pt x="419" y="22"/>
                  </a:lnTo>
                  <a:lnTo>
                    <a:pt x="425" y="28"/>
                  </a:lnTo>
                  <a:lnTo>
                    <a:pt x="427" y="40"/>
                  </a:lnTo>
                  <a:lnTo>
                    <a:pt x="427" y="48"/>
                  </a:lnTo>
                  <a:lnTo>
                    <a:pt x="431" y="48"/>
                  </a:lnTo>
                  <a:lnTo>
                    <a:pt x="439" y="54"/>
                  </a:lnTo>
                  <a:lnTo>
                    <a:pt x="451" y="60"/>
                  </a:lnTo>
                  <a:lnTo>
                    <a:pt x="469" y="64"/>
                  </a:lnTo>
                  <a:lnTo>
                    <a:pt x="485" y="62"/>
                  </a:lnTo>
                  <a:lnTo>
                    <a:pt x="499" y="56"/>
                  </a:lnTo>
                  <a:lnTo>
                    <a:pt x="515" y="52"/>
                  </a:lnTo>
                  <a:lnTo>
                    <a:pt x="531" y="54"/>
                  </a:lnTo>
                  <a:lnTo>
                    <a:pt x="556" y="62"/>
                  </a:lnTo>
                  <a:lnTo>
                    <a:pt x="560" y="66"/>
                  </a:lnTo>
                  <a:lnTo>
                    <a:pt x="562" y="66"/>
                  </a:lnTo>
                  <a:lnTo>
                    <a:pt x="566" y="68"/>
                  </a:lnTo>
                  <a:lnTo>
                    <a:pt x="578" y="72"/>
                  </a:lnTo>
                  <a:lnTo>
                    <a:pt x="588" y="76"/>
                  </a:lnTo>
                  <a:lnTo>
                    <a:pt x="600" y="78"/>
                  </a:lnTo>
                  <a:lnTo>
                    <a:pt x="608" y="86"/>
                  </a:lnTo>
                  <a:lnTo>
                    <a:pt x="622" y="92"/>
                  </a:lnTo>
                  <a:lnTo>
                    <a:pt x="640" y="94"/>
                  </a:lnTo>
                  <a:lnTo>
                    <a:pt x="652" y="98"/>
                  </a:lnTo>
                  <a:lnTo>
                    <a:pt x="662" y="98"/>
                  </a:lnTo>
                  <a:lnTo>
                    <a:pt x="676" y="98"/>
                  </a:lnTo>
                  <a:lnTo>
                    <a:pt x="686" y="100"/>
                  </a:lnTo>
                  <a:lnTo>
                    <a:pt x="716" y="92"/>
                  </a:lnTo>
                  <a:lnTo>
                    <a:pt x="736" y="90"/>
                  </a:lnTo>
                  <a:lnTo>
                    <a:pt x="750" y="88"/>
                  </a:lnTo>
                  <a:lnTo>
                    <a:pt x="770" y="76"/>
                  </a:lnTo>
                  <a:lnTo>
                    <a:pt x="784" y="70"/>
                  </a:lnTo>
                  <a:lnTo>
                    <a:pt x="796" y="66"/>
                  </a:lnTo>
                  <a:lnTo>
                    <a:pt x="810" y="70"/>
                  </a:lnTo>
                  <a:lnTo>
                    <a:pt x="820" y="76"/>
                  </a:lnTo>
                  <a:lnTo>
                    <a:pt x="832" y="78"/>
                  </a:lnTo>
                  <a:lnTo>
                    <a:pt x="842" y="76"/>
                  </a:lnTo>
                  <a:lnTo>
                    <a:pt x="848" y="74"/>
                  </a:lnTo>
                  <a:lnTo>
                    <a:pt x="852" y="74"/>
                  </a:lnTo>
                  <a:lnTo>
                    <a:pt x="852" y="76"/>
                  </a:lnTo>
                  <a:lnTo>
                    <a:pt x="846" y="80"/>
                  </a:lnTo>
                  <a:lnTo>
                    <a:pt x="838" y="90"/>
                  </a:lnTo>
                  <a:lnTo>
                    <a:pt x="832" y="96"/>
                  </a:lnTo>
                  <a:lnTo>
                    <a:pt x="830" y="100"/>
                  </a:lnTo>
                  <a:lnTo>
                    <a:pt x="830" y="105"/>
                  </a:lnTo>
                  <a:lnTo>
                    <a:pt x="832" y="113"/>
                  </a:lnTo>
                  <a:lnTo>
                    <a:pt x="830" y="121"/>
                  </a:lnTo>
                  <a:lnTo>
                    <a:pt x="826" y="127"/>
                  </a:lnTo>
                  <a:lnTo>
                    <a:pt x="826" y="137"/>
                  </a:lnTo>
                  <a:lnTo>
                    <a:pt x="828" y="145"/>
                  </a:lnTo>
                  <a:lnTo>
                    <a:pt x="832" y="151"/>
                  </a:lnTo>
                  <a:lnTo>
                    <a:pt x="854" y="155"/>
                  </a:lnTo>
                  <a:lnTo>
                    <a:pt x="868" y="153"/>
                  </a:lnTo>
                  <a:lnTo>
                    <a:pt x="882" y="151"/>
                  </a:lnTo>
                  <a:lnTo>
                    <a:pt x="891" y="145"/>
                  </a:lnTo>
                  <a:lnTo>
                    <a:pt x="907" y="137"/>
                  </a:lnTo>
                  <a:lnTo>
                    <a:pt x="909" y="143"/>
                  </a:lnTo>
                  <a:lnTo>
                    <a:pt x="917" y="149"/>
                  </a:lnTo>
                  <a:lnTo>
                    <a:pt x="933" y="159"/>
                  </a:lnTo>
                  <a:lnTo>
                    <a:pt x="937" y="165"/>
                  </a:lnTo>
                  <a:lnTo>
                    <a:pt x="935" y="171"/>
                  </a:lnTo>
                  <a:lnTo>
                    <a:pt x="935" y="173"/>
                  </a:lnTo>
                  <a:lnTo>
                    <a:pt x="943" y="177"/>
                  </a:lnTo>
                  <a:lnTo>
                    <a:pt x="943" y="183"/>
                  </a:lnTo>
                  <a:lnTo>
                    <a:pt x="939" y="185"/>
                  </a:lnTo>
                  <a:lnTo>
                    <a:pt x="929" y="185"/>
                  </a:lnTo>
                  <a:lnTo>
                    <a:pt x="917" y="181"/>
                  </a:lnTo>
                  <a:lnTo>
                    <a:pt x="905" y="185"/>
                  </a:lnTo>
                  <a:lnTo>
                    <a:pt x="891" y="185"/>
                  </a:lnTo>
                  <a:lnTo>
                    <a:pt x="878" y="185"/>
                  </a:lnTo>
                  <a:lnTo>
                    <a:pt x="866" y="187"/>
                  </a:lnTo>
                  <a:lnTo>
                    <a:pt x="858" y="193"/>
                  </a:lnTo>
                  <a:lnTo>
                    <a:pt x="830" y="217"/>
                  </a:lnTo>
                  <a:lnTo>
                    <a:pt x="820" y="221"/>
                  </a:lnTo>
                  <a:lnTo>
                    <a:pt x="816" y="223"/>
                  </a:lnTo>
                  <a:lnTo>
                    <a:pt x="810" y="221"/>
                  </a:lnTo>
                  <a:lnTo>
                    <a:pt x="804" y="223"/>
                  </a:lnTo>
                  <a:lnTo>
                    <a:pt x="792" y="231"/>
                  </a:lnTo>
                  <a:lnTo>
                    <a:pt x="782" y="241"/>
                  </a:lnTo>
                  <a:lnTo>
                    <a:pt x="768" y="249"/>
                  </a:lnTo>
                  <a:lnTo>
                    <a:pt x="758" y="249"/>
                  </a:lnTo>
                  <a:lnTo>
                    <a:pt x="746" y="247"/>
                  </a:lnTo>
                  <a:lnTo>
                    <a:pt x="740" y="241"/>
                  </a:lnTo>
                  <a:lnTo>
                    <a:pt x="732" y="239"/>
                  </a:lnTo>
                  <a:lnTo>
                    <a:pt x="720" y="241"/>
                  </a:lnTo>
                  <a:lnTo>
                    <a:pt x="714" y="249"/>
                  </a:lnTo>
                  <a:lnTo>
                    <a:pt x="708" y="257"/>
                  </a:lnTo>
                  <a:lnTo>
                    <a:pt x="706" y="263"/>
                  </a:lnTo>
                  <a:lnTo>
                    <a:pt x="718" y="277"/>
                  </a:lnTo>
                  <a:lnTo>
                    <a:pt x="720" y="283"/>
                  </a:lnTo>
                  <a:lnTo>
                    <a:pt x="688" y="305"/>
                  </a:lnTo>
                  <a:lnTo>
                    <a:pt x="682" y="311"/>
                  </a:lnTo>
                  <a:lnTo>
                    <a:pt x="672" y="317"/>
                  </a:lnTo>
                  <a:lnTo>
                    <a:pt x="664" y="321"/>
                  </a:lnTo>
                  <a:lnTo>
                    <a:pt x="648" y="327"/>
                  </a:lnTo>
                  <a:lnTo>
                    <a:pt x="632" y="327"/>
                  </a:lnTo>
                  <a:lnTo>
                    <a:pt x="630" y="329"/>
                  </a:lnTo>
                  <a:lnTo>
                    <a:pt x="614" y="325"/>
                  </a:lnTo>
                  <a:lnTo>
                    <a:pt x="606" y="327"/>
                  </a:lnTo>
                  <a:lnTo>
                    <a:pt x="592" y="327"/>
                  </a:lnTo>
                  <a:lnTo>
                    <a:pt x="582" y="331"/>
                  </a:lnTo>
                  <a:lnTo>
                    <a:pt x="562" y="333"/>
                  </a:lnTo>
                  <a:lnTo>
                    <a:pt x="556" y="335"/>
                  </a:lnTo>
                  <a:lnTo>
                    <a:pt x="552" y="339"/>
                  </a:lnTo>
                  <a:lnTo>
                    <a:pt x="545" y="341"/>
                  </a:lnTo>
                  <a:lnTo>
                    <a:pt x="539" y="343"/>
                  </a:lnTo>
                  <a:lnTo>
                    <a:pt x="523" y="347"/>
                  </a:lnTo>
                  <a:lnTo>
                    <a:pt x="513" y="353"/>
                  </a:lnTo>
                  <a:lnTo>
                    <a:pt x="507" y="355"/>
                  </a:lnTo>
                  <a:lnTo>
                    <a:pt x="501" y="353"/>
                  </a:lnTo>
                  <a:lnTo>
                    <a:pt x="495" y="349"/>
                  </a:lnTo>
                  <a:lnTo>
                    <a:pt x="491" y="347"/>
                  </a:lnTo>
                  <a:lnTo>
                    <a:pt x="475" y="347"/>
                  </a:lnTo>
                  <a:lnTo>
                    <a:pt x="463" y="343"/>
                  </a:lnTo>
                  <a:lnTo>
                    <a:pt x="453" y="339"/>
                  </a:lnTo>
                  <a:lnTo>
                    <a:pt x="435" y="335"/>
                  </a:lnTo>
                  <a:lnTo>
                    <a:pt x="423" y="331"/>
                  </a:lnTo>
                  <a:lnTo>
                    <a:pt x="415" y="325"/>
                  </a:lnTo>
                  <a:lnTo>
                    <a:pt x="409" y="319"/>
                  </a:lnTo>
                  <a:lnTo>
                    <a:pt x="405" y="317"/>
                  </a:lnTo>
                  <a:lnTo>
                    <a:pt x="385" y="313"/>
                  </a:lnTo>
                  <a:lnTo>
                    <a:pt x="377" y="311"/>
                  </a:lnTo>
                  <a:lnTo>
                    <a:pt x="367" y="313"/>
                  </a:lnTo>
                  <a:lnTo>
                    <a:pt x="285" y="317"/>
                  </a:lnTo>
                  <a:lnTo>
                    <a:pt x="275" y="317"/>
                  </a:lnTo>
                  <a:lnTo>
                    <a:pt x="267" y="315"/>
                  </a:lnTo>
                  <a:lnTo>
                    <a:pt x="259" y="309"/>
                  </a:lnTo>
                  <a:lnTo>
                    <a:pt x="251" y="301"/>
                  </a:lnTo>
                  <a:lnTo>
                    <a:pt x="243" y="295"/>
                  </a:lnTo>
                  <a:lnTo>
                    <a:pt x="239" y="285"/>
                  </a:lnTo>
                  <a:lnTo>
                    <a:pt x="233" y="277"/>
                  </a:lnTo>
                  <a:lnTo>
                    <a:pt x="227" y="269"/>
                  </a:lnTo>
                  <a:lnTo>
                    <a:pt x="221" y="263"/>
                  </a:lnTo>
                  <a:lnTo>
                    <a:pt x="216" y="263"/>
                  </a:lnTo>
                  <a:lnTo>
                    <a:pt x="210" y="259"/>
                  </a:lnTo>
                  <a:lnTo>
                    <a:pt x="192" y="255"/>
                  </a:lnTo>
                  <a:lnTo>
                    <a:pt x="182" y="251"/>
                  </a:lnTo>
                  <a:lnTo>
                    <a:pt x="174" y="247"/>
                  </a:lnTo>
                  <a:lnTo>
                    <a:pt x="158" y="241"/>
                  </a:lnTo>
                  <a:lnTo>
                    <a:pt x="152" y="239"/>
                  </a:lnTo>
                  <a:lnTo>
                    <a:pt x="146" y="239"/>
                  </a:lnTo>
                  <a:lnTo>
                    <a:pt x="138" y="241"/>
                  </a:lnTo>
                  <a:lnTo>
                    <a:pt x="132" y="241"/>
                  </a:lnTo>
                  <a:lnTo>
                    <a:pt x="114" y="237"/>
                  </a:lnTo>
                  <a:lnTo>
                    <a:pt x="98" y="235"/>
                  </a:lnTo>
                  <a:lnTo>
                    <a:pt x="90" y="233"/>
                  </a:lnTo>
                  <a:lnTo>
                    <a:pt x="84" y="229"/>
                  </a:lnTo>
                  <a:lnTo>
                    <a:pt x="86" y="223"/>
                  </a:lnTo>
                  <a:lnTo>
                    <a:pt x="90" y="215"/>
                  </a:lnTo>
                  <a:lnTo>
                    <a:pt x="90" y="207"/>
                  </a:lnTo>
                  <a:lnTo>
                    <a:pt x="88" y="199"/>
                  </a:lnTo>
                  <a:lnTo>
                    <a:pt x="88" y="187"/>
                  </a:lnTo>
                  <a:lnTo>
                    <a:pt x="82" y="169"/>
                  </a:lnTo>
                  <a:lnTo>
                    <a:pt x="76" y="163"/>
                  </a:lnTo>
                  <a:lnTo>
                    <a:pt x="72" y="153"/>
                  </a:lnTo>
                  <a:lnTo>
                    <a:pt x="66" y="147"/>
                  </a:lnTo>
                  <a:lnTo>
                    <a:pt x="58" y="145"/>
                  </a:lnTo>
                  <a:lnTo>
                    <a:pt x="50" y="143"/>
                  </a:lnTo>
                  <a:lnTo>
                    <a:pt x="40" y="141"/>
                  </a:lnTo>
                  <a:lnTo>
                    <a:pt x="36" y="145"/>
                  </a:lnTo>
                  <a:lnTo>
                    <a:pt x="28" y="141"/>
                  </a:lnTo>
                  <a:lnTo>
                    <a:pt x="24" y="133"/>
                  </a:lnTo>
                  <a:lnTo>
                    <a:pt x="6" y="123"/>
                  </a:lnTo>
                  <a:lnTo>
                    <a:pt x="2" y="113"/>
                  </a:lnTo>
                  <a:lnTo>
                    <a:pt x="0" y="107"/>
                  </a:lnTo>
                  <a:close/>
                </a:path>
              </a:pathLst>
            </a:custGeom>
            <a:grpFill/>
            <a:ln w="3175">
              <a:solidFill>
                <a:schemeClr val="bg1"/>
              </a:solidFill>
              <a:round/>
              <a:headEnd/>
              <a:tailEnd/>
            </a:ln>
          </p:spPr>
          <p:txBody>
            <a:bodyPr/>
            <a:lstStyle/>
            <a:p>
              <a:pPr>
                <a:defRPr/>
              </a:pPr>
              <a:endParaRPr lang="en-GB"/>
            </a:p>
          </p:txBody>
        </p:sp>
        <p:grpSp>
          <p:nvGrpSpPr>
            <p:cNvPr id="5" name="Group 390"/>
            <p:cNvGrpSpPr/>
            <p:nvPr/>
          </p:nvGrpSpPr>
          <p:grpSpPr>
            <a:xfrm>
              <a:off x="6054725" y="2524126"/>
              <a:ext cx="1624013" cy="938213"/>
              <a:chOff x="6054725" y="2524126"/>
              <a:chExt cx="1624013" cy="938213"/>
            </a:xfrm>
            <a:grpFill/>
          </p:grpSpPr>
          <p:sp>
            <p:nvSpPr>
              <p:cNvPr id="3080" name="Freeform 8"/>
              <p:cNvSpPr>
                <a:spLocks/>
              </p:cNvSpPr>
              <p:nvPr/>
            </p:nvSpPr>
            <p:spPr bwMode="auto">
              <a:xfrm>
                <a:off x="7415213" y="2843213"/>
                <a:ext cx="263525" cy="212725"/>
              </a:xfrm>
              <a:custGeom>
                <a:avLst/>
                <a:gdLst/>
                <a:ahLst/>
                <a:cxnLst>
                  <a:cxn ang="0">
                    <a:pos x="315" y="6"/>
                  </a:cxn>
                  <a:cxn ang="0">
                    <a:pos x="317" y="32"/>
                  </a:cxn>
                  <a:cxn ang="0">
                    <a:pos x="331" y="56"/>
                  </a:cxn>
                  <a:cxn ang="0">
                    <a:pos x="331" y="75"/>
                  </a:cxn>
                  <a:cxn ang="0">
                    <a:pos x="323" y="85"/>
                  </a:cxn>
                  <a:cxn ang="0">
                    <a:pos x="311" y="105"/>
                  </a:cxn>
                  <a:cxn ang="0">
                    <a:pos x="301" y="127"/>
                  </a:cxn>
                  <a:cxn ang="0">
                    <a:pos x="303" y="151"/>
                  </a:cxn>
                  <a:cxn ang="0">
                    <a:pos x="291" y="175"/>
                  </a:cxn>
                  <a:cxn ang="0">
                    <a:pos x="297" y="193"/>
                  </a:cxn>
                  <a:cxn ang="0">
                    <a:pos x="283" y="211"/>
                  </a:cxn>
                  <a:cxn ang="0">
                    <a:pos x="269" y="205"/>
                  </a:cxn>
                  <a:cxn ang="0">
                    <a:pos x="267" y="195"/>
                  </a:cxn>
                  <a:cxn ang="0">
                    <a:pos x="264" y="211"/>
                  </a:cxn>
                  <a:cxn ang="0">
                    <a:pos x="248" y="213"/>
                  </a:cxn>
                  <a:cxn ang="0">
                    <a:pos x="238" y="229"/>
                  </a:cxn>
                  <a:cxn ang="0">
                    <a:pos x="234" y="215"/>
                  </a:cxn>
                  <a:cxn ang="0">
                    <a:pos x="220" y="231"/>
                  </a:cxn>
                  <a:cxn ang="0">
                    <a:pos x="186" y="231"/>
                  </a:cxn>
                  <a:cxn ang="0">
                    <a:pos x="186" y="225"/>
                  </a:cxn>
                  <a:cxn ang="0">
                    <a:pos x="178" y="223"/>
                  </a:cxn>
                  <a:cxn ang="0">
                    <a:pos x="168" y="229"/>
                  </a:cxn>
                  <a:cxn ang="0">
                    <a:pos x="176" y="241"/>
                  </a:cxn>
                  <a:cxn ang="0">
                    <a:pos x="164" y="245"/>
                  </a:cxn>
                  <a:cxn ang="0">
                    <a:pos x="152" y="265"/>
                  </a:cxn>
                  <a:cxn ang="0">
                    <a:pos x="134" y="261"/>
                  </a:cxn>
                  <a:cxn ang="0">
                    <a:pos x="128" y="241"/>
                  </a:cxn>
                  <a:cxn ang="0">
                    <a:pos x="136" y="229"/>
                  </a:cxn>
                  <a:cxn ang="0">
                    <a:pos x="118" y="227"/>
                  </a:cxn>
                  <a:cxn ang="0">
                    <a:pos x="98" y="231"/>
                  </a:cxn>
                  <a:cxn ang="0">
                    <a:pos x="80" y="235"/>
                  </a:cxn>
                  <a:cxn ang="0">
                    <a:pos x="68" y="239"/>
                  </a:cxn>
                  <a:cxn ang="0">
                    <a:pos x="46" y="241"/>
                  </a:cxn>
                  <a:cxn ang="0">
                    <a:pos x="36" y="255"/>
                  </a:cxn>
                  <a:cxn ang="0">
                    <a:pos x="18" y="253"/>
                  </a:cxn>
                  <a:cxn ang="0">
                    <a:pos x="6" y="251"/>
                  </a:cxn>
                  <a:cxn ang="0">
                    <a:pos x="0" y="239"/>
                  </a:cxn>
                  <a:cxn ang="0">
                    <a:pos x="24" y="227"/>
                  </a:cxn>
                  <a:cxn ang="0">
                    <a:pos x="48" y="211"/>
                  </a:cxn>
                  <a:cxn ang="0">
                    <a:pos x="64" y="199"/>
                  </a:cxn>
                  <a:cxn ang="0">
                    <a:pos x="92" y="201"/>
                  </a:cxn>
                  <a:cxn ang="0">
                    <a:pos x="124" y="193"/>
                  </a:cxn>
                  <a:cxn ang="0">
                    <a:pos x="142" y="201"/>
                  </a:cxn>
                  <a:cxn ang="0">
                    <a:pos x="154" y="193"/>
                  </a:cxn>
                  <a:cxn ang="0">
                    <a:pos x="170" y="161"/>
                  </a:cxn>
                  <a:cxn ang="0">
                    <a:pos x="176" y="139"/>
                  </a:cxn>
                  <a:cxn ang="0">
                    <a:pos x="190" y="139"/>
                  </a:cxn>
                  <a:cxn ang="0">
                    <a:pos x="182" y="147"/>
                  </a:cxn>
                  <a:cxn ang="0">
                    <a:pos x="186" y="159"/>
                  </a:cxn>
                  <a:cxn ang="0">
                    <a:pos x="206" y="149"/>
                  </a:cxn>
                  <a:cxn ang="0">
                    <a:pos x="230" y="135"/>
                  </a:cxn>
                  <a:cxn ang="0">
                    <a:pos x="248" y="117"/>
                  </a:cxn>
                  <a:cxn ang="0">
                    <a:pos x="256" y="105"/>
                  </a:cxn>
                  <a:cxn ang="0">
                    <a:pos x="267" y="83"/>
                  </a:cxn>
                  <a:cxn ang="0">
                    <a:pos x="273" y="66"/>
                  </a:cxn>
                  <a:cxn ang="0">
                    <a:pos x="264" y="52"/>
                  </a:cxn>
                  <a:cxn ang="0">
                    <a:pos x="271" y="30"/>
                  </a:cxn>
                  <a:cxn ang="0">
                    <a:pos x="279" y="16"/>
                  </a:cxn>
                  <a:cxn ang="0">
                    <a:pos x="289" y="14"/>
                  </a:cxn>
                  <a:cxn ang="0">
                    <a:pos x="297" y="18"/>
                  </a:cxn>
                  <a:cxn ang="0">
                    <a:pos x="309" y="14"/>
                  </a:cxn>
                  <a:cxn ang="0">
                    <a:pos x="297" y="12"/>
                  </a:cxn>
                  <a:cxn ang="0">
                    <a:pos x="301" y="0"/>
                  </a:cxn>
                </a:cxnLst>
                <a:rect l="0" t="0" r="r" b="b"/>
                <a:pathLst>
                  <a:path w="333" h="269">
                    <a:moveTo>
                      <a:pt x="305" y="4"/>
                    </a:moveTo>
                    <a:lnTo>
                      <a:pt x="313" y="4"/>
                    </a:lnTo>
                    <a:lnTo>
                      <a:pt x="315" y="6"/>
                    </a:lnTo>
                    <a:lnTo>
                      <a:pt x="313" y="18"/>
                    </a:lnTo>
                    <a:lnTo>
                      <a:pt x="315" y="26"/>
                    </a:lnTo>
                    <a:lnTo>
                      <a:pt x="317" y="32"/>
                    </a:lnTo>
                    <a:lnTo>
                      <a:pt x="323" y="38"/>
                    </a:lnTo>
                    <a:lnTo>
                      <a:pt x="325" y="46"/>
                    </a:lnTo>
                    <a:lnTo>
                      <a:pt x="331" y="56"/>
                    </a:lnTo>
                    <a:lnTo>
                      <a:pt x="333" y="68"/>
                    </a:lnTo>
                    <a:lnTo>
                      <a:pt x="333" y="72"/>
                    </a:lnTo>
                    <a:lnTo>
                      <a:pt x="331" y="75"/>
                    </a:lnTo>
                    <a:lnTo>
                      <a:pt x="331" y="79"/>
                    </a:lnTo>
                    <a:lnTo>
                      <a:pt x="327" y="83"/>
                    </a:lnTo>
                    <a:lnTo>
                      <a:pt x="323" y="85"/>
                    </a:lnTo>
                    <a:lnTo>
                      <a:pt x="317" y="97"/>
                    </a:lnTo>
                    <a:lnTo>
                      <a:pt x="317" y="105"/>
                    </a:lnTo>
                    <a:lnTo>
                      <a:pt x="311" y="105"/>
                    </a:lnTo>
                    <a:lnTo>
                      <a:pt x="303" y="109"/>
                    </a:lnTo>
                    <a:lnTo>
                      <a:pt x="301" y="119"/>
                    </a:lnTo>
                    <a:lnTo>
                      <a:pt x="301" y="127"/>
                    </a:lnTo>
                    <a:lnTo>
                      <a:pt x="303" y="135"/>
                    </a:lnTo>
                    <a:lnTo>
                      <a:pt x="303" y="145"/>
                    </a:lnTo>
                    <a:lnTo>
                      <a:pt x="303" y="151"/>
                    </a:lnTo>
                    <a:lnTo>
                      <a:pt x="299" y="155"/>
                    </a:lnTo>
                    <a:lnTo>
                      <a:pt x="293" y="165"/>
                    </a:lnTo>
                    <a:lnTo>
                      <a:pt x="291" y="175"/>
                    </a:lnTo>
                    <a:lnTo>
                      <a:pt x="291" y="185"/>
                    </a:lnTo>
                    <a:lnTo>
                      <a:pt x="295" y="191"/>
                    </a:lnTo>
                    <a:lnTo>
                      <a:pt x="297" y="193"/>
                    </a:lnTo>
                    <a:lnTo>
                      <a:pt x="291" y="197"/>
                    </a:lnTo>
                    <a:lnTo>
                      <a:pt x="287" y="205"/>
                    </a:lnTo>
                    <a:lnTo>
                      <a:pt x="283" y="211"/>
                    </a:lnTo>
                    <a:lnTo>
                      <a:pt x="269" y="221"/>
                    </a:lnTo>
                    <a:lnTo>
                      <a:pt x="267" y="217"/>
                    </a:lnTo>
                    <a:lnTo>
                      <a:pt x="269" y="205"/>
                    </a:lnTo>
                    <a:lnTo>
                      <a:pt x="273" y="201"/>
                    </a:lnTo>
                    <a:lnTo>
                      <a:pt x="275" y="195"/>
                    </a:lnTo>
                    <a:lnTo>
                      <a:pt x="267" y="195"/>
                    </a:lnTo>
                    <a:lnTo>
                      <a:pt x="266" y="201"/>
                    </a:lnTo>
                    <a:lnTo>
                      <a:pt x="264" y="207"/>
                    </a:lnTo>
                    <a:lnTo>
                      <a:pt x="264" y="211"/>
                    </a:lnTo>
                    <a:lnTo>
                      <a:pt x="260" y="209"/>
                    </a:lnTo>
                    <a:lnTo>
                      <a:pt x="252" y="207"/>
                    </a:lnTo>
                    <a:lnTo>
                      <a:pt x="248" y="213"/>
                    </a:lnTo>
                    <a:lnTo>
                      <a:pt x="246" y="225"/>
                    </a:lnTo>
                    <a:lnTo>
                      <a:pt x="242" y="229"/>
                    </a:lnTo>
                    <a:lnTo>
                      <a:pt x="238" y="229"/>
                    </a:lnTo>
                    <a:lnTo>
                      <a:pt x="238" y="221"/>
                    </a:lnTo>
                    <a:lnTo>
                      <a:pt x="238" y="215"/>
                    </a:lnTo>
                    <a:lnTo>
                      <a:pt x="234" y="215"/>
                    </a:lnTo>
                    <a:lnTo>
                      <a:pt x="228" y="219"/>
                    </a:lnTo>
                    <a:lnTo>
                      <a:pt x="224" y="225"/>
                    </a:lnTo>
                    <a:lnTo>
                      <a:pt x="220" y="231"/>
                    </a:lnTo>
                    <a:lnTo>
                      <a:pt x="210" y="229"/>
                    </a:lnTo>
                    <a:lnTo>
                      <a:pt x="194" y="229"/>
                    </a:lnTo>
                    <a:lnTo>
                      <a:pt x="186" y="231"/>
                    </a:lnTo>
                    <a:lnTo>
                      <a:pt x="188" y="229"/>
                    </a:lnTo>
                    <a:lnTo>
                      <a:pt x="192" y="227"/>
                    </a:lnTo>
                    <a:lnTo>
                      <a:pt x="186" y="225"/>
                    </a:lnTo>
                    <a:lnTo>
                      <a:pt x="184" y="223"/>
                    </a:lnTo>
                    <a:lnTo>
                      <a:pt x="182" y="227"/>
                    </a:lnTo>
                    <a:lnTo>
                      <a:pt x="178" y="223"/>
                    </a:lnTo>
                    <a:lnTo>
                      <a:pt x="178" y="217"/>
                    </a:lnTo>
                    <a:lnTo>
                      <a:pt x="176" y="217"/>
                    </a:lnTo>
                    <a:lnTo>
                      <a:pt x="168" y="229"/>
                    </a:lnTo>
                    <a:lnTo>
                      <a:pt x="180" y="237"/>
                    </a:lnTo>
                    <a:lnTo>
                      <a:pt x="180" y="245"/>
                    </a:lnTo>
                    <a:lnTo>
                      <a:pt x="176" y="241"/>
                    </a:lnTo>
                    <a:lnTo>
                      <a:pt x="172" y="243"/>
                    </a:lnTo>
                    <a:lnTo>
                      <a:pt x="168" y="243"/>
                    </a:lnTo>
                    <a:lnTo>
                      <a:pt x="164" y="245"/>
                    </a:lnTo>
                    <a:lnTo>
                      <a:pt x="162" y="249"/>
                    </a:lnTo>
                    <a:lnTo>
                      <a:pt x="160" y="251"/>
                    </a:lnTo>
                    <a:lnTo>
                      <a:pt x="152" y="265"/>
                    </a:lnTo>
                    <a:lnTo>
                      <a:pt x="146" y="269"/>
                    </a:lnTo>
                    <a:lnTo>
                      <a:pt x="138" y="265"/>
                    </a:lnTo>
                    <a:lnTo>
                      <a:pt x="134" y="261"/>
                    </a:lnTo>
                    <a:lnTo>
                      <a:pt x="128" y="257"/>
                    </a:lnTo>
                    <a:lnTo>
                      <a:pt x="128" y="251"/>
                    </a:lnTo>
                    <a:lnTo>
                      <a:pt x="128" y="241"/>
                    </a:lnTo>
                    <a:lnTo>
                      <a:pt x="130" y="239"/>
                    </a:lnTo>
                    <a:lnTo>
                      <a:pt x="136" y="231"/>
                    </a:lnTo>
                    <a:lnTo>
                      <a:pt x="136" y="229"/>
                    </a:lnTo>
                    <a:lnTo>
                      <a:pt x="134" y="229"/>
                    </a:lnTo>
                    <a:lnTo>
                      <a:pt x="124" y="229"/>
                    </a:lnTo>
                    <a:lnTo>
                      <a:pt x="118" y="227"/>
                    </a:lnTo>
                    <a:lnTo>
                      <a:pt x="110" y="225"/>
                    </a:lnTo>
                    <a:lnTo>
                      <a:pt x="104" y="227"/>
                    </a:lnTo>
                    <a:lnTo>
                      <a:pt x="98" y="231"/>
                    </a:lnTo>
                    <a:lnTo>
                      <a:pt x="88" y="237"/>
                    </a:lnTo>
                    <a:lnTo>
                      <a:pt x="86" y="233"/>
                    </a:lnTo>
                    <a:lnTo>
                      <a:pt x="80" y="235"/>
                    </a:lnTo>
                    <a:lnTo>
                      <a:pt x="78" y="235"/>
                    </a:lnTo>
                    <a:lnTo>
                      <a:pt x="72" y="237"/>
                    </a:lnTo>
                    <a:lnTo>
                      <a:pt x="68" y="239"/>
                    </a:lnTo>
                    <a:lnTo>
                      <a:pt x="66" y="241"/>
                    </a:lnTo>
                    <a:lnTo>
                      <a:pt x="50" y="243"/>
                    </a:lnTo>
                    <a:lnTo>
                      <a:pt x="46" y="241"/>
                    </a:lnTo>
                    <a:lnTo>
                      <a:pt x="42" y="241"/>
                    </a:lnTo>
                    <a:lnTo>
                      <a:pt x="38" y="255"/>
                    </a:lnTo>
                    <a:lnTo>
                      <a:pt x="36" y="255"/>
                    </a:lnTo>
                    <a:lnTo>
                      <a:pt x="28" y="253"/>
                    </a:lnTo>
                    <a:lnTo>
                      <a:pt x="24" y="251"/>
                    </a:lnTo>
                    <a:lnTo>
                      <a:pt x="18" y="253"/>
                    </a:lnTo>
                    <a:lnTo>
                      <a:pt x="14" y="253"/>
                    </a:lnTo>
                    <a:lnTo>
                      <a:pt x="10" y="253"/>
                    </a:lnTo>
                    <a:lnTo>
                      <a:pt x="6" y="251"/>
                    </a:lnTo>
                    <a:lnTo>
                      <a:pt x="0" y="251"/>
                    </a:lnTo>
                    <a:lnTo>
                      <a:pt x="0" y="243"/>
                    </a:lnTo>
                    <a:lnTo>
                      <a:pt x="0" y="239"/>
                    </a:lnTo>
                    <a:lnTo>
                      <a:pt x="14" y="237"/>
                    </a:lnTo>
                    <a:lnTo>
                      <a:pt x="20" y="231"/>
                    </a:lnTo>
                    <a:lnTo>
                      <a:pt x="24" y="227"/>
                    </a:lnTo>
                    <a:lnTo>
                      <a:pt x="34" y="223"/>
                    </a:lnTo>
                    <a:lnTo>
                      <a:pt x="40" y="215"/>
                    </a:lnTo>
                    <a:lnTo>
                      <a:pt x="48" y="211"/>
                    </a:lnTo>
                    <a:lnTo>
                      <a:pt x="52" y="203"/>
                    </a:lnTo>
                    <a:lnTo>
                      <a:pt x="58" y="201"/>
                    </a:lnTo>
                    <a:lnTo>
                      <a:pt x="64" y="199"/>
                    </a:lnTo>
                    <a:lnTo>
                      <a:pt x="74" y="201"/>
                    </a:lnTo>
                    <a:lnTo>
                      <a:pt x="84" y="199"/>
                    </a:lnTo>
                    <a:lnTo>
                      <a:pt x="92" y="201"/>
                    </a:lnTo>
                    <a:lnTo>
                      <a:pt x="114" y="195"/>
                    </a:lnTo>
                    <a:lnTo>
                      <a:pt x="120" y="195"/>
                    </a:lnTo>
                    <a:lnTo>
                      <a:pt x="124" y="193"/>
                    </a:lnTo>
                    <a:lnTo>
                      <a:pt x="130" y="193"/>
                    </a:lnTo>
                    <a:lnTo>
                      <a:pt x="130" y="199"/>
                    </a:lnTo>
                    <a:lnTo>
                      <a:pt x="142" y="201"/>
                    </a:lnTo>
                    <a:lnTo>
                      <a:pt x="144" y="201"/>
                    </a:lnTo>
                    <a:lnTo>
                      <a:pt x="148" y="197"/>
                    </a:lnTo>
                    <a:lnTo>
                      <a:pt x="154" y="193"/>
                    </a:lnTo>
                    <a:lnTo>
                      <a:pt x="154" y="177"/>
                    </a:lnTo>
                    <a:lnTo>
                      <a:pt x="164" y="171"/>
                    </a:lnTo>
                    <a:lnTo>
                      <a:pt x="170" y="161"/>
                    </a:lnTo>
                    <a:lnTo>
                      <a:pt x="176" y="151"/>
                    </a:lnTo>
                    <a:lnTo>
                      <a:pt x="176" y="145"/>
                    </a:lnTo>
                    <a:lnTo>
                      <a:pt x="176" y="139"/>
                    </a:lnTo>
                    <a:lnTo>
                      <a:pt x="188" y="133"/>
                    </a:lnTo>
                    <a:lnTo>
                      <a:pt x="192" y="135"/>
                    </a:lnTo>
                    <a:lnTo>
                      <a:pt x="190" y="139"/>
                    </a:lnTo>
                    <a:lnTo>
                      <a:pt x="186" y="141"/>
                    </a:lnTo>
                    <a:lnTo>
                      <a:pt x="182" y="145"/>
                    </a:lnTo>
                    <a:lnTo>
                      <a:pt x="182" y="147"/>
                    </a:lnTo>
                    <a:lnTo>
                      <a:pt x="184" y="153"/>
                    </a:lnTo>
                    <a:lnTo>
                      <a:pt x="184" y="159"/>
                    </a:lnTo>
                    <a:lnTo>
                      <a:pt x="186" y="159"/>
                    </a:lnTo>
                    <a:lnTo>
                      <a:pt x="194" y="157"/>
                    </a:lnTo>
                    <a:lnTo>
                      <a:pt x="198" y="153"/>
                    </a:lnTo>
                    <a:lnTo>
                      <a:pt x="206" y="149"/>
                    </a:lnTo>
                    <a:lnTo>
                      <a:pt x="214" y="147"/>
                    </a:lnTo>
                    <a:lnTo>
                      <a:pt x="224" y="139"/>
                    </a:lnTo>
                    <a:lnTo>
                      <a:pt x="230" y="135"/>
                    </a:lnTo>
                    <a:lnTo>
                      <a:pt x="234" y="127"/>
                    </a:lnTo>
                    <a:lnTo>
                      <a:pt x="240" y="121"/>
                    </a:lnTo>
                    <a:lnTo>
                      <a:pt x="248" y="117"/>
                    </a:lnTo>
                    <a:lnTo>
                      <a:pt x="250" y="117"/>
                    </a:lnTo>
                    <a:lnTo>
                      <a:pt x="256" y="111"/>
                    </a:lnTo>
                    <a:lnTo>
                      <a:pt x="256" y="105"/>
                    </a:lnTo>
                    <a:lnTo>
                      <a:pt x="258" y="101"/>
                    </a:lnTo>
                    <a:lnTo>
                      <a:pt x="266" y="87"/>
                    </a:lnTo>
                    <a:lnTo>
                      <a:pt x="267" y="83"/>
                    </a:lnTo>
                    <a:lnTo>
                      <a:pt x="269" y="77"/>
                    </a:lnTo>
                    <a:lnTo>
                      <a:pt x="271" y="72"/>
                    </a:lnTo>
                    <a:lnTo>
                      <a:pt x="273" y="66"/>
                    </a:lnTo>
                    <a:lnTo>
                      <a:pt x="273" y="58"/>
                    </a:lnTo>
                    <a:lnTo>
                      <a:pt x="269" y="54"/>
                    </a:lnTo>
                    <a:lnTo>
                      <a:pt x="264" y="52"/>
                    </a:lnTo>
                    <a:lnTo>
                      <a:pt x="267" y="50"/>
                    </a:lnTo>
                    <a:lnTo>
                      <a:pt x="271" y="44"/>
                    </a:lnTo>
                    <a:lnTo>
                      <a:pt x="271" y="30"/>
                    </a:lnTo>
                    <a:lnTo>
                      <a:pt x="273" y="26"/>
                    </a:lnTo>
                    <a:lnTo>
                      <a:pt x="279" y="24"/>
                    </a:lnTo>
                    <a:lnTo>
                      <a:pt x="279" y="16"/>
                    </a:lnTo>
                    <a:lnTo>
                      <a:pt x="281" y="12"/>
                    </a:lnTo>
                    <a:lnTo>
                      <a:pt x="285" y="10"/>
                    </a:lnTo>
                    <a:lnTo>
                      <a:pt x="289" y="14"/>
                    </a:lnTo>
                    <a:lnTo>
                      <a:pt x="291" y="20"/>
                    </a:lnTo>
                    <a:lnTo>
                      <a:pt x="293" y="22"/>
                    </a:lnTo>
                    <a:lnTo>
                      <a:pt x="297" y="18"/>
                    </a:lnTo>
                    <a:lnTo>
                      <a:pt x="301" y="20"/>
                    </a:lnTo>
                    <a:lnTo>
                      <a:pt x="305" y="20"/>
                    </a:lnTo>
                    <a:lnTo>
                      <a:pt x="309" y="14"/>
                    </a:lnTo>
                    <a:lnTo>
                      <a:pt x="309" y="8"/>
                    </a:lnTo>
                    <a:lnTo>
                      <a:pt x="305" y="10"/>
                    </a:lnTo>
                    <a:lnTo>
                      <a:pt x="297" y="12"/>
                    </a:lnTo>
                    <a:lnTo>
                      <a:pt x="295" y="8"/>
                    </a:lnTo>
                    <a:lnTo>
                      <a:pt x="297" y="2"/>
                    </a:lnTo>
                    <a:lnTo>
                      <a:pt x="301" y="0"/>
                    </a:lnTo>
                    <a:lnTo>
                      <a:pt x="305" y="4"/>
                    </a:lnTo>
                    <a:close/>
                  </a:path>
                </a:pathLst>
              </a:custGeom>
              <a:grpFill/>
              <a:ln w="3175">
                <a:solidFill>
                  <a:schemeClr val="bg1"/>
                </a:solidFill>
                <a:round/>
                <a:headEnd/>
                <a:tailEnd/>
              </a:ln>
            </p:spPr>
            <p:txBody>
              <a:bodyPr/>
              <a:lstStyle/>
              <a:p>
                <a:pPr>
                  <a:defRPr/>
                </a:pPr>
                <a:endParaRPr lang="en-GB"/>
              </a:p>
            </p:txBody>
          </p:sp>
          <p:sp>
            <p:nvSpPr>
              <p:cNvPr id="3081" name="Freeform 9"/>
              <p:cNvSpPr>
                <a:spLocks/>
              </p:cNvSpPr>
              <p:nvPr/>
            </p:nvSpPr>
            <p:spPr bwMode="auto">
              <a:xfrm>
                <a:off x="7445375" y="3033713"/>
                <a:ext cx="58738" cy="42863"/>
              </a:xfrm>
              <a:custGeom>
                <a:avLst/>
                <a:gdLst/>
                <a:ahLst/>
                <a:cxnLst>
                  <a:cxn ang="0">
                    <a:pos x="60" y="36"/>
                  </a:cxn>
                  <a:cxn ang="0">
                    <a:pos x="54" y="32"/>
                  </a:cxn>
                  <a:cxn ang="0">
                    <a:pos x="46" y="30"/>
                  </a:cxn>
                  <a:cxn ang="0">
                    <a:pos x="40" y="32"/>
                  </a:cxn>
                  <a:cxn ang="0">
                    <a:pos x="34" y="36"/>
                  </a:cxn>
                  <a:cxn ang="0">
                    <a:pos x="32" y="42"/>
                  </a:cxn>
                  <a:cxn ang="0">
                    <a:pos x="26" y="50"/>
                  </a:cxn>
                  <a:cxn ang="0">
                    <a:pos x="24" y="54"/>
                  </a:cxn>
                  <a:cxn ang="0">
                    <a:pos x="20" y="56"/>
                  </a:cxn>
                  <a:cxn ang="0">
                    <a:pos x="14" y="52"/>
                  </a:cxn>
                  <a:cxn ang="0">
                    <a:pos x="12" y="50"/>
                  </a:cxn>
                  <a:cxn ang="0">
                    <a:pos x="8" y="42"/>
                  </a:cxn>
                  <a:cxn ang="0">
                    <a:pos x="10" y="40"/>
                  </a:cxn>
                  <a:cxn ang="0">
                    <a:pos x="8" y="36"/>
                  </a:cxn>
                  <a:cxn ang="0">
                    <a:pos x="4" y="32"/>
                  </a:cxn>
                  <a:cxn ang="0">
                    <a:pos x="0" y="32"/>
                  </a:cxn>
                  <a:cxn ang="0">
                    <a:pos x="6" y="26"/>
                  </a:cxn>
                  <a:cxn ang="0">
                    <a:pos x="20" y="12"/>
                  </a:cxn>
                  <a:cxn ang="0">
                    <a:pos x="26" y="14"/>
                  </a:cxn>
                  <a:cxn ang="0">
                    <a:pos x="30" y="14"/>
                  </a:cxn>
                  <a:cxn ang="0">
                    <a:pos x="36" y="14"/>
                  </a:cxn>
                  <a:cxn ang="0">
                    <a:pos x="42" y="12"/>
                  </a:cxn>
                  <a:cxn ang="0">
                    <a:pos x="44" y="6"/>
                  </a:cxn>
                  <a:cxn ang="0">
                    <a:pos x="50" y="0"/>
                  </a:cxn>
                  <a:cxn ang="0">
                    <a:pos x="54" y="0"/>
                  </a:cxn>
                  <a:cxn ang="0">
                    <a:pos x="60" y="2"/>
                  </a:cxn>
                  <a:cxn ang="0">
                    <a:pos x="66" y="4"/>
                  </a:cxn>
                  <a:cxn ang="0">
                    <a:pos x="70" y="6"/>
                  </a:cxn>
                  <a:cxn ang="0">
                    <a:pos x="74" y="18"/>
                  </a:cxn>
                  <a:cxn ang="0">
                    <a:pos x="76" y="18"/>
                  </a:cxn>
                  <a:cxn ang="0">
                    <a:pos x="72" y="22"/>
                  </a:cxn>
                  <a:cxn ang="0">
                    <a:pos x="68" y="24"/>
                  </a:cxn>
                  <a:cxn ang="0">
                    <a:pos x="66" y="28"/>
                  </a:cxn>
                  <a:cxn ang="0">
                    <a:pos x="64" y="32"/>
                  </a:cxn>
                  <a:cxn ang="0">
                    <a:pos x="60" y="36"/>
                  </a:cxn>
                </a:cxnLst>
                <a:rect l="0" t="0" r="r" b="b"/>
                <a:pathLst>
                  <a:path w="76" h="56">
                    <a:moveTo>
                      <a:pt x="60" y="36"/>
                    </a:moveTo>
                    <a:lnTo>
                      <a:pt x="54" y="32"/>
                    </a:lnTo>
                    <a:lnTo>
                      <a:pt x="46" y="30"/>
                    </a:lnTo>
                    <a:lnTo>
                      <a:pt x="40" y="32"/>
                    </a:lnTo>
                    <a:lnTo>
                      <a:pt x="34" y="36"/>
                    </a:lnTo>
                    <a:lnTo>
                      <a:pt x="32" y="42"/>
                    </a:lnTo>
                    <a:lnTo>
                      <a:pt x="26" y="50"/>
                    </a:lnTo>
                    <a:lnTo>
                      <a:pt x="24" y="54"/>
                    </a:lnTo>
                    <a:lnTo>
                      <a:pt x="20" y="56"/>
                    </a:lnTo>
                    <a:lnTo>
                      <a:pt x="14" y="52"/>
                    </a:lnTo>
                    <a:lnTo>
                      <a:pt x="12" y="50"/>
                    </a:lnTo>
                    <a:lnTo>
                      <a:pt x="8" y="42"/>
                    </a:lnTo>
                    <a:lnTo>
                      <a:pt x="10" y="40"/>
                    </a:lnTo>
                    <a:lnTo>
                      <a:pt x="8" y="36"/>
                    </a:lnTo>
                    <a:lnTo>
                      <a:pt x="4" y="32"/>
                    </a:lnTo>
                    <a:lnTo>
                      <a:pt x="0" y="32"/>
                    </a:lnTo>
                    <a:lnTo>
                      <a:pt x="6" y="26"/>
                    </a:lnTo>
                    <a:lnTo>
                      <a:pt x="20" y="12"/>
                    </a:lnTo>
                    <a:lnTo>
                      <a:pt x="26" y="14"/>
                    </a:lnTo>
                    <a:lnTo>
                      <a:pt x="30" y="14"/>
                    </a:lnTo>
                    <a:lnTo>
                      <a:pt x="36" y="14"/>
                    </a:lnTo>
                    <a:lnTo>
                      <a:pt x="42" y="12"/>
                    </a:lnTo>
                    <a:lnTo>
                      <a:pt x="44" y="6"/>
                    </a:lnTo>
                    <a:lnTo>
                      <a:pt x="50" y="0"/>
                    </a:lnTo>
                    <a:lnTo>
                      <a:pt x="54" y="0"/>
                    </a:lnTo>
                    <a:lnTo>
                      <a:pt x="60" y="2"/>
                    </a:lnTo>
                    <a:lnTo>
                      <a:pt x="66" y="4"/>
                    </a:lnTo>
                    <a:lnTo>
                      <a:pt x="70" y="6"/>
                    </a:lnTo>
                    <a:lnTo>
                      <a:pt x="74" y="18"/>
                    </a:lnTo>
                    <a:lnTo>
                      <a:pt x="76" y="18"/>
                    </a:lnTo>
                    <a:lnTo>
                      <a:pt x="72" y="22"/>
                    </a:lnTo>
                    <a:lnTo>
                      <a:pt x="68" y="24"/>
                    </a:lnTo>
                    <a:lnTo>
                      <a:pt x="66" y="28"/>
                    </a:lnTo>
                    <a:lnTo>
                      <a:pt x="64" y="32"/>
                    </a:lnTo>
                    <a:lnTo>
                      <a:pt x="60" y="36"/>
                    </a:lnTo>
                    <a:close/>
                  </a:path>
                </a:pathLst>
              </a:custGeom>
              <a:grpFill/>
              <a:ln w="3175">
                <a:solidFill>
                  <a:schemeClr val="bg1"/>
                </a:solidFill>
                <a:round/>
                <a:headEnd/>
                <a:tailEnd/>
              </a:ln>
            </p:spPr>
            <p:txBody>
              <a:bodyPr/>
              <a:lstStyle/>
              <a:p>
                <a:pPr>
                  <a:defRPr/>
                </a:pPr>
                <a:endParaRPr lang="en-GB"/>
              </a:p>
            </p:txBody>
          </p:sp>
          <p:sp>
            <p:nvSpPr>
              <p:cNvPr id="3082" name="Freeform 10"/>
              <p:cNvSpPr>
                <a:spLocks/>
              </p:cNvSpPr>
              <p:nvPr/>
            </p:nvSpPr>
            <p:spPr bwMode="auto">
              <a:xfrm>
                <a:off x="7383463" y="3043238"/>
                <a:ext cx="57150" cy="77788"/>
              </a:xfrm>
              <a:custGeom>
                <a:avLst/>
                <a:gdLst/>
                <a:ahLst/>
                <a:cxnLst>
                  <a:cxn ang="0">
                    <a:pos x="38" y="2"/>
                  </a:cxn>
                  <a:cxn ang="0">
                    <a:pos x="30" y="2"/>
                  </a:cxn>
                  <a:cxn ang="0">
                    <a:pos x="24" y="12"/>
                  </a:cxn>
                  <a:cxn ang="0">
                    <a:pos x="16" y="16"/>
                  </a:cxn>
                  <a:cxn ang="0">
                    <a:pos x="10" y="16"/>
                  </a:cxn>
                  <a:cxn ang="0">
                    <a:pos x="0" y="26"/>
                  </a:cxn>
                  <a:cxn ang="0">
                    <a:pos x="8" y="34"/>
                  </a:cxn>
                  <a:cxn ang="0">
                    <a:pos x="6" y="32"/>
                  </a:cxn>
                  <a:cxn ang="0">
                    <a:pos x="4" y="46"/>
                  </a:cxn>
                  <a:cxn ang="0">
                    <a:pos x="14" y="40"/>
                  </a:cxn>
                  <a:cxn ang="0">
                    <a:pos x="22" y="40"/>
                  </a:cxn>
                  <a:cxn ang="0">
                    <a:pos x="18" y="34"/>
                  </a:cxn>
                  <a:cxn ang="0">
                    <a:pos x="20" y="26"/>
                  </a:cxn>
                  <a:cxn ang="0">
                    <a:pos x="28" y="38"/>
                  </a:cxn>
                  <a:cxn ang="0">
                    <a:pos x="30" y="46"/>
                  </a:cxn>
                  <a:cxn ang="0">
                    <a:pos x="26" y="58"/>
                  </a:cxn>
                  <a:cxn ang="0">
                    <a:pos x="20" y="66"/>
                  </a:cxn>
                  <a:cxn ang="0">
                    <a:pos x="20" y="82"/>
                  </a:cxn>
                  <a:cxn ang="0">
                    <a:pos x="22" y="90"/>
                  </a:cxn>
                  <a:cxn ang="0">
                    <a:pos x="32" y="86"/>
                  </a:cxn>
                  <a:cxn ang="0">
                    <a:pos x="32" y="76"/>
                  </a:cxn>
                  <a:cxn ang="0">
                    <a:pos x="34" y="80"/>
                  </a:cxn>
                  <a:cxn ang="0">
                    <a:pos x="34" y="90"/>
                  </a:cxn>
                  <a:cxn ang="0">
                    <a:pos x="38" y="96"/>
                  </a:cxn>
                  <a:cxn ang="0">
                    <a:pos x="44" y="88"/>
                  </a:cxn>
                  <a:cxn ang="0">
                    <a:pos x="52" y="86"/>
                  </a:cxn>
                  <a:cxn ang="0">
                    <a:pos x="58" y="60"/>
                  </a:cxn>
                  <a:cxn ang="0">
                    <a:pos x="66" y="46"/>
                  </a:cxn>
                  <a:cxn ang="0">
                    <a:pos x="72" y="36"/>
                  </a:cxn>
                  <a:cxn ang="0">
                    <a:pos x="68" y="26"/>
                  </a:cxn>
                  <a:cxn ang="0">
                    <a:pos x="60" y="20"/>
                  </a:cxn>
                  <a:cxn ang="0">
                    <a:pos x="62" y="10"/>
                  </a:cxn>
                  <a:cxn ang="0">
                    <a:pos x="48" y="12"/>
                  </a:cxn>
                  <a:cxn ang="0">
                    <a:pos x="42" y="2"/>
                  </a:cxn>
                </a:cxnLst>
                <a:rect l="0" t="0" r="r" b="b"/>
                <a:pathLst>
                  <a:path w="72" h="98">
                    <a:moveTo>
                      <a:pt x="36" y="2"/>
                    </a:moveTo>
                    <a:lnTo>
                      <a:pt x="38" y="2"/>
                    </a:lnTo>
                    <a:lnTo>
                      <a:pt x="36" y="0"/>
                    </a:lnTo>
                    <a:lnTo>
                      <a:pt x="30" y="2"/>
                    </a:lnTo>
                    <a:lnTo>
                      <a:pt x="26" y="6"/>
                    </a:lnTo>
                    <a:lnTo>
                      <a:pt x="24" y="12"/>
                    </a:lnTo>
                    <a:lnTo>
                      <a:pt x="18" y="12"/>
                    </a:lnTo>
                    <a:lnTo>
                      <a:pt x="16" y="16"/>
                    </a:lnTo>
                    <a:lnTo>
                      <a:pt x="12" y="18"/>
                    </a:lnTo>
                    <a:lnTo>
                      <a:pt x="10" y="16"/>
                    </a:lnTo>
                    <a:lnTo>
                      <a:pt x="6" y="18"/>
                    </a:lnTo>
                    <a:lnTo>
                      <a:pt x="0" y="26"/>
                    </a:lnTo>
                    <a:lnTo>
                      <a:pt x="6" y="30"/>
                    </a:lnTo>
                    <a:lnTo>
                      <a:pt x="8" y="34"/>
                    </a:lnTo>
                    <a:lnTo>
                      <a:pt x="10" y="38"/>
                    </a:lnTo>
                    <a:lnTo>
                      <a:pt x="6" y="32"/>
                    </a:lnTo>
                    <a:lnTo>
                      <a:pt x="2" y="32"/>
                    </a:lnTo>
                    <a:lnTo>
                      <a:pt x="4" y="46"/>
                    </a:lnTo>
                    <a:lnTo>
                      <a:pt x="8" y="42"/>
                    </a:lnTo>
                    <a:lnTo>
                      <a:pt x="14" y="40"/>
                    </a:lnTo>
                    <a:lnTo>
                      <a:pt x="20" y="44"/>
                    </a:lnTo>
                    <a:lnTo>
                      <a:pt x="22" y="40"/>
                    </a:lnTo>
                    <a:lnTo>
                      <a:pt x="20" y="38"/>
                    </a:lnTo>
                    <a:lnTo>
                      <a:pt x="18" y="34"/>
                    </a:lnTo>
                    <a:lnTo>
                      <a:pt x="18" y="28"/>
                    </a:lnTo>
                    <a:lnTo>
                      <a:pt x="20" y="26"/>
                    </a:lnTo>
                    <a:lnTo>
                      <a:pt x="24" y="32"/>
                    </a:lnTo>
                    <a:lnTo>
                      <a:pt x="28" y="38"/>
                    </a:lnTo>
                    <a:lnTo>
                      <a:pt x="28" y="44"/>
                    </a:lnTo>
                    <a:lnTo>
                      <a:pt x="30" y="46"/>
                    </a:lnTo>
                    <a:lnTo>
                      <a:pt x="30" y="52"/>
                    </a:lnTo>
                    <a:lnTo>
                      <a:pt x="26" y="58"/>
                    </a:lnTo>
                    <a:lnTo>
                      <a:pt x="22" y="62"/>
                    </a:lnTo>
                    <a:lnTo>
                      <a:pt x="20" y="66"/>
                    </a:lnTo>
                    <a:lnTo>
                      <a:pt x="20" y="74"/>
                    </a:lnTo>
                    <a:lnTo>
                      <a:pt x="20" y="82"/>
                    </a:lnTo>
                    <a:lnTo>
                      <a:pt x="20" y="88"/>
                    </a:lnTo>
                    <a:lnTo>
                      <a:pt x="22" y="90"/>
                    </a:lnTo>
                    <a:lnTo>
                      <a:pt x="30" y="94"/>
                    </a:lnTo>
                    <a:lnTo>
                      <a:pt x="32" y="86"/>
                    </a:lnTo>
                    <a:lnTo>
                      <a:pt x="30" y="80"/>
                    </a:lnTo>
                    <a:lnTo>
                      <a:pt x="32" y="76"/>
                    </a:lnTo>
                    <a:lnTo>
                      <a:pt x="36" y="78"/>
                    </a:lnTo>
                    <a:lnTo>
                      <a:pt x="34" y="80"/>
                    </a:lnTo>
                    <a:lnTo>
                      <a:pt x="34" y="84"/>
                    </a:lnTo>
                    <a:lnTo>
                      <a:pt x="34" y="90"/>
                    </a:lnTo>
                    <a:lnTo>
                      <a:pt x="34" y="98"/>
                    </a:lnTo>
                    <a:lnTo>
                      <a:pt x="38" y="96"/>
                    </a:lnTo>
                    <a:lnTo>
                      <a:pt x="44" y="92"/>
                    </a:lnTo>
                    <a:lnTo>
                      <a:pt x="44" y="88"/>
                    </a:lnTo>
                    <a:lnTo>
                      <a:pt x="48" y="84"/>
                    </a:lnTo>
                    <a:lnTo>
                      <a:pt x="52" y="86"/>
                    </a:lnTo>
                    <a:lnTo>
                      <a:pt x="54" y="78"/>
                    </a:lnTo>
                    <a:lnTo>
                      <a:pt x="58" y="60"/>
                    </a:lnTo>
                    <a:lnTo>
                      <a:pt x="62" y="52"/>
                    </a:lnTo>
                    <a:lnTo>
                      <a:pt x="66" y="46"/>
                    </a:lnTo>
                    <a:lnTo>
                      <a:pt x="70" y="40"/>
                    </a:lnTo>
                    <a:lnTo>
                      <a:pt x="72" y="36"/>
                    </a:lnTo>
                    <a:lnTo>
                      <a:pt x="72" y="30"/>
                    </a:lnTo>
                    <a:lnTo>
                      <a:pt x="68" y="26"/>
                    </a:lnTo>
                    <a:lnTo>
                      <a:pt x="60" y="24"/>
                    </a:lnTo>
                    <a:lnTo>
                      <a:pt x="60" y="20"/>
                    </a:lnTo>
                    <a:lnTo>
                      <a:pt x="62" y="14"/>
                    </a:lnTo>
                    <a:lnTo>
                      <a:pt x="62" y="10"/>
                    </a:lnTo>
                    <a:lnTo>
                      <a:pt x="56" y="12"/>
                    </a:lnTo>
                    <a:lnTo>
                      <a:pt x="48" y="12"/>
                    </a:lnTo>
                    <a:lnTo>
                      <a:pt x="42" y="6"/>
                    </a:lnTo>
                    <a:lnTo>
                      <a:pt x="42" y="2"/>
                    </a:lnTo>
                    <a:lnTo>
                      <a:pt x="36" y="2"/>
                    </a:lnTo>
                    <a:close/>
                  </a:path>
                </a:pathLst>
              </a:custGeom>
              <a:grpFill/>
              <a:ln w="3175">
                <a:solidFill>
                  <a:schemeClr val="bg1"/>
                </a:solidFill>
                <a:round/>
                <a:headEnd/>
                <a:tailEnd/>
              </a:ln>
            </p:spPr>
            <p:txBody>
              <a:bodyPr/>
              <a:lstStyle/>
              <a:p>
                <a:pPr>
                  <a:defRPr/>
                </a:pPr>
                <a:endParaRPr lang="en-GB"/>
              </a:p>
            </p:txBody>
          </p:sp>
          <p:sp>
            <p:nvSpPr>
              <p:cNvPr id="3083" name="Freeform 11"/>
              <p:cNvSpPr>
                <a:spLocks/>
              </p:cNvSpPr>
              <p:nvPr/>
            </p:nvSpPr>
            <p:spPr bwMode="auto">
              <a:xfrm>
                <a:off x="7156450" y="3273426"/>
                <a:ext cx="41275" cy="88900"/>
              </a:xfrm>
              <a:custGeom>
                <a:avLst/>
                <a:gdLst/>
                <a:ahLst/>
                <a:cxnLst>
                  <a:cxn ang="0">
                    <a:pos x="40" y="0"/>
                  </a:cxn>
                  <a:cxn ang="0">
                    <a:pos x="44" y="2"/>
                  </a:cxn>
                  <a:cxn ang="0">
                    <a:pos x="46" y="6"/>
                  </a:cxn>
                  <a:cxn ang="0">
                    <a:pos x="50" y="6"/>
                  </a:cxn>
                  <a:cxn ang="0">
                    <a:pos x="52" y="8"/>
                  </a:cxn>
                  <a:cxn ang="0">
                    <a:pos x="52" y="10"/>
                  </a:cxn>
                  <a:cxn ang="0">
                    <a:pos x="50" y="16"/>
                  </a:cxn>
                  <a:cxn ang="0">
                    <a:pos x="50" y="18"/>
                  </a:cxn>
                  <a:cxn ang="0">
                    <a:pos x="50" y="24"/>
                  </a:cxn>
                  <a:cxn ang="0">
                    <a:pos x="50" y="28"/>
                  </a:cxn>
                  <a:cxn ang="0">
                    <a:pos x="44" y="40"/>
                  </a:cxn>
                  <a:cxn ang="0">
                    <a:pos x="42" y="54"/>
                  </a:cxn>
                  <a:cxn ang="0">
                    <a:pos x="40" y="64"/>
                  </a:cxn>
                  <a:cxn ang="0">
                    <a:pos x="36" y="74"/>
                  </a:cxn>
                  <a:cxn ang="0">
                    <a:pos x="30" y="86"/>
                  </a:cxn>
                  <a:cxn ang="0">
                    <a:pos x="28" y="90"/>
                  </a:cxn>
                  <a:cxn ang="0">
                    <a:pos x="26" y="96"/>
                  </a:cxn>
                  <a:cxn ang="0">
                    <a:pos x="22" y="112"/>
                  </a:cxn>
                  <a:cxn ang="0">
                    <a:pos x="20" y="110"/>
                  </a:cxn>
                  <a:cxn ang="0">
                    <a:pos x="18" y="104"/>
                  </a:cxn>
                  <a:cxn ang="0">
                    <a:pos x="14" y="96"/>
                  </a:cxn>
                  <a:cxn ang="0">
                    <a:pos x="8" y="92"/>
                  </a:cxn>
                  <a:cxn ang="0">
                    <a:pos x="2" y="84"/>
                  </a:cxn>
                  <a:cxn ang="0">
                    <a:pos x="0" y="68"/>
                  </a:cxn>
                  <a:cxn ang="0">
                    <a:pos x="0" y="58"/>
                  </a:cxn>
                  <a:cxn ang="0">
                    <a:pos x="0" y="52"/>
                  </a:cxn>
                  <a:cxn ang="0">
                    <a:pos x="4" y="44"/>
                  </a:cxn>
                  <a:cxn ang="0">
                    <a:pos x="26" y="10"/>
                  </a:cxn>
                  <a:cxn ang="0">
                    <a:pos x="34" y="4"/>
                  </a:cxn>
                  <a:cxn ang="0">
                    <a:pos x="36" y="2"/>
                  </a:cxn>
                  <a:cxn ang="0">
                    <a:pos x="40" y="0"/>
                  </a:cxn>
                </a:cxnLst>
                <a:rect l="0" t="0" r="r" b="b"/>
                <a:pathLst>
                  <a:path w="52" h="112">
                    <a:moveTo>
                      <a:pt x="40" y="0"/>
                    </a:moveTo>
                    <a:lnTo>
                      <a:pt x="44" y="2"/>
                    </a:lnTo>
                    <a:lnTo>
                      <a:pt x="46" y="6"/>
                    </a:lnTo>
                    <a:lnTo>
                      <a:pt x="50" y="6"/>
                    </a:lnTo>
                    <a:lnTo>
                      <a:pt x="52" y="8"/>
                    </a:lnTo>
                    <a:lnTo>
                      <a:pt x="52" y="10"/>
                    </a:lnTo>
                    <a:lnTo>
                      <a:pt x="50" y="16"/>
                    </a:lnTo>
                    <a:lnTo>
                      <a:pt x="50" y="18"/>
                    </a:lnTo>
                    <a:lnTo>
                      <a:pt x="50" y="24"/>
                    </a:lnTo>
                    <a:lnTo>
                      <a:pt x="50" y="28"/>
                    </a:lnTo>
                    <a:lnTo>
                      <a:pt x="44" y="40"/>
                    </a:lnTo>
                    <a:lnTo>
                      <a:pt x="42" y="54"/>
                    </a:lnTo>
                    <a:lnTo>
                      <a:pt x="40" y="64"/>
                    </a:lnTo>
                    <a:lnTo>
                      <a:pt x="36" y="74"/>
                    </a:lnTo>
                    <a:lnTo>
                      <a:pt x="30" y="86"/>
                    </a:lnTo>
                    <a:lnTo>
                      <a:pt x="28" y="90"/>
                    </a:lnTo>
                    <a:lnTo>
                      <a:pt x="26" y="96"/>
                    </a:lnTo>
                    <a:lnTo>
                      <a:pt x="22" y="112"/>
                    </a:lnTo>
                    <a:lnTo>
                      <a:pt x="20" y="110"/>
                    </a:lnTo>
                    <a:lnTo>
                      <a:pt x="18" y="104"/>
                    </a:lnTo>
                    <a:lnTo>
                      <a:pt x="14" y="96"/>
                    </a:lnTo>
                    <a:lnTo>
                      <a:pt x="8" y="92"/>
                    </a:lnTo>
                    <a:lnTo>
                      <a:pt x="2" y="84"/>
                    </a:lnTo>
                    <a:lnTo>
                      <a:pt x="0" y="68"/>
                    </a:lnTo>
                    <a:lnTo>
                      <a:pt x="0" y="58"/>
                    </a:lnTo>
                    <a:lnTo>
                      <a:pt x="0" y="52"/>
                    </a:lnTo>
                    <a:lnTo>
                      <a:pt x="4" y="44"/>
                    </a:lnTo>
                    <a:lnTo>
                      <a:pt x="26" y="10"/>
                    </a:lnTo>
                    <a:lnTo>
                      <a:pt x="34" y="4"/>
                    </a:lnTo>
                    <a:lnTo>
                      <a:pt x="36" y="2"/>
                    </a:lnTo>
                    <a:lnTo>
                      <a:pt x="40" y="0"/>
                    </a:lnTo>
                    <a:close/>
                  </a:path>
                </a:pathLst>
              </a:custGeom>
              <a:grpFill/>
              <a:ln w="3175">
                <a:solidFill>
                  <a:schemeClr val="bg1"/>
                </a:solidFill>
                <a:round/>
                <a:headEnd/>
                <a:tailEnd/>
              </a:ln>
            </p:spPr>
            <p:txBody>
              <a:bodyPr/>
              <a:lstStyle/>
              <a:p>
                <a:pPr>
                  <a:defRPr/>
                </a:pPr>
                <a:endParaRPr lang="en-GB"/>
              </a:p>
            </p:txBody>
          </p:sp>
          <p:sp>
            <p:nvSpPr>
              <p:cNvPr id="3084" name="Freeform 12"/>
              <p:cNvSpPr>
                <a:spLocks/>
              </p:cNvSpPr>
              <p:nvPr/>
            </p:nvSpPr>
            <p:spPr bwMode="auto">
              <a:xfrm>
                <a:off x="6884988" y="3409951"/>
                <a:ext cx="55563" cy="52388"/>
              </a:xfrm>
              <a:custGeom>
                <a:avLst/>
                <a:gdLst/>
                <a:ahLst/>
                <a:cxnLst>
                  <a:cxn ang="0">
                    <a:pos x="56" y="4"/>
                  </a:cxn>
                  <a:cxn ang="0">
                    <a:pos x="58" y="0"/>
                  </a:cxn>
                  <a:cxn ang="0">
                    <a:pos x="62" y="4"/>
                  </a:cxn>
                  <a:cxn ang="0">
                    <a:pos x="68" y="4"/>
                  </a:cxn>
                  <a:cxn ang="0">
                    <a:pos x="70" y="12"/>
                  </a:cxn>
                  <a:cxn ang="0">
                    <a:pos x="70" y="16"/>
                  </a:cxn>
                  <a:cxn ang="0">
                    <a:pos x="64" y="22"/>
                  </a:cxn>
                  <a:cxn ang="0">
                    <a:pos x="58" y="35"/>
                  </a:cxn>
                  <a:cxn ang="0">
                    <a:pos x="54" y="45"/>
                  </a:cxn>
                  <a:cxn ang="0">
                    <a:pos x="50" y="49"/>
                  </a:cxn>
                  <a:cxn ang="0">
                    <a:pos x="44" y="57"/>
                  </a:cxn>
                  <a:cxn ang="0">
                    <a:pos x="38" y="59"/>
                  </a:cxn>
                  <a:cxn ang="0">
                    <a:pos x="32" y="65"/>
                  </a:cxn>
                  <a:cxn ang="0">
                    <a:pos x="30" y="65"/>
                  </a:cxn>
                  <a:cxn ang="0">
                    <a:pos x="28" y="63"/>
                  </a:cxn>
                  <a:cxn ang="0">
                    <a:pos x="6" y="57"/>
                  </a:cxn>
                  <a:cxn ang="0">
                    <a:pos x="2" y="49"/>
                  </a:cxn>
                  <a:cxn ang="0">
                    <a:pos x="0" y="29"/>
                  </a:cxn>
                  <a:cxn ang="0">
                    <a:pos x="4" y="26"/>
                  </a:cxn>
                  <a:cxn ang="0">
                    <a:pos x="12" y="20"/>
                  </a:cxn>
                  <a:cxn ang="0">
                    <a:pos x="16" y="14"/>
                  </a:cxn>
                  <a:cxn ang="0">
                    <a:pos x="18" y="12"/>
                  </a:cxn>
                  <a:cxn ang="0">
                    <a:pos x="20" y="10"/>
                  </a:cxn>
                  <a:cxn ang="0">
                    <a:pos x="28" y="6"/>
                  </a:cxn>
                  <a:cxn ang="0">
                    <a:pos x="42" y="6"/>
                  </a:cxn>
                  <a:cxn ang="0">
                    <a:pos x="46" y="2"/>
                  </a:cxn>
                  <a:cxn ang="0">
                    <a:pos x="52" y="4"/>
                  </a:cxn>
                  <a:cxn ang="0">
                    <a:pos x="54" y="4"/>
                  </a:cxn>
                  <a:cxn ang="0">
                    <a:pos x="56" y="4"/>
                  </a:cxn>
                </a:cxnLst>
                <a:rect l="0" t="0" r="r" b="b"/>
                <a:pathLst>
                  <a:path w="70" h="65">
                    <a:moveTo>
                      <a:pt x="56" y="4"/>
                    </a:moveTo>
                    <a:lnTo>
                      <a:pt x="58" y="0"/>
                    </a:lnTo>
                    <a:lnTo>
                      <a:pt x="62" y="4"/>
                    </a:lnTo>
                    <a:lnTo>
                      <a:pt x="68" y="4"/>
                    </a:lnTo>
                    <a:lnTo>
                      <a:pt x="70" y="12"/>
                    </a:lnTo>
                    <a:lnTo>
                      <a:pt x="70" y="16"/>
                    </a:lnTo>
                    <a:lnTo>
                      <a:pt x="64" y="22"/>
                    </a:lnTo>
                    <a:lnTo>
                      <a:pt x="58" y="35"/>
                    </a:lnTo>
                    <a:lnTo>
                      <a:pt x="54" y="45"/>
                    </a:lnTo>
                    <a:lnTo>
                      <a:pt x="50" y="49"/>
                    </a:lnTo>
                    <a:lnTo>
                      <a:pt x="44" y="57"/>
                    </a:lnTo>
                    <a:lnTo>
                      <a:pt x="38" y="59"/>
                    </a:lnTo>
                    <a:lnTo>
                      <a:pt x="32" y="65"/>
                    </a:lnTo>
                    <a:lnTo>
                      <a:pt x="30" y="65"/>
                    </a:lnTo>
                    <a:lnTo>
                      <a:pt x="28" y="63"/>
                    </a:lnTo>
                    <a:lnTo>
                      <a:pt x="6" y="57"/>
                    </a:lnTo>
                    <a:lnTo>
                      <a:pt x="2" y="49"/>
                    </a:lnTo>
                    <a:lnTo>
                      <a:pt x="0" y="29"/>
                    </a:lnTo>
                    <a:lnTo>
                      <a:pt x="4" y="26"/>
                    </a:lnTo>
                    <a:lnTo>
                      <a:pt x="12" y="20"/>
                    </a:lnTo>
                    <a:lnTo>
                      <a:pt x="16" y="14"/>
                    </a:lnTo>
                    <a:lnTo>
                      <a:pt x="18" y="12"/>
                    </a:lnTo>
                    <a:lnTo>
                      <a:pt x="20" y="10"/>
                    </a:lnTo>
                    <a:lnTo>
                      <a:pt x="28" y="6"/>
                    </a:lnTo>
                    <a:lnTo>
                      <a:pt x="42" y="6"/>
                    </a:lnTo>
                    <a:lnTo>
                      <a:pt x="46" y="2"/>
                    </a:lnTo>
                    <a:lnTo>
                      <a:pt x="52" y="4"/>
                    </a:lnTo>
                    <a:lnTo>
                      <a:pt x="54" y="4"/>
                    </a:lnTo>
                    <a:lnTo>
                      <a:pt x="56" y="4"/>
                    </a:lnTo>
                    <a:close/>
                  </a:path>
                </a:pathLst>
              </a:custGeom>
              <a:grpFill/>
              <a:ln w="3175">
                <a:solidFill>
                  <a:schemeClr val="bg1"/>
                </a:solidFill>
                <a:round/>
                <a:headEnd/>
                <a:tailEnd/>
              </a:ln>
            </p:spPr>
            <p:txBody>
              <a:bodyPr/>
              <a:lstStyle/>
              <a:p>
                <a:pPr>
                  <a:defRPr/>
                </a:pPr>
                <a:endParaRPr lang="en-GB"/>
              </a:p>
            </p:txBody>
          </p:sp>
          <p:sp>
            <p:nvSpPr>
              <p:cNvPr id="3085" name="Freeform 13"/>
              <p:cNvSpPr>
                <a:spLocks/>
              </p:cNvSpPr>
              <p:nvPr/>
            </p:nvSpPr>
            <p:spPr bwMode="auto">
              <a:xfrm>
                <a:off x="6054725" y="2524126"/>
                <a:ext cx="1450975" cy="882650"/>
              </a:xfrm>
              <a:custGeom>
                <a:avLst/>
                <a:gdLst/>
                <a:ahLst/>
                <a:cxnLst>
                  <a:cxn ang="0">
                    <a:pos x="1191" y="1039"/>
                  </a:cxn>
                  <a:cxn ang="0">
                    <a:pos x="1147" y="1061"/>
                  </a:cxn>
                  <a:cxn ang="0">
                    <a:pos x="1075" y="1087"/>
                  </a:cxn>
                  <a:cxn ang="0">
                    <a:pos x="1025" y="1071"/>
                  </a:cxn>
                  <a:cxn ang="0">
                    <a:pos x="930" y="1023"/>
                  </a:cxn>
                  <a:cxn ang="0">
                    <a:pos x="856" y="1039"/>
                  </a:cxn>
                  <a:cxn ang="0">
                    <a:pos x="788" y="1059"/>
                  </a:cxn>
                  <a:cxn ang="0">
                    <a:pos x="722" y="979"/>
                  </a:cxn>
                  <a:cxn ang="0">
                    <a:pos x="718" y="843"/>
                  </a:cxn>
                  <a:cxn ang="0">
                    <a:pos x="646" y="811"/>
                  </a:cxn>
                  <a:cxn ang="0">
                    <a:pos x="541" y="859"/>
                  </a:cxn>
                  <a:cxn ang="0">
                    <a:pos x="455" y="875"/>
                  </a:cxn>
                  <a:cxn ang="0">
                    <a:pos x="421" y="861"/>
                  </a:cxn>
                  <a:cxn ang="0">
                    <a:pos x="363" y="851"/>
                  </a:cxn>
                  <a:cxn ang="0">
                    <a:pos x="317" y="825"/>
                  </a:cxn>
                  <a:cxn ang="0">
                    <a:pos x="292" y="813"/>
                  </a:cxn>
                  <a:cxn ang="0">
                    <a:pos x="224" y="782"/>
                  </a:cxn>
                  <a:cxn ang="0">
                    <a:pos x="178" y="752"/>
                  </a:cxn>
                  <a:cxn ang="0">
                    <a:pos x="152" y="726"/>
                  </a:cxn>
                  <a:cxn ang="0">
                    <a:pos x="166" y="702"/>
                  </a:cxn>
                  <a:cxn ang="0">
                    <a:pos x="162" y="664"/>
                  </a:cxn>
                  <a:cxn ang="0">
                    <a:pos x="186" y="632"/>
                  </a:cxn>
                  <a:cxn ang="0">
                    <a:pos x="186" y="598"/>
                  </a:cxn>
                  <a:cxn ang="0">
                    <a:pos x="138" y="596"/>
                  </a:cxn>
                  <a:cxn ang="0">
                    <a:pos x="82" y="588"/>
                  </a:cxn>
                  <a:cxn ang="0">
                    <a:pos x="54" y="554"/>
                  </a:cxn>
                  <a:cxn ang="0">
                    <a:pos x="40" y="524"/>
                  </a:cxn>
                  <a:cxn ang="0">
                    <a:pos x="52" y="433"/>
                  </a:cxn>
                  <a:cxn ang="0">
                    <a:pos x="196" y="383"/>
                  </a:cxn>
                  <a:cxn ang="0">
                    <a:pos x="228" y="277"/>
                  </a:cxn>
                  <a:cxn ang="0">
                    <a:pos x="357" y="211"/>
                  </a:cxn>
                  <a:cxn ang="0">
                    <a:pos x="467" y="183"/>
                  </a:cxn>
                  <a:cxn ang="0">
                    <a:pos x="563" y="283"/>
                  </a:cxn>
                  <a:cxn ang="0">
                    <a:pos x="700" y="359"/>
                  </a:cxn>
                  <a:cxn ang="0">
                    <a:pos x="938" y="397"/>
                  </a:cxn>
                  <a:cxn ang="0">
                    <a:pos x="1113" y="347"/>
                  </a:cxn>
                  <a:cxn ang="0">
                    <a:pos x="1245" y="263"/>
                  </a:cxn>
                  <a:cxn ang="0">
                    <a:pos x="1334" y="185"/>
                  </a:cxn>
                  <a:cxn ang="0">
                    <a:pos x="1277" y="118"/>
                  </a:cxn>
                  <a:cxn ang="0">
                    <a:pos x="1392" y="60"/>
                  </a:cxn>
                  <a:cxn ang="0">
                    <a:pos x="1492" y="0"/>
                  </a:cxn>
                  <a:cxn ang="0">
                    <a:pos x="1580" y="58"/>
                  </a:cxn>
                  <a:cxn ang="0">
                    <a:pos x="1699" y="151"/>
                  </a:cxn>
                  <a:cxn ang="0">
                    <a:pos x="1825" y="173"/>
                  </a:cxn>
                  <a:cxn ang="0">
                    <a:pos x="1719" y="299"/>
                  </a:cxn>
                  <a:cxn ang="0">
                    <a:pos x="1610" y="407"/>
                  </a:cxn>
                  <a:cxn ang="0">
                    <a:pos x="1456" y="473"/>
                  </a:cxn>
                  <a:cxn ang="0">
                    <a:pos x="1438" y="457"/>
                  </a:cxn>
                  <a:cxn ang="0">
                    <a:pos x="1368" y="465"/>
                  </a:cxn>
                  <a:cxn ang="0">
                    <a:pos x="1342" y="520"/>
                  </a:cxn>
                  <a:cxn ang="0">
                    <a:pos x="1438" y="538"/>
                  </a:cxn>
                  <a:cxn ang="0">
                    <a:pos x="1418" y="566"/>
                  </a:cxn>
                  <a:cxn ang="0">
                    <a:pos x="1370" y="630"/>
                  </a:cxn>
                  <a:cxn ang="0">
                    <a:pos x="1418" y="724"/>
                  </a:cxn>
                  <a:cxn ang="0">
                    <a:pos x="1428" y="764"/>
                  </a:cxn>
                  <a:cxn ang="0">
                    <a:pos x="1444" y="790"/>
                  </a:cxn>
                  <a:cxn ang="0">
                    <a:pos x="1426" y="847"/>
                  </a:cxn>
                  <a:cxn ang="0">
                    <a:pos x="1380" y="893"/>
                  </a:cxn>
                  <a:cxn ang="0">
                    <a:pos x="1362" y="945"/>
                  </a:cxn>
                  <a:cxn ang="0">
                    <a:pos x="1312" y="991"/>
                  </a:cxn>
                  <a:cxn ang="0">
                    <a:pos x="1253" y="1027"/>
                  </a:cxn>
                </a:cxnLst>
                <a:rect l="0" t="0" r="r" b="b"/>
                <a:pathLst>
                  <a:path w="1829" h="1111">
                    <a:moveTo>
                      <a:pt x="1223" y="1035"/>
                    </a:moveTo>
                    <a:lnTo>
                      <a:pt x="1221" y="1039"/>
                    </a:lnTo>
                    <a:lnTo>
                      <a:pt x="1221" y="1037"/>
                    </a:lnTo>
                    <a:lnTo>
                      <a:pt x="1221" y="1035"/>
                    </a:lnTo>
                    <a:lnTo>
                      <a:pt x="1219" y="1033"/>
                    </a:lnTo>
                    <a:lnTo>
                      <a:pt x="1213" y="1035"/>
                    </a:lnTo>
                    <a:lnTo>
                      <a:pt x="1213" y="1037"/>
                    </a:lnTo>
                    <a:lnTo>
                      <a:pt x="1215" y="1041"/>
                    </a:lnTo>
                    <a:lnTo>
                      <a:pt x="1213" y="1041"/>
                    </a:lnTo>
                    <a:lnTo>
                      <a:pt x="1205" y="1043"/>
                    </a:lnTo>
                    <a:lnTo>
                      <a:pt x="1205" y="1039"/>
                    </a:lnTo>
                    <a:lnTo>
                      <a:pt x="1205" y="1035"/>
                    </a:lnTo>
                    <a:lnTo>
                      <a:pt x="1199" y="1031"/>
                    </a:lnTo>
                    <a:lnTo>
                      <a:pt x="1195" y="1029"/>
                    </a:lnTo>
                    <a:lnTo>
                      <a:pt x="1193" y="1025"/>
                    </a:lnTo>
                    <a:lnTo>
                      <a:pt x="1191" y="1033"/>
                    </a:lnTo>
                    <a:lnTo>
                      <a:pt x="1191" y="1039"/>
                    </a:lnTo>
                    <a:lnTo>
                      <a:pt x="1193" y="1043"/>
                    </a:lnTo>
                    <a:lnTo>
                      <a:pt x="1191" y="1045"/>
                    </a:lnTo>
                    <a:lnTo>
                      <a:pt x="1189" y="1045"/>
                    </a:lnTo>
                    <a:lnTo>
                      <a:pt x="1183" y="1039"/>
                    </a:lnTo>
                    <a:lnTo>
                      <a:pt x="1179" y="1037"/>
                    </a:lnTo>
                    <a:lnTo>
                      <a:pt x="1179" y="1033"/>
                    </a:lnTo>
                    <a:lnTo>
                      <a:pt x="1175" y="1043"/>
                    </a:lnTo>
                    <a:lnTo>
                      <a:pt x="1175" y="1047"/>
                    </a:lnTo>
                    <a:lnTo>
                      <a:pt x="1175" y="1049"/>
                    </a:lnTo>
                    <a:lnTo>
                      <a:pt x="1175" y="1055"/>
                    </a:lnTo>
                    <a:lnTo>
                      <a:pt x="1173" y="1057"/>
                    </a:lnTo>
                    <a:lnTo>
                      <a:pt x="1171" y="1055"/>
                    </a:lnTo>
                    <a:lnTo>
                      <a:pt x="1163" y="1059"/>
                    </a:lnTo>
                    <a:lnTo>
                      <a:pt x="1157" y="1061"/>
                    </a:lnTo>
                    <a:lnTo>
                      <a:pt x="1153" y="1063"/>
                    </a:lnTo>
                    <a:lnTo>
                      <a:pt x="1149" y="1063"/>
                    </a:lnTo>
                    <a:lnTo>
                      <a:pt x="1147" y="1061"/>
                    </a:lnTo>
                    <a:lnTo>
                      <a:pt x="1141" y="1061"/>
                    </a:lnTo>
                    <a:lnTo>
                      <a:pt x="1135" y="1067"/>
                    </a:lnTo>
                    <a:lnTo>
                      <a:pt x="1129" y="1069"/>
                    </a:lnTo>
                    <a:lnTo>
                      <a:pt x="1123" y="1071"/>
                    </a:lnTo>
                    <a:lnTo>
                      <a:pt x="1117" y="1069"/>
                    </a:lnTo>
                    <a:lnTo>
                      <a:pt x="1117" y="1071"/>
                    </a:lnTo>
                    <a:lnTo>
                      <a:pt x="1111" y="1075"/>
                    </a:lnTo>
                    <a:lnTo>
                      <a:pt x="1103" y="1077"/>
                    </a:lnTo>
                    <a:lnTo>
                      <a:pt x="1099" y="1075"/>
                    </a:lnTo>
                    <a:lnTo>
                      <a:pt x="1091" y="1091"/>
                    </a:lnTo>
                    <a:lnTo>
                      <a:pt x="1097" y="1097"/>
                    </a:lnTo>
                    <a:lnTo>
                      <a:pt x="1099" y="1101"/>
                    </a:lnTo>
                    <a:lnTo>
                      <a:pt x="1097" y="1107"/>
                    </a:lnTo>
                    <a:lnTo>
                      <a:pt x="1089" y="1111"/>
                    </a:lnTo>
                    <a:lnTo>
                      <a:pt x="1083" y="1109"/>
                    </a:lnTo>
                    <a:lnTo>
                      <a:pt x="1075" y="1091"/>
                    </a:lnTo>
                    <a:lnTo>
                      <a:pt x="1075" y="1087"/>
                    </a:lnTo>
                    <a:lnTo>
                      <a:pt x="1075" y="1085"/>
                    </a:lnTo>
                    <a:lnTo>
                      <a:pt x="1079" y="1073"/>
                    </a:lnTo>
                    <a:lnTo>
                      <a:pt x="1077" y="1067"/>
                    </a:lnTo>
                    <a:lnTo>
                      <a:pt x="1073" y="1069"/>
                    </a:lnTo>
                    <a:lnTo>
                      <a:pt x="1067" y="1073"/>
                    </a:lnTo>
                    <a:lnTo>
                      <a:pt x="1061" y="1073"/>
                    </a:lnTo>
                    <a:lnTo>
                      <a:pt x="1059" y="1071"/>
                    </a:lnTo>
                    <a:lnTo>
                      <a:pt x="1059" y="1069"/>
                    </a:lnTo>
                    <a:lnTo>
                      <a:pt x="1047" y="1065"/>
                    </a:lnTo>
                    <a:lnTo>
                      <a:pt x="1043" y="1063"/>
                    </a:lnTo>
                    <a:lnTo>
                      <a:pt x="1041" y="1063"/>
                    </a:lnTo>
                    <a:lnTo>
                      <a:pt x="1039" y="1069"/>
                    </a:lnTo>
                    <a:lnTo>
                      <a:pt x="1035" y="1069"/>
                    </a:lnTo>
                    <a:lnTo>
                      <a:pt x="1035" y="1073"/>
                    </a:lnTo>
                    <a:lnTo>
                      <a:pt x="1033" y="1067"/>
                    </a:lnTo>
                    <a:lnTo>
                      <a:pt x="1029" y="1069"/>
                    </a:lnTo>
                    <a:lnTo>
                      <a:pt x="1025" y="1071"/>
                    </a:lnTo>
                    <a:lnTo>
                      <a:pt x="1021" y="1069"/>
                    </a:lnTo>
                    <a:lnTo>
                      <a:pt x="1011" y="1069"/>
                    </a:lnTo>
                    <a:lnTo>
                      <a:pt x="1005" y="1067"/>
                    </a:lnTo>
                    <a:lnTo>
                      <a:pt x="1003" y="1065"/>
                    </a:lnTo>
                    <a:lnTo>
                      <a:pt x="991" y="1057"/>
                    </a:lnTo>
                    <a:lnTo>
                      <a:pt x="985" y="1051"/>
                    </a:lnTo>
                    <a:lnTo>
                      <a:pt x="983" y="1041"/>
                    </a:lnTo>
                    <a:lnTo>
                      <a:pt x="987" y="1033"/>
                    </a:lnTo>
                    <a:lnTo>
                      <a:pt x="983" y="1027"/>
                    </a:lnTo>
                    <a:lnTo>
                      <a:pt x="974" y="1027"/>
                    </a:lnTo>
                    <a:lnTo>
                      <a:pt x="966" y="1025"/>
                    </a:lnTo>
                    <a:lnTo>
                      <a:pt x="960" y="1021"/>
                    </a:lnTo>
                    <a:lnTo>
                      <a:pt x="952" y="1017"/>
                    </a:lnTo>
                    <a:lnTo>
                      <a:pt x="944" y="1013"/>
                    </a:lnTo>
                    <a:lnTo>
                      <a:pt x="940" y="1015"/>
                    </a:lnTo>
                    <a:lnTo>
                      <a:pt x="934" y="1021"/>
                    </a:lnTo>
                    <a:lnTo>
                      <a:pt x="930" y="1023"/>
                    </a:lnTo>
                    <a:lnTo>
                      <a:pt x="922" y="1029"/>
                    </a:lnTo>
                    <a:lnTo>
                      <a:pt x="918" y="1029"/>
                    </a:lnTo>
                    <a:lnTo>
                      <a:pt x="914" y="1027"/>
                    </a:lnTo>
                    <a:lnTo>
                      <a:pt x="908" y="1033"/>
                    </a:lnTo>
                    <a:lnTo>
                      <a:pt x="904" y="1035"/>
                    </a:lnTo>
                    <a:lnTo>
                      <a:pt x="902" y="1031"/>
                    </a:lnTo>
                    <a:lnTo>
                      <a:pt x="894" y="1033"/>
                    </a:lnTo>
                    <a:lnTo>
                      <a:pt x="890" y="1031"/>
                    </a:lnTo>
                    <a:lnTo>
                      <a:pt x="886" y="1031"/>
                    </a:lnTo>
                    <a:lnTo>
                      <a:pt x="880" y="1037"/>
                    </a:lnTo>
                    <a:lnTo>
                      <a:pt x="876" y="1037"/>
                    </a:lnTo>
                    <a:lnTo>
                      <a:pt x="872" y="1033"/>
                    </a:lnTo>
                    <a:lnTo>
                      <a:pt x="864" y="1031"/>
                    </a:lnTo>
                    <a:lnTo>
                      <a:pt x="862" y="1029"/>
                    </a:lnTo>
                    <a:lnTo>
                      <a:pt x="862" y="1031"/>
                    </a:lnTo>
                    <a:lnTo>
                      <a:pt x="860" y="1035"/>
                    </a:lnTo>
                    <a:lnTo>
                      <a:pt x="856" y="1039"/>
                    </a:lnTo>
                    <a:lnTo>
                      <a:pt x="856" y="1041"/>
                    </a:lnTo>
                    <a:lnTo>
                      <a:pt x="852" y="1039"/>
                    </a:lnTo>
                    <a:lnTo>
                      <a:pt x="852" y="1037"/>
                    </a:lnTo>
                    <a:lnTo>
                      <a:pt x="840" y="1037"/>
                    </a:lnTo>
                    <a:lnTo>
                      <a:pt x="836" y="1041"/>
                    </a:lnTo>
                    <a:lnTo>
                      <a:pt x="836" y="1047"/>
                    </a:lnTo>
                    <a:lnTo>
                      <a:pt x="836" y="1057"/>
                    </a:lnTo>
                    <a:lnTo>
                      <a:pt x="840" y="1067"/>
                    </a:lnTo>
                    <a:lnTo>
                      <a:pt x="840" y="1075"/>
                    </a:lnTo>
                    <a:lnTo>
                      <a:pt x="838" y="1077"/>
                    </a:lnTo>
                    <a:lnTo>
                      <a:pt x="826" y="1079"/>
                    </a:lnTo>
                    <a:lnTo>
                      <a:pt x="824" y="1065"/>
                    </a:lnTo>
                    <a:lnTo>
                      <a:pt x="822" y="1061"/>
                    </a:lnTo>
                    <a:lnTo>
                      <a:pt x="816" y="1061"/>
                    </a:lnTo>
                    <a:lnTo>
                      <a:pt x="808" y="1067"/>
                    </a:lnTo>
                    <a:lnTo>
                      <a:pt x="796" y="1069"/>
                    </a:lnTo>
                    <a:lnTo>
                      <a:pt x="788" y="1059"/>
                    </a:lnTo>
                    <a:lnTo>
                      <a:pt x="786" y="1051"/>
                    </a:lnTo>
                    <a:lnTo>
                      <a:pt x="776" y="1049"/>
                    </a:lnTo>
                    <a:lnTo>
                      <a:pt x="768" y="1047"/>
                    </a:lnTo>
                    <a:lnTo>
                      <a:pt x="770" y="1035"/>
                    </a:lnTo>
                    <a:lnTo>
                      <a:pt x="774" y="1021"/>
                    </a:lnTo>
                    <a:lnTo>
                      <a:pt x="764" y="1015"/>
                    </a:lnTo>
                    <a:lnTo>
                      <a:pt x="758" y="1011"/>
                    </a:lnTo>
                    <a:lnTo>
                      <a:pt x="756" y="999"/>
                    </a:lnTo>
                    <a:lnTo>
                      <a:pt x="754" y="991"/>
                    </a:lnTo>
                    <a:lnTo>
                      <a:pt x="754" y="985"/>
                    </a:lnTo>
                    <a:lnTo>
                      <a:pt x="742" y="985"/>
                    </a:lnTo>
                    <a:lnTo>
                      <a:pt x="732" y="985"/>
                    </a:lnTo>
                    <a:lnTo>
                      <a:pt x="726" y="989"/>
                    </a:lnTo>
                    <a:lnTo>
                      <a:pt x="720" y="997"/>
                    </a:lnTo>
                    <a:lnTo>
                      <a:pt x="716" y="993"/>
                    </a:lnTo>
                    <a:lnTo>
                      <a:pt x="722" y="983"/>
                    </a:lnTo>
                    <a:lnTo>
                      <a:pt x="722" y="979"/>
                    </a:lnTo>
                    <a:lnTo>
                      <a:pt x="720" y="971"/>
                    </a:lnTo>
                    <a:lnTo>
                      <a:pt x="724" y="963"/>
                    </a:lnTo>
                    <a:lnTo>
                      <a:pt x="726" y="951"/>
                    </a:lnTo>
                    <a:lnTo>
                      <a:pt x="732" y="945"/>
                    </a:lnTo>
                    <a:lnTo>
                      <a:pt x="734" y="941"/>
                    </a:lnTo>
                    <a:lnTo>
                      <a:pt x="738" y="939"/>
                    </a:lnTo>
                    <a:lnTo>
                      <a:pt x="742" y="933"/>
                    </a:lnTo>
                    <a:lnTo>
                      <a:pt x="748" y="917"/>
                    </a:lnTo>
                    <a:lnTo>
                      <a:pt x="748" y="913"/>
                    </a:lnTo>
                    <a:lnTo>
                      <a:pt x="750" y="897"/>
                    </a:lnTo>
                    <a:lnTo>
                      <a:pt x="750" y="885"/>
                    </a:lnTo>
                    <a:lnTo>
                      <a:pt x="746" y="869"/>
                    </a:lnTo>
                    <a:lnTo>
                      <a:pt x="736" y="867"/>
                    </a:lnTo>
                    <a:lnTo>
                      <a:pt x="734" y="863"/>
                    </a:lnTo>
                    <a:lnTo>
                      <a:pt x="732" y="853"/>
                    </a:lnTo>
                    <a:lnTo>
                      <a:pt x="726" y="847"/>
                    </a:lnTo>
                    <a:lnTo>
                      <a:pt x="718" y="843"/>
                    </a:lnTo>
                    <a:lnTo>
                      <a:pt x="716" y="843"/>
                    </a:lnTo>
                    <a:lnTo>
                      <a:pt x="714" y="845"/>
                    </a:lnTo>
                    <a:lnTo>
                      <a:pt x="710" y="847"/>
                    </a:lnTo>
                    <a:lnTo>
                      <a:pt x="708" y="841"/>
                    </a:lnTo>
                    <a:lnTo>
                      <a:pt x="702" y="839"/>
                    </a:lnTo>
                    <a:lnTo>
                      <a:pt x="694" y="839"/>
                    </a:lnTo>
                    <a:lnTo>
                      <a:pt x="688" y="837"/>
                    </a:lnTo>
                    <a:lnTo>
                      <a:pt x="678" y="837"/>
                    </a:lnTo>
                    <a:lnTo>
                      <a:pt x="680" y="829"/>
                    </a:lnTo>
                    <a:lnTo>
                      <a:pt x="680" y="821"/>
                    </a:lnTo>
                    <a:lnTo>
                      <a:pt x="674" y="819"/>
                    </a:lnTo>
                    <a:lnTo>
                      <a:pt x="674" y="813"/>
                    </a:lnTo>
                    <a:lnTo>
                      <a:pt x="674" y="809"/>
                    </a:lnTo>
                    <a:lnTo>
                      <a:pt x="668" y="804"/>
                    </a:lnTo>
                    <a:lnTo>
                      <a:pt x="662" y="806"/>
                    </a:lnTo>
                    <a:lnTo>
                      <a:pt x="654" y="809"/>
                    </a:lnTo>
                    <a:lnTo>
                      <a:pt x="646" y="811"/>
                    </a:lnTo>
                    <a:lnTo>
                      <a:pt x="637" y="813"/>
                    </a:lnTo>
                    <a:lnTo>
                      <a:pt x="633" y="811"/>
                    </a:lnTo>
                    <a:lnTo>
                      <a:pt x="629" y="809"/>
                    </a:lnTo>
                    <a:lnTo>
                      <a:pt x="625" y="809"/>
                    </a:lnTo>
                    <a:lnTo>
                      <a:pt x="621" y="811"/>
                    </a:lnTo>
                    <a:lnTo>
                      <a:pt x="615" y="815"/>
                    </a:lnTo>
                    <a:lnTo>
                      <a:pt x="613" y="821"/>
                    </a:lnTo>
                    <a:lnTo>
                      <a:pt x="601" y="829"/>
                    </a:lnTo>
                    <a:lnTo>
                      <a:pt x="593" y="831"/>
                    </a:lnTo>
                    <a:lnTo>
                      <a:pt x="585" y="841"/>
                    </a:lnTo>
                    <a:lnTo>
                      <a:pt x="581" y="845"/>
                    </a:lnTo>
                    <a:lnTo>
                      <a:pt x="573" y="849"/>
                    </a:lnTo>
                    <a:lnTo>
                      <a:pt x="565" y="853"/>
                    </a:lnTo>
                    <a:lnTo>
                      <a:pt x="551" y="855"/>
                    </a:lnTo>
                    <a:lnTo>
                      <a:pt x="541" y="859"/>
                    </a:lnTo>
                    <a:lnTo>
                      <a:pt x="541" y="861"/>
                    </a:lnTo>
                    <a:lnTo>
                      <a:pt x="541" y="859"/>
                    </a:lnTo>
                    <a:lnTo>
                      <a:pt x="533" y="855"/>
                    </a:lnTo>
                    <a:lnTo>
                      <a:pt x="533" y="853"/>
                    </a:lnTo>
                    <a:lnTo>
                      <a:pt x="531" y="851"/>
                    </a:lnTo>
                    <a:lnTo>
                      <a:pt x="523" y="855"/>
                    </a:lnTo>
                    <a:lnTo>
                      <a:pt x="521" y="853"/>
                    </a:lnTo>
                    <a:lnTo>
                      <a:pt x="513" y="851"/>
                    </a:lnTo>
                    <a:lnTo>
                      <a:pt x="505" y="851"/>
                    </a:lnTo>
                    <a:lnTo>
                      <a:pt x="501" y="847"/>
                    </a:lnTo>
                    <a:lnTo>
                      <a:pt x="499" y="843"/>
                    </a:lnTo>
                    <a:lnTo>
                      <a:pt x="495" y="843"/>
                    </a:lnTo>
                    <a:lnTo>
                      <a:pt x="487" y="843"/>
                    </a:lnTo>
                    <a:lnTo>
                      <a:pt x="481" y="847"/>
                    </a:lnTo>
                    <a:lnTo>
                      <a:pt x="475" y="851"/>
                    </a:lnTo>
                    <a:lnTo>
                      <a:pt x="469" y="861"/>
                    </a:lnTo>
                    <a:lnTo>
                      <a:pt x="457" y="871"/>
                    </a:lnTo>
                    <a:lnTo>
                      <a:pt x="457" y="875"/>
                    </a:lnTo>
                    <a:lnTo>
                      <a:pt x="455" y="875"/>
                    </a:lnTo>
                    <a:lnTo>
                      <a:pt x="453" y="873"/>
                    </a:lnTo>
                    <a:lnTo>
                      <a:pt x="451" y="873"/>
                    </a:lnTo>
                    <a:lnTo>
                      <a:pt x="451" y="869"/>
                    </a:lnTo>
                    <a:lnTo>
                      <a:pt x="453" y="861"/>
                    </a:lnTo>
                    <a:lnTo>
                      <a:pt x="453" y="859"/>
                    </a:lnTo>
                    <a:lnTo>
                      <a:pt x="453" y="853"/>
                    </a:lnTo>
                    <a:lnTo>
                      <a:pt x="451" y="851"/>
                    </a:lnTo>
                    <a:lnTo>
                      <a:pt x="449" y="849"/>
                    </a:lnTo>
                    <a:lnTo>
                      <a:pt x="445" y="851"/>
                    </a:lnTo>
                    <a:lnTo>
                      <a:pt x="441" y="853"/>
                    </a:lnTo>
                    <a:lnTo>
                      <a:pt x="437" y="853"/>
                    </a:lnTo>
                    <a:lnTo>
                      <a:pt x="433" y="855"/>
                    </a:lnTo>
                    <a:lnTo>
                      <a:pt x="433" y="857"/>
                    </a:lnTo>
                    <a:lnTo>
                      <a:pt x="429" y="855"/>
                    </a:lnTo>
                    <a:lnTo>
                      <a:pt x="425" y="857"/>
                    </a:lnTo>
                    <a:lnTo>
                      <a:pt x="423" y="861"/>
                    </a:lnTo>
                    <a:lnTo>
                      <a:pt x="421" y="861"/>
                    </a:lnTo>
                    <a:lnTo>
                      <a:pt x="413" y="859"/>
                    </a:lnTo>
                    <a:lnTo>
                      <a:pt x="409" y="861"/>
                    </a:lnTo>
                    <a:lnTo>
                      <a:pt x="407" y="859"/>
                    </a:lnTo>
                    <a:lnTo>
                      <a:pt x="403" y="857"/>
                    </a:lnTo>
                    <a:lnTo>
                      <a:pt x="397" y="857"/>
                    </a:lnTo>
                    <a:lnTo>
                      <a:pt x="393" y="853"/>
                    </a:lnTo>
                    <a:lnTo>
                      <a:pt x="389" y="851"/>
                    </a:lnTo>
                    <a:lnTo>
                      <a:pt x="387" y="853"/>
                    </a:lnTo>
                    <a:lnTo>
                      <a:pt x="385" y="857"/>
                    </a:lnTo>
                    <a:lnTo>
                      <a:pt x="383" y="857"/>
                    </a:lnTo>
                    <a:lnTo>
                      <a:pt x="379" y="855"/>
                    </a:lnTo>
                    <a:lnTo>
                      <a:pt x="377" y="857"/>
                    </a:lnTo>
                    <a:lnTo>
                      <a:pt x="373" y="853"/>
                    </a:lnTo>
                    <a:lnTo>
                      <a:pt x="371" y="855"/>
                    </a:lnTo>
                    <a:lnTo>
                      <a:pt x="367" y="857"/>
                    </a:lnTo>
                    <a:lnTo>
                      <a:pt x="365" y="855"/>
                    </a:lnTo>
                    <a:lnTo>
                      <a:pt x="363" y="851"/>
                    </a:lnTo>
                    <a:lnTo>
                      <a:pt x="363" y="849"/>
                    </a:lnTo>
                    <a:lnTo>
                      <a:pt x="361" y="847"/>
                    </a:lnTo>
                    <a:lnTo>
                      <a:pt x="355" y="845"/>
                    </a:lnTo>
                    <a:lnTo>
                      <a:pt x="351" y="847"/>
                    </a:lnTo>
                    <a:lnTo>
                      <a:pt x="345" y="841"/>
                    </a:lnTo>
                    <a:lnTo>
                      <a:pt x="343" y="839"/>
                    </a:lnTo>
                    <a:lnTo>
                      <a:pt x="345" y="831"/>
                    </a:lnTo>
                    <a:lnTo>
                      <a:pt x="343" y="831"/>
                    </a:lnTo>
                    <a:lnTo>
                      <a:pt x="341" y="833"/>
                    </a:lnTo>
                    <a:lnTo>
                      <a:pt x="339" y="833"/>
                    </a:lnTo>
                    <a:lnTo>
                      <a:pt x="333" y="833"/>
                    </a:lnTo>
                    <a:lnTo>
                      <a:pt x="329" y="831"/>
                    </a:lnTo>
                    <a:lnTo>
                      <a:pt x="327" y="831"/>
                    </a:lnTo>
                    <a:lnTo>
                      <a:pt x="323" y="829"/>
                    </a:lnTo>
                    <a:lnTo>
                      <a:pt x="321" y="829"/>
                    </a:lnTo>
                    <a:lnTo>
                      <a:pt x="319" y="827"/>
                    </a:lnTo>
                    <a:lnTo>
                      <a:pt x="317" y="825"/>
                    </a:lnTo>
                    <a:lnTo>
                      <a:pt x="315" y="827"/>
                    </a:lnTo>
                    <a:lnTo>
                      <a:pt x="315" y="825"/>
                    </a:lnTo>
                    <a:lnTo>
                      <a:pt x="315" y="817"/>
                    </a:lnTo>
                    <a:lnTo>
                      <a:pt x="315" y="815"/>
                    </a:lnTo>
                    <a:lnTo>
                      <a:pt x="317" y="811"/>
                    </a:lnTo>
                    <a:lnTo>
                      <a:pt x="315" y="809"/>
                    </a:lnTo>
                    <a:lnTo>
                      <a:pt x="313" y="809"/>
                    </a:lnTo>
                    <a:lnTo>
                      <a:pt x="309" y="809"/>
                    </a:lnTo>
                    <a:lnTo>
                      <a:pt x="307" y="809"/>
                    </a:lnTo>
                    <a:lnTo>
                      <a:pt x="306" y="811"/>
                    </a:lnTo>
                    <a:lnTo>
                      <a:pt x="306" y="813"/>
                    </a:lnTo>
                    <a:lnTo>
                      <a:pt x="304" y="815"/>
                    </a:lnTo>
                    <a:lnTo>
                      <a:pt x="302" y="815"/>
                    </a:lnTo>
                    <a:lnTo>
                      <a:pt x="300" y="817"/>
                    </a:lnTo>
                    <a:lnTo>
                      <a:pt x="298" y="817"/>
                    </a:lnTo>
                    <a:lnTo>
                      <a:pt x="294" y="815"/>
                    </a:lnTo>
                    <a:lnTo>
                      <a:pt x="292" y="813"/>
                    </a:lnTo>
                    <a:lnTo>
                      <a:pt x="292" y="806"/>
                    </a:lnTo>
                    <a:lnTo>
                      <a:pt x="288" y="800"/>
                    </a:lnTo>
                    <a:lnTo>
                      <a:pt x="282" y="796"/>
                    </a:lnTo>
                    <a:lnTo>
                      <a:pt x="274" y="794"/>
                    </a:lnTo>
                    <a:lnTo>
                      <a:pt x="270" y="788"/>
                    </a:lnTo>
                    <a:lnTo>
                      <a:pt x="266" y="784"/>
                    </a:lnTo>
                    <a:lnTo>
                      <a:pt x="264" y="784"/>
                    </a:lnTo>
                    <a:lnTo>
                      <a:pt x="252" y="780"/>
                    </a:lnTo>
                    <a:lnTo>
                      <a:pt x="242" y="778"/>
                    </a:lnTo>
                    <a:lnTo>
                      <a:pt x="242" y="776"/>
                    </a:lnTo>
                    <a:lnTo>
                      <a:pt x="232" y="776"/>
                    </a:lnTo>
                    <a:lnTo>
                      <a:pt x="232" y="778"/>
                    </a:lnTo>
                    <a:lnTo>
                      <a:pt x="232" y="780"/>
                    </a:lnTo>
                    <a:lnTo>
                      <a:pt x="230" y="782"/>
                    </a:lnTo>
                    <a:lnTo>
                      <a:pt x="230" y="784"/>
                    </a:lnTo>
                    <a:lnTo>
                      <a:pt x="230" y="786"/>
                    </a:lnTo>
                    <a:lnTo>
                      <a:pt x="224" y="782"/>
                    </a:lnTo>
                    <a:lnTo>
                      <a:pt x="224" y="780"/>
                    </a:lnTo>
                    <a:lnTo>
                      <a:pt x="222" y="778"/>
                    </a:lnTo>
                    <a:lnTo>
                      <a:pt x="220" y="778"/>
                    </a:lnTo>
                    <a:lnTo>
                      <a:pt x="212" y="774"/>
                    </a:lnTo>
                    <a:lnTo>
                      <a:pt x="210" y="774"/>
                    </a:lnTo>
                    <a:lnTo>
                      <a:pt x="208" y="770"/>
                    </a:lnTo>
                    <a:lnTo>
                      <a:pt x="204" y="770"/>
                    </a:lnTo>
                    <a:lnTo>
                      <a:pt x="198" y="764"/>
                    </a:lnTo>
                    <a:lnTo>
                      <a:pt x="194" y="764"/>
                    </a:lnTo>
                    <a:lnTo>
                      <a:pt x="192" y="764"/>
                    </a:lnTo>
                    <a:lnTo>
                      <a:pt x="190" y="762"/>
                    </a:lnTo>
                    <a:lnTo>
                      <a:pt x="190" y="758"/>
                    </a:lnTo>
                    <a:lnTo>
                      <a:pt x="190" y="756"/>
                    </a:lnTo>
                    <a:lnTo>
                      <a:pt x="186" y="756"/>
                    </a:lnTo>
                    <a:lnTo>
                      <a:pt x="184" y="754"/>
                    </a:lnTo>
                    <a:lnTo>
                      <a:pt x="178" y="756"/>
                    </a:lnTo>
                    <a:lnTo>
                      <a:pt x="178" y="752"/>
                    </a:lnTo>
                    <a:lnTo>
                      <a:pt x="176" y="752"/>
                    </a:lnTo>
                    <a:lnTo>
                      <a:pt x="174" y="750"/>
                    </a:lnTo>
                    <a:lnTo>
                      <a:pt x="172" y="752"/>
                    </a:lnTo>
                    <a:lnTo>
                      <a:pt x="168" y="752"/>
                    </a:lnTo>
                    <a:lnTo>
                      <a:pt x="166" y="752"/>
                    </a:lnTo>
                    <a:lnTo>
                      <a:pt x="162" y="754"/>
                    </a:lnTo>
                    <a:lnTo>
                      <a:pt x="160" y="754"/>
                    </a:lnTo>
                    <a:lnTo>
                      <a:pt x="160" y="752"/>
                    </a:lnTo>
                    <a:lnTo>
                      <a:pt x="160" y="748"/>
                    </a:lnTo>
                    <a:lnTo>
                      <a:pt x="156" y="746"/>
                    </a:lnTo>
                    <a:lnTo>
                      <a:pt x="154" y="742"/>
                    </a:lnTo>
                    <a:lnTo>
                      <a:pt x="154" y="740"/>
                    </a:lnTo>
                    <a:lnTo>
                      <a:pt x="152" y="738"/>
                    </a:lnTo>
                    <a:lnTo>
                      <a:pt x="152" y="736"/>
                    </a:lnTo>
                    <a:lnTo>
                      <a:pt x="154" y="732"/>
                    </a:lnTo>
                    <a:lnTo>
                      <a:pt x="152" y="728"/>
                    </a:lnTo>
                    <a:lnTo>
                      <a:pt x="152" y="726"/>
                    </a:lnTo>
                    <a:lnTo>
                      <a:pt x="152" y="722"/>
                    </a:lnTo>
                    <a:lnTo>
                      <a:pt x="154" y="720"/>
                    </a:lnTo>
                    <a:lnTo>
                      <a:pt x="150" y="714"/>
                    </a:lnTo>
                    <a:lnTo>
                      <a:pt x="146" y="710"/>
                    </a:lnTo>
                    <a:lnTo>
                      <a:pt x="146" y="706"/>
                    </a:lnTo>
                    <a:lnTo>
                      <a:pt x="144" y="702"/>
                    </a:lnTo>
                    <a:lnTo>
                      <a:pt x="144" y="700"/>
                    </a:lnTo>
                    <a:lnTo>
                      <a:pt x="150" y="700"/>
                    </a:lnTo>
                    <a:lnTo>
                      <a:pt x="152" y="698"/>
                    </a:lnTo>
                    <a:lnTo>
                      <a:pt x="154" y="698"/>
                    </a:lnTo>
                    <a:lnTo>
                      <a:pt x="154" y="702"/>
                    </a:lnTo>
                    <a:lnTo>
                      <a:pt x="154" y="704"/>
                    </a:lnTo>
                    <a:lnTo>
                      <a:pt x="156" y="706"/>
                    </a:lnTo>
                    <a:lnTo>
                      <a:pt x="160" y="706"/>
                    </a:lnTo>
                    <a:lnTo>
                      <a:pt x="162" y="706"/>
                    </a:lnTo>
                    <a:lnTo>
                      <a:pt x="164" y="706"/>
                    </a:lnTo>
                    <a:lnTo>
                      <a:pt x="166" y="702"/>
                    </a:lnTo>
                    <a:lnTo>
                      <a:pt x="168" y="702"/>
                    </a:lnTo>
                    <a:lnTo>
                      <a:pt x="170" y="698"/>
                    </a:lnTo>
                    <a:lnTo>
                      <a:pt x="172" y="700"/>
                    </a:lnTo>
                    <a:lnTo>
                      <a:pt x="174" y="702"/>
                    </a:lnTo>
                    <a:lnTo>
                      <a:pt x="178" y="696"/>
                    </a:lnTo>
                    <a:lnTo>
                      <a:pt x="178" y="694"/>
                    </a:lnTo>
                    <a:lnTo>
                      <a:pt x="176" y="690"/>
                    </a:lnTo>
                    <a:lnTo>
                      <a:pt x="172" y="686"/>
                    </a:lnTo>
                    <a:lnTo>
                      <a:pt x="172" y="684"/>
                    </a:lnTo>
                    <a:lnTo>
                      <a:pt x="174" y="682"/>
                    </a:lnTo>
                    <a:lnTo>
                      <a:pt x="174" y="680"/>
                    </a:lnTo>
                    <a:lnTo>
                      <a:pt x="168" y="678"/>
                    </a:lnTo>
                    <a:lnTo>
                      <a:pt x="164" y="678"/>
                    </a:lnTo>
                    <a:lnTo>
                      <a:pt x="164" y="676"/>
                    </a:lnTo>
                    <a:lnTo>
                      <a:pt x="160" y="672"/>
                    </a:lnTo>
                    <a:lnTo>
                      <a:pt x="160" y="666"/>
                    </a:lnTo>
                    <a:lnTo>
                      <a:pt x="162" y="664"/>
                    </a:lnTo>
                    <a:lnTo>
                      <a:pt x="162" y="662"/>
                    </a:lnTo>
                    <a:lnTo>
                      <a:pt x="162" y="660"/>
                    </a:lnTo>
                    <a:lnTo>
                      <a:pt x="158" y="656"/>
                    </a:lnTo>
                    <a:lnTo>
                      <a:pt x="158" y="652"/>
                    </a:lnTo>
                    <a:lnTo>
                      <a:pt x="160" y="652"/>
                    </a:lnTo>
                    <a:lnTo>
                      <a:pt x="164" y="652"/>
                    </a:lnTo>
                    <a:lnTo>
                      <a:pt x="166" y="650"/>
                    </a:lnTo>
                    <a:lnTo>
                      <a:pt x="172" y="652"/>
                    </a:lnTo>
                    <a:lnTo>
                      <a:pt x="174" y="652"/>
                    </a:lnTo>
                    <a:lnTo>
                      <a:pt x="176" y="648"/>
                    </a:lnTo>
                    <a:lnTo>
                      <a:pt x="180" y="644"/>
                    </a:lnTo>
                    <a:lnTo>
                      <a:pt x="180" y="638"/>
                    </a:lnTo>
                    <a:lnTo>
                      <a:pt x="184" y="638"/>
                    </a:lnTo>
                    <a:lnTo>
                      <a:pt x="186" y="636"/>
                    </a:lnTo>
                    <a:lnTo>
                      <a:pt x="184" y="636"/>
                    </a:lnTo>
                    <a:lnTo>
                      <a:pt x="184" y="634"/>
                    </a:lnTo>
                    <a:lnTo>
                      <a:pt x="186" y="632"/>
                    </a:lnTo>
                    <a:lnTo>
                      <a:pt x="186" y="630"/>
                    </a:lnTo>
                    <a:lnTo>
                      <a:pt x="188" y="628"/>
                    </a:lnTo>
                    <a:lnTo>
                      <a:pt x="192" y="626"/>
                    </a:lnTo>
                    <a:lnTo>
                      <a:pt x="192" y="624"/>
                    </a:lnTo>
                    <a:lnTo>
                      <a:pt x="196" y="620"/>
                    </a:lnTo>
                    <a:lnTo>
                      <a:pt x="198" y="612"/>
                    </a:lnTo>
                    <a:lnTo>
                      <a:pt x="198" y="610"/>
                    </a:lnTo>
                    <a:lnTo>
                      <a:pt x="198" y="606"/>
                    </a:lnTo>
                    <a:lnTo>
                      <a:pt x="202" y="602"/>
                    </a:lnTo>
                    <a:lnTo>
                      <a:pt x="202" y="600"/>
                    </a:lnTo>
                    <a:lnTo>
                      <a:pt x="200" y="600"/>
                    </a:lnTo>
                    <a:lnTo>
                      <a:pt x="198" y="600"/>
                    </a:lnTo>
                    <a:lnTo>
                      <a:pt x="194" y="604"/>
                    </a:lnTo>
                    <a:lnTo>
                      <a:pt x="192" y="604"/>
                    </a:lnTo>
                    <a:lnTo>
                      <a:pt x="190" y="602"/>
                    </a:lnTo>
                    <a:lnTo>
                      <a:pt x="190" y="596"/>
                    </a:lnTo>
                    <a:lnTo>
                      <a:pt x="186" y="598"/>
                    </a:lnTo>
                    <a:lnTo>
                      <a:pt x="184" y="596"/>
                    </a:lnTo>
                    <a:lnTo>
                      <a:pt x="182" y="596"/>
                    </a:lnTo>
                    <a:lnTo>
                      <a:pt x="180" y="594"/>
                    </a:lnTo>
                    <a:lnTo>
                      <a:pt x="180" y="590"/>
                    </a:lnTo>
                    <a:lnTo>
                      <a:pt x="178" y="590"/>
                    </a:lnTo>
                    <a:lnTo>
                      <a:pt x="178" y="588"/>
                    </a:lnTo>
                    <a:lnTo>
                      <a:pt x="176" y="588"/>
                    </a:lnTo>
                    <a:lnTo>
                      <a:pt x="174" y="588"/>
                    </a:lnTo>
                    <a:lnTo>
                      <a:pt x="172" y="586"/>
                    </a:lnTo>
                    <a:lnTo>
                      <a:pt x="170" y="584"/>
                    </a:lnTo>
                    <a:lnTo>
                      <a:pt x="166" y="586"/>
                    </a:lnTo>
                    <a:lnTo>
                      <a:pt x="164" y="586"/>
                    </a:lnTo>
                    <a:lnTo>
                      <a:pt x="160" y="588"/>
                    </a:lnTo>
                    <a:lnTo>
                      <a:pt x="152" y="588"/>
                    </a:lnTo>
                    <a:lnTo>
                      <a:pt x="148" y="592"/>
                    </a:lnTo>
                    <a:lnTo>
                      <a:pt x="142" y="594"/>
                    </a:lnTo>
                    <a:lnTo>
                      <a:pt x="138" y="596"/>
                    </a:lnTo>
                    <a:lnTo>
                      <a:pt x="134" y="600"/>
                    </a:lnTo>
                    <a:lnTo>
                      <a:pt x="132" y="600"/>
                    </a:lnTo>
                    <a:lnTo>
                      <a:pt x="130" y="602"/>
                    </a:lnTo>
                    <a:lnTo>
                      <a:pt x="126" y="600"/>
                    </a:lnTo>
                    <a:lnTo>
                      <a:pt x="122" y="602"/>
                    </a:lnTo>
                    <a:lnTo>
                      <a:pt x="120" y="602"/>
                    </a:lnTo>
                    <a:lnTo>
                      <a:pt x="114" y="602"/>
                    </a:lnTo>
                    <a:lnTo>
                      <a:pt x="110" y="600"/>
                    </a:lnTo>
                    <a:lnTo>
                      <a:pt x="108" y="600"/>
                    </a:lnTo>
                    <a:lnTo>
                      <a:pt x="104" y="598"/>
                    </a:lnTo>
                    <a:lnTo>
                      <a:pt x="94" y="594"/>
                    </a:lnTo>
                    <a:lnTo>
                      <a:pt x="88" y="592"/>
                    </a:lnTo>
                    <a:lnTo>
                      <a:pt x="88" y="588"/>
                    </a:lnTo>
                    <a:lnTo>
                      <a:pt x="88" y="586"/>
                    </a:lnTo>
                    <a:lnTo>
                      <a:pt x="86" y="586"/>
                    </a:lnTo>
                    <a:lnTo>
                      <a:pt x="84" y="588"/>
                    </a:lnTo>
                    <a:lnTo>
                      <a:pt x="82" y="588"/>
                    </a:lnTo>
                    <a:lnTo>
                      <a:pt x="78" y="590"/>
                    </a:lnTo>
                    <a:lnTo>
                      <a:pt x="76" y="590"/>
                    </a:lnTo>
                    <a:lnTo>
                      <a:pt x="72" y="584"/>
                    </a:lnTo>
                    <a:lnTo>
                      <a:pt x="70" y="582"/>
                    </a:lnTo>
                    <a:lnTo>
                      <a:pt x="68" y="580"/>
                    </a:lnTo>
                    <a:lnTo>
                      <a:pt x="70" y="580"/>
                    </a:lnTo>
                    <a:lnTo>
                      <a:pt x="72" y="578"/>
                    </a:lnTo>
                    <a:lnTo>
                      <a:pt x="72" y="574"/>
                    </a:lnTo>
                    <a:lnTo>
                      <a:pt x="70" y="574"/>
                    </a:lnTo>
                    <a:lnTo>
                      <a:pt x="70" y="570"/>
                    </a:lnTo>
                    <a:lnTo>
                      <a:pt x="70" y="568"/>
                    </a:lnTo>
                    <a:lnTo>
                      <a:pt x="70" y="564"/>
                    </a:lnTo>
                    <a:lnTo>
                      <a:pt x="66" y="562"/>
                    </a:lnTo>
                    <a:lnTo>
                      <a:pt x="60" y="558"/>
                    </a:lnTo>
                    <a:lnTo>
                      <a:pt x="58" y="558"/>
                    </a:lnTo>
                    <a:lnTo>
                      <a:pt x="54" y="560"/>
                    </a:lnTo>
                    <a:lnTo>
                      <a:pt x="54" y="554"/>
                    </a:lnTo>
                    <a:lnTo>
                      <a:pt x="52" y="552"/>
                    </a:lnTo>
                    <a:lnTo>
                      <a:pt x="48" y="554"/>
                    </a:lnTo>
                    <a:lnTo>
                      <a:pt x="46" y="552"/>
                    </a:lnTo>
                    <a:lnTo>
                      <a:pt x="44" y="552"/>
                    </a:lnTo>
                    <a:lnTo>
                      <a:pt x="36" y="552"/>
                    </a:lnTo>
                    <a:lnTo>
                      <a:pt x="30" y="550"/>
                    </a:lnTo>
                    <a:lnTo>
                      <a:pt x="30" y="548"/>
                    </a:lnTo>
                    <a:lnTo>
                      <a:pt x="26" y="546"/>
                    </a:lnTo>
                    <a:lnTo>
                      <a:pt x="26" y="544"/>
                    </a:lnTo>
                    <a:lnTo>
                      <a:pt x="30" y="540"/>
                    </a:lnTo>
                    <a:lnTo>
                      <a:pt x="32" y="540"/>
                    </a:lnTo>
                    <a:lnTo>
                      <a:pt x="34" y="542"/>
                    </a:lnTo>
                    <a:lnTo>
                      <a:pt x="36" y="542"/>
                    </a:lnTo>
                    <a:lnTo>
                      <a:pt x="34" y="542"/>
                    </a:lnTo>
                    <a:lnTo>
                      <a:pt x="38" y="542"/>
                    </a:lnTo>
                    <a:lnTo>
                      <a:pt x="40" y="542"/>
                    </a:lnTo>
                    <a:lnTo>
                      <a:pt x="40" y="524"/>
                    </a:lnTo>
                    <a:lnTo>
                      <a:pt x="34" y="514"/>
                    </a:lnTo>
                    <a:lnTo>
                      <a:pt x="34" y="504"/>
                    </a:lnTo>
                    <a:lnTo>
                      <a:pt x="30" y="498"/>
                    </a:lnTo>
                    <a:lnTo>
                      <a:pt x="20" y="498"/>
                    </a:lnTo>
                    <a:lnTo>
                      <a:pt x="10" y="500"/>
                    </a:lnTo>
                    <a:lnTo>
                      <a:pt x="4" y="496"/>
                    </a:lnTo>
                    <a:lnTo>
                      <a:pt x="0" y="488"/>
                    </a:lnTo>
                    <a:lnTo>
                      <a:pt x="0" y="480"/>
                    </a:lnTo>
                    <a:lnTo>
                      <a:pt x="6" y="463"/>
                    </a:lnTo>
                    <a:lnTo>
                      <a:pt x="6" y="459"/>
                    </a:lnTo>
                    <a:lnTo>
                      <a:pt x="10" y="449"/>
                    </a:lnTo>
                    <a:lnTo>
                      <a:pt x="28" y="443"/>
                    </a:lnTo>
                    <a:lnTo>
                      <a:pt x="30" y="441"/>
                    </a:lnTo>
                    <a:lnTo>
                      <a:pt x="34" y="441"/>
                    </a:lnTo>
                    <a:lnTo>
                      <a:pt x="38" y="433"/>
                    </a:lnTo>
                    <a:lnTo>
                      <a:pt x="44" y="435"/>
                    </a:lnTo>
                    <a:lnTo>
                      <a:pt x="52" y="433"/>
                    </a:lnTo>
                    <a:lnTo>
                      <a:pt x="58" y="433"/>
                    </a:lnTo>
                    <a:lnTo>
                      <a:pt x="60" y="439"/>
                    </a:lnTo>
                    <a:lnTo>
                      <a:pt x="66" y="439"/>
                    </a:lnTo>
                    <a:lnTo>
                      <a:pt x="76" y="439"/>
                    </a:lnTo>
                    <a:lnTo>
                      <a:pt x="80" y="439"/>
                    </a:lnTo>
                    <a:lnTo>
                      <a:pt x="88" y="435"/>
                    </a:lnTo>
                    <a:lnTo>
                      <a:pt x="92" y="425"/>
                    </a:lnTo>
                    <a:lnTo>
                      <a:pt x="96" y="421"/>
                    </a:lnTo>
                    <a:lnTo>
                      <a:pt x="106" y="419"/>
                    </a:lnTo>
                    <a:lnTo>
                      <a:pt x="116" y="417"/>
                    </a:lnTo>
                    <a:lnTo>
                      <a:pt x="130" y="415"/>
                    </a:lnTo>
                    <a:lnTo>
                      <a:pt x="138" y="413"/>
                    </a:lnTo>
                    <a:lnTo>
                      <a:pt x="142" y="407"/>
                    </a:lnTo>
                    <a:lnTo>
                      <a:pt x="150" y="401"/>
                    </a:lnTo>
                    <a:lnTo>
                      <a:pt x="170" y="391"/>
                    </a:lnTo>
                    <a:lnTo>
                      <a:pt x="190" y="385"/>
                    </a:lnTo>
                    <a:lnTo>
                      <a:pt x="196" y="383"/>
                    </a:lnTo>
                    <a:lnTo>
                      <a:pt x="198" y="377"/>
                    </a:lnTo>
                    <a:lnTo>
                      <a:pt x="198" y="363"/>
                    </a:lnTo>
                    <a:lnTo>
                      <a:pt x="200" y="359"/>
                    </a:lnTo>
                    <a:lnTo>
                      <a:pt x="204" y="355"/>
                    </a:lnTo>
                    <a:lnTo>
                      <a:pt x="204" y="349"/>
                    </a:lnTo>
                    <a:lnTo>
                      <a:pt x="210" y="345"/>
                    </a:lnTo>
                    <a:lnTo>
                      <a:pt x="210" y="337"/>
                    </a:lnTo>
                    <a:lnTo>
                      <a:pt x="206" y="325"/>
                    </a:lnTo>
                    <a:lnTo>
                      <a:pt x="202" y="319"/>
                    </a:lnTo>
                    <a:lnTo>
                      <a:pt x="200" y="313"/>
                    </a:lnTo>
                    <a:lnTo>
                      <a:pt x="198" y="297"/>
                    </a:lnTo>
                    <a:lnTo>
                      <a:pt x="194" y="291"/>
                    </a:lnTo>
                    <a:lnTo>
                      <a:pt x="190" y="287"/>
                    </a:lnTo>
                    <a:lnTo>
                      <a:pt x="194" y="283"/>
                    </a:lnTo>
                    <a:lnTo>
                      <a:pt x="206" y="281"/>
                    </a:lnTo>
                    <a:lnTo>
                      <a:pt x="216" y="279"/>
                    </a:lnTo>
                    <a:lnTo>
                      <a:pt x="228" y="277"/>
                    </a:lnTo>
                    <a:lnTo>
                      <a:pt x="258" y="275"/>
                    </a:lnTo>
                    <a:lnTo>
                      <a:pt x="262" y="273"/>
                    </a:lnTo>
                    <a:lnTo>
                      <a:pt x="258" y="265"/>
                    </a:lnTo>
                    <a:lnTo>
                      <a:pt x="256" y="259"/>
                    </a:lnTo>
                    <a:lnTo>
                      <a:pt x="258" y="251"/>
                    </a:lnTo>
                    <a:lnTo>
                      <a:pt x="262" y="241"/>
                    </a:lnTo>
                    <a:lnTo>
                      <a:pt x="270" y="229"/>
                    </a:lnTo>
                    <a:lnTo>
                      <a:pt x="274" y="217"/>
                    </a:lnTo>
                    <a:lnTo>
                      <a:pt x="280" y="209"/>
                    </a:lnTo>
                    <a:lnTo>
                      <a:pt x="292" y="209"/>
                    </a:lnTo>
                    <a:lnTo>
                      <a:pt x="298" y="213"/>
                    </a:lnTo>
                    <a:lnTo>
                      <a:pt x="307" y="215"/>
                    </a:lnTo>
                    <a:lnTo>
                      <a:pt x="325" y="213"/>
                    </a:lnTo>
                    <a:lnTo>
                      <a:pt x="331" y="217"/>
                    </a:lnTo>
                    <a:lnTo>
                      <a:pt x="335" y="221"/>
                    </a:lnTo>
                    <a:lnTo>
                      <a:pt x="343" y="215"/>
                    </a:lnTo>
                    <a:lnTo>
                      <a:pt x="357" y="211"/>
                    </a:lnTo>
                    <a:lnTo>
                      <a:pt x="357" y="197"/>
                    </a:lnTo>
                    <a:lnTo>
                      <a:pt x="357" y="187"/>
                    </a:lnTo>
                    <a:lnTo>
                      <a:pt x="359" y="177"/>
                    </a:lnTo>
                    <a:lnTo>
                      <a:pt x="365" y="169"/>
                    </a:lnTo>
                    <a:lnTo>
                      <a:pt x="373" y="169"/>
                    </a:lnTo>
                    <a:lnTo>
                      <a:pt x="385" y="167"/>
                    </a:lnTo>
                    <a:lnTo>
                      <a:pt x="393" y="159"/>
                    </a:lnTo>
                    <a:lnTo>
                      <a:pt x="399" y="151"/>
                    </a:lnTo>
                    <a:lnTo>
                      <a:pt x="413" y="155"/>
                    </a:lnTo>
                    <a:lnTo>
                      <a:pt x="421" y="149"/>
                    </a:lnTo>
                    <a:lnTo>
                      <a:pt x="425" y="149"/>
                    </a:lnTo>
                    <a:lnTo>
                      <a:pt x="427" y="155"/>
                    </a:lnTo>
                    <a:lnTo>
                      <a:pt x="431" y="165"/>
                    </a:lnTo>
                    <a:lnTo>
                      <a:pt x="449" y="175"/>
                    </a:lnTo>
                    <a:lnTo>
                      <a:pt x="453" y="183"/>
                    </a:lnTo>
                    <a:lnTo>
                      <a:pt x="461" y="187"/>
                    </a:lnTo>
                    <a:lnTo>
                      <a:pt x="467" y="183"/>
                    </a:lnTo>
                    <a:lnTo>
                      <a:pt x="475" y="185"/>
                    </a:lnTo>
                    <a:lnTo>
                      <a:pt x="483" y="187"/>
                    </a:lnTo>
                    <a:lnTo>
                      <a:pt x="491" y="189"/>
                    </a:lnTo>
                    <a:lnTo>
                      <a:pt x="497" y="195"/>
                    </a:lnTo>
                    <a:lnTo>
                      <a:pt x="501" y="205"/>
                    </a:lnTo>
                    <a:lnTo>
                      <a:pt x="507" y="211"/>
                    </a:lnTo>
                    <a:lnTo>
                      <a:pt x="513" y="229"/>
                    </a:lnTo>
                    <a:lnTo>
                      <a:pt x="513" y="241"/>
                    </a:lnTo>
                    <a:lnTo>
                      <a:pt x="515" y="249"/>
                    </a:lnTo>
                    <a:lnTo>
                      <a:pt x="515" y="257"/>
                    </a:lnTo>
                    <a:lnTo>
                      <a:pt x="511" y="265"/>
                    </a:lnTo>
                    <a:lnTo>
                      <a:pt x="509" y="271"/>
                    </a:lnTo>
                    <a:lnTo>
                      <a:pt x="513" y="275"/>
                    </a:lnTo>
                    <a:lnTo>
                      <a:pt x="523" y="277"/>
                    </a:lnTo>
                    <a:lnTo>
                      <a:pt x="539" y="279"/>
                    </a:lnTo>
                    <a:lnTo>
                      <a:pt x="557" y="283"/>
                    </a:lnTo>
                    <a:lnTo>
                      <a:pt x="563" y="283"/>
                    </a:lnTo>
                    <a:lnTo>
                      <a:pt x="571" y="281"/>
                    </a:lnTo>
                    <a:lnTo>
                      <a:pt x="577" y="281"/>
                    </a:lnTo>
                    <a:lnTo>
                      <a:pt x="583" y="285"/>
                    </a:lnTo>
                    <a:lnTo>
                      <a:pt x="599" y="289"/>
                    </a:lnTo>
                    <a:lnTo>
                      <a:pt x="607" y="293"/>
                    </a:lnTo>
                    <a:lnTo>
                      <a:pt x="617" y="297"/>
                    </a:lnTo>
                    <a:lnTo>
                      <a:pt x="635" y="301"/>
                    </a:lnTo>
                    <a:lnTo>
                      <a:pt x="641" y="305"/>
                    </a:lnTo>
                    <a:lnTo>
                      <a:pt x="646" y="305"/>
                    </a:lnTo>
                    <a:lnTo>
                      <a:pt x="652" y="311"/>
                    </a:lnTo>
                    <a:lnTo>
                      <a:pt x="658" y="319"/>
                    </a:lnTo>
                    <a:lnTo>
                      <a:pt x="664" y="327"/>
                    </a:lnTo>
                    <a:lnTo>
                      <a:pt x="668" y="337"/>
                    </a:lnTo>
                    <a:lnTo>
                      <a:pt x="676" y="343"/>
                    </a:lnTo>
                    <a:lnTo>
                      <a:pt x="684" y="351"/>
                    </a:lnTo>
                    <a:lnTo>
                      <a:pt x="692" y="357"/>
                    </a:lnTo>
                    <a:lnTo>
                      <a:pt x="700" y="359"/>
                    </a:lnTo>
                    <a:lnTo>
                      <a:pt x="710" y="359"/>
                    </a:lnTo>
                    <a:lnTo>
                      <a:pt x="792" y="355"/>
                    </a:lnTo>
                    <a:lnTo>
                      <a:pt x="802" y="353"/>
                    </a:lnTo>
                    <a:lnTo>
                      <a:pt x="810" y="355"/>
                    </a:lnTo>
                    <a:lnTo>
                      <a:pt x="830" y="359"/>
                    </a:lnTo>
                    <a:lnTo>
                      <a:pt x="834" y="361"/>
                    </a:lnTo>
                    <a:lnTo>
                      <a:pt x="840" y="367"/>
                    </a:lnTo>
                    <a:lnTo>
                      <a:pt x="848" y="373"/>
                    </a:lnTo>
                    <a:lnTo>
                      <a:pt x="860" y="377"/>
                    </a:lnTo>
                    <a:lnTo>
                      <a:pt x="878" y="381"/>
                    </a:lnTo>
                    <a:lnTo>
                      <a:pt x="888" y="385"/>
                    </a:lnTo>
                    <a:lnTo>
                      <a:pt x="900" y="389"/>
                    </a:lnTo>
                    <a:lnTo>
                      <a:pt x="916" y="389"/>
                    </a:lnTo>
                    <a:lnTo>
                      <a:pt x="920" y="391"/>
                    </a:lnTo>
                    <a:lnTo>
                      <a:pt x="926" y="395"/>
                    </a:lnTo>
                    <a:lnTo>
                      <a:pt x="932" y="397"/>
                    </a:lnTo>
                    <a:lnTo>
                      <a:pt x="938" y="397"/>
                    </a:lnTo>
                    <a:lnTo>
                      <a:pt x="948" y="389"/>
                    </a:lnTo>
                    <a:lnTo>
                      <a:pt x="964" y="385"/>
                    </a:lnTo>
                    <a:lnTo>
                      <a:pt x="970" y="383"/>
                    </a:lnTo>
                    <a:lnTo>
                      <a:pt x="977" y="381"/>
                    </a:lnTo>
                    <a:lnTo>
                      <a:pt x="981" y="377"/>
                    </a:lnTo>
                    <a:lnTo>
                      <a:pt x="987" y="375"/>
                    </a:lnTo>
                    <a:lnTo>
                      <a:pt x="1007" y="373"/>
                    </a:lnTo>
                    <a:lnTo>
                      <a:pt x="1017" y="369"/>
                    </a:lnTo>
                    <a:lnTo>
                      <a:pt x="1031" y="369"/>
                    </a:lnTo>
                    <a:lnTo>
                      <a:pt x="1039" y="367"/>
                    </a:lnTo>
                    <a:lnTo>
                      <a:pt x="1055" y="371"/>
                    </a:lnTo>
                    <a:lnTo>
                      <a:pt x="1057" y="369"/>
                    </a:lnTo>
                    <a:lnTo>
                      <a:pt x="1073" y="369"/>
                    </a:lnTo>
                    <a:lnTo>
                      <a:pt x="1089" y="363"/>
                    </a:lnTo>
                    <a:lnTo>
                      <a:pt x="1097" y="359"/>
                    </a:lnTo>
                    <a:lnTo>
                      <a:pt x="1107" y="353"/>
                    </a:lnTo>
                    <a:lnTo>
                      <a:pt x="1113" y="347"/>
                    </a:lnTo>
                    <a:lnTo>
                      <a:pt x="1145" y="325"/>
                    </a:lnTo>
                    <a:lnTo>
                      <a:pt x="1143" y="319"/>
                    </a:lnTo>
                    <a:lnTo>
                      <a:pt x="1131" y="305"/>
                    </a:lnTo>
                    <a:lnTo>
                      <a:pt x="1133" y="299"/>
                    </a:lnTo>
                    <a:lnTo>
                      <a:pt x="1139" y="291"/>
                    </a:lnTo>
                    <a:lnTo>
                      <a:pt x="1145" y="283"/>
                    </a:lnTo>
                    <a:lnTo>
                      <a:pt x="1157" y="281"/>
                    </a:lnTo>
                    <a:lnTo>
                      <a:pt x="1165" y="283"/>
                    </a:lnTo>
                    <a:lnTo>
                      <a:pt x="1171" y="289"/>
                    </a:lnTo>
                    <a:lnTo>
                      <a:pt x="1183" y="291"/>
                    </a:lnTo>
                    <a:lnTo>
                      <a:pt x="1193" y="291"/>
                    </a:lnTo>
                    <a:lnTo>
                      <a:pt x="1207" y="283"/>
                    </a:lnTo>
                    <a:lnTo>
                      <a:pt x="1217" y="273"/>
                    </a:lnTo>
                    <a:lnTo>
                      <a:pt x="1229" y="265"/>
                    </a:lnTo>
                    <a:lnTo>
                      <a:pt x="1235" y="263"/>
                    </a:lnTo>
                    <a:lnTo>
                      <a:pt x="1241" y="265"/>
                    </a:lnTo>
                    <a:lnTo>
                      <a:pt x="1245" y="263"/>
                    </a:lnTo>
                    <a:lnTo>
                      <a:pt x="1255" y="259"/>
                    </a:lnTo>
                    <a:lnTo>
                      <a:pt x="1283" y="235"/>
                    </a:lnTo>
                    <a:lnTo>
                      <a:pt x="1291" y="229"/>
                    </a:lnTo>
                    <a:lnTo>
                      <a:pt x="1303" y="227"/>
                    </a:lnTo>
                    <a:lnTo>
                      <a:pt x="1316" y="227"/>
                    </a:lnTo>
                    <a:lnTo>
                      <a:pt x="1330" y="227"/>
                    </a:lnTo>
                    <a:lnTo>
                      <a:pt x="1342" y="223"/>
                    </a:lnTo>
                    <a:lnTo>
                      <a:pt x="1354" y="227"/>
                    </a:lnTo>
                    <a:lnTo>
                      <a:pt x="1364" y="227"/>
                    </a:lnTo>
                    <a:lnTo>
                      <a:pt x="1368" y="225"/>
                    </a:lnTo>
                    <a:lnTo>
                      <a:pt x="1368" y="219"/>
                    </a:lnTo>
                    <a:lnTo>
                      <a:pt x="1360" y="215"/>
                    </a:lnTo>
                    <a:lnTo>
                      <a:pt x="1360" y="213"/>
                    </a:lnTo>
                    <a:lnTo>
                      <a:pt x="1362" y="207"/>
                    </a:lnTo>
                    <a:lnTo>
                      <a:pt x="1358" y="201"/>
                    </a:lnTo>
                    <a:lnTo>
                      <a:pt x="1342" y="191"/>
                    </a:lnTo>
                    <a:lnTo>
                      <a:pt x="1334" y="185"/>
                    </a:lnTo>
                    <a:lnTo>
                      <a:pt x="1332" y="179"/>
                    </a:lnTo>
                    <a:lnTo>
                      <a:pt x="1316" y="187"/>
                    </a:lnTo>
                    <a:lnTo>
                      <a:pt x="1307" y="193"/>
                    </a:lnTo>
                    <a:lnTo>
                      <a:pt x="1293" y="195"/>
                    </a:lnTo>
                    <a:lnTo>
                      <a:pt x="1279" y="197"/>
                    </a:lnTo>
                    <a:lnTo>
                      <a:pt x="1257" y="193"/>
                    </a:lnTo>
                    <a:lnTo>
                      <a:pt x="1253" y="187"/>
                    </a:lnTo>
                    <a:lnTo>
                      <a:pt x="1251" y="179"/>
                    </a:lnTo>
                    <a:lnTo>
                      <a:pt x="1251" y="169"/>
                    </a:lnTo>
                    <a:lnTo>
                      <a:pt x="1255" y="163"/>
                    </a:lnTo>
                    <a:lnTo>
                      <a:pt x="1257" y="155"/>
                    </a:lnTo>
                    <a:lnTo>
                      <a:pt x="1255" y="147"/>
                    </a:lnTo>
                    <a:lnTo>
                      <a:pt x="1255" y="142"/>
                    </a:lnTo>
                    <a:lnTo>
                      <a:pt x="1257" y="138"/>
                    </a:lnTo>
                    <a:lnTo>
                      <a:pt x="1263" y="132"/>
                    </a:lnTo>
                    <a:lnTo>
                      <a:pt x="1271" y="122"/>
                    </a:lnTo>
                    <a:lnTo>
                      <a:pt x="1277" y="118"/>
                    </a:lnTo>
                    <a:lnTo>
                      <a:pt x="1277" y="116"/>
                    </a:lnTo>
                    <a:lnTo>
                      <a:pt x="1283" y="118"/>
                    </a:lnTo>
                    <a:lnTo>
                      <a:pt x="1291" y="120"/>
                    </a:lnTo>
                    <a:lnTo>
                      <a:pt x="1307" y="126"/>
                    </a:lnTo>
                    <a:lnTo>
                      <a:pt x="1320" y="130"/>
                    </a:lnTo>
                    <a:lnTo>
                      <a:pt x="1326" y="128"/>
                    </a:lnTo>
                    <a:lnTo>
                      <a:pt x="1334" y="124"/>
                    </a:lnTo>
                    <a:lnTo>
                      <a:pt x="1362" y="112"/>
                    </a:lnTo>
                    <a:lnTo>
                      <a:pt x="1362" y="110"/>
                    </a:lnTo>
                    <a:lnTo>
                      <a:pt x="1362" y="104"/>
                    </a:lnTo>
                    <a:lnTo>
                      <a:pt x="1364" y="100"/>
                    </a:lnTo>
                    <a:lnTo>
                      <a:pt x="1368" y="94"/>
                    </a:lnTo>
                    <a:lnTo>
                      <a:pt x="1372" y="90"/>
                    </a:lnTo>
                    <a:lnTo>
                      <a:pt x="1376" y="78"/>
                    </a:lnTo>
                    <a:lnTo>
                      <a:pt x="1378" y="70"/>
                    </a:lnTo>
                    <a:lnTo>
                      <a:pt x="1384" y="64"/>
                    </a:lnTo>
                    <a:lnTo>
                      <a:pt x="1392" y="60"/>
                    </a:lnTo>
                    <a:lnTo>
                      <a:pt x="1406" y="50"/>
                    </a:lnTo>
                    <a:lnTo>
                      <a:pt x="1406" y="48"/>
                    </a:lnTo>
                    <a:lnTo>
                      <a:pt x="1404" y="44"/>
                    </a:lnTo>
                    <a:lnTo>
                      <a:pt x="1404" y="34"/>
                    </a:lnTo>
                    <a:lnTo>
                      <a:pt x="1402" y="32"/>
                    </a:lnTo>
                    <a:lnTo>
                      <a:pt x="1396" y="32"/>
                    </a:lnTo>
                    <a:lnTo>
                      <a:pt x="1384" y="34"/>
                    </a:lnTo>
                    <a:lnTo>
                      <a:pt x="1384" y="32"/>
                    </a:lnTo>
                    <a:lnTo>
                      <a:pt x="1386" y="26"/>
                    </a:lnTo>
                    <a:lnTo>
                      <a:pt x="1398" y="18"/>
                    </a:lnTo>
                    <a:lnTo>
                      <a:pt x="1404" y="14"/>
                    </a:lnTo>
                    <a:lnTo>
                      <a:pt x="1412" y="10"/>
                    </a:lnTo>
                    <a:lnTo>
                      <a:pt x="1430" y="6"/>
                    </a:lnTo>
                    <a:lnTo>
                      <a:pt x="1454" y="2"/>
                    </a:lnTo>
                    <a:lnTo>
                      <a:pt x="1466" y="2"/>
                    </a:lnTo>
                    <a:lnTo>
                      <a:pt x="1486" y="0"/>
                    </a:lnTo>
                    <a:lnTo>
                      <a:pt x="1492" y="0"/>
                    </a:lnTo>
                    <a:lnTo>
                      <a:pt x="1502" y="4"/>
                    </a:lnTo>
                    <a:lnTo>
                      <a:pt x="1512" y="8"/>
                    </a:lnTo>
                    <a:lnTo>
                      <a:pt x="1518" y="12"/>
                    </a:lnTo>
                    <a:lnTo>
                      <a:pt x="1526" y="14"/>
                    </a:lnTo>
                    <a:lnTo>
                      <a:pt x="1536" y="12"/>
                    </a:lnTo>
                    <a:lnTo>
                      <a:pt x="1546" y="14"/>
                    </a:lnTo>
                    <a:lnTo>
                      <a:pt x="1554" y="16"/>
                    </a:lnTo>
                    <a:lnTo>
                      <a:pt x="1558" y="22"/>
                    </a:lnTo>
                    <a:lnTo>
                      <a:pt x="1564" y="28"/>
                    </a:lnTo>
                    <a:lnTo>
                      <a:pt x="1564" y="32"/>
                    </a:lnTo>
                    <a:lnTo>
                      <a:pt x="1570" y="36"/>
                    </a:lnTo>
                    <a:lnTo>
                      <a:pt x="1574" y="38"/>
                    </a:lnTo>
                    <a:lnTo>
                      <a:pt x="1576" y="40"/>
                    </a:lnTo>
                    <a:lnTo>
                      <a:pt x="1576" y="38"/>
                    </a:lnTo>
                    <a:lnTo>
                      <a:pt x="1578" y="44"/>
                    </a:lnTo>
                    <a:lnTo>
                      <a:pt x="1580" y="50"/>
                    </a:lnTo>
                    <a:lnTo>
                      <a:pt x="1580" y="58"/>
                    </a:lnTo>
                    <a:lnTo>
                      <a:pt x="1586" y="64"/>
                    </a:lnTo>
                    <a:lnTo>
                      <a:pt x="1588" y="70"/>
                    </a:lnTo>
                    <a:lnTo>
                      <a:pt x="1600" y="86"/>
                    </a:lnTo>
                    <a:lnTo>
                      <a:pt x="1604" y="102"/>
                    </a:lnTo>
                    <a:lnTo>
                      <a:pt x="1608" y="110"/>
                    </a:lnTo>
                    <a:lnTo>
                      <a:pt x="1608" y="112"/>
                    </a:lnTo>
                    <a:lnTo>
                      <a:pt x="1610" y="120"/>
                    </a:lnTo>
                    <a:lnTo>
                      <a:pt x="1610" y="128"/>
                    </a:lnTo>
                    <a:lnTo>
                      <a:pt x="1616" y="132"/>
                    </a:lnTo>
                    <a:lnTo>
                      <a:pt x="1628" y="132"/>
                    </a:lnTo>
                    <a:lnTo>
                      <a:pt x="1640" y="130"/>
                    </a:lnTo>
                    <a:lnTo>
                      <a:pt x="1649" y="132"/>
                    </a:lnTo>
                    <a:lnTo>
                      <a:pt x="1659" y="134"/>
                    </a:lnTo>
                    <a:lnTo>
                      <a:pt x="1669" y="136"/>
                    </a:lnTo>
                    <a:lnTo>
                      <a:pt x="1685" y="147"/>
                    </a:lnTo>
                    <a:lnTo>
                      <a:pt x="1693" y="151"/>
                    </a:lnTo>
                    <a:lnTo>
                      <a:pt x="1699" y="151"/>
                    </a:lnTo>
                    <a:lnTo>
                      <a:pt x="1703" y="155"/>
                    </a:lnTo>
                    <a:lnTo>
                      <a:pt x="1705" y="161"/>
                    </a:lnTo>
                    <a:lnTo>
                      <a:pt x="1709" y="165"/>
                    </a:lnTo>
                    <a:lnTo>
                      <a:pt x="1707" y="173"/>
                    </a:lnTo>
                    <a:lnTo>
                      <a:pt x="1709" y="179"/>
                    </a:lnTo>
                    <a:lnTo>
                      <a:pt x="1713" y="185"/>
                    </a:lnTo>
                    <a:lnTo>
                      <a:pt x="1717" y="191"/>
                    </a:lnTo>
                    <a:lnTo>
                      <a:pt x="1727" y="191"/>
                    </a:lnTo>
                    <a:lnTo>
                      <a:pt x="1737" y="193"/>
                    </a:lnTo>
                    <a:lnTo>
                      <a:pt x="1747" y="193"/>
                    </a:lnTo>
                    <a:lnTo>
                      <a:pt x="1765" y="187"/>
                    </a:lnTo>
                    <a:lnTo>
                      <a:pt x="1783" y="177"/>
                    </a:lnTo>
                    <a:lnTo>
                      <a:pt x="1793" y="177"/>
                    </a:lnTo>
                    <a:lnTo>
                      <a:pt x="1811" y="169"/>
                    </a:lnTo>
                    <a:lnTo>
                      <a:pt x="1829" y="165"/>
                    </a:lnTo>
                    <a:lnTo>
                      <a:pt x="1829" y="167"/>
                    </a:lnTo>
                    <a:lnTo>
                      <a:pt x="1825" y="173"/>
                    </a:lnTo>
                    <a:lnTo>
                      <a:pt x="1825" y="181"/>
                    </a:lnTo>
                    <a:lnTo>
                      <a:pt x="1827" y="187"/>
                    </a:lnTo>
                    <a:lnTo>
                      <a:pt x="1825" y="195"/>
                    </a:lnTo>
                    <a:lnTo>
                      <a:pt x="1819" y="199"/>
                    </a:lnTo>
                    <a:lnTo>
                      <a:pt x="1811" y="205"/>
                    </a:lnTo>
                    <a:lnTo>
                      <a:pt x="1809" y="213"/>
                    </a:lnTo>
                    <a:lnTo>
                      <a:pt x="1803" y="227"/>
                    </a:lnTo>
                    <a:lnTo>
                      <a:pt x="1799" y="245"/>
                    </a:lnTo>
                    <a:lnTo>
                      <a:pt x="1787" y="261"/>
                    </a:lnTo>
                    <a:lnTo>
                      <a:pt x="1781" y="269"/>
                    </a:lnTo>
                    <a:lnTo>
                      <a:pt x="1777" y="279"/>
                    </a:lnTo>
                    <a:lnTo>
                      <a:pt x="1771" y="283"/>
                    </a:lnTo>
                    <a:lnTo>
                      <a:pt x="1769" y="281"/>
                    </a:lnTo>
                    <a:lnTo>
                      <a:pt x="1741" y="275"/>
                    </a:lnTo>
                    <a:lnTo>
                      <a:pt x="1733" y="279"/>
                    </a:lnTo>
                    <a:lnTo>
                      <a:pt x="1715" y="293"/>
                    </a:lnTo>
                    <a:lnTo>
                      <a:pt x="1719" y="299"/>
                    </a:lnTo>
                    <a:lnTo>
                      <a:pt x="1721" y="311"/>
                    </a:lnTo>
                    <a:lnTo>
                      <a:pt x="1721" y="337"/>
                    </a:lnTo>
                    <a:lnTo>
                      <a:pt x="1713" y="349"/>
                    </a:lnTo>
                    <a:lnTo>
                      <a:pt x="1703" y="357"/>
                    </a:lnTo>
                    <a:lnTo>
                      <a:pt x="1703" y="365"/>
                    </a:lnTo>
                    <a:lnTo>
                      <a:pt x="1697" y="363"/>
                    </a:lnTo>
                    <a:lnTo>
                      <a:pt x="1693" y="357"/>
                    </a:lnTo>
                    <a:lnTo>
                      <a:pt x="1687" y="353"/>
                    </a:lnTo>
                    <a:lnTo>
                      <a:pt x="1681" y="357"/>
                    </a:lnTo>
                    <a:lnTo>
                      <a:pt x="1677" y="365"/>
                    </a:lnTo>
                    <a:lnTo>
                      <a:pt x="1671" y="373"/>
                    </a:lnTo>
                    <a:lnTo>
                      <a:pt x="1655" y="383"/>
                    </a:lnTo>
                    <a:lnTo>
                      <a:pt x="1642" y="385"/>
                    </a:lnTo>
                    <a:lnTo>
                      <a:pt x="1632" y="385"/>
                    </a:lnTo>
                    <a:lnTo>
                      <a:pt x="1630" y="389"/>
                    </a:lnTo>
                    <a:lnTo>
                      <a:pt x="1632" y="405"/>
                    </a:lnTo>
                    <a:lnTo>
                      <a:pt x="1610" y="407"/>
                    </a:lnTo>
                    <a:lnTo>
                      <a:pt x="1602" y="401"/>
                    </a:lnTo>
                    <a:lnTo>
                      <a:pt x="1592" y="399"/>
                    </a:lnTo>
                    <a:lnTo>
                      <a:pt x="1584" y="403"/>
                    </a:lnTo>
                    <a:lnTo>
                      <a:pt x="1572" y="417"/>
                    </a:lnTo>
                    <a:lnTo>
                      <a:pt x="1562" y="425"/>
                    </a:lnTo>
                    <a:lnTo>
                      <a:pt x="1540" y="435"/>
                    </a:lnTo>
                    <a:lnTo>
                      <a:pt x="1532" y="437"/>
                    </a:lnTo>
                    <a:lnTo>
                      <a:pt x="1516" y="453"/>
                    </a:lnTo>
                    <a:lnTo>
                      <a:pt x="1516" y="455"/>
                    </a:lnTo>
                    <a:lnTo>
                      <a:pt x="1512" y="457"/>
                    </a:lnTo>
                    <a:lnTo>
                      <a:pt x="1508" y="459"/>
                    </a:lnTo>
                    <a:lnTo>
                      <a:pt x="1502" y="459"/>
                    </a:lnTo>
                    <a:lnTo>
                      <a:pt x="1490" y="461"/>
                    </a:lnTo>
                    <a:lnTo>
                      <a:pt x="1486" y="459"/>
                    </a:lnTo>
                    <a:lnTo>
                      <a:pt x="1484" y="461"/>
                    </a:lnTo>
                    <a:lnTo>
                      <a:pt x="1476" y="465"/>
                    </a:lnTo>
                    <a:lnTo>
                      <a:pt x="1456" y="473"/>
                    </a:lnTo>
                    <a:lnTo>
                      <a:pt x="1452" y="476"/>
                    </a:lnTo>
                    <a:lnTo>
                      <a:pt x="1448" y="482"/>
                    </a:lnTo>
                    <a:lnTo>
                      <a:pt x="1442" y="486"/>
                    </a:lnTo>
                    <a:lnTo>
                      <a:pt x="1438" y="486"/>
                    </a:lnTo>
                    <a:lnTo>
                      <a:pt x="1434" y="488"/>
                    </a:lnTo>
                    <a:lnTo>
                      <a:pt x="1424" y="494"/>
                    </a:lnTo>
                    <a:lnTo>
                      <a:pt x="1420" y="492"/>
                    </a:lnTo>
                    <a:lnTo>
                      <a:pt x="1426" y="486"/>
                    </a:lnTo>
                    <a:lnTo>
                      <a:pt x="1434" y="484"/>
                    </a:lnTo>
                    <a:lnTo>
                      <a:pt x="1436" y="478"/>
                    </a:lnTo>
                    <a:lnTo>
                      <a:pt x="1438" y="473"/>
                    </a:lnTo>
                    <a:lnTo>
                      <a:pt x="1434" y="473"/>
                    </a:lnTo>
                    <a:lnTo>
                      <a:pt x="1428" y="469"/>
                    </a:lnTo>
                    <a:lnTo>
                      <a:pt x="1426" y="469"/>
                    </a:lnTo>
                    <a:lnTo>
                      <a:pt x="1430" y="465"/>
                    </a:lnTo>
                    <a:lnTo>
                      <a:pt x="1432" y="459"/>
                    </a:lnTo>
                    <a:lnTo>
                      <a:pt x="1438" y="457"/>
                    </a:lnTo>
                    <a:lnTo>
                      <a:pt x="1450" y="443"/>
                    </a:lnTo>
                    <a:lnTo>
                      <a:pt x="1454" y="437"/>
                    </a:lnTo>
                    <a:lnTo>
                      <a:pt x="1452" y="433"/>
                    </a:lnTo>
                    <a:lnTo>
                      <a:pt x="1446" y="427"/>
                    </a:lnTo>
                    <a:lnTo>
                      <a:pt x="1444" y="421"/>
                    </a:lnTo>
                    <a:lnTo>
                      <a:pt x="1440" y="417"/>
                    </a:lnTo>
                    <a:lnTo>
                      <a:pt x="1438" y="421"/>
                    </a:lnTo>
                    <a:lnTo>
                      <a:pt x="1426" y="421"/>
                    </a:lnTo>
                    <a:lnTo>
                      <a:pt x="1420" y="423"/>
                    </a:lnTo>
                    <a:lnTo>
                      <a:pt x="1412" y="431"/>
                    </a:lnTo>
                    <a:lnTo>
                      <a:pt x="1404" y="437"/>
                    </a:lnTo>
                    <a:lnTo>
                      <a:pt x="1402" y="443"/>
                    </a:lnTo>
                    <a:lnTo>
                      <a:pt x="1400" y="447"/>
                    </a:lnTo>
                    <a:lnTo>
                      <a:pt x="1386" y="451"/>
                    </a:lnTo>
                    <a:lnTo>
                      <a:pt x="1376" y="457"/>
                    </a:lnTo>
                    <a:lnTo>
                      <a:pt x="1370" y="459"/>
                    </a:lnTo>
                    <a:lnTo>
                      <a:pt x="1368" y="465"/>
                    </a:lnTo>
                    <a:lnTo>
                      <a:pt x="1366" y="473"/>
                    </a:lnTo>
                    <a:lnTo>
                      <a:pt x="1360" y="476"/>
                    </a:lnTo>
                    <a:lnTo>
                      <a:pt x="1356" y="478"/>
                    </a:lnTo>
                    <a:lnTo>
                      <a:pt x="1348" y="480"/>
                    </a:lnTo>
                    <a:lnTo>
                      <a:pt x="1342" y="482"/>
                    </a:lnTo>
                    <a:lnTo>
                      <a:pt x="1336" y="482"/>
                    </a:lnTo>
                    <a:lnTo>
                      <a:pt x="1332" y="480"/>
                    </a:lnTo>
                    <a:lnTo>
                      <a:pt x="1326" y="480"/>
                    </a:lnTo>
                    <a:lnTo>
                      <a:pt x="1320" y="484"/>
                    </a:lnTo>
                    <a:lnTo>
                      <a:pt x="1316" y="494"/>
                    </a:lnTo>
                    <a:lnTo>
                      <a:pt x="1316" y="502"/>
                    </a:lnTo>
                    <a:lnTo>
                      <a:pt x="1324" y="510"/>
                    </a:lnTo>
                    <a:lnTo>
                      <a:pt x="1328" y="514"/>
                    </a:lnTo>
                    <a:lnTo>
                      <a:pt x="1332" y="516"/>
                    </a:lnTo>
                    <a:lnTo>
                      <a:pt x="1336" y="516"/>
                    </a:lnTo>
                    <a:lnTo>
                      <a:pt x="1338" y="520"/>
                    </a:lnTo>
                    <a:lnTo>
                      <a:pt x="1342" y="520"/>
                    </a:lnTo>
                    <a:lnTo>
                      <a:pt x="1346" y="526"/>
                    </a:lnTo>
                    <a:lnTo>
                      <a:pt x="1352" y="530"/>
                    </a:lnTo>
                    <a:lnTo>
                      <a:pt x="1352" y="534"/>
                    </a:lnTo>
                    <a:lnTo>
                      <a:pt x="1352" y="538"/>
                    </a:lnTo>
                    <a:lnTo>
                      <a:pt x="1356" y="544"/>
                    </a:lnTo>
                    <a:lnTo>
                      <a:pt x="1372" y="548"/>
                    </a:lnTo>
                    <a:lnTo>
                      <a:pt x="1380" y="548"/>
                    </a:lnTo>
                    <a:lnTo>
                      <a:pt x="1386" y="540"/>
                    </a:lnTo>
                    <a:lnTo>
                      <a:pt x="1392" y="536"/>
                    </a:lnTo>
                    <a:lnTo>
                      <a:pt x="1396" y="530"/>
                    </a:lnTo>
                    <a:lnTo>
                      <a:pt x="1408" y="526"/>
                    </a:lnTo>
                    <a:lnTo>
                      <a:pt x="1412" y="526"/>
                    </a:lnTo>
                    <a:lnTo>
                      <a:pt x="1418" y="530"/>
                    </a:lnTo>
                    <a:lnTo>
                      <a:pt x="1422" y="534"/>
                    </a:lnTo>
                    <a:lnTo>
                      <a:pt x="1428" y="534"/>
                    </a:lnTo>
                    <a:lnTo>
                      <a:pt x="1432" y="538"/>
                    </a:lnTo>
                    <a:lnTo>
                      <a:pt x="1438" y="538"/>
                    </a:lnTo>
                    <a:lnTo>
                      <a:pt x="1444" y="538"/>
                    </a:lnTo>
                    <a:lnTo>
                      <a:pt x="1448" y="536"/>
                    </a:lnTo>
                    <a:lnTo>
                      <a:pt x="1456" y="538"/>
                    </a:lnTo>
                    <a:lnTo>
                      <a:pt x="1462" y="538"/>
                    </a:lnTo>
                    <a:lnTo>
                      <a:pt x="1464" y="540"/>
                    </a:lnTo>
                    <a:lnTo>
                      <a:pt x="1462" y="546"/>
                    </a:lnTo>
                    <a:lnTo>
                      <a:pt x="1460" y="550"/>
                    </a:lnTo>
                    <a:lnTo>
                      <a:pt x="1460" y="552"/>
                    </a:lnTo>
                    <a:lnTo>
                      <a:pt x="1454" y="558"/>
                    </a:lnTo>
                    <a:lnTo>
                      <a:pt x="1452" y="558"/>
                    </a:lnTo>
                    <a:lnTo>
                      <a:pt x="1450" y="552"/>
                    </a:lnTo>
                    <a:lnTo>
                      <a:pt x="1448" y="554"/>
                    </a:lnTo>
                    <a:lnTo>
                      <a:pt x="1444" y="554"/>
                    </a:lnTo>
                    <a:lnTo>
                      <a:pt x="1440" y="556"/>
                    </a:lnTo>
                    <a:lnTo>
                      <a:pt x="1436" y="560"/>
                    </a:lnTo>
                    <a:lnTo>
                      <a:pt x="1424" y="562"/>
                    </a:lnTo>
                    <a:lnTo>
                      <a:pt x="1418" y="566"/>
                    </a:lnTo>
                    <a:lnTo>
                      <a:pt x="1412" y="566"/>
                    </a:lnTo>
                    <a:lnTo>
                      <a:pt x="1412" y="572"/>
                    </a:lnTo>
                    <a:lnTo>
                      <a:pt x="1408" y="574"/>
                    </a:lnTo>
                    <a:lnTo>
                      <a:pt x="1404" y="582"/>
                    </a:lnTo>
                    <a:lnTo>
                      <a:pt x="1400" y="584"/>
                    </a:lnTo>
                    <a:lnTo>
                      <a:pt x="1398" y="578"/>
                    </a:lnTo>
                    <a:lnTo>
                      <a:pt x="1392" y="578"/>
                    </a:lnTo>
                    <a:lnTo>
                      <a:pt x="1388" y="582"/>
                    </a:lnTo>
                    <a:lnTo>
                      <a:pt x="1392" y="586"/>
                    </a:lnTo>
                    <a:lnTo>
                      <a:pt x="1390" y="590"/>
                    </a:lnTo>
                    <a:lnTo>
                      <a:pt x="1386" y="596"/>
                    </a:lnTo>
                    <a:lnTo>
                      <a:pt x="1376" y="600"/>
                    </a:lnTo>
                    <a:lnTo>
                      <a:pt x="1374" y="608"/>
                    </a:lnTo>
                    <a:lnTo>
                      <a:pt x="1366" y="616"/>
                    </a:lnTo>
                    <a:lnTo>
                      <a:pt x="1362" y="624"/>
                    </a:lnTo>
                    <a:lnTo>
                      <a:pt x="1364" y="628"/>
                    </a:lnTo>
                    <a:lnTo>
                      <a:pt x="1370" y="630"/>
                    </a:lnTo>
                    <a:lnTo>
                      <a:pt x="1374" y="634"/>
                    </a:lnTo>
                    <a:lnTo>
                      <a:pt x="1392" y="642"/>
                    </a:lnTo>
                    <a:lnTo>
                      <a:pt x="1396" y="646"/>
                    </a:lnTo>
                    <a:lnTo>
                      <a:pt x="1398" y="656"/>
                    </a:lnTo>
                    <a:lnTo>
                      <a:pt x="1402" y="660"/>
                    </a:lnTo>
                    <a:lnTo>
                      <a:pt x="1408" y="680"/>
                    </a:lnTo>
                    <a:lnTo>
                      <a:pt x="1412" y="688"/>
                    </a:lnTo>
                    <a:lnTo>
                      <a:pt x="1414" y="696"/>
                    </a:lnTo>
                    <a:lnTo>
                      <a:pt x="1418" y="704"/>
                    </a:lnTo>
                    <a:lnTo>
                      <a:pt x="1426" y="706"/>
                    </a:lnTo>
                    <a:lnTo>
                      <a:pt x="1426" y="712"/>
                    </a:lnTo>
                    <a:lnTo>
                      <a:pt x="1436" y="720"/>
                    </a:lnTo>
                    <a:lnTo>
                      <a:pt x="1442" y="730"/>
                    </a:lnTo>
                    <a:lnTo>
                      <a:pt x="1442" y="732"/>
                    </a:lnTo>
                    <a:lnTo>
                      <a:pt x="1432" y="728"/>
                    </a:lnTo>
                    <a:lnTo>
                      <a:pt x="1424" y="724"/>
                    </a:lnTo>
                    <a:lnTo>
                      <a:pt x="1418" y="724"/>
                    </a:lnTo>
                    <a:lnTo>
                      <a:pt x="1412" y="720"/>
                    </a:lnTo>
                    <a:lnTo>
                      <a:pt x="1404" y="718"/>
                    </a:lnTo>
                    <a:lnTo>
                      <a:pt x="1390" y="720"/>
                    </a:lnTo>
                    <a:lnTo>
                      <a:pt x="1390" y="724"/>
                    </a:lnTo>
                    <a:lnTo>
                      <a:pt x="1404" y="722"/>
                    </a:lnTo>
                    <a:lnTo>
                      <a:pt x="1406" y="724"/>
                    </a:lnTo>
                    <a:lnTo>
                      <a:pt x="1408" y="728"/>
                    </a:lnTo>
                    <a:lnTo>
                      <a:pt x="1414" y="728"/>
                    </a:lnTo>
                    <a:lnTo>
                      <a:pt x="1420" y="732"/>
                    </a:lnTo>
                    <a:lnTo>
                      <a:pt x="1426" y="738"/>
                    </a:lnTo>
                    <a:lnTo>
                      <a:pt x="1432" y="742"/>
                    </a:lnTo>
                    <a:lnTo>
                      <a:pt x="1434" y="742"/>
                    </a:lnTo>
                    <a:lnTo>
                      <a:pt x="1438" y="748"/>
                    </a:lnTo>
                    <a:lnTo>
                      <a:pt x="1442" y="756"/>
                    </a:lnTo>
                    <a:lnTo>
                      <a:pt x="1442" y="758"/>
                    </a:lnTo>
                    <a:lnTo>
                      <a:pt x="1434" y="758"/>
                    </a:lnTo>
                    <a:lnTo>
                      <a:pt x="1428" y="764"/>
                    </a:lnTo>
                    <a:lnTo>
                      <a:pt x="1422" y="766"/>
                    </a:lnTo>
                    <a:lnTo>
                      <a:pt x="1418" y="768"/>
                    </a:lnTo>
                    <a:lnTo>
                      <a:pt x="1416" y="770"/>
                    </a:lnTo>
                    <a:lnTo>
                      <a:pt x="1410" y="774"/>
                    </a:lnTo>
                    <a:lnTo>
                      <a:pt x="1402" y="774"/>
                    </a:lnTo>
                    <a:lnTo>
                      <a:pt x="1396" y="776"/>
                    </a:lnTo>
                    <a:lnTo>
                      <a:pt x="1390" y="778"/>
                    </a:lnTo>
                    <a:lnTo>
                      <a:pt x="1396" y="778"/>
                    </a:lnTo>
                    <a:lnTo>
                      <a:pt x="1404" y="780"/>
                    </a:lnTo>
                    <a:lnTo>
                      <a:pt x="1410" y="782"/>
                    </a:lnTo>
                    <a:lnTo>
                      <a:pt x="1420" y="778"/>
                    </a:lnTo>
                    <a:lnTo>
                      <a:pt x="1426" y="780"/>
                    </a:lnTo>
                    <a:lnTo>
                      <a:pt x="1430" y="784"/>
                    </a:lnTo>
                    <a:lnTo>
                      <a:pt x="1432" y="786"/>
                    </a:lnTo>
                    <a:lnTo>
                      <a:pt x="1434" y="788"/>
                    </a:lnTo>
                    <a:lnTo>
                      <a:pt x="1438" y="790"/>
                    </a:lnTo>
                    <a:lnTo>
                      <a:pt x="1444" y="790"/>
                    </a:lnTo>
                    <a:lnTo>
                      <a:pt x="1446" y="790"/>
                    </a:lnTo>
                    <a:lnTo>
                      <a:pt x="1442" y="794"/>
                    </a:lnTo>
                    <a:lnTo>
                      <a:pt x="1434" y="802"/>
                    </a:lnTo>
                    <a:lnTo>
                      <a:pt x="1430" y="804"/>
                    </a:lnTo>
                    <a:lnTo>
                      <a:pt x="1432" y="804"/>
                    </a:lnTo>
                    <a:lnTo>
                      <a:pt x="1440" y="800"/>
                    </a:lnTo>
                    <a:lnTo>
                      <a:pt x="1440" y="808"/>
                    </a:lnTo>
                    <a:lnTo>
                      <a:pt x="1440" y="811"/>
                    </a:lnTo>
                    <a:lnTo>
                      <a:pt x="1438" y="809"/>
                    </a:lnTo>
                    <a:lnTo>
                      <a:pt x="1436" y="811"/>
                    </a:lnTo>
                    <a:lnTo>
                      <a:pt x="1430" y="813"/>
                    </a:lnTo>
                    <a:lnTo>
                      <a:pt x="1430" y="815"/>
                    </a:lnTo>
                    <a:lnTo>
                      <a:pt x="1432" y="821"/>
                    </a:lnTo>
                    <a:lnTo>
                      <a:pt x="1430" y="827"/>
                    </a:lnTo>
                    <a:lnTo>
                      <a:pt x="1428" y="831"/>
                    </a:lnTo>
                    <a:lnTo>
                      <a:pt x="1428" y="839"/>
                    </a:lnTo>
                    <a:lnTo>
                      <a:pt x="1426" y="847"/>
                    </a:lnTo>
                    <a:lnTo>
                      <a:pt x="1422" y="847"/>
                    </a:lnTo>
                    <a:lnTo>
                      <a:pt x="1420" y="843"/>
                    </a:lnTo>
                    <a:lnTo>
                      <a:pt x="1418" y="845"/>
                    </a:lnTo>
                    <a:lnTo>
                      <a:pt x="1414" y="851"/>
                    </a:lnTo>
                    <a:lnTo>
                      <a:pt x="1410" y="855"/>
                    </a:lnTo>
                    <a:lnTo>
                      <a:pt x="1408" y="859"/>
                    </a:lnTo>
                    <a:lnTo>
                      <a:pt x="1404" y="861"/>
                    </a:lnTo>
                    <a:lnTo>
                      <a:pt x="1402" y="865"/>
                    </a:lnTo>
                    <a:lnTo>
                      <a:pt x="1402" y="869"/>
                    </a:lnTo>
                    <a:lnTo>
                      <a:pt x="1402" y="873"/>
                    </a:lnTo>
                    <a:lnTo>
                      <a:pt x="1398" y="879"/>
                    </a:lnTo>
                    <a:lnTo>
                      <a:pt x="1396" y="883"/>
                    </a:lnTo>
                    <a:lnTo>
                      <a:pt x="1392" y="885"/>
                    </a:lnTo>
                    <a:lnTo>
                      <a:pt x="1388" y="891"/>
                    </a:lnTo>
                    <a:lnTo>
                      <a:pt x="1386" y="899"/>
                    </a:lnTo>
                    <a:lnTo>
                      <a:pt x="1382" y="901"/>
                    </a:lnTo>
                    <a:lnTo>
                      <a:pt x="1380" y="893"/>
                    </a:lnTo>
                    <a:lnTo>
                      <a:pt x="1376" y="893"/>
                    </a:lnTo>
                    <a:lnTo>
                      <a:pt x="1372" y="897"/>
                    </a:lnTo>
                    <a:lnTo>
                      <a:pt x="1376" y="907"/>
                    </a:lnTo>
                    <a:lnTo>
                      <a:pt x="1376" y="909"/>
                    </a:lnTo>
                    <a:lnTo>
                      <a:pt x="1374" y="917"/>
                    </a:lnTo>
                    <a:lnTo>
                      <a:pt x="1374" y="921"/>
                    </a:lnTo>
                    <a:lnTo>
                      <a:pt x="1372" y="923"/>
                    </a:lnTo>
                    <a:lnTo>
                      <a:pt x="1372" y="927"/>
                    </a:lnTo>
                    <a:lnTo>
                      <a:pt x="1370" y="929"/>
                    </a:lnTo>
                    <a:lnTo>
                      <a:pt x="1368" y="929"/>
                    </a:lnTo>
                    <a:lnTo>
                      <a:pt x="1368" y="933"/>
                    </a:lnTo>
                    <a:lnTo>
                      <a:pt x="1370" y="937"/>
                    </a:lnTo>
                    <a:lnTo>
                      <a:pt x="1368" y="939"/>
                    </a:lnTo>
                    <a:lnTo>
                      <a:pt x="1366" y="937"/>
                    </a:lnTo>
                    <a:lnTo>
                      <a:pt x="1362" y="937"/>
                    </a:lnTo>
                    <a:lnTo>
                      <a:pt x="1360" y="941"/>
                    </a:lnTo>
                    <a:lnTo>
                      <a:pt x="1362" y="945"/>
                    </a:lnTo>
                    <a:lnTo>
                      <a:pt x="1358" y="947"/>
                    </a:lnTo>
                    <a:lnTo>
                      <a:pt x="1356" y="947"/>
                    </a:lnTo>
                    <a:lnTo>
                      <a:pt x="1354" y="947"/>
                    </a:lnTo>
                    <a:lnTo>
                      <a:pt x="1350" y="955"/>
                    </a:lnTo>
                    <a:lnTo>
                      <a:pt x="1346" y="959"/>
                    </a:lnTo>
                    <a:lnTo>
                      <a:pt x="1346" y="963"/>
                    </a:lnTo>
                    <a:lnTo>
                      <a:pt x="1342" y="967"/>
                    </a:lnTo>
                    <a:lnTo>
                      <a:pt x="1334" y="969"/>
                    </a:lnTo>
                    <a:lnTo>
                      <a:pt x="1330" y="967"/>
                    </a:lnTo>
                    <a:lnTo>
                      <a:pt x="1324" y="971"/>
                    </a:lnTo>
                    <a:lnTo>
                      <a:pt x="1326" y="973"/>
                    </a:lnTo>
                    <a:lnTo>
                      <a:pt x="1328" y="975"/>
                    </a:lnTo>
                    <a:lnTo>
                      <a:pt x="1326" y="981"/>
                    </a:lnTo>
                    <a:lnTo>
                      <a:pt x="1318" y="989"/>
                    </a:lnTo>
                    <a:lnTo>
                      <a:pt x="1314" y="989"/>
                    </a:lnTo>
                    <a:lnTo>
                      <a:pt x="1314" y="995"/>
                    </a:lnTo>
                    <a:lnTo>
                      <a:pt x="1312" y="991"/>
                    </a:lnTo>
                    <a:lnTo>
                      <a:pt x="1309" y="993"/>
                    </a:lnTo>
                    <a:lnTo>
                      <a:pt x="1309" y="997"/>
                    </a:lnTo>
                    <a:lnTo>
                      <a:pt x="1307" y="997"/>
                    </a:lnTo>
                    <a:lnTo>
                      <a:pt x="1305" y="997"/>
                    </a:lnTo>
                    <a:lnTo>
                      <a:pt x="1299" y="1001"/>
                    </a:lnTo>
                    <a:lnTo>
                      <a:pt x="1297" y="999"/>
                    </a:lnTo>
                    <a:lnTo>
                      <a:pt x="1293" y="1001"/>
                    </a:lnTo>
                    <a:lnTo>
                      <a:pt x="1289" y="1007"/>
                    </a:lnTo>
                    <a:lnTo>
                      <a:pt x="1287" y="1011"/>
                    </a:lnTo>
                    <a:lnTo>
                      <a:pt x="1285" y="1015"/>
                    </a:lnTo>
                    <a:lnTo>
                      <a:pt x="1283" y="1017"/>
                    </a:lnTo>
                    <a:lnTo>
                      <a:pt x="1279" y="1021"/>
                    </a:lnTo>
                    <a:lnTo>
                      <a:pt x="1269" y="1025"/>
                    </a:lnTo>
                    <a:lnTo>
                      <a:pt x="1263" y="1027"/>
                    </a:lnTo>
                    <a:lnTo>
                      <a:pt x="1259" y="1027"/>
                    </a:lnTo>
                    <a:lnTo>
                      <a:pt x="1255" y="1025"/>
                    </a:lnTo>
                    <a:lnTo>
                      <a:pt x="1253" y="1027"/>
                    </a:lnTo>
                    <a:lnTo>
                      <a:pt x="1253" y="1031"/>
                    </a:lnTo>
                    <a:lnTo>
                      <a:pt x="1249" y="1031"/>
                    </a:lnTo>
                    <a:lnTo>
                      <a:pt x="1247" y="1029"/>
                    </a:lnTo>
                    <a:lnTo>
                      <a:pt x="1245" y="1027"/>
                    </a:lnTo>
                    <a:lnTo>
                      <a:pt x="1241" y="1025"/>
                    </a:lnTo>
                    <a:lnTo>
                      <a:pt x="1237" y="1029"/>
                    </a:lnTo>
                    <a:lnTo>
                      <a:pt x="1233" y="1033"/>
                    </a:lnTo>
                    <a:lnTo>
                      <a:pt x="1229" y="1033"/>
                    </a:lnTo>
                    <a:lnTo>
                      <a:pt x="1229" y="1031"/>
                    </a:lnTo>
                    <a:lnTo>
                      <a:pt x="1229" y="1027"/>
                    </a:lnTo>
                    <a:lnTo>
                      <a:pt x="1223" y="1029"/>
                    </a:lnTo>
                    <a:lnTo>
                      <a:pt x="1223" y="1035"/>
                    </a:lnTo>
                    <a:close/>
                  </a:path>
                </a:pathLst>
              </a:custGeom>
              <a:grpFill/>
              <a:ln w="3175">
                <a:solidFill>
                  <a:schemeClr val="bg1"/>
                </a:solidFill>
                <a:round/>
                <a:headEnd/>
                <a:tailEnd/>
              </a:ln>
            </p:spPr>
            <p:txBody>
              <a:bodyPr/>
              <a:lstStyle/>
              <a:p>
                <a:pPr>
                  <a:defRPr/>
                </a:pPr>
                <a:endParaRPr lang="en-GB"/>
              </a:p>
            </p:txBody>
          </p:sp>
          <p:sp>
            <p:nvSpPr>
              <p:cNvPr id="3098" name="Freeform 26"/>
              <p:cNvSpPr>
                <a:spLocks/>
              </p:cNvSpPr>
              <p:nvPr/>
            </p:nvSpPr>
            <p:spPr bwMode="auto">
              <a:xfrm>
                <a:off x="7258050" y="2805113"/>
                <a:ext cx="150813" cy="139700"/>
              </a:xfrm>
              <a:custGeom>
                <a:avLst/>
                <a:gdLst/>
                <a:ahLst/>
                <a:cxnLst>
                  <a:cxn ang="0">
                    <a:pos x="120" y="143"/>
                  </a:cxn>
                  <a:cxn ang="0">
                    <a:pos x="100" y="127"/>
                  </a:cxn>
                  <a:cxn ang="0">
                    <a:pos x="92" y="122"/>
                  </a:cxn>
                  <a:cxn ang="0">
                    <a:pos x="94" y="120"/>
                  </a:cxn>
                  <a:cxn ang="0">
                    <a:pos x="94" y="108"/>
                  </a:cxn>
                  <a:cxn ang="0">
                    <a:pos x="102" y="104"/>
                  </a:cxn>
                  <a:cxn ang="0">
                    <a:pos x="108" y="96"/>
                  </a:cxn>
                  <a:cxn ang="0">
                    <a:pos x="128" y="92"/>
                  </a:cxn>
                  <a:cxn ang="0">
                    <a:pos x="139" y="82"/>
                  </a:cxn>
                  <a:cxn ang="0">
                    <a:pos x="157" y="70"/>
                  </a:cxn>
                  <a:cxn ang="0">
                    <a:pos x="161" y="54"/>
                  </a:cxn>
                  <a:cxn ang="0">
                    <a:pos x="159" y="46"/>
                  </a:cxn>
                  <a:cxn ang="0">
                    <a:pos x="167" y="36"/>
                  </a:cxn>
                  <a:cxn ang="0">
                    <a:pos x="185" y="20"/>
                  </a:cxn>
                  <a:cxn ang="0">
                    <a:pos x="189" y="18"/>
                  </a:cxn>
                  <a:cxn ang="0">
                    <a:pos x="187" y="12"/>
                  </a:cxn>
                  <a:cxn ang="0">
                    <a:pos x="177" y="4"/>
                  </a:cxn>
                  <a:cxn ang="0">
                    <a:pos x="165" y="4"/>
                  </a:cxn>
                  <a:cxn ang="0">
                    <a:pos x="155" y="20"/>
                  </a:cxn>
                  <a:cxn ang="0">
                    <a:pos x="126" y="32"/>
                  </a:cxn>
                  <a:cxn ang="0">
                    <a:pos x="114" y="36"/>
                  </a:cxn>
                  <a:cxn ang="0">
                    <a:pos x="94" y="52"/>
                  </a:cxn>
                  <a:cxn ang="0">
                    <a:pos x="76" y="46"/>
                  </a:cxn>
                  <a:cxn ang="0">
                    <a:pos x="56" y="64"/>
                  </a:cxn>
                  <a:cxn ang="0">
                    <a:pos x="24" y="82"/>
                  </a:cxn>
                  <a:cxn ang="0">
                    <a:pos x="0" y="100"/>
                  </a:cxn>
                  <a:cxn ang="0">
                    <a:pos x="6" y="108"/>
                  </a:cxn>
                  <a:cxn ang="0">
                    <a:pos x="16" y="110"/>
                  </a:cxn>
                  <a:cxn ang="0">
                    <a:pos x="30" y="112"/>
                  </a:cxn>
                  <a:cxn ang="0">
                    <a:pos x="32" y="118"/>
                  </a:cxn>
                  <a:cxn ang="0">
                    <a:pos x="26" y="139"/>
                  </a:cxn>
                  <a:cxn ang="0">
                    <a:pos x="32" y="141"/>
                  </a:cxn>
                  <a:cxn ang="0">
                    <a:pos x="24" y="147"/>
                  </a:cxn>
                  <a:cxn ang="0">
                    <a:pos x="18" y="157"/>
                  </a:cxn>
                  <a:cxn ang="0">
                    <a:pos x="22" y="163"/>
                  </a:cxn>
                  <a:cxn ang="0">
                    <a:pos x="26" y="165"/>
                  </a:cxn>
                  <a:cxn ang="0">
                    <a:pos x="22" y="167"/>
                  </a:cxn>
                  <a:cxn ang="0">
                    <a:pos x="26" y="169"/>
                  </a:cxn>
                  <a:cxn ang="0">
                    <a:pos x="32" y="175"/>
                  </a:cxn>
                  <a:cxn ang="0">
                    <a:pos x="38" y="171"/>
                  </a:cxn>
                  <a:cxn ang="0">
                    <a:pos x="38" y="165"/>
                  </a:cxn>
                  <a:cxn ang="0">
                    <a:pos x="46" y="169"/>
                  </a:cxn>
                  <a:cxn ang="0">
                    <a:pos x="54" y="173"/>
                  </a:cxn>
                  <a:cxn ang="0">
                    <a:pos x="62" y="169"/>
                  </a:cxn>
                  <a:cxn ang="0">
                    <a:pos x="72" y="169"/>
                  </a:cxn>
                  <a:cxn ang="0">
                    <a:pos x="94" y="157"/>
                  </a:cxn>
                  <a:cxn ang="0">
                    <a:pos x="112" y="155"/>
                  </a:cxn>
                </a:cxnLst>
                <a:rect l="0" t="0" r="r" b="b"/>
                <a:pathLst>
                  <a:path w="189" h="175">
                    <a:moveTo>
                      <a:pt x="122" y="147"/>
                    </a:moveTo>
                    <a:lnTo>
                      <a:pt x="120" y="143"/>
                    </a:lnTo>
                    <a:lnTo>
                      <a:pt x="106" y="133"/>
                    </a:lnTo>
                    <a:lnTo>
                      <a:pt x="100" y="127"/>
                    </a:lnTo>
                    <a:lnTo>
                      <a:pt x="94" y="125"/>
                    </a:lnTo>
                    <a:lnTo>
                      <a:pt x="92" y="122"/>
                    </a:lnTo>
                    <a:lnTo>
                      <a:pt x="94" y="116"/>
                    </a:lnTo>
                    <a:lnTo>
                      <a:pt x="94" y="120"/>
                    </a:lnTo>
                    <a:lnTo>
                      <a:pt x="96" y="118"/>
                    </a:lnTo>
                    <a:lnTo>
                      <a:pt x="94" y="108"/>
                    </a:lnTo>
                    <a:lnTo>
                      <a:pt x="96" y="106"/>
                    </a:lnTo>
                    <a:lnTo>
                      <a:pt x="102" y="104"/>
                    </a:lnTo>
                    <a:lnTo>
                      <a:pt x="106" y="100"/>
                    </a:lnTo>
                    <a:lnTo>
                      <a:pt x="108" y="96"/>
                    </a:lnTo>
                    <a:lnTo>
                      <a:pt x="122" y="96"/>
                    </a:lnTo>
                    <a:lnTo>
                      <a:pt x="128" y="92"/>
                    </a:lnTo>
                    <a:lnTo>
                      <a:pt x="129" y="88"/>
                    </a:lnTo>
                    <a:lnTo>
                      <a:pt x="139" y="82"/>
                    </a:lnTo>
                    <a:lnTo>
                      <a:pt x="149" y="74"/>
                    </a:lnTo>
                    <a:lnTo>
                      <a:pt x="157" y="70"/>
                    </a:lnTo>
                    <a:lnTo>
                      <a:pt x="159" y="68"/>
                    </a:lnTo>
                    <a:lnTo>
                      <a:pt x="161" y="54"/>
                    </a:lnTo>
                    <a:lnTo>
                      <a:pt x="159" y="50"/>
                    </a:lnTo>
                    <a:lnTo>
                      <a:pt x="159" y="46"/>
                    </a:lnTo>
                    <a:lnTo>
                      <a:pt x="165" y="40"/>
                    </a:lnTo>
                    <a:lnTo>
                      <a:pt x="167" y="36"/>
                    </a:lnTo>
                    <a:lnTo>
                      <a:pt x="181" y="22"/>
                    </a:lnTo>
                    <a:lnTo>
                      <a:pt x="185" y="20"/>
                    </a:lnTo>
                    <a:lnTo>
                      <a:pt x="189" y="22"/>
                    </a:lnTo>
                    <a:lnTo>
                      <a:pt x="189" y="18"/>
                    </a:lnTo>
                    <a:lnTo>
                      <a:pt x="187" y="14"/>
                    </a:lnTo>
                    <a:lnTo>
                      <a:pt x="187" y="12"/>
                    </a:lnTo>
                    <a:lnTo>
                      <a:pt x="181" y="10"/>
                    </a:lnTo>
                    <a:lnTo>
                      <a:pt x="177" y="4"/>
                    </a:lnTo>
                    <a:lnTo>
                      <a:pt x="171" y="0"/>
                    </a:lnTo>
                    <a:lnTo>
                      <a:pt x="165" y="4"/>
                    </a:lnTo>
                    <a:lnTo>
                      <a:pt x="161" y="12"/>
                    </a:lnTo>
                    <a:lnTo>
                      <a:pt x="155" y="20"/>
                    </a:lnTo>
                    <a:lnTo>
                      <a:pt x="139" y="30"/>
                    </a:lnTo>
                    <a:lnTo>
                      <a:pt x="126" y="32"/>
                    </a:lnTo>
                    <a:lnTo>
                      <a:pt x="116" y="32"/>
                    </a:lnTo>
                    <a:lnTo>
                      <a:pt x="114" y="36"/>
                    </a:lnTo>
                    <a:lnTo>
                      <a:pt x="116" y="52"/>
                    </a:lnTo>
                    <a:lnTo>
                      <a:pt x="94" y="52"/>
                    </a:lnTo>
                    <a:lnTo>
                      <a:pt x="86" y="48"/>
                    </a:lnTo>
                    <a:lnTo>
                      <a:pt x="76" y="46"/>
                    </a:lnTo>
                    <a:lnTo>
                      <a:pt x="68" y="50"/>
                    </a:lnTo>
                    <a:lnTo>
                      <a:pt x="56" y="64"/>
                    </a:lnTo>
                    <a:lnTo>
                      <a:pt x="46" y="72"/>
                    </a:lnTo>
                    <a:lnTo>
                      <a:pt x="24" y="82"/>
                    </a:lnTo>
                    <a:lnTo>
                      <a:pt x="16" y="84"/>
                    </a:lnTo>
                    <a:lnTo>
                      <a:pt x="0" y="100"/>
                    </a:lnTo>
                    <a:lnTo>
                      <a:pt x="0" y="102"/>
                    </a:lnTo>
                    <a:lnTo>
                      <a:pt x="6" y="108"/>
                    </a:lnTo>
                    <a:lnTo>
                      <a:pt x="8" y="112"/>
                    </a:lnTo>
                    <a:lnTo>
                      <a:pt x="16" y="110"/>
                    </a:lnTo>
                    <a:lnTo>
                      <a:pt x="22" y="112"/>
                    </a:lnTo>
                    <a:lnTo>
                      <a:pt x="30" y="112"/>
                    </a:lnTo>
                    <a:lnTo>
                      <a:pt x="34" y="114"/>
                    </a:lnTo>
                    <a:lnTo>
                      <a:pt x="32" y="118"/>
                    </a:lnTo>
                    <a:lnTo>
                      <a:pt x="30" y="127"/>
                    </a:lnTo>
                    <a:lnTo>
                      <a:pt x="26" y="139"/>
                    </a:lnTo>
                    <a:lnTo>
                      <a:pt x="28" y="141"/>
                    </a:lnTo>
                    <a:lnTo>
                      <a:pt x="32" y="141"/>
                    </a:lnTo>
                    <a:lnTo>
                      <a:pt x="24" y="145"/>
                    </a:lnTo>
                    <a:lnTo>
                      <a:pt x="24" y="147"/>
                    </a:lnTo>
                    <a:lnTo>
                      <a:pt x="20" y="149"/>
                    </a:lnTo>
                    <a:lnTo>
                      <a:pt x="18" y="157"/>
                    </a:lnTo>
                    <a:lnTo>
                      <a:pt x="12" y="163"/>
                    </a:lnTo>
                    <a:lnTo>
                      <a:pt x="22" y="163"/>
                    </a:lnTo>
                    <a:lnTo>
                      <a:pt x="26" y="163"/>
                    </a:lnTo>
                    <a:lnTo>
                      <a:pt x="26" y="165"/>
                    </a:lnTo>
                    <a:lnTo>
                      <a:pt x="24" y="167"/>
                    </a:lnTo>
                    <a:lnTo>
                      <a:pt x="22" y="167"/>
                    </a:lnTo>
                    <a:lnTo>
                      <a:pt x="22" y="171"/>
                    </a:lnTo>
                    <a:lnTo>
                      <a:pt x="26" y="169"/>
                    </a:lnTo>
                    <a:lnTo>
                      <a:pt x="28" y="175"/>
                    </a:lnTo>
                    <a:lnTo>
                      <a:pt x="32" y="175"/>
                    </a:lnTo>
                    <a:lnTo>
                      <a:pt x="34" y="173"/>
                    </a:lnTo>
                    <a:lnTo>
                      <a:pt x="38" y="171"/>
                    </a:lnTo>
                    <a:lnTo>
                      <a:pt x="40" y="167"/>
                    </a:lnTo>
                    <a:lnTo>
                      <a:pt x="38" y="165"/>
                    </a:lnTo>
                    <a:lnTo>
                      <a:pt x="42" y="165"/>
                    </a:lnTo>
                    <a:lnTo>
                      <a:pt x="46" y="169"/>
                    </a:lnTo>
                    <a:lnTo>
                      <a:pt x="50" y="171"/>
                    </a:lnTo>
                    <a:lnTo>
                      <a:pt x="54" y="173"/>
                    </a:lnTo>
                    <a:lnTo>
                      <a:pt x="56" y="171"/>
                    </a:lnTo>
                    <a:lnTo>
                      <a:pt x="62" y="169"/>
                    </a:lnTo>
                    <a:lnTo>
                      <a:pt x="66" y="173"/>
                    </a:lnTo>
                    <a:lnTo>
                      <a:pt x="72" y="169"/>
                    </a:lnTo>
                    <a:lnTo>
                      <a:pt x="86" y="157"/>
                    </a:lnTo>
                    <a:lnTo>
                      <a:pt x="94" y="157"/>
                    </a:lnTo>
                    <a:lnTo>
                      <a:pt x="104" y="157"/>
                    </a:lnTo>
                    <a:lnTo>
                      <a:pt x="112" y="155"/>
                    </a:lnTo>
                    <a:lnTo>
                      <a:pt x="122" y="147"/>
                    </a:lnTo>
                    <a:close/>
                  </a:path>
                </a:pathLst>
              </a:custGeom>
              <a:grpFill/>
              <a:ln w="3175">
                <a:solidFill>
                  <a:schemeClr val="bg1"/>
                </a:solidFill>
                <a:round/>
                <a:headEnd/>
                <a:tailEnd/>
              </a:ln>
            </p:spPr>
            <p:txBody>
              <a:bodyPr/>
              <a:lstStyle/>
              <a:p>
                <a:pPr>
                  <a:defRPr/>
                </a:pPr>
                <a:endParaRPr lang="en-GB"/>
              </a:p>
            </p:txBody>
          </p:sp>
          <p:sp>
            <p:nvSpPr>
              <p:cNvPr id="3127" name="Freeform 55"/>
              <p:cNvSpPr>
                <a:spLocks/>
              </p:cNvSpPr>
              <p:nvPr/>
            </p:nvSpPr>
            <p:spPr bwMode="auto">
              <a:xfrm>
                <a:off x="7299325" y="2922588"/>
                <a:ext cx="82550" cy="112713"/>
              </a:xfrm>
              <a:custGeom>
                <a:avLst/>
                <a:gdLst/>
                <a:ahLst/>
                <a:cxnLst>
                  <a:cxn ang="0">
                    <a:pos x="72" y="2"/>
                  </a:cxn>
                  <a:cxn ang="0">
                    <a:pos x="85" y="22"/>
                  </a:cxn>
                  <a:cxn ang="0">
                    <a:pos x="95" y="36"/>
                  </a:cxn>
                  <a:cxn ang="0">
                    <a:pos x="101" y="54"/>
                  </a:cxn>
                  <a:cxn ang="0">
                    <a:pos x="101" y="84"/>
                  </a:cxn>
                  <a:cxn ang="0">
                    <a:pos x="99" y="98"/>
                  </a:cxn>
                  <a:cxn ang="0">
                    <a:pos x="89" y="112"/>
                  </a:cxn>
                  <a:cxn ang="0">
                    <a:pos x="79" y="114"/>
                  </a:cxn>
                  <a:cxn ang="0">
                    <a:pos x="72" y="116"/>
                  </a:cxn>
                  <a:cxn ang="0">
                    <a:pos x="66" y="124"/>
                  </a:cxn>
                  <a:cxn ang="0">
                    <a:pos x="62" y="120"/>
                  </a:cxn>
                  <a:cxn ang="0">
                    <a:pos x="54" y="118"/>
                  </a:cxn>
                  <a:cxn ang="0">
                    <a:pos x="50" y="124"/>
                  </a:cxn>
                  <a:cxn ang="0">
                    <a:pos x="44" y="130"/>
                  </a:cxn>
                  <a:cxn ang="0">
                    <a:pos x="40" y="124"/>
                  </a:cxn>
                  <a:cxn ang="0">
                    <a:pos x="36" y="134"/>
                  </a:cxn>
                  <a:cxn ang="0">
                    <a:pos x="32" y="132"/>
                  </a:cxn>
                  <a:cxn ang="0">
                    <a:pos x="36" y="126"/>
                  </a:cxn>
                  <a:cxn ang="0">
                    <a:pos x="28" y="130"/>
                  </a:cxn>
                  <a:cxn ang="0">
                    <a:pos x="22" y="136"/>
                  </a:cxn>
                  <a:cxn ang="0">
                    <a:pos x="18" y="136"/>
                  </a:cxn>
                  <a:cxn ang="0">
                    <a:pos x="12" y="136"/>
                  </a:cxn>
                  <a:cxn ang="0">
                    <a:pos x="6" y="142"/>
                  </a:cxn>
                  <a:cxn ang="0">
                    <a:pos x="6" y="134"/>
                  </a:cxn>
                  <a:cxn ang="0">
                    <a:pos x="12" y="132"/>
                  </a:cxn>
                  <a:cxn ang="0">
                    <a:pos x="14" y="124"/>
                  </a:cxn>
                  <a:cxn ang="0">
                    <a:pos x="8" y="126"/>
                  </a:cxn>
                  <a:cxn ang="0">
                    <a:pos x="10" y="116"/>
                  </a:cxn>
                  <a:cxn ang="0">
                    <a:pos x="12" y="104"/>
                  </a:cxn>
                  <a:cxn ang="0">
                    <a:pos x="14" y="98"/>
                  </a:cxn>
                  <a:cxn ang="0">
                    <a:pos x="20" y="90"/>
                  </a:cxn>
                  <a:cxn ang="0">
                    <a:pos x="18" y="84"/>
                  </a:cxn>
                  <a:cxn ang="0">
                    <a:pos x="14" y="76"/>
                  </a:cxn>
                  <a:cxn ang="0">
                    <a:pos x="12" y="62"/>
                  </a:cxn>
                  <a:cxn ang="0">
                    <a:pos x="10" y="68"/>
                  </a:cxn>
                  <a:cxn ang="0">
                    <a:pos x="4" y="64"/>
                  </a:cxn>
                  <a:cxn ang="0">
                    <a:pos x="2" y="60"/>
                  </a:cxn>
                  <a:cxn ang="0">
                    <a:pos x="10" y="56"/>
                  </a:cxn>
                  <a:cxn ang="0">
                    <a:pos x="22" y="56"/>
                  </a:cxn>
                  <a:cxn ang="0">
                    <a:pos x="22" y="52"/>
                  </a:cxn>
                  <a:cxn ang="0">
                    <a:pos x="20" y="46"/>
                  </a:cxn>
                  <a:cxn ang="0">
                    <a:pos x="22" y="42"/>
                  </a:cxn>
                  <a:cxn ang="0">
                    <a:pos x="16" y="40"/>
                  </a:cxn>
                  <a:cxn ang="0">
                    <a:pos x="14" y="34"/>
                  </a:cxn>
                  <a:cxn ang="0">
                    <a:pos x="12" y="30"/>
                  </a:cxn>
                  <a:cxn ang="0">
                    <a:pos x="12" y="26"/>
                  </a:cxn>
                  <a:cxn ang="0">
                    <a:pos x="20" y="22"/>
                  </a:cxn>
                  <a:cxn ang="0">
                    <a:pos x="42" y="10"/>
                  </a:cxn>
                  <a:cxn ang="0">
                    <a:pos x="60" y="8"/>
                  </a:cxn>
                </a:cxnLst>
                <a:rect l="0" t="0" r="r" b="b"/>
                <a:pathLst>
                  <a:path w="103" h="142">
                    <a:moveTo>
                      <a:pt x="70" y="0"/>
                    </a:moveTo>
                    <a:lnTo>
                      <a:pt x="72" y="2"/>
                    </a:lnTo>
                    <a:lnTo>
                      <a:pt x="79" y="18"/>
                    </a:lnTo>
                    <a:lnTo>
                      <a:pt x="85" y="22"/>
                    </a:lnTo>
                    <a:lnTo>
                      <a:pt x="91" y="28"/>
                    </a:lnTo>
                    <a:lnTo>
                      <a:pt x="95" y="36"/>
                    </a:lnTo>
                    <a:lnTo>
                      <a:pt x="99" y="44"/>
                    </a:lnTo>
                    <a:lnTo>
                      <a:pt x="101" y="54"/>
                    </a:lnTo>
                    <a:lnTo>
                      <a:pt x="99" y="72"/>
                    </a:lnTo>
                    <a:lnTo>
                      <a:pt x="101" y="84"/>
                    </a:lnTo>
                    <a:lnTo>
                      <a:pt x="103" y="84"/>
                    </a:lnTo>
                    <a:lnTo>
                      <a:pt x="99" y="98"/>
                    </a:lnTo>
                    <a:lnTo>
                      <a:pt x="95" y="106"/>
                    </a:lnTo>
                    <a:lnTo>
                      <a:pt x="89" y="112"/>
                    </a:lnTo>
                    <a:lnTo>
                      <a:pt x="85" y="112"/>
                    </a:lnTo>
                    <a:lnTo>
                      <a:pt x="79" y="114"/>
                    </a:lnTo>
                    <a:lnTo>
                      <a:pt x="74" y="112"/>
                    </a:lnTo>
                    <a:lnTo>
                      <a:pt x="72" y="116"/>
                    </a:lnTo>
                    <a:lnTo>
                      <a:pt x="70" y="120"/>
                    </a:lnTo>
                    <a:lnTo>
                      <a:pt x="66" y="124"/>
                    </a:lnTo>
                    <a:lnTo>
                      <a:pt x="64" y="120"/>
                    </a:lnTo>
                    <a:lnTo>
                      <a:pt x="62" y="120"/>
                    </a:lnTo>
                    <a:lnTo>
                      <a:pt x="56" y="118"/>
                    </a:lnTo>
                    <a:lnTo>
                      <a:pt x="54" y="118"/>
                    </a:lnTo>
                    <a:lnTo>
                      <a:pt x="46" y="122"/>
                    </a:lnTo>
                    <a:lnTo>
                      <a:pt x="50" y="124"/>
                    </a:lnTo>
                    <a:lnTo>
                      <a:pt x="48" y="128"/>
                    </a:lnTo>
                    <a:lnTo>
                      <a:pt x="44" y="130"/>
                    </a:lnTo>
                    <a:lnTo>
                      <a:pt x="42" y="126"/>
                    </a:lnTo>
                    <a:lnTo>
                      <a:pt x="40" y="124"/>
                    </a:lnTo>
                    <a:lnTo>
                      <a:pt x="40" y="132"/>
                    </a:lnTo>
                    <a:lnTo>
                      <a:pt x="36" y="134"/>
                    </a:lnTo>
                    <a:lnTo>
                      <a:pt x="34" y="134"/>
                    </a:lnTo>
                    <a:lnTo>
                      <a:pt x="32" y="132"/>
                    </a:lnTo>
                    <a:lnTo>
                      <a:pt x="36" y="130"/>
                    </a:lnTo>
                    <a:lnTo>
                      <a:pt x="36" y="126"/>
                    </a:lnTo>
                    <a:lnTo>
                      <a:pt x="34" y="128"/>
                    </a:lnTo>
                    <a:lnTo>
                      <a:pt x="28" y="130"/>
                    </a:lnTo>
                    <a:lnTo>
                      <a:pt x="24" y="136"/>
                    </a:lnTo>
                    <a:lnTo>
                      <a:pt x="22" y="136"/>
                    </a:lnTo>
                    <a:lnTo>
                      <a:pt x="20" y="132"/>
                    </a:lnTo>
                    <a:lnTo>
                      <a:pt x="18" y="136"/>
                    </a:lnTo>
                    <a:lnTo>
                      <a:pt x="12" y="140"/>
                    </a:lnTo>
                    <a:lnTo>
                      <a:pt x="12" y="136"/>
                    </a:lnTo>
                    <a:lnTo>
                      <a:pt x="8" y="136"/>
                    </a:lnTo>
                    <a:lnTo>
                      <a:pt x="6" y="142"/>
                    </a:lnTo>
                    <a:lnTo>
                      <a:pt x="4" y="138"/>
                    </a:lnTo>
                    <a:lnTo>
                      <a:pt x="6" y="134"/>
                    </a:lnTo>
                    <a:lnTo>
                      <a:pt x="8" y="130"/>
                    </a:lnTo>
                    <a:lnTo>
                      <a:pt x="12" y="132"/>
                    </a:lnTo>
                    <a:lnTo>
                      <a:pt x="12" y="128"/>
                    </a:lnTo>
                    <a:lnTo>
                      <a:pt x="14" y="124"/>
                    </a:lnTo>
                    <a:lnTo>
                      <a:pt x="12" y="122"/>
                    </a:lnTo>
                    <a:lnTo>
                      <a:pt x="8" y="126"/>
                    </a:lnTo>
                    <a:lnTo>
                      <a:pt x="6" y="122"/>
                    </a:lnTo>
                    <a:lnTo>
                      <a:pt x="10" y="116"/>
                    </a:lnTo>
                    <a:lnTo>
                      <a:pt x="10" y="110"/>
                    </a:lnTo>
                    <a:lnTo>
                      <a:pt x="12" y="104"/>
                    </a:lnTo>
                    <a:lnTo>
                      <a:pt x="16" y="100"/>
                    </a:lnTo>
                    <a:lnTo>
                      <a:pt x="14" y="98"/>
                    </a:lnTo>
                    <a:lnTo>
                      <a:pt x="18" y="94"/>
                    </a:lnTo>
                    <a:lnTo>
                      <a:pt x="20" y="90"/>
                    </a:lnTo>
                    <a:lnTo>
                      <a:pt x="18" y="88"/>
                    </a:lnTo>
                    <a:lnTo>
                      <a:pt x="18" y="84"/>
                    </a:lnTo>
                    <a:lnTo>
                      <a:pt x="14" y="82"/>
                    </a:lnTo>
                    <a:lnTo>
                      <a:pt x="14" y="76"/>
                    </a:lnTo>
                    <a:lnTo>
                      <a:pt x="12" y="70"/>
                    </a:lnTo>
                    <a:lnTo>
                      <a:pt x="12" y="62"/>
                    </a:lnTo>
                    <a:lnTo>
                      <a:pt x="8" y="62"/>
                    </a:lnTo>
                    <a:lnTo>
                      <a:pt x="10" y="68"/>
                    </a:lnTo>
                    <a:lnTo>
                      <a:pt x="6" y="68"/>
                    </a:lnTo>
                    <a:lnTo>
                      <a:pt x="4" y="64"/>
                    </a:lnTo>
                    <a:lnTo>
                      <a:pt x="0" y="64"/>
                    </a:lnTo>
                    <a:lnTo>
                      <a:pt x="2" y="60"/>
                    </a:lnTo>
                    <a:lnTo>
                      <a:pt x="6" y="56"/>
                    </a:lnTo>
                    <a:lnTo>
                      <a:pt x="10" y="56"/>
                    </a:lnTo>
                    <a:lnTo>
                      <a:pt x="18" y="52"/>
                    </a:lnTo>
                    <a:lnTo>
                      <a:pt x="22" y="56"/>
                    </a:lnTo>
                    <a:lnTo>
                      <a:pt x="24" y="56"/>
                    </a:lnTo>
                    <a:lnTo>
                      <a:pt x="22" y="52"/>
                    </a:lnTo>
                    <a:lnTo>
                      <a:pt x="22" y="48"/>
                    </a:lnTo>
                    <a:lnTo>
                      <a:pt x="20" y="46"/>
                    </a:lnTo>
                    <a:lnTo>
                      <a:pt x="20" y="42"/>
                    </a:lnTo>
                    <a:lnTo>
                      <a:pt x="22" y="42"/>
                    </a:lnTo>
                    <a:lnTo>
                      <a:pt x="18" y="40"/>
                    </a:lnTo>
                    <a:lnTo>
                      <a:pt x="16" y="40"/>
                    </a:lnTo>
                    <a:lnTo>
                      <a:pt x="14" y="36"/>
                    </a:lnTo>
                    <a:lnTo>
                      <a:pt x="14" y="34"/>
                    </a:lnTo>
                    <a:lnTo>
                      <a:pt x="16" y="34"/>
                    </a:lnTo>
                    <a:lnTo>
                      <a:pt x="12" y="30"/>
                    </a:lnTo>
                    <a:lnTo>
                      <a:pt x="12" y="28"/>
                    </a:lnTo>
                    <a:lnTo>
                      <a:pt x="12" y="26"/>
                    </a:lnTo>
                    <a:lnTo>
                      <a:pt x="14" y="26"/>
                    </a:lnTo>
                    <a:lnTo>
                      <a:pt x="20" y="22"/>
                    </a:lnTo>
                    <a:lnTo>
                      <a:pt x="34" y="10"/>
                    </a:lnTo>
                    <a:lnTo>
                      <a:pt x="42" y="10"/>
                    </a:lnTo>
                    <a:lnTo>
                      <a:pt x="52" y="10"/>
                    </a:lnTo>
                    <a:lnTo>
                      <a:pt x="60" y="8"/>
                    </a:lnTo>
                    <a:lnTo>
                      <a:pt x="70" y="0"/>
                    </a:lnTo>
                    <a:close/>
                  </a:path>
                </a:pathLst>
              </a:custGeom>
              <a:grpFill/>
              <a:ln w="3175">
                <a:solidFill>
                  <a:schemeClr val="bg1"/>
                </a:solidFill>
                <a:round/>
                <a:headEnd/>
                <a:tailEnd/>
              </a:ln>
            </p:spPr>
            <p:txBody>
              <a:bodyPr/>
              <a:lstStyle/>
              <a:p>
                <a:pPr>
                  <a:defRPr/>
                </a:pPr>
                <a:endParaRPr lang="en-GB"/>
              </a:p>
            </p:txBody>
          </p:sp>
          <p:sp>
            <p:nvSpPr>
              <p:cNvPr id="3396" name="Freeform 324"/>
              <p:cNvSpPr>
                <a:spLocks/>
              </p:cNvSpPr>
              <p:nvPr/>
            </p:nvSpPr>
            <p:spPr bwMode="auto">
              <a:xfrm>
                <a:off x="7058025" y="3154363"/>
                <a:ext cx="17463" cy="25400"/>
              </a:xfrm>
              <a:custGeom>
                <a:avLst/>
                <a:gdLst/>
                <a:ahLst/>
                <a:cxnLst>
                  <a:cxn ang="0">
                    <a:pos x="18" y="29"/>
                  </a:cxn>
                  <a:cxn ang="0">
                    <a:pos x="16" y="31"/>
                  </a:cxn>
                  <a:cxn ang="0">
                    <a:pos x="10" y="29"/>
                  </a:cxn>
                  <a:cxn ang="0">
                    <a:pos x="8" y="25"/>
                  </a:cxn>
                  <a:cxn ang="0">
                    <a:pos x="6" y="23"/>
                  </a:cxn>
                  <a:cxn ang="0">
                    <a:pos x="0" y="19"/>
                  </a:cxn>
                  <a:cxn ang="0">
                    <a:pos x="0" y="14"/>
                  </a:cxn>
                  <a:cxn ang="0">
                    <a:pos x="2" y="10"/>
                  </a:cxn>
                  <a:cxn ang="0">
                    <a:pos x="4" y="2"/>
                  </a:cxn>
                  <a:cxn ang="0">
                    <a:pos x="0" y="0"/>
                  </a:cxn>
                  <a:cxn ang="0">
                    <a:pos x="4" y="0"/>
                  </a:cxn>
                  <a:cxn ang="0">
                    <a:pos x="8" y="2"/>
                  </a:cxn>
                  <a:cxn ang="0">
                    <a:pos x="4" y="12"/>
                  </a:cxn>
                  <a:cxn ang="0">
                    <a:pos x="8" y="12"/>
                  </a:cxn>
                  <a:cxn ang="0">
                    <a:pos x="4" y="15"/>
                  </a:cxn>
                  <a:cxn ang="0">
                    <a:pos x="12" y="19"/>
                  </a:cxn>
                  <a:cxn ang="0">
                    <a:pos x="14" y="15"/>
                  </a:cxn>
                  <a:cxn ang="0">
                    <a:pos x="20" y="15"/>
                  </a:cxn>
                  <a:cxn ang="0">
                    <a:pos x="22" y="21"/>
                  </a:cxn>
                  <a:cxn ang="0">
                    <a:pos x="18" y="21"/>
                  </a:cxn>
                  <a:cxn ang="0">
                    <a:pos x="14" y="23"/>
                  </a:cxn>
                  <a:cxn ang="0">
                    <a:pos x="18" y="29"/>
                  </a:cxn>
                </a:cxnLst>
                <a:rect l="0" t="0" r="r" b="b"/>
                <a:pathLst>
                  <a:path w="22" h="31">
                    <a:moveTo>
                      <a:pt x="18" y="29"/>
                    </a:moveTo>
                    <a:lnTo>
                      <a:pt x="16" y="31"/>
                    </a:lnTo>
                    <a:lnTo>
                      <a:pt x="10" y="29"/>
                    </a:lnTo>
                    <a:lnTo>
                      <a:pt x="8" y="25"/>
                    </a:lnTo>
                    <a:lnTo>
                      <a:pt x="6" y="23"/>
                    </a:lnTo>
                    <a:lnTo>
                      <a:pt x="0" y="19"/>
                    </a:lnTo>
                    <a:lnTo>
                      <a:pt x="0" y="14"/>
                    </a:lnTo>
                    <a:lnTo>
                      <a:pt x="2" y="10"/>
                    </a:lnTo>
                    <a:lnTo>
                      <a:pt x="4" y="2"/>
                    </a:lnTo>
                    <a:lnTo>
                      <a:pt x="0" y="0"/>
                    </a:lnTo>
                    <a:lnTo>
                      <a:pt x="4" y="0"/>
                    </a:lnTo>
                    <a:lnTo>
                      <a:pt x="8" y="2"/>
                    </a:lnTo>
                    <a:lnTo>
                      <a:pt x="4" y="12"/>
                    </a:lnTo>
                    <a:lnTo>
                      <a:pt x="8" y="12"/>
                    </a:lnTo>
                    <a:lnTo>
                      <a:pt x="4" y="15"/>
                    </a:lnTo>
                    <a:lnTo>
                      <a:pt x="12" y="19"/>
                    </a:lnTo>
                    <a:lnTo>
                      <a:pt x="14" y="15"/>
                    </a:lnTo>
                    <a:lnTo>
                      <a:pt x="20" y="15"/>
                    </a:lnTo>
                    <a:lnTo>
                      <a:pt x="22" y="21"/>
                    </a:lnTo>
                    <a:lnTo>
                      <a:pt x="18" y="21"/>
                    </a:lnTo>
                    <a:lnTo>
                      <a:pt x="14" y="23"/>
                    </a:lnTo>
                    <a:lnTo>
                      <a:pt x="18" y="29"/>
                    </a:lnTo>
                    <a:close/>
                  </a:path>
                </a:pathLst>
              </a:custGeom>
              <a:grpFill/>
              <a:ln w="3175">
                <a:solidFill>
                  <a:schemeClr val="bg1"/>
                </a:solidFill>
                <a:round/>
                <a:headEnd/>
                <a:tailEnd/>
              </a:ln>
            </p:spPr>
            <p:txBody>
              <a:bodyPr/>
              <a:lstStyle/>
              <a:p>
                <a:pPr>
                  <a:defRPr/>
                </a:pPr>
                <a:endParaRPr lang="en-GB"/>
              </a:p>
            </p:txBody>
          </p:sp>
          <p:sp>
            <p:nvSpPr>
              <p:cNvPr id="3412" name="Freeform 340"/>
              <p:cNvSpPr>
                <a:spLocks/>
              </p:cNvSpPr>
              <p:nvPr/>
            </p:nvSpPr>
            <p:spPr bwMode="auto">
              <a:xfrm>
                <a:off x="7151688" y="3106738"/>
                <a:ext cx="15875" cy="15875"/>
              </a:xfrm>
              <a:custGeom>
                <a:avLst/>
                <a:gdLst/>
                <a:ahLst/>
                <a:cxnLst>
                  <a:cxn ang="0">
                    <a:pos x="0" y="16"/>
                  </a:cxn>
                  <a:cxn ang="0">
                    <a:pos x="6" y="20"/>
                  </a:cxn>
                  <a:cxn ang="0">
                    <a:pos x="14" y="20"/>
                  </a:cxn>
                  <a:cxn ang="0">
                    <a:pos x="20" y="16"/>
                  </a:cxn>
                  <a:cxn ang="0">
                    <a:pos x="20" y="12"/>
                  </a:cxn>
                  <a:cxn ang="0">
                    <a:pos x="14" y="18"/>
                  </a:cxn>
                  <a:cxn ang="0">
                    <a:pos x="14" y="16"/>
                  </a:cxn>
                  <a:cxn ang="0">
                    <a:pos x="16" y="12"/>
                  </a:cxn>
                  <a:cxn ang="0">
                    <a:pos x="14" y="10"/>
                  </a:cxn>
                  <a:cxn ang="0">
                    <a:pos x="12" y="6"/>
                  </a:cxn>
                  <a:cxn ang="0">
                    <a:pos x="14" y="6"/>
                  </a:cxn>
                  <a:cxn ang="0">
                    <a:pos x="14" y="4"/>
                  </a:cxn>
                  <a:cxn ang="0">
                    <a:pos x="12" y="2"/>
                  </a:cxn>
                  <a:cxn ang="0">
                    <a:pos x="10" y="4"/>
                  </a:cxn>
                  <a:cxn ang="0">
                    <a:pos x="10" y="0"/>
                  </a:cxn>
                  <a:cxn ang="0">
                    <a:pos x="8" y="0"/>
                  </a:cxn>
                  <a:cxn ang="0">
                    <a:pos x="4" y="2"/>
                  </a:cxn>
                  <a:cxn ang="0">
                    <a:pos x="0" y="8"/>
                  </a:cxn>
                  <a:cxn ang="0">
                    <a:pos x="0" y="10"/>
                  </a:cxn>
                  <a:cxn ang="0">
                    <a:pos x="0" y="16"/>
                  </a:cxn>
                </a:cxnLst>
                <a:rect l="0" t="0" r="r" b="b"/>
                <a:pathLst>
                  <a:path w="20" h="20">
                    <a:moveTo>
                      <a:pt x="0" y="16"/>
                    </a:moveTo>
                    <a:lnTo>
                      <a:pt x="6" y="20"/>
                    </a:lnTo>
                    <a:lnTo>
                      <a:pt x="14" y="20"/>
                    </a:lnTo>
                    <a:lnTo>
                      <a:pt x="20" y="16"/>
                    </a:lnTo>
                    <a:lnTo>
                      <a:pt x="20" y="12"/>
                    </a:lnTo>
                    <a:lnTo>
                      <a:pt x="14" y="18"/>
                    </a:lnTo>
                    <a:lnTo>
                      <a:pt x="14" y="16"/>
                    </a:lnTo>
                    <a:lnTo>
                      <a:pt x="16" y="12"/>
                    </a:lnTo>
                    <a:lnTo>
                      <a:pt x="14" y="10"/>
                    </a:lnTo>
                    <a:lnTo>
                      <a:pt x="12" y="6"/>
                    </a:lnTo>
                    <a:lnTo>
                      <a:pt x="14" y="6"/>
                    </a:lnTo>
                    <a:lnTo>
                      <a:pt x="14" y="4"/>
                    </a:lnTo>
                    <a:lnTo>
                      <a:pt x="12" y="2"/>
                    </a:lnTo>
                    <a:lnTo>
                      <a:pt x="10" y="4"/>
                    </a:lnTo>
                    <a:lnTo>
                      <a:pt x="10" y="0"/>
                    </a:lnTo>
                    <a:lnTo>
                      <a:pt x="8" y="0"/>
                    </a:lnTo>
                    <a:lnTo>
                      <a:pt x="4" y="2"/>
                    </a:lnTo>
                    <a:lnTo>
                      <a:pt x="0" y="8"/>
                    </a:lnTo>
                    <a:lnTo>
                      <a:pt x="0" y="10"/>
                    </a:lnTo>
                    <a:lnTo>
                      <a:pt x="0" y="16"/>
                    </a:lnTo>
                    <a:close/>
                  </a:path>
                </a:pathLst>
              </a:custGeom>
              <a:grpFill/>
              <a:ln w="3175">
                <a:solidFill>
                  <a:schemeClr val="bg1"/>
                </a:solidFill>
                <a:round/>
                <a:headEnd/>
                <a:tailEnd/>
              </a:ln>
            </p:spPr>
            <p:txBody>
              <a:bodyPr/>
              <a:lstStyle/>
              <a:p>
                <a:pPr>
                  <a:defRPr/>
                </a:pPr>
                <a:endParaRPr lang="en-GB"/>
              </a:p>
            </p:txBody>
          </p:sp>
        </p:grpSp>
      </p:grpSp>
      <p:sp>
        <p:nvSpPr>
          <p:cNvPr id="395" name="Rectangle 394"/>
          <p:cNvSpPr/>
          <p:nvPr/>
        </p:nvSpPr>
        <p:spPr>
          <a:xfrm>
            <a:off x="539750" y="4643438"/>
            <a:ext cx="142875" cy="1428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en-GB">
              <a:solidFill>
                <a:srgbClr val="FFFFFF"/>
              </a:solidFill>
              <a:cs typeface="Arial" charset="0"/>
            </a:endParaRPr>
          </a:p>
        </p:txBody>
      </p:sp>
      <p:sp>
        <p:nvSpPr>
          <p:cNvPr id="397" name="Rectangle 396"/>
          <p:cNvSpPr/>
          <p:nvPr/>
        </p:nvSpPr>
        <p:spPr>
          <a:xfrm>
            <a:off x="539750" y="5072063"/>
            <a:ext cx="142875" cy="1428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en-GB">
              <a:solidFill>
                <a:srgbClr val="FFFFFF"/>
              </a:solidFill>
              <a:cs typeface="Arial" charset="0"/>
            </a:endParaRPr>
          </a:p>
        </p:txBody>
      </p:sp>
      <p:sp>
        <p:nvSpPr>
          <p:cNvPr id="398" name="Rectangle 397"/>
          <p:cNvSpPr/>
          <p:nvPr/>
        </p:nvSpPr>
        <p:spPr>
          <a:xfrm>
            <a:off x="539750" y="4857750"/>
            <a:ext cx="142875" cy="14287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en-GB">
              <a:solidFill>
                <a:srgbClr val="FFFFFF"/>
              </a:solidFill>
              <a:cs typeface="Arial" charset="0"/>
            </a:endParaRPr>
          </a:p>
        </p:txBody>
      </p:sp>
      <p:sp>
        <p:nvSpPr>
          <p:cNvPr id="17431" name="TextBox 399"/>
          <p:cNvSpPr txBox="1">
            <a:spLocks noChangeArrowheads="1"/>
          </p:cNvSpPr>
          <p:nvPr/>
        </p:nvSpPr>
        <p:spPr bwMode="auto">
          <a:xfrm>
            <a:off x="658813" y="4572000"/>
            <a:ext cx="1303337" cy="261938"/>
          </a:xfrm>
          <a:prstGeom prst="rect">
            <a:avLst/>
          </a:prstGeom>
          <a:noFill/>
          <a:ln w="9525">
            <a:noFill/>
            <a:miter lim="800000"/>
            <a:headEnd/>
            <a:tailEnd/>
          </a:ln>
        </p:spPr>
        <p:txBody>
          <a:bodyPr wrap="none">
            <a:spAutoFit/>
          </a:bodyPr>
          <a:lstStyle/>
          <a:p>
            <a:pPr>
              <a:defRPr/>
            </a:pPr>
            <a:r>
              <a:rPr lang="en-GB" sz="1100" dirty="0">
                <a:latin typeface="+mn-lt"/>
              </a:rPr>
              <a:t>NORTH EAST ASIA</a:t>
            </a:r>
          </a:p>
        </p:txBody>
      </p:sp>
      <p:sp>
        <p:nvSpPr>
          <p:cNvPr id="17432" name="TextBox 401"/>
          <p:cNvSpPr txBox="1">
            <a:spLocks noChangeArrowheads="1"/>
          </p:cNvSpPr>
          <p:nvPr/>
        </p:nvSpPr>
        <p:spPr bwMode="auto">
          <a:xfrm>
            <a:off x="658813" y="5000625"/>
            <a:ext cx="1941512" cy="261938"/>
          </a:xfrm>
          <a:prstGeom prst="rect">
            <a:avLst/>
          </a:prstGeom>
          <a:noFill/>
          <a:ln w="9525">
            <a:noFill/>
            <a:miter lim="800000"/>
            <a:headEnd/>
            <a:tailEnd/>
          </a:ln>
        </p:spPr>
        <p:txBody>
          <a:bodyPr wrap="none">
            <a:spAutoFit/>
          </a:bodyPr>
          <a:lstStyle/>
          <a:p>
            <a:pPr marL="0" lvl="1">
              <a:defRPr/>
            </a:pPr>
            <a:r>
              <a:rPr lang="en-GB" sz="1100" dirty="0">
                <a:latin typeface="+mn-lt"/>
              </a:rPr>
              <a:t>AUSTRALIA &amp; NEW ZEALAND</a:t>
            </a:r>
          </a:p>
        </p:txBody>
      </p:sp>
      <p:sp>
        <p:nvSpPr>
          <p:cNvPr id="17433" name="TextBox 402"/>
          <p:cNvSpPr txBox="1">
            <a:spLocks noChangeArrowheads="1"/>
          </p:cNvSpPr>
          <p:nvPr/>
        </p:nvSpPr>
        <p:spPr bwMode="auto">
          <a:xfrm>
            <a:off x="658813" y="4786313"/>
            <a:ext cx="1300162" cy="261937"/>
          </a:xfrm>
          <a:prstGeom prst="rect">
            <a:avLst/>
          </a:prstGeom>
          <a:noFill/>
          <a:ln w="9525">
            <a:noFill/>
            <a:miter lim="800000"/>
            <a:headEnd/>
            <a:tailEnd/>
          </a:ln>
        </p:spPr>
        <p:txBody>
          <a:bodyPr wrap="none">
            <a:spAutoFit/>
          </a:bodyPr>
          <a:lstStyle/>
          <a:p>
            <a:pPr>
              <a:defRPr/>
            </a:pPr>
            <a:r>
              <a:rPr lang="en-GB" sz="1100" dirty="0">
                <a:latin typeface="+mn-lt"/>
              </a:rPr>
              <a:t>SOUTH EAST ASIA</a:t>
            </a:r>
          </a:p>
        </p:txBody>
      </p:sp>
      <p:sp>
        <p:nvSpPr>
          <p:cNvPr id="17434" name="Text Box 274"/>
          <p:cNvSpPr txBox="1">
            <a:spLocks noChangeArrowheads="1"/>
          </p:cNvSpPr>
          <p:nvPr/>
        </p:nvSpPr>
        <p:spPr bwMode="auto">
          <a:xfrm>
            <a:off x="4787900" y="2428875"/>
            <a:ext cx="1498600" cy="400050"/>
          </a:xfrm>
          <a:prstGeom prst="rect">
            <a:avLst/>
          </a:prstGeom>
          <a:noFill/>
          <a:ln w="9525">
            <a:noFill/>
            <a:miter lim="800000"/>
            <a:headEnd/>
            <a:tailEnd/>
          </a:ln>
        </p:spPr>
        <p:txBody>
          <a:bodyPr>
            <a:spAutoFit/>
          </a:bodyPr>
          <a:lstStyle/>
          <a:p>
            <a:pPr>
              <a:spcBef>
                <a:spcPct val="50000"/>
              </a:spcBef>
              <a:defRPr/>
            </a:pPr>
            <a:r>
              <a:rPr lang="en-GB" sz="1000" dirty="0">
                <a:latin typeface="+mn-lt"/>
              </a:rPr>
              <a:t>Northeast Asia HQ</a:t>
            </a:r>
            <a:br>
              <a:rPr lang="en-GB" sz="1000" dirty="0">
                <a:latin typeface="+mn-lt"/>
              </a:rPr>
            </a:br>
            <a:r>
              <a:rPr lang="en-GB" sz="1000" dirty="0">
                <a:latin typeface="+mn-lt"/>
              </a:rPr>
              <a:t>Shanghai, China</a:t>
            </a:r>
          </a:p>
        </p:txBody>
      </p:sp>
      <p:sp>
        <p:nvSpPr>
          <p:cNvPr id="16411" name="Line 275"/>
          <p:cNvSpPr>
            <a:spLocks noChangeShapeType="1"/>
          </p:cNvSpPr>
          <p:nvPr/>
        </p:nvSpPr>
        <p:spPr bwMode="auto">
          <a:xfrm flipH="1" flipV="1">
            <a:off x="4572000" y="2514600"/>
            <a:ext cx="266700" cy="38100"/>
          </a:xfrm>
          <a:prstGeom prst="line">
            <a:avLst/>
          </a:prstGeom>
          <a:noFill/>
          <a:ln w="6350">
            <a:solidFill>
              <a:schemeClr val="tx1"/>
            </a:solidFill>
            <a:round/>
            <a:headEnd/>
            <a:tailEnd/>
          </a:ln>
        </p:spPr>
        <p:txBody>
          <a:bodyPr/>
          <a:lstStyle/>
          <a:p>
            <a:endParaRPr lang="en-US"/>
          </a:p>
        </p:txBody>
      </p:sp>
      <p:sp>
        <p:nvSpPr>
          <p:cNvPr id="89" name="Text Box 274"/>
          <p:cNvSpPr txBox="1">
            <a:spLocks noChangeArrowheads="1"/>
          </p:cNvSpPr>
          <p:nvPr/>
        </p:nvSpPr>
        <p:spPr bwMode="auto">
          <a:xfrm>
            <a:off x="2143125" y="3357563"/>
            <a:ext cx="1308100" cy="400050"/>
          </a:xfrm>
          <a:prstGeom prst="rect">
            <a:avLst/>
          </a:prstGeom>
          <a:noFill/>
          <a:ln w="9525">
            <a:noFill/>
            <a:miter lim="800000"/>
            <a:headEnd/>
            <a:tailEnd/>
          </a:ln>
        </p:spPr>
        <p:txBody>
          <a:bodyPr>
            <a:spAutoFit/>
          </a:bodyPr>
          <a:lstStyle/>
          <a:p>
            <a:pPr>
              <a:spcBef>
                <a:spcPct val="50000"/>
              </a:spcBef>
              <a:defRPr/>
            </a:pPr>
            <a:r>
              <a:rPr lang="en-GB" sz="1000" dirty="0">
                <a:latin typeface="+mn-lt"/>
              </a:rPr>
              <a:t>Southeast Asia HQ</a:t>
            </a:r>
            <a:br>
              <a:rPr lang="en-GB" sz="1000" dirty="0">
                <a:latin typeface="+mn-lt"/>
              </a:rPr>
            </a:br>
            <a:r>
              <a:rPr lang="en-GB" sz="1000" dirty="0">
                <a:latin typeface="+mn-lt"/>
              </a:rPr>
              <a:t>Singapore</a:t>
            </a:r>
          </a:p>
        </p:txBody>
      </p:sp>
      <p:sp>
        <p:nvSpPr>
          <p:cNvPr id="90" name="Text Box 274"/>
          <p:cNvSpPr txBox="1">
            <a:spLocks noChangeArrowheads="1"/>
          </p:cNvSpPr>
          <p:nvPr/>
        </p:nvSpPr>
        <p:spPr bwMode="auto">
          <a:xfrm>
            <a:off x="6234113" y="5200650"/>
            <a:ext cx="2032000" cy="400050"/>
          </a:xfrm>
          <a:prstGeom prst="rect">
            <a:avLst/>
          </a:prstGeom>
          <a:noFill/>
          <a:ln w="9525">
            <a:noFill/>
            <a:miter lim="800000"/>
            <a:headEnd/>
            <a:tailEnd/>
          </a:ln>
        </p:spPr>
        <p:txBody>
          <a:bodyPr>
            <a:spAutoFit/>
          </a:bodyPr>
          <a:lstStyle/>
          <a:p>
            <a:pPr>
              <a:spcBef>
                <a:spcPct val="50000"/>
              </a:spcBef>
              <a:defRPr/>
            </a:pPr>
            <a:r>
              <a:rPr lang="en-GB" sz="1000" dirty="0">
                <a:latin typeface="+mn-lt"/>
              </a:rPr>
              <a:t>Australia &amp; New Zealand HQ</a:t>
            </a:r>
            <a:br>
              <a:rPr lang="en-GB" sz="1000" dirty="0">
                <a:latin typeface="+mn-lt"/>
              </a:rPr>
            </a:br>
            <a:r>
              <a:rPr lang="en-GB" sz="1000" dirty="0">
                <a:latin typeface="+mn-lt"/>
              </a:rPr>
              <a:t>Sydney, Australia</a:t>
            </a:r>
          </a:p>
        </p:txBody>
      </p:sp>
      <p:cxnSp>
        <p:nvCxnSpPr>
          <p:cNvPr id="92" name="Straight Connector 91"/>
          <p:cNvCxnSpPr/>
          <p:nvPr/>
        </p:nvCxnSpPr>
        <p:spPr>
          <a:xfrm>
            <a:off x="3214688" y="3571875"/>
            <a:ext cx="428625" cy="285750"/>
          </a:xfrm>
          <a:prstGeom prst="line">
            <a:avLst/>
          </a:prstGeom>
        </p:spPr>
        <p:style>
          <a:lnRef idx="1">
            <a:schemeClr val="dk1"/>
          </a:lnRef>
          <a:fillRef idx="0">
            <a:schemeClr val="dk1"/>
          </a:fillRef>
          <a:effectRef idx="0">
            <a:schemeClr val="dk1"/>
          </a:effectRef>
          <a:fontRef idx="minor">
            <a:schemeClr val="tx1"/>
          </a:fontRef>
        </p:style>
      </p:cxnSp>
      <p:cxnSp>
        <p:nvCxnSpPr>
          <p:cNvPr id="94" name="Straight Connector 93"/>
          <p:cNvCxnSpPr/>
          <p:nvPr/>
        </p:nvCxnSpPr>
        <p:spPr>
          <a:xfrm flipV="1">
            <a:off x="6072188" y="5500688"/>
            <a:ext cx="214312" cy="71437"/>
          </a:xfrm>
          <a:prstGeom prst="line">
            <a:avLst/>
          </a:prstGeom>
        </p:spPr>
        <p:style>
          <a:lnRef idx="1">
            <a:schemeClr val="dk1"/>
          </a:lnRef>
          <a:fillRef idx="0">
            <a:schemeClr val="dk1"/>
          </a:fillRef>
          <a:effectRef idx="0">
            <a:schemeClr val="dk1"/>
          </a:effectRef>
          <a:fontRef idx="minor">
            <a:schemeClr val="tx1"/>
          </a:fontRef>
        </p:style>
      </p:cxnSp>
    </p:spTree>
  </p:cSld>
  <p:clrMapOvr>
    <a:masterClrMapping/>
  </p:clrMapOvr>
  <p:transition spd="med">
    <p:fade/>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pPr eaLnBrk="1" hangingPunct="1"/>
            <a:r>
              <a:rPr lang="sv-SE" smtClean="0">
                <a:ea typeface="MS PGothic" pitchFamily="34" charset="-128"/>
              </a:rPr>
              <a:t>4 BUSINESS UNITS</a:t>
            </a:r>
            <a:endParaRPr lang="en-US" smtClean="0">
              <a:ea typeface="MS PGothic" pitchFamily="34" charset="-128"/>
            </a:endParaRPr>
          </a:p>
        </p:txBody>
      </p:sp>
      <p:sp>
        <p:nvSpPr>
          <p:cNvPr id="36868" name="页脚占位符 4"/>
          <p:cNvSpPr>
            <a:spLocks noGrp="1"/>
          </p:cNvSpPr>
          <p:nvPr>
            <p:ph type="ftr" sz="quarter" idx="11"/>
          </p:nvPr>
        </p:nvSpPr>
        <p:spPr bwMode="auto">
          <a:ln>
            <a:miter lim="800000"/>
            <a:headEnd/>
            <a:tailEnd/>
          </a:ln>
        </p:spPr>
        <p:txBody>
          <a:bodyPr wrap="square" numCol="1" compatLnSpc="1">
            <a:prstTxWarp prst="textNoShape">
              <a:avLst/>
            </a:prstTxWarp>
          </a:bodyPr>
          <a:lstStyle/>
          <a:p>
            <a:pPr>
              <a:defRPr/>
            </a:pPr>
            <a:r>
              <a:rPr lang="en-US" smtClean="0"/>
              <a:t>ROCKET-projektin Kiina seminaari 17.5.2011</a:t>
            </a:r>
            <a:endParaRPr lang="en-US"/>
          </a:p>
        </p:txBody>
      </p:sp>
      <p:pic>
        <p:nvPicPr>
          <p:cNvPr id="18438" name="Picture 3" descr="SERVICE_Vale_Inco__Sudbury__Cana000.jpg"/>
          <p:cNvPicPr>
            <a:picLocks noChangeAspect="1"/>
          </p:cNvPicPr>
          <p:nvPr/>
        </p:nvPicPr>
        <p:blipFill>
          <a:blip r:embed="rId3"/>
          <a:srcRect/>
          <a:stretch>
            <a:fillRect/>
          </a:stretch>
        </p:blipFill>
        <p:spPr bwMode="auto">
          <a:xfrm>
            <a:off x="547688" y="1417638"/>
            <a:ext cx="2016125" cy="1339850"/>
          </a:xfrm>
          <a:prstGeom prst="rect">
            <a:avLst/>
          </a:prstGeom>
          <a:noFill/>
          <a:ln w="9525">
            <a:noFill/>
            <a:miter lim="800000"/>
            <a:headEnd/>
            <a:tailEnd/>
          </a:ln>
        </p:spPr>
      </p:pic>
      <p:pic>
        <p:nvPicPr>
          <p:cNvPr id="18439" name="Picture 10" descr="SMV_4527_TB_5_G4KL3271.jpg"/>
          <p:cNvPicPr>
            <a:picLocks noChangeAspect="1"/>
          </p:cNvPicPr>
          <p:nvPr/>
        </p:nvPicPr>
        <p:blipFill>
          <a:blip r:embed="rId4"/>
          <a:srcRect l="14911"/>
          <a:stretch>
            <a:fillRect/>
          </a:stretch>
        </p:blipFill>
        <p:spPr bwMode="auto">
          <a:xfrm>
            <a:off x="6696075" y="1404938"/>
            <a:ext cx="1903413" cy="1490662"/>
          </a:xfrm>
          <a:prstGeom prst="rect">
            <a:avLst/>
          </a:prstGeom>
          <a:noFill/>
          <a:ln w="9525">
            <a:noFill/>
            <a:miter lim="800000"/>
            <a:headEnd/>
            <a:tailEnd/>
          </a:ln>
        </p:spPr>
      </p:pic>
      <p:pic>
        <p:nvPicPr>
          <p:cNvPr id="18440" name="Picture 11" descr="Konecranes_2.jpg"/>
          <p:cNvPicPr>
            <a:picLocks noChangeAspect="1"/>
          </p:cNvPicPr>
          <p:nvPr/>
        </p:nvPicPr>
        <p:blipFill>
          <a:blip r:embed="rId5"/>
          <a:srcRect t="16196" b="5951"/>
          <a:stretch>
            <a:fillRect/>
          </a:stretch>
        </p:blipFill>
        <p:spPr bwMode="auto">
          <a:xfrm>
            <a:off x="6692900" y="2967038"/>
            <a:ext cx="1911350" cy="2235200"/>
          </a:xfrm>
          <a:prstGeom prst="rect">
            <a:avLst/>
          </a:prstGeom>
          <a:noFill/>
          <a:ln w="9525">
            <a:noFill/>
            <a:miter lim="800000"/>
            <a:headEnd/>
            <a:tailEnd/>
          </a:ln>
        </p:spPr>
      </p:pic>
      <p:pic>
        <p:nvPicPr>
          <p:cNvPr id="18441" name="Picture 2" descr="6bc275c5-26ef-4eb7-9c00-ccd6a782afda"/>
          <p:cNvPicPr>
            <a:picLocks noChangeAspect="1" noChangeArrowheads="1"/>
          </p:cNvPicPr>
          <p:nvPr/>
        </p:nvPicPr>
        <p:blipFill>
          <a:blip r:embed="rId6"/>
          <a:srcRect l="15787" r="14767" b="8681"/>
          <a:stretch>
            <a:fillRect/>
          </a:stretch>
        </p:blipFill>
        <p:spPr bwMode="auto">
          <a:xfrm>
            <a:off x="4724400" y="1417638"/>
            <a:ext cx="1901825" cy="1876425"/>
          </a:xfrm>
          <a:prstGeom prst="rect">
            <a:avLst/>
          </a:prstGeom>
          <a:noFill/>
          <a:ln w="9525">
            <a:noFill/>
            <a:miter lim="800000"/>
            <a:headEnd/>
            <a:tailEnd/>
          </a:ln>
        </p:spPr>
      </p:pic>
      <p:pic>
        <p:nvPicPr>
          <p:cNvPr id="18442" name="Picture 14" descr="Standardlifting.jpg"/>
          <p:cNvPicPr>
            <a:picLocks noChangeAspect="1"/>
          </p:cNvPicPr>
          <p:nvPr/>
        </p:nvPicPr>
        <p:blipFill>
          <a:blip r:embed="rId7"/>
          <a:srcRect/>
          <a:stretch>
            <a:fillRect/>
          </a:stretch>
        </p:blipFill>
        <p:spPr bwMode="auto">
          <a:xfrm>
            <a:off x="2638425" y="1417638"/>
            <a:ext cx="2016125" cy="1654175"/>
          </a:xfrm>
          <a:prstGeom prst="rect">
            <a:avLst/>
          </a:prstGeom>
          <a:noFill/>
          <a:ln w="9525">
            <a:noFill/>
            <a:miter lim="800000"/>
            <a:headEnd/>
            <a:tailEnd/>
          </a:ln>
        </p:spPr>
      </p:pic>
      <p:pic>
        <p:nvPicPr>
          <p:cNvPr id="18443" name="Picture 15" descr="STD_LLE_p7_1.jpg"/>
          <p:cNvPicPr>
            <a:picLocks noChangeAspect="1"/>
          </p:cNvPicPr>
          <p:nvPr/>
        </p:nvPicPr>
        <p:blipFill>
          <a:blip r:embed="rId8"/>
          <a:srcRect l="21179" t="11903" r="13786"/>
          <a:stretch>
            <a:fillRect/>
          </a:stretch>
        </p:blipFill>
        <p:spPr bwMode="auto">
          <a:xfrm>
            <a:off x="2644775" y="3124200"/>
            <a:ext cx="2016125" cy="1833563"/>
          </a:xfrm>
          <a:prstGeom prst="rect">
            <a:avLst/>
          </a:prstGeom>
          <a:noFill/>
          <a:ln w="9525">
            <a:noFill/>
            <a:miter lim="800000"/>
            <a:headEnd/>
            <a:tailEnd/>
          </a:ln>
        </p:spPr>
      </p:pic>
      <p:sp>
        <p:nvSpPr>
          <p:cNvPr id="19468" name="Rectangle 5"/>
          <p:cNvSpPr>
            <a:spLocks noChangeArrowheads="1"/>
          </p:cNvSpPr>
          <p:nvPr/>
        </p:nvSpPr>
        <p:spPr bwMode="auto">
          <a:xfrm>
            <a:off x="490538" y="2720975"/>
            <a:ext cx="1966912" cy="360363"/>
          </a:xfrm>
          <a:prstGeom prst="rect">
            <a:avLst/>
          </a:prstGeom>
          <a:noFill/>
          <a:ln w="12700">
            <a:noFill/>
            <a:miter lim="800000"/>
            <a:headEnd/>
            <a:tailEnd/>
          </a:ln>
        </p:spPr>
        <p:txBody>
          <a:bodyPr lIns="96838" tIns="49212" rIns="96838" bIns="49212"/>
          <a:lstStyle/>
          <a:p>
            <a:pPr defTabSz="969963">
              <a:spcBef>
                <a:spcPct val="20000"/>
              </a:spcBef>
              <a:buClr>
                <a:srgbClr val="BA122B"/>
              </a:buClr>
              <a:buSzPct val="215000"/>
              <a:buFont typeface="Wingdings" pitchFamily="2" charset="2"/>
              <a:buNone/>
            </a:pPr>
            <a:r>
              <a:rPr lang="en-GB" sz="1400">
                <a:latin typeface="ITC Franklin Gothic Std Book" pitchFamily="34" charset="0"/>
              </a:rPr>
              <a:t>Service</a:t>
            </a:r>
            <a:endParaRPr lang="en-GB" sz="1200">
              <a:latin typeface="ITC Franklin Gothic Std Book" pitchFamily="34" charset="0"/>
            </a:endParaRPr>
          </a:p>
        </p:txBody>
      </p:sp>
      <p:sp>
        <p:nvSpPr>
          <p:cNvPr id="19469" name="Rectangle 5"/>
          <p:cNvSpPr>
            <a:spLocks noChangeArrowheads="1"/>
          </p:cNvSpPr>
          <p:nvPr/>
        </p:nvSpPr>
        <p:spPr bwMode="auto">
          <a:xfrm>
            <a:off x="2578100" y="4905375"/>
            <a:ext cx="1966913" cy="360363"/>
          </a:xfrm>
          <a:prstGeom prst="rect">
            <a:avLst/>
          </a:prstGeom>
          <a:noFill/>
          <a:ln w="12700">
            <a:noFill/>
            <a:miter lim="800000"/>
            <a:headEnd/>
            <a:tailEnd/>
          </a:ln>
        </p:spPr>
        <p:txBody>
          <a:bodyPr lIns="96838" tIns="49212" rIns="96838" bIns="49212"/>
          <a:lstStyle/>
          <a:p>
            <a:pPr defTabSz="969963">
              <a:spcBef>
                <a:spcPct val="20000"/>
              </a:spcBef>
              <a:buClr>
                <a:srgbClr val="BA122B"/>
              </a:buClr>
              <a:buSzPct val="215000"/>
              <a:buFont typeface="Wingdings" pitchFamily="2" charset="2"/>
              <a:buNone/>
              <a:defRPr/>
            </a:pPr>
            <a:r>
              <a:rPr lang="en-GB" sz="1400" dirty="0">
                <a:latin typeface="+mn-lt"/>
              </a:rPr>
              <a:t>Industrial Cranes</a:t>
            </a:r>
          </a:p>
        </p:txBody>
      </p:sp>
      <p:sp>
        <p:nvSpPr>
          <p:cNvPr id="19470" name="Rectangle 5"/>
          <p:cNvSpPr>
            <a:spLocks noChangeArrowheads="1"/>
          </p:cNvSpPr>
          <p:nvPr/>
        </p:nvSpPr>
        <p:spPr bwMode="auto">
          <a:xfrm>
            <a:off x="4659313" y="3255963"/>
            <a:ext cx="1966912" cy="360362"/>
          </a:xfrm>
          <a:prstGeom prst="rect">
            <a:avLst/>
          </a:prstGeom>
          <a:noFill/>
          <a:ln w="12700">
            <a:noFill/>
            <a:miter lim="800000"/>
            <a:headEnd/>
            <a:tailEnd/>
          </a:ln>
        </p:spPr>
        <p:txBody>
          <a:bodyPr lIns="96838" tIns="49212" rIns="96838" bIns="49212"/>
          <a:lstStyle/>
          <a:p>
            <a:pPr defTabSz="969963">
              <a:spcBef>
                <a:spcPct val="20000"/>
              </a:spcBef>
              <a:buClr>
                <a:srgbClr val="BA122B"/>
              </a:buClr>
              <a:buSzPct val="215000"/>
              <a:buFont typeface="Wingdings" pitchFamily="2" charset="2"/>
              <a:buNone/>
              <a:defRPr/>
            </a:pPr>
            <a:r>
              <a:rPr lang="en-GB" sz="1400" dirty="0">
                <a:latin typeface="+mn-lt"/>
              </a:rPr>
              <a:t>Nuclear</a:t>
            </a:r>
          </a:p>
        </p:txBody>
      </p:sp>
      <p:sp>
        <p:nvSpPr>
          <p:cNvPr id="19471" name="Rectangle 5"/>
          <p:cNvSpPr>
            <a:spLocks noChangeArrowheads="1"/>
          </p:cNvSpPr>
          <p:nvPr/>
        </p:nvSpPr>
        <p:spPr bwMode="auto">
          <a:xfrm>
            <a:off x="6616700" y="5156200"/>
            <a:ext cx="1966913" cy="360363"/>
          </a:xfrm>
          <a:prstGeom prst="rect">
            <a:avLst/>
          </a:prstGeom>
          <a:noFill/>
          <a:ln w="12700">
            <a:noFill/>
            <a:miter lim="800000"/>
            <a:headEnd/>
            <a:tailEnd/>
          </a:ln>
        </p:spPr>
        <p:txBody>
          <a:bodyPr lIns="96838" tIns="49212" rIns="96838" bIns="49212"/>
          <a:lstStyle/>
          <a:p>
            <a:pPr defTabSz="969963">
              <a:spcBef>
                <a:spcPct val="20000"/>
              </a:spcBef>
              <a:buClr>
                <a:srgbClr val="BA122B"/>
              </a:buClr>
              <a:buSzPct val="215000"/>
              <a:buFont typeface="Wingdings" pitchFamily="2" charset="2"/>
              <a:buNone/>
            </a:pPr>
            <a:r>
              <a:rPr lang="en-GB" sz="1400">
                <a:latin typeface="ITC Franklin Gothic Std Book" pitchFamily="34" charset="0"/>
              </a:rPr>
              <a:t>Ports</a:t>
            </a:r>
            <a:endParaRPr lang="en-GB" sz="1200">
              <a:latin typeface="ITC Franklin Gothic Std Book" pitchFamily="34" charset="0"/>
            </a:endParaRPr>
          </a:p>
        </p:txBody>
      </p:sp>
    </p:spTree>
  </p:cSld>
  <p:clrMapOvr>
    <a:masterClrMapping/>
  </p:clrMapOvr>
  <p:transition spd="med">
    <p:fade/>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8437" name="Alatunnisteen paikkamerkki 3"/>
          <p:cNvSpPr>
            <a:spLocks noGrp="1"/>
          </p:cNvSpPr>
          <p:nvPr>
            <p:ph type="ftr" sz="quarter" idx="11"/>
          </p:nvPr>
        </p:nvSpPr>
        <p:spPr bwMode="auto">
          <a:ln>
            <a:miter lim="800000"/>
            <a:headEnd/>
            <a:tailEnd/>
          </a:ln>
        </p:spPr>
        <p:txBody>
          <a:bodyPr wrap="square" numCol="1" compatLnSpc="1">
            <a:prstTxWarp prst="textNoShape">
              <a:avLst/>
            </a:prstTxWarp>
          </a:bodyPr>
          <a:lstStyle/>
          <a:p>
            <a:pPr fontAlgn="base">
              <a:spcBef>
                <a:spcPct val="0"/>
              </a:spcBef>
              <a:spcAft>
                <a:spcPct val="0"/>
              </a:spcAft>
              <a:defRPr/>
            </a:pPr>
            <a:r>
              <a:rPr lang="fi-FI" smtClean="0"/>
              <a:t>ROCKET-projektin Kiina seminaari 17.5.2011</a:t>
            </a:r>
            <a:endParaRPr lang="en-GB" smtClean="0"/>
          </a:p>
        </p:txBody>
      </p:sp>
      <p:pic>
        <p:nvPicPr>
          <p:cNvPr id="2050" name="Picture 2"/>
          <p:cNvPicPr>
            <a:picLocks noChangeAspect="1" noChangeArrowheads="1"/>
          </p:cNvPicPr>
          <p:nvPr/>
        </p:nvPicPr>
        <p:blipFill>
          <a:blip r:embed="rId3"/>
          <a:srcRect l="9091" t="2727" r="12499" b="9091"/>
          <a:stretch>
            <a:fillRect/>
          </a:stretch>
        </p:blipFill>
        <p:spPr bwMode="auto">
          <a:xfrm>
            <a:off x="0" y="-71462"/>
            <a:ext cx="9144000" cy="6357982"/>
          </a:xfrm>
          <a:prstGeom prst="rect">
            <a:avLst/>
          </a:prstGeom>
          <a:noFill/>
          <a:ln w="9525">
            <a:noFill/>
            <a:miter lim="800000"/>
            <a:headEnd/>
            <a:tailEnd/>
          </a:ln>
          <a:effectLst/>
        </p:spPr>
      </p:pic>
    </p:spTree>
  </p:cSld>
  <p:clrMapOvr>
    <a:masterClrMapping/>
  </p:clrMapOvr>
  <p:transition spd="med">
    <p:fade/>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6"/>
          <p:cNvGrpSpPr>
            <a:grpSpLocks/>
          </p:cNvGrpSpPr>
          <p:nvPr/>
        </p:nvGrpSpPr>
        <p:grpSpPr bwMode="auto">
          <a:xfrm>
            <a:off x="539750" y="1317625"/>
            <a:ext cx="7947025" cy="4968875"/>
            <a:chOff x="539750" y="1317645"/>
            <a:chExt cx="7947025" cy="4968875"/>
          </a:xfrm>
        </p:grpSpPr>
        <p:pic>
          <p:nvPicPr>
            <p:cNvPr id="19472" name="Picture 14" descr="Sanma2.jpg"/>
            <p:cNvPicPr>
              <a:picLocks noChangeAspect="1"/>
            </p:cNvPicPr>
            <p:nvPr/>
          </p:nvPicPr>
          <p:blipFill>
            <a:blip r:embed="rId3"/>
            <a:srcRect/>
            <a:stretch>
              <a:fillRect/>
            </a:stretch>
          </p:blipFill>
          <p:spPr bwMode="auto">
            <a:xfrm>
              <a:off x="539750" y="1317645"/>
              <a:ext cx="6876923" cy="4968875"/>
            </a:xfrm>
            <a:prstGeom prst="rect">
              <a:avLst/>
            </a:prstGeom>
            <a:noFill/>
            <a:ln w="9525">
              <a:noFill/>
              <a:miter lim="800000"/>
              <a:headEnd/>
              <a:tailEnd/>
            </a:ln>
          </p:spPr>
        </p:pic>
        <p:sp>
          <p:nvSpPr>
            <p:cNvPr id="16" name="TextBox 15"/>
            <p:cNvSpPr txBox="1"/>
            <p:nvPr/>
          </p:nvSpPr>
          <p:spPr bwMode="auto">
            <a:xfrm>
              <a:off x="838200" y="1674833"/>
              <a:ext cx="7648575" cy="954087"/>
            </a:xfrm>
            <a:prstGeom prst="rect">
              <a:avLst/>
            </a:prstGeom>
            <a:noFill/>
          </p:spPr>
          <p:txBody>
            <a:bodyPr>
              <a:spAutoFit/>
            </a:bodyPr>
            <a:lstStyle/>
            <a:p>
              <a:r>
                <a:rPr lang="sv-SE" sz="3200">
                  <a:solidFill>
                    <a:schemeClr val="bg1"/>
                  </a:solidFill>
                  <a:effectLst>
                    <a:outerShdw blurRad="38100" dist="38100" dir="2700000" algn="tl">
                      <a:srgbClr val="C0C0C0"/>
                    </a:outerShdw>
                  </a:effectLst>
                  <a:latin typeface="Franklin Gothic Std No.2" pitchFamily="34" charset="0"/>
                </a:rPr>
                <a:t>JINGJIANG </a:t>
              </a:r>
            </a:p>
            <a:p>
              <a:r>
                <a:rPr lang="sv-SE" sz="2400" b="1">
                  <a:solidFill>
                    <a:schemeClr val="bg1"/>
                  </a:solidFill>
                  <a:effectLst>
                    <a:outerShdw blurRad="38100" dist="38100" dir="2700000" algn="tl">
                      <a:srgbClr val="C0C0C0"/>
                    </a:outerShdw>
                  </a:effectLst>
                  <a:latin typeface="ITC Franklin Gothic Std Book" pitchFamily="34" charset="0"/>
                </a:rPr>
                <a:t>Sanma Hoists &amp; Cranes</a:t>
              </a:r>
              <a:endParaRPr lang="en-US" sz="1200" b="1">
                <a:solidFill>
                  <a:schemeClr val="bg1"/>
                </a:solidFill>
                <a:effectLst>
                  <a:outerShdw blurRad="38100" dist="38100" dir="2700000" algn="tl">
                    <a:srgbClr val="C0C0C0"/>
                  </a:outerShdw>
                </a:effectLst>
                <a:latin typeface="ITC Franklin Gothic Std Book" pitchFamily="34" charset="0"/>
              </a:endParaRPr>
            </a:p>
          </p:txBody>
        </p:sp>
      </p:grpSp>
      <p:grpSp>
        <p:nvGrpSpPr>
          <p:cNvPr id="3" name="Group 25"/>
          <p:cNvGrpSpPr>
            <a:grpSpLocks/>
          </p:cNvGrpSpPr>
          <p:nvPr/>
        </p:nvGrpSpPr>
        <p:grpSpPr bwMode="auto">
          <a:xfrm>
            <a:off x="547688" y="1417638"/>
            <a:ext cx="7880350" cy="4737100"/>
            <a:chOff x="547688" y="1417638"/>
            <a:chExt cx="7880804" cy="4736419"/>
          </a:xfrm>
        </p:grpSpPr>
        <p:pic>
          <p:nvPicPr>
            <p:cNvPr id="19470" name="Picture 23" descr="RIMG1561.JPG"/>
            <p:cNvPicPr>
              <a:picLocks noChangeAspect="1"/>
            </p:cNvPicPr>
            <p:nvPr/>
          </p:nvPicPr>
          <p:blipFill>
            <a:blip r:embed="rId4"/>
            <a:srcRect r="5817" b="16824"/>
            <a:stretch>
              <a:fillRect/>
            </a:stretch>
          </p:blipFill>
          <p:spPr bwMode="auto">
            <a:xfrm>
              <a:off x="547688" y="1417638"/>
              <a:ext cx="7151142" cy="4736419"/>
            </a:xfrm>
            <a:prstGeom prst="rect">
              <a:avLst/>
            </a:prstGeom>
            <a:noFill/>
            <a:ln w="9525">
              <a:noFill/>
              <a:miter lim="800000"/>
              <a:headEnd/>
              <a:tailEnd/>
            </a:ln>
          </p:spPr>
        </p:pic>
        <p:sp>
          <p:nvSpPr>
            <p:cNvPr id="25" name="TextBox 24"/>
            <p:cNvSpPr txBox="1"/>
            <p:nvPr/>
          </p:nvSpPr>
          <p:spPr>
            <a:xfrm>
              <a:off x="779476" y="1674776"/>
              <a:ext cx="7649016" cy="953950"/>
            </a:xfrm>
            <a:prstGeom prst="rect">
              <a:avLst/>
            </a:prstGeom>
            <a:noFill/>
          </p:spPr>
          <p:txBody>
            <a:bodyPr>
              <a:spAutoFit/>
            </a:bodyPr>
            <a:lstStyle/>
            <a:p>
              <a:r>
                <a:rPr lang="sv-SE" sz="3200">
                  <a:solidFill>
                    <a:schemeClr val="bg1"/>
                  </a:solidFill>
                  <a:effectLst>
                    <a:outerShdw blurRad="38100" dist="38100" dir="2700000" algn="tl">
                      <a:srgbClr val="C0C0C0"/>
                    </a:outerShdw>
                  </a:effectLst>
                  <a:latin typeface="Franklin Gothic Std No.2" pitchFamily="34" charset="0"/>
                </a:rPr>
                <a:t>DALIAN</a:t>
              </a:r>
              <a:endParaRPr lang="sv-SE" sz="2800">
                <a:solidFill>
                  <a:schemeClr val="bg1"/>
                </a:solidFill>
                <a:effectLst>
                  <a:outerShdw blurRad="38100" dist="38100" dir="2700000" algn="tl">
                    <a:srgbClr val="C0C0C0"/>
                  </a:outerShdw>
                </a:effectLst>
                <a:latin typeface="Franklin Gothic Std No.2" pitchFamily="34" charset="0"/>
              </a:endParaRPr>
            </a:p>
            <a:p>
              <a:r>
                <a:rPr lang="sv-SE" sz="2400" b="1">
                  <a:solidFill>
                    <a:schemeClr val="bg1"/>
                  </a:solidFill>
                  <a:effectLst>
                    <a:outerShdw blurRad="38100" dist="38100" dir="2700000" algn="tl">
                      <a:srgbClr val="C0C0C0"/>
                    </a:outerShdw>
                  </a:effectLst>
                  <a:latin typeface="ITC Franklin Gothic Std Book" pitchFamily="34" charset="0"/>
                </a:rPr>
                <a:t>Port cranes</a:t>
              </a:r>
              <a:endParaRPr lang="en-US" sz="1200" b="1">
                <a:solidFill>
                  <a:schemeClr val="bg1"/>
                </a:solidFill>
                <a:effectLst>
                  <a:outerShdw blurRad="38100" dist="38100" dir="2700000" algn="tl">
                    <a:srgbClr val="C0C0C0"/>
                  </a:outerShdw>
                </a:effectLst>
                <a:latin typeface="ITC Franklin Gothic Std Book" pitchFamily="34" charset="0"/>
              </a:endParaRPr>
            </a:p>
          </p:txBody>
        </p:sp>
      </p:grpSp>
      <p:grpSp>
        <p:nvGrpSpPr>
          <p:cNvPr id="4" name="Group 22"/>
          <p:cNvGrpSpPr>
            <a:grpSpLocks/>
          </p:cNvGrpSpPr>
          <p:nvPr/>
        </p:nvGrpSpPr>
        <p:grpSpPr bwMode="auto">
          <a:xfrm>
            <a:off x="547688" y="1417638"/>
            <a:ext cx="7896225" cy="4800600"/>
            <a:chOff x="547688" y="1417638"/>
            <a:chExt cx="7895771" cy="4801054"/>
          </a:xfrm>
        </p:grpSpPr>
        <p:pic>
          <p:nvPicPr>
            <p:cNvPr id="19468" name="Picture 19" descr="bird's view plan 2_Lingang.jpg"/>
            <p:cNvPicPr>
              <a:picLocks noChangeAspect="1"/>
            </p:cNvPicPr>
            <p:nvPr/>
          </p:nvPicPr>
          <p:blipFill>
            <a:blip r:embed="rId5"/>
            <a:srcRect l="3810" t="11913" r="9840" b="9956"/>
            <a:stretch>
              <a:fillRect/>
            </a:stretch>
          </p:blipFill>
          <p:spPr bwMode="auto">
            <a:xfrm>
              <a:off x="547688" y="1417638"/>
              <a:ext cx="7895771" cy="4801054"/>
            </a:xfrm>
            <a:prstGeom prst="rect">
              <a:avLst/>
            </a:prstGeom>
            <a:noFill/>
            <a:ln w="9525">
              <a:noFill/>
              <a:miter lim="800000"/>
              <a:headEnd/>
              <a:tailEnd/>
            </a:ln>
          </p:spPr>
        </p:pic>
        <p:sp>
          <p:nvSpPr>
            <p:cNvPr id="22" name="TextBox 21"/>
            <p:cNvSpPr txBox="1"/>
            <p:nvPr/>
          </p:nvSpPr>
          <p:spPr>
            <a:xfrm>
              <a:off x="619121" y="1519248"/>
              <a:ext cx="7649723" cy="954177"/>
            </a:xfrm>
            <a:prstGeom prst="rect">
              <a:avLst/>
            </a:prstGeom>
            <a:noFill/>
          </p:spPr>
          <p:txBody>
            <a:bodyPr>
              <a:spAutoFit/>
            </a:bodyPr>
            <a:lstStyle/>
            <a:p>
              <a:r>
                <a:rPr lang="sv-SE" sz="3200">
                  <a:solidFill>
                    <a:schemeClr val="bg1"/>
                  </a:solidFill>
                  <a:effectLst>
                    <a:outerShdw blurRad="38100" dist="38100" dir="2700000" algn="tl">
                      <a:srgbClr val="C0C0C0"/>
                    </a:outerShdw>
                  </a:effectLst>
                  <a:latin typeface="Franklin Gothic Std No.2" pitchFamily="34" charset="0"/>
                </a:rPr>
                <a:t>SHANGHAI</a:t>
              </a:r>
              <a:endParaRPr lang="sv-SE" sz="2800">
                <a:solidFill>
                  <a:schemeClr val="bg1"/>
                </a:solidFill>
                <a:effectLst>
                  <a:outerShdw blurRad="38100" dist="38100" dir="2700000" algn="tl">
                    <a:srgbClr val="C0C0C0"/>
                  </a:outerShdw>
                </a:effectLst>
                <a:latin typeface="Franklin Gothic Std No.2" pitchFamily="34" charset="0"/>
              </a:endParaRPr>
            </a:p>
            <a:p>
              <a:r>
                <a:rPr lang="sv-SE" sz="2400" b="1">
                  <a:solidFill>
                    <a:schemeClr val="bg1"/>
                  </a:solidFill>
                  <a:effectLst>
                    <a:outerShdw blurRad="38100" dist="38100" dir="2700000" algn="tl">
                      <a:srgbClr val="C0C0C0"/>
                    </a:outerShdw>
                  </a:effectLst>
                  <a:latin typeface="ITC Franklin Gothic Std Book" pitchFamily="34" charset="0"/>
                </a:rPr>
                <a:t>Heavy lifttrucks</a:t>
              </a:r>
              <a:endParaRPr lang="en-US" sz="1200" b="1">
                <a:solidFill>
                  <a:schemeClr val="bg1"/>
                </a:solidFill>
                <a:effectLst>
                  <a:outerShdw blurRad="38100" dist="38100" dir="2700000" algn="tl">
                    <a:srgbClr val="C0C0C0"/>
                  </a:outerShdw>
                </a:effectLst>
                <a:latin typeface="ITC Franklin Gothic Std Book" pitchFamily="34" charset="0"/>
              </a:endParaRPr>
            </a:p>
          </p:txBody>
        </p:sp>
      </p:grpSp>
      <p:grpSp>
        <p:nvGrpSpPr>
          <p:cNvPr id="5" name="Group 13"/>
          <p:cNvGrpSpPr>
            <a:grpSpLocks/>
          </p:cNvGrpSpPr>
          <p:nvPr/>
        </p:nvGrpSpPr>
        <p:grpSpPr bwMode="auto">
          <a:xfrm>
            <a:off x="547688" y="1355725"/>
            <a:ext cx="7786687" cy="4906963"/>
            <a:chOff x="547688" y="1355725"/>
            <a:chExt cx="7786687" cy="4906963"/>
          </a:xfrm>
        </p:grpSpPr>
        <p:pic>
          <p:nvPicPr>
            <p:cNvPr id="19466" name="Picture 26" descr="factory gate-1.jpg"/>
            <p:cNvPicPr>
              <a:picLocks noChangeAspect="1"/>
            </p:cNvPicPr>
            <p:nvPr/>
          </p:nvPicPr>
          <p:blipFill>
            <a:blip r:embed="rId6"/>
            <a:srcRect/>
            <a:stretch>
              <a:fillRect/>
            </a:stretch>
          </p:blipFill>
          <p:spPr bwMode="auto">
            <a:xfrm>
              <a:off x="547688" y="1355725"/>
              <a:ext cx="6870700" cy="4906963"/>
            </a:xfrm>
            <a:prstGeom prst="rect">
              <a:avLst/>
            </a:prstGeom>
            <a:noFill/>
            <a:ln w="9525">
              <a:noFill/>
              <a:miter lim="800000"/>
              <a:headEnd/>
              <a:tailEnd/>
            </a:ln>
          </p:spPr>
        </p:pic>
        <p:sp>
          <p:nvSpPr>
            <p:cNvPr id="18" name="TextBox 17"/>
            <p:cNvSpPr txBox="1"/>
            <p:nvPr/>
          </p:nvSpPr>
          <p:spPr>
            <a:xfrm>
              <a:off x="685800" y="1522413"/>
              <a:ext cx="7648575" cy="954087"/>
            </a:xfrm>
            <a:prstGeom prst="rect">
              <a:avLst/>
            </a:prstGeom>
            <a:noFill/>
          </p:spPr>
          <p:txBody>
            <a:bodyPr>
              <a:spAutoFit/>
            </a:bodyPr>
            <a:lstStyle/>
            <a:p>
              <a:r>
                <a:rPr lang="sv-SE" sz="3200">
                  <a:solidFill>
                    <a:schemeClr val="bg1"/>
                  </a:solidFill>
                  <a:effectLst>
                    <a:outerShdw blurRad="38100" dist="38100" dir="2700000" algn="tl">
                      <a:srgbClr val="C0C0C0"/>
                    </a:outerShdw>
                  </a:effectLst>
                  <a:latin typeface="Franklin Gothic Std No.2" pitchFamily="34" charset="0"/>
                </a:rPr>
                <a:t>SHANGHAI</a:t>
              </a:r>
              <a:endParaRPr lang="sv-SE" sz="2800">
                <a:solidFill>
                  <a:schemeClr val="bg1"/>
                </a:solidFill>
                <a:effectLst>
                  <a:outerShdw blurRad="38100" dist="38100" dir="2700000" algn="tl">
                    <a:srgbClr val="C0C0C0"/>
                  </a:outerShdw>
                </a:effectLst>
                <a:latin typeface="Franklin Gothic Std No.2" pitchFamily="34" charset="0"/>
              </a:endParaRPr>
            </a:p>
            <a:p>
              <a:r>
                <a:rPr lang="sv-SE" sz="2400" b="1">
                  <a:solidFill>
                    <a:schemeClr val="bg1"/>
                  </a:solidFill>
                  <a:effectLst>
                    <a:outerShdw blurRad="38100" dist="38100" dir="2700000" algn="tl">
                      <a:srgbClr val="C0C0C0"/>
                    </a:outerShdw>
                  </a:effectLst>
                  <a:latin typeface="ITC Franklin Gothic Std Book" pitchFamily="34" charset="0"/>
                </a:rPr>
                <a:t>Hoists and cranes</a:t>
              </a:r>
              <a:endParaRPr lang="en-US" sz="1200" b="1">
                <a:solidFill>
                  <a:schemeClr val="bg1"/>
                </a:solidFill>
                <a:effectLst>
                  <a:outerShdw blurRad="38100" dist="38100" dir="2700000" algn="tl">
                    <a:srgbClr val="C0C0C0"/>
                  </a:outerShdw>
                </a:effectLst>
                <a:latin typeface="ITC Franklin Gothic Std Book" pitchFamily="34" charset="0"/>
              </a:endParaRPr>
            </a:p>
          </p:txBody>
        </p:sp>
      </p:grpSp>
      <p:sp>
        <p:nvSpPr>
          <p:cNvPr id="19462" name="Title 1"/>
          <p:cNvSpPr>
            <a:spLocks noGrp="1"/>
          </p:cNvSpPr>
          <p:nvPr>
            <p:ph type="title"/>
          </p:nvPr>
        </p:nvSpPr>
        <p:spPr/>
        <p:txBody>
          <a:bodyPr/>
          <a:lstStyle/>
          <a:p>
            <a:pPr eaLnBrk="1" hangingPunct="1"/>
            <a:r>
              <a:rPr lang="sv-SE" smtClean="0">
                <a:ea typeface="MS PGothic" pitchFamily="34" charset="-128"/>
              </a:rPr>
              <a:t>MAIN PLANTS IN ASIA-PACIFIC</a:t>
            </a:r>
            <a:endParaRPr lang="en-US" smtClean="0">
              <a:ea typeface="MS PGothic" pitchFamily="34" charset="-128"/>
            </a:endParaRPr>
          </a:p>
        </p:txBody>
      </p:sp>
      <p:sp>
        <p:nvSpPr>
          <p:cNvPr id="17415" name="页脚占位符 4"/>
          <p:cNvSpPr>
            <a:spLocks noGrp="1"/>
          </p:cNvSpPr>
          <p:nvPr>
            <p:ph type="ftr" sz="quarter" idx="15"/>
          </p:nvPr>
        </p:nvSpPr>
        <p:spPr bwMode="auto">
          <a:ln>
            <a:miter lim="800000"/>
            <a:headEnd/>
            <a:tailEnd/>
          </a:ln>
        </p:spPr>
        <p:txBody>
          <a:bodyPr wrap="square" numCol="1" compatLnSpc="1">
            <a:prstTxWarp prst="textNoShape">
              <a:avLst/>
            </a:prstTxWarp>
          </a:bodyPr>
          <a:lstStyle/>
          <a:p>
            <a:pPr>
              <a:defRPr/>
            </a:pPr>
            <a:r>
              <a:rPr lang="en-US" smtClean="0"/>
              <a:t>ROCKET-projektin Kiina seminaari 17.5.2011</a:t>
            </a:r>
            <a:endParaRPr lang="en-US"/>
          </a:p>
        </p:txBody>
      </p:sp>
    </p:spTree>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nodeType="clickEffect">
                                  <p:stCondLst>
                                    <p:cond delay="0"/>
                                  </p:stCondLst>
                                  <p:childTnLst>
                                    <p:set>
                                      <p:cBhvr>
                                        <p:cTn id="6" dur="1" fill="hold">
                                          <p:stCondLst>
                                            <p:cond delay="0"/>
                                          </p:stCondLst>
                                        </p:cTn>
                                        <p:tgtEl>
                                          <p:spTgt spid="5"/>
                                        </p:tgtEl>
                                        <p:attrNameLst>
                                          <p:attrName>style.visibility</p:attrName>
                                        </p:attrNameLst>
                                      </p:cBhvr>
                                      <p:to>
                                        <p:strVal val="hidden"/>
                                      </p:to>
                                    </p:set>
                                  </p:childTnLst>
                                </p:cTn>
                              </p:par>
                              <p:par>
                                <p:cTn id="7" presetID="1" presetClass="entr" presetSubtype="0" fill="hold"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xit" presetSubtype="0" fill="hold" nodeType="clickEffect">
                                  <p:stCondLst>
                                    <p:cond delay="0"/>
                                  </p:stCondLst>
                                  <p:childTnLst>
                                    <p:set>
                                      <p:cBhvr>
                                        <p:cTn id="12" dur="1" fill="hold">
                                          <p:stCondLst>
                                            <p:cond delay="0"/>
                                          </p:stCondLst>
                                        </p:cTn>
                                        <p:tgtEl>
                                          <p:spTgt spid="4"/>
                                        </p:tgtEl>
                                        <p:attrNameLst>
                                          <p:attrName>style.visibility</p:attrName>
                                        </p:attrNameLst>
                                      </p:cBhvr>
                                      <p:to>
                                        <p:strVal val="hidden"/>
                                      </p:to>
                                    </p:set>
                                  </p:childTnLst>
                                </p:cTn>
                              </p:par>
                              <p:par>
                                <p:cTn id="13" presetID="1" presetClass="entr" presetSubtype="0" fill="hold" nodeType="with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nodeType="clickEffect">
                                  <p:stCondLst>
                                    <p:cond delay="0"/>
                                  </p:stCondLst>
                                  <p:childTnLst>
                                    <p:set>
                                      <p:cBhvr>
                                        <p:cTn id="18" dur="1" fill="hold">
                                          <p:stCondLst>
                                            <p:cond delay="0"/>
                                          </p:stCondLst>
                                        </p:cTn>
                                        <p:tgtEl>
                                          <p:spTgt spid="3"/>
                                        </p:tgtEl>
                                        <p:attrNameLst>
                                          <p:attrName>style.visibility</p:attrName>
                                        </p:attrNameLst>
                                      </p:cBhvr>
                                      <p:to>
                                        <p:strVal val="hidden"/>
                                      </p:to>
                                    </p:set>
                                  </p:childTnLst>
                                </p:cTn>
                              </p:par>
                              <p:par>
                                <p:cTn id="19" presetID="1" presetClass="entr" presetSubtype="0" fill="hold" nodeType="withEffect">
                                  <p:stCondLst>
                                    <p:cond delay="0"/>
                                  </p:stCondLst>
                                  <p:childTnLst>
                                    <p:set>
                                      <p:cBhvr>
                                        <p:cTn id="2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8437" name="Alatunnisteen paikkamerkki 3"/>
          <p:cNvSpPr>
            <a:spLocks noGrp="1"/>
          </p:cNvSpPr>
          <p:nvPr>
            <p:ph type="ftr" sz="quarter" idx="11"/>
          </p:nvPr>
        </p:nvSpPr>
        <p:spPr bwMode="auto">
          <a:ln>
            <a:miter lim="800000"/>
            <a:headEnd/>
            <a:tailEnd/>
          </a:ln>
        </p:spPr>
        <p:txBody>
          <a:bodyPr wrap="square" numCol="1" compatLnSpc="1">
            <a:prstTxWarp prst="textNoShape">
              <a:avLst/>
            </a:prstTxWarp>
          </a:bodyPr>
          <a:lstStyle/>
          <a:p>
            <a:pPr fontAlgn="base">
              <a:spcBef>
                <a:spcPct val="0"/>
              </a:spcBef>
              <a:spcAft>
                <a:spcPct val="0"/>
              </a:spcAft>
              <a:defRPr/>
            </a:pPr>
            <a:r>
              <a:rPr lang="fi-FI" smtClean="0"/>
              <a:t>ROCKET-projektin Kiina seminaari 17.5.2011</a:t>
            </a:r>
            <a:endParaRPr lang="en-GB" smtClean="0"/>
          </a:p>
        </p:txBody>
      </p:sp>
      <p:pic>
        <p:nvPicPr>
          <p:cNvPr id="4098" name="Picture 2"/>
          <p:cNvPicPr>
            <a:picLocks noChangeAspect="1" noChangeArrowheads="1"/>
          </p:cNvPicPr>
          <p:nvPr/>
        </p:nvPicPr>
        <p:blipFill>
          <a:blip r:embed="rId3"/>
          <a:srcRect l="10112" t="3370" r="9831" b="10112"/>
          <a:stretch>
            <a:fillRect/>
          </a:stretch>
        </p:blipFill>
        <p:spPr bwMode="auto">
          <a:xfrm>
            <a:off x="0" y="-25"/>
            <a:ext cx="9144000" cy="6176235"/>
          </a:xfrm>
          <a:prstGeom prst="rect">
            <a:avLst/>
          </a:prstGeom>
          <a:noFill/>
          <a:ln w="9525">
            <a:noFill/>
            <a:miter lim="800000"/>
            <a:headEnd/>
            <a:tailEnd/>
          </a:ln>
          <a:effectLst/>
        </p:spPr>
      </p:pic>
    </p:spTree>
  </p:cSld>
  <p:clrMapOvr>
    <a:masterClrMapping/>
  </p:clrMapOvr>
  <p:transition spd="med">
    <p:fade/>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r>
              <a:rPr lang="sv-SE" smtClean="0"/>
              <a:t>SANMA HOISTS &amp; CRANES</a:t>
            </a:r>
            <a:endParaRPr lang="en-US" smtClean="0"/>
          </a:p>
        </p:txBody>
      </p:sp>
      <p:sp>
        <p:nvSpPr>
          <p:cNvPr id="21507" name="Content Placeholder 2"/>
          <p:cNvSpPr>
            <a:spLocks noGrp="1"/>
          </p:cNvSpPr>
          <p:nvPr>
            <p:ph idx="1"/>
          </p:nvPr>
        </p:nvSpPr>
        <p:spPr>
          <a:xfrm>
            <a:off x="539750" y="1412875"/>
            <a:ext cx="4392613" cy="4752975"/>
          </a:xfrm>
        </p:spPr>
        <p:txBody>
          <a:bodyPr/>
          <a:lstStyle/>
          <a:p>
            <a:r>
              <a:rPr lang="sv-SE" sz="1800" smtClean="0"/>
              <a:t>Konecranes owns 65% of joint venture company Sanma Hoists &amp; Cranes</a:t>
            </a:r>
          </a:p>
          <a:p>
            <a:r>
              <a:rPr lang="sv-SE" sz="1800" smtClean="0"/>
              <a:t>35% is owned by the former owners </a:t>
            </a:r>
          </a:p>
          <a:p>
            <a:r>
              <a:rPr lang="sv-SE" sz="1800" smtClean="0"/>
              <a:t>Acquisitions finalized end of 2009</a:t>
            </a:r>
          </a:p>
          <a:p>
            <a:r>
              <a:rPr lang="sv-SE" sz="1800" smtClean="0"/>
              <a:t>Sanma is one of the leading wire rope hoist and crane manufacturing companies in China</a:t>
            </a:r>
          </a:p>
          <a:p>
            <a:r>
              <a:rPr lang="sv-SE" sz="1800" smtClean="0"/>
              <a:t>Located in Jiangsu province, just outside Shanghai</a:t>
            </a:r>
          </a:p>
          <a:p>
            <a:r>
              <a:rPr lang="sv-SE" sz="1800" smtClean="0"/>
              <a:t>New 100.000m</a:t>
            </a:r>
            <a:r>
              <a:rPr lang="sv-SE" sz="1800" baseline="30000" smtClean="0"/>
              <a:t>2</a:t>
            </a:r>
            <a:r>
              <a:rPr lang="sv-SE" sz="1800" smtClean="0"/>
              <a:t> manufacturing premises, opened in 2008</a:t>
            </a:r>
          </a:p>
          <a:p>
            <a:r>
              <a:rPr lang="sv-SE" sz="1800" smtClean="0"/>
              <a:t>Employes ~550 people</a:t>
            </a:r>
          </a:p>
          <a:p>
            <a:endParaRPr lang="en-US" smtClean="0"/>
          </a:p>
        </p:txBody>
      </p:sp>
      <p:sp>
        <p:nvSpPr>
          <p:cNvPr id="5" name="Footer Placeholder 4"/>
          <p:cNvSpPr>
            <a:spLocks noGrp="1"/>
          </p:cNvSpPr>
          <p:nvPr>
            <p:ph type="ftr" sz="quarter" idx="11"/>
          </p:nvPr>
        </p:nvSpPr>
        <p:spPr/>
        <p:txBody>
          <a:bodyPr/>
          <a:lstStyle/>
          <a:p>
            <a:pPr>
              <a:defRPr/>
            </a:pPr>
            <a:r>
              <a:rPr lang="en-GB" smtClean="0"/>
              <a:t>ROCKET-projektin Kiina seminaari 17.5.2011</a:t>
            </a:r>
            <a:endParaRPr lang="en-GB"/>
          </a:p>
        </p:txBody>
      </p:sp>
      <p:pic>
        <p:nvPicPr>
          <p:cNvPr id="21511" name="Picture 8" descr="fixad.jpg"/>
          <p:cNvPicPr>
            <a:picLocks noChangeAspect="1"/>
          </p:cNvPicPr>
          <p:nvPr/>
        </p:nvPicPr>
        <p:blipFill>
          <a:blip r:embed="rId2"/>
          <a:srcRect t="12952" b="25044"/>
          <a:stretch>
            <a:fillRect/>
          </a:stretch>
        </p:blipFill>
        <p:spPr bwMode="auto">
          <a:xfrm>
            <a:off x="4932363" y="2643188"/>
            <a:ext cx="3960812" cy="1638300"/>
          </a:xfrm>
          <a:prstGeom prst="rect">
            <a:avLst/>
          </a:prstGeom>
          <a:noFill/>
          <a:ln w="9525">
            <a:noFill/>
            <a:miter lim="800000"/>
            <a:headEnd/>
            <a:tailEnd/>
          </a:ln>
        </p:spPr>
      </p:pic>
      <p:pic>
        <p:nvPicPr>
          <p:cNvPr id="21512" name="Picture 9" descr="Sanma_logo_horizontal.jpg"/>
          <p:cNvPicPr>
            <a:picLocks noChangeAspect="1"/>
          </p:cNvPicPr>
          <p:nvPr/>
        </p:nvPicPr>
        <p:blipFill>
          <a:blip r:embed="rId3"/>
          <a:srcRect l="10217" t="23320" r="12772" b="16505"/>
          <a:stretch>
            <a:fillRect/>
          </a:stretch>
        </p:blipFill>
        <p:spPr bwMode="auto">
          <a:xfrm>
            <a:off x="4932363" y="1349375"/>
            <a:ext cx="3960812" cy="1044575"/>
          </a:xfrm>
          <a:prstGeom prst="rect">
            <a:avLst/>
          </a:prstGeom>
          <a:noFill/>
          <a:ln w="9525">
            <a:noFill/>
            <a:miter lim="800000"/>
            <a:headEnd/>
            <a:tailEnd/>
          </a:ln>
        </p:spPr>
      </p:pic>
    </p:spTree>
  </p:cSld>
  <p:clrMapOvr>
    <a:masterClrMapping/>
  </p:clrMapOvr>
  <p:transition spd="med">
    <p:fade/>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7" name="Alatunnisteen paikkamerkki 3"/>
          <p:cNvSpPr>
            <a:spLocks noGrp="1"/>
          </p:cNvSpPr>
          <p:nvPr>
            <p:ph type="ftr" sz="quarter" idx="11"/>
          </p:nvPr>
        </p:nvSpPr>
        <p:spPr bwMode="auto">
          <a:ln>
            <a:miter lim="800000"/>
            <a:headEnd/>
            <a:tailEnd/>
          </a:ln>
        </p:spPr>
        <p:txBody>
          <a:bodyPr wrap="square" numCol="1" compatLnSpc="1">
            <a:prstTxWarp prst="textNoShape">
              <a:avLst/>
            </a:prstTxWarp>
          </a:bodyPr>
          <a:lstStyle/>
          <a:p>
            <a:pPr fontAlgn="base">
              <a:spcBef>
                <a:spcPct val="0"/>
              </a:spcBef>
              <a:spcAft>
                <a:spcPct val="0"/>
              </a:spcAft>
              <a:defRPr/>
            </a:pPr>
            <a:r>
              <a:rPr lang="fi-FI" smtClean="0"/>
              <a:t>ROCKET-projektin Kiina seminaari 17.5.2011</a:t>
            </a:r>
            <a:endParaRPr lang="en-GB" smtClean="0"/>
          </a:p>
        </p:txBody>
      </p:sp>
      <p:pic>
        <p:nvPicPr>
          <p:cNvPr id="5122" name="Picture 2"/>
          <p:cNvPicPr>
            <a:picLocks noChangeAspect="1" noChangeArrowheads="1"/>
          </p:cNvPicPr>
          <p:nvPr/>
        </p:nvPicPr>
        <p:blipFill>
          <a:blip r:embed="rId3"/>
          <a:srcRect l="10882" t="12187" r="12109" b="1562"/>
          <a:stretch>
            <a:fillRect/>
          </a:stretch>
        </p:blipFill>
        <p:spPr bwMode="auto">
          <a:xfrm>
            <a:off x="-71438" y="71438"/>
            <a:ext cx="9286908" cy="6643710"/>
          </a:xfrm>
          <a:prstGeom prst="rect">
            <a:avLst/>
          </a:prstGeom>
          <a:noFill/>
          <a:ln w="9525">
            <a:noFill/>
            <a:miter lim="800000"/>
            <a:headEnd/>
            <a:tailEnd/>
          </a:ln>
          <a:effectLst/>
        </p:spPr>
      </p:pic>
      <p:grpSp>
        <p:nvGrpSpPr>
          <p:cNvPr id="7" name="Group 6"/>
          <p:cNvGrpSpPr/>
          <p:nvPr/>
        </p:nvGrpSpPr>
        <p:grpSpPr>
          <a:xfrm>
            <a:off x="6000760" y="1357298"/>
            <a:ext cx="2143140" cy="2357454"/>
            <a:chOff x="5857884" y="928670"/>
            <a:chExt cx="2786083" cy="2786082"/>
          </a:xfrm>
        </p:grpSpPr>
        <p:pic>
          <p:nvPicPr>
            <p:cNvPr id="5123" name="Picture 3"/>
            <p:cNvPicPr>
              <a:picLocks noChangeAspect="1" noChangeArrowheads="1"/>
            </p:cNvPicPr>
            <p:nvPr/>
          </p:nvPicPr>
          <p:blipFill>
            <a:blip r:embed="rId4" cstate="print"/>
            <a:srcRect l="30357" t="3571" r="29018" b="8571"/>
            <a:stretch>
              <a:fillRect/>
            </a:stretch>
          </p:blipFill>
          <p:spPr bwMode="auto">
            <a:xfrm>
              <a:off x="5857884" y="928670"/>
              <a:ext cx="2061248" cy="2786082"/>
            </a:xfrm>
            <a:prstGeom prst="rect">
              <a:avLst/>
            </a:prstGeom>
            <a:noFill/>
            <a:ln w="9525">
              <a:noFill/>
              <a:miter lim="800000"/>
              <a:headEnd/>
              <a:tailEnd/>
            </a:ln>
            <a:effectLst/>
          </p:spPr>
        </p:pic>
        <p:pic>
          <p:nvPicPr>
            <p:cNvPr id="5124" name="Picture 4"/>
            <p:cNvPicPr>
              <a:picLocks noChangeAspect="1" noChangeArrowheads="1"/>
            </p:cNvPicPr>
            <p:nvPr/>
          </p:nvPicPr>
          <p:blipFill>
            <a:blip r:embed="rId5" cstate="print"/>
            <a:srcRect l="45982" r="31250"/>
            <a:stretch>
              <a:fillRect/>
            </a:stretch>
          </p:blipFill>
          <p:spPr bwMode="auto">
            <a:xfrm>
              <a:off x="7858148" y="1500174"/>
              <a:ext cx="785819" cy="2214578"/>
            </a:xfrm>
            <a:prstGeom prst="rect">
              <a:avLst/>
            </a:prstGeom>
            <a:noFill/>
            <a:ln w="9525">
              <a:noFill/>
              <a:miter lim="800000"/>
              <a:headEnd/>
              <a:tailEnd/>
            </a:ln>
            <a:effectLst/>
          </p:spPr>
        </p:pic>
      </p:grpSp>
    </p:spTree>
  </p:cSld>
  <p:clrMapOvr>
    <a:masterClrMapping/>
  </p:clrMapOvr>
  <p:transition spd="med">
    <p:fade/>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7" name="Alatunnisteen paikkamerkki 3"/>
          <p:cNvSpPr>
            <a:spLocks noGrp="1"/>
          </p:cNvSpPr>
          <p:nvPr>
            <p:ph type="ftr" sz="quarter" idx="11"/>
          </p:nvPr>
        </p:nvSpPr>
        <p:spPr bwMode="auto">
          <a:ln>
            <a:miter lim="800000"/>
            <a:headEnd/>
            <a:tailEnd/>
          </a:ln>
        </p:spPr>
        <p:txBody>
          <a:bodyPr wrap="square" numCol="1" compatLnSpc="1">
            <a:prstTxWarp prst="textNoShape">
              <a:avLst/>
            </a:prstTxWarp>
          </a:bodyPr>
          <a:lstStyle/>
          <a:p>
            <a:pPr fontAlgn="base">
              <a:spcBef>
                <a:spcPct val="0"/>
              </a:spcBef>
              <a:spcAft>
                <a:spcPct val="0"/>
              </a:spcAft>
              <a:defRPr/>
            </a:pPr>
            <a:r>
              <a:rPr lang="fi-FI" smtClean="0"/>
              <a:t>ROCKET-projektin Kiina seminaari 17.5.2011</a:t>
            </a:r>
            <a:endParaRPr lang="en-GB" smtClean="0"/>
          </a:p>
        </p:txBody>
      </p:sp>
      <p:pic>
        <p:nvPicPr>
          <p:cNvPr id="6146" name="Picture 2"/>
          <p:cNvPicPr>
            <a:picLocks noChangeAspect="1" noChangeArrowheads="1"/>
          </p:cNvPicPr>
          <p:nvPr/>
        </p:nvPicPr>
        <p:blipFill>
          <a:blip r:embed="rId3"/>
          <a:srcRect l="11133" t="1142" r="11523" b="12812"/>
          <a:stretch>
            <a:fillRect/>
          </a:stretch>
        </p:blipFill>
        <p:spPr bwMode="auto">
          <a:xfrm>
            <a:off x="0" y="357166"/>
            <a:ext cx="9144032" cy="6357982"/>
          </a:xfrm>
          <a:prstGeom prst="rect">
            <a:avLst/>
          </a:prstGeom>
          <a:noFill/>
          <a:ln w="9525">
            <a:noFill/>
            <a:miter lim="800000"/>
            <a:headEnd/>
            <a:tailEnd/>
          </a:ln>
          <a:effectLst/>
        </p:spPr>
      </p:pic>
    </p:spTree>
  </p:cSld>
  <p:clrMapOvr>
    <a:masterClrMapping/>
  </p:clrMapOvr>
  <p:transition spd="med">
    <p:fade/>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ChangeArrowheads="1"/>
          </p:cNvSpPr>
          <p:nvPr/>
        </p:nvSpPr>
        <p:spPr bwMode="auto">
          <a:xfrm>
            <a:off x="0" y="3006725"/>
            <a:ext cx="9144000" cy="53975"/>
          </a:xfrm>
          <a:prstGeom prst="rect">
            <a:avLst/>
          </a:prstGeom>
          <a:noFill/>
          <a:ln w="9525">
            <a:noFill/>
            <a:miter lim="800000"/>
            <a:headEnd/>
            <a:tailEnd/>
          </a:ln>
        </p:spPr>
        <p:txBody>
          <a:bodyPr>
            <a:spAutoFit/>
          </a:bodyPr>
          <a:lstStyle/>
          <a:p>
            <a:endParaRPr lang="en-US"/>
          </a:p>
        </p:txBody>
      </p:sp>
      <p:sp>
        <p:nvSpPr>
          <p:cNvPr id="48131" name="Rectangle 3"/>
          <p:cNvSpPr>
            <a:spLocks noGrp="1" noChangeArrowheads="1"/>
          </p:cNvSpPr>
          <p:nvPr>
            <p:ph type="title"/>
          </p:nvPr>
        </p:nvSpPr>
        <p:spPr>
          <a:xfrm>
            <a:off x="250825" y="260350"/>
            <a:ext cx="6678613" cy="417513"/>
          </a:xfrm>
        </p:spPr>
        <p:txBody>
          <a:bodyPr>
            <a:noAutofit/>
          </a:bodyPr>
          <a:lstStyle/>
          <a:p>
            <a:pPr>
              <a:defRPr/>
            </a:pPr>
            <a:r>
              <a:rPr lang="en-US" sz="2000" dirty="0" smtClean="0"/>
              <a:t>PROCUREMENT STRATEGY</a:t>
            </a:r>
          </a:p>
        </p:txBody>
      </p:sp>
      <p:sp>
        <p:nvSpPr>
          <p:cNvPr id="12292" name="Rectangle 4"/>
          <p:cNvSpPr>
            <a:spLocks noChangeArrowheads="1"/>
          </p:cNvSpPr>
          <p:nvPr/>
        </p:nvSpPr>
        <p:spPr bwMode="auto">
          <a:xfrm>
            <a:off x="333375" y="838200"/>
            <a:ext cx="5667375" cy="625475"/>
          </a:xfrm>
          <a:prstGeom prst="rect">
            <a:avLst/>
          </a:prstGeom>
          <a:noFill/>
          <a:ln w="12700">
            <a:noFill/>
            <a:miter lim="800000"/>
            <a:headEnd/>
            <a:tailEnd/>
          </a:ln>
        </p:spPr>
        <p:txBody>
          <a:bodyPr lIns="0" tIns="0" rIns="0" bIns="0"/>
          <a:lstStyle/>
          <a:p>
            <a:pPr eaLnBrk="0" hangingPunct="0">
              <a:lnSpc>
                <a:spcPct val="80000"/>
              </a:lnSpc>
              <a:buClr>
                <a:srgbClr val="F7181D"/>
              </a:buClr>
              <a:buFont typeface="ITC Franklin Gothic Std Med" pitchFamily="34" charset="0"/>
              <a:buNone/>
            </a:pPr>
            <a:r>
              <a:rPr lang="en-US">
                <a:solidFill>
                  <a:schemeClr val="tx2"/>
                </a:solidFill>
                <a:latin typeface="ITC Franklin Gothic Std Med" pitchFamily="34" charset="0"/>
                <a:sym typeface="ITC Franklin Gothic Std Med" pitchFamily="34" charset="0"/>
              </a:rPr>
              <a:t>Renew our supplier network collaboratively to provide cost efficiency, innovation, quality, and punctuality</a:t>
            </a:r>
          </a:p>
        </p:txBody>
      </p:sp>
      <p:sp>
        <p:nvSpPr>
          <p:cNvPr id="12293" name="Rectangle 7"/>
          <p:cNvSpPr>
            <a:spLocks/>
          </p:cNvSpPr>
          <p:nvPr/>
        </p:nvSpPr>
        <p:spPr bwMode="auto">
          <a:xfrm>
            <a:off x="479425" y="5643563"/>
            <a:ext cx="806450" cy="549275"/>
          </a:xfrm>
          <a:prstGeom prst="rect">
            <a:avLst/>
          </a:prstGeom>
          <a:noFill/>
          <a:ln w="12700">
            <a:noFill/>
            <a:miter lim="800000"/>
            <a:headEnd/>
            <a:tailEnd/>
          </a:ln>
        </p:spPr>
        <p:txBody>
          <a:bodyPr wrap="none" lIns="0" tIns="0" rIns="0" bIns="0" anchor="ctr">
            <a:spAutoFit/>
          </a:bodyPr>
          <a:lstStyle/>
          <a:p>
            <a:pPr>
              <a:spcBef>
                <a:spcPts val="238"/>
              </a:spcBef>
            </a:pPr>
            <a:r>
              <a:rPr lang="en-US">
                <a:latin typeface="Franklin Gothic Std No.2" pitchFamily="34" charset="0"/>
                <a:sym typeface="ITC Franklin Gothic Std Med" pitchFamily="34" charset="0"/>
              </a:rPr>
              <a:t>Lifting </a:t>
            </a:r>
            <a:br>
              <a:rPr lang="en-US">
                <a:latin typeface="Franklin Gothic Std No.2" pitchFamily="34" charset="0"/>
                <a:sym typeface="ITC Franklin Gothic Std Med" pitchFamily="34" charset="0"/>
              </a:rPr>
            </a:br>
            <a:r>
              <a:rPr lang="en-US">
                <a:latin typeface="Franklin Gothic Std No.2" pitchFamily="34" charset="0"/>
                <a:sym typeface="ITC Franklin Gothic Std Med" pitchFamily="34" charset="0"/>
              </a:rPr>
              <a:t>People</a:t>
            </a:r>
          </a:p>
        </p:txBody>
      </p:sp>
      <p:sp>
        <p:nvSpPr>
          <p:cNvPr id="48135" name="Freeform 9"/>
          <p:cNvSpPr>
            <a:spLocks/>
          </p:cNvSpPr>
          <p:nvPr/>
        </p:nvSpPr>
        <p:spPr bwMode="auto">
          <a:xfrm>
            <a:off x="5214942" y="1338282"/>
            <a:ext cx="3862389" cy="4876800"/>
          </a:xfrm>
          <a:custGeom>
            <a:avLst/>
            <a:gdLst>
              <a:gd name="T0" fmla="*/ 0 w 2298"/>
              <a:gd name="T1" fmla="*/ 2147483647 h 2406"/>
              <a:gd name="T2" fmla="*/ 2147483647 w 2298"/>
              <a:gd name="T3" fmla="*/ 0 h 2406"/>
              <a:gd name="T4" fmla="*/ 2147483647 w 2298"/>
              <a:gd name="T5" fmla="*/ 2147483647 h 2406"/>
              <a:gd name="T6" fmla="*/ 2147483647 w 2298"/>
              <a:gd name="T7" fmla="*/ 2147483647 h 2406"/>
              <a:gd name="T8" fmla="*/ 0 w 2298"/>
              <a:gd name="T9" fmla="*/ 2147483647 h 2406"/>
              <a:gd name="T10" fmla="*/ 0 w 2298"/>
              <a:gd name="T11" fmla="*/ 2147483647 h 2406"/>
              <a:gd name="T12" fmla="*/ 0 60000 65536"/>
              <a:gd name="T13" fmla="*/ 0 60000 65536"/>
              <a:gd name="T14" fmla="*/ 0 60000 65536"/>
              <a:gd name="T15" fmla="*/ 0 60000 65536"/>
              <a:gd name="T16" fmla="*/ 0 60000 65536"/>
              <a:gd name="T17" fmla="*/ 0 60000 65536"/>
              <a:gd name="T18" fmla="*/ 0 w 2298"/>
              <a:gd name="T19" fmla="*/ 0 h 2406"/>
              <a:gd name="T20" fmla="*/ 2298 w 2298"/>
              <a:gd name="T21" fmla="*/ 2406 h 2406"/>
            </a:gdLst>
            <a:ahLst/>
            <a:cxnLst>
              <a:cxn ang="T12">
                <a:pos x="T0" y="T1"/>
              </a:cxn>
              <a:cxn ang="T13">
                <a:pos x="T2" y="T3"/>
              </a:cxn>
              <a:cxn ang="T14">
                <a:pos x="T4" y="T5"/>
              </a:cxn>
              <a:cxn ang="T15">
                <a:pos x="T6" y="T7"/>
              </a:cxn>
              <a:cxn ang="T16">
                <a:pos x="T8" y="T9"/>
              </a:cxn>
              <a:cxn ang="T17">
                <a:pos x="T10" y="T11"/>
              </a:cxn>
            </a:cxnLst>
            <a:rect l="T18" t="T19" r="T20" b="T21"/>
            <a:pathLst>
              <a:path w="2298" h="2406">
                <a:moveTo>
                  <a:pt x="0" y="6"/>
                </a:moveTo>
                <a:lnTo>
                  <a:pt x="2298" y="0"/>
                </a:lnTo>
                <a:lnTo>
                  <a:pt x="2298" y="2406"/>
                </a:lnTo>
                <a:lnTo>
                  <a:pt x="381" y="2401"/>
                </a:lnTo>
                <a:lnTo>
                  <a:pt x="0" y="2077"/>
                </a:lnTo>
                <a:lnTo>
                  <a:pt x="0" y="6"/>
                </a:lnTo>
                <a:close/>
              </a:path>
            </a:pathLst>
          </a:custGeom>
          <a:solidFill>
            <a:schemeClr val="accent2">
              <a:alpha val="87842"/>
            </a:schemeClr>
          </a:solidFill>
          <a:ln w="9525">
            <a:noFill/>
            <a:round/>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p>
            <a:pPr>
              <a:defRPr/>
            </a:pPr>
            <a:endParaRPr lang="en-US" dirty="0">
              <a:solidFill>
                <a:schemeClr val="bg1"/>
              </a:solidFill>
            </a:endParaRPr>
          </a:p>
        </p:txBody>
      </p:sp>
      <p:sp>
        <p:nvSpPr>
          <p:cNvPr id="12297" name="Rectangle 10"/>
          <p:cNvSpPr>
            <a:spLocks noGrp="1" noChangeArrowheads="1"/>
          </p:cNvSpPr>
          <p:nvPr>
            <p:ph type="body" idx="1"/>
          </p:nvPr>
        </p:nvSpPr>
        <p:spPr>
          <a:xfrm>
            <a:off x="5357813" y="1479550"/>
            <a:ext cx="3786187" cy="3638550"/>
          </a:xfrm>
        </p:spPr>
        <p:txBody>
          <a:bodyPr/>
          <a:lstStyle/>
          <a:p>
            <a:pPr>
              <a:lnSpc>
                <a:spcPct val="90000"/>
              </a:lnSpc>
              <a:buFontTx/>
              <a:buNone/>
            </a:pPr>
            <a:r>
              <a:rPr lang="en-US" sz="1800" smtClean="0">
                <a:solidFill>
                  <a:schemeClr val="bg1"/>
                </a:solidFill>
                <a:latin typeface="Franklin Gothic Std No.2" pitchFamily="34" charset="0"/>
              </a:rPr>
              <a:t>Key Strategic Objectives: </a:t>
            </a:r>
          </a:p>
          <a:p>
            <a:pPr>
              <a:lnSpc>
                <a:spcPct val="90000"/>
              </a:lnSpc>
            </a:pPr>
            <a:r>
              <a:rPr lang="en-US" sz="1800" smtClean="0">
                <a:solidFill>
                  <a:schemeClr val="bg1"/>
                </a:solidFill>
              </a:rPr>
              <a:t>Increase early supplier involvement and innovation in R&amp;D and BA</a:t>
            </a:r>
          </a:p>
          <a:p>
            <a:pPr>
              <a:lnSpc>
                <a:spcPct val="90000"/>
              </a:lnSpc>
            </a:pPr>
            <a:r>
              <a:rPr lang="en-US" sz="1800" smtClean="0">
                <a:solidFill>
                  <a:schemeClr val="bg1"/>
                </a:solidFill>
              </a:rPr>
              <a:t>Ensure total cost efficiency</a:t>
            </a:r>
          </a:p>
          <a:p>
            <a:pPr>
              <a:lnSpc>
                <a:spcPct val="90000"/>
              </a:lnSpc>
            </a:pPr>
            <a:r>
              <a:rPr lang="en-US" sz="1800" smtClean="0">
                <a:solidFill>
                  <a:schemeClr val="bg1"/>
                </a:solidFill>
              </a:rPr>
              <a:t>Provide reliable and flexible supply</a:t>
            </a:r>
          </a:p>
          <a:p>
            <a:pPr>
              <a:lnSpc>
                <a:spcPct val="90000"/>
              </a:lnSpc>
            </a:pPr>
            <a:r>
              <a:rPr lang="en-US" sz="1800" smtClean="0">
                <a:solidFill>
                  <a:schemeClr val="bg1"/>
                </a:solidFill>
              </a:rPr>
              <a:t>Achieve  people excellence through leadership-, operational-, and competence development</a:t>
            </a:r>
          </a:p>
          <a:p>
            <a:pPr>
              <a:lnSpc>
                <a:spcPct val="90000"/>
              </a:lnSpc>
              <a:buFontTx/>
              <a:buNone/>
            </a:pPr>
            <a:r>
              <a:rPr lang="en-US" sz="1800" b="1" smtClean="0">
                <a:solidFill>
                  <a:schemeClr val="bg1"/>
                </a:solidFill>
              </a:rPr>
              <a:t>Key KPI:s</a:t>
            </a:r>
          </a:p>
          <a:p>
            <a:pPr>
              <a:lnSpc>
                <a:spcPct val="90000"/>
              </a:lnSpc>
            </a:pPr>
            <a:r>
              <a:rPr lang="en-US" sz="1800" smtClean="0">
                <a:solidFill>
                  <a:schemeClr val="bg1"/>
                </a:solidFill>
              </a:rPr>
              <a:t>Punctuality, iOTD</a:t>
            </a:r>
          </a:p>
          <a:p>
            <a:pPr>
              <a:lnSpc>
                <a:spcPct val="90000"/>
              </a:lnSpc>
            </a:pPr>
            <a:r>
              <a:rPr lang="en-US" sz="1800" smtClean="0">
                <a:solidFill>
                  <a:schemeClr val="bg1"/>
                </a:solidFill>
              </a:rPr>
              <a:t>Contract rate, # Suppliers</a:t>
            </a:r>
          </a:p>
          <a:p>
            <a:pPr>
              <a:lnSpc>
                <a:spcPct val="90000"/>
              </a:lnSpc>
            </a:pPr>
            <a:r>
              <a:rPr lang="en-US" sz="1800" smtClean="0">
                <a:solidFill>
                  <a:schemeClr val="bg1"/>
                </a:solidFill>
              </a:rPr>
              <a:t>Cost, DPO, CCC</a:t>
            </a:r>
          </a:p>
          <a:p>
            <a:pPr>
              <a:lnSpc>
                <a:spcPct val="90000"/>
              </a:lnSpc>
            </a:pPr>
            <a:r>
              <a:rPr lang="en-US" sz="1800" smtClean="0">
                <a:solidFill>
                  <a:schemeClr val="bg1"/>
                </a:solidFill>
              </a:rPr>
              <a:t>TPP rate, employee satisfaction</a:t>
            </a:r>
          </a:p>
        </p:txBody>
      </p:sp>
      <p:sp>
        <p:nvSpPr>
          <p:cNvPr id="12298" name="Rectangle 12"/>
          <p:cNvSpPr>
            <a:spLocks/>
          </p:cNvSpPr>
          <p:nvPr/>
        </p:nvSpPr>
        <p:spPr bwMode="auto">
          <a:xfrm>
            <a:off x="2000250" y="1597025"/>
            <a:ext cx="1260475" cy="831850"/>
          </a:xfrm>
          <a:prstGeom prst="rect">
            <a:avLst/>
          </a:prstGeom>
          <a:noFill/>
          <a:ln w="12700">
            <a:noFill/>
            <a:miter lim="800000"/>
            <a:headEnd/>
            <a:tailEnd/>
          </a:ln>
        </p:spPr>
        <p:txBody>
          <a:bodyPr lIns="0" tIns="0" rIns="0" bIns="0" anchor="ctr"/>
          <a:lstStyle/>
          <a:p>
            <a:pPr>
              <a:spcBef>
                <a:spcPts val="238"/>
              </a:spcBef>
            </a:pPr>
            <a:r>
              <a:rPr lang="en-US">
                <a:latin typeface="Franklin Gothic Std No.2" pitchFamily="34" charset="0"/>
                <a:sym typeface="ITC Franklin Gothic Std Med" pitchFamily="34" charset="0"/>
              </a:rPr>
              <a:t>Lifting Customers</a:t>
            </a:r>
          </a:p>
        </p:txBody>
      </p:sp>
      <p:sp>
        <p:nvSpPr>
          <p:cNvPr id="12299" name="Rectangle 14"/>
          <p:cNvSpPr>
            <a:spLocks/>
          </p:cNvSpPr>
          <p:nvPr/>
        </p:nvSpPr>
        <p:spPr bwMode="auto">
          <a:xfrm>
            <a:off x="3929063" y="5000625"/>
            <a:ext cx="1200150" cy="660400"/>
          </a:xfrm>
          <a:prstGeom prst="rect">
            <a:avLst/>
          </a:prstGeom>
          <a:noFill/>
          <a:ln w="12700">
            <a:noFill/>
            <a:miter lim="800000"/>
            <a:headEnd/>
            <a:tailEnd/>
          </a:ln>
        </p:spPr>
        <p:txBody>
          <a:bodyPr lIns="0" tIns="0" rIns="0" bIns="0" anchor="ctr"/>
          <a:lstStyle/>
          <a:p>
            <a:pPr>
              <a:spcBef>
                <a:spcPts val="238"/>
              </a:spcBef>
            </a:pPr>
            <a:r>
              <a:rPr lang="en-US">
                <a:latin typeface="Franklin Gothic Std No.2" pitchFamily="34" charset="0"/>
                <a:sym typeface="ITC Franklin Gothic Std Med" pitchFamily="34" charset="0"/>
              </a:rPr>
              <a:t>Lifting </a:t>
            </a:r>
            <a:br>
              <a:rPr lang="en-US">
                <a:latin typeface="Franklin Gothic Std No.2" pitchFamily="34" charset="0"/>
                <a:sym typeface="ITC Franklin Gothic Std Med" pitchFamily="34" charset="0"/>
              </a:rPr>
            </a:br>
            <a:r>
              <a:rPr lang="en-US">
                <a:latin typeface="Franklin Gothic Std No.2" pitchFamily="34" charset="0"/>
                <a:sym typeface="ITC Franklin Gothic Std Med" pitchFamily="34" charset="0"/>
              </a:rPr>
              <a:t>Suppliers</a:t>
            </a:r>
          </a:p>
        </p:txBody>
      </p:sp>
      <p:grpSp>
        <p:nvGrpSpPr>
          <p:cNvPr id="2" name="Group 15"/>
          <p:cNvGrpSpPr>
            <a:grpSpLocks/>
          </p:cNvGrpSpPr>
          <p:nvPr/>
        </p:nvGrpSpPr>
        <p:grpSpPr bwMode="auto">
          <a:xfrm>
            <a:off x="1030288" y="2363788"/>
            <a:ext cx="3184525" cy="3279775"/>
            <a:chOff x="576" y="1440"/>
            <a:chExt cx="2200" cy="2381"/>
          </a:xfrm>
        </p:grpSpPr>
        <p:pic>
          <p:nvPicPr>
            <p:cNvPr id="12301" name="Picture 16" descr="triangle"/>
            <p:cNvPicPr>
              <a:picLocks noChangeAspect="1" noChangeArrowheads="1"/>
            </p:cNvPicPr>
            <p:nvPr/>
          </p:nvPicPr>
          <p:blipFill>
            <a:blip r:embed="rId3"/>
            <a:srcRect/>
            <a:stretch>
              <a:fillRect/>
            </a:stretch>
          </p:blipFill>
          <p:spPr bwMode="auto">
            <a:xfrm>
              <a:off x="576" y="1440"/>
              <a:ext cx="2200" cy="2381"/>
            </a:xfrm>
            <a:prstGeom prst="rect">
              <a:avLst/>
            </a:prstGeom>
            <a:noFill/>
            <a:ln w="9525">
              <a:noFill/>
              <a:miter lim="800000"/>
              <a:headEnd/>
              <a:tailEnd/>
            </a:ln>
          </p:spPr>
        </p:pic>
        <p:sp>
          <p:nvSpPr>
            <p:cNvPr id="12302" name="Rectangle 17"/>
            <p:cNvSpPr>
              <a:spLocks noChangeArrowheads="1"/>
            </p:cNvSpPr>
            <p:nvPr/>
          </p:nvSpPr>
          <p:spPr bwMode="auto">
            <a:xfrm rot="-980876">
              <a:off x="1208" y="2997"/>
              <a:ext cx="872" cy="237"/>
            </a:xfrm>
            <a:prstGeom prst="rect">
              <a:avLst/>
            </a:prstGeom>
            <a:solidFill>
              <a:schemeClr val="bg1"/>
            </a:solidFill>
            <a:ln w="9525">
              <a:solidFill>
                <a:schemeClr val="bg1"/>
              </a:solidFill>
              <a:miter lim="800000"/>
              <a:headEnd/>
              <a:tailEnd/>
            </a:ln>
          </p:spPr>
          <p:txBody>
            <a:bodyPr wrap="none" anchor="ctr"/>
            <a:lstStyle/>
            <a:p>
              <a:endParaRPr lang="en-US"/>
            </a:p>
          </p:txBody>
        </p:sp>
        <p:sp>
          <p:nvSpPr>
            <p:cNvPr id="12303" name="Rectangle 18"/>
            <p:cNvSpPr>
              <a:spLocks noChangeArrowheads="1"/>
            </p:cNvSpPr>
            <p:nvPr/>
          </p:nvSpPr>
          <p:spPr bwMode="auto">
            <a:xfrm rot="-1000731">
              <a:off x="1262" y="2979"/>
              <a:ext cx="816" cy="139"/>
            </a:xfrm>
            <a:prstGeom prst="rect">
              <a:avLst/>
            </a:prstGeom>
            <a:solidFill>
              <a:schemeClr val="bg1"/>
            </a:solidFill>
            <a:ln w="9525">
              <a:solidFill>
                <a:schemeClr val="bg1"/>
              </a:solidFill>
              <a:miter lim="800000"/>
              <a:headEnd/>
              <a:tailEnd/>
            </a:ln>
          </p:spPr>
          <p:txBody>
            <a:bodyPr wrap="none" anchor="ctr"/>
            <a:lstStyle/>
            <a:p>
              <a:endParaRPr lang="en-US"/>
            </a:p>
          </p:txBody>
        </p:sp>
        <p:sp>
          <p:nvSpPr>
            <p:cNvPr id="12304" name="Rectangle 19"/>
            <p:cNvSpPr>
              <a:spLocks noChangeArrowheads="1"/>
            </p:cNvSpPr>
            <p:nvPr/>
          </p:nvSpPr>
          <p:spPr bwMode="auto">
            <a:xfrm rot="-1535043">
              <a:off x="1162" y="3261"/>
              <a:ext cx="96" cy="96"/>
            </a:xfrm>
            <a:prstGeom prst="rect">
              <a:avLst/>
            </a:prstGeom>
            <a:solidFill>
              <a:schemeClr val="bg1"/>
            </a:solidFill>
            <a:ln w="9525">
              <a:solidFill>
                <a:schemeClr val="bg1"/>
              </a:solidFill>
              <a:miter lim="800000"/>
              <a:headEnd/>
              <a:tailEnd/>
            </a:ln>
          </p:spPr>
          <p:txBody>
            <a:bodyPr wrap="none" anchor="ctr"/>
            <a:lstStyle/>
            <a:p>
              <a:endParaRPr lang="en-US"/>
            </a:p>
          </p:txBody>
        </p:sp>
        <p:sp>
          <p:nvSpPr>
            <p:cNvPr id="12305" name="Rectangle 20"/>
            <p:cNvSpPr>
              <a:spLocks noChangeArrowheads="1"/>
            </p:cNvSpPr>
            <p:nvPr/>
          </p:nvSpPr>
          <p:spPr bwMode="auto">
            <a:xfrm rot="-1956021">
              <a:off x="2064" y="2880"/>
              <a:ext cx="144" cy="240"/>
            </a:xfrm>
            <a:prstGeom prst="rect">
              <a:avLst/>
            </a:prstGeom>
            <a:solidFill>
              <a:schemeClr val="bg1"/>
            </a:solidFill>
            <a:ln w="9525">
              <a:solidFill>
                <a:schemeClr val="bg1"/>
              </a:solidFill>
              <a:miter lim="800000"/>
              <a:headEnd/>
              <a:tailEnd/>
            </a:ln>
          </p:spPr>
          <p:txBody>
            <a:bodyPr wrap="none" anchor="ctr"/>
            <a:lstStyle/>
            <a:p>
              <a:endParaRPr lang="en-US"/>
            </a:p>
          </p:txBody>
        </p:sp>
        <p:sp>
          <p:nvSpPr>
            <p:cNvPr id="12306" name="Rectangle 21"/>
            <p:cNvSpPr>
              <a:spLocks noChangeArrowheads="1"/>
            </p:cNvSpPr>
            <p:nvPr/>
          </p:nvSpPr>
          <p:spPr bwMode="auto">
            <a:xfrm rot="-782321">
              <a:off x="1574" y="3001"/>
              <a:ext cx="633" cy="189"/>
            </a:xfrm>
            <a:prstGeom prst="rect">
              <a:avLst/>
            </a:prstGeom>
            <a:solidFill>
              <a:schemeClr val="bg1"/>
            </a:solidFill>
            <a:ln w="9525">
              <a:solidFill>
                <a:schemeClr val="bg1"/>
              </a:solidFill>
              <a:miter lim="800000"/>
              <a:headEnd/>
              <a:tailEnd/>
            </a:ln>
          </p:spPr>
          <p:txBody>
            <a:bodyPr wrap="none" anchor="ctr"/>
            <a:lstStyle/>
            <a:p>
              <a:endParaRPr lang="en-US"/>
            </a:p>
          </p:txBody>
        </p:sp>
        <p:sp>
          <p:nvSpPr>
            <p:cNvPr id="12307" name="Rectangle 22"/>
            <p:cNvSpPr>
              <a:spLocks noChangeArrowheads="1"/>
            </p:cNvSpPr>
            <p:nvPr/>
          </p:nvSpPr>
          <p:spPr bwMode="auto">
            <a:xfrm rot="-1919760">
              <a:off x="2201" y="2960"/>
              <a:ext cx="49" cy="139"/>
            </a:xfrm>
            <a:prstGeom prst="rect">
              <a:avLst/>
            </a:prstGeom>
            <a:solidFill>
              <a:schemeClr val="bg1"/>
            </a:solidFill>
            <a:ln w="9525">
              <a:solidFill>
                <a:schemeClr val="bg1"/>
              </a:solidFill>
              <a:miter lim="800000"/>
              <a:headEnd/>
              <a:tailEnd/>
            </a:ln>
          </p:spPr>
          <p:txBody>
            <a:bodyPr wrap="none" anchor="ctr"/>
            <a:lstStyle/>
            <a:p>
              <a:endParaRPr lang="en-US"/>
            </a:p>
          </p:txBody>
        </p:sp>
      </p:grpSp>
    </p:spTree>
  </p:cSld>
  <p:clrMapOvr>
    <a:masterClrMapping/>
  </p:clrMapOvr>
  <p:transition>
    <p:fade/>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357188" y="285750"/>
            <a:ext cx="8064500" cy="595313"/>
          </a:xfrm>
        </p:spPr>
        <p:txBody>
          <a:bodyPr/>
          <a:lstStyle/>
          <a:p>
            <a:pPr>
              <a:defRPr/>
            </a:pPr>
            <a:r>
              <a:rPr lang="en-US" sz="2000" smtClean="0"/>
              <a:t>Charactheristics of an ideal supplier</a:t>
            </a:r>
          </a:p>
        </p:txBody>
      </p:sp>
      <p:sp>
        <p:nvSpPr>
          <p:cNvPr id="16387" name="Rectangle 3"/>
          <p:cNvSpPr>
            <a:spLocks noGrp="1" noChangeArrowheads="1"/>
          </p:cNvSpPr>
          <p:nvPr>
            <p:ph type="body" sz="half" idx="1"/>
          </p:nvPr>
        </p:nvSpPr>
        <p:spPr>
          <a:xfrm>
            <a:off x="357188" y="1285875"/>
            <a:ext cx="4249737" cy="4824413"/>
          </a:xfrm>
        </p:spPr>
        <p:txBody>
          <a:bodyPr/>
          <a:lstStyle/>
          <a:p>
            <a:pPr>
              <a:buFontTx/>
              <a:buNone/>
            </a:pPr>
            <a:r>
              <a:rPr lang="en-US" sz="1800" b="1" smtClean="0"/>
              <a:t>Ideal supplier</a:t>
            </a:r>
          </a:p>
          <a:p>
            <a:r>
              <a:rPr lang="en-US" sz="1600" smtClean="0"/>
              <a:t>Own long-term strategic plan with clear desire of position in value chain</a:t>
            </a:r>
          </a:p>
          <a:p>
            <a:r>
              <a:rPr lang="en-US" sz="1600" smtClean="0"/>
              <a:t>Understand customer‘s customer and development needs</a:t>
            </a:r>
          </a:p>
          <a:p>
            <a:r>
              <a:rPr lang="en-US" sz="1600" smtClean="0"/>
              <a:t>Understand customer‘s pain points</a:t>
            </a:r>
          </a:p>
          <a:p>
            <a:r>
              <a:rPr lang="en-US" sz="1600" smtClean="0"/>
              <a:t>Can challenge customer</a:t>
            </a:r>
          </a:p>
          <a:p>
            <a:r>
              <a:rPr lang="en-US" sz="1600" smtClean="0"/>
              <a:t>Strives for long-term business relationships</a:t>
            </a:r>
          </a:p>
          <a:p>
            <a:r>
              <a:rPr lang="en-US" sz="1600" smtClean="0"/>
              <a:t>Proactively delivering / suggesting business improvements</a:t>
            </a:r>
          </a:p>
          <a:p>
            <a:r>
              <a:rPr lang="en-US" sz="1600" smtClean="0"/>
              <a:t>Takes full accountability for own supply chain‘s development and performance</a:t>
            </a:r>
          </a:p>
          <a:p>
            <a:r>
              <a:rPr lang="en-US" sz="1600" smtClean="0"/>
              <a:t>Customer portfolio, &lt;50 % with one customer</a:t>
            </a:r>
          </a:p>
        </p:txBody>
      </p:sp>
      <p:grpSp>
        <p:nvGrpSpPr>
          <p:cNvPr id="2" name="Group 16"/>
          <p:cNvGrpSpPr>
            <a:grpSpLocks noGrp="1"/>
          </p:cNvGrpSpPr>
          <p:nvPr>
            <p:ph type="body" sz="half" idx="2"/>
          </p:nvPr>
        </p:nvGrpSpPr>
        <p:grpSpPr bwMode="auto">
          <a:xfrm>
            <a:off x="4962525" y="1658938"/>
            <a:ext cx="3824288" cy="4341812"/>
            <a:chOff x="576" y="1440"/>
            <a:chExt cx="2200" cy="2381"/>
          </a:xfrm>
        </p:grpSpPr>
        <p:pic>
          <p:nvPicPr>
            <p:cNvPr id="16389" name="Picture 9" descr="triangle"/>
            <p:cNvPicPr>
              <a:picLocks noChangeAspect="1" noChangeArrowheads="1"/>
            </p:cNvPicPr>
            <p:nvPr/>
          </p:nvPicPr>
          <p:blipFill>
            <a:blip r:embed="rId2"/>
            <a:srcRect/>
            <a:stretch>
              <a:fillRect/>
            </a:stretch>
          </p:blipFill>
          <p:spPr bwMode="auto">
            <a:xfrm>
              <a:off x="576" y="1440"/>
              <a:ext cx="2200" cy="2381"/>
            </a:xfrm>
            <a:prstGeom prst="rect">
              <a:avLst/>
            </a:prstGeom>
            <a:noFill/>
            <a:ln w="9525">
              <a:noFill/>
              <a:miter lim="800000"/>
              <a:headEnd/>
              <a:tailEnd/>
            </a:ln>
          </p:spPr>
        </p:pic>
        <p:sp>
          <p:nvSpPr>
            <p:cNvPr id="16390" name="Rectangle 10"/>
            <p:cNvSpPr>
              <a:spLocks noChangeArrowheads="1"/>
            </p:cNvSpPr>
            <p:nvPr/>
          </p:nvSpPr>
          <p:spPr bwMode="auto">
            <a:xfrm rot="-980876">
              <a:off x="1208" y="2997"/>
              <a:ext cx="872" cy="237"/>
            </a:xfrm>
            <a:prstGeom prst="rect">
              <a:avLst/>
            </a:prstGeom>
            <a:solidFill>
              <a:schemeClr val="bg1"/>
            </a:solidFill>
            <a:ln w="9525">
              <a:solidFill>
                <a:schemeClr val="bg1"/>
              </a:solidFill>
              <a:miter lim="800000"/>
              <a:headEnd/>
              <a:tailEnd/>
            </a:ln>
          </p:spPr>
          <p:txBody>
            <a:bodyPr wrap="none" anchor="ctr"/>
            <a:lstStyle/>
            <a:p>
              <a:endParaRPr lang="en-US"/>
            </a:p>
          </p:txBody>
        </p:sp>
        <p:sp>
          <p:nvSpPr>
            <p:cNvPr id="16391" name="Rectangle 11"/>
            <p:cNvSpPr>
              <a:spLocks noChangeArrowheads="1"/>
            </p:cNvSpPr>
            <p:nvPr/>
          </p:nvSpPr>
          <p:spPr bwMode="auto">
            <a:xfrm rot="-1000731">
              <a:off x="1262" y="2979"/>
              <a:ext cx="816" cy="139"/>
            </a:xfrm>
            <a:prstGeom prst="rect">
              <a:avLst/>
            </a:prstGeom>
            <a:solidFill>
              <a:schemeClr val="bg1"/>
            </a:solidFill>
            <a:ln w="9525">
              <a:solidFill>
                <a:schemeClr val="bg1"/>
              </a:solidFill>
              <a:miter lim="800000"/>
              <a:headEnd/>
              <a:tailEnd/>
            </a:ln>
          </p:spPr>
          <p:txBody>
            <a:bodyPr wrap="none" anchor="ctr"/>
            <a:lstStyle/>
            <a:p>
              <a:endParaRPr lang="en-US"/>
            </a:p>
          </p:txBody>
        </p:sp>
        <p:sp>
          <p:nvSpPr>
            <p:cNvPr id="16392" name="Rectangle 12"/>
            <p:cNvSpPr>
              <a:spLocks noChangeArrowheads="1"/>
            </p:cNvSpPr>
            <p:nvPr/>
          </p:nvSpPr>
          <p:spPr bwMode="auto">
            <a:xfrm rot="-1535043">
              <a:off x="1162" y="3261"/>
              <a:ext cx="96" cy="96"/>
            </a:xfrm>
            <a:prstGeom prst="rect">
              <a:avLst/>
            </a:prstGeom>
            <a:solidFill>
              <a:schemeClr val="bg1"/>
            </a:solidFill>
            <a:ln w="9525">
              <a:solidFill>
                <a:schemeClr val="bg1"/>
              </a:solidFill>
              <a:miter lim="800000"/>
              <a:headEnd/>
              <a:tailEnd/>
            </a:ln>
          </p:spPr>
          <p:txBody>
            <a:bodyPr wrap="none" anchor="ctr"/>
            <a:lstStyle/>
            <a:p>
              <a:endParaRPr lang="en-US"/>
            </a:p>
          </p:txBody>
        </p:sp>
        <p:sp>
          <p:nvSpPr>
            <p:cNvPr id="16393" name="Rectangle 13"/>
            <p:cNvSpPr>
              <a:spLocks noChangeArrowheads="1"/>
            </p:cNvSpPr>
            <p:nvPr/>
          </p:nvSpPr>
          <p:spPr bwMode="auto">
            <a:xfrm rot="-1956021">
              <a:off x="2064" y="2880"/>
              <a:ext cx="144" cy="240"/>
            </a:xfrm>
            <a:prstGeom prst="rect">
              <a:avLst/>
            </a:prstGeom>
            <a:solidFill>
              <a:schemeClr val="bg1"/>
            </a:solidFill>
            <a:ln w="9525">
              <a:solidFill>
                <a:schemeClr val="bg1"/>
              </a:solidFill>
              <a:miter lim="800000"/>
              <a:headEnd/>
              <a:tailEnd/>
            </a:ln>
          </p:spPr>
          <p:txBody>
            <a:bodyPr wrap="none" anchor="ctr"/>
            <a:lstStyle/>
            <a:p>
              <a:endParaRPr lang="en-US"/>
            </a:p>
          </p:txBody>
        </p:sp>
        <p:sp>
          <p:nvSpPr>
            <p:cNvPr id="16394" name="Rectangle 14"/>
            <p:cNvSpPr>
              <a:spLocks noChangeArrowheads="1"/>
            </p:cNvSpPr>
            <p:nvPr/>
          </p:nvSpPr>
          <p:spPr bwMode="auto">
            <a:xfrm rot="-782321">
              <a:off x="1574" y="3001"/>
              <a:ext cx="633" cy="189"/>
            </a:xfrm>
            <a:prstGeom prst="rect">
              <a:avLst/>
            </a:prstGeom>
            <a:solidFill>
              <a:schemeClr val="bg1"/>
            </a:solidFill>
            <a:ln w="9525">
              <a:solidFill>
                <a:schemeClr val="bg1"/>
              </a:solidFill>
              <a:miter lim="800000"/>
              <a:headEnd/>
              <a:tailEnd/>
            </a:ln>
          </p:spPr>
          <p:txBody>
            <a:bodyPr wrap="none" anchor="ctr"/>
            <a:lstStyle/>
            <a:p>
              <a:endParaRPr lang="en-US"/>
            </a:p>
          </p:txBody>
        </p:sp>
        <p:sp>
          <p:nvSpPr>
            <p:cNvPr id="16395" name="Rectangle 15"/>
            <p:cNvSpPr>
              <a:spLocks noChangeArrowheads="1"/>
            </p:cNvSpPr>
            <p:nvPr/>
          </p:nvSpPr>
          <p:spPr bwMode="auto">
            <a:xfrm rot="-1919760">
              <a:off x="2201" y="2960"/>
              <a:ext cx="49" cy="139"/>
            </a:xfrm>
            <a:prstGeom prst="rect">
              <a:avLst/>
            </a:prstGeom>
            <a:solidFill>
              <a:schemeClr val="bg1"/>
            </a:solidFill>
            <a:ln w="9525">
              <a:solidFill>
                <a:schemeClr val="bg1"/>
              </a:solidFill>
              <a:miter lim="800000"/>
              <a:headEnd/>
              <a:tailEnd/>
            </a:ln>
          </p:spPr>
          <p:txBody>
            <a:bodyPr wrap="none" anchor="ctr"/>
            <a:lstStyle/>
            <a:p>
              <a:endParaRPr lang="en-US"/>
            </a:p>
          </p:txBody>
        </p:sp>
      </p:grpSp>
    </p:spTree>
  </p:cSld>
  <p:clrMapOvr>
    <a:masterClrMapping/>
  </p:clrMapOvr>
  <p:transition spd="med">
    <p:fade/>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357188" y="142875"/>
            <a:ext cx="8064500" cy="1008063"/>
          </a:xfrm>
        </p:spPr>
        <p:txBody>
          <a:bodyPr/>
          <a:lstStyle/>
          <a:p>
            <a:pPr>
              <a:defRPr/>
            </a:pPr>
            <a:r>
              <a:rPr lang="en-US" sz="2000" dirty="0" smtClean="0"/>
              <a:t>Procurement key initiatives in supplier development</a:t>
            </a:r>
          </a:p>
        </p:txBody>
      </p:sp>
      <p:sp>
        <p:nvSpPr>
          <p:cNvPr id="15363" name="Rectangle 3"/>
          <p:cNvSpPr>
            <a:spLocks noGrp="1" noChangeArrowheads="1"/>
          </p:cNvSpPr>
          <p:nvPr>
            <p:ph type="body" idx="1"/>
          </p:nvPr>
        </p:nvSpPr>
        <p:spPr>
          <a:xfrm>
            <a:off x="1588" y="1357313"/>
            <a:ext cx="8642350" cy="4824412"/>
          </a:xfrm>
        </p:spPr>
        <p:txBody>
          <a:bodyPr/>
          <a:lstStyle/>
          <a:p>
            <a:endParaRPr lang="fi-FI" sz="1600" smtClean="0"/>
          </a:p>
          <a:p>
            <a:pPr lvl="2"/>
            <a:r>
              <a:rPr lang="en-GB" smtClean="0"/>
              <a:t>Increasing competition by consolidating volumes to fewer supplier</a:t>
            </a:r>
          </a:p>
          <a:p>
            <a:pPr lvl="2"/>
            <a:r>
              <a:rPr lang="en-GB" smtClean="0"/>
              <a:t>Rewarding suppliers for excellent performance in cost, quality and punctuality by adding business volumes from low performers</a:t>
            </a:r>
          </a:p>
          <a:p>
            <a:pPr lvl="2"/>
            <a:r>
              <a:rPr lang="en-GB" smtClean="0"/>
              <a:t>Introducing new suppliers in strategic categories</a:t>
            </a:r>
          </a:p>
          <a:p>
            <a:pPr lvl="2"/>
            <a:r>
              <a:rPr lang="en-GB" smtClean="0"/>
              <a:t>Introducing int/ext benchmarking in price- and specification harmonization</a:t>
            </a:r>
          </a:p>
          <a:p>
            <a:pPr lvl="2"/>
            <a:r>
              <a:rPr lang="en-US" smtClean="0">
                <a:sym typeface="Wingdings" pitchFamily="2" charset="2"/>
              </a:rPr>
              <a:t>Supplier / Item level analysis of major cost drivers - Improvement project management</a:t>
            </a:r>
            <a:endParaRPr lang="en-GB" smtClean="0"/>
          </a:p>
          <a:p>
            <a:pPr lvl="2"/>
            <a:r>
              <a:rPr lang="en-GB" smtClean="0"/>
              <a:t>Educating suppliers in value-analysis/value-engineering methodology</a:t>
            </a:r>
          </a:p>
          <a:p>
            <a:pPr lvl="3"/>
            <a:r>
              <a:rPr lang="en-GB" sz="1600" smtClean="0"/>
              <a:t>Capitalize on supplier knowledge and experience</a:t>
            </a:r>
          </a:p>
          <a:p>
            <a:pPr lvl="2"/>
            <a:r>
              <a:rPr lang="en-GB" smtClean="0"/>
              <a:t>Revisiting/simplifying supply chain (tier 1-2-3 suppliers) for lower total cost</a:t>
            </a:r>
          </a:p>
          <a:p>
            <a:pPr lvl="3"/>
            <a:r>
              <a:rPr lang="en-GB" sz="1600" smtClean="0"/>
              <a:t>Increase supplier value and ownership in supply chain</a:t>
            </a:r>
          </a:p>
          <a:p>
            <a:pPr lvl="2"/>
            <a:r>
              <a:rPr lang="en-GB" smtClean="0"/>
              <a:t>Inviting key suppliers to Konecranes product development process; Early Supplier Involvement (ESI)</a:t>
            </a:r>
          </a:p>
          <a:p>
            <a:pPr lvl="2"/>
            <a:endParaRPr lang="en-GB" smtClean="0"/>
          </a:p>
          <a:p>
            <a:pPr lvl="2"/>
            <a:endParaRPr lang="en-GB" smtClean="0"/>
          </a:p>
          <a:p>
            <a:pPr lvl="1"/>
            <a:endParaRPr lang="en-GB" sz="1600" smtClean="0"/>
          </a:p>
          <a:p>
            <a:pPr lvl="1"/>
            <a:endParaRPr lang="en-GB" sz="1600" smtClean="0"/>
          </a:p>
          <a:p>
            <a:pPr lvl="1"/>
            <a:endParaRPr lang="en-GB" sz="1600" smtClean="0"/>
          </a:p>
        </p:txBody>
      </p:sp>
    </p:spTree>
  </p:cSld>
  <p:clrMapOvr>
    <a:masterClrMapping/>
  </p:clrMapOvr>
  <p:transition spd="med">
    <p:fade/>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357188" y="142875"/>
            <a:ext cx="8064500" cy="1008063"/>
          </a:xfrm>
        </p:spPr>
        <p:txBody>
          <a:bodyPr/>
          <a:lstStyle/>
          <a:p>
            <a:pPr>
              <a:defRPr/>
            </a:pPr>
            <a:r>
              <a:rPr lang="en-US" dirty="0" smtClean="0"/>
              <a:t>Potential to lower </a:t>
            </a:r>
            <a:r>
              <a:rPr lang="en-US" u="sng" dirty="0" smtClean="0">
                <a:solidFill>
                  <a:srgbClr val="FF0000"/>
                </a:solidFill>
              </a:rPr>
              <a:t>costs</a:t>
            </a:r>
            <a:endParaRPr lang="en-US" u="sng" dirty="0" smtClean="0">
              <a:solidFill>
                <a:srgbClr val="FF0000"/>
              </a:solidFill>
            </a:endParaRPr>
          </a:p>
        </p:txBody>
      </p:sp>
      <p:pic>
        <p:nvPicPr>
          <p:cNvPr id="1026" name="Picture 2"/>
          <p:cNvPicPr>
            <a:picLocks noChangeAspect="1" noChangeArrowheads="1"/>
          </p:cNvPicPr>
          <p:nvPr/>
        </p:nvPicPr>
        <p:blipFill>
          <a:blip r:embed="rId2"/>
          <a:srcRect l="9375" t="18750" r="12109" b="19375"/>
          <a:stretch>
            <a:fillRect/>
          </a:stretch>
        </p:blipFill>
        <p:spPr bwMode="auto">
          <a:xfrm>
            <a:off x="357157" y="1500174"/>
            <a:ext cx="8557407" cy="4214842"/>
          </a:xfrm>
          <a:prstGeom prst="rect">
            <a:avLst/>
          </a:prstGeom>
          <a:noFill/>
          <a:ln w="9525">
            <a:noFill/>
            <a:miter lim="800000"/>
            <a:headEnd/>
            <a:tailEnd/>
          </a:ln>
          <a:effectLst/>
        </p:spPr>
      </p:pic>
    </p:spTree>
  </p:cSld>
  <p:clrMapOvr>
    <a:masterClrMapping/>
  </p:clrMapOvr>
  <p:transition spd="med">
    <p:fade/>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31747" name="Alatunnisteen paikkamerkki 4"/>
          <p:cNvSpPr>
            <a:spLocks noGrp="1"/>
          </p:cNvSpPr>
          <p:nvPr>
            <p:ph type="ftr" sz="quarter" idx="11"/>
          </p:nvPr>
        </p:nvSpPr>
        <p:spPr bwMode="auto">
          <a:ln>
            <a:miter lim="800000"/>
            <a:headEnd/>
            <a:tailEnd/>
          </a:ln>
        </p:spPr>
        <p:txBody>
          <a:bodyPr wrap="square" numCol="1" compatLnSpc="1">
            <a:prstTxWarp prst="textNoShape">
              <a:avLst/>
            </a:prstTxWarp>
          </a:bodyPr>
          <a:lstStyle/>
          <a:p>
            <a:pPr fontAlgn="base">
              <a:spcBef>
                <a:spcPct val="0"/>
              </a:spcBef>
              <a:spcAft>
                <a:spcPct val="0"/>
              </a:spcAft>
              <a:defRPr/>
            </a:pPr>
            <a:r>
              <a:rPr lang="fi-FI" smtClean="0"/>
              <a:t>ROCKET-projektin Kiina seminaari 17.5.2011</a:t>
            </a:r>
            <a:endParaRPr lang="en-GB" smtClean="0"/>
          </a:p>
        </p:txBody>
      </p:sp>
      <p:sp>
        <p:nvSpPr>
          <p:cNvPr id="7" name="Rectangle 2"/>
          <p:cNvSpPr txBox="1">
            <a:spLocks noChangeArrowheads="1"/>
          </p:cNvSpPr>
          <p:nvPr/>
        </p:nvSpPr>
        <p:spPr>
          <a:xfrm>
            <a:off x="250825" y="2852738"/>
            <a:ext cx="5905500" cy="1296987"/>
          </a:xfrm>
          <a:prstGeom prst="rect">
            <a:avLst/>
          </a:prstGeom>
        </p:spPr>
        <p:txBody>
          <a:bodyPr anchor="ctr">
            <a:normAutofit/>
          </a:bodyPr>
          <a:lstStyle/>
          <a:p>
            <a:pPr fontAlgn="auto">
              <a:spcAft>
                <a:spcPts val="0"/>
              </a:spcAft>
              <a:defRPr/>
            </a:pPr>
            <a:r>
              <a:rPr lang="fi-FI" sz="2400">
                <a:solidFill>
                  <a:srgbClr val="F7181D"/>
                </a:solidFill>
                <a:latin typeface="+mj-lt"/>
                <a:ea typeface="ＭＳ Ｐゴシック" pitchFamily="34" charset="-128"/>
                <a:cs typeface="+mj-cs"/>
              </a:rPr>
              <a:t>NOT JUST LIFTING</a:t>
            </a:r>
            <a:br>
              <a:rPr lang="fi-FI" sz="2400">
                <a:solidFill>
                  <a:srgbClr val="F7181D"/>
                </a:solidFill>
                <a:latin typeface="+mj-lt"/>
                <a:ea typeface="ＭＳ Ｐゴシック" pitchFamily="34" charset="-128"/>
                <a:cs typeface="+mj-cs"/>
              </a:rPr>
            </a:br>
            <a:r>
              <a:rPr lang="fi-FI" sz="2400">
                <a:solidFill>
                  <a:srgbClr val="F7181D"/>
                </a:solidFill>
                <a:latin typeface="+mj-lt"/>
                <a:ea typeface="ＭＳ Ｐゴシック" pitchFamily="34" charset="-128"/>
                <a:cs typeface="+mj-cs"/>
              </a:rPr>
              <a:t>THINGS, BUT ENTIRE</a:t>
            </a:r>
            <a:br>
              <a:rPr lang="fi-FI" sz="2400">
                <a:solidFill>
                  <a:srgbClr val="F7181D"/>
                </a:solidFill>
                <a:latin typeface="+mj-lt"/>
                <a:ea typeface="ＭＳ Ｐゴシック" pitchFamily="34" charset="-128"/>
                <a:cs typeface="+mj-cs"/>
              </a:rPr>
            </a:br>
            <a:r>
              <a:rPr lang="fi-FI" sz="2400">
                <a:solidFill>
                  <a:srgbClr val="F7181D"/>
                </a:solidFill>
                <a:latin typeface="+mj-lt"/>
                <a:ea typeface="ＭＳ Ｐゴシック" pitchFamily="34" charset="-128"/>
                <a:cs typeface="+mj-cs"/>
              </a:rPr>
              <a:t>BUSINESSES</a:t>
            </a:r>
            <a:endParaRPr lang="fi-FI" sz="2400" dirty="0">
              <a:solidFill>
                <a:srgbClr val="F7181D"/>
              </a:solidFill>
              <a:latin typeface="+mj-lt"/>
              <a:ea typeface="ＭＳ Ｐゴシック" pitchFamily="34" charset="-128"/>
              <a:cs typeface="+mj-cs"/>
            </a:endParaRPr>
          </a:p>
        </p:txBody>
      </p:sp>
    </p:spTree>
  </p:cSld>
  <p:clrMapOvr>
    <a:overrideClrMapping bg1="lt1" tx1="dk1" bg2="lt2" tx2="dk2" accent1="accent1" accent2="accent2" accent3="accent3" accent4="accent4" accent5="accent5" accent6="accent6" hlink="hlink" folHlink="folHlink"/>
  </p:clrMapOvr>
  <p:transition spd="med">
    <p:fade/>
  </p:transition>
  <p:timing>
    <p:tnLst>
      <p:par>
        <p:cTn id="1" dur="indefinite" restart="never" nodeType="tmRoot"/>
      </p:par>
    </p:tnLst>
  </p:timing>
</p:sld>
</file>

<file path=ppt/theme/theme1.xml><?xml version="1.0" encoding="utf-8"?>
<a:theme xmlns:a="http://schemas.openxmlformats.org/drawingml/2006/main" name="KONECRANES">
  <a:themeElements>
    <a:clrScheme name="KONECRANES">
      <a:dk1>
        <a:sysClr val="windowText" lastClr="000000"/>
      </a:dk1>
      <a:lt1>
        <a:sysClr val="window" lastClr="FFFFFF"/>
      </a:lt1>
      <a:dk2>
        <a:srgbClr val="4D4D4D"/>
      </a:dk2>
      <a:lt2>
        <a:srgbClr val="D6DCDA"/>
      </a:lt2>
      <a:accent1>
        <a:srgbClr val="F71C1C"/>
      </a:accent1>
      <a:accent2>
        <a:srgbClr val="4D4D4D"/>
      </a:accent2>
      <a:accent3>
        <a:srgbClr val="D6DCDA"/>
      </a:accent3>
      <a:accent4>
        <a:srgbClr val="199597"/>
      </a:accent4>
      <a:accent5>
        <a:srgbClr val="909694"/>
      </a:accent5>
      <a:accent6>
        <a:srgbClr val="7D0000"/>
      </a:accent6>
      <a:hlink>
        <a:srgbClr val="199597"/>
      </a:hlink>
      <a:folHlink>
        <a:srgbClr val="4D4D4D"/>
      </a:folHlink>
    </a:clrScheme>
    <a:fontScheme name="KONECRANES">
      <a:majorFont>
        <a:latin typeface="Franklin Gothic Std No.2"/>
        <a:ea typeface=""/>
        <a:cs typeface=""/>
      </a:majorFont>
      <a:minorFont>
        <a:latin typeface="ITC Franklin Gothic Std Book"/>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KONECRANES">
      <a:dk1>
        <a:sysClr val="windowText" lastClr="000000"/>
      </a:dk1>
      <a:lt1>
        <a:sysClr val="window" lastClr="FFFFFF"/>
      </a:lt1>
      <a:dk2>
        <a:srgbClr val="4D4D4D"/>
      </a:dk2>
      <a:lt2>
        <a:srgbClr val="D6DCDA"/>
      </a:lt2>
      <a:accent1>
        <a:srgbClr val="F71C1C"/>
      </a:accent1>
      <a:accent2>
        <a:srgbClr val="4D4D4D"/>
      </a:accent2>
      <a:accent3>
        <a:srgbClr val="D6DCDA"/>
      </a:accent3>
      <a:accent4>
        <a:srgbClr val="199597"/>
      </a:accent4>
      <a:accent5>
        <a:srgbClr val="909694"/>
      </a:accent5>
      <a:accent6>
        <a:srgbClr val="7D0000"/>
      </a:accent6>
      <a:hlink>
        <a:srgbClr val="199597"/>
      </a:hlink>
      <a:folHlink>
        <a:srgbClr val="4D4D4D"/>
      </a:folHlink>
    </a:clrScheme>
    <a:fontScheme name="KONECRANES">
      <a:majorFont>
        <a:latin typeface="Franklin Gothic Std No.2"/>
        <a:ea typeface=""/>
        <a:cs typeface=""/>
      </a:majorFont>
      <a:minorFont>
        <a:latin typeface="ITC Franklin Gothic Std Book"/>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KONECRANES">
      <a:dk1>
        <a:sysClr val="windowText" lastClr="000000"/>
      </a:dk1>
      <a:lt1>
        <a:sysClr val="window" lastClr="FFFFFF"/>
      </a:lt1>
      <a:dk2>
        <a:srgbClr val="4D4D4D"/>
      </a:dk2>
      <a:lt2>
        <a:srgbClr val="D6DCDA"/>
      </a:lt2>
      <a:accent1>
        <a:srgbClr val="F71C1C"/>
      </a:accent1>
      <a:accent2>
        <a:srgbClr val="4D4D4D"/>
      </a:accent2>
      <a:accent3>
        <a:srgbClr val="D6DCDA"/>
      </a:accent3>
      <a:accent4>
        <a:srgbClr val="199597"/>
      </a:accent4>
      <a:accent5>
        <a:srgbClr val="909694"/>
      </a:accent5>
      <a:accent6>
        <a:srgbClr val="7D0000"/>
      </a:accent6>
      <a:hlink>
        <a:srgbClr val="199597"/>
      </a:hlink>
      <a:folHlink>
        <a:srgbClr val="4D4D4D"/>
      </a:folHlink>
    </a:clrScheme>
    <a:fontScheme name="KONECRANES">
      <a:majorFont>
        <a:latin typeface="Franklin Gothic Std No.2"/>
        <a:ea typeface=""/>
        <a:cs typeface=""/>
      </a:majorFont>
      <a:minorFont>
        <a:latin typeface="ITC Franklin Gothic Std Book"/>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Konecranes 1">
    <a:dk1>
      <a:srgbClr val="000000"/>
    </a:dk1>
    <a:lt1>
      <a:srgbClr val="FFFFFF"/>
    </a:lt1>
    <a:dk2>
      <a:srgbClr val="000000"/>
    </a:dk2>
    <a:lt2>
      <a:srgbClr val="9A9A9A"/>
    </a:lt2>
    <a:accent1>
      <a:srgbClr val="4D4D4D"/>
    </a:accent1>
    <a:accent2>
      <a:srgbClr val="CCD5D9"/>
    </a:accent2>
    <a:accent3>
      <a:srgbClr val="FFFFFF"/>
    </a:accent3>
    <a:accent4>
      <a:srgbClr val="000000"/>
    </a:accent4>
    <a:accent5>
      <a:srgbClr val="B2B2B2"/>
    </a:accent5>
    <a:accent6>
      <a:srgbClr val="B9C1C4"/>
    </a:accent6>
    <a:hlink>
      <a:srgbClr val="199597"/>
    </a:hlink>
    <a:folHlink>
      <a:srgbClr val="8CCA1F"/>
    </a:folHlink>
  </a:clrScheme>
</a:themeOverride>
</file>

<file path=ppt/theme/themeOverride2.xml><?xml version="1.0" encoding="utf-8"?>
<a:themeOverride xmlns:a="http://schemas.openxmlformats.org/drawingml/2006/main">
  <a:clrScheme name="Konecranes 1">
    <a:dk1>
      <a:srgbClr val="000000"/>
    </a:dk1>
    <a:lt1>
      <a:srgbClr val="FFFFFF"/>
    </a:lt1>
    <a:dk2>
      <a:srgbClr val="000000"/>
    </a:dk2>
    <a:lt2>
      <a:srgbClr val="9A9A9A"/>
    </a:lt2>
    <a:accent1>
      <a:srgbClr val="4D4D4D"/>
    </a:accent1>
    <a:accent2>
      <a:srgbClr val="CCD5D9"/>
    </a:accent2>
    <a:accent3>
      <a:srgbClr val="FFFFFF"/>
    </a:accent3>
    <a:accent4>
      <a:srgbClr val="000000"/>
    </a:accent4>
    <a:accent5>
      <a:srgbClr val="B2B2B2"/>
    </a:accent5>
    <a:accent6>
      <a:srgbClr val="B9C1C4"/>
    </a:accent6>
    <a:hlink>
      <a:srgbClr val="199597"/>
    </a:hlink>
    <a:folHlink>
      <a:srgbClr val="8CCA1F"/>
    </a:folHlink>
  </a:clrScheme>
</a:themeOverride>
</file>

<file path=docProps/app.xml><?xml version="1.0" encoding="utf-8"?>
<Properties xmlns="http://schemas.openxmlformats.org/officeDocument/2006/extended-properties" xmlns:vt="http://schemas.openxmlformats.org/officeDocument/2006/docPropsVTypes">
  <Template/>
  <TotalTime>15314</TotalTime>
  <Words>1641</Words>
  <Application>Microsoft Office PowerPoint</Application>
  <PresentationFormat>On-screen Show (4:3)</PresentationFormat>
  <Paragraphs>335</Paragraphs>
  <Slides>25</Slides>
  <Notes>20</Notes>
  <HiddenSlides>2</HiddenSlides>
  <MMClips>0</MMClip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KONECRANES</vt:lpstr>
      <vt:lpstr>Slide 1</vt:lpstr>
      <vt:lpstr>ROCKET-projektin Kiina seminaari 16.-17.2011  Risto Helle</vt:lpstr>
      <vt:lpstr>OUR COMPANY IN NUMBERS</vt:lpstr>
      <vt:lpstr>OUR CORPORATE DRIVERS</vt:lpstr>
      <vt:lpstr>OUR COMPANY ON THE MAP</vt:lpstr>
      <vt:lpstr>OUR CUSTOMERS </vt:lpstr>
      <vt:lpstr>Our products and services</vt:lpstr>
      <vt:lpstr>A VALUABLE IDEA</vt:lpstr>
      <vt:lpstr>A VALUABLE IDEA</vt:lpstr>
      <vt:lpstr>Slide 10</vt:lpstr>
      <vt:lpstr>LEVERAGING THE GLOBAL MANUFACTURING FOOTPRINT </vt:lpstr>
      <vt:lpstr>REGION ASIA-PACIFIC IN NUMBERS</vt:lpstr>
      <vt:lpstr>KONECRANES ASIA-PACIFIC REGION</vt:lpstr>
      <vt:lpstr>4 BUSINESS UNITS</vt:lpstr>
      <vt:lpstr>Slide 15</vt:lpstr>
      <vt:lpstr>MAIN PLANTS IN ASIA-PACIFIC</vt:lpstr>
      <vt:lpstr>Slide 17</vt:lpstr>
      <vt:lpstr>SANMA HOISTS &amp; CRANES</vt:lpstr>
      <vt:lpstr>Slide 19</vt:lpstr>
      <vt:lpstr>Slide 20</vt:lpstr>
      <vt:lpstr>PROCUREMENT STRATEGY</vt:lpstr>
      <vt:lpstr>Charactheristics of an ideal supplier</vt:lpstr>
      <vt:lpstr>Procurement key initiatives in supplier development</vt:lpstr>
      <vt:lpstr>Potential to lower costs</vt:lpstr>
      <vt:lpstr>Slide 25</vt:lpstr>
    </vt:vector>
  </TitlesOfParts>
  <Manager>Hasan &amp; Partners</Manager>
  <Company>grow.</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KONECRANES</dc:title>
  <dc:creator>mika kontio / grow.</dc:creator>
  <cp:lastModifiedBy>Helle, Risto</cp:lastModifiedBy>
  <cp:revision>289</cp:revision>
  <dcterms:created xsi:type="dcterms:W3CDTF">2010-05-06T11:58:55Z</dcterms:created>
  <dcterms:modified xsi:type="dcterms:W3CDTF">2011-05-17T06:36:38Z</dcterms:modified>
</cp:coreProperties>
</file>