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9" r:id="rId6"/>
    <p:sldId id="270" r:id="rId7"/>
    <p:sldId id="271" r:id="rId8"/>
    <p:sldId id="257" r:id="rId9"/>
    <p:sldId id="272" r:id="rId10"/>
    <p:sldId id="286" r:id="rId11"/>
    <p:sldId id="258" r:id="rId12"/>
    <p:sldId id="267" r:id="rId13"/>
    <p:sldId id="259" r:id="rId14"/>
    <p:sldId id="260" r:id="rId15"/>
    <p:sldId id="261" r:id="rId16"/>
    <p:sldId id="262" r:id="rId17"/>
    <p:sldId id="268" r:id="rId18"/>
    <p:sldId id="263" r:id="rId19"/>
    <p:sldId id="264" r:id="rId20"/>
    <p:sldId id="265" r:id="rId21"/>
    <p:sldId id="266" r:id="rId22"/>
    <p:sldId id="273" r:id="rId23"/>
    <p:sldId id="274" r:id="rId24"/>
    <p:sldId id="275" r:id="rId25"/>
    <p:sldId id="276" r:id="rId26"/>
    <p:sldId id="279" r:id="rId27"/>
    <p:sldId id="277" r:id="rId28"/>
    <p:sldId id="278" r:id="rId29"/>
    <p:sldId id="280" r:id="rId30"/>
    <p:sldId id="281" r:id="rId31"/>
    <p:sldId id="28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200"/>
    <a:srgbClr val="A824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DE63C-F4ED-4915-839A-8219056BAB06}" v="3" dt="2020-10-01T16:26:34.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varScale="1">
        <p:scale>
          <a:sx n="114" d="100"/>
          <a:sy n="114" d="100"/>
        </p:scale>
        <p:origin x="78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01EDE63C-F4ED-4915-839A-8219056BAB06}"/>
    <pc:docChg chg="undo custSel mod addSld modSld">
      <pc:chgData name="Felicity Page" userId="f5bf5ff9cac893f2" providerId="LiveId" clId="{01EDE63C-F4ED-4915-839A-8219056BAB06}" dt="2020-10-01T16:26:54.487" v="32" actId="20577"/>
      <pc:docMkLst>
        <pc:docMk/>
      </pc:docMkLst>
      <pc:sldChg chg="addSp delSp modSp mod modAnim">
        <pc:chgData name="Felicity Page" userId="f5bf5ff9cac893f2" providerId="LiveId" clId="{01EDE63C-F4ED-4915-839A-8219056BAB06}" dt="2020-10-01T16:26:54.487" v="32" actId="20577"/>
        <pc:sldMkLst>
          <pc:docMk/>
          <pc:sldMk cId="2868207863" sldId="270"/>
        </pc:sldMkLst>
        <pc:spChg chg="mod">
          <ac:chgData name="Felicity Page" userId="f5bf5ff9cac893f2" providerId="LiveId" clId="{01EDE63C-F4ED-4915-839A-8219056BAB06}" dt="2020-10-01T16:26:54.487" v="32" actId="20577"/>
          <ac:spMkLst>
            <pc:docMk/>
            <pc:sldMk cId="2868207863" sldId="270"/>
            <ac:spMk id="2" creationId="{00000000-0000-0000-0000-000000000000}"/>
          </ac:spMkLst>
        </pc:spChg>
        <pc:spChg chg="add del mod">
          <ac:chgData name="Felicity Page" userId="f5bf5ff9cac893f2" providerId="LiveId" clId="{01EDE63C-F4ED-4915-839A-8219056BAB06}" dt="2020-10-01T16:26:49.210" v="29" actId="26606"/>
          <ac:spMkLst>
            <pc:docMk/>
            <pc:sldMk cId="2868207863" sldId="270"/>
            <ac:spMk id="4" creationId="{37F7C0B6-7EF0-4D8F-A4CF-0A0649E67756}"/>
          </ac:spMkLst>
        </pc:spChg>
        <pc:spChg chg="del">
          <ac:chgData name="Felicity Page" userId="f5bf5ff9cac893f2" providerId="LiveId" clId="{01EDE63C-F4ED-4915-839A-8219056BAB06}" dt="2020-10-01T16:26:28.303" v="25" actId="26606"/>
          <ac:spMkLst>
            <pc:docMk/>
            <pc:sldMk cId="2868207863" sldId="270"/>
            <ac:spMk id="77" creationId="{CD333CBE-B699-4E3B-9F45-C045F773434F}"/>
          </ac:spMkLst>
        </pc:spChg>
        <pc:spChg chg="del">
          <ac:chgData name="Felicity Page" userId="f5bf5ff9cac893f2" providerId="LiveId" clId="{01EDE63C-F4ED-4915-839A-8219056BAB06}" dt="2020-10-01T16:26:28.303" v="25" actId="26606"/>
          <ac:spMkLst>
            <pc:docMk/>
            <pc:sldMk cId="2868207863" sldId="270"/>
            <ac:spMk id="79" creationId="{FCA118C4-32A6-466D-8453-BA738103A062}"/>
          </ac:spMkLst>
        </pc:spChg>
        <pc:spChg chg="add del">
          <ac:chgData name="Felicity Page" userId="f5bf5ff9cac893f2" providerId="LiveId" clId="{01EDE63C-F4ED-4915-839A-8219056BAB06}" dt="2020-10-01T16:26:43.587" v="28" actId="26606"/>
          <ac:spMkLst>
            <pc:docMk/>
            <pc:sldMk cId="2868207863" sldId="270"/>
            <ac:spMk id="86" creationId="{D87AB319-64C0-4E2D-B1CD-0A970301BEEA}"/>
          </ac:spMkLst>
        </pc:spChg>
        <pc:spChg chg="add del">
          <ac:chgData name="Felicity Page" userId="f5bf5ff9cac893f2" providerId="LiveId" clId="{01EDE63C-F4ED-4915-839A-8219056BAB06}" dt="2020-10-01T16:26:43.587" v="28" actId="26606"/>
          <ac:spMkLst>
            <pc:docMk/>
            <pc:sldMk cId="2868207863" sldId="270"/>
            <ac:spMk id="88" creationId="{CC4A892D-088E-4414-965D-1F8C4212F602}"/>
          </ac:spMkLst>
        </pc:spChg>
        <pc:spChg chg="add del">
          <ac:chgData name="Felicity Page" userId="f5bf5ff9cac893f2" providerId="LiveId" clId="{01EDE63C-F4ED-4915-839A-8219056BAB06}" dt="2020-10-01T16:26:43.587" v="28" actId="26606"/>
          <ac:spMkLst>
            <pc:docMk/>
            <pc:sldMk cId="2868207863" sldId="270"/>
            <ac:spMk id="90" creationId="{472BC85F-BF83-4D6D-A1BC-8EE5822F0804}"/>
          </ac:spMkLst>
        </pc:spChg>
        <pc:spChg chg="add del">
          <ac:chgData name="Felicity Page" userId="f5bf5ff9cac893f2" providerId="LiveId" clId="{01EDE63C-F4ED-4915-839A-8219056BAB06}" dt="2020-10-01T16:26:49.210" v="29" actId="26606"/>
          <ac:spMkLst>
            <pc:docMk/>
            <pc:sldMk cId="2868207863" sldId="270"/>
            <ac:spMk id="141" creationId="{5D4BBAA4-5350-4225-A232-680E7C33436B}"/>
          </ac:spMkLst>
        </pc:spChg>
        <pc:spChg chg="add del">
          <ac:chgData name="Felicity Page" userId="f5bf5ff9cac893f2" providerId="LiveId" clId="{01EDE63C-F4ED-4915-839A-8219056BAB06}" dt="2020-10-01T16:26:49.210" v="29" actId="26606"/>
          <ac:spMkLst>
            <pc:docMk/>
            <pc:sldMk cId="2868207863" sldId="270"/>
            <ac:spMk id="143" creationId="{80574B87-291D-42D5-849E-368485E048A1}"/>
          </ac:spMkLst>
        </pc:spChg>
        <pc:spChg chg="add del">
          <ac:chgData name="Felicity Page" userId="f5bf5ff9cac893f2" providerId="LiveId" clId="{01EDE63C-F4ED-4915-839A-8219056BAB06}" dt="2020-10-01T16:26:49.210" v="29" actId="26606"/>
          <ac:spMkLst>
            <pc:docMk/>
            <pc:sldMk cId="2868207863" sldId="270"/>
            <ac:spMk id="145" creationId="{DDBB8A1B-F478-46E3-B3D4-FC7E87D51182}"/>
          </ac:spMkLst>
        </pc:spChg>
        <pc:spChg chg="add">
          <ac:chgData name="Felicity Page" userId="f5bf5ff9cac893f2" providerId="LiveId" clId="{01EDE63C-F4ED-4915-839A-8219056BAB06}" dt="2020-10-01T16:26:49.210" v="29" actId="26606"/>
          <ac:spMkLst>
            <pc:docMk/>
            <pc:sldMk cId="2868207863" sldId="270"/>
            <ac:spMk id="147" creationId="{D87AB319-64C0-4E2D-B1CD-0A970301BEEA}"/>
          </ac:spMkLst>
        </pc:spChg>
        <pc:spChg chg="add">
          <ac:chgData name="Felicity Page" userId="f5bf5ff9cac893f2" providerId="LiveId" clId="{01EDE63C-F4ED-4915-839A-8219056BAB06}" dt="2020-10-01T16:26:49.210" v="29" actId="26606"/>
          <ac:spMkLst>
            <pc:docMk/>
            <pc:sldMk cId="2868207863" sldId="270"/>
            <ac:spMk id="148" creationId="{CC4A892D-088E-4414-965D-1F8C4212F602}"/>
          </ac:spMkLst>
        </pc:spChg>
        <pc:spChg chg="add">
          <ac:chgData name="Felicity Page" userId="f5bf5ff9cac893f2" providerId="LiveId" clId="{01EDE63C-F4ED-4915-839A-8219056BAB06}" dt="2020-10-01T16:26:49.210" v="29" actId="26606"/>
          <ac:spMkLst>
            <pc:docMk/>
            <pc:sldMk cId="2868207863" sldId="270"/>
            <ac:spMk id="149" creationId="{472BC85F-BF83-4D6D-A1BC-8EE5822F0804}"/>
          </ac:spMkLst>
        </pc:spChg>
        <pc:picChg chg="add mod">
          <ac:chgData name="Felicity Page" userId="f5bf5ff9cac893f2" providerId="LiveId" clId="{01EDE63C-F4ED-4915-839A-8219056BAB06}" dt="2020-10-01T16:26:49.210" v="29" actId="26606"/>
          <ac:picMkLst>
            <pc:docMk/>
            <pc:sldMk cId="2868207863" sldId="270"/>
            <ac:picMk id="3" creationId="{12086F34-E383-45B6-8F9D-D2A6616500B6}"/>
          </ac:picMkLst>
        </pc:picChg>
        <pc:picChg chg="del mod">
          <ac:chgData name="Felicity Page" userId="f5bf5ff9cac893f2" providerId="LiveId" clId="{01EDE63C-F4ED-4915-839A-8219056BAB06}" dt="2020-10-01T16:26:34.247" v="26" actId="478"/>
          <ac:picMkLst>
            <pc:docMk/>
            <pc:sldMk cId="2868207863" sldId="270"/>
            <ac:picMk id="2056" creationId="{00000000-0000-0000-0000-000000000000}"/>
          </ac:picMkLst>
        </pc:picChg>
      </pc:sldChg>
      <pc:sldChg chg="addSp delSp modSp new mod modAnim">
        <pc:chgData name="Felicity Page" userId="f5bf5ff9cac893f2" providerId="LiveId" clId="{01EDE63C-F4ED-4915-839A-8219056BAB06}" dt="2020-10-01T16:23:51.870" v="21"/>
        <pc:sldMkLst>
          <pc:docMk/>
          <pc:sldMk cId="1468973683" sldId="286"/>
        </pc:sldMkLst>
        <pc:spChg chg="mod">
          <ac:chgData name="Felicity Page" userId="f5bf5ff9cac893f2" providerId="LiveId" clId="{01EDE63C-F4ED-4915-839A-8219056BAB06}" dt="2020-10-01T16:23:40.526" v="20" actId="20577"/>
          <ac:spMkLst>
            <pc:docMk/>
            <pc:sldMk cId="1468973683" sldId="286"/>
            <ac:spMk id="2" creationId="{5D8F5974-C17D-4478-B6E9-AB6C73C1A6FA}"/>
          </ac:spMkLst>
        </pc:spChg>
        <pc:spChg chg="del">
          <ac:chgData name="Felicity Page" userId="f5bf5ff9cac893f2" providerId="LiveId" clId="{01EDE63C-F4ED-4915-839A-8219056BAB06}" dt="2020-10-01T16:23:51.870" v="21"/>
          <ac:spMkLst>
            <pc:docMk/>
            <pc:sldMk cId="1468973683" sldId="286"/>
            <ac:spMk id="3" creationId="{CE0E44F8-3154-456C-967A-1A2405294438}"/>
          </ac:spMkLst>
        </pc:spChg>
        <pc:picChg chg="add mod">
          <ac:chgData name="Felicity Page" userId="f5bf5ff9cac893f2" providerId="LiveId" clId="{01EDE63C-F4ED-4915-839A-8219056BAB06}" dt="2020-10-01T16:23:51.870" v="21"/>
          <ac:picMkLst>
            <pc:docMk/>
            <pc:sldMk cId="1468973683" sldId="286"/>
            <ac:picMk id="4" creationId="{32F83220-7EE9-49AA-BC08-B5E4EDF834C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1D40BF23-ADC4-477D-9A99-3F08EBA7DA8C}" type="datetimeFigureOut">
              <a:rPr lang="en-US" smtClean="0"/>
              <a:pPr/>
              <a:t>10/1/2020</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55121987-62A0-4328-836C-48128870F2D3}" type="slidenum">
              <a:rPr lang="en-US" smtClean="0"/>
              <a:pPr/>
              <a:t>‹#›</a:t>
            </a:fld>
            <a:endParaRPr lang="en-US"/>
          </a:p>
        </p:txBody>
      </p:sp>
    </p:spTree>
    <p:extLst>
      <p:ext uri="{BB962C8B-B14F-4D97-AF65-F5344CB8AC3E}">
        <p14:creationId xmlns:p14="http://schemas.microsoft.com/office/powerpoint/2010/main" val="2991368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40BF23-ADC4-477D-9A99-3F08EBA7DA8C}"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116505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0BF23-ADC4-477D-9A99-3F08EBA7DA8C}"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243569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40BF23-ADC4-477D-9A99-3F08EBA7DA8C}" type="datetimeFigureOut">
              <a:rPr lang="en-US" smtClean="0"/>
              <a:pPr/>
              <a:t>10/1/2020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1782938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40BF23-ADC4-477D-9A99-3F08EBA7DA8C}" type="datetimeFigureOut">
              <a:rPr lang="en-US" smtClean="0"/>
              <a:pPr/>
              <a:t>10/1/2020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586019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40BF23-ADC4-477D-9A99-3F08EBA7DA8C}" type="datetimeFigureOut">
              <a:rPr lang="en-US" smtClean="0"/>
              <a:pPr/>
              <a:t>10/1/2020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101446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0BF23-ADC4-477D-9A99-3F08EBA7DA8C}" type="datetimeFigureOut">
              <a:rPr lang="en-US" smtClean="0"/>
              <a:pPr/>
              <a:t>10/1/2020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3791731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1D40BF23-ADC4-477D-9A99-3F08EBA7DA8C}" type="datetimeFigureOut">
              <a:rPr lang="en-US" smtClean="0"/>
              <a:pPr/>
              <a:t>10/1/2020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5121987-62A0-4328-836C-48128870F2D3}" type="slidenum">
              <a:rPr lang="en-US" smtClean="0"/>
              <a:pPr/>
              <a:t>‹#›</a:t>
            </a:fld>
            <a:endParaRPr lang="en-US"/>
          </a:p>
        </p:txBody>
      </p:sp>
    </p:spTree>
    <p:extLst>
      <p:ext uri="{BB962C8B-B14F-4D97-AF65-F5344CB8AC3E}">
        <p14:creationId xmlns:p14="http://schemas.microsoft.com/office/powerpoint/2010/main" val="3445824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1D40BF23-ADC4-477D-9A99-3F08EBA7DA8C}" type="datetimeFigureOut">
              <a:rPr lang="en-US" smtClean="0"/>
              <a:pPr/>
              <a:t>10/1/2020</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5121987-62A0-4328-836C-48128870F2D3}" type="slidenum">
              <a:rPr lang="en-US" smtClean="0"/>
              <a:pPr/>
              <a:t>‹#›</a:t>
            </a:fld>
            <a:endParaRPr lang="en-US"/>
          </a:p>
        </p:txBody>
      </p:sp>
    </p:spTree>
    <p:extLst>
      <p:ext uri="{BB962C8B-B14F-4D97-AF65-F5344CB8AC3E}">
        <p14:creationId xmlns:p14="http://schemas.microsoft.com/office/powerpoint/2010/main" val="254819584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40BF23-ADC4-477D-9A99-3F08EBA7DA8C}"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215374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40BF23-ADC4-477D-9A99-3F08EBA7DA8C}" type="datetimeFigureOut">
              <a:rPr lang="en-US" smtClean="0"/>
              <a:pPr/>
              <a:t>10/1/2020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121987-62A0-4328-836C-48128870F2D3}" type="slidenum">
              <a:rPr lang="en-US" smtClean="0"/>
              <a:pPr/>
              <a:t>‹#›</a:t>
            </a:fld>
            <a:endParaRPr lang="en-US"/>
          </a:p>
        </p:txBody>
      </p:sp>
    </p:spTree>
    <p:extLst>
      <p:ext uri="{BB962C8B-B14F-4D97-AF65-F5344CB8AC3E}">
        <p14:creationId xmlns:p14="http://schemas.microsoft.com/office/powerpoint/2010/main" val="2824002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1D40BF23-ADC4-477D-9A99-3F08EBA7DA8C}" type="datetimeFigureOut">
              <a:rPr lang="en-US" smtClean="0"/>
              <a:pPr/>
              <a:t>10/1/2020</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55121987-62A0-4328-836C-48128870F2D3}" type="slidenum">
              <a:rPr lang="en-US" smtClean="0"/>
              <a:pPr/>
              <a:t>‹#›</a:t>
            </a:fld>
            <a:endParaRPr lang="en-US"/>
          </a:p>
        </p:txBody>
      </p:sp>
    </p:spTree>
    <p:extLst>
      <p:ext uri="{BB962C8B-B14F-4D97-AF65-F5344CB8AC3E}">
        <p14:creationId xmlns:p14="http://schemas.microsoft.com/office/powerpoint/2010/main" val="3126180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wibgNGe4aY?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4kIKySxUYuk?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ed blood cells 1.bmp"/>
          <p:cNvPicPr>
            <a:picLocks noChangeAspect="1"/>
          </p:cNvPicPr>
          <p:nvPr/>
        </p:nvPicPr>
        <p:blipFill>
          <a:blip r:embed="rId2" cstate="print"/>
          <a:stretch>
            <a:fillRect/>
          </a:stretch>
        </p:blipFill>
        <p:spPr>
          <a:xfrm>
            <a:off x="0" y="0"/>
            <a:ext cx="9144000" cy="6858000"/>
          </a:xfrm>
          <a:prstGeom prst="rect">
            <a:avLst/>
          </a:prstGeom>
        </p:spPr>
      </p:pic>
      <p:sp>
        <p:nvSpPr>
          <p:cNvPr id="3" name="Rectangle 2"/>
          <p:cNvSpPr/>
          <p:nvPr/>
        </p:nvSpPr>
        <p:spPr>
          <a:xfrm>
            <a:off x="2400347" y="2967335"/>
            <a:ext cx="184731" cy="923330"/>
          </a:xfrm>
          <a:prstGeom prst="rect">
            <a:avLst/>
          </a:prstGeom>
          <a:noFill/>
        </p:spPr>
        <p:txBody>
          <a:bodyPr wrap="none" lIns="91440" tIns="45720" rIns="91440" bIns="45720">
            <a:spAutoFit/>
          </a:bodyPr>
          <a:lstStyle/>
          <a:p>
            <a:pPr algn="ctr"/>
            <a:endPar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4" name="Rectangle 3"/>
          <p:cNvSpPr/>
          <p:nvPr/>
        </p:nvSpPr>
        <p:spPr>
          <a:xfrm>
            <a:off x="3505200" y="838200"/>
            <a:ext cx="5638800" cy="2246769"/>
          </a:xfrm>
          <a:prstGeom prst="rect">
            <a:avLst/>
          </a:prstGeom>
          <a:noFill/>
        </p:spPr>
        <p:txBody>
          <a:bodyPr wrap="square" lIns="91440" tIns="45720" rIns="91440" bIns="45720">
            <a:spAutoFit/>
          </a:bodyPr>
          <a:lstStyle/>
          <a:p>
            <a:pPr algn="ctr"/>
            <a:r>
              <a:rPr lang="en-US" sz="13500" b="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rPr>
              <a:t>Viruses</a:t>
            </a:r>
          </a:p>
        </p:txBody>
      </p:sp>
      <p:pic>
        <p:nvPicPr>
          <p:cNvPr id="5" name="Picture 4" descr="virus.bmp"/>
          <p:cNvPicPr>
            <a:picLocks noChangeAspect="1"/>
          </p:cNvPicPr>
          <p:nvPr/>
        </p:nvPicPr>
        <p:blipFill>
          <a:blip r:embed="rId3" cstate="print"/>
          <a:stretch>
            <a:fillRect/>
          </a:stretch>
        </p:blipFill>
        <p:spPr>
          <a:xfrm>
            <a:off x="0" y="0"/>
            <a:ext cx="3571875" cy="6858000"/>
          </a:xfrm>
          <a:prstGeom prst="rect">
            <a:avLst/>
          </a:prstGeom>
        </p:spPr>
      </p:pic>
      <p:sp>
        <p:nvSpPr>
          <p:cNvPr id="6" name="TextBox 5"/>
          <p:cNvSpPr txBox="1"/>
          <p:nvPr/>
        </p:nvSpPr>
        <p:spPr>
          <a:xfrm>
            <a:off x="3581400" y="3200400"/>
            <a:ext cx="5562600" cy="3046988"/>
          </a:xfrm>
          <a:prstGeom prst="rect">
            <a:avLst/>
          </a:prstGeom>
          <a:noFill/>
        </p:spPr>
        <p:txBody>
          <a:bodyPr wrap="square" rtlCol="0">
            <a:spAutoFit/>
          </a:bodyPr>
          <a:lstStyle/>
          <a:p>
            <a:pPr algn="ctr"/>
            <a:r>
              <a:rPr lang="en-US" sz="3200" b="1" dirty="0">
                <a:solidFill>
                  <a:schemeClr val="bg1"/>
                </a:solidFill>
              </a:rPr>
              <a:t>Doesn’t belong to any kingdom</a:t>
            </a:r>
          </a:p>
          <a:p>
            <a:pPr algn="ctr"/>
            <a:r>
              <a:rPr lang="en-US" sz="3200" b="1" dirty="0">
                <a:solidFill>
                  <a:schemeClr val="bg1"/>
                </a:solidFill>
              </a:rPr>
              <a:t>-It’s not a plant or an animal.</a:t>
            </a:r>
          </a:p>
          <a:p>
            <a:pPr algn="ctr"/>
            <a:r>
              <a:rPr lang="en-US" sz="3200" b="1" dirty="0">
                <a:solidFill>
                  <a:schemeClr val="bg1"/>
                </a:solidFill>
              </a:rPr>
              <a:t>-It’s not a fungi, protist, or  bacteria.</a:t>
            </a:r>
          </a:p>
          <a:p>
            <a:pPr algn="ctr"/>
            <a:endParaRPr lang="en-US" sz="3200" b="1" dirty="0">
              <a:solidFill>
                <a:schemeClr val="bg1"/>
              </a:solidFill>
            </a:endParaRPr>
          </a:p>
          <a:p>
            <a:pPr algn="ctr"/>
            <a:r>
              <a:rPr lang="en-US" sz="3200" b="1" dirty="0">
                <a:solidFill>
                  <a:schemeClr val="bg1"/>
                </a:solidFill>
              </a:rPr>
              <a:t>WHAT IS A VIRUS?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Key Definitions </a:t>
            </a:r>
          </a:p>
        </p:txBody>
      </p:sp>
      <p:sp>
        <p:nvSpPr>
          <p:cNvPr id="3" name="Content Placeholder 2"/>
          <p:cNvSpPr>
            <a:spLocks noGrp="1"/>
          </p:cNvSpPr>
          <p:nvPr>
            <p:ph idx="1"/>
          </p:nvPr>
        </p:nvSpPr>
        <p:spPr>
          <a:xfrm>
            <a:off x="3460791" y="936711"/>
            <a:ext cx="5111994" cy="4984578"/>
          </a:xfrm>
        </p:spPr>
        <p:txBody>
          <a:bodyPr anchor="ctr">
            <a:normAutofit/>
          </a:bodyPr>
          <a:lstStyle/>
          <a:p>
            <a:r>
              <a:rPr lang="en-GB" dirty="0"/>
              <a:t>DNA -  [ </a:t>
            </a:r>
            <a:r>
              <a:rPr lang="en-GB" dirty="0" err="1"/>
              <a:t>dē′ĕn</a:t>
            </a:r>
            <a:r>
              <a:rPr lang="en-GB" dirty="0"/>
              <a:t>-ā′ ] Short for deoxyribonucleic acid. The nucleic acid that is the genetic material determining the makeup of all living cells and many viruses. It consists of two long strands of nucleotides linked together in a structure resembling a ladder twisted into a spiral.</a:t>
            </a:r>
          </a:p>
          <a:p>
            <a:endParaRPr lang="en-GB" dirty="0"/>
          </a:p>
        </p:txBody>
      </p:sp>
    </p:spTree>
    <p:extLst>
      <p:ext uri="{BB962C8B-B14F-4D97-AF65-F5344CB8AC3E}">
        <p14:creationId xmlns:p14="http://schemas.microsoft.com/office/powerpoint/2010/main" val="1609564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7" name="Rectangle 85">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48" name="Rectangle 87">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267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4714251"/>
            <a:ext cx="8192729" cy="1125190"/>
          </a:xfrm>
        </p:spPr>
        <p:txBody>
          <a:bodyPr vert="horz" lIns="91440" tIns="45720" rIns="91440" bIns="45720" rtlCol="0" anchor="b">
            <a:normAutofit/>
          </a:bodyPr>
          <a:lstStyle/>
          <a:p>
            <a:pPr>
              <a:lnSpc>
                <a:spcPct val="80000"/>
              </a:lnSpc>
            </a:pPr>
            <a:r>
              <a:rPr lang="en-US" sz="5700">
                <a:solidFill>
                  <a:srgbClr val="FFFFFF"/>
                </a:solidFill>
              </a:rPr>
              <a:t>DNA   </a:t>
            </a:r>
          </a:p>
        </p:txBody>
      </p:sp>
      <p:sp>
        <p:nvSpPr>
          <p:cNvPr id="149" name="Rectangle 89">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What is DNA and How Does it Work?">
            <a:hlinkClick r:id="" action="ppaction://media"/>
            <a:extLst>
              <a:ext uri="{FF2B5EF4-FFF2-40B4-BE49-F238E27FC236}">
                <a16:creationId xmlns:a16="http://schemas.microsoft.com/office/drawing/2014/main" id="{12086F34-E383-45B6-8F9D-D2A6616500B6}"/>
              </a:ext>
            </a:extLst>
          </p:cNvPr>
          <p:cNvPicPr>
            <a:picLocks noGrp="1" noRot="1" noChangeAspect="1"/>
          </p:cNvPicPr>
          <p:nvPr>
            <p:ph idx="1"/>
            <a:videoFile r:link="rId1"/>
          </p:nvPr>
        </p:nvPicPr>
        <p:blipFill>
          <a:blip r:embed="rId3"/>
          <a:stretch>
            <a:fillRect/>
          </a:stretch>
        </p:blipFill>
        <p:spPr>
          <a:xfrm>
            <a:off x="1368006" y="643467"/>
            <a:ext cx="6382586" cy="3590205"/>
          </a:xfrm>
          <a:prstGeom prst="rect">
            <a:avLst/>
          </a:prstGeom>
        </p:spPr>
      </p:pic>
    </p:spTree>
    <p:extLst>
      <p:ext uri="{BB962C8B-B14F-4D97-AF65-F5344CB8AC3E}">
        <p14:creationId xmlns:p14="http://schemas.microsoft.com/office/powerpoint/2010/main" val="286820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RNA</a:t>
            </a:r>
          </a:p>
        </p:txBody>
      </p:sp>
      <p:sp>
        <p:nvSpPr>
          <p:cNvPr id="3" name="Content Placeholder 2"/>
          <p:cNvSpPr>
            <a:spLocks noGrp="1"/>
          </p:cNvSpPr>
          <p:nvPr>
            <p:ph idx="1"/>
          </p:nvPr>
        </p:nvSpPr>
        <p:spPr>
          <a:xfrm>
            <a:off x="3460791" y="936711"/>
            <a:ext cx="5111994" cy="4984578"/>
          </a:xfrm>
        </p:spPr>
        <p:txBody>
          <a:bodyPr anchor="ctr">
            <a:normAutofit/>
          </a:bodyPr>
          <a:lstStyle/>
          <a:p>
            <a:r>
              <a:rPr lang="en-GB" dirty="0"/>
              <a:t>Short for ribonucleic acid. The nucleic acid that </a:t>
            </a:r>
            <a:r>
              <a:rPr lang="en-GB" b="1" dirty="0"/>
              <a:t>is</a:t>
            </a:r>
            <a:r>
              <a:rPr lang="en-GB" dirty="0"/>
              <a:t> used in key metabolic processes for all steps of protein synthesis in all living cells and carries the genetic information of many viruses. Unlike double-stranded DNA, </a:t>
            </a:r>
            <a:r>
              <a:rPr lang="en-GB" b="1" dirty="0"/>
              <a:t>RNA</a:t>
            </a:r>
            <a:r>
              <a:rPr lang="en-GB" dirty="0"/>
              <a:t> consists of a single strand of nucleotides, and it occurs in a variety of lengths and shapes</a:t>
            </a:r>
          </a:p>
        </p:txBody>
      </p:sp>
    </p:spTree>
    <p:extLst>
      <p:ext uri="{BB962C8B-B14F-4D97-AF65-F5344CB8AC3E}">
        <p14:creationId xmlns:p14="http://schemas.microsoft.com/office/powerpoint/2010/main" val="197442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81000" y="0"/>
            <a:ext cx="8305800" cy="1754326"/>
          </a:xfrm>
          <a:prstGeom prst="rect">
            <a:avLst/>
          </a:prstGeom>
          <a:noFill/>
        </p:spPr>
        <p:txBody>
          <a:bodyPr wrap="square" rtlCol="0">
            <a:spAutoFit/>
          </a:bodyPr>
          <a:lstStyle/>
          <a:p>
            <a:pPr algn="ctr"/>
            <a:r>
              <a:rPr lang="en-US" sz="3600" b="1" dirty="0"/>
              <a:t>A virus is an </a:t>
            </a:r>
            <a:r>
              <a:rPr lang="en-US" sz="3600" b="1" u="sng" dirty="0"/>
              <a:t>infectious</a:t>
            </a:r>
            <a:r>
              <a:rPr lang="en-US" sz="3600" b="1" dirty="0"/>
              <a:t> agent made up of </a:t>
            </a:r>
            <a:r>
              <a:rPr lang="en-US" sz="3600" b="1" u="sng" dirty="0"/>
              <a:t>nucleic</a:t>
            </a:r>
            <a:r>
              <a:rPr lang="en-US" sz="3600" b="1" dirty="0"/>
              <a:t> acid (</a:t>
            </a:r>
            <a:r>
              <a:rPr lang="en-US" sz="3600" b="1" u="sng" dirty="0"/>
              <a:t>DNA</a:t>
            </a:r>
            <a:r>
              <a:rPr lang="en-US" sz="3600" b="1" dirty="0"/>
              <a:t> or </a:t>
            </a:r>
            <a:r>
              <a:rPr lang="en-US" sz="3600" b="1" u="sng" dirty="0"/>
              <a:t>RNA</a:t>
            </a:r>
            <a:r>
              <a:rPr lang="en-US" sz="3600" b="1" dirty="0"/>
              <a:t>) wrapped in a </a:t>
            </a:r>
            <a:r>
              <a:rPr lang="en-US" sz="3600" b="1" u="sng" dirty="0"/>
              <a:t>protein</a:t>
            </a:r>
            <a:r>
              <a:rPr lang="en-US" sz="3600" b="1" dirty="0"/>
              <a:t> coat called a </a:t>
            </a:r>
            <a:r>
              <a:rPr lang="en-US" sz="3600" b="1" u="sng" dirty="0"/>
              <a:t>capsid</a:t>
            </a:r>
            <a:r>
              <a:rPr lang="en-US" sz="3600" b="1" dirty="0"/>
              <a:t>.</a:t>
            </a:r>
          </a:p>
        </p:txBody>
      </p:sp>
      <p:sp>
        <p:nvSpPr>
          <p:cNvPr id="6" name="TextBox 5"/>
          <p:cNvSpPr txBox="1"/>
          <p:nvPr/>
        </p:nvSpPr>
        <p:spPr>
          <a:xfrm>
            <a:off x="228600" y="1905000"/>
            <a:ext cx="8534400" cy="954107"/>
          </a:xfrm>
          <a:prstGeom prst="rect">
            <a:avLst/>
          </a:prstGeom>
          <a:noFill/>
        </p:spPr>
        <p:txBody>
          <a:bodyPr wrap="square" rtlCol="0">
            <a:spAutoFit/>
          </a:bodyPr>
          <a:lstStyle/>
          <a:p>
            <a:pPr algn="ctr"/>
            <a:r>
              <a:rPr lang="en-US" sz="2800" b="1" dirty="0"/>
              <a:t>Viruses have no </a:t>
            </a:r>
            <a:r>
              <a:rPr lang="en-US" sz="2800" b="1" u="sng" dirty="0"/>
              <a:t>nucleus</a:t>
            </a:r>
            <a:r>
              <a:rPr lang="en-US" sz="2800" b="1" dirty="0"/>
              <a:t>, no </a:t>
            </a:r>
            <a:r>
              <a:rPr lang="en-US" sz="2800" b="1" u="sng" dirty="0"/>
              <a:t>organelles</a:t>
            </a:r>
            <a:r>
              <a:rPr lang="en-US" sz="2800" b="1" dirty="0"/>
              <a:t>, no </a:t>
            </a:r>
            <a:r>
              <a:rPr lang="en-US" sz="2800" b="1" u="sng" dirty="0"/>
              <a:t>cytoplasm</a:t>
            </a:r>
            <a:r>
              <a:rPr lang="en-US" sz="2800" b="1" dirty="0"/>
              <a:t> or cell membrane—</a:t>
            </a:r>
            <a:r>
              <a:rPr lang="en-US" sz="2800" b="1" u="sng" dirty="0"/>
              <a:t>Non-cellular</a:t>
            </a:r>
          </a:p>
        </p:txBody>
      </p:sp>
      <p:pic>
        <p:nvPicPr>
          <p:cNvPr id="8" name="Picture 7" descr="virus2.jpg"/>
          <p:cNvPicPr>
            <a:picLocks noChangeAspect="1"/>
          </p:cNvPicPr>
          <p:nvPr/>
        </p:nvPicPr>
        <p:blipFill>
          <a:blip r:embed="rId2" cstate="print"/>
          <a:stretch>
            <a:fillRect/>
          </a:stretch>
        </p:blipFill>
        <p:spPr>
          <a:xfrm>
            <a:off x="914400" y="3561080"/>
            <a:ext cx="2438400" cy="3088640"/>
          </a:xfrm>
          <a:prstGeom prst="rect">
            <a:avLst/>
          </a:prstGeom>
          <a:ln w="57150">
            <a:solidFill>
              <a:srgbClr val="A82443"/>
            </a:solidFill>
          </a:ln>
        </p:spPr>
      </p:pic>
      <p:pic>
        <p:nvPicPr>
          <p:cNvPr id="9" name="Picture 8" descr="Animal-Cell.jpg"/>
          <p:cNvPicPr>
            <a:picLocks noChangeAspect="1"/>
          </p:cNvPicPr>
          <p:nvPr/>
        </p:nvPicPr>
        <p:blipFill>
          <a:blip r:embed="rId3" cstate="print"/>
          <a:stretch>
            <a:fillRect/>
          </a:stretch>
        </p:blipFill>
        <p:spPr>
          <a:xfrm>
            <a:off x="5105400" y="3581400"/>
            <a:ext cx="3063274" cy="3042943"/>
          </a:xfrm>
          <a:prstGeom prst="rect">
            <a:avLst/>
          </a:prstGeom>
          <a:ln w="57150">
            <a:solidFill>
              <a:srgbClr val="A82443"/>
            </a:solidFill>
          </a:ln>
        </p:spPr>
      </p:pic>
      <p:sp>
        <p:nvSpPr>
          <p:cNvPr id="11" name="TextBox 10"/>
          <p:cNvSpPr txBox="1"/>
          <p:nvPr/>
        </p:nvSpPr>
        <p:spPr>
          <a:xfrm>
            <a:off x="3657600" y="4800600"/>
            <a:ext cx="1371600" cy="1569660"/>
          </a:xfrm>
          <a:prstGeom prst="rect">
            <a:avLst/>
          </a:prstGeom>
          <a:noFill/>
        </p:spPr>
        <p:txBody>
          <a:bodyPr wrap="square" rtlCol="0">
            <a:spAutoFit/>
          </a:bodyPr>
          <a:lstStyle/>
          <a:p>
            <a:r>
              <a:rPr lang="en-US" sz="9600" dirty="0" err="1"/>
              <a:t>vs</a:t>
            </a:r>
            <a:endParaRPr lang="en-US" sz="9600" dirty="0"/>
          </a:p>
        </p:txBody>
      </p:sp>
      <p:sp>
        <p:nvSpPr>
          <p:cNvPr id="7" name="TextBox 6"/>
          <p:cNvSpPr txBox="1"/>
          <p:nvPr/>
        </p:nvSpPr>
        <p:spPr>
          <a:xfrm>
            <a:off x="838200" y="2895600"/>
            <a:ext cx="7467600" cy="523220"/>
          </a:xfrm>
          <a:prstGeom prst="rect">
            <a:avLst/>
          </a:prstGeom>
          <a:noFill/>
        </p:spPr>
        <p:txBody>
          <a:bodyPr wrap="square" rtlCol="0">
            <a:spAutoFit/>
          </a:bodyPr>
          <a:lstStyle/>
          <a:p>
            <a:pPr marL="236538" indent="-236538"/>
            <a:r>
              <a:rPr lang="en-US" sz="2800" b="1" dirty="0"/>
              <a:t>This is why it does NOT belong to any </a:t>
            </a:r>
            <a:r>
              <a:rPr lang="en-US" sz="2800" b="1" u="sng" dirty="0"/>
              <a:t>kingdom</a:t>
            </a:r>
            <a:r>
              <a:rPr lang="en-US" sz="2800" b="1" dirty="0"/>
              <a:t>.</a:t>
            </a:r>
            <a:endParaRPr lang="en-US" sz="2800" b="1" u="sng"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2628" y="770467"/>
            <a:ext cx="3154176" cy="3352800"/>
          </a:xfrm>
        </p:spPr>
        <p:txBody>
          <a:bodyPr vert="horz" lIns="91440" tIns="45720" rIns="91440" bIns="45720" rtlCol="0" anchor="b">
            <a:normAutofit/>
          </a:bodyPr>
          <a:lstStyle/>
          <a:p>
            <a:pPr>
              <a:lnSpc>
                <a:spcPct val="80000"/>
              </a:lnSpc>
            </a:pPr>
            <a:r>
              <a:rPr lang="en-US" sz="6300" kern="1200" spc="-120" baseline="0">
                <a:solidFill>
                  <a:srgbClr val="FFFFFF"/>
                </a:solidFill>
                <a:latin typeface="+mj-lt"/>
                <a:ea typeface="+mj-ea"/>
                <a:cs typeface="+mj-cs"/>
              </a:rPr>
              <a:t>RNA</a:t>
            </a:r>
          </a:p>
        </p:txBody>
      </p:sp>
      <p:sp>
        <p:nvSpPr>
          <p:cNvPr id="75" name="Rectangle 74">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9402" y="0"/>
            <a:ext cx="50545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Image result for picture of RNA"/>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8406" r="-1" b="5743"/>
          <a:stretch/>
        </p:blipFill>
        <p:spPr bwMode="auto">
          <a:xfrm>
            <a:off x="4572000" y="629265"/>
            <a:ext cx="4089402" cy="5585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822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F5974-C17D-4478-B6E9-AB6C73C1A6FA}"/>
              </a:ext>
            </a:extLst>
          </p:cNvPr>
          <p:cNvSpPr>
            <a:spLocks noGrp="1"/>
          </p:cNvSpPr>
          <p:nvPr>
            <p:ph type="title"/>
          </p:nvPr>
        </p:nvSpPr>
        <p:spPr/>
        <p:txBody>
          <a:bodyPr/>
          <a:lstStyle/>
          <a:p>
            <a:r>
              <a:rPr lang="en-US" dirty="0"/>
              <a:t>Classifying viruses </a:t>
            </a:r>
            <a:endParaRPr lang="en-GB" dirty="0"/>
          </a:p>
        </p:txBody>
      </p:sp>
      <p:pic>
        <p:nvPicPr>
          <p:cNvPr id="4" name="Online Media 3" title="Virus structure and classification | Cells | MCAT | Khan Academy">
            <a:hlinkClick r:id="" action="ppaction://media"/>
            <a:extLst>
              <a:ext uri="{FF2B5EF4-FFF2-40B4-BE49-F238E27FC236}">
                <a16:creationId xmlns:a16="http://schemas.microsoft.com/office/drawing/2014/main" id="{32F83220-7EE9-49AA-BC08-B5E4EDF834CA}"/>
              </a:ext>
            </a:extLst>
          </p:cNvPr>
          <p:cNvPicPr>
            <a:picLocks noGrp="1" noRot="1" noChangeAspect="1"/>
          </p:cNvPicPr>
          <p:nvPr>
            <p:ph idx="1"/>
            <a:videoFile r:link="rId1"/>
          </p:nvPr>
        </p:nvPicPr>
        <p:blipFill>
          <a:blip r:embed="rId3"/>
          <a:stretch>
            <a:fillRect/>
          </a:stretch>
        </p:blipFill>
        <p:spPr>
          <a:xfrm>
            <a:off x="2027238" y="1993900"/>
            <a:ext cx="5024437" cy="3765550"/>
          </a:xfrm>
          <a:prstGeom prst="rect">
            <a:avLst/>
          </a:prstGeom>
        </p:spPr>
      </p:pic>
    </p:spTree>
    <p:extLst>
      <p:ext uri="{BB962C8B-B14F-4D97-AF65-F5344CB8AC3E}">
        <p14:creationId xmlns:p14="http://schemas.microsoft.com/office/powerpoint/2010/main" val="146897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IV.jpg"/>
          <p:cNvPicPr>
            <a:picLocks noChangeAspect="1"/>
          </p:cNvPicPr>
          <p:nvPr/>
        </p:nvPicPr>
        <p:blipFill>
          <a:blip r:embed="rId2" cstate="print">
            <a:lum bright="20000"/>
          </a:blip>
          <a:stretch>
            <a:fillRect/>
          </a:stretch>
        </p:blipFill>
        <p:spPr>
          <a:xfrm>
            <a:off x="5181600" y="2438400"/>
            <a:ext cx="3778094" cy="2843548"/>
          </a:xfrm>
          <a:prstGeom prst="rect">
            <a:avLst/>
          </a:prstGeom>
        </p:spPr>
      </p:pic>
      <p:sp>
        <p:nvSpPr>
          <p:cNvPr id="5" name="TextBox 4"/>
          <p:cNvSpPr txBox="1"/>
          <p:nvPr/>
        </p:nvSpPr>
        <p:spPr>
          <a:xfrm>
            <a:off x="0" y="304800"/>
            <a:ext cx="9144000" cy="646331"/>
          </a:xfrm>
          <a:prstGeom prst="rect">
            <a:avLst/>
          </a:prstGeom>
          <a:noFill/>
        </p:spPr>
        <p:txBody>
          <a:bodyPr wrap="square" rtlCol="0">
            <a:spAutoFit/>
          </a:bodyPr>
          <a:lstStyle/>
          <a:p>
            <a:pPr algn="ctr"/>
            <a:r>
              <a:rPr lang="en-US" sz="3600" b="1" dirty="0">
                <a:solidFill>
                  <a:schemeClr val="accent6">
                    <a:lumMod val="75000"/>
                  </a:schemeClr>
                </a:solidFill>
              </a:rPr>
              <a:t>Viruses have either </a:t>
            </a:r>
            <a:r>
              <a:rPr lang="en-US" sz="3600" b="1" u="sng" dirty="0">
                <a:solidFill>
                  <a:schemeClr val="accent6">
                    <a:lumMod val="75000"/>
                  </a:schemeClr>
                </a:solidFill>
              </a:rPr>
              <a:t>DNA</a:t>
            </a:r>
            <a:r>
              <a:rPr lang="en-US" sz="3600" b="1" dirty="0">
                <a:solidFill>
                  <a:schemeClr val="accent6">
                    <a:lumMod val="75000"/>
                  </a:schemeClr>
                </a:solidFill>
              </a:rPr>
              <a:t> or </a:t>
            </a:r>
            <a:r>
              <a:rPr lang="en-US" sz="3600" b="1" u="sng" dirty="0">
                <a:solidFill>
                  <a:schemeClr val="accent6">
                    <a:lumMod val="75000"/>
                  </a:schemeClr>
                </a:solidFill>
              </a:rPr>
              <a:t>RNA</a:t>
            </a:r>
            <a:r>
              <a:rPr lang="en-US" sz="3600" b="1" dirty="0">
                <a:solidFill>
                  <a:schemeClr val="accent6">
                    <a:lumMod val="75000"/>
                  </a:schemeClr>
                </a:solidFill>
              </a:rPr>
              <a:t> but NOT both.</a:t>
            </a:r>
          </a:p>
        </p:txBody>
      </p:sp>
      <p:sp>
        <p:nvSpPr>
          <p:cNvPr id="6" name="TextBox 5"/>
          <p:cNvSpPr txBox="1"/>
          <p:nvPr/>
        </p:nvSpPr>
        <p:spPr>
          <a:xfrm>
            <a:off x="228600" y="1143000"/>
            <a:ext cx="8534400" cy="1323439"/>
          </a:xfrm>
          <a:prstGeom prst="rect">
            <a:avLst/>
          </a:prstGeom>
          <a:noFill/>
        </p:spPr>
        <p:txBody>
          <a:bodyPr wrap="square" rtlCol="0">
            <a:spAutoFit/>
          </a:bodyPr>
          <a:lstStyle/>
          <a:p>
            <a:pPr algn="ctr"/>
            <a:r>
              <a:rPr lang="en-US" sz="4000" b="1" dirty="0">
                <a:latin typeface="Aharoni" pitchFamily="2" charset="-79"/>
                <a:cs typeface="Aharoni" pitchFamily="2" charset="-79"/>
              </a:rPr>
              <a:t>Viruses with </a:t>
            </a:r>
            <a:r>
              <a:rPr lang="en-US" sz="4000" b="1" u="sng" dirty="0">
                <a:latin typeface="Aharoni" pitchFamily="2" charset="-79"/>
                <a:cs typeface="Aharoni" pitchFamily="2" charset="-79"/>
              </a:rPr>
              <a:t>RNA</a:t>
            </a:r>
            <a:r>
              <a:rPr lang="en-US" sz="4000" b="1" dirty="0">
                <a:latin typeface="Aharoni" pitchFamily="2" charset="-79"/>
                <a:cs typeface="Aharoni" pitchFamily="2" charset="-79"/>
              </a:rPr>
              <a:t>  that transcribe into DNA are called </a:t>
            </a:r>
            <a:r>
              <a:rPr lang="en-US" sz="4000" b="1" u="sng" dirty="0">
                <a:latin typeface="Aharoni" pitchFamily="2" charset="-79"/>
                <a:cs typeface="Aharoni" pitchFamily="2" charset="-79"/>
              </a:rPr>
              <a:t>retroviruses</a:t>
            </a:r>
            <a:r>
              <a:rPr lang="en-US" sz="4000" b="1" dirty="0">
                <a:latin typeface="Aharoni" pitchFamily="2" charset="-79"/>
                <a:cs typeface="Aharoni" pitchFamily="2" charset="-79"/>
              </a:rPr>
              <a:t>.</a:t>
            </a:r>
          </a:p>
        </p:txBody>
      </p:sp>
      <p:cxnSp>
        <p:nvCxnSpPr>
          <p:cNvPr id="9" name="Straight Arrow Connector 8"/>
          <p:cNvCxnSpPr>
            <a:stCxn id="11" idx="0"/>
          </p:cNvCxnSpPr>
          <p:nvPr/>
        </p:nvCxnSpPr>
        <p:spPr>
          <a:xfrm rot="16200000" flipV="1">
            <a:off x="7067550" y="4210050"/>
            <a:ext cx="1295400" cy="381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324600" y="4876800"/>
            <a:ext cx="2819400" cy="523220"/>
          </a:xfrm>
          <a:prstGeom prst="rect">
            <a:avLst/>
          </a:prstGeom>
          <a:noFill/>
        </p:spPr>
        <p:txBody>
          <a:bodyPr wrap="square" rtlCol="0">
            <a:spAutoFit/>
          </a:bodyPr>
          <a:lstStyle/>
          <a:p>
            <a:pPr algn="ctr"/>
            <a:r>
              <a:rPr lang="en-US" sz="2800" b="1" dirty="0"/>
              <a:t>HIV Infected Cell</a:t>
            </a:r>
          </a:p>
        </p:txBody>
      </p:sp>
      <p:pic>
        <p:nvPicPr>
          <p:cNvPr id="1026" name="Picture 2" descr="http://wordinfo.info/words/images/zoo-dog-scratching.gif"/>
          <p:cNvPicPr>
            <a:picLocks noChangeAspect="1" noChangeArrowheads="1"/>
          </p:cNvPicPr>
          <p:nvPr/>
        </p:nvPicPr>
        <p:blipFill>
          <a:blip r:embed="rId3" cstate="print"/>
          <a:srcRect/>
          <a:stretch>
            <a:fillRect/>
          </a:stretch>
        </p:blipFill>
        <p:spPr bwMode="auto">
          <a:xfrm>
            <a:off x="228600" y="4495800"/>
            <a:ext cx="4354286" cy="2362200"/>
          </a:xfrm>
          <a:prstGeom prst="rect">
            <a:avLst/>
          </a:prstGeom>
          <a:noFill/>
        </p:spPr>
      </p:pic>
      <p:sp>
        <p:nvSpPr>
          <p:cNvPr id="15" name="TextBox 14"/>
          <p:cNvSpPr txBox="1"/>
          <p:nvPr/>
        </p:nvSpPr>
        <p:spPr>
          <a:xfrm>
            <a:off x="4724400" y="5715000"/>
            <a:ext cx="4191000" cy="954107"/>
          </a:xfrm>
          <a:prstGeom prst="rect">
            <a:avLst/>
          </a:prstGeom>
          <a:noFill/>
        </p:spPr>
        <p:txBody>
          <a:bodyPr wrap="square" rtlCol="0">
            <a:spAutoFit/>
          </a:bodyPr>
          <a:lstStyle/>
          <a:p>
            <a:r>
              <a:rPr lang="en-US" sz="2800" dirty="0"/>
              <a:t>A flea is a parasite to a dog and is harmful to the dog.</a:t>
            </a:r>
          </a:p>
        </p:txBody>
      </p:sp>
      <p:sp>
        <p:nvSpPr>
          <p:cNvPr id="13" name="TextBox 12"/>
          <p:cNvSpPr txBox="1"/>
          <p:nvPr/>
        </p:nvSpPr>
        <p:spPr>
          <a:xfrm>
            <a:off x="152400" y="2438400"/>
            <a:ext cx="5029200" cy="2246769"/>
          </a:xfrm>
          <a:prstGeom prst="rect">
            <a:avLst/>
          </a:prstGeom>
          <a:noFill/>
        </p:spPr>
        <p:txBody>
          <a:bodyPr wrap="square" rtlCol="0">
            <a:spAutoFit/>
          </a:bodyPr>
          <a:lstStyle/>
          <a:p>
            <a:pPr lvl="0" algn="ctr"/>
            <a:r>
              <a:rPr lang="en-US" sz="2800" b="1" dirty="0"/>
              <a:t>Viruses are </a:t>
            </a:r>
            <a:r>
              <a:rPr lang="en-US" sz="2800" b="1" u="sng" dirty="0"/>
              <a:t>parasites</a:t>
            </a:r>
            <a:r>
              <a:rPr lang="en-US" sz="2800" b="1" dirty="0"/>
              <a:t>—</a:t>
            </a:r>
            <a:r>
              <a:rPr lang="en-US" sz="2800" dirty="0"/>
              <a:t>an organism that </a:t>
            </a:r>
            <a:r>
              <a:rPr lang="en-US" sz="2800" b="1" u="sng" dirty="0"/>
              <a:t>depends</a:t>
            </a:r>
            <a:r>
              <a:rPr lang="en-US" sz="2800" dirty="0"/>
              <a:t> entirely upon another </a:t>
            </a:r>
            <a:r>
              <a:rPr lang="en-US" sz="2800" b="1" u="sng" dirty="0"/>
              <a:t>living</a:t>
            </a:r>
            <a:r>
              <a:rPr lang="en-US" sz="2800" dirty="0"/>
              <a:t> organism (a </a:t>
            </a:r>
            <a:r>
              <a:rPr lang="en-US" sz="2800" b="1" u="sng" dirty="0"/>
              <a:t>host</a:t>
            </a:r>
            <a:r>
              <a:rPr lang="en-US" sz="2800" dirty="0"/>
              <a:t>) for its existence in such a way that it </a:t>
            </a:r>
            <a:r>
              <a:rPr lang="en-US" sz="2800" b="1" u="sng" dirty="0"/>
              <a:t>harms</a:t>
            </a:r>
            <a:r>
              <a:rPr lang="en-US" sz="2800" dirty="0"/>
              <a:t> that organism.</a:t>
            </a:r>
            <a:endParaRPr lang="en-US" sz="2800" b="1" dirty="0"/>
          </a:p>
        </p:txBody>
      </p:sp>
      <p:sp>
        <p:nvSpPr>
          <p:cNvPr id="10" name="Rectangle 9"/>
          <p:cNvSpPr/>
          <p:nvPr/>
        </p:nvSpPr>
        <p:spPr>
          <a:xfrm>
            <a:off x="4495800" y="5257800"/>
            <a:ext cx="4648201" cy="400110"/>
          </a:xfrm>
          <a:prstGeom prst="rect">
            <a:avLst/>
          </a:prstGeom>
        </p:spPr>
        <p:txBody>
          <a:bodyPr wrap="square">
            <a:spAutoFit/>
          </a:bodyPr>
          <a:lstStyle/>
          <a:p>
            <a:r>
              <a:rPr lang="en-US" sz="2000" dirty="0"/>
              <a:t>(This is the reason why HIV is so incurable.)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0"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edge">
                                      <p:cBhvr>
                                        <p:cTn id="24" dur="20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5" grpId="0"/>
      <p:bldP spid="13"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cstate="print"/>
          <a:srcRect/>
          <a:stretch>
            <a:fillRect/>
          </a:stretch>
        </p:blipFill>
        <p:spPr bwMode="auto">
          <a:xfrm>
            <a:off x="5287963" y="3276600"/>
            <a:ext cx="2819400" cy="2743200"/>
          </a:xfrm>
          <a:prstGeom prst="rect">
            <a:avLst/>
          </a:prstGeom>
          <a:noFill/>
          <a:ln w="9525">
            <a:noFill/>
            <a:miter lim="800000"/>
            <a:headEnd/>
            <a:tailEnd/>
          </a:ln>
        </p:spPr>
      </p:pic>
      <p:pic>
        <p:nvPicPr>
          <p:cNvPr id="5" name="Picture 4"/>
          <p:cNvPicPr/>
          <p:nvPr/>
        </p:nvPicPr>
        <p:blipFill>
          <a:blip r:embed="rId3" cstate="print">
            <a:grayscl/>
          </a:blip>
          <a:srcRect/>
          <a:stretch>
            <a:fillRect/>
          </a:stretch>
        </p:blipFill>
        <p:spPr bwMode="auto">
          <a:xfrm>
            <a:off x="381000" y="1371600"/>
            <a:ext cx="2438400" cy="2743200"/>
          </a:xfrm>
          <a:prstGeom prst="rect">
            <a:avLst/>
          </a:prstGeom>
          <a:noFill/>
          <a:ln w="9525">
            <a:noFill/>
            <a:miter lim="800000"/>
            <a:headEnd/>
            <a:tailEnd/>
          </a:ln>
        </p:spPr>
      </p:pic>
      <p:sp>
        <p:nvSpPr>
          <p:cNvPr id="1026" name="Text Box 2"/>
          <p:cNvSpPr txBox="1">
            <a:spLocks noChangeArrowheads="1"/>
          </p:cNvSpPr>
          <p:nvPr/>
        </p:nvSpPr>
        <p:spPr bwMode="auto">
          <a:xfrm>
            <a:off x="2133600" y="1143000"/>
            <a:ext cx="3178175" cy="12954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err="1">
                <a:ln>
                  <a:noFill/>
                </a:ln>
                <a:solidFill>
                  <a:srgbClr val="C00000"/>
                </a:solidFill>
                <a:effectLst/>
                <a:latin typeface="Calibri" pitchFamily="34" charset="0"/>
                <a:cs typeface="Arial" pitchFamily="34" charset="0"/>
              </a:rPr>
              <a:t>Capsid</a:t>
            </a:r>
            <a:r>
              <a:rPr kumimoji="0" lang="en-US" sz="2400" b="1" i="0" u="none" strike="noStrike" cap="none" normalizeH="0" baseline="0" dirty="0">
                <a:ln>
                  <a:noFill/>
                </a:ln>
                <a:solidFill>
                  <a:schemeClr val="tx1"/>
                </a:solidFill>
                <a:effectLst/>
                <a:latin typeface="Calibri" pitchFamily="34" charset="0"/>
                <a:cs typeface="Arial" pitchFamily="34" charset="0"/>
              </a:rPr>
              <a:t> </a:t>
            </a:r>
            <a:r>
              <a:rPr kumimoji="0" lang="en-US" sz="2400" b="0" i="0" u="none" strike="noStrike" cap="none" normalizeH="0" baseline="0" dirty="0">
                <a:ln>
                  <a:noFill/>
                </a:ln>
                <a:solidFill>
                  <a:schemeClr val="tx1"/>
                </a:solidFill>
                <a:effectLst/>
                <a:latin typeface="Calibri" pitchFamily="34" charset="0"/>
                <a:cs typeface="Arial" pitchFamily="34" charset="0"/>
              </a:rPr>
              <a:t>(</a:t>
            </a:r>
            <a:r>
              <a:rPr kumimoji="0" lang="en-US" sz="2400" b="1" i="0" u="sng" strike="noStrike" cap="none" normalizeH="0" baseline="0" dirty="0">
                <a:ln>
                  <a:noFill/>
                </a:ln>
                <a:solidFill>
                  <a:srgbClr val="C00000"/>
                </a:solidFill>
                <a:effectLst/>
                <a:latin typeface="Calibri" pitchFamily="34" charset="0"/>
                <a:cs typeface="Arial" pitchFamily="34" charset="0"/>
              </a:rPr>
              <a:t>protein</a:t>
            </a:r>
            <a:r>
              <a:rPr kumimoji="0" lang="en-US" sz="2400" b="0" i="0" u="none" strike="noStrike" cap="none" normalizeH="0" baseline="0" dirty="0">
                <a:ln>
                  <a:noFill/>
                </a:ln>
                <a:solidFill>
                  <a:schemeClr val="tx1"/>
                </a:solidFill>
                <a:effectLst/>
                <a:latin typeface="Calibri" pitchFamily="34" charset="0"/>
                <a:cs typeface="Arial" pitchFamily="34" charset="0"/>
              </a:rPr>
              <a:t> coat)</a:t>
            </a:r>
          </a:p>
          <a:p>
            <a:pPr marL="0" marR="0" lvl="1" algn="l" defTabSz="914400" rtl="0" eaLnBrk="1" fontAlgn="base" latinLnBrk="0" hangingPunct="1">
              <a:lnSpc>
                <a:spcPct val="100000"/>
              </a:lnSpc>
              <a:spcBef>
                <a:spcPct val="0"/>
              </a:spcBef>
              <a:spcAft>
                <a:spcPct val="0"/>
              </a:spcAft>
              <a:buClrTx/>
              <a:buSzTx/>
              <a:buFont typeface="Calibri" pitchFamily="34" charset="0"/>
              <a:buChar char="–"/>
              <a:tabLst/>
            </a:pPr>
            <a:r>
              <a:rPr kumimoji="0" lang="en-US" sz="2400" b="0" i="0" u="none" strike="noStrike" cap="none" normalizeH="0" baseline="0" dirty="0">
                <a:ln>
                  <a:noFill/>
                </a:ln>
                <a:solidFill>
                  <a:schemeClr val="tx1"/>
                </a:solidFill>
                <a:effectLst/>
                <a:latin typeface="Calibri" pitchFamily="34" charset="0"/>
                <a:cs typeface="Arial" pitchFamily="34" charset="0"/>
              </a:rPr>
              <a:t> inside contains either  </a:t>
            </a:r>
          </a:p>
          <a:p>
            <a:pPr marL="0" marR="0" lvl="1" algn="l" defTabSz="914400" rtl="0" eaLnBrk="1" fontAlgn="base" latinLnBrk="0" hangingPunct="1">
              <a:lnSpc>
                <a:spcPct val="100000"/>
              </a:lnSpc>
              <a:spcBef>
                <a:spcPct val="0"/>
              </a:spcBef>
              <a:spcAft>
                <a:spcPct val="0"/>
              </a:spcAft>
              <a:buClrTx/>
              <a:buSzTx/>
              <a:tabLst/>
            </a:pPr>
            <a:r>
              <a:rPr lang="en-US" sz="2400" dirty="0">
                <a:latin typeface="Calibri" pitchFamily="34" charset="0"/>
                <a:cs typeface="Arial" pitchFamily="34" charset="0"/>
              </a:rPr>
              <a:t>   </a:t>
            </a:r>
            <a:r>
              <a:rPr kumimoji="0" lang="en-US" sz="2400" b="0" i="0" u="none" strike="noStrike" cap="none" normalizeH="0" baseline="0" dirty="0">
                <a:ln>
                  <a:noFill/>
                </a:ln>
                <a:solidFill>
                  <a:schemeClr val="tx1"/>
                </a:solidFill>
                <a:effectLst/>
                <a:latin typeface="Calibri" pitchFamily="34" charset="0"/>
                <a:cs typeface="Arial" pitchFamily="34" charset="0"/>
              </a:rPr>
              <a:t>RNA or DNA</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1027" name="Text Box 3"/>
          <p:cNvSpPr txBox="1">
            <a:spLocks noChangeArrowheads="1"/>
          </p:cNvSpPr>
          <p:nvPr/>
        </p:nvSpPr>
        <p:spPr bwMode="auto">
          <a:xfrm>
            <a:off x="3535363" y="4419600"/>
            <a:ext cx="1303338" cy="92392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a:ln>
                  <a:noFill/>
                </a:ln>
                <a:solidFill>
                  <a:srgbClr val="C00000"/>
                </a:solidFill>
                <a:effectLst/>
                <a:latin typeface="Calibri" pitchFamily="34" charset="0"/>
                <a:cs typeface="Arial" pitchFamily="34" charset="0"/>
              </a:rPr>
              <a:t>Surface Marker</a:t>
            </a:r>
            <a:endParaRPr kumimoji="0" lang="en-US" sz="4000" b="0" i="0" u="none" strike="noStrike" cap="none" normalizeH="0" baseline="0" dirty="0">
              <a:ln>
                <a:noFill/>
              </a:ln>
              <a:solidFill>
                <a:schemeClr val="tx1"/>
              </a:solidFill>
              <a:effectLst/>
              <a:latin typeface="Arial" pitchFamily="34" charset="0"/>
              <a:cs typeface="Arial" pitchFamily="34" charset="0"/>
            </a:endParaRPr>
          </a:p>
        </p:txBody>
      </p:sp>
      <p:sp>
        <p:nvSpPr>
          <p:cNvPr id="1028" name="Text Box 4"/>
          <p:cNvSpPr txBox="1">
            <a:spLocks noChangeArrowheads="1"/>
          </p:cNvSpPr>
          <p:nvPr/>
        </p:nvSpPr>
        <p:spPr bwMode="auto">
          <a:xfrm>
            <a:off x="7192963" y="2819400"/>
            <a:ext cx="1951037" cy="5334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a:ln>
                  <a:noFill/>
                </a:ln>
                <a:solidFill>
                  <a:srgbClr val="C00000"/>
                </a:solidFill>
                <a:effectLst/>
                <a:latin typeface="Calibri" pitchFamily="34" charset="0"/>
                <a:cs typeface="Arial" pitchFamily="34" charset="0"/>
              </a:rPr>
              <a:t>DNA</a:t>
            </a:r>
            <a:r>
              <a:rPr kumimoji="0" lang="en-US" sz="2400" b="1" i="0" u="none" strike="noStrike" cap="none" normalizeH="0" baseline="0" dirty="0">
                <a:ln>
                  <a:noFill/>
                </a:ln>
                <a:solidFill>
                  <a:schemeClr val="tx1"/>
                </a:solidFill>
                <a:effectLst/>
                <a:latin typeface="Calibri" pitchFamily="34" charset="0"/>
                <a:cs typeface="Arial" pitchFamily="34" charset="0"/>
              </a:rPr>
              <a:t> or </a:t>
            </a:r>
            <a:r>
              <a:rPr kumimoji="0" lang="en-US" sz="2400" b="1" i="0" u="sng" strike="noStrike" cap="none" normalizeH="0" baseline="0" dirty="0">
                <a:ln>
                  <a:noFill/>
                </a:ln>
                <a:solidFill>
                  <a:srgbClr val="C00000"/>
                </a:solidFill>
                <a:effectLst/>
                <a:latin typeface="Calibri" pitchFamily="34" charset="0"/>
                <a:cs typeface="Arial" pitchFamily="34" charset="0"/>
              </a:rPr>
              <a:t>RNA</a:t>
            </a:r>
            <a:endParaRPr kumimoji="0" lang="en-US" sz="4000" b="0" i="0" u="none" strike="noStrike" cap="none" normalizeH="0" baseline="0" dirty="0">
              <a:ln>
                <a:noFill/>
              </a:ln>
              <a:solidFill>
                <a:schemeClr val="tx1"/>
              </a:solidFill>
              <a:effectLst/>
              <a:latin typeface="Arial" pitchFamily="34" charset="0"/>
              <a:cs typeface="Arial" pitchFamily="34" charset="0"/>
            </a:endParaRPr>
          </a:p>
        </p:txBody>
      </p:sp>
      <p:sp>
        <p:nvSpPr>
          <p:cNvPr id="1029" name="Text Box 5"/>
          <p:cNvSpPr txBox="1">
            <a:spLocks noChangeArrowheads="1"/>
          </p:cNvSpPr>
          <p:nvPr/>
        </p:nvSpPr>
        <p:spPr bwMode="auto">
          <a:xfrm>
            <a:off x="5516563" y="6172200"/>
            <a:ext cx="2932112" cy="436563"/>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400" b="1" i="0" u="sng" strike="noStrike" cap="none" normalizeH="0" baseline="0" dirty="0" err="1">
                <a:ln>
                  <a:noFill/>
                </a:ln>
                <a:solidFill>
                  <a:srgbClr val="C00000"/>
                </a:solidFill>
                <a:effectLst/>
                <a:latin typeface="Calibri" pitchFamily="34" charset="0"/>
                <a:cs typeface="Arial" pitchFamily="34" charset="0"/>
              </a:rPr>
              <a:t>Capsid</a:t>
            </a:r>
            <a:r>
              <a:rPr kumimoji="0" lang="en-US" sz="2400" b="1" i="0" u="none" strike="noStrike" cap="none" normalizeH="0" baseline="0" dirty="0">
                <a:ln>
                  <a:noFill/>
                </a:ln>
                <a:solidFill>
                  <a:schemeClr val="tx1"/>
                </a:solidFill>
                <a:effectLst/>
                <a:latin typeface="Calibri" pitchFamily="34" charset="0"/>
                <a:cs typeface="Arial" pitchFamily="34" charset="0"/>
              </a:rPr>
              <a:t> </a:t>
            </a:r>
            <a:r>
              <a:rPr kumimoji="0" lang="en-US" sz="2400" b="0" i="0" u="none" strike="noStrike" cap="none" normalizeH="0" baseline="0" dirty="0">
                <a:ln>
                  <a:noFill/>
                </a:ln>
                <a:solidFill>
                  <a:schemeClr val="tx1"/>
                </a:solidFill>
                <a:effectLst/>
                <a:latin typeface="Calibri" pitchFamily="34" charset="0"/>
                <a:cs typeface="Arial" pitchFamily="34" charset="0"/>
              </a:rPr>
              <a:t>(protein coat)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4000" b="0" i="0" u="none" strike="noStrike" cap="none" normalizeH="0" baseline="0" dirty="0">
              <a:ln>
                <a:noFill/>
              </a:ln>
              <a:solidFill>
                <a:schemeClr val="tx1"/>
              </a:solidFill>
              <a:effectLst/>
              <a:latin typeface="Arial" pitchFamily="34" charset="0"/>
              <a:cs typeface="Arial" pitchFamily="34" charset="0"/>
            </a:endParaRPr>
          </a:p>
        </p:txBody>
      </p:sp>
      <p:sp>
        <p:nvSpPr>
          <p:cNvPr id="1034" name="Rectangle 10"/>
          <p:cNvSpPr>
            <a:spLocks noChangeArrowheads="1"/>
          </p:cNvSpPr>
          <p:nvPr/>
        </p:nvSpPr>
        <p:spPr bwMode="auto">
          <a:xfrm>
            <a:off x="381000" y="353942"/>
            <a:ext cx="7086600" cy="5232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514350" marR="0" lvl="0" indent="-514350" algn="l" defTabSz="914400" rtl="0" eaLnBrk="1" fontAlgn="base" latinLnBrk="0" hangingPunct="1">
              <a:lnSpc>
                <a:spcPct val="100000"/>
              </a:lnSpc>
              <a:spcBef>
                <a:spcPct val="0"/>
              </a:spcBef>
              <a:spcAft>
                <a:spcPct val="0"/>
              </a:spcAft>
              <a:buClrTx/>
              <a:buSzTx/>
              <a:buAutoNum type="arabicPeriod"/>
              <a:tabLst/>
            </a:pPr>
            <a:r>
              <a:rPr kumimoji="0" lang="en-US" sz="2800" b="1" i="0" u="none" strike="noStrike" cap="none" normalizeH="0" baseline="0" dirty="0">
                <a:ln>
                  <a:noFill/>
                </a:ln>
                <a:solidFill>
                  <a:schemeClr val="tx1"/>
                </a:solidFill>
                <a:effectLst/>
                <a:latin typeface="Calibri" pitchFamily="34" charset="0"/>
                <a:ea typeface="Times New Roman" pitchFamily="18" charset="0"/>
                <a:cs typeface="Arial" pitchFamily="34" charset="0"/>
              </a:rPr>
              <a:t>Bacteriophage</a:t>
            </a:r>
            <a:r>
              <a:rPr kumimoji="0" lang="en-US" sz="2800" b="0" i="0" u="none" strike="noStrike" cap="none" normalizeH="0" baseline="0" dirty="0">
                <a:ln>
                  <a:noFill/>
                </a:ln>
                <a:solidFill>
                  <a:schemeClr val="tx1"/>
                </a:solidFill>
                <a:effectLst/>
                <a:latin typeface="Calibri" pitchFamily="34" charset="0"/>
                <a:ea typeface="Times New Roman" pitchFamily="18" charset="0"/>
                <a:cs typeface="Arial" pitchFamily="34" charset="0"/>
              </a:rPr>
              <a:t>—</a:t>
            </a:r>
            <a:r>
              <a:rPr kumimoji="0" lang="en-US" sz="2800" b="1" i="0" u="sng" strike="noStrike" cap="none" normalizeH="0" baseline="0" dirty="0">
                <a:ln>
                  <a:noFill/>
                </a:ln>
                <a:solidFill>
                  <a:srgbClr val="C00000"/>
                </a:solidFill>
                <a:effectLst/>
                <a:latin typeface="Calibri" pitchFamily="34" charset="0"/>
                <a:ea typeface="Times New Roman" pitchFamily="18" charset="0"/>
                <a:cs typeface="Arial" pitchFamily="34" charset="0"/>
              </a:rPr>
              <a:t>viruses</a:t>
            </a:r>
            <a:r>
              <a:rPr kumimoji="0" lang="en-US" sz="2800" b="0" i="0" u="none" strike="noStrike" cap="none" normalizeH="0" baseline="0" dirty="0">
                <a:ln>
                  <a:noFill/>
                </a:ln>
                <a:solidFill>
                  <a:schemeClr val="tx1"/>
                </a:solidFill>
                <a:effectLst/>
                <a:latin typeface="Calibri" pitchFamily="34" charset="0"/>
                <a:ea typeface="Times New Roman" pitchFamily="18" charset="0"/>
                <a:cs typeface="Arial" pitchFamily="34" charset="0"/>
              </a:rPr>
              <a:t> that infect </a:t>
            </a:r>
            <a:r>
              <a:rPr kumimoji="0" lang="en-US" sz="2800" b="1" i="0" u="sng" strike="noStrike" cap="none" normalizeH="0" baseline="0" dirty="0">
                <a:ln>
                  <a:noFill/>
                </a:ln>
                <a:solidFill>
                  <a:srgbClr val="C00000"/>
                </a:solidFill>
                <a:effectLst/>
                <a:latin typeface="Calibri" pitchFamily="34" charset="0"/>
                <a:ea typeface="Times New Roman" pitchFamily="18" charset="0"/>
                <a:cs typeface="Arial" pitchFamily="34" charset="0"/>
              </a:rPr>
              <a:t>bacteria</a:t>
            </a:r>
            <a:r>
              <a:rPr kumimoji="0" lang="en-US" sz="2800" b="0" i="0" u="none" strike="noStrike" cap="none" normalizeH="0" baseline="0" dirty="0">
                <a:ln>
                  <a:noFill/>
                </a:ln>
                <a:solidFill>
                  <a:schemeClr val="tx1"/>
                </a:solidFill>
                <a:effectLst/>
                <a:latin typeface="Calibri" pitchFamily="34" charset="0"/>
                <a:ea typeface="Times New Roman" pitchFamily="18" charset="0"/>
                <a:cs typeface="Arial" pitchFamily="34" charset="0"/>
              </a:rPr>
              <a:t>               </a:t>
            </a:r>
            <a:endParaRPr kumimoji="0" lang="en-US" sz="2800" b="0" i="0" u="none" strike="noStrike" cap="none" normalizeH="0" baseline="0" dirty="0">
              <a:ln>
                <a:noFill/>
              </a:ln>
              <a:solidFill>
                <a:schemeClr val="tx1"/>
              </a:solidFill>
              <a:effectLst/>
              <a:latin typeface="Arial" pitchFamily="34" charset="0"/>
              <a:cs typeface="Arial" pitchFamily="34" charset="0"/>
            </a:endParaRPr>
          </a:p>
        </p:txBody>
      </p:sp>
      <p:sp>
        <p:nvSpPr>
          <p:cNvPr id="1036" name="Rectangle 12"/>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16" name="Rectangle 15"/>
          <p:cNvSpPr/>
          <p:nvPr/>
        </p:nvSpPr>
        <p:spPr>
          <a:xfrm>
            <a:off x="5287963" y="2057400"/>
            <a:ext cx="3288016" cy="523220"/>
          </a:xfrm>
          <a:prstGeom prst="rect">
            <a:avLst/>
          </a:prstGeom>
        </p:spPr>
        <p:txBody>
          <a:bodyPr wrap="none">
            <a:spAutoFit/>
          </a:bodyPr>
          <a:lstStyle/>
          <a:p>
            <a:r>
              <a:rPr lang="en-US" sz="2800" dirty="0">
                <a:latin typeface="Calibri" pitchFamily="34" charset="0"/>
                <a:ea typeface="Times New Roman" pitchFamily="18" charset="0"/>
                <a:cs typeface="Arial" pitchFamily="34" charset="0"/>
              </a:rPr>
              <a:t>2. Flu (influenza), HIV</a:t>
            </a:r>
            <a:endParaRPr lang="en-US" sz="2800" dirty="0"/>
          </a:p>
        </p:txBody>
      </p:sp>
      <p:cxnSp>
        <p:nvCxnSpPr>
          <p:cNvPr id="18" name="Straight Arrow Connector 17"/>
          <p:cNvCxnSpPr/>
          <p:nvPr/>
        </p:nvCxnSpPr>
        <p:spPr>
          <a:xfrm rot="5400000">
            <a:off x="1905000" y="1524000"/>
            <a:ext cx="228600" cy="2286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6583363" y="3429000"/>
            <a:ext cx="1295400" cy="9906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endCxn id="4" idx="1"/>
          </p:cNvCxnSpPr>
          <p:nvPr/>
        </p:nvCxnSpPr>
        <p:spPr>
          <a:xfrm flipV="1">
            <a:off x="4830763" y="4648200"/>
            <a:ext cx="457200" cy="152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5400000" flipH="1" flipV="1">
            <a:off x="5859463" y="5676900"/>
            <a:ext cx="762000" cy="3810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2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2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02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animBg="1"/>
      <p:bldP spid="1027" grpId="0" animBg="1"/>
      <p:bldP spid="1028" grpId="0" animBg="1"/>
      <p:bldP spid="102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virus model.jpg"/>
          <p:cNvPicPr>
            <a:picLocks noChangeAspect="1"/>
          </p:cNvPicPr>
          <p:nvPr/>
        </p:nvPicPr>
        <p:blipFill>
          <a:blip r:embed="rId2" cstate="print"/>
          <a:stretch>
            <a:fillRect/>
          </a:stretch>
        </p:blipFill>
        <p:spPr>
          <a:xfrm>
            <a:off x="0" y="0"/>
            <a:ext cx="9144000" cy="9144000"/>
          </a:xfrm>
          <a:prstGeom prst="rect">
            <a:avLst/>
          </a:prstGeom>
        </p:spPr>
      </p:pic>
      <p:grpSp>
        <p:nvGrpSpPr>
          <p:cNvPr id="15" name="Group 14"/>
          <p:cNvGrpSpPr/>
          <p:nvPr/>
        </p:nvGrpSpPr>
        <p:grpSpPr>
          <a:xfrm>
            <a:off x="1447800" y="1295400"/>
            <a:ext cx="1752600" cy="914400"/>
            <a:chOff x="1447800" y="1295400"/>
            <a:chExt cx="1752600" cy="914400"/>
          </a:xfrm>
        </p:grpSpPr>
        <p:cxnSp>
          <p:nvCxnSpPr>
            <p:cNvPr id="6" name="Straight Arrow Connector 5"/>
            <p:cNvCxnSpPr/>
            <p:nvPr/>
          </p:nvCxnSpPr>
          <p:spPr>
            <a:xfrm>
              <a:off x="2286000" y="1828800"/>
              <a:ext cx="914400" cy="381000"/>
            </a:xfrm>
            <a:prstGeom prst="straightConnector1">
              <a:avLst/>
            </a:prstGeom>
            <a:ln w="762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47800" y="1295400"/>
              <a:ext cx="1524000" cy="584775"/>
            </a:xfrm>
            <a:prstGeom prst="rect">
              <a:avLst/>
            </a:prstGeom>
            <a:noFill/>
          </p:spPr>
          <p:txBody>
            <a:bodyPr wrap="square" rtlCol="0">
              <a:spAutoFit/>
            </a:bodyPr>
            <a:lstStyle/>
            <a:p>
              <a:r>
                <a:rPr lang="en-US" sz="3200" b="1" dirty="0">
                  <a:solidFill>
                    <a:schemeClr val="bg1"/>
                  </a:solidFill>
                </a:rPr>
                <a:t>Capsid</a:t>
              </a:r>
            </a:p>
          </p:txBody>
        </p:sp>
      </p:grpSp>
      <p:grpSp>
        <p:nvGrpSpPr>
          <p:cNvPr id="16" name="Group 15"/>
          <p:cNvGrpSpPr/>
          <p:nvPr/>
        </p:nvGrpSpPr>
        <p:grpSpPr>
          <a:xfrm>
            <a:off x="4114800" y="2514600"/>
            <a:ext cx="3505200" cy="584775"/>
            <a:chOff x="4114800" y="2514600"/>
            <a:chExt cx="3505200" cy="584775"/>
          </a:xfrm>
        </p:grpSpPr>
        <p:cxnSp>
          <p:nvCxnSpPr>
            <p:cNvPr id="9" name="Straight Arrow Connector 8"/>
            <p:cNvCxnSpPr/>
            <p:nvPr/>
          </p:nvCxnSpPr>
          <p:spPr>
            <a:xfrm rot="10800000">
              <a:off x="4114800" y="2590800"/>
              <a:ext cx="1143000" cy="228600"/>
            </a:xfrm>
            <a:prstGeom prst="straightConnector1">
              <a:avLst/>
            </a:prstGeom>
            <a:ln w="762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57800" y="2514600"/>
              <a:ext cx="2362200" cy="584775"/>
            </a:xfrm>
            <a:prstGeom prst="rect">
              <a:avLst/>
            </a:prstGeom>
            <a:noFill/>
          </p:spPr>
          <p:txBody>
            <a:bodyPr wrap="square" rtlCol="0">
              <a:spAutoFit/>
            </a:bodyPr>
            <a:lstStyle/>
            <a:p>
              <a:r>
                <a:rPr lang="en-US" sz="3200" b="1" dirty="0">
                  <a:solidFill>
                    <a:schemeClr val="bg1"/>
                  </a:solidFill>
                </a:rPr>
                <a:t>Nucleic Acid</a:t>
              </a:r>
            </a:p>
          </p:txBody>
        </p:sp>
      </p:grpSp>
      <p:sp>
        <p:nvSpPr>
          <p:cNvPr id="14" name="TextBox 13"/>
          <p:cNvSpPr txBox="1"/>
          <p:nvPr/>
        </p:nvSpPr>
        <p:spPr>
          <a:xfrm>
            <a:off x="2438400" y="5719227"/>
            <a:ext cx="6705600" cy="1138773"/>
          </a:xfrm>
          <a:prstGeom prst="rect">
            <a:avLst/>
          </a:prstGeom>
          <a:noFill/>
        </p:spPr>
        <p:txBody>
          <a:bodyPr wrap="square" rtlCol="0">
            <a:spAutoFit/>
          </a:bodyPr>
          <a:lstStyle/>
          <a:p>
            <a:pPr algn="ctr"/>
            <a:r>
              <a:rPr lang="en-US" sz="3400" b="1" dirty="0">
                <a:solidFill>
                  <a:schemeClr val="bg1"/>
                </a:solidFill>
              </a:rPr>
              <a:t>Bacteriophage—a virus that infects bacteria (bacteria is the host)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to="" calcmode="lin" valueType="num">
                                      <p:cBhvr>
                                        <p:cTn id="7" dur="1" fill="hold"/>
                                        <p:tgtEl>
                                          <p:spTgt spid="16"/>
                                        </p:tgtEl>
                                        <p:attrNameLst>
                                          <p:attrName/>
                                        </p:attrNameLst>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 to="" calcmode="lin" valueType="num">
                                      <p:cBhvr>
                                        <p:cTn id="12" dur="1" fill="hold"/>
                                        <p:tgtEl>
                                          <p:spTgt spid="15"/>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rve Cells.jpg"/>
          <p:cNvPicPr>
            <a:picLocks noChangeAspect="1"/>
          </p:cNvPicPr>
          <p:nvPr/>
        </p:nvPicPr>
        <p:blipFill>
          <a:blip r:embed="rId2" cstate="print">
            <a:lum bright="70000" contrast="-70000"/>
          </a:blip>
          <a:stretch>
            <a:fillRect/>
          </a:stretch>
        </p:blipFill>
        <p:spPr>
          <a:xfrm>
            <a:off x="0" y="0"/>
            <a:ext cx="9144000" cy="6858000"/>
          </a:xfrm>
          <a:prstGeom prst="rect">
            <a:avLst/>
          </a:prstGeom>
        </p:spPr>
      </p:pic>
      <p:sp>
        <p:nvSpPr>
          <p:cNvPr id="5" name="TextBox 4"/>
          <p:cNvSpPr txBox="1"/>
          <p:nvPr/>
        </p:nvSpPr>
        <p:spPr>
          <a:xfrm>
            <a:off x="152400" y="304800"/>
            <a:ext cx="8763000" cy="1938992"/>
          </a:xfrm>
          <a:prstGeom prst="rect">
            <a:avLst/>
          </a:prstGeom>
          <a:noFill/>
        </p:spPr>
        <p:txBody>
          <a:bodyPr wrap="square" rtlCol="0">
            <a:spAutoFit/>
          </a:bodyPr>
          <a:lstStyle/>
          <a:p>
            <a:r>
              <a:rPr lang="en-US" sz="3000" dirty="0"/>
              <a:t>C. </a:t>
            </a:r>
            <a:r>
              <a:rPr lang="en-US" sz="3000" b="1" u="sng" dirty="0" err="1"/>
              <a:t>Nonviral</a:t>
            </a:r>
            <a:r>
              <a:rPr lang="en-US" sz="3000" b="1" dirty="0"/>
              <a:t> particle</a:t>
            </a:r>
          </a:p>
          <a:p>
            <a:pPr marL="350838"/>
            <a:r>
              <a:rPr lang="en-US" sz="3000" b="1" dirty="0"/>
              <a:t>Has </a:t>
            </a:r>
            <a:r>
              <a:rPr lang="en-US" sz="3000" b="1" u="sng" dirty="0"/>
              <a:t>protein</a:t>
            </a:r>
            <a:r>
              <a:rPr lang="en-US" sz="3000" b="1" dirty="0"/>
              <a:t> only, no DNA or RNA (cause of </a:t>
            </a:r>
            <a:r>
              <a:rPr lang="en-US" sz="3000" b="1" u="sng" dirty="0"/>
              <a:t>mad cow </a:t>
            </a:r>
            <a:r>
              <a:rPr lang="en-US" sz="3000" b="1" dirty="0"/>
              <a:t>disease and </a:t>
            </a:r>
            <a:r>
              <a:rPr lang="en-US" sz="3000" b="1" dirty="0" err="1"/>
              <a:t>Creutfeldt</a:t>
            </a:r>
            <a:r>
              <a:rPr lang="en-US" sz="3000" b="1" dirty="0"/>
              <a:t>-Jacob disease in humans)—</a:t>
            </a:r>
            <a:r>
              <a:rPr lang="en-US" sz="3000" b="1" u="sng" dirty="0" err="1"/>
              <a:t>Prions</a:t>
            </a:r>
            <a:r>
              <a:rPr lang="en-US" sz="3000" b="1" dirty="0"/>
              <a:t> (affects the </a:t>
            </a:r>
            <a:r>
              <a:rPr lang="en-US" sz="3000" b="1" u="sng" dirty="0"/>
              <a:t>brain</a:t>
            </a:r>
            <a:r>
              <a:rPr lang="en-US" sz="3000" b="1" dirty="0"/>
              <a:t> and is always </a:t>
            </a:r>
            <a:r>
              <a:rPr lang="en-US" sz="3000" b="1" u="sng" dirty="0"/>
              <a:t>fatal</a:t>
            </a:r>
            <a:r>
              <a:rPr lang="en-US" sz="3000" b="1" dirty="0"/>
              <a:t>)</a:t>
            </a:r>
          </a:p>
        </p:txBody>
      </p:sp>
      <p:pic>
        <p:nvPicPr>
          <p:cNvPr id="6" name="Picture 5" descr="mad cow1.gif"/>
          <p:cNvPicPr>
            <a:picLocks noChangeAspect="1"/>
          </p:cNvPicPr>
          <p:nvPr/>
        </p:nvPicPr>
        <p:blipFill>
          <a:blip r:embed="rId3" cstate="print"/>
          <a:stretch>
            <a:fillRect/>
          </a:stretch>
        </p:blipFill>
        <p:spPr>
          <a:xfrm>
            <a:off x="2057400" y="2438400"/>
            <a:ext cx="4800600" cy="4035758"/>
          </a:xfrm>
          <a:prstGeom prst="rect">
            <a:avLst/>
          </a:prstGeom>
        </p:spPr>
      </p:pic>
      <p:cxnSp>
        <p:nvCxnSpPr>
          <p:cNvPr id="8" name="Straight Arrow Connector 7"/>
          <p:cNvCxnSpPr/>
          <p:nvPr/>
        </p:nvCxnSpPr>
        <p:spPr>
          <a:xfrm rot="5400000" flipH="1" flipV="1">
            <a:off x="457200" y="2667000"/>
            <a:ext cx="1066800" cy="15240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04800" y="3276600"/>
            <a:ext cx="2133600" cy="400110"/>
          </a:xfrm>
          <a:prstGeom prst="rect">
            <a:avLst/>
          </a:prstGeom>
          <a:noFill/>
        </p:spPr>
        <p:txBody>
          <a:bodyPr wrap="square" rtlCol="0">
            <a:spAutoFit/>
          </a:bodyPr>
          <a:lstStyle/>
          <a:p>
            <a:r>
              <a:rPr lang="en-US" sz="2000" b="1" dirty="0"/>
              <a:t>No DNA or RNA!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p:nvPr/>
        </p:nvPicPr>
        <p:blipFill>
          <a:blip r:embed="rId2" cstate="print"/>
          <a:srcRect/>
          <a:stretch>
            <a:fillRect/>
          </a:stretch>
        </p:blipFill>
        <p:spPr bwMode="auto">
          <a:xfrm>
            <a:off x="3886200" y="2971800"/>
            <a:ext cx="1752600" cy="1752600"/>
          </a:xfrm>
          <a:prstGeom prst="rect">
            <a:avLst/>
          </a:prstGeom>
          <a:noFill/>
          <a:ln w="9525">
            <a:noFill/>
            <a:miter lim="800000"/>
            <a:headEnd/>
            <a:tailEnd/>
          </a:ln>
        </p:spPr>
      </p:pic>
      <p:sp>
        <p:nvSpPr>
          <p:cNvPr id="6" name="TextBox 5"/>
          <p:cNvSpPr txBox="1"/>
          <p:nvPr/>
        </p:nvSpPr>
        <p:spPr>
          <a:xfrm>
            <a:off x="152400" y="0"/>
            <a:ext cx="8991600" cy="2492990"/>
          </a:xfrm>
          <a:prstGeom prst="rect">
            <a:avLst/>
          </a:prstGeom>
          <a:noFill/>
        </p:spPr>
        <p:txBody>
          <a:bodyPr wrap="square" rtlCol="0">
            <a:spAutoFit/>
          </a:bodyPr>
          <a:lstStyle/>
          <a:p>
            <a:r>
              <a:rPr lang="en-US" sz="2600" dirty="0"/>
              <a:t>D. </a:t>
            </a:r>
            <a:r>
              <a:rPr lang="en-US" sz="2600" b="1" u="sng" dirty="0"/>
              <a:t>Replication</a:t>
            </a:r>
            <a:r>
              <a:rPr lang="en-US" sz="2600" b="1" dirty="0"/>
              <a:t> is how a virus </a:t>
            </a:r>
            <a:r>
              <a:rPr lang="en-US" sz="2600" b="1" u="sng" dirty="0"/>
              <a:t>spreads</a:t>
            </a:r>
            <a:r>
              <a:rPr lang="en-US" sz="2600" b="1" dirty="0"/>
              <a:t>.</a:t>
            </a:r>
          </a:p>
          <a:p>
            <a:pPr marL="288925"/>
            <a:r>
              <a:rPr lang="en-US" sz="2600" b="1" dirty="0"/>
              <a:t>A virus CANNOT reproduce by itself—it must </a:t>
            </a:r>
            <a:r>
              <a:rPr lang="en-US" sz="2600" b="1" u="sng" dirty="0"/>
              <a:t>invade</a:t>
            </a:r>
            <a:r>
              <a:rPr lang="en-US" sz="2600" b="1" dirty="0"/>
              <a:t> a </a:t>
            </a:r>
            <a:r>
              <a:rPr lang="en-US" sz="2600" b="1" u="sng" dirty="0"/>
              <a:t>host</a:t>
            </a:r>
            <a:r>
              <a:rPr lang="en-US" sz="2600" b="1" dirty="0"/>
              <a:t> cell and take over the cell </a:t>
            </a:r>
            <a:r>
              <a:rPr lang="en-US" sz="2600" b="1" u="sng" dirty="0"/>
              <a:t>activities</a:t>
            </a:r>
            <a:r>
              <a:rPr lang="en-US" sz="2600" b="1" dirty="0"/>
              <a:t>, eventually </a:t>
            </a:r>
            <a:r>
              <a:rPr lang="en-US" sz="2600" b="1" u="sng" dirty="0"/>
              <a:t>causing</a:t>
            </a:r>
            <a:r>
              <a:rPr lang="en-US" sz="2600" b="1" dirty="0"/>
              <a:t> </a:t>
            </a:r>
            <a:r>
              <a:rPr lang="en-US" sz="2600" b="1" u="sng" dirty="0"/>
              <a:t>destruction</a:t>
            </a:r>
            <a:r>
              <a:rPr lang="en-US" sz="2600" b="1" dirty="0"/>
              <a:t> of the cell and </a:t>
            </a:r>
            <a:r>
              <a:rPr lang="en-US" sz="2600" b="1" u="sng" dirty="0"/>
              <a:t>killing</a:t>
            </a:r>
            <a:r>
              <a:rPr lang="en-US" sz="2600" b="1" dirty="0"/>
              <a:t> it. (The virus enters a cell, </a:t>
            </a:r>
            <a:r>
              <a:rPr lang="en-US" sz="2600" b="1" u="sng" dirty="0"/>
              <a:t>makes copies</a:t>
            </a:r>
            <a:r>
              <a:rPr lang="en-US" sz="2600" b="1" dirty="0"/>
              <a:t> of itself and causes the cell to </a:t>
            </a:r>
            <a:r>
              <a:rPr lang="en-US" sz="2600" b="1" u="sng" dirty="0"/>
              <a:t>burst</a:t>
            </a:r>
            <a:r>
              <a:rPr lang="en-US" sz="2600" b="1" dirty="0"/>
              <a:t> releasing more viruses.)</a:t>
            </a:r>
          </a:p>
        </p:txBody>
      </p:sp>
      <p:pic>
        <p:nvPicPr>
          <p:cNvPr id="8" name="Picture 7"/>
          <p:cNvPicPr/>
          <p:nvPr/>
        </p:nvPicPr>
        <p:blipFill>
          <a:blip r:embed="rId3" cstate="print"/>
          <a:srcRect/>
          <a:stretch>
            <a:fillRect/>
          </a:stretch>
        </p:blipFill>
        <p:spPr bwMode="auto">
          <a:xfrm>
            <a:off x="5105400" y="4591050"/>
            <a:ext cx="2138680" cy="2266950"/>
          </a:xfrm>
          <a:prstGeom prst="rect">
            <a:avLst/>
          </a:prstGeom>
          <a:noFill/>
          <a:ln w="9525">
            <a:noFill/>
            <a:miter lim="800000"/>
            <a:headEnd/>
            <a:tailEnd/>
          </a:ln>
        </p:spPr>
      </p:pic>
      <p:pic>
        <p:nvPicPr>
          <p:cNvPr id="9" name="Picture 8"/>
          <p:cNvPicPr/>
          <p:nvPr/>
        </p:nvPicPr>
        <p:blipFill>
          <a:blip r:embed="rId4" cstate="print"/>
          <a:srcRect/>
          <a:stretch>
            <a:fillRect/>
          </a:stretch>
        </p:blipFill>
        <p:spPr bwMode="auto">
          <a:xfrm>
            <a:off x="6858000" y="2895600"/>
            <a:ext cx="1600200" cy="1628775"/>
          </a:xfrm>
          <a:prstGeom prst="rect">
            <a:avLst/>
          </a:prstGeom>
          <a:noFill/>
          <a:ln w="9525">
            <a:noFill/>
            <a:miter lim="800000"/>
            <a:headEnd/>
            <a:tailEnd/>
          </a:ln>
        </p:spPr>
      </p:pic>
      <p:pic>
        <p:nvPicPr>
          <p:cNvPr id="11" name="Picture 10"/>
          <p:cNvPicPr/>
          <p:nvPr/>
        </p:nvPicPr>
        <p:blipFill>
          <a:blip r:embed="rId5" cstate="print"/>
          <a:srcRect/>
          <a:stretch>
            <a:fillRect/>
          </a:stretch>
        </p:blipFill>
        <p:spPr bwMode="auto">
          <a:xfrm>
            <a:off x="685800" y="3048000"/>
            <a:ext cx="1981200" cy="1828800"/>
          </a:xfrm>
          <a:prstGeom prst="rect">
            <a:avLst/>
          </a:prstGeom>
          <a:noFill/>
          <a:ln w="9525">
            <a:noFill/>
            <a:miter lim="800000"/>
            <a:headEnd/>
            <a:tailEnd/>
          </a:ln>
        </p:spPr>
      </p:pic>
      <p:pic>
        <p:nvPicPr>
          <p:cNvPr id="12" name="Picture 11"/>
          <p:cNvPicPr/>
          <p:nvPr/>
        </p:nvPicPr>
        <p:blipFill>
          <a:blip r:embed="rId6" cstate="print"/>
          <a:srcRect/>
          <a:stretch>
            <a:fillRect/>
          </a:stretch>
        </p:blipFill>
        <p:spPr bwMode="auto">
          <a:xfrm>
            <a:off x="2057400" y="5181600"/>
            <a:ext cx="1981200" cy="1466850"/>
          </a:xfrm>
          <a:prstGeom prst="rect">
            <a:avLst/>
          </a:prstGeom>
          <a:noFill/>
          <a:ln w="9525">
            <a:noFill/>
            <a:miter lim="800000"/>
            <a:headEnd/>
            <a:tailEnd/>
          </a:ln>
        </p:spPr>
      </p:pic>
      <p:sp>
        <p:nvSpPr>
          <p:cNvPr id="7169" name="Text Box 1"/>
          <p:cNvSpPr txBox="1">
            <a:spLocks noChangeArrowheads="1"/>
          </p:cNvSpPr>
          <p:nvPr/>
        </p:nvSpPr>
        <p:spPr bwMode="auto">
          <a:xfrm>
            <a:off x="6946900" y="2133600"/>
            <a:ext cx="21971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a:ln>
                  <a:noFill/>
                </a:ln>
                <a:solidFill>
                  <a:schemeClr val="tx1"/>
                </a:solidFill>
                <a:effectLst/>
                <a:latin typeface="Calibri" pitchFamily="34" charset="0"/>
                <a:cs typeface="Arial" pitchFamily="34" charset="0"/>
              </a:rPr>
              <a:t>DNA/RNA is </a:t>
            </a:r>
            <a:r>
              <a:rPr kumimoji="0" lang="en-US" sz="2400" b="1" i="0" u="sng" strike="noStrike" cap="none" normalizeH="0" baseline="0" dirty="0">
                <a:ln>
                  <a:noFill/>
                </a:ln>
                <a:solidFill>
                  <a:srgbClr val="C00000"/>
                </a:solidFill>
                <a:effectLst/>
                <a:latin typeface="Calibri" pitchFamily="34" charset="0"/>
                <a:cs typeface="Arial" pitchFamily="34" charset="0"/>
              </a:rPr>
              <a:t>copied</a:t>
            </a:r>
            <a:r>
              <a:rPr kumimoji="0" lang="en-US" sz="2400" b="0" i="0" u="none" strike="noStrike" cap="none" normalizeH="0" baseline="0" dirty="0">
                <a:ln>
                  <a:noFill/>
                </a:ln>
                <a:solidFill>
                  <a:schemeClr val="tx1"/>
                </a:solidFill>
                <a:effectLst/>
                <a:latin typeface="Times New Roman" pitchFamily="18" charset="0"/>
                <a:cs typeface="Arial" pitchFamily="34" charset="0"/>
              </a:rPr>
              <a:t>.</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7170" name="Text Box 2"/>
          <p:cNvSpPr txBox="1">
            <a:spLocks noChangeArrowheads="1"/>
          </p:cNvSpPr>
          <p:nvPr/>
        </p:nvSpPr>
        <p:spPr bwMode="auto">
          <a:xfrm>
            <a:off x="3581400" y="2286000"/>
            <a:ext cx="25146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a:ln>
                  <a:noFill/>
                </a:ln>
                <a:solidFill>
                  <a:schemeClr val="tx1"/>
                </a:solidFill>
                <a:effectLst/>
                <a:latin typeface="Calibri" pitchFamily="34" charset="0"/>
                <a:cs typeface="Arial" pitchFamily="34" charset="0"/>
              </a:rPr>
              <a:t>DNA/RNA </a:t>
            </a:r>
            <a:r>
              <a:rPr kumimoji="0" lang="en-US" sz="2400" b="1" i="0" u="sng" strike="noStrike" cap="none" normalizeH="0" baseline="0" dirty="0">
                <a:ln>
                  <a:noFill/>
                </a:ln>
                <a:solidFill>
                  <a:srgbClr val="C00000"/>
                </a:solidFill>
                <a:effectLst/>
                <a:latin typeface="Calibri" pitchFamily="34" charset="0"/>
                <a:cs typeface="Arial" pitchFamily="34" charset="0"/>
              </a:rPr>
              <a:t>injected</a:t>
            </a:r>
            <a:r>
              <a:rPr kumimoji="0" lang="en-US" sz="2400" b="0" i="0" u="none" strike="noStrike" cap="none" normalizeH="0" baseline="0" dirty="0">
                <a:ln>
                  <a:noFill/>
                </a:ln>
                <a:solidFill>
                  <a:schemeClr val="tx1"/>
                </a:solidFill>
                <a:effectLst/>
                <a:latin typeface="Calibri" pitchFamily="34" charset="0"/>
                <a:cs typeface="Arial" pitchFamily="34" charset="0"/>
              </a:rPr>
              <a:t> into cell.</a:t>
            </a:r>
            <a:endParaRPr kumimoji="0" lang="en-US" sz="4800" b="0" i="0" u="none" strike="noStrike" cap="none" normalizeH="0" baseline="0" dirty="0">
              <a:ln>
                <a:noFill/>
              </a:ln>
              <a:solidFill>
                <a:schemeClr val="tx1"/>
              </a:solidFill>
              <a:effectLst/>
              <a:latin typeface="Arial" pitchFamily="34" charset="0"/>
              <a:cs typeface="Arial" pitchFamily="34" charset="0"/>
            </a:endParaRPr>
          </a:p>
        </p:txBody>
      </p:sp>
      <p:sp>
        <p:nvSpPr>
          <p:cNvPr id="7171" name="Text Box 3"/>
          <p:cNvSpPr txBox="1">
            <a:spLocks noChangeArrowheads="1"/>
          </p:cNvSpPr>
          <p:nvPr/>
        </p:nvSpPr>
        <p:spPr bwMode="auto">
          <a:xfrm>
            <a:off x="685800" y="2514600"/>
            <a:ext cx="2133600" cy="4572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a:ln>
                  <a:noFill/>
                </a:ln>
                <a:solidFill>
                  <a:schemeClr val="tx1"/>
                </a:solidFill>
                <a:effectLst/>
                <a:latin typeface="Calibri" pitchFamily="34" charset="0"/>
                <a:cs typeface="Arial" pitchFamily="34" charset="0"/>
              </a:rPr>
              <a:t>Virus </a:t>
            </a:r>
            <a:r>
              <a:rPr kumimoji="0" lang="en-US" sz="2400" b="1" i="0" u="sng" strike="noStrike" cap="none" normalizeH="0" baseline="0" dirty="0">
                <a:ln>
                  <a:noFill/>
                </a:ln>
                <a:solidFill>
                  <a:srgbClr val="C00000"/>
                </a:solidFill>
                <a:effectLst/>
                <a:latin typeface="Calibri" pitchFamily="34" charset="0"/>
                <a:cs typeface="Arial" pitchFamily="34" charset="0"/>
              </a:rPr>
              <a:t>attaches</a:t>
            </a:r>
            <a:r>
              <a:rPr kumimoji="0" lang="en-US" sz="2400" b="0" i="0" u="none" strike="noStrike" cap="none" normalizeH="0" baseline="0" dirty="0">
                <a:ln>
                  <a:noFill/>
                </a:ln>
                <a:solidFill>
                  <a:schemeClr val="tx1"/>
                </a:solidFill>
                <a:effectLst/>
                <a:latin typeface="Calibri" pitchFamily="34" charset="0"/>
                <a:cs typeface="Arial" pitchFamily="34" charset="0"/>
              </a:rPr>
              <a:t> to cell.</a:t>
            </a:r>
            <a:endParaRPr kumimoji="0" lang="en-US" sz="4800" b="0" i="0" u="none" strike="noStrike" cap="none" normalizeH="0" baseline="0" dirty="0">
              <a:ln>
                <a:noFill/>
              </a:ln>
              <a:solidFill>
                <a:schemeClr val="tx1"/>
              </a:solidFill>
              <a:effectLst/>
              <a:latin typeface="Arial" pitchFamily="34" charset="0"/>
              <a:cs typeface="Arial" pitchFamily="34" charset="0"/>
            </a:endParaRPr>
          </a:p>
        </p:txBody>
      </p:sp>
      <p:sp>
        <p:nvSpPr>
          <p:cNvPr id="7172" name="Text Box 4"/>
          <p:cNvSpPr txBox="1">
            <a:spLocks noChangeArrowheads="1"/>
          </p:cNvSpPr>
          <p:nvPr/>
        </p:nvSpPr>
        <p:spPr bwMode="auto">
          <a:xfrm>
            <a:off x="2133600" y="4419600"/>
            <a:ext cx="1893888"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a:ln>
                  <a:noFill/>
                </a:ln>
                <a:solidFill>
                  <a:schemeClr val="tx1"/>
                </a:solidFill>
                <a:effectLst/>
                <a:latin typeface="Calibri" pitchFamily="34" charset="0"/>
                <a:cs typeface="Arial" pitchFamily="34" charset="0"/>
              </a:rPr>
              <a:t>Virus copies </a:t>
            </a:r>
            <a:r>
              <a:rPr kumimoji="0" lang="en-US" sz="2400" b="1" i="0" u="sng" strike="noStrike" cap="none" normalizeH="0" baseline="0" dirty="0">
                <a:ln>
                  <a:noFill/>
                </a:ln>
                <a:solidFill>
                  <a:srgbClr val="C00000"/>
                </a:solidFill>
                <a:effectLst/>
                <a:latin typeface="Calibri" pitchFamily="34" charset="0"/>
                <a:cs typeface="Arial" pitchFamily="34" charset="0"/>
              </a:rPr>
              <a:t>itself</a:t>
            </a:r>
            <a:r>
              <a:rPr kumimoji="0" lang="en-US" sz="2400" b="0" i="0" u="none" strike="noStrike" cap="none" normalizeH="0" baseline="0" dirty="0">
                <a:ln>
                  <a:noFill/>
                </a:ln>
                <a:solidFill>
                  <a:schemeClr val="tx1"/>
                </a:solidFill>
                <a:effectLst/>
                <a:latin typeface="Times New Roman" pitchFamily="18" charset="0"/>
                <a:cs typeface="Arial" pitchFamily="34" charset="0"/>
              </a:rPr>
              <a:t>.</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7173" name="Text Box 5"/>
          <p:cNvSpPr txBox="1">
            <a:spLocks noChangeArrowheads="1"/>
          </p:cNvSpPr>
          <p:nvPr/>
        </p:nvSpPr>
        <p:spPr bwMode="auto">
          <a:xfrm>
            <a:off x="6261100" y="4495800"/>
            <a:ext cx="2882900" cy="830997"/>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sz="2400" b="0" i="0" u="none" strike="noStrike" cap="none" normalizeH="0" baseline="0" dirty="0">
                <a:ln>
                  <a:noFill/>
                </a:ln>
                <a:solidFill>
                  <a:schemeClr val="tx1"/>
                </a:solidFill>
                <a:effectLst/>
                <a:latin typeface="Calibri" pitchFamily="34" charset="0"/>
                <a:cs typeface="Arial" pitchFamily="34" charset="0"/>
              </a:rPr>
              <a:t>Cell </a:t>
            </a:r>
            <a:r>
              <a:rPr kumimoji="0" lang="en-US" sz="2400" b="1" i="0" u="sng" strike="noStrike" cap="none" normalizeH="0" baseline="0" dirty="0">
                <a:ln>
                  <a:noFill/>
                </a:ln>
                <a:solidFill>
                  <a:srgbClr val="C00000"/>
                </a:solidFill>
                <a:effectLst/>
                <a:latin typeface="Calibri" pitchFamily="34" charset="0"/>
                <a:cs typeface="Arial" pitchFamily="34" charset="0"/>
              </a:rPr>
              <a:t>bursts</a:t>
            </a:r>
            <a:r>
              <a:rPr kumimoji="0" lang="en-US" sz="2400" b="0" i="0" u="none" strike="noStrike" cap="none" normalizeH="0" baseline="0" dirty="0">
                <a:ln>
                  <a:noFill/>
                </a:ln>
                <a:solidFill>
                  <a:schemeClr val="tx1"/>
                </a:solidFill>
                <a:effectLst/>
                <a:latin typeface="Calibri" pitchFamily="34" charset="0"/>
                <a:cs typeface="Arial" pitchFamily="34" charset="0"/>
              </a:rPr>
              <a:t> (lyses) and releases new viruses.</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7174" name="Text Box 6"/>
          <p:cNvSpPr txBox="1">
            <a:spLocks noChangeArrowheads="1"/>
          </p:cNvSpPr>
          <p:nvPr/>
        </p:nvSpPr>
        <p:spPr bwMode="auto">
          <a:xfrm>
            <a:off x="0" y="3352800"/>
            <a:ext cx="838200" cy="369332"/>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chemeClr val="tx1"/>
                </a:solidFill>
                <a:effectLst/>
                <a:latin typeface="Calibri" pitchFamily="34" charset="0"/>
                <a:cs typeface="Arial" pitchFamily="34" charset="0"/>
              </a:rPr>
              <a:t>Step 1</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
        <p:nvSpPr>
          <p:cNvPr id="7175" name="Text Box 7"/>
          <p:cNvSpPr txBox="1">
            <a:spLocks noChangeArrowheads="1"/>
          </p:cNvSpPr>
          <p:nvPr/>
        </p:nvSpPr>
        <p:spPr bwMode="auto">
          <a:xfrm>
            <a:off x="3048000" y="3276600"/>
            <a:ext cx="979488"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chemeClr val="tx1"/>
                </a:solidFill>
                <a:effectLst/>
                <a:latin typeface="Calibri" pitchFamily="34" charset="0"/>
                <a:cs typeface="Arial" pitchFamily="34" charset="0"/>
              </a:rPr>
              <a:t>Step 2</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
        <p:nvSpPr>
          <p:cNvPr id="7176" name="Text Box 8"/>
          <p:cNvSpPr txBox="1">
            <a:spLocks noChangeArrowheads="1"/>
          </p:cNvSpPr>
          <p:nvPr/>
        </p:nvSpPr>
        <p:spPr bwMode="auto">
          <a:xfrm>
            <a:off x="6019800" y="3200400"/>
            <a:ext cx="836613"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chemeClr val="tx1"/>
                </a:solidFill>
                <a:effectLst/>
                <a:latin typeface="Calibri" pitchFamily="34" charset="0"/>
                <a:cs typeface="Arial" pitchFamily="34" charset="0"/>
              </a:rPr>
              <a:t>Step 3</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
        <p:nvSpPr>
          <p:cNvPr id="7177" name="Text Box 9"/>
          <p:cNvSpPr txBox="1">
            <a:spLocks noChangeArrowheads="1"/>
          </p:cNvSpPr>
          <p:nvPr/>
        </p:nvSpPr>
        <p:spPr bwMode="auto">
          <a:xfrm>
            <a:off x="1295400" y="5715000"/>
            <a:ext cx="884237"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chemeClr val="tx1"/>
                </a:solidFill>
                <a:effectLst/>
                <a:latin typeface="Calibri" pitchFamily="34" charset="0"/>
                <a:cs typeface="Arial" pitchFamily="34" charset="0"/>
              </a:rPr>
              <a:t>Step 4</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
        <p:nvSpPr>
          <p:cNvPr id="7178" name="Text Box 10"/>
          <p:cNvSpPr txBox="1">
            <a:spLocks noChangeArrowheads="1"/>
          </p:cNvSpPr>
          <p:nvPr/>
        </p:nvSpPr>
        <p:spPr bwMode="auto">
          <a:xfrm>
            <a:off x="4419600" y="5715000"/>
            <a:ext cx="808037" cy="369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chemeClr val="tx1"/>
                </a:solidFill>
                <a:effectLst/>
                <a:latin typeface="Calibri" pitchFamily="34" charset="0"/>
                <a:cs typeface="Arial" pitchFamily="34" charset="0"/>
              </a:rPr>
              <a:t>Step 5</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7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17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16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17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17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1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 grpId="0"/>
      <p:bldP spid="7170" grpId="0"/>
      <p:bldP spid="7171" grpId="0" animBg="1"/>
      <p:bldP spid="7172" grpId="0"/>
      <p:bldP spid="7173" grpId="0"/>
      <p:bldP spid="7174" grpId="0" animBg="1"/>
      <p:bldP spid="7175" grpId="0"/>
      <p:bldP spid="7176" grpId="0"/>
      <p:bldP spid="7177" grpId="0"/>
      <p:bldP spid="717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57200" y="228600"/>
            <a:ext cx="8229600" cy="1323439"/>
          </a:xfrm>
          <a:prstGeom prst="rect">
            <a:avLst/>
          </a:prstGeom>
          <a:noFill/>
        </p:spPr>
        <p:txBody>
          <a:bodyPr wrap="square" rtlCol="0">
            <a:spAutoFit/>
          </a:bodyPr>
          <a:lstStyle/>
          <a:p>
            <a:r>
              <a:rPr lang="en-US" sz="3600" b="1" dirty="0"/>
              <a:t>Cert</a:t>
            </a:r>
            <a:r>
              <a:rPr lang="en-US" sz="4000" b="1" dirty="0"/>
              <a:t>ain viruses can only attack certain cell types. They are said to be </a:t>
            </a:r>
            <a:r>
              <a:rPr lang="en-US" sz="4000" b="1" u="sng" dirty="0"/>
              <a:t>specific</a:t>
            </a:r>
            <a:r>
              <a:rPr lang="en-US" sz="4000" b="1" dirty="0"/>
              <a:t>.</a:t>
            </a:r>
          </a:p>
        </p:txBody>
      </p:sp>
      <p:sp>
        <p:nvSpPr>
          <p:cNvPr id="6" name="TextBox 5"/>
          <p:cNvSpPr txBox="1"/>
          <p:nvPr/>
        </p:nvSpPr>
        <p:spPr>
          <a:xfrm>
            <a:off x="0" y="5181600"/>
            <a:ext cx="4876800" cy="1200329"/>
          </a:xfrm>
          <a:prstGeom prst="rect">
            <a:avLst/>
          </a:prstGeom>
          <a:noFill/>
        </p:spPr>
        <p:txBody>
          <a:bodyPr wrap="square" rtlCol="0">
            <a:spAutoFit/>
          </a:bodyPr>
          <a:lstStyle/>
          <a:p>
            <a:pPr algn="ctr"/>
            <a:r>
              <a:rPr lang="en-US" sz="2400" b="1" dirty="0"/>
              <a:t>It’s like the pieces of a puzzle. The ends have to match up so only certain pieces fit.</a:t>
            </a:r>
          </a:p>
        </p:txBody>
      </p:sp>
      <p:pic>
        <p:nvPicPr>
          <p:cNvPr id="16386" name="Picture 2" descr="http://www.paragraph.com.au/images/general/nobel96/lock.jpg"/>
          <p:cNvPicPr>
            <a:picLocks noChangeAspect="1" noChangeArrowheads="1"/>
          </p:cNvPicPr>
          <p:nvPr/>
        </p:nvPicPr>
        <p:blipFill>
          <a:blip r:embed="rId2" cstate="print"/>
          <a:srcRect/>
          <a:stretch>
            <a:fillRect/>
          </a:stretch>
        </p:blipFill>
        <p:spPr bwMode="auto">
          <a:xfrm>
            <a:off x="5467350" y="2562225"/>
            <a:ext cx="3676650" cy="4295775"/>
          </a:xfrm>
          <a:prstGeom prst="rect">
            <a:avLst/>
          </a:prstGeom>
          <a:noFill/>
        </p:spPr>
      </p:pic>
      <p:grpSp>
        <p:nvGrpSpPr>
          <p:cNvPr id="16" name="Group 15"/>
          <p:cNvGrpSpPr/>
          <p:nvPr/>
        </p:nvGrpSpPr>
        <p:grpSpPr>
          <a:xfrm>
            <a:off x="1905000" y="2286000"/>
            <a:ext cx="4191000" cy="1371600"/>
            <a:chOff x="1905000" y="2286000"/>
            <a:chExt cx="4191000" cy="1371600"/>
          </a:xfrm>
        </p:grpSpPr>
        <p:cxnSp>
          <p:nvCxnSpPr>
            <p:cNvPr id="10" name="Straight Arrow Connector 9"/>
            <p:cNvCxnSpPr/>
            <p:nvPr/>
          </p:nvCxnSpPr>
          <p:spPr>
            <a:xfrm>
              <a:off x="4495800" y="2590800"/>
              <a:ext cx="1600200" cy="10668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905000" y="2286000"/>
              <a:ext cx="2667000" cy="523220"/>
            </a:xfrm>
            <a:prstGeom prst="rect">
              <a:avLst/>
            </a:prstGeom>
            <a:noFill/>
          </p:spPr>
          <p:txBody>
            <a:bodyPr wrap="square" rtlCol="0">
              <a:spAutoFit/>
            </a:bodyPr>
            <a:lstStyle/>
            <a:p>
              <a:pPr algn="ctr"/>
              <a:r>
                <a:rPr lang="en-US" sz="2800" b="1" dirty="0"/>
                <a:t>Surface Markers</a:t>
              </a:r>
            </a:p>
          </p:txBody>
        </p:sp>
      </p:grpSp>
      <p:grpSp>
        <p:nvGrpSpPr>
          <p:cNvPr id="17" name="Group 16"/>
          <p:cNvGrpSpPr/>
          <p:nvPr/>
        </p:nvGrpSpPr>
        <p:grpSpPr>
          <a:xfrm>
            <a:off x="1905000" y="4038600"/>
            <a:ext cx="4038600" cy="1371600"/>
            <a:chOff x="1905000" y="4038600"/>
            <a:chExt cx="4038600" cy="1371600"/>
          </a:xfrm>
        </p:grpSpPr>
        <p:cxnSp>
          <p:nvCxnSpPr>
            <p:cNvPr id="13" name="Straight Arrow Connector 12"/>
            <p:cNvCxnSpPr/>
            <p:nvPr/>
          </p:nvCxnSpPr>
          <p:spPr>
            <a:xfrm>
              <a:off x="4343400" y="4343400"/>
              <a:ext cx="1600200" cy="1066800"/>
            </a:xfrm>
            <a:prstGeom prst="straightConnector1">
              <a:avLst/>
            </a:prstGeom>
            <a:ln w="762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905000" y="4038600"/>
              <a:ext cx="2667000" cy="523220"/>
            </a:xfrm>
            <a:prstGeom prst="rect">
              <a:avLst/>
            </a:prstGeom>
            <a:noFill/>
          </p:spPr>
          <p:txBody>
            <a:bodyPr wrap="square" rtlCol="0">
              <a:spAutoFit/>
            </a:bodyPr>
            <a:lstStyle/>
            <a:p>
              <a:pPr algn="ctr"/>
              <a:r>
                <a:rPr lang="en-US" sz="2800" b="1" dirty="0"/>
                <a:t>Receptor Sites</a:t>
              </a:r>
            </a:p>
          </p:txBody>
        </p:sp>
      </p:grpSp>
      <p:sp>
        <p:nvSpPr>
          <p:cNvPr id="12" name="TextBox 11"/>
          <p:cNvSpPr txBox="1"/>
          <p:nvPr/>
        </p:nvSpPr>
        <p:spPr>
          <a:xfrm>
            <a:off x="228600" y="1676400"/>
            <a:ext cx="8610600" cy="492443"/>
          </a:xfrm>
          <a:prstGeom prst="rect">
            <a:avLst/>
          </a:prstGeom>
          <a:noFill/>
        </p:spPr>
        <p:txBody>
          <a:bodyPr wrap="square" rtlCol="0">
            <a:spAutoFit/>
          </a:bodyPr>
          <a:lstStyle/>
          <a:p>
            <a:r>
              <a:rPr lang="en-US" sz="2600" b="1" dirty="0"/>
              <a:t>Example: The rabies virus only attacks </a:t>
            </a:r>
            <a:r>
              <a:rPr lang="en-US" sz="2600" b="1" u="sng" dirty="0"/>
              <a:t>brain</a:t>
            </a:r>
            <a:r>
              <a:rPr lang="en-US" sz="2600" b="1" dirty="0"/>
              <a:t> or </a:t>
            </a:r>
            <a:r>
              <a:rPr lang="en-US" sz="2600" b="1" u="sng" dirty="0"/>
              <a:t>nervous</a:t>
            </a:r>
            <a:r>
              <a:rPr lang="en-US" sz="2600" b="1" dirty="0"/>
              <a:t> cells.</a:t>
            </a:r>
          </a:p>
        </p:txBody>
      </p:sp>
      <p:sp>
        <p:nvSpPr>
          <p:cNvPr id="15" name="TextBox 14"/>
          <p:cNvSpPr txBox="1"/>
          <p:nvPr/>
        </p:nvSpPr>
        <p:spPr>
          <a:xfrm>
            <a:off x="7924800" y="2895600"/>
            <a:ext cx="762000" cy="400110"/>
          </a:xfrm>
          <a:prstGeom prst="rect">
            <a:avLst/>
          </a:prstGeom>
          <a:noFill/>
        </p:spPr>
        <p:txBody>
          <a:bodyPr wrap="square" rtlCol="0">
            <a:spAutoFit/>
          </a:bodyPr>
          <a:lstStyle/>
          <a:p>
            <a:r>
              <a:rPr lang="en-US" sz="2000" b="1" dirty="0"/>
              <a:t>Virus</a:t>
            </a:r>
          </a:p>
        </p:txBody>
      </p:sp>
      <p:sp>
        <p:nvSpPr>
          <p:cNvPr id="18" name="Rectangle 17"/>
          <p:cNvSpPr/>
          <p:nvPr/>
        </p:nvSpPr>
        <p:spPr>
          <a:xfrm>
            <a:off x="7848600" y="6172200"/>
            <a:ext cx="575799" cy="400110"/>
          </a:xfrm>
          <a:prstGeom prst="rect">
            <a:avLst/>
          </a:prstGeom>
        </p:spPr>
        <p:txBody>
          <a:bodyPr wrap="none">
            <a:spAutoFit/>
          </a:bodyPr>
          <a:lstStyle/>
          <a:p>
            <a:r>
              <a:rPr lang="en-US" sz="2000" b="1" dirty="0"/>
              <a:t>Cell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5" presetClass="entr" presetSubtype="0" fill="hold" nodeType="click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p:cTn id="14" dur="500" decel="50000" fill="hold">
                                          <p:stCondLst>
                                            <p:cond delay="0"/>
                                          </p:stCondLst>
                                        </p:cTn>
                                        <p:tgtEl>
                                          <p:spTgt spid="16"/>
                                        </p:tgtEl>
                                        <p:attrNameLst>
                                          <p:attrName>style.rotation</p:attrName>
                                        </p:attrNameLst>
                                      </p:cBhvr>
                                      <p:tavLst>
                                        <p:tav tm="0">
                                          <p:val>
                                            <p:fltVal val="-90"/>
                                          </p:val>
                                        </p:tav>
                                        <p:tav tm="100000">
                                          <p:val>
                                            <p:fltVal val="0"/>
                                          </p:val>
                                        </p:tav>
                                      </p:tavLst>
                                    </p:anim>
                                    <p:anim calcmode="lin" valueType="num">
                                      <p:cBhvr>
                                        <p:cTn id="15" dur="500" decel="50000" fill="hold">
                                          <p:stCondLst>
                                            <p:cond delay="0"/>
                                          </p:stCondLst>
                                        </p:cTn>
                                        <p:tgtEl>
                                          <p:spTgt spid="16"/>
                                        </p:tgtEl>
                                        <p:attrNameLst>
                                          <p:attrName>ppt_w</p:attrName>
                                        </p:attrNameLst>
                                      </p:cBhvr>
                                      <p:tavLst>
                                        <p:tav tm="0">
                                          <p:val>
                                            <p:strVal val="#ppt_w"/>
                                          </p:val>
                                        </p:tav>
                                        <p:tav tm="100000">
                                          <p:val>
                                            <p:strVal val="#ppt_w*.05"/>
                                          </p:val>
                                        </p:tav>
                                      </p:tavLst>
                                    </p:anim>
                                    <p:anim calcmode="lin" valueType="num">
                                      <p:cBhvr>
                                        <p:cTn id="16" dur="500" accel="50000" fill="hold">
                                          <p:stCondLst>
                                            <p:cond delay="500"/>
                                          </p:stCondLst>
                                        </p:cTn>
                                        <p:tgtEl>
                                          <p:spTgt spid="16"/>
                                        </p:tgtEl>
                                        <p:attrNameLst>
                                          <p:attrName>ppt_w</p:attrName>
                                        </p:attrNameLst>
                                      </p:cBhvr>
                                      <p:tavLst>
                                        <p:tav tm="0">
                                          <p:val>
                                            <p:strVal val="#ppt_w*.05"/>
                                          </p:val>
                                        </p:tav>
                                        <p:tav tm="100000">
                                          <p:val>
                                            <p:strVal val="#ppt_w"/>
                                          </p:val>
                                        </p:tav>
                                      </p:tavLst>
                                    </p:anim>
                                    <p:anim calcmode="lin" valueType="num">
                                      <p:cBhvr>
                                        <p:cTn id="17" dur="1000" fill="hold"/>
                                        <p:tgtEl>
                                          <p:spTgt spid="16"/>
                                        </p:tgtEl>
                                        <p:attrNameLst>
                                          <p:attrName>ppt_h</p:attrName>
                                        </p:attrNameLst>
                                      </p:cBhvr>
                                      <p:tavLst>
                                        <p:tav tm="0">
                                          <p:val>
                                            <p:strVal val="#ppt_h"/>
                                          </p:val>
                                        </p:tav>
                                        <p:tav tm="100000">
                                          <p:val>
                                            <p:strVal val="#ppt_h"/>
                                          </p:val>
                                        </p:tav>
                                      </p:tavLst>
                                    </p:anim>
                                    <p:anim calcmode="lin" valueType="num">
                                      <p:cBhvr>
                                        <p:cTn id="18" dur="500" decel="50000" fill="hold">
                                          <p:stCondLst>
                                            <p:cond delay="0"/>
                                          </p:stCondLst>
                                        </p:cTn>
                                        <p:tgtEl>
                                          <p:spTgt spid="16"/>
                                        </p:tgtEl>
                                        <p:attrNameLst>
                                          <p:attrName>ppt_x</p:attrName>
                                        </p:attrNameLst>
                                      </p:cBhvr>
                                      <p:tavLst>
                                        <p:tav tm="0">
                                          <p:val>
                                            <p:strVal val="#ppt_x+.4"/>
                                          </p:val>
                                        </p:tav>
                                        <p:tav tm="100000">
                                          <p:val>
                                            <p:strVal val="#ppt_x"/>
                                          </p:val>
                                        </p:tav>
                                      </p:tavLst>
                                    </p:anim>
                                    <p:anim calcmode="lin" valueType="num">
                                      <p:cBhvr>
                                        <p:cTn id="19" dur="500" decel="50000" fill="hold">
                                          <p:stCondLst>
                                            <p:cond delay="0"/>
                                          </p:stCondLst>
                                        </p:cTn>
                                        <p:tgtEl>
                                          <p:spTgt spid="16"/>
                                        </p:tgtEl>
                                        <p:attrNameLst>
                                          <p:attrName>ppt_y</p:attrName>
                                        </p:attrNameLst>
                                      </p:cBhvr>
                                      <p:tavLst>
                                        <p:tav tm="0">
                                          <p:val>
                                            <p:strVal val="#ppt_y-.2"/>
                                          </p:val>
                                        </p:tav>
                                        <p:tav tm="100000">
                                          <p:val>
                                            <p:strVal val="#ppt_y+.1"/>
                                          </p:val>
                                        </p:tav>
                                      </p:tavLst>
                                    </p:anim>
                                    <p:anim calcmode="lin" valueType="num">
                                      <p:cBhvr>
                                        <p:cTn id="20" dur="500" accel="50000" fill="hold">
                                          <p:stCondLst>
                                            <p:cond delay="500"/>
                                          </p:stCondLst>
                                        </p:cTn>
                                        <p:tgtEl>
                                          <p:spTgt spid="16"/>
                                        </p:tgtEl>
                                        <p:attrNameLst>
                                          <p:attrName>ppt_y</p:attrName>
                                        </p:attrNameLst>
                                      </p:cBhvr>
                                      <p:tavLst>
                                        <p:tav tm="0">
                                          <p:val>
                                            <p:strVal val="#ppt_y+.1"/>
                                          </p:val>
                                        </p:tav>
                                        <p:tav tm="100000">
                                          <p:val>
                                            <p:strVal val="#ppt_y"/>
                                          </p:val>
                                        </p:tav>
                                      </p:tavLst>
                                    </p:anim>
                                    <p:animEffect transition="in" filter="fade">
                                      <p:cBhvr>
                                        <p:cTn id="21" dur="1000" decel="50000">
                                          <p:stCondLst>
                                            <p:cond delay="0"/>
                                          </p:stCondLst>
                                        </p:cTn>
                                        <p:tgtEl>
                                          <p:spTgt spid="16"/>
                                        </p:tgtEl>
                                      </p:cBhvr>
                                    </p:animEffect>
                                  </p:childTnLst>
                                </p:cTn>
                              </p:par>
                            </p:childTnLst>
                          </p:cTn>
                        </p:par>
                      </p:childTnLst>
                    </p:cTn>
                  </p:par>
                  <p:par>
                    <p:cTn id="22" fill="hold">
                      <p:stCondLst>
                        <p:cond delay="indefinite"/>
                      </p:stCondLst>
                      <p:childTnLst>
                        <p:par>
                          <p:cTn id="23" fill="hold">
                            <p:stCondLst>
                              <p:cond delay="0"/>
                            </p:stCondLst>
                            <p:childTnLst>
                              <p:par>
                                <p:cTn id="24" presetID="54" presetClass="entr" presetSubtype="0" accel="100000" fill="hold" nodeType="clickEffect">
                                  <p:stCondLst>
                                    <p:cond delay="0"/>
                                  </p:stCondLst>
                                  <p:childTnLst>
                                    <p:set>
                                      <p:cBhvr>
                                        <p:cTn id="25" dur="1" fill="hold">
                                          <p:stCondLst>
                                            <p:cond delay="0"/>
                                          </p:stCondLst>
                                        </p:cTn>
                                        <p:tgtEl>
                                          <p:spTgt spid="17"/>
                                        </p:tgtEl>
                                        <p:attrNameLst>
                                          <p:attrName>style.visibility</p:attrName>
                                        </p:attrNameLst>
                                      </p:cBhvr>
                                      <p:to>
                                        <p:strVal val="visible"/>
                                      </p:to>
                                    </p:set>
                                    <p:anim calcmode="lin" valueType="num">
                                      <p:cBhvr>
                                        <p:cTn id="26" dur="500" fill="hold"/>
                                        <p:tgtEl>
                                          <p:spTgt spid="17"/>
                                        </p:tgtEl>
                                        <p:attrNameLst>
                                          <p:attrName>ppt_w</p:attrName>
                                        </p:attrNameLst>
                                      </p:cBhvr>
                                      <p:tavLst>
                                        <p:tav tm="0">
                                          <p:val>
                                            <p:strVal val="#ppt_w*0.05"/>
                                          </p:val>
                                        </p:tav>
                                        <p:tav tm="100000">
                                          <p:val>
                                            <p:strVal val="#ppt_w"/>
                                          </p:val>
                                        </p:tav>
                                      </p:tavLst>
                                    </p:anim>
                                    <p:anim calcmode="lin" valueType="num">
                                      <p:cBhvr>
                                        <p:cTn id="27" dur="500" fill="hold"/>
                                        <p:tgtEl>
                                          <p:spTgt spid="17"/>
                                        </p:tgtEl>
                                        <p:attrNameLst>
                                          <p:attrName>ppt_h</p:attrName>
                                        </p:attrNameLst>
                                      </p:cBhvr>
                                      <p:tavLst>
                                        <p:tav tm="0">
                                          <p:val>
                                            <p:strVal val="#ppt_h"/>
                                          </p:val>
                                        </p:tav>
                                        <p:tav tm="100000">
                                          <p:val>
                                            <p:strVal val="#ppt_h"/>
                                          </p:val>
                                        </p:tav>
                                      </p:tavLst>
                                    </p:anim>
                                    <p:anim calcmode="lin" valueType="num">
                                      <p:cBhvr>
                                        <p:cTn id="28" dur="500" fill="hold"/>
                                        <p:tgtEl>
                                          <p:spTgt spid="17"/>
                                        </p:tgtEl>
                                        <p:attrNameLst>
                                          <p:attrName>ppt_x</p:attrName>
                                        </p:attrNameLst>
                                      </p:cBhvr>
                                      <p:tavLst>
                                        <p:tav tm="0">
                                          <p:val>
                                            <p:strVal val="#ppt_x-.2"/>
                                          </p:val>
                                        </p:tav>
                                        <p:tav tm="100000">
                                          <p:val>
                                            <p:strVal val="#ppt_x"/>
                                          </p:val>
                                        </p:tav>
                                      </p:tavLst>
                                    </p:anim>
                                    <p:anim calcmode="lin" valueType="num">
                                      <p:cBhvr>
                                        <p:cTn id="29" dur="500" fill="hold"/>
                                        <p:tgtEl>
                                          <p:spTgt spid="17"/>
                                        </p:tgtEl>
                                        <p:attrNameLst>
                                          <p:attrName>ppt_y</p:attrName>
                                        </p:attrNameLst>
                                      </p:cBhvr>
                                      <p:tavLst>
                                        <p:tav tm="0">
                                          <p:val>
                                            <p:strVal val="#ppt_y"/>
                                          </p:val>
                                        </p:tav>
                                        <p:tav tm="100000">
                                          <p:val>
                                            <p:strVal val="#ppt_y"/>
                                          </p:val>
                                        </p:tav>
                                      </p:tavLst>
                                    </p:anim>
                                    <p:animEffect transition="in" filter="fade">
                                      <p:cBhvr>
                                        <p:cTn id="3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12" name="Picture 4"/>
          <p:cNvPicPr>
            <a:picLocks noChangeAspect="1" noChangeArrowheads="1"/>
          </p:cNvPicPr>
          <p:nvPr/>
        </p:nvPicPr>
        <p:blipFill>
          <a:blip r:embed="rId2" cstate="print">
            <a:grayscl/>
          </a:blip>
          <a:srcRect/>
          <a:stretch>
            <a:fillRect/>
          </a:stretch>
        </p:blipFill>
        <p:spPr bwMode="auto">
          <a:xfrm>
            <a:off x="609600" y="1219200"/>
            <a:ext cx="3058099" cy="3430030"/>
          </a:xfrm>
          <a:prstGeom prst="rect">
            <a:avLst/>
          </a:prstGeom>
          <a:noFill/>
        </p:spPr>
      </p:pic>
      <p:pic>
        <p:nvPicPr>
          <p:cNvPr id="25610" name="Picture 6"/>
          <p:cNvPicPr>
            <a:picLocks noChangeAspect="1" noChangeArrowheads="1"/>
          </p:cNvPicPr>
          <p:nvPr/>
        </p:nvPicPr>
        <p:blipFill>
          <a:blip r:embed="rId3" cstate="print">
            <a:grayscl/>
          </a:blip>
          <a:srcRect/>
          <a:stretch>
            <a:fillRect/>
          </a:stretch>
        </p:blipFill>
        <p:spPr bwMode="auto">
          <a:xfrm>
            <a:off x="4734498" y="1905000"/>
            <a:ext cx="3707045" cy="2867025"/>
          </a:xfrm>
          <a:prstGeom prst="rect">
            <a:avLst/>
          </a:prstGeom>
          <a:noFill/>
        </p:spPr>
      </p:pic>
      <p:sp>
        <p:nvSpPr>
          <p:cNvPr id="25609" name="Text Box 9"/>
          <p:cNvSpPr txBox="1">
            <a:spLocks noChangeArrowheads="1"/>
          </p:cNvSpPr>
          <p:nvPr/>
        </p:nvSpPr>
        <p:spPr bwMode="auto">
          <a:xfrm>
            <a:off x="3515299" y="1905000"/>
            <a:ext cx="1752600" cy="830997"/>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Calibri" pitchFamily="34" charset="0"/>
                <a:ea typeface="Times New Roman" pitchFamily="18" charset="0"/>
                <a:cs typeface="Arial" pitchFamily="34" charset="0"/>
              </a:rPr>
              <a:t>Surface Markers</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25604" name="Text Box 4"/>
          <p:cNvSpPr txBox="1">
            <a:spLocks noChangeArrowheads="1"/>
          </p:cNvSpPr>
          <p:nvPr/>
        </p:nvSpPr>
        <p:spPr bwMode="auto">
          <a:xfrm>
            <a:off x="3362899" y="3733800"/>
            <a:ext cx="1695450" cy="830997"/>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Calibri" pitchFamily="34" charset="0"/>
                <a:ea typeface="Times New Roman" pitchFamily="18" charset="0"/>
                <a:cs typeface="Arial" pitchFamily="34" charset="0"/>
              </a:rPr>
              <a:t>Receptor Sites</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25611" name="Text Box 11"/>
          <p:cNvSpPr txBox="1">
            <a:spLocks noChangeArrowheads="1"/>
          </p:cNvSpPr>
          <p:nvPr/>
        </p:nvSpPr>
        <p:spPr bwMode="auto">
          <a:xfrm>
            <a:off x="7239000" y="1447800"/>
            <a:ext cx="1143000" cy="46166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Calibri" pitchFamily="34" charset="0"/>
                <a:ea typeface="Times New Roman" pitchFamily="18" charset="0"/>
                <a:cs typeface="Arial" pitchFamily="34" charset="0"/>
              </a:rPr>
              <a:t>Virus</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25613" name="Rectangle 13"/>
          <p:cNvSpPr>
            <a:spLocks noChangeArrowheads="1"/>
          </p:cNvSpPr>
          <p:nvPr/>
        </p:nvSpPr>
        <p:spPr bwMode="auto">
          <a:xfrm>
            <a:off x="381000" y="291525"/>
            <a:ext cx="8458200" cy="10772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R="0" lvl="0" algn="l" defTabSz="914400" rtl="0" eaLnBrk="1" fontAlgn="base" latinLnBrk="0" hangingPunct="1">
              <a:lnSpc>
                <a:spcPct val="100000"/>
              </a:lnSpc>
              <a:spcBef>
                <a:spcPct val="0"/>
              </a:spcBef>
              <a:spcAft>
                <a:spcPct val="0"/>
              </a:spcAft>
              <a:buClrTx/>
              <a:buSzTx/>
              <a:buFontTx/>
              <a:buNone/>
              <a:tabLst/>
            </a:pPr>
            <a:r>
              <a:rPr kumimoji="0" lang="en-US" sz="3200" b="0" i="0" u="none" strike="noStrike" cap="none" normalizeH="0" baseline="0" dirty="0">
                <a:ln>
                  <a:noFill/>
                </a:ln>
                <a:solidFill>
                  <a:schemeClr val="tx1"/>
                </a:solidFill>
                <a:effectLst/>
                <a:latin typeface="Calibri" pitchFamily="34" charset="0"/>
                <a:ea typeface="Times New Roman" pitchFamily="18" charset="0"/>
                <a:cs typeface="Arial" pitchFamily="34" charset="0"/>
              </a:rPr>
              <a:t>A virus recognizes cells it can infect by matching its </a:t>
            </a:r>
            <a:r>
              <a:rPr kumimoji="0" lang="en-US" sz="3200" b="1" i="0" u="sng" strike="noStrike" cap="none" normalizeH="0" baseline="0" dirty="0">
                <a:ln>
                  <a:noFill/>
                </a:ln>
                <a:solidFill>
                  <a:srgbClr val="C00000"/>
                </a:solidFill>
                <a:effectLst/>
                <a:latin typeface="Calibri" pitchFamily="34" charset="0"/>
                <a:ea typeface="Times New Roman" pitchFamily="18" charset="0"/>
                <a:cs typeface="Arial" pitchFamily="34" charset="0"/>
              </a:rPr>
              <a:t>surface marker</a:t>
            </a:r>
            <a:r>
              <a:rPr kumimoji="0" lang="en-US" sz="3200" b="0" i="0" u="none" strike="noStrike" cap="none" normalizeH="0" baseline="0" dirty="0">
                <a:ln>
                  <a:noFill/>
                </a:ln>
                <a:solidFill>
                  <a:schemeClr val="tx1"/>
                </a:solidFill>
                <a:effectLst/>
                <a:latin typeface="Calibri" pitchFamily="34" charset="0"/>
                <a:ea typeface="Times New Roman" pitchFamily="18" charset="0"/>
                <a:cs typeface="Arial" pitchFamily="34" charset="0"/>
              </a:rPr>
              <a:t> with a </a:t>
            </a:r>
            <a:r>
              <a:rPr kumimoji="0" lang="en-US" sz="3200" b="1" i="0" u="sng" strike="noStrike" cap="none" normalizeH="0" baseline="0" dirty="0">
                <a:ln>
                  <a:noFill/>
                </a:ln>
                <a:solidFill>
                  <a:srgbClr val="C00000"/>
                </a:solidFill>
                <a:effectLst/>
                <a:latin typeface="Calibri" pitchFamily="34" charset="0"/>
                <a:ea typeface="Times New Roman" pitchFamily="18" charset="0"/>
                <a:cs typeface="Arial" pitchFamily="34" charset="0"/>
              </a:rPr>
              <a:t>receptor site</a:t>
            </a:r>
            <a:r>
              <a:rPr kumimoji="0" lang="en-US" sz="3200" b="0" i="0" u="none" strike="noStrike" cap="none" normalizeH="0" baseline="0" dirty="0">
                <a:ln>
                  <a:noFill/>
                </a:ln>
                <a:solidFill>
                  <a:schemeClr val="tx1"/>
                </a:solidFill>
                <a:effectLst/>
                <a:latin typeface="Calibri" pitchFamily="34" charset="0"/>
                <a:ea typeface="Times New Roman" pitchFamily="18" charset="0"/>
                <a:cs typeface="Arial" pitchFamily="34" charset="0"/>
              </a:rPr>
              <a:t> on a cell.</a:t>
            </a:r>
            <a:endParaRPr kumimoji="0" lang="en-US" sz="4400" b="0" i="0" u="none" strike="noStrike" cap="none" normalizeH="0" baseline="0" dirty="0">
              <a:ln>
                <a:noFill/>
              </a:ln>
              <a:solidFill>
                <a:schemeClr val="tx1"/>
              </a:solidFill>
              <a:effectLst/>
              <a:latin typeface="Arial" pitchFamily="34" charset="0"/>
              <a:cs typeface="Arial" pitchFamily="34" charset="0"/>
            </a:endParaRPr>
          </a:p>
        </p:txBody>
      </p:sp>
      <p:sp>
        <p:nvSpPr>
          <p:cNvPr id="25614" name="Rectangle 14"/>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US" sz="1800" b="0" i="0" u="none" strike="noStrike" cap="none" normalizeH="0" baseline="0">
                <a:ln>
                  <a:noFill/>
                </a:ln>
                <a:solidFill>
                  <a:schemeClr val="tx1"/>
                </a:solidFill>
                <a:effectLst/>
                <a:latin typeface="Arial" pitchFamily="34" charset="0"/>
                <a:cs typeface="Arial" pitchFamily="34" charset="0"/>
              </a:rPr>
            </a:b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15" name="Rectangle 15"/>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16" name="Rectangle 16"/>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00" b="0" i="0" u="none" strike="noStrike" cap="none" normalizeH="0" baseline="0">
                <a:ln>
                  <a:noFill/>
                </a:ln>
                <a:solidFill>
                  <a:schemeClr val="tx1"/>
                </a:solidFill>
                <a:effectLst/>
                <a:latin typeface="Calibri" pitchFamily="34" charset="0"/>
                <a:cs typeface="Arial" pitchFamily="34" charset="0"/>
              </a:rPr>
              <a:t>		</a:t>
            </a:r>
            <a:endParaRPr kumimoji="0" lang="en-US" sz="11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17" name="Rectangle 17"/>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US" sz="1100" b="0" i="0" u="none" strike="noStrike" cap="none" normalizeH="0" baseline="0">
                <a:ln>
                  <a:noFill/>
                </a:ln>
                <a:solidFill>
                  <a:schemeClr val="tx1"/>
                </a:solidFill>
                <a:effectLst/>
                <a:latin typeface="Arial" pitchFamily="34" charset="0"/>
                <a:cs typeface="Arial" pitchFamily="34" charset="0"/>
              </a:rPr>
            </a:b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18" name="Rectangle 18"/>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19" name="Rectangle 19"/>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a:ln>
                  <a:noFill/>
                </a:ln>
                <a:solidFill>
                  <a:schemeClr val="tx1"/>
                </a:solidFill>
                <a:effectLst/>
                <a:latin typeface="Calibri" pitchFamily="34" charset="0"/>
                <a:cs typeface="Arial" pitchFamily="34" charset="0"/>
              </a:rPr>
              <a:t>   </a:t>
            </a:r>
            <a:endParaRPr kumimoji="0" 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5621" name="Rectangle 21"/>
          <p:cNvSpPr>
            <a:spLocks noChangeArrowheads="1"/>
          </p:cNvSpPr>
          <p:nvPr/>
        </p:nvSpPr>
        <p:spPr bwMode="auto">
          <a:xfrm>
            <a:off x="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4" name="Text Box 11"/>
          <p:cNvSpPr txBox="1">
            <a:spLocks noChangeArrowheads="1"/>
          </p:cNvSpPr>
          <p:nvPr/>
        </p:nvSpPr>
        <p:spPr bwMode="auto">
          <a:xfrm>
            <a:off x="7858699" y="2362200"/>
            <a:ext cx="762000" cy="461665"/>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US" sz="2400" b="1" dirty="0">
                <a:cs typeface="Arial" pitchFamily="34" charset="0"/>
              </a:rPr>
              <a:t>Cell</a:t>
            </a:r>
            <a:endParaRPr kumimoji="0" lang="en-US" sz="2400" b="1" i="0" u="none" strike="noStrike" cap="none" normalizeH="0" baseline="0" dirty="0">
              <a:ln>
                <a:noFill/>
              </a:ln>
              <a:solidFill>
                <a:schemeClr val="tx1"/>
              </a:solidFill>
              <a:effectLst/>
              <a:cs typeface="Arial" pitchFamily="34" charset="0"/>
            </a:endParaRPr>
          </a:p>
        </p:txBody>
      </p:sp>
      <p:cxnSp>
        <p:nvCxnSpPr>
          <p:cNvPr id="26" name="Straight Arrow Connector 25"/>
          <p:cNvCxnSpPr/>
          <p:nvPr/>
        </p:nvCxnSpPr>
        <p:spPr>
          <a:xfrm rot="10800000" flipV="1">
            <a:off x="2143699" y="2438400"/>
            <a:ext cx="1600200" cy="5334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rot="10800000">
            <a:off x="2143699" y="3352800"/>
            <a:ext cx="1371600" cy="6096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4963099" y="2362200"/>
            <a:ext cx="1524000" cy="7620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4810699" y="3200400"/>
            <a:ext cx="1524000" cy="7620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rot="10800000" flipV="1">
            <a:off x="6639500" y="1676400"/>
            <a:ext cx="675701" cy="4572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5400000">
            <a:off x="7401499" y="2819400"/>
            <a:ext cx="838200" cy="6858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2" name="Chevron 21"/>
          <p:cNvSpPr/>
          <p:nvPr/>
        </p:nvSpPr>
        <p:spPr>
          <a:xfrm rot="5400000">
            <a:off x="6096000" y="4191000"/>
            <a:ext cx="685800" cy="838200"/>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Isosceles Triangle 22"/>
          <p:cNvSpPr/>
          <p:nvPr/>
        </p:nvSpPr>
        <p:spPr>
          <a:xfrm rot="10800000">
            <a:off x="1828800" y="6096000"/>
            <a:ext cx="838200" cy="5334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p:nvSpPr>
        <p:spPr>
          <a:xfrm>
            <a:off x="1905000" y="4267200"/>
            <a:ext cx="7620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p:cNvGrpSpPr/>
          <p:nvPr/>
        </p:nvGrpSpPr>
        <p:grpSpPr>
          <a:xfrm>
            <a:off x="5867400" y="5105400"/>
            <a:ext cx="1066800" cy="685800"/>
            <a:chOff x="5791200" y="5638800"/>
            <a:chExt cx="1066800" cy="685800"/>
          </a:xfrm>
        </p:grpSpPr>
        <p:cxnSp>
          <p:nvCxnSpPr>
            <p:cNvPr id="29" name="Straight Connector 28"/>
            <p:cNvCxnSpPr/>
            <p:nvPr/>
          </p:nvCxnSpPr>
          <p:spPr>
            <a:xfrm rot="5400000">
              <a:off x="5448300" y="5981700"/>
              <a:ext cx="6858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5791200" y="6324600"/>
              <a:ext cx="10668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5400000">
              <a:off x="6515100" y="5981700"/>
              <a:ext cx="685800" cy="0"/>
            </a:xfrm>
            <a:prstGeom prst="line">
              <a:avLst/>
            </a:prstGeom>
            <a:ln w="38100"/>
          </p:spPr>
          <p:style>
            <a:lnRef idx="1">
              <a:schemeClr val="accent1"/>
            </a:lnRef>
            <a:fillRef idx="0">
              <a:schemeClr val="accent1"/>
            </a:fillRef>
            <a:effectRef idx="0">
              <a:schemeClr val="accent1"/>
            </a:effectRef>
            <a:fontRef idx="minor">
              <a:schemeClr val="tx1"/>
            </a:fontRef>
          </p:style>
        </p:cxnSp>
      </p:grpSp>
      <p:sp>
        <p:nvSpPr>
          <p:cNvPr id="40" name="Oval 39"/>
          <p:cNvSpPr/>
          <p:nvPr/>
        </p:nvSpPr>
        <p:spPr>
          <a:xfrm>
            <a:off x="1828800" y="5105400"/>
            <a:ext cx="914400" cy="838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Block Arc 40"/>
          <p:cNvSpPr/>
          <p:nvPr/>
        </p:nvSpPr>
        <p:spPr>
          <a:xfrm rot="10800000">
            <a:off x="5562600" y="5257800"/>
            <a:ext cx="1676400" cy="1447800"/>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4" name="Straight Connector 43"/>
          <p:cNvCxnSpPr/>
          <p:nvPr/>
        </p:nvCxnSpPr>
        <p:spPr>
          <a:xfrm>
            <a:off x="2971800" y="4648200"/>
            <a:ext cx="26670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a:off x="2895600" y="5486400"/>
            <a:ext cx="2514600" cy="762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flipV="1">
            <a:off x="2819400" y="4495800"/>
            <a:ext cx="2895600" cy="182880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yringedrop.jpg"/>
          <p:cNvPicPr>
            <a:picLocks noChangeAspect="1"/>
          </p:cNvPicPr>
          <p:nvPr/>
        </p:nvPicPr>
        <p:blipFill>
          <a:blip r:embed="rId2" cstate="print">
            <a:duotone>
              <a:schemeClr val="bg2">
                <a:shade val="45000"/>
                <a:satMod val="135000"/>
              </a:schemeClr>
              <a:prstClr val="white"/>
            </a:duotone>
          </a:blip>
          <a:stretch>
            <a:fillRect/>
          </a:stretch>
        </p:blipFill>
        <p:spPr>
          <a:xfrm>
            <a:off x="0" y="0"/>
            <a:ext cx="9144000" cy="6858000"/>
          </a:xfrm>
          <a:prstGeom prst="rect">
            <a:avLst/>
          </a:prstGeom>
        </p:spPr>
      </p:pic>
      <p:pic>
        <p:nvPicPr>
          <p:cNvPr id="5" name="Picture 4" descr="smallpox.jpg"/>
          <p:cNvPicPr>
            <a:picLocks noChangeAspect="1"/>
          </p:cNvPicPr>
          <p:nvPr/>
        </p:nvPicPr>
        <p:blipFill>
          <a:blip r:embed="rId3" cstate="print"/>
          <a:stretch>
            <a:fillRect/>
          </a:stretch>
        </p:blipFill>
        <p:spPr>
          <a:xfrm>
            <a:off x="5334000" y="304800"/>
            <a:ext cx="3810000" cy="3048000"/>
          </a:xfrm>
          <a:prstGeom prst="rect">
            <a:avLst/>
          </a:prstGeom>
        </p:spPr>
      </p:pic>
      <p:pic>
        <p:nvPicPr>
          <p:cNvPr id="6" name="Picture 5" descr="wart.jpg"/>
          <p:cNvPicPr>
            <a:picLocks noChangeAspect="1"/>
          </p:cNvPicPr>
          <p:nvPr/>
        </p:nvPicPr>
        <p:blipFill>
          <a:blip r:embed="rId4" cstate="print"/>
          <a:stretch>
            <a:fillRect/>
          </a:stretch>
        </p:blipFill>
        <p:spPr>
          <a:xfrm>
            <a:off x="5334000" y="3581400"/>
            <a:ext cx="3810000" cy="3048000"/>
          </a:xfrm>
          <a:prstGeom prst="rect">
            <a:avLst/>
          </a:prstGeom>
        </p:spPr>
      </p:pic>
      <p:sp>
        <p:nvSpPr>
          <p:cNvPr id="7" name="TextBox 6"/>
          <p:cNvSpPr txBox="1"/>
          <p:nvPr/>
        </p:nvSpPr>
        <p:spPr>
          <a:xfrm>
            <a:off x="0" y="152400"/>
            <a:ext cx="7010400" cy="1815882"/>
          </a:xfrm>
          <a:prstGeom prst="rect">
            <a:avLst/>
          </a:prstGeom>
          <a:noFill/>
        </p:spPr>
        <p:txBody>
          <a:bodyPr wrap="square" rtlCol="0">
            <a:spAutoFit/>
          </a:bodyPr>
          <a:lstStyle/>
          <a:p>
            <a:r>
              <a:rPr lang="en-US" sz="2800" b="1" dirty="0"/>
              <a:t>Importance:</a:t>
            </a:r>
          </a:p>
          <a:p>
            <a:r>
              <a:rPr lang="en-US" sz="2200" b="1" dirty="0"/>
              <a:t>         *Harmful</a:t>
            </a:r>
          </a:p>
          <a:p>
            <a:r>
              <a:rPr lang="en-US" sz="2200" b="1" dirty="0"/>
              <a:t>	Causes disease—</a:t>
            </a:r>
            <a:r>
              <a:rPr lang="en-US" sz="2200" b="1" u="sng" dirty="0"/>
              <a:t>pathogenic</a:t>
            </a:r>
            <a:endParaRPr lang="en-US" sz="2200" b="1" dirty="0"/>
          </a:p>
          <a:p>
            <a:r>
              <a:rPr lang="en-US" sz="2200" b="1" dirty="0"/>
              <a:t>	Disease producing agent—</a:t>
            </a:r>
            <a:r>
              <a:rPr lang="en-US" sz="2200" b="1" u="sng" dirty="0"/>
              <a:t>pathogen</a:t>
            </a:r>
          </a:p>
          <a:p>
            <a:r>
              <a:rPr lang="en-US" dirty="0"/>
              <a:t>	</a:t>
            </a:r>
          </a:p>
        </p:txBody>
      </p:sp>
      <p:sp>
        <p:nvSpPr>
          <p:cNvPr id="8" name="TextBox 7"/>
          <p:cNvSpPr txBox="1"/>
          <p:nvPr/>
        </p:nvSpPr>
        <p:spPr>
          <a:xfrm>
            <a:off x="228600" y="1828800"/>
            <a:ext cx="5029200" cy="1015663"/>
          </a:xfrm>
          <a:prstGeom prst="rect">
            <a:avLst/>
          </a:prstGeom>
          <a:noFill/>
        </p:spPr>
        <p:txBody>
          <a:bodyPr wrap="square" rtlCol="0">
            <a:spAutoFit/>
          </a:bodyPr>
          <a:lstStyle/>
          <a:p>
            <a:r>
              <a:rPr lang="en-US" sz="2000" b="1" dirty="0"/>
              <a:t>Human Diseases: </a:t>
            </a:r>
            <a:r>
              <a:rPr lang="en-US" sz="2000" b="1" u="sng" dirty="0"/>
              <a:t>Warts, common cold, Influenza (flu), Smallpox, Ebola, Herpes, AIDS, Chicken pox, Rabies</a:t>
            </a:r>
          </a:p>
        </p:txBody>
      </p:sp>
      <p:sp>
        <p:nvSpPr>
          <p:cNvPr id="9" name="TextBox 8"/>
          <p:cNvSpPr txBox="1"/>
          <p:nvPr/>
        </p:nvSpPr>
        <p:spPr>
          <a:xfrm>
            <a:off x="228600" y="3124200"/>
            <a:ext cx="4648200" cy="1446550"/>
          </a:xfrm>
          <a:prstGeom prst="rect">
            <a:avLst/>
          </a:prstGeom>
          <a:noFill/>
        </p:spPr>
        <p:txBody>
          <a:bodyPr wrap="square" rtlCol="0">
            <a:spAutoFit/>
          </a:bodyPr>
          <a:lstStyle/>
          <a:p>
            <a:r>
              <a:rPr lang="en-US" sz="2000" b="1" dirty="0"/>
              <a:t>Viruses </a:t>
            </a:r>
            <a:r>
              <a:rPr lang="en-US" sz="2000" b="1" u="sng" dirty="0"/>
              <a:t>disrupt</a:t>
            </a:r>
            <a:r>
              <a:rPr lang="en-US" sz="2000" b="1" dirty="0"/>
              <a:t> the body’s normal </a:t>
            </a:r>
            <a:r>
              <a:rPr lang="en-US" sz="2000" b="1" u="sng" dirty="0"/>
              <a:t>equilibrium</a:t>
            </a:r>
            <a:r>
              <a:rPr lang="en-US" sz="2000" b="1" dirty="0"/>
              <a:t>/balance</a:t>
            </a:r>
          </a:p>
          <a:p>
            <a:endParaRPr lang="en-US" sz="800" b="1" dirty="0"/>
          </a:p>
          <a:p>
            <a:r>
              <a:rPr lang="en-US" sz="2000" b="1" dirty="0"/>
              <a:t>Viruses can be </a:t>
            </a:r>
            <a:r>
              <a:rPr lang="en-US" sz="2000" b="1" u="sng" dirty="0"/>
              <a:t>prevented</a:t>
            </a:r>
            <a:r>
              <a:rPr lang="en-US" sz="2000" b="1" dirty="0"/>
              <a:t> with </a:t>
            </a:r>
            <a:r>
              <a:rPr lang="en-US" sz="2000" b="1" u="sng" dirty="0"/>
              <a:t>vaccines</a:t>
            </a:r>
            <a:r>
              <a:rPr lang="en-US" sz="2000" b="1" dirty="0"/>
              <a:t>, but NOT treated with antibiotics.</a:t>
            </a:r>
          </a:p>
        </p:txBody>
      </p:sp>
      <p:sp>
        <p:nvSpPr>
          <p:cNvPr id="10" name="TextBox 9"/>
          <p:cNvSpPr txBox="1"/>
          <p:nvPr/>
        </p:nvSpPr>
        <p:spPr>
          <a:xfrm>
            <a:off x="0" y="5181600"/>
            <a:ext cx="5257800" cy="1508105"/>
          </a:xfrm>
          <a:prstGeom prst="rect">
            <a:avLst/>
          </a:prstGeom>
          <a:noFill/>
        </p:spPr>
        <p:txBody>
          <a:bodyPr wrap="square" rtlCol="0">
            <a:spAutoFit/>
          </a:bodyPr>
          <a:lstStyle/>
          <a:p>
            <a:r>
              <a:rPr lang="en-US" sz="2800" b="1" dirty="0"/>
              <a:t>Beneficial:</a:t>
            </a:r>
          </a:p>
          <a:p>
            <a:pPr marL="228600"/>
            <a:r>
              <a:rPr lang="en-US" sz="2200" b="1" u="sng" dirty="0"/>
              <a:t>Genetic Engineering</a:t>
            </a:r>
            <a:r>
              <a:rPr lang="en-US" sz="2200" b="1" dirty="0"/>
              <a:t>—harmless  virus carries good genes into cells.</a:t>
            </a:r>
            <a:endParaRPr lang="en-US" sz="2200" b="1" u="sng" dirty="0"/>
          </a:p>
          <a:p>
            <a:r>
              <a:rPr lang="en-US" dirty="0"/>
              <a:t>	</a:t>
            </a:r>
          </a:p>
        </p:txBody>
      </p:sp>
      <p:sp>
        <p:nvSpPr>
          <p:cNvPr id="11" name="Rectangle 10"/>
          <p:cNvSpPr/>
          <p:nvPr/>
        </p:nvSpPr>
        <p:spPr>
          <a:xfrm>
            <a:off x="228600" y="4495800"/>
            <a:ext cx="2958310" cy="400110"/>
          </a:xfrm>
          <a:prstGeom prst="rect">
            <a:avLst/>
          </a:prstGeom>
        </p:spPr>
        <p:txBody>
          <a:bodyPr wrap="none">
            <a:spAutoFit/>
          </a:bodyPr>
          <a:lstStyle/>
          <a:p>
            <a:r>
              <a:rPr lang="en-US" sz="2000" b="1" dirty="0"/>
              <a:t>(antibiotics treat </a:t>
            </a:r>
            <a:r>
              <a:rPr lang="en-US" sz="2000" b="1" u="sng" dirty="0"/>
              <a:t>bacteria</a:t>
            </a:r>
            <a:r>
              <a:rPr lang="en-US" sz="2000" b="1"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style.rotation</p:attrName>
                                        </p:attrNameLst>
                                      </p:cBhvr>
                                      <p:tavLst>
                                        <p:tav tm="0">
                                          <p:val>
                                            <p:fltVal val="720"/>
                                          </p:val>
                                        </p:tav>
                                        <p:tav tm="100000">
                                          <p:val>
                                            <p:fltVal val="0"/>
                                          </p:val>
                                        </p:tav>
                                      </p:tavLst>
                                    </p:anim>
                                    <p:anim calcmode="lin" valueType="num">
                                      <p:cBhvr>
                                        <p:cTn id="9" dur="2000" fill="hold"/>
                                        <p:tgtEl>
                                          <p:spTgt spid="8"/>
                                        </p:tgtEl>
                                        <p:attrNameLst>
                                          <p:attrName>ppt_h</p:attrName>
                                        </p:attrNameLst>
                                      </p:cBhvr>
                                      <p:tavLst>
                                        <p:tav tm="0">
                                          <p:val>
                                            <p:fltVal val="0"/>
                                          </p:val>
                                        </p:tav>
                                        <p:tav tm="100000">
                                          <p:val>
                                            <p:strVal val="#ppt_h"/>
                                          </p:val>
                                        </p:tav>
                                      </p:tavLst>
                                    </p:anim>
                                    <p:anim calcmode="lin" valueType="num">
                                      <p:cBhvr>
                                        <p:cTn id="10" dur="2000" fill="hold"/>
                                        <p:tgtEl>
                                          <p:spTgt spid="8"/>
                                        </p:tgtEl>
                                        <p:attrNameLst>
                                          <p:attrName>ppt_w</p:attrName>
                                        </p:attrNameLst>
                                      </p:cBhvr>
                                      <p:tavLst>
                                        <p:tav tm="0">
                                          <p:val>
                                            <p:fltVal val="0"/>
                                          </p:val>
                                        </p:tav>
                                        <p:tav tm="100000">
                                          <p:val>
                                            <p:strVal val="#ppt_w"/>
                                          </p:val>
                                        </p:tav>
                                      </p:tavLst>
                                    </p:anim>
                                  </p:childTnLst>
                                </p:cTn>
                              </p:par>
                              <p:par>
                                <p:cTn id="11" presetID="6" presetClass="entr" presetSubtype="16"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par>
                                <p:cTn id="14" presetID="9" presetClass="entr" presetSubtype="0"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3" presetClass="entr" presetSubtype="16"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plus(in)">
                                      <p:cBhvr>
                                        <p:cTn id="21" dur="2000"/>
                                        <p:tgtEl>
                                          <p:spTgt spid="9"/>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000" fill="hold"/>
                                        <p:tgtEl>
                                          <p:spTgt spid="10"/>
                                        </p:tgtEl>
                                        <p:attrNameLst>
                                          <p:attrName>ppt_w</p:attrName>
                                        </p:attrNameLst>
                                      </p:cBhvr>
                                      <p:tavLst>
                                        <p:tav tm="0">
                                          <p:val>
                                            <p:strVal val="#ppt_w*0.70"/>
                                          </p:val>
                                        </p:tav>
                                        <p:tav tm="100000">
                                          <p:val>
                                            <p:strVal val="#ppt_w"/>
                                          </p:val>
                                        </p:tav>
                                      </p:tavLst>
                                    </p:anim>
                                    <p:anim calcmode="lin" valueType="num">
                                      <p:cBhvr>
                                        <p:cTn id="29" dur="1000" fill="hold"/>
                                        <p:tgtEl>
                                          <p:spTgt spid="10"/>
                                        </p:tgtEl>
                                        <p:attrNameLst>
                                          <p:attrName>ppt_h</p:attrName>
                                        </p:attrNameLst>
                                      </p:cBhvr>
                                      <p:tavLst>
                                        <p:tav tm="0">
                                          <p:val>
                                            <p:strVal val="#ppt_h"/>
                                          </p:val>
                                        </p:tav>
                                        <p:tav tm="100000">
                                          <p:val>
                                            <p:strVal val="#ppt_h"/>
                                          </p:val>
                                        </p:tav>
                                      </p:tavLst>
                                    </p:anim>
                                    <p:animEffect transition="in" filter="fade">
                                      <p:cBhvr>
                                        <p:cTn id="3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iruses.jpg"/>
          <p:cNvPicPr>
            <a:picLocks noChangeAspect="1"/>
          </p:cNvPicPr>
          <p:nvPr/>
        </p:nvPicPr>
        <p:blipFill>
          <a:blip r:embed="rId2" cstate="print"/>
          <a:stretch>
            <a:fillRect/>
          </a:stretch>
        </p:blipFill>
        <p:spPr>
          <a:xfrm>
            <a:off x="0" y="0"/>
            <a:ext cx="9144000" cy="689846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048000" y="-152400"/>
            <a:ext cx="1657826" cy="923330"/>
          </a:xfrm>
          <a:prstGeom prst="rect">
            <a:avLst/>
          </a:prstGeom>
          <a:noFill/>
        </p:spPr>
        <p:txBody>
          <a:bodyPr wrap="square" lIns="91440" tIns="45720" rIns="91440" bIns="45720">
            <a:spAutoFit/>
          </a:bodyPr>
          <a:lstStyle/>
          <a:p>
            <a:pPr algn="ctr"/>
            <a:r>
              <a:rPr lang="en-US" sz="5400" b="1" dirty="0">
                <a:ln w="18000">
                  <a:solidFill>
                    <a:schemeClr val="accent2">
                      <a:satMod val="140000"/>
                    </a:schemeClr>
                  </a:solidFill>
                  <a:prstDash val="solid"/>
                  <a:miter lim="800000"/>
                </a:ln>
                <a:effectLst>
                  <a:outerShdw blurRad="25500" dist="23000" dir="7020000" algn="tl">
                    <a:srgbClr val="000000">
                      <a:alpha val="50000"/>
                    </a:srgbClr>
                  </a:outerShdw>
                </a:effectLst>
              </a:rPr>
              <a:t>Virus</a:t>
            </a:r>
          </a:p>
        </p:txBody>
      </p:sp>
      <p:sp>
        <p:nvSpPr>
          <p:cNvPr id="8" name="Rectangle 7"/>
          <p:cNvSpPr/>
          <p:nvPr/>
        </p:nvSpPr>
        <p:spPr>
          <a:xfrm>
            <a:off x="5791200" y="-152400"/>
            <a:ext cx="3124200" cy="923330"/>
          </a:xfrm>
          <a:prstGeom prst="rect">
            <a:avLst/>
          </a:prstGeom>
        </p:spPr>
        <p:txBody>
          <a:bodyPr wrap="square">
            <a:spAutoFit/>
          </a:bodyPr>
          <a:lstStyle/>
          <a:p>
            <a:pPr algn="ctr"/>
            <a:r>
              <a:rPr lang="en-US" sz="5400" b="1" dirty="0">
                <a:ln w="18000">
                  <a:solidFill>
                    <a:schemeClr val="accent2">
                      <a:satMod val="140000"/>
                    </a:schemeClr>
                  </a:solidFill>
                  <a:prstDash val="solid"/>
                  <a:miter lim="800000"/>
                </a:ln>
                <a:effectLst>
                  <a:outerShdw blurRad="25500" dist="23000" dir="7020000" algn="tl">
                    <a:srgbClr val="000000">
                      <a:alpha val="50000"/>
                    </a:srgbClr>
                  </a:outerShdw>
                </a:effectLst>
              </a:rPr>
              <a:t>Living Cell</a:t>
            </a:r>
          </a:p>
        </p:txBody>
      </p:sp>
      <p:grpSp>
        <p:nvGrpSpPr>
          <p:cNvPr id="26" name="Group 25"/>
          <p:cNvGrpSpPr/>
          <p:nvPr/>
        </p:nvGrpSpPr>
        <p:grpSpPr>
          <a:xfrm>
            <a:off x="0" y="0"/>
            <a:ext cx="8915400" cy="6629400"/>
            <a:chOff x="152400" y="152400"/>
            <a:chExt cx="8763000" cy="6553200"/>
          </a:xfrm>
        </p:grpSpPr>
        <p:cxnSp>
          <p:nvCxnSpPr>
            <p:cNvPr id="12" name="Straight Connector 11"/>
            <p:cNvCxnSpPr/>
            <p:nvPr/>
          </p:nvCxnSpPr>
          <p:spPr>
            <a:xfrm>
              <a:off x="228600" y="1752600"/>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52400" y="2713421"/>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52400" y="3466662"/>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52400" y="4295228"/>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52400" y="5199117"/>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152400" y="6027683"/>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228600" y="838200"/>
              <a:ext cx="86868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flipH="1" flipV="1">
              <a:off x="2401094" y="3466306"/>
              <a:ext cx="64770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5400000" flipH="1" flipV="1">
              <a:off x="-951706" y="3390106"/>
              <a:ext cx="6477000" cy="158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2" name="TextBox 21"/>
          <p:cNvSpPr txBox="1"/>
          <p:nvPr/>
        </p:nvSpPr>
        <p:spPr>
          <a:xfrm>
            <a:off x="2438400" y="838200"/>
            <a:ext cx="2743200" cy="646331"/>
          </a:xfrm>
          <a:prstGeom prst="rect">
            <a:avLst/>
          </a:prstGeom>
          <a:noFill/>
        </p:spPr>
        <p:txBody>
          <a:bodyPr wrap="square" rtlCol="0">
            <a:spAutoFit/>
          </a:bodyPr>
          <a:lstStyle/>
          <a:p>
            <a:pPr algn="ctr"/>
            <a:r>
              <a:rPr lang="en-US" b="1" dirty="0">
                <a:solidFill>
                  <a:schemeClr val="tx2">
                    <a:lumMod val="75000"/>
                  </a:schemeClr>
                </a:solidFill>
              </a:rPr>
              <a:t>RNA or DNA core (center), protein coat (</a:t>
            </a:r>
            <a:r>
              <a:rPr lang="en-US" b="1" dirty="0" err="1">
                <a:solidFill>
                  <a:schemeClr val="tx2">
                    <a:lumMod val="75000"/>
                  </a:schemeClr>
                </a:solidFill>
              </a:rPr>
              <a:t>capsid</a:t>
            </a:r>
            <a:r>
              <a:rPr lang="en-US" b="1" dirty="0">
                <a:solidFill>
                  <a:schemeClr val="tx2">
                    <a:lumMod val="75000"/>
                  </a:schemeClr>
                </a:solidFill>
              </a:rPr>
              <a:t>)</a:t>
            </a:r>
          </a:p>
        </p:txBody>
      </p:sp>
      <p:sp>
        <p:nvSpPr>
          <p:cNvPr id="23" name="TextBox 22"/>
          <p:cNvSpPr txBox="1"/>
          <p:nvPr/>
        </p:nvSpPr>
        <p:spPr>
          <a:xfrm>
            <a:off x="2590800" y="1752600"/>
            <a:ext cx="2819400" cy="646331"/>
          </a:xfrm>
          <a:prstGeom prst="rect">
            <a:avLst/>
          </a:prstGeom>
          <a:noFill/>
        </p:spPr>
        <p:txBody>
          <a:bodyPr wrap="square" rtlCol="0">
            <a:spAutoFit/>
          </a:bodyPr>
          <a:lstStyle/>
          <a:p>
            <a:pPr algn="ctr"/>
            <a:r>
              <a:rPr lang="en-US" b="1" dirty="0">
                <a:solidFill>
                  <a:schemeClr val="tx2">
                    <a:lumMod val="75000"/>
                  </a:schemeClr>
                </a:solidFill>
              </a:rPr>
              <a:t>Copies itself only inside host cell--REPLICATION</a:t>
            </a:r>
          </a:p>
        </p:txBody>
      </p:sp>
      <p:sp>
        <p:nvSpPr>
          <p:cNvPr id="24" name="TextBox 23"/>
          <p:cNvSpPr txBox="1"/>
          <p:nvPr/>
        </p:nvSpPr>
        <p:spPr>
          <a:xfrm>
            <a:off x="2438400" y="2819400"/>
            <a:ext cx="2819400" cy="369332"/>
          </a:xfrm>
          <a:prstGeom prst="rect">
            <a:avLst/>
          </a:prstGeom>
          <a:noFill/>
        </p:spPr>
        <p:txBody>
          <a:bodyPr wrap="square" rtlCol="0">
            <a:spAutoFit/>
          </a:bodyPr>
          <a:lstStyle/>
          <a:p>
            <a:pPr algn="ctr"/>
            <a:r>
              <a:rPr lang="en-US" b="1" dirty="0">
                <a:solidFill>
                  <a:schemeClr val="tx2">
                    <a:lumMod val="75000"/>
                  </a:schemeClr>
                </a:solidFill>
              </a:rPr>
              <a:t>DNA </a:t>
            </a:r>
            <a:r>
              <a:rPr lang="en-US" b="1" u="sng" dirty="0">
                <a:solidFill>
                  <a:schemeClr val="tx2">
                    <a:lumMod val="75000"/>
                  </a:schemeClr>
                </a:solidFill>
              </a:rPr>
              <a:t>or</a:t>
            </a:r>
            <a:r>
              <a:rPr lang="en-US" b="1" dirty="0">
                <a:solidFill>
                  <a:schemeClr val="tx2">
                    <a:lumMod val="75000"/>
                  </a:schemeClr>
                </a:solidFill>
              </a:rPr>
              <a:t> RNA</a:t>
            </a:r>
          </a:p>
        </p:txBody>
      </p:sp>
      <p:sp>
        <p:nvSpPr>
          <p:cNvPr id="27" name="TextBox 26"/>
          <p:cNvSpPr txBox="1"/>
          <p:nvPr/>
        </p:nvSpPr>
        <p:spPr>
          <a:xfrm>
            <a:off x="2438400" y="3581400"/>
            <a:ext cx="2819400" cy="369332"/>
          </a:xfrm>
          <a:prstGeom prst="rect">
            <a:avLst/>
          </a:prstGeom>
          <a:noFill/>
        </p:spPr>
        <p:txBody>
          <a:bodyPr wrap="square" rtlCol="0">
            <a:spAutoFit/>
          </a:bodyPr>
          <a:lstStyle/>
          <a:p>
            <a:pPr algn="ctr"/>
            <a:r>
              <a:rPr lang="en-US" b="1" dirty="0">
                <a:solidFill>
                  <a:schemeClr val="tx2">
                    <a:lumMod val="75000"/>
                  </a:schemeClr>
                </a:solidFill>
              </a:rPr>
              <a:t>NO</a:t>
            </a:r>
          </a:p>
        </p:txBody>
      </p:sp>
      <p:sp>
        <p:nvSpPr>
          <p:cNvPr id="28" name="TextBox 27"/>
          <p:cNvSpPr txBox="1"/>
          <p:nvPr/>
        </p:nvSpPr>
        <p:spPr>
          <a:xfrm>
            <a:off x="2438400" y="4419600"/>
            <a:ext cx="2819400" cy="369332"/>
          </a:xfrm>
          <a:prstGeom prst="rect">
            <a:avLst/>
          </a:prstGeom>
          <a:noFill/>
        </p:spPr>
        <p:txBody>
          <a:bodyPr wrap="square" rtlCol="0">
            <a:spAutoFit/>
          </a:bodyPr>
          <a:lstStyle/>
          <a:p>
            <a:pPr algn="ctr"/>
            <a:r>
              <a:rPr lang="en-US" b="1" dirty="0">
                <a:solidFill>
                  <a:schemeClr val="tx2">
                    <a:lumMod val="75000"/>
                  </a:schemeClr>
                </a:solidFill>
              </a:rPr>
              <a:t>NO</a:t>
            </a:r>
          </a:p>
        </p:txBody>
      </p:sp>
      <p:sp>
        <p:nvSpPr>
          <p:cNvPr id="29" name="TextBox 28"/>
          <p:cNvSpPr txBox="1"/>
          <p:nvPr/>
        </p:nvSpPr>
        <p:spPr>
          <a:xfrm>
            <a:off x="2438400" y="5410200"/>
            <a:ext cx="2819400" cy="369332"/>
          </a:xfrm>
          <a:prstGeom prst="rect">
            <a:avLst/>
          </a:prstGeom>
          <a:noFill/>
        </p:spPr>
        <p:txBody>
          <a:bodyPr wrap="square" rtlCol="0">
            <a:spAutoFit/>
          </a:bodyPr>
          <a:lstStyle/>
          <a:p>
            <a:pPr algn="ctr"/>
            <a:r>
              <a:rPr lang="en-US" b="1" dirty="0">
                <a:solidFill>
                  <a:schemeClr val="tx2">
                    <a:lumMod val="75000"/>
                  </a:schemeClr>
                </a:solidFill>
              </a:rPr>
              <a:t>NO</a:t>
            </a:r>
          </a:p>
        </p:txBody>
      </p:sp>
      <p:sp>
        <p:nvSpPr>
          <p:cNvPr id="30" name="TextBox 29"/>
          <p:cNvSpPr txBox="1"/>
          <p:nvPr/>
        </p:nvSpPr>
        <p:spPr>
          <a:xfrm>
            <a:off x="2438400" y="6172200"/>
            <a:ext cx="2819400" cy="369332"/>
          </a:xfrm>
          <a:prstGeom prst="rect">
            <a:avLst/>
          </a:prstGeom>
          <a:noFill/>
        </p:spPr>
        <p:txBody>
          <a:bodyPr wrap="square" rtlCol="0">
            <a:spAutoFit/>
          </a:bodyPr>
          <a:lstStyle/>
          <a:p>
            <a:pPr algn="ctr"/>
            <a:r>
              <a:rPr lang="en-US" b="1" dirty="0">
                <a:solidFill>
                  <a:schemeClr val="tx2">
                    <a:lumMod val="75000"/>
                  </a:schemeClr>
                </a:solidFill>
              </a:rPr>
              <a:t>NO</a:t>
            </a:r>
          </a:p>
        </p:txBody>
      </p:sp>
      <p:sp>
        <p:nvSpPr>
          <p:cNvPr id="31" name="TextBox 30"/>
          <p:cNvSpPr txBox="1"/>
          <p:nvPr/>
        </p:nvSpPr>
        <p:spPr>
          <a:xfrm>
            <a:off x="5791200" y="838200"/>
            <a:ext cx="3124200" cy="646331"/>
          </a:xfrm>
          <a:prstGeom prst="rect">
            <a:avLst/>
          </a:prstGeom>
          <a:noFill/>
        </p:spPr>
        <p:txBody>
          <a:bodyPr wrap="square" rtlCol="0">
            <a:spAutoFit/>
          </a:bodyPr>
          <a:lstStyle/>
          <a:p>
            <a:pPr algn="ctr"/>
            <a:r>
              <a:rPr lang="en-US" b="1" dirty="0">
                <a:solidFill>
                  <a:schemeClr val="accent5">
                    <a:lumMod val="75000"/>
                  </a:schemeClr>
                </a:solidFill>
              </a:rPr>
              <a:t>Cell membrane, cytoplasm, genetic material, organelles</a:t>
            </a:r>
          </a:p>
        </p:txBody>
      </p:sp>
      <p:sp>
        <p:nvSpPr>
          <p:cNvPr id="32" name="Rectangle 31"/>
          <p:cNvSpPr/>
          <p:nvPr/>
        </p:nvSpPr>
        <p:spPr>
          <a:xfrm>
            <a:off x="5715000" y="1905000"/>
            <a:ext cx="3200400" cy="381000"/>
          </a:xfrm>
          <a:prstGeom prst="rect">
            <a:avLst/>
          </a:prstGeom>
        </p:spPr>
        <p:txBody>
          <a:bodyPr wrap="square">
            <a:spAutoFit/>
          </a:bodyPr>
          <a:lstStyle/>
          <a:p>
            <a:pPr algn="ctr"/>
            <a:r>
              <a:rPr lang="en-US" b="1" dirty="0">
                <a:solidFill>
                  <a:schemeClr val="accent5">
                    <a:lumMod val="75000"/>
                  </a:schemeClr>
                </a:solidFill>
              </a:rPr>
              <a:t>Asexual or Sexual</a:t>
            </a:r>
          </a:p>
        </p:txBody>
      </p:sp>
      <p:sp>
        <p:nvSpPr>
          <p:cNvPr id="33" name="Rectangle 32"/>
          <p:cNvSpPr/>
          <p:nvPr/>
        </p:nvSpPr>
        <p:spPr>
          <a:xfrm>
            <a:off x="6419696" y="2743200"/>
            <a:ext cx="1510350" cy="369332"/>
          </a:xfrm>
          <a:prstGeom prst="rect">
            <a:avLst/>
          </a:prstGeom>
        </p:spPr>
        <p:txBody>
          <a:bodyPr wrap="none">
            <a:spAutoFit/>
          </a:bodyPr>
          <a:lstStyle/>
          <a:p>
            <a:pPr algn="ctr"/>
            <a:r>
              <a:rPr lang="en-US" b="1" dirty="0">
                <a:solidFill>
                  <a:schemeClr val="accent5">
                    <a:lumMod val="75000"/>
                  </a:schemeClr>
                </a:solidFill>
              </a:rPr>
              <a:t>DNA </a:t>
            </a:r>
            <a:r>
              <a:rPr lang="en-US" b="1" u="sng" dirty="0">
                <a:solidFill>
                  <a:schemeClr val="accent5">
                    <a:lumMod val="75000"/>
                  </a:schemeClr>
                </a:solidFill>
              </a:rPr>
              <a:t>and</a:t>
            </a:r>
            <a:r>
              <a:rPr lang="en-US" b="1" dirty="0">
                <a:solidFill>
                  <a:schemeClr val="accent5">
                    <a:lumMod val="75000"/>
                  </a:schemeClr>
                </a:solidFill>
              </a:rPr>
              <a:t> RNA</a:t>
            </a:r>
          </a:p>
        </p:txBody>
      </p:sp>
      <p:sp>
        <p:nvSpPr>
          <p:cNvPr id="34" name="Rectangle 33"/>
          <p:cNvSpPr/>
          <p:nvPr/>
        </p:nvSpPr>
        <p:spPr>
          <a:xfrm>
            <a:off x="5791200" y="3581400"/>
            <a:ext cx="3005053" cy="369332"/>
          </a:xfrm>
          <a:prstGeom prst="rect">
            <a:avLst/>
          </a:prstGeom>
        </p:spPr>
        <p:txBody>
          <a:bodyPr wrap="none">
            <a:spAutoFit/>
          </a:bodyPr>
          <a:lstStyle/>
          <a:p>
            <a:pPr algn="ctr"/>
            <a:r>
              <a:rPr lang="en-US" b="1" dirty="0">
                <a:solidFill>
                  <a:schemeClr val="accent5">
                    <a:lumMod val="75000"/>
                  </a:schemeClr>
                </a:solidFill>
              </a:rPr>
              <a:t>YES—Multicellular Organisms</a:t>
            </a:r>
          </a:p>
        </p:txBody>
      </p:sp>
      <p:sp>
        <p:nvSpPr>
          <p:cNvPr id="35" name="Rectangle 34"/>
          <p:cNvSpPr/>
          <p:nvPr/>
        </p:nvSpPr>
        <p:spPr>
          <a:xfrm>
            <a:off x="7010400" y="4495800"/>
            <a:ext cx="523861" cy="369332"/>
          </a:xfrm>
          <a:prstGeom prst="rect">
            <a:avLst/>
          </a:prstGeom>
        </p:spPr>
        <p:txBody>
          <a:bodyPr wrap="none">
            <a:spAutoFit/>
          </a:bodyPr>
          <a:lstStyle/>
          <a:p>
            <a:pPr algn="ctr"/>
            <a:r>
              <a:rPr lang="en-US" b="1" dirty="0">
                <a:solidFill>
                  <a:schemeClr val="accent5">
                    <a:lumMod val="75000"/>
                  </a:schemeClr>
                </a:solidFill>
              </a:rPr>
              <a:t>YES</a:t>
            </a:r>
          </a:p>
        </p:txBody>
      </p:sp>
      <p:sp>
        <p:nvSpPr>
          <p:cNvPr id="36" name="Rectangle 35"/>
          <p:cNvSpPr/>
          <p:nvPr/>
        </p:nvSpPr>
        <p:spPr>
          <a:xfrm>
            <a:off x="7010400" y="5334000"/>
            <a:ext cx="523861" cy="369332"/>
          </a:xfrm>
          <a:prstGeom prst="rect">
            <a:avLst/>
          </a:prstGeom>
        </p:spPr>
        <p:txBody>
          <a:bodyPr wrap="none">
            <a:spAutoFit/>
          </a:bodyPr>
          <a:lstStyle/>
          <a:p>
            <a:pPr algn="ctr"/>
            <a:r>
              <a:rPr lang="en-US" b="1" dirty="0">
                <a:solidFill>
                  <a:schemeClr val="accent5">
                    <a:lumMod val="75000"/>
                  </a:schemeClr>
                </a:solidFill>
              </a:rPr>
              <a:t>YES</a:t>
            </a:r>
          </a:p>
        </p:txBody>
      </p:sp>
      <p:sp>
        <p:nvSpPr>
          <p:cNvPr id="37" name="Rectangle 36"/>
          <p:cNvSpPr/>
          <p:nvPr/>
        </p:nvSpPr>
        <p:spPr>
          <a:xfrm>
            <a:off x="7010400" y="6172200"/>
            <a:ext cx="523861" cy="369332"/>
          </a:xfrm>
          <a:prstGeom prst="rect">
            <a:avLst/>
          </a:prstGeom>
        </p:spPr>
        <p:txBody>
          <a:bodyPr wrap="none">
            <a:spAutoFit/>
          </a:bodyPr>
          <a:lstStyle/>
          <a:p>
            <a:pPr algn="ctr"/>
            <a:r>
              <a:rPr lang="en-US" b="1" dirty="0">
                <a:solidFill>
                  <a:schemeClr val="accent5">
                    <a:lumMod val="75000"/>
                  </a:schemeClr>
                </a:solidFill>
              </a:rPr>
              <a:t>YES</a:t>
            </a:r>
          </a:p>
        </p:txBody>
      </p:sp>
      <p:sp>
        <p:nvSpPr>
          <p:cNvPr id="38" name="Rectangle 37"/>
          <p:cNvSpPr/>
          <p:nvPr/>
        </p:nvSpPr>
        <p:spPr>
          <a:xfrm>
            <a:off x="609600" y="990600"/>
            <a:ext cx="1067921" cy="369332"/>
          </a:xfrm>
          <a:prstGeom prst="rect">
            <a:avLst/>
          </a:prstGeom>
        </p:spPr>
        <p:txBody>
          <a:bodyPr wrap="none">
            <a:spAutoFit/>
          </a:bodyPr>
          <a:lstStyle/>
          <a:p>
            <a:r>
              <a:rPr lang="en-US" b="1" i="1" dirty="0"/>
              <a:t>Structure</a:t>
            </a:r>
          </a:p>
        </p:txBody>
      </p:sp>
      <p:sp>
        <p:nvSpPr>
          <p:cNvPr id="39" name="Rectangle 38"/>
          <p:cNvSpPr/>
          <p:nvPr/>
        </p:nvSpPr>
        <p:spPr>
          <a:xfrm>
            <a:off x="381000" y="1981200"/>
            <a:ext cx="1468479" cy="369332"/>
          </a:xfrm>
          <a:prstGeom prst="rect">
            <a:avLst/>
          </a:prstGeom>
        </p:spPr>
        <p:txBody>
          <a:bodyPr wrap="none">
            <a:spAutoFit/>
          </a:bodyPr>
          <a:lstStyle/>
          <a:p>
            <a:r>
              <a:rPr lang="en-US" b="1" i="1" dirty="0"/>
              <a:t>Reproduction</a:t>
            </a:r>
          </a:p>
        </p:txBody>
      </p:sp>
      <p:sp>
        <p:nvSpPr>
          <p:cNvPr id="40" name="Rectangle 39"/>
          <p:cNvSpPr/>
          <p:nvPr/>
        </p:nvSpPr>
        <p:spPr>
          <a:xfrm>
            <a:off x="228600" y="2819400"/>
            <a:ext cx="1795235" cy="369332"/>
          </a:xfrm>
          <a:prstGeom prst="rect">
            <a:avLst/>
          </a:prstGeom>
        </p:spPr>
        <p:txBody>
          <a:bodyPr wrap="none">
            <a:spAutoFit/>
          </a:bodyPr>
          <a:lstStyle/>
          <a:p>
            <a:r>
              <a:rPr lang="en-US" b="1" i="1" dirty="0"/>
              <a:t>Genetic Material</a:t>
            </a:r>
          </a:p>
        </p:txBody>
      </p:sp>
      <p:sp>
        <p:nvSpPr>
          <p:cNvPr id="41" name="Rectangle 40"/>
          <p:cNvSpPr/>
          <p:nvPr/>
        </p:nvSpPr>
        <p:spPr>
          <a:xfrm>
            <a:off x="381000" y="3429000"/>
            <a:ext cx="1600200" cy="646331"/>
          </a:xfrm>
          <a:prstGeom prst="rect">
            <a:avLst/>
          </a:prstGeom>
        </p:spPr>
        <p:txBody>
          <a:bodyPr wrap="square">
            <a:spAutoFit/>
          </a:bodyPr>
          <a:lstStyle/>
          <a:p>
            <a:r>
              <a:rPr lang="en-US" b="1" i="1" dirty="0"/>
              <a:t>Growth and Development</a:t>
            </a:r>
          </a:p>
        </p:txBody>
      </p:sp>
      <p:sp>
        <p:nvSpPr>
          <p:cNvPr id="42" name="Rectangle 41"/>
          <p:cNvSpPr/>
          <p:nvPr/>
        </p:nvSpPr>
        <p:spPr>
          <a:xfrm>
            <a:off x="381000" y="5181600"/>
            <a:ext cx="1524000" cy="646331"/>
          </a:xfrm>
          <a:prstGeom prst="rect">
            <a:avLst/>
          </a:prstGeom>
        </p:spPr>
        <p:txBody>
          <a:bodyPr wrap="square">
            <a:spAutoFit/>
          </a:bodyPr>
          <a:lstStyle/>
          <a:p>
            <a:r>
              <a:rPr lang="en-US" b="1" i="1" dirty="0"/>
              <a:t>Response to Environment</a:t>
            </a:r>
          </a:p>
        </p:txBody>
      </p:sp>
      <p:sp>
        <p:nvSpPr>
          <p:cNvPr id="43" name="Rectangle 42"/>
          <p:cNvSpPr/>
          <p:nvPr/>
        </p:nvSpPr>
        <p:spPr>
          <a:xfrm>
            <a:off x="228600" y="6172200"/>
            <a:ext cx="1873526" cy="369332"/>
          </a:xfrm>
          <a:prstGeom prst="rect">
            <a:avLst/>
          </a:prstGeom>
        </p:spPr>
        <p:txBody>
          <a:bodyPr wrap="none">
            <a:spAutoFit/>
          </a:bodyPr>
          <a:lstStyle/>
          <a:p>
            <a:r>
              <a:rPr lang="en-US" b="1" i="1" dirty="0"/>
              <a:t>Change over time</a:t>
            </a:r>
          </a:p>
        </p:txBody>
      </p:sp>
      <p:sp>
        <p:nvSpPr>
          <p:cNvPr id="44" name="Rectangle 43"/>
          <p:cNvSpPr/>
          <p:nvPr/>
        </p:nvSpPr>
        <p:spPr>
          <a:xfrm>
            <a:off x="304800" y="4343400"/>
            <a:ext cx="1523999" cy="646331"/>
          </a:xfrm>
          <a:prstGeom prst="rect">
            <a:avLst/>
          </a:prstGeom>
        </p:spPr>
        <p:txBody>
          <a:bodyPr wrap="square">
            <a:spAutoFit/>
          </a:bodyPr>
          <a:lstStyle/>
          <a:p>
            <a:r>
              <a:rPr lang="en-US" b="1" i="1" dirty="0"/>
              <a:t>Obtain and Use Energy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7" grpId="0"/>
      <p:bldP spid="28" grpId="0"/>
      <p:bldP spid="29" grpId="0"/>
      <p:bldP spid="30" grpId="0"/>
      <p:bldP spid="31" grpId="0"/>
      <p:bldP spid="32" grpId="0"/>
      <p:bldP spid="33" grpId="0"/>
      <p:bldP spid="34" grpId="0"/>
      <p:bldP spid="35" grpId="0"/>
      <p:bldP spid="36" grpId="0"/>
      <p:bldP spid="3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lu-virus-e06074-ga.jpg"/>
          <p:cNvPicPr>
            <a:picLocks noChangeAspect="1"/>
          </p:cNvPicPr>
          <p:nvPr/>
        </p:nvPicPr>
        <p:blipFill>
          <a:blip r:embed="rId2" cstate="print"/>
          <a:stretch>
            <a:fillRect/>
          </a:stretch>
        </p:blipFill>
        <p:spPr>
          <a:xfrm>
            <a:off x="1" y="0"/>
            <a:ext cx="9143999" cy="6858000"/>
          </a:xfrm>
          <a:prstGeom prst="rect">
            <a:avLst/>
          </a:prstGeom>
        </p:spPr>
      </p:pic>
      <p:sp>
        <p:nvSpPr>
          <p:cNvPr id="5" name="TextBox 4"/>
          <p:cNvSpPr txBox="1"/>
          <p:nvPr/>
        </p:nvSpPr>
        <p:spPr>
          <a:xfrm>
            <a:off x="4343400" y="228600"/>
            <a:ext cx="4648200" cy="1077218"/>
          </a:xfrm>
          <a:prstGeom prst="rect">
            <a:avLst/>
          </a:prstGeom>
          <a:noFill/>
        </p:spPr>
        <p:txBody>
          <a:bodyPr wrap="square" rtlCol="0">
            <a:spAutoFit/>
          </a:bodyPr>
          <a:lstStyle/>
          <a:p>
            <a:r>
              <a:rPr lang="en-US" sz="3200" b="1" dirty="0">
                <a:solidFill>
                  <a:schemeClr val="bg1"/>
                </a:solidFill>
              </a:rPr>
              <a:t>How many characteristics of life do viruses possess?</a:t>
            </a:r>
          </a:p>
        </p:txBody>
      </p:sp>
      <p:sp>
        <p:nvSpPr>
          <p:cNvPr id="6" name="Rectangle 5"/>
          <p:cNvSpPr/>
          <p:nvPr/>
        </p:nvSpPr>
        <p:spPr>
          <a:xfrm>
            <a:off x="5943600" y="1371600"/>
            <a:ext cx="1447832" cy="923330"/>
          </a:xfrm>
          <a:prstGeom prst="rect">
            <a:avLst/>
          </a:prstGeom>
          <a:noFill/>
        </p:spPr>
        <p:txBody>
          <a:bodyPr wrap="none" lIns="91440" tIns="45720" rIns="91440" bIns="45720">
            <a:spAutoFit/>
          </a:bodyPr>
          <a:lstStyle/>
          <a:p>
            <a:pPr algn="ctr"/>
            <a:r>
              <a:rPr lang="en-US" sz="5400" b="1" cap="none" spc="0"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ONE</a:t>
            </a:r>
          </a:p>
        </p:txBody>
      </p:sp>
      <p:sp>
        <p:nvSpPr>
          <p:cNvPr id="7" name="TextBox 6"/>
          <p:cNvSpPr txBox="1"/>
          <p:nvPr/>
        </p:nvSpPr>
        <p:spPr>
          <a:xfrm>
            <a:off x="5257800" y="2286000"/>
            <a:ext cx="3200400" cy="523220"/>
          </a:xfrm>
          <a:prstGeom prst="rect">
            <a:avLst/>
          </a:prstGeom>
          <a:noFill/>
        </p:spPr>
        <p:txBody>
          <a:bodyPr wrap="square" rtlCol="0">
            <a:spAutoFit/>
          </a:bodyPr>
          <a:lstStyle/>
          <a:p>
            <a:r>
              <a:rPr lang="en-US" sz="2800" b="1" dirty="0">
                <a:solidFill>
                  <a:schemeClr val="bg1"/>
                </a:solidFill>
              </a:rPr>
              <a:t>*Genetic Material</a:t>
            </a:r>
          </a:p>
        </p:txBody>
      </p:sp>
      <p:sp>
        <p:nvSpPr>
          <p:cNvPr id="8" name="TextBox 7"/>
          <p:cNvSpPr txBox="1"/>
          <p:nvPr/>
        </p:nvSpPr>
        <p:spPr>
          <a:xfrm>
            <a:off x="990600" y="4267200"/>
            <a:ext cx="7772400" cy="1200329"/>
          </a:xfrm>
          <a:prstGeom prst="rect">
            <a:avLst/>
          </a:prstGeom>
          <a:noFill/>
        </p:spPr>
        <p:txBody>
          <a:bodyPr wrap="square" rtlCol="0">
            <a:spAutoFit/>
          </a:bodyPr>
          <a:lstStyle/>
          <a:p>
            <a:pPr algn="ctr"/>
            <a:r>
              <a:rPr lang="en-US" sz="7200" b="1" dirty="0"/>
              <a:t>Are viruses living?</a:t>
            </a:r>
          </a:p>
        </p:txBody>
      </p:sp>
      <p:sp>
        <p:nvSpPr>
          <p:cNvPr id="9" name="Rectangle 8"/>
          <p:cNvSpPr/>
          <p:nvPr/>
        </p:nvSpPr>
        <p:spPr>
          <a:xfrm>
            <a:off x="3505200" y="5486400"/>
            <a:ext cx="1562053" cy="1107996"/>
          </a:xfrm>
          <a:prstGeom prst="rect">
            <a:avLst/>
          </a:prstGeom>
          <a:noFill/>
        </p:spPr>
        <p:txBody>
          <a:bodyPr wrap="square" lIns="91440" tIns="45720" rIns="91440" bIns="45720">
            <a:spAutoFit/>
          </a:bodyPr>
          <a:lstStyle/>
          <a:p>
            <a:pPr algn="ctr"/>
            <a:r>
              <a:rPr lang="en-US" sz="6600" b="1" cap="none" spc="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NO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6" presetClass="path" presetSubtype="0" accel="50000" decel="50000" fill="hold" grpId="0" nodeType="withEffect">
                                  <p:stCondLst>
                                    <p:cond delay="0"/>
                                  </p:stCondLst>
                                  <p:childTnLst>
                                    <p:animMotion origin="layout" path="M 0 0  C -0.014 -0.00666  -0.029 -0.01199  -0.044 -0.01199  C -0.114 -0.01199  -0.169 0.06394  -0.169 0.15586  C -0.169 0.24644  -0.114 0.32104  -0.044 0.32104  C -0.029 0.32104  -0.014 0.31704  0 0.31038  C -0.047 0.2864  -0.08 0.22646  -0.08 0.15586  C -0.08 0.08392  -0.047 0.02398  0 0  Z" pathEditMode="relative" ptsTypes="">
                                      <p:cBhvr>
                                        <p:cTn id="8" dur="2000" fill="hold"/>
                                        <p:tgtEl>
                                          <p:spTgt spid="6"/>
                                        </p:tgtEl>
                                        <p:attrNameLst>
                                          <p:attrName>ppt_x</p:attrName>
                                          <p:attrName>ppt_y</p:attrName>
                                        </p:attrNameLst>
                                      </p:cBhvr>
                                    </p:animMotion>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fltVal val="0"/>
                                          </p:val>
                                        </p:tav>
                                        <p:tav tm="100000">
                                          <p:val>
                                            <p:strVal val="#ppt_w"/>
                                          </p:val>
                                        </p:tav>
                                      </p:tavLst>
                                    </p:anim>
                                    <p:anim calcmode="lin" valueType="num">
                                      <p:cBhvr>
                                        <p:cTn id="22" dur="1000" fill="hold"/>
                                        <p:tgtEl>
                                          <p:spTgt spid="8"/>
                                        </p:tgtEl>
                                        <p:attrNameLst>
                                          <p:attrName>ppt_h</p:attrName>
                                        </p:attrNameLst>
                                      </p:cBhvr>
                                      <p:tavLst>
                                        <p:tav tm="0">
                                          <p:val>
                                            <p:fltVal val="0"/>
                                          </p:val>
                                        </p:tav>
                                        <p:tav tm="100000">
                                          <p:val>
                                            <p:strVal val="#ppt_h"/>
                                          </p:val>
                                        </p:tav>
                                      </p:tavLst>
                                    </p:anim>
                                    <p:anim calcmode="lin" valueType="num">
                                      <p:cBhvr>
                                        <p:cTn id="23" dur="1000" fill="hold"/>
                                        <p:tgtEl>
                                          <p:spTgt spid="8"/>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56" presetClass="entr" presetSubtype="0" fill="hold" grpId="0" nodeType="clickEffect">
                                  <p:stCondLst>
                                    <p:cond delay="0"/>
                                  </p:stCondLst>
                                  <p:iterate type="lt">
                                    <p:tmPct val="10000"/>
                                  </p:iterate>
                                  <p:childTnLst>
                                    <p:set>
                                      <p:cBhvr>
                                        <p:cTn id="28" dur="1" fill="hold">
                                          <p:stCondLst>
                                            <p:cond delay="0"/>
                                          </p:stCondLst>
                                        </p:cTn>
                                        <p:tgtEl>
                                          <p:spTgt spid="9"/>
                                        </p:tgtEl>
                                        <p:attrNameLst>
                                          <p:attrName>style.visibility</p:attrName>
                                        </p:attrNameLst>
                                      </p:cBhvr>
                                      <p:to>
                                        <p:strVal val="visible"/>
                                      </p:to>
                                    </p:set>
                                    <p:anim by="(-#ppt_w*2)" calcmode="lin" valueType="num">
                                      <p:cBhvr rctx="PPT">
                                        <p:cTn id="29" dur="500" autoRev="1" fill="hold">
                                          <p:stCondLst>
                                            <p:cond delay="0"/>
                                          </p:stCondLst>
                                        </p:cTn>
                                        <p:tgtEl>
                                          <p:spTgt spid="9"/>
                                        </p:tgtEl>
                                        <p:attrNameLst>
                                          <p:attrName>ppt_w</p:attrName>
                                        </p:attrNameLst>
                                      </p:cBhvr>
                                    </p:anim>
                                    <p:anim by="(#ppt_w*0.50)" calcmode="lin" valueType="num">
                                      <p:cBhvr>
                                        <p:cTn id="30" dur="500" decel="50000" autoRev="1" fill="hold">
                                          <p:stCondLst>
                                            <p:cond delay="0"/>
                                          </p:stCondLst>
                                        </p:cTn>
                                        <p:tgtEl>
                                          <p:spTgt spid="9"/>
                                        </p:tgtEl>
                                        <p:attrNameLst>
                                          <p:attrName>ppt_x</p:attrName>
                                        </p:attrNameLst>
                                      </p:cBhvr>
                                    </p:anim>
                                    <p:anim from="(-#ppt_h/2)" to="(#ppt_y)" calcmode="lin" valueType="num">
                                      <p:cBhvr>
                                        <p:cTn id="31" dur="1000" fill="hold">
                                          <p:stCondLst>
                                            <p:cond delay="0"/>
                                          </p:stCondLst>
                                        </p:cTn>
                                        <p:tgtEl>
                                          <p:spTgt spid="9"/>
                                        </p:tgtEl>
                                        <p:attrNameLst>
                                          <p:attrName>ppt_y</p:attrName>
                                        </p:attrNameLst>
                                      </p:cBhvr>
                                    </p:anim>
                                    <p:animRot by="21600000">
                                      <p:cBhvr>
                                        <p:cTn id="32" dur="1000" fill="hold">
                                          <p:stCondLst>
                                            <p:cond delay="0"/>
                                          </p:stCondLst>
                                        </p:cTn>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6" grpId="1"/>
      <p:bldP spid="7" grpId="0"/>
      <p:bldP spid="8" grpId="0"/>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How flu/ COVID Spreads</a:t>
            </a:r>
          </a:p>
        </p:txBody>
      </p:sp>
      <p:sp>
        <p:nvSpPr>
          <p:cNvPr id="3" name="Content Placeholder 2"/>
          <p:cNvSpPr>
            <a:spLocks noGrp="1"/>
          </p:cNvSpPr>
          <p:nvPr>
            <p:ph idx="1"/>
          </p:nvPr>
        </p:nvSpPr>
        <p:spPr>
          <a:xfrm>
            <a:off x="3460791" y="936711"/>
            <a:ext cx="5111994" cy="4984578"/>
          </a:xfrm>
        </p:spPr>
        <p:txBody>
          <a:bodyPr anchor="ctr">
            <a:normAutofit/>
          </a:bodyPr>
          <a:lstStyle/>
          <a:p>
            <a:endParaRPr lang="en-GB" dirty="0"/>
          </a:p>
          <a:p>
            <a:r>
              <a:rPr lang="en-GB" dirty="0"/>
              <a:t>Person to Person</a:t>
            </a:r>
          </a:p>
          <a:p>
            <a:r>
              <a:rPr lang="en-GB" dirty="0"/>
              <a:t>People with flu can spread it to others up to about 6 feet away. Most experts think that flu viruses spread mainly by droplets made when people with flu cough, sneeze or talk. These droplets can land in the mouths or noses of people who are nearby or possibly be inhaled into the lungs. Less often, a person might get flu by touching a surface or object that has flu virus on it and then touching their own mouth, nose, or possibly their eyes.</a:t>
            </a:r>
          </a:p>
          <a:p>
            <a:endParaRPr lang="en-GB" dirty="0"/>
          </a:p>
        </p:txBody>
      </p:sp>
    </p:spTree>
    <p:extLst>
      <p:ext uri="{BB962C8B-B14F-4D97-AF65-F5344CB8AC3E}">
        <p14:creationId xmlns:p14="http://schemas.microsoft.com/office/powerpoint/2010/main" val="577729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92918" y="936711"/>
            <a:ext cx="2241198" cy="4984578"/>
          </a:xfrm>
        </p:spPr>
        <p:txBody>
          <a:bodyPr>
            <a:normAutofit/>
          </a:bodyPr>
          <a:lstStyle/>
          <a:p>
            <a:r>
              <a:rPr lang="en-GB" sz="3800">
                <a:solidFill>
                  <a:srgbClr val="FFFFFF"/>
                </a:solidFill>
              </a:rPr>
              <a:t>When Flu Spreads</a:t>
            </a:r>
          </a:p>
        </p:txBody>
      </p:sp>
      <p:sp>
        <p:nvSpPr>
          <p:cNvPr id="5" name="Content Placeholder 4"/>
          <p:cNvSpPr>
            <a:spLocks noGrp="1"/>
          </p:cNvSpPr>
          <p:nvPr>
            <p:ph idx="1"/>
          </p:nvPr>
        </p:nvSpPr>
        <p:spPr>
          <a:xfrm>
            <a:off x="3460791" y="936711"/>
            <a:ext cx="5111994" cy="4984578"/>
          </a:xfrm>
        </p:spPr>
        <p:txBody>
          <a:bodyPr anchor="ctr">
            <a:normAutofit/>
          </a:bodyPr>
          <a:lstStyle/>
          <a:p>
            <a:r>
              <a:rPr lang="en-GB" sz="2000"/>
              <a:t>People with flu are most contagious in the first three to four days after their illness begins.  Most healthy adults may be able to infect others beginning 1 day </a:t>
            </a:r>
            <a:r>
              <a:rPr lang="en-GB" sz="2000" b="1"/>
              <a:t>before </a:t>
            </a:r>
            <a:r>
              <a:rPr lang="en-GB" sz="2000"/>
              <a:t>symptoms develop and up to 5 to 7 days </a:t>
            </a:r>
            <a:r>
              <a:rPr lang="en-GB" sz="2000" b="1"/>
              <a:t>after </a:t>
            </a:r>
            <a:r>
              <a:rPr lang="en-GB" sz="2000"/>
              <a:t>becoming sick. Children and some people with weakened immune systems may  pass the virus for longer than 7 days.</a:t>
            </a:r>
          </a:p>
          <a:p>
            <a:r>
              <a:rPr lang="en-GB" sz="2000"/>
              <a:t>Symptoms can begin about 2 days (but can range from 1 to 4 days)  after the virus enters the body. </a:t>
            </a:r>
            <a:r>
              <a:rPr lang="en-GB" sz="2000" b="1"/>
              <a:t>That means that you may be able to pass on the flu to someone else before you know you are sick, as well as while you are sick.</a:t>
            </a:r>
            <a:r>
              <a:rPr lang="en-GB" sz="2000"/>
              <a:t> Some people can be infected with the flu virus but have no symptoms. During this time, those people may still spread the virus to others.</a:t>
            </a:r>
          </a:p>
          <a:p>
            <a:endParaRPr lang="en-GB" sz="2000"/>
          </a:p>
        </p:txBody>
      </p:sp>
    </p:spTree>
    <p:extLst>
      <p:ext uri="{BB962C8B-B14F-4D97-AF65-F5344CB8AC3E}">
        <p14:creationId xmlns:p14="http://schemas.microsoft.com/office/powerpoint/2010/main" val="5298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2700">
                <a:solidFill>
                  <a:srgbClr val="FFFFFF"/>
                </a:solidFill>
              </a:rPr>
              <a:t>Period of Contagiousness</a:t>
            </a:r>
          </a:p>
        </p:txBody>
      </p:sp>
      <p:sp>
        <p:nvSpPr>
          <p:cNvPr id="3" name="Content Placeholder 2"/>
          <p:cNvSpPr>
            <a:spLocks noGrp="1"/>
          </p:cNvSpPr>
          <p:nvPr>
            <p:ph idx="1"/>
          </p:nvPr>
        </p:nvSpPr>
        <p:spPr>
          <a:xfrm>
            <a:off x="3460791" y="936711"/>
            <a:ext cx="5111994" cy="4984578"/>
          </a:xfrm>
        </p:spPr>
        <p:txBody>
          <a:bodyPr anchor="ctr">
            <a:normAutofit/>
          </a:bodyPr>
          <a:lstStyle/>
          <a:p>
            <a:r>
              <a:rPr lang="en-GB" dirty="0"/>
              <a:t>You may be able to pass on flu to someone else before you know you are sick, as well as while you are sick.</a:t>
            </a:r>
          </a:p>
          <a:p>
            <a:r>
              <a:rPr lang="en-GB" dirty="0"/>
              <a:t>People with flu are most contagious in the first 3-4 days after their illness begins.</a:t>
            </a:r>
          </a:p>
          <a:p>
            <a:r>
              <a:rPr lang="en-GB" dirty="0"/>
              <a:t>Some otherwise healthy adults may be able to infect others beginning 1 day </a:t>
            </a:r>
            <a:r>
              <a:rPr lang="en-GB" b="1" dirty="0"/>
              <a:t>before </a:t>
            </a:r>
            <a:r>
              <a:rPr lang="en-GB" dirty="0"/>
              <a:t>symptoms develop and up to 5 to 7 days </a:t>
            </a:r>
            <a:r>
              <a:rPr lang="en-GB" b="1" dirty="0"/>
              <a:t>after </a:t>
            </a:r>
            <a:r>
              <a:rPr lang="en-GB" dirty="0"/>
              <a:t>becoming sick.</a:t>
            </a:r>
          </a:p>
          <a:p>
            <a:r>
              <a:rPr lang="en-GB" dirty="0"/>
              <a:t>Some people, especially young children and people with weakened immune systems, might be able to infect others with flu viruses for an even longer time.</a:t>
            </a:r>
          </a:p>
          <a:p>
            <a:endParaRPr lang="en-GB" dirty="0"/>
          </a:p>
        </p:txBody>
      </p:sp>
    </p:spTree>
    <p:extLst>
      <p:ext uri="{BB962C8B-B14F-4D97-AF65-F5344CB8AC3E}">
        <p14:creationId xmlns:p14="http://schemas.microsoft.com/office/powerpoint/2010/main" val="1878930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Always serious </a:t>
            </a:r>
          </a:p>
        </p:txBody>
      </p:sp>
      <p:sp>
        <p:nvSpPr>
          <p:cNvPr id="3" name="Content Placeholder 2"/>
          <p:cNvSpPr>
            <a:spLocks noGrp="1"/>
          </p:cNvSpPr>
          <p:nvPr>
            <p:ph idx="1"/>
          </p:nvPr>
        </p:nvSpPr>
        <p:spPr>
          <a:xfrm>
            <a:off x="3460791" y="936711"/>
            <a:ext cx="5111994" cy="4984578"/>
          </a:xfrm>
        </p:spPr>
        <p:txBody>
          <a:bodyPr anchor="ctr">
            <a:normAutofit/>
          </a:bodyPr>
          <a:lstStyle/>
          <a:p>
            <a:r>
              <a:rPr lang="en-GB" b="1" dirty="0"/>
              <a:t>5 Million Cases Worldwide, 650,000 Deaths Annually: The Seasonal Flu Virus is a “Serious Concern”, But the Wuhan Coronavirus Grabs the Headlines</a:t>
            </a:r>
            <a:endParaRPr lang="en-GB" dirty="0"/>
          </a:p>
        </p:txBody>
      </p:sp>
    </p:spTree>
    <p:extLst>
      <p:ext uri="{BB962C8B-B14F-4D97-AF65-F5344CB8AC3E}">
        <p14:creationId xmlns:p14="http://schemas.microsoft.com/office/powerpoint/2010/main" val="3154297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What are the symptoms ?</a:t>
            </a: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sz="2200"/>
              <a:t>Many people with the virus have symptoms similar to the flu, and having the symptoms doesn't necessarily mean you have Covid-19. It's not certain how long symptoms take to appear after a person has been infected, but current WHO assessments suggest it is 2-10 days.</a:t>
            </a:r>
          </a:p>
          <a:p>
            <a:pPr fontAlgn="base"/>
            <a:r>
              <a:rPr lang="en-GB" sz="2200"/>
              <a:t>Symptoms include:</a:t>
            </a:r>
          </a:p>
          <a:p>
            <a:pPr fontAlgn="base"/>
            <a:r>
              <a:rPr lang="en-GB" sz="2200"/>
              <a:t>Fever</a:t>
            </a:r>
          </a:p>
          <a:p>
            <a:pPr fontAlgn="base"/>
            <a:r>
              <a:rPr lang="en-GB" sz="2200"/>
              <a:t>Coughing</a:t>
            </a:r>
          </a:p>
          <a:p>
            <a:pPr fontAlgn="base"/>
            <a:r>
              <a:rPr lang="en-GB" sz="2200"/>
              <a:t>Difficulty breathing - this is a sign of possible pneumonia and requires immediate medical attention.</a:t>
            </a:r>
          </a:p>
          <a:p>
            <a:endParaRPr lang="en-GB" sz="2200"/>
          </a:p>
        </p:txBody>
      </p:sp>
    </p:spTree>
    <p:extLst>
      <p:ext uri="{BB962C8B-B14F-4D97-AF65-F5344CB8AC3E}">
        <p14:creationId xmlns:p14="http://schemas.microsoft.com/office/powerpoint/2010/main" val="2372939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500" i="1">
                <a:solidFill>
                  <a:srgbClr val="FFFFFF"/>
                </a:solidFill>
              </a:rPr>
              <a:t>Coronavirus flu, or to give it its medical name, 2019-nCoV. COVID19</a:t>
            </a:r>
            <a:endParaRPr lang="en-GB" sz="3500">
              <a:solidFill>
                <a:srgbClr val="FFFFFF"/>
              </a:solidFill>
            </a:endParaRP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sz="2200" b="1"/>
              <a:t>The virus seems to have a 3 percent mortality rate.</a:t>
            </a:r>
            <a:r>
              <a:rPr lang="en-GB" sz="2200"/>
              <a:t> However, this could be an overestimate since there may be a far larger pool of people who have been infected by the virus but who have not suffered severe enough symptoms to attend hospital and so have not been counted in the data.</a:t>
            </a:r>
          </a:p>
          <a:p>
            <a:pPr fontAlgn="base"/>
            <a:r>
              <a:rPr lang="en-GB" sz="2200"/>
              <a:t>Consequently, it is difficult to gauge just how contagious it is. A crucial difference is that unlike flu, there is no vaccine for the new coronavirus, which means it is more difficult for vulnerable members of the population – elderly people or those with existing respiratory or immune problems – to protect themselves.</a:t>
            </a:r>
          </a:p>
          <a:p>
            <a:endParaRPr lang="en-GB" sz="2200"/>
          </a:p>
        </p:txBody>
      </p:sp>
    </p:spTree>
    <p:extLst>
      <p:ext uri="{BB962C8B-B14F-4D97-AF65-F5344CB8AC3E}">
        <p14:creationId xmlns:p14="http://schemas.microsoft.com/office/powerpoint/2010/main" val="45560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What is Covid 19  </a:t>
            </a: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dirty="0"/>
              <a:t>The new flu-like disease is now called Covid-19 (sometimes referred to as novel coronavirus or 2019-nCoV).</a:t>
            </a:r>
          </a:p>
          <a:p>
            <a:pPr fontAlgn="base"/>
            <a:r>
              <a:rPr lang="en-GB" dirty="0"/>
              <a:t>Coronaviruses are a large family of viruses which cause illnesses like the common cold, severe acute respiratory syndrome (SARS) and Middle East respiratory syndrome (MERS).</a:t>
            </a:r>
          </a:p>
          <a:p>
            <a:pPr fontAlgn="base"/>
            <a:r>
              <a:rPr lang="en-GB" dirty="0"/>
              <a:t>The Ministry of Health says the risk of an ongoing outbreak in New Zealand is low to moderate and that the country is prepared if any outbreak should occur here.</a:t>
            </a:r>
          </a:p>
          <a:p>
            <a:endParaRPr lang="en-GB" dirty="0"/>
          </a:p>
        </p:txBody>
      </p:sp>
    </p:spTree>
    <p:extLst>
      <p:ext uri="{BB962C8B-B14F-4D97-AF65-F5344CB8AC3E}">
        <p14:creationId xmlns:p14="http://schemas.microsoft.com/office/powerpoint/2010/main" val="1882439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500">
                <a:solidFill>
                  <a:srgbClr val="FFFFFF"/>
                </a:solidFill>
              </a:rPr>
              <a:t>How is coronavirus spread?</a:t>
            </a: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sz="1700"/>
              <a:t>Coronavirus, like the flu, can spread from person to person, by droplets from someone who is infected.</a:t>
            </a:r>
          </a:p>
          <a:p>
            <a:pPr fontAlgn="base"/>
            <a:r>
              <a:rPr lang="en-GB" sz="1700"/>
              <a:t>Droplet-spread diseases can be spread by coughing and sneezing and close personal contact.</a:t>
            </a:r>
          </a:p>
          <a:p>
            <a:pPr fontAlgn="base"/>
            <a:r>
              <a:rPr lang="en-GB" sz="1700"/>
              <a:t>When an infected person coughs, sneezes or talks, they may generate droplets containing the virus. These droplets are too large to stay in the air for long, so they quickly settle on surrounding surfaces.</a:t>
            </a:r>
          </a:p>
          <a:p>
            <a:pPr fontAlgn="base"/>
            <a:r>
              <a:rPr lang="en-GB" sz="1700"/>
              <a:t>You can also catch the disease by contact with an object or surface with viral particles on it and then touching your mouth, nose or eyes, the ministry says.</a:t>
            </a:r>
          </a:p>
          <a:p>
            <a:pPr fontAlgn="base"/>
            <a:r>
              <a:rPr lang="en-GB" sz="1700"/>
              <a:t>WHO expert Dr Bruce </a:t>
            </a:r>
            <a:r>
              <a:rPr lang="en-GB" sz="1700" err="1"/>
              <a:t>Aylward</a:t>
            </a:r>
            <a:r>
              <a:rPr lang="en-GB" sz="1700"/>
              <a:t> said 10 percent of people who come in contact with an infected person contracts the virus.</a:t>
            </a:r>
          </a:p>
          <a:p>
            <a:endParaRPr lang="en-GB" sz="1700"/>
          </a:p>
        </p:txBody>
      </p:sp>
    </p:spTree>
    <p:extLst>
      <p:ext uri="{BB962C8B-B14F-4D97-AF65-F5344CB8AC3E}">
        <p14:creationId xmlns:p14="http://schemas.microsoft.com/office/powerpoint/2010/main" val="2706401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How to avoid catching and spreading it!</a:t>
            </a: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sz="2200"/>
              <a:t>Good hygiene, regularly washing and thoroughly drying your hands, and other simple steps can help stop the spread, the Ministry of Health says.</a:t>
            </a:r>
          </a:p>
          <a:p>
            <a:pPr fontAlgn="base"/>
            <a:r>
              <a:rPr lang="en-GB" sz="2200"/>
              <a:t>These include avoiding close contact with people with cold- or flu-like illnesses and covering coughs and sneezes with disposable tissues or clothing.</a:t>
            </a:r>
          </a:p>
          <a:p>
            <a:pPr fontAlgn="base"/>
            <a:r>
              <a:rPr lang="en-GB" sz="2200"/>
              <a:t>Washing hands for at least 20 seconds with water and soap and drying them thoroughly, before eating or handling food, after using the toilet, after coughing, sneezing, blowing your nose or wiping children's noses or after caring for sick people can help prevent spreading the disease.</a:t>
            </a:r>
          </a:p>
          <a:p>
            <a:endParaRPr lang="en-GB" sz="2200"/>
          </a:p>
        </p:txBody>
      </p:sp>
    </p:spTree>
    <p:extLst>
      <p:ext uri="{BB962C8B-B14F-4D97-AF65-F5344CB8AC3E}">
        <p14:creationId xmlns:p14="http://schemas.microsoft.com/office/powerpoint/2010/main" val="1828102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2918" y="936711"/>
            <a:ext cx="2241198" cy="4984578"/>
          </a:xfrm>
        </p:spPr>
        <p:txBody>
          <a:bodyPr>
            <a:normAutofit/>
          </a:bodyPr>
          <a:lstStyle/>
          <a:p>
            <a:r>
              <a:rPr lang="en-GB" sz="3800">
                <a:solidFill>
                  <a:srgbClr val="FFFFFF"/>
                </a:solidFill>
              </a:rPr>
              <a:t>Who is most at risk ? </a:t>
            </a:r>
          </a:p>
        </p:txBody>
      </p:sp>
      <p:sp>
        <p:nvSpPr>
          <p:cNvPr id="3" name="Content Placeholder 2"/>
          <p:cNvSpPr>
            <a:spLocks noGrp="1"/>
          </p:cNvSpPr>
          <p:nvPr>
            <p:ph idx="1"/>
          </p:nvPr>
        </p:nvSpPr>
        <p:spPr>
          <a:xfrm>
            <a:off x="3460791" y="936711"/>
            <a:ext cx="5111994" cy="4984578"/>
          </a:xfrm>
        </p:spPr>
        <p:txBody>
          <a:bodyPr anchor="ctr">
            <a:normAutofit/>
          </a:bodyPr>
          <a:lstStyle/>
          <a:p>
            <a:pPr fontAlgn="base"/>
            <a:r>
              <a:rPr lang="en-GB" dirty="0"/>
              <a:t>Pregnant women; </a:t>
            </a:r>
          </a:p>
          <a:p>
            <a:pPr fontAlgn="base"/>
            <a:r>
              <a:rPr lang="en-GB" dirty="0"/>
              <a:t>Infants, and young children particularly under age 2; </a:t>
            </a:r>
          </a:p>
          <a:p>
            <a:pPr fontAlgn="base"/>
            <a:r>
              <a:rPr lang="en-GB" dirty="0"/>
              <a:t>People of any age with certain chronic health conditions (including asthma or lung disease, heart disease, diabetes, kidney disease or some neurological conditions); </a:t>
            </a:r>
          </a:p>
          <a:p>
            <a:pPr fontAlgn="base"/>
            <a:r>
              <a:rPr lang="en-GB" dirty="0"/>
              <a:t>People with severely compromised immune systems. </a:t>
            </a:r>
          </a:p>
          <a:p>
            <a:endParaRPr lang="en-GB" dirty="0"/>
          </a:p>
        </p:txBody>
      </p:sp>
    </p:spTree>
    <p:extLst>
      <p:ext uri="{BB962C8B-B14F-4D97-AF65-F5344CB8AC3E}">
        <p14:creationId xmlns:p14="http://schemas.microsoft.com/office/powerpoint/2010/main" val="1866917403"/>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documentManagement>
    <Resource_x0020_Type xmlns="3dad766c-9e36-455d-8d7c-234eca89fec7">
      <Value>Academic</Value>
      <Value>Student Resource</Value>
    </Resource_x0020_Typ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1096CC707031408CD9FF9F286BB83A" ma:contentTypeVersion="1" ma:contentTypeDescription="Create a new document." ma:contentTypeScope="" ma:versionID="86c8869a9d9a84e7005a5d293027d473">
  <xsd:schema xmlns:xsd="http://www.w3.org/2001/XMLSchema" xmlns:p="http://schemas.microsoft.com/office/2006/metadata/properties" xmlns:ns2="3dad766c-9e36-455d-8d7c-234eca89fec7" targetNamespace="http://schemas.microsoft.com/office/2006/metadata/properties" ma:root="true" ma:fieldsID="111b1d09fd174d8180c4ea5adcf5fafb" ns2:_="">
    <xsd:import namespace="3dad766c-9e36-455d-8d7c-234eca89fec7"/>
    <xsd:element name="properties">
      <xsd:complexType>
        <xsd:sequence>
          <xsd:element name="documentManagement">
            <xsd:complexType>
              <xsd:all>
                <xsd:element ref="ns2:Resource_x0020_Type" minOccurs="0"/>
              </xsd:all>
            </xsd:complexType>
          </xsd:element>
        </xsd:sequence>
      </xsd:complexType>
    </xsd:element>
  </xsd:schema>
  <xsd:schema xmlns:xsd="http://www.w3.org/2001/XMLSchema" xmlns:dms="http://schemas.microsoft.com/office/2006/documentManagement/types" targetNamespace="3dad766c-9e36-455d-8d7c-234eca89fec7" elementFormDefault="qualified">
    <xsd:import namespace="http://schemas.microsoft.com/office/2006/documentManagement/types"/>
    <xsd:element name="Resource_x0020_Type" ma:index="8" nillable="true" ma:displayName="Resource Type" ma:default="" ma:internalName="Resource_x0020_Type" ma:requiredMultiChoice="true">
      <xsd:complexType>
        <xsd:complexContent>
          <xsd:extension base="dms:MultiChoiceFillIn">
            <xsd:sequence>
              <xsd:element name="Value" maxOccurs="unbounded" minOccurs="0" nillable="true">
                <xsd:simpleType>
                  <xsd:union memberTypes="dms:Text">
                    <xsd:simpleType>
                      <xsd:restriction base="dms:Choice">
                        <xsd:enumeration value="Academic"/>
                        <xsd:enumeration value="AP"/>
                        <xsd:enumeration value="Pre AP"/>
                        <xsd:enumeration value="Parent Resource"/>
                        <xsd:enumeration value="Student Resource"/>
                        <xsd:enumeration value="Publications"/>
                        <xsd:enumeration value="Homework"/>
                        <xsd:enumeration value="Other"/>
                      </xsd:restriction>
                    </xsd:simpleType>
                  </xsd:un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1A2FBB-372A-455D-805E-1CB8F4013EAD}">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3dad766c-9e36-455d-8d7c-234eca89fec7"/>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32279C43-E0D2-4CF0-B4BF-728B4F2089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ad766c-9e36-455d-8d7c-234eca89fec7"/>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93D52D04-489F-44F8-90A7-77179241B3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1683</Words>
  <Application>Microsoft Office PowerPoint</Application>
  <PresentationFormat>On-screen Show (4:3)</PresentationFormat>
  <Paragraphs>150</Paragraphs>
  <Slides>28</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Aharoni</vt:lpstr>
      <vt:lpstr>Arial</vt:lpstr>
      <vt:lpstr>Calibri</vt:lpstr>
      <vt:lpstr>Calibri Light</vt:lpstr>
      <vt:lpstr>Times New Roman</vt:lpstr>
      <vt:lpstr>Metropolitan</vt:lpstr>
      <vt:lpstr>PowerPoint Presentation</vt:lpstr>
      <vt:lpstr>Key Definitions </vt:lpstr>
      <vt:lpstr>DNA   </vt:lpstr>
      <vt:lpstr>RNA</vt:lpstr>
      <vt:lpstr>PowerPoint Presentation</vt:lpstr>
      <vt:lpstr>RNA</vt:lpstr>
      <vt:lpstr>Classifying viruses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flu/ COVID Spreads</vt:lpstr>
      <vt:lpstr>When Flu Spreads</vt:lpstr>
      <vt:lpstr>Period of Contagiousness</vt:lpstr>
      <vt:lpstr>Always serious </vt:lpstr>
      <vt:lpstr>What are the symptoms ?</vt:lpstr>
      <vt:lpstr>Coronavirus flu, or to give it its medical name, 2019-nCoV. COVID19</vt:lpstr>
      <vt:lpstr>What is Covid 19  </vt:lpstr>
      <vt:lpstr>How is coronavirus spread?</vt:lpstr>
      <vt:lpstr>How to avoid catching and spreading it!</vt:lpstr>
      <vt:lpstr>Who is most at risk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1</cp:revision>
  <dcterms:created xsi:type="dcterms:W3CDTF">2020-10-01T16:26:49Z</dcterms:created>
  <dcterms:modified xsi:type="dcterms:W3CDTF">2020-10-01T16:26:59Z</dcterms:modified>
</cp:coreProperties>
</file>