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handoutMasterIdLst>
    <p:handoutMasterId r:id="rId17"/>
  </p:handoutMasterIdLst>
  <p:sldIdLst>
    <p:sldId id="256" r:id="rId5"/>
    <p:sldId id="291" r:id="rId6"/>
    <p:sldId id="283" r:id="rId7"/>
    <p:sldId id="284" r:id="rId8"/>
    <p:sldId id="285" r:id="rId9"/>
    <p:sldId id="286" r:id="rId10"/>
    <p:sldId id="287" r:id="rId11"/>
    <p:sldId id="288" r:id="rId12"/>
    <p:sldId id="292" r:id="rId13"/>
    <p:sldId id="289" r:id="rId14"/>
    <p:sldId id="290" r:id="rId15"/>
  </p:sldIdLst>
  <p:sldSz cx="9144000" cy="6858000" type="screen4x3"/>
  <p:notesSz cx="6865938" cy="9540875"/>
  <p:defaultTextStyle>
    <a:defPPr>
      <a:defRPr lang="en-US"/>
    </a:defPPr>
    <a:lvl1pPr algn="l" rtl="0" eaLnBrk="0" fontAlgn="base" hangingPunct="0">
      <a:spcBef>
        <a:spcPct val="0"/>
      </a:spcBef>
      <a:spcAft>
        <a:spcPct val="0"/>
      </a:spcAft>
      <a:defRPr kern="1200">
        <a:solidFill>
          <a:schemeClr val="tx1"/>
        </a:solidFill>
        <a:latin typeface="Myriad Pro"/>
        <a:ea typeface="+mn-ea"/>
        <a:cs typeface="+mn-cs"/>
      </a:defRPr>
    </a:lvl1pPr>
    <a:lvl2pPr marL="457200" algn="l" rtl="0" eaLnBrk="0" fontAlgn="base" hangingPunct="0">
      <a:spcBef>
        <a:spcPct val="0"/>
      </a:spcBef>
      <a:spcAft>
        <a:spcPct val="0"/>
      </a:spcAft>
      <a:defRPr kern="1200">
        <a:solidFill>
          <a:schemeClr val="tx1"/>
        </a:solidFill>
        <a:latin typeface="Myriad Pro"/>
        <a:ea typeface="+mn-ea"/>
        <a:cs typeface="+mn-cs"/>
      </a:defRPr>
    </a:lvl2pPr>
    <a:lvl3pPr marL="914400" algn="l" rtl="0" eaLnBrk="0" fontAlgn="base" hangingPunct="0">
      <a:spcBef>
        <a:spcPct val="0"/>
      </a:spcBef>
      <a:spcAft>
        <a:spcPct val="0"/>
      </a:spcAft>
      <a:defRPr kern="1200">
        <a:solidFill>
          <a:schemeClr val="tx1"/>
        </a:solidFill>
        <a:latin typeface="Myriad Pro"/>
        <a:ea typeface="+mn-ea"/>
        <a:cs typeface="+mn-cs"/>
      </a:defRPr>
    </a:lvl3pPr>
    <a:lvl4pPr marL="1371600" algn="l" rtl="0" eaLnBrk="0" fontAlgn="base" hangingPunct="0">
      <a:spcBef>
        <a:spcPct val="0"/>
      </a:spcBef>
      <a:spcAft>
        <a:spcPct val="0"/>
      </a:spcAft>
      <a:defRPr kern="1200">
        <a:solidFill>
          <a:schemeClr val="tx1"/>
        </a:solidFill>
        <a:latin typeface="Myriad Pro"/>
        <a:ea typeface="+mn-ea"/>
        <a:cs typeface="+mn-cs"/>
      </a:defRPr>
    </a:lvl4pPr>
    <a:lvl5pPr marL="1828800" algn="l" rtl="0" eaLnBrk="0" fontAlgn="base" hangingPunct="0">
      <a:spcBef>
        <a:spcPct val="0"/>
      </a:spcBef>
      <a:spcAft>
        <a:spcPct val="0"/>
      </a:spcAft>
      <a:defRPr kern="1200">
        <a:solidFill>
          <a:schemeClr val="tx1"/>
        </a:solidFill>
        <a:latin typeface="Myriad Pro"/>
        <a:ea typeface="+mn-ea"/>
        <a:cs typeface="+mn-cs"/>
      </a:defRPr>
    </a:lvl5pPr>
    <a:lvl6pPr marL="2286000" algn="l" defTabSz="914400" rtl="0" eaLnBrk="1" latinLnBrk="0" hangingPunct="1">
      <a:defRPr kern="1200">
        <a:solidFill>
          <a:schemeClr val="tx1"/>
        </a:solidFill>
        <a:latin typeface="Myriad Pro"/>
        <a:ea typeface="+mn-ea"/>
        <a:cs typeface="+mn-cs"/>
      </a:defRPr>
    </a:lvl6pPr>
    <a:lvl7pPr marL="2743200" algn="l" defTabSz="914400" rtl="0" eaLnBrk="1" latinLnBrk="0" hangingPunct="1">
      <a:defRPr kern="1200">
        <a:solidFill>
          <a:schemeClr val="tx1"/>
        </a:solidFill>
        <a:latin typeface="Myriad Pro"/>
        <a:ea typeface="+mn-ea"/>
        <a:cs typeface="+mn-cs"/>
      </a:defRPr>
    </a:lvl7pPr>
    <a:lvl8pPr marL="3200400" algn="l" defTabSz="914400" rtl="0" eaLnBrk="1" latinLnBrk="0" hangingPunct="1">
      <a:defRPr kern="1200">
        <a:solidFill>
          <a:schemeClr val="tx1"/>
        </a:solidFill>
        <a:latin typeface="Myriad Pro"/>
        <a:ea typeface="+mn-ea"/>
        <a:cs typeface="+mn-cs"/>
      </a:defRPr>
    </a:lvl8pPr>
    <a:lvl9pPr marL="3657600" algn="l" defTabSz="914400" rtl="0" eaLnBrk="1" latinLnBrk="0" hangingPunct="1">
      <a:defRPr kern="1200">
        <a:solidFill>
          <a:schemeClr val="tx1"/>
        </a:solidFill>
        <a:latin typeface="Myriad Pro"/>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05">
          <p15:clr>
            <a:srgbClr val="A4A3A4"/>
          </p15:clr>
        </p15:guide>
        <p15:guide id="2" pos="2163">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957" autoAdjust="0"/>
    <p:restoredTop sz="74217" autoAdjust="0"/>
  </p:normalViewPr>
  <p:slideViewPr>
    <p:cSldViewPr>
      <p:cViewPr varScale="1">
        <p:scale>
          <a:sx n="54" d="100"/>
          <a:sy n="54" d="100"/>
        </p:scale>
        <p:origin x="1728"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05"/>
        <p:guide pos="2163"/>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presProps" Target="presProps.xml" /><Relationship Id="rId3" Type="http://schemas.openxmlformats.org/officeDocument/2006/relationships/customXml" Target="../customXml/item3.xml" /><Relationship Id="rId21" Type="http://schemas.openxmlformats.org/officeDocument/2006/relationships/tableStyles" Target="tableStyles.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handoutMaster" Target="handoutMasters/handoutMaster1.xml" /><Relationship Id="rId2" Type="http://schemas.openxmlformats.org/officeDocument/2006/relationships/customXml" Target="../customXml/item2.xml" /><Relationship Id="rId16" Type="http://schemas.openxmlformats.org/officeDocument/2006/relationships/notesMaster" Target="notesMasters/notesMaster1.xml" /><Relationship Id="rId20" Type="http://schemas.openxmlformats.org/officeDocument/2006/relationships/theme" Target="theme/theme1.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slide" Target="slides/slide11.xml" /><Relationship Id="rId10" Type="http://schemas.openxmlformats.org/officeDocument/2006/relationships/slide" Target="slides/slide6.xml" /><Relationship Id="rId19" Type="http://schemas.openxmlformats.org/officeDocument/2006/relationships/viewProps" Target="viewProps.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BF854B6-B945-170E-56E2-4B92F4A95D2A}"/>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10C1374E-74C3-AA87-3574-2E2E5D2419BD}"/>
              </a:ext>
            </a:extLst>
          </p:cNvPr>
          <p:cNvSpPr>
            <a:spLocks noGrp="1"/>
          </p:cNvSpPr>
          <p:nvPr>
            <p:ph type="dt" sz="quarter"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9C54B150-4AFA-430F-A5CC-736997BB4CB3}" type="datetimeFigureOut">
              <a:rPr lang="en-GB"/>
              <a:pPr>
                <a:defRPr/>
              </a:pPr>
              <a:t>07/04/2026</a:t>
            </a:fld>
            <a:endParaRPr lang="en-GB"/>
          </a:p>
        </p:txBody>
      </p:sp>
      <p:sp>
        <p:nvSpPr>
          <p:cNvPr id="4" name="Footer Placeholder 3">
            <a:extLst>
              <a:ext uri="{FF2B5EF4-FFF2-40B4-BE49-F238E27FC236}">
                <a16:creationId xmlns:a16="http://schemas.microsoft.com/office/drawing/2014/main" id="{F83E86B2-E098-56E6-0B45-C0E2675E8CDD}"/>
              </a:ext>
            </a:extLst>
          </p:cNvPr>
          <p:cNvSpPr>
            <a:spLocks noGrp="1"/>
          </p:cNvSpPr>
          <p:nvPr>
            <p:ph type="ftr" sz="quarter" idx="2"/>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GB"/>
          </a:p>
        </p:txBody>
      </p:sp>
      <p:sp>
        <p:nvSpPr>
          <p:cNvPr id="5" name="Slide Number Placeholder 4">
            <a:extLst>
              <a:ext uri="{FF2B5EF4-FFF2-40B4-BE49-F238E27FC236}">
                <a16:creationId xmlns:a16="http://schemas.microsoft.com/office/drawing/2014/main" id="{04BEC710-D749-0768-4163-A38D7ADDA212}"/>
              </a:ext>
            </a:extLst>
          </p:cNvPr>
          <p:cNvSpPr>
            <a:spLocks noGrp="1"/>
          </p:cNvSpPr>
          <p:nvPr>
            <p:ph type="sldNum" sz="quarter" idx="3"/>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2703CC02-E36B-450A-B28D-50CEDDFE03FB}" type="slidenum">
              <a:rPr lang="en-GB"/>
              <a:pPr>
                <a:defRPr/>
              </a:pPr>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9D9205D-0304-D91B-1846-775BD32D54FC}"/>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49BCFAA2-3A40-ECC5-8C57-B67FC6D1A37F}"/>
              </a:ext>
            </a:extLst>
          </p:cNvPr>
          <p:cNvSpPr>
            <a:spLocks noGrp="1"/>
          </p:cNvSpPr>
          <p:nvPr>
            <p:ph type="dt"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6E9A0F52-64FB-4E81-9C05-0903323CDB3F}" type="datetimeFigureOut">
              <a:rPr lang="en-US"/>
              <a:pPr>
                <a:defRPr/>
              </a:pPr>
              <a:t>4/7/2026</a:t>
            </a:fld>
            <a:endParaRPr lang="en-US"/>
          </a:p>
        </p:txBody>
      </p:sp>
      <p:sp>
        <p:nvSpPr>
          <p:cNvPr id="4" name="Slide Image Placeholder 3">
            <a:extLst>
              <a:ext uri="{FF2B5EF4-FFF2-40B4-BE49-F238E27FC236}">
                <a16:creationId xmlns:a16="http://schemas.microsoft.com/office/drawing/2014/main" id="{EE2296BF-E21D-F646-6851-9057A5F91415}"/>
              </a:ext>
            </a:extLst>
          </p:cNvPr>
          <p:cNvSpPr>
            <a:spLocks noGrp="1" noRot="1" noChangeAspect="1"/>
          </p:cNvSpPr>
          <p:nvPr>
            <p:ph type="sldImg" idx="2"/>
          </p:nvPr>
        </p:nvSpPr>
        <p:spPr>
          <a:xfrm>
            <a:off x="1047750" y="715963"/>
            <a:ext cx="4770438" cy="3578225"/>
          </a:xfrm>
          <a:prstGeom prst="rect">
            <a:avLst/>
          </a:prstGeom>
          <a:noFill/>
          <a:ln w="12700">
            <a:solidFill>
              <a:prstClr val="black"/>
            </a:solidFill>
          </a:ln>
        </p:spPr>
        <p:txBody>
          <a:bodyPr vert="horz" lIns="93744" tIns="46872" rIns="93744" bIns="46872" rtlCol="0" anchor="ctr"/>
          <a:lstStyle/>
          <a:p>
            <a:pPr lvl="0"/>
            <a:endParaRPr lang="en-US" noProof="0"/>
          </a:p>
        </p:txBody>
      </p:sp>
      <p:sp>
        <p:nvSpPr>
          <p:cNvPr id="5" name="Notes Placeholder 4">
            <a:extLst>
              <a:ext uri="{FF2B5EF4-FFF2-40B4-BE49-F238E27FC236}">
                <a16:creationId xmlns:a16="http://schemas.microsoft.com/office/drawing/2014/main" id="{73738FAB-EADF-5EAE-E14A-5106EB15B3B6}"/>
              </a:ext>
            </a:extLst>
          </p:cNvPr>
          <p:cNvSpPr>
            <a:spLocks noGrp="1"/>
          </p:cNvSpPr>
          <p:nvPr>
            <p:ph type="body" sz="quarter" idx="3"/>
          </p:nvPr>
        </p:nvSpPr>
        <p:spPr>
          <a:xfrm>
            <a:off x="687388" y="4532313"/>
            <a:ext cx="5492750" cy="4292600"/>
          </a:xfrm>
          <a:prstGeom prst="rect">
            <a:avLst/>
          </a:prstGeom>
        </p:spPr>
        <p:txBody>
          <a:bodyPr vert="horz" lIns="93744" tIns="46872" rIns="93744" bIns="46872"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a:extLst>
              <a:ext uri="{FF2B5EF4-FFF2-40B4-BE49-F238E27FC236}">
                <a16:creationId xmlns:a16="http://schemas.microsoft.com/office/drawing/2014/main" id="{1C1DAD5D-1EC3-8602-0052-7D87A4A77B57}"/>
              </a:ext>
            </a:extLst>
          </p:cNvPr>
          <p:cNvSpPr>
            <a:spLocks noGrp="1"/>
          </p:cNvSpPr>
          <p:nvPr>
            <p:ph type="ftr" sz="quarter" idx="4"/>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A8166358-1BE1-DE82-1E1A-25ACADB4A80D}"/>
              </a:ext>
            </a:extLst>
          </p:cNvPr>
          <p:cNvSpPr>
            <a:spLocks noGrp="1"/>
          </p:cNvSpPr>
          <p:nvPr>
            <p:ph type="sldNum" sz="quarter" idx="5"/>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E5DB7710-F3BF-4022-9AAD-91DAD08A64C2}"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mn-ea"/>
        <a:cs typeface="+mn-cs"/>
      </a:defRPr>
    </a:lvl1pPr>
    <a:lvl2pPr marL="457200" algn="l" defTabSz="457200" rtl="0" eaLnBrk="0" fontAlgn="base" hangingPunct="0">
      <a:spcBef>
        <a:spcPct val="30000"/>
      </a:spcBef>
      <a:spcAft>
        <a:spcPct val="0"/>
      </a:spcAft>
      <a:defRPr sz="1200" kern="1200">
        <a:solidFill>
          <a:schemeClr val="tx1"/>
        </a:solidFill>
        <a:latin typeface="+mn-lt"/>
        <a:ea typeface="+mn-ea"/>
        <a:cs typeface="+mn-cs"/>
      </a:defRPr>
    </a:lvl2pPr>
    <a:lvl3pPr marL="914400" algn="l" defTabSz="457200" rtl="0" eaLnBrk="0" fontAlgn="base" hangingPunct="0">
      <a:spcBef>
        <a:spcPct val="30000"/>
      </a:spcBef>
      <a:spcAft>
        <a:spcPct val="0"/>
      </a:spcAft>
      <a:defRPr sz="1200" kern="1200">
        <a:solidFill>
          <a:schemeClr val="tx1"/>
        </a:solidFill>
        <a:latin typeface="+mn-lt"/>
        <a:ea typeface="+mn-ea"/>
        <a:cs typeface="+mn-cs"/>
      </a:defRPr>
    </a:lvl3pPr>
    <a:lvl4pPr marL="1371600" algn="l" defTabSz="457200" rtl="0" eaLnBrk="0" fontAlgn="base" hangingPunct="0">
      <a:spcBef>
        <a:spcPct val="30000"/>
      </a:spcBef>
      <a:spcAft>
        <a:spcPct val="0"/>
      </a:spcAft>
      <a:defRPr sz="1200" kern="1200">
        <a:solidFill>
          <a:schemeClr val="tx1"/>
        </a:solidFill>
        <a:latin typeface="+mn-lt"/>
        <a:ea typeface="+mn-ea"/>
        <a:cs typeface="+mn-cs"/>
      </a:defRPr>
    </a:lvl4pPr>
    <a:lvl5pPr marL="1828800" algn="l" defTabSz="457200" rtl="0" eaLnBrk="0" fontAlgn="base" hangingPunct="0">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8" Type="http://schemas.openxmlformats.org/officeDocument/2006/relationships/hyperlink" Target="https://doi.org/10.2174/0113816128321623240719104337" TargetMode="External" /><Relationship Id="rId3" Type="http://schemas.openxmlformats.org/officeDocument/2006/relationships/hyperlink" Target="https://doi.org/10.1016/j.ipha.2023.04.008" TargetMode="External" /><Relationship Id="rId7" Type="http://schemas.openxmlformats.org/officeDocument/2006/relationships/hyperlink" Target="https://www.mdpi.com/1660-4601/20/4/3407" TargetMode="External" /><Relationship Id="rId2" Type="http://schemas.openxmlformats.org/officeDocument/2006/relationships/slide" Target="../slides/slide11.xml" /><Relationship Id="rId1" Type="http://schemas.openxmlformats.org/officeDocument/2006/relationships/notesMaster" Target="../notesMasters/notesMaster1.xml" /><Relationship Id="rId6" Type="http://schemas.openxmlformats.org/officeDocument/2006/relationships/hyperlink" Target="https://doi.org/10.1016/j.technovation.2022.102558" TargetMode="External" /><Relationship Id="rId5" Type="http://schemas.openxmlformats.org/officeDocument/2006/relationships/hyperlink" Target="https://doi.org/10.1186/s12873-025-01213-z" TargetMode="External" /><Relationship Id="rId4" Type="http://schemas.openxmlformats.org/officeDocument/2006/relationships/hyperlink" Target="https://yorkshirebylines.co.uk/politics/carers-the-unsung-heroes-of-the-social-care-system/" TargetMode="Externa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69ADDEEE-988B-5E4C-74D9-4FBDF051ED0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49525C23-F546-AAEF-75E6-2D3158306A2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7172" name="Slide Number Placeholder 3">
            <a:extLst>
              <a:ext uri="{FF2B5EF4-FFF2-40B4-BE49-F238E27FC236}">
                <a16:creationId xmlns:a16="http://schemas.microsoft.com/office/drawing/2014/main" id="{ACF047A1-95F7-2929-14DF-1F2FA31A4FF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CF0BE76D-BA7E-487F-849E-6D6DB06D558B}" type="slidenum">
              <a:rPr lang="en-US" altLang="en-US" smtClean="0">
                <a:latin typeface="Calibri" panose="020F0502020204030204" pitchFamily="34" charset="0"/>
              </a:rPr>
              <a:pPr fontAlgn="base">
                <a:spcBef>
                  <a:spcPct val="0"/>
                </a:spcBef>
                <a:spcAft>
                  <a:spcPct val="0"/>
                </a:spcAft>
              </a:pPr>
              <a:t>1</a:t>
            </a:fld>
            <a:endParaRPr lang="en-US"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D48CF983-8DD2-893C-7918-E6A3F81A418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E3202A9B-1C0C-B9AE-3621-835B3BCE007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Medication management systems are the digital technology which helps with health and social care</a:t>
            </a:r>
            <a:r>
              <a:rPr lang="en-US" altLang="en-US"/>
              <a:t>. </a:t>
            </a:r>
            <a:r>
              <a:rPr lang="en-GB" altLang="en-US"/>
              <a:t>Medication management systems are an </a:t>
            </a:r>
            <a:r>
              <a:rPr lang="en-US" altLang="en-US"/>
              <a:t>Integrated digital technology which is </a:t>
            </a:r>
            <a:r>
              <a:rPr lang="en-GB" altLang="en-US"/>
              <a:t>has been implemented across the NHS in the United Kingdom since 2015 with adopting the NHS Long Term plan (Baker, 2022).  Medication management systems </a:t>
            </a:r>
            <a:r>
              <a:rPr lang="en-US" altLang="en-US"/>
              <a:t>combine and it involves electric prescribing, automated dispensing and smart will dispenser which helps to allow the patient whenever the medication is due notify the care giver also if doses are missed and connects directly to the Electronic health record in terms of reducing any error and improving patients’ safety in the Scotland England and northern Ireland.</a:t>
            </a:r>
          </a:p>
          <a:p>
            <a:pPr eaLnBrk="1" hangingPunct="1">
              <a:spcBef>
                <a:spcPct val="0"/>
              </a:spcBef>
            </a:pPr>
            <a:endParaRPr lang="en-GB" altLang="en-US"/>
          </a:p>
        </p:txBody>
      </p:sp>
      <p:sp>
        <p:nvSpPr>
          <p:cNvPr id="10244" name="Slide Number Placeholder 3">
            <a:extLst>
              <a:ext uri="{FF2B5EF4-FFF2-40B4-BE49-F238E27FC236}">
                <a16:creationId xmlns:a16="http://schemas.microsoft.com/office/drawing/2014/main" id="{DE45B7E7-D5A2-5EA4-BF61-E99C2DC42D4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5632412E-ED0B-4E37-8C37-FD1C956ADB96}" type="slidenum">
              <a:rPr lang="en-US" altLang="en-US" smtClean="0">
                <a:latin typeface="Calibri" panose="020F0502020204030204" pitchFamily="34" charset="0"/>
              </a:rPr>
              <a:pPr fontAlgn="base">
                <a:spcBef>
                  <a:spcPct val="0"/>
                </a:spcBef>
                <a:spcAft>
                  <a:spcPct val="0"/>
                </a:spcAft>
              </a:pPr>
              <a:t>3</a:t>
            </a:fld>
            <a:endParaRPr lang="en-US"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67B651A3-EEEA-685A-ADB8-C084949BFD7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4DE58FF0-CB22-3E46-55CC-05C388FE265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i="1"/>
              <a:t>Impact on Workforce</a:t>
            </a:r>
            <a:endParaRPr lang="en-US" altLang="en-US" b="1" i="1"/>
          </a:p>
          <a:p>
            <a:r>
              <a:rPr lang="en-GB" altLang="en-US"/>
              <a:t>The Medication management system has significantly changed the health and social care employees in the United Kingdom. According to Khan et al. (2023), pharmacists in England now spend 35% less time on paper work because of Medication management systems. Medication management systems help them to focus on clinical work like checking medication for the patient and advising the side effects. A district nurse in Scotland now uses Medication management systems when giving meditation at home (Bounfour, 2016). The Nurses can scan the barcode on medication packet and patient resent to check everything is correct before giving the medication. </a:t>
            </a:r>
            <a:endParaRPr lang="en-US" altLang="en-US"/>
          </a:p>
          <a:p>
            <a:r>
              <a:rPr lang="en-GB" altLang="en-US"/>
              <a:t>After 6 months nurses reported they have fewer mistakes and greater confidence which also help them to spot dangerous drug combinations more easily because the system alerts them. In Wales the care home workers use Medication management systems in which releases medicine at the set time and employees do not require longer sort tablet manuals by focusing on supporting and responding to the missed patients for the patient (Hanna, 2016). In the NHS new roles have been introduced like digital medication safety officers while pharmacy technicians can handle basic computer problems. There is still a gap between Digital confident and less confident workers when computer systems give them wrong advice.</a:t>
            </a:r>
            <a:endParaRPr lang="en-US" altLang="en-US"/>
          </a:p>
        </p:txBody>
      </p:sp>
      <p:sp>
        <p:nvSpPr>
          <p:cNvPr id="4" name="Slide Number Placeholder 3">
            <a:extLst>
              <a:ext uri="{FF2B5EF4-FFF2-40B4-BE49-F238E27FC236}">
                <a16:creationId xmlns:a16="http://schemas.microsoft.com/office/drawing/2014/main" id="{1E4D0140-FE86-176A-CFA8-11752DBFCFF8}"/>
              </a:ext>
            </a:extLst>
          </p:cNvPr>
          <p:cNvSpPr>
            <a:spLocks noGrp="1"/>
          </p:cNvSpPr>
          <p:nvPr>
            <p:ph type="sldNum" sz="quarter" idx="5"/>
          </p:nvPr>
        </p:nvSpPr>
        <p:spPr/>
        <p:txBody>
          <a:bodyPr/>
          <a:lstStyle/>
          <a:p>
            <a:pPr>
              <a:defRPr/>
            </a:pPr>
            <a:fld id="{0DFC7E60-4417-4104-BD1B-55AD1EFA6F84}" type="slidenum">
              <a:rPr lang="en-US" smtClean="0"/>
              <a:pPr>
                <a:defRPr/>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5B952C20-586D-ECBD-BBEE-F499F6A5810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FA0FB502-0443-5671-BE70-541E50366A4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i="1"/>
              <a:t>Impact on service delivery</a:t>
            </a:r>
            <a:endParaRPr lang="en-US" altLang="en-US" b="1" i="1"/>
          </a:p>
          <a:p>
            <a:r>
              <a:rPr lang="en-GB" altLang="en-US"/>
              <a:t>Medication management systems also emphasize transforming day to day health services across the UK making the service safer, faster and better. In hospitals like University hospitals Birmingham  uses Medication management systems in terms of identifying any health issues of the patients. Doctors now prescribe using computers that immediately check for allergies or dangerous drug interaction and pharmacists can review the description from the office instead of working in the hospital which saves hours and spot errors all due to Medication management systems (Kolasa, 2023). Community pharmacists operate differently by focusing on Medication management systems in England. According to Tantray et al. (2024),  over 90% of the prescriptions now arrive from GPs by computer and patients do not need to wait longer for paper prescriptions or worry about losing them. </a:t>
            </a:r>
            <a:endParaRPr lang="en-US" altLang="en-US"/>
          </a:p>
          <a:p>
            <a:r>
              <a:rPr lang="en-GB" altLang="en-US"/>
              <a:t>In Lincolnshire Home care services uses Medication management systems focusing on smartphone application which helps to get the workers through medication visits and employees take photos as a proof and record problems immediately. Families of the patient receive automatic notification whenever the medications are given and reduce phone calls (Lewrick, Link and Leifer, 2018). In the West Midland the paramedics now can access the patient's medical record while travelling in the emergency which helps them to decide whether that patient requires hospital treatment or not. Odberg et al. (2025), states that it reduces the hospital transportation by 12% as per paramedic can resolve their problems immediately.</a:t>
            </a:r>
            <a:endParaRPr lang="en-US" altLang="en-US"/>
          </a:p>
        </p:txBody>
      </p:sp>
      <p:sp>
        <p:nvSpPr>
          <p:cNvPr id="4" name="Slide Number Placeholder 3">
            <a:extLst>
              <a:ext uri="{FF2B5EF4-FFF2-40B4-BE49-F238E27FC236}">
                <a16:creationId xmlns:a16="http://schemas.microsoft.com/office/drawing/2014/main" id="{39CFE71D-CA30-A387-B9D5-EC2634831BDA}"/>
              </a:ext>
            </a:extLst>
          </p:cNvPr>
          <p:cNvSpPr>
            <a:spLocks noGrp="1"/>
          </p:cNvSpPr>
          <p:nvPr>
            <p:ph type="sldNum" sz="quarter" idx="5"/>
          </p:nvPr>
        </p:nvSpPr>
        <p:spPr/>
        <p:txBody>
          <a:bodyPr/>
          <a:lstStyle/>
          <a:p>
            <a:pPr>
              <a:defRPr/>
            </a:pPr>
            <a:fld id="{DDC7B264-598D-43B9-862D-3194FFFD31DB}" type="slidenum">
              <a:rPr lang="en-US" smtClean="0"/>
              <a:pPr>
                <a:defRPr/>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4BCE7782-64A0-94DE-979C-1C68D639920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C18100CC-C7EC-CC02-60BB-103695FEAD6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i="1"/>
              <a:t>Impact on patients</a:t>
            </a:r>
            <a:endParaRPr lang="en-US" altLang="en-US" b="1" i="1"/>
          </a:p>
          <a:p>
            <a:r>
              <a:rPr lang="en-GB" altLang="en-US"/>
              <a:t>Medication management systems also have changed how the patient feels about their care along with managing their health. Patients use a medication management system which includes pill dispenser that beeps at medication time and only opens at the correct compartment in Scotland NHS Tayside.  Because of the medication management system a diabetic patient does not need to worry about forgetting insulin as the machine reminds them. According to Kirlew-Morris (2023), 78% of the users felt more confident managing medicines along with 82% boring less about making mistakes. This helps with medication anxiety which affects the mental health of the patients. </a:t>
            </a:r>
            <a:endParaRPr lang="en-US" altLang="en-US"/>
          </a:p>
          <a:p>
            <a:r>
              <a:rPr lang="en-GB" altLang="en-US"/>
              <a:t>At the Great Ormond Street Hospital parents of sick children learn using tablet computers and it shows how to give medication correctly before taking children home which provides more confidence to the parents (Marek Ćwiklicki, Duplaga and Klich, 2021). One of the mothers explained that watching the videos and answering the questions help her to remember the steps (Hanna, 2016). Not everyone is benefited by the meditation management system as an 82 years old woman from Kent described her pill box as ‘a nasty plastic box that shouts at me’ and she could not open the compartment because of arthritis which made pressing the button painful for her. Another man with poor eyesight could not read the small screen instruction. Those patients feel that technology made them feel stupid rather than helping them. </a:t>
            </a:r>
            <a:endParaRPr lang="en-US" altLang="en-US"/>
          </a:p>
        </p:txBody>
      </p:sp>
      <p:sp>
        <p:nvSpPr>
          <p:cNvPr id="4" name="Slide Number Placeholder 3">
            <a:extLst>
              <a:ext uri="{FF2B5EF4-FFF2-40B4-BE49-F238E27FC236}">
                <a16:creationId xmlns:a16="http://schemas.microsoft.com/office/drawing/2014/main" id="{0F456D1A-8AE2-ACFA-4CE7-0528A69B20C6}"/>
              </a:ext>
            </a:extLst>
          </p:cNvPr>
          <p:cNvSpPr>
            <a:spLocks noGrp="1"/>
          </p:cNvSpPr>
          <p:nvPr>
            <p:ph type="sldNum" sz="quarter" idx="5"/>
          </p:nvPr>
        </p:nvSpPr>
        <p:spPr/>
        <p:txBody>
          <a:bodyPr/>
          <a:lstStyle/>
          <a:p>
            <a:pPr>
              <a:defRPr/>
            </a:pPr>
            <a:fld id="{B82DAC20-98C4-4EE1-AA7B-AB8060FD9528}" type="slidenum">
              <a:rPr lang="en-US" smtClean="0"/>
              <a:pPr>
                <a:defRPr/>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F60174E0-8822-4CF2-6437-50A5287BC28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E09C7CC9-CFD1-0CF8-948A-A4716690E5F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i="1"/>
              <a:t>Impact on community </a:t>
            </a:r>
            <a:endParaRPr lang="en-US" altLang="en-US" b="1" i="1"/>
          </a:p>
          <a:p>
            <a:r>
              <a:rPr lang="en-GB" altLang="en-US"/>
              <a:t>Medication management systems affect the whole community, not just single patients as rural communities benefit the most. People living in Scottish Highlands, Welsh Valley and North Yorkshire moors often travel a lot to reach a pharmacy. But now Medication management systems made the medicine arrive earlier directly to the home (Marx, Padmanabhan and Cosgrove, 2020). Also it helps the people manage along with a daily visit keeping them and their community longer than moving to towns. Family care here feels the impact strongly as Carers UK estimated 5.7 million unpaid carers in Britain help relatives with medicine and 1 in 15 becomes unpaid carer in the UK (Kirlew-Morris, 2023). </a:t>
            </a:r>
            <a:endParaRPr lang="en-US" altLang="en-US"/>
          </a:p>
          <a:p>
            <a:r>
              <a:rPr lang="en-GB" altLang="en-US"/>
              <a:t>Before the Medication management systems the daughter caring for her mother's dementia might rush home every launch time to give medicine but now the system  alerts her by phone if the mother missed a dose which helps her to keep working and reduces stress. Co production helps the communities to design services. Nottinghamshire Foundation trust created at digital local people preview the new technology before using it. One panel member helped to suggest the setting of the bedroom screen which the company added. public health benefit during the covid-19 when the NHS used medication records to identify the shielding patient in terms of emphasizing their vaccination. But deprive poor areas with poorer  internet and lower digital skill risk (Raimo et al., 2022). The community centres in town hamlets run sessions teaching older residents how to use medication applications which ensures benefiting everyone.</a:t>
            </a:r>
            <a:endParaRPr lang="en-US" altLang="en-US"/>
          </a:p>
        </p:txBody>
      </p:sp>
      <p:sp>
        <p:nvSpPr>
          <p:cNvPr id="4" name="Slide Number Placeholder 3">
            <a:extLst>
              <a:ext uri="{FF2B5EF4-FFF2-40B4-BE49-F238E27FC236}">
                <a16:creationId xmlns:a16="http://schemas.microsoft.com/office/drawing/2014/main" id="{4FE7607C-2949-CA7C-EE50-1D271CC6E624}"/>
              </a:ext>
            </a:extLst>
          </p:cNvPr>
          <p:cNvSpPr>
            <a:spLocks noGrp="1"/>
          </p:cNvSpPr>
          <p:nvPr>
            <p:ph type="sldNum" sz="quarter" idx="5"/>
          </p:nvPr>
        </p:nvSpPr>
        <p:spPr/>
        <p:txBody>
          <a:bodyPr/>
          <a:lstStyle/>
          <a:p>
            <a:pPr>
              <a:defRPr/>
            </a:pPr>
            <a:fld id="{CF1985AF-CC9E-45A3-A657-ECE340567BAF}" type="slidenum">
              <a:rPr lang="en-US" smtClean="0"/>
              <a:pPr>
                <a:defRPr/>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C59D4788-F358-2549-30F0-4C65605CA87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19120027-582F-419F-F037-4D79273F3B4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The medication management system has benefits along with that it has many significant challenges that limits the effectiveness and accessibility across the United Kingdom.</a:t>
            </a:r>
            <a:endParaRPr lang="en-US" altLang="en-US"/>
          </a:p>
          <a:p>
            <a:r>
              <a:rPr lang="en-GB" altLang="en-US" b="1" i="1"/>
              <a:t>Digital exclusion</a:t>
            </a:r>
            <a:r>
              <a:rPr lang="en-GB" altLang="en-US"/>
              <a:t> remains the major concern in medication management systems as many older patients struggle with smart devices due to trying this for eyesight and cognitive difficulty. An 82 years old woman from Kent described her pill dispenser as ‘a nasty plastic box that shouts at me’ and she could not open the compartment because of arthritis which made pressing the button painful for her (Rogers, 2016). Another man with poor eyesight could not read the small screen instruction. Those patients feel that technology made them feel stupid rather than helping them.</a:t>
            </a:r>
            <a:endParaRPr lang="en-US" altLang="en-US"/>
          </a:p>
          <a:p>
            <a:r>
              <a:rPr lang="en-GB" altLang="en-US" b="1" i="1"/>
              <a:t>Workforce skill gap</a:t>
            </a:r>
            <a:r>
              <a:rPr lang="en-GB" altLang="en-US"/>
              <a:t> creates implementation problems of the medication management problem and some help workers with strong digital skills while others struggle with creating problems with service quality. Also care homes have limited budgets which cannot afford ongoing training for their employees leading to lack of skill among the employees.</a:t>
            </a:r>
            <a:endParaRPr lang="en-US" altLang="en-US"/>
          </a:p>
          <a:p>
            <a:r>
              <a:rPr lang="en-GB" altLang="en-US" b="1" i="1"/>
              <a:t>Interoperability issues</a:t>
            </a:r>
            <a:r>
              <a:rPr lang="en-GB" altLang="en-US"/>
              <a:t> between different computer systems which create patients' records do not always transfer smoothly and a patient moving from England to Wales may find their medication history does not follow them. Different NHS trusts use different types of software which cannot share information effectively.</a:t>
            </a:r>
            <a:endParaRPr lang="en-US" altLang="en-US"/>
          </a:p>
          <a:p>
            <a:r>
              <a:rPr lang="en-GB" altLang="en-US" b="1" i="1"/>
              <a:t>Cost barriers</a:t>
            </a:r>
            <a:r>
              <a:rPr lang="en-GB" altLang="en-US"/>
              <a:t> prevent smaller care agencies from adopting different advanced technology and wealthy organisation benefit from safety features that under resource providers cannot afford due to Limited budget create problem for some patient which reduces receiving better services than other (Stoumpos, Kitsios and Talias, 2023).</a:t>
            </a:r>
            <a:endParaRPr lang="en-US" altLang="en-US"/>
          </a:p>
          <a:p>
            <a:r>
              <a:rPr lang="en-GB" altLang="en-US" b="1" i="1"/>
              <a:t>Legal accountability</a:t>
            </a:r>
            <a:r>
              <a:rPr lang="en-GB" altLang="en-US"/>
              <a:t> remains unclear when automatic services give wrong advice and questions arise about whether the responsibility lies with the software developer or the health care professional who overrode the alert or the organisation implementing the system.</a:t>
            </a:r>
            <a:endParaRPr lang="en-US" altLang="en-US"/>
          </a:p>
          <a:p>
            <a:endParaRPr lang="en-US" altLang="en-US"/>
          </a:p>
        </p:txBody>
      </p:sp>
      <p:sp>
        <p:nvSpPr>
          <p:cNvPr id="4" name="Slide Number Placeholder 3">
            <a:extLst>
              <a:ext uri="{FF2B5EF4-FFF2-40B4-BE49-F238E27FC236}">
                <a16:creationId xmlns:a16="http://schemas.microsoft.com/office/drawing/2014/main" id="{C7564E4A-E0DE-D9DA-3C7E-ECDE651DB387}"/>
              </a:ext>
            </a:extLst>
          </p:cNvPr>
          <p:cNvSpPr>
            <a:spLocks noGrp="1"/>
          </p:cNvSpPr>
          <p:nvPr>
            <p:ph type="sldNum" sz="quarter" idx="5"/>
          </p:nvPr>
        </p:nvSpPr>
        <p:spPr/>
        <p:txBody>
          <a:bodyPr/>
          <a:lstStyle/>
          <a:p>
            <a:pPr>
              <a:defRPr/>
            </a:pPr>
            <a:fld id="{459C16A3-2D97-4C08-BB7B-0C5B3BB50234}" type="slidenum">
              <a:rPr lang="en-US" smtClean="0"/>
              <a:pPr>
                <a:defRPr/>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EBD8E87A-7D0A-B69B-D187-58B0DC9A6F6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72732BC5-3784-1496-0509-51482255B87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In terms of addressing the challenges several recommendations are proposed below:</a:t>
            </a:r>
            <a:endParaRPr lang="en-US" altLang="en-US"/>
          </a:p>
          <a:p>
            <a:r>
              <a:rPr lang="en-GB" altLang="en-US"/>
              <a:t>The NHS should establish National interoperability  standards which require all the medication systems to share the information across Scotland, England, Wales and Northern Ireland (Bounfour, 2016). This would ensure that patient records follow individuals whenever they transfer or move.</a:t>
            </a:r>
            <a:endParaRPr lang="en-US" altLang="en-US"/>
          </a:p>
          <a:p>
            <a:r>
              <a:rPr lang="en-GB" altLang="en-US"/>
              <a:t>inclusive design principle which must be mandatory for all the new medical Technology. Medical devices should offer large buttons, clear skin adjustable value and options for the patient for different disabilities and user testing with older and disabled patients need to be conducted before adaptation (Ustundag and Cevikcan, 2018).</a:t>
            </a:r>
            <a:endParaRPr lang="en-US" altLang="en-US"/>
          </a:p>
          <a:p>
            <a:r>
              <a:rPr lang="en-GB" altLang="en-US"/>
              <a:t>Ring fenced funding should support small care providers in terms of acquiring medication management systems which prevents the digital divide between well resource and under resource organisation.</a:t>
            </a:r>
            <a:endParaRPr lang="en-US" altLang="en-US"/>
          </a:p>
          <a:p>
            <a:r>
              <a:rPr lang="en-GB" altLang="en-US"/>
              <a:t>Clear legal  guidelines are to be followed in terms of the responsibility when automated systems contribute to any mistake (Wickramasinghe, 2024). This system protects both patients and professionals while encouraging innovation in the health care sector.</a:t>
            </a:r>
            <a:endParaRPr lang="en-US" altLang="en-US"/>
          </a:p>
          <a:p>
            <a:endParaRPr lang="en-US" altLang="en-US"/>
          </a:p>
        </p:txBody>
      </p:sp>
      <p:sp>
        <p:nvSpPr>
          <p:cNvPr id="4" name="Slide Number Placeholder 3">
            <a:extLst>
              <a:ext uri="{FF2B5EF4-FFF2-40B4-BE49-F238E27FC236}">
                <a16:creationId xmlns:a16="http://schemas.microsoft.com/office/drawing/2014/main" id="{12E4D200-138A-922C-4C4D-7EE04D77249F}"/>
              </a:ext>
            </a:extLst>
          </p:cNvPr>
          <p:cNvSpPr>
            <a:spLocks noGrp="1"/>
          </p:cNvSpPr>
          <p:nvPr>
            <p:ph type="sldNum" sz="quarter" idx="5"/>
          </p:nvPr>
        </p:nvSpPr>
        <p:spPr/>
        <p:txBody>
          <a:bodyPr/>
          <a:lstStyle/>
          <a:p>
            <a:pPr>
              <a:defRPr/>
            </a:pPr>
            <a:fld id="{1232B7C5-9437-44ED-9FD9-EA177DEEC01D}" type="slidenum">
              <a:rPr lang="en-US" smtClean="0"/>
              <a:pPr>
                <a:defRPr/>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B5E2B89F-62E3-D06A-8330-2EF2315FC53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81EECF8E-79A6-6283-0F3F-3639CA84539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The Medication management system has transformed the United Kingdom health and social care since 2015 and it focuses on reducing any mistakes and improving the patient services to manage their medication independently (Kolasa, 2023). Workforce roles are evolving with the new digital technology while communities’ benefit from reducing geographical inequalities. There are some challenges including digital exclusion, cost barriers which need to be addressed in terms of creating proper service for the patients across the UK (Baker, 2022). With inclusive design, national standard and targeted investment those systems can deliver safer and more equitable care to the patient across the UK.</a:t>
            </a:r>
            <a:endParaRPr lang="en-US" altLang="en-US"/>
          </a:p>
          <a:p>
            <a:endParaRPr lang="en-US" altLang="en-US"/>
          </a:p>
        </p:txBody>
      </p:sp>
      <p:sp>
        <p:nvSpPr>
          <p:cNvPr id="4" name="Slide Number Placeholder 3">
            <a:extLst>
              <a:ext uri="{FF2B5EF4-FFF2-40B4-BE49-F238E27FC236}">
                <a16:creationId xmlns:a16="http://schemas.microsoft.com/office/drawing/2014/main" id="{2489D6FE-21C2-82ED-E877-50595B621D8A}"/>
              </a:ext>
            </a:extLst>
          </p:cNvPr>
          <p:cNvSpPr>
            <a:spLocks noGrp="1"/>
          </p:cNvSpPr>
          <p:nvPr>
            <p:ph type="sldNum" sz="quarter" idx="5"/>
          </p:nvPr>
        </p:nvSpPr>
        <p:spPr/>
        <p:txBody>
          <a:bodyPr/>
          <a:lstStyle/>
          <a:p>
            <a:pPr>
              <a:defRPr/>
            </a:pPr>
            <a:fld id="{ACA936AB-09D2-4E71-9070-7F2024D1E2A3}" type="slidenum">
              <a:rPr lang="en-US" smtClean="0"/>
              <a:pPr>
                <a:defRPr/>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6DBEC2E9-F777-AC69-F0D6-53CCDD31B65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469F1B19-BA56-2AA9-D0A2-30F9B9FC4E6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Baker, M. (2022). </a:t>
            </a:r>
            <a:r>
              <a:rPr lang="en-US" altLang="en-US" i="1"/>
              <a:t>Digital transformation</a:t>
            </a:r>
            <a:r>
              <a:rPr lang="en-US" altLang="en-US"/>
              <a:t>. Charleston] [Createspace Independent Publishing Platform] Buckingham Monographs.</a:t>
            </a:r>
          </a:p>
          <a:p>
            <a:r>
              <a:rPr lang="en-US" altLang="en-US"/>
              <a:t>Bounfour, A. (2016). </a:t>
            </a:r>
            <a:r>
              <a:rPr lang="en-US" altLang="en-US" i="1"/>
              <a:t>Digital futures, digital transformation : from lean production to acceluction</a:t>
            </a:r>
            <a:r>
              <a:rPr lang="en-US" altLang="en-US"/>
              <a:t>. Cham ; Heidelbergu.A.: Springer.</a:t>
            </a:r>
          </a:p>
          <a:p>
            <a:r>
              <a:rPr lang="en-US" altLang="en-US"/>
              <a:t>Hanna, N. (2016). </a:t>
            </a:r>
            <a:r>
              <a:rPr lang="en-US" altLang="en-US" i="1"/>
              <a:t>Mastering digital transformation : towards a smarter society, economy, city and nation</a:t>
            </a:r>
            <a:r>
              <a:rPr lang="en-US" altLang="en-US"/>
              <a:t>. Bingley: Emerald Publishing.</a:t>
            </a:r>
          </a:p>
          <a:p>
            <a:r>
              <a:rPr lang="en-GB" altLang="en-US"/>
              <a:t>Khan, O., Parvez, M., Kumari, P., Parvez, S. and Ahmad, S. (2023). The future of pharmacy: How AI is revolutionizing the industry. </a:t>
            </a:r>
            <a:r>
              <a:rPr lang="en-GB" altLang="en-US" i="1"/>
              <a:t>Intelligent Pharmacy</a:t>
            </a:r>
            <a:r>
              <a:rPr lang="en-GB" altLang="en-US"/>
              <a:t>, [online] 1(1), pp.32–40. doi:</a:t>
            </a:r>
            <a:r>
              <a:rPr lang="en-GB" altLang="en-US" u="sng">
                <a:hlinkClick r:id="rId3"/>
              </a:rPr>
              <a:t>https://doi.org/10.1016/j.ipha.2023.04.008</a:t>
            </a:r>
            <a:r>
              <a:rPr lang="en-GB" altLang="en-US"/>
              <a:t>. </a:t>
            </a:r>
            <a:endParaRPr lang="en-US" altLang="en-US"/>
          </a:p>
          <a:p>
            <a:r>
              <a:rPr lang="en-GB" altLang="en-US"/>
              <a:t>Kirlew-Morris, D. (2023). </a:t>
            </a:r>
            <a:r>
              <a:rPr lang="en-GB" altLang="en-US" i="1"/>
              <a:t>Carers: the unsung heroes of the social care system</a:t>
            </a:r>
            <a:r>
              <a:rPr lang="en-GB" altLang="en-US"/>
              <a:t>. [online] Yorkshire Bylines | Powerful Citizen Journalism. Available at: </a:t>
            </a:r>
            <a:r>
              <a:rPr lang="en-GB" altLang="en-US" u="sng">
                <a:hlinkClick r:id="rId4"/>
              </a:rPr>
              <a:t>https://yorkshirebylines.co.uk/politics/carers-the-unsung-heroes-of-the-social-care-system/</a:t>
            </a:r>
            <a:r>
              <a:rPr lang="en-GB" altLang="en-US"/>
              <a:t> [Accessed 1 Mar. 2026].</a:t>
            </a:r>
            <a:endParaRPr lang="en-US" altLang="en-US"/>
          </a:p>
          <a:p>
            <a:r>
              <a:rPr lang="en-US" altLang="en-US"/>
              <a:t>Kolasa, K. (2023). </a:t>
            </a:r>
            <a:r>
              <a:rPr lang="en-US" altLang="en-US" i="1"/>
              <a:t>The Digital Transformation of the Healthcare System</a:t>
            </a:r>
            <a:r>
              <a:rPr lang="en-US" altLang="en-US"/>
              <a:t>. Taylor &amp; Francis.</a:t>
            </a:r>
          </a:p>
          <a:p>
            <a:r>
              <a:rPr lang="en-US" altLang="en-US"/>
              <a:t>Lewrick, M., Link, P. and Leifer, L. (2018). </a:t>
            </a:r>
            <a:r>
              <a:rPr lang="en-US" altLang="en-US" i="1"/>
              <a:t>The design thinking playbook : Mindful digital transformation of teams, products, services, businesses and ecosystems</a:t>
            </a:r>
            <a:r>
              <a:rPr lang="en-US" altLang="en-US"/>
              <a:t>. Hoboken, New Jersey: John Wiley &amp; Sons, Inc.</a:t>
            </a:r>
          </a:p>
          <a:p>
            <a:r>
              <a:rPr lang="en-US" altLang="en-US"/>
              <a:t>Marek Ćwiklicki, Duplaga, M. and Klich, J. (2021). </a:t>
            </a:r>
            <a:r>
              <a:rPr lang="en-US" altLang="en-US" i="1"/>
              <a:t>The Digital Transformation of Healthcare</a:t>
            </a:r>
            <a:r>
              <a:rPr lang="en-US" altLang="en-US"/>
              <a:t>. Routledge.</a:t>
            </a:r>
          </a:p>
          <a:p>
            <a:r>
              <a:rPr lang="en-US" altLang="en-US"/>
              <a:t>Marx, E.W., Padmanabhan, P. and Cosgrove, T. (2020). </a:t>
            </a:r>
            <a:r>
              <a:rPr lang="en-US" altLang="en-US" i="1"/>
              <a:t>Healthcare digital transformation : how consumerism, technology and pandemic are accelerating the future</a:t>
            </a:r>
            <a:r>
              <a:rPr lang="en-US" altLang="en-US"/>
              <a:t>. Boca Raton, FL: CRC Press/Taylor &amp; Francis Group.</a:t>
            </a:r>
          </a:p>
          <a:p>
            <a:r>
              <a:rPr lang="en-GB" altLang="en-US"/>
              <a:t>Odberg, K.R., Aase, K., Grusd, E. and Vifladt, A. (2025). The work system of prehospital medication administration: a qualitative mixed methods study with ambulance professionals. </a:t>
            </a:r>
            <a:r>
              <a:rPr lang="en-GB" altLang="en-US" i="1"/>
              <a:t>BMC Emergency Medicine</a:t>
            </a:r>
            <a:r>
              <a:rPr lang="en-GB" altLang="en-US"/>
              <a:t>, [online] 25(1). doi: </a:t>
            </a:r>
            <a:r>
              <a:rPr lang="en-GB" altLang="en-US" u="sng">
                <a:hlinkClick r:id="rId5"/>
              </a:rPr>
              <a:t>https://doi.org/10.1186/s12873-025-01213-z</a:t>
            </a:r>
            <a:r>
              <a:rPr lang="en-GB" altLang="en-US"/>
              <a:t>. </a:t>
            </a:r>
            <a:endParaRPr lang="en-US" altLang="en-US"/>
          </a:p>
          <a:p>
            <a:r>
              <a:rPr lang="en-US" altLang="en-US"/>
              <a:t>Ordonez, P. and Zhang, X. (2023). </a:t>
            </a:r>
            <a:r>
              <a:rPr lang="en-US" altLang="en-US" i="1"/>
              <a:t>Accelerating Strategic Changes for Digital Transformation in the Healthcare Industry</a:t>
            </a:r>
            <a:r>
              <a:rPr lang="en-US" altLang="en-US"/>
              <a:t>. Elsevier.</a:t>
            </a:r>
          </a:p>
          <a:p>
            <a:r>
              <a:rPr lang="en-US" altLang="en-US"/>
              <a:t>Raimo, N., De Turi, I., Albergo, F. and Vitolla, F. (2022). The drivers of the digital transformation in the healthcare industry: An empirical analysis in Italian hospitals. </a:t>
            </a:r>
            <a:r>
              <a:rPr lang="en-US" altLang="en-US" i="1"/>
              <a:t>Technovation</a:t>
            </a:r>
            <a:r>
              <a:rPr lang="en-US" altLang="en-US"/>
              <a:t>, 121(102558), p.102558. doi:</a:t>
            </a:r>
            <a:r>
              <a:rPr lang="en-US" altLang="en-US" u="sng">
                <a:hlinkClick r:id="rId6"/>
              </a:rPr>
              <a:t>https://doi.org/10.1016/j.technovation.2022.102558</a:t>
            </a:r>
            <a:r>
              <a:rPr lang="en-US" altLang="en-US"/>
              <a:t>. </a:t>
            </a:r>
          </a:p>
          <a:p>
            <a:r>
              <a:rPr lang="en-US" altLang="en-US"/>
              <a:t>Rogers, D.L. (2016). </a:t>
            </a:r>
            <a:r>
              <a:rPr lang="en-US" altLang="en-US" i="1"/>
              <a:t>The Digital Transformation Playbook : Rethink Your Business for the Digital Age</a:t>
            </a:r>
            <a:r>
              <a:rPr lang="en-US" altLang="en-US"/>
              <a:t>. New York: Columbia University Press.</a:t>
            </a:r>
          </a:p>
          <a:p>
            <a:r>
              <a:rPr lang="en-US" altLang="en-US"/>
              <a:t>Stoumpos, A.I., Kitsios, F. and Talias, M.A. (2023). Digital Transformation in healthcare: Technology Acceptance and Its Applications. </a:t>
            </a:r>
            <a:r>
              <a:rPr lang="en-US" altLang="en-US" i="1"/>
              <a:t>International Journal of Environmental Research and Public Health</a:t>
            </a:r>
            <a:r>
              <a:rPr lang="en-US" altLang="en-US"/>
              <a:t>, [online] 20(4). Available at: </a:t>
            </a:r>
            <a:r>
              <a:rPr lang="en-US" altLang="en-US" u="sng">
                <a:hlinkClick r:id="rId7"/>
              </a:rPr>
              <a:t>https://www.mdpi.com/1660-4601/20/4/3407</a:t>
            </a:r>
            <a:r>
              <a:rPr lang="en-US" altLang="en-US"/>
              <a:t>. </a:t>
            </a:r>
          </a:p>
          <a:p>
            <a:r>
              <a:rPr lang="en-GB" altLang="en-US"/>
              <a:t>Tantray, J., Patel, A., Wani, S.N., Kosey, S. and Prajapati, B.G. (2024). Prescription Precision: A Comprehensive Review of Intelligent Prescription Systems. </a:t>
            </a:r>
            <a:r>
              <a:rPr lang="en-GB" altLang="en-US" i="1"/>
              <a:t>Current Pharmaceutical Design</a:t>
            </a:r>
            <a:r>
              <a:rPr lang="en-GB" altLang="en-US"/>
              <a:t>, 30(34), pp.2671–2684. doi: </a:t>
            </a:r>
            <a:r>
              <a:rPr lang="en-GB" altLang="en-US" u="sng">
                <a:hlinkClick r:id="rId8"/>
              </a:rPr>
              <a:t>https://doi.org/10.2174/0113816128321623240719104337</a:t>
            </a:r>
            <a:r>
              <a:rPr lang="en-GB" altLang="en-US"/>
              <a:t>. </a:t>
            </a:r>
            <a:endParaRPr lang="en-US" altLang="en-US"/>
          </a:p>
          <a:p>
            <a:r>
              <a:rPr lang="en-US" altLang="en-US"/>
              <a:t>Ustundag, A. and Cevikcan, E. (2018). </a:t>
            </a:r>
            <a:r>
              <a:rPr lang="en-US" altLang="en-US" i="1"/>
              <a:t>Industry 4.0 : managing the digital transformation</a:t>
            </a:r>
            <a:r>
              <a:rPr lang="en-US" altLang="en-US"/>
              <a:t>. Cham: Springer International Publ.</a:t>
            </a:r>
          </a:p>
          <a:p>
            <a:r>
              <a:rPr lang="en-US" altLang="en-US"/>
              <a:t>Wickramasinghe, N. (2024). </a:t>
            </a:r>
            <a:r>
              <a:rPr lang="en-US" altLang="en-US" i="1"/>
              <a:t>Digitalization and the Transformation of the Healthcare Sector</a:t>
            </a:r>
            <a:r>
              <a:rPr lang="en-US" altLang="en-US"/>
              <a:t>. IGI Global.</a:t>
            </a:r>
          </a:p>
          <a:p>
            <a:endParaRPr lang="en-US" altLang="en-US"/>
          </a:p>
        </p:txBody>
      </p:sp>
      <p:sp>
        <p:nvSpPr>
          <p:cNvPr id="4" name="Slide Number Placeholder 3">
            <a:extLst>
              <a:ext uri="{FF2B5EF4-FFF2-40B4-BE49-F238E27FC236}">
                <a16:creationId xmlns:a16="http://schemas.microsoft.com/office/drawing/2014/main" id="{347F7A2F-ED26-F143-D37E-3D90164B95DF}"/>
              </a:ext>
            </a:extLst>
          </p:cNvPr>
          <p:cNvSpPr>
            <a:spLocks noGrp="1"/>
          </p:cNvSpPr>
          <p:nvPr>
            <p:ph type="sldNum" sz="quarter" idx="5"/>
          </p:nvPr>
        </p:nvSpPr>
        <p:spPr/>
        <p:txBody>
          <a:bodyPr/>
          <a:lstStyle/>
          <a:p>
            <a:pPr>
              <a:defRPr/>
            </a:pPr>
            <a:fld id="{CF438FD6-5DDD-4B64-9ECD-A1FE80E47552}" type="slidenum">
              <a:rPr lang="en-US" smtClean="0"/>
              <a:pPr>
                <a:defRPr/>
              </a:pPr>
              <a:t>11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42B0A4-4CDB-E320-7837-F76D2783CC61}"/>
              </a:ext>
            </a:extLst>
          </p:cNvPr>
          <p:cNvSpPr>
            <a:spLocks noGrp="1"/>
          </p:cNvSpPr>
          <p:nvPr>
            <p:ph type="dt" sz="half" idx="10"/>
          </p:nvPr>
        </p:nvSpPr>
        <p:spPr>
          <a:xfrm>
            <a:off x="395288" y="6524625"/>
            <a:ext cx="971550" cy="219075"/>
          </a:xfrm>
        </p:spPr>
        <p:txBody>
          <a:bodyPr/>
          <a:lstStyle>
            <a:lvl1pPr>
              <a:defRPr/>
            </a:lvl1pPr>
          </a:lstStyle>
          <a:p>
            <a:pPr>
              <a:defRPr/>
            </a:pPr>
            <a:fld id="{85BDA3AA-EF45-473F-9680-5272915C4FCA}" type="datetimeFigureOut">
              <a:rPr lang="en-GB"/>
              <a:pPr>
                <a:defRPr/>
              </a:pPr>
              <a:t>07/04/2026</a:t>
            </a:fld>
            <a:endParaRPr lang="en-GB"/>
          </a:p>
        </p:txBody>
      </p:sp>
      <p:sp>
        <p:nvSpPr>
          <p:cNvPr id="5" name="Footer Placeholder 4">
            <a:extLst>
              <a:ext uri="{FF2B5EF4-FFF2-40B4-BE49-F238E27FC236}">
                <a16:creationId xmlns:a16="http://schemas.microsoft.com/office/drawing/2014/main" id="{4BDE31BA-E2F4-A244-0145-92EF2633DB37}"/>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DDAC3A3F-7E1A-0D80-3AB9-412AFB2DF76A}"/>
              </a:ext>
            </a:extLst>
          </p:cNvPr>
          <p:cNvSpPr>
            <a:spLocks noGrp="1"/>
          </p:cNvSpPr>
          <p:nvPr>
            <p:ph type="sldNum" sz="quarter" idx="12"/>
          </p:nvPr>
        </p:nvSpPr>
        <p:spPr/>
        <p:txBody>
          <a:bodyPr/>
          <a:lstStyle>
            <a:lvl1pPr>
              <a:defRPr/>
            </a:lvl1pPr>
          </a:lstStyle>
          <a:p>
            <a:pPr>
              <a:defRPr/>
            </a:pPr>
            <a:fld id="{038F5CE4-5335-4E30-83B2-8FB5C9159364}" type="slidenum">
              <a:rPr lang="en-GB"/>
              <a:pPr>
                <a:defRPr/>
              </a:pPr>
              <a:t>‹#›</a:t>
            </a:fld>
            <a:endParaRPr lang="en-GB"/>
          </a:p>
        </p:txBody>
      </p:sp>
    </p:spTree>
    <p:extLst>
      <p:ext uri="{BB962C8B-B14F-4D97-AF65-F5344CB8AC3E}">
        <p14:creationId xmlns:p14="http://schemas.microsoft.com/office/powerpoint/2010/main" val="22572244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0349C6-8C94-E973-AF4C-A018274D694D}"/>
              </a:ext>
            </a:extLst>
          </p:cNvPr>
          <p:cNvSpPr>
            <a:spLocks noGrp="1"/>
          </p:cNvSpPr>
          <p:nvPr>
            <p:ph type="dt" sz="half" idx="10"/>
          </p:nvPr>
        </p:nvSpPr>
        <p:spPr/>
        <p:txBody>
          <a:bodyPr/>
          <a:lstStyle>
            <a:lvl1pPr>
              <a:defRPr/>
            </a:lvl1pPr>
          </a:lstStyle>
          <a:p>
            <a:pPr>
              <a:defRPr/>
            </a:pPr>
            <a:fld id="{DBD8F335-16E0-462E-8D11-F59873205D34}" type="datetimeFigureOut">
              <a:rPr lang="en-GB"/>
              <a:pPr>
                <a:defRPr/>
              </a:pPr>
              <a:t>07/04/2026</a:t>
            </a:fld>
            <a:endParaRPr lang="en-GB"/>
          </a:p>
        </p:txBody>
      </p:sp>
      <p:sp>
        <p:nvSpPr>
          <p:cNvPr id="5" name="Footer Placeholder 4">
            <a:extLst>
              <a:ext uri="{FF2B5EF4-FFF2-40B4-BE49-F238E27FC236}">
                <a16:creationId xmlns:a16="http://schemas.microsoft.com/office/drawing/2014/main" id="{6EF168E8-C88D-C087-E418-6814A0F43316}"/>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1CA30237-1E9A-585E-B047-5621E19B1089}"/>
              </a:ext>
            </a:extLst>
          </p:cNvPr>
          <p:cNvSpPr>
            <a:spLocks noGrp="1"/>
          </p:cNvSpPr>
          <p:nvPr>
            <p:ph type="sldNum" sz="quarter" idx="12"/>
          </p:nvPr>
        </p:nvSpPr>
        <p:spPr/>
        <p:txBody>
          <a:bodyPr/>
          <a:lstStyle>
            <a:lvl1pPr>
              <a:defRPr/>
            </a:lvl1pPr>
          </a:lstStyle>
          <a:p>
            <a:pPr>
              <a:defRPr/>
            </a:pPr>
            <a:fld id="{DB9DA08E-0924-40FE-8AB6-AE290FA63FF5}" type="slidenum">
              <a:rPr lang="en-GB"/>
              <a:pPr>
                <a:defRPr/>
              </a:pPr>
              <a:t>‹#›</a:t>
            </a:fld>
            <a:endParaRPr lang="en-GB"/>
          </a:p>
        </p:txBody>
      </p:sp>
    </p:spTree>
    <p:extLst>
      <p:ext uri="{BB962C8B-B14F-4D97-AF65-F5344CB8AC3E}">
        <p14:creationId xmlns:p14="http://schemas.microsoft.com/office/powerpoint/2010/main" val="29308651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618E4FF-4B36-E34C-DFF6-9F6AF9CF03C8}"/>
              </a:ext>
            </a:extLst>
          </p:cNvPr>
          <p:cNvSpPr>
            <a:spLocks noGrp="1"/>
          </p:cNvSpPr>
          <p:nvPr>
            <p:ph type="dt" sz="half" idx="10"/>
          </p:nvPr>
        </p:nvSpPr>
        <p:spPr/>
        <p:txBody>
          <a:bodyPr/>
          <a:lstStyle>
            <a:lvl1pPr>
              <a:defRPr/>
            </a:lvl1pPr>
          </a:lstStyle>
          <a:p>
            <a:pPr>
              <a:defRPr/>
            </a:pPr>
            <a:fld id="{5612ECE5-7C9A-4506-B03E-68B3E651A7DC}" type="datetimeFigureOut">
              <a:rPr lang="en-GB"/>
              <a:pPr>
                <a:defRPr/>
              </a:pPr>
              <a:t>07/04/2026</a:t>
            </a:fld>
            <a:endParaRPr lang="en-GB" dirty="0"/>
          </a:p>
        </p:txBody>
      </p:sp>
      <p:sp>
        <p:nvSpPr>
          <p:cNvPr id="5" name="Slide Number Placeholder 5">
            <a:extLst>
              <a:ext uri="{FF2B5EF4-FFF2-40B4-BE49-F238E27FC236}">
                <a16:creationId xmlns:a16="http://schemas.microsoft.com/office/drawing/2014/main" id="{A47D87D8-873B-075D-902D-4D115309D0C7}"/>
              </a:ext>
            </a:extLst>
          </p:cNvPr>
          <p:cNvSpPr>
            <a:spLocks noGrp="1"/>
          </p:cNvSpPr>
          <p:nvPr>
            <p:ph type="sldNum" sz="quarter" idx="11"/>
          </p:nvPr>
        </p:nvSpPr>
        <p:spPr/>
        <p:txBody>
          <a:bodyPr/>
          <a:lstStyle>
            <a:lvl1pPr>
              <a:defRPr/>
            </a:lvl1pPr>
          </a:lstStyle>
          <a:p>
            <a:pPr>
              <a:defRPr/>
            </a:pPr>
            <a:fld id="{E7FF48DA-2D23-400E-9DB8-0C4895A19BB4}" type="slidenum">
              <a:rPr lang="en-GB"/>
              <a:pPr>
                <a:defRPr/>
              </a:pPr>
              <a:t>‹#›</a:t>
            </a:fld>
            <a:endParaRPr lang="en-GB" dirty="0"/>
          </a:p>
        </p:txBody>
      </p:sp>
    </p:spTree>
    <p:extLst>
      <p:ext uri="{BB962C8B-B14F-4D97-AF65-F5344CB8AC3E}">
        <p14:creationId xmlns:p14="http://schemas.microsoft.com/office/powerpoint/2010/main" val="9956439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1937EC18-E11F-81DB-9058-5D864070B40F}"/>
              </a:ext>
            </a:extLst>
          </p:cNvPr>
          <p:cNvSpPr>
            <a:spLocks noGrp="1"/>
          </p:cNvSpPr>
          <p:nvPr>
            <p:ph type="dt" sz="half" idx="10"/>
          </p:nvPr>
        </p:nvSpPr>
        <p:spPr/>
        <p:txBody>
          <a:bodyPr/>
          <a:lstStyle>
            <a:lvl1pPr>
              <a:defRPr/>
            </a:lvl1pPr>
          </a:lstStyle>
          <a:p>
            <a:pPr>
              <a:defRPr/>
            </a:pPr>
            <a:fld id="{97950F04-1DA2-4724-9D1A-7F55F723BAE8}" type="datetimeFigureOut">
              <a:rPr lang="en-GB"/>
              <a:pPr>
                <a:defRPr/>
              </a:pPr>
              <a:t>07/04/2026</a:t>
            </a:fld>
            <a:endParaRPr lang="en-GB" dirty="0"/>
          </a:p>
        </p:txBody>
      </p:sp>
      <p:sp>
        <p:nvSpPr>
          <p:cNvPr id="6" name="Slide Number Placeholder 5">
            <a:extLst>
              <a:ext uri="{FF2B5EF4-FFF2-40B4-BE49-F238E27FC236}">
                <a16:creationId xmlns:a16="http://schemas.microsoft.com/office/drawing/2014/main" id="{845E270C-F1C6-03FA-0368-6F975D19CD67}"/>
              </a:ext>
            </a:extLst>
          </p:cNvPr>
          <p:cNvSpPr>
            <a:spLocks noGrp="1"/>
          </p:cNvSpPr>
          <p:nvPr>
            <p:ph type="sldNum" sz="quarter" idx="11"/>
          </p:nvPr>
        </p:nvSpPr>
        <p:spPr/>
        <p:txBody>
          <a:bodyPr/>
          <a:lstStyle>
            <a:lvl1pPr>
              <a:defRPr/>
            </a:lvl1pPr>
          </a:lstStyle>
          <a:p>
            <a:pPr>
              <a:defRPr/>
            </a:pPr>
            <a:fld id="{BB24F0C2-8A69-4463-96C0-C40C659179BE}" type="slidenum">
              <a:rPr lang="en-GB"/>
              <a:pPr>
                <a:defRPr/>
              </a:pPr>
              <a:t>‹#›</a:t>
            </a:fld>
            <a:endParaRPr lang="en-GB" dirty="0"/>
          </a:p>
        </p:txBody>
      </p:sp>
    </p:spTree>
    <p:extLst>
      <p:ext uri="{BB962C8B-B14F-4D97-AF65-F5344CB8AC3E}">
        <p14:creationId xmlns:p14="http://schemas.microsoft.com/office/powerpoint/2010/main" val="5678004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D962EBA-7C83-A063-570A-2F7078954F28}"/>
              </a:ext>
            </a:extLst>
          </p:cNvPr>
          <p:cNvSpPr>
            <a:spLocks noGrp="1"/>
          </p:cNvSpPr>
          <p:nvPr>
            <p:ph type="dt" sz="half" idx="10"/>
          </p:nvPr>
        </p:nvSpPr>
        <p:spPr/>
        <p:txBody>
          <a:bodyPr/>
          <a:lstStyle>
            <a:lvl1pPr>
              <a:defRPr/>
            </a:lvl1pPr>
          </a:lstStyle>
          <a:p>
            <a:pPr>
              <a:defRPr/>
            </a:pPr>
            <a:fld id="{98E8D067-9EB5-4916-B8FC-70AA7EFE45BF}" type="datetimeFigureOut">
              <a:rPr lang="en-GB"/>
              <a:pPr>
                <a:defRPr/>
              </a:pPr>
              <a:t>07/04/2026</a:t>
            </a:fld>
            <a:endParaRPr lang="en-GB" dirty="0"/>
          </a:p>
        </p:txBody>
      </p:sp>
      <p:sp>
        <p:nvSpPr>
          <p:cNvPr id="8" name="Slide Number Placeholder 5">
            <a:extLst>
              <a:ext uri="{FF2B5EF4-FFF2-40B4-BE49-F238E27FC236}">
                <a16:creationId xmlns:a16="http://schemas.microsoft.com/office/drawing/2014/main" id="{ED4B4CA2-FF1E-ADC6-A94C-75E60C80BF02}"/>
              </a:ext>
            </a:extLst>
          </p:cNvPr>
          <p:cNvSpPr>
            <a:spLocks noGrp="1"/>
          </p:cNvSpPr>
          <p:nvPr>
            <p:ph type="sldNum" sz="quarter" idx="11"/>
          </p:nvPr>
        </p:nvSpPr>
        <p:spPr/>
        <p:txBody>
          <a:bodyPr/>
          <a:lstStyle>
            <a:lvl1pPr>
              <a:defRPr/>
            </a:lvl1pPr>
          </a:lstStyle>
          <a:p>
            <a:pPr>
              <a:defRPr/>
            </a:pPr>
            <a:fld id="{2B6AF719-D00B-4F8E-A291-64E995F3EC91}" type="slidenum">
              <a:rPr lang="en-GB"/>
              <a:pPr>
                <a:defRPr/>
              </a:pPr>
              <a:t>‹#›</a:t>
            </a:fld>
            <a:endParaRPr lang="en-GB" dirty="0"/>
          </a:p>
        </p:txBody>
      </p:sp>
    </p:spTree>
    <p:extLst>
      <p:ext uri="{BB962C8B-B14F-4D97-AF65-F5344CB8AC3E}">
        <p14:creationId xmlns:p14="http://schemas.microsoft.com/office/powerpoint/2010/main" val="18062051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300BE5C9-0B4C-37AC-427E-E74C3A349C6C}"/>
              </a:ext>
            </a:extLst>
          </p:cNvPr>
          <p:cNvSpPr>
            <a:spLocks noGrp="1"/>
          </p:cNvSpPr>
          <p:nvPr>
            <p:ph type="dt" sz="half" idx="10"/>
          </p:nvPr>
        </p:nvSpPr>
        <p:spPr/>
        <p:txBody>
          <a:bodyPr/>
          <a:lstStyle>
            <a:lvl1pPr>
              <a:defRPr/>
            </a:lvl1pPr>
          </a:lstStyle>
          <a:p>
            <a:pPr>
              <a:defRPr/>
            </a:pPr>
            <a:fld id="{B53CEF26-E55F-4BB2-816A-140226C865B5}" type="datetimeFigureOut">
              <a:rPr lang="en-GB"/>
              <a:pPr>
                <a:defRPr/>
              </a:pPr>
              <a:t>07/04/2026</a:t>
            </a:fld>
            <a:endParaRPr lang="en-GB" dirty="0"/>
          </a:p>
        </p:txBody>
      </p:sp>
      <p:sp>
        <p:nvSpPr>
          <p:cNvPr id="4" name="Slide Number Placeholder 5">
            <a:extLst>
              <a:ext uri="{FF2B5EF4-FFF2-40B4-BE49-F238E27FC236}">
                <a16:creationId xmlns:a16="http://schemas.microsoft.com/office/drawing/2014/main" id="{DD76DEAA-D8D9-4C5D-4B6B-76C7735D7CAB}"/>
              </a:ext>
            </a:extLst>
          </p:cNvPr>
          <p:cNvSpPr>
            <a:spLocks noGrp="1"/>
          </p:cNvSpPr>
          <p:nvPr>
            <p:ph type="sldNum" sz="quarter" idx="11"/>
          </p:nvPr>
        </p:nvSpPr>
        <p:spPr/>
        <p:txBody>
          <a:bodyPr/>
          <a:lstStyle>
            <a:lvl1pPr>
              <a:defRPr/>
            </a:lvl1pPr>
          </a:lstStyle>
          <a:p>
            <a:pPr>
              <a:defRPr/>
            </a:pPr>
            <a:fld id="{828F305D-EA1B-4884-ACDD-45F04C0789B8}" type="slidenum">
              <a:rPr lang="en-GB"/>
              <a:pPr>
                <a:defRPr/>
              </a:pPr>
              <a:t>‹#›</a:t>
            </a:fld>
            <a:endParaRPr lang="en-GB" dirty="0"/>
          </a:p>
        </p:txBody>
      </p:sp>
    </p:spTree>
    <p:extLst>
      <p:ext uri="{BB962C8B-B14F-4D97-AF65-F5344CB8AC3E}">
        <p14:creationId xmlns:p14="http://schemas.microsoft.com/office/powerpoint/2010/main" val="41678512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EC2D40F0-007C-CE97-4BE5-BEF3ACBD7EE8}"/>
              </a:ext>
            </a:extLst>
          </p:cNvPr>
          <p:cNvSpPr>
            <a:spLocks noGrp="1"/>
          </p:cNvSpPr>
          <p:nvPr>
            <p:ph type="dt" sz="half" idx="10"/>
          </p:nvPr>
        </p:nvSpPr>
        <p:spPr/>
        <p:txBody>
          <a:bodyPr/>
          <a:lstStyle>
            <a:lvl1pPr>
              <a:defRPr/>
            </a:lvl1pPr>
          </a:lstStyle>
          <a:p>
            <a:pPr>
              <a:defRPr/>
            </a:pPr>
            <a:fld id="{B60D5E50-8B92-4EF2-867A-03E6F714E9C9}" type="datetimeFigureOut">
              <a:rPr lang="en-GB"/>
              <a:pPr>
                <a:defRPr/>
              </a:pPr>
              <a:t>07/04/2026</a:t>
            </a:fld>
            <a:endParaRPr lang="en-GB" dirty="0"/>
          </a:p>
        </p:txBody>
      </p:sp>
      <p:sp>
        <p:nvSpPr>
          <p:cNvPr id="3" name="Slide Number Placeholder 5">
            <a:extLst>
              <a:ext uri="{FF2B5EF4-FFF2-40B4-BE49-F238E27FC236}">
                <a16:creationId xmlns:a16="http://schemas.microsoft.com/office/drawing/2014/main" id="{EE6F02C0-7F69-4551-F2A5-B21D2D1D0086}"/>
              </a:ext>
            </a:extLst>
          </p:cNvPr>
          <p:cNvSpPr>
            <a:spLocks noGrp="1"/>
          </p:cNvSpPr>
          <p:nvPr>
            <p:ph type="sldNum" sz="quarter" idx="11"/>
          </p:nvPr>
        </p:nvSpPr>
        <p:spPr/>
        <p:txBody>
          <a:bodyPr/>
          <a:lstStyle>
            <a:lvl1pPr>
              <a:defRPr/>
            </a:lvl1pPr>
          </a:lstStyle>
          <a:p>
            <a:pPr>
              <a:defRPr/>
            </a:pPr>
            <a:fld id="{E7F5B54F-A413-4103-8D35-4BE7858F5D2F}" type="slidenum">
              <a:rPr lang="en-GB"/>
              <a:pPr>
                <a:defRPr/>
              </a:pPr>
              <a:t>‹#›</a:t>
            </a:fld>
            <a:endParaRPr lang="en-GB" dirty="0"/>
          </a:p>
        </p:txBody>
      </p:sp>
    </p:spTree>
    <p:extLst>
      <p:ext uri="{BB962C8B-B14F-4D97-AF65-F5344CB8AC3E}">
        <p14:creationId xmlns:p14="http://schemas.microsoft.com/office/powerpoint/2010/main" val="9553183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95D3180C-ED40-0F3B-5FFD-5020208A33FE}"/>
              </a:ext>
            </a:extLst>
          </p:cNvPr>
          <p:cNvSpPr>
            <a:spLocks noGrp="1"/>
          </p:cNvSpPr>
          <p:nvPr>
            <p:ph type="dt" sz="half" idx="10"/>
          </p:nvPr>
        </p:nvSpPr>
        <p:spPr/>
        <p:txBody>
          <a:bodyPr/>
          <a:lstStyle>
            <a:lvl1pPr>
              <a:defRPr/>
            </a:lvl1pPr>
          </a:lstStyle>
          <a:p>
            <a:pPr>
              <a:defRPr/>
            </a:pPr>
            <a:fld id="{15C10DC2-8745-4688-8808-2CE13DC77A53}" type="datetimeFigureOut">
              <a:rPr lang="en-GB"/>
              <a:pPr>
                <a:defRPr/>
              </a:pPr>
              <a:t>07/04/2026</a:t>
            </a:fld>
            <a:endParaRPr lang="en-GB" dirty="0"/>
          </a:p>
        </p:txBody>
      </p:sp>
      <p:sp>
        <p:nvSpPr>
          <p:cNvPr id="6" name="Slide Number Placeholder 5">
            <a:extLst>
              <a:ext uri="{FF2B5EF4-FFF2-40B4-BE49-F238E27FC236}">
                <a16:creationId xmlns:a16="http://schemas.microsoft.com/office/drawing/2014/main" id="{75316D67-3020-3D0A-FDAA-256F61DBF067}"/>
              </a:ext>
            </a:extLst>
          </p:cNvPr>
          <p:cNvSpPr>
            <a:spLocks noGrp="1"/>
          </p:cNvSpPr>
          <p:nvPr>
            <p:ph type="sldNum" sz="quarter" idx="11"/>
          </p:nvPr>
        </p:nvSpPr>
        <p:spPr/>
        <p:txBody>
          <a:bodyPr/>
          <a:lstStyle>
            <a:lvl1pPr>
              <a:defRPr/>
            </a:lvl1pPr>
          </a:lstStyle>
          <a:p>
            <a:pPr>
              <a:defRPr/>
            </a:pPr>
            <a:fld id="{1EBB6C84-04DB-4B25-81A4-B6E91DEE7C9B}" type="slidenum">
              <a:rPr lang="en-GB"/>
              <a:pPr>
                <a:defRPr/>
              </a:pPr>
              <a:t>‹#›</a:t>
            </a:fld>
            <a:endParaRPr lang="en-GB" dirty="0"/>
          </a:p>
        </p:txBody>
      </p:sp>
    </p:spTree>
    <p:extLst>
      <p:ext uri="{BB962C8B-B14F-4D97-AF65-F5344CB8AC3E}">
        <p14:creationId xmlns:p14="http://schemas.microsoft.com/office/powerpoint/2010/main" val="40087036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6AEEB8E-FBBF-C484-8253-192A164B99A1}"/>
              </a:ext>
            </a:extLst>
          </p:cNvPr>
          <p:cNvSpPr>
            <a:spLocks noGrp="1"/>
          </p:cNvSpPr>
          <p:nvPr>
            <p:ph type="dt" sz="half" idx="10"/>
          </p:nvPr>
        </p:nvSpPr>
        <p:spPr/>
        <p:txBody>
          <a:bodyPr/>
          <a:lstStyle>
            <a:lvl1pPr>
              <a:defRPr/>
            </a:lvl1pPr>
          </a:lstStyle>
          <a:p>
            <a:pPr>
              <a:defRPr/>
            </a:pPr>
            <a:fld id="{FC887C2B-5F25-4E79-A833-BE533E776CAF}" type="datetimeFigureOut">
              <a:rPr lang="en-GB"/>
              <a:pPr>
                <a:defRPr/>
              </a:pPr>
              <a:t>07/04/2026</a:t>
            </a:fld>
            <a:endParaRPr lang="en-GB" dirty="0"/>
          </a:p>
        </p:txBody>
      </p:sp>
      <p:sp>
        <p:nvSpPr>
          <p:cNvPr id="6" name="Slide Number Placeholder 5">
            <a:extLst>
              <a:ext uri="{FF2B5EF4-FFF2-40B4-BE49-F238E27FC236}">
                <a16:creationId xmlns:a16="http://schemas.microsoft.com/office/drawing/2014/main" id="{20C62400-46F9-3FE2-2A5E-735F3451990C}"/>
              </a:ext>
            </a:extLst>
          </p:cNvPr>
          <p:cNvSpPr>
            <a:spLocks noGrp="1"/>
          </p:cNvSpPr>
          <p:nvPr>
            <p:ph type="sldNum" sz="quarter" idx="11"/>
          </p:nvPr>
        </p:nvSpPr>
        <p:spPr/>
        <p:txBody>
          <a:bodyPr/>
          <a:lstStyle>
            <a:lvl1pPr>
              <a:defRPr/>
            </a:lvl1pPr>
          </a:lstStyle>
          <a:p>
            <a:pPr>
              <a:defRPr/>
            </a:pPr>
            <a:fld id="{35D2F2B6-18CC-4185-A56E-826DC45B7D7E}" type="slidenum">
              <a:rPr lang="en-GB"/>
              <a:pPr>
                <a:defRPr/>
              </a:pPr>
              <a:t>‹#›</a:t>
            </a:fld>
            <a:endParaRPr lang="en-GB" dirty="0"/>
          </a:p>
        </p:txBody>
      </p:sp>
    </p:spTree>
    <p:extLst>
      <p:ext uri="{BB962C8B-B14F-4D97-AF65-F5344CB8AC3E}">
        <p14:creationId xmlns:p14="http://schemas.microsoft.com/office/powerpoint/2010/main" val="31486971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52DF8C-767E-BD51-0D92-C22713567F74}"/>
              </a:ext>
            </a:extLst>
          </p:cNvPr>
          <p:cNvSpPr>
            <a:spLocks noGrp="1"/>
          </p:cNvSpPr>
          <p:nvPr>
            <p:ph type="dt" sz="half" idx="10"/>
          </p:nvPr>
        </p:nvSpPr>
        <p:spPr/>
        <p:txBody>
          <a:bodyPr/>
          <a:lstStyle>
            <a:lvl1pPr>
              <a:defRPr/>
            </a:lvl1pPr>
          </a:lstStyle>
          <a:p>
            <a:pPr>
              <a:defRPr/>
            </a:pPr>
            <a:fld id="{134A8295-88C4-4494-BDB5-D024CF7897AA}" type="datetimeFigureOut">
              <a:rPr lang="en-GB"/>
              <a:pPr>
                <a:defRPr/>
              </a:pPr>
              <a:t>07/04/2026</a:t>
            </a:fld>
            <a:endParaRPr lang="en-GB" dirty="0"/>
          </a:p>
        </p:txBody>
      </p:sp>
      <p:sp>
        <p:nvSpPr>
          <p:cNvPr id="5" name="Slide Number Placeholder 5">
            <a:extLst>
              <a:ext uri="{FF2B5EF4-FFF2-40B4-BE49-F238E27FC236}">
                <a16:creationId xmlns:a16="http://schemas.microsoft.com/office/drawing/2014/main" id="{FA0F97FB-0094-4512-8173-2DB4EFCEE057}"/>
              </a:ext>
            </a:extLst>
          </p:cNvPr>
          <p:cNvSpPr>
            <a:spLocks noGrp="1"/>
          </p:cNvSpPr>
          <p:nvPr>
            <p:ph type="sldNum" sz="quarter" idx="11"/>
          </p:nvPr>
        </p:nvSpPr>
        <p:spPr/>
        <p:txBody>
          <a:bodyPr/>
          <a:lstStyle>
            <a:lvl1pPr>
              <a:defRPr/>
            </a:lvl1pPr>
          </a:lstStyle>
          <a:p>
            <a:pPr>
              <a:defRPr/>
            </a:pPr>
            <a:fld id="{C8448EFB-FA5F-455E-B884-E8931D1426F9}" type="slidenum">
              <a:rPr lang="en-GB"/>
              <a:pPr>
                <a:defRPr/>
              </a:pPr>
              <a:t>‹#›</a:t>
            </a:fld>
            <a:endParaRPr lang="en-GB" dirty="0"/>
          </a:p>
        </p:txBody>
      </p:sp>
    </p:spTree>
    <p:extLst>
      <p:ext uri="{BB962C8B-B14F-4D97-AF65-F5344CB8AC3E}">
        <p14:creationId xmlns:p14="http://schemas.microsoft.com/office/powerpoint/2010/main" val="2414400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C54F8A-2626-DD5C-EF38-9A5F16D3A30E}"/>
              </a:ext>
            </a:extLst>
          </p:cNvPr>
          <p:cNvSpPr>
            <a:spLocks noGrp="1"/>
          </p:cNvSpPr>
          <p:nvPr>
            <p:ph type="dt" sz="half" idx="10"/>
          </p:nvPr>
        </p:nvSpPr>
        <p:spPr/>
        <p:txBody>
          <a:bodyPr/>
          <a:lstStyle>
            <a:lvl1pPr>
              <a:defRPr/>
            </a:lvl1pPr>
          </a:lstStyle>
          <a:p>
            <a:pPr>
              <a:defRPr/>
            </a:pPr>
            <a:fld id="{6433ED60-CAE7-413D-AA6D-0140AB315CE6}" type="datetimeFigureOut">
              <a:rPr lang="en-GB"/>
              <a:pPr>
                <a:defRPr/>
              </a:pPr>
              <a:t>07/04/2026</a:t>
            </a:fld>
            <a:endParaRPr lang="en-GB" dirty="0"/>
          </a:p>
        </p:txBody>
      </p:sp>
      <p:sp>
        <p:nvSpPr>
          <p:cNvPr id="5" name="Slide Number Placeholder 5">
            <a:extLst>
              <a:ext uri="{FF2B5EF4-FFF2-40B4-BE49-F238E27FC236}">
                <a16:creationId xmlns:a16="http://schemas.microsoft.com/office/drawing/2014/main" id="{3E32BF90-ED16-29F2-9DD6-6B22DFDE2D5C}"/>
              </a:ext>
            </a:extLst>
          </p:cNvPr>
          <p:cNvSpPr>
            <a:spLocks noGrp="1"/>
          </p:cNvSpPr>
          <p:nvPr>
            <p:ph type="sldNum" sz="quarter" idx="11"/>
          </p:nvPr>
        </p:nvSpPr>
        <p:spPr/>
        <p:txBody>
          <a:bodyPr/>
          <a:lstStyle>
            <a:lvl1pPr>
              <a:defRPr/>
            </a:lvl1pPr>
          </a:lstStyle>
          <a:p>
            <a:pPr>
              <a:defRPr/>
            </a:pPr>
            <a:fld id="{8B750A3F-6A7E-4490-9678-28941B419D42}" type="slidenum">
              <a:rPr lang="en-GB"/>
              <a:pPr>
                <a:defRPr/>
              </a:pPr>
              <a:t>‹#›</a:t>
            </a:fld>
            <a:endParaRPr lang="en-GB" dirty="0"/>
          </a:p>
        </p:txBody>
      </p:sp>
    </p:spTree>
    <p:extLst>
      <p:ext uri="{BB962C8B-B14F-4D97-AF65-F5344CB8AC3E}">
        <p14:creationId xmlns:p14="http://schemas.microsoft.com/office/powerpoint/2010/main" val="2243456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e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15C7F200-87CA-1424-42B1-350AB9D79D91}"/>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9D213E9-D1EA-C2DB-A7C3-7E45A15AED16}"/>
              </a:ext>
            </a:extLst>
          </p:cNvPr>
          <p:cNvSpPr>
            <a:spLocks noGrp="1" noChangeArrowheads="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A0AA9EAC-4B2D-E31C-B3DD-C03842796D13}"/>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defRPr>
            </a:lvl1pPr>
          </a:lstStyle>
          <a:p>
            <a:pPr>
              <a:defRPr/>
            </a:pPr>
            <a:fld id="{A1DCCF96-0CA9-44ED-9D48-18EE02496889}" type="datetimeFigureOut">
              <a:rPr lang="en-GB"/>
              <a:pPr>
                <a:defRPr/>
              </a:pPr>
              <a:t>07/04/2026</a:t>
            </a:fld>
            <a:endParaRPr lang="en-GB" dirty="0"/>
          </a:p>
        </p:txBody>
      </p:sp>
      <p:sp>
        <p:nvSpPr>
          <p:cNvPr id="6" name="Slide Number Placeholder 5">
            <a:extLst>
              <a:ext uri="{FF2B5EF4-FFF2-40B4-BE49-F238E27FC236}">
                <a16:creationId xmlns:a16="http://schemas.microsoft.com/office/drawing/2014/main" id="{571F4F8D-C989-D0B1-154C-F9D2E9B3296F}"/>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1200">
                <a:solidFill>
                  <a:schemeClr val="tx1">
                    <a:tint val="75000"/>
                  </a:schemeClr>
                </a:solidFill>
                <a:latin typeface="+mn-lt"/>
              </a:defRPr>
            </a:lvl1pPr>
          </a:lstStyle>
          <a:p>
            <a:pPr>
              <a:defRPr/>
            </a:pPr>
            <a:fld id="{6D342269-A7CE-4E28-8C45-92C25203E414}"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762" r:id="rId1"/>
    <p:sldLayoutId id="2147483763"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8" Type="http://schemas.openxmlformats.org/officeDocument/2006/relationships/hyperlink" Target="https://doi.org/10.2174/0113816128321623240719104337" TargetMode="External" /><Relationship Id="rId3" Type="http://schemas.openxmlformats.org/officeDocument/2006/relationships/hyperlink" Target="https://doi.org/10.1016/j.ipha.2023.04.008" TargetMode="External" /><Relationship Id="rId7" Type="http://schemas.openxmlformats.org/officeDocument/2006/relationships/hyperlink" Target="https://www.mdpi.com/1660-4601/20/4/3407" TargetMode="External" /><Relationship Id="rId2" Type="http://schemas.openxmlformats.org/officeDocument/2006/relationships/notesSlide" Target="../notesSlides/notesSlide10.xml" /><Relationship Id="rId1" Type="http://schemas.openxmlformats.org/officeDocument/2006/relationships/slideLayout" Target="../slideLayouts/slideLayout2.xml" /><Relationship Id="rId6" Type="http://schemas.openxmlformats.org/officeDocument/2006/relationships/hyperlink" Target="https://doi.org/10.1016/j.technovation.2022.102558" TargetMode="External" /><Relationship Id="rId5" Type="http://schemas.openxmlformats.org/officeDocument/2006/relationships/hyperlink" Target="https://doi.org/10.1186/s12873-025-01213-z" TargetMode="External" /><Relationship Id="rId4" Type="http://schemas.openxmlformats.org/officeDocument/2006/relationships/hyperlink" Target="https://yorkshirebylines.co.uk/politics/carers-the-unsung-heroes-of-the-social-care-system/"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2B2D14B-24F3-FAE5-BDA5-4452FD7CAA43}"/>
              </a:ext>
            </a:extLst>
          </p:cNvPr>
          <p:cNvSpPr/>
          <p:nvPr/>
        </p:nvSpPr>
        <p:spPr>
          <a:xfrm>
            <a:off x="755650" y="3429000"/>
            <a:ext cx="7561263" cy="23034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2" name="Title 1">
            <a:extLst>
              <a:ext uri="{FF2B5EF4-FFF2-40B4-BE49-F238E27FC236}">
                <a16:creationId xmlns:a16="http://schemas.microsoft.com/office/drawing/2014/main" id="{A3DC560F-E6C2-9571-68E7-DAE67382DB76}"/>
              </a:ext>
            </a:extLst>
          </p:cNvPr>
          <p:cNvSpPr>
            <a:spLocks noGrp="1"/>
          </p:cNvSpPr>
          <p:nvPr>
            <p:ph type="ctrTitle"/>
          </p:nvPr>
        </p:nvSpPr>
        <p:spPr>
          <a:xfrm>
            <a:off x="611188" y="1304925"/>
            <a:ext cx="8353425" cy="4248150"/>
          </a:xfrm>
        </p:spPr>
        <p:txBody>
          <a:bodyPr rtlCol="0">
            <a:normAutofit/>
          </a:bodyPr>
          <a:lstStyle/>
          <a:p>
            <a:pPr eaLnBrk="1" fontAlgn="auto" hangingPunct="1">
              <a:spcAft>
                <a:spcPts val="0"/>
              </a:spcAft>
              <a:defRPr/>
            </a:pPr>
            <a:r>
              <a:rPr lang="en-GB" sz="4000" b="1" dirty="0">
                <a:solidFill>
                  <a:schemeClr val="accent2">
                    <a:lumMod val="20000"/>
                    <a:lumOff val="80000"/>
                  </a:schemeClr>
                </a:solidFill>
                <a:latin typeface="Arial" panose="020B0604020202020204" pitchFamily="34" charset="0"/>
                <a:cs typeface="Arial" panose="020B0604020202020204" pitchFamily="34" charset="0"/>
              </a:rPr>
              <a:t>Digital Transformation in the Health and Care Professions (BMHP6026)</a:t>
            </a:r>
            <a:br>
              <a:rPr lang="en-GB" sz="3200" b="1" dirty="0">
                <a:solidFill>
                  <a:schemeClr val="accent2">
                    <a:lumMod val="20000"/>
                    <a:lumOff val="80000"/>
                  </a:schemeClr>
                </a:solidFill>
                <a:latin typeface="Arial" panose="020B0604020202020204" pitchFamily="34" charset="0"/>
                <a:cs typeface="Arial" panose="020B0604020202020204" pitchFamily="34" charset="0"/>
              </a:rPr>
            </a:br>
            <a:r>
              <a:rPr lang="en-GB" sz="3200" b="1" dirty="0">
                <a:solidFill>
                  <a:schemeClr val="accent2">
                    <a:lumMod val="20000"/>
                    <a:lumOff val="80000"/>
                  </a:schemeClr>
                </a:solidFill>
                <a:latin typeface="Arial" panose="020B0604020202020204" pitchFamily="34" charset="0"/>
                <a:cs typeface="Arial" panose="020B0604020202020204" pitchFamily="34" charset="0"/>
              </a:rPr>
              <a:t>Component 2 Assessment </a:t>
            </a:r>
            <a:br>
              <a:rPr lang="en-GB" sz="3200" b="1" dirty="0">
                <a:solidFill>
                  <a:schemeClr val="accent2">
                    <a:lumMod val="20000"/>
                    <a:lumOff val="80000"/>
                  </a:schemeClr>
                </a:solidFill>
                <a:latin typeface="Arial" panose="020B0604020202020204" pitchFamily="34" charset="0"/>
                <a:cs typeface="Arial" panose="020B0604020202020204" pitchFamily="34" charset="0"/>
              </a:rPr>
            </a:br>
            <a:br>
              <a:rPr lang="en-GB" sz="3200" b="1" dirty="0">
                <a:solidFill>
                  <a:schemeClr val="accent2">
                    <a:lumMod val="20000"/>
                    <a:lumOff val="80000"/>
                  </a:schemeClr>
                </a:solidFill>
                <a:latin typeface="Arial" panose="020B0604020202020204" pitchFamily="34" charset="0"/>
                <a:cs typeface="Arial" panose="020B0604020202020204" pitchFamily="34" charset="0"/>
              </a:rPr>
            </a:br>
            <a:r>
              <a:rPr lang="en-GB" sz="3200" b="1" dirty="0">
                <a:solidFill>
                  <a:schemeClr val="accent2">
                    <a:lumMod val="20000"/>
                    <a:lumOff val="80000"/>
                  </a:schemeClr>
                </a:solidFill>
                <a:latin typeface="Arial" panose="020B0604020202020204" pitchFamily="34" charset="0"/>
                <a:cs typeface="Arial" panose="020B0604020202020204" pitchFamily="34" charset="0"/>
              </a:rPr>
              <a:t>Student name: Elena Daniela Virlan</a:t>
            </a:r>
            <a:br>
              <a:rPr lang="en-GB" sz="3200" b="1" dirty="0">
                <a:solidFill>
                  <a:schemeClr val="accent2">
                    <a:lumMod val="20000"/>
                    <a:lumOff val="80000"/>
                  </a:schemeClr>
                </a:solidFill>
                <a:latin typeface="Arial" panose="020B0604020202020204" pitchFamily="34" charset="0"/>
                <a:cs typeface="Arial" panose="020B0604020202020204" pitchFamily="34" charset="0"/>
              </a:rPr>
            </a:br>
            <a:r>
              <a:rPr lang="en-GB" sz="3200" b="1" dirty="0">
                <a:solidFill>
                  <a:schemeClr val="accent2">
                    <a:lumMod val="20000"/>
                    <a:lumOff val="80000"/>
                  </a:schemeClr>
                </a:solidFill>
                <a:latin typeface="Arial" panose="020B0604020202020204" pitchFamily="34" charset="0"/>
                <a:cs typeface="Arial" panose="020B0604020202020204" pitchFamily="34" charset="0"/>
              </a:rPr>
              <a:t>Student ID:2216277</a:t>
            </a:r>
            <a:endParaRPr lang="en-GB" altLang="en-US" sz="2200" dirty="0">
              <a:solidFill>
                <a:schemeClr val="accent2">
                  <a:lumMod val="20000"/>
                  <a:lumOff val="80000"/>
                </a:schemeClr>
              </a:solidFill>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036139BD-4FDA-5738-40E2-979845122A64}"/>
              </a:ext>
            </a:extLst>
          </p:cNvPr>
          <p:cNvSpPr>
            <a:spLocks noGrp="1" noChangeArrowheads="1"/>
          </p:cNvSpPr>
          <p:nvPr>
            <p:ph type="title"/>
          </p:nvPr>
        </p:nvSpPr>
        <p:spPr/>
        <p:txBody>
          <a:bodyPr/>
          <a:lstStyle/>
          <a:p>
            <a:r>
              <a:rPr lang="en-GB" altLang="en-US" b="1">
                <a:latin typeface="Arial" panose="020B0604020202020204" pitchFamily="34" charset="0"/>
                <a:cs typeface="Arial" panose="020B0604020202020204" pitchFamily="34" charset="0"/>
              </a:rPr>
              <a:t>Use of AI Acknowledgement</a:t>
            </a:r>
          </a:p>
        </p:txBody>
      </p:sp>
      <p:sp>
        <p:nvSpPr>
          <p:cNvPr id="8195" name="Content Placeholder 2">
            <a:extLst>
              <a:ext uri="{FF2B5EF4-FFF2-40B4-BE49-F238E27FC236}">
                <a16:creationId xmlns:a16="http://schemas.microsoft.com/office/drawing/2014/main" id="{8F044186-D91F-A4F8-5549-64224A0401D7}"/>
              </a:ext>
            </a:extLst>
          </p:cNvPr>
          <p:cNvSpPr>
            <a:spLocks noGrp="1" noChangeArrowheads="1"/>
          </p:cNvSpPr>
          <p:nvPr>
            <p:ph idx="1"/>
          </p:nvPr>
        </p:nvSpPr>
        <p:spPr>
          <a:xfrm>
            <a:off x="457200" y="1600200"/>
            <a:ext cx="8229600" cy="3916363"/>
          </a:xfrm>
        </p:spPr>
        <p:txBody>
          <a:bodyPr/>
          <a:lstStyle/>
          <a:p>
            <a:r>
              <a:rPr lang="en-GB" altLang="en-US">
                <a:latin typeface="Arial" panose="020B0604020202020204" pitchFamily="34" charset="0"/>
                <a:cs typeface="Arial" panose="020B0604020202020204" pitchFamily="34" charset="0"/>
              </a:rPr>
              <a:t>No AI tools has been used for this presentation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B8755E6E-7B59-E26E-A718-D43378CE46CA}"/>
              </a:ext>
            </a:extLst>
          </p:cNvPr>
          <p:cNvSpPr>
            <a:spLocks noGrp="1" noChangeArrowheads="1"/>
          </p:cNvSpPr>
          <p:nvPr>
            <p:ph type="title"/>
          </p:nvPr>
        </p:nvSpPr>
        <p:spPr/>
        <p:txBody>
          <a:bodyPr/>
          <a:lstStyle/>
          <a:p>
            <a:pPr eaLnBrk="1" hangingPunct="1"/>
            <a:r>
              <a:rPr lang="en-GB" altLang="en-US" b="1">
                <a:latin typeface="Arial" panose="020B0604020202020204" pitchFamily="34" charset="0"/>
                <a:cs typeface="Arial" panose="020B0604020202020204" pitchFamily="34" charset="0"/>
              </a:rPr>
              <a:t>Introduction</a:t>
            </a:r>
          </a:p>
        </p:txBody>
      </p:sp>
      <p:sp>
        <p:nvSpPr>
          <p:cNvPr id="9219" name="Content Placeholder 2">
            <a:extLst>
              <a:ext uri="{FF2B5EF4-FFF2-40B4-BE49-F238E27FC236}">
                <a16:creationId xmlns:a16="http://schemas.microsoft.com/office/drawing/2014/main" id="{23374EE0-E1A5-DDE0-68A8-1A6D1AA5C70E}"/>
              </a:ext>
            </a:extLst>
          </p:cNvPr>
          <p:cNvSpPr>
            <a:spLocks noGrp="1" noChangeArrowheads="1"/>
          </p:cNvSpPr>
          <p:nvPr>
            <p:ph idx="1"/>
          </p:nvPr>
        </p:nvSpPr>
        <p:spPr>
          <a:xfrm>
            <a:off x="4264025" y="2101850"/>
            <a:ext cx="4546600" cy="4248150"/>
          </a:xfrm>
        </p:spPr>
        <p:txBody>
          <a:bodyPr/>
          <a:lstStyle/>
          <a:p>
            <a:pPr eaLnBrk="1" hangingPunct="1"/>
            <a:r>
              <a:rPr lang="en-US" altLang="en-US" sz="1800">
                <a:latin typeface="Arial" panose="020B0604020202020204" pitchFamily="34" charset="0"/>
                <a:cs typeface="Arial" panose="020B0604020202020204" pitchFamily="34" charset="0"/>
              </a:rPr>
              <a:t>Medication management systems has been implemented across the NHS in the United Kingdom since 2015 with adopting the NHS Long Term plan (Baker, 2022).  </a:t>
            </a:r>
          </a:p>
          <a:p>
            <a:pPr eaLnBrk="1" hangingPunct="1"/>
            <a:r>
              <a:rPr lang="en-US" altLang="en-US" sz="1800">
                <a:latin typeface="Arial" panose="020B0604020202020204" pitchFamily="34" charset="0"/>
                <a:cs typeface="Arial" panose="020B0604020202020204" pitchFamily="34" charset="0"/>
              </a:rPr>
              <a:t>It integrate an electronic health record to reduce any mistakes to improve the safety of the patients in Scotland, England, Wales and Northern Ireland. </a:t>
            </a:r>
            <a:endParaRPr lang="en-GB" altLang="en-US" sz="1800">
              <a:latin typeface="Arial" panose="020B0604020202020204" pitchFamily="34" charset="0"/>
              <a:cs typeface="Arial" panose="020B0604020202020204" pitchFamily="34" charset="0"/>
            </a:endParaRPr>
          </a:p>
        </p:txBody>
      </p:sp>
      <p:pic>
        <p:nvPicPr>
          <p:cNvPr id="9220" name="Picture 2">
            <a:extLst>
              <a:ext uri="{FF2B5EF4-FFF2-40B4-BE49-F238E27FC236}">
                <a16:creationId xmlns:a16="http://schemas.microsoft.com/office/drawing/2014/main" id="{BC56282F-47B6-820C-89D3-B8A666D7F5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4813" y="2133600"/>
            <a:ext cx="3859212" cy="209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F5D5A02C-C6EB-855F-57D5-2B9DD39557BF}"/>
              </a:ext>
            </a:extLst>
          </p:cNvPr>
          <p:cNvSpPr>
            <a:spLocks noGrp="1" noChangeArrowheads="1"/>
          </p:cNvSpPr>
          <p:nvPr>
            <p:ph type="title"/>
          </p:nvPr>
        </p:nvSpPr>
        <p:spPr/>
        <p:txBody>
          <a:bodyPr/>
          <a:lstStyle/>
          <a:p>
            <a:pPr eaLnBrk="1" hangingPunct="1"/>
            <a:r>
              <a:rPr lang="en-GB" altLang="en-US" b="1">
                <a:latin typeface="Arial" panose="020B0604020202020204" pitchFamily="34" charset="0"/>
                <a:cs typeface="Arial" panose="020B0604020202020204" pitchFamily="34" charset="0"/>
              </a:rPr>
              <a:t>Impact on Workforce</a:t>
            </a:r>
          </a:p>
        </p:txBody>
      </p:sp>
      <p:sp>
        <p:nvSpPr>
          <p:cNvPr id="11267" name="Content Placeholder 2">
            <a:extLst>
              <a:ext uri="{FF2B5EF4-FFF2-40B4-BE49-F238E27FC236}">
                <a16:creationId xmlns:a16="http://schemas.microsoft.com/office/drawing/2014/main" id="{1534DB10-F521-0481-2490-203F1481427D}"/>
              </a:ext>
            </a:extLst>
          </p:cNvPr>
          <p:cNvSpPr>
            <a:spLocks noGrp="1" noChangeArrowheads="1"/>
          </p:cNvSpPr>
          <p:nvPr>
            <p:ph idx="1"/>
          </p:nvPr>
        </p:nvSpPr>
        <p:spPr>
          <a:xfrm>
            <a:off x="450850" y="1628775"/>
            <a:ext cx="4403725" cy="3916363"/>
          </a:xfrm>
        </p:spPr>
        <p:txBody>
          <a:bodyPr/>
          <a:lstStyle/>
          <a:p>
            <a:pPr algn="just"/>
            <a:r>
              <a:rPr lang="en-GB" altLang="en-US" sz="1800">
                <a:latin typeface="Arial" panose="020B0604020202020204" pitchFamily="34" charset="0"/>
                <a:cs typeface="Arial" panose="020B0604020202020204" pitchFamily="34" charset="0"/>
              </a:rPr>
              <a:t>According to Khan et al. (2023), pharmacists in England now spend 35% less time on paper work because of Medication management systems.. </a:t>
            </a:r>
          </a:p>
          <a:p>
            <a:pPr algn="just"/>
            <a:r>
              <a:rPr lang="en-US" altLang="en-US" sz="1800">
                <a:latin typeface="Arial" panose="020B0604020202020204" pitchFamily="34" charset="0"/>
                <a:cs typeface="Arial" panose="020B0604020202020204" pitchFamily="34" charset="0"/>
              </a:rPr>
              <a:t>In Wales the care home workers use Medication management systems in which releases medicine at the set time and employees do not require longer sort tablet manuals by focusing on supporting and responding to the missed patients for the patient (Hanna, 2016). </a:t>
            </a:r>
          </a:p>
        </p:txBody>
      </p:sp>
      <p:pic>
        <p:nvPicPr>
          <p:cNvPr id="11268" name="Picture 4">
            <a:extLst>
              <a:ext uri="{FF2B5EF4-FFF2-40B4-BE49-F238E27FC236}">
                <a16:creationId xmlns:a16="http://schemas.microsoft.com/office/drawing/2014/main" id="{DFA44A7B-6F83-2CCF-763D-4C4DF5B439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76825" y="1757363"/>
            <a:ext cx="3827463" cy="3343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670B8876-8B7A-C23C-A04C-25EE765C226D}"/>
              </a:ext>
            </a:extLst>
          </p:cNvPr>
          <p:cNvSpPr>
            <a:spLocks noGrp="1" noChangeArrowheads="1"/>
          </p:cNvSpPr>
          <p:nvPr>
            <p:ph type="title"/>
          </p:nvPr>
        </p:nvSpPr>
        <p:spPr/>
        <p:txBody>
          <a:bodyPr/>
          <a:lstStyle/>
          <a:p>
            <a:pPr eaLnBrk="1" hangingPunct="1"/>
            <a:r>
              <a:rPr lang="en-GB" altLang="en-US" b="1">
                <a:latin typeface="Arial" panose="020B0604020202020204" pitchFamily="34" charset="0"/>
                <a:cs typeface="Arial" panose="020B0604020202020204" pitchFamily="34" charset="0"/>
              </a:rPr>
              <a:t>Impact on service delivery </a:t>
            </a:r>
          </a:p>
        </p:txBody>
      </p:sp>
      <p:sp>
        <p:nvSpPr>
          <p:cNvPr id="13315" name="Content Placeholder 2">
            <a:extLst>
              <a:ext uri="{FF2B5EF4-FFF2-40B4-BE49-F238E27FC236}">
                <a16:creationId xmlns:a16="http://schemas.microsoft.com/office/drawing/2014/main" id="{3AA24DED-F416-294A-48D9-00941A6363D3}"/>
              </a:ext>
            </a:extLst>
          </p:cNvPr>
          <p:cNvSpPr>
            <a:spLocks noGrp="1" noChangeArrowheads="1"/>
          </p:cNvSpPr>
          <p:nvPr>
            <p:ph idx="1"/>
          </p:nvPr>
        </p:nvSpPr>
        <p:spPr>
          <a:xfrm>
            <a:off x="3708400" y="1196975"/>
            <a:ext cx="5197475" cy="3916363"/>
          </a:xfrm>
        </p:spPr>
        <p:txBody>
          <a:bodyPr/>
          <a:lstStyle/>
          <a:p>
            <a:pPr algn="just"/>
            <a:r>
              <a:rPr lang="en-US" altLang="en-US" sz="2000">
                <a:latin typeface="Arial" panose="020B0604020202020204" pitchFamily="34" charset="0"/>
                <a:cs typeface="Arial" panose="020B0604020202020204" pitchFamily="34" charset="0"/>
              </a:rPr>
              <a:t>In hospitals like University hospitals Birmingham  uses Medication management systems in terms of identifying any health issues of the patients. </a:t>
            </a:r>
          </a:p>
          <a:p>
            <a:pPr algn="just"/>
            <a:r>
              <a:rPr lang="en-GB" altLang="en-US" sz="2000">
                <a:latin typeface="Arial" panose="020B0604020202020204" pitchFamily="34" charset="0"/>
                <a:cs typeface="Arial" panose="020B0604020202020204" pitchFamily="34" charset="0"/>
              </a:rPr>
              <a:t>According to Tantray et al. (2024),  over 90% of the prescriptions now arrive from GPs by computer and patients do not need to wait longer for paper prescriptions or worry about losing them. </a:t>
            </a:r>
            <a:endParaRPr lang="en-US" altLang="en-US" sz="2000">
              <a:latin typeface="Arial" panose="020B0604020202020204" pitchFamily="34" charset="0"/>
              <a:cs typeface="Arial" panose="020B0604020202020204" pitchFamily="34" charset="0"/>
            </a:endParaRPr>
          </a:p>
          <a:p>
            <a:pPr algn="just"/>
            <a:r>
              <a:rPr lang="en-GB" altLang="en-US" sz="2000">
                <a:latin typeface="Arial" panose="020B0604020202020204" pitchFamily="34" charset="0"/>
                <a:cs typeface="Arial" panose="020B0604020202020204" pitchFamily="34" charset="0"/>
              </a:rPr>
              <a:t>Odberg et al. (2025), states that it reduces the hospital transportation by 12% as per paramedic can resolve their problems immediately.</a:t>
            </a:r>
            <a:endParaRPr lang="en-US" altLang="en-US" sz="2000">
              <a:latin typeface="Arial" panose="020B0604020202020204" pitchFamily="34" charset="0"/>
              <a:cs typeface="Arial" panose="020B0604020202020204" pitchFamily="34" charset="0"/>
            </a:endParaRPr>
          </a:p>
          <a:p>
            <a:pPr algn="just" eaLnBrk="1" hangingPunct="1"/>
            <a:endParaRPr lang="en-GB" altLang="en-US" sz="2000">
              <a:latin typeface="Arial" panose="020B0604020202020204" pitchFamily="34" charset="0"/>
              <a:cs typeface="Arial" panose="020B0604020202020204" pitchFamily="34" charset="0"/>
            </a:endParaRPr>
          </a:p>
        </p:txBody>
      </p:sp>
      <p:pic>
        <p:nvPicPr>
          <p:cNvPr id="13316" name="Picture 2">
            <a:extLst>
              <a:ext uri="{FF2B5EF4-FFF2-40B4-BE49-F238E27FC236}">
                <a16:creationId xmlns:a16="http://schemas.microsoft.com/office/drawing/2014/main" id="{8E01348D-0298-1661-7F60-009F8532E7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6088" y="2025650"/>
            <a:ext cx="3492500" cy="2806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645D9D98-2D3E-11CD-F714-B8D26EAB7E93}"/>
              </a:ext>
            </a:extLst>
          </p:cNvPr>
          <p:cNvSpPr>
            <a:spLocks noGrp="1" noChangeArrowheads="1"/>
          </p:cNvSpPr>
          <p:nvPr>
            <p:ph type="title"/>
          </p:nvPr>
        </p:nvSpPr>
        <p:spPr/>
        <p:txBody>
          <a:bodyPr/>
          <a:lstStyle/>
          <a:p>
            <a:pPr eaLnBrk="1" hangingPunct="1"/>
            <a:r>
              <a:rPr lang="en-GB" altLang="en-US" b="1">
                <a:latin typeface="Arial" panose="020B0604020202020204" pitchFamily="34" charset="0"/>
                <a:cs typeface="Arial" panose="020B0604020202020204" pitchFamily="34" charset="0"/>
              </a:rPr>
              <a:t>Impact on patients </a:t>
            </a:r>
          </a:p>
        </p:txBody>
      </p:sp>
      <p:sp>
        <p:nvSpPr>
          <p:cNvPr id="15363" name="Content Placeholder 2">
            <a:extLst>
              <a:ext uri="{FF2B5EF4-FFF2-40B4-BE49-F238E27FC236}">
                <a16:creationId xmlns:a16="http://schemas.microsoft.com/office/drawing/2014/main" id="{C2454913-5E12-232A-002C-FBFE6AB2232B}"/>
              </a:ext>
            </a:extLst>
          </p:cNvPr>
          <p:cNvSpPr>
            <a:spLocks noGrp="1" noChangeArrowheads="1"/>
          </p:cNvSpPr>
          <p:nvPr>
            <p:ph idx="1"/>
          </p:nvPr>
        </p:nvSpPr>
        <p:spPr>
          <a:xfrm>
            <a:off x="3708400" y="1628775"/>
            <a:ext cx="5338763" cy="3916363"/>
          </a:xfrm>
        </p:spPr>
        <p:txBody>
          <a:bodyPr/>
          <a:lstStyle/>
          <a:p>
            <a:pPr algn="just"/>
            <a:r>
              <a:rPr lang="en-GB" altLang="en-US" sz="2000">
                <a:latin typeface="Arial" panose="020B0604020202020204" pitchFamily="34" charset="0"/>
                <a:cs typeface="Arial" panose="020B0604020202020204" pitchFamily="34" charset="0"/>
              </a:rPr>
              <a:t>According to Kirlew-Morris (2023), 78% of the users felt more confident managing medicines along with 82% boring less about making mistakes. </a:t>
            </a:r>
            <a:endParaRPr lang="en-US" altLang="en-US" sz="2000">
              <a:latin typeface="Arial" panose="020B0604020202020204" pitchFamily="34" charset="0"/>
              <a:cs typeface="Arial" panose="020B0604020202020204" pitchFamily="34" charset="0"/>
            </a:endParaRPr>
          </a:p>
          <a:p>
            <a:pPr algn="just"/>
            <a:r>
              <a:rPr lang="en-GB" altLang="en-US" sz="2000">
                <a:latin typeface="Arial" panose="020B0604020202020204" pitchFamily="34" charset="0"/>
                <a:cs typeface="Arial" panose="020B0604020202020204" pitchFamily="34" charset="0"/>
              </a:rPr>
              <a:t>At the Great Ormond Street Hospital parents of sick children learn using tablet computers (Marek Ćwiklicki, Duplaga and Klich, 2021). </a:t>
            </a:r>
          </a:p>
          <a:p>
            <a:pPr algn="just"/>
            <a:r>
              <a:rPr lang="en-GB" altLang="en-US" sz="2000">
                <a:latin typeface="Arial" panose="020B0604020202020204" pitchFamily="34" charset="0"/>
                <a:cs typeface="Arial" panose="020B0604020202020204" pitchFamily="34" charset="0"/>
              </a:rPr>
              <a:t>One of the mothers explained that watching the videos and answering the questions help her to remember the steps (Hanna, 2016). </a:t>
            </a:r>
            <a:endParaRPr lang="en-US" altLang="en-US" sz="2000">
              <a:latin typeface="Arial" panose="020B0604020202020204" pitchFamily="34" charset="0"/>
              <a:cs typeface="Arial" panose="020B0604020202020204" pitchFamily="34" charset="0"/>
            </a:endParaRPr>
          </a:p>
        </p:txBody>
      </p:sp>
      <p:pic>
        <p:nvPicPr>
          <p:cNvPr id="15364" name="Picture 4">
            <a:extLst>
              <a:ext uri="{FF2B5EF4-FFF2-40B4-BE49-F238E27FC236}">
                <a16:creationId xmlns:a16="http://schemas.microsoft.com/office/drawing/2014/main" id="{9ED9CA26-D5F9-1BED-CDE8-85AE54E1B3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1309688"/>
            <a:ext cx="3117850" cy="4221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A80CCC90-EFD6-B49E-F867-36AD2574340D}"/>
              </a:ext>
            </a:extLst>
          </p:cNvPr>
          <p:cNvSpPr>
            <a:spLocks noGrp="1" noChangeArrowheads="1"/>
          </p:cNvSpPr>
          <p:nvPr>
            <p:ph type="title"/>
          </p:nvPr>
        </p:nvSpPr>
        <p:spPr/>
        <p:txBody>
          <a:bodyPr/>
          <a:lstStyle/>
          <a:p>
            <a:pPr eaLnBrk="1" hangingPunct="1"/>
            <a:r>
              <a:rPr lang="en-GB" altLang="en-US" b="1">
                <a:latin typeface="Arial" panose="020B0604020202020204" pitchFamily="34" charset="0"/>
                <a:cs typeface="Arial" panose="020B0604020202020204" pitchFamily="34" charset="0"/>
              </a:rPr>
              <a:t>Impact on community </a:t>
            </a:r>
          </a:p>
        </p:txBody>
      </p:sp>
      <p:sp>
        <p:nvSpPr>
          <p:cNvPr id="17411" name="Content Placeholder 2">
            <a:extLst>
              <a:ext uri="{FF2B5EF4-FFF2-40B4-BE49-F238E27FC236}">
                <a16:creationId xmlns:a16="http://schemas.microsoft.com/office/drawing/2014/main" id="{8BD2667D-06D5-2623-616E-7C33E2536D67}"/>
              </a:ext>
            </a:extLst>
          </p:cNvPr>
          <p:cNvSpPr>
            <a:spLocks noGrp="1" noChangeArrowheads="1"/>
          </p:cNvSpPr>
          <p:nvPr>
            <p:ph idx="1"/>
          </p:nvPr>
        </p:nvSpPr>
        <p:spPr>
          <a:xfrm>
            <a:off x="4140200" y="1196975"/>
            <a:ext cx="4833938" cy="3916363"/>
          </a:xfrm>
        </p:spPr>
        <p:txBody>
          <a:bodyPr/>
          <a:lstStyle/>
          <a:p>
            <a:pPr algn="just"/>
            <a:r>
              <a:rPr lang="en-GB" altLang="en-US" sz="2000">
                <a:latin typeface="Arial" panose="020B0604020202020204" pitchFamily="34" charset="0"/>
                <a:cs typeface="Arial" panose="020B0604020202020204" pitchFamily="34" charset="0"/>
              </a:rPr>
              <a:t>People living in Scottish Highlands, Welsh Valley and North Yorkshire moors often travel a lot to reach a pharmacy. </a:t>
            </a:r>
          </a:p>
          <a:p>
            <a:pPr algn="just"/>
            <a:r>
              <a:rPr lang="en-GB" altLang="en-US" sz="2000">
                <a:latin typeface="Arial" panose="020B0604020202020204" pitchFamily="34" charset="0"/>
                <a:cs typeface="Arial" panose="020B0604020202020204" pitchFamily="34" charset="0"/>
              </a:rPr>
              <a:t>But now electronic prescription made the medicine arrive earlier directly to the home (Marx, Padmanabhan and Cosgrove, 2020). </a:t>
            </a:r>
          </a:p>
          <a:p>
            <a:pPr algn="just"/>
            <a:r>
              <a:rPr lang="en-GB" altLang="en-US" sz="2000">
                <a:latin typeface="Arial" panose="020B0604020202020204" pitchFamily="34" charset="0"/>
                <a:cs typeface="Arial" panose="020B0604020202020204" pitchFamily="34" charset="0"/>
              </a:rPr>
              <a:t>Family care here feels the impact strongly as Carers UK estimated 5.7 million unpaid carers in Britain help relatives with medicine and 1 in 15 becomes unpaid carer in the UK (Kirlew-Morris, 2023). </a:t>
            </a:r>
            <a:endParaRPr lang="en-US" altLang="en-US" sz="2000">
              <a:latin typeface="Arial" panose="020B0604020202020204" pitchFamily="34" charset="0"/>
              <a:cs typeface="Arial" panose="020B0604020202020204" pitchFamily="34" charset="0"/>
            </a:endParaRPr>
          </a:p>
        </p:txBody>
      </p:sp>
      <p:pic>
        <p:nvPicPr>
          <p:cNvPr id="17412" name="Picture 2">
            <a:extLst>
              <a:ext uri="{FF2B5EF4-FFF2-40B4-BE49-F238E27FC236}">
                <a16:creationId xmlns:a16="http://schemas.microsoft.com/office/drawing/2014/main" id="{8048CEB0-E809-96E1-7E01-383D38190EF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5738" y="1844675"/>
            <a:ext cx="3968750" cy="2203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186C0149-578F-7F19-EE17-EA40E18114F2}"/>
              </a:ext>
            </a:extLst>
          </p:cNvPr>
          <p:cNvSpPr>
            <a:spLocks noGrp="1" noChangeArrowheads="1"/>
          </p:cNvSpPr>
          <p:nvPr>
            <p:ph type="title"/>
          </p:nvPr>
        </p:nvSpPr>
        <p:spPr/>
        <p:txBody>
          <a:bodyPr/>
          <a:lstStyle/>
          <a:p>
            <a:pPr eaLnBrk="1" hangingPunct="1"/>
            <a:r>
              <a:rPr lang="en-GB" altLang="en-US" b="1">
                <a:latin typeface="Arial" panose="020B0604020202020204" pitchFamily="34" charset="0"/>
                <a:cs typeface="Arial" panose="020B0604020202020204" pitchFamily="34" charset="0"/>
              </a:rPr>
              <a:t>Challenges of the innovation</a:t>
            </a:r>
          </a:p>
        </p:txBody>
      </p:sp>
      <p:sp>
        <p:nvSpPr>
          <p:cNvPr id="15363" name="Content Placeholder 2">
            <a:extLst>
              <a:ext uri="{FF2B5EF4-FFF2-40B4-BE49-F238E27FC236}">
                <a16:creationId xmlns:a16="http://schemas.microsoft.com/office/drawing/2014/main" id="{9809AAD1-D239-9747-9C86-B46F8E78C500}"/>
              </a:ext>
            </a:extLst>
          </p:cNvPr>
          <p:cNvSpPr>
            <a:spLocks noGrp="1" noChangeArrowheads="1"/>
          </p:cNvSpPr>
          <p:nvPr>
            <p:ph idx="1"/>
          </p:nvPr>
        </p:nvSpPr>
        <p:spPr>
          <a:xfrm>
            <a:off x="4284663" y="1600200"/>
            <a:ext cx="4402137" cy="3916363"/>
          </a:xfrm>
        </p:spPr>
        <p:txBody>
          <a:bodyPr/>
          <a:lstStyle/>
          <a:p>
            <a:pPr marL="0" indent="0">
              <a:buFont typeface="Arial" panose="020B0604020202020204" pitchFamily="34" charset="0"/>
              <a:buNone/>
              <a:defRPr/>
            </a:pPr>
            <a:r>
              <a:rPr lang="en-GB" sz="1800" dirty="0">
                <a:latin typeface="Arial" panose="020B0604020202020204" pitchFamily="34" charset="0"/>
                <a:cs typeface="Arial" panose="020B0604020202020204" pitchFamily="34" charset="0"/>
              </a:rPr>
              <a:t>The medication management system has benefits along with that it has many significant challenges that limits the effectiveness and accessibility across the United Kingdom.</a:t>
            </a:r>
            <a:endParaRPr lang="en-US" sz="1800" dirty="0">
              <a:latin typeface="Arial" panose="020B0604020202020204" pitchFamily="34" charset="0"/>
              <a:cs typeface="Arial" panose="020B0604020202020204" pitchFamily="34" charset="0"/>
            </a:endParaRPr>
          </a:p>
          <a:p>
            <a:pPr>
              <a:defRPr/>
            </a:pPr>
            <a:r>
              <a:rPr lang="en-GB" sz="1800" b="1" i="1" dirty="0">
                <a:latin typeface="Arial" panose="020B0604020202020204" pitchFamily="34" charset="0"/>
                <a:cs typeface="Arial" panose="020B0604020202020204" pitchFamily="34" charset="0"/>
              </a:rPr>
              <a:t>Digital exclusion</a:t>
            </a:r>
            <a:endParaRPr lang="en-US" sz="1800" dirty="0">
              <a:latin typeface="Arial" panose="020B0604020202020204" pitchFamily="34" charset="0"/>
              <a:cs typeface="Arial" panose="020B0604020202020204" pitchFamily="34" charset="0"/>
            </a:endParaRPr>
          </a:p>
          <a:p>
            <a:pPr>
              <a:defRPr/>
            </a:pPr>
            <a:r>
              <a:rPr lang="en-GB" sz="1800" b="1" i="1" dirty="0">
                <a:latin typeface="Arial" panose="020B0604020202020204" pitchFamily="34" charset="0"/>
                <a:cs typeface="Arial" panose="020B0604020202020204" pitchFamily="34" charset="0"/>
              </a:rPr>
              <a:t>Workforce skill gap</a:t>
            </a:r>
            <a:r>
              <a:rPr lang="en-GB" sz="1800" dirty="0">
                <a:latin typeface="Arial" panose="020B0604020202020204" pitchFamily="34" charset="0"/>
                <a:cs typeface="Arial" panose="020B0604020202020204" pitchFamily="34" charset="0"/>
              </a:rPr>
              <a:t> </a:t>
            </a:r>
          </a:p>
          <a:p>
            <a:pPr>
              <a:defRPr/>
            </a:pPr>
            <a:r>
              <a:rPr lang="en-GB" sz="1800" b="1" i="1" dirty="0">
                <a:latin typeface="Arial" panose="020B0604020202020204" pitchFamily="34" charset="0"/>
                <a:cs typeface="Arial" panose="020B0604020202020204" pitchFamily="34" charset="0"/>
              </a:rPr>
              <a:t>Interoperability issues</a:t>
            </a:r>
            <a:r>
              <a:rPr lang="en-GB" sz="1800" dirty="0">
                <a:latin typeface="Arial" panose="020B0604020202020204" pitchFamily="34" charset="0"/>
                <a:cs typeface="Arial" panose="020B0604020202020204" pitchFamily="34" charset="0"/>
              </a:rPr>
              <a:t> </a:t>
            </a:r>
          </a:p>
          <a:p>
            <a:pPr>
              <a:defRPr/>
            </a:pPr>
            <a:r>
              <a:rPr lang="en-GB" sz="1800" b="1" i="1" dirty="0">
                <a:latin typeface="Arial" panose="020B0604020202020204" pitchFamily="34" charset="0"/>
                <a:cs typeface="Arial" panose="020B0604020202020204" pitchFamily="34" charset="0"/>
              </a:rPr>
              <a:t>Cost barriers</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Stoumpos</a:t>
            </a:r>
            <a:r>
              <a:rPr lang="en-GB" sz="1800" dirty="0">
                <a:latin typeface="Arial" panose="020B0604020202020204" pitchFamily="34" charset="0"/>
                <a:cs typeface="Arial" panose="020B0604020202020204" pitchFamily="34" charset="0"/>
              </a:rPr>
              <a:t>, Kitsios and </a:t>
            </a:r>
            <a:r>
              <a:rPr lang="en-GB" sz="1800" dirty="0" err="1">
                <a:latin typeface="Arial" panose="020B0604020202020204" pitchFamily="34" charset="0"/>
                <a:cs typeface="Arial" panose="020B0604020202020204" pitchFamily="34" charset="0"/>
              </a:rPr>
              <a:t>Talias</a:t>
            </a:r>
            <a:r>
              <a:rPr lang="en-GB" sz="1800" dirty="0">
                <a:latin typeface="Arial" panose="020B0604020202020204" pitchFamily="34" charset="0"/>
                <a:cs typeface="Arial" panose="020B0604020202020204" pitchFamily="34" charset="0"/>
              </a:rPr>
              <a:t>, 2023).</a:t>
            </a:r>
            <a:endParaRPr lang="en-US" sz="1800" dirty="0">
              <a:latin typeface="Arial" panose="020B0604020202020204" pitchFamily="34" charset="0"/>
              <a:cs typeface="Arial" panose="020B0604020202020204" pitchFamily="34" charset="0"/>
            </a:endParaRPr>
          </a:p>
          <a:p>
            <a:pPr>
              <a:defRPr/>
            </a:pPr>
            <a:r>
              <a:rPr lang="en-GB" sz="1800" b="1" i="1" dirty="0">
                <a:latin typeface="Arial" panose="020B0604020202020204" pitchFamily="34" charset="0"/>
                <a:cs typeface="Arial" panose="020B0604020202020204" pitchFamily="34" charset="0"/>
              </a:rPr>
              <a:t>Legal accountability</a:t>
            </a:r>
            <a:endParaRPr lang="en-US" sz="1800" dirty="0">
              <a:latin typeface="Arial" panose="020B0604020202020204" pitchFamily="34" charset="0"/>
              <a:cs typeface="Arial" panose="020B0604020202020204" pitchFamily="34" charset="0"/>
            </a:endParaRPr>
          </a:p>
        </p:txBody>
      </p:sp>
      <p:pic>
        <p:nvPicPr>
          <p:cNvPr id="19460" name="Picture 2">
            <a:extLst>
              <a:ext uri="{FF2B5EF4-FFF2-40B4-BE49-F238E27FC236}">
                <a16:creationId xmlns:a16="http://schemas.microsoft.com/office/drawing/2014/main" id="{A0BB5AF4-9F4F-1816-DEC1-5064EFCB04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3675" y="2060575"/>
            <a:ext cx="4090988" cy="2520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AB6F52D9-6004-C375-CBE2-B3569E7A91B4}"/>
              </a:ext>
            </a:extLst>
          </p:cNvPr>
          <p:cNvSpPr>
            <a:spLocks noGrp="1" noChangeArrowheads="1"/>
          </p:cNvSpPr>
          <p:nvPr>
            <p:ph type="title"/>
          </p:nvPr>
        </p:nvSpPr>
        <p:spPr/>
        <p:txBody>
          <a:bodyPr/>
          <a:lstStyle/>
          <a:p>
            <a:r>
              <a:rPr lang="en-GB" altLang="en-US" b="1">
                <a:latin typeface="Arial" panose="020B0604020202020204" pitchFamily="34" charset="0"/>
                <a:cs typeface="Arial" panose="020B0604020202020204" pitchFamily="34" charset="0"/>
              </a:rPr>
              <a:t>Recommendations</a:t>
            </a:r>
          </a:p>
        </p:txBody>
      </p:sp>
      <p:sp>
        <p:nvSpPr>
          <p:cNvPr id="16387" name="Content Placeholder 2">
            <a:extLst>
              <a:ext uri="{FF2B5EF4-FFF2-40B4-BE49-F238E27FC236}">
                <a16:creationId xmlns:a16="http://schemas.microsoft.com/office/drawing/2014/main" id="{CAD95023-33D4-9C7C-EED0-439AF417E0DB}"/>
              </a:ext>
            </a:extLst>
          </p:cNvPr>
          <p:cNvSpPr>
            <a:spLocks noGrp="1" noChangeArrowheads="1"/>
          </p:cNvSpPr>
          <p:nvPr>
            <p:ph idx="1"/>
          </p:nvPr>
        </p:nvSpPr>
        <p:spPr>
          <a:xfrm>
            <a:off x="457200" y="1844675"/>
            <a:ext cx="4259263" cy="3916363"/>
          </a:xfrm>
        </p:spPr>
        <p:txBody>
          <a:bodyPr/>
          <a:lstStyle/>
          <a:p>
            <a:pPr marL="0" indent="0" algn="just">
              <a:buFont typeface="Arial" panose="020B0604020202020204" pitchFamily="34" charset="0"/>
              <a:buNone/>
              <a:defRPr/>
            </a:pPr>
            <a:r>
              <a:rPr lang="en-GB" sz="2000" dirty="0">
                <a:latin typeface="Arial" panose="020B0604020202020204" pitchFamily="34" charset="0"/>
                <a:cs typeface="Arial" panose="020B0604020202020204" pitchFamily="34" charset="0"/>
              </a:rPr>
              <a:t>In terms of addressing the challenges several recommendations are proposed below:</a:t>
            </a:r>
            <a:endParaRPr lang="en-US" sz="2000" dirty="0">
              <a:latin typeface="Arial" panose="020B0604020202020204" pitchFamily="34" charset="0"/>
              <a:cs typeface="Arial" panose="020B0604020202020204" pitchFamily="34" charset="0"/>
            </a:endParaRPr>
          </a:p>
          <a:p>
            <a:pPr algn="just">
              <a:defRPr/>
            </a:pPr>
            <a:r>
              <a:rPr lang="en-GB" sz="2000" dirty="0">
                <a:latin typeface="Arial" panose="020B0604020202020204" pitchFamily="34" charset="0"/>
                <a:cs typeface="Arial" panose="020B0604020202020204" pitchFamily="34" charset="0"/>
              </a:rPr>
              <a:t>Interoperability  standards </a:t>
            </a:r>
          </a:p>
          <a:p>
            <a:pPr algn="just">
              <a:defRPr/>
            </a:pPr>
            <a:r>
              <a:rPr lang="en-GB" sz="2000" dirty="0">
                <a:latin typeface="Arial" panose="020B0604020202020204" pitchFamily="34" charset="0"/>
                <a:cs typeface="Arial" panose="020B0604020202020204" pitchFamily="34" charset="0"/>
              </a:rPr>
              <a:t>Inclusive design principle (</a:t>
            </a:r>
            <a:r>
              <a:rPr lang="en-GB" sz="2000" dirty="0" err="1">
                <a:latin typeface="Arial" panose="020B0604020202020204" pitchFamily="34" charset="0"/>
                <a:cs typeface="Arial" panose="020B0604020202020204" pitchFamily="34" charset="0"/>
              </a:rPr>
              <a:t>Ustundag</a:t>
            </a:r>
            <a:r>
              <a:rPr lang="en-GB" sz="2000" dirty="0">
                <a:latin typeface="Arial" panose="020B0604020202020204" pitchFamily="34" charset="0"/>
                <a:cs typeface="Arial" panose="020B0604020202020204" pitchFamily="34" charset="0"/>
              </a:rPr>
              <a:t> and </a:t>
            </a:r>
            <a:r>
              <a:rPr lang="en-GB" sz="2000" dirty="0" err="1">
                <a:latin typeface="Arial" panose="020B0604020202020204" pitchFamily="34" charset="0"/>
                <a:cs typeface="Arial" panose="020B0604020202020204" pitchFamily="34" charset="0"/>
              </a:rPr>
              <a:t>Cevikcan</a:t>
            </a:r>
            <a:r>
              <a:rPr lang="en-GB" sz="2000" dirty="0">
                <a:latin typeface="Arial" panose="020B0604020202020204" pitchFamily="34" charset="0"/>
                <a:cs typeface="Arial" panose="020B0604020202020204" pitchFamily="34" charset="0"/>
              </a:rPr>
              <a:t>, 2018).</a:t>
            </a:r>
            <a:endParaRPr lang="en-US" sz="2000" dirty="0">
              <a:latin typeface="Arial" panose="020B0604020202020204" pitchFamily="34" charset="0"/>
              <a:cs typeface="Arial" panose="020B0604020202020204" pitchFamily="34" charset="0"/>
            </a:endParaRPr>
          </a:p>
          <a:p>
            <a:pPr algn="just">
              <a:defRPr/>
            </a:pPr>
            <a:r>
              <a:rPr lang="en-GB" sz="2000" dirty="0">
                <a:latin typeface="Arial" panose="020B0604020202020204" pitchFamily="34" charset="0"/>
                <a:cs typeface="Arial" panose="020B0604020202020204" pitchFamily="34" charset="0"/>
              </a:rPr>
              <a:t>Ring fenced funding </a:t>
            </a:r>
          </a:p>
          <a:p>
            <a:pPr algn="just">
              <a:defRPr/>
            </a:pPr>
            <a:r>
              <a:rPr lang="en-GB" sz="2000" dirty="0">
                <a:latin typeface="Arial" panose="020B0604020202020204" pitchFamily="34" charset="0"/>
                <a:cs typeface="Arial" panose="020B0604020202020204" pitchFamily="34" charset="0"/>
              </a:rPr>
              <a:t>Clear legal  guidelines.</a:t>
            </a:r>
            <a:endParaRPr lang="en-US" sz="2000" dirty="0">
              <a:latin typeface="Arial" panose="020B0604020202020204" pitchFamily="34" charset="0"/>
              <a:cs typeface="Arial" panose="020B0604020202020204" pitchFamily="34" charset="0"/>
            </a:endParaRPr>
          </a:p>
        </p:txBody>
      </p:sp>
      <p:pic>
        <p:nvPicPr>
          <p:cNvPr id="21508" name="Picture 2">
            <a:extLst>
              <a:ext uri="{FF2B5EF4-FFF2-40B4-BE49-F238E27FC236}">
                <a16:creationId xmlns:a16="http://schemas.microsoft.com/office/drawing/2014/main" id="{6BC10BDA-00AC-805E-8C54-0EBE48E5C1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48263" y="2060575"/>
            <a:ext cx="3295650" cy="2508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FBBCD020-F116-B410-0990-184EF41E020D}"/>
              </a:ext>
            </a:extLst>
          </p:cNvPr>
          <p:cNvSpPr>
            <a:spLocks noGrp="1" noChangeArrowheads="1"/>
          </p:cNvSpPr>
          <p:nvPr>
            <p:ph type="title"/>
          </p:nvPr>
        </p:nvSpPr>
        <p:spPr/>
        <p:txBody>
          <a:bodyPr/>
          <a:lstStyle/>
          <a:p>
            <a:pPr eaLnBrk="1" hangingPunct="1"/>
            <a:r>
              <a:rPr lang="en-GB" altLang="en-US" b="1">
                <a:latin typeface="Arial" panose="020B0604020202020204" pitchFamily="34" charset="0"/>
                <a:cs typeface="Arial" panose="020B0604020202020204" pitchFamily="34" charset="0"/>
              </a:rPr>
              <a:t>Conclusion</a:t>
            </a:r>
          </a:p>
        </p:txBody>
      </p:sp>
      <p:sp>
        <p:nvSpPr>
          <p:cNvPr id="23555" name="Content Placeholder 2">
            <a:extLst>
              <a:ext uri="{FF2B5EF4-FFF2-40B4-BE49-F238E27FC236}">
                <a16:creationId xmlns:a16="http://schemas.microsoft.com/office/drawing/2014/main" id="{BE18AEA5-2EA6-AD4B-B169-1F9EEA8B13E4}"/>
              </a:ext>
            </a:extLst>
          </p:cNvPr>
          <p:cNvSpPr>
            <a:spLocks noGrp="1" noChangeArrowheads="1"/>
          </p:cNvSpPr>
          <p:nvPr>
            <p:ph idx="1"/>
          </p:nvPr>
        </p:nvSpPr>
        <p:spPr>
          <a:xfrm>
            <a:off x="457200" y="1600200"/>
            <a:ext cx="8229600" cy="3916363"/>
          </a:xfrm>
        </p:spPr>
        <p:txBody>
          <a:bodyPr/>
          <a:lstStyle/>
          <a:p>
            <a:pPr algn="just" eaLnBrk="1" hangingPunct="1"/>
            <a:r>
              <a:rPr lang="en-GB" altLang="en-US" sz="1800"/>
              <a:t>The Medication management system has transformed the United Kingdom health and social care since 2015 and it focuses on reducing any mistakes and improving the patient services to manage their medication independently (Kolasa, 2023). </a:t>
            </a:r>
          </a:p>
          <a:p>
            <a:pPr algn="just" eaLnBrk="1" hangingPunct="1"/>
            <a:r>
              <a:rPr lang="en-GB" altLang="en-US" sz="1800"/>
              <a:t>There are some challenges including digital exclusion, cost barriers which need to be addressed in terms of creating proper service for the patients across the UK (Baker, 2022). </a:t>
            </a:r>
          </a:p>
          <a:p>
            <a:pPr algn="just" eaLnBrk="1" hangingPunct="1"/>
            <a:r>
              <a:rPr lang="en-GB" altLang="en-US" sz="1800"/>
              <a:t>With inclusive design, national standard and targeted investment those systems can deliver safer and more equitable care to the patient across the UK.</a:t>
            </a:r>
            <a:endParaRPr lang="en-US" altLang="en-US" sz="1800"/>
          </a:p>
          <a:p>
            <a:pPr algn="just" eaLnBrk="1" hangingPunct="1"/>
            <a:endParaRPr lang="en-GB" altLang="en-US" sz="18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0F15AF2D-DA72-90DD-759D-8898774B6AF4}"/>
              </a:ext>
            </a:extLst>
          </p:cNvPr>
          <p:cNvSpPr>
            <a:spLocks noGrp="1" noChangeArrowheads="1"/>
          </p:cNvSpPr>
          <p:nvPr>
            <p:ph type="title"/>
          </p:nvPr>
        </p:nvSpPr>
        <p:spPr/>
        <p:txBody>
          <a:bodyPr/>
          <a:lstStyle/>
          <a:p>
            <a:pPr eaLnBrk="1" hangingPunct="1"/>
            <a:r>
              <a:rPr lang="en-GB" altLang="en-US" b="1">
                <a:latin typeface="Arial" panose="020B0604020202020204" pitchFamily="34" charset="0"/>
                <a:cs typeface="Arial" panose="020B0604020202020204" pitchFamily="34" charset="0"/>
              </a:rPr>
              <a:t>References</a:t>
            </a:r>
          </a:p>
        </p:txBody>
      </p:sp>
      <p:sp>
        <p:nvSpPr>
          <p:cNvPr id="25603" name="Content Placeholder 2">
            <a:extLst>
              <a:ext uri="{FF2B5EF4-FFF2-40B4-BE49-F238E27FC236}">
                <a16:creationId xmlns:a16="http://schemas.microsoft.com/office/drawing/2014/main" id="{E40AB16E-4622-6790-4362-0D47A39FBFF4}"/>
              </a:ext>
            </a:extLst>
          </p:cNvPr>
          <p:cNvSpPr>
            <a:spLocks noGrp="1" noChangeArrowheads="1"/>
          </p:cNvSpPr>
          <p:nvPr>
            <p:ph idx="1"/>
          </p:nvPr>
        </p:nvSpPr>
        <p:spPr>
          <a:xfrm>
            <a:off x="179388" y="1268413"/>
            <a:ext cx="8964612" cy="3916362"/>
          </a:xfrm>
        </p:spPr>
        <p:txBody>
          <a:bodyPr/>
          <a:lstStyle/>
          <a:p>
            <a:pPr algn="just"/>
            <a:r>
              <a:rPr lang="en-US" altLang="en-US" sz="1000">
                <a:latin typeface="Arial" panose="020B0604020202020204" pitchFamily="34" charset="0"/>
                <a:cs typeface="Arial" panose="020B0604020202020204" pitchFamily="34" charset="0"/>
              </a:rPr>
              <a:t>Baker, M. (2022). </a:t>
            </a:r>
            <a:r>
              <a:rPr lang="en-US" altLang="en-US" sz="1000" i="1">
                <a:latin typeface="Arial" panose="020B0604020202020204" pitchFamily="34" charset="0"/>
                <a:cs typeface="Arial" panose="020B0604020202020204" pitchFamily="34" charset="0"/>
              </a:rPr>
              <a:t>Digital transformation</a:t>
            </a:r>
            <a:r>
              <a:rPr lang="en-US" altLang="en-US" sz="1000">
                <a:latin typeface="Arial" panose="020B0604020202020204" pitchFamily="34" charset="0"/>
                <a:cs typeface="Arial" panose="020B0604020202020204" pitchFamily="34" charset="0"/>
              </a:rPr>
              <a:t>. Charleston] [Createspace Independent Publishing Platform] Buckingham Monographs.</a:t>
            </a:r>
          </a:p>
          <a:p>
            <a:pPr algn="just"/>
            <a:r>
              <a:rPr lang="en-US" altLang="en-US" sz="1000">
                <a:latin typeface="Arial" panose="020B0604020202020204" pitchFamily="34" charset="0"/>
                <a:cs typeface="Arial" panose="020B0604020202020204" pitchFamily="34" charset="0"/>
              </a:rPr>
              <a:t>Bounfour, A. (2016). </a:t>
            </a:r>
            <a:r>
              <a:rPr lang="en-US" altLang="en-US" sz="1000" i="1">
                <a:latin typeface="Arial" panose="020B0604020202020204" pitchFamily="34" charset="0"/>
                <a:cs typeface="Arial" panose="020B0604020202020204" pitchFamily="34" charset="0"/>
              </a:rPr>
              <a:t>Digital futures, digital transformation : from lean production to acceluction</a:t>
            </a:r>
            <a:r>
              <a:rPr lang="en-US" altLang="en-US" sz="1000">
                <a:latin typeface="Arial" panose="020B0604020202020204" pitchFamily="34" charset="0"/>
                <a:cs typeface="Arial" panose="020B0604020202020204" pitchFamily="34" charset="0"/>
              </a:rPr>
              <a:t>. Cham ; Heidelbergu.A.: Springer.</a:t>
            </a:r>
          </a:p>
          <a:p>
            <a:pPr algn="just"/>
            <a:r>
              <a:rPr lang="en-US" altLang="en-US" sz="1000">
                <a:latin typeface="Arial" panose="020B0604020202020204" pitchFamily="34" charset="0"/>
                <a:cs typeface="Arial" panose="020B0604020202020204" pitchFamily="34" charset="0"/>
              </a:rPr>
              <a:t>Hanna, N. (2016). </a:t>
            </a:r>
            <a:r>
              <a:rPr lang="en-US" altLang="en-US" sz="1000" i="1">
                <a:latin typeface="Arial" panose="020B0604020202020204" pitchFamily="34" charset="0"/>
                <a:cs typeface="Arial" panose="020B0604020202020204" pitchFamily="34" charset="0"/>
              </a:rPr>
              <a:t>Mastering digital transformation : towards a smarter society, economy, city and nation</a:t>
            </a:r>
            <a:r>
              <a:rPr lang="en-US" altLang="en-US" sz="1000">
                <a:latin typeface="Arial" panose="020B0604020202020204" pitchFamily="34" charset="0"/>
                <a:cs typeface="Arial" panose="020B0604020202020204" pitchFamily="34" charset="0"/>
              </a:rPr>
              <a:t>. Bingley: Emerald Publishing.</a:t>
            </a:r>
          </a:p>
          <a:p>
            <a:pPr algn="just"/>
            <a:r>
              <a:rPr lang="en-GB" altLang="en-US" sz="1000">
                <a:latin typeface="Arial" panose="020B0604020202020204" pitchFamily="34" charset="0"/>
                <a:cs typeface="Arial" panose="020B0604020202020204" pitchFamily="34" charset="0"/>
              </a:rPr>
              <a:t>Khan, O., Parvez, M., Kumari, P., Parvez, S. and Ahmad, S. (2023). The future of pharmacy: How AI is revolutionizing the industry. </a:t>
            </a:r>
            <a:r>
              <a:rPr lang="en-GB" altLang="en-US" sz="1000" i="1">
                <a:latin typeface="Arial" panose="020B0604020202020204" pitchFamily="34" charset="0"/>
                <a:cs typeface="Arial" panose="020B0604020202020204" pitchFamily="34" charset="0"/>
              </a:rPr>
              <a:t>Intelligent Pharmacy</a:t>
            </a:r>
            <a:r>
              <a:rPr lang="en-GB" altLang="en-US" sz="1000">
                <a:latin typeface="Arial" panose="020B0604020202020204" pitchFamily="34" charset="0"/>
                <a:cs typeface="Arial" panose="020B0604020202020204" pitchFamily="34" charset="0"/>
              </a:rPr>
              <a:t>, [online] 1(1), pp.32–40. doi:</a:t>
            </a:r>
            <a:r>
              <a:rPr lang="en-GB" altLang="en-US" sz="1000" u="sng">
                <a:latin typeface="Arial" panose="020B0604020202020204" pitchFamily="34" charset="0"/>
                <a:cs typeface="Arial" panose="020B0604020202020204" pitchFamily="34" charset="0"/>
                <a:hlinkClick r:id="rId3"/>
              </a:rPr>
              <a:t>https://doi.org/10.1016/j.ipha.2023.04.008</a:t>
            </a:r>
            <a:r>
              <a:rPr lang="en-GB" altLang="en-US" sz="1000">
                <a:latin typeface="Arial" panose="020B0604020202020204" pitchFamily="34" charset="0"/>
                <a:cs typeface="Arial" panose="020B0604020202020204" pitchFamily="34" charset="0"/>
              </a:rPr>
              <a:t>. </a:t>
            </a:r>
            <a:endParaRPr lang="en-US" altLang="en-US" sz="1000">
              <a:latin typeface="Arial" panose="020B0604020202020204" pitchFamily="34" charset="0"/>
              <a:cs typeface="Arial" panose="020B0604020202020204" pitchFamily="34" charset="0"/>
            </a:endParaRPr>
          </a:p>
          <a:p>
            <a:pPr algn="just"/>
            <a:r>
              <a:rPr lang="en-GB" altLang="en-US" sz="1000">
                <a:latin typeface="Arial" panose="020B0604020202020204" pitchFamily="34" charset="0"/>
                <a:cs typeface="Arial" panose="020B0604020202020204" pitchFamily="34" charset="0"/>
              </a:rPr>
              <a:t>Kirlew-Morris, D. (2023). </a:t>
            </a:r>
            <a:r>
              <a:rPr lang="en-GB" altLang="en-US" sz="1000" i="1">
                <a:latin typeface="Arial" panose="020B0604020202020204" pitchFamily="34" charset="0"/>
                <a:cs typeface="Arial" panose="020B0604020202020204" pitchFamily="34" charset="0"/>
              </a:rPr>
              <a:t>Carers: the unsung heroes of the social care system</a:t>
            </a:r>
            <a:r>
              <a:rPr lang="en-GB" altLang="en-US" sz="1000">
                <a:latin typeface="Arial" panose="020B0604020202020204" pitchFamily="34" charset="0"/>
                <a:cs typeface="Arial" panose="020B0604020202020204" pitchFamily="34" charset="0"/>
              </a:rPr>
              <a:t>. [online] Yorkshire Bylines | Powerful Citizen Journalism. Available at: </a:t>
            </a:r>
            <a:r>
              <a:rPr lang="en-GB" altLang="en-US" sz="1000" u="sng">
                <a:latin typeface="Arial" panose="020B0604020202020204" pitchFamily="34" charset="0"/>
                <a:cs typeface="Arial" panose="020B0604020202020204" pitchFamily="34" charset="0"/>
                <a:hlinkClick r:id="rId4"/>
              </a:rPr>
              <a:t>https://yorkshirebylines.co.uk/politics/carers-the-unsung-heroes-of-the-social-care-system/</a:t>
            </a:r>
            <a:r>
              <a:rPr lang="en-GB" altLang="en-US" sz="1000">
                <a:latin typeface="Arial" panose="020B0604020202020204" pitchFamily="34" charset="0"/>
                <a:cs typeface="Arial" panose="020B0604020202020204" pitchFamily="34" charset="0"/>
              </a:rPr>
              <a:t> [Accessed 1 Mar. 2026].</a:t>
            </a:r>
            <a:endParaRPr lang="en-US" altLang="en-US" sz="1000">
              <a:latin typeface="Arial" panose="020B0604020202020204" pitchFamily="34" charset="0"/>
              <a:cs typeface="Arial" panose="020B0604020202020204" pitchFamily="34" charset="0"/>
            </a:endParaRPr>
          </a:p>
          <a:p>
            <a:pPr algn="just"/>
            <a:r>
              <a:rPr lang="en-US" altLang="en-US" sz="1000">
                <a:latin typeface="Arial" panose="020B0604020202020204" pitchFamily="34" charset="0"/>
                <a:cs typeface="Arial" panose="020B0604020202020204" pitchFamily="34" charset="0"/>
              </a:rPr>
              <a:t>Kolasa, K. (2023). </a:t>
            </a:r>
            <a:r>
              <a:rPr lang="en-US" altLang="en-US" sz="1000" i="1">
                <a:latin typeface="Arial" panose="020B0604020202020204" pitchFamily="34" charset="0"/>
                <a:cs typeface="Arial" panose="020B0604020202020204" pitchFamily="34" charset="0"/>
              </a:rPr>
              <a:t>The Digital Transformation of the Healthcare System</a:t>
            </a:r>
            <a:r>
              <a:rPr lang="en-US" altLang="en-US" sz="1000">
                <a:latin typeface="Arial" panose="020B0604020202020204" pitchFamily="34" charset="0"/>
                <a:cs typeface="Arial" panose="020B0604020202020204" pitchFamily="34" charset="0"/>
              </a:rPr>
              <a:t>. Taylor &amp; Francis.</a:t>
            </a:r>
          </a:p>
          <a:p>
            <a:pPr algn="just"/>
            <a:r>
              <a:rPr lang="en-US" altLang="en-US" sz="1000">
                <a:latin typeface="Arial" panose="020B0604020202020204" pitchFamily="34" charset="0"/>
                <a:cs typeface="Arial" panose="020B0604020202020204" pitchFamily="34" charset="0"/>
              </a:rPr>
              <a:t>Lewrick, M., Link, P. and Leifer, L. (2018). </a:t>
            </a:r>
            <a:r>
              <a:rPr lang="en-US" altLang="en-US" sz="1000" i="1">
                <a:latin typeface="Arial" panose="020B0604020202020204" pitchFamily="34" charset="0"/>
                <a:cs typeface="Arial" panose="020B0604020202020204" pitchFamily="34" charset="0"/>
              </a:rPr>
              <a:t>The design thinking playbook : Mindful digital transformation of teams, products, services, businesses and ecosystems</a:t>
            </a:r>
            <a:r>
              <a:rPr lang="en-US" altLang="en-US" sz="1000">
                <a:latin typeface="Arial" panose="020B0604020202020204" pitchFamily="34" charset="0"/>
                <a:cs typeface="Arial" panose="020B0604020202020204" pitchFamily="34" charset="0"/>
              </a:rPr>
              <a:t>. Hoboken, New Jersey: John Wiley &amp; Sons, Inc.</a:t>
            </a:r>
          </a:p>
          <a:p>
            <a:pPr algn="just"/>
            <a:r>
              <a:rPr lang="en-US" altLang="en-US" sz="1000">
                <a:latin typeface="Arial" panose="020B0604020202020204" pitchFamily="34" charset="0"/>
                <a:cs typeface="Arial" panose="020B0604020202020204" pitchFamily="34" charset="0"/>
              </a:rPr>
              <a:t>Marek Ćwiklicki, Duplaga, M. and Klich, J. (2021). </a:t>
            </a:r>
            <a:r>
              <a:rPr lang="en-US" altLang="en-US" sz="1000" i="1">
                <a:latin typeface="Arial" panose="020B0604020202020204" pitchFamily="34" charset="0"/>
                <a:cs typeface="Arial" panose="020B0604020202020204" pitchFamily="34" charset="0"/>
              </a:rPr>
              <a:t>The Digital Transformation of Healthcare</a:t>
            </a:r>
            <a:r>
              <a:rPr lang="en-US" altLang="en-US" sz="1000">
                <a:latin typeface="Arial" panose="020B0604020202020204" pitchFamily="34" charset="0"/>
                <a:cs typeface="Arial" panose="020B0604020202020204" pitchFamily="34" charset="0"/>
              </a:rPr>
              <a:t>. Routledge.</a:t>
            </a:r>
          </a:p>
          <a:p>
            <a:pPr algn="just"/>
            <a:r>
              <a:rPr lang="en-US" altLang="en-US" sz="1000">
                <a:latin typeface="Arial" panose="020B0604020202020204" pitchFamily="34" charset="0"/>
                <a:cs typeface="Arial" panose="020B0604020202020204" pitchFamily="34" charset="0"/>
              </a:rPr>
              <a:t>Marx, E.W., Padmanabhan, P. and Cosgrove, T. (2020). </a:t>
            </a:r>
            <a:r>
              <a:rPr lang="en-US" altLang="en-US" sz="1000" i="1">
                <a:latin typeface="Arial" panose="020B0604020202020204" pitchFamily="34" charset="0"/>
                <a:cs typeface="Arial" panose="020B0604020202020204" pitchFamily="34" charset="0"/>
              </a:rPr>
              <a:t>Healthcare digital transformation : how consumerism, technology and pandemic are accelerating the future</a:t>
            </a:r>
            <a:r>
              <a:rPr lang="en-US" altLang="en-US" sz="1000">
                <a:latin typeface="Arial" panose="020B0604020202020204" pitchFamily="34" charset="0"/>
                <a:cs typeface="Arial" panose="020B0604020202020204" pitchFamily="34" charset="0"/>
              </a:rPr>
              <a:t>. Boca Raton, FL: CRC Press/Taylor &amp; Francis Group.</a:t>
            </a:r>
          </a:p>
          <a:p>
            <a:pPr algn="just"/>
            <a:r>
              <a:rPr lang="en-GB" altLang="en-US" sz="1000">
                <a:latin typeface="Arial" panose="020B0604020202020204" pitchFamily="34" charset="0"/>
                <a:cs typeface="Arial" panose="020B0604020202020204" pitchFamily="34" charset="0"/>
              </a:rPr>
              <a:t>Odberg, K.R., Aase, K., Grusd, E. and Vifladt, A. (2025). The work system of prehospital medication administration: a qualitative mixed methods study with ambulance professionals. </a:t>
            </a:r>
            <a:r>
              <a:rPr lang="en-GB" altLang="en-US" sz="1000" i="1">
                <a:latin typeface="Arial" panose="020B0604020202020204" pitchFamily="34" charset="0"/>
                <a:cs typeface="Arial" panose="020B0604020202020204" pitchFamily="34" charset="0"/>
              </a:rPr>
              <a:t>BMC Emergency Medicine</a:t>
            </a:r>
            <a:r>
              <a:rPr lang="en-GB" altLang="en-US" sz="1000">
                <a:latin typeface="Arial" panose="020B0604020202020204" pitchFamily="34" charset="0"/>
                <a:cs typeface="Arial" panose="020B0604020202020204" pitchFamily="34" charset="0"/>
              </a:rPr>
              <a:t>, [online] 25(1). doi: </a:t>
            </a:r>
            <a:r>
              <a:rPr lang="en-GB" altLang="en-US" sz="1000" u="sng">
                <a:latin typeface="Arial" panose="020B0604020202020204" pitchFamily="34" charset="0"/>
                <a:cs typeface="Arial" panose="020B0604020202020204" pitchFamily="34" charset="0"/>
                <a:hlinkClick r:id="rId5"/>
              </a:rPr>
              <a:t>https://doi.org/10.1186/s12873-025-01213-z</a:t>
            </a:r>
            <a:r>
              <a:rPr lang="en-GB" altLang="en-US" sz="1000">
                <a:latin typeface="Arial" panose="020B0604020202020204" pitchFamily="34" charset="0"/>
                <a:cs typeface="Arial" panose="020B0604020202020204" pitchFamily="34" charset="0"/>
              </a:rPr>
              <a:t>. </a:t>
            </a:r>
            <a:endParaRPr lang="en-US" altLang="en-US" sz="1000">
              <a:latin typeface="Arial" panose="020B0604020202020204" pitchFamily="34" charset="0"/>
              <a:cs typeface="Arial" panose="020B0604020202020204" pitchFamily="34" charset="0"/>
            </a:endParaRPr>
          </a:p>
          <a:p>
            <a:pPr algn="just"/>
            <a:r>
              <a:rPr lang="en-US" altLang="en-US" sz="1000">
                <a:latin typeface="Arial" panose="020B0604020202020204" pitchFamily="34" charset="0"/>
                <a:cs typeface="Arial" panose="020B0604020202020204" pitchFamily="34" charset="0"/>
              </a:rPr>
              <a:t>Ordonez, P. and Zhang, X. (2023). </a:t>
            </a:r>
            <a:r>
              <a:rPr lang="en-US" altLang="en-US" sz="1000" i="1">
                <a:latin typeface="Arial" panose="020B0604020202020204" pitchFamily="34" charset="0"/>
                <a:cs typeface="Arial" panose="020B0604020202020204" pitchFamily="34" charset="0"/>
              </a:rPr>
              <a:t>Accelerating Strategic Changes for Digital Transformation in the Healthcare Industry</a:t>
            </a:r>
            <a:r>
              <a:rPr lang="en-US" altLang="en-US" sz="1000">
                <a:latin typeface="Arial" panose="020B0604020202020204" pitchFamily="34" charset="0"/>
                <a:cs typeface="Arial" panose="020B0604020202020204" pitchFamily="34" charset="0"/>
              </a:rPr>
              <a:t>. Elsevier.</a:t>
            </a:r>
          </a:p>
          <a:p>
            <a:pPr algn="just"/>
            <a:r>
              <a:rPr lang="en-US" altLang="en-US" sz="1000">
                <a:latin typeface="Arial" panose="020B0604020202020204" pitchFamily="34" charset="0"/>
                <a:cs typeface="Arial" panose="020B0604020202020204" pitchFamily="34" charset="0"/>
              </a:rPr>
              <a:t>Raimo, N., De Turi, I., Albergo, F. and Vitolla, F. (2022). The drivers of the digital transformation in the healthcare industry: An empirical analysis in Italian hospitals. </a:t>
            </a:r>
            <a:r>
              <a:rPr lang="en-US" altLang="en-US" sz="1000" i="1">
                <a:latin typeface="Arial" panose="020B0604020202020204" pitchFamily="34" charset="0"/>
                <a:cs typeface="Arial" panose="020B0604020202020204" pitchFamily="34" charset="0"/>
              </a:rPr>
              <a:t>Technovation</a:t>
            </a:r>
            <a:r>
              <a:rPr lang="en-US" altLang="en-US" sz="1000">
                <a:latin typeface="Arial" panose="020B0604020202020204" pitchFamily="34" charset="0"/>
                <a:cs typeface="Arial" panose="020B0604020202020204" pitchFamily="34" charset="0"/>
              </a:rPr>
              <a:t>, 121(102558), p.102558. doi:</a:t>
            </a:r>
            <a:r>
              <a:rPr lang="en-US" altLang="en-US" sz="1000" u="sng">
                <a:latin typeface="Arial" panose="020B0604020202020204" pitchFamily="34" charset="0"/>
                <a:cs typeface="Arial" panose="020B0604020202020204" pitchFamily="34" charset="0"/>
                <a:hlinkClick r:id="rId6"/>
              </a:rPr>
              <a:t>https://doi.org/10.1016/j.technovation.2022.102558</a:t>
            </a:r>
            <a:r>
              <a:rPr lang="en-US" altLang="en-US" sz="1000">
                <a:latin typeface="Arial" panose="020B0604020202020204" pitchFamily="34" charset="0"/>
                <a:cs typeface="Arial" panose="020B0604020202020204" pitchFamily="34" charset="0"/>
              </a:rPr>
              <a:t>. </a:t>
            </a:r>
          </a:p>
          <a:p>
            <a:pPr algn="just"/>
            <a:r>
              <a:rPr lang="en-US" altLang="en-US" sz="1000">
                <a:latin typeface="Arial" panose="020B0604020202020204" pitchFamily="34" charset="0"/>
                <a:cs typeface="Arial" panose="020B0604020202020204" pitchFamily="34" charset="0"/>
              </a:rPr>
              <a:t>Rogers, D.L. (2016). </a:t>
            </a:r>
            <a:r>
              <a:rPr lang="en-US" altLang="en-US" sz="1000" i="1">
                <a:latin typeface="Arial" panose="020B0604020202020204" pitchFamily="34" charset="0"/>
                <a:cs typeface="Arial" panose="020B0604020202020204" pitchFamily="34" charset="0"/>
              </a:rPr>
              <a:t>The Digital Transformation Playbook : Rethink Your Business for the Digital Age</a:t>
            </a:r>
            <a:r>
              <a:rPr lang="en-US" altLang="en-US" sz="1000">
                <a:latin typeface="Arial" panose="020B0604020202020204" pitchFamily="34" charset="0"/>
                <a:cs typeface="Arial" panose="020B0604020202020204" pitchFamily="34" charset="0"/>
              </a:rPr>
              <a:t>. New York: Columbia University Press.</a:t>
            </a:r>
          </a:p>
          <a:p>
            <a:pPr algn="just"/>
            <a:r>
              <a:rPr lang="en-US" altLang="en-US" sz="1000">
                <a:latin typeface="Arial" panose="020B0604020202020204" pitchFamily="34" charset="0"/>
                <a:cs typeface="Arial" panose="020B0604020202020204" pitchFamily="34" charset="0"/>
              </a:rPr>
              <a:t>Stoumpos, A.I., Kitsios, F. and Talias, M.A. (2023). Digital Transformation in healthcare: Technology Acceptance and Its Applications. </a:t>
            </a:r>
            <a:r>
              <a:rPr lang="en-US" altLang="en-US" sz="1000" i="1">
                <a:latin typeface="Arial" panose="020B0604020202020204" pitchFamily="34" charset="0"/>
                <a:cs typeface="Arial" panose="020B0604020202020204" pitchFamily="34" charset="0"/>
              </a:rPr>
              <a:t>International Journal of Environmental Research and Public Health</a:t>
            </a:r>
            <a:r>
              <a:rPr lang="en-US" altLang="en-US" sz="1000">
                <a:latin typeface="Arial" panose="020B0604020202020204" pitchFamily="34" charset="0"/>
                <a:cs typeface="Arial" panose="020B0604020202020204" pitchFamily="34" charset="0"/>
              </a:rPr>
              <a:t>, [online] 20(4). Available at: </a:t>
            </a:r>
            <a:r>
              <a:rPr lang="en-US" altLang="en-US" sz="1000" u="sng">
                <a:latin typeface="Arial" panose="020B0604020202020204" pitchFamily="34" charset="0"/>
                <a:cs typeface="Arial" panose="020B0604020202020204" pitchFamily="34" charset="0"/>
                <a:hlinkClick r:id="rId7"/>
              </a:rPr>
              <a:t>https://www.mdpi.com/1660-4601/20/4/3407</a:t>
            </a:r>
            <a:r>
              <a:rPr lang="en-US" altLang="en-US" sz="1000">
                <a:latin typeface="Arial" panose="020B0604020202020204" pitchFamily="34" charset="0"/>
                <a:cs typeface="Arial" panose="020B0604020202020204" pitchFamily="34" charset="0"/>
              </a:rPr>
              <a:t>. </a:t>
            </a:r>
          </a:p>
          <a:p>
            <a:pPr algn="just"/>
            <a:r>
              <a:rPr lang="en-GB" altLang="en-US" sz="1000">
                <a:latin typeface="Arial" panose="020B0604020202020204" pitchFamily="34" charset="0"/>
                <a:cs typeface="Arial" panose="020B0604020202020204" pitchFamily="34" charset="0"/>
              </a:rPr>
              <a:t>Tantray, J., Patel, A., Wani, S.N., Kosey, S. and Prajapati, B.G. (2024). Prescription Precision: A Comprehensive Review of Intelligent Prescription Systems. </a:t>
            </a:r>
            <a:r>
              <a:rPr lang="en-GB" altLang="en-US" sz="1000" i="1">
                <a:latin typeface="Arial" panose="020B0604020202020204" pitchFamily="34" charset="0"/>
                <a:cs typeface="Arial" panose="020B0604020202020204" pitchFamily="34" charset="0"/>
              </a:rPr>
              <a:t>Current Pharmaceutical Design</a:t>
            </a:r>
            <a:r>
              <a:rPr lang="en-GB" altLang="en-US" sz="1000">
                <a:latin typeface="Arial" panose="020B0604020202020204" pitchFamily="34" charset="0"/>
                <a:cs typeface="Arial" panose="020B0604020202020204" pitchFamily="34" charset="0"/>
              </a:rPr>
              <a:t>, 30(34), pp.2671–2684. doi: </a:t>
            </a:r>
            <a:r>
              <a:rPr lang="en-GB" altLang="en-US" sz="1000" u="sng">
                <a:latin typeface="Arial" panose="020B0604020202020204" pitchFamily="34" charset="0"/>
                <a:cs typeface="Arial" panose="020B0604020202020204" pitchFamily="34" charset="0"/>
                <a:hlinkClick r:id="rId8"/>
              </a:rPr>
              <a:t>https://doi.org/10.2174/0113816128321623240719104337</a:t>
            </a:r>
            <a:r>
              <a:rPr lang="en-GB" altLang="en-US" sz="1000">
                <a:latin typeface="Arial" panose="020B0604020202020204" pitchFamily="34" charset="0"/>
                <a:cs typeface="Arial" panose="020B0604020202020204" pitchFamily="34" charset="0"/>
              </a:rPr>
              <a:t>. </a:t>
            </a:r>
            <a:endParaRPr lang="en-US" altLang="en-US" sz="1000">
              <a:latin typeface="Arial" panose="020B0604020202020204" pitchFamily="34" charset="0"/>
              <a:cs typeface="Arial" panose="020B0604020202020204" pitchFamily="34" charset="0"/>
            </a:endParaRPr>
          </a:p>
          <a:p>
            <a:pPr algn="just"/>
            <a:r>
              <a:rPr lang="en-US" altLang="en-US" sz="1000">
                <a:latin typeface="Arial" panose="020B0604020202020204" pitchFamily="34" charset="0"/>
                <a:cs typeface="Arial" panose="020B0604020202020204" pitchFamily="34" charset="0"/>
              </a:rPr>
              <a:t>Ustundag, A. and Cevikcan, E. (2018). </a:t>
            </a:r>
            <a:r>
              <a:rPr lang="en-US" altLang="en-US" sz="1000" i="1">
                <a:latin typeface="Arial" panose="020B0604020202020204" pitchFamily="34" charset="0"/>
                <a:cs typeface="Arial" panose="020B0604020202020204" pitchFamily="34" charset="0"/>
              </a:rPr>
              <a:t>Industry 4.0 : managing the digital transformation</a:t>
            </a:r>
            <a:r>
              <a:rPr lang="en-US" altLang="en-US" sz="1000">
                <a:latin typeface="Arial" panose="020B0604020202020204" pitchFamily="34" charset="0"/>
                <a:cs typeface="Arial" panose="020B0604020202020204" pitchFamily="34" charset="0"/>
              </a:rPr>
              <a:t>. Cham: Springer International Publ.</a:t>
            </a:r>
          </a:p>
          <a:p>
            <a:pPr algn="just"/>
            <a:r>
              <a:rPr lang="en-US" altLang="en-US" sz="1000">
                <a:latin typeface="Arial" panose="020B0604020202020204" pitchFamily="34" charset="0"/>
                <a:cs typeface="Arial" panose="020B0604020202020204" pitchFamily="34" charset="0"/>
              </a:rPr>
              <a:t>Wickramasinghe, N. (2024). </a:t>
            </a:r>
            <a:r>
              <a:rPr lang="en-US" altLang="en-US" sz="1000" i="1">
                <a:latin typeface="Arial" panose="020B0604020202020204" pitchFamily="34" charset="0"/>
                <a:cs typeface="Arial" panose="020B0604020202020204" pitchFamily="34" charset="0"/>
              </a:rPr>
              <a:t>Digitalization and the Transformation of the Healthcare Sector</a:t>
            </a:r>
            <a:r>
              <a:rPr lang="en-US" altLang="en-US" sz="1000">
                <a:latin typeface="Arial" panose="020B0604020202020204" pitchFamily="34" charset="0"/>
                <a:cs typeface="Arial" panose="020B0604020202020204" pitchFamily="34" charset="0"/>
              </a:rPr>
              <a:t>. IGI Global.</a:t>
            </a:r>
          </a:p>
          <a:p>
            <a:pPr algn="just" eaLnBrk="1" hangingPunct="1"/>
            <a:endParaRPr lang="en-GB" altLang="en-US" sz="1000">
              <a:latin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http://www.w3.org/2000/xmlns/"/>
    <ds:schemaRef ds:uri="303dbf9b-b85b-46a0-94f1-894078c07ecd"/>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0/xmlns/"/>
    <ds:schemaRef ds:uri="http://www.w3.org/2001/XMLSchema"/>
    <ds:schemaRef ds:uri="303dbf9b-b85b-46a0-94f1-894078c07ec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3668</Words>
  <Application>Microsoft Office PowerPoint</Application>
  <PresentationFormat>On-screen Show (4:3)</PresentationFormat>
  <Paragraphs>108</Paragraphs>
  <Slides>11</Slides>
  <Notes>10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20140311PresentationUWTSDTemplate</vt:lpstr>
      <vt:lpstr>Digital Transformation in the Health and Care Professions (BMHP6026) Component 2 Assessment   Student name: Elena Daniela Virlan Student ID:2216277</vt:lpstr>
      <vt:lpstr>Use of AI Acknowledgement</vt:lpstr>
      <vt:lpstr>Introduction</vt:lpstr>
      <vt:lpstr>Impact on Workforce</vt:lpstr>
      <vt:lpstr>Impact on service delivery </vt:lpstr>
      <vt:lpstr>Impact on patients </vt:lpstr>
      <vt:lpstr>Impact on community </vt:lpstr>
      <vt:lpstr>Challenges of the innovation</vt:lpstr>
      <vt:lpstr>Recommendations</vt:lpstr>
      <vt:lpstr>Conclusion</vt:lpstr>
      <vt:lpstr>References</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Transformation in the Health and Care Professions (BMHP6026) Component 2 Assessment   Student name: Elena Daniela Virlan Student ID:2216277</dc:title>
  <dc:subject/>
  <dc:creator/>
  <cp:keywords>Metadata removed by MetaClean (www.adarsus.com)</cp:keywords>
  <dc:description/>
  <cp:lastModifiedBy>daniela Virlan</cp:lastModifiedBy>
  <cp:revision>2</cp:revision>
  <dcterms:modified xsi:type="dcterms:W3CDTF">2026-04-07T10:42:54Z</dcterms:modified>
  <cp:category/>
</cp:coreProperties>
</file>