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
  </p:notesMasterIdLst>
  <p:sldIdLst>
    <p:sldId id="256" r:id="rId3"/>
    <p:sldId id="257" r:id="rId4"/>
    <p:sldId id="258" r:id="rId5"/>
    <p:sldId id="263" r:id="rId7"/>
    <p:sldId id="260" r:id="rId8"/>
    <p:sldId id="261"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50583AA-5DBC-4783-AD9B-856AFD92923A}">
          <p14:sldIdLst>
            <p14:sldId id="256"/>
            <p14:sldId id="257"/>
            <p14:sldId id="258"/>
            <p14:sldId id="263"/>
            <p14:sldId id="260"/>
            <p14:sldId id="261"/>
            <p14:sldId id="265"/>
            <p14:sldId id="264"/>
            <p14:sldId id="266"/>
            <p14:sldId id="267"/>
            <p14:sldId id="268"/>
            <p14:sldId id="269"/>
            <p14:sldId id="270"/>
            <p14:sldId id="271"/>
            <p14:sldId id="272"/>
            <p14:sldId id="273"/>
            <p14:sldId id="274"/>
            <p14:sldId id="275"/>
            <p14:sldId id="276"/>
            <p14:sldId id="277"/>
            <p14:sldId id="278"/>
            <p14:sldId id="279"/>
            <p14:sldId id="282"/>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9" d="100"/>
          <a:sy n="109" d="100"/>
        </p:scale>
        <p:origin x="61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18FA9-7C47-4E97-8B76-ECAB9C652CC5}"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916C5-478D-4DB1-8C76-D42C5B0143A0}"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Benefiting from innovative systems, commerce has emerged with successful business that helps to identify and expand the market. </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Electronic commerce is not a difference that has been observed in business, but new technologies and information can be gathered from effective tools. New markets are developed and this creates innovative business opportunities. </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Security of information and communication for B2C interactions is less a problem of network but it is a human problem.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Business to consumer is between companies and the real consumers. This helps in gathering information about consumer demands and other information with the help of electronic material and digital content.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This is the largest form of e-commerce that is traced online. There are common business to consumer models for example Amazon, Beyond, Noble and Drugstore.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transaction involves companies and consumers while consumers are the end users and the benefiters in this model.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To lower the transaction costs, the business used this technique in order to consider savings and efforts in conducting a business. This segment will grow faster and achieve a higher value in the business than B2C segment.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Consumers buy and sell the products at a similar point which is known as consumer to consumer e-commerce. </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The e-commerce comes in three forms such as auctions at a portal, peer-to-peer systems and classified ads at portal.    </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are several applications that are continuously affecting the prospects and trends in the market. The prospects of business over internet includes e-tailing, e-banking and online retailing.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 more facilities and electronic gadgets the environment is not protected and safe as it is a human problem.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several advantages that have made life easy but the internet problems and the consequences are essentially different while comparing the limitations and advantages of e-commerce B2B.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should be a more matured environment that helps to protect and encourage the digital methods.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 the issues in e-commerce, the mode of payment can be changed so as to close the e-payment systems.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most successful B2B companies have solved several challenges. As such the rights skill sets should be assembled in a way that the business can achieve a higher rate in the market share</a:t>
            </a:r>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Database security threats contain the customer ID and user passwords in an unsafe manner. When the hacker gets user information, the information is misused and the data is not secured.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information is leaked and the personal data can be misused by hackers through internet server.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business data needs a technology that has important and safe data aspect to be the major objective.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CGI reports and scripts that are established with standard controls and this impacts the data from a web-server that is used.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CGI’s are the programs that help to create a major security threat programs for better access of the system.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 the secure word hacking security threats, the password-based system is used.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Guessing the passwords majorly requires complementation functions, access to the complement and authentication functions.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internet program helps to give a network sheet wherein the protocols are transferred with hypertext.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Then there are internet server software that has high risk and is designed in order to attain the challenges in the business.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such if the software seems to be complex, there is a high opportunity that provides maximum possibility of getting the coding errors.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Business server security threats respond to the web browsers request through HTTP and CGI protocol. There are e-business programs that are having transfer on server with security holes.</a:t>
            </a:r>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message here passes from one website to another and this is the major node that has been considered as the threat (</a:t>
            </a:r>
            <a:r>
              <a:rPr lang="en-US" sz="1200" kern="1200" dirty="0" err="1" smtClean="0">
                <a:solidFill>
                  <a:schemeClr val="tx1"/>
                </a:solidFill>
                <a:effectLst/>
                <a:latin typeface="+mn-lt"/>
                <a:ea typeface="+mn-ea"/>
                <a:cs typeface="+mn-cs"/>
              </a:rPr>
              <a:t>ElhaiJon</a:t>
            </a:r>
            <a:r>
              <a:rPr lang="en-US" sz="1200" kern="1200" dirty="0" smtClean="0">
                <a:solidFill>
                  <a:schemeClr val="tx1"/>
                </a:solidFill>
                <a:effectLst/>
                <a:latin typeface="+mn-lt"/>
                <a:ea typeface="+mn-ea"/>
                <a:cs typeface="+mn-cs"/>
              </a:rPr>
              <a:t>, 2017).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linking systems are many when the messages pass and considers the arriving stage.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This seems that there are </a:t>
            </a:r>
            <a:r>
              <a:rPr lang="en-US" sz="1200" kern="1200" dirty="0" err="1" smtClean="0">
                <a:solidFill>
                  <a:schemeClr val="tx1"/>
                </a:solidFill>
                <a:effectLst/>
                <a:latin typeface="+mn-lt"/>
                <a:ea typeface="+mn-ea"/>
                <a:cs typeface="+mn-cs"/>
              </a:rPr>
              <a:t>intruinsic</a:t>
            </a:r>
            <a:r>
              <a:rPr lang="en-US" sz="1200" kern="1200" dirty="0" smtClean="0">
                <a:solidFill>
                  <a:schemeClr val="tx1"/>
                </a:solidFill>
                <a:effectLst/>
                <a:latin typeface="+mn-lt"/>
                <a:ea typeface="+mn-ea"/>
                <a:cs typeface="+mn-cs"/>
              </a:rPr>
              <a:t> number of issues and threats that are considered consequently in the system. As such these are non hostile in nature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messages need an internet service and a computer to pass along and reach a safer side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But there are several issues that are been linked when the messages pass along in a hostile manner (</a:t>
            </a:r>
            <a:r>
              <a:rPr lang="en-US" sz="1200" kern="1200" dirty="0" err="1" smtClean="0">
                <a:solidFill>
                  <a:schemeClr val="tx1"/>
                </a:solidFill>
                <a:effectLst/>
                <a:latin typeface="+mn-lt"/>
                <a:ea typeface="+mn-ea"/>
                <a:cs typeface="+mn-cs"/>
              </a:rPr>
              <a:t>Siplor</a:t>
            </a:r>
            <a:r>
              <a:rPr lang="en-US" sz="1200" kern="1200" dirty="0" smtClean="0">
                <a:solidFill>
                  <a:schemeClr val="tx1"/>
                </a:solidFill>
                <a:effectLst/>
                <a:latin typeface="+mn-lt"/>
                <a:ea typeface="+mn-ea"/>
                <a:cs typeface="+mn-cs"/>
              </a:rPr>
              <a:t>, 2004).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 this aspect there are three major threats such as integrity, confidentiality and availability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security threats are named in general as CIA.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Network components are identified so it is important to assess the vulnerabilities that are present in the network.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vulnerabilities can lead to configuration or technological weakness or it may be a security policy.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These are specifically addressed by the network security and leads to mitigation of the threat so as to take advantage of the vulnerability.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several methods due to which the vulnerabilities can be fixed.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It even includes reconfiguring the devices, software patches and deploying counte</a:t>
            </a:r>
            <a:r>
              <a:rPr lang="en-GB" altLang="en-US" sz="1200" kern="1200" dirty="0" smtClean="0">
                <a:solidFill>
                  <a:schemeClr val="tx1"/>
                </a:solidFill>
                <a:effectLst/>
                <a:latin typeface="+mn-lt"/>
                <a:ea typeface="+mn-ea"/>
                <a:cs typeface="+mn-cs"/>
              </a:rPr>
              <a:t>r</a:t>
            </a:r>
            <a:r>
              <a:rPr lang="en-US" sz="1200" kern="1200" dirty="0" smtClean="0">
                <a:solidFill>
                  <a:schemeClr val="tx1"/>
                </a:solidFill>
                <a:effectLst/>
                <a:latin typeface="+mn-lt"/>
                <a:ea typeface="+mn-ea"/>
                <a:cs typeface="+mn-cs"/>
              </a:rPr>
              <a:t>measures.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is a major event wherein the threats are identified and the vulnerabilities are measured in order to take benefit of change in the network security system.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is a negative impact of network at time of threat identification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 such there are potential threats that are considered in the business that are majorly identified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related vulnerabilities are addressed so as to have a minimum risk of the threat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threat identification process is commonly known in order to have a major opportunity to know the level of risk and the network protection activity to be carried in threat identification (Ackerman, 2002).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are security issues that specifically do not guarantee the system or else it is not necessary to build a system that ensures security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Human problems are considered while protecting the data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internet does its work and the major emphasizes is given to internet and technologies for the security systems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privacy and security issues that are observed in B2B transactions but these are not made by technology</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Humans are responsible for this act and seeming to the new categories of safety and security features, there are </a:t>
            </a:r>
            <a:r>
              <a:rPr lang="en-GB" altLang="en-US" sz="1200" kern="1200" dirty="0" smtClean="0">
                <a:solidFill>
                  <a:schemeClr val="tx1"/>
                </a:solidFill>
                <a:effectLst/>
                <a:latin typeface="+mn-lt"/>
                <a:ea typeface="+mn-ea"/>
                <a:cs typeface="+mn-cs"/>
              </a:rPr>
              <a:t>three </a:t>
            </a:r>
            <a:r>
              <a:rPr lang="en-US" sz="1200" kern="1200" dirty="0" smtClean="0">
                <a:solidFill>
                  <a:schemeClr val="tx1"/>
                </a:solidFill>
                <a:effectLst/>
                <a:latin typeface="+mn-lt"/>
                <a:ea typeface="+mn-ea"/>
                <a:cs typeface="+mn-cs"/>
              </a:rPr>
              <a:t>categories to be discussed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Authentication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Within the internet banking system, this system allows to enforce a security protection. The system focuses on verification of the passwords or the data that is required in internet banking account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This is a major technique that is used by users in order to focus on protection of the data and services provided by information and technology (</a:t>
            </a:r>
            <a:r>
              <a:rPr lang="en-US" sz="1200" kern="1200" dirty="0" err="1" smtClean="0">
                <a:solidFill>
                  <a:schemeClr val="tx1"/>
                </a:solidFill>
                <a:effectLst/>
                <a:latin typeface="+mn-lt"/>
                <a:ea typeface="+mn-ea"/>
                <a:cs typeface="+mn-cs"/>
              </a:rPr>
              <a:t>Saad</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Zayed</a:t>
            </a:r>
            <a:r>
              <a:rPr lang="en-US" sz="1200" kern="1200" dirty="0" smtClean="0">
                <a:solidFill>
                  <a:schemeClr val="tx1"/>
                </a:solidFill>
                <a:effectLst/>
                <a:latin typeface="+mn-lt"/>
                <a:ea typeface="+mn-ea"/>
                <a:cs typeface="+mn-cs"/>
              </a:rPr>
              <a:t>, 2010).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Encryption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this method, the information is secured while hiding it from several users.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It ensures that a person cannot spy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internet banking transactions that are carried out with this technique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Auditing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is a record of information that is stored in this method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system is well managed with the record of operations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Merchants use these features in order to prove that a person deals with a specific merchandise</a:t>
            </a:r>
            <a:r>
              <a:rPr lang="en-GB" altLang="en-US" sz="1200" kern="1200" dirty="0" smtClean="0">
                <a:solidFill>
                  <a:schemeClr val="tx1"/>
                </a:solidFill>
                <a:effectLst/>
                <a:latin typeface="+mn-lt"/>
                <a:ea typeface="+mn-ea"/>
                <a:cs typeface="+mn-cs"/>
              </a:rPr>
              <a:t>.</a:t>
            </a:r>
            <a:endParaRPr lang="en-GB" alt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D9916C5-478D-4DB1-8C76-D42C5B0143A0}" type="slidenum">
              <a:rPr lang="en-US" smtClean="0"/>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3"/>
          <p:cNvPicPr>
            <a:picLocks noChangeAspect="1"/>
          </p:cNvPicPr>
          <p:nvPr/>
        </p:nvPicPr>
        <p:blipFill>
          <a:blip r:embed="rId2"/>
          <a:stretch>
            <a:fillRect/>
          </a:stretch>
        </p:blipFill>
        <p:spPr>
          <a:xfrm>
            <a:off x="0" y="19050"/>
            <a:ext cx="12206817" cy="6867525"/>
          </a:xfrm>
          <a:prstGeom prst="rect">
            <a:avLst/>
          </a:prstGeom>
          <a:noFill/>
          <a:ln w="9525">
            <a:noFill/>
          </a:ln>
        </p:spPr>
      </p:pic>
      <p:sp>
        <p:nvSpPr>
          <p:cNvPr id="2051" name="Rectangle 3"/>
          <p:cNvSpPr>
            <a:spLocks noGrp="1" noChangeArrowheads="1"/>
          </p:cNvSpPr>
          <p:nvPr>
            <p:ph type="ctrTitle"/>
          </p:nvPr>
        </p:nvSpPr>
        <p:spPr>
          <a:xfrm>
            <a:off x="2063751" y="1701800"/>
            <a:ext cx="9211733" cy="1082675"/>
          </a:xfrm>
        </p:spPr>
        <p:txBody>
          <a:bodyPr/>
          <a:lstStyle>
            <a:lvl1pPr>
              <a:defRPr/>
            </a:lvl1pPr>
          </a:lstStyle>
          <a:p>
            <a:pPr lvl="0"/>
            <a:r>
              <a:rPr lang="en-US" altLang="zh-CN" noProof="0" smtClean="0"/>
              <a:t>Click to edit Master title style</a:t>
            </a:r>
            <a:endParaRPr lang="en-US" altLang="zh-CN" noProof="0" smtClean="0"/>
          </a:p>
        </p:txBody>
      </p:sp>
      <p:sp>
        <p:nvSpPr>
          <p:cNvPr id="2052" name="Rectangle 4"/>
          <p:cNvSpPr>
            <a:spLocks noGrp="1" noChangeArrowheads="1"/>
          </p:cNvSpPr>
          <p:nvPr>
            <p:ph type="subTitle" idx="1"/>
          </p:nvPr>
        </p:nvSpPr>
        <p:spPr>
          <a:xfrm>
            <a:off x="2063751" y="2927350"/>
            <a:ext cx="9218083" cy="1752600"/>
          </a:xfrm>
        </p:spPr>
        <p:txBody>
          <a:bodyPr/>
          <a:lstStyle>
            <a:lvl1pPr marL="0" indent="0" algn="r">
              <a:buFontTx/>
              <a:buNone/>
              <a:defRPr>
                <a:solidFill>
                  <a:schemeClr val="bg1"/>
                </a:solidFill>
              </a:defRPr>
            </a:lvl1pPr>
          </a:lstStyle>
          <a:p>
            <a:pPr lvl="0"/>
            <a:r>
              <a:rPr lang="en-US" altLang="zh-CN" noProof="0" smtClean="0"/>
              <a:t>Click to edit Master subtitle style</a:t>
            </a:r>
            <a:endParaRPr lang="en-US" altLang="zh-CN" noProof="0" smtClean="0"/>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B61BEF0D-F0BB-DE4B-95CE-6DB70DBA9567}" type="datetimeFigureOut">
              <a:rPr lang="en-US" dirty="0"/>
            </a:fld>
            <a:endParaRPr lang="en-US" dirty="0"/>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dirty="0"/>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D57F1E4F-1CFF-5643-939E-217C01CDF565}" type="slidenum">
              <a:rPr lang="en-US" dirty="0"/>
            </a:fld>
            <a:endParaRPr lang="en-US" dirty="0"/>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52647F38-B617-4D2F-AE0A-013F0C4D2C57}" type="datetimeFigureOut">
              <a:rPr lang="en-US" dirty="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E97799C9-84D9-46D2-A11E-BCF8A720529D}" type="slidenum">
              <a:rPr lang="en-US" dirty="0"/>
            </a:fld>
            <a:endParaRPr lang="en-US" dirty="0"/>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174750"/>
            <a:ext cx="53848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97600" y="1174750"/>
            <a:ext cx="53848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p>
            <a:fld id="{05BFA754-D5C3-4E66-96A6-867B257F58DC}" type="datetimeFigureOut">
              <a:rPr lang="en-US" dirty="0"/>
            </a:fld>
            <a:endParaRPr lang="en-US" dirty="0"/>
          </a:p>
        </p:txBody>
      </p:sp>
      <p:sp>
        <p:nvSpPr>
          <p:cNvPr id="6" name="Footer Placeholder 5"/>
          <p:cNvSpPr>
            <a:spLocks noGrp="1"/>
          </p:cNvSpPr>
          <p:nvPr>
            <p:ph type="ftr" sz="quarter" idx="11"/>
          </p:nvPr>
        </p:nvSpPr>
        <p:spPr/>
        <p:txBody>
          <a:bodyPr/>
          <a:p>
            <a:endParaRPr lang="en-US" dirty="0"/>
          </a:p>
        </p:txBody>
      </p:sp>
      <p:sp>
        <p:nvSpPr>
          <p:cNvPr id="7" name="Slide Number Placeholder 6"/>
          <p:cNvSpPr>
            <a:spLocks noGrp="1"/>
          </p:cNvSpPr>
          <p:nvPr>
            <p:ph type="sldNum" sz="quarter" idx="12"/>
          </p:nvPr>
        </p:nvSpPr>
        <p:spPr/>
        <p:txBody>
          <a:bodyPr/>
          <a:p>
            <a:fld id="{5D84065D-F351-4B03-BD91-D8A6B8D4B362}" type="slidenum">
              <a:rPr lang="en-US" dirty="0"/>
            </a:fld>
            <a:endParaRPr lang="en-US" dirty="0"/>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40317" y="2505075"/>
            <a:ext cx="5158316"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p>
            <a:fld id="{B61BEF0D-F0BB-DE4B-95CE-6DB70DBA9567}" type="datetimeFigureOut">
              <a:rPr lang="en-US" dirty="0"/>
            </a:fld>
            <a:endParaRPr lang="en-US" dirty="0"/>
          </a:p>
        </p:txBody>
      </p:sp>
      <p:sp>
        <p:nvSpPr>
          <p:cNvPr id="8" name="Footer Placeholder 7"/>
          <p:cNvSpPr>
            <a:spLocks noGrp="1"/>
          </p:cNvSpPr>
          <p:nvPr>
            <p:ph type="ftr" sz="quarter" idx="11"/>
          </p:nvPr>
        </p:nvSpPr>
        <p:spPr/>
        <p:txBody>
          <a:bodyPr/>
          <a:p>
            <a:endParaRPr lang="en-US" dirty="0"/>
          </a:p>
        </p:txBody>
      </p:sp>
      <p:sp>
        <p:nvSpPr>
          <p:cNvPr id="9" name="Slide Number Placeholder 8"/>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p>
            <a:fld id="{B61BEF0D-F0BB-DE4B-95CE-6DB70DBA9567}" type="datetimeFigureOut">
              <a:rPr lang="en-US" dirty="0"/>
            </a:fld>
            <a:endParaRPr lang="en-US" dirty="0"/>
          </a:p>
        </p:txBody>
      </p:sp>
      <p:sp>
        <p:nvSpPr>
          <p:cNvPr id="4" name="Footer Placeholder 3"/>
          <p:cNvSpPr>
            <a:spLocks noGrp="1"/>
          </p:cNvSpPr>
          <p:nvPr>
            <p:ph type="ftr" sz="quarter" idx="11"/>
          </p:nvPr>
        </p:nvSpPr>
        <p:spPr/>
        <p:txBody>
          <a:bodyPr/>
          <a:p>
            <a:endParaRPr lang="en-US" dirty="0"/>
          </a:p>
        </p:txBody>
      </p:sp>
      <p:sp>
        <p:nvSpPr>
          <p:cNvPr id="5" name="Slide Number Placeholder 4"/>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fld id="{B61BEF0D-F0BB-DE4B-95CE-6DB70DBA9567}" type="datetimeFigureOut">
              <a:rPr lang="en-US" dirty="0"/>
            </a:fld>
            <a:endParaRPr lang="en-US" dirty="0"/>
          </a:p>
        </p:txBody>
      </p:sp>
      <p:sp>
        <p:nvSpPr>
          <p:cNvPr id="3" name="Footer Placeholder 2"/>
          <p:cNvSpPr>
            <a:spLocks noGrp="1"/>
          </p:cNvSpPr>
          <p:nvPr>
            <p:ph type="ftr" sz="quarter" idx="11"/>
          </p:nvPr>
        </p:nvSpPr>
        <p:spPr/>
        <p:txBody>
          <a:bodyPr/>
          <a:p>
            <a:endParaRPr lang="en-US" dirty="0"/>
          </a:p>
        </p:txBody>
      </p:sp>
      <p:sp>
        <p:nvSpPr>
          <p:cNvPr id="4" name="Slide Number Placeholder 3"/>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B61BEF0D-F0BB-DE4B-95CE-6DB70DBA9567}" type="datetimeFigureOut">
              <a:rPr lang="en-US" dirty="0"/>
            </a:fld>
            <a:endParaRPr lang="en-US" dirty="0"/>
          </a:p>
        </p:txBody>
      </p:sp>
      <p:sp>
        <p:nvSpPr>
          <p:cNvPr id="6" name="Footer Placeholder 5"/>
          <p:cNvSpPr>
            <a:spLocks noGrp="1"/>
          </p:cNvSpPr>
          <p:nvPr>
            <p:ph type="ftr" sz="quarter" idx="11"/>
          </p:nvPr>
        </p:nvSpPr>
        <p:spPr/>
        <p:txBody>
          <a:bodyPr/>
          <a:p>
            <a:endParaRPr lang="en-US" dirty="0"/>
          </a:p>
        </p:txBody>
      </p:sp>
      <p:sp>
        <p:nvSpPr>
          <p:cNvPr id="7" name="Slide Number Placeholder 6"/>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B61BEF0D-F0BB-DE4B-95CE-6DB70DBA9567}" type="datetimeFigureOut">
              <a:rPr lang="en-US" dirty="0"/>
            </a:fld>
            <a:endParaRPr lang="en-US" dirty="0"/>
          </a:p>
        </p:txBody>
      </p:sp>
      <p:sp>
        <p:nvSpPr>
          <p:cNvPr id="6" name="Footer Placeholder 5"/>
          <p:cNvSpPr>
            <a:spLocks noGrp="1"/>
          </p:cNvSpPr>
          <p:nvPr>
            <p:ph type="ftr" sz="quarter" idx="11"/>
          </p:nvPr>
        </p:nvSpPr>
        <p:spPr/>
        <p:txBody>
          <a:bodyPr/>
          <a:p>
            <a:endParaRPr lang="en-US" dirty="0"/>
          </a:p>
        </p:txBody>
      </p:sp>
      <p:sp>
        <p:nvSpPr>
          <p:cNvPr id="7" name="Slide Number Placeholder 6"/>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B61BEF0D-F0BB-DE4B-95CE-6DB70DBA9567}" type="datetimeFigureOut">
              <a:rPr lang="en-US" dirty="0"/>
            </a:fld>
            <a:endParaRPr lang="en-US" dirty="0"/>
          </a:p>
        </p:txBody>
      </p:sp>
      <p:sp>
        <p:nvSpPr>
          <p:cNvPr id="5" name="Footer Placeholder 4"/>
          <p:cNvSpPr>
            <a:spLocks noGrp="1"/>
          </p:cNvSpPr>
          <p:nvPr>
            <p:ph type="ftr" sz="quarter" idx="11"/>
          </p:nvPr>
        </p:nvSpPr>
        <p:spPr/>
        <p:txBody>
          <a:bodyPr/>
          <a:p>
            <a:endParaRPr lang="en-US" dirty="0"/>
          </a:p>
        </p:txBody>
      </p:sp>
      <p:sp>
        <p:nvSpPr>
          <p:cNvPr id="6" name="Slide Number Placeholder 5"/>
          <p:cNvSpPr>
            <a:spLocks noGrp="1"/>
          </p:cNvSpPr>
          <p:nvPr>
            <p:ph type="sldNum" sz="quarter" idx="12"/>
          </p:nvPr>
        </p:nvSpPr>
        <p:spPr/>
        <p:txBody>
          <a:bodyPr/>
          <a:p>
            <a:fld id="{D57F1E4F-1CFF-5643-939E-217C01CDF565}" type="slidenum">
              <a:rPr lang="en-US" dirty="0"/>
            </a:fld>
            <a:endParaRPr lang="en-US" dirty="0"/>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1026" name="Picture 8"/>
          <p:cNvPicPr>
            <a:picLocks noChangeAspect="1"/>
          </p:cNvPicPr>
          <p:nvPr/>
        </p:nvPicPr>
        <p:blipFill>
          <a:blip r:embed="rId12"/>
          <a:stretch>
            <a:fillRect/>
          </a:stretch>
        </p:blipFill>
        <p:spPr>
          <a:xfrm>
            <a:off x="0" y="0"/>
            <a:ext cx="12192000"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p>
            <a:pPr lvl="0"/>
            <a:r>
              <a:rPr lang="en-US" altLang="zh-CN" dirty="0"/>
              <a:t>Click to edit Master title style</a:t>
            </a:r>
            <a:endParaRPr lang="en-US" altLang="zh-CN" dirty="0"/>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US" altLang="zh-CN" dirty="0"/>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B61BEF0D-F0BB-DE4B-95CE-6DB70DBA9567}" type="datetimeFigureOut">
              <a:rPr lang="en-US" dirty="0"/>
            </a:fld>
            <a:endParaRPr lang="en-US" dirty="0"/>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dirty="0"/>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D57F1E4F-1CFF-5643-939E-217C01CDF565}" type="slidenum">
              <a:rPr lang="en-US" dirty="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rtl="0" fontAlgn="base">
        <a:spcBef>
          <a:spcPct val="0"/>
        </a:spcBef>
        <a:spcAft>
          <a:spcPct val="0"/>
        </a:spcAft>
        <a:defRPr sz="3600" kern="1200">
          <a:solidFill>
            <a:schemeClr val="bg1"/>
          </a:solidFill>
          <a:latin typeface="+mj-lt"/>
          <a:ea typeface="+mj-ea"/>
          <a:cs typeface="+mj-cs"/>
        </a:defRPr>
      </a:lvl1pPr>
      <a:lvl2pPr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2pPr>
      <a:lvl3pPr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3pPr>
      <a:lvl4pPr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4pPr>
      <a:lvl5pPr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5pPr>
      <a:lvl6pPr marL="457200"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6pPr>
      <a:lvl7pPr marL="914400"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7pPr>
      <a:lvl8pPr marL="1371600"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8pPr>
      <a:lvl9pPr marL="1828800" algn="r" rtl="0" fontAlgn="base">
        <a:spcBef>
          <a:spcPct val="0"/>
        </a:spcBef>
        <a:spcAft>
          <a:spcPct val="0"/>
        </a:spcAft>
        <a:defRPr sz="3600">
          <a:solidFill>
            <a:schemeClr val="bg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7.png"/><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smtClean="0">
                <a:effectLst>
                  <a:outerShdw blurRad="38100" dist="38100" dir="2700000" algn="tl">
                    <a:srgbClr val="000000">
                      <a:alpha val="43137"/>
                    </a:srgbClr>
                  </a:outerShdw>
                </a:effectLst>
              </a:rPr>
              <a:t>E-business Strategy</a:t>
            </a:r>
            <a:r>
              <a:rPr lang="en-US" dirty="0" smtClean="0"/>
              <a:t> </a:t>
            </a:r>
            <a:endParaRPr lang="en-US" dirty="0"/>
          </a:p>
        </p:txBody>
      </p:sp>
      <p:sp>
        <p:nvSpPr>
          <p:cNvPr id="3" name="Subtitle 2"/>
          <p:cNvSpPr>
            <a:spLocks noGrp="1"/>
          </p:cNvSpPr>
          <p:nvPr>
            <p:ph type="subTitle" idx="1"/>
          </p:nvPr>
        </p:nvSpPr>
        <p:spPr>
          <a:xfrm>
            <a:off x="2063750" y="2927350"/>
            <a:ext cx="9218295" cy="3776345"/>
          </a:xfrm>
        </p:spPr>
        <p:txBody>
          <a:bodyPr/>
          <a:lstStyle/>
          <a:p>
            <a:pPr algn="l"/>
            <a:r>
              <a:rPr lang="en-US"/>
              <a:t>INFORMATION MANAGEMENT STRATEGY IN E-BUSINESS DEVELOPMENT</a:t>
            </a:r>
            <a:endParaRPr lang="en-US"/>
          </a:p>
          <a:p>
            <a:pPr algn="l"/>
            <a:endParaRPr lang="en-US">
              <a:latin typeface="Times New Roman" panose="02020603050405020304" pitchFamily="18" charset="0"/>
              <a:cs typeface="Times New Roman" panose="02020603050405020304" pitchFamily="18" charset="0"/>
            </a:endParaRPr>
          </a:p>
          <a:p>
            <a:pPr algn="l"/>
            <a:r>
              <a:rPr lang="en-GB" altLang="en-US">
                <a:solidFill>
                  <a:schemeClr val="tx1"/>
                </a:solidFill>
                <a:latin typeface="Times New Roman" panose="02020603050405020304" pitchFamily="18" charset="0"/>
                <a:cs typeface="Times New Roman" panose="02020603050405020304" pitchFamily="18" charset="0"/>
              </a:rPr>
              <a:t>Prepared by : Shilpa Sharma (1704927)</a:t>
            </a:r>
            <a:endParaRPr lang="en-GB" altLang="en-US">
              <a:solidFill>
                <a:schemeClr val="tx1"/>
              </a:solidFill>
              <a:latin typeface="Times New Roman" panose="02020603050405020304" pitchFamily="18" charset="0"/>
              <a:cs typeface="Times New Roman" panose="02020603050405020304" pitchFamily="18" charset="0"/>
            </a:endParaRPr>
          </a:p>
          <a:p>
            <a:pPr algn="l"/>
            <a:r>
              <a:rPr lang="en-GB" altLang="en-US">
                <a:solidFill>
                  <a:schemeClr val="tx1"/>
                </a:solidFill>
                <a:latin typeface="Times New Roman" panose="02020603050405020304" pitchFamily="18" charset="0"/>
                <a:cs typeface="Times New Roman" panose="02020603050405020304" pitchFamily="18" charset="0"/>
              </a:rPr>
              <a:t>Tutor            : Richard Small  </a:t>
            </a:r>
            <a:endParaRPr lang="en-US"/>
          </a:p>
          <a:p>
            <a:pPr algn="l"/>
            <a:r>
              <a:rPr lang="en-GB" altLang="en-US"/>
              <a:t>s</a:t>
            </a:r>
            <a:endParaRPr lang="en-GB" alt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r>
              <a:rPr lang="en-US" b="1" dirty="0" smtClean="0">
                <a:effectLst>
                  <a:outerShdw blurRad="38100" dist="38100" dir="2700000" algn="tl">
                    <a:srgbClr val="000000">
                      <a:alpha val="43137"/>
                    </a:srgbClr>
                  </a:outerShdw>
                </a:effectLst>
              </a:rPr>
              <a:t> </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600" y="1174750"/>
            <a:ext cx="10972800" cy="5618480"/>
          </a:xfrm>
        </p:spPr>
        <p:txBody>
          <a:bodyPr>
            <a:normAutofit/>
          </a:bodyPr>
          <a:lstStyle/>
          <a:p>
            <a:pPr algn="just"/>
            <a:r>
              <a:rPr lang="en-US" sz="2800" dirty="0" smtClean="0">
                <a:latin typeface="Times New Roman" panose="02020603050405020304" pitchFamily="18" charset="0"/>
                <a:cs typeface="Times New Roman" panose="02020603050405020304" pitchFamily="18" charset="0"/>
              </a:rPr>
              <a:t>This era can be named as technological era, were there is drastic upgradation of technology right from using for communication or entertainment or say now for business even.</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A business run is now able to run on web based and there is transformation in market , a new market is emerged called </a:t>
            </a:r>
            <a:r>
              <a:rPr lang="en-US" sz="2800" b="1" dirty="0" smtClean="0">
                <a:latin typeface="Times New Roman" panose="02020603050405020304" pitchFamily="18" charset="0"/>
                <a:cs typeface="Times New Roman" panose="02020603050405020304" pitchFamily="18" charset="0"/>
              </a:rPr>
              <a:t>E-commerce</a:t>
            </a:r>
            <a:r>
              <a:rPr lang="en-US" sz="2800" dirty="0">
                <a:latin typeface="Times New Roman" panose="02020603050405020304" pitchFamily="18" charset="0"/>
                <a:cs typeface="Times New Roman" panose="02020603050405020304" pitchFamily="18" charset="0"/>
              </a:rPr>
              <a:t> </a:t>
            </a:r>
            <a:r>
              <a:rPr lang="en-US" sz="2800" dirty="0" smtClean="0">
                <a:latin typeface="Times New Roman" panose="02020603050405020304" pitchFamily="18" charset="0"/>
                <a:cs typeface="Times New Roman" panose="02020603050405020304" pitchFamily="18" charset="0"/>
              </a:rPr>
              <a:t>and that has made life quite easier.</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Benefits related to E-commerce or say web-based business are attached such as low operating cost, higher flexibility and large market coverage which makes other business difficult to compete </a:t>
            </a:r>
            <a:endParaRPr lang="en-US" sz="2800"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E-commerce </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028" name="Picture 4" descr="Image result for e-commerce"/>
          <p:cNvPicPr>
            <a:picLocks noGrp="1" noChangeAspect="1" noChangeArrowheads="1"/>
          </p:cNvPicPr>
          <p:nvPr>
            <p:ph idx="1"/>
          </p:nvPr>
        </p:nvPicPr>
        <p:blipFill>
          <a:blip r:embed="rId1">
            <a:extLst>
              <a:ext uri="{28A0092B-C50C-407E-A947-70E740481C1C}">
                <a14:useLocalDpi xmlns:a14="http://schemas.microsoft.com/office/drawing/2010/main" val="0"/>
              </a:ext>
            </a:extLst>
          </a:blip>
          <a:srcRect/>
          <a:stretch>
            <a:fillRect/>
          </a:stretch>
        </p:blipFill>
        <p:spPr bwMode="auto">
          <a:xfrm>
            <a:off x="7927608" y="1625283"/>
            <a:ext cx="3317875" cy="37114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35646" y="1224795"/>
            <a:ext cx="5978769" cy="3107690"/>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Electronic commerce or business done through internet where goods or products or services are transacted with the help of internet and online transfer of money or cash on delivery and the goods or product or services are available on door step.</a:t>
            </a:r>
            <a:endParaRPr lang="en-US" sz="28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421005" y="4290060"/>
            <a:ext cx="5993765" cy="1814830"/>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E-commerce is the synthesis that is been now practiced with information and communication technologies while using computer</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E-commerce </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There are several types of e-commerce that include </a:t>
            </a:r>
            <a:endParaRPr lang="en-US"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dirty="0">
                <a:latin typeface="Times New Roman" panose="02020603050405020304" pitchFamily="18" charset="0"/>
                <a:cs typeface="Times New Roman" panose="02020603050405020304" pitchFamily="18" charset="0"/>
              </a:rPr>
              <a:t>Business-to-business </a:t>
            </a:r>
            <a:endParaRPr lang="en-US"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dirty="0">
                <a:latin typeface="Times New Roman" panose="02020603050405020304" pitchFamily="18" charset="0"/>
                <a:cs typeface="Times New Roman" panose="02020603050405020304" pitchFamily="18" charset="0"/>
              </a:rPr>
              <a:t>Business-to-consumer </a:t>
            </a:r>
            <a:endParaRPr lang="en-US"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dirty="0">
                <a:latin typeface="Times New Roman" panose="02020603050405020304" pitchFamily="18" charset="0"/>
                <a:cs typeface="Times New Roman" panose="02020603050405020304" pitchFamily="18" charset="0"/>
              </a:rPr>
              <a:t>Consumer-to-consumer </a:t>
            </a:r>
            <a:endParaRPr lang="en-US"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dirty="0">
                <a:latin typeface="Times New Roman" panose="02020603050405020304" pitchFamily="18" charset="0"/>
                <a:cs typeface="Times New Roman" panose="02020603050405020304" pitchFamily="18" charset="0"/>
              </a:rPr>
              <a:t>Mobile commerce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5394959" y="1742366"/>
            <a:ext cx="1628775" cy="523875"/>
          </a:xfrm>
          <a:prstGeom prst="rect">
            <a:avLst/>
          </a:prstGeom>
        </p:spPr>
      </p:pic>
      <p:pic>
        <p:nvPicPr>
          <p:cNvPr id="5" name="Picture 4"/>
          <p:cNvPicPr>
            <a:picLocks noChangeAspect="1"/>
          </p:cNvPicPr>
          <p:nvPr/>
        </p:nvPicPr>
        <p:blipFill>
          <a:blip r:embed="rId2"/>
          <a:stretch>
            <a:fillRect/>
          </a:stretch>
        </p:blipFill>
        <p:spPr>
          <a:xfrm>
            <a:off x="5529261" y="2353976"/>
            <a:ext cx="1371600" cy="409575"/>
          </a:xfrm>
          <a:prstGeom prst="rect">
            <a:avLst/>
          </a:prstGeom>
        </p:spPr>
      </p:pic>
      <p:pic>
        <p:nvPicPr>
          <p:cNvPr id="6" name="Picture 5"/>
          <p:cNvPicPr>
            <a:picLocks noChangeAspect="1"/>
          </p:cNvPicPr>
          <p:nvPr/>
        </p:nvPicPr>
        <p:blipFill>
          <a:blip r:embed="rId3"/>
          <a:stretch>
            <a:fillRect/>
          </a:stretch>
        </p:blipFill>
        <p:spPr>
          <a:xfrm>
            <a:off x="5469890" y="2880360"/>
            <a:ext cx="2254250" cy="494030"/>
          </a:xfrm>
          <a:prstGeom prst="rect">
            <a:avLst/>
          </a:prstGeom>
        </p:spPr>
      </p:pic>
      <p:pic>
        <p:nvPicPr>
          <p:cNvPr id="7" name="Picture 6"/>
          <p:cNvPicPr>
            <a:picLocks noChangeAspect="1"/>
          </p:cNvPicPr>
          <p:nvPr/>
        </p:nvPicPr>
        <p:blipFill>
          <a:blip r:embed="rId4"/>
          <a:stretch>
            <a:fillRect/>
          </a:stretch>
        </p:blipFill>
        <p:spPr>
          <a:xfrm>
            <a:off x="5408831" y="3374499"/>
            <a:ext cx="1581150" cy="5143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Business-to-Consumer</a:t>
            </a:r>
            <a:r>
              <a:rPr lang="en-US" dirty="0" smtClean="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pic>
        <p:nvPicPr>
          <p:cNvPr id="2050" name="Picture 2" descr="Image result for business to business e commerce"/>
          <p:cNvPicPr>
            <a:picLocks noGrp="1" noChangeAspect="1" noChangeArrowheads="1"/>
          </p:cNvPicPr>
          <p:nvPr>
            <p:ph idx="1"/>
          </p:nvPr>
        </p:nvPicPr>
        <p:blipFill>
          <a:blip r:embed="rId1">
            <a:extLst>
              <a:ext uri="{28A0092B-C50C-407E-A947-70E740481C1C}">
                <a14:useLocalDpi xmlns:a14="http://schemas.microsoft.com/office/drawing/2010/main" val="0"/>
              </a:ext>
            </a:extLst>
          </a:blip>
          <a:srcRect/>
          <a:stretch>
            <a:fillRect/>
          </a:stretch>
        </p:blipFill>
        <p:spPr bwMode="auto">
          <a:xfrm>
            <a:off x="6114323" y="2075058"/>
            <a:ext cx="5687785" cy="33178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25450" y="1113155"/>
            <a:ext cx="5153660" cy="138366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Business to consumer is between companies and the real consumers</a:t>
            </a:r>
            <a:endParaRPr lang="en-US" sz="2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335280" y="2811145"/>
            <a:ext cx="5243830" cy="95313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This is the largest form of e-commerce that is traced online</a:t>
            </a:r>
            <a:endParaRPr lang="en-US" sz="28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290195" y="3938905"/>
            <a:ext cx="4833620" cy="267652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The transaction involves companies and consumers while consumers are the end users and the benefiters in this model. </a:t>
            </a:r>
            <a:endParaRPr lang="en-US" sz="2800" dirty="0" smtClean="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Business- to Business</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5124" name="Picture 4" descr="Image result for business to business e commerc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858885" y="1814195"/>
            <a:ext cx="2799080" cy="31654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55905" y="1247140"/>
            <a:ext cx="6958330" cy="2245360"/>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B2B e-commerce is defined between business that conduct supply chain management, e-procurement, network alliances and negotiation of transactions among </a:t>
            </a:r>
            <a:r>
              <a:rPr lang="en-US" sz="2800" dirty="0" smtClean="0">
                <a:latin typeface="Times New Roman" panose="02020603050405020304" pitchFamily="18" charset="0"/>
                <a:cs typeface="Times New Roman" panose="02020603050405020304" pitchFamily="18" charset="0"/>
              </a:rPr>
              <a:t>business</a:t>
            </a:r>
            <a:endParaRPr lang="en-US" sz="28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283210" y="3510280"/>
            <a:ext cx="6930390" cy="138366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Business to business is the largest category while the major emphasize is towards continuous growth of business</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sp>
        <p:nvSpPr>
          <p:cNvPr id="7" name="TextBox 6"/>
          <p:cNvSpPr txBox="1"/>
          <p:nvPr/>
        </p:nvSpPr>
        <p:spPr>
          <a:xfrm>
            <a:off x="265430" y="4985385"/>
            <a:ext cx="6948170" cy="95313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Major benefits are achieved with business to business commerce</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Consumer- to-Consumer </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170" name="Picture 2" descr="Image result for consumer to consumer e-commerce"/>
          <p:cNvPicPr>
            <a:picLocks noGrp="1" noChangeAspect="1" noChangeArrowheads="1"/>
          </p:cNvPicPr>
          <p:nvPr>
            <p:ph idx="1"/>
          </p:nvPr>
        </p:nvPicPr>
        <p:blipFill>
          <a:blip r:embed="rId1">
            <a:extLst>
              <a:ext uri="{28A0092B-C50C-407E-A947-70E740481C1C}">
                <a14:useLocalDpi xmlns:a14="http://schemas.microsoft.com/office/drawing/2010/main" val="0"/>
              </a:ext>
            </a:extLst>
          </a:blip>
          <a:srcRect/>
          <a:stretch>
            <a:fillRect/>
          </a:stretch>
        </p:blipFill>
        <p:spPr bwMode="auto">
          <a:xfrm>
            <a:off x="8335743" y="2032928"/>
            <a:ext cx="3058257" cy="3200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13385" y="1054100"/>
            <a:ext cx="7663180" cy="95313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C2C is a simple form of model and it engages private individuals and consumers. </a:t>
            </a:r>
            <a:endParaRPr lang="en-US" sz="2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386080" y="2005965"/>
            <a:ext cx="7689850" cy="5077460"/>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There are multiple suppliers are the major potential that help in developing the market. The e-commerce comes in three forms </a:t>
            </a:r>
            <a:r>
              <a:rPr lang="en-US" sz="2800" dirty="0" smtClean="0">
                <a:latin typeface="Times New Roman" panose="02020603050405020304" pitchFamily="18" charset="0"/>
                <a:cs typeface="Times New Roman" panose="02020603050405020304" pitchFamily="18" charset="0"/>
              </a:rPr>
              <a:t>:</a:t>
            </a:r>
            <a:endParaRPr lang="en-US" sz="2800" dirty="0" smtClean="0">
              <a:latin typeface="Times New Roman" panose="02020603050405020304" pitchFamily="18" charset="0"/>
              <a:cs typeface="Times New Roman" panose="02020603050405020304" pitchFamily="18" charset="0"/>
            </a:endParaRPr>
          </a:p>
          <a:p>
            <a:pPr marL="800100" lvl="1" indent="-342900" algn="just">
              <a:buFont typeface="+mj-lt"/>
              <a:buAutoNum type="arabicPeriod"/>
            </a:pPr>
            <a:r>
              <a:rPr lang="en-US" sz="2400" dirty="0">
                <a:latin typeface="Times New Roman" panose="02020603050405020304" pitchFamily="18" charset="0"/>
                <a:cs typeface="Times New Roman" panose="02020603050405020304" pitchFamily="18" charset="0"/>
              </a:rPr>
              <a:t>The auctions facilitated consist eBay sites that allow real time bidding products that are sold in the website (Roman, 2007</a:t>
            </a:r>
            <a:r>
              <a:rPr lang="en-US" sz="2400" dirty="0" smtClean="0">
                <a:latin typeface="Times New Roman" panose="02020603050405020304" pitchFamily="18" charset="0"/>
                <a:cs typeface="Times New Roman" panose="02020603050405020304" pitchFamily="18" charset="0"/>
              </a:rPr>
              <a:t>) – </a:t>
            </a:r>
            <a:r>
              <a:rPr lang="en-US" sz="2400" b="1" dirty="0" smtClean="0">
                <a:latin typeface="Times New Roman" panose="02020603050405020304" pitchFamily="18" charset="0"/>
                <a:cs typeface="Times New Roman" panose="02020603050405020304" pitchFamily="18" charset="0"/>
              </a:rPr>
              <a:t>Portal</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marL="800100" lvl="1" indent="-342900" algn="just">
              <a:buFont typeface="+mj-lt"/>
              <a:buAutoNum type="arabicPeriod"/>
            </a:pPr>
            <a:r>
              <a:rPr lang="en-US" sz="2400" dirty="0" smtClean="0">
                <a:latin typeface="Times New Roman" panose="02020603050405020304" pitchFamily="18" charset="0"/>
                <a:cs typeface="Times New Roman" panose="02020603050405020304" pitchFamily="18" charset="0"/>
              </a:rPr>
              <a:t>Then </a:t>
            </a:r>
            <a:r>
              <a:rPr lang="en-US" sz="2400" dirty="0">
                <a:latin typeface="Times New Roman" panose="02020603050405020304" pitchFamily="18" charset="0"/>
                <a:cs typeface="Times New Roman" panose="02020603050405020304" pitchFamily="18" charset="0"/>
              </a:rPr>
              <a:t>there are </a:t>
            </a:r>
            <a:r>
              <a:rPr lang="en-US" sz="2400" b="1" dirty="0">
                <a:latin typeface="Times New Roman" panose="02020603050405020304" pitchFamily="18" charset="0"/>
                <a:cs typeface="Times New Roman" panose="02020603050405020304" pitchFamily="18" charset="0"/>
              </a:rPr>
              <a:t>peer-to-peer systems </a:t>
            </a:r>
            <a:r>
              <a:rPr lang="en-US" sz="2400" dirty="0">
                <a:latin typeface="Times New Roman" panose="02020603050405020304" pitchFamily="18" charset="0"/>
                <a:cs typeface="Times New Roman" panose="02020603050405020304" pitchFamily="18" charset="0"/>
              </a:rPr>
              <a:t>such as Napster model which shares files with users at the time of chat forums to IRC. There are money exchange models and exchange models </a:t>
            </a:r>
            <a:endParaRPr lang="en-US" sz="2400" dirty="0" smtClean="0">
              <a:latin typeface="Times New Roman" panose="02020603050405020304" pitchFamily="18" charset="0"/>
              <a:cs typeface="Times New Roman" panose="02020603050405020304" pitchFamily="18" charset="0"/>
            </a:endParaRPr>
          </a:p>
          <a:p>
            <a:pPr marL="800100" lvl="1" indent="-342900" algn="just">
              <a:buFont typeface="+mj-lt"/>
              <a:buAutoNum type="arabicPeriod"/>
            </a:pPr>
            <a:r>
              <a:rPr lang="en-US" sz="2400" b="1" dirty="0" smtClean="0">
                <a:latin typeface="Times New Roman" panose="02020603050405020304" pitchFamily="18" charset="0"/>
                <a:cs typeface="Times New Roman" panose="02020603050405020304" pitchFamily="18" charset="0"/>
              </a:rPr>
              <a:t>Classified </a:t>
            </a:r>
            <a:r>
              <a:rPr lang="en-US" sz="2400" b="1" dirty="0">
                <a:latin typeface="Times New Roman" panose="02020603050405020304" pitchFamily="18" charset="0"/>
                <a:cs typeface="Times New Roman" panose="02020603050405020304" pitchFamily="18" charset="0"/>
              </a:rPr>
              <a:t>ads </a:t>
            </a:r>
            <a:r>
              <a:rPr lang="en-US" sz="2400" dirty="0">
                <a:latin typeface="Times New Roman" panose="02020603050405020304" pitchFamily="18" charset="0"/>
                <a:cs typeface="Times New Roman" panose="02020603050405020304" pitchFamily="18" charset="0"/>
              </a:rPr>
              <a:t>such as </a:t>
            </a:r>
            <a:r>
              <a:rPr lang="en-US" sz="2400" dirty="0" smtClean="0">
                <a:latin typeface="Times New Roman" panose="02020603050405020304" pitchFamily="18" charset="0"/>
                <a:cs typeface="Times New Roman" panose="02020603050405020304" pitchFamily="18" charset="0"/>
              </a:rPr>
              <a:t>e-wanted </a:t>
            </a:r>
            <a:r>
              <a:rPr lang="en-US" sz="2400" dirty="0">
                <a:latin typeface="Times New Roman" panose="02020603050405020304" pitchFamily="18" charset="0"/>
                <a:cs typeface="Times New Roman" panose="02020603050405020304" pitchFamily="18" charset="0"/>
              </a:rPr>
              <a:t>and Excite interactive. Buyers and sellers can easily negotiate at this platform. </a:t>
            </a:r>
            <a:endParaRPr lang="en-US" sz="2400" dirty="0">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Mobile Commerce </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6146" name="Picture 2" descr="Image result for consumer to consumer e-commerce"/>
          <p:cNvPicPr>
            <a:picLocks noGrp="1" noChangeAspect="1" noChangeArrowheads="1"/>
          </p:cNvPicPr>
          <p:nvPr>
            <p:ph idx="1"/>
          </p:nvPr>
        </p:nvPicPr>
        <p:blipFill>
          <a:blip r:embed="rId1">
            <a:extLst>
              <a:ext uri="{28A0092B-C50C-407E-A947-70E740481C1C}">
                <a14:useLocalDpi xmlns:a14="http://schemas.microsoft.com/office/drawing/2010/main" val="0"/>
              </a:ext>
            </a:extLst>
          </a:blip>
          <a:srcRect/>
          <a:stretch>
            <a:fillRect/>
          </a:stretch>
        </p:blipFill>
        <p:spPr bwMode="auto">
          <a:xfrm>
            <a:off x="8784858" y="2515455"/>
            <a:ext cx="2867025" cy="1590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08305" y="1263650"/>
            <a:ext cx="7555230" cy="95313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Buying and selling is done with the help of mobile.</a:t>
            </a:r>
            <a:endParaRPr lang="en-US" sz="2800" dirty="0" smtClean="0">
              <a:latin typeface="Times New Roman" panose="02020603050405020304" pitchFamily="18" charset="0"/>
              <a:cs typeface="Times New Roman" panose="02020603050405020304" pitchFamily="18" charset="0"/>
            </a:endParaRPr>
          </a:p>
        </p:txBody>
      </p:sp>
      <p:sp>
        <p:nvSpPr>
          <p:cNvPr id="5" name="TextBox 4"/>
          <p:cNvSpPr txBox="1"/>
          <p:nvPr/>
        </p:nvSpPr>
        <p:spPr>
          <a:xfrm>
            <a:off x="445135" y="2458720"/>
            <a:ext cx="7518400" cy="521970"/>
          </a:xfrm>
          <a:prstGeom prst="rect">
            <a:avLst/>
          </a:prstGeom>
          <a:noFill/>
        </p:spPr>
        <p:txBody>
          <a:bodyPr wrap="square" rtlCol="0">
            <a:spAutoFit/>
          </a:bodyPr>
          <a:lstStyle/>
          <a:p>
            <a:pPr marL="285750" indent="-28575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Even known as M</a:t>
            </a:r>
            <a:r>
              <a:rPr lang="en-GB" altLang="en-US" sz="2800" dirty="0" smtClean="0">
                <a:latin typeface="Times New Roman" panose="02020603050405020304" pitchFamily="18" charset="0"/>
                <a:cs typeface="Times New Roman" panose="02020603050405020304" pitchFamily="18" charset="0"/>
              </a:rPr>
              <a:t>-</a:t>
            </a:r>
            <a:r>
              <a:rPr lang="en-US" sz="2800" dirty="0" smtClean="0">
                <a:latin typeface="Times New Roman" panose="02020603050405020304" pitchFamily="18" charset="0"/>
                <a:cs typeface="Times New Roman" panose="02020603050405020304" pitchFamily="18" charset="0"/>
              </a:rPr>
              <a:t>commerce </a:t>
            </a:r>
            <a:endParaRPr lang="en-US" sz="28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482600" y="3209925"/>
            <a:ext cx="7480935" cy="3538220"/>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In M-commerce the internet is accessed anywhere and buying &amp; selling is possible.</a:t>
            </a:r>
            <a:endParaRPr lang="en-US" sz="2800" dirty="0" smtClean="0">
              <a:latin typeface="Times New Roman" panose="02020603050405020304" pitchFamily="18" charset="0"/>
              <a:cs typeface="Times New Roman" panose="02020603050405020304" pitchFamily="18" charset="0"/>
            </a:endParaRPr>
          </a:p>
          <a:p>
            <a:pPr indent="0" algn="just">
              <a:buFont typeface="Arial" panose="020B0604020202020204" pitchFamily="34" charset="0"/>
              <a:buNone/>
            </a:pPr>
            <a:endParaRPr lang="en-US" sz="2800" dirty="0" smtClean="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sym typeface="+mn-ea"/>
              </a:rPr>
              <a:t>There are other types of commerce models such as consumer to consumer e-commerce and mobile e-commerce (</a:t>
            </a:r>
            <a:r>
              <a:rPr lang="en-US" sz="2800" dirty="0" err="1">
                <a:latin typeface="Times New Roman" panose="02020603050405020304" pitchFamily="18" charset="0"/>
                <a:cs typeface="Times New Roman" panose="02020603050405020304" pitchFamily="18" charset="0"/>
                <a:sym typeface="+mn-ea"/>
              </a:rPr>
              <a:t>Wirtz</a:t>
            </a:r>
            <a:r>
              <a:rPr lang="en-US" sz="2800" dirty="0">
                <a:latin typeface="Times New Roman" panose="02020603050405020304" pitchFamily="18" charset="0"/>
                <a:cs typeface="Times New Roman" panose="02020603050405020304" pitchFamily="18" charset="0"/>
                <a:sym typeface="+mn-ea"/>
              </a:rPr>
              <a:t>, 2007). </a:t>
            </a:r>
            <a:endParaRPr lang="en-US" sz="2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2800" dirty="0" smtClean="0">
              <a:latin typeface="Times New Roman" panose="02020603050405020304" pitchFamily="18" charset="0"/>
              <a:cs typeface="Times New Roman" panose="02020603050405020304" pitchFamily="18" charset="0"/>
            </a:endParaRPr>
          </a:p>
          <a:p>
            <a:pPr indent="0" algn="just">
              <a:buFont typeface="Arial" panose="020B0604020202020204" pitchFamily="34" charset="0"/>
              <a:buNone/>
            </a:pP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835"/>
            <a:ext cx="10972800" cy="875665"/>
          </a:xfrm>
        </p:spPr>
        <p:txBody>
          <a:bodyPr>
            <a:normAutofit fontScale="90000"/>
          </a:bodyPr>
          <a:lstStyle/>
          <a:p>
            <a:pPr algn="ctr"/>
            <a:br>
              <a:rPr lang="en-US" b="1" dirty="0" smtClean="0"/>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Issues in E-commerce application </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9600" y="1174750"/>
            <a:ext cx="10972800" cy="2933065"/>
          </a:xfrm>
        </p:spPr>
        <p:txBody>
          <a:bodyPr>
            <a:normAutofit/>
          </a:bodyPr>
          <a:lstStyle/>
          <a:p>
            <a:pPr algn="just"/>
            <a:r>
              <a:rPr lang="en-US" sz="2800" dirty="0" smtClean="0">
                <a:latin typeface="Times New Roman" panose="02020603050405020304" pitchFamily="18" charset="0"/>
                <a:cs typeface="Times New Roman" panose="02020603050405020304" pitchFamily="18" charset="0"/>
              </a:rPr>
              <a:t>With the upgradation of technology and making life easier , there are various limitation added with it.</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With more facilities &amp; electronic gadgets the environment is not protected safe .</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Internet problems and many other consequences are being faced.</a:t>
            </a:r>
            <a:endParaRPr lang="en-US" sz="2800"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B2B challenges and issues </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sz="2800" dirty="0">
                <a:latin typeface="Times New Roman" panose="02020603050405020304" pitchFamily="18" charset="0"/>
                <a:cs typeface="Times New Roman" panose="02020603050405020304" pitchFamily="18" charset="0"/>
              </a:rPr>
              <a:t>Every </a:t>
            </a:r>
            <a:r>
              <a:rPr lang="en-US" sz="2800" dirty="0" smtClean="0">
                <a:latin typeface="Times New Roman" panose="02020603050405020304" pitchFamily="18" charset="0"/>
                <a:cs typeface="Times New Roman" panose="02020603050405020304" pitchFamily="18" charset="0"/>
              </a:rPr>
              <a:t>marketer challenges </a:t>
            </a:r>
            <a:r>
              <a:rPr lang="en-US" sz="2800" dirty="0">
                <a:latin typeface="Times New Roman" panose="02020603050405020304" pitchFamily="18" charset="0"/>
                <a:cs typeface="Times New Roman" panose="02020603050405020304" pitchFamily="18" charset="0"/>
              </a:rPr>
              <a:t>and has struggles in the demand generation. Demand marketers have a majority drive that considers the variety of backgrounds and services.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Several marketers lead to an excel writing and consider the leadership approach.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 </a:t>
            </a:r>
            <a:r>
              <a:rPr lang="en-US" sz="2800" dirty="0" smtClean="0">
                <a:latin typeface="Times New Roman" panose="02020603050405020304" pitchFamily="18" charset="0"/>
                <a:cs typeface="Times New Roman" panose="02020603050405020304" pitchFamily="18" charset="0"/>
              </a:rPr>
              <a:t>most successful </a:t>
            </a:r>
            <a:r>
              <a:rPr lang="en-US" sz="2800" dirty="0">
                <a:latin typeface="Times New Roman" panose="02020603050405020304" pitchFamily="18" charset="0"/>
                <a:cs typeface="Times New Roman" panose="02020603050405020304" pitchFamily="18" charset="0"/>
              </a:rPr>
              <a:t>B2B companies have solved several </a:t>
            </a:r>
            <a:r>
              <a:rPr lang="en-US" sz="2800" dirty="0" smtClean="0">
                <a:latin typeface="Times New Roman" panose="02020603050405020304" pitchFamily="18" charset="0"/>
                <a:cs typeface="Times New Roman" panose="02020603050405020304" pitchFamily="18" charset="0"/>
              </a:rPr>
              <a:t>challenges</a:t>
            </a:r>
            <a:r>
              <a:rPr lang="en-US" sz="2800" dirty="0">
                <a:latin typeface="Times New Roman" panose="02020603050405020304" pitchFamily="18" charset="0"/>
                <a:cs typeface="Times New Roman" panose="02020603050405020304" pitchFamily="18" charset="0"/>
              </a:rPr>
              <a:t> </a:t>
            </a:r>
            <a:r>
              <a:rPr lang="en-US" sz="2800" dirty="0" smtClean="0">
                <a:latin typeface="Times New Roman" panose="02020603050405020304" pitchFamily="18" charset="0"/>
                <a:cs typeface="Times New Roman" panose="02020603050405020304" pitchFamily="18" charset="0"/>
              </a:rPr>
              <a:t>, by assembling right skills to achieve a market share. </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It </a:t>
            </a:r>
            <a:r>
              <a:rPr lang="en-US" sz="2800" dirty="0">
                <a:latin typeface="Times New Roman" panose="02020603050405020304" pitchFamily="18" charset="0"/>
                <a:cs typeface="Times New Roman" panose="02020603050405020304" pitchFamily="18" charset="0"/>
              </a:rPr>
              <a:t>helps to create and compete in the market with multi-channel strategies and customer journey mapping. </a:t>
            </a:r>
            <a:endParaRPr lang="en-US" sz="2800" dirty="0">
              <a:latin typeface="Times New Roman" panose="02020603050405020304" pitchFamily="18" charset="0"/>
              <a:cs typeface="Times New Roman" panose="02020603050405020304" pitchFamily="18" charset="0"/>
            </a:endParaRPr>
          </a:p>
          <a:p>
            <a:pPr algn="just"/>
            <a:endParaRPr 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 </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1920" y="1076325"/>
            <a:ext cx="11460480" cy="5795645"/>
          </a:xfrm>
        </p:spPr>
        <p:txBody>
          <a:bodyPr>
            <a:normAutofit/>
          </a:bodyPr>
          <a:lstStyle/>
          <a:p>
            <a:pPr algn="just"/>
            <a:r>
              <a:rPr lang="en-US" sz="2800" dirty="0" smtClean="0">
                <a:latin typeface="Times New Roman" panose="02020603050405020304" pitchFamily="18" charset="0"/>
                <a:cs typeface="Times New Roman" panose="02020603050405020304" pitchFamily="18" charset="0"/>
              </a:rPr>
              <a:t>There are various challenges faced by B2B.</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There </a:t>
            </a:r>
            <a:r>
              <a:rPr lang="en-US" sz="2800" dirty="0">
                <a:latin typeface="Times New Roman" panose="02020603050405020304" pitchFamily="18" charset="0"/>
                <a:cs typeface="Times New Roman" panose="02020603050405020304" pitchFamily="18" charset="0"/>
              </a:rPr>
              <a:t>is a trend that is noticed while focusing on marketing challenges that B2B faces. These are general challenges and are the biggest barriers that rarely have a major focus towards adopting new technologies and issues (Zhou, 2007).</a:t>
            </a:r>
            <a:endParaRPr lang="en-US" sz="28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Creating quality content</a:t>
            </a:r>
            <a:endParaRPr lang="en-US" sz="24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Managing lead </a:t>
            </a:r>
            <a:endParaRPr lang="en-US" sz="24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Lead quality issues </a:t>
            </a:r>
            <a:endParaRPr lang="en-US" sz="24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Scaling efficiency </a:t>
            </a:r>
            <a:endParaRPr lang="en-US" sz="24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Maintaining positive relationships </a:t>
            </a:r>
            <a:endParaRPr lang="en-US" sz="24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Walking the quality tightrope   </a:t>
            </a:r>
            <a:endParaRPr lang="en-US" sz="2400" dirty="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a:latin typeface="Times New Roman" panose="02020603050405020304" pitchFamily="18" charset="0"/>
                <a:cs typeface="Times New Roman" panose="02020603050405020304" pitchFamily="18" charset="0"/>
              </a:rPr>
              <a:t>Maintaining the customer’s perspective </a:t>
            </a:r>
            <a:endParaRPr lang="en-US" sz="2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685"/>
            <a:ext cx="10972800" cy="955040"/>
          </a:xfrm>
        </p:spPr>
        <p:txBody>
          <a:bodyPr>
            <a:normAutofit fontScale="90000"/>
          </a:bodyPr>
          <a:lstStyle/>
          <a:p>
            <a:pPr algn="ctr"/>
            <a:br>
              <a:rPr lang="en-US" b="1" dirty="0" smtClean="0"/>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Security </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threats on e-business </a:t>
            </a:r>
            <a:b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sz="2800" dirty="0" smtClean="0">
                <a:latin typeface="Times New Roman" panose="02020603050405020304" pitchFamily="18" charset="0"/>
                <a:cs typeface="Times New Roman" panose="02020603050405020304" pitchFamily="18" charset="0"/>
              </a:rPr>
              <a:t>There are various threats attached such as </a:t>
            </a:r>
            <a:endParaRPr lang="en-US" sz="2800" dirty="0" smtClean="0">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US" sz="2800" dirty="0" smtClean="0">
                <a:latin typeface="Times New Roman" panose="02020603050405020304" pitchFamily="18" charset="0"/>
                <a:cs typeface="Times New Roman" panose="02020603050405020304" pitchFamily="18" charset="0"/>
              </a:rPr>
              <a:t>Server Threats</a:t>
            </a:r>
            <a:endParaRPr lang="en-US" sz="2800" dirty="0" smtClean="0">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US" sz="2800" dirty="0" smtClean="0">
                <a:latin typeface="Times New Roman" panose="02020603050405020304" pitchFamily="18" charset="0"/>
                <a:cs typeface="Times New Roman" panose="02020603050405020304" pitchFamily="18" charset="0"/>
              </a:rPr>
              <a:t>Communication Link Threat </a:t>
            </a:r>
            <a:endParaRPr lang="en-US" sz="2800" dirty="0" smtClean="0">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US" sz="2800" dirty="0" smtClean="0">
                <a:latin typeface="Times New Roman" panose="02020603050405020304" pitchFamily="18" charset="0"/>
                <a:cs typeface="Times New Roman" panose="02020603050405020304" pitchFamily="18" charset="0"/>
              </a:rPr>
              <a:t>Client Threat</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45"/>
            <a:ext cx="10972800" cy="875665"/>
          </a:xfrm>
        </p:spPr>
        <p:txBody>
          <a:bodyPr>
            <a:normAutofit fontScale="90000"/>
          </a:bodyPr>
          <a:lstStyle/>
          <a:p>
            <a:pPr algn="ctr"/>
            <a:br>
              <a:rPr lang="en-US" dirty="0" smtClean="0">
                <a:latin typeface="Times New Roman" panose="02020603050405020304" pitchFamily="18" charset="0"/>
                <a:cs typeface="Times New Roman" panose="02020603050405020304" pitchFamily="18" charset="0"/>
              </a:rPr>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Server </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Threats</a:t>
            </a:r>
            <a:b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0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39700" y="1123315"/>
            <a:ext cx="10756900" cy="5066665"/>
          </a:xfrm>
        </p:spPr>
        <p:txBody>
          <a:bodyPr>
            <a:normAutofit lnSpcReduction="10000"/>
          </a:bodyPr>
          <a:lstStyle/>
          <a:p>
            <a:pPr algn="just"/>
            <a:r>
              <a:rPr lang="en-US" sz="2800" dirty="0">
                <a:latin typeface="Times New Roman" panose="02020603050405020304" pitchFamily="18" charset="0"/>
                <a:cs typeface="Times New Roman" panose="02020603050405020304" pitchFamily="18" charset="0"/>
              </a:rPr>
              <a:t>There are server user web relation that employ the e-business chain clients with computing machines.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Vulnerabilities are observed and this is exploited with the cause destruction and information illegally. </a:t>
            </a:r>
            <a:endParaRPr lang="en-US" sz="2800" dirty="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Various Server threats are </a:t>
            </a:r>
            <a:endParaRPr lang="en-US" sz="2800" dirty="0" smtClean="0">
              <a:latin typeface="Times New Roman" panose="02020603050405020304" pitchFamily="18" charset="0"/>
              <a:cs typeface="Times New Roman" panose="02020603050405020304" pitchFamily="18" charset="0"/>
            </a:endParaRPr>
          </a:p>
          <a:p>
            <a:pPr marL="914400" lvl="1" indent="-457200" algn="just">
              <a:lnSpc>
                <a:spcPct val="110000"/>
              </a:lnSpc>
              <a:buFont typeface="+mj-lt"/>
              <a:buAutoNum type="arabicPeriod"/>
            </a:pPr>
            <a:r>
              <a:rPr lang="en-US" sz="2400" dirty="0" smtClean="0">
                <a:latin typeface="Times New Roman" panose="02020603050405020304" pitchFamily="18" charset="0"/>
                <a:cs typeface="Times New Roman" panose="02020603050405020304" pitchFamily="18" charset="0"/>
              </a:rPr>
              <a:t>Security threats</a:t>
            </a:r>
            <a:endParaRPr lang="en-US" sz="2400" dirty="0" smtClean="0">
              <a:latin typeface="Times New Roman" panose="02020603050405020304" pitchFamily="18" charset="0"/>
              <a:cs typeface="Times New Roman" panose="02020603050405020304" pitchFamily="18" charset="0"/>
            </a:endParaRPr>
          </a:p>
          <a:p>
            <a:pPr marL="914400" lvl="1" indent="-457200" algn="just">
              <a:lnSpc>
                <a:spcPct val="110000"/>
              </a:lnSpc>
              <a:buFont typeface="+mj-lt"/>
              <a:buAutoNum type="arabicPeriod"/>
            </a:pPr>
            <a:r>
              <a:rPr lang="en-US" sz="2400" dirty="0" smtClean="0">
                <a:latin typeface="Times New Roman" panose="02020603050405020304" pitchFamily="18" charset="0"/>
                <a:cs typeface="Times New Roman" panose="02020603050405020304" pitchFamily="18" charset="0"/>
              </a:rPr>
              <a:t>Common gateway interface security threat</a:t>
            </a:r>
            <a:endParaRPr lang="en-US" sz="2400" dirty="0" smtClean="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smtClean="0">
                <a:latin typeface="Times New Roman" panose="02020603050405020304" pitchFamily="18" charset="0"/>
                <a:cs typeface="Times New Roman" panose="02020603050405020304" pitchFamily="18" charset="0"/>
              </a:rPr>
              <a:t>Secure word hacking security threat</a:t>
            </a:r>
            <a:endParaRPr lang="en-US" sz="2400" dirty="0" smtClean="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smtClean="0">
                <a:latin typeface="Times New Roman" panose="02020603050405020304" pitchFamily="18" charset="0"/>
                <a:cs typeface="Times New Roman" panose="02020603050405020304" pitchFamily="18" charset="0"/>
              </a:rPr>
              <a:t>Internet server security threat </a:t>
            </a:r>
            <a:endParaRPr lang="en-US" sz="2400" dirty="0" smtClean="0">
              <a:latin typeface="Times New Roman" panose="02020603050405020304" pitchFamily="18" charset="0"/>
              <a:cs typeface="Times New Roman" panose="02020603050405020304" pitchFamily="18" charset="0"/>
            </a:endParaRPr>
          </a:p>
          <a:p>
            <a:pPr marL="914400" lvl="1" indent="-457200" algn="just">
              <a:buFont typeface="+mj-lt"/>
              <a:buAutoNum type="arabicPeriod"/>
            </a:pPr>
            <a:r>
              <a:rPr lang="en-US" sz="2400" dirty="0" smtClean="0">
                <a:latin typeface="Times New Roman" panose="02020603050405020304" pitchFamily="18" charset="0"/>
                <a:cs typeface="Times New Roman" panose="02020603050405020304" pitchFamily="18" charset="0"/>
              </a:rPr>
              <a:t>Business server security threat </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0980" y="1099820"/>
            <a:ext cx="10675620" cy="4984115"/>
          </a:xfrm>
        </p:spPr>
        <p:txBody>
          <a:bodyPr/>
          <a:lstStyle/>
          <a:p>
            <a:pPr algn="just"/>
            <a:r>
              <a:rPr lang="en-US" sz="2800" dirty="0" smtClean="0">
                <a:latin typeface="Times New Roman" panose="02020603050405020304" pitchFamily="18" charset="0"/>
                <a:cs typeface="Times New Roman" panose="02020603050405020304" pitchFamily="18" charset="0"/>
              </a:rPr>
              <a:t>In business there are various types of data available which needs to be well protected.</a:t>
            </a:r>
            <a:endParaRPr lang="en-US" sz="2800" dirty="0" smtClean="0">
              <a:latin typeface="Times New Roman" panose="02020603050405020304" pitchFamily="18" charset="0"/>
              <a:cs typeface="Times New Roman" panose="02020603050405020304" pitchFamily="18" charset="0"/>
            </a:endParaRPr>
          </a:p>
          <a:p>
            <a:pPr algn="just"/>
            <a:r>
              <a:rPr lang="en-US" sz="2800" b="1" dirty="0" smtClean="0">
                <a:latin typeface="Times New Roman" panose="02020603050405020304" pitchFamily="18" charset="0"/>
                <a:cs typeface="Times New Roman" panose="02020603050405020304" pitchFamily="18" charset="0"/>
              </a:rPr>
              <a:t>Database security threats </a:t>
            </a:r>
            <a:r>
              <a:rPr lang="en-US" sz="2800" dirty="0" smtClean="0">
                <a:latin typeface="Times New Roman" panose="02020603050405020304" pitchFamily="18" charset="0"/>
                <a:cs typeface="Times New Roman" panose="02020603050405020304" pitchFamily="18" charset="0"/>
              </a:rPr>
              <a:t>contain customer ID and user passwords, which through applying various codes can be solved and information is extracted .</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There is </a:t>
            </a:r>
            <a:r>
              <a:rPr lang="en-US" sz="2800" b="1" dirty="0" smtClean="0">
                <a:latin typeface="Times New Roman" panose="02020603050405020304" pitchFamily="18" charset="0"/>
                <a:cs typeface="Times New Roman" panose="02020603050405020304" pitchFamily="18" charset="0"/>
              </a:rPr>
              <a:t>internet server software </a:t>
            </a:r>
            <a:r>
              <a:rPr lang="en-US" sz="2800" dirty="0" smtClean="0">
                <a:latin typeface="Times New Roman" panose="02020603050405020304" pitchFamily="18" charset="0"/>
                <a:cs typeface="Times New Roman" panose="02020603050405020304" pitchFamily="18" charset="0"/>
              </a:rPr>
              <a:t>that has high risk and is designed in order to attain the challenges in the business as this software is complex , there is possibility of getting the coding errors. </a:t>
            </a:r>
            <a:endParaRPr lang="en-US" sz="2800" dirty="0" smtClean="0">
              <a:latin typeface="Times New Roman" panose="02020603050405020304" pitchFamily="18" charset="0"/>
              <a:cs typeface="Times New Roman" panose="02020603050405020304" pitchFamily="18" charset="0"/>
            </a:endParaRPr>
          </a:p>
          <a:p>
            <a:pPr algn="just"/>
            <a:r>
              <a:rPr lang="en-US" sz="2800" b="1" dirty="0">
                <a:latin typeface="Times New Roman" panose="02020603050405020304" pitchFamily="18" charset="0"/>
                <a:cs typeface="Times New Roman" panose="02020603050405020304" pitchFamily="18" charset="0"/>
              </a:rPr>
              <a:t>Business server security threats </a:t>
            </a:r>
            <a:r>
              <a:rPr lang="en-US" sz="2800" dirty="0">
                <a:latin typeface="Times New Roman" panose="02020603050405020304" pitchFamily="18" charset="0"/>
                <a:cs typeface="Times New Roman" panose="02020603050405020304" pitchFamily="18" charset="0"/>
              </a:rPr>
              <a:t>respond to the web browsers request through HTTP and CGI protocol. There are e-business programs that are having transfer on server with security holes</a:t>
            </a:r>
            <a:r>
              <a:rPr lang="en-US" sz="2800" dirty="0" smtClean="0">
                <a:latin typeface="Times New Roman" panose="02020603050405020304" pitchFamily="18" charset="0"/>
                <a:cs typeface="Times New Roman" panose="02020603050405020304" pitchFamily="18" charset="0"/>
              </a:rPr>
              <a:t>.</a:t>
            </a:r>
            <a:endParaRPr lang="en-US" sz="2800" dirty="0" smtClean="0">
              <a:latin typeface="Times New Roman" panose="02020603050405020304" pitchFamily="18" charset="0"/>
              <a:cs typeface="Times New Roman" panose="02020603050405020304" pitchFamily="18" charset="0"/>
            </a:endParaRPr>
          </a:p>
          <a:p>
            <a:pPr marL="0" indent="0" algn="just">
              <a:buNone/>
            </a:pPr>
            <a:endParaRPr 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 y="132715"/>
            <a:ext cx="11019155" cy="6034405"/>
          </a:xfrm>
        </p:spPr>
        <p:txBody>
          <a:bodyPr/>
          <a:lstStyle/>
          <a:p>
            <a:pPr marL="0" indent="0" algn="ctr">
              <a:buNone/>
            </a:pP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Client Security threats </a:t>
            </a:r>
            <a:endPar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57200" lvl="1">
              <a:spcBef>
                <a:spcPts val="0"/>
              </a:spcBef>
              <a:spcAft>
                <a:spcPts val="0"/>
              </a:spcAft>
              <a:buFont typeface="Courier New" panose="02070309020205020404" pitchFamily="49" charset="0"/>
              <a:buChar char="o"/>
            </a:pPr>
            <a:endParaRPr lang="en-US" sz="1800" dirty="0" smtClean="0">
              <a:latin typeface="Times New Roman" panose="02020603050405020304" pitchFamily="18" charset="0"/>
              <a:cs typeface="Times New Roman" panose="02020603050405020304" pitchFamily="18" charset="0"/>
            </a:endParaRPr>
          </a:p>
          <a:p>
            <a:pPr marL="457200" lvl="1">
              <a:spcBef>
                <a:spcPts val="0"/>
              </a:spcBef>
              <a:spcAft>
                <a:spcPts val="0"/>
              </a:spcAft>
              <a:buFont typeface="Courier New" panose="02070309020205020404" pitchFamily="49" charset="0"/>
              <a:buChar char="o"/>
            </a:pPr>
            <a:endParaRPr lang="en-US" sz="1800" dirty="0" smtClean="0">
              <a:latin typeface="Times New Roman" panose="02020603050405020304" pitchFamily="18" charset="0"/>
              <a:cs typeface="Times New Roman" panose="02020603050405020304" pitchFamily="18" charset="0"/>
            </a:endParaRPr>
          </a:p>
          <a:p>
            <a:pPr marL="514350" lvl="1" indent="-342900" algn="just">
              <a:spcBef>
                <a:spcPts val="0"/>
              </a:spcBef>
              <a:spcAft>
                <a:spcPts val="0"/>
              </a:spcAft>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There is widespread use of content that has majorly changed the perception of the business in terms of internet usage in small organization. As such there are connections to the sheets that consumer extra data </a:t>
            </a:r>
            <a:r>
              <a:rPr lang="en-US" dirty="0" smtClean="0">
                <a:latin typeface="Times New Roman" panose="02020603050405020304" pitchFamily="18" charset="0"/>
                <a:cs typeface="Times New Roman" panose="02020603050405020304" pitchFamily="18" charset="0"/>
                <a:sym typeface="+mn-ea"/>
              </a:rPr>
              <a:t>(</a:t>
            </a:r>
            <a:r>
              <a:rPr lang="en-US" dirty="0" err="1" smtClean="0">
                <a:latin typeface="Times New Roman" panose="02020603050405020304" pitchFamily="18" charset="0"/>
                <a:cs typeface="Times New Roman" panose="02020603050405020304" pitchFamily="18" charset="0"/>
                <a:sym typeface="+mn-ea"/>
              </a:rPr>
              <a:t>Dhillon</a:t>
            </a:r>
            <a:r>
              <a:rPr lang="en-US" dirty="0" smtClean="0">
                <a:latin typeface="Times New Roman" panose="02020603050405020304" pitchFamily="18" charset="0"/>
                <a:cs typeface="Times New Roman" panose="02020603050405020304" pitchFamily="18" charset="0"/>
                <a:sym typeface="+mn-ea"/>
              </a:rPr>
              <a:t> &amp; </a:t>
            </a:r>
            <a:r>
              <a:rPr lang="en-US" dirty="0" err="1" smtClean="0">
                <a:latin typeface="Times New Roman" panose="02020603050405020304" pitchFamily="18" charset="0"/>
                <a:cs typeface="Times New Roman" panose="02020603050405020304" pitchFamily="18" charset="0"/>
                <a:sym typeface="+mn-ea"/>
              </a:rPr>
              <a:t>Trevort</a:t>
            </a:r>
            <a:r>
              <a:rPr lang="en-US" dirty="0" smtClean="0">
                <a:latin typeface="Times New Roman" panose="02020603050405020304" pitchFamily="18" charset="0"/>
                <a:cs typeface="Times New Roman" panose="02020603050405020304" pitchFamily="18" charset="0"/>
                <a:sym typeface="+mn-ea"/>
              </a:rPr>
              <a:t>, 2001).</a:t>
            </a:r>
            <a:endParaRPr lang="en-US" dirty="0" smtClean="0">
              <a:latin typeface="Times New Roman" panose="02020603050405020304" pitchFamily="18" charset="0"/>
              <a:cs typeface="Times New Roman" panose="02020603050405020304" pitchFamily="18" charset="0"/>
              <a:sym typeface="+mn-ea"/>
            </a:endParaRPr>
          </a:p>
          <a:p>
            <a:pPr marL="514350" lvl="1" indent="-342900" algn="just">
              <a:spcBef>
                <a:spcPts val="0"/>
              </a:spcBef>
              <a:spcAft>
                <a:spcPts val="0"/>
              </a:spcAft>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Malicious code, content and server side attack are the secured numbers to mention few. With this, there are ID’s and secured words that are available in the files.</a:t>
            </a:r>
            <a:endParaRPr lang="en-US" dirty="0" smtClean="0">
              <a:latin typeface="Times New Roman" panose="02020603050405020304" pitchFamily="18" charset="0"/>
              <a:cs typeface="Times New Roman" panose="02020603050405020304" pitchFamily="18" charset="0"/>
            </a:endParaRPr>
          </a:p>
          <a:p>
            <a:pPr marL="514350" lvl="1" indent="-342900" algn="just">
              <a:spcBef>
                <a:spcPts val="0"/>
              </a:spcBef>
              <a:spcAft>
                <a:spcPts val="0"/>
              </a:spcAft>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Codes like virus and </a:t>
            </a:r>
            <a:r>
              <a:rPr lang="en-US" dirty="0" err="1" smtClean="0">
                <a:latin typeface="Times New Roman" panose="02020603050405020304" pitchFamily="18" charset="0"/>
                <a:cs typeface="Times New Roman" panose="02020603050405020304" pitchFamily="18" charset="0"/>
              </a:rPr>
              <a:t>torjons</a:t>
            </a:r>
            <a:r>
              <a:rPr lang="en-US" dirty="0" smtClean="0">
                <a:latin typeface="Times New Roman" panose="02020603050405020304" pitchFamily="18" charset="0"/>
                <a:cs typeface="Times New Roman" panose="02020603050405020304" pitchFamily="18" charset="0"/>
              </a:rPr>
              <a:t> do create havoc in terms of security files and other issues.</a:t>
            </a:r>
            <a:endParaRPr lang="en-US" dirty="0" smtClean="0">
              <a:latin typeface="Times New Roman" panose="02020603050405020304" pitchFamily="18" charset="0"/>
              <a:cs typeface="Times New Roman" panose="02020603050405020304" pitchFamily="18" charset="0"/>
            </a:endParaRPr>
          </a:p>
          <a:p>
            <a:pPr marL="171450" lvl="1" indent="0">
              <a:spcBef>
                <a:spcPts val="0"/>
              </a:spcBef>
              <a:spcAft>
                <a:spcPts val="0"/>
              </a:spcAft>
              <a:buFont typeface="Courier New" panose="02070309020205020404" pitchFamily="49" charset="0"/>
              <a:buNone/>
            </a:pPr>
            <a:endParaRPr lang="en-US"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dirty="0" smtClean="0"/>
            </a:b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a:t>
            </a: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linked security threats </a:t>
            </a:r>
            <a:b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7665" y="1254125"/>
            <a:ext cx="10528935" cy="4865370"/>
          </a:xfrm>
        </p:spPr>
        <p:txBody>
          <a:bodyPr>
            <a:noAutofit/>
          </a:bodyPr>
          <a:lstStyle/>
          <a:p>
            <a:pPr algn="just"/>
            <a:r>
              <a:rPr lang="en-US" sz="2800" dirty="0">
                <a:latin typeface="Times New Roman" panose="02020603050405020304" pitchFamily="18" charset="0"/>
                <a:cs typeface="Times New Roman" panose="02020603050405020304" pitchFamily="18" charset="0"/>
              </a:rPr>
              <a:t>The message here passes from one website to another and this is the major node that has been considered as the threat (</a:t>
            </a:r>
            <a:r>
              <a:rPr lang="en-US" sz="2800" dirty="0" err="1">
                <a:latin typeface="Times New Roman" panose="02020603050405020304" pitchFamily="18" charset="0"/>
                <a:cs typeface="Times New Roman" panose="02020603050405020304" pitchFamily="18" charset="0"/>
              </a:rPr>
              <a:t>ElhaiJon</a:t>
            </a:r>
            <a:r>
              <a:rPr lang="en-US" sz="2800" dirty="0">
                <a:latin typeface="Times New Roman" panose="02020603050405020304" pitchFamily="18" charset="0"/>
                <a:cs typeface="Times New Roman" panose="02020603050405020304" pitchFamily="18" charset="0"/>
              </a:rPr>
              <a:t>, 2017). </a:t>
            </a:r>
            <a:endParaRPr lang="en-US" sz="2800" dirty="0" smtClean="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 linking systems are many when the messages pass and considers the arriving stage. </a:t>
            </a:r>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There </a:t>
            </a:r>
            <a:r>
              <a:rPr lang="en-US" sz="2800" dirty="0">
                <a:latin typeface="Times New Roman" panose="02020603050405020304" pitchFamily="18" charset="0"/>
                <a:cs typeface="Times New Roman" panose="02020603050405020304" pitchFamily="18" charset="0"/>
              </a:rPr>
              <a:t>are </a:t>
            </a:r>
            <a:r>
              <a:rPr lang="en-US" sz="2800" dirty="0" smtClean="0">
                <a:latin typeface="Times New Roman" panose="02020603050405020304" pitchFamily="18" charset="0"/>
                <a:cs typeface="Times New Roman" panose="02020603050405020304" pitchFamily="18" charset="0"/>
              </a:rPr>
              <a:t>intrinsic </a:t>
            </a:r>
            <a:r>
              <a:rPr lang="en-US" sz="2800" dirty="0">
                <a:latin typeface="Times New Roman" panose="02020603050405020304" pitchFamily="18" charset="0"/>
                <a:cs typeface="Times New Roman" panose="02020603050405020304" pitchFamily="18" charset="0"/>
              </a:rPr>
              <a:t>number of issues and threats that are considered consequently in the system. </a:t>
            </a:r>
            <a:endParaRPr lang="en-US" sz="2800" dirty="0" smtClean="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But there are several issues that are been linked when the messages pass along in a hostile manner (</a:t>
            </a:r>
            <a:r>
              <a:rPr lang="en-US" sz="2800" dirty="0" err="1">
                <a:latin typeface="Times New Roman" panose="02020603050405020304" pitchFamily="18" charset="0"/>
                <a:cs typeface="Times New Roman" panose="02020603050405020304" pitchFamily="18" charset="0"/>
              </a:rPr>
              <a:t>Siplor</a:t>
            </a:r>
            <a:r>
              <a:rPr lang="en-US" sz="2800" dirty="0">
                <a:latin typeface="Times New Roman" panose="02020603050405020304" pitchFamily="18" charset="0"/>
                <a:cs typeface="Times New Roman" panose="02020603050405020304" pitchFamily="18" charset="0"/>
              </a:rPr>
              <a:t>, 2004). </a:t>
            </a:r>
            <a:endParaRPr lang="en-US" sz="2800" dirty="0" smtClean="0">
              <a:latin typeface="Times New Roman" panose="02020603050405020304" pitchFamily="18" charset="0"/>
              <a:cs typeface="Times New Roman" panose="02020603050405020304" pitchFamily="18" charset="0"/>
            </a:endParaRPr>
          </a:p>
          <a:p>
            <a:endParaRPr lang="en-US" sz="2800"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Identifying potential risks to network security </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9600" y="1400175"/>
            <a:ext cx="10660380" cy="4655820"/>
          </a:xfrm>
        </p:spPr>
        <p:txBody>
          <a:bodyPr>
            <a:noAutofit/>
          </a:bodyPr>
          <a:lstStyle/>
          <a:p>
            <a:pPr algn="just"/>
            <a:r>
              <a:rPr lang="en-US" sz="2800" dirty="0">
                <a:latin typeface="Times New Roman" panose="02020603050405020304" pitchFamily="18" charset="0"/>
                <a:cs typeface="Times New Roman" panose="02020603050405020304" pitchFamily="18" charset="0"/>
              </a:rPr>
              <a:t>There is a risk to the network security and the network resources. An intent to the risk analysis is a major component that can be considered within network security (Anderson, 2001).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There should be a workable balance that is been accessed in order to consider the needs of secured data and the other resources.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Asset identification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At the time of network security, it is important to identify the components that makes a network.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An asset inventory is created and this majorly includes the endpoints, servers and hosts (</a:t>
            </a:r>
            <a:r>
              <a:rPr lang="en-US" sz="2800" dirty="0" err="1">
                <a:latin typeface="Times New Roman" panose="02020603050405020304" pitchFamily="18" charset="0"/>
                <a:cs typeface="Times New Roman" panose="02020603050405020304" pitchFamily="18" charset="0"/>
              </a:rPr>
              <a:t>Fjetland</a:t>
            </a:r>
            <a:r>
              <a:rPr lang="en-US" sz="2800" dirty="0">
                <a:latin typeface="Times New Roman" panose="02020603050405020304" pitchFamily="18" charset="0"/>
                <a:cs typeface="Times New Roman" panose="02020603050405020304" pitchFamily="18" charset="0"/>
              </a:rPr>
              <a:t>, 2002). </a:t>
            </a:r>
            <a:endParaRPr lang="en-US" sz="2800" dirty="0">
              <a:latin typeface="Times New Roman" panose="02020603050405020304" pitchFamily="18" charset="0"/>
              <a:cs typeface="Times New Roman" panose="02020603050405020304" pitchFamily="18" charset="0"/>
            </a:endParaRPr>
          </a:p>
          <a:p>
            <a:pPr marL="0" indent="0">
              <a:buNone/>
            </a:pP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dirty="0" smtClean="0"/>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Vulnerability </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assessments</a:t>
            </a:r>
            <a:b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sz="2800" dirty="0">
                <a:latin typeface="Times New Roman" panose="02020603050405020304" pitchFamily="18" charset="0"/>
                <a:cs typeface="Times New Roman" panose="02020603050405020304" pitchFamily="18" charset="0"/>
              </a:rPr>
              <a:t>Network components are identified so it is important to assess the vulnerabilities that are present in the network.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There are several methods due to which the vulnerabilities can be fixed.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It even includes reconfiguring the devices, software patches and deploying countermeasures. </a:t>
            </a: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dirty="0" smtClean="0"/>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Threat </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identification </a:t>
            </a:r>
            <a:b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sz="2800" dirty="0">
                <a:latin typeface="Times New Roman" panose="02020603050405020304" pitchFamily="18" charset="0"/>
                <a:cs typeface="Times New Roman" panose="02020603050405020304" pitchFamily="18" charset="0"/>
              </a:rPr>
              <a:t>The threat identification process is commonly known in order to have a major opportunity to know the level of risk and the network protection activity to be carried in threat identification (Ackerman, 2002). </a:t>
            </a:r>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dirty="0" smtClean="0"/>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Privacy and security issues</a:t>
            </a:r>
            <a:br>
              <a:rPr lang="en-US" sz="40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US" sz="2800" dirty="0" smtClean="0">
                <a:latin typeface="Times New Roman" panose="02020603050405020304" pitchFamily="18" charset="0"/>
                <a:cs typeface="Times New Roman" panose="02020603050405020304" pitchFamily="18" charset="0"/>
              </a:rPr>
              <a:t>Security issues are the major concerns, Human are responsible for this act and seeming to the new categories of safety and security features, there are </a:t>
            </a:r>
            <a:r>
              <a:rPr lang="en-GB" altLang="en-US" sz="2800" dirty="0" smtClean="0">
                <a:latin typeface="Times New Roman" panose="02020603050405020304" pitchFamily="18" charset="0"/>
                <a:cs typeface="Times New Roman" panose="02020603050405020304" pitchFamily="18" charset="0"/>
              </a:rPr>
              <a:t>three</a:t>
            </a:r>
            <a:r>
              <a:rPr lang="en-US" sz="2800" dirty="0" smtClean="0">
                <a:latin typeface="Times New Roman" panose="02020603050405020304" pitchFamily="18" charset="0"/>
                <a:cs typeface="Times New Roman" panose="02020603050405020304" pitchFamily="18" charset="0"/>
              </a:rPr>
              <a:t> categories </a:t>
            </a:r>
            <a:endParaRPr lang="en-US" sz="2800" dirty="0" smtClean="0">
              <a:latin typeface="Times New Roman" panose="02020603050405020304" pitchFamily="18" charset="0"/>
              <a:cs typeface="Times New Roman" panose="02020603050405020304" pitchFamily="18" charset="0"/>
            </a:endParaRPr>
          </a:p>
          <a:p>
            <a:pPr marL="914400" lvl="1" indent="-457200">
              <a:spcBef>
                <a:spcPts val="0"/>
              </a:spcBef>
              <a:spcAft>
                <a:spcPts val="0"/>
              </a:spcAft>
              <a:buFont typeface="+mj-lt"/>
              <a:buAutoNum type="arabicPeriod"/>
            </a:pPr>
            <a:r>
              <a:rPr lang="en-US" sz="2800" b="1" dirty="0" smtClean="0">
                <a:latin typeface="Times New Roman" panose="02020603050405020304" pitchFamily="18" charset="0"/>
                <a:cs typeface="Times New Roman" panose="02020603050405020304" pitchFamily="18" charset="0"/>
              </a:rPr>
              <a:t>Authentication</a:t>
            </a:r>
            <a:r>
              <a:rPr lang="en-US" sz="2800" dirty="0" smtClean="0">
                <a:latin typeface="Times New Roman" panose="02020603050405020304" pitchFamily="18" charset="0"/>
                <a:cs typeface="Times New Roman" panose="02020603050405020304" pitchFamily="18" charset="0"/>
              </a:rPr>
              <a:t> - </a:t>
            </a:r>
            <a:r>
              <a:rPr lang="en-US" sz="2800" dirty="0">
                <a:latin typeface="Times New Roman" panose="02020603050405020304" pitchFamily="18" charset="0"/>
                <a:cs typeface="Times New Roman" panose="02020603050405020304" pitchFamily="18" charset="0"/>
              </a:rPr>
              <a:t>This is a major technique that is used by users in order to focus on protection of the data and services provided by information and technology (</a:t>
            </a:r>
            <a:r>
              <a:rPr lang="en-US" sz="2800" dirty="0" err="1">
                <a:latin typeface="Times New Roman" panose="02020603050405020304" pitchFamily="18" charset="0"/>
                <a:cs typeface="Times New Roman" panose="02020603050405020304" pitchFamily="18" charset="0"/>
              </a:rPr>
              <a:t>Saad</a:t>
            </a:r>
            <a:r>
              <a:rPr lang="en-US" sz="2800" dirty="0">
                <a:latin typeface="Times New Roman" panose="02020603050405020304" pitchFamily="18" charset="0"/>
                <a:cs typeface="Times New Roman" panose="02020603050405020304" pitchFamily="18" charset="0"/>
              </a:rPr>
              <a:t> &amp; </a:t>
            </a:r>
            <a:r>
              <a:rPr lang="en-US" sz="2800" dirty="0" err="1">
                <a:latin typeface="Times New Roman" panose="02020603050405020304" pitchFamily="18" charset="0"/>
                <a:cs typeface="Times New Roman" panose="02020603050405020304" pitchFamily="18" charset="0"/>
              </a:rPr>
              <a:t>Zayed</a:t>
            </a:r>
            <a:r>
              <a:rPr lang="en-US" sz="2800" dirty="0">
                <a:latin typeface="Times New Roman" panose="02020603050405020304" pitchFamily="18" charset="0"/>
                <a:cs typeface="Times New Roman" panose="02020603050405020304" pitchFamily="18" charset="0"/>
              </a:rPr>
              <a:t>, 2010). </a:t>
            </a:r>
            <a:endParaRPr lang="en-US" sz="2800" dirty="0">
              <a:latin typeface="Times New Roman" panose="02020603050405020304" pitchFamily="18" charset="0"/>
              <a:cs typeface="Times New Roman" panose="02020603050405020304" pitchFamily="18" charset="0"/>
            </a:endParaRPr>
          </a:p>
          <a:p>
            <a:pPr marL="914400" lvl="1" indent="-457200">
              <a:spcBef>
                <a:spcPts val="0"/>
              </a:spcBef>
              <a:spcAft>
                <a:spcPts val="0"/>
              </a:spcAft>
              <a:buFont typeface="+mj-lt"/>
              <a:buAutoNum type="arabicPeriod"/>
            </a:pPr>
            <a:r>
              <a:rPr lang="en-US" sz="2800" b="1" dirty="0" smtClean="0">
                <a:latin typeface="Times New Roman" panose="02020603050405020304" pitchFamily="18" charset="0"/>
                <a:cs typeface="Times New Roman" panose="02020603050405020304" pitchFamily="18" charset="0"/>
              </a:rPr>
              <a:t>Encryptio</a:t>
            </a:r>
            <a:r>
              <a:rPr lang="en-GB" altLang="en-US" sz="2800" b="1" dirty="0" smtClean="0">
                <a:latin typeface="Times New Roman" panose="02020603050405020304" pitchFamily="18" charset="0"/>
                <a:cs typeface="Times New Roman" panose="02020603050405020304" pitchFamily="18" charset="0"/>
              </a:rPr>
              <a:t>n- </a:t>
            </a:r>
            <a:r>
              <a:rPr lang="en-US" dirty="0" smtClean="0">
                <a:effectLst/>
                <a:latin typeface="Times New Roman" panose="02020603050405020304" pitchFamily="18" charset="0"/>
                <a:cs typeface="Times New Roman" panose="02020603050405020304" pitchFamily="18" charset="0"/>
                <a:sym typeface="+mn-ea"/>
              </a:rPr>
              <a:t>In this method, the information is secured while hiding it from several users.</a:t>
            </a:r>
            <a:r>
              <a:rPr lang="en-US" dirty="0" smtClean="0">
                <a:effectLst/>
                <a:sym typeface="+mn-ea"/>
              </a:rPr>
              <a:t> </a:t>
            </a:r>
            <a:endParaRPr lang="en-US" kern="1200" dirty="0" smtClean="0">
              <a:solidFill>
                <a:schemeClr val="tx1"/>
              </a:solidFill>
              <a:effectLst/>
              <a:latin typeface="+mn-lt"/>
              <a:ea typeface="+mn-ea"/>
              <a:cs typeface="+mn-cs"/>
            </a:endParaRPr>
          </a:p>
          <a:p>
            <a:pPr marL="914400" lvl="1" indent="-457200">
              <a:spcBef>
                <a:spcPts val="0"/>
              </a:spcBef>
              <a:spcAft>
                <a:spcPts val="0"/>
              </a:spcAft>
              <a:buFont typeface="+mj-lt"/>
              <a:buAutoNum type="arabicPeriod"/>
            </a:pPr>
            <a:r>
              <a:rPr lang="en-US" sz="2800" b="1" dirty="0" smtClean="0">
                <a:latin typeface="Times New Roman" panose="02020603050405020304" pitchFamily="18" charset="0"/>
                <a:cs typeface="Times New Roman" panose="02020603050405020304" pitchFamily="18" charset="0"/>
              </a:rPr>
              <a:t>Auditing </a:t>
            </a:r>
            <a:r>
              <a:rPr lang="en-GB" altLang="en-US" sz="2800" b="1" dirty="0" smtClean="0">
                <a:latin typeface="Times New Roman" panose="02020603050405020304" pitchFamily="18" charset="0"/>
                <a:cs typeface="Times New Roman" panose="02020603050405020304" pitchFamily="18" charset="0"/>
              </a:rPr>
              <a:t>- </a:t>
            </a:r>
            <a:r>
              <a:rPr lang="en-US" dirty="0" smtClean="0">
                <a:effectLst/>
                <a:latin typeface="Times New Roman" panose="02020603050405020304" pitchFamily="18" charset="0"/>
                <a:cs typeface="Times New Roman" panose="02020603050405020304" pitchFamily="18" charset="0"/>
                <a:sym typeface="+mn-ea"/>
              </a:rPr>
              <a:t>There is a record of information that is stored in this method </a:t>
            </a:r>
            <a:endParaRPr lang="en-US" kern="1200" dirty="0" smtClean="0">
              <a:solidFill>
                <a:schemeClr val="tx1"/>
              </a:solidFill>
              <a:effectLst/>
              <a:latin typeface="Times New Roman" panose="02020603050405020304" pitchFamily="18" charset="0"/>
              <a:ea typeface="+mn-ea"/>
              <a:cs typeface="Times New Roman" panose="02020603050405020304" pitchFamily="18" charset="0"/>
            </a:endParaRPr>
          </a:p>
          <a:p>
            <a:pPr marL="457200" lvl="1" indent="0">
              <a:spcBef>
                <a:spcPts val="0"/>
              </a:spcBef>
              <a:spcAft>
                <a:spcPts val="0"/>
              </a:spcAft>
              <a:buFont typeface="+mj-lt"/>
              <a:buNone/>
            </a:pPr>
            <a:endParaRPr lang="en-GB" altLang="en-US" sz="2800" b="1"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dirty="0" smtClean="0"/>
            </a:b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t>
            </a:r>
            <a:b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sz="2800" dirty="0">
                <a:latin typeface="Times New Roman" panose="02020603050405020304" pitchFamily="18" charset="0"/>
                <a:cs typeface="Times New Roman" panose="02020603050405020304" pitchFamily="18" charset="0"/>
              </a:rPr>
              <a:t>There are several issues, challenges and privacy settings that are made in order to integrate the major business operation.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It is important to know that these issues are not internet based or web-based interactions.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Humans are responsible for the privacy and security threats </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 security features and techniques can be provided in business operations in order to work smooth and consider the business aspects of improvement. </a:t>
            </a:r>
            <a:endParaRPr lang="en-US"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19710" y="1033780"/>
            <a:ext cx="11556365" cy="5692140"/>
          </a:xfrm>
        </p:spPr>
        <p:txBody>
          <a:bodyPr>
            <a:noAutofit/>
          </a:bodyPr>
          <a:lstStyle/>
          <a:p>
            <a:pPr algn="just"/>
            <a:r>
              <a:rPr lang="en-US" sz="2600" dirty="0">
                <a:latin typeface="Times New Roman" panose="02020603050405020304" pitchFamily="18" charset="0"/>
                <a:cs typeface="Times New Roman" panose="02020603050405020304" pitchFamily="18" charset="0"/>
              </a:rPr>
              <a:t>Ackerman, M., Trevor D. &amp; Daniel J., (2002). Privacy in Context. </a:t>
            </a:r>
            <a:r>
              <a:rPr lang="en-US" sz="2600" dirty="0" err="1">
                <a:latin typeface="Times New Roman" panose="02020603050405020304" pitchFamily="18" charset="0"/>
                <a:cs typeface="Times New Roman" panose="02020603050405020304" pitchFamily="18" charset="0"/>
              </a:rPr>
              <a:t>HumanComputer</a:t>
            </a:r>
            <a:r>
              <a:rPr lang="en-US" sz="2600" dirty="0">
                <a:latin typeface="Times New Roman" panose="02020603050405020304" pitchFamily="18" charset="0"/>
                <a:cs typeface="Times New Roman" panose="02020603050405020304" pitchFamily="18" charset="0"/>
              </a:rPr>
              <a:t> Interaction, 16 (2-4) : 167-176.</a:t>
            </a:r>
            <a:endParaRPr lang="en-US" sz="2600" dirty="0">
              <a:latin typeface="Times New Roman" panose="02020603050405020304" pitchFamily="18" charset="0"/>
              <a:cs typeface="Times New Roman" panose="02020603050405020304" pitchFamily="18" charset="0"/>
            </a:endParaRPr>
          </a:p>
          <a:p>
            <a:pPr algn="just"/>
            <a:r>
              <a:rPr lang="en-US" sz="2600" dirty="0">
                <a:latin typeface="Times New Roman" panose="02020603050405020304" pitchFamily="18" charset="0"/>
                <a:cs typeface="Times New Roman" panose="02020603050405020304" pitchFamily="18" charset="0"/>
              </a:rPr>
              <a:t>Anderson, R. (2001). Security Engineering: A Guide to Building Dependable Distributed Systems. New York: John Wiley &amp; Sons</a:t>
            </a:r>
            <a:endParaRPr lang="en-US" sz="2600" dirty="0">
              <a:latin typeface="Times New Roman" panose="02020603050405020304" pitchFamily="18" charset="0"/>
              <a:cs typeface="Times New Roman" panose="02020603050405020304" pitchFamily="18" charset="0"/>
            </a:endParaRPr>
          </a:p>
          <a:p>
            <a:pPr algn="just"/>
            <a:r>
              <a:rPr lang="en-US" sz="2600" dirty="0" err="1">
                <a:latin typeface="Times New Roman" panose="02020603050405020304" pitchFamily="18" charset="0"/>
                <a:cs typeface="Times New Roman" panose="02020603050405020304" pitchFamily="18" charset="0"/>
              </a:rPr>
              <a:t>Dhillon</a:t>
            </a:r>
            <a:r>
              <a:rPr lang="en-US" sz="2600" dirty="0">
                <a:latin typeface="Times New Roman" panose="02020603050405020304" pitchFamily="18" charset="0"/>
                <a:cs typeface="Times New Roman" panose="02020603050405020304" pitchFamily="18" charset="0"/>
              </a:rPr>
              <a:t>, G. &amp; </a:t>
            </a:r>
            <a:r>
              <a:rPr lang="en-US" sz="2600" dirty="0" err="1">
                <a:latin typeface="Times New Roman" panose="02020603050405020304" pitchFamily="18" charset="0"/>
                <a:cs typeface="Times New Roman" panose="02020603050405020304" pitchFamily="18" charset="0"/>
              </a:rPr>
              <a:t>Trevort</a:t>
            </a:r>
            <a:r>
              <a:rPr lang="en-US" sz="2600" dirty="0">
                <a:latin typeface="Times New Roman" panose="02020603050405020304" pitchFamily="18" charset="0"/>
                <a:cs typeface="Times New Roman" panose="02020603050405020304" pitchFamily="18" charset="0"/>
              </a:rPr>
              <a:t>, M., (2001). Internet Privacy: Interpreting Key Issues. Information Resources Management Journal, 14 (4) : 33-37.</a:t>
            </a:r>
            <a:endParaRPr lang="en-US" sz="2600" dirty="0">
              <a:latin typeface="Times New Roman" panose="02020603050405020304" pitchFamily="18" charset="0"/>
              <a:cs typeface="Times New Roman" panose="02020603050405020304" pitchFamily="18" charset="0"/>
            </a:endParaRPr>
          </a:p>
          <a:p>
            <a:pPr algn="just"/>
            <a:r>
              <a:rPr lang="en-US" sz="2600" dirty="0" err="1">
                <a:latin typeface="Times New Roman" panose="02020603050405020304" pitchFamily="18" charset="0"/>
                <a:cs typeface="Times New Roman" panose="02020603050405020304" pitchFamily="18" charset="0"/>
              </a:rPr>
              <a:t>ElhaiJon</a:t>
            </a:r>
            <a:r>
              <a:rPr lang="en-US" sz="2600" dirty="0">
                <a:latin typeface="Times New Roman" panose="02020603050405020304" pitchFamily="18" charset="0"/>
                <a:cs typeface="Times New Roman" panose="02020603050405020304" pitchFamily="18" charset="0"/>
              </a:rPr>
              <a:t> D., Jon D., </a:t>
            </a:r>
            <a:r>
              <a:rPr lang="en-US" sz="2600" dirty="0" err="1">
                <a:latin typeface="Times New Roman" panose="02020603050405020304" pitchFamily="18" charset="0"/>
                <a:cs typeface="Times New Roman" panose="02020603050405020304" pitchFamily="18" charset="0"/>
              </a:rPr>
              <a:t>LevineJason</a:t>
            </a:r>
            <a:r>
              <a:rPr lang="en-US" sz="2600" dirty="0">
                <a:latin typeface="Times New Roman" panose="02020603050405020304" pitchFamily="18" charset="0"/>
                <a:cs typeface="Times New Roman" panose="02020603050405020304" pitchFamily="18" charset="0"/>
              </a:rPr>
              <a:t> C., Jason C., </a:t>
            </a:r>
            <a:r>
              <a:rPr lang="en-US" sz="2600" dirty="0" err="1">
                <a:latin typeface="Times New Roman" panose="02020603050405020304" pitchFamily="18" charset="0"/>
                <a:cs typeface="Times New Roman" panose="02020603050405020304" pitchFamily="18" charset="0"/>
              </a:rPr>
              <a:t>HallBrian</a:t>
            </a:r>
            <a:r>
              <a:rPr lang="en-US" sz="2600" dirty="0">
                <a:latin typeface="Times New Roman" panose="02020603050405020304" pitchFamily="18" charset="0"/>
                <a:cs typeface="Times New Roman" panose="02020603050405020304" pitchFamily="18" charset="0"/>
              </a:rPr>
              <a:t> J. &amp; Brian J., (2017). Anxiety about electronic data hacking. Internet Research 27:3, 631-649</a:t>
            </a:r>
            <a:endParaRPr lang="en-US" sz="2600" dirty="0">
              <a:latin typeface="Times New Roman" panose="02020603050405020304" pitchFamily="18" charset="0"/>
              <a:cs typeface="Times New Roman" panose="02020603050405020304" pitchFamily="18" charset="0"/>
            </a:endParaRPr>
          </a:p>
          <a:p>
            <a:pPr algn="just"/>
            <a:r>
              <a:rPr lang="en-US" sz="2600" dirty="0" err="1">
                <a:latin typeface="Times New Roman" panose="02020603050405020304" pitchFamily="18" charset="0"/>
                <a:cs typeface="Times New Roman" panose="02020603050405020304" pitchFamily="18" charset="0"/>
              </a:rPr>
              <a:t>Fjetland</a:t>
            </a:r>
            <a:r>
              <a:rPr lang="en-US" sz="2600" dirty="0">
                <a:latin typeface="Times New Roman" panose="02020603050405020304" pitchFamily="18" charset="0"/>
                <a:cs typeface="Times New Roman" panose="02020603050405020304" pitchFamily="18" charset="0"/>
              </a:rPr>
              <a:t>, M., (2002). Global Commerce and the Privacy Clash. Information Management Journal, 36 (1) : 54-58.</a:t>
            </a:r>
            <a:endParaRPr lang="en-US" sz="2600" dirty="0">
              <a:latin typeface="Times New Roman" panose="02020603050405020304" pitchFamily="18" charset="0"/>
              <a:cs typeface="Times New Roman" panose="02020603050405020304" pitchFamily="18" charset="0"/>
            </a:endParaRPr>
          </a:p>
          <a:p>
            <a:pPr algn="just"/>
            <a:r>
              <a:rPr lang="en-US" sz="2600" dirty="0">
                <a:latin typeface="Times New Roman" panose="02020603050405020304" pitchFamily="18" charset="0"/>
                <a:cs typeface="Times New Roman" panose="02020603050405020304" pitchFamily="18" charset="0"/>
                <a:sym typeface="+mn-ea"/>
              </a:rPr>
              <a:t>Roman, S., (2007). The Ethics of online retailing: A scale development and validation from the consumers’ perspective. J. Bus. Ethics., 72: 131-148. DOI: 10.1007/s10551-006-9161-y</a:t>
            </a:r>
            <a:endParaRPr lang="en-US" sz="2600"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236220" y="1092835"/>
            <a:ext cx="11607800" cy="5537835"/>
          </a:xfrm>
        </p:spPr>
        <p:txBody>
          <a:bodyPr/>
          <a:p>
            <a:pPr algn="just"/>
            <a:r>
              <a:rPr lang="en-US" sz="2600" dirty="0" err="1">
                <a:latin typeface="Times New Roman" panose="02020603050405020304" pitchFamily="18" charset="0"/>
                <a:cs typeface="Times New Roman" panose="02020603050405020304" pitchFamily="18" charset="0"/>
                <a:sym typeface="+mn-ea"/>
              </a:rPr>
              <a:t>Saad</a:t>
            </a:r>
            <a:r>
              <a:rPr lang="en-US" sz="2600" dirty="0">
                <a:latin typeface="Times New Roman" panose="02020603050405020304" pitchFamily="18" charset="0"/>
                <a:cs typeface="Times New Roman" panose="02020603050405020304" pitchFamily="18" charset="0"/>
                <a:sym typeface="+mn-ea"/>
              </a:rPr>
              <a:t>, G. &amp; </a:t>
            </a:r>
            <a:r>
              <a:rPr lang="en-US" sz="2600" dirty="0" err="1">
                <a:latin typeface="Times New Roman" panose="02020603050405020304" pitchFamily="18" charset="0"/>
                <a:cs typeface="Times New Roman" panose="02020603050405020304" pitchFamily="18" charset="0"/>
                <a:sym typeface="+mn-ea"/>
              </a:rPr>
              <a:t>Zayed</a:t>
            </a:r>
            <a:r>
              <a:rPr lang="en-US" sz="2600" dirty="0">
                <a:latin typeface="Times New Roman" panose="02020603050405020304" pitchFamily="18" charset="0"/>
                <a:cs typeface="Times New Roman" panose="02020603050405020304" pitchFamily="18" charset="0"/>
                <a:sym typeface="+mn-ea"/>
              </a:rPr>
              <a:t>, S., (2010). Exploring critical determinants in deploying mobile commerce technology. Am. J. Applied Sci., 7: 120-126. DOI: 10.3844/ajassp.2010.120-.126</a:t>
            </a:r>
            <a:endParaRPr lang="en-US" sz="2600" dirty="0">
              <a:latin typeface="Times New Roman" panose="02020603050405020304" pitchFamily="18" charset="0"/>
              <a:cs typeface="Times New Roman" panose="02020603050405020304" pitchFamily="18" charset="0"/>
            </a:endParaRPr>
          </a:p>
          <a:p>
            <a:pPr algn="just"/>
            <a:r>
              <a:rPr lang="en-US" sz="2600" dirty="0" err="1">
                <a:latin typeface="Times New Roman" panose="02020603050405020304" pitchFamily="18" charset="0"/>
                <a:cs typeface="Times New Roman" panose="02020603050405020304" pitchFamily="18" charset="0"/>
                <a:sym typeface="+mn-ea"/>
              </a:rPr>
              <a:t>Siplor</a:t>
            </a:r>
            <a:r>
              <a:rPr lang="en-US" sz="2600" dirty="0">
                <a:latin typeface="Times New Roman" panose="02020603050405020304" pitchFamily="18" charset="0"/>
                <a:cs typeface="Times New Roman" panose="02020603050405020304" pitchFamily="18" charset="0"/>
                <a:sym typeface="+mn-ea"/>
              </a:rPr>
              <a:t>, J.C., B.T. Ward &amp; N.M. </a:t>
            </a:r>
            <a:r>
              <a:rPr lang="en-US" sz="2600" dirty="0" err="1">
                <a:latin typeface="Times New Roman" panose="02020603050405020304" pitchFamily="18" charset="0"/>
                <a:cs typeface="Times New Roman" panose="02020603050405020304" pitchFamily="18" charset="0"/>
                <a:sym typeface="+mn-ea"/>
              </a:rPr>
              <a:t>Rongione</a:t>
            </a:r>
            <a:r>
              <a:rPr lang="en-US" sz="2600" dirty="0">
                <a:latin typeface="Times New Roman" panose="02020603050405020304" pitchFamily="18" charset="0"/>
                <a:cs typeface="Times New Roman" panose="02020603050405020304" pitchFamily="18" charset="0"/>
                <a:sym typeface="+mn-ea"/>
              </a:rPr>
              <a:t>, (2004). Ethics of collecting and using consumer internet data. Inform. Syst. Manage., 21: 58-66. DOI: 10.1201/1078/43877.21.1.20041201/78986.6</a:t>
            </a:r>
            <a:endParaRPr lang="en-US" sz="2600" dirty="0">
              <a:latin typeface="Times New Roman" panose="02020603050405020304" pitchFamily="18" charset="0"/>
              <a:cs typeface="Times New Roman" panose="02020603050405020304" pitchFamily="18" charset="0"/>
            </a:endParaRPr>
          </a:p>
          <a:p>
            <a:pPr algn="just"/>
            <a:r>
              <a:rPr lang="en-US" sz="2600" dirty="0" err="1">
                <a:latin typeface="Times New Roman" panose="02020603050405020304" pitchFamily="18" charset="0"/>
                <a:cs typeface="Times New Roman" panose="02020603050405020304" pitchFamily="18" charset="0"/>
                <a:sym typeface="+mn-ea"/>
              </a:rPr>
              <a:t>Wirtz</a:t>
            </a:r>
            <a:r>
              <a:rPr lang="en-US" sz="2600" dirty="0">
                <a:latin typeface="Times New Roman" panose="02020603050405020304" pitchFamily="18" charset="0"/>
                <a:cs typeface="Times New Roman" panose="02020603050405020304" pitchFamily="18" charset="0"/>
                <a:sym typeface="+mn-ea"/>
              </a:rPr>
              <a:t>, J., </a:t>
            </a:r>
            <a:r>
              <a:rPr lang="en-US" sz="2600" dirty="0" err="1">
                <a:latin typeface="Times New Roman" panose="02020603050405020304" pitchFamily="18" charset="0"/>
                <a:cs typeface="Times New Roman" panose="02020603050405020304" pitchFamily="18" charset="0"/>
                <a:sym typeface="+mn-ea"/>
              </a:rPr>
              <a:t>Lwin</a:t>
            </a:r>
            <a:r>
              <a:rPr lang="en-US" sz="2600" dirty="0">
                <a:latin typeface="Times New Roman" panose="02020603050405020304" pitchFamily="18" charset="0"/>
                <a:cs typeface="Times New Roman" panose="02020603050405020304" pitchFamily="18" charset="0"/>
                <a:sym typeface="+mn-ea"/>
              </a:rPr>
              <a:t>, M. &amp; Williams, J., (2007). Causes and consequences of consumer online privacy concern. Int. J. Service Ind. Manage., 18: 326-348. DOI: 10.1108/09564230710778128</a:t>
            </a:r>
            <a:endParaRPr lang="en-US" sz="2600" dirty="0">
              <a:latin typeface="Times New Roman" panose="02020603050405020304" pitchFamily="18" charset="0"/>
              <a:cs typeface="Times New Roman" panose="02020603050405020304" pitchFamily="18" charset="0"/>
            </a:endParaRPr>
          </a:p>
          <a:p>
            <a:pPr algn="just"/>
            <a:r>
              <a:rPr lang="en-US" sz="2600" dirty="0">
                <a:latin typeface="Times New Roman" panose="02020603050405020304" pitchFamily="18" charset="0"/>
                <a:cs typeface="Times New Roman" panose="02020603050405020304" pitchFamily="18" charset="0"/>
                <a:sym typeface="+mn-ea"/>
              </a:rPr>
              <a:t>Zhou, T., (2007). Understanding location-based services users’ privacy concern. Internet Research 27:3, </a:t>
            </a:r>
            <a:r>
              <a:rPr lang="en-US" sz="2600" dirty="0" smtClean="0">
                <a:latin typeface="Times New Roman" panose="02020603050405020304" pitchFamily="18" charset="0"/>
                <a:cs typeface="Times New Roman" panose="02020603050405020304" pitchFamily="18" charset="0"/>
                <a:sym typeface="+mn-ea"/>
              </a:rPr>
              <a:t>506-519</a:t>
            </a:r>
            <a:endParaRPr lang="en-US" sz="2600" dirty="0" smtClean="0">
              <a:latin typeface="Times New Roman" panose="02020603050405020304" pitchFamily="18" charset="0"/>
              <a:cs typeface="Times New Roman" panose="02020603050405020304" pitchFamily="18" charset="0"/>
            </a:endParaRPr>
          </a:p>
          <a:p>
            <a:pPr marL="0" indent="0" algn="just">
              <a:buNone/>
            </a:pPr>
            <a:endParaRPr lang="en-US" sz="2600" dirty="0">
              <a:latin typeface="Times New Roman" panose="02020603050405020304" pitchFamily="18" charset="0"/>
              <a:cs typeface="Times New Roman" panose="02020603050405020304" pitchFamily="18" charset="0"/>
            </a:endParaRPr>
          </a:p>
          <a:p>
            <a:pPr algn="just"/>
            <a:endParaRPr lang="en-US" sz="2600"/>
          </a:p>
        </p:txBody>
      </p:sp>
    </p:spTree>
  </p:cSld>
  <p:clrMapOvr>
    <a:masterClrMapping/>
  </p:clrMapOvr>
</p:sld>
</file>

<file path=ppt/theme/theme1.xml><?xml version="1.0" encoding="utf-8"?>
<a:theme xmlns:a="http://schemas.openxmlformats.org/drawingml/2006/main" name="Communications and Dialogues">
  <a:themeElements>
    <a:clrScheme name="Communications and Dialogu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fontScheme name="Communications and Dialogu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Communications and Dialogu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ommunications and Dialogu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ommunications and Dialogu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ommunications and Dialogu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ommunications and Dialogu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ommunications and Dialogu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ommunications and Dialogu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ommunications and Dialogu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ommunications and Dialogu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ommunications and Dialogu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ommunications and Dialogu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ommunications and Dialogu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ommunications and Dialogu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9735</Words>
  <Application>WPS Presentation</Application>
  <PresentationFormat>Widescreen</PresentationFormat>
  <Paragraphs>201</Paragraphs>
  <Slides>23</Slides>
  <Notes>11</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23</vt:i4>
      </vt:variant>
    </vt:vector>
  </HeadingPairs>
  <TitlesOfParts>
    <vt:vector size="32" baseType="lpstr">
      <vt:lpstr>Arial</vt:lpstr>
      <vt:lpstr>SimSun</vt:lpstr>
      <vt:lpstr>Wingdings</vt:lpstr>
      <vt:lpstr>Times New Roman</vt:lpstr>
      <vt:lpstr>Microsoft YaHei</vt:lpstr>
      <vt:lpstr>Arial Unicode MS</vt:lpstr>
      <vt:lpstr>Calibri</vt:lpstr>
      <vt:lpstr>Courier New</vt:lpstr>
      <vt:lpstr>Communications and Dialogues</vt:lpstr>
      <vt:lpstr>E-business Strategy </vt:lpstr>
      <vt:lpstr>Introduction </vt:lpstr>
      <vt:lpstr>E-commerce </vt:lpstr>
      <vt:lpstr>Types of E-commerce </vt:lpstr>
      <vt:lpstr>Business-to-Consumer </vt:lpstr>
      <vt:lpstr>Business- to Business</vt:lpstr>
      <vt:lpstr>Consumer- to-Consumer </vt:lpstr>
      <vt:lpstr>Mobile Commerce </vt:lpstr>
      <vt:lpstr> Issues in E-commerce application  </vt:lpstr>
      <vt:lpstr>B2B challenges and issues </vt:lpstr>
      <vt:lpstr>Challenges </vt:lpstr>
      <vt:lpstr> Security threats on e-business  </vt:lpstr>
      <vt:lpstr> Server Threats </vt:lpstr>
      <vt:lpstr>PowerPoint 演示文稿</vt:lpstr>
      <vt:lpstr>PowerPoint 演示文稿</vt:lpstr>
      <vt:lpstr> Communication linked security threats  </vt:lpstr>
      <vt:lpstr>Identifying potential risks to network security </vt:lpstr>
      <vt:lpstr> Vulnerability assessments </vt:lpstr>
      <vt:lpstr> Threat identification  </vt:lpstr>
      <vt:lpstr> Privacy and security issues </vt:lpstr>
      <vt:lpstr> Conclusion  </vt:lpstr>
      <vt:lpstr>References</vt:lpstr>
      <vt:lpstr>PowerPoint 演示文稿</vt:lpstr>
    </vt:vector>
  </TitlesOfParts>
  <Company>S&amp;P Global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E-commerce</dc:title>
  <dc:creator>Juhi Hariyani (S&amp;P AMD) Intern</dc:creator>
  <cp:lastModifiedBy>shwethem</cp:lastModifiedBy>
  <cp:revision>51</cp:revision>
  <dcterms:created xsi:type="dcterms:W3CDTF">2018-10-31T05:56:00Z</dcterms:created>
  <dcterms:modified xsi:type="dcterms:W3CDTF">2018-12-21T20:16:04Z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1033-10.2.0.7587</vt:lpwstr>
  </property>
</Properties>
</file>