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1B5E07B-FAB0-4F47-BC0F-9E94E719ECDB}" type="datetimeFigureOut">
              <a:rPr lang="en-US" smtClean="0"/>
              <a:pPr/>
              <a:t>7/10/2023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B5DD51-7B69-416E-A6EB-AA446FE04F5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has discussed the green marketing and competitive advantages of Swiss Air in the report. The analysis and discussion on the “green marketing and CSR strategies” have helped to get an idea about strategic business practices. The use of PESTLE, VRIO and competitive analysis of the company has helped in getting an idea about the internal and external factors of Swiss Air.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the year 2022, the growth of GDP has increased by 2.13% (statista.com, 2023). Switzerland got the rank of 11th 187 countries with a score of 0.90. The life expectancy rate of birth is 81.2 years (alacra.com, 2012). The gross domestic expenditure of Switzerland was $11.8 </a:t>
            </a:r>
            <a:r>
              <a:rPr lang="en-US" sz="1200" b="0" i="0" u="none" strike="noStrike" kern="1200" dirty="0" err="1">
                <a:solidFill>
                  <a:schemeClr val="tx1"/>
                </a:solidFill>
                <a:latin typeface="+mn-lt"/>
                <a:ea typeface="+mn-ea"/>
                <a:cs typeface="+mn-cs"/>
              </a:rPr>
              <a:t>bn</a:t>
            </a:r>
            <a:r>
              <a:rPr lang="en-US" sz="1200" b="0" i="0" u="none" strike="noStrike" kern="1200" dirty="0">
                <a:solidFill>
                  <a:schemeClr val="tx1"/>
                </a:solidFill>
                <a:latin typeface="+mn-lt"/>
                <a:ea typeface="+mn-ea"/>
                <a:cs typeface="+mn-cs"/>
              </a:rPr>
              <a:t> in 2010 (alacra.com, 2012). The government is also trying to get opportunities from small-medium-sized companies for increasing innovation.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independence of the commission has also helped them to fall outside the “Swiss jurisdiction”. The new energy policy has helped them in increasing their shares of renewable energy resources and their consumption from 16% to 24% between 2005 and 2020 (alacra.com, 2012). </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organisational culture, management style and HRM policies of Swiss Air helped them increase training activities and opportunities, which are connected with their business goals. Swiss Air has built up the trust of the consumers with a positive perception of the brand (embapro.com, 2022). The high brand loyalty among the customers helped in increasing the satisfaction level of customers.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sustainable manufacturing process, eco packaging, and the internal business process also helped in increasing the efficiency of the process and offering of the business. The sources of Swiss Air are difficult to imitate and copy by other </a:t>
            </a:r>
            <a:r>
              <a:rPr lang="en-US" sz="1200" b="0" i="0" u="none" strike="noStrike" kern="1200" dirty="0" err="1">
                <a:solidFill>
                  <a:schemeClr val="tx1"/>
                </a:solidFill>
                <a:latin typeface="+mn-lt"/>
                <a:ea typeface="+mn-ea"/>
                <a:cs typeface="+mn-cs"/>
              </a:rPr>
              <a:t>organisations</a:t>
            </a:r>
            <a:r>
              <a:rPr lang="en-US" sz="1200" b="0" i="0" u="none" strike="noStrike" kern="1200" dirty="0">
                <a:solidFill>
                  <a:schemeClr val="tx1"/>
                </a:solidFill>
                <a:latin typeface="+mn-lt"/>
                <a:ea typeface="+mn-ea"/>
                <a:cs typeface="+mn-cs"/>
              </a:rPr>
              <a:t>. The uniqueness of their resources helps in preventing imitation by others. </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In the post-pandemic situations, the risks and issues such as fluctuation of prices, political instability and issues with the technologies need to be resolved by hiring efficient and experienced employees. Swiss Air already has 8 thousand 5 hundred and 64 employees, who require more knowledge and skill to increase their competitiveness and also to get more profit in business (</a:t>
            </a:r>
            <a:r>
              <a:rPr lang="en-US" sz="1200" b="0" i="0" u="none" strike="noStrike" kern="1200" dirty="0" err="1">
                <a:solidFill>
                  <a:schemeClr val="tx1"/>
                </a:solidFill>
                <a:latin typeface="+mn-lt"/>
                <a:ea typeface="+mn-ea"/>
                <a:cs typeface="+mn-cs"/>
              </a:rPr>
              <a:t>Seo</a:t>
            </a:r>
            <a:r>
              <a:rPr lang="en-US" sz="1200" b="0" i="0" u="none" strike="noStrike" kern="1200" dirty="0">
                <a:solidFill>
                  <a:schemeClr val="tx1"/>
                </a:solidFill>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Performance and productivity can be increased with financial and technical efficiency (Huang </a:t>
            </a:r>
            <a:r>
              <a:rPr lang="en-US" sz="1200" b="0" i="1" u="none" strike="noStrike" kern="1200" dirty="0">
                <a:solidFill>
                  <a:schemeClr val="tx1"/>
                </a:solidFill>
                <a:latin typeface="+mn-lt"/>
                <a:ea typeface="+mn-ea"/>
                <a:cs typeface="+mn-cs"/>
              </a:rPr>
              <a:t>et al.</a:t>
            </a:r>
            <a:r>
              <a:rPr lang="en-US" sz="1200" b="0" i="0" u="none" strike="noStrike" kern="1200" dirty="0">
                <a:solidFill>
                  <a:schemeClr val="tx1"/>
                </a:solidFill>
                <a:latin typeface="+mn-lt"/>
                <a:ea typeface="+mn-ea"/>
                <a:cs typeface="+mn-cs"/>
              </a:rPr>
              <a:t>, 2020). After the pandemic situation, the operational performance of the airline companies needs to be improved for regaining the loyalty and trust of the customers.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three Ps in the “Triple Bottom Line” theory will be helpful for </a:t>
            </a:r>
            <a:r>
              <a:rPr lang="en-US" sz="1200" b="0" i="0" u="none" strike="noStrike" kern="1200" dirty="0" err="1">
                <a:solidFill>
                  <a:schemeClr val="tx1"/>
                </a:solidFill>
                <a:latin typeface="+mn-lt"/>
                <a:ea typeface="+mn-ea"/>
                <a:cs typeface="+mn-cs"/>
              </a:rPr>
              <a:t>maximising</a:t>
            </a:r>
            <a:r>
              <a:rPr lang="en-US" sz="1200" b="0" i="0" u="none" strike="noStrike" kern="1200" dirty="0">
                <a:solidFill>
                  <a:schemeClr val="tx1"/>
                </a:solidFill>
                <a:latin typeface="+mn-lt"/>
                <a:ea typeface="+mn-ea"/>
                <a:cs typeface="+mn-cs"/>
              </a:rPr>
              <a:t> the growth and profit of the business. Strategic planning and powerful business decisions will help in bringing positive changes in the workplace. Swiss Air needs to hire efficient and powerful people like stakeholders with customers, employees and community members for increasing the sustainability and growth (</a:t>
            </a:r>
            <a:r>
              <a:rPr lang="en-US" sz="1200" b="0" i="0" u="none" strike="noStrike" kern="1200" dirty="0" err="1">
                <a:solidFill>
                  <a:schemeClr val="tx1"/>
                </a:solidFill>
                <a:latin typeface="+mn-lt"/>
                <a:ea typeface="+mn-ea"/>
                <a:cs typeface="+mn-cs"/>
              </a:rPr>
              <a:t>Laosirihongthong</a:t>
            </a:r>
            <a:r>
              <a:rPr lang="en-US" sz="1200" b="0" i="0" u="none" strike="noStrike" kern="1200" dirty="0">
                <a:solidFill>
                  <a:schemeClr val="tx1"/>
                </a:solidFill>
                <a:latin typeface="+mn-lt"/>
                <a:ea typeface="+mn-ea"/>
                <a:cs typeface="+mn-cs"/>
              </a:rPr>
              <a:t> </a:t>
            </a:r>
            <a:r>
              <a:rPr lang="en-US" sz="1200" b="0" i="1" u="none" strike="noStrike" kern="1200" dirty="0">
                <a:solidFill>
                  <a:schemeClr val="tx1"/>
                </a:solidFill>
                <a:latin typeface="+mn-lt"/>
                <a:ea typeface="+mn-ea"/>
                <a:cs typeface="+mn-cs"/>
              </a:rPr>
              <a:t>et al., </a:t>
            </a:r>
            <a:r>
              <a:rPr lang="en-US" sz="1200" b="0" i="0" u="none" strike="noStrike" kern="1200" dirty="0">
                <a:solidFill>
                  <a:schemeClr val="tx1"/>
                </a:solidFill>
                <a:latin typeface="+mn-lt"/>
                <a:ea typeface="+mn-ea"/>
                <a:cs typeface="+mn-cs"/>
              </a:rPr>
              <a:t>2020).</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Swiss Air needs to improve its relationship with the stakeholders for securing their growth and profit in their future business. The sustainable strategies also will help to maintain loyalty, trust and issues with the customers and employees.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report has helped in getting ideas about the internal and external factors of Swiss Air. The organisational issues and challenges can be removed in the post-pandemic by maintaining all the CSR and green marketing initiatives.</a:t>
            </a:r>
            <a:endParaRPr lang="en-US" dirty="0"/>
          </a:p>
        </p:txBody>
      </p:sp>
      <p:sp>
        <p:nvSpPr>
          <p:cNvPr id="4" name="Slide Number Placeholder 3"/>
          <p:cNvSpPr>
            <a:spLocks noGrp="1"/>
          </p:cNvSpPr>
          <p:nvPr>
            <p:ph type="sldNum" sz="quarter" idx="10"/>
          </p:nvPr>
        </p:nvSpPr>
        <p:spPr/>
        <p:txBody>
          <a:bodyPr/>
          <a:lstStyle/>
          <a:p>
            <a:fld id="{BDB5DD51-7B69-416E-A6EB-AA446FE04F5F}"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76CC169-B4DC-4546-B38C-E0E7A6A4963D}" type="datetimeFigureOut">
              <a:rPr lang="en-US" smtClean="0"/>
              <a:pPr/>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6CC169-B4DC-4546-B38C-E0E7A6A4963D}" type="datetimeFigureOut">
              <a:rPr lang="en-US" smtClean="0"/>
              <a:pPr/>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6CC169-B4DC-4546-B38C-E0E7A6A4963D}" type="datetimeFigureOut">
              <a:rPr lang="en-US" smtClean="0"/>
              <a:pPr/>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76CC169-B4DC-4546-B38C-E0E7A6A4963D}" type="datetimeFigureOut">
              <a:rPr lang="en-US" smtClean="0"/>
              <a:pPr/>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76CC169-B4DC-4546-B38C-E0E7A6A4963D}" type="datetimeFigureOut">
              <a:rPr lang="en-US" smtClean="0"/>
              <a:pPr/>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68DB71-CE5F-4B98-8C69-9E061C57D3F8}"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DEBCF"/>
            </a:gs>
            <a:gs pos="50000">
              <a:srgbClr val="9CB86E"/>
            </a:gs>
            <a:gs pos="100000">
              <a:srgbClr val="156B13"/>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6CC169-B4DC-4546-B38C-E0E7A6A4963D}" type="datetimeFigureOut">
              <a:rPr lang="en-US" smtClean="0"/>
              <a:pPr/>
              <a:t>7/10/2023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68DB71-CE5F-4B98-8C69-9E061C57D3F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2" Type="http://schemas.openxmlformats.org/officeDocument/2006/relationships/hyperlink" Target="https://www.statista.com/statistics/263611/gross-domestic-product-gdp-growth-in-switzerland/" TargetMode="Externa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447799"/>
            <a:ext cx="7772400" cy="4114801"/>
          </a:xfrm>
        </p:spPr>
        <p:txBody>
          <a:bodyPr>
            <a:noAutofit/>
          </a:bodyPr>
          <a:lstStyle/>
          <a:p>
            <a:r>
              <a:rPr lang="en-US" sz="3200" b="1" dirty="0">
                <a:latin typeface="Arial" pitchFamily="34" charset="0"/>
                <a:cs typeface="Arial" pitchFamily="34" charset="0"/>
              </a:rPr>
              <a:t>A CRITICAL ANALYSIS OF THE GLOBAL BUSINESS ENVIRONMENT - </a:t>
            </a:r>
            <a:r>
              <a:rPr lang="en-US" sz="3200" b="1">
                <a:latin typeface="Arial" pitchFamily="34" charset="0"/>
                <a:cs typeface="Arial" pitchFamily="34" charset="0"/>
              </a:rPr>
              <a:t>POST PANDEMIC</a:t>
            </a:r>
            <a:br>
              <a:rPr lang="en-IN" sz="3200" b="1">
                <a:latin typeface="Arial" pitchFamily="34" charset="0"/>
                <a:cs typeface="Arial" pitchFamily="34" charset="0"/>
              </a:rPr>
            </a:br>
            <a:br>
              <a:rPr lang="en-IN" sz="3200" b="1">
                <a:latin typeface="Arial" pitchFamily="34" charset="0"/>
                <a:cs typeface="Arial" pitchFamily="34" charset="0"/>
              </a:rPr>
            </a:br>
            <a:r>
              <a:rPr lang="en-US" sz="1800" b="1">
                <a:latin typeface="Arial" pitchFamily="34" charset="0"/>
                <a:cs typeface="Arial" pitchFamily="34" charset="0"/>
              </a:rPr>
              <a:t>Course name </a:t>
            </a:r>
            <a:r>
              <a:rPr lang="en-IN" sz="1800" b="1">
                <a:latin typeface="Arial" pitchFamily="34" charset="0"/>
                <a:cs typeface="Arial" pitchFamily="34" charset="0"/>
              </a:rPr>
              <a:t>: </a:t>
            </a:r>
            <a:r>
              <a:rPr lang="en-US" sz="1800" b="1">
                <a:latin typeface="Arial" pitchFamily="34" charset="0"/>
                <a:cs typeface="Arial" pitchFamily="34" charset="0"/>
              </a:rPr>
              <a:t>M</a:t>
            </a:r>
            <a:r>
              <a:rPr lang="en-IN" sz="1800" b="1">
                <a:latin typeface="Arial" pitchFamily="34" charset="0"/>
                <a:cs typeface="Arial" pitchFamily="34" charset="0"/>
              </a:rPr>
              <a:t>BA</a:t>
            </a:r>
            <a:r>
              <a:rPr lang="en-US" sz="1800" b="1">
                <a:latin typeface="Arial" pitchFamily="34" charset="0"/>
                <a:cs typeface="Arial" pitchFamily="34" charset="0"/>
              </a:rPr>
              <a:t> i</a:t>
            </a:r>
            <a:r>
              <a:rPr lang="en-IN" sz="1800" b="1">
                <a:latin typeface="Arial" pitchFamily="34" charset="0"/>
                <a:cs typeface="Arial" pitchFamily="34" charset="0"/>
              </a:rPr>
              <a:t>n General Management </a:t>
            </a:r>
            <a:br>
              <a:rPr lang="en-IN" sz="1800" b="1">
                <a:latin typeface="Arial" pitchFamily="34" charset="0"/>
                <a:cs typeface="Arial" pitchFamily="34" charset="0"/>
              </a:rPr>
            </a:br>
            <a:r>
              <a:rPr lang="en-IN" sz="1800" b="1">
                <a:latin typeface="Arial" pitchFamily="34" charset="0"/>
                <a:cs typeface="Arial" pitchFamily="34" charset="0"/>
              </a:rPr>
              <a:t>Module Title</a:t>
            </a:r>
            <a:r>
              <a:rPr lang="en-US" sz="1800" b="1">
                <a:latin typeface="Arial" pitchFamily="34" charset="0"/>
                <a:cs typeface="Arial" pitchFamily="34" charset="0"/>
              </a:rPr>
              <a:t> </a:t>
            </a:r>
            <a:r>
              <a:rPr lang="en-IN" sz="1800" b="1">
                <a:latin typeface="Arial" pitchFamily="34" charset="0"/>
                <a:cs typeface="Arial" pitchFamily="34" charset="0"/>
              </a:rPr>
              <a:t>: </a:t>
            </a:r>
            <a:r>
              <a:rPr lang="en-US" sz="1800" b="1">
                <a:latin typeface="Arial" pitchFamily="34" charset="0"/>
                <a:cs typeface="Arial" pitchFamily="34" charset="0"/>
              </a:rPr>
              <a:t>Marketing</a:t>
            </a:r>
            <a:r>
              <a:rPr lang="en-IN" sz="1800" b="1">
                <a:latin typeface="Arial" pitchFamily="34" charset="0"/>
                <a:cs typeface="Arial" pitchFamily="34" charset="0"/>
              </a:rPr>
              <a:t> Management </a:t>
            </a:r>
            <a:br>
              <a:rPr lang="en-IN" sz="1800" b="1">
                <a:latin typeface="Arial" pitchFamily="34" charset="0"/>
                <a:cs typeface="Arial" pitchFamily="34" charset="0"/>
              </a:rPr>
            </a:br>
            <a:r>
              <a:rPr lang="en-IN" sz="1800" b="1">
                <a:latin typeface="Arial" pitchFamily="34" charset="0"/>
                <a:cs typeface="Arial" pitchFamily="34" charset="0"/>
              </a:rPr>
              <a:t>Module code</a:t>
            </a:r>
            <a:r>
              <a:rPr lang="en-US" sz="1800" b="1">
                <a:latin typeface="Arial" pitchFamily="34" charset="0"/>
                <a:cs typeface="Arial" pitchFamily="34" charset="0"/>
              </a:rPr>
              <a:t> </a:t>
            </a:r>
            <a:r>
              <a:rPr lang="en-IN" sz="1800" b="1">
                <a:latin typeface="Arial" pitchFamily="34" charset="0"/>
                <a:cs typeface="Arial" pitchFamily="34" charset="0"/>
              </a:rPr>
              <a:t>: </a:t>
            </a:r>
            <a:r>
              <a:rPr lang="en-US" sz="1800" b="1">
                <a:latin typeface="Arial" pitchFamily="34" charset="0"/>
                <a:cs typeface="Arial" pitchFamily="34" charset="0"/>
              </a:rPr>
              <a:t>LCMB7001</a:t>
            </a:r>
            <a:br>
              <a:rPr lang="en-US" sz="1800" b="1">
                <a:latin typeface="Arial" pitchFamily="34" charset="0"/>
                <a:cs typeface="Arial" pitchFamily="34" charset="0"/>
              </a:rPr>
            </a:br>
            <a:r>
              <a:rPr lang="en-IN" sz="1800" b="1">
                <a:latin typeface="Arial" pitchFamily="34" charset="0"/>
                <a:cs typeface="Arial" pitchFamily="34" charset="0"/>
              </a:rPr>
              <a:t>Student I’D: 2211283</a:t>
            </a:r>
            <a:br>
              <a:rPr lang="en-US" sz="1800" b="1">
                <a:latin typeface="Arial" pitchFamily="34" charset="0"/>
                <a:cs typeface="Arial" pitchFamily="34" charset="0"/>
              </a:rPr>
            </a:br>
            <a:r>
              <a:rPr lang="en-IN" sz="1800" b="1">
                <a:latin typeface="Arial" pitchFamily="34" charset="0"/>
                <a:cs typeface="Arial" pitchFamily="34" charset="0"/>
              </a:rPr>
              <a:t>Student Name</a:t>
            </a:r>
            <a:r>
              <a:rPr lang="en-US" sz="1800" b="1">
                <a:latin typeface="Arial" pitchFamily="34" charset="0"/>
                <a:cs typeface="Arial" pitchFamily="34" charset="0"/>
              </a:rPr>
              <a:t> </a:t>
            </a:r>
            <a:r>
              <a:rPr lang="en-IN" sz="1800" b="1">
                <a:latin typeface="Arial" pitchFamily="34" charset="0"/>
                <a:cs typeface="Arial" pitchFamily="34" charset="0"/>
              </a:rPr>
              <a:t>: Rashmi Thakor</a:t>
            </a:r>
            <a:br>
              <a:rPr lang="en-IN" sz="1800" b="1">
                <a:latin typeface="Arial" pitchFamily="34" charset="0"/>
                <a:cs typeface="Arial" pitchFamily="34" charset="0"/>
              </a:rPr>
            </a:br>
            <a:r>
              <a:rPr lang="en-IN" sz="1800" b="1">
                <a:latin typeface="Arial" pitchFamily="34" charset="0"/>
                <a:cs typeface="Arial" pitchFamily="34" charset="0"/>
              </a:rPr>
              <a:t>Prof Name : Efua Adams</a:t>
            </a:r>
            <a:endParaRPr lang="en-US" sz="1800" b="1" dirty="0">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US" dirty="0"/>
          </a:p>
        </p:txBody>
      </p:sp>
      <p:sp>
        <p:nvSpPr>
          <p:cNvPr id="3" name="Content Placeholder 2"/>
          <p:cNvSpPr>
            <a:spLocks noGrp="1"/>
          </p:cNvSpPr>
          <p:nvPr>
            <p:ph sz="half" idx="1"/>
          </p:nvPr>
        </p:nvSpPr>
        <p:spPr>
          <a:xfrm>
            <a:off x="457200" y="1600200"/>
            <a:ext cx="4038600" cy="4525963"/>
          </a:xfrm>
        </p:spPr>
        <p:txBody>
          <a:bodyPr>
            <a:noAutofit/>
          </a:bodyPr>
          <a:lstStyle/>
          <a:p>
            <a:pPr algn="just"/>
            <a:r>
              <a:rPr lang="en-US" sz="2400" dirty="0">
                <a:latin typeface="Arial" pitchFamily="34" charset="0"/>
                <a:cs typeface="Arial" pitchFamily="34" charset="0"/>
              </a:rPr>
              <a:t>Digitalisation has become highly important in the post-COVID-19 pandemic</a:t>
            </a:r>
          </a:p>
          <a:p>
            <a:pPr algn="just"/>
            <a:r>
              <a:rPr lang="en-US" sz="2400">
                <a:latin typeface="Arial" pitchFamily="34" charset="0"/>
                <a:cs typeface="Arial" pitchFamily="34" charset="0"/>
              </a:rPr>
              <a:t>Green marketing </a:t>
            </a:r>
            <a:r>
              <a:rPr lang="en-US" sz="2400" dirty="0">
                <a:latin typeface="Arial" pitchFamily="34" charset="0"/>
                <a:cs typeface="Arial" pitchFamily="34" charset="0"/>
              </a:rPr>
              <a:t>has become necessary for fulfilling the demand of consumers</a:t>
            </a:r>
          </a:p>
          <a:p>
            <a:pPr algn="just"/>
            <a:r>
              <a:rPr lang="en-US" sz="2400" dirty="0">
                <a:latin typeface="Arial" pitchFamily="34" charset="0"/>
                <a:cs typeface="Arial" pitchFamily="34" charset="0"/>
              </a:rPr>
              <a:t>The report is focused on the internal and external analysis of Swiss International Air Lines</a:t>
            </a:r>
          </a:p>
        </p:txBody>
      </p:sp>
      <p:pic>
        <p:nvPicPr>
          <p:cNvPr id="2050" name="Picture 2"/>
          <p:cNvPicPr>
            <a:picLocks noGrp="1" noChangeAspect="1" noChangeArrowheads="1"/>
          </p:cNvPicPr>
          <p:nvPr>
            <p:ph sz="half" idx="2"/>
          </p:nvPr>
        </p:nvPicPr>
        <p:blipFill>
          <a:blip r:embed="rId3"/>
          <a:srcRect/>
          <a:stretch>
            <a:fillRect/>
          </a:stretch>
        </p:blipFill>
        <p:spPr bwMode="auto">
          <a:xfrm>
            <a:off x="4724400" y="2133600"/>
            <a:ext cx="4038600" cy="32004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latin typeface="Arial" pitchFamily="34" charset="0"/>
                <a:cs typeface="Arial" pitchFamily="34" charset="0"/>
              </a:rPr>
              <a:t>Market Analysis (PESTLE)</a:t>
            </a:r>
            <a:endParaRPr lang="en-US" sz="3200" dirty="0">
              <a:latin typeface="Arial" pitchFamily="34" charset="0"/>
              <a:cs typeface="Arial" pitchFamily="34" charset="0"/>
            </a:endParaRPr>
          </a:p>
        </p:txBody>
      </p:sp>
      <p:sp>
        <p:nvSpPr>
          <p:cNvPr id="3" name="Content Placeholder 2"/>
          <p:cNvSpPr>
            <a:spLocks noGrp="1"/>
          </p:cNvSpPr>
          <p:nvPr>
            <p:ph sz="half" idx="1"/>
          </p:nvPr>
        </p:nvSpPr>
        <p:spPr/>
        <p:txBody>
          <a:bodyPr>
            <a:normAutofit lnSpcReduction="10000"/>
          </a:bodyPr>
          <a:lstStyle/>
          <a:p>
            <a:pPr algn="just"/>
            <a:r>
              <a:rPr lang="en-US" sz="2600" dirty="0">
                <a:latin typeface="Arial" pitchFamily="34" charset="0"/>
                <a:cs typeface="Arial" pitchFamily="34" charset="0"/>
              </a:rPr>
              <a:t>Switzerland mainly follows the </a:t>
            </a:r>
            <a:r>
              <a:rPr lang="en-US" sz="2600" dirty="0" err="1">
                <a:latin typeface="Arial" pitchFamily="34" charset="0"/>
                <a:cs typeface="Arial" pitchFamily="34" charset="0"/>
              </a:rPr>
              <a:t>decentralised</a:t>
            </a:r>
            <a:r>
              <a:rPr lang="en-US" sz="2600" dirty="0">
                <a:latin typeface="Arial" pitchFamily="34" charset="0"/>
                <a:cs typeface="Arial" pitchFamily="34" charset="0"/>
              </a:rPr>
              <a:t> federal democratic system</a:t>
            </a:r>
          </a:p>
          <a:p>
            <a:pPr algn="just"/>
            <a:r>
              <a:rPr lang="en-US" sz="2600" dirty="0">
                <a:latin typeface="Arial" pitchFamily="34" charset="0"/>
                <a:cs typeface="Arial" pitchFamily="34" charset="0"/>
              </a:rPr>
              <a:t>The stable political environment and alliance membership</a:t>
            </a:r>
          </a:p>
          <a:p>
            <a:pPr algn="just"/>
            <a:r>
              <a:rPr lang="en-US" sz="2600" dirty="0">
                <a:latin typeface="Arial" pitchFamily="34" charset="0"/>
                <a:cs typeface="Arial" pitchFamily="34" charset="0"/>
              </a:rPr>
              <a:t>increasing the growth of GDP with 1.9% in 2009 and 1.8% in 2011 (alacra.com, 2012)</a:t>
            </a:r>
          </a:p>
          <a:p>
            <a:endParaRPr lang="en-US" dirty="0"/>
          </a:p>
        </p:txBody>
      </p:sp>
      <p:pic>
        <p:nvPicPr>
          <p:cNvPr id="3074" name="Picture 2"/>
          <p:cNvPicPr>
            <a:picLocks noGrp="1" noChangeAspect="1" noChangeArrowheads="1"/>
          </p:cNvPicPr>
          <p:nvPr>
            <p:ph sz="half" idx="2"/>
          </p:nvPr>
        </p:nvPicPr>
        <p:blipFill>
          <a:blip r:embed="rId3"/>
          <a:srcRect/>
          <a:stretch>
            <a:fillRect/>
          </a:stretch>
        </p:blipFill>
        <p:spPr bwMode="auto">
          <a:xfrm>
            <a:off x="5791200" y="1981200"/>
            <a:ext cx="2743200" cy="3124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Market Analysis</a:t>
            </a:r>
            <a:endParaRPr lang="en-US" dirty="0"/>
          </a:p>
        </p:txBody>
      </p:sp>
      <p:sp>
        <p:nvSpPr>
          <p:cNvPr id="3" name="Content Placeholder 2"/>
          <p:cNvSpPr>
            <a:spLocks noGrp="1"/>
          </p:cNvSpPr>
          <p:nvPr>
            <p:ph sz="half" idx="1"/>
          </p:nvPr>
        </p:nvSpPr>
        <p:spPr>
          <a:xfrm>
            <a:off x="457200" y="1600200"/>
            <a:ext cx="4038600" cy="4525963"/>
          </a:xfrm>
        </p:spPr>
        <p:txBody>
          <a:bodyPr>
            <a:normAutofit fontScale="92500" lnSpcReduction="20000"/>
          </a:bodyPr>
          <a:lstStyle/>
          <a:p>
            <a:pPr algn="just"/>
            <a:r>
              <a:rPr lang="en-US" dirty="0">
                <a:latin typeface="Arial" pitchFamily="34" charset="0"/>
                <a:cs typeface="Arial" pitchFamily="34" charset="0"/>
              </a:rPr>
              <a:t>Switzerland was ranked 8th among 183 countries in 2011</a:t>
            </a:r>
          </a:p>
          <a:p>
            <a:pPr algn="just"/>
            <a:r>
              <a:rPr lang="en-US" dirty="0"/>
              <a:t>The independence of the commission has also helped them to fall outside the “Swiss jurisdiction”</a:t>
            </a:r>
          </a:p>
          <a:p>
            <a:pPr algn="just"/>
            <a:r>
              <a:rPr lang="en-US" dirty="0"/>
              <a:t>The emission of carbon dioxide and the production of the renewable energy resources </a:t>
            </a:r>
            <a:r>
              <a:rPr lang="en-US"/>
              <a:t>are helpful</a:t>
            </a:r>
            <a:endParaRPr lang="en-US" dirty="0">
              <a:latin typeface="Arial" pitchFamily="34" charset="0"/>
              <a:cs typeface="Arial" pitchFamily="34" charset="0"/>
            </a:endParaRPr>
          </a:p>
        </p:txBody>
      </p:sp>
      <p:pic>
        <p:nvPicPr>
          <p:cNvPr id="1026" name="Picture 2"/>
          <p:cNvPicPr>
            <a:picLocks noGrp="1" noChangeAspect="1" noChangeArrowheads="1"/>
          </p:cNvPicPr>
          <p:nvPr>
            <p:ph sz="half" idx="2"/>
          </p:nvPr>
        </p:nvPicPr>
        <p:blipFill>
          <a:blip r:embed="rId3"/>
          <a:srcRect/>
          <a:stretch>
            <a:fillRect/>
          </a:stretch>
        </p:blipFill>
        <p:spPr bwMode="auto">
          <a:xfrm>
            <a:off x="4724400" y="2133600"/>
            <a:ext cx="4038600" cy="25146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latin typeface="Arial" pitchFamily="34" charset="0"/>
                <a:cs typeface="Arial" pitchFamily="34" charset="0"/>
              </a:rPr>
              <a:t>ALLOCATING RESOURCES FOR MITIGATING CURRENT CHALLENGES</a:t>
            </a:r>
            <a:endParaRPr lang="en-US" sz="2400" dirty="0">
              <a:latin typeface="Arial" pitchFamily="34" charset="0"/>
              <a:ea typeface="+mn-ea"/>
              <a:cs typeface="Arial" pitchFamily="34" charset="0"/>
            </a:endParaRPr>
          </a:p>
        </p:txBody>
      </p:sp>
      <p:sp>
        <p:nvSpPr>
          <p:cNvPr id="3" name="Content Placeholder 2"/>
          <p:cNvSpPr>
            <a:spLocks noGrp="1"/>
          </p:cNvSpPr>
          <p:nvPr>
            <p:ph sz="half" idx="1"/>
          </p:nvPr>
        </p:nvSpPr>
        <p:spPr/>
        <p:txBody>
          <a:bodyPr>
            <a:noAutofit/>
          </a:bodyPr>
          <a:lstStyle/>
          <a:p>
            <a:pPr algn="just"/>
            <a:r>
              <a:rPr lang="en-US" sz="2400" dirty="0">
                <a:latin typeface="Arial" pitchFamily="34" charset="0"/>
                <a:cs typeface="Arial" pitchFamily="34" charset="0"/>
              </a:rPr>
              <a:t>valuable resources of Swiss Air like a “strong global presence”</a:t>
            </a:r>
          </a:p>
          <a:p>
            <a:pPr algn="just"/>
            <a:r>
              <a:rPr lang="en-US" sz="2400" dirty="0">
                <a:latin typeface="Arial" pitchFamily="34" charset="0"/>
                <a:cs typeface="Arial" pitchFamily="34" charset="0"/>
              </a:rPr>
              <a:t>worldwide network with 102 destinations and 94 aircraft and supply chain management</a:t>
            </a:r>
          </a:p>
          <a:p>
            <a:pPr algn="just"/>
            <a:r>
              <a:rPr lang="en-US" sz="2400" dirty="0">
                <a:latin typeface="Arial" pitchFamily="34" charset="0"/>
                <a:cs typeface="Arial" pitchFamily="34" charset="0"/>
              </a:rPr>
              <a:t>The technological advancement also will be helpful for developing a seamless infrastructure in Swiss Air</a:t>
            </a:r>
          </a:p>
        </p:txBody>
      </p:sp>
      <p:pic>
        <p:nvPicPr>
          <p:cNvPr id="4098" name="Picture 2"/>
          <p:cNvPicPr>
            <a:picLocks noGrp="1" noChangeAspect="1" noChangeArrowheads="1"/>
          </p:cNvPicPr>
          <p:nvPr>
            <p:ph sz="half" idx="2"/>
          </p:nvPr>
        </p:nvPicPr>
        <p:blipFill>
          <a:blip r:embed="rId3"/>
          <a:srcRect/>
          <a:stretch>
            <a:fillRect/>
          </a:stretch>
        </p:blipFill>
        <p:spPr bwMode="auto">
          <a:xfrm>
            <a:off x="4724400" y="2057400"/>
            <a:ext cx="4038600" cy="29718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b="1" dirty="0">
                <a:latin typeface="Arial" pitchFamily="34" charset="0"/>
                <a:cs typeface="Arial" pitchFamily="34" charset="0"/>
              </a:rPr>
              <a:t>ALLOCATING RESOURCES FOR MITIGATING CURRENT CHALLENGES</a:t>
            </a:r>
            <a:endParaRPr lang="en-US" sz="2400" dirty="0"/>
          </a:p>
        </p:txBody>
      </p:sp>
      <p:sp>
        <p:nvSpPr>
          <p:cNvPr id="3" name="Content Placeholder 2"/>
          <p:cNvSpPr>
            <a:spLocks noGrp="1"/>
          </p:cNvSpPr>
          <p:nvPr>
            <p:ph sz="half" idx="1"/>
          </p:nvPr>
        </p:nvSpPr>
        <p:spPr/>
        <p:txBody>
          <a:bodyPr/>
          <a:lstStyle/>
          <a:p>
            <a:pPr algn="just"/>
            <a:r>
              <a:rPr lang="en-US" dirty="0"/>
              <a:t>Rare elements of Swiss Air are “manufacturing and distribution of the license</a:t>
            </a:r>
          </a:p>
          <a:p>
            <a:pPr algn="just"/>
            <a:r>
              <a:rPr lang="en-US" dirty="0"/>
              <a:t>Access to the raw materials</a:t>
            </a:r>
          </a:p>
          <a:p>
            <a:pPr algn="just"/>
            <a:r>
              <a:rPr lang="en-US" dirty="0"/>
              <a:t>Increasing the efficiency with the </a:t>
            </a:r>
            <a:r>
              <a:rPr lang="en-US"/>
              <a:t>equipment.</a:t>
            </a:r>
            <a:endParaRPr lang="en-US" dirty="0"/>
          </a:p>
        </p:txBody>
      </p:sp>
      <p:pic>
        <p:nvPicPr>
          <p:cNvPr id="5122" name="Picture 2"/>
          <p:cNvPicPr>
            <a:picLocks noGrp="1" noChangeAspect="1" noChangeArrowheads="1"/>
          </p:cNvPicPr>
          <p:nvPr>
            <p:ph sz="half" idx="2"/>
          </p:nvPr>
        </p:nvPicPr>
        <p:blipFill>
          <a:blip r:embed="rId3"/>
          <a:srcRect/>
          <a:stretch>
            <a:fillRect/>
          </a:stretch>
        </p:blipFill>
        <p:spPr bwMode="auto">
          <a:xfrm>
            <a:off x="4724400" y="1905000"/>
            <a:ext cx="4038600" cy="30480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3100" b="1" dirty="0">
                <a:latin typeface="Arial" pitchFamily="34" charset="0"/>
                <a:cs typeface="Arial" pitchFamily="34" charset="0"/>
              </a:rPr>
            </a:br>
            <a:br>
              <a:rPr lang="en-US" sz="3100" b="1" dirty="0">
                <a:latin typeface="Arial" pitchFamily="34" charset="0"/>
                <a:cs typeface="Arial" pitchFamily="34" charset="0"/>
              </a:rPr>
            </a:br>
            <a:br>
              <a:rPr lang="en-US" sz="3100" b="1" dirty="0">
                <a:latin typeface="Arial" pitchFamily="34" charset="0"/>
                <a:cs typeface="Arial" pitchFamily="34" charset="0"/>
              </a:rPr>
            </a:br>
            <a:r>
              <a:rPr lang="en-US" sz="2700" b="1" dirty="0">
                <a:latin typeface="Arial" pitchFamily="34" charset="0"/>
                <a:cs typeface="Arial" pitchFamily="34" charset="0"/>
              </a:rPr>
              <a:t>COMPETITIVE STRATEGIES FOR COMPETITIVE ADVANTAGE</a:t>
            </a:r>
            <a:br>
              <a:rPr lang="en-US" sz="4000" b="0" dirty="0"/>
            </a:br>
            <a:br>
              <a:rPr lang="en-US" dirty="0"/>
            </a:br>
            <a:endParaRPr lang="en-US" dirty="0"/>
          </a:p>
        </p:txBody>
      </p:sp>
      <p:sp>
        <p:nvSpPr>
          <p:cNvPr id="3" name="Content Placeholder 2"/>
          <p:cNvSpPr>
            <a:spLocks noGrp="1"/>
          </p:cNvSpPr>
          <p:nvPr>
            <p:ph sz="half" idx="1"/>
          </p:nvPr>
        </p:nvSpPr>
        <p:spPr>
          <a:xfrm>
            <a:off x="457200" y="1600200"/>
            <a:ext cx="4038600" cy="4525963"/>
          </a:xfrm>
        </p:spPr>
        <p:txBody>
          <a:bodyPr>
            <a:normAutofit fontScale="85000" lnSpcReduction="20000"/>
          </a:bodyPr>
          <a:lstStyle/>
          <a:p>
            <a:pPr algn="just"/>
            <a:r>
              <a:rPr lang="en-US" b="1" i="1" dirty="0">
                <a:latin typeface="Arial" pitchFamily="34" charset="0"/>
                <a:cs typeface="Arial" pitchFamily="34" charset="0"/>
              </a:rPr>
              <a:t>Hiring efficient staff </a:t>
            </a:r>
            <a:endParaRPr lang="en-US" b="0" dirty="0">
              <a:latin typeface="Arial" pitchFamily="34" charset="0"/>
              <a:cs typeface="Arial" pitchFamily="34" charset="0"/>
            </a:endParaRPr>
          </a:p>
          <a:p>
            <a:pPr algn="just"/>
            <a:r>
              <a:rPr lang="en-US" dirty="0">
                <a:latin typeface="Arial" pitchFamily="34" charset="0"/>
                <a:cs typeface="Arial" pitchFamily="34" charset="0"/>
              </a:rPr>
              <a:t>Swiss Air already has 8 thousand 5 hundred and 64 employees</a:t>
            </a:r>
          </a:p>
          <a:p>
            <a:pPr algn="just"/>
            <a:r>
              <a:rPr lang="en-US" dirty="0">
                <a:latin typeface="Arial" pitchFamily="34" charset="0"/>
                <a:cs typeface="Arial" pitchFamily="34" charset="0"/>
              </a:rPr>
              <a:t>the risks and issues such as fluctuation of prices, political instability and issues with the technologies</a:t>
            </a:r>
          </a:p>
          <a:p>
            <a:pPr algn="just"/>
            <a:r>
              <a:rPr lang="en-US" dirty="0">
                <a:latin typeface="Arial" pitchFamily="34" charset="0"/>
                <a:cs typeface="Arial" pitchFamily="34" charset="0"/>
              </a:rPr>
              <a:t>The employees will also be helpful in fulfilling sustainable growth with their impressive services</a:t>
            </a:r>
            <a:br>
              <a:rPr lang="en-US" dirty="0">
                <a:latin typeface="Arial" pitchFamily="34" charset="0"/>
                <a:cs typeface="Arial" pitchFamily="34" charset="0"/>
              </a:rPr>
            </a:br>
            <a:endParaRPr lang="en-US" dirty="0">
              <a:latin typeface="Arial" pitchFamily="34" charset="0"/>
              <a:cs typeface="Arial" pitchFamily="34" charset="0"/>
            </a:endParaRPr>
          </a:p>
        </p:txBody>
      </p:sp>
      <p:pic>
        <p:nvPicPr>
          <p:cNvPr id="6146" name="Picture 2"/>
          <p:cNvPicPr>
            <a:picLocks noGrp="1" noChangeAspect="1" noChangeArrowheads="1"/>
          </p:cNvPicPr>
          <p:nvPr>
            <p:ph sz="half" idx="2"/>
          </p:nvPr>
        </p:nvPicPr>
        <p:blipFill>
          <a:blip r:embed="rId3"/>
          <a:srcRect/>
          <a:stretch>
            <a:fillRect/>
          </a:stretch>
        </p:blipFill>
        <p:spPr bwMode="auto">
          <a:xfrm>
            <a:off x="4800600" y="2057400"/>
            <a:ext cx="4038600" cy="2503791"/>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b="1" dirty="0">
                <a:latin typeface="Arial" pitchFamily="34" charset="0"/>
                <a:cs typeface="Arial" pitchFamily="34" charset="0"/>
              </a:rPr>
              <a:t>COMPETITIVE STRATEGIES FOR COMPETITIVE ADVANTAGE</a:t>
            </a:r>
            <a:endParaRPr lang="en-US" sz="2400" dirty="0"/>
          </a:p>
        </p:txBody>
      </p:sp>
      <p:sp>
        <p:nvSpPr>
          <p:cNvPr id="3" name="Content Placeholder 2"/>
          <p:cNvSpPr>
            <a:spLocks noGrp="1"/>
          </p:cNvSpPr>
          <p:nvPr>
            <p:ph sz="half" idx="1"/>
          </p:nvPr>
        </p:nvSpPr>
        <p:spPr>
          <a:xfrm>
            <a:off x="457200" y="1600200"/>
            <a:ext cx="8001000" cy="4525963"/>
          </a:xfrm>
        </p:spPr>
        <p:txBody>
          <a:bodyPr>
            <a:normAutofit/>
          </a:bodyPr>
          <a:lstStyle/>
          <a:p>
            <a:pPr algn="just"/>
            <a:r>
              <a:rPr lang="en-US" b="1" i="1" dirty="0">
                <a:latin typeface="Arial" pitchFamily="34" charset="0"/>
                <a:cs typeface="Arial" pitchFamily="34" charset="0"/>
              </a:rPr>
              <a:t>Increasing productivity and capacity </a:t>
            </a:r>
            <a:endParaRPr lang="en-US" b="0" dirty="0">
              <a:latin typeface="Arial" pitchFamily="34" charset="0"/>
              <a:cs typeface="Arial" pitchFamily="34" charset="0"/>
            </a:endParaRPr>
          </a:p>
          <a:p>
            <a:pPr algn="just"/>
            <a:r>
              <a:rPr lang="en-US" dirty="0">
                <a:latin typeface="Arial" pitchFamily="34" charset="0"/>
                <a:cs typeface="Arial" pitchFamily="34" charset="0"/>
              </a:rPr>
              <a:t>The productivity and organisational capacity can be boosted and increased by reducing CO2 </a:t>
            </a:r>
          </a:p>
          <a:p>
            <a:pPr algn="just"/>
            <a:r>
              <a:rPr lang="en-US" dirty="0">
                <a:latin typeface="Arial" pitchFamily="34" charset="0"/>
                <a:cs typeface="Arial" pitchFamily="34" charset="0"/>
              </a:rPr>
              <a:t>Swiss Air also can be achieved by using AI and other technological </a:t>
            </a:r>
            <a:r>
              <a:rPr lang="en-US">
                <a:latin typeface="Arial" pitchFamily="34" charset="0"/>
                <a:cs typeface="Arial" pitchFamily="34" charset="0"/>
              </a:rPr>
              <a:t>advancements </a:t>
            </a:r>
            <a:endParaRPr lang="en-US" dirty="0">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sz="3100" b="1" dirty="0">
                <a:latin typeface="Arial" pitchFamily="34" charset="0"/>
                <a:cs typeface="Arial" pitchFamily="34" charset="0"/>
              </a:rPr>
            </a:br>
            <a:br>
              <a:rPr lang="en-US" sz="3100" b="1" dirty="0">
                <a:latin typeface="Arial" pitchFamily="34" charset="0"/>
                <a:cs typeface="Arial" pitchFamily="34" charset="0"/>
              </a:rPr>
            </a:br>
            <a:br>
              <a:rPr lang="en-US" sz="3100" b="1" dirty="0">
                <a:latin typeface="Arial" pitchFamily="34" charset="0"/>
                <a:cs typeface="Arial" pitchFamily="34" charset="0"/>
              </a:rPr>
            </a:br>
            <a:r>
              <a:rPr lang="en-US" sz="3100" b="1" dirty="0">
                <a:latin typeface="Arial" pitchFamily="34" charset="0"/>
                <a:cs typeface="Arial" pitchFamily="34" charset="0"/>
              </a:rPr>
              <a:t>GREEN MARKETING AND CSR STRATEGIES</a:t>
            </a:r>
            <a:br>
              <a:rPr lang="en-US" sz="3100" b="0" dirty="0">
                <a:latin typeface="Arial" pitchFamily="34" charset="0"/>
                <a:cs typeface="Arial" pitchFamily="34" charset="0"/>
              </a:rPr>
            </a:br>
            <a:br>
              <a:rPr lang="en-US" dirty="0"/>
            </a:br>
            <a:endParaRPr lang="en-US" dirty="0"/>
          </a:p>
        </p:txBody>
      </p:sp>
      <p:sp>
        <p:nvSpPr>
          <p:cNvPr id="3" name="Content Placeholder 2"/>
          <p:cNvSpPr>
            <a:spLocks noGrp="1"/>
          </p:cNvSpPr>
          <p:nvPr>
            <p:ph sz="half" idx="1"/>
          </p:nvPr>
        </p:nvSpPr>
        <p:spPr/>
        <p:txBody>
          <a:bodyPr>
            <a:normAutofit fontScale="85000" lnSpcReduction="20000"/>
          </a:bodyPr>
          <a:lstStyle/>
          <a:p>
            <a:pPr algn="just"/>
            <a:r>
              <a:rPr lang="en-US" dirty="0"/>
              <a:t>Swiss Air is committed to its principles with UN global support, which helps them in fulfilling all its responsibilities</a:t>
            </a:r>
          </a:p>
          <a:p>
            <a:pPr algn="just"/>
            <a:r>
              <a:rPr lang="en-US" dirty="0"/>
              <a:t>In the ground operations, Swiss Air has committed to use CO2-neutral mobility by 2030.</a:t>
            </a:r>
          </a:p>
          <a:p>
            <a:pPr algn="just"/>
            <a:r>
              <a:rPr lang="en-US" dirty="0"/>
              <a:t>The company has also started to use 100% green electricity for their ground operations in 2019 (swiss.com, </a:t>
            </a:r>
            <a:r>
              <a:rPr lang="en-US"/>
              <a:t>2022).</a:t>
            </a:r>
            <a:endParaRPr lang="en-US" dirty="0"/>
          </a:p>
        </p:txBody>
      </p:sp>
      <p:pic>
        <p:nvPicPr>
          <p:cNvPr id="8194" name="Picture 2"/>
          <p:cNvPicPr>
            <a:picLocks noGrp="1" noChangeAspect="1" noChangeArrowheads="1"/>
          </p:cNvPicPr>
          <p:nvPr>
            <p:ph sz="half" idx="2"/>
          </p:nvPr>
        </p:nvPicPr>
        <p:blipFill>
          <a:blip r:embed="rId3"/>
          <a:srcRect/>
          <a:stretch>
            <a:fillRect/>
          </a:stretch>
        </p:blipFill>
        <p:spPr bwMode="auto">
          <a:xfrm>
            <a:off x="5410200" y="1905000"/>
            <a:ext cx="2895600" cy="32766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CONCLUSION AND RECOMMENDATIONS</a:t>
            </a:r>
            <a:endParaRPr lang="en-US" sz="2800" dirty="0"/>
          </a:p>
        </p:txBody>
      </p:sp>
      <p:sp>
        <p:nvSpPr>
          <p:cNvPr id="3" name="Content Placeholder 2"/>
          <p:cNvSpPr>
            <a:spLocks noGrp="1"/>
          </p:cNvSpPr>
          <p:nvPr>
            <p:ph sz="half" idx="1"/>
          </p:nvPr>
        </p:nvSpPr>
        <p:spPr/>
        <p:txBody>
          <a:bodyPr>
            <a:normAutofit fontScale="70000" lnSpcReduction="20000"/>
          </a:bodyPr>
          <a:lstStyle/>
          <a:p>
            <a:pPr algn="just"/>
            <a:r>
              <a:rPr lang="en-US" sz="2900" b="1" dirty="0">
                <a:latin typeface="Arial" pitchFamily="34" charset="0"/>
                <a:cs typeface="Arial" pitchFamily="34" charset="0"/>
              </a:rPr>
              <a:t>Recommendations </a:t>
            </a:r>
            <a:endParaRPr lang="en-US" sz="2900" b="0" dirty="0">
              <a:latin typeface="Arial" pitchFamily="34" charset="0"/>
              <a:cs typeface="Arial" pitchFamily="34" charset="0"/>
            </a:endParaRPr>
          </a:p>
          <a:p>
            <a:pPr algn="just"/>
            <a:r>
              <a:rPr lang="en-US" sz="2900" b="1" i="1" dirty="0">
                <a:latin typeface="Arial" pitchFamily="34" charset="0"/>
                <a:cs typeface="Arial" pitchFamily="34" charset="0"/>
              </a:rPr>
              <a:t>Improving relationship with the stakeholders </a:t>
            </a:r>
            <a:endParaRPr lang="en-US" sz="2900" b="0" dirty="0">
              <a:latin typeface="Arial" pitchFamily="34" charset="0"/>
              <a:cs typeface="Arial" pitchFamily="34" charset="0"/>
            </a:endParaRPr>
          </a:p>
          <a:p>
            <a:pPr algn="just"/>
            <a:r>
              <a:rPr lang="en-US" sz="3200" dirty="0">
                <a:latin typeface="Arial" pitchFamily="34" charset="0"/>
                <a:cs typeface="Arial" pitchFamily="34" charset="0"/>
              </a:rPr>
              <a:t>Swiss Air needs to improve its relationship with the stakeholders for securing their growth and profit in their future business </a:t>
            </a:r>
          </a:p>
          <a:p>
            <a:pPr algn="just"/>
            <a:r>
              <a:rPr lang="en-US" sz="3200" dirty="0">
                <a:latin typeface="Arial" pitchFamily="34" charset="0"/>
                <a:cs typeface="Arial" pitchFamily="34" charset="0"/>
              </a:rPr>
              <a:t>The sustainable strategies also will help to maintain loyalty, trust and issues with the customers and employees</a:t>
            </a:r>
            <a:r>
              <a:rPr lang="en-US" sz="3200">
                <a:latin typeface="Arial" pitchFamily="34" charset="0"/>
                <a:cs typeface="Arial" pitchFamily="34" charset="0"/>
              </a:rPr>
              <a:t>. </a:t>
            </a:r>
            <a:endParaRPr lang="en-US" sz="3200" dirty="0">
              <a:latin typeface="Arial" pitchFamily="34" charset="0"/>
              <a:cs typeface="Arial" pitchFamily="34" charset="0"/>
            </a:endParaRPr>
          </a:p>
        </p:txBody>
      </p:sp>
      <p:pic>
        <p:nvPicPr>
          <p:cNvPr id="9218" name="Picture 2"/>
          <p:cNvPicPr>
            <a:picLocks noGrp="1" noChangeAspect="1" noChangeArrowheads="1"/>
          </p:cNvPicPr>
          <p:nvPr>
            <p:ph sz="half" idx="2"/>
          </p:nvPr>
        </p:nvPicPr>
        <p:blipFill>
          <a:blip r:embed="rId3"/>
          <a:srcRect/>
          <a:stretch>
            <a:fillRect/>
          </a:stretch>
        </p:blipFill>
        <p:spPr bwMode="auto">
          <a:xfrm>
            <a:off x="4876800" y="1752600"/>
            <a:ext cx="4038600" cy="28194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t>CONCLUSION AND RECOMMENDATIONS</a:t>
            </a:r>
            <a:endParaRPr lang="en-US" sz="2800" dirty="0"/>
          </a:p>
        </p:txBody>
      </p:sp>
      <p:sp>
        <p:nvSpPr>
          <p:cNvPr id="3" name="Content Placeholder 2"/>
          <p:cNvSpPr>
            <a:spLocks noGrp="1"/>
          </p:cNvSpPr>
          <p:nvPr>
            <p:ph sz="half" idx="1"/>
          </p:nvPr>
        </p:nvSpPr>
        <p:spPr/>
        <p:txBody>
          <a:bodyPr>
            <a:noAutofit/>
          </a:bodyPr>
          <a:lstStyle/>
          <a:p>
            <a:pPr algn="just"/>
            <a:r>
              <a:rPr lang="en-US" sz="2000" b="1" dirty="0">
                <a:latin typeface="Arial" pitchFamily="34" charset="0"/>
                <a:cs typeface="Arial" pitchFamily="34" charset="0"/>
              </a:rPr>
              <a:t>Improving services to the customers </a:t>
            </a:r>
          </a:p>
          <a:p>
            <a:pPr algn="just"/>
            <a:r>
              <a:rPr lang="en-US" sz="2000" dirty="0">
                <a:latin typeface="Arial" pitchFamily="34" charset="0"/>
                <a:cs typeface="Arial" pitchFamily="34" charset="0"/>
              </a:rPr>
              <a:t>The standard of the services needs to be improved and maintained for getting more customers. </a:t>
            </a:r>
          </a:p>
          <a:p>
            <a:pPr algn="just"/>
            <a:r>
              <a:rPr lang="en-US" sz="2000" dirty="0">
                <a:latin typeface="Arial" pitchFamily="34" charset="0"/>
                <a:cs typeface="Arial" pitchFamily="34" charset="0"/>
              </a:rPr>
              <a:t>The mission and vision of their organisation can be fulfilled with their improved Airline services. </a:t>
            </a:r>
          </a:p>
          <a:p>
            <a:pPr algn="just"/>
            <a:r>
              <a:rPr lang="en-US" sz="2000" dirty="0">
                <a:latin typeface="Arial" pitchFamily="34" charset="0"/>
                <a:cs typeface="Arial" pitchFamily="34" charset="0"/>
              </a:rPr>
              <a:t>The net zero carbon emission needs to be fulfilled for getting awareness of </a:t>
            </a:r>
            <a:r>
              <a:rPr lang="en-US" sz="2000">
                <a:latin typeface="Arial" pitchFamily="34" charset="0"/>
                <a:cs typeface="Arial" pitchFamily="34" charset="0"/>
              </a:rPr>
              <a:t>a sustainable</a:t>
            </a:r>
            <a:r>
              <a:rPr lang="en-IN" sz="2000">
                <a:latin typeface="Arial" pitchFamily="34" charset="0"/>
                <a:cs typeface="Arial" pitchFamily="34" charset="0"/>
              </a:rPr>
              <a:t> </a:t>
            </a:r>
            <a:r>
              <a:rPr lang="en-US" sz="2000">
                <a:latin typeface="Arial" pitchFamily="34" charset="0"/>
                <a:cs typeface="Arial" pitchFamily="34" charset="0"/>
              </a:rPr>
              <a:t>future. </a:t>
            </a:r>
            <a:endParaRPr lang="en-US" sz="2000" dirty="0">
              <a:latin typeface="Arial" pitchFamily="34" charset="0"/>
              <a:cs typeface="Arial" pitchFamily="34" charset="0"/>
            </a:endParaRPr>
          </a:p>
        </p:txBody>
      </p:sp>
      <p:pic>
        <p:nvPicPr>
          <p:cNvPr id="10242" name="Picture 2"/>
          <p:cNvPicPr>
            <a:picLocks noGrp="1" noChangeAspect="1" noChangeArrowheads="1"/>
          </p:cNvPicPr>
          <p:nvPr>
            <p:ph sz="half" idx="2"/>
          </p:nvPr>
        </p:nvPicPr>
        <p:blipFill>
          <a:blip r:embed="rId3"/>
          <a:srcRect/>
          <a:stretch>
            <a:fillRect/>
          </a:stretch>
        </p:blipFill>
        <p:spPr bwMode="auto">
          <a:xfrm>
            <a:off x="5257800" y="2209800"/>
            <a:ext cx="3276600" cy="2895599"/>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pitchFamily="34" charset="0"/>
                <a:cs typeface="Arial" pitchFamily="34" charset="0"/>
              </a:rPr>
              <a:t>REFERENCE LIST</a:t>
            </a:r>
          </a:p>
        </p:txBody>
      </p:sp>
      <p:sp>
        <p:nvSpPr>
          <p:cNvPr id="3" name="Content Placeholder 2"/>
          <p:cNvSpPr>
            <a:spLocks noGrp="1"/>
          </p:cNvSpPr>
          <p:nvPr>
            <p:ph idx="1"/>
          </p:nvPr>
        </p:nvSpPr>
        <p:spPr/>
        <p:txBody>
          <a:bodyPr>
            <a:normAutofit/>
          </a:bodyPr>
          <a:lstStyle/>
          <a:p>
            <a:pPr marL="514350" indent="-514350" algn="just">
              <a:buFont typeface="+mj-lt"/>
              <a:buAutoNum type="arabicPeriod"/>
            </a:pPr>
            <a:r>
              <a:rPr lang="en-US" sz="1100" dirty="0" err="1">
                <a:latin typeface="Arial" panose="020B0604020202020204" pitchFamily="34" charset="0"/>
                <a:cs typeface="Arial" panose="020B0604020202020204" pitchFamily="34" charset="0"/>
              </a:rPr>
              <a:t>Kvasničková</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Stanislavská</a:t>
            </a:r>
            <a:r>
              <a:rPr lang="en-US" sz="1100" dirty="0">
                <a:latin typeface="Arial" panose="020B0604020202020204" pitchFamily="34" charset="0"/>
                <a:cs typeface="Arial" panose="020B0604020202020204" pitchFamily="34" charset="0"/>
              </a:rPr>
              <a:t>, L., </a:t>
            </a:r>
            <a:r>
              <a:rPr lang="en-US" sz="1100" dirty="0" err="1">
                <a:latin typeface="Arial" panose="020B0604020202020204" pitchFamily="34" charset="0"/>
                <a:cs typeface="Arial" panose="020B0604020202020204" pitchFamily="34" charset="0"/>
              </a:rPr>
              <a:t>Pilař</a:t>
            </a:r>
            <a:r>
              <a:rPr lang="en-US" sz="1100" dirty="0">
                <a:latin typeface="Arial" panose="020B0604020202020204" pitchFamily="34" charset="0"/>
                <a:cs typeface="Arial" panose="020B0604020202020204" pitchFamily="34" charset="0"/>
              </a:rPr>
              <a:t>, L., </a:t>
            </a:r>
            <a:r>
              <a:rPr lang="en-US" sz="1100" dirty="0" err="1">
                <a:latin typeface="Arial" panose="020B0604020202020204" pitchFamily="34" charset="0"/>
                <a:cs typeface="Arial" panose="020B0604020202020204" pitchFamily="34" charset="0"/>
              </a:rPr>
              <a:t>Margarisová</a:t>
            </a:r>
            <a:r>
              <a:rPr lang="en-US" sz="1100" dirty="0">
                <a:latin typeface="Arial" panose="020B0604020202020204" pitchFamily="34" charset="0"/>
                <a:cs typeface="Arial" panose="020B0604020202020204" pitchFamily="34" charset="0"/>
              </a:rPr>
              <a:t>, K. and </a:t>
            </a:r>
            <a:r>
              <a:rPr lang="en-US" sz="1100" dirty="0" err="1">
                <a:latin typeface="Arial" panose="020B0604020202020204" pitchFamily="34" charset="0"/>
                <a:cs typeface="Arial" panose="020B0604020202020204" pitchFamily="34" charset="0"/>
              </a:rPr>
              <a:t>Kvasnička</a:t>
            </a:r>
            <a:r>
              <a:rPr lang="en-US" sz="1100" dirty="0">
                <a:latin typeface="Arial" panose="020B0604020202020204" pitchFamily="34" charset="0"/>
                <a:cs typeface="Arial" panose="020B0604020202020204" pitchFamily="34" charset="0"/>
              </a:rPr>
              <a:t>, R., (2020). Corporate social responsibility and social media: Comparison between developing and developed countries. Sustainability, 12(13), p.</a:t>
            </a:r>
            <a:r>
              <a:rPr lang="en-US" sz="1100">
                <a:latin typeface="Arial" panose="020B0604020202020204" pitchFamily="34" charset="0"/>
                <a:cs typeface="Arial" panose="020B0604020202020204" pitchFamily="34" charset="0"/>
              </a:rPr>
              <a:t>5255.</a:t>
            </a:r>
            <a:r>
              <a:rPr lang="en-IN" sz="1100">
                <a:latin typeface="Arial" panose="020B0604020202020204" pitchFamily="34" charset="0"/>
                <a:cs typeface="Arial" panose="020B0604020202020204" pitchFamily="34" charset="0"/>
              </a:rPr>
              <a:t> </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alacra</a:t>
            </a:r>
            <a:r>
              <a:rPr lang="en-US" sz="1100" dirty="0">
                <a:latin typeface="Arial" panose="020B0604020202020204" pitchFamily="34" charset="0"/>
                <a:cs typeface="Arial" panose="020B0604020202020204" pitchFamily="34" charset="0"/>
              </a:rPr>
              <a:t>.com(2012). “External factors”. Available at: https://www.alacra.com/acm/2126_sample.pdf [Accessed on 2nd July</a:t>
            </a:r>
            <a:r>
              <a:rPr lang="en-US" sz="1100">
                <a:latin typeface="Arial" panose="020B0604020202020204" pitchFamily="34" charset="0"/>
                <a:cs typeface="Arial" panose="020B0604020202020204" pitchFamily="34" charset="0"/>
              </a:rPr>
              <a:t>, 2023]. </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Statista</a:t>
            </a:r>
            <a:r>
              <a:rPr lang="en-US" sz="1100" dirty="0">
                <a:latin typeface="Arial" panose="020B0604020202020204" pitchFamily="34" charset="0"/>
                <a:cs typeface="Arial" panose="020B0604020202020204" pitchFamily="34" charset="0"/>
              </a:rPr>
              <a:t>.com (2022). “GDP growth</a:t>
            </a:r>
            <a:r>
              <a:rPr lang="en-US" sz="1100" dirty="0">
                <a:latin typeface="Arial" panose="020B0604020202020204" pitchFamily="34" charset="0"/>
                <a:cs typeface="Arial" panose="020B0604020202020204" pitchFamily="34" charset="0"/>
                <a:hlinkClick r:id="rId2"/>
              </a:rPr>
              <a:t>”. </a:t>
            </a:r>
            <a:r>
              <a:rPr lang="en-US" sz="1100" dirty="0">
                <a:latin typeface="Arial" panose="020B0604020202020204" pitchFamily="34" charset="0"/>
                <a:cs typeface="Arial" panose="020B0604020202020204" pitchFamily="34" charset="0"/>
              </a:rPr>
              <a:t>Available at: https://www.statista.com/statistics/263611/gross-domestic-product-gdp-growth-in-switzerland/#:~:text=In%202022%2C%20the%20GDP%20in,compared%20to%20the%20previous%20year. [Accessed on 2nd July, </a:t>
            </a:r>
            <a:r>
              <a:rPr lang="en-US" sz="1100">
                <a:latin typeface="Arial" panose="020B0604020202020204" pitchFamily="34" charset="0"/>
                <a:cs typeface="Arial" panose="020B0604020202020204" pitchFamily="34" charset="0"/>
              </a:rPr>
              <a:t>2023]</a:t>
            </a:r>
            <a:endParaRPr lang="en-IN" sz="110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Buzatu</a:t>
            </a:r>
            <a:r>
              <a:rPr lang="en-US" sz="1100" dirty="0">
                <a:latin typeface="Arial" panose="020B0604020202020204" pitchFamily="34" charset="0"/>
                <a:cs typeface="Arial" panose="020B0604020202020204" pitchFamily="34" charset="0"/>
              </a:rPr>
              <a:t>, A.I., </a:t>
            </a:r>
            <a:r>
              <a:rPr lang="en-US" sz="1100" dirty="0" err="1">
                <a:latin typeface="Arial" panose="020B0604020202020204" pitchFamily="34" charset="0"/>
                <a:cs typeface="Arial" panose="020B0604020202020204" pitchFamily="34" charset="0"/>
              </a:rPr>
              <a:t>Pleșea</a:t>
            </a:r>
            <a:r>
              <a:rPr lang="en-US" sz="1100" dirty="0">
                <a:latin typeface="Arial" panose="020B0604020202020204" pitchFamily="34" charset="0"/>
                <a:cs typeface="Arial" panose="020B0604020202020204" pitchFamily="34" charset="0"/>
              </a:rPr>
              <a:t>, D.A., </a:t>
            </a:r>
            <a:r>
              <a:rPr lang="en-US" sz="1100" dirty="0" err="1">
                <a:latin typeface="Arial" panose="020B0604020202020204" pitchFamily="34" charset="0"/>
                <a:cs typeface="Arial" panose="020B0604020202020204" pitchFamily="34" charset="0"/>
              </a:rPr>
              <a:t>Iulian</a:t>
            </a:r>
            <a:r>
              <a:rPr lang="en-US" sz="1100" dirty="0">
                <a:latin typeface="Arial" panose="020B0604020202020204" pitchFamily="34" charset="0"/>
                <a:cs typeface="Arial" panose="020B0604020202020204" pitchFamily="34" charset="0"/>
              </a:rPr>
              <a:t>, C. and </a:t>
            </a:r>
            <a:r>
              <a:rPr lang="en-US" sz="1100" dirty="0" err="1">
                <a:latin typeface="Arial" panose="020B0604020202020204" pitchFamily="34" charset="0"/>
                <a:cs typeface="Arial" panose="020B0604020202020204" pitchFamily="34" charset="0"/>
              </a:rPr>
              <a:t>Valentin</a:t>
            </a:r>
            <a:r>
              <a:rPr lang="en-US" sz="1100" dirty="0">
                <a:latin typeface="Arial" panose="020B0604020202020204" pitchFamily="34" charset="0"/>
                <a:cs typeface="Arial" panose="020B0604020202020204" pitchFamily="34" charset="0"/>
              </a:rPr>
              <a:t>, W.P., (2019). Managing organizations for sustainable business development: Interaction between VRIO framework and </a:t>
            </a:r>
            <a:r>
              <a:rPr lang="en-US" sz="1100" dirty="0" err="1">
                <a:latin typeface="Arial" panose="020B0604020202020204" pitchFamily="34" charset="0"/>
                <a:cs typeface="Arial" panose="020B0604020202020204" pitchFamily="34" charset="0"/>
              </a:rPr>
              <a:t>Mckinsey</a:t>
            </a:r>
            <a:r>
              <a:rPr lang="en-US" sz="1100" dirty="0">
                <a:latin typeface="Arial" panose="020B0604020202020204" pitchFamily="34" charset="0"/>
                <a:cs typeface="Arial" panose="020B0604020202020204" pitchFamily="34" charset="0"/>
              </a:rPr>
              <a:t> 7s framework. New trends in sustainable business and consumption, pp.</a:t>
            </a:r>
            <a:r>
              <a:rPr lang="en-US" sz="1100">
                <a:latin typeface="Arial" panose="020B0604020202020204" pitchFamily="34" charset="0"/>
                <a:cs typeface="Arial" panose="020B0604020202020204" pitchFamily="34" charset="0"/>
              </a:rPr>
              <a:t>243-251.</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Embapro</a:t>
            </a:r>
            <a:r>
              <a:rPr lang="en-US" sz="1100" dirty="0">
                <a:latin typeface="Arial" panose="020B0604020202020204" pitchFamily="34" charset="0"/>
                <a:cs typeface="Arial" panose="020B0604020202020204" pitchFamily="34" charset="0"/>
              </a:rPr>
              <a:t>.com (2022). “VRIO Analysis”. Available at: https://embapro.com/frontpage/vrioanalysis/4434-swissair-s-swissair [Accessed on 2nd July, </a:t>
            </a:r>
            <a:r>
              <a:rPr lang="en-US" sz="1100">
                <a:latin typeface="Arial" panose="020B0604020202020204" pitchFamily="34" charset="0"/>
                <a:cs typeface="Arial" panose="020B0604020202020204" pitchFamily="34" charset="0"/>
              </a:rPr>
              <a:t>2023].</a:t>
            </a:r>
            <a:endParaRPr lang="en-IN" sz="110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Huang</a:t>
            </a:r>
            <a:r>
              <a:rPr lang="en-US" sz="1100" dirty="0">
                <a:latin typeface="Arial" panose="020B0604020202020204" pitchFamily="34" charset="0"/>
                <a:cs typeface="Arial" panose="020B0604020202020204" pitchFamily="34" charset="0"/>
              </a:rPr>
              <a:t>, F., Zhou, D., </a:t>
            </a:r>
            <a:r>
              <a:rPr lang="en-US" sz="1100" dirty="0" err="1">
                <a:latin typeface="Arial" panose="020B0604020202020204" pitchFamily="34" charset="0"/>
                <a:cs typeface="Arial" panose="020B0604020202020204" pitchFamily="34" charset="0"/>
              </a:rPr>
              <a:t>Hu</a:t>
            </a:r>
            <a:r>
              <a:rPr lang="en-US" sz="1100" dirty="0">
                <a:latin typeface="Arial" panose="020B0604020202020204" pitchFamily="34" charset="0"/>
                <a:cs typeface="Arial" panose="020B0604020202020204" pitchFamily="34" charset="0"/>
              </a:rPr>
              <a:t>, J.L. and Wang, Q., (2020). Integrated airline productivity performance evaluation with CO2 emissions and flight delays. Journal of Air Transport Management, 84, p.</a:t>
            </a:r>
            <a:r>
              <a:rPr lang="en-US" sz="1100">
                <a:latin typeface="Arial" panose="020B0604020202020204" pitchFamily="34" charset="0"/>
                <a:cs typeface="Arial" panose="020B0604020202020204" pitchFamily="34" charset="0"/>
              </a:rPr>
              <a:t>101770.</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Seo</a:t>
            </a:r>
            <a:r>
              <a:rPr lang="en-US" sz="1100" dirty="0">
                <a:latin typeface="Arial" panose="020B0604020202020204" pitchFamily="34" charset="0"/>
                <a:cs typeface="Arial" panose="020B0604020202020204" pitchFamily="34" charset="0"/>
              </a:rPr>
              <a:t>, G.H., 2020. Competitive advantages of international airline alliances: a critical review. HOLISTICA–Journal of Business and Public Administration, 11(1), pp.</a:t>
            </a:r>
            <a:r>
              <a:rPr lang="en-US" sz="1100">
                <a:latin typeface="Arial" panose="020B0604020202020204" pitchFamily="34" charset="0"/>
                <a:cs typeface="Arial" panose="020B0604020202020204" pitchFamily="34" charset="0"/>
              </a:rPr>
              <a:t>139-145.</a:t>
            </a:r>
            <a:endParaRPr lang="en-IN" sz="110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a:latin typeface="Arial" panose="020B0604020202020204" pitchFamily="34" charset="0"/>
                <a:cs typeface="Arial" panose="020B0604020202020204" pitchFamily="34" charset="0"/>
              </a:rPr>
              <a:t>Swiss</a:t>
            </a:r>
            <a:r>
              <a:rPr lang="en-US" sz="1100" dirty="0">
                <a:latin typeface="Arial" panose="020B0604020202020204" pitchFamily="34" charset="0"/>
                <a:cs typeface="Arial" panose="020B0604020202020204" pitchFamily="34" charset="0"/>
              </a:rPr>
              <a:t>.com (2022). “CSR responsibility”. Available at: https://www.swiss.com/corporate/en/company/corporate-responsibility [Accessed on 2nd July, </a:t>
            </a:r>
            <a:r>
              <a:rPr lang="en-US" sz="1100">
                <a:latin typeface="Arial" panose="020B0604020202020204" pitchFamily="34" charset="0"/>
                <a:cs typeface="Arial" panose="020B0604020202020204" pitchFamily="34" charset="0"/>
              </a:rPr>
              <a:t>2023].</a:t>
            </a:r>
            <a:endParaRPr lang="en-US" sz="1100" b="0" dirty="0">
              <a:latin typeface="Arial" panose="020B0604020202020204" pitchFamily="34" charset="0"/>
              <a:cs typeface="Arial" panose="020B0604020202020204" pitchFamily="34" charset="0"/>
            </a:endParaRPr>
          </a:p>
          <a:p>
            <a:pPr marL="514350" indent="-514350" algn="just">
              <a:buFont typeface="+mj-lt"/>
              <a:buAutoNum type="arabicPeriod"/>
            </a:pPr>
            <a:r>
              <a:rPr lang="en-US" sz="1100" dirty="0" err="1">
                <a:latin typeface="Arial" panose="020B0604020202020204" pitchFamily="34" charset="0"/>
                <a:cs typeface="Arial" panose="020B0604020202020204" pitchFamily="34" charset="0"/>
              </a:rPr>
              <a:t>Laosirihongthong</a:t>
            </a:r>
            <a:r>
              <a:rPr lang="en-US" sz="1100" dirty="0">
                <a:latin typeface="Arial" panose="020B0604020202020204" pitchFamily="34" charset="0"/>
                <a:cs typeface="Arial" panose="020B0604020202020204" pitchFamily="34" charset="0"/>
              </a:rPr>
              <a:t>, T., </a:t>
            </a:r>
            <a:r>
              <a:rPr lang="en-US" sz="1100" dirty="0" err="1">
                <a:latin typeface="Arial" panose="020B0604020202020204" pitchFamily="34" charset="0"/>
                <a:cs typeface="Arial" panose="020B0604020202020204" pitchFamily="34" charset="0"/>
              </a:rPr>
              <a:t>Samaranayake</a:t>
            </a:r>
            <a:r>
              <a:rPr lang="en-US" sz="1100" dirty="0">
                <a:latin typeface="Arial" panose="020B0604020202020204" pitchFamily="34" charset="0"/>
                <a:cs typeface="Arial" panose="020B0604020202020204" pitchFamily="34" charset="0"/>
              </a:rPr>
              <a:t>, P., </a:t>
            </a:r>
            <a:r>
              <a:rPr lang="en-US" sz="1100" dirty="0" err="1">
                <a:latin typeface="Arial" panose="020B0604020202020204" pitchFamily="34" charset="0"/>
                <a:cs typeface="Arial" panose="020B0604020202020204" pitchFamily="34" charset="0"/>
              </a:rPr>
              <a:t>Nagalingam</a:t>
            </a:r>
            <a:r>
              <a:rPr lang="en-US" sz="1100" dirty="0">
                <a:latin typeface="Arial" panose="020B0604020202020204" pitchFamily="34" charset="0"/>
                <a:cs typeface="Arial" panose="020B0604020202020204" pitchFamily="34" charset="0"/>
              </a:rPr>
              <a:t>, S.V. and </a:t>
            </a:r>
            <a:r>
              <a:rPr lang="en-US" sz="1100" dirty="0" err="1">
                <a:latin typeface="Arial" panose="020B0604020202020204" pitchFamily="34" charset="0"/>
                <a:cs typeface="Arial" panose="020B0604020202020204" pitchFamily="34" charset="0"/>
              </a:rPr>
              <a:t>Adebanjo</a:t>
            </a:r>
            <a:r>
              <a:rPr lang="en-US" sz="1100" dirty="0">
                <a:latin typeface="Arial" panose="020B0604020202020204" pitchFamily="34" charset="0"/>
                <a:cs typeface="Arial" panose="020B0604020202020204" pitchFamily="34" charset="0"/>
              </a:rPr>
              <a:t>, D., (2020). Prioritization of sustainable supply chain practices with triple bottom line and organizational theories: industry and academic perspectives. Production Planning &amp; Control, 31(14), pp</a:t>
            </a:r>
            <a:r>
              <a:rPr lang="en-US" sz="1100">
                <a:latin typeface="Arial" panose="020B0604020202020204" pitchFamily="34" charset="0"/>
                <a:cs typeface="Arial" panose="020B0604020202020204" pitchFamily="34" charset="0"/>
              </a:rPr>
              <a:t>.1207-1221.</a:t>
            </a:r>
            <a:endParaRPr lang="en-US" sz="1100" b="0" dirty="0">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3600"/>
            <a:ext cx="8229600" cy="2362200"/>
          </a:xfrm>
        </p:spPr>
        <p:txBody>
          <a:bodyPr>
            <a:normAutofit/>
          </a:bodyPr>
          <a:lstStyle/>
          <a:p>
            <a:pPr algn="ctr">
              <a:buNone/>
            </a:pPr>
            <a:r>
              <a:rPr lang="en-IN" sz="5400" b="1" dirty="0">
                <a:latin typeface="Arial" pitchFamily="34" charset="0"/>
                <a:cs typeface="Arial" pitchFamily="34" charset="0"/>
              </a:rPr>
              <a:t>Thank You</a:t>
            </a:r>
          </a:p>
          <a:p>
            <a:pPr algn="ctr">
              <a:buNone/>
            </a:pPr>
            <a:r>
              <a:rPr lang="en-IN" sz="5400" b="1" dirty="0">
                <a:latin typeface="Arial" pitchFamily="34" charset="0"/>
                <a:cs typeface="Arial" pitchFamily="34" charset="0"/>
              </a:rPr>
              <a:t>Any Questions?</a:t>
            </a:r>
            <a:endParaRPr lang="en-US" sz="5400" b="1"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1514</Words>
  <Application>Microsoft Office PowerPoint</Application>
  <PresentationFormat>On-screen Show (4:3)</PresentationFormat>
  <Paragraphs>83</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 CRITICAL ANALYSIS OF THE GLOBAL BUSINESS ENVIRONMENT - POST PANDEMIC  Course name : MBA in General Management  Module Title : Marketing Management  Module code : LCMB7001 Student I’D: 2211283 Student Name : Rashmi Thakor Prof Name : Efua Adams</vt:lpstr>
      <vt:lpstr>Introduction</vt:lpstr>
      <vt:lpstr>Market Analysis (PESTLE)</vt:lpstr>
      <vt:lpstr>Market Analysis</vt:lpstr>
      <vt:lpstr>ALLOCATING RESOURCES FOR MITIGATING CURRENT CHALLENGES</vt:lpstr>
      <vt:lpstr>ALLOCATING RESOURCES FOR MITIGATING CURRENT CHALLENGES</vt:lpstr>
      <vt:lpstr>   COMPETITIVE STRATEGIES FOR COMPETITIVE ADVANTAGE  </vt:lpstr>
      <vt:lpstr>COMPETITIVE STRATEGIES FOR COMPETITIVE ADVANTAGE</vt:lpstr>
      <vt:lpstr>   GREEN MARKETING AND CSR STRATEGIES  </vt:lpstr>
      <vt:lpstr>CONCLUSION AND RECOMMENDATIONS</vt:lpstr>
      <vt:lpstr>CONCLUSION AND RECOMMENDATIONS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dc:title>
  <dc:creator>User</dc:creator>
  <cp:lastModifiedBy>Rashmi Thakor</cp:lastModifiedBy>
  <cp:revision>16</cp:revision>
  <dcterms:created xsi:type="dcterms:W3CDTF">2023-07-03T11:38:44Z</dcterms:created>
  <dcterms:modified xsi:type="dcterms:W3CDTF">2023-07-10T11:57:42Z</dcterms:modified>
</cp:coreProperties>
</file>