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sldIdLst>
    <p:sldId id="283" r:id="rId2"/>
    <p:sldId id="257" r:id="rId3"/>
    <p:sldId id="262" r:id="rId4"/>
    <p:sldId id="258" r:id="rId5"/>
    <p:sldId id="284" r:id="rId6"/>
    <p:sldId id="273" r:id="rId7"/>
    <p:sldId id="259" r:id="rId8"/>
    <p:sldId id="285" r:id="rId9"/>
    <p:sldId id="260" r:id="rId10"/>
    <p:sldId id="277" r:id="rId11"/>
    <p:sldId id="274" r:id="rId12"/>
    <p:sldId id="278" r:id="rId13"/>
    <p:sldId id="261" r:id="rId14"/>
    <p:sldId id="265" r:id="rId15"/>
    <p:sldId id="266" r:id="rId16"/>
    <p:sldId id="275" r:id="rId17"/>
    <p:sldId id="270" r:id="rId18"/>
    <p:sldId id="263" r:id="rId19"/>
    <p:sldId id="264" r:id="rId20"/>
    <p:sldId id="267" r:id="rId21"/>
    <p:sldId id="268" r:id="rId22"/>
    <p:sldId id="276" r:id="rId23"/>
    <p:sldId id="269" r:id="rId24"/>
    <p:sldId id="271" r:id="rId25"/>
    <p:sldId id="280" r:id="rId26"/>
    <p:sldId id="279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FCB684-312A-45BF-8857-D3847F593729}" v="5" dt="2024-02-26T20:28:57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82" d="100"/>
          <a:sy n="82" d="100"/>
        </p:scale>
        <p:origin x="62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Jarvis [maj52] (Staff)" userId="d937e79e-80c0-40d9-b34a-00850c5c6cc5" providerId="ADAL" clId="{A2FCB684-312A-45BF-8857-D3847F593729}"/>
    <pc:docChg chg="custSel delSld modSld delMainMaster">
      <pc:chgData name="Matthew Jarvis [maj52] (Staff)" userId="d937e79e-80c0-40d9-b34a-00850c5c6cc5" providerId="ADAL" clId="{A2FCB684-312A-45BF-8857-D3847F593729}" dt="2024-02-26T20:28:57.365" v="47"/>
      <pc:docMkLst>
        <pc:docMk/>
      </pc:docMkLst>
      <pc:sldChg chg="del">
        <pc:chgData name="Matthew Jarvis [maj52] (Staff)" userId="d937e79e-80c0-40d9-b34a-00850c5c6cc5" providerId="ADAL" clId="{A2FCB684-312A-45BF-8857-D3847F593729}" dt="2024-02-26T20:23:40.348" v="0" actId="47"/>
        <pc:sldMkLst>
          <pc:docMk/>
          <pc:sldMk cId="2508117909" sldId="256"/>
        </pc:sldMkLst>
      </pc:sldChg>
      <pc:sldChg chg="modSp mod">
        <pc:chgData name="Matthew Jarvis [maj52] (Staff)" userId="d937e79e-80c0-40d9-b34a-00850c5c6cc5" providerId="ADAL" clId="{A2FCB684-312A-45BF-8857-D3847F593729}" dt="2024-02-26T20:23:47.521" v="4" actId="20577"/>
        <pc:sldMkLst>
          <pc:docMk/>
          <pc:sldMk cId="2839123645" sldId="257"/>
        </pc:sldMkLst>
        <pc:spChg chg="mod">
          <ac:chgData name="Matthew Jarvis [maj52] (Staff)" userId="d937e79e-80c0-40d9-b34a-00850c5c6cc5" providerId="ADAL" clId="{A2FCB684-312A-45BF-8857-D3847F593729}" dt="2024-02-26T20:23:47.521" v="4" actId="20577"/>
          <ac:spMkLst>
            <pc:docMk/>
            <pc:sldMk cId="2839123645" sldId="257"/>
            <ac:spMk id="2" creationId="{91B21F16-5801-4E89-9596-5C1E63EF0DCE}"/>
          </ac:spMkLst>
        </pc:spChg>
      </pc:sldChg>
      <pc:sldChg chg="modAnim">
        <pc:chgData name="Matthew Jarvis [maj52] (Staff)" userId="d937e79e-80c0-40d9-b34a-00850c5c6cc5" providerId="ADAL" clId="{A2FCB684-312A-45BF-8857-D3847F593729}" dt="2024-02-26T20:28:46.727" v="44"/>
        <pc:sldMkLst>
          <pc:docMk/>
          <pc:sldMk cId="772798289" sldId="260"/>
        </pc:sldMkLst>
      </pc:sldChg>
      <pc:sldChg chg="modAnim">
        <pc:chgData name="Matthew Jarvis [maj52] (Staff)" userId="d937e79e-80c0-40d9-b34a-00850c5c6cc5" providerId="ADAL" clId="{A2FCB684-312A-45BF-8857-D3847F593729}" dt="2024-02-26T20:28:42.097" v="43"/>
        <pc:sldMkLst>
          <pc:docMk/>
          <pc:sldMk cId="1316128994" sldId="273"/>
        </pc:sldMkLst>
      </pc:sldChg>
      <pc:sldChg chg="modAnim">
        <pc:chgData name="Matthew Jarvis [maj52] (Staff)" userId="d937e79e-80c0-40d9-b34a-00850c5c6cc5" providerId="ADAL" clId="{A2FCB684-312A-45BF-8857-D3847F593729}" dt="2024-02-26T20:28:53.412" v="46"/>
        <pc:sldMkLst>
          <pc:docMk/>
          <pc:sldMk cId="502814501" sldId="274"/>
        </pc:sldMkLst>
      </pc:sldChg>
      <pc:sldChg chg="modAnim">
        <pc:chgData name="Matthew Jarvis [maj52] (Staff)" userId="d937e79e-80c0-40d9-b34a-00850c5c6cc5" providerId="ADAL" clId="{A2FCB684-312A-45BF-8857-D3847F593729}" dt="2024-02-26T20:28:50.876" v="45"/>
        <pc:sldMkLst>
          <pc:docMk/>
          <pc:sldMk cId="412724164" sldId="277"/>
        </pc:sldMkLst>
      </pc:sldChg>
      <pc:sldChg chg="modAnim">
        <pc:chgData name="Matthew Jarvis [maj52] (Staff)" userId="d937e79e-80c0-40d9-b34a-00850c5c6cc5" providerId="ADAL" clId="{A2FCB684-312A-45BF-8857-D3847F593729}" dt="2024-02-26T20:28:57.365" v="47"/>
        <pc:sldMkLst>
          <pc:docMk/>
          <pc:sldMk cId="4052115710" sldId="278"/>
        </pc:sldMkLst>
      </pc:sldChg>
      <pc:sldChg chg="modSp mod">
        <pc:chgData name="Matthew Jarvis [maj52] (Staff)" userId="d937e79e-80c0-40d9-b34a-00850c5c6cc5" providerId="ADAL" clId="{A2FCB684-312A-45BF-8857-D3847F593729}" dt="2024-02-26T20:25:34.357" v="42" actId="27636"/>
        <pc:sldMkLst>
          <pc:docMk/>
          <pc:sldMk cId="4084350109" sldId="280"/>
        </pc:sldMkLst>
        <pc:spChg chg="mod">
          <ac:chgData name="Matthew Jarvis [maj52] (Staff)" userId="d937e79e-80c0-40d9-b34a-00850c5c6cc5" providerId="ADAL" clId="{A2FCB684-312A-45BF-8857-D3847F593729}" dt="2024-02-26T20:25:34.357" v="42" actId="27636"/>
          <ac:spMkLst>
            <pc:docMk/>
            <pc:sldMk cId="4084350109" sldId="280"/>
            <ac:spMk id="5" creationId="{D62B8275-9535-4E96-A7B1-988978DC179D}"/>
          </ac:spMkLst>
        </pc:spChg>
      </pc:sldChg>
      <pc:sldChg chg="del">
        <pc:chgData name="Matthew Jarvis [maj52] (Staff)" userId="d937e79e-80c0-40d9-b34a-00850c5c6cc5" providerId="ADAL" clId="{A2FCB684-312A-45BF-8857-D3847F593729}" dt="2024-02-26T20:23:40.348" v="0" actId="47"/>
        <pc:sldMkLst>
          <pc:docMk/>
          <pc:sldMk cId="293454147" sldId="281"/>
        </pc:sldMkLst>
      </pc:sldChg>
      <pc:sldChg chg="del">
        <pc:chgData name="Matthew Jarvis [maj52] (Staff)" userId="d937e79e-80c0-40d9-b34a-00850c5c6cc5" providerId="ADAL" clId="{A2FCB684-312A-45BF-8857-D3847F593729}" dt="2024-02-26T20:23:40.348" v="0" actId="47"/>
        <pc:sldMkLst>
          <pc:docMk/>
          <pc:sldMk cId="2936176168" sldId="282"/>
        </pc:sldMkLst>
      </pc:sldChg>
      <pc:sldMasterChg chg="del delSldLayout">
        <pc:chgData name="Matthew Jarvis [maj52] (Staff)" userId="d937e79e-80c0-40d9-b34a-00850c5c6cc5" providerId="ADAL" clId="{A2FCB684-312A-45BF-8857-D3847F593729}" dt="2024-02-26T20:23:40.348" v="0" actId="47"/>
        <pc:sldMasterMkLst>
          <pc:docMk/>
          <pc:sldMasterMk cId="1999442575" sldId="2147483682"/>
        </pc:sldMasterMkLst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1734272541" sldId="2147483683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421760588" sldId="2147483684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2423312570" sldId="2147483685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3621015229" sldId="2147483686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4186255912" sldId="2147483687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1527215557" sldId="2147483688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1314213630" sldId="2147483689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3479998943" sldId="2147483690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939061425" sldId="2147483691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2228889061" sldId="2147483692"/>
          </pc:sldLayoutMkLst>
        </pc:sldLayoutChg>
        <pc:sldLayoutChg chg="del">
          <pc:chgData name="Matthew Jarvis [maj52] (Staff)" userId="d937e79e-80c0-40d9-b34a-00850c5c6cc5" providerId="ADAL" clId="{A2FCB684-312A-45BF-8857-D3847F593729}" dt="2024-02-26T20:23:40.348" v="0" actId="47"/>
          <pc:sldLayoutMkLst>
            <pc:docMk/>
            <pc:sldMasterMk cId="1999442575" sldId="2147483682"/>
            <pc:sldLayoutMk cId="179625396" sldId="214748369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355282-1427-4C64-BDEE-578D78E2892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8561FE-C380-41FD-BAFC-84F6B9B9AF1C}">
      <dgm:prSet/>
      <dgm:spPr/>
      <dgm:t>
        <a:bodyPr/>
        <a:lstStyle/>
        <a:p>
          <a:r>
            <a:rPr lang="en-GB" dirty="0"/>
            <a:t>The opening pages (pp. 1-4)</a:t>
          </a:r>
          <a:endParaRPr lang="en-US" dirty="0"/>
        </a:p>
      </dgm:t>
    </dgm:pt>
    <dgm:pt modelId="{01AAD719-5384-48A4-8EC4-50710CB7C015}" type="parTrans" cxnId="{74E7BFB7-0CDB-4B47-AB26-C8C294C5F02F}">
      <dgm:prSet/>
      <dgm:spPr/>
      <dgm:t>
        <a:bodyPr/>
        <a:lstStyle/>
        <a:p>
          <a:endParaRPr lang="en-US"/>
        </a:p>
      </dgm:t>
    </dgm:pt>
    <dgm:pt modelId="{DDFE1F8B-EBB5-4DEE-A1B7-01B31EEDA624}" type="sibTrans" cxnId="{74E7BFB7-0CDB-4B47-AB26-C8C294C5F02F}">
      <dgm:prSet/>
      <dgm:spPr/>
      <dgm:t>
        <a:bodyPr/>
        <a:lstStyle/>
        <a:p>
          <a:endParaRPr lang="en-US"/>
        </a:p>
      </dgm:t>
    </dgm:pt>
    <dgm:pt modelId="{28F89C3C-A327-4720-8993-96FD81BFAF26}">
      <dgm:prSet/>
      <dgm:spPr/>
      <dgm:t>
        <a:bodyPr/>
        <a:lstStyle/>
        <a:p>
          <a:r>
            <a:rPr lang="en-GB"/>
            <a:t>The heavy shell (pp. 22-4)</a:t>
          </a:r>
          <a:endParaRPr lang="en-US"/>
        </a:p>
      </dgm:t>
    </dgm:pt>
    <dgm:pt modelId="{1F9ACA05-3CD3-4E3B-89C2-2D56F5D38BAA}" type="parTrans" cxnId="{1A85ADB8-C739-4A5B-AA46-093579C0BC44}">
      <dgm:prSet/>
      <dgm:spPr/>
      <dgm:t>
        <a:bodyPr/>
        <a:lstStyle/>
        <a:p>
          <a:endParaRPr lang="en-US"/>
        </a:p>
      </dgm:t>
    </dgm:pt>
    <dgm:pt modelId="{643FF753-E8CE-4778-B8B1-FBA717F64FB6}" type="sibTrans" cxnId="{1A85ADB8-C739-4A5B-AA46-093579C0BC44}">
      <dgm:prSet/>
      <dgm:spPr/>
      <dgm:t>
        <a:bodyPr/>
        <a:lstStyle/>
        <a:p>
          <a:endParaRPr lang="en-US"/>
        </a:p>
      </dgm:t>
    </dgm:pt>
    <dgm:pt modelId="{3CE805D3-4500-42F5-8098-886DDE63FBCB}">
      <dgm:prSet/>
      <dgm:spPr/>
      <dgm:t>
        <a:bodyPr/>
        <a:lstStyle/>
        <a:p>
          <a:r>
            <a:rPr lang="en-GB"/>
            <a:t>Dai’s boast (pp. 79-84)</a:t>
          </a:r>
          <a:endParaRPr lang="en-US"/>
        </a:p>
      </dgm:t>
    </dgm:pt>
    <dgm:pt modelId="{C866FCBF-75D2-4678-B513-52145FDD3D15}" type="parTrans" cxnId="{18042C1B-D124-4100-A74E-DC70AD2CD95E}">
      <dgm:prSet/>
      <dgm:spPr/>
      <dgm:t>
        <a:bodyPr/>
        <a:lstStyle/>
        <a:p>
          <a:endParaRPr lang="en-US"/>
        </a:p>
      </dgm:t>
    </dgm:pt>
    <dgm:pt modelId="{180A054B-925C-446E-839D-E6FC8FEF5AD4}" type="sibTrans" cxnId="{18042C1B-D124-4100-A74E-DC70AD2CD95E}">
      <dgm:prSet/>
      <dgm:spPr/>
      <dgm:t>
        <a:bodyPr/>
        <a:lstStyle/>
        <a:p>
          <a:endParaRPr lang="en-US"/>
        </a:p>
      </dgm:t>
    </dgm:pt>
    <dgm:pt modelId="{8FE8DA53-F16F-4A20-9ABF-75E8183653D4}">
      <dgm:prSet/>
      <dgm:spPr/>
      <dgm:t>
        <a:bodyPr/>
        <a:lstStyle/>
        <a:p>
          <a:r>
            <a:rPr lang="en-GB"/>
            <a:t>Injury of Corporal Ball (pp. 182-3)</a:t>
          </a:r>
          <a:endParaRPr lang="en-US"/>
        </a:p>
      </dgm:t>
    </dgm:pt>
    <dgm:pt modelId="{6486B267-2B82-47A2-BFF2-F2B365F8CC1A}" type="parTrans" cxnId="{4786DE27-501E-4794-B036-B697C74CEB68}">
      <dgm:prSet/>
      <dgm:spPr/>
      <dgm:t>
        <a:bodyPr/>
        <a:lstStyle/>
        <a:p>
          <a:endParaRPr lang="en-US"/>
        </a:p>
      </dgm:t>
    </dgm:pt>
    <dgm:pt modelId="{DF93D05D-D235-41FF-BBBB-0652CA2B071A}" type="sibTrans" cxnId="{4786DE27-501E-4794-B036-B697C74CEB68}">
      <dgm:prSet/>
      <dgm:spPr/>
      <dgm:t>
        <a:bodyPr/>
        <a:lstStyle/>
        <a:p>
          <a:endParaRPr lang="en-US"/>
        </a:p>
      </dgm:t>
    </dgm:pt>
    <dgm:pt modelId="{A491FD81-9B7B-496D-80B2-195441B01B31}">
      <dgm:prSet/>
      <dgm:spPr/>
      <dgm:t>
        <a:bodyPr/>
        <a:lstStyle/>
        <a:p>
          <a:r>
            <a:rPr lang="en-GB"/>
            <a:t>The Queen of the Woods (pp. 185-6)</a:t>
          </a:r>
          <a:endParaRPr lang="en-US"/>
        </a:p>
      </dgm:t>
    </dgm:pt>
    <dgm:pt modelId="{4363888E-383D-4D6B-9850-2936C5A973F9}" type="parTrans" cxnId="{FDDECE95-073D-49B3-B3BC-EBE71C5FC3AB}">
      <dgm:prSet/>
      <dgm:spPr/>
      <dgm:t>
        <a:bodyPr/>
        <a:lstStyle/>
        <a:p>
          <a:endParaRPr lang="en-US"/>
        </a:p>
      </dgm:t>
    </dgm:pt>
    <dgm:pt modelId="{8C75C901-557B-4AE8-AD09-A5C445C9292A}" type="sibTrans" cxnId="{FDDECE95-073D-49B3-B3BC-EBE71C5FC3AB}">
      <dgm:prSet/>
      <dgm:spPr/>
      <dgm:t>
        <a:bodyPr/>
        <a:lstStyle/>
        <a:p>
          <a:endParaRPr lang="en-US"/>
        </a:p>
      </dgm:t>
    </dgm:pt>
    <dgm:pt modelId="{C3A81BF2-8B19-4BFC-B84C-D9B6DB748D73}" type="pres">
      <dgm:prSet presAssocID="{45355282-1427-4C64-BDEE-578D78E2892C}" presName="vert0" presStyleCnt="0">
        <dgm:presLayoutVars>
          <dgm:dir/>
          <dgm:animOne val="branch"/>
          <dgm:animLvl val="lvl"/>
        </dgm:presLayoutVars>
      </dgm:prSet>
      <dgm:spPr/>
    </dgm:pt>
    <dgm:pt modelId="{FE6406E5-E13E-433E-BB89-32FA8C6D1659}" type="pres">
      <dgm:prSet presAssocID="{038561FE-C380-41FD-BAFC-84F6B9B9AF1C}" presName="thickLine" presStyleLbl="alignNode1" presStyleIdx="0" presStyleCnt="5"/>
      <dgm:spPr/>
    </dgm:pt>
    <dgm:pt modelId="{C5EB9063-DD44-4DDF-BCAD-76378368E03D}" type="pres">
      <dgm:prSet presAssocID="{038561FE-C380-41FD-BAFC-84F6B9B9AF1C}" presName="horz1" presStyleCnt="0"/>
      <dgm:spPr/>
    </dgm:pt>
    <dgm:pt modelId="{8FE003E9-048F-41CB-9E72-E5CC522CB108}" type="pres">
      <dgm:prSet presAssocID="{038561FE-C380-41FD-BAFC-84F6B9B9AF1C}" presName="tx1" presStyleLbl="revTx" presStyleIdx="0" presStyleCnt="5"/>
      <dgm:spPr/>
    </dgm:pt>
    <dgm:pt modelId="{24C30919-2A6D-4AA6-A164-F3C4B1A15327}" type="pres">
      <dgm:prSet presAssocID="{038561FE-C380-41FD-BAFC-84F6B9B9AF1C}" presName="vert1" presStyleCnt="0"/>
      <dgm:spPr/>
    </dgm:pt>
    <dgm:pt modelId="{81E291EA-9BD6-411D-8314-15F4ECCAD325}" type="pres">
      <dgm:prSet presAssocID="{28F89C3C-A327-4720-8993-96FD81BFAF26}" presName="thickLine" presStyleLbl="alignNode1" presStyleIdx="1" presStyleCnt="5"/>
      <dgm:spPr/>
    </dgm:pt>
    <dgm:pt modelId="{4288239F-EF57-4746-91B0-CDF7A4735266}" type="pres">
      <dgm:prSet presAssocID="{28F89C3C-A327-4720-8993-96FD81BFAF26}" presName="horz1" presStyleCnt="0"/>
      <dgm:spPr/>
    </dgm:pt>
    <dgm:pt modelId="{7F8F87A0-46AB-44BE-9473-7970B517815D}" type="pres">
      <dgm:prSet presAssocID="{28F89C3C-A327-4720-8993-96FD81BFAF26}" presName="tx1" presStyleLbl="revTx" presStyleIdx="1" presStyleCnt="5"/>
      <dgm:spPr/>
    </dgm:pt>
    <dgm:pt modelId="{6E18AA72-688F-4A24-97D8-3C7A31B05AAD}" type="pres">
      <dgm:prSet presAssocID="{28F89C3C-A327-4720-8993-96FD81BFAF26}" presName="vert1" presStyleCnt="0"/>
      <dgm:spPr/>
    </dgm:pt>
    <dgm:pt modelId="{271D8321-483E-4DFF-B3C8-A84911E50956}" type="pres">
      <dgm:prSet presAssocID="{3CE805D3-4500-42F5-8098-886DDE63FBCB}" presName="thickLine" presStyleLbl="alignNode1" presStyleIdx="2" presStyleCnt="5"/>
      <dgm:spPr/>
    </dgm:pt>
    <dgm:pt modelId="{AA4F7EFC-C169-4C0B-B4CE-1BA6C70830AB}" type="pres">
      <dgm:prSet presAssocID="{3CE805D3-4500-42F5-8098-886DDE63FBCB}" presName="horz1" presStyleCnt="0"/>
      <dgm:spPr/>
    </dgm:pt>
    <dgm:pt modelId="{FB283EAB-8D7E-4A31-A094-0A9B46FA2DAB}" type="pres">
      <dgm:prSet presAssocID="{3CE805D3-4500-42F5-8098-886DDE63FBCB}" presName="tx1" presStyleLbl="revTx" presStyleIdx="2" presStyleCnt="5"/>
      <dgm:spPr/>
    </dgm:pt>
    <dgm:pt modelId="{034B64C7-4BEA-46B4-B53D-C4D453B32909}" type="pres">
      <dgm:prSet presAssocID="{3CE805D3-4500-42F5-8098-886DDE63FBCB}" presName="vert1" presStyleCnt="0"/>
      <dgm:spPr/>
    </dgm:pt>
    <dgm:pt modelId="{CEFE038E-E577-4834-A9B1-F24419F5DCE4}" type="pres">
      <dgm:prSet presAssocID="{8FE8DA53-F16F-4A20-9ABF-75E8183653D4}" presName="thickLine" presStyleLbl="alignNode1" presStyleIdx="3" presStyleCnt="5"/>
      <dgm:spPr/>
    </dgm:pt>
    <dgm:pt modelId="{1887164A-95B1-4F9F-9B79-0E9A6FB9B656}" type="pres">
      <dgm:prSet presAssocID="{8FE8DA53-F16F-4A20-9ABF-75E8183653D4}" presName="horz1" presStyleCnt="0"/>
      <dgm:spPr/>
    </dgm:pt>
    <dgm:pt modelId="{895D3479-0609-4831-ABF3-5CA13365978A}" type="pres">
      <dgm:prSet presAssocID="{8FE8DA53-F16F-4A20-9ABF-75E8183653D4}" presName="tx1" presStyleLbl="revTx" presStyleIdx="3" presStyleCnt="5"/>
      <dgm:spPr/>
    </dgm:pt>
    <dgm:pt modelId="{F7E7E757-D01A-4167-A28F-836E319F721E}" type="pres">
      <dgm:prSet presAssocID="{8FE8DA53-F16F-4A20-9ABF-75E8183653D4}" presName="vert1" presStyleCnt="0"/>
      <dgm:spPr/>
    </dgm:pt>
    <dgm:pt modelId="{98D02700-09CB-41AA-9D2F-B395FDC25BC0}" type="pres">
      <dgm:prSet presAssocID="{A491FD81-9B7B-496D-80B2-195441B01B31}" presName="thickLine" presStyleLbl="alignNode1" presStyleIdx="4" presStyleCnt="5"/>
      <dgm:spPr/>
    </dgm:pt>
    <dgm:pt modelId="{7CA75F37-B807-4F61-A878-F35A74D6CC19}" type="pres">
      <dgm:prSet presAssocID="{A491FD81-9B7B-496D-80B2-195441B01B31}" presName="horz1" presStyleCnt="0"/>
      <dgm:spPr/>
    </dgm:pt>
    <dgm:pt modelId="{39FFB01C-54CA-4436-A294-946305390CCA}" type="pres">
      <dgm:prSet presAssocID="{A491FD81-9B7B-496D-80B2-195441B01B31}" presName="tx1" presStyleLbl="revTx" presStyleIdx="4" presStyleCnt="5"/>
      <dgm:spPr/>
    </dgm:pt>
    <dgm:pt modelId="{5435263E-6AF3-4031-A049-0FC8A4CABE93}" type="pres">
      <dgm:prSet presAssocID="{A491FD81-9B7B-496D-80B2-195441B01B31}" presName="vert1" presStyleCnt="0"/>
      <dgm:spPr/>
    </dgm:pt>
  </dgm:ptLst>
  <dgm:cxnLst>
    <dgm:cxn modelId="{891AD71A-87E0-461B-9AF7-53C26A4D087A}" type="presOf" srcId="{45355282-1427-4C64-BDEE-578D78E2892C}" destId="{C3A81BF2-8B19-4BFC-B84C-D9B6DB748D73}" srcOrd="0" destOrd="0" presId="urn:microsoft.com/office/officeart/2008/layout/LinedList"/>
    <dgm:cxn modelId="{18042C1B-D124-4100-A74E-DC70AD2CD95E}" srcId="{45355282-1427-4C64-BDEE-578D78E2892C}" destId="{3CE805D3-4500-42F5-8098-886DDE63FBCB}" srcOrd="2" destOrd="0" parTransId="{C866FCBF-75D2-4678-B513-52145FDD3D15}" sibTransId="{180A054B-925C-446E-839D-E6FC8FEF5AD4}"/>
    <dgm:cxn modelId="{4786DE27-501E-4794-B036-B697C74CEB68}" srcId="{45355282-1427-4C64-BDEE-578D78E2892C}" destId="{8FE8DA53-F16F-4A20-9ABF-75E8183653D4}" srcOrd="3" destOrd="0" parTransId="{6486B267-2B82-47A2-BFF2-F2B365F8CC1A}" sibTransId="{DF93D05D-D235-41FF-BBBB-0652CA2B071A}"/>
    <dgm:cxn modelId="{A734D72E-43BF-45FF-B7F8-AEA91A4819CE}" type="presOf" srcId="{28F89C3C-A327-4720-8993-96FD81BFAF26}" destId="{7F8F87A0-46AB-44BE-9473-7970B517815D}" srcOrd="0" destOrd="0" presId="urn:microsoft.com/office/officeart/2008/layout/LinedList"/>
    <dgm:cxn modelId="{0F573B72-9628-4BE4-9F17-E59C6A603F2B}" type="presOf" srcId="{8FE8DA53-F16F-4A20-9ABF-75E8183653D4}" destId="{895D3479-0609-4831-ABF3-5CA13365978A}" srcOrd="0" destOrd="0" presId="urn:microsoft.com/office/officeart/2008/layout/LinedList"/>
    <dgm:cxn modelId="{FDDECE95-073D-49B3-B3BC-EBE71C5FC3AB}" srcId="{45355282-1427-4C64-BDEE-578D78E2892C}" destId="{A491FD81-9B7B-496D-80B2-195441B01B31}" srcOrd="4" destOrd="0" parTransId="{4363888E-383D-4D6B-9850-2936C5A973F9}" sibTransId="{8C75C901-557B-4AE8-AD09-A5C445C9292A}"/>
    <dgm:cxn modelId="{74E7BFB7-0CDB-4B47-AB26-C8C294C5F02F}" srcId="{45355282-1427-4C64-BDEE-578D78E2892C}" destId="{038561FE-C380-41FD-BAFC-84F6B9B9AF1C}" srcOrd="0" destOrd="0" parTransId="{01AAD719-5384-48A4-8EC4-50710CB7C015}" sibTransId="{DDFE1F8B-EBB5-4DEE-A1B7-01B31EEDA624}"/>
    <dgm:cxn modelId="{1A85ADB8-C739-4A5B-AA46-093579C0BC44}" srcId="{45355282-1427-4C64-BDEE-578D78E2892C}" destId="{28F89C3C-A327-4720-8993-96FD81BFAF26}" srcOrd="1" destOrd="0" parTransId="{1F9ACA05-3CD3-4E3B-89C2-2D56F5D38BAA}" sibTransId="{643FF753-E8CE-4778-B8B1-FBA717F64FB6}"/>
    <dgm:cxn modelId="{105F37C9-F13B-47E8-8040-13C2764ABA3A}" type="presOf" srcId="{A491FD81-9B7B-496D-80B2-195441B01B31}" destId="{39FFB01C-54CA-4436-A294-946305390CCA}" srcOrd="0" destOrd="0" presId="urn:microsoft.com/office/officeart/2008/layout/LinedList"/>
    <dgm:cxn modelId="{3F2C17D4-BBD7-42B8-AB04-1F9FD4A59A00}" type="presOf" srcId="{3CE805D3-4500-42F5-8098-886DDE63FBCB}" destId="{FB283EAB-8D7E-4A31-A094-0A9B46FA2DAB}" srcOrd="0" destOrd="0" presId="urn:microsoft.com/office/officeart/2008/layout/LinedList"/>
    <dgm:cxn modelId="{760337E5-DBF2-4663-A0C0-E27511983F60}" type="presOf" srcId="{038561FE-C380-41FD-BAFC-84F6B9B9AF1C}" destId="{8FE003E9-048F-41CB-9E72-E5CC522CB108}" srcOrd="0" destOrd="0" presId="urn:microsoft.com/office/officeart/2008/layout/LinedList"/>
    <dgm:cxn modelId="{C9AB8B88-E342-4906-988F-0A5B9A484B8C}" type="presParOf" srcId="{C3A81BF2-8B19-4BFC-B84C-D9B6DB748D73}" destId="{FE6406E5-E13E-433E-BB89-32FA8C6D1659}" srcOrd="0" destOrd="0" presId="urn:microsoft.com/office/officeart/2008/layout/LinedList"/>
    <dgm:cxn modelId="{C21EC982-D7F8-42A7-B205-E2D7190F141D}" type="presParOf" srcId="{C3A81BF2-8B19-4BFC-B84C-D9B6DB748D73}" destId="{C5EB9063-DD44-4DDF-BCAD-76378368E03D}" srcOrd="1" destOrd="0" presId="urn:microsoft.com/office/officeart/2008/layout/LinedList"/>
    <dgm:cxn modelId="{19687D37-BA35-4479-B34B-A11B737D75C1}" type="presParOf" srcId="{C5EB9063-DD44-4DDF-BCAD-76378368E03D}" destId="{8FE003E9-048F-41CB-9E72-E5CC522CB108}" srcOrd="0" destOrd="0" presId="urn:microsoft.com/office/officeart/2008/layout/LinedList"/>
    <dgm:cxn modelId="{5714E9C3-5BF6-47B1-A5EF-0A52C872FEB5}" type="presParOf" srcId="{C5EB9063-DD44-4DDF-BCAD-76378368E03D}" destId="{24C30919-2A6D-4AA6-A164-F3C4B1A15327}" srcOrd="1" destOrd="0" presId="urn:microsoft.com/office/officeart/2008/layout/LinedList"/>
    <dgm:cxn modelId="{2BAE06C4-BD6D-4357-BD6A-92E6AF2B952B}" type="presParOf" srcId="{C3A81BF2-8B19-4BFC-B84C-D9B6DB748D73}" destId="{81E291EA-9BD6-411D-8314-15F4ECCAD325}" srcOrd="2" destOrd="0" presId="urn:microsoft.com/office/officeart/2008/layout/LinedList"/>
    <dgm:cxn modelId="{C55548DB-D73C-4E6C-98FB-54E3A8DB7C21}" type="presParOf" srcId="{C3A81BF2-8B19-4BFC-B84C-D9B6DB748D73}" destId="{4288239F-EF57-4746-91B0-CDF7A4735266}" srcOrd="3" destOrd="0" presId="urn:microsoft.com/office/officeart/2008/layout/LinedList"/>
    <dgm:cxn modelId="{63C6350E-EA30-4492-8117-3B0E9580A022}" type="presParOf" srcId="{4288239F-EF57-4746-91B0-CDF7A4735266}" destId="{7F8F87A0-46AB-44BE-9473-7970B517815D}" srcOrd="0" destOrd="0" presId="urn:microsoft.com/office/officeart/2008/layout/LinedList"/>
    <dgm:cxn modelId="{DC0912E8-194F-44CA-A797-16E425651BDB}" type="presParOf" srcId="{4288239F-EF57-4746-91B0-CDF7A4735266}" destId="{6E18AA72-688F-4A24-97D8-3C7A31B05AAD}" srcOrd="1" destOrd="0" presId="urn:microsoft.com/office/officeart/2008/layout/LinedList"/>
    <dgm:cxn modelId="{E2038687-55CD-448D-BA9B-06B566609189}" type="presParOf" srcId="{C3A81BF2-8B19-4BFC-B84C-D9B6DB748D73}" destId="{271D8321-483E-4DFF-B3C8-A84911E50956}" srcOrd="4" destOrd="0" presId="urn:microsoft.com/office/officeart/2008/layout/LinedList"/>
    <dgm:cxn modelId="{EA02B59D-9BF3-4EB3-A241-EE1A91CF50BA}" type="presParOf" srcId="{C3A81BF2-8B19-4BFC-B84C-D9B6DB748D73}" destId="{AA4F7EFC-C169-4C0B-B4CE-1BA6C70830AB}" srcOrd="5" destOrd="0" presId="urn:microsoft.com/office/officeart/2008/layout/LinedList"/>
    <dgm:cxn modelId="{672A4D92-3528-4745-A6F8-BDA5CA369512}" type="presParOf" srcId="{AA4F7EFC-C169-4C0B-B4CE-1BA6C70830AB}" destId="{FB283EAB-8D7E-4A31-A094-0A9B46FA2DAB}" srcOrd="0" destOrd="0" presId="urn:microsoft.com/office/officeart/2008/layout/LinedList"/>
    <dgm:cxn modelId="{6602DD6A-3540-4B13-93CB-F3E36C2270BE}" type="presParOf" srcId="{AA4F7EFC-C169-4C0B-B4CE-1BA6C70830AB}" destId="{034B64C7-4BEA-46B4-B53D-C4D453B32909}" srcOrd="1" destOrd="0" presId="urn:microsoft.com/office/officeart/2008/layout/LinedList"/>
    <dgm:cxn modelId="{9146E932-87BC-425B-8CC3-88E1818F9FD8}" type="presParOf" srcId="{C3A81BF2-8B19-4BFC-B84C-D9B6DB748D73}" destId="{CEFE038E-E577-4834-A9B1-F24419F5DCE4}" srcOrd="6" destOrd="0" presId="urn:microsoft.com/office/officeart/2008/layout/LinedList"/>
    <dgm:cxn modelId="{C9AFBE58-1A38-4151-80F0-E21112C64FBB}" type="presParOf" srcId="{C3A81BF2-8B19-4BFC-B84C-D9B6DB748D73}" destId="{1887164A-95B1-4F9F-9B79-0E9A6FB9B656}" srcOrd="7" destOrd="0" presId="urn:microsoft.com/office/officeart/2008/layout/LinedList"/>
    <dgm:cxn modelId="{8B3A884F-A2B4-4080-B35C-416C5317307B}" type="presParOf" srcId="{1887164A-95B1-4F9F-9B79-0E9A6FB9B656}" destId="{895D3479-0609-4831-ABF3-5CA13365978A}" srcOrd="0" destOrd="0" presId="urn:microsoft.com/office/officeart/2008/layout/LinedList"/>
    <dgm:cxn modelId="{2CFEBCEE-9D51-47E8-8894-DA32E4AB5903}" type="presParOf" srcId="{1887164A-95B1-4F9F-9B79-0E9A6FB9B656}" destId="{F7E7E757-D01A-4167-A28F-836E319F721E}" srcOrd="1" destOrd="0" presId="urn:microsoft.com/office/officeart/2008/layout/LinedList"/>
    <dgm:cxn modelId="{CE91D9EC-F96C-4810-868C-D176E7F4B62A}" type="presParOf" srcId="{C3A81BF2-8B19-4BFC-B84C-D9B6DB748D73}" destId="{98D02700-09CB-41AA-9D2F-B395FDC25BC0}" srcOrd="8" destOrd="0" presId="urn:microsoft.com/office/officeart/2008/layout/LinedList"/>
    <dgm:cxn modelId="{EED496FC-EF1B-4683-A1EA-A5BEB0B423BE}" type="presParOf" srcId="{C3A81BF2-8B19-4BFC-B84C-D9B6DB748D73}" destId="{7CA75F37-B807-4F61-A878-F35A74D6CC19}" srcOrd="9" destOrd="0" presId="urn:microsoft.com/office/officeart/2008/layout/LinedList"/>
    <dgm:cxn modelId="{E876894F-D2F7-4D52-86B2-A2180F7DE9C3}" type="presParOf" srcId="{7CA75F37-B807-4F61-A878-F35A74D6CC19}" destId="{39FFB01C-54CA-4436-A294-946305390CCA}" srcOrd="0" destOrd="0" presId="urn:microsoft.com/office/officeart/2008/layout/LinedList"/>
    <dgm:cxn modelId="{E6497FD1-8EF2-4F58-A1D7-3C0D24A83812}" type="presParOf" srcId="{7CA75F37-B807-4F61-A878-F35A74D6CC19}" destId="{5435263E-6AF3-4031-A049-0FC8A4CABE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406E5-E13E-433E-BB89-32FA8C6D1659}">
      <dsp:nvSpPr>
        <dsp:cNvPr id="0" name=""/>
        <dsp:cNvSpPr/>
      </dsp:nvSpPr>
      <dsp:spPr>
        <a:xfrm>
          <a:off x="0" y="443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003E9-048F-41CB-9E72-E5CC522CB108}">
      <dsp:nvSpPr>
        <dsp:cNvPr id="0" name=""/>
        <dsp:cNvSpPr/>
      </dsp:nvSpPr>
      <dsp:spPr>
        <a:xfrm>
          <a:off x="0" y="443"/>
          <a:ext cx="10554574" cy="727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The opening pages (pp. 1-4)</a:t>
          </a:r>
          <a:endParaRPr lang="en-US" sz="3300" kern="1200" dirty="0"/>
        </a:p>
      </dsp:txBody>
      <dsp:txXfrm>
        <a:off x="0" y="443"/>
        <a:ext cx="10554574" cy="727124"/>
      </dsp:txXfrm>
    </dsp:sp>
    <dsp:sp modelId="{81E291EA-9BD6-411D-8314-15F4ECCAD325}">
      <dsp:nvSpPr>
        <dsp:cNvPr id="0" name=""/>
        <dsp:cNvSpPr/>
      </dsp:nvSpPr>
      <dsp:spPr>
        <a:xfrm>
          <a:off x="0" y="7275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F87A0-46AB-44BE-9473-7970B517815D}">
      <dsp:nvSpPr>
        <dsp:cNvPr id="0" name=""/>
        <dsp:cNvSpPr/>
      </dsp:nvSpPr>
      <dsp:spPr>
        <a:xfrm>
          <a:off x="0" y="727568"/>
          <a:ext cx="10554574" cy="727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heavy shell (pp. 22-4)</a:t>
          </a:r>
          <a:endParaRPr lang="en-US" sz="3300" kern="1200"/>
        </a:p>
      </dsp:txBody>
      <dsp:txXfrm>
        <a:off x="0" y="727568"/>
        <a:ext cx="10554574" cy="727124"/>
      </dsp:txXfrm>
    </dsp:sp>
    <dsp:sp modelId="{271D8321-483E-4DFF-B3C8-A84911E50956}">
      <dsp:nvSpPr>
        <dsp:cNvPr id="0" name=""/>
        <dsp:cNvSpPr/>
      </dsp:nvSpPr>
      <dsp:spPr>
        <a:xfrm>
          <a:off x="0" y="1454693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83EAB-8D7E-4A31-A094-0A9B46FA2DAB}">
      <dsp:nvSpPr>
        <dsp:cNvPr id="0" name=""/>
        <dsp:cNvSpPr/>
      </dsp:nvSpPr>
      <dsp:spPr>
        <a:xfrm>
          <a:off x="0" y="1454693"/>
          <a:ext cx="10554574" cy="727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Dai’s boast (pp. 79-84)</a:t>
          </a:r>
          <a:endParaRPr lang="en-US" sz="3300" kern="1200"/>
        </a:p>
      </dsp:txBody>
      <dsp:txXfrm>
        <a:off x="0" y="1454693"/>
        <a:ext cx="10554574" cy="727124"/>
      </dsp:txXfrm>
    </dsp:sp>
    <dsp:sp modelId="{CEFE038E-E577-4834-A9B1-F24419F5DCE4}">
      <dsp:nvSpPr>
        <dsp:cNvPr id="0" name=""/>
        <dsp:cNvSpPr/>
      </dsp:nvSpPr>
      <dsp:spPr>
        <a:xfrm>
          <a:off x="0" y="2181817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D3479-0609-4831-ABF3-5CA13365978A}">
      <dsp:nvSpPr>
        <dsp:cNvPr id="0" name=""/>
        <dsp:cNvSpPr/>
      </dsp:nvSpPr>
      <dsp:spPr>
        <a:xfrm>
          <a:off x="0" y="2181817"/>
          <a:ext cx="10554574" cy="727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Injury of Corporal Ball (pp. 182-3)</a:t>
          </a:r>
          <a:endParaRPr lang="en-US" sz="3300" kern="1200"/>
        </a:p>
      </dsp:txBody>
      <dsp:txXfrm>
        <a:off x="0" y="2181817"/>
        <a:ext cx="10554574" cy="727124"/>
      </dsp:txXfrm>
    </dsp:sp>
    <dsp:sp modelId="{98D02700-09CB-41AA-9D2F-B395FDC25BC0}">
      <dsp:nvSpPr>
        <dsp:cNvPr id="0" name=""/>
        <dsp:cNvSpPr/>
      </dsp:nvSpPr>
      <dsp:spPr>
        <a:xfrm>
          <a:off x="0" y="29089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FB01C-54CA-4436-A294-946305390CCA}">
      <dsp:nvSpPr>
        <dsp:cNvPr id="0" name=""/>
        <dsp:cNvSpPr/>
      </dsp:nvSpPr>
      <dsp:spPr>
        <a:xfrm>
          <a:off x="0" y="2908942"/>
          <a:ext cx="10554574" cy="727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Queen of the Woods (pp. 185-6)</a:t>
          </a:r>
          <a:endParaRPr lang="en-US" sz="3300" kern="1200"/>
        </a:p>
      </dsp:txBody>
      <dsp:txXfrm>
        <a:off x="0" y="2908942"/>
        <a:ext cx="10554574" cy="727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528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69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009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734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433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958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53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22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824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97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8219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42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56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35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2/26/2024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5026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5HFmsoNwcbQ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ww1lit.nsms.ox.ac.uk/ww1lit/collections/item/6161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UKXL0lgbIM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1lit.nsms.ox.ac.uk/ww1lit/collections/jones" TargetMode="External"/><Relationship Id="rId2" Type="http://schemas.openxmlformats.org/officeDocument/2006/relationships/hyperlink" Target="https://archives.library.wales/index.php/david-jones-artist-and-writer-papers-2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://ww1lit.nsms.ox.ac.uk/ww1lit/collections/document/6178/6063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hyperlink" Target="http://ww1lit.nsms.ox.ac.uk/ww1lit/collections/document/6171/5672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7EA66B-2AAB-42B0-9F9D-38920D8D8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A89E3-5936-490E-B1F6-99750F383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885433"/>
            <a:ext cx="10261602" cy="3022257"/>
          </a:xfrm>
          <a:effectLst/>
        </p:spPr>
        <p:txBody>
          <a:bodyPr anchor="b">
            <a:normAutofit/>
          </a:bodyPr>
          <a:lstStyle/>
          <a:p>
            <a:pPr algn="ctr"/>
            <a:r>
              <a:rPr lang="en-GB" sz="7200" dirty="0">
                <a:solidFill>
                  <a:schemeClr val="tx1"/>
                </a:solidFill>
              </a:rPr>
              <a:t>David Jones, </a:t>
            </a:r>
            <a:br>
              <a:rPr lang="en-GB" sz="7200" dirty="0">
                <a:solidFill>
                  <a:schemeClr val="tx1"/>
                </a:solidFill>
              </a:rPr>
            </a:br>
            <a:r>
              <a:rPr lang="en-GB" sz="7200" i="1" dirty="0">
                <a:solidFill>
                  <a:schemeClr val="tx1"/>
                </a:solidFill>
              </a:rPr>
              <a:t>In Parenthesis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FF20B8-B370-4A5B-A31C-DC2B2D304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6955" y="4033164"/>
            <a:ext cx="8378090" cy="1181206"/>
          </a:xfrm>
          <a:effectLst/>
        </p:spPr>
        <p:txBody>
          <a:bodyPr anchor="t">
            <a:normAutofit/>
          </a:bodyPr>
          <a:lstStyle/>
          <a:p>
            <a:pPr algn="ctr"/>
            <a:r>
              <a:rPr lang="en-GB" sz="3600" dirty="0"/>
              <a:t>1937 (started 1928)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360EBE3-31BB-422F-AA87-FA3873DAE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685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21F16-5801-4E89-9596-5C1E63EF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chronology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035B8-C064-4B02-A8AE-859DCAE65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Dylan Thomas (1914-1953; first collection 1934)</a:t>
            </a:r>
          </a:p>
          <a:p>
            <a:r>
              <a:rPr lang="en-GB" sz="2600" dirty="0"/>
              <a:t>David Jones (1895-1974; </a:t>
            </a:r>
            <a:r>
              <a:rPr lang="en-GB" sz="2600" dirty="0">
                <a:solidFill>
                  <a:srgbClr val="FFFF00"/>
                </a:solidFill>
              </a:rPr>
              <a:t>first volume 1937</a:t>
            </a:r>
            <a:r>
              <a:rPr lang="en-GB" sz="2600" dirty="0"/>
              <a:t>)</a:t>
            </a:r>
          </a:p>
          <a:p>
            <a:r>
              <a:rPr lang="en-GB" sz="2600" dirty="0"/>
              <a:t>Idris Davies (1905-1953; first collection 1938)</a:t>
            </a:r>
          </a:p>
          <a:p>
            <a:r>
              <a:rPr lang="en-GB" sz="2600" dirty="0"/>
              <a:t>Glyn Jones (1905-1995; first collection 1939)</a:t>
            </a:r>
          </a:p>
          <a:p>
            <a:r>
              <a:rPr lang="en-GB" sz="2600" dirty="0"/>
              <a:t>Vernon Watkins (1906-1967; first collection 1941)</a:t>
            </a:r>
          </a:p>
          <a:p>
            <a:r>
              <a:rPr lang="en-GB" sz="2600" dirty="0" err="1"/>
              <a:t>Keidrych</a:t>
            </a:r>
            <a:r>
              <a:rPr lang="en-GB" sz="2600" dirty="0"/>
              <a:t> Rhys (1915-1987; first collection 1942)</a:t>
            </a:r>
          </a:p>
        </p:txBody>
      </p:sp>
    </p:spTree>
    <p:extLst>
      <p:ext uri="{BB962C8B-B14F-4D97-AF65-F5344CB8AC3E}">
        <p14:creationId xmlns:p14="http://schemas.microsoft.com/office/powerpoint/2010/main" val="2839123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1AC56-F810-4CC6-9E37-F887D28A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as poetry (1)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9B231-0E81-41CA-B0C7-F5B5313D5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David Jones ‘wrote two of the best epic-length poems in English – </a:t>
            </a:r>
            <a:r>
              <a:rPr lang="en-GB" sz="2400" i="1" dirty="0"/>
              <a:t>In Parenthesis </a:t>
            </a:r>
            <a:r>
              <a:rPr lang="en-GB" sz="2400" dirty="0"/>
              <a:t>(1937) and </a:t>
            </a:r>
            <a:r>
              <a:rPr lang="en-GB" sz="2400" i="1" dirty="0"/>
              <a:t>The Anathemata </a:t>
            </a:r>
            <a:r>
              <a:rPr lang="en-GB" sz="2400" dirty="0"/>
              <a:t>(1952). Yet </a:t>
            </a:r>
            <a:r>
              <a:rPr lang="en-GB" sz="2400" dirty="0">
                <a:solidFill>
                  <a:srgbClr val="FFFF00"/>
                </a:solidFill>
              </a:rPr>
              <a:t>he has been omitted from academic discussions of modern poetry – even, in 1986, from a book on the modern long poem</a:t>
            </a:r>
            <a:r>
              <a:rPr lang="en-GB" sz="2400" dirty="0"/>
              <a:t>. The neglect was owing largely to his poetry being unusual. Ignoring lyric conventions (verse, metre, regular stanzas, brevity), it often went unrecognised as poetry.’</a:t>
            </a:r>
          </a:p>
          <a:p>
            <a:pPr lvl="1"/>
            <a:r>
              <a:rPr lang="en-GB" sz="2000" dirty="0"/>
              <a:t>Thomas Dilworth, </a:t>
            </a:r>
            <a:r>
              <a:rPr lang="en-GB" sz="2000" i="1" dirty="0"/>
              <a:t>David Jones: Engraver, Soldier, Painter, Poet</a:t>
            </a:r>
            <a:r>
              <a:rPr lang="en-GB" sz="2000" dirty="0"/>
              <a:t> (London: Jonathan Cape, 2017), p. xi.</a:t>
            </a:r>
          </a:p>
        </p:txBody>
      </p:sp>
    </p:spTree>
    <p:extLst>
      <p:ext uri="{BB962C8B-B14F-4D97-AF65-F5344CB8AC3E}">
        <p14:creationId xmlns:p14="http://schemas.microsoft.com/office/powerpoint/2010/main" val="2913132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2C25D-1188-48E9-AE7B-B339DF90F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as poetry (2)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03733-799D-4F08-8098-B35F2F5B1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‘In language, modality, and content </a:t>
            </a:r>
            <a:r>
              <a:rPr lang="en-GB" sz="2400" i="1" dirty="0"/>
              <a:t>In Parenthesis </a:t>
            </a:r>
            <a:r>
              <a:rPr lang="en-GB" sz="2400" dirty="0"/>
              <a:t>is so varied that it is difficult to classify. Most of it is printed in run-on lines, though after Part 2 much of it is in free verse. </a:t>
            </a:r>
            <a:r>
              <a:rPr lang="en-GB" sz="2400" dirty="0">
                <a:solidFill>
                  <a:srgbClr val="FFFF00"/>
                </a:solidFill>
              </a:rPr>
              <a:t>Whether in verse or not, its language almost always approaches the maximum aural and connotative potential of poetry</a:t>
            </a:r>
            <a:r>
              <a:rPr lang="en-GB" sz="2400" dirty="0"/>
              <a:t>, so that while it does contain prose, the work as a whole should be considered a poem.’</a:t>
            </a:r>
          </a:p>
          <a:p>
            <a:pPr lvl="1"/>
            <a:r>
              <a:rPr lang="en-GB" sz="2000" dirty="0"/>
              <a:t>Thomas Dilworth, </a:t>
            </a:r>
            <a:r>
              <a:rPr lang="en-GB" sz="2000" i="1" dirty="0"/>
              <a:t>The Shape of Meaning in the Poetry of David Jones </a:t>
            </a:r>
            <a:r>
              <a:rPr lang="en-GB" sz="2000" dirty="0"/>
              <a:t>(Toronto: University of Toronto Press, 1988), p. 38.</a:t>
            </a:r>
          </a:p>
        </p:txBody>
      </p:sp>
    </p:spTree>
    <p:extLst>
      <p:ext uri="{BB962C8B-B14F-4D97-AF65-F5344CB8AC3E}">
        <p14:creationId xmlns:p14="http://schemas.microsoft.com/office/powerpoint/2010/main" val="3014145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E704FB0A-3918-43DC-83E9-600217A87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23">
            <a:extLst>
              <a:ext uri="{FF2B5EF4-FFF2-40B4-BE49-F238E27FC236}">
                <a16:creationId xmlns:a16="http://schemas.microsoft.com/office/drawing/2014/main" id="{1D1DF376-FCFE-4FC3-A377-79806F988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944" cy="6858000"/>
          </a:xfrm>
          <a:custGeom>
            <a:avLst/>
            <a:gdLst>
              <a:gd name="connsiteX0" fmla="*/ 0 w 7552944"/>
              <a:gd name="connsiteY0" fmla="*/ 0 h 6858000"/>
              <a:gd name="connsiteX1" fmla="*/ 1067477 w 7552944"/>
              <a:gd name="connsiteY1" fmla="*/ 0 h 6858000"/>
              <a:gd name="connsiteX2" fmla="*/ 2201779 w 7552944"/>
              <a:gd name="connsiteY2" fmla="*/ 0 h 6858000"/>
              <a:gd name="connsiteX3" fmla="*/ 7552944 w 7552944"/>
              <a:gd name="connsiteY3" fmla="*/ 0 h 6858000"/>
              <a:gd name="connsiteX4" fmla="*/ 7552944 w 7552944"/>
              <a:gd name="connsiteY4" fmla="*/ 1900238 h 6858000"/>
              <a:gd name="connsiteX5" fmla="*/ 7182528 w 7552944"/>
              <a:gd name="connsiteY5" fmla="*/ 2178050 h 6858000"/>
              <a:gd name="connsiteX6" fmla="*/ 7178294 w 7552944"/>
              <a:gd name="connsiteY6" fmla="*/ 2184400 h 6858000"/>
              <a:gd name="connsiteX7" fmla="*/ 7171944 w 7552944"/>
              <a:gd name="connsiteY7" fmla="*/ 2193925 h 6858000"/>
              <a:gd name="connsiteX8" fmla="*/ 7165594 w 7552944"/>
              <a:gd name="connsiteY8" fmla="*/ 2201863 h 6858000"/>
              <a:gd name="connsiteX9" fmla="*/ 7165594 w 7552944"/>
              <a:gd name="connsiteY9" fmla="*/ 2211388 h 6858000"/>
              <a:gd name="connsiteX10" fmla="*/ 7165594 w 7552944"/>
              <a:gd name="connsiteY10" fmla="*/ 2220913 h 6858000"/>
              <a:gd name="connsiteX11" fmla="*/ 7171944 w 7552944"/>
              <a:gd name="connsiteY11" fmla="*/ 2228850 h 6858000"/>
              <a:gd name="connsiteX12" fmla="*/ 7178294 w 7552944"/>
              <a:gd name="connsiteY12" fmla="*/ 2238375 h 6858000"/>
              <a:gd name="connsiteX13" fmla="*/ 7182528 w 7552944"/>
              <a:gd name="connsiteY13" fmla="*/ 2244725 h 6858000"/>
              <a:gd name="connsiteX14" fmla="*/ 7552944 w 7552944"/>
              <a:gd name="connsiteY14" fmla="*/ 2522538 h 6858000"/>
              <a:gd name="connsiteX15" fmla="*/ 7552944 w 7552944"/>
              <a:gd name="connsiteY15" fmla="*/ 6858000 h 6858000"/>
              <a:gd name="connsiteX16" fmla="*/ 2201779 w 7552944"/>
              <a:gd name="connsiteY16" fmla="*/ 6858000 h 6858000"/>
              <a:gd name="connsiteX17" fmla="*/ 1067477 w 7552944"/>
              <a:gd name="connsiteY17" fmla="*/ 6858000 h 6858000"/>
              <a:gd name="connsiteX18" fmla="*/ 0 w 7552944"/>
              <a:gd name="connsiteY1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552944" h="6858000">
                <a:moveTo>
                  <a:pt x="0" y="0"/>
                </a:moveTo>
                <a:lnTo>
                  <a:pt x="1067477" y="0"/>
                </a:lnTo>
                <a:lnTo>
                  <a:pt x="2201779" y="0"/>
                </a:lnTo>
                <a:lnTo>
                  <a:pt x="7552944" y="0"/>
                </a:lnTo>
                <a:lnTo>
                  <a:pt x="7552944" y="1900238"/>
                </a:lnTo>
                <a:lnTo>
                  <a:pt x="7182528" y="2178050"/>
                </a:lnTo>
                <a:lnTo>
                  <a:pt x="7178294" y="2184400"/>
                </a:lnTo>
                <a:lnTo>
                  <a:pt x="7171944" y="2193925"/>
                </a:lnTo>
                <a:lnTo>
                  <a:pt x="7165594" y="2201863"/>
                </a:lnTo>
                <a:lnTo>
                  <a:pt x="7165594" y="2211388"/>
                </a:lnTo>
                <a:lnTo>
                  <a:pt x="7165594" y="2220913"/>
                </a:lnTo>
                <a:lnTo>
                  <a:pt x="7171944" y="2228850"/>
                </a:lnTo>
                <a:lnTo>
                  <a:pt x="7178294" y="2238375"/>
                </a:lnTo>
                <a:lnTo>
                  <a:pt x="7182528" y="2244725"/>
                </a:lnTo>
                <a:lnTo>
                  <a:pt x="7552944" y="2522538"/>
                </a:lnTo>
                <a:lnTo>
                  <a:pt x="7552944" y="6858000"/>
                </a:lnTo>
                <a:lnTo>
                  <a:pt x="2201779" y="6858000"/>
                </a:lnTo>
                <a:lnTo>
                  <a:pt x="106747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10499-0A64-DE18-A267-6D4114450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6097955" cy="1559412"/>
          </a:xfrm>
        </p:spPr>
        <p:txBody>
          <a:bodyPr>
            <a:normAutofit/>
          </a:bodyPr>
          <a:lstStyle/>
          <a:p>
            <a:r>
              <a:rPr lang="en-GB" sz="3700"/>
              <a:t>The poetry of </a:t>
            </a:r>
            <a:r>
              <a:rPr lang="en-GB" sz="3700" i="1"/>
              <a:t>In Parenthesis</a:t>
            </a:r>
            <a:r>
              <a:rPr lang="en-GB" sz="3700"/>
              <a:t>: an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27CFE-E8D7-5B15-0E65-7CB51E1E5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6075179" cy="3632200"/>
          </a:xfrm>
        </p:spPr>
        <p:txBody>
          <a:bodyPr>
            <a:normAutofit/>
          </a:bodyPr>
          <a:lstStyle/>
          <a:p>
            <a:r>
              <a:rPr lang="en-GB" sz="2000" dirty="0"/>
              <a:t>Part 3, p. 37: “Half-minds, far away, divergent, own-thought thinking, tucked away unknown thoughts; feet following file friends, each his own thought-maze alone treading; intricate, twist about, own thoughts, all unknown thoughts, to the next so close following on.”</a:t>
            </a:r>
          </a:p>
          <a:p>
            <a:r>
              <a:rPr lang="en-GB" sz="2000" dirty="0">
                <a:solidFill>
                  <a:srgbClr val="FFFF00"/>
                </a:solidFill>
              </a:rPr>
              <a:t>Turn this into something that looks like more conventional poetry – in order to bring out the music of the words (rhythms, sound-patterns, breath units)</a:t>
            </a:r>
          </a:p>
        </p:txBody>
      </p:sp>
      <p:sp>
        <p:nvSpPr>
          <p:cNvPr id="11" name="Rounded Rectangle 17">
            <a:extLst>
              <a:ext uri="{FF2B5EF4-FFF2-40B4-BE49-F238E27FC236}">
                <a16:creationId xmlns:a16="http://schemas.microsoft.com/office/drawing/2014/main" id="{6C12B9F6-7F8D-48DD-97E3-EE3587AB9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3746" y="958640"/>
            <a:ext cx="335479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9AB112AF-4840-9532-F08E-6DD15D425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07487" y="2056096"/>
            <a:ext cx="2735071" cy="2735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957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D4BD9-8177-4B50-8E86-45F522D78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</a:t>
            </a:r>
            <a:r>
              <a:rPr lang="en-GB" dirty="0"/>
              <a:t>: composition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D0B0F-ED7B-40DC-B9F9-D20381C84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‘Suffering from flu at Portslade in late March or early April 1928, he retreated to bed.’ (Dilworth, </a:t>
            </a:r>
            <a:r>
              <a:rPr lang="en-GB" sz="2400" i="1" dirty="0"/>
              <a:t>David Jones</a:t>
            </a:r>
            <a:r>
              <a:rPr lang="en-GB" sz="2400" dirty="0"/>
              <a:t>, p. 109)</a:t>
            </a:r>
          </a:p>
          <a:p>
            <a:pPr lvl="1" algn="just"/>
            <a:r>
              <a:rPr lang="en-GB" sz="2200" dirty="0"/>
              <a:t>This is the moment when, through artwork, DJ starts the process of creating what will in due course become </a:t>
            </a:r>
            <a:r>
              <a:rPr lang="en-GB" sz="2200" i="1" dirty="0"/>
              <a:t>In Parenthesis</a:t>
            </a:r>
          </a:p>
          <a:p>
            <a:pPr algn="just"/>
            <a:r>
              <a:rPr lang="en-GB" sz="2400" dirty="0"/>
              <a:t>‘In the spring of 1929 at St Leonard’s Terrace, he finished reading Remarque’s </a:t>
            </a:r>
            <a:r>
              <a:rPr lang="en-GB" sz="2400" i="1" dirty="0"/>
              <a:t>All Quiet on the Western Front</a:t>
            </a:r>
            <a:r>
              <a:rPr lang="en-GB" sz="2400" dirty="0"/>
              <a:t> and, setting it down, said, “</a:t>
            </a:r>
            <a:r>
              <a:rPr lang="en-GB" sz="2400" dirty="0">
                <a:solidFill>
                  <a:srgbClr val="FFFF00"/>
                </a:solidFill>
              </a:rPr>
              <a:t>Bugger it, I can do better than that. I’m going to write a book</a:t>
            </a:r>
            <a:r>
              <a:rPr lang="en-GB" sz="2400" dirty="0"/>
              <a:t>.” He resumed his writing, which now became “a serious obsession”.’ (Dilworth, </a:t>
            </a:r>
            <a:r>
              <a:rPr lang="en-GB" sz="2400" i="1" dirty="0"/>
              <a:t>David Jones</a:t>
            </a:r>
            <a:r>
              <a:rPr lang="en-GB" sz="2400" dirty="0"/>
              <a:t>, p. 128)</a:t>
            </a:r>
          </a:p>
        </p:txBody>
      </p:sp>
    </p:spTree>
    <p:extLst>
      <p:ext uri="{BB962C8B-B14F-4D97-AF65-F5344CB8AC3E}">
        <p14:creationId xmlns:p14="http://schemas.microsoft.com/office/powerpoint/2010/main" val="1316128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14DFD-88E1-45FA-927B-7E1A8E4F0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Jones: crafting </a:t>
            </a:r>
            <a:r>
              <a:rPr lang="en-GB" i="1" dirty="0"/>
              <a:t>In Parenthesis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D9628-507B-4F33-9FC9-A4013B8D1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18852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Re. the ‘sweet princes by malignant interests deprived’ meditation (</a:t>
            </a:r>
            <a:r>
              <a:rPr lang="en-GB" sz="2400" i="1" dirty="0"/>
              <a:t>IP</a:t>
            </a:r>
            <a:r>
              <a:rPr lang="en-GB" sz="2400" dirty="0"/>
              <a:t>, p. 66): ‘the poet articulates what the infantryman doubtless feels at some level but in terms he probably would have been incapable of, at least at the time. </a:t>
            </a:r>
            <a:r>
              <a:rPr lang="en-GB" sz="2400" dirty="0">
                <a:solidFill>
                  <a:srgbClr val="FFFF00"/>
                </a:solidFill>
              </a:rPr>
              <a:t>In its early drafts this meditation belongs entirely to Private John Ball and is fairly commonplace, but in the process of twenty rewritings the poet takes it over.</a:t>
            </a:r>
            <a:r>
              <a:rPr lang="en-GB" sz="2400" dirty="0"/>
              <a:t> He does not so much make it his own however, as objectify it. In its final form the meditation is </a:t>
            </a:r>
            <a:r>
              <a:rPr lang="en-GB" sz="2400" dirty="0">
                <a:solidFill>
                  <a:srgbClr val="FFFF00"/>
                </a:solidFill>
              </a:rPr>
              <a:t>a sequence of associations ranging respectively through the typical-real (youth on holiday, youth in love) to the vaguely historical to literary romance to myth</a:t>
            </a:r>
            <a:r>
              <a:rPr lang="en-GB" sz="2400" dirty="0"/>
              <a:t>.’</a:t>
            </a:r>
          </a:p>
          <a:p>
            <a:pPr lvl="1"/>
            <a:r>
              <a:rPr lang="en-GB" sz="2000" dirty="0"/>
              <a:t>Dilworth, </a:t>
            </a:r>
            <a:r>
              <a:rPr lang="en-GB" sz="2000" i="1" dirty="0"/>
              <a:t>Shape of Meaning</a:t>
            </a:r>
            <a:r>
              <a:rPr lang="en-GB" sz="2000" dirty="0"/>
              <a:t>, p. 40</a:t>
            </a:r>
          </a:p>
        </p:txBody>
      </p:sp>
    </p:spTree>
    <p:extLst>
      <p:ext uri="{BB962C8B-B14F-4D97-AF65-F5344CB8AC3E}">
        <p14:creationId xmlns:p14="http://schemas.microsoft.com/office/powerpoint/2010/main" val="619235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E704FB0A-3918-43DC-83E9-600217A87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23">
            <a:extLst>
              <a:ext uri="{FF2B5EF4-FFF2-40B4-BE49-F238E27FC236}">
                <a16:creationId xmlns:a16="http://schemas.microsoft.com/office/drawing/2014/main" id="{1D1DF376-FCFE-4FC3-A377-79806F988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944" cy="6858000"/>
          </a:xfrm>
          <a:custGeom>
            <a:avLst/>
            <a:gdLst>
              <a:gd name="connsiteX0" fmla="*/ 0 w 7552944"/>
              <a:gd name="connsiteY0" fmla="*/ 0 h 6858000"/>
              <a:gd name="connsiteX1" fmla="*/ 1067477 w 7552944"/>
              <a:gd name="connsiteY1" fmla="*/ 0 h 6858000"/>
              <a:gd name="connsiteX2" fmla="*/ 2201779 w 7552944"/>
              <a:gd name="connsiteY2" fmla="*/ 0 h 6858000"/>
              <a:gd name="connsiteX3" fmla="*/ 7552944 w 7552944"/>
              <a:gd name="connsiteY3" fmla="*/ 0 h 6858000"/>
              <a:gd name="connsiteX4" fmla="*/ 7552944 w 7552944"/>
              <a:gd name="connsiteY4" fmla="*/ 1900238 h 6858000"/>
              <a:gd name="connsiteX5" fmla="*/ 7182528 w 7552944"/>
              <a:gd name="connsiteY5" fmla="*/ 2178050 h 6858000"/>
              <a:gd name="connsiteX6" fmla="*/ 7178294 w 7552944"/>
              <a:gd name="connsiteY6" fmla="*/ 2184400 h 6858000"/>
              <a:gd name="connsiteX7" fmla="*/ 7171944 w 7552944"/>
              <a:gd name="connsiteY7" fmla="*/ 2193925 h 6858000"/>
              <a:gd name="connsiteX8" fmla="*/ 7165594 w 7552944"/>
              <a:gd name="connsiteY8" fmla="*/ 2201863 h 6858000"/>
              <a:gd name="connsiteX9" fmla="*/ 7165594 w 7552944"/>
              <a:gd name="connsiteY9" fmla="*/ 2211388 h 6858000"/>
              <a:gd name="connsiteX10" fmla="*/ 7165594 w 7552944"/>
              <a:gd name="connsiteY10" fmla="*/ 2220913 h 6858000"/>
              <a:gd name="connsiteX11" fmla="*/ 7171944 w 7552944"/>
              <a:gd name="connsiteY11" fmla="*/ 2228850 h 6858000"/>
              <a:gd name="connsiteX12" fmla="*/ 7178294 w 7552944"/>
              <a:gd name="connsiteY12" fmla="*/ 2238375 h 6858000"/>
              <a:gd name="connsiteX13" fmla="*/ 7182528 w 7552944"/>
              <a:gd name="connsiteY13" fmla="*/ 2244725 h 6858000"/>
              <a:gd name="connsiteX14" fmla="*/ 7552944 w 7552944"/>
              <a:gd name="connsiteY14" fmla="*/ 2522538 h 6858000"/>
              <a:gd name="connsiteX15" fmla="*/ 7552944 w 7552944"/>
              <a:gd name="connsiteY15" fmla="*/ 6858000 h 6858000"/>
              <a:gd name="connsiteX16" fmla="*/ 2201779 w 7552944"/>
              <a:gd name="connsiteY16" fmla="*/ 6858000 h 6858000"/>
              <a:gd name="connsiteX17" fmla="*/ 1067477 w 7552944"/>
              <a:gd name="connsiteY17" fmla="*/ 6858000 h 6858000"/>
              <a:gd name="connsiteX18" fmla="*/ 0 w 7552944"/>
              <a:gd name="connsiteY1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552944" h="6858000">
                <a:moveTo>
                  <a:pt x="0" y="0"/>
                </a:moveTo>
                <a:lnTo>
                  <a:pt x="1067477" y="0"/>
                </a:lnTo>
                <a:lnTo>
                  <a:pt x="2201779" y="0"/>
                </a:lnTo>
                <a:lnTo>
                  <a:pt x="7552944" y="0"/>
                </a:lnTo>
                <a:lnTo>
                  <a:pt x="7552944" y="1900238"/>
                </a:lnTo>
                <a:lnTo>
                  <a:pt x="7182528" y="2178050"/>
                </a:lnTo>
                <a:lnTo>
                  <a:pt x="7178294" y="2184400"/>
                </a:lnTo>
                <a:lnTo>
                  <a:pt x="7171944" y="2193925"/>
                </a:lnTo>
                <a:lnTo>
                  <a:pt x="7165594" y="2201863"/>
                </a:lnTo>
                <a:lnTo>
                  <a:pt x="7165594" y="2211388"/>
                </a:lnTo>
                <a:lnTo>
                  <a:pt x="7165594" y="2220913"/>
                </a:lnTo>
                <a:lnTo>
                  <a:pt x="7171944" y="2228850"/>
                </a:lnTo>
                <a:lnTo>
                  <a:pt x="7178294" y="2238375"/>
                </a:lnTo>
                <a:lnTo>
                  <a:pt x="7182528" y="2244725"/>
                </a:lnTo>
                <a:lnTo>
                  <a:pt x="7552944" y="2522538"/>
                </a:lnTo>
                <a:lnTo>
                  <a:pt x="7552944" y="6858000"/>
                </a:lnTo>
                <a:lnTo>
                  <a:pt x="2201779" y="6858000"/>
                </a:lnTo>
                <a:lnTo>
                  <a:pt x="106747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10499-0A64-DE18-A267-6D4114450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6097955" cy="1559412"/>
          </a:xfrm>
        </p:spPr>
        <p:txBody>
          <a:bodyPr>
            <a:normAutofit/>
          </a:bodyPr>
          <a:lstStyle/>
          <a:p>
            <a:r>
              <a:rPr lang="en-GB" sz="3700" dirty="0"/>
              <a:t>The crafting of </a:t>
            </a:r>
            <a:r>
              <a:rPr lang="en-GB" sz="3700" i="1" dirty="0"/>
              <a:t>In Parenthesis</a:t>
            </a:r>
            <a:r>
              <a:rPr lang="en-GB" sz="3700" dirty="0"/>
              <a:t>: an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27CFE-E8D7-5B15-0E65-7CB51E1E5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6075179" cy="3632200"/>
          </a:xfrm>
        </p:spPr>
        <p:txBody>
          <a:bodyPr>
            <a:normAutofit/>
          </a:bodyPr>
          <a:lstStyle/>
          <a:p>
            <a:r>
              <a:rPr lang="en-GB" sz="2400" dirty="0"/>
              <a:t>Consider the passage from p. 65, ‘But John Ball, posted as 1st Day Sentry’ to the end of p. 66.</a:t>
            </a:r>
          </a:p>
          <a:p>
            <a:r>
              <a:rPr lang="en-GB" sz="2400" dirty="0">
                <a:solidFill>
                  <a:srgbClr val="FFFF00"/>
                </a:solidFill>
              </a:rPr>
              <a:t>Can you identify where Jones shifts from one sort of thinking / imagery / writing to another?</a:t>
            </a:r>
          </a:p>
        </p:txBody>
      </p:sp>
      <p:sp>
        <p:nvSpPr>
          <p:cNvPr id="11" name="Rounded Rectangle 17">
            <a:extLst>
              <a:ext uri="{FF2B5EF4-FFF2-40B4-BE49-F238E27FC236}">
                <a16:creationId xmlns:a16="http://schemas.microsoft.com/office/drawing/2014/main" id="{6C12B9F6-7F8D-48DD-97E3-EE3587AB9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3746" y="958640"/>
            <a:ext cx="335479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9AB112AF-4840-9532-F08E-6DD15D4254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07487" y="2056096"/>
            <a:ext cx="2735071" cy="2735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050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3976-8210-452F-80EA-D8C2714BE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in </a:t>
            </a:r>
            <a:r>
              <a:rPr lang="en-GB" i="1" dirty="0"/>
              <a:t>Wales </a:t>
            </a:r>
            <a:r>
              <a:rPr lang="en-GB" dirty="0"/>
              <a:t>(1)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0568-76D9-429C-A4F6-BF6C976D2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March 1938 (issue 4), p. 157</a:t>
            </a:r>
          </a:p>
          <a:p>
            <a:pPr lvl="1"/>
            <a:r>
              <a:rPr lang="en-GB" sz="2400" dirty="0"/>
              <a:t>Wyn Griffith (author of 1931 volume </a:t>
            </a:r>
            <a:r>
              <a:rPr lang="en-GB" sz="2400" i="1" dirty="0"/>
              <a:t>Up to Mametz</a:t>
            </a:r>
            <a:r>
              <a:rPr lang="en-GB" sz="2400" dirty="0"/>
              <a:t>): ‘What am I to say about “In Parenthesis”? It is the voice of my generation: </a:t>
            </a:r>
            <a:r>
              <a:rPr lang="en-GB" sz="2400" dirty="0">
                <a:solidFill>
                  <a:srgbClr val="FFFF00"/>
                </a:solidFill>
              </a:rPr>
              <a:t>had I been poet enough, with the eye of a painter and the ear of a musician, it might have been my own voice</a:t>
            </a:r>
            <a:r>
              <a:rPr lang="en-GB" sz="2400" dirty="0"/>
              <a:t>. For David Jones and I served in France in the same battalion, the London Welsh. The tale I told seven years ago in an infantryman’s prose, he has made into poetry, into music, into painting, and into a new legend.’</a:t>
            </a:r>
          </a:p>
        </p:txBody>
      </p:sp>
    </p:spTree>
    <p:extLst>
      <p:ext uri="{BB962C8B-B14F-4D97-AF65-F5344CB8AC3E}">
        <p14:creationId xmlns:p14="http://schemas.microsoft.com/office/powerpoint/2010/main" val="772798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3976-8210-452F-80EA-D8C2714BE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in </a:t>
            </a:r>
            <a:r>
              <a:rPr lang="en-GB" i="1" dirty="0"/>
              <a:t>Wales </a:t>
            </a:r>
            <a:r>
              <a:rPr lang="en-GB" dirty="0"/>
              <a:t>(2)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0568-76D9-429C-A4F6-BF6C976D2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036273"/>
          </a:xfrm>
        </p:spPr>
        <p:txBody>
          <a:bodyPr>
            <a:noAutofit/>
          </a:bodyPr>
          <a:lstStyle/>
          <a:p>
            <a:r>
              <a:rPr lang="en-GB" sz="2800" dirty="0"/>
              <a:t>March 1938 (issue 4), p. 157 (continued)</a:t>
            </a:r>
          </a:p>
          <a:p>
            <a:pPr lvl="1"/>
            <a:r>
              <a:rPr lang="en-GB" sz="2400" dirty="0"/>
              <a:t>Nigel Heseltine: </a:t>
            </a:r>
            <a:r>
              <a:rPr lang="en-GB" sz="2400" dirty="0">
                <a:solidFill>
                  <a:srgbClr val="FFFF00"/>
                </a:solidFill>
              </a:rPr>
              <a:t>‘“In Parenthesis” is the first truly Anglo-Welsh product. </a:t>
            </a:r>
            <a:r>
              <a:rPr lang="en-GB" sz="2400" dirty="0"/>
              <a:t>I think it occupies in literature a position exactly parallel to [James Joyce’s] </a:t>
            </a:r>
            <a:r>
              <a:rPr lang="en-GB" sz="2400" i="1" dirty="0"/>
              <a:t>Ulysses </a:t>
            </a:r>
            <a:r>
              <a:rPr lang="en-GB" sz="2400" dirty="0"/>
              <a:t>which is the first truly Anglo-Irish product. Literature begins with Epic. Homer starts the Greeks off. </a:t>
            </a:r>
            <a:r>
              <a:rPr lang="en-GB" sz="2400" i="1" dirty="0"/>
              <a:t>U </a:t>
            </a:r>
            <a:r>
              <a:rPr lang="en-GB" sz="2400" dirty="0"/>
              <a:t>is the first born of the irrevocable fusion that has gone too far between Celt and Saxon for us to put the clock back. Similarly “In Parenthesis” is not folky-Welsh nor aping English. England and Wales have very largely fused, and “In Parenthesis” is the first of a new race.’</a:t>
            </a:r>
          </a:p>
        </p:txBody>
      </p:sp>
    </p:spTree>
    <p:extLst>
      <p:ext uri="{BB962C8B-B14F-4D97-AF65-F5344CB8AC3E}">
        <p14:creationId xmlns:p14="http://schemas.microsoft.com/office/powerpoint/2010/main" val="412724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3976-8210-452F-80EA-D8C2714BE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in </a:t>
            </a:r>
            <a:r>
              <a:rPr lang="en-GB" i="1" dirty="0"/>
              <a:t>Wales </a:t>
            </a:r>
            <a:r>
              <a:rPr lang="en-GB" dirty="0"/>
              <a:t>(3)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0568-76D9-429C-A4F6-BF6C976D2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18852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Summer 1938 (issue 5)</a:t>
            </a:r>
          </a:p>
          <a:p>
            <a:pPr lvl="1"/>
            <a:r>
              <a:rPr lang="en-GB" sz="2400" dirty="0"/>
              <a:t>Vernon Watkins (p. 184): ‘David Jones has contrived a magnetism of all wars to one focal point. It is a prose tempered in the same fire where Gerald Manley Hopkins forged his […]. </a:t>
            </a:r>
            <a:r>
              <a:rPr lang="en-GB" sz="2400" i="1" dirty="0"/>
              <a:t>In Parenthesis</a:t>
            </a:r>
            <a:r>
              <a:rPr lang="en-GB" sz="2400" dirty="0"/>
              <a:t> is </a:t>
            </a:r>
            <a:r>
              <a:rPr lang="en-GB" sz="2400" dirty="0">
                <a:solidFill>
                  <a:srgbClr val="FFFF00"/>
                </a:solidFill>
              </a:rPr>
              <a:t>a unique writing </a:t>
            </a:r>
            <a:r>
              <a:rPr lang="en-GB" sz="2400" dirty="0"/>
              <a:t>– such as Wilfred Owen might have written had he survived the war.’</a:t>
            </a:r>
          </a:p>
          <a:p>
            <a:pPr lvl="1"/>
            <a:r>
              <a:rPr lang="en-GB" sz="2400" dirty="0"/>
              <a:t>H.G. Porteous (p. 185; quoted from </a:t>
            </a:r>
            <a:r>
              <a:rPr lang="en-GB" sz="2400" i="1" dirty="0"/>
              <a:t>Purpose</a:t>
            </a:r>
            <a:r>
              <a:rPr lang="en-GB" sz="2400" dirty="0"/>
              <a:t>, January 1938): ‘Mr. Jones writes as a professional Welshman: </a:t>
            </a:r>
            <a:r>
              <a:rPr lang="en-GB" sz="2400" dirty="0">
                <a:solidFill>
                  <a:srgbClr val="FFFF00"/>
                </a:solidFill>
              </a:rPr>
              <a:t>his national or racial consciousness is foremost in his mind</a:t>
            </a:r>
            <a:r>
              <a:rPr lang="en-GB" sz="2400" dirty="0"/>
              <a:t>, and the “painter” in him just plods on with the unconscious efficiency of all good workmen, keeping clean the window of his inner eye.’</a:t>
            </a:r>
          </a:p>
        </p:txBody>
      </p:sp>
    </p:spTree>
    <p:extLst>
      <p:ext uri="{BB962C8B-B14F-4D97-AF65-F5344CB8AC3E}">
        <p14:creationId xmlns:p14="http://schemas.microsoft.com/office/powerpoint/2010/main" val="502814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43976-8210-452F-80EA-D8C2714BE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In Parenthesis </a:t>
            </a:r>
            <a:r>
              <a:rPr lang="en-GB" dirty="0"/>
              <a:t>in </a:t>
            </a:r>
            <a:r>
              <a:rPr lang="en-GB" i="1" dirty="0"/>
              <a:t>Wales </a:t>
            </a:r>
            <a:r>
              <a:rPr lang="en-GB" dirty="0"/>
              <a:t>(4)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0568-76D9-429C-A4F6-BF6C976D2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March 1939 (issue 6/7), p. 210 (letter from reader J. L. Sweeney)</a:t>
            </a:r>
          </a:p>
          <a:p>
            <a:pPr lvl="1"/>
            <a:r>
              <a:rPr lang="en-GB" sz="2400" dirty="0"/>
              <a:t>Very complimentary; but raises a query as follows: ‘I feel that D.J. became </a:t>
            </a:r>
            <a:r>
              <a:rPr lang="en-GB" sz="2400" dirty="0">
                <a:solidFill>
                  <a:srgbClr val="FFFF00"/>
                </a:solidFill>
              </a:rPr>
              <a:t>bogged with effort in his allusive scheme </a:t>
            </a:r>
            <a:r>
              <a:rPr lang="en-GB" sz="2400" dirty="0"/>
              <a:t>and occasionally exhausted the spirit of the book by an </a:t>
            </a:r>
            <a:r>
              <a:rPr lang="en-GB" sz="2400" dirty="0" err="1"/>
              <a:t>overdeliberate</a:t>
            </a:r>
            <a:r>
              <a:rPr lang="en-GB" sz="2400" dirty="0"/>
              <a:t> strain he put on his forms.’</a:t>
            </a:r>
          </a:p>
        </p:txBody>
      </p:sp>
    </p:spTree>
    <p:extLst>
      <p:ext uri="{BB962C8B-B14F-4D97-AF65-F5344CB8AC3E}">
        <p14:creationId xmlns:p14="http://schemas.microsoft.com/office/powerpoint/2010/main" val="4052115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988FE-CB9A-4248-A1C7-5420322A6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Jones as artist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7475E-343A-4739-85FF-49DA6AB5B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‘When he began writing poetry at the age of thirty-three, [Jones] was widely regarded as one of </a:t>
            </a:r>
            <a:r>
              <a:rPr lang="en-GB" sz="2800" dirty="0">
                <a:solidFill>
                  <a:srgbClr val="FFFF00"/>
                </a:solidFill>
              </a:rPr>
              <a:t>the most accomplished living engravers having been in the vanguard of the revival of wood engraving in England since 1921</a:t>
            </a:r>
            <a:r>
              <a:rPr lang="en-GB" sz="2800" dirty="0"/>
              <a:t>.’</a:t>
            </a:r>
          </a:p>
          <a:p>
            <a:pPr lvl="1"/>
            <a:r>
              <a:rPr lang="en-GB" sz="2400" dirty="0"/>
              <a:t>Thomas Dilworth, </a:t>
            </a:r>
            <a:r>
              <a:rPr lang="en-GB" sz="2400" i="1" dirty="0"/>
              <a:t>Reading David Jones </a:t>
            </a:r>
            <a:r>
              <a:rPr lang="en-GB" sz="2400" dirty="0"/>
              <a:t>(Cardiff: University of Wales Press, 2008), p. 1.</a:t>
            </a:r>
          </a:p>
        </p:txBody>
      </p:sp>
    </p:spTree>
    <p:extLst>
      <p:ext uri="{BB962C8B-B14F-4D97-AF65-F5344CB8AC3E}">
        <p14:creationId xmlns:p14="http://schemas.microsoft.com/office/powerpoint/2010/main" val="2648527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0197B5D-13B8-4E72-866C-359BD6EC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i="1" dirty="0"/>
              <a:t>The Chester Play of the Deluge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71D657CA-6897-449E-B0A0-03862BD727B4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" b="100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419395-9CD1-47DF-B279-5963AA8711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1927</a:t>
            </a:r>
          </a:p>
        </p:txBody>
      </p:sp>
    </p:spTree>
    <p:extLst>
      <p:ext uri="{BB962C8B-B14F-4D97-AF65-F5344CB8AC3E}">
        <p14:creationId xmlns:p14="http://schemas.microsoft.com/office/powerpoint/2010/main" val="474734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Freeform 6">
            <a:extLst>
              <a:ext uri="{FF2B5EF4-FFF2-40B4-BE49-F238E27FC236}">
                <a16:creationId xmlns:a16="http://schemas.microsoft.com/office/drawing/2014/main" id="{A14CE2B0-0F0F-433D-8ED6-770921C9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0197B5D-13B8-4E72-866C-359BD6EC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2" y="639097"/>
            <a:ext cx="4961534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kern="120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Chester Play of the Deluge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419395-9CD1-47DF-B279-5963AA8711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0001" y="5280847"/>
            <a:ext cx="4961535" cy="7856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1927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ADA54B5C-60AB-4A6C-95DF-2E2E4DB7927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330"/>
          <a:stretch/>
        </p:blipFill>
        <p:spPr bwMode="auto">
          <a:xfrm>
            <a:off x="6100916" y="10"/>
            <a:ext cx="60910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772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BEFA24-F9BD-4DEA-8BAB-75C6552B5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Jones the artist</a:t>
            </a:r>
          </a:p>
        </p:txBody>
      </p:sp>
      <p:pic>
        <p:nvPicPr>
          <p:cNvPr id="8" name="Online Media 7" title="In Parenthesis | Episode Four">
            <a:hlinkClick r:id="" action="ppaction://media"/>
            <a:extLst>
              <a:ext uri="{FF2B5EF4-FFF2-40B4-BE49-F238E27FC236}">
                <a16:creationId xmlns:a16="http://schemas.microsoft.com/office/drawing/2014/main" id="{005E99B2-B654-49D0-ACCF-B5C9F038F1E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96397" y="2526635"/>
            <a:ext cx="7048573" cy="3964823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CCE281-CAD1-421C-9803-5B2E70D82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18622" y="1230724"/>
            <a:ext cx="3090041" cy="3600311"/>
          </a:xfrm>
        </p:spPr>
        <p:txBody>
          <a:bodyPr>
            <a:normAutofit/>
          </a:bodyPr>
          <a:lstStyle/>
          <a:p>
            <a:r>
              <a:rPr lang="en-GB" sz="2000" dirty="0"/>
              <a:t>Video on his works in the National Museum Wales</a:t>
            </a:r>
          </a:p>
        </p:txBody>
      </p:sp>
    </p:spTree>
    <p:extLst>
      <p:ext uri="{BB962C8B-B14F-4D97-AF65-F5344CB8AC3E}">
        <p14:creationId xmlns:p14="http://schemas.microsoft.com/office/powerpoint/2010/main" val="1502770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9B8EDB0-BE3E-42E3-8216-19901F904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Jones the artist in WW1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F87779E-45FA-445E-BAF5-98DDFD456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835583" cy="3632200"/>
          </a:xfrm>
        </p:spPr>
        <p:txBody>
          <a:bodyPr>
            <a:normAutofit/>
          </a:bodyPr>
          <a:lstStyle/>
          <a:p>
            <a:r>
              <a:rPr lang="en-US" sz="2400" dirty="0"/>
              <a:t>‘</a:t>
            </a:r>
            <a:r>
              <a:rPr lang="fr-FR" sz="2400" dirty="0"/>
              <a:t>Front line trench on La Bassée front’, </a:t>
            </a:r>
            <a:r>
              <a:rPr lang="en-US" sz="2400" dirty="0"/>
              <a:t>1916</a:t>
            </a:r>
          </a:p>
          <a:p>
            <a:r>
              <a:rPr lang="en-GB" sz="2400" dirty="0">
                <a:hlinkClick r:id="rId2"/>
              </a:rPr>
              <a:t>http://ww1lit.nsms.ox.ac.uk/ww1lit/collections/item/6161</a:t>
            </a:r>
            <a:endParaRPr lang="en-GB" sz="2400" dirty="0"/>
          </a:p>
        </p:txBody>
      </p:sp>
      <p:pic>
        <p:nvPicPr>
          <p:cNvPr id="8" name="Content Placeholder 7" descr="A picture containing text, drawing, stone&#10;&#10;Description automatically generated">
            <a:extLst>
              <a:ext uri="{FF2B5EF4-FFF2-40B4-BE49-F238E27FC236}">
                <a16:creationId xmlns:a16="http://schemas.microsoft.com/office/drawing/2014/main" id="{205A9F19-A42C-413D-9436-5725FD490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8434" y="2413000"/>
            <a:ext cx="5784183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2424B87-289D-4B7F-9ED2-EDB98C92F200}"/>
              </a:ext>
            </a:extLst>
          </p:cNvPr>
          <p:cNvSpPr/>
          <p:nvPr/>
        </p:nvSpPr>
        <p:spPr>
          <a:xfrm>
            <a:off x="5192525" y="6223931"/>
            <a:ext cx="6096000" cy="55399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1000" dirty="0"/>
              <a:t>This item is from The First World War Poetry Digital Archive, University of Oxford (www.oucs.ox.ac.uk/ww1lit); © The Royal Welch Fusiliers Museum / The David Jones Literary Estate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59674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6">
            <a:extLst>
              <a:ext uri="{FF2B5EF4-FFF2-40B4-BE49-F238E27FC236}">
                <a16:creationId xmlns:a16="http://schemas.microsoft.com/office/drawing/2014/main" id="{44D0BD74-2F0E-4D34-9C06-662E0DE5F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D83A341-BD44-4CC6-98EA-1A340BADF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9">
            <a:extLst>
              <a:ext uri="{FF2B5EF4-FFF2-40B4-BE49-F238E27FC236}">
                <a16:creationId xmlns:a16="http://schemas.microsoft.com/office/drawing/2014/main" id="{C0C64351-D358-462B-8481-0A9C4420E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F1973-801D-43AF-A77E-6F4951D0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39035" cy="15594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Battle of Mametz Wood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24839-47A4-457F-A9EE-B496DC2524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8712" y="2413000"/>
            <a:ext cx="5016259" cy="3632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38</a:t>
            </a:r>
            <a:r>
              <a:rPr lang="en-US" sz="2000" kern="1200" baseline="300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Welsh Division: Jones’s ‘battalion consisted mainly of Cockneys, a few middle-class Englishmen, and mainly Welsh officers’ (Dilworth, </a:t>
            </a: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David Jones</a:t>
            </a:r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p. 35)</a:t>
            </a:r>
          </a:p>
          <a:p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7-12 July 1916</a:t>
            </a:r>
          </a:p>
          <a:p>
            <a:r>
              <a: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Jones was part of the 10 July wave of the attack</a:t>
            </a:r>
          </a:p>
        </p:txBody>
      </p:sp>
      <p:sp>
        <p:nvSpPr>
          <p:cNvPr id="17" name="Rounded Rectangle 17">
            <a:extLst>
              <a:ext uri="{FF2B5EF4-FFF2-40B4-BE49-F238E27FC236}">
                <a16:creationId xmlns:a16="http://schemas.microsoft.com/office/drawing/2014/main" id="{C47847B4-34AE-4784-9831-652531995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8932" y="958640"/>
            <a:ext cx="4419604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0269011C-E5F5-43D6-8A85-A7000FACAC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978762" y="1258529"/>
            <a:ext cx="2695552" cy="43302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3B3D6C-15A0-4714-86EC-D34F415C2680}"/>
              </a:ext>
            </a:extLst>
          </p:cNvPr>
          <p:cNvSpPr txBox="1"/>
          <p:nvPr/>
        </p:nvSpPr>
        <p:spPr>
          <a:xfrm>
            <a:off x="7289216" y="6127026"/>
            <a:ext cx="409903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'This item is from The First World War Poetry Digital Archive, University of Oxford (www.oucs.ox.ac.uk/ww1lit); © The National Library of Wales / The David Jones Literary Estate'</a:t>
            </a:r>
          </a:p>
        </p:txBody>
      </p:sp>
    </p:spTree>
    <p:extLst>
      <p:ext uri="{BB962C8B-B14F-4D97-AF65-F5344CB8AC3E}">
        <p14:creationId xmlns:p14="http://schemas.microsoft.com/office/powerpoint/2010/main" val="3058107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6">
            <a:extLst>
              <a:ext uri="{FF2B5EF4-FFF2-40B4-BE49-F238E27FC236}">
                <a16:creationId xmlns:a16="http://schemas.microsoft.com/office/drawing/2014/main" id="{DAD47858-7A44-47E5-AC94-E528B41D1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284F8-B108-40AA-9905-100E3778D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9097"/>
            <a:ext cx="6446205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Jones at Mametz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D99C36-9F55-4869-B4CB-319B72327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1" y="5280847"/>
            <a:ext cx="6446205" cy="78565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Best described in Dilworth, </a:t>
            </a:r>
            <a:r>
              <a:rPr lang="en-US" sz="28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David Jones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pages 41-2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443971C-807F-47EA-A77D-96DA0A524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1342" y="0"/>
            <a:ext cx="465065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14">
            <a:extLst>
              <a:ext uri="{FF2B5EF4-FFF2-40B4-BE49-F238E27FC236}">
                <a16:creationId xmlns:a16="http://schemas.microsoft.com/office/drawing/2014/main" id="{C4B07F1E-24B3-440B-8F89-104CA22D8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4806" y="958640"/>
            <a:ext cx="336373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1637042-43D1-40F5-AAE2-8BAC3A2190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5406" y="1423388"/>
            <a:ext cx="2767153" cy="398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3061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C1F9A35-9E75-4C68-8417-790AC59B8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Frontispiece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44743E8-95F6-42F2-9DBE-09AD136174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04563" y="307451"/>
            <a:ext cx="4631602" cy="6243098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DA2A8C1-D6E7-4ADB-97F4-56E84DF3401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In Parenthesis</a:t>
            </a:r>
          </a:p>
        </p:txBody>
      </p:sp>
    </p:spTree>
    <p:extLst>
      <p:ext uri="{BB962C8B-B14F-4D97-AF65-F5344CB8AC3E}">
        <p14:creationId xmlns:p14="http://schemas.microsoft.com/office/powerpoint/2010/main" val="2576800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6">
            <a:extLst>
              <a:ext uri="{FF2B5EF4-FFF2-40B4-BE49-F238E27FC236}">
                <a16:creationId xmlns:a16="http://schemas.microsoft.com/office/drawing/2014/main" id="{A14CE2B0-0F0F-433D-8ED6-770921C9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949A8C2-640A-4439-8405-732E217B4F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1" r="418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FA3D291-4E9C-4551-A8C4-1767BA81D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1449147"/>
            <a:ext cx="10572000" cy="37324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kern="12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In Parenthesis</a:t>
            </a:r>
            <a:r>
              <a:rPr lang="en-US" sz="5400" b="1" kern="1200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, Welsh National Opera (2016)</a:t>
            </a:r>
          </a:p>
        </p:txBody>
      </p:sp>
    </p:spTree>
    <p:extLst>
      <p:ext uri="{BB962C8B-B14F-4D97-AF65-F5344CB8AC3E}">
        <p14:creationId xmlns:p14="http://schemas.microsoft.com/office/powerpoint/2010/main" val="17091596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B4C1B-82F7-48D0-94CD-F7118402E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WNO: </a:t>
            </a:r>
            <a:r>
              <a:rPr lang="en-GB" sz="4400" i="1" dirty="0"/>
              <a:t>In Parenthesis </a:t>
            </a:r>
            <a:r>
              <a:rPr lang="en-GB" sz="4400" dirty="0"/>
              <a:t>Trailer</a:t>
            </a:r>
          </a:p>
        </p:txBody>
      </p:sp>
      <p:pic>
        <p:nvPicPr>
          <p:cNvPr id="5" name="Online Media 4" title="Summer 2016 | In Parenthesis trailer">
            <a:hlinkClick r:id="" action="ppaction://media"/>
            <a:extLst>
              <a:ext uri="{FF2B5EF4-FFF2-40B4-BE49-F238E27FC236}">
                <a16:creationId xmlns:a16="http://schemas.microsoft.com/office/drawing/2014/main" id="{8971C668-0B59-490C-8FFF-63F1CB9854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38400" y="2296013"/>
            <a:ext cx="7315200" cy="411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6469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27E85-F5B4-4704-B8D1-42E89FE10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Manuscripts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31E4E-19C6-46D2-B23B-B597F47724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Held at the National Library of Wales in </a:t>
            </a:r>
            <a:r>
              <a:rPr lang="en-GB" sz="2400" dirty="0">
                <a:solidFill>
                  <a:srgbClr val="FFFF00"/>
                </a:solidFill>
              </a:rPr>
              <a:t>Aberystwyth</a:t>
            </a:r>
            <a:r>
              <a:rPr lang="en-GB" sz="2400" dirty="0"/>
              <a:t> – which holds the David Jones Archive </a:t>
            </a:r>
          </a:p>
          <a:p>
            <a:r>
              <a:rPr lang="en-GB" sz="2400" dirty="0">
                <a:hlinkClick r:id="rId2"/>
              </a:rPr>
              <a:t>https://archives.library.wales/index.php/david-jones-artist-and-writer-papers-2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509080-F4F0-4762-BB4E-9BB4246482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In Parenthesis </a:t>
            </a:r>
            <a:r>
              <a:rPr lang="en-GB" sz="2400" dirty="0"/>
              <a:t>mss digitised at the </a:t>
            </a:r>
            <a:r>
              <a:rPr lang="en-GB" sz="2400" dirty="0">
                <a:solidFill>
                  <a:srgbClr val="FFFF00"/>
                </a:solidFill>
              </a:rPr>
              <a:t>First World War Poetry Digital Archive </a:t>
            </a:r>
          </a:p>
          <a:p>
            <a:r>
              <a:rPr lang="en-GB" sz="2400" dirty="0">
                <a:hlinkClick r:id="rId3"/>
              </a:rPr>
              <a:t>http://ww1lit.nsms.ox.ac.uk/ww1lit/collections/jones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8129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CC0AFF4-DE24-4460-B365-201169FBF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70A3E5-A8DE-4902-A3AC-BB854365F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9B7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text, whiteboar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2BF8B04-8959-478C-BA5C-870B4B5112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0197" y="786900"/>
            <a:ext cx="3329046" cy="528420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7A8190E-767D-4E61-943F-83A65FE54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1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9B7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close up of text on a white background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C6C56750-F074-4276-9572-5D14579094EA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5"/>
          <a:stretch>
            <a:fillRect/>
          </a:stretch>
        </p:blipFill>
        <p:spPr>
          <a:xfrm>
            <a:off x="6946762" y="786900"/>
            <a:ext cx="4055624" cy="528420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B924A8D-62CE-4232-ABB8-6E0F22437667}"/>
              </a:ext>
            </a:extLst>
          </p:cNvPr>
          <p:cNvSpPr/>
          <p:nvPr/>
        </p:nvSpPr>
        <p:spPr>
          <a:xfrm>
            <a:off x="241738" y="6491012"/>
            <a:ext cx="11708524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50" dirty="0"/>
              <a:t>These items are from The First World War Poetry Digital Archive, University of Oxford (www.oucs.ox.ac.uk/ww1lit); © The National Library of Wales / The David Jones Literary Estate</a:t>
            </a:r>
          </a:p>
        </p:txBody>
      </p:sp>
    </p:spTree>
    <p:extLst>
      <p:ext uri="{BB962C8B-B14F-4D97-AF65-F5344CB8AC3E}">
        <p14:creationId xmlns:p14="http://schemas.microsoft.com/office/powerpoint/2010/main" val="216300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62B8275-9535-4E96-A7B1-988978DC1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passages to consider over our first two sessions this week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0E8BE2DD-9AE2-4B91-90F4-C165885792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43501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 6">
            <a:extLst>
              <a:ext uri="{FF2B5EF4-FFF2-40B4-BE49-F238E27FC236}">
                <a16:creationId xmlns:a16="http://schemas.microsoft.com/office/drawing/2014/main" id="{A14CE2B0-0F0F-433D-8ED6-770921C9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Content Placeholder 11" descr="Ucello's Battle of San Romano">
            <a:extLst>
              <a:ext uri="{FF2B5EF4-FFF2-40B4-BE49-F238E27FC236}">
                <a16:creationId xmlns:a16="http://schemas.microsoft.com/office/drawing/2014/main" id="{72B7F274-F91A-464A-BB74-77A3C12A71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3245" b="6486"/>
          <a:stretch/>
        </p:blipFill>
        <p:spPr>
          <a:xfrm>
            <a:off x="-1" y="-1"/>
            <a:ext cx="12192001" cy="4883281"/>
          </a:xfrm>
          <a:prstGeom prst="rect">
            <a:avLst/>
          </a:prstGeom>
        </p:spPr>
      </p:pic>
      <p:sp>
        <p:nvSpPr>
          <p:cNvPr id="41" name="Freeform 9">
            <a:extLst>
              <a:ext uri="{FF2B5EF4-FFF2-40B4-BE49-F238E27FC236}">
                <a16:creationId xmlns:a16="http://schemas.microsoft.com/office/drawing/2014/main" id="{02AB05CC-4371-4DE4-AAE6-20E4B1579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47642"/>
            <a:ext cx="12192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96D55-4A3C-40B2-815B-73C3DB32E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788" y="4895558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‘like San Romano’s foreground squire’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3D0BF-786C-44A4-80F7-436FBA8A3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0001" y="5594110"/>
            <a:ext cx="10572000" cy="433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Paolo Ucello,</a:t>
            </a:r>
            <a:r>
              <a:rPr lang="en-US" i="1"/>
              <a:t> The Battle of San Romano</a:t>
            </a:r>
            <a:r>
              <a:rPr lang="en-US"/>
              <a:t>, National Gallery, London</a:t>
            </a:r>
          </a:p>
        </p:txBody>
      </p:sp>
    </p:spTree>
    <p:extLst>
      <p:ext uri="{BB962C8B-B14F-4D97-AF65-F5344CB8AC3E}">
        <p14:creationId xmlns:p14="http://schemas.microsoft.com/office/powerpoint/2010/main" val="713775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9ECD33"/>
      </a:accent1>
      <a:accent2>
        <a:srgbClr val="E19933"/>
      </a:accent2>
      <a:accent3>
        <a:srgbClr val="DC5D3D"/>
      </a:accent3>
      <a:accent4>
        <a:srgbClr val="A967CB"/>
      </a:accent4>
      <a:accent5>
        <a:srgbClr val="5EA5DD"/>
      </a:accent5>
      <a:accent6>
        <a:srgbClr val="44BEA9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98D1675B-7325-48AD-994B-0DEF3379A9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1619</Words>
  <Application>Microsoft Office PowerPoint</Application>
  <PresentationFormat>Widescreen</PresentationFormat>
  <Paragraphs>79</Paragraphs>
  <Slides>26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2</vt:lpstr>
      <vt:lpstr>Quotable</vt:lpstr>
      <vt:lpstr>David Jones,  In Parenthesis</vt:lpstr>
      <vt:lpstr>Some chronology</vt:lpstr>
      <vt:lpstr>In Parenthesis as poetry (1)</vt:lpstr>
      <vt:lpstr>In Parenthesis as poetry (2)</vt:lpstr>
      <vt:lpstr>The poetry of In Parenthesis: an exercise</vt:lpstr>
      <vt:lpstr>In Parenthesis: composition</vt:lpstr>
      <vt:lpstr>Jones: crafting In Parenthesis</vt:lpstr>
      <vt:lpstr>The crafting of In Parenthesis: an exercise</vt:lpstr>
      <vt:lpstr>In Parenthesis in Wales (1)</vt:lpstr>
      <vt:lpstr>In Parenthesis in Wales (2)</vt:lpstr>
      <vt:lpstr>In Parenthesis in Wales (3)</vt:lpstr>
      <vt:lpstr>In Parenthesis in Wales (4)</vt:lpstr>
      <vt:lpstr>Jones as artist</vt:lpstr>
      <vt:lpstr>The Chester Play of the Deluge</vt:lpstr>
      <vt:lpstr>The Chester Play of the Deluge</vt:lpstr>
      <vt:lpstr>Jones the artist</vt:lpstr>
      <vt:lpstr>Jones the artist in WW1</vt:lpstr>
      <vt:lpstr>Battle of Mametz Wood</vt:lpstr>
      <vt:lpstr>Jones at Mametz</vt:lpstr>
      <vt:lpstr>Frontispiece</vt:lpstr>
      <vt:lpstr>In Parenthesis, Welsh National Opera (2016)</vt:lpstr>
      <vt:lpstr>WNO: In Parenthesis Trailer</vt:lpstr>
      <vt:lpstr>Manuscripts</vt:lpstr>
      <vt:lpstr>PowerPoint Presentation</vt:lpstr>
      <vt:lpstr>Some passages to consider over our first two sessions this week</vt:lpstr>
      <vt:lpstr>‘like San Romano’s foreground squire’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David Jones,  In Parenthesis</dc:title>
  <dc:creator>Matthew Jarvis [maj52]</dc:creator>
  <cp:lastModifiedBy>Matthew Jarvis [maj52] (Staff)</cp:lastModifiedBy>
  <cp:revision>4</cp:revision>
  <dcterms:created xsi:type="dcterms:W3CDTF">2020-10-20T08:50:41Z</dcterms:created>
  <dcterms:modified xsi:type="dcterms:W3CDTF">2024-02-26T20:29:02Z</dcterms:modified>
</cp:coreProperties>
</file>