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1" autoAdjust="0"/>
    <p:restoredTop sz="70299" autoAdjust="0"/>
  </p:normalViewPr>
  <p:slideViewPr>
    <p:cSldViewPr snapToGrid="0">
      <p:cViewPr varScale="1">
        <p:scale>
          <a:sx n="50" d="100"/>
          <a:sy n="50" d="100"/>
        </p:scale>
        <p:origin x="1934" y="269"/>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dumo Omar" userId="3dedc0fe46cddd1c" providerId="LiveId" clId="{8A986FDF-746F-4B59-9DAC-EDB1C8208DE3}"/>
    <pc:docChg chg="custSel modSld">
      <pc:chgData name="Fadumo Omar" userId="3dedc0fe46cddd1c" providerId="LiveId" clId="{8A986FDF-746F-4B59-9DAC-EDB1C8208DE3}" dt="2025-10-20T09:40:03.887" v="15" actId="20577"/>
      <pc:docMkLst>
        <pc:docMk/>
      </pc:docMkLst>
      <pc:sldChg chg="modSp mod">
        <pc:chgData name="Fadumo Omar" userId="3dedc0fe46cddd1c" providerId="LiveId" clId="{8A986FDF-746F-4B59-9DAC-EDB1C8208DE3}" dt="2025-10-20T09:40:03.887" v="15" actId="20577"/>
        <pc:sldMkLst>
          <pc:docMk/>
          <pc:sldMk cId="2103224377" sldId="256"/>
        </pc:sldMkLst>
        <pc:spChg chg="mod">
          <ac:chgData name="Fadumo Omar" userId="3dedc0fe46cddd1c" providerId="LiveId" clId="{8A986FDF-746F-4B59-9DAC-EDB1C8208DE3}" dt="2025-10-20T09:40:03.887" v="15" actId="20577"/>
          <ac:spMkLst>
            <pc:docMk/>
            <pc:sldMk cId="2103224377" sldId="256"/>
            <ac:spMk id="3" creationId="{79326D6C-5218-C4CA-942B-8B3F81CFB9E2}"/>
          </ac:spMkLst>
        </pc:spChg>
      </pc:sldChg>
      <pc:sldChg chg="addSp delSp modSp mod">
        <pc:chgData name="Fadumo Omar" userId="3dedc0fe46cddd1c" providerId="LiveId" clId="{8A986FDF-746F-4B59-9DAC-EDB1C8208DE3}" dt="2025-10-20T09:33:14.400" v="0" actId="26606"/>
        <pc:sldMkLst>
          <pc:docMk/>
          <pc:sldMk cId="2584169375" sldId="261"/>
        </pc:sldMkLst>
        <pc:spChg chg="del">
          <ac:chgData name="Fadumo Omar" userId="3dedc0fe46cddd1c" providerId="LiveId" clId="{8A986FDF-746F-4B59-9DAC-EDB1C8208DE3}" dt="2025-10-20T09:33:14.400" v="0" actId="26606"/>
          <ac:spMkLst>
            <pc:docMk/>
            <pc:sldMk cId="2584169375" sldId="261"/>
            <ac:spMk id="4105" creationId="{3950DEE9-4790-4F3D-BB9C-277CE26D1EC9}"/>
          </ac:spMkLst>
        </pc:spChg>
        <pc:spChg chg="add">
          <ac:chgData name="Fadumo Omar" userId="3dedc0fe46cddd1c" providerId="LiveId" clId="{8A986FDF-746F-4B59-9DAC-EDB1C8208DE3}" dt="2025-10-20T09:33:14.400" v="0" actId="26606"/>
          <ac:spMkLst>
            <pc:docMk/>
            <pc:sldMk cId="2584169375" sldId="261"/>
            <ac:spMk id="4122" creationId="{7459C506-5F4B-4B75-9218-C7C3F87FA8D3}"/>
          </ac:spMkLst>
        </pc:spChg>
        <pc:spChg chg="add">
          <ac:chgData name="Fadumo Omar" userId="3dedc0fe46cddd1c" providerId="LiveId" clId="{8A986FDF-746F-4B59-9DAC-EDB1C8208DE3}" dt="2025-10-20T09:33:14.400" v="0" actId="26606"/>
          <ac:spMkLst>
            <pc:docMk/>
            <pc:sldMk cId="2584169375" sldId="261"/>
            <ac:spMk id="4135" creationId="{4E74DA95-CD7A-4D5E-9D27-67A759CE708D}"/>
          </ac:spMkLst>
        </pc:spChg>
        <pc:grpChg chg="del">
          <ac:chgData name="Fadumo Omar" userId="3dedc0fe46cddd1c" providerId="LiveId" clId="{8A986FDF-746F-4B59-9DAC-EDB1C8208DE3}" dt="2025-10-20T09:33:14.400" v="0" actId="26606"/>
          <ac:grpSpMkLst>
            <pc:docMk/>
            <pc:sldMk cId="2584169375" sldId="261"/>
            <ac:grpSpMk id="4107" creationId="{58B2947D-C69F-4DE5-B778-CA81D2B48896}"/>
          </ac:grpSpMkLst>
        </pc:grpChg>
        <pc:grpChg chg="add">
          <ac:chgData name="Fadumo Omar" userId="3dedc0fe46cddd1c" providerId="LiveId" clId="{8A986FDF-746F-4B59-9DAC-EDB1C8208DE3}" dt="2025-10-20T09:33:14.400" v="0" actId="26606"/>
          <ac:grpSpMkLst>
            <pc:docMk/>
            <pc:sldMk cId="2584169375" sldId="261"/>
            <ac:grpSpMk id="4124" creationId="{BC659EEB-C3AE-4544-8263-417009DCDF41}"/>
          </ac:grpSpMkLst>
        </pc:grpChg>
        <pc:picChg chg="mod">
          <ac:chgData name="Fadumo Omar" userId="3dedc0fe46cddd1c" providerId="LiveId" clId="{8A986FDF-746F-4B59-9DAC-EDB1C8208DE3}" dt="2025-10-20T09:33:14.400" v="0" actId="26606"/>
          <ac:picMkLst>
            <pc:docMk/>
            <pc:sldMk cId="2584169375" sldId="261"/>
            <ac:picMk id="4098" creationId="{7151C9FC-B4E8-4DFC-8BD6-CC347A207AFA}"/>
          </ac:picMkLst>
        </pc:picChg>
        <pc:picChg chg="mod">
          <ac:chgData name="Fadumo Omar" userId="3dedc0fe46cddd1c" providerId="LiveId" clId="{8A986FDF-746F-4B59-9DAC-EDB1C8208DE3}" dt="2025-10-20T09:33:14.400" v="0" actId="26606"/>
          <ac:picMkLst>
            <pc:docMk/>
            <pc:sldMk cId="2584169375" sldId="261"/>
            <ac:picMk id="4100" creationId="{9FAE98F5-DC2A-903C-BF73-08785DCBAAF1}"/>
          </ac:picMkLst>
        </pc:picChg>
        <pc:cxnChg chg="add">
          <ac:chgData name="Fadumo Omar" userId="3dedc0fe46cddd1c" providerId="LiveId" clId="{8A986FDF-746F-4B59-9DAC-EDB1C8208DE3}" dt="2025-10-20T09:33:14.400" v="0" actId="26606"/>
          <ac:cxnSpMkLst>
            <pc:docMk/>
            <pc:sldMk cId="2584169375" sldId="261"/>
            <ac:cxnSpMk id="4137" creationId="{14AA3B5C-0C55-4FFF-9C45-8F9F7C074A4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E2B42A-FEB2-4ED1-9A05-A33E510E461B}" type="datetimeFigureOut">
              <a:rPr lang="en-US" smtClean="0"/>
              <a:t>10/20/2025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56D65B-DB1B-4DD7-883C-2FB1B9E714B9}" type="slidenum">
              <a:rPr lang="en-US" smtClean="0"/>
              <a:t>‹#›</a:t>
            </a:fld>
            <a:endParaRPr lang="en-US"/>
          </a:p>
        </p:txBody>
      </p:sp>
    </p:spTree>
    <p:extLst>
      <p:ext uri="{BB962C8B-B14F-4D97-AF65-F5344CB8AC3E}">
        <p14:creationId xmlns:p14="http://schemas.microsoft.com/office/powerpoint/2010/main" val="3505712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56D65B-DB1B-4DD7-883C-2FB1B9E714B9}" type="slidenum">
              <a:rPr lang="en-US" smtClean="0"/>
              <a:t>1</a:t>
            </a:fld>
            <a:endParaRPr lang="en-US"/>
          </a:p>
        </p:txBody>
      </p:sp>
    </p:spTree>
    <p:extLst>
      <p:ext uri="{BB962C8B-B14F-4D97-AF65-F5344CB8AC3E}">
        <p14:creationId xmlns:p14="http://schemas.microsoft.com/office/powerpoint/2010/main" val="4075722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past, what today is known as Single Episode Depressive Disorder (ICD, 2020) was referred to as melancholia and was commonly associated with spiritual inadequacy, lack of achievement, or immorality (Mulder, 2023). In the 18th and the 19th centuries, patients were usually confined in asylums and given rest cures, cold baths, or even physical restraints (Wallis, 2025). The primitive medical methods were not scientific, as they were centered on restoring body humors or applying moral punishment. Electroconvulsive therapy (ECT) and insulin shock therapy were introduced in the early 20th century and occasionally alleviated the symptoms but in many cases resulted in trauma (Trifu et al., 2021;Palmer, 2022). Depression did not have much recognition as a medical disorder but as a personal weakness. There was widespread stigmatization and neglect, especially of women and the poor, who were often institutionalized as opposed to being assisted (Assi et al., 2025). These initial reactions carried the fear and misconception of mental illness in society.</a:t>
            </a:r>
          </a:p>
          <a:p>
            <a:endParaRPr lang="en-US" dirty="0"/>
          </a:p>
        </p:txBody>
      </p:sp>
      <p:sp>
        <p:nvSpPr>
          <p:cNvPr id="4" name="Slide Number Placeholder 3"/>
          <p:cNvSpPr>
            <a:spLocks noGrp="1"/>
          </p:cNvSpPr>
          <p:nvPr>
            <p:ph type="sldNum" sz="quarter" idx="5"/>
          </p:nvPr>
        </p:nvSpPr>
        <p:spPr/>
        <p:txBody>
          <a:bodyPr/>
          <a:lstStyle/>
          <a:p>
            <a:fld id="{7C56D65B-DB1B-4DD7-883C-2FB1B9E714B9}" type="slidenum">
              <a:rPr lang="en-US" smtClean="0"/>
              <a:t>2</a:t>
            </a:fld>
            <a:endParaRPr lang="en-US"/>
          </a:p>
        </p:txBody>
      </p:sp>
    </p:spTree>
    <p:extLst>
      <p:ext uri="{BB962C8B-B14F-4D97-AF65-F5344CB8AC3E}">
        <p14:creationId xmlns:p14="http://schemas.microsoft.com/office/powerpoint/2010/main" val="2277351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Single Episode Depressive disorder is currently perceived as the treatable medical disease that is characterized by biological, psychological, and social aspects (Flint, 2023). The first-line treatments are evidence-based therapies like Cognitive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Therapy (CBT) and Interpersonal Therapy (IPT), which are usually used in combination with antidepressant medicine in moderate to severe cases (Varghese et al., 2022). Policies and insurance reforms about mental health that have been implemented by governments broaden the coverage of psychological services (Patel et al., 2023). In spite of such developments, cultural stigma still acts as a deterrent to help seeking, particularly in cultures where depression is still seen as a sign of weakness or failure. Depression is more prevalent in women and marginalized groups, as it is caused by social stressors, inequality at the workplace, and the lack of access to care (</a:t>
            </a:r>
            <a:r>
              <a:rPr lang="en-US" sz="1200" kern="1200" dirty="0" err="1">
                <a:solidFill>
                  <a:schemeClr val="tx1"/>
                </a:solidFill>
                <a:effectLst/>
                <a:latin typeface="+mn-lt"/>
                <a:ea typeface="+mn-ea"/>
                <a:cs typeface="+mn-cs"/>
              </a:rPr>
              <a:t>Lavarone</a:t>
            </a:r>
            <a:r>
              <a:rPr lang="en-US" sz="1200" kern="1200" dirty="0">
                <a:solidFill>
                  <a:schemeClr val="tx1"/>
                </a:solidFill>
                <a:effectLst/>
                <a:latin typeface="+mn-lt"/>
                <a:ea typeface="+mn-ea"/>
                <a:cs typeface="+mn-cs"/>
              </a:rPr>
              <a:t>, 2024). Politically, mental health has become a national priority in most countries, but there is still an uneven distribution in the delivery of its services, with low-income regions experiencing acute service shortages (Mubarak et al., 2023).</a:t>
            </a:r>
          </a:p>
          <a:p>
            <a:endParaRPr lang="en-US" dirty="0"/>
          </a:p>
        </p:txBody>
      </p:sp>
      <p:sp>
        <p:nvSpPr>
          <p:cNvPr id="4" name="Slide Number Placeholder 3"/>
          <p:cNvSpPr>
            <a:spLocks noGrp="1"/>
          </p:cNvSpPr>
          <p:nvPr>
            <p:ph type="sldNum" sz="quarter" idx="5"/>
          </p:nvPr>
        </p:nvSpPr>
        <p:spPr/>
        <p:txBody>
          <a:bodyPr/>
          <a:lstStyle/>
          <a:p>
            <a:fld id="{7C56D65B-DB1B-4DD7-883C-2FB1B9E714B9}" type="slidenum">
              <a:rPr lang="en-US" smtClean="0"/>
              <a:t>3</a:t>
            </a:fld>
            <a:endParaRPr lang="en-US"/>
          </a:p>
        </p:txBody>
      </p:sp>
    </p:spTree>
    <p:extLst>
      <p:ext uri="{BB962C8B-B14F-4D97-AF65-F5344CB8AC3E}">
        <p14:creationId xmlns:p14="http://schemas.microsoft.com/office/powerpoint/2010/main" val="1708128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Despite the fact that the modern approach to depression has become more accurate and compassionate, there are still challenges. Diagnosis is more dependable, but mild cases are usually untreated, while the majority of the cases are over-medicated (Gallagher, 2024). Excessive dependence on pharmacological treatment poses a risk of overlooking psychological and social treatment that enhances a long-term recovery (</a:t>
            </a:r>
            <a:r>
              <a:rPr lang="en-US" sz="1200" kern="1200" dirty="0" err="1">
                <a:solidFill>
                  <a:schemeClr val="tx1"/>
                </a:solidFill>
                <a:effectLst/>
                <a:latin typeface="+mn-lt"/>
                <a:ea typeface="+mn-ea"/>
                <a:cs typeface="+mn-cs"/>
              </a:rPr>
              <a:t>Zhylin</a:t>
            </a:r>
            <a:r>
              <a:rPr lang="en-US" sz="1200" kern="1200" dirty="0">
                <a:solidFill>
                  <a:schemeClr val="tx1"/>
                </a:solidFill>
                <a:effectLst/>
                <a:latin typeface="+mn-lt"/>
                <a:ea typeface="+mn-ea"/>
                <a:cs typeface="+mn-cs"/>
              </a:rPr>
              <a:t> et al., 2024). The stigma continues, especially at the workplace and in other cultures where mental illness is concealed (Colella and </a:t>
            </a:r>
            <a:r>
              <a:rPr lang="en-US" sz="1200" kern="1200" dirty="0" err="1">
                <a:solidFill>
                  <a:schemeClr val="tx1"/>
                </a:solidFill>
                <a:effectLst/>
                <a:latin typeface="+mn-lt"/>
                <a:ea typeface="+mn-ea"/>
                <a:cs typeface="+mn-cs"/>
              </a:rPr>
              <a:t>Santuzzi</a:t>
            </a:r>
            <a:r>
              <a:rPr lang="en-US" sz="1200" kern="1200" dirty="0">
                <a:solidFill>
                  <a:schemeClr val="tx1"/>
                </a:solidFill>
                <a:effectLst/>
                <a:latin typeface="+mn-lt"/>
                <a:ea typeface="+mn-ea"/>
                <a:cs typeface="+mn-cs"/>
              </a:rPr>
              <a:t>, 2024). The next steps should be working on the early intervention with the help of community- and school-based screening and digital therapy platforms to enhance healthcare accessibility in remote locations. To make depression care a component of the wider social health systems, governments need to connect policy, education, and employment systems. The increased funding and widespread awareness of mental health will make it less stigmatized and make people more willing to get culturally sensitive therapy (</a:t>
            </a:r>
            <a:r>
              <a:rPr lang="en-US" sz="1200" b="0" i="0" kern="1200" dirty="0">
                <a:solidFill>
                  <a:schemeClr val="tx1"/>
                </a:solidFill>
                <a:effectLst/>
                <a:latin typeface="+mn-lt"/>
                <a:ea typeface="+mn-ea"/>
                <a:cs typeface="+mn-cs"/>
              </a:rPr>
              <a:t>Ahad, Sanchez-Gonzalez, and Junquera, 2023)</a:t>
            </a:r>
            <a:r>
              <a:rPr lang="en-US" sz="1200" kern="1200" dirty="0">
                <a:solidFill>
                  <a:schemeClr val="tx1"/>
                </a:solidFill>
                <a:effectLst/>
                <a:latin typeface="+mn-lt"/>
                <a:ea typeface="+mn-ea"/>
                <a:cs typeface="+mn-cs"/>
              </a:rPr>
              <a:t>, ensuring that the patients with Single Episode Depressive Disorder get extensive and just treatment.</a:t>
            </a:r>
          </a:p>
          <a:p>
            <a:endParaRPr lang="en-US" dirty="0"/>
          </a:p>
        </p:txBody>
      </p:sp>
      <p:sp>
        <p:nvSpPr>
          <p:cNvPr id="4" name="Slide Number Placeholder 3"/>
          <p:cNvSpPr>
            <a:spLocks noGrp="1"/>
          </p:cNvSpPr>
          <p:nvPr>
            <p:ph type="sldNum" sz="quarter" idx="5"/>
          </p:nvPr>
        </p:nvSpPr>
        <p:spPr/>
        <p:txBody>
          <a:bodyPr/>
          <a:lstStyle/>
          <a:p>
            <a:fld id="{7C56D65B-DB1B-4DD7-883C-2FB1B9E714B9}" type="slidenum">
              <a:rPr lang="en-US" smtClean="0"/>
              <a:t>4</a:t>
            </a:fld>
            <a:endParaRPr lang="en-US"/>
          </a:p>
        </p:txBody>
      </p:sp>
    </p:spTree>
    <p:extLst>
      <p:ext uri="{BB962C8B-B14F-4D97-AF65-F5344CB8AC3E}">
        <p14:creationId xmlns:p14="http://schemas.microsoft.com/office/powerpoint/2010/main" val="1100558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56D65B-DB1B-4DD7-883C-2FB1B9E714B9}" type="slidenum">
              <a:rPr lang="en-US" smtClean="0"/>
              <a:t>6</a:t>
            </a:fld>
            <a:endParaRPr lang="en-US"/>
          </a:p>
        </p:txBody>
      </p:sp>
    </p:spTree>
    <p:extLst>
      <p:ext uri="{BB962C8B-B14F-4D97-AF65-F5344CB8AC3E}">
        <p14:creationId xmlns:p14="http://schemas.microsoft.com/office/powerpoint/2010/main" val="2676723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1078907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288506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1732994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8997F2-BF52-438D-8EF4-BF075D829365}"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221131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8997F2-BF52-438D-8EF4-BF075D829365}" type="datetimeFigureOut">
              <a:rPr lang="en-US" smtClean="0"/>
              <a:t>10/20/2025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373002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A8997F2-BF52-438D-8EF4-BF075D829365}"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98987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8997F2-BF52-438D-8EF4-BF075D829365}" type="datetimeFigureOut">
              <a:rPr lang="en-US" smtClean="0"/>
              <a:t>10/20/2025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73133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A8997F2-BF52-438D-8EF4-BF075D829365}"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660612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8997F2-BF52-438D-8EF4-BF075D829365}"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16720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583366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7913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29824531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26725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9766060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35647261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8997F2-BF52-438D-8EF4-BF075D829365}"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2DADCE-25C8-453F-BC17-99E08B912F2C}" type="slidenum">
              <a:rPr lang="en-US" smtClean="0"/>
              <a:t>‹#›</a:t>
            </a:fld>
            <a:endParaRPr lang="en-US"/>
          </a:p>
        </p:txBody>
      </p:sp>
    </p:spTree>
    <p:extLst>
      <p:ext uri="{BB962C8B-B14F-4D97-AF65-F5344CB8AC3E}">
        <p14:creationId xmlns:p14="http://schemas.microsoft.com/office/powerpoint/2010/main" val="4212519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A8997F2-BF52-438D-8EF4-BF075D829365}" type="datetimeFigureOut">
              <a:rPr lang="en-US" smtClean="0"/>
              <a:t>10/20/2025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2DADCE-25C8-453F-BC17-99E08B912F2C}" type="slidenum">
              <a:rPr lang="en-US" smtClean="0"/>
              <a:t>‹#›</a:t>
            </a:fld>
            <a:endParaRPr lang="en-US"/>
          </a:p>
        </p:txBody>
      </p:sp>
    </p:spTree>
    <p:extLst>
      <p:ext uri="{BB962C8B-B14F-4D97-AF65-F5344CB8AC3E}">
        <p14:creationId xmlns:p14="http://schemas.microsoft.com/office/powerpoint/2010/main" val="23794872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hyperlink" Target="https://faculty.ksu.edu.sa/sites/default/files/icd11_mms-en-06.pdf" TargetMode="External"/><Relationship Id="rId13" Type="http://schemas.openxmlformats.org/officeDocument/2006/relationships/hyperlink" Target="https://www.spandidos-publications.com/etm/22/5/1281" TargetMode="External"/><Relationship Id="rId3" Type="http://schemas.openxmlformats.org/officeDocument/2006/relationships/hyperlink" Target="https://perryworldhouse.upenn.edu/app/uploads/2025/07/Supporting-Women-with-Severe-Mental-Illnesses-Experiencing-Homelessness-A-Policy-Project-with-The-Banyan.pdf" TargetMode="External"/><Relationship Id="rId7" Type="http://schemas.openxmlformats.org/officeDocument/2006/relationships/hyperlink" Target="https://surface.syr.edu/cgi/viewcontent.cgi?article=2714&amp;context=honors_capstone" TargetMode="External"/><Relationship Id="rId12" Type="http://schemas.openxmlformats.org/officeDocument/2006/relationships/hyperlink" Target="https://www.thelancet.com/journals/lancet/article/PIIS0140-6736(23)00918-2/abstract#au20" TargetMode="External"/><Relationship Id="rId2" Type="http://schemas.openxmlformats.org/officeDocument/2006/relationships/hyperlink" Target="https://assets.cureus.com/uploads/review_article/pdf/159889/20230527-17296-1isz49q.pdf" TargetMode="External"/><Relationship Id="rId16" Type="http://schemas.openxmlformats.org/officeDocument/2006/relationships/hyperlink" Target="https://publishing.emanresearch.org/Journal/Abstract/angiotherapy-879818" TargetMode="External"/><Relationship Id="rId1" Type="http://schemas.openxmlformats.org/officeDocument/2006/relationships/slideLayout" Target="../slideLayouts/slideLayout2.xml"/><Relationship Id="rId6" Type="http://schemas.openxmlformats.org/officeDocument/2006/relationships/hyperlink" Target="https://www.proquest.com/openview/879f61d020dc64e6cb640a81aee12558/1?pq-origsite=gscholar&amp;cbl=18750&amp;diss=y" TargetMode="External"/><Relationship Id="rId11" Type="http://schemas.openxmlformats.org/officeDocument/2006/relationships/hyperlink" Target="https://books.google.com/books?hl=en&amp;lr=&amp;id=GIxlEAAAQBAJ&amp;oi=fnd&amp;pg=PP2&amp;dq=Electroconvulsive+therapy+(ECT)+and+insulin+shock+therapy+were+introduced+in+the+early+20th+century+and+occasionally+alleviated+the+symptoms+but+in+many+cases+resulted+in+trauma+&amp;ots=keMuePCaav&amp;sig=Bk7kiwcv9jJTPsmT9KYgY04Aryk" TargetMode="External"/><Relationship Id="rId5" Type="http://schemas.openxmlformats.org/officeDocument/2006/relationships/hyperlink" Target="https://www.nature.com/articles/s41380-023-01957-9" TargetMode="External"/><Relationship Id="rId15" Type="http://schemas.openxmlformats.org/officeDocument/2006/relationships/hyperlink" Target="https://qmro.qmul.ac.uk/xmlui/handle/123456789/106279" TargetMode="External"/><Relationship Id="rId10" Type="http://schemas.openxmlformats.org/officeDocument/2006/relationships/hyperlink" Target="https://books.google.co.ke/books?hl=en&amp;lr=&amp;id=JYSzEAAAQBAJ&amp;oi=fnd&amp;pg=PT6&amp;dq=Single+Episode+Depressive+Disorder+was+referred+to+as+melancholia+and+was+commonly+associated+to+spiritual+inadequacy,+lack+of+achievement+or+immorality&amp;ots=0GDMLr3vDU&amp;sig=qVi6nkS6h3IomN56C4zGAcx3aS0&amp;redir_esc=y" TargetMode="External"/><Relationship Id="rId4" Type="http://schemas.openxmlformats.org/officeDocument/2006/relationships/hyperlink" Target="https://doi.org/10.1177/01492063221111758" TargetMode="External"/><Relationship Id="rId9" Type="http://schemas.openxmlformats.org/officeDocument/2006/relationships/hyperlink" Target="https://doi.org/10.37723/jumdc.v14i4.972" TargetMode="External"/><Relationship Id="rId14" Type="http://schemas.openxmlformats.org/officeDocument/2006/relationships/hyperlink" Target="https://doi.org/10.1111/acps.13385"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Shape 3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67F656-DCEA-6724-6003-4068A39D3782}"/>
              </a:ext>
            </a:extLst>
          </p:cNvPr>
          <p:cNvSpPr>
            <a:spLocks noGrp="1"/>
          </p:cNvSpPr>
          <p:nvPr>
            <p:ph type="ctrTitle"/>
          </p:nvPr>
        </p:nvSpPr>
        <p:spPr>
          <a:xfrm>
            <a:off x="7181723" y="609600"/>
            <a:ext cx="4512989" cy="2227730"/>
          </a:xfrm>
        </p:spPr>
        <p:txBody>
          <a:bodyPr vert="horz" lIns="91440" tIns="45720" rIns="91440" bIns="45720" rtlCol="0" anchor="ctr">
            <a:normAutofit/>
          </a:bodyPr>
          <a:lstStyle/>
          <a:p>
            <a:pPr algn="l"/>
            <a:r>
              <a:rPr lang="en-US" sz="3600">
                <a:solidFill>
                  <a:srgbClr val="FFFFFF"/>
                </a:solidFill>
              </a:rPr>
              <a:t>Single Episode Depressive Disorder </a:t>
            </a:r>
          </a:p>
        </p:txBody>
      </p:sp>
      <p:pic>
        <p:nvPicPr>
          <p:cNvPr id="7" name="Graphic 6" descr="Brain in head">
            <a:extLst>
              <a:ext uri="{FF2B5EF4-FFF2-40B4-BE49-F238E27FC236}">
                <a16:creationId xmlns:a16="http://schemas.microsoft.com/office/drawing/2014/main" id="{2DACF3A7-BFDF-708C-6ECE-6C5E6BF725E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Subtitle 2">
            <a:extLst>
              <a:ext uri="{FF2B5EF4-FFF2-40B4-BE49-F238E27FC236}">
                <a16:creationId xmlns:a16="http://schemas.microsoft.com/office/drawing/2014/main" id="{79326D6C-5218-C4CA-942B-8B3F81CFB9E2}"/>
              </a:ext>
            </a:extLst>
          </p:cNvPr>
          <p:cNvSpPr>
            <a:spLocks noGrp="1"/>
          </p:cNvSpPr>
          <p:nvPr>
            <p:ph type="subTitle" idx="1"/>
          </p:nvPr>
        </p:nvSpPr>
        <p:spPr>
          <a:xfrm>
            <a:off x="7181725" y="2837329"/>
            <a:ext cx="4512988" cy="3317938"/>
          </a:xfrm>
        </p:spPr>
        <p:txBody>
          <a:bodyPr vert="horz" lIns="91440" tIns="45720" rIns="91440" bIns="45720" rtlCol="0" anchor="t">
            <a:normAutofit/>
          </a:bodyPr>
          <a:lstStyle/>
          <a:p>
            <a:pPr algn="l">
              <a:buFont typeface="Wingdings 3" charset="2"/>
              <a:buChar char=""/>
            </a:pPr>
            <a:r>
              <a:rPr lang="en-US" dirty="0">
                <a:solidFill>
                  <a:srgbClr val="FFFFFF"/>
                </a:solidFill>
              </a:rPr>
              <a:t>STUDENT: Fadumo M </a:t>
            </a:r>
            <a:r>
              <a:rPr lang="en-US" dirty="0" err="1">
                <a:solidFill>
                  <a:srgbClr val="FFFFFF"/>
                </a:solidFill>
              </a:rPr>
              <a:t>OmaR</a:t>
            </a:r>
            <a:r>
              <a:rPr lang="en-US">
                <a:solidFill>
                  <a:srgbClr val="FFFFFF"/>
                </a:solidFill>
              </a:rPr>
              <a:t> ( 2311758)</a:t>
            </a:r>
            <a:endParaRPr lang="en-US" dirty="0">
              <a:solidFill>
                <a:srgbClr val="FFFFFF"/>
              </a:solidFill>
            </a:endParaRPr>
          </a:p>
          <a:p>
            <a:pPr algn="l">
              <a:buFont typeface="Wingdings 3" charset="2"/>
              <a:buChar char=""/>
            </a:pPr>
            <a:r>
              <a:rPr lang="en-US" dirty="0">
                <a:solidFill>
                  <a:srgbClr val="FFFFFF"/>
                </a:solidFill>
              </a:rPr>
              <a:t>PSYCHOPATHOLOGICAL CLASSICFICATION &amp; PROVISION</a:t>
            </a:r>
          </a:p>
          <a:p>
            <a:pPr algn="l">
              <a:buFont typeface="Wingdings 3" charset="2"/>
              <a:buChar char=""/>
            </a:pPr>
            <a:r>
              <a:rPr lang="en-US" dirty="0">
                <a:solidFill>
                  <a:srgbClr val="FFFFFF"/>
                </a:solidFill>
              </a:rPr>
              <a:t>Lecturer: Kenned </a:t>
            </a:r>
            <a:r>
              <a:rPr lang="en-US" dirty="0" err="1">
                <a:solidFill>
                  <a:srgbClr val="FFFFFF"/>
                </a:solidFill>
              </a:rPr>
              <a:t>Obohwemu</a:t>
            </a:r>
            <a:endParaRPr lang="en-US" dirty="0">
              <a:solidFill>
                <a:srgbClr val="FFFFFF"/>
              </a:solidFill>
            </a:endParaRPr>
          </a:p>
          <a:p>
            <a:pPr algn="l">
              <a:buFont typeface="Wingdings 3" charset="2"/>
              <a:buChar char=""/>
            </a:pPr>
            <a:r>
              <a:rPr lang="en-US" dirty="0">
                <a:solidFill>
                  <a:srgbClr val="FFFFFF"/>
                </a:solidFill>
              </a:rPr>
              <a:t>Module: BMHP6029</a:t>
            </a:r>
          </a:p>
          <a:p>
            <a:pPr algn="l">
              <a:buFont typeface="Wingdings 3" charset="2"/>
              <a:buChar char=""/>
            </a:pPr>
            <a:endParaRPr lang="en-US" dirty="0">
              <a:solidFill>
                <a:srgbClr val="FFFFFF"/>
              </a:solidFill>
            </a:endParaRPr>
          </a:p>
          <a:p>
            <a:pPr algn="l">
              <a:buFont typeface="Wingdings 3" charset="2"/>
              <a:buChar char=""/>
            </a:pPr>
            <a:endParaRPr lang="en-US" dirty="0">
              <a:solidFill>
                <a:srgbClr val="FFFFFF"/>
              </a:solidFill>
            </a:endParaRPr>
          </a:p>
          <a:p>
            <a:pPr algn="l">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2103224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13D8E-09F6-137C-1005-278AAEEB5A33}"/>
              </a:ext>
            </a:extLst>
          </p:cNvPr>
          <p:cNvSpPr>
            <a:spLocks noGrp="1"/>
          </p:cNvSpPr>
          <p:nvPr>
            <p:ph type="title"/>
          </p:nvPr>
        </p:nvSpPr>
        <p:spPr>
          <a:xfrm>
            <a:off x="675065" y="609600"/>
            <a:ext cx="2930518" cy="1320800"/>
          </a:xfrm>
        </p:spPr>
        <p:txBody>
          <a:bodyPr anchor="ctr">
            <a:normAutofit/>
          </a:bodyPr>
          <a:lstStyle/>
          <a:p>
            <a:pPr>
              <a:lnSpc>
                <a:spcPct val="90000"/>
              </a:lnSpc>
            </a:pPr>
            <a:r>
              <a:rPr lang="en-US" sz="2800"/>
              <a:t>Treatment and Understanding of History.</a:t>
            </a:r>
          </a:p>
        </p:txBody>
      </p:sp>
      <p:sp>
        <p:nvSpPr>
          <p:cNvPr id="3" name="Content Placeholder 2">
            <a:extLst>
              <a:ext uri="{FF2B5EF4-FFF2-40B4-BE49-F238E27FC236}">
                <a16:creationId xmlns:a16="http://schemas.microsoft.com/office/drawing/2014/main" id="{1C78D7BB-7E6B-A441-8C02-C53F3CB4AF5A}"/>
              </a:ext>
            </a:extLst>
          </p:cNvPr>
          <p:cNvSpPr>
            <a:spLocks noGrp="1"/>
          </p:cNvSpPr>
          <p:nvPr>
            <p:ph idx="1"/>
          </p:nvPr>
        </p:nvSpPr>
        <p:spPr>
          <a:xfrm>
            <a:off x="671361" y="2160589"/>
            <a:ext cx="2930517" cy="3880773"/>
          </a:xfrm>
        </p:spPr>
        <p:txBody>
          <a:bodyPr>
            <a:normAutofit/>
          </a:bodyPr>
          <a:lstStyle/>
          <a:p>
            <a:r>
              <a:rPr lang="en-US" sz="1700"/>
              <a:t>Known as “melancholia”</a:t>
            </a:r>
          </a:p>
          <a:p>
            <a:r>
              <a:rPr lang="en-US" sz="1700"/>
              <a:t>Spiritual or moral cause</a:t>
            </a:r>
          </a:p>
          <a:p>
            <a:r>
              <a:rPr lang="en-US" sz="1700"/>
              <a:t>Treated with rest cures</a:t>
            </a:r>
          </a:p>
          <a:p>
            <a:r>
              <a:rPr lang="en-US" sz="1700"/>
              <a:t>Institutionalization is common.</a:t>
            </a:r>
          </a:p>
          <a:p>
            <a:r>
              <a:rPr lang="en-US" sz="1700"/>
              <a:t>Application of electroconvulsive therapy.</a:t>
            </a:r>
          </a:p>
          <a:p>
            <a:r>
              <a:rPr lang="en-US" sz="1700"/>
              <a:t>High stigma and neglect</a:t>
            </a:r>
          </a:p>
          <a:p>
            <a:r>
              <a:rPr lang="en-US" sz="1700"/>
              <a:t>Limited medical insight</a:t>
            </a:r>
          </a:p>
        </p:txBody>
      </p:sp>
      <p:pic>
        <p:nvPicPr>
          <p:cNvPr id="1028" name="Picture 4" descr="ICD-10-CM Diagnosis Code F32.1 - Major ...">
            <a:extLst>
              <a:ext uri="{FF2B5EF4-FFF2-40B4-BE49-F238E27FC236}">
                <a16:creationId xmlns:a16="http://schemas.microsoft.com/office/drawing/2014/main" id="{D56B1328-1426-840F-9DB0-8DC939FEEF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10053" y="609600"/>
            <a:ext cx="3909729" cy="260174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elancholia: causes, symptoms, and ...">
            <a:extLst>
              <a:ext uri="{FF2B5EF4-FFF2-40B4-BE49-F238E27FC236}">
                <a16:creationId xmlns:a16="http://schemas.microsoft.com/office/drawing/2014/main" id="{14752EFD-429A-F3E7-E1DB-F3948B5F030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726757" y="3439020"/>
            <a:ext cx="3676323" cy="2602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9856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29F49-72BB-7E1E-0FCA-838EC940A83F}"/>
              </a:ext>
            </a:extLst>
          </p:cNvPr>
          <p:cNvSpPr>
            <a:spLocks noGrp="1"/>
          </p:cNvSpPr>
          <p:nvPr>
            <p:ph type="title"/>
          </p:nvPr>
        </p:nvSpPr>
        <p:spPr>
          <a:xfrm>
            <a:off x="767316" y="145385"/>
            <a:ext cx="10515600" cy="1325563"/>
          </a:xfrm>
        </p:spPr>
        <p:txBody>
          <a:bodyPr/>
          <a:lstStyle/>
          <a:p>
            <a:r>
              <a:rPr lang="en-US" dirty="0"/>
              <a:t>Modern Treatment and Social, Cultural, and Political Environment</a:t>
            </a:r>
          </a:p>
        </p:txBody>
      </p:sp>
      <p:sp>
        <p:nvSpPr>
          <p:cNvPr id="3" name="Content Placeholder 2">
            <a:extLst>
              <a:ext uri="{FF2B5EF4-FFF2-40B4-BE49-F238E27FC236}">
                <a16:creationId xmlns:a16="http://schemas.microsoft.com/office/drawing/2014/main" id="{A7028952-544E-D662-DA0D-DCC3679B8BF7}"/>
              </a:ext>
            </a:extLst>
          </p:cNvPr>
          <p:cNvSpPr>
            <a:spLocks noGrp="1"/>
          </p:cNvSpPr>
          <p:nvPr>
            <p:ph idx="1"/>
          </p:nvPr>
        </p:nvSpPr>
        <p:spPr>
          <a:xfrm>
            <a:off x="543461" y="1470948"/>
            <a:ext cx="6198704" cy="3374841"/>
          </a:xfrm>
        </p:spPr>
        <p:txBody>
          <a:bodyPr>
            <a:noAutofit/>
          </a:bodyPr>
          <a:lstStyle/>
          <a:p>
            <a:r>
              <a:rPr lang="en-US" sz="2400" dirty="0"/>
              <a:t>Established health condition.</a:t>
            </a:r>
          </a:p>
          <a:p>
            <a:r>
              <a:rPr lang="en-US" sz="2400" dirty="0"/>
              <a:t>Psychotherapy and drugs.</a:t>
            </a:r>
          </a:p>
          <a:p>
            <a:r>
              <a:rPr lang="en-US" sz="2400" dirty="0"/>
              <a:t>Antidepressants are commonly used.</a:t>
            </a:r>
          </a:p>
          <a:p>
            <a:r>
              <a:rPr lang="en-US" sz="2400" dirty="0"/>
              <a:t>Policies to change mental health.</a:t>
            </a:r>
          </a:p>
          <a:p>
            <a:r>
              <a:rPr lang="en-US" sz="2400" dirty="0"/>
              <a:t>Persistent cultural stigma</a:t>
            </a:r>
          </a:p>
          <a:p>
            <a:r>
              <a:rPr lang="en-US" sz="2400" dirty="0"/>
              <a:t>Gender and workplace stress</a:t>
            </a:r>
          </a:p>
          <a:p>
            <a:r>
              <a:rPr lang="en-US" sz="2400" dirty="0"/>
              <a:t>Unequal global access</a:t>
            </a:r>
          </a:p>
          <a:p>
            <a:endParaRPr lang="en-US" sz="2400" dirty="0"/>
          </a:p>
        </p:txBody>
      </p:sp>
      <p:pic>
        <p:nvPicPr>
          <p:cNvPr id="2050" name="Picture 2" descr="Major Depressive Disorder | Depression ...">
            <a:extLst>
              <a:ext uri="{FF2B5EF4-FFF2-40B4-BE49-F238E27FC236}">
                <a16:creationId xmlns:a16="http://schemas.microsoft.com/office/drawing/2014/main" id="{210CF6FD-0B50-C0B7-8014-0FD5D2B781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5802" y="4845789"/>
            <a:ext cx="6409183" cy="201221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current Major Depressive Disorder ...">
            <a:extLst>
              <a:ext uri="{FF2B5EF4-FFF2-40B4-BE49-F238E27FC236}">
                <a16:creationId xmlns:a16="http://schemas.microsoft.com/office/drawing/2014/main" id="{5309D7BD-F1E9-4340-4912-A5F68CC07B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7953" y="1114426"/>
            <a:ext cx="3336297" cy="3731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20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938D0-ECA2-C31D-E085-0857F269C6A6}"/>
              </a:ext>
            </a:extLst>
          </p:cNvPr>
          <p:cNvSpPr>
            <a:spLocks noGrp="1"/>
          </p:cNvSpPr>
          <p:nvPr>
            <p:ph type="title"/>
          </p:nvPr>
        </p:nvSpPr>
        <p:spPr/>
        <p:txBody>
          <a:bodyPr/>
          <a:lstStyle/>
          <a:p>
            <a:r>
              <a:rPr lang="en-US" dirty="0"/>
              <a:t>Analysis and Future Recommendations</a:t>
            </a:r>
          </a:p>
        </p:txBody>
      </p:sp>
      <p:sp>
        <p:nvSpPr>
          <p:cNvPr id="3" name="Content Placeholder 2">
            <a:extLst>
              <a:ext uri="{FF2B5EF4-FFF2-40B4-BE49-F238E27FC236}">
                <a16:creationId xmlns:a16="http://schemas.microsoft.com/office/drawing/2014/main" id="{E775A4A4-4E60-0055-AA0D-99F446E29B0A}"/>
              </a:ext>
            </a:extLst>
          </p:cNvPr>
          <p:cNvSpPr>
            <a:spLocks noGrp="1"/>
          </p:cNvSpPr>
          <p:nvPr>
            <p:ph idx="1"/>
          </p:nvPr>
        </p:nvSpPr>
        <p:spPr>
          <a:xfrm>
            <a:off x="5252485" y="1521256"/>
            <a:ext cx="6032666" cy="3532753"/>
          </a:xfrm>
        </p:spPr>
        <p:txBody>
          <a:bodyPr>
            <a:noAutofit/>
          </a:bodyPr>
          <a:lstStyle/>
          <a:p>
            <a:r>
              <a:rPr lang="en-US" sz="2400" dirty="0"/>
              <a:t>Better accuracy of diagnosis.</a:t>
            </a:r>
          </a:p>
          <a:p>
            <a:r>
              <a:rPr lang="en-US" sz="2400" dirty="0"/>
              <a:t>Persistent stigma</a:t>
            </a:r>
          </a:p>
          <a:p>
            <a:r>
              <a:rPr lang="en-US" sz="2400" dirty="0"/>
              <a:t>Overreliance on medication</a:t>
            </a:r>
          </a:p>
          <a:p>
            <a:r>
              <a:rPr lang="en-US" sz="2400" dirty="0"/>
              <a:t>Expansion of early intervention</a:t>
            </a:r>
          </a:p>
          <a:p>
            <a:r>
              <a:rPr lang="en-US" sz="2400" dirty="0"/>
              <a:t>Promote digital therapies.</a:t>
            </a:r>
          </a:p>
          <a:p>
            <a:r>
              <a:rPr lang="en-US" sz="2400" dirty="0"/>
              <a:t>Mental health policy integration.</a:t>
            </a:r>
          </a:p>
          <a:p>
            <a:r>
              <a:rPr lang="en-US" sz="2400" dirty="0"/>
              <a:t>Fund more and create awareness.</a:t>
            </a:r>
          </a:p>
          <a:p>
            <a:endParaRPr lang="en-US" sz="2400" dirty="0"/>
          </a:p>
        </p:txBody>
      </p:sp>
      <p:pic>
        <p:nvPicPr>
          <p:cNvPr id="3074" name="Picture 2" descr="Explore Major Depressive Disorder ...">
            <a:extLst>
              <a:ext uri="{FF2B5EF4-FFF2-40B4-BE49-F238E27FC236}">
                <a16:creationId xmlns:a16="http://schemas.microsoft.com/office/drawing/2014/main" id="{14123A25-D468-4E09-EA45-2271B1459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37" y="1807535"/>
            <a:ext cx="2970028" cy="384898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epressive disorders in the ICD 11 ...">
            <a:extLst>
              <a:ext uri="{FF2B5EF4-FFF2-40B4-BE49-F238E27FC236}">
                <a16:creationId xmlns:a16="http://schemas.microsoft.com/office/drawing/2014/main" id="{3A9B590F-6BD8-1288-B299-6574F1EFC2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2940" y="5209952"/>
            <a:ext cx="6466161" cy="1566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818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93E21-C45C-5CCE-8091-C2558970A45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B9957CB-3F49-CA6C-623F-9631C0D5CEB5}"/>
              </a:ext>
            </a:extLst>
          </p:cNvPr>
          <p:cNvSpPr>
            <a:spLocks noGrp="1"/>
          </p:cNvSpPr>
          <p:nvPr>
            <p:ph idx="1"/>
          </p:nvPr>
        </p:nvSpPr>
        <p:spPr/>
        <p:txBody>
          <a:bodyPr>
            <a:normAutofit fontScale="25000" lnSpcReduction="20000"/>
          </a:bodyPr>
          <a:lstStyle/>
          <a:p>
            <a:r>
              <a:rPr lang="en-US" dirty="0"/>
              <a:t> </a:t>
            </a:r>
          </a:p>
          <a:p>
            <a:r>
              <a:rPr lang="en-US" dirty="0"/>
              <a:t>Ahad, A.A., Sanchez-Gonzalez, M. and Junquera, P., 2023. Understanding and addressing mental health stigma across cultures for improving psychiatric care: A narrative review. </a:t>
            </a:r>
            <a:r>
              <a:rPr lang="en-US" i="1" dirty="0" err="1"/>
              <a:t>Cureus</a:t>
            </a:r>
            <a:r>
              <a:rPr lang="en-US" dirty="0"/>
              <a:t>, </a:t>
            </a:r>
            <a:r>
              <a:rPr lang="en-US" i="1" dirty="0"/>
              <a:t>15</a:t>
            </a:r>
            <a:r>
              <a:rPr lang="en-US" dirty="0"/>
              <a:t>(5). </a:t>
            </a:r>
            <a:r>
              <a:rPr lang="en-US" u="sng" dirty="0">
                <a:hlinkClick r:id="rId2"/>
              </a:rPr>
              <a:t>https://assets.cureus.com/uploads/review_article/pdf/159889/20230527-17296-1isz49q.pdf</a:t>
            </a:r>
            <a:endParaRPr lang="en-US" dirty="0"/>
          </a:p>
          <a:p>
            <a:r>
              <a:rPr lang="en-US" dirty="0"/>
              <a:t>Assi, R., Biehl, L., Brown, C. and Krishnan, A., 2025. Supporting Women with Severe Mental Illnesses Experiencing Homelessness. </a:t>
            </a:r>
            <a:r>
              <a:rPr lang="en-US" u="sng" dirty="0">
                <a:hlinkClick r:id="rId3"/>
              </a:rPr>
              <a:t>https://perryworldhouse.upenn.edu/app/uploads/2025/07/Supporting-Women-with-Severe-Mental-Illnesses-Experiencing-Homelessness-A-Policy-Project-with-The-Banyan.pdf</a:t>
            </a:r>
            <a:endParaRPr lang="en-US" dirty="0"/>
          </a:p>
          <a:p>
            <a:r>
              <a:rPr lang="en-US" dirty="0"/>
              <a:t>Colella, A. and </a:t>
            </a:r>
            <a:r>
              <a:rPr lang="en-US" dirty="0" err="1"/>
              <a:t>Santuzzi</a:t>
            </a:r>
            <a:r>
              <a:rPr lang="en-US" dirty="0"/>
              <a:t>, A., 2024. Known and unknown mental illness: Uncovering the multiple routes to workplace inequities. </a:t>
            </a:r>
            <a:r>
              <a:rPr lang="en-US" i="1" dirty="0"/>
              <a:t>Journal of Management</a:t>
            </a:r>
            <a:r>
              <a:rPr lang="en-US" dirty="0"/>
              <a:t>, </a:t>
            </a:r>
            <a:r>
              <a:rPr lang="en-US" i="1" dirty="0"/>
              <a:t>50</a:t>
            </a:r>
            <a:r>
              <a:rPr lang="en-US" dirty="0"/>
              <a:t>(3), pp. 898-927. </a:t>
            </a:r>
            <a:r>
              <a:rPr lang="en-US" u="sng" dirty="0">
                <a:hlinkClick r:id="rId4"/>
              </a:rPr>
              <a:t>https://doi.org/10.1177/01492063221111758</a:t>
            </a:r>
            <a:endParaRPr lang="en-US" dirty="0"/>
          </a:p>
          <a:p>
            <a:r>
              <a:rPr lang="en-US" dirty="0"/>
              <a:t>Flint, J., 2023. The genetic basis of major depressive disorder. </a:t>
            </a:r>
            <a:r>
              <a:rPr lang="en-US" i="1" dirty="0"/>
              <a:t>Molecular psychiatry</a:t>
            </a:r>
            <a:r>
              <a:rPr lang="en-US" dirty="0"/>
              <a:t>, </a:t>
            </a:r>
            <a:r>
              <a:rPr lang="en-US" i="1" dirty="0"/>
              <a:t>28</a:t>
            </a:r>
            <a:r>
              <a:rPr lang="en-US" dirty="0"/>
              <a:t>(6), pp.2254-2265. </a:t>
            </a:r>
            <a:r>
              <a:rPr lang="en-US" u="sng" dirty="0">
                <a:hlinkClick r:id="rId5"/>
              </a:rPr>
              <a:t>https://www.nature.com/articles/s41380-023-01957-9</a:t>
            </a:r>
            <a:endParaRPr lang="en-US" dirty="0"/>
          </a:p>
          <a:p>
            <a:r>
              <a:rPr lang="en-US" dirty="0"/>
              <a:t>Gallagher, A., 2024. </a:t>
            </a:r>
            <a:r>
              <a:rPr lang="en-US" i="1" dirty="0"/>
              <a:t>Overmedication of Children in Child Protective Services/Foster Care: A Qualitative Exploration of Alumni and Professionals</a:t>
            </a:r>
            <a:r>
              <a:rPr lang="en-US" dirty="0"/>
              <a:t> (Doctoral dissertation, National University). </a:t>
            </a:r>
            <a:r>
              <a:rPr lang="en-US" u="sng" dirty="0">
                <a:hlinkClick r:id="rId6"/>
              </a:rPr>
              <a:t>https://www.proquest.com/openview/879f61d020dc64e6cb640a81aee12558/1?pq-origsite=gscholar&amp;cbl=18750&amp;diss=y</a:t>
            </a:r>
            <a:endParaRPr lang="en-US" dirty="0"/>
          </a:p>
          <a:p>
            <a:r>
              <a:rPr lang="en-US" dirty="0"/>
              <a:t>Iavarone, M., 2024. Gender Disparities in Depression: A Review of the Sociocultural Contributions to Working Women's Mental Health Struggle. </a:t>
            </a:r>
            <a:r>
              <a:rPr lang="en-US" u="sng" dirty="0">
                <a:hlinkClick r:id="rId7"/>
              </a:rPr>
              <a:t>https://surface.syr.edu/cgi/viewcontent.cgi?article=2714&amp;context=honors_capstone</a:t>
            </a:r>
            <a:endParaRPr lang="en-US" dirty="0"/>
          </a:p>
          <a:p>
            <a:r>
              <a:rPr lang="en-US" dirty="0"/>
              <a:t> ICD. 2020. Chapter 6: Mental, behavioral, or neurodevelopmental disorders. </a:t>
            </a:r>
            <a:r>
              <a:rPr lang="en-US" i="1" dirty="0"/>
              <a:t>International Classification of Diseases. </a:t>
            </a:r>
            <a:r>
              <a:rPr lang="en-US" u="sng" dirty="0">
                <a:hlinkClick r:id="rId8"/>
              </a:rPr>
              <a:t>https://faculty.ksu.edu.sa/sites/default/files/icd11_mms-en-06.pdf</a:t>
            </a:r>
            <a:endParaRPr lang="en-US" dirty="0"/>
          </a:p>
          <a:p>
            <a:r>
              <a:rPr lang="en-US" dirty="0"/>
              <a:t>Mubarak, N., Kanwal, S., Rana, F.R., Tariq, S., Tariq, S., </a:t>
            </a:r>
            <a:r>
              <a:rPr lang="en-US" dirty="0" err="1"/>
              <a:t>Elnaem</a:t>
            </a:r>
            <a:r>
              <a:rPr lang="en-US" dirty="0"/>
              <a:t>, M.H., and Khan, A.M., 2023. Examining the tapestry of mental health crises in low- &amp; middle-income countries: an intercontinental analysis of the contributing factors and instructive approaches. </a:t>
            </a:r>
            <a:r>
              <a:rPr lang="en-US" i="1" dirty="0"/>
              <a:t>Journal of University Medical &amp; Dental College</a:t>
            </a:r>
            <a:r>
              <a:rPr lang="en-US" dirty="0"/>
              <a:t>, </a:t>
            </a:r>
            <a:r>
              <a:rPr lang="en-US" i="1" dirty="0"/>
              <a:t>14</a:t>
            </a:r>
            <a:r>
              <a:rPr lang="en-US" dirty="0"/>
              <a:t>(4). </a:t>
            </a:r>
            <a:r>
              <a:rPr lang="en-US" u="sng" dirty="0">
                <a:hlinkClick r:id="rId9"/>
              </a:rPr>
              <a:t>https://doi.org/10.37723/jumdc.v14i4.972</a:t>
            </a:r>
            <a:endParaRPr lang="en-US" dirty="0"/>
          </a:p>
          <a:p>
            <a:r>
              <a:rPr lang="en-US" dirty="0"/>
              <a:t>Mulder, T., 2023. </a:t>
            </a:r>
            <a:r>
              <a:rPr lang="en-US" i="1" dirty="0"/>
              <a:t>Suffering in Silence: Ministering to Those with Mental Illness</a:t>
            </a:r>
            <a:r>
              <a:rPr lang="en-US" dirty="0"/>
              <a:t>. </a:t>
            </a:r>
            <a:r>
              <a:rPr lang="en-US" dirty="0" err="1"/>
              <a:t>WestBow</a:t>
            </a:r>
            <a:r>
              <a:rPr lang="en-US" dirty="0"/>
              <a:t> Press. </a:t>
            </a:r>
            <a:r>
              <a:rPr lang="en-US" u="sng" dirty="0">
                <a:hlinkClick r:id="rId10"/>
              </a:rPr>
              <a:t>https://books.google.co.ke/books?hl=en&amp;lr=&amp;id=JYSzEAAAQBAJ&amp;oi=fnd&amp;pg=PT6&amp;dq=Single+Episode+Depressive+Disorder+was+referred+to+as+melancholia+and+was+commonly+associated+to+spiritual+inadequacy,+lack+of+achievement+or+immorality&amp;ots=0GDMLr3vDU&amp;sig=qVi6nkS6h3IomN56C4zGAcx3aS0&amp;redir_esc=y#v=onepage&amp;q&amp;f=false</a:t>
            </a:r>
            <a:endParaRPr lang="en-US" dirty="0"/>
          </a:p>
          <a:p>
            <a:r>
              <a:rPr lang="en-US" dirty="0"/>
              <a:t>Palmer, C.M., 2022. </a:t>
            </a:r>
            <a:r>
              <a:rPr lang="en-US" i="1" dirty="0"/>
              <a:t>Brain energy: A revolutionary breakthrough in understanding mental health--and improving treatment for anxiety, depression, OCD, PTSD, and more</a:t>
            </a:r>
            <a:r>
              <a:rPr lang="en-US" dirty="0"/>
              <a:t>. </a:t>
            </a:r>
            <a:r>
              <a:rPr lang="en-US" dirty="0" err="1"/>
              <a:t>BenBella</a:t>
            </a:r>
            <a:r>
              <a:rPr lang="en-US" dirty="0"/>
              <a:t> Books. </a:t>
            </a:r>
            <a:r>
              <a:rPr lang="en-US" u="sng" dirty="0">
                <a:hlinkClick r:id="rId11"/>
              </a:rPr>
              <a:t>https://books.google.com/books?hl=en&amp;lr=&amp;id=GIxlEAAAQBAJ&amp;oi=fnd&amp;pg=PP2&amp;dq=Electroconvulsive+therapy+(ECT)+and+insulin+shock+therapy+were+introduced+in+the+early+20th+century+and+occasionally+alleviated+the+symptoms+but+in+many+cases+resulted+in+trauma+&amp;ots=keMuePCaav&amp;sig=Bk7kiwcv9jJTPsmT9KYgY04Aryk</a:t>
            </a:r>
            <a:endParaRPr lang="en-US" dirty="0"/>
          </a:p>
          <a:p>
            <a:r>
              <a:rPr lang="en-US" dirty="0"/>
              <a:t>Patel, V., Saxena, S., Lund, C., Kohrt, B., Kieling, C., Sunkel, C., ... &amp; Herrman, H. (2023). Transforming mental health systems globally: principles and policy recommendations. </a:t>
            </a:r>
            <a:r>
              <a:rPr lang="en-US" i="1" dirty="0"/>
              <a:t>The Lancet</a:t>
            </a:r>
            <a:r>
              <a:rPr lang="en-US" dirty="0"/>
              <a:t>, </a:t>
            </a:r>
            <a:r>
              <a:rPr lang="en-US" i="1" dirty="0"/>
              <a:t>402</a:t>
            </a:r>
            <a:r>
              <a:rPr lang="en-US" dirty="0"/>
              <a:t>(10402), 656-666. </a:t>
            </a:r>
            <a:r>
              <a:rPr lang="en-US" u="sng" dirty="0">
                <a:hlinkClick r:id="rId12"/>
              </a:rPr>
              <a:t>https://www.thelancet.com/journals/lancet/article/PIIS0140-6736(23)00918-2/abstract#au20</a:t>
            </a:r>
            <a:endParaRPr lang="en-US" dirty="0"/>
          </a:p>
          <a:p>
            <a:r>
              <a:rPr lang="en-US" dirty="0"/>
              <a:t>Trifu, S., Sevcenco, A., Stănescu, M., </a:t>
            </a:r>
            <a:r>
              <a:rPr lang="en-US" dirty="0" err="1"/>
              <a:t>Drăgoi</a:t>
            </a:r>
            <a:r>
              <a:rPr lang="en-US" dirty="0"/>
              <a:t>, A.M., and Cristea, M.B., 2021. Efficacy of electroconvulsive therapy as a potential first-choice treatment in treatment-resistant depression. </a:t>
            </a:r>
            <a:r>
              <a:rPr lang="en-US" i="1" dirty="0"/>
              <a:t>Experimental and therapeutic medicine</a:t>
            </a:r>
            <a:r>
              <a:rPr lang="en-US" dirty="0"/>
              <a:t>, </a:t>
            </a:r>
            <a:r>
              <a:rPr lang="en-US" i="1" dirty="0"/>
              <a:t>22</a:t>
            </a:r>
            <a:r>
              <a:rPr lang="en-US" dirty="0"/>
              <a:t>(5), p.1281. </a:t>
            </a:r>
            <a:r>
              <a:rPr lang="en-US" u="sng" dirty="0">
                <a:hlinkClick r:id="rId13"/>
              </a:rPr>
              <a:t>https://www.spandidos-publications.com/etm/22/5/1281</a:t>
            </a:r>
            <a:endParaRPr lang="en-US" dirty="0"/>
          </a:p>
          <a:p>
            <a:r>
              <a:rPr lang="en-US" dirty="0"/>
              <a:t>Varghese, S., Frey, B.N., Schneider, M.A., </a:t>
            </a:r>
            <a:r>
              <a:rPr lang="en-US" dirty="0" err="1"/>
              <a:t>Kapczinski</a:t>
            </a:r>
            <a:r>
              <a:rPr lang="en-US" dirty="0"/>
              <a:t>, F., and de Azevedo Cardoso, T., 2022. Functional and cognitive impairment in the first episode of depression: A systematic review. </a:t>
            </a:r>
            <a:r>
              <a:rPr lang="en-US" i="1" dirty="0"/>
              <a:t>Acta </a:t>
            </a:r>
            <a:r>
              <a:rPr lang="en-US" i="1" dirty="0" err="1"/>
              <a:t>Psychiatrica</a:t>
            </a:r>
            <a:r>
              <a:rPr lang="en-US" i="1" dirty="0"/>
              <a:t> Scandinavica</a:t>
            </a:r>
            <a:r>
              <a:rPr lang="en-US" dirty="0"/>
              <a:t>, </a:t>
            </a:r>
            <a:r>
              <a:rPr lang="en-US" i="1" dirty="0"/>
              <a:t>145</a:t>
            </a:r>
            <a:r>
              <a:rPr lang="en-US" dirty="0"/>
              <a:t>(2), pp. 156-185. </a:t>
            </a:r>
            <a:r>
              <a:rPr lang="en-US" u="sng" dirty="0">
                <a:hlinkClick r:id="rId14"/>
              </a:rPr>
              <a:t>https://doi.org/10.1111/acps.13385</a:t>
            </a:r>
            <a:endParaRPr lang="en-US" dirty="0"/>
          </a:p>
          <a:p>
            <a:r>
              <a:rPr lang="en-US" dirty="0"/>
              <a:t>Wallis, J., 2025. </a:t>
            </a:r>
            <a:r>
              <a:rPr lang="en-US" i="1" dirty="0"/>
              <a:t>Madness Incarnate: The Making Of The Patient's Body In Late 19th-Century Asylum Practice</a:t>
            </a:r>
            <a:r>
              <a:rPr lang="en-US" dirty="0"/>
              <a:t> (Doctoral dissertation, Queen Mary, University of London). </a:t>
            </a:r>
            <a:r>
              <a:rPr lang="en-US" u="sng" dirty="0">
                <a:hlinkClick r:id="rId15"/>
              </a:rPr>
              <a:t>https://qmro.qmul.ac.uk/xmlui/handle/123456789/106279</a:t>
            </a:r>
            <a:endParaRPr lang="en-US" dirty="0"/>
          </a:p>
          <a:p>
            <a:r>
              <a:rPr lang="en-US" dirty="0" err="1"/>
              <a:t>Zhylin</a:t>
            </a:r>
            <a:r>
              <a:rPr lang="en-US" dirty="0"/>
              <a:t>, M., </a:t>
            </a:r>
            <a:r>
              <a:rPr lang="en-US" dirty="0" err="1"/>
              <a:t>Mendelo</a:t>
            </a:r>
            <a:r>
              <a:rPr lang="en-US" dirty="0"/>
              <a:t>, V., </a:t>
            </a:r>
            <a:r>
              <a:rPr lang="en-US" dirty="0" err="1"/>
              <a:t>Tolmachov</a:t>
            </a:r>
            <a:r>
              <a:rPr lang="en-US" dirty="0"/>
              <a:t>, O., </a:t>
            </a:r>
            <a:r>
              <a:rPr lang="en-US" dirty="0" err="1"/>
              <a:t>Ryhel</a:t>
            </a:r>
            <a:r>
              <a:rPr lang="en-US" dirty="0"/>
              <a:t>, O. and </a:t>
            </a:r>
            <a:r>
              <a:rPr lang="en-US" dirty="0" err="1"/>
              <a:t>Yudenko</a:t>
            </a:r>
            <a:r>
              <a:rPr lang="en-US" dirty="0"/>
              <a:t>, O., 2024. Innovative Rehabilitation Strategies for Chemical Dependency: Integrating Biochemical Insights and Psychosocial Approaches. </a:t>
            </a:r>
            <a:r>
              <a:rPr lang="en-US" i="1" dirty="0"/>
              <a:t>Integrative Biomedical Research</a:t>
            </a:r>
            <a:r>
              <a:rPr lang="en-US" dirty="0"/>
              <a:t>, </a:t>
            </a:r>
            <a:r>
              <a:rPr lang="en-US" i="1" dirty="0"/>
              <a:t>8</a:t>
            </a:r>
            <a:r>
              <a:rPr lang="en-US" dirty="0"/>
              <a:t>(7), pp.1-16. </a:t>
            </a:r>
            <a:r>
              <a:rPr lang="en-US" u="sng">
                <a:hlinkClick r:id="rId16"/>
              </a:rPr>
              <a:t>https://publishing.emanresearch.org/Journal/Abstract/angiotherapy-879818</a:t>
            </a:r>
            <a:endParaRPr lang="en-US"/>
          </a:p>
          <a:p>
            <a:endParaRPr lang="en-US" dirty="0"/>
          </a:p>
        </p:txBody>
      </p:sp>
    </p:spTree>
    <p:extLst>
      <p:ext uri="{BB962C8B-B14F-4D97-AF65-F5344CB8AC3E}">
        <p14:creationId xmlns:p14="http://schemas.microsoft.com/office/powerpoint/2010/main" val="3966849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22" name="Rectangle 4121">
            <a:extLst>
              <a:ext uri="{FF2B5EF4-FFF2-40B4-BE49-F238E27FC236}">
                <a16:creationId xmlns:a16="http://schemas.microsoft.com/office/drawing/2014/main" id="{7459C506-5F4B-4B75-9218-C7C3F87FA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24" name="Group 4123">
            <a:extLst>
              <a:ext uri="{FF2B5EF4-FFF2-40B4-BE49-F238E27FC236}">
                <a16:creationId xmlns:a16="http://schemas.microsoft.com/office/drawing/2014/main" id="{BC659EEB-C3AE-4544-8263-417009DCDF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25" name="Straight Connector 4124">
              <a:extLst>
                <a:ext uri="{FF2B5EF4-FFF2-40B4-BE49-F238E27FC236}">
                  <a16:creationId xmlns:a16="http://schemas.microsoft.com/office/drawing/2014/main" id="{D99DB6C6-36F9-4576-A558-95153EADBE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26" name="Rectangle 23">
              <a:extLst>
                <a:ext uri="{FF2B5EF4-FFF2-40B4-BE49-F238E27FC236}">
                  <a16:creationId xmlns:a16="http://schemas.microsoft.com/office/drawing/2014/main" id="{694E7916-EDE4-4B50-A4A1-6B28FDD4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7" name="Rectangle 25">
              <a:extLst>
                <a:ext uri="{FF2B5EF4-FFF2-40B4-BE49-F238E27FC236}">
                  <a16:creationId xmlns:a16="http://schemas.microsoft.com/office/drawing/2014/main" id="{6F6CB7BB-4370-4173-97F8-F636C0F14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8" name="Isosceles Triangle 4127">
              <a:extLst>
                <a:ext uri="{FF2B5EF4-FFF2-40B4-BE49-F238E27FC236}">
                  <a16:creationId xmlns:a16="http://schemas.microsoft.com/office/drawing/2014/main" id="{B0F590BB-1F51-4138-A2D4-2E483C84F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29" name="Rectangle 27">
              <a:extLst>
                <a:ext uri="{FF2B5EF4-FFF2-40B4-BE49-F238E27FC236}">
                  <a16:creationId xmlns:a16="http://schemas.microsoft.com/office/drawing/2014/main" id="{4A492863-9797-45A2-BAB3-514F10C5F2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0" name="Rectangle 28">
              <a:extLst>
                <a:ext uri="{FF2B5EF4-FFF2-40B4-BE49-F238E27FC236}">
                  <a16:creationId xmlns:a16="http://schemas.microsoft.com/office/drawing/2014/main" id="{7C1E33F6-6D0F-4ECF-92F4-6F71D8BAF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1" name="Rectangle 29">
              <a:extLst>
                <a:ext uri="{FF2B5EF4-FFF2-40B4-BE49-F238E27FC236}">
                  <a16:creationId xmlns:a16="http://schemas.microsoft.com/office/drawing/2014/main" id="{73EEEA64-7411-474B-BD0E-60C24B3F4E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2" name="Isosceles Triangle 4131">
              <a:extLst>
                <a:ext uri="{FF2B5EF4-FFF2-40B4-BE49-F238E27FC236}">
                  <a16:creationId xmlns:a16="http://schemas.microsoft.com/office/drawing/2014/main" id="{4F82A6DD-92BB-4443-B5A5-05240DD55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3" name="Isosceles Triangle 4132">
              <a:extLst>
                <a:ext uri="{FF2B5EF4-FFF2-40B4-BE49-F238E27FC236}">
                  <a16:creationId xmlns:a16="http://schemas.microsoft.com/office/drawing/2014/main" id="{79832BCB-1DCF-46AC-9FFA-170791668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135" name="Rectangle 4134">
            <a:extLst>
              <a:ext uri="{FF2B5EF4-FFF2-40B4-BE49-F238E27FC236}">
                <a16:creationId xmlns:a16="http://schemas.microsoft.com/office/drawing/2014/main" id="{4E74DA95-CD7A-4D5E-9D27-67A759CE7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Questions Welcome Stock Illustrations ...">
            <a:extLst>
              <a:ext uri="{FF2B5EF4-FFF2-40B4-BE49-F238E27FC236}">
                <a16:creationId xmlns:a16="http://schemas.microsoft.com/office/drawing/2014/main" id="{7151C9FC-B4E8-4DFC-8BD6-CC347A207AF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20297" y="1131994"/>
            <a:ext cx="3257934" cy="4602479"/>
          </a:xfrm>
          <a:prstGeom prst="rect">
            <a:avLst/>
          </a:prstGeom>
          <a:noFill/>
          <a:extLst>
            <a:ext uri="{909E8E84-426E-40DD-AFC4-6F175D3DCCD1}">
              <a14:hiddenFill xmlns:a14="http://schemas.microsoft.com/office/drawing/2010/main">
                <a:solidFill>
                  <a:srgbClr val="FFFFFF"/>
                </a:solidFill>
              </a14:hiddenFill>
            </a:ext>
          </a:extLst>
        </p:spPr>
      </p:pic>
      <p:cxnSp>
        <p:nvCxnSpPr>
          <p:cNvPr id="4137" name="Straight Connector 4136">
            <a:extLst>
              <a:ext uri="{FF2B5EF4-FFF2-40B4-BE49-F238E27FC236}">
                <a16:creationId xmlns:a16="http://schemas.microsoft.com/office/drawing/2014/main" id="{14AA3B5C-0C55-4FFF-9C45-8F9F7C074A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1305" y="1650669"/>
            <a:ext cx="0" cy="3431969"/>
          </a:xfrm>
          <a:prstGeom prst="line">
            <a:avLst/>
          </a:prstGeom>
        </p:spPr>
        <p:style>
          <a:lnRef idx="1">
            <a:schemeClr val="accent1"/>
          </a:lnRef>
          <a:fillRef idx="0">
            <a:schemeClr val="accent1"/>
          </a:fillRef>
          <a:effectRef idx="0">
            <a:schemeClr val="accent1"/>
          </a:effectRef>
          <a:fontRef idx="minor">
            <a:schemeClr val="tx1"/>
          </a:fontRef>
        </p:style>
      </p:cxnSp>
      <p:pic>
        <p:nvPicPr>
          <p:cNvPr id="4100" name="Picture 4" descr="Thank You For Listening | Podcast on ...">
            <a:extLst>
              <a:ext uri="{FF2B5EF4-FFF2-40B4-BE49-F238E27FC236}">
                <a16:creationId xmlns:a16="http://schemas.microsoft.com/office/drawing/2014/main" id="{9FAE98F5-DC2A-903C-BF73-08785DCBAAF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38129" y="1131993"/>
            <a:ext cx="4602479" cy="4602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1693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36</TotalTime>
  <Words>1682</Words>
  <Application>Microsoft Office PowerPoint</Application>
  <PresentationFormat>Widescreen</PresentationFormat>
  <Paragraphs>55</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Trebuchet MS</vt:lpstr>
      <vt:lpstr>Wingdings 3</vt:lpstr>
      <vt:lpstr>Facet</vt:lpstr>
      <vt:lpstr>Single Episode Depressive Disorder </vt:lpstr>
      <vt:lpstr>Treatment and Understanding of History.</vt:lpstr>
      <vt:lpstr>Modern Treatment and Social, Cultural, and Political Environment</vt:lpstr>
      <vt:lpstr>Analysis and Future 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HomePC</dc:creator>
  <cp:lastModifiedBy>Fadumo Omar</cp:lastModifiedBy>
  <cp:revision>3</cp:revision>
  <dcterms:created xsi:type="dcterms:W3CDTF">2025-10-08T15:31:09Z</dcterms:created>
  <dcterms:modified xsi:type="dcterms:W3CDTF">2025-10-20T09:40:04Z</dcterms:modified>
</cp:coreProperties>
</file>