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257" autoAdjust="0"/>
  </p:normalViewPr>
  <p:slideViewPr>
    <p:cSldViewPr>
      <p:cViewPr varScale="1">
        <p:scale>
          <a:sx n="106" d="100"/>
          <a:sy n="106" d="100"/>
        </p:scale>
        <p:origin x="1764" y="1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1648212-EDF7-48C0-A5E9-16E723A8A7A1}" type="datetimeFigureOut">
              <a:rPr lang="en-US" smtClean="0"/>
              <a:t>3/4/2021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243C217-9A44-457D-B617-20E0AAF7D5DA}" type="slidenum">
              <a:rPr lang="en-US" smtClean="0"/>
              <a:t>‹#›</a:t>
            </a:fld>
            <a:endParaRPr lang="en-US"/>
          </a:p>
        </p:txBody>
      </p:sp>
    </p:spTree>
    <p:extLst>
      <p:ext uri="{BB962C8B-B14F-4D97-AF65-F5344CB8AC3E}">
        <p14:creationId xmlns:p14="http://schemas.microsoft.com/office/powerpoint/2010/main" val="33814080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243C217-9A44-457D-B617-20E0AAF7D5DA}" type="slidenum">
              <a:rPr lang="en-US" smtClean="0"/>
              <a:t>2</a:t>
            </a:fld>
            <a:endParaRPr lang="en-US"/>
          </a:p>
        </p:txBody>
      </p:sp>
    </p:spTree>
    <p:extLst>
      <p:ext uri="{BB962C8B-B14F-4D97-AF65-F5344CB8AC3E}">
        <p14:creationId xmlns:p14="http://schemas.microsoft.com/office/powerpoint/2010/main" val="8480940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243C217-9A44-457D-B617-20E0AAF7D5DA}" type="slidenum">
              <a:rPr lang="en-US" smtClean="0"/>
              <a:t>4</a:t>
            </a:fld>
            <a:endParaRPr lang="en-US"/>
          </a:p>
        </p:txBody>
      </p:sp>
    </p:spTree>
    <p:extLst>
      <p:ext uri="{BB962C8B-B14F-4D97-AF65-F5344CB8AC3E}">
        <p14:creationId xmlns:p14="http://schemas.microsoft.com/office/powerpoint/2010/main" val="218862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6243BDF-4472-4500-A817-5CBDDAE9CB73}" type="datetimeFigureOut">
              <a:rPr lang="en-US" smtClean="0"/>
              <a:t>3/4/2021</a:t>
            </a:fld>
            <a:endParaRPr lang="en-US"/>
          </a:p>
        </p:txBody>
      </p:sp>
      <p:sp>
        <p:nvSpPr>
          <p:cNvPr id="5" name="Footer Placeholder 4"/>
          <p:cNvSpPr>
            <a:spLocks noGrp="1"/>
          </p:cNvSpPr>
          <p:nvPr>
            <p:ph type="ftr" sz="quarter" idx="11"/>
          </p:nvPr>
        </p:nvSpPr>
        <p:spPr/>
        <p:txBody>
          <a:bodyPr/>
          <a:lstStyle/>
          <a:p>
            <a:endParaRPr lang="en-US"/>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2373BE62-87FE-4F11-82AB-96326887981F}"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243BDF-4472-4500-A817-5CBDDAE9CB73}" type="datetimeFigureOut">
              <a:rPr lang="en-US" smtClean="0"/>
              <a:t>3/4/2021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73BE62-87FE-4F11-82AB-96326887981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6243BDF-4472-4500-A817-5CBDDAE9CB73}" type="datetimeFigureOut">
              <a:rPr lang="en-US" smtClean="0"/>
              <a:t>3/4/2021</a:t>
            </a:fld>
            <a:endParaRPr lang="en-US"/>
          </a:p>
        </p:txBody>
      </p:sp>
      <p:sp>
        <p:nvSpPr>
          <p:cNvPr id="8" name="Slide Number Placeholder 7"/>
          <p:cNvSpPr>
            <a:spLocks noGrp="1"/>
          </p:cNvSpPr>
          <p:nvPr>
            <p:ph type="sldNum" sz="quarter" idx="11"/>
          </p:nvPr>
        </p:nvSpPr>
        <p:spPr/>
        <p:txBody>
          <a:bodyPr/>
          <a:lstStyle/>
          <a:p>
            <a:fld id="{2373BE62-87FE-4F11-82AB-96326887981F}" type="slidenum">
              <a:rPr lang="en-US" smtClean="0"/>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243BDF-4472-4500-A817-5CBDDAE9CB73}" type="datetimeFigureOut">
              <a:rPr lang="en-US" smtClean="0"/>
              <a:t>3/4/2021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73BE62-87FE-4F11-82AB-96326887981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243BDF-4472-4500-A817-5CBDDAE9CB73}" type="datetimeFigureOut">
              <a:rPr lang="en-US" smtClean="0"/>
              <a:t>3/4/2021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373BE62-87FE-4F11-82AB-96326887981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6243BDF-4472-4500-A817-5CBDDAE9CB73}" type="datetimeFigureOut">
              <a:rPr lang="en-US" smtClean="0"/>
              <a:t>3/4/2021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373BE62-87FE-4F11-82AB-96326887981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243BDF-4472-4500-A817-5CBDDAE9CB73}" type="datetimeFigureOut">
              <a:rPr lang="en-US" smtClean="0"/>
              <a:t>3/4/2021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373BE62-87FE-4F11-82AB-96326887981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243BDF-4472-4500-A817-5CBDDAE9CB73}" type="datetimeFigureOut">
              <a:rPr lang="en-US" smtClean="0"/>
              <a:t>3/4/2021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73BE62-87FE-4F11-82AB-96326887981F}" type="slidenum">
              <a:rPr lang="en-US" smtClean="0"/>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243BDF-4472-4500-A817-5CBDDAE9CB73}" type="datetimeFigureOut">
              <a:rPr lang="en-US" smtClean="0"/>
              <a:t>3/4/2021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2373BE62-87FE-4F11-82AB-96326887981F}" type="slidenum">
              <a:rPr lang="en-US" smtClean="0"/>
              <a:t>‹#›</a:t>
            </a:fld>
            <a:endParaRPr lang="en-US"/>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6243BDF-4472-4500-A817-5CBDDAE9CB73}" type="datetimeFigureOut">
              <a:rPr lang="en-US" smtClean="0"/>
              <a:t>3/4/2021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73BE62-87FE-4F11-82AB-96326887981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6243BDF-4472-4500-A817-5CBDDAE9CB73}" type="datetimeFigureOut">
              <a:rPr lang="en-US" smtClean="0"/>
              <a:t>3/4/2021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73BE62-87FE-4F11-82AB-96326887981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76243BDF-4472-4500-A817-5CBDDAE9CB73}" type="datetimeFigureOut">
              <a:rPr lang="en-US" smtClean="0"/>
              <a:t>3/4/2021</a:t>
            </a:fld>
            <a:endParaRPr lang="en-US"/>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2373BE62-87FE-4F11-82AB-96326887981F}" type="slidenum">
              <a:rPr lang="en-US" smtClean="0"/>
              <a:t>‹#›</a:t>
            </a:fld>
            <a:endParaRPr lang="en-US"/>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pmi.org/learning/library/improving-quality-interpersonal-communication-7781" TargetMode="External"/><Relationship Id="rId2" Type="http://schemas.openxmlformats.org/officeDocument/2006/relationships/hyperlink" Target="https://www.successconsciousness.com/blog/quotes/motivation-quotes/" TargetMode="External"/><Relationship Id="rId1" Type="http://schemas.openxmlformats.org/officeDocument/2006/relationships/slideLayout" Target="../slideLayouts/slideLayout2.xml"/><Relationship Id="rId5" Type="http://schemas.openxmlformats.org/officeDocument/2006/relationships/hyperlink" Target="https://www.verywellmind.com/what-is-maslows-hierarchy-of-needs-4136760" TargetMode="External"/><Relationship Id="rId4" Type="http://schemas.openxmlformats.org/officeDocument/2006/relationships/hyperlink" Target="https://harboroughtutors.co.uk/news/2016/10/13/how-does-your-child-learn-take-the-vark-questionnaire-1"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altLang="en-US" b="1" dirty="0">
                <a:effectLst>
                  <a:outerShdw blurRad="38100" dist="38100" dir="2700000" algn="tl">
                    <a:srgbClr val="000000">
                      <a:alpha val="43137"/>
                    </a:srgbClr>
                  </a:outerShdw>
                </a:effectLst>
                <a:latin typeface="Arabic Typesetting" panose="03020402040406030203" pitchFamily="66" charset="-78"/>
                <a:cs typeface="Arabic Typesetting" panose="03020402040406030203" pitchFamily="66" charset="-78"/>
              </a:rPr>
            </a:br>
            <a:r>
              <a:rPr lang="en-GB" altLang="en-US" b="1" dirty="0">
                <a:effectLst>
                  <a:outerShdw blurRad="38100" dist="38100" dir="2700000" algn="tl">
                    <a:srgbClr val="000000">
                      <a:alpha val="43137"/>
                    </a:srgbClr>
                  </a:outerShdw>
                </a:effectLst>
                <a:latin typeface="Arabic Typesetting" panose="03020402040406030203" pitchFamily="66" charset="-78"/>
                <a:cs typeface="Arabic Typesetting" panose="03020402040406030203" pitchFamily="66" charset="-78"/>
              </a:rPr>
              <a:t>Reflective  Report</a:t>
            </a:r>
            <a:endParaRPr lang="en-US" dirty="0">
              <a:latin typeface="Arabic Typesetting" panose="03020402040406030203" pitchFamily="66" charset="-78"/>
              <a:cs typeface="Arabic Typesetting" panose="03020402040406030203" pitchFamily="66" charset="-78"/>
            </a:endParaRPr>
          </a:p>
        </p:txBody>
      </p:sp>
      <p:sp>
        <p:nvSpPr>
          <p:cNvPr id="4" name="Content Placeholder 3"/>
          <p:cNvSpPr>
            <a:spLocks noGrp="1"/>
          </p:cNvSpPr>
          <p:nvPr>
            <p:ph idx="1"/>
          </p:nvPr>
        </p:nvSpPr>
        <p:spPr>
          <a:xfrm>
            <a:off x="381000" y="1905000"/>
            <a:ext cx="8229600" cy="4572000"/>
          </a:xfrm>
        </p:spPr>
        <p:txBody>
          <a:bodyPr/>
          <a:lstStyle/>
          <a:p>
            <a:pPr marL="0" indent="0">
              <a:buNone/>
            </a:pPr>
            <a:r>
              <a:rPr lang="en-US" dirty="0">
                <a:latin typeface="Copperplate Gothic Light" panose="020E0507020206020404" pitchFamily="34" charset="0"/>
                <a:cs typeface="Andalus" panose="02020603050405020304" pitchFamily="18" charset="-78"/>
              </a:rPr>
              <a:t>                           </a:t>
            </a:r>
            <a:r>
              <a:rPr lang="en-US" dirty="0">
                <a:solidFill>
                  <a:schemeClr val="accent1">
                    <a:lumMod val="50000"/>
                  </a:schemeClr>
                </a:solidFill>
                <a:latin typeface="Copperplate Gothic Light" panose="020E0507020206020404" pitchFamily="34" charset="0"/>
                <a:cs typeface="Andalus" panose="02020603050405020304" pitchFamily="18" charset="-78"/>
              </a:rPr>
              <a:t>Name: Catalina </a:t>
            </a:r>
            <a:r>
              <a:rPr lang="en-US" dirty="0" err="1">
                <a:solidFill>
                  <a:schemeClr val="accent1">
                    <a:lumMod val="50000"/>
                  </a:schemeClr>
                </a:solidFill>
                <a:latin typeface="Copperplate Gothic Light" panose="020E0507020206020404" pitchFamily="34" charset="0"/>
                <a:cs typeface="Andalus" panose="02020603050405020304" pitchFamily="18" charset="-78"/>
              </a:rPr>
              <a:t>Costin</a:t>
            </a:r>
            <a:r>
              <a:rPr lang="en-US" dirty="0">
                <a:solidFill>
                  <a:schemeClr val="accent1">
                    <a:lumMod val="50000"/>
                  </a:schemeClr>
                </a:solidFill>
                <a:latin typeface="Copperplate Gothic Light" panose="020E0507020206020404" pitchFamily="34" charset="0"/>
                <a:cs typeface="Andalus" panose="02020603050405020304" pitchFamily="18" charset="-78"/>
              </a:rPr>
              <a:t> </a:t>
            </a:r>
          </a:p>
          <a:p>
            <a:pPr marL="0" indent="0">
              <a:buNone/>
            </a:pPr>
            <a:r>
              <a:rPr lang="en-US" dirty="0">
                <a:solidFill>
                  <a:schemeClr val="accent1">
                    <a:lumMod val="50000"/>
                  </a:schemeClr>
                </a:solidFill>
                <a:latin typeface="Copperplate Gothic Light" panose="020E0507020206020404" pitchFamily="34" charset="0"/>
                <a:cs typeface="Andalus" panose="02020603050405020304" pitchFamily="18" charset="-78"/>
              </a:rPr>
              <a:t>                           Student Number:( 2020586 )</a:t>
            </a:r>
          </a:p>
          <a:p>
            <a:pPr marL="0" indent="0">
              <a:buNone/>
            </a:pPr>
            <a:endParaRPr lang="en-US" dirty="0">
              <a:solidFill>
                <a:schemeClr val="accent1">
                  <a:lumMod val="50000"/>
                </a:schemeClr>
              </a:solidFill>
              <a:latin typeface="Copperplate Gothic Light" panose="020E0507020206020404" pitchFamily="34" charset="0"/>
              <a:cs typeface="Andalus" panose="02020603050405020304" pitchFamily="18" charset="-78"/>
            </a:endParaRPr>
          </a:p>
        </p:txBody>
      </p:sp>
    </p:spTree>
    <p:extLst>
      <p:ext uri="{BB962C8B-B14F-4D97-AF65-F5344CB8AC3E}">
        <p14:creationId xmlns:p14="http://schemas.microsoft.com/office/powerpoint/2010/main" val="3836556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381000" y="-19940"/>
            <a:ext cx="8001000" cy="1295400"/>
          </a:xfrm>
        </p:spPr>
        <p:txBody>
          <a:bodyPr/>
          <a:lstStyle/>
          <a:p>
            <a:r>
              <a:rPr lang="en-US" dirty="0">
                <a:latin typeface="AngsanaUPC" panose="02020603050405020304" pitchFamily="18" charset="-34"/>
                <a:cs typeface="AngsanaUPC" panose="02020603050405020304" pitchFamily="18" charset="-34"/>
              </a:rPr>
              <a:t>Introduction</a:t>
            </a:r>
          </a:p>
        </p:txBody>
      </p:sp>
      <p:sp>
        <p:nvSpPr>
          <p:cNvPr id="12" name="Content Placeholder 11"/>
          <p:cNvSpPr>
            <a:spLocks noGrp="1"/>
          </p:cNvSpPr>
          <p:nvPr>
            <p:ph idx="1"/>
          </p:nvPr>
        </p:nvSpPr>
        <p:spPr>
          <a:xfrm>
            <a:off x="457200" y="1295400"/>
            <a:ext cx="8229600" cy="5364163"/>
          </a:xfrm>
        </p:spPr>
        <p:txBody>
          <a:bodyPr>
            <a:normAutofit/>
          </a:bodyPr>
          <a:lstStyle/>
          <a:p>
            <a:pPr marL="0" indent="0">
              <a:buNone/>
            </a:pPr>
            <a:r>
              <a:rPr lang="en-US" sz="1050" dirty="0">
                <a:solidFill>
                  <a:srgbClr val="00B050"/>
                </a:solidFill>
                <a:cs typeface="Andalus" panose="02020603050405020304" pitchFamily="18" charset="-78"/>
              </a:rPr>
              <a:t>Professional Career Development</a:t>
            </a:r>
            <a:r>
              <a:rPr lang="en-US" sz="1050" dirty="0">
                <a:cs typeface="Andalus" panose="02020603050405020304" pitchFamily="18" charset="-78"/>
              </a:rPr>
              <a:t> is important to get and improve the knowledge needed to work effectively. It helps me reach my desired career,  goals,  using even the biggest fears or weaknesses that hinders me from fulfilling my career path.</a:t>
            </a:r>
          </a:p>
          <a:p>
            <a:pPr marL="0" indent="0">
              <a:buNone/>
            </a:pPr>
            <a:r>
              <a:rPr lang="en-US" sz="1050" dirty="0">
                <a:cs typeface="Andalus" panose="02020603050405020304" pitchFamily="18" charset="-78"/>
              </a:rPr>
              <a:t>Through Professional Career Development I can transform my weaknesses into strengths and threats into opportunities. This technique is called “SWOT “ analysis.</a:t>
            </a:r>
          </a:p>
          <a:p>
            <a:pPr marL="0" indent="0">
              <a:buNone/>
            </a:pPr>
            <a:r>
              <a:rPr lang="en-US" sz="1050" dirty="0">
                <a:cs typeface="Andalus" panose="02020603050405020304" pitchFamily="18" charset="-78"/>
              </a:rPr>
              <a:t>Self awareness is the process of learning about myself, discover my preferences and desires, weaknesses and strengths in order to develop a personal strategic plan to reach my goals.  Self awareness could lead afterwards to self improvement. </a:t>
            </a:r>
          </a:p>
          <a:p>
            <a:pPr marL="0" indent="0">
              <a:buNone/>
            </a:pPr>
            <a:r>
              <a:rPr lang="en-US" sz="1050" dirty="0">
                <a:cs typeface="Andalus" panose="02020603050405020304" pitchFamily="18" charset="-78"/>
              </a:rPr>
              <a:t>Self improvement is important because it teaches me how to use my strengths and make the most of them. It also keeps me motivated.</a:t>
            </a:r>
          </a:p>
          <a:p>
            <a:pPr marL="0" indent="0">
              <a:buNone/>
            </a:pPr>
            <a:r>
              <a:rPr lang="en-US" sz="1050" dirty="0">
                <a:cs typeface="Andalus" panose="02020603050405020304" pitchFamily="18" charset="-78"/>
              </a:rPr>
              <a:t>Motivation is the process that guides me to do good things in life, to achieve even the hardest goals.</a:t>
            </a:r>
          </a:p>
          <a:p>
            <a:pPr marL="0" indent="0">
              <a:buNone/>
            </a:pPr>
            <a:r>
              <a:rPr lang="en-US" sz="1050" dirty="0">
                <a:cs typeface="Andalus" panose="02020603050405020304" pitchFamily="18" charset="-78"/>
              </a:rPr>
              <a:t>Motivation is not just a process, motivation is a reason. A reason to keep myself engaged, focused and strong in order to fulfil my goals. </a:t>
            </a:r>
          </a:p>
          <a:p>
            <a:pPr marL="0" indent="0">
              <a:buNone/>
            </a:pPr>
            <a:r>
              <a:rPr lang="en-US" sz="1050" dirty="0">
                <a:cs typeface="Andalus" panose="02020603050405020304" pitchFamily="18" charset="-78"/>
              </a:rPr>
              <a:t>Motivation is the willingness to achieve, to create and it can be a great source of inspiration as well.</a:t>
            </a:r>
          </a:p>
          <a:p>
            <a:pPr marL="0" indent="0">
              <a:buNone/>
            </a:pPr>
            <a:r>
              <a:rPr lang="en-US" sz="1050" dirty="0">
                <a:cs typeface="Andalus" panose="02020603050405020304" pitchFamily="18" charset="-78"/>
              </a:rPr>
              <a:t>This process can be powered by a different sets of needs or desires, for example: the motivation of going to university, the motivation of losing weight etc.</a:t>
            </a:r>
          </a:p>
          <a:p>
            <a:pPr marL="0" indent="0">
              <a:buNone/>
            </a:pPr>
            <a:r>
              <a:rPr lang="en-US" sz="1050" dirty="0">
                <a:cs typeface="Andalus" panose="02020603050405020304" pitchFamily="18" charset="-78"/>
              </a:rPr>
              <a:t>I’ve realized that, through motivation I can advance, move forward and bring my life to another level, a better one.</a:t>
            </a:r>
          </a:p>
          <a:p>
            <a:pPr marL="0" indent="0">
              <a:buNone/>
            </a:pPr>
            <a:r>
              <a:rPr lang="en-US" sz="1050" dirty="0">
                <a:cs typeface="Andalus" panose="02020603050405020304" pitchFamily="18" charset="-78"/>
              </a:rPr>
              <a:t>An article that I’ve read recently  states that “Motivation is the power that activates the engine of success and moves you toward accomplishments.” (</a:t>
            </a:r>
            <a:r>
              <a:rPr lang="en-US" sz="1050" dirty="0" err="1">
                <a:cs typeface="Andalus" panose="02020603050405020304" pitchFamily="18" charset="-78"/>
              </a:rPr>
              <a:t>Sasson</a:t>
            </a:r>
            <a:r>
              <a:rPr lang="en-US" sz="1050" dirty="0">
                <a:cs typeface="Andalus" panose="02020603050405020304" pitchFamily="18" charset="-78"/>
              </a:rPr>
              <a:t> , </a:t>
            </a:r>
            <a:r>
              <a:rPr lang="en-US" sz="1050" dirty="0" err="1">
                <a:cs typeface="Andalus" panose="02020603050405020304" pitchFamily="18" charset="-78"/>
              </a:rPr>
              <a:t>n.d</a:t>
            </a:r>
            <a:r>
              <a:rPr lang="en-US" sz="1050" dirty="0">
                <a:cs typeface="Andalus" panose="02020603050405020304" pitchFamily="18" charset="-78"/>
              </a:rPr>
              <a:t>)</a:t>
            </a:r>
          </a:p>
          <a:p>
            <a:pPr marL="0" indent="0">
              <a:buNone/>
            </a:pPr>
            <a:r>
              <a:rPr lang="en-US" sz="1050" dirty="0">
                <a:cs typeface="Andalus" panose="02020603050405020304" pitchFamily="18" charset="-78"/>
              </a:rPr>
              <a:t>In order to achieve a goal, besides motivation, I need a Personnel Development Plan (PDP). A  Personnel  Development  Plan is, in short, a self-reflection on my skills, strengths  and weaknesses. The  purpose of this this process is to analyze myself , become  aware of the skills that I have and transform  them  into  opportunities . </a:t>
            </a:r>
          </a:p>
        </p:txBody>
      </p:sp>
      <p:sp>
        <p:nvSpPr>
          <p:cNvPr id="13" name="Slide Number Placeholder 12"/>
          <p:cNvSpPr>
            <a:spLocks noGrp="1"/>
          </p:cNvSpPr>
          <p:nvPr>
            <p:ph type="sldNum" sz="quarter" idx="12"/>
          </p:nvPr>
        </p:nvSpPr>
        <p:spPr/>
        <p:txBody>
          <a:bodyPr/>
          <a:lstStyle/>
          <a:p>
            <a:fld id="{2373BE62-87FE-4F11-82AB-96326887981F}" type="slidenum">
              <a:rPr lang="en-US" smtClean="0"/>
              <a:t>2</a:t>
            </a:fld>
            <a:endParaRPr lang="en-US"/>
          </a:p>
        </p:txBody>
      </p:sp>
    </p:spTree>
    <p:extLst>
      <p:ext uri="{BB962C8B-B14F-4D97-AF65-F5344CB8AC3E}">
        <p14:creationId xmlns:p14="http://schemas.microsoft.com/office/powerpoint/2010/main" val="2295517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96966" y="533400"/>
            <a:ext cx="8382000" cy="6186309"/>
          </a:xfrm>
          <a:prstGeom prst="rect">
            <a:avLst/>
          </a:prstGeom>
        </p:spPr>
        <p:txBody>
          <a:bodyPr wrap="square">
            <a:spAutoFit/>
          </a:bodyPr>
          <a:lstStyle/>
          <a:p>
            <a:r>
              <a:rPr lang="en-US" sz="1200" dirty="0">
                <a:latin typeface="+mj-lt"/>
              </a:rPr>
              <a:t>SMART goals helps me set my goals in order to make it specific, measurable, achievable, realistic and time limited. </a:t>
            </a:r>
          </a:p>
          <a:p>
            <a:r>
              <a:rPr lang="en-US" sz="1200" dirty="0">
                <a:latin typeface="+mj-lt"/>
              </a:rPr>
              <a:t>Using SMART makes the goal more specific and it keeps myself more motivated.</a:t>
            </a:r>
          </a:p>
          <a:p>
            <a:r>
              <a:rPr lang="en-US" sz="1200" dirty="0">
                <a:latin typeface="+mj-lt"/>
              </a:rPr>
              <a:t>SWOT Analysis proves the power of having a good strategic plan to reach my career goal.  For example, my goal is to become a manager. Knowing that one of my main skill is communication skill, my weakness is the lack of digital skills. The opportunities that I have is to get a job in my desired field ( management ) for an advertising company wherein communication skills and digital skills are essential. To transform my weakness in a strength I could attend a digital skills development online course, apply what I learn throughout to course and become more efficient in using my digital skills.</a:t>
            </a:r>
          </a:p>
          <a:p>
            <a:r>
              <a:rPr lang="en-US" sz="1200" dirty="0">
                <a:latin typeface="+mj-lt"/>
              </a:rPr>
              <a:t>I find Maslow’s Theory of Needs   (A. H. Maslow (1943)) strongly connected to my desire to reach my goals because Maslow’s Theory of needs shows life progress, shows the motivation to aspire for more, to achieve more things in life, after having the physiological needs, safety and security and love and belonging needs. </a:t>
            </a:r>
          </a:p>
          <a:p>
            <a:r>
              <a:rPr lang="en-US" sz="1200" dirty="0" err="1">
                <a:latin typeface="+mj-lt"/>
              </a:rPr>
              <a:t>Johari’s</a:t>
            </a:r>
            <a:r>
              <a:rPr lang="en-US" sz="1200" dirty="0">
                <a:latin typeface="+mj-lt"/>
              </a:rPr>
              <a:t> window is another method to analyze myself using interpersonal communication. “The </a:t>
            </a:r>
            <a:r>
              <a:rPr lang="en-US" sz="1200" dirty="0" err="1">
                <a:latin typeface="+mj-lt"/>
              </a:rPr>
              <a:t>Johari</a:t>
            </a:r>
            <a:r>
              <a:rPr lang="en-US" sz="1200" dirty="0">
                <a:latin typeface="+mj-lt"/>
              </a:rPr>
              <a:t> Window is a simple but powerful model of interpersonal communication. As for all models, its value resides mainly in its capability to provide a framework that we can use for reflecting on the experiences that built up our identity and our knowledge. “ (</a:t>
            </a:r>
            <a:r>
              <a:rPr lang="en-US" sz="1200" dirty="0" err="1">
                <a:latin typeface="+mj-lt"/>
              </a:rPr>
              <a:t>Garagna</a:t>
            </a:r>
            <a:r>
              <a:rPr lang="en-US" sz="1200" dirty="0">
                <a:latin typeface="+mj-lt"/>
              </a:rPr>
              <a:t>, L. (2003) )  .This method is used to improve self-awareness and even develop a perception about people around me. </a:t>
            </a:r>
          </a:p>
          <a:p>
            <a:r>
              <a:rPr lang="en-US" sz="1200" dirty="0">
                <a:latin typeface="+mj-lt"/>
              </a:rPr>
              <a:t>The </a:t>
            </a:r>
            <a:r>
              <a:rPr lang="en-US" sz="1200" dirty="0" err="1">
                <a:latin typeface="+mj-lt"/>
              </a:rPr>
              <a:t>Vark</a:t>
            </a:r>
            <a:r>
              <a:rPr lang="en-US" sz="1200" dirty="0">
                <a:latin typeface="+mj-lt"/>
              </a:rPr>
              <a:t> questionnaire is a method of assessing the way someone learn and process the new information received.</a:t>
            </a:r>
          </a:p>
          <a:p>
            <a:r>
              <a:rPr lang="en-US" sz="1200" dirty="0">
                <a:latin typeface="+mj-lt"/>
              </a:rPr>
              <a:t>“VARK was developed by Neil Fleming in 1987 to answer those very questions. VARK is a questionnaire that identifies how people learn, across four different categories: Visual, Audio, Reading/Writing, and </a:t>
            </a:r>
            <a:r>
              <a:rPr lang="en-US" sz="1200" dirty="0" err="1">
                <a:latin typeface="+mj-lt"/>
              </a:rPr>
              <a:t>Kinaesthetic</a:t>
            </a:r>
            <a:r>
              <a:rPr lang="en-US" sz="1200" dirty="0">
                <a:latin typeface="+mj-lt"/>
              </a:rPr>
              <a:t>. Understanding which of these four categories your child benefits from most can help tailor their learning experience so that they can perform at their best.” (</a:t>
            </a:r>
            <a:r>
              <a:rPr lang="en-US" sz="1200" dirty="0" err="1">
                <a:latin typeface="+mj-lt"/>
              </a:rPr>
              <a:t>Ludden</a:t>
            </a:r>
            <a:r>
              <a:rPr lang="en-US" sz="1200" dirty="0">
                <a:latin typeface="+mj-lt"/>
              </a:rPr>
              <a:t> 2016)</a:t>
            </a:r>
          </a:p>
          <a:p>
            <a:r>
              <a:rPr lang="en-US" sz="1200" dirty="0">
                <a:latin typeface="+mj-lt"/>
              </a:rPr>
              <a:t>Honey and Mumford are four different styles of learning. A learning style is described as being:...a description of the attitudes and </a:t>
            </a:r>
            <a:r>
              <a:rPr lang="en-US" sz="1200" dirty="0" err="1">
                <a:latin typeface="+mj-lt"/>
              </a:rPr>
              <a:t>behaviour</a:t>
            </a:r>
            <a:r>
              <a:rPr lang="en-US" sz="1200" dirty="0">
                <a:latin typeface="+mj-lt"/>
              </a:rPr>
              <a:t> which determine an individual’s preferred way of learning. (Honey &amp; Mumford, 1992, p. 1). </a:t>
            </a:r>
          </a:p>
          <a:p>
            <a:r>
              <a:rPr lang="en-US" sz="1200" dirty="0">
                <a:latin typeface="+mj-lt"/>
              </a:rPr>
              <a:t>The theory states that each individual has a different type of learning and acknowledge the received information. Some of use can use more than one learning style.</a:t>
            </a:r>
          </a:p>
          <a:p>
            <a:r>
              <a:rPr lang="en-US" sz="1200" dirty="0">
                <a:latin typeface="+mj-lt"/>
              </a:rPr>
              <a:t>I personally use Active Experimentation (doing) when it comes to learning something new, but I also prefer the Abstract </a:t>
            </a:r>
            <a:r>
              <a:rPr lang="en-US" sz="1200" dirty="0" err="1">
                <a:latin typeface="+mj-lt"/>
              </a:rPr>
              <a:t>Conceptualisation</a:t>
            </a:r>
            <a:r>
              <a:rPr lang="en-US" sz="1200" dirty="0">
                <a:latin typeface="+mj-lt"/>
              </a:rPr>
              <a:t>.</a:t>
            </a:r>
          </a:p>
        </p:txBody>
      </p:sp>
    </p:spTree>
    <p:extLst>
      <p:ext uri="{BB962C8B-B14F-4D97-AF65-F5344CB8AC3E}">
        <p14:creationId xmlns:p14="http://schemas.microsoft.com/office/powerpoint/2010/main" val="2855418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165" y="0"/>
            <a:ext cx="8877670" cy="6858000"/>
          </a:xfrm>
          <a:prstGeom prst="rect">
            <a:avLst/>
          </a:prstGeom>
        </p:spPr>
      </p:pic>
    </p:spTree>
    <p:extLst>
      <p:ext uri="{BB962C8B-B14F-4D97-AF65-F5344CB8AC3E}">
        <p14:creationId xmlns:p14="http://schemas.microsoft.com/office/powerpoint/2010/main" val="1230649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304800" y="381000"/>
            <a:ext cx="5791200" cy="609282"/>
          </a:xfrm>
        </p:spPr>
        <p:txBody>
          <a:bodyPr>
            <a:normAutofit/>
          </a:bodyPr>
          <a:lstStyle/>
          <a:p>
            <a:r>
              <a:rPr lang="en-US" sz="2400" dirty="0">
                <a:solidFill>
                  <a:schemeClr val="accent5">
                    <a:lumMod val="60000"/>
                    <a:lumOff val="40000"/>
                  </a:schemeClr>
                </a:solidFill>
              </a:rPr>
              <a:t>The 4 styles of learning </a:t>
            </a:r>
          </a:p>
        </p:txBody>
      </p:sp>
      <p:pic>
        <p:nvPicPr>
          <p:cNvPr id="14" name="Content Placeholder 1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62200" y="1377156"/>
            <a:ext cx="3810000" cy="4286250"/>
          </a:xfrm>
        </p:spPr>
      </p:pic>
    </p:spTree>
    <p:extLst>
      <p:ext uri="{BB962C8B-B14F-4D97-AF65-F5344CB8AC3E}">
        <p14:creationId xmlns:p14="http://schemas.microsoft.com/office/powerpoint/2010/main" val="36373512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81000" y="152400"/>
            <a:ext cx="5791200" cy="762000"/>
          </a:xfrm>
        </p:spPr>
        <p:txBody>
          <a:bodyPr>
            <a:normAutofit fontScale="90000"/>
          </a:bodyPr>
          <a:lstStyle/>
          <a:p>
            <a:br>
              <a:rPr lang="en-US" dirty="0"/>
            </a:br>
            <a:r>
              <a:rPr lang="en-US" dirty="0"/>
              <a:t>S.m.a.r.t</a:t>
            </a:r>
          </a:p>
        </p:txBody>
      </p:sp>
      <p:sp>
        <p:nvSpPr>
          <p:cNvPr id="5" name="Content Placeholder 4"/>
          <p:cNvSpPr>
            <a:spLocks noGrp="1"/>
          </p:cNvSpPr>
          <p:nvPr>
            <p:ph idx="1"/>
          </p:nvPr>
        </p:nvSpPr>
        <p:spPr>
          <a:xfrm>
            <a:off x="457200" y="1219200"/>
            <a:ext cx="7620000" cy="4906963"/>
          </a:xfrm>
        </p:spPr>
        <p:txBody>
          <a:bodyPr>
            <a:normAutofit fontScale="77500" lnSpcReduction="20000"/>
          </a:bodyPr>
          <a:lstStyle/>
          <a:p>
            <a:r>
              <a:rPr lang="en-US" dirty="0">
                <a:solidFill>
                  <a:schemeClr val="accent2"/>
                </a:solidFill>
              </a:rPr>
              <a:t>My S.M.A.R.T goal: </a:t>
            </a:r>
          </a:p>
          <a:p>
            <a:r>
              <a:rPr lang="en-US" dirty="0"/>
              <a:t>Specific : My goal is to graduate University  “Trinity Saint David” within 3 years.</a:t>
            </a:r>
          </a:p>
          <a:p>
            <a:r>
              <a:rPr lang="en-US" dirty="0"/>
              <a:t>Measurable : I will work hard to submit my homework every week to get good marks and to gain knowledge of the subjects I study about.</a:t>
            </a:r>
          </a:p>
          <a:p>
            <a:r>
              <a:rPr lang="en-US" dirty="0"/>
              <a:t>Achievable : I will attend every lecture  and I will try to process, learn and put into practice all the given information from my tutors.</a:t>
            </a:r>
          </a:p>
          <a:p>
            <a:r>
              <a:rPr lang="en-US" dirty="0"/>
              <a:t>Realistic : My goal is to graduate university using the knowledge that I am going to accumulate within 3 years of studying.</a:t>
            </a:r>
          </a:p>
          <a:p>
            <a:r>
              <a:rPr lang="en-US" dirty="0"/>
              <a:t>Time Bound : I will gain knowledge every week while attending the lectures and completing all the given tasks responsibly in order finish university.</a:t>
            </a:r>
          </a:p>
          <a:p>
            <a:endParaRPr lang="en-US" dirty="0"/>
          </a:p>
          <a:p>
            <a:r>
              <a:rPr lang="en-US" dirty="0"/>
              <a:t>In order to graduate University  “Trinity Saint David” I will be going to attend all the lectures, process, learn and put into practice all the received information. I will measure my progress by having a high weekly attendance, submitting all my homework and assignments on time to get good marks and gain knowledge of subjects that I study about. This outcome will be successfully reached within 3 years time.</a:t>
            </a:r>
          </a:p>
          <a:p>
            <a:endParaRPr lang="en-US" dirty="0">
              <a:solidFill>
                <a:schemeClr val="accent2"/>
              </a:solidFill>
            </a:endParaRPr>
          </a:p>
        </p:txBody>
      </p:sp>
    </p:spTree>
    <p:extLst>
      <p:ext uri="{BB962C8B-B14F-4D97-AF65-F5344CB8AC3E}">
        <p14:creationId xmlns:p14="http://schemas.microsoft.com/office/powerpoint/2010/main" val="2708595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7236" y="152400"/>
            <a:ext cx="5791200" cy="304482"/>
          </a:xfrm>
        </p:spPr>
        <p:txBody>
          <a:bodyPr>
            <a:normAutofit/>
          </a:bodyPr>
          <a:lstStyle/>
          <a:p>
            <a:r>
              <a:rPr lang="en-US" sz="1050" dirty="0"/>
              <a:t>SWOT ANALYSIS </a:t>
            </a:r>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27935" y="1950720"/>
            <a:ext cx="1956253" cy="1600199"/>
          </a:xfrm>
          <a:prstGeom prst="rect">
            <a:avLst/>
          </a:prstGeom>
          <a:solidFill>
            <a:schemeClr val="accent5">
              <a:lumMod val="75000"/>
            </a:schemeClr>
          </a:solidFill>
          <a:ln>
            <a:noFill/>
          </a:ln>
          <a:effec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2406" y="1981200"/>
            <a:ext cx="2010299" cy="1600200"/>
          </a:xfrm>
          <a:prstGeom prst="rect">
            <a:avLst/>
          </a:prstGeom>
          <a:solidFill>
            <a:schemeClr val="accent3">
              <a:lumMod val="60000"/>
              <a:lumOff val="40000"/>
            </a:schemeClr>
          </a:solidFill>
          <a:ln>
            <a:noFill/>
          </a:ln>
          <a:effectLst/>
        </p:spPr>
      </p:pic>
      <p:pic>
        <p:nvPicPr>
          <p:cNvPr id="307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8200" y="3886200"/>
            <a:ext cx="1934099" cy="1828800"/>
          </a:xfrm>
          <a:prstGeom prst="rect">
            <a:avLst/>
          </a:prstGeom>
          <a:solidFill>
            <a:schemeClr val="accent4">
              <a:lumMod val="60000"/>
              <a:lumOff val="40000"/>
            </a:schemeClr>
          </a:solidFill>
          <a:ln>
            <a:noFill/>
          </a:ln>
          <a:effectLst/>
        </p:spPr>
      </p:pic>
      <p:sp>
        <p:nvSpPr>
          <p:cNvPr id="4" name="Rectangle 3"/>
          <p:cNvSpPr/>
          <p:nvPr/>
        </p:nvSpPr>
        <p:spPr>
          <a:xfrm>
            <a:off x="4917805" y="4053841"/>
            <a:ext cx="1524000" cy="1200329"/>
          </a:xfrm>
          <a:prstGeom prst="rect">
            <a:avLst/>
          </a:prstGeom>
        </p:spPr>
        <p:txBody>
          <a:bodyPr wrap="square">
            <a:spAutoFit/>
          </a:bodyPr>
          <a:lstStyle/>
          <a:p>
            <a:r>
              <a:rPr lang="en-US" u="sng" dirty="0"/>
              <a:t>Threats:</a:t>
            </a:r>
          </a:p>
          <a:p>
            <a:r>
              <a:rPr lang="en-US" dirty="0">
                <a:latin typeface="Andalus" panose="02020603050405020304" pitchFamily="18" charset="-78"/>
                <a:cs typeface="Andalus" panose="02020603050405020304" pitchFamily="18" charset="-78"/>
              </a:rPr>
              <a:t>Competition </a:t>
            </a:r>
          </a:p>
          <a:p>
            <a:r>
              <a:rPr lang="en-US" dirty="0">
                <a:latin typeface="Andalus" panose="02020603050405020304" pitchFamily="18" charset="-78"/>
                <a:cs typeface="Andalus" panose="02020603050405020304" pitchFamily="18" charset="-78"/>
              </a:rPr>
              <a:t>Racism</a:t>
            </a:r>
          </a:p>
          <a:p>
            <a:r>
              <a:rPr lang="en-US" dirty="0">
                <a:latin typeface="Andalus" panose="02020603050405020304" pitchFamily="18" charset="-78"/>
                <a:cs typeface="Andalus" panose="02020603050405020304" pitchFamily="18" charset="-78"/>
              </a:rPr>
              <a:t>Pandemic</a:t>
            </a:r>
          </a:p>
        </p:txBody>
      </p:sp>
      <p:pic>
        <p:nvPicPr>
          <p:cNvPr id="3078"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57400" y="3886200"/>
            <a:ext cx="1943399" cy="1828800"/>
          </a:xfrm>
          <a:prstGeom prst="rect">
            <a:avLst/>
          </a:prstGeom>
          <a:solidFill>
            <a:schemeClr val="accent2">
              <a:lumMod val="60000"/>
              <a:lumOff val="40000"/>
            </a:schemeClr>
          </a:solidFill>
          <a:ln>
            <a:noFill/>
          </a:ln>
          <a:effectLst/>
        </p:spPr>
      </p:pic>
      <p:sp>
        <p:nvSpPr>
          <p:cNvPr id="5" name="Rectangle 4"/>
          <p:cNvSpPr/>
          <p:nvPr/>
        </p:nvSpPr>
        <p:spPr>
          <a:xfrm>
            <a:off x="2229762" y="4078251"/>
            <a:ext cx="1752600" cy="1477328"/>
          </a:xfrm>
          <a:prstGeom prst="rect">
            <a:avLst/>
          </a:prstGeom>
        </p:spPr>
        <p:txBody>
          <a:bodyPr wrap="square">
            <a:spAutoFit/>
          </a:bodyPr>
          <a:lstStyle/>
          <a:p>
            <a:r>
              <a:rPr lang="en-US" u="sng" dirty="0"/>
              <a:t>Opportunities:</a:t>
            </a:r>
            <a:endParaRPr lang="en-US" dirty="0">
              <a:latin typeface="Andalus" panose="02020603050405020304" pitchFamily="18" charset="-78"/>
              <a:cs typeface="Andalus" panose="02020603050405020304" pitchFamily="18" charset="-78"/>
            </a:endParaRPr>
          </a:p>
          <a:p>
            <a:r>
              <a:rPr lang="en-US" dirty="0">
                <a:latin typeface="Andalus" panose="02020603050405020304" pitchFamily="18" charset="-78"/>
                <a:cs typeface="Andalus" panose="02020603050405020304" pitchFamily="18" charset="-78"/>
              </a:rPr>
              <a:t>Good  job offer in the field that I am interested  in (Management )</a:t>
            </a:r>
          </a:p>
        </p:txBody>
      </p:sp>
      <p:pic>
        <p:nvPicPr>
          <p:cNvPr id="3080"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 y="4141787"/>
            <a:ext cx="920750" cy="1573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0" y="2610068"/>
            <a:ext cx="1981200" cy="1107996"/>
          </a:xfrm>
          <a:prstGeom prst="rect">
            <a:avLst/>
          </a:prstGeom>
        </p:spPr>
        <p:txBody>
          <a:bodyPr wrap="square">
            <a:spAutoFit/>
          </a:bodyPr>
          <a:lstStyle/>
          <a:p>
            <a:r>
              <a:rPr lang="en-US" sz="1100" dirty="0"/>
              <a:t>Conversation 1: </a:t>
            </a:r>
          </a:p>
          <a:p>
            <a:r>
              <a:rPr lang="en-US" sz="1100" dirty="0"/>
              <a:t>Using the strength of being a adaptable, apply for a manager position in a company despite all threats around me.</a:t>
            </a:r>
          </a:p>
        </p:txBody>
      </p:sp>
      <p:pic>
        <p:nvPicPr>
          <p:cNvPr id="3081" name="Picture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81800" y="4853926"/>
            <a:ext cx="1487487" cy="933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p:cNvSpPr/>
          <p:nvPr/>
        </p:nvSpPr>
        <p:spPr>
          <a:xfrm>
            <a:off x="6629400" y="2642108"/>
            <a:ext cx="2514600" cy="2123658"/>
          </a:xfrm>
          <a:prstGeom prst="rect">
            <a:avLst/>
          </a:prstGeom>
        </p:spPr>
        <p:txBody>
          <a:bodyPr wrap="square">
            <a:spAutoFit/>
          </a:bodyPr>
          <a:lstStyle/>
          <a:p>
            <a:r>
              <a:rPr lang="en-US" sz="1100" dirty="0"/>
              <a:t>Due to the fact that I am not a UK citizen might affect me in getting  a good position in a company. In order to fulfill my career path I will have to prove that I am very good. I will do that by developing my digital skills, attending an online course or watching  YouTube tutorials, I will also build my self-confidence and get rid of pessimism by reading good books and surrounding myself with trustworthy people.</a:t>
            </a:r>
          </a:p>
        </p:txBody>
      </p:sp>
      <p:pic>
        <p:nvPicPr>
          <p:cNvPr id="3082" name="Picture 10"/>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158436" y="1079183"/>
            <a:ext cx="566737" cy="871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Rectangle 10"/>
          <p:cNvSpPr/>
          <p:nvPr/>
        </p:nvSpPr>
        <p:spPr>
          <a:xfrm>
            <a:off x="1586436" y="887343"/>
            <a:ext cx="4572000" cy="707886"/>
          </a:xfrm>
          <a:prstGeom prst="rect">
            <a:avLst/>
          </a:prstGeom>
        </p:spPr>
        <p:txBody>
          <a:bodyPr>
            <a:spAutoFit/>
          </a:bodyPr>
          <a:lstStyle/>
          <a:p>
            <a:r>
              <a:rPr lang="en-US" sz="1100" dirty="0"/>
              <a:t>Improve my weaknesses of low self-confidence by interacting with other peers and learn from their skills and attitude in order to boost my  self-confidence</a:t>
            </a:r>
            <a:r>
              <a:rPr lang="en-US" dirty="0"/>
              <a:t>.</a:t>
            </a:r>
          </a:p>
        </p:txBody>
      </p:sp>
    </p:spTree>
    <p:extLst>
      <p:ext uri="{BB962C8B-B14F-4D97-AF65-F5344CB8AC3E}">
        <p14:creationId xmlns:p14="http://schemas.microsoft.com/office/powerpoint/2010/main" val="2122746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5791200" cy="305118"/>
          </a:xfrm>
        </p:spPr>
        <p:txBody>
          <a:bodyPr>
            <a:normAutofit/>
          </a:bodyPr>
          <a:lstStyle/>
          <a:p>
            <a:r>
              <a:rPr lang="en-US" sz="1200" dirty="0" err="1">
                <a:solidFill>
                  <a:schemeClr val="tx1"/>
                </a:solidFill>
              </a:rPr>
              <a:t>Pdp</a:t>
            </a:r>
            <a:r>
              <a:rPr lang="en-US" sz="1200" dirty="0">
                <a:solidFill>
                  <a:schemeClr val="tx1"/>
                </a:solidFill>
              </a:rPr>
              <a:t> Strategy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25502275"/>
              </p:ext>
            </p:extLst>
          </p:nvPr>
        </p:nvGraphicFramePr>
        <p:xfrm>
          <a:off x="76200" y="990600"/>
          <a:ext cx="8763000" cy="2286000"/>
        </p:xfrm>
        <a:graphic>
          <a:graphicData uri="http://schemas.openxmlformats.org/drawingml/2006/table">
            <a:tbl>
              <a:tblPr firstRow="1" bandRow="1">
                <a:tableStyleId>{5C22544A-7EE6-4342-B048-85BDC9FD1C3A}</a:tableStyleId>
              </a:tblPr>
              <a:tblGrid>
                <a:gridCol w="28956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gridCol w="2819400">
                  <a:extLst>
                    <a:ext uri="{9D8B030D-6E8A-4147-A177-3AD203B41FA5}">
                      <a16:colId xmlns:a16="http://schemas.microsoft.com/office/drawing/2014/main" val="20002"/>
                    </a:ext>
                  </a:extLst>
                </a:gridCol>
              </a:tblGrid>
              <a:tr h="746760">
                <a:tc>
                  <a:txBody>
                    <a:bodyPr/>
                    <a:lstStyle/>
                    <a:p>
                      <a:r>
                        <a:rPr lang="en-US" sz="1800" b="1" kern="1200" dirty="0">
                          <a:solidFill>
                            <a:schemeClr val="lt1"/>
                          </a:solidFill>
                          <a:effectLst/>
                          <a:latin typeface="+mn-lt"/>
                          <a:ea typeface="+mn-ea"/>
                          <a:cs typeface="+mn-cs"/>
                        </a:rPr>
                        <a:t>Strength</a:t>
                      </a:r>
                      <a:endParaRPr lang="en-US" dirty="0"/>
                    </a:p>
                  </a:txBody>
                  <a:tcPr/>
                </a:tc>
                <a:tc>
                  <a:txBody>
                    <a:bodyPr/>
                    <a:lstStyle/>
                    <a:p>
                      <a:r>
                        <a:rPr lang="en-US" sz="1800" b="1" kern="1200" dirty="0">
                          <a:solidFill>
                            <a:schemeClr val="lt1"/>
                          </a:solidFill>
                          <a:effectLst/>
                          <a:latin typeface="+mn-lt"/>
                          <a:ea typeface="+mn-ea"/>
                          <a:cs typeface="+mn-cs"/>
                        </a:rPr>
                        <a:t>PDP</a:t>
                      </a:r>
                      <a:r>
                        <a:rPr lang="en-US" sz="1800" b="1" kern="1200" baseline="0" dirty="0">
                          <a:solidFill>
                            <a:schemeClr val="lt1"/>
                          </a:solidFill>
                          <a:effectLst/>
                          <a:latin typeface="+mn-lt"/>
                          <a:ea typeface="+mn-ea"/>
                          <a:cs typeface="+mn-cs"/>
                        </a:rPr>
                        <a:t> Opportunity</a:t>
                      </a:r>
                      <a:endParaRPr lang="en-US" dirty="0"/>
                    </a:p>
                  </a:txBody>
                  <a:tcPr/>
                </a:tc>
                <a:tc>
                  <a:txBody>
                    <a:bodyPr/>
                    <a:lstStyle/>
                    <a:p>
                      <a:r>
                        <a:rPr lang="en-US" sz="1800" b="1" kern="1200" dirty="0">
                          <a:solidFill>
                            <a:schemeClr val="lt1"/>
                          </a:solidFill>
                          <a:effectLst/>
                          <a:latin typeface="+mn-lt"/>
                          <a:ea typeface="+mn-ea"/>
                          <a:cs typeface="+mn-cs"/>
                        </a:rPr>
                        <a:t>Strategy required </a:t>
                      </a:r>
                      <a:endParaRPr lang="en-US" dirty="0"/>
                    </a:p>
                  </a:txBody>
                  <a:tcPr/>
                </a:tc>
                <a:extLst>
                  <a:ext uri="{0D108BD9-81ED-4DB2-BD59-A6C34878D82A}">
                    <a16:rowId xmlns:a16="http://schemas.microsoft.com/office/drawing/2014/main" val="10000"/>
                  </a:ext>
                </a:extLst>
              </a:tr>
              <a:tr h="1539240">
                <a:tc>
                  <a:txBody>
                    <a:bodyPr/>
                    <a:lstStyle/>
                    <a:p>
                      <a:r>
                        <a:rPr lang="en-US" dirty="0"/>
                        <a:t>Good communication skills</a:t>
                      </a:r>
                    </a:p>
                  </a:txBody>
                  <a:tcPr/>
                </a:tc>
                <a:tc>
                  <a:txBody>
                    <a:bodyPr/>
                    <a:lstStyle/>
                    <a:p>
                      <a:r>
                        <a:rPr lang="en-US" dirty="0"/>
                        <a:t>Become a manager in an Advertising and Marketing</a:t>
                      </a:r>
                      <a:r>
                        <a:rPr lang="en-US" baseline="0" dirty="0"/>
                        <a:t> </a:t>
                      </a:r>
                      <a:r>
                        <a:rPr lang="en-US" dirty="0"/>
                        <a:t>company </a:t>
                      </a:r>
                    </a:p>
                  </a:txBody>
                  <a:tcPr/>
                </a:tc>
                <a:tc>
                  <a:txBody>
                    <a:bodyPr/>
                    <a:lstStyle/>
                    <a:p>
                      <a:r>
                        <a:rPr lang="en-US" sz="1800" kern="1200" dirty="0">
                          <a:solidFill>
                            <a:schemeClr val="dk1"/>
                          </a:solidFill>
                          <a:effectLst/>
                          <a:latin typeface="+mn-lt"/>
                          <a:ea typeface="+mn-ea"/>
                          <a:cs typeface="+mn-cs"/>
                        </a:rPr>
                        <a:t>Apply for a</a:t>
                      </a:r>
                      <a:r>
                        <a:rPr lang="en-US" sz="1800" kern="1200" baseline="0" dirty="0">
                          <a:solidFill>
                            <a:schemeClr val="dk1"/>
                          </a:solidFill>
                          <a:effectLst/>
                          <a:latin typeface="+mn-lt"/>
                          <a:ea typeface="+mn-ea"/>
                          <a:cs typeface="+mn-cs"/>
                        </a:rPr>
                        <a:t> manager position in an</a:t>
                      </a:r>
                      <a:r>
                        <a:rPr lang="en-US" sz="1800" kern="1200" dirty="0">
                          <a:solidFill>
                            <a:schemeClr val="dk1"/>
                          </a:solidFill>
                          <a:effectLst/>
                          <a:latin typeface="+mn-lt"/>
                          <a:ea typeface="+mn-ea"/>
                          <a:cs typeface="+mn-cs"/>
                        </a:rPr>
                        <a:t> Advertising and Marketing</a:t>
                      </a:r>
                      <a:r>
                        <a:rPr lang="en-US" sz="1800" kern="1200" baseline="0" dirty="0">
                          <a:solidFill>
                            <a:schemeClr val="dk1"/>
                          </a:solidFill>
                          <a:effectLst/>
                          <a:latin typeface="+mn-lt"/>
                          <a:ea typeface="+mn-ea"/>
                          <a:cs typeface="+mn-cs"/>
                        </a:rPr>
                        <a:t> company</a:t>
                      </a:r>
                      <a:endParaRPr lang="en-US" dirty="0"/>
                    </a:p>
                  </a:txBody>
                  <a:tcPr/>
                </a:tc>
                <a:extLst>
                  <a:ext uri="{0D108BD9-81ED-4DB2-BD59-A6C34878D82A}">
                    <a16:rowId xmlns:a16="http://schemas.microsoft.com/office/drawing/2014/main" val="10001"/>
                  </a:ext>
                </a:extLst>
              </a:tr>
            </a:tbl>
          </a:graphicData>
        </a:graphic>
      </p:graphicFrame>
      <p:sp>
        <p:nvSpPr>
          <p:cNvPr id="5" name="Rectangle 4"/>
          <p:cNvSpPr/>
          <p:nvPr/>
        </p:nvSpPr>
        <p:spPr>
          <a:xfrm>
            <a:off x="228600" y="3429000"/>
            <a:ext cx="2051780" cy="276999"/>
          </a:xfrm>
          <a:prstGeom prst="rect">
            <a:avLst/>
          </a:prstGeom>
        </p:spPr>
        <p:txBody>
          <a:bodyPr wrap="none">
            <a:spAutoFit/>
          </a:bodyPr>
          <a:lstStyle/>
          <a:p>
            <a:r>
              <a:rPr lang="en-US" sz="1200" dirty="0">
                <a:latin typeface="+mj-lt"/>
              </a:rPr>
              <a:t>Conversion Strategies</a:t>
            </a:r>
          </a:p>
        </p:txBody>
      </p:sp>
      <p:graphicFrame>
        <p:nvGraphicFramePr>
          <p:cNvPr id="6" name="Table 5"/>
          <p:cNvGraphicFramePr>
            <a:graphicFrameLocks noGrp="1"/>
          </p:cNvGraphicFramePr>
          <p:nvPr>
            <p:extLst>
              <p:ext uri="{D42A27DB-BD31-4B8C-83A1-F6EECF244321}">
                <p14:modId xmlns:p14="http://schemas.microsoft.com/office/powerpoint/2010/main" val="1129346404"/>
              </p:ext>
            </p:extLst>
          </p:nvPr>
        </p:nvGraphicFramePr>
        <p:xfrm>
          <a:off x="228601" y="3886200"/>
          <a:ext cx="8458200" cy="2044648"/>
        </p:xfrm>
        <a:graphic>
          <a:graphicData uri="http://schemas.openxmlformats.org/drawingml/2006/table">
            <a:tbl>
              <a:tblPr firstRow="1" bandRow="1">
                <a:tableStyleId>{5C22544A-7EE6-4342-B048-85BDC9FD1C3A}</a:tableStyleId>
              </a:tblPr>
              <a:tblGrid>
                <a:gridCol w="2641600">
                  <a:extLst>
                    <a:ext uri="{9D8B030D-6E8A-4147-A177-3AD203B41FA5}">
                      <a16:colId xmlns:a16="http://schemas.microsoft.com/office/drawing/2014/main" val="20000"/>
                    </a:ext>
                  </a:extLst>
                </a:gridCol>
                <a:gridCol w="2336800">
                  <a:extLst>
                    <a:ext uri="{9D8B030D-6E8A-4147-A177-3AD203B41FA5}">
                      <a16:colId xmlns:a16="http://schemas.microsoft.com/office/drawing/2014/main" val="20001"/>
                    </a:ext>
                  </a:extLst>
                </a:gridCol>
                <a:gridCol w="3479800">
                  <a:extLst>
                    <a:ext uri="{9D8B030D-6E8A-4147-A177-3AD203B41FA5}">
                      <a16:colId xmlns:a16="http://schemas.microsoft.com/office/drawing/2014/main" val="20002"/>
                    </a:ext>
                  </a:extLst>
                </a:gridCol>
              </a:tblGrid>
              <a:tr h="533400">
                <a:tc>
                  <a:txBody>
                    <a:bodyPr/>
                    <a:lstStyle/>
                    <a:p>
                      <a:pPr marL="0" marR="0">
                        <a:lnSpc>
                          <a:spcPct val="115000"/>
                        </a:lnSpc>
                        <a:spcBef>
                          <a:spcPts val="0"/>
                        </a:spcBef>
                        <a:spcAft>
                          <a:spcPts val="0"/>
                        </a:spcAft>
                      </a:pPr>
                      <a:r>
                        <a:rPr lang="en-US" sz="1600" dirty="0">
                          <a:effectLst/>
                          <a:latin typeface="Cambria"/>
                          <a:ea typeface="Calibri"/>
                          <a:cs typeface="Aharoni"/>
                        </a:rPr>
                        <a:t>Weaknesses-Threats</a:t>
                      </a:r>
                      <a:endParaRPr lang="en-US" sz="1100" dirty="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US" sz="1600">
                          <a:effectLst/>
                          <a:latin typeface="Cambria"/>
                          <a:ea typeface="Calibri"/>
                          <a:cs typeface="Aharoni"/>
                        </a:rPr>
                        <a:t>Conversion Strategy</a:t>
                      </a:r>
                      <a:endParaRPr lang="en-US" sz="110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US" sz="1600" dirty="0">
                          <a:effectLst/>
                          <a:latin typeface="Cambria"/>
                          <a:ea typeface="Calibri"/>
                          <a:cs typeface="Aharoni"/>
                        </a:rPr>
                        <a:t>Strength or opportunity created or weakness or threat </a:t>
                      </a:r>
                      <a:r>
                        <a:rPr lang="en-US" sz="1600" dirty="0" err="1">
                          <a:effectLst/>
                          <a:latin typeface="Cambria"/>
                          <a:ea typeface="Calibri"/>
                          <a:cs typeface="Aharoni"/>
                        </a:rPr>
                        <a:t>neutralised</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1501913">
                <a:tc>
                  <a:txBody>
                    <a:bodyPr/>
                    <a:lstStyle/>
                    <a:p>
                      <a:pPr marL="0" marR="0">
                        <a:lnSpc>
                          <a:spcPct val="115000"/>
                        </a:lnSpc>
                        <a:spcBef>
                          <a:spcPts val="0"/>
                        </a:spcBef>
                        <a:spcAft>
                          <a:spcPts val="0"/>
                        </a:spcAft>
                      </a:pPr>
                      <a:r>
                        <a:rPr lang="en-US" sz="1600" dirty="0">
                          <a:effectLst/>
                          <a:latin typeface="Cambria"/>
                          <a:ea typeface="Calibri"/>
                          <a:cs typeface="Aharoni"/>
                        </a:rPr>
                        <a:t>Digital skills </a:t>
                      </a:r>
                      <a:endParaRPr lang="en-US" sz="1100" dirty="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US" sz="1600">
                          <a:effectLst/>
                          <a:latin typeface="Cambria"/>
                          <a:ea typeface="Calibri"/>
                          <a:cs typeface="Aharoni"/>
                        </a:rPr>
                        <a:t>Developing my digital skills by watching YouTube tutorials and following an online course</a:t>
                      </a:r>
                      <a:endParaRPr lang="en-US" sz="110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US" sz="1600" dirty="0">
                          <a:effectLst/>
                          <a:latin typeface="Cambria"/>
                          <a:ea typeface="Calibri"/>
                          <a:cs typeface="Aharoni"/>
                        </a:rPr>
                        <a:t>Getting a job easier than other potential competitors using my  developed digital skills</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66231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5791200" cy="381000"/>
          </a:xfrm>
        </p:spPr>
        <p:txBody>
          <a:bodyPr>
            <a:normAutofit/>
          </a:bodyPr>
          <a:lstStyle/>
          <a:p>
            <a:r>
              <a:rPr lang="en-US" sz="1200" dirty="0" err="1">
                <a:solidFill>
                  <a:schemeClr val="tx1"/>
                </a:solidFill>
              </a:rPr>
              <a:t>Pdp</a:t>
            </a:r>
            <a:r>
              <a:rPr lang="en-US" sz="1200" dirty="0">
                <a:solidFill>
                  <a:schemeClr val="tx1"/>
                </a:solidFill>
              </a:rPr>
              <a:t> Strategy</a:t>
            </a:r>
            <a:endParaRPr lang="en-US" sz="1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60442670"/>
              </p:ext>
            </p:extLst>
          </p:nvPr>
        </p:nvGraphicFramePr>
        <p:xfrm>
          <a:off x="37011" y="990600"/>
          <a:ext cx="8991600" cy="2362200"/>
        </p:xfrm>
        <a:graphic>
          <a:graphicData uri="http://schemas.openxmlformats.org/drawingml/2006/table">
            <a:tbl>
              <a:tblPr firstRow="1" bandRow="1">
                <a:tableStyleId>{5C22544A-7EE6-4342-B048-85BDC9FD1C3A}</a:tableStyleId>
              </a:tblPr>
              <a:tblGrid>
                <a:gridCol w="2997200">
                  <a:extLst>
                    <a:ext uri="{9D8B030D-6E8A-4147-A177-3AD203B41FA5}">
                      <a16:colId xmlns:a16="http://schemas.microsoft.com/office/drawing/2014/main" val="20000"/>
                    </a:ext>
                  </a:extLst>
                </a:gridCol>
                <a:gridCol w="2997200">
                  <a:extLst>
                    <a:ext uri="{9D8B030D-6E8A-4147-A177-3AD203B41FA5}">
                      <a16:colId xmlns:a16="http://schemas.microsoft.com/office/drawing/2014/main" val="20001"/>
                    </a:ext>
                  </a:extLst>
                </a:gridCol>
                <a:gridCol w="2997200">
                  <a:extLst>
                    <a:ext uri="{9D8B030D-6E8A-4147-A177-3AD203B41FA5}">
                      <a16:colId xmlns:a16="http://schemas.microsoft.com/office/drawing/2014/main" val="20002"/>
                    </a:ext>
                  </a:extLst>
                </a:gridCol>
              </a:tblGrid>
              <a:tr h="523240">
                <a:tc>
                  <a:txBody>
                    <a:bodyPr/>
                    <a:lstStyle/>
                    <a:p>
                      <a:pPr marL="0" marR="0">
                        <a:lnSpc>
                          <a:spcPct val="115000"/>
                        </a:lnSpc>
                        <a:spcBef>
                          <a:spcPts val="0"/>
                        </a:spcBef>
                        <a:spcAft>
                          <a:spcPts val="0"/>
                        </a:spcAft>
                      </a:pPr>
                      <a:r>
                        <a:rPr lang="en-US" sz="1600" dirty="0">
                          <a:effectLst/>
                          <a:latin typeface="Cambria"/>
                          <a:ea typeface="Calibri"/>
                          <a:cs typeface="Times New Roman"/>
                        </a:rPr>
                        <a:t>Strengths </a:t>
                      </a:r>
                      <a:endParaRPr lang="en-US" sz="1100" dirty="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US" sz="1600">
                          <a:effectLst/>
                          <a:latin typeface="Calibri"/>
                          <a:ea typeface="Calibri"/>
                          <a:cs typeface="Aharoni"/>
                        </a:rPr>
                        <a:t>PDP Opportunity</a:t>
                      </a:r>
                      <a:endParaRPr lang="en-US" sz="110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US" sz="1600">
                          <a:effectLst/>
                          <a:latin typeface="Calibri"/>
                          <a:ea typeface="Calibri"/>
                          <a:cs typeface="Aharoni"/>
                        </a:rPr>
                        <a:t>Strategy required</a:t>
                      </a:r>
                      <a:endParaRPr lang="en-US" sz="110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1838960">
                <a:tc>
                  <a:txBody>
                    <a:bodyPr/>
                    <a:lstStyle/>
                    <a:p>
                      <a:pPr marL="0" marR="0">
                        <a:lnSpc>
                          <a:spcPct val="115000"/>
                        </a:lnSpc>
                        <a:spcBef>
                          <a:spcPts val="0"/>
                        </a:spcBef>
                        <a:spcAft>
                          <a:spcPts val="0"/>
                        </a:spcAft>
                      </a:pPr>
                      <a:r>
                        <a:rPr lang="en-US" sz="1800" dirty="0" err="1">
                          <a:effectLst/>
                          <a:latin typeface="Calibri"/>
                          <a:ea typeface="Calibri"/>
                          <a:cs typeface="Times New Roman"/>
                        </a:rPr>
                        <a:t>Organised</a:t>
                      </a:r>
                      <a:endParaRPr lang="en-US" sz="1100" dirty="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US" sz="1800" dirty="0">
                          <a:effectLst/>
                          <a:latin typeface="Calibri"/>
                          <a:ea typeface="Calibri"/>
                          <a:cs typeface="Times New Roman"/>
                        </a:rPr>
                        <a:t>Get</a:t>
                      </a:r>
                      <a:r>
                        <a:rPr lang="en-US" sz="1800" baseline="0" dirty="0">
                          <a:effectLst/>
                          <a:latin typeface="Calibri"/>
                          <a:ea typeface="Calibri"/>
                          <a:cs typeface="Times New Roman"/>
                        </a:rPr>
                        <a:t> a manager position in an event planning company</a:t>
                      </a:r>
                      <a:endParaRPr lang="en-US" sz="1100" dirty="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US" sz="1800" dirty="0">
                          <a:effectLst/>
                          <a:latin typeface="Calibri"/>
                          <a:ea typeface="Calibri"/>
                          <a:cs typeface="Times New Roman"/>
                        </a:rPr>
                        <a:t>Choose  the type of service that I or my employees could provide.</a:t>
                      </a:r>
                      <a:endParaRPr lang="en-US" sz="1100" dirty="0">
                        <a:effectLst/>
                        <a:latin typeface="Calibri"/>
                        <a:ea typeface="Calibri"/>
                        <a:cs typeface="Times New Roman"/>
                      </a:endParaRPr>
                    </a:p>
                    <a:p>
                      <a:pPr marL="0" marR="0">
                        <a:lnSpc>
                          <a:spcPct val="115000"/>
                        </a:lnSpc>
                        <a:spcBef>
                          <a:spcPts val="0"/>
                        </a:spcBef>
                        <a:spcAft>
                          <a:spcPts val="0"/>
                        </a:spcAft>
                      </a:pPr>
                      <a:r>
                        <a:rPr lang="en-US" sz="1800" dirty="0">
                          <a:effectLst/>
                          <a:latin typeface="Calibri"/>
                          <a:ea typeface="Calibri"/>
                          <a:cs typeface="Times New Roman"/>
                        </a:rPr>
                        <a:t>Advertise my event planning service and find costumers.</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bl>
          </a:graphicData>
        </a:graphic>
      </p:graphicFrame>
      <p:sp>
        <p:nvSpPr>
          <p:cNvPr id="5" name="Rectangle 4"/>
          <p:cNvSpPr/>
          <p:nvPr/>
        </p:nvSpPr>
        <p:spPr>
          <a:xfrm>
            <a:off x="152400" y="3613666"/>
            <a:ext cx="2051780" cy="276999"/>
          </a:xfrm>
          <a:prstGeom prst="rect">
            <a:avLst/>
          </a:prstGeom>
        </p:spPr>
        <p:txBody>
          <a:bodyPr wrap="none">
            <a:spAutoFit/>
          </a:bodyPr>
          <a:lstStyle/>
          <a:p>
            <a:r>
              <a:rPr lang="en-US" sz="1200" dirty="0">
                <a:latin typeface="+mj-lt"/>
              </a:rPr>
              <a:t>Conversion Strategies</a:t>
            </a:r>
          </a:p>
        </p:txBody>
      </p:sp>
      <p:graphicFrame>
        <p:nvGraphicFramePr>
          <p:cNvPr id="6" name="Table 5"/>
          <p:cNvGraphicFramePr>
            <a:graphicFrameLocks noGrp="1"/>
          </p:cNvGraphicFramePr>
          <p:nvPr>
            <p:extLst>
              <p:ext uri="{D42A27DB-BD31-4B8C-83A1-F6EECF244321}">
                <p14:modId xmlns:p14="http://schemas.microsoft.com/office/powerpoint/2010/main" val="3629789165"/>
              </p:ext>
            </p:extLst>
          </p:nvPr>
        </p:nvGraphicFramePr>
        <p:xfrm>
          <a:off x="167640" y="3962400"/>
          <a:ext cx="8458200" cy="2417001"/>
        </p:xfrm>
        <a:graphic>
          <a:graphicData uri="http://schemas.openxmlformats.org/drawingml/2006/table">
            <a:tbl>
              <a:tblPr firstRow="1" bandRow="1">
                <a:tableStyleId>{5C22544A-7EE6-4342-B048-85BDC9FD1C3A}</a:tableStyleId>
              </a:tblPr>
              <a:tblGrid>
                <a:gridCol w="2489200">
                  <a:extLst>
                    <a:ext uri="{9D8B030D-6E8A-4147-A177-3AD203B41FA5}">
                      <a16:colId xmlns:a16="http://schemas.microsoft.com/office/drawing/2014/main" val="20000"/>
                    </a:ext>
                  </a:extLst>
                </a:gridCol>
                <a:gridCol w="2489200">
                  <a:extLst>
                    <a:ext uri="{9D8B030D-6E8A-4147-A177-3AD203B41FA5}">
                      <a16:colId xmlns:a16="http://schemas.microsoft.com/office/drawing/2014/main" val="20001"/>
                    </a:ext>
                  </a:extLst>
                </a:gridCol>
                <a:gridCol w="3479800">
                  <a:extLst>
                    <a:ext uri="{9D8B030D-6E8A-4147-A177-3AD203B41FA5}">
                      <a16:colId xmlns:a16="http://schemas.microsoft.com/office/drawing/2014/main" val="20002"/>
                    </a:ext>
                  </a:extLst>
                </a:gridCol>
              </a:tblGrid>
              <a:tr h="411173">
                <a:tc>
                  <a:txBody>
                    <a:bodyPr/>
                    <a:lstStyle/>
                    <a:p>
                      <a:pPr marL="0" marR="0" algn="l">
                        <a:lnSpc>
                          <a:spcPct val="115000"/>
                        </a:lnSpc>
                        <a:spcBef>
                          <a:spcPts val="0"/>
                        </a:spcBef>
                        <a:spcAft>
                          <a:spcPts val="0"/>
                        </a:spcAft>
                      </a:pPr>
                      <a:r>
                        <a:rPr lang="en-US" sz="1600" dirty="0">
                          <a:effectLst/>
                          <a:latin typeface="Cambria"/>
                          <a:ea typeface="Calibri"/>
                          <a:cs typeface="Aharoni"/>
                        </a:rPr>
                        <a:t>Weaknesses-Threats</a:t>
                      </a:r>
                      <a:endParaRPr lang="en-US" sz="1100" dirty="0">
                        <a:effectLst/>
                        <a:latin typeface="Calibri"/>
                        <a:ea typeface="Calibri"/>
                        <a:cs typeface="Times New Roman"/>
                      </a:endParaRPr>
                    </a:p>
                  </a:txBody>
                  <a:tcPr marL="68580" marR="68580" marT="0" marB="0"/>
                </a:tc>
                <a:tc>
                  <a:txBody>
                    <a:bodyPr/>
                    <a:lstStyle/>
                    <a:p>
                      <a:pPr marL="0" marR="0" algn="l">
                        <a:lnSpc>
                          <a:spcPct val="115000"/>
                        </a:lnSpc>
                        <a:spcBef>
                          <a:spcPts val="0"/>
                        </a:spcBef>
                        <a:spcAft>
                          <a:spcPts val="0"/>
                        </a:spcAft>
                      </a:pPr>
                      <a:r>
                        <a:rPr lang="en-US" sz="1600">
                          <a:effectLst/>
                          <a:latin typeface="Cambria"/>
                          <a:ea typeface="Calibri"/>
                          <a:cs typeface="Aharoni"/>
                        </a:rPr>
                        <a:t>Conversion Strategy</a:t>
                      </a:r>
                      <a:endParaRPr lang="en-US" sz="1100">
                        <a:effectLst/>
                        <a:latin typeface="Calibri"/>
                        <a:ea typeface="Calibri"/>
                        <a:cs typeface="Times New Roman"/>
                      </a:endParaRPr>
                    </a:p>
                  </a:txBody>
                  <a:tcPr marL="68580" marR="68580" marT="0" marB="0"/>
                </a:tc>
                <a:tc>
                  <a:txBody>
                    <a:bodyPr/>
                    <a:lstStyle/>
                    <a:p>
                      <a:pPr marL="0" marR="0" algn="l">
                        <a:lnSpc>
                          <a:spcPct val="115000"/>
                        </a:lnSpc>
                        <a:spcBef>
                          <a:spcPts val="0"/>
                        </a:spcBef>
                        <a:spcAft>
                          <a:spcPts val="0"/>
                        </a:spcAft>
                      </a:pPr>
                      <a:r>
                        <a:rPr lang="en-US" sz="1600">
                          <a:effectLst/>
                          <a:latin typeface="Cambria"/>
                          <a:ea typeface="Calibri"/>
                          <a:cs typeface="Aharoni"/>
                        </a:rPr>
                        <a:t>Strength or opportunity created or weakness or threat neutralised</a:t>
                      </a:r>
                      <a:endParaRPr lang="en-US" sz="110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1493828">
                <a:tc>
                  <a:txBody>
                    <a:bodyPr/>
                    <a:lstStyle/>
                    <a:p>
                      <a:pPr marL="0" marR="0" algn="l">
                        <a:lnSpc>
                          <a:spcPct val="115000"/>
                        </a:lnSpc>
                        <a:spcBef>
                          <a:spcPts val="0"/>
                        </a:spcBef>
                        <a:spcAft>
                          <a:spcPts val="0"/>
                        </a:spcAft>
                      </a:pPr>
                      <a:r>
                        <a:rPr lang="en-US" sz="1800">
                          <a:effectLst/>
                          <a:latin typeface="Calibri"/>
                          <a:ea typeface="Calibri"/>
                          <a:cs typeface="Times New Roman"/>
                        </a:rPr>
                        <a:t>Overthinking </a:t>
                      </a:r>
                      <a:endParaRPr lang="en-US" sz="1100">
                        <a:effectLst/>
                        <a:latin typeface="Calibri"/>
                        <a:ea typeface="Calibri"/>
                        <a:cs typeface="Times New Roman"/>
                      </a:endParaRPr>
                    </a:p>
                  </a:txBody>
                  <a:tcPr marL="68580" marR="68580" marT="0" marB="0"/>
                </a:tc>
                <a:tc>
                  <a:txBody>
                    <a:bodyPr/>
                    <a:lstStyle/>
                    <a:p>
                      <a:pPr marL="0" marR="0" algn="l">
                        <a:lnSpc>
                          <a:spcPct val="115000"/>
                        </a:lnSpc>
                        <a:spcBef>
                          <a:spcPts val="0"/>
                        </a:spcBef>
                        <a:spcAft>
                          <a:spcPts val="0"/>
                        </a:spcAft>
                      </a:pPr>
                      <a:r>
                        <a:rPr lang="en-US" sz="1800">
                          <a:effectLst/>
                          <a:latin typeface="Calibri"/>
                          <a:ea typeface="Calibri"/>
                          <a:cs typeface="Times New Roman"/>
                        </a:rPr>
                        <a:t>Using  my weakness I could anticipate potential problems that might  occur on my way to finding  the desired  job</a:t>
                      </a:r>
                      <a:r>
                        <a:rPr lang="en-US" sz="1100">
                          <a:effectLst/>
                          <a:latin typeface="Calibri"/>
                          <a:ea typeface="Calibri"/>
                          <a:cs typeface="Times New Roman"/>
                        </a:rPr>
                        <a:t>,</a:t>
                      </a:r>
                    </a:p>
                  </a:txBody>
                  <a:tcPr marL="68580" marR="68580" marT="0" marB="0"/>
                </a:tc>
                <a:tc>
                  <a:txBody>
                    <a:bodyPr/>
                    <a:lstStyle/>
                    <a:p>
                      <a:pPr marL="0" marR="0" algn="l">
                        <a:lnSpc>
                          <a:spcPct val="115000"/>
                        </a:lnSpc>
                        <a:spcBef>
                          <a:spcPts val="0"/>
                        </a:spcBef>
                        <a:spcAft>
                          <a:spcPts val="0"/>
                        </a:spcAft>
                      </a:pPr>
                      <a:r>
                        <a:rPr lang="en-US" sz="1800" dirty="0">
                          <a:effectLst/>
                          <a:latin typeface="Calibri"/>
                          <a:ea typeface="Calibri"/>
                          <a:cs typeface="Times New Roman"/>
                        </a:rPr>
                        <a:t>Sensible</a:t>
                      </a:r>
                      <a:endParaRPr lang="en-US" sz="1100" dirty="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997640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5791200" cy="579119"/>
          </a:xfrm>
        </p:spPr>
        <p:txBody>
          <a:bodyPr>
            <a:normAutofit/>
          </a:bodyPr>
          <a:lstStyle/>
          <a:p>
            <a:r>
              <a:rPr lang="en-US" sz="1100" dirty="0" err="1">
                <a:solidFill>
                  <a:schemeClr val="tx1"/>
                </a:solidFill>
              </a:rPr>
              <a:t>Pdp</a:t>
            </a:r>
            <a:r>
              <a:rPr lang="en-US" sz="1100" dirty="0">
                <a:solidFill>
                  <a:schemeClr val="tx1"/>
                </a:solidFill>
              </a:rPr>
              <a:t> STRATEGY</a:t>
            </a:r>
          </a:p>
        </p:txBody>
      </p:sp>
      <p:graphicFrame>
        <p:nvGraphicFramePr>
          <p:cNvPr id="4" name="Table 4">
            <a:extLst>
              <a:ext uri="{FF2B5EF4-FFF2-40B4-BE49-F238E27FC236}">
                <a16:creationId xmlns:a16="http://schemas.microsoft.com/office/drawing/2014/main" id="{0C2C1C4C-149E-4693-907C-2220FC64636D}"/>
              </a:ext>
            </a:extLst>
          </p:cNvPr>
          <p:cNvGraphicFramePr>
            <a:graphicFrameLocks noGrp="1"/>
          </p:cNvGraphicFramePr>
          <p:nvPr>
            <p:ph idx="1"/>
            <p:extLst>
              <p:ext uri="{D42A27DB-BD31-4B8C-83A1-F6EECF244321}">
                <p14:modId xmlns:p14="http://schemas.microsoft.com/office/powerpoint/2010/main" val="2755361769"/>
              </p:ext>
            </p:extLst>
          </p:nvPr>
        </p:nvGraphicFramePr>
        <p:xfrm>
          <a:off x="381000" y="1119624"/>
          <a:ext cx="7620000" cy="2310130"/>
        </p:xfrm>
        <a:graphic>
          <a:graphicData uri="http://schemas.openxmlformats.org/drawingml/2006/table">
            <a:tbl>
              <a:tblPr firstRow="1" bandRow="1">
                <a:tableStyleId>{5C22544A-7EE6-4342-B048-85BDC9FD1C3A}</a:tableStyleId>
              </a:tblPr>
              <a:tblGrid>
                <a:gridCol w="2540000">
                  <a:extLst>
                    <a:ext uri="{9D8B030D-6E8A-4147-A177-3AD203B41FA5}">
                      <a16:colId xmlns:a16="http://schemas.microsoft.com/office/drawing/2014/main" val="32491506"/>
                    </a:ext>
                  </a:extLst>
                </a:gridCol>
                <a:gridCol w="2540000">
                  <a:extLst>
                    <a:ext uri="{9D8B030D-6E8A-4147-A177-3AD203B41FA5}">
                      <a16:colId xmlns:a16="http://schemas.microsoft.com/office/drawing/2014/main" val="1157917297"/>
                    </a:ext>
                  </a:extLst>
                </a:gridCol>
                <a:gridCol w="2540000">
                  <a:extLst>
                    <a:ext uri="{9D8B030D-6E8A-4147-A177-3AD203B41FA5}">
                      <a16:colId xmlns:a16="http://schemas.microsoft.com/office/drawing/2014/main" val="433566512"/>
                    </a:ext>
                  </a:extLst>
                </a:gridCol>
              </a:tblGrid>
              <a:tr h="1066800">
                <a:tc>
                  <a:txBody>
                    <a:bodyPr/>
                    <a:lstStyle/>
                    <a:p>
                      <a:pPr marL="0" marR="0">
                        <a:lnSpc>
                          <a:spcPct val="115000"/>
                        </a:lnSpc>
                        <a:spcBef>
                          <a:spcPts val="0"/>
                        </a:spcBef>
                        <a:spcAft>
                          <a:spcPts val="0"/>
                        </a:spcAft>
                      </a:pPr>
                      <a:r>
                        <a:rPr lang="en-US" sz="1600" dirty="0">
                          <a:effectLst/>
                          <a:latin typeface="Calibri" panose="020F0502020204030204" pitchFamily="34" charset="0"/>
                          <a:ea typeface="Calibri" panose="020F0502020204030204" pitchFamily="34" charset="0"/>
                          <a:cs typeface="Aharoni" panose="02010803020104030203" pitchFamily="2" charset="-79"/>
                        </a:rPr>
                        <a:t>Strength</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US" sz="1600" dirty="0">
                          <a:effectLst/>
                          <a:latin typeface="Calibri" panose="020F0502020204030204" pitchFamily="34" charset="0"/>
                          <a:ea typeface="Calibri" panose="020F0502020204030204" pitchFamily="34" charset="0"/>
                          <a:cs typeface="Aharoni" panose="02010803020104030203" pitchFamily="2" charset="-79"/>
                        </a:rPr>
                        <a:t>PDP Opportunity</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US" sz="1600">
                          <a:effectLst/>
                          <a:latin typeface="Calibri" panose="020F0502020204030204" pitchFamily="34" charset="0"/>
                          <a:ea typeface="Calibri" panose="020F0502020204030204" pitchFamily="34" charset="0"/>
                          <a:cs typeface="Aharoni" panose="02010803020104030203" pitchFamily="2" charset="-79"/>
                        </a:rPr>
                        <a:t>Strategy required</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49798939"/>
                  </a:ext>
                </a:extLst>
              </a:tr>
              <a:tr h="1066800">
                <a:tc>
                  <a:txBody>
                    <a:bodyPr/>
                    <a:lstStyle/>
                    <a:p>
                      <a:pPr marL="0" marR="0">
                        <a:lnSpc>
                          <a:spcPct val="115000"/>
                        </a:lnSpc>
                        <a:spcBef>
                          <a:spcPts val="0"/>
                        </a:spcBef>
                        <a:spcAft>
                          <a:spcPts val="0"/>
                        </a:spcAft>
                      </a:pPr>
                      <a:r>
                        <a:rPr lang="en-US" sz="1800">
                          <a:effectLst/>
                          <a:latin typeface="Calibri" panose="020F0502020204030204" pitchFamily="34" charset="0"/>
                          <a:ea typeface="Calibri" panose="020F0502020204030204" pitchFamily="34" charset="0"/>
                          <a:cs typeface="Times New Roman" panose="02020603050405020304" pitchFamily="18" charset="0"/>
                        </a:rPr>
                        <a:t>Spontaneity</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US" sz="1800">
                          <a:effectLst/>
                          <a:latin typeface="Calibri" panose="020F0502020204030204" pitchFamily="34" charset="0"/>
                          <a:ea typeface="Calibri" panose="020F0502020204030204" pitchFamily="34" charset="0"/>
                          <a:cs typeface="Times New Roman" panose="02020603050405020304" pitchFamily="18" charset="0"/>
                        </a:rPr>
                        <a:t>Manager of Volunteering   services abroad  opportunity</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15000"/>
                        </a:lnSpc>
                        <a:spcBef>
                          <a:spcPts val="0"/>
                        </a:spcBef>
                        <a:spcAft>
                          <a:spcPts val="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Apply for volunteer job abroad  by sending them my CV  and all the required  personal data</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2563882"/>
                  </a:ext>
                </a:extLst>
              </a:tr>
            </a:tbl>
          </a:graphicData>
        </a:graphic>
      </p:graphicFrame>
    </p:spTree>
    <p:extLst>
      <p:ext uri="{BB962C8B-B14F-4D97-AF65-F5344CB8AC3E}">
        <p14:creationId xmlns:p14="http://schemas.microsoft.com/office/powerpoint/2010/main" val="2702782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EA552-4461-446F-A217-2581810860CA}"/>
              </a:ext>
            </a:extLst>
          </p:cNvPr>
          <p:cNvSpPr>
            <a:spLocks noGrp="1"/>
          </p:cNvSpPr>
          <p:nvPr>
            <p:ph type="title"/>
          </p:nvPr>
        </p:nvSpPr>
        <p:spPr>
          <a:xfrm>
            <a:off x="533400" y="381000"/>
            <a:ext cx="5791200" cy="1371600"/>
          </a:xfrm>
        </p:spPr>
        <p:txBody>
          <a:bodyPr>
            <a:normAutofit/>
          </a:bodyPr>
          <a:lstStyle/>
          <a:p>
            <a:r>
              <a:rPr lang="en-US" b="1" dirty="0">
                <a:solidFill>
                  <a:schemeClr val="accent3">
                    <a:lumMod val="50000"/>
                  </a:schemeClr>
                </a:solidFill>
                <a:latin typeface="Angsana New" panose="02020603050405020304" pitchFamily="18" charset="-34"/>
                <a:cs typeface="Angsana New" panose="02020603050405020304" pitchFamily="18" charset="-34"/>
              </a:rPr>
              <a:t>Maslow's Hierarchy of Needs</a:t>
            </a:r>
            <a:br>
              <a:rPr lang="en-US" b="1" dirty="0">
                <a:solidFill>
                  <a:schemeClr val="accent3">
                    <a:lumMod val="50000"/>
                  </a:schemeClr>
                </a:solidFill>
                <a:latin typeface="Angsana New" panose="02020603050405020304" pitchFamily="18" charset="-34"/>
                <a:cs typeface="Angsana New" panose="02020603050405020304" pitchFamily="18" charset="-34"/>
              </a:rPr>
            </a:br>
            <a:endParaRPr lang="en-US" dirty="0">
              <a:solidFill>
                <a:schemeClr val="accent3">
                  <a:lumMod val="50000"/>
                </a:schemeClr>
              </a:solidFill>
              <a:latin typeface="Angsana New" panose="02020603050405020304" pitchFamily="18" charset="-34"/>
              <a:cs typeface="Angsana New" panose="02020603050405020304" pitchFamily="18" charset="-34"/>
            </a:endParaRPr>
          </a:p>
        </p:txBody>
      </p:sp>
      <p:sp>
        <p:nvSpPr>
          <p:cNvPr id="3" name="Content Placeholder 2">
            <a:extLst>
              <a:ext uri="{FF2B5EF4-FFF2-40B4-BE49-F238E27FC236}">
                <a16:creationId xmlns:a16="http://schemas.microsoft.com/office/drawing/2014/main" id="{183C38A7-6458-401F-BB1A-2B468E53ADA4}"/>
              </a:ext>
            </a:extLst>
          </p:cNvPr>
          <p:cNvSpPr>
            <a:spLocks noGrp="1"/>
          </p:cNvSpPr>
          <p:nvPr>
            <p:ph idx="1"/>
          </p:nvPr>
        </p:nvSpPr>
        <p:spPr/>
        <p:txBody>
          <a:bodyPr/>
          <a:lstStyle/>
          <a:p>
            <a:r>
              <a:rPr lang="en-US" dirty="0"/>
              <a:t>An article says that Maslow introduced the concept of hierarchy of needs in his 1943 paper entitled "A Theory of Human Motivation“ followed by a second book called “ Motivation and Personality”. (Cherry 2020)</a:t>
            </a:r>
          </a:p>
          <a:p>
            <a:r>
              <a:rPr lang="en-US" dirty="0"/>
              <a:t>Maslow’s hierarchy is a good example for me on daily life basis. I take care of my physiological needs and also make sure that I work on my self actualization needs as well. The progress that I make each day reflects on my daily activities, and the outcome has a big impact on my life.</a:t>
            </a:r>
          </a:p>
          <a:p>
            <a:r>
              <a:rPr lang="en-US" dirty="0"/>
              <a:t>To me, Maslow’s hierarchy of needs is an everyday guideline to follow in order to have an organized and healthy way of living. Not only psychological, but physical health as well.</a:t>
            </a:r>
          </a:p>
        </p:txBody>
      </p:sp>
    </p:spTree>
    <p:extLst>
      <p:ext uri="{BB962C8B-B14F-4D97-AF65-F5344CB8AC3E}">
        <p14:creationId xmlns:p14="http://schemas.microsoft.com/office/powerpoint/2010/main" val="2040507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6DB87-B228-42B8-897D-F8D2967EF035}"/>
              </a:ext>
            </a:extLst>
          </p:cNvPr>
          <p:cNvSpPr>
            <a:spLocks noGrp="1"/>
          </p:cNvSpPr>
          <p:nvPr>
            <p:ph type="title"/>
          </p:nvPr>
        </p:nvSpPr>
        <p:spPr>
          <a:xfrm>
            <a:off x="457200" y="152718"/>
            <a:ext cx="5791200" cy="579119"/>
          </a:xfrm>
        </p:spPr>
        <p:txBody>
          <a:bodyPr>
            <a:normAutofit/>
          </a:bodyPr>
          <a:lstStyle/>
          <a:p>
            <a:r>
              <a:rPr lang="en-US" sz="1800" dirty="0">
                <a:solidFill>
                  <a:schemeClr val="tx2">
                    <a:lumMod val="60000"/>
                    <a:lumOff val="40000"/>
                  </a:schemeClr>
                </a:solidFill>
              </a:rPr>
              <a:t>Employability skills </a:t>
            </a:r>
          </a:p>
        </p:txBody>
      </p:sp>
      <p:sp>
        <p:nvSpPr>
          <p:cNvPr id="3" name="Content Placeholder 2">
            <a:extLst>
              <a:ext uri="{FF2B5EF4-FFF2-40B4-BE49-F238E27FC236}">
                <a16:creationId xmlns:a16="http://schemas.microsoft.com/office/drawing/2014/main" id="{5D6642E3-6044-409C-96AB-E1B970A1F7B7}"/>
              </a:ext>
            </a:extLst>
          </p:cNvPr>
          <p:cNvSpPr>
            <a:spLocks noGrp="1"/>
          </p:cNvSpPr>
          <p:nvPr>
            <p:ph idx="1"/>
          </p:nvPr>
        </p:nvSpPr>
        <p:spPr>
          <a:xfrm>
            <a:off x="457200" y="838200"/>
            <a:ext cx="7620000" cy="5287963"/>
          </a:xfrm>
        </p:spPr>
        <p:txBody>
          <a:bodyPr>
            <a:normAutofit/>
          </a:bodyPr>
          <a:lstStyle/>
          <a:p>
            <a:r>
              <a:rPr lang="en-US" dirty="0"/>
              <a:t>A few examples of employability skills:</a:t>
            </a:r>
          </a:p>
          <a:p>
            <a:r>
              <a:rPr lang="en-US" dirty="0"/>
              <a:t> 1.Communication skills</a:t>
            </a:r>
          </a:p>
          <a:p>
            <a:r>
              <a:rPr lang="en-US" dirty="0"/>
              <a:t> 2.   Adaptability</a:t>
            </a:r>
          </a:p>
          <a:p>
            <a:r>
              <a:rPr lang="en-US" dirty="0"/>
              <a:t> 3.   Collaboration</a:t>
            </a:r>
          </a:p>
          <a:p>
            <a:r>
              <a:rPr lang="en-US" dirty="0"/>
              <a:t> 4.   Time management</a:t>
            </a:r>
          </a:p>
          <a:p>
            <a:r>
              <a:rPr lang="en-US" dirty="0"/>
              <a:t>  5.  Organization</a:t>
            </a:r>
          </a:p>
          <a:p>
            <a:r>
              <a:rPr lang="en-US" dirty="0"/>
              <a:t>  6.  Technology use</a:t>
            </a:r>
          </a:p>
          <a:p>
            <a:r>
              <a:rPr lang="en-US" dirty="0"/>
              <a:t>  7.  Information use</a:t>
            </a:r>
          </a:p>
          <a:p>
            <a:r>
              <a:rPr lang="en-US" dirty="0"/>
              <a:t>  8.  Personality traits</a:t>
            </a:r>
          </a:p>
          <a:p>
            <a:r>
              <a:rPr lang="en-US" dirty="0"/>
              <a:t>   9. Leadership</a:t>
            </a:r>
          </a:p>
          <a:p>
            <a:endParaRPr lang="en-US" dirty="0"/>
          </a:p>
          <a:p>
            <a:r>
              <a:rPr lang="en-US" dirty="0"/>
              <a:t> </a:t>
            </a:r>
          </a:p>
        </p:txBody>
      </p:sp>
    </p:spTree>
    <p:extLst>
      <p:ext uri="{BB962C8B-B14F-4D97-AF65-F5344CB8AC3E}">
        <p14:creationId xmlns:p14="http://schemas.microsoft.com/office/powerpoint/2010/main" val="212281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D54E23-E6D7-4606-904D-47ECA3C34DF6}"/>
              </a:ext>
            </a:extLst>
          </p:cNvPr>
          <p:cNvSpPr>
            <a:spLocks noGrp="1"/>
          </p:cNvSpPr>
          <p:nvPr>
            <p:ph idx="1"/>
          </p:nvPr>
        </p:nvSpPr>
        <p:spPr>
          <a:xfrm>
            <a:off x="457200" y="381000"/>
            <a:ext cx="7620000" cy="5745163"/>
          </a:xfrm>
        </p:spPr>
        <p:txBody>
          <a:bodyPr/>
          <a:lstStyle/>
          <a:p>
            <a:r>
              <a:rPr lang="en-US" dirty="0"/>
              <a:t>Employability skills are a set of attributes required at the workplace. </a:t>
            </a:r>
          </a:p>
          <a:p>
            <a:r>
              <a:rPr lang="en-US" dirty="0"/>
              <a:t>They are different from individual to individual.</a:t>
            </a:r>
          </a:p>
          <a:p>
            <a:r>
              <a:rPr lang="en-US" dirty="0"/>
              <a:t>My main employability skills are: Communication skills, </a:t>
            </a:r>
          </a:p>
          <a:p>
            <a:r>
              <a:rPr lang="en-US" dirty="0"/>
              <a:t>   Adaptability and Information use.</a:t>
            </a:r>
          </a:p>
          <a:p>
            <a:r>
              <a:rPr lang="en-US" dirty="0"/>
              <a:t>I am aware by the fact that I have to develop or improve the rest of them in order to succeed following my career path.</a:t>
            </a:r>
          </a:p>
          <a:p>
            <a:endParaRPr lang="en-US" dirty="0"/>
          </a:p>
          <a:p>
            <a:endParaRPr lang="en-US" dirty="0"/>
          </a:p>
        </p:txBody>
      </p:sp>
    </p:spTree>
    <p:extLst>
      <p:ext uri="{BB962C8B-B14F-4D97-AF65-F5344CB8AC3E}">
        <p14:creationId xmlns:p14="http://schemas.microsoft.com/office/powerpoint/2010/main" val="32278571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66730B-6CE2-455C-ABDB-63EC072C231B}"/>
              </a:ext>
            </a:extLst>
          </p:cNvPr>
          <p:cNvSpPr>
            <a:spLocks noGrp="1"/>
          </p:cNvSpPr>
          <p:nvPr>
            <p:ph idx="1"/>
          </p:nvPr>
        </p:nvSpPr>
        <p:spPr/>
        <p:txBody>
          <a:bodyPr>
            <a:normAutofit fontScale="85000" lnSpcReduction="20000"/>
          </a:bodyPr>
          <a:lstStyle/>
          <a:p>
            <a:r>
              <a:rPr lang="en-US" u="sng" dirty="0">
                <a:hlinkClick r:id="rId2"/>
              </a:rPr>
              <a:t>https://www.successconsciousness.com/blog/quotes/motivation-quotes/</a:t>
            </a:r>
            <a:r>
              <a:rPr lang="en-US" u="sng" dirty="0"/>
              <a:t>, accessed on 4</a:t>
            </a:r>
            <a:r>
              <a:rPr lang="en-US" u="sng" baseline="30000" dirty="0"/>
              <a:t>th</a:t>
            </a:r>
            <a:r>
              <a:rPr lang="en-US" u="sng" dirty="0"/>
              <a:t> of March 2021</a:t>
            </a:r>
            <a:endParaRPr lang="en-US" dirty="0"/>
          </a:p>
          <a:p>
            <a:r>
              <a:rPr lang="en-US" u="sng" dirty="0">
                <a:hlinkClick r:id="rId3"/>
              </a:rPr>
              <a:t>https://www.pmi.org/learning/library/improving-quality-interpersonal-communication-7781</a:t>
            </a:r>
            <a:r>
              <a:rPr lang="en-US" u="sng" dirty="0"/>
              <a:t>, accessed on 3</a:t>
            </a:r>
            <a:r>
              <a:rPr lang="en-US" u="sng" baseline="30000" dirty="0"/>
              <a:t>rd</a:t>
            </a:r>
            <a:r>
              <a:rPr lang="en-US" u="sng" dirty="0"/>
              <a:t> of March 2021</a:t>
            </a:r>
            <a:endParaRPr lang="en-US" dirty="0"/>
          </a:p>
          <a:p>
            <a:r>
              <a:rPr lang="en-US" dirty="0"/>
              <a:t>Research into Learning Unit, University of Paisley, </a:t>
            </a:r>
            <a:r>
              <a:rPr lang="en-US" dirty="0" err="1"/>
              <a:t>Ayr</a:t>
            </a:r>
            <a:r>
              <a:rPr lang="en-US" dirty="0"/>
              <a:t> Campus, </a:t>
            </a:r>
            <a:r>
              <a:rPr lang="en-US" dirty="0" err="1"/>
              <a:t>Ayr</a:t>
            </a:r>
            <a:r>
              <a:rPr lang="en-US" dirty="0"/>
              <a:t> KA8 0SR, </a:t>
            </a:r>
            <a:r>
              <a:rPr lang="en-US" dirty="0" err="1"/>
              <a:t>UKReceived</a:t>
            </a:r>
            <a:r>
              <a:rPr lang="en-US" dirty="0"/>
              <a:t> 12 March 2001; received in revised form 27 June 2001; accessed 24 July 2021</a:t>
            </a:r>
          </a:p>
          <a:p>
            <a:r>
              <a:rPr lang="en-US" dirty="0"/>
              <a:t> </a:t>
            </a:r>
          </a:p>
          <a:p>
            <a:r>
              <a:rPr lang="en-US" u="sng" dirty="0">
                <a:hlinkClick r:id="rId4"/>
              </a:rPr>
              <a:t>https://harboroughtutors.co.uk/news/2016/10/13/how-does-your-child-learn-take-the-vark-questionnaire-1</a:t>
            </a:r>
            <a:r>
              <a:rPr lang="en-US" u="sng" dirty="0"/>
              <a:t>, accessed on 28</a:t>
            </a:r>
            <a:r>
              <a:rPr lang="en-US" u="sng" baseline="30000" dirty="0"/>
              <a:t>th</a:t>
            </a:r>
            <a:r>
              <a:rPr lang="en-US" u="sng" dirty="0"/>
              <a:t> of February 2021</a:t>
            </a:r>
            <a:endParaRPr lang="en-US" dirty="0"/>
          </a:p>
          <a:p>
            <a:r>
              <a:rPr lang="en-US" dirty="0"/>
              <a:t> </a:t>
            </a:r>
          </a:p>
          <a:p>
            <a:r>
              <a:rPr lang="en-US" u="sng" dirty="0">
                <a:hlinkClick r:id="rId5"/>
              </a:rPr>
              <a:t>https://www.verywellmind.com/what-is-maslows-hierarchy-of-needs-4136760</a:t>
            </a:r>
            <a:r>
              <a:rPr lang="en-US" u="sng" dirty="0"/>
              <a:t>, accessed on 28</a:t>
            </a:r>
            <a:r>
              <a:rPr lang="en-US" u="sng" baseline="30000" dirty="0"/>
              <a:t>th</a:t>
            </a:r>
            <a:r>
              <a:rPr lang="en-US" u="sng" dirty="0"/>
              <a:t> of February 2021.</a:t>
            </a:r>
            <a:endParaRPr lang="en-US" dirty="0"/>
          </a:p>
          <a:p>
            <a:r>
              <a:rPr lang="en-US" dirty="0"/>
              <a:t> </a:t>
            </a:r>
          </a:p>
          <a:p>
            <a:r>
              <a:rPr lang="en-US" dirty="0"/>
              <a:t> </a:t>
            </a:r>
          </a:p>
          <a:p>
            <a:endParaRPr lang="en-US" dirty="0"/>
          </a:p>
        </p:txBody>
      </p:sp>
    </p:spTree>
    <p:extLst>
      <p:ext uri="{BB962C8B-B14F-4D97-AF65-F5344CB8AC3E}">
        <p14:creationId xmlns:p14="http://schemas.microsoft.com/office/powerpoint/2010/main" val="18599661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Essential</Template>
  <TotalTime>461</TotalTime>
  <Words>1780</Words>
  <Application>Microsoft Office PowerPoint</Application>
  <PresentationFormat>On-screen Show (4:3)</PresentationFormat>
  <Paragraphs>116</Paragraphs>
  <Slides>14</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Andalus</vt:lpstr>
      <vt:lpstr>Angsana New</vt:lpstr>
      <vt:lpstr>AngsanaUPC</vt:lpstr>
      <vt:lpstr>Arabic Typesetting</vt:lpstr>
      <vt:lpstr>Arial</vt:lpstr>
      <vt:lpstr>Arial Black</vt:lpstr>
      <vt:lpstr>Calibri</vt:lpstr>
      <vt:lpstr>Cambria</vt:lpstr>
      <vt:lpstr>Copperplate Gothic Light</vt:lpstr>
      <vt:lpstr>Essential</vt:lpstr>
      <vt:lpstr> Reflective  Report</vt:lpstr>
      <vt:lpstr>Introduction</vt:lpstr>
      <vt:lpstr>PowerPoint Presentation</vt:lpstr>
      <vt:lpstr>PowerPoint Presentation</vt:lpstr>
      <vt:lpstr>The 4 styles of learning </vt:lpstr>
      <vt:lpstr> S.m.a.r.t</vt:lpstr>
      <vt:lpstr>SWOT ANALYSIS </vt:lpstr>
      <vt:lpstr>Pdp Strategy</vt:lpstr>
      <vt:lpstr>Pdp Strategy</vt:lpstr>
      <vt:lpstr>Pdp STRATEGY</vt:lpstr>
      <vt:lpstr>Maslow's Hierarchy of Needs </vt:lpstr>
      <vt:lpstr>Employability skills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BMSW4005</dc:title>
  <dc:creator>Gabriel</dc:creator>
  <cp:lastModifiedBy>Gabriel</cp:lastModifiedBy>
  <cp:revision>41</cp:revision>
  <dcterms:created xsi:type="dcterms:W3CDTF">2021-02-28T19:02:28Z</dcterms:created>
  <dcterms:modified xsi:type="dcterms:W3CDTF">2021-03-04T22:27:46Z</dcterms:modified>
</cp:coreProperties>
</file>