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69" r:id="rId2"/>
    <p:sldId id="357" r:id="rId3"/>
    <p:sldId id="358" r:id="rId4"/>
    <p:sldId id="398" r:id="rId5"/>
    <p:sldId id="399" r:id="rId6"/>
    <p:sldId id="400" r:id="rId7"/>
    <p:sldId id="401" r:id="rId8"/>
    <p:sldId id="350" r:id="rId9"/>
    <p:sldId id="384" r:id="rId10"/>
    <p:sldId id="368" r:id="rId11"/>
    <p:sldId id="386" r:id="rId12"/>
    <p:sldId id="387" r:id="rId13"/>
    <p:sldId id="388" r:id="rId14"/>
    <p:sldId id="389" r:id="rId15"/>
    <p:sldId id="390" r:id="rId16"/>
    <p:sldId id="391" r:id="rId17"/>
    <p:sldId id="392" r:id="rId18"/>
    <p:sldId id="393" r:id="rId19"/>
    <p:sldId id="394" r:id="rId20"/>
    <p:sldId id="395" r:id="rId21"/>
    <p:sldId id="396" r:id="rId22"/>
    <p:sldId id="397" r:id="rId23"/>
    <p:sldId id="375" r:id="rId24"/>
    <p:sldId id="373" r:id="rId25"/>
    <p:sldId id="354"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E9AB40-7555-42A4-8833-491093437EA4}" v="4" dt="2024-01-23T10:08:57.3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90" d="100"/>
          <a:sy n="90" d="100"/>
        </p:scale>
        <p:origin x="33"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fua Adams" userId="03cc8a34b628f8aa" providerId="LiveId" clId="{8BE9AB40-7555-42A4-8833-491093437EA4}"/>
    <pc:docChg chg="undo custSel addSld modSld">
      <pc:chgData name="Efua Adams" userId="03cc8a34b628f8aa" providerId="LiveId" clId="{8BE9AB40-7555-42A4-8833-491093437EA4}" dt="2024-01-23T10:09:07.148" v="316" actId="14100"/>
      <pc:docMkLst>
        <pc:docMk/>
      </pc:docMkLst>
      <pc:sldChg chg="addSp delSp modSp new mod setBg">
        <pc:chgData name="Efua Adams" userId="03cc8a34b628f8aa" providerId="LiveId" clId="{8BE9AB40-7555-42A4-8833-491093437EA4}" dt="2024-01-23T10:05:29.005" v="66" actId="27614"/>
        <pc:sldMkLst>
          <pc:docMk/>
          <pc:sldMk cId="1767756830" sldId="398"/>
        </pc:sldMkLst>
        <pc:spChg chg="mod">
          <ac:chgData name="Efua Adams" userId="03cc8a34b628f8aa" providerId="LiveId" clId="{8BE9AB40-7555-42A4-8833-491093437EA4}" dt="2024-01-23T10:05:18.568" v="65" actId="26606"/>
          <ac:spMkLst>
            <pc:docMk/>
            <pc:sldMk cId="1767756830" sldId="398"/>
            <ac:spMk id="2" creationId="{07092958-2FAD-BE08-8DA3-C080A4EA35B2}"/>
          </ac:spMkLst>
        </pc:spChg>
        <pc:spChg chg="del">
          <ac:chgData name="Efua Adams" userId="03cc8a34b628f8aa" providerId="LiveId" clId="{8BE9AB40-7555-42A4-8833-491093437EA4}" dt="2024-01-23T10:05:12.879" v="60" actId="931"/>
          <ac:spMkLst>
            <pc:docMk/>
            <pc:sldMk cId="1767756830" sldId="398"/>
            <ac:spMk id="3" creationId="{CA6F2B5D-3E09-CC8C-C04E-295FA078C747}"/>
          </ac:spMkLst>
        </pc:spChg>
        <pc:spChg chg="add del">
          <ac:chgData name="Efua Adams" userId="03cc8a34b628f8aa" providerId="LiveId" clId="{8BE9AB40-7555-42A4-8833-491093437EA4}" dt="2024-01-23T10:05:18.568" v="64" actId="26606"/>
          <ac:spMkLst>
            <pc:docMk/>
            <pc:sldMk cId="1767756830" sldId="398"/>
            <ac:spMk id="10" creationId="{A4AC5506-6312-4701-8D3C-40187889A947}"/>
          </ac:spMkLst>
        </pc:spChg>
        <pc:spChg chg="add">
          <ac:chgData name="Efua Adams" userId="03cc8a34b628f8aa" providerId="LiveId" clId="{8BE9AB40-7555-42A4-8833-491093437EA4}" dt="2024-01-23T10:05:18.568" v="65" actId="26606"/>
          <ac:spMkLst>
            <pc:docMk/>
            <pc:sldMk cId="1767756830" sldId="398"/>
            <ac:spMk id="12" creationId="{D4771268-CB57-404A-9271-370EB28F6090}"/>
          </ac:spMkLst>
        </pc:spChg>
        <pc:picChg chg="add mod">
          <ac:chgData name="Efua Adams" userId="03cc8a34b628f8aa" providerId="LiveId" clId="{8BE9AB40-7555-42A4-8833-491093437EA4}" dt="2024-01-23T10:05:29.005" v="66" actId="27614"/>
          <ac:picMkLst>
            <pc:docMk/>
            <pc:sldMk cId="1767756830" sldId="398"/>
            <ac:picMk id="5" creationId="{0CC6EEC2-CAB3-3F91-06E9-A9E05191F1ED}"/>
          </ac:picMkLst>
        </pc:picChg>
      </pc:sldChg>
      <pc:sldChg chg="addSp delSp modSp new mod setBg">
        <pc:chgData name="Efua Adams" userId="03cc8a34b628f8aa" providerId="LiveId" clId="{8BE9AB40-7555-42A4-8833-491093437EA4}" dt="2024-01-23T10:07:39.112" v="224" actId="14100"/>
        <pc:sldMkLst>
          <pc:docMk/>
          <pc:sldMk cId="3017951976" sldId="399"/>
        </pc:sldMkLst>
        <pc:spChg chg="mod ord">
          <ac:chgData name="Efua Adams" userId="03cc8a34b628f8aa" providerId="LiveId" clId="{8BE9AB40-7555-42A4-8833-491093437EA4}" dt="2024-01-23T10:07:09.233" v="220" actId="26606"/>
          <ac:spMkLst>
            <pc:docMk/>
            <pc:sldMk cId="3017951976" sldId="399"/>
            <ac:spMk id="2" creationId="{3371BA40-4D70-7E98-C47B-A64D5EF918CE}"/>
          </ac:spMkLst>
        </pc:spChg>
        <pc:spChg chg="del">
          <ac:chgData name="Efua Adams" userId="03cc8a34b628f8aa" providerId="LiveId" clId="{8BE9AB40-7555-42A4-8833-491093437EA4}" dt="2024-01-23T10:06:45.789" v="213" actId="931"/>
          <ac:spMkLst>
            <pc:docMk/>
            <pc:sldMk cId="3017951976" sldId="399"/>
            <ac:spMk id="3" creationId="{945603C0-8FBB-1A71-2D46-81BBB86141FE}"/>
          </ac:spMkLst>
        </pc:spChg>
        <pc:spChg chg="add del">
          <ac:chgData name="Efua Adams" userId="03cc8a34b628f8aa" providerId="LiveId" clId="{8BE9AB40-7555-42A4-8833-491093437EA4}" dt="2024-01-23T10:06:59.926" v="217" actId="26606"/>
          <ac:spMkLst>
            <pc:docMk/>
            <pc:sldMk cId="3017951976" sldId="399"/>
            <ac:spMk id="10" creationId="{37C89E4B-3C9F-44B9-8B86-D9E3D112D8EC}"/>
          </ac:spMkLst>
        </pc:spChg>
        <pc:spChg chg="add del">
          <ac:chgData name="Efua Adams" userId="03cc8a34b628f8aa" providerId="LiveId" clId="{8BE9AB40-7555-42A4-8833-491093437EA4}" dt="2024-01-23T10:07:09.233" v="220" actId="26606"/>
          <ac:spMkLst>
            <pc:docMk/>
            <pc:sldMk cId="3017951976" sldId="399"/>
            <ac:spMk id="16" creationId="{D12DDE76-C203-4047-9998-63900085B5E8}"/>
          </ac:spMkLst>
        </pc:spChg>
        <pc:spChg chg="add">
          <ac:chgData name="Efua Adams" userId="03cc8a34b628f8aa" providerId="LiveId" clId="{8BE9AB40-7555-42A4-8833-491093437EA4}" dt="2024-01-23T10:07:09.233" v="220" actId="26606"/>
          <ac:spMkLst>
            <pc:docMk/>
            <pc:sldMk cId="3017951976" sldId="399"/>
            <ac:spMk id="21" creationId="{D4771268-CB57-404A-9271-370EB28F6090}"/>
          </ac:spMkLst>
        </pc:spChg>
        <pc:picChg chg="add mod">
          <ac:chgData name="Efua Adams" userId="03cc8a34b628f8aa" providerId="LiveId" clId="{8BE9AB40-7555-42A4-8833-491093437EA4}" dt="2024-01-23T10:07:39.112" v="224" actId="14100"/>
          <ac:picMkLst>
            <pc:docMk/>
            <pc:sldMk cId="3017951976" sldId="399"/>
            <ac:picMk id="5" creationId="{1395BE28-DAA5-9C6C-2222-E252C61B3727}"/>
          </ac:picMkLst>
        </pc:picChg>
        <pc:cxnChg chg="add del">
          <ac:chgData name="Efua Adams" userId="03cc8a34b628f8aa" providerId="LiveId" clId="{8BE9AB40-7555-42A4-8833-491093437EA4}" dt="2024-01-23T10:06:59.926" v="217" actId="26606"/>
          <ac:cxnSpMkLst>
            <pc:docMk/>
            <pc:sldMk cId="3017951976" sldId="399"/>
            <ac:cxnSpMk id="12" creationId="{AA2EAA10-076F-46BD-8F0F-B9A2FB77A85C}"/>
          </ac:cxnSpMkLst>
        </pc:cxnChg>
        <pc:cxnChg chg="add del">
          <ac:chgData name="Efua Adams" userId="03cc8a34b628f8aa" providerId="LiveId" clId="{8BE9AB40-7555-42A4-8833-491093437EA4}" dt="2024-01-23T10:06:59.926" v="217" actId="26606"/>
          <ac:cxnSpMkLst>
            <pc:docMk/>
            <pc:sldMk cId="3017951976" sldId="399"/>
            <ac:cxnSpMk id="14" creationId="{D891E407-403B-4764-86C9-33A56D3BCAA3}"/>
          </ac:cxnSpMkLst>
        </pc:cxnChg>
      </pc:sldChg>
      <pc:sldChg chg="addSp delSp modSp new mod setBg">
        <pc:chgData name="Efua Adams" userId="03cc8a34b628f8aa" providerId="LiveId" clId="{8BE9AB40-7555-42A4-8833-491093437EA4}" dt="2024-01-23T10:08:23.746" v="279" actId="26606"/>
        <pc:sldMkLst>
          <pc:docMk/>
          <pc:sldMk cId="3127568418" sldId="400"/>
        </pc:sldMkLst>
        <pc:spChg chg="mod">
          <ac:chgData name="Efua Adams" userId="03cc8a34b628f8aa" providerId="LiveId" clId="{8BE9AB40-7555-42A4-8833-491093437EA4}" dt="2024-01-23T10:08:23.746" v="279" actId="26606"/>
          <ac:spMkLst>
            <pc:docMk/>
            <pc:sldMk cId="3127568418" sldId="400"/>
            <ac:spMk id="2" creationId="{3FD4D0E7-4746-0B6D-8017-B8822093BDCB}"/>
          </ac:spMkLst>
        </pc:spChg>
        <pc:spChg chg="del">
          <ac:chgData name="Efua Adams" userId="03cc8a34b628f8aa" providerId="LiveId" clId="{8BE9AB40-7555-42A4-8833-491093437EA4}" dt="2024-01-23T10:08:10.689" v="276" actId="931"/>
          <ac:spMkLst>
            <pc:docMk/>
            <pc:sldMk cId="3127568418" sldId="400"/>
            <ac:spMk id="3" creationId="{4E51C50D-A0F7-4A3C-43FB-6D20AFC30B5F}"/>
          </ac:spMkLst>
        </pc:spChg>
        <pc:spChg chg="add">
          <ac:chgData name="Efua Adams" userId="03cc8a34b628f8aa" providerId="LiveId" clId="{8BE9AB40-7555-42A4-8833-491093437EA4}" dt="2024-01-23T10:08:23.746" v="279" actId="26606"/>
          <ac:spMkLst>
            <pc:docMk/>
            <pc:sldMk cId="3127568418" sldId="400"/>
            <ac:spMk id="10" creationId="{6753252F-4873-4F63-801D-CC719279A7D5}"/>
          </ac:spMkLst>
        </pc:spChg>
        <pc:spChg chg="add">
          <ac:chgData name="Efua Adams" userId="03cc8a34b628f8aa" providerId="LiveId" clId="{8BE9AB40-7555-42A4-8833-491093437EA4}" dt="2024-01-23T10:08:23.746" v="279" actId="26606"/>
          <ac:spMkLst>
            <pc:docMk/>
            <pc:sldMk cId="3127568418" sldId="400"/>
            <ac:spMk id="12" creationId="{047C8CCB-F95D-4249-92DD-651249D3535A}"/>
          </ac:spMkLst>
        </pc:spChg>
        <pc:picChg chg="add mod">
          <ac:chgData name="Efua Adams" userId="03cc8a34b628f8aa" providerId="LiveId" clId="{8BE9AB40-7555-42A4-8833-491093437EA4}" dt="2024-01-23T10:08:23.746" v="279" actId="26606"/>
          <ac:picMkLst>
            <pc:docMk/>
            <pc:sldMk cId="3127568418" sldId="400"/>
            <ac:picMk id="5" creationId="{DC955DD9-5666-AD84-E392-D321B8B1EB24}"/>
          </ac:picMkLst>
        </pc:picChg>
      </pc:sldChg>
      <pc:sldChg chg="addSp delSp modSp new mod setBg">
        <pc:chgData name="Efua Adams" userId="03cc8a34b628f8aa" providerId="LiveId" clId="{8BE9AB40-7555-42A4-8833-491093437EA4}" dt="2024-01-23T10:09:07.148" v="316" actId="14100"/>
        <pc:sldMkLst>
          <pc:docMk/>
          <pc:sldMk cId="2562133993" sldId="401"/>
        </pc:sldMkLst>
        <pc:spChg chg="mod">
          <ac:chgData name="Efua Adams" userId="03cc8a34b628f8aa" providerId="LiveId" clId="{8BE9AB40-7555-42A4-8833-491093437EA4}" dt="2024-01-23T10:09:01.530" v="314" actId="26606"/>
          <ac:spMkLst>
            <pc:docMk/>
            <pc:sldMk cId="2562133993" sldId="401"/>
            <ac:spMk id="2" creationId="{A06824D0-962D-3614-6A1B-F65F408E3552}"/>
          </ac:spMkLst>
        </pc:spChg>
        <pc:spChg chg="del">
          <ac:chgData name="Efua Adams" userId="03cc8a34b628f8aa" providerId="LiveId" clId="{8BE9AB40-7555-42A4-8833-491093437EA4}" dt="2024-01-23T10:08:57.355" v="311" actId="931"/>
          <ac:spMkLst>
            <pc:docMk/>
            <pc:sldMk cId="2562133993" sldId="401"/>
            <ac:spMk id="3" creationId="{98FBD269-D642-3B1E-9940-C9E44536BE5B}"/>
          </ac:spMkLst>
        </pc:spChg>
        <pc:spChg chg="add">
          <ac:chgData name="Efua Adams" userId="03cc8a34b628f8aa" providerId="LiveId" clId="{8BE9AB40-7555-42A4-8833-491093437EA4}" dt="2024-01-23T10:09:01.530" v="314" actId="26606"/>
          <ac:spMkLst>
            <pc:docMk/>
            <pc:sldMk cId="2562133993" sldId="401"/>
            <ac:spMk id="10" creationId="{D4771268-CB57-404A-9271-370EB28F6090}"/>
          </ac:spMkLst>
        </pc:spChg>
        <pc:picChg chg="add mod">
          <ac:chgData name="Efua Adams" userId="03cc8a34b628f8aa" providerId="LiveId" clId="{8BE9AB40-7555-42A4-8833-491093437EA4}" dt="2024-01-23T10:09:07.148" v="316" actId="14100"/>
          <ac:picMkLst>
            <pc:docMk/>
            <pc:sldMk cId="2562133993" sldId="401"/>
            <ac:picMk id="5" creationId="{43B1EDDF-D77A-E8A0-083E-84D050A48B36}"/>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276E62-5001-44B3-A17B-85A521CFA57F}" type="datetimeFigureOut">
              <a:rPr lang="en-GB" smtClean="0"/>
              <a:t>23/01/2024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BFF142-545D-4BE6-97F2-37E2FDF1A143}" type="slidenum">
              <a:rPr lang="en-GB" smtClean="0"/>
              <a:t>‹#›</a:t>
            </a:fld>
            <a:endParaRPr lang="en-GB"/>
          </a:p>
        </p:txBody>
      </p:sp>
    </p:spTree>
    <p:extLst>
      <p:ext uri="{BB962C8B-B14F-4D97-AF65-F5344CB8AC3E}">
        <p14:creationId xmlns:p14="http://schemas.microsoft.com/office/powerpoint/2010/main" val="30360568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17D5D534-DC5B-460D-5E62-31A2BF836BA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A0966C9E-E52D-FFD7-3F0C-A2F7293EE31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Full-time students,   a great university:                   No Exam / 10 modules 1 x month</a:t>
            </a:r>
          </a:p>
          <a:p>
            <a:pPr eaLnBrk="1" hangingPunct="1">
              <a:spcBef>
                <a:spcPct val="0"/>
              </a:spcBef>
            </a:pPr>
            <a:endParaRPr lang="en-GB" altLang="en-US"/>
          </a:p>
          <a:p>
            <a:pPr eaLnBrk="1" hangingPunct="1">
              <a:spcBef>
                <a:spcPct val="0"/>
              </a:spcBef>
            </a:pPr>
            <a:r>
              <a:rPr lang="en-GB" altLang="en-US"/>
              <a:t>Improve Your Workplace Skills 	        Only way fail – can’t be bothered / we can’t be bothered</a:t>
            </a:r>
          </a:p>
          <a:p>
            <a:pPr eaLnBrk="1" hangingPunct="1">
              <a:spcBef>
                <a:spcPct val="0"/>
              </a:spcBef>
            </a:pPr>
            <a:endParaRPr lang="en-GB" altLang="en-US"/>
          </a:p>
          <a:p>
            <a:pPr eaLnBrk="1" hangingPunct="1">
              <a:spcBef>
                <a:spcPct val="0"/>
              </a:spcBef>
            </a:pPr>
            <a:r>
              <a:rPr lang="en-GB" altLang="en-US"/>
              <a:t>First module - Personal Development for Improvement:            Always slides &amp; Hand-outs</a:t>
            </a:r>
          </a:p>
          <a:p>
            <a:pPr eaLnBrk="1" hangingPunct="1">
              <a:spcBef>
                <a:spcPct val="0"/>
              </a:spcBef>
            </a:pPr>
            <a:endParaRPr lang="en-GB" altLang="en-US"/>
          </a:p>
        </p:txBody>
      </p:sp>
      <p:sp>
        <p:nvSpPr>
          <p:cNvPr id="7172" name="Slide Number Placeholder 3">
            <a:extLst>
              <a:ext uri="{FF2B5EF4-FFF2-40B4-BE49-F238E27FC236}">
                <a16:creationId xmlns:a16="http://schemas.microsoft.com/office/drawing/2014/main" id="{D4044803-F989-B971-2A44-009AA357B38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259EC3A-D713-4830-ACF5-174DC13050D1}" type="slidenum">
              <a:rPr lang="en-GB" altLang="en-US" smtClean="0"/>
              <a:pPr>
                <a:spcBef>
                  <a:spcPct val="0"/>
                </a:spcBef>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631DFCE9-9900-428D-4FCC-F653C52605E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4C640EB9-FFFC-D57A-7C85-BE667CD677D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Full-time students,   a great university:                   No Exam / 10 modules 1 x month</a:t>
            </a:r>
          </a:p>
          <a:p>
            <a:pPr eaLnBrk="1" hangingPunct="1">
              <a:spcBef>
                <a:spcPct val="0"/>
              </a:spcBef>
            </a:pPr>
            <a:endParaRPr lang="en-GB" altLang="en-US"/>
          </a:p>
          <a:p>
            <a:pPr eaLnBrk="1" hangingPunct="1">
              <a:spcBef>
                <a:spcPct val="0"/>
              </a:spcBef>
            </a:pPr>
            <a:r>
              <a:rPr lang="en-GB" altLang="en-US"/>
              <a:t>Improve Your Workplace Skills 	        Only way fail – can’t be bothered / we can’t be bothered</a:t>
            </a:r>
          </a:p>
          <a:p>
            <a:pPr eaLnBrk="1" hangingPunct="1">
              <a:spcBef>
                <a:spcPct val="0"/>
              </a:spcBef>
            </a:pPr>
            <a:endParaRPr lang="en-GB" altLang="en-US"/>
          </a:p>
          <a:p>
            <a:pPr eaLnBrk="1" hangingPunct="1">
              <a:spcBef>
                <a:spcPct val="0"/>
              </a:spcBef>
            </a:pPr>
            <a:r>
              <a:rPr lang="en-GB" altLang="en-US"/>
              <a:t>First module - Personal Development for Improvement:            Always slides &amp; Hand-outs</a:t>
            </a:r>
          </a:p>
          <a:p>
            <a:pPr eaLnBrk="1" hangingPunct="1">
              <a:spcBef>
                <a:spcPct val="0"/>
              </a:spcBef>
            </a:pPr>
            <a:endParaRPr lang="en-GB" altLang="en-US"/>
          </a:p>
        </p:txBody>
      </p:sp>
      <p:sp>
        <p:nvSpPr>
          <p:cNvPr id="9220" name="Slide Number Placeholder 3">
            <a:extLst>
              <a:ext uri="{FF2B5EF4-FFF2-40B4-BE49-F238E27FC236}">
                <a16:creationId xmlns:a16="http://schemas.microsoft.com/office/drawing/2014/main" id="{71CFBA22-91C4-0716-1449-D27991D5995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E809CFB-6DF0-45B2-BAC6-438652D944C1}" type="slidenum">
              <a:rPr lang="en-GB" altLang="en-US" smtClean="0"/>
              <a:pPr>
                <a:spcBef>
                  <a:spcPct val="0"/>
                </a:spcBef>
              </a:pPr>
              <a:t>2</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D6E73281-BD68-7075-483E-FF228013CCC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a:extLst>
              <a:ext uri="{FF2B5EF4-FFF2-40B4-BE49-F238E27FC236}">
                <a16:creationId xmlns:a16="http://schemas.microsoft.com/office/drawing/2014/main" id="{D900098A-F9B6-1808-DEBF-943E5E1CBDD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Full-time students,   a great university:                   No Exam / 10 modules 1 x month</a:t>
            </a:r>
          </a:p>
          <a:p>
            <a:pPr eaLnBrk="1" hangingPunct="1">
              <a:spcBef>
                <a:spcPct val="0"/>
              </a:spcBef>
            </a:pPr>
            <a:endParaRPr lang="en-GB" altLang="en-US"/>
          </a:p>
          <a:p>
            <a:pPr eaLnBrk="1" hangingPunct="1">
              <a:spcBef>
                <a:spcPct val="0"/>
              </a:spcBef>
            </a:pPr>
            <a:r>
              <a:rPr lang="en-GB" altLang="en-US"/>
              <a:t>Improve Your Workplace Skills 	        Only way fail – can’t be bothered / we can’t be bothered</a:t>
            </a:r>
          </a:p>
          <a:p>
            <a:pPr eaLnBrk="1" hangingPunct="1">
              <a:spcBef>
                <a:spcPct val="0"/>
              </a:spcBef>
            </a:pPr>
            <a:endParaRPr lang="en-GB" altLang="en-US"/>
          </a:p>
          <a:p>
            <a:pPr eaLnBrk="1" hangingPunct="1">
              <a:spcBef>
                <a:spcPct val="0"/>
              </a:spcBef>
            </a:pPr>
            <a:r>
              <a:rPr lang="en-GB" altLang="en-US"/>
              <a:t>First module - Personal Development for Improvement:            Always slides &amp; Hand-outs</a:t>
            </a:r>
          </a:p>
          <a:p>
            <a:pPr eaLnBrk="1" hangingPunct="1">
              <a:spcBef>
                <a:spcPct val="0"/>
              </a:spcBef>
            </a:pPr>
            <a:endParaRPr lang="en-GB" altLang="en-US"/>
          </a:p>
        </p:txBody>
      </p:sp>
      <p:sp>
        <p:nvSpPr>
          <p:cNvPr id="11268" name="Slide Number Placeholder 3">
            <a:extLst>
              <a:ext uri="{FF2B5EF4-FFF2-40B4-BE49-F238E27FC236}">
                <a16:creationId xmlns:a16="http://schemas.microsoft.com/office/drawing/2014/main" id="{8541B14F-9F50-B502-B8A3-AEA6EF17438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6AEC367-3D84-4AAA-B99B-F9A1B6E3FB8F}" type="slidenum">
              <a:rPr lang="en-GB" altLang="en-US" smtClean="0"/>
              <a:pPr>
                <a:spcBef>
                  <a:spcPct val="0"/>
                </a:spcBef>
              </a:pPr>
              <a:t>3</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8">
            <a:extLst>
              <a:ext uri="{FF2B5EF4-FFF2-40B4-BE49-F238E27FC236}">
                <a16:creationId xmlns:a16="http://schemas.microsoft.com/office/drawing/2014/main" id="{39F37321-84D6-3FE4-1557-941AB25F6C9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2E8051D-1E09-4BBC-A013-6DB693A688C8}" type="slidenum">
              <a:rPr lang="en-GB" altLang="en-US" smtClean="0"/>
              <a:pPr>
                <a:spcBef>
                  <a:spcPct val="0"/>
                </a:spcBef>
              </a:pPr>
              <a:t>23</a:t>
            </a:fld>
            <a:endParaRPr lang="en-GB" altLang="en-US"/>
          </a:p>
        </p:txBody>
      </p:sp>
      <p:sp>
        <p:nvSpPr>
          <p:cNvPr id="29699" name="Rectangle 2">
            <a:extLst>
              <a:ext uri="{FF2B5EF4-FFF2-40B4-BE49-F238E27FC236}">
                <a16:creationId xmlns:a16="http://schemas.microsoft.com/office/drawing/2014/main" id="{FB1C8BBD-AD7A-356A-9DF5-34F551BAFC1E}"/>
              </a:ext>
            </a:extLst>
          </p:cNvPr>
          <p:cNvSpPr>
            <a:spLocks noGrp="1" noRot="1" noChangeAspect="1" noChangeArrowheads="1" noTextEdit="1"/>
          </p:cNvSpPr>
          <p:nvPr>
            <p:ph type="sldImg"/>
          </p:nvPr>
        </p:nvSpPr>
        <p:spPr bwMode="auto">
          <a:xfrm>
            <a:off x="85725" y="731838"/>
            <a:ext cx="6496050" cy="365442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0" name="Rectangle 3">
            <a:extLst>
              <a:ext uri="{FF2B5EF4-FFF2-40B4-BE49-F238E27FC236}">
                <a16:creationId xmlns:a16="http://schemas.microsoft.com/office/drawing/2014/main" id="{FE743E3A-1067-5158-658A-B05AE6F25EC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8">
            <a:extLst>
              <a:ext uri="{FF2B5EF4-FFF2-40B4-BE49-F238E27FC236}">
                <a16:creationId xmlns:a16="http://schemas.microsoft.com/office/drawing/2014/main" id="{D7F20D5D-2FDA-8CB0-E7CF-5F3A08539B7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2138C72-264D-4D83-B84A-73AC74F66101}" type="slidenum">
              <a:rPr lang="en-GB" altLang="en-US" smtClean="0"/>
              <a:pPr>
                <a:spcBef>
                  <a:spcPct val="0"/>
                </a:spcBef>
              </a:pPr>
              <a:t>24</a:t>
            </a:fld>
            <a:endParaRPr lang="en-GB" altLang="en-US"/>
          </a:p>
        </p:txBody>
      </p:sp>
      <p:sp>
        <p:nvSpPr>
          <p:cNvPr id="31747" name="Rectangle 2">
            <a:extLst>
              <a:ext uri="{FF2B5EF4-FFF2-40B4-BE49-F238E27FC236}">
                <a16:creationId xmlns:a16="http://schemas.microsoft.com/office/drawing/2014/main" id="{56C656B2-D102-D901-0661-89A16FAE5783}"/>
              </a:ext>
            </a:extLst>
          </p:cNvPr>
          <p:cNvSpPr>
            <a:spLocks noGrp="1" noRot="1" noChangeAspect="1" noChangeArrowheads="1" noTextEdit="1"/>
          </p:cNvSpPr>
          <p:nvPr>
            <p:ph type="sldImg"/>
          </p:nvPr>
        </p:nvSpPr>
        <p:spPr bwMode="auto">
          <a:xfrm>
            <a:off x="85725" y="731838"/>
            <a:ext cx="6496050" cy="3654425"/>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8" name="Rectangle 3">
            <a:extLst>
              <a:ext uri="{FF2B5EF4-FFF2-40B4-BE49-F238E27FC236}">
                <a16:creationId xmlns:a16="http://schemas.microsoft.com/office/drawing/2014/main" id="{A0B91AAE-871B-A1D6-9C17-730934C49FE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62B8FDD2-02CE-D3DC-D158-3834AF69D11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AE9477F6-7362-44C2-82A7-C6B8F9B3DD1D}" type="slidenum">
              <a:rPr lang="en-GB" altLang="en-US" smtClean="0">
                <a:latin typeface="Calibri" panose="020F0502020204030204" pitchFamily="34" charset="0"/>
              </a:rPr>
              <a:pPr/>
              <a:t>25</a:t>
            </a:fld>
            <a:endParaRPr lang="en-GB" altLang="en-US">
              <a:latin typeface="Calibri" panose="020F0502020204030204" pitchFamily="34" charset="0"/>
            </a:endParaRPr>
          </a:p>
        </p:txBody>
      </p:sp>
      <p:sp>
        <p:nvSpPr>
          <p:cNvPr id="33795" name="Rectangle 2">
            <a:extLst>
              <a:ext uri="{FF2B5EF4-FFF2-40B4-BE49-F238E27FC236}">
                <a16:creationId xmlns:a16="http://schemas.microsoft.com/office/drawing/2014/main" id="{16965D75-1190-59A7-C706-7F29D5D9C2F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6" name="Rectangle 3">
            <a:extLst>
              <a:ext uri="{FF2B5EF4-FFF2-40B4-BE49-F238E27FC236}">
                <a16:creationId xmlns:a16="http://schemas.microsoft.com/office/drawing/2014/main" id="{EF81925F-850A-376E-E663-5979F739B77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204F5-2D4D-5805-2FB2-D9B2D2A4722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144B1D7-14BB-FA6B-4F5D-61B25052AA8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336EFAF-1539-2431-63C8-BB91DD89A081}"/>
              </a:ext>
            </a:extLst>
          </p:cNvPr>
          <p:cNvSpPr>
            <a:spLocks noGrp="1"/>
          </p:cNvSpPr>
          <p:nvPr>
            <p:ph type="dt" sz="half" idx="10"/>
          </p:nvPr>
        </p:nvSpPr>
        <p:spPr/>
        <p:txBody>
          <a:bodyPr/>
          <a:lstStyle/>
          <a:p>
            <a:fld id="{9FFDEB8C-7214-4E13-BD98-FBEC777C1F99}" type="datetimeFigureOut">
              <a:rPr lang="en-GB" smtClean="0"/>
              <a:t>23/01/2024</a:t>
            </a:fld>
            <a:endParaRPr lang="en-GB"/>
          </a:p>
        </p:txBody>
      </p:sp>
      <p:sp>
        <p:nvSpPr>
          <p:cNvPr id="5" name="Footer Placeholder 4">
            <a:extLst>
              <a:ext uri="{FF2B5EF4-FFF2-40B4-BE49-F238E27FC236}">
                <a16:creationId xmlns:a16="http://schemas.microsoft.com/office/drawing/2014/main" id="{C4D72E2E-A0EE-66BA-6A8D-CB2AAE508B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6734AE-562E-7BCD-0ACF-87F1957DDCC7}"/>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22666443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56C1A-4FE5-76C3-91E3-7AAF46A890D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F7C8C5D-637B-71C3-35F1-B90008788AF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ADE6D65-C2A6-535C-F4AE-BC5FA22FFBE5}"/>
              </a:ext>
            </a:extLst>
          </p:cNvPr>
          <p:cNvSpPr>
            <a:spLocks noGrp="1"/>
          </p:cNvSpPr>
          <p:nvPr>
            <p:ph type="dt" sz="half" idx="10"/>
          </p:nvPr>
        </p:nvSpPr>
        <p:spPr/>
        <p:txBody>
          <a:bodyPr/>
          <a:lstStyle/>
          <a:p>
            <a:fld id="{9FFDEB8C-7214-4E13-BD98-FBEC777C1F99}" type="datetimeFigureOut">
              <a:rPr lang="en-GB" smtClean="0"/>
              <a:t>23/01/2024</a:t>
            </a:fld>
            <a:endParaRPr lang="en-GB"/>
          </a:p>
        </p:txBody>
      </p:sp>
      <p:sp>
        <p:nvSpPr>
          <p:cNvPr id="5" name="Footer Placeholder 4">
            <a:extLst>
              <a:ext uri="{FF2B5EF4-FFF2-40B4-BE49-F238E27FC236}">
                <a16:creationId xmlns:a16="http://schemas.microsoft.com/office/drawing/2014/main" id="{89D6F9AB-1CED-774C-4383-B2FDFF437B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E22F8F-B7B3-6C5A-4F8F-174800671FB0}"/>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74844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65A0F-58A1-9135-4465-65AD97EBCFA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B6536E1-4D6E-A889-E673-A2846E05C16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9158E41-CFE4-3EA3-EBDB-E3026A8ED180}"/>
              </a:ext>
            </a:extLst>
          </p:cNvPr>
          <p:cNvSpPr>
            <a:spLocks noGrp="1"/>
          </p:cNvSpPr>
          <p:nvPr>
            <p:ph type="dt" sz="half" idx="10"/>
          </p:nvPr>
        </p:nvSpPr>
        <p:spPr/>
        <p:txBody>
          <a:bodyPr/>
          <a:lstStyle/>
          <a:p>
            <a:fld id="{9FFDEB8C-7214-4E13-BD98-FBEC777C1F99}" type="datetimeFigureOut">
              <a:rPr lang="en-GB" smtClean="0"/>
              <a:t>23/01/2024</a:t>
            </a:fld>
            <a:endParaRPr lang="en-GB"/>
          </a:p>
        </p:txBody>
      </p:sp>
      <p:sp>
        <p:nvSpPr>
          <p:cNvPr id="5" name="Footer Placeholder 4">
            <a:extLst>
              <a:ext uri="{FF2B5EF4-FFF2-40B4-BE49-F238E27FC236}">
                <a16:creationId xmlns:a16="http://schemas.microsoft.com/office/drawing/2014/main" id="{85392281-7052-27A1-9298-C56D9FF489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649959-B7CA-9290-3374-CBBBF3309E21}"/>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9906934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4B47B-D7B2-7974-5AE8-B80BCAAF4C9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ADB5517-5773-FCA3-4889-7D11C348FCC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F359568C-D85F-EB00-F5D0-0F5FFF0AA13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298660F-F7FD-EBE3-9D60-E654F28465A5}"/>
              </a:ext>
            </a:extLst>
          </p:cNvPr>
          <p:cNvSpPr>
            <a:spLocks noGrp="1"/>
          </p:cNvSpPr>
          <p:nvPr>
            <p:ph type="dt" sz="half" idx="10"/>
          </p:nvPr>
        </p:nvSpPr>
        <p:spPr/>
        <p:txBody>
          <a:bodyPr/>
          <a:lstStyle/>
          <a:p>
            <a:fld id="{9FFDEB8C-7214-4E13-BD98-FBEC777C1F99}" type="datetimeFigureOut">
              <a:rPr lang="en-GB" smtClean="0"/>
              <a:t>23/01/2024</a:t>
            </a:fld>
            <a:endParaRPr lang="en-GB"/>
          </a:p>
        </p:txBody>
      </p:sp>
      <p:sp>
        <p:nvSpPr>
          <p:cNvPr id="6" name="Footer Placeholder 5">
            <a:extLst>
              <a:ext uri="{FF2B5EF4-FFF2-40B4-BE49-F238E27FC236}">
                <a16:creationId xmlns:a16="http://schemas.microsoft.com/office/drawing/2014/main" id="{25697B8D-E6AA-6062-E944-647C1C60D8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B3304E-B13F-5CE9-388A-3A8461FBB966}"/>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10297991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81EE1-D783-6C60-A425-915DF03AA38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405E6EB-0250-21D0-42FB-836037014CA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7605840-0888-3273-3CFF-BE779B2C0E0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30BA635-3FF9-361B-BE98-34B2F25AA7F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EBE8F68-B431-F274-ABD6-4D53F79A21F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7D34D51-E0AC-6306-A30F-ADE41727A414}"/>
              </a:ext>
            </a:extLst>
          </p:cNvPr>
          <p:cNvSpPr>
            <a:spLocks noGrp="1"/>
          </p:cNvSpPr>
          <p:nvPr>
            <p:ph type="dt" sz="half" idx="10"/>
          </p:nvPr>
        </p:nvSpPr>
        <p:spPr/>
        <p:txBody>
          <a:bodyPr/>
          <a:lstStyle/>
          <a:p>
            <a:fld id="{9FFDEB8C-7214-4E13-BD98-FBEC777C1F99}" type="datetimeFigureOut">
              <a:rPr lang="en-GB" smtClean="0"/>
              <a:t>23/01/2024</a:t>
            </a:fld>
            <a:endParaRPr lang="en-GB"/>
          </a:p>
        </p:txBody>
      </p:sp>
      <p:sp>
        <p:nvSpPr>
          <p:cNvPr id="8" name="Footer Placeholder 7">
            <a:extLst>
              <a:ext uri="{FF2B5EF4-FFF2-40B4-BE49-F238E27FC236}">
                <a16:creationId xmlns:a16="http://schemas.microsoft.com/office/drawing/2014/main" id="{18AE04E6-D6B4-446D-5CDF-537E422DA8F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725359D-7913-2AC1-D94D-B33B7D58D453}"/>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14001795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70221-6186-538F-DA8E-FA9B2CA7049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8E533C1-5E90-AE51-BB69-AF8BB846181C}"/>
              </a:ext>
            </a:extLst>
          </p:cNvPr>
          <p:cNvSpPr>
            <a:spLocks noGrp="1"/>
          </p:cNvSpPr>
          <p:nvPr>
            <p:ph type="dt" sz="half" idx="10"/>
          </p:nvPr>
        </p:nvSpPr>
        <p:spPr/>
        <p:txBody>
          <a:bodyPr/>
          <a:lstStyle/>
          <a:p>
            <a:fld id="{9FFDEB8C-7214-4E13-BD98-FBEC777C1F99}" type="datetimeFigureOut">
              <a:rPr lang="en-GB" smtClean="0"/>
              <a:t>23/01/2024</a:t>
            </a:fld>
            <a:endParaRPr lang="en-GB"/>
          </a:p>
        </p:txBody>
      </p:sp>
      <p:sp>
        <p:nvSpPr>
          <p:cNvPr id="4" name="Footer Placeholder 3">
            <a:extLst>
              <a:ext uri="{FF2B5EF4-FFF2-40B4-BE49-F238E27FC236}">
                <a16:creationId xmlns:a16="http://schemas.microsoft.com/office/drawing/2014/main" id="{44C535BA-5ED1-67DE-491B-ECF7CC23104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C9EB345-5B59-8288-8C41-91E30C3A60C1}"/>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3269855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6F9AB36-0C74-A21B-72C8-8B2052463887}"/>
              </a:ext>
            </a:extLst>
          </p:cNvPr>
          <p:cNvSpPr>
            <a:spLocks noGrp="1"/>
          </p:cNvSpPr>
          <p:nvPr>
            <p:ph type="dt" sz="half" idx="10"/>
          </p:nvPr>
        </p:nvSpPr>
        <p:spPr/>
        <p:txBody>
          <a:bodyPr/>
          <a:lstStyle/>
          <a:p>
            <a:fld id="{9FFDEB8C-7214-4E13-BD98-FBEC777C1F99}" type="datetimeFigureOut">
              <a:rPr lang="en-GB" smtClean="0"/>
              <a:t>23/01/2024</a:t>
            </a:fld>
            <a:endParaRPr lang="en-GB"/>
          </a:p>
        </p:txBody>
      </p:sp>
      <p:sp>
        <p:nvSpPr>
          <p:cNvPr id="3" name="Footer Placeholder 2">
            <a:extLst>
              <a:ext uri="{FF2B5EF4-FFF2-40B4-BE49-F238E27FC236}">
                <a16:creationId xmlns:a16="http://schemas.microsoft.com/office/drawing/2014/main" id="{798E1E7B-B02C-331D-6D81-59C206A26F2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3F1F656-8CCC-B1C1-2C50-88418905966D}"/>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7462284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F07CA-E4B9-3683-38DB-E3F990B7D7B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7334B53C-B7AC-27B4-CAB6-FA7A3F15B44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55CB9B5-F6A7-CB40-7445-F4DCDB11172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E7A4D86-2317-EB6D-3A53-929A4FB626BD}"/>
              </a:ext>
            </a:extLst>
          </p:cNvPr>
          <p:cNvSpPr>
            <a:spLocks noGrp="1"/>
          </p:cNvSpPr>
          <p:nvPr>
            <p:ph type="dt" sz="half" idx="10"/>
          </p:nvPr>
        </p:nvSpPr>
        <p:spPr/>
        <p:txBody>
          <a:bodyPr/>
          <a:lstStyle/>
          <a:p>
            <a:fld id="{9FFDEB8C-7214-4E13-BD98-FBEC777C1F99}" type="datetimeFigureOut">
              <a:rPr lang="en-GB" smtClean="0"/>
              <a:t>23/01/2024</a:t>
            </a:fld>
            <a:endParaRPr lang="en-GB"/>
          </a:p>
        </p:txBody>
      </p:sp>
      <p:sp>
        <p:nvSpPr>
          <p:cNvPr id="6" name="Footer Placeholder 5">
            <a:extLst>
              <a:ext uri="{FF2B5EF4-FFF2-40B4-BE49-F238E27FC236}">
                <a16:creationId xmlns:a16="http://schemas.microsoft.com/office/drawing/2014/main" id="{D0FA8A45-745E-7E52-F87B-2782366FCA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C3DFD6-E5DF-9CB4-9228-DDDBEFF3B4D1}"/>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37115874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30404-EBE4-7E55-2D76-E7122736BC7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B49028B-3F50-574C-A35D-19253E7592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D57BA78-3158-72E4-511C-95B9A76717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A939B35-9846-BDC5-37DF-B39E52FC924A}"/>
              </a:ext>
            </a:extLst>
          </p:cNvPr>
          <p:cNvSpPr>
            <a:spLocks noGrp="1"/>
          </p:cNvSpPr>
          <p:nvPr>
            <p:ph type="dt" sz="half" idx="10"/>
          </p:nvPr>
        </p:nvSpPr>
        <p:spPr/>
        <p:txBody>
          <a:bodyPr/>
          <a:lstStyle/>
          <a:p>
            <a:fld id="{9FFDEB8C-7214-4E13-BD98-FBEC777C1F99}" type="datetimeFigureOut">
              <a:rPr lang="en-GB" smtClean="0"/>
              <a:t>23/01/2024</a:t>
            </a:fld>
            <a:endParaRPr lang="en-GB"/>
          </a:p>
        </p:txBody>
      </p:sp>
      <p:sp>
        <p:nvSpPr>
          <p:cNvPr id="6" name="Footer Placeholder 5">
            <a:extLst>
              <a:ext uri="{FF2B5EF4-FFF2-40B4-BE49-F238E27FC236}">
                <a16:creationId xmlns:a16="http://schemas.microsoft.com/office/drawing/2014/main" id="{1CEF26EC-342F-E7EA-D288-4F231B7852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1629D9-D786-B2E2-AA7B-5358EE59ABA3}"/>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438159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592A-E2B4-FE75-B528-CCD38E36E73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C4E3DFA-3DEF-FD2F-9649-174E834089B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5D56DAF-99E1-0AA2-8410-F384FF5A010D}"/>
              </a:ext>
            </a:extLst>
          </p:cNvPr>
          <p:cNvSpPr>
            <a:spLocks noGrp="1"/>
          </p:cNvSpPr>
          <p:nvPr>
            <p:ph type="dt" sz="half" idx="10"/>
          </p:nvPr>
        </p:nvSpPr>
        <p:spPr/>
        <p:txBody>
          <a:bodyPr/>
          <a:lstStyle/>
          <a:p>
            <a:fld id="{9FFDEB8C-7214-4E13-BD98-FBEC777C1F99}" type="datetimeFigureOut">
              <a:rPr lang="en-GB" smtClean="0"/>
              <a:t>23/01/2024</a:t>
            </a:fld>
            <a:endParaRPr lang="en-GB"/>
          </a:p>
        </p:txBody>
      </p:sp>
      <p:sp>
        <p:nvSpPr>
          <p:cNvPr id="5" name="Footer Placeholder 4">
            <a:extLst>
              <a:ext uri="{FF2B5EF4-FFF2-40B4-BE49-F238E27FC236}">
                <a16:creationId xmlns:a16="http://schemas.microsoft.com/office/drawing/2014/main" id="{353B27C4-14EF-0C32-8613-9DCD04E338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4183FC-8025-FDC1-ABD7-94B92B1503D1}"/>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19495688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8CA4EEB-E76D-F134-D826-FCA799AAC93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E69BB23-1B2F-8514-B23E-B3D3501E474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D47674A-9AF4-D047-11F3-37A202F56A03}"/>
              </a:ext>
            </a:extLst>
          </p:cNvPr>
          <p:cNvSpPr>
            <a:spLocks noGrp="1"/>
          </p:cNvSpPr>
          <p:nvPr>
            <p:ph type="dt" sz="half" idx="10"/>
          </p:nvPr>
        </p:nvSpPr>
        <p:spPr/>
        <p:txBody>
          <a:bodyPr/>
          <a:lstStyle/>
          <a:p>
            <a:fld id="{9FFDEB8C-7214-4E13-BD98-FBEC777C1F99}" type="datetimeFigureOut">
              <a:rPr lang="en-GB" smtClean="0"/>
              <a:t>23/01/2024</a:t>
            </a:fld>
            <a:endParaRPr lang="en-GB"/>
          </a:p>
        </p:txBody>
      </p:sp>
      <p:sp>
        <p:nvSpPr>
          <p:cNvPr id="5" name="Footer Placeholder 4">
            <a:extLst>
              <a:ext uri="{FF2B5EF4-FFF2-40B4-BE49-F238E27FC236}">
                <a16:creationId xmlns:a16="http://schemas.microsoft.com/office/drawing/2014/main" id="{8986F1FF-0663-ED6B-CFF6-0BF90564AD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F471BF-B9C1-E73E-90E5-FD4B73EE8B8B}"/>
              </a:ext>
            </a:extLst>
          </p:cNvPr>
          <p:cNvSpPr>
            <a:spLocks noGrp="1"/>
          </p:cNvSpPr>
          <p:nvPr>
            <p:ph type="sldNum" sz="quarter" idx="12"/>
          </p:nvPr>
        </p:nvSpPr>
        <p:spPr/>
        <p:txBody>
          <a:bodyPr/>
          <a:lstStyle/>
          <a:p>
            <a:fld id="{F7FE9471-B9EA-4824-9EB5-9816F21C8431}" type="slidenum">
              <a:rPr lang="en-GB" smtClean="0"/>
              <a:t>‹#›</a:t>
            </a:fld>
            <a:endParaRPr lang="en-GB"/>
          </a:p>
        </p:txBody>
      </p:sp>
    </p:spTree>
    <p:extLst>
      <p:ext uri="{BB962C8B-B14F-4D97-AF65-F5344CB8AC3E}">
        <p14:creationId xmlns:p14="http://schemas.microsoft.com/office/powerpoint/2010/main" val="9450945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9331181-1C94-3DBC-3AE7-4C5E8F4707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1597159-91E4-F795-AD65-52ECA4EBA8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DCC9454-6F64-098D-4B27-B4B0AE9AF40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FFDEB8C-7214-4E13-BD98-FBEC777C1F99}" type="datetimeFigureOut">
              <a:rPr lang="en-GB" smtClean="0"/>
              <a:t>23/01/2024</a:t>
            </a:fld>
            <a:endParaRPr lang="en-GB"/>
          </a:p>
        </p:txBody>
      </p:sp>
      <p:sp>
        <p:nvSpPr>
          <p:cNvPr id="5" name="Footer Placeholder 4">
            <a:extLst>
              <a:ext uri="{FF2B5EF4-FFF2-40B4-BE49-F238E27FC236}">
                <a16:creationId xmlns:a16="http://schemas.microsoft.com/office/drawing/2014/main" id="{EDB9879C-CB3C-D676-0B12-3A3B1654B5A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E1D83E5-8F6A-A9E7-49B3-E386065AEC1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FE9471-B9EA-4824-9EB5-9816F21C8431}" type="slidenum">
              <a:rPr lang="en-GB" smtClean="0"/>
              <a:t>‹#›</a:t>
            </a:fld>
            <a:endParaRPr lang="en-GB"/>
          </a:p>
        </p:txBody>
      </p:sp>
    </p:spTree>
    <p:extLst>
      <p:ext uri="{BB962C8B-B14F-4D97-AF65-F5344CB8AC3E}">
        <p14:creationId xmlns:p14="http://schemas.microsoft.com/office/powerpoint/2010/main" val="6073141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2" name="Rectangle 6151">
            <a:extLst>
              <a:ext uri="{FF2B5EF4-FFF2-40B4-BE49-F238E27FC236}">
                <a16:creationId xmlns:a16="http://schemas.microsoft.com/office/drawing/2014/main" id="{8555C5B3-193A-4749-9AFD-682E53CD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54" name="Rectangle 6153">
            <a:extLst>
              <a:ext uri="{FF2B5EF4-FFF2-40B4-BE49-F238E27FC236}">
                <a16:creationId xmlns:a16="http://schemas.microsoft.com/office/drawing/2014/main" id="{2EAE06A6-F76A-41C9-827A-C561B0044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12192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56" name="Rectangle 6155">
            <a:extLst>
              <a:ext uri="{FF2B5EF4-FFF2-40B4-BE49-F238E27FC236}">
                <a16:creationId xmlns:a16="http://schemas.microsoft.com/office/drawing/2014/main" id="{89F9D4E8-0639-444B-949B-951858506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0861" y="0"/>
            <a:ext cx="7661934"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58" name="Rectangle 6157">
            <a:extLst>
              <a:ext uri="{FF2B5EF4-FFF2-40B4-BE49-F238E27FC236}">
                <a16:creationId xmlns:a16="http://schemas.microsoft.com/office/drawing/2014/main" id="{7E3DA7A2-ED70-4BBA-AB72-00AD461FA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0862" y="-6"/>
            <a:ext cx="11711138"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74" name="Title 1">
            <a:extLst>
              <a:ext uri="{FF2B5EF4-FFF2-40B4-BE49-F238E27FC236}">
                <a16:creationId xmlns:a16="http://schemas.microsoft.com/office/drawing/2014/main" id="{AA35F9E8-3E0C-9722-1F4F-325BAF45FF28}"/>
              </a:ext>
            </a:extLst>
          </p:cNvPr>
          <p:cNvSpPr>
            <a:spLocks noGrp="1"/>
          </p:cNvSpPr>
          <p:nvPr>
            <p:ph type="ctrTitle"/>
          </p:nvPr>
        </p:nvSpPr>
        <p:spPr>
          <a:xfrm>
            <a:off x="1127208" y="857251"/>
            <a:ext cx="4747280" cy="3098061"/>
          </a:xfrm>
        </p:spPr>
        <p:txBody>
          <a:bodyPr rtlCol="0" anchor="b">
            <a:normAutofit/>
          </a:bodyPr>
          <a:lstStyle/>
          <a:p>
            <a:pPr algn="l">
              <a:defRPr/>
            </a:pPr>
            <a:r>
              <a:rPr lang="en-GB" altLang="en-US" sz="2300" b="1">
                <a:solidFill>
                  <a:srgbClr val="FFFFFF"/>
                </a:solidFill>
                <a:effectLst>
                  <a:outerShdw blurRad="38100" dist="38100" dir="2700000" algn="tl">
                    <a:srgbClr val="000000">
                      <a:alpha val="43137"/>
                    </a:srgbClr>
                  </a:outerShdw>
                </a:effectLst>
              </a:rPr>
              <a:t>MBA – Master of Business Administration</a:t>
            </a:r>
            <a:br>
              <a:rPr lang="en-GB" altLang="en-US" sz="2300">
                <a:solidFill>
                  <a:srgbClr val="FFFFFF"/>
                </a:solidFill>
              </a:rPr>
            </a:br>
            <a:br>
              <a:rPr lang="en-GB" altLang="en-US" sz="2300">
                <a:solidFill>
                  <a:srgbClr val="FFFFFF"/>
                </a:solidFill>
              </a:rPr>
            </a:br>
            <a:r>
              <a:rPr lang="en-GB" sz="2300" b="1">
                <a:solidFill>
                  <a:srgbClr val="FFFFFF"/>
                </a:solidFill>
              </a:rPr>
              <a:t>LCMB7024 </a:t>
            </a:r>
            <a:br>
              <a:rPr lang="en-GB" sz="2300" b="1">
                <a:solidFill>
                  <a:srgbClr val="FFFFFF"/>
                </a:solidFill>
              </a:rPr>
            </a:br>
            <a:br>
              <a:rPr lang="en-GB" sz="2300" b="1" u="sng">
                <a:solidFill>
                  <a:srgbClr val="FFFFFF"/>
                </a:solidFill>
              </a:rPr>
            </a:br>
            <a:r>
              <a:rPr lang="en-GB" sz="2300" b="1">
                <a:solidFill>
                  <a:srgbClr val="FFFFFF"/>
                </a:solidFill>
                <a:cs typeface="Arial" panose="020B0604020202020204" pitchFamily="34" charset="0"/>
              </a:rPr>
              <a:t>Marketing Management</a:t>
            </a:r>
            <a:br>
              <a:rPr lang="en-GB" sz="2300" b="1">
                <a:solidFill>
                  <a:srgbClr val="FFFFFF"/>
                </a:solidFill>
                <a:effectLst>
                  <a:outerShdw blurRad="38100" dist="38100" dir="2700000" algn="tl">
                    <a:srgbClr val="000000">
                      <a:alpha val="43137"/>
                    </a:srgbClr>
                  </a:outerShdw>
                </a:effectLst>
                <a:cs typeface="Arial" panose="020B0604020202020204" pitchFamily="34" charset="0"/>
              </a:rPr>
            </a:br>
            <a:br>
              <a:rPr lang="en-GB" altLang="en-US" sz="2300">
                <a:solidFill>
                  <a:srgbClr val="FFFFFF"/>
                </a:solidFill>
              </a:rPr>
            </a:br>
            <a:br>
              <a:rPr lang="en-GB" altLang="en-US" sz="2300">
                <a:solidFill>
                  <a:srgbClr val="FFFFFF"/>
                </a:solidFill>
              </a:rPr>
            </a:br>
            <a:endParaRPr lang="en-GB" altLang="en-US" sz="2300">
              <a:solidFill>
                <a:srgbClr val="FFFFFF"/>
              </a:solidFill>
            </a:endParaRPr>
          </a:p>
        </p:txBody>
      </p:sp>
      <p:sp>
        <p:nvSpPr>
          <p:cNvPr id="6160" name="Rectangle 6159">
            <a:extLst>
              <a:ext uri="{FF2B5EF4-FFF2-40B4-BE49-F238E27FC236}">
                <a16:creationId xmlns:a16="http://schemas.microsoft.com/office/drawing/2014/main" id="{FC485432-3647-4218-B5D3-15D3FA222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44797" y="-489206"/>
            <a:ext cx="2502408" cy="12191998"/>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2" name="Oval 6161">
            <a:extLst>
              <a:ext uri="{FF2B5EF4-FFF2-40B4-BE49-F238E27FC236}">
                <a16:creationId xmlns:a16="http://schemas.microsoft.com/office/drawing/2014/main" id="{F4AFDDCA-6ABA-4D23-8A5C-1BF0F430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0589" y="1062544"/>
            <a:ext cx="4756162" cy="475616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7" name="Picture 1" descr="TSD_logo2010">
            <a:extLst>
              <a:ext uri="{FF2B5EF4-FFF2-40B4-BE49-F238E27FC236}">
                <a16:creationId xmlns:a16="http://schemas.microsoft.com/office/drawing/2014/main" id="{AB338965-450E-4D69-E23C-07336B67954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20559" y="2732454"/>
            <a:ext cx="3737164" cy="140737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0" name="Rectangle 8199">
            <a:extLst>
              <a:ext uri="{FF2B5EF4-FFF2-40B4-BE49-F238E27FC236}">
                <a16:creationId xmlns:a16="http://schemas.microsoft.com/office/drawing/2014/main" id="{8555C5B3-193A-4749-9AFD-682E53CD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02" name="Rectangle 8201">
            <a:extLst>
              <a:ext uri="{FF2B5EF4-FFF2-40B4-BE49-F238E27FC236}">
                <a16:creationId xmlns:a16="http://schemas.microsoft.com/office/drawing/2014/main" id="{2EAE06A6-F76A-41C9-827A-C561B0044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12192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04" name="Rectangle 8203">
            <a:extLst>
              <a:ext uri="{FF2B5EF4-FFF2-40B4-BE49-F238E27FC236}">
                <a16:creationId xmlns:a16="http://schemas.microsoft.com/office/drawing/2014/main" id="{89F9D4E8-0639-444B-949B-951858506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0861" y="0"/>
            <a:ext cx="7661934"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06" name="Rectangle 8205">
            <a:extLst>
              <a:ext uri="{FF2B5EF4-FFF2-40B4-BE49-F238E27FC236}">
                <a16:creationId xmlns:a16="http://schemas.microsoft.com/office/drawing/2014/main" id="{7E3DA7A2-ED70-4BBA-AB72-00AD461FA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0862" y="-6"/>
            <a:ext cx="11711138"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74" name="Title 1">
            <a:extLst>
              <a:ext uri="{FF2B5EF4-FFF2-40B4-BE49-F238E27FC236}">
                <a16:creationId xmlns:a16="http://schemas.microsoft.com/office/drawing/2014/main" id="{F3DA9FDC-08FF-65CB-A08B-0454B423364C}"/>
              </a:ext>
            </a:extLst>
          </p:cNvPr>
          <p:cNvSpPr>
            <a:spLocks noGrp="1"/>
          </p:cNvSpPr>
          <p:nvPr>
            <p:ph type="ctrTitle"/>
          </p:nvPr>
        </p:nvSpPr>
        <p:spPr>
          <a:xfrm>
            <a:off x="1127208" y="857251"/>
            <a:ext cx="4747280" cy="3098061"/>
          </a:xfrm>
        </p:spPr>
        <p:txBody>
          <a:bodyPr rtlCol="0" anchor="b">
            <a:normAutofit/>
          </a:bodyPr>
          <a:lstStyle/>
          <a:p>
            <a:pPr algn="l">
              <a:defRPr/>
            </a:pPr>
            <a:r>
              <a:rPr lang="en-GB" altLang="en-US" sz="3400" b="1">
                <a:solidFill>
                  <a:srgbClr val="FFFFFF"/>
                </a:solidFill>
                <a:effectLst>
                  <a:outerShdw blurRad="38100" dist="38100" dir="2700000" algn="tl">
                    <a:srgbClr val="000000">
                      <a:alpha val="43137"/>
                    </a:srgbClr>
                  </a:outerShdw>
                </a:effectLst>
              </a:rPr>
              <a:t>Week 2</a:t>
            </a:r>
            <a:br>
              <a:rPr lang="en-GB" altLang="en-US" sz="3400" b="1">
                <a:solidFill>
                  <a:srgbClr val="FFFFFF"/>
                </a:solidFill>
                <a:effectLst>
                  <a:outerShdw blurRad="38100" dist="38100" dir="2700000" algn="tl">
                    <a:srgbClr val="000000">
                      <a:alpha val="43137"/>
                    </a:srgbClr>
                  </a:outerShdw>
                </a:effectLst>
              </a:rPr>
            </a:br>
            <a:r>
              <a:rPr lang="en-GB" altLang="en-US" sz="3400" b="1">
                <a:solidFill>
                  <a:srgbClr val="FFFFFF"/>
                </a:solidFill>
                <a:effectLst>
                  <a:outerShdw blurRad="38100" dist="38100" dir="2700000" algn="tl">
                    <a:srgbClr val="000000">
                      <a:alpha val="43137"/>
                    </a:srgbClr>
                  </a:outerShdw>
                </a:effectLst>
              </a:rPr>
              <a:t>Lecture A</a:t>
            </a:r>
            <a:br>
              <a:rPr lang="en-GB" altLang="en-US" sz="3400" b="1">
                <a:solidFill>
                  <a:srgbClr val="FFFFFF"/>
                </a:solidFill>
                <a:effectLst>
                  <a:outerShdw blurRad="38100" dist="38100" dir="2700000" algn="tl">
                    <a:srgbClr val="000000">
                      <a:alpha val="43137"/>
                    </a:srgbClr>
                  </a:outerShdw>
                </a:effectLst>
              </a:rPr>
            </a:br>
            <a:r>
              <a:rPr lang="en-GB" sz="3400" b="1">
                <a:solidFill>
                  <a:srgbClr val="FFFFFF"/>
                </a:solidFill>
                <a:cs typeface="Arial" panose="020B0604020202020204" pitchFamily="34" charset="0"/>
              </a:rPr>
              <a:t>Marketing Management</a:t>
            </a:r>
            <a:br>
              <a:rPr lang="en-GB" sz="3400" b="1">
                <a:solidFill>
                  <a:srgbClr val="FFFFFF"/>
                </a:solidFill>
                <a:effectLst>
                  <a:outerShdw blurRad="38100" dist="38100" dir="2700000" algn="tl">
                    <a:srgbClr val="000000">
                      <a:alpha val="43137"/>
                    </a:srgbClr>
                  </a:outerShdw>
                </a:effectLst>
                <a:cs typeface="Arial" panose="020B0604020202020204" pitchFamily="34" charset="0"/>
              </a:rPr>
            </a:br>
            <a:br>
              <a:rPr lang="en-GB" altLang="en-US" sz="3400">
                <a:solidFill>
                  <a:srgbClr val="FFFFFF"/>
                </a:solidFill>
              </a:rPr>
            </a:br>
            <a:r>
              <a:rPr lang="en-GB" altLang="en-US" sz="3400">
                <a:solidFill>
                  <a:srgbClr val="FFFFFF"/>
                </a:solidFill>
              </a:rPr>
              <a:t> </a:t>
            </a:r>
            <a:br>
              <a:rPr lang="en-GB" altLang="en-US" sz="3400">
                <a:solidFill>
                  <a:srgbClr val="FFFFFF"/>
                </a:solidFill>
              </a:rPr>
            </a:br>
            <a:endParaRPr lang="en-GB" altLang="en-US" sz="3400">
              <a:solidFill>
                <a:srgbClr val="FFFFFF"/>
              </a:solidFill>
            </a:endParaRPr>
          </a:p>
        </p:txBody>
      </p:sp>
      <p:sp>
        <p:nvSpPr>
          <p:cNvPr id="8208" name="Rectangle 8207">
            <a:extLst>
              <a:ext uri="{FF2B5EF4-FFF2-40B4-BE49-F238E27FC236}">
                <a16:creationId xmlns:a16="http://schemas.microsoft.com/office/drawing/2014/main" id="{FC485432-3647-4218-B5D3-15D3FA222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44797" y="-489206"/>
            <a:ext cx="2502408" cy="12191998"/>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10" name="Oval 8209">
            <a:extLst>
              <a:ext uri="{FF2B5EF4-FFF2-40B4-BE49-F238E27FC236}">
                <a16:creationId xmlns:a16="http://schemas.microsoft.com/office/drawing/2014/main" id="{F4AFDDCA-6ABA-4D23-8A5C-1BF0F430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0589" y="1062544"/>
            <a:ext cx="4756162" cy="475616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5" name="Picture 1" descr="TSD_logo2010">
            <a:extLst>
              <a:ext uri="{FF2B5EF4-FFF2-40B4-BE49-F238E27FC236}">
                <a16:creationId xmlns:a16="http://schemas.microsoft.com/office/drawing/2014/main" id="{749360EA-D3E8-86CC-7864-BDE0C4E8FAA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20559" y="2732454"/>
            <a:ext cx="3737164" cy="140737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8" name="Rectangle 10247">
            <a:extLst>
              <a:ext uri="{FF2B5EF4-FFF2-40B4-BE49-F238E27FC236}">
                <a16:creationId xmlns:a16="http://schemas.microsoft.com/office/drawing/2014/main" id="{8555C5B3-193A-4749-9AFD-682E53CD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50" name="Rectangle 10249">
            <a:extLst>
              <a:ext uri="{FF2B5EF4-FFF2-40B4-BE49-F238E27FC236}">
                <a16:creationId xmlns:a16="http://schemas.microsoft.com/office/drawing/2014/main" id="{2EAE06A6-F76A-41C9-827A-C561B0044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12192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52" name="Rectangle 10251">
            <a:extLst>
              <a:ext uri="{FF2B5EF4-FFF2-40B4-BE49-F238E27FC236}">
                <a16:creationId xmlns:a16="http://schemas.microsoft.com/office/drawing/2014/main" id="{89F9D4E8-0639-444B-949B-951858506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0861" y="0"/>
            <a:ext cx="7661934"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54" name="Rectangle 10253">
            <a:extLst>
              <a:ext uri="{FF2B5EF4-FFF2-40B4-BE49-F238E27FC236}">
                <a16:creationId xmlns:a16="http://schemas.microsoft.com/office/drawing/2014/main" id="{7E3DA7A2-ED70-4BBA-AB72-00AD461FA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0862" y="-6"/>
            <a:ext cx="11711138"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42" name="Title 1">
            <a:extLst>
              <a:ext uri="{FF2B5EF4-FFF2-40B4-BE49-F238E27FC236}">
                <a16:creationId xmlns:a16="http://schemas.microsoft.com/office/drawing/2014/main" id="{59954B1C-2550-99EC-5363-22683E6BB63D}"/>
              </a:ext>
            </a:extLst>
          </p:cNvPr>
          <p:cNvSpPr>
            <a:spLocks noGrp="1" noChangeArrowheads="1"/>
          </p:cNvSpPr>
          <p:nvPr>
            <p:ph type="ctrTitle"/>
          </p:nvPr>
        </p:nvSpPr>
        <p:spPr>
          <a:xfrm>
            <a:off x="1127208" y="857251"/>
            <a:ext cx="4747280" cy="3098061"/>
          </a:xfrm>
        </p:spPr>
        <p:txBody>
          <a:bodyPr anchor="b">
            <a:normAutofit/>
          </a:bodyPr>
          <a:lstStyle/>
          <a:p>
            <a:pPr algn="l" eaLnBrk="1" hangingPunct="1"/>
            <a:br>
              <a:rPr lang="en-GB" altLang="en-US" sz="2600">
                <a:solidFill>
                  <a:srgbClr val="FFFFFF"/>
                </a:solidFill>
              </a:rPr>
            </a:br>
            <a:br>
              <a:rPr lang="en-GB" altLang="en-US" sz="2600">
                <a:solidFill>
                  <a:srgbClr val="FFFFFF"/>
                </a:solidFill>
              </a:rPr>
            </a:br>
            <a:r>
              <a:rPr lang="en-GB" altLang="en-US" sz="2600" b="1">
                <a:solidFill>
                  <a:srgbClr val="FFFFFF"/>
                </a:solidFill>
                <a:ea typeface="Calibri" panose="020F0502020204030204" pitchFamily="34" charset="0"/>
                <a:cs typeface="Times New Roman" panose="02020603050405020304" pitchFamily="18" charset="0"/>
              </a:rPr>
              <a:t>Internal Organisational Marketing.</a:t>
            </a:r>
            <a:br>
              <a:rPr lang="en-GB" altLang="en-US" sz="2600" b="1">
                <a:solidFill>
                  <a:srgbClr val="FFFFFF"/>
                </a:solidFill>
                <a:ea typeface="Calibri" panose="020F0502020204030204" pitchFamily="34" charset="0"/>
                <a:cs typeface="Times New Roman" panose="02020603050405020304" pitchFamily="18" charset="0"/>
              </a:rPr>
            </a:br>
            <a:br>
              <a:rPr lang="en-GB" altLang="en-US" sz="2600" b="1">
                <a:solidFill>
                  <a:srgbClr val="FFFFFF"/>
                </a:solidFill>
                <a:ea typeface="Calibri" panose="020F0502020204030204" pitchFamily="34" charset="0"/>
                <a:cs typeface="Times New Roman" panose="02020603050405020304" pitchFamily="18" charset="0"/>
              </a:rPr>
            </a:br>
            <a:br>
              <a:rPr lang="en-GB" altLang="en-US" sz="2600" b="1">
                <a:solidFill>
                  <a:srgbClr val="FFFFFF"/>
                </a:solidFill>
                <a:ea typeface="Calibri" panose="020F0502020204030204" pitchFamily="34" charset="0"/>
                <a:cs typeface="Times New Roman" panose="02020603050405020304" pitchFamily="18" charset="0"/>
              </a:rPr>
            </a:br>
            <a:br>
              <a:rPr lang="en-GB" altLang="en-US" sz="2600" b="1">
                <a:solidFill>
                  <a:srgbClr val="FFFFFF"/>
                </a:solidFill>
              </a:rPr>
            </a:br>
            <a:br>
              <a:rPr lang="en-GB" altLang="en-US" sz="2600">
                <a:solidFill>
                  <a:srgbClr val="FFFFFF"/>
                </a:solidFill>
              </a:rPr>
            </a:br>
            <a:endParaRPr lang="en-GB" altLang="en-US" sz="2600">
              <a:solidFill>
                <a:srgbClr val="FFFFFF"/>
              </a:solidFill>
            </a:endParaRPr>
          </a:p>
        </p:txBody>
      </p:sp>
      <p:sp>
        <p:nvSpPr>
          <p:cNvPr id="10256" name="Rectangle 10255">
            <a:extLst>
              <a:ext uri="{FF2B5EF4-FFF2-40B4-BE49-F238E27FC236}">
                <a16:creationId xmlns:a16="http://schemas.microsoft.com/office/drawing/2014/main" id="{FC485432-3647-4218-B5D3-15D3FA222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44797" y="-489206"/>
            <a:ext cx="2502408" cy="12191998"/>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8" name="Oval 10257">
            <a:extLst>
              <a:ext uri="{FF2B5EF4-FFF2-40B4-BE49-F238E27FC236}">
                <a16:creationId xmlns:a16="http://schemas.microsoft.com/office/drawing/2014/main" id="{F4AFDDCA-6ABA-4D23-8A5C-1BF0F430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0589" y="1062544"/>
            <a:ext cx="4756162" cy="475616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3" name="Picture 1" descr="TSD_logo2010">
            <a:extLst>
              <a:ext uri="{FF2B5EF4-FFF2-40B4-BE49-F238E27FC236}">
                <a16:creationId xmlns:a16="http://schemas.microsoft.com/office/drawing/2014/main" id="{BDF7E7FD-63B5-E39C-171E-2F035B6BAF8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20559" y="2732454"/>
            <a:ext cx="3737164" cy="140737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092958-2FAD-BE08-8DA3-C080A4EA35B2}"/>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dirty="0">
                <a:solidFill>
                  <a:srgbClr val="FFFFFF"/>
                </a:solidFill>
                <a:latin typeface="+mj-lt"/>
                <a:ea typeface="+mj-ea"/>
                <a:cs typeface="+mj-cs"/>
              </a:rPr>
              <a:t>DIFFERENCE BETWEEN A PRODUCT &amp; A SERVICE </a:t>
            </a:r>
          </a:p>
        </p:txBody>
      </p:sp>
      <p:pic>
        <p:nvPicPr>
          <p:cNvPr id="5" name="Content Placeholder 4" descr="A green and black rectangular box with white text&#10;&#10;Description automatically generated">
            <a:extLst>
              <a:ext uri="{FF2B5EF4-FFF2-40B4-BE49-F238E27FC236}">
                <a16:creationId xmlns:a16="http://schemas.microsoft.com/office/drawing/2014/main" id="{0CC6EEC2-CAB3-3F91-06E9-A9E05191F1E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777316" y="1520764"/>
            <a:ext cx="6780700" cy="3814143"/>
          </a:xfrm>
          <a:prstGeom prst="rect">
            <a:avLst/>
          </a:prstGeom>
        </p:spPr>
      </p:pic>
    </p:spTree>
    <p:extLst>
      <p:ext uri="{BB962C8B-B14F-4D97-AF65-F5344CB8AC3E}">
        <p14:creationId xmlns:p14="http://schemas.microsoft.com/office/powerpoint/2010/main" val="17677568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71BA40-4D70-7E98-C47B-A64D5EF918CE}"/>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DIFFERENCE BETWEEN A PRODUCT &amp; A SERVICE </a:t>
            </a:r>
          </a:p>
        </p:txBody>
      </p:sp>
      <p:pic>
        <p:nvPicPr>
          <p:cNvPr id="5" name="Content Placeholder 4" descr="A table with text on it&#10;&#10;Description automatically generated">
            <a:extLst>
              <a:ext uri="{FF2B5EF4-FFF2-40B4-BE49-F238E27FC236}">
                <a16:creationId xmlns:a16="http://schemas.microsoft.com/office/drawing/2014/main" id="{1395BE28-DAA5-9C6C-2222-E252C61B372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598817" y="244737"/>
            <a:ext cx="7634482" cy="5725862"/>
          </a:xfrm>
          <a:prstGeom prst="rect">
            <a:avLst/>
          </a:prstGeom>
        </p:spPr>
      </p:pic>
    </p:spTree>
    <p:extLst>
      <p:ext uri="{BB962C8B-B14F-4D97-AF65-F5344CB8AC3E}">
        <p14:creationId xmlns:p14="http://schemas.microsoft.com/office/powerpoint/2010/main" val="30179519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6EA8A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D4D0E7-4746-0B6D-8017-B8822093BDCB}"/>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THE SERVICE MARKETING TRIANGLE </a:t>
            </a:r>
          </a:p>
        </p:txBody>
      </p:sp>
      <p:pic>
        <p:nvPicPr>
          <p:cNvPr id="5" name="Content Placeholder 4" descr="A diagram of a company&#10;&#10;Description automatically generated">
            <a:extLst>
              <a:ext uri="{FF2B5EF4-FFF2-40B4-BE49-F238E27FC236}">
                <a16:creationId xmlns:a16="http://schemas.microsoft.com/office/drawing/2014/main" id="{DC955DD9-5666-AD84-E392-D321B8B1EB2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038600" y="1495477"/>
            <a:ext cx="7188199" cy="3863656"/>
          </a:xfrm>
          <a:prstGeom prst="rect">
            <a:avLst/>
          </a:prstGeom>
        </p:spPr>
      </p:pic>
    </p:spTree>
    <p:extLst>
      <p:ext uri="{BB962C8B-B14F-4D97-AF65-F5344CB8AC3E}">
        <p14:creationId xmlns:p14="http://schemas.microsoft.com/office/powerpoint/2010/main" val="31275684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6824D0-962D-3614-6A1B-F65F408E3552}"/>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THE MARKETING MIX </a:t>
            </a:r>
          </a:p>
        </p:txBody>
      </p:sp>
      <p:pic>
        <p:nvPicPr>
          <p:cNvPr id="5" name="Content Placeholder 4" descr="A circular puzzle with text&#10;&#10;Description automatically generated">
            <a:extLst>
              <a:ext uri="{FF2B5EF4-FFF2-40B4-BE49-F238E27FC236}">
                <a16:creationId xmlns:a16="http://schemas.microsoft.com/office/drawing/2014/main" id="{43B1EDDF-D77A-E8A0-083E-84D050A48B3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216526" y="464481"/>
            <a:ext cx="8202474" cy="6151856"/>
          </a:xfrm>
          <a:prstGeom prst="rect">
            <a:avLst/>
          </a:prstGeom>
        </p:spPr>
      </p:pic>
    </p:spTree>
    <p:extLst>
      <p:ext uri="{BB962C8B-B14F-4D97-AF65-F5344CB8AC3E}">
        <p14:creationId xmlns:p14="http://schemas.microsoft.com/office/powerpoint/2010/main" val="25621339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314" name="Rectangle 12313">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16" name="Rectangle 12315">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18" name="Rectangle 12317">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20" name="Rectangle 12319">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22" name="Rectangle 12321">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Title 1">
            <a:extLst>
              <a:ext uri="{FF2B5EF4-FFF2-40B4-BE49-F238E27FC236}">
                <a16:creationId xmlns:a16="http://schemas.microsoft.com/office/drawing/2014/main" id="{C561E839-6F15-EECC-B10B-8B661153938F}"/>
              </a:ext>
            </a:extLst>
          </p:cNvPr>
          <p:cNvSpPr>
            <a:spLocks noGrp="1" noChangeArrowheads="1"/>
          </p:cNvSpPr>
          <p:nvPr>
            <p:ph type="title"/>
          </p:nvPr>
        </p:nvSpPr>
        <p:spPr>
          <a:xfrm>
            <a:off x="1371599" y="294538"/>
            <a:ext cx="9895951" cy="1033669"/>
          </a:xfrm>
        </p:spPr>
        <p:txBody>
          <a:bodyPr>
            <a:normAutofit/>
          </a:bodyPr>
          <a:lstStyle/>
          <a:p>
            <a:r>
              <a:rPr lang="en-GB" altLang="en-US" sz="4000" b="1">
                <a:solidFill>
                  <a:srgbClr val="FFFFFF"/>
                </a:solidFill>
                <a:ea typeface="Calibri" panose="020F0502020204030204" pitchFamily="34" charset="0"/>
                <a:cs typeface="Times New Roman" panose="02020603050405020304" pitchFamily="18" charset="0"/>
              </a:rPr>
              <a:t>Internal Marketing</a:t>
            </a:r>
            <a:endParaRPr lang="en-GB" altLang="en-US" sz="4000">
              <a:solidFill>
                <a:srgbClr val="FFFFFF"/>
              </a:solidFill>
              <a:ea typeface="Calibri" panose="020F0502020204030204" pitchFamily="34" charset="0"/>
              <a:cs typeface="Times New Roman" panose="02020603050405020304" pitchFamily="18" charset="0"/>
            </a:endParaRPr>
          </a:p>
        </p:txBody>
      </p:sp>
      <p:sp>
        <p:nvSpPr>
          <p:cNvPr id="12291" name="Content Placeholder 2">
            <a:extLst>
              <a:ext uri="{FF2B5EF4-FFF2-40B4-BE49-F238E27FC236}">
                <a16:creationId xmlns:a16="http://schemas.microsoft.com/office/drawing/2014/main" id="{2C05378F-B436-5E8A-1B4F-F72FC9DA902F}"/>
              </a:ext>
            </a:extLst>
          </p:cNvPr>
          <p:cNvSpPr>
            <a:spLocks noGrp="1" noChangeArrowheads="1"/>
          </p:cNvSpPr>
          <p:nvPr>
            <p:ph idx="1"/>
          </p:nvPr>
        </p:nvSpPr>
        <p:spPr>
          <a:xfrm>
            <a:off x="1371599" y="2318197"/>
            <a:ext cx="9724031" cy="3683358"/>
          </a:xfrm>
        </p:spPr>
        <p:txBody>
          <a:bodyPr anchor="ctr">
            <a:normAutofit/>
          </a:bodyPr>
          <a:lstStyle/>
          <a:p>
            <a:pPr marL="0" indent="0">
              <a:buNone/>
              <a:defRPr/>
            </a:pPr>
            <a:r>
              <a:rPr lang="en-GB" altLang="en-US" sz="2000" b="1" i="1"/>
              <a:t>Internal Marketing (IM):</a:t>
            </a:r>
          </a:p>
          <a:p>
            <a:pPr>
              <a:buFont typeface="Wingdings" panose="05000000000000000000" pitchFamily="2" charset="2"/>
              <a:buChar char="§"/>
              <a:defRPr/>
            </a:pPr>
            <a:r>
              <a:rPr lang="en-GB" altLang="en-US" sz="2000"/>
              <a:t>It is a  planned effort using a marketing-like approach to overcome organizational resistance to change;</a:t>
            </a:r>
          </a:p>
          <a:p>
            <a:pPr>
              <a:buFont typeface="Wingdings" panose="05000000000000000000" pitchFamily="2" charset="2"/>
              <a:buChar char="§"/>
              <a:defRPr/>
            </a:pPr>
            <a:endParaRPr lang="en-GB" altLang="en-US" sz="2000"/>
          </a:p>
          <a:p>
            <a:pPr>
              <a:buFont typeface="Wingdings" panose="05000000000000000000" pitchFamily="2" charset="2"/>
              <a:buChar char="§"/>
              <a:defRPr/>
            </a:pPr>
            <a:r>
              <a:rPr lang="en-GB" altLang="en-US" sz="2000"/>
              <a:t>It is an effort to align, motivate and inter-functionally co-ordinate and integrate employees towards the effective implementation of corporate and functional strategies in order to deliver customer satisfaction through a process of creating motivated and customer-orientated employees (Rafiq  Ahmed, 2000)</a:t>
            </a:r>
            <a:endParaRPr lang="en-GB" altLang="en-US" sz="2000" b="1" i="1"/>
          </a:p>
        </p:txBody>
      </p:sp>
      <p:sp>
        <p:nvSpPr>
          <p:cNvPr id="12292" name="Slide Number Placeholder 3">
            <a:extLst>
              <a:ext uri="{FF2B5EF4-FFF2-40B4-BE49-F238E27FC236}">
                <a16:creationId xmlns:a16="http://schemas.microsoft.com/office/drawing/2014/main" id="{B6C3012E-9B02-4335-3975-2028D57036F7}"/>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ABB3ED8D-0710-41A0-A9F1-5B292D4072BF}" type="slidenum">
              <a:rPr lang="en-GB" altLang="en-US" sz="1100">
                <a:solidFill>
                  <a:schemeClr val="tx1">
                    <a:lumMod val="50000"/>
                    <a:lumOff val="50000"/>
                  </a:schemeClr>
                </a:solidFill>
              </a:rPr>
              <a:pPr>
                <a:spcBef>
                  <a:spcPct val="0"/>
                </a:spcBef>
                <a:spcAft>
                  <a:spcPts val="600"/>
                </a:spcAft>
                <a:buFontTx/>
                <a:buNone/>
              </a:pPr>
              <a:t>8</a:t>
            </a:fld>
            <a:endParaRPr lang="en-GB" altLang="en-US" sz="1100">
              <a:solidFill>
                <a:schemeClr val="tx1">
                  <a:lumMod val="50000"/>
                  <a:lumOff val="50000"/>
                </a:schemeClr>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38" name="Rectangle 1333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40" name="Rectangle 1333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42" name="Rectangle 1334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44" name="Rectangle 1334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46" name="Rectangle 1334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Title 1">
            <a:extLst>
              <a:ext uri="{FF2B5EF4-FFF2-40B4-BE49-F238E27FC236}">
                <a16:creationId xmlns:a16="http://schemas.microsoft.com/office/drawing/2014/main" id="{1057587C-3A53-418D-DF77-B6D85241100B}"/>
              </a:ext>
            </a:extLst>
          </p:cNvPr>
          <p:cNvSpPr>
            <a:spLocks noGrp="1" noChangeArrowheads="1"/>
          </p:cNvSpPr>
          <p:nvPr>
            <p:ph type="title"/>
          </p:nvPr>
        </p:nvSpPr>
        <p:spPr>
          <a:xfrm>
            <a:off x="1371599" y="294538"/>
            <a:ext cx="9895951" cy="1033669"/>
          </a:xfrm>
        </p:spPr>
        <p:txBody>
          <a:bodyPr>
            <a:normAutofit/>
          </a:bodyPr>
          <a:lstStyle/>
          <a:p>
            <a:r>
              <a:rPr lang="en-GB" altLang="en-US" sz="4000" b="1">
                <a:solidFill>
                  <a:srgbClr val="FFFFFF"/>
                </a:solidFill>
                <a:ea typeface="Calibri" panose="020F0502020204030204" pitchFamily="34" charset="0"/>
                <a:cs typeface="Times New Roman" panose="02020603050405020304" pitchFamily="18" charset="0"/>
              </a:rPr>
              <a:t>Internal Marketing</a:t>
            </a:r>
            <a:endParaRPr lang="en-GB" altLang="en-US" sz="4000">
              <a:solidFill>
                <a:srgbClr val="FFFFFF"/>
              </a:solidFill>
              <a:ea typeface="Calibri" panose="020F0502020204030204" pitchFamily="34" charset="0"/>
              <a:cs typeface="Times New Roman" panose="02020603050405020304" pitchFamily="18" charset="0"/>
            </a:endParaRPr>
          </a:p>
        </p:txBody>
      </p:sp>
      <p:sp>
        <p:nvSpPr>
          <p:cNvPr id="13315" name="Content Placeholder 2">
            <a:extLst>
              <a:ext uri="{FF2B5EF4-FFF2-40B4-BE49-F238E27FC236}">
                <a16:creationId xmlns:a16="http://schemas.microsoft.com/office/drawing/2014/main" id="{DE024193-C50C-B5B2-44AC-6FC6B390E392}"/>
              </a:ext>
            </a:extLst>
          </p:cNvPr>
          <p:cNvSpPr>
            <a:spLocks noGrp="1" noChangeArrowheads="1"/>
          </p:cNvSpPr>
          <p:nvPr>
            <p:ph idx="1"/>
          </p:nvPr>
        </p:nvSpPr>
        <p:spPr>
          <a:xfrm>
            <a:off x="1371599" y="2318197"/>
            <a:ext cx="9724031" cy="3683358"/>
          </a:xfrm>
        </p:spPr>
        <p:txBody>
          <a:bodyPr anchor="ctr">
            <a:normAutofit/>
          </a:bodyPr>
          <a:lstStyle/>
          <a:p>
            <a:pPr marL="0" indent="0">
              <a:buNone/>
              <a:defRPr/>
            </a:pPr>
            <a:r>
              <a:rPr lang="en-GB" altLang="en-US" sz="2000" b="1" i="1"/>
              <a:t>Internal Marketing (IM):</a:t>
            </a:r>
          </a:p>
          <a:p>
            <a:pPr marL="0" indent="0">
              <a:buNone/>
              <a:defRPr/>
            </a:pPr>
            <a:r>
              <a:rPr lang="en-GB" altLang="en-US" sz="2000"/>
              <a:t>It is about orienting and motivating customer contact employees and supporting service employees to work as a team to provide customer satisfaction (Kotler, et al, 2017).</a:t>
            </a:r>
          </a:p>
          <a:p>
            <a:pPr marL="0" indent="0">
              <a:buNone/>
              <a:defRPr/>
            </a:pPr>
            <a:endParaRPr lang="en-GB" altLang="en-US" sz="2000" b="1" i="1"/>
          </a:p>
          <a:p>
            <a:pPr marL="0" indent="0">
              <a:buNone/>
              <a:defRPr/>
            </a:pPr>
            <a:r>
              <a:rPr lang="en-GB" altLang="en-US" sz="2000" b="1"/>
              <a:t>IM can be considered under two (2) perspectives:</a:t>
            </a:r>
          </a:p>
          <a:p>
            <a:pPr>
              <a:defRPr/>
            </a:pPr>
            <a:r>
              <a:rPr lang="en-GB" altLang="en-US" sz="2000"/>
              <a:t>Total Quality Management Perspective</a:t>
            </a:r>
          </a:p>
          <a:p>
            <a:pPr marL="0" indent="0">
              <a:buNone/>
              <a:defRPr/>
            </a:pPr>
            <a:r>
              <a:rPr lang="en-GB" altLang="en-US" sz="2000"/>
              <a:t>    (or </a:t>
            </a:r>
            <a:r>
              <a:rPr lang="en-GB" sz="2000"/>
              <a:t>internal customer orientation)</a:t>
            </a:r>
          </a:p>
          <a:p>
            <a:pPr>
              <a:defRPr/>
            </a:pPr>
            <a:r>
              <a:rPr lang="en-GB" sz="2000"/>
              <a:t>Human Resources Perspective</a:t>
            </a:r>
            <a:endParaRPr lang="en-GB" altLang="en-US" sz="2000" i="1"/>
          </a:p>
        </p:txBody>
      </p:sp>
      <p:sp>
        <p:nvSpPr>
          <p:cNvPr id="13316" name="Slide Number Placeholder 3">
            <a:extLst>
              <a:ext uri="{FF2B5EF4-FFF2-40B4-BE49-F238E27FC236}">
                <a16:creationId xmlns:a16="http://schemas.microsoft.com/office/drawing/2014/main" id="{4177FCD3-69F4-1FA7-085B-C514341874A2}"/>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3733F16C-1799-4BE9-B7D6-5EAF0C7C359B}" type="slidenum">
              <a:rPr lang="en-GB" altLang="en-US" sz="1100">
                <a:solidFill>
                  <a:schemeClr val="tx1">
                    <a:lumMod val="50000"/>
                    <a:lumOff val="50000"/>
                  </a:schemeClr>
                </a:solidFill>
              </a:rPr>
              <a:pPr>
                <a:spcBef>
                  <a:spcPct val="0"/>
                </a:spcBef>
                <a:spcAft>
                  <a:spcPts val="600"/>
                </a:spcAft>
                <a:buFontTx/>
                <a:buNone/>
              </a:pPr>
              <a:t>9</a:t>
            </a:fld>
            <a:endParaRPr lang="en-GB" altLang="en-US" sz="1100">
              <a:solidFill>
                <a:schemeClr val="tx1">
                  <a:lumMod val="50000"/>
                  <a:lumOff val="50000"/>
                </a:schemeClr>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5" name="Rectangle 1434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7" name="Rectangle 1434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9" name="Rectangle 14348">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51" name="Rectangle 14350">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53" name="Rectangle 14352">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8" name="Title 1">
            <a:extLst>
              <a:ext uri="{FF2B5EF4-FFF2-40B4-BE49-F238E27FC236}">
                <a16:creationId xmlns:a16="http://schemas.microsoft.com/office/drawing/2014/main" id="{132E5EA4-D432-8FFE-6165-3A283F5D5E74}"/>
              </a:ext>
            </a:extLst>
          </p:cNvPr>
          <p:cNvSpPr>
            <a:spLocks noGrp="1" noChangeArrowheads="1"/>
          </p:cNvSpPr>
          <p:nvPr>
            <p:ph type="title"/>
          </p:nvPr>
        </p:nvSpPr>
        <p:spPr>
          <a:xfrm>
            <a:off x="1371599" y="294538"/>
            <a:ext cx="9895951" cy="1033669"/>
          </a:xfrm>
        </p:spPr>
        <p:txBody>
          <a:bodyPr>
            <a:normAutofit/>
          </a:bodyPr>
          <a:lstStyle/>
          <a:p>
            <a:br>
              <a:rPr lang="en-GB" altLang="en-US" sz="2200" b="1">
                <a:solidFill>
                  <a:srgbClr val="FFFFFF"/>
                </a:solidFill>
              </a:rPr>
            </a:br>
            <a:r>
              <a:rPr lang="en-GB" altLang="en-US" sz="2200" b="1">
                <a:solidFill>
                  <a:srgbClr val="FFFFFF"/>
                </a:solidFill>
                <a:ea typeface="Calibri" panose="020F0502020204030204" pitchFamily="34" charset="0"/>
                <a:cs typeface="Times New Roman" panose="02020603050405020304" pitchFamily="18" charset="0"/>
              </a:rPr>
              <a:t>Internal Marketing</a:t>
            </a:r>
            <a:br>
              <a:rPr lang="en-GB" altLang="en-US" sz="2200" b="1">
                <a:solidFill>
                  <a:srgbClr val="FFFFFF"/>
                </a:solidFill>
              </a:rPr>
            </a:br>
            <a:endParaRPr lang="en-GB" altLang="en-US" sz="2200">
              <a:solidFill>
                <a:srgbClr val="FFFFFF"/>
              </a:solidFill>
            </a:endParaRPr>
          </a:p>
        </p:txBody>
      </p:sp>
      <p:sp>
        <p:nvSpPr>
          <p:cNvPr id="14339" name="Content Placeholder 2">
            <a:extLst>
              <a:ext uri="{FF2B5EF4-FFF2-40B4-BE49-F238E27FC236}">
                <a16:creationId xmlns:a16="http://schemas.microsoft.com/office/drawing/2014/main" id="{D9F0E5EA-C947-F897-065C-B48F37072F82}"/>
              </a:ext>
            </a:extLst>
          </p:cNvPr>
          <p:cNvSpPr>
            <a:spLocks noGrp="1" noChangeArrowheads="1"/>
          </p:cNvSpPr>
          <p:nvPr>
            <p:ph idx="1"/>
          </p:nvPr>
        </p:nvSpPr>
        <p:spPr>
          <a:xfrm>
            <a:off x="1371599" y="2318197"/>
            <a:ext cx="9724031" cy="3683358"/>
          </a:xfrm>
        </p:spPr>
        <p:txBody>
          <a:bodyPr anchor="ctr">
            <a:normAutofit/>
          </a:bodyPr>
          <a:lstStyle/>
          <a:p>
            <a:pPr marL="0" indent="0">
              <a:buNone/>
              <a:defRPr/>
            </a:pPr>
            <a:r>
              <a:rPr lang="en-GB" altLang="en-US" sz="2000" b="1" i="1"/>
              <a:t>Total Quality Management Perspective:</a:t>
            </a:r>
          </a:p>
          <a:p>
            <a:pPr>
              <a:buFont typeface="Wingdings" panose="05000000000000000000" pitchFamily="2" charset="2"/>
              <a:buChar char="§"/>
              <a:defRPr/>
            </a:pPr>
            <a:r>
              <a:rPr lang="en-GB" altLang="en-US" sz="2000"/>
              <a:t>It focuses on the service delivery process. </a:t>
            </a:r>
          </a:p>
          <a:p>
            <a:pPr marL="0" indent="0">
              <a:buNone/>
              <a:defRPr/>
            </a:pPr>
            <a:endParaRPr lang="en-GB" altLang="en-US" sz="2000"/>
          </a:p>
          <a:p>
            <a:pPr>
              <a:buFont typeface="Wingdings" panose="05000000000000000000" pitchFamily="2" charset="2"/>
              <a:buChar char="§"/>
              <a:defRPr/>
            </a:pPr>
            <a:r>
              <a:rPr lang="en-GB" altLang="en-US" sz="2000"/>
              <a:t>This approach to IM views all employees and departments as simultaneously being internal customers of, and internal suppliers to, other employees and departments in the firm.</a:t>
            </a:r>
          </a:p>
          <a:p>
            <a:pPr>
              <a:buFont typeface="Wingdings" panose="05000000000000000000" pitchFamily="2" charset="2"/>
              <a:buChar char="§"/>
              <a:defRPr/>
            </a:pPr>
            <a:endParaRPr lang="en-GB" altLang="en-US" sz="2000"/>
          </a:p>
          <a:p>
            <a:pPr>
              <a:buFont typeface="Wingdings" panose="05000000000000000000" pitchFamily="2" charset="2"/>
              <a:buChar char="§"/>
              <a:defRPr/>
            </a:pPr>
            <a:r>
              <a:rPr lang="en-GB" altLang="en-US" sz="2000"/>
              <a:t>It is grounded in the belief that quality is a progressive function of the operations in the value chain of the firm, and it is closely related to the process element of the services marketing mix.</a:t>
            </a:r>
          </a:p>
        </p:txBody>
      </p:sp>
      <p:sp>
        <p:nvSpPr>
          <p:cNvPr id="14340" name="Slide Number Placeholder 3">
            <a:extLst>
              <a:ext uri="{FF2B5EF4-FFF2-40B4-BE49-F238E27FC236}">
                <a16:creationId xmlns:a16="http://schemas.microsoft.com/office/drawing/2014/main" id="{911ED6A6-0DC5-BB01-976C-1380199EDB53}"/>
              </a:ext>
            </a:extLst>
          </p:cNvPr>
          <p:cNvSpPr>
            <a:spLocks noGrp="1" noChangeArrowheads="1"/>
          </p:cNvSpPr>
          <p:nvPr>
            <p:ph type="sldNum" sz="quarter" idx="12"/>
          </p:nvPr>
        </p:nvSpPr>
        <p:spPr bwMode="auto">
          <a:xfrm>
            <a:off x="11704320" y="6455431"/>
            <a:ext cx="445913"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A55C1E38-9078-4D29-8D7F-80EE4C9CFDC2}" type="slidenum">
              <a:rPr lang="en-GB" altLang="en-US" sz="1100">
                <a:solidFill>
                  <a:schemeClr val="tx1">
                    <a:lumMod val="50000"/>
                    <a:lumOff val="50000"/>
                  </a:schemeClr>
                </a:solidFill>
              </a:rPr>
              <a:pPr>
                <a:spcBef>
                  <a:spcPct val="0"/>
                </a:spcBef>
                <a:spcAft>
                  <a:spcPts val="600"/>
                </a:spcAft>
                <a:buFontTx/>
                <a:buNone/>
              </a:pPr>
              <a:t>10</a:t>
            </a:fld>
            <a:endParaRPr lang="en-GB" altLang="en-US" sz="1100">
              <a:solidFill>
                <a:schemeClr val="tx1">
                  <a:lumMod val="50000"/>
                  <a:lumOff val="50000"/>
                </a:schemeClr>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3" name="Rectangle 16392">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95" name="Rectangle 16394">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97" name="Rectangle 16396">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99" name="Rectangle 16398">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401" name="Rectangle 16400">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6" name="Title 1">
            <a:extLst>
              <a:ext uri="{FF2B5EF4-FFF2-40B4-BE49-F238E27FC236}">
                <a16:creationId xmlns:a16="http://schemas.microsoft.com/office/drawing/2014/main" id="{BC3EEA31-747F-30B2-455A-D5F128B06C4C}"/>
              </a:ext>
            </a:extLst>
          </p:cNvPr>
          <p:cNvSpPr>
            <a:spLocks noGrp="1" noChangeArrowheads="1"/>
          </p:cNvSpPr>
          <p:nvPr>
            <p:ph type="title"/>
          </p:nvPr>
        </p:nvSpPr>
        <p:spPr>
          <a:xfrm>
            <a:off x="1371599" y="294538"/>
            <a:ext cx="9895951" cy="1033669"/>
          </a:xfrm>
        </p:spPr>
        <p:txBody>
          <a:bodyPr>
            <a:normAutofit/>
          </a:bodyPr>
          <a:lstStyle/>
          <a:p>
            <a:br>
              <a:rPr lang="en-GB" altLang="en-US" sz="2200" b="1">
                <a:solidFill>
                  <a:srgbClr val="FFFFFF"/>
                </a:solidFill>
              </a:rPr>
            </a:br>
            <a:r>
              <a:rPr lang="en-GB" altLang="en-US" sz="2200" b="1">
                <a:solidFill>
                  <a:srgbClr val="FFFFFF"/>
                </a:solidFill>
                <a:ea typeface="Calibri" panose="020F0502020204030204" pitchFamily="34" charset="0"/>
                <a:cs typeface="Times New Roman" panose="02020603050405020304" pitchFamily="18" charset="0"/>
              </a:rPr>
              <a:t>Internal Marketing</a:t>
            </a:r>
            <a:br>
              <a:rPr lang="en-GB" altLang="en-US" sz="2200" b="1">
                <a:solidFill>
                  <a:srgbClr val="FFFFFF"/>
                </a:solidFill>
              </a:rPr>
            </a:br>
            <a:endParaRPr lang="en-GB" altLang="en-US" sz="2200">
              <a:solidFill>
                <a:srgbClr val="FFFFFF"/>
              </a:solidFill>
            </a:endParaRPr>
          </a:p>
        </p:txBody>
      </p:sp>
      <p:sp>
        <p:nvSpPr>
          <p:cNvPr id="13315" name="Content Placeholder 2">
            <a:extLst>
              <a:ext uri="{FF2B5EF4-FFF2-40B4-BE49-F238E27FC236}">
                <a16:creationId xmlns:a16="http://schemas.microsoft.com/office/drawing/2014/main" id="{FEF8F368-CBA4-BABB-E15C-916731A5CA3D}"/>
              </a:ext>
            </a:extLst>
          </p:cNvPr>
          <p:cNvSpPr>
            <a:spLocks noGrp="1" noChangeArrowheads="1"/>
          </p:cNvSpPr>
          <p:nvPr>
            <p:ph idx="1"/>
          </p:nvPr>
        </p:nvSpPr>
        <p:spPr>
          <a:xfrm>
            <a:off x="1371599" y="2318197"/>
            <a:ext cx="9724031" cy="3683358"/>
          </a:xfrm>
        </p:spPr>
        <p:txBody>
          <a:bodyPr anchor="ctr">
            <a:normAutofit/>
          </a:bodyPr>
          <a:lstStyle/>
          <a:p>
            <a:pPr marL="0" indent="0">
              <a:buNone/>
              <a:defRPr/>
            </a:pPr>
            <a:r>
              <a:rPr lang="en-GB" sz="2000" b="1"/>
              <a:t>Internal Customer Orientation </a:t>
            </a:r>
            <a:r>
              <a:rPr lang="en-GB" altLang="en-US" sz="2000" b="1" i="1"/>
              <a:t>:</a:t>
            </a:r>
          </a:p>
          <a:p>
            <a:pPr>
              <a:buFont typeface="Wingdings" panose="05000000000000000000" pitchFamily="2" charset="2"/>
              <a:buChar char="§"/>
              <a:defRPr/>
            </a:pPr>
            <a:r>
              <a:rPr lang="en-GB" sz="2000"/>
              <a:t>The creation of internal awareness about internal service quality;  </a:t>
            </a:r>
          </a:p>
          <a:p>
            <a:pPr>
              <a:buFont typeface="Wingdings" panose="05000000000000000000" pitchFamily="2" charset="2"/>
              <a:buChar char="§"/>
              <a:defRPr/>
            </a:pPr>
            <a:r>
              <a:rPr lang="en-GB" sz="2000"/>
              <a:t>The identification of ‘internal customers’ and ‘internal suppliers’; </a:t>
            </a:r>
          </a:p>
          <a:p>
            <a:pPr>
              <a:buFont typeface="Wingdings" panose="05000000000000000000" pitchFamily="2" charset="2"/>
              <a:buChar char="§"/>
              <a:defRPr/>
            </a:pPr>
            <a:r>
              <a:rPr lang="en-GB" sz="2000"/>
              <a:t>The identification of the expectations of the ‘internal customers’;  </a:t>
            </a:r>
          </a:p>
          <a:p>
            <a:pPr>
              <a:buFont typeface="Wingdings" panose="05000000000000000000" pitchFamily="2" charset="2"/>
              <a:buChar char="§"/>
              <a:defRPr/>
            </a:pPr>
            <a:r>
              <a:rPr lang="en-GB" sz="2000"/>
              <a:t>The communication of these expectations to ‘internal suppliers’ in order to discuss their own capabilities and/ or obstacles to meeting these requirements.</a:t>
            </a:r>
          </a:p>
        </p:txBody>
      </p:sp>
      <p:sp>
        <p:nvSpPr>
          <p:cNvPr id="16388" name="Slide Number Placeholder 3">
            <a:extLst>
              <a:ext uri="{FF2B5EF4-FFF2-40B4-BE49-F238E27FC236}">
                <a16:creationId xmlns:a16="http://schemas.microsoft.com/office/drawing/2014/main" id="{0282A9E0-F7E8-D6C1-C417-9851558DAFBF}"/>
              </a:ext>
            </a:extLst>
          </p:cNvPr>
          <p:cNvSpPr>
            <a:spLocks noGrp="1" noChangeArrowheads="1"/>
          </p:cNvSpPr>
          <p:nvPr>
            <p:ph type="sldNum" sz="quarter" idx="12"/>
          </p:nvPr>
        </p:nvSpPr>
        <p:spPr bwMode="auto">
          <a:xfrm>
            <a:off x="11704320" y="6455431"/>
            <a:ext cx="445913"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36700BAA-B681-4AC4-A14C-C35A16792786}" type="slidenum">
              <a:rPr lang="en-GB" altLang="en-US" sz="1100">
                <a:solidFill>
                  <a:schemeClr val="tx1">
                    <a:lumMod val="50000"/>
                    <a:lumOff val="50000"/>
                  </a:schemeClr>
                </a:solidFill>
              </a:rPr>
              <a:pPr>
                <a:spcBef>
                  <a:spcPct val="0"/>
                </a:spcBef>
                <a:spcAft>
                  <a:spcPts val="600"/>
                </a:spcAft>
                <a:buFontTx/>
                <a:buNone/>
              </a:pPr>
              <a:t>11</a:t>
            </a:fld>
            <a:endParaRPr lang="en-GB" altLang="en-US" sz="1100">
              <a:solidFill>
                <a:schemeClr val="tx1">
                  <a:lumMod val="50000"/>
                  <a:lumOff val="50000"/>
                </a:schemeClr>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33" name="Rectangle 17432">
            <a:extLst>
              <a:ext uri="{FF2B5EF4-FFF2-40B4-BE49-F238E27FC236}">
                <a16:creationId xmlns:a16="http://schemas.microsoft.com/office/drawing/2014/main" id="{B66D7F65-E9B6-4775-8355-D095CC73C1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Title 1">
            <a:extLst>
              <a:ext uri="{FF2B5EF4-FFF2-40B4-BE49-F238E27FC236}">
                <a16:creationId xmlns:a16="http://schemas.microsoft.com/office/drawing/2014/main" id="{E09937BD-7D76-73EA-F903-BAA0FD274376}"/>
              </a:ext>
            </a:extLst>
          </p:cNvPr>
          <p:cNvSpPr>
            <a:spLocks noGrp="1" noChangeArrowheads="1"/>
          </p:cNvSpPr>
          <p:nvPr>
            <p:ph type="title"/>
          </p:nvPr>
        </p:nvSpPr>
        <p:spPr>
          <a:xfrm>
            <a:off x="1136396" y="502021"/>
            <a:ext cx="6173262" cy="1655483"/>
          </a:xfrm>
        </p:spPr>
        <p:txBody>
          <a:bodyPr anchor="b">
            <a:normAutofit/>
          </a:bodyPr>
          <a:lstStyle/>
          <a:p>
            <a:br>
              <a:rPr lang="en-GB" altLang="en-US" sz="3700" b="1"/>
            </a:br>
            <a:r>
              <a:rPr lang="en-GB" altLang="en-US" sz="3700" b="1">
                <a:ea typeface="Calibri" panose="020F0502020204030204" pitchFamily="34" charset="0"/>
                <a:cs typeface="Times New Roman" panose="02020603050405020304" pitchFamily="18" charset="0"/>
              </a:rPr>
              <a:t>Internal Marketing</a:t>
            </a:r>
            <a:br>
              <a:rPr lang="en-GB" altLang="en-US" sz="3700" b="1"/>
            </a:br>
            <a:endParaRPr lang="en-GB" altLang="en-US" sz="3700"/>
          </a:p>
        </p:txBody>
      </p:sp>
      <p:sp>
        <p:nvSpPr>
          <p:cNvPr id="13315" name="Content Placeholder 2">
            <a:extLst>
              <a:ext uri="{FF2B5EF4-FFF2-40B4-BE49-F238E27FC236}">
                <a16:creationId xmlns:a16="http://schemas.microsoft.com/office/drawing/2014/main" id="{CD1715E0-C928-BF5B-A4FC-F1016BE9EA59}"/>
              </a:ext>
            </a:extLst>
          </p:cNvPr>
          <p:cNvSpPr>
            <a:spLocks noGrp="1" noChangeArrowheads="1"/>
          </p:cNvSpPr>
          <p:nvPr>
            <p:ph idx="1"/>
          </p:nvPr>
        </p:nvSpPr>
        <p:spPr>
          <a:xfrm>
            <a:off x="1136397" y="2408518"/>
            <a:ext cx="6173262" cy="3535083"/>
          </a:xfrm>
        </p:spPr>
        <p:txBody>
          <a:bodyPr>
            <a:normAutofit/>
          </a:bodyPr>
          <a:lstStyle/>
          <a:p>
            <a:pPr marL="0" indent="0">
              <a:buNone/>
              <a:defRPr/>
            </a:pPr>
            <a:r>
              <a:rPr lang="en-GB" sz="1700" b="1"/>
              <a:t>Internal Customer Orientation </a:t>
            </a:r>
            <a:r>
              <a:rPr lang="en-GB" altLang="en-US" sz="1700" b="1" i="1"/>
              <a:t>:</a:t>
            </a:r>
          </a:p>
          <a:p>
            <a:pPr>
              <a:buFont typeface="Wingdings" panose="05000000000000000000" pitchFamily="2" charset="2"/>
              <a:buChar char="§"/>
              <a:defRPr/>
            </a:pPr>
            <a:r>
              <a:rPr lang="en-GB" sz="1700"/>
              <a:t>The identification and implementation of behavioural changes on the part of the ‘internal suppliers’ to ensure delivery of required levels of service; </a:t>
            </a:r>
          </a:p>
          <a:p>
            <a:pPr>
              <a:buFont typeface="Wingdings" panose="05000000000000000000" pitchFamily="2" charset="2"/>
              <a:buChar char="§"/>
              <a:defRPr/>
            </a:pPr>
            <a:endParaRPr lang="en-GB" sz="1700"/>
          </a:p>
          <a:p>
            <a:pPr>
              <a:buFont typeface="Wingdings" panose="05000000000000000000" pitchFamily="2" charset="2"/>
              <a:buChar char="§"/>
              <a:defRPr/>
            </a:pPr>
            <a:r>
              <a:rPr lang="en-GB" sz="1700"/>
              <a:t>That ‘internal suppliers’ should work to make the necessary changes so as to be able to deliver the level of service required; </a:t>
            </a:r>
          </a:p>
          <a:p>
            <a:pPr>
              <a:buFont typeface="Wingdings" panose="05000000000000000000" pitchFamily="2" charset="2"/>
              <a:buChar char="§"/>
              <a:defRPr/>
            </a:pPr>
            <a:endParaRPr lang="en-GB" sz="1700"/>
          </a:p>
          <a:p>
            <a:pPr>
              <a:buFont typeface="Wingdings" panose="05000000000000000000" pitchFamily="2" charset="2"/>
              <a:buChar char="§"/>
              <a:defRPr/>
            </a:pPr>
            <a:r>
              <a:rPr lang="en-GB" sz="1700"/>
              <a:t>The measurement of internal service quality and its feedback to ‘internal suppliers’.</a:t>
            </a:r>
          </a:p>
        </p:txBody>
      </p:sp>
      <p:pic>
        <p:nvPicPr>
          <p:cNvPr id="17414" name="Picture 17413" descr="White puzzle with one red piece">
            <a:extLst>
              <a:ext uri="{FF2B5EF4-FFF2-40B4-BE49-F238E27FC236}">
                <a16:creationId xmlns:a16="http://schemas.microsoft.com/office/drawing/2014/main" id="{EF2A352B-B660-B948-A078-89FAFE1BE718}"/>
              </a:ext>
            </a:extLst>
          </p:cNvPr>
          <p:cNvPicPr>
            <a:picLocks noChangeAspect="1"/>
          </p:cNvPicPr>
          <p:nvPr/>
        </p:nvPicPr>
        <p:blipFill rotWithShape="1">
          <a:blip r:embed="rId2"/>
          <a:srcRect l="32919" r="31354" b="-1"/>
          <a:stretch/>
        </p:blipFill>
        <p:spPr>
          <a:xfrm>
            <a:off x="8115300" y="-12515"/>
            <a:ext cx="4076700" cy="6418631"/>
          </a:xfrm>
          <a:prstGeom prst="rect">
            <a:avLst/>
          </a:prstGeom>
        </p:spPr>
      </p:pic>
      <p:sp>
        <p:nvSpPr>
          <p:cNvPr id="17435" name="Rectangle 17434">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7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37" name="Rectangle 17436">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2" name="Slide Number Placeholder 3">
            <a:extLst>
              <a:ext uri="{FF2B5EF4-FFF2-40B4-BE49-F238E27FC236}">
                <a16:creationId xmlns:a16="http://schemas.microsoft.com/office/drawing/2014/main" id="{CF35EF16-1B9E-D103-3A5C-532A5C201A92}"/>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9FA9BD4B-84FB-435E-995E-410C8B2DE3D2}" type="slidenum">
              <a:rPr lang="en-GB" altLang="en-US" sz="1100">
                <a:solidFill>
                  <a:srgbClr val="FFFFFF"/>
                </a:solidFill>
              </a:rPr>
              <a:pPr>
                <a:spcBef>
                  <a:spcPct val="0"/>
                </a:spcBef>
                <a:spcAft>
                  <a:spcPts val="600"/>
                </a:spcAft>
                <a:buFontTx/>
                <a:buNone/>
              </a:pPr>
              <a:t>12</a:t>
            </a:fld>
            <a:endParaRPr lang="en-GB" altLang="en-US" sz="1100">
              <a:solidFill>
                <a:srgbClr val="FFFFFF"/>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56" name="Rectangle 18455">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4" name="Title 1">
            <a:extLst>
              <a:ext uri="{FF2B5EF4-FFF2-40B4-BE49-F238E27FC236}">
                <a16:creationId xmlns:a16="http://schemas.microsoft.com/office/drawing/2014/main" id="{511A0F82-32F6-DD78-6686-6B84BA942557}"/>
              </a:ext>
            </a:extLst>
          </p:cNvPr>
          <p:cNvSpPr>
            <a:spLocks noGrp="1" noChangeArrowheads="1"/>
          </p:cNvSpPr>
          <p:nvPr>
            <p:ph type="title"/>
          </p:nvPr>
        </p:nvSpPr>
        <p:spPr>
          <a:xfrm>
            <a:off x="5596501" y="489508"/>
            <a:ext cx="5754896" cy="1667569"/>
          </a:xfrm>
        </p:spPr>
        <p:txBody>
          <a:bodyPr anchor="b">
            <a:normAutofit/>
          </a:bodyPr>
          <a:lstStyle/>
          <a:p>
            <a:br>
              <a:rPr lang="en-GB" altLang="en-US" sz="3700" b="1"/>
            </a:br>
            <a:r>
              <a:rPr lang="en-GB" altLang="en-US" sz="3700" b="1">
                <a:ea typeface="Calibri" panose="020F0502020204030204" pitchFamily="34" charset="0"/>
                <a:cs typeface="Times New Roman" panose="02020603050405020304" pitchFamily="18" charset="0"/>
              </a:rPr>
              <a:t>Internal Marketing</a:t>
            </a:r>
            <a:br>
              <a:rPr lang="en-GB" altLang="en-US" sz="3700" b="1"/>
            </a:br>
            <a:endParaRPr lang="en-GB" altLang="en-US" sz="3700"/>
          </a:p>
        </p:txBody>
      </p:sp>
      <p:pic>
        <p:nvPicPr>
          <p:cNvPr id="18440" name="Graphic 18439" descr="Onboarding">
            <a:extLst>
              <a:ext uri="{FF2B5EF4-FFF2-40B4-BE49-F238E27FC236}">
                <a16:creationId xmlns:a16="http://schemas.microsoft.com/office/drawing/2014/main" id="{BC9A8FFA-09B6-4E82-02CC-6092C9EE15A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68130" y="1275070"/>
            <a:ext cx="3876165" cy="3876165"/>
          </a:xfrm>
          <a:prstGeom prst="rect">
            <a:avLst/>
          </a:prstGeom>
        </p:spPr>
      </p:pic>
      <p:sp>
        <p:nvSpPr>
          <p:cNvPr id="13315" name="Content Placeholder 2">
            <a:extLst>
              <a:ext uri="{FF2B5EF4-FFF2-40B4-BE49-F238E27FC236}">
                <a16:creationId xmlns:a16="http://schemas.microsoft.com/office/drawing/2014/main" id="{C61C0912-C35C-E523-2D06-1F504A796EEF}"/>
              </a:ext>
            </a:extLst>
          </p:cNvPr>
          <p:cNvSpPr>
            <a:spLocks noGrp="1" noChangeArrowheads="1"/>
          </p:cNvSpPr>
          <p:nvPr>
            <p:ph idx="1"/>
          </p:nvPr>
        </p:nvSpPr>
        <p:spPr>
          <a:xfrm>
            <a:off x="5596502" y="2405894"/>
            <a:ext cx="5754896" cy="3197464"/>
          </a:xfrm>
        </p:spPr>
        <p:txBody>
          <a:bodyPr anchor="t">
            <a:normAutofit/>
          </a:bodyPr>
          <a:lstStyle/>
          <a:p>
            <a:pPr marL="0" indent="0">
              <a:buNone/>
              <a:defRPr/>
            </a:pPr>
            <a:r>
              <a:rPr lang="en-GB" sz="1300" b="1"/>
              <a:t>Human Resources Perspective</a:t>
            </a:r>
            <a:r>
              <a:rPr lang="en-GB" altLang="en-US" sz="1300" b="1" i="1"/>
              <a:t>:</a:t>
            </a:r>
          </a:p>
          <a:p>
            <a:pPr>
              <a:buFont typeface="Wingdings" panose="05000000000000000000" pitchFamily="2" charset="2"/>
              <a:buChar char="§"/>
              <a:defRPr/>
            </a:pPr>
            <a:r>
              <a:rPr lang="en-GB" sz="1300"/>
              <a:t>This approach more closely aligns with the people element of the services marketing mix and the internal and boundary relationships identified in the services marketing triangle. </a:t>
            </a:r>
          </a:p>
          <a:p>
            <a:pPr>
              <a:buFont typeface="Wingdings" panose="05000000000000000000" pitchFamily="2" charset="2"/>
              <a:buChar char="§"/>
              <a:defRPr/>
            </a:pPr>
            <a:endParaRPr lang="en-GB" sz="1300"/>
          </a:p>
          <a:p>
            <a:pPr>
              <a:buFont typeface="Wingdings" panose="05000000000000000000" pitchFamily="2" charset="2"/>
              <a:buChar char="§"/>
              <a:defRPr/>
            </a:pPr>
            <a:r>
              <a:rPr lang="en-GB" sz="1300"/>
              <a:t>It is grounded in the belief that external marketing success is, in part, contingent on the firm having satisfied and motivated employees and that creating satisfied and motivated employees is the role of internal marketing. </a:t>
            </a:r>
          </a:p>
          <a:p>
            <a:pPr>
              <a:buFont typeface="Wingdings" panose="05000000000000000000" pitchFamily="2" charset="2"/>
              <a:buChar char="§"/>
              <a:defRPr/>
            </a:pPr>
            <a:endParaRPr lang="en-GB" sz="1300"/>
          </a:p>
          <a:p>
            <a:pPr>
              <a:buFont typeface="Wingdings" panose="05000000000000000000" pitchFamily="2" charset="2"/>
              <a:buChar char="§"/>
              <a:defRPr/>
            </a:pPr>
            <a:r>
              <a:rPr lang="en-GB" sz="1300"/>
              <a:t>The focus of this view is, therefore, on the relationship between the company and its employees and how this relationship can facilitate the relationship between the employees and customers.</a:t>
            </a:r>
          </a:p>
        </p:txBody>
      </p:sp>
      <p:sp>
        <p:nvSpPr>
          <p:cNvPr id="18458" name="Rectangle 18457">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60" name="Rectangle 18459">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6" name="Slide Number Placeholder 3">
            <a:extLst>
              <a:ext uri="{FF2B5EF4-FFF2-40B4-BE49-F238E27FC236}">
                <a16:creationId xmlns:a16="http://schemas.microsoft.com/office/drawing/2014/main" id="{B67C5933-C9BC-1B7D-A266-E40847FCA4CB}"/>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2CE44124-5B16-49FA-A71A-4107FD72D1B6}" type="slidenum">
              <a:rPr lang="en-GB" altLang="en-US" sz="1100">
                <a:solidFill>
                  <a:srgbClr val="FFFFFF"/>
                </a:solidFill>
              </a:rPr>
              <a:pPr>
                <a:spcBef>
                  <a:spcPct val="0"/>
                </a:spcBef>
                <a:spcAft>
                  <a:spcPts val="600"/>
                </a:spcAft>
                <a:buFontTx/>
                <a:buNone/>
              </a:pPr>
              <a:t>13</a:t>
            </a:fld>
            <a:endParaRPr lang="en-GB" altLang="en-US" sz="1100">
              <a:solidFill>
                <a:srgbClr val="FFFFFF"/>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79" name="Rectangle 19478">
            <a:extLst>
              <a:ext uri="{FF2B5EF4-FFF2-40B4-BE49-F238E27FC236}">
                <a16:creationId xmlns:a16="http://schemas.microsoft.com/office/drawing/2014/main" id="{46708FAB-3898-47A9-B05A-AB9ECBD9E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8" name="Title 1">
            <a:extLst>
              <a:ext uri="{FF2B5EF4-FFF2-40B4-BE49-F238E27FC236}">
                <a16:creationId xmlns:a16="http://schemas.microsoft.com/office/drawing/2014/main" id="{DFD4DA3C-D515-66C0-AC0F-9D5A69A9C89C}"/>
              </a:ext>
            </a:extLst>
          </p:cNvPr>
          <p:cNvSpPr>
            <a:spLocks noGrp="1" noChangeArrowheads="1"/>
          </p:cNvSpPr>
          <p:nvPr>
            <p:ph type="title"/>
          </p:nvPr>
        </p:nvSpPr>
        <p:spPr>
          <a:xfrm>
            <a:off x="1136398" y="457201"/>
            <a:ext cx="10117810" cy="1150470"/>
          </a:xfrm>
        </p:spPr>
        <p:txBody>
          <a:bodyPr anchor="b">
            <a:normAutofit/>
          </a:bodyPr>
          <a:lstStyle/>
          <a:p>
            <a:br>
              <a:rPr lang="en-GB" altLang="en-US" sz="2500" b="1"/>
            </a:br>
            <a:r>
              <a:rPr lang="en-GB" altLang="en-US" sz="2500" b="1">
                <a:ea typeface="Calibri" panose="020F0502020204030204" pitchFamily="34" charset="0"/>
                <a:cs typeface="Times New Roman" panose="02020603050405020304" pitchFamily="18" charset="0"/>
              </a:rPr>
              <a:t>Internal Marketing</a:t>
            </a:r>
            <a:br>
              <a:rPr lang="en-GB" altLang="en-US" sz="2500" b="1"/>
            </a:br>
            <a:endParaRPr lang="en-GB" altLang="en-US" sz="2500"/>
          </a:p>
        </p:txBody>
      </p:sp>
      <p:sp>
        <p:nvSpPr>
          <p:cNvPr id="13315" name="Content Placeholder 2">
            <a:extLst>
              <a:ext uri="{FF2B5EF4-FFF2-40B4-BE49-F238E27FC236}">
                <a16:creationId xmlns:a16="http://schemas.microsoft.com/office/drawing/2014/main" id="{E46927B5-E4DB-42FD-B2D4-C76C79DAD404}"/>
              </a:ext>
            </a:extLst>
          </p:cNvPr>
          <p:cNvSpPr>
            <a:spLocks noGrp="1" noChangeArrowheads="1"/>
          </p:cNvSpPr>
          <p:nvPr>
            <p:ph idx="1"/>
          </p:nvPr>
        </p:nvSpPr>
        <p:spPr>
          <a:xfrm>
            <a:off x="1150286" y="1980775"/>
            <a:ext cx="6001836" cy="3632824"/>
          </a:xfrm>
        </p:spPr>
        <p:txBody>
          <a:bodyPr anchor="t">
            <a:normAutofit/>
          </a:bodyPr>
          <a:lstStyle/>
          <a:p>
            <a:pPr marL="0" indent="0">
              <a:buNone/>
              <a:defRPr/>
            </a:pPr>
            <a:r>
              <a:rPr lang="en-GB" sz="2000" b="1"/>
              <a:t>Human Resources Perspective</a:t>
            </a:r>
            <a:r>
              <a:rPr lang="en-GB" altLang="en-US" sz="2000" b="1" i="1"/>
              <a:t>:</a:t>
            </a:r>
          </a:p>
          <a:p>
            <a:pPr>
              <a:buFont typeface="Wingdings" panose="05000000000000000000" pitchFamily="2" charset="2"/>
              <a:buChar char="§"/>
              <a:defRPr/>
            </a:pPr>
            <a:r>
              <a:rPr lang="en-GB" sz="2000"/>
              <a:t>This approach more closely aligns with the people element of the services marketing mix and the internal and boundary relationships identified in the services marketing triangle.</a:t>
            </a:r>
          </a:p>
          <a:p>
            <a:pPr marL="0" indent="0">
              <a:buNone/>
              <a:defRPr/>
            </a:pPr>
            <a:r>
              <a:rPr lang="en-GB" sz="2000"/>
              <a:t> </a:t>
            </a:r>
          </a:p>
          <a:p>
            <a:pPr>
              <a:buFont typeface="Wingdings" panose="05000000000000000000" pitchFamily="2" charset="2"/>
              <a:buChar char="§"/>
              <a:defRPr/>
            </a:pPr>
            <a:r>
              <a:rPr lang="en-GB" sz="2000"/>
              <a:t>It is grounded in the belief that external marketing success is, in part, contingent on the firm having satisfied and motivated employees and that creating satisfied and motivated employees is the role of internal marketing. </a:t>
            </a:r>
          </a:p>
          <a:p>
            <a:pPr>
              <a:buFont typeface="Wingdings" panose="05000000000000000000" pitchFamily="2" charset="2"/>
              <a:buChar char="§"/>
              <a:defRPr/>
            </a:pPr>
            <a:endParaRPr lang="en-GB" sz="2000"/>
          </a:p>
        </p:txBody>
      </p:sp>
      <p:pic>
        <p:nvPicPr>
          <p:cNvPr id="19461" name="Picture 4" descr="Why Companies Should Invest in an Internal Marketing Team">
            <a:extLst>
              <a:ext uri="{FF2B5EF4-FFF2-40B4-BE49-F238E27FC236}">
                <a16:creationId xmlns:a16="http://schemas.microsoft.com/office/drawing/2014/main" id="{A5DDA831-4F16-4C33-440C-2BD092892CA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6367" r="15651"/>
          <a:stretch/>
        </p:blipFill>
        <p:spPr bwMode="auto">
          <a:xfrm>
            <a:off x="7646838" y="1980775"/>
            <a:ext cx="3748858" cy="363282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9481" name="Rectangle 19480">
            <a:extLst>
              <a:ext uri="{FF2B5EF4-FFF2-40B4-BE49-F238E27FC236}">
                <a16:creationId xmlns:a16="http://schemas.microsoft.com/office/drawing/2014/main" id="{2E438CA0-CB4D-4C94-8C39-9C7FC9BBE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12191998" cy="461774"/>
          </a:xfrm>
          <a:prstGeom prst="rect">
            <a:avLst/>
          </a:prstGeom>
          <a:gradFill>
            <a:gsLst>
              <a:gs pos="0">
                <a:srgbClr val="000000"/>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83" name="Rectangle 19482">
            <a:extLst>
              <a:ext uri="{FF2B5EF4-FFF2-40B4-BE49-F238E27FC236}">
                <a16:creationId xmlns:a16="http://schemas.microsoft.com/office/drawing/2014/main" id="{6B2C05E3-84E7-4957-95EF-B471CBF71C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4076698" cy="464399"/>
          </a:xfrm>
          <a:prstGeom prst="rect">
            <a:avLst/>
          </a:prstGeom>
          <a:gradFill>
            <a:gsLst>
              <a:gs pos="0">
                <a:srgbClr val="000000">
                  <a:alpha val="46000"/>
                </a:srgbClr>
              </a:gs>
              <a:gs pos="99000">
                <a:schemeClr val="accent1"/>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60" name="Slide Number Placeholder 3">
            <a:extLst>
              <a:ext uri="{FF2B5EF4-FFF2-40B4-BE49-F238E27FC236}">
                <a16:creationId xmlns:a16="http://schemas.microsoft.com/office/drawing/2014/main" id="{6EC986EC-3777-47D3-D45D-86B342B733EE}"/>
              </a:ext>
            </a:extLst>
          </p:cNvPr>
          <p:cNvSpPr>
            <a:spLocks noGrp="1" noChangeArrowheads="1"/>
          </p:cNvSpPr>
          <p:nvPr>
            <p:ph type="sldNum" sz="quarter" idx="12"/>
          </p:nvPr>
        </p:nvSpPr>
        <p:spPr bwMode="auto">
          <a:xfrm>
            <a:off x="11704320" y="6459378"/>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58176A49-E441-459E-9656-32740E27C60A}" type="slidenum">
              <a:rPr lang="en-GB" altLang="en-US" sz="1100">
                <a:solidFill>
                  <a:srgbClr val="FFFFFF"/>
                </a:solidFill>
              </a:rPr>
              <a:pPr>
                <a:spcBef>
                  <a:spcPct val="0"/>
                </a:spcBef>
                <a:spcAft>
                  <a:spcPts val="600"/>
                </a:spcAft>
                <a:buFontTx/>
                <a:buNone/>
              </a:pPr>
              <a:t>14</a:t>
            </a:fld>
            <a:endParaRPr lang="en-GB" altLang="en-US" sz="1100">
              <a:solidFill>
                <a:srgbClr val="FFFFFF"/>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03" name="Rectangle 20502">
            <a:extLst>
              <a:ext uri="{FF2B5EF4-FFF2-40B4-BE49-F238E27FC236}">
                <a16:creationId xmlns:a16="http://schemas.microsoft.com/office/drawing/2014/main" id="{46708FAB-3898-47A9-B05A-AB9ECBD9E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2" name="Title 1">
            <a:extLst>
              <a:ext uri="{FF2B5EF4-FFF2-40B4-BE49-F238E27FC236}">
                <a16:creationId xmlns:a16="http://schemas.microsoft.com/office/drawing/2014/main" id="{AE83D07C-34E1-D47F-DA0F-F0E3DC585A7C}"/>
              </a:ext>
            </a:extLst>
          </p:cNvPr>
          <p:cNvSpPr>
            <a:spLocks noGrp="1" noChangeArrowheads="1"/>
          </p:cNvSpPr>
          <p:nvPr>
            <p:ph type="title"/>
          </p:nvPr>
        </p:nvSpPr>
        <p:spPr>
          <a:xfrm>
            <a:off x="1136398" y="457201"/>
            <a:ext cx="10117810" cy="1150470"/>
          </a:xfrm>
        </p:spPr>
        <p:txBody>
          <a:bodyPr anchor="b">
            <a:normAutofit/>
          </a:bodyPr>
          <a:lstStyle/>
          <a:p>
            <a:br>
              <a:rPr lang="en-GB" altLang="en-US" sz="2500" b="1"/>
            </a:br>
            <a:r>
              <a:rPr lang="en-GB" altLang="en-US" sz="2500" b="1">
                <a:ea typeface="Calibri" panose="020F0502020204030204" pitchFamily="34" charset="0"/>
                <a:cs typeface="Times New Roman" panose="02020603050405020304" pitchFamily="18" charset="0"/>
              </a:rPr>
              <a:t>Internal Marketing</a:t>
            </a:r>
            <a:br>
              <a:rPr lang="en-GB" altLang="en-US" sz="2500" b="1"/>
            </a:br>
            <a:endParaRPr lang="en-GB" altLang="en-US" sz="2500"/>
          </a:p>
        </p:txBody>
      </p:sp>
      <p:sp>
        <p:nvSpPr>
          <p:cNvPr id="13315" name="Content Placeholder 2">
            <a:extLst>
              <a:ext uri="{FF2B5EF4-FFF2-40B4-BE49-F238E27FC236}">
                <a16:creationId xmlns:a16="http://schemas.microsoft.com/office/drawing/2014/main" id="{0EA25D78-C81C-0686-AFBB-60FBC5161E66}"/>
              </a:ext>
            </a:extLst>
          </p:cNvPr>
          <p:cNvSpPr>
            <a:spLocks noGrp="1" noChangeArrowheads="1"/>
          </p:cNvSpPr>
          <p:nvPr>
            <p:ph idx="1"/>
          </p:nvPr>
        </p:nvSpPr>
        <p:spPr>
          <a:xfrm>
            <a:off x="1150286" y="1980775"/>
            <a:ext cx="6001836" cy="3632824"/>
          </a:xfrm>
        </p:spPr>
        <p:txBody>
          <a:bodyPr anchor="t">
            <a:normAutofit/>
          </a:bodyPr>
          <a:lstStyle/>
          <a:p>
            <a:pPr marL="0" indent="0">
              <a:buNone/>
              <a:defRPr/>
            </a:pPr>
            <a:r>
              <a:rPr lang="en-GB" sz="2000" b="1"/>
              <a:t>Human Resources Perspective</a:t>
            </a:r>
            <a:r>
              <a:rPr lang="en-GB" altLang="en-US" sz="2000" b="1" i="1"/>
              <a:t>:</a:t>
            </a:r>
          </a:p>
          <a:p>
            <a:pPr>
              <a:buFont typeface="Wingdings" panose="05000000000000000000" pitchFamily="2" charset="2"/>
              <a:buChar char="§"/>
              <a:defRPr/>
            </a:pPr>
            <a:r>
              <a:rPr lang="en-GB" sz="2000"/>
              <a:t>The focus of this view is, therefore, on the relationship between the company and its employees and how this relationship can facilitate the relationship between the employees and customers.</a:t>
            </a:r>
          </a:p>
          <a:p>
            <a:pPr>
              <a:buFont typeface="Wingdings" panose="05000000000000000000" pitchFamily="2" charset="2"/>
              <a:buChar char="§"/>
              <a:defRPr/>
            </a:pPr>
            <a:endParaRPr lang="en-GB" sz="2000"/>
          </a:p>
          <a:p>
            <a:pPr>
              <a:buFont typeface="Wingdings" panose="05000000000000000000" pitchFamily="2" charset="2"/>
              <a:buChar char="§"/>
              <a:defRPr/>
            </a:pPr>
            <a:r>
              <a:rPr lang="en-GB" sz="2000"/>
              <a:t>The behaviours associated with creating satisfied and motivated employees are tagged Internal market-oriented - ‘IMO behaviours’.</a:t>
            </a:r>
          </a:p>
          <a:p>
            <a:pPr marL="0" indent="0">
              <a:buNone/>
              <a:defRPr/>
            </a:pPr>
            <a:r>
              <a:rPr lang="en-GB" sz="2000"/>
              <a:t> </a:t>
            </a:r>
          </a:p>
        </p:txBody>
      </p:sp>
      <p:pic>
        <p:nvPicPr>
          <p:cNvPr id="20485" name="Picture 4" descr="Internal Marketing for Garment Decorators">
            <a:extLst>
              <a:ext uri="{FF2B5EF4-FFF2-40B4-BE49-F238E27FC236}">
                <a16:creationId xmlns:a16="http://schemas.microsoft.com/office/drawing/2014/main" id="{37F45342-B34C-4EC8-EDD6-2CC5539C4A0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586" r="16742" b="-3"/>
          <a:stretch/>
        </p:blipFill>
        <p:spPr bwMode="auto">
          <a:xfrm>
            <a:off x="7646838" y="1980775"/>
            <a:ext cx="3748858" cy="363282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505" name="Rectangle 20504">
            <a:extLst>
              <a:ext uri="{FF2B5EF4-FFF2-40B4-BE49-F238E27FC236}">
                <a16:creationId xmlns:a16="http://schemas.microsoft.com/office/drawing/2014/main" id="{2E438CA0-CB4D-4C94-8C39-9C7FC9BBE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12191998" cy="461774"/>
          </a:xfrm>
          <a:prstGeom prst="rect">
            <a:avLst/>
          </a:prstGeom>
          <a:gradFill>
            <a:gsLst>
              <a:gs pos="0">
                <a:srgbClr val="000000"/>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07" name="Rectangle 20506">
            <a:extLst>
              <a:ext uri="{FF2B5EF4-FFF2-40B4-BE49-F238E27FC236}">
                <a16:creationId xmlns:a16="http://schemas.microsoft.com/office/drawing/2014/main" id="{6B2C05E3-84E7-4957-95EF-B471CBF71C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4076698" cy="464399"/>
          </a:xfrm>
          <a:prstGeom prst="rect">
            <a:avLst/>
          </a:prstGeom>
          <a:gradFill>
            <a:gsLst>
              <a:gs pos="0">
                <a:srgbClr val="000000">
                  <a:alpha val="46000"/>
                </a:srgbClr>
              </a:gs>
              <a:gs pos="99000">
                <a:schemeClr val="accent1"/>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4" name="Slide Number Placeholder 3">
            <a:extLst>
              <a:ext uri="{FF2B5EF4-FFF2-40B4-BE49-F238E27FC236}">
                <a16:creationId xmlns:a16="http://schemas.microsoft.com/office/drawing/2014/main" id="{77D646EE-9ABB-B480-4AF1-14FBFBC4FBC8}"/>
              </a:ext>
            </a:extLst>
          </p:cNvPr>
          <p:cNvSpPr>
            <a:spLocks noGrp="1" noChangeArrowheads="1"/>
          </p:cNvSpPr>
          <p:nvPr>
            <p:ph type="sldNum" sz="quarter" idx="12"/>
          </p:nvPr>
        </p:nvSpPr>
        <p:spPr bwMode="auto">
          <a:xfrm>
            <a:off x="11704320" y="6459378"/>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9DBF88BA-9A6B-487E-A177-8158899E3EC5}" type="slidenum">
              <a:rPr lang="en-GB" altLang="en-US" sz="1100">
                <a:solidFill>
                  <a:srgbClr val="FFFFFF"/>
                </a:solidFill>
              </a:rPr>
              <a:pPr>
                <a:spcBef>
                  <a:spcPct val="0"/>
                </a:spcBef>
                <a:spcAft>
                  <a:spcPts val="600"/>
                </a:spcAft>
                <a:buFontTx/>
                <a:buNone/>
              </a:pPr>
              <a:t>15</a:t>
            </a:fld>
            <a:endParaRPr lang="en-GB" altLang="en-US" sz="1100">
              <a:solidFill>
                <a:srgbClr val="FFFFFF"/>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521" name="Rectangle 21520">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6" name="Title 1">
            <a:extLst>
              <a:ext uri="{FF2B5EF4-FFF2-40B4-BE49-F238E27FC236}">
                <a16:creationId xmlns:a16="http://schemas.microsoft.com/office/drawing/2014/main" id="{E34689DF-C14E-F796-FBE7-E122ACE69517}"/>
              </a:ext>
            </a:extLst>
          </p:cNvPr>
          <p:cNvSpPr>
            <a:spLocks noGrp="1" noChangeArrowheads="1"/>
          </p:cNvSpPr>
          <p:nvPr>
            <p:ph type="title"/>
          </p:nvPr>
        </p:nvSpPr>
        <p:spPr>
          <a:xfrm>
            <a:off x="1136397" y="502021"/>
            <a:ext cx="4959603" cy="1642969"/>
          </a:xfrm>
        </p:spPr>
        <p:txBody>
          <a:bodyPr anchor="b">
            <a:normAutofit/>
          </a:bodyPr>
          <a:lstStyle/>
          <a:p>
            <a:br>
              <a:rPr lang="en-GB" altLang="en-US" sz="3700" b="1"/>
            </a:br>
            <a:r>
              <a:rPr lang="en-GB" altLang="en-US" sz="3700" b="1">
                <a:ea typeface="Calibri" panose="020F0502020204030204" pitchFamily="34" charset="0"/>
                <a:cs typeface="Times New Roman" panose="02020603050405020304" pitchFamily="18" charset="0"/>
              </a:rPr>
              <a:t>Internal Marketing</a:t>
            </a:r>
            <a:br>
              <a:rPr lang="en-GB" altLang="en-US" sz="3700" b="1"/>
            </a:br>
            <a:endParaRPr lang="en-GB" altLang="en-US" sz="3700"/>
          </a:p>
        </p:txBody>
      </p:sp>
      <p:sp>
        <p:nvSpPr>
          <p:cNvPr id="13315" name="Content Placeholder 2">
            <a:extLst>
              <a:ext uri="{FF2B5EF4-FFF2-40B4-BE49-F238E27FC236}">
                <a16:creationId xmlns:a16="http://schemas.microsoft.com/office/drawing/2014/main" id="{E0815C81-8024-911E-5D73-3E80D505316A}"/>
              </a:ext>
            </a:extLst>
          </p:cNvPr>
          <p:cNvSpPr>
            <a:spLocks noGrp="1" noChangeArrowheads="1"/>
          </p:cNvSpPr>
          <p:nvPr>
            <p:ph idx="1"/>
          </p:nvPr>
        </p:nvSpPr>
        <p:spPr>
          <a:xfrm>
            <a:off x="1136397" y="2418408"/>
            <a:ext cx="4959603" cy="3522569"/>
          </a:xfrm>
        </p:spPr>
        <p:txBody>
          <a:bodyPr anchor="t">
            <a:normAutofit/>
          </a:bodyPr>
          <a:lstStyle/>
          <a:p>
            <a:pPr marL="0" indent="0">
              <a:buNone/>
              <a:defRPr/>
            </a:pPr>
            <a:r>
              <a:rPr lang="en-GB" sz="1600" b="1" dirty="0"/>
              <a:t>Human Resources Perspective</a:t>
            </a:r>
            <a:r>
              <a:rPr lang="en-GB" altLang="en-US" sz="1600" b="1" i="1" dirty="0"/>
              <a:t>:</a:t>
            </a:r>
          </a:p>
          <a:p>
            <a:pPr marL="0" indent="0">
              <a:buNone/>
              <a:defRPr/>
            </a:pPr>
            <a:endParaRPr lang="en-GB" altLang="en-US" sz="1600" b="1" i="1" dirty="0"/>
          </a:p>
          <a:p>
            <a:pPr>
              <a:buFont typeface="Wingdings" panose="05000000000000000000" pitchFamily="2" charset="2"/>
              <a:buChar char="§"/>
              <a:defRPr/>
            </a:pPr>
            <a:r>
              <a:rPr lang="en-GB" sz="1600" dirty="0"/>
              <a:t>The ‘IMO’ describes the view that employees constitute the internal customers, while employment constitutes the internal product.</a:t>
            </a:r>
          </a:p>
          <a:p>
            <a:pPr>
              <a:buFont typeface="Wingdings" panose="05000000000000000000" pitchFamily="2" charset="2"/>
              <a:buChar char="§"/>
              <a:defRPr/>
            </a:pPr>
            <a:endParaRPr lang="en-GB" sz="1600" dirty="0"/>
          </a:p>
          <a:p>
            <a:pPr>
              <a:buFont typeface="Wingdings" panose="05000000000000000000" pitchFamily="2" charset="2"/>
              <a:buChar char="§"/>
              <a:defRPr/>
            </a:pPr>
            <a:r>
              <a:rPr lang="en-GB" sz="1600" dirty="0"/>
              <a:t>IMO has implications for (a) internal aspects of organizational performance, such as employee retention employee motivation and morale, employee satisfaction and organizational commitment and (b) external aspects of performance such as service quality, customer satisfaction and, ultimately, financial performance.</a:t>
            </a:r>
          </a:p>
        </p:txBody>
      </p:sp>
      <p:pic>
        <p:nvPicPr>
          <p:cNvPr id="21510" name="Picture 21509" descr="Red toy person in front of two lines of white figures">
            <a:extLst>
              <a:ext uri="{FF2B5EF4-FFF2-40B4-BE49-F238E27FC236}">
                <a16:creationId xmlns:a16="http://schemas.microsoft.com/office/drawing/2014/main" id="{8299F0A1-712A-CA70-5D22-77945F6DF82F}"/>
              </a:ext>
            </a:extLst>
          </p:cNvPr>
          <p:cNvPicPr>
            <a:picLocks noChangeAspect="1"/>
          </p:cNvPicPr>
          <p:nvPr/>
        </p:nvPicPr>
        <p:blipFill rotWithShape="1">
          <a:blip r:embed="rId2"/>
          <a:srcRect l="22673" r="18817"/>
          <a:stretch/>
        </p:blipFill>
        <p:spPr>
          <a:xfrm>
            <a:off x="6680892" y="489118"/>
            <a:ext cx="4864122" cy="5466007"/>
          </a:xfrm>
          <a:prstGeom prst="rect">
            <a:avLst/>
          </a:prstGeom>
        </p:spPr>
      </p:pic>
      <p:sp>
        <p:nvSpPr>
          <p:cNvPr id="21523" name="Rectangle 21522">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25" name="Rectangle 21524">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8" name="Slide Number Placeholder 3">
            <a:extLst>
              <a:ext uri="{FF2B5EF4-FFF2-40B4-BE49-F238E27FC236}">
                <a16:creationId xmlns:a16="http://schemas.microsoft.com/office/drawing/2014/main" id="{9B3EA5AB-E2D8-9675-C221-E5DBB06DC7DC}"/>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836ECF74-FD5F-499A-A4C5-B01FC7E7965A}" type="slidenum">
              <a:rPr lang="en-GB" altLang="en-US" sz="1100">
                <a:solidFill>
                  <a:srgbClr val="FFFFFF"/>
                </a:solidFill>
              </a:rPr>
              <a:pPr>
                <a:spcBef>
                  <a:spcPct val="0"/>
                </a:spcBef>
                <a:spcAft>
                  <a:spcPts val="600"/>
                </a:spcAft>
                <a:buFontTx/>
                <a:buNone/>
              </a:pPr>
              <a:t>16</a:t>
            </a:fld>
            <a:endParaRPr lang="en-GB" altLang="en-US" sz="1100">
              <a:solidFill>
                <a:srgbClr val="FFFFFF"/>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51" name="Rectangle 2255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0" name="Title 1">
            <a:extLst>
              <a:ext uri="{FF2B5EF4-FFF2-40B4-BE49-F238E27FC236}">
                <a16:creationId xmlns:a16="http://schemas.microsoft.com/office/drawing/2014/main" id="{5C99C965-955B-25A0-6A28-1967A85A1C8C}"/>
              </a:ext>
            </a:extLst>
          </p:cNvPr>
          <p:cNvSpPr>
            <a:spLocks noGrp="1" noChangeArrowheads="1"/>
          </p:cNvSpPr>
          <p:nvPr>
            <p:ph type="title"/>
          </p:nvPr>
        </p:nvSpPr>
        <p:spPr>
          <a:xfrm>
            <a:off x="1149716" y="499397"/>
            <a:ext cx="5929422" cy="1640180"/>
          </a:xfrm>
        </p:spPr>
        <p:txBody>
          <a:bodyPr anchor="b">
            <a:normAutofit/>
          </a:bodyPr>
          <a:lstStyle/>
          <a:p>
            <a:br>
              <a:rPr lang="en-GB" altLang="en-US" sz="3700" b="1"/>
            </a:br>
            <a:r>
              <a:rPr lang="en-GB" altLang="en-US" sz="3700" b="1">
                <a:ea typeface="Calibri" panose="020F0502020204030204" pitchFamily="34" charset="0"/>
                <a:cs typeface="Times New Roman" panose="02020603050405020304" pitchFamily="18" charset="0"/>
              </a:rPr>
              <a:t>Internal Marketing</a:t>
            </a:r>
            <a:br>
              <a:rPr lang="en-GB" altLang="en-US" sz="3700" b="1"/>
            </a:br>
            <a:endParaRPr lang="en-GB" altLang="en-US" sz="3700"/>
          </a:p>
        </p:txBody>
      </p:sp>
      <p:sp>
        <p:nvSpPr>
          <p:cNvPr id="13315" name="Content Placeholder 2">
            <a:extLst>
              <a:ext uri="{FF2B5EF4-FFF2-40B4-BE49-F238E27FC236}">
                <a16:creationId xmlns:a16="http://schemas.microsoft.com/office/drawing/2014/main" id="{AA64FAC1-F594-66F2-1C30-39921F7C8BDF}"/>
              </a:ext>
            </a:extLst>
          </p:cNvPr>
          <p:cNvSpPr>
            <a:spLocks noGrp="1" noChangeArrowheads="1"/>
          </p:cNvSpPr>
          <p:nvPr>
            <p:ph idx="1"/>
          </p:nvPr>
        </p:nvSpPr>
        <p:spPr>
          <a:xfrm>
            <a:off x="1149717" y="2423821"/>
            <a:ext cx="5929422" cy="3519780"/>
          </a:xfrm>
        </p:spPr>
        <p:txBody>
          <a:bodyPr>
            <a:normAutofit/>
          </a:bodyPr>
          <a:lstStyle/>
          <a:p>
            <a:pPr marL="0" indent="0">
              <a:buNone/>
              <a:defRPr/>
            </a:pPr>
            <a:r>
              <a:rPr lang="en-GB" sz="2000" b="1"/>
              <a:t>Human Resources Perspective</a:t>
            </a:r>
            <a:r>
              <a:rPr lang="en-GB" altLang="en-US" sz="2000" b="1" i="1"/>
              <a:t>:</a:t>
            </a:r>
          </a:p>
          <a:p>
            <a:pPr>
              <a:defRPr/>
            </a:pPr>
            <a:r>
              <a:rPr lang="en-GB" sz="2000"/>
              <a:t>IMO arises from the view that customer contact personnel are of primary importance to service industries, and that satisfied, committed and motivated front-line employees are essential if customers are to perceive that they have received good service.</a:t>
            </a:r>
          </a:p>
          <a:p>
            <a:pPr>
              <a:defRPr/>
            </a:pPr>
            <a:endParaRPr lang="en-GB" sz="2000" b="1"/>
          </a:p>
          <a:p>
            <a:pPr>
              <a:defRPr/>
            </a:pPr>
            <a:endParaRPr lang="en-GB" sz="2000" b="1"/>
          </a:p>
        </p:txBody>
      </p:sp>
      <p:pic>
        <p:nvPicPr>
          <p:cNvPr id="22533" name="Picture 4" descr="Graphical user interface&#10;&#10;Description automatically generated with medium confidence">
            <a:extLst>
              <a:ext uri="{FF2B5EF4-FFF2-40B4-BE49-F238E27FC236}">
                <a16:creationId xmlns:a16="http://schemas.microsoft.com/office/drawing/2014/main" id="{7C3F1BCE-9780-7C29-A704-B019006D9A5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745506" y="2394571"/>
            <a:ext cx="3765176" cy="196128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53" name="Rectangle 22552">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55" name="Rectangle 22554">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2" name="Slide Number Placeholder 3">
            <a:extLst>
              <a:ext uri="{FF2B5EF4-FFF2-40B4-BE49-F238E27FC236}">
                <a16:creationId xmlns:a16="http://schemas.microsoft.com/office/drawing/2014/main" id="{507FF550-0FA1-268D-2536-578C066A8446}"/>
              </a:ext>
            </a:extLst>
          </p:cNvPr>
          <p:cNvSpPr>
            <a:spLocks noGrp="1" noChangeArrowheads="1"/>
          </p:cNvSpPr>
          <p:nvPr>
            <p:ph type="sldNum" sz="quarter" idx="12"/>
          </p:nvPr>
        </p:nvSpPr>
        <p:spPr bwMode="auto">
          <a:xfrm>
            <a:off x="11704320" y="6455431"/>
            <a:ext cx="445913"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F9E4420F-7E5A-4C8B-A5CE-13F0CC274ABF}" type="slidenum">
              <a:rPr lang="en-GB" altLang="en-US" sz="1100">
                <a:solidFill>
                  <a:srgbClr val="FFFFFF"/>
                </a:solidFill>
              </a:rPr>
              <a:pPr>
                <a:spcBef>
                  <a:spcPct val="0"/>
                </a:spcBef>
                <a:spcAft>
                  <a:spcPts val="600"/>
                </a:spcAft>
                <a:buFontTx/>
                <a:buNone/>
              </a:pPr>
              <a:t>17</a:t>
            </a:fld>
            <a:endParaRPr lang="en-GB" altLang="en-US" sz="1100">
              <a:solidFill>
                <a:srgbClr val="FFFFFF"/>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88" name="Rectangle 23587">
            <a:extLst>
              <a:ext uri="{FF2B5EF4-FFF2-40B4-BE49-F238E27FC236}">
                <a16:creationId xmlns:a16="http://schemas.microsoft.com/office/drawing/2014/main" id="{B66D7F65-E9B6-4775-8355-D095CC73C1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4" name="Title 1">
            <a:extLst>
              <a:ext uri="{FF2B5EF4-FFF2-40B4-BE49-F238E27FC236}">
                <a16:creationId xmlns:a16="http://schemas.microsoft.com/office/drawing/2014/main" id="{291FDDDA-6B55-3265-AB00-3AB1C9276095}"/>
              </a:ext>
            </a:extLst>
          </p:cNvPr>
          <p:cNvSpPr>
            <a:spLocks noGrp="1" noChangeArrowheads="1"/>
          </p:cNvSpPr>
          <p:nvPr>
            <p:ph type="title"/>
          </p:nvPr>
        </p:nvSpPr>
        <p:spPr>
          <a:xfrm>
            <a:off x="1136396" y="502021"/>
            <a:ext cx="6173262" cy="1655483"/>
          </a:xfrm>
        </p:spPr>
        <p:txBody>
          <a:bodyPr anchor="b">
            <a:normAutofit/>
          </a:bodyPr>
          <a:lstStyle/>
          <a:p>
            <a:br>
              <a:rPr lang="en-GB" altLang="en-US" sz="3700" b="1"/>
            </a:br>
            <a:r>
              <a:rPr lang="en-GB" altLang="en-US" sz="3700" b="1">
                <a:ea typeface="Calibri" panose="020F0502020204030204" pitchFamily="34" charset="0"/>
                <a:cs typeface="Times New Roman" panose="02020603050405020304" pitchFamily="18" charset="0"/>
              </a:rPr>
              <a:t>Internal Marketing</a:t>
            </a:r>
            <a:br>
              <a:rPr lang="en-GB" altLang="en-US" sz="3700" b="1"/>
            </a:br>
            <a:endParaRPr lang="en-GB" altLang="en-US" sz="3700"/>
          </a:p>
        </p:txBody>
      </p:sp>
      <p:sp>
        <p:nvSpPr>
          <p:cNvPr id="13315" name="Content Placeholder 2">
            <a:extLst>
              <a:ext uri="{FF2B5EF4-FFF2-40B4-BE49-F238E27FC236}">
                <a16:creationId xmlns:a16="http://schemas.microsoft.com/office/drawing/2014/main" id="{7F03AE5E-4B42-7B47-9DAB-5E9B4E4BB16B}"/>
              </a:ext>
            </a:extLst>
          </p:cNvPr>
          <p:cNvSpPr>
            <a:spLocks noGrp="1" noChangeArrowheads="1"/>
          </p:cNvSpPr>
          <p:nvPr>
            <p:ph idx="1"/>
          </p:nvPr>
        </p:nvSpPr>
        <p:spPr>
          <a:xfrm>
            <a:off x="1136397" y="1717766"/>
            <a:ext cx="6583752" cy="4225835"/>
          </a:xfrm>
        </p:spPr>
        <p:txBody>
          <a:bodyPr>
            <a:normAutofit/>
          </a:bodyPr>
          <a:lstStyle/>
          <a:p>
            <a:pPr marL="0" indent="0">
              <a:buNone/>
              <a:defRPr/>
            </a:pPr>
            <a:r>
              <a:rPr lang="en-GB" sz="1900" b="1"/>
              <a:t>Key considerations in IM</a:t>
            </a:r>
            <a:r>
              <a:rPr lang="en-GB" altLang="en-US" sz="1900" b="1" i="1"/>
              <a:t>:</a:t>
            </a:r>
          </a:p>
          <a:p>
            <a:pPr>
              <a:buFont typeface="Wingdings" panose="05000000000000000000" pitchFamily="2" charset="2"/>
              <a:buChar char="§"/>
              <a:defRPr/>
            </a:pPr>
            <a:r>
              <a:rPr lang="en-GB" sz="1900"/>
              <a:t>The internal exchange objects are time, energy, and values [from the employee] and money [from the employer] (</a:t>
            </a:r>
            <a:r>
              <a:rPr lang="de-DE" sz="1900"/>
              <a:t>Sasser and Arbeit, 976).</a:t>
            </a:r>
          </a:p>
          <a:p>
            <a:pPr>
              <a:buFont typeface="Wingdings" panose="05000000000000000000" pitchFamily="2" charset="2"/>
              <a:buChar char="§"/>
              <a:defRPr/>
            </a:pPr>
            <a:r>
              <a:rPr lang="de-DE" sz="1900" b="1"/>
              <a:t>IM is </a:t>
            </a:r>
            <a:r>
              <a:rPr lang="en-GB" sz="1900"/>
              <a:t>societal nature in that managers develop a work climate of psychological support, helpfulness, friendliness, and mutual trust and respect (Johnston et al., 1990).</a:t>
            </a:r>
          </a:p>
          <a:p>
            <a:pPr>
              <a:buFont typeface="Wingdings" panose="05000000000000000000" pitchFamily="2" charset="2"/>
              <a:buChar char="§"/>
              <a:defRPr/>
            </a:pPr>
            <a:r>
              <a:rPr lang="en-GB" sz="1900"/>
              <a:t>Because the supervisor is the employee’s primary link with his or her company, considerate behaviour from the supervisor fosters identification with the organization.</a:t>
            </a:r>
            <a:endParaRPr lang="en-GB" sz="1900" b="1"/>
          </a:p>
        </p:txBody>
      </p:sp>
      <p:pic>
        <p:nvPicPr>
          <p:cNvPr id="23575" name="Picture 23574" descr="Colourful carved figures of humans">
            <a:extLst>
              <a:ext uri="{FF2B5EF4-FFF2-40B4-BE49-F238E27FC236}">
                <a16:creationId xmlns:a16="http://schemas.microsoft.com/office/drawing/2014/main" id="{937B439F-F8BE-868F-F1CC-438E9E68B73D}"/>
              </a:ext>
            </a:extLst>
          </p:cNvPr>
          <p:cNvPicPr>
            <a:picLocks noChangeAspect="1"/>
          </p:cNvPicPr>
          <p:nvPr/>
        </p:nvPicPr>
        <p:blipFill rotWithShape="1">
          <a:blip r:embed="rId2"/>
          <a:srcRect l="27618" r="27130" b="2"/>
          <a:stretch/>
        </p:blipFill>
        <p:spPr>
          <a:xfrm>
            <a:off x="8115300" y="-12515"/>
            <a:ext cx="4076700" cy="6418631"/>
          </a:xfrm>
          <a:prstGeom prst="rect">
            <a:avLst/>
          </a:prstGeom>
        </p:spPr>
      </p:pic>
      <p:sp>
        <p:nvSpPr>
          <p:cNvPr id="23590" name="Rectangle 23589">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7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92" name="Rectangle 23591">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56" name="Slide Number Placeholder 3">
            <a:extLst>
              <a:ext uri="{FF2B5EF4-FFF2-40B4-BE49-F238E27FC236}">
                <a16:creationId xmlns:a16="http://schemas.microsoft.com/office/drawing/2014/main" id="{D5F02364-F5BA-7592-8C50-8B8EF7CFB40D}"/>
              </a:ext>
            </a:extLst>
          </p:cNvPr>
          <p:cNvSpPr>
            <a:spLocks noGrp="1" noChangeArrowheads="1"/>
          </p:cNvSpPr>
          <p:nvPr>
            <p:ph type="sldNum" sz="quarter" idx="12"/>
          </p:nvPr>
        </p:nvSpPr>
        <p:spPr bwMode="auto">
          <a:xfrm>
            <a:off x="11704320" y="6455431"/>
            <a:ext cx="445913"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9F5C3518-EBB6-475B-8F88-CADA4660E3A9}" type="slidenum">
              <a:rPr lang="en-GB" altLang="en-US" sz="1100">
                <a:solidFill>
                  <a:srgbClr val="FFFFFF"/>
                </a:solidFill>
              </a:rPr>
              <a:pPr>
                <a:spcBef>
                  <a:spcPct val="0"/>
                </a:spcBef>
                <a:spcAft>
                  <a:spcPts val="600"/>
                </a:spcAft>
                <a:buFontTx/>
                <a:buNone/>
              </a:pPr>
              <a:t>18</a:t>
            </a:fld>
            <a:endParaRPr lang="en-GB" altLang="en-US" sz="1100">
              <a:solidFill>
                <a:srgbClr val="FFFFFF"/>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602" name="Rectangle 24601">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8" name="Title 1">
            <a:extLst>
              <a:ext uri="{FF2B5EF4-FFF2-40B4-BE49-F238E27FC236}">
                <a16:creationId xmlns:a16="http://schemas.microsoft.com/office/drawing/2014/main" id="{3A895B3B-4BF4-69F3-DF7B-959348E1D4AF}"/>
              </a:ext>
            </a:extLst>
          </p:cNvPr>
          <p:cNvSpPr>
            <a:spLocks noGrp="1" noChangeArrowheads="1"/>
          </p:cNvSpPr>
          <p:nvPr>
            <p:ph type="title"/>
          </p:nvPr>
        </p:nvSpPr>
        <p:spPr>
          <a:xfrm>
            <a:off x="656823" y="962166"/>
            <a:ext cx="3103808" cy="4421876"/>
          </a:xfrm>
        </p:spPr>
        <p:txBody>
          <a:bodyPr anchor="t">
            <a:normAutofit/>
          </a:bodyPr>
          <a:lstStyle/>
          <a:p>
            <a:pPr algn="r"/>
            <a:br>
              <a:rPr lang="en-GB" altLang="en-US" sz="4000" b="1"/>
            </a:br>
            <a:r>
              <a:rPr lang="en-GB" altLang="en-US" sz="4000" b="1">
                <a:ea typeface="Calibri" panose="020F0502020204030204" pitchFamily="34" charset="0"/>
                <a:cs typeface="Times New Roman" panose="02020603050405020304" pitchFamily="18" charset="0"/>
              </a:rPr>
              <a:t>Internal Marketing Orientation (IMO)</a:t>
            </a:r>
            <a:br>
              <a:rPr lang="en-GB" altLang="en-US" sz="4000" b="1"/>
            </a:br>
            <a:endParaRPr lang="en-GB" altLang="en-US" sz="4000"/>
          </a:p>
        </p:txBody>
      </p:sp>
      <p:sp>
        <p:nvSpPr>
          <p:cNvPr id="13315" name="Content Placeholder 2">
            <a:extLst>
              <a:ext uri="{FF2B5EF4-FFF2-40B4-BE49-F238E27FC236}">
                <a16:creationId xmlns:a16="http://schemas.microsoft.com/office/drawing/2014/main" id="{79B71215-312C-1C32-835D-A2FC5072E5BD}"/>
              </a:ext>
            </a:extLst>
          </p:cNvPr>
          <p:cNvSpPr>
            <a:spLocks noGrp="1" noChangeArrowheads="1"/>
          </p:cNvSpPr>
          <p:nvPr>
            <p:ph idx="1"/>
          </p:nvPr>
        </p:nvSpPr>
        <p:spPr>
          <a:xfrm>
            <a:off x="4088929" y="962167"/>
            <a:ext cx="6858113" cy="4743174"/>
          </a:xfrm>
        </p:spPr>
        <p:txBody>
          <a:bodyPr anchor="t">
            <a:normAutofit/>
          </a:bodyPr>
          <a:lstStyle/>
          <a:p>
            <a:pPr marL="0" indent="0">
              <a:buNone/>
              <a:defRPr/>
            </a:pPr>
            <a:r>
              <a:rPr lang="en-GB" sz="2000" b="1"/>
              <a:t>IMO</a:t>
            </a:r>
            <a:r>
              <a:rPr lang="en-GB" altLang="en-US" sz="2000" b="1" i="1"/>
              <a:t>:</a:t>
            </a:r>
          </a:p>
          <a:p>
            <a:pPr>
              <a:buFont typeface="Wingdings" panose="05000000000000000000" pitchFamily="2" charset="2"/>
              <a:buChar char="§"/>
              <a:defRPr/>
            </a:pPr>
            <a:r>
              <a:rPr lang="en-GB" sz="2000"/>
              <a:t>IMO is about identifying and satisfying the wants and needs of employees as a prerequisite to satisfying the wants and needs of customers. </a:t>
            </a:r>
          </a:p>
          <a:p>
            <a:pPr>
              <a:buFont typeface="Wingdings" panose="05000000000000000000" pitchFamily="2" charset="2"/>
              <a:buChar char="§"/>
              <a:defRPr/>
            </a:pPr>
            <a:r>
              <a:rPr lang="en-GB" sz="2000"/>
              <a:t>IMO is concerned with engendering market-oriented management (Gro¨nroos, 1982) in which marketing is not a function but a way of doing business (McKenna, 1992). </a:t>
            </a:r>
          </a:p>
          <a:p>
            <a:pPr>
              <a:buFont typeface="Wingdings" panose="05000000000000000000" pitchFamily="2" charset="2"/>
              <a:buChar char="§"/>
              <a:defRPr/>
            </a:pPr>
            <a:r>
              <a:rPr lang="en-GB" sz="2000"/>
              <a:t>The success of the external marketing program (external market orientation) is dependent on IMO (Piercy, 1995), and, therefore, marketing managers need to be well versed in both types of marketing practices.</a:t>
            </a:r>
            <a:endParaRPr lang="en-GB" sz="2000" b="1"/>
          </a:p>
        </p:txBody>
      </p:sp>
      <p:sp>
        <p:nvSpPr>
          <p:cNvPr id="24604" name="Rectangle 24603">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100000">
                <a:schemeClr val="accent1">
                  <a:lumMod val="50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606" name="Rectangle 24605">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76000"/>
                </a:srgbClr>
              </a:gs>
              <a:gs pos="100000">
                <a:schemeClr val="accent1"/>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80" name="Slide Number Placeholder 3">
            <a:extLst>
              <a:ext uri="{FF2B5EF4-FFF2-40B4-BE49-F238E27FC236}">
                <a16:creationId xmlns:a16="http://schemas.microsoft.com/office/drawing/2014/main" id="{F540C641-784E-A6EE-2880-69E8F76E122B}"/>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B7F51ED9-82D6-4FA5-9E09-3881903A3331}" type="slidenum">
              <a:rPr lang="en-GB" altLang="en-US" sz="1100">
                <a:solidFill>
                  <a:srgbClr val="FFFFFF"/>
                </a:solidFill>
              </a:rPr>
              <a:pPr>
                <a:spcBef>
                  <a:spcPct val="0"/>
                </a:spcBef>
                <a:spcAft>
                  <a:spcPts val="600"/>
                </a:spcAft>
                <a:buFontTx/>
                <a:buNone/>
              </a:pPr>
              <a:t>19</a:t>
            </a:fld>
            <a:endParaRPr lang="en-GB" altLang="en-US" sz="1100">
              <a:solidFill>
                <a:srgbClr val="FFFFFF"/>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619" name="Rectangle 25618">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2" name="Title 1">
            <a:extLst>
              <a:ext uri="{FF2B5EF4-FFF2-40B4-BE49-F238E27FC236}">
                <a16:creationId xmlns:a16="http://schemas.microsoft.com/office/drawing/2014/main" id="{F456D416-062E-64CB-C4D7-04B972603F47}"/>
              </a:ext>
            </a:extLst>
          </p:cNvPr>
          <p:cNvSpPr>
            <a:spLocks noGrp="1" noChangeArrowheads="1"/>
          </p:cNvSpPr>
          <p:nvPr>
            <p:ph type="title"/>
          </p:nvPr>
        </p:nvSpPr>
        <p:spPr>
          <a:xfrm>
            <a:off x="5596501" y="501594"/>
            <a:ext cx="5754896" cy="1655483"/>
          </a:xfrm>
        </p:spPr>
        <p:txBody>
          <a:bodyPr anchor="b">
            <a:normAutofit/>
          </a:bodyPr>
          <a:lstStyle/>
          <a:p>
            <a:br>
              <a:rPr lang="en-GB" altLang="en-US" sz="2800" b="1"/>
            </a:br>
            <a:r>
              <a:rPr lang="en-GB" altLang="en-US" sz="2800" b="1">
                <a:ea typeface="Calibri" panose="020F0502020204030204" pitchFamily="34" charset="0"/>
                <a:cs typeface="Times New Roman" panose="02020603050405020304" pitchFamily="18" charset="0"/>
              </a:rPr>
              <a:t>Internal Marketing Orientation (IMO)</a:t>
            </a:r>
            <a:br>
              <a:rPr lang="en-GB" altLang="en-US" sz="2800" b="1"/>
            </a:br>
            <a:endParaRPr lang="en-GB" altLang="en-US" sz="2800"/>
          </a:p>
        </p:txBody>
      </p:sp>
      <p:pic>
        <p:nvPicPr>
          <p:cNvPr id="25605" name="Picture 4" descr="Internal Communications as a Marketing Asset? - Innovative Systems">
            <a:extLst>
              <a:ext uri="{FF2B5EF4-FFF2-40B4-BE49-F238E27FC236}">
                <a16:creationId xmlns:a16="http://schemas.microsoft.com/office/drawing/2014/main" id="{7E4D9E95-157F-0235-525C-DA9C91FE814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980" r="20777" b="1"/>
          <a:stretch/>
        </p:blipFill>
        <p:spPr bwMode="auto">
          <a:xfrm>
            <a:off x="1068130" y="1028701"/>
            <a:ext cx="3876165" cy="433817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5" name="Content Placeholder 2">
            <a:extLst>
              <a:ext uri="{FF2B5EF4-FFF2-40B4-BE49-F238E27FC236}">
                <a16:creationId xmlns:a16="http://schemas.microsoft.com/office/drawing/2014/main" id="{2F7B6F77-8BA7-2B33-E623-B52920E74DF1}"/>
              </a:ext>
            </a:extLst>
          </p:cNvPr>
          <p:cNvSpPr>
            <a:spLocks noGrp="1" noChangeArrowheads="1"/>
          </p:cNvSpPr>
          <p:nvPr>
            <p:ph idx="1"/>
          </p:nvPr>
        </p:nvSpPr>
        <p:spPr>
          <a:xfrm>
            <a:off x="5596502" y="2405894"/>
            <a:ext cx="5754896" cy="3014765"/>
          </a:xfrm>
        </p:spPr>
        <p:txBody>
          <a:bodyPr anchor="t">
            <a:normAutofit/>
          </a:bodyPr>
          <a:lstStyle/>
          <a:p>
            <a:pPr marL="0" indent="0">
              <a:buNone/>
              <a:defRPr/>
            </a:pPr>
            <a:r>
              <a:rPr lang="en-GB" sz="1400" b="1"/>
              <a:t>IMO</a:t>
            </a:r>
            <a:r>
              <a:rPr lang="en-GB" altLang="en-US" sz="1400" b="1" i="1"/>
              <a:t>:</a:t>
            </a:r>
          </a:p>
          <a:p>
            <a:pPr>
              <a:buFont typeface="Wingdings" panose="05000000000000000000" pitchFamily="2" charset="2"/>
              <a:buChar char="§"/>
              <a:defRPr/>
            </a:pPr>
            <a:r>
              <a:rPr lang="en-GB" sz="1400"/>
              <a:t>‘IMO’ describes the view that employees constitute the internal customers, while employment constitutes the internal product (Berry, 1981; Berry and Parasuraman, 1991).</a:t>
            </a:r>
          </a:p>
          <a:p>
            <a:pPr marL="0" indent="0">
              <a:buNone/>
              <a:defRPr/>
            </a:pPr>
            <a:endParaRPr lang="en-GB" sz="1400"/>
          </a:p>
          <a:p>
            <a:pPr>
              <a:buFont typeface="Wingdings" panose="05000000000000000000" pitchFamily="2" charset="2"/>
              <a:buChar char="§"/>
              <a:defRPr/>
            </a:pPr>
            <a:r>
              <a:rPr lang="en-GB" sz="1400"/>
              <a:t>Three broad sets of actions pertaining to how firms can successfully implement internal marketing. These are </a:t>
            </a:r>
          </a:p>
          <a:p>
            <a:pPr marL="0" indent="0">
              <a:buNone/>
              <a:defRPr/>
            </a:pPr>
            <a:r>
              <a:rPr lang="en-GB" sz="1400"/>
              <a:t>    (a) internal market research;</a:t>
            </a:r>
          </a:p>
          <a:p>
            <a:pPr marL="0" indent="0">
              <a:buNone/>
              <a:defRPr/>
            </a:pPr>
            <a:r>
              <a:rPr lang="en-GB" sz="1400"/>
              <a:t>    (b) internal communications and;</a:t>
            </a:r>
          </a:p>
          <a:p>
            <a:pPr marL="0" indent="0">
              <a:buNone/>
              <a:defRPr/>
            </a:pPr>
            <a:r>
              <a:rPr lang="en-GB" sz="1400"/>
              <a:t>    (c) internal responsiveness.</a:t>
            </a:r>
          </a:p>
          <a:p>
            <a:pPr marL="0" indent="0">
              <a:buNone/>
              <a:defRPr/>
            </a:pPr>
            <a:endParaRPr lang="en-GB" sz="1400" b="1"/>
          </a:p>
        </p:txBody>
      </p:sp>
      <p:sp>
        <p:nvSpPr>
          <p:cNvPr id="25621" name="Rectangle 25620">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23" name="Rectangle 25622">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4" name="Slide Number Placeholder 3">
            <a:extLst>
              <a:ext uri="{FF2B5EF4-FFF2-40B4-BE49-F238E27FC236}">
                <a16:creationId xmlns:a16="http://schemas.microsoft.com/office/drawing/2014/main" id="{53C360A7-0000-446C-6D5C-091D0C71EBAF}"/>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D83F8F91-C4C5-4F43-917A-0D1061A8AEEF}" type="slidenum">
              <a:rPr lang="en-GB" altLang="en-US" sz="1100">
                <a:solidFill>
                  <a:srgbClr val="FFFFFF"/>
                </a:solidFill>
              </a:rPr>
              <a:pPr>
                <a:spcBef>
                  <a:spcPct val="0"/>
                </a:spcBef>
                <a:spcAft>
                  <a:spcPts val="600"/>
                </a:spcAft>
                <a:buFontTx/>
                <a:buNone/>
              </a:pPr>
              <a:t>20</a:t>
            </a:fld>
            <a:endParaRPr lang="en-GB" altLang="en-US" sz="1100">
              <a:solidFill>
                <a:srgbClr val="FFFFFF"/>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55" name="Rectangle 26648">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Title 1">
            <a:extLst>
              <a:ext uri="{FF2B5EF4-FFF2-40B4-BE49-F238E27FC236}">
                <a16:creationId xmlns:a16="http://schemas.microsoft.com/office/drawing/2014/main" id="{BDD8211F-332A-51FA-E6D5-B99967030F06}"/>
              </a:ext>
            </a:extLst>
          </p:cNvPr>
          <p:cNvSpPr>
            <a:spLocks noGrp="1" noChangeArrowheads="1"/>
          </p:cNvSpPr>
          <p:nvPr>
            <p:ph type="title"/>
          </p:nvPr>
        </p:nvSpPr>
        <p:spPr>
          <a:xfrm>
            <a:off x="5596501" y="501594"/>
            <a:ext cx="5754896" cy="1655483"/>
          </a:xfrm>
        </p:spPr>
        <p:txBody>
          <a:bodyPr anchor="b">
            <a:normAutofit/>
          </a:bodyPr>
          <a:lstStyle/>
          <a:p>
            <a:br>
              <a:rPr lang="en-GB" altLang="en-US" sz="2800" b="1"/>
            </a:br>
            <a:r>
              <a:rPr lang="en-GB" altLang="en-US" sz="2800" b="1">
                <a:ea typeface="Calibri" panose="020F0502020204030204" pitchFamily="34" charset="0"/>
                <a:cs typeface="Times New Roman" panose="02020603050405020304" pitchFamily="18" charset="0"/>
              </a:rPr>
              <a:t>Internal Marketing Orientation (IMO)</a:t>
            </a:r>
            <a:br>
              <a:rPr lang="en-GB" altLang="en-US" sz="2800" b="1"/>
            </a:br>
            <a:endParaRPr lang="en-GB" altLang="en-US" sz="2800"/>
          </a:p>
        </p:txBody>
      </p:sp>
      <p:pic>
        <p:nvPicPr>
          <p:cNvPr id="26629" name="Picture 2" descr="Diagram&#10;&#10;Description automatically generated">
            <a:extLst>
              <a:ext uri="{FF2B5EF4-FFF2-40B4-BE49-F238E27FC236}">
                <a16:creationId xmlns:a16="http://schemas.microsoft.com/office/drawing/2014/main" id="{506840AE-0CC3-097D-0864-358CFE0FEF9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6186" r="-2" b="10226"/>
          <a:stretch/>
        </p:blipFill>
        <p:spPr bwMode="auto">
          <a:xfrm>
            <a:off x="1068130" y="1028700"/>
            <a:ext cx="4514026" cy="5052059"/>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5" name="Content Placeholder 2">
            <a:extLst>
              <a:ext uri="{FF2B5EF4-FFF2-40B4-BE49-F238E27FC236}">
                <a16:creationId xmlns:a16="http://schemas.microsoft.com/office/drawing/2014/main" id="{65FAC3B1-E9BA-BC3F-A115-D575FCB322B4}"/>
              </a:ext>
            </a:extLst>
          </p:cNvPr>
          <p:cNvSpPr>
            <a:spLocks noGrp="1" noChangeArrowheads="1"/>
          </p:cNvSpPr>
          <p:nvPr>
            <p:ph idx="1"/>
          </p:nvPr>
        </p:nvSpPr>
        <p:spPr>
          <a:xfrm>
            <a:off x="5596502" y="2405894"/>
            <a:ext cx="5754896" cy="3014765"/>
          </a:xfrm>
        </p:spPr>
        <p:txBody>
          <a:bodyPr anchor="t">
            <a:normAutofit/>
          </a:bodyPr>
          <a:lstStyle/>
          <a:p>
            <a:pPr marL="0" indent="0">
              <a:buNone/>
              <a:defRPr/>
            </a:pPr>
            <a:r>
              <a:rPr lang="en-GB" sz="2000" b="1"/>
              <a:t>IMO:</a:t>
            </a:r>
            <a:endParaRPr lang="en-GB" altLang="en-US" sz="2000" b="1" i="1"/>
          </a:p>
          <a:p>
            <a:pPr>
              <a:buFont typeface="Wingdings" panose="05000000000000000000" pitchFamily="2" charset="2"/>
              <a:buChar char="§"/>
              <a:defRPr/>
            </a:pPr>
            <a:endParaRPr lang="en-GB" sz="2000" b="1"/>
          </a:p>
        </p:txBody>
      </p:sp>
      <p:sp>
        <p:nvSpPr>
          <p:cNvPr id="26656" name="Rectangle 26650">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57" name="Rectangle 26652">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8" name="Slide Number Placeholder 3">
            <a:extLst>
              <a:ext uri="{FF2B5EF4-FFF2-40B4-BE49-F238E27FC236}">
                <a16:creationId xmlns:a16="http://schemas.microsoft.com/office/drawing/2014/main" id="{B37842AC-2FF4-84AD-4029-3C8D80EAB57C}"/>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59E88E7D-6270-478E-8307-8B63999C6366}" type="slidenum">
              <a:rPr lang="en-GB" altLang="en-US" sz="1100">
                <a:solidFill>
                  <a:srgbClr val="FFFFFF"/>
                </a:solidFill>
              </a:rPr>
              <a:pPr>
                <a:spcBef>
                  <a:spcPct val="0"/>
                </a:spcBef>
                <a:spcAft>
                  <a:spcPts val="600"/>
                </a:spcAft>
                <a:buFontTx/>
                <a:buNone/>
              </a:pPr>
              <a:t>21</a:t>
            </a:fld>
            <a:endParaRPr lang="en-GB" altLang="en-US" sz="1100">
              <a:solidFill>
                <a:srgbClr val="FFFFFF"/>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657" name="Rectangle 27656">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0" name="Title 1">
            <a:extLst>
              <a:ext uri="{FF2B5EF4-FFF2-40B4-BE49-F238E27FC236}">
                <a16:creationId xmlns:a16="http://schemas.microsoft.com/office/drawing/2014/main" id="{FC6777E8-922F-AA32-EACF-9A3A08D1818B}"/>
              </a:ext>
            </a:extLst>
          </p:cNvPr>
          <p:cNvSpPr>
            <a:spLocks noGrp="1" noChangeArrowheads="1"/>
          </p:cNvSpPr>
          <p:nvPr>
            <p:ph type="title"/>
          </p:nvPr>
        </p:nvSpPr>
        <p:spPr>
          <a:xfrm>
            <a:off x="656823" y="962166"/>
            <a:ext cx="3103808" cy="4421876"/>
          </a:xfrm>
        </p:spPr>
        <p:txBody>
          <a:bodyPr anchor="t">
            <a:normAutofit/>
          </a:bodyPr>
          <a:lstStyle/>
          <a:p>
            <a:pPr algn="r"/>
            <a:br>
              <a:rPr lang="en-GB" altLang="en-US" sz="4000" b="1"/>
            </a:br>
            <a:r>
              <a:rPr lang="en-GB" altLang="en-US" sz="4000" b="1">
                <a:ea typeface="Calibri" panose="020F0502020204030204" pitchFamily="34" charset="0"/>
                <a:cs typeface="Times New Roman" panose="02020603050405020304" pitchFamily="18" charset="0"/>
              </a:rPr>
              <a:t>Internal Marketing Orientation (IMO)</a:t>
            </a:r>
            <a:br>
              <a:rPr lang="en-GB" altLang="en-US" sz="4000" b="1"/>
            </a:br>
            <a:endParaRPr lang="en-GB" altLang="en-US" sz="4000"/>
          </a:p>
        </p:txBody>
      </p:sp>
      <p:sp>
        <p:nvSpPr>
          <p:cNvPr id="13315" name="Content Placeholder 2">
            <a:extLst>
              <a:ext uri="{FF2B5EF4-FFF2-40B4-BE49-F238E27FC236}">
                <a16:creationId xmlns:a16="http://schemas.microsoft.com/office/drawing/2014/main" id="{62E42EE0-880B-A127-E2DC-B431172B4DDF}"/>
              </a:ext>
            </a:extLst>
          </p:cNvPr>
          <p:cNvSpPr>
            <a:spLocks noGrp="1" noChangeArrowheads="1"/>
          </p:cNvSpPr>
          <p:nvPr>
            <p:ph idx="1"/>
          </p:nvPr>
        </p:nvSpPr>
        <p:spPr>
          <a:xfrm>
            <a:off x="4088929" y="962167"/>
            <a:ext cx="6858113" cy="4743174"/>
          </a:xfrm>
        </p:spPr>
        <p:txBody>
          <a:bodyPr anchor="t">
            <a:normAutofit/>
          </a:bodyPr>
          <a:lstStyle/>
          <a:p>
            <a:pPr marL="0" indent="0">
              <a:buNone/>
              <a:defRPr/>
            </a:pPr>
            <a:r>
              <a:rPr lang="en-GB" sz="2000" b="1"/>
              <a:t>IMO</a:t>
            </a:r>
            <a:r>
              <a:rPr lang="en-GB" altLang="en-US" sz="2000" b="1" i="1"/>
              <a:t>:</a:t>
            </a:r>
          </a:p>
          <a:p>
            <a:pPr>
              <a:buFont typeface="Wingdings" panose="05000000000000000000" pitchFamily="2" charset="2"/>
              <a:buChar char="§"/>
              <a:defRPr/>
            </a:pPr>
            <a:r>
              <a:rPr lang="en-GB" sz="2000"/>
              <a:t> The internal marketing is said to impact several aspects of </a:t>
            </a:r>
          </a:p>
          <a:p>
            <a:pPr marL="0" indent="0">
              <a:buNone/>
              <a:defRPr/>
            </a:pPr>
            <a:r>
              <a:rPr lang="en-GB" sz="2000"/>
              <a:t>     organizational performance. </a:t>
            </a:r>
          </a:p>
          <a:p>
            <a:pPr>
              <a:buFont typeface="Wingdings" panose="05000000000000000000" pitchFamily="2" charset="2"/>
              <a:buChar char="§"/>
              <a:defRPr/>
            </a:pPr>
            <a:r>
              <a:rPr lang="en-GB" sz="2000"/>
              <a:t> Specifically, ‘IMO’ is suggested to </a:t>
            </a:r>
          </a:p>
          <a:p>
            <a:pPr marL="0" indent="0">
              <a:buNone/>
              <a:defRPr/>
            </a:pPr>
            <a:r>
              <a:rPr lang="en-GB" sz="2000"/>
              <a:t>          (a) improve employee motivation and retention </a:t>
            </a:r>
          </a:p>
          <a:p>
            <a:pPr marL="0" indent="0">
              <a:buNone/>
              <a:defRPr/>
            </a:pPr>
            <a:r>
              <a:rPr lang="en-GB" sz="2000"/>
              <a:t>          (Berry and Parasuraman, 1991);</a:t>
            </a:r>
          </a:p>
          <a:p>
            <a:pPr marL="0" indent="0">
              <a:buNone/>
              <a:defRPr/>
            </a:pPr>
            <a:r>
              <a:rPr lang="en-GB" sz="2000"/>
              <a:t>          (b) increase employee satisfaction (Piercy, 1995) and; </a:t>
            </a:r>
          </a:p>
          <a:p>
            <a:pPr marL="0" indent="0">
              <a:buNone/>
              <a:defRPr/>
            </a:pPr>
            <a:r>
              <a:rPr lang="en-GB" sz="2000"/>
              <a:t>          (c) foster employee commitment to the organization.</a:t>
            </a:r>
            <a:endParaRPr lang="en-GB" sz="2000" b="1"/>
          </a:p>
        </p:txBody>
      </p:sp>
      <p:sp>
        <p:nvSpPr>
          <p:cNvPr id="27659" name="Rectangle 27658">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100000">
                <a:schemeClr val="accent1">
                  <a:lumMod val="50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61" name="Rectangle 27660">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76000"/>
                </a:srgbClr>
              </a:gs>
              <a:gs pos="100000">
                <a:schemeClr val="accent1"/>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2" name="Slide Number Placeholder 3">
            <a:extLst>
              <a:ext uri="{FF2B5EF4-FFF2-40B4-BE49-F238E27FC236}">
                <a16:creationId xmlns:a16="http://schemas.microsoft.com/office/drawing/2014/main" id="{46F3F1B4-0002-8709-5213-75A3CD9FB0B9}"/>
              </a:ext>
            </a:extLst>
          </p:cNvPr>
          <p:cNvSpPr>
            <a:spLocks noGrp="1" noChangeArrowheads="1"/>
          </p:cNvSpPr>
          <p:nvPr>
            <p:ph type="sldNum" sz="quarter" idx="12"/>
          </p:nvPr>
        </p:nvSpPr>
        <p:spPr bwMode="auto">
          <a:xfrm>
            <a:off x="11704320" y="6455664"/>
            <a:ext cx="448056"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33BE993D-02D7-467E-BB7C-8B4096C2D369}" type="slidenum">
              <a:rPr lang="en-GB" altLang="en-US" sz="1100">
                <a:solidFill>
                  <a:srgbClr val="FFFFFF"/>
                </a:solidFill>
              </a:rPr>
              <a:pPr>
                <a:spcBef>
                  <a:spcPct val="0"/>
                </a:spcBef>
                <a:spcAft>
                  <a:spcPts val="600"/>
                </a:spcAft>
                <a:buFontTx/>
                <a:buNone/>
              </a:pPr>
              <a:t>22</a:t>
            </a:fld>
            <a:endParaRPr lang="en-GB" altLang="en-US" sz="1100">
              <a:solidFill>
                <a:srgbClr val="FFFFFF"/>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86" name="Rectangle 28681">
            <a:extLst>
              <a:ext uri="{FF2B5EF4-FFF2-40B4-BE49-F238E27FC236}">
                <a16:creationId xmlns:a16="http://schemas.microsoft.com/office/drawing/2014/main" id="{E02239D2-A05D-4A1C-9F06-FBA7FC730E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74" name="Rectangle 2">
            <a:extLst>
              <a:ext uri="{FF2B5EF4-FFF2-40B4-BE49-F238E27FC236}">
                <a16:creationId xmlns:a16="http://schemas.microsoft.com/office/drawing/2014/main" id="{A382F726-0C5D-0DFB-EFF5-F4C90B89BD9B}"/>
              </a:ext>
            </a:extLst>
          </p:cNvPr>
          <p:cNvSpPr>
            <a:spLocks noGrp="1" noChangeArrowheads="1"/>
          </p:cNvSpPr>
          <p:nvPr>
            <p:ph type="title"/>
          </p:nvPr>
        </p:nvSpPr>
        <p:spPr>
          <a:xfrm>
            <a:off x="2019300" y="538956"/>
            <a:ext cx="8985250" cy="1118394"/>
          </a:xfrm>
        </p:spPr>
        <p:txBody>
          <a:bodyPr anchor="t">
            <a:normAutofit/>
          </a:bodyPr>
          <a:lstStyle/>
          <a:p>
            <a:pPr eaLnBrk="1" hangingPunct="1"/>
            <a:r>
              <a:rPr lang="en-GB" altLang="en-US" sz="4000" b="1">
                <a:ea typeface="Calibri" panose="020F0502020204030204" pitchFamily="34" charset="0"/>
                <a:cs typeface="Times New Roman" panose="02020603050405020304" pitchFamily="18" charset="0"/>
              </a:rPr>
              <a:t>Further Readings for Week 1.</a:t>
            </a:r>
          </a:p>
        </p:txBody>
      </p:sp>
      <p:pic>
        <p:nvPicPr>
          <p:cNvPr id="28677" name="Picture 3">
            <a:extLst>
              <a:ext uri="{FF2B5EF4-FFF2-40B4-BE49-F238E27FC236}">
                <a16:creationId xmlns:a16="http://schemas.microsoft.com/office/drawing/2014/main" id="{A24A764A-1EAC-AEEC-4B51-E91A9479A8B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04900" y="774847"/>
            <a:ext cx="749300" cy="277518"/>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219" name="Rectangle 3">
            <a:extLst>
              <a:ext uri="{FF2B5EF4-FFF2-40B4-BE49-F238E27FC236}">
                <a16:creationId xmlns:a16="http://schemas.microsoft.com/office/drawing/2014/main" id="{44324971-6295-B11B-36AC-35DE6F441042}"/>
              </a:ext>
            </a:extLst>
          </p:cNvPr>
          <p:cNvSpPr>
            <a:spLocks noGrp="1" noChangeArrowheads="1"/>
          </p:cNvSpPr>
          <p:nvPr>
            <p:ph idx="1"/>
          </p:nvPr>
        </p:nvSpPr>
        <p:spPr>
          <a:xfrm>
            <a:off x="1009650" y="1847849"/>
            <a:ext cx="9994900" cy="4254501"/>
          </a:xfrm>
        </p:spPr>
        <p:txBody>
          <a:bodyPr>
            <a:normAutofit/>
          </a:bodyPr>
          <a:lstStyle/>
          <a:p>
            <a:pPr marL="0" indent="0">
              <a:buNone/>
              <a:defRPr/>
            </a:pPr>
            <a:r>
              <a:rPr lang="en-GB" sz="2000" b="1"/>
              <a:t>Chapter 1 </a:t>
            </a:r>
            <a:r>
              <a:rPr lang="en-GB" sz="2000"/>
              <a:t>of …..</a:t>
            </a:r>
          </a:p>
          <a:p>
            <a:pPr>
              <a:defRPr/>
            </a:pPr>
            <a:r>
              <a:rPr lang="en-GB" sz="2000"/>
              <a:t>Kotler, P., Armstrong, G., Harris, L., C., &amp; Piercy, N., (2017). Principles of Marketing: European Edition. 7th European Edition. Harlow: Pearson.</a:t>
            </a:r>
          </a:p>
          <a:p>
            <a:pPr marL="0" indent="0">
              <a:buNone/>
              <a:defRPr/>
            </a:pPr>
            <a:r>
              <a:rPr lang="en-GB" sz="2000" b="1"/>
              <a:t>Article:</a:t>
            </a:r>
          </a:p>
          <a:p>
            <a:pPr>
              <a:spcAft>
                <a:spcPts val="800"/>
              </a:spcAft>
              <a:defRPr/>
            </a:pPr>
            <a:r>
              <a:rPr lang="en-GB" sz="2000">
                <a:latin typeface="+mj-lt"/>
                <a:ea typeface="Calibri" panose="020F0502020204030204" pitchFamily="34" charset="0"/>
                <a:cs typeface="Times New Roman" panose="02020603050405020304" pitchFamily="18" charset="0"/>
              </a:rPr>
              <a:t>Lings, I. N. (2004) – Internal Market Orientation Construct and Consequences, Journal of Business Research, Vol. 57, 405 – 413</a:t>
            </a:r>
          </a:p>
          <a:p>
            <a:pPr marL="0" indent="0">
              <a:buNone/>
              <a:defRPr/>
            </a:pPr>
            <a:endParaRPr lang="en-GB" altLang="en-US" sz="2000" b="1">
              <a:latin typeface="Tahoma" panose="020B0604030504040204" pitchFamily="34" charset="0"/>
              <a:cs typeface="Times New Roman" panose="02020603050405020304" pitchFamily="18" charset="0"/>
            </a:endParaRPr>
          </a:p>
          <a:p>
            <a:pPr marL="0" indent="0">
              <a:buNone/>
              <a:defRPr/>
            </a:pPr>
            <a:endParaRPr lang="en-GB" altLang="en-US" sz="2000" b="1">
              <a:latin typeface="Tahoma" panose="020B0604030504040204" pitchFamily="34" charset="0"/>
              <a:cs typeface="Times New Roman" panose="02020603050405020304" pitchFamily="18" charset="0"/>
            </a:endParaRPr>
          </a:p>
        </p:txBody>
      </p:sp>
      <p:sp>
        <p:nvSpPr>
          <p:cNvPr id="28676" name="Slide Number Placeholder 4">
            <a:extLst>
              <a:ext uri="{FF2B5EF4-FFF2-40B4-BE49-F238E27FC236}">
                <a16:creationId xmlns:a16="http://schemas.microsoft.com/office/drawing/2014/main" id="{6BC8A54C-4714-7514-413C-4E24E3DCFD6F}"/>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90000"/>
              </a:lnSpc>
              <a:spcBef>
                <a:spcPct val="0"/>
              </a:spcBef>
              <a:spcAft>
                <a:spcPts val="600"/>
              </a:spcAft>
              <a:buFontTx/>
              <a:buNone/>
            </a:pPr>
            <a:fld id="{1711044F-44EB-4184-B851-D9DDC3EA80D1}" type="slidenum">
              <a:rPr lang="en-GB" altLang="en-US" sz="1800">
                <a:latin typeface="Arial" panose="020B0604020202020204" pitchFamily="34" charset="0"/>
              </a:rPr>
              <a:pPr>
                <a:lnSpc>
                  <a:spcPct val="90000"/>
                </a:lnSpc>
                <a:spcBef>
                  <a:spcPct val="0"/>
                </a:spcBef>
                <a:spcAft>
                  <a:spcPts val="600"/>
                </a:spcAft>
                <a:buFontTx/>
                <a:buNone/>
              </a:pPr>
              <a:t>23</a:t>
            </a:fld>
            <a:endParaRPr lang="en-GB" altLang="en-US" sz="1800">
              <a:latin typeface="Arial" panose="020B0604020202020204" pitchFamily="34"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30" name="Rectangle 30729">
            <a:extLst>
              <a:ext uri="{FF2B5EF4-FFF2-40B4-BE49-F238E27FC236}">
                <a16:creationId xmlns:a16="http://schemas.microsoft.com/office/drawing/2014/main" id="{E02239D2-A05D-4A1C-9F06-FBA7FC730E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22" name="Rectangle 2">
            <a:extLst>
              <a:ext uri="{FF2B5EF4-FFF2-40B4-BE49-F238E27FC236}">
                <a16:creationId xmlns:a16="http://schemas.microsoft.com/office/drawing/2014/main" id="{814A08B1-F1CE-4A06-1AFD-50B5320E8CC0}"/>
              </a:ext>
            </a:extLst>
          </p:cNvPr>
          <p:cNvSpPr>
            <a:spLocks noGrp="1" noChangeArrowheads="1"/>
          </p:cNvSpPr>
          <p:nvPr>
            <p:ph type="title"/>
          </p:nvPr>
        </p:nvSpPr>
        <p:spPr>
          <a:xfrm>
            <a:off x="2019300" y="538956"/>
            <a:ext cx="8985250" cy="1118394"/>
          </a:xfrm>
        </p:spPr>
        <p:txBody>
          <a:bodyPr anchor="t">
            <a:normAutofit/>
          </a:bodyPr>
          <a:lstStyle/>
          <a:p>
            <a:pPr eaLnBrk="1" hangingPunct="1"/>
            <a:r>
              <a:rPr lang="en-GB" altLang="en-US" sz="4000" b="1">
                <a:ea typeface="Calibri" panose="020F0502020204030204" pitchFamily="34" charset="0"/>
                <a:cs typeface="Times New Roman" panose="02020603050405020304" pitchFamily="18" charset="0"/>
              </a:rPr>
              <a:t>References.</a:t>
            </a:r>
          </a:p>
        </p:txBody>
      </p:sp>
      <p:pic>
        <p:nvPicPr>
          <p:cNvPr id="30725" name="Picture 3">
            <a:extLst>
              <a:ext uri="{FF2B5EF4-FFF2-40B4-BE49-F238E27FC236}">
                <a16:creationId xmlns:a16="http://schemas.microsoft.com/office/drawing/2014/main" id="{97021B83-97BD-84E9-47D1-C8CF465DCB1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04900" y="774847"/>
            <a:ext cx="749300" cy="277518"/>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219" name="Rectangle 3">
            <a:extLst>
              <a:ext uri="{FF2B5EF4-FFF2-40B4-BE49-F238E27FC236}">
                <a16:creationId xmlns:a16="http://schemas.microsoft.com/office/drawing/2014/main" id="{FBC288E7-88DB-E97F-924B-C06CD974FC3B}"/>
              </a:ext>
            </a:extLst>
          </p:cNvPr>
          <p:cNvSpPr>
            <a:spLocks noGrp="1" noChangeArrowheads="1"/>
          </p:cNvSpPr>
          <p:nvPr>
            <p:ph idx="1"/>
          </p:nvPr>
        </p:nvSpPr>
        <p:spPr>
          <a:xfrm>
            <a:off x="1009650" y="1847849"/>
            <a:ext cx="9994900" cy="4254501"/>
          </a:xfrm>
        </p:spPr>
        <p:txBody>
          <a:bodyPr>
            <a:normAutofit/>
          </a:bodyPr>
          <a:lstStyle/>
          <a:p>
            <a:r>
              <a:rPr lang="en-GB" altLang="en-US" sz="1700"/>
              <a:t>Berry, L. L. (1981). The Employee as a Customer. Journal of Retail Banking, Vol.3: 33 – 44. </a:t>
            </a:r>
          </a:p>
          <a:p>
            <a:r>
              <a:rPr lang="en-GB" altLang="en-US" sz="1700"/>
              <a:t>Berry, L. L, &amp; Parasuraman, A. (1991). Marketing Services, Competing Through Quality. New York: Free Press, </a:t>
            </a:r>
          </a:p>
          <a:p>
            <a:r>
              <a:rPr lang="en-GB" altLang="en-US" sz="1700"/>
              <a:t>Gro¨nroos C. (1982). Strategic Management and Marketing in the Service Sector. Swedish School of Economics and Business Administration research reports, Helsinki, </a:t>
            </a:r>
          </a:p>
          <a:p>
            <a:r>
              <a:rPr lang="en-GB" altLang="en-US" sz="1700"/>
              <a:t>Kotler, P., Armstrong, G., Harris, L., C., &amp; Piercy, N., (2017). Principles of Marketing: European Edition. 7th European Edition. Harlow: Pearson.</a:t>
            </a:r>
          </a:p>
          <a:p>
            <a:r>
              <a:rPr lang="en-GB" altLang="en-US" sz="1700"/>
              <a:t>Johnston, M. W, Parasuraman, A, Futrell, C. M, &amp; Black, W. C. (1990). A Longitudinal Assessment of the Impact of Selected Organizational Influences on Salespeople’s Organizational Commitment during Early Employment. J Mark Re, Vol. 27:333 – 44 (August). </a:t>
            </a:r>
          </a:p>
          <a:p>
            <a:r>
              <a:rPr lang="en-GB" altLang="en-US" sz="1700"/>
              <a:t>McKenna R. (1992). Relationship Marketing. London: Century Books,  </a:t>
            </a:r>
          </a:p>
          <a:p>
            <a:r>
              <a:rPr lang="en-GB" altLang="en-US" sz="1700"/>
              <a:t>Piercy, N.F. (1995). Customer satisfaction and the internal market: marketing our customers to our employees. J Mark Pract Appl Mark Sci, Vol.1(1): 22 – 44. </a:t>
            </a:r>
          </a:p>
          <a:p>
            <a:r>
              <a:rPr lang="en-GB" altLang="en-US" sz="1700"/>
              <a:t>Sasser, W. E, &amp; Arbeit, S. P. (1976). Selling Jobs in the Service Sector. Bus Horiz, 61 – 5 (June).</a:t>
            </a:r>
          </a:p>
        </p:txBody>
      </p:sp>
      <p:sp>
        <p:nvSpPr>
          <p:cNvPr id="30724" name="Slide Number Placeholder 4">
            <a:extLst>
              <a:ext uri="{FF2B5EF4-FFF2-40B4-BE49-F238E27FC236}">
                <a16:creationId xmlns:a16="http://schemas.microsoft.com/office/drawing/2014/main" id="{2C60A445-EB82-F994-11A2-FB9DE4076501}"/>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nSpc>
                <a:spcPct val="90000"/>
              </a:lnSpc>
              <a:spcBef>
                <a:spcPct val="0"/>
              </a:spcBef>
              <a:spcAft>
                <a:spcPts val="600"/>
              </a:spcAft>
              <a:buFontTx/>
              <a:buNone/>
            </a:pPr>
            <a:fld id="{7047EEE3-9D02-4222-B04E-CCB94E27217D}" type="slidenum">
              <a:rPr lang="en-GB" altLang="en-US" sz="1800">
                <a:latin typeface="Arial" panose="020B0604020202020204" pitchFamily="34" charset="0"/>
              </a:rPr>
              <a:pPr>
                <a:lnSpc>
                  <a:spcPct val="90000"/>
                </a:lnSpc>
                <a:spcBef>
                  <a:spcPct val="0"/>
                </a:spcBef>
                <a:spcAft>
                  <a:spcPts val="600"/>
                </a:spcAft>
                <a:buFontTx/>
                <a:buNone/>
              </a:pPr>
              <a:t>24</a:t>
            </a:fld>
            <a:endParaRPr lang="en-GB" altLang="en-US" sz="1800">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animEffect transition="in" filter="fade">
                                      <p:cBhvr>
                                        <p:cTn id="7" dur="500"/>
                                        <p:tgtEl>
                                          <p:spTgt spid="921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9219">
                                            <p:txEl>
                                              <p:pRg st="1" end="1"/>
                                            </p:txEl>
                                          </p:spTgt>
                                        </p:tgtEl>
                                        <p:attrNameLst>
                                          <p:attrName>style.visibility</p:attrName>
                                        </p:attrNameLst>
                                      </p:cBhvr>
                                      <p:to>
                                        <p:strVal val="visible"/>
                                      </p:to>
                                    </p:set>
                                    <p:animEffect transition="in" filter="fade">
                                      <p:cBhvr>
                                        <p:cTn id="12" dur="500"/>
                                        <p:tgtEl>
                                          <p:spTgt spid="921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9219">
                                            <p:txEl>
                                              <p:pRg st="2" end="2"/>
                                            </p:txEl>
                                          </p:spTgt>
                                        </p:tgtEl>
                                        <p:attrNameLst>
                                          <p:attrName>style.visibility</p:attrName>
                                        </p:attrNameLst>
                                      </p:cBhvr>
                                      <p:to>
                                        <p:strVal val="visible"/>
                                      </p:to>
                                    </p:set>
                                    <p:animEffect transition="in" filter="fade">
                                      <p:cBhvr>
                                        <p:cTn id="17" dur="500"/>
                                        <p:tgtEl>
                                          <p:spTgt spid="921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9219">
                                            <p:txEl>
                                              <p:pRg st="3" end="3"/>
                                            </p:txEl>
                                          </p:spTgt>
                                        </p:tgtEl>
                                        <p:attrNameLst>
                                          <p:attrName>style.visibility</p:attrName>
                                        </p:attrNameLst>
                                      </p:cBhvr>
                                      <p:to>
                                        <p:strVal val="visible"/>
                                      </p:to>
                                    </p:set>
                                    <p:animEffect transition="in" filter="fade">
                                      <p:cBhvr>
                                        <p:cTn id="22" dur="500"/>
                                        <p:tgtEl>
                                          <p:spTgt spid="921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9F9CB55F-CD06-B73E-42D6-E0A84A0F8303}"/>
              </a:ext>
            </a:extLst>
          </p:cNvPr>
          <p:cNvSpPr>
            <a:spLocks noGrp="1" noChangeArrowheads="1"/>
          </p:cNvSpPr>
          <p:nvPr>
            <p:ph type="title"/>
          </p:nvPr>
        </p:nvSpPr>
        <p:spPr>
          <a:xfrm>
            <a:off x="1676400" y="152400"/>
            <a:ext cx="8534400" cy="990600"/>
          </a:xfrm>
        </p:spPr>
        <p:txBody>
          <a:bodyPr/>
          <a:lstStyle/>
          <a:p>
            <a:r>
              <a:rPr lang="en-GB" altLang="en-US" sz="4000" b="1"/>
              <a:t>Marketing Management</a:t>
            </a:r>
            <a:endParaRPr lang="en-GB" altLang="en-US" sz="4000"/>
          </a:p>
        </p:txBody>
      </p:sp>
      <p:sp>
        <p:nvSpPr>
          <p:cNvPr id="32771" name="Rectangle 3">
            <a:extLst>
              <a:ext uri="{FF2B5EF4-FFF2-40B4-BE49-F238E27FC236}">
                <a16:creationId xmlns:a16="http://schemas.microsoft.com/office/drawing/2014/main" id="{79DBE5AB-24D0-EBEB-DB43-4B17E08DE85E}"/>
              </a:ext>
            </a:extLst>
          </p:cNvPr>
          <p:cNvSpPr>
            <a:spLocks noGrp="1" noChangeArrowheads="1"/>
          </p:cNvSpPr>
          <p:nvPr>
            <p:ph type="body" idx="1"/>
          </p:nvPr>
        </p:nvSpPr>
        <p:spPr>
          <a:xfrm>
            <a:off x="1819275" y="1066800"/>
            <a:ext cx="8534400" cy="4191000"/>
          </a:xfrm>
        </p:spPr>
        <p:txBody>
          <a:bodyPr/>
          <a:lstStyle/>
          <a:p>
            <a:pPr>
              <a:lnSpc>
                <a:spcPct val="90000"/>
              </a:lnSpc>
              <a:buFont typeface="Wingdings" panose="05000000000000000000" pitchFamily="2" charset="2"/>
              <a:buNone/>
            </a:pPr>
            <a:endParaRPr lang="en-GB" altLang="en-US" sz="2400"/>
          </a:p>
          <a:p>
            <a:pPr algn="ctr">
              <a:lnSpc>
                <a:spcPct val="90000"/>
              </a:lnSpc>
              <a:buFont typeface="Wingdings" panose="05000000000000000000" pitchFamily="2" charset="2"/>
              <a:buNone/>
            </a:pPr>
            <a:r>
              <a:rPr lang="en-GB" altLang="en-US" sz="4000" b="1"/>
              <a:t>    Any Question</a:t>
            </a:r>
          </a:p>
          <a:p>
            <a:pPr>
              <a:lnSpc>
                <a:spcPct val="90000"/>
              </a:lnSpc>
              <a:buFont typeface="Wingdings" panose="05000000000000000000" pitchFamily="2" charset="2"/>
              <a:buNone/>
            </a:pPr>
            <a:endParaRPr lang="en-GB" altLang="en-US" sz="2400"/>
          </a:p>
        </p:txBody>
      </p:sp>
      <p:pic>
        <p:nvPicPr>
          <p:cNvPr id="32772" name="Picture 5" descr="Image result for any questions gif">
            <a:extLst>
              <a:ext uri="{FF2B5EF4-FFF2-40B4-BE49-F238E27FC236}">
                <a16:creationId xmlns:a16="http://schemas.microsoft.com/office/drawing/2014/main" id="{F2C74AF5-0CA6-1D1C-00BE-FB6F32CEDA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43200" y="2286000"/>
            <a:ext cx="6553200" cy="289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TotalTime>
  <Words>1646</Words>
  <Application>Microsoft Office PowerPoint</Application>
  <PresentationFormat>Widescreen</PresentationFormat>
  <Paragraphs>151</Paragraphs>
  <Slides>25</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Arial</vt:lpstr>
      <vt:lpstr>Calibri</vt:lpstr>
      <vt:lpstr>Calibri Light</vt:lpstr>
      <vt:lpstr>Tahoma</vt:lpstr>
      <vt:lpstr>Wingdings</vt:lpstr>
      <vt:lpstr>Office Theme</vt:lpstr>
      <vt:lpstr>MBA – Master of Business Administration  LCMB7024   Marketing Management   </vt:lpstr>
      <vt:lpstr>Week 2 Lecture A Marketing Management    </vt:lpstr>
      <vt:lpstr>  Internal Organisational Marketing.     </vt:lpstr>
      <vt:lpstr>DIFFERENCE BETWEEN A PRODUCT &amp; A SERVICE </vt:lpstr>
      <vt:lpstr>DIFFERENCE BETWEEN A PRODUCT &amp; A SERVICE </vt:lpstr>
      <vt:lpstr>THE SERVICE MARKETING TRIANGLE </vt:lpstr>
      <vt:lpstr>THE MARKETING MIX </vt:lpstr>
      <vt:lpstr>Internal Marketing</vt:lpstr>
      <vt:lpstr>Internal Marketing</vt:lpstr>
      <vt:lpstr> Internal Marketing </vt:lpstr>
      <vt:lpstr> Internal Marketing </vt:lpstr>
      <vt:lpstr> Internal Marketing </vt:lpstr>
      <vt:lpstr> Internal Marketing </vt:lpstr>
      <vt:lpstr> Internal Marketing </vt:lpstr>
      <vt:lpstr> Internal Marketing </vt:lpstr>
      <vt:lpstr> Internal Marketing </vt:lpstr>
      <vt:lpstr> Internal Marketing </vt:lpstr>
      <vt:lpstr> Internal Marketing </vt:lpstr>
      <vt:lpstr> Internal Marketing Orientation (IMO) </vt:lpstr>
      <vt:lpstr> Internal Marketing Orientation (IMO) </vt:lpstr>
      <vt:lpstr> Internal Marketing Orientation (IMO) </vt:lpstr>
      <vt:lpstr> Internal Marketing Orientation (IMO) </vt:lpstr>
      <vt:lpstr>Further Readings for Week 1.</vt:lpstr>
      <vt:lpstr>References.</vt:lpstr>
      <vt:lpstr>Marketing Management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MBA – Master of Business Administration  LCMB7024   Marketing Management   </dc:title>
  <dc:creator>Efua Adams</dc:creator>
  <cp:lastModifiedBy>Efua Adams</cp:lastModifiedBy>
  <cp:revision>1</cp:revision>
  <dcterms:created xsi:type="dcterms:W3CDTF">2023-09-08T19:28:32Z</dcterms:created>
  <dcterms:modified xsi:type="dcterms:W3CDTF">2024-01-23T10:09:13Z</dcterms:modified>
</cp:coreProperties>
</file>