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4" r:id="rId14"/>
    <p:sldId id="275" r:id="rId15"/>
    <p:sldId id="276" r:id="rId16"/>
    <p:sldId id="277" r:id="rId17"/>
    <p:sldId id="278" r:id="rId18"/>
    <p:sldId id="279" r:id="rId19"/>
    <p:sldId id="280" r:id="rId20"/>
    <p:sldId id="269" r:id="rId21"/>
    <p:sldId id="270" r:id="rId22"/>
    <p:sldId id="271" r:id="rId23"/>
    <p:sldId id="272" r:id="rId24"/>
    <p:sldId id="27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D2F19-7A10-4FF1-BF0A-9CB6940AA2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D4B702-A373-45C0-8DBD-C4188BDFE9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CB9385-9903-407C-A026-54449367BC56}"/>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9FEFD4FD-10E0-4CDD-8DB9-58C15AB4FF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6D2A6-D85E-4A71-8AB7-B5084B759A60}"/>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3478333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F518B-3C52-4315-9CDB-4FB16C8D33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F3610B-C05B-464E-9242-E4AEEDFFF8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630C84-42E5-481A-9654-57F7E18F914E}"/>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35EF9F32-4F5A-4E2F-86D8-69E5681BFC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E4FAC4-E707-40F0-BF43-9C0DD169022D}"/>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697625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9E5A-276B-4979-AC86-1C40472C84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3DDBCE-C0B2-494C-9D84-9CD5E8CDD8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973A25-01F4-4D5C-B625-BF08DBDFFB6B}"/>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13F36C28-2C32-4A23-873A-668399E00A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20C61E-FA3E-4AF8-B7E4-B250B63A51EA}"/>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386168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137E4-E5EE-427E-9A0D-11C2BA5D5A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09069-1EF5-4AAA-97E9-1C65013866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6191BA-94B7-4F00-9F96-B9286C61D2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CE4F36-77EC-4B16-80B1-C4FDF5215853}"/>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6" name="Footer Placeholder 5">
            <a:extLst>
              <a:ext uri="{FF2B5EF4-FFF2-40B4-BE49-F238E27FC236}">
                <a16:creationId xmlns:a16="http://schemas.microsoft.com/office/drawing/2014/main" id="{05D9481C-8328-4694-8A32-C3FB3677EB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E5463-3246-4F8F-B944-964480D0DAB0}"/>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66227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8D320-6F19-4B88-BB2E-FB4AD410D0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B52EB4-DAD4-4EDC-BB43-05CF16C539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88635C-1CA3-474F-8EAB-4D8059ACAD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0BDCF5-A8AD-4A3C-B083-9B0D00181C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69C428-380A-4146-A133-11E34D734D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DA1D8B-9F88-4C2B-9FE0-1BC72BA1A05F}"/>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8" name="Footer Placeholder 7">
            <a:extLst>
              <a:ext uri="{FF2B5EF4-FFF2-40B4-BE49-F238E27FC236}">
                <a16:creationId xmlns:a16="http://schemas.microsoft.com/office/drawing/2014/main" id="{D3DB7BD6-BFB6-4FDF-B69C-A202F2D16B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BBAB4A-BF04-432C-A1D6-B9DE282E6492}"/>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628420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9D0E-3649-4B89-97A5-0CAB90488F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8CCB07-4C22-4554-B581-42ED142FC64B}"/>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4" name="Footer Placeholder 3">
            <a:extLst>
              <a:ext uri="{FF2B5EF4-FFF2-40B4-BE49-F238E27FC236}">
                <a16:creationId xmlns:a16="http://schemas.microsoft.com/office/drawing/2014/main" id="{D70941DC-2FF9-4649-80E3-DCAB5BAFC8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5FCFC8-BE4F-41E2-810C-5D52241AC74F}"/>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85663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9904D1-2208-40E2-81E5-544256A42E1F}"/>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3" name="Footer Placeholder 2">
            <a:extLst>
              <a:ext uri="{FF2B5EF4-FFF2-40B4-BE49-F238E27FC236}">
                <a16:creationId xmlns:a16="http://schemas.microsoft.com/office/drawing/2014/main" id="{4E929515-11FD-450F-8D1B-97349F4E76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56F559-7D46-47D8-BCE2-362982A454D1}"/>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1123389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3DAA-AD50-4A45-9097-A0A7E6C497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9FDB59-3FB7-47DC-8A33-A01D9B74AF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0D3AC2-20DD-4975-9C7B-61FDD78C1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936C2F-3F2F-4F11-A912-9D3D6847BE91}"/>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6" name="Footer Placeholder 5">
            <a:extLst>
              <a:ext uri="{FF2B5EF4-FFF2-40B4-BE49-F238E27FC236}">
                <a16:creationId xmlns:a16="http://schemas.microsoft.com/office/drawing/2014/main" id="{5BFC270F-F142-442C-989A-7C9A7C7D2A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9CFB9A-430B-44DD-92FD-13F93FA91F6C}"/>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3653763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C45C3-8C83-42F3-A7EE-E3F1878AB3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51553B-8B32-44EB-8609-016B034BAB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CF1E83-EC85-4EED-AD5D-BA92E6C949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16E315-379F-43AC-B61A-FC33CDA90FD0}"/>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6" name="Footer Placeholder 5">
            <a:extLst>
              <a:ext uri="{FF2B5EF4-FFF2-40B4-BE49-F238E27FC236}">
                <a16:creationId xmlns:a16="http://schemas.microsoft.com/office/drawing/2014/main" id="{EC71963B-E9B0-40EB-A099-904D19E5CD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FE3AA-CF66-44D8-A1FD-C0E277D83B37}"/>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223217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7E91C-700B-4B54-A0F1-45B9685A3E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258097-2FF5-4637-96BF-920EDE3998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5B403-C546-44F2-B2B0-DC313CCB4FA5}"/>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585206BD-ECCE-4EEB-AD9A-12A60AAEE5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A367FB-F686-41FC-BCE3-0C51D986DD7E}"/>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2331710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FC7D02-B329-47CB-839D-B6F123AD5C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E56695-0178-4848-9168-2BA7C09842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D98E16-D0F1-4D72-A210-01BCEC3B00F4}"/>
              </a:ext>
            </a:extLst>
          </p:cNvPr>
          <p:cNvSpPr>
            <a:spLocks noGrp="1"/>
          </p:cNvSpPr>
          <p:nvPr>
            <p:ph type="dt" sz="half" idx="10"/>
          </p:nvPr>
        </p:nvSpPr>
        <p:spPr/>
        <p:txBody>
          <a:body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187355DA-09A0-420E-B382-09074337A5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FE8BB0-59EE-49E2-AEE8-D39163135BE2}"/>
              </a:ext>
            </a:extLst>
          </p:cNvPr>
          <p:cNvSpPr>
            <a:spLocks noGrp="1"/>
          </p:cNvSpPr>
          <p:nvPr>
            <p:ph type="sldNum" sz="quarter" idx="12"/>
          </p:nvPr>
        </p:nvSpPr>
        <p:spPr/>
        <p:txBody>
          <a:bodyPr/>
          <a:lstStyle/>
          <a:p>
            <a:fld id="{8961AB8A-B174-407C-869D-2F050FA9D4C5}" type="slidenum">
              <a:rPr lang="en-GB" smtClean="0"/>
              <a:t>‹#›</a:t>
            </a:fld>
            <a:endParaRPr lang="en-GB"/>
          </a:p>
        </p:txBody>
      </p:sp>
    </p:spTree>
    <p:extLst>
      <p:ext uri="{BB962C8B-B14F-4D97-AF65-F5344CB8AC3E}">
        <p14:creationId xmlns:p14="http://schemas.microsoft.com/office/powerpoint/2010/main" val="4094439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532446-661F-4588-A48B-BB6D67359A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B7F10A-6A10-4977-AA38-E6B9B7FC91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DA6BF-D7C0-4E90-B586-43A635B4FE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F8893C-47BC-4260-ADAF-1E93F98CC562}" type="datetimeFigureOut">
              <a:rPr lang="en-GB" smtClean="0"/>
              <a:t>03/03/2021</a:t>
            </a:fld>
            <a:endParaRPr lang="en-GB"/>
          </a:p>
        </p:txBody>
      </p:sp>
      <p:sp>
        <p:nvSpPr>
          <p:cNvPr id="5" name="Footer Placeholder 4">
            <a:extLst>
              <a:ext uri="{FF2B5EF4-FFF2-40B4-BE49-F238E27FC236}">
                <a16:creationId xmlns:a16="http://schemas.microsoft.com/office/drawing/2014/main" id="{8D760122-7A05-4A52-933C-48EEACF912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AF5EBA-2079-4069-B32B-F24B92B19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1AB8A-B174-407C-869D-2F050FA9D4C5}" type="slidenum">
              <a:rPr lang="en-GB" smtClean="0"/>
              <a:t>‹#›</a:t>
            </a:fld>
            <a:endParaRPr lang="en-GB"/>
          </a:p>
        </p:txBody>
      </p:sp>
    </p:spTree>
    <p:extLst>
      <p:ext uri="{BB962C8B-B14F-4D97-AF65-F5344CB8AC3E}">
        <p14:creationId xmlns:p14="http://schemas.microsoft.com/office/powerpoint/2010/main" val="1333366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image" Target="../media/image12.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s>
</file>

<file path=ppt/slides/_rels/slide3.xml.rels><?xml version="1.0" encoding="UTF-8" standalone="yes"?>
<Relationships xmlns="http://schemas.openxmlformats.org/package/2006/relationships"><Relationship Id="rId8" Type="http://schemas.openxmlformats.org/officeDocument/2006/relationships/image" Target="../media/image19.jpeg"/><Relationship Id="rId13" Type="http://schemas.openxmlformats.org/officeDocument/2006/relationships/image" Target="../media/image24.jpeg"/><Relationship Id="rId3" Type="http://schemas.openxmlformats.org/officeDocument/2006/relationships/image" Target="../media/image14.jpeg"/><Relationship Id="rId7" Type="http://schemas.openxmlformats.org/officeDocument/2006/relationships/image" Target="../media/image18.jpeg"/><Relationship Id="rId12" Type="http://schemas.openxmlformats.org/officeDocument/2006/relationships/image" Target="../media/image23.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slides/_rels/slide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11" Type="http://schemas.openxmlformats.org/officeDocument/2006/relationships/image" Target="../media/image34.jpe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jpeg"/></Relationships>
</file>

<file path=ppt/slides/_rels/slide5.xml.rels><?xml version="1.0" encoding="UTF-8" standalone="yes"?>
<Relationships xmlns="http://schemas.openxmlformats.org/package/2006/relationships"><Relationship Id="rId3" Type="http://schemas.openxmlformats.org/officeDocument/2006/relationships/hyperlink" Target="https://www.pinterest.co.uk/sophpen246/visual-studies-ll/" TargetMode="External"/><Relationship Id="rId2" Type="http://schemas.openxmlformats.org/officeDocument/2006/relationships/hyperlink" Target="https://www.instagram.com/p/CL7rQwInnN_/"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7.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jpeg"/><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8.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image" Target="../media/image50.jpeg"/><Relationship Id="rId7" Type="http://schemas.openxmlformats.org/officeDocument/2006/relationships/image" Target="../media/image54.jpeg"/><Relationship Id="rId12" Type="http://schemas.openxmlformats.org/officeDocument/2006/relationships/image" Target="../media/image59.jpeg"/><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image" Target="../media/image53.jpeg"/><Relationship Id="rId11" Type="http://schemas.openxmlformats.org/officeDocument/2006/relationships/image" Target="../media/image58.jpeg"/><Relationship Id="rId5" Type="http://schemas.openxmlformats.org/officeDocument/2006/relationships/image" Target="../media/image52.jpeg"/><Relationship Id="rId10" Type="http://schemas.openxmlformats.org/officeDocument/2006/relationships/image" Target="../media/image57.jpeg"/><Relationship Id="rId4" Type="http://schemas.openxmlformats.org/officeDocument/2006/relationships/image" Target="../media/image51.jpeg"/><Relationship Id="rId9" Type="http://schemas.openxmlformats.org/officeDocument/2006/relationships/image" Target="../media/image56.jpeg"/></Relationships>
</file>

<file path=ppt/slides/_rels/slide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5" Type="http://schemas.openxmlformats.org/officeDocument/2006/relationships/image" Target="../media/image63.jpeg"/><Relationship Id="rId4" Type="http://schemas.openxmlformats.org/officeDocument/2006/relationships/image" Target="../media/image62.jpeg"/></Relationships>
</file>

<file path=ppt/slides/_rels/slide1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5" Type="http://schemas.openxmlformats.org/officeDocument/2006/relationships/image" Target="../media/image67.jpeg"/><Relationship Id="rId4" Type="http://schemas.openxmlformats.org/officeDocument/2006/relationships/image" Target="../media/image66.jpeg"/></Relationships>
</file>

<file path=ppt/slides/_rels/slide1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jpeg"/></Relationships>
</file>

<file path=ppt/slides/_rels/slide1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2.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1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15.xml.rels><?xml version="1.0" encoding="UTF-8" standalone="yes"?>
<Relationships xmlns="http://schemas.openxmlformats.org/package/2006/relationships"><Relationship Id="rId3" Type="http://schemas.openxmlformats.org/officeDocument/2006/relationships/image" Target="../media/image85.jpeg"/><Relationship Id="rId7" Type="http://schemas.openxmlformats.org/officeDocument/2006/relationships/image" Target="../media/image89.jpeg"/><Relationship Id="rId2" Type="http://schemas.openxmlformats.org/officeDocument/2006/relationships/image" Target="../media/image84.jpeg"/><Relationship Id="rId1" Type="http://schemas.openxmlformats.org/officeDocument/2006/relationships/slideLayout" Target="../slideLayouts/slideLayout2.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image" Target="../media/image86.jpeg"/></Relationships>
</file>

<file path=ppt/slides/_rels/slide16.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 Id="rId5" Type="http://schemas.openxmlformats.org/officeDocument/2006/relationships/image" Target="../media/image93.jpeg"/><Relationship Id="rId4" Type="http://schemas.openxmlformats.org/officeDocument/2006/relationships/image" Target="../media/image92.jpeg"/></Relationships>
</file>

<file path=ppt/slides/_rels/slide17.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2.xml"/><Relationship Id="rId5" Type="http://schemas.openxmlformats.org/officeDocument/2006/relationships/image" Target="../media/image97.jpeg"/><Relationship Id="rId4" Type="http://schemas.openxmlformats.org/officeDocument/2006/relationships/image" Target="../media/image96.jpeg"/></Relationships>
</file>

<file path=ppt/slides/_rels/slide18.xml.rels><?xml version="1.0" encoding="UTF-8" standalone="yes"?>
<Relationships xmlns="http://schemas.openxmlformats.org/package/2006/relationships"><Relationship Id="rId3" Type="http://schemas.openxmlformats.org/officeDocument/2006/relationships/image" Target="../media/image99.jpeg"/><Relationship Id="rId7" Type="http://schemas.openxmlformats.org/officeDocument/2006/relationships/image" Target="../media/image103.jpeg"/><Relationship Id="rId2" Type="http://schemas.openxmlformats.org/officeDocument/2006/relationships/image" Target="../media/image98.jpeg"/><Relationship Id="rId1" Type="http://schemas.openxmlformats.org/officeDocument/2006/relationships/slideLayout" Target="../slideLayouts/slideLayout2.xml"/><Relationship Id="rId6" Type="http://schemas.openxmlformats.org/officeDocument/2006/relationships/image" Target="../media/image102.jpeg"/><Relationship Id="rId5" Type="http://schemas.openxmlformats.org/officeDocument/2006/relationships/image" Target="../media/image101.jpeg"/><Relationship Id="rId4" Type="http://schemas.openxmlformats.org/officeDocument/2006/relationships/image" Target="../media/image100.jpeg"/></Relationships>
</file>

<file path=ppt/slides/_rels/slide1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2.xml"/><Relationship Id="rId5" Type="http://schemas.openxmlformats.org/officeDocument/2006/relationships/image" Target="../media/image109.jpeg"/><Relationship Id="rId4" Type="http://schemas.openxmlformats.org/officeDocument/2006/relationships/image" Target="../media/image108.jpeg"/></Relationships>
</file>

<file path=ppt/slides/_rels/slide21.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jpg"/><Relationship Id="rId2" Type="http://schemas.openxmlformats.org/officeDocument/2006/relationships/image" Target="../media/image110.jpeg"/><Relationship Id="rId1" Type="http://schemas.openxmlformats.org/officeDocument/2006/relationships/slideLayout" Target="../slideLayouts/slideLayout2.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s>
</file>

<file path=ppt/slides/_rels/slide22.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 Id="rId4" Type="http://schemas.openxmlformats.org/officeDocument/2006/relationships/image" Target="../media/image118.png"/></Relationships>
</file>

<file path=ppt/slides/_rels/slide23.xml.rels><?xml version="1.0" encoding="UTF-8" standalone="yes"?>
<Relationships xmlns="http://schemas.openxmlformats.org/package/2006/relationships"><Relationship Id="rId3" Type="http://schemas.openxmlformats.org/officeDocument/2006/relationships/image" Target="../media/image120.jpeg"/><Relationship Id="rId7" Type="http://schemas.openxmlformats.org/officeDocument/2006/relationships/image" Target="../media/image124.jpeg"/><Relationship Id="rId2" Type="http://schemas.openxmlformats.org/officeDocument/2006/relationships/image" Target="../media/image119.jpeg"/><Relationship Id="rId1" Type="http://schemas.openxmlformats.org/officeDocument/2006/relationships/slideLayout" Target="../slideLayouts/slideLayout2.xml"/><Relationship Id="rId6" Type="http://schemas.openxmlformats.org/officeDocument/2006/relationships/image" Target="../media/image123.jpeg"/><Relationship Id="rId5" Type="http://schemas.openxmlformats.org/officeDocument/2006/relationships/image" Target="../media/image122.jpeg"/><Relationship Id="rId4" Type="http://schemas.openxmlformats.org/officeDocument/2006/relationships/image" Target="../media/image121.jpeg"/></Relationships>
</file>

<file path=ppt/slides/_rels/slide24.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2.xml"/><Relationship Id="rId5" Type="http://schemas.openxmlformats.org/officeDocument/2006/relationships/image" Target="../media/image128.jpeg"/><Relationship Id="rId4" Type="http://schemas.openxmlformats.org/officeDocument/2006/relationships/image" Target="../media/image12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486008-AF1E-45F0-83B1-131EAD12BEC7}"/>
              </a:ext>
            </a:extLst>
          </p:cNvPr>
          <p:cNvPicPr>
            <a:picLocks noChangeAspect="1"/>
          </p:cNvPicPr>
          <p:nvPr/>
        </p:nvPicPr>
        <p:blipFill rotWithShape="1">
          <a:blip r:embed="rId2"/>
          <a:srcRect t="2" b="2132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C42A5DF-4330-4FA4-920B-31ADBFC6A24A}"/>
              </a:ext>
            </a:extLst>
          </p:cNvPr>
          <p:cNvSpPr>
            <a:spLocks noGrp="1"/>
          </p:cNvSpPr>
          <p:nvPr>
            <p:ph type="ctrTitle"/>
          </p:nvPr>
        </p:nvSpPr>
        <p:spPr>
          <a:xfrm>
            <a:off x="7038975" y="3231931"/>
            <a:ext cx="4835087" cy="1834056"/>
          </a:xfrm>
        </p:spPr>
        <p:txBody>
          <a:bodyPr>
            <a:normAutofit/>
          </a:bodyPr>
          <a:lstStyle/>
          <a:p>
            <a:r>
              <a:rPr lang="en-US" sz="4000" dirty="0">
                <a:latin typeface="Modern Love" panose="04090805081005020601" pitchFamily="82" charset="0"/>
              </a:rPr>
              <a:t>Visual Studies II (M4X01603)</a:t>
            </a:r>
            <a:endParaRPr lang="en-GB" sz="4000" dirty="0">
              <a:latin typeface="Modern Love" panose="04090805081005020601" pitchFamily="82" charset="0"/>
            </a:endParaRPr>
          </a:p>
        </p:txBody>
      </p:sp>
      <p:sp>
        <p:nvSpPr>
          <p:cNvPr id="3" name="Subtitle 2">
            <a:extLst>
              <a:ext uri="{FF2B5EF4-FFF2-40B4-BE49-F238E27FC236}">
                <a16:creationId xmlns:a16="http://schemas.microsoft.com/office/drawing/2014/main" id="{B019FDE2-D9B0-46E6-B27B-73C368360682}"/>
              </a:ext>
            </a:extLst>
          </p:cNvPr>
          <p:cNvSpPr>
            <a:spLocks noGrp="1"/>
          </p:cNvSpPr>
          <p:nvPr>
            <p:ph type="subTitle" idx="1"/>
          </p:nvPr>
        </p:nvSpPr>
        <p:spPr>
          <a:xfrm>
            <a:off x="7278085" y="5242675"/>
            <a:ext cx="4835087" cy="683284"/>
          </a:xfrm>
        </p:spPr>
        <p:txBody>
          <a:bodyPr>
            <a:normAutofit/>
          </a:bodyPr>
          <a:lstStyle/>
          <a:p>
            <a:r>
              <a:rPr lang="en-US" dirty="0">
                <a:latin typeface="Bahnschrift Condensed" panose="020B0502040204020203" pitchFamily="34" charset="0"/>
              </a:rPr>
              <a:t>Sophie Penman (2010143)</a:t>
            </a:r>
            <a:endParaRPr lang="en-GB" dirty="0">
              <a:latin typeface="Bahnschrift Condensed" panose="020B0502040204020203" pitchFamily="34" charset="0"/>
            </a:endParaRP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0422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4BAED-6B73-410C-8B10-699D4CFEA180}"/>
              </a:ext>
            </a:extLst>
          </p:cNvPr>
          <p:cNvSpPr>
            <a:spLocks noGrp="1"/>
          </p:cNvSpPr>
          <p:nvPr>
            <p:ph type="title"/>
          </p:nvPr>
        </p:nvSpPr>
        <p:spPr/>
        <p:txBody>
          <a:bodyPr/>
          <a:lstStyle/>
          <a:p>
            <a:r>
              <a:rPr lang="en-US" dirty="0">
                <a:latin typeface="Modern Love" panose="04090805081005020601" pitchFamily="82" charset="0"/>
              </a:rPr>
              <a:t>Foliage Images - </a:t>
            </a:r>
            <a:r>
              <a:rPr lang="en-US" dirty="0" err="1">
                <a:latin typeface="Modern Love" panose="04090805081005020601" pitchFamily="82" charset="0"/>
              </a:rPr>
              <a:t>Plantasia</a:t>
            </a:r>
            <a:endParaRPr lang="en-GB" dirty="0">
              <a:latin typeface="Modern Love" panose="04090805081005020601" pitchFamily="82" charset="0"/>
            </a:endParaRPr>
          </a:p>
        </p:txBody>
      </p:sp>
      <p:pic>
        <p:nvPicPr>
          <p:cNvPr id="35" name="Picture 34" descr="A picture containing plant, leaf, green, outdoor&#10;&#10;Description automatically generated">
            <a:extLst>
              <a:ext uri="{FF2B5EF4-FFF2-40B4-BE49-F238E27FC236}">
                <a16:creationId xmlns:a16="http://schemas.microsoft.com/office/drawing/2014/main" id="{52C15A4B-D1FF-44AB-B3F5-54449E91447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2643" y="1455937"/>
            <a:ext cx="2143751" cy="1839713"/>
          </a:xfrm>
          <a:prstGeom prst="rect">
            <a:avLst/>
          </a:prstGeom>
        </p:spPr>
      </p:pic>
      <p:pic>
        <p:nvPicPr>
          <p:cNvPr id="37" name="Picture 36" descr="A close up of a leaf&#10;&#10;Description automatically generated with medium confidence">
            <a:extLst>
              <a:ext uri="{FF2B5EF4-FFF2-40B4-BE49-F238E27FC236}">
                <a16:creationId xmlns:a16="http://schemas.microsoft.com/office/drawing/2014/main" id="{6825202C-2A49-4267-B006-902250FCF34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438677" y="1502570"/>
            <a:ext cx="2096891" cy="1981200"/>
          </a:xfrm>
          <a:prstGeom prst="rect">
            <a:avLst/>
          </a:prstGeom>
        </p:spPr>
      </p:pic>
      <p:pic>
        <p:nvPicPr>
          <p:cNvPr id="39" name="Picture 38" descr="A picture containing cactus, plant&#10;&#10;Description automatically generated">
            <a:extLst>
              <a:ext uri="{FF2B5EF4-FFF2-40B4-BE49-F238E27FC236}">
                <a16:creationId xmlns:a16="http://schemas.microsoft.com/office/drawing/2014/main" id="{573A311E-5FAC-413E-9359-FD9FF78BFBB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4341521" y="1513784"/>
            <a:ext cx="2096892" cy="1981201"/>
          </a:xfrm>
          <a:prstGeom prst="rect">
            <a:avLst/>
          </a:prstGeom>
        </p:spPr>
      </p:pic>
      <p:pic>
        <p:nvPicPr>
          <p:cNvPr id="41" name="Picture 40" descr="A close up of a plant&#10;&#10;Description automatically generated with medium confidence">
            <a:extLst>
              <a:ext uri="{FF2B5EF4-FFF2-40B4-BE49-F238E27FC236}">
                <a16:creationId xmlns:a16="http://schemas.microsoft.com/office/drawing/2014/main" id="{84BD30FA-B189-494A-BC63-1976204D830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6244365" y="1599453"/>
            <a:ext cx="2096893" cy="1981200"/>
          </a:xfrm>
          <a:prstGeom prst="rect">
            <a:avLst/>
          </a:prstGeom>
        </p:spPr>
      </p:pic>
      <p:pic>
        <p:nvPicPr>
          <p:cNvPr id="45" name="Picture 44" descr="A picture containing outdoor, plant&#10;&#10;Description automatically generated">
            <a:extLst>
              <a:ext uri="{FF2B5EF4-FFF2-40B4-BE49-F238E27FC236}">
                <a16:creationId xmlns:a16="http://schemas.microsoft.com/office/drawing/2014/main" id="{D7532124-FC7E-4FE3-A98C-EF36345BB58A}"/>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8147209" y="1450370"/>
            <a:ext cx="2096893" cy="1981200"/>
          </a:xfrm>
          <a:prstGeom prst="rect">
            <a:avLst/>
          </a:prstGeom>
        </p:spPr>
      </p:pic>
      <p:pic>
        <p:nvPicPr>
          <p:cNvPr id="47" name="Picture 46" descr="A picture containing plant, outdoor, leaf, fern&#10;&#10;Description automatically generated">
            <a:extLst>
              <a:ext uri="{FF2B5EF4-FFF2-40B4-BE49-F238E27FC236}">
                <a16:creationId xmlns:a16="http://schemas.microsoft.com/office/drawing/2014/main" id="{97019FDA-C5FC-4529-AD09-504740103062}"/>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490612" y="3194287"/>
            <a:ext cx="2007810" cy="2407741"/>
          </a:xfrm>
          <a:prstGeom prst="rect">
            <a:avLst/>
          </a:prstGeom>
        </p:spPr>
      </p:pic>
      <p:pic>
        <p:nvPicPr>
          <p:cNvPr id="49" name="Picture 48" descr="A close-up of a leaf&#10;&#10;Description automatically generated with medium confidence">
            <a:extLst>
              <a:ext uri="{FF2B5EF4-FFF2-40B4-BE49-F238E27FC236}">
                <a16:creationId xmlns:a16="http://schemas.microsoft.com/office/drawing/2014/main" id="{274F85A1-6E89-4E60-852A-1281687237A5}"/>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rot="5400000">
            <a:off x="2367831" y="3687979"/>
            <a:ext cx="2308454" cy="1911329"/>
          </a:xfrm>
          <a:prstGeom prst="rect">
            <a:avLst/>
          </a:prstGeom>
        </p:spPr>
      </p:pic>
      <p:pic>
        <p:nvPicPr>
          <p:cNvPr id="51" name="Picture 50" descr="A picture containing plant, green, vegetable&#10;&#10;Description automatically generated">
            <a:extLst>
              <a:ext uri="{FF2B5EF4-FFF2-40B4-BE49-F238E27FC236}">
                <a16:creationId xmlns:a16="http://schemas.microsoft.com/office/drawing/2014/main" id="{9B73136D-DF30-4981-A81D-814DF0B862EE}"/>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5400000">
            <a:off x="4353627" y="3474741"/>
            <a:ext cx="2181689" cy="2090211"/>
          </a:xfrm>
          <a:prstGeom prst="rect">
            <a:avLst/>
          </a:prstGeom>
        </p:spPr>
      </p:pic>
      <p:pic>
        <p:nvPicPr>
          <p:cNvPr id="53" name="Picture 52" descr="A close up of a plant&#10;&#10;Description automatically generated with medium confidence">
            <a:extLst>
              <a:ext uri="{FF2B5EF4-FFF2-40B4-BE49-F238E27FC236}">
                <a16:creationId xmlns:a16="http://schemas.microsoft.com/office/drawing/2014/main" id="{48FE6D4C-93AB-4A17-9469-D05EB6E5259D}"/>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rot="5400000">
            <a:off x="6145565" y="3786236"/>
            <a:ext cx="2403503" cy="1981201"/>
          </a:xfrm>
          <a:prstGeom prst="rect">
            <a:avLst/>
          </a:prstGeom>
        </p:spPr>
      </p:pic>
      <p:pic>
        <p:nvPicPr>
          <p:cNvPr id="55" name="Picture 54" descr="A green leaf on a wooden surface&#10;&#10;Description automatically generated with low confidence">
            <a:extLst>
              <a:ext uri="{FF2B5EF4-FFF2-40B4-BE49-F238E27FC236}">
                <a16:creationId xmlns:a16="http://schemas.microsoft.com/office/drawing/2014/main" id="{9A8C1E48-372D-46A7-A478-4E6E35BD23FF}"/>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rot="5400000">
            <a:off x="8039569" y="3629635"/>
            <a:ext cx="2351311" cy="2003368"/>
          </a:xfrm>
          <a:prstGeom prst="rect">
            <a:avLst/>
          </a:prstGeom>
        </p:spPr>
      </p:pic>
      <p:pic>
        <p:nvPicPr>
          <p:cNvPr id="57" name="Picture 56" descr="A picture containing plant, vegetable&#10;&#10;Description automatically generated">
            <a:extLst>
              <a:ext uri="{FF2B5EF4-FFF2-40B4-BE49-F238E27FC236}">
                <a16:creationId xmlns:a16="http://schemas.microsoft.com/office/drawing/2014/main" id="{20195869-B3EF-4515-8608-BFF49F582FB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rot="5400000">
            <a:off x="9561583" y="2846748"/>
            <a:ext cx="2414345" cy="1810759"/>
          </a:xfrm>
          <a:prstGeom prst="rect">
            <a:avLst/>
          </a:prstGeom>
        </p:spPr>
      </p:pic>
    </p:spTree>
    <p:extLst>
      <p:ext uri="{BB962C8B-B14F-4D97-AF65-F5344CB8AC3E}">
        <p14:creationId xmlns:p14="http://schemas.microsoft.com/office/powerpoint/2010/main" val="421131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DD2-2B54-4129-A3CB-5A9DB073F737}"/>
              </a:ext>
            </a:extLst>
          </p:cNvPr>
          <p:cNvSpPr>
            <a:spLocks noGrp="1"/>
          </p:cNvSpPr>
          <p:nvPr>
            <p:ph type="title"/>
          </p:nvPr>
        </p:nvSpPr>
        <p:spPr/>
        <p:txBody>
          <a:bodyPr/>
          <a:lstStyle/>
          <a:p>
            <a:r>
              <a:rPr lang="en-US" dirty="0">
                <a:latin typeface="Modern Love" panose="04090805081005020601" pitchFamily="82" charset="0"/>
              </a:rPr>
              <a:t>Foliage Images</a:t>
            </a:r>
            <a:endParaRPr lang="en-GB" dirty="0">
              <a:latin typeface="Modern Love" panose="04090805081005020601" pitchFamily="82" charset="0"/>
            </a:endParaRPr>
          </a:p>
        </p:txBody>
      </p:sp>
      <p:pic>
        <p:nvPicPr>
          <p:cNvPr id="5" name="Picture 4" descr="A picture containing plant, tree, agave&#10;&#10;Description automatically generated">
            <a:extLst>
              <a:ext uri="{FF2B5EF4-FFF2-40B4-BE49-F238E27FC236}">
                <a16:creationId xmlns:a16="http://schemas.microsoft.com/office/drawing/2014/main" id="{C658140E-48DB-4764-9904-D70E4E23A67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04215" y="1602448"/>
            <a:ext cx="2290197" cy="1846740"/>
          </a:xfrm>
          <a:prstGeom prst="rect">
            <a:avLst/>
          </a:prstGeom>
        </p:spPr>
      </p:pic>
      <p:pic>
        <p:nvPicPr>
          <p:cNvPr id="7" name="Picture 6" descr="A close up of a plant&#10;&#10;Description automatically generated with medium confidence">
            <a:extLst>
              <a:ext uri="{FF2B5EF4-FFF2-40B4-BE49-F238E27FC236}">
                <a16:creationId xmlns:a16="http://schemas.microsoft.com/office/drawing/2014/main" id="{665507FF-D8AC-4B51-93C4-BA4F766ACB4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1899848" y="1782912"/>
            <a:ext cx="2290199" cy="1846740"/>
          </a:xfrm>
          <a:prstGeom prst="rect">
            <a:avLst/>
          </a:prstGeom>
        </p:spPr>
      </p:pic>
      <p:pic>
        <p:nvPicPr>
          <p:cNvPr id="9" name="Picture 8" descr="A plant in a pot&#10;&#10;Description automatically generated with medium confidence">
            <a:extLst>
              <a:ext uri="{FF2B5EF4-FFF2-40B4-BE49-F238E27FC236}">
                <a16:creationId xmlns:a16="http://schemas.microsoft.com/office/drawing/2014/main" id="{E181822D-B87C-4117-BF58-19842D0222C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3647627" y="1583570"/>
            <a:ext cx="2253975" cy="1920720"/>
          </a:xfrm>
          <a:prstGeom prst="rect">
            <a:avLst/>
          </a:prstGeom>
        </p:spPr>
      </p:pic>
      <p:pic>
        <p:nvPicPr>
          <p:cNvPr id="11" name="Picture 10" descr="A picture containing outdoor, plant, green, tree&#10;&#10;Description automatically generated">
            <a:extLst>
              <a:ext uri="{FF2B5EF4-FFF2-40B4-BE49-F238E27FC236}">
                <a16:creationId xmlns:a16="http://schemas.microsoft.com/office/drawing/2014/main" id="{1BE70D1B-A350-4936-8F92-8713B3B2396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5345762" y="1644756"/>
            <a:ext cx="2521859" cy="1891394"/>
          </a:xfrm>
          <a:prstGeom prst="rect">
            <a:avLst/>
          </a:prstGeom>
        </p:spPr>
      </p:pic>
      <p:pic>
        <p:nvPicPr>
          <p:cNvPr id="13" name="Picture 12">
            <a:extLst>
              <a:ext uri="{FF2B5EF4-FFF2-40B4-BE49-F238E27FC236}">
                <a16:creationId xmlns:a16="http://schemas.microsoft.com/office/drawing/2014/main" id="{E4D15A02-CCDA-48FB-B466-F988AB025FE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7280311" y="1521518"/>
            <a:ext cx="2300741" cy="2044824"/>
          </a:xfrm>
          <a:prstGeom prst="rect">
            <a:avLst/>
          </a:prstGeom>
        </p:spPr>
      </p:pic>
      <p:pic>
        <p:nvPicPr>
          <p:cNvPr id="15" name="Picture 14" descr="A picture containing tree, plant&#10;&#10;Description automatically generated">
            <a:extLst>
              <a:ext uri="{FF2B5EF4-FFF2-40B4-BE49-F238E27FC236}">
                <a16:creationId xmlns:a16="http://schemas.microsoft.com/office/drawing/2014/main" id="{EA4F0134-25DC-44BA-9960-5E52E13EAD7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9220384" y="1324972"/>
            <a:ext cx="2300743" cy="2044824"/>
          </a:xfrm>
          <a:prstGeom prst="rect">
            <a:avLst/>
          </a:prstGeom>
        </p:spPr>
      </p:pic>
      <p:pic>
        <p:nvPicPr>
          <p:cNvPr id="17" name="Picture 16" descr="A picture containing plant&#10;&#10;Description automatically generated">
            <a:extLst>
              <a:ext uri="{FF2B5EF4-FFF2-40B4-BE49-F238E27FC236}">
                <a16:creationId xmlns:a16="http://schemas.microsoft.com/office/drawing/2014/main" id="{DB962DF2-9B0C-4A68-AF4C-B7FBA14A628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rot="5400000">
            <a:off x="14350" y="3809029"/>
            <a:ext cx="2490186" cy="1867640"/>
          </a:xfrm>
          <a:prstGeom prst="rect">
            <a:avLst/>
          </a:prstGeom>
        </p:spPr>
      </p:pic>
      <p:pic>
        <p:nvPicPr>
          <p:cNvPr id="21" name="Picture 20" descr="A picture containing plant, window, indoor, green&#10;&#10;Description automatically generated">
            <a:extLst>
              <a:ext uri="{FF2B5EF4-FFF2-40B4-BE49-F238E27FC236}">
                <a16:creationId xmlns:a16="http://schemas.microsoft.com/office/drawing/2014/main" id="{EF383B08-08AC-48CD-B33B-2C0EB656FF64}"/>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5400000">
            <a:off x="1885618" y="3879055"/>
            <a:ext cx="2395389" cy="1955643"/>
          </a:xfrm>
          <a:prstGeom prst="rect">
            <a:avLst/>
          </a:prstGeom>
        </p:spPr>
      </p:pic>
      <p:pic>
        <p:nvPicPr>
          <p:cNvPr id="23" name="Picture 22">
            <a:extLst>
              <a:ext uri="{FF2B5EF4-FFF2-40B4-BE49-F238E27FC236}">
                <a16:creationId xmlns:a16="http://schemas.microsoft.com/office/drawing/2014/main" id="{0EF042EF-21D8-4CBD-A09C-C9DC082CBA22}"/>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rot="5400000">
            <a:off x="3650596" y="4097513"/>
            <a:ext cx="2623163" cy="1891394"/>
          </a:xfrm>
          <a:prstGeom prst="rect">
            <a:avLst/>
          </a:prstGeom>
        </p:spPr>
      </p:pic>
      <p:pic>
        <p:nvPicPr>
          <p:cNvPr id="25" name="Picture 24">
            <a:extLst>
              <a:ext uri="{FF2B5EF4-FFF2-40B4-BE49-F238E27FC236}">
                <a16:creationId xmlns:a16="http://schemas.microsoft.com/office/drawing/2014/main" id="{FF077F76-D17B-45C1-8EF2-9B9CD4EEA69B}"/>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rot="5400000">
            <a:off x="5533584" y="3894845"/>
            <a:ext cx="2736272" cy="2044825"/>
          </a:xfrm>
          <a:prstGeom prst="rect">
            <a:avLst/>
          </a:prstGeom>
        </p:spPr>
      </p:pic>
      <p:pic>
        <p:nvPicPr>
          <p:cNvPr id="27" name="Picture 26">
            <a:extLst>
              <a:ext uri="{FF2B5EF4-FFF2-40B4-BE49-F238E27FC236}">
                <a16:creationId xmlns:a16="http://schemas.microsoft.com/office/drawing/2014/main" id="{CC3C4DAE-F321-4186-AC9A-888BDB02D773}"/>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rot="5400000">
            <a:off x="7369603" y="3667354"/>
            <a:ext cx="2814850" cy="2044826"/>
          </a:xfrm>
          <a:prstGeom prst="rect">
            <a:avLst/>
          </a:prstGeom>
        </p:spPr>
      </p:pic>
      <p:pic>
        <p:nvPicPr>
          <p:cNvPr id="31" name="Picture 30">
            <a:extLst>
              <a:ext uri="{FF2B5EF4-FFF2-40B4-BE49-F238E27FC236}">
                <a16:creationId xmlns:a16="http://schemas.microsoft.com/office/drawing/2014/main" id="{4873B67F-24A5-476C-A571-A26B6993D715}"/>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rot="5400000">
            <a:off x="9266161" y="3736401"/>
            <a:ext cx="2623165" cy="2044824"/>
          </a:xfrm>
          <a:prstGeom prst="rect">
            <a:avLst/>
          </a:prstGeom>
        </p:spPr>
      </p:pic>
    </p:spTree>
    <p:extLst>
      <p:ext uri="{BB962C8B-B14F-4D97-AF65-F5344CB8AC3E}">
        <p14:creationId xmlns:p14="http://schemas.microsoft.com/office/powerpoint/2010/main" val="3009594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12243-6C0C-4833-BD7A-FA0B6CC5405F}"/>
              </a:ext>
            </a:extLst>
          </p:cNvPr>
          <p:cNvSpPr>
            <a:spLocks noGrp="1"/>
          </p:cNvSpPr>
          <p:nvPr>
            <p:ph type="title"/>
          </p:nvPr>
        </p:nvSpPr>
        <p:spPr/>
        <p:txBody>
          <a:bodyPr/>
          <a:lstStyle/>
          <a:p>
            <a:r>
              <a:rPr lang="en-US" dirty="0">
                <a:latin typeface="Modern Love" panose="04090805081005020601" pitchFamily="82" charset="0"/>
              </a:rPr>
              <a:t>Foliage Images - Shadows</a:t>
            </a:r>
            <a:endParaRPr lang="en-GB" dirty="0">
              <a:latin typeface="Modern Love" panose="04090805081005020601" pitchFamily="82" charset="0"/>
            </a:endParaRPr>
          </a:p>
        </p:txBody>
      </p:sp>
      <p:pic>
        <p:nvPicPr>
          <p:cNvPr id="5" name="Picture 4" descr="A picture containing person&#10;&#10;Description automatically generated">
            <a:extLst>
              <a:ext uri="{FF2B5EF4-FFF2-40B4-BE49-F238E27FC236}">
                <a16:creationId xmlns:a16="http://schemas.microsoft.com/office/drawing/2014/main" id="{D2266C55-2B34-4B76-885B-55C13562982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01841" y="1606862"/>
            <a:ext cx="2308194" cy="1917576"/>
          </a:xfrm>
          <a:prstGeom prst="rect">
            <a:avLst/>
          </a:prstGeom>
        </p:spPr>
      </p:pic>
      <p:pic>
        <p:nvPicPr>
          <p:cNvPr id="7" name="Picture 6">
            <a:extLst>
              <a:ext uri="{FF2B5EF4-FFF2-40B4-BE49-F238E27FC236}">
                <a16:creationId xmlns:a16="http://schemas.microsoft.com/office/drawing/2014/main" id="{5ECB701C-9AF3-4943-875E-0413167FA5B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157088" y="1885996"/>
            <a:ext cx="2308196" cy="1917577"/>
          </a:xfrm>
          <a:prstGeom prst="rect">
            <a:avLst/>
          </a:prstGeom>
        </p:spPr>
      </p:pic>
      <p:pic>
        <p:nvPicPr>
          <p:cNvPr id="9" name="Picture 8">
            <a:extLst>
              <a:ext uri="{FF2B5EF4-FFF2-40B4-BE49-F238E27FC236}">
                <a16:creationId xmlns:a16="http://schemas.microsoft.com/office/drawing/2014/main" id="{4F021510-76D3-4D55-9742-1468B9F8FD0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4074663" y="1500327"/>
            <a:ext cx="2308194" cy="1917577"/>
          </a:xfrm>
          <a:prstGeom prst="rect">
            <a:avLst/>
          </a:prstGeom>
        </p:spPr>
      </p:pic>
      <p:pic>
        <p:nvPicPr>
          <p:cNvPr id="11" name="Picture 10" descr="A hand holding a plant&#10;&#10;Description automatically generated with low confidence">
            <a:extLst>
              <a:ext uri="{FF2B5EF4-FFF2-40B4-BE49-F238E27FC236}">
                <a16:creationId xmlns:a16="http://schemas.microsoft.com/office/drawing/2014/main" id="{2A5A3189-D211-44F9-B69C-B3938EB03A08}"/>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5929909" y="1885996"/>
            <a:ext cx="2308197" cy="1917576"/>
          </a:xfrm>
          <a:prstGeom prst="rect">
            <a:avLst/>
          </a:prstGeom>
        </p:spPr>
      </p:pic>
      <p:pic>
        <p:nvPicPr>
          <p:cNvPr id="13" name="Picture 12">
            <a:extLst>
              <a:ext uri="{FF2B5EF4-FFF2-40B4-BE49-F238E27FC236}">
                <a16:creationId xmlns:a16="http://schemas.microsoft.com/office/drawing/2014/main" id="{082A1E68-0D52-42C5-906F-4FDC72964B76}"/>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042793" y="1117566"/>
            <a:ext cx="2308198" cy="1917577"/>
          </a:xfrm>
          <a:prstGeom prst="rect">
            <a:avLst/>
          </a:prstGeom>
        </p:spPr>
      </p:pic>
      <p:pic>
        <p:nvPicPr>
          <p:cNvPr id="15" name="Picture 14" descr="A picture containing text, businesscard&#10;&#10;Description automatically generated">
            <a:extLst>
              <a:ext uri="{FF2B5EF4-FFF2-40B4-BE49-F238E27FC236}">
                <a16:creationId xmlns:a16="http://schemas.microsoft.com/office/drawing/2014/main" id="{5D1110C9-EA56-4E1B-902F-1717848DC8F2}"/>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9099844" y="2844784"/>
            <a:ext cx="2502293" cy="1975791"/>
          </a:xfrm>
          <a:prstGeom prst="rect">
            <a:avLst/>
          </a:prstGeom>
        </p:spPr>
      </p:pic>
      <p:pic>
        <p:nvPicPr>
          <p:cNvPr id="17" name="Picture 16">
            <a:extLst>
              <a:ext uri="{FF2B5EF4-FFF2-40B4-BE49-F238E27FC236}">
                <a16:creationId xmlns:a16="http://schemas.microsoft.com/office/drawing/2014/main" id="{33B236B3-B56C-4897-9027-3376FB40A558}"/>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rot="5400000">
            <a:off x="310293" y="3981786"/>
            <a:ext cx="2521739" cy="1997661"/>
          </a:xfrm>
          <a:prstGeom prst="rect">
            <a:avLst/>
          </a:prstGeom>
        </p:spPr>
      </p:pic>
      <p:pic>
        <p:nvPicPr>
          <p:cNvPr id="19" name="Picture 18" descr="A hand holding a plant&#10;&#10;Description automatically generated with low confidence">
            <a:extLst>
              <a:ext uri="{FF2B5EF4-FFF2-40B4-BE49-F238E27FC236}">
                <a16:creationId xmlns:a16="http://schemas.microsoft.com/office/drawing/2014/main" id="{1A1C6132-BB89-41C1-B579-A8FB334DB9B9}"/>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5400000">
            <a:off x="2511039" y="3997787"/>
            <a:ext cx="2398490" cy="2038341"/>
          </a:xfrm>
          <a:prstGeom prst="rect">
            <a:avLst/>
          </a:prstGeom>
        </p:spPr>
      </p:pic>
      <p:pic>
        <p:nvPicPr>
          <p:cNvPr id="21" name="Picture 20">
            <a:extLst>
              <a:ext uri="{FF2B5EF4-FFF2-40B4-BE49-F238E27FC236}">
                <a16:creationId xmlns:a16="http://schemas.microsoft.com/office/drawing/2014/main" id="{7D8FA0F8-09B6-4D20-B4CA-FA010E3840C0}"/>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a:off x="4543846" y="3962755"/>
            <a:ext cx="2684983" cy="2108404"/>
          </a:xfrm>
          <a:prstGeom prst="rect">
            <a:avLst/>
          </a:prstGeom>
        </p:spPr>
      </p:pic>
      <p:pic>
        <p:nvPicPr>
          <p:cNvPr id="29" name="Picture 28">
            <a:extLst>
              <a:ext uri="{FF2B5EF4-FFF2-40B4-BE49-F238E27FC236}">
                <a16:creationId xmlns:a16="http://schemas.microsoft.com/office/drawing/2014/main" id="{BFF3FF0C-719E-4E20-83D7-2AB8EF7CB347}"/>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rot="5400000">
            <a:off x="7267458" y="3778141"/>
            <a:ext cx="2521740" cy="2181983"/>
          </a:xfrm>
          <a:prstGeom prst="rect">
            <a:avLst/>
          </a:prstGeom>
        </p:spPr>
      </p:pic>
    </p:spTree>
    <p:extLst>
      <p:ext uri="{BB962C8B-B14F-4D97-AF65-F5344CB8AC3E}">
        <p14:creationId xmlns:p14="http://schemas.microsoft.com/office/powerpoint/2010/main" val="3537635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8DB3D-C48B-46D6-A920-D7ED14094C0B}"/>
              </a:ext>
            </a:extLst>
          </p:cNvPr>
          <p:cNvSpPr>
            <a:spLocks noGrp="1"/>
          </p:cNvSpPr>
          <p:nvPr>
            <p:ph type="title"/>
          </p:nvPr>
        </p:nvSpPr>
        <p:spPr/>
        <p:txBody>
          <a:bodyPr/>
          <a:lstStyle/>
          <a:p>
            <a:r>
              <a:rPr lang="en-US" dirty="0">
                <a:latin typeface="Modern Love" panose="04090805081005020601" pitchFamily="82" charset="0"/>
              </a:rPr>
              <a:t>Pinterest Board and Sketchbook</a:t>
            </a:r>
            <a:endParaRPr lang="en-GB" dirty="0">
              <a:latin typeface="Modern Love" panose="04090805081005020601" pitchFamily="82" charset="0"/>
            </a:endParaRPr>
          </a:p>
        </p:txBody>
      </p:sp>
      <p:sp>
        <p:nvSpPr>
          <p:cNvPr id="3" name="Content Placeholder 2">
            <a:extLst>
              <a:ext uri="{FF2B5EF4-FFF2-40B4-BE49-F238E27FC236}">
                <a16:creationId xmlns:a16="http://schemas.microsoft.com/office/drawing/2014/main" id="{A69CAE61-6042-47A5-92F0-C0FD28286A2F}"/>
              </a:ext>
            </a:extLst>
          </p:cNvPr>
          <p:cNvSpPr>
            <a:spLocks noGrp="1"/>
          </p:cNvSpPr>
          <p:nvPr>
            <p:ph idx="1"/>
          </p:nvPr>
        </p:nvSpPr>
        <p:spPr/>
        <p:txBody>
          <a:bodyPr/>
          <a:lstStyle/>
          <a:p>
            <a:pPr marL="0" indent="0">
              <a:buNone/>
            </a:pPr>
            <a:r>
              <a:rPr lang="en-GB" dirty="0">
                <a:latin typeface="Bahnschrift Condensed" panose="020B0502040204020203" pitchFamily="34" charset="0"/>
                <a:hlinkClick r:id="rId2"/>
              </a:rPr>
              <a:t>https://www.instagram.com/p/CL7rQwInnN_/</a:t>
            </a:r>
            <a:endParaRPr lang="en-GB" dirty="0">
              <a:latin typeface="Bahnschrift Condensed" panose="020B0502040204020203" pitchFamily="34" charset="0"/>
            </a:endParaRPr>
          </a:p>
          <a:p>
            <a:pPr marL="0" indent="0">
              <a:buNone/>
            </a:pPr>
            <a:r>
              <a:rPr lang="en-GB" dirty="0">
                <a:latin typeface="Bahnschrift Condensed" panose="020B0502040204020203" pitchFamily="34" charset="0"/>
                <a:hlinkClick r:id="rId3"/>
              </a:rPr>
              <a:t>https://www.pinterest.co.uk/sophpen246/visual-studies-ll/</a:t>
            </a:r>
            <a:endParaRPr lang="en-GB" dirty="0">
              <a:latin typeface="Bahnschrift Condensed" panose="020B0502040204020203" pitchFamily="34" charset="0"/>
            </a:endParaRPr>
          </a:p>
          <a:p>
            <a:pPr marL="0" indent="0">
              <a:buNone/>
            </a:pPr>
            <a:endParaRPr lang="en-GB" dirty="0"/>
          </a:p>
        </p:txBody>
      </p:sp>
    </p:spTree>
    <p:extLst>
      <p:ext uri="{BB962C8B-B14F-4D97-AF65-F5344CB8AC3E}">
        <p14:creationId xmlns:p14="http://schemas.microsoft.com/office/powerpoint/2010/main" val="4155954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1B4F9-D3AF-4CC3-9711-2907744241A2}"/>
              </a:ext>
            </a:extLst>
          </p:cNvPr>
          <p:cNvSpPr>
            <a:spLocks noGrp="1"/>
          </p:cNvSpPr>
          <p:nvPr>
            <p:ph type="title"/>
          </p:nvPr>
        </p:nvSpPr>
        <p:spPr/>
        <p:txBody>
          <a:bodyPr/>
          <a:lstStyle/>
          <a:p>
            <a:r>
              <a:rPr lang="en-US" dirty="0">
                <a:latin typeface="Modern Love" panose="04090805081005020601" pitchFamily="82" charset="0"/>
              </a:rPr>
              <a:t>Drawing Bingo</a:t>
            </a:r>
            <a:endParaRPr lang="en-GB" dirty="0">
              <a:latin typeface="Modern Love" panose="04090805081005020601" pitchFamily="82" charset="0"/>
            </a:endParaRPr>
          </a:p>
        </p:txBody>
      </p:sp>
      <p:pic>
        <p:nvPicPr>
          <p:cNvPr id="5" name="Picture 4" descr="Map&#10;&#10;Description automatically generated">
            <a:extLst>
              <a:ext uri="{FF2B5EF4-FFF2-40B4-BE49-F238E27FC236}">
                <a16:creationId xmlns:a16="http://schemas.microsoft.com/office/drawing/2014/main" id="{5F588931-7261-45E4-AB10-9E123BB91E9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29115" y="1271054"/>
            <a:ext cx="2335075" cy="262989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A61B0972-1AB4-4284-8911-B11A8AC3CA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2306463" y="1696455"/>
            <a:ext cx="2835112" cy="2198733"/>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628C8A06-DE25-48C4-B52D-F956694F494C}"/>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9052106" y="2020996"/>
            <a:ext cx="3364465" cy="1986124"/>
          </a:xfrm>
          <a:prstGeom prst="rect">
            <a:avLst/>
          </a:prstGeom>
        </p:spPr>
      </p:pic>
      <p:pic>
        <p:nvPicPr>
          <p:cNvPr id="11" name="Picture 10" descr="A picture containing text, envelope, businesscard&#10;&#10;Description automatically generated">
            <a:extLst>
              <a:ext uri="{FF2B5EF4-FFF2-40B4-BE49-F238E27FC236}">
                <a16:creationId xmlns:a16="http://schemas.microsoft.com/office/drawing/2014/main" id="{A30C79AF-21BE-4177-89A7-1259AEC907A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4565659" y="1696456"/>
            <a:ext cx="2835111" cy="2198733"/>
          </a:xfrm>
          <a:prstGeom prst="rect">
            <a:avLst/>
          </a:prstGeom>
        </p:spPr>
      </p:pic>
      <p:pic>
        <p:nvPicPr>
          <p:cNvPr id="13" name="Picture 12" descr="A close up of a leaf&#10;&#10;Description automatically generated with medium confidence">
            <a:extLst>
              <a:ext uri="{FF2B5EF4-FFF2-40B4-BE49-F238E27FC236}">
                <a16:creationId xmlns:a16="http://schemas.microsoft.com/office/drawing/2014/main" id="{BB968D46-718D-47FB-AF4B-25D3CCDA391D}"/>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275858" y="4112141"/>
            <a:ext cx="1994844" cy="2006353"/>
          </a:xfrm>
          <a:prstGeom prst="rect">
            <a:avLst/>
          </a:prstGeom>
        </p:spPr>
      </p:pic>
      <p:pic>
        <p:nvPicPr>
          <p:cNvPr id="15" name="Picture 14" descr="A picture containing outdoor, tree, green, plant&#10;&#10;Description automatically generated">
            <a:extLst>
              <a:ext uri="{FF2B5EF4-FFF2-40B4-BE49-F238E27FC236}">
                <a16:creationId xmlns:a16="http://schemas.microsoft.com/office/drawing/2014/main" id="{00EE3606-CF72-4EF9-9B22-E68ED96A8DF2}"/>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1963715" y="4737162"/>
            <a:ext cx="2079339" cy="1699567"/>
          </a:xfrm>
          <a:prstGeom prst="rect">
            <a:avLst/>
          </a:prstGeom>
        </p:spPr>
      </p:pic>
      <p:pic>
        <p:nvPicPr>
          <p:cNvPr id="17" name="Picture 16" descr="A close up of a plant&#10;&#10;Description automatically generated with medium confidence">
            <a:extLst>
              <a:ext uri="{FF2B5EF4-FFF2-40B4-BE49-F238E27FC236}">
                <a16:creationId xmlns:a16="http://schemas.microsoft.com/office/drawing/2014/main" id="{BE5648B9-A3A0-48E3-A4BE-CFA0962E5C7B}"/>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a:off x="3783575" y="4295943"/>
            <a:ext cx="2006355" cy="2196932"/>
          </a:xfrm>
          <a:prstGeom prst="rect">
            <a:avLst/>
          </a:prstGeom>
        </p:spPr>
      </p:pic>
      <p:pic>
        <p:nvPicPr>
          <p:cNvPr id="21" name="Picture 20" descr="A picture containing text&#10;&#10;Description automatically generated">
            <a:extLst>
              <a:ext uri="{FF2B5EF4-FFF2-40B4-BE49-F238E27FC236}">
                <a16:creationId xmlns:a16="http://schemas.microsoft.com/office/drawing/2014/main" id="{0E3DAC00-DAA2-4851-9259-3965DF4EB177}"/>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5400000">
            <a:off x="6485562" y="1975707"/>
            <a:ext cx="3852735" cy="2564970"/>
          </a:xfrm>
          <a:prstGeom prst="rect">
            <a:avLst/>
          </a:prstGeom>
        </p:spPr>
      </p:pic>
    </p:spTree>
    <p:extLst>
      <p:ext uri="{BB962C8B-B14F-4D97-AF65-F5344CB8AC3E}">
        <p14:creationId xmlns:p14="http://schemas.microsoft.com/office/powerpoint/2010/main" val="3773202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CAFF2-48A7-418C-B542-3809A689A422}"/>
              </a:ext>
            </a:extLst>
          </p:cNvPr>
          <p:cNvSpPr>
            <a:spLocks noGrp="1"/>
          </p:cNvSpPr>
          <p:nvPr>
            <p:ph type="title"/>
          </p:nvPr>
        </p:nvSpPr>
        <p:spPr/>
        <p:txBody>
          <a:bodyPr/>
          <a:lstStyle/>
          <a:p>
            <a:r>
              <a:rPr lang="en-US" dirty="0">
                <a:latin typeface="Modern Love" panose="04090805081005020601" pitchFamily="82" charset="0"/>
              </a:rPr>
              <a:t>Broken Up Images</a:t>
            </a:r>
            <a:endParaRPr lang="en-GB" dirty="0">
              <a:latin typeface="Modern Love" panose="04090805081005020601" pitchFamily="82" charset="0"/>
            </a:endParaRPr>
          </a:p>
        </p:txBody>
      </p:sp>
      <p:pic>
        <p:nvPicPr>
          <p:cNvPr id="5" name="Picture 4" descr="A picture containing bedclothes&#10;&#10;Description automatically generated">
            <a:extLst>
              <a:ext uri="{FF2B5EF4-FFF2-40B4-BE49-F238E27FC236}">
                <a16:creationId xmlns:a16="http://schemas.microsoft.com/office/drawing/2014/main" id="{8F7D2CF1-2453-4CE0-BB98-16429578DB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38951" y="1347211"/>
            <a:ext cx="3645023" cy="2733767"/>
          </a:xfrm>
          <a:prstGeom prst="rect">
            <a:avLst/>
          </a:prstGeom>
        </p:spPr>
      </p:pic>
      <p:pic>
        <p:nvPicPr>
          <p:cNvPr id="7" name="Picture 6" descr="A plant in a pot&#10;&#10;Description automatically generated with low confidence">
            <a:extLst>
              <a:ext uri="{FF2B5EF4-FFF2-40B4-BE49-F238E27FC236}">
                <a16:creationId xmlns:a16="http://schemas.microsoft.com/office/drawing/2014/main" id="{01781115-50B5-44B1-A2B7-8A5B1E666E3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910220" y="213064"/>
            <a:ext cx="2943043" cy="1979721"/>
          </a:xfrm>
          <a:prstGeom prst="rect">
            <a:avLst/>
          </a:prstGeom>
        </p:spPr>
      </p:pic>
      <p:pic>
        <p:nvPicPr>
          <p:cNvPr id="11" name="Picture 10">
            <a:extLst>
              <a:ext uri="{FF2B5EF4-FFF2-40B4-BE49-F238E27FC236}">
                <a16:creationId xmlns:a16="http://schemas.microsoft.com/office/drawing/2014/main" id="{C8B9A383-6F39-4417-82E3-22E09200250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16200000">
            <a:off x="3059867" y="2075756"/>
            <a:ext cx="3703207" cy="2271409"/>
          </a:xfrm>
          <a:prstGeom prst="rect">
            <a:avLst/>
          </a:prstGeom>
        </p:spPr>
      </p:pic>
      <p:pic>
        <p:nvPicPr>
          <p:cNvPr id="13" name="Picture 12" descr="Background pattern&#10;&#10;Description automatically generated">
            <a:extLst>
              <a:ext uri="{FF2B5EF4-FFF2-40B4-BE49-F238E27FC236}">
                <a16:creationId xmlns:a16="http://schemas.microsoft.com/office/drawing/2014/main" id="{6581D389-6760-4BCC-B66F-F6937286403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5511106" y="933929"/>
            <a:ext cx="3281199" cy="2361457"/>
          </a:xfrm>
          <a:prstGeom prst="rect">
            <a:avLst/>
          </a:prstGeom>
        </p:spPr>
      </p:pic>
      <p:pic>
        <p:nvPicPr>
          <p:cNvPr id="15" name="Picture 14" descr="A picture containing engineering drawing&#10;&#10;Description automatically generated">
            <a:extLst>
              <a:ext uri="{FF2B5EF4-FFF2-40B4-BE49-F238E27FC236}">
                <a16:creationId xmlns:a16="http://schemas.microsoft.com/office/drawing/2014/main" id="{8C788597-4111-467B-87FD-6D148060892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7938290" y="2689966"/>
            <a:ext cx="3291399" cy="2601160"/>
          </a:xfrm>
          <a:prstGeom prst="rect">
            <a:avLst/>
          </a:prstGeom>
        </p:spPr>
      </p:pic>
      <p:pic>
        <p:nvPicPr>
          <p:cNvPr id="17" name="Picture 16" descr="A close up of a plant&#10;&#10;Description automatically generated with medium confidence">
            <a:extLst>
              <a:ext uri="{FF2B5EF4-FFF2-40B4-BE49-F238E27FC236}">
                <a16:creationId xmlns:a16="http://schemas.microsoft.com/office/drawing/2014/main" id="{C12D517F-A373-4FC5-AEA8-6FC3EFDE5BC9}"/>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774711" y="3939426"/>
            <a:ext cx="2006354" cy="2703329"/>
          </a:xfrm>
          <a:prstGeom prst="rect">
            <a:avLst/>
          </a:prstGeom>
        </p:spPr>
      </p:pic>
    </p:spTree>
    <p:extLst>
      <p:ext uri="{BB962C8B-B14F-4D97-AF65-F5344CB8AC3E}">
        <p14:creationId xmlns:p14="http://schemas.microsoft.com/office/powerpoint/2010/main" val="200733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A09E-B7CB-47C5-854A-4E556F50C39A}"/>
              </a:ext>
            </a:extLst>
          </p:cNvPr>
          <p:cNvSpPr>
            <a:spLocks noGrp="1"/>
          </p:cNvSpPr>
          <p:nvPr>
            <p:ph type="title"/>
          </p:nvPr>
        </p:nvSpPr>
        <p:spPr/>
        <p:txBody>
          <a:bodyPr/>
          <a:lstStyle/>
          <a:p>
            <a:r>
              <a:rPr lang="en-US" dirty="0">
                <a:latin typeface="Modern Love" panose="04090805081005020601" pitchFamily="82" charset="0"/>
              </a:rPr>
              <a:t>Foliage Cut Outs</a:t>
            </a:r>
            <a:endParaRPr lang="en-GB" dirty="0">
              <a:latin typeface="Modern Love" panose="04090805081005020601" pitchFamily="82" charset="0"/>
            </a:endParaRPr>
          </a:p>
        </p:txBody>
      </p:sp>
      <p:pic>
        <p:nvPicPr>
          <p:cNvPr id="5" name="Picture 4">
            <a:extLst>
              <a:ext uri="{FF2B5EF4-FFF2-40B4-BE49-F238E27FC236}">
                <a16:creationId xmlns:a16="http://schemas.microsoft.com/office/drawing/2014/main" id="{5C14315E-32CC-4080-A370-FDE20B862C8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71847" y="1497604"/>
            <a:ext cx="2075033" cy="1926639"/>
          </a:xfrm>
          <a:prstGeom prst="rect">
            <a:avLst/>
          </a:prstGeom>
        </p:spPr>
      </p:pic>
      <p:pic>
        <p:nvPicPr>
          <p:cNvPr id="7" name="Picture 6" descr="Background pattern&#10;&#10;Description automatically generated">
            <a:extLst>
              <a:ext uri="{FF2B5EF4-FFF2-40B4-BE49-F238E27FC236}">
                <a16:creationId xmlns:a16="http://schemas.microsoft.com/office/drawing/2014/main" id="{F6F469F0-3294-4F51-865D-D7BD06E879F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209150" y="1312506"/>
            <a:ext cx="1831580" cy="1917577"/>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FF1EA8D3-0DF0-4D3D-85DF-16DF8826FB0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4142698" y="1498080"/>
            <a:ext cx="2075031" cy="2192969"/>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C1DB107E-3C09-406C-9AD8-4FA8B0DC2E9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6123776" y="676888"/>
            <a:ext cx="2051416" cy="1917577"/>
          </a:xfrm>
          <a:prstGeom prst="rect">
            <a:avLst/>
          </a:prstGeom>
        </p:spPr>
      </p:pic>
      <p:pic>
        <p:nvPicPr>
          <p:cNvPr id="13" name="Picture 12">
            <a:extLst>
              <a:ext uri="{FF2B5EF4-FFF2-40B4-BE49-F238E27FC236}">
                <a16:creationId xmlns:a16="http://schemas.microsoft.com/office/drawing/2014/main" id="{70493459-C00A-42E0-A8AC-43C84C8E847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6112532" y="2486996"/>
            <a:ext cx="2045963" cy="2105470"/>
          </a:xfrm>
          <a:prstGeom prst="rect">
            <a:avLst/>
          </a:prstGeom>
        </p:spPr>
      </p:pic>
      <p:pic>
        <p:nvPicPr>
          <p:cNvPr id="17" name="Picture 16" descr="A picture containing envelope, stationary, accessory, flag&#10;&#10;Description automatically generated">
            <a:extLst>
              <a:ext uri="{FF2B5EF4-FFF2-40B4-BE49-F238E27FC236}">
                <a16:creationId xmlns:a16="http://schemas.microsoft.com/office/drawing/2014/main" id="{02E9AF6E-ADDA-4EEE-8C60-07A1989DB2B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7822790" y="1185261"/>
            <a:ext cx="2501282" cy="1986197"/>
          </a:xfrm>
          <a:prstGeom prst="rect">
            <a:avLst/>
          </a:prstGeom>
        </p:spPr>
      </p:pic>
      <p:pic>
        <p:nvPicPr>
          <p:cNvPr id="19" name="Picture 18" descr="Logo&#10;&#10;Description automatically generated">
            <a:extLst>
              <a:ext uri="{FF2B5EF4-FFF2-40B4-BE49-F238E27FC236}">
                <a16:creationId xmlns:a16="http://schemas.microsoft.com/office/drawing/2014/main" id="{4F58BFE8-34B1-4059-A1E3-4E38A63E177F}"/>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a:stretch/>
        </p:blipFill>
        <p:spPr>
          <a:xfrm rot="5400000">
            <a:off x="284548" y="3357043"/>
            <a:ext cx="2049629" cy="2105470"/>
          </a:xfrm>
          <a:prstGeom prst="rect">
            <a:avLst/>
          </a:prstGeom>
        </p:spPr>
      </p:pic>
      <p:pic>
        <p:nvPicPr>
          <p:cNvPr id="21" name="Picture 20" descr="A picture containing text&#10;&#10;Description automatically generated">
            <a:extLst>
              <a:ext uri="{FF2B5EF4-FFF2-40B4-BE49-F238E27FC236}">
                <a16:creationId xmlns:a16="http://schemas.microsoft.com/office/drawing/2014/main" id="{D54DD712-A74C-46F4-8484-DAB006E00D1A}"/>
              </a:ext>
            </a:extLst>
          </p:cNvPr>
          <p:cNvPicPr>
            <a:picLocks noChangeAspect="1"/>
          </p:cNvPicPr>
          <p:nvPr/>
        </p:nvPicPr>
        <p:blipFill rotWithShape="1">
          <a:blip r:embed="rId9" cstate="screen">
            <a:extLst>
              <a:ext uri="{28A0092B-C50C-407E-A947-70E740481C1C}">
                <a14:useLocalDpi xmlns:a14="http://schemas.microsoft.com/office/drawing/2010/main"/>
              </a:ext>
            </a:extLst>
          </a:blip>
          <a:srcRect/>
          <a:stretch/>
        </p:blipFill>
        <p:spPr>
          <a:xfrm rot="5400000">
            <a:off x="2462007" y="3081393"/>
            <a:ext cx="1711731" cy="1793474"/>
          </a:xfrm>
          <a:prstGeom prst="rect">
            <a:avLst/>
          </a:prstGeom>
        </p:spPr>
      </p:pic>
      <p:pic>
        <p:nvPicPr>
          <p:cNvPr id="23" name="Picture 22" descr="A picture containing logo&#10;&#10;Description automatically generated">
            <a:extLst>
              <a:ext uri="{FF2B5EF4-FFF2-40B4-BE49-F238E27FC236}">
                <a16:creationId xmlns:a16="http://schemas.microsoft.com/office/drawing/2014/main" id="{F41C2E9F-3B9B-4F02-B04E-2791285D5693}"/>
              </a:ext>
            </a:extLst>
          </p:cNvPr>
          <p:cNvPicPr>
            <a:picLocks noChangeAspect="1"/>
          </p:cNvPicPr>
          <p:nvPr/>
        </p:nvPicPr>
        <p:blipFill rotWithShape="1">
          <a:blip r:embed="rId10" cstate="screen">
            <a:extLst>
              <a:ext uri="{28A0092B-C50C-407E-A947-70E740481C1C}">
                <a14:useLocalDpi xmlns:a14="http://schemas.microsoft.com/office/drawing/2010/main"/>
              </a:ext>
            </a:extLst>
          </a:blip>
          <a:srcRect/>
          <a:stretch/>
        </p:blipFill>
        <p:spPr>
          <a:xfrm rot="5400000">
            <a:off x="4155398" y="4009969"/>
            <a:ext cx="2049630" cy="2107374"/>
          </a:xfrm>
          <a:prstGeom prst="rect">
            <a:avLst/>
          </a:prstGeom>
        </p:spPr>
      </p:pic>
      <p:pic>
        <p:nvPicPr>
          <p:cNvPr id="25" name="Picture 24" descr="A picture containing text&#10;&#10;Description automatically generated">
            <a:extLst>
              <a:ext uri="{FF2B5EF4-FFF2-40B4-BE49-F238E27FC236}">
                <a16:creationId xmlns:a16="http://schemas.microsoft.com/office/drawing/2014/main" id="{A3C4260A-C5FB-4857-B6D9-38EF0BB1A82E}"/>
              </a:ext>
            </a:extLst>
          </p:cNvPr>
          <p:cNvPicPr>
            <a:picLocks noChangeAspect="1"/>
          </p:cNvPicPr>
          <p:nvPr/>
        </p:nvPicPr>
        <p:blipFill rotWithShape="1">
          <a:blip r:embed="rId11" cstate="screen">
            <a:extLst>
              <a:ext uri="{28A0092B-C50C-407E-A947-70E740481C1C}">
                <a14:useLocalDpi xmlns:a14="http://schemas.microsoft.com/office/drawing/2010/main"/>
              </a:ext>
            </a:extLst>
          </a:blip>
          <a:srcRect/>
          <a:stretch/>
        </p:blipFill>
        <p:spPr>
          <a:xfrm rot="5400000">
            <a:off x="9839770" y="2116296"/>
            <a:ext cx="2049629" cy="2141577"/>
          </a:xfrm>
          <a:prstGeom prst="rect">
            <a:avLst/>
          </a:prstGeom>
        </p:spPr>
      </p:pic>
      <p:pic>
        <p:nvPicPr>
          <p:cNvPr id="27" name="Picture 26" descr="A picture containing text&#10;&#10;Description automatically generated">
            <a:extLst>
              <a:ext uri="{FF2B5EF4-FFF2-40B4-BE49-F238E27FC236}">
                <a16:creationId xmlns:a16="http://schemas.microsoft.com/office/drawing/2014/main" id="{7B7626F2-E425-481B-B9F6-55685AF7285B}"/>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rot="5400000">
            <a:off x="8281827" y="3831774"/>
            <a:ext cx="2049630" cy="2147387"/>
          </a:xfrm>
          <a:prstGeom prst="rect">
            <a:avLst/>
          </a:prstGeom>
        </p:spPr>
      </p:pic>
    </p:spTree>
    <p:extLst>
      <p:ext uri="{BB962C8B-B14F-4D97-AF65-F5344CB8AC3E}">
        <p14:creationId xmlns:p14="http://schemas.microsoft.com/office/powerpoint/2010/main" val="3651506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8599-A210-4F86-8866-4F8EE48E9225}"/>
              </a:ext>
            </a:extLst>
          </p:cNvPr>
          <p:cNvSpPr>
            <a:spLocks noGrp="1"/>
          </p:cNvSpPr>
          <p:nvPr>
            <p:ph type="title"/>
          </p:nvPr>
        </p:nvSpPr>
        <p:spPr/>
        <p:txBody>
          <a:bodyPr/>
          <a:lstStyle/>
          <a:p>
            <a:r>
              <a:rPr lang="en-US" dirty="0">
                <a:latin typeface="Modern Love" panose="04090805081005020601" pitchFamily="82" charset="0"/>
              </a:rPr>
              <a:t>Digital Foliage</a:t>
            </a:r>
            <a:endParaRPr lang="en-GB" dirty="0">
              <a:latin typeface="Modern Love" panose="04090805081005020601" pitchFamily="82" charset="0"/>
            </a:endParaRPr>
          </a:p>
        </p:txBody>
      </p:sp>
      <p:pic>
        <p:nvPicPr>
          <p:cNvPr id="5" name="Picture 4">
            <a:extLst>
              <a:ext uri="{FF2B5EF4-FFF2-40B4-BE49-F238E27FC236}">
                <a16:creationId xmlns:a16="http://schemas.microsoft.com/office/drawing/2014/main" id="{1437CC45-AE30-464C-A38B-9D6B749E03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6427" y="1602174"/>
            <a:ext cx="2710556" cy="4274845"/>
          </a:xfrm>
          <a:prstGeom prst="rect">
            <a:avLst/>
          </a:prstGeom>
        </p:spPr>
      </p:pic>
      <p:pic>
        <p:nvPicPr>
          <p:cNvPr id="7" name="Picture 6" descr="A picture containing long&#10;&#10;Description automatically generated">
            <a:extLst>
              <a:ext uri="{FF2B5EF4-FFF2-40B4-BE49-F238E27FC236}">
                <a16:creationId xmlns:a16="http://schemas.microsoft.com/office/drawing/2014/main" id="{68A6812C-108C-4B66-A0CF-C1646047F79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28693" y="1597603"/>
            <a:ext cx="2710555" cy="4274845"/>
          </a:xfrm>
          <a:prstGeom prst="rect">
            <a:avLst/>
          </a:prstGeom>
        </p:spPr>
      </p:pic>
      <p:pic>
        <p:nvPicPr>
          <p:cNvPr id="9" name="Picture 8">
            <a:extLst>
              <a:ext uri="{FF2B5EF4-FFF2-40B4-BE49-F238E27FC236}">
                <a16:creationId xmlns:a16="http://schemas.microsoft.com/office/drawing/2014/main" id="{BF19577F-91E7-409D-82DA-7B6752AC735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925021" y="1597603"/>
            <a:ext cx="2775937" cy="4274844"/>
          </a:xfrm>
          <a:prstGeom prst="rect">
            <a:avLst/>
          </a:prstGeom>
        </p:spPr>
      </p:pic>
      <p:pic>
        <p:nvPicPr>
          <p:cNvPr id="11" name="Picture 10" descr="Background pattern&#10;&#10;Description automatically generated">
            <a:extLst>
              <a:ext uri="{FF2B5EF4-FFF2-40B4-BE49-F238E27FC236}">
                <a16:creationId xmlns:a16="http://schemas.microsoft.com/office/drawing/2014/main" id="{274DB85A-BB50-4888-8560-E8EF9C04B13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87372" y="1597604"/>
            <a:ext cx="2775937" cy="4274844"/>
          </a:xfrm>
          <a:prstGeom prst="rect">
            <a:avLst/>
          </a:prstGeom>
        </p:spPr>
      </p:pic>
    </p:spTree>
    <p:extLst>
      <p:ext uri="{BB962C8B-B14F-4D97-AF65-F5344CB8AC3E}">
        <p14:creationId xmlns:p14="http://schemas.microsoft.com/office/powerpoint/2010/main" val="2374933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E5A10-6767-40C5-BAAA-B4B2A8351B68}"/>
              </a:ext>
            </a:extLst>
          </p:cNvPr>
          <p:cNvSpPr>
            <a:spLocks noGrp="1"/>
          </p:cNvSpPr>
          <p:nvPr>
            <p:ph type="title"/>
          </p:nvPr>
        </p:nvSpPr>
        <p:spPr/>
        <p:txBody>
          <a:bodyPr/>
          <a:lstStyle/>
          <a:p>
            <a:r>
              <a:rPr lang="en-US" dirty="0">
                <a:latin typeface="Modern Love" panose="04090805081005020601" pitchFamily="82" charset="0"/>
              </a:rPr>
              <a:t>Digital Foliage</a:t>
            </a:r>
            <a:endParaRPr lang="en-GB" dirty="0">
              <a:latin typeface="Modern Love" panose="04090805081005020601" pitchFamily="82" charset="0"/>
            </a:endParaRPr>
          </a:p>
        </p:txBody>
      </p:sp>
      <p:pic>
        <p:nvPicPr>
          <p:cNvPr id="5" name="Picture 4" descr="Background pattern&#10;&#10;Description automatically generated">
            <a:extLst>
              <a:ext uri="{FF2B5EF4-FFF2-40B4-BE49-F238E27FC236}">
                <a16:creationId xmlns:a16="http://schemas.microsoft.com/office/drawing/2014/main" id="{2D553D9C-E702-4DF8-8E08-759F893654E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4619" y="1558031"/>
            <a:ext cx="2716752" cy="4274598"/>
          </a:xfrm>
          <a:prstGeom prst="rect">
            <a:avLst/>
          </a:prstGeom>
        </p:spPr>
      </p:pic>
      <p:pic>
        <p:nvPicPr>
          <p:cNvPr id="7" name="Picture 6" descr="Background pattern&#10;&#10;Description automatically generated">
            <a:extLst>
              <a:ext uri="{FF2B5EF4-FFF2-40B4-BE49-F238E27FC236}">
                <a16:creationId xmlns:a16="http://schemas.microsoft.com/office/drawing/2014/main" id="{072A68D8-7788-4699-8FB5-0ECE641648E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78409" y="1558028"/>
            <a:ext cx="2716752" cy="4274597"/>
          </a:xfrm>
          <a:prstGeom prst="rect">
            <a:avLst/>
          </a:prstGeom>
        </p:spPr>
      </p:pic>
      <p:pic>
        <p:nvPicPr>
          <p:cNvPr id="9" name="Picture 8" descr="Background pattern&#10;&#10;Description automatically generated">
            <a:extLst>
              <a:ext uri="{FF2B5EF4-FFF2-40B4-BE49-F238E27FC236}">
                <a16:creationId xmlns:a16="http://schemas.microsoft.com/office/drawing/2014/main" id="{AA7A5994-95B0-4346-B544-93F65AC9F70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62199" y="1558028"/>
            <a:ext cx="2716752" cy="4274597"/>
          </a:xfrm>
          <a:prstGeom prst="rect">
            <a:avLst/>
          </a:prstGeom>
        </p:spPr>
      </p:pic>
      <p:pic>
        <p:nvPicPr>
          <p:cNvPr id="11" name="Picture 10" descr="A picture containing outdoor, fabric&#10;&#10;Description automatically generated">
            <a:extLst>
              <a:ext uri="{FF2B5EF4-FFF2-40B4-BE49-F238E27FC236}">
                <a16:creationId xmlns:a16="http://schemas.microsoft.com/office/drawing/2014/main" id="{B82858B9-8CFC-47D0-9BFC-7126B97F6A2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945989" y="1558028"/>
            <a:ext cx="2716752" cy="4274597"/>
          </a:xfrm>
          <a:prstGeom prst="rect">
            <a:avLst/>
          </a:prstGeom>
        </p:spPr>
      </p:pic>
    </p:spTree>
    <p:extLst>
      <p:ext uri="{BB962C8B-B14F-4D97-AF65-F5344CB8AC3E}">
        <p14:creationId xmlns:p14="http://schemas.microsoft.com/office/powerpoint/2010/main" val="1579600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A35D3-8118-424D-990D-F4EEAFC26C8B}"/>
              </a:ext>
            </a:extLst>
          </p:cNvPr>
          <p:cNvSpPr>
            <a:spLocks noGrp="1"/>
          </p:cNvSpPr>
          <p:nvPr>
            <p:ph type="title"/>
          </p:nvPr>
        </p:nvSpPr>
        <p:spPr/>
        <p:txBody>
          <a:bodyPr/>
          <a:lstStyle/>
          <a:p>
            <a:r>
              <a:rPr lang="en-US" dirty="0">
                <a:latin typeface="Modern Love" panose="04090805081005020601" pitchFamily="82" charset="0"/>
              </a:rPr>
              <a:t>Digital Foliage</a:t>
            </a:r>
            <a:endParaRPr lang="en-GB" dirty="0">
              <a:latin typeface="Modern Love" panose="04090805081005020601" pitchFamily="82" charset="0"/>
            </a:endParaRPr>
          </a:p>
        </p:txBody>
      </p:sp>
      <p:pic>
        <p:nvPicPr>
          <p:cNvPr id="5" name="Picture 4" descr="A picture containing text, indoor, painted, colorful&#10;&#10;Description automatically generated">
            <a:extLst>
              <a:ext uri="{FF2B5EF4-FFF2-40B4-BE49-F238E27FC236}">
                <a16:creationId xmlns:a16="http://schemas.microsoft.com/office/drawing/2014/main" id="{C4305B0A-6743-414A-8E44-34F56F40C58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21220" y="1460376"/>
            <a:ext cx="4709064" cy="4558684"/>
          </a:xfrm>
          <a:prstGeom prst="rect">
            <a:avLst/>
          </a:prstGeom>
        </p:spPr>
      </p:pic>
      <p:pic>
        <p:nvPicPr>
          <p:cNvPr id="7" name="Picture 6" descr="A picture containing tree, outdoor, curtain, forest&#10;&#10;Description automatically generated">
            <a:extLst>
              <a:ext uri="{FF2B5EF4-FFF2-40B4-BE49-F238E27FC236}">
                <a16:creationId xmlns:a16="http://schemas.microsoft.com/office/drawing/2014/main" id="{0DD67AD3-1528-4B33-9F43-75A7F7D58A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22760" y="1460376"/>
            <a:ext cx="4709063" cy="4558684"/>
          </a:xfrm>
          <a:prstGeom prst="rect">
            <a:avLst/>
          </a:prstGeom>
        </p:spPr>
      </p:pic>
    </p:spTree>
    <p:extLst>
      <p:ext uri="{BB962C8B-B14F-4D97-AF65-F5344CB8AC3E}">
        <p14:creationId xmlns:p14="http://schemas.microsoft.com/office/powerpoint/2010/main" val="555904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8B316-B9C8-4B10-864A-F9A28CF4409B}"/>
              </a:ext>
            </a:extLst>
          </p:cNvPr>
          <p:cNvSpPr>
            <a:spLocks noGrp="1"/>
          </p:cNvSpPr>
          <p:nvPr>
            <p:ph type="title"/>
          </p:nvPr>
        </p:nvSpPr>
        <p:spPr/>
        <p:txBody>
          <a:bodyPr/>
          <a:lstStyle/>
          <a:p>
            <a:r>
              <a:rPr lang="en-US" dirty="0">
                <a:latin typeface="Modern Love" panose="04090805081005020601" pitchFamily="82" charset="0"/>
              </a:rPr>
              <a:t>Digital Foliage</a:t>
            </a:r>
            <a:endParaRPr lang="en-GB" dirty="0">
              <a:latin typeface="Modern Love" panose="04090805081005020601" pitchFamily="82" charset="0"/>
            </a:endParaRPr>
          </a:p>
        </p:txBody>
      </p:sp>
      <p:pic>
        <p:nvPicPr>
          <p:cNvPr id="5" name="Picture 4">
            <a:extLst>
              <a:ext uri="{FF2B5EF4-FFF2-40B4-BE49-F238E27FC236}">
                <a16:creationId xmlns:a16="http://schemas.microsoft.com/office/drawing/2014/main" id="{1C0789F7-ED71-4700-A607-52B40BDB123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30130" y="1507478"/>
            <a:ext cx="2645730" cy="4351784"/>
          </a:xfrm>
          <a:prstGeom prst="rect">
            <a:avLst/>
          </a:prstGeom>
        </p:spPr>
      </p:pic>
      <p:pic>
        <p:nvPicPr>
          <p:cNvPr id="7" name="Picture 6" descr="Background pattern&#10;&#10;Description automatically generated with medium confidence">
            <a:extLst>
              <a:ext uri="{FF2B5EF4-FFF2-40B4-BE49-F238E27FC236}">
                <a16:creationId xmlns:a16="http://schemas.microsoft.com/office/drawing/2014/main" id="{13FC1620-49D2-4DD8-8E81-10A53AF5D0B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355111" y="1507477"/>
            <a:ext cx="2645731" cy="4351783"/>
          </a:xfrm>
          <a:prstGeom prst="rect">
            <a:avLst/>
          </a:prstGeom>
        </p:spPr>
      </p:pic>
      <p:pic>
        <p:nvPicPr>
          <p:cNvPr id="9" name="Picture 8" descr="A picture containing purple, invertebrate, coelenterate, blue&#10;&#10;Description automatically generated">
            <a:extLst>
              <a:ext uri="{FF2B5EF4-FFF2-40B4-BE49-F238E27FC236}">
                <a16:creationId xmlns:a16="http://schemas.microsoft.com/office/drawing/2014/main" id="{CBEDEB74-FE20-45E0-9FD1-980F1530C6A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96000" y="1507477"/>
            <a:ext cx="2645731" cy="4351783"/>
          </a:xfrm>
          <a:prstGeom prst="rect">
            <a:avLst/>
          </a:prstGeom>
        </p:spPr>
      </p:pic>
      <p:pic>
        <p:nvPicPr>
          <p:cNvPr id="11" name="Picture 10" descr="A picture containing text, fabric&#10;&#10;Description automatically generated">
            <a:extLst>
              <a:ext uri="{FF2B5EF4-FFF2-40B4-BE49-F238E27FC236}">
                <a16:creationId xmlns:a16="http://schemas.microsoft.com/office/drawing/2014/main" id="{293C0CE4-CE09-4FD8-B5C9-6FEEE3BE7EC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836889" y="1507477"/>
            <a:ext cx="2645731" cy="4351783"/>
          </a:xfrm>
          <a:prstGeom prst="rect">
            <a:avLst/>
          </a:prstGeom>
        </p:spPr>
      </p:pic>
    </p:spTree>
    <p:extLst>
      <p:ext uri="{BB962C8B-B14F-4D97-AF65-F5344CB8AC3E}">
        <p14:creationId xmlns:p14="http://schemas.microsoft.com/office/powerpoint/2010/main" val="3824395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413DD-D5D8-4995-BE09-760C88F6BB2D}"/>
              </a:ext>
            </a:extLst>
          </p:cNvPr>
          <p:cNvSpPr>
            <a:spLocks noGrp="1"/>
          </p:cNvSpPr>
          <p:nvPr>
            <p:ph type="title"/>
          </p:nvPr>
        </p:nvSpPr>
        <p:spPr/>
        <p:txBody>
          <a:bodyPr/>
          <a:lstStyle/>
          <a:p>
            <a:r>
              <a:rPr lang="en-US" dirty="0">
                <a:latin typeface="Modern Love" panose="04090805081005020601" pitchFamily="82" charset="0"/>
              </a:rPr>
              <a:t>Hand Stitched Foliage</a:t>
            </a:r>
            <a:endParaRPr lang="en-GB" dirty="0">
              <a:latin typeface="Modern Love" panose="04090805081005020601" pitchFamily="82" charset="0"/>
            </a:endParaRPr>
          </a:p>
        </p:txBody>
      </p:sp>
      <p:pic>
        <p:nvPicPr>
          <p:cNvPr id="5" name="Picture 4" descr="A picture containing text&#10;&#10;Description automatically generated">
            <a:extLst>
              <a:ext uri="{FF2B5EF4-FFF2-40B4-BE49-F238E27FC236}">
                <a16:creationId xmlns:a16="http://schemas.microsoft.com/office/drawing/2014/main" id="{12AE7729-17C9-4A64-B431-D9CB9B5E369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14714" y="2021890"/>
            <a:ext cx="4113659" cy="2814222"/>
          </a:xfrm>
          <a:prstGeom prst="rect">
            <a:avLst/>
          </a:prstGeom>
        </p:spPr>
      </p:pic>
      <p:pic>
        <p:nvPicPr>
          <p:cNvPr id="7" name="Picture 6" descr="A picture containing text, picture frame&#10;&#10;Description automatically generated">
            <a:extLst>
              <a:ext uri="{FF2B5EF4-FFF2-40B4-BE49-F238E27FC236}">
                <a16:creationId xmlns:a16="http://schemas.microsoft.com/office/drawing/2014/main" id="{43548430-5568-48CB-9F9E-21209DCEE76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679406" y="2021891"/>
            <a:ext cx="4113661" cy="2814223"/>
          </a:xfrm>
          <a:prstGeom prst="rect">
            <a:avLst/>
          </a:prstGeom>
        </p:spPr>
      </p:pic>
      <p:pic>
        <p:nvPicPr>
          <p:cNvPr id="9" name="Picture 8" descr="A close-up of a map&#10;&#10;Description automatically generated with medium confidence">
            <a:extLst>
              <a:ext uri="{FF2B5EF4-FFF2-40B4-BE49-F238E27FC236}">
                <a16:creationId xmlns:a16="http://schemas.microsoft.com/office/drawing/2014/main" id="{E7A5344D-EDE3-411E-B5C9-116FA68ED87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573526" y="2021893"/>
            <a:ext cx="4113661" cy="2814222"/>
          </a:xfrm>
          <a:prstGeom prst="rect">
            <a:avLst/>
          </a:prstGeom>
        </p:spPr>
      </p:pic>
      <p:pic>
        <p:nvPicPr>
          <p:cNvPr id="11" name="Picture 10" descr="A picture containing text, fabric&#10;&#10;Description automatically generated">
            <a:extLst>
              <a:ext uri="{FF2B5EF4-FFF2-40B4-BE49-F238E27FC236}">
                <a16:creationId xmlns:a16="http://schemas.microsoft.com/office/drawing/2014/main" id="{1E2EF825-937B-49C4-A450-C228A8D3870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8610394" y="812172"/>
            <a:ext cx="3352399" cy="2338458"/>
          </a:xfrm>
          <a:prstGeom prst="rect">
            <a:avLst/>
          </a:prstGeom>
        </p:spPr>
      </p:pic>
      <p:pic>
        <p:nvPicPr>
          <p:cNvPr id="13" name="Picture 12" descr="A drawing on a piece of paper&#10;&#10;Description automatically generated with medium confidence">
            <a:extLst>
              <a:ext uri="{FF2B5EF4-FFF2-40B4-BE49-F238E27FC236}">
                <a16:creationId xmlns:a16="http://schemas.microsoft.com/office/drawing/2014/main" id="{670EEAC7-878A-4F79-B30A-3828FE3A3F5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9053746" y="3863609"/>
            <a:ext cx="3296570" cy="2263803"/>
          </a:xfrm>
          <a:prstGeom prst="rect">
            <a:avLst/>
          </a:prstGeom>
        </p:spPr>
      </p:pic>
    </p:spTree>
    <p:extLst>
      <p:ext uri="{BB962C8B-B14F-4D97-AF65-F5344CB8AC3E}">
        <p14:creationId xmlns:p14="http://schemas.microsoft.com/office/powerpoint/2010/main" val="11378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3AECC-6A16-4D79-8267-793C1830D56D}"/>
              </a:ext>
            </a:extLst>
          </p:cNvPr>
          <p:cNvSpPr>
            <a:spLocks noGrp="1"/>
          </p:cNvSpPr>
          <p:nvPr>
            <p:ph type="title"/>
          </p:nvPr>
        </p:nvSpPr>
        <p:spPr/>
        <p:txBody>
          <a:bodyPr/>
          <a:lstStyle/>
          <a:p>
            <a:r>
              <a:rPr lang="en-US" dirty="0">
                <a:latin typeface="Modern Love" panose="04090805081005020601" pitchFamily="82" charset="0"/>
              </a:rPr>
              <a:t>Abstract Observational Drawings</a:t>
            </a:r>
            <a:endParaRPr lang="en-GB" dirty="0">
              <a:latin typeface="Modern Love" panose="04090805081005020601" pitchFamily="82" charset="0"/>
            </a:endParaRPr>
          </a:p>
        </p:txBody>
      </p:sp>
      <p:pic>
        <p:nvPicPr>
          <p:cNvPr id="5" name="Picture 4" descr="A picture containing text, stationary&#10;&#10;Description automatically generated">
            <a:extLst>
              <a:ext uri="{FF2B5EF4-FFF2-40B4-BE49-F238E27FC236}">
                <a16:creationId xmlns:a16="http://schemas.microsoft.com/office/drawing/2014/main" id="{64FC7DE1-E600-4B05-ACF4-235A2A1A2B2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68254" y="1507284"/>
            <a:ext cx="2734319" cy="2454081"/>
          </a:xfrm>
          <a:prstGeom prst="rect">
            <a:avLst/>
          </a:prstGeom>
        </p:spPr>
      </p:pic>
      <p:pic>
        <p:nvPicPr>
          <p:cNvPr id="7" name="Picture 6" descr="A picture containing plant&#10;&#10;Description automatically generated">
            <a:extLst>
              <a:ext uri="{FF2B5EF4-FFF2-40B4-BE49-F238E27FC236}">
                <a16:creationId xmlns:a16="http://schemas.microsoft.com/office/drawing/2014/main" id="{18065039-CA21-4CC7-8D11-C82FB223CD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1601187" y="4185917"/>
            <a:ext cx="2734320" cy="1835214"/>
          </a:xfrm>
          <a:prstGeom prst="rect">
            <a:avLst/>
          </a:prstGeom>
        </p:spPr>
      </p:pic>
      <p:pic>
        <p:nvPicPr>
          <p:cNvPr id="9" name="Picture 8" descr="Diagram&#10;&#10;Description automatically generated">
            <a:extLst>
              <a:ext uri="{FF2B5EF4-FFF2-40B4-BE49-F238E27FC236}">
                <a16:creationId xmlns:a16="http://schemas.microsoft.com/office/drawing/2014/main" id="{5186477D-B4E7-46DF-B887-A0D372518BA8}"/>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3466655" y="1858631"/>
            <a:ext cx="3981635" cy="2943167"/>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4209D0EB-DA04-4FC6-A7E5-E38B37451DE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190912" y="1433954"/>
            <a:ext cx="3240350" cy="2924264"/>
          </a:xfrm>
          <a:prstGeom prst="rect">
            <a:avLst/>
          </a:prstGeom>
        </p:spPr>
      </p:pic>
      <p:pic>
        <p:nvPicPr>
          <p:cNvPr id="13" name="Picture 12" descr="A close up of a plant&#10;&#10;Description automatically generated with medium confidence">
            <a:extLst>
              <a:ext uri="{FF2B5EF4-FFF2-40B4-BE49-F238E27FC236}">
                <a16:creationId xmlns:a16="http://schemas.microsoft.com/office/drawing/2014/main" id="{95297C57-8D5D-43BB-B8E3-FA8A800EFE2F}"/>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9515949" y="4085737"/>
            <a:ext cx="2499782" cy="2035574"/>
          </a:xfrm>
          <a:prstGeom prst="rect">
            <a:avLst/>
          </a:prstGeom>
        </p:spPr>
      </p:pic>
    </p:spTree>
    <p:extLst>
      <p:ext uri="{BB962C8B-B14F-4D97-AF65-F5344CB8AC3E}">
        <p14:creationId xmlns:p14="http://schemas.microsoft.com/office/powerpoint/2010/main" val="2151420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02CC6-1731-4B10-BF36-6ACCC845CE87}"/>
              </a:ext>
            </a:extLst>
          </p:cNvPr>
          <p:cNvSpPr>
            <a:spLocks noGrp="1"/>
          </p:cNvSpPr>
          <p:nvPr>
            <p:ph type="title"/>
          </p:nvPr>
        </p:nvSpPr>
        <p:spPr/>
        <p:txBody>
          <a:bodyPr/>
          <a:lstStyle/>
          <a:p>
            <a:r>
              <a:rPr lang="en-US" dirty="0">
                <a:latin typeface="Modern Love" panose="04090805081005020601" pitchFamily="82" charset="0"/>
              </a:rPr>
              <a:t>3D Making</a:t>
            </a:r>
            <a:endParaRPr lang="en-GB" dirty="0">
              <a:latin typeface="Modern Love" panose="04090805081005020601" pitchFamily="82" charset="0"/>
            </a:endParaRPr>
          </a:p>
        </p:txBody>
      </p:sp>
      <p:pic>
        <p:nvPicPr>
          <p:cNvPr id="5" name="Picture 4" descr="A picture containing wall, indoor, thread&#10;&#10;Description automatically generated">
            <a:extLst>
              <a:ext uri="{FF2B5EF4-FFF2-40B4-BE49-F238E27FC236}">
                <a16:creationId xmlns:a16="http://schemas.microsoft.com/office/drawing/2014/main" id="{0B99F028-3A06-41D1-85DF-1B7B777AEFC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577313" y="2432217"/>
            <a:ext cx="3320774" cy="1189609"/>
          </a:xfrm>
          <a:prstGeom prst="rect">
            <a:avLst/>
          </a:prstGeom>
        </p:spPr>
      </p:pic>
      <p:pic>
        <p:nvPicPr>
          <p:cNvPr id="7" name="Picture 6" descr="A hand holding a bouquet of flowers&#10;&#10;Description automatically generated with low confidence">
            <a:extLst>
              <a:ext uri="{FF2B5EF4-FFF2-40B4-BE49-F238E27FC236}">
                <a16:creationId xmlns:a16="http://schemas.microsoft.com/office/drawing/2014/main" id="{9668F73C-FED8-4496-AE9F-C09713EEA12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696024" y="2677488"/>
            <a:ext cx="4132555" cy="1867006"/>
          </a:xfrm>
          <a:prstGeom prst="rect">
            <a:avLst/>
          </a:prstGeom>
        </p:spPr>
      </p:pic>
      <p:pic>
        <p:nvPicPr>
          <p:cNvPr id="9" name="Picture 8">
            <a:extLst>
              <a:ext uri="{FF2B5EF4-FFF2-40B4-BE49-F238E27FC236}">
                <a16:creationId xmlns:a16="http://schemas.microsoft.com/office/drawing/2014/main" id="{3B9F689E-036F-40F1-8E99-F5D7726F37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3732041" y="1046583"/>
            <a:ext cx="2769834" cy="2540469"/>
          </a:xfrm>
          <a:prstGeom prst="rect">
            <a:avLst/>
          </a:prstGeom>
        </p:spPr>
      </p:pic>
      <p:pic>
        <p:nvPicPr>
          <p:cNvPr id="11" name="Picture 10" descr="A picture containing wall&#10;&#10;Description automatically generated">
            <a:extLst>
              <a:ext uri="{FF2B5EF4-FFF2-40B4-BE49-F238E27FC236}">
                <a16:creationId xmlns:a16="http://schemas.microsoft.com/office/drawing/2014/main" id="{A3F959F6-8BA3-412E-ACB7-403DC646A22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5320570" y="3279762"/>
            <a:ext cx="3910614" cy="1594619"/>
          </a:xfrm>
          <a:prstGeom prst="rect">
            <a:avLst/>
          </a:prstGeom>
        </p:spPr>
      </p:pic>
      <p:pic>
        <p:nvPicPr>
          <p:cNvPr id="13" name="Picture 12" descr="A plant on the wall&#10;&#10;Description automatically generated with low confidence">
            <a:extLst>
              <a:ext uri="{FF2B5EF4-FFF2-40B4-BE49-F238E27FC236}">
                <a16:creationId xmlns:a16="http://schemas.microsoft.com/office/drawing/2014/main" id="{AEFBE66E-A760-431F-B7BB-7E015E262DF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6930807" y="1836502"/>
            <a:ext cx="4703371" cy="2161420"/>
          </a:xfrm>
          <a:prstGeom prst="rect">
            <a:avLst/>
          </a:prstGeom>
        </p:spPr>
      </p:pic>
      <p:pic>
        <p:nvPicPr>
          <p:cNvPr id="15" name="Picture 14">
            <a:extLst>
              <a:ext uri="{FF2B5EF4-FFF2-40B4-BE49-F238E27FC236}">
                <a16:creationId xmlns:a16="http://schemas.microsoft.com/office/drawing/2014/main" id="{93760981-4B74-4BAA-A9D1-18121E14586F}"/>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3627794" y="4018569"/>
            <a:ext cx="2687135" cy="2249277"/>
          </a:xfrm>
          <a:prstGeom prst="rect">
            <a:avLst/>
          </a:prstGeom>
        </p:spPr>
      </p:pic>
    </p:spTree>
    <p:extLst>
      <p:ext uri="{BB962C8B-B14F-4D97-AF65-F5344CB8AC3E}">
        <p14:creationId xmlns:p14="http://schemas.microsoft.com/office/powerpoint/2010/main" val="2278076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18BE2-BD82-4B97-9B0D-210E96B29535}"/>
              </a:ext>
            </a:extLst>
          </p:cNvPr>
          <p:cNvSpPr>
            <a:spLocks noGrp="1"/>
          </p:cNvSpPr>
          <p:nvPr>
            <p:ph type="title"/>
          </p:nvPr>
        </p:nvSpPr>
        <p:spPr/>
        <p:txBody>
          <a:bodyPr/>
          <a:lstStyle/>
          <a:p>
            <a:r>
              <a:rPr lang="en-US" dirty="0">
                <a:latin typeface="Modern Love" panose="04090805081005020601" pitchFamily="82" charset="0"/>
              </a:rPr>
              <a:t>Abstract Foliage</a:t>
            </a:r>
            <a:endParaRPr lang="en-GB" dirty="0">
              <a:latin typeface="Modern Love" panose="04090805081005020601" pitchFamily="82" charset="0"/>
            </a:endParaRPr>
          </a:p>
        </p:txBody>
      </p:sp>
      <p:pic>
        <p:nvPicPr>
          <p:cNvPr id="5" name="Picture 4" descr="A picture containing drawn, palm, painting&#10;&#10;Description automatically generated">
            <a:extLst>
              <a:ext uri="{FF2B5EF4-FFF2-40B4-BE49-F238E27FC236}">
                <a16:creationId xmlns:a16="http://schemas.microsoft.com/office/drawing/2014/main" id="{D3FA390C-2FE5-4E60-9561-E922619BEEB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20708" y="2307085"/>
            <a:ext cx="4299013" cy="2734325"/>
          </a:xfrm>
          <a:prstGeom prst="rect">
            <a:avLst/>
          </a:prstGeom>
        </p:spPr>
      </p:pic>
      <p:pic>
        <p:nvPicPr>
          <p:cNvPr id="7" name="Picture 6" descr="A close-up of a piece of art&#10;&#10;Description automatically generated with low confidence">
            <a:extLst>
              <a:ext uri="{FF2B5EF4-FFF2-40B4-BE49-F238E27FC236}">
                <a16:creationId xmlns:a16="http://schemas.microsoft.com/office/drawing/2014/main" id="{BC41DECC-FE79-4AA6-A661-173D6694B79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493514" y="2307084"/>
            <a:ext cx="4299014" cy="2734326"/>
          </a:xfrm>
          <a:prstGeom prst="rect">
            <a:avLst/>
          </a:prstGeom>
        </p:spPr>
      </p:pic>
      <p:pic>
        <p:nvPicPr>
          <p:cNvPr id="9" name="Picture 8" descr="Background pattern&#10;&#10;Description automatically generated">
            <a:extLst>
              <a:ext uri="{FF2B5EF4-FFF2-40B4-BE49-F238E27FC236}">
                <a16:creationId xmlns:a16="http://schemas.microsoft.com/office/drawing/2014/main" id="{FBB98B99-03FE-43F4-9D78-F2E95425750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319573" y="2307083"/>
            <a:ext cx="4299014" cy="2734327"/>
          </a:xfrm>
          <a:prstGeom prst="rect">
            <a:avLst/>
          </a:prstGeom>
        </p:spPr>
      </p:pic>
      <p:pic>
        <p:nvPicPr>
          <p:cNvPr id="11" name="Picture 10" descr="A picture containing text, furniture&#10;&#10;Description automatically generated">
            <a:extLst>
              <a:ext uri="{FF2B5EF4-FFF2-40B4-BE49-F238E27FC236}">
                <a16:creationId xmlns:a16="http://schemas.microsoft.com/office/drawing/2014/main" id="{277CC767-B006-40C5-A543-8D5AF0CB749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8145631" y="2307083"/>
            <a:ext cx="4299015" cy="2734327"/>
          </a:xfrm>
          <a:prstGeom prst="rect">
            <a:avLst/>
          </a:prstGeom>
        </p:spPr>
      </p:pic>
    </p:spTree>
    <p:extLst>
      <p:ext uri="{BB962C8B-B14F-4D97-AF65-F5344CB8AC3E}">
        <p14:creationId xmlns:p14="http://schemas.microsoft.com/office/powerpoint/2010/main" val="2165205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7260F-99D8-487C-A59C-64716942A8E7}"/>
              </a:ext>
            </a:extLst>
          </p:cNvPr>
          <p:cNvSpPr>
            <a:spLocks noGrp="1"/>
          </p:cNvSpPr>
          <p:nvPr>
            <p:ph type="title"/>
          </p:nvPr>
        </p:nvSpPr>
        <p:spPr/>
        <p:txBody>
          <a:bodyPr/>
          <a:lstStyle/>
          <a:p>
            <a:r>
              <a:rPr lang="en-US" dirty="0">
                <a:latin typeface="Modern Love" panose="04090805081005020601" pitchFamily="82" charset="0"/>
              </a:rPr>
              <a:t>Abstract Foliage</a:t>
            </a:r>
            <a:endParaRPr lang="en-GB" dirty="0">
              <a:latin typeface="Modern Love" panose="04090805081005020601" pitchFamily="82" charset="0"/>
            </a:endParaRPr>
          </a:p>
        </p:txBody>
      </p:sp>
      <p:pic>
        <p:nvPicPr>
          <p:cNvPr id="5" name="Picture 4" descr="A picture containing text, painting&#10;&#10;Description automatically generated">
            <a:extLst>
              <a:ext uri="{FF2B5EF4-FFF2-40B4-BE49-F238E27FC236}">
                <a16:creationId xmlns:a16="http://schemas.microsoft.com/office/drawing/2014/main" id="{86B64FED-1108-48B1-8C14-465E7767748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379776" y="2505468"/>
            <a:ext cx="4426027" cy="2796467"/>
          </a:xfrm>
          <a:prstGeom prst="rect">
            <a:avLst/>
          </a:prstGeom>
        </p:spPr>
      </p:pic>
      <p:pic>
        <p:nvPicPr>
          <p:cNvPr id="7" name="Picture 6" descr="A picture containing text, painting&#10;&#10;Description automatically generated">
            <a:extLst>
              <a:ext uri="{FF2B5EF4-FFF2-40B4-BE49-F238E27FC236}">
                <a16:creationId xmlns:a16="http://schemas.microsoft.com/office/drawing/2014/main" id="{4A6760BE-AAD5-4246-9F06-6F8A4D0CCE4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2469584" y="2505468"/>
            <a:ext cx="4426027" cy="2796467"/>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809BE714-5F98-41C9-9CBD-708D8093F15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318943" y="2505468"/>
            <a:ext cx="4426028" cy="2796468"/>
          </a:xfrm>
          <a:prstGeom prst="rect">
            <a:avLst/>
          </a:prstGeom>
        </p:spPr>
      </p:pic>
      <p:pic>
        <p:nvPicPr>
          <p:cNvPr id="11" name="Picture 10" descr="A picture containing background pattern&#10;&#10;Description automatically generated">
            <a:extLst>
              <a:ext uri="{FF2B5EF4-FFF2-40B4-BE49-F238E27FC236}">
                <a16:creationId xmlns:a16="http://schemas.microsoft.com/office/drawing/2014/main" id="{ADFE7AEF-1D1E-4EF9-B1C1-5FB48EEAC893}"/>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8168301" y="2505468"/>
            <a:ext cx="4426027" cy="2796467"/>
          </a:xfrm>
          <a:prstGeom prst="rect">
            <a:avLst/>
          </a:prstGeom>
        </p:spPr>
      </p:pic>
    </p:spTree>
    <p:extLst>
      <p:ext uri="{BB962C8B-B14F-4D97-AF65-F5344CB8AC3E}">
        <p14:creationId xmlns:p14="http://schemas.microsoft.com/office/powerpoint/2010/main" val="3358912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C714-FE52-4376-99F5-5CF88CF9368F}"/>
              </a:ext>
            </a:extLst>
          </p:cNvPr>
          <p:cNvSpPr>
            <a:spLocks noGrp="1"/>
          </p:cNvSpPr>
          <p:nvPr>
            <p:ph type="title"/>
          </p:nvPr>
        </p:nvSpPr>
        <p:spPr/>
        <p:txBody>
          <a:bodyPr/>
          <a:lstStyle/>
          <a:p>
            <a:r>
              <a:rPr lang="en-US" dirty="0">
                <a:latin typeface="Modern Love" panose="04090805081005020601" pitchFamily="82" charset="0"/>
              </a:rPr>
              <a:t>Abstract Foliage</a:t>
            </a:r>
            <a:endParaRPr lang="en-GB" dirty="0">
              <a:latin typeface="Modern Love" panose="04090805081005020601" pitchFamily="82" charset="0"/>
            </a:endParaRPr>
          </a:p>
        </p:txBody>
      </p:sp>
      <p:pic>
        <p:nvPicPr>
          <p:cNvPr id="5" name="Picture 4" descr="A drawing of a butterfly&#10;&#10;Description automatically generated with low confidence">
            <a:extLst>
              <a:ext uri="{FF2B5EF4-FFF2-40B4-BE49-F238E27FC236}">
                <a16:creationId xmlns:a16="http://schemas.microsoft.com/office/drawing/2014/main" id="{F7FB8EAC-279F-49EE-B4AB-059AC2B418A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2566" y="2008921"/>
            <a:ext cx="3830019" cy="2698813"/>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2AEAE66D-A9A9-42F6-9EBD-BCE5AA97DF3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281399" y="1165542"/>
            <a:ext cx="1847256" cy="4385569"/>
          </a:xfrm>
          <a:prstGeom prst="rect">
            <a:avLst/>
          </a:prstGeom>
        </p:spPr>
      </p:pic>
      <p:pic>
        <p:nvPicPr>
          <p:cNvPr id="9" name="Picture 8" descr="A picture containing text, businesscard&#10;&#10;Description automatically generated">
            <a:extLst>
              <a:ext uri="{FF2B5EF4-FFF2-40B4-BE49-F238E27FC236}">
                <a16:creationId xmlns:a16="http://schemas.microsoft.com/office/drawing/2014/main" id="{AF0B214E-46FC-41A0-B7E0-82F4CC5EB7C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2857054" y="1595793"/>
            <a:ext cx="2773129" cy="2468180"/>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94FE1754-6013-46F5-A2F3-A66157023CB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6506068" y="1346088"/>
            <a:ext cx="3830017" cy="2584844"/>
          </a:xfrm>
          <a:prstGeom prst="rect">
            <a:avLst/>
          </a:prstGeom>
        </p:spPr>
      </p:pic>
      <p:pic>
        <p:nvPicPr>
          <p:cNvPr id="13" name="Picture 12" descr="A picture containing background pattern&#10;&#10;Description automatically generated">
            <a:extLst>
              <a:ext uri="{FF2B5EF4-FFF2-40B4-BE49-F238E27FC236}">
                <a16:creationId xmlns:a16="http://schemas.microsoft.com/office/drawing/2014/main" id="{760DE43B-E882-4B47-87D9-4B3220D35349}"/>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9252170" y="712240"/>
            <a:ext cx="3080550" cy="2352970"/>
          </a:xfrm>
          <a:prstGeom prst="rect">
            <a:avLst/>
          </a:prstGeom>
        </p:spPr>
      </p:pic>
      <p:pic>
        <p:nvPicPr>
          <p:cNvPr id="15" name="Picture 14" descr="Letter&#10;&#10;Description automatically generated">
            <a:extLst>
              <a:ext uri="{FF2B5EF4-FFF2-40B4-BE49-F238E27FC236}">
                <a16:creationId xmlns:a16="http://schemas.microsoft.com/office/drawing/2014/main" id="{591694F9-6B46-41FB-974E-59BF3FA11DE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9086296" y="3705686"/>
            <a:ext cx="3080550" cy="2219417"/>
          </a:xfrm>
          <a:prstGeom prst="rect">
            <a:avLst/>
          </a:prstGeom>
        </p:spPr>
      </p:pic>
    </p:spTree>
    <p:extLst>
      <p:ext uri="{BB962C8B-B14F-4D97-AF65-F5344CB8AC3E}">
        <p14:creationId xmlns:p14="http://schemas.microsoft.com/office/powerpoint/2010/main" val="489516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B48D-390A-4E77-92F6-8775837FA7B8}"/>
              </a:ext>
            </a:extLst>
          </p:cNvPr>
          <p:cNvSpPr>
            <a:spLocks noGrp="1"/>
          </p:cNvSpPr>
          <p:nvPr>
            <p:ph type="title"/>
          </p:nvPr>
        </p:nvSpPr>
        <p:spPr/>
        <p:txBody>
          <a:bodyPr/>
          <a:lstStyle/>
          <a:p>
            <a:r>
              <a:rPr lang="en-US" dirty="0">
                <a:latin typeface="Modern Love" panose="04090805081005020601" pitchFamily="82" charset="0"/>
              </a:rPr>
              <a:t>Continuous Line Drawing</a:t>
            </a:r>
            <a:endParaRPr lang="en-GB" dirty="0">
              <a:latin typeface="Modern Love" panose="04090805081005020601" pitchFamily="82" charset="0"/>
            </a:endParaRPr>
          </a:p>
        </p:txBody>
      </p:sp>
      <p:pic>
        <p:nvPicPr>
          <p:cNvPr id="5" name="Picture 4" descr="Text&#10;&#10;Description automatically generated with medium confidence">
            <a:extLst>
              <a:ext uri="{FF2B5EF4-FFF2-40B4-BE49-F238E27FC236}">
                <a16:creationId xmlns:a16="http://schemas.microsoft.com/office/drawing/2014/main" id="{E53605E8-D9E2-44C9-A339-42F84CE8A23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1595209" y="1967885"/>
            <a:ext cx="5024763" cy="3858827"/>
          </a:xfrm>
          <a:prstGeom prst="rect">
            <a:avLst/>
          </a:prstGeom>
        </p:spPr>
      </p:pic>
      <p:pic>
        <p:nvPicPr>
          <p:cNvPr id="7" name="Picture 6" descr="A picture containing wall&#10;&#10;Description automatically generated">
            <a:extLst>
              <a:ext uri="{FF2B5EF4-FFF2-40B4-BE49-F238E27FC236}">
                <a16:creationId xmlns:a16="http://schemas.microsoft.com/office/drawing/2014/main" id="{FA8FC331-AB75-46C2-8892-58F234193F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513030" y="1967886"/>
            <a:ext cx="5024765" cy="3858826"/>
          </a:xfrm>
          <a:prstGeom prst="rect">
            <a:avLst/>
          </a:prstGeom>
        </p:spPr>
      </p:pic>
    </p:spTree>
    <p:extLst>
      <p:ext uri="{BB962C8B-B14F-4D97-AF65-F5344CB8AC3E}">
        <p14:creationId xmlns:p14="http://schemas.microsoft.com/office/powerpoint/2010/main" val="3757067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A45A5-CA29-4103-9672-DF5EC364B498}"/>
              </a:ext>
            </a:extLst>
          </p:cNvPr>
          <p:cNvSpPr>
            <a:spLocks noGrp="1"/>
          </p:cNvSpPr>
          <p:nvPr>
            <p:ph type="title"/>
          </p:nvPr>
        </p:nvSpPr>
        <p:spPr>
          <a:xfrm>
            <a:off x="838200" y="365125"/>
            <a:ext cx="10515600" cy="1197345"/>
          </a:xfrm>
        </p:spPr>
        <p:txBody>
          <a:bodyPr/>
          <a:lstStyle/>
          <a:p>
            <a:r>
              <a:rPr lang="en-US" dirty="0" err="1">
                <a:latin typeface="Modern Love" panose="04090805081005020601" pitchFamily="82" charset="0"/>
              </a:rPr>
              <a:t>Hecetu</a:t>
            </a:r>
            <a:r>
              <a:rPr lang="en-US" dirty="0">
                <a:latin typeface="Modern Love" panose="04090805081005020601" pitchFamily="82" charset="0"/>
              </a:rPr>
              <a:t> - Research</a:t>
            </a:r>
            <a:endParaRPr lang="en-GB" dirty="0">
              <a:latin typeface="Modern Love" panose="04090805081005020601" pitchFamily="82" charset="0"/>
            </a:endParaRPr>
          </a:p>
        </p:txBody>
      </p:sp>
      <p:pic>
        <p:nvPicPr>
          <p:cNvPr id="5" name="Picture 4" descr="A picture containing text&#10;&#10;Description automatically generated">
            <a:extLst>
              <a:ext uri="{FF2B5EF4-FFF2-40B4-BE49-F238E27FC236}">
                <a16:creationId xmlns:a16="http://schemas.microsoft.com/office/drawing/2014/main" id="{6461D76B-11B2-4DBA-B749-374D0FA214F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8012279" y="1132087"/>
            <a:ext cx="4047853" cy="2814222"/>
          </a:xfrm>
          <a:prstGeom prst="rect">
            <a:avLst/>
          </a:prstGeom>
        </p:spPr>
      </p:pic>
      <p:pic>
        <p:nvPicPr>
          <p:cNvPr id="7" name="Picture 6" descr="A picture containing text, envelope&#10;&#10;Description automatically generated">
            <a:extLst>
              <a:ext uri="{FF2B5EF4-FFF2-40B4-BE49-F238E27FC236}">
                <a16:creationId xmlns:a16="http://schemas.microsoft.com/office/drawing/2014/main" id="{717E134A-BE23-4AEB-8426-0506DDD96D7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6004059" y="3096479"/>
            <a:ext cx="3356173" cy="2175030"/>
          </a:xfrm>
          <a:prstGeom prst="rect">
            <a:avLst/>
          </a:prstGeom>
        </p:spPr>
      </p:pic>
      <p:pic>
        <p:nvPicPr>
          <p:cNvPr id="1026" name="Picture 2">
            <a:extLst>
              <a:ext uri="{FF2B5EF4-FFF2-40B4-BE49-F238E27FC236}">
                <a16:creationId xmlns:a16="http://schemas.microsoft.com/office/drawing/2014/main" id="{86CC82D1-E187-47EA-8D0C-7E1E81F55B91}"/>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3782" y="1371192"/>
            <a:ext cx="2308195" cy="22752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0522891-F514-4691-97A8-D97F46419F10}"/>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2938508" y="1371192"/>
            <a:ext cx="1571348" cy="22726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0A4346C-41C4-44F0-95DC-880582DF6597}"/>
              </a:ext>
            </a:extLst>
          </p:cNvPr>
          <p:cNvSpPr txBox="1"/>
          <p:nvPr/>
        </p:nvSpPr>
        <p:spPr>
          <a:xfrm>
            <a:off x="1837678" y="3643876"/>
            <a:ext cx="4669654" cy="2308324"/>
          </a:xfrm>
          <a:prstGeom prst="rect">
            <a:avLst/>
          </a:prstGeom>
          <a:noFill/>
        </p:spPr>
        <p:txBody>
          <a:bodyPr wrap="square" rtlCol="0">
            <a:spAutoFit/>
          </a:bodyPr>
          <a:lstStyle/>
          <a:p>
            <a:r>
              <a:rPr lang="en-US" dirty="0">
                <a:latin typeface="Bahnschrift Condensed" panose="020B0502040204020203" pitchFamily="34" charset="0"/>
              </a:rPr>
              <a:t>I enjoyed researching this artist for this module because there is a lot of sense of abstraction throughout this artists work. I find it appealing that it is very simple but has a bright pop of colour to make it stand out. This artist creates motifs and patterns for decorations for furniture such as pillows, this is relevant to my modules as we are looking at interior patterns. The line work is also simple, but it works well with the geometry.</a:t>
            </a:r>
            <a:endParaRPr lang="en-GB" dirty="0">
              <a:latin typeface="Bahnschrift Condensed" panose="020B0502040204020203" pitchFamily="34" charset="0"/>
            </a:endParaRPr>
          </a:p>
        </p:txBody>
      </p:sp>
    </p:spTree>
    <p:extLst>
      <p:ext uri="{BB962C8B-B14F-4D97-AF65-F5344CB8AC3E}">
        <p14:creationId xmlns:p14="http://schemas.microsoft.com/office/powerpoint/2010/main" val="2483870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14F26-C6D7-476B-87A3-42B9AEE201A4}"/>
              </a:ext>
            </a:extLst>
          </p:cNvPr>
          <p:cNvSpPr>
            <a:spLocks noGrp="1"/>
          </p:cNvSpPr>
          <p:nvPr>
            <p:ph type="title"/>
          </p:nvPr>
        </p:nvSpPr>
        <p:spPr/>
        <p:txBody>
          <a:bodyPr/>
          <a:lstStyle/>
          <a:p>
            <a:r>
              <a:rPr lang="en-US" dirty="0">
                <a:latin typeface="Modern Love" panose="04090805081005020601" pitchFamily="82" charset="0"/>
              </a:rPr>
              <a:t>Patternbank</a:t>
            </a:r>
            <a:endParaRPr lang="en-GB" dirty="0">
              <a:latin typeface="Modern Love" panose="04090805081005020601" pitchFamily="82" charset="0"/>
            </a:endParaRPr>
          </a:p>
        </p:txBody>
      </p:sp>
      <p:pic>
        <p:nvPicPr>
          <p:cNvPr id="5" name="Picture 4" descr="A picture containing text, fabric&#10;&#10;Description automatically generated">
            <a:extLst>
              <a:ext uri="{FF2B5EF4-FFF2-40B4-BE49-F238E27FC236}">
                <a16:creationId xmlns:a16="http://schemas.microsoft.com/office/drawing/2014/main" id="{7795C39C-98E7-482A-873E-6B93826C5AC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9352287" y="656594"/>
            <a:ext cx="2503502" cy="2068188"/>
          </a:xfrm>
          <a:prstGeom prst="rect">
            <a:avLst/>
          </a:prstGeom>
        </p:spPr>
      </p:pic>
      <p:pic>
        <p:nvPicPr>
          <p:cNvPr id="7" name="Picture 6" descr="Background pattern&#10;&#10;Description automatically generated">
            <a:extLst>
              <a:ext uri="{FF2B5EF4-FFF2-40B4-BE49-F238E27FC236}">
                <a16:creationId xmlns:a16="http://schemas.microsoft.com/office/drawing/2014/main" id="{A5D7C11E-2D9E-46E7-839C-6F7276AD9B9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6447886" y="684814"/>
            <a:ext cx="3367934" cy="2876181"/>
          </a:xfrm>
          <a:prstGeom prst="rect">
            <a:avLst/>
          </a:prstGeom>
        </p:spPr>
      </p:pic>
      <p:pic>
        <p:nvPicPr>
          <p:cNvPr id="9" name="Picture 8" descr="Background pattern&#10;&#10;Description automatically generated">
            <a:extLst>
              <a:ext uri="{FF2B5EF4-FFF2-40B4-BE49-F238E27FC236}">
                <a16:creationId xmlns:a16="http://schemas.microsoft.com/office/drawing/2014/main" id="{2DDA2810-B5DC-4393-B71A-27A787A9CC9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8992844" y="3484535"/>
            <a:ext cx="3179636" cy="2308534"/>
          </a:xfrm>
          <a:prstGeom prst="rect">
            <a:avLst/>
          </a:prstGeom>
        </p:spPr>
      </p:pic>
      <p:pic>
        <p:nvPicPr>
          <p:cNvPr id="11" name="Picture 10" descr="Background pattern&#10;&#10;Description automatically generated">
            <a:extLst>
              <a:ext uri="{FF2B5EF4-FFF2-40B4-BE49-F238E27FC236}">
                <a16:creationId xmlns:a16="http://schemas.microsoft.com/office/drawing/2014/main" id="{497C99F7-DE44-427F-90F7-6EC340541DA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40803" y="1316026"/>
            <a:ext cx="2491173" cy="2137549"/>
          </a:xfrm>
          <a:prstGeom prst="rect">
            <a:avLst/>
          </a:prstGeom>
        </p:spPr>
      </p:pic>
      <p:pic>
        <p:nvPicPr>
          <p:cNvPr id="13" name="Picture 12" descr="Background pattern&#10;&#10;Description automatically generated">
            <a:extLst>
              <a:ext uri="{FF2B5EF4-FFF2-40B4-BE49-F238E27FC236}">
                <a16:creationId xmlns:a16="http://schemas.microsoft.com/office/drawing/2014/main" id="{377370C0-D39E-4FA4-96AD-7846C4895F55}"/>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601341" y="1935332"/>
            <a:ext cx="2112702" cy="1871540"/>
          </a:xfrm>
          <a:prstGeom prst="rect">
            <a:avLst/>
          </a:prstGeom>
        </p:spPr>
      </p:pic>
      <p:pic>
        <p:nvPicPr>
          <p:cNvPr id="15" name="Picture 14" descr="Background pattern&#10;&#10;Description automatically generated with medium confidence">
            <a:extLst>
              <a:ext uri="{FF2B5EF4-FFF2-40B4-BE49-F238E27FC236}">
                <a16:creationId xmlns:a16="http://schemas.microsoft.com/office/drawing/2014/main" id="{7AC6CBF7-57C7-4AA0-830B-8D7E72BCAC5A}"/>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4443562" y="706501"/>
            <a:ext cx="1859584" cy="2054454"/>
          </a:xfrm>
          <a:prstGeom prst="rect">
            <a:avLst/>
          </a:prstGeom>
        </p:spPr>
      </p:pic>
      <p:sp>
        <p:nvSpPr>
          <p:cNvPr id="16" name="TextBox 15">
            <a:extLst>
              <a:ext uri="{FF2B5EF4-FFF2-40B4-BE49-F238E27FC236}">
                <a16:creationId xmlns:a16="http://schemas.microsoft.com/office/drawing/2014/main" id="{CE86144D-ABB0-468C-BF5A-E424B349EEDB}"/>
              </a:ext>
            </a:extLst>
          </p:cNvPr>
          <p:cNvSpPr txBox="1"/>
          <p:nvPr/>
        </p:nvSpPr>
        <p:spPr>
          <a:xfrm>
            <a:off x="269781" y="3374576"/>
            <a:ext cx="2562195" cy="377970"/>
          </a:xfrm>
          <a:prstGeom prst="rect">
            <a:avLst/>
          </a:prstGeom>
          <a:noFill/>
        </p:spPr>
        <p:txBody>
          <a:bodyPr wrap="square" rtlCol="0">
            <a:spAutoFit/>
          </a:bodyPr>
          <a:lstStyle/>
          <a:p>
            <a:r>
              <a:rPr lang="en-US" dirty="0">
                <a:latin typeface="Bahnschrift Condensed" panose="020B0502040204020203" pitchFamily="34" charset="0"/>
              </a:rPr>
              <a:t>Luna Print</a:t>
            </a:r>
            <a:endParaRPr lang="en-GB" dirty="0">
              <a:latin typeface="Bahnschrift Condensed" panose="020B0502040204020203" pitchFamily="34" charset="0"/>
            </a:endParaRPr>
          </a:p>
        </p:txBody>
      </p:sp>
      <p:sp>
        <p:nvSpPr>
          <p:cNvPr id="17" name="TextBox 16">
            <a:extLst>
              <a:ext uri="{FF2B5EF4-FFF2-40B4-BE49-F238E27FC236}">
                <a16:creationId xmlns:a16="http://schemas.microsoft.com/office/drawing/2014/main" id="{6CBFADA7-7617-4337-B625-4F276C837953}"/>
              </a:ext>
            </a:extLst>
          </p:cNvPr>
          <p:cNvSpPr txBox="1"/>
          <p:nvPr/>
        </p:nvSpPr>
        <p:spPr>
          <a:xfrm>
            <a:off x="2831976" y="1606858"/>
            <a:ext cx="3195962" cy="369332"/>
          </a:xfrm>
          <a:prstGeom prst="rect">
            <a:avLst/>
          </a:prstGeom>
          <a:noFill/>
        </p:spPr>
        <p:txBody>
          <a:bodyPr wrap="square" rtlCol="0">
            <a:spAutoFit/>
          </a:bodyPr>
          <a:lstStyle/>
          <a:p>
            <a:r>
              <a:rPr lang="en-US" dirty="0">
                <a:latin typeface="Bahnschrift Condensed" panose="020B0502040204020203" pitchFamily="34" charset="0"/>
              </a:rPr>
              <a:t>Aleksandra </a:t>
            </a:r>
            <a:r>
              <a:rPr lang="en-US" dirty="0" err="1">
                <a:latin typeface="Bahnschrift Condensed" panose="020B0502040204020203" pitchFamily="34" charset="0"/>
              </a:rPr>
              <a:t>Giros</a:t>
            </a:r>
            <a:endParaRPr lang="en-GB" dirty="0">
              <a:latin typeface="Bahnschrift Condensed" panose="020B0502040204020203" pitchFamily="34" charset="0"/>
            </a:endParaRPr>
          </a:p>
        </p:txBody>
      </p:sp>
      <p:sp>
        <p:nvSpPr>
          <p:cNvPr id="18" name="TextBox 17">
            <a:extLst>
              <a:ext uri="{FF2B5EF4-FFF2-40B4-BE49-F238E27FC236}">
                <a16:creationId xmlns:a16="http://schemas.microsoft.com/office/drawing/2014/main" id="{D899562C-3A45-4F81-A322-3EC9A619580A}"/>
              </a:ext>
            </a:extLst>
          </p:cNvPr>
          <p:cNvSpPr txBox="1"/>
          <p:nvPr/>
        </p:nvSpPr>
        <p:spPr>
          <a:xfrm>
            <a:off x="4678534" y="2694880"/>
            <a:ext cx="2068188" cy="369332"/>
          </a:xfrm>
          <a:prstGeom prst="rect">
            <a:avLst/>
          </a:prstGeom>
          <a:noFill/>
        </p:spPr>
        <p:txBody>
          <a:bodyPr wrap="square" rtlCol="0">
            <a:spAutoFit/>
          </a:bodyPr>
          <a:lstStyle/>
          <a:p>
            <a:r>
              <a:rPr lang="en-US" dirty="0">
                <a:latin typeface="Bahnschrift Condensed" panose="020B0502040204020203" pitchFamily="34" charset="0"/>
              </a:rPr>
              <a:t>Anastasia </a:t>
            </a:r>
            <a:r>
              <a:rPr lang="en-US" dirty="0" err="1">
                <a:latin typeface="Bahnschrift Condensed" panose="020B0502040204020203" pitchFamily="34" charset="0"/>
              </a:rPr>
              <a:t>Buchinskaya</a:t>
            </a:r>
            <a:endParaRPr lang="en-GB" dirty="0">
              <a:latin typeface="Bahnschrift Condensed" panose="020B0502040204020203" pitchFamily="34" charset="0"/>
            </a:endParaRPr>
          </a:p>
        </p:txBody>
      </p:sp>
      <p:sp>
        <p:nvSpPr>
          <p:cNvPr id="19" name="TextBox 18">
            <a:extLst>
              <a:ext uri="{FF2B5EF4-FFF2-40B4-BE49-F238E27FC236}">
                <a16:creationId xmlns:a16="http://schemas.microsoft.com/office/drawing/2014/main" id="{37912DA8-E645-4F1A-B029-42283A6CD75E}"/>
              </a:ext>
            </a:extLst>
          </p:cNvPr>
          <p:cNvSpPr txBox="1"/>
          <p:nvPr/>
        </p:nvSpPr>
        <p:spPr>
          <a:xfrm>
            <a:off x="1930893" y="3877156"/>
            <a:ext cx="4922668" cy="2308324"/>
          </a:xfrm>
          <a:prstGeom prst="rect">
            <a:avLst/>
          </a:prstGeom>
          <a:noFill/>
        </p:spPr>
        <p:txBody>
          <a:bodyPr wrap="square" rtlCol="0">
            <a:spAutoFit/>
          </a:bodyPr>
          <a:lstStyle/>
          <a:p>
            <a:r>
              <a:rPr lang="en-US" dirty="0">
                <a:latin typeface="Bahnschrift Condensed" panose="020B0502040204020203" pitchFamily="34" charset="0"/>
              </a:rPr>
              <a:t>When I discovered Patternbank I fell in love! There are so many amazing patterns throughout the entire website, and it helped me find inspiration for this module. Although some of the patterns are simple, they are extremely pleasing to look at and I just had to try some of the patterns out myself! I believe that researching Patternbank will help me for the foreseeable future. The overlapping in the patterns is also something that I will enjoy bringing into my studies.</a:t>
            </a:r>
            <a:endParaRPr lang="en-GB" dirty="0">
              <a:latin typeface="Bahnschrift Condensed" panose="020B0502040204020203" pitchFamily="34" charset="0"/>
            </a:endParaRPr>
          </a:p>
        </p:txBody>
      </p:sp>
    </p:spTree>
    <p:extLst>
      <p:ext uri="{BB962C8B-B14F-4D97-AF65-F5344CB8AC3E}">
        <p14:creationId xmlns:p14="http://schemas.microsoft.com/office/powerpoint/2010/main" val="2390218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03D7-099A-4992-A04D-657C8F8A7467}"/>
              </a:ext>
            </a:extLst>
          </p:cNvPr>
          <p:cNvSpPr>
            <a:spLocks noGrp="1"/>
          </p:cNvSpPr>
          <p:nvPr>
            <p:ph type="title"/>
          </p:nvPr>
        </p:nvSpPr>
        <p:spPr/>
        <p:txBody>
          <a:bodyPr/>
          <a:lstStyle/>
          <a:p>
            <a:r>
              <a:rPr lang="en-US" dirty="0">
                <a:latin typeface="Modern Love" panose="04090805081005020601" pitchFamily="82" charset="0"/>
              </a:rPr>
              <a:t>Jardin Del Sol</a:t>
            </a:r>
            <a:endParaRPr lang="en-GB" dirty="0">
              <a:latin typeface="Modern Love" panose="04090805081005020601" pitchFamily="82" charset="0"/>
            </a:endParaRPr>
          </a:p>
        </p:txBody>
      </p:sp>
      <p:pic>
        <p:nvPicPr>
          <p:cNvPr id="9" name="Picture 8" descr="A picture containing text, graffiti&#10;&#10;Description automatically generated">
            <a:extLst>
              <a:ext uri="{FF2B5EF4-FFF2-40B4-BE49-F238E27FC236}">
                <a16:creationId xmlns:a16="http://schemas.microsoft.com/office/drawing/2014/main" id="{124711B3-7745-44D1-995D-3C2D124746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7168548" y="1540846"/>
            <a:ext cx="4872699" cy="3497804"/>
          </a:xfrm>
          <a:prstGeom prst="rect">
            <a:avLst/>
          </a:prstGeom>
        </p:spPr>
      </p:pic>
      <p:pic>
        <p:nvPicPr>
          <p:cNvPr id="2050" name="Picture 2" descr="JARDIN DEL SOL Wallpaper">
            <a:extLst>
              <a:ext uri="{FF2B5EF4-FFF2-40B4-BE49-F238E27FC236}">
                <a16:creationId xmlns:a16="http://schemas.microsoft.com/office/drawing/2014/main" id="{6DB3D14D-1FE4-47CF-A866-14092BD665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062" y="1334719"/>
            <a:ext cx="2327383" cy="29063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AB1FEBE-084F-42E4-996A-87F7DF45B1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6939" y="1690688"/>
            <a:ext cx="2177504" cy="2719172"/>
          </a:xfrm>
          <a:prstGeom prst="rect">
            <a:avLst/>
          </a:prstGeom>
        </p:spPr>
      </p:pic>
      <p:sp>
        <p:nvSpPr>
          <p:cNvPr id="11" name="TextBox 10">
            <a:extLst>
              <a:ext uri="{FF2B5EF4-FFF2-40B4-BE49-F238E27FC236}">
                <a16:creationId xmlns:a16="http://schemas.microsoft.com/office/drawing/2014/main" id="{68812684-9BA8-4BEB-9AA5-7374C441291F}"/>
              </a:ext>
            </a:extLst>
          </p:cNvPr>
          <p:cNvSpPr txBox="1"/>
          <p:nvPr/>
        </p:nvSpPr>
        <p:spPr>
          <a:xfrm>
            <a:off x="4864963" y="1690688"/>
            <a:ext cx="2823099" cy="3970318"/>
          </a:xfrm>
          <a:prstGeom prst="rect">
            <a:avLst/>
          </a:prstGeom>
          <a:noFill/>
        </p:spPr>
        <p:txBody>
          <a:bodyPr wrap="square" rtlCol="0">
            <a:spAutoFit/>
          </a:bodyPr>
          <a:lstStyle/>
          <a:p>
            <a:r>
              <a:rPr lang="en-US" dirty="0">
                <a:latin typeface="Bahnschrift Condensed" panose="020B0502040204020203" pitchFamily="34" charset="0"/>
              </a:rPr>
              <a:t>This artists designs wallpapers, although we are looking at wallpapers in our next module, I believe that this artist has given me a lot of inspiration and expand my ideas on what I would like to create. I find the overlapping in this artists work extremely visually pleasing, and I would like to use more of this throughout my work. Also, the use of using the same colour in different shades is interesting and I would like to see in more throughout my work.</a:t>
            </a:r>
            <a:endParaRPr lang="en-GB" dirty="0">
              <a:latin typeface="Bahnschrift Condensed" panose="020B0502040204020203" pitchFamily="34" charset="0"/>
            </a:endParaRPr>
          </a:p>
        </p:txBody>
      </p:sp>
    </p:spTree>
    <p:extLst>
      <p:ext uri="{BB962C8B-B14F-4D97-AF65-F5344CB8AC3E}">
        <p14:creationId xmlns:p14="http://schemas.microsoft.com/office/powerpoint/2010/main" val="3354172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E6-3C22-49B8-94AE-F286CA75C75B}"/>
              </a:ext>
            </a:extLst>
          </p:cNvPr>
          <p:cNvSpPr>
            <a:spLocks noGrp="1"/>
          </p:cNvSpPr>
          <p:nvPr>
            <p:ph type="title"/>
          </p:nvPr>
        </p:nvSpPr>
        <p:spPr/>
        <p:txBody>
          <a:bodyPr/>
          <a:lstStyle/>
          <a:p>
            <a:r>
              <a:rPr lang="en-US" dirty="0">
                <a:latin typeface="Modern Love" panose="04090805081005020601" pitchFamily="82" charset="0"/>
              </a:rPr>
              <a:t>Sara Illenberger</a:t>
            </a:r>
            <a:endParaRPr lang="en-GB" dirty="0">
              <a:latin typeface="Modern Love" panose="04090805081005020601" pitchFamily="82" charset="0"/>
            </a:endParaRPr>
          </a:p>
        </p:txBody>
      </p:sp>
      <p:pic>
        <p:nvPicPr>
          <p:cNvPr id="5" name="Picture 4" descr="A close-up of a flower&#10;&#10;Description automatically generated with low confidence">
            <a:extLst>
              <a:ext uri="{FF2B5EF4-FFF2-40B4-BE49-F238E27FC236}">
                <a16:creationId xmlns:a16="http://schemas.microsoft.com/office/drawing/2014/main" id="{F3F85983-76B7-45BF-B05E-D4F74FF67B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9042264" y="909607"/>
            <a:ext cx="3040601" cy="2197935"/>
          </a:xfrm>
          <a:prstGeom prst="rect">
            <a:avLst/>
          </a:prstGeom>
        </p:spPr>
      </p:pic>
      <p:pic>
        <p:nvPicPr>
          <p:cNvPr id="7" name="Picture 6">
            <a:extLst>
              <a:ext uri="{FF2B5EF4-FFF2-40B4-BE49-F238E27FC236}">
                <a16:creationId xmlns:a16="http://schemas.microsoft.com/office/drawing/2014/main" id="{B90A3F18-18E5-4FCF-A639-0814F859F1F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6757615" y="1439137"/>
            <a:ext cx="3129380" cy="2031966"/>
          </a:xfrm>
          <a:prstGeom prst="rect">
            <a:avLst/>
          </a:prstGeom>
        </p:spPr>
      </p:pic>
      <p:pic>
        <p:nvPicPr>
          <p:cNvPr id="9" name="Picture 8">
            <a:extLst>
              <a:ext uri="{FF2B5EF4-FFF2-40B4-BE49-F238E27FC236}">
                <a16:creationId xmlns:a16="http://schemas.microsoft.com/office/drawing/2014/main" id="{EE03F933-5578-4DEE-B11D-A60F831AA81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8319126" y="3623559"/>
            <a:ext cx="2587051" cy="2197934"/>
          </a:xfrm>
          <a:prstGeom prst="rect">
            <a:avLst/>
          </a:prstGeom>
        </p:spPr>
      </p:pic>
      <p:pic>
        <p:nvPicPr>
          <p:cNvPr id="3074" name="Picture 2" descr="Sarah Illenberger Art Direction – Sarah Le Donne Blog">
            <a:extLst>
              <a:ext uri="{FF2B5EF4-FFF2-40B4-BE49-F238E27FC236}">
                <a16:creationId xmlns:a16="http://schemas.microsoft.com/office/drawing/2014/main" id="{5B3A07C6-E1F7-4905-A9F4-A719E617BE6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55107" y="1411550"/>
            <a:ext cx="1968289" cy="15146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botanical-inspired works of Sarah Illenberger | The joy of plants">
            <a:extLst>
              <a:ext uri="{FF2B5EF4-FFF2-40B4-BE49-F238E27FC236}">
                <a16:creationId xmlns:a16="http://schemas.microsoft.com/office/drawing/2014/main" id="{0EF986B6-9C0B-473D-AB6F-C58E835B1DA9}"/>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2187283" y="1614419"/>
            <a:ext cx="2295525" cy="19907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onderful “Wonderplants” by Sarah Illenberger – BOOOOOOOM! – CREATE *  INSPIRE * COMMUNITY * ART * DESIGN * MUSIC * FILM * PHOTO * PROJECTS">
            <a:extLst>
              <a:ext uri="{FF2B5EF4-FFF2-40B4-BE49-F238E27FC236}">
                <a16:creationId xmlns:a16="http://schemas.microsoft.com/office/drawing/2014/main" id="{4EEBB997-CE52-4D80-B1C6-B6C3A7867FA2}"/>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4482808" y="1448060"/>
            <a:ext cx="1781175" cy="25717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DBA329D-9058-4BA7-A526-A48869728BC6}"/>
              </a:ext>
            </a:extLst>
          </p:cNvPr>
          <p:cNvSpPr txBox="1"/>
          <p:nvPr/>
        </p:nvSpPr>
        <p:spPr>
          <a:xfrm>
            <a:off x="435005" y="4148871"/>
            <a:ext cx="5193437" cy="2031325"/>
          </a:xfrm>
          <a:prstGeom prst="rect">
            <a:avLst/>
          </a:prstGeom>
          <a:noFill/>
        </p:spPr>
        <p:txBody>
          <a:bodyPr wrap="square" rtlCol="0">
            <a:spAutoFit/>
          </a:bodyPr>
          <a:lstStyle/>
          <a:p>
            <a:r>
              <a:rPr lang="en-US" dirty="0">
                <a:latin typeface="Bahnschrift Condensed" panose="020B0502040204020203" pitchFamily="34" charset="0"/>
              </a:rPr>
              <a:t>In my opinion, I think that this artist is extremely interesting, I have never seen anyone draw on plants/foliage and I think that it looks amazing! Its so simple yet unique and works exceptionally well with the pastel backgrounds. I decided to try this method out myself and it turned out great. As well as drawing on the plant, you are able to achieve interesting observational drawings from your findings. </a:t>
            </a:r>
            <a:endParaRPr lang="en-GB" dirty="0">
              <a:latin typeface="Bahnschrift Condensed" panose="020B0502040204020203" pitchFamily="34" charset="0"/>
            </a:endParaRPr>
          </a:p>
        </p:txBody>
      </p:sp>
    </p:spTree>
    <p:extLst>
      <p:ext uri="{BB962C8B-B14F-4D97-AF65-F5344CB8AC3E}">
        <p14:creationId xmlns:p14="http://schemas.microsoft.com/office/powerpoint/2010/main" val="313494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C37D-3412-4169-AE19-71256750947F}"/>
              </a:ext>
            </a:extLst>
          </p:cNvPr>
          <p:cNvSpPr>
            <a:spLocks noGrp="1"/>
          </p:cNvSpPr>
          <p:nvPr>
            <p:ph type="title"/>
          </p:nvPr>
        </p:nvSpPr>
        <p:spPr/>
        <p:txBody>
          <a:bodyPr/>
          <a:lstStyle/>
          <a:p>
            <a:r>
              <a:rPr lang="en-US" dirty="0">
                <a:latin typeface="Modern Love" panose="04090805081005020601" pitchFamily="82" charset="0"/>
              </a:rPr>
              <a:t>Laura Horn</a:t>
            </a:r>
            <a:endParaRPr lang="en-GB" dirty="0">
              <a:latin typeface="Modern Love" panose="04090805081005020601" pitchFamily="82" charset="0"/>
            </a:endParaRPr>
          </a:p>
        </p:txBody>
      </p:sp>
      <p:pic>
        <p:nvPicPr>
          <p:cNvPr id="5" name="Picture 4" descr="A picture containing text&#10;&#10;Description automatically generated">
            <a:extLst>
              <a:ext uri="{FF2B5EF4-FFF2-40B4-BE49-F238E27FC236}">
                <a16:creationId xmlns:a16="http://schemas.microsoft.com/office/drawing/2014/main" id="{D406778C-C7FE-4CDD-B3A6-4DCDF6D529D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6791587" y="1620785"/>
            <a:ext cx="5361033" cy="3994213"/>
          </a:xfrm>
          <a:prstGeom prst="rect">
            <a:avLst/>
          </a:prstGeom>
        </p:spPr>
      </p:pic>
      <p:pic>
        <p:nvPicPr>
          <p:cNvPr id="4098" name="Picture 2" descr="Sweet - Mixed Media - Abstract Painting — LAURA HORN ART">
            <a:extLst>
              <a:ext uri="{FF2B5EF4-FFF2-40B4-BE49-F238E27FC236}">
                <a16:creationId xmlns:a16="http://schemas.microsoft.com/office/drawing/2014/main" id="{A218F07E-4F8F-4069-8EA9-0777FF587653}"/>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10421" y="1375172"/>
            <a:ext cx="1637976" cy="246143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ew Watercolour Abstracts — LAURA HORN ART | Abstract art painting,  Abstract art inspiration, Abstract canvas painting">
            <a:extLst>
              <a:ext uri="{FF2B5EF4-FFF2-40B4-BE49-F238E27FC236}">
                <a16:creationId xmlns:a16="http://schemas.microsoft.com/office/drawing/2014/main" id="{85675CE5-0E7A-4A7F-ACFC-5AB6FE2AC8EC}"/>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058187" y="1800530"/>
            <a:ext cx="1914525" cy="23907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 ">
            <a:extLst>
              <a:ext uri="{FF2B5EF4-FFF2-40B4-BE49-F238E27FC236}">
                <a16:creationId xmlns:a16="http://schemas.microsoft.com/office/drawing/2014/main" id="{5BB16302-6BE2-48AE-9BD2-32465370E29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972712" y="1200953"/>
            <a:ext cx="2247900" cy="28098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7162A6A-EA36-4C90-A1BD-CF1DC17E7D59}"/>
              </a:ext>
            </a:extLst>
          </p:cNvPr>
          <p:cNvSpPr txBox="1"/>
          <p:nvPr/>
        </p:nvSpPr>
        <p:spPr>
          <a:xfrm>
            <a:off x="510421" y="4350058"/>
            <a:ext cx="6067932" cy="1754326"/>
          </a:xfrm>
          <a:prstGeom prst="rect">
            <a:avLst/>
          </a:prstGeom>
          <a:noFill/>
        </p:spPr>
        <p:txBody>
          <a:bodyPr wrap="square" rtlCol="0">
            <a:spAutoFit/>
          </a:bodyPr>
          <a:lstStyle/>
          <a:p>
            <a:r>
              <a:rPr lang="en-US" dirty="0">
                <a:latin typeface="Bahnschrift Condensed" panose="020B0502040204020203" pitchFamily="34" charset="0"/>
              </a:rPr>
              <a:t>Out of all the artists that I have researched for this module, this artists is by far my favourite. One of my favourite medias in art are watercolours, I believe that you can achieve great outcomes with them, and they look amazing every time! I would like to research more about this artist and carry this process to my next module as I believe that it would make great wallpaper designs. </a:t>
            </a:r>
            <a:endParaRPr lang="en-GB" dirty="0">
              <a:latin typeface="Bahnschrift Condensed" panose="020B0502040204020203" pitchFamily="34" charset="0"/>
            </a:endParaRPr>
          </a:p>
        </p:txBody>
      </p:sp>
    </p:spTree>
    <p:extLst>
      <p:ext uri="{BB962C8B-B14F-4D97-AF65-F5344CB8AC3E}">
        <p14:creationId xmlns:p14="http://schemas.microsoft.com/office/powerpoint/2010/main" val="4272065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TotalTime>
  <Words>523</Words>
  <Application>Microsoft Office PowerPoint</Application>
  <PresentationFormat>Widescreen</PresentationFormat>
  <Paragraphs>35</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Bahnschrift Condensed</vt:lpstr>
      <vt:lpstr>Calibri</vt:lpstr>
      <vt:lpstr>Calibri Light</vt:lpstr>
      <vt:lpstr>Modern Love</vt:lpstr>
      <vt:lpstr>Office Theme</vt:lpstr>
      <vt:lpstr>Visual Studies II (M4X01603)</vt:lpstr>
      <vt:lpstr>Foliage Images - Plantasia</vt:lpstr>
      <vt:lpstr>Foliage Images</vt:lpstr>
      <vt:lpstr>Foliage Images - Shadows</vt:lpstr>
      <vt:lpstr>Pinterest Board and Sketchbook</vt:lpstr>
      <vt:lpstr>Drawing Bingo</vt:lpstr>
      <vt:lpstr>Broken Up Images</vt:lpstr>
      <vt:lpstr>Foliage Cut Outs</vt:lpstr>
      <vt:lpstr>Digital Foliage</vt:lpstr>
      <vt:lpstr>Digital Foliage</vt:lpstr>
      <vt:lpstr>Digital Foliage</vt:lpstr>
      <vt:lpstr>Digital Foliage</vt:lpstr>
      <vt:lpstr>Hand Stitched Foliage</vt:lpstr>
      <vt:lpstr>Abstract Observational Drawings</vt:lpstr>
      <vt:lpstr>3D Making</vt:lpstr>
      <vt:lpstr>Abstract Foliage</vt:lpstr>
      <vt:lpstr>Abstract Foliage</vt:lpstr>
      <vt:lpstr>Abstract Foliage</vt:lpstr>
      <vt:lpstr>Continuous Line Drawing</vt:lpstr>
      <vt:lpstr>Hecetu - Research</vt:lpstr>
      <vt:lpstr>Patternbank</vt:lpstr>
      <vt:lpstr>Jardin Del Sol</vt:lpstr>
      <vt:lpstr>Sara Illenberger</vt:lpstr>
      <vt:lpstr>Laura Horn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Studies II (M4X01603)</dc:title>
  <dc:creator>Charlie Maclean</dc:creator>
  <cp:lastModifiedBy>Charlie Maclean</cp:lastModifiedBy>
  <cp:revision>46</cp:revision>
  <dcterms:created xsi:type="dcterms:W3CDTF">2021-03-03T12:25:03Z</dcterms:created>
  <dcterms:modified xsi:type="dcterms:W3CDTF">2021-03-03T17:57:00Z</dcterms:modified>
</cp:coreProperties>
</file>