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490" r:id="rId2"/>
    <p:sldId id="280" r:id="rId3"/>
    <p:sldId id="533" r:id="rId4"/>
    <p:sldId id="534" r:id="rId5"/>
    <p:sldId id="582" r:id="rId6"/>
    <p:sldId id="583" r:id="rId7"/>
    <p:sldId id="569" r:id="rId8"/>
    <p:sldId id="578" r:id="rId9"/>
    <p:sldId id="585" r:id="rId10"/>
    <p:sldId id="577" r:id="rId11"/>
    <p:sldId id="579" r:id="rId12"/>
    <p:sldId id="544" r:id="rId13"/>
    <p:sldId id="580" r:id="rId14"/>
    <p:sldId id="538" r:id="rId15"/>
    <p:sldId id="584" r:id="rId16"/>
    <p:sldId id="572" r:id="rId17"/>
    <p:sldId id="581" r:id="rId18"/>
    <p:sldId id="568" r:id="rId19"/>
    <p:sldId id="567" r:id="rId20"/>
    <p:sldId id="575" r:id="rId21"/>
    <p:sldId id="576" r:id="rId22"/>
    <p:sldId id="570"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29"/>
    <p:restoredTop sz="93218"/>
  </p:normalViewPr>
  <p:slideViewPr>
    <p:cSldViewPr snapToGrid="0" snapToObjects="1">
      <p:cViewPr>
        <p:scale>
          <a:sx n="82" d="100"/>
          <a:sy n="82" d="100"/>
        </p:scale>
        <p:origin x="392" y="496"/>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662982-CDAE-7947-A7A1-668D84246EE3}" type="datetimeFigureOut">
              <a:rPr lang="en-GB" smtClean="0"/>
              <a:t>26/04/2022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3A5E6D-EB5F-4D4F-8676-CEDE3B949652}" type="slidenum">
              <a:rPr lang="en-GB" smtClean="0"/>
              <a:t>‹#›</a:t>
            </a:fld>
            <a:endParaRPr lang="en-GB"/>
          </a:p>
        </p:txBody>
      </p:sp>
    </p:spTree>
    <p:extLst>
      <p:ext uri="{BB962C8B-B14F-4D97-AF65-F5344CB8AC3E}">
        <p14:creationId xmlns:p14="http://schemas.microsoft.com/office/powerpoint/2010/main" val="995108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a:t>
            </a:fld>
            <a:endParaRPr lang="en-GB"/>
          </a:p>
        </p:txBody>
      </p:sp>
    </p:spTree>
    <p:extLst>
      <p:ext uri="{BB962C8B-B14F-4D97-AF65-F5344CB8AC3E}">
        <p14:creationId xmlns:p14="http://schemas.microsoft.com/office/powerpoint/2010/main" val="27353193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4</a:t>
            </a:fld>
            <a:endParaRPr lang="en-GB"/>
          </a:p>
        </p:txBody>
      </p:sp>
    </p:spTree>
    <p:extLst>
      <p:ext uri="{BB962C8B-B14F-4D97-AF65-F5344CB8AC3E}">
        <p14:creationId xmlns:p14="http://schemas.microsoft.com/office/powerpoint/2010/main" val="17730491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5</a:t>
            </a:fld>
            <a:endParaRPr lang="en-GB"/>
          </a:p>
        </p:txBody>
      </p:sp>
    </p:spTree>
    <p:extLst>
      <p:ext uri="{BB962C8B-B14F-4D97-AF65-F5344CB8AC3E}">
        <p14:creationId xmlns:p14="http://schemas.microsoft.com/office/powerpoint/2010/main" val="34464718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6</a:t>
            </a:fld>
            <a:endParaRPr lang="en-GB"/>
          </a:p>
        </p:txBody>
      </p:sp>
    </p:spTree>
    <p:extLst>
      <p:ext uri="{BB962C8B-B14F-4D97-AF65-F5344CB8AC3E}">
        <p14:creationId xmlns:p14="http://schemas.microsoft.com/office/powerpoint/2010/main" val="2490821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7</a:t>
            </a:fld>
            <a:endParaRPr lang="en-GB"/>
          </a:p>
        </p:txBody>
      </p:sp>
    </p:spTree>
    <p:extLst>
      <p:ext uri="{BB962C8B-B14F-4D97-AF65-F5344CB8AC3E}">
        <p14:creationId xmlns:p14="http://schemas.microsoft.com/office/powerpoint/2010/main" val="33178395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8</a:t>
            </a:fld>
            <a:endParaRPr lang="en-GB"/>
          </a:p>
        </p:txBody>
      </p:sp>
    </p:spTree>
    <p:extLst>
      <p:ext uri="{BB962C8B-B14F-4D97-AF65-F5344CB8AC3E}">
        <p14:creationId xmlns:p14="http://schemas.microsoft.com/office/powerpoint/2010/main" val="1699047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9</a:t>
            </a:fld>
            <a:endParaRPr lang="en-GB"/>
          </a:p>
        </p:txBody>
      </p:sp>
    </p:spTree>
    <p:extLst>
      <p:ext uri="{BB962C8B-B14F-4D97-AF65-F5344CB8AC3E}">
        <p14:creationId xmlns:p14="http://schemas.microsoft.com/office/powerpoint/2010/main" val="37095051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10</a:t>
            </a:fld>
            <a:endParaRPr lang="en-GB"/>
          </a:p>
        </p:txBody>
      </p:sp>
    </p:spTree>
    <p:extLst>
      <p:ext uri="{BB962C8B-B14F-4D97-AF65-F5344CB8AC3E}">
        <p14:creationId xmlns:p14="http://schemas.microsoft.com/office/powerpoint/2010/main" val="32019351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11</a:t>
            </a:fld>
            <a:endParaRPr lang="en-GB"/>
          </a:p>
        </p:txBody>
      </p:sp>
    </p:spTree>
    <p:extLst>
      <p:ext uri="{BB962C8B-B14F-4D97-AF65-F5344CB8AC3E}">
        <p14:creationId xmlns:p14="http://schemas.microsoft.com/office/powerpoint/2010/main" val="38655290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12</a:t>
            </a:fld>
            <a:endParaRPr lang="en-GB"/>
          </a:p>
        </p:txBody>
      </p:sp>
    </p:spTree>
    <p:extLst>
      <p:ext uri="{BB962C8B-B14F-4D97-AF65-F5344CB8AC3E}">
        <p14:creationId xmlns:p14="http://schemas.microsoft.com/office/powerpoint/2010/main" val="31348998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13</a:t>
            </a:fld>
            <a:endParaRPr lang="en-GB"/>
          </a:p>
        </p:txBody>
      </p:sp>
    </p:spTree>
    <p:extLst>
      <p:ext uri="{BB962C8B-B14F-4D97-AF65-F5344CB8AC3E}">
        <p14:creationId xmlns:p14="http://schemas.microsoft.com/office/powerpoint/2010/main" val="11703946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14</a:t>
            </a:fld>
            <a:endParaRPr lang="en-GB"/>
          </a:p>
        </p:txBody>
      </p:sp>
    </p:spTree>
    <p:extLst>
      <p:ext uri="{BB962C8B-B14F-4D97-AF65-F5344CB8AC3E}">
        <p14:creationId xmlns:p14="http://schemas.microsoft.com/office/powerpoint/2010/main" val="18762678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15</a:t>
            </a:fld>
            <a:endParaRPr lang="en-GB"/>
          </a:p>
        </p:txBody>
      </p:sp>
    </p:spTree>
    <p:extLst>
      <p:ext uri="{BB962C8B-B14F-4D97-AF65-F5344CB8AC3E}">
        <p14:creationId xmlns:p14="http://schemas.microsoft.com/office/powerpoint/2010/main" val="8764825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16</a:t>
            </a:fld>
            <a:endParaRPr lang="en-GB"/>
          </a:p>
        </p:txBody>
      </p:sp>
    </p:spTree>
    <p:extLst>
      <p:ext uri="{BB962C8B-B14F-4D97-AF65-F5344CB8AC3E}">
        <p14:creationId xmlns:p14="http://schemas.microsoft.com/office/powerpoint/2010/main" val="23784498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17</a:t>
            </a:fld>
            <a:endParaRPr lang="en-GB"/>
          </a:p>
        </p:txBody>
      </p:sp>
    </p:spTree>
    <p:extLst>
      <p:ext uri="{BB962C8B-B14F-4D97-AF65-F5344CB8AC3E}">
        <p14:creationId xmlns:p14="http://schemas.microsoft.com/office/powerpoint/2010/main" val="14895309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18</a:t>
            </a:fld>
            <a:endParaRPr lang="en-GB"/>
          </a:p>
        </p:txBody>
      </p:sp>
    </p:spTree>
    <p:extLst>
      <p:ext uri="{BB962C8B-B14F-4D97-AF65-F5344CB8AC3E}">
        <p14:creationId xmlns:p14="http://schemas.microsoft.com/office/powerpoint/2010/main" val="37740884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19</a:t>
            </a:fld>
            <a:endParaRPr lang="en-GB"/>
          </a:p>
        </p:txBody>
      </p:sp>
    </p:spTree>
    <p:extLst>
      <p:ext uri="{BB962C8B-B14F-4D97-AF65-F5344CB8AC3E}">
        <p14:creationId xmlns:p14="http://schemas.microsoft.com/office/powerpoint/2010/main" val="31624500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20</a:t>
            </a:fld>
            <a:endParaRPr lang="en-GB"/>
          </a:p>
        </p:txBody>
      </p:sp>
    </p:spTree>
    <p:extLst>
      <p:ext uri="{BB962C8B-B14F-4D97-AF65-F5344CB8AC3E}">
        <p14:creationId xmlns:p14="http://schemas.microsoft.com/office/powerpoint/2010/main" val="41891117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21</a:t>
            </a:fld>
            <a:endParaRPr lang="en-GB"/>
          </a:p>
        </p:txBody>
      </p:sp>
    </p:spTree>
    <p:extLst>
      <p:ext uri="{BB962C8B-B14F-4D97-AF65-F5344CB8AC3E}">
        <p14:creationId xmlns:p14="http://schemas.microsoft.com/office/powerpoint/2010/main" val="37863898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22</a:t>
            </a:fld>
            <a:endParaRPr lang="en-GB"/>
          </a:p>
        </p:txBody>
      </p:sp>
    </p:spTree>
    <p:extLst>
      <p:ext uri="{BB962C8B-B14F-4D97-AF65-F5344CB8AC3E}">
        <p14:creationId xmlns:p14="http://schemas.microsoft.com/office/powerpoint/2010/main" val="30876215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B5010-3F4E-9D49-99A1-E95D976EDFD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EA2F74B-C4A7-1442-B98A-C22DE26372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BCBE2A5-C7D2-224F-81D2-D1FAF7F1288E}"/>
              </a:ext>
            </a:extLst>
          </p:cNvPr>
          <p:cNvSpPr>
            <a:spLocks noGrp="1"/>
          </p:cNvSpPr>
          <p:nvPr>
            <p:ph type="dt" sz="half" idx="10"/>
          </p:nvPr>
        </p:nvSpPr>
        <p:spPr/>
        <p:txBody>
          <a:bodyPr/>
          <a:lstStyle/>
          <a:p>
            <a:fld id="{AD7ADC7F-1CC9-2E4E-9B3B-A413643CB5A5}" type="datetimeFigureOut">
              <a:rPr lang="en-GB" smtClean="0"/>
              <a:t>26/04/2022</a:t>
            </a:fld>
            <a:endParaRPr lang="en-GB"/>
          </a:p>
        </p:txBody>
      </p:sp>
      <p:sp>
        <p:nvSpPr>
          <p:cNvPr id="5" name="Footer Placeholder 4">
            <a:extLst>
              <a:ext uri="{FF2B5EF4-FFF2-40B4-BE49-F238E27FC236}">
                <a16:creationId xmlns:a16="http://schemas.microsoft.com/office/drawing/2014/main" id="{D4D94FAE-C39A-E64E-BF71-532E7763D9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B0BFF9-E175-0F42-A646-07BF60B7CF7E}"/>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543114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907D1-E969-434C-93CA-03A22C05E1E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D2798FE-B92F-704B-9397-F791186A498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FEEA097-2092-3145-9528-D17CF02232E8}"/>
              </a:ext>
            </a:extLst>
          </p:cNvPr>
          <p:cNvSpPr>
            <a:spLocks noGrp="1"/>
          </p:cNvSpPr>
          <p:nvPr>
            <p:ph type="dt" sz="half" idx="10"/>
          </p:nvPr>
        </p:nvSpPr>
        <p:spPr/>
        <p:txBody>
          <a:bodyPr/>
          <a:lstStyle/>
          <a:p>
            <a:fld id="{AD7ADC7F-1CC9-2E4E-9B3B-A413643CB5A5}" type="datetimeFigureOut">
              <a:rPr lang="en-GB" smtClean="0"/>
              <a:t>26/04/2022</a:t>
            </a:fld>
            <a:endParaRPr lang="en-GB"/>
          </a:p>
        </p:txBody>
      </p:sp>
      <p:sp>
        <p:nvSpPr>
          <p:cNvPr id="5" name="Footer Placeholder 4">
            <a:extLst>
              <a:ext uri="{FF2B5EF4-FFF2-40B4-BE49-F238E27FC236}">
                <a16:creationId xmlns:a16="http://schemas.microsoft.com/office/drawing/2014/main" id="{A2FE60AD-3A6F-5941-B409-081153A88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8080F-46B9-9548-AE24-7EEDBCCB8138}"/>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259080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D2867-E639-2744-B08A-675C02E111D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98F9353-E84F-BF46-BE1F-26BD8CFF52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E3D09F6-DAED-D540-BFCD-24150B55173E}"/>
              </a:ext>
            </a:extLst>
          </p:cNvPr>
          <p:cNvSpPr>
            <a:spLocks noGrp="1"/>
          </p:cNvSpPr>
          <p:nvPr>
            <p:ph type="dt" sz="half" idx="10"/>
          </p:nvPr>
        </p:nvSpPr>
        <p:spPr/>
        <p:txBody>
          <a:bodyPr/>
          <a:lstStyle/>
          <a:p>
            <a:fld id="{AD7ADC7F-1CC9-2E4E-9B3B-A413643CB5A5}" type="datetimeFigureOut">
              <a:rPr lang="en-GB" smtClean="0"/>
              <a:t>26/04/2022</a:t>
            </a:fld>
            <a:endParaRPr lang="en-GB"/>
          </a:p>
        </p:txBody>
      </p:sp>
      <p:sp>
        <p:nvSpPr>
          <p:cNvPr id="5" name="Footer Placeholder 4">
            <a:extLst>
              <a:ext uri="{FF2B5EF4-FFF2-40B4-BE49-F238E27FC236}">
                <a16:creationId xmlns:a16="http://schemas.microsoft.com/office/drawing/2014/main" id="{CD781912-27E6-BB46-90B2-AA11E62B62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1277AD-5C72-4947-9445-BD3ACDBCC7E8}"/>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2019498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7E35E-C49B-4644-A1BE-58E03138986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EC6AE55-9F7C-E049-A569-B4F75AB6111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7232B92-DF2D-0E4E-9B22-72A46E8128D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C9C6CD1-74AE-B440-B92B-1D422AB87AB9}"/>
              </a:ext>
            </a:extLst>
          </p:cNvPr>
          <p:cNvSpPr>
            <a:spLocks noGrp="1"/>
          </p:cNvSpPr>
          <p:nvPr>
            <p:ph type="dt" sz="half" idx="10"/>
          </p:nvPr>
        </p:nvSpPr>
        <p:spPr/>
        <p:txBody>
          <a:bodyPr/>
          <a:lstStyle/>
          <a:p>
            <a:fld id="{AD7ADC7F-1CC9-2E4E-9B3B-A413643CB5A5}" type="datetimeFigureOut">
              <a:rPr lang="en-GB" smtClean="0"/>
              <a:t>26/04/2022</a:t>
            </a:fld>
            <a:endParaRPr lang="en-GB"/>
          </a:p>
        </p:txBody>
      </p:sp>
      <p:sp>
        <p:nvSpPr>
          <p:cNvPr id="6" name="Footer Placeholder 5">
            <a:extLst>
              <a:ext uri="{FF2B5EF4-FFF2-40B4-BE49-F238E27FC236}">
                <a16:creationId xmlns:a16="http://schemas.microsoft.com/office/drawing/2014/main" id="{0244343F-5BDA-AC4E-AB2F-B6D4B0C266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DFDCCE-96FD-654D-892F-70C843184451}"/>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924663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3E118-1904-E548-95D6-FF2C36A60D4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95E8D4A-B692-BD42-8F37-808920C102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8CF9D45-FFD1-CF4A-8290-2DB59271602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42793D0-0B39-D348-A56B-4EDA1A2A77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731CFFB-96BB-444E-82E8-42E5358A9D8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D82877B-9AC0-D848-9264-995A46D246F5}"/>
              </a:ext>
            </a:extLst>
          </p:cNvPr>
          <p:cNvSpPr>
            <a:spLocks noGrp="1"/>
          </p:cNvSpPr>
          <p:nvPr>
            <p:ph type="dt" sz="half" idx="10"/>
          </p:nvPr>
        </p:nvSpPr>
        <p:spPr/>
        <p:txBody>
          <a:bodyPr/>
          <a:lstStyle/>
          <a:p>
            <a:fld id="{AD7ADC7F-1CC9-2E4E-9B3B-A413643CB5A5}" type="datetimeFigureOut">
              <a:rPr lang="en-GB" smtClean="0"/>
              <a:t>26/04/2022</a:t>
            </a:fld>
            <a:endParaRPr lang="en-GB"/>
          </a:p>
        </p:txBody>
      </p:sp>
      <p:sp>
        <p:nvSpPr>
          <p:cNvPr id="8" name="Footer Placeholder 7">
            <a:extLst>
              <a:ext uri="{FF2B5EF4-FFF2-40B4-BE49-F238E27FC236}">
                <a16:creationId xmlns:a16="http://schemas.microsoft.com/office/drawing/2014/main" id="{9607B329-46D3-BA42-BC53-95A688165B0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C0AC8F7-CD93-F04E-9B80-08A13334483B}"/>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787848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AF84E-5ADF-9A47-8194-0AD43374D9F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14C4169-E6BE-0144-9C7B-DF968F3378D2}"/>
              </a:ext>
            </a:extLst>
          </p:cNvPr>
          <p:cNvSpPr>
            <a:spLocks noGrp="1"/>
          </p:cNvSpPr>
          <p:nvPr>
            <p:ph type="dt" sz="half" idx="10"/>
          </p:nvPr>
        </p:nvSpPr>
        <p:spPr/>
        <p:txBody>
          <a:bodyPr/>
          <a:lstStyle/>
          <a:p>
            <a:fld id="{AD7ADC7F-1CC9-2E4E-9B3B-A413643CB5A5}" type="datetimeFigureOut">
              <a:rPr lang="en-GB" smtClean="0"/>
              <a:t>26/04/2022</a:t>
            </a:fld>
            <a:endParaRPr lang="en-GB"/>
          </a:p>
        </p:txBody>
      </p:sp>
      <p:sp>
        <p:nvSpPr>
          <p:cNvPr id="4" name="Footer Placeholder 3">
            <a:extLst>
              <a:ext uri="{FF2B5EF4-FFF2-40B4-BE49-F238E27FC236}">
                <a16:creationId xmlns:a16="http://schemas.microsoft.com/office/drawing/2014/main" id="{A74902B7-9023-134B-8E8A-A3BA150BAE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820A69-17D9-7148-8C0F-A789AD6404D5}"/>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972292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94EC3C-0E73-8B45-A704-0197D3AD4CCA}"/>
              </a:ext>
            </a:extLst>
          </p:cNvPr>
          <p:cNvSpPr>
            <a:spLocks noGrp="1"/>
          </p:cNvSpPr>
          <p:nvPr>
            <p:ph type="dt" sz="half" idx="10"/>
          </p:nvPr>
        </p:nvSpPr>
        <p:spPr/>
        <p:txBody>
          <a:bodyPr/>
          <a:lstStyle/>
          <a:p>
            <a:fld id="{AD7ADC7F-1CC9-2E4E-9B3B-A413643CB5A5}" type="datetimeFigureOut">
              <a:rPr lang="en-GB" smtClean="0"/>
              <a:t>26/04/2022</a:t>
            </a:fld>
            <a:endParaRPr lang="en-GB"/>
          </a:p>
        </p:txBody>
      </p:sp>
      <p:sp>
        <p:nvSpPr>
          <p:cNvPr id="3" name="Footer Placeholder 2">
            <a:extLst>
              <a:ext uri="{FF2B5EF4-FFF2-40B4-BE49-F238E27FC236}">
                <a16:creationId xmlns:a16="http://schemas.microsoft.com/office/drawing/2014/main" id="{2CC2B636-CC92-FE41-926F-1B3A6CB20D3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0BDD64-9524-A54D-88F0-3D509A8F9616}"/>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915146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EE705-1DB4-154F-99FA-4C31C9919A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49AAFB9-84F7-7448-BD60-FCE94CE686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76CE80-E86E-9A4B-91E4-246C427B39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1EC1649-B6EE-1042-87B7-7D480F1B867B}"/>
              </a:ext>
            </a:extLst>
          </p:cNvPr>
          <p:cNvSpPr>
            <a:spLocks noGrp="1"/>
          </p:cNvSpPr>
          <p:nvPr>
            <p:ph type="dt" sz="half" idx="10"/>
          </p:nvPr>
        </p:nvSpPr>
        <p:spPr/>
        <p:txBody>
          <a:bodyPr/>
          <a:lstStyle/>
          <a:p>
            <a:fld id="{AD7ADC7F-1CC9-2E4E-9B3B-A413643CB5A5}" type="datetimeFigureOut">
              <a:rPr lang="en-GB" smtClean="0"/>
              <a:t>26/04/2022</a:t>
            </a:fld>
            <a:endParaRPr lang="en-GB"/>
          </a:p>
        </p:txBody>
      </p:sp>
      <p:sp>
        <p:nvSpPr>
          <p:cNvPr id="6" name="Footer Placeholder 5">
            <a:extLst>
              <a:ext uri="{FF2B5EF4-FFF2-40B4-BE49-F238E27FC236}">
                <a16:creationId xmlns:a16="http://schemas.microsoft.com/office/drawing/2014/main" id="{467F0D0F-C632-B84C-88AF-9A57C1EF96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F95488-49C6-0B43-B8A3-6ED0628FCA9A}"/>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1147378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8BA23-646A-BC4A-98B9-8F83BAAC949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07DC605-408B-E448-8A0F-40B1990239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9ABBB2-1FC2-CB4B-BAFB-E7000C89D5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06E3A2-5446-A447-A06A-DA78CBC16127}"/>
              </a:ext>
            </a:extLst>
          </p:cNvPr>
          <p:cNvSpPr>
            <a:spLocks noGrp="1"/>
          </p:cNvSpPr>
          <p:nvPr>
            <p:ph type="dt" sz="half" idx="10"/>
          </p:nvPr>
        </p:nvSpPr>
        <p:spPr/>
        <p:txBody>
          <a:bodyPr/>
          <a:lstStyle/>
          <a:p>
            <a:fld id="{AD7ADC7F-1CC9-2E4E-9B3B-A413643CB5A5}" type="datetimeFigureOut">
              <a:rPr lang="en-GB" smtClean="0"/>
              <a:t>26/04/2022</a:t>
            </a:fld>
            <a:endParaRPr lang="en-GB"/>
          </a:p>
        </p:txBody>
      </p:sp>
      <p:sp>
        <p:nvSpPr>
          <p:cNvPr id="6" name="Footer Placeholder 5">
            <a:extLst>
              <a:ext uri="{FF2B5EF4-FFF2-40B4-BE49-F238E27FC236}">
                <a16:creationId xmlns:a16="http://schemas.microsoft.com/office/drawing/2014/main" id="{CF465BE8-147E-CC4F-B4D8-DD74696006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DFE738-B50A-C944-A4AC-626D617C6C7D}"/>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1837051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628D5-6A25-2D49-8EE4-40B77812785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E868446-23F5-BA45-81AE-E753D0C22C5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55DF8F-4479-874E-A25E-8EFB077338B7}"/>
              </a:ext>
            </a:extLst>
          </p:cNvPr>
          <p:cNvSpPr>
            <a:spLocks noGrp="1"/>
          </p:cNvSpPr>
          <p:nvPr>
            <p:ph type="dt" sz="half" idx="10"/>
          </p:nvPr>
        </p:nvSpPr>
        <p:spPr/>
        <p:txBody>
          <a:bodyPr/>
          <a:lstStyle/>
          <a:p>
            <a:fld id="{AD7ADC7F-1CC9-2E4E-9B3B-A413643CB5A5}" type="datetimeFigureOut">
              <a:rPr lang="en-GB" smtClean="0"/>
              <a:t>26/04/2022</a:t>
            </a:fld>
            <a:endParaRPr lang="en-GB"/>
          </a:p>
        </p:txBody>
      </p:sp>
      <p:sp>
        <p:nvSpPr>
          <p:cNvPr id="5" name="Footer Placeholder 4">
            <a:extLst>
              <a:ext uri="{FF2B5EF4-FFF2-40B4-BE49-F238E27FC236}">
                <a16:creationId xmlns:a16="http://schemas.microsoft.com/office/drawing/2014/main" id="{51E5FB83-2EC7-AE48-8F72-BB53EE871F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0709E4-0351-1946-BF03-2D4B591980E3}"/>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847937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86B896-4B03-C54F-9728-26DF32F508F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512C58C-C942-514B-BCA2-822AEFEC719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CF12786-4E76-9544-AB6B-F733C5B7D420}"/>
              </a:ext>
            </a:extLst>
          </p:cNvPr>
          <p:cNvSpPr>
            <a:spLocks noGrp="1"/>
          </p:cNvSpPr>
          <p:nvPr>
            <p:ph type="dt" sz="half" idx="10"/>
          </p:nvPr>
        </p:nvSpPr>
        <p:spPr/>
        <p:txBody>
          <a:bodyPr/>
          <a:lstStyle/>
          <a:p>
            <a:fld id="{AD7ADC7F-1CC9-2E4E-9B3B-A413643CB5A5}" type="datetimeFigureOut">
              <a:rPr lang="en-GB" smtClean="0"/>
              <a:t>26/04/2022</a:t>
            </a:fld>
            <a:endParaRPr lang="en-GB"/>
          </a:p>
        </p:txBody>
      </p:sp>
      <p:sp>
        <p:nvSpPr>
          <p:cNvPr id="5" name="Footer Placeholder 4">
            <a:extLst>
              <a:ext uri="{FF2B5EF4-FFF2-40B4-BE49-F238E27FC236}">
                <a16:creationId xmlns:a16="http://schemas.microsoft.com/office/drawing/2014/main" id="{E9F2E5DF-1F43-5C40-AB85-ADDB99F246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D94690-FF8B-4E43-BEAA-BBBEFFE1820B}"/>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6168479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B437BE-8168-CA43-9926-A159D639AB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299BA08-EB69-484A-BE68-9DEC419494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CDF2183-0840-3D4E-A176-04994E9283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7ADC7F-1CC9-2E4E-9B3B-A413643CB5A5}" type="datetimeFigureOut">
              <a:rPr lang="en-GB" smtClean="0"/>
              <a:t>26/04/2022</a:t>
            </a:fld>
            <a:endParaRPr lang="en-GB"/>
          </a:p>
        </p:txBody>
      </p:sp>
      <p:sp>
        <p:nvSpPr>
          <p:cNvPr id="5" name="Footer Placeholder 4">
            <a:extLst>
              <a:ext uri="{FF2B5EF4-FFF2-40B4-BE49-F238E27FC236}">
                <a16:creationId xmlns:a16="http://schemas.microsoft.com/office/drawing/2014/main" id="{1E59E3A0-75B5-4D40-B62C-DFFF5BB2D9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DA20A56-E73F-8748-98D3-780B12D485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B20749-0BEE-4743-996F-40B5E64446D8}" type="slidenum">
              <a:rPr lang="en-GB" smtClean="0"/>
              <a:t>‹#›</a:t>
            </a:fld>
            <a:endParaRPr lang="en-GB"/>
          </a:p>
        </p:txBody>
      </p:sp>
    </p:spTree>
    <p:extLst>
      <p:ext uri="{BB962C8B-B14F-4D97-AF65-F5344CB8AC3E}">
        <p14:creationId xmlns:p14="http://schemas.microsoft.com/office/powerpoint/2010/main" val="37778708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6C51FB1-36E2-7B4A-8F32-5DAFAE70E9AD}"/>
              </a:ext>
            </a:extLst>
          </p:cNvPr>
          <p:cNvSpPr txBox="1"/>
          <p:nvPr/>
        </p:nvSpPr>
        <p:spPr>
          <a:xfrm>
            <a:off x="1164063" y="1697096"/>
            <a:ext cx="9863874" cy="3970318"/>
          </a:xfrm>
          <a:prstGeom prst="rect">
            <a:avLst/>
          </a:prstGeom>
          <a:noFill/>
        </p:spPr>
        <p:txBody>
          <a:bodyPr wrap="square" rtlCol="0">
            <a:spAutoFit/>
          </a:bodyPr>
          <a:lstStyle/>
          <a:p>
            <a:pPr algn="ctr"/>
            <a:r>
              <a:rPr lang="en-GB" sz="3600" dirty="0"/>
              <a:t>OME Electromagnetic Radiation</a:t>
            </a:r>
          </a:p>
          <a:p>
            <a:pPr algn="ctr"/>
            <a:r>
              <a:rPr lang="en-GB" sz="3600" dirty="0"/>
              <a:t> </a:t>
            </a:r>
          </a:p>
          <a:p>
            <a:pPr algn="ctr"/>
            <a:r>
              <a:rPr lang="en-GB" sz="3600" dirty="0"/>
              <a:t>Lecture 9</a:t>
            </a:r>
          </a:p>
          <a:p>
            <a:pPr algn="ctr"/>
            <a:endParaRPr lang="en-GB" sz="3600" dirty="0"/>
          </a:p>
          <a:p>
            <a:pPr algn="ctr"/>
            <a:r>
              <a:rPr lang="en-GB" sz="3600" dirty="0"/>
              <a:t>X-Ray and Gamma radiation</a:t>
            </a:r>
          </a:p>
          <a:p>
            <a:pPr algn="ctr"/>
            <a:endParaRPr lang="en-GB" sz="3600" dirty="0"/>
          </a:p>
          <a:p>
            <a:pPr algn="ctr"/>
            <a:endParaRPr lang="en-GB" sz="3600" dirty="0"/>
          </a:p>
        </p:txBody>
      </p:sp>
    </p:spTree>
    <p:extLst>
      <p:ext uri="{BB962C8B-B14F-4D97-AF65-F5344CB8AC3E}">
        <p14:creationId xmlns:p14="http://schemas.microsoft.com/office/powerpoint/2010/main" val="3826822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73908F4-91FF-B747-8FEB-6D18ED3AB0F7}"/>
              </a:ext>
            </a:extLst>
          </p:cNvPr>
          <p:cNvSpPr/>
          <p:nvPr/>
        </p:nvSpPr>
        <p:spPr>
          <a:xfrm>
            <a:off x="325090" y="497574"/>
            <a:ext cx="4654672" cy="584775"/>
          </a:xfrm>
          <a:prstGeom prst="rect">
            <a:avLst/>
          </a:prstGeom>
          <a:noFill/>
        </p:spPr>
        <p:txBody>
          <a:bodyPr wrap="none" rtlCol="0">
            <a:spAutoFit/>
          </a:bodyPr>
          <a:lstStyle/>
          <a:p>
            <a:r>
              <a:rPr lang="en-GB" sz="3200" dirty="0"/>
              <a:t>Electromagnetic spectrum </a:t>
            </a:r>
          </a:p>
        </p:txBody>
      </p:sp>
      <p:pic>
        <p:nvPicPr>
          <p:cNvPr id="5" name="Picture 4" descr="Diagram, timeline&#10;&#10;Description automatically generated">
            <a:extLst>
              <a:ext uri="{FF2B5EF4-FFF2-40B4-BE49-F238E27FC236}">
                <a16:creationId xmlns:a16="http://schemas.microsoft.com/office/drawing/2014/main" id="{5F40938F-FEA5-4B4B-8E5D-2F54E21A6BA9}"/>
              </a:ext>
            </a:extLst>
          </p:cNvPr>
          <p:cNvPicPr>
            <a:picLocks noChangeAspect="1"/>
          </p:cNvPicPr>
          <p:nvPr/>
        </p:nvPicPr>
        <p:blipFill>
          <a:blip r:embed="rId2"/>
          <a:stretch>
            <a:fillRect/>
          </a:stretch>
        </p:blipFill>
        <p:spPr>
          <a:xfrm>
            <a:off x="325090" y="1580606"/>
            <a:ext cx="11630363" cy="5146770"/>
          </a:xfrm>
          <a:prstGeom prst="rect">
            <a:avLst/>
          </a:prstGeom>
        </p:spPr>
      </p:pic>
    </p:spTree>
    <p:extLst>
      <p:ext uri="{BB962C8B-B14F-4D97-AF65-F5344CB8AC3E}">
        <p14:creationId xmlns:p14="http://schemas.microsoft.com/office/powerpoint/2010/main" val="16560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541384" y="514135"/>
            <a:ext cx="4549259" cy="584775"/>
          </a:xfrm>
          <a:prstGeom prst="rect">
            <a:avLst/>
          </a:prstGeom>
          <a:noFill/>
        </p:spPr>
        <p:txBody>
          <a:bodyPr wrap="none" rtlCol="0">
            <a:spAutoFit/>
          </a:bodyPr>
          <a:lstStyle/>
          <a:p>
            <a:r>
              <a:rPr lang="en-GB" sz="3200" dirty="0"/>
              <a:t>Electromagnetic Spectrum</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graphicFrame>
        <p:nvGraphicFramePr>
          <p:cNvPr id="4" name="Table 3">
            <a:extLst>
              <a:ext uri="{FF2B5EF4-FFF2-40B4-BE49-F238E27FC236}">
                <a16:creationId xmlns:a16="http://schemas.microsoft.com/office/drawing/2014/main" id="{FA72A31E-0950-EB4D-A2F2-10413B0D0BFA}"/>
              </a:ext>
            </a:extLst>
          </p:cNvPr>
          <p:cNvGraphicFramePr>
            <a:graphicFrameLocks noGrp="1"/>
          </p:cNvGraphicFramePr>
          <p:nvPr>
            <p:extLst>
              <p:ext uri="{D42A27DB-BD31-4B8C-83A1-F6EECF244321}">
                <p14:modId xmlns:p14="http://schemas.microsoft.com/office/powerpoint/2010/main" val="4150381029"/>
              </p:ext>
            </p:extLst>
          </p:nvPr>
        </p:nvGraphicFramePr>
        <p:xfrm>
          <a:off x="1834896" y="1568990"/>
          <a:ext cx="8525256" cy="2926080"/>
        </p:xfrm>
        <a:graphic>
          <a:graphicData uri="http://schemas.openxmlformats.org/drawingml/2006/table">
            <a:tbl>
              <a:tblPr/>
              <a:tblGrid>
                <a:gridCol w="1758027">
                  <a:extLst>
                    <a:ext uri="{9D8B030D-6E8A-4147-A177-3AD203B41FA5}">
                      <a16:colId xmlns:a16="http://schemas.microsoft.com/office/drawing/2014/main" val="2960854237"/>
                    </a:ext>
                  </a:extLst>
                </a:gridCol>
                <a:gridCol w="2103789">
                  <a:extLst>
                    <a:ext uri="{9D8B030D-6E8A-4147-A177-3AD203B41FA5}">
                      <a16:colId xmlns:a16="http://schemas.microsoft.com/office/drawing/2014/main" val="926474007"/>
                    </a:ext>
                  </a:extLst>
                </a:gridCol>
                <a:gridCol w="2075688">
                  <a:extLst>
                    <a:ext uri="{9D8B030D-6E8A-4147-A177-3AD203B41FA5}">
                      <a16:colId xmlns:a16="http://schemas.microsoft.com/office/drawing/2014/main" val="793345096"/>
                    </a:ext>
                  </a:extLst>
                </a:gridCol>
                <a:gridCol w="2587752">
                  <a:extLst>
                    <a:ext uri="{9D8B030D-6E8A-4147-A177-3AD203B41FA5}">
                      <a16:colId xmlns:a16="http://schemas.microsoft.com/office/drawing/2014/main" val="3201805320"/>
                    </a:ext>
                  </a:extLst>
                </a:gridCol>
              </a:tblGrid>
              <a:tr h="0">
                <a:tc>
                  <a:txBody>
                    <a:bodyPr/>
                    <a:lstStyle/>
                    <a:p>
                      <a:pPr algn="ctr"/>
                      <a:r>
                        <a:rPr lang="en-GB" u="none" dirty="0">
                          <a:effectLst/>
                          <a:latin typeface="+mn-lt"/>
                        </a:rPr>
                        <a:t>Name</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a:txBody>
                    <a:bodyPr/>
                    <a:lstStyle/>
                    <a:p>
                      <a:pPr algn="ctr"/>
                      <a:r>
                        <a:rPr lang="en-GB" dirty="0">
                          <a:latin typeface="Helvetica Neue" panose="02000503000000020004" pitchFamily="2" charset="0"/>
                        </a:rPr>
                        <a:t>Frequency (Hz)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a:txBody>
                    <a:bodyPr/>
                    <a:lstStyle/>
                    <a:p>
                      <a:pPr algn="ctr"/>
                      <a:r>
                        <a:rPr lang="en-GB" u="none" dirty="0">
                          <a:effectLst/>
                          <a:latin typeface="+mn-lt"/>
                        </a:rPr>
                        <a:t>Wavelength</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a:txBody>
                    <a:bodyPr/>
                    <a:lstStyle/>
                    <a:p>
                      <a:pPr algn="ctr"/>
                      <a:r>
                        <a:rPr lang="en-GB" dirty="0">
                          <a:latin typeface="Helvetica Neue" panose="02000503000000020004" pitchFamily="2" charset="0"/>
                        </a:rPr>
                        <a:t>Photon energy (eV)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extLst>
                  <a:ext uri="{0D108BD9-81ED-4DB2-BD59-A6C34878D82A}">
                    <a16:rowId xmlns:a16="http://schemas.microsoft.com/office/drawing/2014/main" val="1026995106"/>
                  </a:ext>
                </a:extLst>
              </a:tr>
              <a:tr h="0">
                <a:tc>
                  <a:txBody>
                    <a:bodyPr/>
                    <a:lstStyle/>
                    <a:p>
                      <a:r>
                        <a:rPr lang="en-GB" dirty="0">
                          <a:latin typeface="+mn-lt"/>
                        </a:rPr>
                        <a:t>Radio</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3 kHz - 300 MHz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100 km -  1 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 1.24 µeV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584376974"/>
                  </a:ext>
                </a:extLst>
              </a:tr>
              <a:tr h="0">
                <a:tc>
                  <a:txBody>
                    <a:bodyPr/>
                    <a:lstStyle/>
                    <a:p>
                      <a:r>
                        <a:rPr lang="en-GB" dirty="0">
                          <a:latin typeface="+mn-lt"/>
                        </a:rPr>
                        <a:t>Microwave</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300 MHz - 300 GHz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1 mm - 1 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dirty="0">
                          <a:latin typeface="+mn-lt"/>
                        </a:rPr>
                        <a:t>1.24 </a:t>
                      </a:r>
                      <a:r>
                        <a:rPr lang="en-GB" dirty="0" err="1">
                          <a:latin typeface="+mn-lt"/>
                        </a:rPr>
                        <a:t>meV</a:t>
                      </a:r>
                      <a:r>
                        <a:rPr lang="en-GB" dirty="0">
                          <a:latin typeface="+mn-lt"/>
                        </a:rPr>
                        <a:t> – 1.24 µeV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596578363"/>
                  </a:ext>
                </a:extLst>
              </a:tr>
              <a:tr h="0">
                <a:tc>
                  <a:txBody>
                    <a:bodyPr/>
                    <a:lstStyle/>
                    <a:p>
                      <a:r>
                        <a:rPr lang="en-GB" dirty="0">
                          <a:latin typeface="+mn-lt"/>
                        </a:rPr>
                        <a:t>Infrared</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300 GHz -400 THz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750 nm - 1 mm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dirty="0">
                          <a:latin typeface="+mn-lt"/>
                        </a:rPr>
                        <a:t>1.7 eV – 1.24 </a:t>
                      </a:r>
                      <a:r>
                        <a:rPr lang="en-GB" dirty="0" err="1">
                          <a:latin typeface="+mn-lt"/>
                        </a:rPr>
                        <a:t>meV</a:t>
                      </a:r>
                      <a:endParaRPr lang="en-GB" dirty="0">
                        <a:latin typeface="+mn-lt"/>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399142966"/>
                  </a:ext>
                </a:extLst>
              </a:tr>
              <a:tr h="0">
                <a:tc>
                  <a:txBody>
                    <a:bodyPr/>
                    <a:lstStyle/>
                    <a:p>
                      <a:r>
                        <a:rPr lang="en-GB" dirty="0">
                          <a:latin typeface="+mn-lt"/>
                        </a:rPr>
                        <a:t>Visible light</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400 THz - 750 THz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400 nm - 750 nm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3 eV – 1.7 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937479072"/>
                  </a:ext>
                </a:extLst>
              </a:tr>
              <a:tr h="0">
                <a:tc>
                  <a:txBody>
                    <a:bodyPr/>
                    <a:lstStyle/>
                    <a:p>
                      <a:r>
                        <a:rPr lang="en-GB" dirty="0">
                          <a:latin typeface="+mn-lt"/>
                        </a:rPr>
                        <a:t>Ultraviolet</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dirty="0">
                          <a:latin typeface="+mn-lt"/>
                        </a:rPr>
                        <a:t>750 THz - 30 </a:t>
                      </a:r>
                      <a:r>
                        <a:rPr lang="en-GB" dirty="0" err="1">
                          <a:latin typeface="+mn-lt"/>
                        </a:rPr>
                        <a:t>PHz</a:t>
                      </a:r>
                      <a:endParaRPr lang="en-GB" dirty="0">
                        <a:latin typeface="+mn-lt"/>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10 nm - 400 nm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124 eV – 3 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484411034"/>
                  </a:ext>
                </a:extLst>
              </a:tr>
              <a:tr h="0">
                <a:tc>
                  <a:txBody>
                    <a:bodyPr/>
                    <a:lstStyle/>
                    <a:p>
                      <a:r>
                        <a:rPr lang="en-GB" dirty="0">
                          <a:latin typeface="+mn-lt"/>
                        </a:rPr>
                        <a:t>X-ray</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dirty="0">
                          <a:latin typeface="+mn-lt"/>
                        </a:rPr>
                        <a:t>30 </a:t>
                      </a:r>
                      <a:r>
                        <a:rPr lang="en-GB" dirty="0" err="1">
                          <a:latin typeface="+mn-lt"/>
                        </a:rPr>
                        <a:t>PHz</a:t>
                      </a:r>
                      <a:r>
                        <a:rPr lang="en-GB" dirty="0">
                          <a:latin typeface="+mn-lt"/>
                        </a:rPr>
                        <a:t> - 30 EHz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u="none" dirty="0">
                          <a:effectLst/>
                          <a:latin typeface="+mn-lt"/>
                        </a:rPr>
                        <a:t>0.01 nm - 10 nm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u="none" dirty="0">
                          <a:effectLst/>
                          <a:latin typeface="+mn-lt"/>
                        </a:rPr>
                        <a:t>124 keV – 124 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2981752237"/>
                  </a:ext>
                </a:extLst>
              </a:tr>
              <a:tr h="0">
                <a:tc>
                  <a:txBody>
                    <a:bodyPr/>
                    <a:lstStyle/>
                    <a:p>
                      <a:r>
                        <a:rPr lang="en-GB" dirty="0">
                          <a:latin typeface="+mn-lt"/>
                        </a:rPr>
                        <a:t>Gamma ray</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dirty="0">
                          <a:latin typeface="+mn-lt"/>
                        </a:rPr>
                        <a:t>&gt; 30 EHz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&lt; 0.01 nm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dirty="0">
                          <a:latin typeface="+mn-lt"/>
                        </a:rPr>
                        <a:t>&gt; 124 keV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584535741"/>
                  </a:ext>
                </a:extLst>
              </a:tr>
            </a:tbl>
          </a:graphicData>
        </a:graphic>
      </p:graphicFrame>
      <p:sp>
        <p:nvSpPr>
          <p:cNvPr id="5" name="TextBox 4">
            <a:extLst>
              <a:ext uri="{FF2B5EF4-FFF2-40B4-BE49-F238E27FC236}">
                <a16:creationId xmlns:a16="http://schemas.microsoft.com/office/drawing/2014/main" id="{A6ADF7DE-5689-A6D0-C33C-C2FEB7EEB41A}"/>
              </a:ext>
            </a:extLst>
          </p:cNvPr>
          <p:cNvSpPr txBox="1"/>
          <p:nvPr/>
        </p:nvSpPr>
        <p:spPr>
          <a:xfrm>
            <a:off x="1834896" y="5104344"/>
            <a:ext cx="4739887" cy="369332"/>
          </a:xfrm>
          <a:prstGeom prst="rect">
            <a:avLst/>
          </a:prstGeom>
          <a:noFill/>
        </p:spPr>
        <p:txBody>
          <a:bodyPr wrap="none" rtlCol="0">
            <a:spAutoFit/>
          </a:bodyPr>
          <a:lstStyle/>
          <a:p>
            <a:r>
              <a:rPr lang="en-GB" dirty="0"/>
              <a:t>X-Rays - Ionising radiation produced by electrons</a:t>
            </a:r>
          </a:p>
        </p:txBody>
      </p:sp>
    </p:spTree>
    <p:extLst>
      <p:ext uri="{BB962C8B-B14F-4D97-AF65-F5344CB8AC3E}">
        <p14:creationId xmlns:p14="http://schemas.microsoft.com/office/powerpoint/2010/main" val="519466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7840608" cy="584775"/>
          </a:xfrm>
          <a:prstGeom prst="rect">
            <a:avLst/>
          </a:prstGeom>
          <a:noFill/>
        </p:spPr>
        <p:txBody>
          <a:bodyPr wrap="none" rtlCol="0">
            <a:spAutoFit/>
          </a:bodyPr>
          <a:lstStyle/>
          <a:p>
            <a:r>
              <a:rPr lang="en-GB" sz="3200" dirty="0">
                <a:latin typeface="Helvetica Neue" panose="02000503000000020004" pitchFamily="2" charset="0"/>
              </a:rPr>
              <a:t>Applications of X-ray and Gamma in OME</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4" name="TextBox 3">
            <a:extLst>
              <a:ext uri="{FF2B5EF4-FFF2-40B4-BE49-F238E27FC236}">
                <a16:creationId xmlns:a16="http://schemas.microsoft.com/office/drawing/2014/main" id="{C8F3F0FF-A3FF-D812-0D6D-3C07909B8098}"/>
              </a:ext>
            </a:extLst>
          </p:cNvPr>
          <p:cNvSpPr txBox="1"/>
          <p:nvPr/>
        </p:nvSpPr>
        <p:spPr>
          <a:xfrm>
            <a:off x="1012229" y="2164366"/>
            <a:ext cx="8004564" cy="1815882"/>
          </a:xfrm>
          <a:prstGeom prst="rect">
            <a:avLst/>
          </a:prstGeom>
          <a:noFill/>
        </p:spPr>
        <p:txBody>
          <a:bodyPr wrap="none" rtlCol="0">
            <a:spAutoFit/>
          </a:bodyPr>
          <a:lstStyle/>
          <a:p>
            <a:pPr marL="342900" indent="-342900">
              <a:buFont typeface="Arial" panose="020B0604020202020204" pitchFamily="34" charset="0"/>
              <a:buChar char="•"/>
            </a:pPr>
            <a:r>
              <a:rPr lang="en-GB" sz="2800" dirty="0"/>
              <a:t>Inspection of internal assemblies for quality control</a:t>
            </a:r>
          </a:p>
          <a:p>
            <a:pPr marL="342900" indent="-342900">
              <a:buFont typeface="Arial" panose="020B0604020202020204" pitchFamily="34" charset="0"/>
              <a:buChar char="•"/>
            </a:pPr>
            <a:r>
              <a:rPr lang="en-GB" sz="2800" dirty="0"/>
              <a:t>Detection for security purposes</a:t>
            </a:r>
          </a:p>
          <a:p>
            <a:pPr marL="342900" indent="-342900">
              <a:buFont typeface="Arial" panose="020B0604020202020204" pitchFamily="34" charset="0"/>
              <a:buChar char="•"/>
            </a:pPr>
            <a:r>
              <a:rPr lang="en-GB" sz="2800" dirty="0"/>
              <a:t>Crystallography to determine material properties</a:t>
            </a:r>
          </a:p>
          <a:p>
            <a:pPr marL="342900" indent="-342900">
              <a:buFont typeface="Arial" panose="020B0604020202020204" pitchFamily="34" charset="0"/>
              <a:buChar char="•"/>
            </a:pPr>
            <a:r>
              <a:rPr lang="en-GB" sz="2800" dirty="0"/>
              <a:t>Flash X-ray to measure fast events</a:t>
            </a:r>
          </a:p>
        </p:txBody>
      </p:sp>
    </p:spTree>
    <p:extLst>
      <p:ext uri="{BB962C8B-B14F-4D97-AF65-F5344CB8AC3E}">
        <p14:creationId xmlns:p14="http://schemas.microsoft.com/office/powerpoint/2010/main" val="1830387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6953314" cy="646331"/>
          </a:xfrm>
          <a:prstGeom prst="rect">
            <a:avLst/>
          </a:prstGeom>
          <a:noFill/>
        </p:spPr>
        <p:txBody>
          <a:bodyPr wrap="none" rtlCol="0">
            <a:spAutoFit/>
          </a:bodyPr>
          <a:lstStyle/>
          <a:p>
            <a:r>
              <a:rPr lang="en-GB" sz="3600" dirty="0">
                <a:latin typeface="Helvetica Neue" panose="02000503000000020004" pitchFamily="2" charset="0"/>
              </a:rPr>
              <a:t>Units: Becquerel, Gray, Sieverts</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5" name="Rectangle 4">
            <a:extLst>
              <a:ext uri="{FF2B5EF4-FFF2-40B4-BE49-F238E27FC236}">
                <a16:creationId xmlns:a16="http://schemas.microsoft.com/office/drawing/2014/main" id="{AE6E9A3E-2D1F-F480-EA6B-C97762BCFB65}"/>
              </a:ext>
            </a:extLst>
          </p:cNvPr>
          <p:cNvSpPr/>
          <p:nvPr/>
        </p:nvSpPr>
        <p:spPr>
          <a:xfrm>
            <a:off x="556925" y="1243657"/>
            <a:ext cx="11190789" cy="1200329"/>
          </a:xfrm>
          <a:prstGeom prst="rect">
            <a:avLst/>
          </a:prstGeom>
        </p:spPr>
        <p:txBody>
          <a:bodyPr wrap="square">
            <a:spAutoFit/>
          </a:bodyPr>
          <a:lstStyle/>
          <a:p>
            <a:r>
              <a:rPr lang="en-GB" dirty="0"/>
              <a:t>Ionising radiation activity is measured in an international (SI) unit called a becquerel (</a:t>
            </a:r>
            <a:r>
              <a:rPr lang="en-GB" dirty="0" err="1"/>
              <a:t>Bq</a:t>
            </a:r>
            <a:r>
              <a:rPr lang="en-GB" dirty="0"/>
              <a:t>). The becquerel counts how many particles or photons (in the case of wave radiation) are emitted per second by a source. The device used for measurement is often the familiar Geiger counter. If you put a Geiger counter over a gram of substance and count 3 clicks per second, the radioactivity of that substance would be 3 becquerel.</a:t>
            </a:r>
          </a:p>
        </p:txBody>
      </p:sp>
      <p:sp>
        <p:nvSpPr>
          <p:cNvPr id="6" name="Rectangle 5">
            <a:extLst>
              <a:ext uri="{FF2B5EF4-FFF2-40B4-BE49-F238E27FC236}">
                <a16:creationId xmlns:a16="http://schemas.microsoft.com/office/drawing/2014/main" id="{FF9D3298-0F5F-0FFA-AA41-BAEEEF2FEBD1}"/>
              </a:ext>
            </a:extLst>
          </p:cNvPr>
          <p:cNvSpPr/>
          <p:nvPr/>
        </p:nvSpPr>
        <p:spPr>
          <a:xfrm>
            <a:off x="556924" y="2690336"/>
            <a:ext cx="11190789" cy="1477328"/>
          </a:xfrm>
          <a:prstGeom prst="rect">
            <a:avLst/>
          </a:prstGeom>
        </p:spPr>
        <p:txBody>
          <a:bodyPr wrap="square">
            <a:spAutoFit/>
          </a:bodyPr>
          <a:lstStyle/>
          <a:p>
            <a:r>
              <a:rPr lang="en-GB" dirty="0"/>
              <a:t>Radiation exposure is measured in an international (SI) unit called the </a:t>
            </a:r>
            <a:r>
              <a:rPr lang="en-GB" dirty="0" err="1"/>
              <a:t>gray</a:t>
            </a:r>
            <a:r>
              <a:rPr lang="en-GB" dirty="0"/>
              <a:t> (</a:t>
            </a:r>
            <a:r>
              <a:rPr lang="en-GB" dirty="0" err="1"/>
              <a:t>Gy</a:t>
            </a:r>
            <a:r>
              <a:rPr lang="en-GB" dirty="0"/>
              <a:t>). The radiation exposure is equivalent to the energy "deposited" in a kilogram of a substance by the radiation. Exposure is also referred to as absorbed dose. The important concept is that exposure is measured by what radiation does to substances, not anything particular about the radiation itself. This allows us to unify the measurement of different types of radiation (i.e., particles and wave) by measuring what they do to materials.</a:t>
            </a:r>
          </a:p>
        </p:txBody>
      </p:sp>
      <p:sp>
        <p:nvSpPr>
          <p:cNvPr id="7" name="Rectangle 6">
            <a:extLst>
              <a:ext uri="{FF2B5EF4-FFF2-40B4-BE49-F238E27FC236}">
                <a16:creationId xmlns:a16="http://schemas.microsoft.com/office/drawing/2014/main" id="{AF4C19BB-4A2C-9499-3505-3C610FAB0B07}"/>
              </a:ext>
            </a:extLst>
          </p:cNvPr>
          <p:cNvSpPr/>
          <p:nvPr/>
        </p:nvSpPr>
        <p:spPr>
          <a:xfrm>
            <a:off x="556924" y="4660016"/>
            <a:ext cx="11190789" cy="1477328"/>
          </a:xfrm>
          <a:prstGeom prst="rect">
            <a:avLst/>
          </a:prstGeom>
        </p:spPr>
        <p:txBody>
          <a:bodyPr wrap="square">
            <a:spAutoFit/>
          </a:bodyPr>
          <a:lstStyle/>
          <a:p>
            <a:r>
              <a:rPr lang="en-GB" dirty="0"/>
              <a:t>Often we are interested in the effect of radiation exposure on human tissue. Enter a quantity called equivalent dose. This relates the absorbed dose in human tissue to the effective biological damage of the radiation. Not all radiation has the same biological effect, even for the same amount of absorbed dose. Equivalent dose is measured in an international (SI) unit called the sievert (</a:t>
            </a:r>
            <a:r>
              <a:rPr lang="en-GB" dirty="0" err="1"/>
              <a:t>Sv</a:t>
            </a:r>
            <a:r>
              <a:rPr lang="en-GB" dirty="0"/>
              <a:t>). Like the </a:t>
            </a:r>
            <a:r>
              <a:rPr lang="en-GB" dirty="0" err="1"/>
              <a:t>gray</a:t>
            </a:r>
            <a:r>
              <a:rPr lang="en-GB" dirty="0"/>
              <a:t>, the sievert is a large unit and for normal radiation protection levels a series of prefixes are used:</a:t>
            </a:r>
          </a:p>
        </p:txBody>
      </p:sp>
    </p:spTree>
    <p:extLst>
      <p:ext uri="{BB962C8B-B14F-4D97-AF65-F5344CB8AC3E}">
        <p14:creationId xmlns:p14="http://schemas.microsoft.com/office/powerpoint/2010/main" val="977036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1253869" cy="646331"/>
          </a:xfrm>
          <a:prstGeom prst="rect">
            <a:avLst/>
          </a:prstGeom>
          <a:noFill/>
        </p:spPr>
        <p:txBody>
          <a:bodyPr wrap="none" rtlCol="0">
            <a:spAutoFit/>
          </a:bodyPr>
          <a:lstStyle/>
          <a:p>
            <a:r>
              <a:rPr lang="en-GB" sz="3600" dirty="0">
                <a:latin typeface="Helvetica Neue" panose="02000503000000020004" pitchFamily="2" charset="0"/>
              </a:rPr>
              <a:t>Units</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4" name="Rectangle 3">
            <a:extLst>
              <a:ext uri="{FF2B5EF4-FFF2-40B4-BE49-F238E27FC236}">
                <a16:creationId xmlns:a16="http://schemas.microsoft.com/office/drawing/2014/main" id="{B0A72C15-FF1D-45F7-F248-35E5613DCEE2}"/>
              </a:ext>
            </a:extLst>
          </p:cNvPr>
          <p:cNvSpPr/>
          <p:nvPr/>
        </p:nvSpPr>
        <p:spPr>
          <a:xfrm>
            <a:off x="1214681" y="1490008"/>
            <a:ext cx="9762638" cy="5262979"/>
          </a:xfrm>
          <a:prstGeom prst="rect">
            <a:avLst/>
          </a:prstGeom>
        </p:spPr>
        <p:txBody>
          <a:bodyPr wrap="square">
            <a:spAutoFit/>
          </a:bodyPr>
          <a:lstStyle/>
          <a:p>
            <a:r>
              <a:rPr lang="en-GB" sz="2800" dirty="0">
                <a:latin typeface="Helvetica Neue" panose="02000503000000020004" pitchFamily="2" charset="0"/>
              </a:rPr>
              <a:t>Becquerel – a measure of source output</a:t>
            </a:r>
          </a:p>
          <a:p>
            <a:endParaRPr lang="en-GB" sz="2800" dirty="0">
              <a:latin typeface="Helvetica Neue" panose="02000503000000020004" pitchFamily="2" charset="0"/>
            </a:endParaRPr>
          </a:p>
          <a:p>
            <a:r>
              <a:rPr lang="en-GB" sz="2800" dirty="0">
                <a:latin typeface="Helvetica Neue" panose="02000503000000020004" pitchFamily="2" charset="0"/>
              </a:rPr>
              <a:t>Gray – a measure of energy absorbed</a:t>
            </a:r>
          </a:p>
          <a:p>
            <a:endParaRPr lang="en-GB" sz="2800" dirty="0">
              <a:latin typeface="Helvetica Neue" panose="02000503000000020004" pitchFamily="2" charset="0"/>
            </a:endParaRPr>
          </a:p>
          <a:p>
            <a:r>
              <a:rPr lang="en-GB" sz="2800" dirty="0">
                <a:latin typeface="Helvetica Neue" panose="02000503000000020004" pitchFamily="2" charset="0"/>
              </a:rPr>
              <a:t>Sieverts – a measure of how that energy damages tissue</a:t>
            </a:r>
          </a:p>
          <a:p>
            <a:endParaRPr lang="en-GB" sz="2800" dirty="0">
              <a:latin typeface="Helvetica Neue" panose="02000503000000020004" pitchFamily="2" charset="0"/>
            </a:endParaRPr>
          </a:p>
          <a:p>
            <a:r>
              <a:rPr lang="en-GB" sz="2800" dirty="0">
                <a:latin typeface="Helvetica Neue" panose="02000503000000020004" pitchFamily="2" charset="0"/>
              </a:rPr>
              <a:t>One sievert is equal to one </a:t>
            </a:r>
            <a:r>
              <a:rPr lang="en-GB" sz="2800" dirty="0" err="1">
                <a:latin typeface="Helvetica Neue" panose="02000503000000020004" pitchFamily="2" charset="0"/>
              </a:rPr>
              <a:t>gray</a:t>
            </a:r>
            <a:r>
              <a:rPr lang="en-GB" sz="2800" dirty="0">
                <a:latin typeface="Helvetica Neue" panose="02000503000000020004" pitchFamily="2" charset="0"/>
              </a:rPr>
              <a:t> multiplied by a relative biological effective factor, W</a:t>
            </a:r>
            <a:r>
              <a:rPr lang="en-GB" sz="2800" baseline="-25000" dirty="0">
                <a:latin typeface="Helvetica Neue" panose="02000503000000020004" pitchFamily="2" charset="0"/>
              </a:rPr>
              <a:t>R</a:t>
            </a:r>
            <a:r>
              <a:rPr lang="en-GB" sz="2800" dirty="0">
                <a:latin typeface="Helvetica Neue" panose="02000503000000020004" pitchFamily="2" charset="0"/>
              </a:rPr>
              <a:t>.</a:t>
            </a:r>
          </a:p>
          <a:p>
            <a:endParaRPr lang="en-GB" sz="2800" dirty="0">
              <a:latin typeface="Helvetica Neue" panose="02000503000000020004" pitchFamily="2" charset="0"/>
            </a:endParaRPr>
          </a:p>
          <a:p>
            <a:r>
              <a:rPr lang="en-GB" sz="2800" dirty="0">
                <a:latin typeface="Helvetica Neue" panose="02000503000000020004" pitchFamily="2" charset="0"/>
              </a:rPr>
              <a:t>For x-rays and gamma rays and electrons absorbed by human tissue, W</a:t>
            </a:r>
            <a:r>
              <a:rPr lang="en-GB" sz="2800" baseline="-25000" dirty="0">
                <a:latin typeface="Helvetica Neue" panose="02000503000000020004" pitchFamily="2" charset="0"/>
              </a:rPr>
              <a:t>R</a:t>
            </a:r>
            <a:r>
              <a:rPr lang="en-GB" sz="2800" dirty="0">
                <a:latin typeface="Helvetica Neue" panose="02000503000000020004" pitchFamily="2" charset="0"/>
              </a:rPr>
              <a:t> is 1. For alpha particles it is 20. </a:t>
            </a:r>
          </a:p>
          <a:p>
            <a:endParaRPr lang="en-GB" sz="2800" dirty="0"/>
          </a:p>
        </p:txBody>
      </p:sp>
    </p:spTree>
    <p:extLst>
      <p:ext uri="{BB962C8B-B14F-4D97-AF65-F5344CB8AC3E}">
        <p14:creationId xmlns:p14="http://schemas.microsoft.com/office/powerpoint/2010/main" val="15007048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5090240" cy="707886"/>
          </a:xfrm>
          <a:prstGeom prst="rect">
            <a:avLst/>
          </a:prstGeom>
          <a:noFill/>
        </p:spPr>
        <p:txBody>
          <a:bodyPr wrap="none" rtlCol="0">
            <a:spAutoFit/>
          </a:bodyPr>
          <a:lstStyle/>
          <a:p>
            <a:r>
              <a:rPr lang="en-GB" sz="4000" dirty="0">
                <a:latin typeface="Helvetica Neue" panose="02000503000000020004" pitchFamily="2" charset="0"/>
              </a:rPr>
              <a:t>Sources - continuous</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a:latin typeface="Calibri" panose="020F0502020204030204" pitchFamily="34" charset="0"/>
              </a:rPr>
              <a:t>                                                           </a:t>
            </a:r>
            <a:endParaRPr lang="en-GB">
              <a:latin typeface="Calibri" panose="020F0502020204030204" pitchFamily="34" charset="0"/>
            </a:endParaRPr>
          </a:p>
          <a:p>
            <a:r>
              <a:rPr lang="en-GB">
                <a:latin typeface="Calibri" panose="020F0502020204030204" pitchFamily="34" charset="0"/>
              </a:rPr>
              <a:t> </a:t>
            </a:r>
            <a:endParaRPr lang="en-GB" dirty="0">
              <a:latin typeface="Calibri" panose="020F0502020204030204" pitchFamily="34" charset="0"/>
            </a:endParaRPr>
          </a:p>
        </p:txBody>
      </p:sp>
      <p:pic>
        <p:nvPicPr>
          <p:cNvPr id="1028" name="Picture 4" descr="X-Rays | Definition Block Diagram and working of X-Ray Machine | D&amp;E notes">
            <a:extLst>
              <a:ext uri="{FF2B5EF4-FFF2-40B4-BE49-F238E27FC236}">
                <a16:creationId xmlns:a16="http://schemas.microsoft.com/office/drawing/2014/main" id="{5BB914FB-348E-60A5-FBB7-4A2B9CB9CF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6229" y="772510"/>
            <a:ext cx="6256957" cy="550424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9A7A5BB-4E86-F610-67E6-A4939A8D2786}"/>
              </a:ext>
            </a:extLst>
          </p:cNvPr>
          <p:cNvSpPr txBox="1"/>
          <p:nvPr/>
        </p:nvSpPr>
        <p:spPr>
          <a:xfrm>
            <a:off x="7919658" y="3090854"/>
            <a:ext cx="2448684" cy="954107"/>
          </a:xfrm>
          <a:prstGeom prst="rect">
            <a:avLst/>
          </a:prstGeom>
          <a:solidFill>
            <a:schemeClr val="bg1"/>
          </a:solidFill>
        </p:spPr>
        <p:txBody>
          <a:bodyPr wrap="none" rtlCol="0">
            <a:spAutoFit/>
          </a:bodyPr>
          <a:lstStyle/>
          <a:p>
            <a:r>
              <a:rPr lang="en-GB" sz="2800" dirty="0"/>
              <a:t>DC high voltage</a:t>
            </a:r>
          </a:p>
          <a:p>
            <a:r>
              <a:rPr lang="en-GB" sz="2800" dirty="0"/>
              <a:t>generator</a:t>
            </a:r>
          </a:p>
        </p:txBody>
      </p:sp>
    </p:spTree>
    <p:extLst>
      <p:ext uri="{BB962C8B-B14F-4D97-AF65-F5344CB8AC3E}">
        <p14:creationId xmlns:p14="http://schemas.microsoft.com/office/powerpoint/2010/main" val="1317529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634713" cy="707886"/>
          </a:xfrm>
          <a:prstGeom prst="rect">
            <a:avLst/>
          </a:prstGeom>
          <a:noFill/>
        </p:spPr>
        <p:txBody>
          <a:bodyPr wrap="none" rtlCol="0">
            <a:spAutoFit/>
          </a:bodyPr>
          <a:lstStyle/>
          <a:p>
            <a:r>
              <a:rPr lang="en-GB" sz="4000" dirty="0">
                <a:latin typeface="Helvetica Neue" panose="02000503000000020004" pitchFamily="2" charset="0"/>
              </a:rPr>
              <a:t>Sources - flash</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a:latin typeface="Calibri" panose="020F0502020204030204" pitchFamily="34" charset="0"/>
              </a:rPr>
              <a:t>                                                           </a:t>
            </a:r>
            <a:endParaRPr lang="en-GB">
              <a:latin typeface="Calibri" panose="020F0502020204030204" pitchFamily="34" charset="0"/>
            </a:endParaRPr>
          </a:p>
          <a:p>
            <a:r>
              <a:rPr lang="en-GB">
                <a:latin typeface="Calibri" panose="020F0502020204030204" pitchFamily="34" charset="0"/>
              </a:rPr>
              <a:t> </a:t>
            </a:r>
            <a:endParaRPr lang="en-GB" dirty="0">
              <a:latin typeface="Calibri" panose="020F0502020204030204" pitchFamily="34" charset="0"/>
            </a:endParaRPr>
          </a:p>
        </p:txBody>
      </p:sp>
      <p:pic>
        <p:nvPicPr>
          <p:cNvPr id="1028" name="Picture 4" descr="X-Rays | Definition Block Diagram and working of X-Ray Machine | D&amp;E notes">
            <a:extLst>
              <a:ext uri="{FF2B5EF4-FFF2-40B4-BE49-F238E27FC236}">
                <a16:creationId xmlns:a16="http://schemas.microsoft.com/office/drawing/2014/main" id="{5BB914FB-348E-60A5-FBB7-4A2B9CB9CFA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 r="-2271"/>
          <a:stretch/>
        </p:blipFill>
        <p:spPr bwMode="auto">
          <a:xfrm>
            <a:off x="2051463" y="1087824"/>
            <a:ext cx="6399075" cy="55042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09805B0-97F5-567B-D3C9-1533C8B99D4F}"/>
              </a:ext>
            </a:extLst>
          </p:cNvPr>
          <p:cNvSpPr txBox="1"/>
          <p:nvPr/>
        </p:nvSpPr>
        <p:spPr>
          <a:xfrm>
            <a:off x="9727334" y="2896607"/>
            <a:ext cx="2448684" cy="954107"/>
          </a:xfrm>
          <a:prstGeom prst="rect">
            <a:avLst/>
          </a:prstGeom>
          <a:solidFill>
            <a:schemeClr val="bg1"/>
          </a:solidFill>
        </p:spPr>
        <p:txBody>
          <a:bodyPr wrap="none" rtlCol="0">
            <a:spAutoFit/>
          </a:bodyPr>
          <a:lstStyle/>
          <a:p>
            <a:r>
              <a:rPr lang="en-GB" sz="2800" dirty="0"/>
              <a:t>DC high voltage</a:t>
            </a:r>
          </a:p>
          <a:p>
            <a:r>
              <a:rPr lang="en-GB" sz="2800" dirty="0"/>
              <a:t>generator</a:t>
            </a:r>
          </a:p>
        </p:txBody>
      </p:sp>
      <p:sp>
        <p:nvSpPr>
          <p:cNvPr id="5" name="TextBox 4">
            <a:extLst>
              <a:ext uri="{FF2B5EF4-FFF2-40B4-BE49-F238E27FC236}">
                <a16:creationId xmlns:a16="http://schemas.microsoft.com/office/drawing/2014/main" id="{693D3F67-4B0F-2557-A950-F26A3D535654}"/>
              </a:ext>
            </a:extLst>
          </p:cNvPr>
          <p:cNvSpPr txBox="1"/>
          <p:nvPr/>
        </p:nvSpPr>
        <p:spPr>
          <a:xfrm>
            <a:off x="5828001" y="1729364"/>
            <a:ext cx="1274708" cy="584775"/>
          </a:xfrm>
          <a:prstGeom prst="rect">
            <a:avLst/>
          </a:prstGeom>
          <a:solidFill>
            <a:schemeClr val="bg1"/>
          </a:solidFill>
        </p:spPr>
        <p:txBody>
          <a:bodyPr wrap="none" rtlCol="0">
            <a:spAutoFit/>
          </a:bodyPr>
          <a:lstStyle/>
          <a:p>
            <a:r>
              <a:rPr lang="en-GB" sz="3200" dirty="0"/>
              <a:t>Anode</a:t>
            </a:r>
          </a:p>
        </p:txBody>
      </p:sp>
      <p:sp>
        <p:nvSpPr>
          <p:cNvPr id="28" name="Rectangle 27">
            <a:extLst>
              <a:ext uri="{FF2B5EF4-FFF2-40B4-BE49-F238E27FC236}">
                <a16:creationId xmlns:a16="http://schemas.microsoft.com/office/drawing/2014/main" id="{D6C85B91-E2FF-EC1F-E32C-3FBD3CE86158}"/>
              </a:ext>
            </a:extLst>
          </p:cNvPr>
          <p:cNvSpPr/>
          <p:nvPr/>
        </p:nvSpPr>
        <p:spPr>
          <a:xfrm>
            <a:off x="7651444" y="1496283"/>
            <a:ext cx="1665527" cy="51293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6E8545DA-79F6-B9E9-337A-1CEAB50E7330}"/>
              </a:ext>
            </a:extLst>
          </p:cNvPr>
          <p:cNvSpPr/>
          <p:nvPr/>
        </p:nvSpPr>
        <p:spPr>
          <a:xfrm>
            <a:off x="6769356" y="2790049"/>
            <a:ext cx="1665527" cy="184456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6" name="Picture 4">
            <a:extLst>
              <a:ext uri="{FF2B5EF4-FFF2-40B4-BE49-F238E27FC236}">
                <a16:creationId xmlns:a16="http://schemas.microsoft.com/office/drawing/2014/main" id="{6EEB2384-70E6-4DDA-57AC-6B2145C8AF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6200000">
            <a:off x="7412777" y="2288656"/>
            <a:ext cx="2553224" cy="2075890"/>
          </a:xfrm>
          <a:prstGeom prst="rect">
            <a:avLst/>
          </a:prstGeom>
          <a:solidFill>
            <a:schemeClr val="bg1"/>
          </a:solidFill>
        </p:spPr>
      </p:pic>
      <p:cxnSp>
        <p:nvCxnSpPr>
          <p:cNvPr id="11" name="Straight Connector 10">
            <a:extLst>
              <a:ext uri="{FF2B5EF4-FFF2-40B4-BE49-F238E27FC236}">
                <a16:creationId xmlns:a16="http://schemas.microsoft.com/office/drawing/2014/main" id="{30AD979D-A2AF-F4BD-6A6C-8947199076DB}"/>
              </a:ext>
            </a:extLst>
          </p:cNvPr>
          <p:cNvCxnSpPr>
            <a:cxnSpLocks/>
          </p:cNvCxnSpPr>
          <p:nvPr/>
        </p:nvCxnSpPr>
        <p:spPr>
          <a:xfrm flipH="1">
            <a:off x="10657491" y="1135121"/>
            <a:ext cx="15985" cy="1308534"/>
          </a:xfrm>
          <a:prstGeom prst="line">
            <a:avLst/>
          </a:prstGeom>
          <a:ln w="603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86B5F61-BD0B-9D9A-5BC8-A79F76E6187E}"/>
              </a:ext>
            </a:extLst>
          </p:cNvPr>
          <p:cNvCxnSpPr>
            <a:cxnSpLocks/>
          </p:cNvCxnSpPr>
          <p:nvPr/>
        </p:nvCxnSpPr>
        <p:spPr>
          <a:xfrm>
            <a:off x="10673476" y="4303667"/>
            <a:ext cx="0" cy="867423"/>
          </a:xfrm>
          <a:prstGeom prst="line">
            <a:avLst/>
          </a:prstGeom>
          <a:ln w="603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AF5B7D6-59C6-0330-D94F-481474AE60C5}"/>
              </a:ext>
            </a:extLst>
          </p:cNvPr>
          <p:cNvCxnSpPr>
            <a:cxnSpLocks/>
          </p:cNvCxnSpPr>
          <p:nvPr/>
        </p:nvCxnSpPr>
        <p:spPr>
          <a:xfrm flipH="1">
            <a:off x="7457420" y="5155324"/>
            <a:ext cx="3200071" cy="0"/>
          </a:xfrm>
          <a:prstGeom prst="line">
            <a:avLst/>
          </a:prstGeom>
          <a:ln w="603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7C3C550-39AB-CE58-7F8D-23D07B3B20CC}"/>
              </a:ext>
            </a:extLst>
          </p:cNvPr>
          <p:cNvCxnSpPr>
            <a:cxnSpLocks/>
          </p:cNvCxnSpPr>
          <p:nvPr/>
        </p:nvCxnSpPr>
        <p:spPr>
          <a:xfrm>
            <a:off x="8671255" y="3573202"/>
            <a:ext cx="0" cy="1582122"/>
          </a:xfrm>
          <a:prstGeom prst="line">
            <a:avLst/>
          </a:prstGeom>
          <a:ln w="603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FFBABF1-4571-548E-610C-C81C8E8C7993}"/>
              </a:ext>
            </a:extLst>
          </p:cNvPr>
          <p:cNvCxnSpPr>
            <a:cxnSpLocks/>
          </p:cNvCxnSpPr>
          <p:nvPr/>
        </p:nvCxnSpPr>
        <p:spPr>
          <a:xfrm flipH="1">
            <a:off x="7756636" y="1182414"/>
            <a:ext cx="2932386" cy="0"/>
          </a:xfrm>
          <a:prstGeom prst="line">
            <a:avLst/>
          </a:prstGeom>
          <a:ln w="60325">
            <a:solidFill>
              <a:schemeClr val="tx1"/>
            </a:solidFill>
          </a:ln>
        </p:spPr>
        <p:style>
          <a:lnRef idx="1">
            <a:schemeClr val="accent1"/>
          </a:lnRef>
          <a:fillRef idx="0">
            <a:schemeClr val="accent1"/>
          </a:fillRef>
          <a:effectRef idx="0">
            <a:schemeClr val="accent1"/>
          </a:effectRef>
          <a:fontRef idx="minor">
            <a:schemeClr val="tx1"/>
          </a:fontRef>
        </p:style>
      </p:cxnSp>
      <p:pic>
        <p:nvPicPr>
          <p:cNvPr id="3078" name="Picture 6">
            <a:extLst>
              <a:ext uri="{FF2B5EF4-FFF2-40B4-BE49-F238E27FC236}">
                <a16:creationId xmlns:a16="http://schemas.microsoft.com/office/drawing/2014/main" id="{D2C28B76-1777-B2E3-7B4E-1CC8D1525B2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76176" y="484441"/>
            <a:ext cx="3205836" cy="1011842"/>
          </a:xfrm>
          <a:prstGeom prst="rect">
            <a:avLst/>
          </a:prstGeom>
          <a:solidFill>
            <a:schemeClr val="bg1"/>
          </a:solidFill>
        </p:spPr>
      </p:pic>
      <p:cxnSp>
        <p:nvCxnSpPr>
          <p:cNvPr id="19" name="Straight Connector 18">
            <a:extLst>
              <a:ext uri="{FF2B5EF4-FFF2-40B4-BE49-F238E27FC236}">
                <a16:creationId xmlns:a16="http://schemas.microsoft.com/office/drawing/2014/main" id="{ACE3CAC7-E0DC-BCB4-7A13-4B7567866C7F}"/>
              </a:ext>
            </a:extLst>
          </p:cNvPr>
          <p:cNvCxnSpPr>
            <a:cxnSpLocks/>
          </p:cNvCxnSpPr>
          <p:nvPr/>
        </p:nvCxnSpPr>
        <p:spPr>
          <a:xfrm>
            <a:off x="8671255" y="1166652"/>
            <a:ext cx="0" cy="1954920"/>
          </a:xfrm>
          <a:prstGeom prst="line">
            <a:avLst/>
          </a:prstGeom>
          <a:ln w="603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1988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a:latin typeface="Calibri" panose="020F0502020204030204" pitchFamily="34" charset="0"/>
              </a:rPr>
              <a:t>                                                           </a:t>
            </a:r>
            <a:endParaRPr lang="en-GB">
              <a:latin typeface="Calibri" panose="020F0502020204030204" pitchFamily="34" charset="0"/>
            </a:endParaRPr>
          </a:p>
          <a:p>
            <a:r>
              <a:rPr lang="en-GB">
                <a:latin typeface="Calibri" panose="020F0502020204030204" pitchFamily="34" charset="0"/>
              </a:rPr>
              <a:t> </a:t>
            </a:r>
            <a:endParaRPr lang="en-GB" dirty="0">
              <a:latin typeface="Calibri" panose="020F0502020204030204" pitchFamily="34" charset="0"/>
            </a:endParaRPr>
          </a:p>
        </p:txBody>
      </p:sp>
      <p:sp>
        <p:nvSpPr>
          <p:cNvPr id="3" name="Rectangle 2">
            <a:extLst>
              <a:ext uri="{FF2B5EF4-FFF2-40B4-BE49-F238E27FC236}">
                <a16:creationId xmlns:a16="http://schemas.microsoft.com/office/drawing/2014/main" id="{1D12FA4D-7D1A-E58B-5776-896A022EB96F}"/>
              </a:ext>
            </a:extLst>
          </p:cNvPr>
          <p:cNvSpPr/>
          <p:nvPr/>
        </p:nvSpPr>
        <p:spPr>
          <a:xfrm>
            <a:off x="857573" y="2090172"/>
            <a:ext cx="10476854" cy="2677656"/>
          </a:xfrm>
          <a:prstGeom prst="rect">
            <a:avLst/>
          </a:prstGeom>
        </p:spPr>
        <p:txBody>
          <a:bodyPr wrap="square">
            <a:spAutoFit/>
          </a:bodyPr>
          <a:lstStyle/>
          <a:p>
            <a:r>
              <a:rPr lang="en-GB" sz="2800" dirty="0">
                <a:ea typeface="Times New Roman" panose="02020603050405020304" pitchFamily="18" charset="0"/>
              </a:rPr>
              <a:t>When a high energy electron collides with an inner shell electron both are ejected from the tungsten atom leaving a 'hole' in the inner layer.  This is filled by an outer shell electron with a loss of energy emitted as an X-ray photon.</a:t>
            </a:r>
            <a:r>
              <a:rPr lang="en-GB" sz="2800" dirty="0"/>
              <a:t> </a:t>
            </a:r>
          </a:p>
          <a:p>
            <a:endParaRPr lang="en-GB" sz="2800" dirty="0"/>
          </a:p>
          <a:p>
            <a:r>
              <a:rPr lang="en-GB" sz="2800" dirty="0"/>
              <a:t>Higher voltages are more penetrating</a:t>
            </a:r>
          </a:p>
        </p:txBody>
      </p:sp>
      <p:sp>
        <p:nvSpPr>
          <p:cNvPr id="5" name="Rectangle 4">
            <a:extLst>
              <a:ext uri="{FF2B5EF4-FFF2-40B4-BE49-F238E27FC236}">
                <a16:creationId xmlns:a16="http://schemas.microsoft.com/office/drawing/2014/main" id="{AE21465B-0370-DB2B-B126-3E1B63A6A9EA}"/>
              </a:ext>
            </a:extLst>
          </p:cNvPr>
          <p:cNvSpPr/>
          <p:nvPr/>
        </p:nvSpPr>
        <p:spPr>
          <a:xfrm>
            <a:off x="726898" y="458957"/>
            <a:ext cx="9197198" cy="707886"/>
          </a:xfrm>
          <a:prstGeom prst="rect">
            <a:avLst/>
          </a:prstGeom>
          <a:noFill/>
        </p:spPr>
        <p:txBody>
          <a:bodyPr wrap="none" rtlCol="0">
            <a:spAutoFit/>
          </a:bodyPr>
          <a:lstStyle/>
          <a:p>
            <a:r>
              <a:rPr lang="en-GB" sz="4000" dirty="0">
                <a:latin typeface="Helvetica Neue" panose="02000503000000020004" pitchFamily="2" charset="0"/>
              </a:rPr>
              <a:t>Interaction between electron and target</a:t>
            </a:r>
          </a:p>
        </p:txBody>
      </p:sp>
    </p:spTree>
    <p:extLst>
      <p:ext uri="{BB962C8B-B14F-4D97-AF65-F5344CB8AC3E}">
        <p14:creationId xmlns:p14="http://schemas.microsoft.com/office/powerpoint/2010/main" val="3931536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a:latin typeface="Calibri" panose="020F0502020204030204" pitchFamily="34" charset="0"/>
              </a:rPr>
              <a:t>                                                           </a:t>
            </a:r>
            <a:endParaRPr lang="en-GB">
              <a:latin typeface="Calibri" panose="020F0502020204030204" pitchFamily="34" charset="0"/>
            </a:endParaRPr>
          </a:p>
          <a:p>
            <a:r>
              <a:rPr lang="en-GB">
                <a:latin typeface="Calibri" panose="020F0502020204030204" pitchFamily="34" charset="0"/>
              </a:rPr>
              <a:t> </a:t>
            </a:r>
            <a:endParaRPr lang="en-GB" dirty="0">
              <a:latin typeface="Calibri" panose="020F0502020204030204" pitchFamily="34" charset="0"/>
            </a:endParaRPr>
          </a:p>
        </p:txBody>
      </p:sp>
      <p:pic>
        <p:nvPicPr>
          <p:cNvPr id="2050" name="Picture 2" descr="X-ray generator - Wikiwand">
            <a:extLst>
              <a:ext uri="{FF2B5EF4-FFF2-40B4-BE49-F238E27FC236}">
                <a16:creationId xmlns:a16="http://schemas.microsoft.com/office/drawing/2014/main" id="{4661FA70-9069-3FB6-B4FC-DDFAD27A47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9061" y="921531"/>
            <a:ext cx="7979979" cy="56999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55636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390398" cy="707886"/>
          </a:xfrm>
          <a:prstGeom prst="rect">
            <a:avLst/>
          </a:prstGeom>
          <a:noFill/>
        </p:spPr>
        <p:txBody>
          <a:bodyPr wrap="none" rtlCol="0">
            <a:spAutoFit/>
          </a:bodyPr>
          <a:lstStyle/>
          <a:p>
            <a:r>
              <a:rPr lang="en-GB" sz="4000" dirty="0">
                <a:latin typeface="Helvetica Neue" panose="02000503000000020004" pitchFamily="2" charset="0"/>
              </a:rPr>
              <a:t>Detection</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4098" name="Picture 2" descr="Double flash X-ray exposures of the shaped-charge jet at 30 and 50 μs... |  Download Scientific Diagram">
            <a:extLst>
              <a:ext uri="{FF2B5EF4-FFF2-40B4-BE49-F238E27FC236}">
                <a16:creationId xmlns:a16="http://schemas.microsoft.com/office/drawing/2014/main" id="{E399AB03-24D1-9A9D-58A2-158F172984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500" y="1193800"/>
            <a:ext cx="10795000" cy="447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26535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390398" cy="707886"/>
          </a:xfrm>
          <a:prstGeom prst="rect">
            <a:avLst/>
          </a:prstGeom>
          <a:noFill/>
        </p:spPr>
        <p:txBody>
          <a:bodyPr wrap="none" rtlCol="0">
            <a:spAutoFit/>
          </a:bodyPr>
          <a:lstStyle/>
          <a:p>
            <a:r>
              <a:rPr lang="en-GB" sz="4000" dirty="0">
                <a:latin typeface="Helvetica Neue" panose="02000503000000020004" pitchFamily="2" charset="0"/>
              </a:rPr>
              <a:t>Detection</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5" name="Picture 4" descr="Graphical user interface&#10;&#10;Description automatically generated with low confidence">
            <a:extLst>
              <a:ext uri="{FF2B5EF4-FFF2-40B4-BE49-F238E27FC236}">
                <a16:creationId xmlns:a16="http://schemas.microsoft.com/office/drawing/2014/main" id="{7365B126-0074-A212-8809-98380B708E85}"/>
              </a:ext>
            </a:extLst>
          </p:cNvPr>
          <p:cNvPicPr>
            <a:picLocks noChangeAspect="1"/>
          </p:cNvPicPr>
          <p:nvPr/>
        </p:nvPicPr>
        <p:blipFill>
          <a:blip r:embed="rId3"/>
          <a:stretch>
            <a:fillRect/>
          </a:stretch>
        </p:blipFill>
        <p:spPr>
          <a:xfrm>
            <a:off x="2323800" y="1323190"/>
            <a:ext cx="6642131" cy="4738744"/>
          </a:xfrm>
          <a:prstGeom prst="rect">
            <a:avLst/>
          </a:prstGeom>
        </p:spPr>
      </p:pic>
    </p:spTree>
    <p:extLst>
      <p:ext uri="{BB962C8B-B14F-4D97-AF65-F5344CB8AC3E}">
        <p14:creationId xmlns:p14="http://schemas.microsoft.com/office/powerpoint/2010/main" val="15081928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9" name="AutoShape 6" descr="Hubble Telescope Back Up! - CR4 Discussion Thread">
            <a:extLst>
              <a:ext uri="{FF2B5EF4-FFF2-40B4-BE49-F238E27FC236}">
                <a16:creationId xmlns:a16="http://schemas.microsoft.com/office/drawing/2014/main" id="{1DB53C88-2083-0B42-AE12-2E903C589E7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122" name="Picture 2" descr="3: A cross-section view of a scintillator counter [22]. | Download  Scientific Diagram">
            <a:extLst>
              <a:ext uri="{FF2B5EF4-FFF2-40B4-BE49-F238E27FC236}">
                <a16:creationId xmlns:a16="http://schemas.microsoft.com/office/drawing/2014/main" id="{97F35F17-95C8-992B-3351-BC55805D18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500" y="2063750"/>
            <a:ext cx="10795000" cy="27305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A40E4748-5C1E-2BC3-81A4-2501F5E000B0}"/>
              </a:ext>
            </a:extLst>
          </p:cNvPr>
          <p:cNvSpPr/>
          <p:nvPr/>
        </p:nvSpPr>
        <p:spPr>
          <a:xfrm>
            <a:off x="385936" y="297244"/>
            <a:ext cx="2390398" cy="707886"/>
          </a:xfrm>
          <a:prstGeom prst="rect">
            <a:avLst/>
          </a:prstGeom>
          <a:noFill/>
        </p:spPr>
        <p:txBody>
          <a:bodyPr wrap="none" rtlCol="0">
            <a:spAutoFit/>
          </a:bodyPr>
          <a:lstStyle/>
          <a:p>
            <a:r>
              <a:rPr lang="en-GB" sz="4000" dirty="0">
                <a:latin typeface="Helvetica Neue" panose="02000503000000020004" pitchFamily="2" charset="0"/>
              </a:rPr>
              <a:t>Detection</a:t>
            </a:r>
          </a:p>
        </p:txBody>
      </p:sp>
    </p:spTree>
    <p:extLst>
      <p:ext uri="{BB962C8B-B14F-4D97-AF65-F5344CB8AC3E}">
        <p14:creationId xmlns:p14="http://schemas.microsoft.com/office/powerpoint/2010/main" val="36432048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9882514" cy="584775"/>
          </a:xfrm>
          <a:prstGeom prst="rect">
            <a:avLst/>
          </a:prstGeom>
          <a:noFill/>
        </p:spPr>
        <p:txBody>
          <a:bodyPr wrap="none" rtlCol="0">
            <a:spAutoFit/>
          </a:bodyPr>
          <a:lstStyle/>
          <a:p>
            <a:r>
              <a:rPr lang="en-GB" sz="3200" dirty="0">
                <a:latin typeface="Helvetica Neue" panose="02000503000000020004" pitchFamily="2" charset="0"/>
              </a:rPr>
              <a:t>Factors effecting X-ray absorption through a medium</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9" name="AutoShape 6" descr="Hubble Telescope Back Up! - CR4 Discussion Thread">
            <a:extLst>
              <a:ext uri="{FF2B5EF4-FFF2-40B4-BE49-F238E27FC236}">
                <a16:creationId xmlns:a16="http://schemas.microsoft.com/office/drawing/2014/main" id="{1DB53C88-2083-0B42-AE12-2E903C589E7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a:extLst>
              <a:ext uri="{FF2B5EF4-FFF2-40B4-BE49-F238E27FC236}">
                <a16:creationId xmlns:a16="http://schemas.microsoft.com/office/drawing/2014/main" id="{98C99FC6-F315-E00D-9ECF-2448041C12A2}"/>
              </a:ext>
            </a:extLst>
          </p:cNvPr>
          <p:cNvSpPr txBox="1"/>
          <p:nvPr/>
        </p:nvSpPr>
        <p:spPr>
          <a:xfrm>
            <a:off x="1813302" y="1906292"/>
            <a:ext cx="2911566" cy="2246769"/>
          </a:xfrm>
          <a:prstGeom prst="rect">
            <a:avLst/>
          </a:prstGeom>
          <a:noFill/>
        </p:spPr>
        <p:txBody>
          <a:bodyPr wrap="none" rtlCol="0">
            <a:spAutoFit/>
          </a:bodyPr>
          <a:lstStyle/>
          <a:p>
            <a:pPr marL="457200" indent="-457200">
              <a:buFont typeface="Arial" panose="020B0604020202020204" pitchFamily="34" charset="0"/>
              <a:buChar char="•"/>
            </a:pPr>
            <a:r>
              <a:rPr lang="en-GB" sz="2800" dirty="0"/>
              <a:t>Thickness</a:t>
            </a:r>
          </a:p>
          <a:p>
            <a:pPr marL="457200" indent="-457200">
              <a:buFont typeface="Arial" panose="020B0604020202020204" pitchFamily="34" charset="0"/>
              <a:buChar char="•"/>
            </a:pPr>
            <a:r>
              <a:rPr lang="en-GB" sz="2800" dirty="0"/>
              <a:t>Density</a:t>
            </a:r>
          </a:p>
          <a:p>
            <a:pPr marL="457200" indent="-457200">
              <a:buFont typeface="Arial" panose="020B0604020202020204" pitchFamily="34" charset="0"/>
              <a:buChar char="•"/>
            </a:pPr>
            <a:r>
              <a:rPr lang="en-GB" sz="2800" dirty="0"/>
              <a:t>X-ray energy</a:t>
            </a:r>
          </a:p>
          <a:p>
            <a:pPr marL="457200" indent="-457200">
              <a:buFont typeface="Arial" panose="020B0604020202020204" pitchFamily="34" charset="0"/>
              <a:buChar char="•"/>
            </a:pPr>
            <a:r>
              <a:rPr lang="en-GB" sz="2800" dirty="0"/>
              <a:t>Atomic number</a:t>
            </a:r>
          </a:p>
          <a:p>
            <a:pPr marL="457200" indent="-457200">
              <a:buFont typeface="Arial" panose="020B0604020202020204" pitchFamily="34" charset="0"/>
              <a:buChar char="•"/>
            </a:pPr>
            <a:r>
              <a:rPr lang="en-GB" sz="2800" dirty="0"/>
              <a:t>Atomic mass</a:t>
            </a:r>
          </a:p>
        </p:txBody>
      </p:sp>
    </p:spTree>
    <p:extLst>
      <p:ext uri="{BB962C8B-B14F-4D97-AF65-F5344CB8AC3E}">
        <p14:creationId xmlns:p14="http://schemas.microsoft.com/office/powerpoint/2010/main" val="1862018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6693499" cy="584775"/>
          </a:xfrm>
          <a:prstGeom prst="rect">
            <a:avLst/>
          </a:prstGeom>
          <a:noFill/>
        </p:spPr>
        <p:txBody>
          <a:bodyPr wrap="none" rtlCol="0">
            <a:spAutoFit/>
          </a:bodyPr>
          <a:lstStyle/>
          <a:p>
            <a:r>
              <a:rPr lang="en-GB" sz="3200" dirty="0">
                <a:latin typeface="Helvetica Neue" panose="02000503000000020004" pitchFamily="2" charset="0"/>
              </a:rPr>
              <a:t>X-ray absorption through a medium</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9" name="AutoShape 6" descr="Hubble Telescope Back Up! - CR4 Discussion Thread">
            <a:extLst>
              <a:ext uri="{FF2B5EF4-FFF2-40B4-BE49-F238E27FC236}">
                <a16:creationId xmlns:a16="http://schemas.microsoft.com/office/drawing/2014/main" id="{1DB53C88-2083-0B42-AE12-2E903C589E7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a:extLst>
              <a:ext uri="{FF2B5EF4-FFF2-40B4-BE49-F238E27FC236}">
                <a16:creationId xmlns:a16="http://schemas.microsoft.com/office/drawing/2014/main" id="{F5C4FBF5-00CE-D939-9889-7D4AE10C4165}"/>
              </a:ext>
            </a:extLst>
          </p:cNvPr>
          <p:cNvSpPr/>
          <p:nvPr/>
        </p:nvSpPr>
        <p:spPr>
          <a:xfrm>
            <a:off x="3048000" y="2197894"/>
            <a:ext cx="6096000" cy="3046988"/>
          </a:xfrm>
          <a:prstGeom prst="rect">
            <a:avLst/>
          </a:prstGeom>
        </p:spPr>
        <p:txBody>
          <a:bodyPr>
            <a:spAutoFit/>
          </a:bodyPr>
          <a:lstStyle/>
          <a:p>
            <a:r>
              <a:rPr lang="en-GB" sz="2400" i="1" dirty="0">
                <a:latin typeface="Calibri" panose="020F0502020204030204" pitchFamily="34" charset="0"/>
                <a:ea typeface="Times New Roman" panose="02020603050405020304" pitchFamily="18" charset="0"/>
              </a:rPr>
              <a:t>µ </a:t>
            </a:r>
            <a:r>
              <a:rPr lang="en-GB" sz="2400" dirty="0">
                <a:latin typeface="Calibri" panose="020F0502020204030204" pitchFamily="34" charset="0"/>
                <a:ea typeface="Times New Roman" panose="02020603050405020304" pitchFamily="18" charset="0"/>
              </a:rPr>
              <a:t>~ </a:t>
            </a:r>
            <a:r>
              <a:rPr lang="en-GB" sz="2400" i="1" dirty="0">
                <a:latin typeface="Arial" panose="020B0604020202020204" pitchFamily="34" charset="0"/>
                <a:ea typeface="Times New Roman" panose="02020603050405020304" pitchFamily="18" charset="0"/>
              </a:rPr>
              <a:t>ρZ</a:t>
            </a:r>
            <a:r>
              <a:rPr lang="en-GB" sz="2400" i="1" baseline="30000" dirty="0">
                <a:latin typeface="Arial" panose="020B0604020202020204" pitchFamily="34" charset="0"/>
                <a:ea typeface="Times New Roman" panose="02020603050405020304" pitchFamily="18" charset="0"/>
              </a:rPr>
              <a:t>4</a:t>
            </a:r>
            <a:r>
              <a:rPr lang="en-GB" sz="2400" i="1" dirty="0">
                <a:latin typeface="Arial" panose="020B0604020202020204" pitchFamily="34" charset="0"/>
                <a:ea typeface="Times New Roman" panose="02020603050405020304" pitchFamily="18" charset="0"/>
              </a:rPr>
              <a:t>/AE</a:t>
            </a:r>
            <a:r>
              <a:rPr lang="en-GB" sz="2400" i="1" baseline="30000" dirty="0">
                <a:latin typeface="Arial" panose="020B0604020202020204" pitchFamily="34" charset="0"/>
                <a:ea typeface="Times New Roman" panose="02020603050405020304" pitchFamily="18" charset="0"/>
              </a:rPr>
              <a:t>3</a:t>
            </a:r>
            <a:endParaRPr lang="en-GB" sz="2400" dirty="0">
              <a:latin typeface="Times New Roman" panose="02020603050405020304" pitchFamily="18" charset="0"/>
              <a:ea typeface="Times New Roman" panose="02020603050405020304" pitchFamily="18" charset="0"/>
            </a:endParaRPr>
          </a:p>
          <a:p>
            <a:r>
              <a:rPr lang="en-GB" sz="2400" dirty="0">
                <a:latin typeface="Calibri" panose="020F0502020204030204" pitchFamily="34" charset="0"/>
                <a:ea typeface="Times New Roman" panose="02020603050405020304" pitchFamily="18" charset="0"/>
              </a:rPr>
              <a:t> </a:t>
            </a:r>
            <a:endParaRPr lang="en-GB" sz="2400" dirty="0">
              <a:latin typeface="Times New Roman" panose="02020603050405020304" pitchFamily="18" charset="0"/>
              <a:ea typeface="Times New Roman" panose="02020603050405020304" pitchFamily="18" charset="0"/>
            </a:endParaRPr>
          </a:p>
          <a:p>
            <a:r>
              <a:rPr lang="en-GB" sz="2400" dirty="0">
                <a:latin typeface="Calibri" panose="020F0502020204030204" pitchFamily="34" charset="0"/>
                <a:ea typeface="Times New Roman" panose="02020603050405020304" pitchFamily="18" charset="0"/>
              </a:rPr>
              <a:t>where:</a:t>
            </a:r>
            <a:endParaRPr lang="en-GB" sz="2400" dirty="0">
              <a:latin typeface="Times New Roman" panose="02020603050405020304" pitchFamily="18" charset="0"/>
              <a:ea typeface="Times New Roman" panose="02020603050405020304" pitchFamily="18" charset="0"/>
            </a:endParaRPr>
          </a:p>
          <a:p>
            <a:r>
              <a:rPr lang="en-GB" sz="2400" i="1" dirty="0">
                <a:latin typeface="Calibri" panose="020F0502020204030204" pitchFamily="34" charset="0"/>
                <a:ea typeface="Times New Roman" panose="02020603050405020304" pitchFamily="18" charset="0"/>
              </a:rPr>
              <a:t>µ = </a:t>
            </a:r>
            <a:r>
              <a:rPr lang="en-GB" sz="2400" dirty="0">
                <a:latin typeface="Calibri" panose="020F0502020204030204" pitchFamily="34" charset="0"/>
                <a:ea typeface="Times New Roman" panose="02020603050405020304" pitchFamily="18" charset="0"/>
              </a:rPr>
              <a:t>absorption coefficient</a:t>
            </a:r>
            <a:endParaRPr lang="en-GB" sz="2400" dirty="0">
              <a:latin typeface="Times New Roman" panose="02020603050405020304" pitchFamily="18" charset="0"/>
              <a:ea typeface="Times New Roman" panose="02020603050405020304" pitchFamily="18" charset="0"/>
            </a:endParaRPr>
          </a:p>
          <a:p>
            <a:r>
              <a:rPr lang="en-GB" sz="2400" i="1" dirty="0" err="1">
                <a:latin typeface="Calibri" panose="020F0502020204030204" pitchFamily="34" charset="0"/>
                <a:ea typeface="Times New Roman" panose="02020603050405020304" pitchFamily="18" charset="0"/>
              </a:rPr>
              <a:t>ρ</a:t>
            </a:r>
            <a:r>
              <a:rPr lang="en-GB" sz="2400" i="1" dirty="0">
                <a:latin typeface="Calibri" panose="020F0502020204030204" pitchFamily="34" charset="0"/>
                <a:ea typeface="Times New Roman" panose="02020603050405020304" pitchFamily="18" charset="0"/>
              </a:rPr>
              <a:t> = </a:t>
            </a:r>
            <a:r>
              <a:rPr lang="en-GB" sz="2400" dirty="0">
                <a:latin typeface="Calibri" panose="020F0502020204030204" pitchFamily="34" charset="0"/>
                <a:ea typeface="Times New Roman" panose="02020603050405020304" pitchFamily="18" charset="0"/>
              </a:rPr>
              <a:t>density</a:t>
            </a:r>
            <a:endParaRPr lang="en-GB" sz="2400" dirty="0">
              <a:latin typeface="Times New Roman" panose="02020603050405020304" pitchFamily="18" charset="0"/>
              <a:ea typeface="Times New Roman" panose="02020603050405020304" pitchFamily="18" charset="0"/>
            </a:endParaRPr>
          </a:p>
          <a:p>
            <a:r>
              <a:rPr lang="en-GB" sz="2400" i="1" dirty="0">
                <a:latin typeface="Calibri" panose="020F0502020204030204" pitchFamily="34" charset="0"/>
                <a:ea typeface="Times New Roman" panose="02020603050405020304" pitchFamily="18" charset="0"/>
              </a:rPr>
              <a:t>Z </a:t>
            </a:r>
            <a:r>
              <a:rPr lang="en-GB" sz="2400" dirty="0">
                <a:latin typeface="Calibri" panose="020F0502020204030204" pitchFamily="34" charset="0"/>
                <a:ea typeface="Times New Roman" panose="02020603050405020304" pitchFamily="18" charset="0"/>
              </a:rPr>
              <a:t>= atomic number</a:t>
            </a:r>
            <a:endParaRPr lang="en-GB" sz="2400" dirty="0">
              <a:latin typeface="Times New Roman" panose="02020603050405020304" pitchFamily="18" charset="0"/>
              <a:ea typeface="Times New Roman" panose="02020603050405020304" pitchFamily="18" charset="0"/>
            </a:endParaRPr>
          </a:p>
          <a:p>
            <a:r>
              <a:rPr lang="en-GB" sz="2400" i="1" dirty="0">
                <a:latin typeface="Calibri" panose="020F0502020204030204" pitchFamily="34" charset="0"/>
                <a:ea typeface="Times New Roman" panose="02020603050405020304" pitchFamily="18" charset="0"/>
              </a:rPr>
              <a:t>A = </a:t>
            </a:r>
            <a:r>
              <a:rPr lang="en-GB" sz="2400" dirty="0">
                <a:latin typeface="Calibri" panose="020F0502020204030204" pitchFamily="34" charset="0"/>
                <a:ea typeface="Times New Roman" panose="02020603050405020304" pitchFamily="18" charset="0"/>
              </a:rPr>
              <a:t>atomic mass</a:t>
            </a:r>
            <a:endParaRPr lang="en-GB" sz="2400" dirty="0">
              <a:latin typeface="Times New Roman" panose="02020603050405020304" pitchFamily="18" charset="0"/>
              <a:ea typeface="Times New Roman" panose="02020603050405020304" pitchFamily="18" charset="0"/>
            </a:endParaRPr>
          </a:p>
          <a:p>
            <a:r>
              <a:rPr lang="en-GB" sz="2400" i="1" dirty="0">
                <a:latin typeface="Calibri" panose="020F0502020204030204" pitchFamily="34" charset="0"/>
                <a:ea typeface="Times New Roman" panose="02020603050405020304" pitchFamily="18" charset="0"/>
              </a:rPr>
              <a:t>E = </a:t>
            </a:r>
            <a:r>
              <a:rPr lang="en-GB" sz="2400" dirty="0">
                <a:latin typeface="Calibri" panose="020F0502020204030204" pitchFamily="34" charset="0"/>
                <a:ea typeface="Times New Roman" panose="02020603050405020304" pitchFamily="18" charset="0"/>
              </a:rPr>
              <a:t>X-ray energy</a:t>
            </a:r>
            <a:endParaRPr lang="en-GB"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0421790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063659" cy="584775"/>
          </a:xfrm>
          <a:prstGeom prst="rect">
            <a:avLst/>
          </a:prstGeom>
          <a:noFill/>
        </p:spPr>
        <p:txBody>
          <a:bodyPr wrap="none" rtlCol="0">
            <a:spAutoFit/>
          </a:bodyPr>
          <a:lstStyle/>
          <a:p>
            <a:r>
              <a:rPr lang="en-GB" sz="3200" dirty="0">
                <a:latin typeface="Helvetica Neue" panose="02000503000000020004" pitchFamily="2" charset="0"/>
              </a:rPr>
              <a:t>Crystallography</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9" name="AutoShape 6" descr="Hubble Telescope Back Up! - CR4 Discussion Thread">
            <a:extLst>
              <a:ext uri="{FF2B5EF4-FFF2-40B4-BE49-F238E27FC236}">
                <a16:creationId xmlns:a16="http://schemas.microsoft.com/office/drawing/2014/main" id="{1DB53C88-2083-0B42-AE12-2E903C589E7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46" name="Picture 2" descr="Atoms and X-rays: Seeing inside a crystal">
            <a:extLst>
              <a:ext uri="{FF2B5EF4-FFF2-40B4-BE49-F238E27FC236}">
                <a16:creationId xmlns:a16="http://schemas.microsoft.com/office/drawing/2014/main" id="{A02B80B1-3837-7D41-7204-5BE1D4ACD8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6190" y="1181132"/>
            <a:ext cx="8453216" cy="5618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09122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063659" cy="584775"/>
          </a:xfrm>
          <a:prstGeom prst="rect">
            <a:avLst/>
          </a:prstGeom>
          <a:noFill/>
        </p:spPr>
        <p:txBody>
          <a:bodyPr wrap="none" rtlCol="0">
            <a:spAutoFit/>
          </a:bodyPr>
          <a:lstStyle/>
          <a:p>
            <a:r>
              <a:rPr lang="en-GB" sz="3200" dirty="0">
                <a:latin typeface="Helvetica Neue" panose="02000503000000020004" pitchFamily="2" charset="0"/>
              </a:rPr>
              <a:t>Crystallography</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9" name="AutoShape 6" descr="Hubble Telescope Back Up! - CR4 Discussion Thread">
            <a:extLst>
              <a:ext uri="{FF2B5EF4-FFF2-40B4-BE49-F238E27FC236}">
                <a16:creationId xmlns:a16="http://schemas.microsoft.com/office/drawing/2014/main" id="{1DB53C88-2083-0B42-AE12-2E903C589E7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170" name="Picture 2" descr="x-ray diffraction X-ray diffraction x-ray diffraction – Liberal Dictionary">
            <a:extLst>
              <a:ext uri="{FF2B5EF4-FFF2-40B4-BE49-F238E27FC236}">
                <a16:creationId xmlns:a16="http://schemas.microsoft.com/office/drawing/2014/main" id="{7063C00D-E70D-8FA4-BC9F-B736662F29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8214" y="1018741"/>
            <a:ext cx="8670772" cy="539680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964597D4-81EA-8147-13D5-DE773F437277}"/>
              </a:ext>
            </a:extLst>
          </p:cNvPr>
          <p:cNvSpPr/>
          <p:nvPr/>
        </p:nvSpPr>
        <p:spPr>
          <a:xfrm>
            <a:off x="4487786" y="372410"/>
            <a:ext cx="6096000" cy="646331"/>
          </a:xfrm>
          <a:prstGeom prst="rect">
            <a:avLst/>
          </a:prstGeom>
        </p:spPr>
        <p:txBody>
          <a:bodyPr>
            <a:spAutoFit/>
          </a:bodyPr>
          <a:lstStyle/>
          <a:p>
            <a:r>
              <a:rPr lang="en-GB" sz="3600" dirty="0"/>
              <a:t>Bragg’s Law n</a:t>
            </a:r>
            <a:r>
              <a:rPr lang="el-GR" sz="3600" dirty="0"/>
              <a:t>λ</a:t>
            </a:r>
            <a:r>
              <a:rPr lang="en-GB" sz="3600" dirty="0"/>
              <a:t>= 2d sin</a:t>
            </a:r>
            <a:r>
              <a:rPr lang="el-GR" sz="3600" dirty="0"/>
              <a:t>θ</a:t>
            </a:r>
            <a:endParaRPr lang="en-GB" sz="3600" dirty="0"/>
          </a:p>
        </p:txBody>
      </p:sp>
    </p:spTree>
    <p:extLst>
      <p:ext uri="{BB962C8B-B14F-4D97-AF65-F5344CB8AC3E}">
        <p14:creationId xmlns:p14="http://schemas.microsoft.com/office/powerpoint/2010/main" val="27377911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9218" name="Picture 2">
            <a:extLst>
              <a:ext uri="{FF2B5EF4-FFF2-40B4-BE49-F238E27FC236}">
                <a16:creationId xmlns:a16="http://schemas.microsoft.com/office/drawing/2014/main" id="{0565B7DD-C32A-4DE3-B68C-5F6254A50B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800" y="984250"/>
            <a:ext cx="11074400" cy="48895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5F81A2C9-04DE-29AF-7071-604C2A00A27B}"/>
              </a:ext>
            </a:extLst>
          </p:cNvPr>
          <p:cNvSpPr/>
          <p:nvPr/>
        </p:nvSpPr>
        <p:spPr>
          <a:xfrm>
            <a:off x="385936" y="297244"/>
            <a:ext cx="3063659" cy="584775"/>
          </a:xfrm>
          <a:prstGeom prst="rect">
            <a:avLst/>
          </a:prstGeom>
          <a:noFill/>
        </p:spPr>
        <p:txBody>
          <a:bodyPr wrap="none" rtlCol="0">
            <a:spAutoFit/>
          </a:bodyPr>
          <a:lstStyle/>
          <a:p>
            <a:r>
              <a:rPr lang="en-GB" sz="3200" dirty="0">
                <a:latin typeface="Helvetica Neue" panose="02000503000000020004" pitchFamily="2" charset="0"/>
              </a:rPr>
              <a:t>Crystallography</a:t>
            </a:r>
          </a:p>
        </p:txBody>
      </p:sp>
    </p:spTree>
    <p:extLst>
      <p:ext uri="{BB962C8B-B14F-4D97-AF65-F5344CB8AC3E}">
        <p14:creationId xmlns:p14="http://schemas.microsoft.com/office/powerpoint/2010/main" val="11396928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5578771" cy="584775"/>
          </a:xfrm>
          <a:prstGeom prst="rect">
            <a:avLst/>
          </a:prstGeom>
          <a:noFill/>
        </p:spPr>
        <p:txBody>
          <a:bodyPr wrap="none" rtlCol="0">
            <a:spAutoFit/>
          </a:bodyPr>
          <a:lstStyle/>
          <a:p>
            <a:r>
              <a:rPr lang="en-GB" sz="3200" dirty="0">
                <a:latin typeface="Helvetica Neue" panose="02000503000000020004" pitchFamily="2" charset="0"/>
              </a:rPr>
              <a:t>Crystallography of explosives</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8196" name="Picture 4" descr="Doing crystal diffraction without the crystals | Ars Technica">
            <a:extLst>
              <a:ext uri="{FF2B5EF4-FFF2-40B4-BE49-F238E27FC236}">
                <a16:creationId xmlns:a16="http://schemas.microsoft.com/office/drawing/2014/main" id="{2E7F0186-D8F6-7A47-DFA9-136301A70E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40282" y="1166843"/>
            <a:ext cx="4311435" cy="438451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30CCFAF-1FCF-B444-F235-27985D3DF792}"/>
              </a:ext>
            </a:extLst>
          </p:cNvPr>
          <p:cNvSpPr txBox="1"/>
          <p:nvPr/>
        </p:nvSpPr>
        <p:spPr>
          <a:xfrm>
            <a:off x="709577" y="5836177"/>
            <a:ext cx="10772844" cy="830997"/>
          </a:xfrm>
          <a:prstGeom prst="rect">
            <a:avLst/>
          </a:prstGeom>
          <a:noFill/>
        </p:spPr>
        <p:txBody>
          <a:bodyPr wrap="square" rtlCol="0">
            <a:spAutoFit/>
          </a:bodyPr>
          <a:lstStyle/>
          <a:p>
            <a:r>
              <a:rPr lang="en-GB" sz="2400" dirty="0"/>
              <a:t>Inter-atomic spacing can be determined by distance between diffraction spot and pattern centre . </a:t>
            </a:r>
          </a:p>
        </p:txBody>
      </p:sp>
    </p:spTree>
    <p:extLst>
      <p:ext uri="{BB962C8B-B14F-4D97-AF65-F5344CB8AC3E}">
        <p14:creationId xmlns:p14="http://schemas.microsoft.com/office/powerpoint/2010/main" val="29732424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541384" y="514135"/>
            <a:ext cx="4549259" cy="584775"/>
          </a:xfrm>
          <a:prstGeom prst="rect">
            <a:avLst/>
          </a:prstGeom>
          <a:noFill/>
        </p:spPr>
        <p:txBody>
          <a:bodyPr wrap="none" rtlCol="0">
            <a:spAutoFit/>
          </a:bodyPr>
          <a:lstStyle/>
          <a:p>
            <a:r>
              <a:rPr lang="en-GB" sz="3200" dirty="0"/>
              <a:t>Electromagnetic Spectrum</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graphicFrame>
        <p:nvGraphicFramePr>
          <p:cNvPr id="4" name="Table 3">
            <a:extLst>
              <a:ext uri="{FF2B5EF4-FFF2-40B4-BE49-F238E27FC236}">
                <a16:creationId xmlns:a16="http://schemas.microsoft.com/office/drawing/2014/main" id="{FA72A31E-0950-EB4D-A2F2-10413B0D0BFA}"/>
              </a:ext>
            </a:extLst>
          </p:cNvPr>
          <p:cNvGraphicFramePr>
            <a:graphicFrameLocks noGrp="1"/>
          </p:cNvGraphicFramePr>
          <p:nvPr>
            <p:extLst>
              <p:ext uri="{D42A27DB-BD31-4B8C-83A1-F6EECF244321}">
                <p14:modId xmlns:p14="http://schemas.microsoft.com/office/powerpoint/2010/main" val="77373652"/>
              </p:ext>
            </p:extLst>
          </p:nvPr>
        </p:nvGraphicFramePr>
        <p:xfrm>
          <a:off x="1834896" y="1568990"/>
          <a:ext cx="8525256" cy="2926080"/>
        </p:xfrm>
        <a:graphic>
          <a:graphicData uri="http://schemas.openxmlformats.org/drawingml/2006/table">
            <a:tbl>
              <a:tblPr/>
              <a:tblGrid>
                <a:gridCol w="1758027">
                  <a:extLst>
                    <a:ext uri="{9D8B030D-6E8A-4147-A177-3AD203B41FA5}">
                      <a16:colId xmlns:a16="http://schemas.microsoft.com/office/drawing/2014/main" val="2960854237"/>
                    </a:ext>
                  </a:extLst>
                </a:gridCol>
                <a:gridCol w="2103789">
                  <a:extLst>
                    <a:ext uri="{9D8B030D-6E8A-4147-A177-3AD203B41FA5}">
                      <a16:colId xmlns:a16="http://schemas.microsoft.com/office/drawing/2014/main" val="926474007"/>
                    </a:ext>
                  </a:extLst>
                </a:gridCol>
                <a:gridCol w="2075688">
                  <a:extLst>
                    <a:ext uri="{9D8B030D-6E8A-4147-A177-3AD203B41FA5}">
                      <a16:colId xmlns:a16="http://schemas.microsoft.com/office/drawing/2014/main" val="793345096"/>
                    </a:ext>
                  </a:extLst>
                </a:gridCol>
                <a:gridCol w="2587752">
                  <a:extLst>
                    <a:ext uri="{9D8B030D-6E8A-4147-A177-3AD203B41FA5}">
                      <a16:colId xmlns:a16="http://schemas.microsoft.com/office/drawing/2014/main" val="3201805320"/>
                    </a:ext>
                  </a:extLst>
                </a:gridCol>
              </a:tblGrid>
              <a:tr h="0">
                <a:tc>
                  <a:txBody>
                    <a:bodyPr/>
                    <a:lstStyle/>
                    <a:p>
                      <a:pPr algn="ctr"/>
                      <a:r>
                        <a:rPr lang="en-GB" u="none" dirty="0">
                          <a:effectLst/>
                          <a:latin typeface="+mn-lt"/>
                        </a:rPr>
                        <a:t>Name</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a:txBody>
                    <a:bodyPr/>
                    <a:lstStyle/>
                    <a:p>
                      <a:pPr algn="ctr"/>
                      <a:r>
                        <a:rPr lang="en-GB" dirty="0">
                          <a:latin typeface="Helvetica Neue" panose="02000503000000020004" pitchFamily="2" charset="0"/>
                        </a:rPr>
                        <a:t>Frequency (Hz)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a:txBody>
                    <a:bodyPr/>
                    <a:lstStyle/>
                    <a:p>
                      <a:pPr algn="ctr"/>
                      <a:r>
                        <a:rPr lang="en-GB" u="none" dirty="0">
                          <a:effectLst/>
                          <a:latin typeface="+mn-lt"/>
                        </a:rPr>
                        <a:t>Wavelength</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a:txBody>
                    <a:bodyPr/>
                    <a:lstStyle/>
                    <a:p>
                      <a:pPr algn="ctr"/>
                      <a:r>
                        <a:rPr lang="en-GB" dirty="0">
                          <a:latin typeface="Helvetica Neue" panose="02000503000000020004" pitchFamily="2" charset="0"/>
                        </a:rPr>
                        <a:t>Photon energy (eV)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extLst>
                  <a:ext uri="{0D108BD9-81ED-4DB2-BD59-A6C34878D82A}">
                    <a16:rowId xmlns:a16="http://schemas.microsoft.com/office/drawing/2014/main" val="1026995106"/>
                  </a:ext>
                </a:extLst>
              </a:tr>
              <a:tr h="0">
                <a:tc>
                  <a:txBody>
                    <a:bodyPr/>
                    <a:lstStyle/>
                    <a:p>
                      <a:r>
                        <a:rPr lang="en-GB" dirty="0">
                          <a:latin typeface="+mn-lt"/>
                        </a:rPr>
                        <a:t>Radio</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3 kHz - 300 MHz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100 km -  1 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 1.24 µeV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584376974"/>
                  </a:ext>
                </a:extLst>
              </a:tr>
              <a:tr h="0">
                <a:tc>
                  <a:txBody>
                    <a:bodyPr/>
                    <a:lstStyle/>
                    <a:p>
                      <a:r>
                        <a:rPr lang="en-GB" dirty="0">
                          <a:latin typeface="+mn-lt"/>
                        </a:rPr>
                        <a:t>Microwave</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300 MHz - 300 GHz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1 mm - 1 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dirty="0">
                          <a:latin typeface="+mn-lt"/>
                        </a:rPr>
                        <a:t>1.24 </a:t>
                      </a:r>
                      <a:r>
                        <a:rPr lang="en-GB" dirty="0" err="1">
                          <a:latin typeface="+mn-lt"/>
                        </a:rPr>
                        <a:t>meV</a:t>
                      </a:r>
                      <a:r>
                        <a:rPr lang="en-GB" dirty="0">
                          <a:latin typeface="+mn-lt"/>
                        </a:rPr>
                        <a:t> – 1.24 µeV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596578363"/>
                  </a:ext>
                </a:extLst>
              </a:tr>
              <a:tr h="0">
                <a:tc>
                  <a:txBody>
                    <a:bodyPr/>
                    <a:lstStyle/>
                    <a:p>
                      <a:r>
                        <a:rPr lang="en-GB" dirty="0">
                          <a:latin typeface="+mn-lt"/>
                        </a:rPr>
                        <a:t>Infrared</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300 GHz -400 THz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750 nm - 1 mm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dirty="0">
                          <a:latin typeface="+mn-lt"/>
                        </a:rPr>
                        <a:t>1.7 eV – 1.24 </a:t>
                      </a:r>
                      <a:r>
                        <a:rPr lang="en-GB" dirty="0" err="1">
                          <a:latin typeface="+mn-lt"/>
                        </a:rPr>
                        <a:t>meV</a:t>
                      </a:r>
                      <a:endParaRPr lang="en-GB" dirty="0">
                        <a:latin typeface="+mn-lt"/>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399142966"/>
                  </a:ext>
                </a:extLst>
              </a:tr>
              <a:tr h="0">
                <a:tc>
                  <a:txBody>
                    <a:bodyPr/>
                    <a:lstStyle/>
                    <a:p>
                      <a:r>
                        <a:rPr lang="en-GB" dirty="0">
                          <a:latin typeface="+mn-lt"/>
                        </a:rPr>
                        <a:t>Visible light</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400 THz - 750 THz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400 nm - 750 nm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3 eV – 1.7 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937479072"/>
                  </a:ext>
                </a:extLst>
              </a:tr>
              <a:tr h="0">
                <a:tc>
                  <a:txBody>
                    <a:bodyPr/>
                    <a:lstStyle/>
                    <a:p>
                      <a:r>
                        <a:rPr lang="en-GB" dirty="0">
                          <a:latin typeface="+mn-lt"/>
                        </a:rPr>
                        <a:t>Ultraviolet</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dirty="0">
                          <a:latin typeface="+mn-lt"/>
                        </a:rPr>
                        <a:t>750 THz - 30 </a:t>
                      </a:r>
                      <a:r>
                        <a:rPr lang="en-GB" dirty="0" err="1">
                          <a:latin typeface="+mn-lt"/>
                        </a:rPr>
                        <a:t>PHz</a:t>
                      </a:r>
                      <a:endParaRPr lang="en-GB" dirty="0">
                        <a:latin typeface="+mn-lt"/>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10 nm - 400 nm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124 eV – 3 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484411034"/>
                  </a:ext>
                </a:extLst>
              </a:tr>
              <a:tr h="0">
                <a:tc>
                  <a:txBody>
                    <a:bodyPr/>
                    <a:lstStyle/>
                    <a:p>
                      <a:r>
                        <a:rPr lang="en-GB" dirty="0">
                          <a:latin typeface="+mn-lt"/>
                        </a:rPr>
                        <a:t>X-ray</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dirty="0">
                          <a:latin typeface="+mn-lt"/>
                        </a:rPr>
                        <a:t>30 </a:t>
                      </a:r>
                      <a:r>
                        <a:rPr lang="en-GB" dirty="0" err="1">
                          <a:latin typeface="+mn-lt"/>
                        </a:rPr>
                        <a:t>PHz</a:t>
                      </a:r>
                      <a:r>
                        <a:rPr lang="en-GB" dirty="0">
                          <a:latin typeface="+mn-lt"/>
                        </a:rPr>
                        <a:t> - 30 EHz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0.01 nm - 10 nm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124 keV – 124 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981752237"/>
                  </a:ext>
                </a:extLst>
              </a:tr>
              <a:tr h="0">
                <a:tc>
                  <a:txBody>
                    <a:bodyPr/>
                    <a:lstStyle/>
                    <a:p>
                      <a:r>
                        <a:rPr lang="en-GB" dirty="0">
                          <a:latin typeface="+mn-lt"/>
                        </a:rPr>
                        <a:t>Gamma ray</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dirty="0">
                          <a:latin typeface="+mn-lt"/>
                        </a:rPr>
                        <a:t>&gt; 30 EHz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u="none" dirty="0">
                          <a:effectLst/>
                          <a:latin typeface="+mn-lt"/>
                        </a:rPr>
                        <a:t>&lt; 0.01 nm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dirty="0">
                          <a:latin typeface="+mn-lt"/>
                        </a:rPr>
                        <a:t>&gt; 124 keV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584535741"/>
                  </a:ext>
                </a:extLst>
              </a:tr>
            </a:tbl>
          </a:graphicData>
        </a:graphic>
      </p:graphicFrame>
      <p:sp>
        <p:nvSpPr>
          <p:cNvPr id="5" name="TextBox 4">
            <a:extLst>
              <a:ext uri="{FF2B5EF4-FFF2-40B4-BE49-F238E27FC236}">
                <a16:creationId xmlns:a16="http://schemas.microsoft.com/office/drawing/2014/main" id="{0E632492-895C-0BF9-1064-B4E0D7D31E0F}"/>
              </a:ext>
            </a:extLst>
          </p:cNvPr>
          <p:cNvSpPr txBox="1"/>
          <p:nvPr/>
        </p:nvSpPr>
        <p:spPr>
          <a:xfrm>
            <a:off x="1834896" y="5104344"/>
            <a:ext cx="5258106" cy="369332"/>
          </a:xfrm>
          <a:prstGeom prst="rect">
            <a:avLst/>
          </a:prstGeom>
          <a:noFill/>
        </p:spPr>
        <p:txBody>
          <a:bodyPr wrap="none" rtlCol="0">
            <a:spAutoFit/>
          </a:bodyPr>
          <a:lstStyle/>
          <a:p>
            <a:r>
              <a:rPr lang="en-GB" dirty="0"/>
              <a:t>Gamma - Ionising radiation produced by atomic nuclei</a:t>
            </a:r>
          </a:p>
        </p:txBody>
      </p:sp>
    </p:spTree>
    <p:extLst>
      <p:ext uri="{BB962C8B-B14F-4D97-AF65-F5344CB8AC3E}">
        <p14:creationId xmlns:p14="http://schemas.microsoft.com/office/powerpoint/2010/main" val="23874695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1946367" cy="584775"/>
          </a:xfrm>
          <a:prstGeom prst="rect">
            <a:avLst/>
          </a:prstGeom>
          <a:noFill/>
        </p:spPr>
        <p:txBody>
          <a:bodyPr wrap="none" rtlCol="0">
            <a:spAutoFit/>
          </a:bodyPr>
          <a:lstStyle/>
          <a:p>
            <a:r>
              <a:rPr lang="en-GB" sz="3200" dirty="0">
                <a:latin typeface="Helvetica Neue" panose="02000503000000020004" pitchFamily="2" charset="0"/>
              </a:rPr>
              <a:t>Detection</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5" name="Picture 4" descr="A black and white photo of a person standing on a train&#10;&#10;Description automatically generated with low confidence">
            <a:extLst>
              <a:ext uri="{FF2B5EF4-FFF2-40B4-BE49-F238E27FC236}">
                <a16:creationId xmlns:a16="http://schemas.microsoft.com/office/drawing/2014/main" id="{97A0A139-F0CB-7B39-9D64-F3F10B66A4AE}"/>
              </a:ext>
            </a:extLst>
          </p:cNvPr>
          <p:cNvPicPr>
            <a:picLocks noChangeAspect="1"/>
          </p:cNvPicPr>
          <p:nvPr/>
        </p:nvPicPr>
        <p:blipFill>
          <a:blip r:embed="rId3"/>
          <a:stretch>
            <a:fillRect/>
          </a:stretch>
        </p:blipFill>
        <p:spPr>
          <a:xfrm>
            <a:off x="75045" y="3058426"/>
            <a:ext cx="11954846" cy="3371311"/>
          </a:xfrm>
          <a:prstGeom prst="rect">
            <a:avLst/>
          </a:prstGeom>
        </p:spPr>
      </p:pic>
      <p:pic>
        <p:nvPicPr>
          <p:cNvPr id="11266" name="Picture 2" descr="China Co-60 Gamma Radiography Source Projector - China Co60, Source  Projector">
            <a:extLst>
              <a:ext uri="{FF2B5EF4-FFF2-40B4-BE49-F238E27FC236}">
                <a16:creationId xmlns:a16="http://schemas.microsoft.com/office/drawing/2014/main" id="{26627632-0685-2FD6-7D4D-7F5A9FBF8A7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39156" y="258108"/>
            <a:ext cx="3289300" cy="2463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96CA4FB-7ED4-D6FA-0DAE-8A7C71F19A86}"/>
              </a:ext>
            </a:extLst>
          </p:cNvPr>
          <p:cNvSpPr txBox="1"/>
          <p:nvPr/>
        </p:nvSpPr>
        <p:spPr>
          <a:xfrm>
            <a:off x="6164686" y="1228398"/>
            <a:ext cx="1574470" cy="523220"/>
          </a:xfrm>
          <a:prstGeom prst="rect">
            <a:avLst/>
          </a:prstGeom>
          <a:noFill/>
        </p:spPr>
        <p:txBody>
          <a:bodyPr wrap="none" rtlCol="0">
            <a:spAutoFit/>
          </a:bodyPr>
          <a:lstStyle/>
          <a:p>
            <a:r>
              <a:rPr lang="en-GB" sz="2800" dirty="0"/>
              <a:t>Cobalt 60</a:t>
            </a:r>
          </a:p>
        </p:txBody>
      </p:sp>
    </p:spTree>
    <p:extLst>
      <p:ext uri="{BB962C8B-B14F-4D97-AF65-F5344CB8AC3E}">
        <p14:creationId xmlns:p14="http://schemas.microsoft.com/office/powerpoint/2010/main" val="34330939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155672" cy="584775"/>
          </a:xfrm>
          <a:prstGeom prst="rect">
            <a:avLst/>
          </a:prstGeom>
          <a:noFill/>
        </p:spPr>
        <p:txBody>
          <a:bodyPr wrap="none" rtlCol="0">
            <a:spAutoFit/>
          </a:bodyPr>
          <a:lstStyle/>
          <a:p>
            <a:r>
              <a:rPr lang="en-GB" sz="3200" dirty="0">
                <a:latin typeface="Helvetica Neue" panose="02000503000000020004" pitchFamily="2" charset="0"/>
              </a:rPr>
              <a:t>Compton effect</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5" name="Rectangle 4">
            <a:extLst>
              <a:ext uri="{FF2B5EF4-FFF2-40B4-BE49-F238E27FC236}">
                <a16:creationId xmlns:a16="http://schemas.microsoft.com/office/drawing/2014/main" id="{8E2099E0-87D0-FD5E-7418-242C0E40C89D}"/>
              </a:ext>
            </a:extLst>
          </p:cNvPr>
          <p:cNvSpPr/>
          <p:nvPr/>
        </p:nvSpPr>
        <p:spPr>
          <a:xfrm>
            <a:off x="697423" y="1490008"/>
            <a:ext cx="10864313" cy="1384995"/>
          </a:xfrm>
          <a:prstGeom prst="rect">
            <a:avLst/>
          </a:prstGeom>
        </p:spPr>
        <p:txBody>
          <a:bodyPr wrap="square">
            <a:spAutoFit/>
          </a:bodyPr>
          <a:lstStyle/>
          <a:p>
            <a:r>
              <a:rPr lang="en-GB" sz="2800" dirty="0">
                <a:latin typeface="Calibri" panose="020F0502020204030204" pitchFamily="34" charset="0"/>
                <a:ea typeface="Times New Roman" panose="02020603050405020304" pitchFamily="18" charset="0"/>
              </a:rPr>
              <a:t>The Compton effect is the scattering of a photon after an interaction with a charged particle, usually an electron, which results in a decrease in energy of the photon.</a:t>
            </a:r>
            <a:endParaRPr lang="en-GB" sz="3200" dirty="0">
              <a:effectLst/>
              <a:latin typeface="Times New Roman" panose="02020603050405020304" pitchFamily="18" charset="0"/>
              <a:ea typeface="Times New Roman" panose="02020603050405020304" pitchFamily="18" charset="0"/>
            </a:endParaRPr>
          </a:p>
        </p:txBody>
      </p:sp>
      <p:sp>
        <p:nvSpPr>
          <p:cNvPr id="6" name="Rectangle 5">
            <a:extLst>
              <a:ext uri="{FF2B5EF4-FFF2-40B4-BE49-F238E27FC236}">
                <a16:creationId xmlns:a16="http://schemas.microsoft.com/office/drawing/2014/main" id="{DFEA9A3F-0DF8-18F1-872A-59457C2F3C8E}"/>
              </a:ext>
            </a:extLst>
          </p:cNvPr>
          <p:cNvSpPr/>
          <p:nvPr/>
        </p:nvSpPr>
        <p:spPr>
          <a:xfrm>
            <a:off x="697423" y="4096741"/>
            <a:ext cx="10430360" cy="1815882"/>
          </a:xfrm>
          <a:prstGeom prst="rect">
            <a:avLst/>
          </a:prstGeom>
        </p:spPr>
        <p:txBody>
          <a:bodyPr wrap="square">
            <a:spAutoFit/>
          </a:bodyPr>
          <a:lstStyle/>
          <a:p>
            <a:r>
              <a:rPr lang="en-GB" sz="2800" dirty="0">
                <a:latin typeface="Calibri" panose="020F0502020204030204" pitchFamily="34" charset="0"/>
                <a:ea typeface="Times New Roman" panose="02020603050405020304" pitchFamily="18" charset="0"/>
              </a:rPr>
              <a:t>Gamma radiation produced by nuclear fission interacts with the atmosphere such that the Compton effect creates charged particles.  These charged particles separate to create an electric field.  The time-varying electric fields create currents in conductors. </a:t>
            </a:r>
            <a:endParaRPr lang="en-GB" sz="2800" dirty="0"/>
          </a:p>
        </p:txBody>
      </p:sp>
      <p:sp>
        <p:nvSpPr>
          <p:cNvPr id="7" name="Rectangle 6">
            <a:extLst>
              <a:ext uri="{FF2B5EF4-FFF2-40B4-BE49-F238E27FC236}">
                <a16:creationId xmlns:a16="http://schemas.microsoft.com/office/drawing/2014/main" id="{99FB8E80-0706-EFA3-8F4B-3142FE029490}"/>
              </a:ext>
            </a:extLst>
          </p:cNvPr>
          <p:cNvSpPr/>
          <p:nvPr/>
        </p:nvSpPr>
        <p:spPr>
          <a:xfrm>
            <a:off x="385936" y="3136612"/>
            <a:ext cx="4253729" cy="584775"/>
          </a:xfrm>
          <a:prstGeom prst="rect">
            <a:avLst/>
          </a:prstGeom>
          <a:noFill/>
        </p:spPr>
        <p:txBody>
          <a:bodyPr wrap="none" rtlCol="0">
            <a:spAutoFit/>
          </a:bodyPr>
          <a:lstStyle/>
          <a:p>
            <a:r>
              <a:rPr lang="en-GB" sz="3200" dirty="0">
                <a:latin typeface="Helvetica Neue" panose="02000503000000020004" pitchFamily="2" charset="0"/>
              </a:rPr>
              <a:t>Electromagnetic pulse</a:t>
            </a:r>
          </a:p>
        </p:txBody>
      </p:sp>
    </p:spTree>
    <p:extLst>
      <p:ext uri="{BB962C8B-B14F-4D97-AF65-F5344CB8AC3E}">
        <p14:creationId xmlns:p14="http://schemas.microsoft.com/office/powerpoint/2010/main" val="30442253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12096</TotalTime>
  <Words>929</Words>
  <Application>Microsoft Macintosh PowerPoint</Application>
  <PresentationFormat>Widescreen</PresentationFormat>
  <Paragraphs>194</Paragraphs>
  <Slides>22</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Light</vt:lpstr>
      <vt:lpstr>Helvetica Neue</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Owen</dc:creator>
  <cp:lastModifiedBy>Chris Owen</cp:lastModifiedBy>
  <cp:revision>328</cp:revision>
  <dcterms:created xsi:type="dcterms:W3CDTF">2021-02-08T22:52:00Z</dcterms:created>
  <dcterms:modified xsi:type="dcterms:W3CDTF">2022-04-26T13:40:51Z</dcterms:modified>
</cp:coreProperties>
</file>