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7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4044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0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805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60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33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28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02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47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4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5A031C-4714-4EEA-B239-EFD1DB274A8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5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educastur.es/bloggeoing/tag/picture-description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AC3D-3C64-44FC-8163-2B679D046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49" y="758952"/>
            <a:ext cx="8025413" cy="3566160"/>
          </a:xfrm>
        </p:spPr>
        <p:txBody>
          <a:bodyPr/>
          <a:lstStyle/>
          <a:p>
            <a:r>
              <a:rPr lang="en-GB" dirty="0"/>
              <a:t>The Modern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D9828-2907-426F-864C-A6EE40992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M4X01976</a:t>
            </a:r>
          </a:p>
          <a:p>
            <a:r>
              <a:rPr lang="en-GB" dirty="0"/>
              <a:t>Lara Hopkinson / Paul harries</a:t>
            </a:r>
          </a:p>
        </p:txBody>
      </p:sp>
    </p:spTree>
    <p:extLst>
      <p:ext uri="{BB962C8B-B14F-4D97-AF65-F5344CB8AC3E}">
        <p14:creationId xmlns:p14="http://schemas.microsoft.com/office/powerpoint/2010/main" val="2878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80BB-A427-43B9-877D-335E192FE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859C7-8EEF-49D1-958D-6390321E3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module</a:t>
            </a:r>
          </a:p>
          <a:p>
            <a:pPr lvl="1"/>
            <a:r>
              <a:rPr lang="en-GB" dirty="0"/>
              <a:t>Aims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Assessments</a:t>
            </a:r>
          </a:p>
          <a:p>
            <a:pPr lvl="1"/>
            <a:r>
              <a:rPr lang="en-GB" dirty="0"/>
              <a:t>Timetable for term 1</a:t>
            </a:r>
          </a:p>
          <a:p>
            <a:pPr lvl="1"/>
            <a:r>
              <a:rPr lang="en-GB" dirty="0"/>
              <a:t>Questions</a:t>
            </a:r>
          </a:p>
          <a:p>
            <a:r>
              <a:rPr lang="en-GB" dirty="0"/>
              <a:t>Discussion number 1 – why is good academic practice important?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35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0F8F8-C26A-4606-AE35-AA66A031C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E0CFE-56B8-44BC-ABF6-874FF13342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the end of this module, you should:</a:t>
            </a:r>
          </a:p>
          <a:p>
            <a:pPr lvl="1"/>
            <a:r>
              <a:rPr lang="en-GB" dirty="0"/>
              <a:t>Appreciate the key concepts that have shaped the modern world</a:t>
            </a:r>
          </a:p>
          <a:p>
            <a:pPr lvl="1"/>
            <a:r>
              <a:rPr lang="en-GB" dirty="0"/>
              <a:t>Appreciate the main strand of thinking that influence the conception, design and construction of places and buildings</a:t>
            </a:r>
          </a:p>
          <a:p>
            <a:pPr lvl="1"/>
            <a:r>
              <a:rPr lang="en-GB" dirty="0"/>
              <a:t>Develop knowledge and understanding of the current issues in the built environment</a:t>
            </a:r>
          </a:p>
          <a:p>
            <a:pPr lvl="1"/>
            <a:r>
              <a:rPr lang="en-GB" dirty="0"/>
              <a:t>Develop clear academic skills (how to research, writing skills, referencing and why these are important)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82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BF3D5-50BB-4F44-89AC-C7BAD82BB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3356A-8955-496E-B9F3-6ED1844F0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Upon completion of this module, you should be able to: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Engage in an informed discussion of the key ideas that influence the form and character of settlements and buildings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Explain what is meant by the ‘built environment’ and outline current issues influencing the way the industry functions.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Investigate and report on a concept or issue in an academically rigorous manner.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Structure a professional standard of report</a:t>
            </a:r>
          </a:p>
        </p:txBody>
      </p:sp>
    </p:spTree>
    <p:extLst>
      <p:ext uri="{BB962C8B-B14F-4D97-AF65-F5344CB8AC3E}">
        <p14:creationId xmlns:p14="http://schemas.microsoft.com/office/powerpoint/2010/main" val="4687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53A5A-10F9-4CCB-AA0F-696E61500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AAC45-851D-4491-857D-49314CF39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59" y="1845734"/>
            <a:ext cx="7841647" cy="4023360"/>
          </a:xfrm>
        </p:spPr>
        <p:txBody>
          <a:bodyPr/>
          <a:lstStyle/>
          <a:p>
            <a:r>
              <a:rPr lang="en-GB" dirty="0" err="1"/>
              <a:t>Cotterell</a:t>
            </a:r>
            <a:r>
              <a:rPr lang="en-GB" dirty="0"/>
              <a:t>, S. (2011) </a:t>
            </a:r>
            <a:r>
              <a:rPr lang="en-GB" i="1" dirty="0"/>
              <a:t>Critical Thinking Skills Developing Effective Analysis and Argument.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Ed.  Basingstoke: Palgrave Macmillan (9)</a:t>
            </a:r>
          </a:p>
          <a:p>
            <a:r>
              <a:rPr lang="en-GB" dirty="0"/>
              <a:t>Grayling, A.C. (2008)   </a:t>
            </a:r>
            <a:r>
              <a:rPr lang="en-GB" i="1" dirty="0"/>
              <a:t>Britannica Guide to the Ideas that Made the Modern World</a:t>
            </a:r>
            <a:r>
              <a:rPr lang="en-GB" dirty="0"/>
              <a:t>.  Philadelphia: Running Press (3)</a:t>
            </a:r>
          </a:p>
          <a:p>
            <a:r>
              <a:rPr lang="en-GB" dirty="0"/>
              <a:t>Hall, J. &amp; </a:t>
            </a:r>
            <a:r>
              <a:rPr lang="en-GB" dirty="0" err="1"/>
              <a:t>Trentmann</a:t>
            </a:r>
            <a:r>
              <a:rPr lang="en-GB" dirty="0"/>
              <a:t>, F. (2005) </a:t>
            </a:r>
            <a:r>
              <a:rPr lang="en-GB" i="1" dirty="0"/>
              <a:t>Civil Society: A Reader in History, Theory and Global Politics.</a:t>
            </a:r>
            <a:r>
              <a:rPr lang="en-GB" dirty="0"/>
              <a:t>  Basingstoke: Palgrave Macmillan (2)</a:t>
            </a:r>
          </a:p>
          <a:p>
            <a:r>
              <a:rPr lang="en-GB" dirty="0"/>
              <a:t>Watson, P (2000) </a:t>
            </a:r>
            <a:r>
              <a:rPr lang="en-GB" i="1" dirty="0"/>
              <a:t>A Terrible Beauty: a cultural history of the 20th century.</a:t>
            </a:r>
            <a:r>
              <a:rPr lang="en-GB" dirty="0"/>
              <a:t>  London: Phoenix (2)</a:t>
            </a:r>
          </a:p>
          <a:p>
            <a:r>
              <a:rPr lang="en-GB" dirty="0"/>
              <a:t>Watson, P (2006) </a:t>
            </a:r>
            <a:r>
              <a:rPr lang="en-GB" i="1" dirty="0"/>
              <a:t>Ideas: a history from fire to Freud.</a:t>
            </a:r>
            <a:r>
              <a:rPr lang="en-GB" dirty="0"/>
              <a:t>  London: Phoenix (2)</a:t>
            </a:r>
          </a:p>
          <a:p>
            <a:r>
              <a:rPr lang="en-GB" dirty="0"/>
              <a:t>Hobsbawm, E. (1994) </a:t>
            </a:r>
            <a:r>
              <a:rPr lang="en-GB" i="1" dirty="0"/>
              <a:t>Age of Extremes: the short 20</a:t>
            </a:r>
            <a:r>
              <a:rPr lang="en-GB" i="1" baseline="30000" dirty="0"/>
              <a:t>th</a:t>
            </a:r>
            <a:r>
              <a:rPr lang="en-GB" i="1" dirty="0"/>
              <a:t> century 1914-1991.</a:t>
            </a:r>
            <a:r>
              <a:rPr lang="en-GB" dirty="0"/>
              <a:t> London: Abacus (1)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72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E41D-00F7-4E41-B66F-FF1BDEB65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 for term 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F60921-7FE6-47A7-B6FD-A8836F7ECB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3402434"/>
              </p:ext>
            </p:extLst>
          </p:nvPr>
        </p:nvGraphicFramePr>
        <p:xfrm>
          <a:off x="822325" y="1846263"/>
          <a:ext cx="75438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2889891586"/>
                    </a:ext>
                  </a:extLst>
                </a:gridCol>
                <a:gridCol w="3516636">
                  <a:extLst>
                    <a:ext uri="{9D8B030D-6E8A-4147-A177-3AD203B41FA5}">
                      <a16:colId xmlns:a16="http://schemas.microsoft.com/office/drawing/2014/main" val="1060333045"/>
                    </a:ext>
                  </a:extLst>
                </a:gridCol>
                <a:gridCol w="1512564">
                  <a:extLst>
                    <a:ext uri="{9D8B030D-6E8A-4147-A177-3AD203B41FA5}">
                      <a16:colId xmlns:a16="http://schemas.microsoft.com/office/drawing/2014/main" val="27532540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commencing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Topic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8400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 September 2019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Introduction to the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9677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07 </a:t>
                      </a:r>
                      <a:r>
                        <a:rPr lang="en-GB" dirty="0"/>
                        <a:t>October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Academic skills</a:t>
                      </a: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058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14 </a:t>
                      </a:r>
                      <a:r>
                        <a:rPr lang="en-GB" dirty="0"/>
                        <a:t>October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95704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21 </a:t>
                      </a:r>
                      <a:r>
                        <a:rPr lang="en-GB" dirty="0"/>
                        <a:t>October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17449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28 </a:t>
                      </a:r>
                      <a:r>
                        <a:rPr lang="en-GB" dirty="0"/>
                        <a:t>October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415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04 </a:t>
                      </a:r>
                      <a:r>
                        <a:rPr lang="en-GB" dirty="0"/>
                        <a:t>November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Topic 1: One planet living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277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 </a:t>
                      </a:r>
                      <a:r>
                        <a:rPr lang="en-GB" dirty="0"/>
                        <a:t>November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dirty="0"/>
                        <a:t>Key sustainability issues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8874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 </a:t>
                      </a:r>
                      <a:r>
                        <a:rPr lang="en-GB" dirty="0"/>
                        <a:t>November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32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 </a:t>
                      </a:r>
                      <a:r>
                        <a:rPr lang="en-GB" dirty="0"/>
                        <a:t>November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Topic 2: Sustainability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82058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02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December 2019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history of 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384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09 </a:t>
                      </a:r>
                      <a:r>
                        <a:rPr lang="en-GB" dirty="0"/>
                        <a:t>December </a:t>
                      </a:r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Swansea v Cardiff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debate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838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229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6A024-7C0A-4CC3-BDDF-8E25A283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dirty="0"/>
              <a:t>Pre-lecture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D5F8F-F8EC-4271-9ADC-80A4B82FE1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44" r="7860" b="-2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AFF8E-23A7-450A-A7FB-2A68E7EED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GB" dirty="0"/>
              <a:t>This </a:t>
            </a:r>
            <a:r>
              <a:rPr lang="en-GB" u="sng" dirty="0"/>
              <a:t>IS</a:t>
            </a:r>
            <a:r>
              <a:rPr lang="en-GB" dirty="0"/>
              <a:t> a university requirement…</a:t>
            </a:r>
          </a:p>
          <a:p>
            <a:r>
              <a:rPr lang="en-GB" dirty="0"/>
              <a:t>You will be advised on specific topics</a:t>
            </a:r>
          </a:p>
          <a:p>
            <a:r>
              <a:rPr lang="en-GB" dirty="0"/>
              <a:t>PLEASE COME PREPARED…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56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AD75F-6696-4624-9FF0-1CC1C7F35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00FE36-E222-4ED5-AC1A-AE1109EFAA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61268" y="1837385"/>
            <a:ext cx="5850983" cy="439473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1C468E-8CF9-4CFF-ADB6-819B0249D6C1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blog.educastur.es/bloggeoing/tag/picture-description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87939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D1F49-DA97-4D85-AFD1-A90654851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good academic practice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40791-1E2C-4270-8A4D-672B00647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1 – What </a:t>
            </a:r>
            <a:r>
              <a:rPr lang="en-GB" u="sng" dirty="0"/>
              <a:t>IS</a:t>
            </a:r>
            <a:r>
              <a:rPr lang="en-GB" dirty="0"/>
              <a:t> good academic practice?</a:t>
            </a:r>
          </a:p>
          <a:p>
            <a:r>
              <a:rPr lang="en-GB" dirty="0"/>
              <a:t>Answer: completing your work independently, honestly, in an appropriate academic style, using good sources of information with referencing to acknowledge sources.</a:t>
            </a:r>
          </a:p>
          <a:p>
            <a:pPr lvl="1"/>
            <a:r>
              <a:rPr lang="en-GB" dirty="0"/>
              <a:t>Developing your own independent evaluation of issues</a:t>
            </a:r>
          </a:p>
          <a:p>
            <a:pPr lvl="1"/>
            <a:r>
              <a:rPr lang="en-GB" dirty="0"/>
              <a:t>Using research from experts within the field</a:t>
            </a:r>
          </a:p>
          <a:p>
            <a:pPr lvl="1"/>
            <a:r>
              <a:rPr lang="en-GB" dirty="0"/>
              <a:t>Discussing and evaluating key theories and concepts</a:t>
            </a:r>
          </a:p>
          <a:p>
            <a:pPr lvl="1"/>
            <a:r>
              <a:rPr lang="en-GB" dirty="0"/>
              <a:t>Demonstrating understanding of key literature</a:t>
            </a:r>
          </a:p>
          <a:p>
            <a:pPr lvl="1"/>
            <a:r>
              <a:rPr lang="en-GB" dirty="0"/>
              <a:t>Developing your own arguments</a:t>
            </a:r>
          </a:p>
        </p:txBody>
      </p:sp>
    </p:spTree>
    <p:extLst>
      <p:ext uri="{BB962C8B-B14F-4D97-AF65-F5344CB8AC3E}">
        <p14:creationId xmlns:p14="http://schemas.microsoft.com/office/powerpoint/2010/main" val="185718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50140-CA87-4DB1-9AD2-4D0453E37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Achieving good academic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4E934-79D9-4D34-ABEE-3A51512E0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2 – How do you achieve good academic practice?</a:t>
            </a:r>
          </a:p>
          <a:p>
            <a:r>
              <a:rPr lang="en-GB" dirty="0"/>
              <a:t>Answer: By developing the following:</a:t>
            </a:r>
          </a:p>
          <a:p>
            <a:pPr lvl="1"/>
            <a:r>
              <a:rPr lang="en-GB" dirty="0"/>
              <a:t>Study skills (reading, note-taking, research, etc.)</a:t>
            </a:r>
          </a:p>
          <a:p>
            <a:pPr lvl="1"/>
            <a:r>
              <a:rPr lang="en-GB" dirty="0"/>
              <a:t>Critical enquiry and evaluation (balanced opinion, reasoning &amp; argument)</a:t>
            </a:r>
          </a:p>
          <a:p>
            <a:pPr lvl="1"/>
            <a:r>
              <a:rPr lang="en-GB" dirty="0"/>
              <a:t>Appropriate academic writing (essays, reports, dissertations)</a:t>
            </a:r>
          </a:p>
          <a:p>
            <a:pPr lvl="1"/>
            <a:r>
              <a:rPr lang="en-GB" dirty="0"/>
              <a:t>Referencing skills (how to reference and when)</a:t>
            </a:r>
          </a:p>
          <a:p>
            <a:pPr lvl="1"/>
            <a:r>
              <a:rPr lang="en-GB" dirty="0"/>
              <a:t>Time management skills (preparation, timing, especially for exams)</a:t>
            </a:r>
          </a:p>
        </p:txBody>
      </p:sp>
    </p:spTree>
    <p:extLst>
      <p:ext uri="{BB962C8B-B14F-4D97-AF65-F5344CB8AC3E}">
        <p14:creationId xmlns:p14="http://schemas.microsoft.com/office/powerpoint/2010/main" val="3780406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0E1BB-30FC-48B2-A3E7-59BC19D5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30220-AC44-4E14-A508-1DAEE37A2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has noticed this?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Where is it found?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4B205CA-EC02-4C18-8FF8-A2DDA417EB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29081"/>
              </p:ext>
            </p:extLst>
          </p:nvPr>
        </p:nvGraphicFramePr>
        <p:xfrm>
          <a:off x="1880507" y="2511327"/>
          <a:ext cx="5036820" cy="1005840"/>
        </p:xfrm>
        <a:graphic>
          <a:graphicData uri="http://schemas.openxmlformats.org/drawingml/2006/table">
            <a:tbl>
              <a:tblPr/>
              <a:tblGrid>
                <a:gridCol w="1062494">
                  <a:extLst>
                    <a:ext uri="{9D8B030D-6E8A-4147-A177-3AD203B41FA5}">
                      <a16:colId xmlns:a16="http://schemas.microsoft.com/office/drawing/2014/main" val="3526751033"/>
                    </a:ext>
                  </a:extLst>
                </a:gridCol>
                <a:gridCol w="3974326">
                  <a:extLst>
                    <a:ext uri="{9D8B030D-6E8A-4147-A177-3AD203B41FA5}">
                      <a16:colId xmlns:a16="http://schemas.microsoft.com/office/drawing/2014/main" val="39858570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Academic honesty / referencing: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Academic honesty is required. In the main body of your submission you must give credit to authors on whose research and ideas your work is based. Append to your submission a reference list that indicates the books, articles, etc. that you have used, cited or quoted in order to complete this assessment. 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95870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758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A61EE-D811-4252-9DD8-D0D42EFDF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88667-3C25-46BE-83B9-0F55B1264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3 – How is any of this relevant to being an architect?</a:t>
            </a:r>
          </a:p>
          <a:p>
            <a:r>
              <a:rPr lang="en-GB" dirty="0"/>
              <a:t>Answer: To enable you to do your job by the following:</a:t>
            </a:r>
          </a:p>
          <a:p>
            <a:pPr lvl="1"/>
            <a:r>
              <a:rPr lang="en-GB" dirty="0"/>
              <a:t>Having confidence in using ideas and concepts correctly</a:t>
            </a:r>
          </a:p>
          <a:p>
            <a:pPr lvl="1"/>
            <a:r>
              <a:rPr lang="en-GB" dirty="0"/>
              <a:t>Developing your own ‘voice’</a:t>
            </a:r>
          </a:p>
          <a:p>
            <a:pPr lvl="1"/>
            <a:r>
              <a:rPr lang="en-GB" dirty="0"/>
              <a:t>Understanding where good vs bad information comes from</a:t>
            </a:r>
          </a:p>
          <a:p>
            <a:pPr lvl="1"/>
            <a:r>
              <a:rPr lang="en-GB" dirty="0"/>
              <a:t>Acknowledging your sources of information</a:t>
            </a:r>
          </a:p>
          <a:p>
            <a:pPr lvl="1"/>
            <a:r>
              <a:rPr lang="en-GB" dirty="0"/>
              <a:t>Time management and appropriate planning in completion of a task</a:t>
            </a:r>
          </a:p>
          <a:p>
            <a:pPr lvl="1"/>
            <a:r>
              <a:rPr lang="en-GB" dirty="0"/>
              <a:t>Ability to develop outputs pertinent to your work (reports, emails, etc.)</a:t>
            </a:r>
          </a:p>
        </p:txBody>
      </p:sp>
    </p:spTree>
    <p:extLst>
      <p:ext uri="{BB962C8B-B14F-4D97-AF65-F5344CB8AC3E}">
        <p14:creationId xmlns:p14="http://schemas.microsoft.com/office/powerpoint/2010/main" val="129604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A52D7-37E1-4273-9CA0-24520DA83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BC6F1-5BAA-4519-BFB3-793D6D6BF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Familiarise yourselves with the Harvard Referencing guide on </a:t>
            </a:r>
            <a:r>
              <a:rPr lang="en-GB" dirty="0" err="1"/>
              <a:t>moodle</a:t>
            </a:r>
            <a:endParaRPr lang="en-GB" dirty="0"/>
          </a:p>
          <a:p>
            <a:r>
              <a:rPr lang="en-GB" dirty="0"/>
              <a:t>Think about today’s content – we will begin </a:t>
            </a:r>
            <a:r>
              <a:rPr lang="en-GB"/>
              <a:t>academic skills next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29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771</Words>
  <Application>Microsoft Office PowerPoint</Application>
  <PresentationFormat>On-screen Show (4:3)</PresentationFormat>
  <Paragraphs>110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Retrospect</vt:lpstr>
      <vt:lpstr>The Modern World</vt:lpstr>
      <vt:lpstr>Outline for today</vt:lpstr>
      <vt:lpstr>Module aim</vt:lpstr>
      <vt:lpstr>Learning outcomes</vt:lpstr>
      <vt:lpstr>Reading list</vt:lpstr>
      <vt:lpstr>Timetable for term 1</vt:lpstr>
      <vt:lpstr>Pre-lecture work</vt:lpstr>
      <vt:lpstr>Any questions?</vt:lpstr>
      <vt:lpstr>Why is good academic practice important?</vt:lpstr>
      <vt:lpstr>Achieving good academic practice</vt:lpstr>
      <vt:lpstr>Relevance at UWTSD</vt:lpstr>
      <vt:lpstr>Wider application</vt:lpstr>
      <vt:lpstr>For 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Modern World</dc:title>
  <dc:creator>Owner</dc:creator>
  <cp:lastModifiedBy>Lara Hopkinson</cp:lastModifiedBy>
  <cp:revision>20</cp:revision>
  <dcterms:created xsi:type="dcterms:W3CDTF">2018-09-13T10:29:42Z</dcterms:created>
  <dcterms:modified xsi:type="dcterms:W3CDTF">2019-10-02T15:53:26Z</dcterms:modified>
</cp:coreProperties>
</file>