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8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63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</p:sldIdLst>
  <p:sldSz cy="5143500" cx="9144000"/>
  <p:notesSz cx="6858000" cy="9144000"/>
  <p:embeddedFontLst>
    <p:embeddedFont>
      <p:font typeface="Roboto"/>
      <p:regular r:id="rId19"/>
      <p:bold r:id="rId20"/>
      <p:italic r:id="rId21"/>
      <p:boldItalic r:id="rId22"/>
    </p:embeddedFont>
    <p:embeddedFont>
      <p:font typeface="Roboto Light"/>
      <p:regular r:id="rId23"/>
      <p:bold r:id="rId24"/>
      <p:italic r:id="rId25"/>
      <p:boldItalic r:id="rId26"/>
    </p:embeddedFont>
    <p:embeddedFont>
      <p:font typeface="Roboto Mono"/>
      <p:regular r:id="rId27"/>
      <p:bold r:id="rId28"/>
      <p:italic r:id="rId29"/>
      <p:boldItalic r:id="rId30"/>
    </p:embeddedFont>
    <p:embeddedFont>
      <p:font typeface="Karla"/>
      <p:regular r:id="rId31"/>
      <p:bold r:id="rId32"/>
      <p:italic r:id="rId33"/>
      <p:boldItalic r:id="rId34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Roboto-bold.fntdata"/><Relationship Id="rId22" Type="http://schemas.openxmlformats.org/officeDocument/2006/relationships/font" Target="fonts/Roboto-boldItalic.fntdata"/><Relationship Id="rId21" Type="http://schemas.openxmlformats.org/officeDocument/2006/relationships/font" Target="fonts/Roboto-italic.fntdata"/><Relationship Id="rId24" Type="http://schemas.openxmlformats.org/officeDocument/2006/relationships/font" Target="fonts/RobotoLight-bold.fntdata"/><Relationship Id="rId23" Type="http://schemas.openxmlformats.org/officeDocument/2006/relationships/font" Target="fonts/RobotoLight-regular.fntdata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font" Target="fonts/RobotoLight-boldItalic.fntdata"/><Relationship Id="rId25" Type="http://schemas.openxmlformats.org/officeDocument/2006/relationships/font" Target="fonts/RobotoLight-italic.fntdata"/><Relationship Id="rId28" Type="http://schemas.openxmlformats.org/officeDocument/2006/relationships/font" Target="fonts/RobotoMono-bold.fntdata"/><Relationship Id="rId27" Type="http://schemas.openxmlformats.org/officeDocument/2006/relationships/font" Target="fonts/RobotoMono-regular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font" Target="fonts/RobotoMono-italic.fntdata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font" Target="fonts/Karla-regular.fntdata"/><Relationship Id="rId30" Type="http://schemas.openxmlformats.org/officeDocument/2006/relationships/font" Target="fonts/RobotoMono-boldItalic.fntdata"/><Relationship Id="rId11" Type="http://schemas.openxmlformats.org/officeDocument/2006/relationships/slide" Target="slides/slide6.xml"/><Relationship Id="rId33" Type="http://schemas.openxmlformats.org/officeDocument/2006/relationships/font" Target="fonts/Karla-italic.fntdata"/><Relationship Id="rId10" Type="http://schemas.openxmlformats.org/officeDocument/2006/relationships/slide" Target="slides/slide5.xml"/><Relationship Id="rId32" Type="http://schemas.openxmlformats.org/officeDocument/2006/relationships/font" Target="fonts/Karla-bold.fntdata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34" Type="http://schemas.openxmlformats.org/officeDocument/2006/relationships/font" Target="fonts/Karla-boldItalic.fntdata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font" Target="fonts/Roboto-regular.fntdata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g844e922116_0_13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" name="Google Shape;56;g844e922116_0_13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g844e922116_0_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2" name="Google Shape;62;g844e922116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g887f32aefc_0_4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2" name="Google Shape;72;g887f32aefc_0_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g844e922116_0_17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4" name="Google Shape;84;g844e922116_0_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g844e922116_0_203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2" name="Google Shape;92;g844e922116_0_20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6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844e922116_0_123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8" name="Google Shape;98;g844e922116_0_1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g887f32aefc_0_71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8" name="Google Shape;108;g887f32aefc_0_7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g887f32aefc_0_13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16" name="Google Shape;116;g887f32aefc_0_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g8992a166c2_0_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24" name="Google Shape;124;g8992a166c2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g8992a166c2_0_7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38" name="Google Shape;138;g8992a166c2_0_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4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g844e922116_0_58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46" name="Google Shape;146;g844e922116_0_5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3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g844e922116_0_219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55" name="Google Shape;155;g844e922116_0_2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2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g844e922116_0_227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64" name="Google Shape;164;g844e922116_0_22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 blank 3">
  <p:cSld name="TITLE_4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 blank 1">
  <p:cSld name="TITLE_2">
    <p:spTree>
      <p:nvGrpSpPr>
        <p:cNvPr id="5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 blank 5">
  <p:cSld name="TITLE_6">
    <p:spTree>
      <p:nvGrpSpPr>
        <p:cNvPr id="52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 blank 2">
  <p:cSld name="TITLE_8"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9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.png"/><Relationship Id="rId4" Type="http://schemas.openxmlformats.org/officeDocument/2006/relationships/image" Target="../media/image4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.jpg"/><Relationship Id="rId4" Type="http://schemas.openxmlformats.org/officeDocument/2006/relationships/image" Target="../media/image2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0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3.png"/><Relationship Id="rId4" Type="http://schemas.openxmlformats.org/officeDocument/2006/relationships/image" Target="../media/image10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2.png"/><Relationship Id="rId4" Type="http://schemas.openxmlformats.org/officeDocument/2006/relationships/image" Target="../media/image10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8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8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8.png"/><Relationship Id="rId4" Type="http://schemas.openxmlformats.org/officeDocument/2006/relationships/image" Target="../media/image6.png"/><Relationship Id="rId5" Type="http://schemas.openxmlformats.org/officeDocument/2006/relationships/image" Target="../media/image5.png"/><Relationship Id="rId6" Type="http://schemas.openxmlformats.org/officeDocument/2006/relationships/image" Target="../media/image7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10.xml"/><Relationship Id="rId3" Type="http://schemas.openxmlformats.org/officeDocument/2006/relationships/hyperlink" Target="https://artists.spotify.com/" TargetMode="External"/><Relationship Id="rId4" Type="http://schemas.openxmlformats.org/officeDocument/2006/relationships/hyperlink" Target="https://artists.apple.com/" TargetMode="External"/><Relationship Id="rId5" Type="http://schemas.openxmlformats.org/officeDocument/2006/relationships/hyperlink" Target="https://backstage.deezer.com/user/login" TargetMode="External"/><Relationship Id="rId6" Type="http://schemas.openxmlformats.org/officeDocument/2006/relationships/image" Target="../media/image8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1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1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3.xml"/><Relationship Id="rId3" Type="http://schemas.openxmlformats.org/officeDocument/2006/relationships/hyperlink" Target="https://www.amazon.co.uk/dp/0988561301?slotNum=2&amp;linkCode=g12&amp;imprToken=TS5aGInMHi.qFiF7uru.FA&amp;creativeASIN=0988561301&amp;tag=penwor-21" TargetMode="External"/><Relationship Id="rId4" Type="http://schemas.openxmlformats.org/officeDocument/2006/relationships/hyperlink" Target="https://www.amazon.co.uk/dp/0988561301?slotNum=2&amp;linkCode=g12&amp;imprToken=TS5aGInMHi.qFiF7uru.FA&amp;creativeASIN=0988561301&amp;tag=penwor-21" TargetMode="External"/><Relationship Id="rId5" Type="http://schemas.openxmlformats.org/officeDocument/2006/relationships/hyperlink" Target="https://www.amazon.co.uk/dp/1501104896?slotNum=0&amp;linkCode=g12&amp;imprToken=TS5aGInMHi.qFiF7uru.FA&amp;creativeASIN=1501104896&amp;tag=penwor-21" TargetMode="External"/><Relationship Id="rId6" Type="http://schemas.openxmlformats.org/officeDocument/2006/relationships/image" Target="../media/image2.png"/><Relationship Id="rId7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7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" name="Google Shape;58;p17"/>
          <p:cNvPicPr preferRelativeResize="0"/>
          <p:nvPr/>
        </p:nvPicPr>
        <p:blipFill rotWithShape="1">
          <a:blip r:embed="rId3">
            <a:alphaModFix/>
          </a:blip>
          <a:srcRect b="17035" l="0" r="15576" t="11744"/>
          <a:stretch/>
        </p:blipFill>
        <p:spPr>
          <a:xfrm>
            <a:off x="0" y="0"/>
            <a:ext cx="9144000" cy="5143503"/>
          </a:xfrm>
          <a:prstGeom prst="rect">
            <a:avLst/>
          </a:prstGeom>
          <a:noFill/>
          <a:ln>
            <a:noFill/>
          </a:ln>
        </p:spPr>
      </p:pic>
      <p:sp>
        <p:nvSpPr>
          <p:cNvPr id="59" name="Google Shape;59;p17"/>
          <p:cNvSpPr txBox="1"/>
          <p:nvPr/>
        </p:nvSpPr>
        <p:spPr>
          <a:xfrm>
            <a:off x="609600" y="1887888"/>
            <a:ext cx="4043400" cy="136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400">
                <a:latin typeface="Roboto"/>
                <a:ea typeface="Roboto"/>
                <a:cs typeface="Roboto"/>
                <a:sym typeface="Roboto"/>
              </a:rPr>
              <a:t>Session 7</a:t>
            </a:r>
            <a:endParaRPr b="1" sz="2400"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Roboto Light"/>
                <a:ea typeface="Roboto Light"/>
                <a:cs typeface="Roboto Light"/>
                <a:sym typeface="Roboto Light"/>
              </a:rPr>
              <a:t>Digital Marketing &amp;</a:t>
            </a:r>
            <a:endParaRPr sz="2400">
              <a:latin typeface="Roboto Light"/>
              <a:ea typeface="Roboto Light"/>
              <a:cs typeface="Roboto Light"/>
              <a:sym typeface="Roboto Light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Roboto Light"/>
                <a:ea typeface="Roboto Light"/>
                <a:cs typeface="Roboto Light"/>
                <a:sym typeface="Roboto Light"/>
              </a:rPr>
              <a:t>DSP Strategies</a:t>
            </a:r>
            <a:endParaRPr sz="2400">
              <a:latin typeface="Roboto Light"/>
              <a:ea typeface="Roboto Light"/>
              <a:cs typeface="Roboto Light"/>
              <a:sym typeface="Roboto Light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18"/>
          <p:cNvSpPr txBox="1"/>
          <p:nvPr/>
        </p:nvSpPr>
        <p:spPr>
          <a:xfrm>
            <a:off x="150525" y="1955550"/>
            <a:ext cx="5543100" cy="1232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KAYODE THOMAS</a:t>
            </a:r>
            <a:endParaRPr b="1"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FOUNDER, TRIBE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DIGITAL CONTENT PRODUCER, AWAL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cxnSp>
        <p:nvCxnSpPr>
          <p:cNvPr id="65" name="Google Shape;65;p18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66" name="Google Shape;66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5400000">
            <a:off x="8367151" y="4365950"/>
            <a:ext cx="225675" cy="869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67" name="Google Shape;67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5400000">
            <a:off x="8367151" y="4365950"/>
            <a:ext cx="225675" cy="869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68" name="Google Shape;68;p18"/>
          <p:cNvPicPr preferRelativeResize="0"/>
          <p:nvPr/>
        </p:nvPicPr>
        <p:blipFill rotWithShape="1">
          <a:blip r:embed="rId4">
            <a:alphaModFix/>
          </a:blip>
          <a:srcRect b="68929" l="1924" r="-6504" t="93247"/>
          <a:stretch/>
        </p:blipFill>
        <p:spPr>
          <a:xfrm rot="-5400000">
            <a:off x="6263100" y="2262600"/>
            <a:ext cx="3446400" cy="2315400"/>
          </a:xfrm>
          <a:prstGeom prst="rtTriangle">
            <a:avLst/>
          </a:prstGeom>
          <a:noFill/>
          <a:ln>
            <a:noFill/>
          </a:ln>
        </p:spPr>
      </p:pic>
      <p:sp>
        <p:nvSpPr>
          <p:cNvPr id="69" name="Google Shape;69;p18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INTRODUCTION</a:t>
            </a: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 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9"/>
          <p:cNvSpPr txBox="1"/>
          <p:nvPr/>
        </p:nvSpPr>
        <p:spPr>
          <a:xfrm>
            <a:off x="150525" y="1955550"/>
            <a:ext cx="5543100" cy="1232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MORENIKE ARIYIBI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SENIOR DIGITAL ACCOUNT MANAGER, AWAL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cxnSp>
        <p:nvCxnSpPr>
          <p:cNvPr id="75" name="Google Shape;75;p19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grpSp>
        <p:nvGrpSpPr>
          <p:cNvPr id="76" name="Google Shape;76;p19"/>
          <p:cNvGrpSpPr/>
          <p:nvPr/>
        </p:nvGrpSpPr>
        <p:grpSpPr>
          <a:xfrm>
            <a:off x="6828600" y="1697100"/>
            <a:ext cx="2315400" cy="3446400"/>
            <a:chOff x="6828600" y="1697100"/>
            <a:chExt cx="2315400" cy="3446400"/>
          </a:xfrm>
        </p:grpSpPr>
        <p:pic>
          <p:nvPicPr>
            <p:cNvPr id="77" name="Google Shape;77;p19"/>
            <p:cNvPicPr preferRelativeResize="0"/>
            <p:nvPr/>
          </p:nvPicPr>
          <p:blipFill rotWithShape="1">
            <a:blip r:embed="rId3">
              <a:alphaModFix/>
            </a:blip>
            <a:srcRect b="11223" l="-89487" r="39742" t="5761"/>
            <a:stretch/>
          </p:blipFill>
          <p:spPr>
            <a:xfrm rot="-5400000">
              <a:off x="6263100" y="2262600"/>
              <a:ext cx="3446400" cy="2315400"/>
            </a:xfrm>
            <a:prstGeom prst="rtTriangle">
              <a:avLst/>
            </a:prstGeom>
            <a:noFill/>
            <a:ln>
              <a:noFill/>
            </a:ln>
          </p:spPr>
        </p:pic>
        <p:pic>
          <p:nvPicPr>
            <p:cNvPr id="78" name="Google Shape;78;p19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 rot="5400000">
              <a:off x="8367151" y="4365950"/>
              <a:ext cx="225675" cy="86982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79" name="Google Shape;79;p19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 rot="5400000">
              <a:off x="8367151" y="4365950"/>
              <a:ext cx="225675" cy="86982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80" name="Google Shape;80;p19"/>
            <p:cNvPicPr preferRelativeResize="0"/>
            <p:nvPr/>
          </p:nvPicPr>
          <p:blipFill rotWithShape="1">
            <a:blip r:embed="rId3">
              <a:alphaModFix/>
            </a:blip>
            <a:srcRect b="13954" l="28706" r="-78451" t="3030"/>
            <a:stretch/>
          </p:blipFill>
          <p:spPr>
            <a:xfrm rot="-5400000">
              <a:off x="6263100" y="2262600"/>
              <a:ext cx="3446400" cy="2315400"/>
            </a:xfrm>
            <a:prstGeom prst="rtTriangle">
              <a:avLst/>
            </a:prstGeom>
            <a:noFill/>
            <a:ln>
              <a:noFill/>
            </a:ln>
          </p:spPr>
        </p:pic>
      </p:grpSp>
      <p:sp>
        <p:nvSpPr>
          <p:cNvPr id="81" name="Google Shape;81;p19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INTRODUCTION 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20"/>
          <p:cNvSpPr txBox="1"/>
          <p:nvPr/>
        </p:nvSpPr>
        <p:spPr>
          <a:xfrm>
            <a:off x="150525" y="227125"/>
            <a:ext cx="24267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LEARNING OUTCOME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cxnSp>
        <p:nvCxnSpPr>
          <p:cNvPr id="87" name="Google Shape;87;p20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88" name="Google Shape;88;p20"/>
          <p:cNvSpPr txBox="1"/>
          <p:nvPr/>
        </p:nvSpPr>
        <p:spPr>
          <a:xfrm>
            <a:off x="150525" y="1745100"/>
            <a:ext cx="8092500" cy="1653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Summarise and discuss the various means of applying marketing practice across a range of digital channels, streaming platforms and harnessing the opportunities that this presents.</a:t>
            </a:r>
            <a:endParaRPr sz="24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pic>
        <p:nvPicPr>
          <p:cNvPr id="89" name="Google Shape;89;p20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4" name="Google Shape;94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805338" y="110225"/>
            <a:ext cx="5629175" cy="4923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95" name="Google Shape;95;p21"/>
          <p:cNvPicPr preferRelativeResize="0"/>
          <p:nvPr/>
        </p:nvPicPr>
        <p:blipFill rotWithShape="1">
          <a:blip r:embed="rId4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22"/>
          <p:cNvSpPr txBox="1"/>
          <p:nvPr/>
        </p:nvSpPr>
        <p:spPr>
          <a:xfrm>
            <a:off x="226200" y="1284175"/>
            <a:ext cx="5543100" cy="292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Playlist Support</a:t>
            </a:r>
            <a:endParaRPr b="1"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How To Create A Great Pitch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Content Creation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Best Practices To Highlight DSPs 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Utilise Analytic Tools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</a:pPr>
            <a:r>
              <a:t/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cxnSp>
        <p:nvCxnSpPr>
          <p:cNvPr id="101" name="Google Shape;101;p22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102" name="Google Shape;102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5400000">
            <a:off x="8367151" y="4365950"/>
            <a:ext cx="225675" cy="869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3" name="Google Shape;103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5400000">
            <a:off x="8367151" y="4365950"/>
            <a:ext cx="225675" cy="869825"/>
          </a:xfrm>
          <a:prstGeom prst="rect">
            <a:avLst/>
          </a:prstGeom>
          <a:noFill/>
          <a:ln>
            <a:noFill/>
          </a:ln>
        </p:spPr>
      </p:pic>
      <p:sp>
        <p:nvSpPr>
          <p:cNvPr id="104" name="Google Shape;104;p22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TOPICS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pic>
        <p:nvPicPr>
          <p:cNvPr id="105" name="Google Shape;105;p22"/>
          <p:cNvPicPr preferRelativeResize="0"/>
          <p:nvPr/>
        </p:nvPicPr>
        <p:blipFill rotWithShape="1">
          <a:blip r:embed="rId4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23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TOPIC</a:t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111" name="Google Shape;111;p23"/>
          <p:cNvSpPr txBox="1"/>
          <p:nvPr/>
        </p:nvSpPr>
        <p:spPr>
          <a:xfrm>
            <a:off x="226200" y="848550"/>
            <a:ext cx="7318500" cy="3838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How To Create A Great Pitch</a:t>
            </a:r>
            <a:endParaRPr b="1" sz="18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-342900" lvl="0" marL="4572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Karla"/>
              <a:buChar char="-"/>
            </a:pPr>
            <a:r>
              <a:rPr lang="en-GB" sz="18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Press &amp; Radio Opportunities </a:t>
            </a:r>
            <a:endParaRPr sz="18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4572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(This include Blog support, Community Support, Nationwide support or International Support)</a:t>
            </a:r>
            <a:endParaRPr sz="12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-342900" lvl="0" marL="4572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Karla"/>
              <a:buChar char="-"/>
            </a:pPr>
            <a:r>
              <a:rPr lang="en-GB" sz="18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Genre style </a:t>
            </a:r>
            <a:endParaRPr sz="18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4572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(This is key to determine where your song is playlisted, be specific)</a:t>
            </a:r>
            <a:endParaRPr sz="12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-342900" lvl="0" marL="4572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Karla"/>
              <a:buChar char="-"/>
            </a:pPr>
            <a:r>
              <a:rPr lang="en-GB" sz="18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Mood Style</a:t>
            </a:r>
            <a:endParaRPr sz="18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4572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(Would someone listen to your music while working out, while making dinner, going on a roadtrip?)</a:t>
            </a:r>
            <a:endParaRPr sz="12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-342900" lvl="0" marL="4572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Karla"/>
              <a:buChar char="-"/>
            </a:pPr>
            <a:r>
              <a:rPr lang="en-GB" sz="18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Describe your audience</a:t>
            </a:r>
            <a:endParaRPr sz="18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4572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cxnSp>
        <p:nvCxnSpPr>
          <p:cNvPr id="112" name="Google Shape;112;p23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113" name="Google Shape;113;p23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24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TOPIC</a:t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119" name="Google Shape;119;p24"/>
          <p:cNvSpPr txBox="1"/>
          <p:nvPr/>
        </p:nvSpPr>
        <p:spPr>
          <a:xfrm>
            <a:off x="226200" y="848550"/>
            <a:ext cx="7318500" cy="3838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Content Creation</a:t>
            </a:r>
            <a:endParaRPr b="1" sz="18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-342900" lvl="0" marL="4572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Karla"/>
              <a:buChar char="-"/>
            </a:pPr>
            <a:r>
              <a:rPr lang="en-GB" sz="18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Live Content</a:t>
            </a:r>
            <a:endParaRPr sz="18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4572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(DSPs can learn more about your performance style through your live content this is key)</a:t>
            </a:r>
            <a:endParaRPr sz="12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-342900" lvl="0" marL="4572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Karla"/>
              <a:buChar char="-"/>
            </a:pPr>
            <a:r>
              <a:rPr lang="en-GB" sz="18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YouTube premieres</a:t>
            </a:r>
            <a:endParaRPr sz="18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4572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(Build anticipation for your content)</a:t>
            </a:r>
            <a:endParaRPr sz="12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-342900" lvl="0" marL="4572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Karla"/>
              <a:buChar char="-"/>
            </a:pPr>
            <a:r>
              <a:rPr lang="en-GB" sz="18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Community Engagement</a:t>
            </a:r>
            <a:endParaRPr sz="18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4572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(YouTube Community is a great way to engage with your fans, zoom listening parties to play new music)</a:t>
            </a:r>
            <a:endParaRPr sz="12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-342900" lvl="0" marL="4572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Karla"/>
              <a:buChar char="-"/>
            </a:pPr>
            <a:r>
              <a:rPr lang="en-GB" sz="18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Personalised playlists</a:t>
            </a:r>
            <a:endParaRPr sz="18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4572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(What songs are you currently listening to? Favourite Valentines Day songs? Favourite Christmas songs?</a:t>
            </a:r>
            <a:endParaRPr sz="12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4572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cxnSp>
        <p:nvCxnSpPr>
          <p:cNvPr id="120" name="Google Shape;120;p24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121" name="Google Shape;121;p24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25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TOPIC</a:t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127" name="Google Shape;127;p25"/>
          <p:cNvSpPr txBox="1"/>
          <p:nvPr/>
        </p:nvSpPr>
        <p:spPr>
          <a:xfrm>
            <a:off x="226200" y="848550"/>
            <a:ext cx="7318500" cy="3838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Best Practices To Highlight DSPs</a:t>
            </a:r>
            <a:endParaRPr b="1" sz="18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4572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4572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-342900" lvl="0" marL="4572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Karla"/>
              <a:buChar char="-"/>
            </a:pPr>
            <a:r>
              <a:t/>
            </a:r>
            <a:endParaRPr sz="18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-342900" lvl="0" marL="4572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Karla"/>
              <a:buChar char="-"/>
            </a:pPr>
            <a:r>
              <a:t/>
            </a:r>
            <a:endParaRPr sz="18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4572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cxnSp>
        <p:nvCxnSpPr>
          <p:cNvPr id="128" name="Google Shape;128;p25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129" name="Google Shape;129;p25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  <p:pic>
        <p:nvPicPr>
          <p:cNvPr id="130" name="Google Shape;130;p2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48350" y="1697100"/>
            <a:ext cx="1492400" cy="30963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31" name="Google Shape;131;p2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038925" y="619225"/>
            <a:ext cx="2103225" cy="2200550"/>
          </a:xfrm>
          <a:prstGeom prst="rect">
            <a:avLst/>
          </a:prstGeom>
          <a:noFill/>
          <a:ln>
            <a:noFill/>
          </a:ln>
        </p:spPr>
      </p:pic>
      <p:sp>
        <p:nvSpPr>
          <p:cNvPr id="132" name="Google Shape;132;p25"/>
          <p:cNvSpPr txBox="1"/>
          <p:nvPr/>
        </p:nvSpPr>
        <p:spPr>
          <a:xfrm>
            <a:off x="468525" y="1499325"/>
            <a:ext cx="1472100" cy="291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LINKFIRE</a:t>
            </a:r>
            <a:endParaRPr/>
          </a:p>
        </p:txBody>
      </p:sp>
      <p:sp>
        <p:nvSpPr>
          <p:cNvPr id="133" name="Google Shape;133;p25"/>
          <p:cNvSpPr txBox="1"/>
          <p:nvPr/>
        </p:nvSpPr>
        <p:spPr>
          <a:xfrm>
            <a:off x="5919463" y="279763"/>
            <a:ext cx="1472100" cy="291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DSP SUPPORT</a:t>
            </a:r>
            <a:endParaRPr/>
          </a:p>
        </p:txBody>
      </p:sp>
      <p:pic>
        <p:nvPicPr>
          <p:cNvPr id="134" name="Google Shape;134;p25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2830303" y="2321875"/>
            <a:ext cx="3483401" cy="2415901"/>
          </a:xfrm>
          <a:prstGeom prst="rect">
            <a:avLst/>
          </a:prstGeom>
          <a:noFill/>
          <a:ln>
            <a:noFill/>
          </a:ln>
        </p:spPr>
      </p:pic>
      <p:sp>
        <p:nvSpPr>
          <p:cNvPr id="135" name="Google Shape;135;p25"/>
          <p:cNvSpPr txBox="1"/>
          <p:nvPr/>
        </p:nvSpPr>
        <p:spPr>
          <a:xfrm>
            <a:off x="2984450" y="1901625"/>
            <a:ext cx="2460900" cy="291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PROFILE OPTIMISATION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9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26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TOPIC</a:t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141" name="Google Shape;141;p26"/>
          <p:cNvSpPr txBox="1"/>
          <p:nvPr/>
        </p:nvSpPr>
        <p:spPr>
          <a:xfrm>
            <a:off x="226200" y="848550"/>
            <a:ext cx="7318500" cy="3838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Utilise</a:t>
            </a: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 Analytic Tools</a:t>
            </a:r>
            <a:endParaRPr b="1" sz="18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-342900" lvl="0" marL="4572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Karla"/>
              <a:buChar char="-"/>
            </a:pPr>
            <a:r>
              <a:rPr lang="en-GB" sz="18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Spotify Analytics</a:t>
            </a:r>
            <a:endParaRPr sz="18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4572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 u="sng">
                <a:solidFill>
                  <a:schemeClr val="hlink"/>
                </a:solidFill>
                <a:hlinkClick r:id="rId3"/>
              </a:rPr>
              <a:t>https://artists.spotify.com/</a:t>
            </a:r>
            <a:endParaRPr sz="18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-342900" lvl="0" marL="4572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Karla"/>
              <a:buChar char="-"/>
            </a:pPr>
            <a:r>
              <a:rPr lang="en-GB" sz="18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Apple Music for Artists</a:t>
            </a:r>
            <a:endParaRPr sz="18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4572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 u="sng">
                <a:solidFill>
                  <a:schemeClr val="hlink"/>
                </a:solidFill>
                <a:hlinkClick r:id="rId4"/>
              </a:rPr>
              <a:t>https://artists.apple.com/</a:t>
            </a:r>
            <a:endParaRPr sz="18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-342900" lvl="0" marL="4572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Karla"/>
              <a:buChar char="-"/>
            </a:pPr>
            <a:r>
              <a:rPr lang="en-GB" sz="18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Deezer Backstage</a:t>
            </a:r>
            <a:endParaRPr sz="18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4572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 u="sng">
                <a:solidFill>
                  <a:schemeClr val="hlink"/>
                </a:solidFill>
                <a:hlinkClick r:id="rId5"/>
              </a:rPr>
              <a:t>https://backstage.deezer.com/user/login</a:t>
            </a:r>
            <a:endParaRPr sz="18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4572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cxnSp>
        <p:nvCxnSpPr>
          <p:cNvPr id="142" name="Google Shape;142;p26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143" name="Google Shape;143;p26"/>
          <p:cNvPicPr preferRelativeResize="0"/>
          <p:nvPr/>
        </p:nvPicPr>
        <p:blipFill rotWithShape="1">
          <a:blip r:embed="rId6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7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8" name="Google Shape;148;p27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  <p:cxnSp>
        <p:nvCxnSpPr>
          <p:cNvPr id="149" name="Google Shape;149;p27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150" name="Google Shape;150;p27"/>
          <p:cNvSpPr txBox="1"/>
          <p:nvPr/>
        </p:nvSpPr>
        <p:spPr>
          <a:xfrm>
            <a:off x="140949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Q&amp;A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151" name="Google Shape;151;p27"/>
          <p:cNvSpPr txBox="1"/>
          <p:nvPr/>
        </p:nvSpPr>
        <p:spPr>
          <a:xfrm>
            <a:off x="6017525" y="227125"/>
            <a:ext cx="29679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r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t/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152" name="Google Shape;152;p27"/>
          <p:cNvSpPr txBox="1"/>
          <p:nvPr/>
        </p:nvSpPr>
        <p:spPr>
          <a:xfrm>
            <a:off x="226200" y="1809150"/>
            <a:ext cx="5131800" cy="152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lang="en-GB" sz="30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Discussion</a:t>
            </a:r>
            <a:r>
              <a:rPr b="1" lang="en-GB" sz="30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 Topic</a:t>
            </a:r>
            <a:endParaRPr b="1" sz="30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TASK: You have 10 mins to pitch one of your releases to an editor at Spotify, please think about how you would pitch your release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6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7" name="Google Shape;157;p28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  <p:cxnSp>
        <p:nvCxnSpPr>
          <p:cNvPr id="158" name="Google Shape;158;p28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159" name="Google Shape;159;p28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Q&amp;A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160" name="Google Shape;160;p28"/>
          <p:cNvSpPr txBox="1"/>
          <p:nvPr/>
        </p:nvSpPr>
        <p:spPr>
          <a:xfrm>
            <a:off x="6017525" y="227125"/>
            <a:ext cx="29679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r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t/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161" name="Google Shape;161;p28"/>
          <p:cNvSpPr txBox="1"/>
          <p:nvPr/>
        </p:nvSpPr>
        <p:spPr>
          <a:xfrm>
            <a:off x="226200" y="1589850"/>
            <a:ext cx="5543100" cy="1963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lang="en-GB" sz="30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Q&amp;A</a:t>
            </a:r>
            <a:endParaRPr b="1" sz="30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</a:pPr>
            <a:r>
              <a:rPr b="1"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MORENIKE ARIYIBI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Senior Digital Account Manager, AWAL</a:t>
            </a:r>
            <a:endParaRPr b="1"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5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29"/>
          <p:cNvSpPr txBox="1"/>
          <p:nvPr/>
        </p:nvSpPr>
        <p:spPr>
          <a:xfrm>
            <a:off x="150525" y="1808850"/>
            <a:ext cx="5543100" cy="1525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READING LIST</a:t>
            </a:r>
            <a:endParaRPr b="1"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</a:pPr>
            <a:r>
              <a:rPr lang="en-GB" sz="1000" u="sng">
                <a:solidFill>
                  <a:schemeClr val="accent5"/>
                </a:solidFill>
                <a:latin typeface="Karla"/>
                <a:ea typeface="Karla"/>
                <a:cs typeface="Karla"/>
                <a:sym typeface="Karla"/>
                <a:hlinkClick r:id="rId3"/>
              </a:rPr>
              <a:t>Get More Fans: The DIY Guide to the New Music Business</a:t>
            </a:r>
            <a:r>
              <a:rPr lang="en-GB" sz="1000" u="sng">
                <a:solidFill>
                  <a:schemeClr val="hlink"/>
                </a:solidFill>
                <a:latin typeface="Karla"/>
                <a:ea typeface="Karla"/>
                <a:cs typeface="Karla"/>
                <a:sym typeface="Karla"/>
                <a:hlinkClick r:id="rId4"/>
              </a:rPr>
              <a:t>, Jessie Cannon</a:t>
            </a:r>
            <a:endParaRPr sz="10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</a:pPr>
            <a:r>
              <a:rPr lang="en-GB" sz="1000" u="sng">
                <a:solidFill>
                  <a:schemeClr val="accent5"/>
                </a:solidFill>
                <a:latin typeface="Karla"/>
                <a:ea typeface="Karla"/>
                <a:cs typeface="Karla"/>
                <a:sym typeface="Karla"/>
                <a:hlinkClick r:id="rId5"/>
              </a:rPr>
              <a:t>All You Need to Know about the Music Business, Donald S. Passman</a:t>
            </a:r>
            <a:endParaRPr sz="10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</a:pPr>
            <a:r>
              <a:rPr lang="en-GB" sz="1000" u="sng">
                <a:solidFill>
                  <a:schemeClr val="accent5"/>
                </a:solidFill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  <a:t>Music - The Business: Fully Revised and Updated, Including the Latest Developments in Music Streaming [Book]</a:t>
            </a:r>
            <a:endParaRPr sz="1000">
              <a:solidFill>
                <a:schemeClr val="accent5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cxnSp>
        <p:nvCxnSpPr>
          <p:cNvPr id="167" name="Google Shape;167;p29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168" name="Google Shape;168;p29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 rot="5400000">
            <a:off x="8367151" y="4365950"/>
            <a:ext cx="225675" cy="869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69" name="Google Shape;169;p29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 rot="5400000">
            <a:off x="8367151" y="4365950"/>
            <a:ext cx="225675" cy="869825"/>
          </a:xfrm>
          <a:prstGeom prst="rect">
            <a:avLst/>
          </a:prstGeom>
          <a:noFill/>
          <a:ln>
            <a:noFill/>
          </a:ln>
        </p:spPr>
      </p:pic>
      <p:sp>
        <p:nvSpPr>
          <p:cNvPr id="170" name="Google Shape;170;p29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READING LIST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pic>
        <p:nvPicPr>
          <p:cNvPr id="171" name="Google Shape;171;p29"/>
          <p:cNvPicPr preferRelativeResize="0"/>
          <p:nvPr/>
        </p:nvPicPr>
        <p:blipFill rotWithShape="1">
          <a:blip r:embed="rId7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