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79" r:id="rId6"/>
    <p:sldId id="280" r:id="rId7"/>
    <p:sldId id="281" r:id="rId8"/>
    <p:sldId id="288" r:id="rId9"/>
    <p:sldId id="307" r:id="rId10"/>
    <p:sldId id="289" r:id="rId11"/>
    <p:sldId id="290" r:id="rId12"/>
    <p:sldId id="291" r:id="rId13"/>
    <p:sldId id="275" r:id="rId14"/>
    <p:sldId id="325" r:id="rId15"/>
    <p:sldId id="326" r:id="rId16"/>
    <p:sldId id="327" r:id="rId17"/>
    <p:sldId id="331"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62" autoAdjust="0"/>
  </p:normalViewPr>
  <p:slideViewPr>
    <p:cSldViewPr>
      <p:cViewPr varScale="1">
        <p:scale>
          <a:sx n="58" d="100"/>
          <a:sy n="58" d="100"/>
        </p:scale>
        <p:origin x="1746" y="6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07/04/2019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C22A2C0-1B86-4EA4-8C4E-3619BE4EF894}" type="datetimeFigureOut">
              <a:rPr lang="en-GB" smtClean="0"/>
              <a:t>07/04/2019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394529F-49CB-4A20-A0BC-CE5B1A3A230C}" type="slidenum">
              <a:rPr lang="en-GB" smtClean="0"/>
              <a:t>‹#›</a:t>
            </a:fld>
            <a:endParaRPr lang="en-GB"/>
          </a:p>
        </p:txBody>
      </p:sp>
    </p:spTree>
    <p:extLst>
      <p:ext uri="{BB962C8B-B14F-4D97-AF65-F5344CB8AC3E}">
        <p14:creationId xmlns:p14="http://schemas.microsoft.com/office/powerpoint/2010/main" val="2942016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a:t>
            </a:fld>
            <a:endParaRPr lang="en-GB"/>
          </a:p>
        </p:txBody>
      </p:sp>
    </p:spTree>
    <p:extLst>
      <p:ext uri="{BB962C8B-B14F-4D97-AF65-F5344CB8AC3E}">
        <p14:creationId xmlns:p14="http://schemas.microsoft.com/office/powerpoint/2010/main" val="3298935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1766345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a:t>
            </a:fld>
            <a:endParaRPr lang="en-GB"/>
          </a:p>
        </p:txBody>
      </p:sp>
    </p:spTree>
    <p:extLst>
      <p:ext uri="{BB962C8B-B14F-4D97-AF65-F5344CB8AC3E}">
        <p14:creationId xmlns:p14="http://schemas.microsoft.com/office/powerpoint/2010/main" val="471928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4</a:t>
            </a:fld>
            <a:endParaRPr lang="en-GB"/>
          </a:p>
        </p:txBody>
      </p:sp>
    </p:spTree>
    <p:extLst>
      <p:ext uri="{BB962C8B-B14F-4D97-AF65-F5344CB8AC3E}">
        <p14:creationId xmlns:p14="http://schemas.microsoft.com/office/powerpoint/2010/main" val="3340095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5</a:t>
            </a:fld>
            <a:endParaRPr lang="en-GB"/>
          </a:p>
        </p:txBody>
      </p:sp>
    </p:spTree>
    <p:extLst>
      <p:ext uri="{BB962C8B-B14F-4D97-AF65-F5344CB8AC3E}">
        <p14:creationId xmlns:p14="http://schemas.microsoft.com/office/powerpoint/2010/main" val="3149647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6</a:t>
            </a:fld>
            <a:endParaRPr lang="en-GB"/>
          </a:p>
        </p:txBody>
      </p:sp>
    </p:spTree>
    <p:extLst>
      <p:ext uri="{BB962C8B-B14F-4D97-AF65-F5344CB8AC3E}">
        <p14:creationId xmlns:p14="http://schemas.microsoft.com/office/powerpoint/2010/main" val="182076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260839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8</a:t>
            </a:fld>
            <a:endParaRPr lang="en-GB"/>
          </a:p>
        </p:txBody>
      </p:sp>
    </p:spTree>
    <p:extLst>
      <p:ext uri="{BB962C8B-B14F-4D97-AF65-F5344CB8AC3E}">
        <p14:creationId xmlns:p14="http://schemas.microsoft.com/office/powerpoint/2010/main" val="477964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3008465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10</a:t>
            </a:fld>
            <a:endParaRPr lang="en-GB"/>
          </a:p>
        </p:txBody>
      </p:sp>
    </p:spTree>
    <p:extLst>
      <p:ext uri="{BB962C8B-B14F-4D97-AF65-F5344CB8AC3E}">
        <p14:creationId xmlns:p14="http://schemas.microsoft.com/office/powerpoint/2010/main" val="2271442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11</a:t>
            </a:fld>
            <a:endParaRPr lang="en-GB"/>
          </a:p>
        </p:txBody>
      </p:sp>
    </p:spTree>
    <p:extLst>
      <p:ext uri="{BB962C8B-B14F-4D97-AF65-F5344CB8AC3E}">
        <p14:creationId xmlns:p14="http://schemas.microsoft.com/office/powerpoint/2010/main" val="97966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12</a:t>
            </a:fld>
            <a:endParaRPr lang="en-GB"/>
          </a:p>
        </p:txBody>
      </p:sp>
    </p:spTree>
    <p:extLst>
      <p:ext uri="{BB962C8B-B14F-4D97-AF65-F5344CB8AC3E}">
        <p14:creationId xmlns:p14="http://schemas.microsoft.com/office/powerpoint/2010/main" val="1277510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13</a:t>
            </a:fld>
            <a:endParaRPr lang="en-GB"/>
          </a:p>
        </p:txBody>
      </p:sp>
    </p:spTree>
    <p:extLst>
      <p:ext uri="{BB962C8B-B14F-4D97-AF65-F5344CB8AC3E}">
        <p14:creationId xmlns:p14="http://schemas.microsoft.com/office/powerpoint/2010/main" val="1626463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14</a:t>
            </a:fld>
            <a:endParaRPr lang="en-GB"/>
          </a:p>
        </p:txBody>
      </p:sp>
    </p:spTree>
    <p:extLst>
      <p:ext uri="{BB962C8B-B14F-4D97-AF65-F5344CB8AC3E}">
        <p14:creationId xmlns:p14="http://schemas.microsoft.com/office/powerpoint/2010/main" val="17456924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cipd.co.uk/news-views/future-profession"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992888" cy="2406129"/>
          </a:xfrm>
        </p:spPr>
        <p:txBody>
          <a:bodyPr>
            <a:normAutofit fontScale="90000"/>
          </a:bodyPr>
          <a:lstStyle/>
          <a:p>
            <a:r>
              <a:rPr lang="en-GB" dirty="0">
                <a:solidFill>
                  <a:schemeClr val="bg1"/>
                </a:solidFill>
              </a:rPr>
              <a:t>External and Internal Factors that impact on an organisation/HR,</a:t>
            </a:r>
            <a:br>
              <a:rPr lang="en-GB" dirty="0">
                <a:solidFill>
                  <a:schemeClr val="bg1"/>
                </a:solidFill>
              </a:rPr>
            </a:br>
            <a:r>
              <a:rPr lang="en-GB" dirty="0">
                <a:solidFill>
                  <a:schemeClr val="bg1"/>
                </a:solidFill>
              </a:rPr>
              <a:t>Evolution of HR</a:t>
            </a:r>
            <a:br>
              <a:rPr lang="en-GB" dirty="0">
                <a:solidFill>
                  <a:schemeClr val="bg1"/>
                </a:solidFill>
              </a:rPr>
            </a:b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Organisations</a:t>
            </a:r>
          </a:p>
        </p:txBody>
      </p:sp>
      <p:sp>
        <p:nvSpPr>
          <p:cNvPr id="3" name="Content Placeholder 2"/>
          <p:cNvSpPr>
            <a:spLocks noGrp="1"/>
          </p:cNvSpPr>
          <p:nvPr>
            <p:ph idx="1"/>
          </p:nvPr>
        </p:nvSpPr>
        <p:spPr/>
        <p:txBody>
          <a:bodyPr>
            <a:normAutofit fontScale="62500" lnSpcReduction="20000"/>
          </a:bodyPr>
          <a:lstStyle/>
          <a:p>
            <a:r>
              <a:rPr lang="en-GB" b="1" dirty="0"/>
              <a:t>Private</a:t>
            </a:r>
            <a:r>
              <a:rPr lang="en-GB" dirty="0"/>
              <a:t> – sole traders, partnerships, companies (Ltd, plc). Small to medium enterprises (SME’s – meet 2 out of 3 criteria - less than 250 employees/turnover of £25m/gross assets of £12.5m), large (global companies). Operate for profit or are social enterprises.</a:t>
            </a:r>
          </a:p>
          <a:p>
            <a:r>
              <a:rPr lang="en-GB" b="1" dirty="0"/>
              <a:t>Public</a:t>
            </a:r>
            <a:r>
              <a:rPr lang="en-GB" dirty="0"/>
              <a:t> – central government, local and regional government, public service providers, publicly owned corporations (BBC, Royal Mail). Largely funded by taxpayer and subject to a degree of public accountability. Increasingly being run like commercial businesses with targets, having to compete in internal and external markets.</a:t>
            </a:r>
          </a:p>
          <a:p>
            <a:r>
              <a:rPr lang="en-GB" b="1" dirty="0"/>
              <a:t>Voluntary (third) sector </a:t>
            </a:r>
            <a:r>
              <a:rPr lang="en-GB" dirty="0"/>
              <a:t>– co-operatives, charities, pressure groups, controlled by boards of trustees and are subject to the law of trust, chartered bodies such as universities, professional bodies. Not for profit and not subject to direct government control or company law.</a:t>
            </a:r>
          </a:p>
        </p:txBody>
      </p:sp>
    </p:spTree>
    <p:extLst>
      <p:ext uri="{BB962C8B-B14F-4D97-AF65-F5344CB8AC3E}">
        <p14:creationId xmlns:p14="http://schemas.microsoft.com/office/powerpoint/2010/main" val="4138798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Size</a:t>
            </a:r>
          </a:p>
        </p:txBody>
      </p:sp>
      <p:sp>
        <p:nvSpPr>
          <p:cNvPr id="3" name="Content Placeholder 2"/>
          <p:cNvSpPr>
            <a:spLocks noGrp="1"/>
          </p:cNvSpPr>
          <p:nvPr>
            <p:ph idx="1"/>
          </p:nvPr>
        </p:nvSpPr>
        <p:spPr/>
        <p:txBody>
          <a:bodyPr/>
          <a:lstStyle/>
          <a:p>
            <a:r>
              <a:rPr lang="en-GB" dirty="0"/>
              <a:t>Small/micro: with less than 10 employees</a:t>
            </a:r>
          </a:p>
          <a:p>
            <a:r>
              <a:rPr lang="en-GB" dirty="0"/>
              <a:t>Small to medium: with less than 250 employees</a:t>
            </a:r>
          </a:p>
          <a:p>
            <a:r>
              <a:rPr lang="en-GB" dirty="0"/>
              <a:t>Large: with more than 250</a:t>
            </a:r>
          </a:p>
          <a:p>
            <a:endParaRPr lang="en-GB" dirty="0"/>
          </a:p>
        </p:txBody>
      </p:sp>
    </p:spTree>
    <p:extLst>
      <p:ext uri="{BB962C8B-B14F-4D97-AF65-F5344CB8AC3E}">
        <p14:creationId xmlns:p14="http://schemas.microsoft.com/office/powerpoint/2010/main" val="3059197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Orientation</a:t>
            </a:r>
          </a:p>
        </p:txBody>
      </p:sp>
      <p:sp>
        <p:nvSpPr>
          <p:cNvPr id="3" name="Content Placeholder 2"/>
          <p:cNvSpPr>
            <a:spLocks noGrp="1"/>
          </p:cNvSpPr>
          <p:nvPr>
            <p:ph idx="1"/>
          </p:nvPr>
        </p:nvSpPr>
        <p:spPr/>
        <p:txBody>
          <a:bodyPr>
            <a:normAutofit fontScale="70000" lnSpcReduction="20000"/>
          </a:bodyPr>
          <a:lstStyle/>
          <a:p>
            <a:r>
              <a:rPr lang="en-GB" sz="3400" dirty="0"/>
              <a:t>Organisational orientation is split between production or service </a:t>
            </a:r>
          </a:p>
          <a:p>
            <a:r>
              <a:rPr lang="en-GB" sz="3400" dirty="0"/>
              <a:t>A product is a physical, tangible item</a:t>
            </a:r>
          </a:p>
          <a:p>
            <a:r>
              <a:rPr lang="en-GB" sz="3400" dirty="0"/>
              <a:t>A service is intangible and consumed at the point of delivery  </a:t>
            </a:r>
          </a:p>
          <a:p>
            <a:r>
              <a:rPr lang="en-GB" sz="3400" dirty="0"/>
              <a:t>Orientation can also be considered by reference to activities – </a:t>
            </a:r>
          </a:p>
          <a:p>
            <a:pPr marL="0" indent="0">
              <a:buNone/>
            </a:pPr>
            <a:endParaRPr lang="en-GB" sz="3400" dirty="0"/>
          </a:p>
          <a:p>
            <a:pPr marL="0" indent="0">
              <a:buNone/>
            </a:pPr>
            <a:r>
              <a:rPr lang="en-GB" sz="3400" dirty="0"/>
              <a:t>Primary: </a:t>
            </a:r>
            <a:r>
              <a:rPr lang="en-GB" sz="3400" dirty="0" err="1"/>
              <a:t>eg</a:t>
            </a:r>
            <a:r>
              <a:rPr lang="en-GB" sz="3400" dirty="0"/>
              <a:t> agriculture, mining </a:t>
            </a:r>
          </a:p>
          <a:p>
            <a:pPr marL="0" indent="0">
              <a:buNone/>
            </a:pPr>
            <a:r>
              <a:rPr lang="en-GB" sz="3400" dirty="0"/>
              <a:t>Secondary: </a:t>
            </a:r>
            <a:r>
              <a:rPr lang="en-GB" sz="3400" dirty="0" err="1"/>
              <a:t>eg</a:t>
            </a:r>
            <a:r>
              <a:rPr lang="en-GB" sz="3400" dirty="0"/>
              <a:t> manufacturing, production  </a:t>
            </a:r>
          </a:p>
          <a:p>
            <a:pPr marL="0" indent="0">
              <a:buNone/>
            </a:pPr>
            <a:r>
              <a:rPr lang="en-GB" sz="3400" dirty="0"/>
              <a:t>Tertiary: </a:t>
            </a:r>
            <a:r>
              <a:rPr lang="en-GB" sz="3400" dirty="0" err="1"/>
              <a:t>eg</a:t>
            </a:r>
            <a:r>
              <a:rPr lang="en-GB" sz="3400" dirty="0"/>
              <a:t> services, finance, health</a:t>
            </a:r>
          </a:p>
          <a:p>
            <a:endParaRPr lang="en-GB" dirty="0"/>
          </a:p>
        </p:txBody>
      </p:sp>
    </p:spTree>
    <p:extLst>
      <p:ext uri="{BB962C8B-B14F-4D97-AF65-F5344CB8AC3E}">
        <p14:creationId xmlns:p14="http://schemas.microsoft.com/office/powerpoint/2010/main" val="1843349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Management</a:t>
            </a:r>
          </a:p>
        </p:txBody>
      </p:sp>
      <p:sp>
        <p:nvSpPr>
          <p:cNvPr id="3" name="Content Placeholder 2"/>
          <p:cNvSpPr>
            <a:spLocks noGrp="1"/>
          </p:cNvSpPr>
          <p:nvPr>
            <p:ph idx="1"/>
          </p:nvPr>
        </p:nvSpPr>
        <p:spPr>
          <a:xfrm>
            <a:off x="457200" y="1417638"/>
            <a:ext cx="8229600" cy="4099595"/>
          </a:xfrm>
        </p:spPr>
        <p:txBody>
          <a:bodyPr>
            <a:normAutofit fontScale="77500" lnSpcReduction="20000"/>
          </a:bodyPr>
          <a:lstStyle/>
          <a:p>
            <a:pPr>
              <a:tabLst>
                <a:tab pos="2003425" algn="l"/>
                <a:tab pos="2919413" algn="l"/>
                <a:tab pos="3487738" algn="l"/>
                <a:tab pos="4799013" algn="l"/>
                <a:tab pos="5541963" algn="l"/>
              </a:tabLst>
            </a:pPr>
            <a:r>
              <a:rPr lang="en-US" altLang="zh-TW" sz="2800" dirty="0">
                <a:ea typeface="新細明體" charset="-120"/>
              </a:rPr>
              <a:t>Management</a:t>
            </a:r>
          </a:p>
          <a:p>
            <a:pPr lvl="1">
              <a:tabLst>
                <a:tab pos="2003425" algn="l"/>
                <a:tab pos="2919413" algn="l"/>
                <a:tab pos="3487738" algn="l"/>
                <a:tab pos="4799013" algn="l"/>
                <a:tab pos="5541963" algn="l"/>
              </a:tabLst>
            </a:pPr>
            <a:r>
              <a:rPr lang="en-US" altLang="zh-TW" dirty="0">
                <a:ea typeface="新細明體" charset="-120"/>
              </a:rPr>
              <a:t>The planning, </a:t>
            </a:r>
            <a:r>
              <a:rPr lang="en-US" altLang="zh-TW" dirty="0" err="1">
                <a:ea typeface="新細明體" charset="-120"/>
              </a:rPr>
              <a:t>organising</a:t>
            </a:r>
            <a:r>
              <a:rPr lang="en-US" altLang="zh-TW" dirty="0">
                <a:ea typeface="新細明體" charset="-120"/>
              </a:rPr>
              <a:t>, leading, and controlling of human and other resources to achieve </a:t>
            </a:r>
            <a:r>
              <a:rPr lang="en-US" altLang="zh-TW" dirty="0" err="1">
                <a:ea typeface="新細明體" charset="-120"/>
              </a:rPr>
              <a:t>organisational</a:t>
            </a:r>
            <a:r>
              <a:rPr lang="en-US" altLang="zh-TW" dirty="0">
                <a:ea typeface="新細明體" charset="-120"/>
              </a:rPr>
              <a:t> goals effectively and efficiently.</a:t>
            </a:r>
          </a:p>
          <a:p>
            <a:pPr>
              <a:tabLst>
                <a:tab pos="2003425" algn="l"/>
                <a:tab pos="2919413" algn="l"/>
                <a:tab pos="3487738" algn="l"/>
                <a:tab pos="4799013" algn="l"/>
                <a:tab pos="5541963" algn="l"/>
              </a:tabLst>
            </a:pPr>
            <a:r>
              <a:rPr lang="en-US" altLang="zh-TW" sz="2800" dirty="0">
                <a:ea typeface="新細明體" charset="-120"/>
              </a:rPr>
              <a:t>Managers</a:t>
            </a:r>
          </a:p>
          <a:p>
            <a:pPr lvl="1">
              <a:tabLst>
                <a:tab pos="2003425" algn="l"/>
                <a:tab pos="2919413" algn="l"/>
                <a:tab pos="3487738" algn="l"/>
                <a:tab pos="4799013" algn="l"/>
                <a:tab pos="5541963" algn="l"/>
              </a:tabLst>
            </a:pPr>
            <a:r>
              <a:rPr lang="en-US" altLang="zh-TW" dirty="0">
                <a:ea typeface="新細明體" charset="-120"/>
              </a:rPr>
              <a:t>The people responsible for supervising the use of an </a:t>
            </a:r>
            <a:r>
              <a:rPr lang="en-US" altLang="zh-TW" dirty="0" err="1">
                <a:ea typeface="新細明體" charset="-120"/>
              </a:rPr>
              <a:t>organisation’s</a:t>
            </a:r>
            <a:r>
              <a:rPr lang="en-US" altLang="zh-TW" dirty="0">
                <a:ea typeface="新細明體" charset="-120"/>
              </a:rPr>
              <a:t> resources to meet its goals.</a:t>
            </a:r>
          </a:p>
          <a:p>
            <a:pPr>
              <a:tabLst>
                <a:tab pos="2003425" algn="l"/>
                <a:tab pos="2919413" algn="l"/>
                <a:tab pos="3487738" algn="l"/>
                <a:tab pos="4799013" algn="l"/>
                <a:tab pos="5541963" algn="l"/>
              </a:tabLst>
            </a:pPr>
            <a:r>
              <a:rPr lang="en-US" altLang="zh-TW" sz="2800" dirty="0">
                <a:ea typeface="新細明體" charset="-120"/>
              </a:rPr>
              <a:t>Resources are </a:t>
            </a:r>
            <a:r>
              <a:rPr lang="en-US" altLang="zh-TW" sz="2800" dirty="0" err="1">
                <a:ea typeface="新細明體" charset="-120"/>
              </a:rPr>
              <a:t>organisational</a:t>
            </a:r>
            <a:r>
              <a:rPr lang="en-US" altLang="zh-TW" sz="2800" dirty="0">
                <a:ea typeface="新細明體" charset="-120"/>
              </a:rPr>
              <a:t> </a:t>
            </a:r>
            <a:r>
              <a:rPr lang="en-US" altLang="zh-TW" sz="2800" b="1" i="1" dirty="0">
                <a:ea typeface="新細明體" charset="-120"/>
              </a:rPr>
              <a:t>assets</a:t>
            </a:r>
          </a:p>
          <a:p>
            <a:pPr lvl="1">
              <a:tabLst>
                <a:tab pos="2003425" algn="l"/>
                <a:tab pos="2919413" algn="l"/>
                <a:tab pos="3487738" algn="l"/>
                <a:tab pos="4799013" algn="l"/>
                <a:tab pos="5541963" algn="l"/>
              </a:tabLst>
            </a:pPr>
            <a:r>
              <a:rPr lang="en-US" altLang="zh-TW" dirty="0">
                <a:ea typeface="新細明體" charset="-120"/>
              </a:rPr>
              <a:t>People	</a:t>
            </a:r>
            <a:r>
              <a:rPr lang="en-US" altLang="zh-TW" dirty="0">
                <a:ea typeface="新細明體" charset="-120"/>
                <a:sym typeface="Wingdings" pitchFamily="2" charset="2"/>
              </a:rPr>
              <a:t>S</a:t>
            </a:r>
            <a:r>
              <a:rPr lang="en-US" altLang="zh-TW" dirty="0">
                <a:ea typeface="新細明體" charset="-120"/>
              </a:rPr>
              <a:t>kills		</a:t>
            </a:r>
            <a:r>
              <a:rPr lang="en-US" altLang="zh-TW" dirty="0">
                <a:ea typeface="新細明體" charset="-120"/>
                <a:sym typeface="Wingdings" pitchFamily="2" charset="2"/>
              </a:rPr>
              <a:t></a:t>
            </a:r>
            <a:r>
              <a:rPr lang="en-US" altLang="zh-TW" dirty="0">
                <a:ea typeface="新細明體" charset="-120"/>
                <a:cs typeface="Arial" charset="0"/>
              </a:rPr>
              <a:t>Knowledge	</a:t>
            </a:r>
            <a:r>
              <a:rPr lang="en-US" altLang="zh-TW" dirty="0">
                <a:ea typeface="新細明體" charset="-120"/>
                <a:sym typeface="Wingdings" pitchFamily="2" charset="2"/>
              </a:rPr>
              <a:t></a:t>
            </a:r>
            <a:r>
              <a:rPr lang="en-US" altLang="zh-TW" dirty="0">
                <a:ea typeface="新細明體" charset="-120"/>
              </a:rPr>
              <a:t>Information</a:t>
            </a:r>
          </a:p>
          <a:p>
            <a:pPr lvl="1">
              <a:tabLst>
                <a:tab pos="2003425" algn="l"/>
                <a:tab pos="2919413" algn="l"/>
                <a:tab pos="3487738" algn="l"/>
                <a:tab pos="4799013" algn="l"/>
                <a:tab pos="5541963" algn="l"/>
              </a:tabLst>
            </a:pPr>
            <a:r>
              <a:rPr lang="en-US" altLang="zh-TW" dirty="0">
                <a:ea typeface="新細明體" charset="-120"/>
              </a:rPr>
              <a:t>Raw materials	</a:t>
            </a:r>
            <a:r>
              <a:rPr lang="en-US" altLang="zh-TW" dirty="0">
                <a:ea typeface="新細明體" charset="-120"/>
                <a:sym typeface="Wingdings" pitchFamily="2" charset="2"/>
              </a:rPr>
              <a:t></a:t>
            </a:r>
            <a:r>
              <a:rPr lang="en-US" altLang="zh-TW" dirty="0">
                <a:ea typeface="新細明體" charset="-120"/>
              </a:rPr>
              <a:t>Machinery	</a:t>
            </a:r>
            <a:r>
              <a:rPr lang="en-US" altLang="zh-TW" dirty="0">
                <a:ea typeface="新細明體" charset="-120"/>
                <a:sym typeface="Wingdings" pitchFamily="2" charset="2"/>
              </a:rPr>
              <a:t></a:t>
            </a:r>
            <a:r>
              <a:rPr lang="en-US" altLang="zh-TW" dirty="0">
                <a:ea typeface="新細明體" charset="-120"/>
              </a:rPr>
              <a:t>Financial capital</a:t>
            </a:r>
          </a:p>
          <a:p>
            <a:pPr marL="457200" lvl="1" indent="0" algn="r">
              <a:buNone/>
              <a:tabLst>
                <a:tab pos="2003425" algn="l"/>
                <a:tab pos="2919413" algn="l"/>
                <a:tab pos="3487738" algn="l"/>
                <a:tab pos="4799013" algn="l"/>
                <a:tab pos="5541963" algn="l"/>
              </a:tabLst>
            </a:pPr>
            <a:endParaRPr lang="en-US" sz="1400" dirty="0">
              <a:ea typeface="新細明體" charset="-120"/>
            </a:endParaRPr>
          </a:p>
          <a:p>
            <a:pPr marL="457200" lvl="1" indent="0" algn="r">
              <a:buNone/>
              <a:tabLst>
                <a:tab pos="2003425" algn="l"/>
                <a:tab pos="2919413" algn="l"/>
                <a:tab pos="3487738" algn="l"/>
                <a:tab pos="4799013" algn="l"/>
                <a:tab pos="5541963" algn="l"/>
              </a:tabLst>
            </a:pPr>
            <a:r>
              <a:rPr lang="en-US" sz="1400" dirty="0">
                <a:ea typeface="新細明體" charset="-120"/>
              </a:rPr>
              <a:t>(McGraw-Hill, 2004)</a:t>
            </a:r>
            <a:endParaRPr lang="en-GB" sz="1400" dirty="0"/>
          </a:p>
          <a:p>
            <a:endParaRPr lang="en-GB" dirty="0"/>
          </a:p>
        </p:txBody>
      </p:sp>
    </p:spTree>
    <p:extLst>
      <p:ext uri="{BB962C8B-B14F-4D97-AF65-F5344CB8AC3E}">
        <p14:creationId xmlns:p14="http://schemas.microsoft.com/office/powerpoint/2010/main" val="350791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69BA435-45AA-40E1-81F5-A672C3DBEC41}"/>
              </a:ext>
            </a:extLst>
          </p:cNvPr>
          <p:cNvSpPr>
            <a:spLocks noGrp="1" noChangeArrowheads="1"/>
          </p:cNvSpPr>
          <p:nvPr>
            <p:ph type="title"/>
          </p:nvPr>
        </p:nvSpPr>
        <p:spPr/>
        <p:txBody>
          <a:bodyPr>
            <a:normAutofit fontScale="90000"/>
          </a:bodyPr>
          <a:lstStyle/>
          <a:p>
            <a:pPr eaLnBrk="1" hangingPunct="1"/>
            <a:r>
              <a:rPr lang="en-GB" altLang="en-US"/>
              <a:t>Management is Organised by Function</a:t>
            </a:r>
          </a:p>
        </p:txBody>
      </p:sp>
      <p:sp>
        <p:nvSpPr>
          <p:cNvPr id="20483" name="Content Placeholder 2">
            <a:extLst>
              <a:ext uri="{FF2B5EF4-FFF2-40B4-BE49-F238E27FC236}">
                <a16:creationId xmlns:a16="http://schemas.microsoft.com/office/drawing/2014/main" id="{EB1D89EC-52F4-475B-9E79-6128683237FA}"/>
              </a:ext>
            </a:extLst>
          </p:cNvPr>
          <p:cNvSpPr>
            <a:spLocks noGrp="1" noChangeArrowheads="1"/>
          </p:cNvSpPr>
          <p:nvPr>
            <p:ph idx="1"/>
          </p:nvPr>
        </p:nvSpPr>
        <p:spPr>
          <a:xfrm>
            <a:off x="457200" y="1600200"/>
            <a:ext cx="8229600" cy="3916363"/>
          </a:xfrm>
        </p:spPr>
        <p:txBody>
          <a:bodyPr/>
          <a:lstStyle/>
          <a:p>
            <a:pPr eaLnBrk="1" hangingPunct="1">
              <a:defRPr/>
            </a:pPr>
            <a:r>
              <a:rPr lang="en-GB" altLang="en-US" sz="2400" dirty="0"/>
              <a:t>Finance</a:t>
            </a:r>
          </a:p>
          <a:p>
            <a:pPr eaLnBrk="1" hangingPunct="1">
              <a:defRPr/>
            </a:pPr>
            <a:r>
              <a:rPr lang="en-GB" altLang="en-US" sz="2400" dirty="0"/>
              <a:t>Marketing</a:t>
            </a:r>
          </a:p>
          <a:p>
            <a:pPr eaLnBrk="1" hangingPunct="1">
              <a:defRPr/>
            </a:pPr>
            <a:r>
              <a:rPr lang="en-GB" altLang="en-US" sz="2400" dirty="0"/>
              <a:t>Operations</a:t>
            </a:r>
          </a:p>
          <a:p>
            <a:pPr eaLnBrk="1" hangingPunct="1">
              <a:defRPr/>
            </a:pPr>
            <a:r>
              <a:rPr lang="en-GB" altLang="en-US" sz="2400" dirty="0"/>
              <a:t>Strategy</a:t>
            </a:r>
          </a:p>
          <a:p>
            <a:pPr eaLnBrk="1" hangingPunct="1">
              <a:defRPr/>
            </a:pPr>
            <a:r>
              <a:rPr lang="en-GB" altLang="en-US" sz="2400" dirty="0"/>
              <a:t>HRM</a:t>
            </a:r>
          </a:p>
          <a:p>
            <a:pPr marL="0" indent="0" eaLnBrk="1" hangingPunct="1">
              <a:buFont typeface="Arial" panose="020B0604020202020204" pitchFamily="34" charset="0"/>
              <a:buNone/>
              <a:defRPr/>
            </a:pPr>
            <a:endParaRPr lang="en-GB" altLang="en-US" sz="2400" dirty="0"/>
          </a:p>
          <a:p>
            <a:pPr marL="0" indent="0" eaLnBrk="1" hangingPunct="1">
              <a:buFont typeface="Arial" panose="020B0604020202020204" pitchFamily="34" charset="0"/>
              <a:buNone/>
              <a:defRPr/>
            </a:pPr>
            <a:r>
              <a:rPr lang="en-GB" altLang="en-US" sz="2400" dirty="0"/>
              <a:t>And more recently - Risk management, Quality management, Customer Care, Performance Management.</a:t>
            </a:r>
          </a:p>
        </p:txBody>
      </p:sp>
    </p:spTree>
    <p:extLst>
      <p:ext uri="{BB962C8B-B14F-4D97-AF65-F5344CB8AC3E}">
        <p14:creationId xmlns:p14="http://schemas.microsoft.com/office/powerpoint/2010/main" val="292154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Managers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004411" y="1600200"/>
            <a:ext cx="5135177" cy="3916363"/>
          </a:xfrm>
        </p:spPr>
      </p:pic>
    </p:spTree>
    <p:extLst>
      <p:ext uri="{BB962C8B-B14F-4D97-AF65-F5344CB8AC3E}">
        <p14:creationId xmlns:p14="http://schemas.microsoft.com/office/powerpoint/2010/main" val="1713691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Management Standards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(2004, updated 2008). Includes:</a:t>
            </a:r>
          </a:p>
          <a:p>
            <a:pPr>
              <a:buFont typeface="Wingdings" panose="05000000000000000000" pitchFamily="2" charset="2"/>
              <a:buChar char="ü"/>
            </a:pPr>
            <a:r>
              <a:rPr lang="en-GB" dirty="0"/>
              <a:t>Providing direction</a:t>
            </a:r>
          </a:p>
          <a:p>
            <a:pPr>
              <a:buFont typeface="Wingdings" panose="05000000000000000000" pitchFamily="2" charset="2"/>
              <a:buChar char="ü"/>
            </a:pPr>
            <a:r>
              <a:rPr lang="en-GB" dirty="0"/>
              <a:t>Facilitating change</a:t>
            </a:r>
          </a:p>
          <a:p>
            <a:pPr>
              <a:buFont typeface="Wingdings" panose="05000000000000000000" pitchFamily="2" charset="2"/>
              <a:buChar char="ü"/>
            </a:pPr>
            <a:r>
              <a:rPr lang="en-GB" dirty="0"/>
              <a:t>Achieving results</a:t>
            </a:r>
          </a:p>
          <a:p>
            <a:pPr>
              <a:buFont typeface="Wingdings" panose="05000000000000000000" pitchFamily="2" charset="2"/>
              <a:buChar char="ü"/>
            </a:pPr>
            <a:r>
              <a:rPr lang="en-GB" dirty="0"/>
              <a:t>Meeting customer needs</a:t>
            </a:r>
          </a:p>
          <a:p>
            <a:pPr>
              <a:buFont typeface="Wingdings" panose="05000000000000000000" pitchFamily="2" charset="2"/>
              <a:buChar char="ü"/>
            </a:pPr>
            <a:r>
              <a:rPr lang="en-GB" dirty="0"/>
              <a:t>Working with people</a:t>
            </a:r>
          </a:p>
          <a:p>
            <a:pPr>
              <a:buFont typeface="Wingdings" panose="05000000000000000000" pitchFamily="2" charset="2"/>
              <a:buChar char="ü"/>
            </a:pPr>
            <a:r>
              <a:rPr lang="en-GB" dirty="0"/>
              <a:t>Using resources</a:t>
            </a:r>
          </a:p>
          <a:p>
            <a:pPr>
              <a:buFont typeface="Wingdings" panose="05000000000000000000" pitchFamily="2" charset="2"/>
              <a:buChar char="ü"/>
            </a:pPr>
            <a:r>
              <a:rPr lang="en-GB" dirty="0"/>
              <a:t>Managing self and personal skills</a:t>
            </a:r>
          </a:p>
          <a:p>
            <a:endParaRPr lang="en-GB" dirty="0"/>
          </a:p>
        </p:txBody>
      </p:sp>
    </p:spTree>
    <p:extLst>
      <p:ext uri="{BB962C8B-B14F-4D97-AF65-F5344CB8AC3E}">
        <p14:creationId xmlns:p14="http://schemas.microsoft.com/office/powerpoint/2010/main" val="4093513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Four Functions of Management – Henri Fayol</a:t>
            </a:r>
          </a:p>
        </p:txBody>
      </p:sp>
      <p:pic>
        <p:nvPicPr>
          <p:cNvPr id="4" name="Content Placeholder 3" descr="jon69447_0102"/>
          <p:cNvPicPr>
            <a:picLocks noGrp="1" noChangeAspect="1" noChangeArrowheads="1"/>
          </p:cNvPicPr>
          <p:nvPr>
            <p:ph idx="1"/>
          </p:nvPr>
        </p:nvPicPr>
        <p:blipFill>
          <a:blip r:embed="rId3">
            <a:lum bright="-14000" contrast="36000"/>
            <a:extLst>
              <a:ext uri="{28A0092B-C50C-407E-A947-70E740481C1C}">
                <a14:useLocalDpi xmlns:a14="http://schemas.microsoft.com/office/drawing/2010/main" val="0"/>
              </a:ext>
            </a:extLst>
          </a:blip>
          <a:srcRect/>
          <a:stretch>
            <a:fillRect/>
          </a:stretch>
        </p:blipFill>
        <p:spPr bwMode="auto">
          <a:xfrm>
            <a:off x="1658822" y="1600200"/>
            <a:ext cx="5826356"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6452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p>
        </p:txBody>
      </p:sp>
      <p:sp>
        <p:nvSpPr>
          <p:cNvPr id="3" name="Content Placeholder 2"/>
          <p:cNvSpPr>
            <a:spLocks noGrp="1"/>
          </p:cNvSpPr>
          <p:nvPr>
            <p:ph idx="1"/>
          </p:nvPr>
        </p:nvSpPr>
        <p:spPr>
          <a:xfrm>
            <a:off x="457735" y="1340768"/>
            <a:ext cx="8229600" cy="3917032"/>
          </a:xfrm>
        </p:spPr>
        <p:txBody>
          <a:bodyPr>
            <a:normAutofit fontScale="62500" lnSpcReduction="20000"/>
          </a:bodyPr>
          <a:lstStyle/>
          <a:p>
            <a:r>
              <a:rPr lang="en-GB" dirty="0"/>
              <a:t>Interests must be taken into account when managers are making decisions. A reasonable balance must be struck and broad principles of fairness observed by managers. </a:t>
            </a:r>
          </a:p>
          <a:p>
            <a:r>
              <a:rPr lang="en-GB" dirty="0"/>
              <a:t>Stakeholders include - customers, shareholders, owners, managers and their staff, suppliers, the community.</a:t>
            </a:r>
          </a:p>
          <a:p>
            <a:r>
              <a:rPr lang="en-GB" dirty="0"/>
              <a:t>HR customers/stakeholders – employees, professional colleagues (HR, finance, communications team), line managers, senior managers, executive boards, unions, government officials, community.</a:t>
            </a:r>
          </a:p>
          <a:p>
            <a:r>
              <a:rPr lang="en-GB" dirty="0"/>
              <a:t>Stakeholder perspective places a requirement on HR to act as champions for effective and fair people management. Example - communicate employee concerns to managers. </a:t>
            </a:r>
          </a:p>
          <a:p>
            <a:r>
              <a:rPr lang="en-GB" dirty="0"/>
              <a:t>Helps ensure achievement of objectives and effective change initiatives.</a:t>
            </a:r>
          </a:p>
        </p:txBody>
      </p:sp>
    </p:spTree>
    <p:extLst>
      <p:ext uri="{BB962C8B-B14F-4D97-AF65-F5344CB8AC3E}">
        <p14:creationId xmlns:p14="http://schemas.microsoft.com/office/powerpoint/2010/main" val="2565474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 for the Future</a:t>
            </a:r>
          </a:p>
        </p:txBody>
      </p:sp>
      <p:sp>
        <p:nvSpPr>
          <p:cNvPr id="3" name="Content Placeholder 2"/>
          <p:cNvSpPr>
            <a:spLocks noGrp="1"/>
          </p:cNvSpPr>
          <p:nvPr>
            <p:ph idx="1"/>
          </p:nvPr>
        </p:nvSpPr>
        <p:spPr/>
        <p:txBody>
          <a:bodyPr/>
          <a:lstStyle/>
          <a:p>
            <a:r>
              <a:rPr lang="en-GB" dirty="0"/>
              <a:t>CIPD Video</a:t>
            </a:r>
          </a:p>
          <a:p>
            <a:r>
              <a:rPr lang="en-GB" dirty="0">
                <a:hlinkClick r:id="rId3"/>
              </a:rPr>
              <a:t>https://peopleprofession.cipd.org/profession-map/core-purpose</a:t>
            </a:r>
            <a:endParaRPr lang="en-GB" dirty="0"/>
          </a:p>
          <a:p>
            <a:pPr marL="0" indent="0">
              <a:buNone/>
            </a:pPr>
            <a:endParaRPr lang="en-GB" dirty="0"/>
          </a:p>
          <a:p>
            <a:pPr marL="0" indent="0">
              <a:buNone/>
            </a:pPr>
            <a:r>
              <a:rPr lang="en-GB" dirty="0"/>
              <a:t>For more information, visit:</a:t>
            </a:r>
          </a:p>
          <a:p>
            <a:r>
              <a:rPr lang="en-GB" dirty="0">
                <a:hlinkClick r:id="rId4"/>
              </a:rPr>
              <a:t>https://www.cipd.co.uk/news-views/future-profession</a:t>
            </a:r>
            <a:endParaRPr lang="en-GB" dirty="0"/>
          </a:p>
          <a:p>
            <a:endParaRPr lang="en-GB" dirty="0"/>
          </a:p>
        </p:txBody>
      </p:sp>
    </p:spTree>
    <p:extLst>
      <p:ext uri="{BB962C8B-B14F-4D97-AF65-F5344CB8AC3E}">
        <p14:creationId xmlns:p14="http://schemas.microsoft.com/office/powerpoint/2010/main" val="3396949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a:t>
            </a:r>
          </a:p>
        </p:txBody>
      </p:sp>
      <p:sp>
        <p:nvSpPr>
          <p:cNvPr id="3" name="Content Placeholder 2"/>
          <p:cNvSpPr>
            <a:spLocks noGrp="1"/>
          </p:cNvSpPr>
          <p:nvPr>
            <p:ph idx="1"/>
          </p:nvPr>
        </p:nvSpPr>
        <p:spPr/>
        <p:txBody>
          <a:bodyPr>
            <a:normAutofit lnSpcReduction="10000"/>
          </a:bodyPr>
          <a:lstStyle/>
          <a:p>
            <a:pPr marL="0" indent="0">
              <a:buNone/>
            </a:pPr>
            <a:r>
              <a:rPr lang="en-GB" dirty="0"/>
              <a:t>The purpose of the HR Function is to support the delivery of the organisation’s strategy and objectives through the effective management of people and performance. As such an organisation’s HR strategy and all activities should be clearly aligned with the strategy and objectives of the business (Wilkinson and Taylor, 2016). </a:t>
            </a:r>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3286464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t>Objectives of the HR function</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core purpose and activities of the HR function evolve in response to developments in the business environment but do not change radically from one decade to another.</a:t>
            </a:r>
          </a:p>
          <a:p>
            <a:pPr marL="0" indent="0">
              <a:buNone/>
            </a:pPr>
            <a:endParaRPr lang="en-GB" dirty="0"/>
          </a:p>
          <a:p>
            <a:pPr marL="0" indent="0">
              <a:buNone/>
            </a:pPr>
            <a:r>
              <a:rPr lang="en-GB" dirty="0"/>
              <a:t>At its heart, HRM is about attracting and retaining people with the required skills and experience and then seeking to develop them, maximise their performance, involve and engage them in the work of the organisation. </a:t>
            </a:r>
          </a:p>
        </p:txBody>
      </p:sp>
    </p:spTree>
    <p:extLst>
      <p:ext uri="{BB962C8B-B14F-4D97-AF65-F5344CB8AC3E}">
        <p14:creationId xmlns:p14="http://schemas.microsoft.com/office/powerpoint/2010/main" val="2425098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HRM</a:t>
            </a:r>
          </a:p>
        </p:txBody>
      </p:sp>
      <p:sp>
        <p:nvSpPr>
          <p:cNvPr id="3" name="Content Placeholder 2"/>
          <p:cNvSpPr>
            <a:spLocks noGrp="1"/>
          </p:cNvSpPr>
          <p:nvPr>
            <p:ph idx="1"/>
          </p:nvPr>
        </p:nvSpPr>
        <p:spPr/>
        <p:txBody>
          <a:bodyPr>
            <a:normAutofit fontScale="70000" lnSpcReduction="20000"/>
          </a:bodyPr>
          <a:lstStyle/>
          <a:p>
            <a:r>
              <a:rPr lang="en-GB" dirty="0"/>
              <a:t>From personnel </a:t>
            </a:r>
            <a:r>
              <a:rPr lang="en-GB" dirty="0" err="1"/>
              <a:t>managementto</a:t>
            </a:r>
            <a:r>
              <a:rPr lang="en-GB" dirty="0"/>
              <a:t> HRM </a:t>
            </a:r>
          </a:p>
          <a:p>
            <a:r>
              <a:rPr lang="en-GB" dirty="0"/>
              <a:t>Change towards end of 20</a:t>
            </a:r>
            <a:r>
              <a:rPr lang="en-GB" baseline="30000" dirty="0"/>
              <a:t>th</a:t>
            </a:r>
            <a:r>
              <a:rPr lang="en-GB" dirty="0"/>
              <a:t> Century – notion that non-monetary factors could have a bigger impact on productivity and motivation than wages. HR went from being passive to dynamic. People seen as a valuable resource, rather than cogs in a machine.</a:t>
            </a:r>
          </a:p>
          <a:p>
            <a:r>
              <a:rPr lang="en-GB" dirty="0"/>
              <a:t>Further change at end of century - due to increased free market competition at a global level, growth of technology and knowledge based industries, the importance of people to company success was elevated. </a:t>
            </a:r>
          </a:p>
          <a:p>
            <a:r>
              <a:rPr lang="en-GB" dirty="0"/>
              <a:t>From cogs to resources to assets – people were now a valuable source of competitive advantage. </a:t>
            </a:r>
          </a:p>
        </p:txBody>
      </p:sp>
    </p:spTree>
    <p:extLst>
      <p:ext uri="{BB962C8B-B14F-4D97-AF65-F5344CB8AC3E}">
        <p14:creationId xmlns:p14="http://schemas.microsoft.com/office/powerpoint/2010/main" val="1966660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929</TotalTime>
  <Words>774</Words>
  <Application>Microsoft Office PowerPoint</Application>
  <PresentationFormat>On-screen Show (4:3)</PresentationFormat>
  <Paragraphs>85</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vt:lpstr>
      <vt:lpstr>20140311PresentationUWTSDTemplate</vt:lpstr>
      <vt:lpstr>External and Internal Factors that impact on an organisation/HR, Evolution of HR  </vt:lpstr>
      <vt:lpstr>Types of Organisations</vt:lpstr>
      <vt:lpstr>Organisational Size</vt:lpstr>
      <vt:lpstr>Organisational Orientation</vt:lpstr>
      <vt:lpstr>Role of Management</vt:lpstr>
      <vt:lpstr>Management is Organised by Function</vt:lpstr>
      <vt:lpstr>Types of Managers</vt:lpstr>
      <vt:lpstr>The Management Standards</vt:lpstr>
      <vt:lpstr>Four Functions of Management – Henri Fayol</vt:lpstr>
      <vt:lpstr>Stakeholders</vt:lpstr>
      <vt:lpstr>Profession for the Future</vt:lpstr>
      <vt:lpstr>Purpose</vt:lpstr>
      <vt:lpstr>Objectives of the HR function</vt:lpstr>
      <vt:lpstr>History of HRM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cp:lastModifiedBy>
  <cp:revision>77</cp:revision>
  <cp:lastPrinted>2018-11-22T08:43:28Z</cp:lastPrinted>
  <dcterms:created xsi:type="dcterms:W3CDTF">2015-04-14T15:21:28Z</dcterms:created>
  <dcterms:modified xsi:type="dcterms:W3CDTF">2019-04-07T11:11:37Z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