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6"/>
  </p:notesMasterIdLst>
  <p:sldIdLst>
    <p:sldId id="257" r:id="rId5"/>
    <p:sldId id="256" r:id="rId6"/>
    <p:sldId id="258" r:id="rId7"/>
    <p:sldId id="259" r:id="rId8"/>
    <p:sldId id="261" r:id="rId9"/>
    <p:sldId id="260" r:id="rId10"/>
    <p:sldId id="264" r:id="rId11"/>
    <p:sldId id="262" r:id="rId12"/>
    <p:sldId id="265" r:id="rId13"/>
    <p:sldId id="263" r:id="rId14"/>
    <p:sldId id="266"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80" autoAdjust="0"/>
    <p:restoredTop sz="72902" autoAdjust="0"/>
  </p:normalViewPr>
  <p:slideViewPr>
    <p:cSldViewPr snapToGrid="0">
      <p:cViewPr>
        <p:scale>
          <a:sx n="100" d="100"/>
          <a:sy n="100" d="100"/>
        </p:scale>
        <p:origin x="876" y="-258"/>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FACE3A1-8B33-4AFA-A4E7-6E0F5609EDE2}" type="datetimeFigureOut">
              <a:rPr lang="en-GB" smtClean="0"/>
              <a:t>14/12/2024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8AFD63A-DB18-482D-A717-5299E7547A5B}" type="slidenum">
              <a:rPr lang="en-GB" smtClean="0"/>
              <a:t>‹#›</a:t>
            </a:fld>
            <a:endParaRPr lang="en-GB"/>
          </a:p>
        </p:txBody>
      </p:sp>
    </p:spTree>
    <p:extLst>
      <p:ext uri="{BB962C8B-B14F-4D97-AF65-F5344CB8AC3E}">
        <p14:creationId xmlns:p14="http://schemas.microsoft.com/office/powerpoint/2010/main" val="29055166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latin typeface="Calibri" panose="020F0502020204030204" pitchFamily="34" charset="0"/>
                <a:cs typeface="Calibri" panose="020F0502020204030204" pitchFamily="34" charset="0"/>
              </a:rPr>
              <a:t>(2 minutes)</a:t>
            </a: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Picture from the Appleby Horse Fair in Cumbria held in the first week of June each year. </a:t>
            </a:r>
          </a:p>
          <a:p>
            <a:endParaRPr lang="en-GB" b="0" i="0" dirty="0">
              <a:solidFill>
                <a:srgbClr val="141414"/>
              </a:solidFill>
              <a:effectLst/>
              <a:latin typeface="Calibri" panose="020F0502020204030204" pitchFamily="34" charset="0"/>
              <a:cs typeface="Calibri" panose="020F0502020204030204" pitchFamily="34" charset="0"/>
            </a:endParaRPr>
          </a:p>
          <a:p>
            <a:r>
              <a:rPr lang="en-GB" b="1" i="0" u="sng" dirty="0">
                <a:solidFill>
                  <a:srgbClr val="141414"/>
                </a:solidFill>
                <a:effectLst/>
                <a:latin typeface="Calibri" panose="020F0502020204030204" pitchFamily="34" charset="0"/>
                <a:cs typeface="Calibri" panose="020F0502020204030204" pitchFamily="34" charset="0"/>
              </a:rPr>
              <a:t>Questions:</a:t>
            </a:r>
            <a:r>
              <a:rPr lang="en-GB" b="1" i="0" u="none" dirty="0">
                <a:solidFill>
                  <a:srgbClr val="141414"/>
                </a:solidFill>
                <a:effectLst/>
                <a:latin typeface="Calibri" panose="020F0502020204030204" pitchFamily="34" charset="0"/>
                <a:cs typeface="Calibri" panose="020F0502020204030204" pitchFamily="34"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u="none" dirty="0">
                <a:solidFill>
                  <a:srgbClr val="141414"/>
                </a:solidFill>
                <a:effectLst/>
                <a:latin typeface="Calibri" panose="020F0502020204030204" pitchFamily="34" charset="0"/>
                <a:cs typeface="Calibri" panose="020F0502020204030204" pitchFamily="34" charset="0"/>
              </a:rPr>
              <a:t>Has anyone heard of the Appleby Horse Fair? </a:t>
            </a:r>
            <a:r>
              <a:rPr lang="en-GB" b="0" i="0" dirty="0">
                <a:solidFill>
                  <a:srgbClr val="141414"/>
                </a:solidFill>
                <a:effectLst/>
                <a:latin typeface="Calibri" panose="020F0502020204030204" pitchFamily="34" charset="0"/>
                <a:cs typeface="Calibri" panose="020F0502020204030204" pitchFamily="34" charset="0"/>
              </a:rPr>
              <a:t>The gathering for Gypsies and travellers is one of the largest in Europe and attracts over 30,000 visitors. The fair celebrates the heritage of the travelling community and traditionally provides an opportunity for trading horses.</a:t>
            </a:r>
            <a:endParaRPr lang="en-GB" b="0" i="0" u="none" dirty="0">
              <a:solidFill>
                <a:srgbClr val="141414"/>
              </a:solidFill>
              <a:effectLst/>
              <a:latin typeface="Calibri" panose="020F0502020204030204" pitchFamily="34" charset="0"/>
              <a:cs typeface="Calibri" panose="020F0502020204030204" pitchFamily="34" charset="0"/>
            </a:endParaRPr>
          </a:p>
          <a:p>
            <a:endParaRPr lang="en-GB" b="1" i="0" u="none" dirty="0">
              <a:solidFill>
                <a:srgbClr val="141414"/>
              </a:solidFill>
              <a:effectLst/>
              <a:latin typeface="Calibri" panose="020F0502020204030204" pitchFamily="34" charset="0"/>
              <a:cs typeface="Calibri" panose="020F0502020204030204" pitchFamily="34" charset="0"/>
            </a:endParaRPr>
          </a:p>
          <a:p>
            <a:r>
              <a:rPr lang="en-GB" b="1" i="0" dirty="0">
                <a:solidFill>
                  <a:srgbClr val="141414"/>
                </a:solidFill>
                <a:effectLst/>
                <a:latin typeface="Calibri" panose="020F0502020204030204" pitchFamily="34" charset="0"/>
                <a:cs typeface="Calibri" panose="020F0502020204030204" pitchFamily="34" charset="0"/>
              </a:rPr>
              <a:t>What name do they use for the horse and cart? </a:t>
            </a:r>
            <a:r>
              <a:rPr lang="en-GB" b="0" i="0" dirty="0">
                <a:solidFill>
                  <a:srgbClr val="141414"/>
                </a:solidFill>
                <a:effectLst/>
                <a:latin typeface="Calibri" panose="020F0502020204030204" pitchFamily="34" charset="0"/>
                <a:cs typeface="Calibri" panose="020F0502020204030204" pitchFamily="34" charset="0"/>
              </a:rPr>
              <a:t>A ‘SULKY’ is primarily used for racing and is a small cart which can reach speeds of up to 30mph.</a:t>
            </a:r>
          </a:p>
          <a:p>
            <a:endParaRPr lang="en-GB" b="0" i="0" dirty="0">
              <a:solidFill>
                <a:srgbClr val="141414"/>
              </a:solidFill>
              <a:effectLst/>
              <a:latin typeface="ReithSans"/>
            </a:endParaRPr>
          </a:p>
        </p:txBody>
      </p:sp>
      <p:sp>
        <p:nvSpPr>
          <p:cNvPr id="4" name="Slide Number Placeholder 3"/>
          <p:cNvSpPr>
            <a:spLocks noGrp="1"/>
          </p:cNvSpPr>
          <p:nvPr>
            <p:ph type="sldNum" sz="quarter" idx="5"/>
          </p:nvPr>
        </p:nvSpPr>
        <p:spPr/>
        <p:txBody>
          <a:bodyPr/>
          <a:lstStyle/>
          <a:p>
            <a:fld id="{18AFD63A-DB18-482D-A717-5299E7547A5B}" type="slidenum">
              <a:rPr lang="en-GB" smtClean="0"/>
              <a:t>1</a:t>
            </a:fld>
            <a:endParaRPr lang="en-GB"/>
          </a:p>
        </p:txBody>
      </p:sp>
    </p:spTree>
    <p:extLst>
      <p:ext uri="{BB962C8B-B14F-4D97-AF65-F5344CB8AC3E}">
        <p14:creationId xmlns:p14="http://schemas.microsoft.com/office/powerpoint/2010/main" val="4045268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(3 minutes)</a:t>
            </a:r>
          </a:p>
          <a:p>
            <a:endParaRPr lang="en-GB" dirty="0"/>
          </a:p>
          <a:p>
            <a:r>
              <a:rPr lang="en-GB" dirty="0"/>
              <a:t>Mention that there will be some </a:t>
            </a:r>
            <a:r>
              <a:rPr lang="en-GB" b="1" dirty="0"/>
              <a:t>group activities.</a:t>
            </a:r>
          </a:p>
          <a:p>
            <a:endParaRPr lang="en-GB" dirty="0"/>
          </a:p>
          <a:p>
            <a:r>
              <a:rPr lang="en-GB" dirty="0"/>
              <a:t>Also, some </a:t>
            </a:r>
            <a:r>
              <a:rPr lang="en-GB" b="1" dirty="0"/>
              <a:t>YouTube videos may use explicit language</a:t>
            </a:r>
            <a:r>
              <a:rPr lang="en-GB" dirty="0"/>
              <a:t>.</a:t>
            </a:r>
          </a:p>
        </p:txBody>
      </p:sp>
      <p:sp>
        <p:nvSpPr>
          <p:cNvPr id="4" name="Slide Number Placeholder 3"/>
          <p:cNvSpPr>
            <a:spLocks noGrp="1"/>
          </p:cNvSpPr>
          <p:nvPr>
            <p:ph type="sldNum" sz="quarter" idx="5"/>
          </p:nvPr>
        </p:nvSpPr>
        <p:spPr/>
        <p:txBody>
          <a:bodyPr/>
          <a:lstStyle/>
          <a:p>
            <a:fld id="{18AFD63A-DB18-482D-A717-5299E7547A5B}" type="slidenum">
              <a:rPr lang="en-GB" smtClean="0"/>
              <a:t>2</a:t>
            </a:fld>
            <a:endParaRPr lang="en-GB"/>
          </a:p>
        </p:txBody>
      </p:sp>
    </p:spTree>
    <p:extLst>
      <p:ext uri="{BB962C8B-B14F-4D97-AF65-F5344CB8AC3E}">
        <p14:creationId xmlns:p14="http://schemas.microsoft.com/office/powerpoint/2010/main" val="37554849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b="1" u="none" dirty="0"/>
              <a:t>(5 minute Icebreaker) </a:t>
            </a:r>
          </a:p>
          <a:p>
            <a:endParaRPr lang="en-GB" sz="1400" b="0" u="none" dirty="0"/>
          </a:p>
          <a:p>
            <a:r>
              <a:rPr lang="en-GB" dirty="0"/>
              <a:t>Students discuss in pairs what they know (or assume) about Irish Travellers. Group sharing is used to identify common perceptions and gaps in knowledge (No tech assistance).</a:t>
            </a:r>
          </a:p>
          <a:p>
            <a:endParaRPr lang="en-GB" dirty="0"/>
          </a:p>
          <a:p>
            <a:r>
              <a:rPr lang="en-GB" dirty="0"/>
              <a:t>Get students to explain and write their points on the whiteboard (revisit them later).</a:t>
            </a:r>
          </a:p>
        </p:txBody>
      </p:sp>
      <p:sp>
        <p:nvSpPr>
          <p:cNvPr id="4" name="Slide Number Placeholder 3"/>
          <p:cNvSpPr>
            <a:spLocks noGrp="1"/>
          </p:cNvSpPr>
          <p:nvPr>
            <p:ph type="sldNum" sz="quarter" idx="5"/>
          </p:nvPr>
        </p:nvSpPr>
        <p:spPr/>
        <p:txBody>
          <a:bodyPr/>
          <a:lstStyle/>
          <a:p>
            <a:fld id="{18AFD63A-DB18-482D-A717-5299E7547A5B}" type="slidenum">
              <a:rPr lang="en-GB" smtClean="0"/>
              <a:t>3</a:t>
            </a:fld>
            <a:endParaRPr lang="en-GB"/>
          </a:p>
        </p:txBody>
      </p:sp>
    </p:spTree>
    <p:extLst>
      <p:ext uri="{BB962C8B-B14F-4D97-AF65-F5344CB8AC3E}">
        <p14:creationId xmlns:p14="http://schemas.microsoft.com/office/powerpoint/2010/main" val="39804040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400" b="1" u="none" dirty="0">
                <a:latin typeface="Calibri" panose="020F0502020204030204" pitchFamily="34" charset="0"/>
                <a:cs typeface="Calibri" panose="020F0502020204030204" pitchFamily="34" charset="0"/>
              </a:rPr>
              <a:t>(30 minutes)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200" b="1" u="sng" dirty="0">
              <a:latin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b="1" u="sng" dirty="0">
                <a:latin typeface="Calibri" panose="020F0502020204030204" pitchFamily="34" charset="0"/>
                <a:cs typeface="Calibri" panose="020F0502020204030204" pitchFamily="34" charset="0"/>
              </a:rPr>
              <a:t>ORIGINS</a:t>
            </a:r>
            <a:endParaRPr lang="en-GB" sz="1200" b="1" dirty="0">
              <a:latin typeface="Calibri" panose="020F0502020204030204" pitchFamily="34" charset="0"/>
              <a:cs typeface="Calibri" panose="020F050202020403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dirty="0">
                <a:latin typeface="Calibri" panose="020F0502020204030204" pitchFamily="34" charset="0"/>
                <a:cs typeface="Calibri" panose="020F0502020204030204" pitchFamily="34" charset="0"/>
              </a:rPr>
              <a:t>Two main theories exist regarding the origins of Travellers. The </a:t>
            </a:r>
            <a:r>
              <a:rPr lang="en-GB" sz="1200" b="1" dirty="0">
                <a:latin typeface="Calibri" panose="020F0502020204030204" pitchFamily="34" charset="0"/>
                <a:cs typeface="Calibri" panose="020F0502020204030204" pitchFamily="34" charset="0"/>
              </a:rPr>
              <a:t>first</a:t>
            </a:r>
            <a:r>
              <a:rPr lang="en-GB" sz="1200" dirty="0">
                <a:latin typeface="Calibri" panose="020F0502020204030204" pitchFamily="34" charset="0"/>
                <a:cs typeface="Calibri" panose="020F0502020204030204" pitchFamily="34" charset="0"/>
              </a:rPr>
              <a:t> suggests they are descendants of itinerant metalworkers and tradespeople from pre-Celtic times, while the </a:t>
            </a:r>
            <a:r>
              <a:rPr lang="en-GB" sz="1200" b="1" dirty="0">
                <a:latin typeface="Calibri" panose="020F0502020204030204" pitchFamily="34" charset="0"/>
                <a:cs typeface="Calibri" panose="020F0502020204030204" pitchFamily="34" charset="0"/>
              </a:rPr>
              <a:t>second</a:t>
            </a:r>
            <a:r>
              <a:rPr lang="en-GB" sz="1200" dirty="0">
                <a:latin typeface="Calibri" panose="020F0502020204030204" pitchFamily="34" charset="0"/>
                <a:cs typeface="Calibri" panose="020F0502020204030204" pitchFamily="34" charset="0"/>
              </a:rPr>
              <a:t> claims they come from those who had to travel due to economic and political turmoil between the sixteenth and nineteenth centuries, which Travellers reject. This second theory is further challenged by records of Irish Travellers in England from the twelfth century and laws against them in the fifteenth century. Other theories propose that they were Druidic bards or dispossessed Irish nobility. </a:t>
            </a:r>
            <a:r>
              <a:rPr lang="en-GB" sz="1200" b="1" dirty="0">
                <a:latin typeface="Calibri" panose="020F0502020204030204" pitchFamily="34" charset="0"/>
                <a:cs typeface="Calibri" panose="020F0502020204030204" pitchFamily="34" charset="0"/>
              </a:rPr>
              <a:t>Even though Travellers are often grouped with Roma/Gypsies,</a:t>
            </a:r>
            <a:r>
              <a:rPr lang="en-GB" sz="1200" dirty="0">
                <a:latin typeface="Calibri" panose="020F0502020204030204" pitchFamily="34" charset="0"/>
                <a:cs typeface="Calibri" panose="020F0502020204030204" pitchFamily="34" charset="0"/>
              </a:rPr>
              <a:t> their origins, culture, language, and religion differ significantly, as they were present in Ireland before the Roma and have a strong tradition of Roman Catholicism. In 1834, over 2 million people travelled in Ireland, with Travellers forming a distinct group. They began migrating to the United States in the early nineteenth century, with significant emigration to England and Scotland noted from 1880.</a:t>
            </a:r>
            <a:endParaRPr lang="en-GB" sz="1200" kern="100" dirty="0">
              <a:effectLst/>
              <a:latin typeface="Calibri" panose="020F0502020204030204" pitchFamily="34" charset="0"/>
              <a:ea typeface="Aptos" panose="020B000402020202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u="sng" dirty="0">
              <a:latin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u="sng" dirty="0">
                <a:latin typeface="Calibri" panose="020F0502020204030204" pitchFamily="34" charset="0"/>
                <a:cs typeface="Calibri" panose="020F0502020204030204" pitchFamily="34" charset="0"/>
              </a:rPr>
              <a:t>Differences between Irish Travellers and Roma Gypsies</a:t>
            </a:r>
          </a:p>
          <a:p>
            <a:pPr marL="171450" indent="-171450" algn="l">
              <a:buFont typeface="Arial" panose="020B0604020202020204" pitchFamily="34" charset="0"/>
              <a:buChar char="•"/>
            </a:pPr>
            <a:r>
              <a:rPr lang="en-GB" sz="1200" b="1" i="0" dirty="0">
                <a:solidFill>
                  <a:srgbClr val="058742"/>
                </a:solidFill>
                <a:effectLst/>
                <a:latin typeface="Calibri" panose="020F0502020204030204" pitchFamily="34" charset="0"/>
                <a:cs typeface="Calibri" panose="020F0502020204030204" pitchFamily="34" charset="0"/>
              </a:rPr>
              <a:t>Irish Travellers </a:t>
            </a:r>
            <a:r>
              <a:rPr lang="en-GB" sz="1200" b="0" i="0" dirty="0">
                <a:solidFill>
                  <a:srgbClr val="058742"/>
                </a:solidFill>
                <a:effectLst/>
                <a:latin typeface="Calibri" panose="020F0502020204030204" pitchFamily="34" charset="0"/>
                <a:cs typeface="Calibri" panose="020F0502020204030204" pitchFamily="34" charset="0"/>
              </a:rPr>
              <a:t>are a nomadic group from Ireland with a distinct culture and identity. They have been in Ireland since the 12th century and began migrating to Great Britain in the early 19th century. Recognised as an ethnic minority, they are referred to as </a:t>
            </a:r>
            <a:r>
              <a:rPr lang="en-GB" sz="1200" b="0" i="0" dirty="0" err="1">
                <a:solidFill>
                  <a:srgbClr val="058742"/>
                </a:solidFill>
                <a:effectLst/>
                <a:latin typeface="Calibri" panose="020F0502020204030204" pitchFamily="34" charset="0"/>
                <a:cs typeface="Calibri" panose="020F0502020204030204" pitchFamily="34" charset="0"/>
              </a:rPr>
              <a:t>Pavee</a:t>
            </a:r>
            <a:r>
              <a:rPr lang="en-GB" sz="1200" b="0" i="0" dirty="0">
                <a:solidFill>
                  <a:srgbClr val="058742"/>
                </a:solidFill>
                <a:effectLst/>
                <a:latin typeface="Calibri" panose="020F0502020204030204" pitchFamily="34" charset="0"/>
                <a:cs typeface="Calibri" panose="020F0502020204030204" pitchFamily="34" charset="0"/>
              </a:rPr>
              <a:t> or Minceir in their language, Shelta. </a:t>
            </a:r>
          </a:p>
          <a:p>
            <a:pPr algn="l"/>
            <a:endParaRPr lang="en-GB" sz="1200" b="0" i="0" dirty="0">
              <a:solidFill>
                <a:srgbClr val="058742"/>
              </a:solidFill>
              <a:effectLst/>
              <a:latin typeface="Calibri" panose="020F0502020204030204" pitchFamily="34" charset="0"/>
              <a:cs typeface="Calibri" panose="020F0502020204030204" pitchFamily="34" charset="0"/>
            </a:endParaRPr>
          </a:p>
          <a:p>
            <a:pPr marL="171450" indent="-171450" algn="l">
              <a:buFont typeface="Arial" panose="020B0604020202020204" pitchFamily="34" charset="0"/>
              <a:buChar char="•"/>
            </a:pPr>
            <a:r>
              <a:rPr lang="en-GB" sz="1200" b="1" i="0" dirty="0">
                <a:solidFill>
                  <a:srgbClr val="058742"/>
                </a:solidFill>
                <a:effectLst/>
                <a:latin typeface="Calibri" panose="020F0502020204030204" pitchFamily="34" charset="0"/>
                <a:cs typeface="Calibri" panose="020F0502020204030204" pitchFamily="34" charset="0"/>
              </a:rPr>
              <a:t>Romany Gypsies </a:t>
            </a:r>
            <a:r>
              <a:rPr lang="en-GB" sz="1200" b="0" i="0" dirty="0">
                <a:solidFill>
                  <a:srgbClr val="058742"/>
                </a:solidFill>
                <a:effectLst/>
                <a:latin typeface="Calibri" panose="020F0502020204030204" pitchFamily="34" charset="0"/>
                <a:cs typeface="Calibri" panose="020F0502020204030204" pitchFamily="34" charset="0"/>
              </a:rPr>
              <a:t>have been in Britain since at least 1515, migrating from Europe as part of a movement from India. The term "Gypsy" originated from the mistaken belief that they were Egyptian. Studies show they came from Northern India around the 12th century. Other Travellers in Britain include Scottish, Welsh, and English Travellers, many of whom share a nomadic heritage. Some have intermarried with Irish Travellers and Romany Gypsies. Different cultures of nomadic people have blended over time.</a:t>
            </a:r>
          </a:p>
          <a:p>
            <a:pPr marL="0" indent="0" algn="l">
              <a:buFont typeface="Arial" panose="020B0604020202020204" pitchFamily="34" charset="0"/>
              <a:buNone/>
            </a:pPr>
            <a:endParaRPr lang="en-GB" sz="1200" b="0" i="0" dirty="0">
              <a:solidFill>
                <a:srgbClr val="000000"/>
              </a:solidFill>
              <a:effectLst/>
              <a:latin typeface="Inter"/>
              <a:cs typeface="Calibri" panose="020F050202020403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i="0" dirty="0">
                <a:solidFill>
                  <a:srgbClr val="3A3A3A"/>
                </a:solidFill>
                <a:effectLst/>
                <a:latin typeface="Calibri" panose="020F0502020204030204" pitchFamily="34" charset="0"/>
                <a:cs typeface="Calibri" panose="020F0502020204030204" pitchFamily="34" charset="0"/>
              </a:rPr>
              <a:t>Irish Travellers are of Irish ancestral origin and have </a:t>
            </a:r>
            <a:r>
              <a:rPr lang="en-GB" sz="1200" b="1" i="0" dirty="0">
                <a:solidFill>
                  <a:srgbClr val="3A3A3A"/>
                </a:solidFill>
                <a:effectLst/>
                <a:latin typeface="Calibri" panose="020F0502020204030204" pitchFamily="34" charset="0"/>
                <a:cs typeface="Calibri" panose="020F0502020204030204" pitchFamily="34" charset="0"/>
              </a:rPr>
              <a:t>no particular genetic ties to European Roma groups, a DNA study </a:t>
            </a:r>
            <a:r>
              <a:rPr lang="en-GB" sz="1200" b="0" i="0" dirty="0">
                <a:solidFill>
                  <a:srgbClr val="3A3A3A"/>
                </a:solidFill>
                <a:effectLst/>
                <a:latin typeface="Calibri" panose="020F0502020204030204" pitchFamily="34" charset="0"/>
                <a:cs typeface="Calibri" panose="020F0502020204030204" pitchFamily="34" charset="0"/>
              </a:rPr>
              <a:t>has found.</a:t>
            </a:r>
          </a:p>
          <a:p>
            <a:pPr marL="0" indent="0" algn="l">
              <a:buFont typeface="Arial" panose="020B0604020202020204" pitchFamily="34" charset="0"/>
              <a:buNone/>
            </a:pPr>
            <a:endParaRPr lang="en-GB" sz="1200" b="0" i="0" dirty="0">
              <a:solidFill>
                <a:srgbClr val="058742"/>
              </a:solidFill>
              <a:effectLst/>
              <a:latin typeface="Calibri" panose="020F0502020204030204" pitchFamily="34" charset="0"/>
              <a:cs typeface="Calibri" panose="020F0502020204030204" pitchFamily="34" charset="0"/>
            </a:endParaRPr>
          </a:p>
          <a:p>
            <a:endParaRPr lang="en-GB" sz="1200" kern="0" dirty="0">
              <a:effectLst/>
              <a:latin typeface="Calibri" panose="020F0502020204030204" pitchFamily="34" charset="0"/>
              <a:ea typeface="Times New Roman" panose="02020603050405020304" pitchFamily="18" charset="0"/>
              <a:cs typeface="Calibri" panose="020F0502020204030204" pitchFamily="34" charset="0"/>
            </a:endParaRPr>
          </a:p>
          <a:p>
            <a:r>
              <a:rPr lang="en-GB" sz="1200" b="1" u="sng" kern="0" dirty="0">
                <a:effectLst/>
                <a:latin typeface="Calibri" panose="020F0502020204030204" pitchFamily="34" charset="0"/>
                <a:ea typeface="Times New Roman" panose="02020603050405020304" pitchFamily="18" charset="0"/>
                <a:cs typeface="Calibri" panose="020F0502020204030204" pitchFamily="34" charset="0"/>
              </a:rPr>
              <a:t>NOMADIC LIFESTYLE</a:t>
            </a:r>
            <a:endParaRPr lang="en-GB" sz="1200" b="0" i="0" dirty="0">
              <a:solidFill>
                <a:srgbClr val="3A3A3A"/>
              </a:solidFill>
              <a:effectLst/>
              <a:latin typeface="Calibri" panose="020F0502020204030204" pitchFamily="34" charset="0"/>
              <a:cs typeface="Calibri" panose="020F0502020204030204" pitchFamily="34" charset="0"/>
            </a:endParaRPr>
          </a:p>
          <a:p>
            <a:r>
              <a:rPr lang="en-GB" b="0" i="0" dirty="0">
                <a:solidFill>
                  <a:srgbClr val="545D7E"/>
                </a:solidFill>
                <a:effectLst/>
                <a:latin typeface="Google Sans"/>
              </a:rPr>
              <a:t>Irish Travellers traditionally moved from place to place, living in encampments and making a living through trading, crafts, and manual labour. They were known for their role in developing traditional Irish music and for bringing songs and stories from town to town. </a:t>
            </a:r>
          </a:p>
          <a:p>
            <a:endParaRPr lang="en-GB" b="0" i="0" dirty="0">
              <a:solidFill>
                <a:srgbClr val="3A3A3A"/>
              </a:solidFill>
              <a:effectLst/>
              <a:latin typeface="Source Sans Pro" panose="020B0503030403020204" pitchFamily="34" charset="0"/>
            </a:endParaRPr>
          </a:p>
          <a:p>
            <a:pPr algn="l"/>
            <a:r>
              <a:rPr lang="en-GB" b="0" i="0" dirty="0">
                <a:solidFill>
                  <a:srgbClr val="101F2F"/>
                </a:solidFill>
                <a:effectLst/>
                <a:latin typeface="Lexend"/>
              </a:rPr>
              <a:t>Although most Gypsies and Travellers see travelling as part of their identity, they can </a:t>
            </a:r>
            <a:r>
              <a:rPr lang="en-GB" b="1" i="0" dirty="0">
                <a:solidFill>
                  <a:srgbClr val="101F2F"/>
                </a:solidFill>
                <a:effectLst/>
                <a:latin typeface="Lexend"/>
              </a:rPr>
              <a:t>choose to live in different ways, </a:t>
            </a:r>
            <a:r>
              <a:rPr lang="en-GB" b="0" i="0" dirty="0">
                <a:solidFill>
                  <a:srgbClr val="101F2F"/>
                </a:solidFill>
                <a:effectLst/>
                <a:latin typeface="Lexend"/>
              </a:rPr>
              <a:t>including:</a:t>
            </a:r>
          </a:p>
          <a:p>
            <a:pPr algn="l"/>
            <a:endParaRPr lang="en-GB" b="0" i="0" dirty="0">
              <a:solidFill>
                <a:srgbClr val="101F2F"/>
              </a:solidFill>
              <a:effectLst/>
              <a:latin typeface="Lexend"/>
            </a:endParaRPr>
          </a:p>
          <a:p>
            <a:pPr algn="l">
              <a:buFont typeface="Arial" panose="020B0604020202020204" pitchFamily="34" charset="0"/>
              <a:buChar char="•"/>
            </a:pPr>
            <a:r>
              <a:rPr lang="en-GB" b="0" i="0" dirty="0">
                <a:solidFill>
                  <a:srgbClr val="101F2F"/>
                </a:solidFill>
                <a:effectLst/>
                <a:latin typeface="Lexend"/>
              </a:rPr>
              <a:t>moving regularly around the country from site to site and being ‘on the road’</a:t>
            </a:r>
          </a:p>
          <a:p>
            <a:pPr algn="l">
              <a:buFont typeface="Arial" panose="020B0604020202020204" pitchFamily="34" charset="0"/>
              <a:buChar char="•"/>
            </a:pPr>
            <a:r>
              <a:rPr lang="en-GB" b="0" i="0" dirty="0">
                <a:solidFill>
                  <a:srgbClr val="101F2F"/>
                </a:solidFill>
                <a:effectLst/>
                <a:latin typeface="Lexend"/>
              </a:rPr>
              <a:t>living permanently in caravans or mobile homes, on sites provided by the council, or on private sites</a:t>
            </a:r>
          </a:p>
          <a:p>
            <a:pPr algn="l">
              <a:buFont typeface="Arial" panose="020B0604020202020204" pitchFamily="34" charset="0"/>
              <a:buChar char="•"/>
            </a:pPr>
            <a:r>
              <a:rPr lang="en-GB" b="0" i="0" dirty="0">
                <a:solidFill>
                  <a:srgbClr val="101F2F"/>
                </a:solidFill>
                <a:effectLst/>
                <a:latin typeface="Lexend"/>
              </a:rPr>
              <a:t>living in settled accommodation during winter or school term-time, travelling during the summer months</a:t>
            </a:r>
          </a:p>
          <a:p>
            <a:pPr algn="l">
              <a:buFont typeface="Arial" panose="020B0604020202020204" pitchFamily="34" charset="0"/>
              <a:buChar char="•"/>
            </a:pPr>
            <a:r>
              <a:rPr lang="en-GB" b="0" i="0" dirty="0">
                <a:solidFill>
                  <a:srgbClr val="101F2F"/>
                </a:solidFill>
                <a:effectLst/>
                <a:latin typeface="Lexend"/>
              </a:rPr>
              <a:t>living in ‘bricks and mortar’ housing, settled together, but still retaining a strong commitment to Gypsy/Traveller culture and traditions</a:t>
            </a:r>
            <a:endParaRPr lang="en-GB" b="0" i="0" dirty="0">
              <a:solidFill>
                <a:srgbClr val="3A3A3A"/>
              </a:solidFill>
              <a:effectLst/>
              <a:latin typeface="Source Sans Pro" panose="020B0503030403020204" pitchFamily="34" charset="0"/>
            </a:endParaRPr>
          </a:p>
          <a:p>
            <a:endParaRPr lang="en-GB" b="0" i="0" dirty="0">
              <a:solidFill>
                <a:srgbClr val="3A3A3A"/>
              </a:solidFill>
              <a:effectLst/>
              <a:latin typeface="Source Sans Pro" panose="020B0503030403020204" pitchFamily="34" charset="0"/>
            </a:endParaRPr>
          </a:p>
          <a:p>
            <a:pPr marL="171450" indent="-171450">
              <a:buFont typeface="Arial" panose="020B0604020202020204" pitchFamily="34" charset="0"/>
              <a:buChar char="•"/>
            </a:pPr>
            <a:r>
              <a:rPr lang="en-GB" b="1" i="0" dirty="0">
                <a:solidFill>
                  <a:srgbClr val="000000"/>
                </a:solidFill>
                <a:effectLst/>
                <a:latin typeface="Inter"/>
              </a:rPr>
              <a:t>The traditional occupations </a:t>
            </a:r>
            <a:r>
              <a:rPr lang="en-GB" b="0" i="0" dirty="0">
                <a:solidFill>
                  <a:srgbClr val="000000"/>
                </a:solidFill>
                <a:effectLst/>
                <a:latin typeface="Inter"/>
              </a:rPr>
              <a:t>of the Travellers were metalworking, craftwork, scrap metal dealing, antique and bric-a-brac dealing, horse and other trading, entertaining and seasonal agricultural labour. </a:t>
            </a:r>
            <a:r>
              <a:rPr lang="en-GB" b="0" i="0" dirty="0">
                <a:solidFill>
                  <a:srgbClr val="545D7E"/>
                </a:solidFill>
                <a:effectLst/>
                <a:latin typeface="Google Sans"/>
              </a:rPr>
              <a:t>Travellers were known as Mincéirs and were a vital part of the rural economy. They performed a variety of crafts, including tin-smithing, chimney-cleaning, horse dealing, carpentry, and seasonal agricultural labour.</a:t>
            </a:r>
            <a:endParaRPr lang="en-GB" b="0" i="0" dirty="0">
              <a:solidFill>
                <a:srgbClr val="000000"/>
              </a:solidFill>
              <a:effectLst/>
              <a:latin typeface="Inter"/>
            </a:endParaRPr>
          </a:p>
          <a:p>
            <a:pPr marL="171450" indent="-171450">
              <a:buFont typeface="Arial" panose="020B0604020202020204" pitchFamily="34" charset="0"/>
              <a:buChar char="•"/>
            </a:pPr>
            <a:endParaRPr lang="en-GB" b="0" i="0" dirty="0">
              <a:solidFill>
                <a:srgbClr val="000000"/>
              </a:solidFill>
              <a:effectLst/>
              <a:latin typeface="Inter"/>
            </a:endParaRPr>
          </a:p>
          <a:p>
            <a:pPr marL="0" indent="0">
              <a:buFont typeface="Arial" panose="020B0604020202020204" pitchFamily="34" charset="0"/>
              <a:buNone/>
            </a:pPr>
            <a:r>
              <a:rPr lang="en-GB" b="1" i="0" u="sng" dirty="0">
                <a:solidFill>
                  <a:srgbClr val="000000"/>
                </a:solidFill>
                <a:effectLst/>
                <a:latin typeface="Inter"/>
              </a:rPr>
              <a:t>DISTINCT ETHNIC GROUP</a:t>
            </a:r>
          </a:p>
          <a:p>
            <a:pPr marL="0" indent="0">
              <a:buFont typeface="Arial" panose="020B0604020202020204" pitchFamily="34" charset="0"/>
              <a:buNone/>
            </a:pPr>
            <a:r>
              <a:rPr lang="en-GB" b="0" i="0" dirty="0">
                <a:solidFill>
                  <a:srgbClr val="101F2F"/>
                </a:solidFill>
                <a:effectLst/>
                <a:latin typeface="Lexend"/>
              </a:rPr>
              <a:t>The Irish Traveller community is categorised as an ethnic minority group under the Race Relations Act of 1976 (amended 2000), the Human Rights Act of 1998, and the Equality Act of 2010. Some Travellers of Irish heritage identify as </a:t>
            </a:r>
            <a:r>
              <a:rPr lang="en-GB" b="0" i="0" dirty="0" err="1">
                <a:solidFill>
                  <a:srgbClr val="101F2F"/>
                </a:solidFill>
                <a:effectLst/>
                <a:latin typeface="Lexend"/>
              </a:rPr>
              <a:t>Pavee</a:t>
            </a:r>
            <a:r>
              <a:rPr lang="en-GB" b="0" i="0" dirty="0">
                <a:solidFill>
                  <a:srgbClr val="101F2F"/>
                </a:solidFill>
                <a:effectLst/>
                <a:latin typeface="Lexend"/>
              </a:rPr>
              <a:t> or Minceir, which are words from the Irish Traveller language, Shelta.</a:t>
            </a:r>
          </a:p>
          <a:p>
            <a:pPr marL="0" indent="0">
              <a:buFont typeface="Arial" panose="020B0604020202020204" pitchFamily="34" charset="0"/>
              <a:buNone/>
            </a:pPr>
            <a:endParaRPr lang="en-GB" b="0" i="0" u="sng" dirty="0">
              <a:solidFill>
                <a:srgbClr val="101F2F"/>
              </a:solidFill>
              <a:effectLst/>
              <a:latin typeface="Lexend"/>
            </a:endParaRPr>
          </a:p>
          <a:p>
            <a:pPr marL="0" indent="0">
              <a:buFont typeface="Arial" panose="020B0604020202020204" pitchFamily="34" charset="0"/>
              <a:buNone/>
            </a:pPr>
            <a:endParaRPr lang="en-GB" b="0" i="0" u="sng" dirty="0">
              <a:solidFill>
                <a:srgbClr val="101F2F"/>
              </a:solidFill>
              <a:effectLst/>
              <a:latin typeface="Lexend"/>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1" i="0" u="none" dirty="0">
                <a:solidFill>
                  <a:srgbClr val="101F2F"/>
                </a:solidFill>
                <a:effectLst/>
                <a:latin typeface="Lexend"/>
              </a:rPr>
              <a:t>Play YouTube video</a:t>
            </a:r>
            <a:r>
              <a:rPr lang="en-GB" b="0" i="0" u="none" dirty="0">
                <a:solidFill>
                  <a:srgbClr val="101F2F"/>
                </a:solidFill>
                <a:effectLst/>
                <a:latin typeface="Lexend"/>
              </a:rPr>
              <a:t>: </a:t>
            </a:r>
            <a:r>
              <a:rPr lang="en-GB" sz="1800" b="0" u="none" kern="1800" dirty="0">
                <a:solidFill>
                  <a:srgbClr val="0F0F0F"/>
                </a:solidFill>
                <a:effectLst/>
                <a:latin typeface="Calibri" panose="020F0502020204030204" pitchFamily="34" charset="0"/>
                <a:ea typeface="Times New Roman" panose="02020603050405020304" pitchFamily="18" charset="0"/>
                <a:cs typeface="Times New Roman" panose="02020603050405020304" pitchFamily="18" charset="0"/>
              </a:rPr>
              <a:t>Mind-Blowing Irish Travellers' DNA Results (09:53)</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800" b="0" u="none" kern="1800" dirty="0">
              <a:solidFill>
                <a:srgbClr val="0F0F0F"/>
              </a:solidFill>
              <a:effectLst/>
              <a:latin typeface="Calibri" panose="020F0502020204030204" pitchFamily="34" charset="0"/>
              <a:ea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800" b="0" u="none" kern="1800" dirty="0">
              <a:solidFill>
                <a:srgbClr val="0F0F0F"/>
              </a:solidFill>
              <a:effectLst/>
              <a:latin typeface="Calibri" panose="020F0502020204030204" pitchFamily="34"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800" b="1" u="none" kern="1800" dirty="0">
                <a:solidFill>
                  <a:srgbClr val="0F0F0F"/>
                </a:solidFill>
                <a:effectLst/>
                <a:latin typeface="Calibri" panose="020F0502020204030204" pitchFamily="34" charset="0"/>
                <a:ea typeface="Aptos" panose="020B0004020202020204" pitchFamily="34" charset="0"/>
                <a:cs typeface="Times New Roman" panose="02020603050405020304" pitchFamily="18" charset="0"/>
              </a:rPr>
              <a:t>DISCUSSION/OPEN QUESTION: </a:t>
            </a:r>
            <a:r>
              <a:rPr lang="en-GB" sz="1800" b="0" u="none" kern="1800" dirty="0">
                <a:solidFill>
                  <a:srgbClr val="0F0F0F"/>
                </a:solidFill>
                <a:effectLst/>
                <a:latin typeface="Calibri" panose="020F0502020204030204" pitchFamily="34" charset="0"/>
                <a:ea typeface="Aptos" panose="020B0004020202020204" pitchFamily="34" charset="0"/>
                <a:cs typeface="Times New Roman" panose="02020603050405020304" pitchFamily="18" charset="0"/>
              </a:rPr>
              <a:t>What cultural insights did you observe in the video?</a:t>
            </a:r>
            <a:endParaRPr lang="en-GB" sz="1800" b="0" u="none"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Font typeface="Arial" panose="020B0604020202020204" pitchFamily="34" charset="0"/>
              <a:buNone/>
            </a:pPr>
            <a:endParaRPr lang="en-GB" b="1" i="0" u="sng" dirty="0">
              <a:solidFill>
                <a:srgbClr val="000000"/>
              </a:solidFill>
              <a:effectLst/>
              <a:latin typeface="Inter"/>
            </a:endParaRPr>
          </a:p>
        </p:txBody>
      </p:sp>
      <p:sp>
        <p:nvSpPr>
          <p:cNvPr id="4" name="Slide Number Placeholder 3"/>
          <p:cNvSpPr>
            <a:spLocks noGrp="1"/>
          </p:cNvSpPr>
          <p:nvPr>
            <p:ph type="sldNum" sz="quarter" idx="5"/>
          </p:nvPr>
        </p:nvSpPr>
        <p:spPr/>
        <p:txBody>
          <a:bodyPr/>
          <a:lstStyle/>
          <a:p>
            <a:fld id="{18AFD63A-DB18-482D-A717-5299E7547A5B}" type="slidenum">
              <a:rPr lang="en-GB" smtClean="0"/>
              <a:t>4</a:t>
            </a:fld>
            <a:endParaRPr lang="en-GB"/>
          </a:p>
        </p:txBody>
      </p:sp>
    </p:spTree>
    <p:extLst>
      <p:ext uri="{BB962C8B-B14F-4D97-AF65-F5344CB8AC3E}">
        <p14:creationId xmlns:p14="http://schemas.microsoft.com/office/powerpoint/2010/main" val="26430177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20 minutes</a:t>
            </a:r>
          </a:p>
        </p:txBody>
      </p:sp>
      <p:sp>
        <p:nvSpPr>
          <p:cNvPr id="4" name="Slide Number Placeholder 3"/>
          <p:cNvSpPr>
            <a:spLocks noGrp="1"/>
          </p:cNvSpPr>
          <p:nvPr>
            <p:ph type="sldNum" sz="quarter" idx="5"/>
          </p:nvPr>
        </p:nvSpPr>
        <p:spPr/>
        <p:txBody>
          <a:bodyPr/>
          <a:lstStyle/>
          <a:p>
            <a:fld id="{18AFD63A-DB18-482D-A717-5299E7547A5B}" type="slidenum">
              <a:rPr lang="en-GB" smtClean="0"/>
              <a:t>5</a:t>
            </a:fld>
            <a:endParaRPr lang="en-GB"/>
          </a:p>
        </p:txBody>
      </p:sp>
    </p:spTree>
    <p:extLst>
      <p:ext uri="{BB962C8B-B14F-4D97-AF65-F5344CB8AC3E}">
        <p14:creationId xmlns:p14="http://schemas.microsoft.com/office/powerpoint/2010/main" val="32887643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dirty="0"/>
              <a:t>(50 minutes)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FAMILY AND COMMUNITY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333333"/>
                </a:solidFill>
                <a:effectLst/>
                <a:latin typeface="Open Sans" panose="020B0606030504020204" pitchFamily="34" charset="0"/>
              </a:rPr>
              <a:t>The Irish Traveller community has a unique history and culture, characterized by nomadism, strong family ties, and distinct traditions. Nomadism influences their social, economic, and cultural practices.</a:t>
            </a:r>
          </a:p>
          <a:p>
            <a:pPr algn="l">
              <a:lnSpc>
                <a:spcPts val="1500"/>
              </a:lnSpc>
              <a:spcAft>
                <a:spcPts val="1500"/>
              </a:spcAft>
            </a:pPr>
            <a:r>
              <a:rPr lang="en-GB" b="0" i="0" dirty="0">
                <a:solidFill>
                  <a:srgbClr val="333333"/>
                </a:solidFill>
                <a:effectLst/>
                <a:latin typeface="Open Sans" panose="020B0606030504020204" pitchFamily="34" charset="0"/>
              </a:rPr>
              <a:t>The situation of Travellers is</a:t>
            </a:r>
            <a:r>
              <a:rPr lang="en-GB" b="1" i="0" dirty="0">
                <a:solidFill>
                  <a:srgbClr val="333333"/>
                </a:solidFill>
                <a:effectLst/>
                <a:latin typeface="Open Sans" panose="020B0606030504020204" pitchFamily="34" charset="0"/>
              </a:rPr>
              <a:t> difficult</a:t>
            </a:r>
            <a:r>
              <a:rPr lang="en-GB" b="0" i="0" dirty="0">
                <a:solidFill>
                  <a:srgbClr val="333333"/>
                </a:solidFill>
                <a:effectLst/>
                <a:latin typeface="Open Sans" panose="020B0606030504020204" pitchFamily="34" charset="0"/>
              </a:rPr>
              <a:t>, with the Traveller community’s traditional way of life, nomadism and distinctive economy affected by rapid economic and social change.  </a:t>
            </a:r>
          </a:p>
          <a:p>
            <a:pPr algn="l">
              <a:lnSpc>
                <a:spcPts val="1500"/>
              </a:lnSpc>
              <a:spcAft>
                <a:spcPts val="1500"/>
              </a:spcAft>
            </a:pPr>
            <a:r>
              <a:rPr lang="en-GB" b="0" i="0" dirty="0">
                <a:solidFill>
                  <a:srgbClr val="333333"/>
                </a:solidFill>
                <a:effectLst/>
                <a:latin typeface="Open Sans" panose="020B0606030504020204" pitchFamily="34" charset="0"/>
              </a:rPr>
              <a:t>These </a:t>
            </a:r>
            <a:r>
              <a:rPr lang="en-GB" b="1" i="0" dirty="0">
                <a:solidFill>
                  <a:srgbClr val="333333"/>
                </a:solidFill>
                <a:effectLst/>
                <a:latin typeface="Open Sans" panose="020B0606030504020204" pitchFamily="34" charset="0"/>
              </a:rPr>
              <a:t>difficulties are characterised </a:t>
            </a:r>
            <a:r>
              <a:rPr lang="en-GB" b="0" i="0" dirty="0">
                <a:solidFill>
                  <a:srgbClr val="333333"/>
                </a:solidFill>
                <a:effectLst/>
                <a:latin typeface="Open Sans" panose="020B0606030504020204" pitchFamily="34" charset="0"/>
              </a:rPr>
              <a:t>by the following:-</a:t>
            </a:r>
          </a:p>
          <a:p>
            <a:pPr algn="l">
              <a:lnSpc>
                <a:spcPts val="1500"/>
              </a:lnSpc>
              <a:spcAft>
                <a:spcPts val="1500"/>
              </a:spcAft>
            </a:pPr>
            <a:endParaRPr lang="en-GB" b="0" i="0" dirty="0">
              <a:solidFill>
                <a:srgbClr val="333333"/>
              </a:solidFill>
              <a:effectLst/>
              <a:latin typeface="Open Sans" panose="020B0606030504020204" pitchFamily="34" charset="0"/>
            </a:endParaRPr>
          </a:p>
          <a:p>
            <a:pPr algn="l">
              <a:spcBef>
                <a:spcPts val="1500"/>
              </a:spcBef>
              <a:spcAft>
                <a:spcPts val="1500"/>
              </a:spcAft>
              <a:buFont typeface="Arial" panose="020B0604020202020204" pitchFamily="34" charset="0"/>
              <a:buChar char="•"/>
            </a:pPr>
            <a:r>
              <a:rPr lang="en-GB" b="0" i="0" dirty="0">
                <a:solidFill>
                  <a:srgbClr val="222222"/>
                </a:solidFill>
                <a:effectLst/>
                <a:latin typeface="Open Sans" panose="020B0606030504020204" pitchFamily="34" charset="0"/>
              </a:rPr>
              <a:t> </a:t>
            </a:r>
            <a:r>
              <a:rPr lang="en-GB" b="1" i="0" dirty="0">
                <a:solidFill>
                  <a:srgbClr val="222222"/>
                </a:solidFill>
                <a:effectLst/>
                <a:latin typeface="Open Sans" panose="020B0606030504020204" pitchFamily="34" charset="0"/>
              </a:rPr>
              <a:t>Poor living conditions</a:t>
            </a:r>
            <a:r>
              <a:rPr lang="en-GB" b="0" i="0" dirty="0">
                <a:solidFill>
                  <a:srgbClr val="222222"/>
                </a:solidFill>
                <a:effectLst/>
                <a:latin typeface="Open Sans" panose="020B0606030504020204" pitchFamily="34" charset="0"/>
              </a:rPr>
              <a:t>: many in unauthorised sites and finding it difficult to obtain either sites or accommodation of reasonable quality in acceptable locations.</a:t>
            </a:r>
          </a:p>
          <a:p>
            <a:pPr algn="l">
              <a:spcBef>
                <a:spcPts val="1500"/>
              </a:spcBef>
              <a:spcAft>
                <a:spcPts val="1500"/>
              </a:spcAft>
              <a:buFont typeface="Arial" panose="020B0604020202020204" pitchFamily="34" charset="0"/>
              <a:buChar char="•"/>
            </a:pPr>
            <a:r>
              <a:rPr lang="en-GB" b="0" i="0" dirty="0">
                <a:solidFill>
                  <a:srgbClr val="222222"/>
                </a:solidFill>
                <a:effectLst/>
                <a:latin typeface="Open Sans" panose="020B0606030504020204" pitchFamily="34" charset="0"/>
              </a:rPr>
              <a:t> </a:t>
            </a:r>
            <a:r>
              <a:rPr lang="en-GB" b="1" i="0" dirty="0">
                <a:solidFill>
                  <a:srgbClr val="222222"/>
                </a:solidFill>
                <a:effectLst/>
                <a:latin typeface="Open Sans" panose="020B0606030504020204" pitchFamily="34" charset="0"/>
              </a:rPr>
              <a:t>Ill health</a:t>
            </a:r>
            <a:r>
              <a:rPr lang="en-GB" b="0" i="0" dirty="0">
                <a:solidFill>
                  <a:srgbClr val="222222"/>
                </a:solidFill>
                <a:effectLst/>
                <a:latin typeface="Open Sans" panose="020B0606030504020204" pitchFamily="34" charset="0"/>
              </a:rPr>
              <a:t>, evidenced in life expectancies, which typically remain ten years less than the settled population.</a:t>
            </a:r>
          </a:p>
          <a:p>
            <a:pPr algn="l">
              <a:spcBef>
                <a:spcPts val="1500"/>
              </a:spcBef>
              <a:spcAft>
                <a:spcPts val="1500"/>
              </a:spcAft>
              <a:buFont typeface="Arial" panose="020B0604020202020204" pitchFamily="34" charset="0"/>
              <a:buChar char="•"/>
            </a:pPr>
            <a:r>
              <a:rPr lang="en-GB" b="0" i="0" dirty="0">
                <a:solidFill>
                  <a:srgbClr val="222222"/>
                </a:solidFill>
                <a:effectLst/>
                <a:latin typeface="Open Sans" panose="020B0606030504020204" pitchFamily="34" charset="0"/>
              </a:rPr>
              <a:t> </a:t>
            </a:r>
            <a:r>
              <a:rPr lang="en-GB" b="1" i="0" dirty="0">
                <a:solidFill>
                  <a:srgbClr val="222222"/>
                </a:solidFill>
                <a:effectLst/>
                <a:latin typeface="Open Sans" panose="020B0606030504020204" pitchFamily="34" charset="0"/>
              </a:rPr>
              <a:t>Limited educational achievement</a:t>
            </a:r>
          </a:p>
          <a:p>
            <a:pPr algn="l">
              <a:spcBef>
                <a:spcPts val="1500"/>
              </a:spcBef>
              <a:spcAft>
                <a:spcPts val="1500"/>
              </a:spcAft>
              <a:buFont typeface="Arial" panose="020B0604020202020204" pitchFamily="34" charset="0"/>
              <a:buChar char="•"/>
            </a:pPr>
            <a:r>
              <a:rPr lang="en-GB" b="0" i="0" dirty="0">
                <a:solidFill>
                  <a:srgbClr val="222222"/>
                </a:solidFill>
                <a:effectLst/>
                <a:latin typeface="Open Sans" panose="020B0606030504020204" pitchFamily="34" charset="0"/>
              </a:rPr>
              <a:t> </a:t>
            </a:r>
            <a:r>
              <a:rPr lang="en-GB" b="1" i="0" dirty="0">
                <a:solidFill>
                  <a:srgbClr val="222222"/>
                </a:solidFill>
                <a:effectLst/>
                <a:latin typeface="Open Sans" panose="020B0606030504020204" pitchFamily="34" charset="0"/>
              </a:rPr>
              <a:t>Unemployment: </a:t>
            </a:r>
            <a:r>
              <a:rPr lang="en-GB" b="0" i="0" dirty="0">
                <a:solidFill>
                  <a:srgbClr val="222222"/>
                </a:solidFill>
                <a:effectLst/>
                <a:latin typeface="Open Sans" panose="020B0606030504020204" pitchFamily="34" charset="0"/>
              </a:rPr>
              <a:t>difficulties in obtaining employment, coupled with the erosion of the Traveller economy, which makes their labour market situation very difficult. It was estimated that at least 45% of Travellers have no meaningful work.</a:t>
            </a:r>
          </a:p>
          <a:p>
            <a:pPr algn="l">
              <a:spcBef>
                <a:spcPts val="1500"/>
              </a:spcBef>
              <a:spcAft>
                <a:spcPts val="1500"/>
              </a:spcAft>
              <a:buFont typeface="Arial" panose="020B0604020202020204" pitchFamily="34" charset="0"/>
              <a:buChar char="•"/>
            </a:pPr>
            <a:r>
              <a:rPr lang="en-GB" b="0" i="0" dirty="0">
                <a:solidFill>
                  <a:srgbClr val="222222"/>
                </a:solidFill>
                <a:effectLst/>
                <a:latin typeface="Open Sans" panose="020B0606030504020204" pitchFamily="34" charset="0"/>
              </a:rPr>
              <a:t> </a:t>
            </a:r>
            <a:r>
              <a:rPr lang="en-GB" b="1" i="0" dirty="0">
                <a:solidFill>
                  <a:srgbClr val="222222"/>
                </a:solidFill>
                <a:effectLst/>
                <a:latin typeface="Open Sans" panose="020B0606030504020204" pitchFamily="34" charset="0"/>
              </a:rPr>
              <a:t>Discrimination</a:t>
            </a:r>
            <a:r>
              <a:rPr lang="en-GB" b="0" i="0" dirty="0">
                <a:solidFill>
                  <a:srgbClr val="222222"/>
                </a:solidFill>
                <a:effectLst/>
                <a:latin typeface="Open Sans" panose="020B0606030504020204" pitchFamily="34" charset="0"/>
              </a:rPr>
              <a:t>: Travellers constitute the largest single category of discrimination reported to the responsible agencies.</a:t>
            </a:r>
          </a:p>
          <a:p>
            <a:pPr algn="l">
              <a:spcBef>
                <a:spcPts val="1500"/>
              </a:spcBef>
              <a:spcAft>
                <a:spcPts val="1500"/>
              </a:spcAft>
              <a:buFont typeface="Arial" panose="020B0604020202020204" pitchFamily="34" charset="0"/>
              <a:buChar char="•"/>
            </a:pPr>
            <a:r>
              <a:rPr lang="en-GB" b="0" i="0" dirty="0">
                <a:solidFill>
                  <a:srgbClr val="222222"/>
                </a:solidFill>
                <a:effectLst/>
                <a:latin typeface="Open Sans" panose="020B0606030504020204" pitchFamily="34" charset="0"/>
              </a:rPr>
              <a:t> </a:t>
            </a:r>
            <a:r>
              <a:rPr lang="en-GB" b="1" i="0" dirty="0">
                <a:solidFill>
                  <a:srgbClr val="222222"/>
                </a:solidFill>
                <a:effectLst/>
                <a:latin typeface="Open Sans" panose="020B0606030504020204" pitchFamily="34" charset="0"/>
              </a:rPr>
              <a:t>Identity Issues</a:t>
            </a:r>
            <a:r>
              <a:rPr lang="en-GB" b="0" i="0" dirty="0">
                <a:solidFill>
                  <a:srgbClr val="222222"/>
                </a:solidFill>
                <a:effectLst/>
                <a:latin typeface="Open Sans" panose="020B0606030504020204" pitchFamily="34" charset="0"/>
              </a:rPr>
              <a:t>: problems of identity arising from their minority status.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a:t>
            </a:r>
            <a:r>
              <a:rPr lang="en-GB" b="1" dirty="0"/>
              <a:t>family unit </a:t>
            </a:r>
            <a:r>
              <a:rPr lang="en-GB" dirty="0"/>
              <a:t>is at the core of Irish Traveller life, with a focus on strong kinship ties and extended family networks. </a:t>
            </a:r>
            <a:r>
              <a:rPr lang="en-GB" b="0" i="0" dirty="0">
                <a:solidFill>
                  <a:srgbClr val="101F2F"/>
                </a:solidFill>
                <a:effectLst/>
                <a:latin typeface="Lexend"/>
              </a:rPr>
              <a:t>Family, extended family bonds and networks are very important to the Gypsy and Traveller way of life, as is a distinct identity from the settled </a:t>
            </a:r>
            <a:r>
              <a:rPr lang="en-GB" b="1" i="0" dirty="0">
                <a:solidFill>
                  <a:srgbClr val="101F2F"/>
                </a:solidFill>
                <a:effectLst/>
                <a:latin typeface="Lexend"/>
              </a:rPr>
              <a:t>‘Gorja’ </a:t>
            </a:r>
            <a:r>
              <a:rPr lang="en-GB" b="0" i="0" dirty="0">
                <a:solidFill>
                  <a:srgbClr val="101F2F"/>
                </a:solidFill>
                <a:effectLst/>
                <a:latin typeface="Lexend"/>
              </a:rPr>
              <a:t>or ‘country’ population. Extended family or community gatherings usually mark family anniversaries, births, weddings and funerals with strong religious ceremonial content. Gypsies and Travellers generally marry young and respect their older generation (TV series ‘Big Fat Gypsy Wedding’).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i="0" dirty="0">
              <a:solidFill>
                <a:srgbClr val="101F2F"/>
              </a:solidFill>
              <a:effectLst/>
              <a:latin typeface="Lexend"/>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Gender</a:t>
            </a:r>
            <a:r>
              <a:rPr lang="en-GB" dirty="0"/>
              <a:t>: Traditional gender roles are prevalent, with men typically involved in work outside the home, while women often focus on domestic responsibilities.</a:t>
            </a:r>
            <a:endParaRPr lang="en-GB" b="0" i="0" dirty="0">
              <a:solidFill>
                <a:srgbClr val="101F2F"/>
              </a:solidFill>
              <a:effectLst/>
              <a:latin typeface="Lexend"/>
            </a:endParaRPr>
          </a:p>
          <a:p>
            <a:endParaRPr lang="en-GB" b="0" i="0" dirty="0">
              <a:solidFill>
                <a:srgbClr val="101F2F"/>
              </a:solidFill>
              <a:effectLst/>
              <a:latin typeface="Lexend"/>
            </a:endParaRPr>
          </a:p>
          <a:p>
            <a:r>
              <a:rPr lang="en-GB" b="1" i="0" dirty="0">
                <a:solidFill>
                  <a:srgbClr val="101F2F"/>
                </a:solidFill>
                <a:effectLst/>
                <a:latin typeface="Lexend"/>
              </a:rPr>
              <a:t>Marriage</a:t>
            </a:r>
            <a:r>
              <a:rPr lang="en-GB" b="0" i="0" dirty="0">
                <a:solidFill>
                  <a:srgbClr val="101F2F"/>
                </a:solidFill>
                <a:effectLst/>
                <a:latin typeface="Lexend"/>
              </a:rPr>
              <a:t>: Intermarriage between Travellers is commonplace. Although one study in 1976 showed 160 marriages, 90% were between travellers rather than with members of the settled community (Question: Why do you think this is?). Most marriages are ‘matches’. They marry younger than the general Irish population by 9 years on average. </a:t>
            </a:r>
          </a:p>
          <a:p>
            <a:endParaRPr lang="en-GB" b="0" i="0" dirty="0">
              <a:solidFill>
                <a:srgbClr val="101F2F"/>
              </a:solidFill>
              <a:effectLst/>
              <a:latin typeface="Lexend"/>
            </a:endParaRPr>
          </a:p>
          <a:p>
            <a:r>
              <a:rPr lang="en-GB" b="1" i="0" dirty="0">
                <a:solidFill>
                  <a:srgbClr val="101F2F"/>
                </a:solidFill>
                <a:effectLst/>
                <a:latin typeface="Lexend"/>
              </a:rPr>
              <a:t>Bare Knuckle Boxing</a:t>
            </a:r>
            <a:r>
              <a:rPr lang="en-GB" b="0" i="0" dirty="0">
                <a:solidFill>
                  <a:srgbClr val="101F2F"/>
                </a:solidFill>
                <a:effectLst/>
                <a:latin typeface="Lexend"/>
              </a:rPr>
              <a:t>: </a:t>
            </a:r>
            <a:r>
              <a:rPr lang="en-GB" b="0" i="0" dirty="0">
                <a:solidFill>
                  <a:srgbClr val="1B1B1B"/>
                </a:solidFill>
                <a:effectLst/>
                <a:latin typeface="Cambria" panose="02040503050406030204" pitchFamily="18" charset="0"/>
              </a:rPr>
              <a:t>a means by which a male Irish Traveler upholds his family’s honour. Rival families or clans may hold grudges against one another for decades, and in response to taunts from a rival clan, which are sometimes posted on video-sharing websites such as YouTube, male Irish Travelers compete with each other in bare-knuckle boxing matches to settle the score</a:t>
            </a:r>
            <a:endParaRPr lang="en-GB" b="0" i="0" dirty="0">
              <a:solidFill>
                <a:srgbClr val="101F2F"/>
              </a:solidFill>
              <a:effectLst/>
              <a:latin typeface="Lexend"/>
            </a:endParaRPr>
          </a:p>
          <a:p>
            <a:endParaRPr lang="en-GB" b="0" i="0" dirty="0">
              <a:solidFill>
                <a:srgbClr val="101F2F"/>
              </a:solidFill>
              <a:effectLst/>
              <a:latin typeface="Lexend"/>
            </a:endParaRPr>
          </a:p>
          <a:p>
            <a:r>
              <a:rPr lang="en-GB" b="0" i="0" dirty="0">
                <a:solidFill>
                  <a:srgbClr val="101F2F"/>
                </a:solidFill>
                <a:effectLst/>
                <a:latin typeface="Lexend"/>
              </a:rPr>
              <a:t>Gypsy and Traveller culture has always adapted to survive and continues to do so today. Rapid economic change, recession and the gradual dismantling of the ‘grey’ economy have driven many Gypsy and Traveller families into hard times. </a:t>
            </a:r>
            <a:r>
              <a:rPr lang="en-GB" b="1" i="0" dirty="0">
                <a:solidFill>
                  <a:srgbClr val="101F2F"/>
                </a:solidFill>
                <a:effectLst/>
                <a:latin typeface="Lexend"/>
              </a:rPr>
              <a:t>The criminalisation of ‘travelling</a:t>
            </a:r>
            <a:r>
              <a:rPr lang="en-GB" b="0" i="0" dirty="0">
                <a:solidFill>
                  <a:srgbClr val="101F2F"/>
                </a:solidFill>
                <a:effectLst/>
                <a:latin typeface="Lexend"/>
              </a:rPr>
              <a:t>’ and the dire shortage of authorised private or council sites have added to this. Some Travellers describe the effect that this is having as </a:t>
            </a:r>
            <a:r>
              <a:rPr lang="en-GB" b="1" i="0" dirty="0">
                <a:solidFill>
                  <a:srgbClr val="101F2F"/>
                </a:solidFill>
                <a:effectLst/>
                <a:latin typeface="Lexend"/>
              </a:rPr>
              <a:t>“a crisis in the community”</a:t>
            </a:r>
            <a:r>
              <a:rPr lang="en-GB" b="0" i="0" dirty="0">
                <a:solidFill>
                  <a:srgbClr val="101F2F"/>
                </a:solidFill>
                <a:effectLst/>
                <a:latin typeface="Lexend"/>
              </a:rPr>
              <a:t>. A study in Ireland put the suicide rate of Irish Traveller men as 3-5 times higher than the wider population. Anecdotal evidence suggests that the same phenomenon is happening amongst Traveller communities in the UK.</a:t>
            </a:r>
          </a:p>
          <a:p>
            <a:endParaRPr lang="en-GB" b="0" i="0" dirty="0">
              <a:solidFill>
                <a:srgbClr val="101F2F"/>
              </a:solidFill>
              <a:effectLst/>
              <a:latin typeface="Lexend"/>
            </a:endParaRPr>
          </a:p>
          <a:p>
            <a:r>
              <a:rPr lang="en-GB" b="1" i="0" dirty="0">
                <a:solidFill>
                  <a:srgbClr val="101F2F"/>
                </a:solidFill>
                <a:effectLst/>
                <a:latin typeface="Lexend"/>
              </a:rPr>
              <a:t>Population (2021 Census Map </a:t>
            </a:r>
          </a:p>
          <a:p>
            <a:r>
              <a:rPr lang="en-GB" sz="2800" b="0" i="0" dirty="0">
                <a:solidFill>
                  <a:srgbClr val="545D7E"/>
                </a:solidFill>
                <a:effectLst/>
                <a:latin typeface="Google Sans"/>
              </a:rPr>
              <a:t>Estimated 31,000 Travellers in Ireland and 1,500 in Northern Ireland. </a:t>
            </a:r>
            <a:endParaRPr lang="en-GB" sz="1800" b="1" i="0" kern="0" dirty="0">
              <a:solidFill>
                <a:srgbClr val="101F2F"/>
              </a:solidFill>
              <a:effectLst/>
              <a:latin typeface="Lexend"/>
              <a:ea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1800" kern="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England and Wales: 71,440 people identified as Gypsy or Irish Travellers (0.12% of the usual resident population of England and Wales).</a:t>
            </a:r>
            <a:endParaRPr lang="en-GB" sz="18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kern="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Elementary occupations and skilled trades were the most common job types held by employed people who identified as Gypsy or Irish Traveller, at 24.6% and 18.2%, respectively.</a:t>
            </a:r>
            <a:endParaRPr lang="en-GB" sz="18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kern="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56.8% of those who identified as Gypsy or Irish Traveller had no qualifications, compared with 18.2% of the England and Wales population.</a:t>
            </a:r>
            <a:endParaRPr lang="en-GB" sz="18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p>
            <a:endParaRPr lang="en-GB" b="0" i="0" dirty="0">
              <a:solidFill>
                <a:srgbClr val="101F2F"/>
              </a:solidFill>
              <a:effectLst/>
              <a:latin typeface="Lexend"/>
            </a:endParaRPr>
          </a:p>
          <a:p>
            <a:r>
              <a:rPr lang="en-GB" b="1" i="0" dirty="0">
                <a:solidFill>
                  <a:srgbClr val="101F2F"/>
                </a:solidFill>
                <a:effectLst/>
                <a:latin typeface="Lexend"/>
              </a:rPr>
              <a:t>RELIGION</a:t>
            </a:r>
          </a:p>
          <a:p>
            <a:r>
              <a:rPr lang="en-GB" b="0" i="0" dirty="0">
                <a:solidFill>
                  <a:srgbClr val="101F2F"/>
                </a:solidFill>
                <a:effectLst/>
                <a:latin typeface="Lexend"/>
              </a:rPr>
              <a:t>Many Irish Travellers are practising Catholics, while some Gypsies and Travellers are part of a growing Christian Evangelical movement.</a:t>
            </a:r>
            <a:endParaRPr lang="en-GB" b="1" i="0" dirty="0">
              <a:solidFill>
                <a:srgbClr val="101F2F"/>
              </a:solidFill>
              <a:effectLst/>
              <a:latin typeface="Lexend"/>
            </a:endParaRPr>
          </a:p>
          <a:p>
            <a:endParaRPr lang="en-GB" b="1" i="0" dirty="0">
              <a:solidFill>
                <a:srgbClr val="101F2F"/>
              </a:solidFill>
              <a:effectLst/>
              <a:latin typeface="Lexend"/>
            </a:endParaRPr>
          </a:p>
          <a:p>
            <a:r>
              <a:rPr lang="en-GB" b="1" i="0" dirty="0">
                <a:solidFill>
                  <a:srgbClr val="101F2F"/>
                </a:solidFill>
                <a:effectLst/>
                <a:latin typeface="Lexend"/>
              </a:rPr>
              <a:t>LANGUAGE</a:t>
            </a:r>
          </a:p>
          <a:p>
            <a:pPr algn="l"/>
            <a:r>
              <a:rPr lang="en-GB" b="0" i="0" dirty="0">
                <a:solidFill>
                  <a:srgbClr val="101F2F"/>
                </a:solidFill>
                <a:effectLst/>
                <a:latin typeface="Lexend"/>
              </a:rPr>
              <a:t>Although Travellers speak English in most situations, they often speak to each other in their own language; for Irish Travellers, this is called Cant or Gammon, and Gypsies speak Romani, which is the only indigenous language in the UK with Indic roots. Sometimes referred to as “Shelta” by linguists and academics.</a:t>
            </a:r>
          </a:p>
          <a:p>
            <a:pPr algn="l"/>
            <a:endParaRPr lang="en-GB" b="0" i="0" dirty="0">
              <a:solidFill>
                <a:srgbClr val="101F2F"/>
              </a:solidFill>
              <a:effectLst/>
              <a:latin typeface="Lexend"/>
            </a:endParaRPr>
          </a:p>
          <a:p>
            <a:pPr algn="l"/>
            <a:r>
              <a:rPr lang="en-GB" b="1" i="0" dirty="0">
                <a:solidFill>
                  <a:srgbClr val="101F2F"/>
                </a:solidFill>
                <a:effectLst/>
                <a:latin typeface="Lexend"/>
              </a:rPr>
              <a:t>EDUCATION</a:t>
            </a:r>
          </a:p>
          <a:p>
            <a:r>
              <a:rPr lang="en-GB" b="1" i="0" dirty="0">
                <a:solidFill>
                  <a:srgbClr val="101F2F"/>
                </a:solidFill>
                <a:effectLst/>
                <a:latin typeface="Lexend"/>
              </a:rPr>
              <a:t>Ireland</a:t>
            </a:r>
            <a:r>
              <a:rPr lang="en-GB" b="0" i="0" dirty="0">
                <a:solidFill>
                  <a:srgbClr val="101F2F"/>
                </a:solidFill>
                <a:effectLst/>
                <a:latin typeface="Lexend"/>
              </a:rPr>
              <a:t>: </a:t>
            </a:r>
            <a:r>
              <a:rPr lang="en-GB" b="0" i="0" u="none" dirty="0">
                <a:solidFill>
                  <a:srgbClr val="141414"/>
                </a:solidFill>
                <a:effectLst/>
                <a:latin typeface="Calibri" panose="020F0502020204030204" pitchFamily="34" charset="0"/>
                <a:cs typeface="Calibri" panose="020F0502020204030204" pitchFamily="34" charset="0"/>
              </a:rPr>
              <a:t>in 2019, EU research found that 70% of young people (16-18 year olds) from the Irish Traveller community were not in further education or training, compared to 5% of young Irish people generally.</a:t>
            </a:r>
          </a:p>
          <a:p>
            <a:endParaRPr lang="en-GB" b="0" i="0" u="none" dirty="0">
              <a:solidFill>
                <a:srgbClr val="141414"/>
              </a:solidFill>
              <a:effectLst/>
              <a:latin typeface="Calibri" panose="020F0502020204030204" pitchFamily="34" charset="0"/>
              <a:cs typeface="Calibri" panose="020F0502020204030204" pitchFamily="34" charset="0"/>
            </a:endParaRPr>
          </a:p>
          <a:p>
            <a:r>
              <a:rPr lang="en-GB" b="1" i="0" u="none" dirty="0">
                <a:solidFill>
                  <a:srgbClr val="141414"/>
                </a:solidFill>
                <a:effectLst/>
                <a:latin typeface="Calibri" panose="020F0502020204030204" pitchFamily="34" charset="0"/>
                <a:cs typeface="Calibri" panose="020F0502020204030204" pitchFamily="34" charset="0"/>
              </a:rPr>
              <a:t>UK: </a:t>
            </a:r>
            <a:r>
              <a:rPr lang="en-GB" b="0" i="0" dirty="0">
                <a:solidFill>
                  <a:srgbClr val="212529"/>
                </a:solidFill>
                <a:effectLst/>
                <a:latin typeface="Avenir W01"/>
              </a:rPr>
              <a:t>Gypsies, Roma and Travellers have the lowest educational attainment at all key stages up to and including KS4, out of any ethnic groups in the UK.</a:t>
            </a:r>
          </a:p>
          <a:p>
            <a:pPr algn="l">
              <a:buFont typeface="Arial" panose="020B0604020202020204" pitchFamily="34" charset="0"/>
              <a:buChar char="•"/>
            </a:pPr>
            <a:r>
              <a:rPr lang="en-GB" b="0" i="0" dirty="0">
                <a:solidFill>
                  <a:srgbClr val="212529"/>
                </a:solidFill>
                <a:effectLst/>
                <a:latin typeface="Avenir W01"/>
              </a:rPr>
              <a:t>In the 2021 to 2022 school year only 15% of Gypsy/Roma pupils and 16% of Irish Traveller pupils met the expected standard in Key Stage 2 reading, writing and maths combined for 10 to 11 year olds (compared to 59% of all).</a:t>
            </a:r>
          </a:p>
          <a:p>
            <a:pPr algn="l">
              <a:buFont typeface="Arial" panose="020B0604020202020204" pitchFamily="34" charset="0"/>
              <a:buChar char="•"/>
            </a:pPr>
            <a:r>
              <a:rPr lang="en-GB" b="0" i="0" dirty="0">
                <a:solidFill>
                  <a:srgbClr val="212529"/>
                </a:solidFill>
                <a:effectLst/>
                <a:latin typeface="Avenir W01"/>
              </a:rPr>
              <a:t>In the 2021 to 2022 school year, only 8.5% of Gypsy/Roma pupils got a grade 5 or above in GCSE English and Maths, and 14.4% of Irish Travellers (compared to 49.8% for all).</a:t>
            </a:r>
          </a:p>
          <a:p>
            <a:pPr algn="l">
              <a:buFont typeface="Arial" panose="020B0604020202020204" pitchFamily="34" charset="0"/>
              <a:buChar char="•"/>
            </a:pPr>
            <a:r>
              <a:rPr lang="en-GB" b="0" i="0" dirty="0">
                <a:solidFill>
                  <a:srgbClr val="212529"/>
                </a:solidFill>
                <a:effectLst/>
                <a:latin typeface="Avenir W01"/>
              </a:rPr>
              <a:t>Gypsy/Roma (67%) and Irish Traveller (72%) pupils were the least likely to stay in education after GCSEs.</a:t>
            </a:r>
          </a:p>
          <a:p>
            <a:pPr marL="171450" indent="-171450" algn="l">
              <a:buFont typeface="Arial" panose="020B0604020202020204" pitchFamily="34" charset="0"/>
              <a:buChar char="•"/>
            </a:pPr>
            <a:r>
              <a:rPr lang="en-GB" b="0" i="0" dirty="0">
                <a:solidFill>
                  <a:srgbClr val="212529"/>
                </a:solidFill>
                <a:effectLst/>
                <a:latin typeface="Avenir W01"/>
              </a:rPr>
              <a:t>Gypsy, Roma and Traveller children have amongst the highest rate of exclusions out of any ethnic groups in the UK.</a:t>
            </a:r>
          </a:p>
          <a:p>
            <a:pPr algn="l"/>
            <a:endParaRPr lang="en-GB" b="0" i="0" dirty="0">
              <a:solidFill>
                <a:srgbClr val="212529"/>
              </a:solidFill>
              <a:effectLst/>
              <a:latin typeface="Avenir W01"/>
            </a:endParaRPr>
          </a:p>
          <a:p>
            <a:pPr algn="l"/>
            <a:r>
              <a:rPr lang="en-GB" b="1" i="0" dirty="0">
                <a:solidFill>
                  <a:srgbClr val="212529"/>
                </a:solidFill>
                <a:effectLst/>
                <a:latin typeface="Avenir W01"/>
              </a:rPr>
              <a:t>Question &amp; Discuss: </a:t>
            </a:r>
            <a:r>
              <a:rPr lang="en-GB" b="0" i="0" dirty="0">
                <a:solidFill>
                  <a:srgbClr val="212529"/>
                </a:solidFill>
                <a:effectLst/>
                <a:latin typeface="Avenir W01"/>
              </a:rPr>
              <a:t>Why do these statistics show Irish Travellers as having a poorer level of formal education than the rest of the population? What reasons could there be?</a:t>
            </a:r>
          </a:p>
          <a:p>
            <a:pPr algn="l"/>
            <a:endParaRPr lang="en-GB" b="1" i="0" dirty="0">
              <a:solidFill>
                <a:srgbClr val="212529"/>
              </a:solidFill>
              <a:effectLst/>
              <a:latin typeface="Avenir W01"/>
            </a:endParaRPr>
          </a:p>
          <a:p>
            <a:pPr algn="l"/>
            <a:r>
              <a:rPr lang="en-GB" b="1" i="0" u="sng" dirty="0">
                <a:solidFill>
                  <a:srgbClr val="212529"/>
                </a:solidFill>
                <a:effectLst/>
                <a:latin typeface="Avenir W01"/>
              </a:rPr>
              <a:t>Play YouTube video</a:t>
            </a:r>
            <a:r>
              <a:rPr lang="en-GB" b="1" i="0" dirty="0">
                <a:solidFill>
                  <a:srgbClr val="212529"/>
                </a:solidFill>
                <a:effectLst/>
                <a:latin typeface="Avenir W01"/>
              </a:rPr>
              <a:t>: </a:t>
            </a:r>
            <a:r>
              <a:rPr lang="en-GB" sz="1800" b="0" kern="100" dirty="0">
                <a:effectLst/>
                <a:latin typeface="Calibri" panose="020F0502020204030204" pitchFamily="34" charset="0"/>
                <a:ea typeface="Aptos" panose="020B0004020202020204" pitchFamily="34" charset="0"/>
                <a:cs typeface="Times New Roman" panose="02020603050405020304" pitchFamily="18" charset="0"/>
              </a:rPr>
              <a:t>Appleby Horse Fair: “Girls, Horses &amp; Identity” (BBC Newsnight, 2015) (07:25)</a:t>
            </a:r>
          </a:p>
          <a:p>
            <a:pPr algn="l"/>
            <a:r>
              <a:rPr lang="en-GB" sz="2800" b="0" i="0" dirty="0">
                <a:solidFill>
                  <a:srgbClr val="0B0C0C"/>
                </a:solidFill>
                <a:effectLst/>
                <a:latin typeface="Public Sans"/>
              </a:rPr>
              <a:t>Appleby Horse Fair is an annual gathering of Gypsies and Travellers in the town of Appleby in Westmorland, which takes place over a week in early June, from a Thursday to the following Wednesday, but this is essentially a weekend event, the main days being the Friday, Saturday and Sunday. Appleby Fair is unique in Europe and, as well as attracting around 10,000 Gypsies and Travellers, over 30,000 other visitors attend the Fair. It celebrates Gypsy and Traveller heritage.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b="0" kern="100" dirty="0">
              <a:effectLst/>
              <a:latin typeface="Aptos" panose="020B0004020202020204" pitchFamily="34" charset="0"/>
              <a:ea typeface="Aptos" panose="020B0004020202020204" pitchFamily="34" charset="0"/>
              <a:cs typeface="Times New Roman" panose="02020603050405020304" pitchFamily="18" charset="0"/>
            </a:endParaRPr>
          </a:p>
          <a:p>
            <a:r>
              <a:rPr lang="en-GB" b="1" i="0" u="sng" dirty="0">
                <a:solidFill>
                  <a:srgbClr val="101F2F"/>
                </a:solidFill>
                <a:effectLst/>
                <a:latin typeface="Lexend"/>
              </a:rPr>
              <a:t>GROUP WORK</a:t>
            </a:r>
            <a:r>
              <a:rPr lang="en-GB" b="1" i="0" dirty="0">
                <a:solidFill>
                  <a:srgbClr val="101F2F"/>
                </a:solidFill>
                <a:effectLst/>
                <a:latin typeface="Lexend"/>
              </a:rPr>
              <a:t>: </a:t>
            </a:r>
            <a:r>
              <a:rPr lang="en-GB" b="0" i="0" dirty="0">
                <a:solidFill>
                  <a:srgbClr val="101F2F"/>
                </a:solidFill>
                <a:effectLst/>
                <a:latin typeface="Lexend"/>
              </a:rPr>
              <a:t>Depending on numbers in class, assign one cultural element to each group. Family and community is a large section, so narrow down the topic. Research and present findings. Academic and substantiated sources (refer to Moodle page list of academic papers) (15 minutes).</a:t>
            </a:r>
          </a:p>
          <a:p>
            <a:endParaRPr lang="en-GB" b="0" i="0" dirty="0">
              <a:solidFill>
                <a:srgbClr val="101F2F"/>
              </a:solidFill>
              <a:effectLst/>
              <a:latin typeface="Lexend"/>
            </a:endParaRPr>
          </a:p>
          <a:p>
            <a:endParaRPr lang="en-GB" b="0" i="0" dirty="0">
              <a:solidFill>
                <a:srgbClr val="101F2F"/>
              </a:solidFill>
              <a:effectLst/>
              <a:latin typeface="Lexend"/>
            </a:endParaRPr>
          </a:p>
          <a:p>
            <a:endParaRPr lang="en-GB" b="0" i="0" dirty="0">
              <a:solidFill>
                <a:srgbClr val="101F2F"/>
              </a:solidFill>
              <a:effectLst/>
              <a:latin typeface="Lexend"/>
            </a:endParaRPr>
          </a:p>
          <a:p>
            <a:endParaRPr lang="en-GB" b="0" i="0" dirty="0">
              <a:solidFill>
                <a:srgbClr val="101F2F"/>
              </a:solidFill>
              <a:effectLst/>
              <a:latin typeface="Lexend"/>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dirty="0">
              <a:solidFill>
                <a:srgbClr val="058742"/>
              </a:solidFill>
              <a:effectLst/>
              <a:latin typeface="Calibri" panose="020F0502020204030204" pitchFamily="34" charset="0"/>
              <a:cs typeface="Calibri" panose="020F0502020204030204" pitchFamily="34" charset="0"/>
            </a:endParaRPr>
          </a:p>
          <a:p>
            <a:endParaRPr lang="en-GB" dirty="0"/>
          </a:p>
        </p:txBody>
      </p:sp>
      <p:sp>
        <p:nvSpPr>
          <p:cNvPr id="4" name="Slide Number Placeholder 3"/>
          <p:cNvSpPr>
            <a:spLocks noGrp="1"/>
          </p:cNvSpPr>
          <p:nvPr>
            <p:ph type="sldNum" sz="quarter" idx="5"/>
          </p:nvPr>
        </p:nvSpPr>
        <p:spPr/>
        <p:txBody>
          <a:bodyPr/>
          <a:lstStyle/>
          <a:p>
            <a:fld id="{18AFD63A-DB18-482D-A717-5299E7547A5B}" type="slidenum">
              <a:rPr lang="en-GB" smtClean="0"/>
              <a:t>6</a:t>
            </a:fld>
            <a:endParaRPr lang="en-GB"/>
          </a:p>
        </p:txBody>
      </p:sp>
    </p:spTree>
    <p:extLst>
      <p:ext uri="{BB962C8B-B14F-4D97-AF65-F5344CB8AC3E}">
        <p14:creationId xmlns:p14="http://schemas.microsoft.com/office/powerpoint/2010/main" val="31242103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5 minutes.</a:t>
            </a:r>
          </a:p>
        </p:txBody>
      </p:sp>
      <p:sp>
        <p:nvSpPr>
          <p:cNvPr id="4" name="Slide Number Placeholder 3"/>
          <p:cNvSpPr>
            <a:spLocks noGrp="1"/>
          </p:cNvSpPr>
          <p:nvPr>
            <p:ph type="sldNum" sz="quarter" idx="5"/>
          </p:nvPr>
        </p:nvSpPr>
        <p:spPr/>
        <p:txBody>
          <a:bodyPr/>
          <a:lstStyle/>
          <a:p>
            <a:fld id="{18AFD63A-DB18-482D-A717-5299E7547A5B}" type="slidenum">
              <a:rPr lang="en-GB" smtClean="0"/>
              <a:t>7</a:t>
            </a:fld>
            <a:endParaRPr lang="en-GB"/>
          </a:p>
        </p:txBody>
      </p:sp>
    </p:spTree>
    <p:extLst>
      <p:ext uri="{BB962C8B-B14F-4D97-AF65-F5344CB8AC3E}">
        <p14:creationId xmlns:p14="http://schemas.microsoft.com/office/powerpoint/2010/main" val="1191338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400" b="1" dirty="0"/>
              <a:t>(30 minutes)</a:t>
            </a:r>
          </a:p>
          <a:p>
            <a:pPr algn="l"/>
            <a:endParaRPr lang="en-GB" sz="1400" b="0" dirty="0"/>
          </a:p>
          <a:p>
            <a:pPr algn="l"/>
            <a:r>
              <a:rPr lang="en-GB" b="1" dirty="0"/>
              <a:t>STEREOTYPING</a:t>
            </a:r>
          </a:p>
          <a:p>
            <a:pPr algn="l"/>
            <a:r>
              <a:rPr lang="en-GB" b="1" u="sng" dirty="0"/>
              <a:t>Question &amp; Discuss: </a:t>
            </a:r>
            <a:r>
              <a:rPr lang="en-GB" b="0" i="0" u="sng" dirty="0"/>
              <a:t>What are the stereotypes of Irish Travellers?</a:t>
            </a:r>
          </a:p>
          <a:p>
            <a:pPr algn="l"/>
            <a:endParaRPr lang="en-GB" b="1" dirty="0"/>
          </a:p>
          <a:p>
            <a:pPr algn="l"/>
            <a:r>
              <a:rPr lang="en-GB" b="1" dirty="0"/>
              <a:t>General stereotypes: </a:t>
            </a:r>
            <a:r>
              <a:rPr lang="en-GB" b="0" dirty="0"/>
              <a:t>Criminality, uneducated, nomadic lifestyle is disruptive and anti-social, resistance to modernity, dependency on social welfare. Introduce personal knowledge and interactions as 30 years of police service, also living within Pembrokeshire with a high population of travellers. Although some may be true, it is only a small proportion statistically similar to the rest of the population.</a:t>
            </a:r>
          </a:p>
          <a:p>
            <a:pPr algn="l"/>
            <a:endParaRPr lang="en-GB" b="1" dirty="0"/>
          </a:p>
          <a:p>
            <a:pPr algn="l"/>
            <a:r>
              <a:rPr lang="en-GB" b="0" i="0" dirty="0">
                <a:solidFill>
                  <a:srgbClr val="101F2F"/>
                </a:solidFill>
                <a:effectLst/>
                <a:latin typeface="Lexend"/>
              </a:rPr>
              <a:t>Gypsies, Roma and Travellers experience high levels of racism and discrimination in their everyday lives and have the worst outcomes across all social indicators. Additionally, they face challenges in almost every aspect of their lives, such as access to healthcare and housing and discrimination in education and employment. Racism against Gypsies and Travellers is so entrenched that in </a:t>
            </a:r>
            <a:r>
              <a:rPr lang="en-GB" b="1" i="0" dirty="0">
                <a:solidFill>
                  <a:srgbClr val="101F2F"/>
                </a:solidFill>
                <a:effectLst/>
                <a:latin typeface="Lexend"/>
              </a:rPr>
              <a:t>2004 Sir Trevor Philips (broadcaster, writer and former politician – also Sky politics programme on Sunday mornings) referred to it as “the last respectable form of racism”.</a:t>
            </a:r>
          </a:p>
          <a:p>
            <a:pPr algn="l"/>
            <a:endParaRPr lang="en-GB" b="0" i="0" dirty="0">
              <a:solidFill>
                <a:srgbClr val="101F2F"/>
              </a:solidFill>
              <a:effectLst/>
              <a:latin typeface="Lexend"/>
            </a:endParaRPr>
          </a:p>
          <a:p>
            <a:pPr algn="l"/>
            <a:r>
              <a:rPr lang="en-GB" b="0" i="0" dirty="0">
                <a:solidFill>
                  <a:srgbClr val="101F2F"/>
                </a:solidFill>
                <a:effectLst/>
                <a:latin typeface="Lexend"/>
              </a:rPr>
              <a:t>The </a:t>
            </a:r>
            <a:r>
              <a:rPr lang="en-GB" b="1" i="0" dirty="0">
                <a:solidFill>
                  <a:srgbClr val="101F2F"/>
                </a:solidFill>
                <a:effectLst/>
                <a:latin typeface="Lexend"/>
              </a:rPr>
              <a:t>media</a:t>
            </a:r>
            <a:r>
              <a:rPr lang="en-GB" b="0" i="0" dirty="0">
                <a:solidFill>
                  <a:srgbClr val="101F2F"/>
                </a:solidFill>
                <a:effectLst/>
                <a:latin typeface="Lexend"/>
              </a:rPr>
              <a:t> often portrays </a:t>
            </a:r>
            <a:r>
              <a:rPr lang="en-GB" b="1" i="0" dirty="0">
                <a:solidFill>
                  <a:srgbClr val="101F2F"/>
                </a:solidFill>
                <a:effectLst/>
                <a:latin typeface="Lexend"/>
              </a:rPr>
              <a:t>Traveller women </a:t>
            </a:r>
            <a:r>
              <a:rPr lang="en-GB" b="0" i="0" dirty="0">
                <a:solidFill>
                  <a:srgbClr val="101F2F"/>
                </a:solidFill>
                <a:effectLst/>
                <a:latin typeface="Lexend"/>
              </a:rPr>
              <a:t>as oppressed, with low aspirations and an obsession with weddings, neglecting their potential as inspirational or entrepreneurial figures. Shows like My Big Fat Gypsy Wedding and The Town the Gypsies Took Over reinforce harmful stereotypes, making it hard for the public to see beyond them. The language used to describe Gypsies, Roma, and Travellers is often dehumanising, framing them as an invasion or even likening them to a disease, which further perpetuates these harmful views.</a:t>
            </a:r>
          </a:p>
          <a:p>
            <a:pPr algn="l"/>
            <a:endParaRPr lang="en-GB" b="0" i="0" dirty="0">
              <a:solidFill>
                <a:srgbClr val="101F2F"/>
              </a:solidFill>
              <a:effectLst/>
              <a:latin typeface="Lexend"/>
            </a:endParaRPr>
          </a:p>
          <a:p>
            <a:pPr algn="l" fontAlgn="base"/>
            <a:r>
              <a:rPr lang="en-GB" b="0" i="0" dirty="0">
                <a:solidFill>
                  <a:srgbClr val="101F2F"/>
                </a:solidFill>
                <a:effectLst/>
                <a:latin typeface="Lexend"/>
              </a:rPr>
              <a:t>In reality, the vast majority of activists to advance Gypsy, Roma and Traveller rights are women, and they come from a diverse range of backgrounds. Many are prominent activists, educationalists, lawyers, or aspiring politicians. </a:t>
            </a:r>
            <a:r>
              <a:rPr lang="en-GB" b="1" i="0" dirty="0">
                <a:solidFill>
                  <a:srgbClr val="101F2F"/>
                </a:solidFill>
                <a:effectLst/>
                <a:latin typeface="Lexend"/>
              </a:rPr>
              <a:t>See Picture of Eileen Flynn - </a:t>
            </a:r>
            <a:r>
              <a:rPr lang="en-GB" b="0" i="0" dirty="0">
                <a:solidFill>
                  <a:srgbClr val="141414"/>
                </a:solidFill>
                <a:effectLst/>
                <a:latin typeface="inherit"/>
              </a:rPr>
              <a:t>Eileen Flynn has made history as the first woman from the Travelling community to sit in the Seanad, Ireland's upper house of Parliament. Committed to helping Travellers and other marginalised groups, she aims to introduce hate crime legislation in the Republic of Ireland. Flynn, who grew up on a Travellers' halting site in Dublin, was appointed by leader Micheál Martin.</a:t>
            </a:r>
            <a:endParaRPr lang="en-GB" b="1" i="0" dirty="0">
              <a:solidFill>
                <a:srgbClr val="101F2F"/>
              </a:solidFill>
              <a:effectLst/>
              <a:latin typeface="Lexend"/>
            </a:endParaRPr>
          </a:p>
          <a:p>
            <a:pPr algn="l"/>
            <a:endParaRPr lang="en-GB" b="1" dirty="0"/>
          </a:p>
          <a:p>
            <a:pPr algn="l"/>
            <a:r>
              <a:rPr lang="en-GB" b="1" dirty="0"/>
              <a:t>(Article 5) </a:t>
            </a:r>
            <a:r>
              <a:rPr lang="en-GB" b="1" i="0" dirty="0">
                <a:solidFill>
                  <a:srgbClr val="042100"/>
                </a:solidFill>
                <a:effectLst/>
                <a:latin typeface="Google Sans"/>
              </a:rPr>
              <a:t>Convention on the Elimination of All Forms of Discrimination against Women</a:t>
            </a:r>
            <a:r>
              <a:rPr lang="en-GB" b="0" i="0" dirty="0">
                <a:solidFill>
                  <a:srgbClr val="042100"/>
                </a:solidFill>
                <a:effectLst/>
                <a:latin typeface="Google Sans"/>
              </a:rPr>
              <a:t>. </a:t>
            </a:r>
            <a:r>
              <a:rPr lang="en-GB" b="0" i="0" dirty="0">
                <a:solidFill>
                  <a:srgbClr val="101F2F"/>
                </a:solidFill>
                <a:effectLst/>
                <a:latin typeface="Lexend"/>
              </a:rPr>
              <a:t>There is no denying the positive impact of the CEDAW convention in eliminating discrimination against women globally. Article 5 of the Convention encourages State Parties to work towards the elimination of stereotypes and instructs states to:</a:t>
            </a:r>
          </a:p>
          <a:p>
            <a:pPr algn="l"/>
            <a:r>
              <a:rPr lang="en-GB" b="0" i="1" dirty="0">
                <a:solidFill>
                  <a:srgbClr val="101F2F"/>
                </a:solidFill>
                <a:effectLst/>
                <a:latin typeface="Lexend"/>
              </a:rPr>
              <a:t>“modify the social and cultural patterns of conduct of men and women, to achieve the elimination of prejudices and customary and all other practices which are based on the idea of the inferiority or the superiority of either of the sexes or on stereotyped roles for men and women”.</a:t>
            </a:r>
          </a:p>
          <a:p>
            <a:pPr algn="l"/>
            <a:endParaRPr lang="en-GB" b="0" i="1" u="sng" dirty="0">
              <a:solidFill>
                <a:srgbClr val="101F2F"/>
              </a:solidFill>
              <a:effectLst/>
              <a:latin typeface="Lexend"/>
            </a:endParaRPr>
          </a:p>
          <a:p>
            <a:pPr algn="l"/>
            <a:r>
              <a:rPr lang="en-GB" b="1" i="0" u="sng" dirty="0">
                <a:solidFill>
                  <a:srgbClr val="101F2F"/>
                </a:solidFill>
                <a:effectLst/>
                <a:latin typeface="Lexend"/>
              </a:rPr>
              <a:t>Question &amp; Discuss: </a:t>
            </a:r>
            <a:r>
              <a:rPr lang="en-GB" b="0" i="0" u="sng" dirty="0">
                <a:solidFill>
                  <a:srgbClr val="101F2F"/>
                </a:solidFill>
                <a:effectLst/>
                <a:latin typeface="Lexend"/>
              </a:rPr>
              <a:t>Is the UK doing enough to address stereotypical images and depictions of Gypsy, Roma and Irish Traveller women?</a:t>
            </a:r>
          </a:p>
          <a:p>
            <a:pPr algn="l"/>
            <a:endParaRPr lang="en-GB" b="0" i="0" dirty="0">
              <a:solidFill>
                <a:srgbClr val="101F2F"/>
              </a:solidFill>
              <a:effectLst/>
              <a:latin typeface="Lexend"/>
            </a:endParaRPr>
          </a:p>
          <a:p>
            <a:pPr algn="l"/>
            <a:endParaRPr lang="en-GB" b="0" i="0" dirty="0">
              <a:solidFill>
                <a:srgbClr val="101F2F"/>
              </a:solidFill>
              <a:effectLst/>
              <a:latin typeface="Lexend"/>
            </a:endParaRPr>
          </a:p>
          <a:p>
            <a:pPr algn="l"/>
            <a:r>
              <a:rPr lang="en-GB" b="1" i="0" dirty="0">
                <a:solidFill>
                  <a:srgbClr val="101F2F"/>
                </a:solidFill>
                <a:effectLst/>
                <a:latin typeface="Lexend"/>
              </a:rPr>
              <a:t>DISCRIMINATION</a:t>
            </a:r>
          </a:p>
          <a:p>
            <a:pPr algn="l"/>
            <a:r>
              <a:rPr lang="en-GB" b="1" i="0" u="sng" dirty="0">
                <a:solidFill>
                  <a:srgbClr val="101F2F"/>
                </a:solidFill>
                <a:effectLst/>
                <a:latin typeface="Lexend"/>
              </a:rPr>
              <a:t>Question &amp; Discuss: </a:t>
            </a:r>
            <a:r>
              <a:rPr lang="en-GB" b="0" i="0" u="sng" dirty="0">
                <a:solidFill>
                  <a:srgbClr val="101F2F"/>
                </a:solidFill>
                <a:effectLst/>
                <a:latin typeface="Lexend"/>
              </a:rPr>
              <a:t>What examples of discrimination or racism do you think are levelled against Irish Travellers? Are they Individual or Institutionalised? Where have they come from?</a:t>
            </a:r>
          </a:p>
          <a:p>
            <a:pPr algn="l"/>
            <a:endParaRPr lang="en-GB" b="0" i="0" dirty="0">
              <a:solidFill>
                <a:srgbClr val="101F2F"/>
              </a:solidFill>
              <a:effectLst/>
              <a:latin typeface="Lexend"/>
            </a:endParaRPr>
          </a:p>
          <a:p>
            <a:pPr algn="l"/>
            <a:r>
              <a:rPr lang="en-GB" b="1" i="0" dirty="0">
                <a:solidFill>
                  <a:srgbClr val="101F2F"/>
                </a:solidFill>
                <a:effectLst/>
                <a:latin typeface="Lexend"/>
              </a:rPr>
              <a:t>Individual Racism</a:t>
            </a:r>
            <a:r>
              <a:rPr lang="en-GB" b="0" i="0" dirty="0">
                <a:solidFill>
                  <a:srgbClr val="101F2F"/>
                </a:solidFill>
                <a:effectLst/>
                <a:latin typeface="Lexend"/>
              </a:rPr>
              <a:t>, examples:  denying travellers access to a pub or shop, online hate speech, physical or emotional abuse on someone’s identity, traveller children being bullied in schools, travellers not being called for interviews for jobs based on their address, non-travellers campaigning against sites being built in their locality. </a:t>
            </a:r>
          </a:p>
          <a:p>
            <a:pPr algn="l"/>
            <a:r>
              <a:rPr lang="en-GB" b="1" i="0" dirty="0">
                <a:solidFill>
                  <a:srgbClr val="101F2F"/>
                </a:solidFill>
                <a:effectLst/>
                <a:latin typeface="Lexend"/>
              </a:rPr>
              <a:t>Institutional Racism</a:t>
            </a:r>
            <a:r>
              <a:rPr lang="en-GB" b="0" i="0" dirty="0">
                <a:solidFill>
                  <a:srgbClr val="101F2F"/>
                </a:solidFill>
                <a:effectLst/>
                <a:latin typeface="Lexend"/>
              </a:rPr>
              <a:t>, examples: denial of traveller ethnicity, absence of traveller culture, e.g. the education system, development of laws which criminalise traveller culture: control of horses, market trading, housing., lack of political will to deliver traveller accommodation, travellers being unable to get jobs due to a lack of education opportunities.</a:t>
            </a:r>
          </a:p>
          <a:p>
            <a:pPr algn="l"/>
            <a:endParaRPr lang="en-GB" b="0" i="0" dirty="0">
              <a:solidFill>
                <a:srgbClr val="101F2F"/>
              </a:solidFill>
              <a:effectLst/>
              <a:latin typeface="Lexend"/>
            </a:endParaRPr>
          </a:p>
          <a:p>
            <a:pPr algn="l"/>
            <a:r>
              <a:rPr lang="en-GB" b="0" i="0" dirty="0">
                <a:solidFill>
                  <a:srgbClr val="101F2F"/>
                </a:solidFill>
                <a:effectLst/>
                <a:latin typeface="Lexend"/>
              </a:rPr>
              <a:t>At the core of anti-traveller racism is the assumption that nomadism is not a valid way of life. The state response has been to outlaw it.</a:t>
            </a:r>
          </a:p>
          <a:p>
            <a:pPr algn="l"/>
            <a:endParaRPr lang="en-GB" b="0" i="0" dirty="0">
              <a:solidFill>
                <a:srgbClr val="101F2F"/>
              </a:solidFill>
              <a:effectLst/>
              <a:latin typeface="Lexend"/>
            </a:endParaRPr>
          </a:p>
          <a:p>
            <a:endParaRPr lang="en-GB" b="0" i="0" dirty="0">
              <a:solidFill>
                <a:srgbClr val="042100"/>
              </a:solidFill>
              <a:effectLst/>
              <a:latin typeface="Google Sans"/>
            </a:endParaRPr>
          </a:p>
          <a:p>
            <a:r>
              <a:rPr lang="en-GB" b="1" i="0" dirty="0">
                <a:solidFill>
                  <a:srgbClr val="042100"/>
                </a:solidFill>
                <a:effectLst/>
                <a:latin typeface="Google Sans"/>
              </a:rPr>
              <a:t>ADVOCACY</a:t>
            </a:r>
          </a:p>
          <a:p>
            <a:r>
              <a:rPr lang="en-GB" dirty="0"/>
              <a:t>Advocacy for Irish Travellers focuses on promoting equality, protecting their rights, and challenging the systemic discrimination they face in areas such as education, housing, employment, and health. </a:t>
            </a:r>
          </a:p>
          <a:p>
            <a:r>
              <a:rPr lang="en-GB" dirty="0"/>
              <a:t>Key organisations and efforts include:</a:t>
            </a:r>
            <a:endParaRPr lang="en-GB" b="0" i="0" dirty="0">
              <a:solidFill>
                <a:srgbClr val="042100"/>
              </a:solidFill>
              <a:effectLst/>
              <a:latin typeface="Google Sans"/>
            </a:endParaRPr>
          </a:p>
          <a:p>
            <a:r>
              <a:rPr lang="en-GB" b="1" dirty="0"/>
              <a:t>Irish Traveller Movement (ITM): </a:t>
            </a:r>
            <a:r>
              <a:rPr lang="en-GB" dirty="0"/>
              <a:t>Established in 1990, ITM works to advocate for Travellers' rights and promote social inclusion</a:t>
            </a:r>
          </a:p>
          <a:p>
            <a:r>
              <a:rPr lang="en-GB" b="1" dirty="0"/>
              <a:t>Pavee Point Traveller and Roma Centre: </a:t>
            </a:r>
            <a:r>
              <a:rPr lang="en-GB" dirty="0"/>
              <a:t>Established in 1985, Pavee Point focuses on human rights advocacy for Travellers and Roma communities</a:t>
            </a:r>
          </a:p>
          <a:p>
            <a:pPr>
              <a:buFontTx/>
              <a:buNone/>
            </a:pPr>
            <a:endParaRPr lang="en-GB" dirty="0"/>
          </a:p>
          <a:p>
            <a:pPr>
              <a:buFontTx/>
              <a:buNone/>
            </a:pPr>
            <a:endParaRPr lang="en-GB" dirty="0"/>
          </a:p>
          <a:p>
            <a:pPr>
              <a:lnSpc>
                <a:spcPct val="107000"/>
              </a:lnSpc>
              <a:spcAft>
                <a:spcPts val="800"/>
              </a:spcAft>
            </a:pPr>
            <a:r>
              <a:rPr lang="en-GB" b="1" dirty="0"/>
              <a:t>Play the YouTube video</a:t>
            </a:r>
            <a:r>
              <a:rPr lang="en-GB" dirty="0"/>
              <a:t> </a:t>
            </a:r>
            <a:r>
              <a:rPr lang="en-GB" sz="1800" b="1" kern="100" dirty="0">
                <a:effectLst/>
                <a:latin typeface="Calibri" panose="020F0502020204030204" pitchFamily="34" charset="0"/>
                <a:ea typeface="Aptos" panose="020B0004020202020204" pitchFamily="34" charset="0"/>
                <a:cs typeface="Times New Roman" panose="02020603050405020304" pitchFamily="18" charset="0"/>
              </a:rPr>
              <a:t>Travellers Speak Out about Discrimination (04:30)</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a:solidFill>
                  <a:srgbClr val="131313"/>
                </a:solidFill>
                <a:effectLst/>
                <a:latin typeface="Calibri" panose="020F0502020204030204" pitchFamily="34" charset="0"/>
                <a:ea typeface="Aptos" panose="020B0004020202020204" pitchFamily="34" charset="0"/>
                <a:cs typeface="Times New Roman" panose="02020603050405020304" pitchFamily="18" charset="0"/>
              </a:rPr>
              <a:t>This animation shares Traveller women's personal experiences of discrimination and the impact this has on their lives.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buFontTx/>
              <a:buNone/>
            </a:pPr>
            <a:endParaRPr lang="en-GB" dirty="0"/>
          </a:p>
          <a:p>
            <a:endParaRPr lang="en-GB" b="0" i="0" dirty="0">
              <a:solidFill>
                <a:srgbClr val="042100"/>
              </a:solidFill>
              <a:effectLst/>
              <a:latin typeface="Google Sans"/>
            </a:endParaRPr>
          </a:p>
          <a:p>
            <a:endParaRPr lang="en-GB" b="1" i="0" u="sng" dirty="0">
              <a:solidFill>
                <a:srgbClr val="042100"/>
              </a:solidFill>
              <a:effectLst/>
              <a:latin typeface="Google Sans"/>
            </a:endParaRPr>
          </a:p>
        </p:txBody>
      </p:sp>
      <p:sp>
        <p:nvSpPr>
          <p:cNvPr id="4" name="Slide Number Placeholder 3"/>
          <p:cNvSpPr>
            <a:spLocks noGrp="1"/>
          </p:cNvSpPr>
          <p:nvPr>
            <p:ph type="sldNum" sz="quarter" idx="5"/>
          </p:nvPr>
        </p:nvSpPr>
        <p:spPr/>
        <p:txBody>
          <a:bodyPr/>
          <a:lstStyle/>
          <a:p>
            <a:fld id="{18AFD63A-DB18-482D-A717-5299E7547A5B}" type="slidenum">
              <a:rPr lang="en-GB" smtClean="0"/>
              <a:t>8</a:t>
            </a:fld>
            <a:endParaRPr lang="en-GB"/>
          </a:p>
        </p:txBody>
      </p:sp>
    </p:spTree>
    <p:extLst>
      <p:ext uri="{BB962C8B-B14F-4D97-AF65-F5344CB8AC3E}">
        <p14:creationId xmlns:p14="http://schemas.microsoft.com/office/powerpoint/2010/main" val="9446609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dirty="0">
                <a:solidFill>
                  <a:srgbClr val="042100"/>
                </a:solidFill>
                <a:effectLst/>
                <a:latin typeface="Google Sans"/>
              </a:rPr>
              <a:t>GROUP ACTIVITY (20 minutes):</a:t>
            </a:r>
          </a:p>
          <a:p>
            <a:r>
              <a:rPr lang="en-GB" b="1" i="0" dirty="0">
                <a:solidFill>
                  <a:srgbClr val="042100"/>
                </a:solidFill>
                <a:effectLst/>
                <a:latin typeface="Google Sans"/>
              </a:rPr>
              <a:t> </a:t>
            </a:r>
          </a:p>
          <a:p>
            <a:r>
              <a:rPr lang="en-GB" b="0" i="0" dirty="0">
                <a:solidFill>
                  <a:srgbClr val="042100"/>
                </a:solidFill>
                <a:effectLst/>
                <a:latin typeface="Google Sans"/>
              </a:rPr>
              <a:t>Case study analysis highlighting challenges faced by Irish Travellers: </a:t>
            </a:r>
            <a:r>
              <a:rPr lang="en-GB" b="1" i="0" dirty="0">
                <a:solidFill>
                  <a:srgbClr val="042100"/>
                </a:solidFill>
                <a:effectLst/>
                <a:latin typeface="Google Sans"/>
              </a:rPr>
              <a:t>DALE FARM EVICTION 2011. Groups to research and present findings.</a:t>
            </a:r>
          </a:p>
          <a:p>
            <a:endParaRPr lang="en-GB" b="1" i="0" dirty="0">
              <a:solidFill>
                <a:srgbClr val="042100"/>
              </a:solidFill>
              <a:effectLst/>
              <a:latin typeface="Google Sans"/>
            </a:endParaRPr>
          </a:p>
          <a:p>
            <a:r>
              <a:rPr lang="en-GB" b="0" i="0" dirty="0">
                <a:solidFill>
                  <a:srgbClr val="042100"/>
                </a:solidFill>
                <a:effectLst/>
                <a:latin typeface="Google Sans"/>
              </a:rPr>
              <a:t>Analyse the case and answer the following questions:</a:t>
            </a:r>
          </a:p>
          <a:p>
            <a:endParaRPr lang="en-GB" b="0" i="0" dirty="0">
              <a:solidFill>
                <a:srgbClr val="042100"/>
              </a:solidFill>
              <a:effectLst/>
              <a:latin typeface="Google Sans"/>
            </a:endParaRPr>
          </a:p>
          <a:p>
            <a:r>
              <a:rPr lang="en-GB" b="1" i="0" dirty="0">
                <a:solidFill>
                  <a:srgbClr val="042100"/>
                </a:solidFill>
                <a:effectLst/>
                <a:latin typeface="Google Sans"/>
              </a:rPr>
              <a:t>What systemic issues are evident? </a:t>
            </a:r>
            <a:r>
              <a:rPr lang="en-GB" b="0" i="0" dirty="0">
                <a:solidFill>
                  <a:srgbClr val="042100"/>
                </a:solidFill>
                <a:effectLst/>
                <a:latin typeface="Google Sans"/>
              </a:rPr>
              <a:t>– Lack of suitable accommodation, discrimination, highlighted public opposition, inequalities in legal and planning services, impact on traveller education and health, and lack of government action in addressing root causes of inequalities.</a:t>
            </a:r>
          </a:p>
          <a:p>
            <a:r>
              <a:rPr lang="en-GB" b="1" i="0" dirty="0">
                <a:solidFill>
                  <a:srgbClr val="042100"/>
                </a:solidFill>
                <a:effectLst/>
                <a:latin typeface="Google Sans"/>
              </a:rPr>
              <a:t>How might society address these challenges? </a:t>
            </a:r>
            <a:r>
              <a:rPr lang="en-GB" b="0" i="0" dirty="0">
                <a:solidFill>
                  <a:srgbClr val="042100"/>
                </a:solidFill>
                <a:effectLst/>
                <a:latin typeface="Google Sans"/>
              </a:rPr>
              <a:t>– increase the availability of legal sites, reform planning laws, improve access to education and healthcare services, dialogue and mediation, and long-term cultural inclusion.</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042100"/>
                </a:solidFill>
                <a:effectLst/>
                <a:latin typeface="Google Sans"/>
              </a:rPr>
              <a:t>Groups share their insights with the class.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042100"/>
              </a:solidFill>
              <a:effectLst/>
              <a:latin typeface="Google Sans"/>
            </a:endParaRPr>
          </a:p>
          <a:p>
            <a:endParaRPr lang="en-GB" dirty="0"/>
          </a:p>
        </p:txBody>
      </p:sp>
      <p:sp>
        <p:nvSpPr>
          <p:cNvPr id="4" name="Slide Number Placeholder 3"/>
          <p:cNvSpPr>
            <a:spLocks noGrp="1"/>
          </p:cNvSpPr>
          <p:nvPr>
            <p:ph type="sldNum" sz="quarter" idx="5"/>
          </p:nvPr>
        </p:nvSpPr>
        <p:spPr/>
        <p:txBody>
          <a:bodyPr/>
          <a:lstStyle/>
          <a:p>
            <a:fld id="{18AFD63A-DB18-482D-A717-5299E7547A5B}" type="slidenum">
              <a:rPr lang="en-GB" smtClean="0"/>
              <a:t>9</a:t>
            </a:fld>
            <a:endParaRPr lang="en-GB"/>
          </a:p>
        </p:txBody>
      </p:sp>
    </p:spTree>
    <p:extLst>
      <p:ext uri="{BB962C8B-B14F-4D97-AF65-F5344CB8AC3E}">
        <p14:creationId xmlns:p14="http://schemas.microsoft.com/office/powerpoint/2010/main" val="19367929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b="1" dirty="0"/>
              <a:t>(10 minutes)</a:t>
            </a:r>
          </a:p>
          <a:p>
            <a:endParaRPr lang="en-GB" dirty="0"/>
          </a:p>
          <a:p>
            <a:r>
              <a:rPr lang="en-GB" dirty="0"/>
              <a:t>Summarise the session and ask the group the two questions.</a:t>
            </a:r>
          </a:p>
          <a:p>
            <a:endParaRPr lang="en-GB" dirty="0"/>
          </a:p>
          <a:p>
            <a:r>
              <a:rPr lang="en-GB" dirty="0"/>
              <a:t>Refer back to the questions and answers given at the start of the session by the students and compare.</a:t>
            </a:r>
          </a:p>
          <a:p>
            <a:endParaRPr lang="en-GB" dirty="0"/>
          </a:p>
          <a:p>
            <a:pPr indent="-228600">
              <a:lnSpc>
                <a:spcPct val="90000"/>
              </a:lnSpc>
              <a:spcAft>
                <a:spcPts val="600"/>
              </a:spcAft>
              <a:buFont typeface="Arial" panose="020B0604020202020204" pitchFamily="34" charset="0"/>
              <a:buChar char="•"/>
            </a:pPr>
            <a:r>
              <a:rPr lang="en-US" sz="1200" dirty="0"/>
              <a:t>What do you know about Irish Travellers?</a:t>
            </a:r>
          </a:p>
          <a:p>
            <a:pPr indent="-228600">
              <a:lnSpc>
                <a:spcPct val="90000"/>
              </a:lnSpc>
              <a:spcAft>
                <a:spcPts val="600"/>
              </a:spcAft>
              <a:buFont typeface="Arial" panose="020B0604020202020204" pitchFamily="34" charset="0"/>
              <a:buChar char="•"/>
            </a:pPr>
            <a:endParaRPr lang="en-US" sz="1200" dirty="0"/>
          </a:p>
          <a:p>
            <a:pPr indent="-228600">
              <a:lnSpc>
                <a:spcPct val="90000"/>
              </a:lnSpc>
              <a:spcAft>
                <a:spcPts val="600"/>
              </a:spcAft>
              <a:buFont typeface="Arial" panose="020B0604020202020204" pitchFamily="34" charset="0"/>
              <a:buChar char="•"/>
            </a:pPr>
            <a:r>
              <a:rPr lang="en-US" sz="1200" dirty="0"/>
              <a:t>What stereotypes or depictions of Irish Travellers have you encountered in the media or society?</a:t>
            </a:r>
          </a:p>
          <a:p>
            <a:pPr indent="-228600">
              <a:lnSpc>
                <a:spcPct val="90000"/>
              </a:lnSpc>
              <a:spcAft>
                <a:spcPts val="600"/>
              </a:spcAft>
              <a:buFont typeface="Arial" panose="020B0604020202020204" pitchFamily="34" charset="0"/>
              <a:buChar char="•"/>
            </a:pPr>
            <a:endParaRPr lang="en-US" sz="1200" dirty="0"/>
          </a:p>
          <a:p>
            <a:pPr marL="0" indent="0">
              <a:lnSpc>
                <a:spcPct val="90000"/>
              </a:lnSpc>
              <a:spcAft>
                <a:spcPts val="600"/>
              </a:spcAft>
              <a:buFont typeface="Arial" panose="020B0604020202020204" pitchFamily="34" charset="0"/>
              <a:buNone/>
            </a:pPr>
            <a:r>
              <a:rPr lang="en-US" sz="1200" dirty="0"/>
              <a:t>Check students’ understanding of the presentation – </a:t>
            </a:r>
            <a:r>
              <a:rPr lang="en-US" sz="1600" b="1" dirty="0"/>
              <a:t>ANY QUESTIONS?</a:t>
            </a:r>
          </a:p>
          <a:p>
            <a:endParaRPr lang="en-GB" dirty="0"/>
          </a:p>
        </p:txBody>
      </p:sp>
      <p:sp>
        <p:nvSpPr>
          <p:cNvPr id="4" name="Slide Number Placeholder 3"/>
          <p:cNvSpPr>
            <a:spLocks noGrp="1"/>
          </p:cNvSpPr>
          <p:nvPr>
            <p:ph type="sldNum" sz="quarter" idx="5"/>
          </p:nvPr>
        </p:nvSpPr>
        <p:spPr/>
        <p:txBody>
          <a:bodyPr/>
          <a:lstStyle/>
          <a:p>
            <a:fld id="{18AFD63A-DB18-482D-A717-5299E7547A5B}" type="slidenum">
              <a:rPr lang="en-GB" smtClean="0"/>
              <a:t>10</a:t>
            </a:fld>
            <a:endParaRPr lang="en-GB"/>
          </a:p>
        </p:txBody>
      </p:sp>
    </p:spTree>
    <p:extLst>
      <p:ext uri="{BB962C8B-B14F-4D97-AF65-F5344CB8AC3E}">
        <p14:creationId xmlns:p14="http://schemas.microsoft.com/office/powerpoint/2010/main" val="1737534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2EC169-4B5E-B706-9A55-9B6AA0E1284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323D13A-F691-F054-1044-6892E4B4094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FB4DD4F-6738-1758-EE31-D2E137481FE9}"/>
              </a:ext>
            </a:extLst>
          </p:cNvPr>
          <p:cNvSpPr>
            <a:spLocks noGrp="1"/>
          </p:cNvSpPr>
          <p:nvPr>
            <p:ph type="dt" sz="half" idx="10"/>
          </p:nvPr>
        </p:nvSpPr>
        <p:spPr/>
        <p:txBody>
          <a:bodyPr/>
          <a:lstStyle/>
          <a:p>
            <a:fld id="{A069EB7D-A0AD-4E29-85E2-CC4C30482EDD}" type="datetimeFigureOut">
              <a:rPr lang="en-GB" smtClean="0"/>
              <a:t>14/12/2024</a:t>
            </a:fld>
            <a:endParaRPr lang="en-GB"/>
          </a:p>
        </p:txBody>
      </p:sp>
      <p:sp>
        <p:nvSpPr>
          <p:cNvPr id="5" name="Footer Placeholder 4">
            <a:extLst>
              <a:ext uri="{FF2B5EF4-FFF2-40B4-BE49-F238E27FC236}">
                <a16:creationId xmlns:a16="http://schemas.microsoft.com/office/drawing/2014/main" id="{64136B49-B6F7-E1FD-23AB-FD8C99DD766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1F86290-0614-76EC-AD4C-4749DE6FDA4B}"/>
              </a:ext>
            </a:extLst>
          </p:cNvPr>
          <p:cNvSpPr>
            <a:spLocks noGrp="1"/>
          </p:cNvSpPr>
          <p:nvPr>
            <p:ph type="sldNum" sz="quarter" idx="12"/>
          </p:nvPr>
        </p:nvSpPr>
        <p:spPr/>
        <p:txBody>
          <a:bodyPr/>
          <a:lstStyle/>
          <a:p>
            <a:fld id="{C99A85DB-7321-445D-8208-688340420FB3}" type="slidenum">
              <a:rPr lang="en-GB" smtClean="0"/>
              <a:t>‹#›</a:t>
            </a:fld>
            <a:endParaRPr lang="en-GB"/>
          </a:p>
        </p:txBody>
      </p:sp>
    </p:spTree>
    <p:extLst>
      <p:ext uri="{BB962C8B-B14F-4D97-AF65-F5344CB8AC3E}">
        <p14:creationId xmlns:p14="http://schemas.microsoft.com/office/powerpoint/2010/main" val="39998105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E5CB8-5B52-6063-8DBB-A496388C639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9D966AA-5671-4007-7779-8507BC38876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213F64B-931D-7E1C-5EAD-FBC3BEA33874}"/>
              </a:ext>
            </a:extLst>
          </p:cNvPr>
          <p:cNvSpPr>
            <a:spLocks noGrp="1"/>
          </p:cNvSpPr>
          <p:nvPr>
            <p:ph type="dt" sz="half" idx="10"/>
          </p:nvPr>
        </p:nvSpPr>
        <p:spPr/>
        <p:txBody>
          <a:bodyPr/>
          <a:lstStyle/>
          <a:p>
            <a:fld id="{A069EB7D-A0AD-4E29-85E2-CC4C30482EDD}" type="datetimeFigureOut">
              <a:rPr lang="en-GB" smtClean="0"/>
              <a:t>14/12/2024</a:t>
            </a:fld>
            <a:endParaRPr lang="en-GB"/>
          </a:p>
        </p:txBody>
      </p:sp>
      <p:sp>
        <p:nvSpPr>
          <p:cNvPr id="5" name="Footer Placeholder 4">
            <a:extLst>
              <a:ext uri="{FF2B5EF4-FFF2-40B4-BE49-F238E27FC236}">
                <a16:creationId xmlns:a16="http://schemas.microsoft.com/office/drawing/2014/main" id="{8A6D7A7E-0682-31C6-576C-0BDCD5867C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6914D01-A19F-FD70-1A63-E245241E73A0}"/>
              </a:ext>
            </a:extLst>
          </p:cNvPr>
          <p:cNvSpPr>
            <a:spLocks noGrp="1"/>
          </p:cNvSpPr>
          <p:nvPr>
            <p:ph type="sldNum" sz="quarter" idx="12"/>
          </p:nvPr>
        </p:nvSpPr>
        <p:spPr/>
        <p:txBody>
          <a:bodyPr/>
          <a:lstStyle/>
          <a:p>
            <a:fld id="{C99A85DB-7321-445D-8208-688340420FB3}" type="slidenum">
              <a:rPr lang="en-GB" smtClean="0"/>
              <a:t>‹#›</a:t>
            </a:fld>
            <a:endParaRPr lang="en-GB"/>
          </a:p>
        </p:txBody>
      </p:sp>
    </p:spTree>
    <p:extLst>
      <p:ext uri="{BB962C8B-B14F-4D97-AF65-F5344CB8AC3E}">
        <p14:creationId xmlns:p14="http://schemas.microsoft.com/office/powerpoint/2010/main" val="29270480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1A52BC-5710-2FA8-8AEE-6E29B20242D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3F7377A-DA01-D94C-0CAD-736FC6ECABC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3143150-B377-D965-4992-09ED67588131}"/>
              </a:ext>
            </a:extLst>
          </p:cNvPr>
          <p:cNvSpPr>
            <a:spLocks noGrp="1"/>
          </p:cNvSpPr>
          <p:nvPr>
            <p:ph type="dt" sz="half" idx="10"/>
          </p:nvPr>
        </p:nvSpPr>
        <p:spPr/>
        <p:txBody>
          <a:bodyPr/>
          <a:lstStyle/>
          <a:p>
            <a:fld id="{A069EB7D-A0AD-4E29-85E2-CC4C30482EDD}" type="datetimeFigureOut">
              <a:rPr lang="en-GB" smtClean="0"/>
              <a:t>14/12/2024</a:t>
            </a:fld>
            <a:endParaRPr lang="en-GB"/>
          </a:p>
        </p:txBody>
      </p:sp>
      <p:sp>
        <p:nvSpPr>
          <p:cNvPr id="5" name="Footer Placeholder 4">
            <a:extLst>
              <a:ext uri="{FF2B5EF4-FFF2-40B4-BE49-F238E27FC236}">
                <a16:creationId xmlns:a16="http://schemas.microsoft.com/office/drawing/2014/main" id="{7DC2C1CB-0044-6B9E-BD1A-67CA7E379F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DBA300-06CB-EB37-FF1A-198FB7D8C860}"/>
              </a:ext>
            </a:extLst>
          </p:cNvPr>
          <p:cNvSpPr>
            <a:spLocks noGrp="1"/>
          </p:cNvSpPr>
          <p:nvPr>
            <p:ph type="sldNum" sz="quarter" idx="12"/>
          </p:nvPr>
        </p:nvSpPr>
        <p:spPr/>
        <p:txBody>
          <a:bodyPr/>
          <a:lstStyle/>
          <a:p>
            <a:fld id="{C99A85DB-7321-445D-8208-688340420FB3}" type="slidenum">
              <a:rPr lang="en-GB" smtClean="0"/>
              <a:t>‹#›</a:t>
            </a:fld>
            <a:endParaRPr lang="en-GB"/>
          </a:p>
        </p:txBody>
      </p:sp>
    </p:spTree>
    <p:extLst>
      <p:ext uri="{BB962C8B-B14F-4D97-AF65-F5344CB8AC3E}">
        <p14:creationId xmlns:p14="http://schemas.microsoft.com/office/powerpoint/2010/main" val="32193751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8A2475-35B0-AD1C-B827-FDBE17D73A0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9711DBD-DD5D-83B9-D726-BF8E710218F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DCD30FF-81B7-6F3F-BE18-288A04CEB0A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7FC0DC3-F9F6-B9CF-B29A-3F593D0BF472}"/>
              </a:ext>
            </a:extLst>
          </p:cNvPr>
          <p:cNvSpPr>
            <a:spLocks noGrp="1"/>
          </p:cNvSpPr>
          <p:nvPr>
            <p:ph type="dt" sz="half" idx="10"/>
          </p:nvPr>
        </p:nvSpPr>
        <p:spPr/>
        <p:txBody>
          <a:bodyPr/>
          <a:lstStyle/>
          <a:p>
            <a:fld id="{A069EB7D-A0AD-4E29-85E2-CC4C30482EDD}" type="datetimeFigureOut">
              <a:rPr lang="en-GB" smtClean="0"/>
              <a:t>14/12/2024</a:t>
            </a:fld>
            <a:endParaRPr lang="en-GB"/>
          </a:p>
        </p:txBody>
      </p:sp>
      <p:sp>
        <p:nvSpPr>
          <p:cNvPr id="6" name="Footer Placeholder 5">
            <a:extLst>
              <a:ext uri="{FF2B5EF4-FFF2-40B4-BE49-F238E27FC236}">
                <a16:creationId xmlns:a16="http://schemas.microsoft.com/office/drawing/2014/main" id="{A09A89C5-1261-7AE6-141C-8BBBFD966C5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4E2199F-2933-0684-63AC-6F1A8A0FF4A4}"/>
              </a:ext>
            </a:extLst>
          </p:cNvPr>
          <p:cNvSpPr>
            <a:spLocks noGrp="1"/>
          </p:cNvSpPr>
          <p:nvPr>
            <p:ph type="sldNum" sz="quarter" idx="12"/>
          </p:nvPr>
        </p:nvSpPr>
        <p:spPr/>
        <p:txBody>
          <a:bodyPr/>
          <a:lstStyle/>
          <a:p>
            <a:fld id="{C99A85DB-7321-445D-8208-688340420FB3}" type="slidenum">
              <a:rPr lang="en-GB" smtClean="0"/>
              <a:t>‹#›</a:t>
            </a:fld>
            <a:endParaRPr lang="en-GB"/>
          </a:p>
        </p:txBody>
      </p:sp>
    </p:spTree>
    <p:extLst>
      <p:ext uri="{BB962C8B-B14F-4D97-AF65-F5344CB8AC3E}">
        <p14:creationId xmlns:p14="http://schemas.microsoft.com/office/powerpoint/2010/main" val="38214255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23C8D-645D-15AD-8A84-75067C5FBBA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A005E5A-7035-E80B-4B03-9E35737CF24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E9DE4AF-7622-FE71-A933-F6A88D953F5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BFF390C-9779-1768-228A-DA2BFC2009A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08AE9E7-EA41-510F-2C31-D31C7E126F7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603FA06-BE88-5C51-2D09-3692186EF7DC}"/>
              </a:ext>
            </a:extLst>
          </p:cNvPr>
          <p:cNvSpPr>
            <a:spLocks noGrp="1"/>
          </p:cNvSpPr>
          <p:nvPr>
            <p:ph type="dt" sz="half" idx="10"/>
          </p:nvPr>
        </p:nvSpPr>
        <p:spPr/>
        <p:txBody>
          <a:bodyPr/>
          <a:lstStyle/>
          <a:p>
            <a:fld id="{A069EB7D-A0AD-4E29-85E2-CC4C30482EDD}" type="datetimeFigureOut">
              <a:rPr lang="en-GB" smtClean="0"/>
              <a:t>14/12/2024</a:t>
            </a:fld>
            <a:endParaRPr lang="en-GB"/>
          </a:p>
        </p:txBody>
      </p:sp>
      <p:sp>
        <p:nvSpPr>
          <p:cNvPr id="8" name="Footer Placeholder 7">
            <a:extLst>
              <a:ext uri="{FF2B5EF4-FFF2-40B4-BE49-F238E27FC236}">
                <a16:creationId xmlns:a16="http://schemas.microsoft.com/office/drawing/2014/main" id="{337D20B9-0FE6-E41A-BA2A-9BE954E5DE8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5FE6845-2AC4-9E9E-C2F0-F5509C3FD087}"/>
              </a:ext>
            </a:extLst>
          </p:cNvPr>
          <p:cNvSpPr>
            <a:spLocks noGrp="1"/>
          </p:cNvSpPr>
          <p:nvPr>
            <p:ph type="sldNum" sz="quarter" idx="12"/>
          </p:nvPr>
        </p:nvSpPr>
        <p:spPr/>
        <p:txBody>
          <a:bodyPr/>
          <a:lstStyle/>
          <a:p>
            <a:fld id="{C99A85DB-7321-445D-8208-688340420FB3}" type="slidenum">
              <a:rPr lang="en-GB" smtClean="0"/>
              <a:t>‹#›</a:t>
            </a:fld>
            <a:endParaRPr lang="en-GB"/>
          </a:p>
        </p:txBody>
      </p:sp>
    </p:spTree>
    <p:extLst>
      <p:ext uri="{BB962C8B-B14F-4D97-AF65-F5344CB8AC3E}">
        <p14:creationId xmlns:p14="http://schemas.microsoft.com/office/powerpoint/2010/main" val="38194307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64F68-3F2E-9DD3-29E7-54820992B8B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A07A1BF-4535-8525-4279-EFCE16317682}"/>
              </a:ext>
            </a:extLst>
          </p:cNvPr>
          <p:cNvSpPr>
            <a:spLocks noGrp="1"/>
          </p:cNvSpPr>
          <p:nvPr>
            <p:ph type="dt" sz="half" idx="10"/>
          </p:nvPr>
        </p:nvSpPr>
        <p:spPr/>
        <p:txBody>
          <a:bodyPr/>
          <a:lstStyle/>
          <a:p>
            <a:fld id="{A069EB7D-A0AD-4E29-85E2-CC4C30482EDD}" type="datetimeFigureOut">
              <a:rPr lang="en-GB" smtClean="0"/>
              <a:t>14/12/2024</a:t>
            </a:fld>
            <a:endParaRPr lang="en-GB"/>
          </a:p>
        </p:txBody>
      </p:sp>
      <p:sp>
        <p:nvSpPr>
          <p:cNvPr id="4" name="Footer Placeholder 3">
            <a:extLst>
              <a:ext uri="{FF2B5EF4-FFF2-40B4-BE49-F238E27FC236}">
                <a16:creationId xmlns:a16="http://schemas.microsoft.com/office/drawing/2014/main" id="{5092591B-0305-B044-0804-CC914EB5CAE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8B3113E-0753-0A3D-A8F8-45A142F15D57}"/>
              </a:ext>
            </a:extLst>
          </p:cNvPr>
          <p:cNvSpPr>
            <a:spLocks noGrp="1"/>
          </p:cNvSpPr>
          <p:nvPr>
            <p:ph type="sldNum" sz="quarter" idx="12"/>
          </p:nvPr>
        </p:nvSpPr>
        <p:spPr/>
        <p:txBody>
          <a:bodyPr/>
          <a:lstStyle/>
          <a:p>
            <a:fld id="{C99A85DB-7321-445D-8208-688340420FB3}" type="slidenum">
              <a:rPr lang="en-GB" smtClean="0"/>
              <a:t>‹#›</a:t>
            </a:fld>
            <a:endParaRPr lang="en-GB"/>
          </a:p>
        </p:txBody>
      </p:sp>
    </p:spTree>
    <p:extLst>
      <p:ext uri="{BB962C8B-B14F-4D97-AF65-F5344CB8AC3E}">
        <p14:creationId xmlns:p14="http://schemas.microsoft.com/office/powerpoint/2010/main" val="15178955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BE0628-C25D-06FA-7672-2982E686CAB6}"/>
              </a:ext>
            </a:extLst>
          </p:cNvPr>
          <p:cNvSpPr>
            <a:spLocks noGrp="1"/>
          </p:cNvSpPr>
          <p:nvPr>
            <p:ph type="dt" sz="half" idx="10"/>
          </p:nvPr>
        </p:nvSpPr>
        <p:spPr/>
        <p:txBody>
          <a:bodyPr/>
          <a:lstStyle/>
          <a:p>
            <a:fld id="{A069EB7D-A0AD-4E29-85E2-CC4C30482EDD}" type="datetimeFigureOut">
              <a:rPr lang="en-GB" smtClean="0"/>
              <a:t>14/12/2024</a:t>
            </a:fld>
            <a:endParaRPr lang="en-GB"/>
          </a:p>
        </p:txBody>
      </p:sp>
      <p:sp>
        <p:nvSpPr>
          <p:cNvPr id="3" name="Footer Placeholder 2">
            <a:extLst>
              <a:ext uri="{FF2B5EF4-FFF2-40B4-BE49-F238E27FC236}">
                <a16:creationId xmlns:a16="http://schemas.microsoft.com/office/drawing/2014/main" id="{CBAA613B-BC17-26F7-E861-54F40A5A081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9C018B1-C7FE-E6BE-4AD0-993BCF1B08DD}"/>
              </a:ext>
            </a:extLst>
          </p:cNvPr>
          <p:cNvSpPr>
            <a:spLocks noGrp="1"/>
          </p:cNvSpPr>
          <p:nvPr>
            <p:ph type="sldNum" sz="quarter" idx="12"/>
          </p:nvPr>
        </p:nvSpPr>
        <p:spPr/>
        <p:txBody>
          <a:bodyPr/>
          <a:lstStyle/>
          <a:p>
            <a:fld id="{C99A85DB-7321-445D-8208-688340420FB3}" type="slidenum">
              <a:rPr lang="en-GB" smtClean="0"/>
              <a:t>‹#›</a:t>
            </a:fld>
            <a:endParaRPr lang="en-GB"/>
          </a:p>
        </p:txBody>
      </p:sp>
    </p:spTree>
    <p:extLst>
      <p:ext uri="{BB962C8B-B14F-4D97-AF65-F5344CB8AC3E}">
        <p14:creationId xmlns:p14="http://schemas.microsoft.com/office/powerpoint/2010/main" val="31990718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F37F87-F251-5A5F-4454-567557B9ABE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C5A8E5B-348D-D786-0FD6-094F7C4E9B4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DC8CAB6-90BE-DD7D-589F-7B106E46978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8E30AA9-D03D-37C4-438D-FEA564382BF2}"/>
              </a:ext>
            </a:extLst>
          </p:cNvPr>
          <p:cNvSpPr>
            <a:spLocks noGrp="1"/>
          </p:cNvSpPr>
          <p:nvPr>
            <p:ph type="dt" sz="half" idx="10"/>
          </p:nvPr>
        </p:nvSpPr>
        <p:spPr/>
        <p:txBody>
          <a:bodyPr/>
          <a:lstStyle/>
          <a:p>
            <a:fld id="{A069EB7D-A0AD-4E29-85E2-CC4C30482EDD}" type="datetimeFigureOut">
              <a:rPr lang="en-GB" smtClean="0"/>
              <a:t>14/12/2024</a:t>
            </a:fld>
            <a:endParaRPr lang="en-GB"/>
          </a:p>
        </p:txBody>
      </p:sp>
      <p:sp>
        <p:nvSpPr>
          <p:cNvPr id="6" name="Footer Placeholder 5">
            <a:extLst>
              <a:ext uri="{FF2B5EF4-FFF2-40B4-BE49-F238E27FC236}">
                <a16:creationId xmlns:a16="http://schemas.microsoft.com/office/drawing/2014/main" id="{6C51827C-42C6-DA88-3E4F-C78043ECF21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BBED78C-F8CC-803F-9A0F-34585CA64090}"/>
              </a:ext>
            </a:extLst>
          </p:cNvPr>
          <p:cNvSpPr>
            <a:spLocks noGrp="1"/>
          </p:cNvSpPr>
          <p:nvPr>
            <p:ph type="sldNum" sz="quarter" idx="12"/>
          </p:nvPr>
        </p:nvSpPr>
        <p:spPr/>
        <p:txBody>
          <a:bodyPr/>
          <a:lstStyle/>
          <a:p>
            <a:fld id="{C99A85DB-7321-445D-8208-688340420FB3}" type="slidenum">
              <a:rPr lang="en-GB" smtClean="0"/>
              <a:t>‹#›</a:t>
            </a:fld>
            <a:endParaRPr lang="en-GB"/>
          </a:p>
        </p:txBody>
      </p:sp>
    </p:spTree>
    <p:extLst>
      <p:ext uri="{BB962C8B-B14F-4D97-AF65-F5344CB8AC3E}">
        <p14:creationId xmlns:p14="http://schemas.microsoft.com/office/powerpoint/2010/main" val="2799800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A05A9-01FA-A03C-27F0-6355A871F8B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4066141-8BFD-6B1D-852D-91C6B0F1E14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5A7720B-C84D-2F36-B46E-266837FB992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1F9DF90-A1AF-897E-335C-98DEE41E0203}"/>
              </a:ext>
            </a:extLst>
          </p:cNvPr>
          <p:cNvSpPr>
            <a:spLocks noGrp="1"/>
          </p:cNvSpPr>
          <p:nvPr>
            <p:ph type="dt" sz="half" idx="10"/>
          </p:nvPr>
        </p:nvSpPr>
        <p:spPr/>
        <p:txBody>
          <a:bodyPr/>
          <a:lstStyle/>
          <a:p>
            <a:fld id="{A069EB7D-A0AD-4E29-85E2-CC4C30482EDD}" type="datetimeFigureOut">
              <a:rPr lang="en-GB" smtClean="0"/>
              <a:t>14/12/2024</a:t>
            </a:fld>
            <a:endParaRPr lang="en-GB"/>
          </a:p>
        </p:txBody>
      </p:sp>
      <p:sp>
        <p:nvSpPr>
          <p:cNvPr id="6" name="Footer Placeholder 5">
            <a:extLst>
              <a:ext uri="{FF2B5EF4-FFF2-40B4-BE49-F238E27FC236}">
                <a16:creationId xmlns:a16="http://schemas.microsoft.com/office/drawing/2014/main" id="{B8111BBD-2D2A-1BED-09DE-B367672EC45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CF30050-CE1F-BFD2-24A3-EE6CE049E0F6}"/>
              </a:ext>
            </a:extLst>
          </p:cNvPr>
          <p:cNvSpPr>
            <a:spLocks noGrp="1"/>
          </p:cNvSpPr>
          <p:nvPr>
            <p:ph type="sldNum" sz="quarter" idx="12"/>
          </p:nvPr>
        </p:nvSpPr>
        <p:spPr/>
        <p:txBody>
          <a:bodyPr/>
          <a:lstStyle/>
          <a:p>
            <a:fld id="{C99A85DB-7321-445D-8208-688340420FB3}" type="slidenum">
              <a:rPr lang="en-GB" smtClean="0"/>
              <a:t>‹#›</a:t>
            </a:fld>
            <a:endParaRPr lang="en-GB"/>
          </a:p>
        </p:txBody>
      </p:sp>
    </p:spTree>
    <p:extLst>
      <p:ext uri="{BB962C8B-B14F-4D97-AF65-F5344CB8AC3E}">
        <p14:creationId xmlns:p14="http://schemas.microsoft.com/office/powerpoint/2010/main" val="20986165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F035AD-D2C6-1727-3270-0B99CAE3741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301CA69-BB1C-7B54-0EC3-167044825DA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25A15A-9BCA-E505-C055-92013F8018C3}"/>
              </a:ext>
            </a:extLst>
          </p:cNvPr>
          <p:cNvSpPr>
            <a:spLocks noGrp="1"/>
          </p:cNvSpPr>
          <p:nvPr>
            <p:ph type="dt" sz="half" idx="10"/>
          </p:nvPr>
        </p:nvSpPr>
        <p:spPr/>
        <p:txBody>
          <a:bodyPr/>
          <a:lstStyle/>
          <a:p>
            <a:fld id="{A069EB7D-A0AD-4E29-85E2-CC4C30482EDD}" type="datetimeFigureOut">
              <a:rPr lang="en-GB" smtClean="0"/>
              <a:t>14/12/2024</a:t>
            </a:fld>
            <a:endParaRPr lang="en-GB"/>
          </a:p>
        </p:txBody>
      </p:sp>
      <p:sp>
        <p:nvSpPr>
          <p:cNvPr id="5" name="Footer Placeholder 4">
            <a:extLst>
              <a:ext uri="{FF2B5EF4-FFF2-40B4-BE49-F238E27FC236}">
                <a16:creationId xmlns:a16="http://schemas.microsoft.com/office/drawing/2014/main" id="{926D8B59-72B4-3553-3F9C-7AE2247B8B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683B19-62B4-78CD-147B-3C16D7E727A6}"/>
              </a:ext>
            </a:extLst>
          </p:cNvPr>
          <p:cNvSpPr>
            <a:spLocks noGrp="1"/>
          </p:cNvSpPr>
          <p:nvPr>
            <p:ph type="sldNum" sz="quarter" idx="12"/>
          </p:nvPr>
        </p:nvSpPr>
        <p:spPr/>
        <p:txBody>
          <a:bodyPr/>
          <a:lstStyle/>
          <a:p>
            <a:fld id="{C99A85DB-7321-445D-8208-688340420FB3}" type="slidenum">
              <a:rPr lang="en-GB" smtClean="0"/>
              <a:t>‹#›</a:t>
            </a:fld>
            <a:endParaRPr lang="en-GB"/>
          </a:p>
        </p:txBody>
      </p:sp>
    </p:spTree>
    <p:extLst>
      <p:ext uri="{BB962C8B-B14F-4D97-AF65-F5344CB8AC3E}">
        <p14:creationId xmlns:p14="http://schemas.microsoft.com/office/powerpoint/2010/main" val="8047945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CFC1E86-6381-F4CB-8020-65B4F54FC3C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2714346-2154-EC6F-EB76-ECE596026A8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80AC42-4604-EFD8-4275-102803DDBE00}"/>
              </a:ext>
            </a:extLst>
          </p:cNvPr>
          <p:cNvSpPr>
            <a:spLocks noGrp="1"/>
          </p:cNvSpPr>
          <p:nvPr>
            <p:ph type="dt" sz="half" idx="10"/>
          </p:nvPr>
        </p:nvSpPr>
        <p:spPr/>
        <p:txBody>
          <a:bodyPr/>
          <a:lstStyle/>
          <a:p>
            <a:fld id="{A069EB7D-A0AD-4E29-85E2-CC4C30482EDD}" type="datetimeFigureOut">
              <a:rPr lang="en-GB" smtClean="0"/>
              <a:t>14/12/2024</a:t>
            </a:fld>
            <a:endParaRPr lang="en-GB"/>
          </a:p>
        </p:txBody>
      </p:sp>
      <p:sp>
        <p:nvSpPr>
          <p:cNvPr id="5" name="Footer Placeholder 4">
            <a:extLst>
              <a:ext uri="{FF2B5EF4-FFF2-40B4-BE49-F238E27FC236}">
                <a16:creationId xmlns:a16="http://schemas.microsoft.com/office/drawing/2014/main" id="{23F47531-B010-9D49-4C0E-B64EDE7486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72A6B08-3878-B7B9-1B3C-F6B358A72448}"/>
              </a:ext>
            </a:extLst>
          </p:cNvPr>
          <p:cNvSpPr>
            <a:spLocks noGrp="1"/>
          </p:cNvSpPr>
          <p:nvPr>
            <p:ph type="sldNum" sz="quarter" idx="12"/>
          </p:nvPr>
        </p:nvSpPr>
        <p:spPr/>
        <p:txBody>
          <a:bodyPr/>
          <a:lstStyle/>
          <a:p>
            <a:fld id="{C99A85DB-7321-445D-8208-688340420FB3}" type="slidenum">
              <a:rPr lang="en-GB" smtClean="0"/>
              <a:t>‹#›</a:t>
            </a:fld>
            <a:endParaRPr lang="en-GB"/>
          </a:p>
        </p:txBody>
      </p:sp>
    </p:spTree>
    <p:extLst>
      <p:ext uri="{BB962C8B-B14F-4D97-AF65-F5344CB8AC3E}">
        <p14:creationId xmlns:p14="http://schemas.microsoft.com/office/powerpoint/2010/main" val="18731828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D31B712-EE48-A2FF-9CF7-19C3C99F149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1B51138-1681-C660-FB7E-07816AA641C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5C0DC5-7F13-B3BC-52CA-D85F74C4008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069EB7D-A0AD-4E29-85E2-CC4C30482EDD}" type="datetimeFigureOut">
              <a:rPr lang="en-GB" smtClean="0"/>
              <a:t>14/12/2024</a:t>
            </a:fld>
            <a:endParaRPr lang="en-GB"/>
          </a:p>
        </p:txBody>
      </p:sp>
      <p:sp>
        <p:nvSpPr>
          <p:cNvPr id="5" name="Footer Placeholder 4">
            <a:extLst>
              <a:ext uri="{FF2B5EF4-FFF2-40B4-BE49-F238E27FC236}">
                <a16:creationId xmlns:a16="http://schemas.microsoft.com/office/drawing/2014/main" id="{44315D81-1336-2220-D10D-01556154BFA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370CF6F-2465-6505-EEAF-F8BA593876D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99A85DB-7321-445D-8208-688340420FB3}" type="slidenum">
              <a:rPr lang="en-GB" smtClean="0"/>
              <a:t>‹#›</a:t>
            </a:fld>
            <a:endParaRPr lang="en-GB"/>
          </a:p>
        </p:txBody>
      </p:sp>
    </p:spTree>
    <p:extLst>
      <p:ext uri="{BB962C8B-B14F-4D97-AF65-F5344CB8AC3E}">
        <p14:creationId xmlns:p14="http://schemas.microsoft.com/office/powerpoint/2010/main" val="41143032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4.jp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7.xml"/><Relationship Id="rId1" Type="http://schemas.openxmlformats.org/officeDocument/2006/relationships/video" Target="https://www.youtube.com/embed/TN3pV8iMsmQ?feature=oembed" TargetMode="External"/><Relationship Id="rId5" Type="http://schemas.openxmlformats.org/officeDocument/2006/relationships/image" Target="../media/image6.jpeg"/><Relationship Id="rId4" Type="http://schemas.openxmlformats.org/officeDocument/2006/relationships/image" Target="../media/image5.jp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7" Type="http://schemas.openxmlformats.org/officeDocument/2006/relationships/image" Target="../media/image11.jpeg"/><Relationship Id="rId2" Type="http://schemas.openxmlformats.org/officeDocument/2006/relationships/slideLayout" Target="../slideLayouts/slideLayout7.xml"/><Relationship Id="rId1" Type="http://schemas.openxmlformats.org/officeDocument/2006/relationships/video" Target="https://www.youtube.com/embed/OqPP5EBUJGQ?feature=oembed" TargetMode="External"/><Relationship Id="rId6" Type="http://schemas.openxmlformats.org/officeDocument/2006/relationships/image" Target="../media/image10.jpg"/><Relationship Id="rId5" Type="http://schemas.openxmlformats.org/officeDocument/2006/relationships/image" Target="../media/image9.jpeg"/><Relationship Id="rId4" Type="http://schemas.openxmlformats.org/officeDocument/2006/relationships/image" Target="../media/image8.jpe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7" Type="http://schemas.openxmlformats.org/officeDocument/2006/relationships/image" Target="../media/image16.png"/><Relationship Id="rId2" Type="http://schemas.openxmlformats.org/officeDocument/2006/relationships/slideLayout" Target="../slideLayouts/slideLayout7.xml"/><Relationship Id="rId1" Type="http://schemas.openxmlformats.org/officeDocument/2006/relationships/video" Target="https://www.youtube.com/embed/L-869a2cW64?feature=oembed" TargetMode="External"/><Relationship Id="rId6" Type="http://schemas.openxmlformats.org/officeDocument/2006/relationships/image" Target="../media/image15.jpeg"/><Relationship Id="rId5" Type="http://schemas.openxmlformats.org/officeDocument/2006/relationships/image" Target="../media/image14.jpeg"/><Relationship Id="rId4" Type="http://schemas.openxmlformats.org/officeDocument/2006/relationships/image" Target="../media/image13.jpeg"/></Relationships>
</file>

<file path=ppt/slides/_rels/slide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18.jpeg"/></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20.svg"/></Relationships>
</file>

<file path=ppt/slides/_rels/slide11.xml.rels><?xml version="1.0" encoding="UTF-8" standalone="yes"?>
<Relationships xmlns="http://schemas.openxmlformats.org/package/2006/relationships"><Relationship Id="rId3" Type="http://schemas.openxmlformats.org/officeDocument/2006/relationships/hyperlink" Target="https://doi.org/10.2307/3316736" TargetMode="External"/><Relationship Id="rId2" Type="http://schemas.openxmlformats.org/officeDocument/2006/relationships/hyperlink" Target="https://youtu.be/TN3pV8iMsmQ?si=TgCqKywkFL4BYSVw" TargetMode="External"/><Relationship Id="rId1" Type="http://schemas.openxmlformats.org/officeDocument/2006/relationships/slideLayout" Target="../slideLayouts/slideLayout7.xml"/><Relationship Id="rId6" Type="http://schemas.openxmlformats.org/officeDocument/2006/relationships/hyperlink" Target="https://youtu.be/L-869a2cW64?si=F-SepCtk_wZEGaTY" TargetMode="External"/><Relationship Id="rId5" Type="http://schemas.openxmlformats.org/officeDocument/2006/relationships/hyperlink" Target="http://news.bbc.co.uk/1/hi/england/3751214.stm" TargetMode="External"/><Relationship Id="rId4" Type="http://schemas.openxmlformats.org/officeDocument/2006/relationships/hyperlink" Target="https://youtu.be/OqPP5EBUJGQ?si=3NACmvxPebtIV10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group of people riding horses&#10;&#10;Description automatically generated">
            <a:extLst>
              <a:ext uri="{FF2B5EF4-FFF2-40B4-BE49-F238E27FC236}">
                <a16:creationId xmlns:a16="http://schemas.microsoft.com/office/drawing/2014/main" id="{99D02AA1-B521-C818-C984-E53A64F73D2A}"/>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0"/>
            <a:ext cx="12192000" cy="6858000"/>
          </a:xfrm>
        </p:spPr>
      </p:pic>
      <p:sp>
        <p:nvSpPr>
          <p:cNvPr id="8" name="TextBox 7">
            <a:extLst>
              <a:ext uri="{FF2B5EF4-FFF2-40B4-BE49-F238E27FC236}">
                <a16:creationId xmlns:a16="http://schemas.microsoft.com/office/drawing/2014/main" id="{7AC614DC-FC11-567E-1B15-2C0E0F66CFD3}"/>
              </a:ext>
            </a:extLst>
          </p:cNvPr>
          <p:cNvSpPr txBox="1"/>
          <p:nvPr/>
        </p:nvSpPr>
        <p:spPr>
          <a:xfrm>
            <a:off x="630902" y="5890596"/>
            <a:ext cx="10953945" cy="707886"/>
          </a:xfrm>
          <a:prstGeom prst="rect">
            <a:avLst/>
          </a:prstGeom>
          <a:noFill/>
        </p:spPr>
        <p:txBody>
          <a:bodyPr wrap="square" rtlCol="0">
            <a:spAutoFit/>
          </a:bodyPr>
          <a:lstStyle/>
          <a:p>
            <a:r>
              <a:rPr lang="en-GB" sz="4000" dirty="0">
                <a:solidFill>
                  <a:schemeClr val="bg1"/>
                </a:solidFill>
                <a:effectLst>
                  <a:outerShdw blurRad="38100" dist="38100" dir="2700000" algn="tl">
                    <a:srgbClr val="000000">
                      <a:alpha val="43137"/>
                    </a:srgbClr>
                  </a:outerShdw>
                </a:effectLst>
                <a:latin typeface="Rockwell" panose="02060603020205020403" pitchFamily="18" charset="0"/>
              </a:rPr>
              <a:t>EXPLORING THE IRISH TRAVELLER CULTURE</a:t>
            </a:r>
          </a:p>
        </p:txBody>
      </p:sp>
    </p:spTree>
    <p:extLst>
      <p:ext uri="{BB962C8B-B14F-4D97-AF65-F5344CB8AC3E}">
        <p14:creationId xmlns:p14="http://schemas.microsoft.com/office/powerpoint/2010/main" val="14179377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532A96-823F-7608-D214-2A7AACB13744}"/>
              </a:ext>
            </a:extLst>
          </p:cNvPr>
          <p:cNvSpPr>
            <a:spLocks noGrp="1"/>
          </p:cNvSpPr>
          <p:nvPr>
            <p:ph type="ctrTitle"/>
          </p:nvPr>
        </p:nvSpPr>
        <p:spPr>
          <a:xfrm>
            <a:off x="640080" y="901696"/>
            <a:ext cx="4368602" cy="1069507"/>
          </a:xfrm>
        </p:spPr>
        <p:txBody>
          <a:bodyPr vert="horz" lIns="91440" tIns="45720" rIns="91440" bIns="45720" rtlCol="0" anchor="b">
            <a:normAutofit/>
          </a:bodyPr>
          <a:lstStyle/>
          <a:p>
            <a:pPr algn="l"/>
            <a:r>
              <a:rPr lang="en-US" sz="4000" dirty="0">
                <a:effectLst>
                  <a:outerShdw blurRad="38100" dist="38100" dir="2700000" algn="tl">
                    <a:srgbClr val="000000">
                      <a:alpha val="43137"/>
                    </a:srgbClr>
                  </a:outerShdw>
                </a:effectLst>
              </a:rPr>
              <a:t>SESSION OUTLINE</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B7C304F4-CD7D-47EF-E53C-FE21094E72A4}"/>
              </a:ext>
            </a:extLst>
          </p:cNvPr>
          <p:cNvSpPr>
            <a:spLocks noGrp="1"/>
          </p:cNvSpPr>
          <p:nvPr>
            <p:ph type="subTitle" idx="1"/>
          </p:nvPr>
        </p:nvSpPr>
        <p:spPr>
          <a:xfrm>
            <a:off x="519112" y="2872899"/>
            <a:ext cx="4610537" cy="3320668"/>
          </a:xfrm>
        </p:spPr>
        <p:txBody>
          <a:bodyPr vert="horz" lIns="91440" tIns="45720" rIns="91440" bIns="45720" rtlCol="0">
            <a:normAutofit/>
          </a:bodyPr>
          <a:lstStyle/>
          <a:p>
            <a:pPr indent="-228600" algn="l">
              <a:buFont typeface="Arial" panose="020B0604020202020204" pitchFamily="34" charset="0"/>
              <a:buChar char="•"/>
            </a:pPr>
            <a:r>
              <a:rPr lang="en-US" sz="2000" dirty="0">
                <a:effectLst>
                  <a:outerShdw blurRad="38100" dist="38100" dir="2700000" algn="tl">
                    <a:srgbClr val="000000">
                      <a:alpha val="43137"/>
                    </a:srgbClr>
                  </a:outerShdw>
                </a:effectLst>
              </a:rPr>
              <a:t>Historical Overview of Irish Travellers.</a:t>
            </a:r>
          </a:p>
          <a:p>
            <a:pPr indent="-228600" algn="l">
              <a:buFont typeface="Arial" panose="020B0604020202020204" pitchFamily="34" charset="0"/>
              <a:buChar char="•"/>
            </a:pPr>
            <a:endParaRPr lang="en-US" sz="2000" dirty="0">
              <a:effectLst>
                <a:outerShdw blurRad="38100" dist="38100" dir="2700000" algn="tl">
                  <a:srgbClr val="000000">
                    <a:alpha val="43137"/>
                  </a:srgbClr>
                </a:outerShdw>
              </a:effectLst>
            </a:endParaRPr>
          </a:p>
          <a:p>
            <a:pPr indent="-228600" algn="l">
              <a:buFont typeface="Arial" panose="020B0604020202020204" pitchFamily="34" charset="0"/>
              <a:buChar char="•"/>
            </a:pPr>
            <a:r>
              <a:rPr lang="en-US" sz="2000" dirty="0">
                <a:effectLst>
                  <a:outerShdw blurRad="38100" dist="38100" dir="2700000" algn="tl">
                    <a:srgbClr val="000000">
                      <a:alpha val="43137"/>
                    </a:srgbClr>
                  </a:outerShdw>
                </a:effectLst>
              </a:rPr>
              <a:t>Culture and Traditions.</a:t>
            </a:r>
          </a:p>
          <a:p>
            <a:pPr indent="-228600" algn="l">
              <a:buFont typeface="Arial" panose="020B0604020202020204" pitchFamily="34" charset="0"/>
              <a:buChar char="•"/>
            </a:pPr>
            <a:endParaRPr lang="en-US" sz="2000" dirty="0">
              <a:effectLst>
                <a:outerShdw blurRad="38100" dist="38100" dir="2700000" algn="tl">
                  <a:srgbClr val="000000">
                    <a:alpha val="43137"/>
                  </a:srgbClr>
                </a:outerShdw>
              </a:effectLst>
            </a:endParaRPr>
          </a:p>
          <a:p>
            <a:pPr indent="-228600" algn="l">
              <a:buFont typeface="Arial" panose="020B0604020202020204" pitchFamily="34" charset="0"/>
              <a:buChar char="•"/>
            </a:pPr>
            <a:r>
              <a:rPr lang="en-US" sz="2000" dirty="0">
                <a:effectLst>
                  <a:outerShdw blurRad="38100" dist="38100" dir="2700000" algn="tl">
                    <a:srgbClr val="000000">
                      <a:alpha val="43137"/>
                    </a:srgbClr>
                  </a:outerShdw>
                </a:effectLst>
              </a:rPr>
              <a:t>Challenges and Misconceptions.</a:t>
            </a:r>
          </a:p>
          <a:p>
            <a:pPr indent="-228600" algn="l">
              <a:buFont typeface="Arial" panose="020B0604020202020204" pitchFamily="34" charset="0"/>
              <a:buChar char="•"/>
            </a:pPr>
            <a:endParaRPr lang="en-US" sz="2000" dirty="0">
              <a:effectLst>
                <a:outerShdw blurRad="38100" dist="38100" dir="2700000" algn="tl">
                  <a:srgbClr val="000000">
                    <a:alpha val="43137"/>
                  </a:srgbClr>
                </a:outerShdw>
              </a:effectLst>
            </a:endParaRPr>
          </a:p>
          <a:p>
            <a:pPr indent="-228600" algn="l">
              <a:buFont typeface="Arial" panose="020B0604020202020204" pitchFamily="34" charset="0"/>
              <a:buChar char="•"/>
            </a:pPr>
            <a:r>
              <a:rPr lang="en-US" sz="2000" dirty="0">
                <a:effectLst>
                  <a:outerShdw blurRad="38100" dist="38100" dir="2700000" algn="tl">
                    <a:srgbClr val="000000">
                      <a:alpha val="43137"/>
                    </a:srgbClr>
                  </a:outerShdw>
                </a:effectLst>
              </a:rPr>
              <a:t>Case Study.</a:t>
            </a:r>
          </a:p>
          <a:p>
            <a:pPr indent="-228600" algn="l">
              <a:buFont typeface="Arial" panose="020B0604020202020204" pitchFamily="34" charset="0"/>
              <a:buChar char="•"/>
            </a:pPr>
            <a:endParaRPr lang="en-US" sz="2200" dirty="0"/>
          </a:p>
          <a:p>
            <a:pPr indent="-228600" algn="l">
              <a:buFont typeface="Arial" panose="020B0604020202020204" pitchFamily="34" charset="0"/>
              <a:buChar char="•"/>
            </a:pPr>
            <a:endParaRPr lang="en-US" sz="2200" dirty="0"/>
          </a:p>
          <a:p>
            <a:pPr indent="-228600" algn="l">
              <a:buFont typeface="Arial" panose="020B0604020202020204" pitchFamily="34" charset="0"/>
              <a:buChar char="•"/>
            </a:pPr>
            <a:endParaRPr lang="en-US" sz="2200" dirty="0"/>
          </a:p>
          <a:p>
            <a:pPr indent="-228600" algn="l">
              <a:buFont typeface="Arial" panose="020B0604020202020204" pitchFamily="34" charset="0"/>
              <a:buChar char="•"/>
            </a:pPr>
            <a:endParaRPr lang="en-US" sz="2200" dirty="0"/>
          </a:p>
        </p:txBody>
      </p:sp>
      <p:pic>
        <p:nvPicPr>
          <p:cNvPr id="5" name="Picture 4" descr="Complex math formulas on a blackboard">
            <a:extLst>
              <a:ext uri="{FF2B5EF4-FFF2-40B4-BE49-F238E27FC236}">
                <a16:creationId xmlns:a16="http://schemas.microsoft.com/office/drawing/2014/main" id="{61BFD712-037F-2388-DF5F-2753C909C5D6}"/>
              </a:ext>
            </a:extLst>
          </p:cNvPr>
          <p:cNvPicPr>
            <a:picLocks noChangeAspect="1"/>
          </p:cNvPicPr>
          <p:nvPr/>
        </p:nvPicPr>
        <p:blipFill>
          <a:blip r:embed="rId3"/>
          <a:srcRect l="20351" r="6427"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8405808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0" name="Rectangle 2059">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69001043-81B5-B146-16D7-406474B97DE8}"/>
              </a:ext>
            </a:extLst>
          </p:cNvPr>
          <p:cNvSpPr txBox="1"/>
          <p:nvPr/>
        </p:nvSpPr>
        <p:spPr>
          <a:xfrm>
            <a:off x="691666" y="1847181"/>
            <a:ext cx="4024905" cy="3694373"/>
          </a:xfrm>
          <a:prstGeom prst="rect">
            <a:avLst/>
          </a:prstGeom>
        </p:spPr>
        <p:txBody>
          <a:bodyPr vert="horz" lIns="91440" tIns="45720" rIns="91440" bIns="45720" rtlCol="0">
            <a:normAutofit/>
          </a:bodyPr>
          <a:lstStyle/>
          <a:p>
            <a:pPr algn="ctr">
              <a:lnSpc>
                <a:spcPct val="90000"/>
              </a:lnSpc>
              <a:spcAft>
                <a:spcPts val="600"/>
              </a:spcAft>
            </a:pPr>
            <a:r>
              <a:rPr lang="en-US" sz="3200" dirty="0">
                <a:effectLst>
                  <a:outerShdw blurRad="38100" dist="38100" dir="2700000" algn="tl">
                    <a:srgbClr val="000000">
                      <a:alpha val="43137"/>
                    </a:srgbClr>
                  </a:outerShdw>
                </a:effectLst>
              </a:rPr>
              <a:t>GROUP DISCUSSION</a:t>
            </a:r>
          </a:p>
          <a:p>
            <a:pPr indent="-228600">
              <a:lnSpc>
                <a:spcPct val="90000"/>
              </a:lnSpc>
              <a:spcAft>
                <a:spcPts val="600"/>
              </a:spcAft>
              <a:buFont typeface="Arial" panose="020B0604020202020204" pitchFamily="34" charset="0"/>
              <a:buChar char="•"/>
            </a:pPr>
            <a:endParaRPr lang="en-US" sz="2000" dirty="0">
              <a:effectLst>
                <a:outerShdw blurRad="38100" dist="38100" dir="2700000" algn="tl">
                  <a:srgbClr val="000000">
                    <a:alpha val="43137"/>
                  </a:srgbClr>
                </a:outerShdw>
              </a:effectLst>
            </a:endParaRPr>
          </a:p>
          <a:p>
            <a:pPr indent="-228600">
              <a:lnSpc>
                <a:spcPct val="90000"/>
              </a:lnSpc>
              <a:spcAft>
                <a:spcPts val="600"/>
              </a:spcAft>
              <a:buFont typeface="Arial" panose="020B0604020202020204" pitchFamily="34" charset="0"/>
              <a:buChar char="•"/>
            </a:pPr>
            <a:r>
              <a:rPr lang="en-US" sz="2000" dirty="0">
                <a:effectLst>
                  <a:outerShdw blurRad="38100" dist="38100" dir="2700000" algn="tl">
                    <a:srgbClr val="000000">
                      <a:alpha val="43137"/>
                    </a:srgbClr>
                  </a:outerShdw>
                </a:effectLst>
              </a:rPr>
              <a:t>What do you know about Irish Travellers?</a:t>
            </a:r>
          </a:p>
          <a:p>
            <a:pPr indent="-228600">
              <a:lnSpc>
                <a:spcPct val="90000"/>
              </a:lnSpc>
              <a:spcAft>
                <a:spcPts val="600"/>
              </a:spcAft>
              <a:buFont typeface="Arial" panose="020B0604020202020204" pitchFamily="34" charset="0"/>
              <a:buChar char="•"/>
            </a:pPr>
            <a:endParaRPr lang="en-US" sz="2000" dirty="0">
              <a:effectLst>
                <a:outerShdw blurRad="38100" dist="38100" dir="2700000" algn="tl">
                  <a:srgbClr val="000000">
                    <a:alpha val="43137"/>
                  </a:srgbClr>
                </a:outerShdw>
              </a:effectLst>
            </a:endParaRPr>
          </a:p>
          <a:p>
            <a:pPr indent="-228600">
              <a:lnSpc>
                <a:spcPct val="90000"/>
              </a:lnSpc>
              <a:spcAft>
                <a:spcPts val="600"/>
              </a:spcAft>
              <a:buFont typeface="Arial" panose="020B0604020202020204" pitchFamily="34" charset="0"/>
              <a:buChar char="•"/>
            </a:pPr>
            <a:r>
              <a:rPr lang="en-US" sz="2000" dirty="0">
                <a:effectLst>
                  <a:outerShdw blurRad="38100" dist="38100" dir="2700000" algn="tl">
                    <a:srgbClr val="000000">
                      <a:alpha val="43137"/>
                    </a:srgbClr>
                  </a:outerShdw>
                </a:effectLst>
              </a:rPr>
              <a:t>What stereotypes or depictions of Irish Travellers have you encountered in the media or society?</a:t>
            </a:r>
          </a:p>
        </p:txBody>
      </p:sp>
      <p:pic>
        <p:nvPicPr>
          <p:cNvPr id="2050" name="Picture 2" descr="Tyson Fury file photo">
            <a:extLst>
              <a:ext uri="{FF2B5EF4-FFF2-40B4-BE49-F238E27FC236}">
                <a16:creationId xmlns:a16="http://schemas.microsoft.com/office/drawing/2014/main" id="{6D1B3B42-9708-854B-3F51-7E045A6F551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852" r="-1" b="17383"/>
          <a:stretch/>
        </p:blipFill>
        <p:spPr bwMode="auto">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a:noFill/>
          <a:extLst>
            <a:ext uri="{909E8E84-426E-40DD-AFC4-6F175D3DCCD1}">
              <a14:hiddenFill xmlns:a14="http://schemas.microsoft.com/office/drawing/2010/main">
                <a:solidFill>
                  <a:srgbClr val="FFFFFF"/>
                </a:solidFill>
              </a14:hiddenFill>
            </a:ext>
          </a:extLst>
        </p:spPr>
      </p:pic>
      <p:pic>
        <p:nvPicPr>
          <p:cNvPr id="7" name="Picture 6" descr="A group of men sitting outside of a trailer&#10;&#10;Description automatically generated">
            <a:extLst>
              <a:ext uri="{FF2B5EF4-FFF2-40B4-BE49-F238E27FC236}">
                <a16:creationId xmlns:a16="http://schemas.microsoft.com/office/drawing/2014/main" id="{793DEE97-52FA-7373-EC2A-70B5969DAFF1}"/>
              </a:ext>
            </a:extLst>
          </p:cNvPr>
          <p:cNvPicPr>
            <a:picLocks noChangeAspect="1"/>
          </p:cNvPicPr>
          <p:nvPr/>
        </p:nvPicPr>
        <p:blipFill>
          <a:blip r:embed="rId4">
            <a:extLst>
              <a:ext uri="{28A0092B-C50C-407E-A947-70E740481C1C}">
                <a14:useLocalDpi xmlns:a14="http://schemas.microsoft.com/office/drawing/2010/main" val="0"/>
              </a:ext>
            </a:extLst>
          </a:blip>
          <a:srcRect t="16348" b="14649"/>
          <a:stretch/>
        </p:blipFill>
        <p:spPr>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Tree>
    <p:extLst>
      <p:ext uri="{BB962C8B-B14F-4D97-AF65-F5344CB8AC3E}">
        <p14:creationId xmlns:p14="http://schemas.microsoft.com/office/powerpoint/2010/main" val="21805231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5AC1364A-3E3D-4F0D-8776-78AF3A270D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7470269E-F03D-B3E1-21DE-86A586DC526C}"/>
              </a:ext>
            </a:extLst>
          </p:cNvPr>
          <p:cNvSpPr txBox="1"/>
          <p:nvPr/>
        </p:nvSpPr>
        <p:spPr>
          <a:xfrm>
            <a:off x="4797501" y="329184"/>
            <a:ext cx="6755626" cy="1783080"/>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400" dirty="0">
                <a:effectLst>
                  <a:outerShdw blurRad="38100" dist="38100" dir="2700000" algn="tl">
                    <a:srgbClr val="000000">
                      <a:alpha val="43137"/>
                    </a:srgbClr>
                  </a:outerShdw>
                </a:effectLst>
                <a:latin typeface="+mj-lt"/>
                <a:ea typeface="+mj-ea"/>
                <a:cs typeface="+mj-cs"/>
              </a:rPr>
              <a:t>Historical Overview of Irish Travellers</a:t>
            </a:r>
          </a:p>
        </p:txBody>
      </p:sp>
      <p:pic>
        <p:nvPicPr>
          <p:cNvPr id="6" name="Picture 5" descr="A person and person sitting in smoke&#10;&#10;Description automatically generated">
            <a:extLst>
              <a:ext uri="{FF2B5EF4-FFF2-40B4-BE49-F238E27FC236}">
                <a16:creationId xmlns:a16="http://schemas.microsoft.com/office/drawing/2014/main" id="{2C395DD4-CBAD-9B74-F17B-2AA48EFDB16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73380" y="0"/>
            <a:ext cx="3907536" cy="3907536"/>
          </a:xfrm>
          <a:prstGeom prst="rect">
            <a:avLst/>
          </a:prstGeom>
        </p:spPr>
      </p:pic>
      <p:sp>
        <p:nvSpPr>
          <p:cNvPr id="20"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7494"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Online Media 6" title="Mind Blowing Irish Travellers DNA Results">
            <a:hlinkClick r:id="" action="ppaction://media"/>
            <a:extLst>
              <a:ext uri="{FF2B5EF4-FFF2-40B4-BE49-F238E27FC236}">
                <a16:creationId xmlns:a16="http://schemas.microsoft.com/office/drawing/2014/main" id="{4CE7AF2F-424E-BDD1-0C6B-9114DE386B7B}"/>
              </a:ext>
            </a:extLst>
          </p:cNvPr>
          <p:cNvPicPr>
            <a:picLocks noRot="1" noChangeAspect="1"/>
          </p:cNvPicPr>
          <p:nvPr>
            <a:videoFile r:link="rId1"/>
          </p:nvPr>
        </p:nvPicPr>
        <p:blipFill>
          <a:blip r:embed="rId5"/>
          <a:stretch>
            <a:fillRect/>
          </a:stretch>
        </p:blipFill>
        <p:spPr>
          <a:xfrm>
            <a:off x="460657" y="4149598"/>
            <a:ext cx="3714693" cy="2098802"/>
          </a:xfrm>
          <a:prstGeom prst="rect">
            <a:avLst/>
          </a:prstGeom>
        </p:spPr>
      </p:pic>
      <p:sp>
        <p:nvSpPr>
          <p:cNvPr id="4" name="TextBox 3">
            <a:extLst>
              <a:ext uri="{FF2B5EF4-FFF2-40B4-BE49-F238E27FC236}">
                <a16:creationId xmlns:a16="http://schemas.microsoft.com/office/drawing/2014/main" id="{79692D48-231F-5FBF-9554-ED44420560A1}"/>
              </a:ext>
            </a:extLst>
          </p:cNvPr>
          <p:cNvSpPr txBox="1"/>
          <p:nvPr/>
        </p:nvSpPr>
        <p:spPr>
          <a:xfrm>
            <a:off x="4797494" y="2706624"/>
            <a:ext cx="6755626" cy="3483864"/>
          </a:xfrm>
          <a:prstGeom prst="rect">
            <a:avLst/>
          </a:prstGeom>
        </p:spPr>
        <p:txBody>
          <a:bodyPr vert="horz" lIns="91440" tIns="45720" rIns="91440" bIns="45720" rtlCol="0">
            <a:normAutofit/>
          </a:bodyPr>
          <a:lstStyle/>
          <a:p>
            <a:pPr marL="285750" indent="-228600">
              <a:lnSpc>
                <a:spcPct val="90000"/>
              </a:lnSpc>
              <a:spcAft>
                <a:spcPts val="600"/>
              </a:spcAft>
              <a:buFont typeface="Arial" panose="020B0604020202020204" pitchFamily="34" charset="0"/>
              <a:buChar char="•"/>
            </a:pPr>
            <a:r>
              <a:rPr lang="en-US" sz="2200" dirty="0">
                <a:effectLst>
                  <a:outerShdw blurRad="38100" dist="38100" dir="2700000" algn="tl">
                    <a:srgbClr val="000000">
                      <a:alpha val="43137"/>
                    </a:srgbClr>
                  </a:outerShdw>
                </a:effectLst>
              </a:rPr>
              <a:t>Origins and distinction from Roma Gypsies</a:t>
            </a:r>
          </a:p>
          <a:p>
            <a:pPr marL="285750" indent="-228600">
              <a:lnSpc>
                <a:spcPct val="90000"/>
              </a:lnSpc>
              <a:spcAft>
                <a:spcPts val="600"/>
              </a:spcAft>
              <a:buFont typeface="Arial" panose="020B0604020202020204" pitchFamily="34" charset="0"/>
              <a:buChar char="•"/>
            </a:pPr>
            <a:endParaRPr lang="en-US" sz="2200" dirty="0">
              <a:effectLst>
                <a:outerShdw blurRad="38100" dist="38100" dir="2700000" algn="tl">
                  <a:srgbClr val="000000">
                    <a:alpha val="43137"/>
                  </a:srgbClr>
                </a:outerShdw>
              </a:effectLst>
            </a:endParaRPr>
          </a:p>
          <a:p>
            <a:pPr marL="285750" indent="-228600">
              <a:lnSpc>
                <a:spcPct val="90000"/>
              </a:lnSpc>
              <a:spcAft>
                <a:spcPts val="600"/>
              </a:spcAft>
              <a:buFont typeface="Arial" panose="020B0604020202020204" pitchFamily="34" charset="0"/>
              <a:buChar char="•"/>
            </a:pPr>
            <a:r>
              <a:rPr lang="en-US" sz="2200" dirty="0">
                <a:effectLst>
                  <a:outerShdw blurRad="38100" dist="38100" dir="2700000" algn="tl">
                    <a:srgbClr val="000000">
                      <a:alpha val="43137"/>
                    </a:srgbClr>
                  </a:outerShdw>
                </a:effectLst>
              </a:rPr>
              <a:t>Nomadic lifestyle and traditional occupations</a:t>
            </a:r>
          </a:p>
          <a:p>
            <a:pPr marL="285750" indent="-228600">
              <a:lnSpc>
                <a:spcPct val="90000"/>
              </a:lnSpc>
              <a:spcAft>
                <a:spcPts val="600"/>
              </a:spcAft>
              <a:buFont typeface="Arial" panose="020B0604020202020204" pitchFamily="34" charset="0"/>
              <a:buChar char="•"/>
            </a:pPr>
            <a:endParaRPr lang="en-US" sz="2200" dirty="0">
              <a:effectLst>
                <a:outerShdw blurRad="38100" dist="38100" dir="2700000" algn="tl">
                  <a:srgbClr val="000000">
                    <a:alpha val="43137"/>
                  </a:srgbClr>
                </a:outerShdw>
              </a:effectLst>
            </a:endParaRPr>
          </a:p>
          <a:p>
            <a:pPr marL="285750" indent="-228600">
              <a:lnSpc>
                <a:spcPct val="90000"/>
              </a:lnSpc>
              <a:spcAft>
                <a:spcPts val="600"/>
              </a:spcAft>
              <a:buFont typeface="Arial" panose="020B0604020202020204" pitchFamily="34" charset="0"/>
              <a:buChar char="•"/>
            </a:pPr>
            <a:r>
              <a:rPr lang="en-US" sz="2200" dirty="0">
                <a:effectLst>
                  <a:outerShdw blurRad="38100" dist="38100" dir="2700000" algn="tl">
                    <a:srgbClr val="000000">
                      <a:alpha val="43137"/>
                    </a:srgbClr>
                  </a:outerShdw>
                </a:effectLst>
              </a:rPr>
              <a:t>Recognition of Irish Travellers as a distinct ethnic group</a:t>
            </a:r>
          </a:p>
          <a:p>
            <a:pPr marL="285750" indent="-228600">
              <a:lnSpc>
                <a:spcPct val="90000"/>
              </a:lnSpc>
              <a:spcAft>
                <a:spcPts val="600"/>
              </a:spcAft>
              <a:buFont typeface="Arial" panose="020B0604020202020204" pitchFamily="34" charset="0"/>
              <a:buChar char="•"/>
            </a:pPr>
            <a:endParaRPr lang="en-US" sz="2200" dirty="0"/>
          </a:p>
          <a:p>
            <a:pPr marL="285750" indent="-228600">
              <a:lnSpc>
                <a:spcPct val="90000"/>
              </a:lnSpc>
              <a:spcAft>
                <a:spcPts val="600"/>
              </a:spcAft>
              <a:buFont typeface="Arial" panose="020B0604020202020204" pitchFamily="34" charset="0"/>
              <a:buChar char="•"/>
            </a:pPr>
            <a:endParaRPr lang="en-US" sz="2200" dirty="0"/>
          </a:p>
        </p:txBody>
      </p:sp>
    </p:spTree>
    <p:extLst>
      <p:ext uri="{BB962C8B-B14F-4D97-AF65-F5344CB8AC3E}">
        <p14:creationId xmlns:p14="http://schemas.microsoft.com/office/powerpoint/2010/main" val="14113444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A tilted orange cup and saucer spilling coffee beans on a black textured surface, forming a flowing pattern.">
            <a:extLst>
              <a:ext uri="{FF2B5EF4-FFF2-40B4-BE49-F238E27FC236}">
                <a16:creationId xmlns:a16="http://schemas.microsoft.com/office/drawing/2014/main" id="{FF025714-59F3-F6EE-FB31-5C251B0A237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701165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62" name="Rectangle 1061">
            <a:extLst>
              <a:ext uri="{FF2B5EF4-FFF2-40B4-BE49-F238E27FC236}">
                <a16:creationId xmlns:a16="http://schemas.microsoft.com/office/drawing/2014/main" id="{AD96FDFD-4E42-4A06-B8B5-768A1DB9C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7E3C9DBE-CA9D-A6FF-E55A-810D1568D060}"/>
              </a:ext>
            </a:extLst>
          </p:cNvPr>
          <p:cNvSpPr txBox="1"/>
          <p:nvPr/>
        </p:nvSpPr>
        <p:spPr>
          <a:xfrm>
            <a:off x="971368" y="371719"/>
            <a:ext cx="6125964" cy="1906863"/>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400" kern="1200" dirty="0">
                <a:solidFill>
                  <a:schemeClr val="tx1"/>
                </a:solidFill>
                <a:effectLst>
                  <a:outerShdw blurRad="38100" dist="38100" dir="2700000" algn="tl">
                    <a:srgbClr val="000000">
                      <a:alpha val="43137"/>
                    </a:srgbClr>
                  </a:outerShdw>
                </a:effectLst>
                <a:latin typeface="+mj-lt"/>
                <a:ea typeface="+mj-ea"/>
                <a:cs typeface="+mj-cs"/>
              </a:rPr>
              <a:t>Culture and Traditions</a:t>
            </a:r>
          </a:p>
          <a:p>
            <a:pPr>
              <a:lnSpc>
                <a:spcPct val="90000"/>
              </a:lnSpc>
              <a:spcBef>
                <a:spcPct val="0"/>
              </a:spcBef>
              <a:spcAft>
                <a:spcPts val="600"/>
              </a:spcAft>
            </a:pPr>
            <a:endParaRPr lang="en-US" sz="4400" kern="1200" dirty="0">
              <a:solidFill>
                <a:schemeClr val="tx1"/>
              </a:solidFill>
              <a:latin typeface="+mj-lt"/>
              <a:ea typeface="+mj-ea"/>
              <a:cs typeface="+mj-cs"/>
            </a:endParaRPr>
          </a:p>
        </p:txBody>
      </p:sp>
      <p:sp>
        <p:nvSpPr>
          <p:cNvPr id="3" name="TextBox 2">
            <a:extLst>
              <a:ext uri="{FF2B5EF4-FFF2-40B4-BE49-F238E27FC236}">
                <a16:creationId xmlns:a16="http://schemas.microsoft.com/office/drawing/2014/main" id="{DD07F730-5837-DDF6-A058-0CBE8990DECF}"/>
              </a:ext>
            </a:extLst>
          </p:cNvPr>
          <p:cNvSpPr txBox="1"/>
          <p:nvPr/>
        </p:nvSpPr>
        <p:spPr>
          <a:xfrm>
            <a:off x="931105" y="1738754"/>
            <a:ext cx="4114801" cy="3465568"/>
          </a:xfrm>
          <a:prstGeom prst="rect">
            <a:avLst/>
          </a:prstGeom>
        </p:spPr>
        <p:txBody>
          <a:bodyPr vert="horz" lIns="91440" tIns="45720" rIns="91440" bIns="45720" rtlCol="0">
            <a:normAutofit/>
          </a:bodyPr>
          <a:lstStyle/>
          <a:p>
            <a:pPr marL="285750" indent="-228600">
              <a:lnSpc>
                <a:spcPct val="90000"/>
              </a:lnSpc>
              <a:spcAft>
                <a:spcPts val="600"/>
              </a:spcAft>
              <a:buFont typeface="Arial" panose="020B0604020202020204" pitchFamily="34" charset="0"/>
              <a:buChar char="•"/>
            </a:pPr>
            <a:r>
              <a:rPr lang="en-US" sz="2000" dirty="0">
                <a:effectLst>
                  <a:outerShdw blurRad="38100" dist="38100" dir="2700000" algn="tl">
                    <a:srgbClr val="000000">
                      <a:alpha val="43137"/>
                    </a:srgbClr>
                  </a:outerShdw>
                </a:effectLst>
              </a:rPr>
              <a:t>Family and Community</a:t>
            </a:r>
          </a:p>
          <a:p>
            <a:pPr marL="285750" indent="-228600">
              <a:lnSpc>
                <a:spcPct val="90000"/>
              </a:lnSpc>
              <a:spcAft>
                <a:spcPts val="600"/>
              </a:spcAft>
              <a:buFont typeface="Arial" panose="020B0604020202020204" pitchFamily="34" charset="0"/>
              <a:buChar char="•"/>
            </a:pPr>
            <a:endParaRPr lang="en-US" sz="2000" dirty="0">
              <a:effectLst>
                <a:outerShdw blurRad="38100" dist="38100" dir="2700000" algn="tl">
                  <a:srgbClr val="000000">
                    <a:alpha val="43137"/>
                  </a:srgbClr>
                </a:outerShdw>
              </a:effectLst>
            </a:endParaRPr>
          </a:p>
          <a:p>
            <a:pPr marL="285750" indent="-228600">
              <a:lnSpc>
                <a:spcPct val="90000"/>
              </a:lnSpc>
              <a:spcAft>
                <a:spcPts val="600"/>
              </a:spcAft>
              <a:buFont typeface="Arial" panose="020B0604020202020204" pitchFamily="34" charset="0"/>
              <a:buChar char="•"/>
            </a:pPr>
            <a:r>
              <a:rPr lang="en-US" sz="2000" dirty="0">
                <a:effectLst>
                  <a:outerShdw blurRad="38100" dist="38100" dir="2700000" algn="tl">
                    <a:srgbClr val="000000">
                      <a:alpha val="43137"/>
                    </a:srgbClr>
                  </a:outerShdw>
                </a:effectLst>
              </a:rPr>
              <a:t>Religion</a:t>
            </a:r>
          </a:p>
          <a:p>
            <a:pPr marL="285750" indent="-228600">
              <a:lnSpc>
                <a:spcPct val="90000"/>
              </a:lnSpc>
              <a:spcAft>
                <a:spcPts val="600"/>
              </a:spcAft>
              <a:buFont typeface="Arial" panose="020B0604020202020204" pitchFamily="34" charset="0"/>
              <a:buChar char="•"/>
            </a:pPr>
            <a:endParaRPr lang="en-US" sz="2000" dirty="0">
              <a:effectLst>
                <a:outerShdw blurRad="38100" dist="38100" dir="2700000" algn="tl">
                  <a:srgbClr val="000000">
                    <a:alpha val="43137"/>
                  </a:srgbClr>
                </a:outerShdw>
              </a:effectLst>
            </a:endParaRPr>
          </a:p>
          <a:p>
            <a:pPr marL="285750" indent="-228600">
              <a:lnSpc>
                <a:spcPct val="90000"/>
              </a:lnSpc>
              <a:spcAft>
                <a:spcPts val="600"/>
              </a:spcAft>
              <a:buFont typeface="Arial" panose="020B0604020202020204" pitchFamily="34" charset="0"/>
              <a:buChar char="•"/>
            </a:pPr>
            <a:r>
              <a:rPr lang="en-US" sz="2000" dirty="0">
                <a:effectLst>
                  <a:outerShdw blurRad="38100" dist="38100" dir="2700000" algn="tl">
                    <a:srgbClr val="000000">
                      <a:alpha val="43137"/>
                    </a:srgbClr>
                  </a:outerShdw>
                </a:effectLst>
              </a:rPr>
              <a:t>Language</a:t>
            </a:r>
          </a:p>
          <a:p>
            <a:pPr marL="285750" indent="-228600">
              <a:lnSpc>
                <a:spcPct val="90000"/>
              </a:lnSpc>
              <a:spcAft>
                <a:spcPts val="600"/>
              </a:spcAft>
              <a:buFont typeface="Arial" panose="020B0604020202020204" pitchFamily="34" charset="0"/>
              <a:buChar char="•"/>
            </a:pPr>
            <a:endParaRPr lang="en-US" sz="2000" dirty="0">
              <a:effectLst>
                <a:outerShdw blurRad="38100" dist="38100" dir="2700000" algn="tl">
                  <a:srgbClr val="000000">
                    <a:alpha val="43137"/>
                  </a:srgbClr>
                </a:outerShdw>
              </a:effectLst>
            </a:endParaRPr>
          </a:p>
          <a:p>
            <a:pPr marL="285750" indent="-228600">
              <a:lnSpc>
                <a:spcPct val="90000"/>
              </a:lnSpc>
              <a:spcAft>
                <a:spcPts val="600"/>
              </a:spcAft>
              <a:buFont typeface="Arial" panose="020B0604020202020204" pitchFamily="34" charset="0"/>
              <a:buChar char="•"/>
            </a:pPr>
            <a:r>
              <a:rPr lang="en-US" sz="2000" dirty="0">
                <a:effectLst>
                  <a:outerShdw blurRad="38100" dist="38100" dir="2700000" algn="tl">
                    <a:srgbClr val="000000">
                      <a:alpha val="43137"/>
                    </a:srgbClr>
                  </a:outerShdw>
                </a:effectLst>
              </a:rPr>
              <a:t>Education</a:t>
            </a:r>
          </a:p>
        </p:txBody>
      </p:sp>
      <p:pic>
        <p:nvPicPr>
          <p:cNvPr id="1029" name="Picture 5" descr="Appleby Horse Fair">
            <a:extLst>
              <a:ext uri="{FF2B5EF4-FFF2-40B4-BE49-F238E27FC236}">
                <a16:creationId xmlns:a16="http://schemas.microsoft.com/office/drawing/2014/main" id="{5D1F408B-6ED3-D346-C9D2-BE6CB3CAD1E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13365" r="7877" b="-1"/>
          <a:stretch/>
        </p:blipFill>
        <p:spPr bwMode="auto">
          <a:xfrm>
            <a:off x="8452968" y="3681465"/>
            <a:ext cx="3747932" cy="3176541"/>
          </a:xfrm>
          <a:custGeom>
            <a:avLst/>
            <a:gdLst/>
            <a:ahLst/>
            <a:cxnLst/>
            <a:rect l="l" t="t" r="r" b="b"/>
            <a:pathLst>
              <a:path w="3747932" h="3176541">
                <a:moveTo>
                  <a:pt x="3239865" y="21"/>
                </a:moveTo>
                <a:cubicBezTo>
                  <a:pt x="3261821" y="112"/>
                  <a:pt x="3278837" y="498"/>
                  <a:pt x="3290337" y="938"/>
                </a:cubicBezTo>
                <a:cubicBezTo>
                  <a:pt x="3401766" y="5376"/>
                  <a:pt x="3510165" y="23128"/>
                  <a:pt x="3616543" y="49449"/>
                </a:cubicBezTo>
                <a:lnTo>
                  <a:pt x="3747932" y="87091"/>
                </a:lnTo>
                <a:lnTo>
                  <a:pt x="3747932" y="3176541"/>
                </a:lnTo>
                <a:lnTo>
                  <a:pt x="401358" y="3176541"/>
                </a:lnTo>
                <a:lnTo>
                  <a:pt x="398780" y="3136258"/>
                </a:lnTo>
                <a:cubicBezTo>
                  <a:pt x="400956" y="3079023"/>
                  <a:pt x="437945" y="3052703"/>
                  <a:pt x="483325" y="3030665"/>
                </a:cubicBezTo>
                <a:cubicBezTo>
                  <a:pt x="498866" y="3023015"/>
                  <a:pt x="520932" y="3023320"/>
                  <a:pt x="526840" y="2999447"/>
                </a:cubicBezTo>
                <a:cubicBezTo>
                  <a:pt x="501352" y="2976798"/>
                  <a:pt x="470270" y="2995161"/>
                  <a:pt x="442916" y="2988735"/>
                </a:cubicBezTo>
                <a:cubicBezTo>
                  <a:pt x="420228" y="2983533"/>
                  <a:pt x="382618" y="2986286"/>
                  <a:pt x="413701" y="2944662"/>
                </a:cubicBezTo>
                <a:cubicBezTo>
                  <a:pt x="422716" y="2932726"/>
                  <a:pt x="412147" y="2923542"/>
                  <a:pt x="400645" y="2922625"/>
                </a:cubicBezTo>
                <a:cubicBezTo>
                  <a:pt x="308644" y="2913137"/>
                  <a:pt x="350915" y="2828968"/>
                  <a:pt x="321386" y="2784590"/>
                </a:cubicBezTo>
                <a:cubicBezTo>
                  <a:pt x="313307" y="2772348"/>
                  <a:pt x="322010" y="2751230"/>
                  <a:pt x="334753" y="2746027"/>
                </a:cubicBezTo>
                <a:cubicBezTo>
                  <a:pt x="416187" y="2711746"/>
                  <a:pt x="427377" y="2630027"/>
                  <a:pt x="466852" y="2559632"/>
                </a:cubicBezTo>
                <a:cubicBezTo>
                  <a:pt x="423957" y="2531782"/>
                  <a:pt x="372673" y="2525661"/>
                  <a:pt x="326361" y="2507602"/>
                </a:cubicBezTo>
                <a:cubicBezTo>
                  <a:pt x="278183" y="2488626"/>
                  <a:pt x="278183" y="2474547"/>
                  <a:pt x="317968" y="2419457"/>
                </a:cubicBezTo>
                <a:cubicBezTo>
                  <a:pt x="214465" y="2407519"/>
                  <a:pt x="214465" y="2407519"/>
                  <a:pt x="246479" y="2320903"/>
                </a:cubicBezTo>
                <a:cubicBezTo>
                  <a:pt x="159758" y="2312945"/>
                  <a:pt x="102570" y="2271933"/>
                  <a:pt x="89205" y="2182255"/>
                </a:cubicBezTo>
                <a:cubicBezTo>
                  <a:pt x="82677" y="2138795"/>
                  <a:pt x="43514" y="2118290"/>
                  <a:pt x="0" y="2089213"/>
                </a:cubicBezTo>
                <a:cubicBezTo>
                  <a:pt x="54081" y="2061053"/>
                  <a:pt x="90759" y="2002290"/>
                  <a:pt x="153855" y="2064423"/>
                </a:cubicBezTo>
                <a:cubicBezTo>
                  <a:pt x="176855" y="2087070"/>
                  <a:pt x="174683" y="2058300"/>
                  <a:pt x="177788" y="2050037"/>
                </a:cubicBezTo>
                <a:cubicBezTo>
                  <a:pt x="185247" y="2029838"/>
                  <a:pt x="169707" y="2016369"/>
                  <a:pt x="159450" y="2001067"/>
                </a:cubicBezTo>
                <a:cubicBezTo>
                  <a:pt x="149504" y="1985763"/>
                  <a:pt x="137691" y="1969543"/>
                  <a:pt x="134895" y="1952400"/>
                </a:cubicBezTo>
                <a:cubicBezTo>
                  <a:pt x="133031" y="1940465"/>
                  <a:pt x="142044" y="1923021"/>
                  <a:pt x="151990" y="1914144"/>
                </a:cubicBezTo>
                <a:cubicBezTo>
                  <a:pt x="204209" y="1867316"/>
                  <a:pt x="173127" y="1762030"/>
                  <a:pt x="271969" y="1748562"/>
                </a:cubicBezTo>
                <a:cubicBezTo>
                  <a:pt x="316415" y="1742443"/>
                  <a:pt x="337860" y="1703878"/>
                  <a:pt x="370497" y="1682760"/>
                </a:cubicBezTo>
                <a:cubicBezTo>
                  <a:pt x="483946" y="1608999"/>
                  <a:pt x="559787" y="1514119"/>
                  <a:pt x="594908" y="1383735"/>
                </a:cubicBezTo>
                <a:cubicBezTo>
                  <a:pt x="604543" y="1347620"/>
                  <a:pt x="641532" y="1318542"/>
                  <a:pt x="665465" y="1286713"/>
                </a:cubicBezTo>
                <a:cubicBezTo>
                  <a:pt x="653963" y="1263452"/>
                  <a:pt x="591178" y="1313647"/>
                  <a:pt x="613246" y="1252435"/>
                </a:cubicBezTo>
                <a:cubicBezTo>
                  <a:pt x="630030" y="1206524"/>
                  <a:pt x="672925" y="1178060"/>
                  <a:pt x="713332" y="1150820"/>
                </a:cubicBezTo>
                <a:cubicBezTo>
                  <a:pt x="759333" y="1119908"/>
                  <a:pt x="810307" y="1095117"/>
                  <a:pt x="831133" y="1037883"/>
                </a:cubicBezTo>
                <a:cubicBezTo>
                  <a:pt x="835485" y="1025640"/>
                  <a:pt x="849470" y="1012785"/>
                  <a:pt x="861903" y="1007887"/>
                </a:cubicBezTo>
                <a:cubicBezTo>
                  <a:pt x="1469751" y="63584"/>
                  <a:pt x="2910527" y="-1353"/>
                  <a:pt x="3239865" y="21"/>
                </a:cubicBezTo>
                <a:close/>
              </a:path>
            </a:pathLst>
          </a:custGeom>
          <a:noFill/>
          <a:extLst>
            <a:ext uri="{909E8E84-426E-40DD-AFC4-6F175D3DCCD1}">
              <a14:hiddenFill xmlns:a14="http://schemas.microsoft.com/office/drawing/2010/main">
                <a:solidFill>
                  <a:srgbClr val="FFFFFF"/>
                </a:solidFill>
              </a14:hiddenFill>
            </a:ext>
          </a:extLst>
        </p:spPr>
      </p:pic>
      <p:pic>
        <p:nvPicPr>
          <p:cNvPr id="1027" name="Picture 3" descr="Girl on Scooter, Dublin, Ireland 2021">
            <a:extLst>
              <a:ext uri="{FF2B5EF4-FFF2-40B4-BE49-F238E27FC236}">
                <a16:creationId xmlns:a16="http://schemas.microsoft.com/office/drawing/2014/main" id="{71D22F14-2A1F-3B40-F927-ECD80118A39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14440" r="19236" b="-2"/>
          <a:stretch/>
        </p:blipFill>
        <p:spPr bwMode="auto">
          <a:xfrm>
            <a:off x="5398276" y="2457970"/>
            <a:ext cx="3458367" cy="3476265"/>
          </a:xfrm>
          <a:custGeom>
            <a:avLst/>
            <a:gdLst/>
            <a:ahLst/>
            <a:cxnLst/>
            <a:rect l="l" t="t" r="r" b="b"/>
            <a:pathLst>
              <a:path w="3458367" h="3476265">
                <a:moveTo>
                  <a:pt x="549716" y="15"/>
                </a:moveTo>
                <a:cubicBezTo>
                  <a:pt x="557611" y="271"/>
                  <a:pt x="565778" y="3856"/>
                  <a:pt x="573176" y="4995"/>
                </a:cubicBezTo>
                <a:cubicBezTo>
                  <a:pt x="736504" y="30493"/>
                  <a:pt x="899830" y="58040"/>
                  <a:pt x="1063336" y="82398"/>
                </a:cubicBezTo>
                <a:cubicBezTo>
                  <a:pt x="1216195" y="105163"/>
                  <a:pt x="1370136" y="110398"/>
                  <a:pt x="1523717" y="122237"/>
                </a:cubicBezTo>
                <a:cubicBezTo>
                  <a:pt x="1709602" y="136580"/>
                  <a:pt x="1895127" y="156841"/>
                  <a:pt x="2079929" y="188711"/>
                </a:cubicBezTo>
                <a:cubicBezTo>
                  <a:pt x="2208244" y="211023"/>
                  <a:pt x="2337823" y="226502"/>
                  <a:pt x="2467943" y="208745"/>
                </a:cubicBezTo>
                <a:cubicBezTo>
                  <a:pt x="2474439" y="207834"/>
                  <a:pt x="2481839" y="204876"/>
                  <a:pt x="2487253" y="207834"/>
                </a:cubicBezTo>
                <a:cubicBezTo>
                  <a:pt x="2550419" y="241073"/>
                  <a:pt x="2619357" y="217168"/>
                  <a:pt x="2684869" y="238113"/>
                </a:cubicBezTo>
                <a:cubicBezTo>
                  <a:pt x="2668085" y="318930"/>
                  <a:pt x="2596077" y="312327"/>
                  <a:pt x="2555471" y="368331"/>
                </a:cubicBezTo>
                <a:cubicBezTo>
                  <a:pt x="2621704" y="390639"/>
                  <a:pt x="2681259" y="413178"/>
                  <a:pt x="2741717" y="430023"/>
                </a:cubicBezTo>
                <a:cubicBezTo>
                  <a:pt x="2805785" y="447780"/>
                  <a:pt x="2860106" y="495816"/>
                  <a:pt x="2922728" y="517216"/>
                </a:cubicBezTo>
                <a:cubicBezTo>
                  <a:pt x="2936085" y="521769"/>
                  <a:pt x="2952146" y="537704"/>
                  <a:pt x="2956838" y="553184"/>
                </a:cubicBezTo>
                <a:cubicBezTo>
                  <a:pt x="2971997" y="603269"/>
                  <a:pt x="3274647" y="743732"/>
                  <a:pt x="3238914" y="788350"/>
                </a:cubicBezTo>
                <a:cubicBezTo>
                  <a:pt x="3224116" y="806791"/>
                  <a:pt x="3204986" y="819994"/>
                  <a:pt x="3184953" y="838207"/>
                </a:cubicBezTo>
                <a:cubicBezTo>
                  <a:pt x="3215093" y="872582"/>
                  <a:pt x="3249020" y="887608"/>
                  <a:pt x="3285115" y="897852"/>
                </a:cubicBezTo>
                <a:cubicBezTo>
                  <a:pt x="3295944" y="901039"/>
                  <a:pt x="3306591" y="907413"/>
                  <a:pt x="3307674" y="922894"/>
                </a:cubicBezTo>
                <a:cubicBezTo>
                  <a:pt x="3308757" y="939056"/>
                  <a:pt x="3297748" y="945429"/>
                  <a:pt x="3288544" y="952944"/>
                </a:cubicBezTo>
                <a:cubicBezTo>
                  <a:pt x="3275731" y="963415"/>
                  <a:pt x="3263278" y="972523"/>
                  <a:pt x="3247036" y="973888"/>
                </a:cubicBezTo>
                <a:cubicBezTo>
                  <a:pt x="3220325" y="975937"/>
                  <a:pt x="3207513" y="1005076"/>
                  <a:pt x="3191993" y="1026930"/>
                </a:cubicBezTo>
                <a:cubicBezTo>
                  <a:pt x="3183330" y="1039224"/>
                  <a:pt x="3178998" y="1064037"/>
                  <a:pt x="3194157" y="1068363"/>
                </a:cubicBezTo>
                <a:cubicBezTo>
                  <a:pt x="3230613" y="1078837"/>
                  <a:pt x="3227725" y="1109114"/>
                  <a:pt x="3226824" y="1143489"/>
                </a:cubicBezTo>
                <a:cubicBezTo>
                  <a:pt x="3225560" y="1186061"/>
                  <a:pt x="3204083" y="1205638"/>
                  <a:pt x="3177734" y="1222030"/>
                </a:cubicBezTo>
                <a:cubicBezTo>
                  <a:pt x="3168711" y="1227720"/>
                  <a:pt x="3155898" y="1227493"/>
                  <a:pt x="3152469" y="1245250"/>
                </a:cubicBezTo>
                <a:cubicBezTo>
                  <a:pt x="3167267" y="1262097"/>
                  <a:pt x="3185314" y="1248439"/>
                  <a:pt x="3201197" y="1253218"/>
                </a:cubicBezTo>
                <a:cubicBezTo>
                  <a:pt x="3214370" y="1257088"/>
                  <a:pt x="3236208" y="1255040"/>
                  <a:pt x="3218160" y="1286000"/>
                </a:cubicBezTo>
                <a:cubicBezTo>
                  <a:pt x="3212926" y="1294878"/>
                  <a:pt x="3219062" y="1301709"/>
                  <a:pt x="3225741" y="1302392"/>
                </a:cubicBezTo>
                <a:cubicBezTo>
                  <a:pt x="3279159" y="1309449"/>
                  <a:pt x="3254615" y="1372054"/>
                  <a:pt x="3271761" y="1405063"/>
                </a:cubicBezTo>
                <a:cubicBezTo>
                  <a:pt x="3276452" y="1414169"/>
                  <a:pt x="3271399" y="1429877"/>
                  <a:pt x="3263999" y="1433747"/>
                </a:cubicBezTo>
                <a:cubicBezTo>
                  <a:pt x="3216716" y="1459245"/>
                  <a:pt x="3210220" y="1520028"/>
                  <a:pt x="3187299" y="1572389"/>
                </a:cubicBezTo>
                <a:cubicBezTo>
                  <a:pt x="3212205" y="1593104"/>
                  <a:pt x="3241982" y="1597657"/>
                  <a:pt x="3268872" y="1611089"/>
                </a:cubicBezTo>
                <a:cubicBezTo>
                  <a:pt x="3296846" y="1625204"/>
                  <a:pt x="3296846" y="1635676"/>
                  <a:pt x="3273746" y="1676653"/>
                </a:cubicBezTo>
                <a:cubicBezTo>
                  <a:pt x="3333842" y="1685532"/>
                  <a:pt x="3333842" y="1685532"/>
                  <a:pt x="3315254" y="1749957"/>
                </a:cubicBezTo>
                <a:cubicBezTo>
                  <a:pt x="3365607" y="1755877"/>
                  <a:pt x="3398812" y="1786382"/>
                  <a:pt x="3406572" y="1853085"/>
                </a:cubicBezTo>
                <a:cubicBezTo>
                  <a:pt x="3410362" y="1885411"/>
                  <a:pt x="3433101" y="1900663"/>
                  <a:pt x="3458367" y="1922291"/>
                </a:cubicBezTo>
                <a:cubicBezTo>
                  <a:pt x="3426966" y="1943236"/>
                  <a:pt x="3405669" y="1986945"/>
                  <a:pt x="3369034" y="1940730"/>
                </a:cubicBezTo>
                <a:cubicBezTo>
                  <a:pt x="3355680" y="1923885"/>
                  <a:pt x="3356941" y="1945284"/>
                  <a:pt x="3355138" y="1951430"/>
                </a:cubicBezTo>
                <a:cubicBezTo>
                  <a:pt x="3350807" y="1966455"/>
                  <a:pt x="3359830" y="1976472"/>
                  <a:pt x="3365786" y="1987854"/>
                </a:cubicBezTo>
                <a:cubicBezTo>
                  <a:pt x="3371561" y="1999237"/>
                  <a:pt x="3378420" y="2011302"/>
                  <a:pt x="3380043" y="2024054"/>
                </a:cubicBezTo>
                <a:cubicBezTo>
                  <a:pt x="3381125" y="2032931"/>
                  <a:pt x="3375892" y="2045905"/>
                  <a:pt x="3370117" y="2052509"/>
                </a:cubicBezTo>
                <a:cubicBezTo>
                  <a:pt x="3339797" y="2087340"/>
                  <a:pt x="3357844" y="2165652"/>
                  <a:pt x="3300454" y="2175670"/>
                </a:cubicBezTo>
                <a:cubicBezTo>
                  <a:pt x="3274647" y="2180221"/>
                  <a:pt x="3262195" y="2208906"/>
                  <a:pt x="3243246" y="2224614"/>
                </a:cubicBezTo>
                <a:cubicBezTo>
                  <a:pt x="3177374" y="2279478"/>
                  <a:pt x="3133338" y="2350051"/>
                  <a:pt x="3112946" y="2447031"/>
                </a:cubicBezTo>
                <a:cubicBezTo>
                  <a:pt x="3107352" y="2473894"/>
                  <a:pt x="3085875" y="2495522"/>
                  <a:pt x="3071979" y="2519197"/>
                </a:cubicBezTo>
                <a:cubicBezTo>
                  <a:pt x="3078657" y="2536499"/>
                  <a:pt x="3115112" y="2499164"/>
                  <a:pt x="3102298" y="2544694"/>
                </a:cubicBezTo>
                <a:cubicBezTo>
                  <a:pt x="3092553" y="2578843"/>
                  <a:pt x="3067647" y="2600014"/>
                  <a:pt x="3044185" y="2620276"/>
                </a:cubicBezTo>
                <a:cubicBezTo>
                  <a:pt x="3017476" y="2643268"/>
                  <a:pt x="2987879" y="2661708"/>
                  <a:pt x="2975787" y="2704279"/>
                </a:cubicBezTo>
                <a:cubicBezTo>
                  <a:pt x="2973260" y="2713386"/>
                  <a:pt x="2965140" y="2722947"/>
                  <a:pt x="2957921" y="2726591"/>
                </a:cubicBezTo>
                <a:cubicBezTo>
                  <a:pt x="2581458" y="3475797"/>
                  <a:pt x="1654740" y="3480805"/>
                  <a:pt x="1547901" y="3475568"/>
                </a:cubicBezTo>
                <a:cubicBezTo>
                  <a:pt x="1418503" y="3468966"/>
                  <a:pt x="1296143" y="3422753"/>
                  <a:pt x="1176132" y="3365156"/>
                </a:cubicBezTo>
                <a:cubicBezTo>
                  <a:pt x="1125418" y="3340797"/>
                  <a:pt x="1078316" y="3306195"/>
                  <a:pt x="1029045" y="3279332"/>
                </a:cubicBezTo>
                <a:cubicBezTo>
                  <a:pt x="961009" y="3242223"/>
                  <a:pt x="908492" y="3171424"/>
                  <a:pt x="840634" y="3141601"/>
                </a:cubicBezTo>
                <a:cubicBezTo>
                  <a:pt x="770793" y="3110867"/>
                  <a:pt x="711057" y="3054638"/>
                  <a:pt x="639229" y="3030734"/>
                </a:cubicBezTo>
                <a:cubicBezTo>
                  <a:pt x="601330" y="3017985"/>
                  <a:pt x="564695" y="2994993"/>
                  <a:pt x="570649" y="2929200"/>
                </a:cubicBezTo>
                <a:cubicBezTo>
                  <a:pt x="572274" y="2910532"/>
                  <a:pt x="562349" y="2895282"/>
                  <a:pt x="546647" y="2900745"/>
                </a:cubicBezTo>
                <a:cubicBezTo>
                  <a:pt x="516690" y="2910989"/>
                  <a:pt x="503154" y="2883898"/>
                  <a:pt x="486550" y="2863636"/>
                </a:cubicBezTo>
                <a:cubicBezTo>
                  <a:pt x="456953" y="2827667"/>
                  <a:pt x="428801" y="2789422"/>
                  <a:pt x="381697" y="2783503"/>
                </a:cubicBezTo>
                <a:cubicBezTo>
                  <a:pt x="390720" y="2755272"/>
                  <a:pt x="406060" y="2759371"/>
                  <a:pt x="420137" y="2765290"/>
                </a:cubicBezTo>
                <a:cubicBezTo>
                  <a:pt x="457133" y="2780772"/>
                  <a:pt x="493769" y="2798300"/>
                  <a:pt x="530765" y="2813781"/>
                </a:cubicBezTo>
                <a:cubicBezTo>
                  <a:pt x="554948" y="2823799"/>
                  <a:pt x="578952" y="2837912"/>
                  <a:pt x="611257" y="2826755"/>
                </a:cubicBezTo>
                <a:cubicBezTo>
                  <a:pt x="583463" y="2769843"/>
                  <a:pt x="536180" y="2759598"/>
                  <a:pt x="497920" y="2742071"/>
                </a:cubicBezTo>
                <a:cubicBezTo>
                  <a:pt x="450096" y="2719988"/>
                  <a:pt x="421942" y="2678326"/>
                  <a:pt x="388193" y="2631885"/>
                </a:cubicBezTo>
                <a:cubicBezTo>
                  <a:pt x="423386" y="2620730"/>
                  <a:pt x="445223" y="2654879"/>
                  <a:pt x="472834" y="2653056"/>
                </a:cubicBezTo>
                <a:cubicBezTo>
                  <a:pt x="474279" y="2647140"/>
                  <a:pt x="476804" y="2638488"/>
                  <a:pt x="476444" y="2638259"/>
                </a:cubicBezTo>
                <a:cubicBezTo>
                  <a:pt x="431326" y="2612763"/>
                  <a:pt x="410211" y="2564956"/>
                  <a:pt x="403173" y="2507131"/>
                </a:cubicBezTo>
                <a:cubicBezTo>
                  <a:pt x="399563" y="2477310"/>
                  <a:pt x="383140" y="2467976"/>
                  <a:pt x="366897" y="2454316"/>
                </a:cubicBezTo>
                <a:cubicBezTo>
                  <a:pt x="310230" y="2405826"/>
                  <a:pt x="250314" y="2361890"/>
                  <a:pt x="203752" y="2295188"/>
                </a:cubicBezTo>
                <a:cubicBezTo>
                  <a:pt x="257532" y="2304066"/>
                  <a:pt x="300665" y="2347547"/>
                  <a:pt x="358597" y="2366215"/>
                </a:cubicBezTo>
                <a:cubicBezTo>
                  <a:pt x="312577" y="2292910"/>
                  <a:pt x="253020" y="2255803"/>
                  <a:pt x="198698" y="2211409"/>
                </a:cubicBezTo>
                <a:cubicBezTo>
                  <a:pt x="173974" y="2191149"/>
                  <a:pt x="151055" y="2165197"/>
                  <a:pt x="121097" y="2154269"/>
                </a:cubicBezTo>
                <a:cubicBezTo>
                  <a:pt x="110448" y="2150400"/>
                  <a:pt x="92943" y="2142204"/>
                  <a:pt x="101425" y="2120577"/>
                </a:cubicBezTo>
                <a:cubicBezTo>
                  <a:pt x="108643" y="2102593"/>
                  <a:pt x="122900" y="2108055"/>
                  <a:pt x="135895" y="2113292"/>
                </a:cubicBezTo>
                <a:cubicBezTo>
                  <a:pt x="167116" y="2126269"/>
                  <a:pt x="199421" y="2126495"/>
                  <a:pt x="241652" y="2126269"/>
                </a:cubicBezTo>
                <a:cubicBezTo>
                  <a:pt x="206279" y="2066851"/>
                  <a:pt x="141489" y="2084608"/>
                  <a:pt x="111170" y="2022231"/>
                </a:cubicBezTo>
                <a:cubicBezTo>
                  <a:pt x="149069" y="2011302"/>
                  <a:pt x="178305" y="2033841"/>
                  <a:pt x="208987" y="2038166"/>
                </a:cubicBezTo>
                <a:cubicBezTo>
                  <a:pt x="236777" y="2042036"/>
                  <a:pt x="243636" y="2031565"/>
                  <a:pt x="237139" y="1997188"/>
                </a:cubicBezTo>
                <a:cubicBezTo>
                  <a:pt x="227034" y="1943690"/>
                  <a:pt x="242193" y="1916371"/>
                  <a:pt x="282618" y="1930941"/>
                </a:cubicBezTo>
                <a:cubicBezTo>
                  <a:pt x="320155" y="1944601"/>
                  <a:pt x="324125" y="1924568"/>
                  <a:pt x="314019" y="1894062"/>
                </a:cubicBezTo>
                <a:cubicBezTo>
                  <a:pt x="299582" y="1849671"/>
                  <a:pt x="316004" y="1815295"/>
                  <a:pt x="327194" y="1777960"/>
                </a:cubicBezTo>
                <a:cubicBezTo>
                  <a:pt x="344339" y="1721045"/>
                  <a:pt x="337121" y="1693272"/>
                  <a:pt x="300123" y="1650929"/>
                </a:cubicBezTo>
                <a:cubicBezTo>
                  <a:pt x="279370" y="1627251"/>
                  <a:pt x="256992" y="1607219"/>
                  <a:pt x="226852" y="1586731"/>
                </a:cubicBezTo>
                <a:cubicBezTo>
                  <a:pt x="296334" y="1575576"/>
                  <a:pt x="223423" y="1538013"/>
                  <a:pt x="247968" y="1514564"/>
                </a:cubicBezTo>
                <a:cubicBezTo>
                  <a:pt x="297056" y="1505003"/>
                  <a:pt x="337121" y="1579673"/>
                  <a:pt x="403895" y="1558274"/>
                </a:cubicBezTo>
                <a:cubicBezTo>
                  <a:pt x="321420" y="1493619"/>
                  <a:pt x="230281" y="1472448"/>
                  <a:pt x="170546" y="1386396"/>
                </a:cubicBezTo>
                <a:cubicBezTo>
                  <a:pt x="184261" y="1366817"/>
                  <a:pt x="197977" y="1385030"/>
                  <a:pt x="209707" y="1377746"/>
                </a:cubicBezTo>
                <a:cubicBezTo>
                  <a:pt x="209346" y="1373192"/>
                  <a:pt x="210250" y="1366362"/>
                  <a:pt x="208083" y="1364314"/>
                </a:cubicBezTo>
                <a:cubicBezTo>
                  <a:pt x="163508" y="1317416"/>
                  <a:pt x="162784" y="1316279"/>
                  <a:pt x="210610" y="1281675"/>
                </a:cubicBezTo>
                <a:cubicBezTo>
                  <a:pt x="227394" y="1269609"/>
                  <a:pt x="225950" y="1258909"/>
                  <a:pt x="217108" y="1243657"/>
                </a:cubicBezTo>
                <a:cubicBezTo>
                  <a:pt x="210790" y="1232957"/>
                  <a:pt x="203211" y="1223395"/>
                  <a:pt x="206820" y="1199947"/>
                </a:cubicBezTo>
                <a:cubicBezTo>
                  <a:pt x="232988" y="1229998"/>
                  <a:pt x="359499" y="1220208"/>
                  <a:pt x="381877" y="1217021"/>
                </a:cubicBezTo>
                <a:cubicBezTo>
                  <a:pt x="406963" y="1213607"/>
                  <a:pt x="431688" y="1199037"/>
                  <a:pt x="458035" y="1207003"/>
                </a:cubicBezTo>
                <a:cubicBezTo>
                  <a:pt x="479150" y="1213381"/>
                  <a:pt x="576966" y="1275073"/>
                  <a:pt x="590863" y="1204273"/>
                </a:cubicBezTo>
                <a:cubicBezTo>
                  <a:pt x="591585" y="1200858"/>
                  <a:pt x="631107" y="1208826"/>
                  <a:pt x="652403" y="1212696"/>
                </a:cubicBezTo>
                <a:cubicBezTo>
                  <a:pt x="671172" y="1215883"/>
                  <a:pt x="692288" y="1229998"/>
                  <a:pt x="704920" y="1201769"/>
                </a:cubicBezTo>
                <a:cubicBezTo>
                  <a:pt x="712320" y="1185150"/>
                  <a:pt x="681820" y="1153051"/>
                  <a:pt x="654569" y="1150320"/>
                </a:cubicBezTo>
                <a:cubicBezTo>
                  <a:pt x="630926" y="1147814"/>
                  <a:pt x="606202" y="1144172"/>
                  <a:pt x="583643" y="1151001"/>
                </a:cubicBezTo>
                <a:cubicBezTo>
                  <a:pt x="555852" y="1159198"/>
                  <a:pt x="540873" y="1145995"/>
                  <a:pt x="533111" y="1117538"/>
                </a:cubicBezTo>
                <a:cubicBezTo>
                  <a:pt x="524450" y="1086122"/>
                  <a:pt x="507845" y="1071550"/>
                  <a:pt x="484926" y="1056980"/>
                </a:cubicBezTo>
                <a:cubicBezTo>
                  <a:pt x="429340" y="1021696"/>
                  <a:pt x="375921" y="980946"/>
                  <a:pt x="314922" y="960456"/>
                </a:cubicBezTo>
                <a:cubicBezTo>
                  <a:pt x="302830" y="956358"/>
                  <a:pt x="289476" y="950894"/>
                  <a:pt x="283881" y="923805"/>
                </a:cubicBezTo>
                <a:cubicBezTo>
                  <a:pt x="449013" y="964326"/>
                  <a:pt x="599526" y="1069958"/>
                  <a:pt x="769890" y="1063811"/>
                </a:cubicBezTo>
                <a:cubicBezTo>
                  <a:pt x="723329" y="1030346"/>
                  <a:pt x="669369" y="1028524"/>
                  <a:pt x="619738" y="1005076"/>
                </a:cubicBezTo>
                <a:cubicBezTo>
                  <a:pt x="654930" y="987546"/>
                  <a:pt x="687956" y="1005759"/>
                  <a:pt x="721344" y="1015777"/>
                </a:cubicBezTo>
                <a:cubicBezTo>
                  <a:pt x="749317" y="1023970"/>
                  <a:pt x="774583" y="1025337"/>
                  <a:pt x="777650" y="976393"/>
                </a:cubicBezTo>
                <a:cubicBezTo>
                  <a:pt x="776566" y="973205"/>
                  <a:pt x="776747" y="969107"/>
                  <a:pt x="776929" y="965238"/>
                </a:cubicBezTo>
                <a:cubicBezTo>
                  <a:pt x="767542" y="944976"/>
                  <a:pt x="752926" y="934504"/>
                  <a:pt x="735601" y="928584"/>
                </a:cubicBezTo>
                <a:cubicBezTo>
                  <a:pt x="725133" y="924942"/>
                  <a:pt x="711237" y="919478"/>
                  <a:pt x="711416" y="904909"/>
                </a:cubicBezTo>
                <a:cubicBezTo>
                  <a:pt x="711958" y="850955"/>
                  <a:pt x="678571" y="835246"/>
                  <a:pt x="645185" y="819539"/>
                </a:cubicBezTo>
                <a:cubicBezTo>
                  <a:pt x="663773" y="792676"/>
                  <a:pt x="678391" y="812481"/>
                  <a:pt x="692468" y="810433"/>
                </a:cubicBezTo>
                <a:cubicBezTo>
                  <a:pt x="701672" y="809067"/>
                  <a:pt x="709973" y="806563"/>
                  <a:pt x="709973" y="792676"/>
                </a:cubicBezTo>
                <a:cubicBezTo>
                  <a:pt x="710154" y="781065"/>
                  <a:pt x="705822" y="767861"/>
                  <a:pt x="696799" y="767635"/>
                </a:cubicBezTo>
                <a:cubicBezTo>
                  <a:pt x="640312" y="765585"/>
                  <a:pt x="609090" y="690914"/>
                  <a:pt x="550437" y="690687"/>
                </a:cubicBezTo>
                <a:cubicBezTo>
                  <a:pt x="515425" y="690687"/>
                  <a:pt x="568666" y="648572"/>
                  <a:pt x="539068" y="631042"/>
                </a:cubicBezTo>
                <a:cubicBezTo>
                  <a:pt x="532570" y="627171"/>
                  <a:pt x="556032" y="621254"/>
                  <a:pt x="566500" y="622164"/>
                </a:cubicBezTo>
                <a:cubicBezTo>
                  <a:pt x="576786" y="623074"/>
                  <a:pt x="585990" y="634229"/>
                  <a:pt x="598443" y="626261"/>
                </a:cubicBezTo>
                <a:cubicBezTo>
                  <a:pt x="605300" y="597806"/>
                  <a:pt x="587615" y="587332"/>
                  <a:pt x="572996" y="579365"/>
                </a:cubicBezTo>
                <a:cubicBezTo>
                  <a:pt x="539247" y="560925"/>
                  <a:pt x="506402" y="538615"/>
                  <a:pt x="469405" y="532013"/>
                </a:cubicBezTo>
                <a:cubicBezTo>
                  <a:pt x="456232" y="529737"/>
                  <a:pt x="488355" y="499231"/>
                  <a:pt x="494671" y="488532"/>
                </a:cubicBezTo>
                <a:cubicBezTo>
                  <a:pt x="345782" y="376071"/>
                  <a:pt x="166756" y="381762"/>
                  <a:pt x="0" y="290928"/>
                </a:cubicBezTo>
                <a:cubicBezTo>
                  <a:pt x="36817" y="273173"/>
                  <a:pt x="63887" y="286148"/>
                  <a:pt x="88973" y="288880"/>
                </a:cubicBezTo>
                <a:cubicBezTo>
                  <a:pt x="151595" y="295708"/>
                  <a:pt x="213498" y="309822"/>
                  <a:pt x="275940" y="318246"/>
                </a:cubicBezTo>
                <a:cubicBezTo>
                  <a:pt x="306620" y="322344"/>
                  <a:pt x="335134" y="337824"/>
                  <a:pt x="369424" y="313239"/>
                </a:cubicBezTo>
                <a:cubicBezTo>
                  <a:pt x="392343" y="296847"/>
                  <a:pt x="428980" y="314604"/>
                  <a:pt x="457133" y="329174"/>
                </a:cubicBezTo>
                <a:cubicBezTo>
                  <a:pt x="480414" y="341238"/>
                  <a:pt x="502612" y="344425"/>
                  <a:pt x="533474" y="329174"/>
                </a:cubicBezTo>
                <a:cubicBezTo>
                  <a:pt x="505501" y="319841"/>
                  <a:pt x="484023" y="311645"/>
                  <a:pt x="462006" y="305953"/>
                </a:cubicBezTo>
                <a:cubicBezTo>
                  <a:pt x="444501" y="301400"/>
                  <a:pt x="486189" y="282960"/>
                  <a:pt x="507484" y="285237"/>
                </a:cubicBezTo>
                <a:cubicBezTo>
                  <a:pt x="537263" y="288423"/>
                  <a:pt x="520479" y="276586"/>
                  <a:pt x="515425" y="260195"/>
                </a:cubicBezTo>
                <a:cubicBezTo>
                  <a:pt x="510012" y="242665"/>
                  <a:pt x="526074" y="237203"/>
                  <a:pt x="536180" y="240844"/>
                </a:cubicBezTo>
                <a:cubicBezTo>
                  <a:pt x="574980" y="255187"/>
                  <a:pt x="613602" y="229917"/>
                  <a:pt x="653668" y="250407"/>
                </a:cubicBezTo>
                <a:cubicBezTo>
                  <a:pt x="643561" y="199867"/>
                  <a:pt x="621723" y="177784"/>
                  <a:pt x="576064" y="170726"/>
                </a:cubicBezTo>
                <a:cubicBezTo>
                  <a:pt x="558919" y="167996"/>
                  <a:pt x="541053" y="172093"/>
                  <a:pt x="526254" y="157522"/>
                </a:cubicBezTo>
                <a:cubicBezTo>
                  <a:pt x="517771" y="149101"/>
                  <a:pt x="508207" y="139084"/>
                  <a:pt x="514884" y="123603"/>
                </a:cubicBezTo>
                <a:cubicBezTo>
                  <a:pt x="519577" y="112674"/>
                  <a:pt x="529684" y="112674"/>
                  <a:pt x="537985" y="116318"/>
                </a:cubicBezTo>
                <a:cubicBezTo>
                  <a:pt x="575162" y="132483"/>
                  <a:pt x="613963" y="138400"/>
                  <a:pt x="652764" y="144320"/>
                </a:cubicBezTo>
                <a:cubicBezTo>
                  <a:pt x="658720" y="145230"/>
                  <a:pt x="665397" y="148191"/>
                  <a:pt x="672075" y="133164"/>
                </a:cubicBezTo>
                <a:cubicBezTo>
                  <a:pt x="599526" y="108805"/>
                  <a:pt x="530585" y="74202"/>
                  <a:pt x="456051" y="60770"/>
                </a:cubicBezTo>
                <a:cubicBezTo>
                  <a:pt x="457133" y="54397"/>
                  <a:pt x="458215" y="48022"/>
                  <a:pt x="459299" y="41649"/>
                </a:cubicBezTo>
                <a:cubicBezTo>
                  <a:pt x="517591" y="50753"/>
                  <a:pt x="575884" y="59859"/>
                  <a:pt x="649515" y="71243"/>
                </a:cubicBezTo>
                <a:cubicBezTo>
                  <a:pt x="604218" y="35045"/>
                  <a:pt x="561446" y="47111"/>
                  <a:pt x="527879" y="15013"/>
                </a:cubicBezTo>
                <a:cubicBezTo>
                  <a:pt x="534195" y="2833"/>
                  <a:pt x="541820" y="-241"/>
                  <a:pt x="549716" y="15"/>
                </a:cubicBezTo>
                <a:close/>
              </a:path>
            </a:pathLst>
          </a:custGeom>
          <a:noFill/>
          <a:extLst>
            <a:ext uri="{909E8E84-426E-40DD-AFC4-6F175D3DCCD1}">
              <a14:hiddenFill xmlns:a14="http://schemas.microsoft.com/office/drawing/2010/main">
                <a:solidFill>
                  <a:srgbClr val="FFFFFF"/>
                </a:solidFill>
              </a14:hiddenFill>
            </a:ext>
          </a:extLst>
        </p:spPr>
      </p:pic>
      <p:pic>
        <p:nvPicPr>
          <p:cNvPr id="8" name="Picture 7" descr="A group of people in dresses&#10;&#10;Description automatically generated">
            <a:extLst>
              <a:ext uri="{FF2B5EF4-FFF2-40B4-BE49-F238E27FC236}">
                <a16:creationId xmlns:a16="http://schemas.microsoft.com/office/drawing/2014/main" id="{34F9BDD1-D6B3-491F-C186-D2DD496AFFC6}"/>
              </a:ext>
            </a:extLst>
          </p:cNvPr>
          <p:cNvPicPr>
            <a:picLocks noChangeAspect="1"/>
          </p:cNvPicPr>
          <p:nvPr/>
        </p:nvPicPr>
        <p:blipFill>
          <a:blip r:embed="rId6">
            <a:extLst>
              <a:ext uri="{28A0092B-C50C-407E-A947-70E740481C1C}">
                <a14:useLocalDpi xmlns:a14="http://schemas.microsoft.com/office/drawing/2010/main" val="0"/>
              </a:ext>
            </a:extLst>
          </a:blip>
          <a:srcRect l="13500" r="167" b="3"/>
          <a:stretch/>
        </p:blipFill>
        <p:spPr>
          <a:xfrm>
            <a:off x="7621024" y="-5"/>
            <a:ext cx="4579876" cy="3536502"/>
          </a:xfrm>
          <a:custGeom>
            <a:avLst/>
            <a:gdLst/>
            <a:ahLst/>
            <a:cxnLst/>
            <a:rect l="l" t="t" r="r" b="b"/>
            <a:pathLst>
              <a:path w="4579876" h="3536502">
                <a:moveTo>
                  <a:pt x="457312" y="0"/>
                </a:moveTo>
                <a:lnTo>
                  <a:pt x="4579876" y="0"/>
                </a:lnTo>
                <a:lnTo>
                  <a:pt x="4579876" y="3057029"/>
                </a:lnTo>
                <a:lnTo>
                  <a:pt x="4508441" y="3086568"/>
                </a:lnTo>
                <a:cubicBezTo>
                  <a:pt x="4391572" y="3126663"/>
                  <a:pt x="4301124" y="3221848"/>
                  <a:pt x="4183947" y="3271738"/>
                </a:cubicBezTo>
                <a:cubicBezTo>
                  <a:pt x="4099090" y="3307854"/>
                  <a:pt x="4017967" y="3354374"/>
                  <a:pt x="3930625" y="3387123"/>
                </a:cubicBezTo>
                <a:cubicBezTo>
                  <a:pt x="3723932" y="3464557"/>
                  <a:pt x="3513195" y="3526689"/>
                  <a:pt x="3290337" y="3535564"/>
                </a:cubicBezTo>
                <a:cubicBezTo>
                  <a:pt x="3106332" y="3542605"/>
                  <a:pt x="1510274" y="3535872"/>
                  <a:pt x="861903" y="2528615"/>
                </a:cubicBezTo>
                <a:cubicBezTo>
                  <a:pt x="849470" y="2523717"/>
                  <a:pt x="835485" y="2510862"/>
                  <a:pt x="831133" y="2498619"/>
                </a:cubicBezTo>
                <a:cubicBezTo>
                  <a:pt x="810307" y="2441385"/>
                  <a:pt x="759333" y="2416594"/>
                  <a:pt x="713333" y="2385682"/>
                </a:cubicBezTo>
                <a:cubicBezTo>
                  <a:pt x="672925" y="2358442"/>
                  <a:pt x="630030" y="2329978"/>
                  <a:pt x="613246" y="2284067"/>
                </a:cubicBezTo>
                <a:cubicBezTo>
                  <a:pt x="591179" y="2222855"/>
                  <a:pt x="653963" y="2273050"/>
                  <a:pt x="665465" y="2249789"/>
                </a:cubicBezTo>
                <a:cubicBezTo>
                  <a:pt x="641532" y="2217960"/>
                  <a:pt x="604543" y="2188882"/>
                  <a:pt x="594908" y="2152767"/>
                </a:cubicBezTo>
                <a:cubicBezTo>
                  <a:pt x="559787" y="2022383"/>
                  <a:pt x="483946" y="1927503"/>
                  <a:pt x="370497" y="1853742"/>
                </a:cubicBezTo>
                <a:cubicBezTo>
                  <a:pt x="337861" y="1832624"/>
                  <a:pt x="316415" y="1794059"/>
                  <a:pt x="271969" y="1787940"/>
                </a:cubicBezTo>
                <a:cubicBezTo>
                  <a:pt x="173127" y="1774472"/>
                  <a:pt x="204209" y="1669186"/>
                  <a:pt x="151990" y="1622358"/>
                </a:cubicBezTo>
                <a:cubicBezTo>
                  <a:pt x="142044" y="1613481"/>
                  <a:pt x="133031" y="1596037"/>
                  <a:pt x="134895" y="1584102"/>
                </a:cubicBezTo>
                <a:cubicBezTo>
                  <a:pt x="137691" y="1566959"/>
                  <a:pt x="149504" y="1550739"/>
                  <a:pt x="159450" y="1535435"/>
                </a:cubicBezTo>
                <a:cubicBezTo>
                  <a:pt x="169708" y="1520133"/>
                  <a:pt x="185247" y="1506664"/>
                  <a:pt x="177788" y="1486465"/>
                </a:cubicBezTo>
                <a:cubicBezTo>
                  <a:pt x="174683" y="1478202"/>
                  <a:pt x="176855" y="1449432"/>
                  <a:pt x="153856" y="1472079"/>
                </a:cubicBezTo>
                <a:cubicBezTo>
                  <a:pt x="90760" y="1534212"/>
                  <a:pt x="54082" y="1475449"/>
                  <a:pt x="0" y="1447289"/>
                </a:cubicBezTo>
                <a:cubicBezTo>
                  <a:pt x="43515" y="1418212"/>
                  <a:pt x="82677" y="1397707"/>
                  <a:pt x="89205" y="1354247"/>
                </a:cubicBezTo>
                <a:cubicBezTo>
                  <a:pt x="102570" y="1264569"/>
                  <a:pt x="159758" y="1223557"/>
                  <a:pt x="246479" y="1215599"/>
                </a:cubicBezTo>
                <a:cubicBezTo>
                  <a:pt x="214465" y="1128983"/>
                  <a:pt x="214465" y="1128983"/>
                  <a:pt x="317968" y="1117045"/>
                </a:cubicBezTo>
                <a:cubicBezTo>
                  <a:pt x="278183" y="1061955"/>
                  <a:pt x="278183" y="1047876"/>
                  <a:pt x="326362" y="1028900"/>
                </a:cubicBezTo>
                <a:cubicBezTo>
                  <a:pt x="372673" y="1010841"/>
                  <a:pt x="423957" y="1004720"/>
                  <a:pt x="466852" y="976870"/>
                </a:cubicBezTo>
                <a:cubicBezTo>
                  <a:pt x="427377" y="906475"/>
                  <a:pt x="416188" y="824756"/>
                  <a:pt x="334754" y="790475"/>
                </a:cubicBezTo>
                <a:cubicBezTo>
                  <a:pt x="322010" y="785272"/>
                  <a:pt x="313307" y="764154"/>
                  <a:pt x="321386" y="751912"/>
                </a:cubicBezTo>
                <a:cubicBezTo>
                  <a:pt x="350915" y="707534"/>
                  <a:pt x="308644" y="623365"/>
                  <a:pt x="400645" y="613877"/>
                </a:cubicBezTo>
                <a:cubicBezTo>
                  <a:pt x="412147" y="612959"/>
                  <a:pt x="422716" y="603776"/>
                  <a:pt x="413701" y="591839"/>
                </a:cubicBezTo>
                <a:cubicBezTo>
                  <a:pt x="382618" y="550216"/>
                  <a:pt x="420228" y="552969"/>
                  <a:pt x="442917" y="547767"/>
                </a:cubicBezTo>
                <a:cubicBezTo>
                  <a:pt x="470271" y="541341"/>
                  <a:pt x="501353" y="559703"/>
                  <a:pt x="526840" y="537055"/>
                </a:cubicBezTo>
                <a:cubicBezTo>
                  <a:pt x="520932" y="513181"/>
                  <a:pt x="498866" y="513487"/>
                  <a:pt x="483325" y="505836"/>
                </a:cubicBezTo>
                <a:cubicBezTo>
                  <a:pt x="437946" y="483799"/>
                  <a:pt x="400956" y="457479"/>
                  <a:pt x="398780" y="400243"/>
                </a:cubicBezTo>
                <a:cubicBezTo>
                  <a:pt x="397229" y="354028"/>
                  <a:pt x="392255" y="313323"/>
                  <a:pt x="455041" y="299242"/>
                </a:cubicBezTo>
                <a:cubicBezTo>
                  <a:pt x="481149" y="293426"/>
                  <a:pt x="473687" y="260067"/>
                  <a:pt x="458769" y="243538"/>
                </a:cubicBezTo>
                <a:cubicBezTo>
                  <a:pt x="432038" y="214157"/>
                  <a:pt x="409972" y="174981"/>
                  <a:pt x="363969" y="172227"/>
                </a:cubicBezTo>
                <a:cubicBezTo>
                  <a:pt x="335995" y="170391"/>
                  <a:pt x="314549" y="158146"/>
                  <a:pt x="292481" y="144069"/>
                </a:cubicBezTo>
                <a:cubicBezTo>
                  <a:pt x="276630" y="133966"/>
                  <a:pt x="257670" y="125398"/>
                  <a:pt x="259534" y="103668"/>
                </a:cubicBezTo>
                <a:cubicBezTo>
                  <a:pt x="261399" y="82855"/>
                  <a:pt x="279736" y="74286"/>
                  <a:pt x="298387" y="70001"/>
                </a:cubicBezTo>
                <a:cubicBezTo>
                  <a:pt x="345011" y="59672"/>
                  <a:pt x="389535" y="45726"/>
                  <a:pt x="430782" y="19902"/>
                </a:cubicBezTo>
                <a:close/>
              </a:path>
            </a:pathLst>
          </a:custGeom>
        </p:spPr>
      </p:pic>
      <p:pic>
        <p:nvPicPr>
          <p:cNvPr id="13" name="Online Media 12" title="Appleby Horse Fair: “Girls, Horses &amp; Identity”">
            <a:hlinkClick r:id="" action="ppaction://media"/>
            <a:extLst>
              <a:ext uri="{FF2B5EF4-FFF2-40B4-BE49-F238E27FC236}">
                <a16:creationId xmlns:a16="http://schemas.microsoft.com/office/drawing/2014/main" id="{53504294-02FE-074F-9B75-A277B406E4D2}"/>
              </a:ext>
            </a:extLst>
          </p:cNvPr>
          <p:cNvPicPr>
            <a:picLocks noRot="1" noChangeAspect="1"/>
          </p:cNvPicPr>
          <p:nvPr>
            <a:videoFile r:link="rId1"/>
          </p:nvPr>
        </p:nvPicPr>
        <p:blipFill>
          <a:blip r:embed="rId7"/>
          <a:stretch>
            <a:fillRect/>
          </a:stretch>
        </p:blipFill>
        <p:spPr>
          <a:xfrm>
            <a:off x="1107290" y="4448446"/>
            <a:ext cx="4114801" cy="2324867"/>
          </a:xfrm>
          <a:prstGeom prst="rect">
            <a:avLst/>
          </a:prstGeom>
        </p:spPr>
      </p:pic>
    </p:spTree>
    <p:extLst>
      <p:ext uri="{BB962C8B-B14F-4D97-AF65-F5344CB8AC3E}">
        <p14:creationId xmlns:p14="http://schemas.microsoft.com/office/powerpoint/2010/main" val="25533741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3"/>
                </p:tgtEl>
              </p:cMediaNode>
            </p:video>
            <p:seq concurrent="1" nextAc="seek">
              <p:cTn id="8" restart="whenNotActive" fill="hold" evtFilter="cancelBubble" nodeType="interactiveSeq">
                <p:stCondLst>
                  <p:cond evt="onClick" delay="0">
                    <p:tgtEl>
                      <p:spTgt spid="1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AF2A46FC-A8BE-4771-BE51-D9123E9185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2612"/>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Section break slide featuring a coffee cup with latte art and coffee beans, with an orange gradient background overlay.">
            <a:extLst>
              <a:ext uri="{FF2B5EF4-FFF2-40B4-BE49-F238E27FC236}">
                <a16:creationId xmlns:a16="http://schemas.microsoft.com/office/drawing/2014/main" id="{2E494BED-98BE-523F-DB97-17726B2F598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b="6042"/>
          <a:stretch/>
        </p:blipFill>
        <p:spPr bwMode="auto">
          <a:xfrm>
            <a:off x="615790" y="508000"/>
            <a:ext cx="10960420" cy="5792694"/>
          </a:xfrm>
          <a:custGeom>
            <a:avLst/>
            <a:gdLst/>
            <a:ahLst/>
            <a:cxnLst/>
            <a:rect l="l" t="t" r="r" b="b"/>
            <a:pathLst>
              <a:path w="10485104" h="5523506">
                <a:moveTo>
                  <a:pt x="5949681" y="536"/>
                </a:moveTo>
                <a:cubicBezTo>
                  <a:pt x="6074035" y="-2131"/>
                  <a:pt x="6198411" y="5173"/>
                  <a:pt x="6321822" y="22405"/>
                </a:cubicBezTo>
                <a:cubicBezTo>
                  <a:pt x="6498937" y="51493"/>
                  <a:pt x="6677824" y="73364"/>
                  <a:pt x="6857694" y="55210"/>
                </a:cubicBezTo>
                <a:cubicBezTo>
                  <a:pt x="6981675" y="42526"/>
                  <a:pt x="7105459" y="35089"/>
                  <a:pt x="7230031" y="35528"/>
                </a:cubicBezTo>
                <a:cubicBezTo>
                  <a:pt x="7516370" y="35528"/>
                  <a:pt x="7802902" y="38152"/>
                  <a:pt x="8089242" y="32684"/>
                </a:cubicBezTo>
                <a:cubicBezTo>
                  <a:pt x="8344090" y="27873"/>
                  <a:pt x="8597956" y="17377"/>
                  <a:pt x="8853003" y="43837"/>
                </a:cubicBezTo>
                <a:cubicBezTo>
                  <a:pt x="9229472" y="82767"/>
                  <a:pt x="9607909" y="70300"/>
                  <a:pt x="9985559" y="65708"/>
                </a:cubicBezTo>
                <a:cubicBezTo>
                  <a:pt x="10083101" y="64320"/>
                  <a:pt x="10180599" y="61132"/>
                  <a:pt x="10278047" y="56140"/>
                </a:cubicBezTo>
                <a:lnTo>
                  <a:pt x="10449151" y="44199"/>
                </a:lnTo>
                <a:lnTo>
                  <a:pt x="10468533" y="198724"/>
                </a:lnTo>
                <a:cubicBezTo>
                  <a:pt x="10475933" y="234109"/>
                  <a:pt x="10480462" y="270161"/>
                  <a:pt x="10482057" y="306442"/>
                </a:cubicBezTo>
                <a:cubicBezTo>
                  <a:pt x="10492136" y="438884"/>
                  <a:pt x="10475168" y="569479"/>
                  <a:pt x="10461007" y="700359"/>
                </a:cubicBezTo>
                <a:cubicBezTo>
                  <a:pt x="10451566" y="783776"/>
                  <a:pt x="10437150" y="868045"/>
                  <a:pt x="10461007" y="950608"/>
                </a:cubicBezTo>
                <a:cubicBezTo>
                  <a:pt x="10477350" y="1008147"/>
                  <a:pt x="10480985" y="1069224"/>
                  <a:pt x="10471595" y="1128666"/>
                </a:cubicBezTo>
                <a:cubicBezTo>
                  <a:pt x="10455763" y="1234166"/>
                  <a:pt x="10452459" y="1341527"/>
                  <a:pt x="10461772" y="1447979"/>
                </a:cubicBezTo>
                <a:cubicBezTo>
                  <a:pt x="10467921" y="1518165"/>
                  <a:pt x="10466977" y="1588906"/>
                  <a:pt x="10458965" y="1658865"/>
                </a:cubicBezTo>
                <a:cubicBezTo>
                  <a:pt x="10448377" y="1752939"/>
                  <a:pt x="10431919" y="1848719"/>
                  <a:pt x="10451949" y="1943076"/>
                </a:cubicBezTo>
                <a:cubicBezTo>
                  <a:pt x="10483843" y="2092999"/>
                  <a:pt x="10477464" y="2242779"/>
                  <a:pt x="10464706" y="2393837"/>
                </a:cubicBezTo>
                <a:cubicBezTo>
                  <a:pt x="10455138" y="2506243"/>
                  <a:pt x="10444549" y="2619928"/>
                  <a:pt x="10463686" y="2733613"/>
                </a:cubicBezTo>
                <a:cubicBezTo>
                  <a:pt x="10471914" y="2786362"/>
                  <a:pt x="10471914" y="2840306"/>
                  <a:pt x="10463686" y="2893056"/>
                </a:cubicBezTo>
                <a:cubicBezTo>
                  <a:pt x="10453735" y="2964109"/>
                  <a:pt x="10444294" y="3034452"/>
                  <a:pt x="10457052" y="3106215"/>
                </a:cubicBezTo>
                <a:cubicBezTo>
                  <a:pt x="10462665" y="3137479"/>
                  <a:pt x="10466875" y="3169026"/>
                  <a:pt x="10469810" y="3200574"/>
                </a:cubicBezTo>
                <a:cubicBezTo>
                  <a:pt x="10475653" y="3281119"/>
                  <a:pt x="10473561" y="3362120"/>
                  <a:pt x="10463559" y="3442154"/>
                </a:cubicBezTo>
                <a:cubicBezTo>
                  <a:pt x="10453990" y="3535091"/>
                  <a:pt x="10469554" y="3628597"/>
                  <a:pt x="10456797" y="3721250"/>
                </a:cubicBezTo>
                <a:cubicBezTo>
                  <a:pt x="10447738" y="3795870"/>
                  <a:pt x="10447394" y="3871485"/>
                  <a:pt x="10455776" y="3946204"/>
                </a:cubicBezTo>
                <a:cubicBezTo>
                  <a:pt x="10470855" y="4087457"/>
                  <a:pt x="10469912" y="4230260"/>
                  <a:pt x="10452970" y="4371244"/>
                </a:cubicBezTo>
                <a:cubicBezTo>
                  <a:pt x="10442508" y="4453523"/>
                  <a:pt x="10436512" y="4538218"/>
                  <a:pt x="10455266" y="4618934"/>
                </a:cubicBezTo>
                <a:cubicBezTo>
                  <a:pt x="10499408" y="4808646"/>
                  <a:pt x="10473637" y="4998642"/>
                  <a:pt x="10455266" y="5187359"/>
                </a:cubicBezTo>
                <a:cubicBezTo>
                  <a:pt x="10444103" y="5288708"/>
                  <a:pt x="10443847" y="5391181"/>
                  <a:pt x="10454500" y="5492602"/>
                </a:cubicBezTo>
                <a:lnTo>
                  <a:pt x="10454510" y="5492731"/>
                </a:lnTo>
                <a:lnTo>
                  <a:pt x="10414967" y="5491139"/>
                </a:lnTo>
                <a:cubicBezTo>
                  <a:pt x="10117611" y="5495732"/>
                  <a:pt x="9820450" y="5526349"/>
                  <a:pt x="9523092" y="5507105"/>
                </a:cubicBezTo>
                <a:cubicBezTo>
                  <a:pt x="9272964" y="5490920"/>
                  <a:pt x="9023034" y="5477142"/>
                  <a:pt x="8772711" y="5490483"/>
                </a:cubicBezTo>
                <a:cubicBezTo>
                  <a:pt x="8636774" y="5499549"/>
                  <a:pt x="8500636" y="5503107"/>
                  <a:pt x="8364561" y="5501172"/>
                </a:cubicBezTo>
                <a:lnTo>
                  <a:pt x="8196562" y="5491993"/>
                </a:lnTo>
                <a:lnTo>
                  <a:pt x="8077075" y="5475562"/>
                </a:lnTo>
                <a:lnTo>
                  <a:pt x="7915670" y="5468917"/>
                </a:lnTo>
                <a:lnTo>
                  <a:pt x="7914092" y="5467957"/>
                </a:lnTo>
                <a:lnTo>
                  <a:pt x="7894412" y="5467957"/>
                </a:lnTo>
                <a:lnTo>
                  <a:pt x="7892834" y="5468758"/>
                </a:lnTo>
                <a:lnTo>
                  <a:pt x="7727602" y="5475562"/>
                </a:lnTo>
                <a:lnTo>
                  <a:pt x="7690606" y="5480649"/>
                </a:lnTo>
                <a:lnTo>
                  <a:pt x="7624212" y="5484579"/>
                </a:lnTo>
                <a:cubicBezTo>
                  <a:pt x="7434738" y="5508001"/>
                  <a:pt x="7243868" y="5514147"/>
                  <a:pt x="7053506" y="5502949"/>
                </a:cubicBezTo>
                <a:cubicBezTo>
                  <a:pt x="6777009" y="5485453"/>
                  <a:pt x="6500117" y="5474737"/>
                  <a:pt x="6223029" y="5498574"/>
                </a:cubicBezTo>
                <a:cubicBezTo>
                  <a:pt x="6065592" y="5511916"/>
                  <a:pt x="5908157" y="5526131"/>
                  <a:pt x="5750720" y="5507761"/>
                </a:cubicBezTo>
                <a:cubicBezTo>
                  <a:pt x="5616170" y="5490965"/>
                  <a:pt x="5480520" y="5488253"/>
                  <a:pt x="5345518" y="5499668"/>
                </a:cubicBezTo>
                <a:cubicBezTo>
                  <a:pt x="5197844" y="5511040"/>
                  <a:pt x="5049616" y="5511040"/>
                  <a:pt x="4901942" y="5499668"/>
                </a:cubicBezTo>
                <a:cubicBezTo>
                  <a:pt x="4760445" y="5490920"/>
                  <a:pt x="4618556" y="5476268"/>
                  <a:pt x="4477454" y="5492013"/>
                </a:cubicBezTo>
                <a:cubicBezTo>
                  <a:pt x="4279085" y="5513884"/>
                  <a:pt x="4081305" y="5506667"/>
                  <a:pt x="3883329" y="5493326"/>
                </a:cubicBezTo>
                <a:cubicBezTo>
                  <a:pt x="3719792" y="5482391"/>
                  <a:pt x="3555664" y="5466425"/>
                  <a:pt x="3392914" y="5492233"/>
                </a:cubicBezTo>
                <a:cubicBezTo>
                  <a:pt x="3175771" y="5523222"/>
                  <a:pt x="2956480" y="5531206"/>
                  <a:pt x="2737979" y="5516072"/>
                </a:cubicBezTo>
                <a:cubicBezTo>
                  <a:pt x="2289680" y="5492670"/>
                  <a:pt x="1840986" y="5498574"/>
                  <a:pt x="1392489" y="5480641"/>
                </a:cubicBezTo>
                <a:cubicBezTo>
                  <a:pt x="1244499" y="5474519"/>
                  <a:pt x="1097296" y="5507322"/>
                  <a:pt x="949699" y="5509072"/>
                </a:cubicBezTo>
                <a:cubicBezTo>
                  <a:pt x="684469" y="5512352"/>
                  <a:pt x="418241" y="5493120"/>
                  <a:pt x="151598" y="5492249"/>
                </a:cubicBezTo>
                <a:lnTo>
                  <a:pt x="1415" y="5496057"/>
                </a:lnTo>
                <a:lnTo>
                  <a:pt x="3772" y="5431261"/>
                </a:lnTo>
                <a:cubicBezTo>
                  <a:pt x="7163" y="5398149"/>
                  <a:pt x="12808" y="5364994"/>
                  <a:pt x="20909" y="5331792"/>
                </a:cubicBezTo>
                <a:cubicBezTo>
                  <a:pt x="51502" y="5208362"/>
                  <a:pt x="50009" y="5079152"/>
                  <a:pt x="16572" y="4956462"/>
                </a:cubicBezTo>
                <a:cubicBezTo>
                  <a:pt x="9172" y="4924695"/>
                  <a:pt x="4643" y="4892329"/>
                  <a:pt x="3048" y="4859758"/>
                </a:cubicBezTo>
                <a:cubicBezTo>
                  <a:pt x="-7031" y="4740857"/>
                  <a:pt x="9937" y="4623614"/>
                  <a:pt x="24098" y="4506116"/>
                </a:cubicBezTo>
                <a:cubicBezTo>
                  <a:pt x="33539" y="4431228"/>
                  <a:pt x="47955" y="4355575"/>
                  <a:pt x="24098" y="4281453"/>
                </a:cubicBezTo>
                <a:cubicBezTo>
                  <a:pt x="7755" y="4229797"/>
                  <a:pt x="4120" y="4174965"/>
                  <a:pt x="13510" y="4121600"/>
                </a:cubicBezTo>
                <a:cubicBezTo>
                  <a:pt x="29342" y="4026887"/>
                  <a:pt x="32646" y="3930503"/>
                  <a:pt x="23333" y="3834935"/>
                </a:cubicBezTo>
                <a:cubicBezTo>
                  <a:pt x="17184" y="3771925"/>
                  <a:pt x="18128" y="3708417"/>
                  <a:pt x="26140" y="3645611"/>
                </a:cubicBezTo>
                <a:cubicBezTo>
                  <a:pt x="36728" y="3561155"/>
                  <a:pt x="53186" y="3475168"/>
                  <a:pt x="33156" y="3390458"/>
                </a:cubicBezTo>
                <a:cubicBezTo>
                  <a:pt x="1262" y="3255864"/>
                  <a:pt x="7641" y="3121398"/>
                  <a:pt x="20399" y="2985784"/>
                </a:cubicBezTo>
                <a:cubicBezTo>
                  <a:pt x="29967" y="2884871"/>
                  <a:pt x="40556" y="2782810"/>
                  <a:pt x="21419" y="2680748"/>
                </a:cubicBezTo>
                <a:cubicBezTo>
                  <a:pt x="13191" y="2633392"/>
                  <a:pt x="13191" y="2584964"/>
                  <a:pt x="21419" y="2537607"/>
                </a:cubicBezTo>
                <a:cubicBezTo>
                  <a:pt x="31370" y="2473819"/>
                  <a:pt x="40811" y="2410668"/>
                  <a:pt x="28053" y="2346242"/>
                </a:cubicBezTo>
                <a:cubicBezTo>
                  <a:pt x="22440" y="2318175"/>
                  <a:pt x="18230" y="2289853"/>
                  <a:pt x="15295" y="2261531"/>
                </a:cubicBezTo>
                <a:cubicBezTo>
                  <a:pt x="9452" y="2189221"/>
                  <a:pt x="11544" y="2116502"/>
                  <a:pt x="21546" y="2044651"/>
                </a:cubicBezTo>
                <a:cubicBezTo>
                  <a:pt x="31115" y="1961216"/>
                  <a:pt x="15551" y="1877270"/>
                  <a:pt x="28308" y="1794090"/>
                </a:cubicBezTo>
                <a:cubicBezTo>
                  <a:pt x="37367" y="1727100"/>
                  <a:pt x="37711" y="1659216"/>
                  <a:pt x="29329" y="1592136"/>
                </a:cubicBezTo>
                <a:cubicBezTo>
                  <a:pt x="14250" y="1465325"/>
                  <a:pt x="15193" y="1337123"/>
                  <a:pt x="32135" y="1210554"/>
                </a:cubicBezTo>
                <a:cubicBezTo>
                  <a:pt x="42597" y="1136687"/>
                  <a:pt x="48593" y="1060652"/>
                  <a:pt x="29839" y="988188"/>
                </a:cubicBezTo>
                <a:cubicBezTo>
                  <a:pt x="-14303" y="817873"/>
                  <a:pt x="11468" y="647303"/>
                  <a:pt x="29839" y="477881"/>
                </a:cubicBezTo>
                <a:cubicBezTo>
                  <a:pt x="41002" y="386894"/>
                  <a:pt x="41258" y="294898"/>
                  <a:pt x="30605" y="203847"/>
                </a:cubicBezTo>
                <a:lnTo>
                  <a:pt x="17136" y="42362"/>
                </a:lnTo>
                <a:lnTo>
                  <a:pt x="155390" y="51827"/>
                </a:lnTo>
                <a:cubicBezTo>
                  <a:pt x="380715" y="63616"/>
                  <a:pt x="606095" y="63411"/>
                  <a:pt x="831032" y="41432"/>
                </a:cubicBezTo>
                <a:cubicBezTo>
                  <a:pt x="1107234" y="18075"/>
                  <a:pt x="1384519" y="14708"/>
                  <a:pt x="1661115" y="31372"/>
                </a:cubicBezTo>
                <a:cubicBezTo>
                  <a:pt x="1911045" y="42962"/>
                  <a:pt x="2160581" y="71395"/>
                  <a:pt x="2411103" y="47120"/>
                </a:cubicBezTo>
                <a:cubicBezTo>
                  <a:pt x="2497298" y="38807"/>
                  <a:pt x="2581920" y="18689"/>
                  <a:pt x="2668707" y="14096"/>
                </a:cubicBezTo>
                <a:cubicBezTo>
                  <a:pt x="3075287" y="-7775"/>
                  <a:pt x="3480488" y="25030"/>
                  <a:pt x="3885690" y="51930"/>
                </a:cubicBezTo>
                <a:cubicBezTo>
                  <a:pt x="4033287" y="61770"/>
                  <a:pt x="4180883" y="73799"/>
                  <a:pt x="4328480" y="46900"/>
                </a:cubicBezTo>
                <a:cubicBezTo>
                  <a:pt x="4453032" y="25577"/>
                  <a:pt x="4579453" y="21181"/>
                  <a:pt x="4704949" y="33778"/>
                </a:cubicBezTo>
                <a:cubicBezTo>
                  <a:pt x="4816098" y="46376"/>
                  <a:pt x="4927939" y="49371"/>
                  <a:pt x="5039501" y="42745"/>
                </a:cubicBezTo>
                <a:cubicBezTo>
                  <a:pt x="5342568" y="15407"/>
                  <a:pt x="5645828" y="318"/>
                  <a:pt x="5949681" y="536"/>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321069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57" name="Rectangle 4156">
            <a:extLst>
              <a:ext uri="{FF2B5EF4-FFF2-40B4-BE49-F238E27FC236}">
                <a16:creationId xmlns:a16="http://schemas.microsoft.com/office/drawing/2014/main" id="{61293230-B0F6-45B1-96D1-13D18E2429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59" name="Freeform: Shape 4158">
            <a:extLst>
              <a:ext uri="{FF2B5EF4-FFF2-40B4-BE49-F238E27FC236}">
                <a16:creationId xmlns:a16="http://schemas.microsoft.com/office/drawing/2014/main" id="{DB74BAD7-F0FC-4719-A31F-1ABDB621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48215" cy="6857999"/>
          </a:xfrm>
          <a:custGeom>
            <a:avLst/>
            <a:gdLst>
              <a:gd name="connsiteX0" fmla="*/ 0 w 9024730"/>
              <a:gd name="connsiteY0" fmla="*/ 0 h 6857999"/>
              <a:gd name="connsiteX1" fmla="*/ 9024730 w 9024730"/>
              <a:gd name="connsiteY1" fmla="*/ 0 h 6857999"/>
              <a:gd name="connsiteX2" fmla="*/ 9024730 w 9024730"/>
              <a:gd name="connsiteY2" fmla="*/ 2 h 6857999"/>
              <a:gd name="connsiteX3" fmla="*/ 8447016 w 9024730"/>
              <a:gd name="connsiteY3" fmla="*/ 2 h 6857999"/>
              <a:gd name="connsiteX4" fmla="*/ 8441214 w 9024730"/>
              <a:gd name="connsiteY4" fmla="*/ 14562 h 6857999"/>
              <a:gd name="connsiteX5" fmla="*/ 8445389 w 9024730"/>
              <a:gd name="connsiteY5" fmla="*/ 59077 h 6857999"/>
              <a:gd name="connsiteX6" fmla="*/ 8437086 w 9024730"/>
              <a:gd name="connsiteY6" fmla="*/ 107668 h 6857999"/>
              <a:gd name="connsiteX7" fmla="*/ 8458599 w 9024730"/>
              <a:gd name="connsiteY7" fmla="*/ 246136 h 6857999"/>
              <a:gd name="connsiteX8" fmla="*/ 8433237 w 9024730"/>
              <a:gd name="connsiteY8" fmla="*/ 372908 h 6857999"/>
              <a:gd name="connsiteX9" fmla="*/ 8430194 w 9024730"/>
              <a:gd name="connsiteY9" fmla="*/ 450607 h 6857999"/>
              <a:gd name="connsiteX10" fmla="*/ 8443315 w 9024730"/>
              <a:gd name="connsiteY10" fmla="*/ 812800 h 6857999"/>
              <a:gd name="connsiteX11" fmla="*/ 8453042 w 9024730"/>
              <a:gd name="connsiteY11" fmla="*/ 912727 h 6857999"/>
              <a:gd name="connsiteX12" fmla="*/ 8451649 w 9024730"/>
              <a:gd name="connsiteY12" fmla="*/ 989950 h 6857999"/>
              <a:gd name="connsiteX13" fmla="*/ 8455592 w 9024730"/>
              <a:gd name="connsiteY13" fmla="*/ 1141745 h 6857999"/>
              <a:gd name="connsiteX14" fmla="*/ 8470203 w 9024730"/>
              <a:gd name="connsiteY14" fmla="*/ 1265454 h 6857999"/>
              <a:gd name="connsiteX15" fmla="*/ 8499638 w 9024730"/>
              <a:gd name="connsiteY15" fmla="*/ 1385480 h 6857999"/>
              <a:gd name="connsiteX16" fmla="*/ 8518660 w 9024730"/>
              <a:gd name="connsiteY16" fmla="*/ 1458060 h 6857999"/>
              <a:gd name="connsiteX17" fmla="*/ 8539125 w 9024730"/>
              <a:gd name="connsiteY17" fmla="*/ 1513175 h 6857999"/>
              <a:gd name="connsiteX18" fmla="*/ 8570281 w 9024730"/>
              <a:gd name="connsiteY18" fmla="*/ 1570809 h 6857999"/>
              <a:gd name="connsiteX19" fmla="*/ 8605212 w 9024730"/>
              <a:gd name="connsiteY19" fmla="*/ 1638391 h 6857999"/>
              <a:gd name="connsiteX20" fmla="*/ 8626457 w 9024730"/>
              <a:gd name="connsiteY20" fmla="*/ 1742490 h 6857999"/>
              <a:gd name="connsiteX21" fmla="*/ 8654861 w 9024730"/>
              <a:gd name="connsiteY21" fmla="*/ 1818229 h 6857999"/>
              <a:gd name="connsiteX22" fmla="*/ 8648005 w 9024730"/>
              <a:gd name="connsiteY22" fmla="*/ 1862723 h 6857999"/>
              <a:gd name="connsiteX23" fmla="*/ 8654469 w 9024730"/>
              <a:gd name="connsiteY23" fmla="*/ 1917476 h 6857999"/>
              <a:gd name="connsiteX24" fmla="*/ 8649702 w 9024730"/>
              <a:gd name="connsiteY24" fmla="*/ 1972204 h 6857999"/>
              <a:gd name="connsiteX25" fmla="*/ 8656357 w 9024730"/>
              <a:gd name="connsiteY25" fmla="*/ 2054291 h 6857999"/>
              <a:gd name="connsiteX26" fmla="*/ 8648660 w 9024730"/>
              <a:gd name="connsiteY26" fmla="*/ 2227417 h 6857999"/>
              <a:gd name="connsiteX27" fmla="*/ 8607609 w 9024730"/>
              <a:gd name="connsiteY27" fmla="*/ 2510933 h 6857999"/>
              <a:gd name="connsiteX28" fmla="*/ 8608432 w 9024730"/>
              <a:gd name="connsiteY28" fmla="*/ 2741866 h 6857999"/>
              <a:gd name="connsiteX29" fmla="*/ 8619112 w 9024730"/>
              <a:gd name="connsiteY29" fmla="*/ 2864935 h 6857999"/>
              <a:gd name="connsiteX30" fmla="*/ 8627742 w 9024730"/>
              <a:gd name="connsiteY30" fmla="*/ 2950807 h 6857999"/>
              <a:gd name="connsiteX31" fmla="*/ 8611822 w 9024730"/>
              <a:gd name="connsiteY31" fmla="*/ 2978246 h 6857999"/>
              <a:gd name="connsiteX32" fmla="*/ 8608239 w 9024730"/>
              <a:gd name="connsiteY32" fmla="*/ 2995916 h 6857999"/>
              <a:gd name="connsiteX33" fmla="*/ 8598647 w 9024730"/>
              <a:gd name="connsiteY33" fmla="*/ 2998648 h 6857999"/>
              <a:gd name="connsiteX34" fmla="*/ 8587108 w 9024730"/>
              <a:gd name="connsiteY34" fmla="*/ 3023630 h 6857999"/>
              <a:gd name="connsiteX35" fmla="*/ 8577885 w 9024730"/>
              <a:gd name="connsiteY35" fmla="*/ 3096975 h 6857999"/>
              <a:gd name="connsiteX36" fmla="*/ 8557492 w 9024730"/>
              <a:gd name="connsiteY36" fmla="*/ 3216657 h 6857999"/>
              <a:gd name="connsiteX37" fmla="*/ 8560894 w 9024730"/>
              <a:gd name="connsiteY37" fmla="*/ 3310980 h 6857999"/>
              <a:gd name="connsiteX38" fmla="*/ 8547852 w 9024730"/>
              <a:gd name="connsiteY38" fmla="*/ 3344725 h 6857999"/>
              <a:gd name="connsiteX39" fmla="*/ 8535427 w 9024730"/>
              <a:gd name="connsiteY39" fmla="*/ 3393250 h 6857999"/>
              <a:gd name="connsiteX40" fmla="*/ 8520092 w 9024730"/>
              <a:gd name="connsiteY40" fmla="*/ 3514536 h 6857999"/>
              <a:gd name="connsiteX41" fmla="*/ 8497231 w 9024730"/>
              <a:gd name="connsiteY41" fmla="*/ 3686149 h 6857999"/>
              <a:gd name="connsiteX42" fmla="*/ 8489799 w 9024730"/>
              <a:gd name="connsiteY42" fmla="*/ 3692208 h 6857999"/>
              <a:gd name="connsiteX43" fmla="*/ 8475804 w 9024730"/>
              <a:gd name="connsiteY43" fmla="*/ 3776022 h 6857999"/>
              <a:gd name="connsiteX44" fmla="*/ 8471279 w 9024730"/>
              <a:gd name="connsiteY44" fmla="*/ 3977138 h 6857999"/>
              <a:gd name="connsiteX45" fmla="*/ 8408913 w 9024730"/>
              <a:gd name="connsiteY45" fmla="*/ 4222149 h 6857999"/>
              <a:gd name="connsiteX46" fmla="*/ 8402112 w 9024730"/>
              <a:gd name="connsiteY46" fmla="*/ 4364683 h 6857999"/>
              <a:gd name="connsiteX47" fmla="*/ 8393355 w 9024730"/>
              <a:gd name="connsiteY47" fmla="*/ 4462471 h 6857999"/>
              <a:gd name="connsiteX48" fmla="*/ 8376166 w 9024730"/>
              <a:gd name="connsiteY48" fmla="*/ 4574052 h 6857999"/>
              <a:gd name="connsiteX49" fmla="*/ 8341678 w 9024730"/>
              <a:gd name="connsiteY49" fmla="*/ 4667756 h 6857999"/>
              <a:gd name="connsiteX50" fmla="*/ 8273661 w 9024730"/>
              <a:gd name="connsiteY50" fmla="*/ 4799019 h 6857999"/>
              <a:gd name="connsiteX51" fmla="*/ 8256132 w 9024730"/>
              <a:gd name="connsiteY51" fmla="*/ 4849614 h 6857999"/>
              <a:gd name="connsiteX52" fmla="*/ 8226804 w 9024730"/>
              <a:gd name="connsiteY52" fmla="*/ 4919971 h 6857999"/>
              <a:gd name="connsiteX53" fmla="*/ 8171825 w 9024730"/>
              <a:gd name="connsiteY53" fmla="*/ 5010766 h 6857999"/>
              <a:gd name="connsiteX54" fmla="*/ 8143172 w 9024730"/>
              <a:gd name="connsiteY54" fmla="*/ 5088190 h 6857999"/>
              <a:gd name="connsiteX55" fmla="*/ 8126363 w 9024730"/>
              <a:gd name="connsiteY55" fmla="*/ 5143922 h 6857999"/>
              <a:gd name="connsiteX56" fmla="*/ 8103782 w 9024730"/>
              <a:gd name="connsiteY56" fmla="*/ 5284346 h 6857999"/>
              <a:gd name="connsiteX57" fmla="*/ 8084361 w 9024730"/>
              <a:gd name="connsiteY57" fmla="*/ 5390948 h 6857999"/>
              <a:gd name="connsiteX58" fmla="*/ 8062552 w 9024730"/>
              <a:gd name="connsiteY58" fmla="*/ 5470854 h 6857999"/>
              <a:gd name="connsiteX59" fmla="*/ 8057342 w 9024730"/>
              <a:gd name="connsiteY59" fmla="*/ 5529643 h 6857999"/>
              <a:gd name="connsiteX60" fmla="*/ 8044923 w 9024730"/>
              <a:gd name="connsiteY60" fmla="*/ 5597292 h 6857999"/>
              <a:gd name="connsiteX61" fmla="*/ 8035233 w 9024730"/>
              <a:gd name="connsiteY61" fmla="*/ 5608899 h 6857999"/>
              <a:gd name="connsiteX62" fmla="*/ 8018178 w 9024730"/>
              <a:gd name="connsiteY62" fmla="*/ 5684911 h 6857999"/>
              <a:gd name="connsiteX63" fmla="*/ 8018018 w 9024730"/>
              <a:gd name="connsiteY63" fmla="*/ 5755776 h 6857999"/>
              <a:gd name="connsiteX64" fmla="*/ 8008640 w 9024730"/>
              <a:gd name="connsiteY64" fmla="*/ 5889599 h 6857999"/>
              <a:gd name="connsiteX65" fmla="*/ 8013542 w 9024730"/>
              <a:gd name="connsiteY65" fmla="*/ 5989744 h 6857999"/>
              <a:gd name="connsiteX66" fmla="*/ 7980757 w 9024730"/>
              <a:gd name="connsiteY66" fmla="*/ 6084926 h 6857999"/>
              <a:gd name="connsiteX67" fmla="*/ 7975907 w 9024730"/>
              <a:gd name="connsiteY67" fmla="*/ 6346549 h 6857999"/>
              <a:gd name="connsiteX68" fmla="*/ 7974221 w 9024730"/>
              <a:gd name="connsiteY68" fmla="*/ 6527527 h 6857999"/>
              <a:gd name="connsiteX69" fmla="*/ 7979135 w 9024730"/>
              <a:gd name="connsiteY69" fmla="*/ 6627129 h 6857999"/>
              <a:gd name="connsiteX70" fmla="*/ 7979404 w 9024730"/>
              <a:gd name="connsiteY70" fmla="*/ 6694819 h 6857999"/>
              <a:gd name="connsiteX71" fmla="*/ 8009526 w 9024730"/>
              <a:gd name="connsiteY71" fmla="*/ 6765445 h 6857999"/>
              <a:gd name="connsiteX72" fmla="*/ 8018211 w 9024730"/>
              <a:gd name="connsiteY72" fmla="*/ 6844697 h 6857999"/>
              <a:gd name="connsiteX73" fmla="*/ 8019608 w 9024730"/>
              <a:gd name="connsiteY73" fmla="*/ 6857999 h 6857999"/>
              <a:gd name="connsiteX74" fmla="*/ 0 w 9024730"/>
              <a:gd name="connsiteY74"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9024730" h="6857999">
                <a:moveTo>
                  <a:pt x="0" y="0"/>
                </a:moveTo>
                <a:lnTo>
                  <a:pt x="9024730" y="0"/>
                </a:lnTo>
                <a:lnTo>
                  <a:pt x="9024730" y="2"/>
                </a:lnTo>
                <a:lnTo>
                  <a:pt x="8447016" y="2"/>
                </a:lnTo>
                <a:lnTo>
                  <a:pt x="8441214" y="14562"/>
                </a:lnTo>
                <a:lnTo>
                  <a:pt x="8445389" y="59077"/>
                </a:lnTo>
                <a:cubicBezTo>
                  <a:pt x="8445971" y="76949"/>
                  <a:pt x="8436504" y="89796"/>
                  <a:pt x="8437086" y="107668"/>
                </a:cubicBezTo>
                <a:cubicBezTo>
                  <a:pt x="8417947" y="138162"/>
                  <a:pt x="8459241" y="201929"/>
                  <a:pt x="8458599" y="246136"/>
                </a:cubicBezTo>
                <a:cubicBezTo>
                  <a:pt x="8457958" y="290343"/>
                  <a:pt x="8471649" y="364179"/>
                  <a:pt x="8433237" y="372908"/>
                </a:cubicBezTo>
                <a:cubicBezTo>
                  <a:pt x="8426916" y="431308"/>
                  <a:pt x="8438389" y="357606"/>
                  <a:pt x="8430194" y="450607"/>
                </a:cubicBezTo>
                <a:cubicBezTo>
                  <a:pt x="8466727" y="551950"/>
                  <a:pt x="8430182" y="787036"/>
                  <a:pt x="8443315" y="812800"/>
                </a:cubicBezTo>
                <a:cubicBezTo>
                  <a:pt x="8478999" y="860799"/>
                  <a:pt x="8435788" y="854953"/>
                  <a:pt x="8453042" y="912727"/>
                </a:cubicBezTo>
                <a:cubicBezTo>
                  <a:pt x="8462900" y="945986"/>
                  <a:pt x="8451223" y="951781"/>
                  <a:pt x="8451649" y="989950"/>
                </a:cubicBezTo>
                <a:cubicBezTo>
                  <a:pt x="8452074" y="1028120"/>
                  <a:pt x="8452500" y="1095828"/>
                  <a:pt x="8455592" y="1141745"/>
                </a:cubicBezTo>
                <a:cubicBezTo>
                  <a:pt x="8458684" y="1187662"/>
                  <a:pt x="8470047" y="1234783"/>
                  <a:pt x="8470203" y="1265454"/>
                </a:cubicBezTo>
                <a:cubicBezTo>
                  <a:pt x="8458947" y="1304052"/>
                  <a:pt x="8496012" y="1370755"/>
                  <a:pt x="8499638" y="1385480"/>
                </a:cubicBezTo>
                <a:cubicBezTo>
                  <a:pt x="8514485" y="1422714"/>
                  <a:pt x="8525070" y="1428103"/>
                  <a:pt x="8518660" y="1458060"/>
                </a:cubicBezTo>
                <a:cubicBezTo>
                  <a:pt x="8518783" y="1468057"/>
                  <a:pt x="8539003" y="1503177"/>
                  <a:pt x="8539125" y="1513175"/>
                </a:cubicBezTo>
                <a:lnTo>
                  <a:pt x="8570281" y="1570809"/>
                </a:lnTo>
                <a:cubicBezTo>
                  <a:pt x="8597636" y="1617136"/>
                  <a:pt x="8594573" y="1601443"/>
                  <a:pt x="8605212" y="1638391"/>
                </a:cubicBezTo>
                <a:cubicBezTo>
                  <a:pt x="8629645" y="1719640"/>
                  <a:pt x="8613884" y="1715203"/>
                  <a:pt x="8626457" y="1742490"/>
                </a:cubicBezTo>
                <a:lnTo>
                  <a:pt x="8654861" y="1818229"/>
                </a:lnTo>
                <a:cubicBezTo>
                  <a:pt x="8657202" y="1824059"/>
                  <a:pt x="8651899" y="1851211"/>
                  <a:pt x="8648005" y="1862723"/>
                </a:cubicBezTo>
                <a:lnTo>
                  <a:pt x="8654469" y="1917476"/>
                </a:lnTo>
                <a:lnTo>
                  <a:pt x="8649702" y="1972204"/>
                </a:lnTo>
                <a:cubicBezTo>
                  <a:pt x="8652251" y="1979569"/>
                  <a:pt x="8651461" y="2048203"/>
                  <a:pt x="8656357" y="2054291"/>
                </a:cubicBezTo>
                <a:cubicBezTo>
                  <a:pt x="8672645" y="2141657"/>
                  <a:pt x="8632397" y="2189849"/>
                  <a:pt x="8648660" y="2227417"/>
                </a:cubicBezTo>
                <a:cubicBezTo>
                  <a:pt x="8639941" y="2317591"/>
                  <a:pt x="8613796" y="2407644"/>
                  <a:pt x="8607609" y="2510933"/>
                </a:cubicBezTo>
                <a:cubicBezTo>
                  <a:pt x="8633490" y="2597916"/>
                  <a:pt x="8602674" y="2649734"/>
                  <a:pt x="8608432" y="2741866"/>
                </a:cubicBezTo>
                <a:cubicBezTo>
                  <a:pt x="8630300" y="2779815"/>
                  <a:pt x="8631929" y="2817058"/>
                  <a:pt x="8619112" y="2864935"/>
                </a:cubicBezTo>
                <a:cubicBezTo>
                  <a:pt x="8655820" y="2860552"/>
                  <a:pt x="8588374" y="2937673"/>
                  <a:pt x="8627742" y="2950807"/>
                </a:cubicBezTo>
                <a:lnTo>
                  <a:pt x="8611822" y="2978246"/>
                </a:lnTo>
                <a:lnTo>
                  <a:pt x="8608239" y="2995916"/>
                </a:lnTo>
                <a:lnTo>
                  <a:pt x="8598647" y="2998648"/>
                </a:lnTo>
                <a:lnTo>
                  <a:pt x="8587108" y="3023630"/>
                </a:lnTo>
                <a:cubicBezTo>
                  <a:pt x="8584111" y="3033333"/>
                  <a:pt x="8577413" y="3084375"/>
                  <a:pt x="8577885" y="3096975"/>
                </a:cubicBezTo>
                <a:cubicBezTo>
                  <a:pt x="8594321" y="3142205"/>
                  <a:pt x="8535131" y="3160433"/>
                  <a:pt x="8557492" y="3216657"/>
                </a:cubicBezTo>
                <a:cubicBezTo>
                  <a:pt x="8562518" y="3237178"/>
                  <a:pt x="8573573" y="3299737"/>
                  <a:pt x="8560894" y="3310980"/>
                </a:cubicBezTo>
                <a:cubicBezTo>
                  <a:pt x="8557601" y="3323902"/>
                  <a:pt x="8561083" y="3339340"/>
                  <a:pt x="8547852" y="3344725"/>
                </a:cubicBezTo>
                <a:cubicBezTo>
                  <a:pt x="8531788" y="3353908"/>
                  <a:pt x="8553430" y="3400659"/>
                  <a:pt x="8535427" y="3393250"/>
                </a:cubicBezTo>
                <a:cubicBezTo>
                  <a:pt x="8550195" y="3426421"/>
                  <a:pt x="8529553" y="3487753"/>
                  <a:pt x="8520092" y="3514536"/>
                </a:cubicBezTo>
                <a:cubicBezTo>
                  <a:pt x="8513726" y="3563353"/>
                  <a:pt x="8500070" y="3650327"/>
                  <a:pt x="8497231" y="3686149"/>
                </a:cubicBezTo>
                <a:cubicBezTo>
                  <a:pt x="8494574" y="3687657"/>
                  <a:pt x="8493370" y="3677229"/>
                  <a:pt x="8489799" y="3692208"/>
                </a:cubicBezTo>
                <a:cubicBezTo>
                  <a:pt x="8486228" y="3707187"/>
                  <a:pt x="8465938" y="3757479"/>
                  <a:pt x="8475804" y="3776022"/>
                </a:cubicBezTo>
                <a:cubicBezTo>
                  <a:pt x="8441061" y="3875691"/>
                  <a:pt x="8487451" y="3939839"/>
                  <a:pt x="8471279" y="3977138"/>
                </a:cubicBezTo>
                <a:cubicBezTo>
                  <a:pt x="8465599" y="4067300"/>
                  <a:pt x="8419685" y="4164564"/>
                  <a:pt x="8408913" y="4222149"/>
                </a:cubicBezTo>
                <a:cubicBezTo>
                  <a:pt x="8403583" y="4287917"/>
                  <a:pt x="8398240" y="4339232"/>
                  <a:pt x="8402112" y="4364683"/>
                </a:cubicBezTo>
                <a:lnTo>
                  <a:pt x="8393355" y="4462471"/>
                </a:lnTo>
                <a:cubicBezTo>
                  <a:pt x="8396004" y="4503329"/>
                  <a:pt x="8376320" y="4548111"/>
                  <a:pt x="8376166" y="4574052"/>
                </a:cubicBezTo>
                <a:cubicBezTo>
                  <a:pt x="8369380" y="4670665"/>
                  <a:pt x="8352302" y="4649921"/>
                  <a:pt x="8341678" y="4667756"/>
                </a:cubicBezTo>
                <a:cubicBezTo>
                  <a:pt x="8320864" y="4705850"/>
                  <a:pt x="8290794" y="4758928"/>
                  <a:pt x="8273661" y="4799019"/>
                </a:cubicBezTo>
                <a:cubicBezTo>
                  <a:pt x="8254323" y="4834076"/>
                  <a:pt x="8262378" y="4811645"/>
                  <a:pt x="8256132" y="4849614"/>
                </a:cubicBezTo>
                <a:cubicBezTo>
                  <a:pt x="8239320" y="4853334"/>
                  <a:pt x="8207060" y="4883089"/>
                  <a:pt x="8226804" y="4919971"/>
                </a:cubicBezTo>
                <a:lnTo>
                  <a:pt x="8171825" y="5010766"/>
                </a:lnTo>
                <a:cubicBezTo>
                  <a:pt x="8150097" y="4983259"/>
                  <a:pt x="8165842" y="5107656"/>
                  <a:pt x="8143172" y="5088190"/>
                </a:cubicBezTo>
                <a:cubicBezTo>
                  <a:pt x="8128060" y="5102008"/>
                  <a:pt x="8138350" y="5118851"/>
                  <a:pt x="8126363" y="5143922"/>
                </a:cubicBezTo>
                <a:cubicBezTo>
                  <a:pt x="8116335" y="5192745"/>
                  <a:pt x="8111851" y="5226225"/>
                  <a:pt x="8103782" y="5284346"/>
                </a:cubicBezTo>
                <a:cubicBezTo>
                  <a:pt x="8101016" y="5338386"/>
                  <a:pt x="8095811" y="5337325"/>
                  <a:pt x="8084361" y="5390948"/>
                </a:cubicBezTo>
                <a:cubicBezTo>
                  <a:pt x="8082912" y="5429655"/>
                  <a:pt x="8063705" y="5449508"/>
                  <a:pt x="8062552" y="5470854"/>
                </a:cubicBezTo>
                <a:cubicBezTo>
                  <a:pt x="8086776" y="5526328"/>
                  <a:pt x="8037513" y="5496377"/>
                  <a:pt x="8057342" y="5529643"/>
                </a:cubicBezTo>
                <a:cubicBezTo>
                  <a:pt x="8050653" y="5550879"/>
                  <a:pt x="8055939" y="5587444"/>
                  <a:pt x="8044923" y="5597292"/>
                </a:cubicBezTo>
                <a:lnTo>
                  <a:pt x="8035233" y="5608899"/>
                </a:lnTo>
                <a:cubicBezTo>
                  <a:pt x="8030775" y="5623501"/>
                  <a:pt x="8021047" y="5660431"/>
                  <a:pt x="8018178" y="5684911"/>
                </a:cubicBezTo>
                <a:cubicBezTo>
                  <a:pt x="8005590" y="5692608"/>
                  <a:pt x="8011744" y="5734344"/>
                  <a:pt x="8018018" y="5755776"/>
                </a:cubicBezTo>
                <a:cubicBezTo>
                  <a:pt x="8019409" y="5792777"/>
                  <a:pt x="7989082" y="5848613"/>
                  <a:pt x="8008640" y="5889599"/>
                </a:cubicBezTo>
                <a:cubicBezTo>
                  <a:pt x="8011480" y="5932097"/>
                  <a:pt x="8009486" y="5940901"/>
                  <a:pt x="8013542" y="5989744"/>
                </a:cubicBezTo>
                <a:cubicBezTo>
                  <a:pt x="8022089" y="6020787"/>
                  <a:pt x="7982918" y="6024963"/>
                  <a:pt x="7980757" y="6084926"/>
                </a:cubicBezTo>
                <a:cubicBezTo>
                  <a:pt x="7974117" y="6134231"/>
                  <a:pt x="7999371" y="6240432"/>
                  <a:pt x="7975907" y="6346549"/>
                </a:cubicBezTo>
                <a:cubicBezTo>
                  <a:pt x="7987225" y="6409741"/>
                  <a:pt x="7980509" y="6468689"/>
                  <a:pt x="7974221" y="6527527"/>
                </a:cubicBezTo>
                <a:cubicBezTo>
                  <a:pt x="7955361" y="6585667"/>
                  <a:pt x="7987786" y="6579284"/>
                  <a:pt x="7979135" y="6627129"/>
                </a:cubicBezTo>
                <a:cubicBezTo>
                  <a:pt x="7983057" y="6635153"/>
                  <a:pt x="7984986" y="6697665"/>
                  <a:pt x="7979404" y="6694819"/>
                </a:cubicBezTo>
                <a:cubicBezTo>
                  <a:pt x="7981755" y="6716947"/>
                  <a:pt x="8003903" y="6732844"/>
                  <a:pt x="8009526" y="6765445"/>
                </a:cubicBezTo>
                <a:cubicBezTo>
                  <a:pt x="8011113" y="6776325"/>
                  <a:pt x="8014662" y="6810511"/>
                  <a:pt x="8018211" y="6844697"/>
                </a:cubicBezTo>
                <a:lnTo>
                  <a:pt x="8019608" y="6857999"/>
                </a:lnTo>
                <a:lnTo>
                  <a:pt x="0" y="685799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3B5B21FE-1E4B-D7A4-A35B-CD0F1292E39A}"/>
              </a:ext>
            </a:extLst>
          </p:cNvPr>
          <p:cNvSpPr txBox="1"/>
          <p:nvPr/>
        </p:nvSpPr>
        <p:spPr>
          <a:xfrm>
            <a:off x="223024" y="609599"/>
            <a:ext cx="7510465" cy="132288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dirty="0">
                <a:effectLst>
                  <a:outerShdw blurRad="38100" dist="38100" dir="2700000" algn="tl">
                    <a:srgbClr val="000000">
                      <a:alpha val="43137"/>
                    </a:srgbClr>
                  </a:outerShdw>
                </a:effectLst>
                <a:latin typeface="+mj-lt"/>
                <a:ea typeface="+mj-ea"/>
                <a:cs typeface="+mj-cs"/>
              </a:rPr>
              <a:t>Challenges and Misconceptions</a:t>
            </a:r>
          </a:p>
        </p:txBody>
      </p:sp>
      <p:pic>
        <p:nvPicPr>
          <p:cNvPr id="4101" name="Picture 5" descr="Rallying cry: The Dale farm residents are facing eviction">
            <a:extLst>
              <a:ext uri="{FF2B5EF4-FFF2-40B4-BE49-F238E27FC236}">
                <a16:creationId xmlns:a16="http://schemas.microsoft.com/office/drawing/2014/main" id="{ADEB05E6-C385-C0DB-09D3-F1B831F207D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22264" r="-2" b="8502"/>
          <a:stretch/>
        </p:blipFill>
        <p:spPr bwMode="auto">
          <a:xfrm>
            <a:off x="8912323" y="609599"/>
            <a:ext cx="2570597" cy="1183495"/>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1">
            <a:extLst>
              <a:ext uri="{FF2B5EF4-FFF2-40B4-BE49-F238E27FC236}">
                <a16:creationId xmlns:a16="http://schemas.microsoft.com/office/drawing/2014/main" id="{C5983AD4-8677-A175-8E56-E9F0B05931B9}"/>
              </a:ext>
            </a:extLst>
          </p:cNvPr>
          <p:cNvSpPr>
            <a:spLocks noChangeArrowheads="1"/>
          </p:cNvSpPr>
          <p:nvPr/>
        </p:nvSpPr>
        <p:spPr bwMode="auto">
          <a:xfrm>
            <a:off x="223024" y="2194101"/>
            <a:ext cx="7347815" cy="3908585"/>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2000" b="1" i="0" u="none" strike="noStrike" cap="none" normalizeH="0" baseline="0" dirty="0">
                <a:ln>
                  <a:noFill/>
                </a:ln>
                <a:effectLst>
                  <a:outerShdw blurRad="38100" dist="38100" dir="2700000" algn="tl">
                    <a:srgbClr val="000000">
                      <a:alpha val="43137"/>
                    </a:srgbClr>
                  </a:outerShdw>
                </a:effectLst>
              </a:rPr>
              <a:t>Stereotypes</a:t>
            </a:r>
            <a:endParaRPr lang="en-US" altLang="en-US" sz="2000" dirty="0">
              <a:effectLst>
                <a:outerShdw blurRad="38100" dist="38100" dir="2700000" algn="tl">
                  <a:srgbClr val="000000">
                    <a:alpha val="43137"/>
                  </a:srgbClr>
                </a:outerShdw>
              </a:effectLst>
            </a:endParaRPr>
          </a:p>
          <a:p>
            <a:pPr marR="0" lvl="0" fontAlgn="base">
              <a:lnSpc>
                <a:spcPct val="90000"/>
              </a:lnSpc>
              <a:spcBef>
                <a:spcPct val="0"/>
              </a:spcBef>
              <a:spcAft>
                <a:spcPts val="600"/>
              </a:spcAft>
              <a:buClrTx/>
              <a:buSzTx/>
              <a:tabLst/>
            </a:pPr>
            <a:r>
              <a:rPr kumimoji="0" lang="en-US" altLang="en-US" sz="2000" b="0" i="0" u="none" strike="noStrike" cap="none" normalizeH="0" baseline="0" dirty="0">
                <a:ln>
                  <a:noFill/>
                </a:ln>
                <a:effectLst>
                  <a:outerShdw blurRad="38100" dist="38100" dir="2700000" algn="tl">
                    <a:srgbClr val="000000">
                      <a:alpha val="43137"/>
                    </a:srgbClr>
                  </a:outerShdw>
                </a:effectLst>
              </a:rPr>
              <a:t>Often portrayed negatively in media, leading to prejudice.</a:t>
            </a:r>
          </a:p>
          <a:p>
            <a:pPr marL="0" marR="0" lvl="0" indent="-228600" fontAlgn="base">
              <a:lnSpc>
                <a:spcPct val="90000"/>
              </a:lnSpc>
              <a:spcBef>
                <a:spcPct val="0"/>
              </a:spcBef>
              <a:spcAft>
                <a:spcPts val="600"/>
              </a:spcAft>
              <a:buClrTx/>
              <a:buSzTx/>
              <a:buFont typeface="Arial" panose="020B0604020202020204" pitchFamily="34" charset="0"/>
              <a:buChar char="•"/>
              <a:tabLst/>
            </a:pPr>
            <a:endParaRPr kumimoji="0" lang="en-US" altLang="en-US" sz="2000" b="0" i="0" u="none" strike="noStrike" cap="none" normalizeH="0" baseline="0" dirty="0">
              <a:ln>
                <a:noFill/>
              </a:ln>
              <a:effectLst>
                <a:outerShdw blurRad="38100" dist="38100" dir="2700000" algn="tl">
                  <a:srgbClr val="000000">
                    <a:alpha val="43137"/>
                  </a:srgbClr>
                </a:outerShdw>
              </a:effectLst>
            </a:endParaRPr>
          </a:p>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2000" b="1" i="0" u="none" strike="noStrike" cap="none" normalizeH="0" baseline="0" dirty="0">
                <a:ln>
                  <a:noFill/>
                </a:ln>
                <a:effectLst>
                  <a:outerShdw blurRad="38100" dist="38100" dir="2700000" algn="tl">
                    <a:srgbClr val="000000">
                      <a:alpha val="43137"/>
                    </a:srgbClr>
                  </a:outerShdw>
                </a:effectLst>
              </a:rPr>
              <a:t>Discrimination</a:t>
            </a:r>
            <a:endParaRPr lang="en-US" altLang="en-US" sz="2000" dirty="0">
              <a:effectLst>
                <a:outerShdw blurRad="38100" dist="38100" dir="2700000" algn="tl">
                  <a:srgbClr val="000000">
                    <a:alpha val="43137"/>
                  </a:srgbClr>
                </a:outerShdw>
              </a:effectLst>
            </a:endParaRPr>
          </a:p>
          <a:p>
            <a:pPr marR="0" lvl="0" fontAlgn="base">
              <a:lnSpc>
                <a:spcPct val="90000"/>
              </a:lnSpc>
              <a:spcBef>
                <a:spcPct val="0"/>
              </a:spcBef>
              <a:spcAft>
                <a:spcPts val="600"/>
              </a:spcAft>
              <a:buClrTx/>
              <a:buSzTx/>
              <a:tabLst/>
            </a:pPr>
            <a:r>
              <a:rPr kumimoji="0" lang="en-US" altLang="en-US" sz="2000" b="0" i="0" u="none" strike="noStrike" cap="none" normalizeH="0" baseline="0" dirty="0">
                <a:ln>
                  <a:noFill/>
                </a:ln>
                <a:effectLst>
                  <a:outerShdw blurRad="38100" dist="38100" dir="2700000" algn="tl">
                    <a:srgbClr val="000000">
                      <a:alpha val="43137"/>
                    </a:srgbClr>
                  </a:outerShdw>
                </a:effectLst>
              </a:rPr>
              <a:t>Barriers to accessing education, housing, and employment.</a:t>
            </a:r>
          </a:p>
          <a:p>
            <a:pPr marL="0" marR="0" lvl="0" indent="-228600" fontAlgn="base">
              <a:lnSpc>
                <a:spcPct val="90000"/>
              </a:lnSpc>
              <a:spcBef>
                <a:spcPct val="0"/>
              </a:spcBef>
              <a:spcAft>
                <a:spcPts val="600"/>
              </a:spcAft>
              <a:buClrTx/>
              <a:buSzTx/>
              <a:buFont typeface="Arial" panose="020B0604020202020204" pitchFamily="34" charset="0"/>
              <a:buChar char="•"/>
              <a:tabLst/>
            </a:pPr>
            <a:endParaRPr kumimoji="0" lang="en-US" altLang="en-US" sz="2000" b="0" i="0" u="none" strike="noStrike" cap="none" normalizeH="0" baseline="0" dirty="0">
              <a:ln>
                <a:noFill/>
              </a:ln>
              <a:effectLst>
                <a:outerShdw blurRad="38100" dist="38100" dir="2700000" algn="tl">
                  <a:srgbClr val="000000">
                    <a:alpha val="43137"/>
                  </a:srgbClr>
                </a:outerShdw>
              </a:effectLst>
            </a:endParaRPr>
          </a:p>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2000" b="1" i="0" u="none" strike="noStrike" cap="none" normalizeH="0" baseline="0" dirty="0">
                <a:ln>
                  <a:noFill/>
                </a:ln>
                <a:effectLst>
                  <a:outerShdw blurRad="38100" dist="38100" dir="2700000" algn="tl">
                    <a:srgbClr val="000000">
                      <a:alpha val="43137"/>
                    </a:srgbClr>
                  </a:outerShdw>
                </a:effectLst>
              </a:rPr>
              <a:t>Advocacy</a:t>
            </a:r>
            <a:endParaRPr kumimoji="0" lang="en-US" altLang="en-US" sz="2000" b="0" i="0" u="none" strike="noStrike" cap="none" normalizeH="0" baseline="0" dirty="0">
              <a:ln>
                <a:noFill/>
              </a:ln>
              <a:effectLst>
                <a:outerShdw blurRad="38100" dist="38100" dir="2700000" algn="tl">
                  <a:srgbClr val="000000">
                    <a:alpha val="43137"/>
                  </a:srgbClr>
                </a:outerShdw>
              </a:effectLst>
            </a:endParaRPr>
          </a:p>
          <a:p>
            <a:pPr marR="0" lvl="0" fontAlgn="base">
              <a:lnSpc>
                <a:spcPct val="90000"/>
              </a:lnSpc>
              <a:spcBef>
                <a:spcPct val="0"/>
              </a:spcBef>
              <a:spcAft>
                <a:spcPts val="600"/>
              </a:spcAft>
              <a:buClrTx/>
              <a:buSzTx/>
              <a:tabLst/>
            </a:pPr>
            <a:r>
              <a:rPr kumimoji="0" lang="en-US" altLang="en-US" sz="2000" b="0" i="0" u="none" strike="noStrike" cap="none" normalizeH="0" baseline="0" dirty="0">
                <a:ln>
                  <a:noFill/>
                </a:ln>
                <a:effectLst>
                  <a:outerShdw blurRad="38100" dist="38100" dir="2700000" algn="tl">
                    <a:srgbClr val="000000">
                      <a:alpha val="43137"/>
                    </a:srgbClr>
                  </a:outerShdw>
                </a:effectLst>
              </a:rPr>
              <a:t>Many organisations promote the rights and equality of Irish Travellers and Gypsies in the UK and Ireland.</a:t>
            </a:r>
          </a:p>
          <a:p>
            <a:pPr marL="57150" marR="0" lvl="0" indent="-228600" fontAlgn="base">
              <a:lnSpc>
                <a:spcPct val="90000"/>
              </a:lnSpc>
              <a:spcBef>
                <a:spcPct val="0"/>
              </a:spcBef>
              <a:spcAft>
                <a:spcPts val="600"/>
              </a:spcAft>
              <a:buClrTx/>
              <a:buSzTx/>
              <a:buFont typeface="Arial" panose="020B0604020202020204" pitchFamily="34" charset="0"/>
              <a:buChar char="•"/>
              <a:tabLst/>
            </a:pPr>
            <a:endParaRPr kumimoji="0" lang="en-US" altLang="en-US" sz="2000" b="0" i="0" u="none" strike="noStrike" cap="none" normalizeH="0" baseline="0" dirty="0">
              <a:ln>
                <a:noFill/>
              </a:ln>
              <a:effectLst>
                <a:outerShdw blurRad="38100" dist="38100" dir="2700000" algn="tl">
                  <a:srgbClr val="000000">
                    <a:alpha val="43137"/>
                  </a:srgbClr>
                </a:outerShdw>
              </a:effectLst>
            </a:endParaRPr>
          </a:p>
          <a:p>
            <a:pPr marL="0" marR="0" lvl="0" indent="-228600" fontAlgn="base">
              <a:lnSpc>
                <a:spcPct val="90000"/>
              </a:lnSpc>
              <a:spcBef>
                <a:spcPct val="0"/>
              </a:spcBef>
              <a:spcAft>
                <a:spcPts val="600"/>
              </a:spcAft>
              <a:buClrTx/>
              <a:buSzTx/>
              <a:buFont typeface="Arial" panose="020B0604020202020204" pitchFamily="34" charset="0"/>
              <a:buChar char="•"/>
              <a:tabLst/>
            </a:pPr>
            <a:endParaRPr kumimoji="0" lang="en-US" altLang="en-US" sz="2000" b="0" i="0" u="none" strike="noStrike" cap="none" normalizeH="0" baseline="0" dirty="0">
              <a:ln>
                <a:noFill/>
              </a:ln>
              <a:effectLst/>
            </a:endParaRPr>
          </a:p>
        </p:txBody>
      </p:sp>
      <p:pic>
        <p:nvPicPr>
          <p:cNvPr id="5" name="Online Media 4" title="Travellers speak out about Discrimination">
            <a:hlinkClick r:id="" action="ppaction://media"/>
            <a:extLst>
              <a:ext uri="{FF2B5EF4-FFF2-40B4-BE49-F238E27FC236}">
                <a16:creationId xmlns:a16="http://schemas.microsoft.com/office/drawing/2014/main" id="{363EBD9B-CED5-D0C7-9487-CE3287AED804}"/>
              </a:ext>
            </a:extLst>
          </p:cNvPr>
          <p:cNvPicPr>
            <a:picLocks noRot="1" noChangeAspect="1"/>
          </p:cNvPicPr>
          <p:nvPr>
            <a:videoFile r:link="rId1"/>
          </p:nvPr>
        </p:nvPicPr>
        <p:blipFill>
          <a:blip r:embed="rId5"/>
          <a:stretch>
            <a:fillRect/>
          </a:stretch>
        </p:blipFill>
        <p:spPr>
          <a:xfrm>
            <a:off x="9150281" y="2094572"/>
            <a:ext cx="2094681" cy="1183495"/>
          </a:xfrm>
          <a:prstGeom prst="rect">
            <a:avLst/>
          </a:prstGeom>
        </p:spPr>
      </p:pic>
      <p:pic>
        <p:nvPicPr>
          <p:cNvPr id="4099" name="Picture 3" descr="Eileen Flynn">
            <a:extLst>
              <a:ext uri="{FF2B5EF4-FFF2-40B4-BE49-F238E27FC236}">
                <a16:creationId xmlns:a16="http://schemas.microsoft.com/office/drawing/2014/main" id="{A885721C-A580-CE05-29C9-E1173745FB6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t="9077" r="-2" b="9074"/>
          <a:stretch/>
        </p:blipFill>
        <p:spPr bwMode="auto">
          <a:xfrm>
            <a:off x="8912308" y="3583768"/>
            <a:ext cx="2570628" cy="1183495"/>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A white background with black text&#10;&#10;Description automatically generated">
            <a:extLst>
              <a:ext uri="{FF2B5EF4-FFF2-40B4-BE49-F238E27FC236}">
                <a16:creationId xmlns:a16="http://schemas.microsoft.com/office/drawing/2014/main" id="{2FFE14E7-90E3-5136-37D8-99B2B031C28E}"/>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894368" y="5156778"/>
            <a:ext cx="2606508" cy="1015869"/>
          </a:xfrm>
          <a:prstGeom prst="rect">
            <a:avLst/>
          </a:prstGeom>
        </p:spPr>
      </p:pic>
    </p:spTree>
    <p:extLst>
      <p:ext uri="{BB962C8B-B14F-4D97-AF65-F5344CB8AC3E}">
        <p14:creationId xmlns:p14="http://schemas.microsoft.com/office/powerpoint/2010/main" val="33702233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8" name="Rectangle 1037">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11E97E6B-A9B6-A46B-8938-CD2E1E8E0AB6}"/>
              </a:ext>
            </a:extLst>
          </p:cNvPr>
          <p:cNvSpPr txBox="1"/>
          <p:nvPr/>
        </p:nvSpPr>
        <p:spPr>
          <a:xfrm>
            <a:off x="256311" y="272257"/>
            <a:ext cx="6572002" cy="1938076"/>
          </a:xfrm>
          <a:prstGeom prst="rect">
            <a:avLst/>
          </a:prstGeom>
        </p:spPr>
        <p:txBody>
          <a:bodyPr vert="horz" lIns="91440" tIns="45720" rIns="91440" bIns="45720" rtlCol="0" anchor="ctr">
            <a:normAutofit/>
          </a:bodyPr>
          <a:lstStyle/>
          <a:p>
            <a:pPr marL="57150" marR="0" lvl="0" fontAlgn="base">
              <a:lnSpc>
                <a:spcPct val="90000"/>
              </a:lnSpc>
              <a:spcBef>
                <a:spcPct val="0"/>
              </a:spcBef>
              <a:spcAft>
                <a:spcPts val="600"/>
              </a:spcAft>
              <a:buClrTx/>
              <a:buSzTx/>
              <a:tabLst/>
            </a:pPr>
            <a:r>
              <a:rPr kumimoji="0" lang="en-US" altLang="en-US" sz="3600" b="1" i="0" u="none" strike="noStrike" kern="1200" cap="none" normalizeH="0" baseline="0" dirty="0">
                <a:ln>
                  <a:noFill/>
                </a:ln>
                <a:solidFill>
                  <a:schemeClr val="tx1"/>
                </a:solidFill>
                <a:effectLst>
                  <a:outerShdw blurRad="38100" dist="38100" dir="2700000" algn="tl">
                    <a:srgbClr val="000000">
                      <a:alpha val="43137"/>
                    </a:srgbClr>
                  </a:outerShdw>
                </a:effectLst>
                <a:latin typeface="+mj-lt"/>
                <a:ea typeface="+mj-ea"/>
                <a:cs typeface="+mj-cs"/>
              </a:rPr>
              <a:t>Case Study and Group Activity</a:t>
            </a:r>
          </a:p>
        </p:txBody>
      </p:sp>
      <p:sp>
        <p:nvSpPr>
          <p:cNvPr id="3" name="TextBox 2">
            <a:extLst>
              <a:ext uri="{FF2B5EF4-FFF2-40B4-BE49-F238E27FC236}">
                <a16:creationId xmlns:a16="http://schemas.microsoft.com/office/drawing/2014/main" id="{28849564-C6E3-DAA2-0B11-D5EA6905915E}"/>
              </a:ext>
            </a:extLst>
          </p:cNvPr>
          <p:cNvSpPr txBox="1"/>
          <p:nvPr/>
        </p:nvSpPr>
        <p:spPr>
          <a:xfrm>
            <a:off x="246154" y="1739105"/>
            <a:ext cx="6068291" cy="4455040"/>
          </a:xfrm>
          <a:prstGeom prst="rect">
            <a:avLst/>
          </a:prstGeom>
        </p:spPr>
        <p:txBody>
          <a:bodyPr vert="horz" lIns="91440" tIns="45720" rIns="91440" bIns="45720" rtlCol="0">
            <a:noAutofit/>
          </a:bodyPr>
          <a:lstStyle/>
          <a:p>
            <a:pPr>
              <a:lnSpc>
                <a:spcPct val="90000"/>
              </a:lnSpc>
              <a:spcAft>
                <a:spcPts val="600"/>
              </a:spcAft>
            </a:pPr>
            <a:r>
              <a:rPr lang="en-US" sz="2000" b="1" i="0" dirty="0">
                <a:effectLst>
                  <a:outerShdw blurRad="38100" dist="38100" dir="2700000" algn="tl">
                    <a:srgbClr val="000000">
                      <a:alpha val="43137"/>
                    </a:srgbClr>
                  </a:outerShdw>
                </a:effectLst>
              </a:rPr>
              <a:t>Dale Farm </a:t>
            </a:r>
            <a:r>
              <a:rPr lang="en-US" sz="2000" i="0" dirty="0">
                <a:effectLst>
                  <a:outerShdw blurRad="38100" dist="38100" dir="2700000" algn="tl">
                    <a:srgbClr val="000000">
                      <a:alpha val="43137"/>
                    </a:srgbClr>
                  </a:outerShdw>
                </a:effectLst>
              </a:rPr>
              <a:t>in</a:t>
            </a:r>
            <a:r>
              <a:rPr lang="en-US" sz="2000" b="1" i="0" dirty="0">
                <a:effectLst>
                  <a:outerShdw blurRad="38100" dist="38100" dir="2700000" algn="tl">
                    <a:srgbClr val="000000">
                      <a:alpha val="43137"/>
                    </a:srgbClr>
                  </a:outerShdw>
                </a:effectLst>
              </a:rPr>
              <a:t> </a:t>
            </a:r>
            <a:r>
              <a:rPr lang="en-US" sz="2000" i="0" dirty="0">
                <a:effectLst>
                  <a:outerShdw blurRad="38100" dist="38100" dir="2700000" algn="tl">
                    <a:srgbClr val="000000">
                      <a:alpha val="43137"/>
                    </a:srgbClr>
                  </a:outerShdw>
                </a:effectLst>
              </a:rPr>
              <a:t>Basildon, Essex, was the largest </a:t>
            </a:r>
            <a:r>
              <a:rPr lang="en-US" sz="2000" dirty="0" err="1">
                <a:effectLst>
                  <a:outerShdw blurRad="38100" dist="38100" dir="2700000" algn="tl">
                    <a:srgbClr val="000000">
                      <a:alpha val="43137"/>
                    </a:srgbClr>
                  </a:outerShdw>
                </a:effectLst>
              </a:rPr>
              <a:t>T</a:t>
            </a:r>
            <a:r>
              <a:rPr lang="en-US" sz="2000" i="0" dirty="0" err="1">
                <a:effectLst>
                  <a:outerShdw blurRad="38100" dist="38100" dir="2700000" algn="tl">
                    <a:srgbClr val="000000">
                      <a:alpha val="43137"/>
                    </a:srgbClr>
                  </a:outerShdw>
                </a:effectLst>
              </a:rPr>
              <a:t>raveller</a:t>
            </a:r>
            <a:r>
              <a:rPr lang="en-US" sz="2000" i="0" dirty="0">
                <a:effectLst>
                  <a:outerShdw blurRad="38100" dist="38100" dir="2700000" algn="tl">
                    <a:srgbClr val="000000">
                      <a:alpha val="43137"/>
                    </a:srgbClr>
                  </a:outerShdw>
                </a:effectLst>
              </a:rPr>
              <a:t> site in Europe in 2011. The eviction of 80 families left 15 police officers injured and resulted in 45 arrests.</a:t>
            </a:r>
          </a:p>
          <a:p>
            <a:pPr algn="ctr">
              <a:lnSpc>
                <a:spcPct val="90000"/>
              </a:lnSpc>
              <a:spcAft>
                <a:spcPts val="600"/>
              </a:spcAft>
            </a:pPr>
            <a:endParaRPr lang="en-US" sz="1600" b="1" dirty="0"/>
          </a:p>
          <a:p>
            <a:pPr>
              <a:lnSpc>
                <a:spcPct val="90000"/>
              </a:lnSpc>
              <a:spcAft>
                <a:spcPts val="600"/>
              </a:spcAft>
            </a:pPr>
            <a:r>
              <a:rPr lang="en-US" sz="2000" i="0" dirty="0">
                <a:effectLst>
                  <a:outerShdw blurRad="38100" dist="38100" dir="2700000" algn="tl">
                    <a:srgbClr val="000000">
                      <a:alpha val="43137"/>
                    </a:srgbClr>
                  </a:outerShdw>
                </a:effectLst>
              </a:rPr>
              <a:t>Analyse the case and answer the following questions:</a:t>
            </a:r>
          </a:p>
          <a:p>
            <a:pPr>
              <a:lnSpc>
                <a:spcPct val="90000"/>
              </a:lnSpc>
              <a:spcAft>
                <a:spcPts val="600"/>
              </a:spcAft>
            </a:pPr>
            <a:endParaRPr lang="en-US" sz="2000" dirty="0">
              <a:effectLst>
                <a:outerShdw blurRad="38100" dist="38100" dir="2700000" algn="tl">
                  <a:srgbClr val="000000">
                    <a:alpha val="43137"/>
                  </a:srgbClr>
                </a:outerShdw>
              </a:effectLst>
            </a:endParaRPr>
          </a:p>
          <a:p>
            <a:pPr marL="285750" indent="-228600">
              <a:lnSpc>
                <a:spcPct val="90000"/>
              </a:lnSpc>
              <a:spcAft>
                <a:spcPts val="600"/>
              </a:spcAft>
              <a:buFont typeface="Arial" panose="020B0604020202020204" pitchFamily="34" charset="0"/>
              <a:buChar char="•"/>
            </a:pPr>
            <a:r>
              <a:rPr lang="en-US" sz="2000" b="1" i="0" dirty="0">
                <a:effectLst>
                  <a:outerShdw blurRad="38100" dist="38100" dir="2700000" algn="tl">
                    <a:srgbClr val="000000">
                      <a:alpha val="43137"/>
                    </a:srgbClr>
                  </a:outerShdw>
                </a:effectLst>
              </a:rPr>
              <a:t>Were the authorities justified in the evictions?</a:t>
            </a:r>
          </a:p>
          <a:p>
            <a:pPr marL="285750" indent="-228600">
              <a:lnSpc>
                <a:spcPct val="90000"/>
              </a:lnSpc>
              <a:spcAft>
                <a:spcPts val="600"/>
              </a:spcAft>
              <a:buFont typeface="Arial" panose="020B0604020202020204" pitchFamily="34" charset="0"/>
              <a:buChar char="•"/>
            </a:pPr>
            <a:endParaRPr lang="en-US" sz="2000" dirty="0">
              <a:effectLst>
                <a:outerShdw blurRad="38100" dist="38100" dir="2700000" algn="tl">
                  <a:srgbClr val="000000">
                    <a:alpha val="43137"/>
                  </a:srgbClr>
                </a:outerShdw>
              </a:effectLst>
            </a:endParaRPr>
          </a:p>
          <a:p>
            <a:pPr marL="285750" indent="-228600">
              <a:lnSpc>
                <a:spcPct val="90000"/>
              </a:lnSpc>
              <a:spcAft>
                <a:spcPts val="600"/>
              </a:spcAft>
              <a:buFont typeface="Arial" panose="020B0604020202020204" pitchFamily="34" charset="0"/>
              <a:buChar char="•"/>
            </a:pPr>
            <a:r>
              <a:rPr lang="en-US" sz="2000" b="1" i="0" dirty="0">
                <a:effectLst>
                  <a:outerShdw blurRad="38100" dist="38100" dir="2700000" algn="tl">
                    <a:srgbClr val="000000">
                      <a:alpha val="43137"/>
                    </a:srgbClr>
                  </a:outerShdw>
                </a:effectLst>
              </a:rPr>
              <a:t>What systemic issues, if any, are evident?</a:t>
            </a:r>
          </a:p>
          <a:p>
            <a:pPr marL="285750" indent="-228600">
              <a:lnSpc>
                <a:spcPct val="90000"/>
              </a:lnSpc>
              <a:spcAft>
                <a:spcPts val="600"/>
              </a:spcAft>
              <a:buFont typeface="Arial" panose="020B0604020202020204" pitchFamily="34" charset="0"/>
              <a:buChar char="•"/>
            </a:pPr>
            <a:endParaRPr lang="en-US" sz="2000" b="1" dirty="0">
              <a:effectLst>
                <a:outerShdw blurRad="38100" dist="38100" dir="2700000" algn="tl">
                  <a:srgbClr val="000000">
                    <a:alpha val="43137"/>
                  </a:srgbClr>
                </a:outerShdw>
              </a:effectLst>
            </a:endParaRPr>
          </a:p>
          <a:p>
            <a:pPr marL="285750" indent="-228600">
              <a:lnSpc>
                <a:spcPct val="90000"/>
              </a:lnSpc>
              <a:spcAft>
                <a:spcPts val="600"/>
              </a:spcAft>
              <a:buFont typeface="Arial" panose="020B0604020202020204" pitchFamily="34" charset="0"/>
              <a:buChar char="•"/>
            </a:pPr>
            <a:r>
              <a:rPr lang="en-US" sz="2000" b="1" i="0" dirty="0">
                <a:effectLst>
                  <a:outerShdw blurRad="38100" dist="38100" dir="2700000" algn="tl">
                    <a:srgbClr val="000000">
                      <a:alpha val="43137"/>
                    </a:srgbClr>
                  </a:outerShdw>
                </a:effectLst>
              </a:rPr>
              <a:t>How might society address these challenges?</a:t>
            </a:r>
            <a:endParaRPr lang="en-US" sz="2000" dirty="0">
              <a:effectLst>
                <a:outerShdw blurRad="38100" dist="38100" dir="2700000" algn="tl">
                  <a:srgbClr val="000000">
                    <a:alpha val="43137"/>
                  </a:srgbClr>
                </a:outerShdw>
              </a:effectLst>
            </a:endParaRPr>
          </a:p>
        </p:txBody>
      </p:sp>
      <p:pic>
        <p:nvPicPr>
          <p:cNvPr id="1028" name="Picture 4" descr="A protestor stands in front of a burning caravan during the 2011 evictions">
            <a:extLst>
              <a:ext uri="{FF2B5EF4-FFF2-40B4-BE49-F238E27FC236}">
                <a16:creationId xmlns:a16="http://schemas.microsoft.com/office/drawing/2014/main" id="{CF6AD3A2-2139-15E3-B11F-0BAB35865AB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9879" r="-1" b="-1"/>
          <a:stretch/>
        </p:blipFill>
        <p:spPr bwMode="auto">
          <a:xfrm>
            <a:off x="6210794" y="-4"/>
            <a:ext cx="5981205"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a:noFill/>
          <a:extLst>
            <a:ext uri="{909E8E84-426E-40DD-AFC4-6F175D3DCCD1}">
              <a14:hiddenFill xmlns:a14="http://schemas.microsoft.com/office/drawing/2010/main">
                <a:solidFill>
                  <a:srgbClr val="FFFFFF"/>
                </a:solidFill>
              </a14:hiddenFill>
            </a:ext>
          </a:extLst>
        </p:spPr>
      </p:pic>
      <p:pic>
        <p:nvPicPr>
          <p:cNvPr id="1026" name="Picture 2" descr="restrained traveller">
            <a:extLst>
              <a:ext uri="{FF2B5EF4-FFF2-40B4-BE49-F238E27FC236}">
                <a16:creationId xmlns:a16="http://schemas.microsoft.com/office/drawing/2014/main" id="{EBCA2B6F-DE4D-81AD-96D3-239D5DC4AD7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437" b="26880"/>
          <a:stretch/>
        </p:blipFill>
        <p:spPr bwMode="auto">
          <a:xfrm>
            <a:off x="6096000" y="3802961"/>
            <a:ext cx="6103109"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602276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C25B937F-C803-9EE5-7B1D-6D1A26D99B73}"/>
              </a:ext>
            </a:extLst>
          </p:cNvPr>
          <p:cNvSpPr txBox="1"/>
          <p:nvPr/>
        </p:nvSpPr>
        <p:spPr>
          <a:xfrm>
            <a:off x="804671" y="802955"/>
            <a:ext cx="5406123" cy="1454051"/>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600" kern="1200" dirty="0">
                <a:solidFill>
                  <a:schemeClr val="tx2"/>
                </a:solidFill>
                <a:effectLst>
                  <a:outerShdw blurRad="38100" dist="38100" dir="2700000" algn="tl">
                    <a:srgbClr val="000000">
                      <a:alpha val="43137"/>
                    </a:srgbClr>
                  </a:outerShdw>
                </a:effectLst>
                <a:latin typeface="+mj-lt"/>
                <a:ea typeface="+mj-ea"/>
                <a:cs typeface="+mj-cs"/>
              </a:rPr>
              <a:t>Discussion and Reflection</a:t>
            </a:r>
          </a:p>
        </p:txBody>
      </p:sp>
      <p:sp>
        <p:nvSpPr>
          <p:cNvPr id="3" name="TextBox 2">
            <a:extLst>
              <a:ext uri="{FF2B5EF4-FFF2-40B4-BE49-F238E27FC236}">
                <a16:creationId xmlns:a16="http://schemas.microsoft.com/office/drawing/2014/main" id="{D15ADCAD-E171-FF7C-4750-BB8200D872CD}"/>
              </a:ext>
            </a:extLst>
          </p:cNvPr>
          <p:cNvSpPr txBox="1"/>
          <p:nvPr/>
        </p:nvSpPr>
        <p:spPr>
          <a:xfrm>
            <a:off x="804672" y="2137558"/>
            <a:ext cx="5565224" cy="3923413"/>
          </a:xfrm>
          <a:prstGeom prst="rect">
            <a:avLst/>
          </a:prstGeom>
        </p:spPr>
        <p:txBody>
          <a:bodyPr vert="horz" lIns="91440" tIns="45720" rIns="91440" bIns="45720" rtlCol="0" anchor="ctr">
            <a:normAutofit/>
          </a:bodyPr>
          <a:lstStyle/>
          <a:p>
            <a:pPr>
              <a:lnSpc>
                <a:spcPct val="90000"/>
              </a:lnSpc>
              <a:spcAft>
                <a:spcPts val="600"/>
              </a:spcAft>
            </a:pPr>
            <a:endParaRPr lang="en-US" sz="2000" dirty="0">
              <a:solidFill>
                <a:schemeClr val="tx2"/>
              </a:solidFill>
              <a:effectLst>
                <a:outerShdw blurRad="38100" dist="38100" dir="2700000" algn="tl">
                  <a:srgbClr val="000000">
                    <a:alpha val="43137"/>
                  </a:srgbClr>
                </a:outerShdw>
              </a:effectLst>
            </a:endParaRPr>
          </a:p>
          <a:p>
            <a:pPr indent="-228600">
              <a:lnSpc>
                <a:spcPct val="90000"/>
              </a:lnSpc>
              <a:spcAft>
                <a:spcPts val="600"/>
              </a:spcAft>
              <a:buFont typeface="Arial" panose="020B0604020202020204" pitchFamily="34" charset="0"/>
              <a:buChar char="•"/>
            </a:pPr>
            <a:r>
              <a:rPr lang="en-US" sz="2000" dirty="0">
                <a:solidFill>
                  <a:schemeClr val="tx2"/>
                </a:solidFill>
                <a:effectLst>
                  <a:outerShdw blurRad="38100" dist="38100" dir="2700000" algn="tl">
                    <a:srgbClr val="000000">
                      <a:alpha val="43137"/>
                    </a:srgbClr>
                  </a:outerShdw>
                </a:effectLst>
              </a:rPr>
              <a:t>What did you learn about Traveller culture that surprised you?</a:t>
            </a:r>
          </a:p>
          <a:p>
            <a:pPr>
              <a:lnSpc>
                <a:spcPct val="90000"/>
              </a:lnSpc>
              <a:spcAft>
                <a:spcPts val="600"/>
              </a:spcAft>
            </a:pPr>
            <a:endParaRPr lang="en-US" sz="2000" dirty="0">
              <a:solidFill>
                <a:schemeClr val="tx2"/>
              </a:solidFill>
              <a:effectLst>
                <a:outerShdw blurRad="38100" dist="38100" dir="2700000" algn="tl">
                  <a:srgbClr val="000000">
                    <a:alpha val="43137"/>
                  </a:srgbClr>
                </a:outerShdw>
              </a:effectLst>
            </a:endParaRPr>
          </a:p>
          <a:p>
            <a:pPr indent="-228600">
              <a:lnSpc>
                <a:spcPct val="90000"/>
              </a:lnSpc>
              <a:spcAft>
                <a:spcPts val="600"/>
              </a:spcAft>
              <a:buFont typeface="Arial" panose="020B0604020202020204" pitchFamily="34" charset="0"/>
              <a:buChar char="•"/>
            </a:pPr>
            <a:r>
              <a:rPr lang="en-US" sz="2000" dirty="0">
                <a:solidFill>
                  <a:schemeClr val="tx2"/>
                </a:solidFill>
                <a:effectLst>
                  <a:outerShdw blurRad="38100" dist="38100" dir="2700000" algn="tl">
                    <a:srgbClr val="000000">
                      <a:alpha val="43137"/>
                    </a:srgbClr>
                  </a:outerShdw>
                </a:effectLst>
              </a:rPr>
              <a:t>Did it challenge any preconceptions you may have had?</a:t>
            </a:r>
          </a:p>
          <a:p>
            <a:pPr indent="-228600">
              <a:lnSpc>
                <a:spcPct val="90000"/>
              </a:lnSpc>
              <a:spcAft>
                <a:spcPts val="600"/>
              </a:spcAft>
              <a:buFont typeface="Arial" panose="020B0604020202020204" pitchFamily="34" charset="0"/>
              <a:buChar char="•"/>
            </a:pPr>
            <a:endParaRPr lang="en-US" sz="2000" dirty="0">
              <a:solidFill>
                <a:schemeClr val="tx2"/>
              </a:solidFill>
              <a:effectLst>
                <a:outerShdw blurRad="38100" dist="38100" dir="2700000" algn="tl">
                  <a:srgbClr val="000000">
                    <a:alpha val="43137"/>
                  </a:srgbClr>
                </a:outerShdw>
              </a:effectLst>
            </a:endParaRPr>
          </a:p>
          <a:p>
            <a:pPr indent="-228600">
              <a:lnSpc>
                <a:spcPct val="90000"/>
              </a:lnSpc>
              <a:spcAft>
                <a:spcPts val="600"/>
              </a:spcAft>
              <a:buFont typeface="Arial" panose="020B0604020202020204" pitchFamily="34" charset="0"/>
              <a:buChar char="•"/>
            </a:pPr>
            <a:r>
              <a:rPr lang="en-US" sz="2000" dirty="0">
                <a:solidFill>
                  <a:schemeClr val="tx2"/>
                </a:solidFill>
                <a:effectLst>
                  <a:outerShdw blurRad="38100" dist="38100" dir="2700000" algn="tl">
                    <a:srgbClr val="000000">
                      <a:alpha val="43137"/>
                    </a:srgbClr>
                  </a:outerShdw>
                </a:effectLst>
              </a:rPr>
              <a:t>How has your perspective of Irish Travellers changed?</a:t>
            </a:r>
          </a:p>
          <a:p>
            <a:pPr indent="-228600">
              <a:lnSpc>
                <a:spcPct val="90000"/>
              </a:lnSpc>
              <a:spcAft>
                <a:spcPts val="600"/>
              </a:spcAft>
              <a:buFont typeface="Arial" panose="020B0604020202020204" pitchFamily="34" charset="0"/>
              <a:buChar char="•"/>
            </a:pPr>
            <a:endParaRPr lang="en-US" dirty="0">
              <a:solidFill>
                <a:schemeClr val="tx2"/>
              </a:solidFill>
              <a:effectLst>
                <a:outerShdw blurRad="38100" dist="38100" dir="2700000" algn="tl">
                  <a:srgbClr val="000000">
                    <a:alpha val="43137"/>
                  </a:srgbClr>
                </a:outerShdw>
              </a:effectLst>
            </a:endParaRPr>
          </a:p>
          <a:p>
            <a:pPr indent="-228600">
              <a:lnSpc>
                <a:spcPct val="90000"/>
              </a:lnSpc>
              <a:spcAft>
                <a:spcPts val="600"/>
              </a:spcAft>
              <a:buFont typeface="Arial" panose="020B0604020202020204" pitchFamily="34" charset="0"/>
              <a:buChar char="•"/>
            </a:pPr>
            <a:r>
              <a:rPr lang="en-US" sz="1800" dirty="0">
                <a:solidFill>
                  <a:schemeClr val="tx2"/>
                </a:solidFill>
                <a:effectLst>
                  <a:outerShdw blurRad="38100" dist="38100" dir="2700000" algn="tl">
                    <a:srgbClr val="000000">
                      <a:alpha val="43137"/>
                    </a:srgbClr>
                  </a:outerShdw>
                </a:effectLst>
              </a:rPr>
              <a:t>What can be done to challenge stereotypes about Irish Travellers?</a:t>
            </a:r>
          </a:p>
          <a:p>
            <a:pPr indent="-228600">
              <a:lnSpc>
                <a:spcPct val="90000"/>
              </a:lnSpc>
              <a:spcAft>
                <a:spcPts val="600"/>
              </a:spcAft>
              <a:buFont typeface="Arial" panose="020B0604020202020204" pitchFamily="34" charset="0"/>
              <a:buChar char="•"/>
            </a:pPr>
            <a:endParaRPr lang="en-US" dirty="0">
              <a:solidFill>
                <a:schemeClr val="tx2"/>
              </a:solidFill>
            </a:endParaRP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Thought bubble">
            <a:extLst>
              <a:ext uri="{FF2B5EF4-FFF2-40B4-BE49-F238E27FC236}">
                <a16:creationId xmlns:a16="http://schemas.microsoft.com/office/drawing/2014/main" id="{60BB9B17-A5BE-1D05-D50F-9C3BEFBF691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5697568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D32C741-1E15-C07F-5691-A54DFF0CA9F8}"/>
              </a:ext>
            </a:extLst>
          </p:cNvPr>
          <p:cNvSpPr txBox="1"/>
          <p:nvPr/>
        </p:nvSpPr>
        <p:spPr>
          <a:xfrm>
            <a:off x="0" y="451262"/>
            <a:ext cx="12192000" cy="461665"/>
          </a:xfrm>
          <a:prstGeom prst="rect">
            <a:avLst/>
          </a:prstGeom>
          <a:noFill/>
        </p:spPr>
        <p:txBody>
          <a:bodyPr wrap="square" rtlCol="0">
            <a:spAutoFit/>
          </a:bodyPr>
          <a:lstStyle/>
          <a:p>
            <a:pPr algn="ctr"/>
            <a:r>
              <a:rPr lang="en-GB" sz="2400" dirty="0">
                <a:effectLst>
                  <a:outerShdw blurRad="38100" dist="38100" dir="2700000" algn="tl">
                    <a:srgbClr val="000000">
                      <a:alpha val="43137"/>
                    </a:srgbClr>
                  </a:outerShdw>
                </a:effectLst>
              </a:rPr>
              <a:t>References</a:t>
            </a:r>
          </a:p>
        </p:txBody>
      </p:sp>
      <p:sp>
        <p:nvSpPr>
          <p:cNvPr id="3" name="TextBox 2">
            <a:extLst>
              <a:ext uri="{FF2B5EF4-FFF2-40B4-BE49-F238E27FC236}">
                <a16:creationId xmlns:a16="http://schemas.microsoft.com/office/drawing/2014/main" id="{79F5E364-BF01-B89B-700A-4962562C0D35}"/>
              </a:ext>
            </a:extLst>
          </p:cNvPr>
          <p:cNvSpPr txBox="1"/>
          <p:nvPr/>
        </p:nvSpPr>
        <p:spPr>
          <a:xfrm>
            <a:off x="0" y="964079"/>
            <a:ext cx="12192000" cy="6032421"/>
          </a:xfrm>
          <a:prstGeom prst="rect">
            <a:avLst/>
          </a:prstGeom>
          <a:noFill/>
        </p:spPr>
        <p:txBody>
          <a:bodyPr wrap="square" rtlCol="0">
            <a:spAutoFit/>
          </a:bodyPr>
          <a:lstStyle/>
          <a:p>
            <a:r>
              <a:rPr lang="en-GB" sz="900" b="1" dirty="0">
                <a:effectLst>
                  <a:outerShdw blurRad="38100" dist="38100" dir="2700000" algn="tl">
                    <a:srgbClr val="000000">
                      <a:alpha val="43137"/>
                    </a:srgbClr>
                  </a:outerShdw>
                </a:effectLst>
              </a:rPr>
              <a:t>‘Exploring the Irish Traveller Culture’ Slide:</a:t>
            </a:r>
          </a:p>
          <a:p>
            <a:pPr marL="171450" indent="-171450">
              <a:buFont typeface="Arial" panose="020B0604020202020204" pitchFamily="34" charset="0"/>
              <a:buChar char="•"/>
            </a:pPr>
            <a:r>
              <a:rPr lang="en-GB" sz="900" b="0" i="0" dirty="0">
                <a:solidFill>
                  <a:srgbClr val="141414"/>
                </a:solidFill>
                <a:effectLst/>
                <a:cs typeface="Calibri" panose="020F0502020204030204" pitchFamily="34" charset="0"/>
              </a:rPr>
              <a:t>BBC (2023) </a:t>
            </a:r>
            <a:r>
              <a:rPr lang="en-GB" sz="900" b="0" i="1" dirty="0">
                <a:solidFill>
                  <a:srgbClr val="141414"/>
                </a:solidFill>
                <a:effectLst/>
                <a:cs typeface="Calibri" panose="020F0502020204030204" pitchFamily="34" charset="0"/>
              </a:rPr>
              <a:t>The horses and carts racing on Ireland’s motorways</a:t>
            </a:r>
            <a:r>
              <a:rPr lang="en-GB" sz="900" b="0" i="0" dirty="0">
                <a:solidFill>
                  <a:srgbClr val="141414"/>
                </a:solidFill>
                <a:effectLst/>
                <a:cs typeface="Calibri" panose="020F0502020204030204" pitchFamily="34" charset="0"/>
              </a:rPr>
              <a:t>. Available at: https://www.bbc.co.uk/news/world-europe-64732700 (Accessed: 11 December 2024).</a:t>
            </a:r>
            <a:endParaRPr lang="en-GB" sz="900" b="1" dirty="0">
              <a:effectLst>
                <a:outerShdw blurRad="38100" dist="38100" dir="2700000" algn="tl">
                  <a:srgbClr val="000000">
                    <a:alpha val="43137"/>
                  </a:srgbClr>
                </a:outerShdw>
              </a:effectLst>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900" dirty="0"/>
              <a:t>BBC (2022) </a:t>
            </a:r>
            <a:r>
              <a:rPr lang="en-GB" sz="900" i="1" dirty="0"/>
              <a:t>Appleby Horse Fair: Thousands descend on town for Gypsy festival</a:t>
            </a:r>
            <a:r>
              <a:rPr lang="en-GB" sz="900" dirty="0"/>
              <a:t>. Available at: https://www.bbc.co.uk/news/uk-england-cumbria-61757817 (Accessed: 11 December 2024).</a:t>
            </a:r>
            <a:endParaRPr lang="en-GB" sz="900" b="1" dirty="0">
              <a:effectLst>
                <a:outerShdw blurRad="38100" dist="38100" dir="2700000" algn="tl">
                  <a:srgbClr val="000000">
                    <a:alpha val="43137"/>
                  </a:srgbClr>
                </a:outerShdw>
              </a:effectLst>
            </a:endParaRPr>
          </a:p>
          <a:p>
            <a:r>
              <a:rPr lang="en-GB" sz="900" b="1" dirty="0">
                <a:effectLst>
                  <a:outerShdw blurRad="38100" dist="38100" dir="2700000" algn="tl">
                    <a:srgbClr val="000000">
                      <a:alpha val="43137"/>
                    </a:srgbClr>
                  </a:outerShdw>
                </a:effectLst>
              </a:rPr>
              <a:t>‘Group Discussion’ Slide: </a:t>
            </a:r>
          </a:p>
          <a:p>
            <a:pPr marL="171450" indent="-171450">
              <a:buFont typeface="Arial" panose="020B0604020202020204" pitchFamily="34" charset="0"/>
              <a:buChar char="•"/>
            </a:pPr>
            <a:r>
              <a:rPr lang="en-GB" sz="900" dirty="0"/>
              <a:t>Writeups (2015) </a:t>
            </a:r>
            <a:r>
              <a:rPr lang="en-GB" sz="900" i="1" dirty="0"/>
              <a:t>Mickey O’Neil. </a:t>
            </a:r>
            <a:r>
              <a:rPr lang="en-GB" sz="900" dirty="0"/>
              <a:t>Available at: https://www.writeups.org/snatch-brad-pitt-mickey/ (Accessed: 11 December 2024).</a:t>
            </a:r>
          </a:p>
          <a:p>
            <a:pPr marL="171450" indent="-171450">
              <a:buFont typeface="Arial" panose="020B0604020202020204" pitchFamily="34" charset="0"/>
              <a:buChar char="•"/>
            </a:pPr>
            <a:r>
              <a:rPr lang="en-GB" sz="900" dirty="0"/>
              <a:t>Irish News (2024) </a:t>
            </a:r>
            <a:r>
              <a:rPr lang="en-GB" sz="900" i="1" dirty="0"/>
              <a:t>Tyson Fury: The Gypsy King and his Irish roots</a:t>
            </a:r>
            <a:r>
              <a:rPr lang="en-GB" sz="900" dirty="0"/>
              <a:t>. Available at: https://www.irishnews.com/sport/tyson-fury-the-gypsy-king-and-his-irish-roots-3U62V2C72VBNDNAQD6TF4CG5QI/ (Accessed: 11 December 2024).</a:t>
            </a:r>
            <a:endParaRPr lang="en-GB" sz="900" b="1" dirty="0">
              <a:effectLst>
                <a:outerShdw blurRad="38100" dist="38100" dir="2700000" algn="tl">
                  <a:srgbClr val="000000">
                    <a:alpha val="43137"/>
                  </a:srgbClr>
                </a:outerShdw>
              </a:effectLst>
            </a:endParaRPr>
          </a:p>
          <a:p>
            <a:r>
              <a:rPr lang="en-GB" sz="900" b="1" dirty="0">
                <a:effectLst>
                  <a:outerShdw blurRad="38100" dist="38100" dir="2700000" algn="tl">
                    <a:srgbClr val="000000">
                      <a:alpha val="43137"/>
                    </a:srgbClr>
                  </a:outerShdw>
                </a:effectLst>
              </a:rPr>
              <a:t>‘Historical Overview of Irish Traveller’ Slide: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900" b="0" i="0" u="none" dirty="0">
                <a:effectLst/>
                <a:cs typeface="Calibri" panose="020F0502020204030204" pitchFamily="34" charset="0"/>
              </a:rPr>
              <a:t>The Traveller Movement (2024) </a:t>
            </a:r>
            <a:r>
              <a:rPr lang="en-GB" sz="900" b="0" i="1" u="none" dirty="0">
                <a:effectLst/>
                <a:cs typeface="Calibri" panose="020F0502020204030204" pitchFamily="34" charset="0"/>
              </a:rPr>
              <a:t>Romani (Gypsy), Roma and Irish Traveller History and Culture</a:t>
            </a:r>
            <a:r>
              <a:rPr lang="en-GB" sz="900" b="0" i="0" u="none" dirty="0">
                <a:effectLst/>
                <a:cs typeface="Calibri" panose="020F0502020204030204" pitchFamily="34" charset="0"/>
              </a:rPr>
              <a:t>. Available at: https://travellermovement.org.uk/gypsy-roma-and-traveller-history-and-culture (Accessed: 11 December 2024).</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900" b="0" i="0" dirty="0">
                <a:effectLst/>
              </a:rPr>
              <a:t>University of Edinburgh (2017) </a:t>
            </a:r>
            <a:r>
              <a:rPr lang="en-GB" sz="900" b="0" i="1" dirty="0">
                <a:effectLst/>
              </a:rPr>
              <a:t>Gene study reveals Irish Travellers’ ancestry. </a:t>
            </a:r>
            <a:r>
              <a:rPr lang="en-GB" sz="900" b="0" i="0" dirty="0">
                <a:effectLst/>
              </a:rPr>
              <a:t>Available at: https://usher.ed.ac.uk/news-events/news-2017/gene-study-reveals-irish-travellers-ancestry (Accessed: 11 December 2024).</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900" kern="0" dirty="0">
                <a:effectLst/>
                <a:ea typeface="Times New Roman" panose="02020603050405020304" pitchFamily="18" charset="0"/>
                <a:cs typeface="Calibri" panose="020F0502020204030204" pitchFamily="34" charset="0"/>
              </a:rPr>
              <a:t>Minority Rights Group (2023) </a:t>
            </a:r>
            <a:r>
              <a:rPr lang="en-GB" sz="900" i="1" kern="0" dirty="0">
                <a:effectLst/>
                <a:ea typeface="Times New Roman" panose="02020603050405020304" pitchFamily="18" charset="0"/>
                <a:cs typeface="Calibri" panose="020F0502020204030204" pitchFamily="34" charset="0"/>
              </a:rPr>
              <a:t>Travellers in Ireland. </a:t>
            </a:r>
            <a:r>
              <a:rPr lang="en-GB" sz="900" kern="0" dirty="0">
                <a:effectLst/>
                <a:ea typeface="Times New Roman" panose="02020603050405020304" pitchFamily="18" charset="0"/>
                <a:cs typeface="Calibri" panose="020F0502020204030204" pitchFamily="34" charset="0"/>
              </a:rPr>
              <a:t>Available at: https://minorityrights.org/communities/travellers/ (Accessed: 11 December 2024).</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900" kern="0" dirty="0">
                <a:effectLst/>
                <a:ea typeface="Times New Roman" panose="02020603050405020304" pitchFamily="18" charset="0"/>
                <a:cs typeface="Calibri" panose="020F0502020204030204" pitchFamily="34" charset="0"/>
              </a:rPr>
              <a:t>Britannica (2024) </a:t>
            </a:r>
            <a:r>
              <a:rPr lang="en-GB" sz="900" i="1" kern="0" dirty="0">
                <a:effectLst/>
                <a:ea typeface="Times New Roman" panose="02020603050405020304" pitchFamily="18" charset="0"/>
                <a:cs typeface="Calibri" panose="020F0502020204030204" pitchFamily="34" charset="0"/>
              </a:rPr>
              <a:t>Irish Travellers. </a:t>
            </a:r>
            <a:r>
              <a:rPr lang="en-GB" sz="900" kern="0" dirty="0">
                <a:effectLst/>
                <a:ea typeface="Times New Roman" panose="02020603050405020304" pitchFamily="18" charset="0"/>
                <a:cs typeface="Calibri" panose="020F0502020204030204" pitchFamily="34" charset="0"/>
              </a:rPr>
              <a:t>Available at: https://www.britannica.com/topic/Irish-Travellers (Accessed: 11 December 2024).</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900" kern="0" dirty="0">
                <a:effectLst/>
                <a:ea typeface="Times New Roman" panose="02020603050405020304" pitchFamily="18" charset="0"/>
                <a:cs typeface="Calibri" panose="020F0502020204030204" pitchFamily="34" charset="0"/>
              </a:rPr>
              <a:t>Irish Council for Civil Liberties (2018) </a:t>
            </a:r>
            <a:r>
              <a:rPr lang="en-GB" sz="900" i="1" kern="0" dirty="0">
                <a:effectLst/>
                <a:ea typeface="Times New Roman" panose="02020603050405020304" pitchFamily="18" charset="0"/>
                <a:cs typeface="Calibri" panose="020F0502020204030204" pitchFamily="34" charset="0"/>
              </a:rPr>
              <a:t>A brief history of the institutionalisation of discrimination against Irish Travellers. </a:t>
            </a:r>
            <a:r>
              <a:rPr lang="en-GB" sz="900" kern="0" dirty="0">
                <a:effectLst/>
                <a:ea typeface="Times New Roman" panose="02020603050405020304" pitchFamily="18" charset="0"/>
                <a:cs typeface="Calibri" panose="020F0502020204030204" pitchFamily="34" charset="0"/>
              </a:rPr>
              <a:t>Available at: https://www.iccl.ie/news/whrdtakeover/#:~:text=Through%20the%20inter%2Dwar%20years,way%20of%20life%20changed%20profoundly (Accessed: 11 December 2024).</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900" kern="0" dirty="0">
                <a:effectLst/>
                <a:ea typeface="Times New Roman" panose="02020603050405020304" pitchFamily="18" charset="0"/>
                <a:cs typeface="Calibri" panose="020F0502020204030204" pitchFamily="34" charset="0"/>
              </a:rPr>
              <a:t>NPR (2012) </a:t>
            </a:r>
            <a:r>
              <a:rPr lang="en-GB" sz="900" i="1" kern="0" dirty="0">
                <a:effectLst/>
                <a:ea typeface="Times New Roman" panose="02020603050405020304" pitchFamily="18" charset="0"/>
                <a:cs typeface="Calibri" panose="020F0502020204030204" pitchFamily="34" charset="0"/>
              </a:rPr>
              <a:t>Documenting the Irish Travellers: A nomadic culture of yore</a:t>
            </a:r>
            <a:r>
              <a:rPr lang="en-GB" sz="900" kern="0" dirty="0">
                <a:effectLst/>
                <a:ea typeface="Times New Roman" panose="02020603050405020304" pitchFamily="18" charset="0"/>
                <a:cs typeface="Calibri" panose="020F0502020204030204" pitchFamily="34" charset="0"/>
              </a:rPr>
              <a:t>. Available at: https://www.npr.org/sections/pictureshow/2012/11/05/164364134/documenting-the-irish-travellers-a-nomadic-culture-of-yore (Accessed: 11 December 2024).</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900" kern="0" dirty="0">
                <a:cs typeface="Calibri" panose="020F0502020204030204" pitchFamily="34" charset="0"/>
              </a:rPr>
              <a:t>YouTube (2024) </a:t>
            </a:r>
            <a:r>
              <a:rPr lang="en-GB" sz="900" i="1" kern="0" dirty="0">
                <a:cs typeface="Calibri" panose="020F0502020204030204" pitchFamily="34" charset="0"/>
              </a:rPr>
              <a:t>Irish Traveler Origins. </a:t>
            </a:r>
            <a:r>
              <a:rPr lang="en-GB" sz="900" kern="0" dirty="0">
                <a:cs typeface="Calibri" panose="020F0502020204030204" pitchFamily="34" charset="0"/>
              </a:rPr>
              <a:t>Available at: </a:t>
            </a:r>
            <a:r>
              <a:rPr lang="en-GB" sz="900" kern="0" dirty="0">
                <a:cs typeface="Calibri" panose="020F0502020204030204" pitchFamily="34" charset="0"/>
                <a:hlinkClick r:id="rId2"/>
              </a:rPr>
              <a:t>https://youtu.be/TN3pV8iMsmQ?si=TgCqKywkFL4BYSVw</a:t>
            </a:r>
            <a:r>
              <a:rPr lang="en-GB" sz="900" kern="0" dirty="0">
                <a:cs typeface="Calibri" panose="020F0502020204030204" pitchFamily="34" charset="0"/>
              </a:rPr>
              <a:t> (Accessed: 11 December 2024).</a:t>
            </a:r>
            <a:endParaRPr lang="en-GB" sz="900" dirty="0">
              <a:effectLst>
                <a:outerShdw blurRad="38100" dist="38100" dir="2700000" algn="tl">
                  <a:srgbClr val="000000">
                    <a:alpha val="43137"/>
                  </a:srgbClr>
                </a:outerShdw>
              </a:effectLst>
            </a:endParaRPr>
          </a:p>
          <a:p>
            <a:r>
              <a:rPr lang="en-GB" sz="900" b="1" dirty="0">
                <a:effectLst>
                  <a:outerShdw blurRad="38100" dist="38100" dir="2700000" algn="tl">
                    <a:srgbClr val="000000">
                      <a:alpha val="43137"/>
                    </a:srgbClr>
                  </a:outerShdw>
                </a:effectLst>
              </a:rPr>
              <a:t>‘Culture and Traditions’ Slide: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900" b="0" i="0" u="none" dirty="0">
                <a:effectLst/>
                <a:cs typeface="Calibri" panose="020F0502020204030204" pitchFamily="34" charset="0"/>
              </a:rPr>
              <a:t>The Traveller Movement (2024) </a:t>
            </a:r>
            <a:r>
              <a:rPr lang="en-GB" sz="900" b="0" i="1" u="none" dirty="0">
                <a:effectLst/>
                <a:cs typeface="Calibri" panose="020F0502020204030204" pitchFamily="34" charset="0"/>
              </a:rPr>
              <a:t>Romani (Gypsy), Roma and Irish Traveller History and Culture</a:t>
            </a:r>
            <a:r>
              <a:rPr lang="en-GB" sz="900" b="0" i="0" u="none" dirty="0">
                <a:effectLst/>
                <a:cs typeface="Calibri" panose="020F0502020204030204" pitchFamily="34" charset="0"/>
              </a:rPr>
              <a:t>. Available at: https://travellermovement.org.uk/gypsy-roma-and-traveller-history-and-culture (Accessed: 11 December 2024).</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900" b="0" i="0" u="none" dirty="0">
                <a:effectLst/>
                <a:cs typeface="Calibri" panose="020F0502020204030204" pitchFamily="34" charset="0"/>
              </a:rPr>
              <a:t>ONS (2021) </a:t>
            </a:r>
            <a:r>
              <a:rPr lang="en-GB" sz="900" b="0" i="1" u="none" dirty="0">
                <a:effectLst/>
                <a:cs typeface="Calibri" panose="020F0502020204030204" pitchFamily="34" charset="0"/>
              </a:rPr>
              <a:t>Gypsy or Irish Traveller populations, England and Wales: Census 2021</a:t>
            </a:r>
            <a:r>
              <a:rPr lang="en-GB" sz="900" b="0" i="0" u="none" dirty="0">
                <a:effectLst/>
                <a:cs typeface="Calibri" panose="020F0502020204030204" pitchFamily="34" charset="0"/>
              </a:rPr>
              <a:t>. Available at: https://www.ons.gov.uk/peoplepopulationandcommunity/culturalidentity/ethnicity/articles/gypsyoririshtravellerpopulationsenglandandwales/census2021 (Accessed: 11 December 2024).</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900" kern="100" dirty="0" err="1">
                <a:effectLst/>
                <a:ea typeface="Aptos" panose="020B0004020202020204" pitchFamily="34" charset="0"/>
                <a:cs typeface="Times New Roman" panose="02020603050405020304" pitchFamily="18" charset="0"/>
              </a:rPr>
              <a:t>Gmelch</a:t>
            </a:r>
            <a:r>
              <a:rPr lang="en-GB" sz="900" kern="100" dirty="0">
                <a:effectLst/>
                <a:ea typeface="Aptos" panose="020B0004020202020204" pitchFamily="34" charset="0"/>
                <a:cs typeface="Times New Roman" panose="02020603050405020304" pitchFamily="18" charset="0"/>
              </a:rPr>
              <a:t>, S.B. and </a:t>
            </a:r>
            <a:r>
              <a:rPr lang="en-GB" sz="900" kern="100" dirty="0" err="1">
                <a:effectLst/>
                <a:ea typeface="Aptos" panose="020B0004020202020204" pitchFamily="34" charset="0"/>
                <a:cs typeface="Times New Roman" panose="02020603050405020304" pitchFamily="18" charset="0"/>
              </a:rPr>
              <a:t>Gmelch</a:t>
            </a:r>
            <a:r>
              <a:rPr lang="en-GB" sz="900" kern="100" dirty="0">
                <a:effectLst/>
                <a:ea typeface="Aptos" panose="020B0004020202020204" pitchFamily="34" charset="0"/>
                <a:cs typeface="Times New Roman" panose="02020603050405020304" pitchFamily="18" charset="0"/>
              </a:rPr>
              <a:t>, G. (1976) ‘The Emergence of an Ethnic Group: The Irish Tinkers’, </a:t>
            </a:r>
            <a:r>
              <a:rPr lang="en-GB" sz="900" i="1" kern="100" dirty="0">
                <a:effectLst/>
                <a:ea typeface="Aptos" panose="020B0004020202020204" pitchFamily="34" charset="0"/>
                <a:cs typeface="Times New Roman" panose="02020603050405020304" pitchFamily="18" charset="0"/>
              </a:rPr>
              <a:t>Anthropological Quarterly</a:t>
            </a:r>
            <a:r>
              <a:rPr lang="en-GB" sz="900" kern="100" dirty="0">
                <a:effectLst/>
                <a:ea typeface="Aptos" panose="020B0004020202020204" pitchFamily="34" charset="0"/>
                <a:cs typeface="Times New Roman" panose="02020603050405020304" pitchFamily="18" charset="0"/>
              </a:rPr>
              <a:t>, 49(4), pp. 225–238. Available at: </a:t>
            </a:r>
            <a:r>
              <a:rPr lang="en-GB" sz="900" u="sng" kern="100" dirty="0">
                <a:effectLst/>
                <a:ea typeface="Aptos" panose="020B000402020202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https://doi.org/10.2307/3316736</a:t>
            </a:r>
            <a:endParaRPr lang="en-GB" sz="900" u="sng" kern="100" dirty="0">
              <a:effectLst/>
              <a:ea typeface="Aptos" panose="020B0004020202020204" pitchFamily="34" charset="0"/>
              <a:cs typeface="Times New Roman" panose="02020603050405020304" pitchFamily="18"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900" u="none" kern="100" dirty="0">
                <a:effectLst/>
                <a:ea typeface="Aptos" panose="020B0004020202020204" pitchFamily="34" charset="0"/>
                <a:cs typeface="Times New Roman" panose="02020603050405020304" pitchFamily="18" charset="0"/>
              </a:rPr>
              <a:t>BBC (2024) </a:t>
            </a:r>
            <a:r>
              <a:rPr lang="en-GB" sz="900" i="1" u="none" kern="100" dirty="0">
                <a:effectLst/>
                <a:ea typeface="Aptos" panose="020B0004020202020204" pitchFamily="34" charset="0"/>
                <a:cs typeface="Times New Roman" panose="02020603050405020304" pitchFamily="18" charset="0"/>
              </a:rPr>
              <a:t>Plan to increase Irish Travellers in education</a:t>
            </a:r>
            <a:r>
              <a:rPr lang="en-GB" sz="900" u="none" kern="100" dirty="0">
                <a:effectLst/>
                <a:ea typeface="Aptos" panose="020B0004020202020204" pitchFamily="34" charset="0"/>
                <a:cs typeface="Times New Roman" panose="02020603050405020304" pitchFamily="18" charset="0"/>
              </a:rPr>
              <a:t>. Available at: https://www.bbc.co.uk/news/articles/cl7y4jrqzjro (Accessed: 11 December 2024).</a:t>
            </a:r>
            <a:endParaRPr lang="en-GB" sz="900" b="0" i="0" u="none" dirty="0">
              <a:effectLst/>
              <a:cs typeface="Calibri" panose="020F050202020403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900" b="0" i="0" u="none" dirty="0" err="1">
                <a:effectLst/>
                <a:cs typeface="Calibri" panose="020F0502020204030204" pitchFamily="34" charset="0"/>
              </a:rPr>
              <a:t>Cognus</a:t>
            </a:r>
            <a:r>
              <a:rPr lang="en-GB" sz="900" b="0" i="0" u="none" dirty="0">
                <a:effectLst/>
                <a:cs typeface="Calibri" panose="020F0502020204030204" pitchFamily="34" charset="0"/>
              </a:rPr>
              <a:t> (2024) </a:t>
            </a:r>
            <a:r>
              <a:rPr lang="en-GB" sz="900" b="0" i="1" u="none" dirty="0">
                <a:effectLst/>
                <a:cs typeface="Calibri" panose="020F0502020204030204" pitchFamily="34" charset="0"/>
              </a:rPr>
              <a:t>Education for travellers. </a:t>
            </a:r>
            <a:r>
              <a:rPr lang="en-GB" sz="900" b="0" i="0" u="none" dirty="0">
                <a:effectLst/>
                <a:cs typeface="Calibri" panose="020F0502020204030204" pitchFamily="34" charset="0"/>
              </a:rPr>
              <a:t>Available at: https://www.cognus.org.uk/services/traveller-education-service/travellers-in-education/#:~:text=Gypsies%2C%20Roma%20and%20Travellers%20have,amongst%20the%20highest%20rate%20of (Accessed: 11 December 2024).</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900" b="0" i="0" u="none" dirty="0">
                <a:effectLst/>
                <a:cs typeface="Calibri" panose="020F0502020204030204" pitchFamily="34" charset="0"/>
              </a:rPr>
              <a:t>Traveller Counselling Service (2021) </a:t>
            </a:r>
            <a:r>
              <a:rPr lang="en-GB" sz="900" b="0" i="1" u="none" dirty="0">
                <a:effectLst/>
                <a:cs typeface="Calibri" panose="020F0502020204030204" pitchFamily="34" charset="0"/>
              </a:rPr>
              <a:t>Traveller Culture</a:t>
            </a:r>
            <a:r>
              <a:rPr lang="en-GB" sz="900" b="0" i="0" u="none" dirty="0">
                <a:effectLst/>
                <a:cs typeface="Calibri" panose="020F0502020204030204" pitchFamily="34" charset="0"/>
              </a:rPr>
              <a:t>. Available at: https://travellercounselling.ie/the-traveller-community/traveller-culture/ (Accessed: 11 December 2024).</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900" b="0" i="0" u="none" dirty="0">
                <a:effectLst/>
                <a:cs typeface="Calibri" panose="020F0502020204030204" pitchFamily="34" charset="0"/>
              </a:rPr>
              <a:t>The Guardian (2024) Appleby: a celebration of gypsy and traveller heritage. Available at: https://www.theguardian.com/world/article/2024/jun/09/appleby-the-celebration-of-our-cultural-heritage (Accessed: 11 December 2024).</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900" b="0" i="0" u="none" dirty="0">
                <a:effectLst/>
                <a:cs typeface="Calibri" panose="020F0502020204030204" pitchFamily="34" charset="0"/>
              </a:rPr>
              <a:t>Patel </a:t>
            </a:r>
            <a:r>
              <a:rPr lang="en-GB" sz="900" b="0" i="1" u="none" dirty="0">
                <a:effectLst/>
                <a:cs typeface="Calibri" panose="020F0502020204030204" pitchFamily="34" charset="0"/>
              </a:rPr>
              <a:t>et al. </a:t>
            </a:r>
            <a:r>
              <a:rPr lang="en-GB" sz="900" b="0" i="0" u="none" dirty="0">
                <a:effectLst/>
                <a:cs typeface="Calibri" panose="020F0502020204030204" pitchFamily="34" charset="0"/>
              </a:rPr>
              <a:t>(2016) </a:t>
            </a:r>
            <a:r>
              <a:rPr lang="en-GB" sz="900" b="0" i="1" u="none" dirty="0">
                <a:effectLst/>
                <a:cs typeface="Calibri" panose="020F0502020204030204" pitchFamily="34" charset="0"/>
              </a:rPr>
              <a:t>Pugilism among Irish Travelers: cultural tradition and the fight bit injury. </a:t>
            </a:r>
            <a:r>
              <a:rPr lang="en-GB" sz="900" b="0" i="0" u="none" dirty="0">
                <a:effectLst/>
                <a:cs typeface="Calibri" panose="020F0502020204030204" pitchFamily="34" charset="0"/>
              </a:rPr>
              <a:t>Available at: https://pmc.ncbi.nlm.nih.gov/articles/PMC4729335/#:~:text=Irish%20Travelers%20are%20individuals%20belonging,the%202011%20documentary%20film%20Knuckle. (Accessed: 11 December 2024).</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900" b="0" i="0" u="none" dirty="0" err="1">
                <a:effectLst/>
                <a:cs typeface="Calibri" panose="020F0502020204030204" pitchFamily="34" charset="0"/>
              </a:rPr>
              <a:t>Lensculture</a:t>
            </a:r>
            <a:r>
              <a:rPr lang="en-GB" sz="900" b="0" i="0" u="none" dirty="0">
                <a:effectLst/>
                <a:cs typeface="Calibri" panose="020F0502020204030204" pitchFamily="34" charset="0"/>
              </a:rPr>
              <a:t> (2024) </a:t>
            </a:r>
            <a:r>
              <a:rPr lang="en-GB" sz="900" b="0" i="1" u="none" dirty="0">
                <a:effectLst/>
                <a:cs typeface="Calibri" panose="020F0502020204030204" pitchFamily="34" charset="0"/>
              </a:rPr>
              <a:t>Joseph-Philippe </a:t>
            </a:r>
            <a:r>
              <a:rPr lang="en-GB" sz="900" b="0" i="1" u="none" dirty="0" err="1">
                <a:effectLst/>
                <a:cs typeface="Calibri" panose="020F0502020204030204" pitchFamily="34" charset="0"/>
              </a:rPr>
              <a:t>Bevillard</a:t>
            </a:r>
            <a:r>
              <a:rPr lang="en-GB" sz="900" b="0" i="1" u="none" dirty="0">
                <a:effectLst/>
                <a:cs typeface="Calibri" panose="020F0502020204030204" pitchFamily="34" charset="0"/>
              </a:rPr>
              <a:t>. </a:t>
            </a:r>
            <a:r>
              <a:rPr lang="en-GB" sz="900" b="0" i="0" u="none" dirty="0">
                <a:effectLst/>
                <a:cs typeface="Calibri" panose="020F0502020204030204" pitchFamily="34" charset="0"/>
              </a:rPr>
              <a:t>Available at: https://www.lensculture.com/projects/1543469-minceirs (Accessed: 11 December 2024).</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900" b="0" i="0" u="none" dirty="0">
                <a:effectLst/>
                <a:cs typeface="Calibri" panose="020F0502020204030204" pitchFamily="34" charset="0"/>
              </a:rPr>
              <a:t>The Guardian (2024) </a:t>
            </a:r>
            <a:r>
              <a:rPr lang="en-GB" sz="900" b="0" i="1" u="none" dirty="0">
                <a:effectLst/>
                <a:cs typeface="Calibri" panose="020F0502020204030204" pitchFamily="34" charset="0"/>
              </a:rPr>
              <a:t>Appleby: a celebration of gypsy and traveller heritage</a:t>
            </a:r>
            <a:r>
              <a:rPr lang="en-GB" sz="900" b="0" i="0" u="none" dirty="0">
                <a:effectLst/>
                <a:cs typeface="Calibri" panose="020F0502020204030204" pitchFamily="34" charset="0"/>
              </a:rPr>
              <a:t>. Available at: https://www.theguardian.com/world/article/2024/jun/09/appleby-the-celebration-of-our-cultural-heritage (Accessed: 11 December 2024).</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900" dirty="0">
                <a:cs typeface="Calibri" panose="020F0502020204030204" pitchFamily="34" charset="0"/>
              </a:rPr>
              <a:t>YouTube (2015) </a:t>
            </a:r>
            <a:r>
              <a:rPr lang="en-GB" sz="900" i="1" dirty="0">
                <a:cs typeface="Calibri" panose="020F0502020204030204" pitchFamily="34" charset="0"/>
              </a:rPr>
              <a:t>Appleby Horse Fair: “Girls, Horses &amp; Identity”. </a:t>
            </a:r>
            <a:r>
              <a:rPr lang="en-GB" sz="900" dirty="0">
                <a:cs typeface="Calibri" panose="020F0502020204030204" pitchFamily="34" charset="0"/>
              </a:rPr>
              <a:t>Available at: </a:t>
            </a:r>
            <a:r>
              <a:rPr lang="en-GB" sz="900" dirty="0">
                <a:cs typeface="Calibri" panose="020F0502020204030204" pitchFamily="34" charset="0"/>
                <a:hlinkClick r:id="rId4"/>
              </a:rPr>
              <a:t>https://youtu.be/OqPP5EBUJGQ?si=3NACmvxPebtIV10Y</a:t>
            </a:r>
            <a:r>
              <a:rPr lang="en-GB" sz="900" dirty="0">
                <a:cs typeface="Calibri" panose="020F0502020204030204" pitchFamily="34" charset="0"/>
              </a:rPr>
              <a:t> (Accessed: 11 December 2024).</a:t>
            </a:r>
            <a:endParaRPr lang="en-GB" sz="900" b="1" dirty="0">
              <a:effectLst>
                <a:outerShdw blurRad="38100" dist="38100" dir="2700000" algn="tl">
                  <a:srgbClr val="000000">
                    <a:alpha val="43137"/>
                  </a:srgbClr>
                </a:outerShdw>
              </a:effectLst>
            </a:endParaRPr>
          </a:p>
          <a:p>
            <a:r>
              <a:rPr lang="en-GB" sz="900" b="1" dirty="0">
                <a:effectLst>
                  <a:outerShdw blurRad="38100" dist="38100" dir="2700000" algn="tl">
                    <a:srgbClr val="000000">
                      <a:alpha val="43137"/>
                    </a:srgbClr>
                  </a:outerShdw>
                </a:effectLst>
              </a:rPr>
              <a:t>‘Challenges and Misconceptions’ Slide: </a:t>
            </a:r>
          </a:p>
          <a:p>
            <a:pPr marL="171450" indent="-171450">
              <a:buFont typeface="Arial" panose="020B0604020202020204" pitchFamily="34" charset="0"/>
              <a:buChar char="•"/>
            </a:pPr>
            <a:r>
              <a:rPr lang="en-GB" sz="900" b="0" i="0" u="none" dirty="0">
                <a:solidFill>
                  <a:srgbClr val="042100"/>
                </a:solidFill>
                <a:effectLst/>
              </a:rPr>
              <a:t>United Nations (2024) </a:t>
            </a:r>
            <a:r>
              <a:rPr lang="en-GB" sz="900" b="0" i="1" u="none" dirty="0">
                <a:solidFill>
                  <a:srgbClr val="042100"/>
                </a:solidFill>
                <a:effectLst/>
              </a:rPr>
              <a:t>Committee on the Elimination of Discrimination against Women</a:t>
            </a:r>
            <a:r>
              <a:rPr lang="en-GB" sz="900" b="0" i="0" u="none" dirty="0">
                <a:solidFill>
                  <a:srgbClr val="042100"/>
                </a:solidFill>
                <a:effectLst/>
              </a:rPr>
              <a:t>. Available at: https://www.ohchr.org/en/treaty-bodies/cedaw (Accessed: 11 December 2024).</a:t>
            </a:r>
          </a:p>
          <a:p>
            <a:pPr marL="171450" indent="-171450">
              <a:buFont typeface="Arial" panose="020B0604020202020204" pitchFamily="34" charset="0"/>
              <a:buChar char="•"/>
            </a:pPr>
            <a:r>
              <a:rPr lang="en-GB" sz="900" dirty="0">
                <a:solidFill>
                  <a:srgbClr val="042100"/>
                </a:solidFill>
              </a:rPr>
              <a:t>BBC (2004) </a:t>
            </a:r>
            <a:r>
              <a:rPr lang="en-GB" sz="900" i="1" dirty="0">
                <a:solidFill>
                  <a:srgbClr val="042100"/>
                </a:solidFill>
              </a:rPr>
              <a:t>CRE examines treatment of gypsies. </a:t>
            </a:r>
            <a:r>
              <a:rPr lang="en-GB" sz="900" dirty="0">
                <a:solidFill>
                  <a:srgbClr val="042100"/>
                </a:solidFill>
              </a:rPr>
              <a:t>Available at: </a:t>
            </a:r>
            <a:r>
              <a:rPr lang="en-GB" sz="900" dirty="0">
                <a:solidFill>
                  <a:srgbClr val="042100"/>
                </a:solidFill>
                <a:hlinkClick r:id="rId5"/>
              </a:rPr>
              <a:t>http://news.bbc.co.uk/1/hi/england/3751214.stm</a:t>
            </a:r>
            <a:r>
              <a:rPr lang="en-GB" sz="900" dirty="0">
                <a:solidFill>
                  <a:srgbClr val="042100"/>
                </a:solidFill>
              </a:rPr>
              <a:t> (Accessed: 11 December 2024).</a:t>
            </a:r>
            <a:endParaRPr lang="en-GB" sz="900" b="0" i="0" u="none" dirty="0">
              <a:solidFill>
                <a:srgbClr val="042100"/>
              </a:solidFill>
              <a:effectLst/>
            </a:endParaRPr>
          </a:p>
          <a:p>
            <a:pPr marL="171450" indent="-171450">
              <a:buFont typeface="Arial" panose="020B0604020202020204" pitchFamily="34" charset="0"/>
              <a:buChar char="•"/>
            </a:pPr>
            <a:r>
              <a:rPr lang="en-GB" sz="900" b="0" i="0" u="none" dirty="0">
                <a:solidFill>
                  <a:srgbClr val="042100"/>
                </a:solidFill>
                <a:effectLst/>
              </a:rPr>
              <a:t>Traveller Movement (2020) </a:t>
            </a:r>
            <a:r>
              <a:rPr lang="en-GB" sz="900" b="0" i="1" u="none" dirty="0">
                <a:solidFill>
                  <a:srgbClr val="042100"/>
                </a:solidFill>
                <a:effectLst/>
              </a:rPr>
              <a:t>Blog-Media representations of Gypsy, Roma and Irish Traveller women – Depicting Stereotypes rather than role models</a:t>
            </a:r>
            <a:r>
              <a:rPr lang="en-GB" sz="900" b="0" i="0" u="none" dirty="0">
                <a:solidFill>
                  <a:srgbClr val="042100"/>
                </a:solidFill>
                <a:effectLst/>
              </a:rPr>
              <a:t>. Available at: https://travellermovement.org.uk/news/may-2020-blog-media-representations-of-gypsy-roma-and-irish-traveller-women-depicting-stereotypes-rather-than-role-models (Accessed: 11 December 2024).</a:t>
            </a:r>
          </a:p>
          <a:p>
            <a:pPr marL="171450" indent="-171450">
              <a:buFont typeface="Arial" panose="020B0604020202020204" pitchFamily="34" charset="0"/>
              <a:buChar char="•"/>
            </a:pPr>
            <a:r>
              <a:rPr lang="en-GB" sz="900" b="0" i="0" u="none" dirty="0">
                <a:solidFill>
                  <a:srgbClr val="042100"/>
                </a:solidFill>
                <a:effectLst/>
              </a:rPr>
              <a:t>Irish Traveller Movement (2019) </a:t>
            </a:r>
            <a:r>
              <a:rPr lang="en-GB" sz="900" b="0" i="1" u="none" dirty="0">
                <a:solidFill>
                  <a:srgbClr val="042100"/>
                </a:solidFill>
                <a:effectLst/>
              </a:rPr>
              <a:t>Anti-Traveller Racism. </a:t>
            </a:r>
            <a:r>
              <a:rPr lang="en-GB" sz="900" b="0" i="0" u="none" dirty="0">
                <a:solidFill>
                  <a:srgbClr val="042100"/>
                </a:solidFill>
                <a:effectLst/>
              </a:rPr>
              <a:t>Available at: https://itmtrav.ie/our-work/anti-racism-interculturalism/anti-traveller-racism/ (Accessed: 11 December 2024).</a:t>
            </a:r>
          </a:p>
          <a:p>
            <a:pPr marL="171450" indent="-171450">
              <a:buFont typeface="Arial" panose="020B0604020202020204" pitchFamily="34" charset="0"/>
              <a:buChar char="•"/>
            </a:pPr>
            <a:r>
              <a:rPr lang="en-GB" sz="900" b="0" i="0" u="none" dirty="0">
                <a:solidFill>
                  <a:srgbClr val="042100"/>
                </a:solidFill>
                <a:effectLst/>
              </a:rPr>
              <a:t>BBC (2020) </a:t>
            </a:r>
            <a:r>
              <a:rPr lang="en-GB" sz="900" b="0" i="1" u="none" dirty="0">
                <a:solidFill>
                  <a:srgbClr val="042100"/>
                </a:solidFill>
                <a:effectLst/>
              </a:rPr>
              <a:t>Eileen Flynn: Irish Traveller makes history by becoming a senator. </a:t>
            </a:r>
            <a:r>
              <a:rPr lang="en-GB" sz="900" b="0" i="0" u="none" dirty="0">
                <a:solidFill>
                  <a:srgbClr val="042100"/>
                </a:solidFill>
                <a:effectLst/>
              </a:rPr>
              <a:t>Available at: https://www.bbc.co.uk/news/world-europe-53212504 (Accessed: 11 December 2024). </a:t>
            </a:r>
          </a:p>
          <a:p>
            <a:pPr marL="171450" indent="-171450">
              <a:buFont typeface="Arial" panose="020B0604020202020204" pitchFamily="34" charset="0"/>
              <a:buChar char="•"/>
            </a:pPr>
            <a:r>
              <a:rPr lang="en-GB" sz="900" b="0" i="0" u="none" dirty="0">
                <a:solidFill>
                  <a:srgbClr val="042100"/>
                </a:solidFill>
                <a:effectLst/>
              </a:rPr>
              <a:t>Ceasefire (2011) </a:t>
            </a:r>
            <a:r>
              <a:rPr lang="en-GB" sz="900" b="0" i="1" u="none" dirty="0">
                <a:solidFill>
                  <a:srgbClr val="042100"/>
                </a:solidFill>
                <a:effectLst/>
              </a:rPr>
              <a:t>Special Report, Ethnic Cleansing at Dale Farm. </a:t>
            </a:r>
            <a:r>
              <a:rPr lang="en-GB" sz="900" b="0" i="0" u="none" dirty="0">
                <a:solidFill>
                  <a:srgbClr val="042100"/>
                </a:solidFill>
                <a:effectLst/>
              </a:rPr>
              <a:t>Available at: https://ceasefiremagazine.co.uk/ethnic-cleansing-dale-farm/ (Accessed: 11 December 2024).</a:t>
            </a:r>
          </a:p>
          <a:p>
            <a:pPr marL="171450" indent="-171450">
              <a:buFont typeface="Arial" panose="020B0604020202020204" pitchFamily="34" charset="0"/>
              <a:buChar char="•"/>
            </a:pPr>
            <a:r>
              <a:rPr lang="en-GB" sz="900" dirty="0">
                <a:solidFill>
                  <a:srgbClr val="042100"/>
                </a:solidFill>
              </a:rPr>
              <a:t>YouTube (2022) </a:t>
            </a:r>
            <a:r>
              <a:rPr lang="en-GB" sz="900" i="1" dirty="0">
                <a:solidFill>
                  <a:srgbClr val="042100"/>
                </a:solidFill>
              </a:rPr>
              <a:t>Travellers speak out about discrimination</a:t>
            </a:r>
            <a:r>
              <a:rPr lang="en-GB" sz="900" dirty="0">
                <a:solidFill>
                  <a:srgbClr val="042100"/>
                </a:solidFill>
              </a:rPr>
              <a:t>. Available at: </a:t>
            </a:r>
            <a:r>
              <a:rPr lang="en-GB" sz="900" dirty="0">
                <a:solidFill>
                  <a:srgbClr val="042100"/>
                </a:solidFill>
                <a:hlinkClick r:id="rId6"/>
              </a:rPr>
              <a:t>https://youtu.be/L-869a2cW64?si=F-SepCtk_wZEGaTY</a:t>
            </a:r>
            <a:r>
              <a:rPr lang="en-GB" sz="900" dirty="0">
                <a:solidFill>
                  <a:srgbClr val="042100"/>
                </a:solidFill>
              </a:rPr>
              <a:t> (Accessed: 11 December 2024).</a:t>
            </a:r>
            <a:endParaRPr lang="en-GB" sz="900" b="1" dirty="0">
              <a:effectLst>
                <a:outerShdw blurRad="38100" dist="38100" dir="2700000" algn="tl">
                  <a:srgbClr val="000000">
                    <a:alpha val="43137"/>
                  </a:srgbClr>
                </a:outerShdw>
              </a:effectLst>
            </a:endParaRPr>
          </a:p>
          <a:p>
            <a:r>
              <a:rPr lang="en-GB" sz="900" b="1" dirty="0">
                <a:effectLst>
                  <a:outerShdw blurRad="38100" dist="38100" dir="2700000" algn="tl">
                    <a:srgbClr val="000000">
                      <a:alpha val="43137"/>
                    </a:srgbClr>
                  </a:outerShdw>
                </a:effectLst>
              </a:rPr>
              <a:t>‘Case Study and Group Activity’ Slide:  </a:t>
            </a:r>
          </a:p>
          <a:p>
            <a:pPr marL="171450" indent="-171450">
              <a:buFont typeface="Arial" panose="020B0604020202020204" pitchFamily="34" charset="0"/>
              <a:buChar char="•"/>
            </a:pPr>
            <a:r>
              <a:rPr lang="en-GB" sz="900" b="0" i="0" dirty="0">
                <a:solidFill>
                  <a:srgbClr val="042100"/>
                </a:solidFill>
                <a:effectLst/>
              </a:rPr>
              <a:t>BBC (2016) </a:t>
            </a:r>
            <a:r>
              <a:rPr lang="en-GB" sz="900" b="0" i="1" dirty="0">
                <a:solidFill>
                  <a:srgbClr val="042100"/>
                </a:solidFill>
                <a:effectLst/>
              </a:rPr>
              <a:t>Dale Farm evictions: </a:t>
            </a:r>
            <a:r>
              <a:rPr lang="en-GB" sz="900" b="0" i="0" dirty="0">
                <a:solidFill>
                  <a:srgbClr val="042100"/>
                </a:solidFill>
                <a:effectLst/>
              </a:rPr>
              <a:t>Five years on. Available at: https://www.bbc.co.uk/news/uk-england-essex-37628558 (Accessed: 14 December 2024).</a:t>
            </a:r>
          </a:p>
          <a:p>
            <a:endParaRPr lang="en-GB" sz="800"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88926839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D024FF986E86248B25DDBA3DBF998D1" ma:contentTypeVersion="16" ma:contentTypeDescription="Create a new document." ma:contentTypeScope="" ma:versionID="85543c514904458d5d237500db3402f4">
  <xsd:schema xmlns:xsd="http://www.w3.org/2001/XMLSchema" xmlns:xs="http://www.w3.org/2001/XMLSchema" xmlns:p="http://schemas.microsoft.com/office/2006/metadata/properties" xmlns:ns3="4055ddc6-ee7b-4b5b-b8fb-52871646f80e" xmlns:ns4="0338428b-3fc8-4989-9d03-78e16c931d9f" targetNamespace="http://schemas.microsoft.com/office/2006/metadata/properties" ma:root="true" ma:fieldsID="89cc37408bd668fc30d72cd767919bfb" ns3:_="" ns4:_="">
    <xsd:import namespace="4055ddc6-ee7b-4b5b-b8fb-52871646f80e"/>
    <xsd:import namespace="0338428b-3fc8-4989-9d03-78e16c931d9f"/>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3:MediaServiceLocation" minOccurs="0"/>
                <xsd:element ref="ns3:_activity" minOccurs="0"/>
                <xsd:element ref="ns4:SharedWithUsers" minOccurs="0"/>
                <xsd:element ref="ns4:SharedWithDetails" minOccurs="0"/>
                <xsd:element ref="ns4:SharingHintHash" minOccurs="0"/>
                <xsd:element ref="ns3:MediaServiceObjectDetectorVersions" minOccurs="0"/>
                <xsd:element ref="ns3:MediaServiceSystemTags"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055ddc6-ee7b-4b5b-b8fb-52871646f80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Location" ma:index="16" nillable="true" ma:displayName="Location" ma:indexed="true" ma:internalName="MediaServiceLocation" ma:readOnly="true">
      <xsd:simpleType>
        <xsd:restriction base="dms:Text"/>
      </xsd:simpleType>
    </xsd:element>
    <xsd:element name="_activity" ma:index="17" nillable="true" ma:displayName="_activity" ma:hidden="true" ma:internalName="_activity">
      <xsd:simpleType>
        <xsd:restriction base="dms:Note"/>
      </xsd:simpleType>
    </xsd:element>
    <xsd:element name="MediaServiceObjectDetectorVersions" ma:index="21" nillable="true" ma:displayName="MediaServiceObjectDetectorVersions" ma:hidden="true" ma:indexed="true" ma:internalName="MediaServiceObjectDetectorVersions" ma:readOnly="true">
      <xsd:simpleType>
        <xsd:restriction base="dms:Text"/>
      </xsd:simpleType>
    </xsd:element>
    <xsd:element name="MediaServiceSystemTags" ma:index="22" nillable="true" ma:displayName="MediaServiceSystemTags" ma:hidden="true" ma:internalName="MediaServiceSystemTags" ma:readOnly="true">
      <xsd:simpleType>
        <xsd:restriction base="dms:Note"/>
      </xsd:simpleType>
    </xsd:element>
    <xsd:element name="MediaLengthInSeconds" ma:index="23"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0338428b-3fc8-4989-9d03-78e16c931d9f"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4055ddc6-ee7b-4b5b-b8fb-52871646f80e" xsi:nil="true"/>
  </documentManagement>
</p:properties>
</file>

<file path=customXml/itemProps1.xml><?xml version="1.0" encoding="utf-8"?>
<ds:datastoreItem xmlns:ds="http://schemas.openxmlformats.org/officeDocument/2006/customXml" ds:itemID="{2334E123-475A-4D73-90D5-9CA636162AB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055ddc6-ee7b-4b5b-b8fb-52871646f80e"/>
    <ds:schemaRef ds:uri="0338428b-3fc8-4989-9d03-78e16c931d9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D23C12B-BF39-4419-87BA-9D8F0D6DBC6D}">
  <ds:schemaRefs>
    <ds:schemaRef ds:uri="http://schemas.microsoft.com/sharepoint/v3/contenttype/forms"/>
  </ds:schemaRefs>
</ds:datastoreItem>
</file>

<file path=customXml/itemProps3.xml><?xml version="1.0" encoding="utf-8"?>
<ds:datastoreItem xmlns:ds="http://schemas.openxmlformats.org/officeDocument/2006/customXml" ds:itemID="{1EEA3C43-8465-481B-A7F7-DC8AD892A4C0}">
  <ds:schemaRefs>
    <ds:schemaRef ds:uri="http://purl.org/dc/terms/"/>
    <ds:schemaRef ds:uri="4055ddc6-ee7b-4b5b-b8fb-52871646f80e"/>
    <ds:schemaRef ds:uri="http://schemas.microsoft.com/office/2006/documentManagement/types"/>
    <ds:schemaRef ds:uri="http://schemas.microsoft.com/office/infopath/2007/PartnerControls"/>
    <ds:schemaRef ds:uri="0338428b-3fc8-4989-9d03-78e16c931d9f"/>
    <ds:schemaRef ds:uri="http://purl.org/dc/elements/1.1/"/>
    <ds:schemaRef ds:uri="http://schemas.microsoft.com/office/2006/metadata/properties"/>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989</TotalTime>
  <Words>4484</Words>
  <Application>Microsoft Office PowerPoint</Application>
  <PresentationFormat>Widescreen</PresentationFormat>
  <Paragraphs>272</Paragraphs>
  <Slides>11</Slides>
  <Notes>10</Notes>
  <HiddenSlides>0</HiddenSlides>
  <MMClips>3</MMClips>
  <ScaleCrop>false</ScaleCrop>
  <HeadingPairs>
    <vt:vector size="6" baseType="variant">
      <vt:variant>
        <vt:lpstr>Fonts Used</vt:lpstr>
      </vt:variant>
      <vt:variant>
        <vt:i4>17</vt:i4>
      </vt:variant>
      <vt:variant>
        <vt:lpstr>Theme</vt:lpstr>
      </vt:variant>
      <vt:variant>
        <vt:i4>1</vt:i4>
      </vt:variant>
      <vt:variant>
        <vt:lpstr>Slide Titles</vt:lpstr>
      </vt:variant>
      <vt:variant>
        <vt:i4>11</vt:i4>
      </vt:variant>
    </vt:vector>
  </HeadingPairs>
  <TitlesOfParts>
    <vt:vector size="29" baseType="lpstr">
      <vt:lpstr>Aptos</vt:lpstr>
      <vt:lpstr>Aptos Display</vt:lpstr>
      <vt:lpstr>Arial</vt:lpstr>
      <vt:lpstr>Avenir W01</vt:lpstr>
      <vt:lpstr>Calibri</vt:lpstr>
      <vt:lpstr>Cambria</vt:lpstr>
      <vt:lpstr>Google Sans</vt:lpstr>
      <vt:lpstr>inherit</vt:lpstr>
      <vt:lpstr>Inter</vt:lpstr>
      <vt:lpstr>Lexend</vt:lpstr>
      <vt:lpstr>Open Sans</vt:lpstr>
      <vt:lpstr>Public Sans</vt:lpstr>
      <vt:lpstr>ReithSans</vt:lpstr>
      <vt:lpstr>Rockwell</vt:lpstr>
      <vt:lpstr>Source Sans Pro</vt:lpstr>
      <vt:lpstr>Symbol</vt:lpstr>
      <vt:lpstr>Times New Roman</vt:lpstr>
      <vt:lpstr>Office Theme</vt:lpstr>
      <vt:lpstr>PowerPoint Presentation</vt:lpstr>
      <vt:lpstr>SESSION OUTLINE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Richard Bakewell (2204367)</dc:creator>
  <cp:lastModifiedBy>Richard Bakewell (2204367)</cp:lastModifiedBy>
  <cp:revision>14</cp:revision>
  <cp:lastPrinted>2024-12-11T15:44:51Z</cp:lastPrinted>
  <dcterms:created xsi:type="dcterms:W3CDTF">2024-12-11T09:42:55Z</dcterms:created>
  <dcterms:modified xsi:type="dcterms:W3CDTF">2024-12-14T14:05:51Z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0x010100BD024FF986E86248B25DDBA3DBF998D1</vt:lpwstr>
  </property>
</Properties>
</file>