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  <p:sldId id="276" r:id="rId17"/>
    <p:sldId id="277" r:id="rId18"/>
    <p:sldId id="273" r:id="rId19"/>
    <p:sldId id="278" r:id="rId20"/>
    <p:sldId id="274" r:id="rId21"/>
    <p:sldId id="280" r:id="rId22"/>
    <p:sldId id="275" r:id="rId23"/>
    <p:sldId id="279" r:id="rId24"/>
    <p:sldId id="281" r:id="rId25"/>
    <p:sldId id="282" r:id="rId26"/>
    <p:sldId id="283" r:id="rId27"/>
    <p:sldId id="284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-222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38237D6-20BE-5446-B769-3E21737A1D7C}" type="datetimeFigureOut">
              <a:rPr lang="en-US" smtClean="0"/>
              <a:t>23/01/2019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irmingham-rep.co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nationaltheatrewales.or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aradgoch.cymru/" TargetMode="External"/><Relationship Id="rId3" Type="http://schemas.openxmlformats.org/officeDocument/2006/relationships/hyperlink" Target="http://www.aradgoch.cymru/index.php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heatr-nanog.co.uk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t5LdMxwChg" TargetMode="External"/><Relationship Id="rId4" Type="http://schemas.openxmlformats.org/officeDocument/2006/relationships/hyperlink" Target="https://www.youtube.com/watch?v=ML41Hb0HAY4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no.org.uk/about/meet-wno%23Staff-Team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roh.org.uk/about/the-royal-ballet/staff" TargetMode="External"/><Relationship Id="rId3" Type="http://schemas.openxmlformats.org/officeDocument/2006/relationships/hyperlink" Target="https://www.theguardian.com/money/2011/feb/26/working-life-ballet-stage-manager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danceconsortium.com/about/" TargetMode="External"/><Relationship Id="rId3" Type="http://schemas.openxmlformats.org/officeDocument/2006/relationships/hyperlink" Target="http://www.danceconsortium.com/features/dance-resources/in-and-around-a-dance-company/production-manager/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qzpE6XDq3pw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STAGE MANAGEMENT</a:t>
            </a:r>
            <a:br>
              <a:rPr lang="en-US" dirty="0" smtClean="0"/>
            </a:br>
            <a:r>
              <a:rPr lang="en-US" sz="3600" cap="none" dirty="0" smtClean="0"/>
              <a:t>How many hats can I wear?</a:t>
            </a:r>
            <a:endParaRPr lang="en-US" sz="3600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212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STAGE MANAGEMENT – how versatile am I?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24758" cy="52578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Theatre stage </a:t>
            </a:r>
            <a:r>
              <a:rPr lang="en-US" dirty="0" smtClean="0"/>
              <a:t>management teams </a:t>
            </a:r>
            <a:r>
              <a:rPr lang="en-US" dirty="0"/>
              <a:t>coordinate all aspects of a theatre company to ensure the successful delivery of the performance. In order to do this, they must have excellent people management skills.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They manage rehearsals, actors, technicians, </a:t>
            </a:r>
            <a:r>
              <a:rPr lang="en-US" dirty="0" smtClean="0"/>
              <a:t>props </a:t>
            </a:r>
            <a:r>
              <a:rPr lang="en-US" dirty="0"/>
              <a:t>and costume fittings, and liaise with front of house staff and the director.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smtClean="0"/>
              <a:t>Members of a stage management team needs </a:t>
            </a:r>
            <a:r>
              <a:rPr lang="en-US" dirty="0"/>
              <a:t>to have a good understanding of both the technical and artistic elements of a performance so that they can ensure it is delivered exactly to the director's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2672397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58670"/>
            <a:ext cx="8115713" cy="6209688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They will be involved from the rehearsal stage through to the live performances, where they will </a:t>
            </a:r>
            <a:r>
              <a:rPr lang="en-US" dirty="0" smtClean="0"/>
              <a:t>have a myriad of tasks to undertake.</a:t>
            </a:r>
            <a:endParaRPr lang="en-US" dirty="0"/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Larger productions will typically have a stage manager supported by a deputy stage manager and one or two assistant stage managers. However, small shows may just have the stage manager working on their own.</a:t>
            </a:r>
          </a:p>
        </p:txBody>
      </p:sp>
    </p:spTree>
    <p:extLst>
      <p:ext uri="{BB962C8B-B14F-4D97-AF65-F5344CB8AC3E}">
        <p14:creationId xmlns:p14="http://schemas.microsoft.com/office/powerpoint/2010/main" val="23206189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many roles can I fulfill at the same time?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154384" cy="481247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Roles vary depending on the size and type of </a:t>
            </a:r>
            <a:r>
              <a:rPr lang="en-US" dirty="0" err="1"/>
              <a:t>organisation</a:t>
            </a:r>
            <a:r>
              <a:rPr lang="en-US" dirty="0"/>
              <a:t>, but the tasks stage managers will typically be expected to carry out include: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setting up and running rehearsal schedules;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procuring all props, furniture and set dressings, and in small companies, assisting in set construction;</a:t>
            </a:r>
          </a:p>
          <a:p>
            <a:pPr>
              <a:buFont typeface="Wingdings" charset="2"/>
              <a:buChar char="u"/>
            </a:pPr>
            <a:r>
              <a:rPr lang="en-US" dirty="0"/>
              <a:t>arranging costume and wig fittings;</a:t>
            </a:r>
          </a:p>
          <a:p>
            <a:pPr>
              <a:buFont typeface="Wingdings" charset="2"/>
              <a:buChar char="u"/>
            </a:pPr>
            <a:r>
              <a:rPr lang="en-US" dirty="0"/>
              <a:t>distributing information to other theatre departments;</a:t>
            </a:r>
          </a:p>
        </p:txBody>
      </p:sp>
    </p:spTree>
    <p:extLst>
      <p:ext uri="{BB962C8B-B14F-4D97-AF65-F5344CB8AC3E}">
        <p14:creationId xmlns:p14="http://schemas.microsoft.com/office/powerpoint/2010/main" val="7809448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76312"/>
            <a:ext cx="8045965" cy="6075770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managing the props and possibly the design budgets and liaising with the production manager regarding costs;</a:t>
            </a:r>
          </a:p>
          <a:p>
            <a:pPr>
              <a:buFont typeface="Wingdings" charset="2"/>
              <a:buChar char="u"/>
            </a:pPr>
            <a:r>
              <a:rPr lang="en-US" dirty="0"/>
              <a:t>supervising the 'get in' to the theatre, when the set, lighting and sound are installed, and the 'get out', when all the equipment is removed;</a:t>
            </a:r>
          </a:p>
          <a:p>
            <a:pPr>
              <a:buFont typeface="Wingdings" charset="2"/>
              <a:buChar char="u"/>
            </a:pPr>
            <a:r>
              <a:rPr lang="en-US" dirty="0"/>
              <a:t>compiling and operating prompt copy - also known as the 'prompt script' or 'the book', which notes actors' moves and cues, and the requirements for props, lighting and sound;</a:t>
            </a:r>
          </a:p>
        </p:txBody>
      </p:sp>
    </p:spTree>
    <p:extLst>
      <p:ext uri="{BB962C8B-B14F-4D97-AF65-F5344CB8AC3E}">
        <p14:creationId xmlns:p14="http://schemas.microsoft.com/office/powerpoint/2010/main" val="12751571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99698"/>
            <a:ext cx="8262803" cy="5433477"/>
          </a:xfrm>
        </p:spPr>
        <p:txBody>
          <a:bodyPr/>
          <a:lstStyle/>
          <a:p>
            <a:pPr>
              <a:buFont typeface="Wingdings" charset="2"/>
              <a:buChar char="u"/>
            </a:pPr>
            <a:r>
              <a:rPr lang="en-US" dirty="0" smtClean="0"/>
              <a:t>supervising scene changes </a:t>
            </a:r>
            <a:r>
              <a:rPr lang="en-US" dirty="0"/>
              <a:t>and cueing technicians;</a:t>
            </a:r>
          </a:p>
          <a:p>
            <a:pPr>
              <a:buFont typeface="Wingdings" charset="2"/>
              <a:buChar char="u"/>
            </a:pPr>
            <a:r>
              <a:rPr lang="en-US" dirty="0"/>
              <a:t>ensuring the company's welfare and maintaining a good working knowledge of all relevant health and safety legislation and good working practice;</a:t>
            </a:r>
          </a:p>
          <a:p>
            <a:pPr>
              <a:buFont typeface="Wingdings" charset="2"/>
              <a:buChar char="u"/>
            </a:pPr>
            <a:r>
              <a:rPr lang="en-US" dirty="0"/>
              <a:t>running the backstage and onstage areas during performances;</a:t>
            </a:r>
          </a:p>
        </p:txBody>
      </p:sp>
    </p:spTree>
    <p:extLst>
      <p:ext uri="{BB962C8B-B14F-4D97-AF65-F5344CB8AC3E}">
        <p14:creationId xmlns:p14="http://schemas.microsoft.com/office/powerpoint/2010/main" val="37808132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5546"/>
            <a:ext cx="8076942" cy="5360661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liaising with the director, stage personnel and other technical departments, e.g. costume, lighting, sound;</a:t>
            </a:r>
          </a:p>
          <a:p>
            <a:pPr>
              <a:buFont typeface="Wingdings" charset="2"/>
              <a:buChar char="u"/>
            </a:pPr>
            <a:r>
              <a:rPr lang="en-US" dirty="0"/>
              <a:t>calling actors for rehearsals and performances;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during a long run, maintaining and replacing props and costumes as required;</a:t>
            </a:r>
          </a:p>
          <a:p>
            <a:pPr>
              <a:buFont typeface="Wingdings" charset="2"/>
              <a:buChar char="u"/>
            </a:pPr>
            <a:r>
              <a:rPr lang="en-US" dirty="0"/>
              <a:t>liaising with resident staff at other performance venues (if touring).</a:t>
            </a:r>
          </a:p>
        </p:txBody>
      </p:sp>
    </p:spTree>
    <p:extLst>
      <p:ext uri="{BB962C8B-B14F-4D97-AF65-F5344CB8AC3E}">
        <p14:creationId xmlns:p14="http://schemas.microsoft.com/office/powerpoint/2010/main" val="9520136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 call it MULTI-SKILLING!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185361" cy="4796986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en-US" dirty="0"/>
              <a:t>A stage manager must have a range of skills. You should have: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excellent communication and </a:t>
            </a:r>
            <a:r>
              <a:rPr lang="en-US" dirty="0" err="1"/>
              <a:t>organisational</a:t>
            </a:r>
            <a:r>
              <a:rPr lang="en-US" dirty="0"/>
              <a:t> skills;</a:t>
            </a:r>
          </a:p>
          <a:p>
            <a:pPr>
              <a:buFont typeface="Wingdings" charset="2"/>
              <a:buChar char="u"/>
            </a:pPr>
            <a:r>
              <a:rPr lang="en-US" dirty="0"/>
              <a:t>a sharp eye for detail;</a:t>
            </a:r>
          </a:p>
          <a:p>
            <a:pPr>
              <a:buFont typeface="Wingdings" charset="2"/>
              <a:buChar char="u"/>
            </a:pPr>
            <a:r>
              <a:rPr lang="en-US" dirty="0"/>
              <a:t>a sense of </a:t>
            </a:r>
            <a:r>
              <a:rPr lang="en-US" dirty="0" err="1"/>
              <a:t>humour</a:t>
            </a:r>
            <a:r>
              <a:rPr lang="en-US" dirty="0"/>
              <a:t> and the ability to stay calm in a crisis;</a:t>
            </a:r>
          </a:p>
          <a:p>
            <a:pPr>
              <a:buFont typeface="Wingdings" charset="2"/>
              <a:buChar char="u"/>
            </a:pPr>
            <a:r>
              <a:rPr lang="en-US" dirty="0"/>
              <a:t>people skills: persuasiveness, patience, tact and the ability to deal with 'artistic temperaments';</a:t>
            </a:r>
          </a:p>
        </p:txBody>
      </p:sp>
    </p:spTree>
    <p:extLst>
      <p:ext uri="{BB962C8B-B14F-4D97-AF65-F5344CB8AC3E}">
        <p14:creationId xmlns:p14="http://schemas.microsoft.com/office/powerpoint/2010/main" val="22892367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740929"/>
            <a:ext cx="8262803" cy="5904091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computer skills and awareness of current technologies;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the ability to work under pressure, especially in the run-up to a performance;</a:t>
            </a:r>
          </a:p>
          <a:p>
            <a:pPr>
              <a:buFont typeface="Wingdings" charset="2"/>
              <a:buChar char="u"/>
            </a:pPr>
            <a:r>
              <a:rPr lang="en-US" dirty="0"/>
              <a:t>problem-solving skills and the ability to think on your feet;</a:t>
            </a:r>
          </a:p>
          <a:p>
            <a:pPr>
              <a:buFont typeface="Wingdings" charset="2"/>
              <a:buChar char="u"/>
            </a:pPr>
            <a:r>
              <a:rPr lang="en-US" dirty="0"/>
              <a:t>confidence, decision-making ability and negotiation skills;</a:t>
            </a:r>
          </a:p>
          <a:p>
            <a:pPr>
              <a:buFont typeface="Wingdings" charset="2"/>
              <a:buChar char="u"/>
            </a:pPr>
            <a:r>
              <a:rPr lang="en-US" dirty="0"/>
              <a:t>stamina, to cope with long hours during technical and dress rehearsals, and for touring.</a:t>
            </a:r>
          </a:p>
        </p:txBody>
      </p:sp>
    </p:spTree>
    <p:extLst>
      <p:ext uri="{BB962C8B-B14F-4D97-AF65-F5344CB8AC3E}">
        <p14:creationId xmlns:p14="http://schemas.microsoft.com/office/powerpoint/2010/main" val="16849607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29134"/>
            <a:ext cx="8402200" cy="6028866"/>
          </a:xfrm>
        </p:spPr>
        <p:txBody>
          <a:bodyPr/>
          <a:lstStyle/>
          <a:p>
            <a:pPr>
              <a:buFont typeface="Wingdings" charset="2"/>
              <a:buChar char="u"/>
            </a:pPr>
            <a:r>
              <a:rPr lang="en-US" dirty="0"/>
              <a:t>A driving </a:t>
            </a:r>
            <a:r>
              <a:rPr lang="en-US" dirty="0" err="1"/>
              <a:t>licence</a:t>
            </a:r>
            <a:r>
              <a:rPr lang="en-US" dirty="0"/>
              <a:t> may also be an added requirement in some roles. Being able to read music may be beneficial and is essential in opera, ballet and (to a lesser extent) musical theatre</a:t>
            </a:r>
            <a:r>
              <a:rPr lang="en-US" dirty="0" smtClean="0"/>
              <a:t>.</a:t>
            </a:r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A familiarity with period costume and good sewing skills can also be useful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A working knowledge of all aspects of everyone else’s skills!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6570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will I work...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53034" cy="4812475"/>
          </a:xfrm>
        </p:spPr>
        <p:txBody>
          <a:bodyPr/>
          <a:lstStyle/>
          <a:p>
            <a:r>
              <a:rPr lang="en-US" dirty="0"/>
              <a:t>There are theatre stage manager jobs in all parts of the UK. Employers range from small touring companies to medium-sized repertory companies and large-scale commercial theatres, such as those in London's West End.</a:t>
            </a:r>
          </a:p>
        </p:txBody>
      </p:sp>
    </p:spTree>
    <p:extLst>
      <p:ext uri="{BB962C8B-B14F-4D97-AF65-F5344CB8AC3E}">
        <p14:creationId xmlns:p14="http://schemas.microsoft.com/office/powerpoint/2010/main" val="28865884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will I work...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71223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Opportunities can be found in: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 smtClean="0"/>
              <a:t>regional and repertory </a:t>
            </a:r>
            <a:r>
              <a:rPr lang="en-US" dirty="0"/>
              <a:t>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theatre-in-</a:t>
            </a:r>
            <a:r>
              <a:rPr lang="en-US" dirty="0" smtClean="0"/>
              <a:t>education and children’s theatre;</a:t>
            </a:r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touring 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fringe 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alternative, </a:t>
            </a:r>
            <a:r>
              <a:rPr lang="en-US" dirty="0" smtClean="0"/>
              <a:t>community and </a:t>
            </a:r>
            <a:r>
              <a:rPr lang="en-US" dirty="0"/>
              <a:t>prison </a:t>
            </a:r>
            <a:r>
              <a:rPr lang="en-US" dirty="0" smtClean="0"/>
              <a:t>theatre;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dance and ballet;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opera and musical theatre.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5551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dirty="0" smtClean="0"/>
              <a:t>do others expect of 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852321"/>
            <a:ext cx="8262803" cy="3969261"/>
          </a:xfrm>
        </p:spPr>
        <p:txBody>
          <a:bodyPr>
            <a:normAutofit/>
          </a:bodyPr>
          <a:lstStyle/>
          <a:p>
            <a:r>
              <a:rPr lang="en-US" dirty="0" smtClean="0"/>
              <a:t>Those </a:t>
            </a:r>
            <a:r>
              <a:rPr lang="en-US" dirty="0"/>
              <a:t>who work in theatre are often passionate about their role and are prepared to give much of their own time</a:t>
            </a:r>
            <a:r>
              <a:rPr lang="en-US" dirty="0" smtClean="0"/>
              <a:t>.</a:t>
            </a:r>
          </a:p>
          <a:p>
            <a:r>
              <a:rPr lang="en-US" dirty="0"/>
              <a:t>Being able to work in different areas or move around the country is usually essential for developing your career, especially in the early stages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3696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Repertory Theatre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1855" r="1855"/>
          <a:stretch>
            <a:fillRect/>
          </a:stretch>
        </p:blipFill>
        <p:spPr>
          <a:xfrm>
            <a:off x="457199" y="1600200"/>
            <a:ext cx="8247315" cy="4998533"/>
          </a:xfrm>
        </p:spPr>
      </p:pic>
    </p:spTree>
    <p:extLst>
      <p:ext uri="{BB962C8B-B14F-4D97-AF65-F5344CB8AC3E}">
        <p14:creationId xmlns:p14="http://schemas.microsoft.com/office/powerpoint/2010/main" val="2785866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Birmingham Repertory </a:t>
            </a:r>
            <a:r>
              <a:rPr lang="en-US" dirty="0"/>
              <a:t>Theatre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>
                <a:hlinkClick r:id="rId2"/>
              </a:rPr>
              <a:t>https://www.birmingham-rep.co.uk/</a:t>
            </a:r>
            <a:endParaRPr lang="pl-PL" dirty="0" smtClean="0"/>
          </a:p>
          <a:p>
            <a:endParaRPr lang="pl-PL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511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-25537" b="-25537"/>
          <a:stretch>
            <a:fillRect/>
          </a:stretch>
        </p:blipFill>
        <p:spPr>
          <a:xfrm>
            <a:off x="457200" y="1600200"/>
            <a:ext cx="8216338" cy="4525963"/>
          </a:xfrm>
        </p:spPr>
      </p:pic>
    </p:spTree>
    <p:extLst>
      <p:ext uri="{BB962C8B-B14F-4D97-AF65-F5344CB8AC3E}">
        <p14:creationId xmlns:p14="http://schemas.microsoft.com/office/powerpoint/2010/main" val="3890343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Theatre Wales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3611" r="3611"/>
          <a:stretch>
            <a:fillRect/>
          </a:stretch>
        </p:blipFill>
        <p:spPr>
          <a:xfrm>
            <a:off x="457199" y="1600200"/>
            <a:ext cx="8262803" cy="5007920"/>
          </a:xfrm>
        </p:spPr>
      </p:pic>
    </p:spTree>
    <p:extLst>
      <p:ext uri="{BB962C8B-B14F-4D97-AF65-F5344CB8AC3E}">
        <p14:creationId xmlns:p14="http://schemas.microsoft.com/office/powerpoint/2010/main" val="40685701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www.nationaltheatrewales.org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4661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59" y="2013642"/>
            <a:ext cx="4202515" cy="43215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7786" y="1998152"/>
            <a:ext cx="5599268" cy="820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101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Theatre-in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endParaRPr lang="pl-PL" dirty="0">
              <a:hlinkClick r:id="rId2"/>
            </a:endParaRPr>
          </a:p>
          <a:p>
            <a:r>
              <a:rPr lang="pl-PL" dirty="0">
                <a:hlinkClick r:id="rId3"/>
              </a:rPr>
              <a:t>http://www.aradgoch.cymru/</a:t>
            </a:r>
            <a:r>
              <a:rPr lang="pl-PL" dirty="0" smtClean="0">
                <a:hlinkClick r:id="rId3"/>
              </a:rPr>
              <a:t>index.php</a:t>
            </a:r>
            <a:endParaRPr lang="pl-PL" dirty="0" smtClean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3341412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112"/>
          <a:stretch/>
        </p:blipFill>
        <p:spPr>
          <a:xfrm>
            <a:off x="4305792" y="2137558"/>
            <a:ext cx="4339566" cy="3493533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rcRect t="-21394" b="-21394"/>
          <a:stretch>
            <a:fillRect/>
          </a:stretch>
        </p:blipFill>
        <p:spPr>
          <a:xfrm>
            <a:off x="457200" y="1417638"/>
            <a:ext cx="3590184" cy="2175939"/>
          </a:xfrm>
        </p:spPr>
      </p:pic>
    </p:spTree>
    <p:extLst>
      <p:ext uri="{BB962C8B-B14F-4D97-AF65-F5344CB8AC3E}">
        <p14:creationId xmlns:p14="http://schemas.microsoft.com/office/powerpoint/2010/main" val="2986329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http://www.theatr-</a:t>
            </a:r>
            <a:r>
              <a:rPr lang="en-US" dirty="0" smtClean="0">
                <a:hlinkClick r:id="rId2"/>
              </a:rPr>
              <a:t>nanog.co.uk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6742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Welsh National Opera</a:t>
            </a:r>
          </a:p>
          <a:p>
            <a:r>
              <a:rPr lang="pl-PL" dirty="0">
                <a:hlinkClick r:id="rId2"/>
              </a:rPr>
              <a:t>https://wno.org.uk/about/meet-wno#Staff-</a:t>
            </a:r>
            <a:r>
              <a:rPr lang="pl-PL" dirty="0" smtClean="0">
                <a:hlinkClick r:id="rId2"/>
              </a:rPr>
              <a:t>Team</a:t>
            </a:r>
            <a:endParaRPr lang="pl-PL" dirty="0" smtClean="0"/>
          </a:p>
          <a:p>
            <a:r>
              <a:rPr lang="pl-PL" dirty="0"/>
              <a:t> </a:t>
            </a:r>
            <a:r>
              <a:rPr lang="pl-PL" dirty="0" smtClean="0"/>
              <a:t>ENO </a:t>
            </a:r>
            <a:r>
              <a:rPr lang="en-US" dirty="0" smtClean="0"/>
              <a:t>–</a:t>
            </a:r>
            <a:r>
              <a:rPr lang="pl-PL" dirty="0" smtClean="0"/>
              <a:t> interview:</a:t>
            </a:r>
          </a:p>
          <a:p>
            <a:r>
              <a:rPr lang="de-DE" dirty="0">
                <a:hlinkClick r:id="rId3"/>
              </a:rPr>
              <a:t>https://www.youtube.com/watch?v=</a:t>
            </a:r>
            <a:r>
              <a:rPr lang="de-DE" dirty="0" smtClean="0">
                <a:hlinkClick r:id="rId3"/>
              </a:rPr>
              <a:t>0t5LdMxwChg</a:t>
            </a:r>
            <a:endParaRPr lang="de-DE" dirty="0" smtClean="0"/>
          </a:p>
          <a:p>
            <a:pPr marL="36576" indent="0">
              <a:buNone/>
            </a:pPr>
            <a:endParaRPr lang="en-US" dirty="0"/>
          </a:p>
          <a:p>
            <a:r>
              <a:rPr lang="en-US" dirty="0" smtClean="0"/>
              <a:t>Interview – Buxton </a:t>
            </a:r>
            <a:r>
              <a:rPr lang="en-US" dirty="0"/>
              <a:t>F</a:t>
            </a:r>
            <a:r>
              <a:rPr lang="en-US" dirty="0" smtClean="0"/>
              <a:t>estival:</a:t>
            </a:r>
          </a:p>
          <a:p>
            <a:r>
              <a:rPr lang="nl-NL" dirty="0">
                <a:hlinkClick r:id="rId4"/>
              </a:rPr>
              <a:t>https://www.youtube.com/watch?v=</a:t>
            </a:r>
            <a:r>
              <a:rPr lang="nl-NL" dirty="0" smtClean="0">
                <a:hlinkClick r:id="rId4"/>
              </a:rPr>
              <a:t>ML41Hb0HAY4</a:t>
            </a:r>
            <a:endParaRPr lang="nl-NL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207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BALLET/DANCE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Royal Ballet</a:t>
            </a:r>
          </a:p>
          <a:p>
            <a:r>
              <a:rPr lang="en-US" dirty="0">
                <a:hlinkClick r:id="rId2"/>
              </a:rPr>
              <a:t>http://www.roh.org.uk/about/the-royal-ballet/</a:t>
            </a:r>
            <a:r>
              <a:rPr lang="en-US" dirty="0" smtClean="0">
                <a:hlinkClick r:id="rId2"/>
              </a:rPr>
              <a:t>staff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Interview: </a:t>
            </a:r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www.theguardian.com</a:t>
            </a:r>
            <a:r>
              <a:rPr lang="en-US" dirty="0">
                <a:hlinkClick r:id="rId3"/>
              </a:rPr>
              <a:t>/money/2011/</a:t>
            </a:r>
            <a:r>
              <a:rPr lang="en-US" dirty="0" err="1">
                <a:hlinkClick r:id="rId3"/>
              </a:rPr>
              <a:t>feb</a:t>
            </a:r>
            <a:r>
              <a:rPr lang="en-US" dirty="0">
                <a:hlinkClick r:id="rId3"/>
              </a:rPr>
              <a:t>/26/working-life-ballet-stage</a:t>
            </a:r>
            <a:r>
              <a:rPr lang="en-US">
                <a:hlinkClick r:id="rId3"/>
              </a:rPr>
              <a:t>-</a:t>
            </a:r>
            <a:r>
              <a:rPr lang="en-US" smtClean="0">
                <a:hlinkClick r:id="rId3"/>
              </a:rPr>
              <a:t>manager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6161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54960"/>
            <a:ext cx="7467600" cy="5271203"/>
          </a:xfrm>
        </p:spPr>
        <p:txBody>
          <a:bodyPr/>
          <a:lstStyle/>
          <a:p>
            <a:r>
              <a:rPr lang="en-US" dirty="0" smtClean="0"/>
              <a:t>Dance Consortium</a:t>
            </a:r>
          </a:p>
          <a:p>
            <a:r>
              <a:rPr lang="en-US" dirty="0">
                <a:hlinkClick r:id="rId2"/>
              </a:rPr>
              <a:t>http://www.danceconsortium.com/about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Interview:</a:t>
            </a:r>
          </a:p>
          <a:p>
            <a:r>
              <a:rPr lang="en-US" dirty="0">
                <a:hlinkClick r:id="rId3"/>
              </a:rPr>
              <a:t>http://www.danceconsortium.com/features/dance-resources/in-and-around-a-dance-company/production-manager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523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MUSICAL THEATRE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Mamma Mia – Interview</a:t>
            </a:r>
          </a:p>
          <a:p>
            <a:r>
              <a:rPr lang="nl-NL" dirty="0">
                <a:hlinkClick r:id="rId2"/>
              </a:rPr>
              <a:t>https://www.youtube.com/watch?v=</a:t>
            </a:r>
            <a:r>
              <a:rPr lang="nl-NL" dirty="0" smtClean="0">
                <a:hlinkClick r:id="rId2"/>
              </a:rPr>
              <a:t>qzpE6XDq3pw</a:t>
            </a:r>
            <a:endParaRPr lang="nl-NL" dirty="0" smtClean="0"/>
          </a:p>
          <a:p>
            <a:endParaRPr lang="nl-NL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861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...</a:t>
            </a:r>
            <a:r>
              <a:rPr lang="en-US" dirty="0"/>
              <a:t> ...the information and views above in the context of what you have already learned about your </a:t>
            </a:r>
            <a:r>
              <a:rPr lang="en-US" dirty="0" err="1"/>
              <a:t>rôles</a:t>
            </a:r>
            <a:r>
              <a:rPr lang="en-US" dirty="0"/>
              <a:t> and responsibilities as part of a Stage Management Team.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5399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Theme.thmx</Template>
  <TotalTime>415</TotalTime>
  <Words>1015</Words>
  <Application>Microsoft Macintosh PowerPoint</Application>
  <PresentationFormat>On-screen Show (4:3)</PresentationFormat>
  <Paragraphs>95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Default Theme</vt:lpstr>
      <vt:lpstr>STAGE MANAGEMENT How many hats can I wear?</vt:lpstr>
      <vt:lpstr>STAGE MANAGEMENT – how versatile am I?</vt:lpstr>
      <vt:lpstr>PowerPoint Presentation</vt:lpstr>
      <vt:lpstr>How many roles can I fulfill at the same time?</vt:lpstr>
      <vt:lpstr>PowerPoint Presentation</vt:lpstr>
      <vt:lpstr>PowerPoint Presentation</vt:lpstr>
      <vt:lpstr>PowerPoint Presentation</vt:lpstr>
      <vt:lpstr>We call it MULTI-SKILLING!</vt:lpstr>
      <vt:lpstr>PowerPoint Presentation</vt:lpstr>
      <vt:lpstr>PowerPoint Presentation</vt:lpstr>
      <vt:lpstr>Where will I work...</vt:lpstr>
      <vt:lpstr>Where will I work...</vt:lpstr>
      <vt:lpstr>What do others expect of me?</vt:lpstr>
      <vt:lpstr>Repertory Theatre</vt:lpstr>
      <vt:lpstr>Birmingham Repertory Theatre</vt:lpstr>
      <vt:lpstr>National Theatre Wales</vt:lpstr>
      <vt:lpstr>National Theatre Wales</vt:lpstr>
      <vt:lpstr>National Theatre Wales</vt:lpstr>
      <vt:lpstr>Theatre-in Education</vt:lpstr>
      <vt:lpstr>Theatre-in Education</vt:lpstr>
      <vt:lpstr>Theatre-in Education</vt:lpstr>
      <vt:lpstr>Theatre-in Education</vt:lpstr>
      <vt:lpstr>OPERA</vt:lpstr>
      <vt:lpstr>BALLET/DANCE</vt:lpstr>
      <vt:lpstr>PowerPoint Presentation</vt:lpstr>
      <vt:lpstr>MUSICAL THEATRE</vt:lpstr>
      <vt:lpstr>CONSIDER...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 I A STAGE MANAGER?</dc:title>
  <dc:creator>Office 2004 Test Drive User</dc:creator>
  <cp:lastModifiedBy>Office 2004 Test Drive User</cp:lastModifiedBy>
  <cp:revision>31</cp:revision>
  <dcterms:created xsi:type="dcterms:W3CDTF">2017-01-31T19:00:27Z</dcterms:created>
  <dcterms:modified xsi:type="dcterms:W3CDTF">2019-01-23T22:28:03Z</dcterms:modified>
</cp:coreProperties>
</file>