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92" r:id="rId1"/>
  </p:sldMasterIdLst>
  <p:notesMasterIdLst>
    <p:notesMasterId r:id="rId14"/>
  </p:notesMasterIdLst>
  <p:sldIdLst>
    <p:sldId id="256" r:id="rId2"/>
    <p:sldId id="258" r:id="rId3"/>
    <p:sldId id="257" r:id="rId4"/>
    <p:sldId id="259" r:id="rId5"/>
    <p:sldId id="266" r:id="rId6"/>
    <p:sldId id="267"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8"/>
    <p:restoredTop sz="94709"/>
  </p:normalViewPr>
  <p:slideViewPr>
    <p:cSldViewPr snapToGrid="0">
      <p:cViewPr varScale="1">
        <p:scale>
          <a:sx n="138" d="100"/>
          <a:sy n="138" d="100"/>
        </p:scale>
        <p:origin x="176" y="9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8FC3B1-6C50-3B4B-8A40-5C58CE9765B3}" type="datetimeFigureOut">
              <a:rPr lang="en-US" smtClean="0"/>
              <a:t>6/26/25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A2DB59-087F-964A-BCAE-EC43623A6544}" type="slidenum">
              <a:rPr lang="en-US" smtClean="0"/>
              <a:t>‹#›</a:t>
            </a:fld>
            <a:endParaRPr lang="en-US"/>
          </a:p>
        </p:txBody>
      </p:sp>
    </p:spTree>
    <p:extLst>
      <p:ext uri="{BB962C8B-B14F-4D97-AF65-F5344CB8AC3E}">
        <p14:creationId xmlns:p14="http://schemas.microsoft.com/office/powerpoint/2010/main" val="1961388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6A2DB59-087F-964A-BCAE-EC43623A6544}" type="slidenum">
              <a:rPr lang="en-US" smtClean="0"/>
              <a:t>3</a:t>
            </a:fld>
            <a:endParaRPr lang="en-US"/>
          </a:p>
        </p:txBody>
      </p:sp>
    </p:spTree>
    <p:extLst>
      <p:ext uri="{BB962C8B-B14F-4D97-AF65-F5344CB8AC3E}">
        <p14:creationId xmlns:p14="http://schemas.microsoft.com/office/powerpoint/2010/main" val="4270551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6/26/25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70C12960-6E85-460F-B6E3-5B82CB31AF3D}" type="slidenum">
              <a:rPr lang="en-US" smtClean="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277848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89F774-3FA6-43B8-9241-99959C8FD463}" type="datetime1">
              <a:rPr lang="en-US" smtClean="0"/>
              <a:t>6/26/25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2735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6/26/25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3329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6/26/25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071521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6/26/25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0844059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6/26/25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766481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6/26/25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9641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6/26/25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16757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6/26/25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7440973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6/26/25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7177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6/26/25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9739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7DA38F49-B3E2-4BF0-BEC7-C30D34ABBB8D}" type="datetime1">
              <a:rPr lang="en-US" smtClean="0"/>
              <a:t>6/26/25</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70C12960-6E85-460F-B6E3-5B82CB31AF3D}" type="slidenum">
              <a:rPr lang="en-US" smtClean="0"/>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83434440"/>
      </p:ext>
    </p:extLst>
  </p:cSld>
  <p:clrMap bg1="dk1" tx1="lt1" bg2="dk2" tx2="lt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3999" r:id="rId7"/>
    <p:sldLayoutId id="2147484000" r:id="rId8"/>
    <p:sldLayoutId id="2147484001" r:id="rId9"/>
    <p:sldLayoutId id="2147484002" r:id="rId10"/>
    <p:sldLayoutId id="214748400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Vector background of vibrant colors splashing">
            <a:extLst>
              <a:ext uri="{FF2B5EF4-FFF2-40B4-BE49-F238E27FC236}">
                <a16:creationId xmlns:a16="http://schemas.microsoft.com/office/drawing/2014/main" id="{E3E6526E-39CC-625E-6403-2B340C0D8856}"/>
              </a:ext>
            </a:extLst>
          </p:cNvPr>
          <p:cNvPicPr>
            <a:picLocks noChangeAspect="1"/>
          </p:cNvPicPr>
          <p:nvPr/>
        </p:nvPicPr>
        <p:blipFill>
          <a:blip r:embed="rId2"/>
          <a:srcRect t="17280"/>
          <a:stretch>
            <a:fillRect/>
          </a:stretch>
        </p:blipFill>
        <p:spPr>
          <a:xfrm>
            <a:off x="0" y="0"/>
            <a:ext cx="12192000" cy="6857990"/>
          </a:xfrm>
          <a:prstGeom prst="rect">
            <a:avLst/>
          </a:prstGeom>
        </p:spPr>
      </p:pic>
      <p:sp>
        <p:nvSpPr>
          <p:cNvPr id="2" name="Title 1">
            <a:extLst>
              <a:ext uri="{FF2B5EF4-FFF2-40B4-BE49-F238E27FC236}">
                <a16:creationId xmlns:a16="http://schemas.microsoft.com/office/drawing/2014/main" id="{123801A8-22B2-EB0F-FFD3-5AD5A62D5E6F}"/>
              </a:ext>
            </a:extLst>
          </p:cNvPr>
          <p:cNvSpPr>
            <a:spLocks noGrp="1"/>
          </p:cNvSpPr>
          <p:nvPr>
            <p:ph type="ctrTitle"/>
          </p:nvPr>
        </p:nvSpPr>
        <p:spPr>
          <a:xfrm>
            <a:off x="804818" y="1562101"/>
            <a:ext cx="3919577" cy="2738530"/>
          </a:xfrm>
        </p:spPr>
        <p:txBody>
          <a:bodyPr anchor="t">
            <a:normAutofit/>
          </a:bodyPr>
          <a:lstStyle/>
          <a:p>
            <a:r>
              <a:rPr lang="en-US" sz="2400" dirty="0"/>
              <a:t>Name: Lukas Ferenc</a:t>
            </a:r>
            <a:br>
              <a:rPr lang="en-US" sz="2400" dirty="0"/>
            </a:br>
            <a:r>
              <a:rPr lang="en-US" sz="2400" dirty="0"/>
              <a:t>Student ID: 2423020 </a:t>
            </a:r>
            <a:br>
              <a:rPr lang="en-US" sz="2400" dirty="0"/>
            </a:br>
            <a:r>
              <a:rPr lang="en-US" sz="2400" dirty="0"/>
              <a:t>module code: BMSW4009 </a:t>
            </a:r>
            <a:br>
              <a:rPr lang="en-US" sz="2400" dirty="0"/>
            </a:br>
            <a:endParaRPr lang="en-US" sz="2400" dirty="0"/>
          </a:p>
        </p:txBody>
      </p:sp>
      <p:sp>
        <p:nvSpPr>
          <p:cNvPr id="3" name="Subtitle 2">
            <a:extLst>
              <a:ext uri="{FF2B5EF4-FFF2-40B4-BE49-F238E27FC236}">
                <a16:creationId xmlns:a16="http://schemas.microsoft.com/office/drawing/2014/main" id="{3C7B6761-8963-EB99-B294-4D4EBF0E4D3A}"/>
              </a:ext>
            </a:extLst>
          </p:cNvPr>
          <p:cNvSpPr>
            <a:spLocks noGrp="1"/>
          </p:cNvSpPr>
          <p:nvPr>
            <p:ph type="subTitle" idx="1"/>
          </p:nvPr>
        </p:nvSpPr>
        <p:spPr>
          <a:xfrm>
            <a:off x="-73891" y="2952143"/>
            <a:ext cx="4913870" cy="1436626"/>
          </a:xfrm>
        </p:spPr>
        <p:txBody>
          <a:bodyPr>
            <a:noAutofit/>
          </a:bodyPr>
          <a:lstStyle/>
          <a:p>
            <a:endParaRPr lang="en-US" sz="4000" dirty="0"/>
          </a:p>
          <a:p>
            <a:endParaRPr lang="en-US" sz="4000" dirty="0"/>
          </a:p>
          <a:p>
            <a:r>
              <a:rPr lang="en-US" sz="4000" dirty="0"/>
              <a:t>Title: What makes a successful team</a:t>
            </a:r>
          </a:p>
        </p:txBody>
      </p:sp>
    </p:spTree>
    <p:extLst>
      <p:ext uri="{BB962C8B-B14F-4D97-AF65-F5344CB8AC3E}">
        <p14:creationId xmlns:p14="http://schemas.microsoft.com/office/powerpoint/2010/main" val="376733119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7C065-1798-BF02-6B7F-5448F91C9BEE}"/>
              </a:ext>
            </a:extLst>
          </p:cNvPr>
          <p:cNvSpPr>
            <a:spLocks noGrp="1"/>
          </p:cNvSpPr>
          <p:nvPr>
            <p:ph type="title"/>
          </p:nvPr>
        </p:nvSpPr>
        <p:spPr>
          <a:xfrm>
            <a:off x="1578240" y="-865872"/>
            <a:ext cx="8825658" cy="2677648"/>
          </a:xfrm>
        </p:spPr>
        <p:txBody>
          <a:bodyPr vert="horz" lIns="91440" tIns="45720" rIns="91440" bIns="45720" rtlCol="0" anchor="b">
            <a:normAutofit/>
          </a:bodyPr>
          <a:lstStyle/>
          <a:p>
            <a:r>
              <a:rPr lang="en-US" sz="5400" dirty="0">
                <a:solidFill>
                  <a:schemeClr val="tx2">
                    <a:lumMod val="75000"/>
                  </a:schemeClr>
                </a:solidFill>
              </a:rPr>
              <a:t>Brief overview</a:t>
            </a:r>
          </a:p>
        </p:txBody>
      </p:sp>
      <p:sp>
        <p:nvSpPr>
          <p:cNvPr id="6" name="TextBox 5">
            <a:extLst>
              <a:ext uri="{FF2B5EF4-FFF2-40B4-BE49-F238E27FC236}">
                <a16:creationId xmlns:a16="http://schemas.microsoft.com/office/drawing/2014/main" id="{C739BEE5-5630-2F39-7AFA-B84808BA2BC1}"/>
              </a:ext>
            </a:extLst>
          </p:cNvPr>
          <p:cNvSpPr txBox="1"/>
          <p:nvPr/>
        </p:nvSpPr>
        <p:spPr>
          <a:xfrm>
            <a:off x="1067674" y="2641725"/>
            <a:ext cx="10575636" cy="923330"/>
          </a:xfrm>
          <a:prstGeom prst="rect">
            <a:avLst/>
          </a:prstGeom>
          <a:noFill/>
        </p:spPr>
        <p:txBody>
          <a:bodyPr wrap="square" rtlCol="0">
            <a:spAutoFit/>
          </a:bodyPr>
          <a:lstStyle/>
          <a:p>
            <a:r>
              <a:rPr lang="en-US" dirty="0"/>
              <a:t>Today I will cover what makes a team successful, I will include introduction main points and conclusion, I will speak about what a team is and how it works with examples of a successful team within a working environment.</a:t>
            </a:r>
          </a:p>
        </p:txBody>
      </p:sp>
    </p:spTree>
    <p:extLst>
      <p:ext uri="{BB962C8B-B14F-4D97-AF65-F5344CB8AC3E}">
        <p14:creationId xmlns:p14="http://schemas.microsoft.com/office/powerpoint/2010/main" val="1745740098"/>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28" descr="Hands holding each other's wrists and interlinked to form a circle">
            <a:extLst>
              <a:ext uri="{FF2B5EF4-FFF2-40B4-BE49-F238E27FC236}">
                <a16:creationId xmlns:a16="http://schemas.microsoft.com/office/drawing/2014/main" id="{CEC033A5-6A5F-C7B6-65E4-DD17CB9E0DE7}"/>
              </a:ext>
            </a:extLst>
          </p:cNvPr>
          <p:cNvPicPr>
            <a:picLocks noChangeAspect="1"/>
          </p:cNvPicPr>
          <p:nvPr/>
        </p:nvPicPr>
        <p:blipFill>
          <a:blip r:embed="rId3">
            <a:alphaModFix amt="40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6CEBAC7-6800-2FDA-7225-F74A5F28D0DA}"/>
              </a:ext>
            </a:extLst>
          </p:cNvPr>
          <p:cNvSpPr>
            <a:spLocks noGrp="1"/>
          </p:cNvSpPr>
          <p:nvPr>
            <p:ph type="title"/>
          </p:nvPr>
        </p:nvSpPr>
        <p:spPr/>
        <p:txBody>
          <a:bodyPr>
            <a:normAutofit/>
          </a:bodyPr>
          <a:lstStyle/>
          <a:p>
            <a:r>
              <a:rPr lang="en-US">
                <a:solidFill>
                  <a:schemeClr val="tx1"/>
                </a:solidFill>
              </a:rPr>
              <a:t>Introduction </a:t>
            </a:r>
          </a:p>
        </p:txBody>
      </p:sp>
      <p:sp>
        <p:nvSpPr>
          <p:cNvPr id="27" name="Content Placeholder 2">
            <a:extLst>
              <a:ext uri="{FF2B5EF4-FFF2-40B4-BE49-F238E27FC236}">
                <a16:creationId xmlns:a16="http://schemas.microsoft.com/office/drawing/2014/main" id="{B4DD4F1B-CF6C-7D04-F6E0-C6225E351047}"/>
              </a:ext>
            </a:extLst>
          </p:cNvPr>
          <p:cNvSpPr>
            <a:spLocks noGrp="1"/>
          </p:cNvSpPr>
          <p:nvPr>
            <p:ph idx="1"/>
          </p:nvPr>
        </p:nvSpPr>
        <p:spPr/>
        <p:txBody>
          <a:bodyPr>
            <a:normAutofit/>
          </a:bodyPr>
          <a:lstStyle/>
          <a:p>
            <a:pPr>
              <a:buFont typeface="Arial" panose="020B0604020202020204" pitchFamily="34" charset="0"/>
              <a:buChar char="•"/>
            </a:pPr>
            <a:r>
              <a:rPr lang="en-US" dirty="0">
                <a:solidFill>
                  <a:schemeClr val="tx1"/>
                </a:solidFill>
              </a:rPr>
              <a:t>We will be talking about what drives a team to succeed in various environment and how the fundamental principals work behind a successful team. </a:t>
            </a:r>
          </a:p>
          <a:p>
            <a:pPr>
              <a:buFont typeface="Arial" panose="020B0604020202020204" pitchFamily="34" charset="0"/>
              <a:buChar char="•"/>
            </a:pPr>
            <a:r>
              <a:rPr lang="en-US" dirty="0">
                <a:solidFill>
                  <a:schemeClr val="tx1"/>
                </a:solidFill>
              </a:rPr>
              <a:t>I want to demonstrate that successful teams are important in society.</a:t>
            </a:r>
          </a:p>
          <a:p>
            <a:pPr>
              <a:buFont typeface="Arial" panose="020B0604020202020204" pitchFamily="34" charset="0"/>
              <a:buChar char="•"/>
            </a:pPr>
            <a:r>
              <a:rPr lang="en-US" dirty="0">
                <a:solidFill>
                  <a:schemeClr val="tx1"/>
                </a:solidFill>
              </a:rPr>
              <a:t> Whether in sports or school projects, the ability to work within the team is a goal that everyone strives for when working in a team. We will also touch on Thomas Kilmann conflict model and Belbin.</a:t>
            </a:r>
          </a:p>
        </p:txBody>
      </p:sp>
    </p:spTree>
    <p:extLst>
      <p:ext uri="{BB962C8B-B14F-4D97-AF65-F5344CB8AC3E}">
        <p14:creationId xmlns:p14="http://schemas.microsoft.com/office/powerpoint/2010/main" val="41820677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E34F5-227C-9673-4837-C48297136A51}"/>
              </a:ext>
            </a:extLst>
          </p:cNvPr>
          <p:cNvSpPr>
            <a:spLocks noGrp="1"/>
          </p:cNvSpPr>
          <p:nvPr>
            <p:ph type="title"/>
          </p:nvPr>
        </p:nvSpPr>
        <p:spPr>
          <a:xfrm>
            <a:off x="2188901" y="808056"/>
            <a:ext cx="8381238" cy="1077229"/>
          </a:xfrm>
        </p:spPr>
        <p:txBody>
          <a:bodyPr>
            <a:normAutofit/>
          </a:bodyPr>
          <a:lstStyle/>
          <a:p>
            <a:pPr algn="l"/>
            <a:r>
              <a:rPr lang="en-US" sz="3700"/>
              <a:t>Characteristics of a successful team</a:t>
            </a:r>
          </a:p>
        </p:txBody>
      </p:sp>
      <p:sp>
        <p:nvSpPr>
          <p:cNvPr id="3" name="Content Placeholder 2">
            <a:extLst>
              <a:ext uri="{FF2B5EF4-FFF2-40B4-BE49-F238E27FC236}">
                <a16:creationId xmlns:a16="http://schemas.microsoft.com/office/drawing/2014/main" id="{E94139C8-DC68-B7AA-41BF-37F4645CA482}"/>
              </a:ext>
            </a:extLst>
          </p:cNvPr>
          <p:cNvSpPr>
            <a:spLocks noGrp="1"/>
          </p:cNvSpPr>
          <p:nvPr>
            <p:ph idx="1"/>
          </p:nvPr>
        </p:nvSpPr>
        <p:spPr>
          <a:xfrm>
            <a:off x="1003264" y="2052116"/>
            <a:ext cx="11188735" cy="3997828"/>
          </a:xfrm>
        </p:spPr>
        <p:txBody>
          <a:bodyPr anchor="t">
            <a:normAutofit/>
          </a:bodyPr>
          <a:lstStyle/>
          <a:p>
            <a:r>
              <a:rPr lang="en-US" sz="1800" dirty="0"/>
              <a:t>The objective of a successful team is to have mutual respect amongst each other this means that each individual person needs to understand each other so that the teamwork is maximized. </a:t>
            </a:r>
          </a:p>
          <a:p>
            <a:r>
              <a:rPr lang="en-US" sz="1800" dirty="0"/>
              <a:t>Further communication is important when in a team because ideas can be shared, mistakes can be minimized for the best outcome. The team needs to show disciple, collaboration and communication when these are present the team works better. </a:t>
            </a:r>
            <a:r>
              <a:rPr lang="en-US" sz="1800" dirty="0">
                <a:effectLst/>
                <a:latin typeface="Times New Roman" panose="02020603050405020304" pitchFamily="18" charset="0"/>
              </a:rPr>
              <a:t>(Gordon, 2023)</a:t>
            </a:r>
            <a:endParaRPr lang="en-US" sz="1800" dirty="0"/>
          </a:p>
          <a:p>
            <a:r>
              <a:rPr lang="en-US" sz="1800" dirty="0"/>
              <a:t>Positively handle the conflict with caution and with less aggression to achieve best resolution. </a:t>
            </a:r>
            <a:r>
              <a:rPr lang="en-US" sz="1800" dirty="0">
                <a:effectLst/>
                <a:latin typeface="Times New Roman" panose="02020603050405020304" pitchFamily="18" charset="0"/>
              </a:rPr>
              <a:t>(Conroy, 2023)</a:t>
            </a:r>
            <a:endParaRPr lang="en-US" sz="1800" dirty="0"/>
          </a:p>
        </p:txBody>
      </p:sp>
    </p:spTree>
    <p:extLst>
      <p:ext uri="{BB962C8B-B14F-4D97-AF65-F5344CB8AC3E}">
        <p14:creationId xmlns:p14="http://schemas.microsoft.com/office/powerpoint/2010/main" val="2026817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AF529-F3B4-A6EA-4501-D53673C8B41D}"/>
              </a:ext>
            </a:extLst>
          </p:cNvPr>
          <p:cNvSpPr>
            <a:spLocks noGrp="1"/>
          </p:cNvSpPr>
          <p:nvPr>
            <p:ph type="title"/>
          </p:nvPr>
        </p:nvSpPr>
        <p:spPr/>
        <p:txBody>
          <a:bodyPr/>
          <a:lstStyle/>
          <a:p>
            <a:pPr algn="ctr"/>
            <a:r>
              <a:rPr lang="en-US" dirty="0"/>
              <a:t>Belbin Model.</a:t>
            </a:r>
          </a:p>
        </p:txBody>
      </p:sp>
      <p:sp>
        <p:nvSpPr>
          <p:cNvPr id="3" name="Content Placeholder 2">
            <a:extLst>
              <a:ext uri="{FF2B5EF4-FFF2-40B4-BE49-F238E27FC236}">
                <a16:creationId xmlns:a16="http://schemas.microsoft.com/office/drawing/2014/main" id="{584D33EB-136A-3ECD-A174-1833D5D135B1}"/>
              </a:ext>
            </a:extLst>
          </p:cNvPr>
          <p:cNvSpPr>
            <a:spLocks noGrp="1"/>
          </p:cNvSpPr>
          <p:nvPr>
            <p:ph idx="1"/>
          </p:nvPr>
        </p:nvSpPr>
        <p:spPr>
          <a:xfrm>
            <a:off x="1025610" y="2052116"/>
            <a:ext cx="10342605" cy="3997828"/>
          </a:xfrm>
        </p:spPr>
        <p:txBody>
          <a:bodyPr/>
          <a:lstStyle/>
          <a:p>
            <a:r>
              <a:rPr lang="en-US" dirty="0"/>
              <a:t>Belbin made the discovery of 9 important team roles and each person brings one or more of the 9 roles to the team. </a:t>
            </a:r>
            <a:r>
              <a:rPr lang="en-US" sz="1800" dirty="0">
                <a:effectLst/>
                <a:latin typeface="Times New Roman" panose="02020603050405020304" pitchFamily="18" charset="0"/>
              </a:rPr>
              <a:t>(Adamis et al., 2023)</a:t>
            </a:r>
            <a:endParaRPr lang="en-US" dirty="0"/>
          </a:p>
          <a:p>
            <a:pPr marL="0" indent="0">
              <a:buNone/>
            </a:pPr>
            <a:r>
              <a:rPr lang="en-US" dirty="0"/>
              <a:t>My role:</a:t>
            </a:r>
          </a:p>
          <a:p>
            <a:r>
              <a:rPr lang="en-US" dirty="0"/>
              <a:t>Specialist – expert knowledge in one area.</a:t>
            </a:r>
          </a:p>
          <a:p>
            <a:r>
              <a:rPr lang="en-US" dirty="0"/>
              <a:t>Completer Finisher – pays attention to detail, meets deadlines</a:t>
            </a:r>
          </a:p>
          <a:p>
            <a:r>
              <a:rPr lang="en-US" dirty="0"/>
              <a:t>By me recognizing my 2 strengths, I can now be really good at working with a team.</a:t>
            </a:r>
          </a:p>
        </p:txBody>
      </p:sp>
    </p:spTree>
    <p:extLst>
      <p:ext uri="{BB962C8B-B14F-4D97-AF65-F5344CB8AC3E}">
        <p14:creationId xmlns:p14="http://schemas.microsoft.com/office/powerpoint/2010/main" val="3993917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66FEF-E0C4-AE59-84EE-7E2229ABF4CC}"/>
              </a:ext>
            </a:extLst>
          </p:cNvPr>
          <p:cNvSpPr>
            <a:spLocks noGrp="1"/>
          </p:cNvSpPr>
          <p:nvPr>
            <p:ph type="title"/>
          </p:nvPr>
        </p:nvSpPr>
        <p:spPr/>
        <p:txBody>
          <a:bodyPr/>
          <a:lstStyle/>
          <a:p>
            <a:pPr algn="ctr"/>
            <a:r>
              <a:rPr lang="en-US" dirty="0"/>
              <a:t>REFERENCE LIST</a:t>
            </a:r>
          </a:p>
        </p:txBody>
      </p:sp>
      <p:sp>
        <p:nvSpPr>
          <p:cNvPr id="3" name="Content Placeholder 2">
            <a:extLst>
              <a:ext uri="{FF2B5EF4-FFF2-40B4-BE49-F238E27FC236}">
                <a16:creationId xmlns:a16="http://schemas.microsoft.com/office/drawing/2014/main" id="{813C5705-D943-EFD9-A64D-70623E209B64}"/>
              </a:ext>
            </a:extLst>
          </p:cNvPr>
          <p:cNvSpPr>
            <a:spLocks noGrp="1"/>
          </p:cNvSpPr>
          <p:nvPr>
            <p:ph idx="1"/>
          </p:nvPr>
        </p:nvSpPr>
        <p:spPr/>
        <p:txBody>
          <a:bodyPr>
            <a:normAutofit fontScale="70000" lnSpcReduction="20000"/>
          </a:bodyPr>
          <a:lstStyle/>
          <a:p>
            <a:r>
              <a:rPr lang="en-US" dirty="0"/>
              <a:t>1. </a:t>
            </a:r>
            <a:r>
              <a:rPr lang="en-US" sz="1800" dirty="0">
                <a:effectLst/>
                <a:latin typeface="Times New Roman" panose="02020603050405020304" pitchFamily="18" charset="0"/>
              </a:rPr>
              <a:t>Adamis, D., </a:t>
            </a:r>
            <a:r>
              <a:rPr lang="en-US" sz="1800" dirty="0" err="1">
                <a:effectLst/>
                <a:latin typeface="Times New Roman" panose="02020603050405020304" pitchFamily="18" charset="0"/>
              </a:rPr>
              <a:t>Krompa</a:t>
            </a:r>
            <a:r>
              <a:rPr lang="en-US" sz="1800" dirty="0">
                <a:effectLst/>
                <a:latin typeface="Times New Roman" panose="02020603050405020304" pitchFamily="18" charset="0"/>
              </a:rPr>
              <a:t>, G.M., Rauf, A., Mulligan, O. and O’Mahony, E. (2023). Belbin’s Team Role Balance and Team Effectiveness in Community Mental Health Teams in an Area of Northwest Ireland: Implications for Leadership. </a:t>
            </a:r>
            <a:r>
              <a:rPr lang="en-US" sz="1800" i="1" dirty="0">
                <a:effectLst/>
                <a:latin typeface="Times New Roman" panose="02020603050405020304" pitchFamily="18" charset="0"/>
              </a:rPr>
              <a:t>Merits</a:t>
            </a:r>
            <a:r>
              <a:rPr lang="en-US" sz="1800" dirty="0">
                <a:effectLst/>
                <a:latin typeface="Times New Roman" panose="02020603050405020304" pitchFamily="18" charset="0"/>
              </a:rPr>
              <a:t>, [online] 3(3), pp.604–614.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a:t>
            </a:r>
            <a:r>
              <a:rPr lang="en-US" sz="1800" dirty="0" err="1">
                <a:effectLst/>
                <a:latin typeface="Times New Roman" panose="02020603050405020304" pitchFamily="18" charset="0"/>
              </a:rPr>
              <a:t>doi.org</a:t>
            </a:r>
            <a:r>
              <a:rPr lang="en-US" sz="1800" dirty="0">
                <a:effectLst/>
                <a:latin typeface="Times New Roman" panose="02020603050405020304" pitchFamily="18" charset="0"/>
              </a:rPr>
              <a:t>/10.3390/merits3030036.</a:t>
            </a:r>
          </a:p>
          <a:p>
            <a:r>
              <a:rPr lang="en-US" dirty="0"/>
              <a:t>2. </a:t>
            </a:r>
            <a:r>
              <a:rPr lang="en-US" sz="1800" dirty="0" err="1">
                <a:effectLst/>
                <a:latin typeface="Times New Roman" panose="02020603050405020304" pitchFamily="18" charset="0"/>
              </a:rPr>
              <a:t>Aranzabal</a:t>
            </a:r>
            <a:r>
              <a:rPr lang="en-US" sz="1800" dirty="0">
                <a:effectLst/>
                <a:latin typeface="Times New Roman" panose="02020603050405020304" pitchFamily="18" charset="0"/>
              </a:rPr>
              <a:t>, A., </a:t>
            </a:r>
            <a:r>
              <a:rPr lang="en-US" sz="1800" dirty="0" err="1">
                <a:effectLst/>
                <a:latin typeface="Times New Roman" panose="02020603050405020304" pitchFamily="18" charset="0"/>
              </a:rPr>
              <a:t>Epelde</a:t>
            </a:r>
            <a:r>
              <a:rPr lang="en-US" sz="1800" dirty="0">
                <a:effectLst/>
                <a:latin typeface="Times New Roman" panose="02020603050405020304" pitchFamily="18" charset="0"/>
              </a:rPr>
              <a:t>, E. and </a:t>
            </a:r>
            <a:r>
              <a:rPr lang="en-US" sz="1800" dirty="0" err="1">
                <a:effectLst/>
                <a:latin typeface="Times New Roman" panose="02020603050405020304" pitchFamily="18" charset="0"/>
              </a:rPr>
              <a:t>Artetxe</a:t>
            </a:r>
            <a:r>
              <a:rPr lang="en-US" sz="1800" dirty="0">
                <a:effectLst/>
                <a:latin typeface="Times New Roman" panose="02020603050405020304" pitchFamily="18" charset="0"/>
              </a:rPr>
              <a:t>, M. (2022). Team Formation on the Basis of Belbin’s Roles to Enhance Students’ Performance in Project Based Learning. </a:t>
            </a:r>
            <a:r>
              <a:rPr lang="en-US" sz="1800" i="1" dirty="0">
                <a:effectLst/>
                <a:latin typeface="Times New Roman" panose="02020603050405020304" pitchFamily="18" charset="0"/>
              </a:rPr>
              <a:t>Education for Chemical Engineers</a:t>
            </a:r>
            <a:r>
              <a:rPr lang="en-US" sz="1800" dirty="0">
                <a:effectLst/>
                <a:latin typeface="Times New Roman" panose="02020603050405020304" pitchFamily="18" charset="0"/>
              </a:rPr>
              <a:t>, [online] 38(1), pp.22–37.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a:t>
            </a:r>
            <a:r>
              <a:rPr lang="en-US" sz="1800" dirty="0" err="1">
                <a:effectLst/>
                <a:latin typeface="Times New Roman" panose="02020603050405020304" pitchFamily="18" charset="0"/>
              </a:rPr>
              <a:t>doi.org</a:t>
            </a:r>
            <a:r>
              <a:rPr lang="en-US" sz="1800" dirty="0">
                <a:effectLst/>
                <a:latin typeface="Times New Roman" panose="02020603050405020304" pitchFamily="18" charset="0"/>
              </a:rPr>
              <a:t>/10.1016/j.ece.2021.09.001.</a:t>
            </a:r>
          </a:p>
          <a:p>
            <a:r>
              <a:rPr lang="en-US" dirty="0"/>
              <a:t>3. </a:t>
            </a:r>
            <a:r>
              <a:rPr lang="en-US" sz="1800" dirty="0">
                <a:effectLst/>
                <a:latin typeface="Times New Roman" panose="02020603050405020304" pitchFamily="18" charset="0"/>
              </a:rPr>
              <a:t>Conroy, J. (2023). </a:t>
            </a:r>
            <a:r>
              <a:rPr lang="en-US" sz="1800" i="1" dirty="0">
                <a:effectLst/>
                <a:latin typeface="Times New Roman" panose="02020603050405020304" pitchFamily="18" charset="0"/>
              </a:rPr>
              <a:t>Positive Conflict in the Workplace</a:t>
            </a:r>
            <a:r>
              <a:rPr lang="en-US" sz="1800" dirty="0">
                <a:effectLst/>
                <a:latin typeface="Times New Roman" panose="02020603050405020304" pitchFamily="18" charset="0"/>
              </a:rPr>
              <a:t>. [online] Exude. Available at: https://</a:t>
            </a:r>
            <a:r>
              <a:rPr lang="en-US" sz="1800" dirty="0" err="1">
                <a:effectLst/>
                <a:latin typeface="Times New Roman" panose="02020603050405020304" pitchFamily="18" charset="0"/>
              </a:rPr>
              <a:t>www.exudeinc.com</a:t>
            </a:r>
            <a:r>
              <a:rPr lang="en-US" sz="1800" dirty="0">
                <a:effectLst/>
                <a:latin typeface="Times New Roman" panose="02020603050405020304" pitchFamily="18" charset="0"/>
              </a:rPr>
              <a:t>/blog/positive-conflict-in-the-workplace/.</a:t>
            </a:r>
          </a:p>
          <a:p>
            <a:r>
              <a:rPr lang="en-US" dirty="0"/>
              <a:t>4. </a:t>
            </a:r>
            <a:r>
              <a:rPr lang="en-US" sz="1800" dirty="0">
                <a:effectLst/>
                <a:latin typeface="Times New Roman" panose="02020603050405020304" pitchFamily="18" charset="0"/>
              </a:rPr>
              <a:t>Gordon, R. (2023). </a:t>
            </a:r>
            <a:r>
              <a:rPr lang="en-US" sz="1800" i="1" dirty="0">
                <a:effectLst/>
                <a:latin typeface="Times New Roman" panose="02020603050405020304" pitchFamily="18" charset="0"/>
              </a:rPr>
              <a:t>Why It’s Necessary to Improve Team Communication | American Public University</a:t>
            </a:r>
            <a:r>
              <a:rPr lang="en-US" sz="1800" dirty="0">
                <a:effectLst/>
                <a:latin typeface="Times New Roman" panose="02020603050405020304" pitchFamily="18" charset="0"/>
              </a:rPr>
              <a:t>. [online] </a:t>
            </a:r>
            <a:r>
              <a:rPr lang="en-US" sz="1800" dirty="0" err="1">
                <a:effectLst/>
                <a:latin typeface="Times New Roman" panose="02020603050405020304" pitchFamily="18" charset="0"/>
              </a:rPr>
              <a:t>www.apu.apus.edu</a:t>
            </a:r>
            <a:r>
              <a:rPr lang="en-US" sz="1800" dirty="0">
                <a:effectLst/>
                <a:latin typeface="Times New Roman" panose="02020603050405020304" pitchFamily="18" charset="0"/>
              </a:rPr>
              <a:t>. Available at: https://</a:t>
            </a:r>
            <a:r>
              <a:rPr lang="en-US" sz="1800" dirty="0" err="1">
                <a:effectLst/>
                <a:latin typeface="Times New Roman" panose="02020603050405020304" pitchFamily="18" charset="0"/>
              </a:rPr>
              <a:t>www.apu.apus.edu</a:t>
            </a:r>
            <a:r>
              <a:rPr lang="en-US" sz="1800" dirty="0">
                <a:effectLst/>
                <a:latin typeface="Times New Roman" panose="02020603050405020304" pitchFamily="18" charset="0"/>
              </a:rPr>
              <a:t>/area-of-study/business-and-management/resources/why-it-is-necessary-to-improve-team-communication/.</a:t>
            </a:r>
          </a:p>
          <a:p>
            <a:r>
              <a:rPr lang="en-US" dirty="0"/>
              <a:t>5. </a:t>
            </a:r>
            <a:r>
              <a:rPr lang="en-US" sz="1800" dirty="0">
                <a:effectLst/>
                <a:latin typeface="Times New Roman" panose="02020603050405020304" pitchFamily="18" charset="0"/>
              </a:rPr>
              <a:t>Pennington, G. (2024). Managing conflict styles to accelerate leadership effectiveness. </a:t>
            </a:r>
            <a:r>
              <a:rPr lang="en-US" sz="1800" i="1" dirty="0">
                <a:effectLst/>
                <a:latin typeface="Times New Roman" panose="02020603050405020304" pitchFamily="18" charset="0"/>
              </a:rPr>
              <a:t>BMC Proceedings</a:t>
            </a:r>
            <a:r>
              <a:rPr lang="en-US" sz="1800" dirty="0">
                <a:effectLst/>
                <a:latin typeface="Times New Roman" panose="02020603050405020304" pitchFamily="18" charset="0"/>
              </a:rPr>
              <a:t>, 18(S1), pp.1–7. </a:t>
            </a:r>
            <a:r>
              <a:rPr lang="en-US" sz="1800" dirty="0" err="1">
                <a:effectLst/>
                <a:latin typeface="Times New Roman" panose="02020603050405020304" pitchFamily="18" charset="0"/>
              </a:rPr>
              <a:t>doi:https</a:t>
            </a:r>
            <a:r>
              <a:rPr lang="en-US" sz="1800" dirty="0">
                <a:effectLst/>
                <a:latin typeface="Times New Roman" panose="02020603050405020304" pitchFamily="18" charset="0"/>
              </a:rPr>
              <a:t>://</a:t>
            </a:r>
            <a:r>
              <a:rPr lang="en-US" sz="1800" dirty="0" err="1">
                <a:effectLst/>
                <a:latin typeface="Times New Roman" panose="02020603050405020304" pitchFamily="18" charset="0"/>
              </a:rPr>
              <a:t>doi.org</a:t>
            </a:r>
            <a:r>
              <a:rPr lang="en-US" sz="1800" dirty="0">
                <a:effectLst/>
                <a:latin typeface="Times New Roman" panose="02020603050405020304" pitchFamily="18" charset="0"/>
              </a:rPr>
              <a:t>/10.1186/s12919-024-00313-1.</a:t>
            </a:r>
          </a:p>
          <a:p>
            <a:endParaRPr lang="en-US" dirty="0"/>
          </a:p>
        </p:txBody>
      </p:sp>
    </p:spTree>
    <p:extLst>
      <p:ext uri="{BB962C8B-B14F-4D97-AF65-F5344CB8AC3E}">
        <p14:creationId xmlns:p14="http://schemas.microsoft.com/office/powerpoint/2010/main" val="1255381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bstract orange tubes">
            <a:extLst>
              <a:ext uri="{FF2B5EF4-FFF2-40B4-BE49-F238E27FC236}">
                <a16:creationId xmlns:a16="http://schemas.microsoft.com/office/drawing/2014/main" id="{834D5689-5CEA-5774-9451-884574029245}"/>
              </a:ext>
            </a:extLst>
          </p:cNvPr>
          <p:cNvPicPr>
            <a:picLocks noChangeAspect="1"/>
          </p:cNvPicPr>
          <p:nvPr/>
        </p:nvPicPr>
        <p:blipFill>
          <a:blip r:embed="rId3"/>
          <a:srcRect t="14410" r="9091" b="8979"/>
          <a:stretch>
            <a:fillRect/>
          </a:stretch>
        </p:blipFill>
        <p:spPr>
          <a:xfrm>
            <a:off x="20" y="227"/>
            <a:ext cx="12191675" cy="6858000"/>
          </a:xfrm>
          <a:prstGeom prst="rect">
            <a:avLst/>
          </a:prstGeom>
        </p:spPr>
      </p:pic>
      <p:pic>
        <p:nvPicPr>
          <p:cNvPr id="22" name="Picture 21">
            <a:extLst>
              <a:ext uri="{FF2B5EF4-FFF2-40B4-BE49-F238E27FC236}">
                <a16:creationId xmlns:a16="http://schemas.microsoft.com/office/drawing/2014/main" id="{D445918B-6272-4727-A3FA-F23651AECAE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4" name="Picture 23">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25">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589207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97D4E-8359-9197-E4F2-48355540418D}"/>
              </a:ext>
            </a:extLst>
          </p:cNvPr>
          <p:cNvSpPr>
            <a:spLocks noGrp="1"/>
          </p:cNvSpPr>
          <p:nvPr>
            <p:ph type="title"/>
          </p:nvPr>
        </p:nvSpPr>
        <p:spPr>
          <a:xfrm>
            <a:off x="1974738" y="808056"/>
            <a:ext cx="4119672" cy="1077229"/>
          </a:xfrm>
        </p:spPr>
        <p:txBody>
          <a:bodyPr>
            <a:normAutofit/>
          </a:bodyPr>
          <a:lstStyle/>
          <a:p>
            <a:pPr algn="l"/>
            <a:r>
              <a:rPr lang="en-US" dirty="0"/>
              <a:t>Example of team and group</a:t>
            </a:r>
          </a:p>
        </p:txBody>
      </p:sp>
      <p:sp>
        <p:nvSpPr>
          <p:cNvPr id="3" name="Content Placeholder 2">
            <a:extLst>
              <a:ext uri="{FF2B5EF4-FFF2-40B4-BE49-F238E27FC236}">
                <a16:creationId xmlns:a16="http://schemas.microsoft.com/office/drawing/2014/main" id="{5D98E210-3AFF-54DD-28B3-7136B7F0DAE5}"/>
              </a:ext>
            </a:extLst>
          </p:cNvPr>
          <p:cNvSpPr>
            <a:spLocks noGrp="1"/>
          </p:cNvSpPr>
          <p:nvPr>
            <p:ph idx="1"/>
          </p:nvPr>
        </p:nvSpPr>
        <p:spPr>
          <a:xfrm>
            <a:off x="1005707" y="2052116"/>
            <a:ext cx="5864642" cy="4803166"/>
          </a:xfrm>
        </p:spPr>
        <p:txBody>
          <a:bodyPr>
            <a:normAutofit/>
          </a:bodyPr>
          <a:lstStyle/>
          <a:p>
            <a:pPr>
              <a:lnSpc>
                <a:spcPct val="110000"/>
              </a:lnSpc>
              <a:buClr>
                <a:srgbClr val="FFF5A9"/>
              </a:buClr>
            </a:pPr>
            <a:r>
              <a:rPr lang="en-US" sz="1500" dirty="0"/>
              <a:t>It’s important that teams work together in certain working </a:t>
            </a:r>
            <a:r>
              <a:rPr lang="en-US" sz="1500" dirty="0" err="1"/>
              <a:t>enviroment</a:t>
            </a:r>
            <a:r>
              <a:rPr lang="en-US" sz="1500" dirty="0"/>
              <a:t> such as various professions like electricians and plumbers.</a:t>
            </a:r>
          </a:p>
          <a:p>
            <a:pPr>
              <a:lnSpc>
                <a:spcPct val="110000"/>
              </a:lnSpc>
              <a:buClr>
                <a:srgbClr val="FFF5A9"/>
              </a:buClr>
            </a:pPr>
            <a:r>
              <a:rPr lang="en-US" sz="1500" dirty="0"/>
              <a:t>I’m a certified electrician and in college working in a team was one of the most successful means of completing a job fast and within good quality, for example there is something called an RCD and it’s a protective measure if this fails it could pose a life threating hazard but getting this double checked is important.</a:t>
            </a:r>
          </a:p>
          <a:p>
            <a:pPr>
              <a:lnSpc>
                <a:spcPct val="110000"/>
              </a:lnSpc>
              <a:buClr>
                <a:srgbClr val="FFF5A9"/>
              </a:buClr>
            </a:pPr>
            <a:r>
              <a:rPr lang="en-US" sz="1500" dirty="0"/>
              <a:t> Furthermore, group would be like for example when I was learning in college for my level 3 certificate.</a:t>
            </a:r>
          </a:p>
        </p:txBody>
      </p:sp>
      <p:sp>
        <p:nvSpPr>
          <p:cNvPr id="32" name="Rectangle 31">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961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638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0" name="Picture 39">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2" name="Rectangle 41">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4" name="Rectangle 43">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6" name="Rectangle 45">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8" name="Rectangle 47">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0" name="TextBox 49">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52" name="Rectangle 51">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9867"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558A0B6A-DEC0-46AC-8D12-B6E45FCD1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3" y="0"/>
            <a:ext cx="12189867" cy="6858001"/>
          </a:xfrm>
          <a:prstGeom prst="rect">
            <a:avLst/>
          </a:prstGeom>
          <a:solidFill>
            <a:schemeClr val="tx2">
              <a:alpha val="1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6" name="Picture 55">
            <a:extLst>
              <a:ext uri="{FF2B5EF4-FFF2-40B4-BE49-F238E27FC236}">
                <a16:creationId xmlns:a16="http://schemas.microsoft.com/office/drawing/2014/main" id="{8C1A506D-EB69-4549-9782-F0EBB2A9AE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sp>
        <p:nvSpPr>
          <p:cNvPr id="2" name="Title 1">
            <a:extLst>
              <a:ext uri="{FF2B5EF4-FFF2-40B4-BE49-F238E27FC236}">
                <a16:creationId xmlns:a16="http://schemas.microsoft.com/office/drawing/2014/main" id="{C5B6C7DA-77F0-98C9-8E79-49CCF085F737}"/>
              </a:ext>
            </a:extLst>
          </p:cNvPr>
          <p:cNvSpPr>
            <a:spLocks noGrp="1"/>
          </p:cNvSpPr>
          <p:nvPr>
            <p:ph type="title"/>
          </p:nvPr>
        </p:nvSpPr>
        <p:spPr>
          <a:xfrm>
            <a:off x="2092205" y="342803"/>
            <a:ext cx="7908513" cy="2495051"/>
          </a:xfrm>
        </p:spPr>
        <p:txBody>
          <a:bodyPr vert="horz" lIns="91440" tIns="45720" rIns="91440" bIns="45720" rtlCol="0" anchor="b">
            <a:normAutofit/>
          </a:bodyPr>
          <a:lstStyle/>
          <a:p>
            <a:pPr algn="ctr"/>
            <a:r>
              <a:rPr lang="en-US" sz="5600" dirty="0"/>
              <a:t>What makes a team more successful than others</a:t>
            </a:r>
          </a:p>
        </p:txBody>
      </p:sp>
      <p:sp>
        <p:nvSpPr>
          <p:cNvPr id="3" name="Content Placeholder 2">
            <a:extLst>
              <a:ext uri="{FF2B5EF4-FFF2-40B4-BE49-F238E27FC236}">
                <a16:creationId xmlns:a16="http://schemas.microsoft.com/office/drawing/2014/main" id="{273758C8-F0C7-4058-0E16-05AF4581A88A}"/>
              </a:ext>
            </a:extLst>
          </p:cNvPr>
          <p:cNvSpPr>
            <a:spLocks noGrp="1"/>
          </p:cNvSpPr>
          <p:nvPr>
            <p:ph idx="1"/>
          </p:nvPr>
        </p:nvSpPr>
        <p:spPr>
          <a:xfrm>
            <a:off x="0" y="2837854"/>
            <a:ext cx="12189867" cy="2342505"/>
          </a:xfrm>
        </p:spPr>
        <p:txBody>
          <a:bodyPr vert="horz" lIns="91440" tIns="0" rIns="91440" bIns="45720" rtlCol="0" anchor="t">
            <a:normAutofit fontScale="77500" lnSpcReduction="20000"/>
          </a:bodyPr>
          <a:lstStyle/>
          <a:p>
            <a:pPr algn="ctr">
              <a:buFont typeface="Arial" panose="020B0604020202020204" pitchFamily="34" charset="0"/>
              <a:buChar char="•"/>
            </a:pPr>
            <a:r>
              <a:rPr lang="en-US" sz="2800" dirty="0"/>
              <a:t>One of the ways that people identify a good team would be through the people who make the team up themselves and the best way to identify an individual would be by using Belbin Theory which states that there are 9 key roles. </a:t>
            </a:r>
            <a:r>
              <a:rPr lang="en-US" dirty="0"/>
              <a:t>(</a:t>
            </a:r>
            <a:r>
              <a:rPr lang="en-US" dirty="0" err="1"/>
              <a:t>Aranzabal</a:t>
            </a:r>
            <a:r>
              <a:rPr lang="en-US" dirty="0"/>
              <a:t>, </a:t>
            </a:r>
            <a:r>
              <a:rPr lang="en-US" dirty="0" err="1"/>
              <a:t>Epelde</a:t>
            </a:r>
            <a:r>
              <a:rPr lang="en-US" dirty="0"/>
              <a:t> and </a:t>
            </a:r>
            <a:r>
              <a:rPr lang="en-US" dirty="0" err="1"/>
              <a:t>Artetxe</a:t>
            </a:r>
            <a:r>
              <a:rPr lang="en-US" dirty="0"/>
              <a:t>, 2022)</a:t>
            </a:r>
            <a:endParaRPr lang="en-US" sz="2800" dirty="0"/>
          </a:p>
          <a:p>
            <a:pPr algn="ctr">
              <a:buFont typeface="Arial" panose="020B0604020202020204" pitchFamily="34" charset="0"/>
              <a:buChar char="•"/>
            </a:pPr>
            <a:r>
              <a:rPr lang="en-US" sz="2800" dirty="0"/>
              <a:t>Out of the 9 key roles an individual has 2 or 3 in total. By identifying these key roles, the natural leader would then fit the specified individual into the right section reach a more successful team.</a:t>
            </a:r>
          </a:p>
        </p:txBody>
      </p:sp>
    </p:spTree>
    <p:extLst>
      <p:ext uri="{BB962C8B-B14F-4D97-AF65-F5344CB8AC3E}">
        <p14:creationId xmlns:p14="http://schemas.microsoft.com/office/powerpoint/2010/main" val="633930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Hands being raised">
            <a:extLst>
              <a:ext uri="{FF2B5EF4-FFF2-40B4-BE49-F238E27FC236}">
                <a16:creationId xmlns:a16="http://schemas.microsoft.com/office/drawing/2014/main" id="{C03AB07A-5531-916C-46BF-4D80C3FF6BFD}"/>
              </a:ext>
            </a:extLst>
          </p:cNvPr>
          <p:cNvPicPr>
            <a:picLocks noChangeAspect="1"/>
          </p:cNvPicPr>
          <p:nvPr/>
        </p:nvPicPr>
        <p:blipFill>
          <a:blip r:embed="rId3">
            <a:duotone>
              <a:schemeClr val="bg2">
                <a:shade val="45000"/>
                <a:satMod val="135000"/>
              </a:schemeClr>
              <a:prstClr val="white"/>
            </a:duotone>
          </a:blip>
          <a:srcRect t="5343" r="-1" b="10385"/>
          <a:stretch>
            <a:fillRect/>
          </a:stretch>
        </p:blipFill>
        <p:spPr>
          <a:xfrm>
            <a:off x="20" y="227"/>
            <a:ext cx="12191675" cy="6858000"/>
          </a:xfrm>
          <a:prstGeom prst="rect">
            <a:avLst/>
          </a:prstGeom>
        </p:spPr>
      </p:pic>
      <p:pic>
        <p:nvPicPr>
          <p:cNvPr id="40" name="Picture 39">
            <a:extLst>
              <a:ext uri="{FF2B5EF4-FFF2-40B4-BE49-F238E27FC236}">
                <a16:creationId xmlns:a16="http://schemas.microsoft.com/office/drawing/2014/main" id="{967F5611-5230-4249-948C-9599F8622A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1" name="Picture 40">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1828" y="0"/>
            <a:ext cx="12189867" cy="6858000"/>
          </a:xfrm>
          <a:prstGeom prst="rect">
            <a:avLst/>
          </a:prstGeom>
        </p:spPr>
      </p:pic>
      <p:sp>
        <p:nvSpPr>
          <p:cNvPr id="42" name="Rectangle 41">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828DF289-3FA7-47B8-A823-7F7292C92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itle 1">
            <a:extLst>
              <a:ext uri="{FF2B5EF4-FFF2-40B4-BE49-F238E27FC236}">
                <a16:creationId xmlns:a16="http://schemas.microsoft.com/office/drawing/2014/main" id="{38E69B67-5369-16B8-2897-2E27841B08C3}"/>
              </a:ext>
            </a:extLst>
          </p:cNvPr>
          <p:cNvSpPr>
            <a:spLocks noGrp="1"/>
          </p:cNvSpPr>
          <p:nvPr>
            <p:ph type="title"/>
          </p:nvPr>
        </p:nvSpPr>
        <p:spPr>
          <a:xfrm>
            <a:off x="2610579" y="409730"/>
            <a:ext cx="7959560" cy="1077229"/>
          </a:xfrm>
        </p:spPr>
        <p:txBody>
          <a:bodyPr>
            <a:normAutofit/>
          </a:bodyPr>
          <a:lstStyle/>
          <a:p>
            <a:pPr algn="l"/>
            <a:r>
              <a:rPr lang="en-US" dirty="0"/>
              <a:t>Thomas Kilmann Theory conflict style</a:t>
            </a:r>
          </a:p>
        </p:txBody>
      </p:sp>
      <p:sp>
        <p:nvSpPr>
          <p:cNvPr id="24" name="Content Placeholder 23">
            <a:extLst>
              <a:ext uri="{FF2B5EF4-FFF2-40B4-BE49-F238E27FC236}">
                <a16:creationId xmlns:a16="http://schemas.microsoft.com/office/drawing/2014/main" id="{A2014507-D027-4355-7B91-7BC6DD61666B}"/>
              </a:ext>
            </a:extLst>
          </p:cNvPr>
          <p:cNvSpPr>
            <a:spLocks noGrp="1"/>
          </p:cNvSpPr>
          <p:nvPr>
            <p:ph idx="1"/>
          </p:nvPr>
        </p:nvSpPr>
        <p:spPr>
          <a:xfrm>
            <a:off x="962042" y="2052116"/>
            <a:ext cx="10447976" cy="3997828"/>
          </a:xfrm>
        </p:spPr>
        <p:txBody>
          <a:bodyPr>
            <a:normAutofit/>
          </a:bodyPr>
          <a:lstStyle/>
          <a:p>
            <a:pPr>
              <a:buFont typeface="Arial" panose="020B0604020202020204" pitchFamily="34" charset="0"/>
              <a:buChar char="•"/>
            </a:pPr>
            <a:r>
              <a:rPr lang="en-US" dirty="0"/>
              <a:t>People manage conflict in many different shapes and forms. </a:t>
            </a:r>
          </a:p>
          <a:p>
            <a:pPr>
              <a:buFont typeface="Arial" panose="020B0604020202020204" pitchFamily="34" charset="0"/>
              <a:buChar char="•"/>
            </a:pPr>
            <a:r>
              <a:rPr lang="en-US" dirty="0"/>
              <a:t>Thomas Kilmann identified at least 5 main conflict styles which is structured over people who are either assertive or cooperative, these would be competing, collaborating, compromising, avoiding and accommodating. </a:t>
            </a:r>
            <a:r>
              <a:rPr lang="en-US" sz="1800" dirty="0">
                <a:effectLst/>
                <a:latin typeface="Times New Roman" panose="02020603050405020304" pitchFamily="18" charset="0"/>
              </a:rPr>
              <a:t>(Pennington, 2024)</a:t>
            </a:r>
            <a:endParaRPr lang="en-US" dirty="0"/>
          </a:p>
          <a:p>
            <a:pPr>
              <a:buFont typeface="Arial" panose="020B0604020202020204" pitchFamily="34" charset="0"/>
              <a:buChar char="•"/>
            </a:pPr>
            <a:r>
              <a:rPr lang="en-US" dirty="0"/>
              <a:t> Best example would be two team members are debating, one is avoiding, the other is competing. Therefore, a successful team will only work when parties can collaborate after disagreements, this factor is necessary when maintaining a successful team.</a:t>
            </a:r>
          </a:p>
        </p:txBody>
      </p:sp>
      <p:sp>
        <p:nvSpPr>
          <p:cNvPr id="39" name="Rectangle 38">
            <a:extLst>
              <a:ext uri="{FF2B5EF4-FFF2-40B4-BE49-F238E27FC236}">
                <a16:creationId xmlns:a16="http://schemas.microsoft.com/office/drawing/2014/main" id="{EEA9B471-D6E2-406D-878F-E931B0D7E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9277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3C38C329-05C1-44E0-942C-D7A60A7F2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a:extLst>
              <a:ext uri="{FF2B5EF4-FFF2-40B4-BE49-F238E27FC236}">
                <a16:creationId xmlns:a16="http://schemas.microsoft.com/office/drawing/2014/main" id="{A40E99DB-69B1-42D9-9A2E-A196302E0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5" name="Rectangle 44">
            <a:extLst>
              <a:ext uri="{FF2B5EF4-FFF2-40B4-BE49-F238E27FC236}">
                <a16:creationId xmlns:a16="http://schemas.microsoft.com/office/drawing/2014/main" id="{DA98F3A3-687B-4002-93F2-58E8590DC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6" name="Rectangle 45">
            <a:extLst>
              <a:ext uri="{FF2B5EF4-FFF2-40B4-BE49-F238E27FC236}">
                <a16:creationId xmlns:a16="http://schemas.microsoft.com/office/drawing/2014/main" id="{27A1367E-049C-45E5-9C32-CC32DCEAE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174" y="0"/>
            <a:ext cx="9590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1864D08-F64B-6F5F-8478-826DFF07EFA6}"/>
              </a:ext>
            </a:extLst>
          </p:cNvPr>
          <p:cNvSpPr>
            <a:spLocks noGrp="1"/>
          </p:cNvSpPr>
          <p:nvPr>
            <p:ph type="title"/>
          </p:nvPr>
        </p:nvSpPr>
        <p:spPr>
          <a:xfrm>
            <a:off x="1759309" y="326017"/>
            <a:ext cx="7710140" cy="1077229"/>
          </a:xfrm>
        </p:spPr>
        <p:txBody>
          <a:bodyPr anchor="b">
            <a:normAutofit/>
          </a:bodyPr>
          <a:lstStyle/>
          <a:p>
            <a:pPr algn="ctr"/>
            <a:r>
              <a:rPr lang="en-US" sz="4000" dirty="0"/>
              <a:t>Analysis</a:t>
            </a:r>
          </a:p>
        </p:txBody>
      </p:sp>
      <p:sp>
        <p:nvSpPr>
          <p:cNvPr id="47" name="Right Triangle 46">
            <a:extLst>
              <a:ext uri="{FF2B5EF4-FFF2-40B4-BE49-F238E27FC236}">
                <a16:creationId xmlns:a16="http://schemas.microsoft.com/office/drawing/2014/main" id="{16E2DAB7-48CB-400E-9ED2-FB1762BE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589439" y="326017"/>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ntent Placeholder 15">
            <a:extLst>
              <a:ext uri="{FF2B5EF4-FFF2-40B4-BE49-F238E27FC236}">
                <a16:creationId xmlns:a16="http://schemas.microsoft.com/office/drawing/2014/main" id="{2AAB0F31-C006-698A-5BB9-E990E3258B06}"/>
              </a:ext>
            </a:extLst>
          </p:cNvPr>
          <p:cNvSpPr>
            <a:spLocks noGrp="1"/>
          </p:cNvSpPr>
          <p:nvPr>
            <p:ph idx="1"/>
          </p:nvPr>
        </p:nvSpPr>
        <p:spPr>
          <a:xfrm>
            <a:off x="1759308" y="1591733"/>
            <a:ext cx="7710141" cy="4684887"/>
          </a:xfrm>
        </p:spPr>
        <p:txBody>
          <a:bodyPr anchor="ctr">
            <a:normAutofit/>
          </a:bodyPr>
          <a:lstStyle/>
          <a:p>
            <a:r>
              <a:rPr lang="en-US" dirty="0"/>
              <a:t>Working in a team is important because it’s faster and more efficient to do so.</a:t>
            </a:r>
          </a:p>
          <a:p>
            <a:pPr>
              <a:buFont typeface="Arial" panose="020B0604020202020204" pitchFamily="34" charset="0"/>
              <a:buChar char="•"/>
            </a:pPr>
            <a:r>
              <a:rPr lang="en-US" dirty="0"/>
              <a:t> We will look at real example of Thomas Kilmann theory and Belbin theory for example there are three people who are debating about Crypto currency one is competing the other is compromising, the third one is collaborative, the collaborator will not push his believe on the assertive person neither on the compromising person.</a:t>
            </a:r>
          </a:p>
          <a:p>
            <a:pPr>
              <a:buFont typeface="Arial" panose="020B0604020202020204" pitchFamily="34" charset="0"/>
              <a:buChar char="•"/>
            </a:pPr>
            <a:r>
              <a:rPr lang="en-US" dirty="0"/>
              <a:t>The collaborator will find a way for both parties to agree in a sense to reach a common goal.</a:t>
            </a:r>
          </a:p>
        </p:txBody>
      </p:sp>
    </p:spTree>
    <p:extLst>
      <p:ext uri="{BB962C8B-B14F-4D97-AF65-F5344CB8AC3E}">
        <p14:creationId xmlns:p14="http://schemas.microsoft.com/office/powerpoint/2010/main" val="165092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in a suit with clasped hands">
            <a:extLst>
              <a:ext uri="{FF2B5EF4-FFF2-40B4-BE49-F238E27FC236}">
                <a16:creationId xmlns:a16="http://schemas.microsoft.com/office/drawing/2014/main" id="{7C4DC382-EAFA-C38D-883C-6ABD013C03D5}"/>
              </a:ext>
            </a:extLst>
          </p:cNvPr>
          <p:cNvPicPr>
            <a:picLocks noChangeAspect="1"/>
          </p:cNvPicPr>
          <p:nvPr/>
        </p:nvPicPr>
        <p:blipFill>
          <a:blip r:embed="rId2">
            <a:duotone>
              <a:schemeClr val="bg2">
                <a:shade val="45000"/>
                <a:satMod val="135000"/>
              </a:schemeClr>
              <a:prstClr val="white"/>
            </a:duotone>
            <a:alphaModFix amt="25000"/>
          </a:blip>
          <a:srcRect t="2164" r="-1" b="13564"/>
          <a:stretch>
            <a:fillRect/>
          </a:stretch>
        </p:blipFill>
        <p:spPr>
          <a:xfrm>
            <a:off x="153" y="10"/>
            <a:ext cx="12191695" cy="6857990"/>
          </a:xfrm>
          <a:prstGeom prst="rect">
            <a:avLst/>
          </a:prstGeom>
        </p:spPr>
      </p:pic>
      <p:pic>
        <p:nvPicPr>
          <p:cNvPr id="40" name="Picture 39">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a:extLst>
              <a:ext uri="{FF2B5EF4-FFF2-40B4-BE49-F238E27FC236}">
                <a16:creationId xmlns:a16="http://schemas.microsoft.com/office/drawing/2014/main" id="{E312D74A-B5A3-DCB9-EAE2-0AE0626E4C9D}"/>
              </a:ext>
            </a:extLst>
          </p:cNvPr>
          <p:cNvSpPr>
            <a:spLocks noGrp="1"/>
          </p:cNvSpPr>
          <p:nvPr>
            <p:ph type="title"/>
          </p:nvPr>
        </p:nvSpPr>
        <p:spPr>
          <a:xfrm>
            <a:off x="2611808" y="808056"/>
            <a:ext cx="7958331" cy="1077229"/>
          </a:xfrm>
        </p:spPr>
        <p:txBody>
          <a:bodyPr>
            <a:normAutofit/>
          </a:bodyPr>
          <a:lstStyle/>
          <a:p>
            <a:pPr algn="l"/>
            <a:r>
              <a:rPr lang="en-US"/>
              <a:t>Summary </a:t>
            </a:r>
          </a:p>
        </p:txBody>
      </p:sp>
      <p:sp>
        <p:nvSpPr>
          <p:cNvPr id="41" name="Rectangle 40">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152811FE-2C3E-A60E-F7E0-ADD2E4FFB050}"/>
              </a:ext>
            </a:extLst>
          </p:cNvPr>
          <p:cNvSpPr>
            <a:spLocks noGrp="1"/>
          </p:cNvSpPr>
          <p:nvPr>
            <p:ph idx="1"/>
          </p:nvPr>
        </p:nvSpPr>
        <p:spPr>
          <a:xfrm>
            <a:off x="1007761" y="2052116"/>
            <a:ext cx="11182106" cy="3347787"/>
          </a:xfrm>
        </p:spPr>
        <p:txBody>
          <a:bodyPr>
            <a:normAutofit/>
          </a:bodyPr>
          <a:lstStyle/>
          <a:p>
            <a:r>
              <a:rPr lang="en-US" dirty="0"/>
              <a:t>Today we have learned that a successful team is not just about cooperating to reach a common goal but is the combination of both Kilmann’s theory and Belbin Theory to identify key roles and traits that individuals brings to the team.</a:t>
            </a:r>
          </a:p>
          <a:p>
            <a:r>
              <a:rPr lang="en-US" dirty="0"/>
              <a:t> This is further exaggerated by putting them in the right spots for the team to become more effective and productive.</a:t>
            </a:r>
          </a:p>
        </p:txBody>
      </p:sp>
    </p:spTree>
    <p:extLst>
      <p:ext uri="{BB962C8B-B14F-4D97-AF65-F5344CB8AC3E}">
        <p14:creationId xmlns:p14="http://schemas.microsoft.com/office/powerpoint/2010/main" val="1908840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8B8BFF-ABC6-4302-9767-D2ADEE381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D5F431FD-989C-4F7B-9EF1-BDED51AED4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a:extLst>
              <a:ext uri="{FF2B5EF4-FFF2-40B4-BE49-F238E27FC236}">
                <a16:creationId xmlns:a16="http://schemas.microsoft.com/office/drawing/2014/main" id="{BB17FFD2-DBC7-4ABB-B2A0-7E18EC1B8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7AFFF3F7-4395-4F19-BC12-8940796BE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92806DFD-E192-42CC-B190-3C4C95B8F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5906" y="0"/>
            <a:ext cx="10906093"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C45FD-87F5-96F7-8BF9-E5FEAEB5C724}"/>
              </a:ext>
            </a:extLst>
          </p:cNvPr>
          <p:cNvSpPr>
            <a:spLocks noGrp="1"/>
          </p:cNvSpPr>
          <p:nvPr>
            <p:ph type="title"/>
          </p:nvPr>
        </p:nvSpPr>
        <p:spPr>
          <a:xfrm>
            <a:off x="2250081" y="808056"/>
            <a:ext cx="8006760" cy="1518934"/>
          </a:xfrm>
        </p:spPr>
        <p:txBody>
          <a:bodyPr anchor="t">
            <a:normAutofit/>
          </a:bodyPr>
          <a:lstStyle/>
          <a:p>
            <a:pPr algn="l"/>
            <a:r>
              <a:rPr lang="en-US" sz="5000" dirty="0">
                <a:solidFill>
                  <a:schemeClr val="tx2"/>
                </a:solidFill>
              </a:rPr>
              <a:t>My personal learning from teamwork</a:t>
            </a:r>
          </a:p>
        </p:txBody>
      </p:sp>
      <p:sp>
        <p:nvSpPr>
          <p:cNvPr id="18" name="Right Triangle 17">
            <a:extLst>
              <a:ext uri="{FF2B5EF4-FFF2-40B4-BE49-F238E27FC236}">
                <a16:creationId xmlns:a16="http://schemas.microsoft.com/office/drawing/2014/main" id="{0BFD2628-8E1E-4A9C-8CC0-A04332683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09734" y="808056"/>
            <a:ext cx="239869" cy="239869"/>
          </a:xfrm>
          <a:prstGeom prst="r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F4E07D-627C-F9A8-131D-781FE3B7EBA2}"/>
              </a:ext>
            </a:extLst>
          </p:cNvPr>
          <p:cNvSpPr>
            <a:spLocks noGrp="1"/>
          </p:cNvSpPr>
          <p:nvPr>
            <p:ph idx="1"/>
          </p:nvPr>
        </p:nvSpPr>
        <p:spPr>
          <a:xfrm>
            <a:off x="1007761" y="2547708"/>
            <a:ext cx="10862067" cy="3502235"/>
          </a:xfrm>
        </p:spPr>
        <p:txBody>
          <a:bodyPr anchor="ctr">
            <a:normAutofit/>
          </a:bodyPr>
          <a:lstStyle/>
          <a:p>
            <a:pPr marL="0" indent="0">
              <a:buNone/>
            </a:pPr>
            <a:r>
              <a:rPr lang="en-US" dirty="0">
                <a:solidFill>
                  <a:schemeClr val="tx2"/>
                </a:solidFill>
              </a:rPr>
              <a:t>I learned to:</a:t>
            </a:r>
          </a:p>
          <a:p>
            <a:pPr>
              <a:buFont typeface="Arial" panose="020B0604020202020204" pitchFamily="34" charset="0"/>
              <a:buChar char="•"/>
            </a:pPr>
            <a:r>
              <a:rPr lang="en-US" dirty="0">
                <a:solidFill>
                  <a:schemeClr val="tx2"/>
                </a:solidFill>
              </a:rPr>
              <a:t>Understand what people are saying more clearly.</a:t>
            </a:r>
          </a:p>
          <a:p>
            <a:pPr>
              <a:buFont typeface="Arial" panose="020B0604020202020204" pitchFamily="34" charset="0"/>
              <a:buChar char="•"/>
            </a:pPr>
            <a:r>
              <a:rPr lang="en-US" dirty="0" err="1">
                <a:solidFill>
                  <a:schemeClr val="tx2"/>
                </a:solidFill>
              </a:rPr>
              <a:t>Recongnise</a:t>
            </a:r>
            <a:r>
              <a:rPr lang="en-US" dirty="0">
                <a:solidFill>
                  <a:schemeClr val="tx2"/>
                </a:solidFill>
              </a:rPr>
              <a:t> each role and where I belong.</a:t>
            </a:r>
          </a:p>
          <a:p>
            <a:pPr>
              <a:buFont typeface="Arial" panose="020B0604020202020204" pitchFamily="34" charset="0"/>
              <a:buChar char="•"/>
            </a:pPr>
            <a:r>
              <a:rPr lang="en-US" dirty="0">
                <a:solidFill>
                  <a:schemeClr val="tx2"/>
                </a:solidFill>
              </a:rPr>
              <a:t>Have open mind to new ideas.</a:t>
            </a:r>
          </a:p>
          <a:p>
            <a:pPr>
              <a:buFont typeface="Arial" panose="020B0604020202020204" pitchFamily="34" charset="0"/>
              <a:buChar char="•"/>
            </a:pPr>
            <a:r>
              <a:rPr lang="en-US" dirty="0">
                <a:solidFill>
                  <a:schemeClr val="tx2"/>
                </a:solidFill>
              </a:rPr>
              <a:t>View feed back with more positive mindset.</a:t>
            </a:r>
          </a:p>
          <a:p>
            <a:pPr>
              <a:buFont typeface="Arial" panose="020B0604020202020204" pitchFamily="34" charset="0"/>
              <a:buChar char="•"/>
            </a:pPr>
            <a:r>
              <a:rPr lang="en-US" dirty="0">
                <a:solidFill>
                  <a:schemeClr val="tx2"/>
                </a:solidFill>
              </a:rPr>
              <a:t>Learned to be calm in an intense situation in a working environment.</a:t>
            </a:r>
          </a:p>
          <a:p>
            <a:endParaRPr lang="en-US" dirty="0">
              <a:solidFill>
                <a:schemeClr val="tx2"/>
              </a:solidFill>
            </a:endParaRPr>
          </a:p>
        </p:txBody>
      </p:sp>
      <p:sp>
        <p:nvSpPr>
          <p:cNvPr id="20" name="Rectangle 19">
            <a:extLst>
              <a:ext uri="{FF2B5EF4-FFF2-40B4-BE49-F238E27FC236}">
                <a16:creationId xmlns:a16="http://schemas.microsoft.com/office/drawing/2014/main" id="{D0DAE048-BF8A-4A95-8DBC-D3A926B94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71960" y="0"/>
            <a:ext cx="320040"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686731680"/>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Madison</Template>
  <TotalTime>457</TotalTime>
  <Words>1110</Words>
  <Application>Microsoft Macintosh PowerPoint</Application>
  <PresentationFormat>Widescreen</PresentationFormat>
  <Paragraphs>53</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MS Shell Dlg 2</vt:lpstr>
      <vt:lpstr>Times New Roman</vt:lpstr>
      <vt:lpstr>Wingdings</vt:lpstr>
      <vt:lpstr>Wingdings 3</vt:lpstr>
      <vt:lpstr>Madison</vt:lpstr>
      <vt:lpstr>Name: Lukas Ferenc Student ID: 2423020  module code: BMSW4009  </vt:lpstr>
      <vt:lpstr>Brief overview</vt:lpstr>
      <vt:lpstr>Introduction </vt:lpstr>
      <vt:lpstr>Characteristics of a successful team</vt:lpstr>
      <vt:lpstr>Belbin Model.</vt:lpstr>
      <vt:lpstr>REFERENCE LIST</vt:lpstr>
      <vt:lpstr>Example of team and group</vt:lpstr>
      <vt:lpstr>What makes a team more successful than others</vt:lpstr>
      <vt:lpstr>Thomas Kilmann Theory conflict style</vt:lpstr>
      <vt:lpstr>Analysis</vt:lpstr>
      <vt:lpstr>Summary </vt:lpstr>
      <vt:lpstr>My personal learning from teamwork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lukasferenc789@gmail.com</dc:creator>
  <cp:lastModifiedBy>lukasferenc789@gmail.com</cp:lastModifiedBy>
  <cp:revision>1</cp:revision>
  <dcterms:created xsi:type="dcterms:W3CDTF">2025-06-26T14:41:31Z</dcterms:created>
  <dcterms:modified xsi:type="dcterms:W3CDTF">2025-06-26T22:19:00Z</dcterms:modified>
</cp:coreProperties>
</file>