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DE4F9-CB8D-E583-FD2A-2633FD9B08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4D38F4-CEAE-F615-20EF-42D17F4B01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8CF832-52D5-CCCE-E838-0C8AF1147881}"/>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5" name="Footer Placeholder 4">
            <a:extLst>
              <a:ext uri="{FF2B5EF4-FFF2-40B4-BE49-F238E27FC236}">
                <a16:creationId xmlns:a16="http://schemas.microsoft.com/office/drawing/2014/main" id="{5BA7171F-2C3E-7536-424D-E73A0BC3B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F0F29B-F331-283F-893F-3506AC67B820}"/>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1494557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CB83-7D0D-451C-1333-7E7FEA3404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9361C2-8423-4061-205C-96B34EF292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62FF8-AB9D-F84A-16F4-8F4BF6AB31CC}"/>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5" name="Footer Placeholder 4">
            <a:extLst>
              <a:ext uri="{FF2B5EF4-FFF2-40B4-BE49-F238E27FC236}">
                <a16:creationId xmlns:a16="http://schemas.microsoft.com/office/drawing/2014/main" id="{20E10B44-C8EC-A6CB-5C33-8B999F5E15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B8B652-0176-08AE-F2EA-AD1BC2F60F0E}"/>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22792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45363-611E-E001-12AE-30D1384775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B77442-2948-CFCE-D0A3-8AABA4EFF6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B54854-36E3-4D06-1C80-53D6A77A66EC}"/>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5" name="Footer Placeholder 4">
            <a:extLst>
              <a:ext uri="{FF2B5EF4-FFF2-40B4-BE49-F238E27FC236}">
                <a16:creationId xmlns:a16="http://schemas.microsoft.com/office/drawing/2014/main" id="{47529677-1945-0C7C-ABC5-42616FE541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0D60F1-018A-87AA-6689-1FC9B132DEAA}"/>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3482442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CE153-E6C8-0294-4BD4-C991554A98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C51FF5-430F-96BD-3B0A-2C77F97A0F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6AC39F-80E1-AA15-79FC-F4D32DACE7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083422-7E08-C77C-8706-9F8D413DE94A}"/>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6" name="Footer Placeholder 5">
            <a:extLst>
              <a:ext uri="{FF2B5EF4-FFF2-40B4-BE49-F238E27FC236}">
                <a16:creationId xmlns:a16="http://schemas.microsoft.com/office/drawing/2014/main" id="{9CB0905C-A71B-9596-DF76-2F9F73DE4B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FD1444-38BB-B1D0-1A70-F93E9B1071C3}"/>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136525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B59BA-73B9-39E5-955A-1347102B027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29EA05-9C88-6C00-B74A-CBC1B8BCF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66BD19-8430-7182-17DE-00E8162A97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F47F29-F745-1B44-3B1B-F5DBBFFED4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8E3765-1E33-7031-0AD0-3E9D950BE3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A36F93-7EC0-ECE8-D017-7297FD86BCB9}"/>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8" name="Footer Placeholder 7">
            <a:extLst>
              <a:ext uri="{FF2B5EF4-FFF2-40B4-BE49-F238E27FC236}">
                <a16:creationId xmlns:a16="http://schemas.microsoft.com/office/drawing/2014/main" id="{7759681A-F11F-CA84-6250-DB38496729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E0FA94-3C08-EBF3-87D5-62ED3445ABC6}"/>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3307598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3DED-2424-9A3C-527A-F2C1762ACD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1890C2-1F8F-1FE3-9DC1-161F6F832D6C}"/>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4" name="Footer Placeholder 3">
            <a:extLst>
              <a:ext uri="{FF2B5EF4-FFF2-40B4-BE49-F238E27FC236}">
                <a16:creationId xmlns:a16="http://schemas.microsoft.com/office/drawing/2014/main" id="{BAC3E106-E1F6-1C18-7E3A-97822B21BF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49BE90-F6BD-7632-5344-34F158ECBF67}"/>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11447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C541D2-6930-483E-A18F-03A94F9CFEDA}"/>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3" name="Footer Placeholder 2">
            <a:extLst>
              <a:ext uri="{FF2B5EF4-FFF2-40B4-BE49-F238E27FC236}">
                <a16:creationId xmlns:a16="http://schemas.microsoft.com/office/drawing/2014/main" id="{738C277B-A99C-DA24-921A-983BFC68B1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6C1EFC-75D9-E5B0-43BD-0DFC5687CC6A}"/>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3997077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0BA7C-EE58-14D1-F2CB-99D73832CF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16CA22-E370-A87D-3763-B4EAE04C2B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03CB38-CCDC-1067-D22B-0C1AD2B1C6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6B8BE9-13E8-0454-A796-E3AD31051187}"/>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6" name="Footer Placeholder 5">
            <a:extLst>
              <a:ext uri="{FF2B5EF4-FFF2-40B4-BE49-F238E27FC236}">
                <a16:creationId xmlns:a16="http://schemas.microsoft.com/office/drawing/2014/main" id="{EA496166-707D-66C1-590E-46D0DA0D9D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75819B-0665-19F0-6DA9-BE99BDD04E2F}"/>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3479123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A5D5C-86EF-7A4A-E1D8-B1319348C6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87ED5D-791B-9A2C-F94A-CD3109311D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A34599-625F-D69B-5E5A-AA6115E271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362BF6-85B2-B30E-5264-3F91325A109C}"/>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6" name="Footer Placeholder 5">
            <a:extLst>
              <a:ext uri="{FF2B5EF4-FFF2-40B4-BE49-F238E27FC236}">
                <a16:creationId xmlns:a16="http://schemas.microsoft.com/office/drawing/2014/main" id="{D8F1B5BD-692E-3891-7052-DF04F15175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CBAF0A-F525-A88E-A691-093210462F21}"/>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3138481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FFE59-6795-4285-02B2-E52D987FC3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396C4D-4BB9-C59A-67AF-68FD6BE3B5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54D71F-8C3E-FCF1-0056-317EA00B93ED}"/>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5" name="Footer Placeholder 4">
            <a:extLst>
              <a:ext uri="{FF2B5EF4-FFF2-40B4-BE49-F238E27FC236}">
                <a16:creationId xmlns:a16="http://schemas.microsoft.com/office/drawing/2014/main" id="{0DD475D6-789F-4312-BF57-D3588E8296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6B7AD7-82FD-0854-49BF-235E76B92AD8}"/>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860464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22F49C-C836-888B-99B7-EC89B1BFBB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58F04A-6295-CF3E-5020-F114EEACDF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A6D972-1EC8-8B70-5AFF-14369E11E272}"/>
              </a:ext>
            </a:extLst>
          </p:cNvPr>
          <p:cNvSpPr>
            <a:spLocks noGrp="1"/>
          </p:cNvSpPr>
          <p:nvPr>
            <p:ph type="dt" sz="half" idx="10"/>
          </p:nvPr>
        </p:nvSpPr>
        <p:spPr/>
        <p:txBody>
          <a:bodyPr/>
          <a:lstStyle/>
          <a:p>
            <a:fld id="{6CFB9BC0-E783-4FAB-8EE3-5A9181998ACF}" type="datetimeFigureOut">
              <a:rPr lang="en-GB" smtClean="0"/>
              <a:t>19/05/2025</a:t>
            </a:fld>
            <a:endParaRPr lang="en-GB"/>
          </a:p>
        </p:txBody>
      </p:sp>
      <p:sp>
        <p:nvSpPr>
          <p:cNvPr id="5" name="Footer Placeholder 4">
            <a:extLst>
              <a:ext uri="{FF2B5EF4-FFF2-40B4-BE49-F238E27FC236}">
                <a16:creationId xmlns:a16="http://schemas.microsoft.com/office/drawing/2014/main" id="{2ECCC786-8089-FF8E-E4DD-F86A21226B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7B7B2D-DFC5-851F-FA8D-D924EE760A8D}"/>
              </a:ext>
            </a:extLst>
          </p:cNvPr>
          <p:cNvSpPr>
            <a:spLocks noGrp="1"/>
          </p:cNvSpPr>
          <p:nvPr>
            <p:ph type="sldNum" sz="quarter" idx="12"/>
          </p:nvPr>
        </p:nvSpPr>
        <p:spPr/>
        <p:txBody>
          <a:bodyPr/>
          <a:lstStyle/>
          <a:p>
            <a:fld id="{BBAB92B3-1F34-44C6-920E-D82E624DCCC0}" type="slidenum">
              <a:rPr lang="en-GB" smtClean="0"/>
              <a:t>‹#›</a:t>
            </a:fld>
            <a:endParaRPr lang="en-GB"/>
          </a:p>
        </p:txBody>
      </p:sp>
    </p:spTree>
    <p:extLst>
      <p:ext uri="{BB962C8B-B14F-4D97-AF65-F5344CB8AC3E}">
        <p14:creationId xmlns:p14="http://schemas.microsoft.com/office/powerpoint/2010/main" val="213487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851C0E-D5E9-2BDC-9D43-BC24074DF2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23FE56-2AA4-04FB-4668-1D5926B009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F34003-1534-2B64-D6BC-AE232DDAE3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FB9BC0-E783-4FAB-8EE3-5A9181998ACF}" type="datetimeFigureOut">
              <a:rPr lang="en-GB" smtClean="0"/>
              <a:t>19/05/2025</a:t>
            </a:fld>
            <a:endParaRPr lang="en-GB"/>
          </a:p>
        </p:txBody>
      </p:sp>
      <p:sp>
        <p:nvSpPr>
          <p:cNvPr id="5" name="Footer Placeholder 4">
            <a:extLst>
              <a:ext uri="{FF2B5EF4-FFF2-40B4-BE49-F238E27FC236}">
                <a16:creationId xmlns:a16="http://schemas.microsoft.com/office/drawing/2014/main" id="{64922397-7E1C-9059-68D9-6BBED93080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59DDC9-7FC4-CC40-2889-16213FEAE5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BAB92B3-1F34-44C6-920E-D82E624DCCC0}" type="slidenum">
              <a:rPr lang="en-GB" smtClean="0"/>
              <a:t>‹#›</a:t>
            </a:fld>
            <a:endParaRPr lang="en-GB"/>
          </a:p>
        </p:txBody>
      </p:sp>
    </p:spTree>
    <p:extLst>
      <p:ext uri="{BB962C8B-B14F-4D97-AF65-F5344CB8AC3E}">
        <p14:creationId xmlns:p14="http://schemas.microsoft.com/office/powerpoint/2010/main" val="27107290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95BCF9E-6C9C-956C-6379-6ACEE1B8DDFD}"/>
              </a:ext>
            </a:extLst>
          </p:cNvPr>
          <p:cNvSpPr/>
          <p:nvPr/>
        </p:nvSpPr>
        <p:spPr>
          <a:xfrm>
            <a:off x="4027534" y="1259042"/>
            <a:ext cx="3634160" cy="216995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959E531D-12B7-AF50-1268-9D67CB27FCDD}"/>
              </a:ext>
            </a:extLst>
          </p:cNvPr>
          <p:cNvSpPr/>
          <p:nvPr/>
        </p:nvSpPr>
        <p:spPr>
          <a:xfrm>
            <a:off x="1647120" y="136241"/>
            <a:ext cx="8897760" cy="90053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kern="100" dirty="0">
                <a:solidFill>
                  <a:schemeClr val="tx2">
                    <a:lumMod val="75000"/>
                    <a:lumOff val="25000"/>
                  </a:schemeClr>
                </a:solidFill>
                <a:effectLst/>
                <a:latin typeface="Aptos" panose="020B0004020202020204" pitchFamily="34" charset="0"/>
                <a:ea typeface="Aptos" panose="020B0004020202020204" pitchFamily="34" charset="0"/>
                <a:cs typeface="Times New Roman" panose="02020603050405020304" pitchFamily="18" charset="0"/>
              </a:rPr>
              <a:t>Is there enough being done to raise the standard of social housing ?</a:t>
            </a:r>
          </a:p>
          <a:p>
            <a:pPr algn="ctr"/>
            <a:endParaRPr lang="en-GB" dirty="0"/>
          </a:p>
        </p:txBody>
      </p:sp>
      <p:sp>
        <p:nvSpPr>
          <p:cNvPr id="5" name="Rectangle 4">
            <a:extLst>
              <a:ext uri="{FF2B5EF4-FFF2-40B4-BE49-F238E27FC236}">
                <a16:creationId xmlns:a16="http://schemas.microsoft.com/office/drawing/2014/main" id="{ED1813DA-0E7A-E71B-B8D3-377412BD3135}"/>
              </a:ext>
            </a:extLst>
          </p:cNvPr>
          <p:cNvSpPr/>
          <p:nvPr/>
        </p:nvSpPr>
        <p:spPr>
          <a:xfrm>
            <a:off x="471055" y="1459345"/>
            <a:ext cx="2780145" cy="242316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294AF713-A6D9-1904-505D-7AFA2846C654}"/>
              </a:ext>
            </a:extLst>
          </p:cNvPr>
          <p:cNvSpPr/>
          <p:nvPr/>
        </p:nvSpPr>
        <p:spPr>
          <a:xfrm>
            <a:off x="4323315" y="3597748"/>
            <a:ext cx="3545369" cy="267374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E06FFC5A-2D4D-3AD8-FB77-80DA5AFD5BD7}"/>
              </a:ext>
            </a:extLst>
          </p:cNvPr>
          <p:cNvSpPr/>
          <p:nvPr/>
        </p:nvSpPr>
        <p:spPr>
          <a:xfrm>
            <a:off x="8611615" y="1418667"/>
            <a:ext cx="2878163" cy="125225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solidFill>
                  <a:schemeClr val="tx2">
                    <a:lumMod val="75000"/>
                    <a:lumOff val="25000"/>
                  </a:schemeClr>
                </a:solidFill>
              </a:rPr>
              <a:t>Despite Welsh Government efforts and targets, a significant shortage of affordable social housing persists due to demand exceeding supply. High land and construction costs, along with regulatory barriers, impede faster construction rates.</a:t>
            </a:r>
            <a:endParaRPr lang="en-GB" sz="1000" dirty="0">
              <a:solidFill>
                <a:schemeClr val="tx2">
                  <a:lumMod val="75000"/>
                  <a:lumOff val="25000"/>
                </a:schemeClr>
              </a:solidFill>
            </a:endParaRPr>
          </a:p>
        </p:txBody>
      </p:sp>
      <p:pic>
        <p:nvPicPr>
          <p:cNvPr id="8" name="Picture 6" descr="Census 2021 &amp; Wales: Home Life – Page 4 – State of Wales">
            <a:extLst>
              <a:ext uri="{FF2B5EF4-FFF2-40B4-BE49-F238E27FC236}">
                <a16:creationId xmlns:a16="http://schemas.microsoft.com/office/drawing/2014/main" id="{D024D27F-7CF4-6C79-DDF9-1971D2A157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038" y="4524225"/>
            <a:ext cx="3562252" cy="174726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D9238B5-DB04-AC33-05DA-4BBF78E1B51D}"/>
              </a:ext>
            </a:extLst>
          </p:cNvPr>
          <p:cNvSpPr txBox="1"/>
          <p:nvPr/>
        </p:nvSpPr>
        <p:spPr>
          <a:xfrm>
            <a:off x="511678" y="1527535"/>
            <a:ext cx="2430760" cy="2286780"/>
          </a:xfrm>
          <a:prstGeom prst="rect">
            <a:avLst/>
          </a:prstGeom>
          <a:noFill/>
        </p:spPr>
        <p:txBody>
          <a:bodyPr wrap="square" rtlCol="0">
            <a:spAutoFit/>
          </a:bodyPr>
          <a:lstStyle/>
          <a:p>
            <a:r>
              <a:rPr lang="en-GB" sz="1000" dirty="0">
                <a:solidFill>
                  <a:schemeClr val="tx2">
                    <a:lumMod val="75000"/>
                    <a:lumOff val="25000"/>
                  </a:schemeClr>
                </a:solidFill>
              </a:rPr>
              <a:t>Objectives:</a:t>
            </a:r>
          </a:p>
          <a:p>
            <a:pPr lvl="0">
              <a:lnSpc>
                <a:spcPct val="115000"/>
              </a:lnSpc>
            </a:pPr>
            <a:endParaRPr lang="en-GB" sz="1000" kern="100" dirty="0">
              <a:solidFill>
                <a:schemeClr val="tx2">
                  <a:lumMod val="75000"/>
                  <a:lumOff val="25000"/>
                </a:schemeClr>
              </a:solidFill>
              <a:effectLst/>
              <a:latin typeface="Aptos" panose="020B0004020202020204" pitchFamily="34" charset="0"/>
              <a:ea typeface="Aptos" panose="020B0004020202020204" pitchFamily="34" charset="0"/>
              <a:cs typeface="Times New Roman" panose="02020603050405020304" pitchFamily="18" charset="0"/>
            </a:endParaRPr>
          </a:p>
          <a:p>
            <a:pPr lvl="0">
              <a:lnSpc>
                <a:spcPct val="115000"/>
              </a:lnSpc>
            </a:pPr>
            <a:r>
              <a:rPr lang="en-GB" sz="1000" kern="100" dirty="0">
                <a:solidFill>
                  <a:schemeClr val="tx2">
                    <a:lumMod val="75000"/>
                    <a:lumOff val="25000"/>
                  </a:schemeClr>
                </a:solidFill>
                <a:effectLst/>
                <a:latin typeface="Aptos" panose="020B0004020202020204" pitchFamily="34" charset="0"/>
                <a:ea typeface="Aptos" panose="020B0004020202020204" pitchFamily="34" charset="0"/>
                <a:cs typeface="Times New Roman" panose="02020603050405020304" pitchFamily="18" charset="0"/>
              </a:rPr>
              <a:t>To understand what the standards of social housing are </a:t>
            </a:r>
          </a:p>
          <a:p>
            <a:pPr lvl="0">
              <a:lnSpc>
                <a:spcPct val="115000"/>
              </a:lnSpc>
            </a:pPr>
            <a:endParaRPr lang="en-GB" sz="1000" kern="100" dirty="0">
              <a:solidFill>
                <a:schemeClr val="tx2">
                  <a:lumMod val="75000"/>
                  <a:lumOff val="25000"/>
                </a:schemeClr>
              </a:solidFill>
              <a:effectLst/>
              <a:latin typeface="Aptos" panose="020B0004020202020204" pitchFamily="34" charset="0"/>
              <a:ea typeface="Aptos" panose="020B0004020202020204" pitchFamily="34" charset="0"/>
              <a:cs typeface="Times New Roman" panose="02020603050405020304" pitchFamily="18" charset="0"/>
            </a:endParaRPr>
          </a:p>
          <a:p>
            <a:pPr lvl="0">
              <a:lnSpc>
                <a:spcPct val="115000"/>
              </a:lnSpc>
            </a:pPr>
            <a:r>
              <a:rPr lang="en-GB" sz="1000" kern="100" dirty="0">
                <a:solidFill>
                  <a:schemeClr val="tx2">
                    <a:lumMod val="75000"/>
                    <a:lumOff val="25000"/>
                  </a:schemeClr>
                </a:solidFill>
                <a:effectLst/>
                <a:latin typeface="Aptos" panose="020B0004020202020204" pitchFamily="34" charset="0"/>
                <a:ea typeface="Aptos" panose="020B0004020202020204" pitchFamily="34" charset="0"/>
                <a:cs typeface="Times New Roman" panose="02020603050405020304" pitchFamily="18" charset="0"/>
              </a:rPr>
              <a:t>To understand the opinion of the industry on this particular topic</a:t>
            </a:r>
          </a:p>
          <a:p>
            <a:pPr lvl="0">
              <a:lnSpc>
                <a:spcPct val="115000"/>
              </a:lnSpc>
              <a:spcAft>
                <a:spcPts val="800"/>
              </a:spcAft>
            </a:pPr>
            <a:endParaRPr lang="en-GB" sz="1000" kern="100" dirty="0">
              <a:solidFill>
                <a:schemeClr val="tx2">
                  <a:lumMod val="75000"/>
                  <a:lumOff val="25000"/>
                </a:schemeClr>
              </a:solidFill>
              <a:effectLst/>
              <a:latin typeface="Aptos" panose="020B0004020202020204" pitchFamily="34" charset="0"/>
              <a:ea typeface="Aptos" panose="020B0004020202020204" pitchFamily="34" charset="0"/>
              <a:cs typeface="Times New Roman" panose="02020603050405020304" pitchFamily="18" charset="0"/>
            </a:endParaRPr>
          </a:p>
          <a:p>
            <a:pPr lvl="0">
              <a:lnSpc>
                <a:spcPct val="115000"/>
              </a:lnSpc>
              <a:spcAft>
                <a:spcPts val="800"/>
              </a:spcAft>
            </a:pPr>
            <a:r>
              <a:rPr lang="en-GB" sz="1000" kern="100" dirty="0">
                <a:solidFill>
                  <a:schemeClr val="tx2">
                    <a:lumMod val="75000"/>
                    <a:lumOff val="25000"/>
                  </a:schemeClr>
                </a:solidFill>
                <a:effectLst/>
                <a:latin typeface="Aptos" panose="020B0004020202020204" pitchFamily="34" charset="0"/>
                <a:ea typeface="Aptos" panose="020B0004020202020204" pitchFamily="34" charset="0"/>
                <a:cs typeface="Times New Roman" panose="02020603050405020304" pitchFamily="18" charset="0"/>
              </a:rPr>
              <a:t>To understand if there is enough pressure from the government on the main contractor to meet the standard that is set </a:t>
            </a:r>
          </a:p>
        </p:txBody>
      </p:sp>
      <p:sp>
        <p:nvSpPr>
          <p:cNvPr id="10" name="TextBox 9">
            <a:extLst>
              <a:ext uri="{FF2B5EF4-FFF2-40B4-BE49-F238E27FC236}">
                <a16:creationId xmlns:a16="http://schemas.microsoft.com/office/drawing/2014/main" id="{275DFF6D-E6C4-8660-4796-0F695F41C5E8}"/>
              </a:ext>
            </a:extLst>
          </p:cNvPr>
          <p:cNvSpPr txBox="1"/>
          <p:nvPr/>
        </p:nvSpPr>
        <p:spPr>
          <a:xfrm>
            <a:off x="4530303" y="3801476"/>
            <a:ext cx="3131391" cy="2244193"/>
          </a:xfrm>
          <a:prstGeom prst="rect">
            <a:avLst/>
          </a:prstGeom>
          <a:noFill/>
        </p:spPr>
        <p:txBody>
          <a:bodyPr wrap="square" rtlCol="0">
            <a:spAutoFit/>
          </a:bodyPr>
          <a:lstStyle/>
          <a:p>
            <a:pPr algn="ctr"/>
            <a:r>
              <a:rPr lang="en-US" sz="1000" dirty="0">
                <a:solidFill>
                  <a:schemeClr val="tx2">
                    <a:lumMod val="75000"/>
                    <a:lumOff val="25000"/>
                  </a:schemeClr>
                </a:solidFill>
              </a:rPr>
              <a:t>The Welsh Housing Quality Standard (WHQS) is a set of </a:t>
            </a:r>
            <a:r>
              <a:rPr lang="en-US" sz="1000" b="1" dirty="0">
                <a:solidFill>
                  <a:schemeClr val="tx2">
                    <a:lumMod val="75000"/>
                    <a:lumOff val="25000"/>
                  </a:schemeClr>
                </a:solidFill>
              </a:rPr>
              <a:t>minimum quality standards</a:t>
            </a:r>
            <a:r>
              <a:rPr lang="en-US" sz="1000" dirty="0">
                <a:solidFill>
                  <a:schemeClr val="tx2">
                    <a:lumMod val="75000"/>
                    <a:lumOff val="25000"/>
                  </a:schemeClr>
                </a:solidFill>
              </a:rPr>
              <a:t> that all social housing in Wales (owned by councils and housing associations) must meet and maintain. It aims to ensure tenants live in good quality homes that are in a good state of repair, safe and secure, adequately heated, fuel-efficient, well-insulated, and have up-to-date kitchens and bathrooms, as well as being located in safe and attractive environments. The standard has been updated (WHQS 2023) to include further requirements like energy efficiency, water poverty considerations, and tenant well-being, with a focus on decarbonization and achieving a minimum EPC rating of 'C' by 2030.</a:t>
            </a:r>
            <a:endParaRPr lang="en-GB" sz="1000" dirty="0">
              <a:solidFill>
                <a:schemeClr val="tx2">
                  <a:lumMod val="75000"/>
                  <a:lumOff val="25000"/>
                </a:schemeClr>
              </a:solidFill>
            </a:endParaRPr>
          </a:p>
        </p:txBody>
      </p:sp>
      <p:pic>
        <p:nvPicPr>
          <p:cNvPr id="11" name="Picture 10">
            <a:extLst>
              <a:ext uri="{FF2B5EF4-FFF2-40B4-BE49-F238E27FC236}">
                <a16:creationId xmlns:a16="http://schemas.microsoft.com/office/drawing/2014/main" id="{CD563349-8845-FE68-D0FD-60AB315B10DA}"/>
              </a:ext>
            </a:extLst>
          </p:cNvPr>
          <p:cNvPicPr>
            <a:picLocks noChangeAspect="1"/>
          </p:cNvPicPr>
          <p:nvPr/>
        </p:nvPicPr>
        <p:blipFill>
          <a:blip r:embed="rId3"/>
          <a:stretch>
            <a:fillRect/>
          </a:stretch>
        </p:blipFill>
        <p:spPr>
          <a:xfrm>
            <a:off x="4203192" y="1527535"/>
            <a:ext cx="3172097" cy="1665351"/>
          </a:xfrm>
          <a:prstGeom prst="rect">
            <a:avLst/>
          </a:prstGeom>
        </p:spPr>
      </p:pic>
      <p:sp>
        <p:nvSpPr>
          <p:cNvPr id="13" name="Rectangle 12">
            <a:extLst>
              <a:ext uri="{FF2B5EF4-FFF2-40B4-BE49-F238E27FC236}">
                <a16:creationId xmlns:a16="http://schemas.microsoft.com/office/drawing/2014/main" id="{B7E0BEE1-2749-F1B0-9AF1-143CCFBA4FF6}"/>
              </a:ext>
            </a:extLst>
          </p:cNvPr>
          <p:cNvSpPr/>
          <p:nvPr/>
        </p:nvSpPr>
        <p:spPr>
          <a:xfrm>
            <a:off x="8764014" y="2996655"/>
            <a:ext cx="2916308" cy="184052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00" dirty="0">
              <a:solidFill>
                <a:schemeClr val="tx2">
                  <a:lumMod val="75000"/>
                  <a:lumOff val="25000"/>
                </a:schemeClr>
              </a:solidFill>
            </a:endParaRPr>
          </a:p>
        </p:txBody>
      </p:sp>
      <p:sp>
        <p:nvSpPr>
          <p:cNvPr id="14" name="Rectangle 13">
            <a:extLst>
              <a:ext uri="{FF2B5EF4-FFF2-40B4-BE49-F238E27FC236}">
                <a16:creationId xmlns:a16="http://schemas.microsoft.com/office/drawing/2014/main" id="{5CF4280A-B4DF-E383-3DE0-0D0AD724A3CE}"/>
              </a:ext>
            </a:extLst>
          </p:cNvPr>
          <p:cNvSpPr/>
          <p:nvPr/>
        </p:nvSpPr>
        <p:spPr>
          <a:xfrm>
            <a:off x="8276437" y="5019232"/>
            <a:ext cx="3766211" cy="162845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000" dirty="0">
                <a:solidFill>
                  <a:schemeClr val="tx2">
                    <a:lumMod val="75000"/>
                    <a:lumOff val="25000"/>
                  </a:schemeClr>
                </a:solidFill>
              </a:rPr>
              <a:t>Conclusion: </a:t>
            </a:r>
          </a:p>
          <a:p>
            <a:r>
              <a:rPr lang="en-US" sz="1000" dirty="0">
                <a:solidFill>
                  <a:schemeClr val="tx2">
                    <a:lumMod val="75000"/>
                    <a:lumOff val="25000"/>
                  </a:schemeClr>
                </a:solidFill>
              </a:rPr>
              <a:t>The study assesses social housing standards in Wales, examining housing quality, tenant satisfaction, and policy effectiveness using a mixed-methods approach. It anticipates finding regional variations in conditions, the importance of tenant views, the impact of funding limits, and potential policy implementation gaps. The research will likely recommend increased investment, tenant involvement, inspections, and collaboration to improve social housing in Wales.</a:t>
            </a:r>
            <a:endParaRPr lang="en-GB" sz="1000" dirty="0">
              <a:solidFill>
                <a:schemeClr val="tx2">
                  <a:lumMod val="75000"/>
                  <a:lumOff val="25000"/>
                </a:schemeClr>
              </a:solidFill>
            </a:endParaRPr>
          </a:p>
          <a:p>
            <a:pPr algn="ctr"/>
            <a:endParaRPr lang="en-GB" sz="1000" dirty="0">
              <a:solidFill>
                <a:schemeClr val="tx2">
                  <a:lumMod val="75000"/>
                  <a:lumOff val="25000"/>
                </a:schemeClr>
              </a:solidFill>
            </a:endParaRPr>
          </a:p>
        </p:txBody>
      </p:sp>
      <p:pic>
        <p:nvPicPr>
          <p:cNvPr id="15" name="Picture 4" descr="Llanidloes Social Housing Improvement Accomplished - inside.wales">
            <a:extLst>
              <a:ext uri="{FF2B5EF4-FFF2-40B4-BE49-F238E27FC236}">
                <a16:creationId xmlns:a16="http://schemas.microsoft.com/office/drawing/2014/main" id="{49085E74-4CC7-4C5A-3DD8-0887E7D9518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0427" y="3183872"/>
            <a:ext cx="2443481" cy="146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6045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291</Words>
  <Application>Microsoft Office PowerPoint</Application>
  <PresentationFormat>Widescreen</PresentationFormat>
  <Paragraphs>12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 Cullen</dc:creator>
  <cp:lastModifiedBy>Jac Cullen</cp:lastModifiedBy>
  <cp:revision>1</cp:revision>
  <dcterms:created xsi:type="dcterms:W3CDTF">2025-05-19T20:47:18Z</dcterms:created>
  <dcterms:modified xsi:type="dcterms:W3CDTF">2025-05-19T20:57:45Z</dcterms:modified>
</cp:coreProperties>
</file>