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6" r:id="rId8"/>
    <p:sldId id="262" r:id="rId9"/>
    <p:sldId id="263"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2721" autoAdjust="0"/>
    <p:restoredTop sz="93728" autoAdjust="0"/>
  </p:normalViewPr>
  <p:slideViewPr>
    <p:cSldViewPr snapToGrid="0">
      <p:cViewPr varScale="1">
        <p:scale>
          <a:sx n="68" d="100"/>
          <a:sy n="68" d="100"/>
        </p:scale>
        <p:origin x="-912"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1/7/2019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k.images.search.yahoo.com/search/images" TargetMode="External"/><Relationship Id="rId2" Type="http://schemas.openxmlformats.org/officeDocument/2006/relationships/hyperlink" Target="http://www.pinterest.com/" TargetMode="External"/><Relationship Id="rId1" Type="http://schemas.openxmlformats.org/officeDocument/2006/relationships/slideLayout" Target="../slideLayouts/slideLayout2.xml"/><Relationship Id="rId4" Type="http://schemas.openxmlformats.org/officeDocument/2006/relationships/hyperlink" Target="https://www.sokanu.com/careers/advertising-manag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FBCA8E-91B4-42EA-A7F5-285CAA14B314}"/>
              </a:ext>
            </a:extLst>
          </p:cNvPr>
          <p:cNvSpPr>
            <a:spLocks noGrp="1"/>
          </p:cNvSpPr>
          <p:nvPr>
            <p:ph type="ctrTitle"/>
          </p:nvPr>
        </p:nvSpPr>
        <p:spPr>
          <a:xfrm>
            <a:off x="0" y="2720746"/>
            <a:ext cx="7036906" cy="861391"/>
          </a:xfrm>
        </p:spPr>
        <p:txBody>
          <a:bodyPr>
            <a:noAutofit/>
          </a:bodyPr>
          <a:lstStyle/>
          <a:p>
            <a:pPr algn="ctr"/>
            <a:r>
              <a:rPr lang="en-GB" sz="10000" b="1" dirty="0">
                <a:solidFill>
                  <a:srgbClr val="00B050"/>
                </a:solidFill>
              </a:rPr>
              <a:t>Home-aid cleaning </a:t>
            </a:r>
          </a:p>
        </p:txBody>
      </p:sp>
      <p:sp>
        <p:nvSpPr>
          <p:cNvPr id="3" name="Subtitle 2">
            <a:extLst>
              <a:ext uri="{FF2B5EF4-FFF2-40B4-BE49-F238E27FC236}">
                <a16:creationId xmlns:a16="http://schemas.microsoft.com/office/drawing/2014/main" xmlns="" id="{FCC66D69-E6CD-4841-A722-143D3B2D9C93}"/>
              </a:ext>
            </a:extLst>
          </p:cNvPr>
          <p:cNvSpPr>
            <a:spLocks noGrp="1"/>
          </p:cNvSpPr>
          <p:nvPr>
            <p:ph type="subTitle" idx="1"/>
          </p:nvPr>
        </p:nvSpPr>
        <p:spPr>
          <a:xfrm>
            <a:off x="6891129" y="3961663"/>
            <a:ext cx="4380931" cy="1962059"/>
          </a:xfrm>
        </p:spPr>
        <p:txBody>
          <a:bodyPr>
            <a:noAutofit/>
          </a:bodyPr>
          <a:lstStyle/>
          <a:p>
            <a:r>
              <a:rPr lang="en-GB" sz="2000"/>
              <a:t>Robiul Rahman 1715289</a:t>
            </a:r>
          </a:p>
          <a:p>
            <a:r>
              <a:rPr lang="en-GB" sz="2000"/>
              <a:t>Naheed rehmen 1714919</a:t>
            </a:r>
          </a:p>
          <a:p>
            <a:r>
              <a:rPr lang="en-GB" sz="2000"/>
              <a:t>Saddiqur Rahman 1715290</a:t>
            </a:r>
          </a:p>
          <a:p>
            <a:r>
              <a:rPr lang="en-GB" sz="2000"/>
              <a:t>Dilruba khatun 1709434</a:t>
            </a:r>
          </a:p>
          <a:p>
            <a:r>
              <a:rPr lang="en-GB" sz="2000"/>
              <a:t>Group 3</a:t>
            </a:r>
          </a:p>
          <a:p>
            <a:r>
              <a:rPr lang="en-GB" sz="2000"/>
              <a:t>Lecturer name: Doreen </a:t>
            </a:r>
            <a:endParaRPr lang="en-GB" sz="2000" dirty="0"/>
          </a:p>
        </p:txBody>
      </p:sp>
      <p:pic>
        <p:nvPicPr>
          <p:cNvPr id="1026" name="Picture 2" descr="Image result for recycling">
            <a:extLst>
              <a:ext uri="{FF2B5EF4-FFF2-40B4-BE49-F238E27FC236}">
                <a16:creationId xmlns:a16="http://schemas.microsoft.com/office/drawing/2014/main" xmlns="" id="{360D6ADD-456E-4A92-B81B-0BE5F22A66AB}"/>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713708" y="686394"/>
            <a:ext cx="4991522" cy="28038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
        <p:nvSpPr>
          <p:cNvPr id="6" name="AutoShape 8" descr="Related image">
            <a:extLst>
              <a:ext uri="{FF2B5EF4-FFF2-40B4-BE49-F238E27FC236}">
                <a16:creationId xmlns:a16="http://schemas.microsoft.com/office/drawing/2014/main" xmlns="" id="{E628637D-DAA8-484B-9F71-928DD4C9295D}"/>
              </a:ext>
            </a:extLst>
          </p:cNvPr>
          <p:cNvSpPr>
            <a:spLocks noChangeAspect="1" noChangeArrowheads="1"/>
          </p:cNvSpPr>
          <p:nvPr/>
        </p:nvSpPr>
        <p:spPr bwMode="auto">
          <a:xfrm>
            <a:off x="5943599" y="3276599"/>
            <a:ext cx="3118513" cy="3118513"/>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xmlns="" id="{76F7CB92-5AB8-4164-9596-7E5D4AFEA97B}"/>
              </a:ext>
            </a:extLst>
          </p:cNvPr>
          <p:cNvPicPr>
            <a:picLocks noChangeAspect="1"/>
          </p:cNvPicPr>
          <p:nvPr/>
        </p:nvPicPr>
        <p:blipFill>
          <a:blip r:embed="rId3"/>
          <a:stretch>
            <a:fillRect/>
          </a:stretch>
        </p:blipFill>
        <p:spPr>
          <a:xfrm>
            <a:off x="1403901" y="3552790"/>
            <a:ext cx="4539698" cy="30279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18685527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291AE4-A006-48C3-925D-C6CE09CCB9D2}"/>
              </a:ext>
            </a:extLst>
          </p:cNvPr>
          <p:cNvSpPr>
            <a:spLocks noGrp="1"/>
          </p:cNvSpPr>
          <p:nvPr>
            <p:ph type="title"/>
          </p:nvPr>
        </p:nvSpPr>
        <p:spPr/>
        <p:txBody>
          <a:bodyPr>
            <a:normAutofit/>
          </a:bodyPr>
          <a:lstStyle/>
          <a:p>
            <a:r>
              <a:rPr lang="en-GB" sz="4800" b="1" dirty="0">
                <a:solidFill>
                  <a:srgbClr val="00B050"/>
                </a:solidFill>
              </a:rPr>
              <a:t>Business / Company Overview</a:t>
            </a:r>
          </a:p>
        </p:txBody>
      </p:sp>
      <p:sp>
        <p:nvSpPr>
          <p:cNvPr id="3" name="Content Placeholder 2">
            <a:extLst>
              <a:ext uri="{FF2B5EF4-FFF2-40B4-BE49-F238E27FC236}">
                <a16:creationId xmlns:a16="http://schemas.microsoft.com/office/drawing/2014/main" xmlns="" id="{4EBADBA7-FB3C-462D-ACAB-70B4AF2547B4}"/>
              </a:ext>
            </a:extLst>
          </p:cNvPr>
          <p:cNvSpPr>
            <a:spLocks noGrp="1"/>
          </p:cNvSpPr>
          <p:nvPr>
            <p:ph idx="1"/>
          </p:nvPr>
        </p:nvSpPr>
        <p:spPr>
          <a:xfrm>
            <a:off x="713936" y="1885070"/>
            <a:ext cx="10131425" cy="3329354"/>
          </a:xfrm>
        </p:spPr>
        <p:txBody>
          <a:bodyPr/>
          <a:lstStyle/>
          <a:p>
            <a:r>
              <a:rPr lang="en-GB" dirty="0" smtClean="0"/>
              <a:t>Home-Aid Cleaning is a business that we created as a team, this business purpose is to hire homeless people and low-income individuals to clean the community. </a:t>
            </a:r>
            <a:endParaRPr lang="en-GB" dirty="0" smtClean="0"/>
          </a:p>
          <a:p>
            <a:r>
              <a:rPr lang="en-GB" dirty="0" smtClean="0"/>
              <a:t>This business is here to give the homeless people another chance in life, to help them grow and become successful and help the low-income individuals earn some money to achieve their life goals. in addition to this, Home-Aid Cleaning is here to better the community and keep the environment clean and not an eyesore to the families living in it</a:t>
            </a:r>
            <a:r>
              <a:rPr lang="en-GB" dirty="0" smtClean="0"/>
              <a:t>.</a:t>
            </a:r>
          </a:p>
          <a:p>
            <a:r>
              <a:rPr lang="en-GB" dirty="0" smtClean="0"/>
              <a:t>Employability will be a major part to our business because it will also help the lower income individuals stay off work that do cash in hand jobs, many people in the UK do cash in hand jobs to avoid paying tax.</a:t>
            </a:r>
            <a:endParaRPr lang="en-GB" dirty="0"/>
          </a:p>
        </p:txBody>
      </p:sp>
      <p:sp>
        <p:nvSpPr>
          <p:cNvPr id="4" name="Rectangle 3"/>
          <p:cNvSpPr/>
          <p:nvPr/>
        </p:nvSpPr>
        <p:spPr>
          <a:xfrm>
            <a:off x="178191" y="4965895"/>
            <a:ext cx="10063090" cy="1569660"/>
          </a:xfrm>
          <a:prstGeom prst="rect">
            <a:avLst/>
          </a:prstGeom>
        </p:spPr>
        <p:txBody>
          <a:bodyPr wrap="square">
            <a:spAutoFit/>
          </a:bodyPr>
          <a:lstStyle/>
          <a:p>
            <a:r>
              <a:rPr lang="en-GB" sz="9600" b="1" dirty="0" smtClean="0">
                <a:solidFill>
                  <a:srgbClr val="00B050"/>
                </a:solidFill>
              </a:rPr>
              <a:t>Home-aid cleaning </a:t>
            </a:r>
            <a:endParaRPr lang="en-GB" dirty="0"/>
          </a:p>
        </p:txBody>
      </p:sp>
      <p:sp>
        <p:nvSpPr>
          <p:cNvPr id="10242" name="AutoShape 2"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4" name="AutoShape 4"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6" name="AutoShape 6"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8" name="AutoShape 8"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g19-512.png"/>
          <p:cNvPicPr>
            <a:picLocks noChangeAspect="1"/>
          </p:cNvPicPr>
          <p:nvPr/>
        </p:nvPicPr>
        <p:blipFill>
          <a:blip r:embed="rId2"/>
          <a:stretch>
            <a:fillRect/>
          </a:stretch>
        </p:blipFill>
        <p:spPr>
          <a:xfrm>
            <a:off x="9279988" y="4577862"/>
            <a:ext cx="2448950" cy="2448950"/>
          </a:xfrm>
          <a:prstGeom prst="rect">
            <a:avLst/>
          </a:prstGeom>
        </p:spPr>
      </p:pic>
    </p:spTree>
    <p:extLst>
      <p:ext uri="{BB962C8B-B14F-4D97-AF65-F5344CB8AC3E}">
        <p14:creationId xmlns:p14="http://schemas.microsoft.com/office/powerpoint/2010/main" xmlns="" val="9694080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8323BD-F87D-4F5A-86A2-10011A1B8907}"/>
              </a:ext>
            </a:extLst>
          </p:cNvPr>
          <p:cNvSpPr>
            <a:spLocks noGrp="1"/>
          </p:cNvSpPr>
          <p:nvPr>
            <p:ph type="title"/>
          </p:nvPr>
        </p:nvSpPr>
        <p:spPr/>
        <p:txBody>
          <a:bodyPr>
            <a:normAutofit/>
          </a:bodyPr>
          <a:lstStyle/>
          <a:p>
            <a:r>
              <a:rPr lang="en-GB" sz="4800" b="1" dirty="0">
                <a:solidFill>
                  <a:srgbClr val="00B050"/>
                </a:solidFill>
              </a:rPr>
              <a:t>Products and Services</a:t>
            </a:r>
          </a:p>
        </p:txBody>
      </p:sp>
      <p:sp>
        <p:nvSpPr>
          <p:cNvPr id="3" name="Content Placeholder 2">
            <a:extLst>
              <a:ext uri="{FF2B5EF4-FFF2-40B4-BE49-F238E27FC236}">
                <a16:creationId xmlns:a16="http://schemas.microsoft.com/office/drawing/2014/main" xmlns="" id="{61BF88D5-FB0C-4B27-979A-1F4986CE71C7}"/>
              </a:ext>
            </a:extLst>
          </p:cNvPr>
          <p:cNvSpPr>
            <a:spLocks noGrp="1"/>
          </p:cNvSpPr>
          <p:nvPr>
            <p:ph idx="1"/>
          </p:nvPr>
        </p:nvSpPr>
        <p:spPr/>
        <p:txBody>
          <a:bodyPr/>
          <a:lstStyle/>
          <a:p>
            <a:r>
              <a:rPr lang="en-GB" dirty="0" smtClean="0"/>
              <a:t>Our product and services are to hire any homeless individuals and pay them with food vouchers and provide them with some sort of </a:t>
            </a:r>
            <a:r>
              <a:rPr lang="en-GB" dirty="0" smtClean="0"/>
              <a:t>shelter.</a:t>
            </a:r>
          </a:p>
          <a:p>
            <a:r>
              <a:rPr lang="en-GB" dirty="0" smtClean="0"/>
              <a:t>we are hiring low-income individuals and paying them minimum wage to supervise the homeless people doing their job</a:t>
            </a:r>
            <a:r>
              <a:rPr lang="en-GB" dirty="0" smtClean="0"/>
              <a:t>.</a:t>
            </a:r>
          </a:p>
          <a:p>
            <a:r>
              <a:rPr lang="en-GB" dirty="0" smtClean="0"/>
              <a:t>clean our community and recycle everything that is recyclable and help make the environment a pleasant place to be in.</a:t>
            </a:r>
            <a:endParaRPr lang="en-GB" dirty="0" smtClean="0"/>
          </a:p>
          <a:p>
            <a:endParaRPr lang="en-GB" dirty="0"/>
          </a:p>
        </p:txBody>
      </p:sp>
      <p:pic>
        <p:nvPicPr>
          <p:cNvPr id="4" name="Picture 3" descr="g17908-512.png"/>
          <p:cNvPicPr>
            <a:picLocks noChangeAspect="1"/>
          </p:cNvPicPr>
          <p:nvPr/>
        </p:nvPicPr>
        <p:blipFill>
          <a:blip r:embed="rId2"/>
          <a:stretch>
            <a:fillRect/>
          </a:stretch>
        </p:blipFill>
        <p:spPr>
          <a:xfrm>
            <a:off x="7568419" y="0"/>
            <a:ext cx="3046828" cy="3046828"/>
          </a:xfrm>
          <a:prstGeom prst="rect">
            <a:avLst/>
          </a:prstGeom>
        </p:spPr>
      </p:pic>
      <p:pic>
        <p:nvPicPr>
          <p:cNvPr id="5" name="Picture 4" descr="a1441-512.png"/>
          <p:cNvPicPr>
            <a:picLocks noChangeAspect="1"/>
          </p:cNvPicPr>
          <p:nvPr/>
        </p:nvPicPr>
        <p:blipFill>
          <a:blip r:embed="rId3"/>
          <a:stretch>
            <a:fillRect/>
          </a:stretch>
        </p:blipFill>
        <p:spPr>
          <a:xfrm>
            <a:off x="2996418" y="4205068"/>
            <a:ext cx="2652932" cy="2652932"/>
          </a:xfrm>
          <a:prstGeom prst="rect">
            <a:avLst/>
          </a:prstGeom>
        </p:spPr>
      </p:pic>
      <p:pic>
        <p:nvPicPr>
          <p:cNvPr id="6" name="Picture 5" descr="a1447-512.png"/>
          <p:cNvPicPr>
            <a:picLocks noChangeAspect="1"/>
          </p:cNvPicPr>
          <p:nvPr/>
        </p:nvPicPr>
        <p:blipFill>
          <a:blip r:embed="rId4"/>
          <a:stretch>
            <a:fillRect/>
          </a:stretch>
        </p:blipFill>
        <p:spPr>
          <a:xfrm>
            <a:off x="6879101" y="4114800"/>
            <a:ext cx="2743200" cy="2743200"/>
          </a:xfrm>
          <a:prstGeom prst="rect">
            <a:avLst/>
          </a:prstGeom>
        </p:spPr>
      </p:pic>
    </p:spTree>
    <p:extLst>
      <p:ext uri="{BB962C8B-B14F-4D97-AF65-F5344CB8AC3E}">
        <p14:creationId xmlns:p14="http://schemas.microsoft.com/office/powerpoint/2010/main" xmlns="" val="694171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jpg"/>
          <p:cNvPicPr>
            <a:picLocks noChangeAspect="1"/>
          </p:cNvPicPr>
          <p:nvPr/>
        </p:nvPicPr>
        <p:blipFill>
          <a:blip r:embed="rId2"/>
          <a:stretch>
            <a:fillRect/>
          </a:stretch>
        </p:blipFill>
        <p:spPr>
          <a:xfrm>
            <a:off x="1303459" y="4367063"/>
            <a:ext cx="1707027" cy="2278969"/>
          </a:xfrm>
          <a:prstGeom prst="rect">
            <a:avLst/>
          </a:prstGeom>
        </p:spPr>
      </p:pic>
      <p:sp>
        <p:nvSpPr>
          <p:cNvPr id="2" name="Title 1">
            <a:extLst>
              <a:ext uri="{FF2B5EF4-FFF2-40B4-BE49-F238E27FC236}">
                <a16:creationId xmlns:a16="http://schemas.microsoft.com/office/drawing/2014/main" xmlns="" id="{CF5AE1AC-492F-4840-8181-62D1918E2928}"/>
              </a:ext>
            </a:extLst>
          </p:cNvPr>
          <p:cNvSpPr>
            <a:spLocks noGrp="1"/>
          </p:cNvSpPr>
          <p:nvPr>
            <p:ph type="title"/>
          </p:nvPr>
        </p:nvSpPr>
        <p:spPr/>
        <p:txBody>
          <a:bodyPr/>
          <a:lstStyle/>
          <a:p>
            <a:r>
              <a:rPr lang="en-GB" dirty="0"/>
              <a:t> </a:t>
            </a:r>
            <a:r>
              <a:rPr lang="en-GB" sz="4800" dirty="0">
                <a:solidFill>
                  <a:srgbClr val="00B050"/>
                </a:solidFill>
              </a:rPr>
              <a:t>Target Market</a:t>
            </a:r>
          </a:p>
        </p:txBody>
      </p:sp>
      <p:sp>
        <p:nvSpPr>
          <p:cNvPr id="3" name="Content Placeholder 2">
            <a:extLst>
              <a:ext uri="{FF2B5EF4-FFF2-40B4-BE49-F238E27FC236}">
                <a16:creationId xmlns:a16="http://schemas.microsoft.com/office/drawing/2014/main" xmlns="" id="{F72720CB-CE31-4E9B-B5C8-2EDEEE652FD4}"/>
              </a:ext>
            </a:extLst>
          </p:cNvPr>
          <p:cNvSpPr>
            <a:spLocks noGrp="1"/>
          </p:cNvSpPr>
          <p:nvPr>
            <p:ph idx="1"/>
          </p:nvPr>
        </p:nvSpPr>
        <p:spPr>
          <a:xfrm>
            <a:off x="699869" y="1772530"/>
            <a:ext cx="10131425" cy="2752578"/>
          </a:xfrm>
        </p:spPr>
        <p:txBody>
          <a:bodyPr/>
          <a:lstStyle/>
          <a:p>
            <a:r>
              <a:rPr lang="en-GB" dirty="0" smtClean="0"/>
              <a:t>Our main target will be homeless people and low income individuals.</a:t>
            </a:r>
          </a:p>
          <a:p>
            <a:r>
              <a:rPr lang="en-GB" dirty="0" smtClean="0"/>
              <a:t>With </a:t>
            </a:r>
            <a:r>
              <a:rPr lang="en-GB" dirty="0"/>
              <a:t>the chosen business we are going to do leafleting, advertise on television, on the billboards and to have an interview on tv or radio. We will tell the audience that how we will help homeless people to get back to work for their better future. </a:t>
            </a:r>
            <a:endParaRPr lang="en-GB" dirty="0" smtClean="0"/>
          </a:p>
          <a:p>
            <a:r>
              <a:rPr lang="en-GB" dirty="0" smtClean="0"/>
              <a:t>We </a:t>
            </a:r>
            <a:r>
              <a:rPr lang="en-GB" dirty="0"/>
              <a:t>will provide them training and basic skills. We will provide food and clothing vouchers. Training will be given to them if someone needs basic education, we will send them to the local college or any centre where they can learn skills and increase their knowledge. </a:t>
            </a:r>
            <a:endParaRPr lang="en-GB" dirty="0" smtClean="0"/>
          </a:p>
        </p:txBody>
      </p:sp>
      <p:sp>
        <p:nvSpPr>
          <p:cNvPr id="6" name="Rectangle 5"/>
          <p:cNvSpPr/>
          <p:nvPr/>
        </p:nvSpPr>
        <p:spPr>
          <a:xfrm>
            <a:off x="3150624" y="4922744"/>
            <a:ext cx="7339510" cy="923330"/>
          </a:xfrm>
          <a:prstGeom prst="rect">
            <a:avLst/>
          </a:prstGeom>
          <a:noFill/>
        </p:spPr>
        <p:txBody>
          <a:bodyPr wrap="none" lIns="91440" tIns="45720" rIns="91440" bIns="45720">
            <a:spAutoFit/>
          </a:bodyPr>
          <a:lstStyle/>
          <a:p>
            <a:pPr algn="ctr"/>
            <a:r>
              <a:rPr lang="en-US"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WE ARE HERE TO HELP!!!</a:t>
            </a:r>
            <a:endParaRPr lang="en-US"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xmlns="" val="20127850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DD80A9-A5D9-4982-8A5A-C7150A485ED7}"/>
              </a:ext>
            </a:extLst>
          </p:cNvPr>
          <p:cNvSpPr>
            <a:spLocks noGrp="1"/>
          </p:cNvSpPr>
          <p:nvPr>
            <p:ph type="title"/>
          </p:nvPr>
        </p:nvSpPr>
        <p:spPr/>
        <p:txBody>
          <a:bodyPr>
            <a:normAutofit/>
          </a:bodyPr>
          <a:lstStyle/>
          <a:p>
            <a:r>
              <a:rPr lang="en-GB" sz="4800" dirty="0">
                <a:solidFill>
                  <a:srgbClr val="00B050"/>
                </a:solidFill>
              </a:rPr>
              <a:t>Competitors</a:t>
            </a:r>
          </a:p>
        </p:txBody>
      </p:sp>
      <p:sp>
        <p:nvSpPr>
          <p:cNvPr id="3" name="Content Placeholder 2">
            <a:extLst>
              <a:ext uri="{FF2B5EF4-FFF2-40B4-BE49-F238E27FC236}">
                <a16:creationId xmlns:a16="http://schemas.microsoft.com/office/drawing/2014/main" xmlns="" id="{7F6BE4DC-9663-40DC-A5FC-7DABD5FA1E58}"/>
              </a:ext>
            </a:extLst>
          </p:cNvPr>
          <p:cNvSpPr>
            <a:spLocks noGrp="1"/>
          </p:cNvSpPr>
          <p:nvPr>
            <p:ph idx="1"/>
          </p:nvPr>
        </p:nvSpPr>
        <p:spPr>
          <a:xfrm>
            <a:off x="742072" y="1153550"/>
            <a:ext cx="10131425" cy="3791243"/>
          </a:xfrm>
        </p:spPr>
        <p:txBody>
          <a:bodyPr>
            <a:normAutofit fontScale="92500" lnSpcReduction="10000"/>
          </a:bodyPr>
          <a:lstStyle/>
          <a:p>
            <a:pPr marL="0" indent="0">
              <a:buNone/>
            </a:pPr>
            <a:endParaRPr lang="en-GB" sz="2400" dirty="0"/>
          </a:p>
          <a:p>
            <a:endParaRPr lang="en-GB" dirty="0"/>
          </a:p>
          <a:p>
            <a:endParaRPr lang="en-GB" dirty="0"/>
          </a:p>
          <a:p>
            <a:r>
              <a:rPr lang="en-GB" dirty="0"/>
              <a:t>There are so many charity organisations who are helping the homeless people. No one is being left out of food and shelter. They also provide them vouchers for clothing and fulfilled their necessities of life. The charities try to facilitate them with basic NHS services. </a:t>
            </a:r>
            <a:endParaRPr lang="en-GB" dirty="0" smtClean="0"/>
          </a:p>
          <a:p>
            <a:r>
              <a:rPr lang="en-GB" dirty="0" smtClean="0"/>
              <a:t>These </a:t>
            </a:r>
            <a:r>
              <a:rPr lang="en-GB" dirty="0"/>
              <a:t>charities provide help and advice for people who are rough sleeping, in temporary, insecure or unsuitable accommodation or at risk of becoming homeless. </a:t>
            </a:r>
          </a:p>
          <a:p>
            <a:r>
              <a:rPr lang="en-GB" dirty="0"/>
              <a:t>CRISIS: This charity offers education, employment, housing and well-being services from centres in big cities. </a:t>
            </a:r>
          </a:p>
          <a:p>
            <a:r>
              <a:rPr lang="en-GB" dirty="0"/>
              <a:t>Centrepoint: This charity helps 1000s of young people every year to help them save their future. Also, you can sponsor a person to help provide them food and shelter (By Adrian Lobb April 10, 2018).</a:t>
            </a:r>
          </a:p>
          <a:p>
            <a:endParaRPr lang="en-GB" dirty="0"/>
          </a:p>
        </p:txBody>
      </p:sp>
      <p:pic>
        <p:nvPicPr>
          <p:cNvPr id="4" name="Picture 3" descr="crisis_fblogo.jpg"/>
          <p:cNvPicPr>
            <a:picLocks noChangeAspect="1"/>
          </p:cNvPicPr>
          <p:nvPr/>
        </p:nvPicPr>
        <p:blipFill>
          <a:blip r:embed="rId2"/>
          <a:stretch>
            <a:fillRect/>
          </a:stretch>
        </p:blipFill>
        <p:spPr>
          <a:xfrm>
            <a:off x="5059093" y="4783602"/>
            <a:ext cx="1665264" cy="1617198"/>
          </a:xfrm>
          <a:prstGeom prst="rect">
            <a:avLst/>
          </a:prstGeom>
        </p:spPr>
      </p:pic>
      <p:pic>
        <p:nvPicPr>
          <p:cNvPr id="5" name="Picture 4" descr="download.png"/>
          <p:cNvPicPr>
            <a:picLocks noChangeAspect="1"/>
          </p:cNvPicPr>
          <p:nvPr/>
        </p:nvPicPr>
        <p:blipFill>
          <a:blip r:embed="rId3"/>
          <a:srcRect l="32547" t="18757" r="33370" b="20942"/>
          <a:stretch>
            <a:fillRect/>
          </a:stretch>
        </p:blipFill>
        <p:spPr>
          <a:xfrm>
            <a:off x="2883877" y="4797083"/>
            <a:ext cx="1533379" cy="1533380"/>
          </a:xfrm>
          <a:prstGeom prst="rect">
            <a:avLst/>
          </a:prstGeom>
        </p:spPr>
      </p:pic>
      <p:pic>
        <p:nvPicPr>
          <p:cNvPr id="6" name="Picture 5" descr="1_bcCierqLORPyBszpHNBTcg.jpeg"/>
          <p:cNvPicPr>
            <a:picLocks noChangeAspect="1"/>
          </p:cNvPicPr>
          <p:nvPr/>
        </p:nvPicPr>
        <p:blipFill>
          <a:blip r:embed="rId4"/>
          <a:stretch>
            <a:fillRect/>
          </a:stretch>
        </p:blipFill>
        <p:spPr>
          <a:xfrm>
            <a:off x="7235484" y="4790049"/>
            <a:ext cx="2147668" cy="1610751"/>
          </a:xfrm>
          <a:prstGeom prst="rect">
            <a:avLst/>
          </a:prstGeom>
        </p:spPr>
      </p:pic>
    </p:spTree>
    <p:extLst>
      <p:ext uri="{BB962C8B-B14F-4D97-AF65-F5344CB8AC3E}">
        <p14:creationId xmlns:p14="http://schemas.microsoft.com/office/powerpoint/2010/main" xmlns="" val="16878831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575695-2C8B-4D5F-A804-3C3BEEA54C2C}"/>
              </a:ext>
            </a:extLst>
          </p:cNvPr>
          <p:cNvSpPr>
            <a:spLocks noGrp="1"/>
          </p:cNvSpPr>
          <p:nvPr>
            <p:ph type="title"/>
          </p:nvPr>
        </p:nvSpPr>
        <p:spPr>
          <a:xfrm>
            <a:off x="450670" y="204652"/>
            <a:ext cx="10131425" cy="1456267"/>
          </a:xfrm>
        </p:spPr>
        <p:txBody>
          <a:bodyPr>
            <a:normAutofit/>
          </a:bodyPr>
          <a:lstStyle/>
          <a:p>
            <a:r>
              <a:rPr lang="en-GB" sz="4800" b="1" dirty="0">
                <a:solidFill>
                  <a:srgbClr val="00B050"/>
                </a:solidFill>
              </a:rPr>
              <a:t>Marketing and Sales Plan</a:t>
            </a:r>
          </a:p>
        </p:txBody>
      </p:sp>
      <p:sp>
        <p:nvSpPr>
          <p:cNvPr id="3" name="Content Placeholder 2">
            <a:extLst>
              <a:ext uri="{FF2B5EF4-FFF2-40B4-BE49-F238E27FC236}">
                <a16:creationId xmlns:a16="http://schemas.microsoft.com/office/drawing/2014/main" xmlns="" id="{49F22451-28B7-42E5-9202-67C9995F2C85}"/>
              </a:ext>
            </a:extLst>
          </p:cNvPr>
          <p:cNvSpPr>
            <a:spLocks noGrp="1"/>
          </p:cNvSpPr>
          <p:nvPr>
            <p:ph idx="1"/>
          </p:nvPr>
        </p:nvSpPr>
        <p:spPr>
          <a:xfrm>
            <a:off x="522514" y="1702955"/>
            <a:ext cx="10567852" cy="4219544"/>
          </a:xfrm>
        </p:spPr>
        <p:txBody>
          <a:bodyPr>
            <a:normAutofit lnSpcReduction="10000"/>
          </a:bodyPr>
          <a:lstStyle/>
          <a:p>
            <a:r>
              <a:rPr lang="en-GB" dirty="0" smtClean="0"/>
              <a:t>These are the business strategies which as a team will be working to achieve and successfully expanded our business project which his call the home aid project.</a:t>
            </a:r>
          </a:p>
          <a:p>
            <a:r>
              <a:rPr lang="en-GB" dirty="0" smtClean="0"/>
              <a:t>1 Distributing our Business projects </a:t>
            </a:r>
            <a:r>
              <a:rPr lang="en-GB" i="1" dirty="0" smtClean="0"/>
              <a:t>flye</a:t>
            </a:r>
            <a:r>
              <a:rPr lang="en-GB" dirty="0" smtClean="0"/>
              <a:t>r to promote our product and service, which we will be providing for homelessness individual in different areas in Birmingham. Homeless shelters, Charity shops, these are the setting we are going to distribute our business flyer to promote our product and service.</a:t>
            </a:r>
          </a:p>
          <a:p>
            <a:r>
              <a:rPr lang="en-GB" dirty="0" smtClean="0"/>
              <a:t>2 Displaying our company overview on the </a:t>
            </a:r>
            <a:r>
              <a:rPr lang="en-GB" i="1" dirty="0" smtClean="0"/>
              <a:t>Social Website Face book.</a:t>
            </a:r>
            <a:r>
              <a:rPr lang="en-GB" dirty="0" smtClean="0"/>
              <a:t>  This can be accomplished when we display our company overview on Face book When charity or homeless shelter or fundraising company see our website and contact use. </a:t>
            </a:r>
          </a:p>
          <a:p>
            <a:r>
              <a:rPr lang="en-GB" dirty="0" smtClean="0"/>
              <a:t>3 Working with the </a:t>
            </a:r>
            <a:r>
              <a:rPr lang="en-GB" i="1" dirty="0" smtClean="0"/>
              <a:t>Local Council</a:t>
            </a:r>
            <a:r>
              <a:rPr lang="en-GB" dirty="0" smtClean="0"/>
              <a:t> to provided us a grant and provided the right policy and procedures before starting our business.  To make our business project a successful business to expanded in the future.   We must work with the local council in any community we will be working in. </a:t>
            </a:r>
          </a:p>
          <a:p>
            <a:r>
              <a:rPr lang="en-GB" i="1" dirty="0" smtClean="0"/>
              <a:t>4 Fundraising </a:t>
            </a:r>
            <a:r>
              <a:rPr lang="en-GB" dirty="0" smtClean="0"/>
              <a:t>to promote our service and product to different community, to help us spread our business project overview. This will be done by employing low income individual to fundraise to promote our business.  </a:t>
            </a:r>
          </a:p>
          <a:p>
            <a:endParaRPr lang="en-GB" dirty="0"/>
          </a:p>
        </p:txBody>
      </p:sp>
    </p:spTree>
    <p:extLst>
      <p:ext uri="{BB962C8B-B14F-4D97-AF65-F5344CB8AC3E}">
        <p14:creationId xmlns:p14="http://schemas.microsoft.com/office/powerpoint/2010/main" xmlns="" val="37952756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C:\Users\home\Pictures\Picture1.png"/>
          <p:cNvPicPr/>
          <p:nvPr/>
        </p:nvPicPr>
        <p:blipFill>
          <a:blip r:embed="rId2" cstate="print"/>
          <a:srcRect/>
          <a:stretch>
            <a:fillRect/>
          </a:stretch>
        </p:blipFill>
        <p:spPr bwMode="auto">
          <a:xfrm>
            <a:off x="4312197" y="194938"/>
            <a:ext cx="4644904" cy="6480778"/>
          </a:xfrm>
          <a:prstGeom prst="rect">
            <a:avLst/>
          </a:prstGeom>
          <a:ln w="88900" cap="sq" cmpd="thickThin">
            <a:solidFill>
              <a:srgbClr val="000000"/>
            </a:solidFill>
            <a:prstDash val="solid"/>
            <a:miter lim="800000"/>
          </a:ln>
          <a:effectLst>
            <a:innerShdw blurRad="76200">
              <a:srgbClr val="000000"/>
            </a:innerShdw>
          </a:effectLst>
        </p:spPr>
      </p:pic>
      <p:sp>
        <p:nvSpPr>
          <p:cNvPr id="7" name="Rectangle 6"/>
          <p:cNvSpPr/>
          <p:nvPr/>
        </p:nvSpPr>
        <p:spPr>
          <a:xfrm rot="17998204">
            <a:off x="8505665" y="1565026"/>
            <a:ext cx="4394569" cy="2308324"/>
          </a:xfrm>
          <a:prstGeom prst="rect">
            <a:avLst/>
          </a:prstGeom>
          <a:noFill/>
        </p:spPr>
        <p:txBody>
          <a:bodyPr wrap="square" lIns="91440" tIns="45720" rIns="91440" bIns="45720">
            <a:spAutoFit/>
          </a:bodyPr>
          <a:lstStyle/>
          <a:p>
            <a:pPr algn="ctr"/>
            <a:r>
              <a:rPr lang="en-US" sz="72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Company flyer</a:t>
            </a:r>
            <a:endParaRPr lang="en-US" sz="72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8" name="Picture 7" descr="2000px-Facebook_New_Logo_(2015).svg.png"/>
          <p:cNvPicPr>
            <a:picLocks noChangeAspect="1"/>
          </p:cNvPicPr>
          <p:nvPr/>
        </p:nvPicPr>
        <p:blipFill>
          <a:blip r:embed="rId3"/>
          <a:stretch>
            <a:fillRect/>
          </a:stretch>
        </p:blipFill>
        <p:spPr>
          <a:xfrm>
            <a:off x="168813" y="658603"/>
            <a:ext cx="3685735" cy="1385836"/>
          </a:xfrm>
          <a:prstGeom prst="rect">
            <a:avLst/>
          </a:prstGeom>
        </p:spPr>
      </p:pic>
      <p:pic>
        <p:nvPicPr>
          <p:cNvPr id="9" name="Picture 8" descr="Twitter.jpeg"/>
          <p:cNvPicPr>
            <a:picLocks noChangeAspect="1"/>
          </p:cNvPicPr>
          <p:nvPr/>
        </p:nvPicPr>
        <p:blipFill>
          <a:blip r:embed="rId4"/>
          <a:stretch>
            <a:fillRect/>
          </a:stretch>
        </p:blipFill>
        <p:spPr>
          <a:xfrm>
            <a:off x="182880" y="2236372"/>
            <a:ext cx="3657600" cy="1914144"/>
          </a:xfrm>
          <a:prstGeom prst="rect">
            <a:avLst/>
          </a:prstGeom>
        </p:spPr>
      </p:pic>
      <p:pic>
        <p:nvPicPr>
          <p:cNvPr id="10" name="Picture 9" descr="download.jpg"/>
          <p:cNvPicPr>
            <a:picLocks noChangeAspect="1"/>
          </p:cNvPicPr>
          <p:nvPr/>
        </p:nvPicPr>
        <p:blipFill>
          <a:blip r:embed="rId5"/>
          <a:stretch>
            <a:fillRect/>
          </a:stretch>
        </p:blipFill>
        <p:spPr>
          <a:xfrm>
            <a:off x="200244" y="4315924"/>
            <a:ext cx="3626167" cy="2319435"/>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FE4FB1-B2F0-4673-99D1-5702A3DEB3DC}"/>
              </a:ext>
            </a:extLst>
          </p:cNvPr>
          <p:cNvSpPr>
            <a:spLocks noGrp="1"/>
          </p:cNvSpPr>
          <p:nvPr>
            <p:ph type="title"/>
          </p:nvPr>
        </p:nvSpPr>
        <p:spPr>
          <a:xfrm>
            <a:off x="643598" y="201637"/>
            <a:ext cx="10131425" cy="1456267"/>
          </a:xfrm>
        </p:spPr>
        <p:txBody>
          <a:bodyPr>
            <a:normAutofit/>
          </a:bodyPr>
          <a:lstStyle/>
          <a:p>
            <a:r>
              <a:rPr lang="en-GB" sz="4800" b="1" dirty="0">
                <a:solidFill>
                  <a:srgbClr val="00B050"/>
                </a:solidFill>
              </a:rPr>
              <a:t>Management Team</a:t>
            </a:r>
          </a:p>
        </p:txBody>
      </p:sp>
      <p:sp>
        <p:nvSpPr>
          <p:cNvPr id="3" name="Content Placeholder 2">
            <a:extLst>
              <a:ext uri="{FF2B5EF4-FFF2-40B4-BE49-F238E27FC236}">
                <a16:creationId xmlns:a16="http://schemas.microsoft.com/office/drawing/2014/main" xmlns="" id="{0439E3D2-E27A-4272-81C9-805E14B8E017}"/>
              </a:ext>
            </a:extLst>
          </p:cNvPr>
          <p:cNvSpPr>
            <a:spLocks noGrp="1"/>
          </p:cNvSpPr>
          <p:nvPr>
            <p:ph idx="1"/>
          </p:nvPr>
        </p:nvSpPr>
        <p:spPr>
          <a:xfrm>
            <a:off x="728004" y="1434905"/>
            <a:ext cx="10131425" cy="3385625"/>
          </a:xfrm>
        </p:spPr>
        <p:txBody>
          <a:bodyPr/>
          <a:lstStyle/>
          <a:p>
            <a:r>
              <a:rPr lang="en-GB" dirty="0" smtClean="0"/>
              <a:t>Business director - </a:t>
            </a:r>
            <a:r>
              <a:rPr lang="en-GB" dirty="0" smtClean="0"/>
              <a:t>Their role in a business company is unlimited responsibility.  Which they sometime report to any chairman depends on what company as the role of a director manger they are in</a:t>
            </a:r>
            <a:r>
              <a:rPr lang="en-GB" dirty="0" smtClean="0"/>
              <a:t>.</a:t>
            </a:r>
          </a:p>
          <a:p>
            <a:r>
              <a:rPr lang="en-GB" dirty="0" smtClean="0"/>
              <a:t>Financial manager - </a:t>
            </a:r>
            <a:r>
              <a:rPr lang="en-GB" dirty="0" smtClean="0"/>
              <a:t>The financial manager is responsible for the budget which is the incoming and outgoing profits and loss of this business project. </a:t>
            </a:r>
            <a:endParaRPr lang="en-GB" dirty="0" smtClean="0"/>
          </a:p>
          <a:p>
            <a:r>
              <a:rPr lang="en-GB" dirty="0" smtClean="0"/>
              <a:t>Adverting manager - </a:t>
            </a:r>
            <a:r>
              <a:rPr lang="en-GB" dirty="0" smtClean="0"/>
              <a:t>The role in a business company is to gather information and promoting the product or service which the company is aiming to accomplish to make the business successful</a:t>
            </a:r>
            <a:r>
              <a:rPr lang="en-GB" dirty="0" smtClean="0"/>
              <a:t>. The </a:t>
            </a:r>
            <a:r>
              <a:rPr lang="en-GB" dirty="0" smtClean="0"/>
              <a:t>adverting manger has the responsibility of prompting our product and service on the Face book website and advertising the business flayer which will be advertises in home shelters or other charitable company to collaborate with them to enhance our business to run successfully ad expand in the future</a:t>
            </a:r>
            <a:endParaRPr lang="en-GB" dirty="0"/>
          </a:p>
        </p:txBody>
      </p:sp>
      <p:pic>
        <p:nvPicPr>
          <p:cNvPr id="4" name="Picture 3" descr="Managers3.jpg"/>
          <p:cNvPicPr>
            <a:picLocks noChangeAspect="1"/>
          </p:cNvPicPr>
          <p:nvPr/>
        </p:nvPicPr>
        <p:blipFill>
          <a:blip r:embed="rId2"/>
          <a:stretch>
            <a:fillRect/>
          </a:stretch>
        </p:blipFill>
        <p:spPr>
          <a:xfrm>
            <a:off x="1009656" y="4684541"/>
            <a:ext cx="3055907" cy="1962466"/>
          </a:xfrm>
          <a:prstGeom prst="rect">
            <a:avLst/>
          </a:prstGeom>
        </p:spPr>
      </p:pic>
      <p:pic>
        <p:nvPicPr>
          <p:cNvPr id="5" name="Picture 4" descr="images (1).jpg"/>
          <p:cNvPicPr>
            <a:picLocks noChangeAspect="1"/>
          </p:cNvPicPr>
          <p:nvPr/>
        </p:nvPicPr>
        <p:blipFill>
          <a:blip r:embed="rId3"/>
          <a:stretch>
            <a:fillRect/>
          </a:stretch>
        </p:blipFill>
        <p:spPr>
          <a:xfrm>
            <a:off x="4301489" y="4640579"/>
            <a:ext cx="3520063" cy="1971235"/>
          </a:xfrm>
          <a:prstGeom prst="rect">
            <a:avLst/>
          </a:prstGeom>
        </p:spPr>
      </p:pic>
      <p:pic>
        <p:nvPicPr>
          <p:cNvPr id="6" name="Picture 5" descr="images (2).jpg"/>
          <p:cNvPicPr>
            <a:picLocks noChangeAspect="1"/>
          </p:cNvPicPr>
          <p:nvPr/>
        </p:nvPicPr>
        <p:blipFill>
          <a:blip r:embed="rId4"/>
          <a:stretch>
            <a:fillRect/>
          </a:stretch>
        </p:blipFill>
        <p:spPr>
          <a:xfrm>
            <a:off x="8004664" y="4854233"/>
            <a:ext cx="3638550" cy="1363687"/>
          </a:xfrm>
          <a:prstGeom prst="rect">
            <a:avLst/>
          </a:prstGeom>
        </p:spPr>
      </p:pic>
    </p:spTree>
    <p:extLst>
      <p:ext uri="{BB962C8B-B14F-4D97-AF65-F5344CB8AC3E}">
        <p14:creationId xmlns:p14="http://schemas.microsoft.com/office/powerpoint/2010/main" xmlns="" val="33865773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7DC41F-8CDD-496B-8219-D36D7152DB09}"/>
              </a:ext>
            </a:extLst>
          </p:cNvPr>
          <p:cNvSpPr>
            <a:spLocks noGrp="1"/>
          </p:cNvSpPr>
          <p:nvPr>
            <p:ph type="title"/>
          </p:nvPr>
        </p:nvSpPr>
        <p:spPr>
          <a:xfrm>
            <a:off x="463733" y="0"/>
            <a:ext cx="10131425" cy="1456267"/>
          </a:xfrm>
        </p:spPr>
        <p:txBody>
          <a:bodyPr>
            <a:normAutofit/>
          </a:bodyPr>
          <a:lstStyle/>
          <a:p>
            <a:r>
              <a:rPr lang="en-GB" sz="4800" b="1" dirty="0">
                <a:solidFill>
                  <a:srgbClr val="00B050"/>
                </a:solidFill>
              </a:rPr>
              <a:t>Financial plan</a:t>
            </a:r>
          </a:p>
        </p:txBody>
      </p:sp>
      <p:sp>
        <p:nvSpPr>
          <p:cNvPr id="3" name="Content Placeholder 2">
            <a:extLst>
              <a:ext uri="{FF2B5EF4-FFF2-40B4-BE49-F238E27FC236}">
                <a16:creationId xmlns:a16="http://schemas.microsoft.com/office/drawing/2014/main" xmlns="" id="{B7846120-DBF2-433D-A5B2-DE05FF73F858}"/>
              </a:ext>
            </a:extLst>
          </p:cNvPr>
          <p:cNvSpPr>
            <a:spLocks noGrp="1"/>
          </p:cNvSpPr>
          <p:nvPr>
            <p:ph idx="1"/>
          </p:nvPr>
        </p:nvSpPr>
        <p:spPr/>
        <p:txBody>
          <a:bodyPr/>
          <a:lstStyle/>
          <a:p>
            <a:endParaRPr lang="en-GB" dirty="0"/>
          </a:p>
          <a:p>
            <a:endParaRPr lang="en-GB" dirty="0"/>
          </a:p>
        </p:txBody>
      </p:sp>
      <p:pic>
        <p:nvPicPr>
          <p:cNvPr id="4097" name="Picture 1"/>
          <p:cNvPicPr>
            <a:picLocks noChangeAspect="1" noChangeArrowheads="1"/>
          </p:cNvPicPr>
          <p:nvPr/>
        </p:nvPicPr>
        <p:blipFill>
          <a:blip r:embed="rId2"/>
          <a:srcRect l="26795" t="30028" r="25966" b="32782"/>
          <a:stretch>
            <a:fillRect/>
          </a:stretch>
        </p:blipFill>
        <p:spPr bwMode="auto">
          <a:xfrm>
            <a:off x="561701" y="1097280"/>
            <a:ext cx="4899055" cy="2168434"/>
          </a:xfrm>
          <a:prstGeom prst="rect">
            <a:avLst/>
          </a:prstGeom>
          <a:noFill/>
          <a:ln w="9525">
            <a:noFill/>
            <a:miter lim="800000"/>
            <a:headEnd/>
            <a:tailEnd/>
          </a:ln>
          <a:effectLst/>
        </p:spPr>
      </p:pic>
      <p:pic>
        <p:nvPicPr>
          <p:cNvPr id="4098" name="Picture 2"/>
          <p:cNvPicPr>
            <a:picLocks noChangeAspect="1" noChangeArrowheads="1"/>
          </p:cNvPicPr>
          <p:nvPr/>
        </p:nvPicPr>
        <p:blipFill>
          <a:blip r:embed="rId3"/>
          <a:srcRect l="26340" t="28839" r="27478" b="25268"/>
          <a:stretch>
            <a:fillRect/>
          </a:stretch>
        </p:blipFill>
        <p:spPr bwMode="auto">
          <a:xfrm>
            <a:off x="509452" y="3069772"/>
            <a:ext cx="4793102" cy="2677886"/>
          </a:xfrm>
          <a:prstGeom prst="rect">
            <a:avLst/>
          </a:prstGeom>
          <a:noFill/>
          <a:ln w="9525">
            <a:noFill/>
            <a:miter lim="800000"/>
            <a:headEnd/>
            <a:tailEnd/>
          </a:ln>
          <a:effectLst/>
        </p:spPr>
      </p:pic>
      <p:pic>
        <p:nvPicPr>
          <p:cNvPr id="4099" name="Picture 3"/>
          <p:cNvPicPr>
            <a:picLocks noChangeAspect="1" noChangeArrowheads="1"/>
          </p:cNvPicPr>
          <p:nvPr/>
        </p:nvPicPr>
        <p:blipFill>
          <a:blip r:embed="rId4"/>
          <a:srcRect l="23729" t="35625" r="52276" b="29018"/>
          <a:stretch>
            <a:fillRect/>
          </a:stretch>
        </p:blipFill>
        <p:spPr bwMode="auto">
          <a:xfrm>
            <a:off x="5460274" y="195943"/>
            <a:ext cx="3991677" cy="3306912"/>
          </a:xfrm>
          <a:prstGeom prst="rect">
            <a:avLst/>
          </a:prstGeom>
          <a:noFill/>
          <a:ln w="9525">
            <a:noFill/>
            <a:miter lim="800000"/>
            <a:headEnd/>
            <a:tailEnd/>
          </a:ln>
          <a:effectLst/>
        </p:spPr>
      </p:pic>
      <p:pic>
        <p:nvPicPr>
          <p:cNvPr id="4100" name="Picture 4"/>
          <p:cNvPicPr>
            <a:picLocks noChangeAspect="1" noChangeArrowheads="1"/>
          </p:cNvPicPr>
          <p:nvPr/>
        </p:nvPicPr>
        <p:blipFill>
          <a:blip r:embed="rId4"/>
          <a:srcRect l="47693" t="70817" r="31980" b="14952"/>
          <a:stretch>
            <a:fillRect/>
          </a:stretch>
        </p:blipFill>
        <p:spPr bwMode="auto">
          <a:xfrm>
            <a:off x="9439422" y="2869809"/>
            <a:ext cx="2583766" cy="1041009"/>
          </a:xfrm>
          <a:prstGeom prst="rect">
            <a:avLst/>
          </a:prstGeom>
          <a:noFill/>
          <a:ln w="9525">
            <a:noFill/>
            <a:miter lim="800000"/>
            <a:headEnd/>
            <a:tailEnd/>
          </a:ln>
          <a:effectLst/>
        </p:spPr>
      </p:pic>
      <p:pic>
        <p:nvPicPr>
          <p:cNvPr id="4101" name="Picture 5"/>
          <p:cNvPicPr>
            <a:picLocks noChangeAspect="1" noChangeArrowheads="1"/>
          </p:cNvPicPr>
          <p:nvPr/>
        </p:nvPicPr>
        <p:blipFill>
          <a:blip r:embed="rId5"/>
          <a:srcRect l="24232" t="47548" r="52198" b="31683"/>
          <a:stretch>
            <a:fillRect/>
          </a:stretch>
        </p:blipFill>
        <p:spPr bwMode="auto">
          <a:xfrm>
            <a:off x="5556738" y="3404381"/>
            <a:ext cx="3910820" cy="1937471"/>
          </a:xfrm>
          <a:prstGeom prst="rect">
            <a:avLst/>
          </a:prstGeom>
          <a:noFill/>
          <a:ln w="9525">
            <a:noFill/>
            <a:miter lim="800000"/>
            <a:headEnd/>
            <a:tailEnd/>
          </a:ln>
          <a:effectLst/>
        </p:spPr>
      </p:pic>
    </p:spTree>
    <p:extLst>
      <p:ext uri="{BB962C8B-B14F-4D97-AF65-F5344CB8AC3E}">
        <p14:creationId xmlns:p14="http://schemas.microsoft.com/office/powerpoint/2010/main" xmlns="" val="37807360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7B4647-0620-44FD-9B4D-805A533510AB}"/>
              </a:ext>
            </a:extLst>
          </p:cNvPr>
          <p:cNvSpPr>
            <a:spLocks noGrp="1"/>
          </p:cNvSpPr>
          <p:nvPr>
            <p:ph type="title"/>
          </p:nvPr>
        </p:nvSpPr>
        <p:spPr>
          <a:xfrm>
            <a:off x="404447" y="0"/>
            <a:ext cx="10131425" cy="1456267"/>
          </a:xfrm>
        </p:spPr>
        <p:txBody>
          <a:bodyPr>
            <a:normAutofit/>
          </a:bodyPr>
          <a:lstStyle/>
          <a:p>
            <a:r>
              <a:rPr lang="en-GB" sz="4800" b="1" dirty="0">
                <a:solidFill>
                  <a:srgbClr val="00B050"/>
                </a:solidFill>
              </a:rPr>
              <a:t>SWOT Analysis</a:t>
            </a:r>
          </a:p>
        </p:txBody>
      </p:sp>
      <p:pic>
        <p:nvPicPr>
          <p:cNvPr id="3074" name="Picture 2"/>
          <p:cNvPicPr>
            <a:picLocks noChangeAspect="1" noChangeArrowheads="1"/>
          </p:cNvPicPr>
          <p:nvPr/>
        </p:nvPicPr>
        <p:blipFill>
          <a:blip r:embed="rId2"/>
          <a:srcRect l="54613" t="20625" r="8193" b="9375"/>
          <a:stretch>
            <a:fillRect/>
          </a:stretch>
        </p:blipFill>
        <p:spPr bwMode="auto">
          <a:xfrm>
            <a:off x="618981" y="1237957"/>
            <a:ext cx="7478294" cy="5275385"/>
          </a:xfrm>
          <a:prstGeom prst="rect">
            <a:avLst/>
          </a:prstGeom>
          <a:noFill/>
          <a:ln w="9525">
            <a:noFill/>
            <a:miter lim="800000"/>
            <a:headEnd/>
            <a:tailEnd/>
          </a:ln>
          <a:effectLst/>
        </p:spPr>
      </p:pic>
      <p:pic>
        <p:nvPicPr>
          <p:cNvPr id="6" name="Picture 5" descr="1_Yf7Ku0L_P7wTaYJ4QCHxUw.png"/>
          <p:cNvPicPr>
            <a:picLocks noChangeAspect="1"/>
          </p:cNvPicPr>
          <p:nvPr/>
        </p:nvPicPr>
        <p:blipFill>
          <a:blip r:embed="rId3"/>
          <a:stretch>
            <a:fillRect/>
          </a:stretch>
        </p:blipFill>
        <p:spPr>
          <a:xfrm>
            <a:off x="8366028" y="4365672"/>
            <a:ext cx="3436766" cy="1969493"/>
          </a:xfrm>
          <a:prstGeom prst="rect">
            <a:avLst/>
          </a:prstGeom>
        </p:spPr>
      </p:pic>
      <p:pic>
        <p:nvPicPr>
          <p:cNvPr id="7" name="Picture 6" descr="ID-100206738.jpg"/>
          <p:cNvPicPr>
            <a:picLocks noChangeAspect="1"/>
          </p:cNvPicPr>
          <p:nvPr/>
        </p:nvPicPr>
        <p:blipFill>
          <a:blip r:embed="rId4"/>
          <a:stretch>
            <a:fillRect/>
          </a:stretch>
        </p:blipFill>
        <p:spPr>
          <a:xfrm>
            <a:off x="8369104" y="1972114"/>
            <a:ext cx="3447757" cy="2262261"/>
          </a:xfrm>
          <a:prstGeom prst="rect">
            <a:avLst/>
          </a:prstGeom>
        </p:spPr>
      </p:pic>
      <p:pic>
        <p:nvPicPr>
          <p:cNvPr id="8" name="Picture 7" descr="download (1).jpg"/>
          <p:cNvPicPr>
            <a:picLocks noChangeAspect="1"/>
          </p:cNvPicPr>
          <p:nvPr/>
        </p:nvPicPr>
        <p:blipFill>
          <a:blip r:embed="rId5"/>
          <a:stretch>
            <a:fillRect/>
          </a:stretch>
        </p:blipFill>
        <p:spPr>
          <a:xfrm>
            <a:off x="8381566" y="534572"/>
            <a:ext cx="3452954" cy="1281991"/>
          </a:xfrm>
          <a:prstGeom prst="rect">
            <a:avLst/>
          </a:prstGeom>
        </p:spPr>
      </p:pic>
    </p:spTree>
    <p:extLst>
      <p:ext uri="{BB962C8B-B14F-4D97-AF65-F5344CB8AC3E}">
        <p14:creationId xmlns:p14="http://schemas.microsoft.com/office/powerpoint/2010/main" xmlns="" val="3597677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496B80-CAD6-4E5B-886C-2BBC332FD0FA}"/>
              </a:ext>
            </a:extLst>
          </p:cNvPr>
          <p:cNvSpPr>
            <a:spLocks noGrp="1"/>
          </p:cNvSpPr>
          <p:nvPr>
            <p:ph type="title"/>
          </p:nvPr>
        </p:nvSpPr>
        <p:spPr/>
        <p:txBody>
          <a:bodyPr>
            <a:normAutofit/>
          </a:bodyPr>
          <a:lstStyle/>
          <a:p>
            <a:r>
              <a:rPr lang="en-GB" sz="4800" b="1" dirty="0">
                <a:solidFill>
                  <a:srgbClr val="00B050"/>
                </a:solidFill>
              </a:rPr>
              <a:t>PESTLE Analysis</a:t>
            </a:r>
          </a:p>
        </p:txBody>
      </p:sp>
      <p:pic>
        <p:nvPicPr>
          <p:cNvPr id="2049" name="Picture 1"/>
          <p:cNvPicPr>
            <a:picLocks noChangeAspect="1" noChangeArrowheads="1"/>
          </p:cNvPicPr>
          <p:nvPr/>
        </p:nvPicPr>
        <p:blipFill>
          <a:blip r:embed="rId2"/>
          <a:srcRect l="23894" t="35000" r="25073" b="19038"/>
          <a:stretch>
            <a:fillRect/>
          </a:stretch>
        </p:blipFill>
        <p:spPr bwMode="auto">
          <a:xfrm>
            <a:off x="984739" y="1842868"/>
            <a:ext cx="9340948" cy="4729844"/>
          </a:xfrm>
          <a:prstGeom prst="rect">
            <a:avLst/>
          </a:prstGeom>
          <a:noFill/>
          <a:ln w="9525">
            <a:noFill/>
            <a:miter lim="800000"/>
            <a:headEnd/>
            <a:tailEnd/>
          </a:ln>
          <a:effectLst/>
        </p:spPr>
      </p:pic>
    </p:spTree>
    <p:extLst>
      <p:ext uri="{BB962C8B-B14F-4D97-AF65-F5344CB8AC3E}">
        <p14:creationId xmlns:p14="http://schemas.microsoft.com/office/powerpoint/2010/main" xmlns="" val="17208829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B050"/>
                </a:solidFill>
              </a:rPr>
              <a:t>References</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dirty="0" smtClean="0"/>
              <a:t>Business </a:t>
            </a:r>
            <a:r>
              <a:rPr lang="en-GB" dirty="0" smtClean="0"/>
              <a:t>company map structure 2018)</a:t>
            </a:r>
          </a:p>
          <a:p>
            <a:pPr>
              <a:buNone/>
            </a:pPr>
            <a:r>
              <a:rPr lang="en-GB" dirty="0" smtClean="0"/>
              <a:t>Small business organization Yahoo </a:t>
            </a:r>
            <a:r>
              <a:rPr lang="en-GB" i="1" dirty="0" smtClean="0"/>
              <a:t>image </a:t>
            </a:r>
            <a:r>
              <a:rPr lang="en-GB" u="sng" dirty="0" smtClean="0">
                <a:hlinkClick r:id="rId2"/>
              </a:rPr>
              <a:t>www.pinterest.com</a:t>
            </a:r>
            <a:endParaRPr lang="en-GB" dirty="0" smtClean="0"/>
          </a:p>
          <a:p>
            <a:pPr>
              <a:buNone/>
            </a:pPr>
            <a:r>
              <a:rPr lang="en-GB" u="sng" dirty="0" smtClean="0">
                <a:hlinkClick r:id="rId3"/>
              </a:rPr>
              <a:t>https://uk.images.search.yahoo.com/search/images</a:t>
            </a:r>
            <a:r>
              <a:rPr lang="en-GB" dirty="0" smtClean="0"/>
              <a:t>: </a:t>
            </a:r>
          </a:p>
          <a:p>
            <a:pPr>
              <a:buNone/>
            </a:pPr>
            <a:r>
              <a:rPr lang="en-GB" dirty="0" smtClean="0"/>
              <a:t>Accessed </a:t>
            </a:r>
            <a:r>
              <a:rPr lang="en-GB" dirty="0" smtClean="0"/>
              <a:t>date:1/12/018</a:t>
            </a:r>
            <a:r>
              <a:rPr lang="en-GB" dirty="0" smtClean="0"/>
              <a:t> </a:t>
            </a:r>
          </a:p>
          <a:p>
            <a:pPr>
              <a:buNone/>
            </a:pPr>
            <a:r>
              <a:rPr lang="en-GB" dirty="0" smtClean="0"/>
              <a:t>What-does-an-advertising-manager-do? </a:t>
            </a:r>
          </a:p>
          <a:p>
            <a:pPr>
              <a:buNone/>
            </a:pPr>
            <a:r>
              <a:rPr lang="en-GB" u="sng" dirty="0" smtClean="0">
                <a:hlinkClick r:id="rId4"/>
              </a:rPr>
              <a:t>https://www.sokanu.com/careers/advertising-manager</a:t>
            </a:r>
            <a:r>
              <a:rPr lang="en-GB" dirty="0" smtClean="0"/>
              <a:t>: 2018</a:t>
            </a:r>
          </a:p>
          <a:p>
            <a:pPr>
              <a:buNone/>
            </a:pPr>
            <a:r>
              <a:rPr lang="en-GB" dirty="0" smtClean="0"/>
              <a:t>Accessed Date:1/12/018</a:t>
            </a:r>
          </a:p>
          <a:p>
            <a:pPr>
              <a:buNone/>
            </a:pPr>
            <a:r>
              <a:rPr lang="en-GB" dirty="0" smtClean="0"/>
              <a:t>https://www.bigissue.com/latest/which-charities-are-helping-fight-homelessness-in-the-uk/</a:t>
            </a:r>
          </a:p>
          <a:p>
            <a:pPr>
              <a:buNone/>
            </a:pPr>
            <a:r>
              <a:rPr lang="en-GB" dirty="0" smtClean="0"/>
              <a:t>D’SOUZA, P. Inclusive Growth -- A Solution to Homelessness. SDMIMD Journal of Management, [s. l.], v. 9, n. 2, p. 32–39, 2018.</a:t>
            </a:r>
          </a:p>
          <a:p>
            <a:pPr>
              <a:buNone/>
            </a:pPr>
            <a:r>
              <a:rPr lang="en-GB" dirty="0" smtClean="0"/>
              <a:t>Certificate in Higher Education: Skills for the Workplace Student Yearbook (Andrew </a:t>
            </a:r>
            <a:r>
              <a:rPr lang="en-GB" dirty="0" err="1" smtClean="0"/>
              <a:t>Maund</a:t>
            </a:r>
            <a:r>
              <a:rPr lang="en-GB" dirty="0" smtClean="0"/>
              <a:t>, Michaela </a:t>
            </a:r>
            <a:r>
              <a:rPr lang="en-GB" dirty="0" err="1" smtClean="0"/>
              <a:t>Schriek</a:t>
            </a:r>
            <a:r>
              <a:rPr lang="en-GB" dirty="0" smtClean="0"/>
              <a:t>, Paul K. </a:t>
            </a:r>
            <a:r>
              <a:rPr lang="en-GB" dirty="0" err="1" smtClean="0"/>
              <a:t>Tinkler</a:t>
            </a:r>
            <a:endParaRPr lang="en-GB" dirty="0" smtClean="0"/>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xmlns=""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144</TotalTime>
  <Words>871</Words>
  <Application>Microsoft Office PowerPoint</Application>
  <PresentationFormat>Custom</PresentationFormat>
  <Paragraphs>54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Celestial</vt:lpstr>
      <vt:lpstr>Home-aid cleaning </vt:lpstr>
      <vt:lpstr>Business / Company Overview</vt:lpstr>
      <vt:lpstr>Products and Services</vt:lpstr>
      <vt:lpstr> Target Market</vt:lpstr>
      <vt:lpstr>Competitors</vt:lpstr>
      <vt:lpstr>Marketing and Sales Plan</vt:lpstr>
      <vt:lpstr>Slide 7</vt:lpstr>
      <vt:lpstr>Management Team</vt:lpstr>
      <vt:lpstr>Financial plan</vt:lpstr>
      <vt:lpstr>SWOT Analysis</vt:lpstr>
      <vt:lpstr>PESTLE Analysis</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Home-aid cleaning</dc:title>
  <dc:creator>home</dc:creator>
  <cp:lastModifiedBy>home</cp:lastModifiedBy>
  <cp:revision>18</cp:revision>
  <dcterms:created xsi:type="dcterms:W3CDTF">2018-11-19T15:12:20Z</dcterms:created>
  <dcterms:modified xsi:type="dcterms:W3CDTF">2019-01-07T16:08:51Z</dcterms:modified>
</cp:coreProperties>
</file>