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71" r:id="rId5"/>
    <p:sldId id="269" r:id="rId6"/>
    <p:sldId id="262" r:id="rId7"/>
    <p:sldId id="270" r:id="rId8"/>
    <p:sldId id="260" r:id="rId9"/>
    <p:sldId id="261" r:id="rId10"/>
    <p:sldId id="264" r:id="rId11"/>
    <p:sldId id="265" r:id="rId12"/>
    <p:sldId id="266" r:id="rId13"/>
    <p:sldId id="267" r:id="rId14"/>
    <p:sldId id="268" r:id="rId15"/>
    <p:sldId id="272" r:id="rId16"/>
    <p:sldId id="27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2F759D-D27E-4558-B536-A6899D4A9494}" v="43" dt="2022-01-20T10:12:03.4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00D668-6BFA-4AA1-90F2-C009CAF7BA1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97C99AE-8363-40B8-B78B-E20C82F7A2F7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Depression</a:t>
          </a:r>
          <a:endParaRPr lang="en-US" dirty="0">
            <a:latin typeface="Arial Black" panose="020B0A04020102020204" pitchFamily="34" charset="0"/>
          </a:endParaRPr>
        </a:p>
      </dgm:t>
    </dgm:pt>
    <dgm:pt modelId="{4C33951C-DA35-4F5E-9F86-01349DFEC577}" type="parTrans" cxnId="{6E8CC28D-59A6-4DFB-9AF5-CE592822192D}">
      <dgm:prSet/>
      <dgm:spPr/>
      <dgm:t>
        <a:bodyPr/>
        <a:lstStyle/>
        <a:p>
          <a:endParaRPr lang="en-US"/>
        </a:p>
      </dgm:t>
    </dgm:pt>
    <dgm:pt modelId="{16F6A4E5-73EA-4916-9243-6AED2DAFE7ED}" type="sibTrans" cxnId="{6E8CC28D-59A6-4DFB-9AF5-CE592822192D}">
      <dgm:prSet/>
      <dgm:spPr/>
      <dgm:t>
        <a:bodyPr/>
        <a:lstStyle/>
        <a:p>
          <a:endParaRPr lang="en-US"/>
        </a:p>
      </dgm:t>
    </dgm:pt>
    <dgm:pt modelId="{7DCCBDB3-30DF-4DB4-9C52-B35B0429EE3F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Generalised anxiety disorder</a:t>
          </a:r>
          <a:endParaRPr lang="en-US" dirty="0">
            <a:latin typeface="Arial Black" panose="020B0A04020102020204" pitchFamily="34" charset="0"/>
          </a:endParaRPr>
        </a:p>
      </dgm:t>
    </dgm:pt>
    <dgm:pt modelId="{5F286894-3053-4721-B206-BD5AAFF8CD77}" type="parTrans" cxnId="{D3861394-928C-4485-8244-8042ACEE256B}">
      <dgm:prSet/>
      <dgm:spPr/>
      <dgm:t>
        <a:bodyPr/>
        <a:lstStyle/>
        <a:p>
          <a:endParaRPr lang="en-US"/>
        </a:p>
      </dgm:t>
    </dgm:pt>
    <dgm:pt modelId="{61926FFB-E497-4EAB-B345-71893A53910B}" type="sibTrans" cxnId="{D3861394-928C-4485-8244-8042ACEE256B}">
      <dgm:prSet/>
      <dgm:spPr/>
      <dgm:t>
        <a:bodyPr/>
        <a:lstStyle/>
        <a:p>
          <a:endParaRPr lang="en-US"/>
        </a:p>
      </dgm:t>
    </dgm:pt>
    <dgm:pt modelId="{22CAA033-3D81-4651-9017-C874FC1E7A1A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Post-traumatic stress disorder</a:t>
          </a:r>
          <a:endParaRPr lang="en-US" dirty="0">
            <a:latin typeface="Arial Black" panose="020B0A04020102020204" pitchFamily="34" charset="0"/>
          </a:endParaRPr>
        </a:p>
      </dgm:t>
    </dgm:pt>
    <dgm:pt modelId="{60FC8DB9-92D3-494B-B9A3-B50BF4E4CF55}" type="parTrans" cxnId="{5C6A04ED-AD1F-4BA1-B833-47E185444DCE}">
      <dgm:prSet/>
      <dgm:spPr/>
      <dgm:t>
        <a:bodyPr/>
        <a:lstStyle/>
        <a:p>
          <a:endParaRPr lang="en-US"/>
        </a:p>
      </dgm:t>
    </dgm:pt>
    <dgm:pt modelId="{47CA9980-9E18-455D-BFB4-D6D4344074C1}" type="sibTrans" cxnId="{5C6A04ED-AD1F-4BA1-B833-47E185444DCE}">
      <dgm:prSet/>
      <dgm:spPr/>
      <dgm:t>
        <a:bodyPr/>
        <a:lstStyle/>
        <a:p>
          <a:endParaRPr lang="en-US"/>
        </a:p>
      </dgm:t>
    </dgm:pt>
    <dgm:pt modelId="{B5C6F6F6-91E3-477C-9C68-3D16A84B6D26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Borderline personality disorder</a:t>
          </a:r>
          <a:endParaRPr lang="en-US" dirty="0">
            <a:latin typeface="Arial Black" panose="020B0A04020102020204" pitchFamily="34" charset="0"/>
          </a:endParaRPr>
        </a:p>
      </dgm:t>
    </dgm:pt>
    <dgm:pt modelId="{8C8A0B4B-9E00-4AD4-84BE-EA3695E38D51}" type="parTrans" cxnId="{0A5794B6-64BB-4F24-AF2B-55EC1BE12308}">
      <dgm:prSet/>
      <dgm:spPr/>
      <dgm:t>
        <a:bodyPr/>
        <a:lstStyle/>
        <a:p>
          <a:endParaRPr lang="en-US"/>
        </a:p>
      </dgm:t>
    </dgm:pt>
    <dgm:pt modelId="{3F34EF2C-4416-4CD8-B1E1-C64431F47D2F}" type="sibTrans" cxnId="{0A5794B6-64BB-4F24-AF2B-55EC1BE12308}">
      <dgm:prSet/>
      <dgm:spPr/>
      <dgm:t>
        <a:bodyPr/>
        <a:lstStyle/>
        <a:p>
          <a:endParaRPr lang="en-US"/>
        </a:p>
      </dgm:t>
    </dgm:pt>
    <dgm:pt modelId="{DE2F2DEF-8705-4150-B7D0-434851D1601D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Obsessive-compulsive disorder</a:t>
          </a:r>
          <a:endParaRPr lang="en-US" dirty="0">
            <a:latin typeface="Arial Black" panose="020B0A04020102020204" pitchFamily="34" charset="0"/>
          </a:endParaRPr>
        </a:p>
      </dgm:t>
    </dgm:pt>
    <dgm:pt modelId="{15F9B4F0-FE06-487C-90A2-0712531B67AC}" type="parTrans" cxnId="{053A8AA6-988A-43B9-84F9-048016C06E02}">
      <dgm:prSet/>
      <dgm:spPr/>
      <dgm:t>
        <a:bodyPr/>
        <a:lstStyle/>
        <a:p>
          <a:endParaRPr lang="en-US"/>
        </a:p>
      </dgm:t>
    </dgm:pt>
    <dgm:pt modelId="{0F9A16DA-FEDA-44F1-B897-96AE7E679906}" type="sibTrans" cxnId="{053A8AA6-988A-43B9-84F9-048016C06E02}">
      <dgm:prSet/>
      <dgm:spPr/>
      <dgm:t>
        <a:bodyPr/>
        <a:lstStyle/>
        <a:p>
          <a:endParaRPr lang="en-US"/>
        </a:p>
      </dgm:t>
    </dgm:pt>
    <dgm:pt modelId="{C46DE439-1427-4562-A526-3AF8F7AF1761}">
      <dgm:prSet custT="1"/>
      <dgm:spPr/>
      <dgm:t>
        <a:bodyPr/>
        <a:lstStyle/>
        <a:p>
          <a:r>
            <a:rPr lang="en-GB" sz="1000" dirty="0">
              <a:latin typeface="Arial Black" panose="020B0A04020102020204" pitchFamily="34" charset="0"/>
            </a:rPr>
            <a:t>Source: (NICE, 2011</a:t>
          </a:r>
          <a:r>
            <a:rPr lang="en-GB" sz="1000" dirty="0"/>
            <a:t>)</a:t>
          </a:r>
          <a:endParaRPr lang="en-US" sz="1000" dirty="0"/>
        </a:p>
      </dgm:t>
    </dgm:pt>
    <dgm:pt modelId="{90F52F0C-008E-4437-9157-EB000473C35A}" type="parTrans" cxnId="{8FB998DF-C21F-4B1A-8E09-6EE1F41B9F23}">
      <dgm:prSet/>
      <dgm:spPr/>
      <dgm:t>
        <a:bodyPr/>
        <a:lstStyle/>
        <a:p>
          <a:endParaRPr lang="en-US"/>
        </a:p>
      </dgm:t>
    </dgm:pt>
    <dgm:pt modelId="{6BC79D2E-EBA9-470E-B727-42DDC68ED14D}" type="sibTrans" cxnId="{8FB998DF-C21F-4B1A-8E09-6EE1F41B9F23}">
      <dgm:prSet/>
      <dgm:spPr/>
      <dgm:t>
        <a:bodyPr/>
        <a:lstStyle/>
        <a:p>
          <a:endParaRPr lang="en-US"/>
        </a:p>
      </dgm:t>
    </dgm:pt>
    <dgm:pt modelId="{C1C3B5A5-D5C7-4EFE-BFED-4DB799B96BC6}" type="pres">
      <dgm:prSet presAssocID="{0A00D668-6BFA-4AA1-90F2-C009CAF7BA1F}" presName="linear" presStyleCnt="0">
        <dgm:presLayoutVars>
          <dgm:animLvl val="lvl"/>
          <dgm:resizeHandles val="exact"/>
        </dgm:presLayoutVars>
      </dgm:prSet>
      <dgm:spPr/>
    </dgm:pt>
    <dgm:pt modelId="{EC1DBEE1-BD42-488D-AB33-3CD74B9C8DAF}" type="pres">
      <dgm:prSet presAssocID="{E97C99AE-8363-40B8-B78B-E20C82F7A2F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08F8B78-52FF-4BD7-A445-3B403BAE1F44}" type="pres">
      <dgm:prSet presAssocID="{16F6A4E5-73EA-4916-9243-6AED2DAFE7ED}" presName="spacer" presStyleCnt="0"/>
      <dgm:spPr/>
    </dgm:pt>
    <dgm:pt modelId="{400B30D4-9615-430B-A8BD-971EDA044931}" type="pres">
      <dgm:prSet presAssocID="{7DCCBDB3-30DF-4DB4-9C52-B35B0429EE3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784C5DA-8F98-4246-9668-98AD4DA6FBEC}" type="pres">
      <dgm:prSet presAssocID="{61926FFB-E497-4EAB-B345-71893A53910B}" presName="spacer" presStyleCnt="0"/>
      <dgm:spPr/>
    </dgm:pt>
    <dgm:pt modelId="{7C9EC98E-149C-4338-8AD3-32E6C6A78700}" type="pres">
      <dgm:prSet presAssocID="{22CAA033-3D81-4651-9017-C874FC1E7A1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A4B902A-7286-43A7-81BD-1BF1A2A434A7}" type="pres">
      <dgm:prSet presAssocID="{47CA9980-9E18-455D-BFB4-D6D4344074C1}" presName="spacer" presStyleCnt="0"/>
      <dgm:spPr/>
    </dgm:pt>
    <dgm:pt modelId="{77BA163E-E87B-4C5B-9B29-EC42D60662E2}" type="pres">
      <dgm:prSet presAssocID="{B5C6F6F6-91E3-477C-9C68-3D16A84B6D2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B1E6220-0EFD-4D77-88F3-9DFE10FDB2FB}" type="pres">
      <dgm:prSet presAssocID="{3F34EF2C-4416-4CD8-B1E1-C64431F47D2F}" presName="spacer" presStyleCnt="0"/>
      <dgm:spPr/>
    </dgm:pt>
    <dgm:pt modelId="{BCFA47E8-FDCB-4B52-879C-FAF0C0245CCE}" type="pres">
      <dgm:prSet presAssocID="{DE2F2DEF-8705-4150-B7D0-434851D1601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CA14763-EB76-42D4-9DB0-1292435F62A8}" type="pres">
      <dgm:prSet presAssocID="{0F9A16DA-FEDA-44F1-B897-96AE7E679906}" presName="spacer" presStyleCnt="0"/>
      <dgm:spPr/>
    </dgm:pt>
    <dgm:pt modelId="{CBDC73F1-046E-4D50-8DC0-AEEEC9030728}" type="pres">
      <dgm:prSet presAssocID="{C46DE439-1427-4562-A526-3AF8F7AF1761}" presName="parentText" presStyleLbl="node1" presStyleIdx="5" presStyleCnt="6" custLinFactNeighborY="23756">
        <dgm:presLayoutVars>
          <dgm:chMax val="0"/>
          <dgm:bulletEnabled val="1"/>
        </dgm:presLayoutVars>
      </dgm:prSet>
      <dgm:spPr/>
    </dgm:pt>
  </dgm:ptLst>
  <dgm:cxnLst>
    <dgm:cxn modelId="{4025D80B-8753-433A-A47A-2840CB3875FE}" type="presOf" srcId="{7DCCBDB3-30DF-4DB4-9C52-B35B0429EE3F}" destId="{400B30D4-9615-430B-A8BD-971EDA044931}" srcOrd="0" destOrd="0" presId="urn:microsoft.com/office/officeart/2005/8/layout/vList2"/>
    <dgm:cxn modelId="{1D1C1D0E-B3F3-4DEC-9BC0-D37BCF8E34FA}" type="presOf" srcId="{B5C6F6F6-91E3-477C-9C68-3D16A84B6D26}" destId="{77BA163E-E87B-4C5B-9B29-EC42D60662E2}" srcOrd="0" destOrd="0" presId="urn:microsoft.com/office/officeart/2005/8/layout/vList2"/>
    <dgm:cxn modelId="{EBEAE21A-9400-4EB9-873E-DFC31E301D81}" type="presOf" srcId="{0A00D668-6BFA-4AA1-90F2-C009CAF7BA1F}" destId="{C1C3B5A5-D5C7-4EFE-BFED-4DB799B96BC6}" srcOrd="0" destOrd="0" presId="urn:microsoft.com/office/officeart/2005/8/layout/vList2"/>
    <dgm:cxn modelId="{6CBFD82C-AE35-4D4F-9D30-F9B98F502293}" type="presOf" srcId="{E97C99AE-8363-40B8-B78B-E20C82F7A2F7}" destId="{EC1DBEE1-BD42-488D-AB33-3CD74B9C8DAF}" srcOrd="0" destOrd="0" presId="urn:microsoft.com/office/officeart/2005/8/layout/vList2"/>
    <dgm:cxn modelId="{40D3712E-C2AA-4FBF-8B12-BC4617B82E38}" type="presOf" srcId="{DE2F2DEF-8705-4150-B7D0-434851D1601D}" destId="{BCFA47E8-FDCB-4B52-879C-FAF0C0245CCE}" srcOrd="0" destOrd="0" presId="urn:microsoft.com/office/officeart/2005/8/layout/vList2"/>
    <dgm:cxn modelId="{6E8CC28D-59A6-4DFB-9AF5-CE592822192D}" srcId="{0A00D668-6BFA-4AA1-90F2-C009CAF7BA1F}" destId="{E97C99AE-8363-40B8-B78B-E20C82F7A2F7}" srcOrd="0" destOrd="0" parTransId="{4C33951C-DA35-4F5E-9F86-01349DFEC577}" sibTransId="{16F6A4E5-73EA-4916-9243-6AED2DAFE7ED}"/>
    <dgm:cxn modelId="{D3861394-928C-4485-8244-8042ACEE256B}" srcId="{0A00D668-6BFA-4AA1-90F2-C009CAF7BA1F}" destId="{7DCCBDB3-30DF-4DB4-9C52-B35B0429EE3F}" srcOrd="1" destOrd="0" parTransId="{5F286894-3053-4721-B206-BD5AAFF8CD77}" sibTransId="{61926FFB-E497-4EAB-B345-71893A53910B}"/>
    <dgm:cxn modelId="{053A8AA6-988A-43B9-84F9-048016C06E02}" srcId="{0A00D668-6BFA-4AA1-90F2-C009CAF7BA1F}" destId="{DE2F2DEF-8705-4150-B7D0-434851D1601D}" srcOrd="4" destOrd="0" parTransId="{15F9B4F0-FE06-487C-90A2-0712531B67AC}" sibTransId="{0F9A16DA-FEDA-44F1-B897-96AE7E679906}"/>
    <dgm:cxn modelId="{6FB19BAC-0D82-40A7-A684-DB675CBED05F}" type="presOf" srcId="{22CAA033-3D81-4651-9017-C874FC1E7A1A}" destId="{7C9EC98E-149C-4338-8AD3-32E6C6A78700}" srcOrd="0" destOrd="0" presId="urn:microsoft.com/office/officeart/2005/8/layout/vList2"/>
    <dgm:cxn modelId="{0A5794B6-64BB-4F24-AF2B-55EC1BE12308}" srcId="{0A00D668-6BFA-4AA1-90F2-C009CAF7BA1F}" destId="{B5C6F6F6-91E3-477C-9C68-3D16A84B6D26}" srcOrd="3" destOrd="0" parTransId="{8C8A0B4B-9E00-4AD4-84BE-EA3695E38D51}" sibTransId="{3F34EF2C-4416-4CD8-B1E1-C64431F47D2F}"/>
    <dgm:cxn modelId="{FCBA9EBC-C53D-4C2A-9233-00BB9DF43F69}" type="presOf" srcId="{C46DE439-1427-4562-A526-3AF8F7AF1761}" destId="{CBDC73F1-046E-4D50-8DC0-AEEEC9030728}" srcOrd="0" destOrd="0" presId="urn:microsoft.com/office/officeart/2005/8/layout/vList2"/>
    <dgm:cxn modelId="{8FB998DF-C21F-4B1A-8E09-6EE1F41B9F23}" srcId="{0A00D668-6BFA-4AA1-90F2-C009CAF7BA1F}" destId="{C46DE439-1427-4562-A526-3AF8F7AF1761}" srcOrd="5" destOrd="0" parTransId="{90F52F0C-008E-4437-9157-EB000473C35A}" sibTransId="{6BC79D2E-EBA9-470E-B727-42DDC68ED14D}"/>
    <dgm:cxn modelId="{5C6A04ED-AD1F-4BA1-B833-47E185444DCE}" srcId="{0A00D668-6BFA-4AA1-90F2-C009CAF7BA1F}" destId="{22CAA033-3D81-4651-9017-C874FC1E7A1A}" srcOrd="2" destOrd="0" parTransId="{60FC8DB9-92D3-494B-B9A3-B50BF4E4CF55}" sibTransId="{47CA9980-9E18-455D-BFB4-D6D4344074C1}"/>
    <dgm:cxn modelId="{AF6D61FC-8443-4844-9CBF-29BBEAE1B229}" type="presParOf" srcId="{C1C3B5A5-D5C7-4EFE-BFED-4DB799B96BC6}" destId="{EC1DBEE1-BD42-488D-AB33-3CD74B9C8DAF}" srcOrd="0" destOrd="0" presId="urn:microsoft.com/office/officeart/2005/8/layout/vList2"/>
    <dgm:cxn modelId="{CC36BBE6-C8B6-4EA9-851F-9F730E5C8E7F}" type="presParOf" srcId="{C1C3B5A5-D5C7-4EFE-BFED-4DB799B96BC6}" destId="{208F8B78-52FF-4BD7-A445-3B403BAE1F44}" srcOrd="1" destOrd="0" presId="urn:microsoft.com/office/officeart/2005/8/layout/vList2"/>
    <dgm:cxn modelId="{EAA69893-2498-4B68-BD47-99DED5E13D3A}" type="presParOf" srcId="{C1C3B5A5-D5C7-4EFE-BFED-4DB799B96BC6}" destId="{400B30D4-9615-430B-A8BD-971EDA044931}" srcOrd="2" destOrd="0" presId="urn:microsoft.com/office/officeart/2005/8/layout/vList2"/>
    <dgm:cxn modelId="{4AA7BBF7-4B8E-49C7-AACB-0EDB4A1FAB4F}" type="presParOf" srcId="{C1C3B5A5-D5C7-4EFE-BFED-4DB799B96BC6}" destId="{1784C5DA-8F98-4246-9668-98AD4DA6FBEC}" srcOrd="3" destOrd="0" presId="urn:microsoft.com/office/officeart/2005/8/layout/vList2"/>
    <dgm:cxn modelId="{8DE747DB-C096-4CC8-A4B2-AF766376C46D}" type="presParOf" srcId="{C1C3B5A5-D5C7-4EFE-BFED-4DB799B96BC6}" destId="{7C9EC98E-149C-4338-8AD3-32E6C6A78700}" srcOrd="4" destOrd="0" presId="urn:microsoft.com/office/officeart/2005/8/layout/vList2"/>
    <dgm:cxn modelId="{CCA98033-F573-47F6-A6D5-859F7BBF16C1}" type="presParOf" srcId="{C1C3B5A5-D5C7-4EFE-BFED-4DB799B96BC6}" destId="{8A4B902A-7286-43A7-81BD-1BF1A2A434A7}" srcOrd="5" destOrd="0" presId="urn:microsoft.com/office/officeart/2005/8/layout/vList2"/>
    <dgm:cxn modelId="{F6F66998-2C98-43D5-A4EF-D725507841A9}" type="presParOf" srcId="{C1C3B5A5-D5C7-4EFE-BFED-4DB799B96BC6}" destId="{77BA163E-E87B-4C5B-9B29-EC42D60662E2}" srcOrd="6" destOrd="0" presId="urn:microsoft.com/office/officeart/2005/8/layout/vList2"/>
    <dgm:cxn modelId="{AA21AF61-D989-4DC8-82B5-9052CFE284CB}" type="presParOf" srcId="{C1C3B5A5-D5C7-4EFE-BFED-4DB799B96BC6}" destId="{5B1E6220-0EFD-4D77-88F3-9DFE10FDB2FB}" srcOrd="7" destOrd="0" presId="urn:microsoft.com/office/officeart/2005/8/layout/vList2"/>
    <dgm:cxn modelId="{BEE9128C-53DA-4CFF-844C-BED33232F941}" type="presParOf" srcId="{C1C3B5A5-D5C7-4EFE-BFED-4DB799B96BC6}" destId="{BCFA47E8-FDCB-4B52-879C-FAF0C0245CCE}" srcOrd="8" destOrd="0" presId="urn:microsoft.com/office/officeart/2005/8/layout/vList2"/>
    <dgm:cxn modelId="{B813B12C-4309-4EDF-A42A-049D962F5632}" type="presParOf" srcId="{C1C3B5A5-D5C7-4EFE-BFED-4DB799B96BC6}" destId="{2CA14763-EB76-42D4-9DB0-1292435F62A8}" srcOrd="9" destOrd="0" presId="urn:microsoft.com/office/officeart/2005/8/layout/vList2"/>
    <dgm:cxn modelId="{946246A4-BA4A-491A-9EDB-C723DFBB9D10}" type="presParOf" srcId="{C1C3B5A5-D5C7-4EFE-BFED-4DB799B96BC6}" destId="{CBDC73F1-046E-4D50-8DC0-AEEEC903072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1DBEE1-BD42-488D-AB33-3CD74B9C8DAF}">
      <dsp:nvSpPr>
        <dsp:cNvPr id="0" name=""/>
        <dsp:cNvSpPr/>
      </dsp:nvSpPr>
      <dsp:spPr>
        <a:xfrm>
          <a:off x="0" y="21294"/>
          <a:ext cx="6283036" cy="658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 Black" panose="020B0A04020102020204" pitchFamily="34" charset="0"/>
            </a:rPr>
            <a:t>Depression</a:t>
          </a:r>
          <a:endParaRPr lang="en-US" sz="2500" kern="1200" dirty="0">
            <a:latin typeface="Arial Black" panose="020B0A04020102020204" pitchFamily="34" charset="0"/>
          </a:endParaRPr>
        </a:p>
      </dsp:txBody>
      <dsp:txXfrm>
        <a:off x="32127" y="53421"/>
        <a:ext cx="6218782" cy="593871"/>
      </dsp:txXfrm>
    </dsp:sp>
    <dsp:sp modelId="{400B30D4-9615-430B-A8BD-971EDA044931}">
      <dsp:nvSpPr>
        <dsp:cNvPr id="0" name=""/>
        <dsp:cNvSpPr/>
      </dsp:nvSpPr>
      <dsp:spPr>
        <a:xfrm>
          <a:off x="0" y="751419"/>
          <a:ext cx="6283036" cy="658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 Black" panose="020B0A04020102020204" pitchFamily="34" charset="0"/>
            </a:rPr>
            <a:t>Generalised anxiety disorder</a:t>
          </a:r>
          <a:endParaRPr lang="en-US" sz="2500" kern="1200" dirty="0">
            <a:latin typeface="Arial Black" panose="020B0A04020102020204" pitchFamily="34" charset="0"/>
          </a:endParaRPr>
        </a:p>
      </dsp:txBody>
      <dsp:txXfrm>
        <a:off x="32127" y="783546"/>
        <a:ext cx="6218782" cy="593871"/>
      </dsp:txXfrm>
    </dsp:sp>
    <dsp:sp modelId="{7C9EC98E-149C-4338-8AD3-32E6C6A78700}">
      <dsp:nvSpPr>
        <dsp:cNvPr id="0" name=""/>
        <dsp:cNvSpPr/>
      </dsp:nvSpPr>
      <dsp:spPr>
        <a:xfrm>
          <a:off x="0" y="1481544"/>
          <a:ext cx="6283036" cy="658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 Black" panose="020B0A04020102020204" pitchFamily="34" charset="0"/>
            </a:rPr>
            <a:t>Post-traumatic stress disorder</a:t>
          </a:r>
          <a:endParaRPr lang="en-US" sz="2500" kern="1200" dirty="0">
            <a:latin typeface="Arial Black" panose="020B0A04020102020204" pitchFamily="34" charset="0"/>
          </a:endParaRPr>
        </a:p>
      </dsp:txBody>
      <dsp:txXfrm>
        <a:off x="32127" y="1513671"/>
        <a:ext cx="6218782" cy="593871"/>
      </dsp:txXfrm>
    </dsp:sp>
    <dsp:sp modelId="{77BA163E-E87B-4C5B-9B29-EC42D60662E2}">
      <dsp:nvSpPr>
        <dsp:cNvPr id="0" name=""/>
        <dsp:cNvSpPr/>
      </dsp:nvSpPr>
      <dsp:spPr>
        <a:xfrm>
          <a:off x="0" y="2211669"/>
          <a:ext cx="6283036" cy="658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 Black" panose="020B0A04020102020204" pitchFamily="34" charset="0"/>
            </a:rPr>
            <a:t>Borderline personality disorder</a:t>
          </a:r>
          <a:endParaRPr lang="en-US" sz="2500" kern="1200" dirty="0">
            <a:latin typeface="Arial Black" panose="020B0A04020102020204" pitchFamily="34" charset="0"/>
          </a:endParaRPr>
        </a:p>
      </dsp:txBody>
      <dsp:txXfrm>
        <a:off x="32127" y="2243796"/>
        <a:ext cx="6218782" cy="593871"/>
      </dsp:txXfrm>
    </dsp:sp>
    <dsp:sp modelId="{BCFA47E8-FDCB-4B52-879C-FAF0C0245CCE}">
      <dsp:nvSpPr>
        <dsp:cNvPr id="0" name=""/>
        <dsp:cNvSpPr/>
      </dsp:nvSpPr>
      <dsp:spPr>
        <a:xfrm>
          <a:off x="0" y="2941794"/>
          <a:ext cx="6283036" cy="658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 Black" panose="020B0A04020102020204" pitchFamily="34" charset="0"/>
            </a:rPr>
            <a:t>Obsessive-compulsive disorder</a:t>
          </a:r>
          <a:endParaRPr lang="en-US" sz="2500" kern="1200" dirty="0">
            <a:latin typeface="Arial Black" panose="020B0A04020102020204" pitchFamily="34" charset="0"/>
          </a:endParaRPr>
        </a:p>
      </dsp:txBody>
      <dsp:txXfrm>
        <a:off x="32127" y="2973921"/>
        <a:ext cx="6218782" cy="593871"/>
      </dsp:txXfrm>
    </dsp:sp>
    <dsp:sp modelId="{CBDC73F1-046E-4D50-8DC0-AEEEC9030728}">
      <dsp:nvSpPr>
        <dsp:cNvPr id="0" name=""/>
        <dsp:cNvSpPr/>
      </dsp:nvSpPr>
      <dsp:spPr>
        <a:xfrm>
          <a:off x="0" y="3689023"/>
          <a:ext cx="6283036" cy="658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 Black" panose="020B0A04020102020204" pitchFamily="34" charset="0"/>
            </a:rPr>
            <a:t>Source: (NICE, 2011</a:t>
          </a:r>
          <a:r>
            <a:rPr lang="en-GB" sz="1000" kern="1200" dirty="0"/>
            <a:t>)</a:t>
          </a:r>
          <a:endParaRPr lang="en-US" sz="1000" kern="1200" dirty="0"/>
        </a:p>
      </dsp:txBody>
      <dsp:txXfrm>
        <a:off x="32127" y="3721150"/>
        <a:ext cx="6218782" cy="5938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4C362-9230-484E-9706-BE01EB1118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18CAF-0039-434C-990C-8898F694F9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87D3E-48E8-452E-AA3A-5236606EF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DEC1-0714-44A9-8321-FD21903682BF}" type="datetimeFigureOut">
              <a:rPr lang="en-GB" smtClean="0"/>
              <a:t>20/01/22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A4032C-FC00-4D09-BDD9-725902B8A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68253A-C196-48DE-8BFF-F4445EA00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9CC0D-83CD-4D67-AE93-5D5F0B990C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099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9D880-9538-45C3-9D78-1A7FD61B3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F5C52-7D30-4B90-91CB-9F01937D3B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80A593-79B2-4783-926E-DC99A8274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DEC1-0714-44A9-8321-FD21903682BF}" type="datetimeFigureOut">
              <a:rPr lang="en-GB" smtClean="0"/>
              <a:t>20/01/22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E3C4C-2A04-4ADD-BEB1-A936B378C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3B3979-548D-4C1C-B944-AA6310172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9CC0D-83CD-4D67-AE93-5D5F0B990C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369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9316A-F408-4AC7-ACB9-B45A3C19E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9C809-426A-4B7B-963D-C8E7065079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19C98-025B-4A44-8746-8178717BD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DEC1-0714-44A9-8321-FD21903682BF}" type="datetimeFigureOut">
              <a:rPr lang="en-GB" smtClean="0"/>
              <a:t>20/01/22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88E37-41D4-4D68-B8A4-C79665D80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9FB157-CAF3-49B1-8C37-8F44A71FE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9CC0D-83CD-4D67-AE93-5D5F0B990C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693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1EF02-0A70-464C-87C8-43EFA7F7F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D34FD-37D6-441D-945B-A364A9BB51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64B51A-61C2-4BB1-AF4F-C98FB9275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C8EE5F-50A9-4248-AD2D-78C447A94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DEC1-0714-44A9-8321-FD21903682BF}" type="datetimeFigureOut">
              <a:rPr lang="en-GB" smtClean="0"/>
              <a:t>20/01/22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044C09-F675-43BE-8F23-B9ACCF7C3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7DA487-7D2F-4E7D-9D8B-657AEDD71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9CC0D-83CD-4D67-AE93-5D5F0B990C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107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B9AEC-6A90-476A-9A9D-878BFCA9C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BDFBC-7CFA-4E18-BC0B-F4B0478A27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E0B488-AD8B-41BF-BE3B-1C7284E88C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B0583F-1E50-4C03-BC88-C24BC4F017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B4FF24-A890-46C6-A85F-2F72F70874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D32CD9-0994-4849-9FFB-0BB80500E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DEC1-0714-44A9-8321-FD21903682BF}" type="datetimeFigureOut">
              <a:rPr lang="en-GB" smtClean="0"/>
              <a:t>20/01/22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F7BACC-ED5A-46D7-A1FF-9AEE8D82C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5C9472-63B7-4726-9DC6-234CDA11D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9CC0D-83CD-4D67-AE93-5D5F0B990C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45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AB321-A233-4B70-A78A-15D104695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4F2807-3D9F-43FF-A8FC-66C06B59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DEC1-0714-44A9-8321-FD21903682BF}" type="datetimeFigureOut">
              <a:rPr lang="en-GB" smtClean="0"/>
              <a:t>20/01/22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AA4CB0-88E5-456E-A9F8-E24FC05369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FA561D-3902-496D-88C6-D3970A54DA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9CC0D-83CD-4D67-AE93-5D5F0B990C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849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F5102C-5A70-4DCC-84F6-41B65FE57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DEC1-0714-44A9-8321-FD21903682BF}" type="datetimeFigureOut">
              <a:rPr lang="en-GB" smtClean="0"/>
              <a:t>20/01/22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E15C41-4DB0-47AA-9C11-E368B4EF0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37D2AB-3A35-4A45-95DD-660037D10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9CC0D-83CD-4D67-AE93-5D5F0B990C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935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2AAA1-62E5-471D-88FA-F0EDBF39D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352CA-BB78-4AD2-927E-B98DDCA0F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E34980-23CF-4304-A5CD-931EC87BE6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363A03-5B8E-4A9E-AD45-3AFB5BB08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DEC1-0714-44A9-8321-FD21903682BF}" type="datetimeFigureOut">
              <a:rPr lang="en-GB" smtClean="0"/>
              <a:t>20/01/22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D13928-4DD3-4A17-9712-2BB08C879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9D848A-8178-47B1-B076-C2571F643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9CC0D-83CD-4D67-AE93-5D5F0B990C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030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55572-BB83-4996-9E64-4CE4965DE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96C834-1765-4922-9F62-18F6617E73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B21BB6-B729-4506-9CA2-135CA0A081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3C30A5-AA33-49D9-95F0-787CACFF5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DEC1-0714-44A9-8321-FD21903682BF}" type="datetimeFigureOut">
              <a:rPr lang="en-GB" smtClean="0"/>
              <a:t>20/01/22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7E9EE8-306C-4865-9CBB-AB0AEBC07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EA9BE3-C7B0-4E73-A211-1165AE46A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9CC0D-83CD-4D67-AE93-5D5F0B990C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921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1072C-6DF2-4F9D-9BB4-6333D5DCF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81F131-7DC9-4A7E-A107-9934B2C622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77808-B99C-4726-8EFC-2EC1B4DC9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DEC1-0714-44A9-8321-FD21903682BF}" type="datetimeFigureOut">
              <a:rPr lang="en-GB" smtClean="0"/>
              <a:t>20/01/22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C6F798-F048-44B8-8531-2B5F08D16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202A30-67AB-4DDE-8408-1017457BD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9CC0D-83CD-4D67-AE93-5D5F0B990C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861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2A4721-8BB0-4B02-B202-050A1DFCDB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0DDC85-5442-42AF-BE30-63B81DC88A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82D9B8-6288-451E-A5D1-1E5E3D1A5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CDEC1-0714-44A9-8321-FD21903682BF}" type="datetimeFigureOut">
              <a:rPr lang="en-GB" smtClean="0"/>
              <a:t>20/01/22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388616-4A49-4C42-AD5C-541754604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9C117-CAD0-4500-8BA1-82F109732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9CC0D-83CD-4D67-AE93-5D5F0B990C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982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71A0DD-8D83-48ED-BD94-40564187E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96F28F-2CE1-41A6-BB59-F0CEAAB0D8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8D914D-6518-4807-99EA-9E4AD99E51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BCDEC1-0714-44A9-8321-FD21903682BF}" type="datetimeFigureOut">
              <a:rPr lang="en-GB" smtClean="0"/>
              <a:t>20/01/22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82CB9-F90C-4250-8840-2BC349B587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01027E-1BE4-4E3E-8D7E-F630E2E85E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9CC0D-83CD-4D67-AE93-5D5F0B990C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88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hr-industry/cost-closet-lgbt-inclusion-remains-focus-area-hr-12829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essenza.com/2021/03/are-two-off-days-enough-to-satisfy-students-mental-health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depression-depressed-forlorn-1251619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mylearningnetwork.com/?p=599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5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avenderhealth.org/education/best-practices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xpixel.net/Sad-Tear-Sadness-Emotion-Crying-Smiley-Cry-Emoji-4828792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gitalocean.com/community/tutorials/how-to-manage-sql-database-cheat-sheet" TargetMode="Externa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academy/new-approaches-to-peer-review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erspectives-anotherwaytoview.blogspot.com/p/blog-page_19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hvoices.live/category/semester-published/summer-2019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irina1492.deviantart.com/art/LGBT-symbols-302519253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lovemystarfire.deviantart.com/art/lgbtq-rainbow-pride-spiral-378050382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lgbt-pn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lavenderhealth.org/2015/11/27/family-lgbtq-style/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3AC89-227D-4B60-B70C-1121FDA3FF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1018" y="1562100"/>
            <a:ext cx="9144000" cy="194771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Arial Black" panose="020B0A04020102020204" pitchFamily="34" charset="0"/>
              </a:rPr>
              <a:t>BSc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21D76E-0BAF-4243-9E44-49AA634034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429001"/>
            <a:ext cx="9144000" cy="3019424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BMHP6020 INDEPENDENT PROJECT</a:t>
            </a:r>
          </a:p>
          <a:p>
            <a:r>
              <a:rPr lang="en-GB" sz="3200" dirty="0">
                <a:solidFill>
                  <a:srgbClr val="00B0F0"/>
                </a:solidFill>
                <a:latin typeface="Arial Black" panose="020B0A04020102020204" pitchFamily="34" charset="0"/>
              </a:rPr>
              <a:t>DISSERTATION VIVA</a:t>
            </a:r>
          </a:p>
          <a:p>
            <a:r>
              <a:rPr lang="en-GB" sz="3200" dirty="0">
                <a:latin typeface="Arial Black" panose="020B0A04020102020204" pitchFamily="34" charset="0"/>
              </a:rPr>
              <a:t>LECTURER: DR ELENI KOUTSOGEORGOU</a:t>
            </a:r>
          </a:p>
          <a:p>
            <a:r>
              <a:rPr lang="en-GB" sz="3200" dirty="0">
                <a:solidFill>
                  <a:srgbClr val="7030A0"/>
                </a:solidFill>
                <a:latin typeface="Arial Black" panose="020B0A04020102020204" pitchFamily="34" charset="0"/>
              </a:rPr>
              <a:t>STUDENT: EVELYN BELFON</a:t>
            </a:r>
          </a:p>
          <a:p>
            <a:r>
              <a:rPr lang="en-GB" sz="3200" dirty="0">
                <a:latin typeface="Arial Black" panose="020B0A04020102020204" pitchFamily="34" charset="0"/>
              </a:rPr>
              <a:t>20/01/2022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E1120F93-CD30-4E4A-A0F2-17542C748B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solidFill>
            <a:srgbClr val="7030A0"/>
          </a:solidFill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2" descr="University of Wales Trinity Saint David launches 'One Planet ...">
            <a:extLst>
              <a:ext uri="{FF2B5EF4-FFF2-40B4-BE49-F238E27FC236}">
                <a16:creationId xmlns:a16="http://schemas.microsoft.com/office/drawing/2014/main" id="{EBB82275-0B50-4F9C-8CFB-1AE22786BE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" y="0"/>
            <a:ext cx="3763963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81C7711E-CA39-45A3-8CF2-A0DC0AB723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324100"/>
            <a:ext cx="12192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6457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15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4C2C59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BB9CF3-6B32-4B8F-A537-C1BBD4D00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831" y="4667249"/>
            <a:ext cx="6594189" cy="17704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800" dirty="0">
                <a:solidFill>
                  <a:srgbClr val="FFFFFF"/>
                </a:solidFill>
                <a:latin typeface="Arial Black" panose="020B0A04020102020204" pitchFamily="34" charset="0"/>
              </a:rPr>
              <a:t>AN EXPLORATION ON THE MENTAL HEALTH CHALLENGES FACED BY THE LGBTQ+ ADULT POPULATION</a:t>
            </a:r>
          </a:p>
        </p:txBody>
      </p:sp>
      <p:pic>
        <p:nvPicPr>
          <p:cNvPr id="10" name="Content Placeholder 9" descr="A picture containing flag, colorful&#10;&#10;Description automatically generated">
            <a:extLst>
              <a:ext uri="{FF2B5EF4-FFF2-40B4-BE49-F238E27FC236}">
                <a16:creationId xmlns:a16="http://schemas.microsoft.com/office/drawing/2014/main" id="{30E1F8F0-61F2-492D-94A1-A13D74D6D7A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337"/>
          <a:stretch/>
        </p:blipFill>
        <p:spPr>
          <a:xfrm>
            <a:off x="327547" y="321732"/>
            <a:ext cx="7058306" cy="4151745"/>
          </a:xfrm>
          <a:prstGeom prst="rect">
            <a:avLst/>
          </a:prstGeom>
        </p:spPr>
      </p:pic>
      <p:sp>
        <p:nvSpPr>
          <p:cNvPr id="30" name="Rectangle 17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8C15C9-FF85-4F06-A0D5-32A416A09A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2000" dirty="0">
              <a:solidFill>
                <a:srgbClr val="FFFFFF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4000" dirty="0">
                <a:solidFill>
                  <a:srgbClr val="FFFFFF"/>
                </a:solidFill>
                <a:latin typeface="Arial Black" panose="020B0A04020102020204" pitchFamily="34" charset="0"/>
              </a:rPr>
              <a:t>TO LIVE A LIFE FREE FROM HATE</a:t>
            </a:r>
          </a:p>
          <a:p>
            <a:endParaRPr lang="en-US" sz="2000" dirty="0">
              <a:solidFill>
                <a:srgbClr val="FFFFFF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1213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6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18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C7E88E-454E-4001-9CCE-6C4B462DC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36" y="609600"/>
            <a:ext cx="5506194" cy="13308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AIM AND OBJECTIVES</a:t>
            </a:r>
            <a:endParaRPr lang="en-US" kern="12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67BB6-2BD2-4135-BA9B-1694054AD5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2364" y="2194102"/>
            <a:ext cx="6003636" cy="39085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To explore poor mental health</a:t>
            </a:r>
          </a:p>
          <a:p>
            <a:r>
              <a:rPr lang="en-US" dirty="0">
                <a:latin typeface="Arial Black" panose="020B0A04020102020204" pitchFamily="34" charset="0"/>
              </a:rPr>
              <a:t>To identify the types of mental health</a:t>
            </a:r>
          </a:p>
          <a:p>
            <a:r>
              <a:rPr lang="en-US" dirty="0">
                <a:latin typeface="Arial Black" panose="020B0A04020102020204" pitchFamily="34" charset="0"/>
              </a:rPr>
              <a:t>To investigate the causes</a:t>
            </a:r>
          </a:p>
          <a:p>
            <a:r>
              <a:rPr lang="en-US" dirty="0">
                <a:latin typeface="Arial Black" panose="020B0A04020102020204" pitchFamily="34" charset="0"/>
              </a:rPr>
              <a:t>To understand what help is available</a:t>
            </a:r>
          </a:p>
          <a:p>
            <a:endParaRPr lang="en-US" sz="2000" dirty="0">
              <a:latin typeface="Arial Black" panose="020B0A04020102020204" pitchFamily="34" charset="0"/>
            </a:endParaRPr>
          </a:p>
          <a:p>
            <a:endParaRPr lang="en-US" sz="2000" dirty="0"/>
          </a:p>
        </p:txBody>
      </p:sp>
      <p:pic>
        <p:nvPicPr>
          <p:cNvPr id="11" name="Content Placeholder 10" descr="Text&#10;&#10;Description automatically generated">
            <a:extLst>
              <a:ext uri="{FF2B5EF4-FFF2-40B4-BE49-F238E27FC236}">
                <a16:creationId xmlns:a16="http://schemas.microsoft.com/office/drawing/2014/main" id="{19D387D0-479C-4BB8-83D6-840D9FEF5A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80610" y="1457325"/>
            <a:ext cx="4737650" cy="3315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094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C7C96-C9FE-4882-BE26-E15236629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STATISTICS</a:t>
            </a:r>
          </a:p>
        </p:txBody>
      </p:sp>
      <p:sp>
        <p:nvSpPr>
          <p:cNvPr id="17" name="Freeform: Shape 1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678B2D06-4928-4C68-B5B9-B59DEC02F03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1020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9A210F-36AB-4E59-B098-A39ED5EC0E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4329" y="1885950"/>
            <a:ext cx="5314543" cy="428625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endParaRPr lang="en-US" sz="1500" dirty="0"/>
          </a:p>
          <a:p>
            <a:r>
              <a:rPr lang="en-US" sz="3000" dirty="0">
                <a:latin typeface="Arial Black" panose="020B0A04020102020204" pitchFamily="34" charset="0"/>
              </a:rPr>
              <a:t>Approximately 68 million population in UK</a:t>
            </a:r>
          </a:p>
          <a:p>
            <a:r>
              <a:rPr lang="en-US" sz="3000" dirty="0">
                <a:latin typeface="Arial Black" panose="020B0A04020102020204" pitchFamily="34" charset="0"/>
              </a:rPr>
              <a:t>8.2 million suffer from anxiety</a:t>
            </a:r>
          </a:p>
          <a:p>
            <a:r>
              <a:rPr lang="en-US" sz="3000" dirty="0">
                <a:latin typeface="Arial Black" panose="020B0A04020102020204" pitchFamily="34" charset="0"/>
              </a:rPr>
              <a:t>17.7% suffer from depression</a:t>
            </a:r>
          </a:p>
          <a:p>
            <a:r>
              <a:rPr lang="en-US" sz="3000" dirty="0">
                <a:latin typeface="Arial Black" panose="020B0A04020102020204" pitchFamily="34" charset="0"/>
              </a:rPr>
              <a:t>1.4 million are LGBTQ+</a:t>
            </a:r>
          </a:p>
          <a:p>
            <a:endParaRPr lang="en-US" sz="1500" dirty="0">
              <a:latin typeface="Arial Black" panose="020B0A04020102020204" pitchFamily="34" charset="0"/>
            </a:endParaRPr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dirty="0"/>
              <a:t>Source: (</a:t>
            </a:r>
            <a:r>
              <a:rPr lang="en-US" sz="1500" dirty="0" err="1"/>
              <a:t>Worldometer</a:t>
            </a:r>
            <a:r>
              <a:rPr lang="en-US" sz="1500" dirty="0"/>
              <a:t>, 2022), (Mental Health </a:t>
            </a:r>
            <a:r>
              <a:rPr lang="en-US" sz="1500" dirty="0" err="1"/>
              <a:t>Organisation</a:t>
            </a:r>
            <a:r>
              <a:rPr lang="en-US" sz="1500" dirty="0"/>
              <a:t>, 2015), (ONS 2020)</a:t>
            </a:r>
          </a:p>
        </p:txBody>
      </p:sp>
    </p:spTree>
    <p:extLst>
      <p:ext uri="{BB962C8B-B14F-4D97-AF65-F5344CB8AC3E}">
        <p14:creationId xmlns:p14="http://schemas.microsoft.com/office/powerpoint/2010/main" val="489655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3CC67-2F3E-4438-A716-02027C5AC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TYPE OF MENTAL HEALTH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6975D0F2-D956-464B-88F6-F42627C31CF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98561816"/>
              </p:ext>
            </p:extLst>
          </p:nvPr>
        </p:nvGraphicFramePr>
        <p:xfrm>
          <a:off x="838200" y="1825625"/>
          <a:ext cx="6283036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Content Placeholder 5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3648BF0B-E6BA-4E00-8344-E626437BF67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204075" y="1825625"/>
            <a:ext cx="4149725" cy="4554451"/>
          </a:xfrm>
        </p:spPr>
      </p:pic>
    </p:spTree>
    <p:extLst>
      <p:ext uri="{BB962C8B-B14F-4D97-AF65-F5344CB8AC3E}">
        <p14:creationId xmlns:p14="http://schemas.microsoft.com/office/powerpoint/2010/main" val="1577331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AA6DD-EB74-4290-A6EA-6B8C83236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6"/>
            <a:ext cx="6586491" cy="16766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>
                <a:latin typeface="Arial Black" panose="020B0A04020102020204" pitchFamily="34" charset="0"/>
              </a:rPr>
              <a:t>MENTAL HEALTH CAN BE FROM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F8647A-1440-4344-841E-318ADA4D10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65431" y="2219326"/>
            <a:ext cx="6586489" cy="45720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Discrimination</a:t>
            </a:r>
          </a:p>
          <a:p>
            <a:r>
              <a:rPr lang="en-US" dirty="0">
                <a:latin typeface="Arial Black" panose="020B0A04020102020204" pitchFamily="34" charset="0"/>
              </a:rPr>
              <a:t>Stigmatisation</a:t>
            </a:r>
          </a:p>
          <a:p>
            <a:r>
              <a:rPr lang="en-US" dirty="0">
                <a:latin typeface="Arial Black" panose="020B0A04020102020204" pitchFamily="34" charset="0"/>
              </a:rPr>
              <a:t>Prejudice</a:t>
            </a:r>
          </a:p>
          <a:p>
            <a:r>
              <a:rPr lang="en-US" dirty="0">
                <a:latin typeface="Arial Black" panose="020B0A04020102020204" pitchFamily="34" charset="0"/>
              </a:rPr>
              <a:t>Physical violence</a:t>
            </a:r>
          </a:p>
          <a:p>
            <a:r>
              <a:rPr lang="en-US" dirty="0">
                <a:latin typeface="Arial Black" panose="020B0A04020102020204" pitchFamily="34" charset="0"/>
              </a:rPr>
              <a:t>Verbal abuse</a:t>
            </a:r>
          </a:p>
          <a:p>
            <a:r>
              <a:rPr lang="en-US" dirty="0">
                <a:latin typeface="Arial Black" panose="020B0A04020102020204" pitchFamily="34" charset="0"/>
              </a:rPr>
              <a:t>Hate speech</a:t>
            </a:r>
          </a:p>
          <a:p>
            <a:r>
              <a:rPr lang="en-US" dirty="0">
                <a:latin typeface="Arial Black" panose="020B0A04020102020204" pitchFamily="34" charset="0"/>
              </a:rPr>
              <a:t>Internalised homophobia</a:t>
            </a:r>
          </a:p>
          <a:p>
            <a:r>
              <a:rPr lang="en-US" dirty="0">
                <a:latin typeface="Arial Black" panose="020B0A04020102020204" pitchFamily="34" charset="0"/>
              </a:rPr>
              <a:t>Past sexual abuse</a:t>
            </a:r>
          </a:p>
          <a:p>
            <a:pPr marL="0" indent="0">
              <a:buNone/>
            </a:pPr>
            <a:r>
              <a:rPr lang="en-US" sz="1000" dirty="0">
                <a:latin typeface="Arial Black" panose="020B0A04020102020204" pitchFamily="34" charset="0"/>
              </a:rPr>
              <a:t>Source: (LGBT Health, 2018)</a:t>
            </a:r>
          </a:p>
        </p:txBody>
      </p:sp>
      <p:pic>
        <p:nvPicPr>
          <p:cNvPr id="6" name="Content Placeholder 5" descr="A picture containing icon&#10;&#10;Description automatically generated">
            <a:extLst>
              <a:ext uri="{FF2B5EF4-FFF2-40B4-BE49-F238E27FC236}">
                <a16:creationId xmlns:a16="http://schemas.microsoft.com/office/drawing/2014/main" id="{2B60D641-A1BD-4CAF-AF17-7B81C58CBFB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409" r="32981" b="-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77AF808-36AF-4322-8F0D-6AD52B917DA9}"/>
              </a:ext>
            </a:extLst>
          </p:cNvPr>
          <p:cNvSpPr txBox="1"/>
          <p:nvPr/>
        </p:nvSpPr>
        <p:spPr>
          <a:xfrm>
            <a:off x="2195500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lavenderhealth.org/education/best-practic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4152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10">
            <a:extLst>
              <a:ext uri="{FF2B5EF4-FFF2-40B4-BE49-F238E27FC236}">
                <a16:creationId xmlns:a16="http://schemas.microsoft.com/office/drawing/2014/main" id="{FF81F8D5-515A-45DC-B296-30AB11F2C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2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626C1-B2EE-4FE9-B719-69574A3B2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081" y="-1523"/>
            <a:ext cx="6984790" cy="181127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latin typeface="Arial Black" panose="020B0A04020102020204" pitchFamily="34" charset="0"/>
              </a:rPr>
              <a:t>MENTAL HEALTH CAN LEAD 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A9863-15C9-47BC-A022-097B03D62F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7988" y="2228850"/>
            <a:ext cx="5837750" cy="3717105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r>
              <a:rPr lang="en-US" sz="3000" dirty="0">
                <a:latin typeface="Arial Black" panose="020B0A04020102020204" pitchFamily="34" charset="0"/>
              </a:rPr>
              <a:t>Depression</a:t>
            </a:r>
          </a:p>
          <a:p>
            <a:r>
              <a:rPr lang="en-US" sz="3000" dirty="0">
                <a:latin typeface="Arial Black" panose="020B0A04020102020204" pitchFamily="34" charset="0"/>
              </a:rPr>
              <a:t>Anxiety</a:t>
            </a:r>
          </a:p>
          <a:p>
            <a:r>
              <a:rPr lang="en-US" sz="3000" dirty="0">
                <a:latin typeface="Arial Black" panose="020B0A04020102020204" pitchFamily="34" charset="0"/>
              </a:rPr>
              <a:t>Self-harm</a:t>
            </a:r>
          </a:p>
          <a:p>
            <a:r>
              <a:rPr lang="en-US" sz="3000" dirty="0">
                <a:latin typeface="Arial Black" panose="020B0A04020102020204" pitchFamily="34" charset="0"/>
              </a:rPr>
              <a:t>Suicide</a:t>
            </a:r>
          </a:p>
          <a:p>
            <a:r>
              <a:rPr lang="en-US" sz="3000" dirty="0">
                <a:latin typeface="Arial Black" panose="020B0A04020102020204" pitchFamily="34" charset="0"/>
              </a:rPr>
              <a:t>Alcohol misuse </a:t>
            </a:r>
          </a:p>
          <a:p>
            <a:r>
              <a:rPr lang="en-US" sz="3000" dirty="0">
                <a:latin typeface="Arial Black" panose="020B0A04020102020204" pitchFamily="34" charset="0"/>
              </a:rPr>
              <a:t>Drug abuse</a:t>
            </a:r>
          </a:p>
          <a:p>
            <a:r>
              <a:rPr lang="en-US" sz="3000" dirty="0">
                <a:latin typeface="Arial Black" panose="020B0A04020102020204" pitchFamily="34" charset="0"/>
              </a:rPr>
              <a:t>Loneliness</a:t>
            </a:r>
          </a:p>
          <a:p>
            <a:r>
              <a:rPr lang="en-US" sz="3000" dirty="0">
                <a:latin typeface="Arial Black" panose="020B0A04020102020204" pitchFamily="34" charset="0"/>
              </a:rPr>
              <a:t>Isolation</a:t>
            </a:r>
          </a:p>
          <a:p>
            <a:endParaRPr lang="en-US" sz="1300" dirty="0"/>
          </a:p>
          <a:p>
            <a:pPr marL="0" indent="0">
              <a:buNone/>
            </a:pPr>
            <a:r>
              <a:rPr lang="en-US" sz="1000" dirty="0">
                <a:latin typeface="Arial Black" panose="020B0A04020102020204" pitchFamily="34" charset="0"/>
              </a:rPr>
              <a:t>Source: (LGBT Health, 2018)</a:t>
            </a:r>
          </a:p>
          <a:p>
            <a:pPr marL="0"/>
            <a:endParaRPr lang="en-US" sz="1300" dirty="0"/>
          </a:p>
          <a:p>
            <a:endParaRPr lang="en-US" sz="13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16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99675"/>
            <a:ext cx="4647368" cy="5809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picture containing toy&#10;&#10;Description automatically generated">
            <a:extLst>
              <a:ext uri="{FF2B5EF4-FFF2-40B4-BE49-F238E27FC236}">
                <a16:creationId xmlns:a16="http://schemas.microsoft.com/office/drawing/2014/main" id="{FBFE9AF0-B1E6-42A4-B680-AC5A17DBE0F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0879" b="-3"/>
          <a:stretch/>
        </p:blipFill>
        <p:spPr>
          <a:xfrm>
            <a:off x="7421373" y="627954"/>
            <a:ext cx="4235516" cy="5353373"/>
          </a:xfrm>
          <a:prstGeom prst="rect">
            <a:avLst/>
          </a:prstGeom>
        </p:spPr>
      </p:pic>
      <p:sp>
        <p:nvSpPr>
          <p:cNvPr id="31" name="Rectangle 18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7418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94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248F5E6-4377-481A-9615-8B26AF96A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D8552057-9E04-4499-916A-649BB6B51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D1194A2F-4E63-4228-A833-4D86528EA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A5C7206-8A1C-4BC0-A8C2-59C20387B00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6708" y="2508337"/>
            <a:ext cx="5270026" cy="2639182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09A5C57-EAB2-40ED-A89B-9C6F640EC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576072"/>
            <a:ext cx="10377484" cy="15465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Arial Black" panose="020B0A04020102020204" pitchFamily="34" charset="0"/>
              </a:rPr>
              <a:t>METHODOLOGY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3BBCB5-EF8B-4240-B929-BCE254BAC0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4409" y="2197386"/>
            <a:ext cx="4699459" cy="390316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>
                <a:solidFill>
                  <a:schemeClr val="bg1"/>
                </a:solidFill>
                <a:latin typeface="Arial Black" panose="020B0A04020102020204" pitchFamily="34" charset="0"/>
              </a:rPr>
              <a:t>Systematic literature review</a:t>
            </a:r>
          </a:p>
          <a:p>
            <a:r>
              <a:rPr lang="en-US" dirty="0">
                <a:solidFill>
                  <a:schemeClr val="bg1"/>
                </a:solidFill>
                <a:latin typeface="Arial Black" panose="020B0A04020102020204" pitchFamily="34" charset="0"/>
              </a:rPr>
              <a:t>Qualitative and quantitative data</a:t>
            </a:r>
          </a:p>
          <a:p>
            <a:r>
              <a:rPr lang="en-US" dirty="0">
                <a:solidFill>
                  <a:schemeClr val="bg1"/>
                </a:solidFill>
                <a:latin typeface="Arial Black" panose="020B0A04020102020204" pitchFamily="34" charset="0"/>
              </a:rPr>
              <a:t>PubMed and </a:t>
            </a:r>
            <a:r>
              <a:rPr lang="en-US" dirty="0" err="1">
                <a:solidFill>
                  <a:schemeClr val="bg1"/>
                </a:solidFill>
                <a:latin typeface="Arial Black" panose="020B0A04020102020204" pitchFamily="34" charset="0"/>
              </a:rPr>
              <a:t>EBSCOHost</a:t>
            </a:r>
            <a:r>
              <a:rPr lang="en-US" dirty="0">
                <a:solidFill>
                  <a:schemeClr val="bg1"/>
                </a:solidFill>
                <a:latin typeface="Arial Black" panose="020B0A04020102020204" pitchFamily="34" charset="0"/>
              </a:rPr>
              <a:t> databases</a:t>
            </a:r>
          </a:p>
          <a:p>
            <a:r>
              <a:rPr lang="en-US" dirty="0">
                <a:solidFill>
                  <a:schemeClr val="bg1"/>
                </a:solidFill>
                <a:latin typeface="Arial Black" panose="020B0A04020102020204" pitchFamily="34" charset="0"/>
              </a:rPr>
              <a:t>Published between 2011-2021</a:t>
            </a:r>
          </a:p>
          <a:p>
            <a:r>
              <a:rPr lang="en-US" dirty="0">
                <a:solidFill>
                  <a:schemeClr val="bg1"/>
                </a:solidFill>
                <a:latin typeface="Arial Black" panose="020B0A04020102020204" pitchFamily="34" charset="0"/>
              </a:rPr>
              <a:t>Boolean operators </a:t>
            </a:r>
          </a:p>
        </p:txBody>
      </p:sp>
    </p:spTree>
    <p:extLst>
      <p:ext uri="{BB962C8B-B14F-4D97-AF65-F5344CB8AC3E}">
        <p14:creationId xmlns:p14="http://schemas.microsoft.com/office/powerpoint/2010/main" val="3475807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232B152-3720-4D3B-97ED-45CE5483F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11BAB570-FF10-4E96-8A3F-FA9804702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693698" cy="6858000"/>
          </a:xfrm>
          <a:custGeom>
            <a:avLst/>
            <a:gdLst>
              <a:gd name="connsiteX0" fmla="*/ 0 w 4693698"/>
              <a:gd name="connsiteY0" fmla="*/ 0 h 6858000"/>
              <a:gd name="connsiteX1" fmla="*/ 420914 w 4693698"/>
              <a:gd name="connsiteY1" fmla="*/ 0 h 6858000"/>
              <a:gd name="connsiteX2" fmla="*/ 1582057 w 4693698"/>
              <a:gd name="connsiteY2" fmla="*/ 0 h 6858000"/>
              <a:gd name="connsiteX3" fmla="*/ 4503903 w 4693698"/>
              <a:gd name="connsiteY3" fmla="*/ 0 h 6858000"/>
              <a:gd name="connsiteX4" fmla="*/ 4508943 w 4693698"/>
              <a:gd name="connsiteY4" fmla="*/ 66675 h 6858000"/>
              <a:gd name="connsiteX5" fmla="*/ 4517340 w 4693698"/>
              <a:gd name="connsiteY5" fmla="*/ 122237 h 6858000"/>
              <a:gd name="connsiteX6" fmla="*/ 4527418 w 4693698"/>
              <a:gd name="connsiteY6" fmla="*/ 174625 h 6858000"/>
              <a:gd name="connsiteX7" fmla="*/ 4544214 w 4693698"/>
              <a:gd name="connsiteY7" fmla="*/ 217487 h 6858000"/>
              <a:gd name="connsiteX8" fmla="*/ 4561010 w 4693698"/>
              <a:gd name="connsiteY8" fmla="*/ 260350 h 6858000"/>
              <a:gd name="connsiteX9" fmla="*/ 4581165 w 4693698"/>
              <a:gd name="connsiteY9" fmla="*/ 296862 h 6858000"/>
              <a:gd name="connsiteX10" fmla="*/ 4601320 w 4693698"/>
              <a:gd name="connsiteY10" fmla="*/ 334962 h 6858000"/>
              <a:gd name="connsiteX11" fmla="*/ 4619796 w 4693698"/>
              <a:gd name="connsiteY11" fmla="*/ 369887 h 6858000"/>
              <a:gd name="connsiteX12" fmla="*/ 4638271 w 4693698"/>
              <a:gd name="connsiteY12" fmla="*/ 409575 h 6858000"/>
              <a:gd name="connsiteX13" fmla="*/ 4655067 w 4693698"/>
              <a:gd name="connsiteY13" fmla="*/ 450850 h 6858000"/>
              <a:gd name="connsiteX14" fmla="*/ 4670184 w 4693698"/>
              <a:gd name="connsiteY14" fmla="*/ 496887 h 6858000"/>
              <a:gd name="connsiteX15" fmla="*/ 4681941 w 4693698"/>
              <a:gd name="connsiteY15" fmla="*/ 546100 h 6858000"/>
              <a:gd name="connsiteX16" fmla="*/ 4690339 w 4693698"/>
              <a:gd name="connsiteY16" fmla="*/ 606425 h 6858000"/>
              <a:gd name="connsiteX17" fmla="*/ 4693698 w 4693698"/>
              <a:gd name="connsiteY17" fmla="*/ 673100 h 6858000"/>
              <a:gd name="connsiteX18" fmla="*/ 4690339 w 4693698"/>
              <a:gd name="connsiteY18" fmla="*/ 744537 h 6858000"/>
              <a:gd name="connsiteX19" fmla="*/ 4681941 w 4693698"/>
              <a:gd name="connsiteY19" fmla="*/ 801687 h 6858000"/>
              <a:gd name="connsiteX20" fmla="*/ 4670184 w 4693698"/>
              <a:gd name="connsiteY20" fmla="*/ 854075 h 6858000"/>
              <a:gd name="connsiteX21" fmla="*/ 4655067 w 4693698"/>
              <a:gd name="connsiteY21" fmla="*/ 901700 h 6858000"/>
              <a:gd name="connsiteX22" fmla="*/ 4638271 w 4693698"/>
              <a:gd name="connsiteY22" fmla="*/ 942975 h 6858000"/>
              <a:gd name="connsiteX23" fmla="*/ 4618116 w 4693698"/>
              <a:gd name="connsiteY23" fmla="*/ 981075 h 6858000"/>
              <a:gd name="connsiteX24" fmla="*/ 4597961 w 4693698"/>
              <a:gd name="connsiteY24" fmla="*/ 1017587 h 6858000"/>
              <a:gd name="connsiteX25" fmla="*/ 4577806 w 4693698"/>
              <a:gd name="connsiteY25" fmla="*/ 1055687 h 6858000"/>
              <a:gd name="connsiteX26" fmla="*/ 4559330 w 4693698"/>
              <a:gd name="connsiteY26" fmla="*/ 1095375 h 6858000"/>
              <a:gd name="connsiteX27" fmla="*/ 4540854 w 4693698"/>
              <a:gd name="connsiteY27" fmla="*/ 1136650 h 6858000"/>
              <a:gd name="connsiteX28" fmla="*/ 4525739 w 4693698"/>
              <a:gd name="connsiteY28" fmla="*/ 1182687 h 6858000"/>
              <a:gd name="connsiteX29" fmla="*/ 4515661 w 4693698"/>
              <a:gd name="connsiteY29" fmla="*/ 1235075 h 6858000"/>
              <a:gd name="connsiteX30" fmla="*/ 4505583 w 4693698"/>
              <a:gd name="connsiteY30" fmla="*/ 1295400 h 6858000"/>
              <a:gd name="connsiteX31" fmla="*/ 4503903 w 4693698"/>
              <a:gd name="connsiteY31" fmla="*/ 1363662 h 6858000"/>
              <a:gd name="connsiteX32" fmla="*/ 4505583 w 4693698"/>
              <a:gd name="connsiteY32" fmla="*/ 1431925 h 6858000"/>
              <a:gd name="connsiteX33" fmla="*/ 4515661 w 4693698"/>
              <a:gd name="connsiteY33" fmla="*/ 1492250 h 6858000"/>
              <a:gd name="connsiteX34" fmla="*/ 4525739 w 4693698"/>
              <a:gd name="connsiteY34" fmla="*/ 1544637 h 6858000"/>
              <a:gd name="connsiteX35" fmla="*/ 4540854 w 4693698"/>
              <a:gd name="connsiteY35" fmla="*/ 1589087 h 6858000"/>
              <a:gd name="connsiteX36" fmla="*/ 4559330 w 4693698"/>
              <a:gd name="connsiteY36" fmla="*/ 1631950 h 6858000"/>
              <a:gd name="connsiteX37" fmla="*/ 4577806 w 4693698"/>
              <a:gd name="connsiteY37" fmla="*/ 1671637 h 6858000"/>
              <a:gd name="connsiteX38" fmla="*/ 4597961 w 4693698"/>
              <a:gd name="connsiteY38" fmla="*/ 1708150 h 6858000"/>
              <a:gd name="connsiteX39" fmla="*/ 4618116 w 4693698"/>
              <a:gd name="connsiteY39" fmla="*/ 1743075 h 6858000"/>
              <a:gd name="connsiteX40" fmla="*/ 4638271 w 4693698"/>
              <a:gd name="connsiteY40" fmla="*/ 1782762 h 6858000"/>
              <a:gd name="connsiteX41" fmla="*/ 4655067 w 4693698"/>
              <a:gd name="connsiteY41" fmla="*/ 1824037 h 6858000"/>
              <a:gd name="connsiteX42" fmla="*/ 4670184 w 4693698"/>
              <a:gd name="connsiteY42" fmla="*/ 1870075 h 6858000"/>
              <a:gd name="connsiteX43" fmla="*/ 4681941 w 4693698"/>
              <a:gd name="connsiteY43" fmla="*/ 1922462 h 6858000"/>
              <a:gd name="connsiteX44" fmla="*/ 4690339 w 4693698"/>
              <a:gd name="connsiteY44" fmla="*/ 1982787 h 6858000"/>
              <a:gd name="connsiteX45" fmla="*/ 4693698 w 4693698"/>
              <a:gd name="connsiteY45" fmla="*/ 2051050 h 6858000"/>
              <a:gd name="connsiteX46" fmla="*/ 4690339 w 4693698"/>
              <a:gd name="connsiteY46" fmla="*/ 2119312 h 6858000"/>
              <a:gd name="connsiteX47" fmla="*/ 4681941 w 4693698"/>
              <a:gd name="connsiteY47" fmla="*/ 2179637 h 6858000"/>
              <a:gd name="connsiteX48" fmla="*/ 4670184 w 4693698"/>
              <a:gd name="connsiteY48" fmla="*/ 2232025 h 6858000"/>
              <a:gd name="connsiteX49" fmla="*/ 4655067 w 4693698"/>
              <a:gd name="connsiteY49" fmla="*/ 2278062 h 6858000"/>
              <a:gd name="connsiteX50" fmla="*/ 4638271 w 4693698"/>
              <a:gd name="connsiteY50" fmla="*/ 2319337 h 6858000"/>
              <a:gd name="connsiteX51" fmla="*/ 4618116 w 4693698"/>
              <a:gd name="connsiteY51" fmla="*/ 2359025 h 6858000"/>
              <a:gd name="connsiteX52" fmla="*/ 4597961 w 4693698"/>
              <a:gd name="connsiteY52" fmla="*/ 2395537 h 6858000"/>
              <a:gd name="connsiteX53" fmla="*/ 4577806 w 4693698"/>
              <a:gd name="connsiteY53" fmla="*/ 2433637 h 6858000"/>
              <a:gd name="connsiteX54" fmla="*/ 4559330 w 4693698"/>
              <a:gd name="connsiteY54" fmla="*/ 2471737 h 6858000"/>
              <a:gd name="connsiteX55" fmla="*/ 4540854 w 4693698"/>
              <a:gd name="connsiteY55" fmla="*/ 2513012 h 6858000"/>
              <a:gd name="connsiteX56" fmla="*/ 4525739 w 4693698"/>
              <a:gd name="connsiteY56" fmla="*/ 2560637 h 6858000"/>
              <a:gd name="connsiteX57" fmla="*/ 4515661 w 4693698"/>
              <a:gd name="connsiteY57" fmla="*/ 2613025 h 6858000"/>
              <a:gd name="connsiteX58" fmla="*/ 4505583 w 4693698"/>
              <a:gd name="connsiteY58" fmla="*/ 2671762 h 6858000"/>
              <a:gd name="connsiteX59" fmla="*/ 4503903 w 4693698"/>
              <a:gd name="connsiteY59" fmla="*/ 2741612 h 6858000"/>
              <a:gd name="connsiteX60" fmla="*/ 4505583 w 4693698"/>
              <a:gd name="connsiteY60" fmla="*/ 2809875 h 6858000"/>
              <a:gd name="connsiteX61" fmla="*/ 4515661 w 4693698"/>
              <a:gd name="connsiteY61" fmla="*/ 2868612 h 6858000"/>
              <a:gd name="connsiteX62" fmla="*/ 4525739 w 4693698"/>
              <a:gd name="connsiteY62" fmla="*/ 2922587 h 6858000"/>
              <a:gd name="connsiteX63" fmla="*/ 4540854 w 4693698"/>
              <a:gd name="connsiteY63" fmla="*/ 2967037 h 6858000"/>
              <a:gd name="connsiteX64" fmla="*/ 4559330 w 4693698"/>
              <a:gd name="connsiteY64" fmla="*/ 3009900 h 6858000"/>
              <a:gd name="connsiteX65" fmla="*/ 4577806 w 4693698"/>
              <a:gd name="connsiteY65" fmla="*/ 3046412 h 6858000"/>
              <a:gd name="connsiteX66" fmla="*/ 4597961 w 4693698"/>
              <a:gd name="connsiteY66" fmla="*/ 3084512 h 6858000"/>
              <a:gd name="connsiteX67" fmla="*/ 4618116 w 4693698"/>
              <a:gd name="connsiteY67" fmla="*/ 3121025 h 6858000"/>
              <a:gd name="connsiteX68" fmla="*/ 4638271 w 4693698"/>
              <a:gd name="connsiteY68" fmla="*/ 3160712 h 6858000"/>
              <a:gd name="connsiteX69" fmla="*/ 4655067 w 4693698"/>
              <a:gd name="connsiteY69" fmla="*/ 3201987 h 6858000"/>
              <a:gd name="connsiteX70" fmla="*/ 4670184 w 4693698"/>
              <a:gd name="connsiteY70" fmla="*/ 3248025 h 6858000"/>
              <a:gd name="connsiteX71" fmla="*/ 4681941 w 4693698"/>
              <a:gd name="connsiteY71" fmla="*/ 3300412 h 6858000"/>
              <a:gd name="connsiteX72" fmla="*/ 4690339 w 4693698"/>
              <a:gd name="connsiteY72" fmla="*/ 3360737 h 6858000"/>
              <a:gd name="connsiteX73" fmla="*/ 4693698 w 4693698"/>
              <a:gd name="connsiteY73" fmla="*/ 3427412 h 6858000"/>
              <a:gd name="connsiteX74" fmla="*/ 4690339 w 4693698"/>
              <a:gd name="connsiteY74" fmla="*/ 3497262 h 6858000"/>
              <a:gd name="connsiteX75" fmla="*/ 4681941 w 4693698"/>
              <a:gd name="connsiteY75" fmla="*/ 3557587 h 6858000"/>
              <a:gd name="connsiteX76" fmla="*/ 4670184 w 4693698"/>
              <a:gd name="connsiteY76" fmla="*/ 3609975 h 6858000"/>
              <a:gd name="connsiteX77" fmla="*/ 4655067 w 4693698"/>
              <a:gd name="connsiteY77" fmla="*/ 3656012 h 6858000"/>
              <a:gd name="connsiteX78" fmla="*/ 4638271 w 4693698"/>
              <a:gd name="connsiteY78" fmla="*/ 3697287 h 6858000"/>
              <a:gd name="connsiteX79" fmla="*/ 4618116 w 4693698"/>
              <a:gd name="connsiteY79" fmla="*/ 3736975 h 6858000"/>
              <a:gd name="connsiteX80" fmla="*/ 4577806 w 4693698"/>
              <a:gd name="connsiteY80" fmla="*/ 3811587 h 6858000"/>
              <a:gd name="connsiteX81" fmla="*/ 4559330 w 4693698"/>
              <a:gd name="connsiteY81" fmla="*/ 3848100 h 6858000"/>
              <a:gd name="connsiteX82" fmla="*/ 4540854 w 4693698"/>
              <a:gd name="connsiteY82" fmla="*/ 3890962 h 6858000"/>
              <a:gd name="connsiteX83" fmla="*/ 4525739 w 4693698"/>
              <a:gd name="connsiteY83" fmla="*/ 3935412 h 6858000"/>
              <a:gd name="connsiteX84" fmla="*/ 4515661 w 4693698"/>
              <a:gd name="connsiteY84" fmla="*/ 3987800 h 6858000"/>
              <a:gd name="connsiteX85" fmla="*/ 4505583 w 4693698"/>
              <a:gd name="connsiteY85" fmla="*/ 4048125 h 6858000"/>
              <a:gd name="connsiteX86" fmla="*/ 4503903 w 4693698"/>
              <a:gd name="connsiteY86" fmla="*/ 4116387 h 6858000"/>
              <a:gd name="connsiteX87" fmla="*/ 4505583 w 4693698"/>
              <a:gd name="connsiteY87" fmla="*/ 4186237 h 6858000"/>
              <a:gd name="connsiteX88" fmla="*/ 4515661 w 4693698"/>
              <a:gd name="connsiteY88" fmla="*/ 4244975 h 6858000"/>
              <a:gd name="connsiteX89" fmla="*/ 4525739 w 4693698"/>
              <a:gd name="connsiteY89" fmla="*/ 4297362 h 6858000"/>
              <a:gd name="connsiteX90" fmla="*/ 4540854 w 4693698"/>
              <a:gd name="connsiteY90" fmla="*/ 4343400 h 6858000"/>
              <a:gd name="connsiteX91" fmla="*/ 4559330 w 4693698"/>
              <a:gd name="connsiteY91" fmla="*/ 4386262 h 6858000"/>
              <a:gd name="connsiteX92" fmla="*/ 4577806 w 4693698"/>
              <a:gd name="connsiteY92" fmla="*/ 4424362 h 6858000"/>
              <a:gd name="connsiteX93" fmla="*/ 4618116 w 4693698"/>
              <a:gd name="connsiteY93" fmla="*/ 4498975 h 6858000"/>
              <a:gd name="connsiteX94" fmla="*/ 4638271 w 4693698"/>
              <a:gd name="connsiteY94" fmla="*/ 4537075 h 6858000"/>
              <a:gd name="connsiteX95" fmla="*/ 4655067 w 4693698"/>
              <a:gd name="connsiteY95" fmla="*/ 4579937 h 6858000"/>
              <a:gd name="connsiteX96" fmla="*/ 4670184 w 4693698"/>
              <a:gd name="connsiteY96" fmla="*/ 4625975 h 6858000"/>
              <a:gd name="connsiteX97" fmla="*/ 4681941 w 4693698"/>
              <a:gd name="connsiteY97" fmla="*/ 4678362 h 6858000"/>
              <a:gd name="connsiteX98" fmla="*/ 4690339 w 4693698"/>
              <a:gd name="connsiteY98" fmla="*/ 4738687 h 6858000"/>
              <a:gd name="connsiteX99" fmla="*/ 4693698 w 4693698"/>
              <a:gd name="connsiteY99" fmla="*/ 4806950 h 6858000"/>
              <a:gd name="connsiteX100" fmla="*/ 4690339 w 4693698"/>
              <a:gd name="connsiteY100" fmla="*/ 4875212 h 6858000"/>
              <a:gd name="connsiteX101" fmla="*/ 4681941 w 4693698"/>
              <a:gd name="connsiteY101" fmla="*/ 4935537 h 6858000"/>
              <a:gd name="connsiteX102" fmla="*/ 4670184 w 4693698"/>
              <a:gd name="connsiteY102" fmla="*/ 4987925 h 6858000"/>
              <a:gd name="connsiteX103" fmla="*/ 4655067 w 4693698"/>
              <a:gd name="connsiteY103" fmla="*/ 5033962 h 6858000"/>
              <a:gd name="connsiteX104" fmla="*/ 4638271 w 4693698"/>
              <a:gd name="connsiteY104" fmla="*/ 5075237 h 6858000"/>
              <a:gd name="connsiteX105" fmla="*/ 4618116 w 4693698"/>
              <a:gd name="connsiteY105" fmla="*/ 5114925 h 6858000"/>
              <a:gd name="connsiteX106" fmla="*/ 4597961 w 4693698"/>
              <a:gd name="connsiteY106" fmla="*/ 5149850 h 6858000"/>
              <a:gd name="connsiteX107" fmla="*/ 4577806 w 4693698"/>
              <a:gd name="connsiteY107" fmla="*/ 5186362 h 6858000"/>
              <a:gd name="connsiteX108" fmla="*/ 4559330 w 4693698"/>
              <a:gd name="connsiteY108" fmla="*/ 5226050 h 6858000"/>
              <a:gd name="connsiteX109" fmla="*/ 4540854 w 4693698"/>
              <a:gd name="connsiteY109" fmla="*/ 5268912 h 6858000"/>
              <a:gd name="connsiteX110" fmla="*/ 4525739 w 4693698"/>
              <a:gd name="connsiteY110" fmla="*/ 5313362 h 6858000"/>
              <a:gd name="connsiteX111" fmla="*/ 4515661 w 4693698"/>
              <a:gd name="connsiteY111" fmla="*/ 5365750 h 6858000"/>
              <a:gd name="connsiteX112" fmla="*/ 4505583 w 4693698"/>
              <a:gd name="connsiteY112" fmla="*/ 5426075 h 6858000"/>
              <a:gd name="connsiteX113" fmla="*/ 4503903 w 4693698"/>
              <a:gd name="connsiteY113" fmla="*/ 5494337 h 6858000"/>
              <a:gd name="connsiteX114" fmla="*/ 4505583 w 4693698"/>
              <a:gd name="connsiteY114" fmla="*/ 5562600 h 6858000"/>
              <a:gd name="connsiteX115" fmla="*/ 4515661 w 4693698"/>
              <a:gd name="connsiteY115" fmla="*/ 5622925 h 6858000"/>
              <a:gd name="connsiteX116" fmla="*/ 4525739 w 4693698"/>
              <a:gd name="connsiteY116" fmla="*/ 5675312 h 6858000"/>
              <a:gd name="connsiteX117" fmla="*/ 4540854 w 4693698"/>
              <a:gd name="connsiteY117" fmla="*/ 5721350 h 6858000"/>
              <a:gd name="connsiteX118" fmla="*/ 4559330 w 4693698"/>
              <a:gd name="connsiteY118" fmla="*/ 5762625 h 6858000"/>
              <a:gd name="connsiteX119" fmla="*/ 4577806 w 4693698"/>
              <a:gd name="connsiteY119" fmla="*/ 5802312 h 6858000"/>
              <a:gd name="connsiteX120" fmla="*/ 4597961 w 4693698"/>
              <a:gd name="connsiteY120" fmla="*/ 5840412 h 6858000"/>
              <a:gd name="connsiteX121" fmla="*/ 4618116 w 4693698"/>
              <a:gd name="connsiteY121" fmla="*/ 5876925 h 6858000"/>
              <a:gd name="connsiteX122" fmla="*/ 4638271 w 4693698"/>
              <a:gd name="connsiteY122" fmla="*/ 5915025 h 6858000"/>
              <a:gd name="connsiteX123" fmla="*/ 4655067 w 4693698"/>
              <a:gd name="connsiteY123" fmla="*/ 5956300 h 6858000"/>
              <a:gd name="connsiteX124" fmla="*/ 4670184 w 4693698"/>
              <a:gd name="connsiteY124" fmla="*/ 6003925 h 6858000"/>
              <a:gd name="connsiteX125" fmla="*/ 4681941 w 4693698"/>
              <a:gd name="connsiteY125" fmla="*/ 6056312 h 6858000"/>
              <a:gd name="connsiteX126" fmla="*/ 4690339 w 4693698"/>
              <a:gd name="connsiteY126" fmla="*/ 6113462 h 6858000"/>
              <a:gd name="connsiteX127" fmla="*/ 4693698 w 4693698"/>
              <a:gd name="connsiteY127" fmla="*/ 6183312 h 6858000"/>
              <a:gd name="connsiteX128" fmla="*/ 4690339 w 4693698"/>
              <a:gd name="connsiteY128" fmla="*/ 6251575 h 6858000"/>
              <a:gd name="connsiteX129" fmla="*/ 4681941 w 4693698"/>
              <a:gd name="connsiteY129" fmla="*/ 6311900 h 6858000"/>
              <a:gd name="connsiteX130" fmla="*/ 4670184 w 4693698"/>
              <a:gd name="connsiteY130" fmla="*/ 6361112 h 6858000"/>
              <a:gd name="connsiteX131" fmla="*/ 4655067 w 4693698"/>
              <a:gd name="connsiteY131" fmla="*/ 6407150 h 6858000"/>
              <a:gd name="connsiteX132" fmla="*/ 4638271 w 4693698"/>
              <a:gd name="connsiteY132" fmla="*/ 6448425 h 6858000"/>
              <a:gd name="connsiteX133" fmla="*/ 4619796 w 4693698"/>
              <a:gd name="connsiteY133" fmla="*/ 6488112 h 6858000"/>
              <a:gd name="connsiteX134" fmla="*/ 4601320 w 4693698"/>
              <a:gd name="connsiteY134" fmla="*/ 6523037 h 6858000"/>
              <a:gd name="connsiteX135" fmla="*/ 4581165 w 4693698"/>
              <a:gd name="connsiteY135" fmla="*/ 6561137 h 6858000"/>
              <a:gd name="connsiteX136" fmla="*/ 4561010 w 4693698"/>
              <a:gd name="connsiteY136" fmla="*/ 6597650 h 6858000"/>
              <a:gd name="connsiteX137" fmla="*/ 4544214 w 4693698"/>
              <a:gd name="connsiteY137" fmla="*/ 6640512 h 6858000"/>
              <a:gd name="connsiteX138" fmla="*/ 4527418 w 4693698"/>
              <a:gd name="connsiteY138" fmla="*/ 6683375 h 6858000"/>
              <a:gd name="connsiteX139" fmla="*/ 4517340 w 4693698"/>
              <a:gd name="connsiteY139" fmla="*/ 6735762 h 6858000"/>
              <a:gd name="connsiteX140" fmla="*/ 4508943 w 4693698"/>
              <a:gd name="connsiteY140" fmla="*/ 6791325 h 6858000"/>
              <a:gd name="connsiteX141" fmla="*/ 4503903 w 4693698"/>
              <a:gd name="connsiteY141" fmla="*/ 6858000 h 6858000"/>
              <a:gd name="connsiteX142" fmla="*/ 1582057 w 4693698"/>
              <a:gd name="connsiteY142" fmla="*/ 6858000 h 6858000"/>
              <a:gd name="connsiteX143" fmla="*/ 420914 w 4693698"/>
              <a:gd name="connsiteY143" fmla="*/ 6858000 h 6858000"/>
              <a:gd name="connsiteX144" fmla="*/ 0 w 4693698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693698" h="6858000">
                <a:moveTo>
                  <a:pt x="0" y="0"/>
                </a:moveTo>
                <a:lnTo>
                  <a:pt x="420914" y="0"/>
                </a:lnTo>
                <a:lnTo>
                  <a:pt x="1582057" y="0"/>
                </a:lnTo>
                <a:lnTo>
                  <a:pt x="4503903" y="0"/>
                </a:lnTo>
                <a:lnTo>
                  <a:pt x="4508943" y="66675"/>
                </a:lnTo>
                <a:lnTo>
                  <a:pt x="4517340" y="122237"/>
                </a:lnTo>
                <a:lnTo>
                  <a:pt x="4527418" y="174625"/>
                </a:lnTo>
                <a:lnTo>
                  <a:pt x="4544214" y="217487"/>
                </a:lnTo>
                <a:lnTo>
                  <a:pt x="4561010" y="260350"/>
                </a:lnTo>
                <a:lnTo>
                  <a:pt x="4581165" y="296862"/>
                </a:lnTo>
                <a:lnTo>
                  <a:pt x="4601320" y="334962"/>
                </a:lnTo>
                <a:lnTo>
                  <a:pt x="4619796" y="369887"/>
                </a:lnTo>
                <a:lnTo>
                  <a:pt x="4638271" y="409575"/>
                </a:lnTo>
                <a:lnTo>
                  <a:pt x="4655067" y="450850"/>
                </a:lnTo>
                <a:lnTo>
                  <a:pt x="4670184" y="496887"/>
                </a:lnTo>
                <a:lnTo>
                  <a:pt x="4681941" y="546100"/>
                </a:lnTo>
                <a:lnTo>
                  <a:pt x="4690339" y="606425"/>
                </a:lnTo>
                <a:lnTo>
                  <a:pt x="4693698" y="673100"/>
                </a:lnTo>
                <a:lnTo>
                  <a:pt x="4690339" y="744537"/>
                </a:lnTo>
                <a:lnTo>
                  <a:pt x="4681941" y="801687"/>
                </a:lnTo>
                <a:lnTo>
                  <a:pt x="4670184" y="854075"/>
                </a:lnTo>
                <a:lnTo>
                  <a:pt x="4655067" y="901700"/>
                </a:lnTo>
                <a:lnTo>
                  <a:pt x="4638271" y="942975"/>
                </a:lnTo>
                <a:lnTo>
                  <a:pt x="4618116" y="981075"/>
                </a:lnTo>
                <a:lnTo>
                  <a:pt x="4597961" y="1017587"/>
                </a:lnTo>
                <a:lnTo>
                  <a:pt x="4577806" y="1055687"/>
                </a:lnTo>
                <a:lnTo>
                  <a:pt x="4559330" y="1095375"/>
                </a:lnTo>
                <a:lnTo>
                  <a:pt x="4540854" y="1136650"/>
                </a:lnTo>
                <a:lnTo>
                  <a:pt x="4525739" y="1182687"/>
                </a:lnTo>
                <a:lnTo>
                  <a:pt x="4515661" y="1235075"/>
                </a:lnTo>
                <a:lnTo>
                  <a:pt x="4505583" y="1295400"/>
                </a:lnTo>
                <a:lnTo>
                  <a:pt x="4503903" y="1363662"/>
                </a:lnTo>
                <a:lnTo>
                  <a:pt x="4505583" y="1431925"/>
                </a:lnTo>
                <a:lnTo>
                  <a:pt x="4515661" y="1492250"/>
                </a:lnTo>
                <a:lnTo>
                  <a:pt x="4525739" y="1544637"/>
                </a:lnTo>
                <a:lnTo>
                  <a:pt x="4540854" y="1589087"/>
                </a:lnTo>
                <a:lnTo>
                  <a:pt x="4559330" y="1631950"/>
                </a:lnTo>
                <a:lnTo>
                  <a:pt x="4577806" y="1671637"/>
                </a:lnTo>
                <a:lnTo>
                  <a:pt x="4597961" y="1708150"/>
                </a:lnTo>
                <a:lnTo>
                  <a:pt x="4618116" y="1743075"/>
                </a:lnTo>
                <a:lnTo>
                  <a:pt x="4638271" y="1782762"/>
                </a:lnTo>
                <a:lnTo>
                  <a:pt x="4655067" y="1824037"/>
                </a:lnTo>
                <a:lnTo>
                  <a:pt x="4670184" y="1870075"/>
                </a:lnTo>
                <a:lnTo>
                  <a:pt x="4681941" y="1922462"/>
                </a:lnTo>
                <a:lnTo>
                  <a:pt x="4690339" y="1982787"/>
                </a:lnTo>
                <a:lnTo>
                  <a:pt x="4693698" y="2051050"/>
                </a:lnTo>
                <a:lnTo>
                  <a:pt x="4690339" y="2119312"/>
                </a:lnTo>
                <a:lnTo>
                  <a:pt x="4681941" y="2179637"/>
                </a:lnTo>
                <a:lnTo>
                  <a:pt x="4670184" y="2232025"/>
                </a:lnTo>
                <a:lnTo>
                  <a:pt x="4655067" y="2278062"/>
                </a:lnTo>
                <a:lnTo>
                  <a:pt x="4638271" y="2319337"/>
                </a:lnTo>
                <a:lnTo>
                  <a:pt x="4618116" y="2359025"/>
                </a:lnTo>
                <a:lnTo>
                  <a:pt x="4597961" y="2395537"/>
                </a:lnTo>
                <a:lnTo>
                  <a:pt x="4577806" y="2433637"/>
                </a:lnTo>
                <a:lnTo>
                  <a:pt x="4559330" y="2471737"/>
                </a:lnTo>
                <a:lnTo>
                  <a:pt x="4540854" y="2513012"/>
                </a:lnTo>
                <a:lnTo>
                  <a:pt x="4525739" y="2560637"/>
                </a:lnTo>
                <a:lnTo>
                  <a:pt x="4515661" y="2613025"/>
                </a:lnTo>
                <a:lnTo>
                  <a:pt x="4505583" y="2671762"/>
                </a:lnTo>
                <a:lnTo>
                  <a:pt x="4503903" y="2741612"/>
                </a:lnTo>
                <a:lnTo>
                  <a:pt x="4505583" y="2809875"/>
                </a:lnTo>
                <a:lnTo>
                  <a:pt x="4515661" y="2868612"/>
                </a:lnTo>
                <a:lnTo>
                  <a:pt x="4525739" y="2922587"/>
                </a:lnTo>
                <a:lnTo>
                  <a:pt x="4540854" y="2967037"/>
                </a:lnTo>
                <a:lnTo>
                  <a:pt x="4559330" y="3009900"/>
                </a:lnTo>
                <a:lnTo>
                  <a:pt x="4577806" y="3046412"/>
                </a:lnTo>
                <a:lnTo>
                  <a:pt x="4597961" y="3084512"/>
                </a:lnTo>
                <a:lnTo>
                  <a:pt x="4618116" y="3121025"/>
                </a:lnTo>
                <a:lnTo>
                  <a:pt x="4638271" y="3160712"/>
                </a:lnTo>
                <a:lnTo>
                  <a:pt x="4655067" y="3201987"/>
                </a:lnTo>
                <a:lnTo>
                  <a:pt x="4670184" y="3248025"/>
                </a:lnTo>
                <a:lnTo>
                  <a:pt x="4681941" y="3300412"/>
                </a:lnTo>
                <a:lnTo>
                  <a:pt x="4690339" y="3360737"/>
                </a:lnTo>
                <a:lnTo>
                  <a:pt x="4693698" y="3427412"/>
                </a:lnTo>
                <a:lnTo>
                  <a:pt x="4690339" y="3497262"/>
                </a:lnTo>
                <a:lnTo>
                  <a:pt x="4681941" y="3557587"/>
                </a:lnTo>
                <a:lnTo>
                  <a:pt x="4670184" y="3609975"/>
                </a:lnTo>
                <a:lnTo>
                  <a:pt x="4655067" y="3656012"/>
                </a:lnTo>
                <a:lnTo>
                  <a:pt x="4638271" y="3697287"/>
                </a:lnTo>
                <a:lnTo>
                  <a:pt x="4618116" y="3736975"/>
                </a:lnTo>
                <a:lnTo>
                  <a:pt x="4577806" y="3811587"/>
                </a:lnTo>
                <a:lnTo>
                  <a:pt x="4559330" y="3848100"/>
                </a:lnTo>
                <a:lnTo>
                  <a:pt x="4540854" y="3890962"/>
                </a:lnTo>
                <a:lnTo>
                  <a:pt x="4525739" y="3935412"/>
                </a:lnTo>
                <a:lnTo>
                  <a:pt x="4515661" y="3987800"/>
                </a:lnTo>
                <a:lnTo>
                  <a:pt x="4505583" y="4048125"/>
                </a:lnTo>
                <a:lnTo>
                  <a:pt x="4503903" y="4116387"/>
                </a:lnTo>
                <a:lnTo>
                  <a:pt x="4505583" y="4186237"/>
                </a:lnTo>
                <a:lnTo>
                  <a:pt x="4515661" y="4244975"/>
                </a:lnTo>
                <a:lnTo>
                  <a:pt x="4525739" y="4297362"/>
                </a:lnTo>
                <a:lnTo>
                  <a:pt x="4540854" y="4343400"/>
                </a:lnTo>
                <a:lnTo>
                  <a:pt x="4559330" y="4386262"/>
                </a:lnTo>
                <a:lnTo>
                  <a:pt x="4577806" y="4424362"/>
                </a:lnTo>
                <a:lnTo>
                  <a:pt x="4618116" y="4498975"/>
                </a:lnTo>
                <a:lnTo>
                  <a:pt x="4638271" y="4537075"/>
                </a:lnTo>
                <a:lnTo>
                  <a:pt x="4655067" y="4579937"/>
                </a:lnTo>
                <a:lnTo>
                  <a:pt x="4670184" y="4625975"/>
                </a:lnTo>
                <a:lnTo>
                  <a:pt x="4681941" y="4678362"/>
                </a:lnTo>
                <a:lnTo>
                  <a:pt x="4690339" y="4738687"/>
                </a:lnTo>
                <a:lnTo>
                  <a:pt x="4693698" y="4806950"/>
                </a:lnTo>
                <a:lnTo>
                  <a:pt x="4690339" y="4875212"/>
                </a:lnTo>
                <a:lnTo>
                  <a:pt x="4681941" y="4935537"/>
                </a:lnTo>
                <a:lnTo>
                  <a:pt x="4670184" y="4987925"/>
                </a:lnTo>
                <a:lnTo>
                  <a:pt x="4655067" y="5033962"/>
                </a:lnTo>
                <a:lnTo>
                  <a:pt x="4638271" y="5075237"/>
                </a:lnTo>
                <a:lnTo>
                  <a:pt x="4618116" y="5114925"/>
                </a:lnTo>
                <a:lnTo>
                  <a:pt x="4597961" y="5149850"/>
                </a:lnTo>
                <a:lnTo>
                  <a:pt x="4577806" y="5186362"/>
                </a:lnTo>
                <a:lnTo>
                  <a:pt x="4559330" y="5226050"/>
                </a:lnTo>
                <a:lnTo>
                  <a:pt x="4540854" y="5268912"/>
                </a:lnTo>
                <a:lnTo>
                  <a:pt x="4525739" y="5313362"/>
                </a:lnTo>
                <a:lnTo>
                  <a:pt x="4515661" y="5365750"/>
                </a:lnTo>
                <a:lnTo>
                  <a:pt x="4505583" y="5426075"/>
                </a:lnTo>
                <a:lnTo>
                  <a:pt x="4503903" y="5494337"/>
                </a:lnTo>
                <a:lnTo>
                  <a:pt x="4505583" y="5562600"/>
                </a:lnTo>
                <a:lnTo>
                  <a:pt x="4515661" y="5622925"/>
                </a:lnTo>
                <a:lnTo>
                  <a:pt x="4525739" y="5675312"/>
                </a:lnTo>
                <a:lnTo>
                  <a:pt x="4540854" y="5721350"/>
                </a:lnTo>
                <a:lnTo>
                  <a:pt x="4559330" y="5762625"/>
                </a:lnTo>
                <a:lnTo>
                  <a:pt x="4577806" y="5802312"/>
                </a:lnTo>
                <a:lnTo>
                  <a:pt x="4597961" y="5840412"/>
                </a:lnTo>
                <a:lnTo>
                  <a:pt x="4618116" y="5876925"/>
                </a:lnTo>
                <a:lnTo>
                  <a:pt x="4638271" y="5915025"/>
                </a:lnTo>
                <a:lnTo>
                  <a:pt x="4655067" y="5956300"/>
                </a:lnTo>
                <a:lnTo>
                  <a:pt x="4670184" y="6003925"/>
                </a:lnTo>
                <a:lnTo>
                  <a:pt x="4681941" y="6056312"/>
                </a:lnTo>
                <a:lnTo>
                  <a:pt x="4690339" y="6113462"/>
                </a:lnTo>
                <a:lnTo>
                  <a:pt x="4693698" y="6183312"/>
                </a:lnTo>
                <a:lnTo>
                  <a:pt x="4690339" y="6251575"/>
                </a:lnTo>
                <a:lnTo>
                  <a:pt x="4681941" y="6311900"/>
                </a:lnTo>
                <a:lnTo>
                  <a:pt x="4670184" y="6361112"/>
                </a:lnTo>
                <a:lnTo>
                  <a:pt x="4655067" y="6407150"/>
                </a:lnTo>
                <a:lnTo>
                  <a:pt x="4638271" y="6448425"/>
                </a:lnTo>
                <a:lnTo>
                  <a:pt x="4619796" y="6488112"/>
                </a:lnTo>
                <a:lnTo>
                  <a:pt x="4601320" y="6523037"/>
                </a:lnTo>
                <a:lnTo>
                  <a:pt x="4581165" y="6561137"/>
                </a:lnTo>
                <a:lnTo>
                  <a:pt x="4561010" y="6597650"/>
                </a:lnTo>
                <a:lnTo>
                  <a:pt x="4544214" y="6640512"/>
                </a:lnTo>
                <a:lnTo>
                  <a:pt x="4527418" y="6683375"/>
                </a:lnTo>
                <a:lnTo>
                  <a:pt x="4517340" y="6735762"/>
                </a:lnTo>
                <a:lnTo>
                  <a:pt x="4508943" y="6791325"/>
                </a:lnTo>
                <a:lnTo>
                  <a:pt x="4503903" y="6858000"/>
                </a:lnTo>
                <a:lnTo>
                  <a:pt x="1582057" y="6858000"/>
                </a:lnTo>
                <a:lnTo>
                  <a:pt x="42091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4B9FAFB2-BEB5-4848-8018-BCAD99E2E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838076" cy="6858000"/>
          </a:xfrm>
          <a:custGeom>
            <a:avLst/>
            <a:gdLst>
              <a:gd name="connsiteX0" fmla="*/ 4838076 w 4838076"/>
              <a:gd name="connsiteY0" fmla="*/ 0 h 6858000"/>
              <a:gd name="connsiteX1" fmla="*/ 4417162 w 4838076"/>
              <a:gd name="connsiteY1" fmla="*/ 0 h 6858000"/>
              <a:gd name="connsiteX2" fmla="*/ 3459219 w 4838076"/>
              <a:gd name="connsiteY2" fmla="*/ 0 h 6858000"/>
              <a:gd name="connsiteX3" fmla="*/ 334174 w 4838076"/>
              <a:gd name="connsiteY3" fmla="*/ 0 h 6858000"/>
              <a:gd name="connsiteX4" fmla="*/ 334173 w 4838076"/>
              <a:gd name="connsiteY4" fmla="*/ 0 h 6858000"/>
              <a:gd name="connsiteX5" fmla="*/ 189795 w 4838076"/>
              <a:gd name="connsiteY5" fmla="*/ 0 h 6858000"/>
              <a:gd name="connsiteX6" fmla="*/ 184756 w 4838076"/>
              <a:gd name="connsiteY6" fmla="*/ 66675 h 6858000"/>
              <a:gd name="connsiteX7" fmla="*/ 176358 w 4838076"/>
              <a:gd name="connsiteY7" fmla="*/ 122237 h 6858000"/>
              <a:gd name="connsiteX8" fmla="*/ 166281 w 4838076"/>
              <a:gd name="connsiteY8" fmla="*/ 174625 h 6858000"/>
              <a:gd name="connsiteX9" fmla="*/ 149485 w 4838076"/>
              <a:gd name="connsiteY9" fmla="*/ 217487 h 6858000"/>
              <a:gd name="connsiteX10" fmla="*/ 132689 w 4838076"/>
              <a:gd name="connsiteY10" fmla="*/ 260350 h 6858000"/>
              <a:gd name="connsiteX11" fmla="*/ 112534 w 4838076"/>
              <a:gd name="connsiteY11" fmla="*/ 296862 h 6858000"/>
              <a:gd name="connsiteX12" fmla="*/ 92379 w 4838076"/>
              <a:gd name="connsiteY12" fmla="*/ 334962 h 6858000"/>
              <a:gd name="connsiteX13" fmla="*/ 73903 w 4838076"/>
              <a:gd name="connsiteY13" fmla="*/ 369887 h 6858000"/>
              <a:gd name="connsiteX14" fmla="*/ 55427 w 4838076"/>
              <a:gd name="connsiteY14" fmla="*/ 409575 h 6858000"/>
              <a:gd name="connsiteX15" fmla="*/ 38632 w 4838076"/>
              <a:gd name="connsiteY15" fmla="*/ 450850 h 6858000"/>
              <a:gd name="connsiteX16" fmla="*/ 23515 w 4838076"/>
              <a:gd name="connsiteY16" fmla="*/ 496887 h 6858000"/>
              <a:gd name="connsiteX17" fmla="*/ 11758 w 4838076"/>
              <a:gd name="connsiteY17" fmla="*/ 546100 h 6858000"/>
              <a:gd name="connsiteX18" fmla="*/ 3359 w 4838076"/>
              <a:gd name="connsiteY18" fmla="*/ 606425 h 6858000"/>
              <a:gd name="connsiteX19" fmla="*/ 0 w 4838076"/>
              <a:gd name="connsiteY19" fmla="*/ 673100 h 6858000"/>
              <a:gd name="connsiteX20" fmla="*/ 3359 w 4838076"/>
              <a:gd name="connsiteY20" fmla="*/ 744537 h 6858000"/>
              <a:gd name="connsiteX21" fmla="*/ 11758 w 4838076"/>
              <a:gd name="connsiteY21" fmla="*/ 801687 h 6858000"/>
              <a:gd name="connsiteX22" fmla="*/ 23515 w 4838076"/>
              <a:gd name="connsiteY22" fmla="*/ 854075 h 6858000"/>
              <a:gd name="connsiteX23" fmla="*/ 38632 w 4838076"/>
              <a:gd name="connsiteY23" fmla="*/ 901700 h 6858000"/>
              <a:gd name="connsiteX24" fmla="*/ 55427 w 4838076"/>
              <a:gd name="connsiteY24" fmla="*/ 942975 h 6858000"/>
              <a:gd name="connsiteX25" fmla="*/ 75583 w 4838076"/>
              <a:gd name="connsiteY25" fmla="*/ 981075 h 6858000"/>
              <a:gd name="connsiteX26" fmla="*/ 95738 w 4838076"/>
              <a:gd name="connsiteY26" fmla="*/ 1017587 h 6858000"/>
              <a:gd name="connsiteX27" fmla="*/ 115893 w 4838076"/>
              <a:gd name="connsiteY27" fmla="*/ 1055687 h 6858000"/>
              <a:gd name="connsiteX28" fmla="*/ 134368 w 4838076"/>
              <a:gd name="connsiteY28" fmla="*/ 1095375 h 6858000"/>
              <a:gd name="connsiteX29" fmla="*/ 152844 w 4838076"/>
              <a:gd name="connsiteY29" fmla="*/ 1136650 h 6858000"/>
              <a:gd name="connsiteX30" fmla="*/ 167960 w 4838076"/>
              <a:gd name="connsiteY30" fmla="*/ 1182687 h 6858000"/>
              <a:gd name="connsiteX31" fmla="*/ 178038 w 4838076"/>
              <a:gd name="connsiteY31" fmla="*/ 1235075 h 6858000"/>
              <a:gd name="connsiteX32" fmla="*/ 188115 w 4838076"/>
              <a:gd name="connsiteY32" fmla="*/ 1295400 h 6858000"/>
              <a:gd name="connsiteX33" fmla="*/ 189795 w 4838076"/>
              <a:gd name="connsiteY33" fmla="*/ 1363662 h 6858000"/>
              <a:gd name="connsiteX34" fmla="*/ 188115 w 4838076"/>
              <a:gd name="connsiteY34" fmla="*/ 1431925 h 6858000"/>
              <a:gd name="connsiteX35" fmla="*/ 178038 w 4838076"/>
              <a:gd name="connsiteY35" fmla="*/ 1492250 h 6858000"/>
              <a:gd name="connsiteX36" fmla="*/ 167960 w 4838076"/>
              <a:gd name="connsiteY36" fmla="*/ 1544637 h 6858000"/>
              <a:gd name="connsiteX37" fmla="*/ 152844 w 4838076"/>
              <a:gd name="connsiteY37" fmla="*/ 1589087 h 6858000"/>
              <a:gd name="connsiteX38" fmla="*/ 134368 w 4838076"/>
              <a:gd name="connsiteY38" fmla="*/ 1631950 h 6858000"/>
              <a:gd name="connsiteX39" fmla="*/ 115893 w 4838076"/>
              <a:gd name="connsiteY39" fmla="*/ 1671637 h 6858000"/>
              <a:gd name="connsiteX40" fmla="*/ 95738 w 4838076"/>
              <a:gd name="connsiteY40" fmla="*/ 1708150 h 6858000"/>
              <a:gd name="connsiteX41" fmla="*/ 75583 w 4838076"/>
              <a:gd name="connsiteY41" fmla="*/ 1743075 h 6858000"/>
              <a:gd name="connsiteX42" fmla="*/ 55427 w 4838076"/>
              <a:gd name="connsiteY42" fmla="*/ 1782762 h 6858000"/>
              <a:gd name="connsiteX43" fmla="*/ 38632 w 4838076"/>
              <a:gd name="connsiteY43" fmla="*/ 1824037 h 6858000"/>
              <a:gd name="connsiteX44" fmla="*/ 23515 w 4838076"/>
              <a:gd name="connsiteY44" fmla="*/ 1870075 h 6858000"/>
              <a:gd name="connsiteX45" fmla="*/ 11758 w 4838076"/>
              <a:gd name="connsiteY45" fmla="*/ 1922462 h 6858000"/>
              <a:gd name="connsiteX46" fmla="*/ 3359 w 4838076"/>
              <a:gd name="connsiteY46" fmla="*/ 1982787 h 6858000"/>
              <a:gd name="connsiteX47" fmla="*/ 0 w 4838076"/>
              <a:gd name="connsiteY47" fmla="*/ 2051050 h 6858000"/>
              <a:gd name="connsiteX48" fmla="*/ 3359 w 4838076"/>
              <a:gd name="connsiteY48" fmla="*/ 2119312 h 6858000"/>
              <a:gd name="connsiteX49" fmla="*/ 11758 w 4838076"/>
              <a:gd name="connsiteY49" fmla="*/ 2179637 h 6858000"/>
              <a:gd name="connsiteX50" fmla="*/ 23515 w 4838076"/>
              <a:gd name="connsiteY50" fmla="*/ 2232025 h 6858000"/>
              <a:gd name="connsiteX51" fmla="*/ 38632 w 4838076"/>
              <a:gd name="connsiteY51" fmla="*/ 2278062 h 6858000"/>
              <a:gd name="connsiteX52" fmla="*/ 55427 w 4838076"/>
              <a:gd name="connsiteY52" fmla="*/ 2319337 h 6858000"/>
              <a:gd name="connsiteX53" fmla="*/ 75583 w 4838076"/>
              <a:gd name="connsiteY53" fmla="*/ 2359025 h 6858000"/>
              <a:gd name="connsiteX54" fmla="*/ 95738 w 4838076"/>
              <a:gd name="connsiteY54" fmla="*/ 2395537 h 6858000"/>
              <a:gd name="connsiteX55" fmla="*/ 115893 w 4838076"/>
              <a:gd name="connsiteY55" fmla="*/ 2433637 h 6858000"/>
              <a:gd name="connsiteX56" fmla="*/ 134368 w 4838076"/>
              <a:gd name="connsiteY56" fmla="*/ 2471737 h 6858000"/>
              <a:gd name="connsiteX57" fmla="*/ 152844 w 4838076"/>
              <a:gd name="connsiteY57" fmla="*/ 2513012 h 6858000"/>
              <a:gd name="connsiteX58" fmla="*/ 167960 w 4838076"/>
              <a:gd name="connsiteY58" fmla="*/ 2560637 h 6858000"/>
              <a:gd name="connsiteX59" fmla="*/ 178038 w 4838076"/>
              <a:gd name="connsiteY59" fmla="*/ 2613025 h 6858000"/>
              <a:gd name="connsiteX60" fmla="*/ 188115 w 4838076"/>
              <a:gd name="connsiteY60" fmla="*/ 2671762 h 6858000"/>
              <a:gd name="connsiteX61" fmla="*/ 189795 w 4838076"/>
              <a:gd name="connsiteY61" fmla="*/ 2741612 h 6858000"/>
              <a:gd name="connsiteX62" fmla="*/ 188115 w 4838076"/>
              <a:gd name="connsiteY62" fmla="*/ 2809875 h 6858000"/>
              <a:gd name="connsiteX63" fmla="*/ 178038 w 4838076"/>
              <a:gd name="connsiteY63" fmla="*/ 2868612 h 6858000"/>
              <a:gd name="connsiteX64" fmla="*/ 167960 w 4838076"/>
              <a:gd name="connsiteY64" fmla="*/ 2922587 h 6858000"/>
              <a:gd name="connsiteX65" fmla="*/ 152844 w 4838076"/>
              <a:gd name="connsiteY65" fmla="*/ 2967037 h 6858000"/>
              <a:gd name="connsiteX66" fmla="*/ 134368 w 4838076"/>
              <a:gd name="connsiteY66" fmla="*/ 3009900 h 6858000"/>
              <a:gd name="connsiteX67" fmla="*/ 115893 w 4838076"/>
              <a:gd name="connsiteY67" fmla="*/ 3046412 h 6858000"/>
              <a:gd name="connsiteX68" fmla="*/ 95738 w 4838076"/>
              <a:gd name="connsiteY68" fmla="*/ 3084512 h 6858000"/>
              <a:gd name="connsiteX69" fmla="*/ 75583 w 4838076"/>
              <a:gd name="connsiteY69" fmla="*/ 3121025 h 6858000"/>
              <a:gd name="connsiteX70" fmla="*/ 55427 w 4838076"/>
              <a:gd name="connsiteY70" fmla="*/ 3160712 h 6858000"/>
              <a:gd name="connsiteX71" fmla="*/ 38632 w 4838076"/>
              <a:gd name="connsiteY71" fmla="*/ 3201987 h 6858000"/>
              <a:gd name="connsiteX72" fmla="*/ 23515 w 4838076"/>
              <a:gd name="connsiteY72" fmla="*/ 3248025 h 6858000"/>
              <a:gd name="connsiteX73" fmla="*/ 11758 w 4838076"/>
              <a:gd name="connsiteY73" fmla="*/ 3300412 h 6858000"/>
              <a:gd name="connsiteX74" fmla="*/ 3359 w 4838076"/>
              <a:gd name="connsiteY74" fmla="*/ 3360737 h 6858000"/>
              <a:gd name="connsiteX75" fmla="*/ 0 w 4838076"/>
              <a:gd name="connsiteY75" fmla="*/ 3427412 h 6858000"/>
              <a:gd name="connsiteX76" fmla="*/ 3359 w 4838076"/>
              <a:gd name="connsiteY76" fmla="*/ 3497262 h 6858000"/>
              <a:gd name="connsiteX77" fmla="*/ 11758 w 4838076"/>
              <a:gd name="connsiteY77" fmla="*/ 3557587 h 6858000"/>
              <a:gd name="connsiteX78" fmla="*/ 23515 w 4838076"/>
              <a:gd name="connsiteY78" fmla="*/ 3609975 h 6858000"/>
              <a:gd name="connsiteX79" fmla="*/ 38632 w 4838076"/>
              <a:gd name="connsiteY79" fmla="*/ 3656012 h 6858000"/>
              <a:gd name="connsiteX80" fmla="*/ 55427 w 4838076"/>
              <a:gd name="connsiteY80" fmla="*/ 3697287 h 6858000"/>
              <a:gd name="connsiteX81" fmla="*/ 75583 w 4838076"/>
              <a:gd name="connsiteY81" fmla="*/ 3736975 h 6858000"/>
              <a:gd name="connsiteX82" fmla="*/ 115893 w 4838076"/>
              <a:gd name="connsiteY82" fmla="*/ 3811587 h 6858000"/>
              <a:gd name="connsiteX83" fmla="*/ 134368 w 4838076"/>
              <a:gd name="connsiteY83" fmla="*/ 3848100 h 6858000"/>
              <a:gd name="connsiteX84" fmla="*/ 152844 w 4838076"/>
              <a:gd name="connsiteY84" fmla="*/ 3890962 h 6858000"/>
              <a:gd name="connsiteX85" fmla="*/ 167960 w 4838076"/>
              <a:gd name="connsiteY85" fmla="*/ 3935412 h 6858000"/>
              <a:gd name="connsiteX86" fmla="*/ 178038 w 4838076"/>
              <a:gd name="connsiteY86" fmla="*/ 3987800 h 6858000"/>
              <a:gd name="connsiteX87" fmla="*/ 188115 w 4838076"/>
              <a:gd name="connsiteY87" fmla="*/ 4048125 h 6858000"/>
              <a:gd name="connsiteX88" fmla="*/ 189795 w 4838076"/>
              <a:gd name="connsiteY88" fmla="*/ 4116387 h 6858000"/>
              <a:gd name="connsiteX89" fmla="*/ 188115 w 4838076"/>
              <a:gd name="connsiteY89" fmla="*/ 4186237 h 6858000"/>
              <a:gd name="connsiteX90" fmla="*/ 178038 w 4838076"/>
              <a:gd name="connsiteY90" fmla="*/ 4244975 h 6858000"/>
              <a:gd name="connsiteX91" fmla="*/ 167960 w 4838076"/>
              <a:gd name="connsiteY91" fmla="*/ 4297362 h 6858000"/>
              <a:gd name="connsiteX92" fmla="*/ 152844 w 4838076"/>
              <a:gd name="connsiteY92" fmla="*/ 4343400 h 6858000"/>
              <a:gd name="connsiteX93" fmla="*/ 134368 w 4838076"/>
              <a:gd name="connsiteY93" fmla="*/ 4386262 h 6858000"/>
              <a:gd name="connsiteX94" fmla="*/ 115893 w 4838076"/>
              <a:gd name="connsiteY94" fmla="*/ 4424362 h 6858000"/>
              <a:gd name="connsiteX95" fmla="*/ 75583 w 4838076"/>
              <a:gd name="connsiteY95" fmla="*/ 4498975 h 6858000"/>
              <a:gd name="connsiteX96" fmla="*/ 55427 w 4838076"/>
              <a:gd name="connsiteY96" fmla="*/ 4537075 h 6858000"/>
              <a:gd name="connsiteX97" fmla="*/ 38632 w 4838076"/>
              <a:gd name="connsiteY97" fmla="*/ 4579937 h 6858000"/>
              <a:gd name="connsiteX98" fmla="*/ 23515 w 4838076"/>
              <a:gd name="connsiteY98" fmla="*/ 4625975 h 6858000"/>
              <a:gd name="connsiteX99" fmla="*/ 11758 w 4838076"/>
              <a:gd name="connsiteY99" fmla="*/ 4678362 h 6858000"/>
              <a:gd name="connsiteX100" fmla="*/ 3359 w 4838076"/>
              <a:gd name="connsiteY100" fmla="*/ 4738687 h 6858000"/>
              <a:gd name="connsiteX101" fmla="*/ 0 w 4838076"/>
              <a:gd name="connsiteY101" fmla="*/ 4806950 h 6858000"/>
              <a:gd name="connsiteX102" fmla="*/ 3359 w 4838076"/>
              <a:gd name="connsiteY102" fmla="*/ 4875212 h 6858000"/>
              <a:gd name="connsiteX103" fmla="*/ 11758 w 4838076"/>
              <a:gd name="connsiteY103" fmla="*/ 4935537 h 6858000"/>
              <a:gd name="connsiteX104" fmla="*/ 23515 w 4838076"/>
              <a:gd name="connsiteY104" fmla="*/ 4987925 h 6858000"/>
              <a:gd name="connsiteX105" fmla="*/ 38632 w 4838076"/>
              <a:gd name="connsiteY105" fmla="*/ 5033962 h 6858000"/>
              <a:gd name="connsiteX106" fmla="*/ 55427 w 4838076"/>
              <a:gd name="connsiteY106" fmla="*/ 5075237 h 6858000"/>
              <a:gd name="connsiteX107" fmla="*/ 75583 w 4838076"/>
              <a:gd name="connsiteY107" fmla="*/ 5114925 h 6858000"/>
              <a:gd name="connsiteX108" fmla="*/ 95738 w 4838076"/>
              <a:gd name="connsiteY108" fmla="*/ 5149850 h 6858000"/>
              <a:gd name="connsiteX109" fmla="*/ 115893 w 4838076"/>
              <a:gd name="connsiteY109" fmla="*/ 5186362 h 6858000"/>
              <a:gd name="connsiteX110" fmla="*/ 134368 w 4838076"/>
              <a:gd name="connsiteY110" fmla="*/ 5226050 h 6858000"/>
              <a:gd name="connsiteX111" fmla="*/ 152844 w 4838076"/>
              <a:gd name="connsiteY111" fmla="*/ 5268912 h 6858000"/>
              <a:gd name="connsiteX112" fmla="*/ 167960 w 4838076"/>
              <a:gd name="connsiteY112" fmla="*/ 5313362 h 6858000"/>
              <a:gd name="connsiteX113" fmla="*/ 178038 w 4838076"/>
              <a:gd name="connsiteY113" fmla="*/ 5365750 h 6858000"/>
              <a:gd name="connsiteX114" fmla="*/ 188115 w 4838076"/>
              <a:gd name="connsiteY114" fmla="*/ 5426075 h 6858000"/>
              <a:gd name="connsiteX115" fmla="*/ 189795 w 4838076"/>
              <a:gd name="connsiteY115" fmla="*/ 5494337 h 6858000"/>
              <a:gd name="connsiteX116" fmla="*/ 188115 w 4838076"/>
              <a:gd name="connsiteY116" fmla="*/ 5562600 h 6858000"/>
              <a:gd name="connsiteX117" fmla="*/ 178038 w 4838076"/>
              <a:gd name="connsiteY117" fmla="*/ 5622925 h 6858000"/>
              <a:gd name="connsiteX118" fmla="*/ 167960 w 4838076"/>
              <a:gd name="connsiteY118" fmla="*/ 5675312 h 6858000"/>
              <a:gd name="connsiteX119" fmla="*/ 152844 w 4838076"/>
              <a:gd name="connsiteY119" fmla="*/ 5721350 h 6858000"/>
              <a:gd name="connsiteX120" fmla="*/ 134368 w 4838076"/>
              <a:gd name="connsiteY120" fmla="*/ 5762625 h 6858000"/>
              <a:gd name="connsiteX121" fmla="*/ 115893 w 4838076"/>
              <a:gd name="connsiteY121" fmla="*/ 5802312 h 6858000"/>
              <a:gd name="connsiteX122" fmla="*/ 95738 w 4838076"/>
              <a:gd name="connsiteY122" fmla="*/ 5840412 h 6858000"/>
              <a:gd name="connsiteX123" fmla="*/ 75583 w 4838076"/>
              <a:gd name="connsiteY123" fmla="*/ 5876925 h 6858000"/>
              <a:gd name="connsiteX124" fmla="*/ 55427 w 4838076"/>
              <a:gd name="connsiteY124" fmla="*/ 5915025 h 6858000"/>
              <a:gd name="connsiteX125" fmla="*/ 38632 w 4838076"/>
              <a:gd name="connsiteY125" fmla="*/ 5956300 h 6858000"/>
              <a:gd name="connsiteX126" fmla="*/ 23515 w 4838076"/>
              <a:gd name="connsiteY126" fmla="*/ 6003925 h 6858000"/>
              <a:gd name="connsiteX127" fmla="*/ 11758 w 4838076"/>
              <a:gd name="connsiteY127" fmla="*/ 6056312 h 6858000"/>
              <a:gd name="connsiteX128" fmla="*/ 3359 w 4838076"/>
              <a:gd name="connsiteY128" fmla="*/ 6113462 h 6858000"/>
              <a:gd name="connsiteX129" fmla="*/ 0 w 4838076"/>
              <a:gd name="connsiteY129" fmla="*/ 6183312 h 6858000"/>
              <a:gd name="connsiteX130" fmla="*/ 3359 w 4838076"/>
              <a:gd name="connsiteY130" fmla="*/ 6251575 h 6858000"/>
              <a:gd name="connsiteX131" fmla="*/ 11758 w 4838076"/>
              <a:gd name="connsiteY131" fmla="*/ 6311900 h 6858000"/>
              <a:gd name="connsiteX132" fmla="*/ 23515 w 4838076"/>
              <a:gd name="connsiteY132" fmla="*/ 6361112 h 6858000"/>
              <a:gd name="connsiteX133" fmla="*/ 38632 w 4838076"/>
              <a:gd name="connsiteY133" fmla="*/ 6407150 h 6858000"/>
              <a:gd name="connsiteX134" fmla="*/ 55427 w 4838076"/>
              <a:gd name="connsiteY134" fmla="*/ 6448425 h 6858000"/>
              <a:gd name="connsiteX135" fmla="*/ 73903 w 4838076"/>
              <a:gd name="connsiteY135" fmla="*/ 6488112 h 6858000"/>
              <a:gd name="connsiteX136" fmla="*/ 92379 w 4838076"/>
              <a:gd name="connsiteY136" fmla="*/ 6523037 h 6858000"/>
              <a:gd name="connsiteX137" fmla="*/ 112534 w 4838076"/>
              <a:gd name="connsiteY137" fmla="*/ 6561137 h 6858000"/>
              <a:gd name="connsiteX138" fmla="*/ 132689 w 4838076"/>
              <a:gd name="connsiteY138" fmla="*/ 6597650 h 6858000"/>
              <a:gd name="connsiteX139" fmla="*/ 149485 w 4838076"/>
              <a:gd name="connsiteY139" fmla="*/ 6640512 h 6858000"/>
              <a:gd name="connsiteX140" fmla="*/ 166281 w 4838076"/>
              <a:gd name="connsiteY140" fmla="*/ 6683375 h 6858000"/>
              <a:gd name="connsiteX141" fmla="*/ 176358 w 4838076"/>
              <a:gd name="connsiteY141" fmla="*/ 6735762 h 6858000"/>
              <a:gd name="connsiteX142" fmla="*/ 184756 w 4838076"/>
              <a:gd name="connsiteY142" fmla="*/ 6791325 h 6858000"/>
              <a:gd name="connsiteX143" fmla="*/ 189795 w 4838076"/>
              <a:gd name="connsiteY143" fmla="*/ 6858000 h 6858000"/>
              <a:gd name="connsiteX144" fmla="*/ 334173 w 4838076"/>
              <a:gd name="connsiteY144" fmla="*/ 6858000 h 6858000"/>
              <a:gd name="connsiteX145" fmla="*/ 334174 w 4838076"/>
              <a:gd name="connsiteY145" fmla="*/ 6858000 h 6858000"/>
              <a:gd name="connsiteX146" fmla="*/ 3459219 w 4838076"/>
              <a:gd name="connsiteY146" fmla="*/ 6858000 h 6858000"/>
              <a:gd name="connsiteX147" fmla="*/ 4417162 w 4838076"/>
              <a:gd name="connsiteY147" fmla="*/ 6858000 h 6858000"/>
              <a:gd name="connsiteX148" fmla="*/ 4838076 w 4838076"/>
              <a:gd name="connsiteY14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</a:cxnLst>
            <a:rect l="l" t="t" r="r" b="b"/>
            <a:pathLst>
              <a:path w="4838076" h="6858000">
                <a:moveTo>
                  <a:pt x="4838076" y="0"/>
                </a:moveTo>
                <a:lnTo>
                  <a:pt x="4417162" y="0"/>
                </a:lnTo>
                <a:lnTo>
                  <a:pt x="3459219" y="0"/>
                </a:ln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3459219" y="6858000"/>
                </a:lnTo>
                <a:lnTo>
                  <a:pt x="4417162" y="6858000"/>
                </a:lnTo>
                <a:lnTo>
                  <a:pt x="4838076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0DF5A5-A56F-4B83-958A-8A9945221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62400"/>
            <a:ext cx="4505325" cy="14921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kern="1200" dirty="0">
                <a:solidFill>
                  <a:schemeClr val="bg1"/>
                </a:solidFill>
                <a:latin typeface="Arial Black" panose="020B0A04020102020204" pitchFamily="34" charset="0"/>
              </a:rPr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59F06-8A25-449A-A8DB-7BB9F6A756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5051" y="2286000"/>
            <a:ext cx="3384000" cy="3844800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>
              <a:solidFill>
                <a:schemeClr val="bg1">
                  <a:alpha val="60000"/>
                </a:schemeClr>
              </a:solidFill>
            </a:endParaRPr>
          </a:p>
          <a:p>
            <a:r>
              <a:rPr lang="en-US" dirty="0">
                <a:solidFill>
                  <a:schemeClr val="bg1">
                    <a:alpha val="60000"/>
                  </a:schemeClr>
                </a:solidFill>
                <a:latin typeface="Arial Black" panose="020B0A04020102020204" pitchFamily="34" charset="0"/>
              </a:rPr>
              <a:t>Inclusion and exclusion criteria</a:t>
            </a:r>
          </a:p>
          <a:p>
            <a:r>
              <a:rPr lang="en-US" dirty="0">
                <a:solidFill>
                  <a:schemeClr val="bg1">
                    <a:alpha val="60000"/>
                  </a:schemeClr>
                </a:solidFill>
                <a:latin typeface="Arial Black" panose="020B0A04020102020204" pitchFamily="34" charset="0"/>
              </a:rPr>
              <a:t>Read abstracts</a:t>
            </a:r>
          </a:p>
          <a:p>
            <a:r>
              <a:rPr lang="en-US" dirty="0">
                <a:solidFill>
                  <a:schemeClr val="bg1">
                    <a:alpha val="60000"/>
                  </a:schemeClr>
                </a:solidFill>
                <a:latin typeface="Arial Black" panose="020B0A04020102020204" pitchFamily="34" charset="0"/>
              </a:rPr>
              <a:t>Thematic analysis</a:t>
            </a:r>
          </a:p>
        </p:txBody>
      </p:sp>
      <p:pic>
        <p:nvPicPr>
          <p:cNvPr id="11" name="Content Placeholder 1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EC613B4-0F85-4CE0-BAD9-23DE6EA37F7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11053" y="2226163"/>
            <a:ext cx="6014185" cy="240567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B463E18-6D3F-4568-934A-FC185165AF4B}"/>
              </a:ext>
            </a:extLst>
          </p:cNvPr>
          <p:cNvSpPr txBox="1"/>
          <p:nvPr/>
        </p:nvSpPr>
        <p:spPr>
          <a:xfrm>
            <a:off x="8985147" y="4431782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enago.com/academy/new-approaches-to-peer-review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326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2E5670-A14B-4329-A990-F53D2CDC4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FINDINGS</a:t>
            </a:r>
          </a:p>
        </p:txBody>
      </p:sp>
      <p:pic>
        <p:nvPicPr>
          <p:cNvPr id="6" name="Content Placeholder 5" descr="A picture containing person, colorful, group, posing&#10;&#10;Description automatically generated">
            <a:extLst>
              <a:ext uri="{FF2B5EF4-FFF2-40B4-BE49-F238E27FC236}">
                <a16:creationId xmlns:a16="http://schemas.microsoft.com/office/drawing/2014/main" id="{AF9810B8-9501-4D90-8B2F-ED83F1F0BC7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975" r="2043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878840-9792-40B3-9FED-9C92D238C8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3788" y="1876425"/>
            <a:ext cx="4840010" cy="4300538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LGBTQ+ have a low quality of life</a:t>
            </a:r>
          </a:p>
          <a:p>
            <a:r>
              <a:rPr lang="en-US" dirty="0">
                <a:latin typeface="Arial Black" panose="020B0A04020102020204" pitchFamily="34" charset="0"/>
              </a:rPr>
              <a:t>Bisexuals are most likely to self-harm</a:t>
            </a:r>
          </a:p>
          <a:p>
            <a:r>
              <a:rPr lang="en-US" dirty="0">
                <a:latin typeface="Arial Black" panose="020B0A04020102020204" pitchFamily="34" charset="0"/>
              </a:rPr>
              <a:t>Bisexuals has higher levels of stress, depression and anxiety</a:t>
            </a:r>
          </a:p>
          <a:p>
            <a:r>
              <a:rPr lang="en-US" dirty="0">
                <a:latin typeface="Arial Black" panose="020B0A04020102020204" pitchFamily="34" charset="0"/>
              </a:rPr>
              <a:t>LGBTQ+ community discriminates other LGBTQ+</a:t>
            </a:r>
          </a:p>
        </p:txBody>
      </p:sp>
    </p:spTree>
    <p:extLst>
      <p:ext uri="{BB962C8B-B14F-4D97-AF65-F5344CB8AC3E}">
        <p14:creationId xmlns:p14="http://schemas.microsoft.com/office/powerpoint/2010/main" val="13556600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A663B-9019-46E1-85EF-4E0EF401E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latin typeface="Arial Black" panose="020B0A04020102020204" pitchFamily="34" charset="0"/>
              </a:rPr>
              <a:t>FINDINGS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6C32A-A443-47C0-99ED-ACB0595982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Healthcare practitioners may show bias</a:t>
            </a:r>
          </a:p>
          <a:p>
            <a:r>
              <a:rPr lang="en-US" dirty="0">
                <a:latin typeface="Arial Black" panose="020B0A04020102020204" pitchFamily="34" charset="0"/>
              </a:rPr>
              <a:t>Limited research on LGBTQ+ BAME’S</a:t>
            </a:r>
          </a:p>
          <a:p>
            <a:r>
              <a:rPr lang="en-US" dirty="0">
                <a:latin typeface="Arial Black" panose="020B0A04020102020204" pitchFamily="34" charset="0"/>
              </a:rPr>
              <a:t>Older LGBTQ+ often lonely and isolated</a:t>
            </a:r>
          </a:p>
          <a:p>
            <a:r>
              <a:rPr lang="en-US" dirty="0">
                <a:latin typeface="Arial Black" panose="020B0A04020102020204" pitchFamily="34" charset="0"/>
              </a:rPr>
              <a:t>More understanding for LGBTQ+ sub-groups</a:t>
            </a:r>
          </a:p>
        </p:txBody>
      </p:sp>
      <p:pic>
        <p:nvPicPr>
          <p:cNvPr id="6" name="Content Placeholder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A4920023-F403-4FFC-911B-1F81FDF61BD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544" r="4499" b="3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5067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1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FF76C-50A3-41A1-9E75-0543E5AC1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>
                <a:latin typeface="Arial Black" panose="020B0A04020102020204" pitchFamily="34" charset="0"/>
              </a:rPr>
              <a:t>CONCLUSION</a:t>
            </a:r>
          </a:p>
        </p:txBody>
      </p:sp>
      <p:pic>
        <p:nvPicPr>
          <p:cNvPr id="6" name="Content Placeholder 5" descr="A picture containing text&#10;&#10;Description automatically generated">
            <a:extLst>
              <a:ext uri="{FF2B5EF4-FFF2-40B4-BE49-F238E27FC236}">
                <a16:creationId xmlns:a16="http://schemas.microsoft.com/office/drawing/2014/main" id="{307F156E-FDAE-4693-85E0-E29188007BE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751" r="24358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12BD9-291E-4588-88E6-254939A5F9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3788" y="2333297"/>
            <a:ext cx="4840010" cy="3843666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LGBTQ+ adults are disproportionately affected by mental health issues </a:t>
            </a:r>
          </a:p>
          <a:p>
            <a:r>
              <a:rPr lang="en-US" dirty="0">
                <a:latin typeface="Arial Black" panose="020B0A04020102020204" pitchFamily="34" charset="0"/>
              </a:rPr>
              <a:t>Discrimination in healthcare affects the health outcomes of LGBTQ+ people</a:t>
            </a:r>
          </a:p>
          <a:p>
            <a:r>
              <a:rPr lang="en-US" dirty="0">
                <a:latin typeface="Arial Black" panose="020B0A04020102020204" pitchFamily="34" charset="0"/>
              </a:rPr>
              <a:t>More research needed on LGBTQ+ BAME and the LGBTQ+ disabled</a:t>
            </a:r>
          </a:p>
        </p:txBody>
      </p:sp>
    </p:spTree>
    <p:extLst>
      <p:ext uri="{BB962C8B-B14F-4D97-AF65-F5344CB8AC3E}">
        <p14:creationId xmlns:p14="http://schemas.microsoft.com/office/powerpoint/2010/main" val="2233608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11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DBA03D-1A28-4B86-B74E-C73CD766D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>
                <a:latin typeface="Arial Black" panose="020B0A040201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75996-4F14-4D83-87D3-C4C5C067E5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/>
          </a:p>
          <a:p>
            <a:r>
              <a:rPr lang="en-US" dirty="0">
                <a:latin typeface="Arial Black" panose="020B0A04020102020204" pitchFamily="34" charset="0"/>
              </a:rPr>
              <a:t>LGBTQ+ adult population may be facing a mental health crisis</a:t>
            </a:r>
          </a:p>
          <a:p>
            <a:r>
              <a:rPr lang="en-US" dirty="0">
                <a:latin typeface="Arial Black" panose="020B0A04020102020204" pitchFamily="34" charset="0"/>
              </a:rPr>
              <a:t>More empirical research is needed on LGBTQ+ mental health</a:t>
            </a:r>
          </a:p>
        </p:txBody>
      </p:sp>
      <p:pic>
        <p:nvPicPr>
          <p:cNvPr id="6" name="Content Placeholder 5" descr="A picture containing text&#10;&#10;Description automatically generated">
            <a:extLst>
              <a:ext uri="{FF2B5EF4-FFF2-40B4-BE49-F238E27FC236}">
                <a16:creationId xmlns:a16="http://schemas.microsoft.com/office/drawing/2014/main" id="{45BB244E-1053-4C4B-897D-D7AD583AE35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343" r="671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4C115B8-5A85-4BC7-8266-C2F4E7F2D3D1}"/>
              </a:ext>
            </a:extLst>
          </p:cNvPr>
          <p:cNvSpPr txBox="1"/>
          <p:nvPr/>
        </p:nvSpPr>
        <p:spPr>
          <a:xfrm>
            <a:off x="9732672" y="6657945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lovemystarfire.deviantart.com/art/lgbtq-rainbow-pride-spiral-37805038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9248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73E4D8-17CA-4135-A415-A93A2B4F0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0" y="365125"/>
            <a:ext cx="6696075" cy="14334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Arial Black" panose="020B0A04020102020204" pitchFamily="34" charset="0"/>
              </a:rPr>
              <a:t>RECOMMENDATIONS</a:t>
            </a:r>
          </a:p>
        </p:txBody>
      </p:sp>
      <p:pic>
        <p:nvPicPr>
          <p:cNvPr id="6" name="Content Placeholder 5" descr="Logo&#10;&#10;Description automatically generated">
            <a:extLst>
              <a:ext uri="{FF2B5EF4-FFF2-40B4-BE49-F238E27FC236}">
                <a16:creationId xmlns:a16="http://schemas.microsoft.com/office/drawing/2014/main" id="{E8330CCB-88FA-4C39-8E26-A916A958DF5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3466" y="3430088"/>
            <a:ext cx="4309533" cy="2154766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B682BA-8CA3-4DC1-ACBA-EBC50D2FE8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26156" y="2055813"/>
            <a:ext cx="5827644" cy="412114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US" sz="2000" dirty="0"/>
          </a:p>
          <a:p>
            <a:r>
              <a:rPr lang="en-US" dirty="0">
                <a:latin typeface="Arial Black" panose="020B0A04020102020204" pitchFamily="34" charset="0"/>
              </a:rPr>
              <a:t>An action plan to reduce victimisation</a:t>
            </a:r>
          </a:p>
          <a:p>
            <a:r>
              <a:rPr lang="en-US" dirty="0">
                <a:latin typeface="Arial Black" panose="020B0A04020102020204" pitchFamily="34" charset="0"/>
              </a:rPr>
              <a:t>Mandated policies to reduce loneliness and isolation</a:t>
            </a:r>
          </a:p>
          <a:p>
            <a:r>
              <a:rPr lang="en-US" dirty="0">
                <a:latin typeface="Arial Black" panose="020B0A04020102020204" pitchFamily="34" charset="0"/>
              </a:rPr>
              <a:t>Policies to reduce health inequalities</a:t>
            </a:r>
          </a:p>
          <a:p>
            <a:r>
              <a:rPr lang="en-US" dirty="0">
                <a:latin typeface="Arial Black" panose="020B0A04020102020204" pitchFamily="34" charset="0"/>
              </a:rPr>
              <a:t>Extensive training for healthcare practitioners</a:t>
            </a:r>
          </a:p>
        </p:txBody>
      </p:sp>
    </p:spTree>
    <p:extLst>
      <p:ext uri="{BB962C8B-B14F-4D97-AF65-F5344CB8AC3E}">
        <p14:creationId xmlns:p14="http://schemas.microsoft.com/office/powerpoint/2010/main" val="42843175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2" y="453981"/>
            <a:ext cx="6675120" cy="1877811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3F702E-AA51-4705-9DA6-A12B43F45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6089904" cy="14264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 Black" panose="020B0A04020102020204" pitchFamily="34" charset="0"/>
              </a:rPr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7100" y="461737"/>
            <a:ext cx="2149361" cy="1870055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73768" y="453155"/>
            <a:ext cx="2149358" cy="1878638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0" y="2480956"/>
            <a:ext cx="11264206" cy="3918122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B19A6-13F3-433E-A7A7-7066B7F61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456" y="2480956"/>
            <a:ext cx="10597729" cy="3923063"/>
          </a:xfrm>
        </p:spPr>
        <p:txBody>
          <a:bodyPr anchor="ctr">
            <a:normAutofit fontScale="92500" lnSpcReduction="20000"/>
          </a:bodyPr>
          <a:lstStyle/>
          <a:p>
            <a:pPr>
              <a:spcAft>
                <a:spcPts val="800"/>
              </a:spcAft>
            </a:pPr>
            <a:endParaRPr lang="en-GB" sz="14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Aft>
                <a:spcPts val="800"/>
              </a:spcAft>
            </a:pPr>
            <a:r>
              <a:rPr lang="en-GB" sz="15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LGBT Health (2018) </a:t>
            </a:r>
            <a:r>
              <a:rPr lang="en-GB" sz="1500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LGBTI-Populations-and-Mental-Health-Inequality-May-2018.pdf</a:t>
            </a:r>
            <a:r>
              <a:rPr lang="en-GB" sz="15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https://www.lgbthealth.org.uk/wp-content/uploads/2018/08/LGBTI-Populations-and-Mental-Health-Inequality-May-2018.pdf (Accessed: 8 August 2021).</a:t>
            </a:r>
            <a:endParaRPr lang="en-GB" sz="15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5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Mental Health Organisation (2015) </a:t>
            </a:r>
            <a:r>
              <a:rPr lang="en-GB" sz="1500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Mental health statistics: anxiety</a:t>
            </a:r>
            <a:r>
              <a:rPr lang="en-GB" sz="15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500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Mental Health Foundation</a:t>
            </a:r>
            <a:r>
              <a:rPr lang="en-GB" sz="15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https://www.mentalhealth.org.uk/statistics/mental-health-statistics-anxiety (Accessed: 17 January 2022).</a:t>
            </a:r>
            <a:endParaRPr lang="en-GB" sz="15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5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NICE (2011) </a:t>
            </a:r>
            <a:r>
              <a:rPr lang="en-GB" sz="1500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Common mental health problems | Information for the public | Common mental health problems: identification and pathways to care | Guidance | NICE</a:t>
            </a:r>
            <a:r>
              <a:rPr lang="en-GB" sz="15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NICE. Available at: https://www.nice.org.uk/guidance/cg123/ifp/chapter/common-mental-health-problems (Accessed: 29 December 2021).</a:t>
            </a:r>
            <a:endParaRPr lang="en-GB" sz="15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5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ONS (2020) </a:t>
            </a:r>
            <a:r>
              <a:rPr lang="en-GB" sz="1500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Sexual orientation, UK - Office for National Statistics</a:t>
            </a:r>
            <a:r>
              <a:rPr lang="en-GB" sz="15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https://www.ons.gov.uk/peoplepopulationandcommunity/culturalidentity/sexuality/bulletins/sexualidentityuk/2018 (Accessed: 28 September 2021).</a:t>
            </a:r>
            <a:endParaRPr lang="en-GB" sz="15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500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Worldometer</a:t>
            </a:r>
            <a:r>
              <a:rPr lang="en-GB" sz="15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(2022) </a:t>
            </a:r>
            <a:r>
              <a:rPr lang="en-GB" sz="1500" i="1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U.K. Population (2022) - </a:t>
            </a:r>
            <a:r>
              <a:rPr lang="en-GB" sz="1500" i="1" dirty="0" err="1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Worldometer</a:t>
            </a:r>
            <a:r>
              <a:rPr lang="en-GB" sz="15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https://www.worldometers.info/world-population/uk-population/ (Accessed: 17 January 2022).</a:t>
            </a:r>
            <a:endParaRPr lang="en-GB" sz="15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931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722D85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EE88A3-DCE9-489A-9507-850AF4AA2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72682"/>
            <a:ext cx="6594189" cy="162521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  <a:latin typeface="Arial Black" panose="020B0A04020102020204" pitchFamily="34" charset="0"/>
              </a:rPr>
              <a:t>THANK YOU ALL SO MUCH FOR LISTENING</a:t>
            </a:r>
          </a:p>
        </p:txBody>
      </p:sp>
      <p:pic>
        <p:nvPicPr>
          <p:cNvPr id="6" name="Content Placeholder 5" descr="A group of people dancing&#10;&#10;Description automatically generated with medium confidence">
            <a:extLst>
              <a:ext uri="{FF2B5EF4-FFF2-40B4-BE49-F238E27FC236}">
                <a16:creationId xmlns:a16="http://schemas.microsoft.com/office/drawing/2014/main" id="{780174E5-CA2B-42AD-9754-5057B6D205F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22580"/>
          <a:stretch/>
        </p:blipFill>
        <p:spPr>
          <a:xfrm>
            <a:off x="327547" y="2454903"/>
            <a:ext cx="7058306" cy="4080254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53D082-5990-4C95-9823-C1BC2FB0C8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29319" y="917725"/>
            <a:ext cx="3424739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4400" dirty="0">
                <a:solidFill>
                  <a:srgbClr val="FFFFFF"/>
                </a:solidFill>
                <a:latin typeface="Arial Black" panose="020B0A04020102020204" pitchFamily="34" charset="0"/>
              </a:rPr>
              <a:t>Standing Strong Together</a:t>
            </a:r>
          </a:p>
        </p:txBody>
      </p:sp>
    </p:spTree>
    <p:extLst>
      <p:ext uri="{BB962C8B-B14F-4D97-AF65-F5344CB8AC3E}">
        <p14:creationId xmlns:p14="http://schemas.microsoft.com/office/powerpoint/2010/main" val="24086554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1583</TotalTime>
  <Words>602</Words>
  <Application>Microsoft Office PowerPoint</Application>
  <PresentationFormat>Widescreen</PresentationFormat>
  <Paragraphs>101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Arial Black</vt:lpstr>
      <vt:lpstr>Calibri</vt:lpstr>
      <vt:lpstr>Calibri Light</vt:lpstr>
      <vt:lpstr>Office Theme</vt:lpstr>
      <vt:lpstr>BSc HEALTH AND SOCIAL CARE</vt:lpstr>
      <vt:lpstr>AN EXPLORATION ON THE MENTAL HEALTH CHALLENGES FACED BY THE LGBTQ+ ADULT POPULATION</vt:lpstr>
      <vt:lpstr>AIM AND OBJECTIVES</vt:lpstr>
      <vt:lpstr>STATISTICS</vt:lpstr>
      <vt:lpstr>TYPE OF MENTAL HEALTH</vt:lpstr>
      <vt:lpstr>MENTAL HEALTH CAN BE FROM</vt:lpstr>
      <vt:lpstr>MENTAL HEALTH CAN LEAD TO</vt:lpstr>
      <vt:lpstr>METHODOLOGY</vt:lpstr>
      <vt:lpstr>METHODOLOGY</vt:lpstr>
      <vt:lpstr>FINDINGS</vt:lpstr>
      <vt:lpstr>FINDINGS</vt:lpstr>
      <vt:lpstr>CONCLUSION</vt:lpstr>
      <vt:lpstr>CONCLUSION</vt:lpstr>
      <vt:lpstr>RECOMMENDATIONS</vt:lpstr>
      <vt:lpstr>REFERENCES</vt:lpstr>
      <vt:lpstr>THANK YOU ALL SO MUCH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Evelyn Belfon (1812690)</dc:creator>
  <cp:lastModifiedBy>Evelyn Belfon</cp:lastModifiedBy>
  <cp:revision>2</cp:revision>
  <dcterms:created xsi:type="dcterms:W3CDTF">2022-01-18T11:28:50Z</dcterms:created>
  <dcterms:modified xsi:type="dcterms:W3CDTF">2022-01-20T10:15:27Z</dcterms:modified>
</cp:coreProperties>
</file>