
<file path=[Content_Types].xml><?xml version="1.0" encoding="utf-8"?>
<Types xmlns="http://schemas.openxmlformats.org/package/2006/content-types">
  <Default Extension="2" ContentType="image/jpeg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2" r:id="rId7"/>
    <p:sldId id="260" r:id="rId8"/>
    <p:sldId id="263" r:id="rId9"/>
    <p:sldId id="264" r:id="rId10"/>
    <p:sldId id="266" r:id="rId11"/>
    <p:sldId id="265" r:id="rId12"/>
    <p:sldId id="267" r:id="rId13"/>
    <p:sldId id="269" r:id="rId14"/>
    <p:sldId id="270" r:id="rId15"/>
    <p:sldId id="271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FF6E8"/>
          </a:solidFill>
        </a:fill>
      </a:tcStyle>
    </a:wholeTbl>
    <a:band1H>
      <a:tcStyle>
        <a:tcBdr/>
        <a:fill>
          <a:solidFill>
            <a:srgbClr val="DEECCE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EECCE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9CB38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9CB38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99CB38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99CB38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C90ED5AF-230F-3326-A60B-D30FDB369E1A}"/>
              </a:ext>
            </a:extLst>
          </p:cNvPr>
          <p:cNvGrpSpPr/>
          <p:nvPr/>
        </p:nvGrpSpPr>
        <p:grpSpPr>
          <a:xfrm>
            <a:off x="-28" y="-8467"/>
            <a:ext cx="12192033" cy="6866467"/>
            <a:chOff x="-28" y="-8467"/>
            <a:chExt cx="12192033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B2F59A71-E508-CB6B-AA45-2DAB22254C8E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D6C77911-DCF8-6651-677E-E5EEB9EA64D7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CFBCB8BE-2571-D0E3-43FB-1710B705AE27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88A0BD1F-B887-7DBA-898A-7B8B7AE3EE67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F9FCCED4-D13A-1138-7060-60F2D071411E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16FC1333-2AAE-C466-94AF-3CC788A3CCA3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618C38CC-853C-C2BA-9988-2302C1DB1C85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B712836E-505E-05A7-7E85-0D644D70406B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4896F659-F76E-F764-6E29-CCAB950FCAA1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40B42128-42B0-5059-AA6A-307DF12C7873}"/>
                </a:ext>
              </a:extLst>
            </p:cNvPr>
            <p:cNvSpPr/>
            <p:nvPr/>
          </p:nvSpPr>
          <p:spPr>
            <a:xfrm rot="10799991">
              <a:off x="-28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CAF35AA4-94C4-B39F-E830-88CDE772C43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AE212C55-E4C4-C142-8FD0-1B4F146BA85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66EC47FF-E9F2-8104-5D78-D51BC23147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271E40-094E-49AD-B297-D37E9AB93E97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554199A9-99DB-5D0D-A387-848BC51ED09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958EC946-FF72-F7B9-59D7-CE7BCF4114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73598C-278F-4E18-A4A4-120C5F105B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39142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A48E1-DCF1-8C7C-757D-133BDC22E6B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11B61-8AF9-B4CC-7D51-7CD27383161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34D2A-4C45-F70A-4450-C76867E13B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AFE01B-44F8-4E1F-A41D-BAD1D92F0CB9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B61A5-051B-C334-F163-2C34024A85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618F6-AF34-F321-6AE1-671FA0AED93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C1372D-3E9A-4261-837B-7F3E06E775C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280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8F10-1814-9700-4E74-68E5CDB6C1F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481BC1-BADB-0DED-F0C9-E144B8A1DDB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26E0C-9747-FB80-699A-D2149F758F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210816-B04A-444D-8B7B-82F0AE51B4B0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FC59A9-1E18-FCE0-76D9-3B40875EAD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FC39C-4451-1DB8-63EC-4668086258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43BAA0-7F14-4A44-ADF3-53C9EE9C3F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62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D99AE-8FCB-2DC9-FEF7-99C379432D8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C7817-D54E-2245-38EC-BDAA002E09C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366064-7999-86D9-3989-79A60270D9D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4C8CB6-7108-677D-9354-80F541EE1A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33327F-7139-4910-86D6-6950B18CAE06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14494-AEA0-9029-6BC4-E6A0EB8649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F34341-D327-137E-627E-B52F617AA8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57A0C3-64FF-4083-B979-F8073D317C7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38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D90BA-F83E-2264-DD83-F3F139C99A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F544AD-0018-B7A9-04E8-964DB5B074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4CAACE-2A8A-D8C7-AA4C-8D004FCF3C3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0DB683-D328-C8E3-61A7-00883F02179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A2C871-31BC-2E52-31BD-51AA9DC186B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A0D1F1-19F4-44A9-7FED-3E301418D0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A67D8B-C077-41A9-BF5D-B7BF37B57EBD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78A2D3-0438-15F0-BB73-845D8B76D4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667AAF-4570-E4B3-4456-4C3AB38023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B71BD8-20D6-4D4D-8F8E-34D27FD96CC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887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429CB-D9E7-9EB4-4BE1-92EE8086B72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1FA34E-4CC5-2E91-F83C-F478281165B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2CBA19-BEE9-4491-B572-5A177877DFD4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EF36AF-7A64-1046-318E-B0DD8AF1B5B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AA4211-E359-1DFD-1475-ACDEE0F28B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6B7C02-7015-45ED-8908-6CF803DCE4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442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8AD3E2-9200-7380-1EC4-28D8A6165A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DB8870-5B6E-47DE-A297-923C8DA9F585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FD3B47-0929-F6BB-B70E-761433E933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664B6A-6C58-0A92-FA2F-479CD6993A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FA8A1A-0B6D-4845-89F8-1C2CEDD962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36682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C1B2D-1181-3C83-92A4-66FF09DD9C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B2690-41E4-51D0-6D9D-C5F4357C50A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7FADCC-FBBE-B3A7-04AC-7EE5917D986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C1B086-6F30-8456-BA99-D4FC55245D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6D9E95-6B4A-4565-A36B-4D866F64A2C0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A3A7BC-4FBF-863D-3222-178DA00F39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8CAD6-3DA5-F8F1-5D78-94581845CE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F247DF-76C4-491C-8A55-C21DB73DC7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783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09348-B872-9401-757F-8B1F9894760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3041A1-9F77-2D7E-8D2E-4019B77A795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F55E76-D781-C263-CCFC-566D2E7D5EE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72069-66D6-B8A3-B2D9-1923116FCCB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23ADF2-D6FA-4EBC-A000-D4466ADBB846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0E16A2-4993-D639-094B-6A724F25235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11EEBB-6B2E-9D79-0E12-A7AE6B821A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8D4215-C4DB-4DC6-8851-864E0EF0227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653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4B160-FF35-E70F-0D75-530AED0058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7D904-D6A5-ECF6-1619-8899DD37FEE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FDBF66-9D5F-0535-A575-91EDD7050F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C1FBEF-DDA1-4B88-9F4D-ED793FEB5B53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118A3C-EF1E-4579-2CD3-71B9B3478C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40838-FD4B-2881-1265-18A603EE8E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9E975F-2573-4556-8A19-04E54B8AA2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07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28389-897F-4731-6C53-4662A2A7E2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3EBC948F-E922-45D5-00C5-F5371BCF62A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BAD3F51-1ADF-DB35-66DF-4437A4330B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6AAA657-10DB-375C-4767-97E6B6F93A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57C72C-ED44-4753-8840-84F879A8FE34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7B83984-C55F-4602-6104-5E608F6EC4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4D40C73-8F54-F474-E62C-45078F8B64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2ED28D-E02D-4835-88F9-3C6AE94604CD}" type="slidenum">
              <a:t>‹#›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CC33E1A4-C31F-569E-CE5E-130A81210DE8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691039B5-7427-EA0E-75F3-21EB56F7CC06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73891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2048A-99E9-1DD9-05FA-0FBEED56F2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EA6B2-5DAB-2236-F37F-6F4E24E8429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B4A84-8426-4A2F-8DAA-3D462DA216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E62F94-0206-44A0-913F-2C759EFB71AE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34895-23B5-86CF-0402-8CEB748129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7ED43-24B1-5E71-CB75-3BCB8DEF4C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D8179E-8470-4C2B-AC64-D8A09FDFE5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24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9588B-3B1A-DF94-0257-5ACBA217E2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B54F2DD5-41EA-64D1-2D3F-9F39C91C5D0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7A18F19-E9BE-EEF8-D903-C9EDE35130C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469050A-0F9F-067B-C4FD-E415B1A86C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AC1EAB-C6E6-406B-9E69-2E2D13F19801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8A5AAD9-B84D-1E0A-834E-1926F78745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8A91821-D443-6DC8-CC65-6C4A98A459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D7D2BF-F9C1-4472-815C-D57D6338DF0C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F7332BA6-18A9-5FF7-6EB7-6E6E7EEB3823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EA02CE82-2588-2233-2C40-23093844E17C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93195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2A712-7630-2E64-431D-982E7FFD2B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68D494BA-5169-BC47-B655-0A8DA8FBFA9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AE223F6-9B57-0D83-245F-7F31854B893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963FB07-A446-79DE-1759-DD40F09CDE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BEF553-F347-48FC-9A94-58B2CBFC5EBF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481C5B5-2052-0222-CFF8-BF5243199A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9A0CAD-FDBA-CEBB-97F4-42C683D5D3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D289F5-DBDF-4CC2-9C1A-F670245FA1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6006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ECBAE-0346-D51B-D0A7-494F495648E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9FB360-1A1C-CC71-53D9-12FD0BB96DA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9FA6A-EFE5-3F6B-F160-AF81F986DB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FA3654-67C9-4485-884B-350D7735BE5C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E0189-0101-0D19-3E6E-920599197CB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0F70EF-E1AC-06FD-C2B5-F8169665AD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B1289E-E523-4FCB-9B9D-CEEABC039E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830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E2B6A1-C176-5947-304A-2876E3B4D82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E0244F-DB84-D2B6-67A0-EB8F4E6D8EA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A7673-3F31-A90F-ADAB-948E7C45B5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D7BB28-1A4A-4029-B8D1-2FF7A21E1539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E633F-CEB0-5D6B-B455-0434900A16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A1713-9F0C-0B5C-3CAC-A4C8B9D2AD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46D5D5-42AA-4196-A548-066B2DE478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210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54378383-EBDD-C5AA-E042-6D1D493C76CD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21D490D9-2518-43D6-1E4E-6BCA56408B27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0BAB485C-6611-CD44-3C35-7B4FCEC7E723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E86886B1-271D-1A50-B1C7-725175586CE7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D95E0F35-5EC7-C085-234A-CBB63D4ED421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2FE9F29A-77E9-D61F-D097-8A5005E8F94C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A4524CC2-B810-29AC-7813-EF6C344074FE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5C65BB9F-F871-A937-B531-5F8E4DBC6ECC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1821431B-0D5F-7138-B387-C73A8762D1A7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2CFCCF5C-4110-0608-9F03-5FF5BBC40F54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AF7C5F89-8E03-ECEE-1161-B189E1C8BAA6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2E45CF66-6875-DD8B-357C-8C0E4E6F69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98860E27-6ED4-36F0-71BA-2F03B8BA82C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93A78CDA-1E9D-4A0B-C024-215E73EE48B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A634992F-43AD-40A1-AE75-901739F87723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787AFD15-C600-6FC3-BCA1-F6E9042563B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4020FEDD-2996-4454-C90E-FB352978416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F1FDE400-DEE8-45FF-84E1-3E733F87E3B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2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9006B-031B-DB0A-85C8-2A7801A1BE6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974336" y="1265310"/>
            <a:ext cx="4299664" cy="3249128"/>
          </a:xfrm>
        </p:spPr>
        <p:txBody>
          <a:bodyPr>
            <a:normAutofit/>
          </a:bodyPr>
          <a:lstStyle/>
          <a:p>
            <a:pPr lvl="0" algn="l">
              <a:lnSpc>
                <a:spcPct val="90000"/>
              </a:lnSpc>
            </a:pPr>
            <a:r>
              <a:rPr lang="en-GB" sz="3800">
                <a:solidFill>
                  <a:srgbClr val="000000"/>
                </a:solidFill>
              </a:rPr>
              <a:t>Enterprise and Entrepreneurship</a:t>
            </a:r>
            <a:br>
              <a:rPr lang="en-GB" sz="3800"/>
            </a:br>
            <a:endParaRPr lang="en-GB" sz="3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F3D780-5CBC-D4C6-5660-25C580FB277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974336" y="4277032"/>
            <a:ext cx="3923854" cy="1603693"/>
          </a:xfrm>
        </p:spPr>
        <p:txBody>
          <a:bodyPr/>
          <a:lstStyle/>
          <a:p>
            <a:pPr lvl="0" algn="l">
              <a:lnSpc>
                <a:spcPct val="70000"/>
              </a:lnSpc>
            </a:pPr>
            <a:r>
              <a:rPr lang="en-GB" sz="1200"/>
              <a:t>Module code: LCLM4006</a:t>
            </a:r>
          </a:p>
          <a:p>
            <a:pPr lvl="0" algn="l">
              <a:lnSpc>
                <a:spcPct val="70000"/>
              </a:lnSpc>
            </a:pPr>
            <a:r>
              <a:rPr lang="en-GB" sz="1200"/>
              <a:t>Lecturer’s Name: Richard Ashaye</a:t>
            </a:r>
          </a:p>
          <a:p>
            <a:pPr lvl="0" algn="l">
              <a:lnSpc>
                <a:spcPct val="70000"/>
              </a:lnSpc>
            </a:pPr>
            <a:r>
              <a:rPr lang="en-GB" sz="1200"/>
              <a:t>Student Name: Florentina Murariu</a:t>
            </a:r>
          </a:p>
          <a:p>
            <a:pPr lvl="0" algn="l">
              <a:lnSpc>
                <a:spcPct val="70000"/>
              </a:lnSpc>
            </a:pPr>
            <a:r>
              <a:rPr lang="en-GB" sz="1200"/>
              <a:t>Student ID:2514515</a:t>
            </a:r>
          </a:p>
          <a:p>
            <a:pPr lvl="0" algn="l">
              <a:lnSpc>
                <a:spcPct val="70000"/>
              </a:lnSpc>
            </a:pPr>
            <a:r>
              <a:rPr lang="en-GB" sz="1200"/>
              <a:t>Submission Date:08 Aug 2026 </a:t>
            </a:r>
          </a:p>
          <a:p>
            <a:pPr lvl="0" algn="l">
              <a:lnSpc>
                <a:spcPct val="70000"/>
              </a:lnSpc>
            </a:pPr>
            <a:endParaRPr lang="en-GB" sz="500"/>
          </a:p>
        </p:txBody>
      </p:sp>
      <p:pic>
        <p:nvPicPr>
          <p:cNvPr id="4" name="Graphic 6" descr="Handshake">
            <a:extLst>
              <a:ext uri="{FF2B5EF4-FFF2-40B4-BE49-F238E27FC236}">
                <a16:creationId xmlns:a16="http://schemas.microsoft.com/office/drawing/2014/main" id="{AE2F8C78-2083-DC6E-B0D7-EFA20BC257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6"/>
            <a:ext cx="3765691" cy="376569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4963A03F-E944-610C-A511-3CD8017E6B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215" r="-2" b="4216"/>
          <a:stretch>
            <a:fillRect/>
          </a:stretch>
        </p:blipFill>
        <p:spPr>
          <a:xfrm>
            <a:off x="4171538" y="0"/>
            <a:ext cx="7922142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4F44A67-C206-E98F-BD8B-B07FC85ADE5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68865" y="1678664"/>
            <a:ext cx="4088190" cy="2369091"/>
          </a:xfrm>
        </p:spPr>
        <p:txBody>
          <a:bodyPr>
            <a:normAutofit/>
          </a:bodyPr>
          <a:lstStyle/>
          <a:p>
            <a:pPr lvl="0"/>
            <a:r>
              <a:rPr lang="en-GB" sz="4800">
                <a:solidFill>
                  <a:srgbClr val="0D0D0D"/>
                </a:solidFill>
              </a:rPr>
              <a:t>Rosemary LTD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9D26A5A-7A63-3F60-C1BE-EC427D668E2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77332" y="4050828"/>
            <a:ext cx="4079723" cy="1096905"/>
          </a:xfrm>
        </p:spPr>
        <p:txBody>
          <a:bodyPr/>
          <a:lstStyle/>
          <a:p>
            <a:pPr lvl="0"/>
            <a:r>
              <a:rPr lang="en-GB" sz="1600" b="1"/>
              <a:t>A Sustainable Food Truck Business Plan</a:t>
            </a:r>
            <a:endParaRPr lang="en-GB" sz="1600"/>
          </a:p>
          <a:p>
            <a:pPr lvl="0"/>
            <a:endParaRPr lang="en-GB" sz="1600"/>
          </a:p>
          <a:p>
            <a:pPr lvl="0"/>
            <a:endParaRPr lang="en-GB" sz="1600"/>
          </a:p>
          <a:p>
            <a:pPr lvl="0"/>
            <a:endParaRPr lang="en-GB" sz="1600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12445823-5B43-FCFB-6723-4A13E1853E14}"/>
              </a:ext>
            </a:extLst>
          </p:cNvPr>
          <p:cNvSpPr txBox="1"/>
          <p:nvPr/>
        </p:nvSpPr>
        <p:spPr>
          <a:xfrm>
            <a:off x="7069390" y="6141146"/>
            <a:ext cx="4758811" cy="430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https://online.visual-paradigm.com/infoart/templates/menus/food-truck-menu/?utm_source=chatgpt.com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F814F982-BF57-4CFE-1561-1ADFB12FB65B}"/>
              </a:ext>
            </a:extLst>
          </p:cNvPr>
          <p:cNvSpPr txBox="1"/>
          <p:nvPr/>
        </p:nvSpPr>
        <p:spPr>
          <a:xfrm>
            <a:off x="1333506" y="609603"/>
            <a:ext cx="8596667" cy="13207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Table of Contents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F03A7A1-5080-1582-6F42-E935F5BC81BD}"/>
              </a:ext>
            </a:extLst>
          </p:cNvPr>
          <p:cNvSpPr txBox="1"/>
          <p:nvPr/>
        </p:nvSpPr>
        <p:spPr>
          <a:xfrm>
            <a:off x="1333506" y="2160590"/>
            <a:ext cx="8596667" cy="388076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Trebuchet MS"/>
              </a:rPr>
              <a:t>Introduction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Trebuchet MS"/>
              </a:rPr>
              <a:t>Business Idea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Trebuchet MS"/>
              </a:rPr>
              <a:t>Legal Format &amp;Management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Trebuchet MS"/>
              </a:rPr>
              <a:t>PESTEL Analysis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Trebuchet MS"/>
              </a:rPr>
              <a:t>Marketing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Trebuchet MS"/>
              </a:rPr>
              <a:t>Funding &amp; Financials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Trebuchet MS"/>
              </a:rPr>
              <a:t>Conclusions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Trebuchet MS"/>
              </a:rPr>
              <a:t>References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59472807-DF34-D6F5-3C53-9A104039BD74}"/>
              </a:ext>
            </a:extLst>
          </p:cNvPr>
          <p:cNvSpPr txBox="1"/>
          <p:nvPr/>
        </p:nvSpPr>
        <p:spPr>
          <a:xfrm>
            <a:off x="883529" y="328927"/>
            <a:ext cx="3300645" cy="10186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Introduction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E35D025C-170F-EF61-BAE5-81264CF70F36}"/>
              </a:ext>
            </a:extLst>
          </p:cNvPr>
          <p:cNvSpPr txBox="1"/>
          <p:nvPr/>
        </p:nvSpPr>
        <p:spPr>
          <a:xfrm>
            <a:off x="597569" y="1995970"/>
            <a:ext cx="7776414" cy="28623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Rosemary Ltd is a sustainable food truck business operating in Birmingham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Fresh, healthy and affordable meals</a:t>
            </a:r>
            <a:b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Target customers aged 18–45</a:t>
            </a:r>
            <a:b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Students, office workers and young professionals</a:t>
            </a:r>
            <a:b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Locations near universities, business districts, markets and events</a:t>
            </a:r>
            <a:b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Online ordering and digital payments</a:t>
            </a:r>
            <a:b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Focus on local ingredients and sustainable packaging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624D0222-7D37-D2F8-473E-DD4D2AE529B1}"/>
              </a:ext>
            </a:extLst>
          </p:cNvPr>
          <p:cNvSpPr txBox="1"/>
          <p:nvPr/>
        </p:nvSpPr>
        <p:spPr>
          <a:xfrm>
            <a:off x="805668" y="288758"/>
            <a:ext cx="6509531" cy="9144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1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Business Idea Overview</a:t>
            </a:r>
            <a:endParaRPr lang="en-US" sz="4000" b="1" i="0" u="none" strike="noStrike" kern="1200" cap="none" spc="0" baseline="0">
              <a:solidFill>
                <a:srgbClr val="90C226"/>
              </a:solidFill>
              <a:uFillTx/>
              <a:latin typeface="Trebuchet MS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55B0DF7A-0C49-DB35-8217-6ABC2891FAF8}"/>
              </a:ext>
            </a:extLst>
          </p:cNvPr>
          <p:cNvSpPr txBox="1"/>
          <p:nvPr/>
        </p:nvSpPr>
        <p:spPr>
          <a:xfrm>
            <a:off x="320844" y="1555357"/>
            <a:ext cx="5069305" cy="150810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Business Concept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Mobile food truck serving Birmingham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Fast and convenient service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Affordable meals for busy customers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Flexible locations based on customer demand</a:t>
            </a:r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D8DDB0DB-152C-5FCF-120A-55A68D03FB48}"/>
              </a:ext>
            </a:extLst>
          </p:cNvPr>
          <p:cNvSpPr txBox="1"/>
          <p:nvPr/>
        </p:nvSpPr>
        <p:spPr>
          <a:xfrm>
            <a:off x="6055897" y="1555357"/>
            <a:ext cx="6104022" cy="20313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Products and Services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Burgers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Wraps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Rice bowls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Salads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Smoothies and fresh juices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Online ordering</a:t>
            </a:r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11B45DD0-5889-F5CC-93E2-B22AADE0F6AB}"/>
              </a:ext>
            </a:extLst>
          </p:cNvPr>
          <p:cNvSpPr txBox="1"/>
          <p:nvPr/>
        </p:nvSpPr>
        <p:spPr>
          <a:xfrm>
            <a:off x="320844" y="4106049"/>
            <a:ext cx="6104022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Sustainability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Locally sourced ingredients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Biodegradable packaging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Food waste reduction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Surplus food donated to local charities</a:t>
            </a:r>
          </a:p>
        </p:txBody>
      </p:sp>
      <p:sp>
        <p:nvSpPr>
          <p:cNvPr id="6" name="TextBox 11">
            <a:extLst>
              <a:ext uri="{FF2B5EF4-FFF2-40B4-BE49-F238E27FC236}">
                <a16:creationId xmlns:a16="http://schemas.microsoft.com/office/drawing/2014/main" id="{4F3D93B6-CCB2-CE25-84F1-1D0655CD2882}"/>
              </a:ext>
            </a:extLst>
          </p:cNvPr>
          <p:cNvSpPr txBox="1"/>
          <p:nvPr/>
        </p:nvSpPr>
        <p:spPr>
          <a:xfrm>
            <a:off x="6993194" y="6384569"/>
            <a:ext cx="610091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Burns (2016); Scarborough and Cornwall (2019)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2">
            <a:extLst>
              <a:ext uri="{FF2B5EF4-FFF2-40B4-BE49-F238E27FC236}">
                <a16:creationId xmlns:a16="http://schemas.microsoft.com/office/drawing/2014/main" id="{B4E636CF-CE21-01B7-B29E-7CEB4B3ECB2D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2">
              <a:extLst>
                <a:ext uri="{FF2B5EF4-FFF2-40B4-BE49-F238E27FC236}">
                  <a16:creationId xmlns:a16="http://schemas.microsoft.com/office/drawing/2014/main" id="{291ACD81-AFD4-8AB2-BF69-62AEDEE451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13">
              <a:extLst>
                <a:ext uri="{FF2B5EF4-FFF2-40B4-BE49-F238E27FC236}">
                  <a16:creationId xmlns:a16="http://schemas.microsoft.com/office/drawing/2014/main" id="{42D76E21-330F-FCF1-F106-069983599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B2FC595E-8A20-9153-523E-08FBB22E1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2A938A70-51AE-87D5-5A91-E5A479E78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7" name="Isosceles Triangle 38">
              <a:extLst>
                <a:ext uri="{FF2B5EF4-FFF2-40B4-BE49-F238E27FC236}">
                  <a16:creationId xmlns:a16="http://schemas.microsoft.com/office/drawing/2014/main" id="{D2B30B53-354D-9818-E7F7-E2D8C90DB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2DD53203-551C-2DCC-A28F-F8B789398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99820BC5-F3D6-6DEC-EE54-FB1C3F42A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AE63D1B4-2FCE-0E3E-3D70-7213AB194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1" name="Isosceles Triangle 44">
              <a:extLst>
                <a:ext uri="{FF2B5EF4-FFF2-40B4-BE49-F238E27FC236}">
                  <a16:creationId xmlns:a16="http://schemas.microsoft.com/office/drawing/2014/main" id="{D07A6B54-750D-24CC-B3C1-9B10C3005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2" name="Isosceles Triangle 45">
              <a:extLst>
                <a:ext uri="{FF2B5EF4-FFF2-40B4-BE49-F238E27FC236}">
                  <a16:creationId xmlns:a16="http://schemas.microsoft.com/office/drawing/2014/main" id="{F79782E9-DA72-0BFB-A709-92AF41C10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</p:grpSp>
      <p:sp>
        <p:nvSpPr>
          <p:cNvPr id="13" name="Rectangle 46">
            <a:extLst>
              <a:ext uri="{FF2B5EF4-FFF2-40B4-BE49-F238E27FC236}">
                <a16:creationId xmlns:a16="http://schemas.microsoft.com/office/drawing/2014/main" id="{0335822D-9490-E38F-1379-9EA39D624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cxnSp>
        <p:nvCxnSpPr>
          <p:cNvPr id="14" name="Straight Connector 48">
            <a:extLst>
              <a:ext uri="{FF2B5EF4-FFF2-40B4-BE49-F238E27FC236}">
                <a16:creationId xmlns:a16="http://schemas.microsoft.com/office/drawing/2014/main" id="{E8D2EE79-B149-958C-DCFF-03F572E03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5111313" y="0"/>
            <a:ext cx="1219197" cy="6858000"/>
          </a:xfrm>
          <a:prstGeom prst="straightConnector1">
            <a:avLst/>
          </a:prstGeom>
          <a:noFill/>
          <a:ln w="9528" cap="rnd">
            <a:solidFill>
              <a:srgbClr val="6C911D"/>
            </a:solidFill>
            <a:prstDash val="solid"/>
            <a:miter/>
          </a:ln>
        </p:spPr>
      </p:cxnSp>
      <p:cxnSp>
        <p:nvCxnSpPr>
          <p:cNvPr id="15" name="Straight Connector 49">
            <a:extLst>
              <a:ext uri="{FF2B5EF4-FFF2-40B4-BE49-F238E27FC236}">
                <a16:creationId xmlns:a16="http://schemas.microsoft.com/office/drawing/2014/main" id="{E55C7010-EC36-1060-64E4-24112EDAC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3290980" y="3681410"/>
            <a:ext cx="4763558" cy="3176590"/>
          </a:xfrm>
          <a:prstGeom prst="straightConnector1">
            <a:avLst/>
          </a:prstGeom>
          <a:noFill/>
          <a:ln w="9528" cap="rnd">
            <a:solidFill>
              <a:srgbClr val="7F7F7F">
                <a:alpha val="80000"/>
              </a:srgbClr>
            </a:solidFill>
            <a:prstDash val="solid"/>
            <a:miter/>
          </a:ln>
        </p:spPr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908144E5-80C6-C414-91D8-433CFE5B6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482571" y="-8467"/>
            <a:ext cx="3007351" cy="6866467"/>
          </a:xfrm>
          <a:custGeom>
            <a:avLst/>
            <a:gdLst>
              <a:gd name="f0" fmla="val w"/>
              <a:gd name="f1" fmla="val h"/>
              <a:gd name="f2" fmla="val 0"/>
              <a:gd name="f3" fmla="val 3007349"/>
              <a:gd name="f4" fmla="val 6866467"/>
              <a:gd name="f5" fmla="val 2045532"/>
              <a:gd name="f6" fmla="*/ f0 1 3007349"/>
              <a:gd name="f7" fmla="*/ f1 1 6866467"/>
              <a:gd name="f8" fmla="+- f4 0 f2"/>
              <a:gd name="f9" fmla="+- f3 0 f2"/>
              <a:gd name="f10" fmla="*/ f9 1 3007349"/>
              <a:gd name="f11" fmla="*/ f8 1 6866467"/>
              <a:gd name="f12" fmla="*/ f2 1 f10"/>
              <a:gd name="f13" fmla="*/ f3 1 f10"/>
              <a:gd name="f14" fmla="*/ f2 1 f11"/>
              <a:gd name="f15" fmla="*/ f4 1 f11"/>
              <a:gd name="f16" fmla="*/ f12 f6 1"/>
              <a:gd name="f17" fmla="*/ f13 f6 1"/>
              <a:gd name="f18" fmla="*/ f15 f7 1"/>
              <a:gd name="f19" fmla="*/ f14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6" t="f19" r="f17" b="f18"/>
            <a:pathLst>
              <a:path w="3007349" h="6866467">
                <a:moveTo>
                  <a:pt x="f5" y="f2"/>
                </a:moveTo>
                <a:lnTo>
                  <a:pt x="f3" y="f2"/>
                </a:lnTo>
                <a:lnTo>
                  <a:pt x="f3" y="f4"/>
                </a:lnTo>
                <a:lnTo>
                  <a:pt x="f2" y="f4"/>
                </a:lnTo>
                <a:lnTo>
                  <a:pt x="f5" y="f2"/>
                </a:lnTo>
                <a:close/>
              </a:path>
            </a:pathLst>
          </a:custGeom>
          <a:solidFill>
            <a:srgbClr val="90C226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758D929B-154F-38FC-4BC8-F4397F402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904530" y="-8467"/>
            <a:ext cx="2588556" cy="6866467"/>
          </a:xfrm>
          <a:custGeom>
            <a:avLst/>
            <a:gdLst>
              <a:gd name="f0" fmla="val w"/>
              <a:gd name="f1" fmla="val h"/>
              <a:gd name="f2" fmla="val 0"/>
              <a:gd name="f3" fmla="val 2573311"/>
              <a:gd name="f4" fmla="val 6866467"/>
              <a:gd name="f5" fmla="val 1202336"/>
              <a:gd name="f6" fmla="*/ f0 1 2573311"/>
              <a:gd name="f7" fmla="*/ f1 1 6866467"/>
              <a:gd name="f8" fmla="+- f4 0 f2"/>
              <a:gd name="f9" fmla="+- f3 0 f2"/>
              <a:gd name="f10" fmla="*/ f9 1 2573311"/>
              <a:gd name="f11" fmla="*/ f8 1 6866467"/>
              <a:gd name="f12" fmla="*/ f2 1 f10"/>
              <a:gd name="f13" fmla="*/ f3 1 f10"/>
              <a:gd name="f14" fmla="*/ f2 1 f11"/>
              <a:gd name="f15" fmla="*/ f4 1 f11"/>
              <a:gd name="f16" fmla="*/ f12 f6 1"/>
              <a:gd name="f17" fmla="*/ f13 f6 1"/>
              <a:gd name="f18" fmla="*/ f15 f7 1"/>
              <a:gd name="f19" fmla="*/ f14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6" t="f19" r="f17" b="f18"/>
            <a:pathLst>
              <a:path w="2573311" h="6866467">
                <a:moveTo>
                  <a:pt x="f2" y="f2"/>
                </a:moveTo>
                <a:lnTo>
                  <a:pt x="f3" y="f2"/>
                </a:lnTo>
                <a:lnTo>
                  <a:pt x="f3" y="f4"/>
                </a:lnTo>
                <a:lnTo>
                  <a:pt x="f5" y="f4"/>
                </a:lnTo>
                <a:lnTo>
                  <a:pt x="f2" y="f2"/>
                </a:lnTo>
                <a:close/>
              </a:path>
            </a:pathLst>
          </a:custGeom>
          <a:solidFill>
            <a:srgbClr val="90C22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18" name="Isosceles Triangle 35">
            <a:extLst>
              <a:ext uri="{FF2B5EF4-FFF2-40B4-BE49-F238E27FC236}">
                <a16:creationId xmlns:a16="http://schemas.microsoft.com/office/drawing/2014/main" id="{2CAE1C61-C88B-060D-FB22-30F696441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233425" y="3047996"/>
            <a:ext cx="3259671" cy="381000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0000"/>
              <a:gd name="f8" fmla="+- 0 0 -360"/>
              <a:gd name="f9" fmla="+- 0 0 -270"/>
              <a:gd name="f10" fmla="+- 0 0 -180"/>
              <a:gd name="f11" fmla="+- 0 0 -90"/>
              <a:gd name="f12" fmla="abs f3"/>
              <a:gd name="f13" fmla="abs f4"/>
              <a:gd name="f14" fmla="abs f5"/>
              <a:gd name="f15" fmla="*/ f8 f0 1"/>
              <a:gd name="f16" fmla="*/ f9 f0 1"/>
              <a:gd name="f17" fmla="*/ f10 f0 1"/>
              <a:gd name="f18" fmla="*/ f11 f0 1"/>
              <a:gd name="f19" fmla="?: f12 f3 1"/>
              <a:gd name="f20" fmla="?: f13 f4 1"/>
              <a:gd name="f21" fmla="?: f14 f5 1"/>
              <a:gd name="f22" fmla="*/ f15 1 f2"/>
              <a:gd name="f23" fmla="*/ f16 1 f2"/>
              <a:gd name="f24" fmla="*/ f17 1 f2"/>
              <a:gd name="f25" fmla="*/ f18 1 f2"/>
              <a:gd name="f26" fmla="*/ f19 1 21600"/>
              <a:gd name="f27" fmla="*/ f20 1 21600"/>
              <a:gd name="f28" fmla="*/ 21600 f19 1"/>
              <a:gd name="f29" fmla="*/ 21600 f20 1"/>
              <a:gd name="f30" fmla="+- f22 0 f1"/>
              <a:gd name="f31" fmla="+- f23 0 f1"/>
              <a:gd name="f32" fmla="+- f24 0 f1"/>
              <a:gd name="f33" fmla="+- f25 0 f1"/>
              <a:gd name="f34" fmla="min f27 f26"/>
              <a:gd name="f35" fmla="*/ f28 1 f21"/>
              <a:gd name="f36" fmla="*/ f29 1 f21"/>
              <a:gd name="f37" fmla="val f35"/>
              <a:gd name="f38" fmla="val f36"/>
              <a:gd name="f39" fmla="*/ f6 f34 1"/>
              <a:gd name="f40" fmla="+- f38 0 f6"/>
              <a:gd name="f41" fmla="+- f37 0 f6"/>
              <a:gd name="f42" fmla="*/ f38 f34 1"/>
              <a:gd name="f43" fmla="*/ f37 f34 1"/>
              <a:gd name="f44" fmla="*/ f40 1 2"/>
              <a:gd name="f45" fmla="*/ f41 1 2"/>
              <a:gd name="f46" fmla="*/ f41 f7 1"/>
              <a:gd name="f47" fmla="+- f6 f44 0"/>
              <a:gd name="f48" fmla="*/ f46 1 200000"/>
              <a:gd name="f49" fmla="*/ f46 1 100000"/>
              <a:gd name="f50" fmla="+- f48 f45 0"/>
              <a:gd name="f51" fmla="*/ f48 f34 1"/>
              <a:gd name="f52" fmla="*/ f47 f34 1"/>
              <a:gd name="f53" fmla="*/ f49 f34 1"/>
              <a:gd name="f54" fmla="*/ f50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53" y="f39"/>
              </a:cxn>
              <a:cxn ang="f31">
                <a:pos x="f51" y="f52"/>
              </a:cxn>
              <a:cxn ang="f32">
                <a:pos x="f39" y="f42"/>
              </a:cxn>
              <a:cxn ang="f32">
                <a:pos x="f53" y="f42"/>
              </a:cxn>
              <a:cxn ang="f32">
                <a:pos x="f43" y="f42"/>
              </a:cxn>
              <a:cxn ang="f33">
                <a:pos x="f54" y="f52"/>
              </a:cxn>
            </a:cxnLst>
            <a:rect l="f51" t="f52" r="f54" b="f42"/>
            <a:pathLst>
              <a:path>
                <a:moveTo>
                  <a:pt x="f39" y="f42"/>
                </a:moveTo>
                <a:lnTo>
                  <a:pt x="f53" y="f39"/>
                </a:lnTo>
                <a:lnTo>
                  <a:pt x="f43" y="f42"/>
                </a:lnTo>
                <a:close/>
              </a:path>
            </a:pathLst>
          </a:custGeom>
          <a:solidFill>
            <a:srgbClr val="54A021">
              <a:alpha val="7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E169748-1266-ABCA-E3BE-603276DE5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635596" y="-8467"/>
            <a:ext cx="2854327" cy="6866467"/>
          </a:xfrm>
          <a:custGeom>
            <a:avLst/>
            <a:gdLst>
              <a:gd name="f0" fmla="val w"/>
              <a:gd name="f1" fmla="val h"/>
              <a:gd name="f2" fmla="val 0"/>
              <a:gd name="f3" fmla="val 2858013"/>
              <a:gd name="f4" fmla="val 6866467"/>
              <a:gd name="f5" fmla="val 2473942"/>
              <a:gd name="f6" fmla="*/ f0 1 2858013"/>
              <a:gd name="f7" fmla="*/ f1 1 6866467"/>
              <a:gd name="f8" fmla="+- f4 0 f2"/>
              <a:gd name="f9" fmla="+- f3 0 f2"/>
              <a:gd name="f10" fmla="*/ f9 1 2858013"/>
              <a:gd name="f11" fmla="*/ f8 1 6866467"/>
              <a:gd name="f12" fmla="*/ f2 1 f10"/>
              <a:gd name="f13" fmla="*/ f3 1 f10"/>
              <a:gd name="f14" fmla="*/ f2 1 f11"/>
              <a:gd name="f15" fmla="*/ f4 1 f11"/>
              <a:gd name="f16" fmla="*/ f12 f6 1"/>
              <a:gd name="f17" fmla="*/ f13 f6 1"/>
              <a:gd name="f18" fmla="*/ f15 f7 1"/>
              <a:gd name="f19" fmla="*/ f14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6" t="f19" r="f17" b="f18"/>
            <a:pathLst>
              <a:path w="2858013" h="6866467">
                <a:moveTo>
                  <a:pt x="f2" y="f2"/>
                </a:moveTo>
                <a:lnTo>
                  <a:pt x="f3" y="f2"/>
                </a:lnTo>
                <a:lnTo>
                  <a:pt x="f3" y="f4"/>
                </a:lnTo>
                <a:lnTo>
                  <a:pt x="f5" y="f4"/>
                </a:lnTo>
                <a:lnTo>
                  <a:pt x="f2" y="f2"/>
                </a:lnTo>
                <a:close/>
              </a:path>
            </a:pathLst>
          </a:custGeom>
          <a:solidFill>
            <a:srgbClr val="3F7819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20" name="Isosceles Triangle 39">
            <a:extLst>
              <a:ext uri="{FF2B5EF4-FFF2-40B4-BE49-F238E27FC236}">
                <a16:creationId xmlns:a16="http://schemas.microsoft.com/office/drawing/2014/main" id="{9BDBD644-40A3-2FB4-466B-B3735A663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672754" y="3589870"/>
            <a:ext cx="1817159" cy="326812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0000"/>
              <a:gd name="f8" fmla="+- 0 0 -360"/>
              <a:gd name="f9" fmla="+- 0 0 -270"/>
              <a:gd name="f10" fmla="+- 0 0 -180"/>
              <a:gd name="f11" fmla="+- 0 0 -90"/>
              <a:gd name="f12" fmla="abs f3"/>
              <a:gd name="f13" fmla="abs f4"/>
              <a:gd name="f14" fmla="abs f5"/>
              <a:gd name="f15" fmla="*/ f8 f0 1"/>
              <a:gd name="f16" fmla="*/ f9 f0 1"/>
              <a:gd name="f17" fmla="*/ f10 f0 1"/>
              <a:gd name="f18" fmla="*/ f11 f0 1"/>
              <a:gd name="f19" fmla="?: f12 f3 1"/>
              <a:gd name="f20" fmla="?: f13 f4 1"/>
              <a:gd name="f21" fmla="?: f14 f5 1"/>
              <a:gd name="f22" fmla="*/ f15 1 f2"/>
              <a:gd name="f23" fmla="*/ f16 1 f2"/>
              <a:gd name="f24" fmla="*/ f17 1 f2"/>
              <a:gd name="f25" fmla="*/ f18 1 f2"/>
              <a:gd name="f26" fmla="*/ f19 1 21600"/>
              <a:gd name="f27" fmla="*/ f20 1 21600"/>
              <a:gd name="f28" fmla="*/ 21600 f19 1"/>
              <a:gd name="f29" fmla="*/ 21600 f20 1"/>
              <a:gd name="f30" fmla="+- f22 0 f1"/>
              <a:gd name="f31" fmla="+- f23 0 f1"/>
              <a:gd name="f32" fmla="+- f24 0 f1"/>
              <a:gd name="f33" fmla="+- f25 0 f1"/>
              <a:gd name="f34" fmla="min f27 f26"/>
              <a:gd name="f35" fmla="*/ f28 1 f21"/>
              <a:gd name="f36" fmla="*/ f29 1 f21"/>
              <a:gd name="f37" fmla="val f35"/>
              <a:gd name="f38" fmla="val f36"/>
              <a:gd name="f39" fmla="*/ f6 f34 1"/>
              <a:gd name="f40" fmla="+- f38 0 f6"/>
              <a:gd name="f41" fmla="+- f37 0 f6"/>
              <a:gd name="f42" fmla="*/ f38 f34 1"/>
              <a:gd name="f43" fmla="*/ f37 f34 1"/>
              <a:gd name="f44" fmla="*/ f40 1 2"/>
              <a:gd name="f45" fmla="*/ f41 1 2"/>
              <a:gd name="f46" fmla="*/ f41 f7 1"/>
              <a:gd name="f47" fmla="+- f6 f44 0"/>
              <a:gd name="f48" fmla="*/ f46 1 200000"/>
              <a:gd name="f49" fmla="*/ f46 1 100000"/>
              <a:gd name="f50" fmla="+- f48 f45 0"/>
              <a:gd name="f51" fmla="*/ f48 f34 1"/>
              <a:gd name="f52" fmla="*/ f47 f34 1"/>
              <a:gd name="f53" fmla="*/ f49 f34 1"/>
              <a:gd name="f54" fmla="*/ f50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53" y="f39"/>
              </a:cxn>
              <a:cxn ang="f31">
                <a:pos x="f51" y="f52"/>
              </a:cxn>
              <a:cxn ang="f32">
                <a:pos x="f39" y="f42"/>
              </a:cxn>
              <a:cxn ang="f32">
                <a:pos x="f53" y="f42"/>
              </a:cxn>
              <a:cxn ang="f32">
                <a:pos x="f43" y="f42"/>
              </a:cxn>
              <a:cxn ang="f33">
                <a:pos x="f54" y="f52"/>
              </a:cxn>
            </a:cxnLst>
            <a:rect l="f51" t="f52" r="f54" b="f42"/>
            <a:pathLst>
              <a:path>
                <a:moveTo>
                  <a:pt x="f39" y="f42"/>
                </a:moveTo>
                <a:lnTo>
                  <a:pt x="f53" y="f39"/>
                </a:lnTo>
                <a:lnTo>
                  <a:pt x="f43" y="f42"/>
                </a:lnTo>
                <a:close/>
              </a:path>
            </a:pathLst>
          </a:custGeom>
          <a:solidFill>
            <a:srgbClr val="90C226">
              <a:alpha val="8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21" name="Freeform: Shape 41">
            <a:extLst>
              <a:ext uri="{FF2B5EF4-FFF2-40B4-BE49-F238E27FC236}">
                <a16:creationId xmlns:a16="http://schemas.microsoft.com/office/drawing/2014/main" id="{65F23A3E-D5CA-BF38-A6EA-EB084FA36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197629" y="-8467"/>
            <a:ext cx="5994367" cy="686646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994369"/>
              <a:gd name="f7" fmla="val 6866467"/>
              <a:gd name="f8" fmla="val 1249825"/>
              <a:gd name="f9" fmla="val 8467"/>
              <a:gd name="f10" fmla="val 1109382"/>
              <a:gd name="f11" fmla="+- 0 0 -90"/>
              <a:gd name="f12" fmla="*/ f3 1 5994369"/>
              <a:gd name="f13" fmla="*/ f4 1 6866467"/>
              <a:gd name="f14" fmla="+- f7 0 f5"/>
              <a:gd name="f15" fmla="+- f6 0 f5"/>
              <a:gd name="f16" fmla="*/ f11 f0 1"/>
              <a:gd name="f17" fmla="*/ f15 1 5994369"/>
              <a:gd name="f18" fmla="*/ f14 1 6866467"/>
              <a:gd name="f19" fmla="*/ 0 f15 1"/>
              <a:gd name="f20" fmla="*/ 0 f14 1"/>
              <a:gd name="f21" fmla="*/ 1249825 f15 1"/>
              <a:gd name="f22" fmla="*/ 8467 f14 1"/>
              <a:gd name="f23" fmla="*/ 5994369 f15 1"/>
              <a:gd name="f24" fmla="*/ 6866467 f14 1"/>
              <a:gd name="f25" fmla="*/ 1109382 f15 1"/>
              <a:gd name="f26" fmla="*/ f16 1 f2"/>
              <a:gd name="f27" fmla="*/ f19 1 5994369"/>
              <a:gd name="f28" fmla="*/ f20 1 6866467"/>
              <a:gd name="f29" fmla="*/ f21 1 5994369"/>
              <a:gd name="f30" fmla="*/ f22 1 6866467"/>
              <a:gd name="f31" fmla="*/ f23 1 5994369"/>
              <a:gd name="f32" fmla="*/ f24 1 6866467"/>
              <a:gd name="f33" fmla="*/ f25 1 5994369"/>
              <a:gd name="f34" fmla="*/ f5 1 f17"/>
              <a:gd name="f35" fmla="*/ f6 1 f17"/>
              <a:gd name="f36" fmla="*/ f5 1 f18"/>
              <a:gd name="f37" fmla="*/ f7 1 f18"/>
              <a:gd name="f38" fmla="+- f26 0 f1"/>
              <a:gd name="f39" fmla="*/ f27 1 f17"/>
              <a:gd name="f40" fmla="*/ f28 1 f18"/>
              <a:gd name="f41" fmla="*/ f29 1 f17"/>
              <a:gd name="f42" fmla="*/ f30 1 f18"/>
              <a:gd name="f43" fmla="*/ f31 1 f17"/>
              <a:gd name="f44" fmla="*/ f32 1 f18"/>
              <a:gd name="f45" fmla="*/ f33 1 f17"/>
              <a:gd name="f46" fmla="*/ f34 f12 1"/>
              <a:gd name="f47" fmla="*/ f35 f12 1"/>
              <a:gd name="f48" fmla="*/ f37 f13 1"/>
              <a:gd name="f49" fmla="*/ f36 f13 1"/>
              <a:gd name="f50" fmla="*/ f39 f12 1"/>
              <a:gd name="f51" fmla="*/ f40 f13 1"/>
              <a:gd name="f52" fmla="*/ f41 f12 1"/>
              <a:gd name="f53" fmla="*/ f42 f13 1"/>
              <a:gd name="f54" fmla="*/ f43 f12 1"/>
              <a:gd name="f55" fmla="*/ f44 f13 1"/>
              <a:gd name="f56" fmla="*/ f4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50" y="f51"/>
              </a:cxn>
              <a:cxn ang="f38">
                <a:pos x="f52" y="f51"/>
              </a:cxn>
              <a:cxn ang="f38">
                <a:pos x="f52" y="f53"/>
              </a:cxn>
              <a:cxn ang="f38">
                <a:pos x="f54" y="f53"/>
              </a:cxn>
              <a:cxn ang="f38">
                <a:pos x="f54" y="f55"/>
              </a:cxn>
              <a:cxn ang="f38">
                <a:pos x="f52" y="f55"/>
              </a:cxn>
              <a:cxn ang="f38">
                <a:pos x="f56" y="f55"/>
              </a:cxn>
            </a:cxnLst>
            <a:rect l="f46" t="f49" r="f47" b="f48"/>
            <a:pathLst>
              <a:path w="5994369" h="6866467">
                <a:moveTo>
                  <a:pt x="f5" y="f5"/>
                </a:moveTo>
                <a:lnTo>
                  <a:pt x="f8" y="f5"/>
                </a:lnTo>
                <a:lnTo>
                  <a:pt x="f8" y="f9"/>
                </a:lnTo>
                <a:lnTo>
                  <a:pt x="f6" y="f9"/>
                </a:lnTo>
                <a:lnTo>
                  <a:pt x="f6" y="f7"/>
                </a:lnTo>
                <a:lnTo>
                  <a:pt x="f8" y="f7"/>
                </a:lnTo>
                <a:lnTo>
                  <a:pt x="f10" y="f7"/>
                </a:lnTo>
                <a:close/>
              </a:path>
            </a:pathLst>
          </a:custGeom>
          <a:solidFill>
            <a:srgbClr val="3F781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22" name="TextBox 2">
            <a:extLst>
              <a:ext uri="{FF2B5EF4-FFF2-40B4-BE49-F238E27FC236}">
                <a16:creationId xmlns:a16="http://schemas.microsoft.com/office/drawing/2014/main" id="{17929CCA-F5E5-7CCC-3BA6-AE2707038613}"/>
              </a:ext>
            </a:extLst>
          </p:cNvPr>
          <p:cNvSpPr txBox="1"/>
          <p:nvPr/>
        </p:nvSpPr>
        <p:spPr>
          <a:xfrm>
            <a:off x="376604" y="421309"/>
            <a:ext cx="5748887" cy="518848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Legal Format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3600" b="1" i="1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Private Limited Company: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Limited liability for owners</a:t>
            </a:r>
            <a:b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Separate legal identity</a:t>
            </a:r>
            <a:b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Suitable for a small business</a:t>
            </a:r>
            <a:b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Professional business structure</a:t>
            </a:r>
            <a:b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Supports future expansion</a:t>
            </a:r>
            <a:b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Owners have limited personal financial risk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100" b="1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</a:p>
        </p:txBody>
      </p:sp>
      <p:pic>
        <p:nvPicPr>
          <p:cNvPr id="23" name="Graphic 50" descr="Chef">
            <a:extLst>
              <a:ext uri="{FF2B5EF4-FFF2-40B4-BE49-F238E27FC236}">
                <a16:creationId xmlns:a16="http://schemas.microsoft.com/office/drawing/2014/main" id="{05430DC5-94B3-8CCE-242C-FD0FB3BAD1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61076" y="1753023"/>
            <a:ext cx="3856774" cy="385677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3E91B66C-08D7-9DDD-F08A-A555B32B6570}"/>
              </a:ext>
            </a:extLst>
          </p:cNvPr>
          <p:cNvSpPr/>
          <p:nvPr/>
        </p:nvSpPr>
        <p:spPr>
          <a:xfrm>
            <a:off x="7649321" y="1068597"/>
            <a:ext cx="1629607" cy="828199"/>
          </a:xfrm>
          <a:prstGeom prst="rect">
            <a:avLst/>
          </a:prstGeom>
          <a:solidFill>
            <a:srgbClr val="90C226"/>
          </a:solidFill>
          <a:ln w="19046" cap="rnd">
            <a:solidFill>
              <a:srgbClr val="3A500A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Managing Director and Founder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cxnSp>
        <p:nvCxnSpPr>
          <p:cNvPr id="3" name="Straight Arrow Connector 49">
            <a:extLst>
              <a:ext uri="{FF2B5EF4-FFF2-40B4-BE49-F238E27FC236}">
                <a16:creationId xmlns:a16="http://schemas.microsoft.com/office/drawing/2014/main" id="{47358ED1-10EE-1ADA-B961-8DAC9E5AD33F}"/>
              </a:ext>
            </a:extLst>
          </p:cNvPr>
          <p:cNvCxnSpPr>
            <a:cxnSpLocks/>
          </p:cNvCxnSpPr>
          <p:nvPr/>
        </p:nvCxnSpPr>
        <p:spPr>
          <a:xfrm>
            <a:off x="8393635" y="1898775"/>
            <a:ext cx="0" cy="446017"/>
          </a:xfrm>
          <a:prstGeom prst="straightConnector1">
            <a:avLst/>
          </a:prstGeom>
          <a:noFill/>
          <a:ln w="19046" cap="rnd">
            <a:solidFill>
              <a:srgbClr val="90C226"/>
            </a:solidFill>
            <a:prstDash val="solid"/>
            <a:miter/>
            <a:tailEnd type="arrow"/>
          </a:ln>
        </p:spPr>
      </p:cxnSp>
      <p:sp>
        <p:nvSpPr>
          <p:cNvPr id="4" name="Rectangle 6">
            <a:extLst>
              <a:ext uri="{FF2B5EF4-FFF2-40B4-BE49-F238E27FC236}">
                <a16:creationId xmlns:a16="http://schemas.microsoft.com/office/drawing/2014/main" id="{058C0C58-BAC3-1924-464C-FD1332F69341}"/>
              </a:ext>
            </a:extLst>
          </p:cNvPr>
          <p:cNvSpPr/>
          <p:nvPr/>
        </p:nvSpPr>
        <p:spPr>
          <a:xfrm>
            <a:off x="7649321" y="2344792"/>
            <a:ext cx="1648644" cy="829699"/>
          </a:xfrm>
          <a:prstGeom prst="rect">
            <a:avLst/>
          </a:prstGeom>
          <a:solidFill>
            <a:srgbClr val="90C226"/>
          </a:solidFill>
          <a:ln w="19046" cap="rnd">
            <a:solidFill>
              <a:srgbClr val="3A500A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Operations Manager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cxnSp>
        <p:nvCxnSpPr>
          <p:cNvPr id="5" name="Straight Connector 52">
            <a:extLst>
              <a:ext uri="{FF2B5EF4-FFF2-40B4-BE49-F238E27FC236}">
                <a16:creationId xmlns:a16="http://schemas.microsoft.com/office/drawing/2014/main" id="{F3317506-D36C-98B0-9EF1-E5C7135607F8}"/>
              </a:ext>
            </a:extLst>
          </p:cNvPr>
          <p:cNvCxnSpPr/>
          <p:nvPr/>
        </p:nvCxnSpPr>
        <p:spPr>
          <a:xfrm>
            <a:off x="971550" y="7045964"/>
            <a:ext cx="5734046" cy="57150"/>
          </a:xfrm>
          <a:prstGeom prst="straightConnector1">
            <a:avLst/>
          </a:prstGeom>
          <a:noFill/>
          <a:ln w="19046" cap="rnd">
            <a:solidFill>
              <a:srgbClr val="90C226"/>
            </a:solidFill>
            <a:prstDash val="solid"/>
            <a:miter/>
          </a:ln>
        </p:spPr>
      </p:cxnSp>
      <p:cxnSp>
        <p:nvCxnSpPr>
          <p:cNvPr id="6" name="Straight Arrow Connector 53">
            <a:extLst>
              <a:ext uri="{FF2B5EF4-FFF2-40B4-BE49-F238E27FC236}">
                <a16:creationId xmlns:a16="http://schemas.microsoft.com/office/drawing/2014/main" id="{4BB5C580-70F7-4848-6417-E31CE4084DA0}"/>
              </a:ext>
            </a:extLst>
          </p:cNvPr>
          <p:cNvCxnSpPr/>
          <p:nvPr/>
        </p:nvCxnSpPr>
        <p:spPr>
          <a:xfrm flipH="1">
            <a:off x="990596" y="7112632"/>
            <a:ext cx="19057" cy="476257"/>
          </a:xfrm>
          <a:prstGeom prst="straightConnector1">
            <a:avLst/>
          </a:prstGeom>
          <a:noFill/>
          <a:ln w="19046" cap="rnd">
            <a:solidFill>
              <a:srgbClr val="90C226"/>
            </a:solidFill>
            <a:prstDash val="solid"/>
            <a:miter/>
            <a:tailEnd type="arrow"/>
          </a:ln>
        </p:spPr>
      </p:cxnSp>
      <p:cxnSp>
        <p:nvCxnSpPr>
          <p:cNvPr id="7" name="Straight Arrow Connector 54">
            <a:extLst>
              <a:ext uri="{FF2B5EF4-FFF2-40B4-BE49-F238E27FC236}">
                <a16:creationId xmlns:a16="http://schemas.microsoft.com/office/drawing/2014/main" id="{2D8AD71D-AF11-C16D-D596-D153467740C5}"/>
              </a:ext>
            </a:extLst>
          </p:cNvPr>
          <p:cNvCxnSpPr/>
          <p:nvPr/>
        </p:nvCxnSpPr>
        <p:spPr>
          <a:xfrm>
            <a:off x="4105271" y="7065011"/>
            <a:ext cx="19057" cy="495303"/>
          </a:xfrm>
          <a:prstGeom prst="straightConnector1">
            <a:avLst/>
          </a:prstGeom>
          <a:noFill/>
          <a:ln w="19046" cap="rnd">
            <a:solidFill>
              <a:srgbClr val="90C226"/>
            </a:solidFill>
            <a:prstDash val="solid"/>
            <a:miter/>
            <a:tailEnd type="arrow"/>
          </a:ln>
        </p:spPr>
      </p:cxnSp>
      <p:cxnSp>
        <p:nvCxnSpPr>
          <p:cNvPr id="8" name="Straight Arrow Connector 55">
            <a:extLst>
              <a:ext uri="{FF2B5EF4-FFF2-40B4-BE49-F238E27FC236}">
                <a16:creationId xmlns:a16="http://schemas.microsoft.com/office/drawing/2014/main" id="{B00F9290-37EA-88CA-E8BA-1922A7778660}"/>
              </a:ext>
            </a:extLst>
          </p:cNvPr>
          <p:cNvCxnSpPr/>
          <p:nvPr/>
        </p:nvCxnSpPr>
        <p:spPr>
          <a:xfrm>
            <a:off x="6715125" y="7122161"/>
            <a:ext cx="9528" cy="457200"/>
          </a:xfrm>
          <a:prstGeom prst="straightConnector1">
            <a:avLst/>
          </a:prstGeom>
          <a:noFill/>
          <a:ln w="19046" cap="rnd">
            <a:solidFill>
              <a:srgbClr val="90C226"/>
            </a:solidFill>
            <a:prstDash val="solid"/>
            <a:miter/>
            <a:tailEnd type="arrow"/>
          </a:ln>
        </p:spPr>
      </p:cxnSp>
      <p:sp>
        <p:nvSpPr>
          <p:cNvPr id="9" name="Rectangle 15">
            <a:extLst>
              <a:ext uri="{FF2B5EF4-FFF2-40B4-BE49-F238E27FC236}">
                <a16:creationId xmlns:a16="http://schemas.microsoft.com/office/drawing/2014/main" id="{ACB0152C-069D-41E8-D24A-238CDA64787A}"/>
              </a:ext>
            </a:extLst>
          </p:cNvPr>
          <p:cNvSpPr/>
          <p:nvPr/>
        </p:nvSpPr>
        <p:spPr>
          <a:xfrm>
            <a:off x="5840026" y="3819238"/>
            <a:ext cx="1475906" cy="816495"/>
          </a:xfrm>
          <a:prstGeom prst="rect">
            <a:avLst/>
          </a:prstGeom>
          <a:solidFill>
            <a:srgbClr val="90C226"/>
          </a:solidFill>
          <a:ln w="19046" cap="rnd">
            <a:solidFill>
              <a:srgbClr val="3A500A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Head Chef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0" name="Rectangle 40">
            <a:extLst>
              <a:ext uri="{FF2B5EF4-FFF2-40B4-BE49-F238E27FC236}">
                <a16:creationId xmlns:a16="http://schemas.microsoft.com/office/drawing/2014/main" id="{0FF4CFAE-6F2C-6C3B-157F-0D01D749B2D1}"/>
              </a:ext>
            </a:extLst>
          </p:cNvPr>
          <p:cNvSpPr/>
          <p:nvPr/>
        </p:nvSpPr>
        <p:spPr>
          <a:xfrm>
            <a:off x="7649321" y="3819237"/>
            <a:ext cx="1648644" cy="816495"/>
          </a:xfrm>
          <a:prstGeom prst="rect">
            <a:avLst/>
          </a:prstGeom>
          <a:solidFill>
            <a:srgbClr val="90C226"/>
          </a:solidFill>
          <a:ln w="19046" cap="rnd">
            <a:solidFill>
              <a:srgbClr val="3A500A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Marketing and Customer Relations Assistant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1" name="Rectangle 39">
            <a:extLst>
              <a:ext uri="{FF2B5EF4-FFF2-40B4-BE49-F238E27FC236}">
                <a16:creationId xmlns:a16="http://schemas.microsoft.com/office/drawing/2014/main" id="{BFC4C36B-297D-A6AE-B17B-7DBDA73B0C04}"/>
              </a:ext>
            </a:extLst>
          </p:cNvPr>
          <p:cNvSpPr/>
          <p:nvPr/>
        </p:nvSpPr>
        <p:spPr>
          <a:xfrm>
            <a:off x="9816645" y="3819237"/>
            <a:ext cx="1648644" cy="816495"/>
          </a:xfrm>
          <a:prstGeom prst="rect">
            <a:avLst/>
          </a:prstGeom>
          <a:solidFill>
            <a:srgbClr val="90C226"/>
          </a:solidFill>
          <a:ln w="19046" cap="rnd">
            <a:solidFill>
              <a:srgbClr val="3A500A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Food Service Assistants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2" name="Rectangle 54">
            <a:extLst>
              <a:ext uri="{FF2B5EF4-FFF2-40B4-BE49-F238E27FC236}">
                <a16:creationId xmlns:a16="http://schemas.microsoft.com/office/drawing/2014/main" id="{2EF7339B-9A58-F2FC-3BDA-5BF2741F252C}"/>
              </a:ext>
            </a:extLst>
          </p:cNvPr>
          <p:cNvSpPr/>
          <p:nvPr/>
        </p:nvSpPr>
        <p:spPr>
          <a:xfrm>
            <a:off x="0" y="520695"/>
            <a:ext cx="12191996" cy="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cxnSp>
        <p:nvCxnSpPr>
          <p:cNvPr id="13" name="Straight Arrow Connector 61">
            <a:extLst>
              <a:ext uri="{FF2B5EF4-FFF2-40B4-BE49-F238E27FC236}">
                <a16:creationId xmlns:a16="http://schemas.microsoft.com/office/drawing/2014/main" id="{9BFB830E-7646-F4A3-BDC1-D2B7DBE70979}"/>
              </a:ext>
            </a:extLst>
          </p:cNvPr>
          <p:cNvCxnSpPr>
            <a:cxnSpLocks/>
          </p:cNvCxnSpPr>
          <p:nvPr/>
        </p:nvCxnSpPr>
        <p:spPr>
          <a:xfrm>
            <a:off x="8393635" y="3315881"/>
            <a:ext cx="0" cy="503356"/>
          </a:xfrm>
          <a:prstGeom prst="straightConnector1">
            <a:avLst/>
          </a:prstGeom>
          <a:noFill/>
          <a:ln w="19046" cap="rnd">
            <a:solidFill>
              <a:srgbClr val="90C226"/>
            </a:solidFill>
            <a:prstDash val="solid"/>
            <a:miter/>
            <a:tailEnd type="arrow"/>
          </a:ln>
        </p:spPr>
      </p:cxnSp>
      <p:sp>
        <p:nvSpPr>
          <p:cNvPr id="14" name="TextBox 18">
            <a:extLst>
              <a:ext uri="{FF2B5EF4-FFF2-40B4-BE49-F238E27FC236}">
                <a16:creationId xmlns:a16="http://schemas.microsoft.com/office/drawing/2014/main" id="{AF0D00F5-8FF5-0B18-A8A4-1A1DB0134E02}"/>
              </a:ext>
            </a:extLst>
          </p:cNvPr>
          <p:cNvSpPr txBox="1"/>
          <p:nvPr/>
        </p:nvSpPr>
        <p:spPr>
          <a:xfrm>
            <a:off x="1225369" y="600687"/>
            <a:ext cx="610091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Management Structure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cxnSp>
        <p:nvCxnSpPr>
          <p:cNvPr id="15" name="Straight Arrow Connector 49">
            <a:extLst>
              <a:ext uri="{FF2B5EF4-FFF2-40B4-BE49-F238E27FC236}">
                <a16:creationId xmlns:a16="http://schemas.microsoft.com/office/drawing/2014/main" id="{7D7FFA45-464E-A95A-E1D0-E49C1F8263AC}"/>
              </a:ext>
            </a:extLst>
          </p:cNvPr>
          <p:cNvCxnSpPr/>
          <p:nvPr/>
        </p:nvCxnSpPr>
        <p:spPr>
          <a:xfrm>
            <a:off x="9354864" y="4227484"/>
            <a:ext cx="461781" cy="0"/>
          </a:xfrm>
          <a:prstGeom prst="straightConnector1">
            <a:avLst/>
          </a:prstGeom>
          <a:noFill/>
          <a:ln w="19046" cap="rnd">
            <a:solidFill>
              <a:srgbClr val="90C226"/>
            </a:solidFill>
            <a:prstDash val="solid"/>
            <a:miter/>
            <a:tailEnd type="arrow"/>
          </a:ln>
        </p:spPr>
      </p:cxnSp>
      <p:cxnSp>
        <p:nvCxnSpPr>
          <p:cNvPr id="16" name="Straight Arrow Connector 49">
            <a:extLst>
              <a:ext uri="{FF2B5EF4-FFF2-40B4-BE49-F238E27FC236}">
                <a16:creationId xmlns:a16="http://schemas.microsoft.com/office/drawing/2014/main" id="{EF94F5E2-8F9F-5629-754B-29F9AFA35B5D}"/>
              </a:ext>
            </a:extLst>
          </p:cNvPr>
          <p:cNvCxnSpPr/>
          <p:nvPr/>
        </p:nvCxnSpPr>
        <p:spPr>
          <a:xfrm>
            <a:off x="7326282" y="4227484"/>
            <a:ext cx="461791" cy="0"/>
          </a:xfrm>
          <a:prstGeom prst="straightConnector1">
            <a:avLst/>
          </a:prstGeom>
          <a:noFill/>
          <a:ln w="19046" cap="rnd">
            <a:solidFill>
              <a:srgbClr val="90C226"/>
            </a:solidFill>
            <a:prstDash val="solid"/>
            <a:miter/>
            <a:tailEnd type="arrow"/>
          </a:ln>
        </p:spPr>
      </p:cxnSp>
      <p:sp>
        <p:nvSpPr>
          <p:cNvPr id="17" name="TextBox 37">
            <a:extLst>
              <a:ext uri="{FF2B5EF4-FFF2-40B4-BE49-F238E27FC236}">
                <a16:creationId xmlns:a16="http://schemas.microsoft.com/office/drawing/2014/main" id="{27E0596D-EB16-5EF6-6C65-29EBD566EA99}"/>
              </a:ext>
            </a:extLst>
          </p:cNvPr>
          <p:cNvSpPr txBox="1"/>
          <p:nvPr/>
        </p:nvSpPr>
        <p:spPr>
          <a:xfrm>
            <a:off x="289471" y="1561303"/>
            <a:ext cx="5088774" cy="47178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Managing Director</a:t>
            </a:r>
            <a:r>
              <a:rPr lang="en-US" sz="1800" b="1" i="0" u="none" strike="noStrike" kern="0" cap="none" spc="0" baseline="0" dirty="0">
                <a:solidFill>
                  <a:srgbClr val="000000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0" cap="none" spc="0" baseline="0" dirty="0">
                <a:solidFill>
                  <a:srgbClr val="000000"/>
                </a:solidFill>
                <a:uFillTx/>
                <a:latin typeface="Aptos"/>
              </a:rPr>
              <a:t>Leads the business and makes key decisions.</a:t>
            </a:r>
            <a:endParaRPr lang="en-US" sz="1800" b="1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342900" marR="0" lvl="0" indent="-342900" algn="l" defTabSz="457200" rtl="0" fontAlgn="auto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Operations Manager:</a:t>
            </a:r>
            <a:r>
              <a:rPr lang="en-GB" sz="1800" b="0" i="0" u="none" strike="noStrike" kern="0" cap="none" spc="0" baseline="0" dirty="0">
                <a:solidFill>
                  <a:srgbClr val="000000"/>
                </a:solidFill>
                <a:uFillTx/>
                <a:latin typeface="Aptos"/>
              </a:rPr>
              <a:t>Manages daily operations and suppliers.</a:t>
            </a:r>
            <a:endParaRPr lang="en-US" sz="1800" b="1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342900" marR="0" lvl="0" indent="-342900" algn="l" defTabSz="457200" rtl="0" fontAlgn="auto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Head Chef:</a:t>
            </a:r>
            <a:r>
              <a:rPr lang="en-GB" sz="1800" b="0" i="0" u="none" strike="noStrike" kern="0" cap="none" spc="0" baseline="0" dirty="0">
                <a:solidFill>
                  <a:srgbClr val="000000"/>
                </a:solidFill>
                <a:uFillTx/>
                <a:latin typeface="Aptos"/>
              </a:rPr>
              <a:t>Prepares the menu and maintains food quality.</a:t>
            </a:r>
            <a:endParaRPr lang="en-US" sz="1800" b="1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342900" marR="0" lvl="0" indent="-342900" algn="l" defTabSz="457200" rtl="0" fontAlgn="auto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Marketing Assistant:</a:t>
            </a:r>
            <a:r>
              <a:rPr lang="en-GB" sz="1800" b="0" i="0" u="none" strike="noStrike" kern="0" cap="none" spc="0" baseline="0" dirty="0">
                <a:solidFill>
                  <a:srgbClr val="000000"/>
                </a:solidFill>
                <a:uFillTx/>
                <a:latin typeface="Aptos"/>
              </a:rPr>
              <a:t>Promotes the business and manages social media.</a:t>
            </a:r>
            <a:endParaRPr lang="en-US" sz="1800" b="1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342900" marR="0" lvl="0" indent="-342900" algn="l" defTabSz="457200" rtl="0" fontAlgn="auto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Food Service Assistants:</a:t>
            </a:r>
            <a:r>
              <a:rPr lang="en-GB" sz="1800" b="0" i="0" u="none" strike="noStrike" kern="0" cap="none" spc="0" baseline="0" dirty="0">
                <a:solidFill>
                  <a:srgbClr val="000000"/>
                </a:solidFill>
                <a:uFillTx/>
                <a:latin typeface="Aptos"/>
              </a:rPr>
              <a:t>Serve customers and handle orders.</a:t>
            </a:r>
            <a:endParaRPr lang="en-US" sz="1800" b="1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83EF66E-830A-16E6-5F85-DFAA3F925151}"/>
              </a:ext>
            </a:extLst>
          </p:cNvPr>
          <p:cNvSpPr txBox="1"/>
          <p:nvPr/>
        </p:nvSpPr>
        <p:spPr>
          <a:xfrm>
            <a:off x="849761" y="1327352"/>
            <a:ext cx="106752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Political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BD4E4BD9-CA45-C768-B6BB-9043FCFAC4B4}"/>
              </a:ext>
            </a:extLst>
          </p:cNvPr>
          <p:cNvSpPr txBox="1"/>
          <p:nvPr/>
        </p:nvSpPr>
        <p:spPr>
          <a:xfrm>
            <a:off x="415411" y="1720644"/>
            <a:ext cx="2563758" cy="9226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just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Food safety regulations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just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Business licences required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just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Government support for SMEs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6879E7D9-99F2-C1CA-9B47-2B5166FF446E}"/>
              </a:ext>
            </a:extLst>
          </p:cNvPr>
          <p:cNvSpPr txBox="1"/>
          <p:nvPr/>
        </p:nvSpPr>
        <p:spPr>
          <a:xfrm>
            <a:off x="3650220" y="1327352"/>
            <a:ext cx="2907892" cy="13437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Economic</a:t>
            </a:r>
          </a:p>
          <a:p>
            <a:pPr marL="171450" marR="0" lvl="0" indent="-171450" algn="just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</a:t>
            </a: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Inflation increases food costs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just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Fuel price fluctuations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just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Lower fixed costs than restaurants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CA99A35E-940D-923F-F553-7B63FCD9B62E}"/>
              </a:ext>
            </a:extLst>
          </p:cNvPr>
          <p:cNvSpPr txBox="1"/>
          <p:nvPr/>
        </p:nvSpPr>
        <p:spPr>
          <a:xfrm>
            <a:off x="6786713" y="1327352"/>
            <a:ext cx="2750570" cy="13437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Social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</a:t>
            </a: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Demand for healthy food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Sustainability awareness 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Busy lifestyles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D3667585-5159-4A7B-FBC4-FD5AEEE12BD3}"/>
              </a:ext>
            </a:extLst>
          </p:cNvPr>
          <p:cNvSpPr txBox="1"/>
          <p:nvPr/>
        </p:nvSpPr>
        <p:spPr>
          <a:xfrm>
            <a:off x="682343" y="4090220"/>
            <a:ext cx="2051026" cy="13437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Technological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</a:t>
            </a: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Online ordering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Digital payments 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Social media marketing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3F5407D1-8327-1A9F-CC78-C0FAB596AB69}"/>
              </a:ext>
            </a:extLst>
          </p:cNvPr>
          <p:cNvSpPr txBox="1"/>
          <p:nvPr/>
        </p:nvSpPr>
        <p:spPr>
          <a:xfrm>
            <a:off x="3650220" y="4090220"/>
            <a:ext cx="2239292" cy="13437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</a:t>
            </a: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Environmental   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Biodegradable packaging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Local sourcing  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Food waste reduction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sp>
        <p:nvSpPr>
          <p:cNvPr id="8" name="TextBox 16">
            <a:extLst>
              <a:ext uri="{FF2B5EF4-FFF2-40B4-BE49-F238E27FC236}">
                <a16:creationId xmlns:a16="http://schemas.microsoft.com/office/drawing/2014/main" id="{D93D730C-BCB2-E6AE-1882-2187EEDC6FBA}"/>
              </a:ext>
            </a:extLst>
          </p:cNvPr>
          <p:cNvSpPr txBox="1"/>
          <p:nvPr/>
        </p:nvSpPr>
        <p:spPr>
          <a:xfrm>
            <a:off x="6786713" y="4011564"/>
            <a:ext cx="2907892" cy="13437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Legal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Food hygiene laws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Employment regulations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171450" marR="0" lvl="0" indent="-17145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Insurance requirements</a:t>
            </a: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sp>
        <p:nvSpPr>
          <p:cNvPr id="9" name="TextBox 18">
            <a:extLst>
              <a:ext uri="{FF2B5EF4-FFF2-40B4-BE49-F238E27FC236}">
                <a16:creationId xmlns:a16="http://schemas.microsoft.com/office/drawing/2014/main" id="{A26D3D8C-BE1A-2A5A-8F25-117416A13A7E}"/>
              </a:ext>
            </a:extLst>
          </p:cNvPr>
          <p:cNvSpPr txBox="1"/>
          <p:nvPr/>
        </p:nvSpPr>
        <p:spPr>
          <a:xfrm>
            <a:off x="3923068" y="305318"/>
            <a:ext cx="2703871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PESTEL Analysis</a:t>
            </a:r>
          </a:p>
        </p:txBody>
      </p:sp>
      <p:sp>
        <p:nvSpPr>
          <p:cNvPr id="10" name="TextBox 14">
            <a:extLst>
              <a:ext uri="{FF2B5EF4-FFF2-40B4-BE49-F238E27FC236}">
                <a16:creationId xmlns:a16="http://schemas.microsoft.com/office/drawing/2014/main" id="{C406D295-5E00-646C-12E9-3945C2D2A33C}"/>
              </a:ext>
            </a:extLst>
          </p:cNvPr>
          <p:cNvSpPr txBox="1"/>
          <p:nvPr/>
        </p:nvSpPr>
        <p:spPr>
          <a:xfrm>
            <a:off x="10169014" y="6324292"/>
            <a:ext cx="166902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Yüksel (2012)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618E38D-FAFF-56D5-06B5-6964088A8ACC}"/>
              </a:ext>
            </a:extLst>
          </p:cNvPr>
          <p:cNvSpPr txBox="1"/>
          <p:nvPr/>
        </p:nvSpPr>
        <p:spPr>
          <a:xfrm>
            <a:off x="464570" y="1509537"/>
            <a:ext cx="8453280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SEGMENTATION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342900" marR="0" lvl="0" indent="-3429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Demographic: Students, office workers, young professionals, age 18–45 </a:t>
            </a:r>
          </a:p>
          <a:p>
            <a:pPr marL="342900" marR="0" lvl="0" indent="-3429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Geographic: Birmingham, city centre, business districts, university areas </a:t>
            </a:r>
          </a:p>
          <a:p>
            <a:pPr marL="342900" marR="0" lvl="0" indent="-3429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Psychographic: Health-conscious and environmentally aware </a:t>
            </a:r>
          </a:p>
          <a:p>
            <a:pPr marL="342900" marR="0" lvl="0" indent="-3429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Behavioural: Quick meals, online ordering, digital payments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B9E955D5-0F1C-4F6D-2AD3-615E74EA99EB}"/>
              </a:ext>
            </a:extLst>
          </p:cNvPr>
          <p:cNvSpPr txBox="1"/>
          <p:nvPr/>
        </p:nvSpPr>
        <p:spPr>
          <a:xfrm>
            <a:off x="865241" y="517669"/>
            <a:ext cx="6840790" cy="5901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Marketing Segmentation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E1C52978-8597-B854-39AE-B11DF670DF46}"/>
              </a:ext>
            </a:extLst>
          </p:cNvPr>
          <p:cNvSpPr txBox="1"/>
          <p:nvPr/>
        </p:nvSpPr>
        <p:spPr>
          <a:xfrm>
            <a:off x="543235" y="3656356"/>
            <a:ext cx="2986549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Targeting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Busy customers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Affordable meals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Healthy food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Sustainable packaging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BEF41105-2062-9B54-CAA1-B23A85991EA4}"/>
              </a:ext>
            </a:extLst>
          </p:cNvPr>
          <p:cNvSpPr txBox="1"/>
          <p:nvPr/>
        </p:nvSpPr>
        <p:spPr>
          <a:xfrm>
            <a:off x="4773561" y="3656356"/>
            <a:ext cx="3642850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Positioning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Fresh local ingredients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Eco-friendly food truck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Fast service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Better alternative to fast food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06552873-CB4F-E3E7-0DC8-6D3BCEA4DEDB}"/>
              </a:ext>
            </a:extLst>
          </p:cNvPr>
          <p:cNvSpPr txBox="1"/>
          <p:nvPr/>
        </p:nvSpPr>
        <p:spPr>
          <a:xfrm>
            <a:off x="8713838" y="6334121"/>
            <a:ext cx="364285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Kotler and Armstrong (2020)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501BD565-0BBE-D88B-B607-228003415B14}"/>
              </a:ext>
            </a:extLst>
          </p:cNvPr>
          <p:cNvSpPr txBox="1"/>
          <p:nvPr/>
        </p:nvSpPr>
        <p:spPr>
          <a:xfrm>
            <a:off x="757991" y="585353"/>
            <a:ext cx="6104022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Marketing Communications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15319E61-3E21-B81B-FA9A-CB04416CAA1B}"/>
              </a:ext>
            </a:extLst>
          </p:cNvPr>
          <p:cNvSpPr txBox="1"/>
          <p:nvPr/>
        </p:nvSpPr>
        <p:spPr>
          <a:xfrm>
            <a:off x="529391" y="1674677"/>
            <a:ext cx="3240505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Social Media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Instagram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Facebook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TikTok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Food photos and promotions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Location updates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9B4607B3-4A72-991B-54E7-31B27012E01F}"/>
              </a:ext>
            </a:extLst>
          </p:cNvPr>
          <p:cNvSpPr txBox="1"/>
          <p:nvPr/>
        </p:nvSpPr>
        <p:spPr>
          <a:xfrm>
            <a:off x="5839321" y="1674677"/>
            <a:ext cx="3240505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Digital Marketing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Business website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Online ordering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Digital payments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Online customer feedback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B9300B01-9EE4-BBA3-4316-8181FB1B553D}"/>
              </a:ext>
            </a:extLst>
          </p:cNvPr>
          <p:cNvSpPr txBox="1"/>
          <p:nvPr/>
        </p:nvSpPr>
        <p:spPr>
          <a:xfrm>
            <a:off x="529391" y="4056653"/>
            <a:ext cx="6104022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Customer Retention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Loyalty programme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Repeat-purchase incentives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Special offers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Local events and promotions</a:t>
            </a: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9D283D23-0DEE-66AA-489F-22A52C5EA9F8}"/>
              </a:ext>
            </a:extLst>
          </p:cNvPr>
          <p:cNvSpPr txBox="1"/>
          <p:nvPr/>
        </p:nvSpPr>
        <p:spPr>
          <a:xfrm>
            <a:off x="8182892" y="6245626"/>
            <a:ext cx="394027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Chaffey and Ellis-Chadwick (2019)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3F05CA6F-2D5A-FAB9-3D45-058FDDA60662}"/>
              </a:ext>
            </a:extLst>
          </p:cNvPr>
          <p:cNvSpPr txBox="1"/>
          <p:nvPr/>
        </p:nvSpPr>
        <p:spPr>
          <a:xfrm>
            <a:off x="3613489" y="713689"/>
            <a:ext cx="6104022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Competitor Analysis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EBC82111-5735-E4EB-D27F-45829B6EDB3D}"/>
              </a:ext>
            </a:extLst>
          </p:cNvPr>
          <p:cNvGraphicFramePr>
            <a:graphicFrameLocks noGrp="1"/>
          </p:cNvGraphicFramePr>
          <p:nvPr/>
        </p:nvGraphicFramePr>
        <p:xfrm>
          <a:off x="579537" y="2009000"/>
          <a:ext cx="9589075" cy="3024597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3196358">
                  <a:extLst>
                    <a:ext uri="{9D8B030D-6E8A-4147-A177-3AD203B41FA5}">
                      <a16:colId xmlns:a16="http://schemas.microsoft.com/office/drawing/2014/main" val="2224299609"/>
                    </a:ext>
                  </a:extLst>
                </a:gridCol>
                <a:gridCol w="3196358">
                  <a:extLst>
                    <a:ext uri="{9D8B030D-6E8A-4147-A177-3AD203B41FA5}">
                      <a16:colId xmlns:a16="http://schemas.microsoft.com/office/drawing/2014/main" val="2401431276"/>
                    </a:ext>
                  </a:extLst>
                </a:gridCol>
                <a:gridCol w="3196358">
                  <a:extLst>
                    <a:ext uri="{9D8B030D-6E8A-4147-A177-3AD203B41FA5}">
                      <a16:colId xmlns:a16="http://schemas.microsoft.com/office/drawing/2014/main" val="1904991234"/>
                    </a:ext>
                  </a:extLst>
                </a:gridCol>
              </a:tblGrid>
              <a:tr h="46531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Competitor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Strengths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Rosemary Ltd Advantage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66099001"/>
                  </a:ext>
                </a:extLst>
              </a:tr>
              <a:tr h="46531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Fast-food chains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Strong brand, fast service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Healthier menu, sustainability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4348308"/>
                  </a:ext>
                </a:extLst>
              </a:tr>
              <a:tr h="46531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Cafés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Established customers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Mobile and flexible locations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07201059"/>
                  </a:ext>
                </a:extLst>
              </a:tr>
              <a:tr h="8143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Other food trucks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Convenient, mobile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Local sourcing, eco-friendly packaging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04272590"/>
                  </a:ext>
                </a:extLst>
              </a:tr>
              <a:tr h="8143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Local takeaways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Affordable food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Fresh menu and sustainable positioning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978548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CB2BC2B-FB92-24D6-C043-F56FE4012028}"/>
              </a:ext>
            </a:extLst>
          </p:cNvPr>
          <p:cNvGraphicFramePr>
            <a:graphicFrameLocks noGrp="1"/>
          </p:cNvGraphicFramePr>
          <p:nvPr/>
        </p:nvGraphicFramePr>
        <p:xfrm>
          <a:off x="471492" y="2509296"/>
          <a:ext cx="3705660" cy="3858859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2688372">
                  <a:extLst>
                    <a:ext uri="{9D8B030D-6E8A-4147-A177-3AD203B41FA5}">
                      <a16:colId xmlns:a16="http://schemas.microsoft.com/office/drawing/2014/main" val="2331284505"/>
                    </a:ext>
                  </a:extLst>
                </a:gridCol>
                <a:gridCol w="1017288">
                  <a:extLst>
                    <a:ext uri="{9D8B030D-6E8A-4147-A177-3AD203B41FA5}">
                      <a16:colId xmlns:a16="http://schemas.microsoft.com/office/drawing/2014/main" val="621814898"/>
                    </a:ext>
                  </a:extLst>
                </a:gridCol>
              </a:tblGrid>
              <a:tr h="435574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Startup cost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/>
                        <a:t> 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4859002"/>
                  </a:ext>
                </a:extLst>
              </a:tr>
              <a:tr h="435574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Food truck purchase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/>
                        <a:t>35.000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16289626"/>
                  </a:ext>
                </a:extLst>
              </a:tr>
              <a:tr h="717026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</a:rPr>
                        <a:t>Kitchen equipment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/>
                        <a:t>10.000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98012847"/>
                  </a:ext>
                </a:extLst>
              </a:tr>
              <a:tr h="917554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Licences and business registration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/>
                        <a:t>1.000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53687517"/>
                  </a:ext>
                </a:extLst>
              </a:tr>
              <a:tr h="917554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Website and online ordering system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/>
                        <a:t>2.000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569101"/>
                  </a:ext>
                </a:extLst>
              </a:tr>
              <a:tr h="435574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TOTAL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/>
                        <a:t>48.000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297551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5774803-35C3-801B-FD72-6D6E81F24359}"/>
              </a:ext>
            </a:extLst>
          </p:cNvPr>
          <p:cNvGraphicFramePr>
            <a:graphicFrameLocks noGrp="1"/>
          </p:cNvGraphicFramePr>
          <p:nvPr/>
        </p:nvGraphicFramePr>
        <p:xfrm>
          <a:off x="5162455" y="2509296"/>
          <a:ext cx="3737811" cy="3858841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2521275">
                  <a:extLst>
                    <a:ext uri="{9D8B030D-6E8A-4147-A177-3AD203B41FA5}">
                      <a16:colId xmlns:a16="http://schemas.microsoft.com/office/drawing/2014/main" val="2322687302"/>
                    </a:ext>
                  </a:extLst>
                </a:gridCol>
                <a:gridCol w="1216536">
                  <a:extLst>
                    <a:ext uri="{9D8B030D-6E8A-4147-A177-3AD203B41FA5}">
                      <a16:colId xmlns:a16="http://schemas.microsoft.com/office/drawing/2014/main" val="3420136723"/>
                    </a:ext>
                  </a:extLst>
                </a:gridCol>
              </a:tblGrid>
              <a:tr h="734473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</a:rPr>
                        <a:t>Fixed costs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</a:rPr>
                        <a:t>Per month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7728170"/>
                  </a:ext>
                </a:extLst>
              </a:tr>
              <a:tr h="412604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</a:rPr>
                        <a:t>Salary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/>
                        <a:t>5.000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6190781"/>
                  </a:ext>
                </a:extLst>
              </a:tr>
              <a:tr h="400104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</a:rPr>
                        <a:t>Insurance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/>
                        <a:t>200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82817745"/>
                  </a:ext>
                </a:extLst>
              </a:tr>
              <a:tr h="734473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</a:rPr>
                        <a:t>Software subscriptions and licences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/>
                        <a:t>100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49390589"/>
                  </a:ext>
                </a:extLst>
              </a:tr>
              <a:tr h="687665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</a:rPr>
                        <a:t>Accountant 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/>
                        <a:t>100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98930084"/>
                  </a:ext>
                </a:extLst>
              </a:tr>
              <a:tr h="889519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</a:rPr>
                        <a:t>Total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0"/>
                        <a:t>5.400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52970193"/>
                  </a:ext>
                </a:extLst>
              </a:tr>
            </a:tbl>
          </a:graphicData>
        </a:graphic>
      </p:graphicFrame>
      <p:sp>
        <p:nvSpPr>
          <p:cNvPr id="4" name="TextBox 4">
            <a:extLst>
              <a:ext uri="{FF2B5EF4-FFF2-40B4-BE49-F238E27FC236}">
                <a16:creationId xmlns:a16="http://schemas.microsoft.com/office/drawing/2014/main" id="{CA06CB46-DCC3-E2E5-47A1-8A30F2A681B9}"/>
              </a:ext>
            </a:extLst>
          </p:cNvPr>
          <p:cNvSpPr txBox="1"/>
          <p:nvPr/>
        </p:nvSpPr>
        <p:spPr>
          <a:xfrm>
            <a:off x="714777" y="1133682"/>
            <a:ext cx="6100913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Total funding required: £55,780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I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nvestment need: £48,000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Additional working capital: £7,780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3912D024-D546-406D-2D51-7498E5CBE1D8}"/>
              </a:ext>
            </a:extLst>
          </p:cNvPr>
          <p:cNvSpPr txBox="1"/>
          <p:nvPr/>
        </p:nvSpPr>
        <p:spPr>
          <a:xfrm>
            <a:off x="543235" y="569314"/>
            <a:ext cx="6104022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Funding Requirements and Allocation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364DA38-737D-63D4-5F83-E716B35D1C81}"/>
              </a:ext>
            </a:extLst>
          </p:cNvPr>
          <p:cNvGraphicFramePr>
            <a:graphicFrameLocks noGrp="1"/>
          </p:cNvGraphicFramePr>
          <p:nvPr/>
        </p:nvGraphicFramePr>
        <p:xfrm>
          <a:off x="691030" y="1673461"/>
          <a:ext cx="7892533" cy="3862096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1974153">
                  <a:extLst>
                    <a:ext uri="{9D8B030D-6E8A-4147-A177-3AD203B41FA5}">
                      <a16:colId xmlns:a16="http://schemas.microsoft.com/office/drawing/2014/main" val="2899274771"/>
                    </a:ext>
                  </a:extLst>
                </a:gridCol>
                <a:gridCol w="1029038">
                  <a:extLst>
                    <a:ext uri="{9D8B030D-6E8A-4147-A177-3AD203B41FA5}">
                      <a16:colId xmlns:a16="http://schemas.microsoft.com/office/drawing/2014/main" val="3288013296"/>
                    </a:ext>
                  </a:extLst>
                </a:gridCol>
                <a:gridCol w="1112139">
                  <a:extLst>
                    <a:ext uri="{9D8B030D-6E8A-4147-A177-3AD203B41FA5}">
                      <a16:colId xmlns:a16="http://schemas.microsoft.com/office/drawing/2014/main" val="3440461076"/>
                    </a:ext>
                  </a:extLst>
                </a:gridCol>
                <a:gridCol w="1000518">
                  <a:extLst>
                    <a:ext uri="{9D8B030D-6E8A-4147-A177-3AD203B41FA5}">
                      <a16:colId xmlns:a16="http://schemas.microsoft.com/office/drawing/2014/main" val="3964689691"/>
                    </a:ext>
                  </a:extLst>
                </a:gridCol>
                <a:gridCol w="1001332">
                  <a:extLst>
                    <a:ext uri="{9D8B030D-6E8A-4147-A177-3AD203B41FA5}">
                      <a16:colId xmlns:a16="http://schemas.microsoft.com/office/drawing/2014/main" val="806393750"/>
                    </a:ext>
                  </a:extLst>
                </a:gridCol>
                <a:gridCol w="889711">
                  <a:extLst>
                    <a:ext uri="{9D8B030D-6E8A-4147-A177-3AD203B41FA5}">
                      <a16:colId xmlns:a16="http://schemas.microsoft.com/office/drawing/2014/main" val="1472330598"/>
                    </a:ext>
                  </a:extLst>
                </a:gridCol>
                <a:gridCol w="885642">
                  <a:extLst>
                    <a:ext uri="{9D8B030D-6E8A-4147-A177-3AD203B41FA5}">
                      <a16:colId xmlns:a16="http://schemas.microsoft.com/office/drawing/2014/main" val="3891475403"/>
                    </a:ext>
                  </a:extLst>
                </a:gridCol>
              </a:tblGrid>
              <a:tr h="502060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  <a:latin typeface="Aptos" pitchFamily="34"/>
                          <a:ea typeface="Aptos" pitchFamily="34"/>
                          <a:cs typeface="Times New Roman" pitchFamily="18"/>
                        </a:rPr>
                        <a:t>Description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Month1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Month2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Month3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Month4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Month5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Month6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0082080"/>
                  </a:ext>
                </a:extLst>
              </a:tr>
              <a:tr h="517321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Ingredients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1.800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2.000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2.200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2.400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2.600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2.800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1953885"/>
                  </a:ext>
                </a:extLst>
              </a:tr>
              <a:tr h="502060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Packaging materials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400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450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500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550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600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650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745812"/>
                  </a:ext>
                </a:extLst>
              </a:tr>
              <a:tr h="517321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Fuel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400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450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500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550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2460049"/>
                  </a:ext>
                </a:extLst>
              </a:tr>
              <a:tr h="660635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Marketing and promotions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400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400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66075875"/>
                  </a:ext>
                </a:extLst>
              </a:tr>
              <a:tr h="660635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Payment processing fees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80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100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120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140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160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180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65049773"/>
                  </a:ext>
                </a:extLst>
              </a:tr>
              <a:tr h="502060"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</a:rPr>
                        <a:t>Total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2.880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3.250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3.620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3.890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4.260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85725" marR="85725"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/>
                        <a:t>4.530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7153921"/>
                  </a:ext>
                </a:extLst>
              </a:tr>
            </a:tbl>
          </a:graphicData>
        </a:graphic>
      </p:graphicFrame>
      <p:sp>
        <p:nvSpPr>
          <p:cNvPr id="3" name="TextBox 3">
            <a:extLst>
              <a:ext uri="{FF2B5EF4-FFF2-40B4-BE49-F238E27FC236}">
                <a16:creationId xmlns:a16="http://schemas.microsoft.com/office/drawing/2014/main" id="{99FBEF22-A1C2-7DA1-8C9B-A4B4A95F5A90}"/>
              </a:ext>
            </a:extLst>
          </p:cNvPr>
          <p:cNvSpPr txBox="1"/>
          <p:nvPr/>
        </p:nvSpPr>
        <p:spPr>
          <a:xfrm>
            <a:off x="857862" y="860770"/>
            <a:ext cx="6100913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sng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Variable Cost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B47E6F2-C641-19E5-2BE0-5FBE814C747C}"/>
              </a:ext>
            </a:extLst>
          </p:cNvPr>
          <p:cNvGraphicFramePr>
            <a:graphicFrameLocks noGrp="1"/>
          </p:cNvGraphicFramePr>
          <p:nvPr/>
        </p:nvGraphicFramePr>
        <p:xfrm>
          <a:off x="979578" y="1080893"/>
          <a:ext cx="7338517" cy="4159669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1271153">
                  <a:extLst>
                    <a:ext uri="{9D8B030D-6E8A-4147-A177-3AD203B41FA5}">
                      <a16:colId xmlns:a16="http://schemas.microsoft.com/office/drawing/2014/main" val="4186732247"/>
                    </a:ext>
                  </a:extLst>
                </a:gridCol>
                <a:gridCol w="952439">
                  <a:extLst>
                    <a:ext uri="{9D8B030D-6E8A-4147-A177-3AD203B41FA5}">
                      <a16:colId xmlns:a16="http://schemas.microsoft.com/office/drawing/2014/main" val="3033401439"/>
                    </a:ext>
                  </a:extLst>
                </a:gridCol>
                <a:gridCol w="952439">
                  <a:extLst>
                    <a:ext uri="{9D8B030D-6E8A-4147-A177-3AD203B41FA5}">
                      <a16:colId xmlns:a16="http://schemas.microsoft.com/office/drawing/2014/main" val="3015880985"/>
                    </a:ext>
                  </a:extLst>
                </a:gridCol>
                <a:gridCol w="952439">
                  <a:extLst>
                    <a:ext uri="{9D8B030D-6E8A-4147-A177-3AD203B41FA5}">
                      <a16:colId xmlns:a16="http://schemas.microsoft.com/office/drawing/2014/main" val="2566435541"/>
                    </a:ext>
                  </a:extLst>
                </a:gridCol>
                <a:gridCol w="952439">
                  <a:extLst>
                    <a:ext uri="{9D8B030D-6E8A-4147-A177-3AD203B41FA5}">
                      <a16:colId xmlns:a16="http://schemas.microsoft.com/office/drawing/2014/main" val="667405383"/>
                    </a:ext>
                  </a:extLst>
                </a:gridCol>
                <a:gridCol w="952439">
                  <a:extLst>
                    <a:ext uri="{9D8B030D-6E8A-4147-A177-3AD203B41FA5}">
                      <a16:colId xmlns:a16="http://schemas.microsoft.com/office/drawing/2014/main" val="3652925711"/>
                    </a:ext>
                  </a:extLst>
                </a:gridCol>
                <a:gridCol w="1305168">
                  <a:extLst>
                    <a:ext uri="{9D8B030D-6E8A-4147-A177-3AD203B41FA5}">
                      <a16:colId xmlns:a16="http://schemas.microsoft.com/office/drawing/2014/main" val="649617613"/>
                    </a:ext>
                  </a:extLst>
                </a:gridCol>
              </a:tblGrid>
              <a:tr h="693279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none" strike="noStrike" kern="0">
                          <a:solidFill>
                            <a:srgbClr val="000000"/>
                          </a:solidFill>
                        </a:rPr>
                        <a:t> Description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Apr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May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Jun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July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Aug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Sep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6738741"/>
                  </a:ext>
                </a:extLst>
              </a:tr>
              <a:tr h="693279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Fixed cost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£ 5.400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£ 5.400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£ 5.400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£ 5.400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£ 5.400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£5.400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8416986"/>
                  </a:ext>
                </a:extLst>
              </a:tr>
              <a:tr h="693279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Variable cost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£ 2.880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£ 3.250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£ 3.620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£ 3.890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£ 4.260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£ 4.530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64683160"/>
                  </a:ext>
                </a:extLst>
              </a:tr>
              <a:tr h="693279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Total cost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£ 8.280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£ 8.650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£ 9.020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£ 9.290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£ 9.660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£ 9.930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1328313"/>
                  </a:ext>
                </a:extLst>
              </a:tr>
              <a:tr h="693279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Revenue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£ 4100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£ 6.150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£ 7.920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£ 9.740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£ 10.510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£ 11.650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19077727"/>
                  </a:ext>
                </a:extLst>
              </a:tr>
              <a:tr h="693279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Profit\loss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-4.180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-2.500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£-1.100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£ 450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£ 850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1200" u="sng" kern="0">
                          <a:solidFill>
                            <a:srgbClr val="000000"/>
                          </a:solidFill>
                        </a:rPr>
                        <a:t>£ 1.720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78327887"/>
                  </a:ext>
                </a:extLst>
              </a:tr>
            </a:tbl>
          </a:graphicData>
        </a:graphic>
      </p:graphicFrame>
      <p:sp>
        <p:nvSpPr>
          <p:cNvPr id="3" name="TextBox 3">
            <a:extLst>
              <a:ext uri="{FF2B5EF4-FFF2-40B4-BE49-F238E27FC236}">
                <a16:creationId xmlns:a16="http://schemas.microsoft.com/office/drawing/2014/main" id="{995EBB5E-E649-307A-C5F5-C6F2DD73D8E9}"/>
              </a:ext>
            </a:extLst>
          </p:cNvPr>
          <p:cNvSpPr txBox="1"/>
          <p:nvPr/>
        </p:nvSpPr>
        <p:spPr>
          <a:xfrm>
            <a:off x="1349480" y="415101"/>
            <a:ext cx="6100913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Financial Forecast and Break-even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D309B07A-85CF-7F4B-BC43-7B9D414355E1}"/>
              </a:ext>
            </a:extLst>
          </p:cNvPr>
          <p:cNvSpPr txBox="1"/>
          <p:nvPr/>
        </p:nvSpPr>
        <p:spPr>
          <a:xfrm>
            <a:off x="979578" y="5444694"/>
            <a:ext cx="8429890" cy="18866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Investment Capital Needed =  £55,780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</a:t>
            </a:r>
            <a:r>
              <a:rPr lang="en-GB" sz="14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48.000+4.180+2.500+1.100=55.780)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Aptos" pitchFamily="34"/>
                <a:ea typeface="DengXian" pitchFamily="2"/>
                <a:cs typeface="Times New Roman" pitchFamily="18"/>
              </a:rPr>
              <a:t>Investment needed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DengXian" pitchFamily="2"/>
                <a:cs typeface="Times New Roman" pitchFamily="18"/>
              </a:rPr>
              <a:t> =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highlight>
                  <a:srgbClr val="00FFFF"/>
                </a:highlight>
                <a:uFillTx/>
                <a:latin typeface="Aptos" pitchFamily="34"/>
                <a:ea typeface="DengXian" pitchFamily="2"/>
                <a:cs typeface="Times New Roman" pitchFamily="18"/>
              </a:rPr>
              <a:t>Total Startup Cost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DengXian" pitchFamily="2"/>
                <a:cs typeface="Times New Roman" pitchFamily="18"/>
              </a:rPr>
              <a:t> + (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Aptos" pitchFamily="34"/>
                <a:ea typeface="DengXian" pitchFamily="2"/>
                <a:cs typeface="Times New Roman" pitchFamily="18"/>
              </a:rPr>
              <a:t>Operational Cost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DengXian" pitchFamily="2"/>
                <a:cs typeface="Times New Roman" pitchFamily="18"/>
              </a:rPr>
              <a:t>–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highlight>
                  <a:srgbClr val="FF00FF"/>
                </a:highlight>
                <a:uFillTx/>
                <a:latin typeface="Aptos" pitchFamily="34"/>
                <a:ea typeface="DengXian" pitchFamily="2"/>
                <a:cs typeface="Times New Roman" pitchFamily="18"/>
              </a:rPr>
              <a:t>Revenue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DengXian" pitchFamily="2"/>
                <a:cs typeface="Times New Roman" pitchFamily="18"/>
              </a:rPr>
              <a:t>  up to the break-even point)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0354D840-CC45-843F-271E-E52BFA2515DD}"/>
              </a:ext>
            </a:extLst>
          </p:cNvPr>
          <p:cNvSpPr txBox="1"/>
          <p:nvPr/>
        </p:nvSpPr>
        <p:spPr>
          <a:xfrm>
            <a:off x="608368" y="473586"/>
            <a:ext cx="6100913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Conclusions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78C14CF0-357E-5E54-075B-CDF14FD06561}"/>
              </a:ext>
            </a:extLst>
          </p:cNvPr>
          <p:cNvSpPr txBox="1"/>
          <p:nvPr/>
        </p:nvSpPr>
        <p:spPr>
          <a:xfrm>
            <a:off x="661220" y="1521909"/>
            <a:ext cx="4530211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Clear target market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Healthy and affordable food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Convenient mobile service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Strong sustainability focus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Multiple marketing channels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Potential for business expansion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D987F53B-244F-A072-0B32-C25EBB483540}"/>
              </a:ext>
            </a:extLst>
          </p:cNvPr>
          <p:cNvSpPr txBox="1"/>
          <p:nvPr/>
        </p:nvSpPr>
        <p:spPr>
          <a:xfrm>
            <a:off x="661220" y="1043915"/>
            <a:ext cx="362564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Why Rosemary Ltd?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8D875D1D-DEA3-E255-A402-FFC15E8DF162}"/>
              </a:ext>
            </a:extLst>
          </p:cNvPr>
          <p:cNvSpPr txBox="1"/>
          <p:nvPr/>
        </p:nvSpPr>
        <p:spPr>
          <a:xfrm>
            <a:off x="5191432" y="1043915"/>
            <a:ext cx="610091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Future Growth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4558A3BA-AE9F-0340-403B-9FDDA6ECE34C}"/>
              </a:ext>
            </a:extLst>
          </p:cNvPr>
          <p:cNvSpPr txBox="1"/>
          <p:nvPr/>
        </p:nvSpPr>
        <p:spPr>
          <a:xfrm>
            <a:off x="5191432" y="1483824"/>
            <a:ext cx="6100913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Reach break-even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Build a loyal customer base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Expand to additional food trucks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Develop catering services</a:t>
            </a: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• Strengthen local partnerships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8061AF36-5101-EA72-1DDB-24FDA0425F68}"/>
              </a:ext>
            </a:extLst>
          </p:cNvPr>
          <p:cNvSpPr txBox="1"/>
          <p:nvPr/>
        </p:nvSpPr>
        <p:spPr>
          <a:xfrm>
            <a:off x="471949" y="1469358"/>
            <a:ext cx="8777746" cy="42073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Burns, P. (2016) Entrepreneurship and Small Business. 4th edn. London: Palgrave Macmillan.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Chaffey, D. and Ellis-Chadwick, F. (2019) Digital Marketing: Strategy, Implementation and Practice. 7th edn. Harlow: Pearson.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Kotler, P. and Armstrong, G. (2020) Principles of Marketing. 18th edn. Harlow: Pearson.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Yüksel, I. (2012) ‘Developing a multi-criteria approach to analysing PESTEL’, International Journal of Business and Management, 7(24), pp. 52–66.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https://online.visual-paradigm.com/infoart/templates/menus/food-truck-menu/?utm_source=chatgpt.com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75E2F065-E0ED-220F-EA67-86A1B1E10C26}"/>
              </a:ext>
            </a:extLst>
          </p:cNvPr>
          <p:cNvSpPr txBox="1"/>
          <p:nvPr/>
        </p:nvSpPr>
        <p:spPr>
          <a:xfrm>
            <a:off x="759546" y="798563"/>
            <a:ext cx="6100913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References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6">
            <a:extLst>
              <a:ext uri="{FF2B5EF4-FFF2-40B4-BE49-F238E27FC236}">
                <a16:creationId xmlns:a16="http://schemas.microsoft.com/office/drawing/2014/main" id="{0E440220-1C77-AD97-2FE6-00DAC63C6327}"/>
              </a:ext>
            </a:extLst>
          </p:cNvPr>
          <p:cNvSpPr txBox="1"/>
          <p:nvPr/>
        </p:nvSpPr>
        <p:spPr>
          <a:xfrm>
            <a:off x="2018071" y="2538868"/>
            <a:ext cx="6100913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Thank you for your time and attention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369</TotalTime>
  <Words>1039</Words>
  <Application>Microsoft Office PowerPoint</Application>
  <PresentationFormat>Widescreen</PresentationFormat>
  <Paragraphs>240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Times New Roman</vt:lpstr>
      <vt:lpstr>Trebuchet MS</vt:lpstr>
      <vt:lpstr>Wingdings 3</vt:lpstr>
      <vt:lpstr>Facet</vt:lpstr>
      <vt:lpstr>Enterprise and Entrepreneurship </vt:lpstr>
      <vt:lpstr>Rosemary LTD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and Entrepreneurship </dc:title>
  <dc:creator>Florentina Murariu</dc:creator>
  <cp:lastModifiedBy>app</cp:lastModifiedBy>
  <cp:revision>16</cp:revision>
  <dcterms:created xsi:type="dcterms:W3CDTF">2026-08-03T16:28:58Z</dcterms:created>
  <dcterms:modified xsi:type="dcterms:W3CDTF">2026-08-09T15:46:43Z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2e150ff-4790-4db0-9801-e1a2cb83509c_Enabled">
    <vt:lpwstr>true</vt:lpwstr>
  </property>
  <property fmtid="{D5CDD505-2E9C-101B-9397-08002B2CF9AE}" pid="3" name="MSIP_Label_32e150ff-4790-4db0-9801-e1a2cb83509c_SetDate">
    <vt:lpwstr>2026-08-03T18:04:55Z</vt:lpwstr>
  </property>
  <property fmtid="{D5CDD505-2E9C-101B-9397-08002B2CF9AE}" pid="4" name="MSIP_Label_32e150ff-4790-4db0-9801-e1a2cb83509c_Method">
    <vt:lpwstr>Standard</vt:lpwstr>
  </property>
  <property fmtid="{D5CDD505-2E9C-101B-9397-08002B2CF9AE}" pid="5" name="MSIP_Label_32e150ff-4790-4db0-9801-e1a2cb83509c_Name">
    <vt:lpwstr>defa4170-0d19-0005-0004-bc88714345d2</vt:lpwstr>
  </property>
  <property fmtid="{D5CDD505-2E9C-101B-9397-08002B2CF9AE}" pid="6" name="MSIP_Label_32e150ff-4790-4db0-9801-e1a2cb83509c_SiteId">
    <vt:lpwstr>31b813f2-6514-42e9-b2f4-5d69ef68118b</vt:lpwstr>
  </property>
  <property fmtid="{D5CDD505-2E9C-101B-9397-08002B2CF9AE}" pid="7" name="MSIP_Label_32e150ff-4790-4db0-9801-e1a2cb83509c_ActionId">
    <vt:lpwstr>8a0da678-4e21-4c3d-9fdb-fa501b280775</vt:lpwstr>
  </property>
  <property fmtid="{D5CDD505-2E9C-101B-9397-08002B2CF9AE}" pid="8" name="MSIP_Label_32e150ff-4790-4db0-9801-e1a2cb83509c_ContentBits">
    <vt:lpwstr>0</vt:lpwstr>
  </property>
  <property fmtid="{D5CDD505-2E9C-101B-9397-08002B2CF9AE}" pid="9" name="MSIP_Label_32e150ff-4790-4db0-9801-e1a2cb83509c_Tag">
    <vt:lpwstr>10, 3, 0, 1</vt:lpwstr>
  </property>
</Properties>
</file>