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03" r:id="rId1"/>
  </p:sldMasterIdLst>
  <p:notesMasterIdLst>
    <p:notesMasterId r:id="rId15"/>
  </p:notesMasterIdLst>
  <p:handoutMasterIdLst>
    <p:handoutMasterId r:id="rId16"/>
  </p:handoutMasterIdLst>
  <p:sldIdLst>
    <p:sldId id="272" r:id="rId2"/>
    <p:sldId id="273" r:id="rId3"/>
    <p:sldId id="259" r:id="rId4"/>
    <p:sldId id="278" r:id="rId5"/>
    <p:sldId id="261" r:id="rId6"/>
    <p:sldId id="262" r:id="rId7"/>
    <p:sldId id="263" r:id="rId8"/>
    <p:sldId id="264" r:id="rId9"/>
    <p:sldId id="266" r:id="rId10"/>
    <p:sldId id="282" r:id="rId11"/>
    <p:sldId id="280" r:id="rId12"/>
    <p:sldId id="283" r:id="rId13"/>
    <p:sldId id="28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4ED"/>
    <a:srgbClr val="FF99FF"/>
    <a:srgbClr val="FF9999"/>
    <a:srgbClr val="B7DBB5"/>
    <a:srgbClr val="D1D8B7"/>
    <a:srgbClr val="FF66FF"/>
    <a:srgbClr val="FF3399"/>
    <a:srgbClr val="A09D79"/>
    <a:srgbClr val="AD5C4D"/>
    <a:srgbClr val="543E3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86C5D5-D51D-4B33-AE6A-28599A4EB5DE}" v="13" dt="2025-10-13T00:29:39.676"/>
  </p1510:revLst>
</p1510:revInfo>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441" autoAdjust="0"/>
    <p:restoredTop sz="94830"/>
  </p:normalViewPr>
  <p:slideViewPr>
    <p:cSldViewPr snapToGrid="0">
      <p:cViewPr varScale="1">
        <p:scale>
          <a:sx n="69" d="100"/>
          <a:sy n="69" d="100"/>
        </p:scale>
        <p:origin x="762" y="66"/>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23" Type="http://schemas.microsoft.com/office/2018/10/relationships/authors" Target="authors.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na mya" userId="078489053451d7b4" providerId="LiveId" clId="{9C86C5D5-D51D-4B33-AE6A-28599A4EB5DE}"/>
    <pc:docChg chg="modSld sldOrd">
      <pc:chgData name="nina mya" userId="078489053451d7b4" providerId="LiveId" clId="{9C86C5D5-D51D-4B33-AE6A-28599A4EB5DE}" dt="2025-10-13T00:30:18.993" v="54" actId="113"/>
      <pc:docMkLst>
        <pc:docMk/>
      </pc:docMkLst>
      <pc:sldChg chg="modTransition">
        <pc:chgData name="nina mya" userId="078489053451d7b4" providerId="LiveId" clId="{9C86C5D5-D51D-4B33-AE6A-28599A4EB5DE}" dt="2025-10-13T00:18:02.239" v="6"/>
        <pc:sldMkLst>
          <pc:docMk/>
          <pc:sldMk cId="1699088621" sldId="261"/>
        </pc:sldMkLst>
      </pc:sldChg>
      <pc:sldChg chg="modTransition">
        <pc:chgData name="nina mya" userId="078489053451d7b4" providerId="LiveId" clId="{9C86C5D5-D51D-4B33-AE6A-28599A4EB5DE}" dt="2025-10-13T00:18:10.706" v="7"/>
        <pc:sldMkLst>
          <pc:docMk/>
          <pc:sldMk cId="2752853293" sldId="262"/>
        </pc:sldMkLst>
      </pc:sldChg>
      <pc:sldChg chg="modTransition">
        <pc:chgData name="nina mya" userId="078489053451d7b4" providerId="LiveId" clId="{9C86C5D5-D51D-4B33-AE6A-28599A4EB5DE}" dt="2025-10-13T00:18:15.665" v="8"/>
        <pc:sldMkLst>
          <pc:docMk/>
          <pc:sldMk cId="1096717490" sldId="263"/>
        </pc:sldMkLst>
      </pc:sldChg>
      <pc:sldChg chg="modTransition">
        <pc:chgData name="nina mya" userId="078489053451d7b4" providerId="LiveId" clId="{9C86C5D5-D51D-4B33-AE6A-28599A4EB5DE}" dt="2025-10-13T00:18:19.087" v="9"/>
        <pc:sldMkLst>
          <pc:docMk/>
          <pc:sldMk cId="1002104821" sldId="264"/>
        </pc:sldMkLst>
      </pc:sldChg>
      <pc:sldChg chg="modTransition">
        <pc:chgData name="nina mya" userId="078489053451d7b4" providerId="LiveId" clId="{9C86C5D5-D51D-4B33-AE6A-28599A4EB5DE}" dt="2025-10-13T00:18:24.577" v="10"/>
        <pc:sldMkLst>
          <pc:docMk/>
          <pc:sldMk cId="1234133501" sldId="266"/>
        </pc:sldMkLst>
      </pc:sldChg>
      <pc:sldChg chg="modSp mod modTransition">
        <pc:chgData name="nina mya" userId="078489053451d7b4" providerId="LiveId" clId="{9C86C5D5-D51D-4B33-AE6A-28599A4EB5DE}" dt="2025-10-13T00:28:17.641" v="22" actId="20577"/>
        <pc:sldMkLst>
          <pc:docMk/>
          <pc:sldMk cId="3474133943" sldId="273"/>
        </pc:sldMkLst>
        <pc:spChg chg="mod">
          <ac:chgData name="nina mya" userId="078489053451d7b4" providerId="LiveId" clId="{9C86C5D5-D51D-4B33-AE6A-28599A4EB5DE}" dt="2025-10-13T00:28:17.641" v="22" actId="20577"/>
          <ac:spMkLst>
            <pc:docMk/>
            <pc:sldMk cId="3474133943" sldId="273"/>
            <ac:spMk id="5" creationId="{EA3C4F14-FA42-2623-A783-B2925633939D}"/>
          </ac:spMkLst>
        </pc:spChg>
      </pc:sldChg>
      <pc:sldChg chg="modTransition">
        <pc:chgData name="nina mya" userId="078489053451d7b4" providerId="LiveId" clId="{9C86C5D5-D51D-4B33-AE6A-28599A4EB5DE}" dt="2025-10-13T00:17:59.773" v="5"/>
        <pc:sldMkLst>
          <pc:docMk/>
          <pc:sldMk cId="520000563" sldId="278"/>
        </pc:sldMkLst>
      </pc:sldChg>
      <pc:sldChg chg="modTransition">
        <pc:chgData name="nina mya" userId="078489053451d7b4" providerId="LiveId" clId="{9C86C5D5-D51D-4B33-AE6A-28599A4EB5DE}" dt="2025-10-13T00:18:31.265" v="12"/>
        <pc:sldMkLst>
          <pc:docMk/>
          <pc:sldMk cId="3418206844" sldId="280"/>
        </pc:sldMkLst>
      </pc:sldChg>
      <pc:sldChg chg="modSp mod">
        <pc:chgData name="nina mya" userId="078489053451d7b4" providerId="LiveId" clId="{9C86C5D5-D51D-4B33-AE6A-28599A4EB5DE}" dt="2025-10-13T00:17:37.603" v="1" actId="255"/>
        <pc:sldMkLst>
          <pc:docMk/>
          <pc:sldMk cId="2577936335" sldId="281"/>
        </pc:sldMkLst>
        <pc:spChg chg="mod">
          <ac:chgData name="nina mya" userId="078489053451d7b4" providerId="LiveId" clId="{9C86C5D5-D51D-4B33-AE6A-28599A4EB5DE}" dt="2025-10-13T00:17:30.392" v="0" actId="255"/>
          <ac:spMkLst>
            <pc:docMk/>
            <pc:sldMk cId="2577936335" sldId="281"/>
            <ac:spMk id="2" creationId="{34096D4E-8B4F-62B8-F551-56379B923E78}"/>
          </ac:spMkLst>
        </pc:spChg>
        <pc:spChg chg="mod">
          <ac:chgData name="nina mya" userId="078489053451d7b4" providerId="LiveId" clId="{9C86C5D5-D51D-4B33-AE6A-28599A4EB5DE}" dt="2025-10-13T00:17:37.603" v="1" actId="255"/>
          <ac:spMkLst>
            <pc:docMk/>
            <pc:sldMk cId="2577936335" sldId="281"/>
            <ac:spMk id="3" creationId="{FF07BEBE-18E8-4025-FF6F-EC0130CB4F22}"/>
          </ac:spMkLst>
        </pc:spChg>
      </pc:sldChg>
      <pc:sldChg chg="modTransition">
        <pc:chgData name="nina mya" userId="078489053451d7b4" providerId="LiveId" clId="{9C86C5D5-D51D-4B33-AE6A-28599A4EB5DE}" dt="2025-10-13T00:18:27.810" v="11"/>
        <pc:sldMkLst>
          <pc:docMk/>
          <pc:sldMk cId="1164941242" sldId="282"/>
        </pc:sldMkLst>
      </pc:sldChg>
      <pc:sldChg chg="addSp delSp modSp mod ord">
        <pc:chgData name="nina mya" userId="078489053451d7b4" providerId="LiveId" clId="{9C86C5D5-D51D-4B33-AE6A-28599A4EB5DE}" dt="2025-10-13T00:30:18.993" v="54" actId="113"/>
        <pc:sldMkLst>
          <pc:docMk/>
          <pc:sldMk cId="4209862290" sldId="283"/>
        </pc:sldMkLst>
        <pc:spChg chg="mod">
          <ac:chgData name="nina mya" userId="078489053451d7b4" providerId="LiveId" clId="{9C86C5D5-D51D-4B33-AE6A-28599A4EB5DE}" dt="2025-10-13T00:30:03.407" v="53" actId="20577"/>
          <ac:spMkLst>
            <pc:docMk/>
            <pc:sldMk cId="4209862290" sldId="283"/>
            <ac:spMk id="9" creationId="{F284CA2A-77E4-7AA4-6847-7B7B37900D18}"/>
          </ac:spMkLst>
        </pc:spChg>
        <pc:spChg chg="add del mod">
          <ac:chgData name="nina mya" userId="078489053451d7b4" providerId="LiveId" clId="{9C86C5D5-D51D-4B33-AE6A-28599A4EB5DE}" dt="2025-10-13T00:29:06.763" v="26" actId="478"/>
          <ac:spMkLst>
            <pc:docMk/>
            <pc:sldMk cId="4209862290" sldId="283"/>
            <ac:spMk id="10" creationId="{0F70A13F-A569-5D6A-0DAB-AF9EAAA77E90}"/>
          </ac:spMkLst>
        </pc:spChg>
        <pc:spChg chg="add mod">
          <ac:chgData name="nina mya" userId="078489053451d7b4" providerId="LiveId" clId="{9C86C5D5-D51D-4B33-AE6A-28599A4EB5DE}" dt="2025-10-13T00:30:18.993" v="54" actId="113"/>
          <ac:spMkLst>
            <pc:docMk/>
            <pc:sldMk cId="4209862290" sldId="283"/>
            <ac:spMk id="11" creationId="{C5B0C38F-556D-7971-27D6-D1731FCE6CA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12/10/2025</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12/10/2025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2</a:t>
            </a:fld>
            <a:endParaRPr lang="en-GB" dirty="0"/>
          </a:p>
        </p:txBody>
      </p:sp>
    </p:spTree>
    <p:extLst>
      <p:ext uri="{BB962C8B-B14F-4D97-AF65-F5344CB8AC3E}">
        <p14:creationId xmlns:p14="http://schemas.microsoft.com/office/powerpoint/2010/main" val="2915729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3</a:t>
            </a:fld>
            <a:endParaRPr lang="en-GB"/>
          </a:p>
        </p:txBody>
      </p:sp>
    </p:spTree>
    <p:extLst>
      <p:ext uri="{BB962C8B-B14F-4D97-AF65-F5344CB8AC3E}">
        <p14:creationId xmlns:p14="http://schemas.microsoft.com/office/powerpoint/2010/main" val="1075896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4</a:t>
            </a:fld>
            <a:endParaRPr lang="en-GB"/>
          </a:p>
        </p:txBody>
      </p:sp>
    </p:spTree>
    <p:extLst>
      <p:ext uri="{BB962C8B-B14F-4D97-AF65-F5344CB8AC3E}">
        <p14:creationId xmlns:p14="http://schemas.microsoft.com/office/powerpoint/2010/main" val="23478919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5</a:t>
            </a:fld>
            <a:endParaRPr lang="en-GB"/>
          </a:p>
        </p:txBody>
      </p:sp>
    </p:spTree>
    <p:extLst>
      <p:ext uri="{BB962C8B-B14F-4D97-AF65-F5344CB8AC3E}">
        <p14:creationId xmlns:p14="http://schemas.microsoft.com/office/powerpoint/2010/main" val="12346800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6</a:t>
            </a:fld>
            <a:endParaRPr lang="en-GB"/>
          </a:p>
        </p:txBody>
      </p:sp>
    </p:spTree>
    <p:extLst>
      <p:ext uri="{BB962C8B-B14F-4D97-AF65-F5344CB8AC3E}">
        <p14:creationId xmlns:p14="http://schemas.microsoft.com/office/powerpoint/2010/main" val="8112712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7</a:t>
            </a:fld>
            <a:endParaRPr lang="en-GB"/>
          </a:p>
        </p:txBody>
      </p:sp>
    </p:spTree>
    <p:extLst>
      <p:ext uri="{BB962C8B-B14F-4D97-AF65-F5344CB8AC3E}">
        <p14:creationId xmlns:p14="http://schemas.microsoft.com/office/powerpoint/2010/main" val="21805736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8</a:t>
            </a:fld>
            <a:endParaRPr lang="en-GB"/>
          </a:p>
        </p:txBody>
      </p:sp>
    </p:spTree>
    <p:extLst>
      <p:ext uri="{BB962C8B-B14F-4D97-AF65-F5344CB8AC3E}">
        <p14:creationId xmlns:p14="http://schemas.microsoft.com/office/powerpoint/2010/main" val="36290029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9</a:t>
            </a:fld>
            <a:endParaRPr lang="en-GB" dirty="0"/>
          </a:p>
        </p:txBody>
      </p:sp>
    </p:spTree>
    <p:extLst>
      <p:ext uri="{BB962C8B-B14F-4D97-AF65-F5344CB8AC3E}">
        <p14:creationId xmlns:p14="http://schemas.microsoft.com/office/powerpoint/2010/main" val="1402747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10</a:t>
            </a:fld>
            <a:endParaRPr lang="en-GB"/>
          </a:p>
        </p:txBody>
      </p:sp>
    </p:spTree>
    <p:extLst>
      <p:ext uri="{BB962C8B-B14F-4D97-AF65-F5344CB8AC3E}">
        <p14:creationId xmlns:p14="http://schemas.microsoft.com/office/powerpoint/2010/main" val="31919399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11</a:t>
            </a:fld>
            <a:endParaRPr lang="en-GB"/>
          </a:p>
        </p:txBody>
      </p:sp>
    </p:spTree>
    <p:extLst>
      <p:ext uri="{BB962C8B-B14F-4D97-AF65-F5344CB8AC3E}">
        <p14:creationId xmlns:p14="http://schemas.microsoft.com/office/powerpoint/2010/main" val="29305382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13</a:t>
            </a:fld>
            <a:endParaRPr lang="en-GB"/>
          </a:p>
        </p:txBody>
      </p:sp>
    </p:spTree>
    <p:extLst>
      <p:ext uri="{BB962C8B-B14F-4D97-AF65-F5344CB8AC3E}">
        <p14:creationId xmlns:p14="http://schemas.microsoft.com/office/powerpoint/2010/main" val="179850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EDA25-84BB-54C1-1B43-81194588E2C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1CB88EA-F718-818B-FB34-1394077C98C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6144A38-D7EE-4CDE-CEE0-AC46A583F1FE}"/>
              </a:ext>
            </a:extLst>
          </p:cNvPr>
          <p:cNvSpPr>
            <a:spLocks noGrp="1"/>
          </p:cNvSpPr>
          <p:nvPr>
            <p:ph type="dt" sz="half" idx="10"/>
          </p:nvPr>
        </p:nvSpPr>
        <p:spPr/>
        <p:txBody>
          <a:bodyPr/>
          <a:lstStyle/>
          <a:p>
            <a:fld id="{C57CB7A0-092C-41C4-91A1-93C60461D3AB}" type="datetimeFigureOut">
              <a:rPr lang="en-GB" smtClean="0"/>
              <a:t>12/10/2025</a:t>
            </a:fld>
            <a:endParaRPr lang="en-GB"/>
          </a:p>
        </p:txBody>
      </p:sp>
      <p:sp>
        <p:nvSpPr>
          <p:cNvPr id="5" name="Footer Placeholder 4">
            <a:extLst>
              <a:ext uri="{FF2B5EF4-FFF2-40B4-BE49-F238E27FC236}">
                <a16:creationId xmlns:a16="http://schemas.microsoft.com/office/drawing/2014/main" id="{83A335B5-1C30-5703-DC40-062B802867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9B6D01-F816-424A-54F8-D8159897B337}"/>
              </a:ext>
            </a:extLst>
          </p:cNvPr>
          <p:cNvSpPr>
            <a:spLocks noGrp="1"/>
          </p:cNvSpPr>
          <p:nvPr>
            <p:ph type="sldNum" sz="quarter" idx="12"/>
          </p:nvPr>
        </p:nvSpPr>
        <p:spPr/>
        <p:txBody>
          <a:bodyPr/>
          <a:lstStyle/>
          <a:p>
            <a:fld id="{567159FC-4114-42B2-AD07-A8581996FE50}" type="slidenum">
              <a:rPr lang="en-GB" smtClean="0"/>
              <a:t>‹#›</a:t>
            </a:fld>
            <a:endParaRPr lang="en-GB"/>
          </a:p>
        </p:txBody>
      </p:sp>
      <p:sp>
        <p:nvSpPr>
          <p:cNvPr id="7" name="Freeform: Shape 28">
            <a:extLst>
              <a:ext uri="{FF2B5EF4-FFF2-40B4-BE49-F238E27FC236}">
                <a16:creationId xmlns:a16="http://schemas.microsoft.com/office/drawing/2014/main" id="{658DA567-9E52-F59E-D7F0-8E478BE0E8B6}"/>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8" name="Freeform: Shape 6">
            <a:extLst>
              <a:ext uri="{FF2B5EF4-FFF2-40B4-BE49-F238E27FC236}">
                <a16:creationId xmlns:a16="http://schemas.microsoft.com/office/drawing/2014/main" id="{8AEF70BA-7BAB-8A18-0DD4-F86F295A97D3}"/>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9" name="Freeform: Shape 33">
            <a:extLst>
              <a:ext uri="{FF2B5EF4-FFF2-40B4-BE49-F238E27FC236}">
                <a16:creationId xmlns:a16="http://schemas.microsoft.com/office/drawing/2014/main" id="{90956B97-F386-6CD6-0A05-84981B87E82E}"/>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0" name="Freeform: Shape 22">
            <a:extLst>
              <a:ext uri="{FF2B5EF4-FFF2-40B4-BE49-F238E27FC236}">
                <a16:creationId xmlns:a16="http://schemas.microsoft.com/office/drawing/2014/main" id="{07F39A20-25DC-6169-A0CE-3FC96286D22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2635431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2F0A5-1DDD-1636-737F-7FF9D454EF5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A00B841-7057-5EAE-B3CE-3AEA0922044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A0744C8-A193-D462-C3AE-3994C6C08148}"/>
              </a:ext>
            </a:extLst>
          </p:cNvPr>
          <p:cNvSpPr>
            <a:spLocks noGrp="1"/>
          </p:cNvSpPr>
          <p:nvPr>
            <p:ph type="dt" sz="half" idx="10"/>
          </p:nvPr>
        </p:nvSpPr>
        <p:spPr/>
        <p:txBody>
          <a:bodyPr/>
          <a:lstStyle/>
          <a:p>
            <a:pPr rtl="0"/>
            <a:r>
              <a:rPr lang="en-GB"/>
              <a:t>20XX</a:t>
            </a:r>
          </a:p>
        </p:txBody>
      </p:sp>
      <p:sp>
        <p:nvSpPr>
          <p:cNvPr id="5" name="Footer Placeholder 4">
            <a:extLst>
              <a:ext uri="{FF2B5EF4-FFF2-40B4-BE49-F238E27FC236}">
                <a16:creationId xmlns:a16="http://schemas.microsoft.com/office/drawing/2014/main" id="{3F1C98C3-CEAF-4E21-6A37-6DC3F25C1C1D}"/>
              </a:ext>
            </a:extLst>
          </p:cNvPr>
          <p:cNvSpPr>
            <a:spLocks noGrp="1"/>
          </p:cNvSpPr>
          <p:nvPr>
            <p:ph type="ftr" sz="quarter" idx="11"/>
          </p:nvPr>
        </p:nvSpPr>
        <p:spPr/>
        <p:txBody>
          <a:bodyPr/>
          <a:lstStyle/>
          <a:p>
            <a:pPr rtl="0"/>
            <a:r>
              <a:rPr lang="en-GB"/>
              <a:t>presentation title</a:t>
            </a:r>
          </a:p>
        </p:txBody>
      </p:sp>
      <p:sp>
        <p:nvSpPr>
          <p:cNvPr id="6" name="Slide Number Placeholder 5">
            <a:extLst>
              <a:ext uri="{FF2B5EF4-FFF2-40B4-BE49-F238E27FC236}">
                <a16:creationId xmlns:a16="http://schemas.microsoft.com/office/drawing/2014/main" id="{63E8FB4A-A5B2-4F88-282A-AD9DF0351BAC}"/>
              </a:ext>
            </a:extLst>
          </p:cNvPr>
          <p:cNvSpPr>
            <a:spLocks noGrp="1"/>
          </p:cNvSpPr>
          <p:nvPr>
            <p:ph type="sldNum" sz="quarter" idx="12"/>
          </p:nvPr>
        </p:nvSpPr>
        <p:spPr/>
        <p:txBody>
          <a:bodyPr/>
          <a:lstStyle/>
          <a:p>
            <a:pPr rtl="0"/>
            <a:fld id="{58FB4751-880F-D840-AAA9-3A15815CC996}" type="slidenum">
              <a:rPr lang="en-GB" smtClean="0"/>
              <a:t>‹#›</a:t>
            </a:fld>
            <a:endParaRPr lang="en-GB" dirty="0"/>
          </a:p>
        </p:txBody>
      </p:sp>
      <p:sp>
        <p:nvSpPr>
          <p:cNvPr id="7" name="Freeform: Shape 16">
            <a:extLst>
              <a:ext uri="{FF2B5EF4-FFF2-40B4-BE49-F238E27FC236}">
                <a16:creationId xmlns:a16="http://schemas.microsoft.com/office/drawing/2014/main" id="{EECCEEB6-9D89-34AE-5A47-F7776CAE5D6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Freeform: Shape 22">
            <a:extLst>
              <a:ext uri="{FF2B5EF4-FFF2-40B4-BE49-F238E27FC236}">
                <a16:creationId xmlns:a16="http://schemas.microsoft.com/office/drawing/2014/main" id="{2238C812-F75B-7110-A13C-2EB1E4C5263F}"/>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350345644"/>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C8D07-BE82-FADB-1C70-20139760B35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8BDEFD4-AE7A-0305-68EA-F4A9A35BBAA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22CCE91-3340-E430-BA49-779EBF27717D}"/>
              </a:ext>
            </a:extLst>
          </p:cNvPr>
          <p:cNvSpPr>
            <a:spLocks noGrp="1"/>
          </p:cNvSpPr>
          <p:nvPr>
            <p:ph type="dt" sz="half" idx="10"/>
          </p:nvPr>
        </p:nvSpPr>
        <p:spPr/>
        <p:txBody>
          <a:bodyPr/>
          <a:lstStyle/>
          <a:p>
            <a:fld id="{C57CB7A0-092C-41C4-91A1-93C60461D3AB}" type="datetimeFigureOut">
              <a:rPr lang="en-GB" smtClean="0"/>
              <a:t>12/10/2025</a:t>
            </a:fld>
            <a:endParaRPr lang="en-GB"/>
          </a:p>
        </p:txBody>
      </p:sp>
      <p:sp>
        <p:nvSpPr>
          <p:cNvPr id="5" name="Footer Placeholder 4">
            <a:extLst>
              <a:ext uri="{FF2B5EF4-FFF2-40B4-BE49-F238E27FC236}">
                <a16:creationId xmlns:a16="http://schemas.microsoft.com/office/drawing/2014/main" id="{5D4FBB13-38EE-EE9A-7BE2-699A4F202F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0FEBFC-1601-F11F-0136-5C6AAE28A8F0}"/>
              </a:ext>
            </a:extLst>
          </p:cNvPr>
          <p:cNvSpPr>
            <a:spLocks noGrp="1"/>
          </p:cNvSpPr>
          <p:nvPr>
            <p:ph type="sldNum" sz="quarter" idx="12"/>
          </p:nvPr>
        </p:nvSpPr>
        <p:spPr/>
        <p:txBody>
          <a:bodyPr/>
          <a:lstStyle/>
          <a:p>
            <a:fld id="{567159FC-4114-42B2-AD07-A8581996FE50}" type="slidenum">
              <a:rPr lang="en-GB" smtClean="0"/>
              <a:t>‹#›</a:t>
            </a:fld>
            <a:endParaRPr lang="en-GB"/>
          </a:p>
        </p:txBody>
      </p:sp>
      <p:sp>
        <p:nvSpPr>
          <p:cNvPr id="7" name="Freeform: Shape 24">
            <a:extLst>
              <a:ext uri="{FF2B5EF4-FFF2-40B4-BE49-F238E27FC236}">
                <a16:creationId xmlns:a16="http://schemas.microsoft.com/office/drawing/2014/main" id="{EE8C9058-CF27-DF45-E087-33E3CF14E1D9}"/>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Freeform: Shape 18">
            <a:extLst>
              <a:ext uri="{FF2B5EF4-FFF2-40B4-BE49-F238E27FC236}">
                <a16:creationId xmlns:a16="http://schemas.microsoft.com/office/drawing/2014/main" id="{EACD6444-E1BE-5797-25C9-98DA974701CA}"/>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9" name="Freeform: Shape 12">
            <a:extLst>
              <a:ext uri="{FF2B5EF4-FFF2-40B4-BE49-F238E27FC236}">
                <a16:creationId xmlns:a16="http://schemas.microsoft.com/office/drawing/2014/main" id="{1F4B54BD-7A29-17C3-8E36-693096F80155}"/>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0" name="Freeform: Shape 27">
            <a:extLst>
              <a:ext uri="{FF2B5EF4-FFF2-40B4-BE49-F238E27FC236}">
                <a16:creationId xmlns:a16="http://schemas.microsoft.com/office/drawing/2014/main" id="{09C9A6B8-FFC6-A4E6-0B63-A45C9BD77657}"/>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29">
            <a:extLst>
              <a:ext uri="{FF2B5EF4-FFF2-40B4-BE49-F238E27FC236}">
                <a16:creationId xmlns:a16="http://schemas.microsoft.com/office/drawing/2014/main" id="{B1E20180-9AC0-D98D-D0E7-843708BF7316}"/>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8173431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AF3A4-0707-4636-39FB-F47624A23CE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8C0736F-CC48-9B51-228B-E07090FBEB1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AA3ACAC-D48F-6024-F750-BB2EC2D9696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B4C9392-2E54-C341-42F0-9B35F149B06A}"/>
              </a:ext>
            </a:extLst>
          </p:cNvPr>
          <p:cNvSpPr>
            <a:spLocks noGrp="1"/>
          </p:cNvSpPr>
          <p:nvPr>
            <p:ph type="dt" sz="half" idx="10"/>
          </p:nvPr>
        </p:nvSpPr>
        <p:spPr/>
        <p:txBody>
          <a:bodyPr/>
          <a:lstStyle/>
          <a:p>
            <a:pPr rtl="0"/>
            <a:r>
              <a:rPr lang="en-GB"/>
              <a:t>20XX</a:t>
            </a:r>
          </a:p>
        </p:txBody>
      </p:sp>
      <p:sp>
        <p:nvSpPr>
          <p:cNvPr id="6" name="Footer Placeholder 5">
            <a:extLst>
              <a:ext uri="{FF2B5EF4-FFF2-40B4-BE49-F238E27FC236}">
                <a16:creationId xmlns:a16="http://schemas.microsoft.com/office/drawing/2014/main" id="{AFDBD436-FDCC-B478-6CD7-BE7851BC8E5D}"/>
              </a:ext>
            </a:extLst>
          </p:cNvPr>
          <p:cNvSpPr>
            <a:spLocks noGrp="1"/>
          </p:cNvSpPr>
          <p:nvPr>
            <p:ph type="ftr" sz="quarter" idx="11"/>
          </p:nvPr>
        </p:nvSpPr>
        <p:spPr/>
        <p:txBody>
          <a:bodyPr/>
          <a:lstStyle/>
          <a:p>
            <a:pPr rtl="0"/>
            <a:r>
              <a:rPr lang="en-GB"/>
              <a:t>presentation title</a:t>
            </a:r>
          </a:p>
        </p:txBody>
      </p:sp>
      <p:sp>
        <p:nvSpPr>
          <p:cNvPr id="7" name="Slide Number Placeholder 6">
            <a:extLst>
              <a:ext uri="{FF2B5EF4-FFF2-40B4-BE49-F238E27FC236}">
                <a16:creationId xmlns:a16="http://schemas.microsoft.com/office/drawing/2014/main" id="{7508CD55-8E8C-DF62-48A7-942AFD9D1F6F}"/>
              </a:ext>
            </a:extLst>
          </p:cNvPr>
          <p:cNvSpPr>
            <a:spLocks noGrp="1"/>
          </p:cNvSpPr>
          <p:nvPr>
            <p:ph type="sldNum" sz="quarter" idx="12"/>
          </p:nvPr>
        </p:nvSpPr>
        <p:spPr/>
        <p:txBody>
          <a:bodyPr/>
          <a:lstStyle/>
          <a:p>
            <a:pPr rtl="0"/>
            <a:fld id="{58FB4751-880F-D840-AAA9-3A15815CC996}" type="slidenum">
              <a:rPr lang="en-GB" smtClean="0"/>
              <a:t>‹#›</a:t>
            </a:fld>
            <a:endParaRPr lang="en-GB" dirty="0"/>
          </a:p>
        </p:txBody>
      </p:sp>
      <p:sp>
        <p:nvSpPr>
          <p:cNvPr id="8" name="Freeform: Shape 8">
            <a:extLst>
              <a:ext uri="{FF2B5EF4-FFF2-40B4-BE49-F238E27FC236}">
                <a16:creationId xmlns:a16="http://schemas.microsoft.com/office/drawing/2014/main" id="{43B2BB51-A14E-58E9-1FBD-19CBDD2D962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9" name="Freeform: Shape 10">
            <a:extLst>
              <a:ext uri="{FF2B5EF4-FFF2-40B4-BE49-F238E27FC236}">
                <a16:creationId xmlns:a16="http://schemas.microsoft.com/office/drawing/2014/main" id="{9530B6B7-74D4-3A52-CF47-8C7539023287}"/>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9414783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270E2-74E0-AF1D-C200-C24887B99DE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28268E1-B6CB-0BFE-67E5-9A021CD136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E0C5D49-A239-1610-26E7-E3B79BCC91E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1DDE483-386A-B499-E183-72C44CD834B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F9EE08B-B4B2-C95B-34D8-2C0B3A9AD1C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1B13009-4024-F27A-8C89-98354C09F9E2}"/>
              </a:ext>
            </a:extLst>
          </p:cNvPr>
          <p:cNvSpPr>
            <a:spLocks noGrp="1"/>
          </p:cNvSpPr>
          <p:nvPr>
            <p:ph type="dt" sz="half" idx="10"/>
          </p:nvPr>
        </p:nvSpPr>
        <p:spPr/>
        <p:txBody>
          <a:bodyPr/>
          <a:lstStyle/>
          <a:p>
            <a:pPr rtl="0"/>
            <a:r>
              <a:rPr lang="en-GB"/>
              <a:t>20XX</a:t>
            </a:r>
          </a:p>
        </p:txBody>
      </p:sp>
      <p:sp>
        <p:nvSpPr>
          <p:cNvPr id="8" name="Footer Placeholder 7">
            <a:extLst>
              <a:ext uri="{FF2B5EF4-FFF2-40B4-BE49-F238E27FC236}">
                <a16:creationId xmlns:a16="http://schemas.microsoft.com/office/drawing/2014/main" id="{CE8AED3E-574B-090A-D065-161B63D6CB83}"/>
              </a:ext>
            </a:extLst>
          </p:cNvPr>
          <p:cNvSpPr>
            <a:spLocks noGrp="1"/>
          </p:cNvSpPr>
          <p:nvPr>
            <p:ph type="ftr" sz="quarter" idx="11"/>
          </p:nvPr>
        </p:nvSpPr>
        <p:spPr/>
        <p:txBody>
          <a:bodyPr/>
          <a:lstStyle/>
          <a:p>
            <a:pPr rtl="0"/>
            <a:r>
              <a:rPr lang="en-GB"/>
              <a:t>presentation title</a:t>
            </a:r>
          </a:p>
        </p:txBody>
      </p:sp>
      <p:sp>
        <p:nvSpPr>
          <p:cNvPr id="9" name="Slide Number Placeholder 8">
            <a:extLst>
              <a:ext uri="{FF2B5EF4-FFF2-40B4-BE49-F238E27FC236}">
                <a16:creationId xmlns:a16="http://schemas.microsoft.com/office/drawing/2014/main" id="{C16224CA-4CD1-5D54-1492-B39F57EEE49C}"/>
              </a:ext>
            </a:extLst>
          </p:cNvPr>
          <p:cNvSpPr>
            <a:spLocks noGrp="1"/>
          </p:cNvSpPr>
          <p:nvPr>
            <p:ph type="sldNum" sz="quarter" idx="12"/>
          </p:nvPr>
        </p:nvSpPr>
        <p:spPr/>
        <p:txBody>
          <a:bodyPr/>
          <a:lstStyle/>
          <a:p>
            <a:pPr rtl="0"/>
            <a:fld id="{58FB4751-880F-D840-AAA9-3A15815CC996}" type="slidenum">
              <a:rPr lang="en-GB" smtClean="0"/>
              <a:pPr/>
              <a:t>‹#›</a:t>
            </a:fld>
            <a:endParaRPr lang="en-GB" dirty="0"/>
          </a:p>
        </p:txBody>
      </p:sp>
      <p:sp>
        <p:nvSpPr>
          <p:cNvPr id="10" name="Freeform: Shape 22">
            <a:extLst>
              <a:ext uri="{FF2B5EF4-FFF2-40B4-BE49-F238E27FC236}">
                <a16:creationId xmlns:a16="http://schemas.microsoft.com/office/drawing/2014/main" id="{48AAFCC1-4C17-5F1E-AE5C-B439601D70C2}"/>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5">
            <a:extLst>
              <a:ext uri="{FF2B5EF4-FFF2-40B4-BE49-F238E27FC236}">
                <a16:creationId xmlns:a16="http://schemas.microsoft.com/office/drawing/2014/main" id="{880472DF-F93F-3619-9A21-2404ABA6144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29">
            <a:extLst>
              <a:ext uri="{FF2B5EF4-FFF2-40B4-BE49-F238E27FC236}">
                <a16:creationId xmlns:a16="http://schemas.microsoft.com/office/drawing/2014/main" id="{4096D6E6-C0CE-C441-55DA-9DC628F8225B}"/>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cxnSp>
        <p:nvCxnSpPr>
          <p:cNvPr id="13" name="Straight Connector 12">
            <a:extLst>
              <a:ext uri="{FF2B5EF4-FFF2-40B4-BE49-F238E27FC236}">
                <a16:creationId xmlns:a16="http://schemas.microsoft.com/office/drawing/2014/main" id="{520D663D-4782-D039-D980-42A135C5F978}"/>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6399031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2EE7F-C490-F0E8-F9BC-682A5D00FA1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A21089C-448F-A889-BD31-A2D3D6BC079D}"/>
              </a:ext>
            </a:extLst>
          </p:cNvPr>
          <p:cNvSpPr>
            <a:spLocks noGrp="1"/>
          </p:cNvSpPr>
          <p:nvPr>
            <p:ph type="dt" sz="half" idx="10"/>
          </p:nvPr>
        </p:nvSpPr>
        <p:spPr/>
        <p:txBody>
          <a:bodyPr/>
          <a:lstStyle/>
          <a:p>
            <a:pPr rtl="0"/>
            <a:r>
              <a:rPr lang="en-GB"/>
              <a:t>20XX</a:t>
            </a:r>
          </a:p>
        </p:txBody>
      </p:sp>
      <p:sp>
        <p:nvSpPr>
          <p:cNvPr id="4" name="Footer Placeholder 3">
            <a:extLst>
              <a:ext uri="{FF2B5EF4-FFF2-40B4-BE49-F238E27FC236}">
                <a16:creationId xmlns:a16="http://schemas.microsoft.com/office/drawing/2014/main" id="{35F669A5-D2D5-5CED-B951-C7523BB598BD}"/>
              </a:ext>
            </a:extLst>
          </p:cNvPr>
          <p:cNvSpPr>
            <a:spLocks noGrp="1"/>
          </p:cNvSpPr>
          <p:nvPr>
            <p:ph type="ftr" sz="quarter" idx="11"/>
          </p:nvPr>
        </p:nvSpPr>
        <p:spPr/>
        <p:txBody>
          <a:bodyPr/>
          <a:lstStyle/>
          <a:p>
            <a:pPr rtl="0"/>
            <a:r>
              <a:rPr lang="en-GB"/>
              <a:t>presentation title</a:t>
            </a:r>
          </a:p>
        </p:txBody>
      </p:sp>
      <p:sp>
        <p:nvSpPr>
          <p:cNvPr id="5" name="Slide Number Placeholder 4">
            <a:extLst>
              <a:ext uri="{FF2B5EF4-FFF2-40B4-BE49-F238E27FC236}">
                <a16:creationId xmlns:a16="http://schemas.microsoft.com/office/drawing/2014/main" id="{8D1EE5C2-54CC-CBC5-597F-A796036FA07A}"/>
              </a:ext>
            </a:extLst>
          </p:cNvPr>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2419080626"/>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FF60DBA-F315-9E4A-2FEA-416DB70AD994}"/>
              </a:ext>
            </a:extLst>
          </p:cNvPr>
          <p:cNvSpPr>
            <a:spLocks noGrp="1"/>
          </p:cNvSpPr>
          <p:nvPr>
            <p:ph type="dt" sz="half" idx="10"/>
          </p:nvPr>
        </p:nvSpPr>
        <p:spPr/>
        <p:txBody>
          <a:bodyPr/>
          <a:lstStyle/>
          <a:p>
            <a:pPr rtl="0"/>
            <a:r>
              <a:rPr lang="en-GB"/>
              <a:t>20XX</a:t>
            </a:r>
          </a:p>
        </p:txBody>
      </p:sp>
      <p:sp>
        <p:nvSpPr>
          <p:cNvPr id="3" name="Footer Placeholder 2">
            <a:extLst>
              <a:ext uri="{FF2B5EF4-FFF2-40B4-BE49-F238E27FC236}">
                <a16:creationId xmlns:a16="http://schemas.microsoft.com/office/drawing/2014/main" id="{F6FD39FD-8DB4-EE09-9CF9-F14E82EB9466}"/>
              </a:ext>
            </a:extLst>
          </p:cNvPr>
          <p:cNvSpPr>
            <a:spLocks noGrp="1"/>
          </p:cNvSpPr>
          <p:nvPr>
            <p:ph type="ftr" sz="quarter" idx="11"/>
          </p:nvPr>
        </p:nvSpPr>
        <p:spPr/>
        <p:txBody>
          <a:bodyPr/>
          <a:lstStyle/>
          <a:p>
            <a:pPr rtl="0"/>
            <a:r>
              <a:rPr lang="en-GB"/>
              <a:t>presentation title</a:t>
            </a:r>
          </a:p>
        </p:txBody>
      </p:sp>
      <p:sp>
        <p:nvSpPr>
          <p:cNvPr id="4" name="Slide Number Placeholder 3">
            <a:extLst>
              <a:ext uri="{FF2B5EF4-FFF2-40B4-BE49-F238E27FC236}">
                <a16:creationId xmlns:a16="http://schemas.microsoft.com/office/drawing/2014/main" id="{51E44D79-259F-C06B-536F-D56B99ADEA93}"/>
              </a:ext>
            </a:extLst>
          </p:cNvPr>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786475959"/>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44E37-A14D-2BE7-B426-9D50F2999EB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01A12AE-16B5-4799-BFCB-E78911193E3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AB6B5DA-77C7-C5BD-B51F-0FD67F10F9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B47F2B7-44F2-3A31-ECBE-1D6B0761DEFA}"/>
              </a:ext>
            </a:extLst>
          </p:cNvPr>
          <p:cNvSpPr>
            <a:spLocks noGrp="1"/>
          </p:cNvSpPr>
          <p:nvPr>
            <p:ph type="dt" sz="half" idx="10"/>
          </p:nvPr>
        </p:nvSpPr>
        <p:spPr/>
        <p:txBody>
          <a:bodyPr/>
          <a:lstStyle/>
          <a:p>
            <a:pPr rtl="0"/>
            <a:r>
              <a:rPr lang="en-GB"/>
              <a:t>20XX</a:t>
            </a:r>
          </a:p>
        </p:txBody>
      </p:sp>
      <p:sp>
        <p:nvSpPr>
          <p:cNvPr id="6" name="Footer Placeholder 5">
            <a:extLst>
              <a:ext uri="{FF2B5EF4-FFF2-40B4-BE49-F238E27FC236}">
                <a16:creationId xmlns:a16="http://schemas.microsoft.com/office/drawing/2014/main" id="{097F451B-46A6-507A-24FD-09F98AEE53BC}"/>
              </a:ext>
            </a:extLst>
          </p:cNvPr>
          <p:cNvSpPr>
            <a:spLocks noGrp="1"/>
          </p:cNvSpPr>
          <p:nvPr>
            <p:ph type="ftr" sz="quarter" idx="11"/>
          </p:nvPr>
        </p:nvSpPr>
        <p:spPr/>
        <p:txBody>
          <a:bodyPr/>
          <a:lstStyle/>
          <a:p>
            <a:pPr rtl="0"/>
            <a:r>
              <a:rPr lang="en-GB"/>
              <a:t>presentation title</a:t>
            </a:r>
          </a:p>
        </p:txBody>
      </p:sp>
      <p:sp>
        <p:nvSpPr>
          <p:cNvPr id="7" name="Slide Number Placeholder 6">
            <a:extLst>
              <a:ext uri="{FF2B5EF4-FFF2-40B4-BE49-F238E27FC236}">
                <a16:creationId xmlns:a16="http://schemas.microsoft.com/office/drawing/2014/main" id="{C02112BD-6E6B-9ADE-7477-1633F7F2A645}"/>
              </a:ext>
            </a:extLst>
          </p:cNvPr>
          <p:cNvSpPr>
            <a:spLocks noGrp="1"/>
          </p:cNvSpPr>
          <p:nvPr>
            <p:ph type="sldNum" sz="quarter" idx="12"/>
          </p:nvPr>
        </p:nvSpPr>
        <p:spPr/>
        <p:txBody>
          <a:bodyPr/>
          <a:lstStyle/>
          <a:p>
            <a:pPr rtl="0"/>
            <a:fld id="{58FB4751-880F-D840-AAA9-3A15815CC996}" type="slidenum">
              <a:rPr lang="en-GB" smtClean="0"/>
              <a:t>‹#›</a:t>
            </a:fld>
            <a:endParaRPr lang="en-GB" dirty="0"/>
          </a:p>
        </p:txBody>
      </p:sp>
      <p:sp>
        <p:nvSpPr>
          <p:cNvPr id="8" name="Freeform: Shape 8">
            <a:extLst>
              <a:ext uri="{FF2B5EF4-FFF2-40B4-BE49-F238E27FC236}">
                <a16:creationId xmlns:a16="http://schemas.microsoft.com/office/drawing/2014/main" id="{EC2E567E-E1BA-32BD-2B29-C10F59223199}"/>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9" name="Freeform: Shape 10">
            <a:extLst>
              <a:ext uri="{FF2B5EF4-FFF2-40B4-BE49-F238E27FC236}">
                <a16:creationId xmlns:a16="http://schemas.microsoft.com/office/drawing/2014/main" id="{D0CBE251-D45E-5013-3C77-EFB62B6B3BD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9124281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4D984-286F-E5E5-4B5D-3D2E4B048BE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DD51F14-3A5F-0A2E-F3E3-28A8967116A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9693243-C1A5-B9E5-08B4-E29303E0FE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85C5976-4360-C566-F008-90CE86F37FA5}"/>
              </a:ext>
            </a:extLst>
          </p:cNvPr>
          <p:cNvSpPr>
            <a:spLocks noGrp="1"/>
          </p:cNvSpPr>
          <p:nvPr>
            <p:ph type="dt" sz="half" idx="10"/>
          </p:nvPr>
        </p:nvSpPr>
        <p:spPr/>
        <p:txBody>
          <a:bodyPr/>
          <a:lstStyle/>
          <a:p>
            <a:pPr rtl="0"/>
            <a:r>
              <a:rPr lang="en-GB"/>
              <a:t>20XX</a:t>
            </a:r>
          </a:p>
        </p:txBody>
      </p:sp>
      <p:sp>
        <p:nvSpPr>
          <p:cNvPr id="6" name="Footer Placeholder 5">
            <a:extLst>
              <a:ext uri="{FF2B5EF4-FFF2-40B4-BE49-F238E27FC236}">
                <a16:creationId xmlns:a16="http://schemas.microsoft.com/office/drawing/2014/main" id="{6F8CCB49-672C-C7F6-5AFC-54C9F322FDFE}"/>
              </a:ext>
            </a:extLst>
          </p:cNvPr>
          <p:cNvSpPr>
            <a:spLocks noGrp="1"/>
          </p:cNvSpPr>
          <p:nvPr>
            <p:ph type="ftr" sz="quarter" idx="11"/>
          </p:nvPr>
        </p:nvSpPr>
        <p:spPr/>
        <p:txBody>
          <a:bodyPr/>
          <a:lstStyle/>
          <a:p>
            <a:pPr rtl="0"/>
            <a:r>
              <a:rPr lang="en-GB"/>
              <a:t>presentation title</a:t>
            </a:r>
          </a:p>
        </p:txBody>
      </p:sp>
      <p:sp>
        <p:nvSpPr>
          <p:cNvPr id="7" name="Slide Number Placeholder 6">
            <a:extLst>
              <a:ext uri="{FF2B5EF4-FFF2-40B4-BE49-F238E27FC236}">
                <a16:creationId xmlns:a16="http://schemas.microsoft.com/office/drawing/2014/main" id="{DD6880A9-4E2A-C4E7-5628-0EFE55C2243B}"/>
              </a:ext>
            </a:extLst>
          </p:cNvPr>
          <p:cNvSpPr>
            <a:spLocks noGrp="1"/>
          </p:cNvSpPr>
          <p:nvPr>
            <p:ph type="sldNum" sz="quarter" idx="12"/>
          </p:nvPr>
        </p:nvSpPr>
        <p:spPr/>
        <p:txBody>
          <a:bodyPr/>
          <a:lstStyle/>
          <a:p>
            <a:pPr rtl="0"/>
            <a:fld id="{58FB4751-880F-D840-AAA9-3A15815CC996}" type="slidenum">
              <a:rPr lang="en-GB" smtClean="0"/>
              <a:t>‹#›</a:t>
            </a:fld>
            <a:endParaRPr lang="en-GB" dirty="0"/>
          </a:p>
        </p:txBody>
      </p:sp>
      <p:pic>
        <p:nvPicPr>
          <p:cNvPr id="8" name="Picture 7" descr="Shape, circle&#10;&#10;Description automatically generated">
            <a:extLst>
              <a:ext uri="{FF2B5EF4-FFF2-40B4-BE49-F238E27FC236}">
                <a16:creationId xmlns:a16="http://schemas.microsoft.com/office/drawing/2014/main" id="{6FE9C8FE-90D9-475D-4480-9E9B8424B74F}"/>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9" name="Freeform: Shape 17">
            <a:extLst>
              <a:ext uri="{FF2B5EF4-FFF2-40B4-BE49-F238E27FC236}">
                <a16:creationId xmlns:a16="http://schemas.microsoft.com/office/drawing/2014/main" id="{B482F835-7DED-D580-3AFB-8AE13C5B2AD2}"/>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395931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74522-CF15-6E3A-E82F-83B82396518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B16C193-0C0C-E29F-97C7-CDEFB42BFA5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C38B74C-244D-80E5-EDA9-369C4861426F}"/>
              </a:ext>
            </a:extLst>
          </p:cNvPr>
          <p:cNvSpPr>
            <a:spLocks noGrp="1"/>
          </p:cNvSpPr>
          <p:nvPr>
            <p:ph type="dt" sz="half" idx="10"/>
          </p:nvPr>
        </p:nvSpPr>
        <p:spPr/>
        <p:txBody>
          <a:bodyPr/>
          <a:lstStyle/>
          <a:p>
            <a:pPr rtl="0"/>
            <a:r>
              <a:rPr lang="en-GB"/>
              <a:t>20XX</a:t>
            </a:r>
          </a:p>
        </p:txBody>
      </p:sp>
      <p:sp>
        <p:nvSpPr>
          <p:cNvPr id="5" name="Footer Placeholder 4">
            <a:extLst>
              <a:ext uri="{FF2B5EF4-FFF2-40B4-BE49-F238E27FC236}">
                <a16:creationId xmlns:a16="http://schemas.microsoft.com/office/drawing/2014/main" id="{96014B77-3F12-7DC8-EE04-5F1858DED6AB}"/>
              </a:ext>
            </a:extLst>
          </p:cNvPr>
          <p:cNvSpPr>
            <a:spLocks noGrp="1"/>
          </p:cNvSpPr>
          <p:nvPr>
            <p:ph type="ftr" sz="quarter" idx="11"/>
          </p:nvPr>
        </p:nvSpPr>
        <p:spPr/>
        <p:txBody>
          <a:bodyPr/>
          <a:lstStyle/>
          <a:p>
            <a:pPr rtl="0"/>
            <a:r>
              <a:rPr lang="en-GB"/>
              <a:t>presentation title</a:t>
            </a:r>
          </a:p>
        </p:txBody>
      </p:sp>
      <p:sp>
        <p:nvSpPr>
          <p:cNvPr id="6" name="Slide Number Placeholder 5">
            <a:extLst>
              <a:ext uri="{FF2B5EF4-FFF2-40B4-BE49-F238E27FC236}">
                <a16:creationId xmlns:a16="http://schemas.microsoft.com/office/drawing/2014/main" id="{9C9104FD-7F6C-EE97-A185-90F5AACB6C8B}"/>
              </a:ext>
            </a:extLst>
          </p:cNvPr>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2349816161"/>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27EEAB-713C-9504-2D02-547C1823870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ACE4D88-200A-A4DD-D5F3-856DA1B73D8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924B26D-86D7-549D-2019-E08C63E1CAE2}"/>
              </a:ext>
            </a:extLst>
          </p:cNvPr>
          <p:cNvSpPr>
            <a:spLocks noGrp="1"/>
          </p:cNvSpPr>
          <p:nvPr>
            <p:ph type="dt" sz="half" idx="10"/>
          </p:nvPr>
        </p:nvSpPr>
        <p:spPr/>
        <p:txBody>
          <a:bodyPr/>
          <a:lstStyle/>
          <a:p>
            <a:pPr rtl="0"/>
            <a:r>
              <a:rPr lang="en-GB"/>
              <a:t>20XX</a:t>
            </a:r>
          </a:p>
        </p:txBody>
      </p:sp>
      <p:sp>
        <p:nvSpPr>
          <p:cNvPr id="5" name="Footer Placeholder 4">
            <a:extLst>
              <a:ext uri="{FF2B5EF4-FFF2-40B4-BE49-F238E27FC236}">
                <a16:creationId xmlns:a16="http://schemas.microsoft.com/office/drawing/2014/main" id="{A88C40D2-8086-40A2-34DB-A198640DDA44}"/>
              </a:ext>
            </a:extLst>
          </p:cNvPr>
          <p:cNvSpPr>
            <a:spLocks noGrp="1"/>
          </p:cNvSpPr>
          <p:nvPr>
            <p:ph type="ftr" sz="quarter" idx="11"/>
          </p:nvPr>
        </p:nvSpPr>
        <p:spPr/>
        <p:txBody>
          <a:bodyPr/>
          <a:lstStyle/>
          <a:p>
            <a:pPr rtl="0"/>
            <a:r>
              <a:rPr lang="en-GB"/>
              <a:t>presentation title</a:t>
            </a:r>
          </a:p>
        </p:txBody>
      </p:sp>
      <p:sp>
        <p:nvSpPr>
          <p:cNvPr id="6" name="Slide Number Placeholder 5">
            <a:extLst>
              <a:ext uri="{FF2B5EF4-FFF2-40B4-BE49-F238E27FC236}">
                <a16:creationId xmlns:a16="http://schemas.microsoft.com/office/drawing/2014/main" id="{2AFAB084-2A81-AC2E-C67F-4B659EB77187}"/>
              </a:ext>
            </a:extLst>
          </p:cNvPr>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2662308083"/>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47715039"/>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GB"/>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GB"/>
              <a:t>Click to edit Master title style</a:t>
            </a:r>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40352765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02504541"/>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Tree>
    <p:extLst>
      <p:ext uri="{BB962C8B-B14F-4D97-AF65-F5344CB8AC3E}">
        <p14:creationId xmlns:p14="http://schemas.microsoft.com/office/powerpoint/2010/main" val="14759695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9392837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Tree>
    <p:extLst>
      <p:ext uri="{BB962C8B-B14F-4D97-AF65-F5344CB8AC3E}">
        <p14:creationId xmlns:p14="http://schemas.microsoft.com/office/powerpoint/2010/main" val="26080037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FF8156-1E10-0534-14DA-1CC4A7337AE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55B47D1-387C-D218-8295-D3BF741663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2ED5A8D-69AE-B05D-60CC-342127D6157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pPr rtl="0"/>
            <a:r>
              <a:rPr lang="en-GB"/>
              <a:t>20XX</a:t>
            </a:r>
          </a:p>
        </p:txBody>
      </p:sp>
      <p:sp>
        <p:nvSpPr>
          <p:cNvPr id="5" name="Footer Placeholder 4">
            <a:extLst>
              <a:ext uri="{FF2B5EF4-FFF2-40B4-BE49-F238E27FC236}">
                <a16:creationId xmlns:a16="http://schemas.microsoft.com/office/drawing/2014/main" id="{DBD431C3-44EF-9D69-706F-C26CAA50C4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3483B06-4905-530C-960A-3B748723193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pPr rtl="0"/>
            <a:fld id="{58FB4751-880F-D840-AAA9-3A15815CC996}" type="slidenum">
              <a:rPr lang="en-GB" smtClean="0"/>
              <a:pPr/>
              <a:t>‹#›</a:t>
            </a:fld>
            <a:endParaRPr lang="en-GB" dirty="0"/>
          </a:p>
        </p:txBody>
      </p:sp>
      <p:cxnSp>
        <p:nvCxnSpPr>
          <p:cNvPr id="7" name="Straight Connector 6">
            <a:extLst>
              <a:ext uri="{FF2B5EF4-FFF2-40B4-BE49-F238E27FC236}">
                <a16:creationId xmlns:a16="http://schemas.microsoft.com/office/drawing/2014/main" id="{40EF2346-7EFD-0439-EE8C-D8D49BEE3CC3}"/>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498761830"/>
      </p:ext>
    </p:extLst>
  </p:cSld>
  <p:clrMap bg1="lt1" tx1="dk1" bg2="lt2" tx2="dk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 id="2147483815" r:id="rId12"/>
    <p:sldLayoutId id="2147483816" r:id="rId13"/>
    <p:sldLayoutId id="2147483817" r:id="rId14"/>
    <p:sldLayoutId id="2147483819" r:id="rId15"/>
    <p:sldLayoutId id="2147483821" r:id="rId16"/>
    <p:sldLayoutId id="2147483822" r:id="rId17"/>
    <p:sldLayoutId id="2147483657" r:id="rId18"/>
    <p:sldLayoutId id="2147483653" r:id="rId19"/>
    <p:sldLayoutId id="2147483652" r:id="rId20"/>
    <p:sldLayoutId id="2147483655" r:id="rId2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istockphoto.com/photos/parent-child-holding-hands"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16.xml"/><Relationship Id="rId4" Type="http://schemas.openxmlformats.org/officeDocument/2006/relationships/image" Target="../media/image9.jpg"/></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9.xml"/><Relationship Id="rId4" Type="http://schemas.openxmlformats.org/officeDocument/2006/relationships/image" Target="../media/image11.jp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16.xml"/><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hyperlink" Target="https://learning.nspcc.org.uk/child-health-development/attachment-early-years" TargetMode="External"/><Relationship Id="rId2" Type="http://schemas.openxmlformats.org/officeDocument/2006/relationships/hyperlink" Target="https://www.simplypsychology.org/bowlby.html" TargetMode="External"/><Relationship Id="rId1" Type="http://schemas.openxmlformats.org/officeDocument/2006/relationships/slideLayout" Target="../slideLayouts/slideLayout17.xml"/><Relationship Id="rId4" Type="http://schemas.openxmlformats.org/officeDocument/2006/relationships/hyperlink" Target="https://doi.org/10.3310/IVCN8847"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a:xfrm>
            <a:off x="1274619" y="2923310"/>
            <a:ext cx="9144000" cy="2595563"/>
          </a:xfrm>
        </p:spPr>
        <p:txBody>
          <a:bodyPr rtlCol="0">
            <a:normAutofit fontScale="90000"/>
          </a:bodyPr>
          <a:lstStyle>
            <a:defPPr>
              <a:defRPr lang="en-GB"/>
            </a:defPPr>
          </a:lstStyle>
          <a:p>
            <a:r>
              <a:rPr lang="en-GB" sz="2700" b="1" dirty="0">
                <a:latin typeface="+mn-lt"/>
              </a:rPr>
              <a:t>Certificate of Higher Education Skills for the Workplace (Health &amp; Social Care)</a:t>
            </a:r>
            <a:br>
              <a:rPr lang="en-GB" sz="2700" dirty="0">
                <a:latin typeface="+mn-lt"/>
              </a:rPr>
            </a:br>
            <a:r>
              <a:rPr lang="en-GB" sz="2700" b="1" dirty="0">
                <a:latin typeface="+mn-lt"/>
              </a:rPr>
              <a:t> </a:t>
            </a:r>
            <a:br>
              <a:rPr lang="en-GB" sz="2700" dirty="0">
                <a:latin typeface="+mn-lt"/>
              </a:rPr>
            </a:br>
            <a:r>
              <a:rPr lang="en-GB" sz="2700" b="1" dirty="0">
                <a:latin typeface="+mn-lt"/>
              </a:rPr>
              <a:t>LCHS4010 </a:t>
            </a:r>
            <a:r>
              <a:rPr lang="en-US" sz="2700" b="1" dirty="0">
                <a:latin typeface="+mn-lt"/>
              </a:rPr>
              <a:t>Psychology in Health and Social Care</a:t>
            </a:r>
            <a:br>
              <a:rPr lang="en-GB" sz="2700" dirty="0">
                <a:latin typeface="+mn-lt"/>
              </a:rPr>
            </a:br>
            <a:r>
              <a:rPr lang="en-GB" sz="2700" b="1" dirty="0">
                <a:latin typeface="+mn-lt"/>
              </a:rPr>
              <a:t> </a:t>
            </a:r>
            <a:br>
              <a:rPr lang="en-GB" sz="2700" dirty="0">
                <a:latin typeface="+mn-lt"/>
              </a:rPr>
            </a:br>
            <a:r>
              <a:rPr lang="en-GB" sz="2700" b="1" dirty="0">
                <a:latin typeface="+mn-lt"/>
              </a:rPr>
              <a:t>Student Number: 2328173</a:t>
            </a:r>
            <a:br>
              <a:rPr lang="en-GB" sz="2200" b="1" dirty="0">
                <a:latin typeface="+mn-lt"/>
              </a:rPr>
            </a:br>
            <a:br>
              <a:rPr lang="en-GB" sz="2700" dirty="0">
                <a:latin typeface="+mn-lt"/>
              </a:rPr>
            </a:br>
            <a:r>
              <a:rPr lang="en-GB" sz="2700" b="1" dirty="0">
                <a:latin typeface="+mn-lt"/>
              </a:rPr>
              <a:t>Student Name: Nina Mya</a:t>
            </a:r>
            <a:br>
              <a:rPr lang="en-GB" sz="2700" dirty="0"/>
            </a:br>
            <a:r>
              <a:rPr lang="en-GB" sz="2700" b="1" dirty="0"/>
              <a:t> </a:t>
            </a:r>
            <a:br>
              <a:rPr lang="en-GB" sz="2700" dirty="0"/>
            </a:br>
            <a:r>
              <a:rPr lang="en-GB" sz="2700" b="1" dirty="0">
                <a:latin typeface="+mn-lt"/>
              </a:rPr>
              <a:t>Tutors Details: Kal </a:t>
            </a:r>
            <a:r>
              <a:rPr lang="en-GB" sz="2700" b="1" dirty="0" err="1">
                <a:latin typeface="+mn-lt"/>
              </a:rPr>
              <a:t>Alnababtah</a:t>
            </a:r>
            <a:br>
              <a:rPr lang="en-GB" sz="2700" b="1" dirty="0">
                <a:latin typeface="+mn-lt"/>
              </a:rPr>
            </a:br>
            <a:r>
              <a:rPr lang="en-GB" sz="2700" b="1" dirty="0">
                <a:latin typeface="+mn-lt"/>
              </a:rPr>
              <a:t> </a:t>
            </a:r>
            <a:br>
              <a:rPr lang="en-GB" sz="2700" b="1" dirty="0">
                <a:latin typeface="+mn-lt"/>
              </a:rPr>
            </a:br>
            <a:r>
              <a:rPr lang="en-GB" sz="2700" b="1" dirty="0">
                <a:latin typeface="+mn-lt"/>
              </a:rPr>
              <a:t>Module Leader: Neale Haddon</a:t>
            </a:r>
            <a:br>
              <a:rPr lang="en-GB" sz="2700" b="1" dirty="0">
                <a:latin typeface="+mn-lt"/>
              </a:rPr>
            </a:br>
            <a:br>
              <a:rPr lang="en-GB" sz="2700" b="1" dirty="0">
                <a:latin typeface="+mn-lt"/>
              </a:rPr>
            </a:br>
            <a:r>
              <a:rPr lang="en-GB" sz="2700" b="1" dirty="0">
                <a:latin typeface="+mn-lt"/>
              </a:rPr>
              <a:t>Title: Individual Presentation</a:t>
            </a:r>
            <a:br>
              <a:rPr lang="en-GB" sz="2700" b="1" dirty="0">
                <a:latin typeface="+mn-lt"/>
              </a:rPr>
            </a:br>
            <a:r>
              <a:rPr lang="en-GB" sz="2700" b="1" dirty="0">
                <a:latin typeface="+mn-lt"/>
              </a:rPr>
              <a:t>Submission Date: 13</a:t>
            </a:r>
            <a:r>
              <a:rPr lang="en-GB" sz="2700" b="1" baseline="30000" dirty="0">
                <a:latin typeface="+mn-lt"/>
              </a:rPr>
              <a:t>th</a:t>
            </a:r>
            <a:r>
              <a:rPr lang="en-GB" sz="2700" b="1" dirty="0">
                <a:latin typeface="+mn-lt"/>
              </a:rPr>
              <a:t> October 2025</a:t>
            </a:r>
            <a:br>
              <a:rPr lang="en-GB" sz="2700" dirty="0"/>
            </a:br>
            <a:endParaRPr lang="en-GB" sz="2700" dirty="0"/>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EA3C4F14-FA42-2623-A783-B2925633939D}"/>
              </a:ext>
            </a:extLst>
          </p:cNvPr>
          <p:cNvSpPr>
            <a:spLocks noGrp="1"/>
          </p:cNvSpPr>
          <p:nvPr>
            <p:ph idx="1"/>
          </p:nvPr>
        </p:nvSpPr>
        <p:spPr>
          <a:xfrm>
            <a:off x="154901" y="564862"/>
            <a:ext cx="11882197" cy="5364884"/>
          </a:xfrm>
          <a:solidFill>
            <a:srgbClr val="FFF4ED"/>
          </a:solidFill>
        </p:spPr>
        <p:txBody>
          <a:bodyPr>
            <a:normAutofit/>
          </a:bodyPr>
          <a:lstStyle/>
          <a:p>
            <a:pPr marL="0" indent="0">
              <a:buNone/>
            </a:pPr>
            <a:r>
              <a:rPr lang="en-GB" sz="3600" b="1" dirty="0">
                <a:latin typeface="Arial" panose="020B0604020202020204" pitchFamily="34" charset="0"/>
                <a:cs typeface="Arial" panose="020B0604020202020204" pitchFamily="34" charset="0"/>
              </a:rPr>
              <a:t>Hello my name is Nina Mya and today I will discuss how John Bowlby’s Attachment Theory can help us understand and support Amira, a three‑year‑old newly joined in our nursery. Amira shows signs of separation anxiety, limited verbal communication, and difficulty engaging with peers. I will explain how attachment theory sheds light on these behaviours and propose an evidence-based support plan.</a:t>
            </a:r>
          </a:p>
        </p:txBody>
      </p:sp>
    </p:spTree>
    <p:extLst>
      <p:ext uri="{BB962C8B-B14F-4D97-AF65-F5344CB8AC3E}">
        <p14:creationId xmlns:p14="http://schemas.microsoft.com/office/powerpoint/2010/main" val="347413394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a:xfrm>
            <a:off x="114298" y="310715"/>
            <a:ext cx="3318164" cy="1325563"/>
          </a:xfrm>
        </p:spPr>
        <p:txBody>
          <a:bodyPr rtlCol="0" anchor="ctr">
            <a:normAutofit fontScale="90000"/>
          </a:bodyPr>
          <a:lstStyle>
            <a:defPPr>
              <a:defRPr lang="en-GB"/>
            </a:defPPr>
          </a:lstStyle>
          <a:p>
            <a:pPr lvl="0"/>
            <a:r>
              <a:rPr lang="en-GB" sz="3100" b="1" dirty="0">
                <a:solidFill>
                  <a:srgbClr val="FF3399"/>
                </a:solidFill>
              </a:rPr>
              <a:t>Lifespan Development &amp; Early Childhood </a:t>
            </a:r>
            <a:br>
              <a:rPr lang="en-GB" sz="2800" b="1" dirty="0"/>
            </a:br>
            <a:br>
              <a:rPr lang="en-GB" sz="2800" dirty="0"/>
            </a:br>
            <a:endParaRPr lang="en-GB" sz="2800" dirty="0"/>
          </a:p>
        </p:txBody>
      </p:sp>
      <p:sp>
        <p:nvSpPr>
          <p:cNvPr id="27" name="Text Placeholder 26">
            <a:extLst>
              <a:ext uri="{FF2B5EF4-FFF2-40B4-BE49-F238E27FC236}">
                <a16:creationId xmlns:a16="http://schemas.microsoft.com/office/drawing/2014/main" id="{64C89AC3-3D7A-65BB-C3F4-2B1CB19E78D1}"/>
              </a:ext>
            </a:extLst>
          </p:cNvPr>
          <p:cNvSpPr>
            <a:spLocks noGrp="1"/>
          </p:cNvSpPr>
          <p:nvPr>
            <p:ph sz="half" idx="1"/>
          </p:nvPr>
        </p:nvSpPr>
        <p:spPr>
          <a:xfrm>
            <a:off x="114298" y="1636278"/>
            <a:ext cx="6951519" cy="4419600"/>
          </a:xfrm>
        </p:spPr>
        <p:txBody>
          <a:bodyPr rtlCol="0">
            <a:normAutofit fontScale="70000" lnSpcReduction="20000"/>
          </a:bodyPr>
          <a:lstStyle>
            <a:defPPr>
              <a:defRPr lang="en-GB"/>
            </a:defPPr>
          </a:lstStyle>
          <a:p>
            <a:pPr marL="0" indent="0">
              <a:buNone/>
            </a:pPr>
            <a:r>
              <a:rPr lang="en-GB" sz="3600" b="1" dirty="0">
                <a:solidFill>
                  <a:srgbClr val="FF3399"/>
                </a:solidFill>
                <a:latin typeface="Arial" panose="020B0604020202020204" pitchFamily="34" charset="0"/>
                <a:cs typeface="Arial" panose="020B0604020202020204" pitchFamily="34" charset="0"/>
              </a:rPr>
              <a:t>Lifespan development refers to continuous change and interaction across physical, cognitive, emotional and social dimensions     (Gillibrand et al, 2016). </a:t>
            </a:r>
          </a:p>
          <a:p>
            <a:pPr marL="0" indent="0">
              <a:buNone/>
            </a:pPr>
            <a:endParaRPr lang="en-GB" sz="3600" b="1" dirty="0">
              <a:solidFill>
                <a:srgbClr val="FF3399"/>
              </a:solidFill>
              <a:latin typeface="Arial" panose="020B0604020202020204" pitchFamily="34" charset="0"/>
              <a:cs typeface="Arial" panose="020B0604020202020204" pitchFamily="34" charset="0"/>
            </a:endParaRPr>
          </a:p>
          <a:p>
            <a:pPr marL="0" indent="0">
              <a:buNone/>
            </a:pPr>
            <a:r>
              <a:rPr lang="en-GB" sz="3600" b="1" dirty="0">
                <a:solidFill>
                  <a:srgbClr val="FF3399"/>
                </a:solidFill>
                <a:latin typeface="Arial" panose="020B0604020202020204" pitchFamily="34" charset="0"/>
                <a:cs typeface="Arial" panose="020B0604020202020204" pitchFamily="34" charset="0"/>
              </a:rPr>
              <a:t>The early childhood year roughly ages two to six are especially critical because this is when children form core emotional bonds, acquire language, and begin to internalise social norms. What occurs in this period lays the groundwork for later development (Boyd &amp; Bee, 2019).</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8" name="Heart 7">
            <a:extLst>
              <a:ext uri="{FF2B5EF4-FFF2-40B4-BE49-F238E27FC236}">
                <a16:creationId xmlns:a16="http://schemas.microsoft.com/office/drawing/2014/main" id="{A8AE3742-CB57-3AFD-D7B5-03596A0EA7C4}"/>
              </a:ext>
            </a:extLst>
          </p:cNvPr>
          <p:cNvSpPr/>
          <p:nvPr/>
        </p:nvSpPr>
        <p:spPr>
          <a:xfrm>
            <a:off x="7536873" y="2893579"/>
            <a:ext cx="3778829" cy="3283527"/>
          </a:xfrm>
          <a:prstGeom prst="heart">
            <a:avLst/>
          </a:prstGeom>
          <a:solidFill>
            <a:srgbClr val="FF3399"/>
          </a:solidFill>
          <a:ln>
            <a:solidFill>
              <a:srgbClr val="FF66FF"/>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1200" dirty="0"/>
              <a:t>Lifespan development: (physical, cognitive, emotional, social)</a:t>
            </a:r>
          </a:p>
          <a:p>
            <a:pPr marL="285750" indent="-285750">
              <a:buFont typeface="Arial" panose="020B0604020202020204" pitchFamily="34" charset="0"/>
              <a:buChar char="•"/>
            </a:pPr>
            <a:r>
              <a:rPr lang="en-GB" sz="1200" dirty="0"/>
              <a:t>Early childhood is a sensitive period for emotional bonding, language, social learning</a:t>
            </a:r>
          </a:p>
        </p:txBody>
      </p:sp>
      <p:pic>
        <p:nvPicPr>
          <p:cNvPr id="2052" name="Picture 4" descr="Baby Girl Growing Process Little Kid Stock Vector (Royalty Free) 2119388120  | Shutterstock">
            <a:extLst>
              <a:ext uri="{FF2B5EF4-FFF2-40B4-BE49-F238E27FC236}">
                <a16:creationId xmlns:a16="http://schemas.microsoft.com/office/drawing/2014/main" id="{0FA36B59-EC80-9E58-3957-BAA34F5415B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9313"/>
          <a:stretch>
            <a:fillRect/>
          </a:stretch>
        </p:blipFill>
        <p:spPr bwMode="auto">
          <a:xfrm>
            <a:off x="7065817" y="217703"/>
            <a:ext cx="4869008" cy="2418629"/>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507701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153F0F5-A96D-553A-D835-047F92AED9EF}"/>
              </a:ext>
            </a:extLst>
          </p:cNvPr>
          <p:cNvSpPr>
            <a:spLocks noGrp="1"/>
          </p:cNvSpPr>
          <p:nvPr>
            <p:ph type="title"/>
          </p:nvPr>
        </p:nvSpPr>
        <p:spPr>
          <a:xfrm>
            <a:off x="838200" y="365125"/>
            <a:ext cx="10647218" cy="1782330"/>
          </a:xfrm>
        </p:spPr>
        <p:txBody>
          <a:bodyPr vert="horz" lIns="91440" tIns="45720" rIns="91440" bIns="45720" rtlCol="0" anchor="ctr">
            <a:noAutofit/>
          </a:bodyPr>
          <a:lstStyle/>
          <a:p>
            <a:r>
              <a:rPr lang="en-GB" sz="1800" b="1" kern="1200" dirty="0">
                <a:latin typeface="+mj-lt"/>
                <a:ea typeface="+mj-ea"/>
                <a:cs typeface="+mj-cs"/>
              </a:rPr>
              <a:t>John Bowlby suggested that young children form a strong attachment to one main caregiver  a concept known as monotropy (McLeod, 2025). This caregiver acts as a “secure base” giving the child confidence to explore their surroundings, and a “safe haven” they can return to when distressed (McLeod, 2025). Through consistent early interactions, children develop what Bowlby called an internal working model  a mental blueprint for how relationships work (Boyd and Bee, 2019). He also believed there’s a sensitive period, especially within the first two and a half years of life, when these attachment bonds are most crucial to form (Boyd and Bee, 2019; McLeod, 2025).</a:t>
            </a:r>
            <a:br>
              <a:rPr lang="en-GB" sz="1800" kern="1200" dirty="0">
                <a:latin typeface="+mj-lt"/>
                <a:ea typeface="+mj-ea"/>
                <a:cs typeface="+mj-cs"/>
              </a:rPr>
            </a:br>
            <a:endParaRPr lang="en-GB" sz="1800" kern="1200" dirty="0">
              <a:latin typeface="+mj-lt"/>
              <a:ea typeface="+mj-ea"/>
              <a:cs typeface="+mj-cs"/>
            </a:endParaRPr>
          </a:p>
        </p:txBody>
      </p:sp>
      <p:sp>
        <p:nvSpPr>
          <p:cNvPr id="8" name="Flowchart: Connector 7">
            <a:extLst>
              <a:ext uri="{FF2B5EF4-FFF2-40B4-BE49-F238E27FC236}">
                <a16:creationId xmlns:a16="http://schemas.microsoft.com/office/drawing/2014/main" id="{A0CE727C-0E9C-56C0-CD34-770B0CF74553}"/>
              </a:ext>
            </a:extLst>
          </p:cNvPr>
          <p:cNvSpPr/>
          <p:nvPr/>
        </p:nvSpPr>
        <p:spPr>
          <a:xfrm>
            <a:off x="838200" y="2146229"/>
            <a:ext cx="4862946" cy="407641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ormAutofit/>
          </a:bodyPr>
          <a:lstStyle/>
          <a:p>
            <a:pPr marL="228600" indent="-228600">
              <a:lnSpc>
                <a:spcPct val="90000"/>
              </a:lnSpc>
              <a:spcBef>
                <a:spcPts val="1000"/>
              </a:spcBef>
              <a:buFont typeface="Arial" panose="020B0604020202020204" pitchFamily="34" charset="0"/>
              <a:buChar char="•"/>
            </a:pPr>
            <a:r>
              <a:rPr lang="en-GB" sz="2800" b="1" dirty="0">
                <a:solidFill>
                  <a:schemeClr val="bg1"/>
                </a:solidFill>
                <a:latin typeface="Arial" panose="020B0604020202020204" pitchFamily="34" charset="0"/>
                <a:cs typeface="Arial" panose="020B0604020202020204" pitchFamily="34" charset="0"/>
              </a:rPr>
              <a:t>Bowlby’s Attachment Theory</a:t>
            </a:r>
          </a:p>
          <a:p>
            <a:pPr marL="228600" indent="-228600">
              <a:lnSpc>
                <a:spcPct val="90000"/>
              </a:lnSpc>
              <a:spcBef>
                <a:spcPts val="1000"/>
              </a:spcBef>
              <a:buFont typeface="Arial" panose="020B0604020202020204" pitchFamily="34" charset="0"/>
              <a:buChar char="•"/>
            </a:pPr>
            <a:r>
              <a:rPr lang="en-GB" sz="2800" b="1" dirty="0">
                <a:solidFill>
                  <a:schemeClr val="bg1"/>
                </a:solidFill>
                <a:latin typeface="Arial" panose="020B0604020202020204" pitchFamily="34" charset="0"/>
                <a:cs typeface="Arial" panose="020B0604020202020204" pitchFamily="34" charset="0"/>
              </a:rPr>
              <a:t>Core concepts:</a:t>
            </a:r>
          </a:p>
          <a:p>
            <a:pPr marL="228600" lvl="0" indent="-228600">
              <a:lnSpc>
                <a:spcPct val="90000"/>
              </a:lnSpc>
              <a:spcBef>
                <a:spcPts val="1000"/>
              </a:spcBef>
              <a:buFont typeface="Arial" panose="020B0604020202020204" pitchFamily="34" charset="0"/>
              <a:buChar char="•"/>
            </a:pPr>
            <a:r>
              <a:rPr lang="en-GB" sz="2800" dirty="0">
                <a:solidFill>
                  <a:schemeClr val="bg1"/>
                </a:solidFill>
                <a:latin typeface="Arial" panose="020B0604020202020204" pitchFamily="34" charset="0"/>
                <a:cs typeface="Arial" panose="020B0604020202020204" pitchFamily="34" charset="0"/>
              </a:rPr>
              <a:t>Monotropy and hierarchy of attachment</a:t>
            </a:r>
          </a:p>
          <a:p>
            <a:pPr marL="228600" lvl="0" indent="-228600">
              <a:lnSpc>
                <a:spcPct val="90000"/>
              </a:lnSpc>
              <a:spcBef>
                <a:spcPts val="1000"/>
              </a:spcBef>
              <a:buFont typeface="Arial" panose="020B0604020202020204" pitchFamily="34" charset="0"/>
              <a:buChar char="•"/>
            </a:pPr>
            <a:r>
              <a:rPr lang="en-GB" sz="2800" dirty="0">
                <a:solidFill>
                  <a:schemeClr val="bg1"/>
                </a:solidFill>
                <a:latin typeface="Arial" panose="020B0604020202020204" pitchFamily="34" charset="0"/>
                <a:cs typeface="Arial" panose="020B0604020202020204" pitchFamily="34" charset="0"/>
              </a:rPr>
              <a:t>Secure base &amp; safe haven</a:t>
            </a:r>
          </a:p>
          <a:p>
            <a:pPr marL="228600" lvl="0" indent="-228600">
              <a:lnSpc>
                <a:spcPct val="90000"/>
              </a:lnSpc>
              <a:spcBef>
                <a:spcPts val="1000"/>
              </a:spcBef>
              <a:buFont typeface="Arial" panose="020B0604020202020204" pitchFamily="34" charset="0"/>
              <a:buChar char="•"/>
            </a:pPr>
            <a:r>
              <a:rPr lang="en-GB" sz="2800" dirty="0">
                <a:solidFill>
                  <a:schemeClr val="bg1"/>
                </a:solidFill>
                <a:latin typeface="Arial" panose="020B0604020202020204" pitchFamily="34" charset="0"/>
                <a:cs typeface="Arial" panose="020B0604020202020204" pitchFamily="34" charset="0"/>
              </a:rPr>
              <a:t>Internal working model</a:t>
            </a:r>
          </a:p>
          <a:p>
            <a:pPr marL="228600" lvl="0" indent="-228600">
              <a:lnSpc>
                <a:spcPct val="90000"/>
              </a:lnSpc>
              <a:spcBef>
                <a:spcPts val="1000"/>
              </a:spcBef>
              <a:buFont typeface="Arial" panose="020B0604020202020204" pitchFamily="34" charset="0"/>
              <a:buChar char="•"/>
            </a:pPr>
            <a:r>
              <a:rPr lang="en-GB" sz="2800" dirty="0">
                <a:solidFill>
                  <a:schemeClr val="bg1"/>
                </a:solidFill>
                <a:latin typeface="Arial" panose="020B0604020202020204" pitchFamily="34" charset="0"/>
                <a:cs typeface="Arial" panose="020B0604020202020204" pitchFamily="34" charset="0"/>
              </a:rPr>
              <a:t>Critical/sensitive period</a:t>
            </a:r>
          </a:p>
        </p:txBody>
      </p:sp>
      <p:pic>
        <p:nvPicPr>
          <p:cNvPr id="10" name="Picture 9" descr="Huge old green tree with visible spread roots">
            <a:extLst>
              <a:ext uri="{FF2B5EF4-FFF2-40B4-BE49-F238E27FC236}">
                <a16:creationId xmlns:a16="http://schemas.microsoft.com/office/drawing/2014/main" id="{74BB7C94-4187-1E5E-9E8A-C78D2A9B1A90}"/>
              </a:ext>
            </a:extLst>
          </p:cNvPr>
          <p:cNvPicPr>
            <a:picLocks noChangeAspect="1"/>
          </p:cNvPicPr>
          <p:nvPr/>
        </p:nvPicPr>
        <p:blipFill>
          <a:blip r:embed="rId3"/>
          <a:srcRect l="6346" r="5237"/>
          <a:stretch>
            <a:fillRect/>
          </a:stretch>
        </p:blipFill>
        <p:spPr>
          <a:xfrm>
            <a:off x="6490855" y="1870075"/>
            <a:ext cx="5181600" cy="4351338"/>
          </a:xfrm>
          <a:prstGeom prst="rect">
            <a:avLst/>
          </a:prstGeom>
          <a:ln>
            <a:noFill/>
          </a:ln>
          <a:effectLst>
            <a:softEdge rad="112500"/>
          </a:effectLst>
        </p:spPr>
      </p:pic>
    </p:spTree>
    <p:extLst>
      <p:ext uri="{BB962C8B-B14F-4D97-AF65-F5344CB8AC3E}">
        <p14:creationId xmlns:p14="http://schemas.microsoft.com/office/powerpoint/2010/main" val="52000056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CD1D6FF-1122-B11D-0CE3-E62BA27376FA}"/>
              </a:ext>
            </a:extLst>
          </p:cNvPr>
          <p:cNvSpPr>
            <a:spLocks noGrp="1"/>
          </p:cNvSpPr>
          <p:nvPr>
            <p:ph type="title"/>
          </p:nvPr>
        </p:nvSpPr>
        <p:spPr>
          <a:xfrm>
            <a:off x="117763" y="143453"/>
            <a:ext cx="10515600" cy="1325563"/>
          </a:xfrm>
        </p:spPr>
        <p:txBody>
          <a:bodyPr rtlCol="0"/>
          <a:lstStyle>
            <a:defPPr>
              <a:defRPr lang="en-GB"/>
            </a:defPPr>
          </a:lstStyle>
          <a:p>
            <a:r>
              <a:rPr lang="en-GB" b="1" dirty="0">
                <a:solidFill>
                  <a:schemeClr val="tx2">
                    <a:lumMod val="50000"/>
                    <a:lumOff val="50000"/>
                  </a:schemeClr>
                </a:solidFill>
                <a:cs typeface="Arial" panose="020B0604020202020204" pitchFamily="34" charset="0"/>
              </a:rPr>
              <a:t>Why Attachment Matters in Early Years Practice</a:t>
            </a:r>
            <a:endParaRPr lang="en-GB" dirty="0">
              <a:solidFill>
                <a:schemeClr val="tx2">
                  <a:lumMod val="50000"/>
                  <a:lumOff val="50000"/>
                </a:schemeClr>
              </a:solidFill>
              <a:cs typeface="Arial" panose="020B0604020202020204" pitchFamily="34" charset="0"/>
            </a:endParaRPr>
          </a:p>
        </p:txBody>
      </p:sp>
      <p:sp>
        <p:nvSpPr>
          <p:cNvPr id="7" name="Footer Placeholder 6">
            <a:extLst>
              <a:ext uri="{FF2B5EF4-FFF2-40B4-BE49-F238E27FC236}">
                <a16:creationId xmlns:a16="http://schemas.microsoft.com/office/drawing/2014/main" id="{8FD92B98-444C-00D2-3246-91E7E1BFB673}"/>
              </a:ext>
            </a:extLst>
          </p:cNvPr>
          <p:cNvSpPr>
            <a:spLocks noGrp="1"/>
          </p:cNvSpPr>
          <p:nvPr>
            <p:ph type="ftr" sz="quarter" idx="11"/>
          </p:nvPr>
        </p:nvSpPr>
        <p:spPr>
          <a:xfrm>
            <a:off x="3543299" y="4172889"/>
            <a:ext cx="6296891" cy="865909"/>
          </a:xfrm>
        </p:spPr>
        <p:txBody>
          <a:bodyPr rtlCol="0"/>
          <a:lstStyle>
            <a:defPPr>
              <a:defRPr lang="en-GB"/>
            </a:defPPr>
          </a:lstStyle>
          <a:p>
            <a:r>
              <a:rPr lang="en-GB" sz="1800" b="1" dirty="0">
                <a:solidFill>
                  <a:schemeClr val="tx2">
                    <a:lumMod val="50000"/>
                    <a:lumOff val="50000"/>
                  </a:schemeClr>
                </a:solidFill>
                <a:latin typeface="Arial" panose="020B0604020202020204" pitchFamily="34" charset="0"/>
                <a:cs typeface="Arial" panose="020B0604020202020204" pitchFamily="34" charset="0"/>
              </a:rPr>
              <a:t>The quality of attachment relationships is vital for a child’s emotional regulation, stress resilience, and confidence to explore their surroundings (Gross, 2020). Secure attachments support healthier peer relationships, active engagement in group activities, and stronger cognitive development (Eysenck &amp; Keane, 2015). In contrast, insecure attachment often shows as anxiety, social withdrawal, limited communication, and trust issues behaviours we see in Amira. The NSPCC (2021) also highlights that strong early attachments protect emotional wellbeing and help children feel safe and supported in early years settings</a:t>
            </a:r>
            <a:r>
              <a:rPr lang="en-GB" sz="1800" b="1" dirty="0">
                <a:latin typeface="Arial" panose="020B0604020202020204" pitchFamily="34" charset="0"/>
                <a:cs typeface="Arial" panose="020B0604020202020204" pitchFamily="34" charset="0"/>
              </a:rPr>
              <a:t>.</a:t>
            </a:r>
          </a:p>
        </p:txBody>
      </p:sp>
      <p:sp>
        <p:nvSpPr>
          <p:cNvPr id="14" name="Heart 13">
            <a:extLst>
              <a:ext uri="{FF2B5EF4-FFF2-40B4-BE49-F238E27FC236}">
                <a16:creationId xmlns:a16="http://schemas.microsoft.com/office/drawing/2014/main" id="{C1E22031-5170-B305-F715-E2099A442E97}"/>
              </a:ext>
            </a:extLst>
          </p:cNvPr>
          <p:cNvSpPr/>
          <p:nvPr/>
        </p:nvSpPr>
        <p:spPr>
          <a:xfrm rot="518272">
            <a:off x="2317451" y="792562"/>
            <a:ext cx="2254270" cy="2180218"/>
          </a:xfrm>
          <a:prstGeom prst="heart">
            <a:avLst/>
          </a:prstGeom>
          <a:solidFill>
            <a:schemeClr val="accent5">
              <a:lumMod val="40000"/>
              <a:lumOff val="60000"/>
            </a:schemeClr>
          </a:solidFill>
          <a:ln>
            <a:solidFill>
              <a:schemeClr val="accent5">
                <a:lumMod val="40000"/>
                <a:lumOff val="60000"/>
              </a:schemeClr>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nSpc>
                <a:spcPct val="107000"/>
              </a:lnSpc>
              <a:spcAft>
                <a:spcPts val="800"/>
              </a:spcAft>
              <a:buSzPts val="1000"/>
              <a:tabLst>
                <a:tab pos="457200" algn="l"/>
              </a:tabLst>
            </a:pPr>
            <a:r>
              <a:rPr lang="en-GB" kern="100" dirty="0">
                <a:solidFill>
                  <a:srgbClr val="FF3399"/>
                </a:solidFill>
                <a:latin typeface="Aptos" panose="020B0004020202020204" pitchFamily="34" charset="0"/>
                <a:ea typeface="Aptos" panose="020B0004020202020204" pitchFamily="34" charset="0"/>
                <a:cs typeface="Times New Roman" panose="02020603050405020304" pitchFamily="18" charset="0"/>
              </a:rPr>
              <a:t>Emotional regulation and sense of security</a:t>
            </a:r>
          </a:p>
        </p:txBody>
      </p:sp>
      <p:sp>
        <p:nvSpPr>
          <p:cNvPr id="15" name="Speech Bubble: Oval 14">
            <a:extLst>
              <a:ext uri="{FF2B5EF4-FFF2-40B4-BE49-F238E27FC236}">
                <a16:creationId xmlns:a16="http://schemas.microsoft.com/office/drawing/2014/main" id="{C8CE6E64-EF0F-A273-A9C8-F546E8686883}"/>
              </a:ext>
            </a:extLst>
          </p:cNvPr>
          <p:cNvSpPr/>
          <p:nvPr/>
        </p:nvSpPr>
        <p:spPr>
          <a:xfrm rot="1361969">
            <a:off x="8728076" y="642610"/>
            <a:ext cx="2362200" cy="2175163"/>
          </a:xfrm>
          <a:prstGeom prst="wedgeEllipseCallout">
            <a:avLst/>
          </a:prstGeom>
          <a:solidFill>
            <a:srgbClr val="FFFF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07000"/>
              </a:lnSpc>
              <a:spcAft>
                <a:spcPts val="800"/>
              </a:spcAft>
              <a:buSzPts val="1000"/>
              <a:tabLst>
                <a:tab pos="457200" algn="l"/>
              </a:tabLst>
            </a:pPr>
            <a:r>
              <a:rPr lang="en-GB" kern="100" dirty="0">
                <a:solidFill>
                  <a:schemeClr val="tx2">
                    <a:lumMod val="50000"/>
                    <a:lumOff val="50000"/>
                  </a:schemeClr>
                </a:solidFill>
                <a:latin typeface="Aptos" panose="020B0004020202020204" pitchFamily="34" charset="0"/>
                <a:ea typeface="Aptos" panose="020B0004020202020204" pitchFamily="34" charset="0"/>
                <a:cs typeface="Times New Roman" panose="02020603050405020304" pitchFamily="18" charset="0"/>
              </a:rPr>
              <a:t>Impacts on language, cognition, attention</a:t>
            </a:r>
          </a:p>
        </p:txBody>
      </p:sp>
      <p:sp>
        <p:nvSpPr>
          <p:cNvPr id="18" name="Cloud 17">
            <a:extLst>
              <a:ext uri="{FF2B5EF4-FFF2-40B4-BE49-F238E27FC236}">
                <a16:creationId xmlns:a16="http://schemas.microsoft.com/office/drawing/2014/main" id="{0C014E64-FF08-BF45-4C8A-B22B10CB4AC8}"/>
              </a:ext>
            </a:extLst>
          </p:cNvPr>
          <p:cNvSpPr/>
          <p:nvPr/>
        </p:nvSpPr>
        <p:spPr>
          <a:xfrm rot="21209562">
            <a:off x="5076406" y="896623"/>
            <a:ext cx="3230677" cy="1765619"/>
          </a:xfrm>
          <a:prstGeom prst="cloud">
            <a:avLst/>
          </a:prstGeom>
          <a:ln/>
        </p:spPr>
        <p:style>
          <a:lnRef idx="1">
            <a:schemeClr val="accent2"/>
          </a:lnRef>
          <a:fillRef idx="2">
            <a:schemeClr val="accent2"/>
          </a:fillRef>
          <a:effectRef idx="1">
            <a:schemeClr val="accent2"/>
          </a:effectRef>
          <a:fontRef idx="minor">
            <a:schemeClr val="dk1"/>
          </a:fontRef>
        </p:style>
        <p:txBody>
          <a:bodyPr rtlCol="0" anchor="ctr"/>
          <a:lstStyle/>
          <a:p>
            <a:pPr lvl="0">
              <a:lnSpc>
                <a:spcPct val="107000"/>
              </a:lnSpc>
              <a:spcAft>
                <a:spcPts val="800"/>
              </a:spcAft>
              <a:buSzPts val="1000"/>
              <a:tabLst>
                <a:tab pos="457200" algn="l"/>
              </a:tabLst>
            </a:pPr>
            <a:r>
              <a:rPr lang="en-GB" kern="100" dirty="0">
                <a:solidFill>
                  <a:schemeClr val="bg1"/>
                </a:solidFill>
                <a:latin typeface="Aptos" panose="020B0004020202020204" pitchFamily="34" charset="0"/>
                <a:ea typeface="Aptos" panose="020B0004020202020204" pitchFamily="34" charset="0"/>
                <a:cs typeface="Times New Roman" panose="02020603050405020304" pitchFamily="18" charset="0"/>
              </a:rPr>
              <a:t>Influence on peer relationships and social engagement</a:t>
            </a:r>
          </a:p>
        </p:txBody>
      </p:sp>
      <p:pic>
        <p:nvPicPr>
          <p:cNvPr id="20" name="Picture 2" descr="Parent Child Holding Hands Stock Photos ...">
            <a:extLst>
              <a:ext uri="{FF2B5EF4-FFF2-40B4-BE49-F238E27FC236}">
                <a16:creationId xmlns:a16="http://schemas.microsoft.com/office/drawing/2014/main" id="{BDF1CC8B-C227-5688-51D0-8E19CA536DD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336" t="-27320" r="30176" b="27320"/>
          <a:stretch>
            <a:fillRect/>
          </a:stretch>
        </p:blipFill>
        <p:spPr bwMode="auto">
          <a:xfrm>
            <a:off x="117763" y="1991366"/>
            <a:ext cx="3228109" cy="369333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74ACAAB4-5782-EBE7-E73C-14EC586F86B8}"/>
              </a:ext>
            </a:extLst>
          </p:cNvPr>
          <p:cNvSpPr txBox="1"/>
          <p:nvPr/>
        </p:nvSpPr>
        <p:spPr>
          <a:xfrm>
            <a:off x="0" y="6330601"/>
            <a:ext cx="6636326" cy="430887"/>
          </a:xfrm>
          <a:prstGeom prst="rect">
            <a:avLst/>
          </a:prstGeom>
          <a:noFill/>
        </p:spPr>
        <p:txBody>
          <a:bodyPr wrap="square">
            <a:spAutoFit/>
          </a:bodyPr>
          <a:lstStyle/>
          <a:p>
            <a:r>
              <a:rPr lang="en-GB" sz="1100" b="1" dirty="0"/>
              <a:t>iStock</a:t>
            </a:r>
            <a:r>
              <a:rPr lang="en-GB" sz="1100" dirty="0"/>
              <a:t> (n.d.) </a:t>
            </a:r>
            <a:r>
              <a:rPr lang="en-GB" sz="1100" i="1" dirty="0"/>
              <a:t>Parent and child holding hands</a:t>
            </a:r>
            <a:r>
              <a:rPr lang="en-GB" sz="1100" dirty="0"/>
              <a:t> [online]. iStock. Available at: </a:t>
            </a:r>
            <a:r>
              <a:rPr lang="en-GB" sz="1100" dirty="0">
                <a:hlinkClick r:id="rId4"/>
              </a:rPr>
              <a:t>https://www.istockphoto.com/photos/parent-child-holding-hands</a:t>
            </a:r>
            <a:r>
              <a:rPr lang="en-GB" sz="1100" dirty="0"/>
              <a:t> (Accessed: 27 September 2025).</a:t>
            </a:r>
          </a:p>
        </p:txBody>
      </p:sp>
    </p:spTree>
    <p:extLst>
      <p:ext uri="{BB962C8B-B14F-4D97-AF65-F5344CB8AC3E}">
        <p14:creationId xmlns:p14="http://schemas.microsoft.com/office/powerpoint/2010/main" val="1699088621"/>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rgbClr val="FF99FF"/>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9D4ADC4-01B6-AA8C-9B56-49464B100BE3}"/>
              </a:ext>
            </a:extLst>
          </p:cNvPr>
          <p:cNvSpPr>
            <a:spLocks noGrp="1"/>
          </p:cNvSpPr>
          <p:nvPr>
            <p:ph type="title"/>
          </p:nvPr>
        </p:nvSpPr>
        <p:spPr>
          <a:xfrm>
            <a:off x="163152" y="131590"/>
            <a:ext cx="10515600" cy="1325563"/>
          </a:xfrm>
        </p:spPr>
        <p:txBody>
          <a:bodyPr vert="horz" lIns="91440" tIns="45720" rIns="91440" bIns="45720" rtlCol="0" anchor="ctr">
            <a:normAutofit/>
          </a:bodyPr>
          <a:lstStyle>
            <a:defPPr>
              <a:defRPr lang="en-GB"/>
            </a:defPPr>
          </a:lstStyle>
          <a:p>
            <a:r>
              <a:rPr lang="en-GB" b="1" kern="1200" dirty="0">
                <a:latin typeface="+mj-lt"/>
                <a:ea typeface="+mj-ea"/>
                <a:cs typeface="+mj-cs"/>
              </a:rPr>
              <a:t>Applying Attachment Theory to Amira’s situation </a:t>
            </a:r>
            <a:endParaRPr lang="en-GB" kern="1200" dirty="0">
              <a:latin typeface="+mj-lt"/>
              <a:ea typeface="+mj-ea"/>
              <a:cs typeface="+mj-cs"/>
            </a:endParaRPr>
          </a:p>
        </p:txBody>
      </p:sp>
      <p:pic>
        <p:nvPicPr>
          <p:cNvPr id="18" name="Content Placeholder 17" descr="Toddler in autumn">
            <a:extLst>
              <a:ext uri="{FF2B5EF4-FFF2-40B4-BE49-F238E27FC236}">
                <a16:creationId xmlns:a16="http://schemas.microsoft.com/office/drawing/2014/main" id="{F47AB2DA-985E-5D4E-E0E4-2D30EBB0DB9A}"/>
              </a:ext>
            </a:extLst>
          </p:cNvPr>
          <p:cNvPicPr>
            <a:picLocks noGrp="1" noChangeAspect="1"/>
          </p:cNvPicPr>
          <p:nvPr>
            <p:ph sz="half" idx="2"/>
          </p:nvPr>
        </p:nvPicPr>
        <p:blipFill>
          <a:blip r:embed="rId3"/>
          <a:srcRect r="6562"/>
          <a:stretch>
            <a:fillRect/>
          </a:stretch>
        </p:blipFill>
        <p:spPr>
          <a:xfrm>
            <a:off x="415637" y="1614488"/>
            <a:ext cx="3629464" cy="2592794"/>
          </a:xfrm>
          <a:prstGeom prst="rect">
            <a:avLst/>
          </a:prstGeom>
          <a:ln>
            <a:noFill/>
          </a:ln>
          <a:effectLst>
            <a:outerShdw blurRad="292100" dist="139700" dir="2700000" algn="tl" rotWithShape="0">
              <a:srgbClr val="333333">
                <a:alpha val="65000"/>
              </a:srgbClr>
            </a:outerShdw>
          </a:effectLst>
        </p:spPr>
      </p:pic>
      <p:sp>
        <p:nvSpPr>
          <p:cNvPr id="12" name="TextBox 11">
            <a:extLst>
              <a:ext uri="{FF2B5EF4-FFF2-40B4-BE49-F238E27FC236}">
                <a16:creationId xmlns:a16="http://schemas.microsoft.com/office/drawing/2014/main" id="{1228DB5F-765A-A6BE-77A3-C7BD0ABBA03B}"/>
              </a:ext>
            </a:extLst>
          </p:cNvPr>
          <p:cNvSpPr txBox="1"/>
          <p:nvPr/>
        </p:nvSpPr>
        <p:spPr>
          <a:xfrm>
            <a:off x="163152" y="4586289"/>
            <a:ext cx="5470310" cy="2147454"/>
          </a:xfrm>
          <a:prstGeom prst="rect">
            <a:avLst/>
          </a:prstGeom>
          <a:solidFill>
            <a:srgbClr val="FF66FF"/>
          </a:solidFill>
        </p:spPr>
        <p:txBody>
          <a:bodyPr vert="horz" lIns="91440" tIns="45720" rIns="91440" bIns="45720" rtlCol="0" anchor="b">
            <a:noAutofit/>
          </a:bodyPr>
          <a:lstStyle/>
          <a:p>
            <a:pPr>
              <a:lnSpc>
                <a:spcPct val="90000"/>
              </a:lnSpc>
              <a:spcBef>
                <a:spcPts val="1000"/>
              </a:spcBef>
              <a:spcAft>
                <a:spcPts val="800"/>
              </a:spcAft>
              <a:buSzPts val="1000"/>
              <a:tabLst>
                <a:tab pos="457200" algn="l"/>
              </a:tabLst>
            </a:pPr>
            <a:r>
              <a:rPr lang="en-GB" b="1" kern="1200" cap="all" baseline="0" dirty="0">
                <a:effectLst/>
                <a:latin typeface="+mn-lt"/>
                <a:ea typeface="+mn-ea"/>
                <a:cs typeface="+mn-cs"/>
              </a:rPr>
              <a:t>Separation anxiety = distress at parent/carer departure</a:t>
            </a:r>
          </a:p>
          <a:p>
            <a:pPr>
              <a:lnSpc>
                <a:spcPct val="90000"/>
              </a:lnSpc>
              <a:spcBef>
                <a:spcPts val="1000"/>
              </a:spcBef>
              <a:spcAft>
                <a:spcPts val="800"/>
              </a:spcAft>
              <a:buSzPts val="1000"/>
              <a:tabLst>
                <a:tab pos="457200" algn="l"/>
              </a:tabLst>
            </a:pPr>
            <a:r>
              <a:rPr lang="en-GB" b="1" kern="1200" cap="all" baseline="0" dirty="0">
                <a:effectLst/>
                <a:latin typeface="+mn-lt"/>
                <a:ea typeface="+mn-ea"/>
                <a:cs typeface="+mn-cs"/>
              </a:rPr>
              <a:t>Limited verbal communication = inhibited exploration</a:t>
            </a:r>
          </a:p>
          <a:p>
            <a:pPr>
              <a:lnSpc>
                <a:spcPct val="90000"/>
              </a:lnSpc>
              <a:spcBef>
                <a:spcPts val="1000"/>
              </a:spcBef>
              <a:spcAft>
                <a:spcPts val="800"/>
              </a:spcAft>
              <a:buSzPts val="1000"/>
              <a:tabLst>
                <a:tab pos="457200" algn="l"/>
              </a:tabLst>
            </a:pPr>
            <a:r>
              <a:rPr lang="en-GB" b="1" kern="1200" cap="all" baseline="0" dirty="0">
                <a:effectLst/>
                <a:latin typeface="+mn-lt"/>
                <a:ea typeface="+mn-ea"/>
                <a:cs typeface="+mn-cs"/>
              </a:rPr>
              <a:t>Difficulty in group play = challenges with peer trust</a:t>
            </a:r>
          </a:p>
        </p:txBody>
      </p:sp>
      <p:sp>
        <p:nvSpPr>
          <p:cNvPr id="5" name="Content Placeholder 4">
            <a:extLst>
              <a:ext uri="{FF2B5EF4-FFF2-40B4-BE49-F238E27FC236}">
                <a16:creationId xmlns:a16="http://schemas.microsoft.com/office/drawing/2014/main" id="{975BF67B-E71E-884D-EA33-48FAC4390FDA}"/>
              </a:ext>
            </a:extLst>
          </p:cNvPr>
          <p:cNvSpPr>
            <a:spLocks noGrp="1"/>
          </p:cNvSpPr>
          <p:nvPr>
            <p:ph sz="quarter" idx="4"/>
          </p:nvPr>
        </p:nvSpPr>
        <p:spPr>
          <a:xfrm>
            <a:off x="5885078" y="1191492"/>
            <a:ext cx="6143770" cy="5555672"/>
          </a:xfrm>
          <a:solidFill>
            <a:srgbClr val="FF66FF"/>
          </a:solidFill>
        </p:spPr>
        <p:txBody>
          <a:bodyPr vert="horz" lIns="91440" tIns="45720" rIns="91440" bIns="45720" rtlCol="0">
            <a:noAutofit/>
          </a:bodyPr>
          <a:lstStyle/>
          <a:p>
            <a:pPr marL="0" indent="0">
              <a:spcAft>
                <a:spcPts val="600"/>
              </a:spcAft>
              <a:buNone/>
            </a:pPr>
            <a:r>
              <a:rPr lang="en-GB" sz="1600" b="1" dirty="0"/>
              <a:t>Amira’s distress when separated from her carers is consistent with separation anxiety, which is often associated with insecure attachment. It’s possible Amira doesn’t yet see nursery staff as reliable safe havens, which may be intensifying her anxiety. This reaction echoes the classic findings of James and Joyce Robertson from the 1950s, who demonstrated that separation could cause significant distress in young children, though the impact varies depending on factors like age, emotional maturity, previous attachment experiences, and the quality of substitute care (Robertson &amp; Robertson, 1950s). </a:t>
            </a:r>
          </a:p>
          <a:p>
            <a:pPr marL="0" indent="0">
              <a:spcAft>
                <a:spcPts val="600"/>
              </a:spcAft>
              <a:buNone/>
            </a:pPr>
            <a:r>
              <a:rPr lang="en-GB" sz="1600" b="1" dirty="0"/>
              <a:t>Their work is built on Bowlby’s theory and continues to influence modern approaches that prioritise consistent and sensitive caregiving exactly what we aim to provide for Amira. Her limited verbal communication may reflect a sense of insecurity in the new environment, which could be inhibiting her willingness to explore and express herself. Likewise, her reluctance to engage in group play may indicate difficulty trusting peers, possibly linked to an underdeveloped internal working model of relationships (Gillibrand et al., 2016).</a:t>
            </a:r>
          </a:p>
        </p:txBody>
      </p:sp>
    </p:spTree>
    <p:extLst>
      <p:ext uri="{BB962C8B-B14F-4D97-AF65-F5344CB8AC3E}">
        <p14:creationId xmlns:p14="http://schemas.microsoft.com/office/powerpoint/2010/main" val="275285329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rgbClr val="D1D8B7"/>
        </a:solidFill>
        <a:effectLst/>
      </p:bgPr>
    </p:bg>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BB801EE7-C3C0-5B30-EB9B-2C995032EE99}"/>
              </a:ext>
            </a:extLst>
          </p:cNvPr>
          <p:cNvSpPr>
            <a:spLocks noGrp="1"/>
          </p:cNvSpPr>
          <p:nvPr>
            <p:ph sz="half" idx="2"/>
          </p:nvPr>
        </p:nvSpPr>
        <p:spPr>
          <a:xfrm>
            <a:off x="200932" y="1050346"/>
            <a:ext cx="7363650" cy="4990235"/>
          </a:xfrm>
        </p:spPr>
        <p:txBody>
          <a:bodyPr vert="horz" lIns="91440" tIns="45720" rIns="91440" bIns="45720" rtlCol="0">
            <a:noAutofit/>
          </a:bodyPr>
          <a:lstStyle>
            <a:defPPr>
              <a:defRPr lang="en-GB"/>
            </a:defPPr>
          </a:lstStyle>
          <a:p>
            <a:pPr marL="0" indent="0">
              <a:spcAft>
                <a:spcPts val="600"/>
              </a:spcAft>
              <a:buNone/>
            </a:pPr>
            <a:r>
              <a:rPr lang="en-GB" sz="2400" dirty="0">
                <a:solidFill>
                  <a:schemeClr val="accent6"/>
                </a:solidFill>
              </a:rPr>
              <a:t>Attachment theory focuses on the role of caregivers in shaping a child’s development, however we also need to consider the biological factors. For example, Amira might naturally have a more sensitive or cautious personality, which could make her more likely to feel anxious when separated from her carers.</a:t>
            </a:r>
          </a:p>
          <a:p>
            <a:pPr marL="0" indent="0">
              <a:spcAft>
                <a:spcPts val="600"/>
              </a:spcAft>
              <a:buNone/>
            </a:pPr>
            <a:r>
              <a:rPr lang="en-GB" sz="2400" dirty="0">
                <a:solidFill>
                  <a:schemeClr val="accent1">
                    <a:lumMod val="60000"/>
                    <a:lumOff val="40000"/>
                  </a:schemeClr>
                </a:solidFill>
              </a:rPr>
              <a:t>At the same time, the way Amira’s nursery environment responds  through routines, staff consistency, and emotional support also affects how Amira copes. </a:t>
            </a:r>
          </a:p>
          <a:p>
            <a:pPr marL="0" indent="0">
              <a:spcAft>
                <a:spcPts val="600"/>
              </a:spcAft>
              <a:buNone/>
            </a:pPr>
            <a:r>
              <a:rPr lang="en-GB" sz="2400" dirty="0">
                <a:solidFill>
                  <a:schemeClr val="accent6">
                    <a:lumMod val="75000"/>
                  </a:schemeClr>
                </a:solidFill>
              </a:rPr>
              <a:t>These biological traits and environmental experiences work together. This is known as an interactionist approach, which helps us understand how Amira’s unique needs are shaped by both nature and nurture (Eysenck &amp; Keane, 2015).</a:t>
            </a:r>
            <a:endParaRPr lang="en-GB" sz="2400" b="1" dirty="0">
              <a:solidFill>
                <a:schemeClr val="accent6">
                  <a:lumMod val="75000"/>
                </a:schemeClr>
              </a:solidFill>
              <a:latin typeface="Arial" panose="020B0604020202020204" pitchFamily="34" charset="0"/>
              <a:cs typeface="Arial" panose="020B0604020202020204" pitchFamily="34" charset="0"/>
            </a:endParaRPr>
          </a:p>
        </p:txBody>
      </p:sp>
      <p:pic>
        <p:nvPicPr>
          <p:cNvPr id="10" name="Picture 9" descr="DNA helix made of leaves which are leaving the helix">
            <a:extLst>
              <a:ext uri="{FF2B5EF4-FFF2-40B4-BE49-F238E27FC236}">
                <a16:creationId xmlns:a16="http://schemas.microsoft.com/office/drawing/2014/main" id="{B68AA914-075E-9CA3-1897-C49F65B7E104}"/>
              </a:ext>
            </a:extLst>
          </p:cNvPr>
          <p:cNvPicPr>
            <a:picLocks noChangeAspect="1"/>
          </p:cNvPicPr>
          <p:nvPr/>
        </p:nvPicPr>
        <p:blipFill>
          <a:blip r:embed="rId3"/>
          <a:stretch>
            <a:fillRect/>
          </a:stretch>
        </p:blipFill>
        <p:spPr>
          <a:xfrm>
            <a:off x="9172929" y="3072677"/>
            <a:ext cx="2470588" cy="3466235"/>
          </a:xfrm>
          <a:prstGeom prst="rect">
            <a:avLst/>
          </a:prstGeom>
          <a:ln>
            <a:noFill/>
          </a:ln>
          <a:effectLst>
            <a:softEdge rad="112500"/>
          </a:effectLst>
        </p:spPr>
      </p:pic>
      <p:sp>
        <p:nvSpPr>
          <p:cNvPr id="14" name="Title 13">
            <a:extLst>
              <a:ext uri="{FF2B5EF4-FFF2-40B4-BE49-F238E27FC236}">
                <a16:creationId xmlns:a16="http://schemas.microsoft.com/office/drawing/2014/main" id="{F5768EFB-B317-47EA-C969-D365EB136882}"/>
              </a:ext>
            </a:extLst>
          </p:cNvPr>
          <p:cNvSpPr>
            <a:spLocks noGrp="1"/>
          </p:cNvSpPr>
          <p:nvPr>
            <p:ph type="title"/>
          </p:nvPr>
        </p:nvSpPr>
        <p:spPr>
          <a:xfrm>
            <a:off x="118872" y="132651"/>
            <a:ext cx="10515600" cy="676656"/>
          </a:xfrm>
        </p:spPr>
        <p:txBody>
          <a:bodyPr vert="horz" lIns="91440" tIns="45720" rIns="91440" bIns="45720" rtlCol="0" anchor="ctr">
            <a:normAutofit/>
          </a:bodyPr>
          <a:lstStyle>
            <a:defPPr>
              <a:defRPr lang="en-GB"/>
            </a:defPPr>
          </a:lstStyle>
          <a:p>
            <a:r>
              <a:rPr lang="en-GB" sz="4100" b="1" kern="1200" dirty="0">
                <a:solidFill>
                  <a:schemeClr val="accent3">
                    <a:lumMod val="60000"/>
                    <a:lumOff val="40000"/>
                  </a:schemeClr>
                </a:solidFill>
                <a:latin typeface="+mj-lt"/>
                <a:ea typeface="+mj-ea"/>
                <a:cs typeface="+mj-cs"/>
              </a:rPr>
              <a:t>Nature </a:t>
            </a:r>
            <a:r>
              <a:rPr lang="en-GB" sz="4100" b="1" kern="1200" dirty="0">
                <a:solidFill>
                  <a:schemeClr val="accent6"/>
                </a:solidFill>
                <a:latin typeface="+mj-lt"/>
                <a:ea typeface="+mj-ea"/>
                <a:cs typeface="+mj-cs"/>
              </a:rPr>
              <a:t>and</a:t>
            </a:r>
            <a:r>
              <a:rPr lang="en-GB" sz="4100" b="1" kern="1200" dirty="0">
                <a:solidFill>
                  <a:schemeClr val="accent3">
                    <a:lumMod val="60000"/>
                    <a:lumOff val="40000"/>
                  </a:schemeClr>
                </a:solidFill>
                <a:latin typeface="+mj-lt"/>
                <a:ea typeface="+mj-ea"/>
                <a:cs typeface="+mj-cs"/>
              </a:rPr>
              <a:t> </a:t>
            </a:r>
            <a:r>
              <a:rPr lang="en-GB" sz="4100" b="1" kern="1200" dirty="0">
                <a:solidFill>
                  <a:schemeClr val="accent1">
                    <a:lumMod val="60000"/>
                    <a:lumOff val="40000"/>
                  </a:schemeClr>
                </a:solidFill>
                <a:latin typeface="+mj-lt"/>
                <a:ea typeface="+mj-ea"/>
                <a:cs typeface="+mj-cs"/>
              </a:rPr>
              <a:t>Nurture </a:t>
            </a:r>
            <a:endParaRPr lang="en-GB" sz="4100" kern="1200" dirty="0">
              <a:solidFill>
                <a:schemeClr val="accent1">
                  <a:lumMod val="60000"/>
                  <a:lumOff val="40000"/>
                </a:schemeClr>
              </a:solidFill>
              <a:latin typeface="+mj-lt"/>
              <a:ea typeface="+mj-ea"/>
              <a:cs typeface="+mj-cs"/>
            </a:endParaRPr>
          </a:p>
        </p:txBody>
      </p:sp>
      <p:pic>
        <p:nvPicPr>
          <p:cNvPr id="12" name="Picture 11" descr="Classroom sticker progress chart">
            <a:extLst>
              <a:ext uri="{FF2B5EF4-FFF2-40B4-BE49-F238E27FC236}">
                <a16:creationId xmlns:a16="http://schemas.microsoft.com/office/drawing/2014/main" id="{41D75B62-B32C-DB40-641D-CCD633C78B99}"/>
              </a:ext>
            </a:extLst>
          </p:cNvPr>
          <p:cNvPicPr>
            <a:picLocks noChangeAspect="1"/>
          </p:cNvPicPr>
          <p:nvPr/>
        </p:nvPicPr>
        <p:blipFill>
          <a:blip r:embed="rId4"/>
          <a:stretch>
            <a:fillRect/>
          </a:stretch>
        </p:blipFill>
        <p:spPr>
          <a:xfrm>
            <a:off x="8825380" y="132651"/>
            <a:ext cx="3165687" cy="2374265"/>
          </a:xfrm>
          <a:prstGeom prst="rect">
            <a:avLst/>
          </a:prstGeom>
          <a:ln>
            <a:noFill/>
          </a:ln>
          <a:effectLst>
            <a:softEdge rad="112500"/>
          </a:effectLst>
        </p:spPr>
      </p:pic>
    </p:spTree>
    <p:extLst>
      <p:ext uri="{BB962C8B-B14F-4D97-AF65-F5344CB8AC3E}">
        <p14:creationId xmlns:p14="http://schemas.microsoft.com/office/powerpoint/2010/main" val="109671749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Title 37">
            <a:extLst>
              <a:ext uri="{FF2B5EF4-FFF2-40B4-BE49-F238E27FC236}">
                <a16:creationId xmlns:a16="http://schemas.microsoft.com/office/drawing/2014/main" id="{BE14C3C8-CE39-133E-31F8-E2A69DFA914D}"/>
              </a:ext>
            </a:extLst>
          </p:cNvPr>
          <p:cNvSpPr>
            <a:spLocks noGrp="1"/>
          </p:cNvSpPr>
          <p:nvPr>
            <p:ph type="title"/>
          </p:nvPr>
        </p:nvSpPr>
        <p:spPr>
          <a:xfrm>
            <a:off x="0" y="-576552"/>
            <a:ext cx="3932237" cy="1600200"/>
          </a:xfrm>
        </p:spPr>
        <p:txBody>
          <a:bodyPr vert="horz" lIns="91440" tIns="45720" rIns="91440" bIns="45720" rtlCol="0" anchor="b">
            <a:normAutofit/>
          </a:bodyPr>
          <a:lstStyle>
            <a:defPPr>
              <a:defRPr lang="en-GB"/>
            </a:defPPr>
          </a:lstStyle>
          <a:p>
            <a:br>
              <a:rPr lang="en-GB" sz="1800" b="1" kern="1200" dirty="0">
                <a:latin typeface="+mj-lt"/>
                <a:ea typeface="+mj-ea"/>
                <a:cs typeface="+mj-cs"/>
              </a:rPr>
            </a:br>
            <a:br>
              <a:rPr lang="en-GB" sz="1800" b="1" kern="1200" dirty="0">
                <a:latin typeface="+mj-lt"/>
                <a:ea typeface="+mj-ea"/>
                <a:cs typeface="+mj-cs"/>
              </a:rPr>
            </a:br>
            <a:r>
              <a:rPr lang="en-GB" sz="1800" b="1" kern="1200" dirty="0">
                <a:latin typeface="+mj-lt"/>
                <a:ea typeface="+mj-ea"/>
                <a:cs typeface="+mj-cs"/>
              </a:rPr>
              <a:t>Practical Strategies and Interventions</a:t>
            </a:r>
            <a:br>
              <a:rPr lang="en-GB" sz="1800" kern="1200" dirty="0">
                <a:latin typeface="+mj-lt"/>
                <a:ea typeface="+mj-ea"/>
                <a:cs typeface="+mj-cs"/>
              </a:rPr>
            </a:br>
            <a:br>
              <a:rPr lang="en-GB" sz="1800" kern="1200" dirty="0">
                <a:latin typeface="+mj-lt"/>
                <a:ea typeface="+mj-ea"/>
                <a:cs typeface="+mj-cs"/>
              </a:rPr>
            </a:br>
            <a:endParaRPr lang="en-GB" sz="1800" kern="1200" dirty="0">
              <a:latin typeface="+mj-lt"/>
              <a:ea typeface="+mj-ea"/>
              <a:cs typeface="+mj-cs"/>
            </a:endParaRPr>
          </a:p>
        </p:txBody>
      </p:sp>
      <p:pic>
        <p:nvPicPr>
          <p:cNvPr id="39" name="Picture 38" descr="Child sitting on rug at school">
            <a:extLst>
              <a:ext uri="{FF2B5EF4-FFF2-40B4-BE49-F238E27FC236}">
                <a16:creationId xmlns:a16="http://schemas.microsoft.com/office/drawing/2014/main" id="{8607EB42-AFD8-6A39-F266-4A7650A6E143}"/>
              </a:ext>
            </a:extLst>
          </p:cNvPr>
          <p:cNvPicPr>
            <a:picLocks noChangeAspect="1"/>
          </p:cNvPicPr>
          <p:nvPr/>
        </p:nvPicPr>
        <p:blipFill>
          <a:blip r:embed="rId3"/>
          <a:srcRect l="12116" r="3347" b="-2"/>
          <a:stretch>
            <a:fillRect/>
          </a:stretch>
        </p:blipFill>
        <p:spPr>
          <a:xfrm>
            <a:off x="8068685" y="3230490"/>
            <a:ext cx="3892855" cy="3073834"/>
          </a:xfrm>
          <a:prstGeom prst="rect">
            <a:avLst/>
          </a:prstGeom>
          <a:ln>
            <a:noFill/>
          </a:ln>
          <a:effectLst>
            <a:softEdge rad="112500"/>
          </a:effectLst>
        </p:spPr>
      </p:pic>
      <p:sp>
        <p:nvSpPr>
          <p:cNvPr id="36" name="TextBox 35">
            <a:extLst>
              <a:ext uri="{FF2B5EF4-FFF2-40B4-BE49-F238E27FC236}">
                <a16:creationId xmlns:a16="http://schemas.microsoft.com/office/drawing/2014/main" id="{E247A6E5-D586-AB02-43D1-F4252BE6E1AE}"/>
              </a:ext>
            </a:extLst>
          </p:cNvPr>
          <p:cNvSpPr txBox="1"/>
          <p:nvPr/>
        </p:nvSpPr>
        <p:spPr>
          <a:xfrm>
            <a:off x="0" y="553676"/>
            <a:ext cx="8068685" cy="3811588"/>
          </a:xfrm>
          <a:prstGeom prst="rect">
            <a:avLst/>
          </a:prstGeom>
        </p:spPr>
        <p:txBody>
          <a:bodyPr vert="horz" lIns="91440" tIns="45720" rIns="91440" bIns="45720" rtlCol="0">
            <a:noAutofit/>
          </a:bodyPr>
          <a:lstStyle/>
          <a:p>
            <a:pPr>
              <a:lnSpc>
                <a:spcPct val="90000"/>
              </a:lnSpc>
              <a:spcBef>
                <a:spcPts val="1000"/>
              </a:spcBef>
            </a:pPr>
            <a:r>
              <a:rPr lang="en-GB" sz="1600" kern="1200" dirty="0">
                <a:latin typeface="+mn-lt"/>
                <a:ea typeface="+mn-ea"/>
                <a:cs typeface="+mn-cs"/>
              </a:rPr>
              <a:t>To support Amira effectively, we need to take a relationship focused approach that’s informed by attachment theory. First, we’ll assign her a consistent key worker someone she can rely on and begin to trust. This person will act as her “secure base” helping her feel safe and confident in the nursery environment (Tomlinson et al., 2008). </a:t>
            </a:r>
          </a:p>
          <a:p>
            <a:pPr>
              <a:lnSpc>
                <a:spcPct val="90000"/>
              </a:lnSpc>
              <a:spcBef>
                <a:spcPts val="1000"/>
              </a:spcBef>
            </a:pPr>
            <a:endParaRPr lang="en-GB" sz="1600" kern="1200" dirty="0">
              <a:latin typeface="+mn-lt"/>
              <a:ea typeface="+mn-ea"/>
              <a:cs typeface="+mn-cs"/>
            </a:endParaRPr>
          </a:p>
          <a:p>
            <a:pPr>
              <a:lnSpc>
                <a:spcPct val="90000"/>
              </a:lnSpc>
              <a:spcBef>
                <a:spcPts val="1000"/>
              </a:spcBef>
            </a:pPr>
            <a:r>
              <a:rPr lang="en-GB" sz="1600" kern="1200" dirty="0">
                <a:latin typeface="+mn-lt"/>
                <a:ea typeface="+mn-ea"/>
                <a:cs typeface="+mn-cs"/>
              </a:rPr>
              <a:t>Secondly, we’ll use gradual separation techniques to make transitions easier, such as allowing her to bring familiar items from home for comfort.</a:t>
            </a:r>
          </a:p>
          <a:p>
            <a:pPr>
              <a:lnSpc>
                <a:spcPct val="90000"/>
              </a:lnSpc>
              <a:spcBef>
                <a:spcPts val="1000"/>
              </a:spcBef>
            </a:pPr>
            <a:endParaRPr lang="en-GB" sz="1600" kern="1200" dirty="0">
              <a:latin typeface="+mn-lt"/>
              <a:ea typeface="+mn-ea"/>
              <a:cs typeface="+mn-cs"/>
            </a:endParaRPr>
          </a:p>
          <a:p>
            <a:pPr>
              <a:lnSpc>
                <a:spcPct val="90000"/>
              </a:lnSpc>
              <a:spcBef>
                <a:spcPts val="1000"/>
              </a:spcBef>
            </a:pPr>
            <a:r>
              <a:rPr lang="en-GB" sz="1600" kern="1200" dirty="0">
                <a:latin typeface="+mn-lt"/>
                <a:ea typeface="+mn-ea"/>
                <a:cs typeface="+mn-cs"/>
              </a:rPr>
              <a:t>Thirdly, we’ll support her social development by encouraging small group or paired play, where adults can model and guide positive interactions to help build her confidence.</a:t>
            </a:r>
          </a:p>
          <a:p>
            <a:pPr>
              <a:lnSpc>
                <a:spcPct val="90000"/>
              </a:lnSpc>
              <a:spcBef>
                <a:spcPts val="1000"/>
              </a:spcBef>
            </a:pPr>
            <a:endParaRPr lang="en-GB" sz="1600" kern="1200" dirty="0">
              <a:latin typeface="+mn-lt"/>
              <a:ea typeface="+mn-ea"/>
              <a:cs typeface="+mn-cs"/>
            </a:endParaRPr>
          </a:p>
          <a:p>
            <a:pPr>
              <a:lnSpc>
                <a:spcPct val="90000"/>
              </a:lnSpc>
              <a:spcBef>
                <a:spcPts val="1000"/>
              </a:spcBef>
            </a:pPr>
            <a:r>
              <a:rPr lang="en-GB" sz="1600" kern="1200" dirty="0">
                <a:latin typeface="+mn-lt"/>
                <a:ea typeface="+mn-ea"/>
                <a:cs typeface="+mn-cs"/>
              </a:rPr>
              <a:t>Fourthly, we’ll create a language rich environment with responsive conversations, routine narration, and small group discussions to support her verbal communication. </a:t>
            </a:r>
            <a:r>
              <a:rPr lang="en-GB" sz="1600" kern="1200" dirty="0" err="1">
                <a:latin typeface="+mn-lt"/>
                <a:ea typeface="+mn-ea"/>
                <a:cs typeface="+mn-cs"/>
              </a:rPr>
              <a:t>Harmey</a:t>
            </a:r>
            <a:r>
              <a:rPr lang="en-GB" sz="1600" kern="1200" dirty="0">
                <a:latin typeface="+mn-lt"/>
                <a:ea typeface="+mn-ea"/>
                <a:cs typeface="+mn-cs"/>
              </a:rPr>
              <a:t> et al. (2022) highlight that these evidence-based strategies are especially effective in early years settings. </a:t>
            </a:r>
          </a:p>
          <a:p>
            <a:pPr>
              <a:lnSpc>
                <a:spcPct val="90000"/>
              </a:lnSpc>
              <a:spcBef>
                <a:spcPts val="1000"/>
              </a:spcBef>
            </a:pPr>
            <a:endParaRPr lang="en-GB" sz="1600" kern="1200" dirty="0">
              <a:latin typeface="+mn-lt"/>
              <a:ea typeface="+mn-ea"/>
              <a:cs typeface="+mn-cs"/>
            </a:endParaRPr>
          </a:p>
          <a:p>
            <a:pPr>
              <a:lnSpc>
                <a:spcPct val="90000"/>
              </a:lnSpc>
              <a:spcBef>
                <a:spcPts val="1000"/>
              </a:spcBef>
            </a:pPr>
            <a:r>
              <a:rPr lang="en-GB" sz="1600" kern="1200" dirty="0">
                <a:latin typeface="+mn-lt"/>
                <a:ea typeface="+mn-ea"/>
                <a:cs typeface="+mn-cs"/>
              </a:rPr>
              <a:t>Finally, we’ll use Video Interaction Guidance to reflect on and strengthen positive moments between Amira and her caregivers. This is a well-established tool used across UK early years practice to support attachment and emotional wellbeing.</a:t>
            </a:r>
          </a:p>
        </p:txBody>
      </p:sp>
      <p:pic>
        <p:nvPicPr>
          <p:cNvPr id="42" name="Picture 41" descr="Woman and child playing with blocks">
            <a:extLst>
              <a:ext uri="{FF2B5EF4-FFF2-40B4-BE49-F238E27FC236}">
                <a16:creationId xmlns:a16="http://schemas.microsoft.com/office/drawing/2014/main" id="{189ABD1F-F356-448E-9316-686E515459AE}"/>
              </a:ext>
            </a:extLst>
          </p:cNvPr>
          <p:cNvPicPr>
            <a:picLocks noChangeAspect="1"/>
          </p:cNvPicPr>
          <p:nvPr/>
        </p:nvPicPr>
        <p:blipFill>
          <a:blip r:embed="rId4"/>
          <a:stretch>
            <a:fillRect/>
          </a:stretch>
        </p:blipFill>
        <p:spPr>
          <a:xfrm>
            <a:off x="8068685" y="389802"/>
            <a:ext cx="3800261" cy="2533507"/>
          </a:xfrm>
          <a:prstGeom prst="rect">
            <a:avLst/>
          </a:prstGeom>
          <a:ln>
            <a:noFill/>
          </a:ln>
          <a:effectLst>
            <a:softEdge rad="112500"/>
          </a:effectLst>
        </p:spPr>
      </p:pic>
    </p:spTree>
    <p:extLst>
      <p:ext uri="{BB962C8B-B14F-4D97-AF65-F5344CB8AC3E}">
        <p14:creationId xmlns:p14="http://schemas.microsoft.com/office/powerpoint/2010/main" val="1002104821"/>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9645BD6E-D504-0AAE-E7AB-615D99588185}"/>
              </a:ext>
            </a:extLst>
          </p:cNvPr>
          <p:cNvSpPr>
            <a:spLocks noGrp="1"/>
          </p:cNvSpPr>
          <p:nvPr>
            <p:ph type="title"/>
          </p:nvPr>
        </p:nvSpPr>
        <p:spPr>
          <a:xfrm>
            <a:off x="0" y="402844"/>
            <a:ext cx="10515600" cy="676656"/>
          </a:xfrm>
        </p:spPr>
        <p:txBody>
          <a:bodyPr rtlCol="0">
            <a:normAutofit fontScale="90000"/>
          </a:bodyPr>
          <a:lstStyle>
            <a:defPPr>
              <a:defRPr lang="en-GB"/>
            </a:defPPr>
          </a:lstStyle>
          <a:p>
            <a:r>
              <a:rPr lang="en-GB" b="1" dirty="0"/>
              <a:t>Strengths &amp; Limitations of Bowlby’s Attachment Theory</a:t>
            </a:r>
          </a:p>
        </p:txBody>
      </p:sp>
      <p:graphicFrame>
        <p:nvGraphicFramePr>
          <p:cNvPr id="21" name="Content Placeholder 20">
            <a:extLst>
              <a:ext uri="{FF2B5EF4-FFF2-40B4-BE49-F238E27FC236}">
                <a16:creationId xmlns:a16="http://schemas.microsoft.com/office/drawing/2014/main" id="{A3B9518C-6F30-C4D9-0250-A23D36AE0CE2}"/>
              </a:ext>
            </a:extLst>
          </p:cNvPr>
          <p:cNvGraphicFramePr>
            <a:graphicFrameLocks noGrp="1"/>
          </p:cNvGraphicFramePr>
          <p:nvPr>
            <p:ph idx="1"/>
            <p:extLst>
              <p:ext uri="{D42A27DB-BD31-4B8C-83A1-F6EECF244321}">
                <p14:modId xmlns:p14="http://schemas.microsoft.com/office/powerpoint/2010/main" val="1449873543"/>
              </p:ext>
            </p:extLst>
          </p:nvPr>
        </p:nvGraphicFramePr>
        <p:xfrm>
          <a:off x="6650182" y="914399"/>
          <a:ext cx="5389420" cy="4987637"/>
        </p:xfrm>
        <a:graphic>
          <a:graphicData uri="http://schemas.openxmlformats.org/drawingml/2006/table">
            <a:tbl>
              <a:tblPr firstRow="1" bandRow="1">
                <a:tableStyleId>{00A15C55-8517-42AA-B614-E9B94910E393}</a:tableStyleId>
              </a:tblPr>
              <a:tblGrid>
                <a:gridCol w="2694710">
                  <a:extLst>
                    <a:ext uri="{9D8B030D-6E8A-4147-A177-3AD203B41FA5}">
                      <a16:colId xmlns:a16="http://schemas.microsoft.com/office/drawing/2014/main" val="1683914941"/>
                    </a:ext>
                  </a:extLst>
                </a:gridCol>
                <a:gridCol w="2694710">
                  <a:extLst>
                    <a:ext uri="{9D8B030D-6E8A-4147-A177-3AD203B41FA5}">
                      <a16:colId xmlns:a16="http://schemas.microsoft.com/office/drawing/2014/main" val="101854507"/>
                    </a:ext>
                  </a:extLst>
                </a:gridCol>
              </a:tblGrid>
              <a:tr h="121727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r>
                        <a:rPr lang="en-GB" b="1" dirty="0"/>
                        <a:t>Strengths</a:t>
                      </a:r>
                      <a:endParaRPr lang="en-GB" dirty="0"/>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r>
                        <a:rPr lang="en-GB" b="1" dirty="0"/>
                        <a:t>Limitations</a:t>
                      </a:r>
                      <a:endParaRPr lang="en-GB" dirty="0"/>
                    </a:p>
                    <a:p>
                      <a:endParaRPr lang="en-GB" dirty="0"/>
                    </a:p>
                  </a:txBody>
                  <a:tcPr/>
                </a:tc>
                <a:extLst>
                  <a:ext uri="{0D108BD9-81ED-4DB2-BD59-A6C34878D82A}">
                    <a16:rowId xmlns:a16="http://schemas.microsoft.com/office/drawing/2014/main" val="283996376"/>
                  </a:ext>
                </a:extLst>
              </a:tr>
              <a:tr h="1142535">
                <a:tc>
                  <a:txBody>
                    <a:bodyPr/>
                    <a:lstStyle/>
                    <a:p>
                      <a:pPr marL="285750" indent="-285750">
                        <a:buFont typeface="Wingdings" panose="05000000000000000000" pitchFamily="2" charset="2"/>
                        <a:buChar char="v"/>
                      </a:pPr>
                      <a:r>
                        <a:rPr lang="en-GB" dirty="0"/>
                        <a:t>Connects theory directly to early years practice</a:t>
                      </a:r>
                    </a:p>
                  </a:txBody>
                  <a:tcPr/>
                </a:tc>
                <a:tc>
                  <a:txBody>
                    <a:bodyPr/>
                    <a:lstStyle/>
                    <a:p>
                      <a:pPr marL="285750" indent="-285750">
                        <a:buFont typeface="Wingdings" panose="05000000000000000000" pitchFamily="2" charset="2"/>
                        <a:buChar char="v"/>
                      </a:pPr>
                      <a:r>
                        <a:rPr lang="en-GB" dirty="0"/>
                        <a:t>May reflect cultural bias </a:t>
                      </a:r>
                    </a:p>
                  </a:txBody>
                  <a:tcPr/>
                </a:tc>
                <a:extLst>
                  <a:ext uri="{0D108BD9-81ED-4DB2-BD59-A6C34878D82A}">
                    <a16:rowId xmlns:a16="http://schemas.microsoft.com/office/drawing/2014/main" val="3866570834"/>
                  </a:ext>
                </a:extLst>
              </a:tr>
              <a:tr h="1142535">
                <a:tc>
                  <a:txBody>
                    <a:bodyPr/>
                    <a:lstStyle/>
                    <a:p>
                      <a:pPr marL="285750" indent="-285750">
                        <a:buFont typeface="Wingdings" panose="05000000000000000000" pitchFamily="2" charset="2"/>
                        <a:buChar char="v"/>
                      </a:pPr>
                      <a:r>
                        <a:rPr lang="en-GB" dirty="0"/>
                        <a:t>Helps predict emotional and social outcomes</a:t>
                      </a:r>
                    </a:p>
                  </a:txBody>
                  <a:tcPr/>
                </a:tc>
                <a:tc>
                  <a:txBody>
                    <a:bodyPr/>
                    <a:lstStyle/>
                    <a:p>
                      <a:pPr marL="285750" indent="-285750">
                        <a:buFont typeface="Wingdings" panose="05000000000000000000" pitchFamily="2" charset="2"/>
                        <a:buChar char="v"/>
                      </a:pPr>
                      <a:r>
                        <a:rPr lang="en-GB" sz="1800" kern="1200" dirty="0">
                          <a:solidFill>
                            <a:schemeClr val="dk1"/>
                          </a:solidFill>
                          <a:effectLst/>
                          <a:latin typeface="+mn-lt"/>
                          <a:ea typeface="+mn-ea"/>
                          <a:cs typeface="+mn-cs"/>
                        </a:rPr>
                        <a:t>overemphasis on one attachment</a:t>
                      </a:r>
                    </a:p>
                  </a:txBody>
                  <a:tcPr/>
                </a:tc>
                <a:extLst>
                  <a:ext uri="{0D108BD9-81ED-4DB2-BD59-A6C34878D82A}">
                    <a16:rowId xmlns:a16="http://schemas.microsoft.com/office/drawing/2014/main" val="1270767814"/>
                  </a:ext>
                </a:extLst>
              </a:tr>
              <a:tr h="1485296">
                <a:tc>
                  <a:txBody>
                    <a:bodyPr/>
                    <a:lstStyle/>
                    <a:p>
                      <a:pPr marL="285750" indent="-285750">
                        <a:buFont typeface="Wingdings" panose="05000000000000000000" pitchFamily="2" charset="2"/>
                        <a:buChar char="v"/>
                      </a:pPr>
                      <a:r>
                        <a:rPr lang="en-GB" dirty="0"/>
                        <a:t>Offers consistent guidance for caregiver</a:t>
                      </a:r>
                    </a:p>
                    <a:p>
                      <a:pPr marL="285750" indent="-285750">
                        <a:buFont typeface="Wingdings" panose="05000000000000000000" pitchFamily="2" charset="2"/>
                        <a:buChar char="v"/>
                      </a:pPr>
                      <a:r>
                        <a:rPr lang="en-GB" dirty="0"/>
                        <a:t>Supported by strong empirical research</a:t>
                      </a:r>
                    </a:p>
                  </a:txBody>
                  <a:tcPr/>
                </a:tc>
                <a:tc>
                  <a:txBody>
                    <a:bodyPr/>
                    <a:lstStyle/>
                    <a:p>
                      <a:pPr marL="285750" indent="-285750">
                        <a:buFont typeface="Wingdings" panose="05000000000000000000" pitchFamily="2" charset="2"/>
                        <a:buChar char="v"/>
                      </a:pPr>
                      <a:r>
                        <a:rPr lang="en-GB" dirty="0"/>
                        <a:t>Mixed evidence on effectiveness of attachment-based interventions </a:t>
                      </a:r>
                    </a:p>
                  </a:txBody>
                  <a:tcPr/>
                </a:tc>
                <a:extLst>
                  <a:ext uri="{0D108BD9-81ED-4DB2-BD59-A6C34878D82A}">
                    <a16:rowId xmlns:a16="http://schemas.microsoft.com/office/drawing/2014/main" val="1526343904"/>
                  </a:ext>
                </a:extLst>
              </a:tr>
            </a:tbl>
          </a:graphicData>
        </a:graphic>
      </p:graphicFrame>
      <p:sp>
        <p:nvSpPr>
          <p:cNvPr id="22" name="TextBox 21">
            <a:extLst>
              <a:ext uri="{FF2B5EF4-FFF2-40B4-BE49-F238E27FC236}">
                <a16:creationId xmlns:a16="http://schemas.microsoft.com/office/drawing/2014/main" id="{A5C0FE07-B660-AEF7-8694-5AF5792279F1}"/>
              </a:ext>
            </a:extLst>
          </p:cNvPr>
          <p:cNvSpPr txBox="1"/>
          <p:nvPr/>
        </p:nvSpPr>
        <p:spPr>
          <a:xfrm>
            <a:off x="173182" y="1536174"/>
            <a:ext cx="6374391" cy="3785652"/>
          </a:xfrm>
          <a:prstGeom prst="rect">
            <a:avLst/>
          </a:prstGeom>
          <a:noFill/>
        </p:spPr>
        <p:txBody>
          <a:bodyPr wrap="square" rtlCol="0">
            <a:spAutoFit/>
          </a:bodyPr>
          <a:lstStyle/>
          <a:p>
            <a:r>
              <a:rPr lang="en-GB" sz="2000" b="1" dirty="0"/>
              <a:t>Bowlby’s theory offers a clear framework connecting caregiving to children’s emotional outcomes and guides evidence-based interventions, shaping many early years policies (Research in Practice, 2025).</a:t>
            </a:r>
          </a:p>
          <a:p>
            <a:endParaRPr lang="en-GB" sz="2000" b="1" dirty="0"/>
          </a:p>
          <a:p>
            <a:r>
              <a:rPr lang="en-GB" sz="2000" b="1" dirty="0"/>
              <a:t>However, the theory has limitations. Critics point to its focus on the mother’s role and a lack of attention to cultural and family diversity. Meta-analyses also reveal many attachment interventions lack strong evidence (Wright et al., 2023). Additionally, some children form multiple attachments and show resilience beyond what the original theory suggests.</a:t>
            </a:r>
          </a:p>
        </p:txBody>
      </p:sp>
    </p:spTree>
    <p:extLst>
      <p:ext uri="{BB962C8B-B14F-4D97-AF65-F5344CB8AC3E}">
        <p14:creationId xmlns:p14="http://schemas.microsoft.com/office/powerpoint/2010/main" val="1234133501"/>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showMasterSp="0">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1B8956B-A56B-EDCF-EBC0-2683C44A22AF}"/>
              </a:ext>
            </a:extLst>
          </p:cNvPr>
          <p:cNvSpPr>
            <a:spLocks noGrp="1"/>
          </p:cNvSpPr>
          <p:nvPr>
            <p:ph type="body" idx="1"/>
          </p:nvPr>
        </p:nvSpPr>
        <p:spPr>
          <a:xfrm>
            <a:off x="110836" y="1988710"/>
            <a:ext cx="3529584" cy="402336"/>
          </a:xfrm>
        </p:spPr>
        <p:txBody>
          <a:bodyPr rtlCol="0">
            <a:normAutofit/>
          </a:bodyPr>
          <a:lstStyle>
            <a:defPPr>
              <a:defRPr lang="en-GB"/>
            </a:defPPr>
          </a:lstStyle>
          <a:p>
            <a:pPr rtl="0"/>
            <a:r>
              <a:rPr lang="en-GB" dirty="0"/>
              <a:t>Observe and reflect</a:t>
            </a:r>
          </a:p>
        </p:txBody>
      </p:sp>
      <p:sp>
        <p:nvSpPr>
          <p:cNvPr id="3" name="Content Placeholder 2">
            <a:extLst>
              <a:ext uri="{FF2B5EF4-FFF2-40B4-BE49-F238E27FC236}">
                <a16:creationId xmlns:a16="http://schemas.microsoft.com/office/drawing/2014/main" id="{D92BF9C1-9009-C934-C11C-54570A5234B7}"/>
              </a:ext>
            </a:extLst>
          </p:cNvPr>
          <p:cNvSpPr>
            <a:spLocks noGrp="1"/>
          </p:cNvSpPr>
          <p:nvPr>
            <p:ph sz="half" idx="2"/>
          </p:nvPr>
        </p:nvSpPr>
        <p:spPr>
          <a:xfrm>
            <a:off x="110836" y="2531404"/>
            <a:ext cx="2944368" cy="3684588"/>
          </a:xfrm>
        </p:spPr>
        <p:txBody>
          <a:bodyPr rtlCol="0">
            <a:normAutofit/>
          </a:bodyPr>
          <a:lstStyle>
            <a:defPPr>
              <a:defRPr lang="en-GB"/>
            </a:defPPr>
          </a:lstStyle>
          <a:p>
            <a:pPr marL="0" indent="0">
              <a:buNone/>
            </a:pPr>
            <a:r>
              <a:rPr lang="en-GB" sz="2000" b="1" dirty="0"/>
              <a:t>Ongoing observational assessments focusing on emotional cues, engagement, and verbal attempts.</a:t>
            </a:r>
          </a:p>
          <a:p>
            <a:pPr marL="0" indent="0">
              <a:buNone/>
            </a:pPr>
            <a:br>
              <a:rPr lang="en-GB" sz="2000" b="1" dirty="0"/>
            </a:br>
            <a:r>
              <a:rPr lang="en-GB" sz="2000" b="1" dirty="0"/>
              <a:t>Use of reflective logs to track progress and identify patterns.</a:t>
            </a:r>
          </a:p>
          <a:p>
            <a:pPr rtl="0"/>
            <a:endParaRPr lang="en-GB" sz="2000" dirty="0"/>
          </a:p>
          <a:p>
            <a:pPr rtl="0"/>
            <a:endParaRPr lang="en-GB" dirty="0"/>
          </a:p>
          <a:p>
            <a:pPr rtl="0"/>
            <a:endParaRPr lang="en-GB" dirty="0"/>
          </a:p>
        </p:txBody>
      </p:sp>
      <p:sp>
        <p:nvSpPr>
          <p:cNvPr id="4" name="Text Placeholder 3">
            <a:extLst>
              <a:ext uri="{FF2B5EF4-FFF2-40B4-BE49-F238E27FC236}">
                <a16:creationId xmlns:a16="http://schemas.microsoft.com/office/drawing/2014/main" id="{7027F3E1-56D0-3EB8-15CC-D50D6E0645C4}"/>
              </a:ext>
            </a:extLst>
          </p:cNvPr>
          <p:cNvSpPr>
            <a:spLocks noGrp="1"/>
          </p:cNvSpPr>
          <p:nvPr>
            <p:ph type="body" sz="quarter" idx="3"/>
          </p:nvPr>
        </p:nvSpPr>
        <p:spPr>
          <a:xfrm>
            <a:off x="3189039" y="1988710"/>
            <a:ext cx="3529584" cy="402336"/>
          </a:xfrm>
        </p:spPr>
        <p:txBody>
          <a:bodyPr rtlCol="0">
            <a:normAutofit/>
          </a:bodyPr>
          <a:lstStyle>
            <a:defPPr>
              <a:defRPr lang="en-GB"/>
            </a:defPPr>
          </a:lstStyle>
          <a:p>
            <a:pPr rtl="0"/>
            <a:r>
              <a:rPr lang="en-GB" dirty="0"/>
              <a:t>Support the team</a:t>
            </a:r>
          </a:p>
        </p:txBody>
      </p:sp>
      <p:sp>
        <p:nvSpPr>
          <p:cNvPr id="5" name="Content Placeholder 4">
            <a:extLst>
              <a:ext uri="{FF2B5EF4-FFF2-40B4-BE49-F238E27FC236}">
                <a16:creationId xmlns:a16="http://schemas.microsoft.com/office/drawing/2014/main" id="{A45EB57E-48A5-AA9B-7682-56298F1431CB}"/>
              </a:ext>
            </a:extLst>
          </p:cNvPr>
          <p:cNvSpPr>
            <a:spLocks noGrp="1"/>
          </p:cNvSpPr>
          <p:nvPr>
            <p:ph sz="quarter" idx="4"/>
          </p:nvPr>
        </p:nvSpPr>
        <p:spPr>
          <a:xfrm>
            <a:off x="3189039" y="2391046"/>
            <a:ext cx="3529584" cy="1571354"/>
          </a:xfrm>
        </p:spPr>
        <p:txBody>
          <a:bodyPr rtlCol="0">
            <a:normAutofit/>
          </a:bodyPr>
          <a:lstStyle>
            <a:defPPr>
              <a:defRPr lang="en-GB"/>
            </a:defPPr>
          </a:lstStyle>
          <a:p>
            <a:pPr marL="0" indent="0">
              <a:buNone/>
            </a:pPr>
            <a:r>
              <a:rPr lang="en-GB" sz="2000" b="1" dirty="0"/>
              <a:t>Staff supervision and training to ensure consistent, attachment informed practice.</a:t>
            </a:r>
            <a:endParaRPr lang="en-GB" sz="2000" dirty="0"/>
          </a:p>
        </p:txBody>
      </p:sp>
      <p:sp>
        <p:nvSpPr>
          <p:cNvPr id="6" name="Title 5">
            <a:extLst>
              <a:ext uri="{FF2B5EF4-FFF2-40B4-BE49-F238E27FC236}">
                <a16:creationId xmlns:a16="http://schemas.microsoft.com/office/drawing/2014/main" id="{147179F7-8740-03DE-F133-BBA41988A64A}"/>
              </a:ext>
            </a:extLst>
          </p:cNvPr>
          <p:cNvSpPr>
            <a:spLocks noGrp="1"/>
          </p:cNvSpPr>
          <p:nvPr>
            <p:ph type="title"/>
          </p:nvPr>
        </p:nvSpPr>
        <p:spPr>
          <a:xfrm>
            <a:off x="62345" y="680974"/>
            <a:ext cx="10515600" cy="676656"/>
          </a:xfrm>
        </p:spPr>
        <p:txBody>
          <a:bodyPr rtlCol="0">
            <a:normAutofit fontScale="90000"/>
          </a:bodyPr>
          <a:lstStyle>
            <a:defPPr>
              <a:defRPr lang="en-GB"/>
            </a:defPPr>
          </a:lstStyle>
          <a:p>
            <a:r>
              <a:rPr lang="en-GB" b="1" dirty="0"/>
              <a:t>Monitoring, Assessment and Support Plan for Amira</a:t>
            </a:r>
            <a:br>
              <a:rPr lang="en-GB" dirty="0"/>
            </a:br>
            <a:endParaRPr lang="en-GB" dirty="0"/>
          </a:p>
        </p:txBody>
      </p:sp>
      <p:sp>
        <p:nvSpPr>
          <p:cNvPr id="7" name="Text Placeholder 6">
            <a:extLst>
              <a:ext uri="{FF2B5EF4-FFF2-40B4-BE49-F238E27FC236}">
                <a16:creationId xmlns:a16="http://schemas.microsoft.com/office/drawing/2014/main" id="{94BC0BBB-72F7-8CAB-4F61-F84474773790}"/>
              </a:ext>
            </a:extLst>
          </p:cNvPr>
          <p:cNvSpPr>
            <a:spLocks noGrp="1"/>
          </p:cNvSpPr>
          <p:nvPr>
            <p:ph type="body" sz="quarter" idx="13"/>
          </p:nvPr>
        </p:nvSpPr>
        <p:spPr>
          <a:xfrm>
            <a:off x="5985164" y="1988710"/>
            <a:ext cx="2944368" cy="402336"/>
          </a:xfrm>
        </p:spPr>
        <p:txBody>
          <a:bodyPr rtlCol="0">
            <a:normAutofit/>
          </a:bodyPr>
          <a:lstStyle>
            <a:defPPr>
              <a:defRPr lang="en-GB"/>
            </a:defPPr>
          </a:lstStyle>
          <a:p>
            <a:pPr rtl="0"/>
            <a:r>
              <a:rPr lang="en-GB" dirty="0"/>
              <a:t>Work with families</a:t>
            </a:r>
          </a:p>
        </p:txBody>
      </p:sp>
      <p:sp>
        <p:nvSpPr>
          <p:cNvPr id="8" name="Content Placeholder 7">
            <a:extLst>
              <a:ext uri="{FF2B5EF4-FFF2-40B4-BE49-F238E27FC236}">
                <a16:creationId xmlns:a16="http://schemas.microsoft.com/office/drawing/2014/main" id="{98D6AC14-9AD9-9C42-046A-6E2B3E9561B7}"/>
              </a:ext>
            </a:extLst>
          </p:cNvPr>
          <p:cNvSpPr>
            <a:spLocks noGrp="1"/>
          </p:cNvSpPr>
          <p:nvPr>
            <p:ph sz="quarter" idx="14"/>
          </p:nvPr>
        </p:nvSpPr>
        <p:spPr>
          <a:xfrm>
            <a:off x="6096000" y="2391046"/>
            <a:ext cx="2944368" cy="3684588"/>
          </a:xfrm>
          <a:solidFill>
            <a:schemeClr val="accent5">
              <a:lumMod val="20000"/>
              <a:lumOff val="80000"/>
            </a:schemeClr>
          </a:solidFill>
        </p:spPr>
        <p:txBody>
          <a:bodyPr rtlCol="0"/>
          <a:lstStyle>
            <a:defPPr>
              <a:defRPr lang="en-GB"/>
            </a:defPPr>
          </a:lstStyle>
          <a:p>
            <a:pPr marL="0" indent="0">
              <a:buNone/>
            </a:pPr>
            <a:r>
              <a:rPr lang="en-GB" sz="2000" b="1" dirty="0"/>
              <a:t>Collaborate with Amira’s carers to share strategies and maintain consistency between home and nursery.</a:t>
            </a:r>
          </a:p>
          <a:p>
            <a:pPr rtl="0"/>
            <a:endParaRPr lang="en-GB" dirty="0"/>
          </a:p>
          <a:p>
            <a:pPr rtl="0"/>
            <a:endParaRPr lang="en-GB" dirty="0"/>
          </a:p>
          <a:p>
            <a:pPr rtl="0"/>
            <a:endParaRPr lang="en-GB" dirty="0"/>
          </a:p>
          <a:p>
            <a:pPr rtl="0"/>
            <a:endParaRPr lang="en-GB" dirty="0"/>
          </a:p>
        </p:txBody>
      </p:sp>
      <p:sp>
        <p:nvSpPr>
          <p:cNvPr id="12" name="TextBox 11">
            <a:extLst>
              <a:ext uri="{FF2B5EF4-FFF2-40B4-BE49-F238E27FC236}">
                <a16:creationId xmlns:a16="http://schemas.microsoft.com/office/drawing/2014/main" id="{A7756454-92AC-B7FC-C397-2471F7193A93}"/>
              </a:ext>
            </a:extLst>
          </p:cNvPr>
          <p:cNvSpPr txBox="1"/>
          <p:nvPr/>
        </p:nvSpPr>
        <p:spPr>
          <a:xfrm>
            <a:off x="8799852" y="1977406"/>
            <a:ext cx="2553948" cy="369332"/>
          </a:xfrm>
          <a:prstGeom prst="rect">
            <a:avLst/>
          </a:prstGeom>
          <a:noFill/>
        </p:spPr>
        <p:txBody>
          <a:bodyPr wrap="square" rtlCol="0">
            <a:spAutoFit/>
          </a:bodyPr>
          <a:lstStyle/>
          <a:p>
            <a:r>
              <a:rPr lang="en-GB" dirty="0">
                <a:solidFill>
                  <a:schemeClr val="accent1"/>
                </a:solidFill>
                <a:latin typeface="Gill Sans Nova" panose="020B0602020104020203" pitchFamily="34" charset="0"/>
              </a:rPr>
              <a:t>REVIEW AND ADAPT</a:t>
            </a:r>
          </a:p>
        </p:txBody>
      </p:sp>
      <p:sp>
        <p:nvSpPr>
          <p:cNvPr id="14" name="TextBox 13">
            <a:extLst>
              <a:ext uri="{FF2B5EF4-FFF2-40B4-BE49-F238E27FC236}">
                <a16:creationId xmlns:a16="http://schemas.microsoft.com/office/drawing/2014/main" id="{9AE33CB9-FC76-8487-467B-9D6A4F06F5FE}"/>
              </a:ext>
            </a:extLst>
          </p:cNvPr>
          <p:cNvSpPr txBox="1"/>
          <p:nvPr/>
        </p:nvSpPr>
        <p:spPr>
          <a:xfrm>
            <a:off x="8936599" y="2412965"/>
            <a:ext cx="3234897" cy="1631216"/>
          </a:xfrm>
          <a:prstGeom prst="rect">
            <a:avLst/>
          </a:prstGeom>
          <a:noFill/>
        </p:spPr>
        <p:txBody>
          <a:bodyPr wrap="square">
            <a:spAutoFit/>
          </a:bodyPr>
          <a:lstStyle/>
          <a:p>
            <a:r>
              <a:rPr lang="en-GB" sz="2000" b="1" dirty="0">
                <a:solidFill>
                  <a:schemeClr val="accent1"/>
                </a:solidFill>
              </a:rPr>
              <a:t>Regularly review Amira’s progress</a:t>
            </a:r>
          </a:p>
          <a:p>
            <a:br>
              <a:rPr lang="en-GB" sz="2000" b="1" dirty="0">
                <a:solidFill>
                  <a:schemeClr val="accent1"/>
                </a:solidFill>
              </a:rPr>
            </a:br>
            <a:r>
              <a:rPr lang="en-GB" sz="2000" b="1" dirty="0">
                <a:solidFill>
                  <a:schemeClr val="accent1"/>
                </a:solidFill>
              </a:rPr>
              <a:t>Adjust the support plan as her needs evolve</a:t>
            </a:r>
          </a:p>
        </p:txBody>
      </p:sp>
      <p:sp>
        <p:nvSpPr>
          <p:cNvPr id="16" name="TextBox 15">
            <a:extLst>
              <a:ext uri="{FF2B5EF4-FFF2-40B4-BE49-F238E27FC236}">
                <a16:creationId xmlns:a16="http://schemas.microsoft.com/office/drawing/2014/main" id="{A94B202D-AC00-C7D5-4B5A-9AA8332117B8}"/>
              </a:ext>
            </a:extLst>
          </p:cNvPr>
          <p:cNvSpPr txBox="1"/>
          <p:nvPr/>
        </p:nvSpPr>
        <p:spPr>
          <a:xfrm>
            <a:off x="3518985" y="4289994"/>
            <a:ext cx="8098398" cy="2453107"/>
          </a:xfrm>
          <a:prstGeom prst="rect">
            <a:avLst/>
          </a:prstGeom>
          <a:noFill/>
        </p:spPr>
        <p:txBody>
          <a:bodyPr wrap="square">
            <a:spAutoFit/>
          </a:bodyPr>
          <a:lstStyle/>
          <a:p>
            <a:pPr>
              <a:lnSpc>
                <a:spcPct val="107000"/>
              </a:lnSpc>
              <a:spcAft>
                <a:spcPts val="800"/>
              </a:spcAft>
            </a:pPr>
            <a:r>
              <a:rPr lang="en-GB" b="1" dirty="0">
                <a:solidFill>
                  <a:schemeClr val="accent1"/>
                </a:solidFill>
              </a:rPr>
              <a:t>Amira’s support plan should be flexible and responsive to her needs. We’ll use systematic observations to monitor Amira’s emotional responses, how she engages with others, and any progress in her verbal communication. Staff will use reflective logs and have regular supervision to ensure consistent, sensitive care. We’ll also establish a collaborative relationship with Amira’s caregivers to align strategies between home and nursery. Her progress will be reviewed regularly, and the plan will be adapted as needed to support Amira’s development.</a:t>
            </a:r>
            <a:endParaRPr lang="en-GB" sz="1800" b="1" kern="100" dirty="0">
              <a:solidFill>
                <a:schemeClr val="accent1"/>
              </a:solidFill>
              <a:effectLst/>
              <a:latin typeface="Aptos" panose="020B0004020202020204" pitchFamily="34" charset="0"/>
              <a:ea typeface="Aptos" panose="020B0004020202020204" pitchFamily="34" charset="0"/>
              <a:cs typeface="Times New Roman" panose="02020603050405020304" pitchFamily="18" charset="0"/>
            </a:endParaRPr>
          </a:p>
        </p:txBody>
      </p:sp>
      <p:pic>
        <p:nvPicPr>
          <p:cNvPr id="18" name="Graphic 17" descr="Eye outline">
            <a:extLst>
              <a:ext uri="{FF2B5EF4-FFF2-40B4-BE49-F238E27FC236}">
                <a16:creationId xmlns:a16="http://schemas.microsoft.com/office/drawing/2014/main" id="{5867723B-9A2B-3FF2-1637-DA6DE526F5F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8130" y="1089625"/>
            <a:ext cx="914400" cy="914400"/>
          </a:xfrm>
          <a:prstGeom prst="rect">
            <a:avLst/>
          </a:prstGeom>
        </p:spPr>
      </p:pic>
      <p:pic>
        <p:nvPicPr>
          <p:cNvPr id="20" name="Graphic 19" descr="Cheers with solid fill">
            <a:extLst>
              <a:ext uri="{FF2B5EF4-FFF2-40B4-BE49-F238E27FC236}">
                <a16:creationId xmlns:a16="http://schemas.microsoft.com/office/drawing/2014/main" id="{5B93577C-5752-5D84-B0B6-518CEC3271E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022529" y="1149052"/>
            <a:ext cx="914400" cy="914400"/>
          </a:xfrm>
          <a:prstGeom prst="rect">
            <a:avLst/>
          </a:prstGeom>
        </p:spPr>
      </p:pic>
      <p:pic>
        <p:nvPicPr>
          <p:cNvPr id="22" name="Graphic 21" descr="Home1 outline">
            <a:extLst>
              <a:ext uri="{FF2B5EF4-FFF2-40B4-BE49-F238E27FC236}">
                <a16:creationId xmlns:a16="http://schemas.microsoft.com/office/drawing/2014/main" id="{6713C50E-D59D-792A-5A5F-58B4093FC14C}"/>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801751" y="1074310"/>
            <a:ext cx="914400" cy="914400"/>
          </a:xfrm>
          <a:prstGeom prst="rect">
            <a:avLst/>
          </a:prstGeom>
        </p:spPr>
      </p:pic>
      <p:pic>
        <p:nvPicPr>
          <p:cNvPr id="24" name="Graphic 23" descr="Open book outline">
            <a:extLst>
              <a:ext uri="{FF2B5EF4-FFF2-40B4-BE49-F238E27FC236}">
                <a16:creationId xmlns:a16="http://schemas.microsoft.com/office/drawing/2014/main" id="{FE04F34F-440B-C242-8E6B-069C8E1F7A68}"/>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9619626" y="1058115"/>
            <a:ext cx="914400" cy="914400"/>
          </a:xfrm>
          <a:prstGeom prst="rect">
            <a:avLst/>
          </a:prstGeom>
        </p:spPr>
      </p:pic>
    </p:spTree>
    <p:extLst>
      <p:ext uri="{BB962C8B-B14F-4D97-AF65-F5344CB8AC3E}">
        <p14:creationId xmlns:p14="http://schemas.microsoft.com/office/powerpoint/2010/main" val="1164941242"/>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4ED"/>
        </a:solid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0ADE49E-7CC1-6704-5852-FAE992A0EEC4}"/>
              </a:ext>
            </a:extLst>
          </p:cNvPr>
          <p:cNvSpPr>
            <a:spLocks noGrp="1"/>
          </p:cNvSpPr>
          <p:nvPr>
            <p:ph type="body" sz="half" idx="2"/>
          </p:nvPr>
        </p:nvSpPr>
        <p:spPr>
          <a:xfrm>
            <a:off x="106267" y="2959344"/>
            <a:ext cx="6091333" cy="4070729"/>
          </a:xfrm>
        </p:spPr>
        <p:txBody>
          <a:bodyPr rtlCol="0"/>
          <a:lstStyle>
            <a:defPPr>
              <a:defRPr lang="en-GB"/>
            </a:defPPr>
          </a:lstStyle>
          <a:p>
            <a:r>
              <a:rPr lang="en-GB" b="1" dirty="0"/>
              <a:t>In conclusion, Bowlby’s Attachment Theory offers a valuable lens for understanding Amira’s emotional, social, and communication challenges.</a:t>
            </a:r>
          </a:p>
          <a:p>
            <a:endParaRPr lang="en-GB" b="1" dirty="0"/>
          </a:p>
          <a:p>
            <a:r>
              <a:rPr lang="en-GB" b="1" dirty="0"/>
              <a:t>Its greatest utility lies in guiding practical, relationship centred strategies. However, we must apply it flexibly and critically, acknowledging the limitations of evidence and individual differences. </a:t>
            </a:r>
          </a:p>
          <a:p>
            <a:endParaRPr lang="en-GB" b="1" dirty="0"/>
          </a:p>
          <a:p>
            <a:r>
              <a:rPr lang="en-GB" b="1" dirty="0"/>
              <a:t>A responsive, consistent, reflective approach gives the best chance of supporting Amira’s healthy development in our nursery setting.</a:t>
            </a:r>
          </a:p>
        </p:txBody>
      </p:sp>
      <p:sp>
        <p:nvSpPr>
          <p:cNvPr id="3" name="Title 2">
            <a:extLst>
              <a:ext uri="{FF2B5EF4-FFF2-40B4-BE49-F238E27FC236}">
                <a16:creationId xmlns:a16="http://schemas.microsoft.com/office/drawing/2014/main" id="{FA7AB109-D696-F27C-BD95-5BEBCF3AC000}"/>
              </a:ext>
            </a:extLst>
          </p:cNvPr>
          <p:cNvSpPr>
            <a:spLocks noGrp="1"/>
          </p:cNvSpPr>
          <p:nvPr>
            <p:ph type="title"/>
          </p:nvPr>
        </p:nvSpPr>
        <p:spPr>
          <a:xfrm>
            <a:off x="0" y="162944"/>
            <a:ext cx="9144000" cy="676656"/>
          </a:xfrm>
        </p:spPr>
        <p:txBody>
          <a:bodyPr rtlCol="0">
            <a:normAutofit fontScale="90000"/>
          </a:bodyPr>
          <a:lstStyle>
            <a:defPPr>
              <a:defRPr lang="en-GB"/>
            </a:defPPr>
          </a:lstStyle>
          <a:p>
            <a:r>
              <a:rPr lang="en-GB" b="1" dirty="0"/>
              <a:t>Conclusion &amp; Key Points</a:t>
            </a:r>
            <a:endParaRPr lang="en-GB" dirty="0"/>
          </a:p>
        </p:txBody>
      </p:sp>
      <p:sp>
        <p:nvSpPr>
          <p:cNvPr id="11" name="TextBox 10">
            <a:extLst>
              <a:ext uri="{FF2B5EF4-FFF2-40B4-BE49-F238E27FC236}">
                <a16:creationId xmlns:a16="http://schemas.microsoft.com/office/drawing/2014/main" id="{931324AB-B42C-4FA0-2F7F-A9CF77215BF3}"/>
              </a:ext>
            </a:extLst>
          </p:cNvPr>
          <p:cNvSpPr txBox="1"/>
          <p:nvPr/>
        </p:nvSpPr>
        <p:spPr>
          <a:xfrm>
            <a:off x="106267" y="839600"/>
            <a:ext cx="6227618" cy="2168158"/>
          </a:xfrm>
          <a:prstGeom prst="rect">
            <a:avLst/>
          </a:prstGeom>
          <a:noFill/>
        </p:spPr>
        <p:txBody>
          <a:bodyPr wrap="square">
            <a:sp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Bowlby’s theory helps us understand Amira’s struggles</a:t>
            </a:r>
          </a:p>
          <a:p>
            <a:pPr marL="342900" lvl="0" indent="-342900">
              <a:lnSpc>
                <a:spcPct val="107000"/>
              </a:lnSpc>
              <a:spcAft>
                <a:spcPts val="800"/>
              </a:spcAft>
              <a:buSzPts val="1000"/>
              <a:buFont typeface="Symbol" panose="05050102010706020507" pitchFamily="18" charset="2"/>
              <a:buChar char=""/>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Interventions must prioritise stable, sensitive relationships</a:t>
            </a:r>
          </a:p>
          <a:p>
            <a:pPr marL="342900" lvl="0" indent="-342900">
              <a:lnSpc>
                <a:spcPct val="107000"/>
              </a:lnSpc>
              <a:spcAft>
                <a:spcPts val="800"/>
              </a:spcAft>
              <a:buSzPts val="1000"/>
              <a:buFont typeface="Symbol" panose="05050102010706020507" pitchFamily="18" charset="2"/>
              <a:buChar char=""/>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Theory must be applied flexibly, critically, and in context</a:t>
            </a:r>
          </a:p>
          <a:p>
            <a:pPr marL="342900" lvl="0" indent="-342900">
              <a:lnSpc>
                <a:spcPct val="107000"/>
              </a:lnSpc>
              <a:spcAft>
                <a:spcPts val="800"/>
              </a:spcAft>
              <a:buSzPts val="1000"/>
              <a:buFont typeface="Symbol" panose="05050102010706020507" pitchFamily="18" charset="2"/>
              <a:buChar char=""/>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Ongoing reflection and adaptation are vital</a:t>
            </a:r>
          </a:p>
        </p:txBody>
      </p:sp>
      <p:pic>
        <p:nvPicPr>
          <p:cNvPr id="13" name="Picture 12" descr="Group of smiling school children">
            <a:extLst>
              <a:ext uri="{FF2B5EF4-FFF2-40B4-BE49-F238E27FC236}">
                <a16:creationId xmlns:a16="http://schemas.microsoft.com/office/drawing/2014/main" id="{F8547F82-7969-FEF5-687A-6126AAF0B840}"/>
              </a:ext>
            </a:extLst>
          </p:cNvPr>
          <p:cNvPicPr>
            <a:picLocks noChangeAspect="1"/>
          </p:cNvPicPr>
          <p:nvPr/>
        </p:nvPicPr>
        <p:blipFill>
          <a:blip r:embed="rId3"/>
          <a:stretch>
            <a:fillRect/>
          </a:stretch>
        </p:blipFill>
        <p:spPr>
          <a:xfrm>
            <a:off x="7602041" y="1648691"/>
            <a:ext cx="4483692" cy="2989128"/>
          </a:xfrm>
          <a:prstGeom prst="rect">
            <a:avLst/>
          </a:prstGeom>
          <a:ln>
            <a:noFill/>
          </a:ln>
          <a:effectLst>
            <a:softEdge rad="112500"/>
          </a:effectLst>
        </p:spPr>
      </p:pic>
    </p:spTree>
    <p:extLst>
      <p:ext uri="{BB962C8B-B14F-4D97-AF65-F5344CB8AC3E}">
        <p14:creationId xmlns:p14="http://schemas.microsoft.com/office/powerpoint/2010/main" val="341820684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926CCE1-3757-92AF-DB30-35D7D862B402}"/>
              </a:ext>
            </a:extLst>
          </p:cNvPr>
          <p:cNvSpPr>
            <a:spLocks noGrp="1"/>
          </p:cNvSpPr>
          <p:nvPr>
            <p:ph type="title"/>
          </p:nvPr>
        </p:nvSpPr>
        <p:spPr>
          <a:xfrm>
            <a:off x="0" y="0"/>
            <a:ext cx="9144000" cy="676656"/>
          </a:xfrm>
        </p:spPr>
        <p:txBody>
          <a:bodyPr>
            <a:normAutofit fontScale="90000"/>
          </a:bodyPr>
          <a:lstStyle/>
          <a:p>
            <a:r>
              <a:rPr lang="en-GB" dirty="0"/>
              <a:t>References </a:t>
            </a:r>
          </a:p>
        </p:txBody>
      </p:sp>
      <p:sp>
        <p:nvSpPr>
          <p:cNvPr id="9" name="TextBox 8">
            <a:extLst>
              <a:ext uri="{FF2B5EF4-FFF2-40B4-BE49-F238E27FC236}">
                <a16:creationId xmlns:a16="http://schemas.microsoft.com/office/drawing/2014/main" id="{F284CA2A-77E4-7AA4-6847-7B7B37900D18}"/>
              </a:ext>
            </a:extLst>
          </p:cNvPr>
          <p:cNvSpPr txBox="1"/>
          <p:nvPr/>
        </p:nvSpPr>
        <p:spPr>
          <a:xfrm>
            <a:off x="474518" y="664996"/>
            <a:ext cx="11315699" cy="5644750"/>
          </a:xfrm>
          <a:prstGeom prst="rect">
            <a:avLst/>
          </a:prstGeom>
          <a:noFill/>
        </p:spPr>
        <p:txBody>
          <a:bodyPr wrap="square">
            <a:spAutoFit/>
          </a:bodyPr>
          <a:lstStyle/>
          <a:p>
            <a:pPr marL="457200" algn="r">
              <a:lnSpc>
                <a:spcPct val="107000"/>
              </a:lnSpc>
              <a:spcAft>
                <a:spcPts val="800"/>
              </a:spcAft>
              <a:buNone/>
            </a:pPr>
            <a:r>
              <a:rPr lang="en-GB" b="1" kern="100" dirty="0">
                <a:effectLst/>
                <a:latin typeface="Aptos" panose="020B0004020202020204" pitchFamily="34" charset="0"/>
                <a:ea typeface="Aptos" panose="020B0004020202020204" pitchFamily="34" charset="0"/>
                <a:cs typeface="Times New Roman" panose="02020603050405020304" pitchFamily="18" charset="0"/>
              </a:rPr>
              <a:t>Boyd, D.R. and Bee, H.L.</a:t>
            </a:r>
            <a:r>
              <a:rPr lang="en-GB" kern="100" dirty="0">
                <a:effectLst/>
                <a:latin typeface="Aptos" panose="020B0004020202020204" pitchFamily="34" charset="0"/>
                <a:ea typeface="Aptos" panose="020B0004020202020204" pitchFamily="34" charset="0"/>
                <a:cs typeface="Times New Roman" panose="02020603050405020304" pitchFamily="18" charset="0"/>
              </a:rPr>
              <a:t> (2019) </a:t>
            </a:r>
            <a:r>
              <a:rPr lang="en-GB" i="1" kern="100" dirty="0">
                <a:effectLst/>
                <a:latin typeface="Aptos" panose="020B0004020202020204" pitchFamily="34" charset="0"/>
                <a:ea typeface="Aptos" panose="020B0004020202020204" pitchFamily="34" charset="0"/>
                <a:cs typeface="Times New Roman" panose="02020603050405020304" pitchFamily="18" charset="0"/>
              </a:rPr>
              <a:t>Lifespan development</a:t>
            </a:r>
            <a:r>
              <a:rPr lang="en-GB" kern="100" dirty="0">
                <a:effectLst/>
                <a:latin typeface="Aptos" panose="020B0004020202020204" pitchFamily="34" charset="0"/>
                <a:ea typeface="Aptos" panose="020B0004020202020204" pitchFamily="34" charset="0"/>
                <a:cs typeface="Times New Roman" panose="02020603050405020304" pitchFamily="18" charset="0"/>
              </a:rPr>
              <a:t>. 8th </a:t>
            </a:r>
            <a:r>
              <a:rPr lang="en-GB"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kern="100" dirty="0">
                <a:effectLst/>
                <a:latin typeface="Aptos" panose="020B0004020202020204" pitchFamily="34" charset="0"/>
                <a:ea typeface="Aptos" panose="020B0004020202020204" pitchFamily="34" charset="0"/>
                <a:cs typeface="Times New Roman" panose="02020603050405020304" pitchFamily="18" charset="0"/>
              </a:rPr>
              <a:t>. Harlow: Pearson.</a:t>
            </a:r>
          </a:p>
          <a:p>
            <a:pPr marL="457200" algn="r">
              <a:lnSpc>
                <a:spcPct val="107000"/>
              </a:lnSpc>
              <a:spcAft>
                <a:spcPts val="800"/>
              </a:spcAft>
              <a:buNone/>
            </a:pPr>
            <a:r>
              <a:rPr lang="en-GB" b="1" kern="100" dirty="0">
                <a:effectLst/>
                <a:latin typeface="Aptos" panose="020B0004020202020204" pitchFamily="34" charset="0"/>
                <a:ea typeface="Aptos" panose="020B0004020202020204" pitchFamily="34" charset="0"/>
                <a:cs typeface="Times New Roman" panose="02020603050405020304" pitchFamily="18" charset="0"/>
              </a:rPr>
              <a:t>Eysenck, M.W. and Keane, M.T.</a:t>
            </a:r>
            <a:r>
              <a:rPr lang="en-GB" kern="100" dirty="0">
                <a:effectLst/>
                <a:latin typeface="Aptos" panose="020B0004020202020204" pitchFamily="34" charset="0"/>
                <a:ea typeface="Aptos" panose="020B0004020202020204" pitchFamily="34" charset="0"/>
                <a:cs typeface="Times New Roman" panose="02020603050405020304" pitchFamily="18" charset="0"/>
              </a:rPr>
              <a:t> (2015) </a:t>
            </a:r>
            <a:r>
              <a:rPr lang="en-GB" i="1" kern="100" dirty="0">
                <a:effectLst/>
                <a:latin typeface="Aptos" panose="020B0004020202020204" pitchFamily="34" charset="0"/>
                <a:ea typeface="Aptos" panose="020B0004020202020204" pitchFamily="34" charset="0"/>
                <a:cs typeface="Times New Roman" panose="02020603050405020304" pitchFamily="18" charset="0"/>
              </a:rPr>
              <a:t>Cognitive psychology: a student’s handbook</a:t>
            </a:r>
            <a:r>
              <a:rPr lang="en-GB" kern="100" dirty="0">
                <a:effectLst/>
                <a:latin typeface="Aptos" panose="020B0004020202020204" pitchFamily="34" charset="0"/>
                <a:ea typeface="Aptos" panose="020B0004020202020204" pitchFamily="34" charset="0"/>
                <a:cs typeface="Times New Roman" panose="02020603050405020304" pitchFamily="18" charset="0"/>
              </a:rPr>
              <a:t>. 7th </a:t>
            </a:r>
            <a:r>
              <a:rPr lang="en-GB"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kern="100" dirty="0">
                <a:effectLst/>
                <a:latin typeface="Aptos" panose="020B0004020202020204" pitchFamily="34" charset="0"/>
                <a:ea typeface="Aptos" panose="020B0004020202020204" pitchFamily="34" charset="0"/>
                <a:cs typeface="Times New Roman" panose="02020603050405020304" pitchFamily="18" charset="0"/>
              </a:rPr>
              <a:t>. Hove: Psychology Press.</a:t>
            </a:r>
          </a:p>
          <a:p>
            <a:pPr marL="457200" algn="r">
              <a:lnSpc>
                <a:spcPct val="107000"/>
              </a:lnSpc>
              <a:spcAft>
                <a:spcPts val="800"/>
              </a:spcAft>
              <a:buNone/>
            </a:pPr>
            <a:r>
              <a:rPr lang="en-GB" b="1" kern="100" dirty="0">
                <a:effectLst/>
                <a:latin typeface="Aptos" panose="020B0004020202020204" pitchFamily="34" charset="0"/>
                <a:ea typeface="Aptos" panose="020B0004020202020204" pitchFamily="34" charset="0"/>
                <a:cs typeface="Times New Roman" panose="02020603050405020304" pitchFamily="18" charset="0"/>
              </a:rPr>
              <a:t>Gillibrand, R., Lam, V. and O’Donnell, V.L.</a:t>
            </a:r>
            <a:r>
              <a:rPr lang="en-GB" kern="100" dirty="0">
                <a:effectLst/>
                <a:latin typeface="Aptos" panose="020B0004020202020204" pitchFamily="34" charset="0"/>
                <a:ea typeface="Aptos" panose="020B0004020202020204" pitchFamily="34" charset="0"/>
                <a:cs typeface="Times New Roman" panose="02020603050405020304" pitchFamily="18" charset="0"/>
              </a:rPr>
              <a:t> (2016) </a:t>
            </a:r>
            <a:r>
              <a:rPr lang="en-GB" i="1" kern="100" dirty="0">
                <a:effectLst/>
                <a:latin typeface="Aptos" panose="020B0004020202020204" pitchFamily="34" charset="0"/>
                <a:ea typeface="Aptos" panose="020B0004020202020204" pitchFamily="34" charset="0"/>
                <a:cs typeface="Times New Roman" panose="02020603050405020304" pitchFamily="18" charset="0"/>
              </a:rPr>
              <a:t>Developmental psychology</a:t>
            </a:r>
            <a:r>
              <a:rPr lang="en-GB" kern="100" dirty="0">
                <a:effectLst/>
                <a:latin typeface="Aptos" panose="020B0004020202020204" pitchFamily="34" charset="0"/>
                <a:ea typeface="Aptos" panose="020B0004020202020204" pitchFamily="34" charset="0"/>
                <a:cs typeface="Times New Roman" panose="02020603050405020304" pitchFamily="18" charset="0"/>
              </a:rPr>
              <a:t>. 2nd </a:t>
            </a:r>
            <a:r>
              <a:rPr lang="en-GB"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kern="100" dirty="0">
                <a:effectLst/>
                <a:latin typeface="Aptos" panose="020B0004020202020204" pitchFamily="34" charset="0"/>
                <a:ea typeface="Aptos" panose="020B0004020202020204" pitchFamily="34" charset="0"/>
                <a:cs typeface="Times New Roman" panose="02020603050405020304" pitchFamily="18" charset="0"/>
              </a:rPr>
              <a:t>. Harlow: Pearson.</a:t>
            </a:r>
            <a:endParaRPr lang="en-GB" kern="100" dirty="0">
              <a:latin typeface="Aptos" panose="020B0004020202020204" pitchFamily="34" charset="0"/>
              <a:ea typeface="Aptos" panose="020B0004020202020204" pitchFamily="34" charset="0"/>
              <a:cs typeface="Times New Roman" panose="02020603050405020304" pitchFamily="18" charset="0"/>
            </a:endParaRPr>
          </a:p>
          <a:p>
            <a:pPr marL="457200" algn="r">
              <a:lnSpc>
                <a:spcPct val="107000"/>
              </a:lnSpc>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                 </a:t>
            </a:r>
          </a:p>
          <a:p>
            <a:pPr marL="457200" algn="r">
              <a:lnSpc>
                <a:spcPct val="107000"/>
              </a:lnSpc>
              <a:spcAft>
                <a:spcPts val="800"/>
              </a:spcAft>
              <a:buNone/>
            </a:pPr>
            <a:r>
              <a:rPr lang="en-GB" b="1" kern="100" dirty="0">
                <a:effectLst/>
                <a:latin typeface="Aptos" panose="020B0004020202020204" pitchFamily="34" charset="0"/>
                <a:ea typeface="Aptos" panose="020B0004020202020204" pitchFamily="34" charset="0"/>
                <a:cs typeface="Times New Roman" panose="02020603050405020304" pitchFamily="18" charset="0"/>
              </a:rPr>
              <a:t>McLeod, S.</a:t>
            </a:r>
            <a:r>
              <a:rPr lang="en-GB" kern="100" dirty="0">
                <a:effectLst/>
                <a:latin typeface="Aptos" panose="020B0004020202020204" pitchFamily="34" charset="0"/>
                <a:ea typeface="Aptos" panose="020B0004020202020204" pitchFamily="34" charset="0"/>
                <a:cs typeface="Times New Roman" panose="02020603050405020304" pitchFamily="18" charset="0"/>
              </a:rPr>
              <a:t> (2025) </a:t>
            </a:r>
            <a:r>
              <a:rPr lang="en-GB" i="1" kern="100" dirty="0">
                <a:effectLst/>
                <a:latin typeface="Aptos" panose="020B0004020202020204" pitchFamily="34" charset="0"/>
                <a:ea typeface="Aptos" panose="020B0004020202020204" pitchFamily="34" charset="0"/>
                <a:cs typeface="Times New Roman" panose="02020603050405020304" pitchFamily="18" charset="0"/>
              </a:rPr>
              <a:t>John Bowlby’s attachment theory</a:t>
            </a:r>
            <a:r>
              <a:rPr lang="en-GB" kern="100" dirty="0">
                <a:effectLst/>
                <a:latin typeface="Aptos" panose="020B0004020202020204" pitchFamily="34" charset="0"/>
                <a:ea typeface="Aptos" panose="020B0004020202020204" pitchFamily="34" charset="0"/>
                <a:cs typeface="Times New Roman" panose="02020603050405020304" pitchFamily="18" charset="0"/>
              </a:rPr>
              <a:t>. Simply Psychology. Available at: </a:t>
            </a:r>
            <a:r>
              <a:rPr lang="en-GB"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https://www.simplypsychology.org/bowlby.html</a:t>
            </a:r>
            <a:r>
              <a:rPr lang="en-GB" kern="100" dirty="0">
                <a:effectLst/>
                <a:latin typeface="Aptos" panose="020B0004020202020204" pitchFamily="34" charset="0"/>
                <a:ea typeface="Aptos" panose="020B0004020202020204" pitchFamily="34" charset="0"/>
                <a:cs typeface="Times New Roman" panose="02020603050405020304" pitchFamily="18" charset="0"/>
              </a:rPr>
              <a:t> (Accessed: 27 September 2025).</a:t>
            </a:r>
          </a:p>
          <a:p>
            <a:pPr marL="457200" algn="r">
              <a:lnSpc>
                <a:spcPct val="107000"/>
              </a:lnSpc>
              <a:spcAft>
                <a:spcPts val="800"/>
              </a:spcAft>
              <a:buNone/>
            </a:pPr>
            <a:r>
              <a:rPr lang="en-GB" b="1" kern="100" dirty="0">
                <a:effectLst/>
                <a:latin typeface="Aptos" panose="020B0004020202020204" pitchFamily="34" charset="0"/>
                <a:ea typeface="Aptos" panose="020B0004020202020204" pitchFamily="34" charset="0"/>
                <a:cs typeface="Times New Roman" panose="02020603050405020304" pitchFamily="18" charset="0"/>
              </a:rPr>
              <a:t>NSPCC</a:t>
            </a:r>
            <a:r>
              <a:rPr lang="en-GB" kern="100" dirty="0">
                <a:effectLst/>
                <a:latin typeface="Aptos" panose="020B0004020202020204" pitchFamily="34" charset="0"/>
                <a:ea typeface="Aptos" panose="020B0004020202020204" pitchFamily="34" charset="0"/>
                <a:cs typeface="Times New Roman" panose="02020603050405020304" pitchFamily="18" charset="0"/>
              </a:rPr>
              <a:t> (2021) </a:t>
            </a:r>
            <a:r>
              <a:rPr lang="en-GB" i="1" kern="100" dirty="0">
                <a:effectLst/>
                <a:latin typeface="Aptos" panose="020B0004020202020204" pitchFamily="34" charset="0"/>
                <a:ea typeface="Aptos" panose="020B0004020202020204" pitchFamily="34" charset="0"/>
                <a:cs typeface="Times New Roman" panose="02020603050405020304" pitchFamily="18" charset="0"/>
              </a:rPr>
              <a:t>Attachment and child development</a:t>
            </a:r>
            <a:r>
              <a:rPr lang="en-GB"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https://learning.nspcc.org.uk/child-health-development/attachment-early-years</a:t>
            </a:r>
            <a:r>
              <a:rPr lang="en-GB" kern="100" dirty="0">
                <a:effectLst/>
                <a:latin typeface="Aptos" panose="020B0004020202020204" pitchFamily="34" charset="0"/>
                <a:ea typeface="Aptos" panose="020B0004020202020204" pitchFamily="34" charset="0"/>
                <a:cs typeface="Times New Roman" panose="02020603050405020304" pitchFamily="18" charset="0"/>
              </a:rPr>
              <a:t> (Accessed: 27 September 2025).</a:t>
            </a:r>
          </a:p>
          <a:p>
            <a:pPr marL="457200" algn="r">
              <a:lnSpc>
                <a:spcPct val="107000"/>
              </a:lnSpc>
              <a:spcAft>
                <a:spcPts val="800"/>
              </a:spcAft>
              <a:buNone/>
            </a:pPr>
            <a:r>
              <a:rPr lang="en-GB" b="1" kern="100" dirty="0">
                <a:effectLst/>
                <a:latin typeface="Aptos" panose="020B0004020202020204" pitchFamily="34" charset="0"/>
                <a:ea typeface="Aptos" panose="020B0004020202020204" pitchFamily="34" charset="0"/>
                <a:cs typeface="Times New Roman" panose="02020603050405020304" pitchFamily="18" charset="0"/>
              </a:rPr>
              <a:t>Robertson, J. and Robertson, J.</a:t>
            </a:r>
            <a:r>
              <a:rPr lang="en-GB" kern="100" dirty="0">
                <a:effectLst/>
                <a:latin typeface="Aptos" panose="020B0004020202020204" pitchFamily="34" charset="0"/>
                <a:ea typeface="Aptos" panose="020B0004020202020204" pitchFamily="34" charset="0"/>
                <a:cs typeface="Times New Roman" panose="02020603050405020304" pitchFamily="18" charset="0"/>
              </a:rPr>
              <a:t> (1950s) </a:t>
            </a:r>
            <a:r>
              <a:rPr lang="en-GB" i="1" kern="100" dirty="0">
                <a:effectLst/>
                <a:latin typeface="Aptos" panose="020B0004020202020204" pitchFamily="34" charset="0"/>
                <a:ea typeface="Aptos" panose="020B0004020202020204" pitchFamily="34" charset="0"/>
                <a:cs typeface="Times New Roman" panose="02020603050405020304" pitchFamily="18" charset="0"/>
              </a:rPr>
              <a:t>Research on separation and child attachment</a:t>
            </a:r>
            <a:r>
              <a:rPr lang="en-GB" kern="100" dirty="0">
                <a:effectLst/>
                <a:latin typeface="Aptos" panose="020B0004020202020204" pitchFamily="34" charset="0"/>
                <a:ea typeface="Aptos" panose="020B0004020202020204" pitchFamily="34" charset="0"/>
                <a:cs typeface="Times New Roman" panose="02020603050405020304" pitchFamily="18" charset="0"/>
              </a:rPr>
              <a:t>. Unpublished class handout, </a:t>
            </a:r>
            <a:r>
              <a:rPr lang="en-GB" i="1" kern="100" dirty="0">
                <a:effectLst/>
                <a:latin typeface="Aptos" panose="020B0004020202020204" pitchFamily="34" charset="0"/>
                <a:ea typeface="Aptos" panose="020B0004020202020204" pitchFamily="34" charset="0"/>
                <a:cs typeface="Times New Roman" panose="02020603050405020304" pitchFamily="18" charset="0"/>
              </a:rPr>
              <a:t>Psychology in Health and Social Care</a:t>
            </a:r>
            <a:r>
              <a:rPr lang="en-GB" kern="100" dirty="0">
                <a:effectLst/>
                <a:latin typeface="Aptos" panose="020B0004020202020204" pitchFamily="34" charset="0"/>
                <a:ea typeface="Aptos" panose="020B0004020202020204" pitchFamily="34" charset="0"/>
                <a:cs typeface="Times New Roman" panose="02020603050405020304" pitchFamily="18" charset="0"/>
              </a:rPr>
              <a:t>, The Robertson Worksheet, [UWTSD], 2025.</a:t>
            </a:r>
          </a:p>
          <a:p>
            <a:pPr algn="r">
              <a:lnSpc>
                <a:spcPct val="107000"/>
              </a:lnSpc>
              <a:spcAft>
                <a:spcPts val="800"/>
              </a:spcAft>
              <a:buNone/>
            </a:pPr>
            <a:r>
              <a:rPr lang="en-GB" b="1" kern="100" dirty="0">
                <a:effectLst/>
                <a:latin typeface="Aptos" panose="020B0004020202020204" pitchFamily="34" charset="0"/>
                <a:ea typeface="Aptos" panose="020B0004020202020204" pitchFamily="34" charset="0"/>
                <a:cs typeface="Times New Roman" panose="02020603050405020304" pitchFamily="18" charset="0"/>
              </a:rPr>
              <a:t> Tomlinson, H. et al.</a:t>
            </a:r>
            <a:r>
              <a:rPr lang="en-GB" kern="100" dirty="0">
                <a:effectLst/>
                <a:latin typeface="Aptos" panose="020B0004020202020204" pitchFamily="34" charset="0"/>
                <a:ea typeface="Aptos" panose="020B0004020202020204" pitchFamily="34" charset="0"/>
                <a:cs typeface="Times New Roman" panose="02020603050405020304" pitchFamily="18" charset="0"/>
              </a:rPr>
              <a:t> (2008) ‘Training nursery staff in how attachment theory influences personal and social development: Evaluating a CAMHS intervention’, </a:t>
            </a:r>
            <a:r>
              <a:rPr lang="en-GB" i="1" kern="100" dirty="0">
                <a:effectLst/>
                <a:latin typeface="Aptos" panose="020B0004020202020204" pitchFamily="34" charset="0"/>
                <a:ea typeface="Aptos" panose="020B0004020202020204" pitchFamily="34" charset="0"/>
                <a:cs typeface="Times New Roman" panose="02020603050405020304" pitchFamily="18" charset="0"/>
              </a:rPr>
              <a:t>Clinical Psychology Forum</a:t>
            </a:r>
            <a:r>
              <a:rPr lang="en-GB" kern="100" dirty="0">
                <a:effectLst/>
                <a:latin typeface="Aptos" panose="020B0004020202020204" pitchFamily="34" charset="0"/>
                <a:ea typeface="Aptos" panose="020B0004020202020204" pitchFamily="34" charset="0"/>
                <a:cs typeface="Times New Roman" panose="02020603050405020304" pitchFamily="18" charset="0"/>
              </a:rPr>
              <a:t>, 184, pp.</a:t>
            </a:r>
          </a:p>
          <a:p>
            <a:pPr algn="r">
              <a:lnSpc>
                <a:spcPct val="107000"/>
              </a:lnSpc>
              <a:spcAft>
                <a:spcPts val="800"/>
              </a:spcAft>
            </a:pPr>
            <a:r>
              <a:rPr lang="en-GB" b="1" kern="100" dirty="0">
                <a:effectLst/>
                <a:latin typeface="Aptos" panose="020B0004020202020204" pitchFamily="34" charset="0"/>
                <a:ea typeface="Aptos" panose="020B0004020202020204" pitchFamily="34" charset="0"/>
                <a:cs typeface="Times New Roman" panose="02020603050405020304" pitchFamily="18" charset="0"/>
              </a:rPr>
              <a:t>Wright, B. et al.</a:t>
            </a:r>
            <a:r>
              <a:rPr lang="en-GB" kern="100" dirty="0">
                <a:effectLst/>
                <a:latin typeface="Aptos" panose="020B0004020202020204" pitchFamily="34" charset="0"/>
                <a:ea typeface="Aptos" panose="020B0004020202020204" pitchFamily="34" charset="0"/>
                <a:cs typeface="Times New Roman" panose="02020603050405020304" pitchFamily="18" charset="0"/>
              </a:rPr>
              <a:t> (2023) ‘Routinely used interventions to improve attachment in infants and young children: a national survey and two systematic reviews’, </a:t>
            </a:r>
            <a:r>
              <a:rPr lang="en-GB" i="1" kern="100" dirty="0">
                <a:effectLst/>
                <a:latin typeface="Aptos" panose="020B0004020202020204" pitchFamily="34" charset="0"/>
                <a:ea typeface="Aptos" panose="020B0004020202020204" pitchFamily="34" charset="0"/>
                <a:cs typeface="Times New Roman" panose="02020603050405020304" pitchFamily="18" charset="0"/>
              </a:rPr>
              <a:t>Health Technology Assessment</a:t>
            </a:r>
            <a:r>
              <a:rPr lang="en-GB" kern="100" dirty="0">
                <a:effectLst/>
                <a:latin typeface="Aptos" panose="020B0004020202020204" pitchFamily="34" charset="0"/>
                <a:ea typeface="Aptos" panose="020B0004020202020204" pitchFamily="34" charset="0"/>
                <a:cs typeface="Times New Roman" panose="02020603050405020304" pitchFamily="18" charset="0"/>
              </a:rPr>
              <a:t>, 27(2), pp. 1–226. Available at: </a:t>
            </a:r>
            <a:r>
              <a:rPr lang="en-GB"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https://doi.org/10.3310/IVCN8847</a:t>
            </a:r>
            <a:r>
              <a:rPr lang="en-GB" kern="100" dirty="0">
                <a:effectLst/>
                <a:latin typeface="Aptos" panose="020B0004020202020204" pitchFamily="34" charset="0"/>
                <a:ea typeface="Aptos" panose="020B0004020202020204" pitchFamily="34" charset="0"/>
                <a:cs typeface="Times New Roman" panose="02020603050405020304" pitchFamily="18" charset="0"/>
              </a:rPr>
              <a:t> (Accessed: 5 October 2025).</a:t>
            </a:r>
          </a:p>
        </p:txBody>
      </p:sp>
      <p:sp>
        <p:nvSpPr>
          <p:cNvPr id="11" name="Rectangle 2">
            <a:extLst>
              <a:ext uri="{FF2B5EF4-FFF2-40B4-BE49-F238E27FC236}">
                <a16:creationId xmlns:a16="http://schemas.microsoft.com/office/drawing/2014/main" id="{C5B0C38F-556D-7971-27D6-D1731FCE6CA5}"/>
              </a:ext>
            </a:extLst>
          </p:cNvPr>
          <p:cNvSpPr>
            <a:spLocks noChangeArrowheads="1"/>
          </p:cNvSpPr>
          <p:nvPr/>
        </p:nvSpPr>
        <p:spPr bwMode="auto">
          <a:xfrm>
            <a:off x="678873" y="2205290"/>
            <a:ext cx="1046696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rPr>
              <a:t>Gross, R.D. (2020) </a:t>
            </a:r>
            <a:r>
              <a:rPr kumimoji="0" lang="en-US" altLang="en-US" sz="1800" i="1" u="none" strike="noStrike" cap="none" normalizeH="0" baseline="0" dirty="0">
                <a:ln>
                  <a:noFill/>
                </a:ln>
                <a:solidFill>
                  <a:schemeClr val="tx1"/>
                </a:solidFill>
                <a:effectLst/>
              </a:rPr>
              <a:t>Psychology: the science of mind and </a:t>
            </a:r>
            <a:r>
              <a:rPr kumimoji="0" lang="en-US" altLang="en-US" sz="1800" i="1" u="none" strike="noStrike" cap="none" normalizeH="0" baseline="0" dirty="0" err="1">
                <a:ln>
                  <a:noFill/>
                </a:ln>
                <a:solidFill>
                  <a:schemeClr val="tx1"/>
                </a:solidFill>
                <a:effectLst/>
              </a:rPr>
              <a:t>behaviour</a:t>
            </a:r>
            <a:r>
              <a:rPr kumimoji="0" lang="en-US" altLang="en-US" sz="1800" i="0" u="none" strike="noStrike" cap="none" normalizeH="0" baseline="0" dirty="0">
                <a:ln>
                  <a:noFill/>
                </a:ln>
                <a:solidFill>
                  <a:schemeClr val="tx1"/>
                </a:solidFill>
                <a:effectLst/>
              </a:rPr>
              <a:t>. 8th </a:t>
            </a:r>
            <a:r>
              <a:rPr kumimoji="0" lang="en-US" altLang="en-US" sz="1800" i="0" u="none" strike="noStrike" cap="none" normalizeH="0" baseline="0" dirty="0" err="1">
                <a:ln>
                  <a:noFill/>
                </a:ln>
                <a:solidFill>
                  <a:schemeClr val="tx1"/>
                </a:solidFill>
                <a:effectLst/>
              </a:rPr>
              <a:t>edn</a:t>
            </a:r>
            <a:r>
              <a:rPr kumimoji="0" lang="en-US" altLang="en-US" sz="1800" i="0" u="none" strike="noStrike" cap="none" normalizeH="0" baseline="0" dirty="0">
                <a:ln>
                  <a:noFill/>
                </a:ln>
                <a:solidFill>
                  <a:schemeClr val="tx1"/>
                </a:solidFill>
                <a:effectLst/>
              </a:rPr>
              <a:t>. London: Hodder Education.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098622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96D4E-8B4F-62B8-F551-56379B923E78}"/>
              </a:ext>
            </a:extLst>
          </p:cNvPr>
          <p:cNvSpPr>
            <a:spLocks noGrp="1"/>
          </p:cNvSpPr>
          <p:nvPr>
            <p:ph type="ctrTitle"/>
          </p:nvPr>
        </p:nvSpPr>
        <p:spPr/>
        <p:txBody>
          <a:bodyPr rtlCol="0">
            <a:normAutofit/>
          </a:bodyPr>
          <a:lstStyle>
            <a:defPPr>
              <a:defRPr lang="en-GB"/>
            </a:defPPr>
          </a:lstStyle>
          <a:p>
            <a:pPr rtl="0"/>
            <a:r>
              <a:rPr lang="en-GB" sz="6600" dirty="0"/>
              <a:t>Thank You </a:t>
            </a:r>
          </a:p>
        </p:txBody>
      </p:sp>
      <p:sp>
        <p:nvSpPr>
          <p:cNvPr id="3" name="Subtitle 2">
            <a:extLst>
              <a:ext uri="{FF2B5EF4-FFF2-40B4-BE49-F238E27FC236}">
                <a16:creationId xmlns:a16="http://schemas.microsoft.com/office/drawing/2014/main" id="{FF07BEBE-18E8-4025-FF6F-EC0130CB4F22}"/>
              </a:ext>
            </a:extLst>
          </p:cNvPr>
          <p:cNvSpPr>
            <a:spLocks noGrp="1"/>
          </p:cNvSpPr>
          <p:nvPr>
            <p:ph type="subTitle" idx="1"/>
          </p:nvPr>
        </p:nvSpPr>
        <p:spPr/>
        <p:txBody>
          <a:bodyPr rtlCol="0">
            <a:normAutofit/>
          </a:bodyPr>
          <a:lstStyle>
            <a:defPPr>
              <a:defRPr lang="en-GB"/>
            </a:defPPr>
          </a:lstStyle>
          <a:p>
            <a:pPr rtl="0"/>
            <a:r>
              <a:rPr lang="en-GB" sz="6000" dirty="0"/>
              <a:t>Nina Mya</a:t>
            </a:r>
          </a:p>
        </p:txBody>
      </p:sp>
    </p:spTree>
    <p:extLst>
      <p:ext uri="{BB962C8B-B14F-4D97-AF65-F5344CB8AC3E}">
        <p14:creationId xmlns:p14="http://schemas.microsoft.com/office/powerpoint/2010/main" val="25779363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262</TotalTime>
  <Words>1866</Words>
  <Application>Microsoft Office PowerPoint</Application>
  <PresentationFormat>Widescreen</PresentationFormat>
  <Paragraphs>104</Paragraphs>
  <Slides>13</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Aptos</vt:lpstr>
      <vt:lpstr>Aptos Display</vt:lpstr>
      <vt:lpstr>Arial</vt:lpstr>
      <vt:lpstr>Calibri</vt:lpstr>
      <vt:lpstr>Courier New</vt:lpstr>
      <vt:lpstr>Gill Sans Nova</vt:lpstr>
      <vt:lpstr>Symbol</vt:lpstr>
      <vt:lpstr>Wingdings</vt:lpstr>
      <vt:lpstr>Office Theme</vt:lpstr>
      <vt:lpstr>Certificate of Higher Education Skills for the Workplace (Health &amp; Social Care)   LCHS4010 Psychology in Health and Social Care   Student Number: 2328173  Student Name: Nina Mya   Tutors Details: Kal Alnababtah   Module Leader: Neale Haddon  Title: Individual Presentation Submission Date: 13th October 2025 </vt:lpstr>
      <vt:lpstr>PowerPoint Presentation</vt:lpstr>
      <vt:lpstr>Lifespan Development &amp; Early Childhood   </vt:lpstr>
      <vt:lpstr>John Bowlby suggested that young children form a strong attachment to one main caregiver  a concept known as monotropy (McLeod, 2025). This caregiver acts as a “secure base” giving the child confidence to explore their surroundings, and a “safe haven” they can return to when distressed (McLeod, 2025). Through consistent early interactions, children develop what Bowlby called an internal working model  a mental blueprint for how relationships work (Boyd and Bee, 2019). He also believed there’s a sensitive period, especially within the first two and a half years of life, when these attachment bonds are most crucial to form (Boyd and Bee, 2019; McLeod, 2025). </vt:lpstr>
      <vt:lpstr>Why Attachment Matters in Early Years Practice</vt:lpstr>
      <vt:lpstr>Applying Attachment Theory to Amira’s situation </vt:lpstr>
      <vt:lpstr>Nature and Nurture </vt:lpstr>
      <vt:lpstr>  Practical Strategies and Interventions  </vt:lpstr>
      <vt:lpstr>Strengths &amp; Limitations of Bowlby’s Attachment Theory</vt:lpstr>
      <vt:lpstr>Monitoring, Assessment and Support Plan for Amira </vt:lpstr>
      <vt:lpstr>Conclusion &amp; Key Points</vt:lpstr>
      <vt:lpstr>References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nina mya</dc:creator>
  <cp:lastModifiedBy>nina mya</cp:lastModifiedBy>
  <cp:revision>2</cp:revision>
  <dcterms:created xsi:type="dcterms:W3CDTF">2025-10-12T20:07:49Z</dcterms:created>
  <dcterms:modified xsi:type="dcterms:W3CDTF">2025-10-13T00:30:22Z</dcterms:modified>
</cp:coreProperties>
</file>