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1"/>
  </p:sldMasterIdLst>
  <p:sldIdLst>
    <p:sldId id="256" r:id="rId2"/>
    <p:sldId id="263" r:id="rId3"/>
    <p:sldId id="259" r:id="rId4"/>
    <p:sldId id="268" r:id="rId5"/>
    <p:sldId id="270" r:id="rId6"/>
    <p:sldId id="269"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raciete De Jesus Pires Estroia (2008307)" initials="GDJPE(" lastIdx="1" clrIdx="0">
    <p:extLst>
      <p:ext uri="{19B8F6BF-5375-455C-9EA6-DF929625EA0E}">
        <p15:presenceInfo xmlns:p15="http://schemas.microsoft.com/office/powerpoint/2012/main" userId="Graciete De Jesus Pires Estroia (200830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9B9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0" d="100"/>
          <a:sy n="80" d="100"/>
        </p:scale>
        <p:origin x="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DDE0EB-C743-4B3D-BB25-2A4830BC302E}"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2323184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DDE0EB-C743-4B3D-BB25-2A4830BC302E}"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1326463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DDE0EB-C743-4B3D-BB25-2A4830BC302E}"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716595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DDE0EB-C743-4B3D-BB25-2A4830BC302E}"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2665085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DDE0EB-C743-4B3D-BB25-2A4830BC302E}" type="datetimeFigureOut">
              <a:rPr lang="en-GB" smtClean="0"/>
              <a:t>17/06/2021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2714638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DDE0EB-C743-4B3D-BB25-2A4830BC302E}" type="datetimeFigureOut">
              <a:rPr lang="en-GB" smtClean="0"/>
              <a:t>17/06/2021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2972390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DDE0EB-C743-4B3D-BB25-2A4830BC302E}" type="datetimeFigureOut">
              <a:rPr lang="en-GB" smtClean="0"/>
              <a:t>17/06/2021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2091390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DDE0EB-C743-4B3D-BB25-2A4830BC302E}"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3426095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DDE0EB-C743-4B3D-BB25-2A4830BC302E}"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3312688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DDE0EB-C743-4B3D-BB25-2A4830BC302E}"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70240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DDE0EB-C743-4B3D-BB25-2A4830BC302E}"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6DBBEA-C2EE-4A2A-8320-5B2C14E0D982}" type="slidenum">
              <a:rPr lang="en-GB" smtClean="0"/>
              <a:t>‹#›</a:t>
            </a:fld>
            <a:endParaRPr lang="en-GB"/>
          </a:p>
        </p:txBody>
      </p:sp>
    </p:spTree>
    <p:extLst>
      <p:ext uri="{BB962C8B-B14F-4D97-AF65-F5344CB8AC3E}">
        <p14:creationId xmlns:p14="http://schemas.microsoft.com/office/powerpoint/2010/main" val="3495216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DDE0EB-C743-4B3D-BB25-2A4830BC302E}" type="datetimeFigureOut">
              <a:rPr lang="en-GB" smtClean="0"/>
              <a:t>17/06/2021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6DBBEA-C2EE-4A2A-8320-5B2C14E0D982}" type="slidenum">
              <a:rPr lang="en-GB" smtClean="0"/>
              <a:t>‹#›</a:t>
            </a:fld>
            <a:endParaRPr lang="en-GB"/>
          </a:p>
        </p:txBody>
      </p:sp>
    </p:spTree>
    <p:extLst>
      <p:ext uri="{BB962C8B-B14F-4D97-AF65-F5344CB8AC3E}">
        <p14:creationId xmlns:p14="http://schemas.microsoft.com/office/powerpoint/2010/main" val="1351926456"/>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hyperlink" Target="https://1c682a6f-a-b8b365a8-s-sites.googlegroups.com/a/npsd.org/new-teachers-guide-using-educational-psychology/home/the-cognitive-development-of-students/Slide1.jpg" TargetMode="External"/><Relationship Id="rId13" Type="http://schemas.openxmlformats.org/officeDocument/2006/relationships/hyperlink" Target="https://link.springer.com/article/10.1007/BF02087944" TargetMode="External"/><Relationship Id="rId3" Type="http://schemas.openxmlformats.org/officeDocument/2006/relationships/hyperlink" Target="https://deepblue.lib.umich.edu/bitstream/handle/2027.42/67628/10.1177_089826439100300101.pdf?sequence=2" TargetMode="External"/><Relationship Id="rId7" Type="http://schemas.openxmlformats.org/officeDocument/2006/relationships/hyperlink" Target="https://notester.co/study-notes/erik-eriksons-psychosocial-development-theory/" TargetMode="External"/><Relationship Id="rId12" Type="http://schemas.openxmlformats.org/officeDocument/2006/relationships/hyperlink" Target="https://www.cambridge.org/core/journals/behavioral-and-brain-sciences/article/abs/children-in-the-same-family-are-very-different-but-why/E25EBFF425678F5D9168DC2A2C037B6C" TargetMode="External"/><Relationship Id="rId2" Type="http://schemas.openxmlformats.org/officeDocument/2006/relationships/hyperlink" Target="https://ebookcentral.proquest.com/" TargetMode="External"/><Relationship Id="rId1" Type="http://schemas.openxmlformats.org/officeDocument/2006/relationships/slideLayout" Target="../slideLayouts/slideLayout2.xml"/><Relationship Id="rId6" Type="http://schemas.openxmlformats.org/officeDocument/2006/relationships/hyperlink" Target="https://doi.org/10.1177/0038038515577906" TargetMode="External"/><Relationship Id="rId11" Type="http://schemas.openxmlformats.org/officeDocument/2006/relationships/hyperlink" Target="https://eric.ed.gov/?id=EJ773455" TargetMode="External"/><Relationship Id="rId5" Type="http://schemas.openxmlformats.org/officeDocument/2006/relationships/hyperlink" Target="https://books.google.co.uk/books?hl=es&amp;lr=&amp;id=LWg-AAAAQBAJ&amp;oi=fnd&amp;pg=PP2&amp;ots=6cBTdIgVoz&amp;sig=MMF35qBYqeGeCG4vZc1VgigX-wQ&amp;redir_esc=y" TargetMode="External"/><Relationship Id="rId10" Type="http://schemas.openxmlformats.org/officeDocument/2006/relationships/hyperlink" Target="https://doi.org/10.1177/0164027514527974" TargetMode="External"/><Relationship Id="rId4" Type="http://schemas.openxmlformats.org/officeDocument/2006/relationships/hyperlink" Target="https://scholar.google.com/citations?user=kj8e2QMAAAAJ&amp;hl=es&amp;oi=sra" TargetMode="External"/><Relationship Id="rId9" Type="http://schemas.openxmlformats.org/officeDocument/2006/relationships/hyperlink" Target="https://www.tandfonline.com/doi/abs/10.1207/S1532706XID0201_02" TargetMode="External"/><Relationship Id="rId14" Type="http://schemas.openxmlformats.org/officeDocument/2006/relationships/hyperlink" Target="https://www.pearsonhighered.com/assets/samplechapter/0/2/0/5/0205351433.pdf"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95991-3BE8-4772-BB34-1CAC6AE8444D}"/>
              </a:ext>
            </a:extLst>
          </p:cNvPr>
          <p:cNvSpPr>
            <a:spLocks noGrp="1"/>
          </p:cNvSpPr>
          <p:nvPr>
            <p:ph type="ctrTitle"/>
          </p:nvPr>
        </p:nvSpPr>
        <p:spPr>
          <a:xfrm>
            <a:off x="422744" y="746540"/>
            <a:ext cx="11346511" cy="1257189"/>
          </a:xfrm>
        </p:spPr>
        <p:txBody>
          <a:bodyPr>
            <a:normAutofit fontScale="90000"/>
          </a:bodyPr>
          <a:lstStyle/>
          <a:p>
            <a:pPr algn="ctr"/>
            <a:br>
              <a:rPr lang="en-GB" sz="2000" b="1" dirty="0">
                <a:effectLst/>
                <a:latin typeface="Calibri" panose="020F0502020204030204" pitchFamily="34" charset="0"/>
                <a:ea typeface="Calibri" panose="020F0502020204030204" pitchFamily="34" charset="0"/>
                <a:cs typeface="Times New Roman" panose="02020603050405020304" pitchFamily="18" charset="0"/>
              </a:rPr>
            </a:br>
            <a:br>
              <a:rPr lang="en-GB" sz="2000" b="1" dirty="0">
                <a:effectLst/>
                <a:latin typeface="Calibri" panose="020F0502020204030204" pitchFamily="34" charset="0"/>
                <a:ea typeface="Calibri" panose="020F0502020204030204" pitchFamily="34" charset="0"/>
                <a:cs typeface="Times New Roman" panose="02020603050405020304" pitchFamily="18" charset="0"/>
              </a:rPr>
            </a:br>
            <a:br>
              <a:rPr lang="en-GB" sz="2000" b="1" dirty="0">
                <a:effectLst/>
                <a:latin typeface="Calibri" panose="020F0502020204030204" pitchFamily="34" charset="0"/>
                <a:ea typeface="Calibri" panose="020F0502020204030204" pitchFamily="34" charset="0"/>
                <a:cs typeface="Times New Roman" panose="02020603050405020304" pitchFamily="18" charset="0"/>
              </a:rPr>
            </a:br>
            <a:br>
              <a:rPr lang="en-GB" sz="2000" b="1" dirty="0">
                <a:effectLst/>
                <a:latin typeface="Calibri" panose="020F0502020204030204" pitchFamily="34" charset="0"/>
                <a:ea typeface="Calibri" panose="020F0502020204030204" pitchFamily="34" charset="0"/>
                <a:cs typeface="Times New Roman" panose="02020603050405020304" pitchFamily="18" charset="0"/>
              </a:rPr>
            </a:br>
            <a:r>
              <a:rPr lang="en-GB" sz="2200" b="1" dirty="0">
                <a:effectLst/>
                <a:latin typeface="Arial" panose="020B0604020202020204" pitchFamily="34" charset="0"/>
                <a:ea typeface="Calibri" panose="020F0502020204030204" pitchFamily="34" charset="0"/>
                <a:cs typeface="Arial" panose="020B0604020202020204" pitchFamily="34" charset="0"/>
              </a:rPr>
              <a:t>Understanding psychological development across the lifespan</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Subtitle 2">
            <a:extLst>
              <a:ext uri="{FF2B5EF4-FFF2-40B4-BE49-F238E27FC236}">
                <a16:creationId xmlns:a16="http://schemas.microsoft.com/office/drawing/2014/main" id="{DF7E9C7A-2DCF-4CEF-88C4-08358BC8D338}"/>
              </a:ext>
            </a:extLst>
          </p:cNvPr>
          <p:cNvSpPr>
            <a:spLocks noGrp="1"/>
          </p:cNvSpPr>
          <p:nvPr>
            <p:ph type="subTitle" idx="1"/>
          </p:nvPr>
        </p:nvSpPr>
        <p:spPr>
          <a:xfrm>
            <a:off x="1091384" y="2194560"/>
            <a:ext cx="10207420" cy="4016166"/>
          </a:xfrm>
        </p:spPr>
        <p:txBody>
          <a:bodyPr>
            <a:normAutofit/>
          </a:bodyPr>
          <a:lstStyle/>
          <a:p>
            <a:endParaRPr lang="en-GB"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endParaRPr lang="en-GB" sz="2000" b="1" dirty="0">
              <a:latin typeface="Arial" panose="020B0604020202020204" pitchFamily="34" charset="0"/>
              <a:ea typeface="Times New Roman" panose="02020603050405020304" pitchFamily="18" charset="0"/>
              <a:cs typeface="Arial" panose="020B0604020202020204" pitchFamily="34" charset="0"/>
            </a:endParaRPr>
          </a:p>
          <a:p>
            <a:r>
              <a:rPr lang="en-GB"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Student Name:</a:t>
            </a:r>
            <a: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Graciete de Jesus Pires Estroia.</a:t>
            </a:r>
            <a:b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br>
            <a: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b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br>
            <a:r>
              <a:rPr lang="en-GB"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Student ID: </a:t>
            </a:r>
            <a: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2008307 </a:t>
            </a:r>
            <a:b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br>
            <a: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br>
              <a:rPr lang="en-GB" sz="20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br>
            <a:r>
              <a:rPr lang="en-GB" sz="20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Module Code:</a:t>
            </a:r>
            <a:r>
              <a:rPr lang="en-GB" sz="2000" dirty="0">
                <a:solidFill>
                  <a:schemeClr val="tx1"/>
                </a:solidFill>
                <a:latin typeface="Arial" panose="020B0604020202020204" pitchFamily="34" charset="0"/>
                <a:cs typeface="Arial" panose="020B0604020202020204" pitchFamily="34" charset="0"/>
              </a:rPr>
              <a:t>BMHP4003_BIRM Psychology in Health and Social Care</a:t>
            </a:r>
          </a:p>
          <a:p>
            <a:endParaRPr lang="en-GB" sz="2000" dirty="0">
              <a:solidFill>
                <a:schemeClr val="tx1"/>
              </a:solidFill>
              <a:latin typeface="Arial" panose="020B0604020202020204" pitchFamily="34" charset="0"/>
              <a:cs typeface="Arial" panose="020B0604020202020204" pitchFamily="34" charset="0"/>
            </a:endParaRPr>
          </a:p>
          <a:p>
            <a:r>
              <a:rPr lang="en-GB" sz="2000" b="1" i="0" dirty="0">
                <a:solidFill>
                  <a:schemeClr val="tx1"/>
                </a:solidFill>
                <a:effectLst/>
                <a:latin typeface="Arial" panose="020B0604020202020204" pitchFamily="34" charset="0"/>
                <a:cs typeface="Arial" panose="020B0604020202020204" pitchFamily="34" charset="0"/>
              </a:rPr>
              <a:t>Module Co-ordinator : </a:t>
            </a:r>
            <a:r>
              <a:rPr lang="en-GB" sz="2000" b="0" i="0" dirty="0">
                <a:solidFill>
                  <a:schemeClr val="tx1"/>
                </a:solidFill>
                <a:effectLst/>
                <a:latin typeface="Arial" panose="020B0604020202020204" pitchFamily="34" charset="0"/>
                <a:cs typeface="Arial" panose="020B0604020202020204" pitchFamily="34" charset="0"/>
              </a:rPr>
              <a:t>Rebecca Kavanagh</a:t>
            </a:r>
            <a:endParaRPr lang="en-GB" sz="2000" dirty="0">
              <a:solidFill>
                <a:schemeClr val="tx1"/>
              </a:solidFill>
              <a:latin typeface="Arial" panose="020B0604020202020204" pitchFamily="34" charset="0"/>
              <a:cs typeface="Arial" panose="020B0604020202020204" pitchFamily="34" charset="0"/>
            </a:endParaRPr>
          </a:p>
          <a:p>
            <a:br>
              <a:rPr lang="en-GB" sz="2000" dirty="0">
                <a:solidFill>
                  <a:schemeClr val="tx1"/>
                </a:solidFill>
                <a:effectLst/>
                <a:latin typeface="Arial" panose="020B0604020202020204" pitchFamily="34" charset="0"/>
                <a:ea typeface="Calibri" panose="020F0502020204030204" pitchFamily="34" charset="0"/>
                <a:cs typeface="Arial" panose="020B0604020202020204" pitchFamily="34" charset="0"/>
              </a:rPr>
            </a:br>
            <a:r>
              <a:rPr lang="en-GB" sz="20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Assignment section:</a:t>
            </a:r>
            <a:r>
              <a:rPr lang="en-GB" sz="2000" dirty="0">
                <a:solidFill>
                  <a:schemeClr val="tx1"/>
                </a:solidFill>
                <a:effectLst/>
                <a:latin typeface="Arial" panose="020B0604020202020204" pitchFamily="34" charset="0"/>
                <a:ea typeface="Calibri" panose="020F0502020204030204" pitchFamily="34" charset="0"/>
                <a:cs typeface="Arial" panose="020B0604020202020204" pitchFamily="34" charset="0"/>
              </a:rPr>
              <a:t> Task 1 –Academic  Poster.</a:t>
            </a:r>
            <a:endParaRPr lang="en-GB" sz="2000" dirty="0">
              <a:solidFill>
                <a:schemeClr val="tx1"/>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136739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02E6C4-B2B5-49AE-8A90-0A66FFE61EEA}"/>
              </a:ext>
            </a:extLst>
          </p:cNvPr>
          <p:cNvSpPr/>
          <p:nvPr/>
        </p:nvSpPr>
        <p:spPr>
          <a:xfrm>
            <a:off x="216888" y="1180217"/>
            <a:ext cx="6176498" cy="47443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8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8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8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8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8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According to Erikson's theory development Identity means understanding and acceptance of self and society. Identity grows from stage to stage, and the initial image of identity influences subsequent images.</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1: Basic Trust vs. Mistrust: Birth to age 1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It is the basis of self-esteem or self-confidence. Belief and scepticism Affective ties are formed, resulting in a sense of bodily trust. Belief (or misbelief) in the provision of basic requirements such as food and compassion.</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2: Autonomy vs. Autonomy Shame and Doubt: Ages 1-3: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Main figure are the parents; the reaction of the parents plays a big role. In many undertakings, cultivate a sense of self-sufficiency.</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3: Initiative vs. Guilt: Ages 3-5</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 Development of initiative and feeling of guilt. Take charge of some activities—you might feel guilty if you fail or if your limits are crossed.</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4: 6-11 Industriousness vs. Inferiority: Ages 6-11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discovery of creativity. Property of human culture. Friends are very important. Inferiority can be a challenge. Build self in one's abilities when one is competent, or a lack of self - esteem when one is not.</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5: Identity vs. Role Confusion: Ages 12-18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Groups and the search for their identity. Confrontations with the father figure. Explore with and expand your sense of self and role.</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6: Intimacy vs. Isolation: Ages 18-35 (approximately)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Period of love, romantic or also the isolation that can stop the person. Establish bonds and connection with people. </a:t>
            </a:r>
            <a:endPar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7: Generativity vs. Stagnation: Ages 35-55 (approximately</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 The main figure is family and work, biological reproduction, having children, achievement and social development. The previous stages are the resolution of what may affect this stage. Make a contribution to society while also being a part of a family.</a:t>
            </a:r>
          </a:p>
          <a:p>
            <a:pPr>
              <a:lnSpc>
                <a:spcPct val="107000"/>
              </a:lnSpc>
              <a:spcAft>
                <a:spcPts val="800"/>
              </a:spcAft>
            </a:pPr>
            <a:r>
              <a:rPr lang="en-GB" sz="700" b="1" dirty="0">
                <a:solidFill>
                  <a:schemeClr val="tx1"/>
                </a:solidFill>
                <a:effectLst/>
                <a:latin typeface="Arial" panose="020B0604020202020204" pitchFamily="34" charset="0"/>
                <a:ea typeface="Calibri" panose="020F0502020204030204" pitchFamily="34" charset="0"/>
                <a:cs typeface="Arial" panose="020B0604020202020204" pitchFamily="34" charset="0"/>
              </a:rPr>
              <a:t>Stage 8: Ego Integrity vs. Despair: Ages 55+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The main figure is humanity, reflecting on what its past has been like. You can see integrity if the reflection had success or despair if it has not concluded the stages positively will have to face death and guilt. Evaluate and make sense of one's life and the significance of one's contributions.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b="1" dirty="0"/>
          </a:p>
          <a:p>
            <a:endParaRPr lang="en-GB" b="1" dirty="0"/>
          </a:p>
        </p:txBody>
      </p:sp>
      <p:sp>
        <p:nvSpPr>
          <p:cNvPr id="49" name="TextBox 48">
            <a:extLst>
              <a:ext uri="{FF2B5EF4-FFF2-40B4-BE49-F238E27FC236}">
                <a16:creationId xmlns:a16="http://schemas.microsoft.com/office/drawing/2014/main" id="{67E29D28-EF7D-4BB7-A89C-E25EE89086FF}"/>
              </a:ext>
            </a:extLst>
          </p:cNvPr>
          <p:cNvSpPr txBox="1"/>
          <p:nvPr/>
        </p:nvSpPr>
        <p:spPr>
          <a:xfrm>
            <a:off x="146359" y="155061"/>
            <a:ext cx="11899282" cy="323165"/>
          </a:xfrm>
          <a:prstGeom prst="rect">
            <a:avLst/>
          </a:prstGeom>
          <a:noFill/>
        </p:spPr>
        <p:txBody>
          <a:bodyPr wrap="square" rtlCol="0">
            <a:spAutoFit/>
          </a:bodyPr>
          <a:lstStyle/>
          <a:p>
            <a:pPr algn="ctr"/>
            <a:r>
              <a:rPr lang="en-GB" sz="1500" b="1" dirty="0">
                <a:effectLst/>
                <a:latin typeface="Calibri" panose="020F0502020204030204" pitchFamily="34" charset="0"/>
                <a:ea typeface="Calibri" panose="020F0502020204030204" pitchFamily="34" charset="0"/>
                <a:cs typeface="Times New Roman" panose="02020603050405020304" pitchFamily="18" charset="0"/>
              </a:rPr>
              <a:t>Understanding psychological development across the lifespan</a:t>
            </a:r>
            <a:endParaRPr lang="en-GB" sz="1500" dirty="0"/>
          </a:p>
        </p:txBody>
      </p:sp>
      <p:sp>
        <p:nvSpPr>
          <p:cNvPr id="50" name="Rectangle: Diagonal Corners Rounded 49">
            <a:extLst>
              <a:ext uri="{FF2B5EF4-FFF2-40B4-BE49-F238E27FC236}">
                <a16:creationId xmlns:a16="http://schemas.microsoft.com/office/drawing/2014/main" id="{72C33118-40DD-4A0A-A8E7-9538D403268D}"/>
              </a:ext>
            </a:extLst>
          </p:cNvPr>
          <p:cNvSpPr/>
          <p:nvPr/>
        </p:nvSpPr>
        <p:spPr>
          <a:xfrm>
            <a:off x="6700628" y="1186871"/>
            <a:ext cx="5211414" cy="3534200"/>
          </a:xfrm>
          <a:prstGeom prst="round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r>
              <a:rPr lang="en-GB" sz="700" dirty="0">
                <a:solidFill>
                  <a:schemeClr val="tx1"/>
                </a:solidFill>
                <a:latin typeface="Arial" panose="020B0604020202020204" pitchFamily="34" charset="0"/>
                <a:cs typeface="Arial" panose="020B0604020202020204" pitchFamily="34" charset="0"/>
              </a:rPr>
              <a:t>According to Jean Piaget established a cognitive development theory stage are:</a:t>
            </a:r>
          </a:p>
          <a:p>
            <a:pPr>
              <a:lnSpc>
                <a:spcPct val="107000"/>
              </a:lnSpc>
              <a:spcAft>
                <a:spcPts val="800"/>
              </a:spcAft>
            </a:pPr>
            <a:r>
              <a:rPr lang="en-GB" sz="700" b="1" dirty="0">
                <a:solidFill>
                  <a:schemeClr val="tx1"/>
                </a:solidFill>
                <a:latin typeface="Arial" panose="020B0604020202020204" pitchFamily="34" charset="0"/>
                <a:cs typeface="Arial" panose="020B0604020202020204" pitchFamily="34" charset="0"/>
              </a:rPr>
              <a:t>Sensorimotor is stage 1: (0-2 years) </a:t>
            </a:r>
            <a:r>
              <a:rPr lang="en-GB" sz="700" dirty="0">
                <a:solidFill>
                  <a:schemeClr val="tx1"/>
                </a:solidFill>
                <a:latin typeface="Arial" panose="020B0604020202020204" pitchFamily="34" charset="0"/>
                <a:cs typeface="Arial" panose="020B0604020202020204" pitchFamily="34" charset="0"/>
              </a:rPr>
              <a:t>young new-borns do not remember an object after it has been withdrawn from their sigh, and youngsters learn about the environment through their senses and physical action.</a:t>
            </a:r>
          </a:p>
          <a:p>
            <a:pPr>
              <a:lnSpc>
                <a:spcPct val="107000"/>
              </a:lnSpc>
              <a:spcAft>
                <a:spcPts val="800"/>
              </a:spcAft>
            </a:pPr>
            <a:r>
              <a:rPr lang="en-GB" sz="700" b="1" dirty="0">
                <a:solidFill>
                  <a:schemeClr val="tx1"/>
                </a:solidFill>
                <a:latin typeface="Arial" panose="020B0604020202020204" pitchFamily="34" charset="0"/>
                <a:cs typeface="Arial" panose="020B0604020202020204" pitchFamily="34" charset="0"/>
              </a:rPr>
              <a:t>Preoperational is stage 2: (2-7 years) </a:t>
            </a:r>
            <a:r>
              <a:rPr lang="en-GB" sz="700" dirty="0">
                <a:solidFill>
                  <a:schemeClr val="tx1"/>
                </a:solidFill>
                <a:latin typeface="Arial" panose="020B0604020202020204" pitchFamily="34" charset="0"/>
                <a:cs typeface="Arial" panose="020B0604020202020204" pitchFamily="34" charset="0"/>
              </a:rPr>
              <a:t>In this phase children can use symbols to show words, pictures and ideas, which is why kids presume to be playing. Piaget devised the Three-Mountain Task to assess children's egocentrism.</a:t>
            </a:r>
          </a:p>
          <a:p>
            <a:pPr>
              <a:lnSpc>
                <a:spcPct val="107000"/>
              </a:lnSpc>
              <a:spcAft>
                <a:spcPts val="800"/>
              </a:spcAft>
            </a:pPr>
            <a:r>
              <a:rPr lang="en-GB" sz="700" b="1" dirty="0">
                <a:solidFill>
                  <a:schemeClr val="tx1"/>
                </a:solidFill>
                <a:latin typeface="Arial" panose="020B0604020202020204" pitchFamily="34" charset="0"/>
                <a:cs typeface="Arial" panose="020B0604020202020204" pitchFamily="34" charset="0"/>
              </a:rPr>
              <a:t>Concrete operational is stage 3: (7-11 years) </a:t>
            </a:r>
            <a:r>
              <a:rPr lang="en-GB" sz="700" dirty="0">
                <a:solidFill>
                  <a:schemeClr val="tx1"/>
                </a:solidFill>
                <a:latin typeface="Arial" panose="020B0604020202020204" pitchFamily="34" charset="0"/>
                <a:cs typeface="Arial" panose="020B0604020202020204" pitchFamily="34" charset="0"/>
              </a:rPr>
              <a:t>Children at this age are able to reason logically about real (concrete) events, have a good grip on the usage of numbers, and are beginning to apply memory methods. The notion of reversibility is also understood by children in the concrete operational stage, which means that items can be changed and subsequently returned to their original form or condition.</a:t>
            </a:r>
          </a:p>
          <a:p>
            <a:pPr>
              <a:lnSpc>
                <a:spcPct val="107000"/>
              </a:lnSpc>
              <a:spcAft>
                <a:spcPts val="800"/>
              </a:spcAft>
            </a:pPr>
            <a:r>
              <a:rPr lang="en-GB" sz="700" b="1" dirty="0">
                <a:solidFill>
                  <a:schemeClr val="tx1"/>
                </a:solidFill>
                <a:latin typeface="Arial" panose="020B0604020202020204" pitchFamily="34" charset="0"/>
                <a:cs typeface="Arial" panose="020B0604020202020204" pitchFamily="34" charset="0"/>
              </a:rPr>
              <a:t>Formal operational is stage 4: (11 to adulthood) </a:t>
            </a:r>
            <a:r>
              <a:rPr lang="en-GB" sz="700" dirty="0">
                <a:solidFill>
                  <a:schemeClr val="tx1"/>
                </a:solidFill>
                <a:latin typeface="Arial" panose="020B0604020202020204" pitchFamily="34" charset="0"/>
                <a:cs typeface="Arial" panose="020B0604020202020204" pitchFamily="34" charset="0"/>
              </a:rPr>
              <a:t>In addition to abstract concepts and hypothetical circumstances, children in the formal operational stage may deal with them. This stage allows children to utilise abstract thinking to solve problems, consider alternate answers, and test them.</a:t>
            </a:r>
          </a:p>
          <a:p>
            <a:pPr>
              <a:lnSpc>
                <a:spcPct val="107000"/>
              </a:lnSpc>
              <a:spcAft>
                <a:spcPts val="800"/>
              </a:spcAft>
            </a:pPr>
            <a:endParaRPr lang="en-GB" sz="700" dirty="0">
              <a:solidFill>
                <a:schemeClr val="tx1"/>
              </a:solidFill>
              <a:latin typeface="Arial" panose="020B0604020202020204" pitchFamily="34" charset="0"/>
              <a:cs typeface="Arial" panose="020B0604020202020204" pitchFamily="34" charset="0"/>
            </a:endParaRPr>
          </a:p>
          <a:p>
            <a:pPr>
              <a:lnSpc>
                <a:spcPct val="107000"/>
              </a:lnSpc>
              <a:spcAft>
                <a:spcPts val="800"/>
              </a:spcAft>
            </a:pPr>
            <a:endPar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1" name="Rectangle: Diagonal Corners Rounded 50">
            <a:extLst>
              <a:ext uri="{FF2B5EF4-FFF2-40B4-BE49-F238E27FC236}">
                <a16:creationId xmlns:a16="http://schemas.microsoft.com/office/drawing/2014/main" id="{17E3B43D-9580-4841-A2CC-B800649D61E1}"/>
              </a:ext>
            </a:extLst>
          </p:cNvPr>
          <p:cNvSpPr/>
          <p:nvPr/>
        </p:nvSpPr>
        <p:spPr>
          <a:xfrm>
            <a:off x="188036" y="553809"/>
            <a:ext cx="11726326" cy="550825"/>
          </a:xfrm>
          <a:prstGeom prst="round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7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Introduction: </a:t>
            </a:r>
            <a:r>
              <a:rPr lang="en-GB" sz="700" dirty="0">
                <a:solidFill>
                  <a:schemeClr val="tx1"/>
                </a:solidFill>
                <a:effectLst/>
                <a:latin typeface="Arial" panose="020B0604020202020204" pitchFamily="34" charset="0"/>
                <a:ea typeface="Calibri" panose="020F0502020204030204" pitchFamily="34" charset="0"/>
                <a:cs typeface="Arial" panose="020B0604020202020204" pitchFamily="34" charset="0"/>
              </a:rPr>
              <a:t>Psychology is a science who talk about 8 stages, Erickson theory, around progress and growth, through the affiliation of the individual and his wishes to culture. Each stage determined by why his call the crisis and the base of this crisis is the psychological change that because the problems that must be resolved. Observe the Piaget stages and how they develop, as well as the comparison of each scientist's focus.</a:t>
            </a:r>
            <a:endParaRPr lang="en-GB" sz="700" dirty="0">
              <a:solidFill>
                <a:schemeClr val="tx1"/>
              </a:solidFill>
              <a:latin typeface="Arial" panose="020B0604020202020204" pitchFamily="34" charset="0"/>
              <a:cs typeface="Arial" panose="020B0604020202020204" pitchFamily="34" charset="0"/>
            </a:endParaRPr>
          </a:p>
        </p:txBody>
      </p:sp>
      <p:sp>
        <p:nvSpPr>
          <p:cNvPr id="28" name="Rectangle: Diagonal Corners Rounded 27">
            <a:extLst>
              <a:ext uri="{FF2B5EF4-FFF2-40B4-BE49-F238E27FC236}">
                <a16:creationId xmlns:a16="http://schemas.microsoft.com/office/drawing/2014/main" id="{D413ABA6-50CC-4A46-8177-8618EC620070}"/>
              </a:ext>
            </a:extLst>
          </p:cNvPr>
          <p:cNvSpPr/>
          <p:nvPr/>
        </p:nvSpPr>
        <p:spPr>
          <a:xfrm>
            <a:off x="6700628" y="4803307"/>
            <a:ext cx="2441052" cy="1235555"/>
          </a:xfrm>
          <a:prstGeom prst="round2DiagRect">
            <a:avLst>
              <a:gd name="adj1" fmla="val 16667"/>
              <a:gd name="adj2" fmla="val 2887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7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Comparation: Both Piaget and Erikson were European psychoanalysts who were schooled in the Freudian tradition; both would eventually reject Freud's mental model; and both would make significant contributions to the study of child development. However, the difference between both is Erikson focuses on the self and social orientation, while Piaget focuses on the child's abilities and senses.</a:t>
            </a:r>
            <a:endParaRPr lang="en-GB" sz="800" dirty="0">
              <a:latin typeface="Arial" panose="020B0604020202020204" pitchFamily="34" charset="0"/>
              <a:cs typeface="Arial" panose="020B0604020202020204" pitchFamily="34" charset="0"/>
            </a:endParaRPr>
          </a:p>
        </p:txBody>
      </p:sp>
      <p:sp>
        <p:nvSpPr>
          <p:cNvPr id="2" name="Rectangle: Diagonal Corners Rounded 1">
            <a:extLst>
              <a:ext uri="{FF2B5EF4-FFF2-40B4-BE49-F238E27FC236}">
                <a16:creationId xmlns:a16="http://schemas.microsoft.com/office/drawing/2014/main" id="{2FF9D109-C194-4129-AE6D-713AFC1A7BA8}"/>
              </a:ext>
            </a:extLst>
          </p:cNvPr>
          <p:cNvSpPr/>
          <p:nvPr/>
        </p:nvSpPr>
        <p:spPr>
          <a:xfrm>
            <a:off x="188036" y="6121096"/>
            <a:ext cx="11724006" cy="581843"/>
          </a:xfrm>
          <a:prstGeom prst="round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kumimoji="0" lang="en-GB" sz="800" b="1" i="0" u="none" strike="noStrike"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Conclusion: </a:t>
            </a:r>
            <a:r>
              <a:rPr kumimoji="0" lang="en-GB" sz="800" i="0" u="none" strike="noStrike"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Many beliefs exist on how babies and children grow up to become happy, healthy individuals. Erikson adapted Freud's concepts and proposed a psychosocial development hypothesis. concept of self is shaped through our social interactions and the accomplishment of social tasks, argument Erikson. Jean Piaget established a cognitive development theory that describes how children reason and think as they progress through different stages according to Erikson mean axes of life is the search for identify; this term referred to the subconscious, understanding and acceptance of self and society. </a:t>
            </a:r>
            <a:endParaRPr lang="en-GB" sz="8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Rectangle: Rounded Corners 3">
            <a:extLst>
              <a:ext uri="{FF2B5EF4-FFF2-40B4-BE49-F238E27FC236}">
                <a16:creationId xmlns:a16="http://schemas.microsoft.com/office/drawing/2014/main" id="{3430EC8E-E3F5-4768-B6F1-D851BC3A7778}"/>
              </a:ext>
            </a:extLst>
          </p:cNvPr>
          <p:cNvSpPr/>
          <p:nvPr/>
        </p:nvSpPr>
        <p:spPr>
          <a:xfrm>
            <a:off x="9304015" y="4803306"/>
            <a:ext cx="2608027" cy="123555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700" b="1" dirty="0">
                <a:solidFill>
                  <a:srgbClr val="424446"/>
                </a:solidFill>
                <a:effectLst/>
                <a:latin typeface="Arial" panose="020B0604020202020204" pitchFamily="34" charset="0"/>
                <a:ea typeface="Calibri" panose="020F0502020204030204" pitchFamily="34" charset="0"/>
                <a:cs typeface="Arial" panose="020B0604020202020204" pitchFamily="34" charset="0"/>
              </a:rPr>
              <a:t>Activity: Psychology and Nurses can use Erikson theory stage in healthcare when they are supporting old people, like encourage them to be independent and self-management. Also getting them involve in activities to chance they health or disabilities, this involves considerable effort or time commitment. </a:t>
            </a:r>
            <a:endParaRPr lang="en-GB" sz="70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AE5B9940-3416-4ED3-A38F-DB81BF15B956}"/>
              </a:ext>
            </a:extLst>
          </p:cNvPr>
          <p:cNvSpPr/>
          <p:nvPr/>
        </p:nvSpPr>
        <p:spPr>
          <a:xfrm>
            <a:off x="1471900" y="1287819"/>
            <a:ext cx="3666475" cy="1153326"/>
          </a:xfrm>
          <a:prstGeom prst="roundRect">
            <a:avLst>
              <a:gd name="adj" fmla="val 10000"/>
            </a:avLst>
          </a:prstGeom>
          <a:blipFill rotWithShape="1">
            <a:blip r:embed="rId2"/>
            <a:srcRect/>
            <a:stretch>
              <a:fillRect t="-5000" b="-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TextBox 6">
            <a:extLst>
              <a:ext uri="{FF2B5EF4-FFF2-40B4-BE49-F238E27FC236}">
                <a16:creationId xmlns:a16="http://schemas.microsoft.com/office/drawing/2014/main" id="{9BD82D4F-7568-4379-A213-0B169A650AB9}"/>
              </a:ext>
            </a:extLst>
          </p:cNvPr>
          <p:cNvSpPr txBox="1"/>
          <p:nvPr/>
        </p:nvSpPr>
        <p:spPr>
          <a:xfrm>
            <a:off x="4253948" y="2425322"/>
            <a:ext cx="884427" cy="215444"/>
          </a:xfrm>
          <a:prstGeom prst="rect">
            <a:avLst/>
          </a:prstGeom>
          <a:noFill/>
        </p:spPr>
        <p:txBody>
          <a:bodyPr wrap="square" rtlCol="0">
            <a:spAutoFit/>
          </a:bodyPr>
          <a:lstStyle/>
          <a:p>
            <a:r>
              <a:rPr lang="en-GB" sz="800" dirty="0">
                <a:solidFill>
                  <a:schemeClr val="tx1"/>
                </a:solidFill>
                <a:effectLst/>
                <a:latin typeface="Arial" panose="020B0604020202020204" pitchFamily="34" charset="0"/>
                <a:ea typeface="Calibri" panose="020F0502020204030204" pitchFamily="34" charset="0"/>
                <a:cs typeface="Arial" panose="020B0604020202020204" pitchFamily="34" charset="0"/>
              </a:rPr>
              <a:t>Erikson (1993</a:t>
            </a:r>
            <a:endParaRPr lang="en-GB" dirty="0"/>
          </a:p>
        </p:txBody>
      </p:sp>
      <p:pic>
        <p:nvPicPr>
          <p:cNvPr id="10" name="Picture 9">
            <a:extLst>
              <a:ext uri="{FF2B5EF4-FFF2-40B4-BE49-F238E27FC236}">
                <a16:creationId xmlns:a16="http://schemas.microsoft.com/office/drawing/2014/main" id="{59898B63-5E8D-411E-9D86-ACC6F65191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1475" y="1228597"/>
            <a:ext cx="2598625" cy="1380709"/>
          </a:xfrm>
          <a:prstGeom prst="rect">
            <a:avLst/>
          </a:prstGeom>
        </p:spPr>
      </p:pic>
    </p:spTree>
    <p:extLst>
      <p:ext uri="{BB962C8B-B14F-4D97-AF65-F5344CB8AC3E}">
        <p14:creationId xmlns:p14="http://schemas.microsoft.com/office/powerpoint/2010/main" val="2281142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CDB29-4AA4-48DD-881E-CAFE1E5052A1}"/>
              </a:ext>
            </a:extLst>
          </p:cNvPr>
          <p:cNvSpPr>
            <a:spLocks noGrp="1"/>
          </p:cNvSpPr>
          <p:nvPr>
            <p:ph type="title"/>
          </p:nvPr>
        </p:nvSpPr>
        <p:spPr>
          <a:xfrm>
            <a:off x="515840" y="91441"/>
            <a:ext cx="11156675" cy="520810"/>
          </a:xfrm>
        </p:spPr>
        <p:txBody>
          <a:bodyPr>
            <a:normAutofit/>
          </a:bodyPr>
          <a:lstStyle/>
          <a:p>
            <a:pPr algn="ctr"/>
            <a:r>
              <a:rPr lang="en-GB" sz="2000" b="1" dirty="0">
                <a:latin typeface="Arial" panose="020B0604020202020204" pitchFamily="34" charset="0"/>
                <a:cs typeface="Arial" panose="020B0604020202020204" pitchFamily="34" charset="0"/>
              </a:rPr>
              <a:t>Bibliography</a:t>
            </a:r>
          </a:p>
        </p:txBody>
      </p:sp>
      <p:sp>
        <p:nvSpPr>
          <p:cNvPr id="3" name="Content Placeholder 2">
            <a:extLst>
              <a:ext uri="{FF2B5EF4-FFF2-40B4-BE49-F238E27FC236}">
                <a16:creationId xmlns:a16="http://schemas.microsoft.com/office/drawing/2014/main" id="{80155076-AE1E-46B7-AFE4-674C5854E499}"/>
              </a:ext>
            </a:extLst>
          </p:cNvPr>
          <p:cNvSpPr>
            <a:spLocks noGrp="1"/>
          </p:cNvSpPr>
          <p:nvPr>
            <p:ph idx="1"/>
          </p:nvPr>
        </p:nvSpPr>
        <p:spPr>
          <a:xfrm>
            <a:off x="318053" y="811032"/>
            <a:ext cx="11648660" cy="5852161"/>
          </a:xfrm>
        </p:spPr>
        <p:txBody>
          <a:bodyPr>
            <a:normAutofit fontScale="25000" lnSpcReduction="20000"/>
          </a:bodyPr>
          <a:lstStyle/>
          <a:p>
            <a:pPr>
              <a:lnSpc>
                <a:spcPct val="107000"/>
              </a:lnSpc>
              <a:spcAft>
                <a:spcPts val="800"/>
              </a:spcAft>
            </a:pPr>
            <a:r>
              <a:rPr lang="en-GB" sz="4000" dirty="0">
                <a:effectLst/>
                <a:latin typeface="Arial" panose="020B0604020202020204" pitchFamily="34" charset="0"/>
                <a:ea typeface="Calibri" panose="020F0502020204030204" pitchFamily="34" charset="0"/>
                <a:cs typeface="Arial" panose="020B0604020202020204" pitchFamily="34" charset="0"/>
              </a:rPr>
              <a:t>Boyd, D., &amp; Bee, H. (2019). </a:t>
            </a:r>
            <a:r>
              <a:rPr lang="en-GB" sz="4000" i="1" dirty="0">
                <a:effectLst/>
                <a:latin typeface="Arial" panose="020B0604020202020204" pitchFamily="34" charset="0"/>
                <a:ea typeface="Calibri" panose="020F0502020204030204" pitchFamily="34" charset="0"/>
                <a:cs typeface="Arial" panose="020B0604020202020204" pitchFamily="34" charset="0"/>
              </a:rPr>
              <a:t>Lifespan development, global edition</a:t>
            </a:r>
            <a:r>
              <a:rPr lang="en-GB" sz="4000" dirty="0">
                <a:effectLst/>
                <a:latin typeface="Arial" panose="020B0604020202020204" pitchFamily="34" charset="0"/>
                <a:ea typeface="Calibri" panose="020F0502020204030204" pitchFamily="34" charset="0"/>
                <a:cs typeface="Arial" panose="020B0604020202020204" pitchFamily="34" charset="0"/>
              </a:rPr>
              <a:t>. ProQuest </a:t>
            </a:r>
            <a:r>
              <a:rPr lang="en-GB" sz="4000" dirty="0" err="1">
                <a:effectLst/>
                <a:latin typeface="Arial" panose="020B0604020202020204" pitchFamily="34" charset="0"/>
                <a:ea typeface="Calibri" panose="020F0502020204030204" pitchFamily="34" charset="0"/>
                <a:cs typeface="Arial" panose="020B0604020202020204" pitchFamily="34" charset="0"/>
              </a:rPr>
              <a:t>Ebook</a:t>
            </a:r>
            <a:r>
              <a:rPr lang="en-GB" sz="4000" dirty="0">
                <a:effectLst/>
                <a:latin typeface="Arial" panose="020B0604020202020204" pitchFamily="34" charset="0"/>
                <a:ea typeface="Calibri" panose="020F0502020204030204" pitchFamily="34" charset="0"/>
                <a:cs typeface="Arial" panose="020B0604020202020204" pitchFamily="34" charset="0"/>
              </a:rPr>
              <a:t> Central. Available From :</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b="1"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https://ebookcentral.proquest.com</a:t>
            </a:r>
            <a:r>
              <a:rPr lang="en-GB" sz="4000" b="1" dirty="0">
                <a:effectLst/>
                <a:latin typeface="Arial" panose="020B0604020202020204" pitchFamily="34" charset="0"/>
                <a:ea typeface="Calibri" panose="020F0502020204030204" pitchFamily="34" charset="0"/>
                <a:cs typeface="Arial" panose="020B0604020202020204" pitchFamily="34" charset="0"/>
              </a:rPr>
              <a:t> (pp 389- 399) </a:t>
            </a:r>
            <a:r>
              <a:rPr lang="en-GB" sz="4000" dirty="0">
                <a:effectLst/>
                <a:latin typeface="Arial" panose="020B0604020202020204" pitchFamily="34" charset="0"/>
                <a:ea typeface="Calibri" panose="020F0502020204030204" pitchFamily="34" charset="0"/>
                <a:cs typeface="Arial" panose="020B0604020202020204" pitchFamily="34" charset="0"/>
              </a:rPr>
              <a:t>( Access on 01/06/2021)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Brown, C. and </a:t>
            </a:r>
            <a:r>
              <a:rPr lang="en-GB" sz="4000" dirty="0" err="1">
                <a:effectLst/>
                <a:latin typeface="Arial" panose="020B0604020202020204" pitchFamily="34" charset="0"/>
                <a:ea typeface="Calibri" panose="020F0502020204030204" pitchFamily="34" charset="0"/>
                <a:cs typeface="Arial" panose="020B0604020202020204" pitchFamily="34" charset="0"/>
              </a:rPr>
              <a:t>Lowis</a:t>
            </a:r>
            <a:r>
              <a:rPr lang="en-GB" sz="4000" dirty="0">
                <a:effectLst/>
                <a:latin typeface="Arial" panose="020B0604020202020204" pitchFamily="34" charset="0"/>
                <a:ea typeface="Calibri" panose="020F0502020204030204" pitchFamily="34" charset="0"/>
                <a:cs typeface="Arial" panose="020B0604020202020204" pitchFamily="34" charset="0"/>
              </a:rPr>
              <a:t>, M. J. (2003) ‘Psychosocial development in the elderly: An investigation into Erikson’s ninth stage’, JOURNAL OF AGING STUDIES, pp. 415 – 426 (Access on 08/06/21)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Brown, C. and </a:t>
            </a:r>
            <a:r>
              <a:rPr lang="en-GB" sz="4000" dirty="0" err="1">
                <a:effectLst/>
                <a:latin typeface="Arial" panose="020B0604020202020204" pitchFamily="34" charset="0"/>
                <a:ea typeface="Calibri" panose="020F0502020204030204" pitchFamily="34" charset="0"/>
                <a:cs typeface="Arial" panose="020B0604020202020204" pitchFamily="34" charset="0"/>
              </a:rPr>
              <a:t>Lowis</a:t>
            </a:r>
            <a:r>
              <a:rPr lang="en-GB" sz="4000" dirty="0">
                <a:effectLst/>
                <a:latin typeface="Arial" panose="020B0604020202020204" pitchFamily="34" charset="0"/>
                <a:ea typeface="Calibri" panose="020F0502020204030204" pitchFamily="34" charset="0"/>
                <a:cs typeface="Arial" panose="020B0604020202020204" pitchFamily="34" charset="0"/>
              </a:rPr>
              <a:t>, M. J. (2003) ‘Psychosocial development in the elderly: An investigation into Erikson’s ninth stage’, JOURNAL OF AGING STUDIES, pp. 415 – 426</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dirty="0">
                <a:effectLst/>
                <a:latin typeface="Arial" panose="020B0604020202020204" pitchFamily="34" charset="0"/>
                <a:ea typeface="Calibri" panose="020F0502020204030204" pitchFamily="34" charset="0"/>
                <a:cs typeface="Arial" panose="020B0604020202020204" pitchFamily="34" charset="0"/>
              </a:rPr>
              <a:t>Available From:</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dirty="0">
                <a:effectLst/>
                <a:latin typeface="Arial" panose="020B0604020202020204" pitchFamily="34" charset="0"/>
                <a:ea typeface="Calibri" panose="020F0502020204030204" pitchFamily="34" charset="0"/>
                <a:cs typeface="Arial" panose="020B0604020202020204" pitchFamily="34" charset="0"/>
              </a:rPr>
              <a:t>doi:10.1016/S0890-4065(03)00061-6 (Access on 05/06/2021)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Clark NM, Becker MH, </a:t>
            </a:r>
            <a:r>
              <a:rPr lang="en-GB" sz="4000" dirty="0" err="1">
                <a:effectLst/>
                <a:latin typeface="Arial" panose="020B0604020202020204" pitchFamily="34" charset="0"/>
                <a:ea typeface="Calibri" panose="020F0502020204030204" pitchFamily="34" charset="0"/>
                <a:cs typeface="Arial" panose="020B0604020202020204" pitchFamily="34" charset="0"/>
              </a:rPr>
              <a:t>Janz</a:t>
            </a:r>
            <a:r>
              <a:rPr lang="en-GB" sz="4000" dirty="0">
                <a:effectLst/>
                <a:latin typeface="Arial" panose="020B0604020202020204" pitchFamily="34" charset="0"/>
                <a:ea typeface="Calibri" panose="020F0502020204030204" pitchFamily="34" charset="0"/>
                <a:cs typeface="Arial" panose="020B0604020202020204" pitchFamily="34" charset="0"/>
              </a:rPr>
              <a:t> NK, </a:t>
            </a:r>
            <a:r>
              <a:rPr lang="en-GB" sz="4000" dirty="0" err="1">
                <a:effectLst/>
                <a:latin typeface="Arial" panose="020B0604020202020204" pitchFamily="34" charset="0"/>
                <a:ea typeface="Calibri" panose="020F0502020204030204" pitchFamily="34" charset="0"/>
                <a:cs typeface="Arial" panose="020B0604020202020204" pitchFamily="34" charset="0"/>
              </a:rPr>
              <a:t>Lorig</a:t>
            </a:r>
            <a:r>
              <a:rPr lang="en-GB" sz="4000" dirty="0">
                <a:effectLst/>
                <a:latin typeface="Arial" panose="020B0604020202020204" pitchFamily="34" charset="0"/>
                <a:ea typeface="Calibri" panose="020F0502020204030204" pitchFamily="34" charset="0"/>
                <a:cs typeface="Arial" panose="020B0604020202020204" pitchFamily="34" charset="0"/>
              </a:rPr>
              <a:t> K, Rakowski W, </a:t>
            </a:r>
            <a:r>
              <a:rPr lang="en-GB" sz="4000" dirty="0" err="1">
                <a:effectLst/>
                <a:latin typeface="Arial" panose="020B0604020202020204" pitchFamily="34" charset="0"/>
                <a:ea typeface="Calibri" panose="020F0502020204030204" pitchFamily="34" charset="0"/>
                <a:cs typeface="Arial" panose="020B0604020202020204" pitchFamily="34" charset="0"/>
              </a:rPr>
              <a:t>Amderson</a:t>
            </a:r>
            <a:r>
              <a:rPr lang="en-GB" sz="4000" dirty="0">
                <a:effectLst/>
                <a:latin typeface="Arial" panose="020B0604020202020204" pitchFamily="34" charset="0"/>
                <a:ea typeface="Calibri" panose="020F0502020204030204" pitchFamily="34" charset="0"/>
                <a:cs typeface="Arial" panose="020B0604020202020204" pitchFamily="34" charset="0"/>
              </a:rPr>
              <a:t> L. Self-management of chronic disease by older adults: A review and questions for research. </a:t>
            </a:r>
            <a:r>
              <a:rPr lang="en-GB" sz="4000" i="1" dirty="0">
                <a:effectLst/>
                <a:latin typeface="Arial" panose="020B0604020202020204" pitchFamily="34" charset="0"/>
                <a:ea typeface="Calibri" panose="020F0502020204030204" pitchFamily="34" charset="0"/>
                <a:cs typeface="Arial" panose="020B0604020202020204" pitchFamily="34" charset="0"/>
              </a:rPr>
              <a:t>Journal of Aging and Health. </a:t>
            </a:r>
            <a:r>
              <a:rPr lang="en-GB" sz="4000" dirty="0">
                <a:effectLst/>
                <a:latin typeface="Arial" panose="020B0604020202020204" pitchFamily="34" charset="0"/>
                <a:ea typeface="Calibri" panose="020F0502020204030204" pitchFamily="34" charset="0"/>
                <a:cs typeface="Arial" panose="020B0604020202020204" pitchFamily="34" charset="0"/>
              </a:rPr>
              <a:t>1991;3(1):3–27.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https://deepblue.lib.umich.edu/bitstream/handle/2027.42/67628/10.1177_089826439100300101.pdf?sequence=2</a:t>
            </a:r>
            <a:r>
              <a:rPr lang="en-GB" sz="4000" dirty="0">
                <a:effectLst/>
                <a:latin typeface="Arial" panose="020B0604020202020204" pitchFamily="34" charset="0"/>
                <a:ea typeface="Calibri" panose="020F0502020204030204" pitchFamily="34" charset="0"/>
                <a:cs typeface="Arial" panose="020B0604020202020204" pitchFamily="34" charset="0"/>
              </a:rPr>
              <a:t>  ( Access on 03/06/2021)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Erikson, E. H. (1993). Childhood and society. WW Norton &amp; Company.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https://scholar.google.com/citations?user=kj8e2QMAAAAJ&amp;hl=es&amp;oi=sra</a:t>
            </a:r>
            <a:r>
              <a:rPr lang="en-GB" sz="4000" dirty="0">
                <a:effectLst/>
                <a:latin typeface="Arial" panose="020B0604020202020204" pitchFamily="34" charset="0"/>
                <a:ea typeface="Calibri" panose="020F0502020204030204" pitchFamily="34" charset="0"/>
                <a:cs typeface="Arial" panose="020B0604020202020204" pitchFamily="34" charset="0"/>
              </a:rPr>
              <a:t>  ( Access on 11/06/21)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Erikson, E. H., Erikson, J. M., &amp; </a:t>
            </a:r>
            <a:r>
              <a:rPr lang="en-GB" sz="4000" dirty="0" err="1">
                <a:effectLst/>
                <a:latin typeface="Arial" panose="020B0604020202020204" pitchFamily="34" charset="0"/>
                <a:ea typeface="Calibri" panose="020F0502020204030204" pitchFamily="34" charset="0"/>
                <a:cs typeface="Arial" panose="020B0604020202020204" pitchFamily="34" charset="0"/>
              </a:rPr>
              <a:t>Kivnick</a:t>
            </a:r>
            <a:r>
              <a:rPr lang="en-GB" sz="4000" dirty="0">
                <a:effectLst/>
                <a:latin typeface="Arial" panose="020B0604020202020204" pitchFamily="34" charset="0"/>
                <a:ea typeface="Calibri" panose="020F0502020204030204" pitchFamily="34" charset="0"/>
                <a:cs typeface="Arial" panose="020B0604020202020204" pitchFamily="34" charset="0"/>
              </a:rPr>
              <a:t>, H. Q. (1994). Vital involvement in old age. WW Norton &amp; Company.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https://books.google.co.uk/books?hl=es&amp;lr=&amp;id=LWg-AAAAQBAJ&amp;oi=fnd&amp;pg=PP2&amp;ots=6cBTdIgVoz&amp;sig=MMF35qBYqeGeCG4vZc1VgigX-wQ&amp;redir_esc=y#v=onepage&amp;q&amp;f=false</a:t>
            </a:r>
            <a:r>
              <a:rPr lang="en-GB" sz="4000" dirty="0">
                <a:effectLst/>
                <a:latin typeface="Arial" panose="020B0604020202020204" pitchFamily="34" charset="0"/>
                <a:ea typeface="Calibri" panose="020F0502020204030204" pitchFamily="34" charset="0"/>
                <a:cs typeface="Arial" panose="020B0604020202020204" pitchFamily="34" charset="0"/>
              </a:rPr>
              <a:t>  (Access on 10/06/2021)</a:t>
            </a:r>
          </a:p>
          <a:p>
            <a:pPr marL="342900" lvl="0" indent="-342900">
              <a:lnSpc>
                <a:spcPct val="107000"/>
              </a:lnSpc>
              <a:buFont typeface="Symbol" panose="05050102010706020507" pitchFamily="18" charset="2"/>
              <a:buChar char=""/>
            </a:pPr>
            <a:r>
              <a:rPr lang="en-GB" sz="4000" dirty="0" err="1">
                <a:effectLst/>
                <a:latin typeface="Arial" panose="020B0604020202020204" pitchFamily="34" charset="0"/>
                <a:ea typeface="Calibri" panose="020F0502020204030204" pitchFamily="34" charset="0"/>
                <a:cs typeface="Arial" panose="020B0604020202020204" pitchFamily="34" charset="0"/>
              </a:rPr>
              <a:t>Gilleard</a:t>
            </a:r>
            <a:r>
              <a:rPr lang="en-GB" sz="4000" dirty="0">
                <a:effectLst/>
                <a:latin typeface="Arial" panose="020B0604020202020204" pitchFamily="34" charset="0"/>
                <a:ea typeface="Calibri" panose="020F0502020204030204" pitchFamily="34" charset="0"/>
                <a:cs typeface="Arial" panose="020B0604020202020204" pitchFamily="34" charset="0"/>
              </a:rPr>
              <a:t>, C., &amp; Higgs, P. (2016). Connecting Life Span Development with the Sociology of the Life Course: A New Direction. </a:t>
            </a:r>
            <a:r>
              <a:rPr lang="en-GB" sz="4000" i="1" dirty="0">
                <a:effectLst/>
                <a:latin typeface="Arial" panose="020B0604020202020204" pitchFamily="34" charset="0"/>
                <a:ea typeface="Calibri" panose="020F0502020204030204" pitchFamily="34" charset="0"/>
                <a:cs typeface="Arial" panose="020B0604020202020204" pitchFamily="34" charset="0"/>
              </a:rPr>
              <a:t>Sociology</a:t>
            </a:r>
            <a:r>
              <a:rPr lang="en-GB" sz="4000" dirty="0">
                <a:effectLst/>
                <a:latin typeface="Arial" panose="020B0604020202020204" pitchFamily="34" charset="0"/>
                <a:ea typeface="Calibri" panose="020F0502020204030204" pitchFamily="34" charset="0"/>
                <a:cs typeface="Arial" panose="020B0604020202020204" pitchFamily="34" charset="0"/>
              </a:rPr>
              <a:t>, </a:t>
            </a:r>
            <a:r>
              <a:rPr lang="en-GB" sz="4000" i="1" dirty="0">
                <a:effectLst/>
                <a:latin typeface="Arial" panose="020B0604020202020204" pitchFamily="34" charset="0"/>
                <a:ea typeface="Calibri" panose="020F0502020204030204" pitchFamily="34" charset="0"/>
                <a:cs typeface="Arial" panose="020B0604020202020204" pitchFamily="34" charset="0"/>
              </a:rPr>
              <a:t>50</a:t>
            </a:r>
            <a:r>
              <a:rPr lang="en-GB" sz="4000" dirty="0">
                <a:effectLst/>
                <a:latin typeface="Arial" panose="020B0604020202020204" pitchFamily="34" charset="0"/>
                <a:ea typeface="Calibri" panose="020F0502020204030204" pitchFamily="34" charset="0"/>
                <a:cs typeface="Arial" panose="020B0604020202020204" pitchFamily="34" charset="0"/>
              </a:rPr>
              <a:t>(2), 301–315.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https://doi.org/10.1177/0038038515577906</a:t>
            </a:r>
            <a:r>
              <a:rPr lang="en-GB" sz="4000" dirty="0">
                <a:effectLst/>
                <a:latin typeface="Arial" panose="020B0604020202020204" pitchFamily="34" charset="0"/>
                <a:ea typeface="Calibri" panose="020F0502020204030204" pitchFamily="34" charset="0"/>
                <a:cs typeface="Arial" panose="020B0604020202020204" pitchFamily="34" charset="0"/>
              </a:rPr>
              <a:t>  ( Access on 04/06/21)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Image of  Erikson theory Available From :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https://notester.co/study-notes/erik-eriksons-psychosocial-development-theory/</a:t>
            </a:r>
            <a:r>
              <a:rPr lang="en-GB" sz="4000" dirty="0">
                <a:effectLst/>
                <a:latin typeface="Arial" panose="020B0604020202020204" pitchFamily="34" charset="0"/>
                <a:ea typeface="Calibri" panose="020F0502020204030204" pitchFamily="34" charset="0"/>
                <a:cs typeface="Arial" panose="020B0604020202020204" pitchFamily="34" charset="0"/>
              </a:rPr>
              <a:t>  ( Access on 31/05/21)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Image of  Piaget’s theory Available From :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https://1c682a6f-a-b8b365a8-s-sites.googlegroups.com/a/npsd.org/new-teachers-guide-using-educational-psychology/home/the-cognitive-development-of-students/Slide1.jpg</a:t>
            </a:r>
            <a:r>
              <a:rPr lang="en-GB" sz="4000" dirty="0">
                <a:effectLst/>
                <a:latin typeface="Arial" panose="020B0604020202020204" pitchFamily="34" charset="0"/>
                <a:ea typeface="Calibri" panose="020F0502020204030204" pitchFamily="34" charset="0"/>
                <a:cs typeface="Arial" panose="020B0604020202020204" pitchFamily="34" charset="0"/>
              </a:rPr>
              <a:t> (Access 30/05/2021)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Marcia, J. E. (2002). Identity and psychosocial development in adulthood. Identity: An international journal of theory and research, 2(1), 7-28.Available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https://www.tandfonline.com/doi/abs/10.1207/S1532706XID0201_02</a:t>
            </a:r>
            <a:r>
              <a:rPr lang="en-GB" sz="4000" dirty="0">
                <a:effectLst/>
                <a:latin typeface="Arial" panose="020B0604020202020204" pitchFamily="34" charset="0"/>
                <a:ea typeface="Calibri" panose="020F0502020204030204" pitchFamily="34" charset="0"/>
                <a:cs typeface="Arial" panose="020B0604020202020204" pitchFamily="34" charset="0"/>
              </a:rPr>
              <a:t> ( Access on 04/06/21)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Perry, T. E., </a:t>
            </a:r>
            <a:r>
              <a:rPr lang="en-GB" sz="4000" dirty="0" err="1">
                <a:effectLst/>
                <a:latin typeface="Arial" panose="020B0604020202020204" pitchFamily="34" charset="0"/>
                <a:ea typeface="Calibri" panose="020F0502020204030204" pitchFamily="34" charset="0"/>
                <a:cs typeface="Arial" panose="020B0604020202020204" pitchFamily="34" charset="0"/>
              </a:rPr>
              <a:t>Ruggiano</a:t>
            </a:r>
            <a:r>
              <a:rPr lang="en-GB" sz="4000" dirty="0">
                <a:effectLst/>
                <a:latin typeface="Arial" panose="020B0604020202020204" pitchFamily="34" charset="0"/>
                <a:ea typeface="Calibri" panose="020F0502020204030204" pitchFamily="34" charset="0"/>
                <a:cs typeface="Arial" panose="020B0604020202020204" pitchFamily="34" charset="0"/>
              </a:rPr>
              <a:t>, N., </a:t>
            </a:r>
            <a:r>
              <a:rPr lang="en-GB" sz="4000" dirty="0" err="1">
                <a:effectLst/>
                <a:latin typeface="Arial" panose="020B0604020202020204" pitchFamily="34" charset="0"/>
                <a:ea typeface="Calibri" panose="020F0502020204030204" pitchFamily="34" charset="0"/>
                <a:cs typeface="Arial" panose="020B0604020202020204" pitchFamily="34" charset="0"/>
              </a:rPr>
              <a:t>Shtompel</a:t>
            </a:r>
            <a:r>
              <a:rPr lang="en-GB" sz="4000" dirty="0">
                <a:effectLst/>
                <a:latin typeface="Arial" panose="020B0604020202020204" pitchFamily="34" charset="0"/>
                <a:ea typeface="Calibri" panose="020F0502020204030204" pitchFamily="34" charset="0"/>
                <a:cs typeface="Arial" panose="020B0604020202020204" pitchFamily="34" charset="0"/>
              </a:rPr>
              <a:t>, N., &amp; </a:t>
            </a:r>
            <a:r>
              <a:rPr lang="en-GB" sz="4000" dirty="0" err="1">
                <a:effectLst/>
                <a:latin typeface="Arial" panose="020B0604020202020204" pitchFamily="34" charset="0"/>
                <a:ea typeface="Calibri" panose="020F0502020204030204" pitchFamily="34" charset="0"/>
                <a:cs typeface="Arial" panose="020B0604020202020204" pitchFamily="34" charset="0"/>
              </a:rPr>
              <a:t>Hassevoort</a:t>
            </a:r>
            <a:r>
              <a:rPr lang="en-GB" sz="4000" dirty="0">
                <a:effectLst/>
                <a:latin typeface="Arial" panose="020B0604020202020204" pitchFamily="34" charset="0"/>
                <a:ea typeface="Calibri" panose="020F0502020204030204" pitchFamily="34" charset="0"/>
                <a:cs typeface="Arial" panose="020B0604020202020204" pitchFamily="34" charset="0"/>
              </a:rPr>
              <a:t>, L. (2015). Applying Erikson's wisdom to self-management practices of older adults: findings from two field studies. Research on aging, 37(3), 253–274.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https://doi.org/10.1177/0164027514527974</a:t>
            </a:r>
            <a:r>
              <a:rPr lang="en-GB" sz="4000" dirty="0">
                <a:effectLst/>
                <a:latin typeface="Arial" panose="020B0604020202020204" pitchFamily="34" charset="0"/>
                <a:ea typeface="Calibri" panose="020F0502020204030204" pitchFamily="34" charset="0"/>
                <a:cs typeface="Arial" panose="020B0604020202020204" pitchFamily="34" charset="0"/>
              </a:rPr>
              <a:t>  (Access on 05/06/2021)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Piaget, J. (2003). Part I: Cognitive Development in Children--Piaget Development and Learning. </a:t>
            </a:r>
            <a:r>
              <a:rPr lang="en-GB" sz="4000" i="1" dirty="0">
                <a:effectLst/>
                <a:latin typeface="Arial" panose="020B0604020202020204" pitchFamily="34" charset="0"/>
                <a:ea typeface="Calibri" panose="020F0502020204030204" pitchFamily="34" charset="0"/>
                <a:cs typeface="Arial" panose="020B0604020202020204" pitchFamily="34" charset="0"/>
              </a:rPr>
              <a:t>Journal of research in science teaching</a:t>
            </a:r>
            <a:r>
              <a:rPr lang="en-GB" sz="4000" dirty="0">
                <a:effectLst/>
                <a:latin typeface="Arial" panose="020B0604020202020204" pitchFamily="34" charset="0"/>
                <a:ea typeface="Calibri" panose="020F0502020204030204" pitchFamily="34" charset="0"/>
                <a:cs typeface="Arial" panose="020B0604020202020204" pitchFamily="34" charset="0"/>
              </a:rPr>
              <a:t>, </a:t>
            </a:r>
            <a:r>
              <a:rPr lang="en-GB" sz="4000" i="1" dirty="0">
                <a:effectLst/>
                <a:latin typeface="Arial" panose="020B0604020202020204" pitchFamily="34" charset="0"/>
                <a:ea typeface="Calibri" panose="020F0502020204030204" pitchFamily="34" charset="0"/>
                <a:cs typeface="Arial" panose="020B0604020202020204" pitchFamily="34" charset="0"/>
              </a:rPr>
              <a:t>40</a:t>
            </a:r>
            <a:r>
              <a:rPr lang="en-GB" sz="4000" dirty="0">
                <a:effectLst/>
                <a:latin typeface="Arial" panose="020B0604020202020204" pitchFamily="34" charset="0"/>
                <a:ea typeface="Calibri" panose="020F0502020204030204" pitchFamily="34" charset="0"/>
                <a:cs typeface="Arial" panose="020B0604020202020204" pitchFamily="34" charset="0"/>
              </a:rPr>
              <a:t>.</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dirty="0">
                <a:effectLst/>
                <a:latin typeface="Arial" panose="020B0604020202020204" pitchFamily="34" charset="0"/>
                <a:ea typeface="Calibri" panose="020F0502020204030204" pitchFamily="34" charset="0"/>
                <a:cs typeface="Arial" panose="020B0604020202020204" pitchFamily="34" charset="0"/>
              </a:rPr>
              <a:t>Available From:</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b="1"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https://eric.ed.gov/?id=EJ773455</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dirty="0">
                <a:effectLst/>
                <a:latin typeface="Arial" panose="020B0604020202020204" pitchFamily="34" charset="0"/>
                <a:ea typeface="Calibri" panose="020F0502020204030204" pitchFamily="34" charset="0"/>
                <a:cs typeface="Arial" panose="020B0604020202020204" pitchFamily="34" charset="0"/>
              </a:rPr>
              <a:t>(Access on 22/05/2021)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Plomin, R. and Daniels, D. (1987) ‘Children in the same family are very different, but why?’, </a:t>
            </a:r>
            <a:r>
              <a:rPr lang="en-GB" sz="4000" dirty="0" err="1">
                <a:effectLst/>
                <a:latin typeface="Arial" panose="020B0604020202020204" pitchFamily="34" charset="0"/>
                <a:ea typeface="Calibri" panose="020F0502020204030204" pitchFamily="34" charset="0"/>
                <a:cs typeface="Arial" panose="020B0604020202020204" pitchFamily="34" charset="0"/>
              </a:rPr>
              <a:t>Behavioral</a:t>
            </a:r>
            <a:r>
              <a:rPr lang="en-GB" sz="4000" dirty="0">
                <a:effectLst/>
                <a:latin typeface="Arial" panose="020B0604020202020204" pitchFamily="34" charset="0"/>
                <a:ea typeface="Calibri" panose="020F0502020204030204" pitchFamily="34" charset="0"/>
                <a:cs typeface="Arial" panose="020B0604020202020204" pitchFamily="34" charset="0"/>
              </a:rPr>
              <a:t> &amp; Brain Sciences, 10(1), p. 44.  Available From:</a:t>
            </a:r>
            <a:r>
              <a:rPr lang="en-GB" sz="4000" b="1" dirty="0">
                <a:effectLst/>
                <a:latin typeface="Arial" panose="020B0604020202020204" pitchFamily="34" charset="0"/>
                <a:ea typeface="Calibri" panose="020F0502020204030204" pitchFamily="34" charset="0"/>
                <a:cs typeface="Arial" panose="020B0604020202020204" pitchFamily="34" charset="0"/>
              </a:rPr>
              <a:t>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https://www.cambridge.org/core/journals/behavioral-and-brain-sciences/article/abs/children-in-the-same-family-are-very-different-but-why/E25EBFF425678F5D9168DC2A2C037B6C</a:t>
            </a:r>
            <a:r>
              <a:rPr lang="en-GB" sz="4000" dirty="0">
                <a:effectLst/>
                <a:latin typeface="Arial" panose="020B0604020202020204" pitchFamily="34" charset="0"/>
                <a:ea typeface="Calibri" panose="020F0502020204030204" pitchFamily="34" charset="0"/>
                <a:cs typeface="Arial" panose="020B0604020202020204" pitchFamily="34" charset="0"/>
              </a:rPr>
              <a:t>  (Access on 05/06/21)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Rosenthal, D. A., Gurney, R. M., &amp; Moore, S. M. (1981). From trust on intimacy: A new inventory for examining Erikson's stages of psychosocial development. Journal of Youth and Adolescence, 10(6), 525-537.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https://link.springer.com/article/10.1007/BF02087944</a:t>
            </a:r>
            <a:r>
              <a:rPr lang="en-GB" sz="4000" dirty="0">
                <a:effectLst/>
                <a:latin typeface="Arial" panose="020B0604020202020204" pitchFamily="34" charset="0"/>
                <a:ea typeface="Calibri" panose="020F0502020204030204" pitchFamily="34" charset="0"/>
                <a:cs typeface="Arial" panose="020B0604020202020204" pitchFamily="34" charset="0"/>
              </a:rPr>
              <a:t> (Access on 03/06/2021)</a:t>
            </a:r>
          </a:p>
          <a:p>
            <a:pPr marL="342900" lvl="0" indent="-342900">
              <a:lnSpc>
                <a:spcPct val="107000"/>
              </a:lnSpc>
              <a:buFont typeface="Symbol" panose="05050102010706020507" pitchFamily="18" charset="2"/>
              <a:buChar char=""/>
            </a:pPr>
            <a:r>
              <a:rPr lang="en-GB" sz="4000" dirty="0">
                <a:effectLst/>
                <a:latin typeface="Arial" panose="020B0604020202020204" pitchFamily="34" charset="0"/>
                <a:ea typeface="Calibri" panose="020F0502020204030204" pitchFamily="34" charset="0"/>
                <a:cs typeface="Arial" panose="020B0604020202020204" pitchFamily="34" charset="0"/>
              </a:rPr>
              <a:t>Slavin, R. E. (2019). </a:t>
            </a:r>
            <a:r>
              <a:rPr lang="en-GB" sz="4000" i="1" dirty="0">
                <a:effectLst/>
                <a:latin typeface="Arial" panose="020B0604020202020204" pitchFamily="34" charset="0"/>
                <a:ea typeface="Calibri" panose="020F0502020204030204" pitchFamily="34" charset="0"/>
                <a:cs typeface="Arial" panose="020B0604020202020204" pitchFamily="34" charset="0"/>
              </a:rPr>
              <a:t>Educational psychology: Theory and practice</a:t>
            </a:r>
            <a:r>
              <a:rPr lang="en-GB" sz="4000" dirty="0">
                <a:effectLst/>
                <a:latin typeface="Arial" panose="020B0604020202020204" pitchFamily="34" charset="0"/>
                <a:ea typeface="Calibri" panose="020F0502020204030204" pitchFamily="34" charset="0"/>
                <a:cs typeface="Arial" panose="020B0604020202020204" pitchFamily="34" charset="0"/>
              </a:rPr>
              <a:t>. Available From:  </a:t>
            </a:r>
            <a:r>
              <a:rPr lang="en-GB" sz="40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a:rPr>
              <a:t>0205351433.pdf (pearsonhighered.com)</a:t>
            </a:r>
            <a:r>
              <a:rPr lang="en-GB" sz="4000" dirty="0">
                <a:effectLst/>
                <a:latin typeface="Arial" panose="020B0604020202020204" pitchFamily="34" charset="0"/>
                <a:ea typeface="Calibri" panose="020F0502020204030204" pitchFamily="34" charset="0"/>
                <a:cs typeface="Arial" panose="020B0604020202020204" pitchFamily="34" charset="0"/>
              </a:rPr>
              <a:t>  ( Access on 07/06/2021)</a:t>
            </a:r>
          </a:p>
          <a:p>
            <a:pPr marL="342900" lvl="0" indent="-342900">
              <a:lnSpc>
                <a:spcPct val="107000"/>
              </a:lnSpc>
              <a:spcAft>
                <a:spcPts val="800"/>
              </a:spcAft>
              <a:buFont typeface="Symbol" panose="05050102010706020507" pitchFamily="18" charset="2"/>
              <a:buChar char=""/>
            </a:pPr>
            <a:r>
              <a:rPr lang="en-GB" sz="4000" dirty="0" err="1">
                <a:effectLst/>
                <a:latin typeface="Arial" panose="020B0604020202020204" pitchFamily="34" charset="0"/>
                <a:ea typeface="Calibri" panose="020F0502020204030204" pitchFamily="34" charset="0"/>
                <a:cs typeface="Arial" panose="020B0604020202020204" pitchFamily="34" charset="0"/>
              </a:rPr>
              <a:t>Sulloway</a:t>
            </a:r>
            <a:r>
              <a:rPr lang="en-GB" sz="4000" dirty="0">
                <a:effectLst/>
                <a:latin typeface="Arial" panose="020B0604020202020204" pitchFamily="34" charset="0"/>
                <a:ea typeface="Calibri" panose="020F0502020204030204" pitchFamily="34" charset="0"/>
                <a:cs typeface="Arial" panose="020B0604020202020204" pitchFamily="34" charset="0"/>
              </a:rPr>
              <a:t>, F. J. (1996) Born to rebel: Birth order, family dynamics, and creative lives. New York, NY: Pantheon Books (02/06/2021)</a:t>
            </a:r>
          </a:p>
          <a:p>
            <a:pPr marL="0" indent="0">
              <a:lnSpc>
                <a:spcPct val="107000"/>
              </a:lnSpc>
              <a:spcAft>
                <a:spcPts val="800"/>
              </a:spcAft>
              <a:buNone/>
              <a:tabLst>
                <a:tab pos="457200" algn="l"/>
              </a:tabLst>
            </a:pPr>
            <a:endParaRPr lang="en-GB" sz="8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tabLst>
                <a:tab pos="457200" algn="l"/>
              </a:tabLst>
            </a:pPr>
            <a:endParaRPr lang="en-GB" sz="800" dirty="0">
              <a:effectLst/>
              <a:latin typeface="Arial" panose="020B0604020202020204" pitchFamily="34" charset="0"/>
              <a:ea typeface="Calibri" panose="020F0502020204030204" pitchFamily="34" charset="0"/>
              <a:cs typeface="Arial" panose="020B0604020202020204" pitchFamily="34" charset="0"/>
            </a:endParaRPr>
          </a:p>
          <a:p>
            <a:pPr marL="0" lvl="0" indent="0">
              <a:lnSpc>
                <a:spcPct val="107000"/>
              </a:lnSpc>
              <a:spcAft>
                <a:spcPts val="800"/>
              </a:spcAft>
              <a:buNone/>
              <a:tabLst>
                <a:tab pos="457200" algn="l"/>
              </a:tabLst>
            </a:pP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None/>
              <a:tabLst>
                <a:tab pos="457200" algn="l"/>
              </a:tabLst>
            </a:pPr>
            <a:endParaRPr lang="en-GB" sz="9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900" dirty="0">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endParaRPr lang="en-GB" sz="9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900" dirty="0">
              <a:effectLst/>
              <a:latin typeface="Arial" panose="020B0604020202020204" pitchFamily="34" charset="0"/>
              <a:ea typeface="Calibri" panose="020F0502020204030204" pitchFamily="34" charset="0"/>
              <a:cs typeface="Arial" panose="020B0604020202020204" pitchFamily="34" charset="0"/>
            </a:endParaRPr>
          </a:p>
          <a:p>
            <a:pPr marL="342900" indent="-342900">
              <a:lnSpc>
                <a:spcPct val="107000"/>
              </a:lnSpc>
              <a:spcAft>
                <a:spcPts val="800"/>
              </a:spcAft>
              <a:tabLst>
                <a:tab pos="457200" algn="l"/>
              </a:tabLst>
            </a:pPr>
            <a:endParaRPr lang="en-GB" sz="9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GB" sz="37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8728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68AFE-6C7B-4E83-8670-259B8F83CEBB}"/>
              </a:ext>
            </a:extLst>
          </p:cNvPr>
          <p:cNvSpPr>
            <a:spLocks noGrp="1"/>
          </p:cNvSpPr>
          <p:nvPr>
            <p:ph type="title"/>
          </p:nvPr>
        </p:nvSpPr>
        <p:spPr>
          <a:xfrm>
            <a:off x="828923" y="206098"/>
            <a:ext cx="10515600" cy="779863"/>
          </a:xfrm>
        </p:spPr>
        <p:txBody>
          <a:bodyPr/>
          <a:lstStyle/>
          <a:p>
            <a:pPr algn="ctr"/>
            <a:r>
              <a:rPr lang="en-GB" sz="4400" b="1" dirty="0"/>
              <a:t>Annotation Bibliography</a:t>
            </a:r>
            <a:endParaRPr lang="en-GB" dirty="0"/>
          </a:p>
        </p:txBody>
      </p:sp>
      <p:sp>
        <p:nvSpPr>
          <p:cNvPr id="3" name="Content Placeholder 2">
            <a:extLst>
              <a:ext uri="{FF2B5EF4-FFF2-40B4-BE49-F238E27FC236}">
                <a16:creationId xmlns:a16="http://schemas.microsoft.com/office/drawing/2014/main" id="{7EE4872B-32B5-4827-A950-6C298969F36A}"/>
              </a:ext>
            </a:extLst>
          </p:cNvPr>
          <p:cNvSpPr>
            <a:spLocks noGrp="1"/>
          </p:cNvSpPr>
          <p:nvPr>
            <p:ph idx="1"/>
          </p:nvPr>
        </p:nvSpPr>
        <p:spPr>
          <a:xfrm>
            <a:off x="739471" y="1144988"/>
            <a:ext cx="10988703" cy="5239909"/>
          </a:xfrm>
        </p:spPr>
        <p:txBody>
          <a:bodyPr>
            <a:normAutofit fontScale="85000" lnSpcReduction="10000"/>
          </a:bodyPr>
          <a:lstStyle/>
          <a:p>
            <a:pPr>
              <a:lnSpc>
                <a:spcPct val="107000"/>
              </a:lnSpc>
              <a:spcAft>
                <a:spcPts val="800"/>
              </a:spcAft>
            </a:pPr>
            <a:endParaRPr lang="en-GB" sz="1100" b="1" dirty="0">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GB" sz="1300" b="1" dirty="0">
                <a:effectLst/>
                <a:latin typeface="Arial" panose="020B0604020202020204" pitchFamily="34" charset="0"/>
                <a:ea typeface="Calibri" panose="020F0502020204030204" pitchFamily="34" charset="0"/>
                <a:cs typeface="Arial" panose="020B0604020202020204" pitchFamily="34" charset="0"/>
              </a:rPr>
              <a:t>Boyd, D., &amp; Bee, H. (2019). </a:t>
            </a:r>
            <a:r>
              <a:rPr lang="en-GB" sz="1300" b="1" i="1" dirty="0">
                <a:effectLst/>
                <a:latin typeface="Arial" panose="020B0604020202020204" pitchFamily="34" charset="0"/>
                <a:ea typeface="Calibri" panose="020F0502020204030204" pitchFamily="34" charset="0"/>
                <a:cs typeface="Arial" panose="020B0604020202020204" pitchFamily="34" charset="0"/>
              </a:rPr>
              <a:t>Lifespan development, global edition</a:t>
            </a:r>
            <a:r>
              <a:rPr lang="en-GB" sz="1300" b="1" dirty="0">
                <a:effectLst/>
                <a:latin typeface="Arial" panose="020B0604020202020204" pitchFamily="34" charset="0"/>
                <a:ea typeface="Calibri" panose="020F0502020204030204" pitchFamily="34" charset="0"/>
                <a:cs typeface="Arial" panose="020B0604020202020204" pitchFamily="34" charset="0"/>
              </a:rPr>
              <a:t>. ProQuest </a:t>
            </a:r>
            <a:r>
              <a:rPr lang="en-GB" sz="1300" b="1" dirty="0" err="1">
                <a:effectLst/>
                <a:latin typeface="Arial" panose="020B0604020202020204" pitchFamily="34" charset="0"/>
                <a:ea typeface="Calibri" panose="020F0502020204030204" pitchFamily="34" charset="0"/>
                <a:cs typeface="Arial" panose="020B0604020202020204" pitchFamily="34" charset="0"/>
              </a:rPr>
              <a:t>Ebook</a:t>
            </a:r>
            <a:r>
              <a:rPr lang="en-GB" sz="1300" b="1" dirty="0">
                <a:effectLst/>
                <a:latin typeface="Arial" panose="020B0604020202020204" pitchFamily="34" charset="0"/>
                <a:ea typeface="Calibri" panose="020F0502020204030204" pitchFamily="34" charset="0"/>
                <a:cs typeface="Arial" panose="020B0604020202020204" pitchFamily="34" charset="0"/>
              </a:rPr>
              <a:t> Central, </a:t>
            </a:r>
            <a:r>
              <a:rPr lang="en-GB" sz="1300" b="1" dirty="0">
                <a:latin typeface="Arial" panose="020B0604020202020204" pitchFamily="34" charset="0"/>
                <a:ea typeface="Calibri" panose="020F0502020204030204" pitchFamily="34" charset="0"/>
                <a:cs typeface="Arial" panose="020B0604020202020204" pitchFamily="34" charset="0"/>
              </a:rPr>
              <a:t>pp.389 - 399.</a:t>
            </a:r>
            <a:endParaRPr lang="en-GB" sz="1300" b="1"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GB" sz="1200" dirty="0">
                <a:effectLst/>
                <a:latin typeface="Arial" panose="020B0604020202020204" pitchFamily="34" charset="0"/>
                <a:ea typeface="Calibri" panose="020F0502020204030204" pitchFamily="34" charset="0"/>
                <a:cs typeface="Arial" panose="020B0604020202020204" pitchFamily="34" charset="0"/>
              </a:rPr>
              <a:t>This book is how to learn about different theories of development psychology.  Agreed with Boyd &amp; Bee (2019) suggested that Self-management as the “day-to-day efforts that individuals must perform to regulate or lessen the impact of disease on physical health status” and helps to understand that elders can be independent and make their life easy and enjoying the time with friends, family and others. This book is trustworthy since it was published in a peer-reviewed publication, and the author is a specialist in the subject of Lifespan Development Psychology. For the poster, I used between 389 and 399 pages of this book to assist me comprehend and explain Erikson's theory in the elderhood stages.</a:t>
            </a:r>
          </a:p>
          <a:p>
            <a:pPr>
              <a:lnSpc>
                <a:spcPct val="107000"/>
              </a:lnSpc>
              <a:spcAft>
                <a:spcPts val="800"/>
              </a:spcAft>
            </a:pPr>
            <a:r>
              <a:rPr lang="en-GB" sz="1300" b="1" dirty="0">
                <a:effectLst/>
                <a:latin typeface="Arial" panose="020B0604020202020204" pitchFamily="34" charset="0"/>
                <a:ea typeface="Calibri" panose="020F0502020204030204" pitchFamily="34" charset="0"/>
                <a:cs typeface="Arial" panose="020B0604020202020204" pitchFamily="34" charset="0"/>
              </a:rPr>
              <a:t>Brown, C. and </a:t>
            </a:r>
            <a:r>
              <a:rPr lang="en-GB" sz="1300" b="1" dirty="0" err="1">
                <a:effectLst/>
                <a:latin typeface="Arial" panose="020B0604020202020204" pitchFamily="34" charset="0"/>
                <a:ea typeface="Calibri" panose="020F0502020204030204" pitchFamily="34" charset="0"/>
                <a:cs typeface="Arial" panose="020B0604020202020204" pitchFamily="34" charset="0"/>
              </a:rPr>
              <a:t>Lowis</a:t>
            </a:r>
            <a:r>
              <a:rPr lang="en-GB" sz="1300" b="1" dirty="0">
                <a:effectLst/>
                <a:latin typeface="Arial" panose="020B0604020202020204" pitchFamily="34" charset="0"/>
                <a:ea typeface="Calibri" panose="020F0502020204030204" pitchFamily="34" charset="0"/>
                <a:cs typeface="Arial" panose="020B0604020202020204" pitchFamily="34" charset="0"/>
              </a:rPr>
              <a:t>, M. J. (2003) ‘Psychosocial development in the elderly: An investigation into Erikson’s ninth stage’, JOURNAL OF AGING STUDIES, pp. 415 – 426.</a:t>
            </a:r>
            <a:endParaRPr lang="en-GB" sz="13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GB" sz="1200" dirty="0">
                <a:effectLst/>
                <a:latin typeface="Arial" panose="020B0604020202020204" pitchFamily="34" charset="0"/>
                <a:ea typeface="Calibri" panose="020F0502020204030204" pitchFamily="34" charset="0"/>
                <a:cs typeface="Arial" panose="020B0604020202020204" pitchFamily="34" charset="0"/>
              </a:rPr>
              <a:t>This article helps to understand the elderhood suggested that after stage 8 can be Stage 9 that human beings stay in a state of potential psychological and (perhaps) spiritual growth for the rest of their lives, regardless of how many years they live. Such knowledge can only bring comfort to the elderly, as well as crucial insight to friends, relatives, and caregivers who can obtain a better grasp of what lurks under their senior charges' outward behaviour. </a:t>
            </a:r>
          </a:p>
          <a:p>
            <a:pPr>
              <a:lnSpc>
                <a:spcPct val="107000"/>
              </a:lnSpc>
              <a:spcAft>
                <a:spcPts val="800"/>
              </a:spcAft>
            </a:pPr>
            <a:r>
              <a:rPr lang="en-GB" sz="13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Clark et al (1991)Self-management of chronic disease by older adults: A review and questions for research. </a:t>
            </a:r>
            <a:r>
              <a:rPr lang="en-GB" sz="1300" b="1" i="1" dirty="0">
                <a:solidFill>
                  <a:srgbClr val="000000"/>
                </a:solidFill>
                <a:effectLst/>
                <a:latin typeface="Arial" panose="020B0604020202020204" pitchFamily="34" charset="0"/>
                <a:ea typeface="Calibri" panose="020F0502020204030204" pitchFamily="34" charset="0"/>
                <a:cs typeface="Arial" panose="020B0604020202020204" pitchFamily="34" charset="0"/>
              </a:rPr>
              <a:t>Journal of Aging and Health. </a:t>
            </a:r>
            <a:r>
              <a:rPr lang="en-GB" sz="13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1991;3(1):3–27. </a:t>
            </a:r>
            <a:endParaRPr lang="en-GB" sz="1300" b="1"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GB" sz="1200" dirty="0">
                <a:effectLst/>
                <a:latin typeface="Arial" panose="020B0604020202020204" pitchFamily="34" charset="0"/>
                <a:ea typeface="Calibri" panose="020F0502020204030204" pitchFamily="34" charset="0"/>
                <a:cs typeface="Arial" panose="020B0604020202020204" pitchFamily="34" charset="0"/>
              </a:rPr>
              <a:t>This book is how to learn about Self-management as the “day-to-day efforts that individuals must perform to regulate or lessen the impact of disease on physical health status”. This book is credible as it is published in a reviewed journal, it is reliable as the author is an expert in this field of used page 25 of this book to help me to understand and explain Erikson’s theory in elderhood stage. It helps to understand that if you have successfully completed all of Erikson's stages, it is now time to make happy memories and share them with family, caregivers, and friends.</a:t>
            </a:r>
          </a:p>
          <a:p>
            <a:pPr>
              <a:lnSpc>
                <a:spcPct val="107000"/>
              </a:lnSpc>
              <a:spcAft>
                <a:spcPts val="800"/>
              </a:spcAft>
            </a:pPr>
            <a:r>
              <a:rPr lang="en-GB" sz="1300" b="1" dirty="0">
                <a:effectLst/>
                <a:latin typeface="Arial" panose="020B0604020202020204" pitchFamily="34" charset="0"/>
                <a:ea typeface="Calibri" panose="020F0502020204030204" pitchFamily="34" charset="0"/>
                <a:cs typeface="Arial" panose="020B0604020202020204" pitchFamily="34" charset="0"/>
              </a:rPr>
              <a:t>Erikson et al (1994). Vital involvement in old age. WW Norton &amp; Company.</a:t>
            </a:r>
          </a:p>
          <a:p>
            <a:pPr marL="0" indent="0">
              <a:lnSpc>
                <a:spcPct val="107000"/>
              </a:lnSpc>
              <a:spcAft>
                <a:spcPts val="800"/>
              </a:spcAft>
              <a:buNone/>
            </a:pPr>
            <a:r>
              <a:rPr lang="en-GB" sz="1200" dirty="0">
                <a:effectLst/>
                <a:latin typeface="Arial" panose="020B0604020202020204" pitchFamily="34" charset="0"/>
                <a:ea typeface="Calibri" panose="020F0502020204030204" pitchFamily="34" charset="0"/>
                <a:cs typeface="Arial" panose="020B0604020202020204" pitchFamily="34" charset="0"/>
              </a:rPr>
              <a:t>This book is how to learn about in what way individuals in their late adult years, the reflect on their lives and feel either gratified or dissatisfied.  Also shows Erikson theory in 8 stages: Individuals who are proud of their accomplishments have a strong sense of identity and few sorrows in their lifetimes. People who are not successful at this point in their lives, on the other hand, may feel as if their lives have been wasted. They focus on the "might have, should have, and could have" scenarios. It can make them feels bitter, depressed, and despairing as they approach the conclusion of their life. This article is credible as it is published in review journal and it is reliable as the author is an expert in this field. I used page 44-55 of this book to help me to understand Erikson stages of psychology.</a:t>
            </a:r>
            <a:endParaRPr lang="en-GB" sz="11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76534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68AFE-6C7B-4E83-8670-259B8F83CEBB}"/>
              </a:ext>
            </a:extLst>
          </p:cNvPr>
          <p:cNvSpPr>
            <a:spLocks noGrp="1"/>
          </p:cNvSpPr>
          <p:nvPr>
            <p:ph type="title"/>
          </p:nvPr>
        </p:nvSpPr>
        <p:spPr>
          <a:xfrm>
            <a:off x="838200" y="365125"/>
            <a:ext cx="10515600" cy="779863"/>
          </a:xfrm>
        </p:spPr>
        <p:txBody>
          <a:bodyPr/>
          <a:lstStyle/>
          <a:p>
            <a:pPr algn="ctr"/>
            <a:r>
              <a:rPr lang="en-GB" sz="4400" b="1" dirty="0"/>
              <a:t>Annotation Bibliography</a:t>
            </a:r>
            <a:endParaRPr lang="en-GB" dirty="0"/>
          </a:p>
        </p:txBody>
      </p:sp>
      <p:sp>
        <p:nvSpPr>
          <p:cNvPr id="3" name="Content Placeholder 2">
            <a:extLst>
              <a:ext uri="{FF2B5EF4-FFF2-40B4-BE49-F238E27FC236}">
                <a16:creationId xmlns:a16="http://schemas.microsoft.com/office/drawing/2014/main" id="{7EE4872B-32B5-4827-A950-6C298969F36A}"/>
              </a:ext>
            </a:extLst>
          </p:cNvPr>
          <p:cNvSpPr>
            <a:spLocks noGrp="1"/>
          </p:cNvSpPr>
          <p:nvPr>
            <p:ph idx="1"/>
          </p:nvPr>
        </p:nvSpPr>
        <p:spPr>
          <a:xfrm>
            <a:off x="429370" y="1144988"/>
            <a:ext cx="11243145" cy="5422789"/>
          </a:xfrm>
        </p:spPr>
        <p:txBody>
          <a:bodyPr>
            <a:normAutofit/>
          </a:bodyPr>
          <a:lstStyle/>
          <a:p>
            <a:pPr>
              <a:lnSpc>
                <a:spcPct val="107000"/>
              </a:lnSpc>
              <a:spcAft>
                <a:spcPts val="800"/>
              </a:spcAft>
            </a:pP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b="1" dirty="0">
                <a:effectLst/>
                <a:latin typeface="Arial" panose="020B0604020202020204" pitchFamily="34" charset="0"/>
                <a:ea typeface="Calibri" panose="020F0502020204030204" pitchFamily="34" charset="0"/>
                <a:cs typeface="Arial" panose="020B0604020202020204" pitchFamily="34" charset="0"/>
              </a:rPr>
              <a:t>Erikson, E. H. (1993). Childhood and society. WW Norton &amp; Company.</a:t>
            </a:r>
          </a:p>
          <a:p>
            <a:pPr marL="0" indent="0">
              <a:lnSpc>
                <a:spcPct val="107000"/>
              </a:lnSpc>
              <a:spcAft>
                <a:spcPts val="800"/>
              </a:spcAft>
              <a:buNone/>
            </a:pPr>
            <a:r>
              <a:rPr lang="en-GB" sz="1000" dirty="0">
                <a:effectLst/>
                <a:latin typeface="Arial" panose="020B0604020202020204" pitchFamily="34" charset="0"/>
                <a:ea typeface="Calibri" panose="020F0502020204030204" pitchFamily="34" charset="0"/>
                <a:cs typeface="Arial" panose="020B0604020202020204" pitchFamily="34" charset="0"/>
              </a:rPr>
              <a:t>In this article, Erikson (1993) highlights how clinical psychoanalysis is linked with a cultural anthropological approach. It explains the social significance of childhood, as well as the links between education and culture, as well as fear and social anxiety in children. Descriptions of circumstances recorded in children's clinics, in the rehabilitation of war veterans, in the education of American Indians, and in the investigation of modern ideologies of the young of industrialised countries are used to investigate the qualities of maturity and infantilism. Modern and archaic human motivations.</a:t>
            </a:r>
          </a:p>
          <a:p>
            <a:pPr>
              <a:lnSpc>
                <a:spcPct val="107000"/>
              </a:lnSpc>
              <a:spcAft>
                <a:spcPts val="800"/>
              </a:spcAft>
            </a:pPr>
            <a:r>
              <a:rPr lang="en-GB" sz="1100" b="1" dirty="0" err="1">
                <a:effectLst/>
                <a:latin typeface="Arial" panose="020B0604020202020204" pitchFamily="34" charset="0"/>
                <a:ea typeface="Calibri" panose="020F0502020204030204" pitchFamily="34" charset="0"/>
                <a:cs typeface="Arial" panose="020B0604020202020204" pitchFamily="34" charset="0"/>
              </a:rPr>
              <a:t>Gilleard</a:t>
            </a:r>
            <a:r>
              <a:rPr lang="en-GB" sz="1100" b="1" dirty="0">
                <a:effectLst/>
                <a:latin typeface="Arial" panose="020B0604020202020204" pitchFamily="34" charset="0"/>
                <a:ea typeface="Calibri" panose="020F0502020204030204" pitchFamily="34" charset="0"/>
                <a:cs typeface="Arial" panose="020B0604020202020204" pitchFamily="34" charset="0"/>
              </a:rPr>
              <a:t>, C., &amp; Higgs, P. (2016). Connecting Life Span Development with the Sociology of the Life Course: A New Direction. Sociology, 50(2), 301- 315. https://doi.org/10.1177/0038038515577906</a:t>
            </a:r>
          </a:p>
          <a:p>
            <a:pPr marL="0" indent="0">
              <a:lnSpc>
                <a:spcPct val="107000"/>
              </a:lnSpc>
              <a:spcAft>
                <a:spcPts val="800"/>
              </a:spcAft>
              <a:buNone/>
            </a:pPr>
            <a:r>
              <a:rPr lang="en-GB" sz="1000" dirty="0">
                <a:effectLst/>
                <a:latin typeface="Arial" panose="020B0604020202020204" pitchFamily="34" charset="0"/>
                <a:ea typeface="Calibri" panose="020F0502020204030204" pitchFamily="34" charset="0"/>
                <a:cs typeface="Arial" panose="020B0604020202020204" pitchFamily="34" charset="0"/>
              </a:rPr>
              <a:t>This article aims to address three interconnected concerns related to the possibility of a more fruitful exchange between life course sociology and life span psychology. The first is to try to explain why these two sub-disciplines haven't been able to develop their engagement with one another, despite their long-standing desire to do so; the second is to highlight the potential for Erik Erikson's model of life span development to enrich sociology of the life course; and the third is to highlight the potential for linking Erikson theory with contemporary research. This article helps to understand and explain Erikson's theory stage, which is found between pages 301-315 of this book.</a:t>
            </a:r>
          </a:p>
          <a:p>
            <a:pPr>
              <a:lnSpc>
                <a:spcPct val="107000"/>
              </a:lnSpc>
              <a:spcAft>
                <a:spcPts val="800"/>
              </a:spcAft>
            </a:pPr>
            <a:r>
              <a:rPr lang="en-GB" sz="1100" b="1" dirty="0">
                <a:effectLst/>
                <a:latin typeface="Arial" panose="020B0604020202020204" pitchFamily="34" charset="0"/>
                <a:ea typeface="Calibri" panose="020F0502020204030204" pitchFamily="34" charset="0"/>
                <a:cs typeface="Arial" panose="020B0604020202020204" pitchFamily="34" charset="0"/>
              </a:rPr>
              <a:t>Marcia, J. E. (2002). Identity and psychosocial development in adulthood. Identity: An international journal of theory and research, 2(1), 7-28.</a:t>
            </a:r>
            <a:endParaRPr lang="en-GB" sz="11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000" dirty="0">
                <a:effectLst/>
                <a:latin typeface="Arial" panose="020B0604020202020204" pitchFamily="34" charset="0"/>
                <a:ea typeface="Calibri" panose="020F0502020204030204" pitchFamily="34" charset="0"/>
                <a:cs typeface="Arial" panose="020B0604020202020204" pitchFamily="34" charset="0"/>
              </a:rPr>
              <a:t>This article helps to comprehend adult psychosocial development that is examined from a variety of angles. In terms of status measurements, stage-specific crises in ego growth connected with different life cycle stages are handled, building on Erikson's polar alternative resolves (Erikson, 1959). This article is credible because it was published in a peer-reviewed journal, and it is reliable because the author explains Erikson's theory on the stages of human development. In the elderhood stage, I used this article to assist, explain, and comprehend Erikson's theory.</a:t>
            </a:r>
          </a:p>
          <a:p>
            <a:pPr marL="0" indent="0">
              <a:buNone/>
            </a:pPr>
            <a:endParaRPr lang="en-GB" sz="1000" dirty="0">
              <a:effectLst/>
              <a:latin typeface="Arial" panose="020B0604020202020204" pitchFamily="34" charset="0"/>
              <a:ea typeface="Calibri" panose="020F0502020204030204" pitchFamily="34" charset="0"/>
              <a:cs typeface="Arial" panose="020B0604020202020204" pitchFamily="34" charset="0"/>
            </a:endParaRPr>
          </a:p>
          <a:p>
            <a:r>
              <a:rPr lang="en-GB" sz="1100" b="1" dirty="0">
                <a:effectLst/>
                <a:latin typeface="Arial" panose="020B0604020202020204" pitchFamily="34" charset="0"/>
                <a:ea typeface="Calibri" panose="020F0502020204030204" pitchFamily="34" charset="0"/>
                <a:cs typeface="Arial" panose="020B0604020202020204" pitchFamily="34" charset="0"/>
              </a:rPr>
              <a:t>Perry et al (2015). Applying Erikson's wisdom to self-management practices of older adults: findings from two field studies. Research on aging, 37(3), 253–274.</a:t>
            </a:r>
          </a:p>
          <a:p>
            <a:pPr marL="0" indent="0">
              <a:buNone/>
            </a:pPr>
            <a:r>
              <a:rPr lang="en-GB" sz="1000" dirty="0">
                <a:effectLst/>
                <a:latin typeface="Arial" panose="020B0604020202020204" pitchFamily="34" charset="0"/>
                <a:ea typeface="Calibri" panose="020F0502020204030204" pitchFamily="34" charset="0"/>
                <a:cs typeface="Arial" panose="020B0604020202020204" pitchFamily="34" charset="0"/>
              </a:rPr>
              <a:t>This article helps to understands the author thesis about how older persons apply wisdom in new fields. Older persons reasserted their autonomy by initiating creative problem solving, and by applying abilities learned from productive activities earlier in life to new health-related difficulties that arose later in life. Also understand Erikson’s theory in older adults. This article is credible because it was published in a peer-reviewed journal, and it is reliable because the author explains Erikson's theory of human development stages. This article was used to locate Stage 8 of Erikson theory on pages 253-274 in order to build the poster.</a:t>
            </a:r>
          </a:p>
          <a:p>
            <a:pPr marL="0" indent="0">
              <a:lnSpc>
                <a:spcPct val="107000"/>
              </a:lnSpc>
              <a:spcAft>
                <a:spcPts val="800"/>
              </a:spcAf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20373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68AFE-6C7B-4E83-8670-259B8F83CEBB}"/>
              </a:ext>
            </a:extLst>
          </p:cNvPr>
          <p:cNvSpPr>
            <a:spLocks noGrp="1"/>
          </p:cNvSpPr>
          <p:nvPr>
            <p:ph type="title"/>
          </p:nvPr>
        </p:nvSpPr>
        <p:spPr>
          <a:xfrm>
            <a:off x="838200" y="150440"/>
            <a:ext cx="10515600" cy="779863"/>
          </a:xfrm>
        </p:spPr>
        <p:txBody>
          <a:bodyPr/>
          <a:lstStyle/>
          <a:p>
            <a:pPr algn="ctr"/>
            <a:r>
              <a:rPr lang="en-GB" sz="4400" b="1" dirty="0"/>
              <a:t>Annotation Bibliography</a:t>
            </a:r>
            <a:endParaRPr lang="en-GB" dirty="0"/>
          </a:p>
        </p:txBody>
      </p:sp>
      <p:sp>
        <p:nvSpPr>
          <p:cNvPr id="3" name="Content Placeholder 2">
            <a:extLst>
              <a:ext uri="{FF2B5EF4-FFF2-40B4-BE49-F238E27FC236}">
                <a16:creationId xmlns:a16="http://schemas.microsoft.com/office/drawing/2014/main" id="{7EE4872B-32B5-4827-A950-6C298969F36A}"/>
              </a:ext>
            </a:extLst>
          </p:cNvPr>
          <p:cNvSpPr>
            <a:spLocks noGrp="1"/>
          </p:cNvSpPr>
          <p:nvPr>
            <p:ph idx="1"/>
          </p:nvPr>
        </p:nvSpPr>
        <p:spPr>
          <a:xfrm>
            <a:off x="381663" y="1144988"/>
            <a:ext cx="11187485" cy="5224007"/>
          </a:xfrm>
        </p:spPr>
        <p:txBody>
          <a:bodyPr>
            <a:normAutofit/>
          </a:bodyPr>
          <a:lstStyle/>
          <a:p>
            <a:pPr>
              <a:lnSpc>
                <a:spcPct val="107000"/>
              </a:lnSpc>
              <a:spcAft>
                <a:spcPts val="800"/>
              </a:spcAft>
            </a:pPr>
            <a:endParaRPr lang="en-GB" sz="1300" b="1"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b="1" dirty="0">
                <a:solidFill>
                  <a:srgbClr val="222222"/>
                </a:solidFill>
                <a:effectLst/>
                <a:latin typeface="Arial" panose="020B0604020202020204" pitchFamily="34" charset="0"/>
                <a:ea typeface="Calibri" panose="020F0502020204030204" pitchFamily="34" charset="0"/>
                <a:cs typeface="Arial" panose="020B0604020202020204" pitchFamily="34" charset="0"/>
              </a:rPr>
              <a:t>Piaget, J. (2003). Part I: Cognitive Development in Children--Piaget Development and Learning. </a:t>
            </a:r>
            <a:r>
              <a:rPr lang="en-GB" sz="1100" b="1" i="1" dirty="0">
                <a:effectLst/>
                <a:latin typeface="Arial" panose="020B0604020202020204" pitchFamily="34" charset="0"/>
                <a:ea typeface="Calibri" panose="020F0502020204030204" pitchFamily="34" charset="0"/>
                <a:cs typeface="Arial" panose="020B0604020202020204" pitchFamily="34" charset="0"/>
              </a:rPr>
              <a:t>Journal of research in science teaching</a:t>
            </a:r>
            <a:r>
              <a:rPr lang="en-GB" sz="1100" b="1" dirty="0">
                <a:effectLst/>
                <a:latin typeface="Arial" panose="020B0604020202020204" pitchFamily="34" charset="0"/>
                <a:ea typeface="Calibri" panose="020F0502020204030204" pitchFamily="34" charset="0"/>
                <a:cs typeface="Arial" panose="020B0604020202020204" pitchFamily="34" charset="0"/>
              </a:rPr>
              <a:t>, </a:t>
            </a:r>
            <a:r>
              <a:rPr lang="en-GB" sz="1100" b="1" i="1" dirty="0">
                <a:effectLst/>
                <a:latin typeface="Arial" panose="020B0604020202020204" pitchFamily="34" charset="0"/>
                <a:ea typeface="Calibri" panose="020F0502020204030204" pitchFamily="34" charset="0"/>
                <a:cs typeface="Arial" panose="020B0604020202020204" pitchFamily="34" charset="0"/>
              </a:rPr>
              <a:t>40</a:t>
            </a:r>
            <a:r>
              <a:rPr lang="en-GB" sz="1100" b="1" dirty="0">
                <a:effectLst/>
                <a:latin typeface="Arial" panose="020B0604020202020204" pitchFamily="34" charset="0"/>
                <a:ea typeface="Calibri" panose="020F0502020204030204" pitchFamily="34" charset="0"/>
                <a:cs typeface="Arial" panose="020B0604020202020204" pitchFamily="34" charset="0"/>
              </a:rPr>
              <a:t>.</a:t>
            </a:r>
            <a:endParaRPr lang="en-GB" sz="11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000" dirty="0">
                <a:effectLst/>
                <a:latin typeface="Arial" panose="020B0604020202020204" pitchFamily="34" charset="0"/>
                <a:ea typeface="Calibri" panose="020F0502020204030204" pitchFamily="34" charset="0"/>
                <a:cs typeface="Arial" panose="020B0604020202020204" pitchFamily="34" charset="0"/>
              </a:rPr>
              <a:t>As a result, this article demonstrates Piaget theory's uncertainty that this will accelerate the development of cognitive structures' talent. The operational aspect not the analysis of states, but the comprehension of transformations requires reinforcement. Bringing together minds Marcia (2002) The cyclical process that may describe identity re-formulation through the adult psychosocial stages is discussed and illustrated in relation to identity. Finally, two adult psychosocial development case studies are provided. This source is credible because it was published in a peer-reviewed journal, and it is trustworthy because the author is a subject matter expert in this field. On pages 176-186 of this article, Piaget's theory was used to understand Cognitive Development in Children—Piaget Development and Learning.</a:t>
            </a:r>
          </a:p>
          <a:p>
            <a:pPr marL="0" indent="0">
              <a:buNone/>
            </a:pPr>
            <a:endParaRPr lang="en-GB" sz="1000" b="1" dirty="0">
              <a:latin typeface="Arial" panose="020B0604020202020204" pitchFamily="34" charset="0"/>
              <a:ea typeface="Times New Roman" panose="02020603050405020304" pitchFamily="18" charset="0"/>
              <a:cs typeface="Arial" panose="020B0604020202020204" pitchFamily="34" charset="0"/>
            </a:endParaRPr>
          </a:p>
          <a:p>
            <a:r>
              <a:rPr lang="en-GB" sz="1100" b="1" dirty="0">
                <a:effectLst/>
                <a:latin typeface="Arial" panose="020B0604020202020204" pitchFamily="34" charset="0"/>
                <a:ea typeface="Times New Roman" panose="02020603050405020304" pitchFamily="18" charset="0"/>
                <a:cs typeface="Arial" panose="020B0604020202020204" pitchFamily="34" charset="0"/>
              </a:rPr>
              <a:t>Rosenthal, et al (1981). From trust on intimacy: A new inventory for examining Erikson's stages of psychosocial development. </a:t>
            </a:r>
            <a:r>
              <a:rPr lang="en-GB" sz="1100" b="1" i="1" dirty="0">
                <a:effectLst/>
                <a:latin typeface="Arial" panose="020B0604020202020204" pitchFamily="34" charset="0"/>
                <a:ea typeface="Times New Roman" panose="02020603050405020304" pitchFamily="18" charset="0"/>
                <a:cs typeface="Arial" panose="020B0604020202020204" pitchFamily="34" charset="0"/>
              </a:rPr>
              <a:t>Journal of Youth and Adolescence</a:t>
            </a:r>
            <a:r>
              <a:rPr lang="en-GB" sz="1100" b="1" dirty="0">
                <a:effectLst/>
                <a:latin typeface="Arial" panose="020B0604020202020204" pitchFamily="34" charset="0"/>
                <a:ea typeface="Times New Roman" panose="02020603050405020304" pitchFamily="18" charset="0"/>
                <a:cs typeface="Arial" panose="020B0604020202020204" pitchFamily="34" charset="0"/>
              </a:rPr>
              <a:t>, </a:t>
            </a:r>
            <a:r>
              <a:rPr lang="en-GB" sz="1100" b="1" i="1" dirty="0">
                <a:effectLst/>
                <a:latin typeface="Arial" panose="020B0604020202020204" pitchFamily="34" charset="0"/>
                <a:ea typeface="Times New Roman" panose="02020603050405020304" pitchFamily="18" charset="0"/>
                <a:cs typeface="Arial" panose="020B0604020202020204" pitchFamily="34" charset="0"/>
              </a:rPr>
              <a:t>10</a:t>
            </a:r>
            <a:r>
              <a:rPr lang="en-GB" sz="1100" b="1" dirty="0">
                <a:effectLst/>
                <a:latin typeface="Arial" panose="020B0604020202020204" pitchFamily="34" charset="0"/>
                <a:ea typeface="Times New Roman" panose="02020603050405020304" pitchFamily="18" charset="0"/>
                <a:cs typeface="Arial" panose="020B0604020202020204" pitchFamily="34" charset="0"/>
              </a:rPr>
              <a:t>(6), 525-537. </a:t>
            </a:r>
          </a:p>
          <a:p>
            <a:pPr marL="0" indent="0">
              <a:lnSpc>
                <a:spcPct val="107000"/>
              </a:lnSpc>
              <a:spcAft>
                <a:spcPts val="800"/>
              </a:spcAft>
              <a:buNone/>
            </a:pPr>
            <a:r>
              <a:rPr lang="en-GB" sz="1000" dirty="0">
                <a:effectLst/>
                <a:latin typeface="Arial" panose="020B0604020202020204" pitchFamily="34" charset="0"/>
                <a:ea typeface="Times New Roman" panose="02020603050405020304" pitchFamily="18" charset="0"/>
                <a:cs typeface="Arial" panose="020B0604020202020204" pitchFamily="34" charset="0"/>
              </a:rPr>
              <a:t>This article demonstrates the understanding according to Rosenthal et al (1981) says that Erikson’s psychosocial stages are examined using a new inventory. Each subscale comprises 12 items in the self-report questionnaire, which was designed in a pilot research of 97 teenagers and tested in a survey of 622 teenagers. The reliability and validity of the data is shown. The Erikson Psychosocial Stage Inventory (EPSI) has found to be a useful tool for researchers in the field of psychosocial development. The Erikson Psychosocial Stage Inventory (EPSI) is a valuable measure for researchers interested in early adolescent development and mapping changes as a consequence of life experiences, according to the findings.</a:t>
            </a:r>
          </a:p>
          <a:p>
            <a:pPr>
              <a:lnSpc>
                <a:spcPct val="107000"/>
              </a:lnSpc>
              <a:spcAft>
                <a:spcPts val="800"/>
              </a:spcAft>
            </a:pPr>
            <a:r>
              <a:rPr lang="en-GB" sz="1100" b="1" dirty="0">
                <a:solidFill>
                  <a:srgbClr val="222222"/>
                </a:solidFill>
                <a:effectLst/>
                <a:latin typeface="Arial" panose="020B0604020202020204" pitchFamily="34" charset="0"/>
                <a:ea typeface="Calibri" panose="020F0502020204030204" pitchFamily="34" charset="0"/>
                <a:cs typeface="Arial" panose="020B0604020202020204" pitchFamily="34" charset="0"/>
              </a:rPr>
              <a:t>Slavin</a:t>
            </a:r>
            <a:r>
              <a:rPr lang="en-GB" sz="1100" b="1" dirty="0">
                <a:solidFill>
                  <a:srgbClr val="222222"/>
                </a:solidFill>
                <a:latin typeface="Arial" panose="020B0604020202020204" pitchFamily="34" charset="0"/>
                <a:ea typeface="Calibri" panose="020F0502020204030204" pitchFamily="34" charset="0"/>
                <a:cs typeface="Arial" panose="020B0604020202020204" pitchFamily="34" charset="0"/>
              </a:rPr>
              <a:t> </a:t>
            </a:r>
            <a:r>
              <a:rPr lang="en-GB" sz="1100" b="1" dirty="0">
                <a:solidFill>
                  <a:srgbClr val="222222"/>
                </a:solidFill>
                <a:effectLst/>
                <a:latin typeface="Arial" panose="020B0604020202020204" pitchFamily="34" charset="0"/>
                <a:ea typeface="Calibri" panose="020F0502020204030204" pitchFamily="34" charset="0"/>
                <a:cs typeface="Arial" panose="020B0604020202020204" pitchFamily="34" charset="0"/>
              </a:rPr>
              <a:t>(2019). </a:t>
            </a:r>
            <a:r>
              <a:rPr lang="en-GB" sz="1100" b="1" i="1" dirty="0">
                <a:effectLst/>
                <a:latin typeface="Arial" panose="020B0604020202020204" pitchFamily="34" charset="0"/>
                <a:ea typeface="Calibri" panose="020F0502020204030204" pitchFamily="34" charset="0"/>
                <a:cs typeface="Arial" panose="020B0604020202020204" pitchFamily="34" charset="0"/>
              </a:rPr>
              <a:t>Educational psychology: Theory and practice</a:t>
            </a:r>
            <a:r>
              <a:rPr lang="en-GB" sz="1100" b="1" dirty="0">
                <a:effectLst/>
                <a:latin typeface="Arial" panose="020B0604020202020204" pitchFamily="34" charset="0"/>
                <a:ea typeface="Calibri" panose="020F0502020204030204" pitchFamily="34" charset="0"/>
                <a:cs typeface="Arial" panose="020B0604020202020204" pitchFamily="34" charset="0"/>
              </a:rPr>
              <a:t>. </a:t>
            </a:r>
          </a:p>
          <a:p>
            <a:pPr marL="0" indent="0">
              <a:lnSpc>
                <a:spcPct val="107000"/>
              </a:lnSpc>
              <a:spcAft>
                <a:spcPts val="800"/>
              </a:spcAft>
              <a:buNone/>
            </a:pPr>
            <a:r>
              <a:rPr lang="en-GB" sz="1000" dirty="0">
                <a:effectLst/>
                <a:latin typeface="Arial" panose="020B0604020202020204" pitchFamily="34" charset="0"/>
                <a:ea typeface="Calibri" panose="020F0502020204030204" pitchFamily="34" charset="0"/>
                <a:cs typeface="Arial" panose="020B0604020202020204" pitchFamily="34" charset="0"/>
              </a:rPr>
              <a:t>According to Slavin (2019), the goal of education is to captivate students' minds with compelling and useful concepts rather than simply loading information into their skulls. The goal of this is to investigate various approaches to achieving this goal. This book is credible because it was published in a peer-reviewed journal, and it is trustworthy because the author is a subject matter expert in this field. I created the poster with the help of page 257, which helped me understand the alternative ideas of teaching and learning in individuals.</a:t>
            </a:r>
            <a:endParaRPr lang="en-GB" sz="10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78060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3167</TotalTime>
  <Words>3378</Words>
  <Application>Microsoft Office PowerPoint</Application>
  <PresentationFormat>Widescreen</PresentationFormat>
  <Paragraphs>113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Symbol</vt:lpstr>
      <vt:lpstr>Office Theme</vt:lpstr>
      <vt:lpstr>    Understanding psychological development across the lifespan </vt:lpstr>
      <vt:lpstr>PowerPoint Presentation</vt:lpstr>
      <vt:lpstr>Bibliography</vt:lpstr>
      <vt:lpstr>Annotation Bibliography</vt:lpstr>
      <vt:lpstr>Annotation Bibliography</vt:lpstr>
      <vt:lpstr>Annotation 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Graciete De Jesus Pires Estroia (2008307)</dc:creator>
  <cp:lastModifiedBy>Graciete De Jesus Pires Estroia (2008307)</cp:lastModifiedBy>
  <cp:revision>165</cp:revision>
  <dcterms:created xsi:type="dcterms:W3CDTF">2021-06-07T08:21:39Z</dcterms:created>
  <dcterms:modified xsi:type="dcterms:W3CDTF">2021-06-17T11:38:24Z</dcterms:modified>
</cp:coreProperties>
</file>