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 id="2147483673" r:id="rId2"/>
  </p:sldMasterIdLst>
  <p:notesMasterIdLst>
    <p:notesMasterId r:id="rId19"/>
  </p:notesMasterIdLst>
  <p:sldIdLst>
    <p:sldId id="368" r:id="rId3"/>
    <p:sldId id="259" r:id="rId4"/>
    <p:sldId id="361" r:id="rId5"/>
    <p:sldId id="372" r:id="rId6"/>
    <p:sldId id="375" r:id="rId7"/>
    <p:sldId id="362" r:id="rId8"/>
    <p:sldId id="329" r:id="rId9"/>
    <p:sldId id="309" r:id="rId10"/>
    <p:sldId id="310" r:id="rId11"/>
    <p:sldId id="311" r:id="rId12"/>
    <p:sldId id="364" r:id="rId13"/>
    <p:sldId id="373" r:id="rId14"/>
    <p:sldId id="312" r:id="rId15"/>
    <p:sldId id="374" r:id="rId16"/>
    <p:sldId id="327" r:id="rId17"/>
    <p:sldId id="33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F494EC-E66B-4395-89B5-D803E3B440ED}" v="6" dt="2021-12-07T17:33:48.0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367" autoAdjust="0"/>
    <p:restoredTop sz="75229" autoAdjust="0"/>
  </p:normalViewPr>
  <p:slideViewPr>
    <p:cSldViewPr snapToGrid="0" showGuides="1">
      <p:cViewPr varScale="1">
        <p:scale>
          <a:sx n="65" d="100"/>
          <a:sy n="65" d="100"/>
        </p:scale>
        <p:origin x="1098" y="7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ce okunbor" userId="88bbeaba308446bd" providerId="LiveId" clId="{09F494EC-E66B-4395-89B5-D803E3B440ED}"/>
    <pc:docChg chg="undo custSel addSld delSld modSld sldOrd">
      <pc:chgData name="marice okunbor" userId="88bbeaba308446bd" providerId="LiveId" clId="{09F494EC-E66B-4395-89B5-D803E3B440ED}" dt="2021-12-07T17:58:19.414" v="2621" actId="20577"/>
      <pc:docMkLst>
        <pc:docMk/>
      </pc:docMkLst>
      <pc:sldChg chg="ord">
        <pc:chgData name="marice okunbor" userId="88bbeaba308446bd" providerId="LiveId" clId="{09F494EC-E66B-4395-89B5-D803E3B440ED}" dt="2021-12-07T07:16:12.145" v="1714"/>
        <pc:sldMkLst>
          <pc:docMk/>
          <pc:sldMk cId="4201278032" sldId="309"/>
        </pc:sldMkLst>
      </pc:sldChg>
      <pc:sldChg chg="modSp mod modNotesTx">
        <pc:chgData name="marice okunbor" userId="88bbeaba308446bd" providerId="LiveId" clId="{09F494EC-E66B-4395-89B5-D803E3B440ED}" dt="2021-12-07T15:54:43.589" v="1989"/>
        <pc:sldMkLst>
          <pc:docMk/>
          <pc:sldMk cId="1557309788" sldId="310"/>
        </pc:sldMkLst>
        <pc:spChg chg="mod">
          <ac:chgData name="marice okunbor" userId="88bbeaba308446bd" providerId="LiveId" clId="{09F494EC-E66B-4395-89B5-D803E3B440ED}" dt="2021-12-06T07:23:57.316" v="674" actId="20577"/>
          <ac:spMkLst>
            <pc:docMk/>
            <pc:sldMk cId="1557309788" sldId="310"/>
            <ac:spMk id="2" creationId="{D735F7F3-C1B5-4B60-A00A-4EB618DDFB5A}"/>
          </ac:spMkLst>
        </pc:spChg>
      </pc:sldChg>
      <pc:sldChg chg="addSp delSp modSp mod modNotesTx">
        <pc:chgData name="marice okunbor" userId="88bbeaba308446bd" providerId="LiveId" clId="{09F494EC-E66B-4395-89B5-D803E3B440ED}" dt="2021-12-07T15:59:33.003" v="2001" actId="33524"/>
        <pc:sldMkLst>
          <pc:docMk/>
          <pc:sldMk cId="401886799" sldId="327"/>
        </pc:sldMkLst>
        <pc:spChg chg="add del mod">
          <ac:chgData name="marice okunbor" userId="88bbeaba308446bd" providerId="LiveId" clId="{09F494EC-E66B-4395-89B5-D803E3B440ED}" dt="2021-12-07T15:58:58.521" v="1996" actId="478"/>
          <ac:spMkLst>
            <pc:docMk/>
            <pc:sldMk cId="401886799" sldId="327"/>
            <ac:spMk id="40" creationId="{54DE475D-943B-4CBC-99C8-61534FF38BDD}"/>
          </ac:spMkLst>
        </pc:spChg>
      </pc:sldChg>
      <pc:sldChg chg="addSp delSp modSp mod ord modNotesTx">
        <pc:chgData name="marice okunbor" userId="88bbeaba308446bd" providerId="LiveId" clId="{09F494EC-E66B-4395-89B5-D803E3B440ED}" dt="2021-12-07T17:58:19.414" v="2621" actId="20577"/>
        <pc:sldMkLst>
          <pc:docMk/>
          <pc:sldMk cId="1585171815" sldId="329"/>
        </pc:sldMkLst>
        <pc:spChg chg="mod">
          <ac:chgData name="marice okunbor" userId="88bbeaba308446bd" providerId="LiveId" clId="{09F494EC-E66B-4395-89B5-D803E3B440ED}" dt="2021-12-06T06:49:03.590" v="539" actId="20577"/>
          <ac:spMkLst>
            <pc:docMk/>
            <pc:sldMk cId="1585171815" sldId="329"/>
            <ac:spMk id="2" creationId="{F9FE365B-DFA5-4C54-BB63-0979DD339A69}"/>
          </ac:spMkLst>
        </pc:spChg>
        <pc:spChg chg="add del mod">
          <ac:chgData name="marice okunbor" userId="88bbeaba308446bd" providerId="LiveId" clId="{09F494EC-E66B-4395-89B5-D803E3B440ED}" dt="2021-12-06T08:18:01.497" v="1198"/>
          <ac:spMkLst>
            <pc:docMk/>
            <pc:sldMk cId="1585171815" sldId="329"/>
            <ac:spMk id="5" creationId="{600512C2-D0C4-4642-8270-F22FF4C8C102}"/>
          </ac:spMkLst>
        </pc:spChg>
        <pc:spChg chg="mod">
          <ac:chgData name="marice okunbor" userId="88bbeaba308446bd" providerId="LiveId" clId="{09F494EC-E66B-4395-89B5-D803E3B440ED}" dt="2021-12-07T17:58:19.414" v="2621" actId="20577"/>
          <ac:spMkLst>
            <pc:docMk/>
            <pc:sldMk cId="1585171815" sldId="329"/>
            <ac:spMk id="11" creationId="{5341B7EC-8AF2-4999-AD57-EAE3C4126043}"/>
          </ac:spMkLst>
        </pc:spChg>
        <pc:spChg chg="mod">
          <ac:chgData name="marice okunbor" userId="88bbeaba308446bd" providerId="LiveId" clId="{09F494EC-E66B-4395-89B5-D803E3B440ED}" dt="2021-12-06T06:36:32.609" v="537" actId="20577"/>
          <ac:spMkLst>
            <pc:docMk/>
            <pc:sldMk cId="1585171815" sldId="329"/>
            <ac:spMk id="12" creationId="{AF10C467-8BE5-46D4-9310-606F4B1A96A7}"/>
          </ac:spMkLst>
        </pc:spChg>
        <pc:spChg chg="mod">
          <ac:chgData name="marice okunbor" userId="88bbeaba308446bd" providerId="LiveId" clId="{09F494EC-E66B-4395-89B5-D803E3B440ED}" dt="2021-12-06T07:00:32.730" v="601" actId="20577"/>
          <ac:spMkLst>
            <pc:docMk/>
            <pc:sldMk cId="1585171815" sldId="329"/>
            <ac:spMk id="21" creationId="{ABEBAE4F-EB2C-4F77-9797-E57B8BB689DE}"/>
          </ac:spMkLst>
        </pc:spChg>
        <pc:spChg chg="mod">
          <ac:chgData name="marice okunbor" userId="88bbeaba308446bd" providerId="LiveId" clId="{09F494EC-E66B-4395-89B5-D803E3B440ED}" dt="2021-12-06T07:00:27.534" v="600" actId="20577"/>
          <ac:spMkLst>
            <pc:docMk/>
            <pc:sldMk cId="1585171815" sldId="329"/>
            <ac:spMk id="22" creationId="{8A2E6FF6-CB69-4205-AA89-DA43EA89289F}"/>
          </ac:spMkLst>
        </pc:spChg>
        <pc:grpChg chg="add del mod">
          <ac:chgData name="marice okunbor" userId="88bbeaba308446bd" providerId="LiveId" clId="{09F494EC-E66B-4395-89B5-D803E3B440ED}" dt="2021-12-07T17:48:53.846" v="2501" actId="14100"/>
          <ac:grpSpMkLst>
            <pc:docMk/>
            <pc:sldMk cId="1585171815" sldId="329"/>
            <ac:grpSpMk id="10" creationId="{5163F95E-CC7D-454A-A1E1-9601D216F9B2}"/>
          </ac:grpSpMkLst>
        </pc:grpChg>
        <pc:grpChg chg="del">
          <ac:chgData name="marice okunbor" userId="88bbeaba308446bd" providerId="LiveId" clId="{09F494EC-E66B-4395-89B5-D803E3B440ED}" dt="2021-12-06T07:00:08.809" v="596" actId="478"/>
          <ac:grpSpMkLst>
            <pc:docMk/>
            <pc:sldMk cId="1585171815" sldId="329"/>
            <ac:grpSpMk id="13" creationId="{CEB96472-CCF9-48CE-9CBF-E994912158BE}"/>
          </ac:grpSpMkLst>
        </pc:grpChg>
        <pc:grpChg chg="del mod">
          <ac:chgData name="marice okunbor" userId="88bbeaba308446bd" providerId="LiveId" clId="{09F494EC-E66B-4395-89B5-D803E3B440ED}" dt="2021-12-06T07:00:39.963" v="603" actId="478"/>
          <ac:grpSpMkLst>
            <pc:docMk/>
            <pc:sldMk cId="1585171815" sldId="329"/>
            <ac:grpSpMk id="20" creationId="{E9E4A044-606B-475D-9B25-C6950E13050A}"/>
          </ac:grpSpMkLst>
        </pc:grpChg>
        <pc:picChg chg="del mod">
          <ac:chgData name="marice okunbor" userId="88bbeaba308446bd" providerId="LiveId" clId="{09F494EC-E66B-4395-89B5-D803E3B440ED}" dt="2021-12-06T08:17:47.466" v="1197" actId="478"/>
          <ac:picMkLst>
            <pc:docMk/>
            <pc:sldMk cId="1585171815" sldId="329"/>
            <ac:picMk id="3" creationId="{00000000-0000-0000-0000-000000000000}"/>
          </ac:picMkLst>
        </pc:picChg>
        <pc:picChg chg="add mod">
          <ac:chgData name="marice okunbor" userId="88bbeaba308446bd" providerId="LiveId" clId="{09F494EC-E66B-4395-89B5-D803E3B440ED}" dt="2021-12-06T08:18:01.497" v="1198"/>
          <ac:picMkLst>
            <pc:docMk/>
            <pc:sldMk cId="1585171815" sldId="329"/>
            <ac:picMk id="6" creationId="{A5CAFCB0-41D3-4E8A-88E6-C6EF9472F520}"/>
          </ac:picMkLst>
        </pc:picChg>
      </pc:sldChg>
      <pc:sldChg chg="modSp mod modNotesTx">
        <pc:chgData name="marice okunbor" userId="88bbeaba308446bd" providerId="LiveId" clId="{09F494EC-E66B-4395-89B5-D803E3B440ED}" dt="2021-12-07T17:22:31.201" v="2198" actId="20577"/>
        <pc:sldMkLst>
          <pc:docMk/>
          <pc:sldMk cId="3236214159" sldId="361"/>
        </pc:sldMkLst>
        <pc:spChg chg="mod">
          <ac:chgData name="marice okunbor" userId="88bbeaba308446bd" providerId="LiveId" clId="{09F494EC-E66B-4395-89B5-D803E3B440ED}" dt="2021-12-07T17:22:31.201" v="2198" actId="20577"/>
          <ac:spMkLst>
            <pc:docMk/>
            <pc:sldMk cId="3236214159" sldId="361"/>
            <ac:spMk id="5" creationId="{00000000-0000-0000-0000-000000000000}"/>
          </ac:spMkLst>
        </pc:spChg>
      </pc:sldChg>
      <pc:sldChg chg="ord modNotesTx">
        <pc:chgData name="marice okunbor" userId="88bbeaba308446bd" providerId="LiveId" clId="{09F494EC-E66B-4395-89B5-D803E3B440ED}" dt="2021-12-07T15:48:42.622" v="1983"/>
        <pc:sldMkLst>
          <pc:docMk/>
          <pc:sldMk cId="2599517915" sldId="362"/>
        </pc:sldMkLst>
      </pc:sldChg>
      <pc:sldChg chg="modNotesTx">
        <pc:chgData name="marice okunbor" userId="88bbeaba308446bd" providerId="LiveId" clId="{09F494EC-E66B-4395-89B5-D803E3B440ED}" dt="2021-12-07T15:55:46.028" v="1990"/>
        <pc:sldMkLst>
          <pc:docMk/>
          <pc:sldMk cId="3946289644" sldId="364"/>
        </pc:sldMkLst>
      </pc:sldChg>
      <pc:sldChg chg="addSp modSp mod modNotesTx">
        <pc:chgData name="marice okunbor" userId="88bbeaba308446bd" providerId="LiveId" clId="{09F494EC-E66B-4395-89B5-D803E3B440ED}" dt="2021-12-07T17:26:46.024" v="2226" actId="20577"/>
        <pc:sldMkLst>
          <pc:docMk/>
          <pc:sldMk cId="1567574689" sldId="372"/>
        </pc:sldMkLst>
        <pc:spChg chg="mod">
          <ac:chgData name="marice okunbor" userId="88bbeaba308446bd" providerId="LiveId" clId="{09F494EC-E66B-4395-89B5-D803E3B440ED}" dt="2021-12-06T07:57:38.289" v="936" actId="20577"/>
          <ac:spMkLst>
            <pc:docMk/>
            <pc:sldMk cId="1567574689" sldId="372"/>
            <ac:spMk id="3" creationId="{00000000-0000-0000-0000-000000000000}"/>
          </ac:spMkLst>
        </pc:spChg>
        <pc:spChg chg="mod">
          <ac:chgData name="marice okunbor" userId="88bbeaba308446bd" providerId="LiveId" clId="{09F494EC-E66B-4395-89B5-D803E3B440ED}" dt="2021-12-07T17:26:46.024" v="2226" actId="20577"/>
          <ac:spMkLst>
            <pc:docMk/>
            <pc:sldMk cId="1567574689" sldId="372"/>
            <ac:spMk id="5" creationId="{00000000-0000-0000-0000-000000000000}"/>
          </ac:spMkLst>
        </pc:spChg>
        <pc:picChg chg="mod">
          <ac:chgData name="marice okunbor" userId="88bbeaba308446bd" providerId="LiveId" clId="{09F494EC-E66B-4395-89B5-D803E3B440ED}" dt="2021-12-06T08:07:47.146" v="1187" actId="14100"/>
          <ac:picMkLst>
            <pc:docMk/>
            <pc:sldMk cId="1567574689" sldId="372"/>
            <ac:picMk id="2" creationId="{4F814CE1-238A-416A-90B1-569A34F29E07}"/>
          </ac:picMkLst>
        </pc:picChg>
        <pc:picChg chg="add mod">
          <ac:chgData name="marice okunbor" userId="88bbeaba308446bd" providerId="LiveId" clId="{09F494EC-E66B-4395-89B5-D803E3B440ED}" dt="2021-12-06T08:13:29.933" v="1196" actId="1076"/>
          <ac:picMkLst>
            <pc:docMk/>
            <pc:sldMk cId="1567574689" sldId="372"/>
            <ac:picMk id="4" creationId="{3B166446-E1B5-4108-AF40-A7B51B825E57}"/>
          </ac:picMkLst>
        </pc:picChg>
        <pc:picChg chg="mod">
          <ac:chgData name="marice okunbor" userId="88bbeaba308446bd" providerId="LiveId" clId="{09F494EC-E66B-4395-89B5-D803E3B440ED}" dt="2021-12-06T08:07:51.940" v="1188" actId="1076"/>
          <ac:picMkLst>
            <pc:docMk/>
            <pc:sldMk cId="1567574689" sldId="372"/>
            <ac:picMk id="1026" creationId="{311A8677-71EF-4929-B053-45FD8565BEEF}"/>
          </ac:picMkLst>
        </pc:picChg>
      </pc:sldChg>
      <pc:sldChg chg="modSp mod">
        <pc:chgData name="marice okunbor" userId="88bbeaba308446bd" providerId="LiveId" clId="{09F494EC-E66B-4395-89B5-D803E3B440ED}" dt="2021-12-07T17:37:56.478" v="2336" actId="20577"/>
        <pc:sldMkLst>
          <pc:docMk/>
          <pc:sldMk cId="1365822334" sldId="373"/>
        </pc:sldMkLst>
        <pc:spChg chg="mod">
          <ac:chgData name="marice okunbor" userId="88bbeaba308446bd" providerId="LiveId" clId="{09F494EC-E66B-4395-89B5-D803E3B440ED}" dt="2021-12-07T17:37:56.478" v="2336" actId="20577"/>
          <ac:spMkLst>
            <pc:docMk/>
            <pc:sldMk cId="1365822334" sldId="373"/>
            <ac:spMk id="2" creationId="{65802108-F6CA-42FE-8749-4502C3683065}"/>
          </ac:spMkLst>
        </pc:spChg>
      </pc:sldChg>
      <pc:sldChg chg="modSp mod">
        <pc:chgData name="marice okunbor" userId="88bbeaba308446bd" providerId="LiveId" clId="{09F494EC-E66B-4395-89B5-D803E3B440ED}" dt="2021-12-07T07:25:28.129" v="1836" actId="20577"/>
        <pc:sldMkLst>
          <pc:docMk/>
          <pc:sldMk cId="3875739408" sldId="374"/>
        </pc:sldMkLst>
        <pc:spChg chg="mod">
          <ac:chgData name="marice okunbor" userId="88bbeaba308446bd" providerId="LiveId" clId="{09F494EC-E66B-4395-89B5-D803E3B440ED}" dt="2021-12-07T07:25:28.129" v="1836" actId="20577"/>
          <ac:spMkLst>
            <pc:docMk/>
            <pc:sldMk cId="3875739408" sldId="374"/>
            <ac:spMk id="2" creationId="{3E056A11-A07B-4862-842D-1F46C07A9381}"/>
          </ac:spMkLst>
        </pc:spChg>
      </pc:sldChg>
      <pc:sldChg chg="modSp add mod ord">
        <pc:chgData name="marice okunbor" userId="88bbeaba308446bd" providerId="LiveId" clId="{09F494EC-E66B-4395-89B5-D803E3B440ED}" dt="2021-12-07T07:39:26.362" v="1980" actId="12"/>
        <pc:sldMkLst>
          <pc:docMk/>
          <pc:sldMk cId="866822705" sldId="375"/>
        </pc:sldMkLst>
        <pc:spChg chg="mod">
          <ac:chgData name="marice okunbor" userId="88bbeaba308446bd" providerId="LiveId" clId="{09F494EC-E66B-4395-89B5-D803E3B440ED}" dt="2021-12-06T08:26:48.689" v="1224" actId="20577"/>
          <ac:spMkLst>
            <pc:docMk/>
            <pc:sldMk cId="866822705" sldId="375"/>
            <ac:spMk id="3" creationId="{00000000-0000-0000-0000-000000000000}"/>
          </ac:spMkLst>
        </pc:spChg>
        <pc:spChg chg="mod">
          <ac:chgData name="marice okunbor" userId="88bbeaba308446bd" providerId="LiveId" clId="{09F494EC-E66B-4395-89B5-D803E3B440ED}" dt="2021-12-07T07:39:26.362" v="1980" actId="12"/>
          <ac:spMkLst>
            <pc:docMk/>
            <pc:sldMk cId="866822705" sldId="375"/>
            <ac:spMk id="5" creationId="{00000000-0000-0000-0000-000000000000}"/>
          </ac:spMkLst>
        </pc:spChg>
      </pc:sldChg>
      <pc:sldChg chg="new del">
        <pc:chgData name="marice okunbor" userId="88bbeaba308446bd" providerId="LiveId" clId="{09F494EC-E66B-4395-89B5-D803E3B440ED}" dt="2021-12-06T06:14:51.753" v="525" actId="2696"/>
        <pc:sldMkLst>
          <pc:docMk/>
          <pc:sldMk cId="2593079390" sldId="375"/>
        </pc:sldMkLst>
      </pc:sldChg>
      <pc:sldChg chg="addSp modSp new del mod">
        <pc:chgData name="marice okunbor" userId="88bbeaba308446bd" providerId="LiveId" clId="{09F494EC-E66B-4395-89B5-D803E3B440ED}" dt="2021-12-06T07:28:02.970" v="688" actId="2696"/>
        <pc:sldMkLst>
          <pc:docMk/>
          <pc:sldMk cId="3962726978" sldId="375"/>
        </pc:sldMkLst>
        <pc:spChg chg="mod">
          <ac:chgData name="marice okunbor" userId="88bbeaba308446bd" providerId="LiveId" clId="{09F494EC-E66B-4395-89B5-D803E3B440ED}" dt="2021-12-06T07:27:55.171" v="687" actId="20577"/>
          <ac:spMkLst>
            <pc:docMk/>
            <pc:sldMk cId="3962726978" sldId="375"/>
            <ac:spMk id="2" creationId="{996E0140-14F7-444F-9FF5-927B9BDB7577}"/>
          </ac:spMkLst>
        </pc:spChg>
        <pc:picChg chg="add mod">
          <ac:chgData name="marice okunbor" userId="88bbeaba308446bd" providerId="LiveId" clId="{09F494EC-E66B-4395-89B5-D803E3B440ED}" dt="2021-12-06T07:27:50.515" v="675" actId="14100"/>
          <ac:picMkLst>
            <pc:docMk/>
            <pc:sldMk cId="3962726978" sldId="375"/>
            <ac:picMk id="4" creationId="{6A4B9CD9-96A2-4923-A98F-74982BA32EC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4A87E4-D929-4CB6-B37B-128BFD192638}" type="datetimeFigureOut">
              <a:rPr lang="en-GB" smtClean="0"/>
              <a:t>07/12/2021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E1AAD3-25F5-4302-A90A-45126BE9C041}" type="slidenum">
              <a:rPr lang="en-GB" smtClean="0"/>
              <a:t>‹#›</a:t>
            </a:fld>
            <a:endParaRPr lang="en-GB"/>
          </a:p>
        </p:txBody>
      </p:sp>
    </p:spTree>
    <p:extLst>
      <p:ext uri="{BB962C8B-B14F-4D97-AF65-F5344CB8AC3E}">
        <p14:creationId xmlns:p14="http://schemas.microsoft.com/office/powerpoint/2010/main" val="4223811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E1AAD3-25F5-4302-A90A-45126BE9C041}" type="slidenum">
              <a:rPr lang="en-GB" smtClean="0"/>
              <a:t>1</a:t>
            </a:fld>
            <a:endParaRPr lang="en-GB"/>
          </a:p>
        </p:txBody>
      </p:sp>
    </p:spTree>
    <p:extLst>
      <p:ext uri="{BB962C8B-B14F-4D97-AF65-F5344CB8AC3E}">
        <p14:creationId xmlns:p14="http://schemas.microsoft.com/office/powerpoint/2010/main" val="3458153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Presentation Overview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current presentation is to highlight the importance of Community for the wellness of the society, for this, the recommended community for discussion is </a:t>
            </a:r>
            <a:r>
              <a:rPr lang="en-GB" sz="1800" b="1" dirty="0">
                <a:effectLst/>
                <a:latin typeface="Times New Roman" panose="02020603050405020304" pitchFamily="18" charset="0"/>
                <a:ea typeface="Calibri" panose="020F0502020204030204" pitchFamily="34" charset="0"/>
                <a:cs typeface="Arial" panose="020B0604020202020204" pitchFamily="34" charset="0"/>
              </a:rPr>
              <a:t>Towers Hamlets Community, which is London based community</a:t>
            </a:r>
            <a:r>
              <a:rPr lang="en-GB" sz="1800" dirty="0">
                <a:effectLst/>
                <a:latin typeface="Times New Roman" panose="02020603050405020304" pitchFamily="18" charset="0"/>
                <a:ea typeface="Calibri" panose="020F0502020204030204" pitchFamily="34" charset="0"/>
                <a:cs typeface="Arial" panose="020B0604020202020204" pitchFamily="34" charset="0"/>
              </a:rPr>
              <a:t>, by considering different internal and external assessment points that hinder the performance of the community and also enhance the country to operate effectively.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Presentation also shed light on the importance of community with the country. The current presentation will also discuss the legislation and policy that impact the support and growth of the community, possible mean of communication both internally and externally that paying attention to digital technologies. The presentation also discusses the different concepts and frameworks that impact the growth of the community. Moreover, sustainable points and potential barriers are also mentioned at the end of the presentation for the effective development of the community. </a:t>
            </a:r>
          </a:p>
          <a:p>
            <a:endParaRPr lang="en-GB" dirty="0"/>
          </a:p>
        </p:txBody>
      </p:sp>
      <p:sp>
        <p:nvSpPr>
          <p:cNvPr id="4" name="Slide Number Placeholder 3"/>
          <p:cNvSpPr>
            <a:spLocks noGrp="1"/>
          </p:cNvSpPr>
          <p:nvPr>
            <p:ph type="sldNum" sz="quarter" idx="10"/>
          </p:nvPr>
        </p:nvSpPr>
        <p:spPr/>
        <p:txBody>
          <a:bodyPr/>
          <a:lstStyle/>
          <a:p>
            <a:fld id="{0CE1AAD3-25F5-4302-A90A-45126BE9C041}" type="slidenum">
              <a:rPr lang="en-GB" smtClean="0"/>
              <a:t>2</a:t>
            </a:fld>
            <a:endParaRPr lang="en-GB"/>
          </a:p>
        </p:txBody>
      </p:sp>
    </p:spTree>
    <p:extLst>
      <p:ext uri="{BB962C8B-B14F-4D97-AF65-F5344CB8AC3E}">
        <p14:creationId xmlns:p14="http://schemas.microsoft.com/office/powerpoint/2010/main" val="1253354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DEFINATION OF COMMUNITY</a:t>
            </a:r>
          </a:p>
          <a:p>
            <a:r>
              <a:rPr lang="en-GB" sz="1200" kern="1200" dirty="0">
                <a:solidFill>
                  <a:schemeClr val="tx1"/>
                </a:solidFill>
                <a:effectLst/>
                <a:latin typeface="+mn-lt"/>
                <a:ea typeface="+mn-ea"/>
                <a:cs typeface="+mn-cs"/>
              </a:rPr>
              <a:t>A social group of individual that have something common and have a common goal to achieve by the adoption of shared government rules, geographic and change culture. Those individuals which have also common cultural and historical heritage consider as the community.  </a:t>
            </a:r>
          </a:p>
          <a:p>
            <a:endParaRPr lang="en-GB" dirty="0"/>
          </a:p>
        </p:txBody>
      </p:sp>
      <p:sp>
        <p:nvSpPr>
          <p:cNvPr id="4" name="Slide Number Placeholder 3"/>
          <p:cNvSpPr>
            <a:spLocks noGrp="1"/>
          </p:cNvSpPr>
          <p:nvPr>
            <p:ph type="sldNum" sz="quarter" idx="10"/>
          </p:nvPr>
        </p:nvSpPr>
        <p:spPr/>
        <p:txBody>
          <a:bodyPr/>
          <a:lstStyle/>
          <a:p>
            <a:fld id="{652F1279-6CE4-4169-83D3-4483097B6907}" type="slidenum">
              <a:rPr lang="en-US" smtClean="0"/>
              <a:t>3</a:t>
            </a:fld>
            <a:endParaRPr lang="en-US"/>
          </a:p>
        </p:txBody>
      </p:sp>
    </p:spTree>
    <p:extLst>
      <p:ext uri="{BB962C8B-B14F-4D97-AF65-F5344CB8AC3E}">
        <p14:creationId xmlns:p14="http://schemas.microsoft.com/office/powerpoint/2010/main" val="1430112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2F1279-6CE4-4169-83D3-4483097B6907}" type="slidenum">
              <a:rPr lang="en-US" smtClean="0"/>
              <a:t>4</a:t>
            </a:fld>
            <a:endParaRPr lang="en-US"/>
          </a:p>
        </p:txBody>
      </p:sp>
    </p:spTree>
    <p:extLst>
      <p:ext uri="{BB962C8B-B14F-4D97-AF65-F5344CB8AC3E}">
        <p14:creationId xmlns:p14="http://schemas.microsoft.com/office/powerpoint/2010/main" val="2568342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2F1279-6CE4-4169-83D3-4483097B6907}" type="slidenum">
              <a:rPr lang="en-US" smtClean="0"/>
              <a:t>5</a:t>
            </a:fld>
            <a:endParaRPr lang="en-US"/>
          </a:p>
        </p:txBody>
      </p:sp>
    </p:spTree>
    <p:extLst>
      <p:ext uri="{BB962C8B-B14F-4D97-AF65-F5344CB8AC3E}">
        <p14:creationId xmlns:p14="http://schemas.microsoft.com/office/powerpoint/2010/main" val="3145823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definition of Diversity that provide wide range of benefits for social and multicultural individuals within the society. To </a:t>
            </a:r>
            <a:r>
              <a:rPr lang="en-US" dirty="0" err="1"/>
              <a:t>recoginising</a:t>
            </a:r>
            <a:r>
              <a:rPr lang="en-US" dirty="0"/>
              <a:t> diversity of communication more effectively because communication have a powe3rful impact on the diversity and also impact the community culture</a:t>
            </a:r>
            <a:endParaRPr lang="en-GB" dirty="0"/>
          </a:p>
        </p:txBody>
      </p:sp>
      <p:sp>
        <p:nvSpPr>
          <p:cNvPr id="4" name="Slide Number Placeholder 3"/>
          <p:cNvSpPr>
            <a:spLocks noGrp="1"/>
          </p:cNvSpPr>
          <p:nvPr>
            <p:ph type="sldNum" sz="quarter" idx="10"/>
          </p:nvPr>
        </p:nvSpPr>
        <p:spPr/>
        <p:txBody>
          <a:bodyPr/>
          <a:lstStyle/>
          <a:p>
            <a:fld id="{652F1279-6CE4-4169-83D3-4483097B6907}" type="slidenum">
              <a:rPr lang="en-US" smtClean="0"/>
              <a:t>6</a:t>
            </a:fld>
            <a:endParaRPr lang="en-US"/>
          </a:p>
        </p:txBody>
      </p:sp>
    </p:spTree>
    <p:extLst>
      <p:ext uri="{BB962C8B-B14F-4D97-AF65-F5344CB8AC3E}">
        <p14:creationId xmlns:p14="http://schemas.microsoft.com/office/powerpoint/2010/main" val="2914554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E1AAD3-25F5-4302-A90A-45126BE9C041}" type="slidenum">
              <a:rPr lang="en-GB" smtClean="0"/>
              <a:t>7</a:t>
            </a:fld>
            <a:endParaRPr lang="en-GB"/>
          </a:p>
        </p:txBody>
      </p:sp>
    </p:spTree>
    <p:extLst>
      <p:ext uri="{BB962C8B-B14F-4D97-AF65-F5344CB8AC3E}">
        <p14:creationId xmlns:p14="http://schemas.microsoft.com/office/powerpoint/2010/main" val="3088085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Digital Communication and Social Media</a:t>
            </a:r>
          </a:p>
          <a:p>
            <a:r>
              <a:rPr lang="en-GB" sz="1200" kern="1200" dirty="0">
                <a:solidFill>
                  <a:schemeClr val="tx1"/>
                </a:solidFill>
                <a:effectLst/>
                <a:latin typeface="+mn-lt"/>
                <a:ea typeface="+mn-ea"/>
                <a:cs typeface="+mn-cs"/>
              </a:rPr>
              <a:t>Through the different mode of media, this community enhance its operations by having an effective presence on a different social media platform that involves, Facebook, Instagram, digital banner and through a digital poster, that engage the community more invaluable manner and also enhance the community wellbeing. +</a:t>
            </a:r>
          </a:p>
          <a:p>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Digital communication has huge potential to assist communities to increase their overall well-being through community development.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Digital media also facilitates interaction across social, economic, cultural, political, religious and ideological boundaries, allowing for enhanced understanding</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CE1AAD3-25F5-4302-A90A-45126BE9C041}" type="slidenum">
              <a:rPr lang="en-GB" smtClean="0"/>
              <a:t>8</a:t>
            </a:fld>
            <a:endParaRPr lang="en-GB"/>
          </a:p>
        </p:txBody>
      </p:sp>
    </p:spTree>
    <p:extLst>
      <p:ext uri="{BB962C8B-B14F-4D97-AF65-F5344CB8AC3E}">
        <p14:creationId xmlns:p14="http://schemas.microsoft.com/office/powerpoint/2010/main" val="3271094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b="1" kern="1200" dirty="0">
                <a:solidFill>
                  <a:schemeClr val="tx1"/>
                </a:solidFill>
                <a:effectLst/>
                <a:latin typeface="+mn-lt"/>
                <a:ea typeface="+mn-ea"/>
                <a:cs typeface="+mn-cs"/>
              </a:rPr>
              <a:t>Role of Towers Hamlets Community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Arial" panose="020B0604020202020204" pitchFamily="34" charset="0"/>
              </a:rPr>
              <a:t>As the UK is a diversified society in which the multi-culture individuals enhance the society by the proper implication of effective cultural activities more in an authentic manner. Tower Hamlets is a UK-based Community that was incorporated in August 2011 and is currently owned by DAWBER HOWARD. To implement an effective strategy within the UK, THC (Towers Hamlets Community) has increased the population ratio within the UK and is one of the fastest-growing, and diverse populations within the UK. As the main role of any community is to implement those strategies that enforce proper education, the wellbeing of Society for the country. offering a vast range of consumer benefits enables the THC to gain a competitive edge in the market </a:t>
            </a:r>
            <a:r>
              <a:rPr lang="en-US" sz="1800" b="0" i="0" dirty="0">
                <a:solidFill>
                  <a:srgbClr val="000000"/>
                </a:solidFill>
                <a:effectLst/>
                <a:latin typeface="Open Sans" panose="020B0606030504020204" pitchFamily="34" charset="0"/>
              </a:rPr>
              <a:t>(Community safety &amp; crime prevention, 2021)</a:t>
            </a:r>
            <a:r>
              <a:rPr lang="en-GB" sz="1200" dirty="0">
                <a:effectLst/>
                <a:latin typeface="Times New Roman" panose="02020603050405020304" pitchFamily="18" charset="0"/>
                <a:ea typeface="Calibri" panose="020F0502020204030204" pitchFamily="34" charset="0"/>
                <a:cs typeface="Arial" panose="020B0604020202020204" pitchFamily="34" charset="0"/>
              </a:rPr>
              <a:t>. Community safety and crime prevention are the major concern for Towers Hamlets Community. </a:t>
            </a:r>
            <a:endParaRPr lang="en-GB" b="1" dirty="0"/>
          </a:p>
          <a:p>
            <a:r>
              <a:rPr lang="en-US" sz="1000" kern="1200" dirty="0">
                <a:solidFill>
                  <a:schemeClr val="tx1"/>
                </a:solidFill>
                <a:effectLst/>
                <a:latin typeface="+mn-lt"/>
                <a:ea typeface="+mn-ea"/>
                <a:cs typeface="+mn-cs"/>
              </a:rPr>
              <a:t>Education is an important influence on the health of people and communities. Improving the educational outcomes of the most disadvantaged has the potential to make a positive impact on health inequalities. </a:t>
            </a:r>
            <a:endParaRPr lang="en-GB" sz="10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CE1AAD3-25F5-4302-A90A-45126BE9C041}" type="slidenum">
              <a:rPr lang="en-GB" smtClean="0"/>
              <a:t>9</a:t>
            </a:fld>
            <a:endParaRPr lang="en-GB"/>
          </a:p>
        </p:txBody>
      </p:sp>
    </p:spTree>
    <p:extLst>
      <p:ext uri="{BB962C8B-B14F-4D97-AF65-F5344CB8AC3E}">
        <p14:creationId xmlns:p14="http://schemas.microsoft.com/office/powerpoint/2010/main" val="22380393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How Can Tower Hamlet Community Help the Society</a:t>
            </a:r>
          </a:p>
          <a:p>
            <a:r>
              <a:rPr lang="en-GB" sz="1200" kern="1200" dirty="0">
                <a:solidFill>
                  <a:schemeClr val="tx1"/>
                </a:solidFill>
                <a:effectLst/>
                <a:latin typeface="+mn-lt"/>
                <a:ea typeface="+mn-ea"/>
                <a:cs typeface="+mn-cs"/>
              </a:rPr>
              <a:t>As the individual is associated with the number communities at any once time with the range of different effective strategy implications for the society. the major concern of the  Tower Hamlet Community is to enhance society by providing proper basic needs more authentically, </a:t>
            </a:r>
          </a:p>
          <a:p>
            <a:r>
              <a:rPr lang="en-GB" sz="1200" b="1" kern="1200" dirty="0">
                <a:solidFill>
                  <a:schemeClr val="tx1"/>
                </a:solidFill>
                <a:effectLst/>
                <a:latin typeface="+mn-lt"/>
                <a:ea typeface="+mn-ea"/>
                <a:cs typeface="+mn-cs"/>
              </a:rPr>
              <a:t>Needs of People</a:t>
            </a:r>
          </a:p>
          <a:p>
            <a:r>
              <a:rPr lang="en-GB" sz="1200" kern="1200" dirty="0">
                <a:solidFill>
                  <a:schemeClr val="tx1"/>
                </a:solidFill>
                <a:effectLst/>
                <a:latin typeface="+mn-lt"/>
                <a:ea typeface="+mn-ea"/>
                <a:cs typeface="+mn-cs"/>
              </a:rPr>
              <a:t>As the major role of Tower Hamlet community is to enhance the society in which the major focusing is to enhance the people needs and effectively want more . The major needs for the individuals within the society are education, health care, employment and social care within the country.</a:t>
            </a:r>
          </a:p>
          <a:p>
            <a:endParaRPr lang="en-GB" b="1" dirty="0"/>
          </a:p>
        </p:txBody>
      </p:sp>
      <p:sp>
        <p:nvSpPr>
          <p:cNvPr id="4" name="Slide Number Placeholder 3"/>
          <p:cNvSpPr>
            <a:spLocks noGrp="1"/>
          </p:cNvSpPr>
          <p:nvPr>
            <p:ph type="sldNum" sz="quarter" idx="10"/>
          </p:nvPr>
        </p:nvSpPr>
        <p:spPr/>
        <p:txBody>
          <a:bodyPr/>
          <a:lstStyle/>
          <a:p>
            <a:fld id="{0CE1AAD3-25F5-4302-A90A-45126BE9C041}" type="slidenum">
              <a:rPr lang="en-GB" smtClean="0"/>
              <a:t>10</a:t>
            </a:fld>
            <a:endParaRPr lang="en-GB"/>
          </a:p>
        </p:txBody>
      </p:sp>
    </p:spTree>
    <p:extLst>
      <p:ext uri="{BB962C8B-B14F-4D97-AF65-F5344CB8AC3E}">
        <p14:creationId xmlns:p14="http://schemas.microsoft.com/office/powerpoint/2010/main" val="393470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use of other sources and authentic reports about the concern within the Community also enable the Community to handle the situations more efficiently. The proper implementation of the legal bodies enhancement operations also forces the Tower Hamlet Community, a piece of visual and updated information for the effective conveying of information, the valuable language used, regarding the case that force the legal agencies to enhance the implication of this aspect more authentically.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F7DC9EE-B112-4930-9A4A-49A9FC1E5BFB}" type="slidenum">
              <a:rPr lang="en-US" smtClean="0"/>
              <a:t>11</a:t>
            </a:fld>
            <a:endParaRPr lang="en-US"/>
          </a:p>
        </p:txBody>
      </p:sp>
    </p:spTree>
    <p:extLst>
      <p:ext uri="{BB962C8B-B14F-4D97-AF65-F5344CB8AC3E}">
        <p14:creationId xmlns:p14="http://schemas.microsoft.com/office/powerpoint/2010/main" val="1941595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E1AAD3-25F5-4302-A90A-45126BE9C041}" type="slidenum">
              <a:rPr lang="en-GB" smtClean="0"/>
              <a:t>12</a:t>
            </a:fld>
            <a:endParaRPr lang="en-GB"/>
          </a:p>
        </p:txBody>
      </p:sp>
    </p:spTree>
    <p:extLst>
      <p:ext uri="{BB962C8B-B14F-4D97-AF65-F5344CB8AC3E}">
        <p14:creationId xmlns:p14="http://schemas.microsoft.com/office/powerpoint/2010/main" val="24216008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E1AAD3-25F5-4302-A90A-45126BE9C041}" type="slidenum">
              <a:rPr lang="en-GB" smtClean="0"/>
              <a:t>13</a:t>
            </a:fld>
            <a:endParaRPr lang="en-GB"/>
          </a:p>
        </p:txBody>
      </p:sp>
    </p:spTree>
    <p:extLst>
      <p:ext uri="{BB962C8B-B14F-4D97-AF65-F5344CB8AC3E}">
        <p14:creationId xmlns:p14="http://schemas.microsoft.com/office/powerpoint/2010/main" val="25519386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With the valuable service provided by Tower Hamlet to enhance the </a:t>
            </a:r>
            <a:r>
              <a:rPr lang="en-US"/>
              <a:t>employment rate, and </a:t>
            </a:r>
            <a:r>
              <a:rPr lang="en-US" dirty="0"/>
              <a:t>provide quality of information within the society for the wellness of the culture. And on the other hand, a community also reduce the child labor and other related concern within the society to gain competitive edge in the market. </a:t>
            </a:r>
            <a:endParaRPr lang="en-GB" dirty="0"/>
          </a:p>
          <a:p>
            <a:endParaRPr lang="en-GB" dirty="0"/>
          </a:p>
        </p:txBody>
      </p:sp>
      <p:sp>
        <p:nvSpPr>
          <p:cNvPr id="4" name="Slide Number Placeholder 3"/>
          <p:cNvSpPr>
            <a:spLocks noGrp="1"/>
          </p:cNvSpPr>
          <p:nvPr>
            <p:ph type="sldNum" sz="quarter" idx="10"/>
          </p:nvPr>
        </p:nvSpPr>
        <p:spPr/>
        <p:txBody>
          <a:bodyPr/>
          <a:lstStyle/>
          <a:p>
            <a:fld id="{652F1279-6CE4-4169-83D3-4483097B6907}" type="slidenum">
              <a:rPr lang="en-US" smtClean="0"/>
              <a:t>15</a:t>
            </a:fld>
            <a:endParaRPr lang="en-US"/>
          </a:p>
        </p:txBody>
      </p:sp>
    </p:spTree>
    <p:extLst>
      <p:ext uri="{BB962C8B-B14F-4D97-AF65-F5344CB8AC3E}">
        <p14:creationId xmlns:p14="http://schemas.microsoft.com/office/powerpoint/2010/main" val="3228676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899324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449694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839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2320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B51B05E9-D362-42FD-ABC1-C07BE8D38D60}"/>
              </a:ext>
            </a:extLst>
          </p:cNvPr>
          <p:cNvSpPr/>
          <p:nvPr userDrawn="1"/>
        </p:nvSpPr>
        <p:spPr>
          <a:xfrm>
            <a:off x="0" y="2048608"/>
            <a:ext cx="12192000" cy="4321362"/>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그림 개체 틀 2">
            <a:extLst>
              <a:ext uri="{FF2B5EF4-FFF2-40B4-BE49-F238E27FC236}">
                <a16:creationId xmlns:a16="http://schemas.microsoft.com/office/drawing/2014/main" id="{80F2E445-163E-4B1F-A239-DC13814FFC44}"/>
              </a:ext>
            </a:extLst>
          </p:cNvPr>
          <p:cNvSpPr>
            <a:spLocks noGrp="1"/>
          </p:cNvSpPr>
          <p:nvPr>
            <p:ph type="pic" sz="quarter" idx="14" hasCustomPrompt="1"/>
          </p:nvPr>
        </p:nvSpPr>
        <p:spPr>
          <a:xfrm>
            <a:off x="7677769" y="1424353"/>
            <a:ext cx="3919283" cy="5161083"/>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Our Team LAYOUT</a:t>
            </a:r>
          </a:p>
        </p:txBody>
      </p:sp>
    </p:spTree>
    <p:extLst>
      <p:ext uri="{BB962C8B-B14F-4D97-AF65-F5344CB8AC3E}">
        <p14:creationId xmlns:p14="http://schemas.microsoft.com/office/powerpoint/2010/main" val="768664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0445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2667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48684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574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7F83582-CE09-46A9-BA33-433431B34F1D}"/>
              </a:ext>
            </a:extLst>
          </p:cNvPr>
          <p:cNvGrpSpPr/>
          <p:nvPr userDrawn="1"/>
        </p:nvGrpSpPr>
        <p:grpSpPr>
          <a:xfrm>
            <a:off x="530427" y="2433315"/>
            <a:ext cx="5373985" cy="2952641"/>
            <a:chOff x="-548507" y="477868"/>
            <a:chExt cx="11570449" cy="6357177"/>
          </a:xfrm>
        </p:grpSpPr>
        <p:sp>
          <p:nvSpPr>
            <p:cNvPr id="11" name="Freeform: Shape 10">
              <a:extLst>
                <a:ext uri="{FF2B5EF4-FFF2-40B4-BE49-F238E27FC236}">
                  <a16:creationId xmlns:a16="http://schemas.microsoft.com/office/drawing/2014/main" id="{EF8F49AE-CC30-40F1-8F39-B2AF1FD6C7C9}"/>
                </a:ext>
              </a:extLst>
            </p:cNvPr>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8DC3F472-9CDB-4CD5-B893-A42C2816E18C}"/>
                </a:ext>
              </a:extLst>
            </p:cNvPr>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F33BBB0C-24BB-47F4-B62D-F277EF62987C}"/>
                </a:ext>
              </a:extLst>
            </p:cNvPr>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rgbClr val="F2F2F2"/>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4A5A8FFC-B951-4241-BE74-98D03C5E8AC9}"/>
                </a:ext>
              </a:extLst>
            </p:cNvPr>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C69E1E6D-8345-4CD7-B87E-446A5EC8AA47}"/>
                </a:ext>
              </a:extLst>
            </p:cNvPr>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16" name="Group 15">
              <a:extLst>
                <a:ext uri="{FF2B5EF4-FFF2-40B4-BE49-F238E27FC236}">
                  <a16:creationId xmlns:a16="http://schemas.microsoft.com/office/drawing/2014/main" id="{D1A1B449-1213-48BE-A88A-09061B951D24}"/>
                </a:ext>
              </a:extLst>
            </p:cNvPr>
            <p:cNvGrpSpPr/>
            <p:nvPr/>
          </p:nvGrpSpPr>
          <p:grpSpPr>
            <a:xfrm>
              <a:off x="1606" y="6382978"/>
              <a:ext cx="413937" cy="115242"/>
              <a:chOff x="5955" y="6353672"/>
              <a:chExt cx="413937" cy="115242"/>
            </a:xfrm>
          </p:grpSpPr>
          <p:sp>
            <p:nvSpPr>
              <p:cNvPr id="21" name="Rectangle: Rounded Corners 20">
                <a:extLst>
                  <a:ext uri="{FF2B5EF4-FFF2-40B4-BE49-F238E27FC236}">
                    <a16:creationId xmlns:a16="http://schemas.microsoft.com/office/drawing/2014/main" id="{3FCFE97C-66F9-4A5F-8C1D-994956BCA1F7}"/>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Rounded Corners 21">
                <a:extLst>
                  <a:ext uri="{FF2B5EF4-FFF2-40B4-BE49-F238E27FC236}">
                    <a16:creationId xmlns:a16="http://schemas.microsoft.com/office/drawing/2014/main" id="{17B0A71D-C895-41E3-94E0-8F853FBA3741}"/>
                  </a:ext>
                </a:extLst>
              </p:cNvPr>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0D3B63A6-6209-44A8-9E1D-4572CA485648}"/>
                </a:ext>
              </a:extLst>
            </p:cNvPr>
            <p:cNvGrpSpPr/>
            <p:nvPr/>
          </p:nvGrpSpPr>
          <p:grpSpPr>
            <a:xfrm>
              <a:off x="9855291" y="6381600"/>
              <a:ext cx="885989" cy="115242"/>
              <a:chOff x="5955" y="6353672"/>
              <a:chExt cx="413937" cy="115242"/>
            </a:xfrm>
          </p:grpSpPr>
          <p:sp>
            <p:nvSpPr>
              <p:cNvPr id="19" name="Rectangle: Rounded Corners 18">
                <a:extLst>
                  <a:ext uri="{FF2B5EF4-FFF2-40B4-BE49-F238E27FC236}">
                    <a16:creationId xmlns:a16="http://schemas.microsoft.com/office/drawing/2014/main" id="{2F4F5958-97EF-43C0-B151-86170967B662}"/>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Rounded Corners 19">
                <a:extLst>
                  <a:ext uri="{FF2B5EF4-FFF2-40B4-BE49-F238E27FC236}">
                    <a16:creationId xmlns:a16="http://schemas.microsoft.com/office/drawing/2014/main" id="{028C4149-E8B4-4C30-AC59-38C900DEF9B8}"/>
                  </a:ext>
                </a:extLst>
              </p:cNvPr>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Freeform: Shape 17">
              <a:extLst>
                <a:ext uri="{FF2B5EF4-FFF2-40B4-BE49-F238E27FC236}">
                  <a16:creationId xmlns:a16="http://schemas.microsoft.com/office/drawing/2014/main" id="{FC207E51-2792-46D0-BBED-0C13978AC464}"/>
                </a:ext>
              </a:extLst>
            </p:cNvPr>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8" name="그림 개체 틀 2">
            <a:extLst>
              <a:ext uri="{FF2B5EF4-FFF2-40B4-BE49-F238E27FC236}">
                <a16:creationId xmlns:a16="http://schemas.microsoft.com/office/drawing/2014/main" id="{F7C4B306-2CF4-4EB6-8CBC-23F4D855C74D}"/>
              </a:ext>
            </a:extLst>
          </p:cNvPr>
          <p:cNvSpPr>
            <a:spLocks noGrp="1"/>
          </p:cNvSpPr>
          <p:nvPr>
            <p:ph type="pic" sz="quarter" idx="14" hasCustomPrompt="1"/>
          </p:nvPr>
        </p:nvSpPr>
        <p:spPr>
          <a:xfrm>
            <a:off x="1252438" y="2588876"/>
            <a:ext cx="3946579" cy="2384739"/>
          </a:xfrm>
          <a:prstGeom prst="rect">
            <a:avLst/>
          </a:prstGeom>
          <a:solidFill>
            <a:schemeClr val="bg1">
              <a:lumMod val="95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marL="0" indent="0">
              <a:buNone/>
              <a:defRPr lang="ko-KR" altLang="en-US" sz="1200" dirty="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9" name="Text Placeholder 9">
            <a:extLst>
              <a:ext uri="{FF2B5EF4-FFF2-40B4-BE49-F238E27FC236}">
                <a16:creationId xmlns:a16="http://schemas.microsoft.com/office/drawing/2014/main" id="{6B349E92-4877-461B-84CD-9141B175C0AD}"/>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750974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3662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5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4830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96040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446392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136765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2BB4B8D4-9B05-4B0E-8D88-8F76DFB304B6}" type="datetime1">
              <a:rPr lang="en-GB"/>
              <a:pPr lvl="0"/>
              <a:t>07/12/2021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58F12931-0766-4A70-9EB9-C43CBA7C7B39}" type="slidenum">
              <a:t>‹#›</a:t>
            </a:fld>
            <a:endParaRPr lang="en-GB"/>
          </a:p>
        </p:txBody>
      </p:sp>
    </p:spTree>
    <p:extLst>
      <p:ext uri="{BB962C8B-B14F-4D97-AF65-F5344CB8AC3E}">
        <p14:creationId xmlns:p14="http://schemas.microsoft.com/office/powerpoint/2010/main" val="141636033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8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itle 1"/>
          <p:cNvSpPr>
            <a:spLocks noGrp="1"/>
          </p:cNvSpPr>
          <p:nvPr>
            <p:ph type="title" hasCustomPrompt="1"/>
          </p:nvPr>
        </p:nvSpPr>
        <p:spPr>
          <a:xfrm>
            <a:off x="0" y="0"/>
            <a:ext cx="12192000" cy="1179288"/>
          </a:xfrm>
          <a:prstGeom prst="rect">
            <a:avLst/>
          </a:prstGeom>
        </p:spPr>
        <p:txBody>
          <a:bodyPr anchor="ctr"/>
          <a:lstStyle>
            <a:lvl1pPr algn="ctr">
              <a:defRPr>
                <a:solidFill>
                  <a:schemeClr val="tx1">
                    <a:lumMod val="75000"/>
                    <a:lumOff val="25000"/>
                  </a:schemeClr>
                </a:solidFill>
                <a:latin typeface="+mj-lt"/>
                <a:cs typeface="Arial" pitchFamily="34" charset="0"/>
              </a:defRPr>
            </a:lvl1pPr>
          </a:lstStyle>
          <a:p>
            <a:r>
              <a:rPr lang="en-US" altLang="ko-KR" dirty="0"/>
              <a:t> Free PPT _ Click to add title</a:t>
            </a:r>
            <a:endParaRPr lang="ko-KR" altLang="en-US" dirty="0"/>
          </a:p>
        </p:txBody>
      </p:sp>
    </p:spTree>
    <p:extLst>
      <p:ext uri="{BB962C8B-B14F-4D97-AF65-F5344CB8AC3E}">
        <p14:creationId xmlns:p14="http://schemas.microsoft.com/office/powerpoint/2010/main" val="13477645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4720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5311501"/>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75" r:id="rId4"/>
    <p:sldLayoutId id="2147483676" r:id="rId5"/>
    <p:sldLayoutId id="2147483678" r:id="rId6"/>
    <p:sldLayoutId id="2147483680" r:id="rId7"/>
    <p:sldLayoutId id="2147483682" r:id="rId8"/>
    <p:sldLayoutId id="2147483684" r:id="rId9"/>
    <p:sldLayoutId id="2147483685" r:id="rId10"/>
    <p:sldLayoutId id="2147483686" r:id="rId11"/>
    <p:sldLayoutId id="2147483687" r:id="rId12"/>
    <p:sldLayoutId id="2147483688" r:id="rId13"/>
    <p:sldLayoutId id="2147483671" r:id="rId14"/>
    <p:sldLayoutId id="2147483672" r:id="rId15"/>
    <p:sldLayoutId id="2147483689" r:id="rId16"/>
    <p:sldLayoutId id="2147483690"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840804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6CC3A20-1CE9-4E36-8F7D-91B62B9437CC}"/>
              </a:ext>
            </a:extLst>
          </p:cNvPr>
          <p:cNvSpPr txBox="1">
            <a:spLocks noGrp="1"/>
          </p:cNvSpPr>
          <p:nvPr>
            <p:ph type="body" sz="quarter" idx="10"/>
          </p:nvPr>
        </p:nvSpPr>
        <p:spPr>
          <a:xfrm>
            <a:off x="309562" y="1038098"/>
            <a:ext cx="11572875" cy="723900"/>
          </a:xfrm>
          <a:prstGeom prst="rect">
            <a:avLst/>
          </a:prstGeom>
          <a:gradFill>
            <a:gsLst>
              <a:gs pos="30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nchor="ctr">
            <a:spAutoFit/>
          </a:bodyPr>
          <a:lstStyle/>
          <a:p>
            <a:pPr algn="ctr"/>
            <a:r>
              <a:rPr lang="en-US" altLang="ko-KR" sz="4000" dirty="0">
                <a:solidFill>
                  <a:schemeClr val="accent1">
                    <a:lumMod val="75000"/>
                  </a:schemeClr>
                </a:solidFill>
                <a:latin typeface="Times New Roman" panose="02020603050405020304" pitchFamily="18" charset="0"/>
                <a:cs typeface="Times New Roman" panose="02020603050405020304" pitchFamily="18" charset="0"/>
              </a:rPr>
              <a:t>Community: Towers Hamlets </a:t>
            </a:r>
            <a:endParaRPr lang="ko-KR" altLang="en-US" sz="4000" dirty="0">
              <a:solidFill>
                <a:schemeClr val="accent1">
                  <a:lumMod val="75000"/>
                </a:schemeClr>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95AF0D9-374E-4442-9743-5BC989B219F5}"/>
              </a:ext>
            </a:extLst>
          </p:cNvPr>
          <p:cNvSpPr txBox="1"/>
          <p:nvPr/>
        </p:nvSpPr>
        <p:spPr>
          <a:xfrm>
            <a:off x="309562" y="114768"/>
            <a:ext cx="11169624" cy="923330"/>
          </a:xfrm>
          <a:prstGeom prst="rect">
            <a:avLst/>
          </a:prstGeom>
          <a:pattFill prst="pct5">
            <a:fgClr>
              <a:schemeClr val="accent1"/>
            </a:fgClr>
            <a:bgClr>
              <a:schemeClr val="bg1"/>
            </a:bgClr>
          </a:pattFill>
        </p:spPr>
        <p:txBody>
          <a:bodyPr wrap="square" rtlCol="0" anchor="ctr">
            <a:spAutoFit/>
          </a:bodyPr>
          <a:lstStyle/>
          <a:p>
            <a:pPr algn="r"/>
            <a:r>
              <a:rPr lang="en-US" altLang="ko-KR" sz="5400" b="1" dirty="0">
                <a:solidFill>
                  <a:srgbClr val="FF0000"/>
                </a:solidFill>
                <a:latin typeface="Times New Roman" panose="02020603050405020304" pitchFamily="18" charset="0"/>
                <a:cs typeface="Times New Roman" panose="02020603050405020304" pitchFamily="18" charset="0"/>
              </a:rPr>
              <a:t>Community Care and Development</a:t>
            </a:r>
            <a:endParaRPr lang="ko-KR" altLang="en-US" sz="5400" b="1" dirty="0">
              <a:solidFill>
                <a:srgbClr val="FF0000"/>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90BCB949-A2AB-4B29-9BB2-67C469347D49}"/>
              </a:ext>
            </a:extLst>
          </p:cNvPr>
          <p:cNvSpPr txBox="1"/>
          <p:nvPr/>
        </p:nvSpPr>
        <p:spPr>
          <a:xfrm>
            <a:off x="477202" y="2558344"/>
            <a:ext cx="6515688" cy="1323439"/>
          </a:xfrm>
          <a:prstGeom prst="rect">
            <a:avLst/>
          </a:prstGeom>
          <a:noFill/>
        </p:spPr>
        <p:txBody>
          <a:bodyPr wrap="square">
            <a:spAutoFit/>
          </a:bodyPr>
          <a:lstStyle/>
          <a:p>
            <a:r>
              <a:rPr lang="en-US" sz="4000" b="1" dirty="0">
                <a:solidFill>
                  <a:schemeClr val="bg1"/>
                </a:solidFill>
                <a:latin typeface="Times New Roman" panose="02020603050405020304" pitchFamily="18" charset="0"/>
                <a:cs typeface="Times New Roman" panose="02020603050405020304" pitchFamily="18" charset="0"/>
              </a:rPr>
              <a:t>MARICE OKUNBOR</a:t>
            </a:r>
          </a:p>
          <a:p>
            <a:r>
              <a:rPr lang="en-US" sz="4000" b="1" dirty="0">
                <a:solidFill>
                  <a:schemeClr val="bg1"/>
                </a:solidFill>
                <a:latin typeface="Times New Roman" panose="02020603050405020304" pitchFamily="18" charset="0"/>
                <a:cs typeface="Times New Roman" panose="02020603050405020304" pitchFamily="18" charset="0"/>
              </a:rPr>
              <a:t>Student ID: 1807133</a:t>
            </a:r>
            <a:endParaRPr lang="en-US" sz="3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12D42C4-18FE-4624-945B-84C90A257456}"/>
              </a:ext>
            </a:extLst>
          </p:cNvPr>
          <p:cNvSpPr txBox="1"/>
          <p:nvPr/>
        </p:nvSpPr>
        <p:spPr>
          <a:xfrm>
            <a:off x="1999591" y="4202470"/>
            <a:ext cx="2922270" cy="646331"/>
          </a:xfrm>
          <a:prstGeom prst="rect">
            <a:avLst/>
          </a:prstGeom>
          <a:noFill/>
        </p:spPr>
        <p:txBody>
          <a:bodyPr wrap="square">
            <a:spAutoFit/>
          </a:bodyPr>
          <a:lstStyle/>
          <a:p>
            <a:r>
              <a:rPr lang="en-GB" sz="2800" b="1" dirty="0">
                <a:solidFill>
                  <a:schemeClr val="bg1"/>
                </a:solidFill>
                <a:latin typeface="Times New Roman" panose="02020603050405020304" pitchFamily="18" charset="0"/>
                <a:cs typeface="Times New Roman" panose="02020603050405020304" pitchFamily="18" charset="0"/>
              </a:rPr>
              <a:t>BMHP</a:t>
            </a:r>
            <a:r>
              <a:rPr lang="en-GB" sz="3600" b="1" dirty="0">
                <a:solidFill>
                  <a:schemeClr val="bg1"/>
                </a:solidFill>
                <a:latin typeface="Times New Roman" panose="02020603050405020304" pitchFamily="18" charset="0"/>
                <a:cs typeface="Times New Roman" panose="02020603050405020304" pitchFamily="18" charset="0"/>
              </a:rPr>
              <a:t> 6022</a:t>
            </a:r>
            <a:endParaRPr lang="en-GB" sz="3600" dirty="0">
              <a:solidFill>
                <a:schemeClr val="bg1"/>
              </a:solidFill>
            </a:endParaRPr>
          </a:p>
        </p:txBody>
      </p:sp>
      <p:sp>
        <p:nvSpPr>
          <p:cNvPr id="14" name="TextBox 13">
            <a:extLst>
              <a:ext uri="{FF2B5EF4-FFF2-40B4-BE49-F238E27FC236}">
                <a16:creationId xmlns:a16="http://schemas.microsoft.com/office/drawing/2014/main" id="{49ECD899-A276-4B14-9624-3CEA4A18E138}"/>
              </a:ext>
            </a:extLst>
          </p:cNvPr>
          <p:cNvSpPr txBox="1"/>
          <p:nvPr/>
        </p:nvSpPr>
        <p:spPr>
          <a:xfrm>
            <a:off x="309562" y="4963267"/>
            <a:ext cx="5374958" cy="1384995"/>
          </a:xfrm>
          <a:prstGeom prst="rect">
            <a:avLst/>
          </a:prstGeom>
          <a:noFill/>
        </p:spPr>
        <p:txBody>
          <a:bodyPr wrap="square">
            <a:spAutoFit/>
          </a:bodyPr>
          <a:lstStyle/>
          <a:p>
            <a:pPr algn="ctr"/>
            <a:r>
              <a:rPr lang="en-GB" sz="2800" b="1" dirty="0">
                <a:solidFill>
                  <a:schemeClr val="bg1"/>
                </a:solidFill>
                <a:latin typeface="Times New Roman" panose="02020603050405020304" pitchFamily="18" charset="0"/>
                <a:cs typeface="Times New Roman" panose="02020603050405020304" pitchFamily="18" charset="0"/>
              </a:rPr>
              <a:t>Lecturer   BIANCA SANFILIPPO</a:t>
            </a:r>
          </a:p>
          <a:p>
            <a:pPr algn="ctr"/>
            <a:r>
              <a:rPr lang="en-GB" sz="2800" b="1" dirty="0">
                <a:solidFill>
                  <a:schemeClr val="bg1"/>
                </a:solidFill>
                <a:latin typeface="Times New Roman" panose="02020603050405020304" pitchFamily="18" charset="0"/>
                <a:cs typeface="Times New Roman" panose="02020603050405020304" pitchFamily="18" charset="0"/>
              </a:rPr>
              <a:t>30/11/21</a:t>
            </a:r>
            <a:endParaRPr lang="en-GB" sz="2800" dirty="0">
              <a:solidFill>
                <a:schemeClr val="bg1"/>
              </a:solidFill>
            </a:endParaRPr>
          </a:p>
        </p:txBody>
      </p:sp>
      <p:pic>
        <p:nvPicPr>
          <p:cNvPr id="1032" name="Picture 8" descr="Teaching Through Community-Based Projects">
            <a:extLst>
              <a:ext uri="{FF2B5EF4-FFF2-40B4-BE49-F238E27FC236}">
                <a16:creationId xmlns:a16="http://schemas.microsoft.com/office/drawing/2014/main" id="{94909B9C-422E-4DF1-86CA-C2D776BD05E9}"/>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l="29827" r="29827"/>
          <a:stretch>
            <a:fillRect/>
          </a:stretch>
        </p:blipFill>
        <p:spPr bwMode="auto">
          <a:xfrm>
            <a:off x="6202681" y="1761998"/>
            <a:ext cx="5394372" cy="5111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9529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9B85F3A-0D98-4AE5-8CED-AA4A4CF82188}"/>
              </a:ext>
            </a:extLst>
          </p:cNvPr>
          <p:cNvSpPr>
            <a:spLocks noGrp="1"/>
          </p:cNvSpPr>
          <p:nvPr>
            <p:ph type="body" sz="quarter" idx="10"/>
          </p:nvPr>
        </p:nvSpPr>
        <p:spPr/>
        <p:txBody>
          <a:bodyPr/>
          <a:lstStyle/>
          <a:p>
            <a:r>
              <a:rPr lang="en-US" b="1" dirty="0">
                <a:latin typeface="Times New Roman" panose="02020603050405020304" pitchFamily="18" charset="0"/>
                <a:cs typeface="Times New Roman" panose="02020603050405020304" pitchFamily="18" charset="0"/>
              </a:rPr>
              <a:t>Presentation Overview</a:t>
            </a:r>
          </a:p>
        </p:txBody>
      </p:sp>
      <p:sp>
        <p:nvSpPr>
          <p:cNvPr id="21" name="TextBox 20">
            <a:extLst>
              <a:ext uri="{FF2B5EF4-FFF2-40B4-BE49-F238E27FC236}">
                <a16:creationId xmlns:a16="http://schemas.microsoft.com/office/drawing/2014/main" id="{DB9E84A2-E59A-4035-884B-DFCD4C7DFAEE}"/>
              </a:ext>
            </a:extLst>
          </p:cNvPr>
          <p:cNvSpPr txBox="1"/>
          <p:nvPr/>
        </p:nvSpPr>
        <p:spPr>
          <a:xfrm>
            <a:off x="9680461" y="2947659"/>
            <a:ext cx="2366228" cy="369332"/>
          </a:xfrm>
          <a:prstGeom prst="rect">
            <a:avLst/>
          </a:prstGeom>
          <a:noFill/>
        </p:spPr>
        <p:txBody>
          <a:bodyPr wrap="square" rtlCol="0">
            <a:spAutoFit/>
          </a:bodyPr>
          <a:lstStyle/>
          <a:p>
            <a:r>
              <a:rPr lang="en-US" altLang="ko-KR" b="1" dirty="0">
                <a:solidFill>
                  <a:schemeClr val="tx1">
                    <a:lumMod val="75000"/>
                    <a:lumOff val="25000"/>
                  </a:schemeClr>
                </a:solidFill>
                <a:latin typeface="Times New Roman" panose="02020603050405020304" pitchFamily="18" charset="0"/>
                <a:cs typeface="Times New Roman" panose="02020603050405020304" pitchFamily="18" charset="0"/>
              </a:rPr>
              <a:t>Legislation and Policy</a:t>
            </a:r>
            <a:endParaRPr lang="ko-KR" altLang="en-US"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grpSp>
        <p:nvGrpSpPr>
          <p:cNvPr id="22" name="Group 21">
            <a:extLst>
              <a:ext uri="{FF2B5EF4-FFF2-40B4-BE49-F238E27FC236}">
                <a16:creationId xmlns:a16="http://schemas.microsoft.com/office/drawing/2014/main" id="{5CAB5453-B3FE-4662-9BFF-F722D4F039BD}"/>
              </a:ext>
            </a:extLst>
          </p:cNvPr>
          <p:cNvGrpSpPr/>
          <p:nvPr/>
        </p:nvGrpSpPr>
        <p:grpSpPr>
          <a:xfrm>
            <a:off x="7876353" y="3593990"/>
            <a:ext cx="2170349" cy="1362552"/>
            <a:chOff x="2804238" y="4363963"/>
            <a:chExt cx="2732315" cy="1066268"/>
          </a:xfrm>
        </p:grpSpPr>
        <p:sp>
          <p:nvSpPr>
            <p:cNvPr id="23" name="TextBox 22">
              <a:extLst>
                <a:ext uri="{FF2B5EF4-FFF2-40B4-BE49-F238E27FC236}">
                  <a16:creationId xmlns:a16="http://schemas.microsoft.com/office/drawing/2014/main" id="{5BC8271A-D2AB-4FC9-B867-1B2C2DF90AB7}"/>
                </a:ext>
              </a:extLst>
            </p:cNvPr>
            <p:cNvSpPr txBox="1"/>
            <p:nvPr/>
          </p:nvSpPr>
          <p:spPr>
            <a:xfrm>
              <a:off x="3152634" y="4828103"/>
              <a:ext cx="2091636" cy="602128"/>
            </a:xfrm>
            <a:prstGeom prst="rect">
              <a:avLst/>
            </a:prstGeom>
            <a:noFill/>
          </p:spPr>
          <p:txBody>
            <a:bodyPr wrap="square" rtlCol="0">
              <a:spAutoFit/>
            </a:bodyPr>
            <a:lstStyle/>
            <a:p>
              <a:pPr marL="171450" indent="-171450">
                <a:buFont typeface="Arial" panose="020B0604020202020204" pitchFamily="34" charset="0"/>
                <a:buChar char="•"/>
              </a:pPr>
              <a:r>
                <a:rPr lang="en-GB" altLang="ko-KR" sz="1600" dirty="0">
                  <a:solidFill>
                    <a:schemeClr val="tx1">
                      <a:lumMod val="75000"/>
                      <a:lumOff val="25000"/>
                    </a:schemeClr>
                  </a:solidFill>
                  <a:latin typeface="Times New Roman" panose="02020603050405020304" pitchFamily="18" charset="0"/>
                  <a:cs typeface="Times New Roman" panose="02020603050405020304" pitchFamily="18" charset="0"/>
                </a:rPr>
                <a:t>Internally</a:t>
              </a:r>
            </a:p>
            <a:p>
              <a:pPr marL="171450" indent="-171450">
                <a:buFont typeface="Arial" panose="020B0604020202020204" pitchFamily="34" charset="0"/>
                <a:buChar char="•"/>
              </a:pPr>
              <a:r>
                <a:rPr lang="en-GB" altLang="ko-KR" sz="1600" dirty="0">
                  <a:solidFill>
                    <a:schemeClr val="tx1">
                      <a:lumMod val="75000"/>
                      <a:lumOff val="25000"/>
                    </a:schemeClr>
                  </a:solidFill>
                  <a:latin typeface="Times New Roman" panose="02020603050405020304" pitchFamily="18" charset="0"/>
                  <a:cs typeface="Times New Roman" panose="02020603050405020304" pitchFamily="18" charset="0"/>
                </a:rPr>
                <a:t>Externally</a:t>
              </a:r>
            </a:p>
            <a:p>
              <a:endParaRPr lang="ko-KR" altLang="en-US" sz="1200" dirty="0">
                <a:solidFill>
                  <a:schemeClr val="tx1">
                    <a:lumMod val="75000"/>
                    <a:lumOff val="25000"/>
                  </a:schemeClr>
                </a:solidFill>
                <a:cs typeface="Arial" pitchFamily="34" charset="0"/>
              </a:endParaRPr>
            </a:p>
          </p:txBody>
        </p:sp>
        <p:sp>
          <p:nvSpPr>
            <p:cNvPr id="24" name="TextBox 23">
              <a:extLst>
                <a:ext uri="{FF2B5EF4-FFF2-40B4-BE49-F238E27FC236}">
                  <a16:creationId xmlns:a16="http://schemas.microsoft.com/office/drawing/2014/main" id="{5B2D98F3-54B0-4080-AE4A-6C503E2B879F}"/>
                </a:ext>
              </a:extLst>
            </p:cNvPr>
            <p:cNvSpPr txBox="1"/>
            <p:nvPr/>
          </p:nvSpPr>
          <p:spPr>
            <a:xfrm>
              <a:off x="2804238" y="4363963"/>
              <a:ext cx="2732315" cy="505788"/>
            </a:xfrm>
            <a:prstGeom prst="rect">
              <a:avLst/>
            </a:prstGeom>
            <a:noFill/>
          </p:spPr>
          <p:txBody>
            <a:bodyPr wrap="square" rtlCol="0">
              <a:spAutoFit/>
            </a:bodyPr>
            <a:lstStyle/>
            <a:p>
              <a:r>
                <a:rPr lang="en-GB" altLang="ko-KR" b="1" dirty="0">
                  <a:solidFill>
                    <a:schemeClr val="tx1">
                      <a:lumMod val="75000"/>
                      <a:lumOff val="25000"/>
                    </a:schemeClr>
                  </a:solidFill>
                  <a:latin typeface="Times New Roman" panose="02020603050405020304" pitchFamily="18" charset="0"/>
                  <a:cs typeface="Times New Roman" panose="02020603050405020304" pitchFamily="18" charset="0"/>
                </a:rPr>
                <a:t>Mean of Communication</a:t>
              </a:r>
              <a:endParaRPr lang="ko-KR" altLang="en-US"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grpSp>
      <p:grpSp>
        <p:nvGrpSpPr>
          <p:cNvPr id="25" name="Group 24">
            <a:extLst>
              <a:ext uri="{FF2B5EF4-FFF2-40B4-BE49-F238E27FC236}">
                <a16:creationId xmlns:a16="http://schemas.microsoft.com/office/drawing/2014/main" id="{EB6BE1FC-B541-4AC2-BF4A-CCC0A29B4DCF}"/>
              </a:ext>
            </a:extLst>
          </p:cNvPr>
          <p:cNvGrpSpPr/>
          <p:nvPr/>
        </p:nvGrpSpPr>
        <p:grpSpPr>
          <a:xfrm>
            <a:off x="5900458" y="4089269"/>
            <a:ext cx="2244941" cy="1941451"/>
            <a:chOff x="2574343" y="4319232"/>
            <a:chExt cx="2826221" cy="1519288"/>
          </a:xfrm>
        </p:grpSpPr>
        <p:sp>
          <p:nvSpPr>
            <p:cNvPr id="26" name="TextBox 25">
              <a:extLst>
                <a:ext uri="{FF2B5EF4-FFF2-40B4-BE49-F238E27FC236}">
                  <a16:creationId xmlns:a16="http://schemas.microsoft.com/office/drawing/2014/main" id="{8C3371D5-322B-4114-B35B-C5FFD6CB95CA}"/>
                </a:ext>
              </a:extLst>
            </p:cNvPr>
            <p:cNvSpPr txBox="1"/>
            <p:nvPr/>
          </p:nvSpPr>
          <p:spPr>
            <a:xfrm>
              <a:off x="2919282" y="4778774"/>
              <a:ext cx="2481282" cy="1059746"/>
            </a:xfrm>
            <a:prstGeom prst="rect">
              <a:avLst/>
            </a:prstGeom>
            <a:noFill/>
          </p:spPr>
          <p:txBody>
            <a:bodyPr wrap="square" rtlCol="0">
              <a:spAutoFit/>
            </a:bodyPr>
            <a:lstStyle/>
            <a:p>
              <a:pPr marL="285750" indent="-285750">
                <a:buFont typeface="Arial" panose="020B0604020202020204" pitchFamily="34" charset="0"/>
                <a:buChar char="•"/>
              </a:pPr>
              <a:r>
                <a:rPr lang="en-US" altLang="ko-KR" sz="1600" dirty="0">
                  <a:solidFill>
                    <a:schemeClr val="tx1">
                      <a:lumMod val="75000"/>
                      <a:lumOff val="25000"/>
                    </a:schemeClr>
                  </a:solidFill>
                  <a:latin typeface="Times New Roman" panose="02020603050405020304" pitchFamily="18" charset="0"/>
                  <a:cs typeface="Times New Roman" panose="02020603050405020304" pitchFamily="18" charset="0"/>
                </a:rPr>
                <a:t>Role of Tower Hamlet Community</a:t>
              </a:r>
            </a:p>
            <a:p>
              <a:pPr marL="285750" indent="-285750">
                <a:buFont typeface="Arial" panose="020B0604020202020204" pitchFamily="34" charset="0"/>
                <a:buChar char="•"/>
              </a:pPr>
              <a:r>
                <a:rPr lang="en-US" altLang="ko-KR" sz="1600" dirty="0">
                  <a:solidFill>
                    <a:schemeClr val="tx1">
                      <a:lumMod val="75000"/>
                      <a:lumOff val="25000"/>
                    </a:schemeClr>
                  </a:solidFill>
                  <a:latin typeface="Times New Roman" panose="02020603050405020304" pitchFamily="18" charset="0"/>
                  <a:cs typeface="Times New Roman" panose="02020603050405020304" pitchFamily="18" charset="0"/>
                </a:rPr>
                <a:t>How THC Help the Society.</a:t>
              </a:r>
              <a:r>
                <a:rPr lang="en-US" altLang="ko-KR" dirty="0">
                  <a:solidFill>
                    <a:schemeClr val="tx1">
                      <a:lumMod val="75000"/>
                      <a:lumOff val="25000"/>
                    </a:schemeClr>
                  </a:solidFill>
                  <a:latin typeface="Times New Roman" panose="02020603050405020304" pitchFamily="18" charset="0"/>
                  <a:cs typeface="Times New Roman" panose="02020603050405020304" pitchFamily="18" charset="0"/>
                </a:rPr>
                <a:t> </a:t>
              </a:r>
              <a:r>
                <a:rPr lang="ko-KR" altLang="en-US" dirty="0">
                  <a:solidFill>
                    <a:schemeClr val="tx1">
                      <a:lumMod val="75000"/>
                      <a:lumOff val="25000"/>
                    </a:schemeClr>
                  </a:solidFill>
                  <a:latin typeface="Times New Roman" panose="02020603050405020304" pitchFamily="18" charset="0"/>
                  <a:cs typeface="Times New Roman" panose="02020603050405020304" pitchFamily="18" charset="0"/>
                </a:rPr>
                <a:t>   </a:t>
              </a:r>
              <a:r>
                <a:rPr lang="en-US" altLang="ko-KR" dirty="0">
                  <a:solidFill>
                    <a:schemeClr val="tx1">
                      <a:lumMod val="75000"/>
                      <a:lumOff val="25000"/>
                    </a:schemeClr>
                  </a:solidFill>
                  <a:latin typeface="Times New Roman" panose="02020603050405020304" pitchFamily="18" charset="0"/>
                  <a:cs typeface="Times New Roman" panose="02020603050405020304" pitchFamily="18" charset="0"/>
                </a:rPr>
                <a:t> </a:t>
              </a:r>
              <a:endParaRPr lang="ko-KR" altLang="en-US"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27" name="TextBox 26">
              <a:extLst>
                <a:ext uri="{FF2B5EF4-FFF2-40B4-BE49-F238E27FC236}">
                  <a16:creationId xmlns:a16="http://schemas.microsoft.com/office/drawing/2014/main" id="{E0C36F95-DC52-421D-9FEC-ACCAE32818A0}"/>
                </a:ext>
              </a:extLst>
            </p:cNvPr>
            <p:cNvSpPr txBox="1"/>
            <p:nvPr/>
          </p:nvSpPr>
          <p:spPr>
            <a:xfrm>
              <a:off x="2574343" y="4319232"/>
              <a:ext cx="2100145" cy="505788"/>
            </a:xfrm>
            <a:prstGeom prst="rect">
              <a:avLst/>
            </a:prstGeom>
            <a:noFill/>
          </p:spPr>
          <p:txBody>
            <a:bodyPr wrap="square" rtlCol="0">
              <a:spAutoFit/>
            </a:bodyPr>
            <a:lstStyle/>
            <a:p>
              <a:r>
                <a:rPr lang="en-GB" altLang="ko-KR" b="1" dirty="0">
                  <a:solidFill>
                    <a:schemeClr val="tx1">
                      <a:lumMod val="75000"/>
                      <a:lumOff val="25000"/>
                    </a:schemeClr>
                  </a:solidFill>
                  <a:latin typeface="Times New Roman" panose="02020603050405020304" pitchFamily="18" charset="0"/>
                  <a:cs typeface="Times New Roman" panose="02020603050405020304" pitchFamily="18" charset="0"/>
                </a:rPr>
                <a:t>Community Development</a:t>
              </a:r>
              <a:endParaRPr lang="ko-KR" altLang="en-US"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grpSp>
      <p:grpSp>
        <p:nvGrpSpPr>
          <p:cNvPr id="28" name="Group 27">
            <a:extLst>
              <a:ext uri="{FF2B5EF4-FFF2-40B4-BE49-F238E27FC236}">
                <a16:creationId xmlns:a16="http://schemas.microsoft.com/office/drawing/2014/main" id="{BB6A9863-A70C-4542-BF09-FB74A173CEAD}"/>
              </a:ext>
            </a:extLst>
          </p:cNvPr>
          <p:cNvGrpSpPr/>
          <p:nvPr/>
        </p:nvGrpSpPr>
        <p:grpSpPr>
          <a:xfrm>
            <a:off x="3618059" y="4735600"/>
            <a:ext cx="2623688" cy="1517818"/>
            <a:chOff x="2010897" y="4142988"/>
            <a:chExt cx="3303038" cy="1187773"/>
          </a:xfrm>
        </p:grpSpPr>
        <p:sp>
          <p:nvSpPr>
            <p:cNvPr id="29" name="TextBox 28">
              <a:extLst>
                <a:ext uri="{FF2B5EF4-FFF2-40B4-BE49-F238E27FC236}">
                  <a16:creationId xmlns:a16="http://schemas.microsoft.com/office/drawing/2014/main" id="{3A1ED1BA-586D-44FB-A434-098562C7881D}"/>
                </a:ext>
              </a:extLst>
            </p:cNvPr>
            <p:cNvSpPr txBox="1"/>
            <p:nvPr/>
          </p:nvSpPr>
          <p:spPr>
            <a:xfrm>
              <a:off x="2829458" y="4608207"/>
              <a:ext cx="2091636" cy="722554"/>
            </a:xfrm>
            <a:prstGeom prst="rect">
              <a:avLst/>
            </a:prstGeom>
            <a:noFill/>
          </p:spPr>
          <p:txBody>
            <a:bodyPr wrap="square" rtlCol="0">
              <a:spAutoFit/>
            </a:bodyPr>
            <a:lstStyle/>
            <a:p>
              <a:pPr marL="171450" indent="-171450">
                <a:buFont typeface="Arial" panose="020B0604020202020204" pitchFamily="34" charset="0"/>
                <a:buChar char="•"/>
              </a:pPr>
              <a:r>
                <a:rPr lang="en-GB" altLang="ko-KR" dirty="0">
                  <a:solidFill>
                    <a:schemeClr val="tx1">
                      <a:lumMod val="75000"/>
                      <a:lumOff val="25000"/>
                    </a:schemeClr>
                  </a:solidFill>
                  <a:latin typeface="Times New Roman" panose="02020603050405020304" pitchFamily="18" charset="0"/>
                  <a:cs typeface="Times New Roman" panose="02020603050405020304" pitchFamily="18" charset="0"/>
                </a:rPr>
                <a:t>People </a:t>
              </a:r>
            </a:p>
            <a:p>
              <a:pPr marL="171450" indent="-171450">
                <a:buFont typeface="Arial" panose="020B0604020202020204" pitchFamily="34" charset="0"/>
                <a:buChar char="•"/>
              </a:pPr>
              <a:r>
                <a:rPr lang="en-GB" altLang="ko-KR" dirty="0">
                  <a:solidFill>
                    <a:schemeClr val="tx1">
                      <a:lumMod val="75000"/>
                      <a:lumOff val="25000"/>
                    </a:schemeClr>
                  </a:solidFill>
                  <a:latin typeface="Times New Roman" panose="02020603050405020304" pitchFamily="18" charset="0"/>
                  <a:cs typeface="Times New Roman" panose="02020603050405020304" pitchFamily="18" charset="0"/>
                </a:rPr>
                <a:t>Platform</a:t>
              </a:r>
            </a:p>
            <a:p>
              <a:pPr marL="171450" indent="-171450">
                <a:buFont typeface="Arial" panose="020B0604020202020204" pitchFamily="34" charset="0"/>
                <a:buChar char="•"/>
              </a:pPr>
              <a:r>
                <a:rPr lang="en-GB" altLang="ko-KR" dirty="0">
                  <a:solidFill>
                    <a:schemeClr val="tx1">
                      <a:lumMod val="75000"/>
                      <a:lumOff val="25000"/>
                    </a:schemeClr>
                  </a:solidFill>
                  <a:latin typeface="Times New Roman" panose="02020603050405020304" pitchFamily="18" charset="0"/>
                  <a:cs typeface="Times New Roman" panose="02020603050405020304" pitchFamily="18" charset="0"/>
                </a:rPr>
                <a:t>Program</a:t>
              </a:r>
              <a:endParaRPr lang="ko-KR" altLang="en-US"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0BADF848-CF6F-4F89-A204-366868E94671}"/>
                </a:ext>
              </a:extLst>
            </p:cNvPr>
            <p:cNvSpPr txBox="1"/>
            <p:nvPr/>
          </p:nvSpPr>
          <p:spPr>
            <a:xfrm>
              <a:off x="2010897" y="4142988"/>
              <a:ext cx="3303038" cy="505788"/>
            </a:xfrm>
            <a:prstGeom prst="rect">
              <a:avLst/>
            </a:prstGeom>
            <a:noFill/>
          </p:spPr>
          <p:txBody>
            <a:bodyPr wrap="square" rtlCol="0">
              <a:spAutoFit/>
            </a:bodyPr>
            <a:lstStyle/>
            <a:p>
              <a:pPr algn="ctr"/>
              <a:r>
                <a:rPr lang="en-GB" altLang="ko-KR" dirty="0">
                  <a:solidFill>
                    <a:schemeClr val="tx1">
                      <a:lumMod val="75000"/>
                      <a:lumOff val="25000"/>
                    </a:schemeClr>
                  </a:solidFill>
                  <a:latin typeface="Times New Roman" panose="02020603050405020304" pitchFamily="18" charset="0"/>
                  <a:cs typeface="Times New Roman" panose="02020603050405020304" pitchFamily="18" charset="0"/>
                </a:rPr>
                <a:t>Definition of Community</a:t>
              </a:r>
              <a:endParaRPr lang="en-US" altLang="ko-KR" dirty="0">
                <a:solidFill>
                  <a:schemeClr val="tx1">
                    <a:lumMod val="75000"/>
                    <a:lumOff val="25000"/>
                  </a:schemeClr>
                </a:solidFill>
                <a:latin typeface="Times New Roman" panose="02020603050405020304" pitchFamily="18" charset="0"/>
                <a:cs typeface="Times New Roman" panose="02020603050405020304" pitchFamily="18" charset="0"/>
              </a:endParaRPr>
            </a:p>
            <a:p>
              <a:pPr algn="ctr"/>
              <a:r>
                <a:rPr lang="en-US" altLang="ko-KR" b="1" dirty="0">
                  <a:solidFill>
                    <a:schemeClr val="tx1">
                      <a:lumMod val="75000"/>
                      <a:lumOff val="25000"/>
                    </a:schemeClr>
                  </a:solidFill>
                  <a:latin typeface="Times New Roman" panose="02020603050405020304" pitchFamily="18" charset="0"/>
                  <a:cs typeface="Times New Roman" panose="02020603050405020304" pitchFamily="18" charset="0"/>
                </a:rPr>
                <a:t>Framework</a:t>
              </a:r>
              <a:endParaRPr lang="ko-KR" altLang="en-US"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grpSp>
      <p:grpSp>
        <p:nvGrpSpPr>
          <p:cNvPr id="31" name="Group 30">
            <a:extLst>
              <a:ext uri="{FF2B5EF4-FFF2-40B4-BE49-F238E27FC236}">
                <a16:creationId xmlns:a16="http://schemas.microsoft.com/office/drawing/2014/main" id="{74292BD9-3CCF-4A09-8AE5-D2FB9F1A3D7B}"/>
              </a:ext>
            </a:extLst>
          </p:cNvPr>
          <p:cNvGrpSpPr/>
          <p:nvPr/>
        </p:nvGrpSpPr>
        <p:grpSpPr>
          <a:xfrm>
            <a:off x="1288456" y="5255987"/>
            <a:ext cx="2102813" cy="658459"/>
            <a:chOff x="2174513" y="4339178"/>
            <a:chExt cx="2468832" cy="515279"/>
          </a:xfrm>
        </p:grpSpPr>
        <p:sp>
          <p:nvSpPr>
            <p:cNvPr id="32" name="TextBox 31">
              <a:extLst>
                <a:ext uri="{FF2B5EF4-FFF2-40B4-BE49-F238E27FC236}">
                  <a16:creationId xmlns:a16="http://schemas.microsoft.com/office/drawing/2014/main" id="{EB5672FA-28BE-4778-8FDD-301337B49C67}"/>
                </a:ext>
              </a:extLst>
            </p:cNvPr>
            <p:cNvSpPr txBox="1"/>
            <p:nvPr/>
          </p:nvSpPr>
          <p:spPr>
            <a:xfrm>
              <a:off x="2551708" y="4637691"/>
              <a:ext cx="2091637" cy="216766"/>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 </a:t>
              </a:r>
              <a:r>
                <a:rPr lang="ko-KR" altLang="en-US" sz="1200" dirty="0">
                  <a:solidFill>
                    <a:schemeClr val="tx1">
                      <a:lumMod val="75000"/>
                      <a:lumOff val="25000"/>
                    </a:schemeClr>
                  </a:solidFill>
                  <a:cs typeface="Arial" pitchFamily="34" charset="0"/>
                </a:rPr>
                <a:t>  </a:t>
              </a:r>
              <a:r>
                <a:rPr lang="en-US" altLang="ko-KR" sz="1200" dirty="0">
                  <a:solidFill>
                    <a:schemeClr val="tx1">
                      <a:lumMod val="75000"/>
                      <a:lumOff val="25000"/>
                    </a:schemeClr>
                  </a:solidFill>
                  <a:cs typeface="Arial" pitchFamily="34" charset="0"/>
                </a:rPr>
                <a:t>  </a:t>
              </a:r>
              <a:endParaRPr lang="ko-KR" altLang="en-US" sz="1200" dirty="0">
                <a:solidFill>
                  <a:schemeClr val="tx1">
                    <a:lumMod val="75000"/>
                    <a:lumOff val="25000"/>
                  </a:schemeClr>
                </a:solidFill>
                <a:cs typeface="Arial" pitchFamily="34" charset="0"/>
              </a:endParaRPr>
            </a:p>
          </p:txBody>
        </p:sp>
        <p:sp>
          <p:nvSpPr>
            <p:cNvPr id="33" name="TextBox 32">
              <a:extLst>
                <a:ext uri="{FF2B5EF4-FFF2-40B4-BE49-F238E27FC236}">
                  <a16:creationId xmlns:a16="http://schemas.microsoft.com/office/drawing/2014/main" id="{BAFC9C75-6907-4AE0-A8AB-13BC27F31EB0}"/>
                </a:ext>
              </a:extLst>
            </p:cNvPr>
            <p:cNvSpPr txBox="1"/>
            <p:nvPr/>
          </p:nvSpPr>
          <p:spPr>
            <a:xfrm>
              <a:off x="2174513" y="4339178"/>
              <a:ext cx="2266382" cy="505788"/>
            </a:xfrm>
            <a:prstGeom prst="rect">
              <a:avLst/>
            </a:prstGeom>
            <a:noFill/>
          </p:spPr>
          <p:txBody>
            <a:bodyPr wrap="square" rtlCol="0">
              <a:spAutoFit/>
            </a:bodyPr>
            <a:lstStyle/>
            <a:p>
              <a:pPr algn="ctr"/>
              <a:r>
                <a:rPr lang="en-GB" altLang="ko-KR" b="1" dirty="0">
                  <a:solidFill>
                    <a:schemeClr val="tx1">
                      <a:lumMod val="75000"/>
                      <a:lumOff val="25000"/>
                    </a:schemeClr>
                  </a:solidFill>
                  <a:latin typeface="Times New Roman" panose="02020603050405020304" pitchFamily="18" charset="0"/>
                  <a:cs typeface="Times New Roman" panose="02020603050405020304" pitchFamily="18" charset="0"/>
                </a:rPr>
                <a:t>Presentation Overview </a:t>
              </a:r>
              <a:endParaRPr lang="ko-KR" altLang="en-US"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grpSp>
      <p:sp>
        <p:nvSpPr>
          <p:cNvPr id="34" name="Round Same Side Corner Rectangle 19">
            <a:extLst>
              <a:ext uri="{FF2B5EF4-FFF2-40B4-BE49-F238E27FC236}">
                <a16:creationId xmlns:a16="http://schemas.microsoft.com/office/drawing/2014/main" id="{B1755A55-2E9C-4331-A282-1D2B7922F1C9}"/>
              </a:ext>
            </a:extLst>
          </p:cNvPr>
          <p:cNvSpPr/>
          <p:nvPr/>
        </p:nvSpPr>
        <p:spPr>
          <a:xfrm>
            <a:off x="924086" y="4598218"/>
            <a:ext cx="2623688" cy="571624"/>
          </a:xfrm>
          <a:prstGeom prst="round2SameRect">
            <a:avLst>
              <a:gd name="adj1" fmla="val 50000"/>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p>
        </p:txBody>
      </p:sp>
      <p:sp>
        <p:nvSpPr>
          <p:cNvPr id="35" name="Round Same Side Corner Rectangle 20">
            <a:extLst>
              <a:ext uri="{FF2B5EF4-FFF2-40B4-BE49-F238E27FC236}">
                <a16:creationId xmlns:a16="http://schemas.microsoft.com/office/drawing/2014/main" id="{97364C32-8FDE-4694-942D-A9D0E70506E6}"/>
              </a:ext>
            </a:extLst>
          </p:cNvPr>
          <p:cNvSpPr/>
          <p:nvPr/>
        </p:nvSpPr>
        <p:spPr>
          <a:xfrm>
            <a:off x="2851780" y="4032159"/>
            <a:ext cx="2623688" cy="571624"/>
          </a:xfrm>
          <a:prstGeom prst="round2SameRect">
            <a:avLst>
              <a:gd name="adj1" fmla="val 50000"/>
              <a:gd name="adj2"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p>
        </p:txBody>
      </p:sp>
      <p:sp>
        <p:nvSpPr>
          <p:cNvPr id="36" name="Round Same Side Corner Rectangle 21">
            <a:extLst>
              <a:ext uri="{FF2B5EF4-FFF2-40B4-BE49-F238E27FC236}">
                <a16:creationId xmlns:a16="http://schemas.microsoft.com/office/drawing/2014/main" id="{6F43D559-7A27-44AE-8A53-C15457C769A8}"/>
              </a:ext>
            </a:extLst>
          </p:cNvPr>
          <p:cNvSpPr/>
          <p:nvPr/>
        </p:nvSpPr>
        <p:spPr>
          <a:xfrm>
            <a:off x="4779474" y="3466099"/>
            <a:ext cx="2623688" cy="571624"/>
          </a:xfrm>
          <a:prstGeom prst="round2SameRect">
            <a:avLst>
              <a:gd name="adj1" fmla="val 50000"/>
              <a:gd name="adj2" fmla="val 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p>
        </p:txBody>
      </p:sp>
      <p:sp>
        <p:nvSpPr>
          <p:cNvPr id="37" name="Round Same Side Corner Rectangle 22">
            <a:extLst>
              <a:ext uri="{FF2B5EF4-FFF2-40B4-BE49-F238E27FC236}">
                <a16:creationId xmlns:a16="http://schemas.microsoft.com/office/drawing/2014/main" id="{D91669AF-27C0-48EE-ADAD-55FD990412B2}"/>
              </a:ext>
            </a:extLst>
          </p:cNvPr>
          <p:cNvSpPr/>
          <p:nvPr/>
        </p:nvSpPr>
        <p:spPr>
          <a:xfrm>
            <a:off x="6618963" y="2900040"/>
            <a:ext cx="2623688" cy="571624"/>
          </a:xfrm>
          <a:prstGeom prst="round2SameRect">
            <a:avLst>
              <a:gd name="adj1" fmla="val 50000"/>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lumMod val="75000"/>
                  <a:lumOff val="25000"/>
                </a:schemeClr>
              </a:solidFill>
            </a:endParaRPr>
          </a:p>
        </p:txBody>
      </p:sp>
      <p:sp>
        <p:nvSpPr>
          <p:cNvPr id="38" name="Round Same Side Corner Rectangle 23">
            <a:extLst>
              <a:ext uri="{FF2B5EF4-FFF2-40B4-BE49-F238E27FC236}">
                <a16:creationId xmlns:a16="http://schemas.microsoft.com/office/drawing/2014/main" id="{8EA50F77-2F75-41DB-8EF5-D037CED421C3}"/>
              </a:ext>
            </a:extLst>
          </p:cNvPr>
          <p:cNvSpPr/>
          <p:nvPr/>
        </p:nvSpPr>
        <p:spPr>
          <a:xfrm>
            <a:off x="8634862" y="2333980"/>
            <a:ext cx="2623688" cy="571624"/>
          </a:xfrm>
          <a:prstGeom prst="round2SameRect">
            <a:avLst>
              <a:gd name="adj1" fmla="val 50000"/>
              <a:gd name="adj2" fmla="val 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p>
        </p:txBody>
      </p:sp>
      <p:sp>
        <p:nvSpPr>
          <p:cNvPr id="39" name="직사각형 113">
            <a:extLst>
              <a:ext uri="{FF2B5EF4-FFF2-40B4-BE49-F238E27FC236}">
                <a16:creationId xmlns:a16="http://schemas.microsoft.com/office/drawing/2014/main" id="{3C839512-7806-45E3-9627-173AF140D958}"/>
              </a:ext>
            </a:extLst>
          </p:cNvPr>
          <p:cNvSpPr>
            <a:spLocks noChangeArrowheads="1"/>
          </p:cNvSpPr>
          <p:nvPr/>
        </p:nvSpPr>
        <p:spPr bwMode="auto">
          <a:xfrm>
            <a:off x="3570248" y="3559239"/>
            <a:ext cx="735164" cy="400110"/>
          </a:xfrm>
          <a:prstGeom prst="rect">
            <a:avLst/>
          </a:prstGeom>
          <a:noFill/>
          <a:ln w="9525">
            <a:noFill/>
            <a:miter lim="800000"/>
            <a:headEnd/>
            <a:tailEnd/>
          </a:ln>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US" altLang="ko-KR" sz="2000" b="1" dirty="0">
                <a:solidFill>
                  <a:schemeClr val="accent2"/>
                </a:solidFill>
                <a:latin typeface="Times New Roman" panose="02020603050405020304" pitchFamily="18" charset="0"/>
                <a:cs typeface="Times New Roman" panose="02020603050405020304" pitchFamily="18" charset="0"/>
              </a:rPr>
              <a:t>PO 2</a:t>
            </a:r>
            <a:endParaRPr lang="ko-KR" altLang="en-US" sz="2000" dirty="0">
              <a:solidFill>
                <a:schemeClr val="accent2"/>
              </a:solidFill>
              <a:latin typeface="Times New Roman" panose="02020603050405020304" pitchFamily="18" charset="0"/>
              <a:cs typeface="Times New Roman" panose="02020603050405020304" pitchFamily="18" charset="0"/>
            </a:endParaRPr>
          </a:p>
        </p:txBody>
      </p:sp>
      <p:sp>
        <p:nvSpPr>
          <p:cNvPr id="40" name="직사각형 113">
            <a:extLst>
              <a:ext uri="{FF2B5EF4-FFF2-40B4-BE49-F238E27FC236}">
                <a16:creationId xmlns:a16="http://schemas.microsoft.com/office/drawing/2014/main" id="{8FCA6AA5-281A-471B-8700-7ECC12567947}"/>
              </a:ext>
            </a:extLst>
          </p:cNvPr>
          <p:cNvSpPr>
            <a:spLocks noChangeArrowheads="1"/>
          </p:cNvSpPr>
          <p:nvPr/>
        </p:nvSpPr>
        <p:spPr bwMode="auto">
          <a:xfrm>
            <a:off x="5723736" y="3073256"/>
            <a:ext cx="735164" cy="400110"/>
          </a:xfrm>
          <a:prstGeom prst="rect">
            <a:avLst/>
          </a:prstGeom>
          <a:noFill/>
          <a:ln w="9525">
            <a:noFill/>
            <a:miter lim="800000"/>
            <a:headEnd/>
            <a:tailEnd/>
          </a:ln>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US" altLang="ko-KR" sz="2000" b="1" dirty="0">
                <a:solidFill>
                  <a:schemeClr val="accent3"/>
                </a:solidFill>
                <a:latin typeface="Times New Roman" panose="02020603050405020304" pitchFamily="18" charset="0"/>
                <a:cs typeface="Times New Roman" panose="02020603050405020304" pitchFamily="18" charset="0"/>
              </a:rPr>
              <a:t>PO 3</a:t>
            </a:r>
            <a:endParaRPr lang="ko-KR" altLang="en-US" sz="2000" dirty="0">
              <a:solidFill>
                <a:schemeClr val="accent3"/>
              </a:solidFill>
              <a:latin typeface="Times New Roman" panose="02020603050405020304" pitchFamily="18" charset="0"/>
              <a:cs typeface="Times New Roman" panose="02020603050405020304" pitchFamily="18" charset="0"/>
            </a:endParaRPr>
          </a:p>
        </p:txBody>
      </p:sp>
      <p:sp>
        <p:nvSpPr>
          <p:cNvPr id="41" name="직사각형 113">
            <a:extLst>
              <a:ext uri="{FF2B5EF4-FFF2-40B4-BE49-F238E27FC236}">
                <a16:creationId xmlns:a16="http://schemas.microsoft.com/office/drawing/2014/main" id="{066F4695-7479-4D56-B77F-750AB301DACE}"/>
              </a:ext>
            </a:extLst>
          </p:cNvPr>
          <p:cNvSpPr>
            <a:spLocks noChangeArrowheads="1"/>
          </p:cNvSpPr>
          <p:nvPr/>
        </p:nvSpPr>
        <p:spPr bwMode="auto">
          <a:xfrm>
            <a:off x="7651430" y="2494558"/>
            <a:ext cx="735164" cy="400110"/>
          </a:xfrm>
          <a:prstGeom prst="rect">
            <a:avLst/>
          </a:prstGeom>
          <a:noFill/>
          <a:ln w="9525">
            <a:noFill/>
            <a:miter lim="800000"/>
            <a:headEnd/>
            <a:tailEnd/>
          </a:ln>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GB" altLang="ko-KR" sz="2000" dirty="0">
                <a:solidFill>
                  <a:schemeClr val="accent4"/>
                </a:solidFill>
                <a:latin typeface="Times New Roman" panose="02020603050405020304" pitchFamily="18" charset="0"/>
                <a:cs typeface="Times New Roman" panose="02020603050405020304" pitchFamily="18" charset="0"/>
              </a:rPr>
              <a:t>PO 4</a:t>
            </a:r>
            <a:endParaRPr lang="ko-KR" altLang="en-US" sz="2000" dirty="0">
              <a:solidFill>
                <a:schemeClr val="accent4"/>
              </a:solidFill>
              <a:latin typeface="Times New Roman" panose="02020603050405020304" pitchFamily="18" charset="0"/>
              <a:cs typeface="Times New Roman" panose="02020603050405020304" pitchFamily="18" charset="0"/>
            </a:endParaRPr>
          </a:p>
        </p:txBody>
      </p:sp>
      <p:sp>
        <p:nvSpPr>
          <p:cNvPr id="42" name="직사각형 113">
            <a:extLst>
              <a:ext uri="{FF2B5EF4-FFF2-40B4-BE49-F238E27FC236}">
                <a16:creationId xmlns:a16="http://schemas.microsoft.com/office/drawing/2014/main" id="{0C5DBF0D-B9F4-409F-AF52-F47C01EF2C09}"/>
              </a:ext>
            </a:extLst>
          </p:cNvPr>
          <p:cNvSpPr>
            <a:spLocks noChangeArrowheads="1"/>
          </p:cNvSpPr>
          <p:nvPr/>
        </p:nvSpPr>
        <p:spPr bwMode="auto">
          <a:xfrm>
            <a:off x="9579124" y="1925592"/>
            <a:ext cx="735164" cy="400110"/>
          </a:xfrm>
          <a:prstGeom prst="rect">
            <a:avLst/>
          </a:prstGeom>
          <a:noFill/>
          <a:ln w="9525">
            <a:noFill/>
            <a:miter lim="800000"/>
            <a:headEnd/>
            <a:tailEnd/>
          </a:ln>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US" altLang="ko-KR" sz="2000" b="1" dirty="0">
                <a:solidFill>
                  <a:schemeClr val="accent5"/>
                </a:solidFill>
                <a:latin typeface="Times New Roman" panose="02020603050405020304" pitchFamily="18" charset="0"/>
                <a:cs typeface="Times New Roman" panose="02020603050405020304" pitchFamily="18" charset="0"/>
              </a:rPr>
              <a:t>PO 5</a:t>
            </a:r>
            <a:endParaRPr lang="ko-KR" altLang="en-US" sz="2000" dirty="0">
              <a:solidFill>
                <a:schemeClr val="accent5"/>
              </a:solidFill>
              <a:latin typeface="Times New Roman" panose="02020603050405020304" pitchFamily="18" charset="0"/>
              <a:cs typeface="Times New Roman" panose="02020603050405020304" pitchFamily="18" charset="0"/>
            </a:endParaRPr>
          </a:p>
        </p:txBody>
      </p:sp>
      <p:sp>
        <p:nvSpPr>
          <p:cNvPr id="43" name="직사각형 113">
            <a:extLst>
              <a:ext uri="{FF2B5EF4-FFF2-40B4-BE49-F238E27FC236}">
                <a16:creationId xmlns:a16="http://schemas.microsoft.com/office/drawing/2014/main" id="{D5C0453A-7B66-40FB-AED7-12B7AC4F994F}"/>
              </a:ext>
            </a:extLst>
          </p:cNvPr>
          <p:cNvSpPr>
            <a:spLocks noChangeArrowheads="1"/>
          </p:cNvSpPr>
          <p:nvPr/>
        </p:nvSpPr>
        <p:spPr bwMode="auto">
          <a:xfrm>
            <a:off x="1580824" y="4111963"/>
            <a:ext cx="735164" cy="400110"/>
          </a:xfrm>
          <a:prstGeom prst="rect">
            <a:avLst/>
          </a:prstGeom>
          <a:noFill/>
          <a:ln w="9525">
            <a:noFill/>
            <a:miter lim="800000"/>
            <a:headEnd/>
            <a:tailEnd/>
          </a:ln>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US" altLang="ko-KR" sz="2000" b="1" dirty="0">
                <a:solidFill>
                  <a:schemeClr val="accent1"/>
                </a:solidFill>
                <a:latin typeface="Times New Roman" panose="02020603050405020304" pitchFamily="18" charset="0"/>
                <a:cs typeface="Times New Roman" panose="02020603050405020304" pitchFamily="18" charset="0"/>
              </a:rPr>
              <a:t>PO 1</a:t>
            </a:r>
            <a:endParaRPr lang="ko-KR" altLang="en-US" sz="2000" dirty="0">
              <a:solidFill>
                <a:schemeClr val="accent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79649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noGrp="1"/>
          </p:cNvSpPr>
          <p:nvPr>
            <p:ph type="title"/>
          </p:nvPr>
        </p:nvSpPr>
        <p:spPr>
          <a:xfrm>
            <a:off x="649108" y="706024"/>
            <a:ext cx="12065406" cy="1185867"/>
          </a:xfrm>
        </p:spPr>
        <p:txBody>
          <a:bodyPr/>
          <a:lstStyle/>
          <a:p>
            <a:pPr lvl="0"/>
            <a:r>
              <a:rPr lang="en-US" sz="5400" b="1" dirty="0">
                <a:latin typeface="Times New Roman" panose="02020603050405020304" pitchFamily="18" charset="0"/>
                <a:cs typeface="Times New Roman" panose="02020603050405020304" pitchFamily="18" charset="0"/>
              </a:rPr>
              <a:t>D</a:t>
            </a:r>
            <a:r>
              <a:rPr lang="en-GB" sz="5400" b="1" dirty="0">
                <a:latin typeface="Times New Roman" panose="02020603050405020304" pitchFamily="18" charset="0"/>
                <a:cs typeface="Times New Roman" panose="02020603050405020304" pitchFamily="18" charset="0"/>
              </a:rPr>
              <a:t>EFINITION OF COMMUNITY</a:t>
            </a:r>
            <a:endParaRPr lang="en-GB" sz="5400" dirty="0">
              <a:latin typeface="Times New Roman" panose="02020603050405020304" pitchFamily="18" charset="0"/>
              <a:cs typeface="Times New Roman" panose="02020603050405020304" pitchFamily="18" charset="0"/>
            </a:endParaRPr>
          </a:p>
        </p:txBody>
      </p:sp>
      <p:sp>
        <p:nvSpPr>
          <p:cNvPr id="5" name="Content Placeholder 2"/>
          <p:cNvSpPr txBox="1">
            <a:spLocks noGrp="1"/>
          </p:cNvSpPr>
          <p:nvPr>
            <p:ph idx="1"/>
          </p:nvPr>
        </p:nvSpPr>
        <p:spPr>
          <a:xfrm>
            <a:off x="801458" y="2127817"/>
            <a:ext cx="10770830" cy="3668299"/>
          </a:xfrm>
        </p:spPr>
        <p:txBody>
          <a:bodyPr/>
          <a:lstStyle/>
          <a:p>
            <a:pPr lvl="0" algn="just"/>
            <a:r>
              <a:rPr lang="en-US" sz="2000" dirty="0">
                <a:latin typeface="Times New Roman" panose="02020603050405020304" pitchFamily="18" charset="0"/>
                <a:cs typeface="Times New Roman" panose="02020603050405020304" pitchFamily="18" charset="0"/>
              </a:rPr>
              <a:t>Group of person with common goals and value</a:t>
            </a:r>
          </a:p>
          <a:p>
            <a:pPr lvl="0" algn="just"/>
            <a:r>
              <a:rPr lang="en-US" sz="2000" dirty="0">
                <a:latin typeface="Times New Roman" panose="02020603050405020304" pitchFamily="18" charset="0"/>
                <a:cs typeface="Times New Roman" panose="02020603050405020304" pitchFamily="18" charset="0"/>
              </a:rPr>
              <a:t>Have some common characteristic within the population</a:t>
            </a:r>
          </a:p>
          <a:p>
            <a:pPr lvl="0" algn="just"/>
            <a:r>
              <a:rPr lang="en-US" sz="2000" dirty="0">
                <a:latin typeface="Times New Roman" panose="02020603050405020304" pitchFamily="18" charset="0"/>
                <a:cs typeface="Times New Roman" panose="02020603050405020304" pitchFamily="18" charset="0"/>
              </a:rPr>
              <a:t>A social Group with common goals</a:t>
            </a:r>
          </a:p>
          <a:p>
            <a:pPr lvl="0" algn="just"/>
            <a:r>
              <a:rPr lang="en-US" sz="2000" dirty="0">
                <a:latin typeface="Times New Roman" panose="02020603050405020304" pitchFamily="18" charset="0"/>
                <a:cs typeface="Times New Roman" panose="02020603050405020304" pitchFamily="18" charset="0"/>
              </a:rPr>
              <a:t>A valuable platform to solve conflict together</a:t>
            </a:r>
            <a:endParaRPr lang="en-GB" sz="2000" dirty="0">
              <a:latin typeface="Times New Roman" panose="02020603050405020304" pitchFamily="18" charset="0"/>
              <a:cs typeface="Times New Roman" panose="02020603050405020304" pitchFamily="18" charset="0"/>
            </a:endParaRPr>
          </a:p>
          <a:p>
            <a:pPr marL="0" lvl="0" indent="0" algn="just">
              <a:buNone/>
            </a:pPr>
            <a:r>
              <a:rPr lang="en-US" sz="2000" dirty="0">
                <a:cs typeface="Times New Roman" panose="02020603050405020304" pitchFamily="18" charset="0"/>
              </a:rPr>
              <a:t>  </a:t>
            </a:r>
            <a:r>
              <a:rPr lang="en-GB" sz="1600" dirty="0"/>
              <a:t>A </a:t>
            </a:r>
            <a:r>
              <a:rPr lang="en-GB" sz="1600" b="0" i="0" dirty="0">
                <a:effectLst/>
              </a:rPr>
              <a:t>group of people with a common characteristic or interest living together within a larger society</a:t>
            </a:r>
          </a:p>
          <a:p>
            <a:pPr marL="0" lvl="0" indent="0" algn="just">
              <a:buNone/>
            </a:pPr>
            <a:r>
              <a:rPr lang="en-GB" sz="1600" b="0" i="0" dirty="0">
                <a:effectLst/>
              </a:rPr>
              <a:t> </a:t>
            </a:r>
            <a:r>
              <a:rPr lang="en-GB" sz="1400" dirty="0">
                <a:solidFill>
                  <a:srgbClr val="0E101A"/>
                </a:solidFill>
                <a:effectLst/>
                <a:ea typeface="Calibri" panose="020F0502020204030204" pitchFamily="34" charset="0"/>
                <a:cs typeface="Times New Roman" panose="02020603050405020304" pitchFamily="18" charset="0"/>
              </a:rPr>
              <a:t>(Edward and Jones,  2019). </a:t>
            </a:r>
            <a:endParaRPr lang="en-US" dirty="0">
              <a:cs typeface="Times New Roman" panose="02020603050405020304" pitchFamily="18" charset="0"/>
            </a:endParaRPr>
          </a:p>
          <a:p>
            <a:pPr marL="0" lvl="0" indent="0" algn="just">
              <a:buNone/>
            </a:pPr>
            <a:endParaRPr lang="en-GB" sz="2400" dirty="0">
              <a:latin typeface="Times New Roman" panose="02020603050405020304" pitchFamily="18" charset="0"/>
              <a:cs typeface="Times New Roman" panose="02020603050405020304" pitchFamily="18" charset="0"/>
            </a:endParaRPr>
          </a:p>
        </p:txBody>
      </p:sp>
      <p:cxnSp>
        <p:nvCxnSpPr>
          <p:cNvPr id="9" name="Straight Connector 17"/>
          <p:cNvCxnSpPr>
            <a:cxnSpLocks noMove="1" noResize="1"/>
          </p:cNvCxnSpPr>
          <p:nvPr/>
        </p:nvCxnSpPr>
        <p:spPr>
          <a:xfrm>
            <a:off x="11724637" y="1331567"/>
            <a:ext cx="0" cy="1597713"/>
          </a:xfrm>
          <a:prstGeom prst="straightConnector1">
            <a:avLst/>
          </a:prstGeom>
          <a:noFill/>
          <a:ln w="127001" cap="rnd">
            <a:solidFill>
              <a:srgbClr val="FFC000"/>
            </a:solidFill>
            <a:custDash>
              <a:ds d="400000" sp="400000"/>
            </a:custDash>
            <a:miter/>
          </a:ln>
        </p:spPr>
      </p:cxnSp>
    </p:spTree>
    <p:extLst>
      <p:ext uri="{BB962C8B-B14F-4D97-AF65-F5344CB8AC3E}">
        <p14:creationId xmlns:p14="http://schemas.microsoft.com/office/powerpoint/2010/main" val="3236214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noGrp="1"/>
          </p:cNvSpPr>
          <p:nvPr>
            <p:ph type="title"/>
          </p:nvPr>
        </p:nvSpPr>
        <p:spPr>
          <a:xfrm>
            <a:off x="663676" y="604684"/>
            <a:ext cx="10908611" cy="560439"/>
          </a:xfrm>
        </p:spPr>
        <p:txBody>
          <a:bodyPr/>
          <a:lstStyle/>
          <a:p>
            <a:r>
              <a:rPr lang="en-GB" sz="3600" b="0" i="0" dirty="0">
                <a:solidFill>
                  <a:srgbClr val="202124"/>
                </a:solidFill>
                <a:effectLst/>
                <a:latin typeface="arial" panose="020B0604020202020204" pitchFamily="34" charset="0"/>
              </a:rPr>
              <a:t>Community Food-Grower Project</a:t>
            </a:r>
            <a:br>
              <a:rPr lang="en-GB" sz="4800" dirty="0"/>
            </a:br>
            <a:endParaRPr lang="en-GB" sz="4800" dirty="0">
              <a:latin typeface="Times New Roman" panose="02020603050405020304" pitchFamily="18" charset="0"/>
              <a:cs typeface="Times New Roman" panose="02020603050405020304" pitchFamily="18" charset="0"/>
            </a:endParaRPr>
          </a:p>
        </p:txBody>
      </p:sp>
      <p:sp>
        <p:nvSpPr>
          <p:cNvPr id="5" name="Content Placeholder 2"/>
          <p:cNvSpPr txBox="1">
            <a:spLocks noGrp="1"/>
          </p:cNvSpPr>
          <p:nvPr>
            <p:ph idx="1"/>
          </p:nvPr>
        </p:nvSpPr>
        <p:spPr>
          <a:xfrm>
            <a:off x="812809" y="1582698"/>
            <a:ext cx="9105882" cy="4842391"/>
          </a:xfrm>
        </p:spPr>
        <p:txBody>
          <a:bodyPr/>
          <a:lstStyle/>
          <a:p>
            <a:pPr marL="0" indent="0" algn="just">
              <a:buNone/>
            </a:pPr>
            <a:r>
              <a:rPr lang="en-GB" sz="1800" dirty="0">
                <a:latin typeface="+mj-lt"/>
                <a:cs typeface="Calibri Light" panose="020F0302020204030204" pitchFamily="34" charset="0"/>
              </a:rPr>
              <a:t>A food grower in tower hamlet community</a:t>
            </a:r>
          </a:p>
          <a:p>
            <a:pPr algn="just"/>
            <a:r>
              <a:rPr lang="en-GB" sz="1800" dirty="0">
                <a:latin typeface="+mj-lt"/>
                <a:cs typeface="Calibri Light" panose="020F0302020204030204" pitchFamily="34" charset="0"/>
              </a:rPr>
              <a:t>To promote healthier food in the community</a:t>
            </a:r>
          </a:p>
          <a:p>
            <a:pPr algn="just"/>
            <a:r>
              <a:rPr lang="en-GB" sz="1800" dirty="0">
                <a:latin typeface="+mj-lt"/>
                <a:cs typeface="Calibri Light" panose="020F0302020204030204" pitchFamily="34" charset="0"/>
              </a:rPr>
              <a:t>To </a:t>
            </a:r>
            <a:r>
              <a:rPr lang="en-GB" sz="1800" b="0" i="0" dirty="0">
                <a:solidFill>
                  <a:srgbClr val="333333"/>
                </a:solidFill>
                <a:effectLst/>
                <a:latin typeface="+mj-lt"/>
                <a:cs typeface="Calibri Light" panose="020F0302020204030204" pitchFamily="34" charset="0"/>
              </a:rPr>
              <a:t>help more vulnerable people to get involved in local food-growing,</a:t>
            </a:r>
          </a:p>
          <a:p>
            <a:pPr algn="just"/>
            <a:r>
              <a:rPr lang="en-GB" sz="1800" dirty="0">
                <a:solidFill>
                  <a:srgbClr val="333333"/>
                </a:solidFill>
                <a:latin typeface="+mj-lt"/>
                <a:cs typeface="Calibri Light" panose="020F0302020204030204" pitchFamily="34" charset="0"/>
              </a:rPr>
              <a:t>To</a:t>
            </a:r>
            <a:r>
              <a:rPr lang="en-GB" sz="1800" b="0" i="0" dirty="0">
                <a:solidFill>
                  <a:srgbClr val="333333"/>
                </a:solidFill>
                <a:effectLst/>
                <a:latin typeface="+mj-lt"/>
                <a:cs typeface="Calibri Light" panose="020F0302020204030204" pitchFamily="34" charset="0"/>
              </a:rPr>
              <a:t>  raise awareness of junk food consumption among the people in the</a:t>
            </a:r>
            <a:r>
              <a:rPr lang="en-GB" sz="1800" dirty="0">
                <a:solidFill>
                  <a:srgbClr val="333333"/>
                </a:solidFill>
                <a:latin typeface="+mj-lt"/>
                <a:cs typeface="Calibri Light" panose="020F0302020204030204" pitchFamily="34" charset="0"/>
              </a:rPr>
              <a:t> community</a:t>
            </a:r>
            <a:endParaRPr lang="en-GB" sz="1800" b="0" i="0" dirty="0">
              <a:solidFill>
                <a:srgbClr val="333333"/>
              </a:solidFill>
              <a:effectLst/>
              <a:latin typeface="+mj-lt"/>
              <a:cs typeface="Calibri Light" panose="020F0302020204030204" pitchFamily="34" charset="0"/>
            </a:endParaRPr>
          </a:p>
          <a:p>
            <a:pPr algn="just"/>
            <a:r>
              <a:rPr lang="en-GB" sz="1800" b="0" i="0" dirty="0">
                <a:solidFill>
                  <a:srgbClr val="333333"/>
                </a:solidFill>
                <a:effectLst/>
                <a:latin typeface="+mj-lt"/>
                <a:cs typeface="Calibri Light" panose="020F0302020204030204" pitchFamily="34" charset="0"/>
              </a:rPr>
              <a:t>Community food growing </a:t>
            </a:r>
            <a:r>
              <a:rPr lang="en-GB" sz="1800" dirty="0">
                <a:solidFill>
                  <a:srgbClr val="333333"/>
                </a:solidFill>
                <a:latin typeface="+mj-lt"/>
                <a:cs typeface="Calibri Light" panose="020F0302020204030204" pitchFamily="34" charset="0"/>
              </a:rPr>
              <a:t>will help</a:t>
            </a:r>
            <a:r>
              <a:rPr lang="en-GB" sz="1800" b="0" i="0" dirty="0">
                <a:solidFill>
                  <a:srgbClr val="333333"/>
                </a:solidFill>
                <a:effectLst/>
                <a:latin typeface="+mj-lt"/>
                <a:cs typeface="Calibri Light" panose="020F0302020204030204" pitchFamily="34" charset="0"/>
              </a:rPr>
              <a:t> to  reduction in food waste through composting and reduced food packaging, </a:t>
            </a:r>
          </a:p>
          <a:p>
            <a:pPr algn="just"/>
            <a:endParaRPr lang="en-GB" sz="1800" dirty="0">
              <a:latin typeface="Calibri Light" panose="020F0302020204030204" pitchFamily="34" charset="0"/>
              <a:cs typeface="Calibri Light" panose="020F0302020204030204" pitchFamily="34" charset="0"/>
            </a:endParaRPr>
          </a:p>
          <a:p>
            <a:pPr algn="just"/>
            <a:endParaRPr lang="en-GB" sz="3000" dirty="0">
              <a:cs typeface="Times New Roman" panose="02020603050405020304" pitchFamily="18" charset="0"/>
            </a:endParaRPr>
          </a:p>
        </p:txBody>
      </p:sp>
      <p:sp>
        <p:nvSpPr>
          <p:cNvPr id="6" name="Content Placeholder 2">
            <a:extLst>
              <a:ext uri="{FF2B5EF4-FFF2-40B4-BE49-F238E27FC236}">
                <a16:creationId xmlns:a16="http://schemas.microsoft.com/office/drawing/2014/main" id="{AC0D9619-40B3-4EA2-8280-1DE3725C4D64}"/>
              </a:ext>
            </a:extLst>
          </p:cNvPr>
          <p:cNvSpPr txBox="1">
            <a:spLocks/>
          </p:cNvSpPr>
          <p:nvPr/>
        </p:nvSpPr>
        <p:spPr>
          <a:xfrm>
            <a:off x="323529" y="187108"/>
            <a:ext cx="11525571" cy="11444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4000" dirty="0"/>
          </a:p>
        </p:txBody>
      </p:sp>
      <p:pic>
        <p:nvPicPr>
          <p:cNvPr id="1026" name="Picture 2">
            <a:extLst>
              <a:ext uri="{FF2B5EF4-FFF2-40B4-BE49-F238E27FC236}">
                <a16:creationId xmlns:a16="http://schemas.microsoft.com/office/drawing/2014/main" id="{311A8677-71EF-4929-B053-45FD8565BE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1992" y="4108126"/>
            <a:ext cx="1536699" cy="214518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4F814CE1-238A-416A-90B1-569A34F29E07}"/>
              </a:ext>
            </a:extLst>
          </p:cNvPr>
          <p:cNvPicPr>
            <a:picLocks noChangeAspect="1"/>
          </p:cNvPicPr>
          <p:nvPr/>
        </p:nvPicPr>
        <p:blipFill>
          <a:blip r:embed="rId4"/>
          <a:stretch>
            <a:fillRect/>
          </a:stretch>
        </p:blipFill>
        <p:spPr>
          <a:xfrm>
            <a:off x="4995834" y="4108127"/>
            <a:ext cx="2954359" cy="2145189"/>
          </a:xfrm>
          <a:prstGeom prst="rect">
            <a:avLst/>
          </a:prstGeom>
        </p:spPr>
      </p:pic>
      <p:pic>
        <p:nvPicPr>
          <p:cNvPr id="4" name="Picture 3">
            <a:extLst>
              <a:ext uri="{FF2B5EF4-FFF2-40B4-BE49-F238E27FC236}">
                <a16:creationId xmlns:a16="http://schemas.microsoft.com/office/drawing/2014/main" id="{3B166446-E1B5-4108-AF40-A7B51B825E57}"/>
              </a:ext>
            </a:extLst>
          </p:cNvPr>
          <p:cNvPicPr>
            <a:picLocks noChangeAspect="1"/>
          </p:cNvPicPr>
          <p:nvPr/>
        </p:nvPicPr>
        <p:blipFill>
          <a:blip r:embed="rId5"/>
          <a:stretch>
            <a:fillRect/>
          </a:stretch>
        </p:blipFill>
        <p:spPr>
          <a:xfrm>
            <a:off x="1935550" y="4003893"/>
            <a:ext cx="2687276" cy="2402154"/>
          </a:xfrm>
          <a:prstGeom prst="rect">
            <a:avLst/>
          </a:prstGeom>
        </p:spPr>
      </p:pic>
    </p:spTree>
    <p:extLst>
      <p:ext uri="{BB962C8B-B14F-4D97-AF65-F5344CB8AC3E}">
        <p14:creationId xmlns:p14="http://schemas.microsoft.com/office/powerpoint/2010/main" val="1567574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noGrp="1"/>
          </p:cNvSpPr>
          <p:nvPr>
            <p:ph type="title"/>
          </p:nvPr>
        </p:nvSpPr>
        <p:spPr>
          <a:xfrm>
            <a:off x="250724" y="722671"/>
            <a:ext cx="11941276" cy="1169220"/>
          </a:xfrm>
        </p:spPr>
        <p:txBody>
          <a:bodyPr/>
          <a:lstStyle/>
          <a:p>
            <a:pPr lvl="0"/>
            <a:r>
              <a:rPr lang="en-GB" dirty="0">
                <a:latin typeface="Times New Roman" panose="02020603050405020304" pitchFamily="18" charset="0"/>
                <a:cs typeface="Times New Roman" panose="02020603050405020304" pitchFamily="18" charset="0"/>
              </a:rPr>
              <a:t>  BENEFIT FOR FOOD GROWING IN                 COMMNITY</a:t>
            </a:r>
          </a:p>
        </p:txBody>
      </p:sp>
      <p:sp>
        <p:nvSpPr>
          <p:cNvPr id="5" name="Content Placeholder 2"/>
          <p:cNvSpPr txBox="1">
            <a:spLocks noGrp="1"/>
          </p:cNvSpPr>
          <p:nvPr>
            <p:ph idx="1"/>
          </p:nvPr>
        </p:nvSpPr>
        <p:spPr>
          <a:xfrm>
            <a:off x="801458" y="2127817"/>
            <a:ext cx="10770830" cy="4007512"/>
          </a:xfrm>
        </p:spPr>
        <p:txBody>
          <a:bodyPr/>
          <a:lstStyle/>
          <a:p>
            <a:pPr algn="just"/>
            <a:r>
              <a:rPr lang="en-GB" sz="1600">
                <a:latin typeface="+mj-lt"/>
              </a:rPr>
              <a:t>I</a:t>
            </a:r>
            <a:r>
              <a:rPr lang="en-GB" sz="1600" b="0" i="0">
                <a:effectLst/>
                <a:latin typeface="+mj-lt"/>
              </a:rPr>
              <a:t>t </a:t>
            </a:r>
            <a:r>
              <a:rPr lang="en-GB" sz="1600" b="0" i="0" dirty="0">
                <a:effectLst/>
                <a:latin typeface="+mj-lt"/>
              </a:rPr>
              <a:t>benefit the environment and improve the quality of life for local residents, e g</a:t>
            </a:r>
            <a:r>
              <a:rPr lang="en-GB" sz="1600" dirty="0">
                <a:latin typeface="+mj-lt"/>
              </a:rPr>
              <a:t> (</a:t>
            </a:r>
            <a:r>
              <a:rPr lang="en-GB" sz="1600" b="0" i="0" dirty="0">
                <a:effectLst/>
                <a:latin typeface="+mj-lt"/>
              </a:rPr>
              <a:t> anti-social behaviour, cleaning up blight sites, revitalising unused spaces or bringing derelict land back into use.</a:t>
            </a:r>
          </a:p>
          <a:p>
            <a:pPr algn="just"/>
            <a:endParaRPr lang="en-GB" sz="1600" dirty="0">
              <a:latin typeface="+mj-lt"/>
              <a:cs typeface="Times New Roman" panose="02020603050405020304" pitchFamily="18" charset="0"/>
            </a:endParaRPr>
          </a:p>
          <a:p>
            <a:pPr algn="just"/>
            <a:r>
              <a:rPr lang="en-GB" sz="1600" b="0" i="0" dirty="0">
                <a:effectLst/>
                <a:latin typeface="+mj-lt"/>
              </a:rPr>
              <a:t>Growing spaces can </a:t>
            </a:r>
            <a:r>
              <a:rPr lang="en-GB" sz="1600" dirty="0">
                <a:latin typeface="+mj-lt"/>
              </a:rPr>
              <a:t>help </a:t>
            </a:r>
            <a:r>
              <a:rPr lang="en-GB" sz="1600" b="0" i="0" dirty="0">
                <a:effectLst/>
                <a:latin typeface="+mj-lt"/>
              </a:rPr>
              <a:t>reduction in isolation and loneliness for those taking part,</a:t>
            </a:r>
          </a:p>
          <a:p>
            <a:pPr algn="just"/>
            <a:r>
              <a:rPr lang="en-GB" sz="1600" b="0" i="0" dirty="0">
                <a:effectLst/>
                <a:latin typeface="+mj-lt"/>
              </a:rPr>
              <a:t>Community growing spaces can offer volunteering opportunities,  </a:t>
            </a:r>
          </a:p>
          <a:p>
            <a:pPr algn="just"/>
            <a:r>
              <a:rPr lang="en-GB" sz="1600" b="0" i="0" dirty="0">
                <a:effectLst/>
                <a:latin typeface="+mj-lt"/>
              </a:rPr>
              <a:t>To be socially inclusive and involve client groups (such as those with dependency problems, or immigrants or migrants) who may otherwise feel socially excluded;</a:t>
            </a:r>
          </a:p>
          <a:p>
            <a:pPr algn="just"/>
            <a:r>
              <a:rPr lang="en-GB" sz="1600" dirty="0">
                <a:latin typeface="+mj-lt"/>
              </a:rPr>
              <a:t>Improving lives through growing food in tower hamlet  community</a:t>
            </a:r>
            <a:endParaRPr lang="en-GB" sz="1600" b="0" i="0" dirty="0">
              <a:effectLst/>
              <a:latin typeface="+mj-lt"/>
            </a:endParaRPr>
          </a:p>
          <a:p>
            <a:pPr algn="just"/>
            <a:endParaRPr lang="en-GB" sz="1600" b="0" i="0" dirty="0">
              <a:effectLst/>
              <a:latin typeface="Times New Roman" panose="02020603050405020304" pitchFamily="18" charset="0"/>
              <a:cs typeface="Times New Roman" panose="02020603050405020304" pitchFamily="18" charset="0"/>
            </a:endParaRPr>
          </a:p>
          <a:p>
            <a:pPr algn="just"/>
            <a:endParaRPr lang="en-GB" sz="2400" dirty="0">
              <a:latin typeface="Times New Roman" panose="02020603050405020304" pitchFamily="18" charset="0"/>
              <a:cs typeface="Times New Roman" panose="02020603050405020304" pitchFamily="18" charset="0"/>
            </a:endParaRPr>
          </a:p>
        </p:txBody>
      </p:sp>
      <p:cxnSp>
        <p:nvCxnSpPr>
          <p:cNvPr id="9" name="Straight Connector 17"/>
          <p:cNvCxnSpPr>
            <a:cxnSpLocks noMove="1" noResize="1"/>
          </p:cNvCxnSpPr>
          <p:nvPr/>
        </p:nvCxnSpPr>
        <p:spPr>
          <a:xfrm>
            <a:off x="11724637" y="1331567"/>
            <a:ext cx="0" cy="1597713"/>
          </a:xfrm>
          <a:prstGeom prst="straightConnector1">
            <a:avLst/>
          </a:prstGeom>
          <a:noFill/>
          <a:ln w="127001" cap="rnd">
            <a:solidFill>
              <a:srgbClr val="FFC000"/>
            </a:solidFill>
            <a:custDash>
              <a:ds d="400000" sp="400000"/>
            </a:custDash>
            <a:miter/>
          </a:ln>
        </p:spPr>
      </p:cxnSp>
    </p:spTree>
    <p:extLst>
      <p:ext uri="{BB962C8B-B14F-4D97-AF65-F5344CB8AC3E}">
        <p14:creationId xmlns:p14="http://schemas.microsoft.com/office/powerpoint/2010/main" val="866822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09716" y="1"/>
            <a:ext cx="11600391" cy="1258790"/>
          </a:xfrm>
        </p:spPr>
        <p:txBody>
          <a:bodyPr/>
          <a:lstStyle/>
          <a:p>
            <a:r>
              <a:rPr lang="en-GB" sz="4800" b="1" dirty="0">
                <a:latin typeface="Times New Roman" panose="02020603050405020304" pitchFamily="18" charset="0"/>
                <a:cs typeface="Times New Roman" panose="02020603050405020304" pitchFamily="18" charset="0"/>
              </a:rPr>
              <a:t>Recognising Diversity of Communication</a:t>
            </a:r>
            <a:endParaRPr lang="en-US" sz="4800" b="1" dirty="0"/>
          </a:p>
        </p:txBody>
      </p:sp>
      <p:grpSp>
        <p:nvGrpSpPr>
          <p:cNvPr id="37" name="Group 36">
            <a:extLst>
              <a:ext uri="{FF2B5EF4-FFF2-40B4-BE49-F238E27FC236}">
                <a16:creationId xmlns:a16="http://schemas.microsoft.com/office/drawing/2014/main" id="{63C62984-CB44-40FF-A697-BF80D5015547}"/>
              </a:ext>
            </a:extLst>
          </p:cNvPr>
          <p:cNvGrpSpPr/>
          <p:nvPr/>
        </p:nvGrpSpPr>
        <p:grpSpPr>
          <a:xfrm>
            <a:off x="4458685" y="2811857"/>
            <a:ext cx="3309884" cy="2981528"/>
            <a:chOff x="4456441" y="1435987"/>
            <a:chExt cx="3312402" cy="2983797"/>
          </a:xfrm>
        </p:grpSpPr>
        <p:sp>
          <p:nvSpPr>
            <p:cNvPr id="38" name="Freeform: Shape 37">
              <a:extLst>
                <a:ext uri="{FF2B5EF4-FFF2-40B4-BE49-F238E27FC236}">
                  <a16:creationId xmlns:a16="http://schemas.microsoft.com/office/drawing/2014/main" id="{0FA1BB2F-8C53-432D-98C8-DD9FD5A57082}"/>
                </a:ext>
              </a:extLst>
            </p:cNvPr>
            <p:cNvSpPr/>
            <p:nvPr/>
          </p:nvSpPr>
          <p:spPr>
            <a:xfrm>
              <a:off x="4456442" y="1435987"/>
              <a:ext cx="3312401" cy="2983797"/>
            </a:xfrm>
            <a:custGeom>
              <a:avLst/>
              <a:gdLst>
                <a:gd name="connsiteX0" fmla="*/ 1656200 w 3312401"/>
                <a:gd name="connsiteY0" fmla="*/ 0 h 2983797"/>
                <a:gd name="connsiteX1" fmla="*/ 3303849 w 3312401"/>
                <a:gd name="connsiteY1" fmla="*/ 296279 h 2983797"/>
                <a:gd name="connsiteX2" fmla="*/ 3308133 w 3312401"/>
                <a:gd name="connsiteY2" fmla="*/ 313182 h 2983797"/>
                <a:gd name="connsiteX3" fmla="*/ 3312401 w 3312401"/>
                <a:gd name="connsiteY3" fmla="*/ 313371 h 2983797"/>
                <a:gd name="connsiteX4" fmla="*/ 3311766 w 3312401"/>
                <a:gd name="connsiteY4" fmla="*/ 327519 h 2983797"/>
                <a:gd name="connsiteX5" fmla="*/ 3312400 w 3312401"/>
                <a:gd name="connsiteY5" fmla="*/ 330022 h 2983797"/>
                <a:gd name="connsiteX6" fmla="*/ 3311493 w 3312401"/>
                <a:gd name="connsiteY6" fmla="*/ 333604 h 2983797"/>
                <a:gd name="connsiteX7" fmla="*/ 3311406 w 3312401"/>
                <a:gd name="connsiteY7" fmla="*/ 335533 h 2983797"/>
                <a:gd name="connsiteX8" fmla="*/ 3303850 w 3312401"/>
                <a:gd name="connsiteY8" fmla="*/ 378532 h 2983797"/>
                <a:gd name="connsiteX9" fmla="*/ 3299564 w 3312401"/>
                <a:gd name="connsiteY9" fmla="*/ 389339 h 2983797"/>
                <a:gd name="connsiteX10" fmla="*/ 3231190 w 3312401"/>
                <a:gd name="connsiteY10" fmla="*/ 509984 h 2983797"/>
                <a:gd name="connsiteX11" fmla="*/ 2112553 w 3312401"/>
                <a:gd name="connsiteY11" fmla="*/ 2171802 h 2983797"/>
                <a:gd name="connsiteX12" fmla="*/ 2112553 w 3312401"/>
                <a:gd name="connsiteY12" fmla="*/ 2863313 h 2983797"/>
                <a:gd name="connsiteX13" fmla="*/ 2109622 w 3312401"/>
                <a:gd name="connsiteY13" fmla="*/ 2863313 h 2983797"/>
                <a:gd name="connsiteX14" fmla="*/ 2112554 w 3312401"/>
                <a:gd name="connsiteY14" fmla="*/ 2870586 h 2983797"/>
                <a:gd name="connsiteX15" fmla="*/ 1659708 w 3312401"/>
                <a:gd name="connsiteY15" fmla="*/ 2983797 h 2983797"/>
                <a:gd name="connsiteX16" fmla="*/ 1206862 w 3312401"/>
                <a:gd name="connsiteY16" fmla="*/ 2870586 h 2983797"/>
                <a:gd name="connsiteX17" fmla="*/ 1209795 w 3312401"/>
                <a:gd name="connsiteY17" fmla="*/ 2863313 h 2983797"/>
                <a:gd name="connsiteX18" fmla="*/ 1206862 w 3312401"/>
                <a:gd name="connsiteY18" fmla="*/ 2863313 h 2983797"/>
                <a:gd name="connsiteX19" fmla="*/ 1206862 w 3312401"/>
                <a:gd name="connsiteY19" fmla="*/ 2182221 h 2983797"/>
                <a:gd name="connsiteX20" fmla="*/ 81212 w 3312401"/>
                <a:gd name="connsiteY20" fmla="*/ 509984 h 2983797"/>
                <a:gd name="connsiteX21" fmla="*/ 12839 w 3312401"/>
                <a:gd name="connsiteY21" fmla="*/ 389339 h 2983797"/>
                <a:gd name="connsiteX22" fmla="*/ 8552 w 3312401"/>
                <a:gd name="connsiteY22" fmla="*/ 378532 h 2983797"/>
                <a:gd name="connsiteX23" fmla="*/ 4534 w 3312401"/>
                <a:gd name="connsiteY23" fmla="*/ 347915 h 2983797"/>
                <a:gd name="connsiteX24" fmla="*/ 0 w 3312401"/>
                <a:gd name="connsiteY24" fmla="*/ 330022 h 2983797"/>
                <a:gd name="connsiteX25" fmla="*/ 1441 w 3312401"/>
                <a:gd name="connsiteY25" fmla="*/ 324339 h 2983797"/>
                <a:gd name="connsiteX26" fmla="*/ 1 w 3312401"/>
                <a:gd name="connsiteY26" fmla="*/ 313371 h 2983797"/>
                <a:gd name="connsiteX27" fmla="*/ 4240 w 3312401"/>
                <a:gd name="connsiteY27" fmla="*/ 313293 h 2983797"/>
                <a:gd name="connsiteX28" fmla="*/ 8551 w 3312401"/>
                <a:gd name="connsiteY28" fmla="*/ 296279 h 2983797"/>
                <a:gd name="connsiteX29" fmla="*/ 1656200 w 3312401"/>
                <a:gd name="connsiteY29" fmla="*/ 0 h 2983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312401" h="2983797">
                  <a:moveTo>
                    <a:pt x="1656200" y="0"/>
                  </a:moveTo>
                  <a:cubicBezTo>
                    <a:pt x="2513726" y="0"/>
                    <a:pt x="3219035" y="129864"/>
                    <a:pt x="3303849" y="296279"/>
                  </a:cubicBezTo>
                  <a:lnTo>
                    <a:pt x="3308133" y="313182"/>
                  </a:lnTo>
                  <a:lnTo>
                    <a:pt x="3312401" y="313371"/>
                  </a:lnTo>
                  <a:lnTo>
                    <a:pt x="3311766" y="327519"/>
                  </a:lnTo>
                  <a:lnTo>
                    <a:pt x="3312400" y="330022"/>
                  </a:lnTo>
                  <a:lnTo>
                    <a:pt x="3311493" y="333604"/>
                  </a:lnTo>
                  <a:lnTo>
                    <a:pt x="3311406" y="335533"/>
                  </a:lnTo>
                  <a:cubicBezTo>
                    <a:pt x="3310175" y="353835"/>
                    <a:pt x="3308091" y="362463"/>
                    <a:pt x="3303850" y="378532"/>
                  </a:cubicBezTo>
                  <a:lnTo>
                    <a:pt x="3299564" y="389339"/>
                  </a:lnTo>
                  <a:lnTo>
                    <a:pt x="3231190" y="509984"/>
                  </a:lnTo>
                  <a:lnTo>
                    <a:pt x="2112553" y="2171802"/>
                  </a:lnTo>
                  <a:lnTo>
                    <a:pt x="2112553" y="2863313"/>
                  </a:lnTo>
                  <a:lnTo>
                    <a:pt x="2109622" y="2863313"/>
                  </a:lnTo>
                  <a:lnTo>
                    <a:pt x="2112554" y="2870586"/>
                  </a:lnTo>
                  <a:cubicBezTo>
                    <a:pt x="2112554" y="2933111"/>
                    <a:pt x="1909808" y="2983797"/>
                    <a:pt x="1659708" y="2983797"/>
                  </a:cubicBezTo>
                  <a:cubicBezTo>
                    <a:pt x="1409608" y="2983797"/>
                    <a:pt x="1206862" y="2933111"/>
                    <a:pt x="1206862" y="2870586"/>
                  </a:cubicBezTo>
                  <a:lnTo>
                    <a:pt x="1209795" y="2863313"/>
                  </a:lnTo>
                  <a:lnTo>
                    <a:pt x="1206862" y="2863313"/>
                  </a:lnTo>
                  <a:lnTo>
                    <a:pt x="1206862" y="2182221"/>
                  </a:lnTo>
                  <a:lnTo>
                    <a:pt x="81212" y="509984"/>
                  </a:lnTo>
                  <a:lnTo>
                    <a:pt x="12839" y="389339"/>
                  </a:lnTo>
                  <a:lnTo>
                    <a:pt x="8552" y="378532"/>
                  </a:lnTo>
                  <a:lnTo>
                    <a:pt x="4534" y="347915"/>
                  </a:lnTo>
                  <a:lnTo>
                    <a:pt x="0" y="330022"/>
                  </a:lnTo>
                  <a:lnTo>
                    <a:pt x="1441" y="324339"/>
                  </a:lnTo>
                  <a:lnTo>
                    <a:pt x="1" y="313371"/>
                  </a:lnTo>
                  <a:lnTo>
                    <a:pt x="4240" y="313293"/>
                  </a:lnTo>
                  <a:lnTo>
                    <a:pt x="8551" y="296279"/>
                  </a:lnTo>
                  <a:cubicBezTo>
                    <a:pt x="93365" y="129864"/>
                    <a:pt x="798675" y="0"/>
                    <a:pt x="1656200" y="0"/>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38">
              <a:extLst>
                <a:ext uri="{FF2B5EF4-FFF2-40B4-BE49-F238E27FC236}">
                  <a16:creationId xmlns:a16="http://schemas.microsoft.com/office/drawing/2014/main" id="{FB371765-E2E6-4E8D-8972-6C6387F2D965}"/>
                </a:ext>
              </a:extLst>
            </p:cNvPr>
            <p:cNvSpPr/>
            <p:nvPr/>
          </p:nvSpPr>
          <p:spPr>
            <a:xfrm>
              <a:off x="4456441" y="1435987"/>
              <a:ext cx="3312400" cy="660044"/>
            </a:xfrm>
            <a:custGeom>
              <a:avLst/>
              <a:gdLst>
                <a:gd name="connsiteX0" fmla="*/ 1665128 w 3312400"/>
                <a:gd name="connsiteY0" fmla="*/ 64571 h 660044"/>
                <a:gd name="connsiteX1" fmla="*/ 151944 w 3312400"/>
                <a:gd name="connsiteY1" fmla="*/ 309339 h 660044"/>
                <a:gd name="connsiteX2" fmla="*/ 1665128 w 3312400"/>
                <a:gd name="connsiteY2" fmla="*/ 554107 h 660044"/>
                <a:gd name="connsiteX3" fmla="*/ 3178312 w 3312400"/>
                <a:gd name="connsiteY3" fmla="*/ 309339 h 660044"/>
                <a:gd name="connsiteX4" fmla="*/ 1665128 w 3312400"/>
                <a:gd name="connsiteY4" fmla="*/ 64571 h 660044"/>
                <a:gd name="connsiteX5" fmla="*/ 1656200 w 3312400"/>
                <a:gd name="connsiteY5" fmla="*/ 0 h 660044"/>
                <a:gd name="connsiteX6" fmla="*/ 3312400 w 3312400"/>
                <a:gd name="connsiteY6" fmla="*/ 330022 h 660044"/>
                <a:gd name="connsiteX7" fmla="*/ 1656200 w 3312400"/>
                <a:gd name="connsiteY7" fmla="*/ 660044 h 660044"/>
                <a:gd name="connsiteX8" fmla="*/ 0 w 3312400"/>
                <a:gd name="connsiteY8" fmla="*/ 330022 h 660044"/>
                <a:gd name="connsiteX9" fmla="*/ 1656200 w 3312400"/>
                <a:gd name="connsiteY9" fmla="*/ 0 h 66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2400" h="660044">
                  <a:moveTo>
                    <a:pt x="1665128" y="64571"/>
                  </a:moveTo>
                  <a:cubicBezTo>
                    <a:pt x="829420" y="64571"/>
                    <a:pt x="151944" y="174157"/>
                    <a:pt x="151944" y="309339"/>
                  </a:cubicBezTo>
                  <a:cubicBezTo>
                    <a:pt x="151944" y="444521"/>
                    <a:pt x="829420" y="554107"/>
                    <a:pt x="1665128" y="554107"/>
                  </a:cubicBezTo>
                  <a:cubicBezTo>
                    <a:pt x="2500836" y="554107"/>
                    <a:pt x="3178312" y="444521"/>
                    <a:pt x="3178312" y="309339"/>
                  </a:cubicBezTo>
                  <a:cubicBezTo>
                    <a:pt x="3178312" y="174157"/>
                    <a:pt x="2500836" y="64571"/>
                    <a:pt x="1665128" y="64571"/>
                  </a:cubicBezTo>
                  <a:close/>
                  <a:moveTo>
                    <a:pt x="1656200" y="0"/>
                  </a:moveTo>
                  <a:cubicBezTo>
                    <a:pt x="2570894" y="0"/>
                    <a:pt x="3312400" y="147756"/>
                    <a:pt x="3312400" y="330022"/>
                  </a:cubicBezTo>
                  <a:cubicBezTo>
                    <a:pt x="3312400" y="512288"/>
                    <a:pt x="2570894" y="660044"/>
                    <a:pt x="1656200" y="660044"/>
                  </a:cubicBezTo>
                  <a:cubicBezTo>
                    <a:pt x="741506" y="660044"/>
                    <a:pt x="0" y="512288"/>
                    <a:pt x="0" y="330022"/>
                  </a:cubicBezTo>
                  <a:cubicBezTo>
                    <a:pt x="0" y="147756"/>
                    <a:pt x="741506" y="0"/>
                    <a:pt x="165620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02C84F73-A6CC-43AD-8206-7E6984570ED7}"/>
                </a:ext>
              </a:extLst>
            </p:cNvPr>
            <p:cNvSpPr/>
            <p:nvPr/>
          </p:nvSpPr>
          <p:spPr>
            <a:xfrm rot="10800000">
              <a:off x="5081384" y="2492257"/>
              <a:ext cx="2082297" cy="939775"/>
            </a:xfrm>
            <a:custGeom>
              <a:avLst/>
              <a:gdLst>
                <a:gd name="connsiteX0" fmla="*/ 2082297 w 2082297"/>
                <a:gd name="connsiteY0" fmla="*/ 939775 h 939775"/>
                <a:gd name="connsiteX1" fmla="*/ 0 w 2082297"/>
                <a:gd name="connsiteY1" fmla="*/ 939775 h 939775"/>
                <a:gd name="connsiteX2" fmla="*/ 546558 w 2082297"/>
                <a:gd name="connsiteY2" fmla="*/ 78349 h 939775"/>
                <a:gd name="connsiteX3" fmla="*/ 545223 w 2082297"/>
                <a:gd name="connsiteY3" fmla="*/ 76313 h 939775"/>
                <a:gd name="connsiteX4" fmla="*/ 1041766 w 2082297"/>
                <a:gd name="connsiteY4" fmla="*/ 0 h 939775"/>
                <a:gd name="connsiteX5" fmla="*/ 1538309 w 2082297"/>
                <a:gd name="connsiteY5" fmla="*/ 76313 h 939775"/>
                <a:gd name="connsiteX6" fmla="*/ 1536346 w 2082297"/>
                <a:gd name="connsiteY6" fmla="*/ 79306 h 939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82297" h="939775">
                  <a:moveTo>
                    <a:pt x="2082297" y="939775"/>
                  </a:moveTo>
                  <a:lnTo>
                    <a:pt x="0" y="939775"/>
                  </a:lnTo>
                  <a:lnTo>
                    <a:pt x="546558" y="78349"/>
                  </a:lnTo>
                  <a:lnTo>
                    <a:pt x="545223" y="76313"/>
                  </a:lnTo>
                  <a:cubicBezTo>
                    <a:pt x="545223" y="34166"/>
                    <a:pt x="767533" y="0"/>
                    <a:pt x="1041766" y="0"/>
                  </a:cubicBezTo>
                  <a:cubicBezTo>
                    <a:pt x="1315999" y="0"/>
                    <a:pt x="1538309" y="34166"/>
                    <a:pt x="1538309" y="76313"/>
                  </a:cubicBezTo>
                  <a:lnTo>
                    <a:pt x="1536346" y="7930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Oval 40">
              <a:extLst>
                <a:ext uri="{FF2B5EF4-FFF2-40B4-BE49-F238E27FC236}">
                  <a16:creationId xmlns:a16="http://schemas.microsoft.com/office/drawing/2014/main" id="{3D31DE16-E963-40B5-8300-3419A62C66C3}"/>
                </a:ext>
              </a:extLst>
            </p:cNvPr>
            <p:cNvSpPr/>
            <p:nvPr/>
          </p:nvSpPr>
          <p:spPr>
            <a:xfrm>
              <a:off x="5081383" y="2362490"/>
              <a:ext cx="2082297" cy="247461"/>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Up Arrow 4">
            <a:extLst>
              <a:ext uri="{FF2B5EF4-FFF2-40B4-BE49-F238E27FC236}">
                <a16:creationId xmlns:a16="http://schemas.microsoft.com/office/drawing/2014/main" id="{DC5A2C59-D69A-42DA-B201-E84619F1097A}"/>
              </a:ext>
            </a:extLst>
          </p:cNvPr>
          <p:cNvSpPr/>
          <p:nvPr/>
        </p:nvSpPr>
        <p:spPr>
          <a:xfrm rot="10800000">
            <a:off x="5626462" y="2119363"/>
            <a:ext cx="881744" cy="1133670"/>
          </a:xfrm>
          <a:prstGeom prst="upArrow">
            <a:avLst/>
          </a:pr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accent2"/>
              </a:solidFill>
            </a:endParaRPr>
          </a:p>
        </p:txBody>
      </p:sp>
      <p:sp>
        <p:nvSpPr>
          <p:cNvPr id="43" name="TextBox 42">
            <a:extLst>
              <a:ext uri="{FF2B5EF4-FFF2-40B4-BE49-F238E27FC236}">
                <a16:creationId xmlns:a16="http://schemas.microsoft.com/office/drawing/2014/main" id="{CEDC0595-E3D5-4B2C-851C-D3EDF96C1131}"/>
              </a:ext>
            </a:extLst>
          </p:cNvPr>
          <p:cNvSpPr txBox="1"/>
          <p:nvPr/>
        </p:nvSpPr>
        <p:spPr>
          <a:xfrm>
            <a:off x="6791767" y="5212557"/>
            <a:ext cx="3309881" cy="338554"/>
          </a:xfrm>
          <a:prstGeom prst="rect">
            <a:avLst/>
          </a:prstGeom>
          <a:noFill/>
        </p:spPr>
        <p:txBody>
          <a:bodyPr wrap="square" rtlCol="0">
            <a:spAutoFit/>
          </a:bodyPr>
          <a:lstStyle/>
          <a:p>
            <a:pPr algn="ctr"/>
            <a:r>
              <a:rPr lang="en-US" altLang="ko-KR" sz="1600" b="1" dirty="0">
                <a:solidFill>
                  <a:schemeClr val="accent1"/>
                </a:solidFill>
                <a:cs typeface="Arial" pitchFamily="34" charset="0"/>
              </a:rPr>
              <a:t>EFFECTVE COMMUNICATION </a:t>
            </a:r>
            <a:endParaRPr lang="ko-KR" altLang="en-US" sz="1600" b="1" dirty="0">
              <a:solidFill>
                <a:schemeClr val="accent1"/>
              </a:solidFill>
              <a:cs typeface="Arial" pitchFamily="34" charset="0"/>
            </a:endParaRPr>
          </a:p>
        </p:txBody>
      </p:sp>
      <p:grpSp>
        <p:nvGrpSpPr>
          <p:cNvPr id="47" name="Group 46">
            <a:extLst>
              <a:ext uri="{FF2B5EF4-FFF2-40B4-BE49-F238E27FC236}">
                <a16:creationId xmlns:a16="http://schemas.microsoft.com/office/drawing/2014/main" id="{53B71D8B-3C4A-46DD-94BB-C735FF717820}"/>
              </a:ext>
            </a:extLst>
          </p:cNvPr>
          <p:cNvGrpSpPr/>
          <p:nvPr/>
        </p:nvGrpSpPr>
        <p:grpSpPr>
          <a:xfrm>
            <a:off x="8211199" y="2399050"/>
            <a:ext cx="3384391" cy="2769766"/>
            <a:chOff x="4965552" y="1635622"/>
            <a:chExt cx="2583556" cy="2769766"/>
          </a:xfrm>
        </p:grpSpPr>
        <p:sp>
          <p:nvSpPr>
            <p:cNvPr id="48" name="TextBox 47">
              <a:extLst>
                <a:ext uri="{FF2B5EF4-FFF2-40B4-BE49-F238E27FC236}">
                  <a16:creationId xmlns:a16="http://schemas.microsoft.com/office/drawing/2014/main" id="{5494458E-FB80-4FFD-A4C1-0DCD08649C39}"/>
                </a:ext>
              </a:extLst>
            </p:cNvPr>
            <p:cNvSpPr txBox="1"/>
            <p:nvPr/>
          </p:nvSpPr>
          <p:spPr>
            <a:xfrm>
              <a:off x="4965552" y="2158619"/>
              <a:ext cx="2583556" cy="2246769"/>
            </a:xfrm>
            <a:prstGeom prst="rect">
              <a:avLst/>
            </a:prstGeom>
            <a:noFill/>
          </p:spPr>
          <p:txBody>
            <a:bodyPr wrap="square" rtlCol="0">
              <a:spAutoFit/>
            </a:bodyPr>
            <a:lstStyle/>
            <a:p>
              <a:pPr marL="342900" indent="-342900" algn="just">
                <a:buFont typeface="Arial" panose="020B0604020202020204" pitchFamily="34" charset="0"/>
                <a:buChar char="•"/>
              </a:pPr>
              <a:r>
                <a:rPr lang="en-US" altLang="ko-KR" sz="2000" dirty="0">
                  <a:solidFill>
                    <a:schemeClr val="tx1">
                      <a:lumMod val="75000"/>
                      <a:lumOff val="25000"/>
                    </a:schemeClr>
                  </a:solidFill>
                  <a:latin typeface="Times New Roman" panose="02020603050405020304" pitchFamily="18" charset="0"/>
                  <a:cs typeface="Times New Roman" panose="02020603050405020304" pitchFamily="18" charset="0"/>
                </a:rPr>
                <a:t>Wide range of Individuals from social and ethnic Background</a:t>
              </a:r>
            </a:p>
            <a:p>
              <a:pPr marL="342900" indent="-342900" algn="just">
                <a:buFont typeface="Arial" panose="020B0604020202020204" pitchFamily="34" charset="0"/>
                <a:buChar char="•"/>
              </a:pPr>
              <a:r>
                <a:rPr lang="en-US" altLang="ko-KR" sz="2000" dirty="0">
                  <a:solidFill>
                    <a:schemeClr val="tx1">
                      <a:lumMod val="75000"/>
                      <a:lumOff val="25000"/>
                    </a:schemeClr>
                  </a:solidFill>
                  <a:latin typeface="Times New Roman" panose="02020603050405020304" pitchFamily="18" charset="0"/>
                  <a:cs typeface="Times New Roman" panose="02020603050405020304" pitchFamily="18" charset="0"/>
                </a:rPr>
                <a:t>Important role in society. </a:t>
              </a:r>
            </a:p>
            <a:p>
              <a:pPr marL="342900" indent="-342900" algn="just">
                <a:buFont typeface="Arial" panose="020B0604020202020204" pitchFamily="34" charset="0"/>
                <a:buChar char="•"/>
              </a:pPr>
              <a:r>
                <a:rPr lang="en-US" altLang="ko-KR" sz="2000" dirty="0">
                  <a:solidFill>
                    <a:schemeClr val="tx1">
                      <a:lumMod val="75000"/>
                      <a:lumOff val="25000"/>
                    </a:schemeClr>
                  </a:solidFill>
                  <a:latin typeface="Times New Roman" panose="02020603050405020304" pitchFamily="18" charset="0"/>
                  <a:cs typeface="Times New Roman" panose="02020603050405020304" pitchFamily="18" charset="0"/>
                </a:rPr>
                <a:t>Having Distinct Position for Society wellbeing.</a:t>
              </a:r>
            </a:p>
            <a:p>
              <a:endParaRPr lang="ko-KR" altLang="en-US" sz="20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49" name="TextBox 48">
              <a:extLst>
                <a:ext uri="{FF2B5EF4-FFF2-40B4-BE49-F238E27FC236}">
                  <a16:creationId xmlns:a16="http://schemas.microsoft.com/office/drawing/2014/main" id="{D0827EE7-BEB0-4B8D-AB84-5DBCF5AB0DFD}"/>
                </a:ext>
              </a:extLst>
            </p:cNvPr>
            <p:cNvSpPr txBox="1"/>
            <p:nvPr/>
          </p:nvSpPr>
          <p:spPr>
            <a:xfrm>
              <a:off x="4965552" y="1635622"/>
              <a:ext cx="2583556" cy="461665"/>
            </a:xfrm>
            <a:prstGeom prst="rect">
              <a:avLst/>
            </a:prstGeom>
            <a:noFill/>
          </p:spPr>
          <p:txBody>
            <a:bodyPr wrap="square" rtlCol="0">
              <a:spAutoFit/>
            </a:bodyPr>
            <a:lstStyle/>
            <a:p>
              <a:r>
                <a:rPr lang="en-US" altLang="ko-KR" sz="2400" b="1" dirty="0">
                  <a:solidFill>
                    <a:schemeClr val="tx1">
                      <a:lumMod val="75000"/>
                      <a:lumOff val="25000"/>
                    </a:schemeClr>
                  </a:solidFill>
                  <a:cs typeface="Arial" pitchFamily="34" charset="0"/>
                </a:rPr>
                <a:t>What is Diversity</a:t>
              </a:r>
              <a:endParaRPr lang="ko-KR" altLang="en-US" sz="2400" b="1" dirty="0">
                <a:solidFill>
                  <a:schemeClr val="tx1">
                    <a:lumMod val="75000"/>
                    <a:lumOff val="25000"/>
                  </a:schemeClr>
                </a:solidFill>
                <a:cs typeface="Arial" pitchFamily="34" charset="0"/>
              </a:endParaRPr>
            </a:p>
          </p:txBody>
        </p:sp>
      </p:grpSp>
      <p:sp>
        <p:nvSpPr>
          <p:cNvPr id="54" name="Freeform 17">
            <a:extLst>
              <a:ext uri="{FF2B5EF4-FFF2-40B4-BE49-F238E27FC236}">
                <a16:creationId xmlns:a16="http://schemas.microsoft.com/office/drawing/2014/main" id="{28749ED6-C55F-4D05-B8B3-87B282322E85}"/>
              </a:ext>
            </a:extLst>
          </p:cNvPr>
          <p:cNvSpPr/>
          <p:nvPr/>
        </p:nvSpPr>
        <p:spPr>
          <a:xfrm>
            <a:off x="7276525" y="2742958"/>
            <a:ext cx="881743" cy="0"/>
          </a:xfrm>
          <a:custGeom>
            <a:avLst/>
            <a:gdLst>
              <a:gd name="connsiteX0" fmla="*/ 0 w 881743"/>
              <a:gd name="connsiteY0" fmla="*/ 0 h 0"/>
              <a:gd name="connsiteX1" fmla="*/ 881743 w 881743"/>
              <a:gd name="connsiteY1" fmla="*/ 0 h 0"/>
            </a:gdLst>
            <a:ahLst/>
            <a:cxnLst>
              <a:cxn ang="0">
                <a:pos x="connsiteX0" y="connsiteY0"/>
              </a:cxn>
              <a:cxn ang="0">
                <a:pos x="connsiteX1" y="connsiteY1"/>
              </a:cxn>
            </a:cxnLst>
            <a:rect l="l" t="t" r="r" b="b"/>
            <a:pathLst>
              <a:path w="881743">
                <a:moveTo>
                  <a:pt x="0" y="0"/>
                </a:moveTo>
                <a:lnTo>
                  <a:pt x="881743" y="0"/>
                </a:lnTo>
              </a:path>
            </a:pathLst>
          </a:custGeom>
          <a:ln>
            <a:solidFill>
              <a:schemeClr val="tx1">
                <a:lumMod val="50000"/>
                <a:lumOff val="50000"/>
              </a:schemeClr>
            </a:solidFill>
            <a:headEnd type="oval"/>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ko-KR" altLang="en-US" sz="2700"/>
          </a:p>
        </p:txBody>
      </p:sp>
      <p:sp>
        <p:nvSpPr>
          <p:cNvPr id="64" name="TextBox 63">
            <a:extLst>
              <a:ext uri="{FF2B5EF4-FFF2-40B4-BE49-F238E27FC236}">
                <a16:creationId xmlns:a16="http://schemas.microsoft.com/office/drawing/2014/main" id="{DB0EA536-CDFF-471F-AE27-212BCA321096}"/>
              </a:ext>
            </a:extLst>
          </p:cNvPr>
          <p:cNvSpPr txBox="1"/>
          <p:nvPr/>
        </p:nvSpPr>
        <p:spPr>
          <a:xfrm>
            <a:off x="706172" y="3471399"/>
            <a:ext cx="3309883" cy="707886"/>
          </a:xfrm>
          <a:prstGeom prst="rect">
            <a:avLst/>
          </a:prstGeom>
          <a:noFill/>
        </p:spPr>
        <p:txBody>
          <a:bodyPr wrap="square" rtlCol="0">
            <a:spAutoFit/>
          </a:bodyPr>
          <a:lstStyle/>
          <a:p>
            <a:pPr algn="r"/>
            <a:r>
              <a:rPr lang="en-GB" altLang="ko-KR" sz="2000" dirty="0">
                <a:solidFill>
                  <a:schemeClr val="tx1">
                    <a:lumMod val="75000"/>
                    <a:lumOff val="25000"/>
                  </a:schemeClr>
                </a:solidFill>
                <a:latin typeface="Times New Roman" panose="02020603050405020304" pitchFamily="18" charset="0"/>
                <a:cs typeface="Times New Roman" panose="02020603050405020304" pitchFamily="18" charset="0"/>
              </a:rPr>
              <a:t>Cover all Important Issue and Cases Effectively</a:t>
            </a:r>
            <a:endParaRPr lang="ko-KR" altLang="en-US" sz="20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Rectangle 2"/>
          <p:cNvSpPr/>
          <p:nvPr/>
        </p:nvSpPr>
        <p:spPr>
          <a:xfrm>
            <a:off x="796413" y="2399051"/>
            <a:ext cx="3844109" cy="707886"/>
          </a:xfrm>
          <a:prstGeom prst="rect">
            <a:avLst/>
          </a:prstGeom>
        </p:spPr>
        <p:txBody>
          <a:bodyPr wrap="square">
            <a:spAutoFit/>
          </a:bodyPr>
          <a:lstStyle/>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Communication have a powerful impact on the diversity</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99517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9FE365B-DFA5-4C54-BB63-0979DD339A69}"/>
              </a:ext>
            </a:extLst>
          </p:cNvPr>
          <p:cNvSpPr>
            <a:spLocks noGrp="1"/>
          </p:cNvSpPr>
          <p:nvPr>
            <p:ph type="body" sz="quarter" idx="10"/>
          </p:nvPr>
        </p:nvSpPr>
        <p:spPr>
          <a:xfrm>
            <a:off x="309401" y="680214"/>
            <a:ext cx="11573197" cy="724247"/>
          </a:xfrm>
        </p:spPr>
        <p:txBody>
          <a:bodyPr/>
          <a:lstStyle/>
          <a:p>
            <a:r>
              <a:rPr lang="en-US" b="1" dirty="0">
                <a:latin typeface="Times New Roman" panose="02020603050405020304" pitchFamily="18" charset="0"/>
                <a:cs typeface="Times New Roman" panose="02020603050405020304" pitchFamily="18" charset="0"/>
              </a:rPr>
              <a:t>Importance of Community</a:t>
            </a:r>
          </a:p>
        </p:txBody>
      </p:sp>
      <p:sp>
        <p:nvSpPr>
          <p:cNvPr id="8" name="Freeform 19">
            <a:extLst>
              <a:ext uri="{FF2B5EF4-FFF2-40B4-BE49-F238E27FC236}">
                <a16:creationId xmlns:a16="http://schemas.microsoft.com/office/drawing/2014/main" id="{37D69C32-FD74-4CBB-9BE1-0DA397CAD247}"/>
              </a:ext>
            </a:extLst>
          </p:cNvPr>
          <p:cNvSpPr>
            <a:spLocks noChangeAspect="1"/>
          </p:cNvSpPr>
          <p:nvPr/>
        </p:nvSpPr>
        <p:spPr>
          <a:xfrm flipH="1">
            <a:off x="6260243" y="2132456"/>
            <a:ext cx="310825" cy="229271"/>
          </a:xfrm>
          <a:custGeom>
            <a:avLst/>
            <a:gdLst/>
            <a:ahLst/>
            <a:cxnLst/>
            <a:rect l="l" t="t" r="r" b="b"/>
            <a:pathLst>
              <a:path w="4114619" h="3035027">
                <a:moveTo>
                  <a:pt x="1706623" y="964003"/>
                </a:moveTo>
                <a:cubicBezTo>
                  <a:pt x="1673002" y="964767"/>
                  <a:pt x="1638305" y="966867"/>
                  <a:pt x="1602517" y="970428"/>
                </a:cubicBezTo>
                <a:cubicBezTo>
                  <a:pt x="1003457" y="1065702"/>
                  <a:pt x="832535" y="1548487"/>
                  <a:pt x="834784" y="1813193"/>
                </a:cubicBezTo>
                <a:cubicBezTo>
                  <a:pt x="279249" y="1932729"/>
                  <a:pt x="246809" y="2324844"/>
                  <a:pt x="278530" y="2510899"/>
                </a:cubicBezTo>
                <a:cubicBezTo>
                  <a:pt x="357144" y="2907966"/>
                  <a:pt x="878476" y="3025951"/>
                  <a:pt x="1060528" y="3028220"/>
                </a:cubicBezTo>
                <a:lnTo>
                  <a:pt x="3365147" y="3035027"/>
                </a:lnTo>
                <a:cubicBezTo>
                  <a:pt x="3652018" y="3018010"/>
                  <a:pt x="3856137" y="2909101"/>
                  <a:pt x="4018881" y="2718507"/>
                </a:cubicBezTo>
                <a:cubicBezTo>
                  <a:pt x="4166453" y="2524512"/>
                  <a:pt x="4118326" y="2249189"/>
                  <a:pt x="4041606" y="2109953"/>
                </a:cubicBezTo>
                <a:cubicBezTo>
                  <a:pt x="3983031" y="2009644"/>
                  <a:pt x="3711620" y="1790446"/>
                  <a:pt x="3366010" y="1847712"/>
                </a:cubicBezTo>
                <a:cubicBezTo>
                  <a:pt x="3402670" y="1652995"/>
                  <a:pt x="3305111" y="1465798"/>
                  <a:pt x="3140917" y="1387281"/>
                </a:cubicBezTo>
                <a:cubicBezTo>
                  <a:pt x="2939269" y="1278394"/>
                  <a:pt x="2697755" y="1327745"/>
                  <a:pt x="2545756" y="1405314"/>
                </a:cubicBezTo>
                <a:cubicBezTo>
                  <a:pt x="2473349" y="1241523"/>
                  <a:pt x="2210948" y="952538"/>
                  <a:pt x="1706623" y="964003"/>
                </a:cubicBezTo>
                <a:close/>
                <a:moveTo>
                  <a:pt x="1291489" y="298"/>
                </a:moveTo>
                <a:cubicBezTo>
                  <a:pt x="1261262" y="985"/>
                  <a:pt x="1230068" y="2873"/>
                  <a:pt x="1197893" y="6075"/>
                </a:cubicBezTo>
                <a:cubicBezTo>
                  <a:pt x="659312" y="91730"/>
                  <a:pt x="505645" y="525775"/>
                  <a:pt x="507667" y="763758"/>
                </a:cubicBezTo>
                <a:cubicBezTo>
                  <a:pt x="8217" y="871226"/>
                  <a:pt x="-20949" y="1223755"/>
                  <a:pt x="7570" y="1391026"/>
                </a:cubicBezTo>
                <a:cubicBezTo>
                  <a:pt x="50640" y="1608564"/>
                  <a:pt x="241514" y="1732929"/>
                  <a:pt x="421358" y="1796630"/>
                </a:cubicBezTo>
                <a:cubicBezTo>
                  <a:pt x="490655" y="1763053"/>
                  <a:pt x="572067" y="1735693"/>
                  <a:pt x="666846" y="1715300"/>
                </a:cubicBezTo>
                <a:cubicBezTo>
                  <a:pt x="664284" y="1413784"/>
                  <a:pt x="858974" y="863866"/>
                  <a:pt x="1541336" y="755343"/>
                </a:cubicBezTo>
                <a:cubicBezTo>
                  <a:pt x="2193557" y="690442"/>
                  <a:pt x="2527763" y="1051697"/>
                  <a:pt x="2615736" y="1250702"/>
                </a:cubicBezTo>
                <a:cubicBezTo>
                  <a:pt x="2788871" y="1162348"/>
                  <a:pt x="3063969" y="1106134"/>
                  <a:pt x="3293657" y="1230163"/>
                </a:cubicBezTo>
                <a:cubicBezTo>
                  <a:pt x="3356880" y="1260396"/>
                  <a:pt x="3411430" y="1304775"/>
                  <a:pt x="3453316" y="1359656"/>
                </a:cubicBezTo>
                <a:cubicBezTo>
                  <a:pt x="3466700" y="1233986"/>
                  <a:pt x="3433709" y="1108535"/>
                  <a:pt x="3390743" y="1030558"/>
                </a:cubicBezTo>
                <a:cubicBezTo>
                  <a:pt x="3338082" y="940376"/>
                  <a:pt x="3094071" y="743307"/>
                  <a:pt x="2783352" y="794792"/>
                </a:cubicBezTo>
                <a:cubicBezTo>
                  <a:pt x="2816311" y="619733"/>
                  <a:pt x="2728601" y="451435"/>
                  <a:pt x="2580984" y="380845"/>
                </a:cubicBezTo>
                <a:cubicBezTo>
                  <a:pt x="2399693" y="282950"/>
                  <a:pt x="2182561" y="327319"/>
                  <a:pt x="2045907" y="397057"/>
                </a:cubicBezTo>
                <a:cubicBezTo>
                  <a:pt x="1980811" y="249801"/>
                  <a:pt x="1744899" y="-10010"/>
                  <a:pt x="1291489" y="29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9" name="Trapezoid 2">
            <a:extLst>
              <a:ext uri="{FF2B5EF4-FFF2-40B4-BE49-F238E27FC236}">
                <a16:creationId xmlns:a16="http://schemas.microsoft.com/office/drawing/2014/main" id="{31E24DE6-9BDA-4BA1-875D-792D412DF474}"/>
              </a:ext>
            </a:extLst>
          </p:cNvPr>
          <p:cNvSpPr>
            <a:spLocks noChangeAspect="1"/>
          </p:cNvSpPr>
          <p:nvPr/>
        </p:nvSpPr>
        <p:spPr>
          <a:xfrm>
            <a:off x="6526901" y="3368264"/>
            <a:ext cx="251055" cy="310825"/>
          </a:xfrm>
          <a:custGeom>
            <a:avLst/>
            <a:gdLst/>
            <a:ahLst/>
            <a:cxnLst/>
            <a:rect l="l" t="t" r="r" b="b"/>
            <a:pathLst>
              <a:path w="3176916" h="3933269">
                <a:moveTo>
                  <a:pt x="1597126" y="1340437"/>
                </a:moveTo>
                <a:cubicBezTo>
                  <a:pt x="1516725" y="1340222"/>
                  <a:pt x="1389074" y="1393456"/>
                  <a:pt x="1340877" y="1496151"/>
                </a:cubicBezTo>
                <a:cubicBezTo>
                  <a:pt x="1343250" y="1522078"/>
                  <a:pt x="1343241" y="1512286"/>
                  <a:pt x="1347995" y="1554882"/>
                </a:cubicBezTo>
                <a:cubicBezTo>
                  <a:pt x="1416100" y="1454837"/>
                  <a:pt x="1524178" y="1437570"/>
                  <a:pt x="1593513" y="1429698"/>
                </a:cubicBezTo>
                <a:cubicBezTo>
                  <a:pt x="1662848" y="1421826"/>
                  <a:pt x="1796931" y="1484376"/>
                  <a:pt x="1831845" y="1544793"/>
                </a:cubicBezTo>
                <a:cubicBezTo>
                  <a:pt x="1835344" y="1495673"/>
                  <a:pt x="1834080" y="1513228"/>
                  <a:pt x="1837578" y="1468870"/>
                </a:cubicBezTo>
                <a:cubicBezTo>
                  <a:pt x="1774303" y="1383001"/>
                  <a:pt x="1677527" y="1340652"/>
                  <a:pt x="1597126" y="1340437"/>
                </a:cubicBezTo>
                <a:close/>
                <a:moveTo>
                  <a:pt x="2160240" y="1304708"/>
                </a:moveTo>
                <a:lnTo>
                  <a:pt x="3176916" y="1304708"/>
                </a:lnTo>
                <a:lnTo>
                  <a:pt x="3176916" y="1520732"/>
                </a:lnTo>
                <a:lnTo>
                  <a:pt x="2160240" y="1520732"/>
                </a:lnTo>
                <a:close/>
                <a:moveTo>
                  <a:pt x="0" y="1304708"/>
                </a:moveTo>
                <a:lnTo>
                  <a:pt x="1016676" y="1304708"/>
                </a:lnTo>
                <a:lnTo>
                  <a:pt x="1016676" y="1520732"/>
                </a:lnTo>
                <a:lnTo>
                  <a:pt x="0" y="1520732"/>
                </a:lnTo>
                <a:close/>
                <a:moveTo>
                  <a:pt x="1586368" y="1190405"/>
                </a:moveTo>
                <a:cubicBezTo>
                  <a:pt x="1742191" y="1188817"/>
                  <a:pt x="1896109" y="1256762"/>
                  <a:pt x="1914771" y="1391382"/>
                </a:cubicBezTo>
                <a:lnTo>
                  <a:pt x="2359597" y="3933269"/>
                </a:lnTo>
                <a:lnTo>
                  <a:pt x="847429" y="3933269"/>
                </a:lnTo>
                <a:lnTo>
                  <a:pt x="1246535" y="1406622"/>
                </a:lnTo>
                <a:cubicBezTo>
                  <a:pt x="1272818" y="1263112"/>
                  <a:pt x="1430545" y="1191992"/>
                  <a:pt x="1586368" y="1190405"/>
                </a:cubicBezTo>
                <a:close/>
                <a:moveTo>
                  <a:pt x="2642670" y="318729"/>
                </a:moveTo>
                <a:lnTo>
                  <a:pt x="2795422" y="471481"/>
                </a:lnTo>
                <a:lnTo>
                  <a:pt x="2076524" y="1190379"/>
                </a:lnTo>
                <a:lnTo>
                  <a:pt x="1923772" y="1037627"/>
                </a:lnTo>
                <a:close/>
                <a:moveTo>
                  <a:pt x="564355" y="318729"/>
                </a:moveTo>
                <a:lnTo>
                  <a:pt x="1283254" y="1037627"/>
                </a:lnTo>
                <a:lnTo>
                  <a:pt x="1130501" y="1190379"/>
                </a:lnTo>
                <a:lnTo>
                  <a:pt x="411603" y="471481"/>
                </a:lnTo>
                <a:close/>
                <a:moveTo>
                  <a:pt x="1495501" y="0"/>
                </a:moveTo>
                <a:lnTo>
                  <a:pt x="1711525" y="0"/>
                </a:lnTo>
                <a:lnTo>
                  <a:pt x="1711525" y="1016676"/>
                </a:lnTo>
                <a:lnTo>
                  <a:pt x="1495501" y="1016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grpSp>
        <p:nvGrpSpPr>
          <p:cNvPr id="10" name="그룹 9">
            <a:extLst>
              <a:ext uri="{FF2B5EF4-FFF2-40B4-BE49-F238E27FC236}">
                <a16:creationId xmlns:a16="http://schemas.microsoft.com/office/drawing/2014/main" id="{5163F95E-CC7D-454A-A1E1-9601D216F9B2}"/>
              </a:ext>
            </a:extLst>
          </p:cNvPr>
          <p:cNvGrpSpPr/>
          <p:nvPr/>
        </p:nvGrpSpPr>
        <p:grpSpPr>
          <a:xfrm>
            <a:off x="6777956" y="1843548"/>
            <a:ext cx="4876087" cy="3108543"/>
            <a:chOff x="7141773" y="871109"/>
            <a:chExt cx="4472353" cy="1636467"/>
          </a:xfrm>
        </p:grpSpPr>
        <p:sp>
          <p:nvSpPr>
            <p:cNvPr id="11" name="Rectangle 18">
              <a:extLst>
                <a:ext uri="{FF2B5EF4-FFF2-40B4-BE49-F238E27FC236}">
                  <a16:creationId xmlns:a16="http://schemas.microsoft.com/office/drawing/2014/main" id="{5341B7EC-8AF2-4999-AD57-EAE3C4126043}"/>
                </a:ext>
              </a:extLst>
            </p:cNvPr>
            <p:cNvSpPr/>
            <p:nvPr/>
          </p:nvSpPr>
          <p:spPr>
            <a:xfrm>
              <a:off x="7192221" y="871109"/>
              <a:ext cx="4421905" cy="1636467"/>
            </a:xfrm>
            <a:prstGeom prst="rect">
              <a:avLst/>
            </a:prstGeom>
          </p:spPr>
          <p:txBody>
            <a:bodyPr wrap="square">
              <a:spAutoFit/>
            </a:bodyPr>
            <a:lstStyle/>
            <a:p>
              <a:pPr marL="285750" indent="-285750">
                <a:buFont typeface="Arial" panose="020B0604020202020204" pitchFamily="34" charset="0"/>
                <a:buChar char="•"/>
              </a:pPr>
              <a:r>
                <a:rPr lang="en-US" altLang="ko-KR" sz="1600" b="1" dirty="0">
                  <a:solidFill>
                    <a:schemeClr val="tx1">
                      <a:lumMod val="75000"/>
                      <a:lumOff val="25000"/>
                    </a:schemeClr>
                  </a:solidFill>
                  <a:latin typeface="+mj-lt"/>
                  <a:cs typeface="Times New Roman" panose="02020603050405020304" pitchFamily="18" charset="0"/>
                </a:rPr>
                <a:t>People: Connection</a:t>
              </a:r>
              <a:r>
                <a:rPr lang="en-GB" sz="1600" b="0" i="0" dirty="0">
                  <a:solidFill>
                    <a:srgbClr val="333333"/>
                  </a:solidFill>
                  <a:effectLst/>
                  <a:latin typeface="+mj-lt"/>
                </a:rPr>
                <a:t> is what builds valuable relationships, It helps to reach goals and brings a sense of security.</a:t>
              </a:r>
            </a:p>
            <a:p>
              <a:pPr marL="285750" indent="-285750">
                <a:buFont typeface="Arial" panose="020B0604020202020204" pitchFamily="34" charset="0"/>
                <a:buChar char="•"/>
              </a:pPr>
              <a:r>
                <a:rPr lang="en-GB" altLang="ko-KR" dirty="0">
                  <a:solidFill>
                    <a:srgbClr val="333333"/>
                  </a:solidFill>
                  <a:latin typeface="+mj-lt"/>
                  <a:cs typeface="Times New Roman" panose="02020603050405020304" pitchFamily="18" charset="0"/>
                </a:rPr>
                <a:t>Learning from other people to become what you want to become in future</a:t>
              </a:r>
            </a:p>
            <a:p>
              <a:pPr marL="285750" indent="-285750">
                <a:buFont typeface="Arial" panose="020B0604020202020204" pitchFamily="34" charset="0"/>
                <a:buChar char="•"/>
              </a:pPr>
              <a:endParaRPr lang="en-GB" sz="1600" b="0" i="0" dirty="0">
                <a:solidFill>
                  <a:srgbClr val="333333"/>
                </a:solidFill>
                <a:effectLst/>
                <a:latin typeface="+mj-lt"/>
              </a:endParaRPr>
            </a:p>
            <a:p>
              <a:pPr marL="285750" indent="-285750">
                <a:buFont typeface="Arial" panose="020B0604020202020204" pitchFamily="34" charset="0"/>
                <a:buChar char="•"/>
              </a:pPr>
              <a:r>
                <a:rPr lang="en-GB" sz="1600" b="0" i="0" dirty="0">
                  <a:solidFill>
                    <a:srgbClr val="333333"/>
                  </a:solidFill>
                  <a:effectLst/>
                  <a:latin typeface="+mj-lt"/>
                </a:rPr>
                <a:t>REINFORCEMENT: A strong community will go beyond the immediate basic needs.  </a:t>
              </a:r>
              <a:endParaRPr lang="en-GB" sz="1600" b="0" i="0" dirty="0">
                <a:solidFill>
                  <a:srgbClr val="333333"/>
                </a:solidFill>
                <a:effectLst/>
                <a:latin typeface="montserrat" panose="00000500000000000000" pitchFamily="2" charset="0"/>
              </a:endParaRPr>
            </a:p>
            <a:p>
              <a:endParaRPr lang="en-GB" sz="1600" b="0" i="0" dirty="0">
                <a:solidFill>
                  <a:srgbClr val="333333"/>
                </a:solidFill>
                <a:effectLst/>
                <a:latin typeface="montserrat" panose="00000500000000000000" pitchFamily="2" charset="0"/>
              </a:endParaRPr>
            </a:p>
            <a:p>
              <a:pPr marL="285750" indent="-285750">
                <a:buFont typeface="Arial" panose="020B0604020202020204" pitchFamily="34" charset="0"/>
                <a:buChar char="•"/>
              </a:pPr>
              <a:r>
                <a:rPr lang="en-GB" sz="1600" b="0" i="0" dirty="0">
                  <a:solidFill>
                    <a:srgbClr val="333333"/>
                  </a:solidFill>
                  <a:effectLst/>
                  <a:latin typeface="montserrat" panose="00000500000000000000" pitchFamily="2" charset="0"/>
                </a:rPr>
                <a:t>SHARING stimulates innovation.</a:t>
              </a:r>
            </a:p>
            <a:p>
              <a:r>
                <a:rPr lang="en-GB" sz="1600" b="0" i="0">
                  <a:solidFill>
                    <a:srgbClr val="333333"/>
                  </a:solidFill>
                  <a:effectLst/>
                  <a:latin typeface="montserrat" panose="00000500000000000000" pitchFamily="2" charset="0"/>
                </a:rPr>
                <a:t>    sharing </a:t>
              </a:r>
              <a:r>
                <a:rPr lang="en-GB" sz="1600" b="0" i="0" dirty="0">
                  <a:solidFill>
                    <a:srgbClr val="333333"/>
                  </a:solidFill>
                  <a:effectLst/>
                  <a:latin typeface="montserrat" panose="00000500000000000000" pitchFamily="2" charset="0"/>
                </a:rPr>
                <a:t>also </a:t>
              </a:r>
              <a:r>
                <a:rPr lang="en-GB" sz="1600" dirty="0">
                  <a:solidFill>
                    <a:srgbClr val="333333"/>
                  </a:solidFill>
                  <a:latin typeface="montserrat" panose="00000500000000000000" pitchFamily="2" charset="0"/>
                </a:rPr>
                <a:t> </a:t>
              </a:r>
              <a:r>
                <a:rPr lang="en-GB" sz="1600" b="0" i="0" dirty="0">
                  <a:solidFill>
                    <a:srgbClr val="333333"/>
                  </a:solidFill>
                  <a:effectLst/>
                  <a:latin typeface="montserrat" panose="00000500000000000000" pitchFamily="2" charset="0"/>
                </a:rPr>
                <a:t>gaining knowledge, </a:t>
              </a:r>
              <a:r>
                <a:rPr lang="en-GB" sz="1600" b="0" i="0">
                  <a:solidFill>
                    <a:srgbClr val="333333"/>
                  </a:solidFill>
                  <a:effectLst/>
                  <a:latin typeface="montserrat" panose="00000500000000000000" pitchFamily="2" charset="0"/>
                </a:rPr>
                <a:t>breed     new </a:t>
              </a:r>
              <a:r>
                <a:rPr lang="en-GB" sz="1600" b="0" i="0" dirty="0">
                  <a:solidFill>
                    <a:srgbClr val="333333"/>
                  </a:solidFill>
                  <a:effectLst/>
                  <a:latin typeface="montserrat" panose="00000500000000000000" pitchFamily="2" charset="0"/>
                </a:rPr>
                <a:t>ideas. </a:t>
              </a:r>
              <a:r>
                <a:rPr lang="en-US" altLang="ko-KR" sz="1600" b="1" dirty="0">
                  <a:solidFill>
                    <a:schemeClr val="tx1">
                      <a:lumMod val="75000"/>
                      <a:lumOff val="25000"/>
                    </a:schemeClr>
                  </a:solidFill>
                  <a:latin typeface="+mj-lt"/>
                  <a:cs typeface="Times New Roman" panose="02020603050405020304" pitchFamily="18" charset="0"/>
                </a:rPr>
                <a:t>			</a:t>
              </a:r>
            </a:p>
          </p:txBody>
        </p:sp>
        <p:sp>
          <p:nvSpPr>
            <p:cNvPr id="12" name="Rectangle 18">
              <a:extLst>
                <a:ext uri="{FF2B5EF4-FFF2-40B4-BE49-F238E27FC236}">
                  <a16:creationId xmlns:a16="http://schemas.microsoft.com/office/drawing/2014/main" id="{AF10C467-8BE5-46D4-9310-606F4B1A96A7}"/>
                </a:ext>
              </a:extLst>
            </p:cNvPr>
            <p:cNvSpPr/>
            <p:nvPr/>
          </p:nvSpPr>
          <p:spPr>
            <a:xfrm>
              <a:off x="7141773" y="2045334"/>
              <a:ext cx="4421905" cy="338554"/>
            </a:xfrm>
            <a:prstGeom prst="rect">
              <a:avLst/>
            </a:prstGeom>
          </p:spPr>
          <p:txBody>
            <a:bodyPr wrap="square">
              <a:spAutoFit/>
            </a:bodyPr>
            <a:lstStyle/>
            <a:p>
              <a:endParaRPr lang="en-US" altLang="ko-KR" sz="16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grpSp>
      <p:pic>
        <p:nvPicPr>
          <p:cNvPr id="6" name="Picture Placeholder 5">
            <a:extLst>
              <a:ext uri="{FF2B5EF4-FFF2-40B4-BE49-F238E27FC236}">
                <a16:creationId xmlns:a16="http://schemas.microsoft.com/office/drawing/2014/main" id="{A5CAFCB0-41D3-4E8A-88E6-C6EF9472F520}"/>
              </a:ext>
            </a:extLst>
          </p:cNvPr>
          <p:cNvPicPr>
            <a:picLocks noGrp="1" noChangeAspect="1"/>
          </p:cNvPicPr>
          <p:nvPr>
            <p:ph type="pic" sz="quarter" idx="14"/>
          </p:nvPr>
        </p:nvPicPr>
        <p:blipFill>
          <a:blip r:embed="rId3"/>
          <a:srcRect t="23330" b="23330"/>
          <a:stretch>
            <a:fillRect/>
          </a:stretch>
        </p:blipFill>
        <p:spPr>
          <a:prstGeom prst="rect">
            <a:avLst/>
          </a:prstGeom>
        </p:spPr>
      </p:pic>
    </p:spTree>
    <p:extLst>
      <p:ext uri="{BB962C8B-B14F-4D97-AF65-F5344CB8AC3E}">
        <p14:creationId xmlns:p14="http://schemas.microsoft.com/office/powerpoint/2010/main" val="1585171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07906" y="751143"/>
            <a:ext cx="11573197" cy="724247"/>
          </a:xfrm>
        </p:spPr>
        <p:txBody>
          <a:bodyPr/>
          <a:lstStyle/>
          <a:p>
            <a:r>
              <a:rPr lang="en-US" dirty="0">
                <a:latin typeface="Times New Roman" panose="02020603050405020304" pitchFamily="18" charset="0"/>
                <a:cs typeface="Times New Roman" panose="02020603050405020304" pitchFamily="18" charset="0"/>
              </a:rPr>
              <a:t>Communication Platform</a:t>
            </a:r>
          </a:p>
        </p:txBody>
      </p:sp>
      <p:grpSp>
        <p:nvGrpSpPr>
          <p:cNvPr id="33" name="Group 32">
            <a:extLst>
              <a:ext uri="{FF2B5EF4-FFF2-40B4-BE49-F238E27FC236}">
                <a16:creationId xmlns:a16="http://schemas.microsoft.com/office/drawing/2014/main" id="{C7C8A7C6-C610-4157-90D5-40EA5767A49E}"/>
              </a:ext>
            </a:extLst>
          </p:cNvPr>
          <p:cNvGrpSpPr/>
          <p:nvPr/>
        </p:nvGrpSpPr>
        <p:grpSpPr>
          <a:xfrm>
            <a:off x="852648" y="1951562"/>
            <a:ext cx="3974335" cy="4247317"/>
            <a:chOff x="386469" y="2772778"/>
            <a:chExt cx="3974335" cy="4247317"/>
          </a:xfrm>
        </p:grpSpPr>
        <p:sp>
          <p:nvSpPr>
            <p:cNvPr id="18" name="TextBox 17">
              <a:extLst>
                <a:ext uri="{FF2B5EF4-FFF2-40B4-BE49-F238E27FC236}">
                  <a16:creationId xmlns:a16="http://schemas.microsoft.com/office/drawing/2014/main" id="{485DDF7F-7B79-48D2-9CDC-A7D8AD75CC39}"/>
                </a:ext>
              </a:extLst>
            </p:cNvPr>
            <p:cNvSpPr txBox="1"/>
            <p:nvPr/>
          </p:nvSpPr>
          <p:spPr>
            <a:xfrm>
              <a:off x="1000626" y="2772778"/>
              <a:ext cx="3360178" cy="4247317"/>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Huge potential to assist communities </a:t>
              </a:r>
            </a:p>
            <a:p>
              <a:r>
                <a:rPr lang="en-GB" dirty="0">
                  <a:latin typeface="Times New Roman" panose="02020603050405020304" pitchFamily="18" charset="0"/>
                  <a:cs typeface="Times New Roman" panose="02020603050405020304" pitchFamily="18" charset="0"/>
                </a:rPr>
                <a:t>Enhance its operations</a:t>
              </a:r>
            </a:p>
            <a:p>
              <a:r>
                <a:rPr lang="en-GB" altLang="ko-KR" sz="2400" b="1" dirty="0">
                  <a:solidFill>
                    <a:schemeClr val="tx1">
                      <a:lumMod val="75000"/>
                      <a:lumOff val="25000"/>
                    </a:schemeClr>
                  </a:solidFill>
                  <a:latin typeface="Times New Roman" panose="02020603050405020304" pitchFamily="18" charset="0"/>
                  <a:cs typeface="Times New Roman" panose="02020603050405020304" pitchFamily="18" charset="0"/>
                </a:rPr>
                <a:t>Positive Aspect</a:t>
              </a:r>
            </a:p>
            <a:p>
              <a:pPr marL="342900" indent="-342900">
                <a:buFont typeface="Arial" panose="020B0604020202020204" pitchFamily="34" charset="0"/>
                <a:buChar char="•"/>
              </a:pPr>
              <a:r>
                <a:rPr lang="en-GB" altLang="ko-KR" sz="2400" b="1" dirty="0">
                  <a:solidFill>
                    <a:schemeClr val="tx1">
                      <a:lumMod val="75000"/>
                      <a:lumOff val="25000"/>
                    </a:schemeClr>
                  </a:solidFill>
                  <a:latin typeface="Times New Roman" panose="02020603050405020304" pitchFamily="18" charset="0"/>
                  <a:cs typeface="Times New Roman" panose="02020603050405020304" pitchFamily="18" charset="0"/>
                </a:rPr>
                <a:t>Faster to past information</a:t>
              </a:r>
            </a:p>
            <a:p>
              <a:pPr marL="342900" indent="-342900">
                <a:buFont typeface="Arial" panose="020B0604020202020204" pitchFamily="34" charset="0"/>
                <a:buChar char="•"/>
              </a:pPr>
              <a:r>
                <a:rPr lang="en-GB" altLang="ko-KR" sz="2400" b="1" dirty="0">
                  <a:solidFill>
                    <a:schemeClr val="tx1">
                      <a:lumMod val="75000"/>
                      <a:lumOff val="25000"/>
                    </a:schemeClr>
                  </a:solidFill>
                  <a:latin typeface="Times New Roman" panose="02020603050405020304" pitchFamily="18" charset="0"/>
                  <a:cs typeface="Times New Roman" panose="02020603050405020304" pitchFamily="18" charset="0"/>
                </a:rPr>
                <a:t>Connecting people together</a:t>
              </a:r>
            </a:p>
            <a:p>
              <a:pPr marL="342900" indent="-342900">
                <a:buFont typeface="Arial" panose="020B0604020202020204" pitchFamily="34" charset="0"/>
                <a:buChar char="•"/>
              </a:pPr>
              <a:r>
                <a:rPr lang="en-GB" altLang="ko-KR" sz="2400" b="1" dirty="0">
                  <a:solidFill>
                    <a:schemeClr val="tx1">
                      <a:lumMod val="75000"/>
                      <a:lumOff val="25000"/>
                    </a:schemeClr>
                  </a:solidFill>
                  <a:latin typeface="Times New Roman" panose="02020603050405020304" pitchFamily="18" charset="0"/>
                  <a:cs typeface="Times New Roman" panose="02020603050405020304" pitchFamily="18" charset="0"/>
                </a:rPr>
                <a:t>Learning tools </a:t>
              </a:r>
            </a:p>
            <a:p>
              <a:pPr marL="342900" indent="-342900">
                <a:buFont typeface="Arial" panose="020B0604020202020204" pitchFamily="34" charset="0"/>
                <a:buChar char="•"/>
              </a:pPr>
              <a:endParaRPr lang="en-GB" altLang="ko-KR" sz="2400" b="1" dirty="0">
                <a:solidFill>
                  <a:schemeClr val="tx1">
                    <a:lumMod val="75000"/>
                    <a:lumOff val="25000"/>
                  </a:schemeClr>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GB" altLang="ko-KR" sz="2400" dirty="0">
                <a:solidFill>
                  <a:schemeClr val="tx1">
                    <a:lumMod val="75000"/>
                    <a:lumOff val="25000"/>
                  </a:schemeClr>
                </a:solidFill>
                <a:latin typeface="Times New Roman" panose="02020603050405020304" pitchFamily="18" charset="0"/>
                <a:cs typeface="Times New Roman" panose="02020603050405020304" pitchFamily="18" charset="0"/>
              </a:endParaRPr>
            </a:p>
            <a:p>
              <a:endParaRPr lang="en-US" altLang="ko-KR" sz="24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27" name="Rounded Rectangle 27">
              <a:extLst>
                <a:ext uri="{FF2B5EF4-FFF2-40B4-BE49-F238E27FC236}">
                  <a16:creationId xmlns:a16="http://schemas.microsoft.com/office/drawing/2014/main" id="{DC133AA1-02AF-4CAD-B30D-93BB59103663}"/>
                </a:ext>
              </a:extLst>
            </p:cNvPr>
            <p:cNvSpPr/>
            <p:nvPr/>
          </p:nvSpPr>
          <p:spPr>
            <a:xfrm>
              <a:off x="386469" y="3312857"/>
              <a:ext cx="504529" cy="387547"/>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grpSp>
      <p:grpSp>
        <p:nvGrpSpPr>
          <p:cNvPr id="32" name="Group 31">
            <a:extLst>
              <a:ext uri="{FF2B5EF4-FFF2-40B4-BE49-F238E27FC236}">
                <a16:creationId xmlns:a16="http://schemas.microsoft.com/office/drawing/2014/main" id="{534D737C-B84D-4931-950D-46BC44FF1AF2}"/>
              </a:ext>
            </a:extLst>
          </p:cNvPr>
          <p:cNvGrpSpPr/>
          <p:nvPr/>
        </p:nvGrpSpPr>
        <p:grpSpPr>
          <a:xfrm>
            <a:off x="6896521" y="1875962"/>
            <a:ext cx="4740360" cy="3453119"/>
            <a:chOff x="7386463" y="3252293"/>
            <a:chExt cx="4359791" cy="2461875"/>
          </a:xfrm>
        </p:grpSpPr>
        <p:grpSp>
          <p:nvGrpSpPr>
            <p:cNvPr id="22" name="Group 21">
              <a:extLst>
                <a:ext uri="{FF2B5EF4-FFF2-40B4-BE49-F238E27FC236}">
                  <a16:creationId xmlns:a16="http://schemas.microsoft.com/office/drawing/2014/main" id="{CAA64E77-CEE9-4696-833D-F01B317EAA4F}"/>
                </a:ext>
              </a:extLst>
            </p:cNvPr>
            <p:cNvGrpSpPr/>
            <p:nvPr/>
          </p:nvGrpSpPr>
          <p:grpSpPr>
            <a:xfrm>
              <a:off x="7386463" y="3252293"/>
              <a:ext cx="4359791" cy="2461875"/>
              <a:chOff x="1395848" y="3256486"/>
              <a:chExt cx="3831044" cy="2461875"/>
            </a:xfrm>
          </p:grpSpPr>
          <p:sp>
            <p:nvSpPr>
              <p:cNvPr id="23" name="TextBox 22">
                <a:extLst>
                  <a:ext uri="{FF2B5EF4-FFF2-40B4-BE49-F238E27FC236}">
                    <a16:creationId xmlns:a16="http://schemas.microsoft.com/office/drawing/2014/main" id="{17DCED41-2F4E-4595-93D4-10B2FCB5B407}"/>
                  </a:ext>
                </a:extLst>
              </p:cNvPr>
              <p:cNvSpPr txBox="1"/>
              <p:nvPr/>
            </p:nvSpPr>
            <p:spPr>
              <a:xfrm>
                <a:off x="1908226" y="3348549"/>
                <a:ext cx="3318666" cy="2369812"/>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r>
                  <a:rPr lang="en-US" altLang="ko-KR" sz="2400" b="1" dirty="0">
                    <a:solidFill>
                      <a:schemeClr val="tx1">
                        <a:lumMod val="75000"/>
                        <a:lumOff val="25000"/>
                      </a:schemeClr>
                    </a:solidFill>
                    <a:latin typeface="Times New Roman" panose="02020603050405020304" pitchFamily="18" charset="0"/>
                    <a:cs typeface="Times New Roman" panose="02020603050405020304" pitchFamily="18" charset="0"/>
                  </a:rPr>
                  <a:t>Negative Aspect</a:t>
                </a:r>
              </a:p>
              <a:p>
                <a:pPr marL="342900" indent="-342900">
                  <a:buFont typeface="Arial" panose="020B0604020202020204" pitchFamily="34" charset="0"/>
                  <a:buChar char="•"/>
                </a:pPr>
                <a:r>
                  <a:rPr lang="en-US" altLang="ko-KR" sz="2400" dirty="0">
                    <a:solidFill>
                      <a:schemeClr val="tx1">
                        <a:lumMod val="75000"/>
                        <a:lumOff val="25000"/>
                      </a:schemeClr>
                    </a:solidFill>
                    <a:latin typeface="Times New Roman" panose="02020603050405020304" pitchFamily="18" charset="0"/>
                    <a:cs typeface="Times New Roman" panose="02020603050405020304" pitchFamily="18" charset="0"/>
                  </a:rPr>
                  <a:t>Cyberbullying</a:t>
                </a:r>
              </a:p>
              <a:p>
                <a:pPr marL="342900" indent="-342900">
                  <a:buFont typeface="Arial" panose="020B0604020202020204" pitchFamily="34" charset="0"/>
                  <a:buChar char="•"/>
                </a:pPr>
                <a:r>
                  <a:rPr lang="en-US" altLang="ko-KR" sz="2400" dirty="0">
                    <a:solidFill>
                      <a:schemeClr val="tx1">
                        <a:lumMod val="75000"/>
                        <a:lumOff val="25000"/>
                      </a:schemeClr>
                    </a:solidFill>
                    <a:latin typeface="Times New Roman" panose="02020603050405020304" pitchFamily="18" charset="0"/>
                    <a:cs typeface="Times New Roman" panose="02020603050405020304" pitchFamily="18" charset="0"/>
                  </a:rPr>
                  <a:t>Scams </a:t>
                </a:r>
              </a:p>
              <a:p>
                <a:pPr marL="342900" indent="-342900">
                  <a:buFont typeface="Arial" panose="020B0604020202020204" pitchFamily="34" charset="0"/>
                  <a:buChar char="•"/>
                </a:pPr>
                <a:r>
                  <a:rPr lang="en-US" altLang="ko-KR" sz="2400" dirty="0">
                    <a:solidFill>
                      <a:schemeClr val="tx1">
                        <a:lumMod val="75000"/>
                        <a:lumOff val="25000"/>
                      </a:schemeClr>
                    </a:solidFill>
                    <a:latin typeface="Times New Roman" panose="02020603050405020304" pitchFamily="18" charset="0"/>
                    <a:cs typeface="Times New Roman" panose="02020603050405020304" pitchFamily="18" charset="0"/>
                  </a:rPr>
                  <a:t>digital manipulation</a:t>
                </a:r>
              </a:p>
              <a:p>
                <a:pPr marL="342900" indent="-342900">
                  <a:buFont typeface="Arial" panose="020B0604020202020204" pitchFamily="34" charset="0"/>
                  <a:buChar char="•"/>
                </a:pPr>
                <a:r>
                  <a:rPr lang="en-US" altLang="ko-KR" sz="2400" dirty="0">
                    <a:solidFill>
                      <a:schemeClr val="tx1">
                        <a:lumMod val="75000"/>
                        <a:lumOff val="25000"/>
                      </a:schemeClr>
                    </a:solidFill>
                    <a:latin typeface="Times New Roman" panose="02020603050405020304" pitchFamily="18" charset="0"/>
                    <a:cs typeface="Times New Roman" panose="02020603050405020304" pitchFamily="18" charset="0"/>
                  </a:rPr>
                  <a:t>Misinformation</a:t>
                </a:r>
              </a:p>
              <a:p>
                <a:pPr marL="342900" indent="-342900">
                  <a:buFont typeface="Arial" panose="020B0604020202020204" pitchFamily="34" charset="0"/>
                  <a:buChar char="•"/>
                </a:pPr>
                <a:endParaRPr lang="en-US" altLang="ko-KR"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US" altLang="ko-KR"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algn="r"/>
                <a:endParaRPr lang="en-US" altLang="ko-KR" sz="24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85FDBC9F-0004-476E-81CA-4671D6FE4978}"/>
                  </a:ext>
                </a:extLst>
              </p:cNvPr>
              <p:cNvSpPr txBox="1"/>
              <p:nvPr/>
            </p:nvSpPr>
            <p:spPr>
              <a:xfrm>
                <a:off x="1395848" y="3256486"/>
                <a:ext cx="2952327" cy="307777"/>
              </a:xfrm>
              <a:prstGeom prst="rect">
                <a:avLst/>
              </a:prstGeom>
              <a:noFill/>
            </p:spPr>
            <p:txBody>
              <a:bodyPr wrap="square" rtlCol="0">
                <a:spAutoFit/>
              </a:bodyPr>
              <a:lstStyle/>
              <a:p>
                <a:pPr algn="r"/>
                <a:endParaRPr lang="ko-KR" altLang="en-US" sz="1400" b="1" dirty="0">
                  <a:solidFill>
                    <a:schemeClr val="tx1">
                      <a:lumMod val="75000"/>
                      <a:lumOff val="25000"/>
                    </a:schemeClr>
                  </a:solidFill>
                </a:endParaRPr>
              </a:p>
            </p:txBody>
          </p:sp>
        </p:grpSp>
        <p:sp>
          <p:nvSpPr>
            <p:cNvPr id="28" name="Rounded Rectangle 7">
              <a:extLst>
                <a:ext uri="{FF2B5EF4-FFF2-40B4-BE49-F238E27FC236}">
                  <a16:creationId xmlns:a16="http://schemas.microsoft.com/office/drawing/2014/main" id="{B4BC9737-07BA-428C-9554-690647302237}"/>
                </a:ext>
              </a:extLst>
            </p:cNvPr>
            <p:cNvSpPr/>
            <p:nvPr/>
          </p:nvSpPr>
          <p:spPr>
            <a:xfrm>
              <a:off x="10954381" y="3288930"/>
              <a:ext cx="504529" cy="435402"/>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grpSp>
      <p:pic>
        <p:nvPicPr>
          <p:cNvPr id="20" name="Picture 19">
            <a:extLst>
              <a:ext uri="{FF2B5EF4-FFF2-40B4-BE49-F238E27FC236}">
                <a16:creationId xmlns:a16="http://schemas.microsoft.com/office/drawing/2014/main" id="{C7722B53-C703-450E-BEFB-94936577A50C}"/>
              </a:ext>
            </a:extLst>
          </p:cNvPr>
          <p:cNvPicPr>
            <a:picLocks noChangeAspect="1"/>
          </p:cNvPicPr>
          <p:nvPr/>
        </p:nvPicPr>
        <p:blipFill>
          <a:blip r:embed="rId3"/>
          <a:stretch>
            <a:fillRect/>
          </a:stretch>
        </p:blipFill>
        <p:spPr>
          <a:xfrm>
            <a:off x="4602548" y="1951562"/>
            <a:ext cx="2701677" cy="3377519"/>
          </a:xfrm>
          <a:prstGeom prst="rect">
            <a:avLst/>
          </a:prstGeom>
        </p:spPr>
      </p:pic>
    </p:spTree>
    <p:extLst>
      <p:ext uri="{BB962C8B-B14F-4D97-AF65-F5344CB8AC3E}">
        <p14:creationId xmlns:p14="http://schemas.microsoft.com/office/powerpoint/2010/main" val="4201278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38083" y="668052"/>
            <a:ext cx="11573197" cy="724247"/>
          </a:xfrm>
        </p:spPr>
        <p:txBody>
          <a:bodyPr/>
          <a:lstStyle/>
          <a:p>
            <a:r>
              <a:rPr lang="en-US" b="1" dirty="0">
                <a:latin typeface="Times New Roman" panose="02020603050405020304" pitchFamily="18" charset="0"/>
                <a:cs typeface="Times New Roman" panose="02020603050405020304" pitchFamily="18" charset="0"/>
              </a:rPr>
              <a:t>Role of Towers Hamlets		 Community</a:t>
            </a:r>
          </a:p>
        </p:txBody>
      </p:sp>
      <p:sp>
        <p:nvSpPr>
          <p:cNvPr id="3" name="Rounded Rectangle 3">
            <a:extLst>
              <a:ext uri="{FF2B5EF4-FFF2-40B4-BE49-F238E27FC236}">
                <a16:creationId xmlns:a16="http://schemas.microsoft.com/office/drawing/2014/main" id="{B8E952AD-069D-467B-8A12-89FE52C1BCA8}"/>
              </a:ext>
            </a:extLst>
          </p:cNvPr>
          <p:cNvSpPr/>
          <p:nvPr/>
        </p:nvSpPr>
        <p:spPr>
          <a:xfrm>
            <a:off x="949911" y="4083574"/>
            <a:ext cx="2628000" cy="576064"/>
          </a:xfrm>
          <a:prstGeom prst="roundRect">
            <a:avLst>
              <a:gd name="adj" fmla="val 50000"/>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 name="Rounded Rectangle 4">
            <a:extLst>
              <a:ext uri="{FF2B5EF4-FFF2-40B4-BE49-F238E27FC236}">
                <a16:creationId xmlns:a16="http://schemas.microsoft.com/office/drawing/2014/main" id="{964D0018-0D48-43B4-AA76-E8B6E4C703C1}"/>
              </a:ext>
            </a:extLst>
          </p:cNvPr>
          <p:cNvSpPr/>
          <p:nvPr/>
        </p:nvSpPr>
        <p:spPr>
          <a:xfrm rot="18600000">
            <a:off x="2793223" y="4081775"/>
            <a:ext cx="1440000" cy="576000"/>
          </a:xfrm>
          <a:prstGeom prst="roundRect">
            <a:avLst>
              <a:gd name="adj" fmla="val 50000"/>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5" name="Rounded Rectangle 11">
            <a:extLst>
              <a:ext uri="{FF2B5EF4-FFF2-40B4-BE49-F238E27FC236}">
                <a16:creationId xmlns:a16="http://schemas.microsoft.com/office/drawing/2014/main" id="{31948680-E812-43F8-9277-2BB4AA36FC20}"/>
              </a:ext>
            </a:extLst>
          </p:cNvPr>
          <p:cNvSpPr/>
          <p:nvPr/>
        </p:nvSpPr>
        <p:spPr>
          <a:xfrm>
            <a:off x="3496682" y="3750891"/>
            <a:ext cx="2628000" cy="576064"/>
          </a:xfrm>
          <a:prstGeom prst="roundRect">
            <a:avLst>
              <a:gd name="adj" fmla="val 50000"/>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6" name="Rounded Rectangle 13">
            <a:extLst>
              <a:ext uri="{FF2B5EF4-FFF2-40B4-BE49-F238E27FC236}">
                <a16:creationId xmlns:a16="http://schemas.microsoft.com/office/drawing/2014/main" id="{58A3D917-5183-4B69-9473-F93D7D622DE7}"/>
              </a:ext>
            </a:extLst>
          </p:cNvPr>
          <p:cNvSpPr/>
          <p:nvPr/>
        </p:nvSpPr>
        <p:spPr>
          <a:xfrm>
            <a:off x="6088018" y="3089335"/>
            <a:ext cx="2628000" cy="576064"/>
          </a:xfrm>
          <a:prstGeom prst="roundRect">
            <a:avLst>
              <a:gd name="adj" fmla="val 50000"/>
            </a:avLst>
          </a:prstGeom>
          <a:solidFill>
            <a:schemeClr val="accent3">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7" name="Rounded Rectangle 15">
            <a:extLst>
              <a:ext uri="{FF2B5EF4-FFF2-40B4-BE49-F238E27FC236}">
                <a16:creationId xmlns:a16="http://schemas.microsoft.com/office/drawing/2014/main" id="{577A2175-69FE-4EB9-8CA1-5B7E08F8B86D}"/>
              </a:ext>
            </a:extLst>
          </p:cNvPr>
          <p:cNvSpPr/>
          <p:nvPr/>
        </p:nvSpPr>
        <p:spPr>
          <a:xfrm>
            <a:off x="8703025" y="2427779"/>
            <a:ext cx="2628000" cy="576064"/>
          </a:xfrm>
          <a:prstGeom prst="roundRect">
            <a:avLst>
              <a:gd name="adj" fmla="val 50000"/>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1" name="TextBox 10">
            <a:extLst>
              <a:ext uri="{FF2B5EF4-FFF2-40B4-BE49-F238E27FC236}">
                <a16:creationId xmlns:a16="http://schemas.microsoft.com/office/drawing/2014/main" id="{6AA22351-B02B-4273-9CBA-7BB6F3630732}"/>
              </a:ext>
            </a:extLst>
          </p:cNvPr>
          <p:cNvSpPr txBox="1"/>
          <p:nvPr/>
        </p:nvSpPr>
        <p:spPr>
          <a:xfrm>
            <a:off x="9237268" y="2415606"/>
            <a:ext cx="1926031" cy="584775"/>
          </a:xfrm>
          <a:prstGeom prst="rect">
            <a:avLst/>
          </a:prstGeom>
          <a:noFill/>
        </p:spPr>
        <p:txBody>
          <a:bodyPr wrap="square" lIns="0" rtlCol="0" anchor="ctr">
            <a:spAutoFit/>
          </a:bodyPr>
          <a:lstStyle/>
          <a:p>
            <a:pPr algn="ctr"/>
            <a:r>
              <a:rPr lang="en-US" altLang="ko-KR" sz="1600" b="1" dirty="0">
                <a:latin typeface="Times New Roman" panose="02020603050405020304" pitchFamily="18" charset="0"/>
                <a:cs typeface="Times New Roman" panose="02020603050405020304" pitchFamily="18" charset="0"/>
              </a:rPr>
              <a:t>High Community Population</a:t>
            </a:r>
            <a:endParaRPr lang="ko-KR" altLang="en-US" sz="1600" b="1"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8979F482-F129-486B-A93C-3A8A18266B2C}"/>
              </a:ext>
            </a:extLst>
          </p:cNvPr>
          <p:cNvSpPr txBox="1"/>
          <p:nvPr/>
        </p:nvSpPr>
        <p:spPr>
          <a:xfrm>
            <a:off x="4039420" y="3831482"/>
            <a:ext cx="2339648" cy="584775"/>
          </a:xfrm>
          <a:prstGeom prst="rect">
            <a:avLst/>
          </a:prstGeom>
          <a:noFill/>
        </p:spPr>
        <p:txBody>
          <a:bodyPr wrap="square" lIns="0" rtlCol="0" anchor="ctr">
            <a:spAutoFit/>
          </a:bodyPr>
          <a:lstStyle/>
          <a:p>
            <a:pPr algn="ctr"/>
            <a:r>
              <a:rPr lang="en-US" altLang="ko-KR" sz="1600" b="1" dirty="0">
                <a:latin typeface="Times New Roman" panose="02020603050405020304" pitchFamily="18" charset="0"/>
                <a:cs typeface="Times New Roman" panose="02020603050405020304" pitchFamily="18" charset="0"/>
              </a:rPr>
              <a:t>Incorporated in August 2011</a:t>
            </a:r>
            <a:endParaRPr lang="ko-KR" altLang="en-US" sz="1600" b="1" dirty="0">
              <a:latin typeface="Times New Roman" panose="02020603050405020304" pitchFamily="18" charset="0"/>
              <a:cs typeface="Times New Roman" panose="02020603050405020304" pitchFamily="18" charset="0"/>
            </a:endParaRPr>
          </a:p>
        </p:txBody>
      </p:sp>
      <p:grpSp>
        <p:nvGrpSpPr>
          <p:cNvPr id="16" name="Group 15">
            <a:extLst>
              <a:ext uri="{FF2B5EF4-FFF2-40B4-BE49-F238E27FC236}">
                <a16:creationId xmlns:a16="http://schemas.microsoft.com/office/drawing/2014/main" id="{184CD359-1D90-4DE4-ADAF-20DAFC5B5A75}"/>
              </a:ext>
            </a:extLst>
          </p:cNvPr>
          <p:cNvGrpSpPr/>
          <p:nvPr/>
        </p:nvGrpSpPr>
        <p:grpSpPr>
          <a:xfrm>
            <a:off x="7922965" y="3808485"/>
            <a:ext cx="3408061" cy="993615"/>
            <a:chOff x="302738" y="4417056"/>
            <a:chExt cx="3619748" cy="993615"/>
          </a:xfrm>
        </p:grpSpPr>
        <p:sp>
          <p:nvSpPr>
            <p:cNvPr id="17" name="TextBox 16">
              <a:extLst>
                <a:ext uri="{FF2B5EF4-FFF2-40B4-BE49-F238E27FC236}">
                  <a16:creationId xmlns:a16="http://schemas.microsoft.com/office/drawing/2014/main" id="{46DE4577-1EFD-4FD0-9066-5AB2E0574677}"/>
                </a:ext>
              </a:extLst>
            </p:cNvPr>
            <p:cNvSpPr txBox="1"/>
            <p:nvPr/>
          </p:nvSpPr>
          <p:spPr>
            <a:xfrm>
              <a:off x="302738" y="4417056"/>
              <a:ext cx="3619748" cy="276999"/>
            </a:xfrm>
            <a:prstGeom prst="rect">
              <a:avLst/>
            </a:prstGeom>
            <a:noFill/>
          </p:spPr>
          <p:txBody>
            <a:bodyPr wrap="square" lIns="0" rtlCol="0" anchor="ctr">
              <a:spAutoFit/>
            </a:bodyPr>
            <a:lstStyle/>
            <a:p>
              <a:endParaRPr lang="ko-KR" altLang="en-US" sz="1200" b="1" dirty="0">
                <a:solidFill>
                  <a:schemeClr val="tx1">
                    <a:lumMod val="75000"/>
                    <a:lumOff val="25000"/>
                  </a:schemeClr>
                </a:solidFill>
                <a:cs typeface="Arial" pitchFamily="34" charset="0"/>
              </a:endParaRPr>
            </a:p>
          </p:txBody>
        </p:sp>
        <p:sp>
          <p:nvSpPr>
            <p:cNvPr id="18" name="TextBox 17">
              <a:extLst>
                <a:ext uri="{FF2B5EF4-FFF2-40B4-BE49-F238E27FC236}">
                  <a16:creationId xmlns:a16="http://schemas.microsoft.com/office/drawing/2014/main" id="{BB735644-8749-41EF-B472-8FA44CCBFBC9}"/>
                </a:ext>
              </a:extLst>
            </p:cNvPr>
            <p:cNvSpPr txBox="1"/>
            <p:nvPr/>
          </p:nvSpPr>
          <p:spPr>
            <a:xfrm>
              <a:off x="302738" y="4672007"/>
              <a:ext cx="3619748" cy="738664"/>
            </a:xfrm>
            <a:prstGeom prst="rect">
              <a:avLst/>
            </a:prstGeom>
            <a:noFill/>
          </p:spPr>
          <p:txBody>
            <a:bodyPr wrap="square" lIns="0" rtlCol="0">
              <a:spAutoFit/>
            </a:bodyPr>
            <a:lstStyle/>
            <a:p>
              <a:pPr marL="285750" indent="-285750">
                <a:buFont typeface="Arial" panose="020B0604020202020204" pitchFamily="34" charset="0"/>
                <a:buChar char="•"/>
              </a:pPr>
              <a:r>
                <a:rPr lang="en-US" altLang="ko-KR" sz="1400" dirty="0">
                  <a:solidFill>
                    <a:schemeClr val="tx1">
                      <a:lumMod val="75000"/>
                      <a:lumOff val="25000"/>
                    </a:schemeClr>
                  </a:solidFill>
                  <a:latin typeface="Times New Roman" panose="02020603050405020304" pitchFamily="18" charset="0"/>
                  <a:cs typeface="Times New Roman" panose="02020603050405020304" pitchFamily="18" charset="0"/>
                </a:rPr>
                <a:t>Proper Education</a:t>
              </a:r>
            </a:p>
            <a:p>
              <a:pPr marL="285750" indent="-285750">
                <a:buFont typeface="Arial" panose="020B0604020202020204" pitchFamily="34" charset="0"/>
                <a:buChar char="•"/>
              </a:pPr>
              <a:r>
                <a:rPr lang="en-US" altLang="ko-KR" sz="1400" dirty="0">
                  <a:solidFill>
                    <a:schemeClr val="tx1">
                      <a:lumMod val="75000"/>
                      <a:lumOff val="25000"/>
                    </a:schemeClr>
                  </a:solidFill>
                  <a:latin typeface="Times New Roman" panose="02020603050405020304" pitchFamily="18" charset="0"/>
                  <a:cs typeface="Times New Roman" panose="02020603050405020304" pitchFamily="18" charset="0"/>
                </a:rPr>
                <a:t>Practical Advice</a:t>
              </a:r>
            </a:p>
            <a:p>
              <a:pPr marL="285750" indent="-285750">
                <a:buFont typeface="Arial" panose="020B0604020202020204" pitchFamily="34" charset="0"/>
                <a:buChar char="•"/>
              </a:pPr>
              <a:r>
                <a:rPr lang="en-US" altLang="ko-KR" sz="1400" dirty="0">
                  <a:solidFill>
                    <a:schemeClr val="tx1">
                      <a:lumMod val="75000"/>
                      <a:lumOff val="25000"/>
                    </a:schemeClr>
                  </a:solidFill>
                  <a:latin typeface="Times New Roman" panose="02020603050405020304" pitchFamily="18" charset="0"/>
                  <a:cs typeface="Times New Roman" panose="02020603050405020304" pitchFamily="18" charset="0"/>
                </a:rPr>
                <a:t>Valuable Opportunities</a:t>
              </a:r>
            </a:p>
          </p:txBody>
        </p:sp>
      </p:grpSp>
      <p:sp>
        <p:nvSpPr>
          <p:cNvPr id="19" name="TextBox 18">
            <a:extLst>
              <a:ext uri="{FF2B5EF4-FFF2-40B4-BE49-F238E27FC236}">
                <a16:creationId xmlns:a16="http://schemas.microsoft.com/office/drawing/2014/main" id="{0D7F72EE-0402-471E-9770-56D7BB491392}"/>
              </a:ext>
            </a:extLst>
          </p:cNvPr>
          <p:cNvSpPr txBox="1"/>
          <p:nvPr/>
        </p:nvSpPr>
        <p:spPr>
          <a:xfrm>
            <a:off x="1640888" y="4115041"/>
            <a:ext cx="1586230" cy="584775"/>
          </a:xfrm>
          <a:prstGeom prst="rect">
            <a:avLst/>
          </a:prstGeom>
          <a:noFill/>
        </p:spPr>
        <p:txBody>
          <a:bodyPr wrap="square" lIns="0" rtlCol="0" anchor="ctr">
            <a:spAutoFit/>
          </a:bodyPr>
          <a:lstStyle/>
          <a:p>
            <a:pPr algn="ctr"/>
            <a:r>
              <a:rPr lang="en-GB" altLang="ko-KR" sz="1600" b="1" dirty="0">
                <a:latin typeface="Times New Roman" panose="02020603050405020304" pitchFamily="18" charset="0"/>
                <a:cs typeface="Times New Roman" panose="02020603050405020304" pitchFamily="18" charset="0"/>
              </a:rPr>
              <a:t>UK Diversified Society</a:t>
            </a:r>
            <a:endParaRPr lang="ko-KR" altLang="en-US" sz="1600" b="1"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3081772C-0EE4-47BF-889C-0A9FBC370538}"/>
              </a:ext>
            </a:extLst>
          </p:cNvPr>
          <p:cNvSpPr txBox="1"/>
          <p:nvPr/>
        </p:nvSpPr>
        <p:spPr>
          <a:xfrm>
            <a:off x="2829795" y="5420738"/>
            <a:ext cx="3549273" cy="307777"/>
          </a:xfrm>
          <a:prstGeom prst="rect">
            <a:avLst/>
          </a:prstGeom>
          <a:noFill/>
        </p:spPr>
        <p:txBody>
          <a:bodyPr wrap="square" lIns="0" rtlCol="0" anchor="ctr">
            <a:spAutoFit/>
          </a:bodyPr>
          <a:lstStyle/>
          <a:p>
            <a:r>
              <a:rPr lang="en-US" altLang="ko-KR" sz="1400" b="1" dirty="0">
                <a:solidFill>
                  <a:schemeClr val="tx1">
                    <a:lumMod val="75000"/>
                    <a:lumOff val="25000"/>
                  </a:schemeClr>
                </a:solidFill>
                <a:latin typeface="Times New Roman" panose="02020603050405020304" pitchFamily="18" charset="0"/>
                <a:cs typeface="Times New Roman" panose="02020603050405020304" pitchFamily="18" charset="0"/>
              </a:rPr>
              <a:t>Multicultural Individuals </a:t>
            </a:r>
            <a:endParaRPr lang="ko-KR" altLang="en-US" sz="14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C9950878-842E-4A4E-AE7D-D6D44F701AD4}"/>
              </a:ext>
            </a:extLst>
          </p:cNvPr>
          <p:cNvSpPr txBox="1"/>
          <p:nvPr/>
        </p:nvSpPr>
        <p:spPr>
          <a:xfrm>
            <a:off x="6572536" y="3049279"/>
            <a:ext cx="1779034" cy="584775"/>
          </a:xfrm>
          <a:prstGeom prst="rect">
            <a:avLst/>
          </a:prstGeom>
          <a:noFill/>
        </p:spPr>
        <p:txBody>
          <a:bodyPr wrap="square" lIns="0" rtlCol="0" anchor="ctr">
            <a:spAutoFit/>
          </a:bodyPr>
          <a:lstStyle/>
          <a:p>
            <a:pPr algn="ctr"/>
            <a:r>
              <a:rPr lang="en-US" altLang="ko-KR" sz="1600" b="1" dirty="0">
                <a:solidFill>
                  <a:schemeClr val="bg1"/>
                </a:solidFill>
                <a:latin typeface="Times New Roman" panose="02020603050405020304" pitchFamily="18" charset="0"/>
                <a:cs typeface="Times New Roman" panose="02020603050405020304" pitchFamily="18" charset="0"/>
              </a:rPr>
              <a:t>Effective Strategy for Society</a:t>
            </a:r>
            <a:endParaRPr lang="ko-KR" altLang="en-US" sz="1600" b="1" dirty="0">
              <a:solidFill>
                <a:schemeClr val="bg1"/>
              </a:solidFill>
              <a:latin typeface="Times New Roman" panose="02020603050405020304" pitchFamily="18" charset="0"/>
              <a:cs typeface="Times New Roman" panose="02020603050405020304" pitchFamily="18" charset="0"/>
            </a:endParaRPr>
          </a:p>
        </p:txBody>
      </p:sp>
      <p:cxnSp>
        <p:nvCxnSpPr>
          <p:cNvPr id="24" name="Elbow Connector 34">
            <a:extLst>
              <a:ext uri="{FF2B5EF4-FFF2-40B4-BE49-F238E27FC236}">
                <a16:creationId xmlns:a16="http://schemas.microsoft.com/office/drawing/2014/main" id="{B5D9F6A3-2FC2-4A4F-8BFF-AAB5B3EEEE45}"/>
              </a:ext>
            </a:extLst>
          </p:cNvPr>
          <p:cNvCxnSpPr/>
          <p:nvPr/>
        </p:nvCxnSpPr>
        <p:spPr>
          <a:xfrm rot="16200000" flipH="1">
            <a:off x="2164451" y="5126508"/>
            <a:ext cx="465045" cy="360037"/>
          </a:xfrm>
          <a:prstGeom prst="bentConnector3">
            <a:avLst>
              <a:gd name="adj1" fmla="val 99156"/>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5" name="Elbow Connector 44">
            <a:extLst>
              <a:ext uri="{FF2B5EF4-FFF2-40B4-BE49-F238E27FC236}">
                <a16:creationId xmlns:a16="http://schemas.microsoft.com/office/drawing/2014/main" id="{56D6BF8E-7D76-4BA8-A0C3-FAD9497B31F1}"/>
              </a:ext>
            </a:extLst>
          </p:cNvPr>
          <p:cNvCxnSpPr/>
          <p:nvPr/>
        </p:nvCxnSpPr>
        <p:spPr>
          <a:xfrm rot="16200000" flipH="1">
            <a:off x="7340077" y="3806134"/>
            <a:ext cx="465045" cy="360037"/>
          </a:xfrm>
          <a:prstGeom prst="bentConnector3">
            <a:avLst>
              <a:gd name="adj1" fmla="val 99156"/>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26" name="Rounded Rectangle 4">
            <a:extLst>
              <a:ext uri="{FF2B5EF4-FFF2-40B4-BE49-F238E27FC236}">
                <a16:creationId xmlns:a16="http://schemas.microsoft.com/office/drawing/2014/main" id="{45F7175A-8511-4785-92F5-6335F5622CA1}"/>
              </a:ext>
            </a:extLst>
          </p:cNvPr>
          <p:cNvSpPr/>
          <p:nvPr/>
        </p:nvSpPr>
        <p:spPr>
          <a:xfrm rot="18600000">
            <a:off x="5378425" y="3417133"/>
            <a:ext cx="1440000" cy="576000"/>
          </a:xfrm>
          <a:prstGeom prst="roundRect">
            <a:avLst>
              <a:gd name="adj" fmla="val 50000"/>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7" name="Rounded Rectangle 4">
            <a:extLst>
              <a:ext uri="{FF2B5EF4-FFF2-40B4-BE49-F238E27FC236}">
                <a16:creationId xmlns:a16="http://schemas.microsoft.com/office/drawing/2014/main" id="{F6EBD3C6-B115-476E-BCB6-C432AE483862}"/>
              </a:ext>
            </a:extLst>
          </p:cNvPr>
          <p:cNvSpPr/>
          <p:nvPr/>
        </p:nvSpPr>
        <p:spPr>
          <a:xfrm rot="18600000">
            <a:off x="7985610" y="2764484"/>
            <a:ext cx="1440000" cy="576000"/>
          </a:xfrm>
          <a:prstGeom prst="roundRect">
            <a:avLst>
              <a:gd name="adj" fmla="val 50000"/>
            </a:avLst>
          </a:prstGeom>
          <a:solidFill>
            <a:schemeClr val="accent3">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Tree>
    <p:extLst>
      <p:ext uri="{BB962C8B-B14F-4D97-AF65-F5344CB8AC3E}">
        <p14:creationId xmlns:p14="http://schemas.microsoft.com/office/powerpoint/2010/main" val="1557309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그룹 21">
            <a:extLst>
              <a:ext uri="{FF2B5EF4-FFF2-40B4-BE49-F238E27FC236}">
                <a16:creationId xmlns:a16="http://schemas.microsoft.com/office/drawing/2014/main" id="{3275BB9D-EAF4-4DCF-A625-775C0AFA6E50}"/>
              </a:ext>
            </a:extLst>
          </p:cNvPr>
          <p:cNvGrpSpPr/>
          <p:nvPr/>
        </p:nvGrpSpPr>
        <p:grpSpPr>
          <a:xfrm>
            <a:off x="6475638" y="3493019"/>
            <a:ext cx="5020197" cy="679044"/>
            <a:chOff x="959011" y="2597626"/>
            <a:chExt cx="5020197" cy="679044"/>
          </a:xfrm>
        </p:grpSpPr>
        <p:sp>
          <p:nvSpPr>
            <p:cNvPr id="6" name="TextBox 5">
              <a:extLst>
                <a:ext uri="{FF2B5EF4-FFF2-40B4-BE49-F238E27FC236}">
                  <a16:creationId xmlns:a16="http://schemas.microsoft.com/office/drawing/2014/main" id="{FF8FE488-0399-4D52-A838-8E6EB3ECBF28}"/>
                </a:ext>
              </a:extLst>
            </p:cNvPr>
            <p:cNvSpPr txBox="1"/>
            <p:nvPr/>
          </p:nvSpPr>
          <p:spPr>
            <a:xfrm>
              <a:off x="959011" y="2691895"/>
              <a:ext cx="1513664" cy="584775"/>
            </a:xfrm>
            <a:prstGeom prst="rect">
              <a:avLst/>
            </a:prstGeom>
            <a:noFill/>
          </p:spPr>
          <p:txBody>
            <a:bodyPr wrap="square" rtlCol="0">
              <a:spAutoFit/>
            </a:bodyPr>
            <a:lstStyle/>
            <a:p>
              <a:pPr algn="r"/>
              <a:r>
                <a:rPr lang="en-US" altLang="ko-KR" sz="1600" b="1" dirty="0">
                  <a:solidFill>
                    <a:schemeClr val="bg1"/>
                  </a:solidFill>
                  <a:latin typeface="Times New Roman" panose="02020603050405020304" pitchFamily="18" charset="0"/>
                  <a:cs typeface="Times New Roman" panose="02020603050405020304" pitchFamily="18" charset="0"/>
                </a:rPr>
                <a:t>Enhanced Society</a:t>
              </a:r>
              <a:endParaRPr lang="ko-KR" altLang="en-US" sz="16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C0E5DCE2-671A-4479-8719-D658EE86D830}"/>
                </a:ext>
              </a:extLst>
            </p:cNvPr>
            <p:cNvSpPr txBox="1"/>
            <p:nvPr/>
          </p:nvSpPr>
          <p:spPr>
            <a:xfrm>
              <a:off x="2968085" y="2597626"/>
              <a:ext cx="3011123" cy="646331"/>
            </a:xfrm>
            <a:prstGeom prst="rect">
              <a:avLst/>
            </a:prstGeom>
            <a:no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Providing proper basic needs more authentically</a:t>
              </a:r>
              <a:endParaRPr lang="en-US" altLang="ko-KR" sz="1200" dirty="0">
                <a:solidFill>
                  <a:schemeClr val="bg1"/>
                </a:solidFill>
                <a:latin typeface="Times New Roman" panose="02020603050405020304" pitchFamily="18" charset="0"/>
                <a:cs typeface="Times New Roman" panose="02020603050405020304" pitchFamily="18" charset="0"/>
              </a:endParaRPr>
            </a:p>
          </p:txBody>
        </p:sp>
        <p:sp>
          <p:nvSpPr>
            <p:cNvPr id="8" name="Chevron 25">
              <a:extLst>
                <a:ext uri="{FF2B5EF4-FFF2-40B4-BE49-F238E27FC236}">
                  <a16:creationId xmlns:a16="http://schemas.microsoft.com/office/drawing/2014/main" id="{FC3924D4-245E-4128-9713-65762A7F9B65}"/>
                </a:ext>
              </a:extLst>
            </p:cNvPr>
            <p:cNvSpPr/>
            <p:nvPr/>
          </p:nvSpPr>
          <p:spPr>
            <a:xfrm>
              <a:off x="2601327" y="2732031"/>
              <a:ext cx="194565" cy="200987"/>
            </a:xfrm>
            <a:prstGeom prst="chevron">
              <a:avLst>
                <a:gd name="adj" fmla="val 548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bg1"/>
                </a:solidFill>
              </a:endParaRPr>
            </a:p>
          </p:txBody>
        </p:sp>
      </p:grpSp>
      <p:grpSp>
        <p:nvGrpSpPr>
          <p:cNvPr id="9" name="그룹 20">
            <a:extLst>
              <a:ext uri="{FF2B5EF4-FFF2-40B4-BE49-F238E27FC236}">
                <a16:creationId xmlns:a16="http://schemas.microsoft.com/office/drawing/2014/main" id="{7952DA2C-E974-4424-8479-49567BF7B09F}"/>
              </a:ext>
            </a:extLst>
          </p:cNvPr>
          <p:cNvGrpSpPr/>
          <p:nvPr/>
        </p:nvGrpSpPr>
        <p:grpSpPr>
          <a:xfrm>
            <a:off x="6696054" y="4675606"/>
            <a:ext cx="5020197" cy="646331"/>
            <a:chOff x="959011" y="3630156"/>
            <a:chExt cx="5020197" cy="646331"/>
          </a:xfrm>
        </p:grpSpPr>
        <p:sp>
          <p:nvSpPr>
            <p:cNvPr id="10" name="TextBox 9">
              <a:extLst>
                <a:ext uri="{FF2B5EF4-FFF2-40B4-BE49-F238E27FC236}">
                  <a16:creationId xmlns:a16="http://schemas.microsoft.com/office/drawing/2014/main" id="{48028ECD-CB6D-4717-BF50-E56356586FF5}"/>
                </a:ext>
              </a:extLst>
            </p:cNvPr>
            <p:cNvSpPr txBox="1"/>
            <p:nvPr/>
          </p:nvSpPr>
          <p:spPr>
            <a:xfrm>
              <a:off x="959011" y="3725844"/>
              <a:ext cx="1513664" cy="338554"/>
            </a:xfrm>
            <a:prstGeom prst="rect">
              <a:avLst/>
            </a:prstGeom>
            <a:noFill/>
          </p:spPr>
          <p:txBody>
            <a:bodyPr wrap="square" rtlCol="0">
              <a:spAutoFit/>
            </a:bodyPr>
            <a:lstStyle/>
            <a:p>
              <a:pPr algn="r"/>
              <a:r>
                <a:rPr lang="en-US" altLang="ko-KR" sz="1600" dirty="0">
                  <a:solidFill>
                    <a:schemeClr val="bg1"/>
                  </a:solidFill>
                  <a:latin typeface="Times New Roman" panose="02020603050405020304" pitchFamily="18" charset="0"/>
                  <a:cs typeface="Times New Roman" panose="02020603050405020304" pitchFamily="18" charset="0"/>
                </a:rPr>
                <a:t>Valuable Skills</a:t>
              </a:r>
            </a:p>
          </p:txBody>
        </p:sp>
        <p:sp>
          <p:nvSpPr>
            <p:cNvPr id="11" name="TextBox 10">
              <a:extLst>
                <a:ext uri="{FF2B5EF4-FFF2-40B4-BE49-F238E27FC236}">
                  <a16:creationId xmlns:a16="http://schemas.microsoft.com/office/drawing/2014/main" id="{654D4A10-77CE-44EB-BDCA-B5DB4BA40181}"/>
                </a:ext>
              </a:extLst>
            </p:cNvPr>
            <p:cNvSpPr txBox="1"/>
            <p:nvPr/>
          </p:nvSpPr>
          <p:spPr>
            <a:xfrm>
              <a:off x="2968085" y="3630156"/>
              <a:ext cx="3011123" cy="646331"/>
            </a:xfrm>
            <a:prstGeom prst="rect">
              <a:avLst/>
            </a:prstGeom>
            <a:no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Force the firms to increase the applicability </a:t>
              </a:r>
              <a:endParaRPr lang="en-US" altLang="ko-KR" sz="1200" dirty="0">
                <a:solidFill>
                  <a:schemeClr val="bg1"/>
                </a:solidFill>
                <a:latin typeface="Times New Roman" panose="02020603050405020304" pitchFamily="18" charset="0"/>
                <a:cs typeface="Times New Roman" panose="02020603050405020304" pitchFamily="18" charset="0"/>
              </a:endParaRPr>
            </a:p>
          </p:txBody>
        </p:sp>
        <p:sp>
          <p:nvSpPr>
            <p:cNvPr id="12" name="Chevron 26">
              <a:extLst>
                <a:ext uri="{FF2B5EF4-FFF2-40B4-BE49-F238E27FC236}">
                  <a16:creationId xmlns:a16="http://schemas.microsoft.com/office/drawing/2014/main" id="{A3EA7DC2-6162-4ED8-B13A-FEEFFF1D3F9C}"/>
                </a:ext>
              </a:extLst>
            </p:cNvPr>
            <p:cNvSpPr/>
            <p:nvPr/>
          </p:nvSpPr>
          <p:spPr>
            <a:xfrm>
              <a:off x="2601327" y="3764561"/>
              <a:ext cx="194565" cy="200987"/>
            </a:xfrm>
            <a:prstGeom prst="chevron">
              <a:avLst>
                <a:gd name="adj" fmla="val 548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bg1"/>
                </a:solidFill>
              </a:endParaRPr>
            </a:p>
          </p:txBody>
        </p:sp>
      </p:grpSp>
      <p:grpSp>
        <p:nvGrpSpPr>
          <p:cNvPr id="13" name="그룹 4">
            <a:extLst>
              <a:ext uri="{FF2B5EF4-FFF2-40B4-BE49-F238E27FC236}">
                <a16:creationId xmlns:a16="http://schemas.microsoft.com/office/drawing/2014/main" id="{F3EAF959-4EB7-4D9F-B6C4-0065EAC8914C}"/>
              </a:ext>
            </a:extLst>
          </p:cNvPr>
          <p:cNvGrpSpPr/>
          <p:nvPr/>
        </p:nvGrpSpPr>
        <p:grpSpPr>
          <a:xfrm>
            <a:off x="6798855" y="5565828"/>
            <a:ext cx="1513665" cy="646331"/>
            <a:chOff x="1282227" y="4473925"/>
            <a:chExt cx="1513665" cy="646331"/>
          </a:xfrm>
        </p:grpSpPr>
        <p:sp>
          <p:nvSpPr>
            <p:cNvPr id="14" name="TextBox 13">
              <a:extLst>
                <a:ext uri="{FF2B5EF4-FFF2-40B4-BE49-F238E27FC236}">
                  <a16:creationId xmlns:a16="http://schemas.microsoft.com/office/drawing/2014/main" id="{0BDCF34F-F60F-4DDE-A78D-7E0195534D10}"/>
                </a:ext>
              </a:extLst>
            </p:cNvPr>
            <p:cNvSpPr txBox="1"/>
            <p:nvPr/>
          </p:nvSpPr>
          <p:spPr>
            <a:xfrm>
              <a:off x="1282227" y="4473925"/>
              <a:ext cx="1513664" cy="646331"/>
            </a:xfrm>
            <a:prstGeom prst="rect">
              <a:avLst/>
            </a:prstGeom>
            <a:noFill/>
          </p:spPr>
          <p:txBody>
            <a:bodyPr wrap="square" rtlCol="0">
              <a:spAutoFit/>
            </a:bodyPr>
            <a:lstStyle/>
            <a:p>
              <a:pPr algn="r"/>
              <a:r>
                <a:rPr lang="en-US" altLang="ko-KR" b="1" dirty="0">
                  <a:solidFill>
                    <a:schemeClr val="bg1"/>
                  </a:solidFill>
                  <a:latin typeface="Times New Roman" panose="02020603050405020304" pitchFamily="18" charset="0"/>
                  <a:cs typeface="Times New Roman" panose="02020603050405020304" pitchFamily="18" charset="0"/>
                </a:rPr>
                <a:t>Community Organisation</a:t>
              </a:r>
              <a:endParaRPr lang="ko-KR" altLang="en-US" b="1" dirty="0">
                <a:solidFill>
                  <a:schemeClr val="bg1"/>
                </a:solidFill>
                <a:latin typeface="Times New Roman" panose="02020603050405020304" pitchFamily="18" charset="0"/>
                <a:cs typeface="Times New Roman" panose="02020603050405020304" pitchFamily="18" charset="0"/>
              </a:endParaRPr>
            </a:p>
          </p:txBody>
        </p:sp>
        <p:sp>
          <p:nvSpPr>
            <p:cNvPr id="16" name="Chevron 27">
              <a:extLst>
                <a:ext uri="{FF2B5EF4-FFF2-40B4-BE49-F238E27FC236}">
                  <a16:creationId xmlns:a16="http://schemas.microsoft.com/office/drawing/2014/main" id="{EAC8DB42-E489-4422-B3D3-99FD47D24647}"/>
                </a:ext>
              </a:extLst>
            </p:cNvPr>
            <p:cNvSpPr/>
            <p:nvPr/>
          </p:nvSpPr>
          <p:spPr>
            <a:xfrm>
              <a:off x="2601327" y="4797091"/>
              <a:ext cx="194565" cy="200987"/>
            </a:xfrm>
            <a:prstGeom prst="chevron">
              <a:avLst>
                <a:gd name="adj" fmla="val 548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bg1"/>
                </a:solidFill>
              </a:endParaRPr>
            </a:p>
          </p:txBody>
        </p:sp>
      </p:grpSp>
      <p:sp>
        <p:nvSpPr>
          <p:cNvPr id="18" name="TextBox 17">
            <a:extLst>
              <a:ext uri="{FF2B5EF4-FFF2-40B4-BE49-F238E27FC236}">
                <a16:creationId xmlns:a16="http://schemas.microsoft.com/office/drawing/2014/main" id="{C1C2406B-0971-4E67-8E11-64349057BE34}"/>
              </a:ext>
            </a:extLst>
          </p:cNvPr>
          <p:cNvSpPr txBox="1"/>
          <p:nvPr/>
        </p:nvSpPr>
        <p:spPr>
          <a:xfrm>
            <a:off x="565535" y="509812"/>
            <a:ext cx="4198426" cy="1754326"/>
          </a:xfrm>
          <a:prstGeom prst="rect">
            <a:avLst/>
          </a:prstGeom>
          <a:noFill/>
        </p:spPr>
        <p:txBody>
          <a:bodyPr wrap="square" rtlCol="0" anchor="ctr">
            <a:spAutoFit/>
          </a:bodyPr>
          <a:lstStyle/>
          <a:p>
            <a:pPr algn="ctr"/>
            <a:r>
              <a:rPr lang="en-GB" altLang="ko-KR" sz="3600" b="1" dirty="0">
                <a:solidFill>
                  <a:schemeClr val="bg1"/>
                </a:solidFill>
                <a:latin typeface="Times New Roman" panose="02020603050405020304" pitchFamily="18" charset="0"/>
                <a:cs typeface="Times New Roman" panose="02020603050405020304" pitchFamily="18" charset="0"/>
              </a:rPr>
              <a:t>Community Help &amp; Well Being of Society </a:t>
            </a:r>
            <a:endParaRPr lang="ko-KR" altLang="en-US" sz="3600" b="1" dirty="0">
              <a:solidFill>
                <a:schemeClr val="bg1"/>
              </a:solidFill>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D9EEBB7D-BBC6-4324-8AA2-D220378CE479}"/>
              </a:ext>
            </a:extLst>
          </p:cNvPr>
          <p:cNvSpPr txBox="1"/>
          <p:nvPr/>
        </p:nvSpPr>
        <p:spPr>
          <a:xfrm>
            <a:off x="6696054" y="1704941"/>
            <a:ext cx="4723273" cy="707886"/>
          </a:xfrm>
          <a:prstGeom prst="rect">
            <a:avLst/>
          </a:prstGeom>
          <a:noFill/>
        </p:spPr>
        <p:txBody>
          <a:bodyPr wrap="square" lIns="0" rtlCol="0">
            <a:spAutoFit/>
          </a:bodyPr>
          <a:lstStyle/>
          <a:p>
            <a:pPr algn="r"/>
            <a:r>
              <a:rPr lang="en-GB" sz="2000" dirty="0">
                <a:solidFill>
                  <a:schemeClr val="bg1"/>
                </a:solidFill>
                <a:latin typeface="Times New Roman" panose="02020603050405020304" pitchFamily="18" charset="0"/>
                <a:cs typeface="Times New Roman" panose="02020603050405020304" pitchFamily="18" charset="0"/>
              </a:rPr>
              <a:t>The individual is associated with the number communities at any once time </a:t>
            </a:r>
            <a:endParaRPr lang="en-US" altLang="ko-KR"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98161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440" y="554134"/>
            <a:ext cx="12192000" cy="1179288"/>
          </a:xfrm>
        </p:spPr>
        <p:txBody>
          <a:bodyPr/>
          <a:lstStyle/>
          <a:p>
            <a:r>
              <a:rPr lang="en-GB" sz="3600" b="1" dirty="0">
                <a:solidFill>
                  <a:schemeClr val="tx1"/>
                </a:solidFill>
                <a:latin typeface="Times New Roman" panose="02020603050405020304" pitchFamily="18" charset="0"/>
                <a:cs typeface="Times New Roman" panose="02020603050405020304" pitchFamily="18" charset="0"/>
              </a:rPr>
              <a:t>Reason and Psychological Approach for Community Development</a:t>
            </a:r>
            <a:endParaRPr lang="ko-KR" altLang="en-US" sz="3600" b="1" dirty="0">
              <a:latin typeface="Times New Roman" panose="02020603050405020304" pitchFamily="18" charset="0"/>
              <a:cs typeface="Times New Roman" panose="02020603050405020304" pitchFamily="18" charset="0"/>
            </a:endParaRPr>
          </a:p>
        </p:txBody>
      </p:sp>
      <p:grpSp>
        <p:nvGrpSpPr>
          <p:cNvPr id="3" name="Group 2"/>
          <p:cNvGrpSpPr/>
          <p:nvPr/>
        </p:nvGrpSpPr>
        <p:grpSpPr>
          <a:xfrm>
            <a:off x="329914" y="3219493"/>
            <a:ext cx="4198801" cy="3058625"/>
            <a:chOff x="247435" y="2414619"/>
            <a:chExt cx="3149101" cy="2293969"/>
          </a:xfrm>
        </p:grpSpPr>
        <p:sp>
          <p:nvSpPr>
            <p:cNvPr id="13" name="Rectangle 12"/>
            <p:cNvSpPr/>
            <p:nvPr/>
          </p:nvSpPr>
          <p:spPr>
            <a:xfrm rot="2700000" flipH="1">
              <a:off x="1034951" y="1627103"/>
              <a:ext cx="1574070" cy="3149101"/>
            </a:xfrm>
            <a:custGeom>
              <a:avLst/>
              <a:gdLst/>
              <a:ahLst/>
              <a:cxnLst/>
              <a:rect l="l" t="t" r="r" b="b"/>
              <a:pathLst>
                <a:path w="1574070" h="3149101">
                  <a:moveTo>
                    <a:pt x="1396232" y="177838"/>
                  </a:moveTo>
                  <a:cubicBezTo>
                    <a:pt x="1732682" y="514288"/>
                    <a:pt x="1732682" y="1059782"/>
                    <a:pt x="1396232" y="1396232"/>
                  </a:cubicBezTo>
                  <a:cubicBezTo>
                    <a:pt x="1059782" y="1732681"/>
                    <a:pt x="514289" y="1732681"/>
                    <a:pt x="177839" y="1396232"/>
                  </a:cubicBezTo>
                  <a:cubicBezTo>
                    <a:pt x="-158611" y="1059782"/>
                    <a:pt x="-158611" y="514288"/>
                    <a:pt x="177839" y="177838"/>
                  </a:cubicBezTo>
                  <a:cubicBezTo>
                    <a:pt x="514289" y="-158611"/>
                    <a:pt x="1059782" y="-158611"/>
                    <a:pt x="1396232" y="177838"/>
                  </a:cubicBezTo>
                  <a:close/>
                  <a:moveTo>
                    <a:pt x="1574070" y="0"/>
                  </a:moveTo>
                  <a:cubicBezTo>
                    <a:pt x="1139403" y="-434668"/>
                    <a:pt x="434668" y="-434668"/>
                    <a:pt x="0" y="0"/>
                  </a:cubicBezTo>
                  <a:cubicBezTo>
                    <a:pt x="-434668" y="434667"/>
                    <a:pt x="-434668" y="1139403"/>
                    <a:pt x="0" y="1574070"/>
                  </a:cubicBezTo>
                  <a:cubicBezTo>
                    <a:pt x="149565" y="1723636"/>
                    <a:pt x="331107" y="1821737"/>
                    <a:pt x="522925" y="1867116"/>
                  </a:cubicBezTo>
                  <a:lnTo>
                    <a:pt x="522925" y="3149101"/>
                  </a:lnTo>
                  <a:lnTo>
                    <a:pt x="1051145" y="3149101"/>
                  </a:lnTo>
                  <a:lnTo>
                    <a:pt x="1051145" y="1867115"/>
                  </a:lnTo>
                  <a:cubicBezTo>
                    <a:pt x="1242964" y="1821737"/>
                    <a:pt x="1424505" y="1723636"/>
                    <a:pt x="1574070" y="1574070"/>
                  </a:cubicBezTo>
                  <a:cubicBezTo>
                    <a:pt x="2008738" y="1139403"/>
                    <a:pt x="2008738" y="434667"/>
                    <a:pt x="157407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2400" dirty="0"/>
            </a:p>
          </p:txBody>
        </p:sp>
        <p:sp>
          <p:nvSpPr>
            <p:cNvPr id="14" name="Round Same Side Corner Rectangle 13"/>
            <p:cNvSpPr/>
            <p:nvPr/>
          </p:nvSpPr>
          <p:spPr>
            <a:xfrm rot="13500000" flipH="1">
              <a:off x="299369" y="4293587"/>
              <a:ext cx="528162" cy="301840"/>
            </a:xfrm>
            <a:prstGeom prst="round2SameRect">
              <a:avLst>
                <a:gd name="adj1" fmla="val 50000"/>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2400" dirty="0"/>
            </a:p>
          </p:txBody>
        </p:sp>
      </p:grpSp>
      <p:pic>
        <p:nvPicPr>
          <p:cNvPr id="13315" name="Picture 3" descr="D:\KBM-정애\014-Fullppt\PNG이미지\지구본.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58721" y="2768501"/>
            <a:ext cx="1648571" cy="1651809"/>
          </a:xfrm>
          <a:prstGeom prst="rect">
            <a:avLst/>
          </a:prstGeom>
          <a:noFill/>
          <a:extLst>
            <a:ext uri="{909E8E84-426E-40DD-AFC4-6F175D3DCCD1}">
              <a14:hiddenFill xmlns:a14="http://schemas.microsoft.com/office/drawing/2010/main">
                <a:solidFill>
                  <a:srgbClr val="FFFFFF"/>
                </a:solidFill>
              </a14:hiddenFill>
            </a:ext>
          </a:extLst>
        </p:spPr>
      </p:pic>
      <p:sp>
        <p:nvSpPr>
          <p:cNvPr id="18" name="Oval 17"/>
          <p:cNvSpPr/>
          <p:nvPr/>
        </p:nvSpPr>
        <p:spPr>
          <a:xfrm>
            <a:off x="3988507" y="3776891"/>
            <a:ext cx="875597" cy="875597"/>
          </a:xfrm>
          <a:prstGeom prst="ellipse">
            <a:avLst/>
          </a:prstGeom>
          <a:solidFill>
            <a:schemeClr val="accent3"/>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2400" dirty="0"/>
          </a:p>
        </p:txBody>
      </p:sp>
      <p:sp>
        <p:nvSpPr>
          <p:cNvPr id="19" name="Oval 18"/>
          <p:cNvSpPr/>
          <p:nvPr/>
        </p:nvSpPr>
        <p:spPr>
          <a:xfrm>
            <a:off x="2975654" y="1758870"/>
            <a:ext cx="875597" cy="875597"/>
          </a:xfrm>
          <a:prstGeom prst="ellipse">
            <a:avLst/>
          </a:prstGeom>
          <a:solidFill>
            <a:schemeClr val="accent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2400" dirty="0"/>
          </a:p>
        </p:txBody>
      </p:sp>
      <p:sp>
        <p:nvSpPr>
          <p:cNvPr id="20" name="Oval 19"/>
          <p:cNvSpPr/>
          <p:nvPr/>
        </p:nvSpPr>
        <p:spPr>
          <a:xfrm>
            <a:off x="2975654" y="4485118"/>
            <a:ext cx="875597" cy="875597"/>
          </a:xfrm>
          <a:prstGeom prst="ellipse">
            <a:avLst/>
          </a:prstGeom>
          <a:solidFill>
            <a:schemeClr val="accent4"/>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2400" dirty="0"/>
          </a:p>
        </p:txBody>
      </p:sp>
      <p:sp>
        <p:nvSpPr>
          <p:cNvPr id="21" name="Oval 20"/>
          <p:cNvSpPr/>
          <p:nvPr/>
        </p:nvSpPr>
        <p:spPr>
          <a:xfrm>
            <a:off x="3988507" y="2532103"/>
            <a:ext cx="875597" cy="875597"/>
          </a:xfrm>
          <a:prstGeom prst="ellipse">
            <a:avLst/>
          </a:prstGeom>
          <a:solidFill>
            <a:schemeClr val="accent2"/>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2400" dirty="0"/>
          </a:p>
        </p:txBody>
      </p:sp>
      <p:grpSp>
        <p:nvGrpSpPr>
          <p:cNvPr id="38" name="Group 37"/>
          <p:cNvGrpSpPr/>
          <p:nvPr/>
        </p:nvGrpSpPr>
        <p:grpSpPr>
          <a:xfrm>
            <a:off x="4480503" y="1966026"/>
            <a:ext cx="7225118" cy="944881"/>
            <a:chOff x="7164288" y="856926"/>
            <a:chExt cx="1593425" cy="708661"/>
          </a:xfrm>
        </p:grpSpPr>
        <p:sp>
          <p:nvSpPr>
            <p:cNvPr id="39" name="TextBox 38"/>
            <p:cNvSpPr txBox="1"/>
            <p:nvPr/>
          </p:nvSpPr>
          <p:spPr>
            <a:xfrm>
              <a:off x="7164288" y="856926"/>
              <a:ext cx="1439711" cy="300083"/>
            </a:xfrm>
            <a:prstGeom prst="rect">
              <a:avLst/>
            </a:prstGeom>
            <a:noFill/>
          </p:spPr>
          <p:txBody>
            <a:bodyPr wrap="square" rtlCol="0">
              <a:spAutoFit/>
            </a:bodyPr>
            <a:lstStyle/>
            <a:p>
              <a:r>
                <a:rPr lang="en-GB" altLang="ko-KR" sz="2000" b="1" dirty="0">
                  <a:latin typeface="Times New Roman" panose="02020603050405020304" pitchFamily="18" charset="0"/>
                  <a:cs typeface="Times New Roman" panose="02020603050405020304" pitchFamily="18" charset="0"/>
                </a:rPr>
                <a:t>Use of Sources and Reports</a:t>
              </a:r>
              <a:endParaRPr lang="ko-KR" altLang="en-US" sz="2000" b="1" dirty="0">
                <a:latin typeface="Times New Roman" panose="02020603050405020304" pitchFamily="18" charset="0"/>
                <a:cs typeface="Times New Roman" panose="02020603050405020304" pitchFamily="18" charset="0"/>
              </a:endParaRPr>
            </a:p>
          </p:txBody>
        </p:sp>
        <p:sp>
          <p:nvSpPr>
            <p:cNvPr id="40" name="TextBox 39"/>
            <p:cNvSpPr txBox="1"/>
            <p:nvPr/>
          </p:nvSpPr>
          <p:spPr>
            <a:xfrm>
              <a:off x="7318002" y="1103922"/>
              <a:ext cx="1439711" cy="461665"/>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Handle the Situation More effectively</a:t>
              </a:r>
            </a:p>
            <a:p>
              <a:endParaRPr lang="en-US" altLang="ko-KR" sz="1600" dirty="0">
                <a:solidFill>
                  <a:schemeClr val="tx1">
                    <a:lumMod val="75000"/>
                    <a:lumOff val="25000"/>
                  </a:schemeClr>
                </a:solidFill>
                <a:cs typeface="Arial" pitchFamily="34" charset="0"/>
              </a:endParaRPr>
            </a:p>
          </p:txBody>
        </p:sp>
      </p:grpSp>
      <p:sp>
        <p:nvSpPr>
          <p:cNvPr id="42" name="TextBox 41"/>
          <p:cNvSpPr txBox="1"/>
          <p:nvPr/>
        </p:nvSpPr>
        <p:spPr>
          <a:xfrm>
            <a:off x="4426305" y="4949967"/>
            <a:ext cx="6528128" cy="615553"/>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Reliable Source of Information</a:t>
            </a:r>
          </a:p>
          <a:p>
            <a:endParaRPr lang="ko-KR" altLang="en-US" sz="1600" dirty="0">
              <a:solidFill>
                <a:schemeClr val="tx1">
                  <a:lumMod val="75000"/>
                  <a:lumOff val="25000"/>
                </a:schemeClr>
              </a:solidFill>
              <a:cs typeface="Arial" pitchFamily="34" charset="0"/>
            </a:endParaRPr>
          </a:p>
        </p:txBody>
      </p:sp>
      <p:sp>
        <p:nvSpPr>
          <p:cNvPr id="45" name="TextBox 44"/>
          <p:cNvSpPr txBox="1"/>
          <p:nvPr/>
        </p:nvSpPr>
        <p:spPr>
          <a:xfrm>
            <a:off x="5177493" y="3034591"/>
            <a:ext cx="6528128" cy="369332"/>
          </a:xfrm>
          <a:prstGeom prst="rect">
            <a:avLst/>
          </a:prstGeom>
          <a:noFill/>
        </p:spPr>
        <p:txBody>
          <a:bodyPr wrap="square" rtlCol="0">
            <a:spAutoFit/>
          </a:bodyPr>
          <a:lstStyle/>
          <a:p>
            <a:r>
              <a:rPr lang="en-GB" altLang="ko-KR" b="1" dirty="0">
                <a:latin typeface="Times New Roman" panose="02020603050405020304" pitchFamily="18" charset="0"/>
                <a:cs typeface="Times New Roman" panose="02020603050405020304" pitchFamily="18" charset="0"/>
              </a:rPr>
              <a:t>Psychological Implication of Theories</a:t>
            </a:r>
            <a:endParaRPr lang="ko-KR" altLang="en-US" b="1" dirty="0">
              <a:latin typeface="Times New Roman" panose="02020603050405020304" pitchFamily="18" charset="0"/>
              <a:cs typeface="Times New Roman" panose="02020603050405020304" pitchFamily="18" charset="0"/>
            </a:endParaRPr>
          </a:p>
        </p:txBody>
      </p:sp>
      <p:sp>
        <p:nvSpPr>
          <p:cNvPr id="48" name="TextBox 47"/>
          <p:cNvSpPr txBox="1"/>
          <p:nvPr/>
        </p:nvSpPr>
        <p:spPr>
          <a:xfrm>
            <a:off x="5123295" y="4198708"/>
            <a:ext cx="6528128" cy="369332"/>
          </a:xfrm>
          <a:prstGeom prst="rect">
            <a:avLst/>
          </a:prstGeom>
          <a:noFill/>
        </p:spPr>
        <p:txBody>
          <a:bodyPr wrap="square" rtlCol="0">
            <a:spAutoFit/>
          </a:bodyPr>
          <a:lstStyle/>
          <a:p>
            <a:r>
              <a:rPr lang="en-GB" altLang="ko-KR" b="1" dirty="0">
                <a:latin typeface="Times New Roman" panose="02020603050405020304" pitchFamily="18" charset="0"/>
                <a:cs typeface="Times New Roman" panose="02020603050405020304" pitchFamily="18" charset="0"/>
              </a:rPr>
              <a:t>Effectiveness of the Sources for Legal Bodies</a:t>
            </a:r>
            <a:endParaRPr lang="ko-KR" altLang="en-US" b="1" dirty="0">
              <a:latin typeface="Times New Roman" panose="02020603050405020304" pitchFamily="18" charset="0"/>
              <a:cs typeface="Times New Roman" panose="02020603050405020304" pitchFamily="18" charset="0"/>
            </a:endParaRPr>
          </a:p>
        </p:txBody>
      </p:sp>
      <p:sp>
        <p:nvSpPr>
          <p:cNvPr id="51" name="TextBox 50"/>
          <p:cNvSpPr txBox="1"/>
          <p:nvPr/>
        </p:nvSpPr>
        <p:spPr>
          <a:xfrm>
            <a:off x="3099720" y="1991452"/>
            <a:ext cx="627464" cy="410433"/>
          </a:xfrm>
          <a:prstGeom prst="rect">
            <a:avLst/>
          </a:prstGeom>
          <a:noFill/>
        </p:spPr>
        <p:txBody>
          <a:bodyPr wrap="square" tIns="0" bIns="0" rtlCol="0" anchor="ctr">
            <a:spAutoFit/>
          </a:bodyPr>
          <a:lstStyle/>
          <a:p>
            <a:r>
              <a:rPr lang="en-US" altLang="ko-KR" sz="2667" b="1" dirty="0">
                <a:solidFill>
                  <a:schemeClr val="bg1"/>
                </a:solidFill>
                <a:cs typeface="Arial" pitchFamily="34" charset="0"/>
              </a:rPr>
              <a:t>01</a:t>
            </a:r>
          </a:p>
        </p:txBody>
      </p:sp>
      <p:sp>
        <p:nvSpPr>
          <p:cNvPr id="52" name="TextBox 51"/>
          <p:cNvSpPr txBox="1"/>
          <p:nvPr/>
        </p:nvSpPr>
        <p:spPr>
          <a:xfrm>
            <a:off x="4112573" y="2764686"/>
            <a:ext cx="627464" cy="410433"/>
          </a:xfrm>
          <a:prstGeom prst="rect">
            <a:avLst/>
          </a:prstGeom>
          <a:noFill/>
        </p:spPr>
        <p:txBody>
          <a:bodyPr wrap="square" tIns="0" bIns="0" rtlCol="0" anchor="ctr">
            <a:spAutoFit/>
          </a:bodyPr>
          <a:lstStyle/>
          <a:p>
            <a:r>
              <a:rPr lang="en-US" altLang="ko-KR" sz="2667" b="1" dirty="0">
                <a:solidFill>
                  <a:schemeClr val="bg1"/>
                </a:solidFill>
                <a:cs typeface="Arial" pitchFamily="34" charset="0"/>
              </a:rPr>
              <a:t>02</a:t>
            </a:r>
          </a:p>
        </p:txBody>
      </p:sp>
      <p:sp>
        <p:nvSpPr>
          <p:cNvPr id="53" name="TextBox 52"/>
          <p:cNvSpPr txBox="1"/>
          <p:nvPr/>
        </p:nvSpPr>
        <p:spPr>
          <a:xfrm>
            <a:off x="4112573" y="4009472"/>
            <a:ext cx="627464" cy="410433"/>
          </a:xfrm>
          <a:prstGeom prst="rect">
            <a:avLst/>
          </a:prstGeom>
          <a:noFill/>
        </p:spPr>
        <p:txBody>
          <a:bodyPr wrap="square" tIns="0" bIns="0" rtlCol="0" anchor="ctr">
            <a:spAutoFit/>
          </a:bodyPr>
          <a:lstStyle/>
          <a:p>
            <a:r>
              <a:rPr lang="en-US" altLang="ko-KR" sz="2667" b="1" dirty="0">
                <a:solidFill>
                  <a:schemeClr val="bg1"/>
                </a:solidFill>
                <a:cs typeface="Arial" pitchFamily="34" charset="0"/>
              </a:rPr>
              <a:t>03</a:t>
            </a:r>
          </a:p>
        </p:txBody>
      </p:sp>
      <p:sp>
        <p:nvSpPr>
          <p:cNvPr id="54" name="TextBox 53"/>
          <p:cNvSpPr txBox="1"/>
          <p:nvPr/>
        </p:nvSpPr>
        <p:spPr>
          <a:xfrm>
            <a:off x="3099720" y="4726055"/>
            <a:ext cx="627464" cy="410433"/>
          </a:xfrm>
          <a:prstGeom prst="rect">
            <a:avLst/>
          </a:prstGeom>
          <a:noFill/>
        </p:spPr>
        <p:txBody>
          <a:bodyPr wrap="square" tIns="0" bIns="0" rtlCol="0" anchor="ctr">
            <a:spAutoFit/>
          </a:bodyPr>
          <a:lstStyle/>
          <a:p>
            <a:r>
              <a:rPr lang="en-US" altLang="ko-KR" sz="2667" b="1" dirty="0">
                <a:solidFill>
                  <a:schemeClr val="bg1"/>
                </a:solidFill>
                <a:cs typeface="Arial" pitchFamily="34" charset="0"/>
              </a:rPr>
              <a:t>04</a:t>
            </a:r>
          </a:p>
        </p:txBody>
      </p:sp>
    </p:spTree>
    <p:extLst>
      <p:ext uri="{BB962C8B-B14F-4D97-AF65-F5344CB8AC3E}">
        <p14:creationId xmlns:p14="http://schemas.microsoft.com/office/powerpoint/2010/main" val="3946289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5802108-F6CA-42FE-8749-4502C3683065}"/>
              </a:ext>
            </a:extLst>
          </p:cNvPr>
          <p:cNvSpPr>
            <a:spLocks noGrp="1"/>
          </p:cNvSpPr>
          <p:nvPr>
            <p:ph type="body" sz="quarter" idx="10"/>
          </p:nvPr>
        </p:nvSpPr>
        <p:spPr>
          <a:xfrm>
            <a:off x="214004" y="560438"/>
            <a:ext cx="11763992" cy="5737123"/>
          </a:xfrm>
        </p:spPr>
        <p:txBody>
          <a:bodyPr/>
          <a:lstStyle/>
          <a:p>
            <a:pPr algn="l"/>
            <a:r>
              <a:rPr lang="en-GB" sz="4400" dirty="0">
                <a:latin typeface="Calibri Light" panose="020F0302020204030204" pitchFamily="34" charset="0"/>
                <a:cs typeface="Calibri Light" panose="020F0302020204030204" pitchFamily="34" charset="0"/>
              </a:rPr>
              <a:t>Legislation and Policy </a:t>
            </a:r>
          </a:p>
          <a:p>
            <a:pPr marL="342900" indent="-342900" algn="l">
              <a:buFont typeface="Arial" panose="020B0604020202020204" pitchFamily="34" charset="0"/>
              <a:buChar char="•"/>
            </a:pPr>
            <a:r>
              <a:rPr lang="en-GB" sz="2000" b="1" dirty="0">
                <a:solidFill>
                  <a:schemeClr val="tx1">
                    <a:lumMod val="65000"/>
                    <a:lumOff val="35000"/>
                  </a:schemeClr>
                </a:solidFill>
                <a:latin typeface="Calibri Light" panose="020F0302020204030204" pitchFamily="34" charset="0"/>
                <a:cs typeface="Calibri Light" panose="020F0302020204030204" pitchFamily="34" charset="0"/>
              </a:rPr>
              <a:t>Human rights act 1998 </a:t>
            </a:r>
            <a:r>
              <a:rPr lang="en-GB" sz="1600" b="1" i="0" dirty="0">
                <a:solidFill>
                  <a:schemeClr val="tx1">
                    <a:lumMod val="65000"/>
                    <a:lumOff val="35000"/>
                  </a:schemeClr>
                </a:solidFill>
                <a:effectLst/>
                <a:latin typeface="Calibri Light" panose="020F0302020204030204" pitchFamily="34" charset="0"/>
                <a:cs typeface="Calibri Light" panose="020F0302020204030204" pitchFamily="34" charset="0"/>
              </a:rPr>
              <a:t> </a:t>
            </a:r>
            <a:r>
              <a:rPr lang="en-GB" sz="1600" b="1" i="0" dirty="0">
                <a:solidFill>
                  <a:schemeClr val="tx1">
                    <a:lumMod val="65000"/>
                    <a:lumOff val="35000"/>
                  </a:schemeClr>
                </a:solidFill>
                <a:effectLst/>
                <a:cs typeface="Calibri Light" panose="020F0302020204030204" pitchFamily="34" charset="0"/>
              </a:rPr>
              <a:t>rights of the individual under the Data Protection,</a:t>
            </a:r>
            <a:endParaRPr lang="en-GB" sz="4800" b="1" i="0" dirty="0">
              <a:solidFill>
                <a:schemeClr val="tx1">
                  <a:lumMod val="65000"/>
                  <a:lumOff val="35000"/>
                </a:schemeClr>
              </a:solidFill>
              <a:effectLst/>
              <a:cs typeface="Calibri Light" panose="020F0302020204030204" pitchFamily="34" charset="0"/>
            </a:endParaRPr>
          </a:p>
          <a:p>
            <a:pPr marL="342900" indent="-342900" algn="l">
              <a:buFont typeface="Arial" panose="020B0604020202020204" pitchFamily="34" charset="0"/>
              <a:buChar char="•"/>
            </a:pPr>
            <a:r>
              <a:rPr lang="en-GB" sz="2000" b="1" dirty="0">
                <a:solidFill>
                  <a:schemeClr val="tx1">
                    <a:lumMod val="65000"/>
                    <a:lumOff val="35000"/>
                  </a:schemeClr>
                </a:solidFill>
                <a:latin typeface="Calibri Light" panose="020F0302020204030204" pitchFamily="34" charset="0"/>
                <a:cs typeface="Calibri Light" panose="020F0302020204030204" pitchFamily="34" charset="0"/>
              </a:rPr>
              <a:t>Equality act </a:t>
            </a:r>
            <a:r>
              <a:rPr lang="en-GB" sz="1600" b="1" dirty="0">
                <a:solidFill>
                  <a:schemeClr val="tx1">
                    <a:lumMod val="65000"/>
                    <a:lumOff val="35000"/>
                  </a:schemeClr>
                </a:solidFill>
                <a:cs typeface="Calibri Light" panose="020F0302020204030204" pitchFamily="34" charset="0"/>
              </a:rPr>
              <a:t>2010 </a:t>
            </a:r>
            <a:r>
              <a:rPr lang="en-GB" sz="4000" b="1" dirty="0">
                <a:solidFill>
                  <a:schemeClr val="tx1">
                    <a:lumMod val="65000"/>
                    <a:lumOff val="35000"/>
                  </a:schemeClr>
                </a:solidFill>
                <a:cs typeface="Calibri Light" panose="020F0302020204030204" pitchFamily="34" charset="0"/>
              </a:rPr>
              <a:t> </a:t>
            </a:r>
            <a:r>
              <a:rPr lang="en-GB" sz="1600" b="1" dirty="0">
                <a:solidFill>
                  <a:schemeClr val="tx1">
                    <a:lumMod val="65000"/>
                    <a:lumOff val="35000"/>
                  </a:schemeClr>
                </a:solidFill>
                <a:cs typeface="Calibri Light" panose="020F0302020204030204" pitchFamily="34" charset="0"/>
              </a:rPr>
              <a:t>This act make sure no </a:t>
            </a:r>
            <a:r>
              <a:rPr lang="en-GB" sz="1600" b="1" i="0" dirty="0">
                <a:solidFill>
                  <a:schemeClr val="tx1">
                    <a:lumMod val="65000"/>
                    <a:lumOff val="35000"/>
                  </a:schemeClr>
                </a:solidFill>
                <a:effectLst/>
              </a:rPr>
              <a:t>discriminate against anyone</a:t>
            </a:r>
            <a:endParaRPr lang="en-GB" sz="2000" b="1" dirty="0">
              <a:solidFill>
                <a:schemeClr val="tx1">
                  <a:lumMod val="65000"/>
                  <a:lumOff val="35000"/>
                </a:schemeClr>
              </a:solidFill>
              <a:latin typeface="Calibri Light" panose="020F0302020204030204" pitchFamily="34" charset="0"/>
              <a:cs typeface="Calibri Light" panose="020F0302020204030204" pitchFamily="34" charset="0"/>
            </a:endParaRPr>
          </a:p>
          <a:p>
            <a:pPr marL="342900" indent="-342900" algn="l">
              <a:buFont typeface="Arial" panose="020B0604020202020204" pitchFamily="34" charset="0"/>
              <a:buChar char="•"/>
            </a:pPr>
            <a:r>
              <a:rPr lang="en-GB" sz="2000" b="1" dirty="0">
                <a:solidFill>
                  <a:schemeClr val="tx1">
                    <a:lumMod val="65000"/>
                    <a:lumOff val="35000"/>
                  </a:schemeClr>
                </a:solidFill>
                <a:latin typeface="Calibri Light" panose="020F0302020204030204" pitchFamily="34" charset="0"/>
                <a:cs typeface="Calibri Light" panose="020F0302020204030204" pitchFamily="34" charset="0"/>
              </a:rPr>
              <a:t>Confidentiality</a:t>
            </a:r>
            <a:r>
              <a:rPr lang="en-GB" sz="1600" b="1" dirty="0">
                <a:solidFill>
                  <a:schemeClr val="tx1">
                    <a:lumMod val="65000"/>
                    <a:lumOff val="35000"/>
                  </a:schemeClr>
                </a:solidFill>
                <a:latin typeface="Arial" panose="020B0604020202020204" pitchFamily="34" charset="0"/>
                <a:cs typeface="Calibri Light" panose="020F0302020204030204" pitchFamily="34" charset="0"/>
              </a:rPr>
              <a:t> </a:t>
            </a:r>
            <a:r>
              <a:rPr lang="en-GB" sz="2000" b="1" dirty="0">
                <a:solidFill>
                  <a:schemeClr val="tx1">
                    <a:lumMod val="65000"/>
                    <a:lumOff val="35000"/>
                  </a:schemeClr>
                </a:solidFill>
                <a:latin typeface="Calibri Light" panose="020F0302020204030204" pitchFamily="34" charset="0"/>
                <a:cs typeface="Calibri Light" panose="020F0302020204030204" pitchFamily="34" charset="0"/>
              </a:rPr>
              <a:t>policy </a:t>
            </a:r>
          </a:p>
          <a:p>
            <a:pPr marL="342900" indent="-342900" algn="l">
              <a:buFont typeface="Arial" panose="020B0604020202020204" pitchFamily="34" charset="0"/>
              <a:buChar char="•"/>
            </a:pPr>
            <a:r>
              <a:rPr lang="en-GB" sz="2000" b="1" dirty="0">
                <a:solidFill>
                  <a:schemeClr val="tx1">
                    <a:lumMod val="65000"/>
                    <a:lumOff val="35000"/>
                  </a:schemeClr>
                </a:solidFill>
                <a:latin typeface="Calibri Light" panose="020F0302020204030204" pitchFamily="34" charset="0"/>
                <a:cs typeface="Calibri Light" panose="020F0302020204030204" pitchFamily="34" charset="0"/>
              </a:rPr>
              <a:t>Safeguarding vulnerable children act 2006 and adults2004</a:t>
            </a:r>
          </a:p>
          <a:p>
            <a:pPr marL="342900" indent="-342900" algn="l">
              <a:buFont typeface="Arial" panose="020B0604020202020204" pitchFamily="34" charset="0"/>
              <a:buChar char="•"/>
            </a:pPr>
            <a:r>
              <a:rPr lang="en-GB" sz="2000" b="1" dirty="0">
                <a:solidFill>
                  <a:schemeClr val="tx1">
                    <a:lumMod val="65000"/>
                    <a:lumOff val="35000"/>
                  </a:schemeClr>
                </a:solidFill>
                <a:latin typeface="Calibri Light" panose="020F0302020204030204" pitchFamily="34" charset="0"/>
                <a:cs typeface="Calibri Light" panose="020F0302020204030204" pitchFamily="34" charset="0"/>
              </a:rPr>
              <a:t>Health and safety 1974 act: the </a:t>
            </a:r>
            <a:r>
              <a:rPr lang="en-GB" sz="1600" b="0" i="0" dirty="0">
                <a:solidFill>
                  <a:srgbClr val="202124"/>
                </a:solidFill>
                <a:effectLst/>
                <a:latin typeface="arial" panose="020B0604020202020204" pitchFamily="34" charset="0"/>
              </a:rPr>
              <a:t>protection to the </a:t>
            </a:r>
            <a:r>
              <a:rPr lang="en-GB" sz="1600" dirty="0">
                <a:solidFill>
                  <a:srgbClr val="202124"/>
                </a:solidFill>
                <a:latin typeface="arial" panose="020B0604020202020204" pitchFamily="34" charset="0"/>
              </a:rPr>
              <a:t>people working </a:t>
            </a:r>
            <a:r>
              <a:rPr lang="en-GB" sz="1600" b="0" i="0" dirty="0">
                <a:solidFill>
                  <a:srgbClr val="202124"/>
                </a:solidFill>
                <a:effectLst/>
                <a:latin typeface="arial" panose="020B0604020202020204" pitchFamily="34" charset="0"/>
              </a:rPr>
              <a:t>from the risks or dangerous weapon</a:t>
            </a:r>
            <a:endParaRPr lang="en-GB" sz="2000" b="1" dirty="0">
              <a:solidFill>
                <a:schemeClr val="tx1">
                  <a:lumMod val="65000"/>
                  <a:lumOff val="35000"/>
                </a:schemeClr>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365822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460092" y="339509"/>
            <a:ext cx="11436634" cy="6518491"/>
          </a:xfrm>
        </p:spPr>
        <p:txBody>
          <a:bodyPr/>
          <a:lstStyle/>
          <a:p>
            <a:pPr algn="l"/>
            <a:r>
              <a:rPr lang="en-US" sz="4800" b="1" dirty="0">
                <a:latin typeface="Times New Roman" panose="02020603050405020304" pitchFamily="18" charset="0"/>
                <a:cs typeface="Times New Roman" panose="02020603050405020304" pitchFamily="18" charset="0"/>
              </a:rPr>
              <a:t>Barriers to community care development</a:t>
            </a:r>
          </a:p>
          <a:p>
            <a:pPr marL="457200" indent="-457200" algn="l">
              <a:buFont typeface="Arial" panose="020B0604020202020204" pitchFamily="34" charset="0"/>
              <a:buChar char="•"/>
            </a:pPr>
            <a:r>
              <a:rPr lang="en-US" sz="2800" b="1" dirty="0">
                <a:latin typeface="Calibri Light" panose="020F0302020204030204" pitchFamily="34" charset="0"/>
                <a:cs typeface="Calibri Light" panose="020F0302020204030204" pitchFamily="34" charset="0"/>
              </a:rPr>
              <a:t>Lack of funding</a:t>
            </a:r>
          </a:p>
          <a:p>
            <a:pPr marL="457200" indent="-457200" algn="l">
              <a:buFont typeface="Arial" panose="020B0604020202020204" pitchFamily="34" charset="0"/>
              <a:buChar char="•"/>
            </a:pPr>
            <a:r>
              <a:rPr lang="en-US" sz="2800" b="1" dirty="0">
                <a:latin typeface="Calibri Light" panose="020F0302020204030204" pitchFamily="34" charset="0"/>
                <a:cs typeface="Calibri Light" panose="020F0302020204030204" pitchFamily="34" charset="0"/>
              </a:rPr>
              <a:t>Lack of incompetency leadership</a:t>
            </a:r>
          </a:p>
          <a:p>
            <a:pPr marL="457200" indent="-457200" algn="l">
              <a:buFont typeface="Arial" panose="020B0604020202020204" pitchFamily="34" charset="0"/>
              <a:buChar char="•"/>
            </a:pPr>
            <a:r>
              <a:rPr lang="en-US" sz="2800" b="1" dirty="0">
                <a:latin typeface="Calibri Light" panose="020F0302020204030204" pitchFamily="34" charset="0"/>
                <a:cs typeface="Calibri Light" panose="020F0302020204030204" pitchFamily="34" charset="0"/>
              </a:rPr>
              <a:t>Language barriers</a:t>
            </a:r>
          </a:p>
          <a:p>
            <a:pPr marL="457200" indent="-457200" algn="l">
              <a:buFont typeface="Arial" panose="020B0604020202020204" pitchFamily="34" charset="0"/>
              <a:buChar char="•"/>
            </a:pPr>
            <a:r>
              <a:rPr lang="en-US" sz="2800" b="1" dirty="0">
                <a:latin typeface="Calibri Light" panose="020F0302020204030204" pitchFamily="34" charset="0"/>
                <a:cs typeface="Calibri Light" panose="020F0302020204030204" pitchFamily="34" charset="0"/>
              </a:rPr>
              <a:t>Intergroup conflict</a:t>
            </a:r>
          </a:p>
          <a:p>
            <a:pPr marL="457200" indent="-457200" algn="l">
              <a:buFont typeface="Arial" panose="020B0604020202020204" pitchFamily="34" charset="0"/>
              <a:buChar char="•"/>
            </a:pPr>
            <a:r>
              <a:rPr lang="en-US" sz="2800" b="1" dirty="0">
                <a:latin typeface="Calibri Light" panose="020F0302020204030204" pitchFamily="34" charset="0"/>
                <a:cs typeface="Calibri Light" panose="020F0302020204030204" pitchFamily="34" charset="0"/>
              </a:rPr>
              <a:t>Internal and external: Stake holder interest person have interest in the community.</a:t>
            </a:r>
          </a:p>
          <a:p>
            <a:pPr algn="l"/>
            <a:endParaRPr lang="en-US" sz="2800" b="1" dirty="0">
              <a:latin typeface="Calibri Light" panose="020F0302020204030204" pitchFamily="34" charset="0"/>
              <a:cs typeface="Calibri Light" panose="020F0302020204030204" pitchFamily="34" charset="0"/>
            </a:endParaRPr>
          </a:p>
          <a:p>
            <a:pPr marL="685800" indent="-685800" algn="l">
              <a:buFont typeface="Arial" panose="020B0604020202020204" pitchFamily="34" charset="0"/>
              <a:buChar char="•"/>
            </a:pPr>
            <a:endParaRPr lang="en-US" sz="4800" b="1" dirty="0">
              <a:latin typeface="Times New Roman" panose="02020603050405020304" pitchFamily="18" charset="0"/>
              <a:cs typeface="Times New Roman" panose="02020603050405020304" pitchFamily="18" charset="0"/>
            </a:endParaRPr>
          </a:p>
        </p:txBody>
      </p:sp>
      <p:pic>
        <p:nvPicPr>
          <p:cNvPr id="20" name="Picture 19">
            <a:extLst>
              <a:ext uri="{FF2B5EF4-FFF2-40B4-BE49-F238E27FC236}">
                <a16:creationId xmlns:a16="http://schemas.microsoft.com/office/drawing/2014/main" id="{5BE7F8FC-A146-4E64-9D56-988C82E0C15D}"/>
              </a:ext>
            </a:extLst>
          </p:cNvPr>
          <p:cNvPicPr>
            <a:picLocks noChangeAspect="1"/>
          </p:cNvPicPr>
          <p:nvPr/>
        </p:nvPicPr>
        <p:blipFill>
          <a:blip r:embed="rId3"/>
          <a:stretch>
            <a:fillRect/>
          </a:stretch>
        </p:blipFill>
        <p:spPr>
          <a:xfrm>
            <a:off x="8016516" y="1887794"/>
            <a:ext cx="2028825" cy="2001477"/>
          </a:xfrm>
          <a:prstGeom prst="rect">
            <a:avLst/>
          </a:prstGeom>
        </p:spPr>
      </p:pic>
    </p:spTree>
    <p:extLst>
      <p:ext uri="{BB962C8B-B14F-4D97-AF65-F5344CB8AC3E}">
        <p14:creationId xmlns:p14="http://schemas.microsoft.com/office/powerpoint/2010/main" val="12792249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E056A11-A07B-4862-842D-1F46C07A9381}"/>
              </a:ext>
            </a:extLst>
          </p:cNvPr>
          <p:cNvSpPr>
            <a:spLocks noGrp="1"/>
          </p:cNvSpPr>
          <p:nvPr>
            <p:ph type="body" sz="quarter" idx="10"/>
          </p:nvPr>
        </p:nvSpPr>
        <p:spPr>
          <a:xfrm>
            <a:off x="162233" y="339508"/>
            <a:ext cx="11734494" cy="6518491"/>
          </a:xfrm>
        </p:spPr>
        <p:txBody>
          <a:bodyPr/>
          <a:lstStyle/>
          <a:p>
            <a:pPr algn="l"/>
            <a:r>
              <a:rPr lang="en-GB" sz="4400" dirty="0"/>
              <a:t>         Recommendation</a:t>
            </a:r>
          </a:p>
          <a:p>
            <a:pPr marL="457200" indent="-457200" algn="l">
              <a:buFont typeface="Arial" panose="020B0604020202020204" pitchFamily="34" charset="0"/>
              <a:buChar char="•"/>
            </a:pPr>
            <a:r>
              <a:rPr lang="en-GB" sz="1600" dirty="0"/>
              <a:t>Everyone should engage in food grower to end poverty also to work as a team</a:t>
            </a:r>
          </a:p>
          <a:p>
            <a:pPr marL="457200" indent="-457200" algn="l">
              <a:buFont typeface="Arial" panose="020B0604020202020204" pitchFamily="34" charset="0"/>
              <a:buChar char="•"/>
            </a:pPr>
            <a:r>
              <a:rPr lang="en-GB" sz="1600" dirty="0"/>
              <a:t>To have a community centre point of view and empowering community </a:t>
            </a:r>
          </a:p>
          <a:p>
            <a:pPr marL="457200" indent="-457200" algn="l">
              <a:buFont typeface="Arial" panose="020B0604020202020204" pitchFamily="34" charset="0"/>
              <a:buChar char="•"/>
            </a:pPr>
            <a:r>
              <a:rPr lang="en-GB" sz="1600" dirty="0"/>
              <a:t>Communication should not just be online but off line in face to face</a:t>
            </a:r>
          </a:p>
          <a:p>
            <a:pPr marL="457200" indent="-457200" algn="l">
              <a:buFont typeface="Arial" panose="020B0604020202020204" pitchFamily="34" charset="0"/>
              <a:buChar char="•"/>
            </a:pPr>
            <a:r>
              <a:rPr lang="en-GB" sz="1600" dirty="0"/>
              <a:t>To found a possible solution to end intergroup conflicts.</a:t>
            </a:r>
          </a:p>
          <a:p>
            <a:pPr marL="457200" indent="-457200" algn="l">
              <a:buFont typeface="Arial" panose="020B0604020202020204" pitchFamily="34" charset="0"/>
              <a:buChar char="•"/>
            </a:pPr>
            <a:r>
              <a:rPr lang="en-GB" sz="1600" dirty="0"/>
              <a:t>Confidentiality should be respected within the teams</a:t>
            </a:r>
          </a:p>
          <a:p>
            <a:pPr marL="457200" indent="-457200" algn="l">
              <a:buFont typeface="Arial" panose="020B0604020202020204" pitchFamily="34" charset="0"/>
              <a:buChar char="•"/>
            </a:pPr>
            <a:endParaRPr lang="en-GB" sz="1600" dirty="0"/>
          </a:p>
          <a:p>
            <a:pPr algn="l"/>
            <a:endParaRPr lang="en-GB" sz="1600" dirty="0"/>
          </a:p>
          <a:p>
            <a:pPr algn="l"/>
            <a:endParaRPr lang="en-GB" sz="3600" dirty="0"/>
          </a:p>
          <a:p>
            <a:pPr algn="l"/>
            <a:endParaRPr lang="en-GB" dirty="0"/>
          </a:p>
          <a:p>
            <a:pPr algn="l"/>
            <a:endParaRPr lang="en-GB" sz="20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875739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00791" y="980036"/>
            <a:ext cx="11573197" cy="724247"/>
          </a:xfrm>
        </p:spPr>
        <p:txBody>
          <a:bodyPr/>
          <a:lstStyle/>
          <a:p>
            <a:r>
              <a:rPr lang="en-GB" sz="4000" b="1" dirty="0">
                <a:latin typeface="Times New Roman" panose="02020603050405020304" pitchFamily="18" charset="0"/>
                <a:cs typeface="Times New Roman" panose="02020603050405020304" pitchFamily="18" charset="0"/>
              </a:rPr>
              <a:t>Conclusion</a:t>
            </a:r>
            <a:endParaRPr lang="en-US" sz="4000" dirty="0">
              <a:latin typeface="Times New Roman" panose="02020603050405020304" pitchFamily="18" charset="0"/>
              <a:cs typeface="Times New Roman" panose="02020603050405020304" pitchFamily="18" charset="0"/>
            </a:endParaRPr>
          </a:p>
        </p:txBody>
      </p:sp>
      <p:grpSp>
        <p:nvGrpSpPr>
          <p:cNvPr id="3" name="Group 2">
            <a:extLst>
              <a:ext uri="{FF2B5EF4-FFF2-40B4-BE49-F238E27FC236}">
                <a16:creationId xmlns:a16="http://schemas.microsoft.com/office/drawing/2014/main" id="{E2231B28-23A1-4365-A0E4-54C26235A167}"/>
              </a:ext>
            </a:extLst>
          </p:cNvPr>
          <p:cNvGrpSpPr/>
          <p:nvPr/>
        </p:nvGrpSpPr>
        <p:grpSpPr>
          <a:xfrm>
            <a:off x="1062136" y="2795363"/>
            <a:ext cx="2210783" cy="1629041"/>
            <a:chOff x="739860" y="2410652"/>
            <a:chExt cx="1954451" cy="1440160"/>
          </a:xfrm>
        </p:grpSpPr>
        <p:sp>
          <p:nvSpPr>
            <p:cNvPr id="4" name="Rounded Rectangle 5">
              <a:extLst>
                <a:ext uri="{FF2B5EF4-FFF2-40B4-BE49-F238E27FC236}">
                  <a16:creationId xmlns:a16="http://schemas.microsoft.com/office/drawing/2014/main" id="{102AF6E5-D0E9-4131-A8D6-F8728600DA26}"/>
                </a:ext>
              </a:extLst>
            </p:cNvPr>
            <p:cNvSpPr/>
            <p:nvPr/>
          </p:nvSpPr>
          <p:spPr>
            <a:xfrm rot="18900000">
              <a:off x="1254151" y="2410652"/>
              <a:ext cx="1440160" cy="1440160"/>
            </a:xfrm>
            <a:prstGeom prst="roundRect">
              <a:avLst>
                <a:gd name="adj" fmla="val 10715"/>
              </a:avLst>
            </a:prstGeom>
            <a:solidFill>
              <a:schemeClr val="bg1"/>
            </a:solidFill>
            <a:ln w="635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nvGrpSpPr>
            <p:cNvPr id="5" name="Group 4">
              <a:extLst>
                <a:ext uri="{FF2B5EF4-FFF2-40B4-BE49-F238E27FC236}">
                  <a16:creationId xmlns:a16="http://schemas.microsoft.com/office/drawing/2014/main" id="{312B9580-717E-4F7F-86D8-F860E97E4BB9}"/>
                </a:ext>
              </a:extLst>
            </p:cNvPr>
            <p:cNvGrpSpPr/>
            <p:nvPr/>
          </p:nvGrpSpPr>
          <p:grpSpPr>
            <a:xfrm>
              <a:off x="739860" y="2914708"/>
              <a:ext cx="432048" cy="432048"/>
              <a:chOff x="673332" y="2503130"/>
              <a:chExt cx="432048" cy="432048"/>
            </a:xfrm>
          </p:grpSpPr>
          <p:sp>
            <p:nvSpPr>
              <p:cNvPr id="6" name="Rectangle: Rounded Corners 5">
                <a:extLst>
                  <a:ext uri="{FF2B5EF4-FFF2-40B4-BE49-F238E27FC236}">
                    <a16:creationId xmlns:a16="http://schemas.microsoft.com/office/drawing/2014/main" id="{CFE370DE-8505-4322-A81E-6F31910EE68B}"/>
                  </a:ext>
                </a:extLst>
              </p:cNvPr>
              <p:cNvSpPr/>
              <p:nvPr/>
            </p:nvSpPr>
            <p:spPr>
              <a:xfrm rot="18900000">
                <a:off x="673332" y="2503130"/>
                <a:ext cx="432048" cy="432048"/>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7" name="TextBox 6">
                <a:extLst>
                  <a:ext uri="{FF2B5EF4-FFF2-40B4-BE49-F238E27FC236}">
                    <a16:creationId xmlns:a16="http://schemas.microsoft.com/office/drawing/2014/main" id="{A1D9C180-A0CF-453B-90F9-8449C967B24F}"/>
                  </a:ext>
                </a:extLst>
              </p:cNvPr>
              <p:cNvSpPr txBox="1"/>
              <p:nvPr/>
            </p:nvSpPr>
            <p:spPr>
              <a:xfrm>
                <a:off x="678361" y="2559978"/>
                <a:ext cx="421990" cy="299300"/>
              </a:xfrm>
              <a:prstGeom prst="rect">
                <a:avLst/>
              </a:prstGeom>
              <a:noFill/>
            </p:spPr>
            <p:txBody>
              <a:bodyPr wrap="square" rtlCol="0" anchor="ctr">
                <a:spAutoFit/>
              </a:bodyPr>
              <a:lstStyle/>
              <a:p>
                <a:pPr algn="ctr"/>
                <a:r>
                  <a:rPr lang="en-US" altLang="ko-KR" sz="1600" b="1" dirty="0">
                    <a:solidFill>
                      <a:schemeClr val="bg1"/>
                    </a:solidFill>
                    <a:latin typeface="Calibri" pitchFamily="34" charset="0"/>
                    <a:cs typeface="Calibri" pitchFamily="34" charset="0"/>
                  </a:rPr>
                  <a:t>01</a:t>
                </a:r>
                <a:endParaRPr lang="ko-KR" altLang="en-US" sz="1600" b="1" dirty="0">
                  <a:solidFill>
                    <a:schemeClr val="bg1"/>
                  </a:solidFill>
                  <a:latin typeface="Calibri" pitchFamily="34" charset="0"/>
                  <a:cs typeface="Calibri" pitchFamily="34" charset="0"/>
                </a:endParaRPr>
              </a:p>
            </p:txBody>
          </p:sp>
        </p:grpSp>
      </p:grpSp>
      <p:grpSp>
        <p:nvGrpSpPr>
          <p:cNvPr id="8" name="Group 7">
            <a:extLst>
              <a:ext uri="{FF2B5EF4-FFF2-40B4-BE49-F238E27FC236}">
                <a16:creationId xmlns:a16="http://schemas.microsoft.com/office/drawing/2014/main" id="{FA5426F9-3681-44EC-9D76-4D25678F95E8}"/>
              </a:ext>
            </a:extLst>
          </p:cNvPr>
          <p:cNvGrpSpPr/>
          <p:nvPr/>
        </p:nvGrpSpPr>
        <p:grpSpPr>
          <a:xfrm>
            <a:off x="2972187" y="4220665"/>
            <a:ext cx="2210783" cy="1629041"/>
            <a:chOff x="2046240" y="3706797"/>
            <a:chExt cx="1954451" cy="1440160"/>
          </a:xfrm>
        </p:grpSpPr>
        <p:sp>
          <p:nvSpPr>
            <p:cNvPr id="9" name="Rounded Rectangle 9">
              <a:extLst>
                <a:ext uri="{FF2B5EF4-FFF2-40B4-BE49-F238E27FC236}">
                  <a16:creationId xmlns:a16="http://schemas.microsoft.com/office/drawing/2014/main" id="{F0AEA831-8863-44EF-B6CA-59555354F194}"/>
                </a:ext>
              </a:extLst>
            </p:cNvPr>
            <p:cNvSpPr/>
            <p:nvPr/>
          </p:nvSpPr>
          <p:spPr>
            <a:xfrm rot="18900000">
              <a:off x="2560531" y="3706797"/>
              <a:ext cx="1440160" cy="1440160"/>
            </a:xfrm>
            <a:prstGeom prst="roundRect">
              <a:avLst>
                <a:gd name="adj" fmla="val 10715"/>
              </a:avLst>
            </a:prstGeom>
            <a:solidFill>
              <a:schemeClr val="bg1"/>
            </a:solidFill>
            <a:ln w="635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nvGrpSpPr>
            <p:cNvPr id="10" name="Group 9">
              <a:extLst>
                <a:ext uri="{FF2B5EF4-FFF2-40B4-BE49-F238E27FC236}">
                  <a16:creationId xmlns:a16="http://schemas.microsoft.com/office/drawing/2014/main" id="{41F3AA7C-9C54-44FC-9CDC-0326035D4112}"/>
                </a:ext>
              </a:extLst>
            </p:cNvPr>
            <p:cNvGrpSpPr/>
            <p:nvPr/>
          </p:nvGrpSpPr>
          <p:grpSpPr>
            <a:xfrm>
              <a:off x="2046240" y="4210853"/>
              <a:ext cx="432048" cy="432048"/>
              <a:chOff x="673332" y="2503130"/>
              <a:chExt cx="432048" cy="432048"/>
            </a:xfrm>
          </p:grpSpPr>
          <p:sp>
            <p:nvSpPr>
              <p:cNvPr id="11" name="Rectangle: Rounded Corners 10">
                <a:extLst>
                  <a:ext uri="{FF2B5EF4-FFF2-40B4-BE49-F238E27FC236}">
                    <a16:creationId xmlns:a16="http://schemas.microsoft.com/office/drawing/2014/main" id="{DBC2E9C8-FE99-443C-A32E-B3037504AAA2}"/>
                  </a:ext>
                </a:extLst>
              </p:cNvPr>
              <p:cNvSpPr/>
              <p:nvPr/>
            </p:nvSpPr>
            <p:spPr>
              <a:xfrm rot="18900000">
                <a:off x="673332" y="2503130"/>
                <a:ext cx="432048" cy="432048"/>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12" name="TextBox 11">
                <a:extLst>
                  <a:ext uri="{FF2B5EF4-FFF2-40B4-BE49-F238E27FC236}">
                    <a16:creationId xmlns:a16="http://schemas.microsoft.com/office/drawing/2014/main" id="{38D6DFB7-6B39-403A-B694-3E7A9EA94957}"/>
                  </a:ext>
                </a:extLst>
              </p:cNvPr>
              <p:cNvSpPr txBox="1"/>
              <p:nvPr/>
            </p:nvSpPr>
            <p:spPr>
              <a:xfrm>
                <a:off x="678361" y="2559978"/>
                <a:ext cx="421990" cy="299300"/>
              </a:xfrm>
              <a:prstGeom prst="rect">
                <a:avLst/>
              </a:prstGeom>
              <a:noFill/>
            </p:spPr>
            <p:txBody>
              <a:bodyPr wrap="square" rtlCol="0" anchor="ctr">
                <a:spAutoFit/>
              </a:bodyPr>
              <a:lstStyle/>
              <a:p>
                <a:pPr algn="ctr"/>
                <a:r>
                  <a:rPr lang="en-US" altLang="ko-KR" sz="1600" b="1" dirty="0">
                    <a:solidFill>
                      <a:schemeClr val="bg1"/>
                    </a:solidFill>
                    <a:latin typeface="Calibri" pitchFamily="34" charset="0"/>
                    <a:cs typeface="Calibri" pitchFamily="34" charset="0"/>
                  </a:rPr>
                  <a:t>02</a:t>
                </a:r>
                <a:endParaRPr lang="ko-KR" altLang="en-US" sz="1600" b="1" dirty="0">
                  <a:solidFill>
                    <a:schemeClr val="bg1"/>
                  </a:solidFill>
                  <a:latin typeface="Calibri" pitchFamily="34" charset="0"/>
                  <a:cs typeface="Calibri" pitchFamily="34" charset="0"/>
                </a:endParaRPr>
              </a:p>
            </p:txBody>
          </p:sp>
        </p:grpSp>
      </p:grpSp>
      <p:grpSp>
        <p:nvGrpSpPr>
          <p:cNvPr id="13" name="Group 12">
            <a:extLst>
              <a:ext uri="{FF2B5EF4-FFF2-40B4-BE49-F238E27FC236}">
                <a16:creationId xmlns:a16="http://schemas.microsoft.com/office/drawing/2014/main" id="{11881370-51CD-4158-95D1-F197A58BD30B}"/>
              </a:ext>
            </a:extLst>
          </p:cNvPr>
          <p:cNvGrpSpPr/>
          <p:nvPr/>
        </p:nvGrpSpPr>
        <p:grpSpPr>
          <a:xfrm>
            <a:off x="4921045" y="2482254"/>
            <a:ext cx="2377826" cy="1629041"/>
            <a:chOff x="3352620" y="2401127"/>
            <a:chExt cx="1954451" cy="1440160"/>
          </a:xfrm>
        </p:grpSpPr>
        <p:sp>
          <p:nvSpPr>
            <p:cNvPr id="14" name="Rounded Rectangle 13">
              <a:extLst>
                <a:ext uri="{FF2B5EF4-FFF2-40B4-BE49-F238E27FC236}">
                  <a16:creationId xmlns:a16="http://schemas.microsoft.com/office/drawing/2014/main" id="{E2103A35-7CE6-419E-8845-D45D8CAC0777}"/>
                </a:ext>
              </a:extLst>
            </p:cNvPr>
            <p:cNvSpPr/>
            <p:nvPr/>
          </p:nvSpPr>
          <p:spPr>
            <a:xfrm rot="18900000">
              <a:off x="3866911" y="2401127"/>
              <a:ext cx="1440160" cy="1440160"/>
            </a:xfrm>
            <a:prstGeom prst="roundRect">
              <a:avLst>
                <a:gd name="adj" fmla="val 10715"/>
              </a:avLst>
            </a:prstGeom>
            <a:solidFill>
              <a:schemeClr val="bg1"/>
            </a:solidFill>
            <a:ln w="635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nvGrpSpPr>
            <p:cNvPr id="15" name="Group 14">
              <a:extLst>
                <a:ext uri="{FF2B5EF4-FFF2-40B4-BE49-F238E27FC236}">
                  <a16:creationId xmlns:a16="http://schemas.microsoft.com/office/drawing/2014/main" id="{F4AB45B1-92ED-4BDD-BC40-91B74EDD5164}"/>
                </a:ext>
              </a:extLst>
            </p:cNvPr>
            <p:cNvGrpSpPr/>
            <p:nvPr/>
          </p:nvGrpSpPr>
          <p:grpSpPr>
            <a:xfrm>
              <a:off x="3352620" y="2905183"/>
              <a:ext cx="432048" cy="432048"/>
              <a:chOff x="673332" y="2503130"/>
              <a:chExt cx="432048" cy="432048"/>
            </a:xfrm>
          </p:grpSpPr>
          <p:sp>
            <p:nvSpPr>
              <p:cNvPr id="16" name="Rectangle: Rounded Corners 15">
                <a:extLst>
                  <a:ext uri="{FF2B5EF4-FFF2-40B4-BE49-F238E27FC236}">
                    <a16:creationId xmlns:a16="http://schemas.microsoft.com/office/drawing/2014/main" id="{B7F7158E-4EA2-4C82-A0EA-164FDCB7C94D}"/>
                  </a:ext>
                </a:extLst>
              </p:cNvPr>
              <p:cNvSpPr/>
              <p:nvPr/>
            </p:nvSpPr>
            <p:spPr>
              <a:xfrm rot="18900000">
                <a:off x="673332" y="2503130"/>
                <a:ext cx="432048" cy="432048"/>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7" name="TextBox 16">
                <a:extLst>
                  <a:ext uri="{FF2B5EF4-FFF2-40B4-BE49-F238E27FC236}">
                    <a16:creationId xmlns:a16="http://schemas.microsoft.com/office/drawing/2014/main" id="{86D09C12-C3B2-41E1-AB46-4BCBA35C482B}"/>
                  </a:ext>
                </a:extLst>
              </p:cNvPr>
              <p:cNvSpPr txBox="1"/>
              <p:nvPr/>
            </p:nvSpPr>
            <p:spPr>
              <a:xfrm>
                <a:off x="678361" y="2559978"/>
                <a:ext cx="421990" cy="299300"/>
              </a:xfrm>
              <a:prstGeom prst="rect">
                <a:avLst/>
              </a:prstGeom>
              <a:noFill/>
            </p:spPr>
            <p:txBody>
              <a:bodyPr wrap="square" rtlCol="0" anchor="ctr">
                <a:spAutoFit/>
              </a:bodyPr>
              <a:lstStyle/>
              <a:p>
                <a:pPr algn="ctr"/>
                <a:r>
                  <a:rPr lang="en-US" altLang="ko-KR" sz="1600" b="1" dirty="0">
                    <a:solidFill>
                      <a:schemeClr val="bg1"/>
                    </a:solidFill>
                    <a:latin typeface="Calibri" pitchFamily="34" charset="0"/>
                    <a:cs typeface="Calibri" pitchFamily="34" charset="0"/>
                  </a:rPr>
                  <a:t>03</a:t>
                </a:r>
                <a:endParaRPr lang="ko-KR" altLang="en-US" sz="1600" b="1" dirty="0">
                  <a:solidFill>
                    <a:schemeClr val="bg1"/>
                  </a:solidFill>
                  <a:latin typeface="Calibri" pitchFamily="34" charset="0"/>
                  <a:cs typeface="Calibri" pitchFamily="34" charset="0"/>
                </a:endParaRPr>
              </a:p>
            </p:txBody>
          </p:sp>
        </p:grpSp>
      </p:grpSp>
      <p:grpSp>
        <p:nvGrpSpPr>
          <p:cNvPr id="18" name="Group 17">
            <a:extLst>
              <a:ext uri="{FF2B5EF4-FFF2-40B4-BE49-F238E27FC236}">
                <a16:creationId xmlns:a16="http://schemas.microsoft.com/office/drawing/2014/main" id="{DAE2B8EE-7A96-4D95-B2E9-027F0EBF2443}"/>
              </a:ext>
            </a:extLst>
          </p:cNvPr>
          <p:cNvGrpSpPr/>
          <p:nvPr/>
        </p:nvGrpSpPr>
        <p:grpSpPr>
          <a:xfrm>
            <a:off x="6831096" y="4558051"/>
            <a:ext cx="2210783" cy="1629041"/>
            <a:chOff x="4660581" y="3691532"/>
            <a:chExt cx="1954451" cy="1440160"/>
          </a:xfrm>
        </p:grpSpPr>
        <p:sp>
          <p:nvSpPr>
            <p:cNvPr id="19" name="Rounded Rectangle 17">
              <a:extLst>
                <a:ext uri="{FF2B5EF4-FFF2-40B4-BE49-F238E27FC236}">
                  <a16:creationId xmlns:a16="http://schemas.microsoft.com/office/drawing/2014/main" id="{80AEBCFB-BD6F-487F-94B8-D1A212A36048}"/>
                </a:ext>
              </a:extLst>
            </p:cNvPr>
            <p:cNvSpPr/>
            <p:nvPr/>
          </p:nvSpPr>
          <p:spPr>
            <a:xfrm rot="18900000">
              <a:off x="5174872" y="3691532"/>
              <a:ext cx="1440160" cy="1440160"/>
            </a:xfrm>
            <a:prstGeom prst="roundRect">
              <a:avLst>
                <a:gd name="adj" fmla="val 10715"/>
              </a:avLst>
            </a:prstGeom>
            <a:solidFill>
              <a:schemeClr val="bg1"/>
            </a:solidFill>
            <a:ln w="635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20" name="Group 19">
              <a:extLst>
                <a:ext uri="{FF2B5EF4-FFF2-40B4-BE49-F238E27FC236}">
                  <a16:creationId xmlns:a16="http://schemas.microsoft.com/office/drawing/2014/main" id="{F78E69C3-2D59-44B7-AB91-5857198BBB32}"/>
                </a:ext>
              </a:extLst>
            </p:cNvPr>
            <p:cNvGrpSpPr/>
            <p:nvPr/>
          </p:nvGrpSpPr>
          <p:grpSpPr>
            <a:xfrm>
              <a:off x="4660581" y="4195588"/>
              <a:ext cx="432048" cy="432048"/>
              <a:chOff x="673332" y="2503130"/>
              <a:chExt cx="432048" cy="432048"/>
            </a:xfrm>
          </p:grpSpPr>
          <p:sp>
            <p:nvSpPr>
              <p:cNvPr id="21" name="Rectangle: Rounded Corners 20">
                <a:extLst>
                  <a:ext uri="{FF2B5EF4-FFF2-40B4-BE49-F238E27FC236}">
                    <a16:creationId xmlns:a16="http://schemas.microsoft.com/office/drawing/2014/main" id="{E792BE0C-97F1-40C7-9308-049AA7FB19FB}"/>
                  </a:ext>
                </a:extLst>
              </p:cNvPr>
              <p:cNvSpPr/>
              <p:nvPr/>
            </p:nvSpPr>
            <p:spPr>
              <a:xfrm rot="18900000">
                <a:off x="673332" y="2503130"/>
                <a:ext cx="432048" cy="432048"/>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22" name="TextBox 21">
                <a:extLst>
                  <a:ext uri="{FF2B5EF4-FFF2-40B4-BE49-F238E27FC236}">
                    <a16:creationId xmlns:a16="http://schemas.microsoft.com/office/drawing/2014/main" id="{1D194533-5472-4AF2-A644-A9BAB97B7D42}"/>
                  </a:ext>
                </a:extLst>
              </p:cNvPr>
              <p:cNvSpPr txBox="1"/>
              <p:nvPr/>
            </p:nvSpPr>
            <p:spPr>
              <a:xfrm>
                <a:off x="678361" y="2559978"/>
                <a:ext cx="421990" cy="299300"/>
              </a:xfrm>
              <a:prstGeom prst="rect">
                <a:avLst/>
              </a:prstGeom>
              <a:noFill/>
            </p:spPr>
            <p:txBody>
              <a:bodyPr wrap="square" rtlCol="0" anchor="ctr">
                <a:spAutoFit/>
              </a:bodyPr>
              <a:lstStyle/>
              <a:p>
                <a:pPr algn="ctr"/>
                <a:r>
                  <a:rPr lang="en-US" altLang="ko-KR" sz="1600" b="1" dirty="0">
                    <a:solidFill>
                      <a:schemeClr val="bg1"/>
                    </a:solidFill>
                    <a:latin typeface="Calibri" pitchFamily="34" charset="0"/>
                    <a:cs typeface="Calibri" pitchFamily="34" charset="0"/>
                  </a:rPr>
                  <a:t>04</a:t>
                </a:r>
                <a:endParaRPr lang="ko-KR" altLang="en-US" sz="1600" b="1" dirty="0">
                  <a:solidFill>
                    <a:schemeClr val="bg1"/>
                  </a:solidFill>
                  <a:latin typeface="Calibri" pitchFamily="34" charset="0"/>
                  <a:cs typeface="Calibri" pitchFamily="34" charset="0"/>
                </a:endParaRPr>
              </a:p>
            </p:txBody>
          </p:sp>
        </p:grpSp>
      </p:grpSp>
      <p:grpSp>
        <p:nvGrpSpPr>
          <p:cNvPr id="23" name="Group 22">
            <a:extLst>
              <a:ext uri="{FF2B5EF4-FFF2-40B4-BE49-F238E27FC236}">
                <a16:creationId xmlns:a16="http://schemas.microsoft.com/office/drawing/2014/main" id="{64EE8E34-53D5-4798-8910-29405B8200C2}"/>
              </a:ext>
            </a:extLst>
          </p:cNvPr>
          <p:cNvGrpSpPr/>
          <p:nvPr/>
        </p:nvGrpSpPr>
        <p:grpSpPr>
          <a:xfrm>
            <a:off x="8702341" y="2795363"/>
            <a:ext cx="2210783" cy="1629041"/>
            <a:chOff x="5919682" y="2391602"/>
            <a:chExt cx="1954451" cy="1440160"/>
          </a:xfrm>
        </p:grpSpPr>
        <p:sp>
          <p:nvSpPr>
            <p:cNvPr id="24" name="Rounded Rectangle 21">
              <a:extLst>
                <a:ext uri="{FF2B5EF4-FFF2-40B4-BE49-F238E27FC236}">
                  <a16:creationId xmlns:a16="http://schemas.microsoft.com/office/drawing/2014/main" id="{7A80B7E5-095A-47E9-8E3E-A111A3304996}"/>
                </a:ext>
              </a:extLst>
            </p:cNvPr>
            <p:cNvSpPr/>
            <p:nvPr/>
          </p:nvSpPr>
          <p:spPr>
            <a:xfrm rot="18900000">
              <a:off x="6433973" y="2391602"/>
              <a:ext cx="1440160" cy="1440160"/>
            </a:xfrm>
            <a:prstGeom prst="roundRect">
              <a:avLst>
                <a:gd name="adj" fmla="val 10715"/>
              </a:avLst>
            </a:prstGeom>
            <a:solidFill>
              <a:schemeClr val="bg1"/>
            </a:solidFill>
            <a:ln w="635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25" name="Group 24">
              <a:extLst>
                <a:ext uri="{FF2B5EF4-FFF2-40B4-BE49-F238E27FC236}">
                  <a16:creationId xmlns:a16="http://schemas.microsoft.com/office/drawing/2014/main" id="{C23BCF51-894F-4583-B724-1961C315B744}"/>
                </a:ext>
              </a:extLst>
            </p:cNvPr>
            <p:cNvGrpSpPr/>
            <p:nvPr/>
          </p:nvGrpSpPr>
          <p:grpSpPr>
            <a:xfrm>
              <a:off x="5919682" y="2895658"/>
              <a:ext cx="432048" cy="432048"/>
              <a:chOff x="673332" y="2503130"/>
              <a:chExt cx="432048" cy="432048"/>
            </a:xfrm>
          </p:grpSpPr>
          <p:sp>
            <p:nvSpPr>
              <p:cNvPr id="26" name="Rectangle: Rounded Corners 25">
                <a:extLst>
                  <a:ext uri="{FF2B5EF4-FFF2-40B4-BE49-F238E27FC236}">
                    <a16:creationId xmlns:a16="http://schemas.microsoft.com/office/drawing/2014/main" id="{85B8F943-7A24-49A4-BBED-B15F4E49E237}"/>
                  </a:ext>
                </a:extLst>
              </p:cNvPr>
              <p:cNvSpPr/>
              <p:nvPr/>
            </p:nvSpPr>
            <p:spPr>
              <a:xfrm rot="18900000">
                <a:off x="673332" y="2503130"/>
                <a:ext cx="432048" cy="432048"/>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7" name="TextBox 26">
                <a:extLst>
                  <a:ext uri="{FF2B5EF4-FFF2-40B4-BE49-F238E27FC236}">
                    <a16:creationId xmlns:a16="http://schemas.microsoft.com/office/drawing/2014/main" id="{FF21E631-F6C7-4E63-804F-B1B8A2260C83}"/>
                  </a:ext>
                </a:extLst>
              </p:cNvPr>
              <p:cNvSpPr txBox="1"/>
              <p:nvPr/>
            </p:nvSpPr>
            <p:spPr>
              <a:xfrm>
                <a:off x="678361" y="2559978"/>
                <a:ext cx="421990" cy="299300"/>
              </a:xfrm>
              <a:prstGeom prst="rect">
                <a:avLst/>
              </a:prstGeom>
              <a:noFill/>
            </p:spPr>
            <p:txBody>
              <a:bodyPr wrap="square" rtlCol="0" anchor="ctr">
                <a:spAutoFit/>
              </a:bodyPr>
              <a:lstStyle/>
              <a:p>
                <a:pPr algn="ctr"/>
                <a:r>
                  <a:rPr lang="en-US" altLang="ko-KR" sz="1600" b="1" dirty="0">
                    <a:solidFill>
                      <a:schemeClr val="bg1"/>
                    </a:solidFill>
                    <a:latin typeface="Calibri" pitchFamily="34" charset="0"/>
                    <a:cs typeface="Calibri" pitchFamily="34" charset="0"/>
                  </a:rPr>
                  <a:t>05</a:t>
                </a:r>
                <a:endParaRPr lang="ko-KR" altLang="en-US" sz="1600" b="1" dirty="0">
                  <a:solidFill>
                    <a:schemeClr val="bg1"/>
                  </a:solidFill>
                  <a:latin typeface="Calibri" pitchFamily="34" charset="0"/>
                  <a:cs typeface="Calibri" pitchFamily="34" charset="0"/>
                </a:endParaRPr>
              </a:p>
            </p:txBody>
          </p:sp>
        </p:grpSp>
      </p:grpSp>
      <p:sp>
        <p:nvSpPr>
          <p:cNvPr id="28" name="TextBox 27">
            <a:extLst>
              <a:ext uri="{FF2B5EF4-FFF2-40B4-BE49-F238E27FC236}">
                <a16:creationId xmlns:a16="http://schemas.microsoft.com/office/drawing/2014/main" id="{6329BC84-9CB2-43FC-AECD-DE5E0541AD23}"/>
              </a:ext>
            </a:extLst>
          </p:cNvPr>
          <p:cNvSpPr txBox="1"/>
          <p:nvPr/>
        </p:nvSpPr>
        <p:spPr>
          <a:xfrm>
            <a:off x="1532347" y="3464132"/>
            <a:ext cx="1940532" cy="830997"/>
          </a:xfrm>
          <a:prstGeom prst="rect">
            <a:avLst/>
          </a:prstGeom>
          <a:noFill/>
        </p:spPr>
        <p:txBody>
          <a:bodyPr wrap="square" rtlCol="0">
            <a:spAutoFit/>
          </a:bodyPr>
          <a:lstStyle/>
          <a:p>
            <a:pPr algn="ctr"/>
            <a:r>
              <a:rPr lang="en-GB" altLang="ko-KR" sz="1600" b="1" dirty="0">
                <a:solidFill>
                  <a:schemeClr val="tx1">
                    <a:lumMod val="65000"/>
                    <a:lumOff val="35000"/>
                  </a:schemeClr>
                </a:solidFill>
                <a:latin typeface="Times New Roman" panose="02020603050405020304" pitchFamily="18" charset="0"/>
                <a:cs typeface="Times New Roman" panose="02020603050405020304" pitchFamily="18" charset="0"/>
              </a:rPr>
              <a:t>Tower Hamlet offer valuable Service within UK</a:t>
            </a:r>
            <a:endParaRPr lang="ko-KR" altLang="en-US" sz="1600" b="1" dirty="0">
              <a:solidFill>
                <a:schemeClr val="tx1">
                  <a:lumMod val="65000"/>
                  <a:lumOff val="35000"/>
                </a:schemeClr>
              </a:solidFill>
              <a:latin typeface="Times New Roman" panose="02020603050405020304" pitchFamily="18" charset="0"/>
              <a:cs typeface="Times New Roman" panose="02020603050405020304" pitchFamily="18" charset="0"/>
            </a:endParaRPr>
          </a:p>
        </p:txBody>
      </p:sp>
      <p:sp>
        <p:nvSpPr>
          <p:cNvPr id="29" name="TextBox 28">
            <a:extLst>
              <a:ext uri="{FF2B5EF4-FFF2-40B4-BE49-F238E27FC236}">
                <a16:creationId xmlns:a16="http://schemas.microsoft.com/office/drawing/2014/main" id="{B8FD7B98-A91B-41C5-8AE5-7A574B73BA72}"/>
              </a:ext>
            </a:extLst>
          </p:cNvPr>
          <p:cNvSpPr txBox="1"/>
          <p:nvPr/>
        </p:nvSpPr>
        <p:spPr>
          <a:xfrm>
            <a:off x="5552570" y="3077401"/>
            <a:ext cx="1499038" cy="830997"/>
          </a:xfrm>
          <a:prstGeom prst="rect">
            <a:avLst/>
          </a:prstGeom>
          <a:noFill/>
        </p:spPr>
        <p:txBody>
          <a:bodyPr wrap="square" rtlCol="0">
            <a:spAutoFit/>
          </a:bodyPr>
          <a:lstStyle/>
          <a:p>
            <a:pPr algn="ctr"/>
            <a:r>
              <a:rPr lang="en-US" altLang="ko-KR" sz="1600" b="1" dirty="0">
                <a:solidFill>
                  <a:schemeClr val="tx1">
                    <a:lumMod val="65000"/>
                    <a:lumOff val="35000"/>
                  </a:schemeClr>
                </a:solidFill>
                <a:latin typeface="Times New Roman" panose="02020603050405020304" pitchFamily="18" charset="0"/>
                <a:cs typeface="Times New Roman" panose="02020603050405020304" pitchFamily="18" charset="0"/>
              </a:rPr>
              <a:t>Quality and Quantity of Information</a:t>
            </a:r>
          </a:p>
        </p:txBody>
      </p:sp>
      <p:sp>
        <p:nvSpPr>
          <p:cNvPr id="30" name="TextBox 29">
            <a:extLst>
              <a:ext uri="{FF2B5EF4-FFF2-40B4-BE49-F238E27FC236}">
                <a16:creationId xmlns:a16="http://schemas.microsoft.com/office/drawing/2014/main" id="{963CC5D0-9B6D-44C6-8285-597FE4580484}"/>
              </a:ext>
            </a:extLst>
          </p:cNvPr>
          <p:cNvSpPr txBox="1"/>
          <p:nvPr/>
        </p:nvSpPr>
        <p:spPr>
          <a:xfrm>
            <a:off x="9375454" y="3617420"/>
            <a:ext cx="1494695" cy="584775"/>
          </a:xfrm>
          <a:prstGeom prst="rect">
            <a:avLst/>
          </a:prstGeom>
          <a:noFill/>
        </p:spPr>
        <p:txBody>
          <a:bodyPr wrap="square" rtlCol="0">
            <a:spAutoFit/>
          </a:bodyPr>
          <a:lstStyle/>
          <a:p>
            <a:pPr algn="ctr"/>
            <a:r>
              <a:rPr lang="en-US" altLang="ko-KR" sz="1600" b="1" dirty="0">
                <a:solidFill>
                  <a:schemeClr val="tx1">
                    <a:lumMod val="65000"/>
                    <a:lumOff val="35000"/>
                  </a:schemeClr>
                </a:solidFill>
                <a:latin typeface="Times New Roman" panose="02020603050405020304" pitchFamily="18" charset="0"/>
                <a:cs typeface="Times New Roman" panose="02020603050405020304" pitchFamily="18" charset="0"/>
              </a:rPr>
              <a:t>Reduce Child Laboure</a:t>
            </a:r>
          </a:p>
        </p:txBody>
      </p:sp>
      <p:sp>
        <p:nvSpPr>
          <p:cNvPr id="31" name="TextBox 30">
            <a:extLst>
              <a:ext uri="{FF2B5EF4-FFF2-40B4-BE49-F238E27FC236}">
                <a16:creationId xmlns:a16="http://schemas.microsoft.com/office/drawing/2014/main" id="{83435FED-DA6D-40BD-971B-BE0DBD6BC048}"/>
              </a:ext>
            </a:extLst>
          </p:cNvPr>
          <p:cNvSpPr txBox="1"/>
          <p:nvPr/>
        </p:nvSpPr>
        <p:spPr>
          <a:xfrm>
            <a:off x="3501473" y="4981768"/>
            <a:ext cx="1744838" cy="584775"/>
          </a:xfrm>
          <a:prstGeom prst="rect">
            <a:avLst/>
          </a:prstGeom>
          <a:noFill/>
        </p:spPr>
        <p:txBody>
          <a:bodyPr wrap="square" rtlCol="0">
            <a:spAutoFit/>
          </a:bodyPr>
          <a:lstStyle/>
          <a:p>
            <a:pPr algn="ctr"/>
            <a:r>
              <a:rPr lang="en-US" altLang="ko-KR" sz="1600" dirty="0">
                <a:solidFill>
                  <a:schemeClr val="tx1">
                    <a:lumMod val="65000"/>
                    <a:lumOff val="35000"/>
                  </a:schemeClr>
                </a:solidFill>
                <a:latin typeface="Times New Roman" panose="02020603050405020304" pitchFamily="18" charset="0"/>
                <a:cs typeface="Times New Roman" panose="02020603050405020304" pitchFamily="18" charset="0"/>
              </a:rPr>
              <a:t>Enhancing Employment Rate</a:t>
            </a:r>
          </a:p>
        </p:txBody>
      </p:sp>
      <p:sp>
        <p:nvSpPr>
          <p:cNvPr id="32" name="TextBox 31">
            <a:extLst>
              <a:ext uri="{FF2B5EF4-FFF2-40B4-BE49-F238E27FC236}">
                <a16:creationId xmlns:a16="http://schemas.microsoft.com/office/drawing/2014/main" id="{C5555356-74EB-4C88-BCD3-ADF5513E2D2F}"/>
              </a:ext>
            </a:extLst>
          </p:cNvPr>
          <p:cNvSpPr txBox="1"/>
          <p:nvPr/>
        </p:nvSpPr>
        <p:spPr>
          <a:xfrm>
            <a:off x="7456060" y="5072852"/>
            <a:ext cx="1494695" cy="738664"/>
          </a:xfrm>
          <a:prstGeom prst="rect">
            <a:avLst/>
          </a:prstGeom>
          <a:noFill/>
        </p:spPr>
        <p:txBody>
          <a:bodyPr wrap="square" rtlCol="0">
            <a:spAutoFit/>
          </a:bodyPr>
          <a:lstStyle/>
          <a:p>
            <a:pPr algn="ctr"/>
            <a:r>
              <a:rPr lang="en-US" altLang="ko-KR" sz="1400" b="1" dirty="0">
                <a:solidFill>
                  <a:schemeClr val="tx1">
                    <a:lumMod val="65000"/>
                    <a:lumOff val="35000"/>
                  </a:schemeClr>
                </a:solidFill>
              </a:rPr>
              <a:t>Deliver </a:t>
            </a:r>
            <a:r>
              <a:rPr lang="en-GB" sz="1400" kern="1200" dirty="0">
                <a:solidFill>
                  <a:schemeClr val="tx1"/>
                </a:solidFill>
                <a:effectLst/>
                <a:latin typeface="+mn-lt"/>
                <a:ea typeface="+mn-ea"/>
                <a:cs typeface="+mn-cs"/>
              </a:rPr>
              <a:t>effective conveying of information</a:t>
            </a:r>
            <a:endParaRPr lang="en-US" altLang="ko-KR" sz="1400" b="1" dirty="0">
              <a:solidFill>
                <a:schemeClr val="tx1">
                  <a:lumMod val="65000"/>
                  <a:lumOff val="35000"/>
                </a:schemeClr>
              </a:solidFill>
            </a:endParaRPr>
          </a:p>
        </p:txBody>
      </p:sp>
      <p:sp>
        <p:nvSpPr>
          <p:cNvPr id="33" name="TextBox 32">
            <a:extLst>
              <a:ext uri="{FF2B5EF4-FFF2-40B4-BE49-F238E27FC236}">
                <a16:creationId xmlns:a16="http://schemas.microsoft.com/office/drawing/2014/main" id="{5DC4924A-89DE-402A-A823-C4989E42B644}"/>
              </a:ext>
            </a:extLst>
          </p:cNvPr>
          <p:cNvSpPr txBox="1"/>
          <p:nvPr/>
        </p:nvSpPr>
        <p:spPr>
          <a:xfrm>
            <a:off x="1714116" y="1758498"/>
            <a:ext cx="8746548" cy="276999"/>
          </a:xfrm>
          <a:prstGeom prst="rect">
            <a:avLst/>
          </a:prstGeom>
          <a:noFill/>
        </p:spPr>
        <p:txBody>
          <a:bodyPr wrap="square" rtlCol="0">
            <a:spAutoFit/>
          </a:bodyPr>
          <a:lstStyle/>
          <a:p>
            <a:pPr algn="ctr"/>
            <a:r>
              <a:rPr lang="en-US" altLang="ko-KR" sz="1200" dirty="0">
                <a:solidFill>
                  <a:schemeClr val="tx1">
                    <a:lumMod val="65000"/>
                    <a:lumOff val="35000"/>
                  </a:schemeClr>
                </a:solidFill>
              </a:rPr>
              <a:t>.</a:t>
            </a:r>
            <a:endParaRPr lang="ko-KR" altLang="en-US" sz="1200" dirty="0">
              <a:solidFill>
                <a:schemeClr val="tx1">
                  <a:lumMod val="65000"/>
                  <a:lumOff val="35000"/>
                </a:schemeClr>
              </a:solidFill>
            </a:endParaRPr>
          </a:p>
        </p:txBody>
      </p:sp>
      <p:sp>
        <p:nvSpPr>
          <p:cNvPr id="34" name="Rectangle 23">
            <a:extLst>
              <a:ext uri="{FF2B5EF4-FFF2-40B4-BE49-F238E27FC236}">
                <a16:creationId xmlns:a16="http://schemas.microsoft.com/office/drawing/2014/main" id="{0F797AB3-BD74-4547-92FF-7F0D24892DFB}"/>
              </a:ext>
            </a:extLst>
          </p:cNvPr>
          <p:cNvSpPr/>
          <p:nvPr/>
        </p:nvSpPr>
        <p:spPr>
          <a:xfrm>
            <a:off x="2216846" y="3135366"/>
            <a:ext cx="476152" cy="280084"/>
          </a:xfrm>
          <a:custGeom>
            <a:avLst/>
            <a:gdLst/>
            <a:ahLst/>
            <a:cxnLst/>
            <a:rect l="l" t="t" r="r" b="b"/>
            <a:pathLst>
              <a:path w="4529836" h="2664566">
                <a:moveTo>
                  <a:pt x="1861969" y="0"/>
                </a:moveTo>
                <a:cubicBezTo>
                  <a:pt x="2177122" y="0"/>
                  <a:pt x="2455874" y="155855"/>
                  <a:pt x="2611443" y="404565"/>
                </a:cubicBezTo>
                <a:cubicBezTo>
                  <a:pt x="2709453" y="315054"/>
                  <a:pt x="2840684" y="266178"/>
                  <a:pt x="2983336" y="266178"/>
                </a:cubicBezTo>
                <a:cubicBezTo>
                  <a:pt x="3293144" y="266178"/>
                  <a:pt x="3549108" y="496718"/>
                  <a:pt x="3578241" y="797044"/>
                </a:cubicBezTo>
                <a:cubicBezTo>
                  <a:pt x="3583592" y="793823"/>
                  <a:pt x="3589010" y="793774"/>
                  <a:pt x="3594440" y="793774"/>
                </a:cubicBezTo>
                <a:cubicBezTo>
                  <a:pt x="4111042" y="793774"/>
                  <a:pt x="4529836" y="1212568"/>
                  <a:pt x="4529836" y="1729170"/>
                </a:cubicBezTo>
                <a:cubicBezTo>
                  <a:pt x="4529836" y="2216938"/>
                  <a:pt x="4156487" y="2617512"/>
                  <a:pt x="3679930" y="2660249"/>
                </a:cubicBezTo>
                <a:lnTo>
                  <a:pt x="3679930" y="2664566"/>
                </a:lnTo>
                <a:lnTo>
                  <a:pt x="3594440" y="2664566"/>
                </a:lnTo>
                <a:lnTo>
                  <a:pt x="1043912" y="2664566"/>
                </a:lnTo>
                <a:lnTo>
                  <a:pt x="1043912" y="2657589"/>
                </a:lnTo>
                <a:cubicBezTo>
                  <a:pt x="1008374" y="2662448"/>
                  <a:pt x="972132" y="2664566"/>
                  <a:pt x="935396" y="2664566"/>
                </a:cubicBezTo>
                <a:cubicBezTo>
                  <a:pt x="418794" y="2664566"/>
                  <a:pt x="0" y="2245772"/>
                  <a:pt x="0" y="1729170"/>
                </a:cubicBezTo>
                <a:cubicBezTo>
                  <a:pt x="0" y="1212568"/>
                  <a:pt x="418794" y="793774"/>
                  <a:pt x="935396" y="793774"/>
                </a:cubicBezTo>
                <a:lnTo>
                  <a:pt x="954395" y="797612"/>
                </a:lnTo>
                <a:cubicBezTo>
                  <a:pt x="1004779" y="344999"/>
                  <a:pt x="1393085" y="0"/>
                  <a:pt x="1861969"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5" name="Rectangle 23">
            <a:extLst>
              <a:ext uri="{FF2B5EF4-FFF2-40B4-BE49-F238E27FC236}">
                <a16:creationId xmlns:a16="http://schemas.microsoft.com/office/drawing/2014/main" id="{DB03B6DD-EC74-4100-85AD-D7845A73A6A7}"/>
              </a:ext>
            </a:extLst>
          </p:cNvPr>
          <p:cNvSpPr/>
          <p:nvPr/>
        </p:nvSpPr>
        <p:spPr>
          <a:xfrm>
            <a:off x="9844718" y="3119212"/>
            <a:ext cx="580778" cy="374290"/>
          </a:xfrm>
          <a:custGeom>
            <a:avLst/>
            <a:gdLst/>
            <a:ahLst/>
            <a:cxnLst/>
            <a:rect l="l" t="t" r="r" b="b"/>
            <a:pathLst>
              <a:path w="3224845" h="2078296">
                <a:moveTo>
                  <a:pt x="1153236" y="427959"/>
                </a:moveTo>
                <a:cubicBezTo>
                  <a:pt x="1348431" y="427959"/>
                  <a:pt x="1521080" y="524490"/>
                  <a:pt x="1617434" y="678532"/>
                </a:cubicBezTo>
                <a:cubicBezTo>
                  <a:pt x="1678138" y="623092"/>
                  <a:pt x="1759417" y="592820"/>
                  <a:pt x="1847771" y="592820"/>
                </a:cubicBezTo>
                <a:cubicBezTo>
                  <a:pt x="2039655" y="592820"/>
                  <a:pt x="2198190" y="735609"/>
                  <a:pt x="2216233" y="921620"/>
                </a:cubicBezTo>
                <a:cubicBezTo>
                  <a:pt x="2219548" y="919625"/>
                  <a:pt x="2222903" y="919594"/>
                  <a:pt x="2226267" y="919594"/>
                </a:cubicBezTo>
                <a:cubicBezTo>
                  <a:pt x="2546231" y="919594"/>
                  <a:pt x="2805617" y="1178981"/>
                  <a:pt x="2805617" y="1498945"/>
                </a:cubicBezTo>
                <a:cubicBezTo>
                  <a:pt x="2805617" y="1801051"/>
                  <a:pt x="2574378" y="2049153"/>
                  <a:pt x="2279216" y="2075622"/>
                </a:cubicBezTo>
                <a:lnTo>
                  <a:pt x="2279216" y="2078296"/>
                </a:lnTo>
                <a:lnTo>
                  <a:pt x="2226267" y="2078296"/>
                </a:lnTo>
                <a:lnTo>
                  <a:pt x="646561" y="2078296"/>
                </a:lnTo>
                <a:lnTo>
                  <a:pt x="646561" y="2073975"/>
                </a:lnTo>
                <a:cubicBezTo>
                  <a:pt x="624550" y="2076984"/>
                  <a:pt x="602103" y="2078296"/>
                  <a:pt x="579350" y="2078296"/>
                </a:cubicBezTo>
                <a:cubicBezTo>
                  <a:pt x="259386" y="2078296"/>
                  <a:pt x="0" y="1818910"/>
                  <a:pt x="0" y="1498945"/>
                </a:cubicBezTo>
                <a:cubicBezTo>
                  <a:pt x="0" y="1178981"/>
                  <a:pt x="259386" y="919594"/>
                  <a:pt x="579350" y="919594"/>
                </a:cubicBezTo>
                <a:lnTo>
                  <a:pt x="591118" y="921972"/>
                </a:lnTo>
                <a:cubicBezTo>
                  <a:pt x="622324" y="641639"/>
                  <a:pt x="862826" y="427959"/>
                  <a:pt x="1153236" y="427959"/>
                </a:cubicBezTo>
                <a:close/>
                <a:moveTo>
                  <a:pt x="1844671" y="0"/>
                </a:moveTo>
                <a:cubicBezTo>
                  <a:pt x="2007709" y="0"/>
                  <a:pt x="2151917" y="80629"/>
                  <a:pt x="2232398" y="209295"/>
                </a:cubicBezTo>
                <a:cubicBezTo>
                  <a:pt x="2283102" y="162988"/>
                  <a:pt x="2350992" y="137703"/>
                  <a:pt x="2424790" y="137703"/>
                </a:cubicBezTo>
                <a:cubicBezTo>
                  <a:pt x="2585064" y="137703"/>
                  <a:pt x="2717483" y="256969"/>
                  <a:pt x="2732554" y="412337"/>
                </a:cubicBezTo>
                <a:cubicBezTo>
                  <a:pt x="2735322" y="410671"/>
                  <a:pt x="2738125" y="410646"/>
                  <a:pt x="2740934" y="410646"/>
                </a:cubicBezTo>
                <a:cubicBezTo>
                  <a:pt x="3008189" y="410646"/>
                  <a:pt x="3224845" y="627302"/>
                  <a:pt x="3224845" y="894557"/>
                </a:cubicBezTo>
                <a:cubicBezTo>
                  <a:pt x="3224845" y="1096996"/>
                  <a:pt x="3100535" y="1270403"/>
                  <a:pt x="2923312" y="1340619"/>
                </a:cubicBezTo>
                <a:cubicBezTo>
                  <a:pt x="2866347" y="1049229"/>
                  <a:pt x="2609521" y="829523"/>
                  <a:pt x="2301383" y="829523"/>
                </a:cubicBezTo>
                <a:cubicBezTo>
                  <a:pt x="2297701" y="829523"/>
                  <a:pt x="2294026" y="829557"/>
                  <a:pt x="2290397" y="831741"/>
                </a:cubicBezTo>
                <a:cubicBezTo>
                  <a:pt x="2270640" y="628070"/>
                  <a:pt x="2097054" y="471725"/>
                  <a:pt x="1886953" y="471725"/>
                </a:cubicBezTo>
                <a:cubicBezTo>
                  <a:pt x="1790211" y="471725"/>
                  <a:pt x="1701214" y="504871"/>
                  <a:pt x="1634747" y="565575"/>
                </a:cubicBezTo>
                <a:cubicBezTo>
                  <a:pt x="1575570" y="470966"/>
                  <a:pt x="1490108" y="396171"/>
                  <a:pt x="1388252" y="349790"/>
                </a:cubicBezTo>
                <a:cubicBezTo>
                  <a:pt x="1438607" y="147092"/>
                  <a:pt x="1624461" y="0"/>
                  <a:pt x="1844671"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6" name="Oval 31">
            <a:extLst>
              <a:ext uri="{FF2B5EF4-FFF2-40B4-BE49-F238E27FC236}">
                <a16:creationId xmlns:a16="http://schemas.microsoft.com/office/drawing/2014/main" id="{41FEDA4F-2399-4456-BD9A-6D03FF79484C}"/>
              </a:ext>
            </a:extLst>
          </p:cNvPr>
          <p:cNvSpPr/>
          <p:nvPr/>
        </p:nvSpPr>
        <p:spPr>
          <a:xfrm>
            <a:off x="4156329" y="4569918"/>
            <a:ext cx="447121" cy="441114"/>
          </a:xfrm>
          <a:custGeom>
            <a:avLst/>
            <a:gdLst/>
            <a:ahLst/>
            <a:cxnLst/>
            <a:rect l="l" t="t" r="r" b="b"/>
            <a:pathLst>
              <a:path w="3240076" h="3196551">
                <a:moveTo>
                  <a:pt x="2810300" y="1617710"/>
                </a:moveTo>
                <a:cubicBezTo>
                  <a:pt x="2817009" y="1615912"/>
                  <a:pt x="2824405" y="1616674"/>
                  <a:pt x="2830895" y="1620421"/>
                </a:cubicBezTo>
                <a:lnTo>
                  <a:pt x="3150571" y="1804986"/>
                </a:lnTo>
                <a:cubicBezTo>
                  <a:pt x="3163552" y="1812480"/>
                  <a:pt x="3168000" y="1829080"/>
                  <a:pt x="3160506" y="1842062"/>
                </a:cubicBezTo>
                <a:lnTo>
                  <a:pt x="3106222" y="1936084"/>
                </a:lnTo>
                <a:cubicBezTo>
                  <a:pt x="3098727" y="1949065"/>
                  <a:pt x="3082128" y="1953513"/>
                  <a:pt x="3069146" y="1946019"/>
                </a:cubicBezTo>
                <a:lnTo>
                  <a:pt x="2749470" y="1761453"/>
                </a:lnTo>
                <a:cubicBezTo>
                  <a:pt x="2736489" y="1753959"/>
                  <a:pt x="2732040" y="1737359"/>
                  <a:pt x="2739536" y="1724378"/>
                </a:cubicBezTo>
                <a:lnTo>
                  <a:pt x="2793819" y="1630356"/>
                </a:lnTo>
                <a:cubicBezTo>
                  <a:pt x="2797567" y="1623864"/>
                  <a:pt x="2803590" y="1619508"/>
                  <a:pt x="2810300" y="1617710"/>
                </a:cubicBezTo>
                <a:close/>
                <a:moveTo>
                  <a:pt x="1308278" y="1324343"/>
                </a:moveTo>
                <a:cubicBezTo>
                  <a:pt x="1529714" y="1324343"/>
                  <a:pt x="1725574" y="1433852"/>
                  <a:pt x="1834882" y="1608603"/>
                </a:cubicBezTo>
                <a:cubicBezTo>
                  <a:pt x="1903747" y="1545710"/>
                  <a:pt x="1995954" y="1511368"/>
                  <a:pt x="2096186" y="1511368"/>
                </a:cubicBezTo>
                <a:cubicBezTo>
                  <a:pt x="2313867" y="1511368"/>
                  <a:pt x="2493715" y="1673353"/>
                  <a:pt x="2514185" y="1884371"/>
                </a:cubicBezTo>
                <a:cubicBezTo>
                  <a:pt x="2517944" y="1882108"/>
                  <a:pt x="2521751" y="1882074"/>
                  <a:pt x="2525567" y="1882074"/>
                </a:cubicBezTo>
                <a:cubicBezTo>
                  <a:pt x="2888547" y="1882074"/>
                  <a:pt x="3182805" y="2176332"/>
                  <a:pt x="3182805" y="2539312"/>
                </a:cubicBezTo>
                <a:cubicBezTo>
                  <a:pt x="3182805" y="2882034"/>
                  <a:pt x="2920478" y="3163490"/>
                  <a:pt x="2585635" y="3193518"/>
                </a:cubicBezTo>
                <a:lnTo>
                  <a:pt x="2585635" y="3196551"/>
                </a:lnTo>
                <a:lnTo>
                  <a:pt x="2525567" y="3196551"/>
                </a:lnTo>
                <a:lnTo>
                  <a:pt x="733485" y="3196551"/>
                </a:lnTo>
                <a:lnTo>
                  <a:pt x="733485" y="3191649"/>
                </a:lnTo>
                <a:cubicBezTo>
                  <a:pt x="708515" y="3195063"/>
                  <a:pt x="683050" y="3196551"/>
                  <a:pt x="657239" y="3196551"/>
                </a:cubicBezTo>
                <a:cubicBezTo>
                  <a:pt x="294258" y="3196551"/>
                  <a:pt x="0" y="2902293"/>
                  <a:pt x="0" y="2539312"/>
                </a:cubicBezTo>
                <a:cubicBezTo>
                  <a:pt x="0" y="2176332"/>
                  <a:pt x="294258" y="1882074"/>
                  <a:pt x="657239" y="1882074"/>
                </a:cubicBezTo>
                <a:lnTo>
                  <a:pt x="670588" y="1884770"/>
                </a:lnTo>
                <a:cubicBezTo>
                  <a:pt x="705989" y="1566750"/>
                  <a:pt x="978825" y="1324343"/>
                  <a:pt x="1308278" y="1324343"/>
                </a:cubicBezTo>
                <a:close/>
                <a:moveTo>
                  <a:pt x="3166512" y="731828"/>
                </a:moveTo>
                <a:cubicBezTo>
                  <a:pt x="3180598" y="726701"/>
                  <a:pt x="3196172" y="733964"/>
                  <a:pt x="3201300" y="748050"/>
                </a:cubicBezTo>
                <a:lnTo>
                  <a:pt x="3238432" y="850070"/>
                </a:lnTo>
                <a:cubicBezTo>
                  <a:pt x="3243559" y="864156"/>
                  <a:pt x="3236295" y="879731"/>
                  <a:pt x="3222210" y="884857"/>
                </a:cubicBezTo>
                <a:lnTo>
                  <a:pt x="2875342" y="1011107"/>
                </a:lnTo>
                <a:cubicBezTo>
                  <a:pt x="2861256" y="1016234"/>
                  <a:pt x="2845680" y="1008972"/>
                  <a:pt x="2840554" y="994886"/>
                </a:cubicBezTo>
                <a:lnTo>
                  <a:pt x="2803421" y="892866"/>
                </a:lnTo>
                <a:cubicBezTo>
                  <a:pt x="2798295" y="878780"/>
                  <a:pt x="2805558" y="863204"/>
                  <a:pt x="2819643" y="858077"/>
                </a:cubicBezTo>
                <a:close/>
                <a:moveTo>
                  <a:pt x="773619" y="731828"/>
                </a:moveTo>
                <a:lnTo>
                  <a:pt x="1120487" y="858077"/>
                </a:lnTo>
                <a:cubicBezTo>
                  <a:pt x="1134573" y="863204"/>
                  <a:pt x="1141836" y="878780"/>
                  <a:pt x="1136709" y="892866"/>
                </a:cubicBezTo>
                <a:lnTo>
                  <a:pt x="1099577" y="994886"/>
                </a:lnTo>
                <a:cubicBezTo>
                  <a:pt x="1094450" y="1008972"/>
                  <a:pt x="1078875" y="1016234"/>
                  <a:pt x="1064789" y="1011107"/>
                </a:cubicBezTo>
                <a:lnTo>
                  <a:pt x="717921" y="884857"/>
                </a:lnTo>
                <a:cubicBezTo>
                  <a:pt x="703835" y="879731"/>
                  <a:pt x="696572" y="864156"/>
                  <a:pt x="701699" y="850070"/>
                </a:cubicBezTo>
                <a:lnTo>
                  <a:pt x="738831" y="748050"/>
                </a:lnTo>
                <a:cubicBezTo>
                  <a:pt x="743958" y="733964"/>
                  <a:pt x="759534" y="726701"/>
                  <a:pt x="773619" y="731828"/>
                </a:cubicBezTo>
                <a:close/>
                <a:moveTo>
                  <a:pt x="1970065" y="524905"/>
                </a:moveTo>
                <a:cubicBezTo>
                  <a:pt x="2386791" y="524905"/>
                  <a:pt x="2724614" y="862728"/>
                  <a:pt x="2724614" y="1279453"/>
                </a:cubicBezTo>
                <a:cubicBezTo>
                  <a:pt x="2724614" y="1453368"/>
                  <a:pt x="2665775" y="1613540"/>
                  <a:pt x="2564463" y="1739247"/>
                </a:cubicBezTo>
                <a:cubicBezTo>
                  <a:pt x="2529951" y="1545877"/>
                  <a:pt x="2358485" y="1402176"/>
                  <a:pt x="2153457" y="1402176"/>
                </a:cubicBezTo>
                <a:cubicBezTo>
                  <a:pt x="2053225" y="1402176"/>
                  <a:pt x="1961018" y="1436518"/>
                  <a:pt x="1892153" y="1499411"/>
                </a:cubicBezTo>
                <a:cubicBezTo>
                  <a:pt x="1782845" y="1324660"/>
                  <a:pt x="1586985" y="1215151"/>
                  <a:pt x="1365549" y="1215151"/>
                </a:cubicBezTo>
                <a:cubicBezTo>
                  <a:pt x="1314582" y="1215151"/>
                  <a:pt x="1264970" y="1220953"/>
                  <a:pt x="1217820" y="1233835"/>
                </a:cubicBezTo>
                <a:cubicBezTo>
                  <a:pt x="1240489" y="838320"/>
                  <a:pt x="1568676" y="524905"/>
                  <a:pt x="1970065" y="524905"/>
                </a:cubicBezTo>
                <a:close/>
                <a:moveTo>
                  <a:pt x="2490093" y="928"/>
                </a:moveTo>
                <a:cubicBezTo>
                  <a:pt x="2496802" y="-869"/>
                  <a:pt x="2504197" y="-108"/>
                  <a:pt x="2510688" y="3640"/>
                </a:cubicBezTo>
                <a:lnTo>
                  <a:pt x="2604711" y="57924"/>
                </a:lnTo>
                <a:cubicBezTo>
                  <a:pt x="2617692" y="65419"/>
                  <a:pt x="2622140" y="82019"/>
                  <a:pt x="2614644" y="95000"/>
                </a:cubicBezTo>
                <a:lnTo>
                  <a:pt x="2430080" y="414676"/>
                </a:lnTo>
                <a:cubicBezTo>
                  <a:pt x="2422585" y="427657"/>
                  <a:pt x="2405985" y="432105"/>
                  <a:pt x="2393004" y="424610"/>
                </a:cubicBezTo>
                <a:lnTo>
                  <a:pt x="2298982" y="370326"/>
                </a:lnTo>
                <a:cubicBezTo>
                  <a:pt x="2286000" y="362831"/>
                  <a:pt x="2281552" y="346232"/>
                  <a:pt x="2289048" y="333250"/>
                </a:cubicBezTo>
                <a:lnTo>
                  <a:pt x="2473612" y="13574"/>
                </a:lnTo>
                <a:cubicBezTo>
                  <a:pt x="2477359" y="7084"/>
                  <a:pt x="2483383" y="2726"/>
                  <a:pt x="2490093" y="928"/>
                </a:cubicBezTo>
                <a:close/>
                <a:moveTo>
                  <a:pt x="1450038" y="928"/>
                </a:moveTo>
                <a:cubicBezTo>
                  <a:pt x="1456747" y="2726"/>
                  <a:pt x="1462771" y="7084"/>
                  <a:pt x="1466519" y="13574"/>
                </a:cubicBezTo>
                <a:lnTo>
                  <a:pt x="1651083" y="333250"/>
                </a:lnTo>
                <a:cubicBezTo>
                  <a:pt x="1658578" y="346232"/>
                  <a:pt x="1654131" y="362831"/>
                  <a:pt x="1641149" y="370326"/>
                </a:cubicBezTo>
                <a:lnTo>
                  <a:pt x="1547127" y="424610"/>
                </a:lnTo>
                <a:cubicBezTo>
                  <a:pt x="1534145" y="432105"/>
                  <a:pt x="1517546" y="427657"/>
                  <a:pt x="1510050" y="414676"/>
                </a:cubicBezTo>
                <a:lnTo>
                  <a:pt x="1325486" y="95000"/>
                </a:lnTo>
                <a:cubicBezTo>
                  <a:pt x="1317991" y="82019"/>
                  <a:pt x="1322439" y="65419"/>
                  <a:pt x="1335420" y="57924"/>
                </a:cubicBezTo>
                <a:lnTo>
                  <a:pt x="1429442" y="3640"/>
                </a:lnTo>
                <a:cubicBezTo>
                  <a:pt x="1435933" y="-108"/>
                  <a:pt x="1443328" y="-869"/>
                  <a:pt x="1450038" y="928"/>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7" name="Teardrop 17">
            <a:extLst>
              <a:ext uri="{FF2B5EF4-FFF2-40B4-BE49-F238E27FC236}">
                <a16:creationId xmlns:a16="http://schemas.microsoft.com/office/drawing/2014/main" id="{50AE08E3-6746-41D2-A5BB-E9B80440EAAA}"/>
              </a:ext>
            </a:extLst>
          </p:cNvPr>
          <p:cNvSpPr/>
          <p:nvPr/>
        </p:nvSpPr>
        <p:spPr>
          <a:xfrm rot="18900000">
            <a:off x="6107803" y="2595891"/>
            <a:ext cx="426730" cy="433435"/>
          </a:xfrm>
          <a:custGeom>
            <a:avLst/>
            <a:gdLst/>
            <a:ahLst/>
            <a:cxnLst/>
            <a:rect l="l" t="t" r="r" b="b"/>
            <a:pathLst>
              <a:path w="2646489" h="2688071">
                <a:moveTo>
                  <a:pt x="306023" y="2382048"/>
                </a:moveTo>
                <a:cubicBezTo>
                  <a:pt x="271732" y="2441625"/>
                  <a:pt x="254586" y="2501201"/>
                  <a:pt x="254586" y="2560778"/>
                </a:cubicBezTo>
                <a:cubicBezTo>
                  <a:pt x="254586" y="2631080"/>
                  <a:pt x="197595" y="2688071"/>
                  <a:pt x="127293" y="2688071"/>
                </a:cubicBezTo>
                <a:cubicBezTo>
                  <a:pt x="56991" y="2688071"/>
                  <a:pt x="0" y="2631081"/>
                  <a:pt x="0" y="2560778"/>
                </a:cubicBezTo>
                <a:cubicBezTo>
                  <a:pt x="0" y="2490477"/>
                  <a:pt x="56991" y="2433485"/>
                  <a:pt x="127293" y="2433485"/>
                </a:cubicBezTo>
                <a:cubicBezTo>
                  <a:pt x="186870" y="2433486"/>
                  <a:pt x="246446" y="2416340"/>
                  <a:pt x="306023" y="2382048"/>
                </a:cubicBezTo>
                <a:close/>
                <a:moveTo>
                  <a:pt x="812224" y="2334103"/>
                </a:moveTo>
                <a:cubicBezTo>
                  <a:pt x="777933" y="2393681"/>
                  <a:pt x="760787" y="2453256"/>
                  <a:pt x="760787" y="2512834"/>
                </a:cubicBezTo>
                <a:cubicBezTo>
                  <a:pt x="760787" y="2583136"/>
                  <a:pt x="703796" y="2640127"/>
                  <a:pt x="633494" y="2640127"/>
                </a:cubicBezTo>
                <a:cubicBezTo>
                  <a:pt x="563192" y="2640127"/>
                  <a:pt x="506201" y="2583136"/>
                  <a:pt x="506201" y="2512834"/>
                </a:cubicBezTo>
                <a:cubicBezTo>
                  <a:pt x="506201" y="2442532"/>
                  <a:pt x="563192" y="2385541"/>
                  <a:pt x="633494" y="2385541"/>
                </a:cubicBezTo>
                <a:cubicBezTo>
                  <a:pt x="693071" y="2385540"/>
                  <a:pt x="752647" y="2368395"/>
                  <a:pt x="812224" y="2334103"/>
                </a:cubicBezTo>
                <a:close/>
                <a:moveTo>
                  <a:pt x="353968" y="1875848"/>
                </a:moveTo>
                <a:cubicBezTo>
                  <a:pt x="319677" y="1935424"/>
                  <a:pt x="302531" y="1995001"/>
                  <a:pt x="302530" y="2054578"/>
                </a:cubicBezTo>
                <a:cubicBezTo>
                  <a:pt x="302530" y="2124880"/>
                  <a:pt x="245539" y="2181871"/>
                  <a:pt x="175237" y="2181871"/>
                </a:cubicBezTo>
                <a:cubicBezTo>
                  <a:pt x="104935" y="2181871"/>
                  <a:pt x="47945" y="2124880"/>
                  <a:pt x="47944" y="2054578"/>
                </a:cubicBezTo>
                <a:cubicBezTo>
                  <a:pt x="47944" y="1984276"/>
                  <a:pt x="104935" y="1927285"/>
                  <a:pt x="175237" y="1927285"/>
                </a:cubicBezTo>
                <a:cubicBezTo>
                  <a:pt x="234815" y="1927285"/>
                  <a:pt x="294391" y="1910139"/>
                  <a:pt x="353968" y="1875848"/>
                </a:cubicBezTo>
                <a:close/>
                <a:moveTo>
                  <a:pt x="401912" y="1369646"/>
                </a:moveTo>
                <a:cubicBezTo>
                  <a:pt x="367621" y="1429223"/>
                  <a:pt x="350475" y="1488799"/>
                  <a:pt x="350475" y="1548377"/>
                </a:cubicBezTo>
                <a:cubicBezTo>
                  <a:pt x="350475" y="1618679"/>
                  <a:pt x="293484" y="1675670"/>
                  <a:pt x="223182" y="1675670"/>
                </a:cubicBezTo>
                <a:cubicBezTo>
                  <a:pt x="152880" y="1675670"/>
                  <a:pt x="95889" y="1618679"/>
                  <a:pt x="95889" y="1548377"/>
                </a:cubicBezTo>
                <a:cubicBezTo>
                  <a:pt x="95889" y="1478075"/>
                  <a:pt x="152880" y="1421084"/>
                  <a:pt x="223182" y="1421084"/>
                </a:cubicBezTo>
                <a:cubicBezTo>
                  <a:pt x="282759" y="1421084"/>
                  <a:pt x="342335" y="1403938"/>
                  <a:pt x="401912" y="1369646"/>
                </a:cubicBezTo>
                <a:close/>
                <a:moveTo>
                  <a:pt x="1318425" y="2286158"/>
                </a:moveTo>
                <a:cubicBezTo>
                  <a:pt x="1284134" y="2345735"/>
                  <a:pt x="1266988" y="2405312"/>
                  <a:pt x="1266987" y="2464888"/>
                </a:cubicBezTo>
                <a:cubicBezTo>
                  <a:pt x="1266987" y="2535190"/>
                  <a:pt x="1209996" y="2592182"/>
                  <a:pt x="1139694" y="2592182"/>
                </a:cubicBezTo>
                <a:cubicBezTo>
                  <a:pt x="1069392" y="2592182"/>
                  <a:pt x="1012402" y="2535191"/>
                  <a:pt x="1012401" y="2464888"/>
                </a:cubicBezTo>
                <a:cubicBezTo>
                  <a:pt x="1012401" y="2394586"/>
                  <a:pt x="1069392" y="2337595"/>
                  <a:pt x="1139694" y="2337595"/>
                </a:cubicBezTo>
                <a:cubicBezTo>
                  <a:pt x="1199271" y="2337596"/>
                  <a:pt x="1258848" y="2320449"/>
                  <a:pt x="1318425" y="2286158"/>
                </a:cubicBezTo>
                <a:close/>
                <a:moveTo>
                  <a:pt x="860169" y="1827902"/>
                </a:moveTo>
                <a:cubicBezTo>
                  <a:pt x="825878" y="1887479"/>
                  <a:pt x="808731" y="1947056"/>
                  <a:pt x="808731" y="2006633"/>
                </a:cubicBezTo>
                <a:cubicBezTo>
                  <a:pt x="808731" y="2076935"/>
                  <a:pt x="751740" y="2133926"/>
                  <a:pt x="681438" y="2133926"/>
                </a:cubicBezTo>
                <a:cubicBezTo>
                  <a:pt x="611136" y="2133926"/>
                  <a:pt x="554146" y="2076935"/>
                  <a:pt x="554145" y="2006633"/>
                </a:cubicBezTo>
                <a:cubicBezTo>
                  <a:pt x="554145" y="1936331"/>
                  <a:pt x="611136" y="1879340"/>
                  <a:pt x="681438" y="1879340"/>
                </a:cubicBezTo>
                <a:cubicBezTo>
                  <a:pt x="741015" y="1879340"/>
                  <a:pt x="800591" y="1862193"/>
                  <a:pt x="860169" y="1827902"/>
                </a:cubicBezTo>
                <a:close/>
                <a:moveTo>
                  <a:pt x="2096803" y="190871"/>
                </a:moveTo>
                <a:cubicBezTo>
                  <a:pt x="2253382" y="347450"/>
                  <a:pt x="2314442" y="563378"/>
                  <a:pt x="2268166" y="764238"/>
                </a:cubicBezTo>
                <a:cubicBezTo>
                  <a:pt x="2361334" y="768461"/>
                  <a:pt x="2450817" y="809378"/>
                  <a:pt x="2521691" y="880252"/>
                </a:cubicBezTo>
                <a:cubicBezTo>
                  <a:pt x="2675615" y="1034176"/>
                  <a:pt x="2688247" y="1275888"/>
                  <a:pt x="2553508" y="1439575"/>
                </a:cubicBezTo>
                <a:cubicBezTo>
                  <a:pt x="2557767" y="1440633"/>
                  <a:pt x="2560483" y="1443301"/>
                  <a:pt x="2563181" y="1445999"/>
                </a:cubicBezTo>
                <a:cubicBezTo>
                  <a:pt x="2819847" y="1702665"/>
                  <a:pt x="2819847" y="2118808"/>
                  <a:pt x="2563181" y="2375474"/>
                </a:cubicBezTo>
                <a:cubicBezTo>
                  <a:pt x="2320841" y="2617815"/>
                  <a:pt x="1936328" y="2631341"/>
                  <a:pt x="1678325" y="2415804"/>
                </a:cubicBezTo>
                <a:lnTo>
                  <a:pt x="1676180" y="2417949"/>
                </a:lnTo>
                <a:lnTo>
                  <a:pt x="1633705" y="2375475"/>
                </a:lnTo>
                <a:lnTo>
                  <a:pt x="366513" y="1108282"/>
                </a:lnTo>
                <a:lnTo>
                  <a:pt x="369979" y="1104815"/>
                </a:lnTo>
                <a:cubicBezTo>
                  <a:pt x="349908" y="1089573"/>
                  <a:pt x="330850" y="1072619"/>
                  <a:pt x="312598" y="1054367"/>
                </a:cubicBezTo>
                <a:cubicBezTo>
                  <a:pt x="55932" y="797701"/>
                  <a:pt x="55932" y="381558"/>
                  <a:pt x="312598" y="124891"/>
                </a:cubicBezTo>
                <a:cubicBezTo>
                  <a:pt x="569264" y="-131775"/>
                  <a:pt x="985408" y="-131775"/>
                  <a:pt x="1242074" y="124891"/>
                </a:cubicBezTo>
                <a:lnTo>
                  <a:pt x="1249606" y="136238"/>
                </a:lnTo>
                <a:cubicBezTo>
                  <a:pt x="1499513" y="-63604"/>
                  <a:pt x="1863845" y="-42087"/>
                  <a:pt x="2096803" y="190871"/>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8" name="Rectangle 23">
            <a:extLst>
              <a:ext uri="{FF2B5EF4-FFF2-40B4-BE49-F238E27FC236}">
                <a16:creationId xmlns:a16="http://schemas.microsoft.com/office/drawing/2014/main" id="{CABE1C77-24F5-4801-96FD-5361F372CCEB}"/>
              </a:ext>
            </a:extLst>
          </p:cNvPr>
          <p:cNvSpPr/>
          <p:nvPr/>
        </p:nvSpPr>
        <p:spPr>
          <a:xfrm>
            <a:off x="7976430" y="4471897"/>
            <a:ext cx="464186" cy="466931"/>
          </a:xfrm>
          <a:custGeom>
            <a:avLst/>
            <a:gdLst/>
            <a:ahLst/>
            <a:cxnLst/>
            <a:rect l="l" t="t" r="r" b="b"/>
            <a:pathLst>
              <a:path w="3220951" h="3240001">
                <a:moveTo>
                  <a:pt x="1308278" y="1367793"/>
                </a:moveTo>
                <a:cubicBezTo>
                  <a:pt x="1529714" y="1367793"/>
                  <a:pt x="1725574" y="1477302"/>
                  <a:pt x="1834882" y="1652053"/>
                </a:cubicBezTo>
                <a:cubicBezTo>
                  <a:pt x="1903747" y="1589160"/>
                  <a:pt x="1995954" y="1554818"/>
                  <a:pt x="2096186" y="1554818"/>
                </a:cubicBezTo>
                <a:cubicBezTo>
                  <a:pt x="2313867" y="1554818"/>
                  <a:pt x="2493715" y="1716803"/>
                  <a:pt x="2514185" y="1927821"/>
                </a:cubicBezTo>
                <a:cubicBezTo>
                  <a:pt x="2517944" y="1925558"/>
                  <a:pt x="2521751" y="1925524"/>
                  <a:pt x="2525567" y="1925524"/>
                </a:cubicBezTo>
                <a:cubicBezTo>
                  <a:pt x="2888547" y="1925524"/>
                  <a:pt x="3182805" y="2219782"/>
                  <a:pt x="3182805" y="2582762"/>
                </a:cubicBezTo>
                <a:cubicBezTo>
                  <a:pt x="3182805" y="2925484"/>
                  <a:pt x="2920478" y="3206940"/>
                  <a:pt x="2585635" y="3236968"/>
                </a:cubicBezTo>
                <a:lnTo>
                  <a:pt x="2585635" y="3240001"/>
                </a:lnTo>
                <a:lnTo>
                  <a:pt x="2525567" y="3240001"/>
                </a:lnTo>
                <a:lnTo>
                  <a:pt x="733485" y="3240001"/>
                </a:lnTo>
                <a:lnTo>
                  <a:pt x="733485" y="3235099"/>
                </a:lnTo>
                <a:cubicBezTo>
                  <a:pt x="708515" y="3238513"/>
                  <a:pt x="683051" y="3240001"/>
                  <a:pt x="657239" y="3240001"/>
                </a:cubicBezTo>
                <a:cubicBezTo>
                  <a:pt x="294258" y="3240001"/>
                  <a:pt x="0" y="2945743"/>
                  <a:pt x="0" y="2582762"/>
                </a:cubicBezTo>
                <a:cubicBezTo>
                  <a:pt x="0" y="2219782"/>
                  <a:pt x="294258" y="1925524"/>
                  <a:pt x="657239" y="1925524"/>
                </a:cubicBezTo>
                <a:lnTo>
                  <a:pt x="670588" y="1928221"/>
                </a:lnTo>
                <a:cubicBezTo>
                  <a:pt x="705989" y="1610200"/>
                  <a:pt x="978825" y="1367793"/>
                  <a:pt x="1308278" y="1367793"/>
                </a:cubicBezTo>
                <a:close/>
                <a:moveTo>
                  <a:pt x="1589786" y="0"/>
                </a:moveTo>
                <a:cubicBezTo>
                  <a:pt x="1520182" y="453314"/>
                  <a:pt x="1668069" y="912942"/>
                  <a:pt x="1988957" y="1240613"/>
                </a:cubicBezTo>
                <a:cubicBezTo>
                  <a:pt x="2309845" y="1568285"/>
                  <a:pt x="2766281" y="1725754"/>
                  <a:pt x="3220951" y="1665645"/>
                </a:cubicBezTo>
                <a:cubicBezTo>
                  <a:pt x="3108976" y="1775302"/>
                  <a:pt x="2980523" y="1857805"/>
                  <a:pt x="2843553" y="1912752"/>
                </a:cubicBezTo>
                <a:cubicBezTo>
                  <a:pt x="2756367" y="1866073"/>
                  <a:pt x="2656598" y="1841175"/>
                  <a:pt x="2551012" y="1841175"/>
                </a:cubicBezTo>
                <a:cubicBezTo>
                  <a:pt x="2547197" y="1841176"/>
                  <a:pt x="2543390" y="1841210"/>
                  <a:pt x="2539631" y="1843473"/>
                </a:cubicBezTo>
                <a:cubicBezTo>
                  <a:pt x="2519161" y="1632454"/>
                  <a:pt x="2339312" y="1470470"/>
                  <a:pt x="2121631" y="1470470"/>
                </a:cubicBezTo>
                <a:cubicBezTo>
                  <a:pt x="2021400" y="1470470"/>
                  <a:pt x="1929192" y="1504812"/>
                  <a:pt x="1860327" y="1567705"/>
                </a:cubicBezTo>
                <a:cubicBezTo>
                  <a:pt x="1751020" y="1392954"/>
                  <a:pt x="1555160" y="1283445"/>
                  <a:pt x="1333723" y="1283445"/>
                </a:cubicBezTo>
                <a:lnTo>
                  <a:pt x="1331160" y="1283679"/>
                </a:lnTo>
                <a:cubicBezTo>
                  <a:pt x="1150898" y="856385"/>
                  <a:pt x="1238290" y="344219"/>
                  <a:pt x="158978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Tree>
    <p:extLst>
      <p:ext uri="{BB962C8B-B14F-4D97-AF65-F5344CB8AC3E}">
        <p14:creationId xmlns:p14="http://schemas.microsoft.com/office/powerpoint/2010/main" val="401886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GB" dirty="0"/>
              <a:t>References</a:t>
            </a:r>
          </a:p>
        </p:txBody>
      </p:sp>
      <p:sp>
        <p:nvSpPr>
          <p:cNvPr id="3" name="Rectangle 2"/>
          <p:cNvSpPr/>
          <p:nvPr/>
        </p:nvSpPr>
        <p:spPr>
          <a:xfrm>
            <a:off x="762000" y="1063756"/>
            <a:ext cx="10668000" cy="4206744"/>
          </a:xfrm>
          <a:prstGeom prst="rect">
            <a:avLst/>
          </a:prstGeom>
        </p:spPr>
        <p:style>
          <a:lnRef idx="2">
            <a:schemeClr val="accent6"/>
          </a:lnRef>
          <a:fillRef idx="1">
            <a:schemeClr val="lt1"/>
          </a:fillRef>
          <a:effectRef idx="0">
            <a:schemeClr val="accent6"/>
          </a:effectRef>
          <a:fontRef idx="minor">
            <a:schemeClr val="dk1"/>
          </a:fontRef>
        </p:style>
        <p:txBody>
          <a:bodyPr rtlCol="0" anchor="t"/>
          <a:lstStyle/>
          <a:p>
            <a:r>
              <a:rPr lang="en-US" sz="1600">
                <a:solidFill>
                  <a:schemeClr val="tx1"/>
                </a:solidFill>
                <a:latin typeface="Times New Roman" panose="02020603050405020304" pitchFamily="18" charset="0"/>
                <a:cs typeface="Times New Roman" panose="02020603050405020304" pitchFamily="18" charset="0"/>
              </a:rPr>
              <a:t>Mathew</a:t>
            </a:r>
            <a:r>
              <a:rPr lang="en-US" sz="1600" dirty="0">
                <a:solidFill>
                  <a:schemeClr val="tx1"/>
                </a:solidFill>
                <a:latin typeface="Times New Roman" panose="02020603050405020304" pitchFamily="18" charset="0"/>
                <a:cs typeface="Times New Roman" panose="02020603050405020304" pitchFamily="18" charset="0"/>
              </a:rPr>
              <a:t>, P. 2015. Social media community development and social capital. Community development journal</a:t>
            </a:r>
          </a:p>
          <a:p>
            <a:r>
              <a:rPr lang="en-GB" sz="1600" dirty="0">
                <a:solidFill>
                  <a:schemeClr val="tx1"/>
                </a:solidFill>
                <a:latin typeface="Times New Roman" panose="02020603050405020304" pitchFamily="18" charset="0"/>
                <a:cs typeface="Times New Roman" panose="02020603050405020304" pitchFamily="18" charset="0"/>
              </a:rPr>
              <a:t>Broslowski, E., Townley, G., Nathen, G. and Selzer, M.S., 2016. Social media use, community participation and psychological well-being among individuals with serious mental illnesses. </a:t>
            </a:r>
            <a:r>
              <a:rPr lang="en-GB" sz="1600" i="1" dirty="0">
                <a:solidFill>
                  <a:schemeClr val="tx1"/>
                </a:solidFill>
                <a:latin typeface="Times New Roman" panose="02020603050405020304" pitchFamily="18" charset="0"/>
                <a:cs typeface="Times New Roman" panose="02020603050405020304" pitchFamily="18" charset="0"/>
              </a:rPr>
              <a:t>Computers in Human Behaviour</a:t>
            </a:r>
            <a:r>
              <a:rPr lang="en-GB" sz="1600" dirty="0">
                <a:solidFill>
                  <a:schemeClr val="tx1"/>
                </a:solidFill>
                <a:latin typeface="Times New Roman" panose="02020603050405020304" pitchFamily="18" charset="0"/>
                <a:cs typeface="Times New Roman" panose="02020603050405020304" pitchFamily="18" charset="0"/>
              </a:rPr>
              <a:t>, </a:t>
            </a:r>
            <a:r>
              <a:rPr lang="en-GB" sz="1600" i="1" dirty="0">
                <a:solidFill>
                  <a:schemeClr val="tx1"/>
                </a:solidFill>
                <a:latin typeface="Times New Roman" panose="02020603050405020304" pitchFamily="18" charset="0"/>
                <a:cs typeface="Times New Roman" panose="02020603050405020304" pitchFamily="18" charset="0"/>
              </a:rPr>
              <a:t>65</a:t>
            </a:r>
            <a:r>
              <a:rPr lang="en-GB" sz="1600" dirty="0">
                <a:solidFill>
                  <a:schemeClr val="tx1"/>
                </a:solidFill>
                <a:latin typeface="Times New Roman" panose="02020603050405020304" pitchFamily="18" charset="0"/>
                <a:cs typeface="Times New Roman" panose="02020603050405020304" pitchFamily="18" charset="0"/>
              </a:rPr>
              <a:t>, pp.232-240.</a:t>
            </a:r>
          </a:p>
          <a:p>
            <a:r>
              <a:rPr lang="en-US" sz="1600" dirty="0">
                <a:solidFill>
                  <a:schemeClr val="tx1"/>
                </a:solidFill>
                <a:latin typeface="Times New Roman" panose="02020603050405020304" pitchFamily="18" charset="0"/>
                <a:cs typeface="Times New Roman" panose="02020603050405020304" pitchFamily="18" charset="0"/>
              </a:rPr>
              <a:t>Fujita, M., Harrigan, P. and </a:t>
            </a:r>
            <a:r>
              <a:rPr lang="en-US" sz="1600" dirty="0" err="1">
                <a:solidFill>
                  <a:schemeClr val="tx1"/>
                </a:solidFill>
                <a:latin typeface="Times New Roman" panose="02020603050405020304" pitchFamily="18" charset="0"/>
                <a:cs typeface="Times New Roman" panose="02020603050405020304" pitchFamily="18" charset="0"/>
              </a:rPr>
              <a:t>Soutar</a:t>
            </a:r>
            <a:r>
              <a:rPr lang="en-US" sz="1600" dirty="0">
                <a:solidFill>
                  <a:schemeClr val="tx1"/>
                </a:solidFill>
                <a:latin typeface="Times New Roman" panose="02020603050405020304" pitchFamily="18" charset="0"/>
                <a:cs typeface="Times New Roman" panose="02020603050405020304" pitchFamily="18" charset="0"/>
              </a:rPr>
              <a:t>, G., 2017. An ethnography of a university’s social media brand community: Exploring collaborative co-creation tactics. </a:t>
            </a:r>
            <a:r>
              <a:rPr lang="en-US" sz="1600" i="1" dirty="0">
                <a:solidFill>
                  <a:schemeClr val="tx1"/>
                </a:solidFill>
                <a:latin typeface="Times New Roman" panose="02020603050405020304" pitchFamily="18" charset="0"/>
                <a:cs typeface="Times New Roman" panose="02020603050405020304" pitchFamily="18" charset="0"/>
              </a:rPr>
              <a:t>Journal of Global Scholars of Marketing Science</a:t>
            </a:r>
            <a:r>
              <a:rPr lang="en-US" sz="1600" dirty="0">
                <a:solidFill>
                  <a:schemeClr val="tx1"/>
                </a:solidFill>
                <a:latin typeface="Times New Roman" panose="02020603050405020304" pitchFamily="18" charset="0"/>
                <a:cs typeface="Times New Roman" panose="02020603050405020304" pitchFamily="18" charset="0"/>
              </a:rPr>
              <a:t>, </a:t>
            </a:r>
            <a:r>
              <a:rPr lang="en-US" sz="1600" i="1" dirty="0">
                <a:solidFill>
                  <a:schemeClr val="tx1"/>
                </a:solidFill>
                <a:latin typeface="Times New Roman" panose="02020603050405020304" pitchFamily="18" charset="0"/>
                <a:cs typeface="Times New Roman" panose="02020603050405020304" pitchFamily="18" charset="0"/>
              </a:rPr>
              <a:t>27</a:t>
            </a:r>
            <a:r>
              <a:rPr lang="en-US" sz="1600" dirty="0">
                <a:solidFill>
                  <a:schemeClr val="tx1"/>
                </a:solidFill>
                <a:latin typeface="Times New Roman" panose="02020603050405020304" pitchFamily="18" charset="0"/>
                <a:cs typeface="Times New Roman" panose="02020603050405020304" pitchFamily="18" charset="0"/>
              </a:rPr>
              <a:t>(2), pp.148-164.</a:t>
            </a:r>
          </a:p>
          <a:p>
            <a:r>
              <a:rPr lang="en-US" sz="1600" dirty="0">
                <a:solidFill>
                  <a:schemeClr val="tx1"/>
                </a:solidFill>
                <a:latin typeface="Times New Roman" panose="02020603050405020304" pitchFamily="18" charset="0"/>
                <a:cs typeface="Times New Roman" panose="02020603050405020304" pitchFamily="18" charset="0"/>
              </a:rPr>
              <a:t>Subramanian, K.R., 2017. Influence of social media in interpersonal communication. </a:t>
            </a:r>
            <a:r>
              <a:rPr lang="en-US" sz="1600" i="1" dirty="0">
                <a:solidFill>
                  <a:schemeClr val="tx1"/>
                </a:solidFill>
                <a:latin typeface="Times New Roman" panose="02020603050405020304" pitchFamily="18" charset="0"/>
                <a:cs typeface="Times New Roman" panose="02020603050405020304" pitchFamily="18" charset="0"/>
              </a:rPr>
              <a:t>International Journal of Scientific Progress and Research</a:t>
            </a:r>
            <a:r>
              <a:rPr lang="en-US" sz="1600" dirty="0">
                <a:solidFill>
                  <a:schemeClr val="tx1"/>
                </a:solidFill>
                <a:latin typeface="Times New Roman" panose="02020603050405020304" pitchFamily="18" charset="0"/>
                <a:cs typeface="Times New Roman" panose="02020603050405020304" pitchFamily="18" charset="0"/>
              </a:rPr>
              <a:t>, </a:t>
            </a:r>
            <a:r>
              <a:rPr lang="en-US" sz="1600" i="1" dirty="0">
                <a:solidFill>
                  <a:schemeClr val="tx1"/>
                </a:solidFill>
                <a:latin typeface="Times New Roman" panose="02020603050405020304" pitchFamily="18" charset="0"/>
                <a:cs typeface="Times New Roman" panose="02020603050405020304" pitchFamily="18" charset="0"/>
              </a:rPr>
              <a:t>38</a:t>
            </a:r>
            <a:r>
              <a:rPr lang="en-US" sz="1600" dirty="0">
                <a:solidFill>
                  <a:schemeClr val="tx1"/>
                </a:solidFill>
                <a:latin typeface="Times New Roman" panose="02020603050405020304" pitchFamily="18" charset="0"/>
                <a:cs typeface="Times New Roman" panose="02020603050405020304" pitchFamily="18" charset="0"/>
              </a:rPr>
              <a:t>(2), pp.70-75.</a:t>
            </a:r>
          </a:p>
          <a:p>
            <a:r>
              <a:rPr lang="en-GB" sz="1600" dirty="0">
                <a:solidFill>
                  <a:schemeClr val="tx1"/>
                </a:solidFill>
                <a:latin typeface="Times New Roman" panose="02020603050405020304" pitchFamily="18" charset="0"/>
                <a:cs typeface="Times New Roman" panose="02020603050405020304" pitchFamily="18" charset="0"/>
              </a:rPr>
              <a:t>Bareli, M., Semiring, K., Fidel, I. and Fitial, L., 2019. The concept of student interpersonal communication. </a:t>
            </a:r>
            <a:r>
              <a:rPr lang="en-GB" sz="1600" i="1" dirty="0">
                <a:solidFill>
                  <a:schemeClr val="tx1"/>
                </a:solidFill>
                <a:latin typeface="Times New Roman" panose="02020603050405020304" pitchFamily="18" charset="0"/>
                <a:cs typeface="Times New Roman" panose="02020603050405020304" pitchFamily="18" charset="0"/>
              </a:rPr>
              <a:t>JPPI (Journal Panellation Pendidikan Indonesia)</a:t>
            </a:r>
            <a:r>
              <a:rPr lang="en-GB" sz="1600" dirty="0">
                <a:solidFill>
                  <a:schemeClr val="tx1"/>
                </a:solidFill>
                <a:latin typeface="Times New Roman" panose="02020603050405020304" pitchFamily="18" charset="0"/>
                <a:cs typeface="Times New Roman" panose="02020603050405020304" pitchFamily="18" charset="0"/>
              </a:rPr>
              <a:t>, </a:t>
            </a:r>
            <a:r>
              <a:rPr lang="en-GB" sz="1600" i="1" dirty="0">
                <a:solidFill>
                  <a:schemeClr val="tx1"/>
                </a:solidFill>
                <a:latin typeface="Times New Roman" panose="02020603050405020304" pitchFamily="18" charset="0"/>
                <a:cs typeface="Times New Roman" panose="02020603050405020304" pitchFamily="18" charset="0"/>
              </a:rPr>
              <a:t>4</a:t>
            </a:r>
            <a:r>
              <a:rPr lang="en-GB" sz="1600" dirty="0">
                <a:solidFill>
                  <a:schemeClr val="tx1"/>
                </a:solidFill>
                <a:latin typeface="Times New Roman" panose="02020603050405020304" pitchFamily="18" charset="0"/>
                <a:cs typeface="Times New Roman" panose="02020603050405020304" pitchFamily="18" charset="0"/>
              </a:rPr>
              <a:t>(2), pp.129-134.</a:t>
            </a:r>
          </a:p>
          <a:p>
            <a:r>
              <a:rPr lang="en-US" sz="1600" b="0" i="0" dirty="0">
                <a:solidFill>
                  <a:srgbClr val="000000"/>
                </a:solidFill>
                <a:effectLst/>
                <a:latin typeface="Times New Roman" panose="02020603050405020304" pitchFamily="18" charset="0"/>
                <a:cs typeface="Times New Roman" panose="02020603050405020304" pitchFamily="18" charset="0"/>
              </a:rPr>
              <a:t>Towerhamlets.gov.uk. 2021. </a:t>
            </a:r>
            <a:r>
              <a:rPr lang="en-US" sz="1600" b="0" i="1" dirty="0">
                <a:solidFill>
                  <a:srgbClr val="000000"/>
                </a:solidFill>
                <a:effectLst/>
                <a:latin typeface="Times New Roman" panose="02020603050405020304" pitchFamily="18" charset="0"/>
                <a:cs typeface="Times New Roman" panose="02020603050405020304" pitchFamily="18" charset="0"/>
              </a:rPr>
              <a:t>Community safety &amp; crime prevention</a:t>
            </a:r>
            <a:r>
              <a:rPr lang="en-US" sz="1600" b="0" i="0" dirty="0">
                <a:solidFill>
                  <a:srgbClr val="000000"/>
                </a:solidFill>
                <a:effectLst/>
                <a:latin typeface="Times New Roman" panose="02020603050405020304" pitchFamily="18" charset="0"/>
                <a:cs typeface="Times New Roman" panose="02020603050405020304" pitchFamily="18" charset="0"/>
              </a:rPr>
              <a:t>. [online] Available at: &lt;https://www.towerhamlets.gov.uk/lgnl/community_and_living/community_safety__crime_preve/community_safety__crime_preve.aspx&gt; [Accessed 8 November 2021].</a:t>
            </a:r>
            <a:endParaRPr lang="en-US" sz="1600" dirty="0">
              <a:solidFill>
                <a:schemeClr val="tx1"/>
              </a:solidFill>
              <a:latin typeface="Times New Roman" panose="02020603050405020304" pitchFamily="18" charset="0"/>
              <a:cs typeface="Times New Roman" panose="02020603050405020304" pitchFamily="18" charset="0"/>
            </a:endParaRPr>
          </a:p>
          <a:p>
            <a:pPr algn="ctr"/>
            <a:endParaRPr lang="en-GB" dirty="0"/>
          </a:p>
        </p:txBody>
      </p:sp>
    </p:spTree>
    <p:extLst>
      <p:ext uri="{BB962C8B-B14F-4D97-AF65-F5344CB8AC3E}">
        <p14:creationId xmlns:p14="http://schemas.microsoft.com/office/powerpoint/2010/main" val="3095962119"/>
      </p:ext>
    </p:extLst>
  </p:cSld>
  <p:clrMapOvr>
    <a:masterClrMapping/>
  </p:clrMapOvr>
</p:sld>
</file>

<file path=ppt/theme/theme1.xml><?xml version="1.0" encoding="utf-8"?>
<a:theme xmlns:a="http://schemas.openxmlformats.org/drawingml/2006/main" name="Contents Slide Master">
  <a:themeElements>
    <a:clrScheme name="ALLPPT-SOCCER SPORTS">
      <a:dk1>
        <a:sysClr val="windowText" lastClr="000000"/>
      </a:dk1>
      <a:lt1>
        <a:sysClr val="window" lastClr="FFFFFF"/>
      </a:lt1>
      <a:dk2>
        <a:srgbClr val="44546A"/>
      </a:dk2>
      <a:lt2>
        <a:srgbClr val="E7E6E6"/>
      </a:lt2>
      <a:accent1>
        <a:srgbClr val="5A9BD5"/>
      </a:accent1>
      <a:accent2>
        <a:srgbClr val="224A90"/>
      </a:accent2>
      <a:accent3>
        <a:srgbClr val="010A4F"/>
      </a:accent3>
      <a:accent4>
        <a:srgbClr val="5A9BD5"/>
      </a:accent4>
      <a:accent5>
        <a:srgbClr val="224A90"/>
      </a:accent5>
      <a:accent6>
        <a:srgbClr val="010A4F"/>
      </a:accent6>
      <a:hlink>
        <a:srgbClr val="262626"/>
      </a:hlink>
      <a:folHlink>
        <a:srgbClr val="262626"/>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ection Break Slide Master">
  <a:themeElements>
    <a:clrScheme name="ALLPPT-SOCCER SPORTS">
      <a:dk1>
        <a:sysClr val="windowText" lastClr="000000"/>
      </a:dk1>
      <a:lt1>
        <a:sysClr val="window" lastClr="FFFFFF"/>
      </a:lt1>
      <a:dk2>
        <a:srgbClr val="44546A"/>
      </a:dk2>
      <a:lt2>
        <a:srgbClr val="E7E6E6"/>
      </a:lt2>
      <a:accent1>
        <a:srgbClr val="5A9BD5"/>
      </a:accent1>
      <a:accent2>
        <a:srgbClr val="224A90"/>
      </a:accent2>
      <a:accent3>
        <a:srgbClr val="010A4F"/>
      </a:accent3>
      <a:accent4>
        <a:srgbClr val="5A9BD5"/>
      </a:accent4>
      <a:accent5>
        <a:srgbClr val="224A90"/>
      </a:accent5>
      <a:accent6>
        <a:srgbClr val="010A4F"/>
      </a:accent6>
      <a:hlink>
        <a:srgbClr val="262626"/>
      </a:hlink>
      <a:folHlink>
        <a:srgbClr val="262626"/>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2609</TotalTime>
  <Words>1727</Words>
  <Application>Microsoft Office PowerPoint</Application>
  <PresentationFormat>Widescreen</PresentationFormat>
  <Paragraphs>178</Paragraphs>
  <Slides>16</Slides>
  <Notes>14</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16</vt:i4>
      </vt:variant>
    </vt:vector>
  </HeadingPairs>
  <TitlesOfParts>
    <vt:vector size="25" baseType="lpstr">
      <vt:lpstr>Arial</vt:lpstr>
      <vt:lpstr>Arial</vt:lpstr>
      <vt:lpstr>Calibri</vt:lpstr>
      <vt:lpstr>Calibri Light</vt:lpstr>
      <vt:lpstr>montserrat</vt:lpstr>
      <vt:lpstr>Open Sans</vt:lpstr>
      <vt:lpstr>Times New Roman</vt:lpstr>
      <vt:lpstr>Contents Slide Master</vt:lpstr>
      <vt:lpstr>Section Break Slide Master</vt:lpstr>
      <vt:lpstr>PowerPoint Presentation</vt:lpstr>
      <vt:lpstr>PowerPoint Presentation</vt:lpstr>
      <vt:lpstr>DEFINITION OF COMMUNITY</vt:lpstr>
      <vt:lpstr>Community Food-Grower Project </vt:lpstr>
      <vt:lpstr>  BENEFIT FOR FOOD GROWING IN                 COMMNITY</vt:lpstr>
      <vt:lpstr>PowerPoint Presentation</vt:lpstr>
      <vt:lpstr>PowerPoint Presentation</vt:lpstr>
      <vt:lpstr>PowerPoint Presentation</vt:lpstr>
      <vt:lpstr>PowerPoint Presentation</vt:lpstr>
      <vt:lpstr>PowerPoint Presentation</vt:lpstr>
      <vt:lpstr>Reason and Psychological Approach for Community Development</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COMMUNITYCARE</dc:creator>
  <cp:lastModifiedBy>marice okunbor</cp:lastModifiedBy>
  <cp:revision>3</cp:revision>
  <dcterms:created xsi:type="dcterms:W3CDTF">2020-01-20T05:08:25Z</dcterms:created>
  <dcterms:modified xsi:type="dcterms:W3CDTF">2021-12-07T17:58:21Z</dcterms:modified>
</cp:coreProperties>
</file>