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70" r:id="rId5"/>
    <p:sldId id="271" r:id="rId6"/>
    <p:sldId id="272" r:id="rId7"/>
    <p:sldId id="274" r:id="rId8"/>
    <p:sldId id="336" r:id="rId9"/>
    <p:sldId id="273" r:id="rId10"/>
    <p:sldId id="261" r:id="rId11"/>
    <p:sldId id="337" r:id="rId12"/>
    <p:sldId id="363" r:id="rId13"/>
    <p:sldId id="265" r:id="rId14"/>
    <p:sldId id="263" r:id="rId15"/>
    <p:sldId id="266"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D9BE19-891D-4B0B-B07B-68DD08BCA57F}" v="1" dt="2026-02-15T23:56:28.8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4" d="100"/>
          <a:sy n="74" d="100"/>
        </p:scale>
        <p:origin x="26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Marcu (2412755)" userId="ec6d8d5e-beca-47c4-bec6-ad276ad0721a" providerId="ADAL" clId="{88F84F1D-C098-47B4-896B-9C547100694B}"/>
    <pc:docChg chg="undo custSel modSld">
      <pc:chgData name="Daniel Marcu (2412755)" userId="ec6d8d5e-beca-47c4-bec6-ad276ad0721a" providerId="ADAL" clId="{88F84F1D-C098-47B4-896B-9C547100694B}" dt="2026-02-16T00:45:34.323" v="1954" actId="5793"/>
      <pc:docMkLst>
        <pc:docMk/>
      </pc:docMkLst>
      <pc:sldChg chg="modSp mod">
        <pc:chgData name="Daniel Marcu (2412755)" userId="ec6d8d5e-beca-47c4-bec6-ad276ad0721a" providerId="ADAL" clId="{88F84F1D-C098-47B4-896B-9C547100694B}" dt="2026-02-16T00:45:34.323" v="1954" actId="5793"/>
        <pc:sldMkLst>
          <pc:docMk/>
          <pc:sldMk cId="2451324015" sldId="263"/>
        </pc:sldMkLst>
        <pc:spChg chg="mod">
          <ac:chgData name="Daniel Marcu (2412755)" userId="ec6d8d5e-beca-47c4-bec6-ad276ad0721a" providerId="ADAL" clId="{88F84F1D-C098-47B4-896B-9C547100694B}" dt="2026-02-16T00:45:34.323" v="1954" actId="5793"/>
          <ac:spMkLst>
            <pc:docMk/>
            <pc:sldMk cId="2451324015" sldId="263"/>
            <ac:spMk id="3" creationId="{E04C29E1-0FF6-7114-4118-5B68E71110F6}"/>
          </ac:spMkLst>
        </pc:spChg>
      </pc:sldChg>
      <pc:sldChg chg="modSp mod">
        <pc:chgData name="Daniel Marcu (2412755)" userId="ec6d8d5e-beca-47c4-bec6-ad276ad0721a" providerId="ADAL" clId="{88F84F1D-C098-47B4-896B-9C547100694B}" dt="2026-02-16T00:28:29.259" v="1618" actId="27636"/>
        <pc:sldMkLst>
          <pc:docMk/>
          <pc:sldMk cId="1037257886" sldId="265"/>
        </pc:sldMkLst>
        <pc:spChg chg="mod">
          <ac:chgData name="Daniel Marcu (2412755)" userId="ec6d8d5e-beca-47c4-bec6-ad276ad0721a" providerId="ADAL" clId="{88F84F1D-C098-47B4-896B-9C547100694B}" dt="2026-02-16T00:23:33.598" v="1283" actId="20577"/>
          <ac:spMkLst>
            <pc:docMk/>
            <pc:sldMk cId="1037257886" sldId="265"/>
            <ac:spMk id="2" creationId="{68A8AF1C-86E0-7043-44A2-DA950ED42D52}"/>
          </ac:spMkLst>
        </pc:spChg>
        <pc:spChg chg="mod">
          <ac:chgData name="Daniel Marcu (2412755)" userId="ec6d8d5e-beca-47c4-bec6-ad276ad0721a" providerId="ADAL" clId="{88F84F1D-C098-47B4-896B-9C547100694B}" dt="2026-02-16T00:28:29.259" v="1618" actId="27636"/>
          <ac:spMkLst>
            <pc:docMk/>
            <pc:sldMk cId="1037257886" sldId="265"/>
            <ac:spMk id="3" creationId="{E04C29E1-0FF6-7114-4118-5B68E71110F6}"/>
          </ac:spMkLst>
        </pc:spChg>
      </pc:sldChg>
      <pc:sldChg chg="delSp modSp mod">
        <pc:chgData name="Daniel Marcu (2412755)" userId="ec6d8d5e-beca-47c4-bec6-ad276ad0721a" providerId="ADAL" clId="{88F84F1D-C098-47B4-896B-9C547100694B}" dt="2026-02-16T00:11:24.451" v="651" actId="20577"/>
        <pc:sldMkLst>
          <pc:docMk/>
          <pc:sldMk cId="2319079123" sldId="337"/>
        </pc:sldMkLst>
        <pc:spChg chg="mod">
          <ac:chgData name="Daniel Marcu (2412755)" userId="ec6d8d5e-beca-47c4-bec6-ad276ad0721a" providerId="ADAL" clId="{88F84F1D-C098-47B4-896B-9C547100694B}" dt="2026-02-15T23:52:07.034" v="45" actId="20577"/>
          <ac:spMkLst>
            <pc:docMk/>
            <pc:sldMk cId="2319079123" sldId="337"/>
            <ac:spMk id="2" creationId="{F6A380E8-2AC0-F0B7-9432-FB8903B92FD6}"/>
          </ac:spMkLst>
        </pc:spChg>
        <pc:spChg chg="mod">
          <ac:chgData name="Daniel Marcu (2412755)" userId="ec6d8d5e-beca-47c4-bec6-ad276ad0721a" providerId="ADAL" clId="{88F84F1D-C098-47B4-896B-9C547100694B}" dt="2026-02-16T00:11:24.451" v="651" actId="20577"/>
          <ac:spMkLst>
            <pc:docMk/>
            <pc:sldMk cId="2319079123" sldId="337"/>
            <ac:spMk id="3" creationId="{1B4D8426-20C5-630E-80E5-EAB06B11CCD5}"/>
          </ac:spMkLst>
        </pc:spChg>
        <pc:spChg chg="del">
          <ac:chgData name="Daniel Marcu (2412755)" userId="ec6d8d5e-beca-47c4-bec6-ad276ad0721a" providerId="ADAL" clId="{88F84F1D-C098-47B4-896B-9C547100694B}" dt="2026-02-15T23:53:00.455" v="46" actId="478"/>
          <ac:spMkLst>
            <pc:docMk/>
            <pc:sldMk cId="2319079123" sldId="337"/>
            <ac:spMk id="5" creationId="{4FE718F0-679C-850D-A5D4-2484229AD645}"/>
          </ac:spMkLst>
        </pc:spChg>
      </pc:sldChg>
      <pc:sldChg chg="addSp delSp modSp mod">
        <pc:chgData name="Daniel Marcu (2412755)" userId="ec6d8d5e-beca-47c4-bec6-ad276ad0721a" providerId="ADAL" clId="{88F84F1D-C098-47B4-896B-9C547100694B}" dt="2026-02-16T00:22:57.246" v="1247" actId="478"/>
        <pc:sldMkLst>
          <pc:docMk/>
          <pc:sldMk cId="642852813" sldId="363"/>
        </pc:sldMkLst>
        <pc:spChg chg="del">
          <ac:chgData name="Daniel Marcu (2412755)" userId="ec6d8d5e-beca-47c4-bec6-ad276ad0721a" providerId="ADAL" clId="{88F84F1D-C098-47B4-896B-9C547100694B}" dt="2026-02-16T00:22:57.246" v="1247" actId="478"/>
          <ac:spMkLst>
            <pc:docMk/>
            <pc:sldMk cId="642852813" sldId="363"/>
            <ac:spMk id="9" creationId="{61E62149-100D-392D-3127-3D301273C6F0}"/>
          </ac:spMkLst>
        </pc:spChg>
        <pc:spChg chg="mod">
          <ac:chgData name="Daniel Marcu (2412755)" userId="ec6d8d5e-beca-47c4-bec6-ad276ad0721a" providerId="ADAL" clId="{88F84F1D-C098-47B4-896B-9C547100694B}" dt="2026-02-16T00:17:14.507" v="960" actId="20577"/>
          <ac:spMkLst>
            <pc:docMk/>
            <pc:sldMk cId="642852813" sldId="363"/>
            <ac:spMk id="22" creationId="{280A6708-DF3B-47D7-80AD-BED7584E4872}"/>
          </ac:spMkLst>
        </pc:spChg>
        <pc:spChg chg="mod">
          <ac:chgData name="Daniel Marcu (2412755)" userId="ec6d8d5e-beca-47c4-bec6-ad276ad0721a" providerId="ADAL" clId="{88F84F1D-C098-47B4-896B-9C547100694B}" dt="2026-02-16T00:16:51.423" v="927" actId="20577"/>
          <ac:spMkLst>
            <pc:docMk/>
            <pc:sldMk cId="642852813" sldId="363"/>
            <ac:spMk id="23" creationId="{8F167E83-1CE4-F3CA-7557-1CDDF3628DBE}"/>
          </ac:spMkLst>
        </pc:spChg>
        <pc:spChg chg="mod">
          <ac:chgData name="Daniel Marcu (2412755)" userId="ec6d8d5e-beca-47c4-bec6-ad276ad0721a" providerId="ADAL" clId="{88F84F1D-C098-47B4-896B-9C547100694B}" dt="2026-02-16T00:20:38.763" v="1121" actId="20577"/>
          <ac:spMkLst>
            <pc:docMk/>
            <pc:sldMk cId="642852813" sldId="363"/>
            <ac:spMk id="24" creationId="{B2F0A62B-BCD1-8AD8-F315-6F09A31F7FFE}"/>
          </ac:spMkLst>
        </pc:spChg>
        <pc:spChg chg="mod">
          <ac:chgData name="Daniel Marcu (2412755)" userId="ec6d8d5e-beca-47c4-bec6-ad276ad0721a" providerId="ADAL" clId="{88F84F1D-C098-47B4-896B-9C547100694B}" dt="2026-02-16T00:21:11.450" v="1159" actId="20577"/>
          <ac:spMkLst>
            <pc:docMk/>
            <pc:sldMk cId="642852813" sldId="363"/>
            <ac:spMk id="25" creationId="{2A30538D-67ED-A3A1-CFA1-39377D70B9B9}"/>
          </ac:spMkLst>
        </pc:spChg>
        <pc:spChg chg="mod">
          <ac:chgData name="Daniel Marcu (2412755)" userId="ec6d8d5e-beca-47c4-bec6-ad276ad0721a" providerId="ADAL" clId="{88F84F1D-C098-47B4-896B-9C547100694B}" dt="2026-02-16T00:22:51.150" v="1246" actId="20577"/>
          <ac:spMkLst>
            <pc:docMk/>
            <pc:sldMk cId="642852813" sldId="363"/>
            <ac:spMk id="26" creationId="{19E1DBE5-167E-78C1-BCD0-8D2DCE9A4F68}"/>
          </ac:spMkLst>
        </pc:spChg>
        <pc:spChg chg="mod">
          <ac:chgData name="Daniel Marcu (2412755)" userId="ec6d8d5e-beca-47c4-bec6-ad276ad0721a" providerId="ADAL" clId="{88F84F1D-C098-47B4-896B-9C547100694B}" dt="2026-02-16T00:22:07.149" v="1214" actId="20577"/>
          <ac:spMkLst>
            <pc:docMk/>
            <pc:sldMk cId="642852813" sldId="363"/>
            <ac:spMk id="27" creationId="{BDD08689-6B7D-0F8F-480D-F4AAD7FE2D5B}"/>
          </ac:spMkLst>
        </pc:spChg>
        <pc:spChg chg="mod">
          <ac:chgData name="Daniel Marcu (2412755)" userId="ec6d8d5e-beca-47c4-bec6-ad276ad0721a" providerId="ADAL" clId="{88F84F1D-C098-47B4-896B-9C547100694B}" dt="2026-02-16T00:16:16.552" v="889" actId="20577"/>
          <ac:spMkLst>
            <pc:docMk/>
            <pc:sldMk cId="642852813" sldId="363"/>
            <ac:spMk id="28" creationId="{44AB04F4-8499-0CBD-C2DD-C750D2568FD9}"/>
          </ac:spMkLst>
        </pc:spChg>
        <pc:spChg chg="add del mod">
          <ac:chgData name="Daniel Marcu (2412755)" userId="ec6d8d5e-beca-47c4-bec6-ad276ad0721a" providerId="ADAL" clId="{88F84F1D-C098-47B4-896B-9C547100694B}" dt="2026-02-16T00:15:39.430" v="849" actId="20577"/>
          <ac:spMkLst>
            <pc:docMk/>
            <pc:sldMk cId="642852813" sldId="363"/>
            <ac:spMk id="29" creationId="{327A92EC-E2CD-E0BC-131F-C601B5DE7C4F}"/>
          </ac:spMkLst>
        </pc:spChg>
        <pc:spChg chg="add del mod">
          <ac:chgData name="Daniel Marcu (2412755)" userId="ec6d8d5e-beca-47c4-bec6-ad276ad0721a" providerId="ADAL" clId="{88F84F1D-C098-47B4-896B-9C547100694B}" dt="2026-02-16T00:18:47.467" v="1031" actId="20577"/>
          <ac:spMkLst>
            <pc:docMk/>
            <pc:sldMk cId="642852813" sldId="363"/>
            <ac:spMk id="30" creationId="{93894965-CBAF-C3E0-3A1E-98F25A8DA3BD}"/>
          </ac:spMkLst>
        </pc:spChg>
        <pc:spChg chg="mod">
          <ac:chgData name="Daniel Marcu (2412755)" userId="ec6d8d5e-beca-47c4-bec6-ad276ad0721a" providerId="ADAL" clId="{88F84F1D-C098-47B4-896B-9C547100694B}" dt="2026-02-16T00:18:29.558" v="1014" actId="20577"/>
          <ac:spMkLst>
            <pc:docMk/>
            <pc:sldMk cId="642852813" sldId="363"/>
            <ac:spMk id="32" creationId="{5DB6A20C-CFF4-B26B-E98B-7BE2AD6107BC}"/>
          </ac:spMkLst>
        </pc:spChg>
        <pc:spChg chg="mod">
          <ac:chgData name="Daniel Marcu (2412755)" userId="ec6d8d5e-beca-47c4-bec6-ad276ad0721a" providerId="ADAL" clId="{88F84F1D-C098-47B4-896B-9C547100694B}" dt="2026-02-16T00:20:02.583" v="1085" actId="20577"/>
          <ac:spMkLst>
            <pc:docMk/>
            <pc:sldMk cId="642852813" sldId="363"/>
            <ac:spMk id="33" creationId="{41489ABC-2CE6-75F6-77BF-F7A56B625F65}"/>
          </ac:spMkLst>
        </pc:spChg>
        <pc:spChg chg="mod">
          <ac:chgData name="Daniel Marcu (2412755)" userId="ec6d8d5e-beca-47c4-bec6-ad276ad0721a" providerId="ADAL" clId="{88F84F1D-C098-47B4-896B-9C547100694B}" dt="2026-02-16T00:21:45.997" v="1182" actId="20577"/>
          <ac:spMkLst>
            <pc:docMk/>
            <pc:sldMk cId="642852813" sldId="363"/>
            <ac:spMk id="35" creationId="{25280725-B1FF-C78B-7A5D-9000F381FF02}"/>
          </ac:spMkLst>
        </pc:spChg>
        <pc:spChg chg="mod">
          <ac:chgData name="Daniel Marcu (2412755)" userId="ec6d8d5e-beca-47c4-bec6-ad276ad0721a" providerId="ADAL" clId="{88F84F1D-C098-47B4-896B-9C547100694B}" dt="2026-02-16T00:19:09.528" v="1057" actId="20577"/>
          <ac:spMkLst>
            <pc:docMk/>
            <pc:sldMk cId="642852813" sldId="363"/>
            <ac:spMk id="37" creationId="{B1E4133F-2751-3952-C07B-9EBB9CE035BD}"/>
          </ac:spMkLst>
        </pc:spChg>
        <pc:spChg chg="mod">
          <ac:chgData name="Daniel Marcu (2412755)" userId="ec6d8d5e-beca-47c4-bec6-ad276ad0721a" providerId="ADAL" clId="{88F84F1D-C098-47B4-896B-9C547100694B}" dt="2026-02-16T00:12:08.378" v="686" actId="20577"/>
          <ac:spMkLst>
            <pc:docMk/>
            <pc:sldMk cId="642852813" sldId="363"/>
            <ac:spMk id="38" creationId="{CE1BD776-63C4-D3EE-069C-C9BBE2DC4B45}"/>
          </ac:spMkLst>
        </pc:spChg>
        <pc:spChg chg="add del mod">
          <ac:chgData name="Daniel Marcu (2412755)" userId="ec6d8d5e-beca-47c4-bec6-ad276ad0721a" providerId="ADAL" clId="{88F84F1D-C098-47B4-896B-9C547100694B}" dt="2026-02-16T00:13:06.078" v="717" actId="20577"/>
          <ac:spMkLst>
            <pc:docMk/>
            <pc:sldMk cId="642852813" sldId="363"/>
            <ac:spMk id="39" creationId="{D9B946EB-160F-14E8-6E65-A3ACFE53BA8E}"/>
          </ac:spMkLst>
        </pc:spChg>
        <pc:spChg chg="mod">
          <ac:chgData name="Daniel Marcu (2412755)" userId="ec6d8d5e-beca-47c4-bec6-ad276ad0721a" providerId="ADAL" clId="{88F84F1D-C098-47B4-896B-9C547100694B}" dt="2026-02-16T00:13:49.235" v="762" actId="20577"/>
          <ac:spMkLst>
            <pc:docMk/>
            <pc:sldMk cId="642852813" sldId="363"/>
            <ac:spMk id="40" creationId="{1A129B97-8AB0-A07D-27D5-16E805A4DFB6}"/>
          </ac:spMkLst>
        </pc:spChg>
        <pc:cxnChg chg="mod">
          <ac:chgData name="Daniel Marcu (2412755)" userId="ec6d8d5e-beca-47c4-bec6-ad276ad0721a" providerId="ADAL" clId="{88F84F1D-C098-47B4-896B-9C547100694B}" dt="2026-02-16T00:20:02.583" v="1085" actId="20577"/>
          <ac:cxnSpMkLst>
            <pc:docMk/>
            <pc:sldMk cId="642852813" sldId="363"/>
            <ac:cxnSpMk id="15" creationId="{7629CFFD-B4EB-9320-8F6D-4F5EB8E5314C}"/>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15/02/2026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Daniel Marcu</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2412755</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a:t>
            </a:r>
            <a:r>
              <a:rPr lang="en-GB" sz="3200" dirty="0">
                <a:latin typeface="Arial" panose="020B0604020202020204" pitchFamily="34" charset="0"/>
                <a:cs typeface="Arial" panose="020B0604020202020204" pitchFamily="34" charset="0"/>
              </a:rPr>
              <a:t>XXXX</a:t>
            </a:r>
            <a:r>
              <a:rPr lang="en-GB" sz="3200" b="1" dirty="0">
                <a:latin typeface="Arial" panose="020B0604020202020204" pitchFamily="34" charset="0"/>
                <a:cs typeface="Arial" panose="020B0604020202020204" pitchFamily="34" charset="0"/>
              </a:rPr>
              <a:t> </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rmAutofit fontScale="90000"/>
          </a:bodyPr>
          <a:lstStyle/>
          <a:p>
            <a:r>
              <a:rPr lang="en-GB" sz="3200" b="1" u="sng" dirty="0">
                <a:latin typeface="Arial" panose="020B0604020202020204" pitchFamily="34" charset="0"/>
                <a:cs typeface="Arial" panose="020B0604020202020204" pitchFamily="34" charset="0"/>
              </a:rPr>
              <a:t>Provide an Overview of your presentation (approx. 30 seconds)</a:t>
            </a: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161751"/>
            <a:ext cx="11102197" cy="5451893"/>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Good afternoon. My name is Daniel</a:t>
            </a:r>
          </a:p>
          <a:p>
            <a:pPr marL="0" indent="0">
              <a:lnSpc>
                <a:spcPct val="120000"/>
              </a:lnSpc>
              <a:buNone/>
            </a:pPr>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In my presentation I will:</a:t>
            </a:r>
          </a:p>
          <a:p>
            <a:pPr lvl="1">
              <a:lnSpc>
                <a:spcPct val="120000"/>
              </a:lnSpc>
            </a:pPr>
            <a:r>
              <a:rPr lang="en-GB" dirty="0">
                <a:latin typeface="Arial" panose="020B0604020202020204" pitchFamily="34" charset="0"/>
                <a:cs typeface="Arial" panose="020B0604020202020204" pitchFamily="34" charset="0"/>
              </a:rPr>
              <a:t>Provide an overview Green Havan Florists and the nature and scope of the problems they are encountering.</a:t>
            </a:r>
          </a:p>
          <a:p>
            <a:pPr lvl="1">
              <a:lnSpc>
                <a:spcPct val="120000"/>
              </a:lnSpc>
            </a:pPr>
            <a:r>
              <a:rPr lang="en-GB" dirty="0">
                <a:latin typeface="Arial" panose="020B0604020202020204" pitchFamily="34" charset="0"/>
                <a:cs typeface="Arial" panose="020B0604020202020204" pitchFamily="34" charset="0"/>
              </a:rPr>
              <a:t>I will apply the 5W2H model that summarises these issues.</a:t>
            </a:r>
          </a:p>
          <a:p>
            <a:pPr lvl="1">
              <a:lnSpc>
                <a:spcPct val="120000"/>
              </a:lnSpc>
            </a:pPr>
            <a:r>
              <a:rPr lang="en-GB" dirty="0">
                <a:latin typeface="Arial" panose="020B0604020202020204" pitchFamily="34" charset="0"/>
                <a:cs typeface="Arial" panose="020B0604020202020204" pitchFamily="34" charset="0"/>
              </a:rPr>
              <a:t>And a PESTEL framework</a:t>
            </a:r>
          </a:p>
          <a:p>
            <a:pPr lvl="1">
              <a:lnSpc>
                <a:spcPct val="120000"/>
              </a:lnSpc>
            </a:pPr>
            <a:r>
              <a:rPr lang="en-GB" dirty="0">
                <a:latin typeface="Arial" panose="020B0604020202020204" pitchFamily="34" charset="0"/>
                <a:cs typeface="Arial" panose="020B0604020202020204" pitchFamily="34" charset="0"/>
              </a:rPr>
              <a:t>And provide a critique and application of the Cause-and-Effect model.</a:t>
            </a:r>
          </a:p>
          <a:p>
            <a:pPr lvl="1">
              <a:lnSpc>
                <a:spcPct val="120000"/>
              </a:lnSpc>
            </a:pPr>
            <a:r>
              <a:rPr lang="en-GB" dirty="0">
                <a:latin typeface="Arial" panose="020B0604020202020204" pitchFamily="34" charset="0"/>
                <a:cs typeface="Arial" panose="020B0604020202020204" pitchFamily="34" charset="0"/>
              </a:rPr>
              <a:t>Summary of the key findings.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491706" y="408257"/>
            <a:ext cx="11179834" cy="1325563"/>
          </a:xfrm>
        </p:spPr>
        <p:txBody>
          <a:bodyPr>
            <a:normAutofit/>
          </a:bodyPr>
          <a:lstStyle/>
          <a:p>
            <a:r>
              <a:rPr lang="en-GB" sz="3200" b="1" u="sng" dirty="0">
                <a:latin typeface="Arial" panose="020B0604020202020204" pitchFamily="34" charset="0"/>
                <a:cs typeface="Arial" panose="020B0604020202020204" pitchFamily="34" charset="0"/>
              </a:rPr>
              <a:t>Overview of Green Havan Florist case</a:t>
            </a:r>
            <a:endParaRPr lang="en-GB" sz="3200" u="sng"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200" y="1989527"/>
            <a:ext cx="10515600" cy="3531379"/>
          </a:xfrm>
        </p:spPr>
        <p:txBody>
          <a:bodyPr/>
          <a:lstStyle/>
          <a:p>
            <a:r>
              <a:rPr lang="en-GB" dirty="0">
                <a:latin typeface="Arial" panose="020B0604020202020204" pitchFamily="34" charset="0"/>
                <a:cs typeface="Arial" panose="020B0604020202020204" pitchFamily="34" charset="0"/>
              </a:rPr>
              <a:t>Green Havan Florists founded in 2016 is a small florist shop in Norwich, UK. After earning a reputation for using eco-friendly packaging and their products along with community ties, having a wide customers range.</a:t>
            </a:r>
          </a:p>
          <a:p>
            <a:r>
              <a:rPr lang="en-GB" dirty="0">
                <a:latin typeface="Arial" panose="020B0604020202020204" pitchFamily="34" charset="0"/>
                <a:cs typeface="Arial" panose="020B0604020202020204" pitchFamily="34" charset="0"/>
              </a:rPr>
              <a:t>However in the last year they faced a 30% decline in sales, the online sales go slightly up but the foot traffic was down more. The owners Liam and Priya Patel are looking for the root problem causing the decline in sale.</a:t>
            </a:r>
          </a:p>
        </p:txBody>
      </p:sp>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06083" y="104833"/>
            <a:ext cx="11179834" cy="1325563"/>
          </a:xfrm>
        </p:spPr>
        <p:txBody>
          <a:bodyPr>
            <a:normAutofit/>
          </a:bodyPr>
          <a:lstStyle/>
          <a:p>
            <a:r>
              <a:rPr lang="en-GB" sz="3200" b="1" u="sng" dirty="0">
                <a:latin typeface="Arial" panose="020B0604020202020204" pitchFamily="34" charset="0"/>
                <a:cs typeface="Arial" panose="020B0604020202020204" pitchFamily="34" charset="0"/>
              </a:rPr>
              <a:t>Insight into the problems Green Haven Florists are facing </a:t>
            </a:r>
            <a:endParaRPr lang="en-GB" sz="3200" u="sng"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823823" y="1430396"/>
            <a:ext cx="10515600" cy="4976215"/>
          </a:xfrm>
        </p:spPr>
        <p:txBody>
          <a:bodyPr>
            <a:normAutofit fontScale="92500" lnSpcReduction="20000"/>
          </a:bodyPr>
          <a:lstStyle/>
          <a:p>
            <a:pPr>
              <a:lnSpc>
                <a:spcPct val="120000"/>
              </a:lnSpc>
            </a:pPr>
            <a:r>
              <a:rPr lang="en-GB" dirty="0">
                <a:latin typeface="Arial" panose="020B0604020202020204" pitchFamily="34" charset="0"/>
                <a:cs typeface="Arial" panose="020B0604020202020204" pitchFamily="34" charset="0"/>
              </a:rPr>
              <a:t>I will try to identify and discuss Green Haven Florists root problem the 30% decline in in-store sales</a:t>
            </a:r>
          </a:p>
          <a:p>
            <a:endParaRPr lang="en-GB" sz="900" dirty="0">
              <a:latin typeface="Arial" panose="020B0604020202020204" pitchFamily="34" charset="0"/>
              <a:cs typeface="Arial" panose="020B0604020202020204" pitchFamily="34" charset="0"/>
            </a:endParaRPr>
          </a:p>
          <a:p>
            <a:pPr>
              <a:lnSpc>
                <a:spcPct val="120000"/>
              </a:lnSpc>
            </a:pPr>
            <a:r>
              <a:rPr lang="en-GB" dirty="0">
                <a:latin typeface="Arial" panose="020B0604020202020204" pitchFamily="34" charset="0"/>
                <a:cs typeface="Arial" panose="020B0604020202020204" pitchFamily="34" charset="0"/>
              </a:rPr>
              <a:t>Internal problems:</a:t>
            </a:r>
          </a:p>
          <a:p>
            <a:pPr>
              <a:lnSpc>
                <a:spcPct val="120000"/>
              </a:lnSpc>
            </a:pPr>
            <a:r>
              <a:rPr lang="en-GB" dirty="0">
                <a:latin typeface="Arial" panose="020B0604020202020204" pitchFamily="34" charset="0"/>
                <a:cs typeface="Arial" panose="020B0604020202020204" pitchFamily="34" charset="0"/>
              </a:rPr>
              <a:t>Not updated site and not enough online presence</a:t>
            </a:r>
          </a:p>
          <a:p>
            <a:pPr>
              <a:lnSpc>
                <a:spcPct val="120000"/>
              </a:lnSpc>
            </a:pPr>
            <a:r>
              <a:rPr lang="en-GB" dirty="0">
                <a:latin typeface="Arial" panose="020B0604020202020204" pitchFamily="34" charset="0"/>
                <a:cs typeface="Arial" panose="020B0604020202020204" pitchFamily="34" charset="0"/>
              </a:rPr>
              <a:t>Rising cost of eco-friendly packaging and rise of supply</a:t>
            </a:r>
          </a:p>
          <a:p>
            <a:pPr>
              <a:lnSpc>
                <a:spcPct val="120000"/>
              </a:lnSpc>
            </a:pPr>
            <a:r>
              <a:rPr lang="en-GB" dirty="0">
                <a:latin typeface="Arial" panose="020B0604020202020204" pitchFamily="34" charset="0"/>
                <a:cs typeface="Arial" panose="020B0604020202020204" pitchFamily="34" charset="0"/>
              </a:rPr>
              <a:t>Shop location</a:t>
            </a:r>
          </a:p>
          <a:p>
            <a:endParaRPr lang="en-GB" sz="9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External problems:</a:t>
            </a:r>
          </a:p>
          <a:p>
            <a:r>
              <a:rPr lang="en-GB" sz="2600" dirty="0">
                <a:latin typeface="Arial" panose="020B0604020202020204" pitchFamily="34" charset="0"/>
                <a:cs typeface="Arial" panose="020B0604020202020204" pitchFamily="34" charset="0"/>
              </a:rPr>
              <a:t>Two new competitors in area</a:t>
            </a:r>
          </a:p>
          <a:p>
            <a:r>
              <a:rPr lang="en-GB" sz="2600" dirty="0">
                <a:latin typeface="Arial" panose="020B0604020202020204" pitchFamily="34" charset="0"/>
                <a:cs typeface="Arial" panose="020B0604020202020204" pitchFamily="34" charset="0"/>
              </a:rPr>
              <a:t>Cost of imported flower from outside the country gone up [BREXIT]</a:t>
            </a:r>
          </a:p>
          <a:p>
            <a:r>
              <a:rPr lang="en-GB" sz="2600" dirty="0">
                <a:latin typeface="Arial" panose="020B0604020202020204" pitchFamily="34" charset="0"/>
                <a:cs typeface="Arial" panose="020B0604020202020204" pitchFamily="34" charset="0"/>
              </a:rPr>
              <a:t>Online bigger </a:t>
            </a:r>
            <a:r>
              <a:rPr lang="en-GB" sz="2600" dirty="0" err="1">
                <a:latin typeface="Arial" panose="020B0604020202020204" pitchFamily="34" charset="0"/>
                <a:cs typeface="Arial" panose="020B0604020202020204" pitchFamily="34" charset="0"/>
              </a:rPr>
              <a:t>reatailer</a:t>
            </a:r>
            <a:r>
              <a:rPr lang="en-GB" sz="2600" dirty="0">
                <a:latin typeface="Arial" panose="020B0604020202020204" pitchFamily="34" charset="0"/>
                <a:cs typeface="Arial" panose="020B0604020202020204" pitchFamily="34" charset="0"/>
              </a:rPr>
              <a:t> </a:t>
            </a:r>
          </a:p>
          <a:p>
            <a:endParaRPr lang="en-GB" sz="26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dirty="0"/>
          </a:p>
          <a:p>
            <a:pPr marL="0" indent="0">
              <a:buNone/>
            </a:pPr>
            <a:endParaRPr lang="en-GB" dirty="0"/>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675438260"/>
              </p:ext>
            </p:extLst>
          </p:nvPr>
        </p:nvGraphicFramePr>
        <p:xfrm>
          <a:off x="1534719" y="1905599"/>
          <a:ext cx="9705500" cy="7955280"/>
        </p:xfrm>
        <a:graphic>
          <a:graphicData uri="http://schemas.openxmlformats.org/drawingml/2006/table">
            <a:tbl>
              <a:tblPr firstRow="1" bandRow="1">
                <a:tableStyleId>{93296810-A885-4BE3-A3E7-6D5BEEA58F35}</a:tableStyleId>
              </a:tblPr>
              <a:tblGrid>
                <a:gridCol w="1386500">
                  <a:extLst>
                    <a:ext uri="{9D8B030D-6E8A-4147-A177-3AD203B41FA5}">
                      <a16:colId xmlns:a16="http://schemas.microsoft.com/office/drawing/2014/main" val="516700139"/>
                    </a:ext>
                  </a:extLst>
                </a:gridCol>
                <a:gridCol w="1386500">
                  <a:extLst>
                    <a:ext uri="{9D8B030D-6E8A-4147-A177-3AD203B41FA5}">
                      <a16:colId xmlns:a16="http://schemas.microsoft.com/office/drawing/2014/main" val="1482979515"/>
                    </a:ext>
                  </a:extLst>
                </a:gridCol>
                <a:gridCol w="1386500">
                  <a:extLst>
                    <a:ext uri="{9D8B030D-6E8A-4147-A177-3AD203B41FA5}">
                      <a16:colId xmlns:a16="http://schemas.microsoft.com/office/drawing/2014/main" val="1537974666"/>
                    </a:ext>
                  </a:extLst>
                </a:gridCol>
                <a:gridCol w="1386500">
                  <a:extLst>
                    <a:ext uri="{9D8B030D-6E8A-4147-A177-3AD203B41FA5}">
                      <a16:colId xmlns:a16="http://schemas.microsoft.com/office/drawing/2014/main" val="2616223528"/>
                    </a:ext>
                  </a:extLst>
                </a:gridCol>
                <a:gridCol w="1386500">
                  <a:extLst>
                    <a:ext uri="{9D8B030D-6E8A-4147-A177-3AD203B41FA5}">
                      <a16:colId xmlns:a16="http://schemas.microsoft.com/office/drawing/2014/main" val="3425015451"/>
                    </a:ext>
                  </a:extLst>
                </a:gridCol>
                <a:gridCol w="1386500">
                  <a:extLst>
                    <a:ext uri="{9D8B030D-6E8A-4147-A177-3AD203B41FA5}">
                      <a16:colId xmlns:a16="http://schemas.microsoft.com/office/drawing/2014/main" val="1430925739"/>
                    </a:ext>
                  </a:extLst>
                </a:gridCol>
                <a:gridCol w="1386500">
                  <a:extLst>
                    <a:ext uri="{9D8B030D-6E8A-4147-A177-3AD203B41FA5}">
                      <a16:colId xmlns:a16="http://schemas.microsoft.com/office/drawing/2014/main" val="283900714"/>
                    </a:ext>
                  </a:extLst>
                </a:gridCol>
              </a:tblGrid>
              <a:tr h="390410">
                <a:tc gridSpan="7">
                  <a:txBody>
                    <a:bodyPr/>
                    <a:lstStyle/>
                    <a:p>
                      <a:pPr algn="ctr"/>
                      <a:r>
                        <a:rPr lang="en-GB" sz="2400" dirty="0">
                          <a:solidFill>
                            <a:schemeClr val="tx1"/>
                          </a:solidFill>
                        </a:rPr>
                        <a:t>Identify the Root Problem</a:t>
                      </a:r>
                    </a:p>
                  </a:txBody>
                  <a:tcPr>
                    <a:solidFill>
                      <a:schemeClr val="bg2"/>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702737">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7030A0"/>
                    </a:solidFill>
                  </a:tcPr>
                </a:tc>
                <a:extLst>
                  <a:ext uri="{0D108BD9-81ED-4DB2-BD59-A6C34878D82A}">
                    <a16:rowId xmlns:a16="http://schemas.microsoft.com/office/drawing/2014/main" val="1480788629"/>
                  </a:ext>
                </a:extLst>
              </a:tr>
              <a:tr h="1030349">
                <a:tc>
                  <a:txBody>
                    <a:bodyPr/>
                    <a:lstStyle/>
                    <a:p>
                      <a:r>
                        <a:rPr lang="en-GB" dirty="0"/>
                        <a:t>What effect is it having?</a:t>
                      </a:r>
                    </a:p>
                  </a:txBody>
                  <a:tcPr>
                    <a:solidFill>
                      <a:srgbClr val="FF0000"/>
                    </a:solidFill>
                  </a:tcPr>
                </a:tc>
                <a:tc>
                  <a:txBody>
                    <a:bodyPr/>
                    <a:lstStyle/>
                    <a:p>
                      <a:r>
                        <a:rPr lang="en-GB" dirty="0"/>
                        <a:t>Where is the problem occurring?</a:t>
                      </a:r>
                    </a:p>
                  </a:txBody>
                  <a:tcPr>
                    <a:solidFill>
                      <a:srgbClr val="FFC000"/>
                    </a:solidFill>
                  </a:tcPr>
                </a:tc>
                <a:tc>
                  <a:txBody>
                    <a:bodyPr/>
                    <a:lstStyle/>
                    <a:p>
                      <a:r>
                        <a:rPr lang="en-GB" dirty="0"/>
                        <a:t>When was the problem first noticed?</a:t>
                      </a:r>
                    </a:p>
                  </a:txBody>
                  <a:tcPr>
                    <a:solidFill>
                      <a:srgbClr val="FFFF00"/>
                    </a:solidFill>
                  </a:tcPr>
                </a:tc>
                <a:tc>
                  <a:txBody>
                    <a:bodyPr/>
                    <a:lstStyle/>
                    <a:p>
                      <a:r>
                        <a:rPr lang="en-GB" dirty="0"/>
                        <a:t>Who is impacted by the problem?</a:t>
                      </a:r>
                    </a:p>
                  </a:txBody>
                  <a:tcPr>
                    <a:solidFill>
                      <a:srgbClr val="92D050"/>
                    </a:solidFill>
                  </a:tcPr>
                </a:tc>
                <a:tc>
                  <a:txBody>
                    <a:bodyPr/>
                    <a:lstStyle/>
                    <a:p>
                      <a:r>
                        <a:rPr lang="en-GB" dirty="0"/>
                        <a:t>Why is the problem happening?</a:t>
                      </a:r>
                    </a:p>
                  </a:txBody>
                  <a:tcPr>
                    <a:solidFill>
                      <a:srgbClr val="00B0F0"/>
                    </a:solidFill>
                  </a:tcPr>
                </a:tc>
                <a:tc>
                  <a:txBody>
                    <a:bodyPr/>
                    <a:lstStyle/>
                    <a:p>
                      <a:r>
                        <a:rPr lang="en-GB" dirty="0"/>
                        <a:t>How serious is the problem?</a:t>
                      </a:r>
                    </a:p>
                  </a:txBody>
                  <a:tcPr>
                    <a:solidFill>
                      <a:srgbClr val="0070C0"/>
                    </a:solidFill>
                  </a:tcPr>
                </a:tc>
                <a:tc>
                  <a:txBody>
                    <a:bodyPr/>
                    <a:lstStyle/>
                    <a:p>
                      <a:r>
                        <a:rPr lang="en-GB" dirty="0"/>
                        <a:t>How much money is being lost?</a:t>
                      </a:r>
                    </a:p>
                  </a:txBody>
                  <a:tcPr>
                    <a:solidFill>
                      <a:srgbClr val="7030A0"/>
                    </a:solidFill>
                  </a:tcPr>
                </a:tc>
                <a:extLst>
                  <a:ext uri="{0D108BD9-81ED-4DB2-BD59-A6C34878D82A}">
                    <a16:rowId xmlns:a16="http://schemas.microsoft.com/office/drawing/2014/main" val="2046650194"/>
                  </a:ext>
                </a:extLst>
              </a:tr>
              <a:tr h="2186294">
                <a:tc>
                  <a:txBody>
                    <a:bodyPr/>
                    <a:lstStyle/>
                    <a:p>
                      <a:pPr marL="285750" indent="-285750">
                        <a:buFont typeface="Arial" panose="020B0604020202020204" pitchFamily="34" charset="0"/>
                        <a:buChar char="•"/>
                      </a:pPr>
                      <a:r>
                        <a:rPr lang="en-GB" sz="1800" dirty="0"/>
                        <a:t>Decline in foot </a:t>
                      </a:r>
                      <a:r>
                        <a:rPr lang="en-GB" sz="1800" dirty="0" err="1"/>
                        <a:t>trafic</a:t>
                      </a:r>
                      <a:endParaRPr lang="en-GB" sz="1800" dirty="0"/>
                    </a:p>
                  </a:txBody>
                  <a:tcPr>
                    <a:solidFill>
                      <a:srgbClr val="FF0000"/>
                    </a:solidFill>
                  </a:tcPr>
                </a:tc>
                <a:tc>
                  <a:txBody>
                    <a:bodyPr/>
                    <a:lstStyle/>
                    <a:p>
                      <a:pPr marL="285750" indent="-285750">
                        <a:buFont typeface="Arial" panose="020B0604020202020204" pitchFamily="34" charset="0"/>
                        <a:buChar char="•"/>
                      </a:pPr>
                      <a:r>
                        <a:rPr lang="en-GB" dirty="0"/>
                        <a:t>The shop location</a:t>
                      </a:r>
                    </a:p>
                  </a:txBody>
                  <a:tcPr>
                    <a:solidFill>
                      <a:srgbClr val="FFC000"/>
                    </a:solidFill>
                  </a:tcPr>
                </a:tc>
                <a:tc>
                  <a:txBody>
                    <a:bodyPr/>
                    <a:lstStyle/>
                    <a:p>
                      <a:pPr marL="285750" indent="-285750">
                        <a:buFont typeface="Arial" panose="020B0604020202020204" pitchFamily="34" charset="0"/>
                        <a:buChar char="•"/>
                      </a:pPr>
                      <a:r>
                        <a:rPr lang="en-GB" dirty="0"/>
                        <a:t>1 year ago</a:t>
                      </a:r>
                    </a:p>
                  </a:txBody>
                  <a:tcPr>
                    <a:solidFill>
                      <a:srgbClr val="FFFF00"/>
                    </a:solidFill>
                  </a:tcPr>
                </a:tc>
                <a:tc>
                  <a:txBody>
                    <a:bodyPr/>
                    <a:lstStyle/>
                    <a:p>
                      <a:pPr marL="285750" indent="-285750">
                        <a:buFont typeface="Arial" panose="020B0604020202020204" pitchFamily="34" charset="0"/>
                        <a:buChar char="•"/>
                      </a:pPr>
                      <a:r>
                        <a:rPr lang="en-GB" dirty="0"/>
                        <a:t>Green haven florist target walk in and online customers</a:t>
                      </a:r>
                    </a:p>
                  </a:txBody>
                  <a:tcPr>
                    <a:solidFill>
                      <a:srgbClr val="92D050"/>
                    </a:solidFill>
                  </a:tcPr>
                </a:tc>
                <a:tc>
                  <a:txBody>
                    <a:bodyPr/>
                    <a:lstStyle/>
                    <a:p>
                      <a:pPr marL="285750" indent="-285750">
                        <a:buFont typeface="Arial" panose="020B0604020202020204" pitchFamily="34" charset="0"/>
                        <a:buChar char="•"/>
                      </a:pPr>
                      <a:r>
                        <a:rPr lang="en-GB" dirty="0"/>
                        <a:t>Shifts toward online shopping </a:t>
                      </a:r>
                    </a:p>
                  </a:txBody>
                  <a:tcPr>
                    <a:solidFill>
                      <a:srgbClr val="00B0F0"/>
                    </a:solidFill>
                  </a:tcPr>
                </a:tc>
                <a:tc>
                  <a:txBody>
                    <a:bodyPr/>
                    <a:lstStyle/>
                    <a:p>
                      <a:pPr marL="285750" indent="-285750">
                        <a:buFont typeface="Arial" panose="020B0604020202020204" pitchFamily="34" charset="0"/>
                        <a:buChar char="•"/>
                      </a:pPr>
                      <a:r>
                        <a:rPr lang="en-GB" dirty="0"/>
                        <a:t>Customer buy more online</a:t>
                      </a:r>
                    </a:p>
                  </a:txBody>
                  <a:tcPr>
                    <a:solidFill>
                      <a:srgbClr val="0070C0"/>
                    </a:solidFill>
                  </a:tcPr>
                </a:tc>
                <a:tc>
                  <a:txBody>
                    <a:bodyPr/>
                    <a:lstStyle/>
                    <a:p>
                      <a:pPr marL="285750" indent="-285750">
                        <a:buFont typeface="Arial" panose="020B0604020202020204" pitchFamily="34" charset="0"/>
                        <a:buChar char="•"/>
                      </a:pPr>
                      <a:r>
                        <a:rPr lang="en-GB" dirty="0"/>
                        <a:t>Foot traffic decrease and sales decrease 30%</a:t>
                      </a:r>
                    </a:p>
                  </a:txBody>
                  <a:tcPr>
                    <a:solidFill>
                      <a:srgbClr val="7030A0"/>
                    </a:solidFill>
                  </a:tcPr>
                </a:tc>
                <a:extLst>
                  <a:ext uri="{0D108BD9-81ED-4DB2-BD59-A6C34878D82A}">
                    <a16:rowId xmlns:a16="http://schemas.microsoft.com/office/drawing/2014/main" val="886584623"/>
                  </a:ext>
                </a:extLst>
              </a:tr>
              <a:tr h="1483557">
                <a:tc>
                  <a:txBody>
                    <a:bodyPr/>
                    <a:lstStyle/>
                    <a:p>
                      <a:pPr marL="285750" indent="-285750">
                        <a:buFont typeface="Arial" panose="020B0604020202020204" pitchFamily="34" charset="0"/>
                        <a:buChar char="•"/>
                      </a:pPr>
                      <a:r>
                        <a:rPr lang="en-GB" dirty="0"/>
                        <a:t>Rising cost to keep business operational</a:t>
                      </a:r>
                    </a:p>
                  </a:txBody>
                  <a:tcPr>
                    <a:solidFill>
                      <a:srgbClr val="FF0000"/>
                    </a:solidFill>
                  </a:tcPr>
                </a:tc>
                <a:tc>
                  <a:txBody>
                    <a:bodyPr/>
                    <a:lstStyle/>
                    <a:p>
                      <a:pPr marL="285750" indent="-285750">
                        <a:buFont typeface="Arial" panose="020B0604020202020204" pitchFamily="34" charset="0"/>
                        <a:buChar char="•"/>
                      </a:pPr>
                      <a:endParaRPr lang="en-GB" dirty="0"/>
                    </a:p>
                  </a:txBody>
                  <a:tcPr>
                    <a:solidFill>
                      <a:srgbClr val="FFC000"/>
                    </a:solidFill>
                  </a:tcPr>
                </a:tc>
                <a:tc>
                  <a:txBody>
                    <a:bodyPr/>
                    <a:lstStyle/>
                    <a:p>
                      <a:pPr marL="285750" indent="-285750">
                        <a:buFont typeface="Arial" panose="020B0604020202020204" pitchFamily="34" charset="0"/>
                        <a:buChar char="•"/>
                      </a:pPr>
                      <a:r>
                        <a:rPr lang="en-GB" dirty="0"/>
                        <a:t>Rising cost </a:t>
                      </a:r>
                    </a:p>
                  </a:txBody>
                  <a:tcPr>
                    <a:solidFill>
                      <a:srgbClr val="FFFF00"/>
                    </a:solidFill>
                  </a:tcPr>
                </a:tc>
                <a:tc>
                  <a:txBody>
                    <a:bodyPr/>
                    <a:lstStyle/>
                    <a:p>
                      <a:pPr marL="285750" indent="-285750">
                        <a:buFont typeface="Arial" panose="020B0604020202020204" pitchFamily="34" charset="0"/>
                        <a:buChar char="•"/>
                      </a:pPr>
                      <a:r>
                        <a:rPr lang="en-GB" dirty="0"/>
                        <a:t>Emerging competitions</a:t>
                      </a:r>
                    </a:p>
                  </a:txBody>
                  <a:tcPr>
                    <a:solidFill>
                      <a:srgbClr val="92D050"/>
                    </a:solidFill>
                  </a:tcPr>
                </a:tc>
                <a:tc>
                  <a:txBody>
                    <a:bodyPr/>
                    <a:lstStyle/>
                    <a:p>
                      <a:pPr marL="285750" indent="-285750">
                        <a:buFont typeface="Arial" panose="020B0604020202020204" pitchFamily="34" charset="0"/>
                        <a:buChar char="•"/>
                      </a:pPr>
                      <a:r>
                        <a:rPr lang="en-GB" dirty="0"/>
                        <a:t>Competition offer better price and delivery</a:t>
                      </a:r>
                    </a:p>
                  </a:txBody>
                  <a:tcPr>
                    <a:solidFill>
                      <a:srgbClr val="00B0F0"/>
                    </a:solidFill>
                  </a:tcPr>
                </a:tc>
                <a:tc>
                  <a:txBody>
                    <a:bodyPr/>
                    <a:lstStyle/>
                    <a:p>
                      <a:pPr marL="285750" indent="-285750">
                        <a:buFont typeface="Arial" panose="020B0604020202020204" pitchFamily="34" charset="0"/>
                        <a:buChar char="•"/>
                      </a:pPr>
                      <a:r>
                        <a:rPr lang="en-GB" dirty="0"/>
                        <a:t>Delivery option</a:t>
                      </a:r>
                    </a:p>
                  </a:txBody>
                  <a:tcPr>
                    <a:solidFill>
                      <a:srgbClr val="0070C0"/>
                    </a:solidFill>
                  </a:tcPr>
                </a:tc>
                <a:tc>
                  <a:txBody>
                    <a:bodyPr/>
                    <a:lstStyle/>
                    <a:p>
                      <a:pPr marL="285750" indent="-285750">
                        <a:buFont typeface="Arial" panose="020B0604020202020204" pitchFamily="34" charset="0"/>
                        <a:buChar char="•"/>
                      </a:pPr>
                      <a:r>
                        <a:rPr lang="en-GB" dirty="0"/>
                        <a:t>Flower from import price rise </a:t>
                      </a:r>
                    </a:p>
                  </a:txBody>
                  <a:tcPr>
                    <a:solidFill>
                      <a:srgbClr val="7030A0"/>
                    </a:solidFill>
                  </a:tcPr>
                </a:tc>
                <a:extLst>
                  <a:ext uri="{0D108BD9-81ED-4DB2-BD59-A6C34878D82A}">
                    <a16:rowId xmlns:a16="http://schemas.microsoft.com/office/drawing/2014/main" val="3439326847"/>
                  </a:ext>
                </a:extLst>
              </a:tr>
              <a:tr h="780819">
                <a:tc>
                  <a:txBody>
                    <a:bodyPr/>
                    <a:lstStyle/>
                    <a:p>
                      <a:pPr marL="0" indent="0">
                        <a:buFont typeface="Arial" panose="020B0604020202020204" pitchFamily="34" charset="0"/>
                        <a:buNone/>
                      </a:pPr>
                      <a:r>
                        <a:rPr lang="en-GB" dirty="0"/>
                        <a:t>Increase of comp[</a:t>
                      </a:r>
                      <a:r>
                        <a:rPr lang="en-GB" dirty="0" err="1"/>
                        <a:t>etition</a:t>
                      </a:r>
                      <a:endParaRPr lang="en-GB" dirty="0"/>
                    </a:p>
                  </a:txBody>
                  <a:tcPr>
                    <a:solidFill>
                      <a:srgbClr val="FF0000"/>
                    </a:solidFill>
                  </a:tcPr>
                </a:tc>
                <a:tc>
                  <a:txBody>
                    <a:bodyPr/>
                    <a:lstStyle/>
                    <a:p>
                      <a:pPr marL="0" indent="0">
                        <a:buFont typeface="Arial" panose="020B0604020202020204" pitchFamily="34" charset="0"/>
                        <a:buNone/>
                      </a:pPr>
                      <a:endParaRPr lang="en-GB" dirty="0"/>
                    </a:p>
                  </a:txBody>
                  <a:tcPr>
                    <a:solidFill>
                      <a:srgbClr val="FFC000"/>
                    </a:solidFill>
                  </a:tcPr>
                </a:tc>
                <a:tc>
                  <a:txBody>
                    <a:bodyPr/>
                    <a:lstStyle/>
                    <a:p>
                      <a:pPr marL="285750" indent="-285750">
                        <a:buFont typeface="Arial" panose="020B0604020202020204" pitchFamily="34" charset="0"/>
                        <a:buChar char="•"/>
                      </a:pPr>
                      <a:r>
                        <a:rPr lang="en-GB" dirty="0"/>
                        <a:t>Increase competition</a:t>
                      </a:r>
                    </a:p>
                  </a:txBody>
                  <a:tcPr>
                    <a:solidFill>
                      <a:srgbClr val="FFFF00"/>
                    </a:solidFill>
                  </a:tcPr>
                </a:tc>
                <a:tc>
                  <a:txBody>
                    <a:bodyPr/>
                    <a:lstStyle/>
                    <a:p>
                      <a:pPr marL="0" indent="0">
                        <a:buFont typeface="Arial" panose="020B0604020202020204" pitchFamily="34" charset="0"/>
                        <a:buNone/>
                      </a:pPr>
                      <a:endParaRPr lang="en-GB" dirty="0"/>
                    </a:p>
                  </a:txBody>
                  <a:tcPr>
                    <a:solidFill>
                      <a:srgbClr val="92D050"/>
                    </a:solidFill>
                  </a:tcPr>
                </a:tc>
                <a:tc>
                  <a:txBody>
                    <a:bodyPr/>
                    <a:lstStyle/>
                    <a:p>
                      <a:pPr marL="285750" indent="-285750">
                        <a:buFont typeface="Arial" panose="020B0604020202020204" pitchFamily="34" charset="0"/>
                        <a:buChar char="•"/>
                      </a:pPr>
                      <a:r>
                        <a:rPr lang="en-GB" dirty="0"/>
                        <a:t>Higher cost to run the </a:t>
                      </a:r>
                      <a:r>
                        <a:rPr lang="en-GB" dirty="0" err="1"/>
                        <a:t>busines</a:t>
                      </a:r>
                      <a:endParaRPr lang="en-GB" dirty="0"/>
                    </a:p>
                  </a:txBody>
                  <a:tcPr>
                    <a:solidFill>
                      <a:srgbClr val="00B0F0"/>
                    </a:solidFill>
                  </a:tcPr>
                </a:tc>
                <a:tc>
                  <a:txBody>
                    <a:bodyPr/>
                    <a:lstStyle/>
                    <a:p>
                      <a:pPr marL="285750" indent="-285750">
                        <a:buFont typeface="Arial" panose="020B0604020202020204" pitchFamily="34" charset="0"/>
                        <a:buChar char="•"/>
                      </a:pPr>
                      <a:r>
                        <a:rPr lang="en-GB" dirty="0"/>
                        <a:t>Competitive price</a:t>
                      </a:r>
                    </a:p>
                  </a:txBody>
                  <a:tcPr>
                    <a:solidFill>
                      <a:srgbClr val="0070C0"/>
                    </a:solidFill>
                  </a:tcPr>
                </a:tc>
                <a:tc>
                  <a:txBody>
                    <a:bodyPr/>
                    <a:lstStyle/>
                    <a:p>
                      <a:pPr marL="285750" indent="-285750">
                        <a:buFont typeface="Arial" panose="020B0604020202020204" pitchFamily="34" charset="0"/>
                        <a:buChar char="•"/>
                      </a:pPr>
                      <a:r>
                        <a:rPr lang="en-GB" dirty="0" err="1"/>
                        <a:t>Locxal</a:t>
                      </a:r>
                      <a:r>
                        <a:rPr lang="en-GB" dirty="0"/>
                        <a:t> floors same price rise</a:t>
                      </a:r>
                    </a:p>
                  </a:txBody>
                  <a:tcPr>
                    <a:solidFill>
                      <a:srgbClr val="7030A0"/>
                    </a:solidFill>
                  </a:tcPr>
                </a:tc>
                <a:extLst>
                  <a:ext uri="{0D108BD9-81ED-4DB2-BD59-A6C34878D82A}">
                    <a16:rowId xmlns:a16="http://schemas.microsoft.com/office/drawing/2014/main" val="374116045"/>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54015" y="332045"/>
            <a:ext cx="10584611" cy="1446550"/>
          </a:xfrm>
          <a:prstGeom prst="rect">
            <a:avLst/>
          </a:prstGeom>
          <a:noFill/>
        </p:spPr>
        <p:txBody>
          <a:bodyPr wrap="square">
            <a:spAutoFit/>
          </a:bodyPr>
          <a:lstStyle/>
          <a:p>
            <a:r>
              <a:rPr lang="en-GB" sz="2800" b="1" u="sng" dirty="0">
                <a:latin typeface="Arial" panose="020B0604020202020204" pitchFamily="34" charset="0"/>
                <a:cs typeface="Arial" panose="020B0604020202020204" pitchFamily="34" charset="0"/>
              </a:rPr>
              <a:t> I will use the 5W2H model, which is a problem-solving tool that answer key questions related to the business problem </a:t>
            </a:r>
          </a:p>
          <a:p>
            <a:endParaRPr lang="en-GB" sz="3200" b="1" u="sng" dirty="0"/>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244355"/>
            <a:ext cx="10515600" cy="1325563"/>
          </a:xfrm>
        </p:spPr>
        <p:txBody>
          <a:bodyPr>
            <a:normAutofit/>
          </a:bodyPr>
          <a:lstStyle/>
          <a:p>
            <a:r>
              <a:rPr lang="en-GB" sz="3200" b="1" u="sng" dirty="0">
                <a:latin typeface="Arial" panose="020B0604020202020204" pitchFamily="34" charset="0"/>
                <a:cs typeface="Arial" panose="020B0604020202020204" pitchFamily="34" charset="0"/>
              </a:rPr>
              <a:t>PESTEL Framework</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p:txBody>
          <a:bodyPr>
            <a:normAutofit/>
          </a:bodyPr>
          <a:lstStyle/>
          <a:p>
            <a:pPr marL="0" indent="0">
              <a:lnSpc>
                <a:spcPct val="100000"/>
              </a:lnSpc>
              <a:buNone/>
            </a:pPr>
            <a:r>
              <a:rPr lang="en-GB" dirty="0">
                <a:latin typeface="Arial" panose="020B0604020202020204" pitchFamily="34" charset="0"/>
                <a:cs typeface="Arial" panose="020B0604020202020204" pitchFamily="34" charset="0"/>
              </a:rPr>
              <a:t>PESTEL analysis evaluates external factors which influence the business. Can be used as a guide to help make strategic decisions by  the management. </a:t>
            </a:r>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489116"/>
            <a:ext cx="10515600" cy="1179002"/>
          </a:xfrm>
        </p:spPr>
        <p:txBody>
          <a:bodyPr>
            <a:normAutofit fontScale="90000"/>
          </a:bodyPr>
          <a:lstStyle/>
          <a:p>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Provide an application and discuss the information provided in your PESTEL Framework (approx. </a:t>
            </a:r>
            <a:br>
              <a:rPr lang="en-GB" sz="3600" b="1" u="sng"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1 minute).</a:t>
            </a: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800"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3574496142"/>
              </p:ext>
            </p:extLst>
          </p:nvPr>
        </p:nvGraphicFramePr>
        <p:xfrm>
          <a:off x="948904" y="2123386"/>
          <a:ext cx="9782355" cy="3676256"/>
        </p:xfrm>
        <a:graphic>
          <a:graphicData uri="http://schemas.openxmlformats.org/drawingml/2006/table">
            <a:tbl>
              <a:tblPr firstRow="1" bandRow="1">
                <a:tableStyleId>{5C22544A-7EE6-4342-B048-85BDC9FD1C3A}</a:tableStyleId>
              </a:tblPr>
              <a:tblGrid>
                <a:gridCol w="1594830">
                  <a:extLst>
                    <a:ext uri="{9D8B030D-6E8A-4147-A177-3AD203B41FA5}">
                      <a16:colId xmlns:a16="http://schemas.microsoft.com/office/drawing/2014/main" val="1284065850"/>
                    </a:ext>
                  </a:extLst>
                </a:gridCol>
                <a:gridCol w="1674466">
                  <a:extLst>
                    <a:ext uri="{9D8B030D-6E8A-4147-A177-3AD203B41FA5}">
                      <a16:colId xmlns:a16="http://schemas.microsoft.com/office/drawing/2014/main" val="1858564028"/>
                    </a:ext>
                  </a:extLst>
                </a:gridCol>
                <a:gridCol w="1661081">
                  <a:extLst>
                    <a:ext uri="{9D8B030D-6E8A-4147-A177-3AD203B41FA5}">
                      <a16:colId xmlns:a16="http://schemas.microsoft.com/office/drawing/2014/main" val="1949424782"/>
                    </a:ext>
                  </a:extLst>
                </a:gridCol>
                <a:gridCol w="1663784">
                  <a:extLst>
                    <a:ext uri="{9D8B030D-6E8A-4147-A177-3AD203B41FA5}">
                      <a16:colId xmlns:a16="http://schemas.microsoft.com/office/drawing/2014/main" val="446382655"/>
                    </a:ext>
                  </a:extLst>
                </a:gridCol>
                <a:gridCol w="1376648">
                  <a:extLst>
                    <a:ext uri="{9D8B030D-6E8A-4147-A177-3AD203B41FA5}">
                      <a16:colId xmlns:a16="http://schemas.microsoft.com/office/drawing/2014/main" val="3644160467"/>
                    </a:ext>
                  </a:extLst>
                </a:gridCol>
                <a:gridCol w="1811546">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Factors</a:t>
                      </a: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1" dirty="0"/>
                        <a:t>BREXIT has had an impact over the price</a:t>
                      </a:r>
                    </a:p>
                    <a:p>
                      <a:pPr marL="285750" indent="-285750">
                        <a:buFont typeface="Wingdings" panose="05000000000000000000" pitchFamily="2" charset="2"/>
                        <a:buChar char="§"/>
                      </a:pPr>
                      <a:r>
                        <a:rPr lang="en-GB" sz="1400" b="1" dirty="0"/>
                        <a:t>Also, in potential  delays at border  </a:t>
                      </a:r>
                    </a:p>
                    <a:p>
                      <a:pPr marL="285750" indent="-285750">
                        <a:buFont typeface="Wingdings" panose="05000000000000000000" pitchFamily="2" charset="2"/>
                        <a:buChar char="§"/>
                      </a:pPr>
                      <a:endParaRPr lang="en-GB" sz="1400" b="1" dirty="0"/>
                    </a:p>
                  </a:txBody>
                  <a:tcPr>
                    <a:pattFill prst="pct40">
                      <a:fgClr>
                        <a:srgbClr val="FF0000"/>
                      </a:fgClr>
                      <a:bgClr>
                        <a:schemeClr val="bg1"/>
                      </a:bgClr>
                    </a:pattFill>
                  </a:tcPr>
                </a:tc>
                <a:tc>
                  <a:txBody>
                    <a:bodyPr/>
                    <a:lstStyle/>
                    <a:p>
                      <a:pPr marL="285750" indent="-285750">
                        <a:buFont typeface="Wingdings" panose="05000000000000000000" pitchFamily="2" charset="2"/>
                        <a:buChar char="§"/>
                      </a:pPr>
                      <a:r>
                        <a:rPr lang="en-GB" sz="1400" b="1" dirty="0"/>
                        <a:t>Inflation and rising cost of flowers and eco-friendly packaging</a:t>
                      </a:r>
                    </a:p>
                    <a:p>
                      <a:pPr marL="285750" indent="-285750">
                        <a:buFont typeface="Wingdings" panose="05000000000000000000" pitchFamily="2" charset="2"/>
                        <a:buChar char="§"/>
                      </a:pPr>
                      <a:r>
                        <a:rPr lang="en-GB" sz="1400" b="1" dirty="0"/>
                        <a:t>Customers looking offers online and cheaper price</a:t>
                      </a:r>
                    </a:p>
                    <a:p>
                      <a:endParaRPr lang="en-GB" sz="1400" b="1" dirty="0"/>
                    </a:p>
                  </a:txBody>
                  <a:tcPr>
                    <a:pattFill prst="pct40">
                      <a:fgClr>
                        <a:srgbClr val="FFC000"/>
                      </a:fgClr>
                      <a:bgClr>
                        <a:schemeClr val="bg1"/>
                      </a:bgClr>
                    </a:pattFill>
                  </a:tcPr>
                </a:tc>
                <a:tc>
                  <a:txBody>
                    <a:bodyPr/>
                    <a:lstStyle/>
                    <a:p>
                      <a:pPr marL="285750" indent="-285750">
                        <a:buFont typeface="Wingdings" panose="05000000000000000000" pitchFamily="2" charset="2"/>
                        <a:buChar char="§"/>
                      </a:pPr>
                      <a:r>
                        <a:rPr lang="en-GB" sz="1400" b="1" dirty="0"/>
                        <a:t>Customers are more likely to buy eco-friendly products</a:t>
                      </a:r>
                    </a:p>
                    <a:p>
                      <a:pPr marL="285750" indent="-285750">
                        <a:buFont typeface="Wingdings" panose="05000000000000000000" pitchFamily="2" charset="2"/>
                        <a:buChar char="§"/>
                      </a:pPr>
                      <a:r>
                        <a:rPr lang="en-GB" sz="1400" b="1" dirty="0"/>
                        <a:t>But also increase like for online retailers </a:t>
                      </a:r>
                      <a:r>
                        <a:rPr lang="en-GB" sz="1400" b="1" dirty="0" err="1"/>
                        <a:t>offerering</a:t>
                      </a:r>
                      <a:r>
                        <a:rPr lang="en-GB" sz="1400" b="1" dirty="0"/>
                        <a:t> delivery</a:t>
                      </a:r>
                    </a:p>
                    <a:p>
                      <a:endParaRPr lang="en-GB" sz="1400" b="1" dirty="0"/>
                    </a:p>
                  </a:txBody>
                  <a:tcPr>
                    <a:pattFill prst="pct40">
                      <a:fgClr>
                        <a:srgbClr val="FFFF00"/>
                      </a:fgClr>
                      <a:bgClr>
                        <a:schemeClr val="bg1"/>
                      </a:bgClr>
                    </a:pattFill>
                  </a:tcPr>
                </a:tc>
                <a:tc>
                  <a:txBody>
                    <a:bodyPr/>
                    <a:lstStyle/>
                    <a:p>
                      <a:pPr marL="285750" indent="-285750">
                        <a:buFont typeface="Wingdings" panose="05000000000000000000" pitchFamily="2" charset="2"/>
                        <a:buChar char="§"/>
                      </a:pPr>
                      <a:r>
                        <a:rPr lang="en-GB" sz="1400" b="1" dirty="0"/>
                        <a:t>Outdated web site</a:t>
                      </a:r>
                    </a:p>
                    <a:p>
                      <a:pPr marL="285750" indent="-285750">
                        <a:buFont typeface="Wingdings" panose="05000000000000000000" pitchFamily="2" charset="2"/>
                        <a:buChar char="§"/>
                      </a:pPr>
                      <a:r>
                        <a:rPr lang="en-GB" sz="1400" b="1" dirty="0"/>
                        <a:t>Lack of presence in platform and social media</a:t>
                      </a:r>
                    </a:p>
                    <a:p>
                      <a:pPr marL="285750" indent="-285750">
                        <a:buFont typeface="Wingdings" panose="05000000000000000000" pitchFamily="2" charset="2"/>
                        <a:buChar char="§"/>
                      </a:pPr>
                      <a:endParaRPr lang="en-GB" sz="1400" b="1" dirty="0"/>
                    </a:p>
                    <a:p>
                      <a:endParaRPr lang="en-GB" sz="1400" b="1" dirty="0"/>
                    </a:p>
                  </a:txBody>
                  <a:tcPr>
                    <a:pattFill prst="pct40">
                      <a:fgClr>
                        <a:srgbClr val="92D050"/>
                      </a:fgClr>
                      <a:bgClr>
                        <a:schemeClr val="bg1"/>
                      </a:bgClr>
                    </a:pattFill>
                  </a:tcPr>
                </a:tc>
                <a:tc>
                  <a:txBody>
                    <a:bodyPr/>
                    <a:lstStyle/>
                    <a:p>
                      <a:pPr marL="285750" indent="-285750">
                        <a:buFont typeface="Wingdings" panose="05000000000000000000" pitchFamily="2" charset="2"/>
                        <a:buChar char="§"/>
                      </a:pPr>
                      <a:r>
                        <a:rPr lang="en-GB" sz="1400" b="1" dirty="0"/>
                        <a:t>Employment law and wage increases</a:t>
                      </a:r>
                    </a:p>
                    <a:p>
                      <a:pPr marL="285750" indent="-285750">
                        <a:buFont typeface="Wingdings" panose="05000000000000000000" pitchFamily="2" charset="2"/>
                        <a:buChar char="§"/>
                      </a:pPr>
                      <a:r>
                        <a:rPr lang="en-GB" sz="1400" b="1" dirty="0"/>
                        <a:t>BREXIT affecting supplying </a:t>
                      </a:r>
                      <a:r>
                        <a:rPr lang="en-GB" sz="1400" b="1" dirty="0" err="1"/>
                        <a:t>vhain</a:t>
                      </a:r>
                      <a:endParaRPr lang="en-GB" sz="1400" b="1" dirty="0"/>
                    </a:p>
                    <a:p>
                      <a:endParaRPr lang="en-GB" sz="1400" b="1" dirty="0"/>
                    </a:p>
                  </a:txBody>
                  <a:tcPr>
                    <a:pattFill prst="pct40">
                      <a:fgClr>
                        <a:srgbClr val="00B0F0"/>
                      </a:fgClr>
                      <a:bgClr>
                        <a:schemeClr val="bg1"/>
                      </a:bgClr>
                    </a:pattFill>
                  </a:tcPr>
                </a:tc>
                <a:tc>
                  <a:txBody>
                    <a:bodyPr/>
                    <a:lstStyle/>
                    <a:p>
                      <a:pPr marL="285750" indent="-285750">
                        <a:buFont typeface="Wingdings" panose="05000000000000000000" pitchFamily="2" charset="2"/>
                        <a:buChar char="§"/>
                      </a:pPr>
                      <a:r>
                        <a:rPr lang="en-GB" sz="1400" b="1" dirty="0"/>
                        <a:t>Increase price of eco-friendly  materials</a:t>
                      </a:r>
                    </a:p>
                    <a:p>
                      <a:pPr marL="285750" indent="-285750">
                        <a:buFont typeface="Wingdings" panose="05000000000000000000" pitchFamily="2" charset="2"/>
                        <a:buChar char="§"/>
                      </a:pPr>
                      <a:r>
                        <a:rPr lang="en-GB" sz="1400" b="1" dirty="0"/>
                        <a:t>Climate change affecting flower </a:t>
                      </a:r>
                      <a:r>
                        <a:rPr lang="en-GB" sz="1400" b="1" dirty="0" err="1"/>
                        <a:t>suply</a:t>
                      </a:r>
                      <a:endParaRPr lang="en-GB" sz="1400" b="1" dirty="0"/>
                    </a:p>
                    <a:p>
                      <a:endParaRPr lang="en-GB" sz="1400" b="1" dirty="0"/>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r>
              <a:rPr lang="en-GB" sz="3200" b="1" u="sng" dirty="0">
                <a:latin typeface="Arial" panose="020B0604020202020204" pitchFamily="34" charset="0"/>
                <a:cs typeface="Arial" panose="020B0604020202020204" pitchFamily="34" charset="0"/>
              </a:rPr>
              <a:t>Cause-and-Effect model</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It is a tool that helps us identify, organise, and display possible causes of a specific problem, created by Dr. Kaoru Ishikawa (a Japanese Consultant) and is also referred to as the Ishi</a:t>
            </a:r>
          </a:p>
          <a:p>
            <a:r>
              <a:rPr lang="en-GB" sz="1400" dirty="0">
                <a:latin typeface="Arial" panose="020B0604020202020204" pitchFamily="34" charset="0"/>
                <a:cs typeface="Arial" panose="020B0604020202020204" pitchFamily="34" charset="0"/>
              </a:rPr>
              <a:t>(Sproull, 2018, page 22)</a:t>
            </a:r>
            <a:endParaRPr lang="en-GB" dirty="0">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 encourages creative and insightful thinking, helps the team members communicates with the team, understanding the relationship between many causes of a problem, its good because provides a visual display of the causes of problem. But also has some disadvantage. It can result in a loss of focus if process is not managed effectively, requires discipline and skill in order to create a useful diagram ,  does not provide measurable impacts of the causes . It is too simplistic – and does not provide insight into complex correlations.</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technology</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Market factor</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management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276999"/>
          </a:xfrm>
          <a:prstGeom prst="rect">
            <a:avLst/>
          </a:prstGeom>
          <a:no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Decline in sales 30%</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Closure of nearby business</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Reduced high street foot </a:t>
            </a:r>
            <a:r>
              <a:rPr lang="en-GB" sz="1200" dirty="0" err="1">
                <a:latin typeface="Arial" panose="020B0604020202020204" pitchFamily="34" charset="0"/>
                <a:cs typeface="Arial" panose="020B0604020202020204" pitchFamily="34" charset="0"/>
              </a:rPr>
              <a:t>trafic</a:t>
            </a:r>
            <a:endParaRPr lang="en-GB" sz="1200" dirty="0">
              <a:latin typeface="Arial" panose="020B0604020202020204" pitchFamily="34" charset="0"/>
              <a:cs typeface="Arial" panose="020B0604020202020204" pitchFamily="34" charset="0"/>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Increased online competitor</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2 new local shops</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Not a real strategy</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digital marketing</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461665"/>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Expensive sustainable packaging</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High cost of imported flowers</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Outdated website</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Low social media presence</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Limited delivery</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Reliance on world-of-mouth</a:t>
            </a:r>
          </a:p>
        </p:txBody>
      </p:sp>
      <p:sp>
        <p:nvSpPr>
          <p:cNvPr id="5" name="TextBox 4">
            <a:extLst>
              <a:ext uri="{FF2B5EF4-FFF2-40B4-BE49-F238E27FC236}">
                <a16:creationId xmlns:a16="http://schemas.microsoft.com/office/drawing/2014/main" id="{180A04F2-4F22-A08C-F5B4-F30F002E227B}"/>
              </a:ext>
            </a:extLst>
          </p:cNvPr>
          <p:cNvSpPr txBox="1"/>
          <p:nvPr/>
        </p:nvSpPr>
        <p:spPr>
          <a:xfrm>
            <a:off x="292474" y="94505"/>
            <a:ext cx="10920760" cy="954107"/>
          </a:xfrm>
          <a:prstGeom prst="rect">
            <a:avLst/>
          </a:prstGeom>
          <a:noFill/>
        </p:spPr>
        <p:txBody>
          <a:bodyPr wrap="square" rtlCol="0">
            <a:spAutoFit/>
          </a:bodyPr>
          <a:lstStyle/>
          <a:p>
            <a:r>
              <a:rPr lang="en-GB" sz="2800" b="1" dirty="0"/>
              <a:t>Provide an application and discuss the information provided in your Cause-and-Effect diagram (approx. 1 minute).</a:t>
            </a:r>
          </a:p>
        </p:txBody>
      </p:sp>
    </p:spTree>
    <p:extLst>
      <p:ext uri="{BB962C8B-B14F-4D97-AF65-F5344CB8AC3E}">
        <p14:creationId xmlns:p14="http://schemas.microsoft.com/office/powerpoint/2010/main" val="642852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r>
              <a:rPr lang="en-GB" sz="3200" b="1" u="sng" dirty="0">
                <a:latin typeface="Arial" panose="020B0604020202020204" pitchFamily="34" charset="0"/>
                <a:cs typeface="Arial" panose="020B0604020202020204" pitchFamily="34" charset="0"/>
              </a:rPr>
              <a:t>I will provide a summary of Key Findings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141537"/>
            <a:ext cx="10515600" cy="4351338"/>
          </a:xfrm>
        </p:spPr>
        <p:txBody>
          <a:bodyPr>
            <a:normAutofit lnSpcReduction="10000"/>
          </a:bodyPr>
          <a:lstStyle/>
          <a:p>
            <a:pPr marL="0" indent="0">
              <a:buNone/>
            </a:pPr>
            <a:endParaRPr lang="en-GB" dirty="0">
              <a:latin typeface="Arial" panose="020B0604020202020204" pitchFamily="34" charset="0"/>
              <a:cs typeface="Arial" panose="020B0604020202020204" pitchFamily="34" charset="0"/>
            </a:endParaRPr>
          </a:p>
          <a:p>
            <a:endParaRPr lang="en-GB" sz="1000"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1</a:t>
            </a:r>
            <a:r>
              <a:rPr lang="en-GB" sz="2400" dirty="0">
                <a:latin typeface="Arial" panose="020B0604020202020204" pitchFamily="34" charset="0"/>
                <a:cs typeface="Arial" panose="020B0604020202020204" pitchFamily="34" charset="0"/>
              </a:rPr>
              <a:t>:  in-store sales decline by 30% due to structural change</a:t>
            </a: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2</a:t>
            </a:r>
            <a:r>
              <a:rPr lang="en-GB" sz="2400" dirty="0">
                <a:latin typeface="Arial" panose="020B0604020202020204" pitchFamily="34" charset="0"/>
                <a:cs typeface="Arial" panose="020B0604020202020204" pitchFamily="34" charset="0"/>
              </a:rPr>
              <a:t>: external factors[economic, technology, competition]</a:t>
            </a: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3</a:t>
            </a:r>
            <a:r>
              <a:rPr lang="en-GB" sz="2400" dirty="0">
                <a:latin typeface="Arial" panose="020B0604020202020204" pitchFamily="34" charset="0"/>
                <a:cs typeface="Arial" panose="020B0604020202020204" pitchFamily="34" charset="0"/>
              </a:rPr>
              <a:t>: eco-friendly product helps but generate higher cost</a:t>
            </a:r>
          </a:p>
          <a:p>
            <a:pPr marL="0" indent="0">
              <a:buNone/>
            </a:pPr>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4</a:t>
            </a:r>
            <a:r>
              <a:rPr lang="en-GB" sz="2400" dirty="0">
                <a:latin typeface="Arial" panose="020B0604020202020204" pitchFamily="34" charset="0"/>
                <a:cs typeface="Arial" panose="020B0604020202020204" pitchFamily="34" charset="0"/>
              </a:rPr>
              <a:t>: digital weakness and require modernisation strategy</a:t>
            </a:r>
          </a:p>
        </p:txBody>
      </p:sp>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fontScale="92500" lnSpcReduction="10000"/>
          </a:bodyPr>
          <a:lstStyle/>
          <a:p>
            <a:pPr algn="just"/>
            <a:r>
              <a:rPr lang="en-GB" dirty="0">
                <a:effectLst/>
                <a:latin typeface="Arial" panose="020B0604020202020204" pitchFamily="34" charset="0"/>
                <a:ea typeface="DengXian" panose="02010600030101010101" pitchFamily="2" charset="-122"/>
                <a:cs typeface="Arial" panose="020B0604020202020204" pitchFamily="34" charset="0"/>
              </a:rPr>
              <a:t>2025 Florist industry trend [website]</a:t>
            </a:r>
          </a:p>
          <a:p>
            <a:pPr marL="0" indent="0" algn="just">
              <a:buNone/>
            </a:pPr>
            <a:r>
              <a:rPr lang="en-GB" dirty="0">
                <a:effectLst/>
                <a:latin typeface="Arial" panose="020B0604020202020204" pitchFamily="34" charset="0"/>
                <a:ea typeface="DengXian" panose="02010600030101010101" pitchFamily="2" charset="-122"/>
                <a:cs typeface="Arial" panose="020B0604020202020204" pitchFamily="34" charset="0"/>
              </a:rPr>
              <a:t>• 	Kotler, P. &amp; Keller, K. (2016) Marketing Management. Pearson.</a:t>
            </a:r>
          </a:p>
          <a:p>
            <a:pPr marL="0" indent="0" algn="just">
              <a:buNone/>
            </a:pPr>
            <a:r>
              <a:rPr lang="en-GB" dirty="0">
                <a:effectLst/>
                <a:latin typeface="Arial" panose="020B0604020202020204" pitchFamily="34" charset="0"/>
                <a:ea typeface="DengXian" panose="02010600030101010101" pitchFamily="2" charset="-122"/>
                <a:cs typeface="Arial" panose="020B0604020202020204" pitchFamily="34" charset="0"/>
              </a:rPr>
              <a:t>• 	Johnson, G., Whittington, R. &amp; Scholes, K. (2017) Exploring Strategy. Pearson.</a:t>
            </a:r>
          </a:p>
          <a:p>
            <a:pPr marL="0" indent="0" algn="just">
              <a:buNone/>
            </a:pPr>
            <a:r>
              <a:rPr lang="en-GB" dirty="0">
                <a:effectLst/>
                <a:latin typeface="Arial" panose="020B0604020202020204" pitchFamily="34" charset="0"/>
                <a:ea typeface="DengXian" panose="02010600030101010101" pitchFamily="2" charset="-122"/>
                <a:cs typeface="Arial" panose="020B0604020202020204" pitchFamily="34" charset="0"/>
              </a:rPr>
              <a:t>• 	Websites / Reports:</a:t>
            </a:r>
          </a:p>
          <a:p>
            <a:pPr marL="0" indent="0" algn="just">
              <a:buNone/>
            </a:pPr>
            <a:r>
              <a:rPr lang="en-GB" dirty="0">
                <a:effectLst/>
                <a:latin typeface="Arial" panose="020B0604020202020204" pitchFamily="34" charset="0"/>
                <a:ea typeface="DengXian" panose="02010600030101010101" pitchFamily="2" charset="-122"/>
                <a:cs typeface="Arial" panose="020B0604020202020204" pitchFamily="34" charset="0"/>
              </a:rPr>
              <a:t>• 	Industry reports on UK retail / floristry</a:t>
            </a:r>
          </a:p>
          <a:p>
            <a:pPr marL="0" indent="0" algn="just">
              <a:buNone/>
            </a:pPr>
            <a:r>
              <a:rPr lang="en-GB" dirty="0">
                <a:effectLst/>
                <a:latin typeface="Arial" panose="020B0604020202020204" pitchFamily="34" charset="0"/>
                <a:ea typeface="DengXian" panose="02010600030101010101" pitchFamily="2" charset="-122"/>
                <a:cs typeface="Arial" panose="020B0604020202020204" pitchFamily="34" charset="0"/>
              </a:rPr>
              <a:t>• 	Articles on PESTEL, Fishbone, 5W2H, and small business digitalisation</a:t>
            </a:r>
          </a:p>
          <a:p>
            <a:pPr algn="just"/>
            <a:r>
              <a:rPr lang="en-GB" dirty="0">
                <a:effectLst/>
                <a:latin typeface="Arial" panose="020B0604020202020204" pitchFamily="34" charset="0"/>
                <a:ea typeface="DengXian" panose="02010600030101010101" pitchFamily="2" charset="-122"/>
                <a:cs typeface="Arial" panose="020B0604020202020204" pitchFamily="34" charset="0"/>
              </a:rPr>
              <a:t>Make sure each slide has in-text citations (e.g. small text at bottom: Kotler &amp; Keller, 2016).</a:t>
            </a:r>
          </a:p>
          <a:p>
            <a:pPr algn="just"/>
            <a:endParaRPr lang="en-GB" dirty="0">
              <a:effectLst/>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d4dcd8390405e57af6abee3eaca1f39e">
  <xsd:schema xmlns:xsd="http://www.w3.org/2001/XMLSchema" xmlns:xs="http://www.w3.org/2001/XMLSchema" xmlns:p="http://schemas.microsoft.com/office/2006/metadata/properties" xmlns:ns3="0085e1a2-9cbf-4b92-866b-21f3c89040b6" targetNamespace="http://schemas.microsoft.com/office/2006/metadata/properties" ma:root="true" ma:fieldsID="bde3474fb0aa593af08f7912d45fa89f"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CCAF22-9EA3-4C2F-9092-C861B73393C1}">
  <ds:schemaRefs>
    <ds:schemaRef ds:uri="http://purl.org/dc/terms/"/>
    <ds:schemaRef ds:uri="http://schemas.microsoft.com/office/2006/documentManagement/types"/>
    <ds:schemaRef ds:uri="http://www.w3.org/XML/1998/namespace"/>
    <ds:schemaRef ds:uri="http://schemas.microsoft.com/office/infopath/2007/PartnerControls"/>
    <ds:schemaRef ds:uri="http://purl.org/dc/dcmitype/"/>
    <ds:schemaRef ds:uri="http://schemas.openxmlformats.org/package/2006/metadata/core-properties"/>
    <ds:schemaRef ds:uri="0085e1a2-9cbf-4b92-866b-21f3c89040b6"/>
    <ds:schemaRef ds:uri="http://schemas.microsoft.com/office/2006/metadata/properties"/>
    <ds:schemaRef ds:uri="http://purl.org/dc/elements/1.1/"/>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F4A05B90-6EDC-4B2F-BA48-BBBFC1356B6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990</Words>
  <Application>Microsoft Office PowerPoint</Application>
  <PresentationFormat>Widescreen</PresentationFormat>
  <Paragraphs>160</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Office Theme</vt:lpstr>
      <vt:lpstr>PowerPoint Presentation</vt:lpstr>
      <vt:lpstr>Provide an Overview of your presentation (approx. 30 seconds)</vt:lpstr>
      <vt:lpstr>Overview of Green Havan Florist case</vt:lpstr>
      <vt:lpstr>Insight into the problems Green Haven Florists are facing </vt:lpstr>
      <vt:lpstr>PowerPoint Presentation</vt:lpstr>
      <vt:lpstr>PESTEL Framework</vt:lpstr>
      <vt:lpstr>  Provide an application and discuss the information provided in your PESTEL Framework (approx.  1 minute).  </vt:lpstr>
      <vt:lpstr>Cause-and-Effect model</vt:lpstr>
      <vt:lpstr>PowerPoint Presentation</vt:lpstr>
      <vt:lpstr>I will provide a summary of Key Findings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Daniel Marcu (2412755)</cp:lastModifiedBy>
  <cp:revision>91</cp:revision>
  <dcterms:created xsi:type="dcterms:W3CDTF">2024-01-29T11:42:05Z</dcterms:created>
  <dcterms:modified xsi:type="dcterms:W3CDTF">2026-02-16T00:45:38Z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