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72" r:id="rId3"/>
    <p:sldId id="258" r:id="rId4"/>
    <p:sldId id="257" r:id="rId5"/>
    <p:sldId id="259" r:id="rId6"/>
    <p:sldId id="260" r:id="rId7"/>
    <p:sldId id="261" r:id="rId8"/>
    <p:sldId id="262" r:id="rId9"/>
    <p:sldId id="263" r:id="rId10"/>
    <p:sldId id="274" r:id="rId11"/>
    <p:sldId id="269" r:id="rId12"/>
    <p:sldId id="265" r:id="rId13"/>
    <p:sldId id="266" r:id="rId14"/>
    <p:sldId id="267" r:id="rId15"/>
    <p:sldId id="270" r:id="rId16"/>
    <p:sldId id="271" r:id="rId17"/>
    <p:sldId id="276" r:id="rId18"/>
    <p:sldId id="277" r:id="rId19"/>
    <p:sldId id="27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39" autoAdjust="0"/>
  </p:normalViewPr>
  <p:slideViewPr>
    <p:cSldViewPr>
      <p:cViewPr varScale="1">
        <p:scale>
          <a:sx n="106" d="100"/>
          <a:sy n="106" d="100"/>
        </p:scale>
        <p:origin x="-11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Relationship Id="rId4" Type="http://schemas.openxmlformats.org/officeDocument/2006/relationships/image" Target="../media/image1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473D-2F23-400B-9D3C-8347497069E0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EC1D6-CA67-4A05-A370-B8A1007F64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7773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473D-2F23-400B-9D3C-8347497069E0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EC1D6-CA67-4A05-A370-B8A1007F64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0977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473D-2F23-400B-9D3C-8347497069E0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EC1D6-CA67-4A05-A370-B8A1007F64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8117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473D-2F23-400B-9D3C-8347497069E0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EC1D6-CA67-4A05-A370-B8A1007F64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568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473D-2F23-400B-9D3C-8347497069E0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EC1D6-CA67-4A05-A370-B8A1007F64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2353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473D-2F23-400B-9D3C-8347497069E0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EC1D6-CA67-4A05-A370-B8A1007F64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862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473D-2F23-400B-9D3C-8347497069E0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EC1D6-CA67-4A05-A370-B8A1007F64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491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473D-2F23-400B-9D3C-8347497069E0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EC1D6-CA67-4A05-A370-B8A1007F64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918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473D-2F23-400B-9D3C-8347497069E0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EC1D6-CA67-4A05-A370-B8A1007F64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194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473D-2F23-400B-9D3C-8347497069E0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EC1D6-CA67-4A05-A370-B8A1007F64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88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473D-2F23-400B-9D3C-8347497069E0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EC1D6-CA67-4A05-A370-B8A1007F64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4599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A4B204BA-3AE8-4A3B-8DDA-2F5F0062D6F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631871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527652E7-52A9-43D7-AFC9-FCAFAAA530C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5361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95473D-2F23-400B-9D3C-8347497069E0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AEC1D6-CA67-4A05-A370-B8A1007F64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182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gi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0.wmf"/><Relationship Id="rId5" Type="http://schemas.openxmlformats.org/officeDocument/2006/relationships/oleObject" Target="../embeddings/oleObject2.bin"/><Relationship Id="rId10" Type="http://schemas.openxmlformats.org/officeDocument/2006/relationships/image" Target="../media/image12.wmf"/><Relationship Id="rId4" Type="http://schemas.openxmlformats.org/officeDocument/2006/relationships/image" Target="../media/image9.wmf"/><Relationship Id="rId9" Type="http://schemas.openxmlformats.org/officeDocument/2006/relationships/oleObject" Target="../embeddings/oleObject4.bin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042" y="34698"/>
            <a:ext cx="8229600" cy="1038002"/>
          </a:xfrm>
        </p:spPr>
        <p:txBody>
          <a:bodyPr/>
          <a:lstStyle/>
          <a:p>
            <a:r>
              <a:rPr lang="en-GB" dirty="0" smtClean="0"/>
              <a:t>Angular Kinematics</a:t>
            </a:r>
            <a:endParaRPr lang="en-GB" dirty="0"/>
          </a:p>
        </p:txBody>
      </p:sp>
      <p:grpSp>
        <p:nvGrpSpPr>
          <p:cNvPr id="5" name="Group 1028"/>
          <p:cNvGrpSpPr>
            <a:grpSpLocks/>
          </p:cNvGrpSpPr>
          <p:nvPr/>
        </p:nvGrpSpPr>
        <p:grpSpPr bwMode="auto">
          <a:xfrm>
            <a:off x="380975" y="2100515"/>
            <a:ext cx="4137493" cy="3703575"/>
            <a:chOff x="528" y="672"/>
            <a:chExt cx="4368" cy="3158"/>
          </a:xfrm>
        </p:grpSpPr>
        <p:pic>
          <p:nvPicPr>
            <p:cNvPr id="6" name="Picture 1029" descr="A:\f9-15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125"/>
            <a:stretch>
              <a:fillRect/>
            </a:stretch>
          </p:blipFill>
          <p:spPr bwMode="auto">
            <a:xfrm>
              <a:off x="528" y="672"/>
              <a:ext cx="4368" cy="31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Line 1030"/>
            <p:cNvSpPr>
              <a:spLocks noChangeShapeType="1"/>
            </p:cNvSpPr>
            <p:nvPr/>
          </p:nvSpPr>
          <p:spPr bwMode="auto">
            <a:xfrm flipH="1" flipV="1">
              <a:off x="768" y="912"/>
              <a:ext cx="624" cy="2208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" name="Line 1031"/>
            <p:cNvSpPr>
              <a:spLocks noChangeShapeType="1"/>
            </p:cNvSpPr>
            <p:nvPr/>
          </p:nvSpPr>
          <p:spPr bwMode="auto">
            <a:xfrm flipV="1">
              <a:off x="1318" y="864"/>
              <a:ext cx="26" cy="1948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" name="Arc 1032"/>
            <p:cNvSpPr>
              <a:spLocks/>
            </p:cNvSpPr>
            <p:nvPr/>
          </p:nvSpPr>
          <p:spPr bwMode="auto">
            <a:xfrm flipH="1">
              <a:off x="1139" y="2208"/>
              <a:ext cx="192" cy="96"/>
            </a:xfrm>
            <a:custGeom>
              <a:avLst/>
              <a:gdLst>
                <a:gd name="G0" fmla="+- 21600 0 0"/>
                <a:gd name="G1" fmla="+- 21600 0 0"/>
                <a:gd name="G2" fmla="+- 21600 0 0"/>
                <a:gd name="T0" fmla="*/ 736 w 43200"/>
                <a:gd name="T1" fmla="*/ 27190 h 27190"/>
                <a:gd name="T2" fmla="*/ 43200 w 43200"/>
                <a:gd name="T3" fmla="*/ 21600 h 27190"/>
                <a:gd name="T4" fmla="*/ 21600 w 43200"/>
                <a:gd name="T5" fmla="*/ 21600 h 27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200" h="27190" fill="none" extrusionOk="0">
                  <a:moveTo>
                    <a:pt x="735" y="27190"/>
                  </a:moveTo>
                  <a:cubicBezTo>
                    <a:pt x="247" y="25366"/>
                    <a:pt x="0" y="23487"/>
                    <a:pt x="0" y="21600"/>
                  </a:cubicBezTo>
                  <a:cubicBezTo>
                    <a:pt x="0" y="9670"/>
                    <a:pt x="9670" y="0"/>
                    <a:pt x="21600" y="0"/>
                  </a:cubicBezTo>
                  <a:cubicBezTo>
                    <a:pt x="33529" y="-1"/>
                    <a:pt x="43199" y="9670"/>
                    <a:pt x="43200" y="21599"/>
                  </a:cubicBezTo>
                </a:path>
                <a:path w="43200" h="27190" stroke="0" extrusionOk="0">
                  <a:moveTo>
                    <a:pt x="735" y="27190"/>
                  </a:moveTo>
                  <a:cubicBezTo>
                    <a:pt x="247" y="25366"/>
                    <a:pt x="0" y="23487"/>
                    <a:pt x="0" y="21600"/>
                  </a:cubicBezTo>
                  <a:cubicBezTo>
                    <a:pt x="0" y="9670"/>
                    <a:pt x="9670" y="0"/>
                    <a:pt x="21600" y="0"/>
                  </a:cubicBezTo>
                  <a:cubicBezTo>
                    <a:pt x="33529" y="-1"/>
                    <a:pt x="43199" y="9670"/>
                    <a:pt x="43200" y="21599"/>
                  </a:cubicBezTo>
                  <a:lnTo>
                    <a:pt x="21600" y="21600"/>
                  </a:lnTo>
                  <a:close/>
                </a:path>
              </a:pathLst>
            </a:custGeom>
            <a:noFill/>
            <a:ln w="38100">
              <a:solidFill>
                <a:srgbClr val="FF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pic>
        <p:nvPicPr>
          <p:cNvPr id="14338" name="Picture 2" descr="Image result for kinematic analysis graph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052736"/>
            <a:ext cx="3942978" cy="2961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Image result for kinematic analysis graphs squa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71273"/>
            <a:ext cx="3142109" cy="259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467544" y="900186"/>
            <a:ext cx="37444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branch of mechanics concerned with the motion of objects without reference to the forces which cause the motion.</a:t>
            </a:r>
          </a:p>
        </p:txBody>
      </p:sp>
    </p:spTree>
    <p:extLst>
      <p:ext uri="{BB962C8B-B14F-4D97-AF65-F5344CB8AC3E}">
        <p14:creationId xmlns:p14="http://schemas.microsoft.com/office/powerpoint/2010/main" val="7375092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Kinematic data</a:t>
            </a:r>
            <a:endParaRPr lang="en-GB" dirty="0"/>
          </a:p>
        </p:txBody>
      </p:sp>
      <p:pic>
        <p:nvPicPr>
          <p:cNvPr id="16386" name="Picture 2" descr="Fig. 4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16831"/>
            <a:ext cx="3600400" cy="4191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 flipH="1">
            <a:off x="5004048" y="1844824"/>
            <a:ext cx="3960440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Flight time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Time of thrust phase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Time of flight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Impact force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Height jumped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Ankle, knee, hip, trunk, arm;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Displacement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Velocity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Acceleration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58706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Movement of the body</a:t>
            </a:r>
            <a:endParaRPr lang="en-GB" altLang="en-US" dirty="0"/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dirty="0"/>
              <a:t>T</a:t>
            </a:r>
            <a:r>
              <a:rPr lang="en-GB" altLang="en-US" dirty="0" smtClean="0"/>
              <a:t>ypes of levers</a:t>
            </a:r>
          </a:p>
          <a:p>
            <a:pPr marL="0" indent="0">
              <a:buNone/>
            </a:pPr>
            <a:endParaRPr lang="en-GB" altLang="en-US" dirty="0" smtClean="0"/>
          </a:p>
          <a:p>
            <a:r>
              <a:rPr lang="en-GB" altLang="en-US" dirty="0" smtClean="0">
                <a:solidFill>
                  <a:srgbClr val="0099FF"/>
                </a:solidFill>
                <a:effectLst/>
              </a:rPr>
              <a:t>First </a:t>
            </a:r>
            <a:r>
              <a:rPr lang="en-GB" altLang="en-US" dirty="0">
                <a:solidFill>
                  <a:srgbClr val="0099FF"/>
                </a:solidFill>
                <a:effectLst/>
              </a:rPr>
              <a:t>class - </a:t>
            </a:r>
            <a:r>
              <a:rPr lang="en-US" altLang="en-US" dirty="0">
                <a:solidFill>
                  <a:srgbClr val="0099FF"/>
                </a:solidFill>
                <a:effectLst/>
              </a:rPr>
              <a:t>the joint lies between the effort and the load e.g. movement of the head</a:t>
            </a:r>
            <a:endParaRPr lang="en-GB" altLang="en-US" dirty="0">
              <a:solidFill>
                <a:srgbClr val="0099FF"/>
              </a:solidFill>
              <a:effectLst/>
            </a:endParaRPr>
          </a:p>
          <a:p>
            <a:r>
              <a:rPr lang="en-GB" altLang="en-US" dirty="0">
                <a:solidFill>
                  <a:srgbClr val="009900"/>
                </a:solidFill>
                <a:effectLst/>
              </a:rPr>
              <a:t>Second Class - </a:t>
            </a:r>
            <a:r>
              <a:rPr lang="en-US" altLang="en-US" dirty="0">
                <a:solidFill>
                  <a:srgbClr val="009900"/>
                </a:solidFill>
                <a:effectLst/>
              </a:rPr>
              <a:t>the load lies between the joint and the effort e.g. standing on tip toes</a:t>
            </a:r>
            <a:endParaRPr lang="en-GB" altLang="en-US" dirty="0">
              <a:effectLst/>
            </a:endParaRPr>
          </a:p>
          <a:p>
            <a:r>
              <a:rPr lang="en-GB" altLang="en-US" dirty="0">
                <a:solidFill>
                  <a:srgbClr val="FF0066"/>
                </a:solidFill>
                <a:effectLst/>
              </a:rPr>
              <a:t>Third class - </a:t>
            </a:r>
            <a:r>
              <a:rPr lang="en-US" altLang="en-US" dirty="0">
                <a:solidFill>
                  <a:srgbClr val="FF0066"/>
                </a:solidFill>
                <a:effectLst/>
              </a:rPr>
              <a:t>the effort lies between the joint and the load – bending the elbow</a:t>
            </a:r>
            <a:endParaRPr lang="en-GB" altLang="en-US" dirty="0">
              <a:solidFill>
                <a:srgbClr val="FF0066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1025086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Levers</a:t>
            </a:r>
          </a:p>
        </p:txBody>
      </p:sp>
      <p:pic>
        <p:nvPicPr>
          <p:cNvPr id="57347" name="Picture 3"/>
          <p:cNvPicPr>
            <a:picLocks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341438"/>
            <a:ext cx="4834880" cy="4751387"/>
          </a:xfrm>
          <a:solidFill>
            <a:srgbClr val="FF0000"/>
          </a:solidFill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734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5436096" y="1341438"/>
            <a:ext cx="3452317" cy="4751387"/>
          </a:xfrm>
        </p:spPr>
        <p:txBody>
          <a:bodyPr/>
          <a:lstStyle/>
          <a:p>
            <a:r>
              <a:rPr lang="en-GB" altLang="en-US" sz="2400" dirty="0">
                <a:effectLst/>
              </a:rPr>
              <a:t>Agonist and Antagonist arrangement of muscles</a:t>
            </a:r>
          </a:p>
          <a:p>
            <a:r>
              <a:rPr lang="en-GB" altLang="en-US" sz="2400" dirty="0">
                <a:effectLst/>
              </a:rPr>
              <a:t>E – Effort</a:t>
            </a:r>
          </a:p>
          <a:p>
            <a:r>
              <a:rPr lang="en-GB" altLang="en-US" sz="2400" dirty="0">
                <a:effectLst/>
              </a:rPr>
              <a:t>L – Load </a:t>
            </a:r>
          </a:p>
          <a:p>
            <a:r>
              <a:rPr lang="en-GB" altLang="en-US" sz="2400" dirty="0">
                <a:effectLst/>
              </a:rPr>
              <a:t>Elbow – axis of rotation</a:t>
            </a:r>
          </a:p>
          <a:p>
            <a:pPr lvl="3">
              <a:buFontTx/>
              <a:buNone/>
            </a:pPr>
            <a:r>
              <a:rPr lang="en-GB" altLang="en-US" sz="2400" dirty="0">
                <a:effectLst/>
              </a:rPr>
              <a:t> (fulcrum)</a:t>
            </a:r>
          </a:p>
          <a:p>
            <a:endParaRPr lang="en-GB" altLang="en-US" sz="2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758815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solidFill>
                  <a:srgbClr val="0099FF"/>
                </a:solidFill>
              </a:rPr>
              <a:t>First Class levers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2400" dirty="0">
                <a:solidFill>
                  <a:srgbClr val="FF0000"/>
                </a:solidFill>
                <a:effectLst/>
              </a:rPr>
              <a:t>The weight of the </a:t>
            </a:r>
            <a:r>
              <a:rPr lang="en-US" altLang="en-US" sz="2400" dirty="0" smtClean="0">
                <a:solidFill>
                  <a:srgbClr val="FF0000"/>
                </a:solidFill>
                <a:effectLst/>
              </a:rPr>
              <a:t>limb (face </a:t>
            </a:r>
            <a:r>
              <a:rPr lang="en-US" altLang="en-US" sz="2400" dirty="0">
                <a:solidFill>
                  <a:srgbClr val="FF0000"/>
                </a:solidFill>
                <a:effectLst/>
              </a:rPr>
              <a:t>and the </a:t>
            </a:r>
            <a:r>
              <a:rPr lang="en-US" altLang="en-US" sz="2400" dirty="0" smtClean="0">
                <a:solidFill>
                  <a:srgbClr val="FF0000"/>
                </a:solidFill>
                <a:effectLst/>
              </a:rPr>
              <a:t>head) </a:t>
            </a:r>
            <a:r>
              <a:rPr lang="en-US" altLang="en-US" sz="2400" dirty="0">
                <a:solidFill>
                  <a:srgbClr val="FF0000"/>
                </a:solidFill>
                <a:effectLst/>
              </a:rPr>
              <a:t>are the resistance. </a:t>
            </a:r>
            <a:endParaRPr lang="en-US" altLang="en-US" sz="2400" dirty="0" smtClean="0">
              <a:solidFill>
                <a:srgbClr val="FF0000"/>
              </a:solidFill>
              <a:effectLst/>
            </a:endParaRPr>
          </a:p>
          <a:p>
            <a:pPr>
              <a:lnSpc>
                <a:spcPct val="90000"/>
              </a:lnSpc>
            </a:pPr>
            <a:r>
              <a:rPr lang="en-US" altLang="en-US" sz="2400" dirty="0" smtClean="0">
                <a:solidFill>
                  <a:srgbClr val="0070C0"/>
                </a:solidFill>
              </a:rPr>
              <a:t>The joint (spine) is the fulcrum.</a:t>
            </a:r>
          </a:p>
          <a:p>
            <a:pPr>
              <a:lnSpc>
                <a:spcPct val="90000"/>
              </a:lnSpc>
            </a:pPr>
            <a:r>
              <a:rPr lang="en-US" altLang="en-US" sz="2400" dirty="0" smtClean="0">
                <a:solidFill>
                  <a:srgbClr val="00B050"/>
                </a:solidFill>
              </a:rPr>
              <a:t>Muscles provide the effort</a:t>
            </a:r>
            <a:endParaRPr lang="en-US" altLang="en-US" sz="2400" dirty="0">
              <a:solidFill>
                <a:srgbClr val="00B050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US" altLang="en-US" sz="2400" dirty="0">
              <a:effectLst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400" dirty="0">
                <a:effectLst/>
              </a:rPr>
              <a:t>In overcoming the resistance, the load is moved in the opposite direction</a:t>
            </a:r>
            <a:r>
              <a:rPr lang="en-US" altLang="en-US" sz="2400" dirty="0" smtClean="0">
                <a:effectLst/>
              </a:rPr>
              <a:t>.</a:t>
            </a:r>
            <a:endParaRPr lang="en-US" altLang="en-US" sz="2400" dirty="0" smtClean="0"/>
          </a:p>
          <a:p>
            <a:pPr marL="0" indent="0">
              <a:lnSpc>
                <a:spcPct val="90000"/>
              </a:lnSpc>
              <a:buNone/>
            </a:pPr>
            <a:endParaRPr lang="en-US" altLang="en-US" sz="2400" dirty="0"/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400" dirty="0" smtClean="0"/>
              <a:t>Good for fine control</a:t>
            </a:r>
            <a:endParaRPr lang="en-GB" altLang="en-US" sz="2400" dirty="0"/>
          </a:p>
        </p:txBody>
      </p:sp>
      <p:pic>
        <p:nvPicPr>
          <p:cNvPr id="59396" name="Picture 4"/>
          <p:cNvPicPr>
            <a:picLocks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16463" y="1628775"/>
            <a:ext cx="3959225" cy="43259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19210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solidFill>
                  <a:srgbClr val="009900"/>
                </a:solidFill>
              </a:rPr>
              <a:t>Second Class Levers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1800" dirty="0" smtClean="0">
                <a:solidFill>
                  <a:srgbClr val="FF0000"/>
                </a:solidFill>
                <a:effectLst/>
              </a:rPr>
              <a:t>The body </a:t>
            </a:r>
            <a:r>
              <a:rPr lang="en-US" altLang="en-US" sz="1800" dirty="0" err="1" smtClean="0">
                <a:solidFill>
                  <a:srgbClr val="FF0000"/>
                </a:solidFill>
              </a:rPr>
              <a:t>wt</a:t>
            </a:r>
            <a:r>
              <a:rPr lang="en-US" altLang="en-US" sz="1800" dirty="0" smtClean="0">
                <a:solidFill>
                  <a:srgbClr val="FF0000"/>
                </a:solidFill>
              </a:rPr>
              <a:t> is the resistance</a:t>
            </a:r>
          </a:p>
          <a:p>
            <a:pPr>
              <a:lnSpc>
                <a:spcPct val="90000"/>
              </a:lnSpc>
            </a:pPr>
            <a:r>
              <a:rPr lang="en-US" altLang="en-US" sz="1800" dirty="0" smtClean="0">
                <a:effectLst/>
              </a:rPr>
              <a:t>The metatarsal phalangeal joint is the fulcrum</a:t>
            </a:r>
          </a:p>
          <a:p>
            <a:pPr>
              <a:lnSpc>
                <a:spcPct val="90000"/>
              </a:lnSpc>
            </a:pPr>
            <a:r>
              <a:rPr lang="en-US" altLang="en-US" sz="1800" dirty="0" err="1" smtClean="0">
                <a:solidFill>
                  <a:srgbClr val="00B050"/>
                </a:solidFill>
              </a:rPr>
              <a:t>Gastroc</a:t>
            </a:r>
            <a:r>
              <a:rPr lang="en-US" altLang="en-US" sz="1800" dirty="0" smtClean="0">
                <a:solidFill>
                  <a:srgbClr val="00B050"/>
                </a:solidFill>
              </a:rPr>
              <a:t> / soleus provide the effort</a:t>
            </a:r>
            <a:endParaRPr lang="en-US" altLang="en-US" sz="1800" dirty="0" smtClean="0">
              <a:solidFill>
                <a:srgbClr val="00B050"/>
              </a:solidFill>
              <a:effectLst/>
            </a:endParaRPr>
          </a:p>
          <a:p>
            <a:pPr>
              <a:lnSpc>
                <a:spcPct val="90000"/>
              </a:lnSpc>
            </a:pPr>
            <a:endParaRPr lang="en-US" altLang="en-US" sz="1800" dirty="0"/>
          </a:p>
          <a:p>
            <a:pPr>
              <a:lnSpc>
                <a:spcPct val="90000"/>
              </a:lnSpc>
            </a:pPr>
            <a:r>
              <a:rPr lang="en-US" altLang="en-US" sz="1800" dirty="0" smtClean="0">
                <a:effectLst/>
              </a:rPr>
              <a:t>A </a:t>
            </a:r>
            <a:r>
              <a:rPr lang="en-US" altLang="en-US" sz="1800" dirty="0">
                <a:effectLst/>
              </a:rPr>
              <a:t>small upward force can overcome a much larger force i.e. a relatively small muscular effort is required to raise the body weight. </a:t>
            </a:r>
            <a:endParaRPr lang="en-US" altLang="en-US" sz="1800" dirty="0"/>
          </a:p>
          <a:p>
            <a:pPr>
              <a:lnSpc>
                <a:spcPct val="90000"/>
              </a:lnSpc>
            </a:pPr>
            <a:endParaRPr lang="en-US" altLang="en-US" sz="180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altLang="en-US" sz="1800" dirty="0">
                <a:effectLst/>
              </a:rPr>
              <a:t>The main purpose of a lever of the second class is to overcome the resistance. </a:t>
            </a:r>
            <a:endParaRPr lang="en-GB" altLang="en-US" sz="1800" dirty="0">
              <a:effectLst/>
            </a:endParaRPr>
          </a:p>
        </p:txBody>
      </p:sp>
      <p:pic>
        <p:nvPicPr>
          <p:cNvPr id="60420" name="Picture 4"/>
          <p:cNvPicPr>
            <a:picLocks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87900" y="1700213"/>
            <a:ext cx="3960564" cy="411003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12322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solidFill>
                  <a:srgbClr val="FF0066"/>
                </a:solidFill>
              </a:rPr>
              <a:t>Third class levers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259263" cy="4530725"/>
          </a:xfrm>
        </p:spPr>
        <p:txBody>
          <a:bodyPr>
            <a:normAutofit fontScale="70000" lnSpcReduction="20000"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  <a:effectLst/>
              </a:rPr>
              <a:t>Weight of the forearm and hand are the resistance</a:t>
            </a:r>
          </a:p>
          <a:p>
            <a:r>
              <a:rPr lang="en-US" altLang="en-US" sz="2800" dirty="0" smtClean="0">
                <a:solidFill>
                  <a:srgbClr val="00B0F0"/>
                </a:solidFill>
              </a:rPr>
              <a:t>Elbow is the fulcrum</a:t>
            </a:r>
          </a:p>
          <a:p>
            <a:r>
              <a:rPr lang="en-US" altLang="en-US" sz="2800" dirty="0" smtClean="0">
                <a:solidFill>
                  <a:srgbClr val="00B050"/>
                </a:solidFill>
                <a:effectLst/>
              </a:rPr>
              <a:t>Elbow flexors provide the effort.</a:t>
            </a:r>
          </a:p>
          <a:p>
            <a:endParaRPr lang="en-US" altLang="en-US" sz="2800" dirty="0" smtClean="0"/>
          </a:p>
          <a:p>
            <a:endParaRPr lang="en-US" altLang="en-US" sz="2800" dirty="0"/>
          </a:p>
          <a:p>
            <a:r>
              <a:rPr lang="en-US" altLang="en-US" sz="2800" dirty="0" smtClean="0">
                <a:effectLst/>
              </a:rPr>
              <a:t>The </a:t>
            </a:r>
            <a:r>
              <a:rPr lang="en-US" altLang="en-US" sz="2800" dirty="0">
                <a:effectLst/>
              </a:rPr>
              <a:t>load can be moved rapidly over a large distance, while the point of application moves over a relatively short distance. </a:t>
            </a:r>
            <a:endParaRPr lang="en-US" altLang="en-US" sz="2800" dirty="0" smtClean="0">
              <a:effectLst/>
            </a:endParaRPr>
          </a:p>
          <a:p>
            <a:endParaRPr lang="en-US" altLang="en-US" sz="2800" dirty="0"/>
          </a:p>
          <a:p>
            <a:endParaRPr lang="en-US" altLang="en-US" sz="2800" dirty="0">
              <a:effectLst/>
            </a:endParaRPr>
          </a:p>
          <a:p>
            <a:r>
              <a:rPr lang="en-US" altLang="en-US" sz="2800" dirty="0">
                <a:effectLst/>
              </a:rPr>
              <a:t>The main purpose of this type of lever is to obtain rapid movement</a:t>
            </a:r>
            <a:endParaRPr lang="en-GB" altLang="en-US" sz="2800" dirty="0">
              <a:effectLst/>
            </a:endParaRPr>
          </a:p>
        </p:txBody>
      </p:sp>
      <p:pic>
        <p:nvPicPr>
          <p:cNvPr id="61444" name="Picture 4"/>
          <p:cNvPicPr>
            <a:picLocks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859338" y="1700213"/>
            <a:ext cx="3457575" cy="42545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1202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Moment of a force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dirty="0">
                <a:effectLst/>
              </a:rPr>
              <a:t>Defines the relationship between the </a:t>
            </a:r>
            <a:r>
              <a:rPr lang="en-GB" altLang="en-US" dirty="0" smtClean="0">
                <a:effectLst/>
              </a:rPr>
              <a:t>effort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dirty="0" smtClean="0">
                <a:effectLst/>
              </a:rPr>
              <a:t>applied </a:t>
            </a:r>
            <a:r>
              <a:rPr lang="en-GB" altLang="en-US" dirty="0">
                <a:effectLst/>
              </a:rPr>
              <a:t>and the movement characteristics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dirty="0">
              <a:effectLst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dirty="0">
                <a:effectLst/>
              </a:rPr>
              <a:t>Defined as;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dirty="0">
                <a:effectLst/>
              </a:rPr>
              <a:t>	</a:t>
            </a:r>
            <a:r>
              <a:rPr lang="en-GB" altLang="en-US" sz="2800" i="1" dirty="0">
                <a:solidFill>
                  <a:srgbClr val="FF0000"/>
                </a:solidFill>
                <a:effectLst/>
              </a:rPr>
              <a:t>The magnitude of the force multiplied by the perpendicular distance of that force between its application and the axis of rotation</a:t>
            </a:r>
            <a:r>
              <a:rPr lang="en-GB" altLang="en-US" dirty="0">
                <a:solidFill>
                  <a:srgbClr val="FF0000"/>
                </a:solidFill>
                <a:effectLst/>
              </a:rPr>
              <a:t>.</a:t>
            </a:r>
          </a:p>
          <a:p>
            <a:pPr>
              <a:lnSpc>
                <a:spcPct val="90000"/>
              </a:lnSpc>
            </a:pPr>
            <a:endParaRPr lang="en-GB" altLang="en-US" dirty="0"/>
          </a:p>
          <a:p>
            <a:pPr>
              <a:lnSpc>
                <a:spcPct val="90000"/>
              </a:lnSpc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273933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Moment forces - Implications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marL="533400" indent="-533400">
              <a:lnSpc>
                <a:spcPct val="90000"/>
              </a:lnSpc>
            </a:pPr>
            <a:r>
              <a:rPr lang="en-GB" altLang="en-US" sz="2800" dirty="0">
                <a:effectLst/>
              </a:rPr>
              <a:t>Long limbs require more force (effort) to </a:t>
            </a:r>
            <a:r>
              <a:rPr lang="en-GB" altLang="en-US" sz="2800" dirty="0" smtClean="0">
                <a:effectLst/>
              </a:rPr>
              <a:t>move</a:t>
            </a:r>
            <a:r>
              <a:rPr lang="en-GB" altLang="en-US" sz="2800" dirty="0"/>
              <a:t> </a:t>
            </a:r>
            <a:r>
              <a:rPr lang="en-GB" altLang="en-US" sz="2800" dirty="0" smtClean="0"/>
              <a:t>but move faster.</a:t>
            </a:r>
            <a:endParaRPr lang="en-GB" altLang="en-US" sz="2800" dirty="0" smtClean="0">
              <a:effectLst/>
            </a:endParaRPr>
          </a:p>
          <a:p>
            <a:pPr marL="0" indent="0">
              <a:lnSpc>
                <a:spcPct val="90000"/>
              </a:lnSpc>
              <a:buNone/>
            </a:pPr>
            <a:endParaRPr lang="en-GB" altLang="en-US" sz="2800" dirty="0">
              <a:effectLst/>
            </a:endParaRPr>
          </a:p>
          <a:p>
            <a:pPr marL="533400" indent="-533400">
              <a:lnSpc>
                <a:spcPct val="90000"/>
              </a:lnSpc>
            </a:pPr>
            <a:r>
              <a:rPr lang="en-GB" altLang="en-US" sz="2800" dirty="0">
                <a:effectLst/>
              </a:rPr>
              <a:t>Therefore by changing the position of the body we can alter the effort need to generate </a:t>
            </a:r>
            <a:r>
              <a:rPr lang="en-GB" altLang="en-US" sz="2800" dirty="0" smtClean="0">
                <a:effectLst/>
              </a:rPr>
              <a:t>speed of movement </a:t>
            </a:r>
            <a:r>
              <a:rPr lang="en-GB" altLang="en-US" sz="2800" dirty="0">
                <a:effectLst/>
              </a:rPr>
              <a:t>or the force applied</a:t>
            </a:r>
            <a:r>
              <a:rPr lang="en-GB" altLang="en-US" sz="2800" dirty="0" smtClean="0">
                <a:effectLst/>
              </a:rPr>
              <a:t>.</a:t>
            </a:r>
          </a:p>
          <a:p>
            <a:pPr marL="533400" indent="-533400">
              <a:lnSpc>
                <a:spcPct val="90000"/>
              </a:lnSpc>
            </a:pPr>
            <a:endParaRPr lang="en-GB" altLang="en-US" sz="2800" dirty="0">
              <a:effectLst/>
            </a:endParaRPr>
          </a:p>
          <a:p>
            <a:pPr marL="533400" indent="-533400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dirty="0">
                <a:effectLst/>
              </a:rPr>
              <a:t>Important in; </a:t>
            </a:r>
          </a:p>
          <a:p>
            <a:pPr marL="1295400" lvl="2" indent="-381000">
              <a:lnSpc>
                <a:spcPct val="90000"/>
              </a:lnSpc>
              <a:buFontTx/>
              <a:buAutoNum type="arabicPeriod"/>
            </a:pPr>
            <a:r>
              <a:rPr lang="en-GB" altLang="en-US" sz="2000" dirty="0">
                <a:effectLst/>
              </a:rPr>
              <a:t>improving technique</a:t>
            </a:r>
          </a:p>
          <a:p>
            <a:pPr marL="1295400" lvl="2" indent="-381000">
              <a:lnSpc>
                <a:spcPct val="90000"/>
              </a:lnSpc>
              <a:buFontTx/>
              <a:buAutoNum type="arabicPeriod"/>
            </a:pPr>
            <a:r>
              <a:rPr lang="en-GB" altLang="en-US" sz="2000" dirty="0">
                <a:effectLst/>
              </a:rPr>
              <a:t>Reducing injury</a:t>
            </a:r>
          </a:p>
          <a:p>
            <a:pPr marL="1295400" lvl="2" indent="-381000">
              <a:lnSpc>
                <a:spcPct val="90000"/>
              </a:lnSpc>
              <a:buFontTx/>
              <a:buAutoNum type="arabicPeriod"/>
            </a:pPr>
            <a:r>
              <a:rPr lang="en-GB" altLang="en-US" sz="2000" dirty="0">
                <a:effectLst/>
              </a:rPr>
              <a:t>Rehabilitation</a:t>
            </a:r>
          </a:p>
          <a:p>
            <a:pPr marL="1295400" lvl="2" indent="-381000">
              <a:lnSpc>
                <a:spcPct val="90000"/>
              </a:lnSpc>
              <a:buFontTx/>
              <a:buAutoNum type="arabicPeriod"/>
            </a:pPr>
            <a:r>
              <a:rPr lang="en-GB" altLang="en-US" sz="2000" dirty="0">
                <a:effectLst/>
              </a:rPr>
              <a:t>Designing equipment</a:t>
            </a:r>
          </a:p>
          <a:p>
            <a:pPr marL="1295400" lvl="2" indent="-381000">
              <a:lnSpc>
                <a:spcPct val="90000"/>
              </a:lnSpc>
              <a:buFontTx/>
              <a:buAutoNum type="arabicPeriod"/>
            </a:pPr>
            <a:r>
              <a:rPr lang="en-GB" altLang="en-US" sz="2000" dirty="0">
                <a:effectLst/>
              </a:rPr>
              <a:t>Designing training programmes</a:t>
            </a:r>
          </a:p>
          <a:p>
            <a:pPr marL="1295400" lvl="2" indent="-381000">
              <a:lnSpc>
                <a:spcPct val="90000"/>
              </a:lnSpc>
              <a:buFontTx/>
              <a:buAutoNum type="arabicPeriod"/>
            </a:pPr>
            <a:r>
              <a:rPr lang="en-GB" altLang="en-US" sz="2000" dirty="0">
                <a:effectLst/>
              </a:rPr>
              <a:t>Remedial advice and therapy</a:t>
            </a:r>
          </a:p>
          <a:p>
            <a:pPr marL="533400" indent="-533400">
              <a:lnSpc>
                <a:spcPct val="90000"/>
              </a:lnSpc>
            </a:pPr>
            <a:endParaRPr lang="en-GB" altLang="en-US" sz="28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2051806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050"/>
          <p:cNvSpPr>
            <a:spLocks noGrp="1" noChangeArrowheads="1"/>
          </p:cNvSpPr>
          <p:nvPr>
            <p:ph type="title"/>
          </p:nvPr>
        </p:nvSpPr>
        <p:spPr>
          <a:xfrm>
            <a:off x="704850" y="74613"/>
            <a:ext cx="7772400" cy="1143000"/>
          </a:xfrm>
          <a:noFill/>
          <a:ln/>
        </p:spPr>
        <p:txBody>
          <a:bodyPr/>
          <a:lstStyle/>
          <a:p>
            <a:r>
              <a:rPr lang="en-US" altLang="en-US"/>
              <a:t>Measuring Angles</a:t>
            </a:r>
          </a:p>
        </p:txBody>
      </p:sp>
      <p:sp>
        <p:nvSpPr>
          <p:cNvPr id="16387" name="Rectangle 2051"/>
          <p:cNvSpPr>
            <a:spLocks noChangeArrowheads="1"/>
          </p:cNvSpPr>
          <p:nvPr/>
        </p:nvSpPr>
        <p:spPr bwMode="auto">
          <a:xfrm>
            <a:off x="242888" y="1276350"/>
            <a:ext cx="2735262" cy="3081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r>
              <a:rPr lang="en-US" altLang="en-US" sz="2800" b="1"/>
              <a:t>Relative Angles</a:t>
            </a:r>
            <a:r>
              <a:rPr lang="en-US" altLang="en-US" sz="2800"/>
              <a:t> (joint angles) The angle between the longitudinal axis of two adjacent segments.</a:t>
            </a:r>
          </a:p>
        </p:txBody>
      </p:sp>
      <p:sp>
        <p:nvSpPr>
          <p:cNvPr id="16388" name="Rectangle 2052"/>
          <p:cNvSpPr>
            <a:spLocks noChangeArrowheads="1"/>
          </p:cNvSpPr>
          <p:nvPr/>
        </p:nvSpPr>
        <p:spPr bwMode="auto">
          <a:xfrm>
            <a:off x="6269038" y="1276350"/>
            <a:ext cx="2754312" cy="3081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r>
              <a:rPr lang="en-US" altLang="en-US" sz="2800" b="1"/>
              <a:t>Absolute Angles</a:t>
            </a:r>
          </a:p>
          <a:p>
            <a:r>
              <a:rPr lang="en-US" altLang="en-US" sz="2800"/>
              <a:t>(segment angles) The angle between a segment and the right horizontal of the distal end.</a:t>
            </a:r>
          </a:p>
        </p:txBody>
      </p:sp>
      <p:grpSp>
        <p:nvGrpSpPr>
          <p:cNvPr id="16408" name="Group 2072"/>
          <p:cNvGrpSpPr>
            <a:grpSpLocks/>
          </p:cNvGrpSpPr>
          <p:nvPr/>
        </p:nvGrpSpPr>
        <p:grpSpPr bwMode="auto">
          <a:xfrm>
            <a:off x="2654300" y="2089150"/>
            <a:ext cx="3519488" cy="4581525"/>
            <a:chOff x="1672" y="1316"/>
            <a:chExt cx="2217" cy="2886"/>
          </a:xfrm>
        </p:grpSpPr>
        <p:grpSp>
          <p:nvGrpSpPr>
            <p:cNvPr id="16393" name="Group 2057"/>
            <p:cNvGrpSpPr>
              <a:grpSpLocks/>
            </p:cNvGrpSpPr>
            <p:nvPr/>
          </p:nvGrpSpPr>
          <p:grpSpPr bwMode="auto">
            <a:xfrm>
              <a:off x="1672" y="1316"/>
              <a:ext cx="676" cy="2835"/>
              <a:chOff x="1672" y="1316"/>
              <a:chExt cx="676" cy="2835"/>
            </a:xfrm>
          </p:grpSpPr>
          <p:sp>
            <p:nvSpPr>
              <p:cNvPr id="16389" name="Oval 2053"/>
              <p:cNvSpPr>
                <a:spLocks noChangeArrowheads="1"/>
              </p:cNvSpPr>
              <p:nvPr/>
            </p:nvSpPr>
            <p:spPr bwMode="auto">
              <a:xfrm>
                <a:off x="1898" y="1316"/>
                <a:ext cx="313" cy="418"/>
              </a:xfrm>
              <a:prstGeom prst="ellipse">
                <a:avLst/>
              </a:prstGeom>
              <a:solidFill>
                <a:schemeClr val="accent1"/>
              </a:solidFill>
              <a:ln w="50800">
                <a:solidFill>
                  <a:schemeClr val="accent6">
                    <a:lumMod val="75000"/>
                  </a:schemeClr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390" name="Freeform 2054"/>
              <p:cNvSpPr>
                <a:spLocks/>
              </p:cNvSpPr>
              <p:nvPr/>
            </p:nvSpPr>
            <p:spPr bwMode="auto">
              <a:xfrm>
                <a:off x="2077" y="1765"/>
                <a:ext cx="271" cy="2386"/>
              </a:xfrm>
              <a:custGeom>
                <a:avLst/>
                <a:gdLst>
                  <a:gd name="T0" fmla="*/ 0 w 271"/>
                  <a:gd name="T1" fmla="*/ 0 h 2386"/>
                  <a:gd name="T2" fmla="*/ 90 w 271"/>
                  <a:gd name="T3" fmla="*/ 960 h 2386"/>
                  <a:gd name="T4" fmla="*/ 15 w 271"/>
                  <a:gd name="T5" fmla="*/ 1605 h 2386"/>
                  <a:gd name="T6" fmla="*/ 270 w 271"/>
                  <a:gd name="T7" fmla="*/ 2310 h 2386"/>
                  <a:gd name="T8" fmla="*/ 45 w 271"/>
                  <a:gd name="T9" fmla="*/ 2385 h 23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1" h="2386">
                    <a:moveTo>
                      <a:pt x="0" y="0"/>
                    </a:moveTo>
                    <a:lnTo>
                      <a:pt x="90" y="960"/>
                    </a:lnTo>
                    <a:lnTo>
                      <a:pt x="15" y="1605"/>
                    </a:lnTo>
                    <a:lnTo>
                      <a:pt x="270" y="2310"/>
                    </a:lnTo>
                    <a:lnTo>
                      <a:pt x="45" y="2385"/>
                    </a:lnTo>
                  </a:path>
                </a:pathLst>
              </a:custGeom>
              <a:noFill/>
              <a:ln w="50800" cap="rnd" cmpd="sng">
                <a:solidFill>
                  <a:schemeClr val="accent6">
                    <a:lumMod val="75000"/>
                  </a:schemeClr>
                </a:solidFill>
                <a:prstDash val="solid"/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391" name="Freeform 2055"/>
              <p:cNvSpPr>
                <a:spLocks/>
              </p:cNvSpPr>
              <p:nvPr/>
            </p:nvSpPr>
            <p:spPr bwMode="auto">
              <a:xfrm>
                <a:off x="1972" y="1825"/>
                <a:ext cx="301" cy="811"/>
              </a:xfrm>
              <a:custGeom>
                <a:avLst/>
                <a:gdLst>
                  <a:gd name="T0" fmla="*/ 105 w 301"/>
                  <a:gd name="T1" fmla="*/ 0 h 811"/>
                  <a:gd name="T2" fmla="*/ 300 w 301"/>
                  <a:gd name="T3" fmla="*/ 495 h 811"/>
                  <a:gd name="T4" fmla="*/ 0 w 301"/>
                  <a:gd name="T5" fmla="*/ 810 h 8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01" h="811">
                    <a:moveTo>
                      <a:pt x="105" y="0"/>
                    </a:moveTo>
                    <a:lnTo>
                      <a:pt x="300" y="495"/>
                    </a:lnTo>
                    <a:lnTo>
                      <a:pt x="0" y="810"/>
                    </a:lnTo>
                  </a:path>
                </a:pathLst>
              </a:custGeom>
              <a:noFill/>
              <a:ln w="50800" cap="rnd" cmpd="sng">
                <a:solidFill>
                  <a:schemeClr val="accent6">
                    <a:lumMod val="75000"/>
                  </a:schemeClr>
                </a:solidFill>
                <a:prstDash val="solid"/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392" name="Freeform 2056"/>
              <p:cNvSpPr>
                <a:spLocks/>
              </p:cNvSpPr>
              <p:nvPr/>
            </p:nvSpPr>
            <p:spPr bwMode="auto">
              <a:xfrm>
                <a:off x="1672" y="2620"/>
                <a:ext cx="661" cy="871"/>
              </a:xfrm>
              <a:custGeom>
                <a:avLst/>
                <a:gdLst>
                  <a:gd name="T0" fmla="*/ 480 w 661"/>
                  <a:gd name="T1" fmla="*/ 0 h 871"/>
                  <a:gd name="T2" fmla="*/ 0 w 661"/>
                  <a:gd name="T3" fmla="*/ 375 h 871"/>
                  <a:gd name="T4" fmla="*/ 600 w 661"/>
                  <a:gd name="T5" fmla="*/ 690 h 871"/>
                  <a:gd name="T6" fmla="*/ 660 w 661"/>
                  <a:gd name="T7" fmla="*/ 870 h 8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1" h="871">
                    <a:moveTo>
                      <a:pt x="480" y="0"/>
                    </a:moveTo>
                    <a:lnTo>
                      <a:pt x="0" y="375"/>
                    </a:lnTo>
                    <a:lnTo>
                      <a:pt x="600" y="690"/>
                    </a:lnTo>
                    <a:lnTo>
                      <a:pt x="660" y="870"/>
                    </a:lnTo>
                  </a:path>
                </a:pathLst>
              </a:custGeom>
              <a:noFill/>
              <a:ln w="50800" cap="rnd" cmpd="sng">
                <a:solidFill>
                  <a:schemeClr val="accent6">
                    <a:lumMod val="75000"/>
                  </a:schemeClr>
                </a:solidFill>
                <a:prstDash val="solid"/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6398" name="Group 2062"/>
            <p:cNvGrpSpPr>
              <a:grpSpLocks/>
            </p:cNvGrpSpPr>
            <p:nvPr/>
          </p:nvGrpSpPr>
          <p:grpSpPr bwMode="auto">
            <a:xfrm>
              <a:off x="2923" y="1367"/>
              <a:ext cx="676" cy="2835"/>
              <a:chOff x="2923" y="1367"/>
              <a:chExt cx="676" cy="2835"/>
            </a:xfrm>
          </p:grpSpPr>
          <p:sp>
            <p:nvSpPr>
              <p:cNvPr id="16394" name="Oval 2058"/>
              <p:cNvSpPr>
                <a:spLocks noChangeArrowheads="1"/>
              </p:cNvSpPr>
              <p:nvPr/>
            </p:nvSpPr>
            <p:spPr bwMode="auto">
              <a:xfrm>
                <a:off x="3149" y="1367"/>
                <a:ext cx="313" cy="418"/>
              </a:xfrm>
              <a:prstGeom prst="ellipse">
                <a:avLst/>
              </a:prstGeom>
              <a:solidFill>
                <a:schemeClr val="accent1"/>
              </a:solidFill>
              <a:ln w="50800">
                <a:solidFill>
                  <a:schemeClr val="accent6">
                    <a:lumMod val="75000"/>
                  </a:schemeClr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395" name="Freeform 2059"/>
              <p:cNvSpPr>
                <a:spLocks/>
              </p:cNvSpPr>
              <p:nvPr/>
            </p:nvSpPr>
            <p:spPr bwMode="auto">
              <a:xfrm>
                <a:off x="3328" y="1816"/>
                <a:ext cx="271" cy="2386"/>
              </a:xfrm>
              <a:custGeom>
                <a:avLst/>
                <a:gdLst>
                  <a:gd name="T0" fmla="*/ 0 w 271"/>
                  <a:gd name="T1" fmla="*/ 0 h 2386"/>
                  <a:gd name="T2" fmla="*/ 90 w 271"/>
                  <a:gd name="T3" fmla="*/ 960 h 2386"/>
                  <a:gd name="T4" fmla="*/ 15 w 271"/>
                  <a:gd name="T5" fmla="*/ 1605 h 2386"/>
                  <a:gd name="T6" fmla="*/ 270 w 271"/>
                  <a:gd name="T7" fmla="*/ 2310 h 2386"/>
                  <a:gd name="T8" fmla="*/ 45 w 271"/>
                  <a:gd name="T9" fmla="*/ 2385 h 23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1" h="2386">
                    <a:moveTo>
                      <a:pt x="0" y="0"/>
                    </a:moveTo>
                    <a:lnTo>
                      <a:pt x="90" y="960"/>
                    </a:lnTo>
                    <a:lnTo>
                      <a:pt x="15" y="1605"/>
                    </a:lnTo>
                    <a:lnTo>
                      <a:pt x="270" y="2310"/>
                    </a:lnTo>
                    <a:lnTo>
                      <a:pt x="45" y="2385"/>
                    </a:lnTo>
                  </a:path>
                </a:pathLst>
              </a:custGeom>
              <a:noFill/>
              <a:ln w="50800" cap="rnd" cmpd="sng">
                <a:solidFill>
                  <a:schemeClr val="accent6">
                    <a:lumMod val="75000"/>
                  </a:schemeClr>
                </a:solidFill>
                <a:prstDash val="solid"/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396" name="Freeform 2060"/>
              <p:cNvSpPr>
                <a:spLocks/>
              </p:cNvSpPr>
              <p:nvPr/>
            </p:nvSpPr>
            <p:spPr bwMode="auto">
              <a:xfrm>
                <a:off x="3223" y="1876"/>
                <a:ext cx="301" cy="811"/>
              </a:xfrm>
              <a:custGeom>
                <a:avLst/>
                <a:gdLst>
                  <a:gd name="T0" fmla="*/ 105 w 301"/>
                  <a:gd name="T1" fmla="*/ 0 h 811"/>
                  <a:gd name="T2" fmla="*/ 300 w 301"/>
                  <a:gd name="T3" fmla="*/ 495 h 811"/>
                  <a:gd name="T4" fmla="*/ 0 w 301"/>
                  <a:gd name="T5" fmla="*/ 810 h 8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01" h="811">
                    <a:moveTo>
                      <a:pt x="105" y="0"/>
                    </a:moveTo>
                    <a:lnTo>
                      <a:pt x="300" y="495"/>
                    </a:lnTo>
                    <a:lnTo>
                      <a:pt x="0" y="810"/>
                    </a:lnTo>
                  </a:path>
                </a:pathLst>
              </a:custGeom>
              <a:noFill/>
              <a:ln w="50800" cap="rnd" cmpd="sng">
                <a:solidFill>
                  <a:schemeClr val="accent6">
                    <a:lumMod val="75000"/>
                  </a:schemeClr>
                </a:solidFill>
                <a:prstDash val="solid"/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397" name="Freeform 2061"/>
              <p:cNvSpPr>
                <a:spLocks/>
              </p:cNvSpPr>
              <p:nvPr/>
            </p:nvSpPr>
            <p:spPr bwMode="auto">
              <a:xfrm>
                <a:off x="2923" y="2671"/>
                <a:ext cx="661" cy="871"/>
              </a:xfrm>
              <a:custGeom>
                <a:avLst/>
                <a:gdLst>
                  <a:gd name="T0" fmla="*/ 480 w 661"/>
                  <a:gd name="T1" fmla="*/ 0 h 871"/>
                  <a:gd name="T2" fmla="*/ 0 w 661"/>
                  <a:gd name="T3" fmla="*/ 375 h 871"/>
                  <a:gd name="T4" fmla="*/ 600 w 661"/>
                  <a:gd name="T5" fmla="*/ 690 h 871"/>
                  <a:gd name="T6" fmla="*/ 660 w 661"/>
                  <a:gd name="T7" fmla="*/ 870 h 8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1" h="871">
                    <a:moveTo>
                      <a:pt x="480" y="0"/>
                    </a:moveTo>
                    <a:lnTo>
                      <a:pt x="0" y="375"/>
                    </a:lnTo>
                    <a:lnTo>
                      <a:pt x="600" y="690"/>
                    </a:lnTo>
                    <a:lnTo>
                      <a:pt x="660" y="870"/>
                    </a:lnTo>
                  </a:path>
                </a:pathLst>
              </a:custGeom>
              <a:noFill/>
              <a:ln w="50800" cap="rnd" cmpd="sng">
                <a:solidFill>
                  <a:schemeClr val="accent6">
                    <a:lumMod val="75000"/>
                  </a:schemeClr>
                </a:solidFill>
                <a:prstDash val="solid"/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6399" name="Arc 2063"/>
            <p:cNvSpPr>
              <a:spLocks/>
            </p:cNvSpPr>
            <p:nvPr/>
          </p:nvSpPr>
          <p:spPr bwMode="auto">
            <a:xfrm>
              <a:off x="2042" y="2166"/>
              <a:ext cx="204" cy="250"/>
            </a:xfrm>
            <a:custGeom>
              <a:avLst/>
              <a:gdLst>
                <a:gd name="G0" fmla="+- 21600 0 0"/>
                <a:gd name="G1" fmla="+- 21465 0 0"/>
                <a:gd name="G2" fmla="+- 21600 0 0"/>
                <a:gd name="T0" fmla="*/ 14060 w 21600"/>
                <a:gd name="T1" fmla="*/ 41706 h 41706"/>
                <a:gd name="T2" fmla="*/ 19189 w 21600"/>
                <a:gd name="T3" fmla="*/ 0 h 41706"/>
                <a:gd name="T4" fmla="*/ 21600 w 21600"/>
                <a:gd name="T5" fmla="*/ 21465 h 417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41706" fill="none" extrusionOk="0">
                  <a:moveTo>
                    <a:pt x="14059" y="41706"/>
                  </a:moveTo>
                  <a:cubicBezTo>
                    <a:pt x="5606" y="38557"/>
                    <a:pt x="0" y="30486"/>
                    <a:pt x="0" y="21465"/>
                  </a:cubicBezTo>
                  <a:cubicBezTo>
                    <a:pt x="-1" y="10468"/>
                    <a:pt x="8261" y="1227"/>
                    <a:pt x="19188" y="-1"/>
                  </a:cubicBezTo>
                </a:path>
                <a:path w="21600" h="41706" stroke="0" extrusionOk="0">
                  <a:moveTo>
                    <a:pt x="14059" y="41706"/>
                  </a:moveTo>
                  <a:cubicBezTo>
                    <a:pt x="5606" y="38557"/>
                    <a:pt x="0" y="30486"/>
                    <a:pt x="0" y="21465"/>
                  </a:cubicBezTo>
                  <a:cubicBezTo>
                    <a:pt x="-1" y="10468"/>
                    <a:pt x="8261" y="1227"/>
                    <a:pt x="19188" y="-1"/>
                  </a:cubicBezTo>
                  <a:lnTo>
                    <a:pt x="21600" y="21465"/>
                  </a:lnTo>
                  <a:close/>
                </a:path>
              </a:pathLst>
            </a:custGeom>
            <a:noFill/>
            <a:ln w="25400" cap="rnd">
              <a:solidFill>
                <a:schemeClr val="accent6">
                  <a:lumMod val="75000"/>
                </a:schemeClr>
              </a:solidFill>
              <a:round/>
              <a:headEnd type="stealth" w="med" len="med"/>
              <a:tailEnd type="stealth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00" name="Arc 2064"/>
            <p:cNvSpPr>
              <a:spLocks/>
            </p:cNvSpPr>
            <p:nvPr/>
          </p:nvSpPr>
          <p:spPr bwMode="auto">
            <a:xfrm>
              <a:off x="1988" y="2470"/>
              <a:ext cx="150" cy="208"/>
            </a:xfrm>
            <a:custGeom>
              <a:avLst/>
              <a:gdLst>
                <a:gd name="G0" fmla="+- 21600 0 0"/>
                <a:gd name="G1" fmla="+- 21600 0 0"/>
                <a:gd name="G2" fmla="+- 21600 0 0"/>
                <a:gd name="T0" fmla="*/ 13205 w 21600"/>
                <a:gd name="T1" fmla="*/ 41502 h 41502"/>
                <a:gd name="T2" fmla="*/ 21456 w 21600"/>
                <a:gd name="T3" fmla="*/ 0 h 41502"/>
                <a:gd name="T4" fmla="*/ 21600 w 21600"/>
                <a:gd name="T5" fmla="*/ 21600 h 415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41502" fill="none" extrusionOk="0">
                  <a:moveTo>
                    <a:pt x="13205" y="41501"/>
                  </a:moveTo>
                  <a:cubicBezTo>
                    <a:pt x="5202" y="38126"/>
                    <a:pt x="0" y="30285"/>
                    <a:pt x="0" y="21600"/>
                  </a:cubicBezTo>
                  <a:cubicBezTo>
                    <a:pt x="-1" y="9726"/>
                    <a:pt x="9583" y="79"/>
                    <a:pt x="21456" y="0"/>
                  </a:cubicBezTo>
                </a:path>
                <a:path w="21600" h="41502" stroke="0" extrusionOk="0">
                  <a:moveTo>
                    <a:pt x="13205" y="41501"/>
                  </a:moveTo>
                  <a:cubicBezTo>
                    <a:pt x="5202" y="38126"/>
                    <a:pt x="0" y="30285"/>
                    <a:pt x="0" y="21600"/>
                  </a:cubicBezTo>
                  <a:cubicBezTo>
                    <a:pt x="-1" y="9726"/>
                    <a:pt x="9583" y="79"/>
                    <a:pt x="21456" y="0"/>
                  </a:cubicBezTo>
                  <a:lnTo>
                    <a:pt x="21600" y="21600"/>
                  </a:lnTo>
                  <a:close/>
                </a:path>
              </a:pathLst>
            </a:custGeom>
            <a:noFill/>
            <a:ln w="25400" cap="rnd">
              <a:solidFill>
                <a:schemeClr val="accent6">
                  <a:lumMod val="75000"/>
                </a:schemeClr>
              </a:solidFill>
              <a:round/>
              <a:headEnd type="stealth" w="med" len="med"/>
              <a:tailEnd type="stealth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01" name="Arc 2065"/>
            <p:cNvSpPr>
              <a:spLocks/>
            </p:cNvSpPr>
            <p:nvPr/>
          </p:nvSpPr>
          <p:spPr bwMode="auto">
            <a:xfrm>
              <a:off x="2119" y="3239"/>
              <a:ext cx="115" cy="228"/>
            </a:xfrm>
            <a:custGeom>
              <a:avLst/>
              <a:gdLst>
                <a:gd name="G0" fmla="+- 189 0 0"/>
                <a:gd name="G1" fmla="+- 21600 0 0"/>
                <a:gd name="G2" fmla="+- 21600 0 0"/>
                <a:gd name="T0" fmla="*/ 0 w 21789"/>
                <a:gd name="T1" fmla="*/ 1 h 43200"/>
                <a:gd name="T2" fmla="*/ 189 w 21789"/>
                <a:gd name="T3" fmla="*/ 43200 h 43200"/>
                <a:gd name="T4" fmla="*/ 189 w 21789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789" h="43200" fill="none" extrusionOk="0">
                  <a:moveTo>
                    <a:pt x="-1" y="0"/>
                  </a:moveTo>
                  <a:cubicBezTo>
                    <a:pt x="62" y="0"/>
                    <a:pt x="125" y="-1"/>
                    <a:pt x="189" y="0"/>
                  </a:cubicBezTo>
                  <a:cubicBezTo>
                    <a:pt x="12118" y="0"/>
                    <a:pt x="21789" y="9670"/>
                    <a:pt x="21789" y="21600"/>
                  </a:cubicBezTo>
                  <a:cubicBezTo>
                    <a:pt x="21789" y="33529"/>
                    <a:pt x="12118" y="43199"/>
                    <a:pt x="189" y="43200"/>
                  </a:cubicBezTo>
                </a:path>
                <a:path w="21789" h="43200" stroke="0" extrusionOk="0">
                  <a:moveTo>
                    <a:pt x="-1" y="0"/>
                  </a:moveTo>
                  <a:cubicBezTo>
                    <a:pt x="62" y="0"/>
                    <a:pt x="125" y="-1"/>
                    <a:pt x="189" y="0"/>
                  </a:cubicBezTo>
                  <a:cubicBezTo>
                    <a:pt x="12118" y="0"/>
                    <a:pt x="21789" y="9670"/>
                    <a:pt x="21789" y="21600"/>
                  </a:cubicBezTo>
                  <a:cubicBezTo>
                    <a:pt x="21789" y="33529"/>
                    <a:pt x="12118" y="43199"/>
                    <a:pt x="189" y="43200"/>
                  </a:cubicBezTo>
                  <a:lnTo>
                    <a:pt x="189" y="21600"/>
                  </a:lnTo>
                  <a:close/>
                </a:path>
              </a:pathLst>
            </a:custGeom>
            <a:noFill/>
            <a:ln w="25400" cap="rnd">
              <a:solidFill>
                <a:schemeClr val="accent6">
                  <a:lumMod val="75000"/>
                </a:schemeClr>
              </a:solidFill>
              <a:round/>
              <a:headEnd type="stealth" w="med" len="med"/>
              <a:tailEnd type="stealth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02" name="Line 2066"/>
            <p:cNvSpPr>
              <a:spLocks noChangeShapeType="1"/>
            </p:cNvSpPr>
            <p:nvPr/>
          </p:nvSpPr>
          <p:spPr bwMode="auto">
            <a:xfrm>
              <a:off x="2938" y="3049"/>
              <a:ext cx="372" cy="0"/>
            </a:xfrm>
            <a:prstGeom prst="line">
              <a:avLst/>
            </a:prstGeom>
            <a:noFill/>
            <a:ln w="25400">
              <a:solidFill>
                <a:schemeClr val="accent6">
                  <a:lumMod val="75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03" name="Arc 2067"/>
            <p:cNvSpPr>
              <a:spLocks/>
            </p:cNvSpPr>
            <p:nvPr/>
          </p:nvSpPr>
          <p:spPr bwMode="auto">
            <a:xfrm>
              <a:off x="3038" y="2862"/>
              <a:ext cx="211" cy="179"/>
            </a:xfrm>
            <a:custGeom>
              <a:avLst/>
              <a:gdLst>
                <a:gd name="G0" fmla="+- 0 0 0"/>
                <a:gd name="G1" fmla="+- 17840 0 0"/>
                <a:gd name="G2" fmla="+- 21600 0 0"/>
                <a:gd name="T0" fmla="*/ 12177 w 21600"/>
                <a:gd name="T1" fmla="*/ 0 h 18146"/>
                <a:gd name="T2" fmla="*/ 21598 w 21600"/>
                <a:gd name="T3" fmla="*/ 18146 h 18146"/>
                <a:gd name="T4" fmla="*/ 0 w 21600"/>
                <a:gd name="T5" fmla="*/ 17840 h 18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18146" fill="none" extrusionOk="0">
                  <a:moveTo>
                    <a:pt x="12177" y="-1"/>
                  </a:moveTo>
                  <a:cubicBezTo>
                    <a:pt x="18073" y="4024"/>
                    <a:pt x="21600" y="10701"/>
                    <a:pt x="21600" y="17840"/>
                  </a:cubicBezTo>
                  <a:cubicBezTo>
                    <a:pt x="21600" y="17942"/>
                    <a:pt x="21599" y="18044"/>
                    <a:pt x="21597" y="18145"/>
                  </a:cubicBezTo>
                </a:path>
                <a:path w="21600" h="18146" stroke="0" extrusionOk="0">
                  <a:moveTo>
                    <a:pt x="12177" y="-1"/>
                  </a:moveTo>
                  <a:cubicBezTo>
                    <a:pt x="18073" y="4024"/>
                    <a:pt x="21600" y="10701"/>
                    <a:pt x="21600" y="17840"/>
                  </a:cubicBezTo>
                  <a:cubicBezTo>
                    <a:pt x="21600" y="17942"/>
                    <a:pt x="21599" y="18044"/>
                    <a:pt x="21597" y="18145"/>
                  </a:cubicBezTo>
                  <a:lnTo>
                    <a:pt x="0" y="17840"/>
                  </a:lnTo>
                  <a:close/>
                </a:path>
              </a:pathLst>
            </a:custGeom>
            <a:noFill/>
            <a:ln w="25400" cap="rnd">
              <a:solidFill>
                <a:schemeClr val="accent6">
                  <a:lumMod val="75000"/>
                </a:schemeClr>
              </a:solidFill>
              <a:round/>
              <a:headEnd type="stealth" w="med" len="med"/>
              <a:tailEnd type="stealth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04" name="Line 2068"/>
            <p:cNvSpPr>
              <a:spLocks noChangeShapeType="1"/>
            </p:cNvSpPr>
            <p:nvPr/>
          </p:nvSpPr>
          <p:spPr bwMode="auto">
            <a:xfrm>
              <a:off x="3409" y="2680"/>
              <a:ext cx="372" cy="0"/>
            </a:xfrm>
            <a:prstGeom prst="line">
              <a:avLst/>
            </a:prstGeom>
            <a:noFill/>
            <a:ln w="25400">
              <a:solidFill>
                <a:schemeClr val="accent6">
                  <a:lumMod val="75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05" name="Line 2069"/>
            <p:cNvSpPr>
              <a:spLocks noChangeShapeType="1"/>
            </p:cNvSpPr>
            <p:nvPr/>
          </p:nvSpPr>
          <p:spPr bwMode="auto">
            <a:xfrm>
              <a:off x="3517" y="2368"/>
              <a:ext cx="372" cy="0"/>
            </a:xfrm>
            <a:prstGeom prst="line">
              <a:avLst/>
            </a:prstGeom>
            <a:noFill/>
            <a:ln w="25400">
              <a:solidFill>
                <a:schemeClr val="accent6">
                  <a:lumMod val="75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06" name="Arc 2070"/>
            <p:cNvSpPr>
              <a:spLocks/>
            </p:cNvSpPr>
            <p:nvPr/>
          </p:nvSpPr>
          <p:spPr bwMode="auto">
            <a:xfrm>
              <a:off x="3390" y="2501"/>
              <a:ext cx="188" cy="203"/>
            </a:xfrm>
            <a:custGeom>
              <a:avLst/>
              <a:gdLst>
                <a:gd name="G0" fmla="+- 959 0 0"/>
                <a:gd name="G1" fmla="+- 21600 0 0"/>
                <a:gd name="G2" fmla="+- 21600 0 0"/>
                <a:gd name="T0" fmla="*/ 0 w 22559"/>
                <a:gd name="T1" fmla="*/ 21 h 24368"/>
                <a:gd name="T2" fmla="*/ 22381 w 22559"/>
                <a:gd name="T3" fmla="*/ 24368 h 24368"/>
                <a:gd name="T4" fmla="*/ 959 w 22559"/>
                <a:gd name="T5" fmla="*/ 21600 h 24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559" h="24368" fill="none" extrusionOk="0">
                  <a:moveTo>
                    <a:pt x="0" y="21"/>
                  </a:moveTo>
                  <a:cubicBezTo>
                    <a:pt x="319" y="7"/>
                    <a:pt x="639" y="-1"/>
                    <a:pt x="959" y="0"/>
                  </a:cubicBezTo>
                  <a:cubicBezTo>
                    <a:pt x="12888" y="0"/>
                    <a:pt x="22559" y="9670"/>
                    <a:pt x="22559" y="21600"/>
                  </a:cubicBezTo>
                  <a:cubicBezTo>
                    <a:pt x="22559" y="22525"/>
                    <a:pt x="22499" y="23450"/>
                    <a:pt x="22380" y="24367"/>
                  </a:cubicBezTo>
                </a:path>
                <a:path w="22559" h="24368" stroke="0" extrusionOk="0">
                  <a:moveTo>
                    <a:pt x="0" y="21"/>
                  </a:moveTo>
                  <a:cubicBezTo>
                    <a:pt x="319" y="7"/>
                    <a:pt x="639" y="-1"/>
                    <a:pt x="959" y="0"/>
                  </a:cubicBezTo>
                  <a:cubicBezTo>
                    <a:pt x="12888" y="0"/>
                    <a:pt x="22559" y="9670"/>
                    <a:pt x="22559" y="21600"/>
                  </a:cubicBezTo>
                  <a:cubicBezTo>
                    <a:pt x="22559" y="22525"/>
                    <a:pt x="22499" y="23450"/>
                    <a:pt x="22380" y="24367"/>
                  </a:cubicBezTo>
                  <a:lnTo>
                    <a:pt x="959" y="21600"/>
                  </a:lnTo>
                  <a:close/>
                </a:path>
              </a:pathLst>
            </a:custGeom>
            <a:noFill/>
            <a:ln w="25400" cap="rnd">
              <a:solidFill>
                <a:schemeClr val="accent6">
                  <a:lumMod val="75000"/>
                </a:schemeClr>
              </a:solidFill>
              <a:round/>
              <a:headEnd type="stealth" w="med" len="med"/>
              <a:tailEnd type="stealth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07" name="Arc 2071"/>
            <p:cNvSpPr>
              <a:spLocks/>
            </p:cNvSpPr>
            <p:nvPr/>
          </p:nvSpPr>
          <p:spPr bwMode="auto">
            <a:xfrm>
              <a:off x="3469" y="2201"/>
              <a:ext cx="165" cy="168"/>
            </a:xfrm>
            <a:custGeom>
              <a:avLst/>
              <a:gdLst>
                <a:gd name="G0" fmla="+- 6639 0 0"/>
                <a:gd name="G1" fmla="+- 21600 0 0"/>
                <a:gd name="G2" fmla="+- 21600 0 0"/>
                <a:gd name="T0" fmla="*/ 0 w 28239"/>
                <a:gd name="T1" fmla="*/ 1046 h 30270"/>
                <a:gd name="T2" fmla="*/ 26422 w 28239"/>
                <a:gd name="T3" fmla="*/ 30270 h 30270"/>
                <a:gd name="T4" fmla="*/ 6639 w 28239"/>
                <a:gd name="T5" fmla="*/ 21600 h 30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8239" h="30270" fill="none" extrusionOk="0">
                  <a:moveTo>
                    <a:pt x="-1" y="1045"/>
                  </a:moveTo>
                  <a:cubicBezTo>
                    <a:pt x="2144" y="352"/>
                    <a:pt x="4384" y="-1"/>
                    <a:pt x="6639" y="0"/>
                  </a:cubicBezTo>
                  <a:cubicBezTo>
                    <a:pt x="18568" y="0"/>
                    <a:pt x="28239" y="9670"/>
                    <a:pt x="28239" y="21600"/>
                  </a:cubicBezTo>
                  <a:cubicBezTo>
                    <a:pt x="28239" y="24584"/>
                    <a:pt x="27620" y="27536"/>
                    <a:pt x="26422" y="30270"/>
                  </a:cubicBezTo>
                </a:path>
                <a:path w="28239" h="30270" stroke="0" extrusionOk="0">
                  <a:moveTo>
                    <a:pt x="-1" y="1045"/>
                  </a:moveTo>
                  <a:cubicBezTo>
                    <a:pt x="2144" y="352"/>
                    <a:pt x="4384" y="-1"/>
                    <a:pt x="6639" y="0"/>
                  </a:cubicBezTo>
                  <a:cubicBezTo>
                    <a:pt x="18568" y="0"/>
                    <a:pt x="28239" y="9670"/>
                    <a:pt x="28239" y="21600"/>
                  </a:cubicBezTo>
                  <a:cubicBezTo>
                    <a:pt x="28239" y="24584"/>
                    <a:pt x="27620" y="27536"/>
                    <a:pt x="26422" y="30270"/>
                  </a:cubicBezTo>
                  <a:lnTo>
                    <a:pt x="6639" y="21600"/>
                  </a:lnTo>
                  <a:close/>
                </a:path>
              </a:pathLst>
            </a:custGeom>
            <a:noFill/>
            <a:ln w="25400" cap="rnd">
              <a:solidFill>
                <a:schemeClr val="accent6">
                  <a:lumMod val="75000"/>
                </a:schemeClr>
              </a:solidFill>
              <a:round/>
              <a:headEnd type="stealth" w="med" len="med"/>
              <a:tailEnd type="stealth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6409" name="Text Box 2073"/>
          <p:cNvSpPr txBox="1">
            <a:spLocks noChangeArrowheads="1"/>
          </p:cNvSpPr>
          <p:nvPr/>
        </p:nvSpPr>
        <p:spPr bwMode="auto">
          <a:xfrm>
            <a:off x="288925" y="4510088"/>
            <a:ext cx="2767013" cy="2225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Should be measured</a:t>
            </a:r>
          </a:p>
          <a:p>
            <a:r>
              <a:rPr lang="en-US" altLang="en-US"/>
              <a:t>consistently on same side</a:t>
            </a:r>
          </a:p>
          <a:p>
            <a:r>
              <a:rPr lang="en-US" altLang="en-US"/>
              <a:t>joint</a:t>
            </a:r>
          </a:p>
          <a:p>
            <a:endParaRPr lang="en-US" altLang="en-US"/>
          </a:p>
          <a:p>
            <a:r>
              <a:rPr lang="en-US" altLang="en-US"/>
              <a:t>straight fully extended</a:t>
            </a:r>
          </a:p>
          <a:p>
            <a:r>
              <a:rPr lang="en-US" altLang="en-US"/>
              <a:t>position is generally</a:t>
            </a:r>
          </a:p>
          <a:p>
            <a:r>
              <a:rPr lang="en-US" altLang="en-US"/>
              <a:t>defined as 0 degrees</a:t>
            </a:r>
          </a:p>
        </p:txBody>
      </p:sp>
      <p:sp>
        <p:nvSpPr>
          <p:cNvPr id="16410" name="Text Box 2074"/>
          <p:cNvSpPr txBox="1">
            <a:spLocks noChangeArrowheads="1"/>
          </p:cNvSpPr>
          <p:nvPr/>
        </p:nvSpPr>
        <p:spPr bwMode="auto">
          <a:xfrm>
            <a:off x="6461125" y="4586288"/>
            <a:ext cx="2484438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Should be consistently</a:t>
            </a:r>
          </a:p>
          <a:p>
            <a:r>
              <a:rPr lang="en-US" altLang="en-US"/>
              <a:t>measured in the same</a:t>
            </a:r>
          </a:p>
          <a:p>
            <a:r>
              <a:rPr lang="en-US" altLang="en-US"/>
              <a:t>direction from a single</a:t>
            </a:r>
          </a:p>
          <a:p>
            <a:r>
              <a:rPr lang="en-US" altLang="en-US"/>
              <a:t>reference - either</a:t>
            </a:r>
          </a:p>
          <a:p>
            <a:r>
              <a:rPr lang="en-US" altLang="en-US"/>
              <a:t>horizontal or vertical</a:t>
            </a:r>
          </a:p>
        </p:txBody>
      </p:sp>
    </p:spTree>
    <p:extLst>
      <p:ext uri="{BB962C8B-B14F-4D97-AF65-F5344CB8AC3E}">
        <p14:creationId xmlns:p14="http://schemas.microsoft.com/office/powerpoint/2010/main" val="1075039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727075" y="144463"/>
            <a:ext cx="7772400" cy="1143000"/>
          </a:xfrm>
          <a:noFill/>
          <a:ln/>
        </p:spPr>
        <p:txBody>
          <a:bodyPr/>
          <a:lstStyle/>
          <a:p>
            <a:r>
              <a:rPr lang="en-US" altLang="en-US" dirty="0"/>
              <a:t>Measuring </a:t>
            </a:r>
            <a:r>
              <a:rPr lang="en-US" altLang="en-US" dirty="0" smtClean="0"/>
              <a:t>Movement</a:t>
            </a:r>
            <a:endParaRPr lang="en-US" altLang="en-US" dirty="0"/>
          </a:p>
        </p:txBody>
      </p:sp>
      <p:grpSp>
        <p:nvGrpSpPr>
          <p:cNvPr id="17448" name="Group 40"/>
          <p:cNvGrpSpPr>
            <a:grpSpLocks/>
          </p:cNvGrpSpPr>
          <p:nvPr/>
        </p:nvGrpSpPr>
        <p:grpSpPr bwMode="auto">
          <a:xfrm>
            <a:off x="168275" y="2047875"/>
            <a:ext cx="5835650" cy="4659313"/>
            <a:chOff x="106" y="1290"/>
            <a:chExt cx="3676" cy="2935"/>
          </a:xfrm>
        </p:grpSpPr>
        <p:sp>
          <p:nvSpPr>
            <p:cNvPr id="17411" name="Rectangle 3"/>
            <p:cNvSpPr>
              <a:spLocks noChangeArrowheads="1"/>
            </p:cNvSpPr>
            <p:nvPr/>
          </p:nvSpPr>
          <p:spPr bwMode="auto">
            <a:xfrm>
              <a:off x="2159" y="2385"/>
              <a:ext cx="517" cy="21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12" name="Rectangle 4"/>
            <p:cNvSpPr>
              <a:spLocks noChangeArrowheads="1"/>
            </p:cNvSpPr>
            <p:nvPr/>
          </p:nvSpPr>
          <p:spPr bwMode="auto">
            <a:xfrm>
              <a:off x="2114" y="2375"/>
              <a:ext cx="583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r>
                <a:rPr lang="en-US" altLang="en-US">
                  <a:solidFill>
                    <a:srgbClr val="000000"/>
                  </a:solidFill>
                </a:rPr>
                <a:t>(x2,y2)</a:t>
              </a:r>
            </a:p>
          </p:txBody>
        </p:sp>
        <p:sp>
          <p:nvSpPr>
            <p:cNvPr id="17413" name="Rectangle 5"/>
            <p:cNvSpPr>
              <a:spLocks noChangeArrowheads="1"/>
            </p:cNvSpPr>
            <p:nvPr/>
          </p:nvSpPr>
          <p:spPr bwMode="auto">
            <a:xfrm>
              <a:off x="1711" y="3204"/>
              <a:ext cx="517" cy="21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14" name="Rectangle 6"/>
            <p:cNvSpPr>
              <a:spLocks noChangeArrowheads="1"/>
            </p:cNvSpPr>
            <p:nvPr/>
          </p:nvSpPr>
          <p:spPr bwMode="auto">
            <a:xfrm>
              <a:off x="1665" y="3194"/>
              <a:ext cx="583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r>
                <a:rPr lang="en-US" altLang="en-US">
                  <a:solidFill>
                    <a:srgbClr val="000000"/>
                  </a:solidFill>
                </a:rPr>
                <a:t>(x3,y3)</a:t>
              </a:r>
            </a:p>
          </p:txBody>
        </p:sp>
        <p:sp>
          <p:nvSpPr>
            <p:cNvPr id="17415" name="Rectangle 7"/>
            <p:cNvSpPr>
              <a:spLocks noChangeArrowheads="1"/>
            </p:cNvSpPr>
            <p:nvPr/>
          </p:nvSpPr>
          <p:spPr bwMode="auto">
            <a:xfrm>
              <a:off x="837" y="2957"/>
              <a:ext cx="517" cy="21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16" name="Rectangle 8"/>
            <p:cNvSpPr>
              <a:spLocks noChangeArrowheads="1"/>
            </p:cNvSpPr>
            <p:nvPr/>
          </p:nvSpPr>
          <p:spPr bwMode="auto">
            <a:xfrm>
              <a:off x="792" y="2947"/>
              <a:ext cx="583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r>
                <a:rPr lang="en-US" altLang="en-US">
                  <a:solidFill>
                    <a:srgbClr val="000000"/>
                  </a:solidFill>
                </a:rPr>
                <a:t>(x4,y4)</a:t>
              </a:r>
            </a:p>
          </p:txBody>
        </p:sp>
        <p:sp>
          <p:nvSpPr>
            <p:cNvPr id="17417" name="Rectangle 9"/>
            <p:cNvSpPr>
              <a:spLocks noChangeArrowheads="1"/>
            </p:cNvSpPr>
            <p:nvPr/>
          </p:nvSpPr>
          <p:spPr bwMode="auto">
            <a:xfrm>
              <a:off x="838" y="3204"/>
              <a:ext cx="516" cy="21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18" name="Rectangle 10"/>
            <p:cNvSpPr>
              <a:spLocks noChangeArrowheads="1"/>
            </p:cNvSpPr>
            <p:nvPr/>
          </p:nvSpPr>
          <p:spPr bwMode="auto">
            <a:xfrm>
              <a:off x="792" y="3194"/>
              <a:ext cx="583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r>
                <a:rPr lang="en-US" altLang="en-US">
                  <a:solidFill>
                    <a:srgbClr val="000000"/>
                  </a:solidFill>
                </a:rPr>
                <a:t>(x5,y5)</a:t>
              </a:r>
            </a:p>
          </p:txBody>
        </p:sp>
        <p:sp>
          <p:nvSpPr>
            <p:cNvPr id="17419" name="Rectangle 11"/>
            <p:cNvSpPr>
              <a:spLocks noChangeArrowheads="1"/>
            </p:cNvSpPr>
            <p:nvPr/>
          </p:nvSpPr>
          <p:spPr bwMode="auto">
            <a:xfrm>
              <a:off x="344" y="3841"/>
              <a:ext cx="517" cy="21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20" name="Rectangle 12"/>
            <p:cNvSpPr>
              <a:spLocks noChangeArrowheads="1"/>
            </p:cNvSpPr>
            <p:nvPr/>
          </p:nvSpPr>
          <p:spPr bwMode="auto">
            <a:xfrm>
              <a:off x="299" y="3832"/>
              <a:ext cx="423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r>
                <a:rPr lang="en-US" altLang="en-US">
                  <a:solidFill>
                    <a:srgbClr val="000000"/>
                  </a:solidFill>
                </a:rPr>
                <a:t>(0,0)</a:t>
              </a:r>
            </a:p>
          </p:txBody>
        </p:sp>
        <p:sp>
          <p:nvSpPr>
            <p:cNvPr id="17421" name="Oval 13"/>
            <p:cNvSpPr>
              <a:spLocks noChangeArrowheads="1"/>
            </p:cNvSpPr>
            <p:nvPr/>
          </p:nvSpPr>
          <p:spPr bwMode="auto">
            <a:xfrm>
              <a:off x="2041" y="1463"/>
              <a:ext cx="370" cy="346"/>
            </a:xfrm>
            <a:prstGeom prst="ellipse">
              <a:avLst/>
            </a:prstGeom>
            <a:solidFill>
              <a:srgbClr val="FFFFFF"/>
            </a:solidFill>
            <a:ln w="508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22" name="Line 14"/>
            <p:cNvSpPr>
              <a:spLocks noChangeShapeType="1"/>
            </p:cNvSpPr>
            <p:nvPr/>
          </p:nvSpPr>
          <p:spPr bwMode="auto">
            <a:xfrm flipH="1">
              <a:off x="2041" y="1821"/>
              <a:ext cx="159" cy="665"/>
            </a:xfrm>
            <a:prstGeom prst="line">
              <a:avLst/>
            </a:prstGeom>
            <a:noFill/>
            <a:ln w="50800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23" name="Freeform 15"/>
            <p:cNvSpPr>
              <a:spLocks/>
            </p:cNvSpPr>
            <p:nvPr/>
          </p:nvSpPr>
          <p:spPr bwMode="auto">
            <a:xfrm>
              <a:off x="2041" y="2459"/>
              <a:ext cx="434" cy="1059"/>
            </a:xfrm>
            <a:custGeom>
              <a:avLst/>
              <a:gdLst>
                <a:gd name="T0" fmla="*/ 0 w 434"/>
                <a:gd name="T1" fmla="*/ 0 h 1059"/>
                <a:gd name="T2" fmla="*/ 433 w 434"/>
                <a:gd name="T3" fmla="*/ 417 h 1059"/>
                <a:gd name="T4" fmla="*/ 127 w 434"/>
                <a:gd name="T5" fmla="*/ 1024 h 1059"/>
                <a:gd name="T6" fmla="*/ 352 w 434"/>
                <a:gd name="T7" fmla="*/ 1053 h 1059"/>
                <a:gd name="T8" fmla="*/ 341 w 434"/>
                <a:gd name="T9" fmla="*/ 1058 h 1059"/>
                <a:gd name="T10" fmla="*/ 336 w 434"/>
                <a:gd name="T11" fmla="*/ 1053 h 1059"/>
                <a:gd name="T12" fmla="*/ 0 w 434"/>
                <a:gd name="T13" fmla="*/ 0 h 10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34" h="1059">
                  <a:moveTo>
                    <a:pt x="0" y="0"/>
                  </a:moveTo>
                  <a:lnTo>
                    <a:pt x="433" y="417"/>
                  </a:lnTo>
                  <a:lnTo>
                    <a:pt x="127" y="1024"/>
                  </a:lnTo>
                  <a:lnTo>
                    <a:pt x="352" y="1053"/>
                  </a:lnTo>
                  <a:lnTo>
                    <a:pt x="341" y="1058"/>
                  </a:lnTo>
                  <a:lnTo>
                    <a:pt x="336" y="1053"/>
                  </a:lnTo>
                  <a:lnTo>
                    <a:pt x="0" y="0"/>
                  </a:lnTo>
                </a:path>
              </a:pathLst>
            </a:cu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rnd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4" name="Freeform 16"/>
            <p:cNvSpPr>
              <a:spLocks/>
            </p:cNvSpPr>
            <p:nvPr/>
          </p:nvSpPr>
          <p:spPr bwMode="auto">
            <a:xfrm>
              <a:off x="2041" y="2459"/>
              <a:ext cx="434" cy="1059"/>
            </a:xfrm>
            <a:custGeom>
              <a:avLst/>
              <a:gdLst>
                <a:gd name="T0" fmla="*/ 0 w 434"/>
                <a:gd name="T1" fmla="*/ 0 h 1059"/>
                <a:gd name="T2" fmla="*/ 433 w 434"/>
                <a:gd name="T3" fmla="*/ 417 h 1059"/>
                <a:gd name="T4" fmla="*/ 127 w 434"/>
                <a:gd name="T5" fmla="*/ 1024 h 1059"/>
                <a:gd name="T6" fmla="*/ 352 w 434"/>
                <a:gd name="T7" fmla="*/ 1053 h 1059"/>
                <a:gd name="T8" fmla="*/ 341 w 434"/>
                <a:gd name="T9" fmla="*/ 1058 h 1059"/>
                <a:gd name="T10" fmla="*/ 336 w 434"/>
                <a:gd name="T11" fmla="*/ 1053 h 10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34" h="1059">
                  <a:moveTo>
                    <a:pt x="0" y="0"/>
                  </a:moveTo>
                  <a:lnTo>
                    <a:pt x="433" y="417"/>
                  </a:lnTo>
                  <a:lnTo>
                    <a:pt x="127" y="1024"/>
                  </a:lnTo>
                  <a:lnTo>
                    <a:pt x="352" y="1053"/>
                  </a:lnTo>
                  <a:lnTo>
                    <a:pt x="341" y="1058"/>
                  </a:lnTo>
                  <a:lnTo>
                    <a:pt x="336" y="1053"/>
                  </a:lnTo>
                </a:path>
              </a:pathLst>
            </a:custGeom>
            <a:noFill/>
            <a:ln w="50800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5" name="Freeform 17"/>
            <p:cNvSpPr>
              <a:spLocks/>
            </p:cNvSpPr>
            <p:nvPr/>
          </p:nvSpPr>
          <p:spPr bwMode="auto">
            <a:xfrm>
              <a:off x="1385" y="2502"/>
              <a:ext cx="640" cy="794"/>
            </a:xfrm>
            <a:custGeom>
              <a:avLst/>
              <a:gdLst>
                <a:gd name="T0" fmla="*/ 639 w 640"/>
                <a:gd name="T1" fmla="*/ 0 h 794"/>
                <a:gd name="T2" fmla="*/ 581 w 640"/>
                <a:gd name="T3" fmla="*/ 668 h 794"/>
                <a:gd name="T4" fmla="*/ 586 w 640"/>
                <a:gd name="T5" fmla="*/ 673 h 794"/>
                <a:gd name="T6" fmla="*/ 0 w 640"/>
                <a:gd name="T7" fmla="*/ 567 h 794"/>
                <a:gd name="T8" fmla="*/ 19 w 640"/>
                <a:gd name="T9" fmla="*/ 788 h 794"/>
                <a:gd name="T10" fmla="*/ 4 w 640"/>
                <a:gd name="T11" fmla="*/ 793 h 794"/>
                <a:gd name="T12" fmla="*/ 19 w 640"/>
                <a:gd name="T13" fmla="*/ 769 h 794"/>
                <a:gd name="T14" fmla="*/ 639 w 640"/>
                <a:gd name="T15" fmla="*/ 0 h 7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40" h="794">
                  <a:moveTo>
                    <a:pt x="639" y="0"/>
                  </a:moveTo>
                  <a:lnTo>
                    <a:pt x="581" y="668"/>
                  </a:lnTo>
                  <a:lnTo>
                    <a:pt x="586" y="673"/>
                  </a:lnTo>
                  <a:lnTo>
                    <a:pt x="0" y="567"/>
                  </a:lnTo>
                  <a:lnTo>
                    <a:pt x="19" y="788"/>
                  </a:lnTo>
                  <a:lnTo>
                    <a:pt x="4" y="793"/>
                  </a:lnTo>
                  <a:lnTo>
                    <a:pt x="19" y="769"/>
                  </a:lnTo>
                  <a:lnTo>
                    <a:pt x="639" y="0"/>
                  </a:lnTo>
                </a:path>
              </a:pathLst>
            </a:cu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rnd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6" name="Freeform 18"/>
            <p:cNvSpPr>
              <a:spLocks/>
            </p:cNvSpPr>
            <p:nvPr/>
          </p:nvSpPr>
          <p:spPr bwMode="auto">
            <a:xfrm>
              <a:off x="1385" y="2502"/>
              <a:ext cx="640" cy="794"/>
            </a:xfrm>
            <a:custGeom>
              <a:avLst/>
              <a:gdLst>
                <a:gd name="T0" fmla="*/ 639 w 640"/>
                <a:gd name="T1" fmla="*/ 0 h 794"/>
                <a:gd name="T2" fmla="*/ 581 w 640"/>
                <a:gd name="T3" fmla="*/ 668 h 794"/>
                <a:gd name="T4" fmla="*/ 586 w 640"/>
                <a:gd name="T5" fmla="*/ 673 h 794"/>
                <a:gd name="T6" fmla="*/ 0 w 640"/>
                <a:gd name="T7" fmla="*/ 567 h 794"/>
                <a:gd name="T8" fmla="*/ 19 w 640"/>
                <a:gd name="T9" fmla="*/ 788 h 794"/>
                <a:gd name="T10" fmla="*/ 4 w 640"/>
                <a:gd name="T11" fmla="*/ 793 h 794"/>
                <a:gd name="T12" fmla="*/ 19 w 640"/>
                <a:gd name="T13" fmla="*/ 769 h 7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40" h="794">
                  <a:moveTo>
                    <a:pt x="639" y="0"/>
                  </a:moveTo>
                  <a:lnTo>
                    <a:pt x="581" y="668"/>
                  </a:lnTo>
                  <a:lnTo>
                    <a:pt x="586" y="673"/>
                  </a:lnTo>
                  <a:lnTo>
                    <a:pt x="0" y="567"/>
                  </a:lnTo>
                  <a:lnTo>
                    <a:pt x="19" y="788"/>
                  </a:lnTo>
                  <a:lnTo>
                    <a:pt x="4" y="793"/>
                  </a:lnTo>
                  <a:lnTo>
                    <a:pt x="19" y="769"/>
                  </a:lnTo>
                </a:path>
              </a:pathLst>
            </a:custGeom>
            <a:noFill/>
            <a:ln w="50800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7" name="Freeform 19"/>
            <p:cNvSpPr>
              <a:spLocks/>
            </p:cNvSpPr>
            <p:nvPr/>
          </p:nvSpPr>
          <p:spPr bwMode="auto">
            <a:xfrm>
              <a:off x="2152" y="1937"/>
              <a:ext cx="563" cy="457"/>
            </a:xfrm>
            <a:custGeom>
              <a:avLst/>
              <a:gdLst>
                <a:gd name="T0" fmla="*/ 2 w 563"/>
                <a:gd name="T1" fmla="*/ 0 h 457"/>
                <a:gd name="T2" fmla="*/ 0 w 563"/>
                <a:gd name="T3" fmla="*/ 26 h 457"/>
                <a:gd name="T4" fmla="*/ 0 w 563"/>
                <a:gd name="T5" fmla="*/ 59 h 457"/>
                <a:gd name="T6" fmla="*/ 20 w 563"/>
                <a:gd name="T7" fmla="*/ 59 h 457"/>
                <a:gd name="T8" fmla="*/ 0 w 563"/>
                <a:gd name="T9" fmla="*/ 59 h 457"/>
                <a:gd name="T10" fmla="*/ 113 w 563"/>
                <a:gd name="T11" fmla="*/ 433 h 457"/>
                <a:gd name="T12" fmla="*/ 134 w 563"/>
                <a:gd name="T13" fmla="*/ 456 h 457"/>
                <a:gd name="T14" fmla="*/ 562 w 563"/>
                <a:gd name="T15" fmla="*/ 262 h 457"/>
                <a:gd name="T16" fmla="*/ 537 w 563"/>
                <a:gd name="T17" fmla="*/ 266 h 457"/>
                <a:gd name="T18" fmla="*/ 530 w 563"/>
                <a:gd name="T19" fmla="*/ 289 h 457"/>
                <a:gd name="T20" fmla="*/ 2 w 563"/>
                <a:gd name="T21" fmla="*/ 0 h 4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63" h="457">
                  <a:moveTo>
                    <a:pt x="2" y="0"/>
                  </a:moveTo>
                  <a:lnTo>
                    <a:pt x="0" y="26"/>
                  </a:lnTo>
                  <a:lnTo>
                    <a:pt x="0" y="59"/>
                  </a:lnTo>
                  <a:lnTo>
                    <a:pt x="20" y="59"/>
                  </a:lnTo>
                  <a:lnTo>
                    <a:pt x="0" y="59"/>
                  </a:lnTo>
                  <a:lnTo>
                    <a:pt x="113" y="433"/>
                  </a:lnTo>
                  <a:lnTo>
                    <a:pt x="134" y="456"/>
                  </a:lnTo>
                  <a:lnTo>
                    <a:pt x="562" y="262"/>
                  </a:lnTo>
                  <a:lnTo>
                    <a:pt x="537" y="266"/>
                  </a:lnTo>
                  <a:lnTo>
                    <a:pt x="530" y="289"/>
                  </a:lnTo>
                  <a:lnTo>
                    <a:pt x="2" y="0"/>
                  </a:lnTo>
                </a:path>
              </a:pathLst>
            </a:cu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rnd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8" name="Freeform 20"/>
            <p:cNvSpPr>
              <a:spLocks/>
            </p:cNvSpPr>
            <p:nvPr/>
          </p:nvSpPr>
          <p:spPr bwMode="auto">
            <a:xfrm>
              <a:off x="2152" y="1937"/>
              <a:ext cx="563" cy="457"/>
            </a:xfrm>
            <a:custGeom>
              <a:avLst/>
              <a:gdLst>
                <a:gd name="T0" fmla="*/ 2 w 563"/>
                <a:gd name="T1" fmla="*/ 0 h 457"/>
                <a:gd name="T2" fmla="*/ 0 w 563"/>
                <a:gd name="T3" fmla="*/ 26 h 457"/>
                <a:gd name="T4" fmla="*/ 0 w 563"/>
                <a:gd name="T5" fmla="*/ 59 h 457"/>
                <a:gd name="T6" fmla="*/ 20 w 563"/>
                <a:gd name="T7" fmla="*/ 59 h 457"/>
                <a:gd name="T8" fmla="*/ 0 w 563"/>
                <a:gd name="T9" fmla="*/ 59 h 457"/>
                <a:gd name="T10" fmla="*/ 113 w 563"/>
                <a:gd name="T11" fmla="*/ 433 h 457"/>
                <a:gd name="T12" fmla="*/ 134 w 563"/>
                <a:gd name="T13" fmla="*/ 456 h 457"/>
                <a:gd name="T14" fmla="*/ 562 w 563"/>
                <a:gd name="T15" fmla="*/ 262 h 457"/>
                <a:gd name="T16" fmla="*/ 537 w 563"/>
                <a:gd name="T17" fmla="*/ 266 h 457"/>
                <a:gd name="T18" fmla="*/ 530 w 563"/>
                <a:gd name="T19" fmla="*/ 289 h 4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63" h="457">
                  <a:moveTo>
                    <a:pt x="2" y="0"/>
                  </a:moveTo>
                  <a:lnTo>
                    <a:pt x="0" y="26"/>
                  </a:lnTo>
                  <a:lnTo>
                    <a:pt x="0" y="59"/>
                  </a:lnTo>
                  <a:lnTo>
                    <a:pt x="20" y="59"/>
                  </a:lnTo>
                  <a:lnTo>
                    <a:pt x="0" y="59"/>
                  </a:lnTo>
                  <a:lnTo>
                    <a:pt x="113" y="433"/>
                  </a:lnTo>
                  <a:lnTo>
                    <a:pt x="134" y="456"/>
                  </a:lnTo>
                  <a:lnTo>
                    <a:pt x="562" y="262"/>
                  </a:lnTo>
                  <a:lnTo>
                    <a:pt x="537" y="266"/>
                  </a:lnTo>
                  <a:lnTo>
                    <a:pt x="530" y="289"/>
                  </a:lnTo>
                </a:path>
              </a:pathLst>
            </a:custGeom>
            <a:noFill/>
            <a:ln w="50800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9" name="Freeform 21"/>
            <p:cNvSpPr>
              <a:spLocks/>
            </p:cNvSpPr>
            <p:nvPr/>
          </p:nvSpPr>
          <p:spPr bwMode="auto">
            <a:xfrm>
              <a:off x="1688" y="1963"/>
              <a:ext cx="465" cy="553"/>
            </a:xfrm>
            <a:custGeom>
              <a:avLst/>
              <a:gdLst>
                <a:gd name="T0" fmla="*/ 464 w 465"/>
                <a:gd name="T1" fmla="*/ 3 h 553"/>
                <a:gd name="T2" fmla="*/ 445 w 465"/>
                <a:gd name="T3" fmla="*/ 0 h 553"/>
                <a:gd name="T4" fmla="*/ 445 w 465"/>
                <a:gd name="T5" fmla="*/ 16 h 553"/>
                <a:gd name="T6" fmla="*/ 0 w 465"/>
                <a:gd name="T7" fmla="*/ 292 h 553"/>
                <a:gd name="T8" fmla="*/ 241 w 465"/>
                <a:gd name="T9" fmla="*/ 552 h 553"/>
                <a:gd name="T10" fmla="*/ 464 w 465"/>
                <a:gd name="T11" fmla="*/ 3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5" h="553">
                  <a:moveTo>
                    <a:pt x="464" y="3"/>
                  </a:moveTo>
                  <a:lnTo>
                    <a:pt x="445" y="0"/>
                  </a:lnTo>
                  <a:lnTo>
                    <a:pt x="445" y="16"/>
                  </a:lnTo>
                  <a:lnTo>
                    <a:pt x="0" y="292"/>
                  </a:lnTo>
                  <a:lnTo>
                    <a:pt x="241" y="552"/>
                  </a:lnTo>
                  <a:lnTo>
                    <a:pt x="464" y="3"/>
                  </a:lnTo>
                </a:path>
              </a:pathLst>
            </a:cu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rnd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0" name="Freeform 22"/>
            <p:cNvSpPr>
              <a:spLocks/>
            </p:cNvSpPr>
            <p:nvPr/>
          </p:nvSpPr>
          <p:spPr bwMode="auto">
            <a:xfrm>
              <a:off x="1688" y="1963"/>
              <a:ext cx="465" cy="553"/>
            </a:xfrm>
            <a:custGeom>
              <a:avLst/>
              <a:gdLst>
                <a:gd name="T0" fmla="*/ 464 w 465"/>
                <a:gd name="T1" fmla="*/ 3 h 553"/>
                <a:gd name="T2" fmla="*/ 445 w 465"/>
                <a:gd name="T3" fmla="*/ 0 h 553"/>
                <a:gd name="T4" fmla="*/ 445 w 465"/>
                <a:gd name="T5" fmla="*/ 16 h 553"/>
                <a:gd name="T6" fmla="*/ 0 w 465"/>
                <a:gd name="T7" fmla="*/ 292 h 553"/>
                <a:gd name="T8" fmla="*/ 241 w 465"/>
                <a:gd name="T9" fmla="*/ 552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5" h="553">
                  <a:moveTo>
                    <a:pt x="464" y="3"/>
                  </a:moveTo>
                  <a:lnTo>
                    <a:pt x="445" y="0"/>
                  </a:lnTo>
                  <a:lnTo>
                    <a:pt x="445" y="16"/>
                  </a:lnTo>
                  <a:lnTo>
                    <a:pt x="0" y="292"/>
                  </a:lnTo>
                  <a:lnTo>
                    <a:pt x="241" y="552"/>
                  </a:lnTo>
                </a:path>
              </a:pathLst>
            </a:custGeom>
            <a:noFill/>
            <a:ln w="50800" cap="rnd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1" name="Line 23"/>
            <p:cNvSpPr>
              <a:spLocks noChangeShapeType="1"/>
            </p:cNvSpPr>
            <p:nvPr/>
          </p:nvSpPr>
          <p:spPr bwMode="auto">
            <a:xfrm flipV="1">
              <a:off x="588" y="1325"/>
              <a:ext cx="0" cy="247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32" name="Freeform 24"/>
            <p:cNvSpPr>
              <a:spLocks/>
            </p:cNvSpPr>
            <p:nvPr/>
          </p:nvSpPr>
          <p:spPr bwMode="auto">
            <a:xfrm>
              <a:off x="556" y="1290"/>
              <a:ext cx="65" cy="47"/>
            </a:xfrm>
            <a:custGeom>
              <a:avLst/>
              <a:gdLst>
                <a:gd name="T0" fmla="*/ 0 w 65"/>
                <a:gd name="T1" fmla="*/ 46 h 47"/>
                <a:gd name="T2" fmla="*/ 64 w 65"/>
                <a:gd name="T3" fmla="*/ 46 h 47"/>
                <a:gd name="T4" fmla="*/ 32 w 65"/>
                <a:gd name="T5" fmla="*/ 0 h 47"/>
                <a:gd name="T6" fmla="*/ 0 w 65"/>
                <a:gd name="T7" fmla="*/ 46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47">
                  <a:moveTo>
                    <a:pt x="0" y="46"/>
                  </a:moveTo>
                  <a:lnTo>
                    <a:pt x="64" y="46"/>
                  </a:lnTo>
                  <a:lnTo>
                    <a:pt x="32" y="0"/>
                  </a:lnTo>
                  <a:lnTo>
                    <a:pt x="0" y="46"/>
                  </a:lnTo>
                </a:path>
              </a:pathLst>
            </a:custGeom>
            <a:solidFill>
              <a:srgbClr val="000000"/>
            </a:solidFill>
            <a:ln w="12700" cap="rnd" cmpd="sng">
              <a:solidFill>
                <a:srgbClr val="000000"/>
              </a:solidFill>
              <a:prstDash val="solid"/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3" name="Line 25"/>
            <p:cNvSpPr>
              <a:spLocks noChangeShapeType="1"/>
            </p:cNvSpPr>
            <p:nvPr/>
          </p:nvSpPr>
          <p:spPr bwMode="auto">
            <a:xfrm>
              <a:off x="599" y="3798"/>
              <a:ext cx="3148" cy="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34" name="Freeform 26"/>
            <p:cNvSpPr>
              <a:spLocks/>
            </p:cNvSpPr>
            <p:nvPr/>
          </p:nvSpPr>
          <p:spPr bwMode="auto">
            <a:xfrm>
              <a:off x="3734" y="3766"/>
              <a:ext cx="48" cy="65"/>
            </a:xfrm>
            <a:custGeom>
              <a:avLst/>
              <a:gdLst>
                <a:gd name="T0" fmla="*/ 0 w 48"/>
                <a:gd name="T1" fmla="*/ 0 h 65"/>
                <a:gd name="T2" fmla="*/ 0 w 48"/>
                <a:gd name="T3" fmla="*/ 64 h 65"/>
                <a:gd name="T4" fmla="*/ 47 w 48"/>
                <a:gd name="T5" fmla="*/ 32 h 65"/>
                <a:gd name="T6" fmla="*/ 0 w 48"/>
                <a:gd name="T7" fmla="*/ 0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65">
                  <a:moveTo>
                    <a:pt x="0" y="0"/>
                  </a:moveTo>
                  <a:lnTo>
                    <a:pt x="0" y="64"/>
                  </a:lnTo>
                  <a:lnTo>
                    <a:pt x="47" y="32"/>
                  </a:ln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  <a:ln w="12700" cap="rnd" cmpd="sng">
              <a:solidFill>
                <a:srgbClr val="000000"/>
              </a:solidFill>
              <a:prstDash val="solid"/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5" name="Rectangle 27"/>
            <p:cNvSpPr>
              <a:spLocks noChangeArrowheads="1"/>
            </p:cNvSpPr>
            <p:nvPr/>
          </p:nvSpPr>
          <p:spPr bwMode="auto">
            <a:xfrm>
              <a:off x="151" y="2386"/>
              <a:ext cx="304" cy="28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36" name="Rectangle 28"/>
            <p:cNvSpPr>
              <a:spLocks noChangeArrowheads="1"/>
            </p:cNvSpPr>
            <p:nvPr/>
          </p:nvSpPr>
          <p:spPr bwMode="auto">
            <a:xfrm>
              <a:off x="106" y="2377"/>
              <a:ext cx="25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r>
                <a:rPr lang="en-US" altLang="en-US" sz="2400" b="1">
                  <a:solidFill>
                    <a:srgbClr val="000000"/>
                  </a:solidFill>
                </a:rPr>
                <a:t>Y</a:t>
              </a:r>
            </a:p>
          </p:txBody>
        </p:sp>
        <p:sp>
          <p:nvSpPr>
            <p:cNvPr id="17437" name="Rectangle 29"/>
            <p:cNvSpPr>
              <a:spLocks noChangeArrowheads="1"/>
            </p:cNvSpPr>
            <p:nvPr/>
          </p:nvSpPr>
          <p:spPr bwMode="auto">
            <a:xfrm>
              <a:off x="2146" y="3944"/>
              <a:ext cx="304" cy="28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38" name="Rectangle 30"/>
            <p:cNvSpPr>
              <a:spLocks noChangeArrowheads="1"/>
            </p:cNvSpPr>
            <p:nvPr/>
          </p:nvSpPr>
          <p:spPr bwMode="auto">
            <a:xfrm>
              <a:off x="2101" y="3933"/>
              <a:ext cx="25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r>
                <a:rPr lang="en-US" altLang="en-US" sz="2400" b="1">
                  <a:solidFill>
                    <a:srgbClr val="000000"/>
                  </a:solidFill>
                </a:rPr>
                <a:t>X</a:t>
              </a:r>
            </a:p>
          </p:txBody>
        </p:sp>
        <p:sp>
          <p:nvSpPr>
            <p:cNvPr id="17439" name="Oval 31"/>
            <p:cNvSpPr>
              <a:spLocks noChangeArrowheads="1"/>
            </p:cNvSpPr>
            <p:nvPr/>
          </p:nvSpPr>
          <p:spPr bwMode="auto">
            <a:xfrm>
              <a:off x="1356" y="3038"/>
              <a:ext cx="84" cy="72"/>
            </a:xfrm>
            <a:prstGeom prst="ellipse">
              <a:avLst/>
            </a:prstGeom>
            <a:solidFill>
              <a:srgbClr val="D3D3D3"/>
            </a:solidFill>
            <a:ln w="127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40" name="Oval 32"/>
            <p:cNvSpPr>
              <a:spLocks noChangeArrowheads="1"/>
            </p:cNvSpPr>
            <p:nvPr/>
          </p:nvSpPr>
          <p:spPr bwMode="auto">
            <a:xfrm>
              <a:off x="1928" y="3128"/>
              <a:ext cx="84" cy="72"/>
            </a:xfrm>
            <a:prstGeom prst="ellipse">
              <a:avLst/>
            </a:prstGeom>
            <a:solidFill>
              <a:srgbClr val="D3D3D3"/>
            </a:solidFill>
            <a:ln w="127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41" name="Oval 33"/>
            <p:cNvSpPr>
              <a:spLocks noChangeArrowheads="1"/>
            </p:cNvSpPr>
            <p:nvPr/>
          </p:nvSpPr>
          <p:spPr bwMode="auto">
            <a:xfrm>
              <a:off x="2007" y="2455"/>
              <a:ext cx="82" cy="74"/>
            </a:xfrm>
            <a:prstGeom prst="ellipse">
              <a:avLst/>
            </a:prstGeom>
            <a:solidFill>
              <a:srgbClr val="D3D3D3"/>
            </a:solidFill>
            <a:ln w="127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42" name="Oval 34"/>
            <p:cNvSpPr>
              <a:spLocks noChangeArrowheads="1"/>
            </p:cNvSpPr>
            <p:nvPr/>
          </p:nvSpPr>
          <p:spPr bwMode="auto">
            <a:xfrm>
              <a:off x="2118" y="1951"/>
              <a:ext cx="83" cy="72"/>
            </a:xfrm>
            <a:prstGeom prst="ellipse">
              <a:avLst/>
            </a:prstGeom>
            <a:solidFill>
              <a:srgbClr val="D3D3D3"/>
            </a:solidFill>
            <a:ln w="127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43" name="Oval 35"/>
            <p:cNvSpPr>
              <a:spLocks noChangeArrowheads="1"/>
            </p:cNvSpPr>
            <p:nvPr/>
          </p:nvSpPr>
          <p:spPr bwMode="auto">
            <a:xfrm>
              <a:off x="1368" y="3240"/>
              <a:ext cx="83" cy="72"/>
            </a:xfrm>
            <a:prstGeom prst="ellipse">
              <a:avLst/>
            </a:prstGeom>
            <a:solidFill>
              <a:srgbClr val="D3D3D3"/>
            </a:solidFill>
            <a:ln w="127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44" name="Rectangle 36"/>
            <p:cNvSpPr>
              <a:spLocks noChangeArrowheads="1"/>
            </p:cNvSpPr>
            <p:nvPr/>
          </p:nvSpPr>
          <p:spPr bwMode="auto">
            <a:xfrm>
              <a:off x="2239" y="1847"/>
              <a:ext cx="516" cy="21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45" name="Rectangle 37"/>
            <p:cNvSpPr>
              <a:spLocks noChangeArrowheads="1"/>
            </p:cNvSpPr>
            <p:nvPr/>
          </p:nvSpPr>
          <p:spPr bwMode="auto">
            <a:xfrm>
              <a:off x="2194" y="1837"/>
              <a:ext cx="583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r>
                <a:rPr lang="en-US" altLang="en-US" dirty="0">
                  <a:solidFill>
                    <a:srgbClr val="000000"/>
                  </a:solidFill>
                </a:rPr>
                <a:t>(x1,y1)</a:t>
              </a:r>
            </a:p>
          </p:txBody>
        </p:sp>
        <p:sp>
          <p:nvSpPr>
            <p:cNvPr id="17446" name="Rectangle 38"/>
            <p:cNvSpPr>
              <a:spLocks noChangeArrowheads="1"/>
            </p:cNvSpPr>
            <p:nvPr/>
          </p:nvSpPr>
          <p:spPr bwMode="auto">
            <a:xfrm>
              <a:off x="781" y="1455"/>
              <a:ext cx="909" cy="259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47" name="Rectangle 39"/>
            <p:cNvSpPr>
              <a:spLocks noChangeArrowheads="1"/>
            </p:cNvSpPr>
            <p:nvPr/>
          </p:nvSpPr>
          <p:spPr bwMode="auto">
            <a:xfrm>
              <a:off x="735" y="1444"/>
              <a:ext cx="645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r>
                <a:rPr lang="en-US" altLang="en-US">
                  <a:solidFill>
                    <a:srgbClr val="000000"/>
                  </a:solidFill>
                </a:rPr>
                <a:t>Frame 1</a:t>
              </a:r>
            </a:p>
          </p:txBody>
        </p:sp>
      </p:grpSp>
      <p:sp>
        <p:nvSpPr>
          <p:cNvPr id="17449" name="Rectangle 41"/>
          <p:cNvSpPr>
            <a:spLocks noChangeArrowheads="1"/>
          </p:cNvSpPr>
          <p:nvPr/>
        </p:nvSpPr>
        <p:spPr bwMode="auto">
          <a:xfrm>
            <a:off x="5168900" y="1498600"/>
            <a:ext cx="3717925" cy="40325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r>
              <a:rPr lang="en-US" altLang="en-US" sz="3200" dirty="0"/>
              <a:t>The typical data that we have to work with in biomechanics are the x and y locations of the segment endpoints. </a:t>
            </a:r>
            <a:r>
              <a:rPr lang="en-US" altLang="en-US" sz="3200" dirty="0">
                <a:solidFill>
                  <a:srgbClr val="FF0000"/>
                </a:solidFill>
              </a:rPr>
              <a:t>These are digitized from video or film.</a:t>
            </a:r>
          </a:p>
        </p:txBody>
      </p:sp>
      <p:cxnSp>
        <p:nvCxnSpPr>
          <p:cNvPr id="3" name="Straight Arrow Connector 2"/>
          <p:cNvCxnSpPr/>
          <p:nvPr/>
        </p:nvCxnSpPr>
        <p:spPr>
          <a:xfrm>
            <a:off x="1678782" y="2720976"/>
            <a:ext cx="0" cy="834231"/>
          </a:xfrm>
          <a:prstGeom prst="straightConnector1">
            <a:avLst/>
          </a:prstGeom>
          <a:ln w="38100"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 flipH="1">
            <a:off x="1678782" y="3543070"/>
            <a:ext cx="652586" cy="0"/>
          </a:xfrm>
          <a:prstGeom prst="straightConnector1">
            <a:avLst/>
          </a:prstGeom>
          <a:ln w="38100"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8417404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585788" y="212725"/>
            <a:ext cx="7772400" cy="1143000"/>
          </a:xfrm>
          <a:noFill/>
          <a:ln/>
        </p:spPr>
        <p:txBody>
          <a:bodyPr/>
          <a:lstStyle/>
          <a:p>
            <a:r>
              <a:rPr lang="en-US" altLang="en-US" dirty="0"/>
              <a:t>Angular Variables</a:t>
            </a:r>
          </a:p>
        </p:txBody>
      </p:sp>
      <p:grpSp>
        <p:nvGrpSpPr>
          <p:cNvPr id="6184" name="Group 40"/>
          <p:cNvGrpSpPr>
            <a:grpSpLocks/>
          </p:cNvGrpSpPr>
          <p:nvPr/>
        </p:nvGrpSpPr>
        <p:grpSpPr bwMode="auto">
          <a:xfrm>
            <a:off x="57150" y="2376488"/>
            <a:ext cx="8809038" cy="2135187"/>
            <a:chOff x="36" y="1497"/>
            <a:chExt cx="5549" cy="1345"/>
          </a:xfrm>
        </p:grpSpPr>
        <p:sp>
          <p:nvSpPr>
            <p:cNvPr id="6148" name="Rectangle 4"/>
            <p:cNvSpPr>
              <a:spLocks noChangeArrowheads="1"/>
            </p:cNvSpPr>
            <p:nvPr/>
          </p:nvSpPr>
          <p:spPr bwMode="auto">
            <a:xfrm>
              <a:off x="1837" y="1507"/>
              <a:ext cx="799" cy="3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r>
                <a:rPr lang="en-US" altLang="en-US" sz="3300">
                  <a:solidFill>
                    <a:srgbClr val="000000"/>
                  </a:solidFill>
                </a:rPr>
                <a:t>Linear</a:t>
              </a:r>
              <a:endParaRPr lang="en-US" altLang="en-US" sz="3600"/>
            </a:p>
          </p:txBody>
        </p:sp>
        <p:sp>
          <p:nvSpPr>
            <p:cNvPr id="6149" name="Rectangle 5"/>
            <p:cNvSpPr>
              <a:spLocks noChangeArrowheads="1"/>
            </p:cNvSpPr>
            <p:nvPr/>
          </p:nvSpPr>
          <p:spPr bwMode="auto">
            <a:xfrm>
              <a:off x="3685" y="1507"/>
              <a:ext cx="978" cy="3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r>
                <a:rPr lang="en-US" altLang="en-US" sz="3300">
                  <a:solidFill>
                    <a:srgbClr val="000000"/>
                  </a:solidFill>
                </a:rPr>
                <a:t>Angular</a:t>
              </a:r>
              <a:endParaRPr lang="en-US" altLang="en-US" sz="3600"/>
            </a:p>
          </p:txBody>
        </p:sp>
        <p:sp>
          <p:nvSpPr>
            <p:cNvPr id="6150" name="Rectangle 6"/>
            <p:cNvSpPr>
              <a:spLocks noChangeArrowheads="1"/>
            </p:cNvSpPr>
            <p:nvPr/>
          </p:nvSpPr>
          <p:spPr bwMode="auto">
            <a:xfrm>
              <a:off x="1748" y="1497"/>
              <a:ext cx="21" cy="307"/>
            </a:xfrm>
            <a:prstGeom prst="rect">
              <a:avLst/>
            </a:pr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51" name="Rectangle 7"/>
            <p:cNvSpPr>
              <a:spLocks noChangeArrowheads="1"/>
            </p:cNvSpPr>
            <p:nvPr/>
          </p:nvSpPr>
          <p:spPr bwMode="auto">
            <a:xfrm>
              <a:off x="3595" y="1497"/>
              <a:ext cx="21" cy="307"/>
            </a:xfrm>
            <a:prstGeom prst="rect">
              <a:avLst/>
            </a:pr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52" name="Rectangle 8"/>
            <p:cNvSpPr>
              <a:spLocks noChangeArrowheads="1"/>
            </p:cNvSpPr>
            <p:nvPr/>
          </p:nvSpPr>
          <p:spPr bwMode="auto">
            <a:xfrm>
              <a:off x="118" y="1825"/>
              <a:ext cx="980" cy="3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r>
                <a:rPr lang="en-US" altLang="en-US" sz="3300">
                  <a:solidFill>
                    <a:srgbClr val="000000"/>
                  </a:solidFill>
                </a:rPr>
                <a:t>Position</a:t>
              </a:r>
              <a:endParaRPr lang="en-US" altLang="en-US" sz="3600"/>
            </a:p>
          </p:txBody>
        </p:sp>
        <p:sp>
          <p:nvSpPr>
            <p:cNvPr id="6153" name="Rectangle 9"/>
            <p:cNvSpPr>
              <a:spLocks noChangeArrowheads="1"/>
            </p:cNvSpPr>
            <p:nvPr/>
          </p:nvSpPr>
          <p:spPr bwMode="auto">
            <a:xfrm>
              <a:off x="1837" y="1825"/>
              <a:ext cx="311" cy="3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r>
                <a:rPr lang="en-US" altLang="en-US" sz="3300">
                  <a:solidFill>
                    <a:srgbClr val="000000"/>
                  </a:solidFill>
                </a:rPr>
                <a:t>m</a:t>
              </a:r>
              <a:endParaRPr lang="en-US" altLang="en-US" sz="3600"/>
            </a:p>
          </p:txBody>
        </p:sp>
        <p:sp>
          <p:nvSpPr>
            <p:cNvPr id="6154" name="Rectangle 10"/>
            <p:cNvSpPr>
              <a:spLocks noChangeArrowheads="1"/>
            </p:cNvSpPr>
            <p:nvPr/>
          </p:nvSpPr>
          <p:spPr bwMode="auto">
            <a:xfrm>
              <a:off x="2798" y="1825"/>
              <a:ext cx="103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r>
                <a:rPr lang="en-US" altLang="en-US" sz="3300">
                  <a:solidFill>
                    <a:srgbClr val="000000"/>
                  </a:solidFill>
                </a:rPr>
                <a:t>s</a:t>
              </a:r>
              <a:endParaRPr lang="en-US" altLang="en-US" sz="3600"/>
            </a:p>
          </p:txBody>
        </p:sp>
        <p:sp>
          <p:nvSpPr>
            <p:cNvPr id="6155" name="Rectangle 11"/>
            <p:cNvSpPr>
              <a:spLocks noChangeArrowheads="1"/>
            </p:cNvSpPr>
            <p:nvPr/>
          </p:nvSpPr>
          <p:spPr bwMode="auto">
            <a:xfrm>
              <a:off x="3685" y="1825"/>
              <a:ext cx="1268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r>
                <a:rPr lang="en-US" altLang="en-US" sz="3300">
                  <a:solidFill>
                    <a:srgbClr val="000000"/>
                  </a:solidFill>
                </a:rPr>
                <a:t> deg. or rad.</a:t>
              </a:r>
              <a:endParaRPr lang="en-US" altLang="en-US" sz="3600"/>
            </a:p>
          </p:txBody>
        </p:sp>
        <p:sp>
          <p:nvSpPr>
            <p:cNvPr id="6156" name="Rectangle 12"/>
            <p:cNvSpPr>
              <a:spLocks noChangeArrowheads="1"/>
            </p:cNvSpPr>
            <p:nvPr/>
          </p:nvSpPr>
          <p:spPr bwMode="auto">
            <a:xfrm>
              <a:off x="5258" y="1815"/>
              <a:ext cx="293" cy="3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r>
                <a:rPr lang="en-US" altLang="en-US" sz="3300" dirty="0">
                  <a:solidFill>
                    <a:srgbClr val="000000"/>
                  </a:solidFill>
                  <a:latin typeface="Symbol" pitchFamily="18" charset="2"/>
                </a:rPr>
                <a:t>q</a:t>
              </a:r>
              <a:endParaRPr lang="en-US" altLang="en-US" sz="3600" dirty="0"/>
            </a:p>
          </p:txBody>
        </p:sp>
        <p:sp>
          <p:nvSpPr>
            <p:cNvPr id="6157" name="Rectangle 13"/>
            <p:cNvSpPr>
              <a:spLocks noChangeArrowheads="1"/>
            </p:cNvSpPr>
            <p:nvPr/>
          </p:nvSpPr>
          <p:spPr bwMode="auto">
            <a:xfrm>
              <a:off x="36" y="1804"/>
              <a:ext cx="1712" cy="11"/>
            </a:xfrm>
            <a:prstGeom prst="rect">
              <a:avLst/>
            </a:pr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58" name="Rectangle 14"/>
            <p:cNvSpPr>
              <a:spLocks noChangeArrowheads="1"/>
            </p:cNvSpPr>
            <p:nvPr/>
          </p:nvSpPr>
          <p:spPr bwMode="auto">
            <a:xfrm>
              <a:off x="1748" y="1804"/>
              <a:ext cx="21" cy="11"/>
            </a:xfrm>
            <a:prstGeom prst="rect">
              <a:avLst/>
            </a:pr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59" name="Rectangle 15"/>
            <p:cNvSpPr>
              <a:spLocks noChangeArrowheads="1"/>
            </p:cNvSpPr>
            <p:nvPr/>
          </p:nvSpPr>
          <p:spPr bwMode="auto">
            <a:xfrm>
              <a:off x="1769" y="1804"/>
              <a:ext cx="948" cy="11"/>
            </a:xfrm>
            <a:prstGeom prst="rect">
              <a:avLst/>
            </a:pr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60" name="Rectangle 16"/>
            <p:cNvSpPr>
              <a:spLocks noChangeArrowheads="1"/>
            </p:cNvSpPr>
            <p:nvPr/>
          </p:nvSpPr>
          <p:spPr bwMode="auto">
            <a:xfrm>
              <a:off x="2717" y="1804"/>
              <a:ext cx="11" cy="11"/>
            </a:xfrm>
            <a:prstGeom prst="rect">
              <a:avLst/>
            </a:pr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61" name="Rectangle 17"/>
            <p:cNvSpPr>
              <a:spLocks noChangeArrowheads="1"/>
            </p:cNvSpPr>
            <p:nvPr/>
          </p:nvSpPr>
          <p:spPr bwMode="auto">
            <a:xfrm>
              <a:off x="2728" y="1804"/>
              <a:ext cx="867" cy="11"/>
            </a:xfrm>
            <a:prstGeom prst="rect">
              <a:avLst/>
            </a:pr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62" name="Rectangle 18"/>
            <p:cNvSpPr>
              <a:spLocks noChangeArrowheads="1"/>
            </p:cNvSpPr>
            <p:nvPr/>
          </p:nvSpPr>
          <p:spPr bwMode="auto">
            <a:xfrm>
              <a:off x="3595" y="1804"/>
              <a:ext cx="21" cy="11"/>
            </a:xfrm>
            <a:prstGeom prst="rect">
              <a:avLst/>
            </a:pr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63" name="Rectangle 19"/>
            <p:cNvSpPr>
              <a:spLocks noChangeArrowheads="1"/>
            </p:cNvSpPr>
            <p:nvPr/>
          </p:nvSpPr>
          <p:spPr bwMode="auto">
            <a:xfrm>
              <a:off x="3616" y="1804"/>
              <a:ext cx="1561" cy="11"/>
            </a:xfrm>
            <a:prstGeom prst="rect">
              <a:avLst/>
            </a:pr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64" name="Rectangle 20"/>
            <p:cNvSpPr>
              <a:spLocks noChangeArrowheads="1"/>
            </p:cNvSpPr>
            <p:nvPr/>
          </p:nvSpPr>
          <p:spPr bwMode="auto">
            <a:xfrm>
              <a:off x="5177" y="1804"/>
              <a:ext cx="11" cy="11"/>
            </a:xfrm>
            <a:prstGeom prst="rect">
              <a:avLst/>
            </a:pr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65" name="Rectangle 21"/>
            <p:cNvSpPr>
              <a:spLocks noChangeArrowheads="1"/>
            </p:cNvSpPr>
            <p:nvPr/>
          </p:nvSpPr>
          <p:spPr bwMode="auto">
            <a:xfrm>
              <a:off x="5188" y="1804"/>
              <a:ext cx="367" cy="11"/>
            </a:xfrm>
            <a:prstGeom prst="rect">
              <a:avLst/>
            </a:pr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66" name="Rectangle 22"/>
            <p:cNvSpPr>
              <a:spLocks noChangeArrowheads="1"/>
            </p:cNvSpPr>
            <p:nvPr/>
          </p:nvSpPr>
          <p:spPr bwMode="auto">
            <a:xfrm>
              <a:off x="1748" y="1815"/>
              <a:ext cx="21" cy="321"/>
            </a:xfrm>
            <a:prstGeom prst="rect">
              <a:avLst/>
            </a:pr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67" name="Rectangle 23"/>
            <p:cNvSpPr>
              <a:spLocks noChangeArrowheads="1"/>
            </p:cNvSpPr>
            <p:nvPr/>
          </p:nvSpPr>
          <p:spPr bwMode="auto">
            <a:xfrm>
              <a:off x="3595" y="1815"/>
              <a:ext cx="21" cy="321"/>
            </a:xfrm>
            <a:prstGeom prst="rect">
              <a:avLst/>
            </a:pr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68" name="Rectangle 24"/>
            <p:cNvSpPr>
              <a:spLocks noChangeArrowheads="1"/>
            </p:cNvSpPr>
            <p:nvPr/>
          </p:nvSpPr>
          <p:spPr bwMode="auto">
            <a:xfrm>
              <a:off x="118" y="2147"/>
              <a:ext cx="1024" cy="3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r>
                <a:rPr lang="en-US" altLang="en-US" sz="3300">
                  <a:solidFill>
                    <a:srgbClr val="000000"/>
                  </a:solidFill>
                </a:rPr>
                <a:t>Velocity</a:t>
              </a:r>
              <a:endParaRPr lang="en-US" altLang="en-US" sz="3600"/>
            </a:p>
          </p:txBody>
        </p:sp>
        <p:sp>
          <p:nvSpPr>
            <p:cNvPr id="6169" name="Rectangle 25"/>
            <p:cNvSpPr>
              <a:spLocks noChangeArrowheads="1"/>
            </p:cNvSpPr>
            <p:nvPr/>
          </p:nvSpPr>
          <p:spPr bwMode="auto">
            <a:xfrm>
              <a:off x="1837" y="2147"/>
              <a:ext cx="317" cy="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r>
                <a:rPr lang="en-US" altLang="en-US" sz="3300" dirty="0" err="1" smtClean="0">
                  <a:solidFill>
                    <a:srgbClr val="000000"/>
                  </a:solidFill>
                </a:rPr>
                <a:t>ms</a:t>
              </a:r>
              <a:endParaRPr lang="en-US" altLang="en-US" sz="3600" dirty="0"/>
            </a:p>
          </p:txBody>
        </p:sp>
        <p:sp>
          <p:nvSpPr>
            <p:cNvPr id="6170" name="Rectangle 26"/>
            <p:cNvSpPr>
              <a:spLocks noChangeArrowheads="1"/>
            </p:cNvSpPr>
            <p:nvPr/>
          </p:nvSpPr>
          <p:spPr bwMode="auto">
            <a:xfrm>
              <a:off x="2798" y="2147"/>
              <a:ext cx="241" cy="3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r>
                <a:rPr lang="en-US" altLang="en-US" sz="3300">
                  <a:solidFill>
                    <a:srgbClr val="000000"/>
                  </a:solidFill>
                </a:rPr>
                <a:t>v</a:t>
              </a:r>
              <a:endParaRPr lang="en-US" altLang="en-US" sz="3600"/>
            </a:p>
          </p:txBody>
        </p:sp>
        <p:sp>
          <p:nvSpPr>
            <p:cNvPr id="6171" name="Rectangle 27"/>
            <p:cNvSpPr>
              <a:spLocks noChangeArrowheads="1"/>
            </p:cNvSpPr>
            <p:nvPr/>
          </p:nvSpPr>
          <p:spPr bwMode="auto">
            <a:xfrm>
              <a:off x="3685" y="2147"/>
              <a:ext cx="416" cy="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r>
                <a:rPr lang="en-US" altLang="en-US" sz="3300" dirty="0">
                  <a:solidFill>
                    <a:srgbClr val="000000"/>
                  </a:solidFill>
                </a:rPr>
                <a:t> </a:t>
              </a:r>
              <a:r>
                <a:rPr lang="en-US" altLang="en-US" sz="3300" dirty="0" smtClean="0">
                  <a:solidFill>
                    <a:srgbClr val="000000"/>
                  </a:solidFill>
                </a:rPr>
                <a:t>rad</a:t>
              </a:r>
              <a:endParaRPr lang="en-US" altLang="en-US" sz="3600" dirty="0"/>
            </a:p>
          </p:txBody>
        </p:sp>
        <p:sp>
          <p:nvSpPr>
            <p:cNvPr id="6172" name="Rectangle 28"/>
            <p:cNvSpPr>
              <a:spLocks noChangeArrowheads="1"/>
            </p:cNvSpPr>
            <p:nvPr/>
          </p:nvSpPr>
          <p:spPr bwMode="auto">
            <a:xfrm>
              <a:off x="5258" y="2136"/>
              <a:ext cx="327" cy="3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r>
                <a:rPr lang="en-US" altLang="en-US" sz="3300">
                  <a:solidFill>
                    <a:srgbClr val="000000"/>
                  </a:solidFill>
                  <a:latin typeface="Symbol" pitchFamily="18" charset="2"/>
                </a:rPr>
                <a:t>w</a:t>
              </a:r>
              <a:endParaRPr lang="en-US" altLang="en-US" sz="3600"/>
            </a:p>
          </p:txBody>
        </p:sp>
        <p:sp>
          <p:nvSpPr>
            <p:cNvPr id="6173" name="Rectangle 29"/>
            <p:cNvSpPr>
              <a:spLocks noChangeArrowheads="1"/>
            </p:cNvSpPr>
            <p:nvPr/>
          </p:nvSpPr>
          <p:spPr bwMode="auto">
            <a:xfrm>
              <a:off x="1748" y="2136"/>
              <a:ext cx="21" cy="322"/>
            </a:xfrm>
            <a:prstGeom prst="rect">
              <a:avLst/>
            </a:pr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74" name="Rectangle 30"/>
            <p:cNvSpPr>
              <a:spLocks noChangeArrowheads="1"/>
            </p:cNvSpPr>
            <p:nvPr/>
          </p:nvSpPr>
          <p:spPr bwMode="auto">
            <a:xfrm>
              <a:off x="3595" y="2136"/>
              <a:ext cx="21" cy="322"/>
            </a:xfrm>
            <a:prstGeom prst="rect">
              <a:avLst/>
            </a:pr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75" name="Rectangle 31"/>
            <p:cNvSpPr>
              <a:spLocks noChangeArrowheads="1"/>
            </p:cNvSpPr>
            <p:nvPr/>
          </p:nvSpPr>
          <p:spPr bwMode="auto">
            <a:xfrm>
              <a:off x="118" y="2468"/>
              <a:ext cx="1463" cy="3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r>
                <a:rPr lang="en-US" altLang="en-US" sz="3300">
                  <a:solidFill>
                    <a:srgbClr val="000000"/>
                  </a:solidFill>
                </a:rPr>
                <a:t>Acceleration</a:t>
              </a:r>
              <a:endParaRPr lang="en-US" altLang="en-US" sz="3600"/>
            </a:p>
          </p:txBody>
        </p:sp>
        <p:sp>
          <p:nvSpPr>
            <p:cNvPr id="6176" name="Rectangle 32"/>
            <p:cNvSpPr>
              <a:spLocks noChangeArrowheads="1"/>
            </p:cNvSpPr>
            <p:nvPr/>
          </p:nvSpPr>
          <p:spPr bwMode="auto">
            <a:xfrm>
              <a:off x="1837" y="2468"/>
              <a:ext cx="317" cy="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r>
                <a:rPr lang="en-US" altLang="en-US" sz="3300" dirty="0" err="1" smtClean="0">
                  <a:solidFill>
                    <a:srgbClr val="000000"/>
                  </a:solidFill>
                </a:rPr>
                <a:t>ms</a:t>
              </a:r>
              <a:endParaRPr lang="en-US" altLang="en-US" sz="3600" dirty="0"/>
            </a:p>
          </p:txBody>
        </p:sp>
        <p:sp>
          <p:nvSpPr>
            <p:cNvPr id="6177" name="Rectangle 33"/>
            <p:cNvSpPr>
              <a:spLocks noChangeArrowheads="1"/>
            </p:cNvSpPr>
            <p:nvPr/>
          </p:nvSpPr>
          <p:spPr bwMode="auto">
            <a:xfrm>
              <a:off x="2154" y="2435"/>
              <a:ext cx="137" cy="2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r>
                <a:rPr lang="en-US" altLang="en-US" sz="2100" dirty="0" smtClean="0">
                  <a:solidFill>
                    <a:srgbClr val="000000"/>
                  </a:solidFill>
                </a:rPr>
                <a:t>-2</a:t>
              </a:r>
              <a:endParaRPr lang="en-US" altLang="en-US" sz="3600" dirty="0"/>
            </a:p>
          </p:txBody>
        </p:sp>
        <p:sp>
          <p:nvSpPr>
            <p:cNvPr id="6178" name="Rectangle 34"/>
            <p:cNvSpPr>
              <a:spLocks noChangeArrowheads="1"/>
            </p:cNvSpPr>
            <p:nvPr/>
          </p:nvSpPr>
          <p:spPr bwMode="auto">
            <a:xfrm>
              <a:off x="2798" y="2468"/>
              <a:ext cx="225" cy="3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r>
                <a:rPr lang="en-US" altLang="en-US" sz="3300">
                  <a:solidFill>
                    <a:srgbClr val="000000"/>
                  </a:solidFill>
                </a:rPr>
                <a:t>a</a:t>
              </a:r>
              <a:endParaRPr lang="en-US" altLang="en-US" sz="3600"/>
            </a:p>
          </p:txBody>
        </p:sp>
        <p:sp>
          <p:nvSpPr>
            <p:cNvPr id="6179" name="Rectangle 35"/>
            <p:cNvSpPr>
              <a:spLocks noChangeArrowheads="1"/>
            </p:cNvSpPr>
            <p:nvPr/>
          </p:nvSpPr>
          <p:spPr bwMode="auto">
            <a:xfrm>
              <a:off x="3685" y="2468"/>
              <a:ext cx="416" cy="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r>
                <a:rPr lang="en-US" altLang="en-US" sz="3300" dirty="0">
                  <a:solidFill>
                    <a:srgbClr val="000000"/>
                  </a:solidFill>
                </a:rPr>
                <a:t> </a:t>
              </a:r>
              <a:r>
                <a:rPr lang="en-US" altLang="en-US" sz="3300" dirty="0" smtClean="0">
                  <a:solidFill>
                    <a:srgbClr val="000000"/>
                  </a:solidFill>
                </a:rPr>
                <a:t>rad</a:t>
              </a:r>
              <a:endParaRPr lang="en-US" altLang="en-US" sz="3600" dirty="0"/>
            </a:p>
          </p:txBody>
        </p:sp>
        <p:sp>
          <p:nvSpPr>
            <p:cNvPr id="6180" name="Rectangle 36"/>
            <p:cNvSpPr>
              <a:spLocks noChangeArrowheads="1"/>
            </p:cNvSpPr>
            <p:nvPr/>
          </p:nvSpPr>
          <p:spPr bwMode="auto">
            <a:xfrm>
              <a:off x="4264" y="2435"/>
              <a:ext cx="0" cy="3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 altLang="en-US" sz="3600" dirty="0"/>
            </a:p>
          </p:txBody>
        </p:sp>
        <p:sp>
          <p:nvSpPr>
            <p:cNvPr id="6181" name="Rectangle 37"/>
            <p:cNvSpPr>
              <a:spLocks noChangeArrowheads="1"/>
            </p:cNvSpPr>
            <p:nvPr/>
          </p:nvSpPr>
          <p:spPr bwMode="auto">
            <a:xfrm>
              <a:off x="5258" y="2458"/>
              <a:ext cx="321" cy="3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r>
                <a:rPr lang="en-US" altLang="en-US" sz="3300">
                  <a:solidFill>
                    <a:srgbClr val="000000"/>
                  </a:solidFill>
                  <a:latin typeface="Symbol" pitchFamily="18" charset="2"/>
                </a:rPr>
                <a:t>a</a:t>
              </a:r>
              <a:endParaRPr lang="en-US" altLang="en-US" sz="3600"/>
            </a:p>
          </p:txBody>
        </p:sp>
        <p:sp>
          <p:nvSpPr>
            <p:cNvPr id="6182" name="Rectangle 38"/>
            <p:cNvSpPr>
              <a:spLocks noChangeArrowheads="1"/>
            </p:cNvSpPr>
            <p:nvPr/>
          </p:nvSpPr>
          <p:spPr bwMode="auto">
            <a:xfrm>
              <a:off x="1748" y="2458"/>
              <a:ext cx="21" cy="321"/>
            </a:xfrm>
            <a:prstGeom prst="rect">
              <a:avLst/>
            </a:pr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83" name="Rectangle 39"/>
            <p:cNvSpPr>
              <a:spLocks noChangeArrowheads="1"/>
            </p:cNvSpPr>
            <p:nvPr/>
          </p:nvSpPr>
          <p:spPr bwMode="auto">
            <a:xfrm>
              <a:off x="3595" y="2458"/>
              <a:ext cx="21" cy="321"/>
            </a:xfrm>
            <a:prstGeom prst="rect">
              <a:avLst/>
            </a:prstGeom>
            <a:solidFill>
              <a:srgbClr val="8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0" name="Rectangle 33"/>
          <p:cNvSpPr>
            <a:spLocks noChangeArrowheads="1"/>
          </p:cNvSpPr>
          <p:nvPr/>
        </p:nvSpPr>
        <p:spPr bwMode="auto">
          <a:xfrm>
            <a:off x="3409951" y="3408363"/>
            <a:ext cx="218008" cy="323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r>
              <a:rPr lang="en-US" altLang="en-US" sz="2100" dirty="0" smtClean="0">
                <a:solidFill>
                  <a:srgbClr val="000000"/>
                </a:solidFill>
              </a:rPr>
              <a:t>-1</a:t>
            </a:r>
            <a:endParaRPr lang="en-US" altLang="en-US" sz="3600" dirty="0"/>
          </a:p>
        </p:txBody>
      </p:sp>
      <p:sp>
        <p:nvSpPr>
          <p:cNvPr id="41" name="Rectangle 33"/>
          <p:cNvSpPr>
            <a:spLocks noChangeArrowheads="1"/>
          </p:cNvSpPr>
          <p:nvPr/>
        </p:nvSpPr>
        <p:spPr bwMode="auto">
          <a:xfrm>
            <a:off x="6506164" y="3390900"/>
            <a:ext cx="218008" cy="323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r>
              <a:rPr lang="en-US" altLang="en-US" sz="2100" dirty="0" smtClean="0">
                <a:solidFill>
                  <a:srgbClr val="000000"/>
                </a:solidFill>
              </a:rPr>
              <a:t>-1</a:t>
            </a:r>
            <a:endParaRPr lang="en-US" altLang="en-US" sz="3600" dirty="0"/>
          </a:p>
        </p:txBody>
      </p:sp>
      <p:sp>
        <p:nvSpPr>
          <p:cNvPr id="42" name="Rectangle 33"/>
          <p:cNvSpPr>
            <a:spLocks noChangeArrowheads="1"/>
          </p:cNvSpPr>
          <p:nvPr/>
        </p:nvSpPr>
        <p:spPr bwMode="auto">
          <a:xfrm>
            <a:off x="6510338" y="3909733"/>
            <a:ext cx="217488" cy="32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r>
              <a:rPr lang="en-US" altLang="en-US" sz="2100" dirty="0" smtClean="0">
                <a:solidFill>
                  <a:srgbClr val="000000"/>
                </a:solidFill>
              </a:rPr>
              <a:t>-2</a:t>
            </a:r>
            <a:endParaRPr lang="en-US" altLang="en-US" sz="3600" dirty="0"/>
          </a:p>
        </p:txBody>
      </p:sp>
    </p:spTree>
    <p:extLst>
      <p:ext uri="{BB962C8B-B14F-4D97-AF65-F5344CB8AC3E}">
        <p14:creationId xmlns:p14="http://schemas.microsoft.com/office/powerpoint/2010/main" val="3021049020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44538" y="133350"/>
            <a:ext cx="7772400" cy="1143000"/>
          </a:xfrm>
          <a:noFill/>
          <a:ln/>
        </p:spPr>
        <p:txBody>
          <a:bodyPr/>
          <a:lstStyle/>
          <a:p>
            <a:r>
              <a:rPr lang="en-US" altLang="en-US"/>
              <a:t>Radians</a:t>
            </a:r>
          </a:p>
        </p:txBody>
      </p:sp>
      <p:sp>
        <p:nvSpPr>
          <p:cNvPr id="8195" name="Oval 1027"/>
          <p:cNvSpPr>
            <a:spLocks noChangeArrowheads="1"/>
          </p:cNvSpPr>
          <p:nvPr/>
        </p:nvSpPr>
        <p:spPr bwMode="auto">
          <a:xfrm>
            <a:off x="319088" y="1179513"/>
            <a:ext cx="3508375" cy="327501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00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6" name="Arc 1028"/>
          <p:cNvSpPr>
            <a:spLocks/>
          </p:cNvSpPr>
          <p:nvPr/>
        </p:nvSpPr>
        <p:spPr bwMode="auto">
          <a:xfrm>
            <a:off x="2536825" y="2811463"/>
            <a:ext cx="107950" cy="198437"/>
          </a:xfrm>
          <a:custGeom>
            <a:avLst/>
            <a:gdLst>
              <a:gd name="G0" fmla="+- 319 0 0"/>
              <a:gd name="G1" fmla="+- 21600 0 0"/>
              <a:gd name="G2" fmla="+- 21600 0 0"/>
              <a:gd name="T0" fmla="*/ 0 w 21918"/>
              <a:gd name="T1" fmla="*/ 2 h 21600"/>
              <a:gd name="T2" fmla="*/ 21918 w 21918"/>
              <a:gd name="T3" fmla="*/ 21425 h 21600"/>
              <a:gd name="T4" fmla="*/ 319 w 21918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918" h="21600" fill="none" extrusionOk="0">
                <a:moveTo>
                  <a:pt x="0" y="2"/>
                </a:moveTo>
                <a:cubicBezTo>
                  <a:pt x="106" y="0"/>
                  <a:pt x="212" y="-1"/>
                  <a:pt x="319" y="0"/>
                </a:cubicBezTo>
                <a:cubicBezTo>
                  <a:pt x="12180" y="0"/>
                  <a:pt x="21822" y="9564"/>
                  <a:pt x="21918" y="21424"/>
                </a:cubicBezTo>
              </a:path>
              <a:path w="21918" h="21600" stroke="0" extrusionOk="0">
                <a:moveTo>
                  <a:pt x="0" y="2"/>
                </a:moveTo>
                <a:cubicBezTo>
                  <a:pt x="106" y="0"/>
                  <a:pt x="212" y="-1"/>
                  <a:pt x="319" y="0"/>
                </a:cubicBezTo>
                <a:cubicBezTo>
                  <a:pt x="12180" y="0"/>
                  <a:pt x="21822" y="9564"/>
                  <a:pt x="21918" y="21424"/>
                </a:cubicBezTo>
                <a:lnTo>
                  <a:pt x="319" y="216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7" name="Rectangle 1029"/>
          <p:cNvSpPr>
            <a:spLocks noChangeArrowheads="1"/>
          </p:cNvSpPr>
          <p:nvPr/>
        </p:nvSpPr>
        <p:spPr bwMode="auto">
          <a:xfrm>
            <a:off x="2705100" y="2554288"/>
            <a:ext cx="261938" cy="4318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8" name="Arc 1030"/>
          <p:cNvSpPr>
            <a:spLocks/>
          </p:cNvSpPr>
          <p:nvPr/>
        </p:nvSpPr>
        <p:spPr bwMode="auto">
          <a:xfrm>
            <a:off x="2236788" y="2670175"/>
            <a:ext cx="87312" cy="177800"/>
          </a:xfrm>
          <a:custGeom>
            <a:avLst/>
            <a:gdLst>
              <a:gd name="G0" fmla="+- 394 0 0"/>
              <a:gd name="G1" fmla="+- 21600 0 0"/>
              <a:gd name="G2" fmla="+- 21600 0 0"/>
              <a:gd name="T0" fmla="*/ 0 w 21993"/>
              <a:gd name="T1" fmla="*/ 4 h 21600"/>
              <a:gd name="T2" fmla="*/ 21993 w 21993"/>
              <a:gd name="T3" fmla="*/ 21404 h 21600"/>
              <a:gd name="T4" fmla="*/ 394 w 21993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993" h="21600" fill="none" extrusionOk="0">
                <a:moveTo>
                  <a:pt x="-1" y="3"/>
                </a:moveTo>
                <a:cubicBezTo>
                  <a:pt x="131" y="1"/>
                  <a:pt x="262" y="-1"/>
                  <a:pt x="394" y="0"/>
                </a:cubicBezTo>
                <a:cubicBezTo>
                  <a:pt x="12246" y="0"/>
                  <a:pt x="21885" y="9551"/>
                  <a:pt x="21993" y="21403"/>
                </a:cubicBezTo>
              </a:path>
              <a:path w="21993" h="21600" stroke="0" extrusionOk="0">
                <a:moveTo>
                  <a:pt x="-1" y="3"/>
                </a:moveTo>
                <a:cubicBezTo>
                  <a:pt x="131" y="1"/>
                  <a:pt x="262" y="-1"/>
                  <a:pt x="394" y="0"/>
                </a:cubicBezTo>
                <a:cubicBezTo>
                  <a:pt x="12246" y="0"/>
                  <a:pt x="21885" y="9551"/>
                  <a:pt x="21993" y="21403"/>
                </a:cubicBezTo>
                <a:lnTo>
                  <a:pt x="394" y="21600"/>
                </a:lnTo>
                <a:close/>
              </a:path>
            </a:pathLst>
          </a:custGeom>
          <a:noFill/>
          <a:ln w="12700" cap="rnd">
            <a:solidFill>
              <a:srgbClr val="0000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9" name="Rectangle 1031"/>
          <p:cNvSpPr>
            <a:spLocks noChangeArrowheads="1"/>
          </p:cNvSpPr>
          <p:nvPr/>
        </p:nvSpPr>
        <p:spPr bwMode="auto">
          <a:xfrm>
            <a:off x="2306638" y="2436813"/>
            <a:ext cx="363537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2700">
                <a:solidFill>
                  <a:srgbClr val="000000"/>
                </a:solidFill>
                <a:latin typeface="Symbol" pitchFamily="18" charset="2"/>
              </a:rPr>
              <a:t>q</a:t>
            </a:r>
          </a:p>
        </p:txBody>
      </p:sp>
      <p:sp>
        <p:nvSpPr>
          <p:cNvPr id="8200" name="Line 1032"/>
          <p:cNvSpPr>
            <a:spLocks noChangeShapeType="1"/>
          </p:cNvSpPr>
          <p:nvPr/>
        </p:nvSpPr>
        <p:spPr bwMode="auto">
          <a:xfrm>
            <a:off x="2111375" y="2863850"/>
            <a:ext cx="1685925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1" name="Rectangle 1033"/>
          <p:cNvSpPr>
            <a:spLocks noChangeArrowheads="1"/>
          </p:cNvSpPr>
          <p:nvPr/>
        </p:nvSpPr>
        <p:spPr bwMode="auto">
          <a:xfrm>
            <a:off x="2705100" y="1825625"/>
            <a:ext cx="196850" cy="454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2" name="Rectangle 1034"/>
          <p:cNvSpPr>
            <a:spLocks noChangeArrowheads="1"/>
          </p:cNvSpPr>
          <p:nvPr/>
        </p:nvSpPr>
        <p:spPr bwMode="auto">
          <a:xfrm>
            <a:off x="4387850" y="1738313"/>
            <a:ext cx="196850" cy="454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3" name="Rectangle 1035"/>
          <p:cNvSpPr>
            <a:spLocks noChangeArrowheads="1"/>
          </p:cNvSpPr>
          <p:nvPr/>
        </p:nvSpPr>
        <p:spPr bwMode="auto">
          <a:xfrm>
            <a:off x="3786188" y="1754188"/>
            <a:ext cx="298450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2700">
                <a:solidFill>
                  <a:srgbClr val="000000"/>
                </a:solidFill>
              </a:rPr>
              <a:t>r</a:t>
            </a:r>
          </a:p>
        </p:txBody>
      </p:sp>
      <p:sp>
        <p:nvSpPr>
          <p:cNvPr id="8204" name="Rectangle 1036"/>
          <p:cNvSpPr>
            <a:spLocks noChangeArrowheads="1"/>
          </p:cNvSpPr>
          <p:nvPr/>
        </p:nvSpPr>
        <p:spPr bwMode="auto">
          <a:xfrm>
            <a:off x="3352800" y="3052763"/>
            <a:ext cx="196850" cy="454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5" name="Rectangle 1037"/>
          <p:cNvSpPr>
            <a:spLocks noChangeArrowheads="1"/>
          </p:cNvSpPr>
          <p:nvPr/>
        </p:nvSpPr>
        <p:spPr bwMode="auto">
          <a:xfrm>
            <a:off x="2832100" y="2770188"/>
            <a:ext cx="298450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2700">
                <a:solidFill>
                  <a:srgbClr val="000000"/>
                </a:solidFill>
              </a:rPr>
              <a:t>r</a:t>
            </a:r>
          </a:p>
        </p:txBody>
      </p:sp>
      <p:sp>
        <p:nvSpPr>
          <p:cNvPr id="8206" name="Rectangle 1038"/>
          <p:cNvSpPr>
            <a:spLocks noChangeArrowheads="1"/>
          </p:cNvSpPr>
          <p:nvPr/>
        </p:nvSpPr>
        <p:spPr bwMode="auto">
          <a:xfrm>
            <a:off x="5141913" y="1304925"/>
            <a:ext cx="2805112" cy="193833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7" name="Rectangle 1039"/>
          <p:cNvSpPr>
            <a:spLocks noChangeArrowheads="1"/>
          </p:cNvSpPr>
          <p:nvPr/>
        </p:nvSpPr>
        <p:spPr bwMode="auto">
          <a:xfrm>
            <a:off x="5070475" y="1312863"/>
            <a:ext cx="487363" cy="56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100">
                <a:solidFill>
                  <a:srgbClr val="000000"/>
                </a:solidFill>
                <a:latin typeface="Symbol" pitchFamily="18" charset="2"/>
              </a:rPr>
              <a:t>q </a:t>
            </a:r>
          </a:p>
        </p:txBody>
      </p:sp>
      <p:sp>
        <p:nvSpPr>
          <p:cNvPr id="8208" name="Rectangle 1040"/>
          <p:cNvSpPr>
            <a:spLocks noChangeArrowheads="1"/>
          </p:cNvSpPr>
          <p:nvPr/>
        </p:nvSpPr>
        <p:spPr bwMode="auto">
          <a:xfrm>
            <a:off x="5372100" y="1314450"/>
            <a:ext cx="2409825" cy="56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100">
                <a:solidFill>
                  <a:srgbClr val="000000"/>
                </a:solidFill>
              </a:rPr>
              <a:t>= 1 rad = 57.3</a:t>
            </a:r>
          </a:p>
        </p:txBody>
      </p:sp>
      <p:sp>
        <p:nvSpPr>
          <p:cNvPr id="8209" name="Rectangle 1041"/>
          <p:cNvSpPr>
            <a:spLocks noChangeArrowheads="1"/>
          </p:cNvSpPr>
          <p:nvPr/>
        </p:nvSpPr>
        <p:spPr bwMode="auto">
          <a:xfrm>
            <a:off x="7575550" y="1268413"/>
            <a:ext cx="311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>
                <a:solidFill>
                  <a:srgbClr val="000000"/>
                </a:solidFill>
              </a:rPr>
              <a:t>o</a:t>
            </a:r>
          </a:p>
        </p:txBody>
      </p:sp>
      <p:sp>
        <p:nvSpPr>
          <p:cNvPr id="8210" name="Rectangle 1042"/>
          <p:cNvSpPr>
            <a:spLocks noChangeArrowheads="1"/>
          </p:cNvSpPr>
          <p:nvPr/>
        </p:nvSpPr>
        <p:spPr bwMode="auto">
          <a:xfrm>
            <a:off x="5070475" y="2252663"/>
            <a:ext cx="774700" cy="56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100">
                <a:solidFill>
                  <a:srgbClr val="000000"/>
                </a:solidFill>
              </a:rPr>
              <a:t>360</a:t>
            </a:r>
          </a:p>
        </p:txBody>
      </p:sp>
      <p:sp>
        <p:nvSpPr>
          <p:cNvPr id="8211" name="Rectangle 1043"/>
          <p:cNvSpPr>
            <a:spLocks noChangeArrowheads="1"/>
          </p:cNvSpPr>
          <p:nvPr/>
        </p:nvSpPr>
        <p:spPr bwMode="auto">
          <a:xfrm>
            <a:off x="5653088" y="2205038"/>
            <a:ext cx="311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>
                <a:solidFill>
                  <a:srgbClr val="000000"/>
                </a:solidFill>
              </a:rPr>
              <a:t>o</a:t>
            </a:r>
          </a:p>
        </p:txBody>
      </p:sp>
      <p:sp>
        <p:nvSpPr>
          <p:cNvPr id="8212" name="Rectangle 1044"/>
          <p:cNvSpPr>
            <a:spLocks noChangeArrowheads="1"/>
          </p:cNvSpPr>
          <p:nvPr/>
        </p:nvSpPr>
        <p:spPr bwMode="auto">
          <a:xfrm>
            <a:off x="5776913" y="2252663"/>
            <a:ext cx="800100" cy="56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100">
                <a:solidFill>
                  <a:srgbClr val="000000"/>
                </a:solidFill>
              </a:rPr>
              <a:t> = 2</a:t>
            </a:r>
          </a:p>
        </p:txBody>
      </p:sp>
      <p:sp>
        <p:nvSpPr>
          <p:cNvPr id="8213" name="Rectangle 1045"/>
          <p:cNvSpPr>
            <a:spLocks noChangeArrowheads="1"/>
          </p:cNvSpPr>
          <p:nvPr/>
        </p:nvSpPr>
        <p:spPr bwMode="auto">
          <a:xfrm>
            <a:off x="6388100" y="2249488"/>
            <a:ext cx="400050" cy="56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100">
                <a:solidFill>
                  <a:srgbClr val="000000"/>
                </a:solidFill>
                <a:latin typeface="Symbol" pitchFamily="18" charset="2"/>
              </a:rPr>
              <a:t>p</a:t>
            </a:r>
          </a:p>
        </p:txBody>
      </p:sp>
      <p:sp>
        <p:nvSpPr>
          <p:cNvPr id="8214" name="Rectangle 1046"/>
          <p:cNvSpPr>
            <a:spLocks noChangeArrowheads="1"/>
          </p:cNvSpPr>
          <p:nvPr/>
        </p:nvSpPr>
        <p:spPr bwMode="auto">
          <a:xfrm>
            <a:off x="6597650" y="2252663"/>
            <a:ext cx="785813" cy="56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100">
                <a:solidFill>
                  <a:srgbClr val="000000"/>
                </a:solidFill>
              </a:rPr>
              <a:t> rad</a:t>
            </a:r>
          </a:p>
        </p:txBody>
      </p:sp>
      <p:sp>
        <p:nvSpPr>
          <p:cNvPr id="8215" name="Rectangle 1047"/>
          <p:cNvSpPr>
            <a:spLocks noChangeArrowheads="1"/>
          </p:cNvSpPr>
          <p:nvPr/>
        </p:nvSpPr>
        <p:spPr bwMode="auto">
          <a:xfrm>
            <a:off x="4691063" y="3817938"/>
            <a:ext cx="4129087" cy="245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-32" charset="0"/>
              </a:defRPr>
            </a:lvl1pPr>
            <a:lvl2pPr marL="674688" indent="-217488">
              <a:defRPr sz="2400">
                <a:solidFill>
                  <a:schemeClr val="tx1"/>
                </a:solidFill>
                <a:latin typeface="Times New Roman" pitchFamily="-32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itchFamily="-32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itchFamily="-32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itchFamily="-32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32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32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32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-32" charset="0"/>
              </a:defRPr>
            </a:lvl9pPr>
          </a:lstStyle>
          <a:p>
            <a:pPr>
              <a:spcBef>
                <a:spcPct val="20000"/>
              </a:spcBef>
            </a:pPr>
            <a:r>
              <a:rPr lang="en-US" altLang="en-US" sz="3200"/>
              <a:t>What is a radian?</a:t>
            </a:r>
          </a:p>
          <a:p>
            <a:pPr lvl="1">
              <a:spcBef>
                <a:spcPct val="20000"/>
              </a:spcBef>
              <a:buFontTx/>
              <a:buChar char="–"/>
            </a:pPr>
            <a:r>
              <a:rPr lang="en-US" altLang="en-US" sz="2800"/>
              <a:t>a </a:t>
            </a:r>
            <a:r>
              <a:rPr lang="en-US" altLang="en-US" sz="2800" u="sng"/>
              <a:t>unitless</a:t>
            </a:r>
            <a:r>
              <a:rPr lang="en-US" altLang="en-US" sz="2800"/>
              <a:t> measure of angles</a:t>
            </a:r>
          </a:p>
          <a:p>
            <a:pPr lvl="1">
              <a:spcBef>
                <a:spcPct val="20000"/>
              </a:spcBef>
              <a:buFontTx/>
              <a:buChar char="–"/>
            </a:pPr>
            <a:r>
              <a:rPr lang="en-US" altLang="en-US" sz="2800"/>
              <a:t>the SI unit for angular measurement</a:t>
            </a:r>
          </a:p>
        </p:txBody>
      </p:sp>
      <p:sp>
        <p:nvSpPr>
          <p:cNvPr id="8216" name="Rectangle 1048"/>
          <p:cNvSpPr>
            <a:spLocks noChangeArrowheads="1"/>
          </p:cNvSpPr>
          <p:nvPr/>
        </p:nvSpPr>
        <p:spPr bwMode="auto">
          <a:xfrm>
            <a:off x="244475" y="5197475"/>
            <a:ext cx="4684713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r>
              <a:rPr lang="en-US" altLang="en-US" sz="2800"/>
              <a:t>1 radian is the angular distance covered when the arclength equals the radius</a:t>
            </a:r>
          </a:p>
        </p:txBody>
      </p:sp>
      <p:sp>
        <p:nvSpPr>
          <p:cNvPr id="8217" name="Rectangle 1049"/>
          <p:cNvSpPr>
            <a:spLocks noChangeArrowheads="1"/>
          </p:cNvSpPr>
          <p:nvPr/>
        </p:nvSpPr>
        <p:spPr bwMode="auto">
          <a:xfrm>
            <a:off x="2324100" y="1762125"/>
            <a:ext cx="298450" cy="50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2700">
                <a:solidFill>
                  <a:srgbClr val="000000"/>
                </a:solidFill>
              </a:rPr>
              <a:t>r</a:t>
            </a:r>
          </a:p>
        </p:txBody>
      </p:sp>
      <p:sp>
        <p:nvSpPr>
          <p:cNvPr id="8218" name="Line 1050"/>
          <p:cNvSpPr>
            <a:spLocks noChangeShapeType="1"/>
          </p:cNvSpPr>
          <p:nvPr/>
        </p:nvSpPr>
        <p:spPr bwMode="auto">
          <a:xfrm flipV="1">
            <a:off x="2090738" y="1425575"/>
            <a:ext cx="933450" cy="14287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4494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18" name="Object 1026"/>
          <p:cNvGraphicFramePr>
            <a:graphicFrameLocks/>
          </p:cNvGraphicFramePr>
          <p:nvPr/>
        </p:nvGraphicFramePr>
        <p:xfrm>
          <a:off x="1119188" y="3713163"/>
          <a:ext cx="742950" cy="1352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2" name="Equation" r:id="rId3" imgW="380880" imgH="685800" progId="Equation.2">
                  <p:embed/>
                </p:oleObj>
              </mc:Choice>
              <mc:Fallback>
                <p:oleObj name="Equation" r:id="rId3" imgW="380880" imgH="685800" progId="Equation.2">
                  <p:embed/>
                  <p:pic>
                    <p:nvPicPr>
                      <p:cNvPr id="0" name="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19188" y="3713163"/>
                        <a:ext cx="742950" cy="1352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19" name="Object 1027"/>
          <p:cNvGraphicFramePr>
            <a:graphicFrameLocks/>
          </p:cNvGraphicFramePr>
          <p:nvPr/>
        </p:nvGraphicFramePr>
        <p:xfrm>
          <a:off x="3178175" y="3713163"/>
          <a:ext cx="768350" cy="1327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3" name="Equation" r:id="rId5" imgW="393480" imgH="672840" progId="Equation.2">
                  <p:embed/>
                </p:oleObj>
              </mc:Choice>
              <mc:Fallback>
                <p:oleObj name="Equation" r:id="rId5" imgW="393480" imgH="672840" progId="Equation.2">
                  <p:embed/>
                  <p:pic>
                    <p:nvPicPr>
                      <p:cNvPr id="0" name="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78175" y="3713163"/>
                        <a:ext cx="768350" cy="1327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20" name="Object 1028"/>
          <p:cNvGraphicFramePr>
            <a:graphicFrameLocks/>
          </p:cNvGraphicFramePr>
          <p:nvPr/>
        </p:nvGraphicFramePr>
        <p:xfrm>
          <a:off x="5510213" y="3713163"/>
          <a:ext cx="819150" cy="1352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" name="Equation" r:id="rId7" imgW="419040" imgH="685800" progId="Equation.2">
                  <p:embed/>
                </p:oleObj>
              </mc:Choice>
              <mc:Fallback>
                <p:oleObj name="Equation" r:id="rId7" imgW="419040" imgH="685800" progId="Equation.2">
                  <p:embed/>
                  <p:pic>
                    <p:nvPicPr>
                      <p:cNvPr id="0" name=""/>
                      <p:cNvPicPr>
                        <a:picLocks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10213" y="3713163"/>
                        <a:ext cx="819150" cy="1352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9229" name="Group 1037"/>
          <p:cNvGrpSpPr>
            <a:grpSpLocks/>
          </p:cNvGrpSpPr>
          <p:nvPr/>
        </p:nvGrpSpPr>
        <p:grpSpPr bwMode="auto">
          <a:xfrm>
            <a:off x="714375" y="985838"/>
            <a:ext cx="8048625" cy="2768600"/>
            <a:chOff x="450" y="621"/>
            <a:chExt cx="5070" cy="1744"/>
          </a:xfrm>
        </p:grpSpPr>
        <p:sp>
          <p:nvSpPr>
            <p:cNvPr id="9221" name="Freeform 1029"/>
            <p:cNvSpPr>
              <a:spLocks/>
            </p:cNvSpPr>
            <p:nvPr/>
          </p:nvSpPr>
          <p:spPr bwMode="auto">
            <a:xfrm>
              <a:off x="450" y="621"/>
              <a:ext cx="961" cy="913"/>
            </a:xfrm>
            <a:custGeom>
              <a:avLst/>
              <a:gdLst>
                <a:gd name="T0" fmla="*/ 0 w 961"/>
                <a:gd name="T1" fmla="*/ 0 h 913"/>
                <a:gd name="T2" fmla="*/ 0 w 961"/>
                <a:gd name="T3" fmla="*/ 912 h 913"/>
                <a:gd name="T4" fmla="*/ 960 w 961"/>
                <a:gd name="T5" fmla="*/ 912 h 9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61" h="913">
                  <a:moveTo>
                    <a:pt x="0" y="0"/>
                  </a:moveTo>
                  <a:lnTo>
                    <a:pt x="0" y="912"/>
                  </a:lnTo>
                  <a:lnTo>
                    <a:pt x="960" y="912"/>
                  </a:lnTo>
                </a:path>
              </a:pathLst>
            </a:custGeom>
            <a:noFill/>
            <a:ln w="508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22" name="Arc 1030"/>
            <p:cNvSpPr>
              <a:spLocks/>
            </p:cNvSpPr>
            <p:nvPr/>
          </p:nvSpPr>
          <p:spPr bwMode="auto">
            <a:xfrm rot="10800000">
              <a:off x="457" y="1245"/>
              <a:ext cx="282" cy="288"/>
            </a:xfrm>
            <a:custGeom>
              <a:avLst/>
              <a:gdLst>
                <a:gd name="G0" fmla="+- 21600 0 0"/>
                <a:gd name="G1" fmla="+- 0 0 0"/>
                <a:gd name="G2" fmla="+- 21600 0 0"/>
                <a:gd name="T0" fmla="*/ 21600 w 21600"/>
                <a:gd name="T1" fmla="*/ 21600 h 21600"/>
                <a:gd name="T2" fmla="*/ 0 w 21600"/>
                <a:gd name="T3" fmla="*/ 0 h 21600"/>
                <a:gd name="T4" fmla="*/ 21600 w 21600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21600" y="21600"/>
                  </a:moveTo>
                  <a:cubicBezTo>
                    <a:pt x="9670" y="21600"/>
                    <a:pt x="0" y="11929"/>
                    <a:pt x="0" y="0"/>
                  </a:cubicBezTo>
                </a:path>
                <a:path w="21600" h="21600" stroke="0" extrusionOk="0">
                  <a:moveTo>
                    <a:pt x="21600" y="21600"/>
                  </a:moveTo>
                  <a:cubicBezTo>
                    <a:pt x="9670" y="21600"/>
                    <a:pt x="0" y="11929"/>
                    <a:pt x="0" y="0"/>
                  </a:cubicBezTo>
                  <a:lnTo>
                    <a:pt x="21600" y="0"/>
                  </a:lnTo>
                  <a:close/>
                </a:path>
              </a:pathLst>
            </a:custGeom>
            <a:noFill/>
            <a:ln w="50800" cap="rnd">
              <a:solidFill>
                <a:schemeClr val="hlink"/>
              </a:solidFill>
              <a:round/>
              <a:headEnd type="stealth" w="med" len="med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3" name="Line 1031"/>
            <p:cNvSpPr>
              <a:spLocks noChangeShapeType="1"/>
            </p:cNvSpPr>
            <p:nvPr/>
          </p:nvSpPr>
          <p:spPr bwMode="auto">
            <a:xfrm>
              <a:off x="1575" y="1539"/>
              <a:ext cx="1275" cy="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4" name="Arc 1032"/>
            <p:cNvSpPr>
              <a:spLocks/>
            </p:cNvSpPr>
            <p:nvPr/>
          </p:nvSpPr>
          <p:spPr bwMode="auto">
            <a:xfrm rot="10800000">
              <a:off x="1866" y="1224"/>
              <a:ext cx="630" cy="315"/>
            </a:xfrm>
            <a:custGeom>
              <a:avLst/>
              <a:gdLst>
                <a:gd name="G0" fmla="+- 21598 0 0"/>
                <a:gd name="G1" fmla="+- 0 0 0"/>
                <a:gd name="G2" fmla="+- 21600 0 0"/>
                <a:gd name="T0" fmla="*/ 43198 w 43198"/>
                <a:gd name="T1" fmla="*/ 0 h 21600"/>
                <a:gd name="T2" fmla="*/ 0 w 43198"/>
                <a:gd name="T3" fmla="*/ 274 h 21600"/>
                <a:gd name="T4" fmla="*/ 21598 w 43198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198" h="21600" fill="none" extrusionOk="0">
                  <a:moveTo>
                    <a:pt x="43198" y="0"/>
                  </a:moveTo>
                  <a:cubicBezTo>
                    <a:pt x="43198" y="11929"/>
                    <a:pt x="33527" y="21600"/>
                    <a:pt x="21598" y="21600"/>
                  </a:cubicBezTo>
                  <a:cubicBezTo>
                    <a:pt x="9775" y="21600"/>
                    <a:pt x="149" y="12095"/>
                    <a:pt x="-1" y="274"/>
                  </a:cubicBezTo>
                </a:path>
                <a:path w="43198" h="21600" stroke="0" extrusionOk="0">
                  <a:moveTo>
                    <a:pt x="43198" y="0"/>
                  </a:moveTo>
                  <a:cubicBezTo>
                    <a:pt x="43198" y="11929"/>
                    <a:pt x="33527" y="21600"/>
                    <a:pt x="21598" y="21600"/>
                  </a:cubicBezTo>
                  <a:cubicBezTo>
                    <a:pt x="9775" y="21600"/>
                    <a:pt x="149" y="12095"/>
                    <a:pt x="-1" y="274"/>
                  </a:cubicBezTo>
                  <a:lnTo>
                    <a:pt x="21598" y="0"/>
                  </a:lnTo>
                  <a:close/>
                </a:path>
              </a:pathLst>
            </a:custGeom>
            <a:noFill/>
            <a:ln w="50800" cap="rnd">
              <a:solidFill>
                <a:schemeClr val="hlink"/>
              </a:solidFill>
              <a:round/>
              <a:headEnd type="stealth" w="med" len="med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5" name="Freeform 1033"/>
            <p:cNvSpPr>
              <a:spLocks/>
            </p:cNvSpPr>
            <p:nvPr/>
          </p:nvSpPr>
          <p:spPr bwMode="auto">
            <a:xfrm>
              <a:off x="3255" y="1524"/>
              <a:ext cx="961" cy="841"/>
            </a:xfrm>
            <a:custGeom>
              <a:avLst/>
              <a:gdLst>
                <a:gd name="T0" fmla="*/ 960 w 961"/>
                <a:gd name="T1" fmla="*/ 0 h 841"/>
                <a:gd name="T2" fmla="*/ 0 w 961"/>
                <a:gd name="T3" fmla="*/ 0 h 841"/>
                <a:gd name="T4" fmla="*/ 0 w 961"/>
                <a:gd name="T5" fmla="*/ 840 h 8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61" h="841">
                  <a:moveTo>
                    <a:pt x="960" y="0"/>
                  </a:moveTo>
                  <a:lnTo>
                    <a:pt x="0" y="0"/>
                  </a:lnTo>
                  <a:lnTo>
                    <a:pt x="0" y="840"/>
                  </a:lnTo>
                </a:path>
              </a:pathLst>
            </a:custGeom>
            <a:noFill/>
            <a:ln w="508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26" name="Arc 1034"/>
            <p:cNvSpPr>
              <a:spLocks/>
            </p:cNvSpPr>
            <p:nvPr/>
          </p:nvSpPr>
          <p:spPr bwMode="auto">
            <a:xfrm>
              <a:off x="2937" y="1213"/>
              <a:ext cx="600" cy="600"/>
            </a:xfrm>
            <a:custGeom>
              <a:avLst/>
              <a:gdLst>
                <a:gd name="G0" fmla="+- 21600 0 0"/>
                <a:gd name="G1" fmla="+- 21600 0 0"/>
                <a:gd name="G2" fmla="+- 21600 0 0"/>
                <a:gd name="T0" fmla="*/ 21600 w 43199"/>
                <a:gd name="T1" fmla="*/ 43200 h 43200"/>
                <a:gd name="T2" fmla="*/ 43199 w 43199"/>
                <a:gd name="T3" fmla="*/ 21383 h 43200"/>
                <a:gd name="T4" fmla="*/ 21600 w 43199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199" h="43200" fill="none" extrusionOk="0">
                  <a:moveTo>
                    <a:pt x="21600" y="43200"/>
                  </a:moveTo>
                  <a:cubicBezTo>
                    <a:pt x="9670" y="43200"/>
                    <a:pt x="0" y="33529"/>
                    <a:pt x="0" y="21600"/>
                  </a:cubicBezTo>
                  <a:cubicBezTo>
                    <a:pt x="0" y="9670"/>
                    <a:pt x="9670" y="0"/>
                    <a:pt x="21600" y="0"/>
                  </a:cubicBezTo>
                  <a:cubicBezTo>
                    <a:pt x="33444" y="-1"/>
                    <a:pt x="43079" y="9538"/>
                    <a:pt x="43198" y="21383"/>
                  </a:cubicBezTo>
                </a:path>
                <a:path w="43199" h="43200" stroke="0" extrusionOk="0">
                  <a:moveTo>
                    <a:pt x="21600" y="43200"/>
                  </a:moveTo>
                  <a:cubicBezTo>
                    <a:pt x="9670" y="43200"/>
                    <a:pt x="0" y="33529"/>
                    <a:pt x="0" y="21600"/>
                  </a:cubicBezTo>
                  <a:cubicBezTo>
                    <a:pt x="0" y="9670"/>
                    <a:pt x="9670" y="0"/>
                    <a:pt x="21600" y="0"/>
                  </a:cubicBezTo>
                  <a:cubicBezTo>
                    <a:pt x="33444" y="-1"/>
                    <a:pt x="43079" y="9538"/>
                    <a:pt x="43198" y="21383"/>
                  </a:cubicBezTo>
                  <a:lnTo>
                    <a:pt x="21600" y="21600"/>
                  </a:lnTo>
                  <a:close/>
                </a:path>
              </a:pathLst>
            </a:custGeom>
            <a:noFill/>
            <a:ln w="50800" cap="rnd">
              <a:solidFill>
                <a:schemeClr val="hlink"/>
              </a:solidFill>
              <a:round/>
              <a:headEnd type="stealth" w="med" len="med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7" name="Line 1035"/>
            <p:cNvSpPr>
              <a:spLocks noChangeShapeType="1"/>
            </p:cNvSpPr>
            <p:nvPr/>
          </p:nvSpPr>
          <p:spPr bwMode="auto">
            <a:xfrm>
              <a:off x="4605" y="1509"/>
              <a:ext cx="915" cy="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8" name="Arc 1036"/>
            <p:cNvSpPr>
              <a:spLocks/>
            </p:cNvSpPr>
            <p:nvPr/>
          </p:nvSpPr>
          <p:spPr bwMode="auto">
            <a:xfrm>
              <a:off x="4264" y="1171"/>
              <a:ext cx="660" cy="660"/>
            </a:xfrm>
            <a:custGeom>
              <a:avLst/>
              <a:gdLst>
                <a:gd name="G0" fmla="+- 21600 0 0"/>
                <a:gd name="G1" fmla="+- 21600 0 0"/>
                <a:gd name="G2" fmla="+- 21600 0 0"/>
                <a:gd name="T0" fmla="*/ 43200 w 43200"/>
                <a:gd name="T1" fmla="*/ 21600 h 43200"/>
                <a:gd name="T2" fmla="*/ 43198 w 43200"/>
                <a:gd name="T3" fmla="*/ 21337 h 43200"/>
                <a:gd name="T4" fmla="*/ 21600 w 43200"/>
                <a:gd name="T5" fmla="*/ 21600 h 43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200" h="43200" fill="none" extrusionOk="0">
                  <a:moveTo>
                    <a:pt x="43200" y="21600"/>
                  </a:moveTo>
                  <a:cubicBezTo>
                    <a:pt x="43200" y="33529"/>
                    <a:pt x="33529" y="43200"/>
                    <a:pt x="21600" y="43200"/>
                  </a:cubicBezTo>
                  <a:cubicBezTo>
                    <a:pt x="9670" y="43200"/>
                    <a:pt x="0" y="33529"/>
                    <a:pt x="0" y="21600"/>
                  </a:cubicBezTo>
                  <a:cubicBezTo>
                    <a:pt x="0" y="9670"/>
                    <a:pt x="9670" y="0"/>
                    <a:pt x="21600" y="0"/>
                  </a:cubicBezTo>
                  <a:cubicBezTo>
                    <a:pt x="33426" y="-1"/>
                    <a:pt x="43054" y="9511"/>
                    <a:pt x="43198" y="21336"/>
                  </a:cubicBezTo>
                </a:path>
                <a:path w="43200" h="43200" stroke="0" extrusionOk="0">
                  <a:moveTo>
                    <a:pt x="43200" y="21600"/>
                  </a:moveTo>
                  <a:cubicBezTo>
                    <a:pt x="43200" y="33529"/>
                    <a:pt x="33529" y="43200"/>
                    <a:pt x="21600" y="43200"/>
                  </a:cubicBezTo>
                  <a:cubicBezTo>
                    <a:pt x="9670" y="43200"/>
                    <a:pt x="0" y="33529"/>
                    <a:pt x="0" y="21600"/>
                  </a:cubicBezTo>
                  <a:cubicBezTo>
                    <a:pt x="0" y="9670"/>
                    <a:pt x="9670" y="0"/>
                    <a:pt x="21600" y="0"/>
                  </a:cubicBezTo>
                  <a:cubicBezTo>
                    <a:pt x="33426" y="-1"/>
                    <a:pt x="43054" y="9511"/>
                    <a:pt x="43198" y="21336"/>
                  </a:cubicBezTo>
                  <a:lnTo>
                    <a:pt x="21600" y="21600"/>
                  </a:lnTo>
                  <a:close/>
                </a:path>
              </a:pathLst>
            </a:custGeom>
            <a:noFill/>
            <a:ln w="50800" cap="rnd">
              <a:solidFill>
                <a:schemeClr val="hlink"/>
              </a:solidFill>
              <a:round/>
              <a:headEnd type="stealth" w="med" len="med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aphicFrame>
        <p:nvGraphicFramePr>
          <p:cNvPr id="9230" name="Object 1038"/>
          <p:cNvGraphicFramePr>
            <a:graphicFrameLocks/>
          </p:cNvGraphicFramePr>
          <p:nvPr/>
        </p:nvGraphicFramePr>
        <p:xfrm>
          <a:off x="7362825" y="3713163"/>
          <a:ext cx="971550" cy="1301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5" name="Equation" r:id="rId9" imgW="495000" imgH="660240" progId="Equation.2">
                  <p:embed/>
                </p:oleObj>
              </mc:Choice>
              <mc:Fallback>
                <p:oleObj name="Equation" r:id="rId9" imgW="495000" imgH="660240" progId="Equation.2">
                  <p:embed/>
                  <p:pic>
                    <p:nvPicPr>
                      <p:cNvPr id="0" name=""/>
                      <p:cNvPicPr>
                        <a:picLocks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62825" y="3713163"/>
                        <a:ext cx="971550" cy="1301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86679678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Movement of Limbs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0375" y="1268760"/>
            <a:ext cx="8229600" cy="132474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On a large scale the movement of </a:t>
            </a:r>
            <a:r>
              <a:rPr lang="en-GB" dirty="0" smtClean="0">
                <a:solidFill>
                  <a:srgbClr val="FF0000"/>
                </a:solidFill>
              </a:rPr>
              <a:t>e.g. </a:t>
            </a:r>
            <a:r>
              <a:rPr lang="en-GB" dirty="0" smtClean="0"/>
              <a:t>a hand rotates about a joint from position </a:t>
            </a:r>
            <a:r>
              <a:rPr lang="en-GB" dirty="0">
                <a:solidFill>
                  <a:srgbClr val="FF0000"/>
                </a:solidFill>
              </a:rPr>
              <a:t>x</a:t>
            </a:r>
            <a:r>
              <a:rPr lang="en-GB" dirty="0" smtClean="0"/>
              <a:t> to </a:t>
            </a:r>
            <a:r>
              <a:rPr lang="en-GB" dirty="0">
                <a:solidFill>
                  <a:srgbClr val="FF0000"/>
                </a:solidFill>
              </a:rPr>
              <a:t>y</a:t>
            </a:r>
            <a:r>
              <a:rPr lang="en-GB" dirty="0" smtClean="0"/>
              <a:t>.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AutoShape 2" descr="Image result for elbow flex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Image result for elbow flexion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Image result for elbow flexion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8" descr="Image result for elbow flexion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8" name="Picture 10" descr="http://www.humankinetics.com/AcuCustom/Sitename/DAM/127/E5623_477026_ebook_Mai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250" y="2636911"/>
            <a:ext cx="3531913" cy="3190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5451638" y="482735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a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754613" y="3213468"/>
            <a:ext cx="271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y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12775" y="2520971"/>
            <a:ext cx="302312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characteristic of the movement; relative angle of this rotation and the displacement can either be directly measured or calculated using the sin rule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612775" y="4551631"/>
            <a:ext cx="42164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Calculating the change in angle (</a:t>
            </a:r>
            <a:r>
              <a:rPr lang="en-US" altLang="en-US" dirty="0" smtClean="0">
                <a:solidFill>
                  <a:srgbClr val="000000"/>
                </a:solidFill>
                <a:latin typeface="Symbol" pitchFamily="18" charset="2"/>
              </a:rPr>
              <a:t>q)</a:t>
            </a:r>
            <a:r>
              <a:rPr lang="en-GB" dirty="0" smtClean="0"/>
              <a:t> </a:t>
            </a:r>
          </a:p>
          <a:p>
            <a:r>
              <a:rPr lang="en-GB" dirty="0" smtClean="0"/>
              <a:t>Starting angle – finishing angle.</a:t>
            </a:r>
            <a:endParaRPr lang="en-GB" dirty="0"/>
          </a:p>
        </p:txBody>
      </p:sp>
      <p:cxnSp>
        <p:nvCxnSpPr>
          <p:cNvPr id="14" name="Straight Connector 13"/>
          <p:cNvCxnSpPr/>
          <p:nvPr/>
        </p:nvCxnSpPr>
        <p:spPr>
          <a:xfrm flipV="1">
            <a:off x="5436096" y="3582800"/>
            <a:ext cx="1318517" cy="64956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436096" y="4232362"/>
            <a:ext cx="591359" cy="128487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5523646" y="409063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dirty="0" smtClean="0">
                <a:solidFill>
                  <a:srgbClr val="FF0000"/>
                </a:solidFill>
                <a:latin typeface="Symbol" pitchFamily="18" charset="2"/>
              </a:rPr>
              <a:t>q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22" name="Straight Arrow Connector 21"/>
          <p:cNvCxnSpPr/>
          <p:nvPr/>
        </p:nvCxnSpPr>
        <p:spPr>
          <a:xfrm flipV="1">
            <a:off x="6027455" y="3582800"/>
            <a:ext cx="727158" cy="1934432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612775" y="5449425"/>
            <a:ext cx="46709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Calculating displacement therefore requires the use of the cosine rule</a:t>
            </a:r>
          </a:p>
          <a:p>
            <a:r>
              <a:rPr lang="en-GB" dirty="0" smtClean="0"/>
              <a:t>C</a:t>
            </a:r>
            <a:r>
              <a:rPr lang="en-GB" baseline="30000" dirty="0" smtClean="0"/>
              <a:t>2</a:t>
            </a:r>
            <a:r>
              <a:rPr lang="en-GB" dirty="0" smtClean="0"/>
              <a:t>+a</a:t>
            </a:r>
            <a:r>
              <a:rPr lang="en-GB" baseline="30000" dirty="0" smtClean="0"/>
              <a:t>2</a:t>
            </a:r>
            <a:r>
              <a:rPr lang="en-GB" dirty="0" smtClean="0"/>
              <a:t>+b</a:t>
            </a:r>
            <a:r>
              <a:rPr lang="en-GB" baseline="30000" dirty="0" smtClean="0"/>
              <a:t>2</a:t>
            </a:r>
            <a:r>
              <a:rPr lang="en-GB" dirty="0" smtClean="0"/>
              <a:t>-2ab(cos</a:t>
            </a:r>
            <a:r>
              <a:rPr lang="en-GB" dirty="0" smtClean="0"/>
              <a:t> </a:t>
            </a:r>
            <a:r>
              <a:rPr lang="en-US" altLang="en-US" dirty="0" smtClean="0">
                <a:solidFill>
                  <a:srgbClr val="000000"/>
                </a:solidFill>
                <a:latin typeface="Symbol" pitchFamily="18" charset="2"/>
              </a:rPr>
              <a:t>q)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5823596" y="5515218"/>
            <a:ext cx="271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x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5959475" y="3518268"/>
            <a:ext cx="271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b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38968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52359" y="260648"/>
            <a:ext cx="4279454" cy="1143000"/>
          </a:xfrm>
          <a:noFill/>
          <a:ln/>
        </p:spPr>
        <p:txBody>
          <a:bodyPr>
            <a:noAutofit/>
          </a:bodyPr>
          <a:lstStyle/>
          <a:p>
            <a:r>
              <a:rPr lang="en-US" altLang="en-US" sz="2400" dirty="0"/>
              <a:t>CSB </a:t>
            </a:r>
            <a:r>
              <a:rPr lang="en-US" altLang="en-US" sz="2400" dirty="0" err="1"/>
              <a:t>Rearfoot</a:t>
            </a:r>
            <a:r>
              <a:rPr lang="en-US" altLang="en-US" sz="2400" dirty="0"/>
              <a:t> Gait Standards</a:t>
            </a:r>
          </a:p>
        </p:txBody>
      </p:sp>
      <p:sp>
        <p:nvSpPr>
          <p:cNvPr id="78851" name="Text Box 1027"/>
          <p:cNvSpPr txBox="1">
            <a:spLocks noChangeArrowheads="1"/>
          </p:cNvSpPr>
          <p:nvPr/>
        </p:nvSpPr>
        <p:spPr bwMode="auto">
          <a:xfrm>
            <a:off x="107504" y="4847381"/>
            <a:ext cx="48768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3200" dirty="0" err="1">
                <a:latin typeface="Symbol" pitchFamily="18" charset="2"/>
              </a:rPr>
              <a:t>q</a:t>
            </a:r>
            <a:r>
              <a:rPr lang="en-US" altLang="en-US" sz="3200" baseline="-25000" dirty="0" err="1"/>
              <a:t>rearfoot</a:t>
            </a:r>
            <a:r>
              <a:rPr lang="en-US" altLang="en-US" sz="3200" dirty="0"/>
              <a:t>  = </a:t>
            </a:r>
            <a:r>
              <a:rPr lang="en-US" altLang="en-US" sz="3200" dirty="0" err="1">
                <a:latin typeface="Symbol" pitchFamily="18" charset="2"/>
              </a:rPr>
              <a:t>q</a:t>
            </a:r>
            <a:r>
              <a:rPr lang="en-US" altLang="en-US" sz="3200" baseline="-25000" dirty="0" err="1"/>
              <a:t>leg</a:t>
            </a:r>
            <a:r>
              <a:rPr lang="en-US" altLang="en-US" sz="3200" dirty="0"/>
              <a:t> - </a:t>
            </a:r>
            <a:r>
              <a:rPr lang="en-US" altLang="en-US" sz="3200" dirty="0" err="1">
                <a:latin typeface="Symbol" pitchFamily="18" charset="2"/>
              </a:rPr>
              <a:t>q</a:t>
            </a:r>
            <a:r>
              <a:rPr lang="en-US" altLang="en-US" sz="3200" baseline="-25000" dirty="0" err="1"/>
              <a:t>calcaneous</a:t>
            </a:r>
            <a:r>
              <a:rPr lang="en-US" altLang="en-US" sz="3200" dirty="0">
                <a:latin typeface="Symbol" pitchFamily="18" charset="2"/>
              </a:rPr>
              <a:t> </a:t>
            </a:r>
          </a:p>
        </p:txBody>
      </p:sp>
      <p:grpSp>
        <p:nvGrpSpPr>
          <p:cNvPr id="78852" name="Group 1028"/>
          <p:cNvGrpSpPr>
            <a:grpSpLocks/>
          </p:cNvGrpSpPr>
          <p:nvPr/>
        </p:nvGrpSpPr>
        <p:grpSpPr bwMode="auto">
          <a:xfrm>
            <a:off x="467544" y="1626177"/>
            <a:ext cx="3621832" cy="3276187"/>
            <a:chOff x="528" y="672"/>
            <a:chExt cx="4368" cy="3158"/>
          </a:xfrm>
        </p:grpSpPr>
        <p:pic>
          <p:nvPicPr>
            <p:cNvPr id="78853" name="Picture 1029" descr="A:\f9-15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125"/>
            <a:stretch>
              <a:fillRect/>
            </a:stretch>
          </p:blipFill>
          <p:spPr bwMode="auto">
            <a:xfrm>
              <a:off x="528" y="672"/>
              <a:ext cx="4368" cy="31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8854" name="Line 1030"/>
            <p:cNvSpPr>
              <a:spLocks noChangeShapeType="1"/>
            </p:cNvSpPr>
            <p:nvPr/>
          </p:nvSpPr>
          <p:spPr bwMode="auto">
            <a:xfrm flipH="1" flipV="1">
              <a:off x="768" y="912"/>
              <a:ext cx="624" cy="2208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55" name="Line 1031"/>
            <p:cNvSpPr>
              <a:spLocks noChangeShapeType="1"/>
            </p:cNvSpPr>
            <p:nvPr/>
          </p:nvSpPr>
          <p:spPr bwMode="auto">
            <a:xfrm flipV="1">
              <a:off x="1318" y="864"/>
              <a:ext cx="26" cy="1948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56" name="Arc 1032"/>
            <p:cNvSpPr>
              <a:spLocks/>
            </p:cNvSpPr>
            <p:nvPr/>
          </p:nvSpPr>
          <p:spPr bwMode="auto">
            <a:xfrm flipH="1">
              <a:off x="1139" y="2208"/>
              <a:ext cx="192" cy="96"/>
            </a:xfrm>
            <a:custGeom>
              <a:avLst/>
              <a:gdLst>
                <a:gd name="G0" fmla="+- 21600 0 0"/>
                <a:gd name="G1" fmla="+- 21600 0 0"/>
                <a:gd name="G2" fmla="+- 21600 0 0"/>
                <a:gd name="T0" fmla="*/ 736 w 43200"/>
                <a:gd name="T1" fmla="*/ 27190 h 27190"/>
                <a:gd name="T2" fmla="*/ 43200 w 43200"/>
                <a:gd name="T3" fmla="*/ 21600 h 27190"/>
                <a:gd name="T4" fmla="*/ 21600 w 43200"/>
                <a:gd name="T5" fmla="*/ 21600 h 27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200" h="27190" fill="none" extrusionOk="0">
                  <a:moveTo>
                    <a:pt x="735" y="27190"/>
                  </a:moveTo>
                  <a:cubicBezTo>
                    <a:pt x="247" y="25366"/>
                    <a:pt x="0" y="23487"/>
                    <a:pt x="0" y="21600"/>
                  </a:cubicBezTo>
                  <a:cubicBezTo>
                    <a:pt x="0" y="9670"/>
                    <a:pt x="9670" y="0"/>
                    <a:pt x="21600" y="0"/>
                  </a:cubicBezTo>
                  <a:cubicBezTo>
                    <a:pt x="33529" y="-1"/>
                    <a:pt x="43199" y="9670"/>
                    <a:pt x="43200" y="21599"/>
                  </a:cubicBezTo>
                </a:path>
                <a:path w="43200" h="27190" stroke="0" extrusionOk="0">
                  <a:moveTo>
                    <a:pt x="735" y="27190"/>
                  </a:moveTo>
                  <a:cubicBezTo>
                    <a:pt x="247" y="25366"/>
                    <a:pt x="0" y="23487"/>
                    <a:pt x="0" y="21600"/>
                  </a:cubicBezTo>
                  <a:cubicBezTo>
                    <a:pt x="0" y="9670"/>
                    <a:pt x="9670" y="0"/>
                    <a:pt x="21600" y="0"/>
                  </a:cubicBezTo>
                  <a:cubicBezTo>
                    <a:pt x="33529" y="-1"/>
                    <a:pt x="43199" y="9670"/>
                    <a:pt x="43200" y="21599"/>
                  </a:cubicBezTo>
                  <a:lnTo>
                    <a:pt x="21600" y="21600"/>
                  </a:lnTo>
                  <a:close/>
                </a:path>
              </a:pathLst>
            </a:custGeom>
            <a:noFill/>
            <a:ln w="38100">
              <a:solidFill>
                <a:srgbClr val="FF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pic>
        <p:nvPicPr>
          <p:cNvPr id="9" name="Picture 1026" descr="A:\f9-1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8764" y="1340768"/>
            <a:ext cx="4858729" cy="4247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1027"/>
          <p:cNvSpPr txBox="1">
            <a:spLocks noChangeArrowheads="1"/>
          </p:cNvSpPr>
          <p:nvPr/>
        </p:nvSpPr>
        <p:spPr>
          <a:xfrm>
            <a:off x="4644008" y="5805264"/>
            <a:ext cx="4378950" cy="516205"/>
          </a:xfrm>
          <a:prstGeom prst="rect">
            <a:avLst/>
          </a:prstGeom>
          <a:noFill/>
          <a:ln/>
        </p:spPr>
        <p:txBody>
          <a:bodyPr vert="horz" lIns="91440" tIns="45720" rIns="91440" bIns="45720" rtlCol="0" anchor="ctr">
            <a:normAutofit fontScale="4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dirty="0" smtClean="0"/>
              <a:t>Typical </a:t>
            </a:r>
            <a:r>
              <a:rPr lang="en-US" altLang="en-US" dirty="0" err="1" smtClean="0"/>
              <a:t>Rearfoot</a:t>
            </a:r>
            <a:r>
              <a:rPr lang="en-US" altLang="en-US" dirty="0" smtClean="0"/>
              <a:t> Angle-Time Graph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83909200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Presenting Information</a:t>
            </a:r>
            <a:endParaRPr lang="en-GB" dirty="0"/>
          </a:p>
        </p:txBody>
      </p:sp>
      <p:pic>
        <p:nvPicPr>
          <p:cNvPr id="17412" name="Picture 4" descr="Image result for kinematic analysis  squa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10401"/>
            <a:ext cx="8280920" cy="3894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08451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Image result for knee velocity time grap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6632"/>
            <a:ext cx="7164288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0" name="Picture 6" descr="Imag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12975"/>
            <a:ext cx="7424591" cy="3448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59345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Kinetic Chain = Summation of movements</a:t>
            </a:r>
            <a:endParaRPr lang="en-GB" sz="3600" dirty="0"/>
          </a:p>
        </p:txBody>
      </p:sp>
      <p:pic>
        <p:nvPicPr>
          <p:cNvPr id="20482" name="Picture 2" descr="Image result for kinetic chain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40768"/>
            <a:ext cx="4933884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4" name="Picture 4" descr="Image result for kinetic cha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4321" y="3645024"/>
            <a:ext cx="4240076" cy="3024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51520" y="4221088"/>
            <a:ext cx="41764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determination of the contribution of each area (limb / muscle to the overall action.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Technique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Injury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Rehabilitation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Fitness training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17648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713</Words>
  <Application>Microsoft Office PowerPoint</Application>
  <PresentationFormat>On-screen Show (4:3)</PresentationFormat>
  <Paragraphs>157</Paragraphs>
  <Slides>19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1" baseType="lpstr">
      <vt:lpstr>Office Theme</vt:lpstr>
      <vt:lpstr>Equation</vt:lpstr>
      <vt:lpstr>Angular Kinematics</vt:lpstr>
      <vt:lpstr>Kinematic data</vt:lpstr>
      <vt:lpstr>Movement of the body</vt:lpstr>
      <vt:lpstr>Levers</vt:lpstr>
      <vt:lpstr>First Class levers</vt:lpstr>
      <vt:lpstr>Second Class Levers</vt:lpstr>
      <vt:lpstr>Third class levers</vt:lpstr>
      <vt:lpstr>Moment of a force</vt:lpstr>
      <vt:lpstr>Moment forces - Implications</vt:lpstr>
      <vt:lpstr>Measuring Angles</vt:lpstr>
      <vt:lpstr>Measuring Movement</vt:lpstr>
      <vt:lpstr>Angular Variables</vt:lpstr>
      <vt:lpstr>Radians</vt:lpstr>
      <vt:lpstr>PowerPoint Presentation</vt:lpstr>
      <vt:lpstr>Movement of Limbs</vt:lpstr>
      <vt:lpstr>CSB Rearfoot Gait Standards</vt:lpstr>
      <vt:lpstr>Presenting Information</vt:lpstr>
      <vt:lpstr>PowerPoint Presentation</vt:lpstr>
      <vt:lpstr>Kinetic Chain = Summation of movements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Levers</dc:title>
  <dc:creator>Administrator</dc:creator>
  <cp:lastModifiedBy>Administrator</cp:lastModifiedBy>
  <cp:revision>12</cp:revision>
  <dcterms:created xsi:type="dcterms:W3CDTF">2017-02-23T17:54:57Z</dcterms:created>
  <dcterms:modified xsi:type="dcterms:W3CDTF">2017-02-23T21:53:06Z</dcterms:modified>
</cp:coreProperties>
</file>