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79" r:id="rId40"/>
    <p:sldId id="295" r:id="rId41"/>
    <p:sldId id="296" r:id="rId42"/>
    <p:sldId id="297" r:id="rId43"/>
    <p:sldId id="298"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20" autoAdjust="0"/>
    <p:restoredTop sz="94660"/>
  </p:normalViewPr>
  <p:slideViewPr>
    <p:cSldViewPr snapToGrid="0">
      <p:cViewPr>
        <p:scale>
          <a:sx n="42" d="100"/>
          <a:sy n="42" d="100"/>
        </p:scale>
        <p:origin x="39" y="11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11/2/2022</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6065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11/2/2022</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25963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11/2/2022</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511102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11/2/2022</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93209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11/2/2022</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18731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11/2/2022</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6488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11/2/2022</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76847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11/2/2022</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51841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11/2/2022</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6460338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11/2/2022</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220819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11/2/2022</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628863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11/2/2022</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691841940"/>
      </p:ext>
    </p:extLst>
  </p:cSld>
  <p:clrMap bg1="lt1" tx1="dk1" bg2="lt2" tx2="dk2" accent1="accent1" accent2="accent2" accent3="accent3" accent4="accent4" accent5="accent5" accent6="accent6" hlink="hlink" folHlink="folHlink"/>
  <p:sldLayoutIdLst>
    <p:sldLayoutId id="2147483845" r:id="rId1"/>
    <p:sldLayoutId id="2147483846" r:id="rId2"/>
    <p:sldLayoutId id="2147483847" r:id="rId3"/>
    <p:sldLayoutId id="2147483848" r:id="rId4"/>
    <p:sldLayoutId id="2147483849" r:id="rId5"/>
    <p:sldLayoutId id="2147483843" r:id="rId6"/>
    <p:sldLayoutId id="2147483839" r:id="rId7"/>
    <p:sldLayoutId id="2147483840" r:id="rId8"/>
    <p:sldLayoutId id="2147483841" r:id="rId9"/>
    <p:sldLayoutId id="2147483842" r:id="rId10"/>
    <p:sldLayoutId id="2147483844"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adl.org/resources/reports/gab-and-8chan-home-to-terrorist-plots-hiding-in-plain-sight" TargetMode="External"/><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8" Type="http://schemas.openxmlformats.org/officeDocument/2006/relationships/hyperlink" Target="https://journals.sagepub.com/doi/pdf/10.1177/0022002719843989" TargetMode="External"/><Relationship Id="rId13" Type="http://schemas.openxmlformats.org/officeDocument/2006/relationships/hyperlink" Target="https://cronfa.swan.ac.uk/Record/cronfa45970" TargetMode="External"/><Relationship Id="rId18" Type="http://schemas.openxmlformats.org/officeDocument/2006/relationships/hyperlink" Target="https://www.adl.org/resources/reports/gab-and-8chan-home-to-terrorist-plots-hiding-in-plain-sight" TargetMode="External"/><Relationship Id="rId26" Type="http://schemas.openxmlformats.org/officeDocument/2006/relationships/hyperlink" Target="https://www.dhs.gov/sites/default/files/publications/Countering%20the%20Appeal%20of%20Extremism%20Online_1.pdf" TargetMode="External"/><Relationship Id="rId3" Type="http://schemas.openxmlformats.org/officeDocument/2006/relationships/hyperlink" Target="https://www.usip.org/sites/default/files/sr116.pdf" TargetMode="External"/><Relationship Id="rId21" Type="http://schemas.openxmlformats.org/officeDocument/2006/relationships/hyperlink" Target="https://minerva.defense.gov/Owl-In-the-Olive-Tree/Owl_View/Article/1859857/telegram-and-online-addiction-to-terrorist-propaganda/" TargetMode="External"/><Relationship Id="rId7" Type="http://schemas.openxmlformats.org/officeDocument/2006/relationships/hyperlink" Target="https://whatis.techtarget.com/definition/Internet" TargetMode="External"/><Relationship Id="rId12" Type="http://schemas.openxmlformats.org/officeDocument/2006/relationships/hyperlink" Target="https://www.voxpol.eu/crowdfunding-and-cryptocurrency-use-by-far-right-and-jihadi-groups/" TargetMode="External"/><Relationship Id="rId17" Type="http://schemas.openxmlformats.org/officeDocument/2006/relationships/hyperlink" Target="https://edition.cnn.com/2021/01/17/tech/what-is-gab-explainer/index.html" TargetMode="External"/><Relationship Id="rId25" Type="http://schemas.openxmlformats.org/officeDocument/2006/relationships/hyperlink" Target="https://www.ft.com/content/0dd65fa5-231a-4baf-b0a6-a8f679606492" TargetMode="External"/><Relationship Id="rId2" Type="http://schemas.openxmlformats.org/officeDocument/2006/relationships/hyperlink" Target="https://www.jstor.org/stable/pdf/25659982.pdf?refreqid=excelsior%3A8916a06c3625a43d9177283090cca81d" TargetMode="External"/><Relationship Id="rId16" Type="http://schemas.openxmlformats.org/officeDocument/2006/relationships/hyperlink" Target="https://static1.squarespace.com/static/54d79f88e4b0db3478a04405/t/57757c942994ca3f91eb779d/1467317397510/ISIS+Under+Pressure+on+Twitter.pdf" TargetMode="External"/><Relationship Id="rId20" Type="http://schemas.openxmlformats.org/officeDocument/2006/relationships/hyperlink" Target="https://www.jstor.org/stable/pdf/26466833.pdf" TargetMode="External"/><Relationship Id="rId1" Type="http://schemas.openxmlformats.org/officeDocument/2006/relationships/slideLayout" Target="../slideLayouts/slideLayout2.xml"/><Relationship Id="rId6" Type="http://schemas.openxmlformats.org/officeDocument/2006/relationships/hyperlink" Target="https://www.tandfonline.com/doi/pdf/10.1080/24701475.2017.1305836?needAccess=true" TargetMode="External"/><Relationship Id="rId11" Type="http://schemas.openxmlformats.org/officeDocument/2006/relationships/hyperlink" Target="https://www.tandfonline.com/doi/pdf/10.1080/10576101003587184?needAccess=true" TargetMode="External"/><Relationship Id="rId24" Type="http://schemas.openxmlformats.org/officeDocument/2006/relationships/hyperlink" Target="https://assets.publishing.service.gov.uk/government/uploads/system/uploads/attachment_data/file/716907/140618_CCS207_CCS0218929798-1_CONTEST_3.0_WEB.pdf" TargetMode="External"/><Relationship Id="rId5" Type="http://schemas.openxmlformats.org/officeDocument/2006/relationships/hyperlink" Target="https://www.unodc.org/documents/frontpage/Use_of_Internet_for_Terrorist_Purposes.pdf" TargetMode="External"/><Relationship Id="rId15" Type="http://schemas.openxmlformats.org/officeDocument/2006/relationships/hyperlink" Target="https://eprints.qut.edu.au/50162/2/50162.pdf" TargetMode="External"/><Relationship Id="rId23" Type="http://schemas.openxmlformats.org/officeDocument/2006/relationships/hyperlink" Target="https://www.jstor.org/stable/pdf/27007294.pdf?refreqid=excelsior%3Ac731f75f018fb7738fb56dc208f5103b" TargetMode="External"/><Relationship Id="rId10" Type="http://schemas.openxmlformats.org/officeDocument/2006/relationships/hyperlink" Target="https://www.hstoday.us/subject-matter-areas/cybersecurity/isis-and-the-militant-jihad-on-instagram/" TargetMode="External"/><Relationship Id="rId19" Type="http://schemas.openxmlformats.org/officeDocument/2006/relationships/hyperlink" Target="https://icct.nl/app/uploads/2019/11/Right-Wing-Extremists-Persistent-Online-Presence.pdf" TargetMode="External"/><Relationship Id="rId4" Type="http://schemas.openxmlformats.org/officeDocument/2006/relationships/hyperlink" Target="https://press.armywarcollege.edu/cgi/viewcontent.cgi?article=2139&amp;context=parameters" TargetMode="External"/><Relationship Id="rId9" Type="http://schemas.openxmlformats.org/officeDocument/2006/relationships/hyperlink" Target="https://www.cairn.info/revue-internationale-de-psychologie-sociale-2010-1-page-25.htm" TargetMode="External"/><Relationship Id="rId14" Type="http://schemas.openxmlformats.org/officeDocument/2006/relationships/hyperlink" Target="https://assets.publishing.service.gov.uk/government/uploads/system/uploads/attachment_data/file/1017413/exploring-role-internet-radicalisation.pdf" TargetMode="External"/><Relationship Id="rId22" Type="http://schemas.openxmlformats.org/officeDocument/2006/relationships/hyperlink" Target="https://news.sky.com/story/what-is-8chan-the-site-used-by-nz-terrorist-to-spread-hate-11666123" TargetMode="External"/></Relationships>
</file>

<file path=ppt/slides/_rels/slide43.xml.rels><?xml version="1.0" encoding="UTF-8" standalone="yes"?>
<Relationships xmlns="http://schemas.openxmlformats.org/package/2006/relationships"><Relationship Id="rId2" Type="http://schemas.openxmlformats.org/officeDocument/2006/relationships/image" Target="../media/image19.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Snap joins rivals Facebook and YouTube to fight terrorism | TechCrunch">
            <a:extLst>
              <a:ext uri="{FF2B5EF4-FFF2-40B4-BE49-F238E27FC236}">
                <a16:creationId xmlns:a16="http://schemas.microsoft.com/office/drawing/2014/main" id="{3960A671-5A31-389B-DDE0-194D83B7D39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826" r="16550" b="1"/>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8" name="Rectangle 17">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885003-7AED-79CD-B818-10232D50686F}"/>
              </a:ext>
            </a:extLst>
          </p:cNvPr>
          <p:cNvSpPr>
            <a:spLocks noGrp="1"/>
          </p:cNvSpPr>
          <p:nvPr>
            <p:ph type="ctrTitle"/>
          </p:nvPr>
        </p:nvSpPr>
        <p:spPr>
          <a:xfrm>
            <a:off x="477981" y="1122363"/>
            <a:ext cx="4023360" cy="3204134"/>
          </a:xfrm>
        </p:spPr>
        <p:txBody>
          <a:bodyPr anchor="b">
            <a:normAutofit/>
          </a:bodyPr>
          <a:lstStyle/>
          <a:p>
            <a:r>
              <a:rPr lang="en-GB" sz="4800"/>
              <a:t>Terrorism and Cybercrime</a:t>
            </a:r>
          </a:p>
        </p:txBody>
      </p:sp>
      <p:sp>
        <p:nvSpPr>
          <p:cNvPr id="3" name="Subtitle 2">
            <a:extLst>
              <a:ext uri="{FF2B5EF4-FFF2-40B4-BE49-F238E27FC236}">
                <a16:creationId xmlns:a16="http://schemas.microsoft.com/office/drawing/2014/main" id="{DB876868-A56A-17C7-2CC7-84B02B2A3108}"/>
              </a:ext>
            </a:extLst>
          </p:cNvPr>
          <p:cNvSpPr>
            <a:spLocks noGrp="1"/>
          </p:cNvSpPr>
          <p:nvPr>
            <p:ph type="subTitle" idx="1"/>
          </p:nvPr>
        </p:nvSpPr>
        <p:spPr>
          <a:xfrm>
            <a:off x="477980" y="4872922"/>
            <a:ext cx="4023359" cy="1208141"/>
          </a:xfrm>
        </p:spPr>
        <p:txBody>
          <a:bodyPr>
            <a:normAutofit/>
          </a:bodyPr>
          <a:lstStyle/>
          <a:p>
            <a:pPr>
              <a:lnSpc>
                <a:spcPct val="100000"/>
              </a:lnSpc>
            </a:pPr>
            <a:r>
              <a:rPr lang="en-GB" sz="1700"/>
              <a:t>Week 5 – Terrorism and the Internet</a:t>
            </a:r>
          </a:p>
          <a:p>
            <a:pPr>
              <a:lnSpc>
                <a:spcPct val="100000"/>
              </a:lnSpc>
            </a:pPr>
            <a:r>
              <a:rPr lang="en-GB" sz="1700"/>
              <a:t>Dr. Luke Roach</a:t>
            </a:r>
          </a:p>
          <a:p>
            <a:pPr>
              <a:lnSpc>
                <a:spcPct val="100000"/>
              </a:lnSpc>
            </a:pPr>
            <a:r>
              <a:rPr lang="en-GB" sz="1700"/>
              <a:t>l.roach@uwtsd.ac.uk</a:t>
            </a:r>
          </a:p>
        </p:txBody>
      </p:sp>
      <p:sp>
        <p:nvSpPr>
          <p:cNvPr id="20" name="Rectangle 1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6608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36019-C9A7-ECA7-0428-5271F5B64037}"/>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2B289CBD-875E-CECF-EFDA-350691CE6705}"/>
              </a:ext>
            </a:extLst>
          </p:cNvPr>
          <p:cNvSpPr>
            <a:spLocks noGrp="1"/>
          </p:cNvSpPr>
          <p:nvPr>
            <p:ph idx="1"/>
          </p:nvPr>
        </p:nvSpPr>
        <p:spPr/>
        <p:txBody>
          <a:bodyPr/>
          <a:lstStyle/>
          <a:p>
            <a:r>
              <a:rPr lang="en-GB" baseline="0" dirty="0"/>
              <a:t>Provide an overview on how terrorists have taken advantage of the internet and how they utilise the internet.</a:t>
            </a:r>
            <a:endParaRPr lang="en-US" dirty="0"/>
          </a:p>
          <a:p>
            <a:r>
              <a:rPr lang="en-GB" baseline="0" dirty="0"/>
              <a:t>Look at the use of social media by terrorists.</a:t>
            </a:r>
            <a:endParaRPr lang="en-US" dirty="0"/>
          </a:p>
          <a:p>
            <a:r>
              <a:rPr lang="en-GB" baseline="0" dirty="0"/>
              <a:t>Explore the responses to terrorists use of the internet by the government and tech companies.</a:t>
            </a:r>
            <a:endParaRPr lang="en-US" dirty="0"/>
          </a:p>
          <a:p>
            <a:endParaRPr lang="en-GB" dirty="0"/>
          </a:p>
        </p:txBody>
      </p:sp>
    </p:spTree>
    <p:extLst>
      <p:ext uri="{BB962C8B-B14F-4D97-AF65-F5344CB8AC3E}">
        <p14:creationId xmlns:p14="http://schemas.microsoft.com/office/powerpoint/2010/main" val="9498683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8E912-DB6E-2E4F-9FC8-C34AB360C29D}"/>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FB4D1858-FC88-983F-C3D3-C76D3BBA20B0}"/>
              </a:ext>
            </a:extLst>
          </p:cNvPr>
          <p:cNvSpPr>
            <a:spLocks noGrp="1"/>
          </p:cNvSpPr>
          <p:nvPr>
            <p:ph idx="1"/>
          </p:nvPr>
        </p:nvSpPr>
        <p:spPr/>
        <p:txBody>
          <a:bodyPr/>
          <a:lstStyle/>
          <a:p>
            <a:r>
              <a:rPr lang="en-US" dirty="0"/>
              <a:t>Establish How terrorists use the internet for propaganda, training, recruitment, fundraising and </a:t>
            </a:r>
            <a:r>
              <a:rPr lang="en-US" dirty="0" err="1"/>
              <a:t>radicalisation</a:t>
            </a:r>
            <a:r>
              <a:rPr lang="en-US" dirty="0"/>
              <a:t>.</a:t>
            </a:r>
          </a:p>
          <a:p>
            <a:r>
              <a:rPr lang="en-US" dirty="0"/>
              <a:t>Distinguish How terrorists take advantage of social media.</a:t>
            </a:r>
          </a:p>
          <a:p>
            <a:r>
              <a:rPr lang="en-US" dirty="0"/>
              <a:t>Examine The issue of lone wolves.</a:t>
            </a:r>
          </a:p>
          <a:p>
            <a:pPr lvl="0"/>
            <a:r>
              <a:rPr lang="en-US" dirty="0"/>
              <a:t>Determine The responses to terrorist use of the internet</a:t>
            </a:r>
          </a:p>
        </p:txBody>
      </p:sp>
    </p:spTree>
    <p:extLst>
      <p:ext uri="{BB962C8B-B14F-4D97-AF65-F5344CB8AC3E}">
        <p14:creationId xmlns:p14="http://schemas.microsoft.com/office/powerpoint/2010/main" val="38270092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0">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D6E496-D7AF-1CA1-2501-A54BA6D318AB}"/>
              </a:ext>
            </a:extLst>
          </p:cNvPr>
          <p:cNvSpPr>
            <a:spLocks noGrp="1"/>
          </p:cNvSpPr>
          <p:nvPr>
            <p:ph type="title"/>
          </p:nvPr>
        </p:nvSpPr>
        <p:spPr>
          <a:xfrm>
            <a:off x="841246" y="978619"/>
            <a:ext cx="5991244" cy="1106424"/>
          </a:xfrm>
        </p:spPr>
        <p:txBody>
          <a:bodyPr>
            <a:normAutofit/>
          </a:bodyPr>
          <a:lstStyle/>
          <a:p>
            <a:r>
              <a:rPr lang="en-GB" sz="3200"/>
              <a:t>The Internet</a:t>
            </a:r>
          </a:p>
        </p:txBody>
      </p:sp>
      <p:sp>
        <p:nvSpPr>
          <p:cNvPr id="18" name="Rectangle 12">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55D9819-538F-FD05-80A3-9DA12CE63012}"/>
              </a:ext>
            </a:extLst>
          </p:cNvPr>
          <p:cNvSpPr>
            <a:spLocks noGrp="1"/>
          </p:cNvSpPr>
          <p:nvPr>
            <p:ph idx="1"/>
          </p:nvPr>
        </p:nvSpPr>
        <p:spPr>
          <a:xfrm>
            <a:off x="841248" y="2252870"/>
            <a:ext cx="5993892" cy="3876674"/>
          </a:xfrm>
        </p:spPr>
        <p:txBody>
          <a:bodyPr>
            <a:normAutofit fontScale="92500" lnSpcReduction="20000"/>
          </a:bodyPr>
          <a:lstStyle/>
          <a:p>
            <a:pPr>
              <a:lnSpc>
                <a:spcPct val="100000"/>
              </a:lnSpc>
            </a:pPr>
            <a:r>
              <a:rPr lang="en-GB" sz="2000" dirty="0"/>
              <a:t>Worldwide system of networks – accessible by hundreds of millions of people globally.</a:t>
            </a:r>
          </a:p>
          <a:p>
            <a:pPr>
              <a:lnSpc>
                <a:spcPct val="100000"/>
              </a:lnSpc>
            </a:pPr>
            <a:r>
              <a:rPr lang="en-GB" sz="2000" dirty="0"/>
              <a:t>Early studies stated the internet was a virtual space for social interaction and individual expression. </a:t>
            </a:r>
          </a:p>
          <a:p>
            <a:pPr>
              <a:lnSpc>
                <a:spcPct val="100000"/>
              </a:lnSpc>
            </a:pPr>
            <a:r>
              <a:rPr lang="en-GB" sz="2000" dirty="0"/>
              <a:t>Internet provides various benefits:</a:t>
            </a:r>
            <a:br>
              <a:rPr lang="en-GB" sz="2000" dirty="0"/>
            </a:br>
            <a:r>
              <a:rPr lang="en-GB" sz="2000" b="1" i="1" dirty="0"/>
              <a:t>-</a:t>
            </a:r>
            <a:r>
              <a:rPr lang="en-GB" sz="2000" i="1" dirty="0"/>
              <a:t>Access to endless information, knowledge and education, </a:t>
            </a:r>
            <a:br>
              <a:rPr lang="en-GB" sz="2000" i="1" dirty="0"/>
            </a:br>
            <a:r>
              <a:rPr lang="en-GB" sz="2000" i="1" dirty="0"/>
              <a:t>- Increased ability to communicate, connect and share, </a:t>
            </a:r>
            <a:br>
              <a:rPr lang="en-GB" sz="2000" i="1" dirty="0"/>
            </a:br>
            <a:r>
              <a:rPr lang="en-GB" sz="2000" i="1" dirty="0"/>
              <a:t>-Chance to sell and make money as a business or individual, </a:t>
            </a:r>
            <a:br>
              <a:rPr lang="en-GB" sz="2000" i="1" dirty="0"/>
            </a:br>
            <a:r>
              <a:rPr lang="en-GB" sz="2000" i="1" dirty="0"/>
              <a:t>-Ability to amplify the impact of a message, and </a:t>
            </a:r>
            <a:br>
              <a:rPr lang="en-GB" sz="2000" i="1" dirty="0"/>
            </a:br>
            <a:r>
              <a:rPr lang="en-GB" sz="2000" i="1" dirty="0"/>
              <a:t>-Ability to save data and share files</a:t>
            </a:r>
            <a:endParaRPr lang="en-GB" sz="2000" dirty="0"/>
          </a:p>
        </p:txBody>
      </p:sp>
      <p:pic>
        <p:nvPicPr>
          <p:cNvPr id="4" name="Picture 3" descr="Graphical user interface, text, application, email&#10;&#10;Description automatically generated">
            <a:extLst>
              <a:ext uri="{FF2B5EF4-FFF2-40B4-BE49-F238E27FC236}">
                <a16:creationId xmlns:a16="http://schemas.microsoft.com/office/drawing/2014/main" id="{F993DDC0-60B1-A1BA-D8FB-EB28B0DFD415}"/>
              </a:ext>
            </a:extLst>
          </p:cNvPr>
          <p:cNvPicPr>
            <a:picLocks noChangeAspect="1"/>
          </p:cNvPicPr>
          <p:nvPr/>
        </p:nvPicPr>
        <p:blipFill>
          <a:blip r:embed="rId2"/>
          <a:stretch>
            <a:fillRect/>
          </a:stretch>
        </p:blipFill>
        <p:spPr>
          <a:xfrm>
            <a:off x="7679814" y="1795988"/>
            <a:ext cx="4097657" cy="3165440"/>
          </a:xfrm>
          <a:prstGeom prst="rect">
            <a:avLst/>
          </a:prstGeom>
        </p:spPr>
      </p:pic>
    </p:spTree>
    <p:extLst>
      <p:ext uri="{BB962C8B-B14F-4D97-AF65-F5344CB8AC3E}">
        <p14:creationId xmlns:p14="http://schemas.microsoft.com/office/powerpoint/2010/main" val="18847895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1BE40-7CA9-ABC4-0F54-289DD442C03E}"/>
              </a:ext>
            </a:extLst>
          </p:cNvPr>
          <p:cNvSpPr>
            <a:spLocks noGrp="1"/>
          </p:cNvSpPr>
          <p:nvPr>
            <p:ph type="title"/>
          </p:nvPr>
        </p:nvSpPr>
        <p:spPr/>
        <p:txBody>
          <a:bodyPr/>
          <a:lstStyle/>
          <a:p>
            <a:r>
              <a:rPr lang="en-GB" dirty="0"/>
              <a:t>The use of the internet in the UK - Quiz</a:t>
            </a:r>
          </a:p>
        </p:txBody>
      </p:sp>
      <p:sp>
        <p:nvSpPr>
          <p:cNvPr id="3" name="Content Placeholder 2">
            <a:extLst>
              <a:ext uri="{FF2B5EF4-FFF2-40B4-BE49-F238E27FC236}">
                <a16:creationId xmlns:a16="http://schemas.microsoft.com/office/drawing/2014/main" id="{9237F352-741E-47B7-501D-1467172AE848}"/>
              </a:ext>
            </a:extLst>
          </p:cNvPr>
          <p:cNvSpPr>
            <a:spLocks noGrp="1"/>
          </p:cNvSpPr>
          <p:nvPr>
            <p:ph idx="1"/>
          </p:nvPr>
        </p:nvSpPr>
        <p:spPr/>
        <p:txBody>
          <a:bodyPr/>
          <a:lstStyle/>
          <a:p>
            <a:r>
              <a:rPr lang="en-GB" dirty="0"/>
              <a:t>Q: What percentage of households have internet access in the UK?</a:t>
            </a:r>
          </a:p>
        </p:txBody>
      </p:sp>
    </p:spTree>
    <p:extLst>
      <p:ext uri="{BB962C8B-B14F-4D97-AF65-F5344CB8AC3E}">
        <p14:creationId xmlns:p14="http://schemas.microsoft.com/office/powerpoint/2010/main" val="34109701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81582-8B13-59CC-C35E-74379B8036E5}"/>
              </a:ext>
            </a:extLst>
          </p:cNvPr>
          <p:cNvSpPr>
            <a:spLocks noGrp="1"/>
          </p:cNvSpPr>
          <p:nvPr>
            <p:ph type="title"/>
          </p:nvPr>
        </p:nvSpPr>
        <p:spPr/>
        <p:txBody>
          <a:bodyPr/>
          <a:lstStyle/>
          <a:p>
            <a:r>
              <a:rPr lang="en-GB" dirty="0"/>
              <a:t>The use of the internet in the UK - Quiz</a:t>
            </a:r>
          </a:p>
        </p:txBody>
      </p:sp>
      <p:sp>
        <p:nvSpPr>
          <p:cNvPr id="3" name="Content Placeholder 2">
            <a:extLst>
              <a:ext uri="{FF2B5EF4-FFF2-40B4-BE49-F238E27FC236}">
                <a16:creationId xmlns:a16="http://schemas.microsoft.com/office/drawing/2014/main" id="{E42E6A1C-1D2F-DCB2-6E8A-D8D4ED73DD86}"/>
              </a:ext>
            </a:extLst>
          </p:cNvPr>
          <p:cNvSpPr>
            <a:spLocks noGrp="1"/>
          </p:cNvSpPr>
          <p:nvPr>
            <p:ph idx="1"/>
          </p:nvPr>
        </p:nvSpPr>
        <p:spPr/>
        <p:txBody>
          <a:bodyPr/>
          <a:lstStyle/>
          <a:p>
            <a:r>
              <a:rPr lang="en-GB" dirty="0"/>
              <a:t>A: 96%</a:t>
            </a:r>
          </a:p>
        </p:txBody>
      </p:sp>
    </p:spTree>
    <p:extLst>
      <p:ext uri="{BB962C8B-B14F-4D97-AF65-F5344CB8AC3E}">
        <p14:creationId xmlns:p14="http://schemas.microsoft.com/office/powerpoint/2010/main" val="24417842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D3407-AEFE-7DAC-7ED6-6A05A2E4ABA9}"/>
              </a:ext>
            </a:extLst>
          </p:cNvPr>
          <p:cNvSpPr>
            <a:spLocks noGrp="1"/>
          </p:cNvSpPr>
          <p:nvPr>
            <p:ph type="title"/>
          </p:nvPr>
        </p:nvSpPr>
        <p:spPr/>
        <p:txBody>
          <a:bodyPr/>
          <a:lstStyle/>
          <a:p>
            <a:r>
              <a:rPr lang="en-GB" dirty="0"/>
              <a:t>The use of the internet in the UK - Quiz</a:t>
            </a:r>
          </a:p>
        </p:txBody>
      </p:sp>
      <p:sp>
        <p:nvSpPr>
          <p:cNvPr id="3" name="Content Placeholder 2">
            <a:extLst>
              <a:ext uri="{FF2B5EF4-FFF2-40B4-BE49-F238E27FC236}">
                <a16:creationId xmlns:a16="http://schemas.microsoft.com/office/drawing/2014/main" id="{8032E475-AA83-8BB0-F876-C1F051E6E9CF}"/>
              </a:ext>
            </a:extLst>
          </p:cNvPr>
          <p:cNvSpPr>
            <a:spLocks noGrp="1"/>
          </p:cNvSpPr>
          <p:nvPr>
            <p:ph idx="1"/>
          </p:nvPr>
        </p:nvSpPr>
        <p:spPr/>
        <p:txBody>
          <a:bodyPr/>
          <a:lstStyle/>
          <a:p>
            <a:r>
              <a:rPr lang="en-GB" dirty="0"/>
              <a:t>Q: What are the top 5 most visited websites in the UK?</a:t>
            </a:r>
          </a:p>
        </p:txBody>
      </p:sp>
    </p:spTree>
    <p:extLst>
      <p:ext uri="{BB962C8B-B14F-4D97-AF65-F5344CB8AC3E}">
        <p14:creationId xmlns:p14="http://schemas.microsoft.com/office/powerpoint/2010/main" val="37217760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32644-8314-9BB0-AF11-844766BF1787}"/>
              </a:ext>
            </a:extLst>
          </p:cNvPr>
          <p:cNvSpPr>
            <a:spLocks noGrp="1"/>
          </p:cNvSpPr>
          <p:nvPr>
            <p:ph type="title"/>
          </p:nvPr>
        </p:nvSpPr>
        <p:spPr/>
        <p:txBody>
          <a:bodyPr/>
          <a:lstStyle/>
          <a:p>
            <a:r>
              <a:rPr lang="en-GB" dirty="0"/>
              <a:t>The use of the internet in the UK - Quiz</a:t>
            </a:r>
          </a:p>
        </p:txBody>
      </p:sp>
      <p:sp>
        <p:nvSpPr>
          <p:cNvPr id="3" name="Content Placeholder 2">
            <a:extLst>
              <a:ext uri="{FF2B5EF4-FFF2-40B4-BE49-F238E27FC236}">
                <a16:creationId xmlns:a16="http://schemas.microsoft.com/office/drawing/2014/main" id="{31E70E0D-2821-93B0-38A9-53D466BE7379}"/>
              </a:ext>
            </a:extLst>
          </p:cNvPr>
          <p:cNvSpPr>
            <a:spLocks noGrp="1"/>
          </p:cNvSpPr>
          <p:nvPr>
            <p:ph idx="1"/>
          </p:nvPr>
        </p:nvSpPr>
        <p:spPr/>
        <p:txBody>
          <a:bodyPr/>
          <a:lstStyle/>
          <a:p>
            <a:r>
              <a:rPr lang="en-GB" dirty="0"/>
              <a:t>A: </a:t>
            </a:r>
          </a:p>
          <a:p>
            <a:pPr marL="914400" lvl="1" indent="-457200">
              <a:buFont typeface="+mj-lt"/>
              <a:buAutoNum type="arabicPeriod"/>
            </a:pPr>
            <a:r>
              <a:rPr lang="en-GB" dirty="0"/>
              <a:t>Google</a:t>
            </a:r>
          </a:p>
          <a:p>
            <a:pPr marL="914400" lvl="1" indent="-457200">
              <a:buFont typeface="+mj-lt"/>
              <a:buAutoNum type="arabicPeriod"/>
            </a:pPr>
            <a:r>
              <a:rPr lang="en-GB" dirty="0"/>
              <a:t>YouTube</a:t>
            </a:r>
          </a:p>
          <a:p>
            <a:pPr marL="914400" lvl="1" indent="-457200">
              <a:buFont typeface="+mj-lt"/>
              <a:buAutoNum type="arabicPeriod"/>
            </a:pPr>
            <a:r>
              <a:rPr lang="en-GB" dirty="0"/>
              <a:t>Facebook</a:t>
            </a:r>
          </a:p>
          <a:p>
            <a:pPr marL="914400" lvl="1" indent="-457200">
              <a:buFont typeface="+mj-lt"/>
              <a:buAutoNum type="arabicPeriod"/>
            </a:pPr>
            <a:r>
              <a:rPr lang="en-GB" dirty="0"/>
              <a:t>BBC.com</a:t>
            </a:r>
          </a:p>
          <a:p>
            <a:pPr marL="914400" lvl="1" indent="-457200">
              <a:buFont typeface="+mj-lt"/>
              <a:buAutoNum type="arabicPeriod"/>
            </a:pPr>
            <a:r>
              <a:rPr lang="en-GB" dirty="0"/>
              <a:t>Amazon</a:t>
            </a:r>
          </a:p>
        </p:txBody>
      </p:sp>
    </p:spTree>
    <p:extLst>
      <p:ext uri="{BB962C8B-B14F-4D97-AF65-F5344CB8AC3E}">
        <p14:creationId xmlns:p14="http://schemas.microsoft.com/office/powerpoint/2010/main" val="32139815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5C224-072B-69B7-11EE-C73B2B79F419}"/>
              </a:ext>
            </a:extLst>
          </p:cNvPr>
          <p:cNvSpPr>
            <a:spLocks noGrp="1"/>
          </p:cNvSpPr>
          <p:nvPr>
            <p:ph type="title"/>
          </p:nvPr>
        </p:nvSpPr>
        <p:spPr/>
        <p:txBody>
          <a:bodyPr/>
          <a:lstStyle/>
          <a:p>
            <a:r>
              <a:rPr lang="en-GB" dirty="0"/>
              <a:t>The use of the internet in the UK - Quiz</a:t>
            </a:r>
          </a:p>
        </p:txBody>
      </p:sp>
      <p:sp>
        <p:nvSpPr>
          <p:cNvPr id="3" name="Content Placeholder 2">
            <a:extLst>
              <a:ext uri="{FF2B5EF4-FFF2-40B4-BE49-F238E27FC236}">
                <a16:creationId xmlns:a16="http://schemas.microsoft.com/office/drawing/2014/main" id="{33CECBAA-EF79-35CD-25E7-34BF75F4221E}"/>
              </a:ext>
            </a:extLst>
          </p:cNvPr>
          <p:cNvSpPr>
            <a:spLocks noGrp="1"/>
          </p:cNvSpPr>
          <p:nvPr>
            <p:ph idx="1"/>
          </p:nvPr>
        </p:nvSpPr>
        <p:spPr/>
        <p:txBody>
          <a:bodyPr/>
          <a:lstStyle/>
          <a:p>
            <a:r>
              <a:rPr lang="en-GB" dirty="0"/>
              <a:t>Q: What activities are performed on the internet by UK individuals?</a:t>
            </a:r>
          </a:p>
        </p:txBody>
      </p:sp>
    </p:spTree>
    <p:extLst>
      <p:ext uri="{BB962C8B-B14F-4D97-AF65-F5344CB8AC3E}">
        <p14:creationId xmlns:p14="http://schemas.microsoft.com/office/powerpoint/2010/main" val="19828746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3E79DB-3E05-C59B-8380-FAE3EF8D2828}"/>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The use of the internet in the UK - Quiz</a:t>
            </a:r>
          </a:p>
        </p:txBody>
      </p:sp>
      <p:sp>
        <p:nvSpPr>
          <p:cNvPr id="3" name="Content Placeholder 2">
            <a:extLst>
              <a:ext uri="{FF2B5EF4-FFF2-40B4-BE49-F238E27FC236}">
                <a16:creationId xmlns:a16="http://schemas.microsoft.com/office/drawing/2014/main" id="{612ADF8D-B3D8-86E4-4B4E-CA5C30E6219D}"/>
              </a:ext>
            </a:extLst>
          </p:cNvPr>
          <p:cNvSpPr>
            <a:spLocks noGrp="1"/>
          </p:cNvSpPr>
          <p:nvPr>
            <p:ph idx="1"/>
          </p:nvPr>
        </p:nvSpPr>
        <p:spPr>
          <a:xfrm>
            <a:off x="477981" y="4872922"/>
            <a:ext cx="3933306" cy="1208141"/>
          </a:xfrm>
        </p:spPr>
        <p:txBody>
          <a:bodyPr vert="horz" lIns="91440" tIns="45720" rIns="91440" bIns="45720" rtlCol="0">
            <a:normAutofit/>
          </a:bodyPr>
          <a:lstStyle/>
          <a:p>
            <a:pPr marL="0" indent="0">
              <a:buNone/>
            </a:pPr>
            <a:r>
              <a:rPr lang="en-US" sz="2000"/>
              <a:t>A: </a:t>
            </a:r>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Chart, bar chart&#10;&#10;Description automatically generated">
            <a:extLst>
              <a:ext uri="{FF2B5EF4-FFF2-40B4-BE49-F238E27FC236}">
                <a16:creationId xmlns:a16="http://schemas.microsoft.com/office/drawing/2014/main" id="{2F133FF7-51DE-CCC2-B6D6-54130A386D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02898" y="212887"/>
            <a:ext cx="7084302" cy="6181054"/>
          </a:xfrm>
          <a:prstGeom prst="rect">
            <a:avLst/>
          </a:prstGeom>
        </p:spPr>
      </p:pic>
    </p:spTree>
    <p:extLst>
      <p:ext uri="{BB962C8B-B14F-4D97-AF65-F5344CB8AC3E}">
        <p14:creationId xmlns:p14="http://schemas.microsoft.com/office/powerpoint/2010/main" val="8300345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E91F4-36A2-9C07-0052-5587287C6AD2}"/>
              </a:ext>
            </a:extLst>
          </p:cNvPr>
          <p:cNvSpPr>
            <a:spLocks noGrp="1"/>
          </p:cNvSpPr>
          <p:nvPr>
            <p:ph type="title"/>
          </p:nvPr>
        </p:nvSpPr>
        <p:spPr/>
        <p:txBody>
          <a:bodyPr/>
          <a:lstStyle/>
          <a:p>
            <a:r>
              <a:rPr lang="en-GB" dirty="0"/>
              <a:t>The use of the internet in the UK - Quiz</a:t>
            </a:r>
          </a:p>
        </p:txBody>
      </p:sp>
      <p:sp>
        <p:nvSpPr>
          <p:cNvPr id="3" name="Content Placeholder 2">
            <a:extLst>
              <a:ext uri="{FF2B5EF4-FFF2-40B4-BE49-F238E27FC236}">
                <a16:creationId xmlns:a16="http://schemas.microsoft.com/office/drawing/2014/main" id="{14A5D4D4-E17E-5263-98A1-A5298DBB19EF}"/>
              </a:ext>
            </a:extLst>
          </p:cNvPr>
          <p:cNvSpPr>
            <a:spLocks noGrp="1"/>
          </p:cNvSpPr>
          <p:nvPr>
            <p:ph idx="1"/>
          </p:nvPr>
        </p:nvSpPr>
        <p:spPr/>
        <p:txBody>
          <a:bodyPr/>
          <a:lstStyle/>
          <a:p>
            <a:r>
              <a:rPr lang="en-GB" dirty="0"/>
              <a:t>Q: How many hour a week does the average adult in the UK spend on the internet?</a:t>
            </a:r>
          </a:p>
          <a:p>
            <a:endParaRPr lang="en-GB" dirty="0"/>
          </a:p>
        </p:txBody>
      </p:sp>
    </p:spTree>
    <p:extLst>
      <p:ext uri="{BB962C8B-B14F-4D97-AF65-F5344CB8AC3E}">
        <p14:creationId xmlns:p14="http://schemas.microsoft.com/office/powerpoint/2010/main" val="38524888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1B425C-8E5B-3614-EF5F-54A31E517B0C}"/>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The use of the internet in the UK - Quiz</a:t>
            </a:r>
          </a:p>
        </p:txBody>
      </p:sp>
      <p:sp>
        <p:nvSpPr>
          <p:cNvPr id="3" name="Content Placeholder 2">
            <a:extLst>
              <a:ext uri="{FF2B5EF4-FFF2-40B4-BE49-F238E27FC236}">
                <a16:creationId xmlns:a16="http://schemas.microsoft.com/office/drawing/2014/main" id="{A9387FDB-3981-F1EA-831F-C674D24F42A6}"/>
              </a:ext>
            </a:extLst>
          </p:cNvPr>
          <p:cNvSpPr>
            <a:spLocks noGrp="1"/>
          </p:cNvSpPr>
          <p:nvPr>
            <p:ph idx="1"/>
          </p:nvPr>
        </p:nvSpPr>
        <p:spPr>
          <a:xfrm>
            <a:off x="477981" y="4872922"/>
            <a:ext cx="3933306" cy="1208141"/>
          </a:xfrm>
        </p:spPr>
        <p:txBody>
          <a:bodyPr vert="horz" lIns="91440" tIns="45720" rIns="91440" bIns="45720" rtlCol="0">
            <a:normAutofit/>
          </a:bodyPr>
          <a:lstStyle/>
          <a:p>
            <a:pPr marL="0" indent="0">
              <a:buNone/>
            </a:pPr>
            <a:r>
              <a:rPr lang="en-US" sz="2000"/>
              <a:t>A: </a:t>
            </a:r>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Chart, bar chart&#10;&#10;Description automatically generated">
            <a:extLst>
              <a:ext uri="{FF2B5EF4-FFF2-40B4-BE49-F238E27FC236}">
                <a16:creationId xmlns:a16="http://schemas.microsoft.com/office/drawing/2014/main" id="{DAA2F700-5601-EB56-050D-843C60A2B0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02611" y="863428"/>
            <a:ext cx="7401515" cy="4959014"/>
          </a:xfrm>
          <a:prstGeom prst="rect">
            <a:avLst/>
          </a:prstGeom>
        </p:spPr>
      </p:pic>
    </p:spTree>
    <p:extLst>
      <p:ext uri="{BB962C8B-B14F-4D97-AF65-F5344CB8AC3E}">
        <p14:creationId xmlns:p14="http://schemas.microsoft.com/office/powerpoint/2010/main" val="12188926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C9ACE-A9D2-73AA-4B03-32849546010F}"/>
              </a:ext>
            </a:extLst>
          </p:cNvPr>
          <p:cNvSpPr>
            <a:spLocks noGrp="1"/>
          </p:cNvSpPr>
          <p:nvPr>
            <p:ph type="title"/>
          </p:nvPr>
        </p:nvSpPr>
        <p:spPr/>
        <p:txBody>
          <a:bodyPr/>
          <a:lstStyle/>
          <a:p>
            <a:r>
              <a:rPr lang="en-GB" dirty="0"/>
              <a:t>Terrorist Use of The Internet</a:t>
            </a:r>
          </a:p>
        </p:txBody>
      </p:sp>
      <p:sp>
        <p:nvSpPr>
          <p:cNvPr id="3" name="Content Placeholder 2">
            <a:extLst>
              <a:ext uri="{FF2B5EF4-FFF2-40B4-BE49-F238E27FC236}">
                <a16:creationId xmlns:a16="http://schemas.microsoft.com/office/drawing/2014/main" id="{EFA741FC-B4DF-9009-A179-ED6E9417E59A}"/>
              </a:ext>
            </a:extLst>
          </p:cNvPr>
          <p:cNvSpPr>
            <a:spLocks noGrp="1"/>
          </p:cNvSpPr>
          <p:nvPr>
            <p:ph idx="1"/>
          </p:nvPr>
        </p:nvSpPr>
        <p:spPr/>
        <p:txBody>
          <a:bodyPr>
            <a:normAutofit lnSpcReduction="10000"/>
          </a:bodyPr>
          <a:lstStyle/>
          <a:p>
            <a:r>
              <a:rPr lang="en-GB" dirty="0"/>
              <a:t>‘’The Internet is a crucial tool for global terrorism. Terrorists have taken advantage of commercial networks for communications, finance, and transportation to act on a global rather than a regional or national scale. These networks allow them to maintain a presence and coordinate and mount operations that would have been beyond their capabilities before 1990.’’ (Lewis, 2005, p.112).</a:t>
            </a:r>
            <a:endParaRPr lang="en-US" dirty="0"/>
          </a:p>
          <a:p>
            <a:r>
              <a:rPr lang="en-GB" u="sng" dirty="0"/>
              <a:t>Global Terrorism </a:t>
            </a:r>
            <a:r>
              <a:rPr lang="en-GB" dirty="0"/>
              <a:t>– organisational tool, planning, command, control, intelligence gathering communication, propaganda, recruitment and fundraising. </a:t>
            </a:r>
            <a:endParaRPr lang="en-US" dirty="0"/>
          </a:p>
          <a:p>
            <a:endParaRPr lang="en-GB" dirty="0"/>
          </a:p>
        </p:txBody>
      </p:sp>
    </p:spTree>
    <p:extLst>
      <p:ext uri="{BB962C8B-B14F-4D97-AF65-F5344CB8AC3E}">
        <p14:creationId xmlns:p14="http://schemas.microsoft.com/office/powerpoint/2010/main" val="13687479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5AA6C-0226-3D94-84AC-788BF9C57CF3}"/>
              </a:ext>
            </a:extLst>
          </p:cNvPr>
          <p:cNvSpPr>
            <a:spLocks noGrp="1"/>
          </p:cNvSpPr>
          <p:nvPr>
            <p:ph type="title"/>
          </p:nvPr>
        </p:nvSpPr>
        <p:spPr/>
        <p:txBody>
          <a:bodyPr/>
          <a:lstStyle/>
          <a:p>
            <a:r>
              <a:rPr lang="en-GB" dirty="0"/>
              <a:t>Dissemination of Propaganda</a:t>
            </a:r>
          </a:p>
        </p:txBody>
      </p:sp>
      <p:sp>
        <p:nvSpPr>
          <p:cNvPr id="3" name="Content Placeholder 2">
            <a:extLst>
              <a:ext uri="{FF2B5EF4-FFF2-40B4-BE49-F238E27FC236}">
                <a16:creationId xmlns:a16="http://schemas.microsoft.com/office/drawing/2014/main" id="{64B83E29-A24C-9170-CC63-5B01642687CE}"/>
              </a:ext>
            </a:extLst>
          </p:cNvPr>
          <p:cNvSpPr>
            <a:spLocks noGrp="1"/>
          </p:cNvSpPr>
          <p:nvPr>
            <p:ph idx="1"/>
          </p:nvPr>
        </p:nvSpPr>
        <p:spPr/>
        <p:txBody>
          <a:bodyPr/>
          <a:lstStyle/>
          <a:p>
            <a:r>
              <a:rPr lang="en-GB" baseline="0" dirty="0"/>
              <a:t>Propaganda – ideological and practical content, practical instructions, justifications, explanations and promotion of terrorist activities.</a:t>
            </a:r>
            <a:endParaRPr lang="en-US" dirty="0"/>
          </a:p>
          <a:p>
            <a:r>
              <a:rPr lang="en-GB" dirty="0"/>
              <a:t>Medium</a:t>
            </a:r>
            <a:r>
              <a:rPr lang="en-GB" baseline="0" dirty="0"/>
              <a:t> – virtual messaging, presentations, magazines, audio/video files and video games.</a:t>
            </a:r>
            <a:endParaRPr lang="en-US" dirty="0"/>
          </a:p>
          <a:p>
            <a:r>
              <a:rPr lang="en-GB" baseline="0" dirty="0"/>
              <a:t>Internet - ‘’Virtual Knowledge Bank’’.</a:t>
            </a:r>
          </a:p>
          <a:p>
            <a:r>
              <a:rPr lang="en-GB" baseline="0" dirty="0"/>
              <a:t>Platforms– websites, chat forums, discussion boards, video sites, social media sites, live stream.</a:t>
            </a:r>
            <a:endParaRPr lang="en-US" dirty="0"/>
          </a:p>
          <a:p>
            <a:endParaRPr lang="en-GB" dirty="0"/>
          </a:p>
        </p:txBody>
      </p:sp>
    </p:spTree>
    <p:extLst>
      <p:ext uri="{BB962C8B-B14F-4D97-AF65-F5344CB8AC3E}">
        <p14:creationId xmlns:p14="http://schemas.microsoft.com/office/powerpoint/2010/main" val="28466111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3" name="Rectangle 1032">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A732097-3221-0C99-0266-B350423394D0}"/>
              </a:ext>
            </a:extLst>
          </p:cNvPr>
          <p:cNvSpPr>
            <a:spLocks noGrp="1"/>
          </p:cNvSpPr>
          <p:nvPr>
            <p:ph type="title"/>
          </p:nvPr>
        </p:nvSpPr>
        <p:spPr>
          <a:xfrm>
            <a:off x="841246" y="978619"/>
            <a:ext cx="5991244" cy="1106424"/>
          </a:xfrm>
        </p:spPr>
        <p:txBody>
          <a:bodyPr>
            <a:normAutofit/>
          </a:bodyPr>
          <a:lstStyle/>
          <a:p>
            <a:r>
              <a:rPr lang="en-GB" sz="3200"/>
              <a:t>Planning</a:t>
            </a:r>
          </a:p>
        </p:txBody>
      </p:sp>
      <p:sp>
        <p:nvSpPr>
          <p:cNvPr id="1035" name="Rectangle 1034">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37" name="Rectangle 1036">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F474A46-FE7A-79C3-93F5-FA0FD74EE4E4}"/>
              </a:ext>
            </a:extLst>
          </p:cNvPr>
          <p:cNvSpPr>
            <a:spLocks noGrp="1"/>
          </p:cNvSpPr>
          <p:nvPr>
            <p:ph idx="1"/>
          </p:nvPr>
        </p:nvSpPr>
        <p:spPr>
          <a:xfrm>
            <a:off x="841248" y="2252870"/>
            <a:ext cx="5993892" cy="3560251"/>
          </a:xfrm>
        </p:spPr>
        <p:txBody>
          <a:bodyPr>
            <a:normAutofit/>
          </a:bodyPr>
          <a:lstStyle/>
          <a:p>
            <a:r>
              <a:rPr lang="en-GB" sz="1700" baseline="0"/>
              <a:t>Most basic function of the internet is communication – exploited by terrorists in means of planning attacks.</a:t>
            </a:r>
            <a:endParaRPr lang="en-US" sz="1700"/>
          </a:p>
          <a:p>
            <a:r>
              <a:rPr lang="en-GB" sz="1700" baseline="0"/>
              <a:t>Forums – serve as organisational hub for planning and coordinating activities.</a:t>
            </a:r>
            <a:endParaRPr lang="en-US" sz="1700"/>
          </a:p>
          <a:p>
            <a:r>
              <a:rPr lang="en-GB" sz="1700" baseline="0"/>
              <a:t>Al Qaeda used the internet to plan and coordinate 9/11.</a:t>
            </a:r>
            <a:r>
              <a:rPr lang="en-US" sz="1700" baseline="0"/>
              <a:t> </a:t>
            </a:r>
            <a:r>
              <a:rPr lang="en-GB" sz="1700"/>
              <a:t>Computers seized in Afghanistan revealed that al Qaeda was collecting intelligence on targets, vulnerabilities etc.</a:t>
            </a:r>
          </a:p>
          <a:p>
            <a:r>
              <a:rPr lang="en-GB" sz="1700" baseline="0"/>
              <a:t>Inspire – Online magazine published to help individuals plan and coordinate their attacks within the West.</a:t>
            </a:r>
            <a:endParaRPr lang="en-US" sz="1700"/>
          </a:p>
        </p:txBody>
      </p:sp>
      <p:pic>
        <p:nvPicPr>
          <p:cNvPr id="1026" name="Picture 2" descr="Inspire (magazine) - Wikipedia">
            <a:extLst>
              <a:ext uri="{FF2B5EF4-FFF2-40B4-BE49-F238E27FC236}">
                <a16:creationId xmlns:a16="http://schemas.microsoft.com/office/drawing/2014/main" id="{663B1C67-4B1B-504C-949D-B1DAE480F66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679814" y="730764"/>
            <a:ext cx="4097657" cy="5295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48657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5D361-35EA-FBF8-97A3-8F309E0F5A6B}"/>
              </a:ext>
            </a:extLst>
          </p:cNvPr>
          <p:cNvSpPr>
            <a:spLocks noGrp="1"/>
          </p:cNvSpPr>
          <p:nvPr>
            <p:ph type="title"/>
          </p:nvPr>
        </p:nvSpPr>
        <p:spPr/>
        <p:txBody>
          <a:bodyPr/>
          <a:lstStyle/>
          <a:p>
            <a:r>
              <a:rPr lang="en-GB" dirty="0"/>
              <a:t>Training</a:t>
            </a:r>
          </a:p>
        </p:txBody>
      </p:sp>
      <p:sp>
        <p:nvSpPr>
          <p:cNvPr id="3" name="Content Placeholder 2">
            <a:extLst>
              <a:ext uri="{FF2B5EF4-FFF2-40B4-BE49-F238E27FC236}">
                <a16:creationId xmlns:a16="http://schemas.microsoft.com/office/drawing/2014/main" id="{4E27A721-5AFC-81E8-6B6A-D57321EB518F}"/>
              </a:ext>
            </a:extLst>
          </p:cNvPr>
          <p:cNvSpPr>
            <a:spLocks noGrp="1"/>
          </p:cNvSpPr>
          <p:nvPr>
            <p:ph idx="1"/>
          </p:nvPr>
        </p:nvSpPr>
        <p:spPr/>
        <p:txBody>
          <a:bodyPr>
            <a:normAutofit fontScale="92500"/>
          </a:bodyPr>
          <a:lstStyle/>
          <a:p>
            <a:r>
              <a:rPr lang="en-GB" dirty="0"/>
              <a:t>Alternative Training Ground </a:t>
            </a:r>
            <a:endParaRPr lang="en-US" dirty="0"/>
          </a:p>
          <a:p>
            <a:r>
              <a:rPr lang="en-GB" dirty="0"/>
              <a:t>‘’ There is a growing range of media that provide platforms for the dissemination of practical guides in the form of online manuals, audio and video clips, information and advice. These Internet platforms also provide detailed instructions, often in easily accessible multimedia format and multiple languages, on topics such as how to join terrorist organizations; how to construct explosives, firearms or other weapons or hazardous materials; and how to plan and execute terrorist attacks’’ </a:t>
            </a:r>
            <a:br>
              <a:rPr lang="en-GB" dirty="0"/>
            </a:br>
            <a:r>
              <a:rPr lang="en-GB" dirty="0"/>
              <a:t>							(UNODC,  2012, p. 8).</a:t>
            </a:r>
            <a:endParaRPr lang="en-US" dirty="0"/>
          </a:p>
        </p:txBody>
      </p:sp>
    </p:spTree>
    <p:extLst>
      <p:ext uri="{BB962C8B-B14F-4D97-AF65-F5344CB8AC3E}">
        <p14:creationId xmlns:p14="http://schemas.microsoft.com/office/powerpoint/2010/main" val="657614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2D88E-20F2-204A-B8EF-B8C86D5F3089}"/>
              </a:ext>
            </a:extLst>
          </p:cNvPr>
          <p:cNvSpPr>
            <a:spLocks noGrp="1"/>
          </p:cNvSpPr>
          <p:nvPr>
            <p:ph type="title"/>
          </p:nvPr>
        </p:nvSpPr>
        <p:spPr/>
        <p:txBody>
          <a:bodyPr/>
          <a:lstStyle/>
          <a:p>
            <a:r>
              <a:rPr lang="en-GB" dirty="0"/>
              <a:t>Recruitment</a:t>
            </a:r>
          </a:p>
        </p:txBody>
      </p:sp>
      <p:sp>
        <p:nvSpPr>
          <p:cNvPr id="3" name="Content Placeholder 2">
            <a:extLst>
              <a:ext uri="{FF2B5EF4-FFF2-40B4-BE49-F238E27FC236}">
                <a16:creationId xmlns:a16="http://schemas.microsoft.com/office/drawing/2014/main" id="{B2CE4512-A6D3-3AA7-1D29-5BBB0B37E354}"/>
              </a:ext>
            </a:extLst>
          </p:cNvPr>
          <p:cNvSpPr>
            <a:spLocks noGrp="1"/>
          </p:cNvSpPr>
          <p:nvPr>
            <p:ph idx="1"/>
          </p:nvPr>
        </p:nvSpPr>
        <p:spPr/>
        <p:txBody>
          <a:bodyPr>
            <a:normAutofit fontScale="85000" lnSpcReduction="20000"/>
          </a:bodyPr>
          <a:lstStyle/>
          <a:p>
            <a:r>
              <a:rPr lang="en-GB" baseline="0" dirty="0"/>
              <a:t>Internet provides a means to publish content and ideology as well as develop relationships and gain support.</a:t>
            </a:r>
            <a:endParaRPr lang="en-US" dirty="0"/>
          </a:p>
          <a:p>
            <a:r>
              <a:rPr lang="en-GB" baseline="0" dirty="0"/>
              <a:t>Pool of potential recruits.</a:t>
            </a:r>
            <a:endParaRPr lang="en-US" dirty="0"/>
          </a:p>
          <a:p>
            <a:r>
              <a:rPr lang="en-GB" baseline="0" dirty="0"/>
              <a:t>Tailored propaganda to young, vulnerable and marginalised groups.</a:t>
            </a:r>
            <a:endParaRPr lang="en-US" dirty="0"/>
          </a:p>
          <a:p>
            <a:r>
              <a:rPr lang="en-GB" baseline="0" dirty="0"/>
              <a:t>UK Counterterrorism strategy recognises that the internet encourages interaction and facilitates recruitment.</a:t>
            </a:r>
            <a:endParaRPr lang="en-US" dirty="0"/>
          </a:p>
          <a:p>
            <a:r>
              <a:rPr lang="en-GB" baseline="0" dirty="0"/>
              <a:t>ISIS – one of the most effective online recruitment strategies.</a:t>
            </a:r>
          </a:p>
          <a:p>
            <a:endParaRPr lang="en-GB" dirty="0"/>
          </a:p>
          <a:p>
            <a:r>
              <a:rPr lang="en-GB" u="sng" dirty="0"/>
              <a:t>Discussion: Can we think of any well known examples of people who were recruited and radicalised online?</a:t>
            </a:r>
            <a:endParaRPr lang="en-US" u="sng" dirty="0"/>
          </a:p>
        </p:txBody>
      </p:sp>
    </p:spTree>
    <p:extLst>
      <p:ext uri="{BB962C8B-B14F-4D97-AF65-F5344CB8AC3E}">
        <p14:creationId xmlns:p14="http://schemas.microsoft.com/office/powerpoint/2010/main" val="41382004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9E6EFEE-6516-482C-B143-F97F9BF89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DF0D2C0-CD0C-470C-8851-D8B2CC417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8766" y="3248002"/>
            <a:ext cx="5688917"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4" descr="Table&#10;&#10;Description automatically generated">
            <a:extLst>
              <a:ext uri="{FF2B5EF4-FFF2-40B4-BE49-F238E27FC236}">
                <a16:creationId xmlns:a16="http://schemas.microsoft.com/office/drawing/2014/main" id="{FDBACC1D-7A1E-4884-9131-24F74EA9B720}"/>
              </a:ext>
            </a:extLst>
          </p:cNvPr>
          <p:cNvPicPr>
            <a:picLocks noGrp="1" noChangeAspect="1"/>
          </p:cNvPicPr>
          <p:nvPr>
            <p:ph idx="1"/>
          </p:nvPr>
        </p:nvPicPr>
        <p:blipFill rotWithShape="1">
          <a:blip r:embed="rId2"/>
          <a:srcRect b="984"/>
          <a:stretch/>
        </p:blipFill>
        <p:spPr>
          <a:xfrm>
            <a:off x="235493" y="249618"/>
            <a:ext cx="11024687" cy="6358764"/>
          </a:xfrm>
          <a:prstGeom prst="rect">
            <a:avLst/>
          </a:prstGeom>
        </p:spPr>
      </p:pic>
      <p:sp>
        <p:nvSpPr>
          <p:cNvPr id="6" name="TextBox 5">
            <a:extLst>
              <a:ext uri="{FF2B5EF4-FFF2-40B4-BE49-F238E27FC236}">
                <a16:creationId xmlns:a16="http://schemas.microsoft.com/office/drawing/2014/main" id="{51F823F9-CA05-E058-43CA-0027B817F3F5}"/>
              </a:ext>
            </a:extLst>
          </p:cNvPr>
          <p:cNvSpPr txBox="1"/>
          <p:nvPr/>
        </p:nvSpPr>
        <p:spPr>
          <a:xfrm>
            <a:off x="9353549" y="112458"/>
            <a:ext cx="3073944" cy="523220"/>
          </a:xfrm>
          <a:prstGeom prst="rect">
            <a:avLst/>
          </a:prstGeom>
          <a:noFill/>
        </p:spPr>
        <p:txBody>
          <a:bodyPr wrap="square">
            <a:spAutoFit/>
          </a:bodyPr>
          <a:lstStyle/>
          <a:p>
            <a:pPr algn="l"/>
            <a:r>
              <a:rPr lang="en-GB" sz="700" b="0" i="0" dirty="0">
                <a:solidFill>
                  <a:srgbClr val="333333"/>
                </a:solidFill>
                <a:effectLst/>
                <a:latin typeface="avenir-regular-class"/>
              </a:rPr>
              <a:t>Guadagno, R. et al. (2010) 'Social Influence in the Online Recruitment of Terrorists and Terrorist Sympathizers: </a:t>
            </a:r>
          </a:p>
          <a:p>
            <a:r>
              <a:rPr lang="en-GB" sz="700" b="0" i="0" dirty="0">
                <a:solidFill>
                  <a:srgbClr val="333333"/>
                </a:solidFill>
                <a:effectLst/>
                <a:latin typeface="avenir-regular-class"/>
              </a:rPr>
              <a:t>Implications for Social Psychology Research', </a:t>
            </a:r>
            <a:r>
              <a:rPr lang="en-GB" sz="700" b="0" i="1" dirty="0">
                <a:solidFill>
                  <a:srgbClr val="333333"/>
                </a:solidFill>
                <a:effectLst/>
                <a:latin typeface="avenir-regular-class"/>
              </a:rPr>
              <a:t>Revue </a:t>
            </a:r>
            <a:r>
              <a:rPr lang="en-GB" sz="700" b="0" i="1" dirty="0" err="1">
                <a:solidFill>
                  <a:srgbClr val="333333"/>
                </a:solidFill>
                <a:effectLst/>
                <a:latin typeface="avenir-regular-class"/>
              </a:rPr>
              <a:t>internationale</a:t>
            </a:r>
            <a:r>
              <a:rPr lang="en-GB" sz="700" b="0" i="1" dirty="0">
                <a:solidFill>
                  <a:srgbClr val="333333"/>
                </a:solidFill>
                <a:effectLst/>
                <a:latin typeface="avenir-regular-class"/>
              </a:rPr>
              <a:t> de </a:t>
            </a:r>
            <a:r>
              <a:rPr lang="en-GB" sz="700" b="0" i="1" dirty="0" err="1">
                <a:solidFill>
                  <a:srgbClr val="333333"/>
                </a:solidFill>
                <a:effectLst/>
                <a:latin typeface="avenir-regular-class"/>
              </a:rPr>
              <a:t>psychologie</a:t>
            </a:r>
            <a:r>
              <a:rPr lang="en-GB" sz="700" b="0" i="1" dirty="0">
                <a:solidFill>
                  <a:srgbClr val="333333"/>
                </a:solidFill>
                <a:effectLst/>
                <a:latin typeface="avenir-regular-class"/>
              </a:rPr>
              <a:t> </a:t>
            </a:r>
            <a:r>
              <a:rPr lang="en-GB" sz="700" b="0" i="1" dirty="0" err="1">
                <a:solidFill>
                  <a:srgbClr val="333333"/>
                </a:solidFill>
                <a:effectLst/>
                <a:latin typeface="avenir-regular-class"/>
              </a:rPr>
              <a:t>sociale</a:t>
            </a:r>
            <a:r>
              <a:rPr lang="en-GB" sz="700" b="0" i="0" dirty="0">
                <a:solidFill>
                  <a:srgbClr val="333333"/>
                </a:solidFill>
                <a:effectLst/>
                <a:latin typeface="avenir-regular-class"/>
              </a:rPr>
              <a:t>, 23(1), pp. 25 - 56.</a:t>
            </a:r>
            <a:endParaRPr lang="en-GB" sz="700" dirty="0"/>
          </a:p>
        </p:txBody>
      </p:sp>
    </p:spTree>
    <p:extLst>
      <p:ext uri="{BB962C8B-B14F-4D97-AF65-F5344CB8AC3E}">
        <p14:creationId xmlns:p14="http://schemas.microsoft.com/office/powerpoint/2010/main" val="24143805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AE9FD-836C-BE67-008E-2DCF0B1C1760}"/>
              </a:ext>
            </a:extLst>
          </p:cNvPr>
          <p:cNvSpPr>
            <a:spLocks noGrp="1"/>
          </p:cNvSpPr>
          <p:nvPr>
            <p:ph type="title"/>
          </p:nvPr>
        </p:nvSpPr>
        <p:spPr/>
        <p:txBody>
          <a:bodyPr/>
          <a:lstStyle/>
          <a:p>
            <a:r>
              <a:rPr lang="en-GB" dirty="0"/>
              <a:t>Fundraising</a:t>
            </a:r>
          </a:p>
        </p:txBody>
      </p:sp>
      <p:sp>
        <p:nvSpPr>
          <p:cNvPr id="3" name="Content Placeholder 2">
            <a:extLst>
              <a:ext uri="{FF2B5EF4-FFF2-40B4-BE49-F238E27FC236}">
                <a16:creationId xmlns:a16="http://schemas.microsoft.com/office/drawing/2014/main" id="{766D2CD3-B316-7DDD-075C-A53098A120AE}"/>
              </a:ext>
            </a:extLst>
          </p:cNvPr>
          <p:cNvSpPr>
            <a:spLocks noGrp="1"/>
          </p:cNvSpPr>
          <p:nvPr>
            <p:ph idx="1"/>
          </p:nvPr>
        </p:nvSpPr>
        <p:spPr/>
        <p:txBody>
          <a:bodyPr>
            <a:normAutofit fontScale="92500"/>
          </a:bodyPr>
          <a:lstStyle/>
          <a:p>
            <a:r>
              <a:rPr lang="en-GB" baseline="0" dirty="0"/>
              <a:t>Pool of potential donators.</a:t>
            </a:r>
            <a:endParaRPr lang="en-US" dirty="0"/>
          </a:p>
          <a:p>
            <a:r>
              <a:rPr lang="en-GB" baseline="0" dirty="0"/>
              <a:t>Utilise – Websites, e-mails, chatrooms and social media. </a:t>
            </a:r>
            <a:endParaRPr lang="en-US" dirty="0"/>
          </a:p>
          <a:p>
            <a:r>
              <a:rPr lang="en-GB" baseline="0" dirty="0"/>
              <a:t>Exploitation of charities that utilise websites.</a:t>
            </a:r>
            <a:endParaRPr lang="en-US" dirty="0"/>
          </a:p>
          <a:p>
            <a:r>
              <a:rPr lang="en-GB" baseline="0" dirty="0"/>
              <a:t>Charities and NGO’s remain a major problem in terrorist financing.</a:t>
            </a:r>
            <a:endParaRPr lang="en-US" dirty="0"/>
          </a:p>
          <a:p>
            <a:r>
              <a:rPr lang="en-GB" baseline="0" dirty="0"/>
              <a:t>‘’Misuse of non-profit organisations for financing of terrorism is coming to be recognised as a crucial weak point in the global struggle to stop funding at its source’’ - </a:t>
            </a:r>
            <a:r>
              <a:rPr lang="en-GB" sz="2400" dirty="0"/>
              <a:t>Financial Task Force in Paris </a:t>
            </a:r>
          </a:p>
          <a:p>
            <a:r>
              <a:rPr lang="en-GB" baseline="0" dirty="0"/>
              <a:t>Global Relief Foundation (GRF) – has ties to al Qaeda and the Taliban.</a:t>
            </a:r>
            <a:endParaRPr lang="en-GB" dirty="0"/>
          </a:p>
        </p:txBody>
      </p:sp>
    </p:spTree>
    <p:extLst>
      <p:ext uri="{BB962C8B-B14F-4D97-AF65-F5344CB8AC3E}">
        <p14:creationId xmlns:p14="http://schemas.microsoft.com/office/powerpoint/2010/main" val="12799003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23FE733-F95B-4DF6-AFC5-BEEB3577C4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6852464"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E324D52-1C1F-50BC-46DB-9116F52576F5}"/>
              </a:ext>
            </a:extLst>
          </p:cNvPr>
          <p:cNvSpPr>
            <a:spLocks noGrp="1"/>
          </p:cNvSpPr>
          <p:nvPr>
            <p:ph type="title"/>
          </p:nvPr>
        </p:nvSpPr>
        <p:spPr>
          <a:xfrm>
            <a:off x="838196" y="978408"/>
            <a:ext cx="6007608" cy="1106424"/>
          </a:xfrm>
        </p:spPr>
        <p:txBody>
          <a:bodyPr>
            <a:normAutofit/>
          </a:bodyPr>
          <a:lstStyle/>
          <a:p>
            <a:r>
              <a:rPr lang="en-GB" sz="2800"/>
              <a:t>Fundraising</a:t>
            </a:r>
          </a:p>
        </p:txBody>
      </p:sp>
      <p:sp>
        <p:nvSpPr>
          <p:cNvPr id="23" name="Rectangle 22">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4" y="2121408"/>
            <a:ext cx="5824728"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9A04BA5-22B2-1A55-7EA6-19DAC71B2D54}"/>
              </a:ext>
            </a:extLst>
          </p:cNvPr>
          <p:cNvSpPr>
            <a:spLocks noGrp="1"/>
          </p:cNvSpPr>
          <p:nvPr>
            <p:ph idx="1"/>
          </p:nvPr>
        </p:nvSpPr>
        <p:spPr>
          <a:xfrm>
            <a:off x="409573" y="2359152"/>
            <a:ext cx="6852464" cy="3765076"/>
          </a:xfrm>
        </p:spPr>
        <p:txBody>
          <a:bodyPr>
            <a:normAutofit fontScale="92500" lnSpcReduction="20000"/>
          </a:bodyPr>
          <a:lstStyle/>
          <a:p>
            <a:pPr>
              <a:lnSpc>
                <a:spcPct val="100000"/>
              </a:lnSpc>
            </a:pPr>
            <a:r>
              <a:rPr lang="en-GB" sz="1800" dirty="0"/>
              <a:t>Crowdfunding – taken advantage of by far-right groups.</a:t>
            </a:r>
          </a:p>
          <a:p>
            <a:pPr>
              <a:lnSpc>
                <a:spcPct val="100000"/>
              </a:lnSpc>
            </a:pPr>
            <a:r>
              <a:rPr lang="en-GB" sz="1800" dirty="0"/>
              <a:t>Cryptocurrency – Bitcoin and </a:t>
            </a:r>
            <a:r>
              <a:rPr lang="en-GB" sz="1800" dirty="0" err="1"/>
              <a:t>Monero</a:t>
            </a:r>
            <a:r>
              <a:rPr lang="en-GB" sz="1800" dirty="0"/>
              <a:t>; taken advantage by both far-right and Islamist groups.</a:t>
            </a:r>
          </a:p>
          <a:p>
            <a:pPr lvl="1">
              <a:lnSpc>
                <a:spcPct val="100000"/>
              </a:lnSpc>
            </a:pPr>
            <a:r>
              <a:rPr lang="en-GB" sz="1800" dirty="0"/>
              <a:t>European group called Order of Dawn started a cryptocurrency crowdfunding campaign in 2018 using </a:t>
            </a:r>
            <a:r>
              <a:rPr lang="en-GB" sz="1800" dirty="0" err="1"/>
              <a:t>Monero</a:t>
            </a:r>
            <a:r>
              <a:rPr lang="en-GB" sz="1800" dirty="0"/>
              <a:t> – allows visitors to mine </a:t>
            </a:r>
            <a:r>
              <a:rPr lang="en-GB" sz="1800" dirty="0" err="1"/>
              <a:t>Monero</a:t>
            </a:r>
            <a:r>
              <a:rPr lang="en-GB" sz="1800" dirty="0"/>
              <a:t> directly on their website. State they will use the </a:t>
            </a:r>
            <a:r>
              <a:rPr lang="en-GB" sz="1800" dirty="0" err="1"/>
              <a:t>Monero</a:t>
            </a:r>
            <a:r>
              <a:rPr lang="en-GB" sz="1800" dirty="0"/>
              <a:t> to buy firearms and to equip their army and members. By 2018 they raised around £6,600.</a:t>
            </a:r>
          </a:p>
          <a:p>
            <a:pPr lvl="1">
              <a:lnSpc>
                <a:spcPct val="100000"/>
              </a:lnSpc>
            </a:pPr>
            <a:r>
              <a:rPr lang="en-GB" sz="1800" dirty="0"/>
              <a:t>In 2019 Al Qaeda also promoted bitcoin transfers – they released infographics to educate their supporters about bitcoin as well as how to buy bitcoin – In less than a week they received over £2500 bitcoin in 2019. The Islamic State posted tutorials on how to use bitcoin as early as 2014 through sites such as telegram. </a:t>
            </a:r>
          </a:p>
        </p:txBody>
      </p:sp>
      <p:pic>
        <p:nvPicPr>
          <p:cNvPr id="4" name="Picture 3" descr="Graphical user interface, text, application&#10;&#10;Description automatically generated">
            <a:extLst>
              <a:ext uri="{FF2B5EF4-FFF2-40B4-BE49-F238E27FC236}">
                <a16:creationId xmlns:a16="http://schemas.microsoft.com/office/drawing/2014/main" id="{0948509F-CF94-9856-733F-F3551B33E15E}"/>
              </a:ext>
            </a:extLst>
          </p:cNvPr>
          <p:cNvPicPr>
            <a:picLocks noChangeAspect="1"/>
          </p:cNvPicPr>
          <p:nvPr/>
        </p:nvPicPr>
        <p:blipFill rotWithShape="1">
          <a:blip r:embed="rId2"/>
          <a:srcRect t="5227" r="-2" b="5321"/>
          <a:stretch/>
        </p:blipFill>
        <p:spPr>
          <a:xfrm>
            <a:off x="7680960" y="1060079"/>
            <a:ext cx="4233672" cy="1798839"/>
          </a:xfrm>
          <a:prstGeom prst="rect">
            <a:avLst/>
          </a:prstGeom>
        </p:spPr>
      </p:pic>
      <p:pic>
        <p:nvPicPr>
          <p:cNvPr id="5" name="Picture 4" descr="Text&#10;&#10;Description automatically generated">
            <a:extLst>
              <a:ext uri="{FF2B5EF4-FFF2-40B4-BE49-F238E27FC236}">
                <a16:creationId xmlns:a16="http://schemas.microsoft.com/office/drawing/2014/main" id="{0486DA0E-3DB2-1AF9-0E24-756970C661FC}"/>
              </a:ext>
            </a:extLst>
          </p:cNvPr>
          <p:cNvPicPr>
            <a:picLocks noChangeAspect="1"/>
          </p:cNvPicPr>
          <p:nvPr/>
        </p:nvPicPr>
        <p:blipFill rotWithShape="1">
          <a:blip r:embed="rId3"/>
          <a:srcRect t="11747" r="3" b="15245"/>
          <a:stretch/>
        </p:blipFill>
        <p:spPr>
          <a:xfrm>
            <a:off x="7904330" y="3472468"/>
            <a:ext cx="3783375" cy="2651760"/>
          </a:xfrm>
          <a:prstGeom prst="rect">
            <a:avLst/>
          </a:prstGeom>
        </p:spPr>
      </p:pic>
    </p:spTree>
    <p:extLst>
      <p:ext uri="{BB962C8B-B14F-4D97-AF65-F5344CB8AC3E}">
        <p14:creationId xmlns:p14="http://schemas.microsoft.com/office/powerpoint/2010/main" val="18985047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0">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ACAE519-447F-5182-66A4-290D95C815A0}"/>
              </a:ext>
            </a:extLst>
          </p:cNvPr>
          <p:cNvSpPr>
            <a:spLocks noGrp="1"/>
          </p:cNvSpPr>
          <p:nvPr>
            <p:ph type="title"/>
          </p:nvPr>
        </p:nvSpPr>
        <p:spPr>
          <a:xfrm>
            <a:off x="841246" y="978619"/>
            <a:ext cx="5991244" cy="1106424"/>
          </a:xfrm>
        </p:spPr>
        <p:txBody>
          <a:bodyPr>
            <a:normAutofit/>
          </a:bodyPr>
          <a:lstStyle/>
          <a:p>
            <a:r>
              <a:rPr lang="en-GB" sz="3200"/>
              <a:t>Radicalisation</a:t>
            </a:r>
          </a:p>
        </p:txBody>
      </p:sp>
      <p:sp>
        <p:nvSpPr>
          <p:cNvPr id="18" name="Rectangle 12">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5720699-A53D-A599-68CA-FFBD24219800}"/>
              </a:ext>
            </a:extLst>
          </p:cNvPr>
          <p:cNvSpPr>
            <a:spLocks noGrp="1"/>
          </p:cNvSpPr>
          <p:nvPr>
            <p:ph idx="1"/>
          </p:nvPr>
        </p:nvSpPr>
        <p:spPr>
          <a:xfrm>
            <a:off x="473583" y="2252870"/>
            <a:ext cx="6774561" cy="3885607"/>
          </a:xfrm>
        </p:spPr>
        <p:txBody>
          <a:bodyPr>
            <a:normAutofit fontScale="85000" lnSpcReduction="10000"/>
          </a:bodyPr>
          <a:lstStyle/>
          <a:p>
            <a:r>
              <a:rPr lang="en-GB" dirty="0"/>
              <a:t>Radicalisation is a process of change, a personal and political transformation from one condition to another. Becoming radicalised is a gradual process and one that requires progression.</a:t>
            </a:r>
          </a:p>
          <a:p>
            <a:r>
              <a:rPr lang="en-GB" dirty="0" err="1"/>
              <a:t>Wiktorowiz</a:t>
            </a:r>
            <a:r>
              <a:rPr lang="en-GB" dirty="0"/>
              <a:t> (2005) states that there is a catalyst event that leads to violent extremism or terrorism from holding radical belief which he describes as a cognitive opening to new ideas and world views – shocking events or personal crisis's can result in to a radical change of values and behaviours. </a:t>
            </a:r>
          </a:p>
          <a:p>
            <a:pPr lvl="1"/>
            <a:r>
              <a:rPr lang="en-GB" sz="2400" dirty="0"/>
              <a:t>What might be an example of a “catalyst” event?</a:t>
            </a:r>
          </a:p>
        </p:txBody>
      </p:sp>
      <p:pic>
        <p:nvPicPr>
          <p:cNvPr id="4" name="Picture 2" descr="Imatge 1">
            <a:extLst>
              <a:ext uri="{FF2B5EF4-FFF2-40B4-BE49-F238E27FC236}">
                <a16:creationId xmlns:a16="http://schemas.microsoft.com/office/drawing/2014/main" id="{B7B4A9A0-8AFF-9AAC-A91D-12398E6EDE0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679814" y="2092717"/>
            <a:ext cx="4097657" cy="25719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21267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A75BF-4690-4FFD-86DE-5820DC3581FF}"/>
              </a:ext>
            </a:extLst>
          </p:cNvPr>
          <p:cNvSpPr>
            <a:spLocks noGrp="1"/>
          </p:cNvSpPr>
          <p:nvPr>
            <p:ph type="title"/>
          </p:nvPr>
        </p:nvSpPr>
        <p:spPr/>
        <p:txBody>
          <a:bodyPr/>
          <a:lstStyle/>
          <a:p>
            <a:r>
              <a:rPr lang="en-GB" dirty="0"/>
              <a:t>Radicalisation</a:t>
            </a:r>
          </a:p>
        </p:txBody>
      </p:sp>
      <p:sp>
        <p:nvSpPr>
          <p:cNvPr id="3" name="Content Placeholder 2">
            <a:extLst>
              <a:ext uri="{FF2B5EF4-FFF2-40B4-BE49-F238E27FC236}">
                <a16:creationId xmlns:a16="http://schemas.microsoft.com/office/drawing/2014/main" id="{486A0745-2F46-9077-B0D8-CA555D8D5DFF}"/>
              </a:ext>
            </a:extLst>
          </p:cNvPr>
          <p:cNvSpPr>
            <a:spLocks noGrp="1"/>
          </p:cNvSpPr>
          <p:nvPr>
            <p:ph idx="1"/>
          </p:nvPr>
        </p:nvSpPr>
        <p:spPr/>
        <p:txBody>
          <a:bodyPr>
            <a:normAutofit fontScale="92500" lnSpcReduction="10000"/>
          </a:bodyPr>
          <a:lstStyle/>
          <a:p>
            <a:r>
              <a:rPr lang="en-GB" dirty="0"/>
              <a:t>‘’Online radicalisation is widely regarded as one of today’s most pressing security challenges’’ </a:t>
            </a:r>
            <a:br>
              <a:rPr lang="en-GB" dirty="0"/>
            </a:br>
            <a:r>
              <a:rPr lang="en-GB" dirty="0"/>
              <a:t>(MacDonald and Whittaker, 2019).</a:t>
            </a:r>
            <a:endParaRPr lang="en-US" dirty="0"/>
          </a:p>
          <a:p>
            <a:r>
              <a:rPr lang="en-GB" dirty="0"/>
              <a:t>Internet – key facilitator in the process of radicalisation.</a:t>
            </a:r>
            <a:endParaRPr lang="en-US" dirty="0"/>
          </a:p>
          <a:p>
            <a:r>
              <a:rPr lang="en-GB" i="1" dirty="0"/>
              <a:t>Profiles of Individuals Radicalized in the United States </a:t>
            </a:r>
            <a:r>
              <a:rPr lang="en-GB" dirty="0"/>
              <a:t>– 252 of the 495 individuals indicated that the internet or media played a substantial role in the process of their radicalisation.</a:t>
            </a:r>
            <a:endParaRPr lang="en-US" dirty="0"/>
          </a:p>
          <a:p>
            <a:r>
              <a:rPr lang="en-GB" dirty="0"/>
              <a:t>Creating own narratives.</a:t>
            </a:r>
            <a:endParaRPr lang="en-US" dirty="0"/>
          </a:p>
          <a:p>
            <a:r>
              <a:rPr lang="en-GB" dirty="0"/>
              <a:t>Playing on vulnerabilities and targeting young people.</a:t>
            </a:r>
            <a:endParaRPr lang="en-US" dirty="0"/>
          </a:p>
        </p:txBody>
      </p:sp>
    </p:spTree>
    <p:extLst>
      <p:ext uri="{BB962C8B-B14F-4D97-AF65-F5344CB8AC3E}">
        <p14:creationId xmlns:p14="http://schemas.microsoft.com/office/powerpoint/2010/main" val="31431054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0">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7AFDB78-A289-38ED-A6D2-212BB0B30D2D}"/>
              </a:ext>
            </a:extLst>
          </p:cNvPr>
          <p:cNvSpPr>
            <a:spLocks noGrp="1"/>
          </p:cNvSpPr>
          <p:nvPr>
            <p:ph type="title"/>
          </p:nvPr>
        </p:nvSpPr>
        <p:spPr>
          <a:xfrm>
            <a:off x="841246" y="978619"/>
            <a:ext cx="5991244" cy="1106424"/>
          </a:xfrm>
        </p:spPr>
        <p:txBody>
          <a:bodyPr>
            <a:normAutofit/>
          </a:bodyPr>
          <a:lstStyle/>
          <a:p>
            <a:r>
              <a:rPr lang="en-GB" sz="3200"/>
              <a:t>Online Radicalisation</a:t>
            </a:r>
          </a:p>
        </p:txBody>
      </p:sp>
      <p:sp>
        <p:nvSpPr>
          <p:cNvPr id="18" name="Rectangle 12">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26058BD-7DBD-5E50-172C-30561214B1D7}"/>
              </a:ext>
            </a:extLst>
          </p:cNvPr>
          <p:cNvSpPr>
            <a:spLocks noGrp="1"/>
          </p:cNvSpPr>
          <p:nvPr>
            <p:ph idx="1"/>
          </p:nvPr>
        </p:nvSpPr>
        <p:spPr>
          <a:xfrm>
            <a:off x="473583" y="2252870"/>
            <a:ext cx="6774561" cy="3793600"/>
          </a:xfrm>
        </p:spPr>
        <p:txBody>
          <a:bodyPr>
            <a:normAutofit fontScale="92500" lnSpcReduction="10000"/>
          </a:bodyPr>
          <a:lstStyle/>
          <a:p>
            <a:pPr>
              <a:lnSpc>
                <a:spcPct val="100000"/>
              </a:lnSpc>
            </a:pPr>
            <a:r>
              <a:rPr lang="en-GB" sz="2000" b="0" dirty="0"/>
              <a:t>The HM Prison and Probation Service (2021) found that the internet played an increasingly prominent role in the radicalisation process for those convicted of extremist offences in England and Wales that reflects general trends of widespread internet use in modern day society.</a:t>
            </a:r>
          </a:p>
          <a:p>
            <a:pPr>
              <a:lnSpc>
                <a:spcPct val="100000"/>
              </a:lnSpc>
            </a:pPr>
            <a:r>
              <a:rPr lang="en-GB" sz="2000" dirty="0"/>
              <a:t>HM Prison and Probation Service stated that new counter-terrorism measures should aim to target younger users and appeal to both male and females. Also the study suggested that those who were more likely to radicalised primarily online tended to be socially isolated with higher rates of mental illnesses. These findings support the fact that terrorist organisations target vulnerable, marginalised and young individuals.</a:t>
            </a:r>
          </a:p>
        </p:txBody>
      </p:sp>
      <p:pic>
        <p:nvPicPr>
          <p:cNvPr id="4" name="Content Placeholder 4" descr="Chart, bar chart&#10;&#10;Description automatically generated">
            <a:extLst>
              <a:ext uri="{FF2B5EF4-FFF2-40B4-BE49-F238E27FC236}">
                <a16:creationId xmlns:a16="http://schemas.microsoft.com/office/drawing/2014/main" id="{AAEE811F-7CAD-A957-9512-4AC655CB402F}"/>
              </a:ext>
            </a:extLst>
          </p:cNvPr>
          <p:cNvPicPr>
            <a:picLocks noChangeAspect="1"/>
          </p:cNvPicPr>
          <p:nvPr/>
        </p:nvPicPr>
        <p:blipFill>
          <a:blip r:embed="rId2"/>
          <a:stretch>
            <a:fillRect/>
          </a:stretch>
        </p:blipFill>
        <p:spPr>
          <a:xfrm>
            <a:off x="7679814" y="1877941"/>
            <a:ext cx="4097657" cy="3001534"/>
          </a:xfrm>
          <a:prstGeom prst="rect">
            <a:avLst/>
          </a:prstGeom>
        </p:spPr>
      </p:pic>
    </p:spTree>
    <p:extLst>
      <p:ext uri="{BB962C8B-B14F-4D97-AF65-F5344CB8AC3E}">
        <p14:creationId xmlns:p14="http://schemas.microsoft.com/office/powerpoint/2010/main" val="12321774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8340E-745E-F60B-8810-C439BA5326E6}"/>
              </a:ext>
            </a:extLst>
          </p:cNvPr>
          <p:cNvSpPr>
            <a:spLocks noGrp="1"/>
          </p:cNvSpPr>
          <p:nvPr>
            <p:ph type="title"/>
          </p:nvPr>
        </p:nvSpPr>
        <p:spPr/>
        <p:txBody>
          <a:bodyPr/>
          <a:lstStyle/>
          <a:p>
            <a:r>
              <a:rPr lang="en-GB" dirty="0"/>
              <a:t>Social Media and Terrorism</a:t>
            </a:r>
          </a:p>
        </p:txBody>
      </p:sp>
      <p:sp>
        <p:nvSpPr>
          <p:cNvPr id="3" name="Content Placeholder 2">
            <a:extLst>
              <a:ext uri="{FF2B5EF4-FFF2-40B4-BE49-F238E27FC236}">
                <a16:creationId xmlns:a16="http://schemas.microsoft.com/office/drawing/2014/main" id="{3C88111A-1FF8-4830-F305-145D2B49999D}"/>
              </a:ext>
            </a:extLst>
          </p:cNvPr>
          <p:cNvSpPr>
            <a:spLocks noGrp="1"/>
          </p:cNvSpPr>
          <p:nvPr>
            <p:ph idx="1"/>
          </p:nvPr>
        </p:nvSpPr>
        <p:spPr/>
        <p:txBody>
          <a:bodyPr>
            <a:normAutofit fontScale="92500" lnSpcReduction="20000"/>
          </a:bodyPr>
          <a:lstStyle/>
          <a:p>
            <a:r>
              <a:rPr lang="en-GB" baseline="0" dirty="0"/>
              <a:t>Cheap and effective tool for mass-communication.</a:t>
            </a:r>
            <a:endParaRPr lang="en-US" dirty="0"/>
          </a:p>
          <a:p>
            <a:pPr lvl="1"/>
            <a:r>
              <a:rPr lang="en-GB" baseline="0" dirty="0"/>
              <a:t>Facebook – Recruitment.</a:t>
            </a:r>
            <a:endParaRPr lang="en-US" dirty="0"/>
          </a:p>
          <a:p>
            <a:pPr lvl="1"/>
            <a:r>
              <a:rPr lang="en-GB" baseline="0" dirty="0"/>
              <a:t>Twitter – Communication.</a:t>
            </a:r>
            <a:endParaRPr lang="en-US" dirty="0"/>
          </a:p>
          <a:p>
            <a:pPr lvl="1"/>
            <a:r>
              <a:rPr lang="en-GB" baseline="0" dirty="0"/>
              <a:t>YouTuber– Virtual Training Ground.</a:t>
            </a:r>
            <a:endParaRPr lang="en-US" dirty="0"/>
          </a:p>
          <a:p>
            <a:r>
              <a:rPr lang="en-GB" baseline="0" dirty="0"/>
              <a:t>Alternative social media – such as Gab or Telegram – same functions as major social media platforms.</a:t>
            </a:r>
            <a:endParaRPr lang="en-US" dirty="0"/>
          </a:p>
          <a:p>
            <a:r>
              <a:rPr lang="en-GB" baseline="0" dirty="0"/>
              <a:t>Providing their own narrative.</a:t>
            </a:r>
          </a:p>
          <a:p>
            <a:endParaRPr lang="en-GB" dirty="0"/>
          </a:p>
          <a:p>
            <a:r>
              <a:rPr lang="en-GB" u="sng" dirty="0"/>
              <a:t>Discussion: What about each of these websites specialises the kind of interaction they produce?</a:t>
            </a:r>
            <a:endParaRPr lang="en-US" u="sng" dirty="0"/>
          </a:p>
        </p:txBody>
      </p:sp>
    </p:spTree>
    <p:extLst>
      <p:ext uri="{BB962C8B-B14F-4D97-AF65-F5344CB8AC3E}">
        <p14:creationId xmlns:p14="http://schemas.microsoft.com/office/powerpoint/2010/main" val="40754444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93B1D-9F4C-7BCF-31A4-45C18BA17D9A}"/>
              </a:ext>
            </a:extLst>
          </p:cNvPr>
          <p:cNvSpPr>
            <a:spLocks noGrp="1"/>
          </p:cNvSpPr>
          <p:nvPr>
            <p:ph type="title"/>
          </p:nvPr>
        </p:nvSpPr>
        <p:spPr/>
        <p:txBody>
          <a:bodyPr/>
          <a:lstStyle/>
          <a:p>
            <a:r>
              <a:rPr lang="en-GB" dirty="0"/>
              <a:t>Social Media and Terrorism</a:t>
            </a:r>
          </a:p>
        </p:txBody>
      </p:sp>
      <p:sp>
        <p:nvSpPr>
          <p:cNvPr id="3" name="Content Placeholder 2">
            <a:extLst>
              <a:ext uri="{FF2B5EF4-FFF2-40B4-BE49-F238E27FC236}">
                <a16:creationId xmlns:a16="http://schemas.microsoft.com/office/drawing/2014/main" id="{E7E9C5AA-B44D-6DD7-C316-1B4CEE4D3977}"/>
              </a:ext>
            </a:extLst>
          </p:cNvPr>
          <p:cNvSpPr>
            <a:spLocks noGrp="1"/>
          </p:cNvSpPr>
          <p:nvPr>
            <p:ph idx="1"/>
          </p:nvPr>
        </p:nvSpPr>
        <p:spPr>
          <a:xfrm>
            <a:off x="548640" y="2308860"/>
            <a:ext cx="11464290" cy="4194810"/>
          </a:xfrm>
        </p:spPr>
        <p:txBody>
          <a:bodyPr>
            <a:normAutofit/>
          </a:bodyPr>
          <a:lstStyle/>
          <a:p>
            <a:r>
              <a:rPr lang="en-GB" dirty="0"/>
              <a:t>Social media – interactive user-generated content. Effectively create online communities. Have increased rapidly since the emergence of Facebook which allows people to connect online with their friends and family and allows people to connect with like-minded groups with common interests, political ideologies or geographical locations. Quick, cheap and effective tool of mass communications. </a:t>
            </a:r>
          </a:p>
        </p:txBody>
      </p:sp>
    </p:spTree>
    <p:extLst>
      <p:ext uri="{BB962C8B-B14F-4D97-AF65-F5344CB8AC3E}">
        <p14:creationId xmlns:p14="http://schemas.microsoft.com/office/powerpoint/2010/main" val="38640963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93B1D-9F4C-7BCF-31A4-45C18BA17D9A}"/>
              </a:ext>
            </a:extLst>
          </p:cNvPr>
          <p:cNvSpPr>
            <a:spLocks noGrp="1"/>
          </p:cNvSpPr>
          <p:nvPr>
            <p:ph type="title"/>
          </p:nvPr>
        </p:nvSpPr>
        <p:spPr/>
        <p:txBody>
          <a:bodyPr/>
          <a:lstStyle/>
          <a:p>
            <a:r>
              <a:rPr lang="en-GB" dirty="0"/>
              <a:t>Social Media and Terrorism</a:t>
            </a:r>
          </a:p>
        </p:txBody>
      </p:sp>
      <p:sp>
        <p:nvSpPr>
          <p:cNvPr id="3" name="Content Placeholder 2">
            <a:extLst>
              <a:ext uri="{FF2B5EF4-FFF2-40B4-BE49-F238E27FC236}">
                <a16:creationId xmlns:a16="http://schemas.microsoft.com/office/drawing/2014/main" id="{E7E9C5AA-B44D-6DD7-C316-1B4CEE4D3977}"/>
              </a:ext>
            </a:extLst>
          </p:cNvPr>
          <p:cNvSpPr>
            <a:spLocks noGrp="1"/>
          </p:cNvSpPr>
          <p:nvPr>
            <p:ph idx="1"/>
          </p:nvPr>
        </p:nvSpPr>
        <p:spPr>
          <a:xfrm>
            <a:off x="228600" y="2114550"/>
            <a:ext cx="11784330" cy="4572000"/>
          </a:xfrm>
        </p:spPr>
        <p:txBody>
          <a:bodyPr>
            <a:normAutofit lnSpcReduction="10000"/>
          </a:bodyPr>
          <a:lstStyle/>
          <a:p>
            <a:r>
              <a:rPr lang="en-GB" sz="1800" dirty="0"/>
              <a:t>Facebook – virtual recruitment strategy: members can join groups, an invaluable tool for terrorists organisations online as it can attract likeminded people to their cause. Groups can be public and private. Facebook can also act as a communication service and is capable of hosting videos online, however, terrorist organisations use Facebook primarily for recruiting individuals. </a:t>
            </a:r>
          </a:p>
          <a:p>
            <a:endParaRPr lang="en-GB" sz="1800" dirty="0"/>
          </a:p>
          <a:p>
            <a:r>
              <a:rPr lang="en-GB" sz="1800" dirty="0"/>
              <a:t>Twitter – Instant communication strategy: terrorist organisations can utilise Twitter on an operational level, using the service to keep up to date with any new information that emerges in the public sphere – the 2008 Mumbai attacks is a prime example on how terrorist organisations can utilise Twitter. Controllers kept track of the constant up to date feed of Twitter posts and communicated it directly to the attackers; included vital information such as movements and positioning of Indian counter-terrorism units.</a:t>
            </a:r>
          </a:p>
          <a:p>
            <a:endParaRPr lang="en-GB" sz="1800" dirty="0"/>
          </a:p>
          <a:p>
            <a:r>
              <a:rPr lang="en-GB" sz="1800" dirty="0"/>
              <a:t>YouTube - Cyber Training Strategy: videos posted by terrorist organisations can give their own voice to their narrative and also provide information on how to carry out attacks and provides practical information on how to conduct a shooting, make a bomb.</a:t>
            </a:r>
          </a:p>
        </p:txBody>
      </p:sp>
    </p:spTree>
    <p:extLst>
      <p:ext uri="{BB962C8B-B14F-4D97-AF65-F5344CB8AC3E}">
        <p14:creationId xmlns:p14="http://schemas.microsoft.com/office/powerpoint/2010/main" val="32758929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3" name="Rectangle 2054">
            <a:extLst>
              <a:ext uri="{FF2B5EF4-FFF2-40B4-BE49-F238E27FC236}">
                <a16:creationId xmlns:a16="http://schemas.microsoft.com/office/drawing/2014/main" id="{90D01200-0224-43C5-AB38-FB4D16B73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BA8CE7-DB6F-9F77-6742-51870DB23097}"/>
              </a:ext>
            </a:extLst>
          </p:cNvPr>
          <p:cNvSpPr>
            <a:spLocks noGrp="1"/>
          </p:cNvSpPr>
          <p:nvPr>
            <p:ph type="title"/>
          </p:nvPr>
        </p:nvSpPr>
        <p:spPr>
          <a:xfrm>
            <a:off x="612648" y="1078992"/>
            <a:ext cx="6268770" cy="1536192"/>
          </a:xfrm>
        </p:spPr>
        <p:txBody>
          <a:bodyPr anchor="b">
            <a:normAutofit/>
          </a:bodyPr>
          <a:lstStyle/>
          <a:p>
            <a:r>
              <a:rPr lang="en-GB" sz="5200"/>
              <a:t>Facebook Twitter and YouTube</a:t>
            </a:r>
          </a:p>
        </p:txBody>
      </p:sp>
      <p:sp>
        <p:nvSpPr>
          <p:cNvPr id="2064" name="Rectangle 2056">
            <a:extLst>
              <a:ext uri="{FF2B5EF4-FFF2-40B4-BE49-F238E27FC236}">
                <a16:creationId xmlns:a16="http://schemas.microsoft.com/office/drawing/2014/main" id="{728A44A4-A002-4A88-9FC9-1D0566C97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65" name="Rectangle 2058">
            <a:extLst>
              <a:ext uri="{FF2B5EF4-FFF2-40B4-BE49-F238E27FC236}">
                <a16:creationId xmlns:a16="http://schemas.microsoft.com/office/drawing/2014/main" id="{3E7D5C7B-DD16-401B-85CE-4AAA2A4F5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F32AD65-F3B2-835A-22AC-58D1AF157729}"/>
              </a:ext>
            </a:extLst>
          </p:cNvPr>
          <p:cNvSpPr>
            <a:spLocks noGrp="1"/>
          </p:cNvSpPr>
          <p:nvPr>
            <p:ph idx="1"/>
          </p:nvPr>
        </p:nvSpPr>
        <p:spPr>
          <a:xfrm>
            <a:off x="240030" y="3131820"/>
            <a:ext cx="11681460" cy="3577590"/>
          </a:xfrm>
        </p:spPr>
        <p:txBody>
          <a:bodyPr>
            <a:normAutofit fontScale="92500" lnSpcReduction="20000"/>
          </a:bodyPr>
          <a:lstStyle/>
          <a:p>
            <a:pPr>
              <a:lnSpc>
                <a:spcPct val="100000"/>
              </a:lnSpc>
            </a:pPr>
            <a:r>
              <a:rPr lang="en-GB" dirty="0"/>
              <a:t>Facebook today has become more than just a recruitment strategy – taking the livestreamed Christchurch attack it is a means to disseminate propaganda.</a:t>
            </a:r>
          </a:p>
          <a:p>
            <a:pPr>
              <a:lnSpc>
                <a:spcPct val="100000"/>
              </a:lnSpc>
            </a:pPr>
            <a:r>
              <a:rPr lang="en-GB" dirty="0"/>
              <a:t>Twitter was ISIS’s favoured social media platform with 260,000 accounts being suspended in 2016 that were pro ISIS. One hashtag hijacking that they did was hashtag WorldCup2016 to spread propaganda worldwide. Far-right groups have also utilised Twitter to make their own publicity on attacks – for example following the attack on Jo Cox they tweeted and put hashtags like </a:t>
            </a:r>
            <a:r>
              <a:rPr lang="en-GB" dirty="0" err="1"/>
              <a:t>JoCox</a:t>
            </a:r>
            <a:r>
              <a:rPr lang="en-GB" dirty="0"/>
              <a:t> and </a:t>
            </a:r>
            <a:r>
              <a:rPr lang="en-GB" dirty="0" err="1"/>
              <a:t>JoCoxisabitch</a:t>
            </a:r>
            <a:r>
              <a:rPr lang="en-GB" dirty="0"/>
              <a:t> – to attempt to put their own narrative out their amongst potential sympathisers.</a:t>
            </a:r>
          </a:p>
          <a:p>
            <a:pPr>
              <a:lnSpc>
                <a:spcPct val="100000"/>
              </a:lnSpc>
            </a:pPr>
            <a:r>
              <a:rPr lang="en-GB" dirty="0"/>
              <a:t>YouTube is used by Islamist and far right terrorist groups alike. ISIS for example, utilised slick glossy Hollywood style videos within their recruitment campaigns on YouTube. Both Islamist and far right groups use video game like videos to capture the audiences attention.</a:t>
            </a:r>
          </a:p>
        </p:txBody>
      </p:sp>
      <p:pic>
        <p:nvPicPr>
          <p:cNvPr id="2050" name="Picture 2" descr="Study: Facebook, Twitter, and YouTube are Top 3 Social Media Channels for  U.S. Companies">
            <a:extLst>
              <a:ext uri="{FF2B5EF4-FFF2-40B4-BE49-F238E27FC236}">
                <a16:creationId xmlns:a16="http://schemas.microsoft.com/office/drawing/2014/main" id="{98D61219-3F2C-3FBB-D4CC-EEEE37A3603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94066" y="400994"/>
            <a:ext cx="4237686" cy="22141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79725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50F5B9-399F-4FAD-AE6C-ED65F9A43A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062E60F-5CD4-4268-8359-807663468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288350"/>
            <a:ext cx="11167447" cy="2089317"/>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168170C-C294-A7F2-75B1-4B3CFDE281A1}"/>
              </a:ext>
            </a:extLst>
          </p:cNvPr>
          <p:cNvSpPr>
            <a:spLocks noGrp="1"/>
          </p:cNvSpPr>
          <p:nvPr>
            <p:ph type="title"/>
          </p:nvPr>
        </p:nvSpPr>
        <p:spPr>
          <a:xfrm>
            <a:off x="841248" y="510047"/>
            <a:ext cx="3300984" cy="1645920"/>
          </a:xfrm>
        </p:spPr>
        <p:txBody>
          <a:bodyPr>
            <a:normAutofit/>
          </a:bodyPr>
          <a:lstStyle/>
          <a:p>
            <a:r>
              <a:rPr lang="en-GB" sz="2800"/>
              <a:t>Alternative Social Media</a:t>
            </a:r>
          </a:p>
        </p:txBody>
      </p:sp>
      <p:sp>
        <p:nvSpPr>
          <p:cNvPr id="15" name="Rectangle 14">
            <a:extLst>
              <a:ext uri="{FF2B5EF4-FFF2-40B4-BE49-F238E27FC236}">
                <a16:creationId xmlns:a16="http://schemas.microsoft.com/office/drawing/2014/main" id="{BB341EC3-1810-4D33-BA3F-E2D0AA0EC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980964"/>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10127CDE-2B99-47A8-BB3C-7D1751910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02736" y="1328435"/>
            <a:ext cx="14630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2602B7E-EED8-F253-26DE-73001CEB196F}"/>
              </a:ext>
            </a:extLst>
          </p:cNvPr>
          <p:cNvSpPr>
            <a:spLocks noGrp="1"/>
          </p:cNvSpPr>
          <p:nvPr>
            <p:ph idx="1"/>
          </p:nvPr>
        </p:nvSpPr>
        <p:spPr>
          <a:xfrm>
            <a:off x="4581144" y="510047"/>
            <a:ext cx="6858000" cy="1645920"/>
          </a:xfrm>
        </p:spPr>
        <p:txBody>
          <a:bodyPr anchor="ctr">
            <a:normAutofit/>
          </a:bodyPr>
          <a:lstStyle/>
          <a:p>
            <a:r>
              <a:rPr lang="en-GB" sz="1800" dirty="0"/>
              <a:t>“Alternative Social Media” sites are often less regulated than those in the mainstream, often focusing on “free speech” as a defining factor in their platform. This lack of regulation and emphasis on freedom often draws those with more extreme views to populate these sites and share their ideologies.</a:t>
            </a:r>
          </a:p>
        </p:txBody>
      </p:sp>
      <p:pic>
        <p:nvPicPr>
          <p:cNvPr id="5" name="Picture 2" descr="Millions fled to Telegram amid WhatsApp court battle">
            <a:extLst>
              <a:ext uri="{FF2B5EF4-FFF2-40B4-BE49-F238E27FC236}">
                <a16:creationId xmlns:a16="http://schemas.microsoft.com/office/drawing/2014/main" id="{2DDAA681-22B2-546A-A5D7-CE6B9A9187C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7784" y="3417992"/>
            <a:ext cx="3584448" cy="201625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What is 8chan? - BBC News">
            <a:extLst>
              <a:ext uri="{FF2B5EF4-FFF2-40B4-BE49-F238E27FC236}">
                <a16:creationId xmlns:a16="http://schemas.microsoft.com/office/drawing/2014/main" id="{3F3D41F0-DFA6-54D5-C5BD-F6A66DD9CB4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347599" y="3417992"/>
            <a:ext cx="3584448" cy="201625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Building A Community of Real People on Gab – Gab News">
            <a:extLst>
              <a:ext uri="{FF2B5EF4-FFF2-40B4-BE49-F238E27FC236}">
                <a16:creationId xmlns:a16="http://schemas.microsoft.com/office/drawing/2014/main" id="{ACB9AD57-30CC-15B1-C66F-D9136ADB563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137415" y="3417992"/>
            <a:ext cx="3584448" cy="20162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29950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33944DA-1E92-8EB9-DF4A-13E8DECCF325}"/>
              </a:ext>
            </a:extLst>
          </p:cNvPr>
          <p:cNvSpPr>
            <a:spLocks noGrp="1"/>
          </p:cNvSpPr>
          <p:nvPr>
            <p:ph type="title"/>
          </p:nvPr>
        </p:nvSpPr>
        <p:spPr>
          <a:xfrm>
            <a:off x="841246" y="978619"/>
            <a:ext cx="5991244" cy="1106424"/>
          </a:xfrm>
        </p:spPr>
        <p:txBody>
          <a:bodyPr>
            <a:normAutofit/>
          </a:bodyPr>
          <a:lstStyle/>
          <a:p>
            <a:r>
              <a:rPr lang="en-GB" sz="3200"/>
              <a:t>Gab</a:t>
            </a:r>
          </a:p>
        </p:txBody>
      </p:sp>
      <p:sp>
        <p:nvSpPr>
          <p:cNvPr id="13" name="Rectangle 12">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E852CD9-DC62-B956-0566-52E7BFB4DC56}"/>
              </a:ext>
            </a:extLst>
          </p:cNvPr>
          <p:cNvSpPr>
            <a:spLocks noGrp="1"/>
          </p:cNvSpPr>
          <p:nvPr>
            <p:ph idx="1"/>
          </p:nvPr>
        </p:nvSpPr>
        <p:spPr>
          <a:xfrm>
            <a:off x="473583" y="2252870"/>
            <a:ext cx="6774561" cy="3876674"/>
          </a:xfrm>
        </p:spPr>
        <p:txBody>
          <a:bodyPr>
            <a:normAutofit fontScale="92500" lnSpcReduction="10000"/>
          </a:bodyPr>
          <a:lstStyle/>
          <a:p>
            <a:pPr>
              <a:lnSpc>
                <a:spcPct val="100000"/>
              </a:lnSpc>
            </a:pPr>
            <a:r>
              <a:rPr lang="en-GB" sz="1800" baseline="0" dirty="0"/>
              <a:t>Popular with conservatives, alt-right and far-right extremists.</a:t>
            </a:r>
            <a:endParaRPr lang="en-US" sz="1800" dirty="0"/>
          </a:p>
          <a:p>
            <a:pPr>
              <a:lnSpc>
                <a:spcPct val="100000"/>
              </a:lnSpc>
            </a:pPr>
            <a:r>
              <a:rPr lang="en-GB" sz="1800" baseline="0" dirty="0"/>
              <a:t>Founded in 2016 – coined itself the free speech network with a mission to defend, protect and preserve free speech online.</a:t>
            </a:r>
            <a:endParaRPr lang="en-US" sz="1800" dirty="0"/>
          </a:p>
          <a:p>
            <a:pPr>
              <a:lnSpc>
                <a:spcPct val="100000"/>
              </a:lnSpc>
            </a:pPr>
            <a:r>
              <a:rPr lang="en-GB" sz="1800" baseline="0" dirty="0"/>
              <a:t>Rife for racism, anti-immigration, anti-</a:t>
            </a:r>
            <a:r>
              <a:rPr lang="en-GB" sz="1800" baseline="0" dirty="0" err="1"/>
              <a:t>Semetic</a:t>
            </a:r>
            <a:r>
              <a:rPr lang="en-GB" sz="1800" baseline="0" dirty="0"/>
              <a:t>, anti-Islamist and far right ideology.</a:t>
            </a:r>
            <a:endParaRPr lang="en-US" sz="1800" dirty="0"/>
          </a:p>
          <a:p>
            <a:pPr>
              <a:lnSpc>
                <a:spcPct val="100000"/>
              </a:lnSpc>
            </a:pPr>
            <a:r>
              <a:rPr lang="en-GB" sz="1800" baseline="0" dirty="0"/>
              <a:t>Hashtags such as: </a:t>
            </a:r>
            <a:r>
              <a:rPr lang="en-GB" sz="1800" baseline="0" dirty="0" err="1"/>
              <a:t>altright</a:t>
            </a:r>
            <a:r>
              <a:rPr lang="en-GB" sz="1800" baseline="0" dirty="0"/>
              <a:t>, </a:t>
            </a:r>
            <a:r>
              <a:rPr lang="en-GB" sz="1800" baseline="0" dirty="0" err="1"/>
              <a:t>buildthewall</a:t>
            </a:r>
            <a:r>
              <a:rPr lang="en-GB" sz="1800" baseline="0" dirty="0"/>
              <a:t>, </a:t>
            </a:r>
            <a:r>
              <a:rPr lang="en-GB" sz="1800" baseline="0" dirty="0" err="1"/>
              <a:t>banislam</a:t>
            </a:r>
            <a:r>
              <a:rPr lang="en-GB" sz="1800" baseline="0" dirty="0"/>
              <a:t>, </a:t>
            </a:r>
            <a:r>
              <a:rPr lang="en-GB" sz="1800" baseline="0" dirty="0" err="1"/>
              <a:t>bansharia</a:t>
            </a:r>
            <a:r>
              <a:rPr lang="en-GB" sz="1800" baseline="0" dirty="0"/>
              <a:t> and </a:t>
            </a:r>
            <a:r>
              <a:rPr lang="en-GB" sz="1800" baseline="0" dirty="0" err="1"/>
              <a:t>whitegenocide</a:t>
            </a:r>
            <a:endParaRPr lang="en-US" sz="1800" dirty="0"/>
          </a:p>
          <a:p>
            <a:pPr>
              <a:lnSpc>
                <a:spcPct val="100000"/>
              </a:lnSpc>
            </a:pPr>
            <a:r>
              <a:rPr lang="en-GB" sz="1800" baseline="0" dirty="0"/>
              <a:t>Mix of Facebook, Reddit and Twitter.</a:t>
            </a:r>
            <a:endParaRPr lang="en-US" sz="1800" dirty="0"/>
          </a:p>
          <a:p>
            <a:pPr>
              <a:lnSpc>
                <a:spcPct val="100000"/>
              </a:lnSpc>
            </a:pPr>
            <a:r>
              <a:rPr lang="en-GB" sz="1800" baseline="0" dirty="0"/>
              <a:t>By end of 2018 – approx. 450,000 users and 30 million comments.</a:t>
            </a:r>
            <a:endParaRPr lang="en-US" sz="1800" dirty="0"/>
          </a:p>
          <a:p>
            <a:pPr>
              <a:lnSpc>
                <a:spcPct val="100000"/>
              </a:lnSpc>
            </a:pPr>
            <a:r>
              <a:rPr lang="en-GB" sz="1800" baseline="0" dirty="0"/>
              <a:t>Public scrutiny following the Pittsburgh Synagogue attack by Robert Bowers.</a:t>
            </a:r>
          </a:p>
        </p:txBody>
      </p:sp>
      <p:pic>
        <p:nvPicPr>
          <p:cNvPr id="4" name="Picture 2" descr="Building A Community of Real People on Gab – Gab News">
            <a:extLst>
              <a:ext uri="{FF2B5EF4-FFF2-40B4-BE49-F238E27FC236}">
                <a16:creationId xmlns:a16="http://schemas.microsoft.com/office/drawing/2014/main" id="{23AEAB5D-692C-2678-EB88-DAAB7433EFD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679814" y="2226242"/>
            <a:ext cx="4097657" cy="230493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3ABAA37-0D15-56CE-A796-5155E9712808}"/>
              </a:ext>
            </a:extLst>
          </p:cNvPr>
          <p:cNvSpPr txBox="1"/>
          <p:nvPr/>
        </p:nvSpPr>
        <p:spPr>
          <a:xfrm>
            <a:off x="7925847" y="5269230"/>
            <a:ext cx="3588449" cy="646331"/>
          </a:xfrm>
          <a:prstGeom prst="rect">
            <a:avLst/>
          </a:prstGeom>
          <a:noFill/>
        </p:spPr>
        <p:txBody>
          <a:bodyPr wrap="square">
            <a:spAutoFit/>
          </a:bodyPr>
          <a:lstStyle/>
          <a:p>
            <a:pPr>
              <a:lnSpc>
                <a:spcPct val="100000"/>
              </a:lnSpc>
            </a:pPr>
            <a:r>
              <a:rPr lang="en-GB" sz="1800" u="sng" dirty="0"/>
              <a:t>Let’s have a look at the gab front page! *Warning*</a:t>
            </a:r>
            <a:endParaRPr lang="en-US" sz="1800" u="sng" dirty="0"/>
          </a:p>
        </p:txBody>
      </p:sp>
    </p:spTree>
    <p:extLst>
      <p:ext uri="{BB962C8B-B14F-4D97-AF65-F5344CB8AC3E}">
        <p14:creationId xmlns:p14="http://schemas.microsoft.com/office/powerpoint/2010/main" val="14586391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E2B27A-A2FD-A032-3DCC-C30016698AFA}"/>
              </a:ext>
            </a:extLst>
          </p:cNvPr>
          <p:cNvSpPr>
            <a:spLocks noGrp="1"/>
          </p:cNvSpPr>
          <p:nvPr>
            <p:ph type="title"/>
          </p:nvPr>
        </p:nvSpPr>
        <p:spPr>
          <a:xfrm>
            <a:off x="841246" y="978619"/>
            <a:ext cx="5991244" cy="1106424"/>
          </a:xfrm>
        </p:spPr>
        <p:txBody>
          <a:bodyPr>
            <a:normAutofit/>
          </a:bodyPr>
          <a:lstStyle/>
          <a:p>
            <a:r>
              <a:rPr lang="en-GB" sz="3200"/>
              <a:t>Telegram</a:t>
            </a:r>
          </a:p>
        </p:txBody>
      </p:sp>
      <p:sp>
        <p:nvSpPr>
          <p:cNvPr id="13" name="Rectangle 12">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721DE09-0E4C-C7AC-3736-10E76E468197}"/>
              </a:ext>
            </a:extLst>
          </p:cNvPr>
          <p:cNvSpPr>
            <a:spLocks noGrp="1"/>
          </p:cNvSpPr>
          <p:nvPr>
            <p:ph idx="1"/>
          </p:nvPr>
        </p:nvSpPr>
        <p:spPr>
          <a:xfrm>
            <a:off x="409575" y="2121198"/>
            <a:ext cx="6838569" cy="3953482"/>
          </a:xfrm>
        </p:spPr>
        <p:txBody>
          <a:bodyPr>
            <a:normAutofit fontScale="92500" lnSpcReduction="20000"/>
          </a:bodyPr>
          <a:lstStyle/>
          <a:p>
            <a:pPr>
              <a:lnSpc>
                <a:spcPct val="100000"/>
              </a:lnSpc>
            </a:pPr>
            <a:r>
              <a:rPr lang="en-GB" sz="1800" baseline="0" dirty="0"/>
              <a:t>Launched in 2013.</a:t>
            </a:r>
            <a:endParaRPr lang="en-US" sz="1800" dirty="0"/>
          </a:p>
          <a:p>
            <a:pPr>
              <a:lnSpc>
                <a:spcPct val="100000"/>
              </a:lnSpc>
            </a:pPr>
            <a:r>
              <a:rPr lang="en-GB" sz="1800" baseline="0" dirty="0"/>
              <a:t>Offers end-to-end encryption that allows users to send chats, photos, videos and other documents regardless of the content size.</a:t>
            </a:r>
            <a:endParaRPr lang="en-US" sz="1800" dirty="0"/>
          </a:p>
          <a:p>
            <a:pPr>
              <a:lnSpc>
                <a:spcPct val="100000"/>
              </a:lnSpc>
            </a:pPr>
            <a:r>
              <a:rPr lang="en-GB" sz="1800" baseline="0" dirty="0"/>
              <a:t>Founders believe highly in human rights and privacy with </a:t>
            </a:r>
            <a:r>
              <a:rPr lang="en-GB" sz="1800" baseline="0" dirty="0" err="1"/>
              <a:t>Durov</a:t>
            </a:r>
            <a:r>
              <a:rPr lang="en-GB" sz="1800" baseline="0" dirty="0"/>
              <a:t> stating ‘’Privacy is not for sale and human rights should not be compromised’’.</a:t>
            </a:r>
            <a:endParaRPr lang="en-US" sz="1800" dirty="0"/>
          </a:p>
          <a:p>
            <a:pPr>
              <a:lnSpc>
                <a:spcPct val="100000"/>
              </a:lnSpc>
            </a:pPr>
            <a:r>
              <a:rPr lang="en-GB" sz="1800" baseline="0" dirty="0"/>
              <a:t>Telegram remains ISIS main disseminating propaganda and recruiting new members. </a:t>
            </a:r>
            <a:endParaRPr lang="en-US" sz="1800" dirty="0"/>
          </a:p>
          <a:p>
            <a:pPr>
              <a:lnSpc>
                <a:spcPct val="100000"/>
              </a:lnSpc>
            </a:pPr>
            <a:r>
              <a:rPr lang="en-GB" sz="1800" baseline="0" dirty="0"/>
              <a:t>Linked to 2015 Paris Attacks and 2016 Brussel Bombings.</a:t>
            </a:r>
            <a:endParaRPr lang="en-US" sz="1800" dirty="0"/>
          </a:p>
          <a:p>
            <a:pPr>
              <a:lnSpc>
                <a:spcPct val="100000"/>
              </a:lnSpc>
            </a:pPr>
            <a:r>
              <a:rPr lang="en-GB" sz="1800" baseline="0" dirty="0"/>
              <a:t>Used by Far-Right terrorist groups as well - </a:t>
            </a:r>
            <a:r>
              <a:rPr lang="en-GB" sz="1800" dirty="0"/>
              <a:t>‘Britain First’ used telegram to advertise about their Neo-Nazi stickering campaign and share links to the dark web where weapons can be bought to ‘’prepare themselves for the final battle against enemies of the white race’’.</a:t>
            </a:r>
            <a:r>
              <a:rPr lang="en-GB" sz="1800" baseline="0" dirty="0"/>
              <a:t>. </a:t>
            </a:r>
            <a:endParaRPr lang="en-US" sz="1800" dirty="0"/>
          </a:p>
        </p:txBody>
      </p:sp>
      <p:pic>
        <p:nvPicPr>
          <p:cNvPr id="4" name="Picture 2" descr="Millions fled to Telegram amid WhatsApp court battle">
            <a:extLst>
              <a:ext uri="{FF2B5EF4-FFF2-40B4-BE49-F238E27FC236}">
                <a16:creationId xmlns:a16="http://schemas.microsoft.com/office/drawing/2014/main" id="{20ED16CA-1031-C123-6FA6-057F5DEC87E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679814" y="2226242"/>
            <a:ext cx="4097657" cy="23049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61498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8EACF85-BA71-E00D-DD57-7F5F0A2EDB20}"/>
              </a:ext>
            </a:extLst>
          </p:cNvPr>
          <p:cNvSpPr>
            <a:spLocks noGrp="1"/>
          </p:cNvSpPr>
          <p:nvPr>
            <p:ph type="title"/>
          </p:nvPr>
        </p:nvSpPr>
        <p:spPr>
          <a:xfrm>
            <a:off x="841246" y="978619"/>
            <a:ext cx="5991244" cy="1106424"/>
          </a:xfrm>
        </p:spPr>
        <p:txBody>
          <a:bodyPr>
            <a:normAutofit/>
          </a:bodyPr>
          <a:lstStyle/>
          <a:p>
            <a:r>
              <a:rPr lang="en-GB" sz="3200"/>
              <a:t>4Chan and 8Chan</a:t>
            </a:r>
          </a:p>
        </p:txBody>
      </p:sp>
      <p:sp>
        <p:nvSpPr>
          <p:cNvPr id="13" name="Rectangle 12">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F1AC8AD-EB4C-505F-8079-E8B339C6C72D}"/>
              </a:ext>
            </a:extLst>
          </p:cNvPr>
          <p:cNvSpPr>
            <a:spLocks noGrp="1"/>
          </p:cNvSpPr>
          <p:nvPr>
            <p:ph idx="1"/>
          </p:nvPr>
        </p:nvSpPr>
        <p:spPr>
          <a:xfrm>
            <a:off x="345567" y="2244530"/>
            <a:ext cx="6902577" cy="3893947"/>
          </a:xfrm>
        </p:spPr>
        <p:txBody>
          <a:bodyPr>
            <a:normAutofit fontScale="92500" lnSpcReduction="20000"/>
          </a:bodyPr>
          <a:lstStyle/>
          <a:p>
            <a:pPr>
              <a:lnSpc>
                <a:spcPct val="100000"/>
              </a:lnSpc>
            </a:pPr>
            <a:r>
              <a:rPr lang="en-GB" sz="2000" dirty="0"/>
              <a:t>4Chan founded in 2003.</a:t>
            </a:r>
            <a:endParaRPr lang="en-US" sz="2000" dirty="0"/>
          </a:p>
          <a:p>
            <a:pPr>
              <a:lnSpc>
                <a:spcPct val="100000"/>
              </a:lnSpc>
            </a:pPr>
            <a:r>
              <a:rPr lang="en-GB" sz="2000" dirty="0"/>
              <a:t>Requires no logins, usernames are optional and threads expire after a certain time. </a:t>
            </a:r>
            <a:endParaRPr lang="en-US" sz="2000" dirty="0"/>
          </a:p>
          <a:p>
            <a:pPr>
              <a:lnSpc>
                <a:spcPct val="100000"/>
              </a:lnSpc>
            </a:pPr>
            <a:r>
              <a:rPr lang="en-GB" sz="2000" dirty="0"/>
              <a:t>4Chan is a commonplace for racist posts. </a:t>
            </a:r>
            <a:r>
              <a:rPr lang="en-GB" sz="2000" dirty="0" err="1"/>
              <a:t>Qanon</a:t>
            </a:r>
            <a:r>
              <a:rPr lang="en-GB" sz="2000" dirty="0"/>
              <a:t> conspiracy was also initiated by 4Chan posts. Many RWE memes are generated on 4Chan and then spread to more mainstream sites such as Instagram and Facebook. </a:t>
            </a:r>
            <a:endParaRPr lang="en-US" sz="2000" dirty="0"/>
          </a:p>
          <a:p>
            <a:pPr>
              <a:lnSpc>
                <a:spcPct val="100000"/>
              </a:lnSpc>
            </a:pPr>
            <a:r>
              <a:rPr lang="en-GB" sz="2000" dirty="0"/>
              <a:t>8Chan established in 2013.</a:t>
            </a:r>
            <a:endParaRPr lang="en-US" sz="2000" dirty="0"/>
          </a:p>
          <a:p>
            <a:pPr>
              <a:lnSpc>
                <a:spcPct val="100000"/>
              </a:lnSpc>
            </a:pPr>
            <a:r>
              <a:rPr lang="en-GB" sz="2000" dirty="0"/>
              <a:t>Matthew Price CEO of 8Chan – ‘’not just a cesspool of hate’’ but a concept of ‘’privacy by lawless design’’.</a:t>
            </a:r>
            <a:endParaRPr lang="en-US" sz="2000" dirty="0"/>
          </a:p>
          <a:p>
            <a:pPr>
              <a:lnSpc>
                <a:spcPct val="100000"/>
              </a:lnSpc>
            </a:pPr>
            <a:r>
              <a:rPr lang="en-GB" sz="2000" dirty="0"/>
              <a:t>Imageboard – discuss topics using images rather than texts.</a:t>
            </a:r>
            <a:endParaRPr lang="en-US" sz="2000" dirty="0"/>
          </a:p>
          <a:p>
            <a:pPr>
              <a:lnSpc>
                <a:spcPct val="100000"/>
              </a:lnSpc>
            </a:pPr>
            <a:r>
              <a:rPr lang="en-GB" sz="2000" dirty="0"/>
              <a:t>Linked to Christchurch attack.</a:t>
            </a:r>
            <a:endParaRPr lang="en-US" sz="2000" dirty="0"/>
          </a:p>
        </p:txBody>
      </p:sp>
      <p:pic>
        <p:nvPicPr>
          <p:cNvPr id="4" name="Picture 2" descr="What is 8chan? - BBC News">
            <a:extLst>
              <a:ext uri="{FF2B5EF4-FFF2-40B4-BE49-F238E27FC236}">
                <a16:creationId xmlns:a16="http://schemas.microsoft.com/office/drawing/2014/main" id="{4B43B679-C453-52A8-F78B-2C4A0BDB908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679814" y="2226242"/>
            <a:ext cx="4097657" cy="23049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52981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4E2ED6F9-63C3-4A8D-9BB4-1EA62533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0">
            <a:extLst>
              <a:ext uri="{FF2B5EF4-FFF2-40B4-BE49-F238E27FC236}">
                <a16:creationId xmlns:a16="http://schemas.microsoft.com/office/drawing/2014/main" id="{6D72081E-AD41-4FBB-B02B-698A68DBC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EEE576F-9383-130C-7643-B1532E5C1BFF}"/>
              </a:ext>
            </a:extLst>
          </p:cNvPr>
          <p:cNvSpPr>
            <a:spLocks noGrp="1"/>
          </p:cNvSpPr>
          <p:nvPr>
            <p:ph type="title"/>
          </p:nvPr>
        </p:nvSpPr>
        <p:spPr>
          <a:xfrm>
            <a:off x="1051560" y="4495466"/>
            <a:ext cx="3538728" cy="1536192"/>
          </a:xfrm>
        </p:spPr>
        <p:txBody>
          <a:bodyPr>
            <a:normAutofit/>
          </a:bodyPr>
          <a:lstStyle/>
          <a:p>
            <a:r>
              <a:rPr lang="en-GB" sz="3200"/>
              <a:t>Case Study – Christchurch Attack</a:t>
            </a:r>
          </a:p>
        </p:txBody>
      </p:sp>
      <p:pic>
        <p:nvPicPr>
          <p:cNvPr id="4" name="Picture 3" descr="Text&#10;&#10;Description automatically generated">
            <a:extLst>
              <a:ext uri="{FF2B5EF4-FFF2-40B4-BE49-F238E27FC236}">
                <a16:creationId xmlns:a16="http://schemas.microsoft.com/office/drawing/2014/main" id="{497D5FD2-8A39-96BE-A91A-5B9D5DE7E49A}"/>
              </a:ext>
            </a:extLst>
          </p:cNvPr>
          <p:cNvPicPr>
            <a:picLocks noChangeAspect="1"/>
          </p:cNvPicPr>
          <p:nvPr/>
        </p:nvPicPr>
        <p:blipFill rotWithShape="1">
          <a:blip r:embed="rId2"/>
          <a:srcRect l="-2378" t="-3980" r="-8931" b="-35562"/>
          <a:stretch/>
        </p:blipFill>
        <p:spPr>
          <a:xfrm>
            <a:off x="20" y="10"/>
            <a:ext cx="12744430" cy="3994473"/>
          </a:xfrm>
          <a:prstGeom prst="rect">
            <a:avLst/>
          </a:prstGeom>
        </p:spPr>
      </p:pic>
      <p:sp>
        <p:nvSpPr>
          <p:cNvPr id="18" name="Rectangle 12">
            <a:extLst>
              <a:ext uri="{FF2B5EF4-FFF2-40B4-BE49-F238E27FC236}">
                <a16:creationId xmlns:a16="http://schemas.microsoft.com/office/drawing/2014/main" id="{716248AD-805F-41BF-9B57-FC53E5B32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1F82758F-B2B3-4F0A-BB90-4BFFEDD16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8113" y="5258990"/>
            <a:ext cx="14630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3C1D592-CE7C-A72C-1BA5-CA4AB9A3CEB2}"/>
              </a:ext>
            </a:extLst>
          </p:cNvPr>
          <p:cNvSpPr>
            <a:spLocks noGrp="1"/>
          </p:cNvSpPr>
          <p:nvPr>
            <p:ph idx="1"/>
          </p:nvPr>
        </p:nvSpPr>
        <p:spPr>
          <a:xfrm>
            <a:off x="4975061" y="3006091"/>
            <a:ext cx="6810810" cy="3302132"/>
          </a:xfrm>
        </p:spPr>
        <p:txBody>
          <a:bodyPr anchor="ctr">
            <a:normAutofit lnSpcReduction="10000"/>
          </a:bodyPr>
          <a:lstStyle/>
          <a:p>
            <a:pPr marL="0" indent="0">
              <a:lnSpc>
                <a:spcPct val="100000"/>
              </a:lnSpc>
              <a:buNone/>
            </a:pPr>
            <a:r>
              <a:rPr lang="en-GB" sz="2000" b="1" dirty="0"/>
              <a:t>TASK – 10 Minutes.</a:t>
            </a:r>
          </a:p>
          <a:p>
            <a:pPr>
              <a:lnSpc>
                <a:spcPct val="100000"/>
              </a:lnSpc>
            </a:pPr>
            <a:r>
              <a:rPr lang="en-GB" sz="2000" b="1" dirty="0"/>
              <a:t>Research the Christchurch Attack:</a:t>
            </a:r>
            <a:br>
              <a:rPr lang="en-GB" sz="2000" b="1" dirty="0"/>
            </a:br>
            <a:r>
              <a:rPr lang="en-GB" sz="2000" i="1" dirty="0"/>
              <a:t>-How did Tarrant carryout the attack?</a:t>
            </a:r>
            <a:br>
              <a:rPr lang="en-GB" sz="2000" b="1" i="1" dirty="0"/>
            </a:br>
            <a:r>
              <a:rPr lang="en-GB" sz="2000" i="1" dirty="0"/>
              <a:t>-What Platforms did he use to publish the attack?</a:t>
            </a:r>
            <a:br>
              <a:rPr lang="en-GB" sz="2000" i="1" dirty="0"/>
            </a:br>
            <a:r>
              <a:rPr lang="en-GB" sz="2000" i="1" dirty="0"/>
              <a:t>-Where did he post his manifesto?</a:t>
            </a:r>
            <a:br>
              <a:rPr lang="en-GB" sz="2000" i="1" dirty="0"/>
            </a:br>
            <a:r>
              <a:rPr lang="en-GB" sz="2000" i="1" dirty="0"/>
              <a:t>-How did he use the event to publish more extremist content?</a:t>
            </a:r>
          </a:p>
          <a:p>
            <a:pPr>
              <a:lnSpc>
                <a:spcPct val="100000"/>
              </a:lnSpc>
            </a:pPr>
            <a:r>
              <a:rPr lang="en-GB" sz="2000" u="sng" dirty="0"/>
              <a:t>Possible source:</a:t>
            </a:r>
            <a:r>
              <a:rPr lang="en-GB" sz="2000" dirty="0"/>
              <a:t> </a:t>
            </a:r>
            <a:r>
              <a:rPr lang="en-GB" sz="2000" i="1" dirty="0">
                <a:hlinkClick r:id="rId3"/>
              </a:rPr>
              <a:t>https://www.adl.org/resources/reports/gab-and-8chan-home-to-terrorist-plots-hiding-in-plain-sight</a:t>
            </a:r>
            <a:endParaRPr lang="en-GB" sz="2000" i="1" dirty="0"/>
          </a:p>
        </p:txBody>
      </p:sp>
    </p:spTree>
    <p:extLst>
      <p:ext uri="{BB962C8B-B14F-4D97-AF65-F5344CB8AC3E}">
        <p14:creationId xmlns:p14="http://schemas.microsoft.com/office/powerpoint/2010/main" val="32772460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C97CE-150E-AD3F-303A-032C4231A4A4}"/>
              </a:ext>
            </a:extLst>
          </p:cNvPr>
          <p:cNvSpPr>
            <a:spLocks noGrp="1"/>
          </p:cNvSpPr>
          <p:nvPr>
            <p:ph type="title"/>
          </p:nvPr>
        </p:nvSpPr>
        <p:spPr/>
        <p:txBody>
          <a:bodyPr/>
          <a:lstStyle/>
          <a:p>
            <a:r>
              <a:rPr lang="en-GB" dirty="0"/>
              <a:t>The issue of lone wolves</a:t>
            </a:r>
          </a:p>
        </p:txBody>
      </p:sp>
      <p:sp>
        <p:nvSpPr>
          <p:cNvPr id="3" name="Content Placeholder 2">
            <a:extLst>
              <a:ext uri="{FF2B5EF4-FFF2-40B4-BE49-F238E27FC236}">
                <a16:creationId xmlns:a16="http://schemas.microsoft.com/office/drawing/2014/main" id="{C30608F6-B5D3-7602-27BB-3397C15E77DE}"/>
              </a:ext>
            </a:extLst>
          </p:cNvPr>
          <p:cNvSpPr>
            <a:spLocks noGrp="1"/>
          </p:cNvSpPr>
          <p:nvPr>
            <p:ph idx="1"/>
          </p:nvPr>
        </p:nvSpPr>
        <p:spPr/>
        <p:txBody>
          <a:bodyPr>
            <a:normAutofit fontScale="92500"/>
          </a:bodyPr>
          <a:lstStyle/>
          <a:p>
            <a:r>
              <a:rPr lang="en-GB" baseline="0" dirty="0"/>
              <a:t>Phenomenon – not a new concept</a:t>
            </a:r>
            <a:endParaRPr lang="en-US" dirty="0"/>
          </a:p>
          <a:p>
            <a:r>
              <a:rPr lang="en-GB" baseline="0" dirty="0"/>
              <a:t>The internet significantly contributed to the growth of lone wolf actors.</a:t>
            </a:r>
            <a:endParaRPr lang="en-US" dirty="0"/>
          </a:p>
          <a:p>
            <a:r>
              <a:rPr lang="en-GB" baseline="0" dirty="0"/>
              <a:t>Due to – virtual communities and echo-chambers online – more people can be radicalised to terrorist organisations.</a:t>
            </a:r>
            <a:endParaRPr lang="en-US" dirty="0"/>
          </a:p>
          <a:p>
            <a:r>
              <a:rPr lang="en-GB" baseline="0" dirty="0"/>
              <a:t>Islamist terrorist organisations often express the need for people in the West to take part of Jihad in their homeland.</a:t>
            </a:r>
            <a:endParaRPr lang="en-US" dirty="0"/>
          </a:p>
          <a:p>
            <a:r>
              <a:rPr lang="en-GB" baseline="0" dirty="0"/>
              <a:t>Instructional manuals on how to make bombs, buy firearms and how to conduct attacks are readily available online.</a:t>
            </a:r>
            <a:endParaRPr lang="en-US" dirty="0"/>
          </a:p>
        </p:txBody>
      </p:sp>
    </p:spTree>
    <p:extLst>
      <p:ext uri="{BB962C8B-B14F-4D97-AF65-F5344CB8AC3E}">
        <p14:creationId xmlns:p14="http://schemas.microsoft.com/office/powerpoint/2010/main" val="18589672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2434F-A34C-AF57-34E1-425E5A315402}"/>
              </a:ext>
            </a:extLst>
          </p:cNvPr>
          <p:cNvSpPr>
            <a:spLocks noGrp="1"/>
          </p:cNvSpPr>
          <p:nvPr>
            <p:ph type="title"/>
          </p:nvPr>
        </p:nvSpPr>
        <p:spPr/>
        <p:txBody>
          <a:bodyPr/>
          <a:lstStyle/>
          <a:p>
            <a:r>
              <a:rPr lang="en-GB" dirty="0"/>
              <a:t>Lone Wolf Terrorism</a:t>
            </a:r>
          </a:p>
        </p:txBody>
      </p:sp>
      <p:sp>
        <p:nvSpPr>
          <p:cNvPr id="3" name="Content Placeholder 2">
            <a:extLst>
              <a:ext uri="{FF2B5EF4-FFF2-40B4-BE49-F238E27FC236}">
                <a16:creationId xmlns:a16="http://schemas.microsoft.com/office/drawing/2014/main" id="{F8C7BDAF-3902-0B26-CEDF-FDBD5E3E29F6}"/>
              </a:ext>
            </a:extLst>
          </p:cNvPr>
          <p:cNvSpPr>
            <a:spLocks noGrp="1"/>
          </p:cNvSpPr>
          <p:nvPr>
            <p:ph idx="1"/>
          </p:nvPr>
        </p:nvSpPr>
        <p:spPr/>
        <p:txBody>
          <a:bodyPr>
            <a:normAutofit lnSpcReduction="10000"/>
          </a:bodyPr>
          <a:lstStyle/>
          <a:p>
            <a:r>
              <a:rPr lang="en-GB" dirty="0"/>
              <a:t>Lone wolf terrorism is distinct from violence committed by extremist groups, and must therefore be understood as its own phenomenon…. Lone actors are often radicalized online via propaganda or conspiracy theories stemming from radical ideologies and organisations. (</a:t>
            </a:r>
            <a:r>
              <a:rPr lang="en-GB" dirty="0" err="1"/>
              <a:t>Toevs</a:t>
            </a:r>
            <a:r>
              <a:rPr lang="en-GB" dirty="0"/>
              <a:t>, 2020, p. 1).</a:t>
            </a:r>
            <a:endParaRPr lang="en-US" dirty="0"/>
          </a:p>
          <a:p>
            <a:r>
              <a:rPr lang="en-GB" dirty="0"/>
              <a:t>Between 2014-2016 – 57% attacks were committed by lone actors compared to 43% being committed by terrorist organisations.</a:t>
            </a:r>
            <a:endParaRPr lang="en-US" dirty="0"/>
          </a:p>
          <a:p>
            <a:r>
              <a:rPr lang="en-GB" dirty="0" err="1"/>
              <a:t>Pritti</a:t>
            </a:r>
            <a:r>
              <a:rPr lang="en-GB" dirty="0"/>
              <a:t> Patel 2020 – ‘’It is clear the threat posed by lone actors is growing’’.</a:t>
            </a:r>
            <a:endParaRPr lang="en-US" dirty="0"/>
          </a:p>
          <a:p>
            <a:endParaRPr lang="en-GB" dirty="0"/>
          </a:p>
        </p:txBody>
      </p:sp>
    </p:spTree>
    <p:extLst>
      <p:ext uri="{BB962C8B-B14F-4D97-AF65-F5344CB8AC3E}">
        <p14:creationId xmlns:p14="http://schemas.microsoft.com/office/powerpoint/2010/main" val="41902285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F274B-E6D3-0148-AC5D-471A0528B068}"/>
              </a:ext>
            </a:extLst>
          </p:cNvPr>
          <p:cNvSpPr>
            <a:spLocks noGrp="1"/>
          </p:cNvSpPr>
          <p:nvPr>
            <p:ph type="title"/>
          </p:nvPr>
        </p:nvSpPr>
        <p:spPr/>
        <p:txBody>
          <a:bodyPr>
            <a:normAutofit fontScale="90000"/>
          </a:bodyPr>
          <a:lstStyle/>
          <a:p>
            <a:r>
              <a:rPr lang="en-GB" dirty="0"/>
              <a:t>Challenges to responding to terrorists use of the internet</a:t>
            </a:r>
          </a:p>
        </p:txBody>
      </p:sp>
      <p:sp>
        <p:nvSpPr>
          <p:cNvPr id="3" name="Content Placeholder 2">
            <a:extLst>
              <a:ext uri="{FF2B5EF4-FFF2-40B4-BE49-F238E27FC236}">
                <a16:creationId xmlns:a16="http://schemas.microsoft.com/office/drawing/2014/main" id="{A96597C0-FDBD-130C-2245-A5CA722E0886}"/>
              </a:ext>
            </a:extLst>
          </p:cNvPr>
          <p:cNvSpPr>
            <a:spLocks noGrp="1"/>
          </p:cNvSpPr>
          <p:nvPr>
            <p:ph idx="1"/>
          </p:nvPr>
        </p:nvSpPr>
        <p:spPr/>
        <p:txBody>
          <a:bodyPr/>
          <a:lstStyle/>
          <a:p>
            <a:r>
              <a:rPr lang="en-GB" baseline="0" dirty="0"/>
              <a:t>Global and anonymous nature.</a:t>
            </a:r>
            <a:endParaRPr lang="en-US" dirty="0"/>
          </a:p>
          <a:p>
            <a:r>
              <a:rPr lang="en-GB" baseline="0" dirty="0"/>
              <a:t>No single/global counter terror approach – what is classed as extremist content in the UK may be protected by America’s free speech laws.</a:t>
            </a:r>
            <a:endParaRPr lang="en-US" dirty="0"/>
          </a:p>
          <a:p>
            <a:r>
              <a:rPr lang="en-GB" baseline="0" dirty="0"/>
              <a:t>Content removal – fuelling the fire.</a:t>
            </a:r>
            <a:endParaRPr lang="en-US" dirty="0"/>
          </a:p>
          <a:p>
            <a:r>
              <a:rPr lang="en-GB" baseline="0" dirty="0"/>
              <a:t>Playing with algorithms.</a:t>
            </a:r>
            <a:endParaRPr lang="en-US" dirty="0"/>
          </a:p>
          <a:p>
            <a:r>
              <a:rPr lang="en-GB" baseline="0" dirty="0"/>
              <a:t>VPNs and TOR.</a:t>
            </a:r>
            <a:endParaRPr lang="en-US" dirty="0"/>
          </a:p>
        </p:txBody>
      </p:sp>
    </p:spTree>
    <p:extLst>
      <p:ext uri="{BB962C8B-B14F-4D97-AF65-F5344CB8AC3E}">
        <p14:creationId xmlns:p14="http://schemas.microsoft.com/office/powerpoint/2010/main" val="511252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Freeform: Shape 14">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3C2F9D-EA64-4114-485C-113ADA47A52C}"/>
              </a:ext>
            </a:extLst>
          </p:cNvPr>
          <p:cNvSpPr>
            <a:spLocks noGrp="1"/>
          </p:cNvSpPr>
          <p:nvPr>
            <p:ph type="title"/>
          </p:nvPr>
        </p:nvSpPr>
        <p:spPr>
          <a:xfrm>
            <a:off x="371094" y="1161288"/>
            <a:ext cx="3438144" cy="1239012"/>
          </a:xfrm>
        </p:spPr>
        <p:txBody>
          <a:bodyPr anchor="ctr">
            <a:normAutofit/>
          </a:bodyPr>
          <a:lstStyle/>
          <a:p>
            <a:r>
              <a:rPr lang="en-GB" sz="2600" dirty="0"/>
              <a:t>Countering Terrorism and Extremism Online</a:t>
            </a:r>
          </a:p>
        </p:txBody>
      </p:sp>
      <p:sp>
        <p:nvSpPr>
          <p:cNvPr id="17" name="Rectangle 16">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Rectangle 1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Content Placeholder 7">
            <a:extLst>
              <a:ext uri="{FF2B5EF4-FFF2-40B4-BE49-F238E27FC236}">
                <a16:creationId xmlns:a16="http://schemas.microsoft.com/office/drawing/2014/main" id="{7F70B493-F262-18D6-9225-A31D426453F5}"/>
              </a:ext>
            </a:extLst>
          </p:cNvPr>
          <p:cNvSpPr>
            <a:spLocks noGrp="1"/>
          </p:cNvSpPr>
          <p:nvPr>
            <p:ph idx="1"/>
          </p:nvPr>
        </p:nvSpPr>
        <p:spPr>
          <a:xfrm>
            <a:off x="371094" y="2718054"/>
            <a:ext cx="3438906" cy="3207258"/>
          </a:xfrm>
        </p:spPr>
        <p:txBody>
          <a:bodyPr anchor="t">
            <a:normAutofit/>
          </a:bodyPr>
          <a:lstStyle/>
          <a:p>
            <a:endParaRPr lang="en-US" sz="1700"/>
          </a:p>
        </p:txBody>
      </p:sp>
      <p:pic>
        <p:nvPicPr>
          <p:cNvPr id="4" name="Content Placeholder 4" descr="Table&#10;&#10;Description automatically generated">
            <a:extLst>
              <a:ext uri="{FF2B5EF4-FFF2-40B4-BE49-F238E27FC236}">
                <a16:creationId xmlns:a16="http://schemas.microsoft.com/office/drawing/2014/main" id="{FA393CB4-C529-EB22-419B-44640B424748}"/>
              </a:ext>
            </a:extLst>
          </p:cNvPr>
          <p:cNvPicPr>
            <a:picLocks noChangeAspect="1"/>
          </p:cNvPicPr>
          <p:nvPr/>
        </p:nvPicPr>
        <p:blipFill>
          <a:blip r:embed="rId2"/>
          <a:stretch>
            <a:fillRect/>
          </a:stretch>
        </p:blipFill>
        <p:spPr>
          <a:xfrm>
            <a:off x="4446529" y="415289"/>
            <a:ext cx="7623551" cy="5965429"/>
          </a:xfrm>
          <a:prstGeom prst="rect">
            <a:avLst/>
          </a:prstGeom>
        </p:spPr>
      </p:pic>
    </p:spTree>
    <p:extLst>
      <p:ext uri="{BB962C8B-B14F-4D97-AF65-F5344CB8AC3E}">
        <p14:creationId xmlns:p14="http://schemas.microsoft.com/office/powerpoint/2010/main" val="21907031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4" name="Freeform: Shape 43">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6" name="Freeform: Shape 45">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3C2F9D-EA64-4114-485C-113ADA47A52C}"/>
              </a:ext>
            </a:extLst>
          </p:cNvPr>
          <p:cNvSpPr>
            <a:spLocks noGrp="1"/>
          </p:cNvSpPr>
          <p:nvPr>
            <p:ph type="title"/>
          </p:nvPr>
        </p:nvSpPr>
        <p:spPr>
          <a:xfrm>
            <a:off x="371094" y="1161288"/>
            <a:ext cx="3438144" cy="1239012"/>
          </a:xfrm>
        </p:spPr>
        <p:txBody>
          <a:bodyPr anchor="ctr">
            <a:normAutofit/>
          </a:bodyPr>
          <a:lstStyle/>
          <a:p>
            <a:r>
              <a:rPr lang="en-GB" sz="2600" dirty="0"/>
              <a:t>Countering Terrorism and Extremism Online</a:t>
            </a:r>
          </a:p>
        </p:txBody>
      </p:sp>
      <p:sp>
        <p:nvSpPr>
          <p:cNvPr id="48" name="Rectangle 47">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0" name="Rectangle 4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Content Placeholder 7">
            <a:extLst>
              <a:ext uri="{FF2B5EF4-FFF2-40B4-BE49-F238E27FC236}">
                <a16:creationId xmlns:a16="http://schemas.microsoft.com/office/drawing/2014/main" id="{7F70B493-F262-18D6-9225-A31D426453F5}"/>
              </a:ext>
            </a:extLst>
          </p:cNvPr>
          <p:cNvSpPr>
            <a:spLocks noGrp="1"/>
          </p:cNvSpPr>
          <p:nvPr>
            <p:ph idx="1"/>
          </p:nvPr>
        </p:nvSpPr>
        <p:spPr>
          <a:xfrm>
            <a:off x="371094" y="2718054"/>
            <a:ext cx="3438906" cy="3207258"/>
          </a:xfrm>
        </p:spPr>
        <p:txBody>
          <a:bodyPr anchor="t">
            <a:normAutofit/>
          </a:bodyPr>
          <a:lstStyle/>
          <a:p>
            <a:endParaRPr lang="en-US" sz="1700"/>
          </a:p>
        </p:txBody>
      </p:sp>
      <p:pic>
        <p:nvPicPr>
          <p:cNvPr id="3" name="Content Placeholder 4" descr="Table&#10;&#10;Description automatically generated">
            <a:extLst>
              <a:ext uri="{FF2B5EF4-FFF2-40B4-BE49-F238E27FC236}">
                <a16:creationId xmlns:a16="http://schemas.microsoft.com/office/drawing/2014/main" id="{270EC32F-CEE5-1816-E1E3-D7DF8D0282EF}"/>
              </a:ext>
            </a:extLst>
          </p:cNvPr>
          <p:cNvPicPr>
            <a:picLocks noChangeAspect="1"/>
          </p:cNvPicPr>
          <p:nvPr/>
        </p:nvPicPr>
        <p:blipFill>
          <a:blip r:embed="rId2"/>
          <a:stretch>
            <a:fillRect/>
          </a:stretch>
        </p:blipFill>
        <p:spPr>
          <a:xfrm>
            <a:off x="4537709" y="802158"/>
            <a:ext cx="7573519" cy="5301462"/>
          </a:xfrm>
          <a:prstGeom prst="rect">
            <a:avLst/>
          </a:prstGeom>
        </p:spPr>
      </p:pic>
    </p:spTree>
    <p:extLst>
      <p:ext uri="{BB962C8B-B14F-4D97-AF65-F5344CB8AC3E}">
        <p14:creationId xmlns:p14="http://schemas.microsoft.com/office/powerpoint/2010/main" val="3744865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7" name="Freeform: Shape 56">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9" name="Freeform: Shape 58">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3C2F9D-EA64-4114-485C-113ADA47A52C}"/>
              </a:ext>
            </a:extLst>
          </p:cNvPr>
          <p:cNvSpPr>
            <a:spLocks noGrp="1"/>
          </p:cNvSpPr>
          <p:nvPr>
            <p:ph type="title"/>
          </p:nvPr>
        </p:nvSpPr>
        <p:spPr>
          <a:xfrm>
            <a:off x="371094" y="1161288"/>
            <a:ext cx="3438144" cy="1239012"/>
          </a:xfrm>
        </p:spPr>
        <p:txBody>
          <a:bodyPr anchor="ctr">
            <a:normAutofit/>
          </a:bodyPr>
          <a:lstStyle/>
          <a:p>
            <a:r>
              <a:rPr lang="en-GB" sz="2600" dirty="0"/>
              <a:t>Countering Terrorism and Extremism Online</a:t>
            </a:r>
          </a:p>
        </p:txBody>
      </p:sp>
      <p:sp>
        <p:nvSpPr>
          <p:cNvPr id="61" name="Rectangle 60">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3" name="Rectangle 6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Content Placeholder 7">
            <a:extLst>
              <a:ext uri="{FF2B5EF4-FFF2-40B4-BE49-F238E27FC236}">
                <a16:creationId xmlns:a16="http://schemas.microsoft.com/office/drawing/2014/main" id="{7F70B493-F262-18D6-9225-A31D426453F5}"/>
              </a:ext>
            </a:extLst>
          </p:cNvPr>
          <p:cNvSpPr>
            <a:spLocks noGrp="1"/>
          </p:cNvSpPr>
          <p:nvPr>
            <p:ph idx="1"/>
          </p:nvPr>
        </p:nvSpPr>
        <p:spPr>
          <a:xfrm>
            <a:off x="371094" y="2718054"/>
            <a:ext cx="3438906" cy="3207258"/>
          </a:xfrm>
        </p:spPr>
        <p:txBody>
          <a:bodyPr anchor="t">
            <a:normAutofit/>
          </a:bodyPr>
          <a:lstStyle/>
          <a:p>
            <a:endParaRPr lang="en-US" sz="1700"/>
          </a:p>
        </p:txBody>
      </p:sp>
      <p:pic>
        <p:nvPicPr>
          <p:cNvPr id="4" name="Content Placeholder 4" descr="Table&#10;&#10;Description automatically generated">
            <a:extLst>
              <a:ext uri="{FF2B5EF4-FFF2-40B4-BE49-F238E27FC236}">
                <a16:creationId xmlns:a16="http://schemas.microsoft.com/office/drawing/2014/main" id="{B27D54D0-C0E6-7A90-0271-FE0CC2BB0766}"/>
              </a:ext>
            </a:extLst>
          </p:cNvPr>
          <p:cNvPicPr>
            <a:picLocks noChangeAspect="1"/>
          </p:cNvPicPr>
          <p:nvPr/>
        </p:nvPicPr>
        <p:blipFill>
          <a:blip r:embed="rId2"/>
          <a:stretch>
            <a:fillRect/>
          </a:stretch>
        </p:blipFill>
        <p:spPr>
          <a:xfrm>
            <a:off x="4689607" y="366779"/>
            <a:ext cx="7335575" cy="6216901"/>
          </a:xfrm>
          <a:prstGeom prst="rect">
            <a:avLst/>
          </a:prstGeom>
        </p:spPr>
      </p:pic>
    </p:spTree>
    <p:extLst>
      <p:ext uri="{BB962C8B-B14F-4D97-AF65-F5344CB8AC3E}">
        <p14:creationId xmlns:p14="http://schemas.microsoft.com/office/powerpoint/2010/main" val="14196481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C3473-4256-EC50-C9E7-6E8BB1A95E62}"/>
              </a:ext>
            </a:extLst>
          </p:cNvPr>
          <p:cNvSpPr>
            <a:spLocks noGrp="1"/>
          </p:cNvSpPr>
          <p:nvPr>
            <p:ph type="title"/>
          </p:nvPr>
        </p:nvSpPr>
        <p:spPr/>
        <p:txBody>
          <a:bodyPr/>
          <a:lstStyle/>
          <a:p>
            <a:r>
              <a:rPr lang="en-GB" dirty="0"/>
              <a:t>Examples of terrorist use of the internet</a:t>
            </a:r>
          </a:p>
        </p:txBody>
      </p:sp>
      <p:sp>
        <p:nvSpPr>
          <p:cNvPr id="3" name="Content Placeholder 2">
            <a:extLst>
              <a:ext uri="{FF2B5EF4-FFF2-40B4-BE49-F238E27FC236}">
                <a16:creationId xmlns:a16="http://schemas.microsoft.com/office/drawing/2014/main" id="{AF152E0B-7E5A-DD63-CCB8-AE3693E30FCD}"/>
              </a:ext>
            </a:extLst>
          </p:cNvPr>
          <p:cNvSpPr>
            <a:spLocks noGrp="1"/>
          </p:cNvSpPr>
          <p:nvPr>
            <p:ph idx="1"/>
          </p:nvPr>
        </p:nvSpPr>
        <p:spPr/>
        <p:txBody>
          <a:bodyPr>
            <a:normAutofit fontScale="85000" lnSpcReduction="10000"/>
          </a:bodyPr>
          <a:lstStyle/>
          <a:p>
            <a:r>
              <a:rPr lang="en-GB" b="1" dirty="0"/>
              <a:t>TASK </a:t>
            </a:r>
          </a:p>
          <a:p>
            <a:r>
              <a:rPr lang="en-GB" b="1" i="1" dirty="0"/>
              <a:t>Choose a terrorist organisation (Al Qaeda, The Islamic State, National Action, The Irish Republican Army, Al </a:t>
            </a:r>
            <a:r>
              <a:rPr lang="en-GB" b="1" i="1" dirty="0" err="1"/>
              <a:t>Shabaab</a:t>
            </a:r>
            <a:r>
              <a:rPr lang="en-GB" b="1" i="1" dirty="0"/>
              <a:t> – to name a few) or a lone actor attack.</a:t>
            </a:r>
          </a:p>
          <a:p>
            <a:r>
              <a:rPr lang="en-GB" b="1" i="1" dirty="0"/>
              <a:t>Research how that group/actor utilises the internet for the purpose of:</a:t>
            </a:r>
            <a:br>
              <a:rPr lang="en-GB" b="1" i="1" dirty="0"/>
            </a:br>
            <a:r>
              <a:rPr lang="en-GB" i="1" dirty="0"/>
              <a:t>-Disseminating Propaganda,</a:t>
            </a:r>
            <a:br>
              <a:rPr lang="en-GB" i="1" dirty="0"/>
            </a:br>
            <a:r>
              <a:rPr lang="en-GB" i="1" dirty="0"/>
              <a:t>-Recruitment, </a:t>
            </a:r>
            <a:br>
              <a:rPr lang="en-GB" i="1" dirty="0"/>
            </a:br>
            <a:r>
              <a:rPr lang="en-GB" i="1" dirty="0"/>
              <a:t>-Radicalisation,</a:t>
            </a:r>
            <a:br>
              <a:rPr lang="en-GB" i="1" dirty="0"/>
            </a:br>
            <a:r>
              <a:rPr lang="en-GB" i="1" dirty="0"/>
              <a:t>-Planning, </a:t>
            </a:r>
            <a:br>
              <a:rPr lang="en-GB" i="1" dirty="0"/>
            </a:br>
            <a:r>
              <a:rPr lang="en-GB" i="1" dirty="0"/>
              <a:t>-Training.</a:t>
            </a:r>
          </a:p>
          <a:p>
            <a:r>
              <a:rPr lang="en-GB" b="1" dirty="0"/>
              <a:t>What forms of the internet do they use?</a:t>
            </a:r>
          </a:p>
        </p:txBody>
      </p:sp>
    </p:spTree>
    <p:extLst>
      <p:ext uri="{BB962C8B-B14F-4D97-AF65-F5344CB8AC3E}">
        <p14:creationId xmlns:p14="http://schemas.microsoft.com/office/powerpoint/2010/main" val="312235250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2D860-F980-EF6D-CE51-749A9085FCC6}"/>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B74B938A-2398-4F62-6DDA-47B9D60571C4}"/>
              </a:ext>
            </a:extLst>
          </p:cNvPr>
          <p:cNvSpPr>
            <a:spLocks noGrp="1"/>
          </p:cNvSpPr>
          <p:nvPr>
            <p:ph idx="1"/>
          </p:nvPr>
        </p:nvSpPr>
        <p:spPr/>
        <p:txBody>
          <a:bodyPr>
            <a:normAutofit fontScale="92500" lnSpcReduction="20000"/>
          </a:bodyPr>
          <a:lstStyle/>
          <a:p>
            <a:r>
              <a:rPr lang="en-GB" baseline="0" dirty="0"/>
              <a:t>Throughout this session we have gone into detail on how terrorists use the internet for – </a:t>
            </a:r>
            <a:r>
              <a:rPr lang="en-GB" i="1" baseline="0" dirty="0"/>
              <a:t>propaganda, planning, training, recruitment, fundraising and radicalisation</a:t>
            </a:r>
            <a:r>
              <a:rPr lang="en-GB" baseline="0" dirty="0"/>
              <a:t>.</a:t>
            </a:r>
            <a:endParaRPr lang="en-US" dirty="0"/>
          </a:p>
          <a:p>
            <a:r>
              <a:rPr lang="en-GB" baseline="0" dirty="0"/>
              <a:t>We have enquired into how terrorist groups utilise the major social media platforms like Facebook and alternative social media platforms like Gab.</a:t>
            </a:r>
            <a:endParaRPr lang="en-US" dirty="0"/>
          </a:p>
          <a:p>
            <a:r>
              <a:rPr lang="en-GB" baseline="0" dirty="0"/>
              <a:t>We have analysed the issue of lone wolves/actor terrorists – by looking into the Christchurch attack and the issue of lone wolf terrorism.</a:t>
            </a:r>
            <a:endParaRPr lang="en-US" dirty="0"/>
          </a:p>
          <a:p>
            <a:r>
              <a:rPr lang="en-GB" baseline="0" dirty="0"/>
              <a:t>We have established the challenges to responding to terrorists’ use of the internet and the strategies put in place by the government and social media platforms to tackle the issue of terrorism online.</a:t>
            </a:r>
            <a:endParaRPr lang="en-US" dirty="0"/>
          </a:p>
        </p:txBody>
      </p:sp>
    </p:spTree>
    <p:extLst>
      <p:ext uri="{BB962C8B-B14F-4D97-AF65-F5344CB8AC3E}">
        <p14:creationId xmlns:p14="http://schemas.microsoft.com/office/powerpoint/2010/main" val="2397194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31806-D1A9-3BFE-2AC5-3A0E9517C927}"/>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7B4B872C-B5CE-0855-3EEA-D6BB29177A33}"/>
              </a:ext>
            </a:extLst>
          </p:cNvPr>
          <p:cNvSpPr>
            <a:spLocks noGrp="1"/>
          </p:cNvSpPr>
          <p:nvPr>
            <p:ph idx="1"/>
          </p:nvPr>
        </p:nvSpPr>
        <p:spPr/>
        <p:txBody>
          <a:bodyPr/>
          <a:lstStyle/>
          <a:p>
            <a:r>
              <a:rPr lang="en-GB" dirty="0"/>
              <a:t>About todays content?</a:t>
            </a:r>
          </a:p>
          <a:p>
            <a:endParaRPr lang="en-GB" dirty="0"/>
          </a:p>
          <a:p>
            <a:r>
              <a:rPr lang="en-GB" dirty="0"/>
              <a:t>About the Assessment?</a:t>
            </a:r>
          </a:p>
          <a:p>
            <a:endParaRPr lang="en-GB" dirty="0"/>
          </a:p>
          <a:p>
            <a:r>
              <a:rPr lang="en-GB" dirty="0"/>
              <a:t>About anything else?</a:t>
            </a:r>
          </a:p>
        </p:txBody>
      </p:sp>
    </p:spTree>
    <p:extLst>
      <p:ext uri="{BB962C8B-B14F-4D97-AF65-F5344CB8AC3E}">
        <p14:creationId xmlns:p14="http://schemas.microsoft.com/office/powerpoint/2010/main" val="70521160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6024E-AB70-D589-AAA5-4665916F07A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7EF0B8F-5905-00C2-6333-4BACCDF1FA9E}"/>
              </a:ext>
            </a:extLst>
          </p:cNvPr>
          <p:cNvSpPr>
            <a:spLocks noGrp="1"/>
          </p:cNvSpPr>
          <p:nvPr>
            <p:ph idx="1"/>
          </p:nvPr>
        </p:nvSpPr>
        <p:spPr/>
        <p:txBody>
          <a:bodyPr numCol="2">
            <a:normAutofit fontScale="32500" lnSpcReduction="20000"/>
          </a:bodyPr>
          <a:lstStyle/>
          <a:p>
            <a:r>
              <a:rPr lang="en-GB" dirty="0">
                <a:hlinkClick r:id="rId2"/>
              </a:rPr>
              <a:t>https://www.jstor.org/stable/pdf/25659982.pdf?refreqid=excelsior%3A8916a06c3625a43d9177283090cca81d</a:t>
            </a:r>
            <a:r>
              <a:rPr lang="en-GB" dirty="0"/>
              <a:t> </a:t>
            </a:r>
          </a:p>
          <a:p>
            <a:r>
              <a:rPr lang="en-GB" dirty="0">
                <a:hlinkClick r:id="rId3"/>
              </a:rPr>
              <a:t>https://www.usip.org/sites/default/files/sr116.pdf</a:t>
            </a:r>
            <a:endParaRPr lang="en-GB" dirty="0"/>
          </a:p>
          <a:p>
            <a:r>
              <a:rPr lang="en-GB" dirty="0">
                <a:hlinkClick r:id="rId4"/>
              </a:rPr>
              <a:t>https://press.armywarcollege.edu/cgi/viewcontent.cgi?article=2139&amp;context=parameters</a:t>
            </a:r>
            <a:endParaRPr lang="en-GB" dirty="0"/>
          </a:p>
          <a:p>
            <a:r>
              <a:rPr lang="en-GB" dirty="0">
                <a:hlinkClick r:id="rId5"/>
              </a:rPr>
              <a:t>https://www.unodc.org/documents/frontpage/Use_of_Internet_for_Terrorist_Purposes.pdf</a:t>
            </a:r>
            <a:endParaRPr lang="en-GB" dirty="0"/>
          </a:p>
          <a:p>
            <a:r>
              <a:rPr lang="en-GB" dirty="0">
                <a:hlinkClick r:id="rId6"/>
              </a:rPr>
              <a:t>https://www.tandfonline.com/doi/pdf/10.1080/24701475.2017.1305836?needAccess=true</a:t>
            </a:r>
            <a:endParaRPr lang="en-GB" dirty="0"/>
          </a:p>
          <a:p>
            <a:r>
              <a:rPr lang="en-GB" dirty="0">
                <a:hlinkClick r:id="rId7"/>
              </a:rPr>
              <a:t>https://whatis.techtarget.com/definition/Internet</a:t>
            </a:r>
            <a:endParaRPr lang="en-GB" dirty="0"/>
          </a:p>
          <a:p>
            <a:r>
              <a:rPr lang="en-GB" dirty="0">
                <a:hlinkClick r:id="rId8"/>
              </a:rPr>
              <a:t>https://journals.sagepub.com/doi/pdf/10.1177/0022002719843989</a:t>
            </a:r>
            <a:endParaRPr lang="en-GB" dirty="0"/>
          </a:p>
          <a:p>
            <a:r>
              <a:rPr lang="en-GB" dirty="0">
                <a:hlinkClick r:id="rId9"/>
              </a:rPr>
              <a:t>https://www.cairn.info/revue-internationale-de-psychologie-sociale-2010-1-page-25.htm</a:t>
            </a:r>
            <a:endParaRPr lang="en-GB" dirty="0"/>
          </a:p>
          <a:p>
            <a:r>
              <a:rPr lang="en-GB" dirty="0">
                <a:hlinkClick r:id="rId10"/>
              </a:rPr>
              <a:t>https://www.hstoday.us/subject-matter-areas/cybersecurity/isis-and-the-militant-jihad-on-instagram/</a:t>
            </a:r>
            <a:endParaRPr lang="en-GB" dirty="0"/>
          </a:p>
          <a:p>
            <a:r>
              <a:rPr lang="en-GB" dirty="0">
                <a:hlinkClick r:id="rId11"/>
              </a:rPr>
              <a:t>https://www.tandfonline.com/doi/pdf/10.1080/10576101003587184?needAccess=true</a:t>
            </a:r>
            <a:endParaRPr lang="en-GB" dirty="0"/>
          </a:p>
          <a:p>
            <a:r>
              <a:rPr lang="en-GB" dirty="0">
                <a:hlinkClick r:id="rId12"/>
              </a:rPr>
              <a:t>https://www.voxpol.eu/crowdfunding-and-cryptocurrency-use-by-far-right-and-jihadi-groups/</a:t>
            </a:r>
            <a:endParaRPr lang="en-GB" dirty="0"/>
          </a:p>
          <a:p>
            <a:r>
              <a:rPr lang="en-GB" dirty="0">
                <a:hlinkClick r:id="rId13"/>
              </a:rPr>
              <a:t>https://cronfa.swan.ac.uk/Record/cronfa45970</a:t>
            </a:r>
            <a:endParaRPr lang="en-GB" dirty="0"/>
          </a:p>
          <a:p>
            <a:r>
              <a:rPr lang="en-GB" dirty="0">
                <a:hlinkClick r:id="rId14"/>
              </a:rPr>
              <a:t>https://assets.publishing.service.gov.uk/government/uploads/system/uploads/attachment_data/file/1017413/exploring-role-internet-radicalisation.pdf</a:t>
            </a:r>
            <a:endParaRPr lang="en-GB" dirty="0">
              <a:hlinkClick r:id="rId15"/>
            </a:endParaRPr>
          </a:p>
          <a:p>
            <a:r>
              <a:rPr lang="en-GB" dirty="0">
                <a:hlinkClick r:id="rId15"/>
              </a:rPr>
              <a:t>https://eprints.qut.edu.au/50162/2/50162.pdf</a:t>
            </a:r>
            <a:endParaRPr lang="en-GB" dirty="0"/>
          </a:p>
          <a:p>
            <a:r>
              <a:rPr lang="en-GB" dirty="0">
                <a:hlinkClick r:id="rId16"/>
              </a:rPr>
              <a:t>https://static1.squarespace.com/static/54d79f88e4b0db3478a04405/t/57757c942994ca3f91eb779d/1467317397510/ISIS+Under+Pressure+on+Twitter.pdf</a:t>
            </a:r>
            <a:endParaRPr lang="en-GB" dirty="0"/>
          </a:p>
          <a:p>
            <a:r>
              <a:rPr lang="en-GB" dirty="0">
                <a:hlinkClick r:id="rId17"/>
              </a:rPr>
              <a:t>https://edition.cnn.com/2021/01/17/tech/what-is-gab-explainer/index.html</a:t>
            </a:r>
            <a:endParaRPr lang="en-GB" dirty="0"/>
          </a:p>
          <a:p>
            <a:r>
              <a:rPr lang="en-GB" dirty="0">
                <a:hlinkClick r:id="rId18"/>
              </a:rPr>
              <a:t>https://www.adl.org/resources/reports/gab-and-8chan-home-to-terrorist-plots-hiding-in-plain-sight</a:t>
            </a:r>
            <a:endParaRPr lang="en-GB" dirty="0"/>
          </a:p>
          <a:p>
            <a:r>
              <a:rPr lang="en-GB" dirty="0">
                <a:hlinkClick r:id="rId19"/>
              </a:rPr>
              <a:t>https://icct.nl/app/uploads/2019/11/Right-Wing-Extremists-Persistent-Online-Presence.pdf</a:t>
            </a:r>
            <a:endParaRPr lang="en-GB" dirty="0"/>
          </a:p>
          <a:p>
            <a:r>
              <a:rPr lang="en-GB" dirty="0">
                <a:hlinkClick r:id="rId20"/>
              </a:rPr>
              <a:t>https://www.jstor.org/stable/pdf/26466833.pdf</a:t>
            </a:r>
            <a:endParaRPr lang="en-GB" dirty="0"/>
          </a:p>
          <a:p>
            <a:r>
              <a:rPr lang="en-GB" dirty="0">
                <a:hlinkClick r:id="rId21"/>
              </a:rPr>
              <a:t>https://minerva.defense.gov/Owl-In-the-Olive-Tree/Owl_View/Article/1859857/telegram-and-online-addiction-to-terrorist-propaganda/</a:t>
            </a:r>
            <a:endParaRPr lang="en-GB" dirty="0"/>
          </a:p>
          <a:p>
            <a:r>
              <a:rPr lang="en-GB" dirty="0">
                <a:hlinkClick r:id="rId22"/>
              </a:rPr>
              <a:t>https://news.sky.com/story/what-is-8chan-the-site-used-by-nz-terrorist-to-spread-hate-11666123</a:t>
            </a:r>
            <a:endParaRPr lang="en-GB" dirty="0"/>
          </a:p>
          <a:p>
            <a:r>
              <a:rPr lang="en-GB" dirty="0">
                <a:hlinkClick r:id="rId23"/>
              </a:rPr>
              <a:t>https://www.jstor.org/stable/pdf/27007294.pdf?refreqid=excelsior%3Ac731f75f018fb7738fb56dc208f5103b</a:t>
            </a:r>
            <a:endParaRPr lang="en-GB" dirty="0"/>
          </a:p>
          <a:p>
            <a:r>
              <a:rPr lang="en-GB" dirty="0">
                <a:hlinkClick r:id="rId24"/>
              </a:rPr>
              <a:t>https://assets.publishing.service.gov.uk/government/uploads/system/uploads/attachment_data/file/716907/140618_CCS207_CCS0218929798-1_CONTEST_3.0_WEB.pdf</a:t>
            </a:r>
            <a:endParaRPr lang="en-GB" dirty="0"/>
          </a:p>
          <a:p>
            <a:r>
              <a:rPr lang="en-GB" dirty="0">
                <a:hlinkClick r:id="rId25"/>
              </a:rPr>
              <a:t>https://www.ft.com/content/0dd65fa5-231a-4baf-b0a6-a8f679606492</a:t>
            </a:r>
            <a:endParaRPr lang="en-GB" dirty="0"/>
          </a:p>
          <a:p>
            <a:r>
              <a:rPr lang="en-GB" dirty="0">
                <a:hlinkClick r:id="rId26"/>
              </a:rPr>
              <a:t>https://www.dhs.gov/sites/default/files/publications/Countering%20the%20Appeal%20of%20Extremism%20Online_1.pdf</a:t>
            </a:r>
            <a:r>
              <a:rPr lang="en-GB" dirty="0"/>
              <a:t> </a:t>
            </a:r>
          </a:p>
          <a:p>
            <a:endParaRPr lang="en-GB" dirty="0"/>
          </a:p>
        </p:txBody>
      </p:sp>
    </p:spTree>
    <p:extLst>
      <p:ext uri="{BB962C8B-B14F-4D97-AF65-F5344CB8AC3E}">
        <p14:creationId xmlns:p14="http://schemas.microsoft.com/office/powerpoint/2010/main" val="36583155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81" name="Freeform: Shape 3080">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83" name="Freeform: Shape 3082">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D2CAE08-6411-7E7E-EE7B-9D195BC2E888}"/>
              </a:ext>
            </a:extLst>
          </p:cNvPr>
          <p:cNvSpPr>
            <a:spLocks noGrp="1"/>
          </p:cNvSpPr>
          <p:nvPr>
            <p:ph type="title"/>
          </p:nvPr>
        </p:nvSpPr>
        <p:spPr>
          <a:xfrm>
            <a:off x="371094" y="1161288"/>
            <a:ext cx="3438144" cy="1239012"/>
          </a:xfrm>
        </p:spPr>
        <p:txBody>
          <a:bodyPr anchor="ctr">
            <a:normAutofit/>
          </a:bodyPr>
          <a:lstStyle/>
          <a:p>
            <a:r>
              <a:rPr lang="en-GB" sz="2800"/>
              <a:t>Week 5 Complete!</a:t>
            </a:r>
          </a:p>
        </p:txBody>
      </p:sp>
      <p:sp>
        <p:nvSpPr>
          <p:cNvPr id="3085" name="Rectangle 3084">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87" name="Rectangle 308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AAF19B6-11CB-FADF-0A5D-E5F0F7A2D8EF}"/>
              </a:ext>
            </a:extLst>
          </p:cNvPr>
          <p:cNvSpPr>
            <a:spLocks noGrp="1"/>
          </p:cNvSpPr>
          <p:nvPr>
            <p:ph idx="1"/>
          </p:nvPr>
        </p:nvSpPr>
        <p:spPr>
          <a:xfrm>
            <a:off x="371094" y="2718054"/>
            <a:ext cx="3438906" cy="3207258"/>
          </a:xfrm>
        </p:spPr>
        <p:txBody>
          <a:bodyPr anchor="t">
            <a:normAutofit/>
          </a:bodyPr>
          <a:lstStyle/>
          <a:p>
            <a:r>
              <a:rPr lang="en-GB" sz="1700"/>
              <a:t>Thank you for listening</a:t>
            </a:r>
          </a:p>
          <a:p>
            <a:endParaRPr lang="en-GB" sz="1700"/>
          </a:p>
          <a:p>
            <a:r>
              <a:rPr lang="en-GB" sz="1700"/>
              <a:t>See you all next week!</a:t>
            </a:r>
          </a:p>
        </p:txBody>
      </p:sp>
      <p:pic>
        <p:nvPicPr>
          <p:cNvPr id="3074" name="Picture 2" descr="You Got This GIFs | Tenor">
            <a:extLst>
              <a:ext uri="{FF2B5EF4-FFF2-40B4-BE49-F238E27FC236}">
                <a16:creationId xmlns:a16="http://schemas.microsoft.com/office/drawing/2014/main" id="{A60B4A44-9C28-4751-014A-DDA295D2CE3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339429" y="841248"/>
            <a:ext cx="6045517" cy="5276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2019385"/>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otalTime>0</TotalTime>
  <Words>3198</Words>
  <Application>Microsoft Office PowerPoint</Application>
  <PresentationFormat>Widescreen</PresentationFormat>
  <Paragraphs>205</Paragraphs>
  <Slides>43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43</vt:i4>
      </vt:variant>
    </vt:vector>
  </HeadingPairs>
  <TitlesOfParts>
    <vt:vector size="48" baseType="lpstr">
      <vt:lpstr>avenir-regular-class</vt:lpstr>
      <vt:lpstr>Arial</vt:lpstr>
      <vt:lpstr>Calibri</vt:lpstr>
      <vt:lpstr>Neue Haas Grotesk Text Pro</vt:lpstr>
      <vt:lpstr>AccentBoxVTI</vt:lpstr>
      <vt:lpstr>Terrorism and Cybercrime</vt:lpstr>
      <vt:lpstr>Aims</vt:lpstr>
      <vt:lpstr>Objectives</vt:lpstr>
      <vt:lpstr>The Internet</vt:lpstr>
      <vt:lpstr>The use of the internet in the UK - Quiz</vt:lpstr>
      <vt:lpstr>The use of the internet in the UK - Quiz</vt:lpstr>
      <vt:lpstr>The use of the internet in the UK - Quiz</vt:lpstr>
      <vt:lpstr>The use of the internet in the UK - Quiz</vt:lpstr>
      <vt:lpstr>The use of the internet in the UK - Quiz</vt:lpstr>
      <vt:lpstr>The use of the internet in the UK - Quiz</vt:lpstr>
      <vt:lpstr>The use of the internet in the UK - Quiz</vt:lpstr>
      <vt:lpstr>The use of the internet in the UK - Quiz</vt:lpstr>
      <vt:lpstr>Terrorist Use of The Internet</vt:lpstr>
      <vt:lpstr>Dissemination of Propaganda</vt:lpstr>
      <vt:lpstr>Planning</vt:lpstr>
      <vt:lpstr>Training</vt:lpstr>
      <vt:lpstr>Recruitment</vt:lpstr>
      <vt:lpstr>PowerPoint Presentation</vt:lpstr>
      <vt:lpstr>Fundraising</vt:lpstr>
      <vt:lpstr>Fundraising</vt:lpstr>
      <vt:lpstr>Radicalisation</vt:lpstr>
      <vt:lpstr>Radicalisation</vt:lpstr>
      <vt:lpstr>Online Radicalisation</vt:lpstr>
      <vt:lpstr>Social Media and Terrorism</vt:lpstr>
      <vt:lpstr>Social Media and Terrorism</vt:lpstr>
      <vt:lpstr>Social Media and Terrorism</vt:lpstr>
      <vt:lpstr>Facebook Twitter and YouTube</vt:lpstr>
      <vt:lpstr>Alternative Social Media</vt:lpstr>
      <vt:lpstr>Gab</vt:lpstr>
      <vt:lpstr>Telegram</vt:lpstr>
      <vt:lpstr>4Chan and 8Chan</vt:lpstr>
      <vt:lpstr>Case Study – Christchurch Attack</vt:lpstr>
      <vt:lpstr>The issue of lone wolves</vt:lpstr>
      <vt:lpstr>Lone Wolf Terrorism</vt:lpstr>
      <vt:lpstr>Challenges to responding to terrorists use of the internet</vt:lpstr>
      <vt:lpstr>Countering Terrorism and Extremism Online</vt:lpstr>
      <vt:lpstr>Countering Terrorism and Extremism Online</vt:lpstr>
      <vt:lpstr>Countering Terrorism and Extremism Online</vt:lpstr>
      <vt:lpstr>Examples of terrorist use of the internet</vt:lpstr>
      <vt:lpstr>Conclusion</vt:lpstr>
      <vt:lpstr>Any Questions?</vt:lpstr>
      <vt:lpstr>References</vt:lpstr>
      <vt:lpstr>Week 5 Complete!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Terrorism and Cybercrime</dc:title>
  <dc:creator>Luke Roach</dc:creator>
  <cp:lastModifiedBy>Luke Roach</cp:lastModifiedBy>
  <cp:revision>1</cp:revision>
  <dcterms:created xsi:type="dcterms:W3CDTF">2022-11-02T10:45:51Z</dcterms:created>
  <dcterms:modified xsi:type="dcterms:W3CDTF">2022-11-02T13:42:00Z</dcterms:modified>
</cp:coreProperties>
</file>