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6F90FC-D92F-4AB8-AAC6-8A72BE0EC25F}" v="687" dt="2026-07-19T11:16:05.6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31" autoAdjust="0"/>
    <p:restoredTop sz="94689"/>
  </p:normalViewPr>
  <p:slideViewPr>
    <p:cSldViewPr snapToGrid="0" showGuides="1">
      <p:cViewPr varScale="1">
        <p:scale>
          <a:sx n="67" d="100"/>
          <a:sy n="67" d="100"/>
        </p:scale>
        <p:origin x="32" y="8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MIHAN BOZYIGIT" userId="bc6576dfe45e345e" providerId="LiveId" clId="{AEAF9875-165A-40EE-A447-B0333D1765B7}"/>
    <pc:docChg chg="undo custSel addSld delSld modSld sldOrd">
      <pc:chgData name="ISMIHAN BOZYIGIT" userId="bc6576dfe45e345e" providerId="LiveId" clId="{AEAF9875-165A-40EE-A447-B0333D1765B7}" dt="2026-07-19T11:16:05.621" v="1842" actId="14100"/>
      <pc:docMkLst>
        <pc:docMk/>
      </pc:docMkLst>
      <pc:sldChg chg="modSp mod">
        <pc:chgData name="ISMIHAN BOZYIGIT" userId="bc6576dfe45e345e" providerId="LiveId" clId="{AEAF9875-165A-40EE-A447-B0333D1765B7}" dt="2026-07-19T11:12:31.907" v="1827" actId="20577"/>
        <pc:sldMkLst>
          <pc:docMk/>
          <pc:sldMk cId="0" sldId="364"/>
        </pc:sldMkLst>
        <pc:spChg chg="mod">
          <ac:chgData name="ISMIHAN BOZYIGIT" userId="bc6576dfe45e345e" providerId="LiveId" clId="{AEAF9875-165A-40EE-A447-B0333D1765B7}" dt="2026-07-19T11:12:31.907" v="1827" actId="20577"/>
          <ac:spMkLst>
            <pc:docMk/>
            <pc:sldMk cId="0" sldId="364"/>
            <ac:spMk id="4" creationId="{344A3CB8-39FD-9F8F-CD33-5E2118C6E66C}"/>
          </ac:spMkLst>
        </pc:spChg>
        <pc:spChg chg="mod">
          <ac:chgData name="ISMIHAN BOZYIGIT" userId="bc6576dfe45e345e" providerId="LiveId" clId="{AEAF9875-165A-40EE-A447-B0333D1765B7}" dt="2026-07-18T22:26:36.798" v="1114" actId="20577"/>
          <ac:spMkLst>
            <pc:docMk/>
            <pc:sldMk cId="0" sldId="364"/>
            <ac:spMk id="6148" creationId="{CE5AE962-C88D-3F0C-B15E-30348E09C8AE}"/>
          </ac:spMkLst>
        </pc:spChg>
      </pc:sldChg>
      <pc:sldChg chg="modSp">
        <pc:chgData name="ISMIHAN BOZYIGIT" userId="bc6576dfe45e345e" providerId="LiveId" clId="{AEAF9875-165A-40EE-A447-B0333D1765B7}" dt="2026-07-17T23:18:43.633" v="56" actId="20577"/>
        <pc:sldMkLst>
          <pc:docMk/>
          <pc:sldMk cId="1287151132" sldId="383"/>
        </pc:sldMkLst>
        <pc:spChg chg="mod">
          <ac:chgData name="ISMIHAN BOZYIGIT" userId="bc6576dfe45e345e" providerId="LiveId" clId="{AEAF9875-165A-40EE-A447-B0333D1765B7}" dt="2026-07-17T23:18:43.633" v="56" actId="20577"/>
          <ac:spMkLst>
            <pc:docMk/>
            <pc:sldMk cId="1287151132" sldId="383"/>
            <ac:spMk id="3" creationId="{327D09FF-04AE-863D-9637-E0C72C8D8B8E}"/>
          </ac:spMkLst>
        </pc:spChg>
      </pc:sldChg>
      <pc:sldChg chg="addSp delSp modSp mod modClrScheme chgLayout">
        <pc:chgData name="ISMIHAN BOZYIGIT" userId="bc6576dfe45e345e" providerId="LiveId" clId="{AEAF9875-165A-40EE-A447-B0333D1765B7}" dt="2026-07-18T00:32:04.750" v="1109" actId="2711"/>
        <pc:sldMkLst>
          <pc:docMk/>
          <pc:sldMk cId="0" sldId="387"/>
        </pc:sldMkLst>
        <pc:spChg chg="mod ord">
          <ac:chgData name="ISMIHAN BOZYIGIT" userId="bc6576dfe45e345e" providerId="LiveId" clId="{AEAF9875-165A-40EE-A447-B0333D1765B7}" dt="2026-07-18T00:32:04.750" v="1109" actId="2711"/>
          <ac:spMkLst>
            <pc:docMk/>
            <pc:sldMk cId="0" sldId="387"/>
            <ac:spMk id="2" creationId="{A2FCF950-4012-15F0-B279-1361A6BD7D3F}"/>
          </ac:spMkLst>
        </pc:spChg>
        <pc:spChg chg="mod">
          <ac:chgData name="ISMIHAN BOZYIGIT" userId="bc6576dfe45e345e" providerId="LiveId" clId="{AEAF9875-165A-40EE-A447-B0333D1765B7}" dt="2026-07-18T00:24:45.064" v="1082" actId="26606"/>
          <ac:spMkLst>
            <pc:docMk/>
            <pc:sldMk cId="0" sldId="387"/>
            <ac:spMk id="4" creationId="{E9C891E3-BFF6-8AE0-6C9D-F65AD1EC6373}"/>
          </ac:spMkLst>
        </pc:spChg>
        <pc:spChg chg="mod">
          <ac:chgData name="ISMIHAN BOZYIGIT" userId="bc6576dfe45e345e" providerId="LiveId" clId="{AEAF9875-165A-40EE-A447-B0333D1765B7}" dt="2026-07-18T00:24:45.064" v="1082" actId="26606"/>
          <ac:spMkLst>
            <pc:docMk/>
            <pc:sldMk cId="0" sldId="387"/>
            <ac:spMk id="18434" creationId="{6E993329-62CA-9A49-62A4-7E50E4557350}"/>
          </ac:spMkLst>
        </pc:spChg>
        <pc:spChg chg="mod">
          <ac:chgData name="ISMIHAN BOZYIGIT" userId="bc6576dfe45e345e" providerId="LiveId" clId="{AEAF9875-165A-40EE-A447-B0333D1765B7}" dt="2026-07-18T00:24:45.064" v="1082" actId="26606"/>
          <ac:spMkLst>
            <pc:docMk/>
            <pc:sldMk cId="0" sldId="387"/>
            <ac:spMk id="18436" creationId="{207505A2-3DCF-366C-F28C-EBE3358EDADC}"/>
          </ac:spMkLst>
        </pc:spChg>
        <pc:picChg chg="add del mod ord">
          <ac:chgData name="ISMIHAN BOZYIGIT" userId="bc6576dfe45e345e" providerId="LiveId" clId="{AEAF9875-165A-40EE-A447-B0333D1765B7}" dt="2026-07-18T00:23:24.224" v="1076" actId="931"/>
          <ac:picMkLst>
            <pc:docMk/>
            <pc:sldMk cId="0" sldId="387"/>
            <ac:picMk id="5" creationId="{4C40BA95-1109-3DED-330E-6FE55149973A}"/>
          </ac:picMkLst>
        </pc:picChg>
        <pc:picChg chg="add mod ord">
          <ac:chgData name="ISMIHAN BOZYIGIT" userId="bc6576dfe45e345e" providerId="LiveId" clId="{AEAF9875-165A-40EE-A447-B0333D1765B7}" dt="2026-07-18T00:24:45.064" v="1082" actId="26606"/>
          <ac:picMkLst>
            <pc:docMk/>
            <pc:sldMk cId="0" sldId="387"/>
            <ac:picMk id="7" creationId="{545B69FA-66C8-C21B-C79A-8F1B7AC71011}"/>
          </ac:picMkLst>
        </pc:picChg>
      </pc:sldChg>
      <pc:sldChg chg="addSp delSp modSp mod modClrScheme chgLayout">
        <pc:chgData name="ISMIHAN BOZYIGIT" userId="bc6576dfe45e345e" providerId="LiveId" clId="{AEAF9875-165A-40EE-A447-B0333D1765B7}" dt="2026-07-19T00:11:57.196" v="1688" actId="27636"/>
        <pc:sldMkLst>
          <pc:docMk/>
          <pc:sldMk cId="0" sldId="394"/>
        </pc:sldMkLst>
        <pc:spChg chg="mod ord">
          <ac:chgData name="ISMIHAN BOZYIGIT" userId="bc6576dfe45e345e" providerId="LiveId" clId="{AEAF9875-165A-40EE-A447-B0333D1765B7}" dt="2026-07-18T23:29:15.397" v="1620" actId="26606"/>
          <ac:spMkLst>
            <pc:docMk/>
            <pc:sldMk cId="0" sldId="394"/>
            <ac:spMk id="4" creationId="{6B9032B6-384C-9F9E-8665-A5655B1A5781}"/>
          </ac:spMkLst>
        </pc:spChg>
        <pc:spChg chg="mod ord">
          <ac:chgData name="ISMIHAN BOZYIGIT" userId="bc6576dfe45e345e" providerId="LiveId" clId="{AEAF9875-165A-40EE-A447-B0333D1765B7}" dt="2026-07-19T00:11:57.196" v="1688" actId="27636"/>
          <ac:spMkLst>
            <pc:docMk/>
            <pc:sldMk cId="0" sldId="394"/>
            <ac:spMk id="5" creationId="{028FA0CD-6774-EDEB-7901-7CC84D67FB82}"/>
          </ac:spMkLst>
        </pc:spChg>
        <pc:spChg chg="mod">
          <ac:chgData name="ISMIHAN BOZYIGIT" userId="bc6576dfe45e345e" providerId="LiveId" clId="{AEAF9875-165A-40EE-A447-B0333D1765B7}" dt="2026-07-19T00:10:35.381" v="1679" actId="14100"/>
          <ac:spMkLst>
            <pc:docMk/>
            <pc:sldMk cId="0" sldId="394"/>
            <ac:spMk id="9218" creationId="{1C5FB738-49DC-34AE-A0B2-E0926CAB7A9B}"/>
          </ac:spMkLst>
        </pc:spChg>
        <pc:spChg chg="mod ord">
          <ac:chgData name="ISMIHAN BOZYIGIT" userId="bc6576dfe45e345e" providerId="LiveId" clId="{AEAF9875-165A-40EE-A447-B0333D1765B7}" dt="2026-07-18T23:29:15.397" v="1620" actId="26606"/>
          <ac:spMkLst>
            <pc:docMk/>
            <pc:sldMk cId="0" sldId="394"/>
            <ac:spMk id="9221" creationId="{79782756-9629-FD18-7F1C-3F6526AE18DD}"/>
          </ac:spMkLst>
        </pc:spChg>
        <pc:spChg chg="mod">
          <ac:chgData name="ISMIHAN BOZYIGIT" userId="bc6576dfe45e345e" providerId="LiveId" clId="{AEAF9875-165A-40EE-A447-B0333D1765B7}" dt="2026-07-18T23:29:15.397" v="1620" actId="26606"/>
          <ac:spMkLst>
            <pc:docMk/>
            <pc:sldMk cId="0" sldId="394"/>
            <ac:spMk id="19459" creationId="{374D29ED-FE9A-FC14-7792-1D4FB90B404A}"/>
          </ac:spMkLst>
        </pc:spChg>
        <pc:spChg chg="add del mod">
          <ac:chgData name="ISMIHAN BOZYIGIT" userId="bc6576dfe45e345e" providerId="LiveId" clId="{AEAF9875-165A-40EE-A447-B0333D1765B7}" dt="2026-07-18T23:29:11.233" v="1617" actId="26606"/>
          <ac:spMkLst>
            <pc:docMk/>
            <pc:sldMk cId="0" sldId="394"/>
            <ac:spMk id="19464" creationId="{E13132A7-DAE0-D9B6-2997-5D31C9669C3B}"/>
          </ac:spMkLst>
        </pc:spChg>
        <pc:spChg chg="add del mod">
          <ac:chgData name="ISMIHAN BOZYIGIT" userId="bc6576dfe45e345e" providerId="LiveId" clId="{AEAF9875-165A-40EE-A447-B0333D1765B7}" dt="2026-07-18T23:29:15.369" v="1619" actId="26606"/>
          <ac:spMkLst>
            <pc:docMk/>
            <pc:sldMk cId="0" sldId="394"/>
            <ac:spMk id="19466" creationId="{6EECB393-7DF1-7B80-94C5-19E8D0A2CA54}"/>
          </ac:spMkLst>
        </pc:spChg>
        <pc:spChg chg="add mod">
          <ac:chgData name="ISMIHAN BOZYIGIT" userId="bc6576dfe45e345e" providerId="LiveId" clId="{AEAF9875-165A-40EE-A447-B0333D1765B7}" dt="2026-07-18T23:29:15.397" v="1620" actId="26606"/>
          <ac:spMkLst>
            <pc:docMk/>
            <pc:sldMk cId="0" sldId="394"/>
            <ac:spMk id="19468" creationId="{8CF527CE-E6A1-67EE-D3C8-A395EF5EFF8B}"/>
          </ac:spMkLst>
        </pc:spChg>
        <pc:picChg chg="add mod ord">
          <ac:chgData name="ISMIHAN BOZYIGIT" userId="bc6576dfe45e345e" providerId="LiveId" clId="{AEAF9875-165A-40EE-A447-B0333D1765B7}" dt="2026-07-19T00:10:39.221" v="1680" actId="14100"/>
          <ac:picMkLst>
            <pc:docMk/>
            <pc:sldMk cId="0" sldId="394"/>
            <ac:picMk id="3" creationId="{B1A03E5A-E421-C971-7EB1-5A519409A7A2}"/>
          </ac:picMkLst>
        </pc:picChg>
        <pc:picChg chg="add del mod">
          <ac:chgData name="ISMIHAN BOZYIGIT" userId="bc6576dfe45e345e" providerId="LiveId" clId="{AEAF9875-165A-40EE-A447-B0333D1765B7}" dt="2026-07-18T00:24:16.618" v="1080" actId="931"/>
          <ac:picMkLst>
            <pc:docMk/>
            <pc:sldMk cId="0" sldId="394"/>
            <ac:picMk id="3" creationId="{D490A181-92CA-3A57-98F8-A7A976FD7B86}"/>
          </ac:picMkLst>
        </pc:picChg>
      </pc:sldChg>
      <pc:sldChg chg="addSp delSp modSp mod">
        <pc:chgData name="ISMIHAN BOZYIGIT" userId="bc6576dfe45e345e" providerId="LiveId" clId="{AEAF9875-165A-40EE-A447-B0333D1765B7}" dt="2026-07-18T23:32:04.112" v="1652" actId="1076"/>
        <pc:sldMkLst>
          <pc:docMk/>
          <pc:sldMk cId="0" sldId="395"/>
        </pc:sldMkLst>
        <pc:spChg chg="mod">
          <ac:chgData name="ISMIHAN BOZYIGIT" userId="bc6576dfe45e345e" providerId="LiveId" clId="{AEAF9875-165A-40EE-A447-B0333D1765B7}" dt="2026-07-18T23:32:04.112" v="1652" actId="1076"/>
          <ac:spMkLst>
            <pc:docMk/>
            <pc:sldMk cId="0" sldId="395"/>
            <ac:spMk id="2" creationId="{1FE8F138-5F23-B989-7BFD-71F5C33065F6}"/>
          </ac:spMkLst>
        </pc:spChg>
        <pc:spChg chg="mod">
          <ac:chgData name="ISMIHAN BOZYIGIT" userId="bc6576dfe45e345e" providerId="LiveId" clId="{AEAF9875-165A-40EE-A447-B0333D1765B7}" dt="2026-07-18T23:31:34.022" v="1648" actId="20577"/>
          <ac:spMkLst>
            <pc:docMk/>
            <pc:sldMk cId="0" sldId="395"/>
            <ac:spMk id="10" creationId="{E32E3400-4CF7-D76F-91E6-1E97593C4D9A}"/>
          </ac:spMkLst>
        </pc:spChg>
        <pc:picChg chg="add del mod">
          <ac:chgData name="ISMIHAN BOZYIGIT" userId="bc6576dfe45e345e" providerId="LiveId" clId="{AEAF9875-165A-40EE-A447-B0333D1765B7}" dt="2026-07-18T23:28:49.289" v="1614" actId="21"/>
          <ac:picMkLst>
            <pc:docMk/>
            <pc:sldMk cId="0" sldId="395"/>
            <ac:picMk id="5" creationId="{F04FB3F1-3AE9-F2A5-CD45-25383ADC3C62}"/>
          </ac:picMkLst>
        </pc:picChg>
      </pc:sldChg>
      <pc:sldChg chg="addSp delSp modSp mod">
        <pc:chgData name="ISMIHAN BOZYIGIT" userId="bc6576dfe45e345e" providerId="LiveId" clId="{AEAF9875-165A-40EE-A447-B0333D1765B7}" dt="2026-07-19T11:16:05.621" v="1842" actId="14100"/>
        <pc:sldMkLst>
          <pc:docMk/>
          <pc:sldMk cId="1663974967" sldId="396"/>
        </pc:sldMkLst>
        <pc:spChg chg="mod">
          <ac:chgData name="ISMIHAN BOZYIGIT" userId="bc6576dfe45e345e" providerId="LiveId" clId="{AEAF9875-165A-40EE-A447-B0333D1765B7}" dt="2026-07-19T11:16:05.621" v="1842" actId="14100"/>
          <ac:spMkLst>
            <pc:docMk/>
            <pc:sldMk cId="1663974967" sldId="396"/>
            <ac:spMk id="2" creationId="{F7A33847-0493-6DAA-A30C-328C54DCD8B6}"/>
          </ac:spMkLst>
        </pc:spChg>
        <pc:spChg chg="mod">
          <ac:chgData name="ISMIHAN BOZYIGIT" userId="bc6576dfe45e345e" providerId="LiveId" clId="{AEAF9875-165A-40EE-A447-B0333D1765B7}" dt="2026-07-19T11:15:51.212" v="1839" actId="21"/>
          <ac:spMkLst>
            <pc:docMk/>
            <pc:sldMk cId="1663974967" sldId="396"/>
            <ac:spMk id="3" creationId="{857BFAFA-1A27-74B0-A7A9-13BBFEBEE86C}"/>
          </ac:spMkLst>
        </pc:spChg>
        <pc:picChg chg="add del mod">
          <ac:chgData name="ISMIHAN BOZYIGIT" userId="bc6576dfe45e345e" providerId="LiveId" clId="{AEAF9875-165A-40EE-A447-B0333D1765B7}" dt="2026-07-19T00:21:01.339" v="1697" actId="931"/>
          <ac:picMkLst>
            <pc:docMk/>
            <pc:sldMk cId="1663974967" sldId="396"/>
            <ac:picMk id="7" creationId="{F7BA817A-403E-0EB2-5D83-A6A3DF0D494C}"/>
          </ac:picMkLst>
        </pc:picChg>
        <pc:picChg chg="add mod">
          <ac:chgData name="ISMIHAN BOZYIGIT" userId="bc6576dfe45e345e" providerId="LiveId" clId="{AEAF9875-165A-40EE-A447-B0333D1765B7}" dt="2026-07-19T00:26:25.097" v="1748" actId="14100"/>
          <ac:picMkLst>
            <pc:docMk/>
            <pc:sldMk cId="1663974967" sldId="396"/>
            <ac:picMk id="9" creationId="{97212C7E-93A9-9F18-D3FD-3509D34A5DCE}"/>
          </ac:picMkLst>
        </pc:picChg>
      </pc:sldChg>
      <pc:sldChg chg="addSp delSp modSp mod">
        <pc:chgData name="ISMIHAN BOZYIGIT" userId="bc6576dfe45e345e" providerId="LiveId" clId="{AEAF9875-165A-40EE-A447-B0333D1765B7}" dt="2026-07-19T00:56:58.962" v="1766" actId="20577"/>
        <pc:sldMkLst>
          <pc:docMk/>
          <pc:sldMk cId="0" sldId="398"/>
        </pc:sldMkLst>
        <pc:spChg chg="mod">
          <ac:chgData name="ISMIHAN BOZYIGIT" userId="bc6576dfe45e345e" providerId="LiveId" clId="{AEAF9875-165A-40EE-A447-B0333D1765B7}" dt="2026-07-19T00:56:58.962" v="1766" actId="20577"/>
          <ac:spMkLst>
            <pc:docMk/>
            <pc:sldMk cId="0" sldId="398"/>
            <ac:spMk id="12291" creationId="{DA8DF68F-34C4-285F-B4A1-B6E08AE08A8B}"/>
          </ac:spMkLst>
        </pc:spChg>
        <pc:graphicFrameChg chg="add del modGraphic">
          <ac:chgData name="ISMIHAN BOZYIGIT" userId="bc6576dfe45e345e" providerId="LiveId" clId="{AEAF9875-165A-40EE-A447-B0333D1765B7}" dt="2026-07-19T00:48:33.044" v="1752" actId="27309"/>
          <ac:graphicFrameMkLst>
            <pc:docMk/>
            <pc:sldMk cId="0" sldId="398"/>
            <ac:graphicFrameMk id="3" creationId="{3A93BC40-0BF3-FC5F-292D-E2342B84EF2E}"/>
          </ac:graphicFrameMkLst>
        </pc:graphicFrameChg>
      </pc:sldChg>
      <pc:sldChg chg="addSp delSp modSp mod">
        <pc:chgData name="ISMIHAN BOZYIGIT" userId="bc6576dfe45e345e" providerId="LiveId" clId="{AEAF9875-165A-40EE-A447-B0333D1765B7}" dt="2026-07-19T11:14:06.256" v="1836" actId="120"/>
        <pc:sldMkLst>
          <pc:docMk/>
          <pc:sldMk cId="0" sldId="399"/>
        </pc:sldMkLst>
        <pc:spChg chg="add del">
          <ac:chgData name="ISMIHAN BOZYIGIT" userId="bc6576dfe45e345e" providerId="LiveId" clId="{AEAF9875-165A-40EE-A447-B0333D1765B7}" dt="2026-07-19T01:04:54.390" v="1792" actId="22"/>
          <ac:spMkLst>
            <pc:docMk/>
            <pc:sldMk cId="0" sldId="399"/>
            <ac:spMk id="3" creationId="{365AF7B3-D8F8-08F5-91B0-62C590A5A458}"/>
          </ac:spMkLst>
        </pc:spChg>
        <pc:spChg chg="mod">
          <ac:chgData name="ISMIHAN BOZYIGIT" userId="bc6576dfe45e345e" providerId="LiveId" clId="{AEAF9875-165A-40EE-A447-B0333D1765B7}" dt="2026-07-19T01:05:01.816" v="1794" actId="14100"/>
          <ac:spMkLst>
            <pc:docMk/>
            <pc:sldMk cId="0" sldId="399"/>
            <ac:spMk id="12290" creationId="{0BAAAF84-50A1-E0F8-EF89-8F44E2FA1ACC}"/>
          </ac:spMkLst>
        </pc:spChg>
        <pc:spChg chg="mod">
          <ac:chgData name="ISMIHAN BOZYIGIT" userId="bc6576dfe45e345e" providerId="LiveId" clId="{AEAF9875-165A-40EE-A447-B0333D1765B7}" dt="2026-07-19T11:14:06.256" v="1836" actId="120"/>
          <ac:spMkLst>
            <pc:docMk/>
            <pc:sldMk cId="0" sldId="399"/>
            <ac:spMk id="12291" creationId="{DA8DF68F-34C4-285F-B4A1-B6E08AE08A8B}"/>
          </ac:spMkLst>
        </pc:spChg>
      </pc:sldChg>
      <pc:sldChg chg="modSp">
        <pc:chgData name="ISMIHAN BOZYIGIT" userId="bc6576dfe45e345e" providerId="LiveId" clId="{AEAF9875-165A-40EE-A447-B0333D1765B7}" dt="2026-07-19T11:15:07.267" v="1837" actId="207"/>
        <pc:sldMkLst>
          <pc:docMk/>
          <pc:sldMk cId="0" sldId="400"/>
        </pc:sldMkLst>
        <pc:spChg chg="mod">
          <ac:chgData name="ISMIHAN BOZYIGIT" userId="bc6576dfe45e345e" providerId="LiveId" clId="{AEAF9875-165A-40EE-A447-B0333D1765B7}" dt="2026-07-19T11:15:07.267" v="1837" actId="207"/>
          <ac:spMkLst>
            <pc:docMk/>
            <pc:sldMk cId="0" sldId="400"/>
            <ac:spMk id="13315" creationId="{50070DAB-396E-DF77-4036-1E44F9E2CD8C}"/>
          </ac:spMkLst>
        </pc:spChg>
      </pc:sldChg>
      <pc:sldChg chg="modSp ord">
        <pc:chgData name="ISMIHAN BOZYIGIT" userId="bc6576dfe45e345e" providerId="LiveId" clId="{AEAF9875-165A-40EE-A447-B0333D1765B7}" dt="2026-07-19T00:42:00.615" v="1750"/>
        <pc:sldMkLst>
          <pc:docMk/>
          <pc:sldMk cId="1557286457" sldId="402"/>
        </pc:sldMkLst>
        <pc:spChg chg="mod">
          <ac:chgData name="ISMIHAN BOZYIGIT" userId="bc6576dfe45e345e" providerId="LiveId" clId="{AEAF9875-165A-40EE-A447-B0333D1765B7}" dt="2026-07-19T00:42:00.615" v="1750"/>
          <ac:spMkLst>
            <pc:docMk/>
            <pc:sldMk cId="1557286457" sldId="402"/>
            <ac:spMk id="3" creationId="{D269A12E-089F-65A6-1AAB-F01DB5F08F07}"/>
          </ac:spMkLst>
        </pc:spChg>
      </pc:sldChg>
      <pc:sldChg chg="new del">
        <pc:chgData name="ISMIHAN BOZYIGIT" userId="bc6576dfe45e345e" providerId="LiveId" clId="{AEAF9875-165A-40EE-A447-B0333D1765B7}" dt="2026-07-18T00:23:26.450" v="1078" actId="680"/>
        <pc:sldMkLst>
          <pc:docMk/>
          <pc:sldMk cId="3395892121" sldId="403"/>
        </pc:sldMkLst>
      </pc:sldChg>
      <pc:sldChg chg="addSp delSp modSp new del mod">
        <pc:chgData name="ISMIHAN BOZYIGIT" userId="bc6576dfe45e345e" providerId="LiveId" clId="{AEAF9875-165A-40EE-A447-B0333D1765B7}" dt="2026-07-18T00:23:25.385" v="1077" actId="680"/>
        <pc:sldMkLst>
          <pc:docMk/>
          <pc:sldMk cId="3580023323" sldId="404"/>
        </pc:sldMkLst>
        <pc:spChg chg="add del">
          <ac:chgData name="ISMIHAN BOZYIGIT" userId="bc6576dfe45e345e" providerId="LiveId" clId="{AEAF9875-165A-40EE-A447-B0333D1765B7}" dt="2026-07-18T00:22:07.845" v="1072" actId="931"/>
          <ac:spMkLst>
            <pc:docMk/>
            <pc:sldMk cId="3580023323" sldId="404"/>
            <ac:spMk id="3" creationId="{61A47835-5E0C-288D-6837-578F432F2CDE}"/>
          </ac:spMkLst>
        </pc:spChg>
        <pc:picChg chg="add del mod ord">
          <ac:chgData name="ISMIHAN BOZYIGIT" userId="bc6576dfe45e345e" providerId="LiveId" clId="{AEAF9875-165A-40EE-A447-B0333D1765B7}" dt="2026-07-18T00:22:07.845" v="1072" actId="931"/>
          <ac:picMkLst>
            <pc:docMk/>
            <pc:sldMk cId="3580023323" sldId="404"/>
            <ac:picMk id="7" creationId="{4C004208-D1E5-EBC4-B753-D66C7972E95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FD2EEF-DE7C-4F5D-B8FE-48F6DBDBB935}" type="datetimeFigureOut">
              <a:rPr lang="en-GB" smtClean="0"/>
              <a:t>19/07/2026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DB6AD-7113-41E5-9321-17CDE1679B49}" type="slidenum">
              <a:rPr lang="en-GB" smtClean="0"/>
              <a:t>‹#›</a:t>
            </a:fld>
            <a:endParaRPr lang="en-GB"/>
          </a:p>
        </p:txBody>
      </p:sp>
    </p:spTree>
    <p:extLst>
      <p:ext uri="{BB962C8B-B14F-4D97-AF65-F5344CB8AC3E}">
        <p14:creationId xmlns:p14="http://schemas.microsoft.com/office/powerpoint/2010/main" val="4179043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DB6AD-7113-41E5-9321-17CDE1679B49}" type="slidenum">
              <a:rPr lang="en-GB" smtClean="0"/>
              <a:t>3</a:t>
            </a:fld>
            <a:endParaRPr lang="en-GB"/>
          </a:p>
        </p:txBody>
      </p:sp>
    </p:spTree>
    <p:extLst>
      <p:ext uri="{BB962C8B-B14F-4D97-AF65-F5344CB8AC3E}">
        <p14:creationId xmlns:p14="http://schemas.microsoft.com/office/powerpoint/2010/main" val="19380962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DB6AD-7113-41E5-9321-17CDE1679B49}" type="slidenum">
              <a:rPr lang="en-GB" smtClean="0"/>
              <a:t>9</a:t>
            </a:fld>
            <a:endParaRPr lang="en-GB"/>
          </a:p>
        </p:txBody>
      </p:sp>
    </p:spTree>
    <p:extLst>
      <p:ext uri="{BB962C8B-B14F-4D97-AF65-F5344CB8AC3E}">
        <p14:creationId xmlns:p14="http://schemas.microsoft.com/office/powerpoint/2010/main" val="8454111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a:xfrm>
            <a:off x="334433" y="6818632"/>
            <a:ext cx="1295400" cy="45719"/>
          </a:xfrm>
        </p:spPr>
        <p:txBody>
          <a:bodyPr/>
          <a:lstStyle/>
          <a:p>
            <a:pPr>
              <a:defRPr/>
            </a:pPr>
            <a:r>
              <a:rPr lang="en-GB" altLang="en-US" dirty="0">
                <a:solidFill>
                  <a:prstClr val="black">
                    <a:tint val="75000"/>
                  </a:prstClr>
                </a:solidFill>
                <a:latin typeface="Myriad Pro"/>
              </a:rPr>
              <a:t>16/07/2026</a:t>
            </a:r>
          </a:p>
          <a:p>
            <a:pPr>
              <a:defRPr/>
            </a:pPr>
            <a:endParaRPr lang="en-GB" altLang="en-US" dirty="0">
              <a:solidFill>
                <a:prstClr val="black">
                  <a:tint val="75000"/>
                </a:prstClr>
              </a:solidFill>
              <a:latin typeface="Myriad Pro"/>
            </a:endParaRPr>
          </a:p>
          <a:p>
            <a:pPr>
              <a:defRPr/>
            </a:pPr>
            <a:endParaRPr lang="en-GB" altLang="en-US" dirty="0">
              <a:solidFill>
                <a:prstClr val="black">
                  <a:tint val="75000"/>
                </a:prstClr>
              </a:solidFill>
              <a:latin typeface="Myriad Pro"/>
            </a:endParaRPr>
          </a:p>
          <a:p>
            <a:pPr>
              <a:defRPr/>
            </a:pPr>
            <a:endParaRPr lang="en-GB" altLang="en-US" dirty="0">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115568"/>
            <a:ext cx="8229600" cy="4400995"/>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i="1" dirty="0"/>
              <a:t>:</a:t>
            </a:r>
            <a:r>
              <a:rPr lang="en-GB" altLang="en-US" b="1" i="1" dirty="0"/>
              <a:t>  ASSIGNMENT 1</a:t>
            </a:r>
          </a:p>
          <a:p>
            <a:r>
              <a:rPr lang="en-GB" altLang="en-US" u="sng" dirty="0"/>
              <a:t>Student Name</a:t>
            </a:r>
            <a:r>
              <a:rPr lang="en-GB" altLang="en-US" i="1" dirty="0"/>
              <a:t>:</a:t>
            </a:r>
            <a:r>
              <a:rPr lang="en-GB" altLang="en-US" b="1" i="1" dirty="0"/>
              <a:t>   </a:t>
            </a:r>
            <a:r>
              <a:rPr lang="en-GB" altLang="en-US" b="1" i="1" dirty="0" err="1"/>
              <a:t>Ismihan</a:t>
            </a:r>
            <a:r>
              <a:rPr lang="en-GB" altLang="en-US" b="1" i="1" dirty="0"/>
              <a:t> BOZYIGIT</a:t>
            </a:r>
          </a:p>
          <a:p>
            <a:r>
              <a:rPr lang="en-GB" altLang="en-US" u="sng" dirty="0"/>
              <a:t>Lecturer’s Name</a:t>
            </a:r>
            <a:r>
              <a:rPr lang="en-GB" altLang="en-US" i="1" dirty="0"/>
              <a:t>:</a:t>
            </a:r>
            <a:r>
              <a:rPr lang="en-GB" altLang="en-US" b="1" i="1" dirty="0"/>
              <a:t> </a:t>
            </a:r>
            <a:r>
              <a:rPr lang="en-GB" altLang="en-US" b="1" i="1" dirty="0" err="1"/>
              <a:t>Dr.Tola</a:t>
            </a:r>
            <a:r>
              <a:rPr lang="en-GB" altLang="en-US" b="1" i="1" dirty="0"/>
              <a:t> </a:t>
            </a:r>
            <a:r>
              <a:rPr lang="en-GB" b="1" dirty="0"/>
              <a:t>ODUGBESAN</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sz="4000"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I confirm no AI was used. All content is my own work.</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r>
              <a:rPr lang="en-GB" altLang="en-US" dirty="0"/>
              <a:t>16/07/2026</a:t>
            </a:r>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609600" y="-694944"/>
            <a:ext cx="10972800" cy="2112582"/>
          </a:xfrm>
        </p:spPr>
        <p:txBody>
          <a:bodyPr wrap="square" anchor="ctr">
            <a:normAutofit/>
          </a:bodyPr>
          <a:lstStyle/>
          <a:p>
            <a:r>
              <a:rPr lang="en-GB" altLang="en-US" sz="4000" b="1" dirty="0"/>
              <a:t>Introduction</a:t>
            </a:r>
            <a:endParaRPr lang="en-US" altLang="en-US" sz="4000" b="1" dirty="0"/>
          </a:p>
        </p:txBody>
      </p:sp>
      <p:pic>
        <p:nvPicPr>
          <p:cNvPr id="7" name="Picture 6">
            <a:extLst>
              <a:ext uri="{FF2B5EF4-FFF2-40B4-BE49-F238E27FC236}">
                <a16:creationId xmlns:a16="http://schemas.microsoft.com/office/drawing/2014/main" id="{545B69FA-66C8-C21B-C79A-8F1B7AC71011}"/>
              </a:ext>
            </a:extLst>
          </p:cNvPr>
          <p:cNvPicPr>
            <a:picLocks noChangeAspect="1"/>
          </p:cNvPicPr>
          <p:nvPr/>
        </p:nvPicPr>
        <p:blipFill>
          <a:blip r:embed="rId3"/>
          <a:srcRect l="9894" r="-2" b="-2"/>
          <a:stretch>
            <a:fillRect/>
          </a:stretch>
        </p:blipFill>
        <p:spPr>
          <a:xfrm>
            <a:off x="164592" y="923544"/>
            <a:ext cx="5829808" cy="4764024"/>
          </a:xfrm>
          <a:prstGeom prst="rect">
            <a:avLst/>
          </a:prstGeom>
          <a:noFill/>
        </p:spPr>
      </p:pic>
      <p:sp>
        <p:nvSpPr>
          <p:cNvPr id="2" name="Content Placeholder 1">
            <a:extLst>
              <a:ext uri="{FF2B5EF4-FFF2-40B4-BE49-F238E27FC236}">
                <a16:creationId xmlns:a16="http://schemas.microsoft.com/office/drawing/2014/main" id="{A2FCF950-4012-15F0-B279-1361A6BD7D3F}"/>
              </a:ext>
            </a:extLst>
          </p:cNvPr>
          <p:cNvSpPr>
            <a:spLocks noGrp="1"/>
          </p:cNvSpPr>
          <p:nvPr>
            <p:ph sz="half" idx="2"/>
          </p:nvPr>
        </p:nvSpPr>
        <p:spPr>
          <a:xfrm>
            <a:off x="6197600" y="923544"/>
            <a:ext cx="5384800" cy="4764024"/>
          </a:xfrm>
        </p:spPr>
        <p:txBody>
          <a:bodyPr wrap="square" anchor="t">
            <a:normAutofit fontScale="40000" lnSpcReduction="20000"/>
          </a:bodyPr>
          <a:lstStyle/>
          <a:p>
            <a:pPr marL="0" indent="0">
              <a:lnSpc>
                <a:spcPct val="90000"/>
              </a:lnSpc>
              <a:buNone/>
              <a:defRPr/>
            </a:pPr>
            <a:r>
              <a:rPr lang="en-GB" altLang="en-US" sz="8000" b="1" dirty="0">
                <a:latin typeface="+mj-lt"/>
                <a:cs typeface="Arial" panose="020B0604020202020204" pitchFamily="34" charset="0"/>
              </a:rPr>
              <a:t>Problem Solving</a:t>
            </a:r>
          </a:p>
          <a:p>
            <a:pPr marL="0" indent="0">
              <a:lnSpc>
                <a:spcPct val="90000"/>
              </a:lnSpc>
              <a:buNone/>
              <a:defRPr/>
            </a:pPr>
            <a:endParaRPr lang="en-GB" altLang="en-US" sz="4300" dirty="0">
              <a:latin typeface="+mj-lt"/>
              <a:cs typeface="Arial" panose="020B0604020202020204" pitchFamily="34" charset="0"/>
            </a:endParaRPr>
          </a:p>
          <a:p>
            <a:pPr marL="0" indent="0">
              <a:lnSpc>
                <a:spcPct val="90000"/>
              </a:lnSpc>
              <a:buNone/>
              <a:defRPr/>
            </a:pPr>
            <a:r>
              <a:rPr lang="en-GB" altLang="en-US" sz="6300" dirty="0">
                <a:cs typeface="Arial" panose="020B0604020202020204" pitchFamily="34" charset="0"/>
              </a:rPr>
              <a:t>I will cover:</a:t>
            </a:r>
          </a:p>
          <a:p>
            <a:pPr marL="0" indent="0">
              <a:lnSpc>
                <a:spcPct val="90000"/>
              </a:lnSpc>
              <a:buNone/>
              <a:defRPr/>
            </a:pPr>
            <a:endParaRPr lang="en-GB" sz="6300" b="1" dirty="0">
              <a:cs typeface="Arial" panose="020B0604020202020204" pitchFamily="34" charset="0"/>
            </a:endParaRPr>
          </a:p>
          <a:p>
            <a:pPr>
              <a:lnSpc>
                <a:spcPct val="90000"/>
              </a:lnSpc>
              <a:defRPr/>
            </a:pPr>
            <a:r>
              <a:rPr lang="en-GB" sz="6300" dirty="0">
                <a:cs typeface="Arial" panose="020B0604020202020204" pitchFamily="34" charset="0"/>
              </a:rPr>
              <a:t>What problem solving means and why I chose it.</a:t>
            </a:r>
          </a:p>
          <a:p>
            <a:pPr>
              <a:lnSpc>
                <a:spcPct val="90000"/>
              </a:lnSpc>
              <a:defRPr/>
            </a:pPr>
            <a:r>
              <a:rPr lang="en-GB" sz="6300" dirty="0">
                <a:cs typeface="Arial" panose="020B0604020202020204" pitchFamily="34" charset="0"/>
              </a:rPr>
              <a:t>Why it is important in Health and Social Care.</a:t>
            </a:r>
          </a:p>
          <a:p>
            <a:pPr>
              <a:lnSpc>
                <a:spcPct val="90000"/>
              </a:lnSpc>
              <a:defRPr/>
            </a:pPr>
            <a:r>
              <a:rPr lang="en-GB" sz="6300" dirty="0">
                <a:cs typeface="Arial" panose="020B0604020202020204" pitchFamily="34" charset="0"/>
              </a:rPr>
              <a:t>Where and how developed this skill.</a:t>
            </a:r>
          </a:p>
          <a:p>
            <a:pPr>
              <a:lnSpc>
                <a:spcPct val="90000"/>
              </a:lnSpc>
              <a:defRPr/>
            </a:pPr>
            <a:r>
              <a:rPr lang="en-GB" sz="6300" dirty="0">
                <a:cs typeface="Arial" panose="020B0604020202020204" pitchFamily="34" charset="0"/>
              </a:rPr>
              <a:t>A model I can use to solve problems.</a:t>
            </a:r>
          </a:p>
          <a:p>
            <a:pPr>
              <a:lnSpc>
                <a:spcPct val="90000"/>
              </a:lnSpc>
              <a:defRPr/>
            </a:pPr>
            <a:r>
              <a:rPr lang="en-GB" sz="6300" dirty="0">
                <a:cs typeface="Arial" panose="020B0604020202020204" pitchFamily="34" charset="0"/>
              </a:rPr>
              <a:t>A real example from a care setting.</a:t>
            </a:r>
          </a:p>
          <a:p>
            <a:pPr>
              <a:lnSpc>
                <a:spcPct val="90000"/>
              </a:lnSpc>
              <a:defRPr/>
            </a:pPr>
            <a:r>
              <a:rPr lang="en-GB" sz="6300" dirty="0">
                <a:cs typeface="Arial" panose="020B0604020202020204" pitchFamily="34" charset="0"/>
              </a:rPr>
              <a:t>How this skill supports my future career.</a:t>
            </a:r>
          </a:p>
          <a:p>
            <a:pPr>
              <a:lnSpc>
                <a:spcPct val="90000"/>
              </a:lnSpc>
              <a:defRPr/>
            </a:pPr>
            <a:endParaRPr lang="en-GB" sz="2000"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a:xfrm>
            <a:off x="334433" y="6524626"/>
            <a:ext cx="1295400" cy="219075"/>
          </a:xfrm>
        </p:spPr>
        <p:txBody>
          <a:bodyPr anchor="ctr">
            <a:noAutofit/>
          </a:bodyPr>
          <a:lstStyle/>
          <a:p>
            <a:pPr>
              <a:lnSpc>
                <a:spcPct val="90000"/>
              </a:lnSpc>
              <a:spcAft>
                <a:spcPts val="600"/>
              </a:spcAft>
              <a:defRPr/>
            </a:pPr>
            <a:r>
              <a:rPr lang="en-GB" altLang="en-US" dirty="0"/>
              <a:t>16/07/2026</a:t>
            </a:r>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09D677E-A245-6143-BFA3-B4B2737C38D0}" type="slidenum">
              <a:rPr lang="en-GB" altLang="en-US" sz="1200" smtClean="0">
                <a:solidFill>
                  <a:srgbClr val="898989"/>
                </a:solidFill>
              </a:rPr>
              <a:pPr>
                <a:spcBef>
                  <a:spcPct val="0"/>
                </a:spcBef>
                <a:spcAft>
                  <a:spcPts val="600"/>
                </a:spcAft>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93155"/>
            <a:ext cx="10972800" cy="684721"/>
          </a:xfrm>
        </p:spPr>
        <p:txBody>
          <a:bodyPr vert="horz" wrap="square" lIns="91440" tIns="45720" rIns="91440" bIns="45720" numCol="1" anchor="ctr" anchorCtr="0" compatLnSpc="1">
            <a:prstTxWarp prst="textNoShape">
              <a:avLst/>
            </a:prstTxWarp>
            <a:normAutofit/>
          </a:bodyPr>
          <a:lstStyle/>
          <a:p>
            <a:r>
              <a:rPr lang="en-GB" altLang="en-US" sz="2800" b="1" i="1" dirty="0"/>
              <a:t>Problem Solving</a:t>
            </a: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type="body" idx="1"/>
          </p:nvPr>
        </p:nvSpPr>
        <p:spPr>
          <a:xfrm>
            <a:off x="609600" y="1535113"/>
            <a:ext cx="5386917" cy="639762"/>
          </a:xfrm>
        </p:spPr>
        <p:txBody>
          <a:bodyPr vert="horz" wrap="square" lIns="91440" tIns="45720" rIns="91440" bIns="45720" numCol="1" anchor="b" anchorCtr="0" compatLnSpc="1">
            <a:prstTxWarp prst="textNoShape">
              <a:avLst/>
            </a:prstTxWarp>
            <a:normAutofit/>
          </a:bodyPr>
          <a:lstStyle/>
          <a:p>
            <a:pPr>
              <a:defRPr/>
            </a:pPr>
            <a:endParaRPr lang="en-US" altLang="en-US" b="1" kern="1200">
              <a:latin typeface="+mn-lt"/>
              <a:ea typeface="+mn-ea"/>
              <a:cs typeface="+mn-cs"/>
            </a:endParaRPr>
          </a:p>
          <a:p>
            <a:pPr>
              <a:defRPr/>
            </a:pPr>
            <a:endParaRPr lang="en-US" altLang="en-US" b="1" kern="1200">
              <a:latin typeface="+mn-lt"/>
              <a:ea typeface="+mn-ea"/>
              <a:cs typeface="+mn-cs"/>
            </a:endParaRPr>
          </a:p>
        </p:txBody>
      </p:sp>
      <p:sp>
        <p:nvSpPr>
          <p:cNvPr id="5" name="TextBox 4">
            <a:extLst>
              <a:ext uri="{FF2B5EF4-FFF2-40B4-BE49-F238E27FC236}">
                <a16:creationId xmlns:a16="http://schemas.microsoft.com/office/drawing/2014/main" id="{028FA0CD-6774-EDEB-7901-7CC84D67FB82}"/>
              </a:ext>
            </a:extLst>
          </p:cNvPr>
          <p:cNvSpPr txBox="1"/>
          <p:nvPr/>
        </p:nvSpPr>
        <p:spPr bwMode="auto">
          <a:xfrm>
            <a:off x="76201" y="850392"/>
            <a:ext cx="5920316" cy="5006122"/>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eaLnBrk="0" fontAlgn="base" hangingPunct="0">
              <a:lnSpc>
                <a:spcPct val="90000"/>
              </a:lnSpc>
              <a:spcBef>
                <a:spcPct val="20000"/>
              </a:spcBef>
              <a:spcAft>
                <a:spcPct val="0"/>
              </a:spcAft>
              <a:buFont typeface="Arial" panose="020B0604020202020204" pitchFamily="34" charset="0"/>
              <a:buChar char="•"/>
            </a:pPr>
            <a:r>
              <a:rPr lang="en-GB" sz="2000" dirty="0">
                <a:cs typeface="Arial" panose="020B0604020202020204" pitchFamily="34" charset="0"/>
              </a:rPr>
              <a:t>Problem solving is about finding a way when something goes wrong. In health and social care, it means noticing changes, asking questions, and thinking before you act. (Ashford College, 2025; WHO, 2021; RCN, 2020)</a:t>
            </a:r>
          </a:p>
          <a:p>
            <a:pPr marL="342900" indent="-342900" eaLnBrk="0" fontAlgn="base" hangingPunct="0">
              <a:lnSpc>
                <a:spcPct val="90000"/>
              </a:lnSpc>
              <a:spcBef>
                <a:spcPct val="20000"/>
              </a:spcBef>
              <a:spcAft>
                <a:spcPct val="0"/>
              </a:spcAft>
              <a:buFont typeface="Arial" panose="020B0604020202020204" pitchFamily="34" charset="0"/>
              <a:buChar char="•"/>
            </a:pPr>
            <a:r>
              <a:rPr lang="en-GB" sz="2000" dirty="0">
                <a:cs typeface="Arial" panose="020B0604020202020204" pitchFamily="34" charset="0"/>
              </a:rPr>
              <a:t>In everyday practice, it involves observing patients, checking records, talking to colleagues and family, and making decisions quickly when things change.</a:t>
            </a:r>
          </a:p>
          <a:p>
            <a:pPr marL="342900" indent="-342900" eaLnBrk="0" fontAlgn="base" hangingPunct="0">
              <a:lnSpc>
                <a:spcPct val="90000"/>
              </a:lnSpc>
              <a:spcBef>
                <a:spcPct val="20000"/>
              </a:spcBef>
              <a:spcAft>
                <a:spcPct val="0"/>
              </a:spcAft>
              <a:buFont typeface="Arial" panose="020B0604020202020204" pitchFamily="34" charset="0"/>
              <a:buChar char="•"/>
            </a:pPr>
            <a:r>
              <a:rPr lang="en-GB" sz="2000" dirty="0">
                <a:cs typeface="Arial" panose="020B0604020202020204" pitchFamily="34" charset="0"/>
              </a:rPr>
              <a:t>I have been developing this skill at Isabel Hospice, where I volunteer in the charity shop. I work on the till and deal with unexpected problems, like when the system stops working or a customer has a difficult question. These experiences have taught me to stay calm, think clearly, and find practical solutions. </a:t>
            </a:r>
            <a:endParaRPr lang="en-US" sz="2000" dirty="0"/>
          </a:p>
          <a:p>
            <a:pPr marL="342900" indent="-342900" eaLnBrk="0" fontAlgn="base" hangingPunct="0">
              <a:lnSpc>
                <a:spcPct val="90000"/>
              </a:lnSpc>
              <a:spcBef>
                <a:spcPct val="20000"/>
              </a:spcBef>
              <a:spcAft>
                <a:spcPct val="0"/>
              </a:spcAft>
              <a:buFont typeface="Arial" panose="020B0604020202020204" pitchFamily="34" charset="0"/>
              <a:buChar char="•"/>
            </a:pPr>
            <a:endParaRPr lang="en-US" sz="2000" dirty="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700" dirty="0"/>
          </a:p>
        </p:txBody>
      </p:sp>
      <p:sp>
        <p:nvSpPr>
          <p:cNvPr id="19468" name="Text Placeholder 4">
            <a:extLst>
              <a:ext uri="{FF2B5EF4-FFF2-40B4-BE49-F238E27FC236}">
                <a16:creationId xmlns:a16="http://schemas.microsoft.com/office/drawing/2014/main" id="{8CF527CE-E6A1-67EE-D3C8-A395EF5EFF8B}"/>
              </a:ext>
            </a:extLst>
          </p:cNvPr>
          <p:cNvSpPr>
            <a:spLocks noGrp="1"/>
          </p:cNvSpPr>
          <p:nvPr>
            <p:ph type="body" sz="quarter" idx="3"/>
          </p:nvPr>
        </p:nvSpPr>
        <p:spPr>
          <a:xfrm>
            <a:off x="6193368" y="1535113"/>
            <a:ext cx="5389033" cy="639762"/>
          </a:xfrm>
        </p:spPr>
        <p:txBody>
          <a:bodyPr/>
          <a:lstStyle/>
          <a:p>
            <a:endParaRPr lang="en-US"/>
          </a:p>
        </p:txBody>
      </p:sp>
      <p:pic>
        <p:nvPicPr>
          <p:cNvPr id="3" name="Picture 2">
            <a:extLst>
              <a:ext uri="{FF2B5EF4-FFF2-40B4-BE49-F238E27FC236}">
                <a16:creationId xmlns:a16="http://schemas.microsoft.com/office/drawing/2014/main" id="{B1A03E5A-E421-C971-7EB1-5A519409A7A2}"/>
              </a:ext>
            </a:extLst>
          </p:cNvPr>
          <p:cNvPicPr>
            <a:picLocks noChangeAspect="1"/>
          </p:cNvPicPr>
          <p:nvPr/>
        </p:nvPicPr>
        <p:blipFill>
          <a:blip r:embed="rId2"/>
          <a:srcRect l="33924" r="2943" b="1"/>
          <a:stretch>
            <a:fillRect/>
          </a:stretch>
        </p:blipFill>
        <p:spPr>
          <a:xfrm>
            <a:off x="6193368" y="850392"/>
            <a:ext cx="5389033" cy="4738850"/>
          </a:xfrm>
          <a:prstGeom prst="rect">
            <a:avLst/>
          </a:prstGeom>
          <a:noFill/>
        </p:spPr>
      </p:pic>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a:xfrm>
            <a:off x="334433" y="6524626"/>
            <a:ext cx="1295400" cy="219075"/>
          </a:xfrm>
        </p:spPr>
        <p:txBody>
          <a:bodyPr vert="horz" lIns="91440" tIns="45720" rIns="91440" bIns="45720" rtlCol="0" anchor="ctr">
            <a:noAutofit/>
          </a:bodyPr>
          <a:lstStyle/>
          <a:p>
            <a:pPr>
              <a:lnSpc>
                <a:spcPct val="90000"/>
              </a:lnSpc>
              <a:spcAft>
                <a:spcPts val="600"/>
              </a:spcAft>
              <a:defRPr/>
            </a:pPr>
            <a:r>
              <a:rPr lang="en-GB" altLang="en-US" kern="1200" dirty="0">
                <a:latin typeface="+mn-lt"/>
                <a:ea typeface="+mn-ea"/>
                <a:cs typeface="+mn-cs"/>
              </a:rPr>
              <a:t>16/07/2026</a:t>
            </a: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defRPr/>
            </a:pPr>
            <a:fld id="{4B904670-820E-47CC-86D8-CF3D7CD14D9E}" type="slidenum">
              <a:rPr lang="en-GB" altLang="en-US" sz="1200" kern="1200">
                <a:solidFill>
                  <a:srgbClr val="898989"/>
                </a:solidFill>
                <a:latin typeface="Myriad Pro"/>
                <a:ea typeface="+mn-ea"/>
                <a:cs typeface="+mn-cs"/>
              </a:rPr>
              <a:pPr fontAlgn="base">
                <a:spcBef>
                  <a:spcPct val="0"/>
                </a:spcBef>
                <a:spcAft>
                  <a:spcPts val="600"/>
                </a:spcAft>
                <a:buNone/>
                <a:defRPr/>
              </a:pPr>
              <a:t>4</a:t>
            </a:fld>
            <a:endParaRPr lang="en-GB" altLang="en-US" sz="1200" kern="1200">
              <a:solidFill>
                <a:srgbClr val="898989"/>
              </a:solidFill>
              <a:latin typeface="Myriad Pro"/>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r>
              <a:rPr lang="en-GB" altLang="en-US" dirty="0">
                <a:solidFill>
                  <a:prstClr val="black">
                    <a:tint val="75000"/>
                  </a:prstClr>
                </a:solidFill>
                <a:latin typeface="Myriad Pro"/>
              </a:rPr>
              <a:t>16/07/2026</a:t>
            </a: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01759" y="30963"/>
            <a:ext cx="9206974" cy="961407"/>
          </a:xfrm>
        </p:spPr>
        <p:txBody>
          <a:bodyPr/>
          <a:lstStyle/>
          <a:p>
            <a:r>
              <a:rPr lang="en-GB" sz="2800" b="1" dirty="0"/>
              <a:t>Importance of Problem Solving in professional practice</a:t>
            </a:r>
            <a:br>
              <a:rPr lang="en-GB" sz="2800" b="1" dirty="0"/>
            </a:b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83771" y="1048918"/>
            <a:ext cx="10025743" cy="4401205"/>
          </a:xfrm>
          <a:prstGeom prst="rect">
            <a:avLst/>
          </a:prstGeom>
          <a:noFill/>
        </p:spPr>
        <p:txBody>
          <a:bodyPr wrap="square">
            <a:spAutoFit/>
          </a:bodyPr>
          <a:lstStyle/>
          <a:p>
            <a:pPr marL="342900" indent="-342900">
              <a:buFont typeface="Wingdings" panose="05000000000000000000" pitchFamily="2" charset="2"/>
              <a:buChar char="Ø"/>
            </a:pPr>
            <a:r>
              <a:rPr lang="en-GB" sz="2000" dirty="0">
                <a:cs typeface="Arial" panose="020B0604020202020204" pitchFamily="34" charset="0"/>
              </a:rPr>
              <a:t>Problem solving is essential in health and social care because situations can change very quickly. Professionals who are good at this skill can spot problems early, assess risks, and make decisions that protect the people they support. </a:t>
            </a:r>
          </a:p>
          <a:p>
            <a:pPr marL="342900" indent="-342900">
              <a:buFont typeface="Wingdings" panose="05000000000000000000" pitchFamily="2" charset="2"/>
              <a:buChar char="Ø"/>
            </a:pPr>
            <a:endParaRPr lang="en-GB" sz="2000" dirty="0">
              <a:cs typeface="Arial" panose="020B0604020202020204" pitchFamily="34" charset="0"/>
            </a:endParaRPr>
          </a:p>
          <a:p>
            <a:pPr marL="342900" indent="-342900">
              <a:buFont typeface="Wingdings" panose="05000000000000000000" pitchFamily="2" charset="2"/>
              <a:buChar char="Ø"/>
            </a:pPr>
            <a:r>
              <a:rPr lang="en-GB" sz="2000" dirty="0">
                <a:cs typeface="Arial" panose="020B0604020202020204" pitchFamily="34" charset="0"/>
              </a:rPr>
              <a:t>This skill helps deliver safe and effective care. For service users, it means their needs are understood and their safety is prioritised. For staff, it builds confidence and reduces stress. For organisations, it leads to fewer incidents and better overall outcomes.</a:t>
            </a:r>
          </a:p>
          <a:p>
            <a:pPr marL="342900" indent="-342900">
              <a:buFont typeface="Wingdings" panose="05000000000000000000" pitchFamily="2" charset="2"/>
              <a:buChar char="Ø"/>
            </a:pPr>
            <a:endParaRPr lang="en-GB" sz="2000" dirty="0">
              <a:cs typeface="Arial" panose="020B0604020202020204" pitchFamily="34" charset="0"/>
            </a:endParaRPr>
          </a:p>
          <a:p>
            <a:pPr marL="342900" indent="-342900">
              <a:buFont typeface="Wingdings" panose="05000000000000000000" pitchFamily="2" charset="2"/>
              <a:buChar char="Ø"/>
            </a:pPr>
            <a:r>
              <a:rPr lang="en-GB" sz="2000" dirty="0">
                <a:cs typeface="Arial" panose="020B0604020202020204" pitchFamily="34" charset="0"/>
              </a:rPr>
              <a:t>When problem solving is not used well, things can go wrong. Symptoms may be missed, communication can break down, and the quality of care suffers. Research shows that strong problem-solving skills are closely linked to improved patient safety and better decision-making in healthcare teams (Ashford College, 2025; Healthcare Courses, 2025).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334433" y="180974"/>
            <a:ext cx="9876367" cy="962025"/>
          </a:xfrm>
        </p:spPr>
        <p:txBody>
          <a:bodyPr/>
          <a:lstStyle/>
          <a:p>
            <a:r>
              <a:rPr lang="en-GB" sz="2800" b="1" dirty="0"/>
              <a:t>Model: Gibbs Reflective Cycle (Gibbs, 1988; Healthcare Courses, 2025)</a:t>
            </a:r>
            <a:br>
              <a:rPr lang="en-GB" sz="2800" b="1" dirty="0"/>
            </a:br>
            <a:endParaRPr lang="en-GB" sz="2800" b="1" dirty="0"/>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038225"/>
            <a:ext cx="6399439" cy="4381501"/>
          </a:xfrm>
        </p:spPr>
        <p:txBody>
          <a:bodyPr/>
          <a:lstStyle/>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000" dirty="0">
                <a:cs typeface="Arial" panose="020B0604020202020204" pitchFamily="34" charset="0"/>
              </a:rPr>
              <a:t>This model helps professionals learn from experiences through structured reflection. It is widely used in health and social care.</a:t>
            </a:r>
          </a:p>
          <a:p>
            <a:pPr marL="0" indent="0">
              <a:buNone/>
            </a:pPr>
            <a:endParaRPr lang="en-GB" sz="2000" dirty="0">
              <a:cs typeface="Arial" panose="020B0604020202020204" pitchFamily="34" charset="0"/>
            </a:endParaRPr>
          </a:p>
          <a:p>
            <a:pPr marL="0" indent="0">
              <a:buNone/>
            </a:pPr>
            <a:r>
              <a:rPr lang="en-GB" sz="2000" dirty="0">
                <a:cs typeface="Arial" panose="020B0604020202020204" pitchFamily="34" charset="0"/>
              </a:rPr>
              <a:t>This model is particularly useful for problem solving. It helps professionals identify what went wrong, understand why, and plan how to respond more effectively in the future.(Gibbs, 1988; Healthcare Courses, 2025)</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334433" y="6697982"/>
            <a:ext cx="1295400" cy="45719"/>
          </a:xfrm>
        </p:spPr>
        <p:txBody>
          <a:bodyPr/>
          <a:lstStyle/>
          <a:p>
            <a:pPr>
              <a:defRPr/>
            </a:pPr>
            <a:r>
              <a:rPr lang="en-GB" altLang="en-US" dirty="0"/>
              <a:t>16/07/2026</a:t>
            </a:r>
          </a:p>
          <a:p>
            <a:pPr>
              <a:defRPr/>
            </a:pPr>
            <a:endParaRPr lang="en-GB" altLang="en-US" dirty="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pic>
        <p:nvPicPr>
          <p:cNvPr id="9" name="Picture 8">
            <a:extLst>
              <a:ext uri="{FF2B5EF4-FFF2-40B4-BE49-F238E27FC236}">
                <a16:creationId xmlns:a16="http://schemas.microsoft.com/office/drawing/2014/main" id="{97212C7E-93A9-9F18-D3FD-3509D34A5DCE}"/>
              </a:ext>
            </a:extLst>
          </p:cNvPr>
          <p:cNvPicPr>
            <a:picLocks noChangeAspect="1"/>
          </p:cNvPicPr>
          <p:nvPr/>
        </p:nvPicPr>
        <p:blipFill>
          <a:blip r:embed="rId2"/>
          <a:stretch>
            <a:fillRect/>
          </a:stretch>
        </p:blipFill>
        <p:spPr>
          <a:xfrm>
            <a:off x="3657600" y="352425"/>
            <a:ext cx="11792932" cy="5776232"/>
          </a:xfrm>
          <a:prstGeom prst="rect">
            <a:avLst/>
          </a:prstGeom>
        </p:spPr>
      </p:pic>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8193"/>
            <a:ext cx="8229600" cy="1024543"/>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64009" y="722376"/>
            <a:ext cx="12127992" cy="4965192"/>
          </a:xfrm>
        </p:spPr>
        <p:txBody>
          <a:bodyPr/>
          <a:lstStyle/>
          <a:p>
            <a:pPr marL="0" indent="0">
              <a:buNone/>
            </a:pPr>
            <a:r>
              <a:rPr lang="en-GB" sz="2000" b="1" dirty="0"/>
              <a:t>Setting: </a:t>
            </a:r>
            <a:r>
              <a:rPr lang="en-GB" sz="2000" dirty="0"/>
              <a:t>Residential care home</a:t>
            </a:r>
          </a:p>
          <a:p>
            <a:pPr marL="0" indent="0">
              <a:buNone/>
            </a:pPr>
            <a:r>
              <a:rPr lang="en-GB" sz="2000" b="1" dirty="0"/>
              <a:t>Role: </a:t>
            </a:r>
            <a:r>
              <a:rPr lang="en-GB" sz="2000" dirty="0"/>
              <a:t>Support Worker</a:t>
            </a:r>
          </a:p>
          <a:p>
            <a:pPr marL="0" indent="0">
              <a:buNone/>
            </a:pPr>
            <a:r>
              <a:rPr lang="en-GB" sz="2000" b="1" dirty="0"/>
              <a:t>Situation: </a:t>
            </a:r>
            <a:r>
              <a:rPr lang="en-GB" sz="2000" dirty="0"/>
              <a:t>Mrs. Green, 85, has dementia. She is usually calm, but today she is agitated and refusing to eat.</a:t>
            </a:r>
          </a:p>
          <a:p>
            <a:pPr marL="0" indent="0">
              <a:buNone/>
            </a:pPr>
            <a:r>
              <a:rPr lang="en-GB" sz="2000" b="1" dirty="0"/>
              <a:t>How I used problem solving:</a:t>
            </a:r>
          </a:p>
          <a:p>
            <a:pPr marL="457200" indent="-457200">
              <a:buFont typeface="+mj-lt"/>
              <a:buAutoNum type="arabicPeriod"/>
            </a:pPr>
            <a:r>
              <a:rPr lang="en-GB" sz="2000" dirty="0"/>
              <a:t>I noticed she seemed uncomfortable and kept rubbing her arm. </a:t>
            </a:r>
          </a:p>
          <a:p>
            <a:pPr marL="457200" indent="-457200">
              <a:buFont typeface="+mj-lt"/>
              <a:buAutoNum type="arabicPeriod"/>
            </a:pPr>
            <a:r>
              <a:rPr lang="en-GB" sz="2000" dirty="0"/>
              <a:t>I checked her care plan and spoke to a colleague.</a:t>
            </a:r>
          </a:p>
          <a:p>
            <a:pPr marL="457200" indent="-457200">
              <a:buFont typeface="+mj-lt"/>
              <a:buAutoNum type="arabicPeriod"/>
            </a:pPr>
            <a:r>
              <a:rPr lang="en-GB" sz="2000" dirty="0"/>
              <a:t>I realised she might be in pain.</a:t>
            </a:r>
          </a:p>
          <a:p>
            <a:pPr marL="457200" indent="-457200">
              <a:buFont typeface="+mj-lt"/>
              <a:buAutoNum type="arabicPeriod"/>
            </a:pPr>
            <a:r>
              <a:rPr lang="en-GB" sz="2000" dirty="0"/>
              <a:t>I informed the senior career, and we gave her pain relief.</a:t>
            </a:r>
          </a:p>
          <a:p>
            <a:pPr marL="457200" indent="-457200">
              <a:buFont typeface="+mj-lt"/>
              <a:buAutoNum type="arabicPeriod"/>
            </a:pPr>
            <a:r>
              <a:rPr lang="en-GB" sz="2000" dirty="0"/>
              <a:t>After a while, she calmed down and ate her meal.</a:t>
            </a:r>
          </a:p>
          <a:p>
            <a:pPr marL="0" indent="0">
              <a:buNone/>
            </a:pPr>
            <a:r>
              <a:rPr lang="en-GB" sz="2000" b="1" dirty="0"/>
              <a:t>Impact on care: </a:t>
            </a:r>
          </a:p>
          <a:p>
            <a:pPr>
              <a:buFont typeface="Wingdings" panose="05000000000000000000" pitchFamily="2" charset="2"/>
              <a:buChar char="ü"/>
            </a:pPr>
            <a:r>
              <a:rPr lang="en-GB" sz="2000" dirty="0"/>
              <a:t>Mrs. Green felt more comfortable.</a:t>
            </a:r>
          </a:p>
          <a:p>
            <a:pPr>
              <a:buFont typeface="Wingdings" panose="05000000000000000000" pitchFamily="2" charset="2"/>
              <a:buChar char="ü"/>
            </a:pPr>
            <a:r>
              <a:rPr lang="en-GB" sz="2000" dirty="0"/>
              <a:t>She was able to eat and felt better.</a:t>
            </a:r>
          </a:p>
          <a:p>
            <a:pPr>
              <a:buFont typeface="Wingdings" panose="05000000000000000000" pitchFamily="2" charset="2"/>
              <a:buChar char="ü"/>
            </a:pPr>
            <a:r>
              <a:rPr lang="en-GB" sz="2000" dirty="0"/>
              <a:t>Her family was informed and thanked us.</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r>
              <a:rPr lang="en-GB" altLang="en-US" dirty="0"/>
              <a:t>16/07/2026</a:t>
            </a:r>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500" b="1" dirty="0"/>
              <a:t>How does this skill support my future career?</a:t>
            </a:r>
            <a:br>
              <a:rPr lang="en-GB" sz="3500" dirty="0"/>
            </a:br>
            <a:endParaRPr lang="en-GB" altLang="en-US" sz="3500" b="1" dirty="0"/>
          </a:p>
        </p:txBody>
      </p:sp>
      <p:pic>
        <p:nvPicPr>
          <p:cNvPr id="3" name="Picture 2">
            <a:extLst>
              <a:ext uri="{FF2B5EF4-FFF2-40B4-BE49-F238E27FC236}">
                <a16:creationId xmlns:a16="http://schemas.microsoft.com/office/drawing/2014/main" id="{9F782454-D3E3-14D4-31D3-B303D7069B9D}"/>
              </a:ext>
            </a:extLst>
          </p:cNvPr>
          <p:cNvPicPr>
            <a:picLocks noChangeAspect="1"/>
          </p:cNvPicPr>
          <p:nvPr/>
        </p:nvPicPr>
        <p:blipFill>
          <a:blip r:embed="rId2"/>
          <a:srcRect t="2335" b="23585"/>
          <a:stretch>
            <a:fillRect/>
          </a:stretch>
        </p:blipFill>
        <p:spPr>
          <a:xfrm>
            <a:off x="0" y="1143002"/>
            <a:ext cx="6197600" cy="4550228"/>
          </a:xfrm>
          <a:prstGeom prst="rect">
            <a:avLst/>
          </a:prstGeom>
          <a:noFill/>
        </p:spPr>
      </p:pic>
      <p:sp>
        <p:nvSpPr>
          <p:cNvPr id="12291" name="Content Placeholder 2">
            <a:extLst>
              <a:ext uri="{FF2B5EF4-FFF2-40B4-BE49-F238E27FC236}">
                <a16:creationId xmlns:a16="http://schemas.microsoft.com/office/drawing/2014/main" id="{DA8DF68F-34C4-285F-B4A1-B6E08AE08A8B}"/>
              </a:ext>
            </a:extLst>
          </p:cNvPr>
          <p:cNvSpPr>
            <a:spLocks noGrp="1"/>
          </p:cNvSpPr>
          <p:nvPr>
            <p:ph sz="half" idx="2"/>
          </p:nvPr>
        </p:nvSpPr>
        <p:spPr>
          <a:xfrm>
            <a:off x="6197600" y="1143002"/>
            <a:ext cx="5384800" cy="4446239"/>
          </a:xfrm>
        </p:spPr>
        <p:txBody>
          <a:bodyPr wrap="square" anchor="t">
            <a:noAutofit/>
          </a:bodyPr>
          <a:lstStyle/>
          <a:p>
            <a:pPr>
              <a:lnSpc>
                <a:spcPct val="90000"/>
              </a:lnSpc>
            </a:pPr>
            <a:r>
              <a:rPr lang="en-GB" altLang="en-US" sz="2000" dirty="0"/>
              <a:t>Problem-solving is a vital skill for employability and nursing practice (RCN, 2020; PubMed, 2025).</a:t>
            </a:r>
          </a:p>
          <a:p>
            <a:pPr>
              <a:lnSpc>
                <a:spcPct val="90000"/>
              </a:lnSpc>
            </a:pPr>
            <a:r>
              <a:rPr lang="en-GB" altLang="en-US" sz="2000" dirty="0"/>
              <a:t>I'm naturally calm and enjoy finding solutions. My time at Isabel Hospice has helped me develop in this area.</a:t>
            </a:r>
          </a:p>
          <a:p>
            <a:pPr marL="0" indent="0">
              <a:lnSpc>
                <a:spcPct val="90000"/>
              </a:lnSpc>
              <a:buNone/>
            </a:pPr>
            <a:endParaRPr lang="en-GB" altLang="en-US" sz="2000" dirty="0"/>
          </a:p>
          <a:p>
            <a:pPr>
              <a:lnSpc>
                <a:spcPct val="90000"/>
              </a:lnSpc>
            </a:pPr>
            <a:r>
              <a:rPr lang="en-GB" altLang="en-US" sz="2000" dirty="0"/>
              <a:t>But I also know I need to improve. Health and social care are so sensitive, so the decisions I make are really matter. I want to be more confident in my decisions and learn from every situation. I will keep developing this skill as I move forward in my career.</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Autofit/>
          </a:bodyPr>
          <a:lstStyle/>
          <a:p>
            <a:pPr>
              <a:lnSpc>
                <a:spcPct val="90000"/>
              </a:lnSpc>
              <a:spcAft>
                <a:spcPts val="600"/>
              </a:spcAft>
              <a:defRPr/>
            </a:pPr>
            <a:r>
              <a:rPr lang="en-GB" altLang="en-US" dirty="0"/>
              <a:t>16/07/2026</a:t>
            </a: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329184"/>
            <a:ext cx="6172200" cy="896112"/>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46304" y="2057401"/>
            <a:ext cx="11503152" cy="2937272"/>
          </a:xfrm>
        </p:spPr>
        <p:txBody>
          <a:bodyPr/>
          <a:lstStyle/>
          <a:p>
            <a:pPr>
              <a:buFont typeface="Wingdings" panose="05000000000000000000" pitchFamily="2" charset="2"/>
              <a:buChar char="Ø"/>
            </a:pPr>
            <a:r>
              <a:rPr lang="en-GB" altLang="en-US" sz="2000" dirty="0"/>
              <a:t>Problem solving is a core skill in health and social care.</a:t>
            </a:r>
          </a:p>
          <a:p>
            <a:pPr>
              <a:buFont typeface="Wingdings" panose="05000000000000000000" pitchFamily="2" charset="2"/>
              <a:buChar char="Ø"/>
            </a:pPr>
            <a:r>
              <a:rPr lang="en-GB" altLang="en-US" sz="2000" dirty="0"/>
              <a:t> It involves staying calm, gathering information, and making decisions that protect and support people.</a:t>
            </a:r>
          </a:p>
          <a:p>
            <a:pPr>
              <a:buFont typeface="Wingdings" panose="05000000000000000000" pitchFamily="2" charset="2"/>
              <a:buChar char="Ø"/>
            </a:pPr>
            <a:r>
              <a:rPr lang="en-GB" altLang="en-US" sz="2000" dirty="0"/>
              <a:t> It is essential for safe, person-centred practice and effective teamwork.</a:t>
            </a:r>
          </a:p>
          <a:p>
            <a:pPr>
              <a:buFont typeface="Wingdings" panose="05000000000000000000" pitchFamily="2" charset="2"/>
              <a:buChar char="Ø"/>
            </a:pPr>
            <a:r>
              <a:rPr lang="en-GB" altLang="en-US" sz="2000" dirty="0"/>
              <a:t> Models like Gibbs Reflective Cycle help professionals learn from experience and improve their practice.</a:t>
            </a:r>
          </a:p>
          <a:p>
            <a:pPr>
              <a:buFont typeface="Wingdings" panose="05000000000000000000" pitchFamily="2" charset="2"/>
              <a:buChar char="Ø"/>
            </a:pPr>
            <a:r>
              <a:rPr lang="en-GB" altLang="en-US" sz="2000" dirty="0"/>
              <a:t>Problem solving also supports staff confidence, reduces risk, and improves care outcomes.</a:t>
            </a:r>
          </a:p>
          <a:p>
            <a:pPr>
              <a:buFont typeface="Wingdings" panose="05000000000000000000" pitchFamily="2" charset="2"/>
              <a:buChar char="Ø"/>
            </a:pPr>
            <a:r>
              <a:rPr lang="en-GB" altLang="en-US" sz="2000" dirty="0"/>
              <a:t> It is a skill that can be developed over time through reflection and practice.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a:xfrm>
            <a:off x="334433" y="6565392"/>
            <a:ext cx="1295400" cy="292608"/>
          </a:xfrm>
        </p:spPr>
        <p:txBody>
          <a:bodyPr/>
          <a:lstStyle/>
          <a:p>
            <a:pPr>
              <a:defRPr/>
            </a:pPr>
            <a:r>
              <a:rPr lang="en-GB" altLang="en-US" dirty="0">
                <a:solidFill>
                  <a:prstClr val="black">
                    <a:tint val="75000"/>
                  </a:prstClr>
                </a:solidFill>
                <a:latin typeface="Myriad Pro"/>
              </a:rPr>
              <a:t>16/07/2026</a:t>
            </a:r>
          </a:p>
          <a:p>
            <a:pPr>
              <a:defRPr/>
            </a:pPr>
            <a:endParaRPr lang="en-GB" altLang="en-US" dirty="0">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09600" y="-237744"/>
            <a:ext cx="10972800" cy="1024128"/>
          </a:xfrm>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91440" y="786384"/>
            <a:ext cx="12100560" cy="4892040"/>
          </a:xfrm>
        </p:spPr>
        <p:txBody>
          <a:bodyPr/>
          <a:lstStyle/>
          <a:p>
            <a:r>
              <a:rPr lang="en-GB" altLang="en-US" sz="2000" dirty="0"/>
              <a:t>Ashford College (2025) Eight skills you'll master on a Health and Social Care course (that employers love).Available at: </a:t>
            </a:r>
            <a:r>
              <a:rPr lang="en-GB" altLang="en-US" sz="2000" dirty="0">
                <a:solidFill>
                  <a:schemeClr val="tx2">
                    <a:lumMod val="60000"/>
                    <a:lumOff val="40000"/>
                  </a:schemeClr>
                </a:solidFill>
              </a:rPr>
              <a:t>https://www.ashfordcollege.ac.uk/</a:t>
            </a:r>
            <a:r>
              <a:rPr lang="en-GB" altLang="en-US" sz="2000" dirty="0"/>
              <a:t> (Accessed: 17 July 2026).</a:t>
            </a:r>
          </a:p>
          <a:p>
            <a:r>
              <a:rPr lang="en-GB" altLang="en-US" sz="2000" dirty="0"/>
              <a:t> Gibbs, G. (1988) Learning by Doing: A Guide to Teaching and Learning Methods. Oxford: Further Education Unit.</a:t>
            </a:r>
          </a:p>
          <a:p>
            <a:r>
              <a:rPr lang="en-GB" altLang="en-US" sz="2000" dirty="0"/>
              <a:t>Healthcare Courses (2025) Effective Problem-Solving Techniques for Level 4 Qualification Health And Social Care. Available at: </a:t>
            </a:r>
            <a:r>
              <a:rPr lang="en-GB" altLang="en-US" sz="2000" dirty="0">
                <a:solidFill>
                  <a:schemeClr val="tx2">
                    <a:lumMod val="60000"/>
                    <a:lumOff val="40000"/>
                  </a:schemeClr>
                </a:solidFill>
              </a:rPr>
              <a:t>https://healthcarecourses.org.uk/</a:t>
            </a:r>
            <a:r>
              <a:rPr lang="en-GB" altLang="en-US" sz="2000" dirty="0"/>
              <a:t> (Accessed: 17 July 2026).</a:t>
            </a:r>
          </a:p>
          <a:p>
            <a:r>
              <a:rPr lang="en-GB" altLang="en-US" sz="2000" dirty="0"/>
              <a:t>PubMed (2025) Social problem-solving in Chinese baccalaureate nursing students. Available at: </a:t>
            </a:r>
            <a:r>
              <a:rPr lang="en-GB" altLang="en-US" sz="2000" dirty="0">
                <a:solidFill>
                  <a:schemeClr val="tx2">
                    <a:lumMod val="60000"/>
                    <a:lumOff val="40000"/>
                  </a:schemeClr>
                </a:solidFill>
              </a:rPr>
              <a:t>https://pubmed.ncbi.nlm.nih.gov/ </a:t>
            </a:r>
            <a:r>
              <a:rPr lang="en-GB" altLang="en-US" sz="2000" dirty="0"/>
              <a:t>(Accessed: 17 July 2026).</a:t>
            </a:r>
          </a:p>
          <a:p>
            <a:r>
              <a:rPr lang="en-GB" altLang="en-US" sz="2000" dirty="0"/>
              <a:t>Royal College of Nursing (RCN) (2020) Clinical decision making in nursing. Available at: </a:t>
            </a:r>
            <a:r>
              <a:rPr lang="en-GB" altLang="en-US" sz="2000" dirty="0">
                <a:solidFill>
                  <a:schemeClr val="tx2">
                    <a:lumMod val="60000"/>
                    <a:lumOff val="40000"/>
                  </a:schemeClr>
                </a:solidFill>
              </a:rPr>
              <a:t>https://www.rcn.org.uk/ </a:t>
            </a:r>
            <a:r>
              <a:rPr lang="en-GB" altLang="en-US" sz="2000" dirty="0"/>
              <a:t>(Accessed: 17 July 2026).</a:t>
            </a:r>
          </a:p>
          <a:p>
            <a:r>
              <a:rPr lang="en-GB" altLang="en-US" sz="2000" dirty="0"/>
              <a:t>World Health Organization (WHO) (2021) Patient safety curriculum guide. Available at: </a:t>
            </a:r>
            <a:r>
              <a:rPr lang="en-GB" altLang="en-US" sz="2000" dirty="0">
                <a:solidFill>
                  <a:schemeClr val="tx2">
                    <a:lumMod val="60000"/>
                    <a:lumOff val="40000"/>
                  </a:schemeClr>
                </a:solidFill>
              </a:rPr>
              <a:t>https://www.who.int/ </a:t>
            </a:r>
            <a:r>
              <a:rPr lang="en-GB" altLang="en-US" sz="2000" dirty="0"/>
              <a:t>(Accessed: 17 July 2026).</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a:xfrm>
            <a:off x="334433" y="6697982"/>
            <a:ext cx="1295400" cy="45719"/>
          </a:xfrm>
        </p:spPr>
        <p:txBody>
          <a:bodyPr/>
          <a:lstStyle/>
          <a:p>
            <a:pPr>
              <a:defRPr/>
            </a:pPr>
            <a:r>
              <a:rPr lang="en-GB" altLang="en-US" dirty="0">
                <a:solidFill>
                  <a:prstClr val="black">
                    <a:tint val="75000"/>
                  </a:prstClr>
                </a:solidFill>
                <a:latin typeface="Myriad Pro"/>
              </a:rPr>
              <a:t>16/07/2026</a:t>
            </a:r>
          </a:p>
          <a:p>
            <a:pPr>
              <a:defRPr/>
            </a:pPr>
            <a:endParaRPr lang="en-GB" altLang="en-US" dirty="0">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532</TotalTime>
  <Words>1034</Words>
  <Application>Microsoft Office PowerPoint</Application>
  <PresentationFormat>Widescreen</PresentationFormat>
  <Paragraphs>89</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Myriad Pro</vt:lpstr>
      <vt:lpstr>Wingdings</vt:lpstr>
      <vt:lpstr>20140311PresentationUWTSDTemplate</vt:lpstr>
      <vt:lpstr>PowerPoint Presentation</vt:lpstr>
      <vt:lpstr>Acknowledge use of AI</vt:lpstr>
      <vt:lpstr>Introduction</vt:lpstr>
      <vt:lpstr>Problem Solving</vt:lpstr>
      <vt:lpstr>Importance of Problem Solving in professional practice </vt:lpstr>
      <vt:lpstr>Model: Gibbs Reflective Cycle (Gibbs, 1988; Healthcare Courses, 2025) </vt:lpstr>
      <vt:lpstr>Applying this skill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ISMIHAN BOZYIGIT</cp:lastModifiedBy>
  <cp:revision>32</cp:revision>
  <dcterms:created xsi:type="dcterms:W3CDTF">2025-02-21T18:28:54Z</dcterms:created>
  <dcterms:modified xsi:type="dcterms:W3CDTF">2026-07-19T11:16:05Z</dcterms:modified>
</cp:coreProperties>
</file>