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 id="2147483794" r:id="rId8"/>
  </p:sldMasterIdLst>
  <p:notesMasterIdLst>
    <p:notesMasterId r:id="rId35"/>
  </p:notesMasterIdLst>
  <p:sldIdLst>
    <p:sldId id="1657" r:id="rId9"/>
    <p:sldId id="1658" r:id="rId10"/>
    <p:sldId id="1681" r:id="rId11"/>
    <p:sldId id="1682" r:id="rId12"/>
    <p:sldId id="1683" r:id="rId13"/>
    <p:sldId id="1659" r:id="rId14"/>
    <p:sldId id="1660" r:id="rId15"/>
    <p:sldId id="1662" r:id="rId16"/>
    <p:sldId id="1661" r:id="rId17"/>
    <p:sldId id="1663" r:id="rId18"/>
    <p:sldId id="1665" r:id="rId19"/>
    <p:sldId id="1664" r:id="rId20"/>
    <p:sldId id="1666" r:id="rId21"/>
    <p:sldId id="1667" r:id="rId22"/>
    <p:sldId id="1668" r:id="rId23"/>
    <p:sldId id="1669" r:id="rId24"/>
    <p:sldId id="1671" r:id="rId25"/>
    <p:sldId id="1670" r:id="rId26"/>
    <p:sldId id="1672" r:id="rId27"/>
    <p:sldId id="1673" r:id="rId28"/>
    <p:sldId id="1674" r:id="rId29"/>
    <p:sldId id="1675" r:id="rId30"/>
    <p:sldId id="1676" r:id="rId31"/>
    <p:sldId id="1678" r:id="rId32"/>
    <p:sldId id="1679" r:id="rId33"/>
    <p:sldId id="1680" r:id="rId34"/>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78160" autoAdjust="0"/>
  </p:normalViewPr>
  <p:slideViewPr>
    <p:cSldViewPr snapToGrid="0">
      <p:cViewPr varScale="1">
        <p:scale>
          <a:sx n="85" d="100"/>
          <a:sy n="85" d="100"/>
        </p:scale>
        <p:origin x="262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2E97A4AF-C793-470A-865D-D52D7E0D8C6F}"/>
    <pc:docChg chg="modSld">
      <pc:chgData name="Helen Evans (Institute of Management and Health)" userId="d9a8b39e-a9d4-4d81-a719-001f6364ef6d" providerId="ADAL" clId="{2E97A4AF-C793-470A-865D-D52D7E0D8C6F}" dt="2024-06-11T08:42:04.162" v="0"/>
      <pc:docMkLst>
        <pc:docMk/>
      </pc:docMkLst>
      <pc:sldChg chg="modNotesTx">
        <pc:chgData name="Helen Evans (Institute of Management and Health)" userId="d9a8b39e-a9d4-4d81-a719-001f6364ef6d" providerId="ADAL" clId="{2E97A4AF-C793-470A-865D-D52D7E0D8C6F}" dt="2024-06-11T08:42:04.162" v="0"/>
        <pc:sldMkLst>
          <pc:docMk/>
          <pc:sldMk cId="2064618506" sldId="16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a:defRPr sz="1200"/>
            </a:lvl1pPr>
          </a:lstStyle>
          <a:p>
            <a:fld id="{8892664B-21EB-44B5-8DD0-B36360E09FD2}" type="datetimeFigureOut">
              <a:rPr lang="en-GB" smtClean="0"/>
              <a:t>11/06/2024</a:t>
            </a:fld>
            <a:endParaRPr lang="en-GB"/>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a:defRPr sz="1200"/>
            </a:lvl1pPr>
          </a:lstStyle>
          <a:p>
            <a:fld id="{224FEC9D-652A-4FEE-8BBA-4A7CCBF0CD0B}" type="slidenum">
              <a:rPr lang="en-GB" smtClean="0"/>
              <a:t>‹#›</a:t>
            </a:fld>
            <a:endParaRPr lang="en-GB"/>
          </a:p>
        </p:txBody>
      </p:sp>
    </p:spTree>
    <p:extLst>
      <p:ext uri="{BB962C8B-B14F-4D97-AF65-F5344CB8AC3E}">
        <p14:creationId xmlns:p14="http://schemas.microsoft.com/office/powerpoint/2010/main" val="2487066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B8FBFD-0FD5-584D-9C5D-A875103875A4}" type="slidenum">
              <a:rPr lang="en-US" smtClean="0"/>
              <a:t>1</a:t>
            </a:fld>
            <a:endParaRPr lang="en-US" dirty="0"/>
          </a:p>
        </p:txBody>
      </p:sp>
    </p:spTree>
    <p:extLst>
      <p:ext uri="{BB962C8B-B14F-4D97-AF65-F5344CB8AC3E}">
        <p14:creationId xmlns:p14="http://schemas.microsoft.com/office/powerpoint/2010/main" val="4072170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4FEC9D-652A-4FEE-8BBA-4A7CCBF0CD0B}" type="slidenum">
              <a:rPr lang="en-GB" smtClean="0"/>
              <a:t>3</a:t>
            </a:fld>
            <a:endParaRPr lang="en-GB"/>
          </a:p>
        </p:txBody>
      </p:sp>
    </p:spTree>
    <p:extLst>
      <p:ext uri="{BB962C8B-B14F-4D97-AF65-F5344CB8AC3E}">
        <p14:creationId xmlns:p14="http://schemas.microsoft.com/office/powerpoint/2010/main" val="1965614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The Delphi technique is a structured communication process that aims to gather insights from a group of experts or stakeholders, distilling their collective knowledge to reach consensus on a specific issue or topic.</a:t>
            </a:r>
            <a:endParaRPr lang="en-GB" dirty="0"/>
          </a:p>
        </p:txBody>
      </p:sp>
      <p:sp>
        <p:nvSpPr>
          <p:cNvPr id="4" name="Slide Number Placeholder 3"/>
          <p:cNvSpPr>
            <a:spLocks noGrp="1"/>
          </p:cNvSpPr>
          <p:nvPr>
            <p:ph type="sldNum" sz="quarter" idx="5"/>
          </p:nvPr>
        </p:nvSpPr>
        <p:spPr/>
        <p:txBody>
          <a:bodyPr/>
          <a:lstStyle/>
          <a:p>
            <a:fld id="{224FEC9D-652A-4FEE-8BBA-4A7CCBF0CD0B}" type="slidenum">
              <a:rPr lang="en-GB" smtClean="0"/>
              <a:t>12</a:t>
            </a:fld>
            <a:endParaRPr lang="en-GB"/>
          </a:p>
        </p:txBody>
      </p:sp>
    </p:spTree>
    <p:extLst>
      <p:ext uri="{BB962C8B-B14F-4D97-AF65-F5344CB8AC3E}">
        <p14:creationId xmlns:p14="http://schemas.microsoft.com/office/powerpoint/2010/main" val="27799854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11/06/2024</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11/06/2024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11/06/2024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11/06/2024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11/06/2024</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11/06/2024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11/06/2024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11/06/2024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11/06/2024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11/06/2024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11/06/2024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11/06/2024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11/06/2024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11/06/2024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C9A14DA1-B682-8B46-B78F-A4509BE189CA}" type="datetimeFigureOut">
              <a:rPr lang="en-US" smtClean="0"/>
              <a:t>6/11/2024</a:t>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47672984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47171608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12718877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213833369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9" name="Slide Number Placeholder 8"/>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35302920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5" name="Slide Number Placeholder 4"/>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20773655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4" name="Slide Number Placeholder 3"/>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203781200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41501569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267864961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91445328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A14DA1-B682-8B46-B78F-A4509BE189CA}" type="datetimeFigureOut">
              <a:rPr lang="en-US" smtClean="0"/>
              <a:t>6/11/2024</a:t>
            </a:fld>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3253665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9.jp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11/06/2024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11/06/2024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11/06/2024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11/06/2024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111C1156-9F48-442B-9650-93B414C8510A}" type="datetimeFigureOut">
              <a:rPr lang="en-GB" smtClean="0"/>
              <a:pPr/>
              <a:t>11/06/2024</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09386751"/>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3.xml.rels><?xml version="1.0" encoding="UTF-8" standalone="yes"?>
<Relationships xmlns="http://schemas.openxmlformats.org/package/2006/relationships"><Relationship Id="rId3" Type="http://schemas.openxmlformats.org/officeDocument/2006/relationships/hyperlink" Target="https://www.cipd.org/uk/knowledge/factsheets/talent-factsheet/" TargetMode="External"/><Relationship Id="rId2" Type="http://schemas.openxmlformats.org/officeDocument/2006/relationships/notesSlide" Target="../notesSlides/notesSlide2.xml"/><Relationship Id="rId1" Type="http://schemas.openxmlformats.org/officeDocument/2006/relationships/slideLayout" Target="../slideLayouts/slideLayout5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5.xml.rels><?xml version="1.0" encoding="UTF-8" standalone="yes"?>
<Relationships xmlns="http://schemas.openxmlformats.org/package/2006/relationships"><Relationship Id="rId2" Type="http://schemas.openxmlformats.org/officeDocument/2006/relationships/hyperlink" Target="https://www.cipd.org/uk/knowledge/reports/resourcing-surveys/" TargetMode="External"/><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C1996-2012-4424-B545-9C2BB0126849}"/>
              </a:ext>
            </a:extLst>
          </p:cNvPr>
          <p:cNvSpPr>
            <a:spLocks noGrp="1"/>
          </p:cNvSpPr>
          <p:nvPr>
            <p:ph type="ctrTitle"/>
          </p:nvPr>
        </p:nvSpPr>
        <p:spPr/>
        <p:txBody>
          <a:bodyPr>
            <a:normAutofit fontScale="90000"/>
          </a:bodyPr>
          <a:lstStyle/>
          <a:p>
            <a:r>
              <a:rPr lang="en-US" sz="3200" dirty="0"/>
              <a:t>Talent Management and Human Resource Planning</a:t>
            </a:r>
            <a:br>
              <a:rPr lang="en-US" sz="3200" dirty="0"/>
            </a:br>
            <a:endParaRPr lang="en-GB" dirty="0"/>
          </a:p>
        </p:txBody>
      </p:sp>
      <p:sp>
        <p:nvSpPr>
          <p:cNvPr id="4" name="Subtitle 3">
            <a:extLst>
              <a:ext uri="{FF2B5EF4-FFF2-40B4-BE49-F238E27FC236}">
                <a16:creationId xmlns:a16="http://schemas.microsoft.com/office/drawing/2014/main" id="{81CCC17C-3534-4548-B21E-2EEE55EC90FA}"/>
              </a:ext>
            </a:extLst>
          </p:cNvPr>
          <p:cNvSpPr>
            <a:spLocks noGrp="1"/>
          </p:cNvSpPr>
          <p:nvPr>
            <p:ph type="subTitle" idx="1"/>
          </p:nvPr>
        </p:nvSpPr>
        <p:spPr/>
        <p:txBody>
          <a:bodyPr/>
          <a:lstStyle/>
          <a:p>
            <a:r>
              <a:rPr lang="en-GB" dirty="0"/>
              <a:t>MPIO </a:t>
            </a:r>
          </a:p>
        </p:txBody>
      </p:sp>
      <p:sp>
        <p:nvSpPr>
          <p:cNvPr id="5" name="TextBox 4"/>
          <p:cNvSpPr txBox="1"/>
          <p:nvPr/>
        </p:nvSpPr>
        <p:spPr>
          <a:xfrm>
            <a:off x="457200" y="1600201"/>
            <a:ext cx="4038600" cy="3989040"/>
          </a:xfrm>
          <a:prstGeom prst="rect">
            <a:avLst/>
          </a:prstGeom>
        </p:spPr>
        <p:txBody>
          <a:bodyPr vert="horz" lIns="91440" tIns="45720" rIns="91440" bIns="45720" rtlCol="0">
            <a:normAutofit/>
          </a:bodyPr>
          <a:lstStyle/>
          <a:p>
            <a:pPr marL="257175" indent="-257175" defTabSz="685800">
              <a:spcBef>
                <a:spcPct val="20000"/>
              </a:spcBef>
              <a:buFont typeface="Arial" pitchFamily="34" charset="0"/>
              <a:buChar char="•"/>
            </a:pPr>
            <a:endParaRPr lang="en-US" sz="2100" dirty="0"/>
          </a:p>
          <a:p>
            <a:pPr defTabSz="685800">
              <a:spcBef>
                <a:spcPct val="20000"/>
              </a:spcBef>
            </a:pPr>
            <a:endParaRPr lang="en-US" sz="2100" dirty="0"/>
          </a:p>
          <a:p>
            <a:pPr marL="257175" indent="-257175" defTabSz="685800">
              <a:spcBef>
                <a:spcPct val="20000"/>
              </a:spcBef>
              <a:buFont typeface="Arial" pitchFamily="34" charset="0"/>
              <a:buChar char="•"/>
            </a:pPr>
            <a:endParaRPr lang="en-US" sz="2100" dirty="0"/>
          </a:p>
          <a:p>
            <a:pPr marL="257175" indent="-257175" defTabSz="685800">
              <a:spcBef>
                <a:spcPct val="20000"/>
              </a:spcBef>
              <a:buFont typeface="Arial" pitchFamily="34" charset="0"/>
              <a:buChar char="•"/>
            </a:pPr>
            <a:endParaRPr lang="en-US" sz="2100" dirty="0"/>
          </a:p>
        </p:txBody>
      </p:sp>
    </p:spTree>
    <p:extLst>
      <p:ext uri="{BB962C8B-B14F-4D97-AF65-F5344CB8AC3E}">
        <p14:creationId xmlns:p14="http://schemas.microsoft.com/office/powerpoint/2010/main" val="224422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7" name="Title 6">
            <a:extLst>
              <a:ext uri="{FF2B5EF4-FFF2-40B4-BE49-F238E27FC236}">
                <a16:creationId xmlns:a16="http://schemas.microsoft.com/office/drawing/2014/main" id="{10202E0C-81F6-4A8B-BAAD-35D8CF0E84D6}"/>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Objectives </a:t>
            </a:r>
            <a:endParaRPr lang="en-GB" dirty="0"/>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457200" y="1600201"/>
            <a:ext cx="7726680" cy="3874770"/>
          </a:xfrm>
        </p:spPr>
        <p:txBody>
          <a:bodyPr>
            <a:normAutofit/>
          </a:body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lang="en-US" altLang="en-US" sz="1700" dirty="0">
              <a:solidFill>
                <a:prstClr val="black"/>
              </a:solidFill>
              <a:latin typeface="Arial" panose="020B0604020202020204" pitchFamily="34" charset="0"/>
              <a:cs typeface="Arial" panose="020B0604020202020204" pitchFamily="34" charset="0"/>
            </a:endParaRPr>
          </a:p>
          <a:p>
            <a:pPr defTabSz="914400">
              <a:spcBef>
                <a:spcPct val="50000"/>
              </a:spcBef>
              <a:defRPr/>
            </a:pPr>
            <a:r>
              <a:rPr kumimoji="0" lang="en-US" alt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Why Talent Management</a:t>
            </a:r>
          </a:p>
          <a:p>
            <a:pPr defTabSz="914400">
              <a:spcBef>
                <a:spcPct val="50000"/>
              </a:spcBef>
              <a:defRPr/>
            </a:pPr>
            <a:r>
              <a:rPr kumimoji="0" lang="en-US" alt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Forecast the extent to which human resource needs can be met internally.</a:t>
            </a:r>
          </a:p>
          <a:p>
            <a:pPr marL="0" marR="0" lvl="0" indent="0" algn="l" defTabSz="914400" rtl="0" eaLnBrk="1" fontAlgn="auto" latinLnBrk="0" hangingPunct="1">
              <a:lnSpc>
                <a:spcPct val="100000"/>
              </a:lnSpc>
              <a:spcBef>
                <a:spcPct val="50000"/>
              </a:spcBef>
              <a:spcAft>
                <a:spcPts val="0"/>
              </a:spcAft>
              <a:buClrTx/>
              <a:buSzTx/>
              <a:buFontTx/>
              <a:buChar char="•"/>
              <a:tabLst/>
              <a:defRPr/>
            </a:pPr>
            <a:r>
              <a:rPr kumimoji="0" lang="en-US" alt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Assess how far and by what means the demand for human resources can be met by external </a:t>
            </a:r>
            <a:r>
              <a:rPr kumimoji="0" lang="en-US" altLang="en-US" sz="17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labour</a:t>
            </a:r>
            <a:r>
              <a:rPr kumimoji="0" lang="en-US" alt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markets.</a:t>
            </a:r>
          </a:p>
          <a:p>
            <a:pPr marL="0" marR="0" lvl="0" indent="0" algn="l" defTabSz="914400" rtl="0" eaLnBrk="1" fontAlgn="auto" latinLnBrk="0" hangingPunct="1">
              <a:lnSpc>
                <a:spcPct val="100000"/>
              </a:lnSpc>
              <a:spcBef>
                <a:spcPct val="50000"/>
              </a:spcBef>
              <a:spcAft>
                <a:spcPts val="0"/>
              </a:spcAft>
              <a:buClrTx/>
              <a:buSzTx/>
              <a:buFontTx/>
              <a:buChar char="•"/>
              <a:tabLst/>
              <a:defRPr/>
            </a:pPr>
            <a:r>
              <a:rPr kumimoji="0" lang="en-US" alt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Evaluate HR planning activity.</a:t>
            </a:r>
          </a:p>
          <a:p>
            <a:pPr marL="0" marR="0" lvl="0" indent="0" algn="l" defTabSz="914400" rtl="0" eaLnBrk="1" fontAlgn="auto" latinLnBrk="0" hangingPunct="1">
              <a:lnSpc>
                <a:spcPct val="100000"/>
              </a:lnSpc>
              <a:spcBef>
                <a:spcPct val="50000"/>
              </a:spcBef>
              <a:spcAft>
                <a:spcPts val="0"/>
              </a:spcAft>
              <a:buClrTx/>
              <a:buSzTx/>
              <a:buFontTx/>
              <a:buChar char="•"/>
              <a:tabLst/>
              <a:defRPr/>
            </a:pPr>
            <a:r>
              <a:rPr lang="en-GB" altLang="en-US" sz="1700" dirty="0">
                <a:latin typeface="Arial" panose="020B0604020202020204" pitchFamily="34" charset="0"/>
                <a:cs typeface="Arial" panose="020B0604020202020204" pitchFamily="34" charset="0"/>
              </a:rPr>
              <a:t> Assess the extent to which forms of HR planning can benefit organisational effectiveness.</a:t>
            </a:r>
          </a:p>
          <a:p>
            <a:pPr marL="0" marR="0" lvl="0" indent="0" algn="l" defTabSz="914400" rtl="0" eaLnBrk="1" fontAlgn="auto" latinLnBrk="0" hangingPunct="1">
              <a:lnSpc>
                <a:spcPct val="100000"/>
              </a:lnSpc>
              <a:spcBef>
                <a:spcPct val="50000"/>
              </a:spcBef>
              <a:spcAft>
                <a:spcPts val="0"/>
              </a:spcAft>
              <a:buClrTx/>
              <a:buSzTx/>
              <a:buFontTx/>
              <a:buChar char="•"/>
              <a:tabLst/>
              <a:defRPr/>
            </a:pPr>
            <a:r>
              <a:rPr lang="en-GB" altLang="en-US" sz="1700" dirty="0">
                <a:latin typeface="Arial" panose="020B0604020202020204" pitchFamily="34" charset="0"/>
                <a:cs typeface="Arial" panose="020B0604020202020204" pitchFamily="34" charset="0"/>
              </a:rPr>
              <a:t> Give advice concerning the application of HR planning in international organisations. </a:t>
            </a:r>
          </a:p>
          <a:p>
            <a:pPr marL="0" marR="0" lvl="0" indent="0" algn="l" defTabSz="914400" rtl="0" eaLnBrk="1" fontAlgn="auto" latinLnBrk="0" hangingPunct="1">
              <a:lnSpc>
                <a:spcPct val="100000"/>
              </a:lnSpc>
              <a:spcBef>
                <a:spcPct val="50000"/>
              </a:spcBef>
              <a:spcAft>
                <a:spcPts val="0"/>
              </a:spcAft>
              <a:buClrTx/>
              <a:buSzTx/>
              <a:buFontTx/>
              <a:buChar char="•"/>
              <a:tabLst/>
              <a:defRPr/>
            </a:pPr>
            <a:endParaRPr lang="en-US" altLang="en-US" dirty="0">
              <a:latin typeface="Arial" panose="020B0604020202020204" pitchFamily="34" charset="0"/>
              <a:cs typeface="Arial" panose="020B0604020202020204" pitchFamily="34" charset="0"/>
            </a:endParaRPr>
          </a:p>
          <a:p>
            <a:pPr marL="0" indent="0" eaLnBrk="1" hangingPunct="1">
              <a:spcBef>
                <a:spcPct val="50000"/>
              </a:spcBef>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512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40B64-BE7B-4826-BF05-4C0DF41389D4}"/>
              </a:ext>
            </a:extLst>
          </p:cNvPr>
          <p:cNvSpPr>
            <a:spLocks noGrp="1"/>
          </p:cNvSpPr>
          <p:nvPr>
            <p:ph type="title"/>
          </p:nvPr>
        </p:nvSpPr>
        <p:spPr/>
        <p:txBody>
          <a:bodyPr/>
          <a:lstStyle/>
          <a:p>
            <a:r>
              <a:rPr lang="en-GB" dirty="0"/>
              <a:t>What is Talent Management</a:t>
            </a:r>
          </a:p>
        </p:txBody>
      </p:sp>
      <p:sp>
        <p:nvSpPr>
          <p:cNvPr id="3" name="Content Placeholder 2">
            <a:extLst>
              <a:ext uri="{FF2B5EF4-FFF2-40B4-BE49-F238E27FC236}">
                <a16:creationId xmlns:a16="http://schemas.microsoft.com/office/drawing/2014/main" id="{D8070F9C-1886-4E35-88ED-8223FCD02935}"/>
              </a:ext>
            </a:extLst>
          </p:cNvPr>
          <p:cNvSpPr>
            <a:spLocks noGrp="1"/>
          </p:cNvSpPr>
          <p:nvPr>
            <p:ph idx="1"/>
          </p:nvPr>
        </p:nvSpPr>
        <p:spPr/>
        <p:txBody>
          <a:bodyPr>
            <a:normAutofit/>
          </a:bodyPr>
          <a:lstStyle/>
          <a:p>
            <a:r>
              <a:rPr lang="en-GB" dirty="0">
                <a:hlinkClick r:id="rId3"/>
              </a:rPr>
              <a:t>Talent management | Factsheets | CIPD</a:t>
            </a:r>
            <a:endParaRPr lang="en-GB" dirty="0"/>
          </a:p>
          <a:p>
            <a:pPr algn="l">
              <a:buFont typeface="Arial" panose="020B0604020202020204" pitchFamily="34" charset="0"/>
              <a:buChar char="•"/>
            </a:pPr>
            <a:r>
              <a:rPr lang="en-GB" b="0" i="0" dirty="0">
                <a:solidFill>
                  <a:srgbClr val="202020"/>
                </a:solidFill>
                <a:effectLst/>
                <a:latin typeface="Museo"/>
              </a:rPr>
              <a:t>Talent refers to individuals who can make a significant difference to organisational performance, either through their immediate contribution or by reaching their potential.</a:t>
            </a:r>
          </a:p>
          <a:p>
            <a:pPr algn="l">
              <a:buFont typeface="Arial" panose="020B0604020202020204" pitchFamily="34" charset="0"/>
              <a:buChar char="•"/>
            </a:pPr>
            <a:r>
              <a:rPr lang="en-GB" b="0" i="0" dirty="0">
                <a:solidFill>
                  <a:srgbClr val="202020"/>
                </a:solidFill>
                <a:effectLst/>
                <a:latin typeface="Museo"/>
              </a:rPr>
              <a:t>Talent management is the systematic attraction, identification, development, engagement, retention, and deployment of those individuals who are valuable to an organisation, because of their potential or the critical role they have. </a:t>
            </a:r>
          </a:p>
          <a:p>
            <a:endParaRPr lang="en-GB" dirty="0"/>
          </a:p>
        </p:txBody>
      </p:sp>
    </p:spTree>
    <p:extLst>
      <p:ext uri="{BB962C8B-B14F-4D97-AF65-F5344CB8AC3E}">
        <p14:creationId xmlns:p14="http://schemas.microsoft.com/office/powerpoint/2010/main" val="1660787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DD2D4-A9FD-41E4-8E60-FC156C075DCE}"/>
              </a:ext>
            </a:extLst>
          </p:cNvPr>
          <p:cNvSpPr>
            <a:spLocks noGrp="1"/>
          </p:cNvSpPr>
          <p:nvPr>
            <p:ph type="title"/>
          </p:nvPr>
        </p:nvSpPr>
        <p:spPr/>
        <p:txBody>
          <a:bodyPr/>
          <a:lstStyle/>
          <a:p>
            <a:r>
              <a:rPr lang="en-GB" dirty="0"/>
              <a:t>Talent Management </a:t>
            </a:r>
          </a:p>
        </p:txBody>
      </p:sp>
      <p:sp>
        <p:nvSpPr>
          <p:cNvPr id="3" name="Content Placeholder 2">
            <a:extLst>
              <a:ext uri="{FF2B5EF4-FFF2-40B4-BE49-F238E27FC236}">
                <a16:creationId xmlns:a16="http://schemas.microsoft.com/office/drawing/2014/main" id="{F71C6467-960B-4691-A78E-2AC73C43CC27}"/>
              </a:ext>
            </a:extLst>
          </p:cNvPr>
          <p:cNvSpPr>
            <a:spLocks noGrp="1"/>
          </p:cNvSpPr>
          <p:nvPr>
            <p:ph idx="1"/>
          </p:nvPr>
        </p:nvSpPr>
        <p:spPr/>
        <p:txBody>
          <a:bodyPr/>
          <a:lstStyle/>
          <a:p>
            <a:r>
              <a:rPr lang="en-GB" b="0" i="0" dirty="0">
                <a:solidFill>
                  <a:srgbClr val="202020"/>
                </a:solidFill>
                <a:effectLst/>
                <a:latin typeface="Museo"/>
              </a:rPr>
              <a:t>Talent management means putting in place processes to: attract, identify, develop, engage, keep and deploy individuals valuable to an organisation. </a:t>
            </a:r>
          </a:p>
          <a:p>
            <a:r>
              <a:rPr lang="en-GB" b="0" i="0" dirty="0">
                <a:solidFill>
                  <a:srgbClr val="202020"/>
                </a:solidFill>
                <a:effectLst/>
                <a:latin typeface="Museo"/>
              </a:rPr>
              <a:t>To be effective, it needs to align with strategic business objectives. </a:t>
            </a:r>
          </a:p>
          <a:p>
            <a:r>
              <a:rPr lang="en-GB" b="0" i="0" dirty="0">
                <a:solidFill>
                  <a:srgbClr val="202020"/>
                </a:solidFill>
                <a:effectLst/>
                <a:latin typeface="Museo"/>
              </a:rPr>
              <a:t>Strategic talent management has several benefits: it builds a high-performance workplace; it fosters a learning climate; it adds value to the employer brand, and it improves diversity. </a:t>
            </a:r>
            <a:endParaRPr lang="en-GB" dirty="0"/>
          </a:p>
          <a:p>
            <a:endParaRPr lang="en-GB" dirty="0"/>
          </a:p>
        </p:txBody>
      </p:sp>
    </p:spTree>
    <p:extLst>
      <p:ext uri="{BB962C8B-B14F-4D97-AF65-F5344CB8AC3E}">
        <p14:creationId xmlns:p14="http://schemas.microsoft.com/office/powerpoint/2010/main" val="342973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8E828D-C597-4555-B990-FE6C15C84DB7}"/>
              </a:ext>
            </a:extLst>
          </p:cNvPr>
          <p:cNvSpPr>
            <a:spLocks noGrp="1"/>
          </p:cNvSpPr>
          <p:nvPr>
            <p:ph idx="1"/>
          </p:nvPr>
        </p:nvSpPr>
        <p:spPr>
          <a:xfrm>
            <a:off x="383822" y="688622"/>
            <a:ext cx="8302978" cy="4828611"/>
          </a:xfrm>
        </p:spPr>
        <p:txBody>
          <a:bodyPr>
            <a:normAutofit lnSpcReduction="10000"/>
          </a:bodyPr>
          <a:lstStyle/>
          <a:p>
            <a:pPr algn="l"/>
            <a:r>
              <a:rPr lang="en-GB" b="0" i="0" dirty="0">
                <a:solidFill>
                  <a:srgbClr val="202020"/>
                </a:solidFill>
                <a:effectLst/>
                <a:latin typeface="Museo"/>
              </a:rPr>
              <a:t>Talent management used to be associated to recruitment only. It has now evolved into an essential management practice. </a:t>
            </a:r>
          </a:p>
          <a:p>
            <a:pPr marL="0" indent="0" algn="l">
              <a:buNone/>
            </a:pPr>
            <a:r>
              <a:rPr lang="en-GB" b="0" i="0" dirty="0" err="1">
                <a:solidFill>
                  <a:srgbClr val="202020"/>
                </a:solidFill>
                <a:effectLst/>
                <a:latin typeface="Museo"/>
              </a:rPr>
              <a:t>Cipd</a:t>
            </a:r>
            <a:r>
              <a:rPr lang="en-GB" b="0" i="0" dirty="0">
                <a:solidFill>
                  <a:srgbClr val="202020"/>
                </a:solidFill>
                <a:effectLst/>
                <a:latin typeface="Museo"/>
              </a:rPr>
              <a:t> (2022)  </a:t>
            </a:r>
            <a:r>
              <a:rPr lang="en-GB" b="1" i="0" dirty="0">
                <a:solidFill>
                  <a:srgbClr val="202020"/>
                </a:solidFill>
                <a:effectLst/>
                <a:latin typeface="Museo"/>
                <a:hlinkClick r:id="rId2" tooltip="CIPD Resourcing and talent planning survey"/>
              </a:rPr>
              <a:t>Resourcing and talent planning survey</a:t>
            </a:r>
            <a:r>
              <a:rPr lang="en-GB" b="0" i="0" dirty="0">
                <a:solidFill>
                  <a:srgbClr val="202020"/>
                </a:solidFill>
                <a:effectLst/>
                <a:latin typeface="Museo"/>
              </a:rPr>
              <a:t> report recommends:</a:t>
            </a:r>
          </a:p>
          <a:p>
            <a:pPr lvl="1">
              <a:buFont typeface="Arial" panose="020B0604020202020204" pitchFamily="34" charset="0"/>
              <a:buChar char="•"/>
            </a:pPr>
            <a:r>
              <a:rPr lang="en-GB" sz="2800" b="0" i="0" dirty="0">
                <a:solidFill>
                  <a:srgbClr val="202020"/>
                </a:solidFill>
                <a:effectLst/>
                <a:latin typeface="Museo"/>
              </a:rPr>
              <a:t>Taking a strategic approach to workforce planning informed by data and evidence.</a:t>
            </a:r>
          </a:p>
          <a:p>
            <a:pPr lvl="1">
              <a:buFont typeface="Arial" panose="020B0604020202020204" pitchFamily="34" charset="0"/>
              <a:buChar char="•"/>
            </a:pPr>
            <a:r>
              <a:rPr lang="en-GB" sz="2800" b="0" i="0" dirty="0">
                <a:solidFill>
                  <a:srgbClr val="202020"/>
                </a:solidFill>
                <a:effectLst/>
                <a:latin typeface="Museo"/>
              </a:rPr>
              <a:t>Widening the talent pools through recruitment approaches and by strengthening the employer brand.</a:t>
            </a:r>
          </a:p>
          <a:p>
            <a:pPr lvl="1">
              <a:buFont typeface="Arial" panose="020B0604020202020204" pitchFamily="34" charset="0"/>
              <a:buChar char="•"/>
            </a:pPr>
            <a:r>
              <a:rPr lang="en-GB" sz="2800" b="0" i="0" dirty="0">
                <a:solidFill>
                  <a:srgbClr val="202020"/>
                </a:solidFill>
                <a:effectLst/>
                <a:latin typeface="Museo"/>
              </a:rPr>
              <a:t>Removing barriers to work through more inclusive recruitment practices. </a:t>
            </a:r>
          </a:p>
          <a:p>
            <a:endParaRPr lang="en-GB" dirty="0"/>
          </a:p>
        </p:txBody>
      </p:sp>
    </p:spTree>
    <p:extLst>
      <p:ext uri="{BB962C8B-B14F-4D97-AF65-F5344CB8AC3E}">
        <p14:creationId xmlns:p14="http://schemas.microsoft.com/office/powerpoint/2010/main" val="3402224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itle 4">
            <a:extLst>
              <a:ext uri="{FF2B5EF4-FFF2-40B4-BE49-F238E27FC236}">
                <a16:creationId xmlns:a16="http://schemas.microsoft.com/office/drawing/2014/main" id="{8889A2AA-546B-41D4-ADD0-CE5302CE0360}"/>
              </a:ext>
            </a:extLst>
          </p:cNvPr>
          <p:cNvSpPr>
            <a:spLocks noGrp="1"/>
          </p:cNvSpPr>
          <p:nvPr>
            <p:ph type="title"/>
          </p:nvPr>
        </p:nvSpPr>
        <p:spPr/>
        <p:txBody>
          <a:bodyPr/>
          <a:lstStyle/>
          <a:p>
            <a:r>
              <a:rPr lang="en-GB" dirty="0"/>
              <a:t>HRP</a:t>
            </a:r>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457200" y="1600201"/>
            <a:ext cx="7726680" cy="3874770"/>
          </a:xfrm>
        </p:spPr>
        <p:txBody>
          <a:bodyPr>
            <a:normAutofit/>
          </a:bodyPr>
          <a:lstStyle/>
          <a:p>
            <a:pPr marL="0" indent="0" eaLnBrk="1" hangingPunct="1">
              <a:spcBef>
                <a:spcPct val="50000"/>
              </a:spcBef>
              <a:buNone/>
            </a:pPr>
            <a:r>
              <a:rPr lang="en-GB" altLang="en-US" sz="2800" dirty="0">
                <a:latin typeface="Arial" panose="020B0604020202020204" pitchFamily="34" charset="0"/>
                <a:cs typeface="Arial" panose="020B0604020202020204" pitchFamily="34" charset="0"/>
              </a:rPr>
              <a:t>The techniques of human resource planning are some of the most involved and complex activities carried out by resourcing and talent management professionals.</a:t>
            </a:r>
          </a:p>
          <a:p>
            <a:pPr marL="0" indent="0" eaLnBrk="1" hangingPunct="1">
              <a:spcBef>
                <a:spcPct val="50000"/>
              </a:spcBef>
              <a:buNone/>
            </a:pPr>
            <a:r>
              <a:rPr lang="en-GB" altLang="en-US" sz="2800" dirty="0">
                <a:latin typeface="Arial" panose="020B0604020202020204" pitchFamily="34" charset="0"/>
                <a:cs typeface="Arial" panose="020B0604020202020204" pitchFamily="34" charset="0"/>
              </a:rPr>
              <a:t>By contrast, the basic principles on which they are founded are straightforward, with a potential significance that is readily understood.</a:t>
            </a:r>
            <a:endParaRPr lang="en-US" altLang="en-US" sz="2800" dirty="0">
              <a:latin typeface="Arial" panose="020B0604020202020204" pitchFamily="34" charset="0"/>
              <a:cs typeface="Arial" panose="020B0604020202020204" pitchFamily="34" charset="0"/>
            </a:endParaRPr>
          </a:p>
          <a:p>
            <a:pPr marL="0" indent="0" eaLnBrk="1" hangingPunct="1">
              <a:spcBef>
                <a:spcPct val="50000"/>
              </a:spcBef>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6921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8" name="Title 7">
            <a:extLst>
              <a:ext uri="{FF2B5EF4-FFF2-40B4-BE49-F238E27FC236}">
                <a16:creationId xmlns:a16="http://schemas.microsoft.com/office/drawing/2014/main" id="{320B0788-ABCF-4724-A9B0-29E1DCE83FF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forecasting labour supply and demand</a:t>
            </a:r>
            <a:endParaRPr lang="en-GB" dirty="0"/>
          </a:p>
        </p:txBody>
      </p:sp>
      <p:sp>
        <p:nvSpPr>
          <p:cNvPr id="5" name="Content Placeholder 4">
            <a:extLst>
              <a:ext uri="{FF2B5EF4-FFF2-40B4-BE49-F238E27FC236}">
                <a16:creationId xmlns:a16="http://schemas.microsoft.com/office/drawing/2014/main" id="{B70312FE-E545-4BE1-AF9D-9EF5322F52F3}"/>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Different authors may employ different uses of the term ‘human resource planning’.</a:t>
            </a:r>
          </a:p>
          <a:p>
            <a:r>
              <a:rPr lang="en-GB" dirty="0">
                <a:latin typeface="Arial" panose="020B0604020202020204" pitchFamily="34" charset="0"/>
                <a:cs typeface="Arial" panose="020B0604020202020204" pitchFamily="34" charset="0"/>
              </a:rPr>
              <a:t>The focus is on forecasting labour supply and demand, and developing plans to reconcile any future gap that is identified between the human resources an organisation needs and those to which it is likely to have access.</a:t>
            </a:r>
          </a:p>
          <a:p>
            <a:endParaRPr lang="en-GB" dirty="0"/>
          </a:p>
        </p:txBody>
      </p:sp>
    </p:spTree>
    <p:extLst>
      <p:ext uri="{BB962C8B-B14F-4D97-AF65-F5344CB8AC3E}">
        <p14:creationId xmlns:p14="http://schemas.microsoft.com/office/powerpoint/2010/main" val="3998920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457199" y="522514"/>
            <a:ext cx="8196943" cy="5159829"/>
          </a:xfrm>
        </p:spPr>
        <p:txBody>
          <a:bodyPr>
            <a:normAutofit/>
          </a:body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en-US" sz="4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Stages in human resource planning</a:t>
            </a:r>
          </a:p>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aim is to assess and forecast an organisation</a:t>
            </a:r>
            <a:r>
              <a:rPr kumimoji="0" lang="ja-JP" altLang="en-GB"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r>
              <a:rPr kumimoji="0" lang="en-GB" altLang="ja-JP"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 position in relation to its labour markets. This is mostly used to formulate the data on which plans of action are based, rather than in the drawing up of those plans.</a:t>
            </a:r>
          </a:p>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Stages in an HR planning cycle:</a:t>
            </a:r>
          </a:p>
          <a:p>
            <a:pPr marL="0" marR="0" lvl="0" indent="0" algn="l" defTabSz="914400" rtl="0" eaLnBrk="1" fontAlgn="auto" latinLnBrk="0" hangingPunct="1">
              <a:lnSpc>
                <a:spcPct val="100000"/>
              </a:lnSpc>
              <a:spcBef>
                <a:spcPct val="50000"/>
              </a:spcBef>
              <a:spcAft>
                <a:spcPts val="0"/>
              </a:spcAft>
              <a:buClrTx/>
              <a:buSzTx/>
              <a:buFontTx/>
              <a:buAutoNum type="arabicPeriod"/>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Forecasting future demand for human resources</a:t>
            </a:r>
          </a:p>
          <a:p>
            <a:pPr marL="0" marR="0" lvl="0" indent="0" algn="l" defTabSz="914400" rtl="0" eaLnBrk="1" fontAlgn="auto" latinLnBrk="0" hangingPunct="1">
              <a:lnSpc>
                <a:spcPct val="100000"/>
              </a:lnSpc>
              <a:spcBef>
                <a:spcPct val="50000"/>
              </a:spcBef>
              <a:spcAft>
                <a:spcPts val="0"/>
              </a:spcAft>
              <a:buClrTx/>
              <a:buSzTx/>
              <a:buFontTx/>
              <a:buAutoNum type="arabicPeriod"/>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Forecasting future internal supply</a:t>
            </a:r>
          </a:p>
          <a:p>
            <a:pPr marL="0" marR="0" lvl="0" indent="0" algn="l" defTabSz="914400" rtl="0" eaLnBrk="1" fontAlgn="auto" latinLnBrk="0" hangingPunct="1">
              <a:lnSpc>
                <a:spcPct val="100000"/>
              </a:lnSpc>
              <a:spcBef>
                <a:spcPct val="50000"/>
              </a:spcBef>
              <a:spcAft>
                <a:spcPts val="0"/>
              </a:spcAft>
              <a:buClrTx/>
              <a:buSzTx/>
              <a:buFontTx/>
              <a:buAutoNum type="arabicPeriod"/>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Forecasting future external supply</a:t>
            </a:r>
          </a:p>
          <a:p>
            <a:pPr marL="0" marR="0" lvl="0" indent="0" algn="l" defTabSz="914400" rtl="0" eaLnBrk="1" fontAlgn="auto" latinLnBrk="0" hangingPunct="1">
              <a:lnSpc>
                <a:spcPct val="100000"/>
              </a:lnSpc>
              <a:spcBef>
                <a:spcPct val="50000"/>
              </a:spcBef>
              <a:spcAft>
                <a:spcPts val="0"/>
              </a:spcAft>
              <a:buClrTx/>
              <a:buSzTx/>
              <a:buFontTx/>
              <a:buAutoNum type="arabicPeriod"/>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Formulating responses to the forecasts.</a:t>
            </a:r>
          </a:p>
          <a:p>
            <a:pPr marL="0" marR="0" lvl="0" indent="0" algn="l" defTabSz="914400" rtl="0" eaLnBrk="1" fontAlgn="auto" latinLnBrk="0" hangingPunct="1">
              <a:lnSpc>
                <a:spcPct val="100000"/>
              </a:lnSpc>
              <a:spcBef>
                <a:spcPct val="50000"/>
              </a:spcBef>
              <a:spcAft>
                <a:spcPts val="0"/>
              </a:spcAft>
              <a:buClrTx/>
              <a:buSzTx/>
              <a:buFontTx/>
              <a:buChar char="•"/>
              <a:tabLst/>
              <a:defRPr/>
            </a:pPr>
            <a:endParaRPr lang="en-US" altLang="en-US" dirty="0">
              <a:latin typeface="Arial" panose="020B0604020202020204" pitchFamily="34" charset="0"/>
              <a:cs typeface="Arial" panose="020B0604020202020204" pitchFamily="34" charset="0"/>
            </a:endParaRPr>
          </a:p>
          <a:p>
            <a:pPr marL="0" indent="0" eaLnBrk="1" hangingPunct="1">
              <a:spcBef>
                <a:spcPct val="50000"/>
              </a:spcBef>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1390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10" name="Text Box 2">
            <a:extLst>
              <a:ext uri="{FF2B5EF4-FFF2-40B4-BE49-F238E27FC236}">
                <a16:creationId xmlns:a16="http://schemas.microsoft.com/office/drawing/2014/main" id="{A08E41C1-5708-4723-8022-243D67E5270E}"/>
              </a:ext>
            </a:extLst>
          </p:cNvPr>
          <p:cNvSpPr txBox="1">
            <a:spLocks noChangeArrowheads="1"/>
          </p:cNvSpPr>
          <p:nvPr/>
        </p:nvSpPr>
        <p:spPr bwMode="auto">
          <a:xfrm>
            <a:off x="685800" y="685800"/>
            <a:ext cx="7924800" cy="4032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Forecasting future demand (1)</a:t>
            </a:r>
          </a:p>
          <a:p>
            <a:pPr eaLnBrk="1" hangingPunct="1">
              <a:spcBef>
                <a:spcPct val="50000"/>
              </a:spcBef>
            </a:pPr>
            <a:r>
              <a:rPr lang="en-GB" altLang="en-US" dirty="0">
                <a:latin typeface="Arial" panose="020B0604020202020204" pitchFamily="34" charset="0"/>
                <a:cs typeface="Arial" panose="020B0604020202020204" pitchFamily="34" charset="0"/>
              </a:rPr>
              <a:t>This process can be defined as</a:t>
            </a: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analysing, reviewing and attempting to predict the numbers, by kind, of the manpower needed by the organisation to achieve its objectives</a:t>
            </a: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a:t>
            </a:r>
          </a:p>
          <a:p>
            <a:pPr eaLnBrk="1" hangingPunct="1">
              <a:spcBef>
                <a:spcPct val="50000"/>
              </a:spcBef>
            </a:pPr>
            <a:r>
              <a:rPr lang="en-GB" altLang="en-US" dirty="0">
                <a:latin typeface="Arial" panose="020B0604020202020204" pitchFamily="34" charset="0"/>
                <a:cs typeface="Arial" panose="020B0604020202020204" pitchFamily="34" charset="0"/>
              </a:rPr>
              <a:t>Depends on:</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Timescale that the forecast is intended to cover</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Nature of the activities carried out by the organisation.</a:t>
            </a:r>
          </a:p>
        </p:txBody>
      </p:sp>
    </p:spTree>
    <p:extLst>
      <p:ext uri="{BB962C8B-B14F-4D97-AF65-F5344CB8AC3E}">
        <p14:creationId xmlns:p14="http://schemas.microsoft.com/office/powerpoint/2010/main" val="2486671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1">
            <a:extLst>
              <a:ext uri="{FF2B5EF4-FFF2-40B4-BE49-F238E27FC236}">
                <a16:creationId xmlns:a16="http://schemas.microsoft.com/office/drawing/2014/main" id="{691E4283-5F41-43FD-B222-DCB8C248EF11}"/>
              </a:ext>
            </a:extLst>
          </p:cNvPr>
          <p:cNvSpPr txBox="1">
            <a:spLocks noChangeArrowheads="1"/>
          </p:cNvSpPr>
          <p:nvPr/>
        </p:nvSpPr>
        <p:spPr bwMode="auto">
          <a:xfrm>
            <a:off x="827088" y="765175"/>
            <a:ext cx="7561262" cy="421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r>
              <a:rPr lang="en-GB" altLang="en-US" sz="4000" b="1" dirty="0">
                <a:latin typeface="Arial" panose="020B0604020202020204" pitchFamily="34" charset="0"/>
                <a:cs typeface="Arial" panose="020B0604020202020204" pitchFamily="34" charset="0"/>
              </a:rPr>
              <a:t>Forecasting future demand (2)</a:t>
            </a:r>
          </a:p>
          <a:p>
            <a:pPr eaLnBrk="1" hangingPunct="1">
              <a:spcBef>
                <a:spcPct val="50000"/>
              </a:spcBef>
            </a:pPr>
            <a:r>
              <a:rPr lang="en-GB" altLang="en-US" dirty="0">
                <a:latin typeface="Arial" panose="020B0604020202020204" pitchFamily="34" charset="0"/>
                <a:cs typeface="Arial" panose="020B0604020202020204" pitchFamily="34" charset="0"/>
              </a:rPr>
              <a:t>Four basic categories: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systematic techniques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managerial judgement</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combining systematic and subjective approaches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working back from costs.</a:t>
            </a:r>
          </a:p>
          <a:p>
            <a:pPr eaLnBrk="1" hangingPunct="1"/>
            <a:endParaRPr lang="en-GB" altLang="en-US" b="1" dirty="0">
              <a:latin typeface="Arial" panose="020B0604020202020204" pitchFamily="34" charset="0"/>
              <a:cs typeface="Arial" panose="020B0604020202020204" pitchFamily="34" charset="0"/>
            </a:endParaRPr>
          </a:p>
          <a:p>
            <a:pPr eaLnBrk="1" hangingPunct="1"/>
            <a:endParaRPr lang="en-US" altLang="en-US" dirty="0"/>
          </a:p>
        </p:txBody>
      </p:sp>
    </p:spTree>
    <p:extLst>
      <p:ext uri="{BB962C8B-B14F-4D97-AF65-F5344CB8AC3E}">
        <p14:creationId xmlns:p14="http://schemas.microsoft.com/office/powerpoint/2010/main" val="3938552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 Box 2">
            <a:extLst>
              <a:ext uri="{FF2B5EF4-FFF2-40B4-BE49-F238E27FC236}">
                <a16:creationId xmlns:a16="http://schemas.microsoft.com/office/drawing/2014/main" id="{950C37FF-101F-4B57-8C8E-34850E9F5D36}"/>
              </a:ext>
            </a:extLst>
          </p:cNvPr>
          <p:cNvSpPr txBox="1">
            <a:spLocks noChangeArrowheads="1"/>
          </p:cNvSpPr>
          <p:nvPr/>
        </p:nvSpPr>
        <p:spPr bwMode="auto">
          <a:xfrm>
            <a:off x="685800" y="685800"/>
            <a:ext cx="7924800" cy="421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Systematic techniques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Time series – estimating future requirements from an analysis of past and current experience. Appropriate only in relatively stable business environments.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Work study – study of individual tasks or processes in order to establish the numbers required to complete them most effectively and efficiently.</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Incorporating productivity trends into the time series calculation.</a:t>
            </a:r>
          </a:p>
        </p:txBody>
      </p:sp>
    </p:spTree>
    <p:extLst>
      <p:ext uri="{BB962C8B-B14F-4D97-AF65-F5344CB8AC3E}">
        <p14:creationId xmlns:p14="http://schemas.microsoft.com/office/powerpoint/2010/main" val="3781947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 Box 2">
            <a:extLst>
              <a:ext uri="{FF2B5EF4-FFF2-40B4-BE49-F238E27FC236}">
                <a16:creationId xmlns:a16="http://schemas.microsoft.com/office/drawing/2014/main" id="{9892B5CF-1AF2-4AC1-A6D9-B4FB899A4D91}"/>
              </a:ext>
            </a:extLst>
          </p:cNvPr>
          <p:cNvSpPr txBox="1">
            <a:spLocks noChangeArrowheads="1"/>
          </p:cNvSpPr>
          <p:nvPr/>
        </p:nvSpPr>
        <p:spPr bwMode="auto">
          <a:xfrm>
            <a:off x="685800" y="685800"/>
            <a:ext cx="7924800" cy="4032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Managerial judgement</a:t>
            </a:r>
          </a:p>
          <a:p>
            <a:pPr eaLnBrk="1" hangingPunct="1">
              <a:spcBef>
                <a:spcPct val="50000"/>
              </a:spcBef>
            </a:pPr>
            <a:r>
              <a:rPr lang="en-GB" altLang="en-US" dirty="0">
                <a:latin typeface="Arial" panose="020B0604020202020204" pitchFamily="34" charset="0"/>
                <a:cs typeface="Arial" panose="020B0604020202020204" pitchFamily="34" charset="0"/>
              </a:rPr>
              <a:t>Decisions are based on managers’ subjective views about likely future human resource needs. This is often the only option in situations where the business environment is highly volatile.</a:t>
            </a:r>
          </a:p>
          <a:p>
            <a:pPr eaLnBrk="1" hangingPunct="1">
              <a:spcBef>
                <a:spcPct val="50000"/>
              </a:spcBef>
            </a:pP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Delphi technique</a:t>
            </a: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 a systematic approach to decision-making that aims to introduce a measure of objectivity into the forecasting process on the basis of managerial judgement.</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4618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 Box 2">
            <a:extLst>
              <a:ext uri="{FF2B5EF4-FFF2-40B4-BE49-F238E27FC236}">
                <a16:creationId xmlns:a16="http://schemas.microsoft.com/office/drawing/2014/main" id="{9E07DD3C-2C40-4F9D-B95A-1A7594A259B2}"/>
              </a:ext>
            </a:extLst>
          </p:cNvPr>
          <p:cNvSpPr txBox="1">
            <a:spLocks noChangeArrowheads="1"/>
          </p:cNvSpPr>
          <p:nvPr/>
        </p:nvSpPr>
        <p:spPr bwMode="auto">
          <a:xfrm>
            <a:off x="685800" y="685800"/>
            <a:ext cx="7924800" cy="3662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Working back from costs</a:t>
            </a:r>
          </a:p>
          <a:p>
            <a:pPr eaLnBrk="1" hangingPunct="1">
              <a:spcBef>
                <a:spcPct val="50000"/>
              </a:spcBef>
            </a:pPr>
            <a:r>
              <a:rPr lang="en-GB" altLang="en-US" dirty="0">
                <a:latin typeface="Arial" panose="020B0604020202020204" pitchFamily="34" charset="0"/>
                <a:cs typeface="Arial" panose="020B0604020202020204" pitchFamily="34" charset="0"/>
              </a:rPr>
              <a:t>The process begins with the future budget for staff costs. The HR planner then works out, given that constraint, how many people will be affordable, and at what salary level. The focus is on designing organisational structures and methods of working that will permit the budget to be met</a:t>
            </a:r>
            <a:r>
              <a:rPr lang="en-GB" altLang="en-US" dirty="0">
                <a:latin typeface="Arial Unicode MS" panose="020B0604020202020204" pitchFamily="34" charset="-128"/>
              </a:rPr>
              <a:t>.</a:t>
            </a:r>
          </a:p>
          <a:p>
            <a:pPr eaLnBrk="1" hangingPunct="1">
              <a:spcBef>
                <a:spcPct val="50000"/>
              </a:spcBef>
            </a:pPr>
            <a:endParaRPr lang="en-GB" altLang="en-US" dirty="0">
              <a:latin typeface="Arial Unicode MS" panose="020B0604020202020204" pitchFamily="34" charset="-128"/>
            </a:endParaRPr>
          </a:p>
        </p:txBody>
      </p:sp>
    </p:spTree>
    <p:extLst>
      <p:ext uri="{BB962C8B-B14F-4D97-AF65-F5344CB8AC3E}">
        <p14:creationId xmlns:p14="http://schemas.microsoft.com/office/powerpoint/2010/main" val="3329522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 Box 2">
            <a:extLst>
              <a:ext uri="{FF2B5EF4-FFF2-40B4-BE49-F238E27FC236}">
                <a16:creationId xmlns:a16="http://schemas.microsoft.com/office/drawing/2014/main" id="{14BEB34A-0D82-4F09-B0D8-BFA2258E967E}"/>
              </a:ext>
            </a:extLst>
          </p:cNvPr>
          <p:cNvSpPr txBox="1">
            <a:spLocks noChangeArrowheads="1"/>
          </p:cNvSpPr>
          <p:nvPr/>
        </p:nvSpPr>
        <p:spPr bwMode="auto">
          <a:xfrm>
            <a:off x="685800" y="685800"/>
            <a:ext cx="7924800" cy="5694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charset="0"/>
                <a:ea typeface="ＭＳ Ｐゴシック" charset="0"/>
                <a:cs typeface="Times New Roman" charset="0"/>
              </a:defRPr>
            </a:lvl1pPr>
            <a:lvl2pPr marL="742950" indent="-285750" eaLnBrk="0" hangingPunct="0">
              <a:defRPr sz="2400">
                <a:solidFill>
                  <a:schemeClr val="tx1"/>
                </a:solidFill>
                <a:latin typeface="Times New Roman" charset="0"/>
                <a:ea typeface="Times New Roman" charset="0"/>
                <a:cs typeface="Times New Roman" charset="0"/>
              </a:defRPr>
            </a:lvl2pPr>
            <a:lvl3pPr marL="1143000" indent="-228600" eaLnBrk="0" hangingPunct="0">
              <a:defRPr sz="2400">
                <a:solidFill>
                  <a:schemeClr val="tx1"/>
                </a:solidFill>
                <a:latin typeface="Times New Roman" charset="0"/>
                <a:ea typeface="Times New Roman" charset="0"/>
                <a:cs typeface="Times New Roman" charset="0"/>
              </a:defRPr>
            </a:lvl3pPr>
            <a:lvl4pPr marL="1600200" indent="-228600" eaLnBrk="0" hangingPunct="0">
              <a:defRPr sz="2400">
                <a:solidFill>
                  <a:schemeClr val="tx1"/>
                </a:solidFill>
                <a:latin typeface="Times New Roman" charset="0"/>
                <a:ea typeface="Times New Roman" charset="0"/>
                <a:cs typeface="Times New Roman" charset="0"/>
              </a:defRPr>
            </a:lvl4pPr>
            <a:lvl5pPr marL="2057400" indent="-228600" eaLnBrk="0" hangingPunct="0">
              <a:defRPr sz="2400">
                <a:solidFill>
                  <a:schemeClr val="tx1"/>
                </a:solidFill>
                <a:latin typeface="Times New Roman" charset="0"/>
                <a:ea typeface="Times New Roman" charset="0"/>
                <a:cs typeface="Times New Roman" charset="0"/>
              </a:defRPr>
            </a:lvl5pPr>
            <a:lvl6pPr marL="25146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718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290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862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algn="ctr" eaLnBrk="1" hangingPunct="1">
              <a:spcBef>
                <a:spcPct val="50000"/>
              </a:spcBef>
              <a:defRPr/>
            </a:pPr>
            <a:r>
              <a:rPr lang="en-GB" sz="4000" b="1" dirty="0">
                <a:latin typeface="Arial"/>
                <a:cs typeface="Arial"/>
              </a:rPr>
              <a:t>Forecasting internal supply</a:t>
            </a:r>
          </a:p>
          <a:p>
            <a:pPr marL="0" eaLnBrk="1" hangingPunct="1">
              <a:spcBef>
                <a:spcPct val="50000"/>
              </a:spcBef>
              <a:defRPr/>
            </a:pPr>
            <a:r>
              <a:rPr lang="en-GB" dirty="0">
                <a:latin typeface="Arial"/>
                <a:cs typeface="Arial"/>
              </a:rPr>
              <a:t>The current workforce is analysed department by department or grade by grade, to allow an estimate of the numbers likely to remain employed and the skills they are likely to possess.</a:t>
            </a:r>
          </a:p>
          <a:p>
            <a:pPr eaLnBrk="1" hangingPunct="1">
              <a:spcBef>
                <a:spcPct val="50000"/>
              </a:spcBef>
              <a:defRPr/>
            </a:pPr>
            <a:r>
              <a:rPr lang="en-GB" dirty="0">
                <a:latin typeface="Arial"/>
                <a:cs typeface="Arial"/>
              </a:rPr>
              <a:t>Techniques:</a:t>
            </a:r>
          </a:p>
          <a:p>
            <a:pPr eaLnBrk="1" hangingPunct="1">
              <a:spcBef>
                <a:spcPct val="50000"/>
              </a:spcBef>
              <a:buFontTx/>
              <a:buChar char="•"/>
              <a:defRPr/>
            </a:pPr>
            <a:r>
              <a:rPr lang="en-GB" dirty="0">
                <a:latin typeface="Arial"/>
                <a:cs typeface="Arial"/>
              </a:rPr>
              <a:t>wastage analysis</a:t>
            </a:r>
          </a:p>
          <a:p>
            <a:pPr eaLnBrk="1" hangingPunct="1">
              <a:spcBef>
                <a:spcPct val="50000"/>
              </a:spcBef>
              <a:buFontTx/>
              <a:buChar char="•"/>
              <a:defRPr/>
            </a:pPr>
            <a:r>
              <a:rPr lang="en-GB" dirty="0">
                <a:latin typeface="Arial"/>
                <a:cs typeface="Arial"/>
              </a:rPr>
              <a:t>stability analysis</a:t>
            </a:r>
          </a:p>
          <a:p>
            <a:pPr eaLnBrk="1" hangingPunct="1">
              <a:spcBef>
                <a:spcPct val="50000"/>
              </a:spcBef>
              <a:buFontTx/>
              <a:buChar char="•"/>
              <a:defRPr/>
            </a:pPr>
            <a:r>
              <a:rPr lang="en-GB" dirty="0">
                <a:latin typeface="Arial"/>
                <a:cs typeface="Arial"/>
              </a:rPr>
              <a:t>cohort analysis</a:t>
            </a:r>
          </a:p>
          <a:p>
            <a:pPr eaLnBrk="1" hangingPunct="1">
              <a:spcBef>
                <a:spcPct val="50000"/>
              </a:spcBef>
              <a:buFontTx/>
              <a:buChar char="•"/>
              <a:defRPr/>
            </a:pPr>
            <a:r>
              <a:rPr lang="en-GB" dirty="0">
                <a:latin typeface="Arial"/>
                <a:cs typeface="Arial"/>
              </a:rPr>
              <a:t>internal promotion analysis.</a:t>
            </a:r>
          </a:p>
          <a:p>
            <a:pPr eaLnBrk="1" hangingPunct="1">
              <a:spcBef>
                <a:spcPct val="50000"/>
              </a:spcBef>
              <a:defRPr/>
            </a:pPr>
            <a:endParaRPr lang="en-GB" dirty="0">
              <a:latin typeface="Arial"/>
              <a:cs typeface="Arial"/>
            </a:endParaRPr>
          </a:p>
        </p:txBody>
      </p:sp>
    </p:spTree>
    <p:extLst>
      <p:ext uri="{BB962C8B-B14F-4D97-AF65-F5344CB8AC3E}">
        <p14:creationId xmlns:p14="http://schemas.microsoft.com/office/powerpoint/2010/main" val="2315937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 Box 2">
            <a:extLst>
              <a:ext uri="{FF2B5EF4-FFF2-40B4-BE49-F238E27FC236}">
                <a16:creationId xmlns:a16="http://schemas.microsoft.com/office/drawing/2014/main" id="{F6DB366E-96F9-4E72-B8DB-77E04BD75039}"/>
              </a:ext>
            </a:extLst>
          </p:cNvPr>
          <p:cNvSpPr txBox="1">
            <a:spLocks noChangeArrowheads="1"/>
          </p:cNvSpPr>
          <p:nvPr/>
        </p:nvSpPr>
        <p:spPr bwMode="auto">
          <a:xfrm>
            <a:off x="199505" y="253538"/>
            <a:ext cx="8944495" cy="495520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marL="457200" indent="-457200" eaLnBrk="0" hangingPunct="0">
              <a:defRPr sz="2400">
                <a:solidFill>
                  <a:schemeClr val="tx1"/>
                </a:solidFill>
                <a:latin typeface="Times New Roman" charset="0"/>
                <a:ea typeface="ＭＳ Ｐゴシック" charset="0"/>
                <a:cs typeface="Times New Roman" charset="0"/>
              </a:defRPr>
            </a:lvl1pPr>
            <a:lvl2pPr marL="742950" indent="-285750" eaLnBrk="0" hangingPunct="0">
              <a:defRPr sz="2400">
                <a:solidFill>
                  <a:schemeClr val="tx1"/>
                </a:solidFill>
                <a:latin typeface="Times New Roman" charset="0"/>
                <a:ea typeface="Times New Roman" charset="0"/>
                <a:cs typeface="Times New Roman" charset="0"/>
              </a:defRPr>
            </a:lvl2pPr>
            <a:lvl3pPr marL="1143000" indent="-228600" eaLnBrk="0" hangingPunct="0">
              <a:defRPr sz="2400">
                <a:solidFill>
                  <a:schemeClr val="tx1"/>
                </a:solidFill>
                <a:latin typeface="Times New Roman" charset="0"/>
                <a:ea typeface="Times New Roman" charset="0"/>
                <a:cs typeface="Times New Roman" charset="0"/>
              </a:defRPr>
            </a:lvl3pPr>
            <a:lvl4pPr marL="1600200" indent="-228600" eaLnBrk="0" hangingPunct="0">
              <a:defRPr sz="2400">
                <a:solidFill>
                  <a:schemeClr val="tx1"/>
                </a:solidFill>
                <a:latin typeface="Times New Roman" charset="0"/>
                <a:ea typeface="Times New Roman" charset="0"/>
                <a:cs typeface="Times New Roman" charset="0"/>
              </a:defRPr>
            </a:lvl4pPr>
            <a:lvl5pPr marL="2057400" indent="-228600" eaLnBrk="0" hangingPunct="0">
              <a:defRPr sz="2400">
                <a:solidFill>
                  <a:schemeClr val="tx1"/>
                </a:solidFill>
                <a:latin typeface="Times New Roman" charset="0"/>
                <a:ea typeface="Times New Roman" charset="0"/>
                <a:cs typeface="Times New Roman" charset="0"/>
              </a:defRPr>
            </a:lvl5pPr>
            <a:lvl6pPr marL="25146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718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290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862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algn="ctr" eaLnBrk="1" hangingPunct="1">
              <a:spcBef>
                <a:spcPct val="50000"/>
              </a:spcBef>
              <a:defRPr/>
            </a:pPr>
            <a:r>
              <a:rPr lang="en-GB" sz="4000" b="1" dirty="0">
                <a:latin typeface="Arial"/>
                <a:cs typeface="Arial"/>
              </a:rPr>
              <a:t>Forecasting external supply</a:t>
            </a:r>
          </a:p>
          <a:p>
            <a:pPr marL="0" eaLnBrk="1" hangingPunct="1">
              <a:spcBef>
                <a:spcPct val="50000"/>
              </a:spcBef>
              <a:defRPr/>
            </a:pPr>
            <a:r>
              <a:rPr lang="en-GB" dirty="0">
                <a:latin typeface="Arial"/>
                <a:cs typeface="Arial"/>
              </a:rPr>
              <a:t>Having established the future demand for different kinds of employee, and how these needs will or will not be met internally, it is necessary to give attention to filling the gap and reconciling supply and demand using the external labour market.</a:t>
            </a:r>
          </a:p>
          <a:p>
            <a:pPr marL="0" eaLnBrk="1" hangingPunct="1">
              <a:spcBef>
                <a:spcPct val="50000"/>
              </a:spcBef>
              <a:defRPr/>
            </a:pPr>
            <a:r>
              <a:rPr lang="en-GB" dirty="0">
                <a:latin typeface="Arial"/>
                <a:cs typeface="Arial"/>
              </a:rPr>
              <a:t>Organisations will need to turn to statistical information on local, national and even international labour markets.</a:t>
            </a:r>
          </a:p>
          <a:p>
            <a:pPr marL="0" eaLnBrk="1" hangingPunct="1">
              <a:spcBef>
                <a:spcPct val="50000"/>
              </a:spcBef>
              <a:defRPr/>
            </a:pPr>
            <a:r>
              <a:rPr lang="en-GB" dirty="0">
                <a:latin typeface="Arial"/>
                <a:cs typeface="Arial"/>
              </a:rPr>
              <a:t>Impact of remote/hybrid working - expand the available pool of possible recruits, enabling employers to look well beyond their immediate locality due to a large extension of the potential ‘travel to work area’.</a:t>
            </a:r>
          </a:p>
        </p:txBody>
      </p:sp>
    </p:spTree>
    <p:extLst>
      <p:ext uri="{BB962C8B-B14F-4D97-AF65-F5344CB8AC3E}">
        <p14:creationId xmlns:p14="http://schemas.microsoft.com/office/powerpoint/2010/main" val="70307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 Box 2">
            <a:extLst>
              <a:ext uri="{FF2B5EF4-FFF2-40B4-BE49-F238E27FC236}">
                <a16:creationId xmlns:a16="http://schemas.microsoft.com/office/drawing/2014/main" id="{CC78B9E0-35DD-47BC-8CA8-9DD4F4241FB4}"/>
              </a:ext>
            </a:extLst>
          </p:cNvPr>
          <p:cNvSpPr txBox="1">
            <a:spLocks noChangeArrowheads="1"/>
          </p:cNvSpPr>
          <p:nvPr/>
        </p:nvSpPr>
        <p:spPr bwMode="auto">
          <a:xfrm>
            <a:off x="645744" y="331636"/>
            <a:ext cx="7924800" cy="550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charset="0"/>
                <a:ea typeface="ＭＳ Ｐゴシック" charset="0"/>
                <a:cs typeface="Times New Roman" charset="0"/>
              </a:defRPr>
            </a:lvl1pPr>
            <a:lvl2pPr marL="742950" indent="-285750" eaLnBrk="0" hangingPunct="0">
              <a:defRPr sz="2400">
                <a:solidFill>
                  <a:schemeClr val="tx1"/>
                </a:solidFill>
                <a:latin typeface="Times New Roman" charset="0"/>
                <a:ea typeface="Times New Roman" charset="0"/>
                <a:cs typeface="Times New Roman" charset="0"/>
              </a:defRPr>
            </a:lvl2pPr>
            <a:lvl3pPr marL="1143000" indent="-228600" eaLnBrk="0" hangingPunct="0">
              <a:defRPr sz="2400">
                <a:solidFill>
                  <a:schemeClr val="tx1"/>
                </a:solidFill>
                <a:latin typeface="Times New Roman" charset="0"/>
                <a:ea typeface="Times New Roman" charset="0"/>
                <a:cs typeface="Times New Roman" charset="0"/>
              </a:defRPr>
            </a:lvl3pPr>
            <a:lvl4pPr marL="1600200" indent="-228600" eaLnBrk="0" hangingPunct="0">
              <a:defRPr sz="2400">
                <a:solidFill>
                  <a:schemeClr val="tx1"/>
                </a:solidFill>
                <a:latin typeface="Times New Roman" charset="0"/>
                <a:ea typeface="Times New Roman" charset="0"/>
                <a:cs typeface="Times New Roman" charset="0"/>
              </a:defRPr>
            </a:lvl4pPr>
            <a:lvl5pPr marL="2057400" indent="-228600" eaLnBrk="0" hangingPunct="0">
              <a:defRPr sz="2400">
                <a:solidFill>
                  <a:schemeClr val="tx1"/>
                </a:solidFill>
                <a:latin typeface="Times New Roman" charset="0"/>
                <a:ea typeface="Times New Roman" charset="0"/>
                <a:cs typeface="Times New Roman" charset="0"/>
              </a:defRPr>
            </a:lvl5pPr>
            <a:lvl6pPr marL="25146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718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290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86200" indent="-228600"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algn="ctr" eaLnBrk="1" hangingPunct="1">
              <a:spcBef>
                <a:spcPct val="50000"/>
              </a:spcBef>
              <a:defRPr/>
            </a:pPr>
            <a:r>
              <a:rPr lang="en-GB" sz="4000" b="1" dirty="0">
                <a:latin typeface="Arial"/>
                <a:cs typeface="Arial"/>
              </a:rPr>
              <a:t>Computer applications</a:t>
            </a:r>
          </a:p>
          <a:p>
            <a:pPr marL="0" eaLnBrk="1" hangingPunct="1">
              <a:spcBef>
                <a:spcPct val="50000"/>
              </a:spcBef>
              <a:defRPr/>
            </a:pPr>
            <a:r>
              <a:rPr lang="en-GB" dirty="0">
                <a:latin typeface="Arial"/>
                <a:cs typeface="Arial"/>
              </a:rPr>
              <a:t>The use of IT in human resource planning falls into three broad categories.</a:t>
            </a:r>
          </a:p>
          <a:p>
            <a:pPr eaLnBrk="1" hangingPunct="1">
              <a:spcBef>
                <a:spcPct val="50000"/>
              </a:spcBef>
              <a:buFontTx/>
              <a:buChar char="•"/>
              <a:defRPr/>
            </a:pPr>
            <a:r>
              <a:rPr lang="en-GB" dirty="0">
                <a:latin typeface="Arial"/>
                <a:cs typeface="Arial"/>
              </a:rPr>
              <a:t>Information provision: computerised personnel information systems (CPIS) allow more data to be stored, and permit the swift generation of reports.</a:t>
            </a:r>
          </a:p>
          <a:p>
            <a:pPr eaLnBrk="1" hangingPunct="1">
              <a:spcBef>
                <a:spcPct val="50000"/>
              </a:spcBef>
              <a:buFontTx/>
              <a:buChar char="•"/>
              <a:defRPr/>
            </a:pPr>
            <a:r>
              <a:rPr lang="en-GB" dirty="0">
                <a:latin typeface="Arial"/>
                <a:cs typeface="Arial"/>
              </a:rPr>
              <a:t>Modelling: highly complex formulae concerning numerous variables can be built up, and results calculated in seconds.</a:t>
            </a:r>
          </a:p>
          <a:p>
            <a:pPr eaLnBrk="1" hangingPunct="1">
              <a:spcBef>
                <a:spcPct val="50000"/>
              </a:spcBef>
              <a:buFontTx/>
              <a:buChar char="•"/>
              <a:defRPr/>
            </a:pPr>
            <a:r>
              <a:rPr lang="en-GB" dirty="0">
                <a:latin typeface="Arial"/>
                <a:cs typeface="Arial"/>
              </a:rPr>
              <a:t>Presentation: user-friendly reports, where data is easy to interpret, can help significantly with HR efficiency and credibility.</a:t>
            </a:r>
          </a:p>
        </p:txBody>
      </p:sp>
    </p:spTree>
    <p:extLst>
      <p:ext uri="{BB962C8B-B14F-4D97-AF65-F5344CB8AC3E}">
        <p14:creationId xmlns:p14="http://schemas.microsoft.com/office/powerpoint/2010/main" val="1954242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 Box 3">
            <a:extLst>
              <a:ext uri="{FF2B5EF4-FFF2-40B4-BE49-F238E27FC236}">
                <a16:creationId xmlns:a16="http://schemas.microsoft.com/office/drawing/2014/main" id="{BD22C3A2-25E0-4DFA-B669-159E5B2530B1}"/>
              </a:ext>
            </a:extLst>
          </p:cNvPr>
          <p:cNvSpPr txBox="1">
            <a:spLocks noChangeArrowheads="1"/>
          </p:cNvSpPr>
          <p:nvPr/>
        </p:nvSpPr>
        <p:spPr bwMode="auto">
          <a:xfrm>
            <a:off x="645744" y="532833"/>
            <a:ext cx="7924800" cy="569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Use of HR planning in practice</a:t>
            </a:r>
          </a:p>
          <a:p>
            <a:pPr eaLnBrk="1" hangingPunct="1">
              <a:spcBef>
                <a:spcPct val="50000"/>
              </a:spcBef>
            </a:pPr>
            <a:r>
              <a:rPr lang="en-GB" altLang="en-US" dirty="0">
                <a:latin typeface="Arial" panose="020B0604020202020204" pitchFamily="34" charset="0"/>
                <a:cs typeface="Arial" panose="020B0604020202020204" pitchFamily="34" charset="0"/>
              </a:rPr>
              <a:t>Few employers actually give the function a high profile. There are a variety of reasons: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hostility to the use of statistical techniques in place of managerial judgement</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seen as not essential to organisational effectiveness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prevalence of a short-</a:t>
            </a:r>
            <a:r>
              <a:rPr lang="en-GB" altLang="en-US" dirty="0" err="1">
                <a:latin typeface="Arial" panose="020B0604020202020204" pitchFamily="34" charset="0"/>
                <a:cs typeface="Arial" panose="020B0604020202020204" pitchFamily="34" charset="0"/>
              </a:rPr>
              <a:t>termist</a:t>
            </a:r>
            <a:r>
              <a:rPr lang="en-GB" altLang="en-US" dirty="0">
                <a:latin typeface="Arial" panose="020B0604020202020204" pitchFamily="34" charset="0"/>
                <a:cs typeface="Arial" panose="020B0604020202020204" pitchFamily="34" charset="0"/>
              </a:rPr>
              <a:t> outlook in UK industry</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practical problems associated with inadequate historical data on which to base forecasts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 ignorance of techniques and mathematical methods. </a:t>
            </a:r>
          </a:p>
          <a:p>
            <a:pPr eaLnBrk="1" hangingPunct="1">
              <a:spcBef>
                <a:spcPct val="50000"/>
              </a:spcBef>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6402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 Box 2">
            <a:extLst>
              <a:ext uri="{FF2B5EF4-FFF2-40B4-BE49-F238E27FC236}">
                <a16:creationId xmlns:a16="http://schemas.microsoft.com/office/drawing/2014/main" id="{88CF2AA1-92E4-4D2E-9CC0-A6EF07CC41AD}"/>
              </a:ext>
            </a:extLst>
          </p:cNvPr>
          <p:cNvSpPr txBox="1">
            <a:spLocks noChangeArrowheads="1"/>
          </p:cNvSpPr>
          <p:nvPr/>
        </p:nvSpPr>
        <p:spPr bwMode="auto">
          <a:xfrm>
            <a:off x="685800" y="457200"/>
            <a:ext cx="79248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The case against HR </a:t>
            </a:r>
            <a:br>
              <a:rPr lang="en-GB" altLang="en-US" sz="4000" b="1" dirty="0">
                <a:latin typeface="Arial" panose="020B0604020202020204" pitchFamily="34" charset="0"/>
                <a:cs typeface="Arial" panose="020B0604020202020204" pitchFamily="34" charset="0"/>
              </a:rPr>
            </a:br>
            <a:r>
              <a:rPr lang="en-GB" altLang="en-US" sz="4000" b="1" dirty="0">
                <a:latin typeface="Arial" panose="020B0604020202020204" pitchFamily="34" charset="0"/>
                <a:cs typeface="Arial" panose="020B0604020202020204" pitchFamily="34" charset="0"/>
              </a:rPr>
              <a:t>planning (1)</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The main problem with forecasting is its reliance on past experience to predict future developments. This means that one-off events that fundamentally alter the environment cannot be included in the forecasts.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While it was relevant in the 1960s and 70s in the context of a relatively stable business environment, it is no longer applicable in the increasingly unpredictable world of the 21st century.</a:t>
            </a:r>
          </a:p>
        </p:txBody>
      </p:sp>
    </p:spTree>
    <p:extLst>
      <p:ext uri="{BB962C8B-B14F-4D97-AF65-F5344CB8AC3E}">
        <p14:creationId xmlns:p14="http://schemas.microsoft.com/office/powerpoint/2010/main" val="3700755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03E7CFB4-E2EF-40BC-9BD2-CEE24079F030}"/>
              </a:ext>
            </a:extLst>
          </p:cNvPr>
          <p:cNvSpPr txBox="1"/>
          <p:nvPr/>
        </p:nvSpPr>
        <p:spPr>
          <a:xfrm>
            <a:off x="827088" y="476250"/>
            <a:ext cx="7705725" cy="5016500"/>
          </a:xfrm>
          <a:prstGeom prst="rect">
            <a:avLst/>
          </a:prstGeom>
          <a:noFill/>
        </p:spPr>
        <p:txBody>
          <a:bodyPr>
            <a:spAutoFit/>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r>
              <a:rPr lang="en-GB" altLang="en-US" sz="4000" b="1" dirty="0">
                <a:latin typeface="Arial" panose="020B0604020202020204" pitchFamily="34" charset="0"/>
                <a:cs typeface="Arial" panose="020B0604020202020204" pitchFamily="34" charset="0"/>
              </a:rPr>
              <a:t>The case against HR </a:t>
            </a:r>
            <a:br>
              <a:rPr lang="en-GB" altLang="en-US" sz="4000" b="1" dirty="0">
                <a:latin typeface="Arial" panose="020B0604020202020204" pitchFamily="34" charset="0"/>
                <a:cs typeface="Arial" panose="020B0604020202020204" pitchFamily="34" charset="0"/>
              </a:rPr>
            </a:br>
            <a:r>
              <a:rPr lang="en-GB" altLang="en-US" sz="4000" b="1" dirty="0">
                <a:latin typeface="Arial" panose="020B0604020202020204" pitchFamily="34" charset="0"/>
                <a:cs typeface="Arial" panose="020B0604020202020204" pitchFamily="34" charset="0"/>
              </a:rPr>
              <a:t>planning (2)</a:t>
            </a:r>
          </a:p>
          <a:p>
            <a:pPr eaLnBrk="1" hangingPunct="1">
              <a:spcBef>
                <a:spcPct val="50000"/>
              </a:spcBef>
              <a:buFont typeface="Arial" panose="020B0604020202020204" pitchFamily="34" charset="0"/>
              <a:buChar char="•"/>
            </a:pPr>
            <a:r>
              <a:rPr lang="en-GB" altLang="en-US" dirty="0">
                <a:latin typeface="Arial" panose="020B0604020202020204" pitchFamily="34" charset="0"/>
                <a:cs typeface="Arial" panose="020B0604020202020204" pitchFamily="34" charset="0"/>
              </a:rPr>
              <a:t>Competitive advantage today, according to HR planning critics, comes from generating responses to fast-changing circumstances that are swifter, more creative and more flexible than those of competitors – qualities that are stifled by the characteristics of the planning process.</a:t>
            </a:r>
          </a:p>
          <a:p>
            <a:pPr eaLnBrk="1" hangingPunct="1">
              <a:spcBef>
                <a:spcPct val="50000"/>
              </a:spcBef>
            </a:pPr>
            <a:endParaRPr lang="en-GB" altLang="en-US" dirty="0">
              <a:latin typeface="Arial" panose="020B0604020202020204" pitchFamily="34" charset="0"/>
              <a:cs typeface="Arial" panose="020B0604020202020204" pitchFamily="34" charset="0"/>
            </a:endParaRPr>
          </a:p>
          <a:p>
            <a:pPr eaLnBrk="1" hangingPunct="1"/>
            <a:endParaRPr lang="en-GB" altLang="en-US" b="1" dirty="0">
              <a:latin typeface="Arial" panose="020B0604020202020204" pitchFamily="34" charset="0"/>
              <a:cs typeface="Arial" panose="020B0604020202020204" pitchFamily="34" charset="0"/>
            </a:endParaRPr>
          </a:p>
          <a:p>
            <a:pPr eaLnBrk="1" hangingPunct="1"/>
            <a:endParaRPr lang="en-US" altLang="en-US" dirty="0"/>
          </a:p>
        </p:txBody>
      </p:sp>
    </p:spTree>
    <p:extLst>
      <p:ext uri="{BB962C8B-B14F-4D97-AF65-F5344CB8AC3E}">
        <p14:creationId xmlns:p14="http://schemas.microsoft.com/office/powerpoint/2010/main" val="14758647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 Box 2">
            <a:extLst>
              <a:ext uri="{FF2B5EF4-FFF2-40B4-BE49-F238E27FC236}">
                <a16:creationId xmlns:a16="http://schemas.microsoft.com/office/drawing/2014/main" id="{66DE253C-C791-4625-95B7-F85AC4E0A98C}"/>
              </a:ext>
            </a:extLst>
          </p:cNvPr>
          <p:cNvSpPr txBox="1">
            <a:spLocks noChangeArrowheads="1"/>
          </p:cNvSpPr>
          <p:nvPr/>
        </p:nvSpPr>
        <p:spPr bwMode="auto">
          <a:xfrm>
            <a:off x="685800" y="457200"/>
            <a:ext cx="79248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anose="02020603050405020304" pitchFamily="18" charset="0"/>
                <a:ea typeface="MS PGothic" panose="020B0600070205080204" pitchFamily="34" charset="-128"/>
              </a:defRPr>
            </a:lvl1pPr>
            <a:lvl2pPr marL="914400" indent="-45720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The case for HR planning (1)</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There is a need to view plans as adaptable.</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More attention to planning is required in turbulent times. It is both possible and desirable to plan for uncertainty. The emphasis in HR planning will be on maximum future flexibility.</a:t>
            </a:r>
          </a:p>
          <a:p>
            <a:pPr lvl="1" eaLnBrk="1" hangingPunct="1">
              <a:spcBef>
                <a:spcPct val="50000"/>
              </a:spcBef>
              <a:buFontTx/>
              <a:buChar char="•"/>
            </a:pPr>
            <a:endParaRPr lang="en-GB" altLang="en-US" dirty="0">
              <a:latin typeface="Arial" panose="020B0604020202020204" pitchFamily="34" charset="0"/>
              <a:cs typeface="Arial" panose="020B0604020202020204" pitchFamily="34" charset="0"/>
            </a:endParaRPr>
          </a:p>
          <a:p>
            <a:pPr eaLnBrk="1" hangingPunct="1">
              <a:spcBef>
                <a:spcPct val="50000"/>
              </a:spcBef>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8744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595211BB-3975-48B1-931D-89A618D0C5B4}"/>
              </a:ext>
            </a:extLst>
          </p:cNvPr>
          <p:cNvSpPr txBox="1"/>
          <p:nvPr/>
        </p:nvSpPr>
        <p:spPr>
          <a:xfrm>
            <a:off x="827088" y="549275"/>
            <a:ext cx="7921625" cy="5840413"/>
          </a:xfrm>
          <a:prstGeom prst="rect">
            <a:avLst/>
          </a:prstGeom>
          <a:noFill/>
        </p:spPr>
        <p:txBody>
          <a:bodyPr>
            <a:spAutoFit/>
          </a:bodyPr>
          <a:lstStyle/>
          <a:p>
            <a:pPr algn="ctr">
              <a:defRPr/>
            </a:pPr>
            <a:r>
              <a:rPr lang="en-GB" sz="4000" b="1" dirty="0">
                <a:latin typeface="Arial"/>
                <a:ea typeface="ＭＳ Ｐゴシック" charset="0"/>
                <a:cs typeface="Arial"/>
              </a:rPr>
              <a:t>The case for HR planning (2)</a:t>
            </a:r>
          </a:p>
          <a:p>
            <a:pPr>
              <a:spcBef>
                <a:spcPct val="50000"/>
              </a:spcBef>
              <a:defRPr/>
            </a:pPr>
            <a:r>
              <a:rPr lang="en-GB" dirty="0">
                <a:latin typeface="Arial"/>
                <a:ea typeface="ＭＳ Ｐゴシック" charset="0"/>
                <a:cs typeface="Arial"/>
              </a:rPr>
              <a:t>The objectives of HR planning all play a useful role in the management of organisations:</a:t>
            </a:r>
          </a:p>
          <a:p>
            <a:pPr marL="800100" lvl="1" indent="-342900">
              <a:spcBef>
                <a:spcPct val="20000"/>
              </a:spcBef>
              <a:buFont typeface="Arial"/>
              <a:buChar char="•"/>
              <a:defRPr/>
            </a:pPr>
            <a:r>
              <a:rPr lang="en-GB" dirty="0">
                <a:latin typeface="Arial"/>
                <a:ea typeface="ＭＳ Ｐゴシック" charset="0"/>
                <a:cs typeface="Arial"/>
              </a:rPr>
              <a:t>recruitment</a:t>
            </a:r>
          </a:p>
          <a:p>
            <a:pPr marL="800100" lvl="1" indent="-342900">
              <a:spcBef>
                <a:spcPct val="20000"/>
              </a:spcBef>
              <a:buFont typeface="Arial"/>
              <a:buChar char="•"/>
              <a:defRPr/>
            </a:pPr>
            <a:r>
              <a:rPr lang="en-GB" dirty="0">
                <a:latin typeface="Arial"/>
                <a:ea typeface="ＭＳ Ｐゴシック" charset="0"/>
                <a:cs typeface="Arial"/>
              </a:rPr>
              <a:t>training and development</a:t>
            </a:r>
          </a:p>
          <a:p>
            <a:pPr marL="800100" lvl="1" indent="-342900">
              <a:spcBef>
                <a:spcPct val="20000"/>
              </a:spcBef>
              <a:buFont typeface="Arial"/>
              <a:buChar char="•"/>
              <a:defRPr/>
            </a:pPr>
            <a:r>
              <a:rPr lang="en-GB" dirty="0">
                <a:latin typeface="Arial"/>
                <a:ea typeface="ＭＳ Ｐゴシック" charset="0"/>
                <a:cs typeface="Arial"/>
              </a:rPr>
              <a:t>staff costing</a:t>
            </a:r>
          </a:p>
          <a:p>
            <a:pPr marL="800100" lvl="1" indent="-342900">
              <a:spcBef>
                <a:spcPct val="20000"/>
              </a:spcBef>
              <a:buFont typeface="Arial"/>
              <a:buChar char="•"/>
              <a:defRPr/>
            </a:pPr>
            <a:r>
              <a:rPr lang="en-GB" dirty="0">
                <a:latin typeface="Arial"/>
                <a:ea typeface="ＭＳ Ｐゴシック" charset="0"/>
                <a:cs typeface="Arial"/>
              </a:rPr>
              <a:t>redundancy (allowing remedial action and mitigating the extent)</a:t>
            </a:r>
          </a:p>
          <a:p>
            <a:pPr marL="800100" lvl="1" indent="-342900">
              <a:spcBef>
                <a:spcPct val="20000"/>
              </a:spcBef>
              <a:buFont typeface="Arial"/>
              <a:buChar char="•"/>
              <a:defRPr/>
            </a:pPr>
            <a:r>
              <a:rPr lang="en-GB" dirty="0">
                <a:latin typeface="Arial"/>
                <a:ea typeface="ＭＳ Ｐゴシック" charset="0"/>
                <a:cs typeface="Arial"/>
              </a:rPr>
              <a:t>collective bargaining</a:t>
            </a:r>
          </a:p>
          <a:p>
            <a:pPr marL="800100" lvl="1" indent="-342900">
              <a:spcBef>
                <a:spcPct val="20000"/>
              </a:spcBef>
              <a:buFont typeface="Arial"/>
              <a:buChar char="•"/>
              <a:defRPr/>
            </a:pPr>
            <a:r>
              <a:rPr lang="en-GB" dirty="0">
                <a:latin typeface="Arial"/>
                <a:ea typeface="ＭＳ Ｐゴシック" charset="0"/>
                <a:cs typeface="Arial"/>
              </a:rPr>
              <a:t>accommodation (office space, car parking, etc.).</a:t>
            </a:r>
          </a:p>
          <a:p>
            <a:pPr lvl="1">
              <a:spcBef>
                <a:spcPct val="20000"/>
              </a:spcBef>
              <a:buFontTx/>
              <a:buChar char="-"/>
              <a:defRPr/>
            </a:pPr>
            <a:endParaRPr lang="en-GB" dirty="0">
              <a:latin typeface="Arial"/>
              <a:ea typeface="ＭＳ Ｐゴシック" charset="0"/>
              <a:cs typeface="Arial"/>
            </a:endParaRPr>
          </a:p>
          <a:p>
            <a:pPr marL="342900" indent="-342900">
              <a:buFont typeface="Arial"/>
              <a:buChar char="•"/>
              <a:defRPr/>
            </a:pPr>
            <a:endParaRPr lang="en-GB" b="1" dirty="0">
              <a:latin typeface="Arial"/>
              <a:ea typeface="ＭＳ Ｐゴシック" charset="0"/>
              <a:cs typeface="Arial"/>
            </a:endParaRPr>
          </a:p>
          <a:p>
            <a:pPr>
              <a:defRPr/>
            </a:pPr>
            <a:endParaRPr lang="en-US" dirty="0">
              <a:latin typeface="Times New Roman" charset="0"/>
              <a:ea typeface="ＭＳ Ｐゴシック" charset="0"/>
            </a:endParaRPr>
          </a:p>
        </p:txBody>
      </p:sp>
    </p:spTree>
    <p:extLst>
      <p:ext uri="{BB962C8B-B14F-4D97-AF65-F5344CB8AC3E}">
        <p14:creationId xmlns:p14="http://schemas.microsoft.com/office/powerpoint/2010/main" val="23686651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 Box 2">
            <a:extLst>
              <a:ext uri="{FF2B5EF4-FFF2-40B4-BE49-F238E27FC236}">
                <a16:creationId xmlns:a16="http://schemas.microsoft.com/office/drawing/2014/main" id="{A939AE55-272A-457A-B6AD-CC9AE6DADE1E}"/>
              </a:ext>
            </a:extLst>
          </p:cNvPr>
          <p:cNvSpPr txBox="1">
            <a:spLocks noChangeArrowheads="1"/>
          </p:cNvSpPr>
          <p:nvPr/>
        </p:nvSpPr>
        <p:spPr bwMode="auto">
          <a:xfrm>
            <a:off x="685800" y="457200"/>
            <a:ext cx="7924800" cy="409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pPr>
            <a:r>
              <a:rPr lang="en-GB" altLang="en-US" sz="4000" b="1" dirty="0">
                <a:latin typeface="Arial" panose="020B0604020202020204" pitchFamily="34" charset="0"/>
                <a:cs typeface="Arial" panose="020B0604020202020204" pitchFamily="34" charset="0"/>
              </a:rPr>
              <a:t>Adapting traditional HR planning (1)</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micro-planning: concentrating on defined staff groups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contingency planning: preparing possible responses to a variety of potential environmental developments</a:t>
            </a:r>
          </a:p>
          <a:p>
            <a:pPr eaLnBrk="1" hangingPunct="1">
              <a:spcBef>
                <a:spcPct val="50000"/>
              </a:spcBef>
              <a:buFontTx/>
              <a:buChar char="•"/>
            </a:pPr>
            <a:r>
              <a:rPr lang="en-GB" altLang="en-US" dirty="0">
                <a:latin typeface="Arial" panose="020B0604020202020204" pitchFamily="34" charset="0"/>
                <a:cs typeface="Arial" panose="020B0604020202020204" pitchFamily="34" charset="0"/>
              </a:rPr>
              <a:t>succession planning: focus on the recruitment and development of individuals to fill the top few posts in an organisation as they become vacant.</a:t>
            </a:r>
          </a:p>
        </p:txBody>
      </p:sp>
    </p:spTree>
    <p:extLst>
      <p:ext uri="{BB962C8B-B14F-4D97-AF65-F5344CB8AC3E}">
        <p14:creationId xmlns:p14="http://schemas.microsoft.com/office/powerpoint/2010/main" val="4289309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20FC2CD6-7F44-46F6-AED8-B1A6B37F59FD}"/>
              </a:ext>
            </a:extLst>
          </p:cNvPr>
          <p:cNvSpPr txBox="1"/>
          <p:nvPr/>
        </p:nvSpPr>
        <p:spPr>
          <a:xfrm>
            <a:off x="971550" y="359658"/>
            <a:ext cx="7561263" cy="6083300"/>
          </a:xfrm>
          <a:prstGeom prst="rect">
            <a:avLst/>
          </a:prstGeom>
          <a:noFill/>
        </p:spPr>
        <p:txBody>
          <a:bodyPr>
            <a:spAutoFit/>
          </a:bodyPr>
          <a:lstStyle/>
          <a:p>
            <a:pPr algn="ctr">
              <a:defRPr/>
            </a:pPr>
            <a:r>
              <a:rPr lang="en-GB" sz="4000" b="1" dirty="0">
                <a:latin typeface="Arial"/>
                <a:ea typeface="ＭＳ Ｐゴシック" charset="0"/>
                <a:cs typeface="Arial"/>
              </a:rPr>
              <a:t>Adapting traditional HR planning (2)</a:t>
            </a:r>
          </a:p>
          <a:p>
            <a:pPr marL="342900" indent="-342900">
              <a:spcBef>
                <a:spcPct val="50000"/>
              </a:spcBef>
              <a:buFont typeface="Arial"/>
              <a:buChar char="•"/>
              <a:defRPr/>
            </a:pPr>
            <a:r>
              <a:rPr lang="en-GB" dirty="0">
                <a:latin typeface="Arial"/>
                <a:ea typeface="ＭＳ Ｐゴシック" charset="0"/>
                <a:cs typeface="Arial"/>
              </a:rPr>
              <a:t>skills planning: predicting what competencies will be needed one to five years hence, leaving open the question of the form in which these will be obtained (which will often include temporary staff, contractors and consultants)</a:t>
            </a:r>
          </a:p>
          <a:p>
            <a:pPr marL="342900" indent="-342900">
              <a:spcBef>
                <a:spcPct val="50000"/>
              </a:spcBef>
              <a:buFont typeface="Arial"/>
              <a:buChar char="•"/>
              <a:defRPr/>
            </a:pPr>
            <a:r>
              <a:rPr lang="en-GB" dirty="0">
                <a:latin typeface="Arial"/>
                <a:ea typeface="ＭＳ Ｐゴシック" charset="0"/>
                <a:cs typeface="Arial"/>
              </a:rPr>
              <a:t>soft human resource planning: forecasting the likely supply of and demand for particular attitudes and behaviours rather than people and skills.</a:t>
            </a:r>
          </a:p>
          <a:p>
            <a:pPr>
              <a:spcBef>
                <a:spcPct val="50000"/>
              </a:spcBef>
              <a:defRPr/>
            </a:pPr>
            <a:endParaRPr lang="en-GB" dirty="0">
              <a:latin typeface="Arial"/>
              <a:ea typeface="ＭＳ Ｐゴシック" charset="0"/>
              <a:cs typeface="Arial"/>
            </a:endParaRPr>
          </a:p>
          <a:p>
            <a:pPr>
              <a:defRPr/>
            </a:pPr>
            <a:endParaRPr lang="en-GB" b="1" dirty="0">
              <a:latin typeface="Arial"/>
              <a:ea typeface="ＭＳ Ｐゴシック" charset="0"/>
              <a:cs typeface="Arial"/>
            </a:endParaRPr>
          </a:p>
          <a:p>
            <a:pPr>
              <a:defRPr/>
            </a:pPr>
            <a:endParaRPr lang="en-US" dirty="0">
              <a:latin typeface="Times New Roman" charset="0"/>
              <a:ea typeface="ＭＳ Ｐゴシック" charset="0"/>
            </a:endParaRPr>
          </a:p>
        </p:txBody>
      </p:sp>
    </p:spTree>
    <p:extLst>
      <p:ext uri="{BB962C8B-B14F-4D97-AF65-F5344CB8AC3E}">
        <p14:creationId xmlns:p14="http://schemas.microsoft.com/office/powerpoint/2010/main" val="1302169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 Box 2">
            <a:extLst>
              <a:ext uri="{FF2B5EF4-FFF2-40B4-BE49-F238E27FC236}">
                <a16:creationId xmlns:a16="http://schemas.microsoft.com/office/drawing/2014/main" id="{87EDDD38-5E69-46F4-BD28-BAC8BB4EC700}"/>
              </a:ext>
            </a:extLst>
          </p:cNvPr>
          <p:cNvSpPr txBox="1">
            <a:spLocks noChangeArrowheads="1"/>
          </p:cNvSpPr>
          <p:nvPr/>
        </p:nvSpPr>
        <p:spPr bwMode="auto">
          <a:xfrm>
            <a:off x="685800" y="457200"/>
            <a:ext cx="7924800" cy="5200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457200" indent="-457200"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spcBef>
                <a:spcPct val="50000"/>
              </a:spcBef>
              <a:defRPr/>
            </a:pPr>
            <a:r>
              <a:rPr lang="en-GB" sz="4000" b="1" dirty="0">
                <a:latin typeface="Arial" charset="0"/>
                <a:cs typeface="Arial" charset="0"/>
              </a:rPr>
              <a:t>HR planning in an </a:t>
            </a:r>
            <a:br>
              <a:rPr lang="en-GB" sz="4000" b="1" dirty="0">
                <a:latin typeface="Arial" charset="0"/>
                <a:cs typeface="Arial" charset="0"/>
              </a:rPr>
            </a:br>
            <a:r>
              <a:rPr lang="en-GB" sz="4000" b="1" dirty="0">
                <a:latin typeface="Arial" charset="0"/>
                <a:cs typeface="Arial" charset="0"/>
              </a:rPr>
              <a:t>international context (1)</a:t>
            </a:r>
          </a:p>
          <a:p>
            <a:pPr marL="0" eaLnBrk="1" hangingPunct="1">
              <a:spcBef>
                <a:spcPct val="50000"/>
              </a:spcBef>
              <a:defRPr/>
            </a:pPr>
            <a:r>
              <a:rPr lang="en-GB" dirty="0">
                <a:latin typeface="Arial" charset="0"/>
                <a:cs typeface="Arial" charset="0"/>
              </a:rPr>
              <a:t>The globalisation of organisations has a number of direct implications for the HR planning function:</a:t>
            </a:r>
          </a:p>
          <a:p>
            <a:pPr eaLnBrk="1" hangingPunct="1">
              <a:spcBef>
                <a:spcPct val="50000"/>
              </a:spcBef>
              <a:buFontTx/>
              <a:buChar char="•"/>
              <a:defRPr/>
            </a:pPr>
            <a:r>
              <a:rPr lang="en-GB" dirty="0">
                <a:latin typeface="Arial" charset="0"/>
                <a:cs typeface="Arial" charset="0"/>
              </a:rPr>
              <a:t>requirement for language skills</a:t>
            </a:r>
          </a:p>
          <a:p>
            <a:pPr eaLnBrk="1" hangingPunct="1">
              <a:spcBef>
                <a:spcPct val="50000"/>
              </a:spcBef>
              <a:buFontTx/>
              <a:buChar char="•"/>
              <a:defRPr/>
            </a:pPr>
            <a:r>
              <a:rPr lang="en-GB" dirty="0">
                <a:latin typeface="Arial" charset="0"/>
                <a:cs typeface="Arial" charset="0"/>
              </a:rPr>
              <a:t>need to move skilled employees and managers from country to country</a:t>
            </a:r>
          </a:p>
          <a:p>
            <a:pPr eaLnBrk="1" hangingPunct="1">
              <a:spcBef>
                <a:spcPct val="50000"/>
              </a:spcBef>
              <a:buFontTx/>
              <a:buChar char="•"/>
              <a:defRPr/>
            </a:pPr>
            <a:r>
              <a:rPr lang="en-GB" dirty="0">
                <a:latin typeface="Arial" charset="0"/>
                <a:cs typeface="Arial" charset="0"/>
              </a:rPr>
              <a:t>inherent instability associated with international business activity</a:t>
            </a:r>
          </a:p>
          <a:p>
            <a:pPr eaLnBrk="1" hangingPunct="1">
              <a:spcBef>
                <a:spcPct val="50000"/>
              </a:spcBef>
              <a:buFontTx/>
              <a:buChar char="•"/>
              <a:defRPr/>
            </a:pPr>
            <a:r>
              <a:rPr lang="en-GB" dirty="0">
                <a:latin typeface="Arial" charset="0"/>
                <a:cs typeface="Arial" charset="0"/>
              </a:rPr>
              <a:t>varying labour market conditions and cultural norms.</a:t>
            </a:r>
          </a:p>
        </p:txBody>
      </p:sp>
    </p:spTree>
    <p:extLst>
      <p:ext uri="{BB962C8B-B14F-4D97-AF65-F5344CB8AC3E}">
        <p14:creationId xmlns:p14="http://schemas.microsoft.com/office/powerpoint/2010/main" val="2187127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1">
            <a:extLst>
              <a:ext uri="{FF2B5EF4-FFF2-40B4-BE49-F238E27FC236}">
                <a16:creationId xmlns:a16="http://schemas.microsoft.com/office/drawing/2014/main" id="{C64DE3B2-0EB2-49D8-AB99-6E3E8F45EA42}"/>
              </a:ext>
            </a:extLst>
          </p:cNvPr>
          <p:cNvSpPr txBox="1">
            <a:spLocks noChangeArrowheads="1"/>
          </p:cNvSpPr>
          <p:nvPr/>
        </p:nvSpPr>
        <p:spPr bwMode="auto">
          <a:xfrm>
            <a:off x="827088" y="476250"/>
            <a:ext cx="7705725"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lgn="ctr" eaLnBrk="1" hangingPunct="1"/>
            <a:r>
              <a:rPr lang="en-GB" altLang="en-US" sz="4000" b="1" dirty="0">
                <a:latin typeface="Arial" panose="020B0604020202020204" pitchFamily="34" charset="0"/>
                <a:cs typeface="Arial" panose="020B0604020202020204" pitchFamily="34" charset="0"/>
              </a:rPr>
              <a:t>HR planning in an </a:t>
            </a:r>
            <a:br>
              <a:rPr lang="en-GB" altLang="en-US" sz="4000" b="1" dirty="0">
                <a:latin typeface="Arial" panose="020B0604020202020204" pitchFamily="34" charset="0"/>
                <a:cs typeface="Arial" panose="020B0604020202020204" pitchFamily="34" charset="0"/>
              </a:rPr>
            </a:br>
            <a:r>
              <a:rPr lang="en-GB" altLang="en-US" sz="4000" b="1" dirty="0">
                <a:latin typeface="Arial" panose="020B0604020202020204" pitchFamily="34" charset="0"/>
                <a:cs typeface="Arial" panose="020B0604020202020204" pitchFamily="34" charset="0"/>
              </a:rPr>
              <a:t>international context (2)</a:t>
            </a:r>
          </a:p>
          <a:p>
            <a:pPr algn="ct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To be effective in an international company, there should be an HR planning function in each region/country, each focusing on developments in its own labour market and reporting to a central coordinating department.</a:t>
            </a:r>
          </a:p>
          <a:p>
            <a:pPr algn="ctr" eaLnBrk="1" hangingPunct="1"/>
            <a:endParaRPr lang="en-US" altLang="en-US" sz="4000" dirty="0"/>
          </a:p>
        </p:txBody>
      </p:sp>
    </p:spTree>
    <p:extLst>
      <p:ext uri="{BB962C8B-B14F-4D97-AF65-F5344CB8AC3E}">
        <p14:creationId xmlns:p14="http://schemas.microsoft.com/office/powerpoint/2010/main" val="1630998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7F24A-4383-426B-AC84-EF2B096B1CE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DD45336-3702-4F14-9E0F-BEA154022A04}"/>
              </a:ext>
            </a:extLst>
          </p:cNvPr>
          <p:cNvSpPr>
            <a:spLocks noGrp="1"/>
          </p:cNvSpPr>
          <p:nvPr>
            <p:ph idx="1"/>
          </p:nvPr>
        </p:nvSpPr>
        <p:spPr/>
        <p:txBody>
          <a:bodyPr/>
          <a:lstStyle/>
          <a:p>
            <a:r>
              <a:rPr lang="en-US" sz="2400" dirty="0"/>
              <a:t>Taylo</a:t>
            </a:r>
            <a:r>
              <a:rPr lang="en-US" dirty="0"/>
              <a:t>r, S. </a:t>
            </a:r>
            <a:r>
              <a:rPr lang="en-US" sz="2400" i="1" dirty="0"/>
              <a:t>Resourcing and Talent Management. The Theory and Practice of Recruiting and Developing a Workforce. </a:t>
            </a:r>
            <a:r>
              <a:rPr lang="en-US" sz="2400" dirty="0"/>
              <a:t>8</a:t>
            </a:r>
            <a:r>
              <a:rPr lang="en-US" sz="2400" baseline="30000" dirty="0"/>
              <a:t>th</a:t>
            </a:r>
            <a:r>
              <a:rPr lang="en-US" sz="2400" dirty="0"/>
              <a:t> edition. Kogan Page. </a:t>
            </a:r>
          </a:p>
          <a:p>
            <a:r>
              <a:rPr lang="en-US" dirty="0" err="1"/>
              <a:t>Cipd</a:t>
            </a:r>
            <a:r>
              <a:rPr lang="en-US" dirty="0"/>
              <a:t> 2024 </a:t>
            </a:r>
            <a:endParaRPr lang="en-US" sz="2400" dirty="0"/>
          </a:p>
          <a:p>
            <a:pPr marL="257175" indent="-257175" defTabSz="685800">
              <a:spcBef>
                <a:spcPct val="20000"/>
              </a:spcBef>
              <a:buFont typeface="Arial" pitchFamily="34" charset="0"/>
              <a:buChar char="•"/>
            </a:pPr>
            <a:endParaRPr lang="en-US" sz="2400" i="1" dirty="0"/>
          </a:p>
          <a:p>
            <a:endParaRPr lang="en-GB" dirty="0"/>
          </a:p>
        </p:txBody>
      </p:sp>
    </p:spTree>
    <p:extLst>
      <p:ext uri="{BB962C8B-B14F-4D97-AF65-F5344CB8AC3E}">
        <p14:creationId xmlns:p14="http://schemas.microsoft.com/office/powerpoint/2010/main" val="2758428862"/>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1A996E-8F35-4EE5-A18E-4DB6ABEAD384}">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microsoft.com/sharepoint/v3"/>
    <ds:schemaRef ds:uri="http://www.w3.org/XML/1998/namespace"/>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1590</Words>
  <Application>Microsoft Office PowerPoint</Application>
  <PresentationFormat>On-screen Show (4:3)</PresentationFormat>
  <Paragraphs>144</Paragraphs>
  <Slides>26</Slides>
  <Notes>3</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26</vt:i4>
      </vt:variant>
    </vt:vector>
  </HeadingPairs>
  <TitlesOfParts>
    <vt:vector size="39" baseType="lpstr">
      <vt:lpstr>Arial Unicode MS</vt:lpstr>
      <vt:lpstr>Google Sans</vt:lpstr>
      <vt:lpstr>Milo OT</vt:lpstr>
      <vt:lpstr>Museo</vt:lpstr>
      <vt:lpstr>Myriad Pro</vt:lpstr>
      <vt:lpstr>Arial</vt:lpstr>
      <vt:lpstr>Calibri</vt:lpstr>
      <vt:lpstr>Times New Roman</vt:lpstr>
      <vt:lpstr>CIPD WhiteDottedPattern</vt:lpstr>
      <vt:lpstr>CIPD PurpleDottedPattern</vt:lpstr>
      <vt:lpstr>CIPD SlateDottedPattern</vt:lpstr>
      <vt:lpstr>CIPD WhitePlain</vt:lpstr>
      <vt:lpstr>UWTSD</vt:lpstr>
      <vt:lpstr>Talent Management and Human Resource Planning </vt:lpstr>
      <vt:lpstr>Objectives </vt:lpstr>
      <vt:lpstr>What is Talent Management</vt:lpstr>
      <vt:lpstr>Talent Management </vt:lpstr>
      <vt:lpstr>PowerPoint Presentation</vt:lpstr>
      <vt:lpstr>HRP</vt:lpstr>
      <vt:lpstr>forecasting labour supply and demand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Management and Human Resource Planning</dc:title>
  <dc:creator>Helen Evans (Institute of Management and Health)</dc:creator>
  <cp:lastModifiedBy>Helen Evans (Institute of Management and Health)</cp:lastModifiedBy>
  <cp:revision>3</cp:revision>
  <dcterms:created xsi:type="dcterms:W3CDTF">2024-06-04T08:37:28Z</dcterms:created>
  <dcterms:modified xsi:type="dcterms:W3CDTF">2024-06-11T08:51:26Z</dcterms:modified>
</cp:coreProperties>
</file>