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media/image7.jpg" ContentType="image/png"/>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sldIdLst>
    <p:sldId id="256" r:id="rId4"/>
    <p:sldId id="257" r:id="rId5"/>
    <p:sldId id="262" r:id="rId6"/>
    <p:sldId id="258" r:id="rId7"/>
    <p:sldId id="259"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FE2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9FAD8-C115-4185-85E8-80828A5FBA7D}" v="233" dt="2019-11-03T11:58:42.4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67" d="100"/>
          <a:sy n="67" d="100"/>
        </p:scale>
        <p:origin x="8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viewProps" Target="viewProps.xml"/><Relationship Id="rId5" Type="http://schemas.openxmlformats.org/officeDocument/2006/relationships/slide" Target="slides/slide2.xml"/><Relationship Id="rId10"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64798-E889-4DB9-8B40-D9545D9AF9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3630FC-2C06-4E02-BF39-0366F8FE9B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DC815A-32D1-4C9B-A51E-22F8B5BE46EF}"/>
              </a:ext>
            </a:extLst>
          </p:cNvPr>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a:extLst>
              <a:ext uri="{FF2B5EF4-FFF2-40B4-BE49-F238E27FC236}">
                <a16:creationId xmlns:a16="http://schemas.microsoft.com/office/drawing/2014/main" id="{96B98E11-EDFD-4B16-8801-5FC5835F1B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719E09-0D1D-4C02-B27A-A43DAC7BD354}"/>
              </a:ext>
            </a:extLst>
          </p:cNvPr>
          <p:cNvSpPr>
            <a:spLocks noGrp="1"/>
          </p:cNvSpPr>
          <p:nvPr>
            <p:ph type="sldNum" sz="quarter" idx="12"/>
          </p:nvPr>
        </p:nvSpPr>
        <p:spPr/>
        <p:txBody>
          <a:bodyPr/>
          <a:lstStyle/>
          <a:p>
            <a:fld id="{09847A70-C0BE-4351-B00E-86B8D7041B6E}" type="slidenum">
              <a:rPr lang="en-GB" smtClean="0"/>
              <a:t>‹#›</a:t>
            </a:fld>
            <a:endParaRPr lang="en-GB"/>
          </a:p>
        </p:txBody>
      </p:sp>
    </p:spTree>
    <p:extLst>
      <p:ext uri="{BB962C8B-B14F-4D97-AF65-F5344CB8AC3E}">
        <p14:creationId xmlns:p14="http://schemas.microsoft.com/office/powerpoint/2010/main" val="2629646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FE2EC-4011-494B-B4F9-3A77E2632B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85C2EC-C81C-40AB-88BB-D7AE0D01BB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C199D8-3EAD-4E76-951E-5B6167FCD1C0}"/>
              </a:ext>
            </a:extLst>
          </p:cNvPr>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a:extLst>
              <a:ext uri="{FF2B5EF4-FFF2-40B4-BE49-F238E27FC236}">
                <a16:creationId xmlns:a16="http://schemas.microsoft.com/office/drawing/2014/main" id="{782DFBB2-62DA-446A-951C-DE6D4C3F86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6F501E-D9BE-4299-87F6-A87BFA768590}"/>
              </a:ext>
            </a:extLst>
          </p:cNvPr>
          <p:cNvSpPr>
            <a:spLocks noGrp="1"/>
          </p:cNvSpPr>
          <p:nvPr>
            <p:ph type="sldNum" sz="quarter" idx="12"/>
          </p:nvPr>
        </p:nvSpPr>
        <p:spPr/>
        <p:txBody>
          <a:bodyPr/>
          <a:lstStyle/>
          <a:p>
            <a:fld id="{09847A70-C0BE-4351-B00E-86B8D7041B6E}" type="slidenum">
              <a:rPr lang="en-GB" smtClean="0"/>
              <a:t>‹#›</a:t>
            </a:fld>
            <a:endParaRPr lang="en-GB"/>
          </a:p>
        </p:txBody>
      </p:sp>
    </p:spTree>
    <p:extLst>
      <p:ext uri="{BB962C8B-B14F-4D97-AF65-F5344CB8AC3E}">
        <p14:creationId xmlns:p14="http://schemas.microsoft.com/office/powerpoint/2010/main" val="3562398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F03F3-D40B-4642-A839-68DABBA707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B8F115C-72E0-47B9-B7D1-53BB4F9F7F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FCF703-AD27-4E94-A832-A7CA63C1DBB2}"/>
              </a:ext>
            </a:extLst>
          </p:cNvPr>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a:extLst>
              <a:ext uri="{FF2B5EF4-FFF2-40B4-BE49-F238E27FC236}">
                <a16:creationId xmlns:a16="http://schemas.microsoft.com/office/drawing/2014/main" id="{DF7CD53B-19D8-4F8C-B0DE-919FBF9102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049896-3C0B-4E73-B46D-3E07CF76936B}"/>
              </a:ext>
            </a:extLst>
          </p:cNvPr>
          <p:cNvSpPr>
            <a:spLocks noGrp="1"/>
          </p:cNvSpPr>
          <p:nvPr>
            <p:ph type="sldNum" sz="quarter" idx="12"/>
          </p:nvPr>
        </p:nvSpPr>
        <p:spPr/>
        <p:txBody>
          <a:bodyPr/>
          <a:lstStyle/>
          <a:p>
            <a:fld id="{09847A70-C0BE-4351-B00E-86B8D7041B6E}" type="slidenum">
              <a:rPr lang="en-GB" smtClean="0"/>
              <a:t>‹#›</a:t>
            </a:fld>
            <a:endParaRPr lang="en-GB"/>
          </a:p>
        </p:txBody>
      </p:sp>
    </p:spTree>
    <p:extLst>
      <p:ext uri="{BB962C8B-B14F-4D97-AF65-F5344CB8AC3E}">
        <p14:creationId xmlns:p14="http://schemas.microsoft.com/office/powerpoint/2010/main" val="3925752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F923C-6084-4BCE-B4C4-00515D6C39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7C6F33-44C9-4535-8B83-91E7E39E31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AA54F6-1CED-453D-81BF-A9CCC77538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87916D-43DA-4E42-98C0-D97FBD8D767A}"/>
              </a:ext>
            </a:extLst>
          </p:cNvPr>
          <p:cNvSpPr>
            <a:spLocks noGrp="1"/>
          </p:cNvSpPr>
          <p:nvPr>
            <p:ph type="dt" sz="half" idx="10"/>
          </p:nvPr>
        </p:nvSpPr>
        <p:spPr/>
        <p:txBody>
          <a:bodyPr/>
          <a:lstStyle/>
          <a:p>
            <a:fld id="{BB5935FC-8E57-42CD-9FC3-6F5379E8A0B9}" type="datetimeFigureOut">
              <a:rPr lang="en-GB" smtClean="0"/>
              <a:t>02/11/2019</a:t>
            </a:fld>
            <a:endParaRPr lang="en-GB"/>
          </a:p>
        </p:txBody>
      </p:sp>
      <p:sp>
        <p:nvSpPr>
          <p:cNvPr id="6" name="Footer Placeholder 5">
            <a:extLst>
              <a:ext uri="{FF2B5EF4-FFF2-40B4-BE49-F238E27FC236}">
                <a16:creationId xmlns:a16="http://schemas.microsoft.com/office/drawing/2014/main" id="{F58FBA4D-3394-4D64-B805-286E0D2BA9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B30FB4-8BA1-43FE-9B97-CFED9F7540DB}"/>
              </a:ext>
            </a:extLst>
          </p:cNvPr>
          <p:cNvSpPr>
            <a:spLocks noGrp="1"/>
          </p:cNvSpPr>
          <p:nvPr>
            <p:ph type="sldNum" sz="quarter" idx="12"/>
          </p:nvPr>
        </p:nvSpPr>
        <p:spPr/>
        <p:txBody>
          <a:bodyPr/>
          <a:lstStyle/>
          <a:p>
            <a:fld id="{09847A70-C0BE-4351-B00E-86B8D7041B6E}" type="slidenum">
              <a:rPr lang="en-GB" smtClean="0"/>
              <a:t>‹#›</a:t>
            </a:fld>
            <a:endParaRPr lang="en-GB"/>
          </a:p>
        </p:txBody>
      </p:sp>
    </p:spTree>
    <p:extLst>
      <p:ext uri="{BB962C8B-B14F-4D97-AF65-F5344CB8AC3E}">
        <p14:creationId xmlns:p14="http://schemas.microsoft.com/office/powerpoint/2010/main" val="975883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54B59-5D66-4789-A3B2-8624A69DA4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4667B1-929D-4818-BD03-E22E40B911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AAEA71-B7B6-4135-8C2F-FB5E180796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631B73-D9E7-4F0A-AF4F-B4ACB330E3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D55901-3342-443B-9E27-9E536721BE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FFFF46-7B9B-45B8-8332-123E94710DBD}"/>
              </a:ext>
            </a:extLst>
          </p:cNvPr>
          <p:cNvSpPr>
            <a:spLocks noGrp="1"/>
          </p:cNvSpPr>
          <p:nvPr>
            <p:ph type="dt" sz="half" idx="10"/>
          </p:nvPr>
        </p:nvSpPr>
        <p:spPr/>
        <p:txBody>
          <a:bodyPr/>
          <a:lstStyle/>
          <a:p>
            <a:fld id="{BB5935FC-8E57-42CD-9FC3-6F5379E8A0B9}" type="datetimeFigureOut">
              <a:rPr lang="en-GB" smtClean="0"/>
              <a:t>02/11/2019</a:t>
            </a:fld>
            <a:endParaRPr lang="en-GB"/>
          </a:p>
        </p:txBody>
      </p:sp>
      <p:sp>
        <p:nvSpPr>
          <p:cNvPr id="8" name="Footer Placeholder 7">
            <a:extLst>
              <a:ext uri="{FF2B5EF4-FFF2-40B4-BE49-F238E27FC236}">
                <a16:creationId xmlns:a16="http://schemas.microsoft.com/office/drawing/2014/main" id="{49C7D360-5E82-44F0-8A34-0DE67D47D4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8FEB89-E68C-4806-AAFE-9FA608E99F02}"/>
              </a:ext>
            </a:extLst>
          </p:cNvPr>
          <p:cNvSpPr>
            <a:spLocks noGrp="1"/>
          </p:cNvSpPr>
          <p:nvPr>
            <p:ph type="sldNum" sz="quarter" idx="12"/>
          </p:nvPr>
        </p:nvSpPr>
        <p:spPr/>
        <p:txBody>
          <a:bodyPr/>
          <a:lstStyle/>
          <a:p>
            <a:fld id="{09847A70-C0BE-4351-B00E-86B8D7041B6E}" type="slidenum">
              <a:rPr lang="en-GB" smtClean="0"/>
              <a:t>‹#›</a:t>
            </a:fld>
            <a:endParaRPr lang="en-GB"/>
          </a:p>
        </p:txBody>
      </p:sp>
    </p:spTree>
    <p:extLst>
      <p:ext uri="{BB962C8B-B14F-4D97-AF65-F5344CB8AC3E}">
        <p14:creationId xmlns:p14="http://schemas.microsoft.com/office/powerpoint/2010/main" val="1995573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DE193-0971-4B47-BC95-7671B661FC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E9ABFE-35AC-4CDD-AE5A-CB6D8B20CED7}"/>
              </a:ext>
            </a:extLst>
          </p:cNvPr>
          <p:cNvSpPr>
            <a:spLocks noGrp="1"/>
          </p:cNvSpPr>
          <p:nvPr>
            <p:ph type="dt" sz="half" idx="10"/>
          </p:nvPr>
        </p:nvSpPr>
        <p:spPr/>
        <p:txBody>
          <a:bodyPr/>
          <a:lstStyle/>
          <a:p>
            <a:fld id="{BB5935FC-8E57-42CD-9FC3-6F5379E8A0B9}" type="datetimeFigureOut">
              <a:rPr lang="en-GB" smtClean="0"/>
              <a:t>02/11/2019</a:t>
            </a:fld>
            <a:endParaRPr lang="en-GB"/>
          </a:p>
        </p:txBody>
      </p:sp>
      <p:sp>
        <p:nvSpPr>
          <p:cNvPr id="4" name="Footer Placeholder 3">
            <a:extLst>
              <a:ext uri="{FF2B5EF4-FFF2-40B4-BE49-F238E27FC236}">
                <a16:creationId xmlns:a16="http://schemas.microsoft.com/office/drawing/2014/main" id="{081F9DF3-549B-4213-84E3-E2D585B206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5D18F5-ECEF-46BB-B068-722EC3DB7200}"/>
              </a:ext>
            </a:extLst>
          </p:cNvPr>
          <p:cNvSpPr>
            <a:spLocks noGrp="1"/>
          </p:cNvSpPr>
          <p:nvPr>
            <p:ph type="sldNum" sz="quarter" idx="12"/>
          </p:nvPr>
        </p:nvSpPr>
        <p:spPr/>
        <p:txBody>
          <a:bodyPr/>
          <a:lstStyle/>
          <a:p>
            <a:fld id="{09847A70-C0BE-4351-B00E-86B8D7041B6E}" type="slidenum">
              <a:rPr lang="en-GB" smtClean="0"/>
              <a:t>‹#›</a:t>
            </a:fld>
            <a:endParaRPr lang="en-GB"/>
          </a:p>
        </p:txBody>
      </p:sp>
    </p:spTree>
    <p:extLst>
      <p:ext uri="{BB962C8B-B14F-4D97-AF65-F5344CB8AC3E}">
        <p14:creationId xmlns:p14="http://schemas.microsoft.com/office/powerpoint/2010/main" val="3645134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D6C406-2949-4047-86F4-2003F944EEAC}"/>
              </a:ext>
            </a:extLst>
          </p:cNvPr>
          <p:cNvSpPr>
            <a:spLocks noGrp="1"/>
          </p:cNvSpPr>
          <p:nvPr>
            <p:ph type="dt" sz="half" idx="10"/>
          </p:nvPr>
        </p:nvSpPr>
        <p:spPr/>
        <p:txBody>
          <a:bodyPr/>
          <a:lstStyle/>
          <a:p>
            <a:fld id="{BB5935FC-8E57-42CD-9FC3-6F5379E8A0B9}" type="datetimeFigureOut">
              <a:rPr lang="en-GB" smtClean="0"/>
              <a:t>02/11/2019</a:t>
            </a:fld>
            <a:endParaRPr lang="en-GB"/>
          </a:p>
        </p:txBody>
      </p:sp>
      <p:sp>
        <p:nvSpPr>
          <p:cNvPr id="3" name="Footer Placeholder 2">
            <a:extLst>
              <a:ext uri="{FF2B5EF4-FFF2-40B4-BE49-F238E27FC236}">
                <a16:creationId xmlns:a16="http://schemas.microsoft.com/office/drawing/2014/main" id="{CF409031-EF60-4835-8692-A8488CBEFF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423477-2A9E-47E0-B6E3-6BDD09424B13}"/>
              </a:ext>
            </a:extLst>
          </p:cNvPr>
          <p:cNvSpPr>
            <a:spLocks noGrp="1"/>
          </p:cNvSpPr>
          <p:nvPr>
            <p:ph type="sldNum" sz="quarter" idx="12"/>
          </p:nvPr>
        </p:nvSpPr>
        <p:spPr/>
        <p:txBody>
          <a:bodyPr/>
          <a:lstStyle/>
          <a:p>
            <a:fld id="{09847A70-C0BE-4351-B00E-86B8D7041B6E}" type="slidenum">
              <a:rPr lang="en-GB" smtClean="0"/>
              <a:t>‹#›</a:t>
            </a:fld>
            <a:endParaRPr lang="en-GB"/>
          </a:p>
        </p:txBody>
      </p:sp>
    </p:spTree>
    <p:extLst>
      <p:ext uri="{BB962C8B-B14F-4D97-AF65-F5344CB8AC3E}">
        <p14:creationId xmlns:p14="http://schemas.microsoft.com/office/powerpoint/2010/main" val="2693034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65E32-F0C5-4C47-89AF-FC16929407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47ADDE-8749-4E9B-B93C-146A4B6984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0FD276-82FE-4A2F-913D-D24F0A0AC2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60558E-9C0E-4D5A-B305-D0A2C42AEA78}"/>
              </a:ext>
            </a:extLst>
          </p:cNvPr>
          <p:cNvSpPr>
            <a:spLocks noGrp="1"/>
          </p:cNvSpPr>
          <p:nvPr>
            <p:ph type="dt" sz="half" idx="10"/>
          </p:nvPr>
        </p:nvSpPr>
        <p:spPr/>
        <p:txBody>
          <a:bodyPr/>
          <a:lstStyle/>
          <a:p>
            <a:fld id="{BB5935FC-8E57-42CD-9FC3-6F5379E8A0B9}" type="datetimeFigureOut">
              <a:rPr lang="en-GB" smtClean="0"/>
              <a:t>02/11/2019</a:t>
            </a:fld>
            <a:endParaRPr lang="en-GB"/>
          </a:p>
        </p:txBody>
      </p:sp>
      <p:sp>
        <p:nvSpPr>
          <p:cNvPr id="6" name="Footer Placeholder 5">
            <a:extLst>
              <a:ext uri="{FF2B5EF4-FFF2-40B4-BE49-F238E27FC236}">
                <a16:creationId xmlns:a16="http://schemas.microsoft.com/office/drawing/2014/main" id="{198AC964-347D-44DA-B986-1113B21645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9C7586-32B9-4DD3-85AE-1A28241A1460}"/>
              </a:ext>
            </a:extLst>
          </p:cNvPr>
          <p:cNvSpPr>
            <a:spLocks noGrp="1"/>
          </p:cNvSpPr>
          <p:nvPr>
            <p:ph type="sldNum" sz="quarter" idx="12"/>
          </p:nvPr>
        </p:nvSpPr>
        <p:spPr/>
        <p:txBody>
          <a:bodyPr/>
          <a:lstStyle/>
          <a:p>
            <a:fld id="{09847A70-C0BE-4351-B00E-86B8D7041B6E}" type="slidenum">
              <a:rPr lang="en-GB" smtClean="0"/>
              <a:t>‹#›</a:t>
            </a:fld>
            <a:endParaRPr lang="en-GB"/>
          </a:p>
        </p:txBody>
      </p:sp>
    </p:spTree>
    <p:extLst>
      <p:ext uri="{BB962C8B-B14F-4D97-AF65-F5344CB8AC3E}">
        <p14:creationId xmlns:p14="http://schemas.microsoft.com/office/powerpoint/2010/main" val="1209539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40A72-2EE5-4B5B-B1AD-55DEF36BFD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37C41F3-7725-409B-A31D-8DAF5C4CD4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1149E2-3B03-4F88-A463-D378FAF35C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71DF5F-8A0A-420A-911F-BA68381CC7C0}"/>
              </a:ext>
            </a:extLst>
          </p:cNvPr>
          <p:cNvSpPr>
            <a:spLocks noGrp="1"/>
          </p:cNvSpPr>
          <p:nvPr>
            <p:ph type="dt" sz="half" idx="10"/>
          </p:nvPr>
        </p:nvSpPr>
        <p:spPr/>
        <p:txBody>
          <a:bodyPr/>
          <a:lstStyle/>
          <a:p>
            <a:fld id="{BB5935FC-8E57-42CD-9FC3-6F5379E8A0B9}" type="datetimeFigureOut">
              <a:rPr lang="en-GB" smtClean="0"/>
              <a:t>02/11/2019</a:t>
            </a:fld>
            <a:endParaRPr lang="en-GB"/>
          </a:p>
        </p:txBody>
      </p:sp>
      <p:sp>
        <p:nvSpPr>
          <p:cNvPr id="6" name="Footer Placeholder 5">
            <a:extLst>
              <a:ext uri="{FF2B5EF4-FFF2-40B4-BE49-F238E27FC236}">
                <a16:creationId xmlns:a16="http://schemas.microsoft.com/office/drawing/2014/main" id="{6D09F98A-A837-4CED-85F1-9B0AAAFFC8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D9DC2A-1D69-42D3-8649-853918772251}"/>
              </a:ext>
            </a:extLst>
          </p:cNvPr>
          <p:cNvSpPr>
            <a:spLocks noGrp="1"/>
          </p:cNvSpPr>
          <p:nvPr>
            <p:ph type="sldNum" sz="quarter" idx="12"/>
          </p:nvPr>
        </p:nvSpPr>
        <p:spPr/>
        <p:txBody>
          <a:bodyPr/>
          <a:lstStyle/>
          <a:p>
            <a:fld id="{09847A70-C0BE-4351-B00E-86B8D7041B6E}" type="slidenum">
              <a:rPr lang="en-GB" smtClean="0"/>
              <a:t>‹#›</a:t>
            </a:fld>
            <a:endParaRPr lang="en-GB"/>
          </a:p>
        </p:txBody>
      </p:sp>
    </p:spTree>
    <p:extLst>
      <p:ext uri="{BB962C8B-B14F-4D97-AF65-F5344CB8AC3E}">
        <p14:creationId xmlns:p14="http://schemas.microsoft.com/office/powerpoint/2010/main" val="3462859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7967B-4317-4E80-B425-27CF422ABF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35589D-3E19-4498-92F7-0BBAAB154F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412E04-E094-4213-BF30-B66E6DE8A936}"/>
              </a:ext>
            </a:extLst>
          </p:cNvPr>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a:extLst>
              <a:ext uri="{FF2B5EF4-FFF2-40B4-BE49-F238E27FC236}">
                <a16:creationId xmlns:a16="http://schemas.microsoft.com/office/drawing/2014/main" id="{5161FBDE-8B8F-4BFB-9D44-349441CA07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330C90-D40D-46B6-BC26-38EED522A28E}"/>
              </a:ext>
            </a:extLst>
          </p:cNvPr>
          <p:cNvSpPr>
            <a:spLocks noGrp="1"/>
          </p:cNvSpPr>
          <p:nvPr>
            <p:ph type="sldNum" sz="quarter" idx="12"/>
          </p:nvPr>
        </p:nvSpPr>
        <p:spPr/>
        <p:txBody>
          <a:bodyPr/>
          <a:lstStyle/>
          <a:p>
            <a:fld id="{09847A70-C0BE-4351-B00E-86B8D7041B6E}" type="slidenum">
              <a:rPr lang="en-GB" smtClean="0"/>
              <a:t>‹#›</a:t>
            </a:fld>
            <a:endParaRPr lang="en-GB"/>
          </a:p>
        </p:txBody>
      </p:sp>
    </p:spTree>
    <p:extLst>
      <p:ext uri="{BB962C8B-B14F-4D97-AF65-F5344CB8AC3E}">
        <p14:creationId xmlns:p14="http://schemas.microsoft.com/office/powerpoint/2010/main" val="3871500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77C3F5-4C71-4E6E-8322-BED55ABCEF7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B6357C-BC24-451A-99FA-CB5B360A46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EC3C81-1967-4A24-AB32-ACC1761ADA10}"/>
              </a:ext>
            </a:extLst>
          </p:cNvPr>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a:extLst>
              <a:ext uri="{FF2B5EF4-FFF2-40B4-BE49-F238E27FC236}">
                <a16:creationId xmlns:a16="http://schemas.microsoft.com/office/drawing/2014/main" id="{B996B495-6543-41FF-981C-BCD23EA806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355104-D4DA-4E07-BBEF-76E3F6EE9645}"/>
              </a:ext>
            </a:extLst>
          </p:cNvPr>
          <p:cNvSpPr>
            <a:spLocks noGrp="1"/>
          </p:cNvSpPr>
          <p:nvPr>
            <p:ph type="sldNum" sz="quarter" idx="12"/>
          </p:nvPr>
        </p:nvSpPr>
        <p:spPr/>
        <p:txBody>
          <a:bodyPr/>
          <a:lstStyle/>
          <a:p>
            <a:fld id="{09847A70-C0BE-4351-B00E-86B8D7041B6E}" type="slidenum">
              <a:rPr lang="en-GB" smtClean="0"/>
              <a:t>‹#›</a:t>
            </a:fld>
            <a:endParaRPr lang="en-GB"/>
          </a:p>
        </p:txBody>
      </p:sp>
    </p:spTree>
    <p:extLst>
      <p:ext uri="{BB962C8B-B14F-4D97-AF65-F5344CB8AC3E}">
        <p14:creationId xmlns:p14="http://schemas.microsoft.com/office/powerpoint/2010/main" val="16010218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09847A70-C0BE-4351-B00E-86B8D7041B6E}"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96634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47A70-C0BE-4351-B00E-86B8D7041B6E}"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750590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47A70-C0BE-4351-B00E-86B8D7041B6E}"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77254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5935FC-8E57-42CD-9FC3-6F5379E8A0B9}" type="datetimeFigureOut">
              <a:rPr lang="en-GB" smtClean="0"/>
              <a:t>02/11/2019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847A70-C0BE-4351-B00E-86B8D7041B6E}"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09080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5935FC-8E57-42CD-9FC3-6F5379E8A0B9}" type="datetimeFigureOut">
              <a:rPr lang="en-GB" smtClean="0"/>
              <a:t>02/11/2019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847A70-C0BE-4351-B00E-86B8D7041B6E}"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58956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5935FC-8E57-42CD-9FC3-6F5379E8A0B9}" type="datetimeFigureOut">
              <a:rPr lang="en-GB" smtClean="0"/>
              <a:t>02/11/2019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847A70-C0BE-4351-B00E-86B8D7041B6E}"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424002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5935FC-8E57-42CD-9FC3-6F5379E8A0B9}" type="datetimeFigureOut">
              <a:rPr lang="en-GB" smtClean="0"/>
              <a:t>02/11/2019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847A70-C0BE-4351-B00E-86B8D7041B6E}" type="slidenum">
              <a:rPr lang="en-GB" smtClean="0"/>
              <a:t>‹#›</a:t>
            </a:fld>
            <a:endParaRPr lang="en-GB"/>
          </a:p>
        </p:txBody>
      </p:sp>
    </p:spTree>
    <p:extLst>
      <p:ext uri="{BB962C8B-B14F-4D97-AF65-F5344CB8AC3E}">
        <p14:creationId xmlns:p14="http://schemas.microsoft.com/office/powerpoint/2010/main" val="16628140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5935FC-8E57-42CD-9FC3-6F5379E8A0B9}" type="datetimeFigureOut">
              <a:rPr lang="en-GB" smtClean="0"/>
              <a:t>02/11/2019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847A70-C0BE-4351-B00E-86B8D7041B6E}"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65325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B5935FC-8E57-42CD-9FC3-6F5379E8A0B9}" type="datetimeFigureOut">
              <a:rPr lang="en-GB" smtClean="0"/>
              <a:t>02/11/2019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09847A70-C0BE-4351-B00E-86B8D7041B6E}"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425235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47A70-C0BE-4351-B00E-86B8D7041B6E}"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936472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47A70-C0BE-4351-B00E-86B8D7041B6E}"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057749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09847A70-C0BE-4351-B00E-86B8D7041B6E}"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322627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47A70-C0BE-4351-B00E-86B8D7041B6E}"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858425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47A70-C0BE-4351-B00E-86B8D7041B6E}"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338387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5935FC-8E57-42CD-9FC3-6F5379E8A0B9}" type="datetimeFigureOut">
              <a:rPr lang="en-GB" smtClean="0"/>
              <a:t>02/11/2019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847A70-C0BE-4351-B00E-86B8D7041B6E}"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387688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5935FC-8E57-42CD-9FC3-6F5379E8A0B9}" type="datetimeFigureOut">
              <a:rPr lang="en-GB" smtClean="0"/>
              <a:t>02/11/2019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847A70-C0BE-4351-B00E-86B8D7041B6E}"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47019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5935FC-8E57-42CD-9FC3-6F5379E8A0B9}" type="datetimeFigureOut">
              <a:rPr lang="en-GB" smtClean="0"/>
              <a:t>02/11/2019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847A70-C0BE-4351-B00E-86B8D7041B6E}"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321318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5935FC-8E57-42CD-9FC3-6F5379E8A0B9}" type="datetimeFigureOut">
              <a:rPr lang="en-GB" smtClean="0"/>
              <a:t>02/11/2019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847A70-C0BE-4351-B00E-86B8D7041B6E}" type="slidenum">
              <a:rPr lang="en-GB" smtClean="0"/>
              <a:t>‹#›</a:t>
            </a:fld>
            <a:endParaRPr lang="en-GB"/>
          </a:p>
        </p:txBody>
      </p:sp>
    </p:spTree>
    <p:extLst>
      <p:ext uri="{BB962C8B-B14F-4D97-AF65-F5344CB8AC3E}">
        <p14:creationId xmlns:p14="http://schemas.microsoft.com/office/powerpoint/2010/main" val="12861776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5935FC-8E57-42CD-9FC3-6F5379E8A0B9}" type="datetimeFigureOut">
              <a:rPr lang="en-GB" smtClean="0"/>
              <a:t>02/11/2019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847A70-C0BE-4351-B00E-86B8D7041B6E}"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79854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B5935FC-8E57-42CD-9FC3-6F5379E8A0B9}" type="datetimeFigureOut">
              <a:rPr lang="en-GB" smtClean="0"/>
              <a:t>02/11/2019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09847A70-C0BE-4351-B00E-86B8D7041B6E}"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88110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47A70-C0BE-4351-B00E-86B8D7041B6E}"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838284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5935FC-8E57-42CD-9FC3-6F5379E8A0B9}" type="datetimeFigureOut">
              <a:rPr lang="en-GB" smtClean="0"/>
              <a:t>02/11/2019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47A70-C0BE-4351-B00E-86B8D7041B6E}"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74894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FF099A-63EF-49A8-A6EE-D627018644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432446-D09B-421F-859F-769958495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45B3A1-BD5B-4DD0-BA2C-219D7E869A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5935FC-8E57-42CD-9FC3-6F5379E8A0B9}" type="datetimeFigureOut">
              <a:rPr lang="en-GB" smtClean="0"/>
              <a:t>02/11/2019</a:t>
            </a:fld>
            <a:endParaRPr lang="en-GB"/>
          </a:p>
        </p:txBody>
      </p:sp>
      <p:sp>
        <p:nvSpPr>
          <p:cNvPr id="5" name="Footer Placeholder 4">
            <a:extLst>
              <a:ext uri="{FF2B5EF4-FFF2-40B4-BE49-F238E27FC236}">
                <a16:creationId xmlns:a16="http://schemas.microsoft.com/office/drawing/2014/main" id="{D7384F4C-3155-415F-9D72-FF75EB4908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2D46AFA-D6B1-4D74-BF4D-B0668400F9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847A70-C0BE-4351-B00E-86B8D7041B6E}" type="slidenum">
              <a:rPr lang="en-GB" smtClean="0"/>
              <a:t>‹#›</a:t>
            </a:fld>
            <a:endParaRPr lang="en-GB"/>
          </a:p>
        </p:txBody>
      </p:sp>
    </p:spTree>
    <p:extLst>
      <p:ext uri="{BB962C8B-B14F-4D97-AF65-F5344CB8AC3E}">
        <p14:creationId xmlns:p14="http://schemas.microsoft.com/office/powerpoint/2010/main" val="22850472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B5935FC-8E57-42CD-9FC3-6F5379E8A0B9}" type="datetimeFigureOut">
              <a:rPr lang="en-GB" smtClean="0"/>
              <a:t>02/11/2019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9847A70-C0BE-4351-B00E-86B8D7041B6E}"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60934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B5935FC-8E57-42CD-9FC3-6F5379E8A0B9}" type="datetimeFigureOut">
              <a:rPr lang="en-GB" smtClean="0"/>
              <a:t>02/11/2019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9847A70-C0BE-4351-B00E-86B8D7041B6E}"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667983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8.xml"/><Relationship Id="rId6" Type="http://schemas.openxmlformats.org/officeDocument/2006/relationships/image" Target="../media/image12.jpg"/><Relationship Id="rId5" Type="http://schemas.openxmlformats.org/officeDocument/2006/relationships/image" Target="../media/image11.png"/><Relationship Id="rId4" Type="http://schemas.openxmlformats.org/officeDocument/2006/relationships/image" Target="../media/image10.sv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jpg"/><Relationship Id="rId4" Type="http://schemas.openxmlformats.org/officeDocument/2006/relationships/image" Target="../media/image14.jp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jpg"/><Relationship Id="rId1" Type="http://schemas.openxmlformats.org/officeDocument/2006/relationships/slideLayout" Target="../slideLayouts/slideLayout29.xml"/><Relationship Id="rId6" Type="http://schemas.openxmlformats.org/officeDocument/2006/relationships/image" Target="../media/image21.png"/><Relationship Id="rId5" Type="http://schemas.openxmlformats.org/officeDocument/2006/relationships/image" Target="../media/image20.jp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8" Type="http://schemas.openxmlformats.org/officeDocument/2006/relationships/hyperlink" Target="https://www.unicef.org.uk/rights-respecting-schools/" TargetMode="External"/><Relationship Id="rId3" Type="http://schemas.openxmlformats.org/officeDocument/2006/relationships/hyperlink" Target="https://www.firstdiscoverers.co.uk/ivan-pavlov-child-development-theories" TargetMode="External"/><Relationship Id="rId7" Type="http://schemas.openxmlformats.org/officeDocument/2006/relationships/hyperlink" Target="https://theskinnerapproach.weebly.com/relevance-of-the-theory.html" TargetMode="External"/><Relationship Id="rId2" Type="http://schemas.openxmlformats.org/officeDocument/2006/relationships/hyperlink" Target="https://teachthought.com/learning/learning-theories-jerome-bruner-scaffolding-learning/" TargetMode="External"/><Relationship Id="rId1" Type="http://schemas.openxmlformats.org/officeDocument/2006/relationships/slideLayout" Target="../slideLayouts/slideLayout7.xml"/><Relationship Id="rId6" Type="http://schemas.openxmlformats.org/officeDocument/2006/relationships/hyperlink" Target="https://jjackson91.wordpress.com/2013/04/11/social-constructivism/" TargetMode="External"/><Relationship Id="rId5" Type="http://schemas.openxmlformats.org/officeDocument/2006/relationships/hyperlink" Target="http://www.kidsdevelopment.co.uk/BFSkinnersBehaviouralTheory.html" TargetMode="External"/><Relationship Id="rId10" Type="http://schemas.openxmlformats.org/officeDocument/2006/relationships/hyperlink" Target="https://theliteracybrain.com/2019/08/07/zone-of-proximal-development-and-scaffolding/" TargetMode="External"/><Relationship Id="rId4" Type="http://schemas.openxmlformats.org/officeDocument/2006/relationships/hyperlink" Target="https://fundowheel.es/scaffolding/" TargetMode="External"/><Relationship Id="rId9" Type="http://schemas.openxmlformats.org/officeDocument/2006/relationships/hyperlink" Target="https://en.wikipedia.org/wiki/Zone_of_proximal_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close up of a crayon&#10;&#10;Description automatically generated">
            <a:extLst>
              <a:ext uri="{FF2B5EF4-FFF2-40B4-BE49-F238E27FC236}">
                <a16:creationId xmlns:a16="http://schemas.microsoft.com/office/drawing/2014/main" id="{903374B2-AE60-4CE9-BA83-0818FFA244CD}"/>
              </a:ext>
            </a:extLst>
          </p:cNvPr>
          <p:cNvPicPr>
            <a:picLocks noChangeAspect="1"/>
          </p:cNvPicPr>
          <p:nvPr/>
        </p:nvPicPr>
        <p:blipFill rotWithShape="1">
          <a:blip r:embed="rId2">
            <a:extLst>
              <a:ext uri="{28A0092B-C50C-407E-A947-70E740481C1C}">
                <a14:useLocalDpi xmlns:a14="http://schemas.microsoft.com/office/drawing/2010/main" val="0"/>
              </a:ext>
            </a:extLst>
          </a:blip>
          <a:srcRect t="1424" b="14307"/>
          <a:stretch/>
        </p:blipFill>
        <p:spPr>
          <a:xfrm>
            <a:off x="20" y="10"/>
            <a:ext cx="12191980" cy="6857990"/>
          </a:xfrm>
          <a:prstGeom prst="rect">
            <a:avLst/>
          </a:prstGeom>
        </p:spPr>
      </p:pic>
      <p:sp>
        <p:nvSpPr>
          <p:cNvPr id="24"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6" name="Rectangle 5">
            <a:extLst>
              <a:ext uri="{FF2B5EF4-FFF2-40B4-BE49-F238E27FC236}">
                <a16:creationId xmlns:a16="http://schemas.microsoft.com/office/drawing/2014/main" id="{01BFAC1E-21EA-4205-B8AF-448655EA5E04}"/>
              </a:ext>
            </a:extLst>
          </p:cNvPr>
          <p:cNvSpPr/>
          <p:nvPr/>
        </p:nvSpPr>
        <p:spPr>
          <a:xfrm>
            <a:off x="8022021" y="3231931"/>
            <a:ext cx="3852041" cy="183405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700" b="0" kern="1200" cap="none" spc="0">
                <a:ln w="0"/>
                <a:solidFill>
                  <a:schemeClr val="tx1"/>
                </a:solidFill>
                <a:effectLst>
                  <a:outerShdw blurRad="38100" dist="25400" dir="5400000" algn="ctr" rotWithShape="0">
                    <a:srgbClr val="6E747A">
                      <a:alpha val="43000"/>
                    </a:srgbClr>
                  </a:outerShdw>
                </a:effectLst>
                <a:latin typeface="+mj-lt"/>
                <a:ea typeface="+mj-ea"/>
                <a:cs typeface="+mj-cs"/>
              </a:rPr>
              <a:t>Theories of Learning and</a:t>
            </a:r>
          </a:p>
          <a:p>
            <a:pPr algn="ctr">
              <a:lnSpc>
                <a:spcPct val="90000"/>
              </a:lnSpc>
              <a:spcBef>
                <a:spcPct val="0"/>
              </a:spcBef>
              <a:spcAft>
                <a:spcPts val="600"/>
              </a:spcAft>
            </a:pPr>
            <a:r>
              <a:rPr lang="en-US" sz="3700" b="0" kern="1200" cap="none" spc="0">
                <a:ln w="0"/>
                <a:solidFill>
                  <a:schemeClr val="tx1"/>
                </a:solidFill>
                <a:effectLst>
                  <a:outerShdw blurRad="38100" dist="25400" dir="5400000" algn="ctr" rotWithShape="0">
                    <a:srgbClr val="6E747A">
                      <a:alpha val="43000"/>
                    </a:srgbClr>
                  </a:outerShdw>
                </a:effectLst>
                <a:latin typeface="+mj-lt"/>
                <a:ea typeface="+mj-ea"/>
                <a:cs typeface="+mj-cs"/>
              </a:rPr>
              <a:t> Classroom Practice</a:t>
            </a:r>
          </a:p>
        </p:txBody>
      </p:sp>
      <p:cxnSp>
        <p:nvCxnSpPr>
          <p:cNvPr id="26" name="Straight Connector 2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980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A359C6C7-8151-43E8-9E11-3ACE3D18E129}"/>
              </a:ext>
            </a:extLst>
          </p:cNvPr>
          <p:cNvSpPr/>
          <p:nvPr/>
        </p:nvSpPr>
        <p:spPr>
          <a:xfrm>
            <a:off x="7141869" y="250313"/>
            <a:ext cx="4036764" cy="886347"/>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400" b="0" kern="1200" cap="none" spc="0" dirty="0" err="1">
                <a:ln w="0"/>
                <a:solidFill>
                  <a:srgbClr val="000000"/>
                </a:solidFill>
                <a:effectLst>
                  <a:reflection blurRad="6350" stA="53000" endA="300" endPos="35500" dir="5400000" sy="-90000" algn="bl" rotWithShape="0"/>
                </a:effectLst>
                <a:latin typeface="+mj-lt"/>
                <a:ea typeface="+mj-ea"/>
                <a:cs typeface="+mj-cs"/>
              </a:rPr>
              <a:t>Behaviourism</a:t>
            </a:r>
            <a:endParaRPr lang="en-US" sz="5400" b="0" kern="1200" cap="none" spc="0" dirty="0">
              <a:ln w="0"/>
              <a:solidFill>
                <a:srgbClr val="000000"/>
              </a:solidFill>
              <a:effectLst>
                <a:reflection blurRad="6350" stA="53000" endA="300" endPos="35500" dir="5400000" sy="-90000" algn="bl" rotWithShape="0"/>
              </a:effectLst>
              <a:latin typeface="+mj-lt"/>
              <a:ea typeface="+mj-ea"/>
              <a:cs typeface="+mj-cs"/>
            </a:endParaRPr>
          </a:p>
        </p:txBody>
      </p:sp>
      <p:sp>
        <p:nvSpPr>
          <p:cNvPr id="22"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descr="A person wearing a suit and tie&#10;&#10;Description automatically generated">
            <a:extLst>
              <a:ext uri="{FF2B5EF4-FFF2-40B4-BE49-F238E27FC236}">
                <a16:creationId xmlns:a16="http://schemas.microsoft.com/office/drawing/2014/main" id="{F29196F8-A9DF-484B-A9CF-59162AEF1FB4}"/>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t="11317" r="-2" b="163"/>
          <a:stretch/>
        </p:blipFill>
        <p:spPr>
          <a:xfrm>
            <a:off x="-306" y="1071659"/>
            <a:ext cx="1785938" cy="2055161"/>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8" name="TextBox 7">
            <a:extLst>
              <a:ext uri="{FF2B5EF4-FFF2-40B4-BE49-F238E27FC236}">
                <a16:creationId xmlns:a16="http://schemas.microsoft.com/office/drawing/2014/main" id="{CD5DC18C-8DAE-4F31-BEDF-5B04C994413B}"/>
              </a:ext>
            </a:extLst>
          </p:cNvPr>
          <p:cNvSpPr txBox="1"/>
          <p:nvPr/>
        </p:nvSpPr>
        <p:spPr>
          <a:xfrm>
            <a:off x="67886" y="3126820"/>
            <a:ext cx="1543051" cy="215444"/>
          </a:xfrm>
          <a:prstGeom prst="rect">
            <a:avLst/>
          </a:prstGeom>
          <a:noFill/>
        </p:spPr>
        <p:txBody>
          <a:bodyPr wrap="square" rtlCol="0">
            <a:spAutoFit/>
          </a:bodyPr>
          <a:lstStyle/>
          <a:p>
            <a:pPr>
              <a:spcAft>
                <a:spcPts val="600"/>
              </a:spcAft>
            </a:pPr>
            <a:r>
              <a:rPr lang="en-GB" sz="800" dirty="0">
                <a:latin typeface="Times New Roman" panose="02020603050405020304" pitchFamily="18" charset="0"/>
                <a:cs typeface="Times New Roman" panose="02020603050405020304" pitchFamily="18" charset="0"/>
              </a:rPr>
              <a:t>(Kidsdevelopment.co.uk, 2019)</a:t>
            </a:r>
          </a:p>
        </p:txBody>
      </p:sp>
      <p:sp>
        <p:nvSpPr>
          <p:cNvPr id="6" name="TextBox 5">
            <a:extLst>
              <a:ext uri="{FF2B5EF4-FFF2-40B4-BE49-F238E27FC236}">
                <a16:creationId xmlns:a16="http://schemas.microsoft.com/office/drawing/2014/main" id="{870E6CA0-35FC-4522-982D-D2508CFDB416}"/>
              </a:ext>
            </a:extLst>
          </p:cNvPr>
          <p:cNvSpPr txBox="1"/>
          <p:nvPr/>
        </p:nvSpPr>
        <p:spPr>
          <a:xfrm>
            <a:off x="685800" y="2757488"/>
            <a:ext cx="2443163" cy="369332"/>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4C5BBABC-04E1-435C-A7EB-B515A1CAC4F5}"/>
              </a:ext>
            </a:extLst>
          </p:cNvPr>
          <p:cNvSpPr txBox="1"/>
          <p:nvPr/>
        </p:nvSpPr>
        <p:spPr>
          <a:xfrm>
            <a:off x="1853517" y="1640204"/>
            <a:ext cx="2618471" cy="1723549"/>
          </a:xfrm>
          <a:prstGeom prst="rect">
            <a:avLst/>
          </a:prstGeom>
          <a:solidFill>
            <a:schemeClr val="accent1">
              <a:lumMod val="20000"/>
              <a:lumOff val="80000"/>
            </a:schemeClr>
          </a:solidFill>
        </p:spPr>
        <p:txBody>
          <a:bodyPr wrap="square" rtlCol="0">
            <a:spAutoFit/>
          </a:bodyPr>
          <a:lstStyle/>
          <a:p>
            <a:pPr algn="ctr"/>
            <a:r>
              <a:rPr lang="en-GB" dirty="0"/>
              <a:t>B.F. Skinner (1904-1990)</a:t>
            </a:r>
          </a:p>
          <a:p>
            <a:endParaRPr lang="en-GB" dirty="0"/>
          </a:p>
          <a:p>
            <a:pPr algn="just"/>
            <a:r>
              <a:rPr lang="en-GB" sz="1200" dirty="0">
                <a:latin typeface="Times New Roman" panose="02020603050405020304" pitchFamily="18" charset="0"/>
                <a:cs typeface="Times New Roman" panose="02020603050405020304" pitchFamily="18" charset="0"/>
              </a:rPr>
              <a:t>Skinner's theory of operant conditioning  states that the process does not require repeated efforts, but is instead an immediate reaction to a familiar stimulus. </a:t>
            </a:r>
          </a:p>
          <a:p>
            <a:pPr algn="ctr"/>
            <a:endParaRPr lang="en-GB" sz="1000" dirty="0"/>
          </a:p>
        </p:txBody>
      </p:sp>
      <p:pic>
        <p:nvPicPr>
          <p:cNvPr id="14" name="Picture 13" descr="A black and white photo of a person&#10;&#10;Description automatically generated">
            <a:extLst>
              <a:ext uri="{FF2B5EF4-FFF2-40B4-BE49-F238E27FC236}">
                <a16:creationId xmlns:a16="http://schemas.microsoft.com/office/drawing/2014/main" id="{C198BB1B-599B-4128-90BA-DE5997454515}"/>
              </a:ext>
            </a:extLst>
          </p:cNvPr>
          <p:cNvPicPr>
            <a:picLocks noChangeAspect="1"/>
          </p:cNvPicPr>
          <p:nvPr/>
        </p:nvPicPr>
        <p:blipFill rotWithShape="1">
          <a:blip r:embed="rId4">
            <a:extLst>
              <a:ext uri="{28A0092B-C50C-407E-A947-70E740481C1C}">
                <a14:useLocalDpi xmlns:a14="http://schemas.microsoft.com/office/drawing/2010/main" val="0"/>
              </a:ext>
            </a:extLst>
          </a:blip>
          <a:srcRect l="46992" b="-1750"/>
          <a:stretch/>
        </p:blipFill>
        <p:spPr>
          <a:xfrm>
            <a:off x="-307" y="3773828"/>
            <a:ext cx="1785939" cy="2077641"/>
          </a:xfrm>
          <a:prstGeom prst="ellipse">
            <a:avLst/>
          </a:prstGeom>
        </p:spPr>
      </p:pic>
      <p:sp>
        <p:nvSpPr>
          <p:cNvPr id="19" name="TextBox 18">
            <a:extLst>
              <a:ext uri="{FF2B5EF4-FFF2-40B4-BE49-F238E27FC236}">
                <a16:creationId xmlns:a16="http://schemas.microsoft.com/office/drawing/2014/main" id="{9DF4254C-0B61-4709-8830-4FD9349C215E}"/>
              </a:ext>
            </a:extLst>
          </p:cNvPr>
          <p:cNvSpPr txBox="1"/>
          <p:nvPr/>
        </p:nvSpPr>
        <p:spPr>
          <a:xfrm>
            <a:off x="1853517" y="3954388"/>
            <a:ext cx="2618471" cy="1754326"/>
          </a:xfrm>
          <a:prstGeom prst="rect">
            <a:avLst/>
          </a:prstGeom>
          <a:solidFill>
            <a:schemeClr val="accent1">
              <a:lumMod val="20000"/>
              <a:lumOff val="80000"/>
            </a:schemeClr>
          </a:solidFill>
        </p:spPr>
        <p:txBody>
          <a:bodyPr wrap="square" rtlCol="0">
            <a:spAutoFit/>
          </a:bodyPr>
          <a:lstStyle/>
          <a:p>
            <a:pPr marL="400050" indent="-400050" algn="ctr">
              <a:buAutoNum type="romanUcPeriod"/>
            </a:pPr>
            <a:r>
              <a:rPr lang="en-GB" dirty="0"/>
              <a:t>Pavlov (1849-1936)</a:t>
            </a:r>
          </a:p>
          <a:p>
            <a:pPr marL="400050" indent="-400050" algn="ctr">
              <a:buAutoNum type="romanUcPeriod"/>
            </a:pPr>
            <a:endParaRPr lang="en-GB" dirty="0"/>
          </a:p>
          <a:p>
            <a:r>
              <a:rPr lang="en-GB" sz="1200" dirty="0">
                <a:latin typeface="Times New Roman" panose="02020603050405020304" pitchFamily="18" charset="0"/>
                <a:cs typeface="Times New Roman" panose="02020603050405020304" pitchFamily="18" charset="0"/>
              </a:rPr>
              <a:t>‘Pavlov viewed behaviour as responses initiated by stimuli’ (Child, D. 2007). He also believed that training could be transferred just like the dogs in his experiments that reacted eventually to different sounds</a:t>
            </a:r>
            <a:r>
              <a:rPr lang="en-GB" sz="1000" dirty="0"/>
              <a:t>. </a:t>
            </a:r>
            <a:endParaRPr lang="en-GB" dirty="0"/>
          </a:p>
        </p:txBody>
      </p:sp>
      <p:sp>
        <p:nvSpPr>
          <p:cNvPr id="21" name="TextBox 20">
            <a:extLst>
              <a:ext uri="{FF2B5EF4-FFF2-40B4-BE49-F238E27FC236}">
                <a16:creationId xmlns:a16="http://schemas.microsoft.com/office/drawing/2014/main" id="{59E88DFC-DD95-4665-860A-2C61E1BE7364}"/>
              </a:ext>
            </a:extLst>
          </p:cNvPr>
          <p:cNvSpPr txBox="1"/>
          <p:nvPr/>
        </p:nvSpPr>
        <p:spPr>
          <a:xfrm>
            <a:off x="242581" y="5851469"/>
            <a:ext cx="1543051" cy="215444"/>
          </a:xfrm>
          <a:prstGeom prst="rect">
            <a:avLst/>
          </a:prstGeom>
          <a:noFill/>
        </p:spPr>
        <p:txBody>
          <a:bodyPr wrap="square" rtlCol="0">
            <a:spAutoFit/>
          </a:bodyPr>
          <a:lstStyle/>
          <a:p>
            <a:pPr>
              <a:spcAft>
                <a:spcPts val="600"/>
              </a:spcAft>
            </a:pPr>
            <a:r>
              <a:rPr lang="en-GB" sz="800" dirty="0">
                <a:latin typeface="Times New Roman" panose="02020603050405020304" pitchFamily="18" charset="0"/>
                <a:cs typeface="Times New Roman" panose="02020603050405020304" pitchFamily="18" charset="0"/>
              </a:rPr>
              <a:t>(firstdiscoverers.co.uk 2019)</a:t>
            </a:r>
          </a:p>
        </p:txBody>
      </p:sp>
      <p:sp>
        <p:nvSpPr>
          <p:cNvPr id="23" name="TextBox 22">
            <a:extLst>
              <a:ext uri="{FF2B5EF4-FFF2-40B4-BE49-F238E27FC236}">
                <a16:creationId xmlns:a16="http://schemas.microsoft.com/office/drawing/2014/main" id="{38D29AFB-DE46-4718-B6CF-EE7D21469AA4}"/>
              </a:ext>
            </a:extLst>
          </p:cNvPr>
          <p:cNvSpPr txBox="1"/>
          <p:nvPr/>
        </p:nvSpPr>
        <p:spPr>
          <a:xfrm>
            <a:off x="6096000" y="1340714"/>
            <a:ext cx="5785534" cy="5225595"/>
          </a:xfrm>
          <a:prstGeom prst="rect">
            <a:avLst/>
          </a:prstGeom>
          <a:solidFill>
            <a:schemeClr val="accent1">
              <a:lumMod val="20000"/>
              <a:lumOff val="80000"/>
            </a:schemeClr>
          </a:solidFill>
          <a:ln>
            <a:solidFill>
              <a:schemeClr val="accent1"/>
            </a:solidFill>
          </a:ln>
        </p:spPr>
        <p:txBody>
          <a:bodyPr wrap="square" rtlCol="0">
            <a:spAutoFit/>
          </a:bodyPr>
          <a:lstStyle/>
          <a:p>
            <a:endParaRPr lang="en-GB" dirty="0"/>
          </a:p>
        </p:txBody>
      </p:sp>
      <p:pic>
        <p:nvPicPr>
          <p:cNvPr id="17" name="Picture 16" descr="A screen shot of a person&#10;&#10;Description automatically generated">
            <a:extLst>
              <a:ext uri="{FF2B5EF4-FFF2-40B4-BE49-F238E27FC236}">
                <a16:creationId xmlns:a16="http://schemas.microsoft.com/office/drawing/2014/main" id="{628CA403-FD9E-4C69-8AE5-268BBC46395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77442" y="1451160"/>
            <a:ext cx="2018911" cy="1534372"/>
          </a:xfrm>
          <a:prstGeom prst="rect">
            <a:avLst/>
          </a:prstGeom>
        </p:spPr>
      </p:pic>
      <p:sp>
        <p:nvSpPr>
          <p:cNvPr id="24" name="TextBox 23">
            <a:extLst>
              <a:ext uri="{FF2B5EF4-FFF2-40B4-BE49-F238E27FC236}">
                <a16:creationId xmlns:a16="http://schemas.microsoft.com/office/drawing/2014/main" id="{10EF9EC9-BDE8-4CC3-9018-E5E62ACDF2B6}"/>
              </a:ext>
            </a:extLst>
          </p:cNvPr>
          <p:cNvSpPr txBox="1"/>
          <p:nvPr/>
        </p:nvSpPr>
        <p:spPr>
          <a:xfrm>
            <a:off x="7564319" y="2915983"/>
            <a:ext cx="938212" cy="215444"/>
          </a:xfrm>
          <a:prstGeom prst="rect">
            <a:avLst/>
          </a:prstGeom>
          <a:noFill/>
        </p:spPr>
        <p:txBody>
          <a:bodyPr wrap="square" rtlCol="0">
            <a:spAutoFit/>
          </a:bodyPr>
          <a:lstStyle/>
          <a:p>
            <a:r>
              <a:rPr lang="en-GB" sz="800" dirty="0"/>
              <a:t>(</a:t>
            </a:r>
            <a:r>
              <a:rPr lang="en-GB" sz="800" dirty="0" err="1"/>
              <a:t>Raven,J</a:t>
            </a:r>
            <a:r>
              <a:rPr lang="en-GB" sz="800" dirty="0"/>
              <a:t>. 2015)</a:t>
            </a:r>
          </a:p>
        </p:txBody>
      </p:sp>
      <p:pic>
        <p:nvPicPr>
          <p:cNvPr id="26" name="Picture 25" descr="A picture containing dog&#10;&#10;Description automatically generated">
            <a:extLst>
              <a:ext uri="{FF2B5EF4-FFF2-40B4-BE49-F238E27FC236}">
                <a16:creationId xmlns:a16="http://schemas.microsoft.com/office/drawing/2014/main" id="{6271C585-0643-4B8E-9339-1703F99B2AC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44177" y="4832854"/>
            <a:ext cx="2325554" cy="1472462"/>
          </a:xfrm>
          <a:prstGeom prst="rect">
            <a:avLst/>
          </a:prstGeom>
        </p:spPr>
      </p:pic>
      <p:sp>
        <p:nvSpPr>
          <p:cNvPr id="27" name="TextBox 26">
            <a:extLst>
              <a:ext uri="{FF2B5EF4-FFF2-40B4-BE49-F238E27FC236}">
                <a16:creationId xmlns:a16="http://schemas.microsoft.com/office/drawing/2014/main" id="{767A4803-92EF-4CF3-AD6C-72EFAD0150D8}"/>
              </a:ext>
            </a:extLst>
          </p:cNvPr>
          <p:cNvSpPr txBox="1"/>
          <p:nvPr/>
        </p:nvSpPr>
        <p:spPr>
          <a:xfrm>
            <a:off x="9599168" y="6271603"/>
            <a:ext cx="1662819" cy="215444"/>
          </a:xfrm>
          <a:prstGeom prst="rect">
            <a:avLst/>
          </a:prstGeom>
          <a:noFill/>
        </p:spPr>
        <p:txBody>
          <a:bodyPr wrap="square" rtlCol="0">
            <a:spAutoFit/>
          </a:bodyPr>
          <a:lstStyle/>
          <a:p>
            <a:r>
              <a:rPr lang="en-GB" sz="800" dirty="0"/>
              <a:t>(behaviourist-approach.html)</a:t>
            </a:r>
          </a:p>
        </p:txBody>
      </p:sp>
      <p:sp>
        <p:nvSpPr>
          <p:cNvPr id="28" name="TextBox 27">
            <a:extLst>
              <a:ext uri="{FF2B5EF4-FFF2-40B4-BE49-F238E27FC236}">
                <a16:creationId xmlns:a16="http://schemas.microsoft.com/office/drawing/2014/main" id="{A7ECB947-04AF-46C9-85DD-F02929BAE6F5}"/>
              </a:ext>
            </a:extLst>
          </p:cNvPr>
          <p:cNvSpPr txBox="1"/>
          <p:nvPr/>
        </p:nvSpPr>
        <p:spPr>
          <a:xfrm>
            <a:off x="8826323" y="1447411"/>
            <a:ext cx="2704181" cy="1569660"/>
          </a:xfrm>
          <a:prstGeom prst="rect">
            <a:avLst/>
          </a:prstGeom>
          <a:noFill/>
        </p:spPr>
        <p:txBody>
          <a:bodyPr wrap="square" rtlCol="0">
            <a:spAutoFit/>
          </a:bodyPr>
          <a:lstStyle/>
          <a:p>
            <a:r>
              <a:rPr lang="en-GB" sz="1200" i="1" dirty="0"/>
              <a:t> </a:t>
            </a:r>
            <a:r>
              <a:rPr lang="en-GB" sz="1200" dirty="0"/>
              <a:t>Skinner’s theory can be simplified down to the following process… stimulus, response, consequence, reintroduction of stimulus, new response, desired behaviour.. In theory the consequence will effect whether the response will occur again when presented with the same stimulus.</a:t>
            </a:r>
          </a:p>
        </p:txBody>
      </p:sp>
      <p:sp>
        <p:nvSpPr>
          <p:cNvPr id="29" name="TextBox 28">
            <a:extLst>
              <a:ext uri="{FF2B5EF4-FFF2-40B4-BE49-F238E27FC236}">
                <a16:creationId xmlns:a16="http://schemas.microsoft.com/office/drawing/2014/main" id="{5596BBB2-91E2-4362-9C50-061BBB526196}"/>
              </a:ext>
            </a:extLst>
          </p:cNvPr>
          <p:cNvSpPr txBox="1"/>
          <p:nvPr/>
        </p:nvSpPr>
        <p:spPr>
          <a:xfrm>
            <a:off x="6525516" y="5314709"/>
            <a:ext cx="2664962" cy="954107"/>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‘Pavlov found that the dogs he worked with could be conditioned to respond to environmental factors, and he termed this as classical conditioning’. </a:t>
            </a:r>
          </a:p>
          <a:p>
            <a:r>
              <a:rPr lang="en-GB" sz="800" dirty="0">
                <a:latin typeface="Times New Roman" panose="02020603050405020304" pitchFamily="18" charset="0"/>
                <a:cs typeface="Times New Roman" panose="02020603050405020304" pitchFamily="18" charset="0"/>
              </a:rPr>
              <a:t>(Aubrey, K. &amp; Riley, R. 2019) </a:t>
            </a:r>
          </a:p>
        </p:txBody>
      </p:sp>
      <p:sp>
        <p:nvSpPr>
          <p:cNvPr id="34" name="Flowchart: Punched Tape 33">
            <a:extLst>
              <a:ext uri="{FF2B5EF4-FFF2-40B4-BE49-F238E27FC236}">
                <a16:creationId xmlns:a16="http://schemas.microsoft.com/office/drawing/2014/main" id="{D1250072-47A2-43A2-9AC2-80E3566948EB}"/>
              </a:ext>
            </a:extLst>
          </p:cNvPr>
          <p:cNvSpPr/>
          <p:nvPr/>
        </p:nvSpPr>
        <p:spPr>
          <a:xfrm>
            <a:off x="7350158" y="3205974"/>
            <a:ext cx="3828475" cy="1605421"/>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‘This theory argues that all behaviour (including problematic) is ultimately controlled by environmental stimuli’.</a:t>
            </a:r>
            <a:r>
              <a:rPr lang="en-GB" sz="800" dirty="0"/>
              <a:t>                               (</a:t>
            </a:r>
            <a:r>
              <a:rPr lang="en-GB" sz="800" dirty="0" err="1"/>
              <a:t>Whitebread</a:t>
            </a:r>
            <a:r>
              <a:rPr lang="en-GB" sz="800" dirty="0"/>
              <a:t>, D. 2000)</a:t>
            </a:r>
          </a:p>
        </p:txBody>
      </p:sp>
    </p:spTree>
    <p:extLst>
      <p:ext uri="{BB962C8B-B14F-4D97-AF65-F5344CB8AC3E}">
        <p14:creationId xmlns:p14="http://schemas.microsoft.com/office/powerpoint/2010/main" val="3500885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A0413C-8326-496E-9BE3-01C2F36B338B}"/>
              </a:ext>
            </a:extLst>
          </p:cNvPr>
          <p:cNvSpPr/>
          <p:nvPr/>
        </p:nvSpPr>
        <p:spPr>
          <a:xfrm>
            <a:off x="1534251" y="109835"/>
            <a:ext cx="8866338" cy="923330"/>
          </a:xfrm>
          <a:prstGeom prst="rect">
            <a:avLst/>
          </a:prstGeom>
          <a:noFill/>
        </p:spPr>
        <p:txBody>
          <a:bodyPr wrap="none" lIns="91440" tIns="45720" rIns="91440" bIns="45720">
            <a:spAutoFit/>
          </a:bodyPr>
          <a:lstStyle/>
          <a:p>
            <a:pPr algn="ctr"/>
            <a:r>
              <a:rPr lang="en-US" sz="5400" b="0" cap="none" spc="0" dirty="0" err="1">
                <a:ln w="0"/>
                <a:solidFill>
                  <a:schemeClr val="accent1"/>
                </a:solidFill>
                <a:effectLst>
                  <a:outerShdw blurRad="38100" dist="25400" dir="5400000" algn="ctr" rotWithShape="0">
                    <a:srgbClr val="6E747A">
                      <a:alpha val="43000"/>
                    </a:srgbClr>
                  </a:outerShdw>
                </a:effectLst>
              </a:rPr>
              <a:t>Behaviourism</a:t>
            </a:r>
            <a:r>
              <a:rPr lang="en-US" sz="5400" b="0" cap="none" spc="0" dirty="0">
                <a:ln w="0"/>
                <a:solidFill>
                  <a:schemeClr val="accent1"/>
                </a:solidFill>
                <a:effectLst>
                  <a:outerShdw blurRad="38100" dist="25400" dir="5400000" algn="ctr" rotWithShape="0">
                    <a:srgbClr val="6E747A">
                      <a:alpha val="43000"/>
                    </a:srgbClr>
                  </a:outerShdw>
                </a:effectLst>
              </a:rPr>
              <a:t> in the Classroom</a:t>
            </a:r>
          </a:p>
        </p:txBody>
      </p:sp>
      <p:pic>
        <p:nvPicPr>
          <p:cNvPr id="4" name="Picture 3" descr="A screenshot of a social media post&#10;&#10;Description automatically generated">
            <a:extLst>
              <a:ext uri="{FF2B5EF4-FFF2-40B4-BE49-F238E27FC236}">
                <a16:creationId xmlns:a16="http://schemas.microsoft.com/office/drawing/2014/main" id="{820FA3AC-06A6-410C-B20F-5ADBB60E83BA}"/>
              </a:ext>
            </a:extLst>
          </p:cNvPr>
          <p:cNvPicPr>
            <a:picLocks noChangeAspect="1"/>
          </p:cNvPicPr>
          <p:nvPr/>
        </p:nvPicPr>
        <p:blipFill rotWithShape="1">
          <a:blip r:embed="rId2">
            <a:extLst>
              <a:ext uri="{28A0092B-C50C-407E-A947-70E740481C1C}">
                <a14:useLocalDpi xmlns:a14="http://schemas.microsoft.com/office/drawing/2010/main" val="0"/>
              </a:ext>
            </a:extLst>
          </a:blip>
          <a:srcRect l="21563" t="15048" r="22187" b="14566"/>
          <a:stretch/>
        </p:blipFill>
        <p:spPr>
          <a:xfrm>
            <a:off x="612028" y="2326079"/>
            <a:ext cx="2457356" cy="1728788"/>
          </a:xfrm>
          <a:prstGeom prst="rect">
            <a:avLst/>
          </a:prstGeom>
        </p:spPr>
      </p:pic>
      <p:sp>
        <p:nvSpPr>
          <p:cNvPr id="5" name="TextBox 4">
            <a:extLst>
              <a:ext uri="{FF2B5EF4-FFF2-40B4-BE49-F238E27FC236}">
                <a16:creationId xmlns:a16="http://schemas.microsoft.com/office/drawing/2014/main" id="{B5B5F118-A706-4C5A-982B-8B182525B377}"/>
              </a:ext>
            </a:extLst>
          </p:cNvPr>
          <p:cNvSpPr txBox="1"/>
          <p:nvPr/>
        </p:nvSpPr>
        <p:spPr>
          <a:xfrm>
            <a:off x="612028" y="1173182"/>
            <a:ext cx="2457356" cy="1015663"/>
          </a:xfrm>
          <a:prstGeom prst="rect">
            <a:avLst/>
          </a:prstGeom>
          <a:noFill/>
        </p:spPr>
        <p:txBody>
          <a:bodyPr wrap="square" rtlCol="0">
            <a:spAutoFit/>
          </a:bodyPr>
          <a:lstStyle/>
          <a:p>
            <a:pPr algn="just"/>
            <a:r>
              <a:rPr lang="en-GB" sz="1200" dirty="0"/>
              <a:t>Behaviour Chart used in School A </a:t>
            </a:r>
          </a:p>
          <a:p>
            <a:pPr algn="just"/>
            <a:r>
              <a:rPr lang="en-GB" sz="1200" dirty="0"/>
              <a:t>with some children with behaviour</a:t>
            </a:r>
          </a:p>
          <a:p>
            <a:pPr algn="just"/>
            <a:r>
              <a:rPr lang="en-GB" sz="1200" dirty="0"/>
              <a:t> issues, they choose their own</a:t>
            </a:r>
          </a:p>
          <a:p>
            <a:r>
              <a:rPr lang="en-GB" sz="1200" dirty="0"/>
              <a:t> reward at the end of the day to</a:t>
            </a:r>
          </a:p>
          <a:p>
            <a:pPr algn="just"/>
            <a:r>
              <a:rPr lang="en-GB" sz="1200" dirty="0"/>
              <a:t> encourage motivation.</a:t>
            </a:r>
          </a:p>
        </p:txBody>
      </p:sp>
      <p:sp>
        <p:nvSpPr>
          <p:cNvPr id="6" name="TextBox 5">
            <a:extLst>
              <a:ext uri="{FF2B5EF4-FFF2-40B4-BE49-F238E27FC236}">
                <a16:creationId xmlns:a16="http://schemas.microsoft.com/office/drawing/2014/main" id="{69351F8E-25F4-4667-AAB0-0E2029FC8C84}"/>
              </a:ext>
            </a:extLst>
          </p:cNvPr>
          <p:cNvSpPr txBox="1"/>
          <p:nvPr/>
        </p:nvSpPr>
        <p:spPr>
          <a:xfrm>
            <a:off x="66675" y="4192101"/>
            <a:ext cx="3548063" cy="830997"/>
          </a:xfrm>
          <a:prstGeom prst="rect">
            <a:avLst/>
          </a:prstGeom>
          <a:noFill/>
        </p:spPr>
        <p:txBody>
          <a:bodyPr wrap="square" rtlCol="0">
            <a:spAutoFit/>
          </a:bodyPr>
          <a:lstStyle/>
          <a:p>
            <a:r>
              <a:rPr lang="en-GB" sz="1600" i="1" dirty="0">
                <a:solidFill>
                  <a:srgbClr val="00B050"/>
                </a:solidFill>
              </a:rPr>
              <a:t>‘Remember that positive reinforcement will have a longer lasting effect than negative reinforcement</a:t>
            </a:r>
            <a:r>
              <a:rPr lang="en-GB" sz="1200" i="1" dirty="0">
                <a:solidFill>
                  <a:srgbClr val="00B050"/>
                </a:solidFill>
              </a:rPr>
              <a:t>’.  </a:t>
            </a:r>
            <a:r>
              <a:rPr lang="en-GB" sz="800" dirty="0">
                <a:solidFill>
                  <a:srgbClr val="00B050"/>
                </a:solidFill>
              </a:rPr>
              <a:t> </a:t>
            </a:r>
            <a:r>
              <a:rPr lang="en-GB" sz="800" dirty="0"/>
              <a:t>(Bates, B. 2019)</a:t>
            </a:r>
          </a:p>
        </p:txBody>
      </p:sp>
      <p:sp>
        <p:nvSpPr>
          <p:cNvPr id="7" name="Oval 6">
            <a:extLst>
              <a:ext uri="{FF2B5EF4-FFF2-40B4-BE49-F238E27FC236}">
                <a16:creationId xmlns:a16="http://schemas.microsoft.com/office/drawing/2014/main" id="{65005316-641A-4BDD-A5AE-F0544E95F62B}"/>
              </a:ext>
            </a:extLst>
          </p:cNvPr>
          <p:cNvSpPr/>
          <p:nvPr/>
        </p:nvSpPr>
        <p:spPr>
          <a:xfrm>
            <a:off x="1627285" y="4833225"/>
            <a:ext cx="2457356" cy="18906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Government policy and legislation following the abolition of </a:t>
            </a:r>
            <a:r>
              <a:rPr lang="en-GB" sz="1100" dirty="0" err="1"/>
              <a:t>coporal</a:t>
            </a:r>
            <a:r>
              <a:rPr lang="en-GB" sz="1100" dirty="0"/>
              <a:t> punishment recommended that ‘schools should provide a range of opportunities in which pupils can excel and be rewarded</a:t>
            </a:r>
            <a:r>
              <a:rPr lang="en-GB" sz="1200" dirty="0"/>
              <a:t>’. </a:t>
            </a:r>
            <a:r>
              <a:rPr lang="en-GB" sz="800" dirty="0"/>
              <a:t>(Steer, 2005: 18) </a:t>
            </a:r>
          </a:p>
        </p:txBody>
      </p:sp>
      <p:sp>
        <p:nvSpPr>
          <p:cNvPr id="10" name="Teardrop 9">
            <a:extLst>
              <a:ext uri="{FF2B5EF4-FFF2-40B4-BE49-F238E27FC236}">
                <a16:creationId xmlns:a16="http://schemas.microsoft.com/office/drawing/2014/main" id="{7C625D4B-4F75-462A-8C4B-A6C06106CFA4}"/>
              </a:ext>
            </a:extLst>
          </p:cNvPr>
          <p:cNvSpPr/>
          <p:nvPr/>
        </p:nvSpPr>
        <p:spPr>
          <a:xfrm>
            <a:off x="9429071" y="907521"/>
            <a:ext cx="2457356" cy="2336631"/>
          </a:xfrm>
          <a:prstGeom prst="teardrop">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Aharoni" panose="02010803020104030203" pitchFamily="2" charset="-79"/>
                <a:cs typeface="Aharoni" panose="02010803020104030203" pitchFamily="2" charset="-79"/>
              </a:rPr>
              <a:t>‘One of the most useful applications of the operant conditioning model is that it draws attention to the need for carful analysis of what actually influences a child’s behaviour’.</a:t>
            </a:r>
          </a:p>
          <a:p>
            <a:pPr algn="ctr"/>
            <a:r>
              <a:rPr lang="en-GB" sz="1200" dirty="0">
                <a:latin typeface="Aharoni" panose="02010803020104030203" pitchFamily="2" charset="-79"/>
                <a:cs typeface="Aharoni" panose="02010803020104030203" pitchFamily="2" charset="-79"/>
              </a:rPr>
              <a:t> </a:t>
            </a:r>
            <a:r>
              <a:rPr lang="en-GB" sz="800" dirty="0"/>
              <a:t>(Fontana, D. 1995)</a:t>
            </a:r>
          </a:p>
        </p:txBody>
      </p:sp>
      <p:pic>
        <p:nvPicPr>
          <p:cNvPr id="12" name="Graphic 11" descr="Arrow Rotate right">
            <a:extLst>
              <a:ext uri="{FF2B5EF4-FFF2-40B4-BE49-F238E27FC236}">
                <a16:creationId xmlns:a16="http://schemas.microsoft.com/office/drawing/2014/main" id="{9D2EDC43-48EF-4454-B2A3-BB5F1053D36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163527" y="2573531"/>
            <a:ext cx="714373" cy="714373"/>
          </a:xfrm>
          <a:prstGeom prst="rect">
            <a:avLst/>
          </a:prstGeom>
        </p:spPr>
      </p:pic>
      <p:sp>
        <p:nvSpPr>
          <p:cNvPr id="13" name="TextBox 12">
            <a:extLst>
              <a:ext uri="{FF2B5EF4-FFF2-40B4-BE49-F238E27FC236}">
                <a16:creationId xmlns:a16="http://schemas.microsoft.com/office/drawing/2014/main" id="{895EE494-1FE3-4B03-8C72-6DCF482D6873}"/>
              </a:ext>
            </a:extLst>
          </p:cNvPr>
          <p:cNvSpPr txBox="1"/>
          <p:nvPr/>
        </p:nvSpPr>
        <p:spPr>
          <a:xfrm>
            <a:off x="9164728" y="3287904"/>
            <a:ext cx="2986041" cy="1015663"/>
          </a:xfrm>
          <a:prstGeom prst="rect">
            <a:avLst/>
          </a:prstGeom>
          <a:solidFill>
            <a:schemeClr val="accent2">
              <a:lumMod val="20000"/>
              <a:lumOff val="80000"/>
            </a:schemeClr>
          </a:solidFill>
          <a:ln>
            <a:solidFill>
              <a:schemeClr val="accent1"/>
            </a:solidFill>
          </a:ln>
        </p:spPr>
        <p:txBody>
          <a:bodyPr wrap="square" rtlCol="0">
            <a:spAutoFit/>
          </a:bodyPr>
          <a:lstStyle/>
          <a:p>
            <a:r>
              <a:rPr lang="en-GB" sz="1200" dirty="0"/>
              <a:t>This highlights the importance of teachers requiring the knowledge of the unique skills that each child brings to the classroom in order to effectively target instruction towards pupils’ individual needs.</a:t>
            </a:r>
          </a:p>
        </p:txBody>
      </p:sp>
      <p:sp>
        <p:nvSpPr>
          <p:cNvPr id="17" name="TextBox 16">
            <a:extLst>
              <a:ext uri="{FF2B5EF4-FFF2-40B4-BE49-F238E27FC236}">
                <a16:creationId xmlns:a16="http://schemas.microsoft.com/office/drawing/2014/main" id="{12C2529C-E193-411F-9016-A905BFEA9776}"/>
              </a:ext>
            </a:extLst>
          </p:cNvPr>
          <p:cNvSpPr txBox="1"/>
          <p:nvPr/>
        </p:nvSpPr>
        <p:spPr>
          <a:xfrm>
            <a:off x="2340718" y="3872392"/>
            <a:ext cx="728666" cy="215444"/>
          </a:xfrm>
          <a:prstGeom prst="rect">
            <a:avLst/>
          </a:prstGeom>
          <a:noFill/>
        </p:spPr>
        <p:txBody>
          <a:bodyPr wrap="square" rtlCol="0">
            <a:spAutoFit/>
          </a:bodyPr>
          <a:lstStyle/>
          <a:p>
            <a:r>
              <a:rPr lang="en-GB" sz="800" dirty="0"/>
              <a:t>(School A.)</a:t>
            </a:r>
          </a:p>
        </p:txBody>
      </p:sp>
      <p:sp>
        <p:nvSpPr>
          <p:cNvPr id="18" name="Rectangle: Rounded Corners 17">
            <a:extLst>
              <a:ext uri="{FF2B5EF4-FFF2-40B4-BE49-F238E27FC236}">
                <a16:creationId xmlns:a16="http://schemas.microsoft.com/office/drawing/2014/main" id="{8EA7125A-9BB7-4F1B-9BB4-F4B426214811}"/>
              </a:ext>
            </a:extLst>
          </p:cNvPr>
          <p:cNvSpPr/>
          <p:nvPr/>
        </p:nvSpPr>
        <p:spPr>
          <a:xfrm>
            <a:off x="5651599" y="5778552"/>
            <a:ext cx="3428290" cy="1015664"/>
          </a:xfrm>
          <a:prstGeom prst="round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‘Learners are viewed as passive, in need of external motivation, and affected by reinforcement’. </a:t>
            </a:r>
            <a:r>
              <a:rPr lang="en-GB" sz="800" dirty="0"/>
              <a:t>(</a:t>
            </a:r>
            <a:r>
              <a:rPr lang="en-GB" sz="800" dirty="0" err="1"/>
              <a:t>Fosnot</a:t>
            </a:r>
            <a:r>
              <a:rPr lang="en-GB" sz="800" dirty="0"/>
              <a:t>, C. 1996)</a:t>
            </a:r>
          </a:p>
        </p:txBody>
      </p:sp>
      <p:sp>
        <p:nvSpPr>
          <p:cNvPr id="19" name="Rectangle 18">
            <a:extLst>
              <a:ext uri="{FF2B5EF4-FFF2-40B4-BE49-F238E27FC236}">
                <a16:creationId xmlns:a16="http://schemas.microsoft.com/office/drawing/2014/main" id="{24BE03FB-9BD7-46AE-998F-A9906F63E43E}"/>
              </a:ext>
            </a:extLst>
          </p:cNvPr>
          <p:cNvSpPr/>
          <p:nvPr/>
        </p:nvSpPr>
        <p:spPr>
          <a:xfrm>
            <a:off x="9164728" y="4607599"/>
            <a:ext cx="2838523" cy="204601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A screenshot of a computer screen&#10;&#10;Description automatically generated">
            <a:extLst>
              <a:ext uri="{FF2B5EF4-FFF2-40B4-BE49-F238E27FC236}">
                <a16:creationId xmlns:a16="http://schemas.microsoft.com/office/drawing/2014/main" id="{AEB7C9F8-629B-4113-B809-4DD319D90A0A}"/>
              </a:ext>
            </a:extLst>
          </p:cNvPr>
          <p:cNvPicPr>
            <a:picLocks noChangeAspect="1"/>
          </p:cNvPicPr>
          <p:nvPr/>
        </p:nvPicPr>
        <p:blipFill rotWithShape="1">
          <a:blip r:embed="rId5">
            <a:extLst>
              <a:ext uri="{28A0092B-C50C-407E-A947-70E740481C1C}">
                <a14:useLocalDpi xmlns:a14="http://schemas.microsoft.com/office/drawing/2010/main" val="0"/>
              </a:ext>
            </a:extLst>
          </a:blip>
          <a:srcRect l="17709" t="23123" r="39998" b="22627"/>
          <a:stretch/>
        </p:blipFill>
        <p:spPr>
          <a:xfrm>
            <a:off x="9375525" y="4787134"/>
            <a:ext cx="2416927" cy="1743076"/>
          </a:xfrm>
          <a:prstGeom prst="rect">
            <a:avLst/>
          </a:prstGeom>
        </p:spPr>
      </p:pic>
      <p:sp>
        <p:nvSpPr>
          <p:cNvPr id="16" name="TextBox 15">
            <a:extLst>
              <a:ext uri="{FF2B5EF4-FFF2-40B4-BE49-F238E27FC236}">
                <a16:creationId xmlns:a16="http://schemas.microsoft.com/office/drawing/2014/main" id="{CDFD8130-2C56-4556-A6E0-AE339DF31B01}"/>
              </a:ext>
            </a:extLst>
          </p:cNvPr>
          <p:cNvSpPr txBox="1"/>
          <p:nvPr/>
        </p:nvSpPr>
        <p:spPr>
          <a:xfrm>
            <a:off x="10820902" y="6274869"/>
            <a:ext cx="971550" cy="214089"/>
          </a:xfrm>
          <a:prstGeom prst="rect">
            <a:avLst/>
          </a:prstGeom>
          <a:noFill/>
        </p:spPr>
        <p:txBody>
          <a:bodyPr wrap="square" rtlCol="0">
            <a:spAutoFit/>
          </a:bodyPr>
          <a:lstStyle/>
          <a:p>
            <a:r>
              <a:rPr lang="en-GB" sz="800" dirty="0"/>
              <a:t>(Wikipedia.org)</a:t>
            </a:r>
          </a:p>
        </p:txBody>
      </p:sp>
      <p:sp>
        <p:nvSpPr>
          <p:cNvPr id="28" name="Rectangle 27">
            <a:extLst>
              <a:ext uri="{FF2B5EF4-FFF2-40B4-BE49-F238E27FC236}">
                <a16:creationId xmlns:a16="http://schemas.microsoft.com/office/drawing/2014/main" id="{6BA7C6E5-0AD4-4918-8CDB-3B66ADE47D7D}"/>
              </a:ext>
            </a:extLst>
          </p:cNvPr>
          <p:cNvSpPr/>
          <p:nvPr/>
        </p:nvSpPr>
        <p:spPr>
          <a:xfrm>
            <a:off x="3459360" y="1344851"/>
            <a:ext cx="3548063" cy="2292935"/>
          </a:xfrm>
          <a:prstGeom prst="rect">
            <a:avLst/>
          </a:prstGeom>
        </p:spPr>
        <p:txBody>
          <a:bodyPr wrap="square">
            <a:spAutoFit/>
          </a:bodyPr>
          <a:lstStyle/>
          <a:p>
            <a:r>
              <a:rPr lang="en-GB" sz="1100" b="0" i="0" u="none" strike="noStrike" dirty="0">
                <a:solidFill>
                  <a:srgbClr val="555555"/>
                </a:solidFill>
                <a:effectLst/>
                <a:latin typeface="Nunito"/>
              </a:rPr>
              <a:t>‘Overall, B.F Skinners operant conditioning has great relevance in today’s society as it seen as the form of behaviour control operating in schools all across the world in the 21st century.  It is also a key process to note in the development of children because it can have great impact on the influence of a child’s morals.  Through positive/negative reinforcers a child can learn to mimic behaviours that are considered “right “ by  the majority of society  and begin a process of  weeding out the undesirable behaviour. This gives a child a great starting foundation of what they consider to be “norms”, allowing them to mature into successful and responsible individuals’.</a:t>
            </a:r>
            <a:r>
              <a:rPr lang="en-GB" sz="800" b="0" i="0" u="none" strike="noStrike" dirty="0">
                <a:solidFill>
                  <a:srgbClr val="555555"/>
                </a:solidFill>
                <a:effectLst/>
                <a:latin typeface="Nunito"/>
              </a:rPr>
              <a:t>  (Theskinnerapproach2019.) </a:t>
            </a:r>
            <a:endParaRPr lang="en-GB" sz="800" dirty="0"/>
          </a:p>
        </p:txBody>
      </p:sp>
      <p:sp>
        <p:nvSpPr>
          <p:cNvPr id="29" name="Rectangle 28">
            <a:extLst>
              <a:ext uri="{FF2B5EF4-FFF2-40B4-BE49-F238E27FC236}">
                <a16:creationId xmlns:a16="http://schemas.microsoft.com/office/drawing/2014/main" id="{62E17FFD-B15A-40F4-AEBD-D3E3E37B08F7}"/>
              </a:ext>
            </a:extLst>
          </p:cNvPr>
          <p:cNvSpPr/>
          <p:nvPr/>
        </p:nvSpPr>
        <p:spPr>
          <a:xfrm>
            <a:off x="3792529" y="1030309"/>
            <a:ext cx="2456698" cy="369332"/>
          </a:xfrm>
          <a:prstGeom prst="rect">
            <a:avLst/>
          </a:prstGeom>
        </p:spPr>
        <p:txBody>
          <a:bodyPr wrap="none">
            <a:spAutoFit/>
          </a:bodyPr>
          <a:lstStyle/>
          <a:p>
            <a:r>
              <a:rPr lang="en-GB" b="0" i="0" u="none" strike="noStrike" dirty="0">
                <a:solidFill>
                  <a:srgbClr val="222222"/>
                </a:solidFill>
                <a:effectLst/>
                <a:latin typeface="Coming Soon"/>
              </a:rPr>
              <a:t>Relevance of the Theory</a:t>
            </a:r>
            <a:endParaRPr lang="en-GB" dirty="0"/>
          </a:p>
        </p:txBody>
      </p:sp>
      <p:pic>
        <p:nvPicPr>
          <p:cNvPr id="31" name="Picture 30" descr="A screenshot of a cell phone&#10;&#10;Description automatically generated">
            <a:extLst>
              <a:ext uri="{FF2B5EF4-FFF2-40B4-BE49-F238E27FC236}">
                <a16:creationId xmlns:a16="http://schemas.microsoft.com/office/drawing/2014/main" id="{26B76F59-7098-421D-93AE-FD75804EE75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53523" y="1550706"/>
            <a:ext cx="1728788" cy="1728788"/>
          </a:xfrm>
          <a:prstGeom prst="rect">
            <a:avLst/>
          </a:prstGeom>
        </p:spPr>
      </p:pic>
      <p:sp>
        <p:nvSpPr>
          <p:cNvPr id="1024" name="TextBox 1023">
            <a:extLst>
              <a:ext uri="{FF2B5EF4-FFF2-40B4-BE49-F238E27FC236}">
                <a16:creationId xmlns:a16="http://schemas.microsoft.com/office/drawing/2014/main" id="{7E255BA9-BC9A-4B60-8F6E-78A3F20BE8A6}"/>
              </a:ext>
            </a:extLst>
          </p:cNvPr>
          <p:cNvSpPr txBox="1"/>
          <p:nvPr/>
        </p:nvSpPr>
        <p:spPr>
          <a:xfrm>
            <a:off x="8006823" y="3024915"/>
            <a:ext cx="942975" cy="215444"/>
          </a:xfrm>
          <a:prstGeom prst="rect">
            <a:avLst/>
          </a:prstGeom>
          <a:noFill/>
        </p:spPr>
        <p:txBody>
          <a:bodyPr wrap="square" rtlCol="0">
            <a:spAutoFit/>
          </a:bodyPr>
          <a:lstStyle/>
          <a:p>
            <a:r>
              <a:rPr lang="en-GB" sz="800" dirty="0"/>
              <a:t>(Pinterest.co.uk)</a:t>
            </a:r>
          </a:p>
        </p:txBody>
      </p:sp>
      <p:sp>
        <p:nvSpPr>
          <p:cNvPr id="1026" name="Rectangle: Top Corners Rounded 1025">
            <a:extLst>
              <a:ext uri="{FF2B5EF4-FFF2-40B4-BE49-F238E27FC236}">
                <a16:creationId xmlns:a16="http://schemas.microsoft.com/office/drawing/2014/main" id="{93B3C645-5AC4-419B-BFB6-CAF1B20A477B}"/>
              </a:ext>
            </a:extLst>
          </p:cNvPr>
          <p:cNvSpPr/>
          <p:nvPr/>
        </p:nvSpPr>
        <p:spPr>
          <a:xfrm>
            <a:off x="4500138" y="3724507"/>
            <a:ext cx="3779190" cy="1766183"/>
          </a:xfrm>
          <a:prstGeom prst="round2Same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Arial Black" panose="020B0A04020102020204" pitchFamily="34" charset="0"/>
              </a:rPr>
              <a:t>School A uses both positive and negative reinforcement unwanted behaviours are ignored as much as possible with positive behaviour being celebrated by the whole staff. Children are ‘Caught being good’ on a daily basis are receive instant verbal praise from adults. </a:t>
            </a:r>
          </a:p>
        </p:txBody>
      </p:sp>
    </p:spTree>
    <p:extLst>
      <p:ext uri="{BB962C8B-B14F-4D97-AF65-F5344CB8AC3E}">
        <p14:creationId xmlns:p14="http://schemas.microsoft.com/office/powerpoint/2010/main" val="1099869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7C2C10E5-EC86-4D21-B3A0-7A6AB6331731}"/>
              </a:ext>
            </a:extLst>
          </p:cNvPr>
          <p:cNvSpPr/>
          <p:nvPr/>
        </p:nvSpPr>
        <p:spPr>
          <a:xfrm>
            <a:off x="7300913" y="295907"/>
            <a:ext cx="3443851" cy="617630"/>
          </a:xfrm>
          <a:prstGeom prst="rect">
            <a:avLst/>
          </a:prstGeom>
        </p:spPr>
        <p:txBody>
          <a:bodyPr vert="horz" lIns="91440" tIns="45720" rIns="91440" bIns="45720" rtlCol="0" anchor="t">
            <a:normAutofit fontScale="92500" lnSpcReduction="10000"/>
          </a:bodyPr>
          <a:lstStyle/>
          <a:p>
            <a:pPr>
              <a:lnSpc>
                <a:spcPct val="90000"/>
              </a:lnSpc>
              <a:spcBef>
                <a:spcPct val="0"/>
              </a:spcBef>
              <a:spcAft>
                <a:spcPts val="600"/>
              </a:spcAft>
            </a:pPr>
            <a:r>
              <a:rPr lang="en-US" sz="4400" kern="1200" dirty="0">
                <a:ln w="0"/>
                <a:solidFill>
                  <a:srgbClr val="000000"/>
                </a:solidFill>
                <a:effectLst>
                  <a:reflection blurRad="6350" stA="53000" endA="300" endPos="35500" dir="5400000" sy="-90000" algn="bl" rotWithShape="0"/>
                </a:effectLst>
                <a:latin typeface="+mj-lt"/>
                <a:ea typeface="+mj-ea"/>
                <a:cs typeface="+mj-cs"/>
              </a:rPr>
              <a:t>Constructivism</a:t>
            </a:r>
            <a:endParaRPr lang="en-US" sz="4400" b="0" kern="1200" cap="none" spc="0" dirty="0">
              <a:ln w="0"/>
              <a:solidFill>
                <a:srgbClr val="000000"/>
              </a:solidFill>
              <a:effectLst>
                <a:reflection blurRad="6350" stA="53000" endA="300" endPos="35500" dir="5400000" sy="-90000" algn="bl" rotWithShape="0"/>
              </a:effectLst>
              <a:latin typeface="+mj-lt"/>
              <a:ea typeface="+mj-ea"/>
              <a:cs typeface="+mj-cs"/>
            </a:endParaRPr>
          </a:p>
        </p:txBody>
      </p:sp>
      <p:sp>
        <p:nvSpPr>
          <p:cNvPr id="14"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erson wearing a suit and tie looking at the camera&#10;&#10;Description automatically generated">
            <a:extLst>
              <a:ext uri="{FF2B5EF4-FFF2-40B4-BE49-F238E27FC236}">
                <a16:creationId xmlns:a16="http://schemas.microsoft.com/office/drawing/2014/main" id="{DB311EF4-0554-4DA2-815B-08100543B665}"/>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r="1" b="16550"/>
          <a:stretch/>
        </p:blipFill>
        <p:spPr>
          <a:xfrm>
            <a:off x="-306" y="1065000"/>
            <a:ext cx="1681338" cy="1934793"/>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9" name="TextBox 8">
            <a:extLst>
              <a:ext uri="{FF2B5EF4-FFF2-40B4-BE49-F238E27FC236}">
                <a16:creationId xmlns:a16="http://schemas.microsoft.com/office/drawing/2014/main" id="{38EA4A70-8298-4E93-AD19-9781341692BE}"/>
              </a:ext>
            </a:extLst>
          </p:cNvPr>
          <p:cNvSpPr txBox="1"/>
          <p:nvPr/>
        </p:nvSpPr>
        <p:spPr>
          <a:xfrm>
            <a:off x="1796132" y="1290849"/>
            <a:ext cx="2619506" cy="1938992"/>
          </a:xfrm>
          <a:prstGeom prst="rect">
            <a:avLst/>
          </a:prstGeom>
          <a:solidFill>
            <a:schemeClr val="accent1">
              <a:lumMod val="20000"/>
              <a:lumOff val="80000"/>
            </a:schemeClr>
          </a:solid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L. Vygotsky (1896-1943)</a:t>
            </a:r>
          </a:p>
          <a:p>
            <a:pPr algn="ctr"/>
            <a:endParaRPr lang="en-GB"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‘Vygotsky  believed that community plays a central role in the process of "making meaning." For Vygotsky, the environment in which children grow up will influence how they think and what they think about’.</a:t>
            </a:r>
          </a:p>
          <a:p>
            <a:endParaRPr lang="en-GB" sz="12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B10DEDAE-FC8A-4A49-9C45-29CD3FD4F795}"/>
              </a:ext>
            </a:extLst>
          </p:cNvPr>
          <p:cNvSpPr txBox="1"/>
          <p:nvPr/>
        </p:nvSpPr>
        <p:spPr>
          <a:xfrm>
            <a:off x="261377" y="3040009"/>
            <a:ext cx="891040" cy="215444"/>
          </a:xfrm>
          <a:prstGeom prst="rect">
            <a:avLst/>
          </a:prstGeom>
          <a:noFill/>
        </p:spPr>
        <p:txBody>
          <a:bodyPr wrap="square" rtlCol="0">
            <a:spAutoFit/>
          </a:bodyPr>
          <a:lstStyle/>
          <a:p>
            <a:r>
              <a:rPr lang="en-GB" sz="800" dirty="0"/>
              <a:t>(Wikipedia.org)</a:t>
            </a:r>
          </a:p>
        </p:txBody>
      </p:sp>
      <p:sp>
        <p:nvSpPr>
          <p:cNvPr id="7" name="TextBox 6">
            <a:extLst>
              <a:ext uri="{FF2B5EF4-FFF2-40B4-BE49-F238E27FC236}">
                <a16:creationId xmlns:a16="http://schemas.microsoft.com/office/drawing/2014/main" id="{98D464E8-5326-47E0-9AAD-342E70B0F796}"/>
              </a:ext>
            </a:extLst>
          </p:cNvPr>
          <p:cNvSpPr txBox="1"/>
          <p:nvPr/>
        </p:nvSpPr>
        <p:spPr>
          <a:xfrm>
            <a:off x="2877240" y="3040009"/>
            <a:ext cx="957263" cy="215444"/>
          </a:xfrm>
          <a:prstGeom prst="rect">
            <a:avLst/>
          </a:prstGeom>
          <a:noFill/>
        </p:spPr>
        <p:txBody>
          <a:bodyPr wrap="square" rtlCol="0">
            <a:spAutoFit/>
          </a:bodyPr>
          <a:lstStyle/>
          <a:p>
            <a:r>
              <a:rPr lang="en-GB" sz="800" dirty="0"/>
              <a:t>(McLeod, S. 2019)</a:t>
            </a:r>
          </a:p>
        </p:txBody>
      </p:sp>
      <p:pic>
        <p:nvPicPr>
          <p:cNvPr id="11" name="Picture 10" descr="A person wearing glasses posing for the camera&#10;&#10;Description automatically generated">
            <a:extLst>
              <a:ext uri="{FF2B5EF4-FFF2-40B4-BE49-F238E27FC236}">
                <a16:creationId xmlns:a16="http://schemas.microsoft.com/office/drawing/2014/main" id="{1D507664-C978-4737-AF03-AFFC969994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256" y="3957569"/>
            <a:ext cx="1681338" cy="2417365"/>
          </a:xfrm>
          <a:prstGeom prst="ellipse">
            <a:avLst/>
          </a:prstGeom>
        </p:spPr>
      </p:pic>
      <p:sp>
        <p:nvSpPr>
          <p:cNvPr id="15" name="TextBox 14">
            <a:extLst>
              <a:ext uri="{FF2B5EF4-FFF2-40B4-BE49-F238E27FC236}">
                <a16:creationId xmlns:a16="http://schemas.microsoft.com/office/drawing/2014/main" id="{413D038E-2877-4C02-8914-695D05C84CAF}"/>
              </a:ext>
            </a:extLst>
          </p:cNvPr>
          <p:cNvSpPr txBox="1"/>
          <p:nvPr/>
        </p:nvSpPr>
        <p:spPr>
          <a:xfrm>
            <a:off x="1785849" y="4196755"/>
            <a:ext cx="2619506" cy="2123658"/>
          </a:xfrm>
          <a:prstGeom prst="rect">
            <a:avLst/>
          </a:prstGeom>
          <a:solidFill>
            <a:schemeClr val="accent1">
              <a:lumMod val="20000"/>
              <a:lumOff val="80000"/>
            </a:schemeClr>
          </a:solid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J. Bruner (1915-2016)</a:t>
            </a:r>
          </a:p>
          <a:p>
            <a:pPr algn="ctr"/>
            <a:endParaRPr lang="en-GB"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‘Bruner believed that when children start to learn new concepts, they need help from adults in the form of active support, but as they become more independent in their thinking and acquire new skills and knowledge, the support can gradually be faded’.</a:t>
            </a:r>
          </a:p>
          <a:p>
            <a:endParaRPr lang="en-GB" sz="12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F399B6D4-D920-4AB9-9902-DE7EAB2368B8}"/>
              </a:ext>
            </a:extLst>
          </p:cNvPr>
          <p:cNvSpPr txBox="1"/>
          <p:nvPr/>
        </p:nvSpPr>
        <p:spPr>
          <a:xfrm>
            <a:off x="261377" y="6304358"/>
            <a:ext cx="957919" cy="215445"/>
          </a:xfrm>
          <a:prstGeom prst="rect">
            <a:avLst/>
          </a:prstGeom>
          <a:noFill/>
        </p:spPr>
        <p:txBody>
          <a:bodyPr wrap="square" rtlCol="0">
            <a:spAutoFit/>
          </a:bodyPr>
          <a:lstStyle/>
          <a:p>
            <a:r>
              <a:rPr lang="en-GB" sz="800" dirty="0"/>
              <a:t>(quotesgram.com)</a:t>
            </a:r>
          </a:p>
        </p:txBody>
      </p:sp>
      <p:sp>
        <p:nvSpPr>
          <p:cNvPr id="16" name="TextBox 15">
            <a:extLst>
              <a:ext uri="{FF2B5EF4-FFF2-40B4-BE49-F238E27FC236}">
                <a16:creationId xmlns:a16="http://schemas.microsoft.com/office/drawing/2014/main" id="{4E1022FD-2CA7-4F83-8299-517D60D46AE7}"/>
              </a:ext>
            </a:extLst>
          </p:cNvPr>
          <p:cNvSpPr txBox="1"/>
          <p:nvPr/>
        </p:nvSpPr>
        <p:spPr>
          <a:xfrm>
            <a:off x="3135479" y="6051921"/>
            <a:ext cx="983796" cy="215444"/>
          </a:xfrm>
          <a:prstGeom prst="rect">
            <a:avLst/>
          </a:prstGeom>
          <a:noFill/>
        </p:spPr>
        <p:txBody>
          <a:bodyPr wrap="square" rtlCol="0">
            <a:spAutoFit/>
          </a:bodyPr>
          <a:lstStyle/>
          <a:p>
            <a:r>
              <a:rPr lang="en-GB" sz="800" dirty="0"/>
              <a:t>(Wheeler, S. 2017)</a:t>
            </a:r>
          </a:p>
        </p:txBody>
      </p:sp>
      <p:sp>
        <p:nvSpPr>
          <p:cNvPr id="17" name="TextBox 16">
            <a:extLst>
              <a:ext uri="{FF2B5EF4-FFF2-40B4-BE49-F238E27FC236}">
                <a16:creationId xmlns:a16="http://schemas.microsoft.com/office/drawing/2014/main" id="{636DA84D-1E47-46FC-A636-68598BB6EB01}"/>
              </a:ext>
            </a:extLst>
          </p:cNvPr>
          <p:cNvSpPr txBox="1"/>
          <p:nvPr/>
        </p:nvSpPr>
        <p:spPr>
          <a:xfrm>
            <a:off x="6386364" y="1065000"/>
            <a:ext cx="5390690" cy="5497093"/>
          </a:xfrm>
          <a:prstGeom prst="rect">
            <a:avLst/>
          </a:prstGeom>
          <a:solidFill>
            <a:schemeClr val="accent1">
              <a:lumMod val="20000"/>
              <a:lumOff val="80000"/>
            </a:schemeClr>
          </a:solidFill>
          <a:ln>
            <a:solidFill>
              <a:schemeClr val="accent1"/>
            </a:solidFill>
          </a:ln>
        </p:spPr>
        <p:txBody>
          <a:bodyPr wrap="square" rtlCol="0">
            <a:spAutoFit/>
          </a:bodyPr>
          <a:lstStyle/>
          <a:p>
            <a:endParaRPr lang="en-GB" dirty="0"/>
          </a:p>
        </p:txBody>
      </p:sp>
      <p:pic>
        <p:nvPicPr>
          <p:cNvPr id="19" name="Picture 18" descr="A picture containing device&#10;&#10;Description automatically generated">
            <a:extLst>
              <a:ext uri="{FF2B5EF4-FFF2-40B4-BE49-F238E27FC236}">
                <a16:creationId xmlns:a16="http://schemas.microsoft.com/office/drawing/2014/main" id="{D7D681DA-2253-4C0F-8098-3A02061190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66678" y="1190111"/>
            <a:ext cx="1941105" cy="1606299"/>
          </a:xfrm>
          <a:prstGeom prst="rect">
            <a:avLst/>
          </a:prstGeom>
        </p:spPr>
      </p:pic>
      <p:sp>
        <p:nvSpPr>
          <p:cNvPr id="20" name="TextBox 19">
            <a:extLst>
              <a:ext uri="{FF2B5EF4-FFF2-40B4-BE49-F238E27FC236}">
                <a16:creationId xmlns:a16="http://schemas.microsoft.com/office/drawing/2014/main" id="{8F5296D3-F3EB-413B-829C-4E6357750B94}"/>
              </a:ext>
            </a:extLst>
          </p:cNvPr>
          <p:cNvSpPr txBox="1"/>
          <p:nvPr/>
        </p:nvSpPr>
        <p:spPr>
          <a:xfrm>
            <a:off x="7826959" y="2744199"/>
            <a:ext cx="877980" cy="215444"/>
          </a:xfrm>
          <a:prstGeom prst="rect">
            <a:avLst/>
          </a:prstGeom>
          <a:noFill/>
        </p:spPr>
        <p:txBody>
          <a:bodyPr wrap="square" rtlCol="0">
            <a:spAutoFit/>
          </a:bodyPr>
          <a:lstStyle/>
          <a:p>
            <a:r>
              <a:rPr lang="en-GB" sz="800" dirty="0"/>
              <a:t>(Wikipedia.org)</a:t>
            </a:r>
          </a:p>
        </p:txBody>
      </p:sp>
      <p:pic>
        <p:nvPicPr>
          <p:cNvPr id="22" name="Picture 21" descr="A close up of text on a white background&#10;&#10;Description automatically generated">
            <a:extLst>
              <a:ext uri="{FF2B5EF4-FFF2-40B4-BE49-F238E27FC236}">
                <a16:creationId xmlns:a16="http://schemas.microsoft.com/office/drawing/2014/main" id="{78E38A8C-53D8-45B3-A357-56DE23B7581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45776" y="4592550"/>
            <a:ext cx="2320749" cy="1744706"/>
          </a:xfrm>
          <a:prstGeom prst="rect">
            <a:avLst/>
          </a:prstGeom>
        </p:spPr>
      </p:pic>
      <p:sp>
        <p:nvSpPr>
          <p:cNvPr id="23" name="TextBox 22">
            <a:extLst>
              <a:ext uri="{FF2B5EF4-FFF2-40B4-BE49-F238E27FC236}">
                <a16:creationId xmlns:a16="http://schemas.microsoft.com/office/drawing/2014/main" id="{1ECCAC99-9C54-4557-8998-7CE151C489F5}"/>
              </a:ext>
            </a:extLst>
          </p:cNvPr>
          <p:cNvSpPr txBox="1"/>
          <p:nvPr/>
        </p:nvSpPr>
        <p:spPr>
          <a:xfrm>
            <a:off x="8888097" y="1393097"/>
            <a:ext cx="2799855" cy="1015663"/>
          </a:xfrm>
          <a:prstGeom prst="rect">
            <a:avLst/>
          </a:prstGeom>
          <a:noFill/>
        </p:spPr>
        <p:txBody>
          <a:bodyPr wrap="square" rtlCol="0">
            <a:spAutoFit/>
          </a:bodyPr>
          <a:lstStyle/>
          <a:p>
            <a:r>
              <a:rPr lang="en-GB" sz="1200" i="1" dirty="0"/>
              <a:t>‘</a:t>
            </a:r>
            <a:r>
              <a:rPr lang="en-GB" sz="1200" dirty="0"/>
              <a:t>Vygotsky suggested that when learners were in the ZPD, they developed an understanding of a subject that may have been beyond their previous level of comprehension’. </a:t>
            </a:r>
            <a:r>
              <a:rPr lang="en-GB" sz="800" dirty="0"/>
              <a:t>(Bates, B. 2019)</a:t>
            </a:r>
          </a:p>
        </p:txBody>
      </p:sp>
      <p:sp>
        <p:nvSpPr>
          <p:cNvPr id="24" name="TextBox 23">
            <a:extLst>
              <a:ext uri="{FF2B5EF4-FFF2-40B4-BE49-F238E27FC236}">
                <a16:creationId xmlns:a16="http://schemas.microsoft.com/office/drawing/2014/main" id="{813C480E-260E-4E28-89AA-A2C73F7C9A74}"/>
              </a:ext>
            </a:extLst>
          </p:cNvPr>
          <p:cNvSpPr txBox="1"/>
          <p:nvPr/>
        </p:nvSpPr>
        <p:spPr>
          <a:xfrm>
            <a:off x="6532640" y="4803183"/>
            <a:ext cx="2502607" cy="1323439"/>
          </a:xfrm>
          <a:prstGeom prst="rect">
            <a:avLst/>
          </a:prstGeom>
          <a:noFill/>
        </p:spPr>
        <p:txBody>
          <a:bodyPr wrap="square" rtlCol="0">
            <a:spAutoFit/>
          </a:bodyPr>
          <a:lstStyle/>
          <a:p>
            <a:r>
              <a:rPr lang="en-GB" sz="1200" i="1" dirty="0"/>
              <a:t>‘</a:t>
            </a:r>
            <a:r>
              <a:rPr lang="en-GB" sz="1200" dirty="0"/>
              <a:t>Bruner saw development as a continuous process rather than a series of stages, like Vygotsky he believed that development could be advanced through interactions with others’.    </a:t>
            </a:r>
            <a:r>
              <a:rPr lang="en-GB" sz="800" dirty="0"/>
              <a:t>(Aubrey, K. &amp; Riley, A. p.46 2019)</a:t>
            </a:r>
          </a:p>
          <a:p>
            <a:endParaRPr lang="en-GB" sz="800" dirty="0"/>
          </a:p>
        </p:txBody>
      </p:sp>
      <p:sp>
        <p:nvSpPr>
          <p:cNvPr id="25" name="TextBox 24">
            <a:extLst>
              <a:ext uri="{FF2B5EF4-FFF2-40B4-BE49-F238E27FC236}">
                <a16:creationId xmlns:a16="http://schemas.microsoft.com/office/drawing/2014/main" id="{404A047E-148F-4B2E-A4A2-FC9995FB6524}"/>
              </a:ext>
            </a:extLst>
          </p:cNvPr>
          <p:cNvSpPr txBox="1"/>
          <p:nvPr/>
        </p:nvSpPr>
        <p:spPr>
          <a:xfrm>
            <a:off x="10744764" y="6351387"/>
            <a:ext cx="900112" cy="215444"/>
          </a:xfrm>
          <a:prstGeom prst="rect">
            <a:avLst/>
          </a:prstGeom>
          <a:noFill/>
        </p:spPr>
        <p:txBody>
          <a:bodyPr wrap="square" rtlCol="0">
            <a:spAutoFit/>
          </a:bodyPr>
          <a:lstStyle/>
          <a:p>
            <a:r>
              <a:rPr lang="en-GB" sz="800" dirty="0"/>
              <a:t>(fundowheels.es)</a:t>
            </a:r>
          </a:p>
        </p:txBody>
      </p:sp>
      <p:sp>
        <p:nvSpPr>
          <p:cNvPr id="27" name="Flowchart: Punched Tape 26">
            <a:extLst>
              <a:ext uri="{FF2B5EF4-FFF2-40B4-BE49-F238E27FC236}">
                <a16:creationId xmlns:a16="http://schemas.microsoft.com/office/drawing/2014/main" id="{5F706EE6-F7FD-43F2-8B32-6AA7EEE020F1}"/>
              </a:ext>
            </a:extLst>
          </p:cNvPr>
          <p:cNvSpPr/>
          <p:nvPr/>
        </p:nvSpPr>
        <p:spPr>
          <a:xfrm>
            <a:off x="7426637" y="2921188"/>
            <a:ext cx="3828475" cy="1605421"/>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t>‘This theory stresses the significance of students constructing their knowledge by being interactively involved in the learning process’.</a:t>
            </a:r>
            <a:r>
              <a:rPr lang="en-GB" sz="800"/>
              <a:t>                               </a:t>
            </a:r>
            <a:endParaRPr lang="en-GB" sz="800" dirty="0"/>
          </a:p>
        </p:txBody>
      </p:sp>
      <p:sp>
        <p:nvSpPr>
          <p:cNvPr id="28" name="TextBox 27">
            <a:extLst>
              <a:ext uri="{FF2B5EF4-FFF2-40B4-BE49-F238E27FC236}">
                <a16:creationId xmlns:a16="http://schemas.microsoft.com/office/drawing/2014/main" id="{33EE8C9C-93F8-45A2-A1E6-823913291A63}"/>
              </a:ext>
            </a:extLst>
          </p:cNvPr>
          <p:cNvSpPr txBox="1"/>
          <p:nvPr/>
        </p:nvSpPr>
        <p:spPr>
          <a:xfrm>
            <a:off x="9904640" y="4022002"/>
            <a:ext cx="1422257" cy="215444"/>
          </a:xfrm>
          <a:prstGeom prst="rect">
            <a:avLst/>
          </a:prstGeom>
          <a:noFill/>
        </p:spPr>
        <p:txBody>
          <a:bodyPr wrap="square" rtlCol="0">
            <a:spAutoFit/>
          </a:bodyPr>
          <a:lstStyle/>
          <a:p>
            <a:r>
              <a:rPr lang="en-GB" sz="800" dirty="0"/>
              <a:t>(Aubrey, K. &amp; Riley, A. 2019)</a:t>
            </a:r>
          </a:p>
        </p:txBody>
      </p:sp>
    </p:spTree>
    <p:extLst>
      <p:ext uri="{BB962C8B-B14F-4D97-AF65-F5344CB8AC3E}">
        <p14:creationId xmlns:p14="http://schemas.microsoft.com/office/powerpoint/2010/main" val="2556177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CEF7E68-5BF0-4763-8744-2BEC9FA132D9}"/>
              </a:ext>
            </a:extLst>
          </p:cNvPr>
          <p:cNvSpPr/>
          <p:nvPr/>
        </p:nvSpPr>
        <p:spPr>
          <a:xfrm>
            <a:off x="1232598" y="109835"/>
            <a:ext cx="9469645" cy="923330"/>
          </a:xfrm>
          <a:prstGeom prst="rect">
            <a:avLst/>
          </a:prstGeom>
          <a:noFill/>
        </p:spPr>
        <p:txBody>
          <a:bodyPr wrap="non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Constructiv</a:t>
            </a:r>
            <a:r>
              <a:rPr lang="en-US" sz="5400" b="0" cap="none" spc="0" dirty="0">
                <a:ln w="0"/>
                <a:solidFill>
                  <a:schemeClr val="accent1"/>
                </a:solidFill>
                <a:effectLst>
                  <a:outerShdw blurRad="38100" dist="25400" dir="5400000" algn="ctr" rotWithShape="0">
                    <a:srgbClr val="6E747A">
                      <a:alpha val="43000"/>
                    </a:srgbClr>
                  </a:outerShdw>
                </a:effectLst>
              </a:rPr>
              <a:t>ism in the Classroom</a:t>
            </a:r>
          </a:p>
        </p:txBody>
      </p:sp>
      <p:pic>
        <p:nvPicPr>
          <p:cNvPr id="4" name="Picture 3" descr="A close up of text on a white background&#10;&#10;Description automatically generated">
            <a:extLst>
              <a:ext uri="{FF2B5EF4-FFF2-40B4-BE49-F238E27FC236}">
                <a16:creationId xmlns:a16="http://schemas.microsoft.com/office/drawing/2014/main" id="{3C66AAED-9220-4169-B323-4A4C796B54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3375" y="1257300"/>
            <a:ext cx="2457449" cy="1843087"/>
          </a:xfrm>
          <a:prstGeom prst="rect">
            <a:avLst/>
          </a:prstGeom>
        </p:spPr>
      </p:pic>
      <p:sp>
        <p:nvSpPr>
          <p:cNvPr id="5" name="TextBox 4">
            <a:extLst>
              <a:ext uri="{FF2B5EF4-FFF2-40B4-BE49-F238E27FC236}">
                <a16:creationId xmlns:a16="http://schemas.microsoft.com/office/drawing/2014/main" id="{527090B8-EBF3-452F-B5BB-12CF5A4D6C64}"/>
              </a:ext>
            </a:extLst>
          </p:cNvPr>
          <p:cNvSpPr txBox="1"/>
          <p:nvPr/>
        </p:nvSpPr>
        <p:spPr>
          <a:xfrm>
            <a:off x="1785938" y="2884943"/>
            <a:ext cx="871537" cy="215444"/>
          </a:xfrm>
          <a:prstGeom prst="rect">
            <a:avLst/>
          </a:prstGeom>
          <a:noFill/>
        </p:spPr>
        <p:txBody>
          <a:bodyPr wrap="square" rtlCol="0">
            <a:spAutoFit/>
          </a:bodyPr>
          <a:lstStyle/>
          <a:p>
            <a:r>
              <a:rPr lang="en-GB" sz="800" dirty="0"/>
              <a:t>(Pinterest.co.uk)</a:t>
            </a:r>
          </a:p>
        </p:txBody>
      </p:sp>
      <p:pic>
        <p:nvPicPr>
          <p:cNvPr id="7" name="Picture 6" descr="A screenshot of a computer&#10;&#10;Description automatically generated">
            <a:extLst>
              <a:ext uri="{FF2B5EF4-FFF2-40B4-BE49-F238E27FC236}">
                <a16:creationId xmlns:a16="http://schemas.microsoft.com/office/drawing/2014/main" id="{7BB5955E-1C8B-4E46-9F7B-1A8C3B7759D0}"/>
              </a:ext>
            </a:extLst>
          </p:cNvPr>
          <p:cNvPicPr>
            <a:picLocks noChangeAspect="1"/>
          </p:cNvPicPr>
          <p:nvPr/>
        </p:nvPicPr>
        <p:blipFill rotWithShape="1">
          <a:blip r:embed="rId3">
            <a:extLst>
              <a:ext uri="{28A0092B-C50C-407E-A947-70E740481C1C}">
                <a14:useLocalDpi xmlns:a14="http://schemas.microsoft.com/office/drawing/2010/main" val="0"/>
              </a:ext>
            </a:extLst>
          </a:blip>
          <a:srcRect l="18195" t="33299" r="39955" b="13302"/>
          <a:stretch/>
        </p:blipFill>
        <p:spPr>
          <a:xfrm>
            <a:off x="9315451" y="988411"/>
            <a:ext cx="2628900" cy="1885951"/>
          </a:xfrm>
          <a:prstGeom prst="rect">
            <a:avLst/>
          </a:prstGeom>
        </p:spPr>
      </p:pic>
      <p:pic>
        <p:nvPicPr>
          <p:cNvPr id="11" name="Picture 10" descr="A close up of a logo&#10;&#10;Description automatically generated">
            <a:extLst>
              <a:ext uri="{FF2B5EF4-FFF2-40B4-BE49-F238E27FC236}">
                <a16:creationId xmlns:a16="http://schemas.microsoft.com/office/drawing/2014/main" id="{33296D92-27BE-4325-A8A9-D059157AA1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10172" y="1078424"/>
            <a:ext cx="2276115" cy="1590997"/>
          </a:xfrm>
          <a:prstGeom prst="rect">
            <a:avLst/>
          </a:prstGeom>
        </p:spPr>
      </p:pic>
      <p:sp>
        <p:nvSpPr>
          <p:cNvPr id="12" name="TextBox 11">
            <a:extLst>
              <a:ext uri="{FF2B5EF4-FFF2-40B4-BE49-F238E27FC236}">
                <a16:creationId xmlns:a16="http://schemas.microsoft.com/office/drawing/2014/main" id="{8EF7F679-7373-49A7-B6D1-5E9380571EDE}"/>
              </a:ext>
            </a:extLst>
          </p:cNvPr>
          <p:cNvSpPr txBox="1"/>
          <p:nvPr/>
        </p:nvSpPr>
        <p:spPr>
          <a:xfrm>
            <a:off x="4756025" y="2968800"/>
            <a:ext cx="942975" cy="215444"/>
          </a:xfrm>
          <a:prstGeom prst="rect">
            <a:avLst/>
          </a:prstGeom>
          <a:noFill/>
        </p:spPr>
        <p:txBody>
          <a:bodyPr wrap="square" rtlCol="0">
            <a:spAutoFit/>
          </a:bodyPr>
          <a:lstStyle/>
          <a:p>
            <a:r>
              <a:rPr lang="en-GB" sz="800" dirty="0"/>
              <a:t>(wordpress.com)</a:t>
            </a:r>
          </a:p>
        </p:txBody>
      </p:sp>
      <p:sp>
        <p:nvSpPr>
          <p:cNvPr id="15" name="TextBox 14">
            <a:extLst>
              <a:ext uri="{FF2B5EF4-FFF2-40B4-BE49-F238E27FC236}">
                <a16:creationId xmlns:a16="http://schemas.microsoft.com/office/drawing/2014/main" id="{66634155-B971-4B9E-B6D7-87C184938B8A}"/>
              </a:ext>
            </a:extLst>
          </p:cNvPr>
          <p:cNvSpPr txBox="1"/>
          <p:nvPr/>
        </p:nvSpPr>
        <p:spPr>
          <a:xfrm>
            <a:off x="9651187" y="6449092"/>
            <a:ext cx="842490" cy="215444"/>
          </a:xfrm>
          <a:prstGeom prst="rect">
            <a:avLst/>
          </a:prstGeom>
          <a:noFill/>
        </p:spPr>
        <p:txBody>
          <a:bodyPr wrap="square" rtlCol="0">
            <a:spAutoFit/>
          </a:bodyPr>
          <a:lstStyle/>
          <a:p>
            <a:r>
              <a:rPr lang="en-GB" sz="800" dirty="0"/>
              <a:t>(Unicef.org.uk)</a:t>
            </a:r>
          </a:p>
        </p:txBody>
      </p:sp>
      <p:sp>
        <p:nvSpPr>
          <p:cNvPr id="17" name="TextBox 16">
            <a:extLst>
              <a:ext uri="{FF2B5EF4-FFF2-40B4-BE49-F238E27FC236}">
                <a16:creationId xmlns:a16="http://schemas.microsoft.com/office/drawing/2014/main" id="{01C66F4D-5640-4C71-A3E9-BF085324872A}"/>
              </a:ext>
            </a:extLst>
          </p:cNvPr>
          <p:cNvSpPr txBox="1"/>
          <p:nvPr/>
        </p:nvSpPr>
        <p:spPr>
          <a:xfrm>
            <a:off x="5374995" y="1176565"/>
            <a:ext cx="2954618" cy="1200329"/>
          </a:xfrm>
          <a:prstGeom prst="rect">
            <a:avLst/>
          </a:prstGeom>
          <a:noFill/>
        </p:spPr>
        <p:txBody>
          <a:bodyPr wrap="square" rtlCol="0">
            <a:spAutoFit/>
          </a:bodyPr>
          <a:lstStyle/>
          <a:p>
            <a:r>
              <a:rPr lang="en-GB" sz="1200" dirty="0"/>
              <a:t>Children in school A are encouraged to Think, Pair, Share with their peers. They also have ‘Helping Hands’ where before asking a teacher for help they ask their friends to encourage independent discovery and learning. </a:t>
            </a:r>
          </a:p>
        </p:txBody>
      </p:sp>
      <p:sp>
        <p:nvSpPr>
          <p:cNvPr id="18" name="Rectangle 17">
            <a:extLst>
              <a:ext uri="{FF2B5EF4-FFF2-40B4-BE49-F238E27FC236}">
                <a16:creationId xmlns:a16="http://schemas.microsoft.com/office/drawing/2014/main" id="{11ED4AD3-03A5-4371-A889-FA7BEA15FBCF}"/>
              </a:ext>
            </a:extLst>
          </p:cNvPr>
          <p:cNvSpPr/>
          <p:nvPr/>
        </p:nvSpPr>
        <p:spPr>
          <a:xfrm>
            <a:off x="230994" y="4851529"/>
            <a:ext cx="4293425" cy="1754326"/>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GB" sz="1200" b="0" i="0" u="none" strike="noStrike" dirty="0">
                <a:solidFill>
                  <a:srgbClr val="1F1F1F"/>
                </a:solidFill>
                <a:effectLst/>
                <a:latin typeface="Arial" panose="020B0604020202020204" pitchFamily="34" charset="0"/>
              </a:rPr>
              <a:t>The purpose of the new curriculum is to support our children and young people to be:</a:t>
            </a:r>
          </a:p>
          <a:p>
            <a:pPr>
              <a:buFont typeface="Arial" panose="020B0604020202020204" pitchFamily="34" charset="0"/>
              <a:buChar char="•"/>
            </a:pPr>
            <a:r>
              <a:rPr lang="en-GB" sz="1200" b="0" i="0" u="none" strike="noStrike" dirty="0">
                <a:solidFill>
                  <a:srgbClr val="1F1F1F"/>
                </a:solidFill>
                <a:effectLst/>
                <a:latin typeface="Arial" panose="020B0604020202020204" pitchFamily="34" charset="0"/>
              </a:rPr>
              <a:t>ambitious, capable learners, ready to learn throughout their lives</a:t>
            </a:r>
          </a:p>
          <a:p>
            <a:pPr>
              <a:buFont typeface="Arial" panose="020B0604020202020204" pitchFamily="34" charset="0"/>
              <a:buChar char="•"/>
            </a:pPr>
            <a:r>
              <a:rPr lang="en-GB" sz="1200" b="0" i="0" u="none" strike="noStrike" dirty="0">
                <a:solidFill>
                  <a:srgbClr val="1F1F1F"/>
                </a:solidFill>
                <a:effectLst/>
                <a:latin typeface="Arial" panose="020B0604020202020204" pitchFamily="34" charset="0"/>
              </a:rPr>
              <a:t>enterprising, creative contributors, ready to play a full part in life and work</a:t>
            </a:r>
          </a:p>
          <a:p>
            <a:pPr>
              <a:buFont typeface="Arial" panose="020B0604020202020204" pitchFamily="34" charset="0"/>
              <a:buChar char="•"/>
            </a:pPr>
            <a:r>
              <a:rPr lang="en-GB" sz="1200" b="0" i="0" u="none" strike="noStrike" dirty="0">
                <a:solidFill>
                  <a:srgbClr val="1F1F1F"/>
                </a:solidFill>
                <a:effectLst/>
                <a:latin typeface="Arial" panose="020B0604020202020204" pitchFamily="34" charset="0"/>
              </a:rPr>
              <a:t>ethical, informed citizens of Wales and the world</a:t>
            </a:r>
          </a:p>
          <a:p>
            <a:pPr>
              <a:buFont typeface="Arial" panose="020B0604020202020204" pitchFamily="34" charset="0"/>
              <a:buChar char="•"/>
            </a:pPr>
            <a:r>
              <a:rPr lang="en-GB" sz="1200" b="0" i="0" u="none" strike="noStrike" dirty="0">
                <a:solidFill>
                  <a:srgbClr val="1F1F1F"/>
                </a:solidFill>
                <a:effectLst/>
                <a:latin typeface="Arial" panose="020B0604020202020204" pitchFamily="34" charset="0"/>
              </a:rPr>
              <a:t>healthy, confident individuals, ready to lead fulfilling lives as valued members of society.</a:t>
            </a:r>
          </a:p>
        </p:txBody>
      </p:sp>
      <p:sp>
        <p:nvSpPr>
          <p:cNvPr id="20" name="TextBox 19">
            <a:extLst>
              <a:ext uri="{FF2B5EF4-FFF2-40B4-BE49-F238E27FC236}">
                <a16:creationId xmlns:a16="http://schemas.microsoft.com/office/drawing/2014/main" id="{216212C8-3E1A-478D-8D95-F4887847AFB9}"/>
              </a:ext>
            </a:extLst>
          </p:cNvPr>
          <p:cNvSpPr txBox="1"/>
          <p:nvPr/>
        </p:nvSpPr>
        <p:spPr>
          <a:xfrm>
            <a:off x="2995937" y="6341370"/>
            <a:ext cx="709613" cy="215444"/>
          </a:xfrm>
          <a:prstGeom prst="rect">
            <a:avLst/>
          </a:prstGeom>
          <a:noFill/>
        </p:spPr>
        <p:txBody>
          <a:bodyPr wrap="square" rtlCol="0">
            <a:spAutoFit/>
          </a:bodyPr>
          <a:lstStyle/>
          <a:p>
            <a:r>
              <a:rPr lang="en-GB" sz="800" dirty="0"/>
              <a:t>(</a:t>
            </a:r>
            <a:r>
              <a:rPr lang="en-GB" sz="800" dirty="0" err="1"/>
              <a:t>Gov.wales</a:t>
            </a:r>
            <a:r>
              <a:rPr lang="en-GB" sz="800" dirty="0"/>
              <a:t>)</a:t>
            </a:r>
          </a:p>
        </p:txBody>
      </p:sp>
      <p:pic>
        <p:nvPicPr>
          <p:cNvPr id="22" name="Picture 21" descr="A picture containing drawing&#10;&#10;Description automatically generated">
            <a:extLst>
              <a:ext uri="{FF2B5EF4-FFF2-40B4-BE49-F238E27FC236}">
                <a16:creationId xmlns:a16="http://schemas.microsoft.com/office/drawing/2014/main" id="{CC386216-179D-402B-A3C8-D84EA65D416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62099" y="3618010"/>
            <a:ext cx="1547279" cy="1157236"/>
          </a:xfrm>
          <a:prstGeom prst="rect">
            <a:avLst/>
          </a:prstGeom>
        </p:spPr>
      </p:pic>
      <p:sp>
        <p:nvSpPr>
          <p:cNvPr id="23" name="TextBox 22">
            <a:extLst>
              <a:ext uri="{FF2B5EF4-FFF2-40B4-BE49-F238E27FC236}">
                <a16:creationId xmlns:a16="http://schemas.microsoft.com/office/drawing/2014/main" id="{422D1D85-1C3D-4A06-BCBC-844BCE822482}"/>
              </a:ext>
            </a:extLst>
          </p:cNvPr>
          <p:cNvSpPr txBox="1"/>
          <p:nvPr/>
        </p:nvSpPr>
        <p:spPr>
          <a:xfrm>
            <a:off x="1911515" y="4597944"/>
            <a:ext cx="3248025" cy="215444"/>
          </a:xfrm>
          <a:prstGeom prst="rect">
            <a:avLst/>
          </a:prstGeom>
          <a:noFill/>
        </p:spPr>
        <p:txBody>
          <a:bodyPr wrap="square" rtlCol="0">
            <a:spAutoFit/>
          </a:bodyPr>
          <a:lstStyle/>
          <a:p>
            <a:r>
              <a:rPr lang="en-GB" sz="800" dirty="0"/>
              <a:t>(Curriculumforwales.gov)</a:t>
            </a:r>
          </a:p>
        </p:txBody>
      </p:sp>
      <p:sp>
        <p:nvSpPr>
          <p:cNvPr id="16" name="Oval 15">
            <a:extLst>
              <a:ext uri="{FF2B5EF4-FFF2-40B4-BE49-F238E27FC236}">
                <a16:creationId xmlns:a16="http://schemas.microsoft.com/office/drawing/2014/main" id="{5516837E-B7E4-4D6A-948F-1E093CFEFC47}"/>
              </a:ext>
            </a:extLst>
          </p:cNvPr>
          <p:cNvSpPr/>
          <p:nvPr/>
        </p:nvSpPr>
        <p:spPr>
          <a:xfrm>
            <a:off x="6039096" y="5422797"/>
            <a:ext cx="3132012" cy="1269990"/>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000" dirty="0"/>
              <a:t>School A is a Right Respecting School, there are display boards throughout the school promoting Children’s Rights and there</a:t>
            </a:r>
          </a:p>
          <a:p>
            <a:pPr algn="ctr"/>
            <a:r>
              <a:rPr lang="en-GB" sz="1000" dirty="0"/>
              <a:t> is an active School Council where the children are given a voice. </a:t>
            </a:r>
          </a:p>
        </p:txBody>
      </p:sp>
      <p:pic>
        <p:nvPicPr>
          <p:cNvPr id="14" name="Picture 13" descr="A close up of a sign&#10;&#10;Description automatically generated">
            <a:extLst>
              <a:ext uri="{FF2B5EF4-FFF2-40B4-BE49-F238E27FC236}">
                <a16:creationId xmlns:a16="http://schemas.microsoft.com/office/drawing/2014/main" id="{A39D79A0-2B46-48A1-A939-ED81CAADB6C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89938" y="5534474"/>
            <a:ext cx="1103739" cy="903059"/>
          </a:xfrm>
          <a:prstGeom prst="rect">
            <a:avLst/>
          </a:prstGeom>
        </p:spPr>
      </p:pic>
      <p:sp>
        <p:nvSpPr>
          <p:cNvPr id="24" name="Rectangle 23">
            <a:extLst>
              <a:ext uri="{FF2B5EF4-FFF2-40B4-BE49-F238E27FC236}">
                <a16:creationId xmlns:a16="http://schemas.microsoft.com/office/drawing/2014/main" id="{1BDFB537-3DE8-4965-8C59-0E8DB1ECB4C9}"/>
              </a:ext>
            </a:extLst>
          </p:cNvPr>
          <p:cNvSpPr/>
          <p:nvPr/>
        </p:nvSpPr>
        <p:spPr>
          <a:xfrm>
            <a:off x="9389938" y="2948089"/>
            <a:ext cx="2738438" cy="2123658"/>
          </a:xfrm>
          <a:prstGeom prst="rect">
            <a:avLst/>
          </a:prstGeom>
        </p:spPr>
        <p:txBody>
          <a:bodyPr wrap="square">
            <a:spAutoFit/>
          </a:bodyPr>
          <a:lstStyle/>
          <a:p>
            <a:r>
              <a:rPr lang="en-GB" sz="1200" b="0" i="0" u="none" strike="noStrike" dirty="0">
                <a:solidFill>
                  <a:srgbClr val="13237A"/>
                </a:solidFill>
                <a:effectLst/>
                <a:latin typeface="Merriweather"/>
              </a:rPr>
              <a:t>Student zone of proximal development (ZPD) is important to the scaffolding process, as student learning is most effective at this level. Instruction should begin just beyond what they already know or have mastered. Teachers use student ZPD to begin </a:t>
            </a:r>
            <a:r>
              <a:rPr lang="en-GB" sz="1200" b="0" i="0" u="none" strike="noStrike" dirty="0" err="1">
                <a:solidFill>
                  <a:srgbClr val="13237A"/>
                </a:solidFill>
                <a:effectLst/>
                <a:latin typeface="Merriweather"/>
              </a:rPr>
              <a:t>modeling</a:t>
            </a:r>
            <a:r>
              <a:rPr lang="en-GB" sz="1200" b="0" i="0" u="none" strike="noStrike" dirty="0">
                <a:solidFill>
                  <a:srgbClr val="13237A"/>
                </a:solidFill>
                <a:effectLst/>
                <a:latin typeface="Merriweather"/>
              </a:rPr>
              <a:t> how to complete a task not yet mastered. Teachers add scaffolds to assist the student(s) in learning new information and task completion.</a:t>
            </a:r>
            <a:endParaRPr lang="en-GB" sz="1200" dirty="0"/>
          </a:p>
        </p:txBody>
      </p:sp>
      <p:sp>
        <p:nvSpPr>
          <p:cNvPr id="25" name="TextBox 24">
            <a:extLst>
              <a:ext uri="{FF2B5EF4-FFF2-40B4-BE49-F238E27FC236}">
                <a16:creationId xmlns:a16="http://schemas.microsoft.com/office/drawing/2014/main" id="{EEBED3BE-6C12-4F91-A9E9-E06F2C774AFF}"/>
              </a:ext>
            </a:extLst>
          </p:cNvPr>
          <p:cNvSpPr txBox="1"/>
          <p:nvPr/>
        </p:nvSpPr>
        <p:spPr>
          <a:xfrm>
            <a:off x="10759157" y="4856303"/>
            <a:ext cx="1114425" cy="215444"/>
          </a:xfrm>
          <a:prstGeom prst="rect">
            <a:avLst/>
          </a:prstGeom>
          <a:noFill/>
        </p:spPr>
        <p:txBody>
          <a:bodyPr wrap="square" rtlCol="0">
            <a:spAutoFit/>
          </a:bodyPr>
          <a:lstStyle/>
          <a:p>
            <a:r>
              <a:rPr lang="en-GB" sz="800" dirty="0"/>
              <a:t>(theliteracybrain.com)</a:t>
            </a:r>
          </a:p>
        </p:txBody>
      </p:sp>
      <p:sp>
        <p:nvSpPr>
          <p:cNvPr id="29" name="Wave 28">
            <a:extLst>
              <a:ext uri="{FF2B5EF4-FFF2-40B4-BE49-F238E27FC236}">
                <a16:creationId xmlns:a16="http://schemas.microsoft.com/office/drawing/2014/main" id="{67583316-C38C-40FE-AFB7-AE2497164FB1}"/>
              </a:ext>
            </a:extLst>
          </p:cNvPr>
          <p:cNvSpPr/>
          <p:nvPr/>
        </p:nvSpPr>
        <p:spPr>
          <a:xfrm>
            <a:off x="3705550" y="2630039"/>
            <a:ext cx="5429594" cy="2548223"/>
          </a:xfrm>
          <a:prstGeom prst="wave">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pic>
        <p:nvPicPr>
          <p:cNvPr id="27" name="Picture 26" descr="A screenshot of a computer&#10;&#10;Description automatically generated">
            <a:extLst>
              <a:ext uri="{FF2B5EF4-FFF2-40B4-BE49-F238E27FC236}">
                <a16:creationId xmlns:a16="http://schemas.microsoft.com/office/drawing/2014/main" id="{D88AA561-A6BE-4486-8124-AE02C6334221}"/>
              </a:ext>
            </a:extLst>
          </p:cNvPr>
          <p:cNvPicPr>
            <a:picLocks noChangeAspect="1"/>
          </p:cNvPicPr>
          <p:nvPr/>
        </p:nvPicPr>
        <p:blipFill rotWithShape="1">
          <a:blip r:embed="rId7">
            <a:extLst>
              <a:ext uri="{28A0092B-C50C-407E-A947-70E740481C1C}">
                <a14:useLocalDpi xmlns:a14="http://schemas.microsoft.com/office/drawing/2010/main" val="0"/>
              </a:ext>
            </a:extLst>
          </a:blip>
          <a:srcRect l="14282" t="15272" r="11608" b="14392"/>
          <a:stretch/>
        </p:blipFill>
        <p:spPr>
          <a:xfrm>
            <a:off x="6763026" y="3541663"/>
            <a:ext cx="2220477" cy="1184821"/>
          </a:xfrm>
          <a:prstGeom prst="rect">
            <a:avLst/>
          </a:prstGeom>
        </p:spPr>
      </p:pic>
      <p:sp>
        <p:nvSpPr>
          <p:cNvPr id="30" name="TextBox 29">
            <a:extLst>
              <a:ext uri="{FF2B5EF4-FFF2-40B4-BE49-F238E27FC236}">
                <a16:creationId xmlns:a16="http://schemas.microsoft.com/office/drawing/2014/main" id="{6CBBEAF2-AC42-4221-9DF8-A00A218AB33B}"/>
              </a:ext>
            </a:extLst>
          </p:cNvPr>
          <p:cNvSpPr txBox="1"/>
          <p:nvPr/>
        </p:nvSpPr>
        <p:spPr>
          <a:xfrm>
            <a:off x="4138078" y="3062334"/>
            <a:ext cx="2714226" cy="1384995"/>
          </a:xfrm>
          <a:prstGeom prst="rect">
            <a:avLst/>
          </a:prstGeom>
          <a:noFill/>
        </p:spPr>
        <p:txBody>
          <a:bodyPr wrap="square" rtlCol="0">
            <a:spAutoFit/>
          </a:bodyPr>
          <a:lstStyle/>
          <a:p>
            <a:r>
              <a:rPr lang="en-GB" sz="1200" dirty="0">
                <a:solidFill>
                  <a:schemeClr val="bg1"/>
                </a:solidFill>
              </a:rPr>
              <a:t>The new Curriculum for Wales is designed to give as many opportunities as possible to experiment and discover for themselves. This fits in with the concept of Constructivism where learners are actively involved in their learning.</a:t>
            </a:r>
          </a:p>
        </p:txBody>
      </p:sp>
      <p:sp>
        <p:nvSpPr>
          <p:cNvPr id="31" name="TextBox 30">
            <a:extLst>
              <a:ext uri="{FF2B5EF4-FFF2-40B4-BE49-F238E27FC236}">
                <a16:creationId xmlns:a16="http://schemas.microsoft.com/office/drawing/2014/main" id="{5E68E6EF-8D96-4E73-B775-AC174F0664A7}"/>
              </a:ext>
            </a:extLst>
          </p:cNvPr>
          <p:cNvSpPr txBox="1"/>
          <p:nvPr/>
        </p:nvSpPr>
        <p:spPr>
          <a:xfrm>
            <a:off x="7973884" y="4714063"/>
            <a:ext cx="1328185" cy="215444"/>
          </a:xfrm>
          <a:prstGeom prst="rect">
            <a:avLst/>
          </a:prstGeom>
          <a:noFill/>
        </p:spPr>
        <p:txBody>
          <a:bodyPr wrap="square" rtlCol="0">
            <a:spAutoFit/>
          </a:bodyPr>
          <a:lstStyle/>
          <a:p>
            <a:r>
              <a:rPr lang="en-GB" sz="800" dirty="0"/>
              <a:t>(wordpress.com)</a:t>
            </a:r>
          </a:p>
        </p:txBody>
      </p:sp>
    </p:spTree>
    <p:extLst>
      <p:ext uri="{BB962C8B-B14F-4D97-AF65-F5344CB8AC3E}">
        <p14:creationId xmlns:p14="http://schemas.microsoft.com/office/powerpoint/2010/main" val="3584648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8DC4125-A664-41BC-BB24-5426B9BD66C7}"/>
              </a:ext>
            </a:extLst>
          </p:cNvPr>
          <p:cNvSpPr txBox="1"/>
          <p:nvPr/>
        </p:nvSpPr>
        <p:spPr>
          <a:xfrm>
            <a:off x="250029" y="1129059"/>
            <a:ext cx="8672513" cy="369332"/>
          </a:xfrm>
          <a:prstGeom prst="rect">
            <a:avLst/>
          </a:prstGeom>
          <a:noFill/>
        </p:spPr>
        <p:txBody>
          <a:bodyPr wrap="square" rtlCol="0">
            <a:spAutoFit/>
          </a:bodyPr>
          <a:lstStyle/>
          <a:p>
            <a:r>
              <a:rPr lang="en-GB" sz="1100" dirty="0"/>
              <a:t>Bates, B. (2019</a:t>
            </a:r>
            <a:r>
              <a:rPr lang="en-GB" sz="1100" i="1" dirty="0"/>
              <a:t>) Learning Theories Simplified</a:t>
            </a:r>
            <a:r>
              <a:rPr lang="en-GB" sz="1100" dirty="0"/>
              <a:t>.2</a:t>
            </a:r>
            <a:r>
              <a:rPr lang="en-GB" sz="1100" baseline="30000" dirty="0"/>
              <a:t>nd</a:t>
            </a:r>
            <a:r>
              <a:rPr lang="en-GB" sz="1100" dirty="0"/>
              <a:t> Ed, London.: SAGE Publications Ltd</a:t>
            </a:r>
            <a:r>
              <a:rPr lang="en-GB" dirty="0"/>
              <a:t>. </a:t>
            </a:r>
          </a:p>
        </p:txBody>
      </p:sp>
      <p:sp>
        <p:nvSpPr>
          <p:cNvPr id="6" name="TextBox 5">
            <a:extLst>
              <a:ext uri="{FF2B5EF4-FFF2-40B4-BE49-F238E27FC236}">
                <a16:creationId xmlns:a16="http://schemas.microsoft.com/office/drawing/2014/main" id="{29F97596-B11B-4C75-B31E-6B8F8ECB4C21}"/>
              </a:ext>
            </a:extLst>
          </p:cNvPr>
          <p:cNvSpPr txBox="1"/>
          <p:nvPr/>
        </p:nvSpPr>
        <p:spPr>
          <a:xfrm>
            <a:off x="228600" y="2029942"/>
            <a:ext cx="8801100" cy="261610"/>
          </a:xfrm>
          <a:prstGeom prst="rect">
            <a:avLst/>
          </a:prstGeom>
          <a:noFill/>
        </p:spPr>
        <p:txBody>
          <a:bodyPr wrap="square" rtlCol="0">
            <a:spAutoFit/>
          </a:bodyPr>
          <a:lstStyle/>
          <a:p>
            <a:r>
              <a:rPr lang="en-GB" sz="1100" dirty="0"/>
              <a:t>Fontana, D. (1995) </a:t>
            </a:r>
            <a:r>
              <a:rPr lang="en-GB" sz="1100" i="1" dirty="0"/>
              <a:t>Psychology for Teachers</a:t>
            </a:r>
            <a:r>
              <a:rPr lang="en-GB" sz="1100" dirty="0"/>
              <a:t>. 3</a:t>
            </a:r>
            <a:r>
              <a:rPr lang="en-GB" sz="1100" baseline="30000" dirty="0"/>
              <a:t>rd</a:t>
            </a:r>
            <a:r>
              <a:rPr lang="en-GB" sz="1100" dirty="0"/>
              <a:t> Ed, Basingstoke: PALGRAVE</a:t>
            </a:r>
          </a:p>
        </p:txBody>
      </p:sp>
      <p:sp>
        <p:nvSpPr>
          <p:cNvPr id="8" name="TextBox 7">
            <a:extLst>
              <a:ext uri="{FF2B5EF4-FFF2-40B4-BE49-F238E27FC236}">
                <a16:creationId xmlns:a16="http://schemas.microsoft.com/office/drawing/2014/main" id="{EBE0173A-9574-43BC-8BBC-B3D41DE29C0E}"/>
              </a:ext>
            </a:extLst>
          </p:cNvPr>
          <p:cNvSpPr txBox="1"/>
          <p:nvPr/>
        </p:nvSpPr>
        <p:spPr>
          <a:xfrm>
            <a:off x="267886" y="5035696"/>
            <a:ext cx="11430000" cy="261610"/>
          </a:xfrm>
          <a:prstGeom prst="rect">
            <a:avLst/>
          </a:prstGeom>
          <a:noFill/>
        </p:spPr>
        <p:txBody>
          <a:bodyPr wrap="square" rtlCol="0">
            <a:spAutoFit/>
          </a:bodyPr>
          <a:lstStyle/>
          <a:p>
            <a:r>
              <a:rPr lang="en-GB" sz="1100" dirty="0"/>
              <a:t>Wheeler S. (2017) Available at: </a:t>
            </a:r>
            <a:r>
              <a:rPr lang="en-GB" sz="1100" dirty="0">
                <a:hlinkClick r:id="rId2"/>
              </a:rPr>
              <a:t>https://teachthought.com/learning/learning-theories-jerome-bruner-scaffolding-learning/</a:t>
            </a:r>
            <a:r>
              <a:rPr lang="en-GB" sz="1100" dirty="0"/>
              <a:t> (Accessed on:25 October 2019) </a:t>
            </a:r>
          </a:p>
        </p:txBody>
      </p:sp>
      <p:sp>
        <p:nvSpPr>
          <p:cNvPr id="12" name="TextBox 11">
            <a:extLst>
              <a:ext uri="{FF2B5EF4-FFF2-40B4-BE49-F238E27FC236}">
                <a16:creationId xmlns:a16="http://schemas.microsoft.com/office/drawing/2014/main" id="{B5DB7859-3153-4E05-A4E5-72A9AF1C17C5}"/>
              </a:ext>
            </a:extLst>
          </p:cNvPr>
          <p:cNvSpPr txBox="1"/>
          <p:nvPr/>
        </p:nvSpPr>
        <p:spPr>
          <a:xfrm>
            <a:off x="228598" y="3489172"/>
            <a:ext cx="10801350" cy="261610"/>
          </a:xfrm>
          <a:prstGeom prst="rect">
            <a:avLst/>
          </a:prstGeom>
          <a:noFill/>
        </p:spPr>
        <p:txBody>
          <a:bodyPr wrap="square" rtlCol="0">
            <a:spAutoFit/>
          </a:bodyPr>
          <a:lstStyle/>
          <a:p>
            <a:r>
              <a:rPr lang="en-GB" sz="1100" dirty="0"/>
              <a:t>Steer, A. (2005) </a:t>
            </a:r>
            <a:r>
              <a:rPr lang="en-GB" sz="1100" i="1" dirty="0"/>
              <a:t>Learning behaviour: The report of the Practitioners Group on School Behaviour and Discipline.</a:t>
            </a:r>
            <a:r>
              <a:rPr lang="en-GB" sz="1100" dirty="0"/>
              <a:t> Crown Copyright.</a:t>
            </a:r>
          </a:p>
        </p:txBody>
      </p:sp>
      <p:sp>
        <p:nvSpPr>
          <p:cNvPr id="13" name="TextBox 12">
            <a:extLst>
              <a:ext uri="{FF2B5EF4-FFF2-40B4-BE49-F238E27FC236}">
                <a16:creationId xmlns:a16="http://schemas.microsoft.com/office/drawing/2014/main" id="{5D538BF0-B8E6-4CA6-A0C3-B15F4773556C}"/>
              </a:ext>
            </a:extLst>
          </p:cNvPr>
          <p:cNvSpPr txBox="1"/>
          <p:nvPr/>
        </p:nvSpPr>
        <p:spPr>
          <a:xfrm>
            <a:off x="260742" y="5330412"/>
            <a:ext cx="10658475" cy="261610"/>
          </a:xfrm>
          <a:prstGeom prst="rect">
            <a:avLst/>
          </a:prstGeom>
          <a:noFill/>
        </p:spPr>
        <p:txBody>
          <a:bodyPr wrap="square" rtlCol="0">
            <a:spAutoFit/>
          </a:bodyPr>
          <a:lstStyle/>
          <a:p>
            <a:r>
              <a:rPr lang="en-GB" sz="1100" dirty="0" err="1"/>
              <a:t>Whitebread</a:t>
            </a:r>
            <a:r>
              <a:rPr lang="en-GB" sz="1100" dirty="0"/>
              <a:t>, D. (2000) </a:t>
            </a:r>
            <a:r>
              <a:rPr lang="en-GB" sz="1100" i="1" dirty="0"/>
              <a:t>The Psychology of Teaching and Learning in the Primary School. London: ROUTLEDGE FALMER</a:t>
            </a:r>
          </a:p>
        </p:txBody>
      </p:sp>
      <p:sp>
        <p:nvSpPr>
          <p:cNvPr id="14" name="TextBox 13">
            <a:extLst>
              <a:ext uri="{FF2B5EF4-FFF2-40B4-BE49-F238E27FC236}">
                <a16:creationId xmlns:a16="http://schemas.microsoft.com/office/drawing/2014/main" id="{F9A554DA-E8F2-428F-A9F6-B03BA0A93465}"/>
              </a:ext>
            </a:extLst>
          </p:cNvPr>
          <p:cNvSpPr txBox="1"/>
          <p:nvPr/>
        </p:nvSpPr>
        <p:spPr>
          <a:xfrm>
            <a:off x="253601" y="1370626"/>
            <a:ext cx="10801350" cy="369332"/>
          </a:xfrm>
          <a:prstGeom prst="rect">
            <a:avLst/>
          </a:prstGeom>
          <a:noFill/>
        </p:spPr>
        <p:txBody>
          <a:bodyPr wrap="square" rtlCol="0">
            <a:spAutoFit/>
          </a:bodyPr>
          <a:lstStyle/>
          <a:p>
            <a:r>
              <a:rPr lang="en-GB" sz="1100" dirty="0" err="1"/>
              <a:t>Child,D</a:t>
            </a:r>
            <a:r>
              <a:rPr lang="en-GB" sz="1100" dirty="0"/>
              <a:t>. (2007</a:t>
            </a:r>
            <a:r>
              <a:rPr lang="en-GB" sz="1100" i="1" dirty="0"/>
              <a:t>) Psychology and the Teacher. </a:t>
            </a:r>
            <a:r>
              <a:rPr lang="en-GB" sz="1100" dirty="0"/>
              <a:t>New York: Continuum International Publishing Group</a:t>
            </a:r>
            <a:r>
              <a:rPr lang="en-GB" i="1" dirty="0"/>
              <a:t>.</a:t>
            </a:r>
          </a:p>
        </p:txBody>
      </p:sp>
      <p:sp>
        <p:nvSpPr>
          <p:cNvPr id="16" name="TextBox 15">
            <a:extLst>
              <a:ext uri="{FF2B5EF4-FFF2-40B4-BE49-F238E27FC236}">
                <a16:creationId xmlns:a16="http://schemas.microsoft.com/office/drawing/2014/main" id="{C8BF96C2-D595-4EE8-A3D1-F94AE764111B}"/>
              </a:ext>
            </a:extLst>
          </p:cNvPr>
          <p:cNvSpPr txBox="1"/>
          <p:nvPr/>
        </p:nvSpPr>
        <p:spPr>
          <a:xfrm>
            <a:off x="242888" y="2197610"/>
            <a:ext cx="9986963" cy="369332"/>
          </a:xfrm>
          <a:prstGeom prst="rect">
            <a:avLst/>
          </a:prstGeom>
          <a:noFill/>
        </p:spPr>
        <p:txBody>
          <a:bodyPr wrap="square" rtlCol="0">
            <a:spAutoFit/>
          </a:bodyPr>
          <a:lstStyle/>
          <a:p>
            <a:r>
              <a:rPr lang="en-GB" sz="1100" dirty="0" err="1"/>
              <a:t>Fosnot</a:t>
            </a:r>
            <a:r>
              <a:rPr lang="en-GB" sz="1100" dirty="0"/>
              <a:t>, C. (1996) </a:t>
            </a:r>
            <a:r>
              <a:rPr lang="en-GB" sz="1100" i="1" dirty="0"/>
              <a:t>Constructivism Theory, Perspectives and Practice</a:t>
            </a:r>
            <a:r>
              <a:rPr lang="en-GB" sz="1100" dirty="0"/>
              <a:t>. New York: Teachers College Press</a:t>
            </a:r>
            <a:r>
              <a:rPr lang="en-GB" dirty="0"/>
              <a:t>.</a:t>
            </a:r>
          </a:p>
        </p:txBody>
      </p:sp>
      <p:sp>
        <p:nvSpPr>
          <p:cNvPr id="17" name="TextBox 16">
            <a:extLst>
              <a:ext uri="{FF2B5EF4-FFF2-40B4-BE49-F238E27FC236}">
                <a16:creationId xmlns:a16="http://schemas.microsoft.com/office/drawing/2014/main" id="{43A33455-AD0A-4516-8503-3510BF0E41A1}"/>
              </a:ext>
            </a:extLst>
          </p:cNvPr>
          <p:cNvSpPr txBox="1"/>
          <p:nvPr/>
        </p:nvSpPr>
        <p:spPr>
          <a:xfrm>
            <a:off x="250029" y="969547"/>
            <a:ext cx="9972675" cy="261610"/>
          </a:xfrm>
          <a:prstGeom prst="rect">
            <a:avLst/>
          </a:prstGeom>
          <a:noFill/>
        </p:spPr>
        <p:txBody>
          <a:bodyPr wrap="square" rtlCol="0">
            <a:spAutoFit/>
          </a:bodyPr>
          <a:lstStyle/>
          <a:p>
            <a:r>
              <a:rPr lang="en-GB" sz="1100" dirty="0"/>
              <a:t>Aubrey, K and Riley, A. (2019) </a:t>
            </a:r>
            <a:r>
              <a:rPr lang="en-GB" sz="1100" i="1" dirty="0"/>
              <a:t>Understanding and Using Educational Theories</a:t>
            </a:r>
            <a:r>
              <a:rPr lang="en-GB" sz="1100" dirty="0"/>
              <a:t>. 2</a:t>
            </a:r>
            <a:r>
              <a:rPr lang="en-GB" sz="1100" baseline="30000" dirty="0"/>
              <a:t>nd</a:t>
            </a:r>
            <a:r>
              <a:rPr lang="en-GB" sz="1100" dirty="0"/>
              <a:t> Ed., London: SAGE Publications Ltd.</a:t>
            </a:r>
          </a:p>
        </p:txBody>
      </p:sp>
      <p:sp>
        <p:nvSpPr>
          <p:cNvPr id="20" name="TextBox 19">
            <a:extLst>
              <a:ext uri="{FF2B5EF4-FFF2-40B4-BE49-F238E27FC236}">
                <a16:creationId xmlns:a16="http://schemas.microsoft.com/office/drawing/2014/main" id="{6599DD0C-9CFD-4573-A131-40A47A41BCB7}"/>
              </a:ext>
            </a:extLst>
          </p:cNvPr>
          <p:cNvSpPr txBox="1"/>
          <p:nvPr/>
        </p:nvSpPr>
        <p:spPr>
          <a:xfrm>
            <a:off x="267886" y="4740980"/>
            <a:ext cx="11430000" cy="261610"/>
          </a:xfrm>
          <a:prstGeom prst="rect">
            <a:avLst/>
          </a:prstGeom>
          <a:noFill/>
        </p:spPr>
        <p:txBody>
          <a:bodyPr wrap="square" rtlCol="0">
            <a:spAutoFit/>
          </a:bodyPr>
          <a:lstStyle/>
          <a:p>
            <a:r>
              <a:rPr lang="en-GB" sz="1100" dirty="0"/>
              <a:t>Welsh Government (2019) </a:t>
            </a:r>
            <a:r>
              <a:rPr lang="en-GB" sz="1100" i="1" dirty="0"/>
              <a:t>What Matters Report </a:t>
            </a:r>
            <a:r>
              <a:rPr lang="en-GB" sz="1100" dirty="0"/>
              <a:t> Available </a:t>
            </a:r>
            <a:r>
              <a:rPr lang="en-GB" sz="1100" dirty="0" err="1"/>
              <a:t>at:https</a:t>
            </a:r>
            <a:r>
              <a:rPr lang="en-GB" sz="1100" dirty="0"/>
              <a:t>://</a:t>
            </a:r>
            <a:r>
              <a:rPr lang="en-GB" sz="1100" dirty="0" err="1"/>
              <a:t>curriculumforwales.gov.wales</a:t>
            </a:r>
            <a:r>
              <a:rPr lang="en-GB" sz="1100" dirty="0"/>
              <a:t>/2019/03/07/ (Accessed 26</a:t>
            </a:r>
            <a:r>
              <a:rPr lang="en-GB" sz="1100" baseline="30000" dirty="0"/>
              <a:t>th</a:t>
            </a:r>
            <a:r>
              <a:rPr lang="en-GB" sz="1100" dirty="0"/>
              <a:t> October 2019) </a:t>
            </a:r>
          </a:p>
        </p:txBody>
      </p:sp>
      <p:sp>
        <p:nvSpPr>
          <p:cNvPr id="21" name="TextBox 20">
            <a:extLst>
              <a:ext uri="{FF2B5EF4-FFF2-40B4-BE49-F238E27FC236}">
                <a16:creationId xmlns:a16="http://schemas.microsoft.com/office/drawing/2014/main" id="{C501AAFD-6524-4B99-9C1B-85FEF39C017C}"/>
              </a:ext>
            </a:extLst>
          </p:cNvPr>
          <p:cNvSpPr txBox="1"/>
          <p:nvPr/>
        </p:nvSpPr>
        <p:spPr>
          <a:xfrm>
            <a:off x="228600" y="1739001"/>
            <a:ext cx="10401300" cy="261610"/>
          </a:xfrm>
          <a:prstGeom prst="rect">
            <a:avLst/>
          </a:prstGeom>
          <a:noFill/>
        </p:spPr>
        <p:txBody>
          <a:bodyPr wrap="square" rtlCol="0">
            <a:spAutoFit/>
          </a:bodyPr>
          <a:lstStyle/>
          <a:p>
            <a:r>
              <a:rPr lang="en-GB" sz="1100" dirty="0"/>
              <a:t>First Discoverers (2019) </a:t>
            </a:r>
            <a:r>
              <a:rPr lang="en-GB" sz="1100" i="1" dirty="0"/>
              <a:t>Child Development Theories: Pavlov </a:t>
            </a:r>
            <a:r>
              <a:rPr lang="en-GB" sz="1100" dirty="0"/>
              <a:t>Available at: </a:t>
            </a:r>
            <a:r>
              <a:rPr lang="en-GB" sz="1100" dirty="0">
                <a:hlinkClick r:id="rId3"/>
              </a:rPr>
              <a:t>https://www.firstdiscoverers.co.uk/ivan-pavlov-child-development-theories</a:t>
            </a:r>
            <a:r>
              <a:rPr lang="en-GB" sz="1100" dirty="0"/>
              <a:t> (Accessed: 26</a:t>
            </a:r>
            <a:r>
              <a:rPr lang="en-GB" sz="1100" baseline="30000" dirty="0"/>
              <a:t>th</a:t>
            </a:r>
            <a:r>
              <a:rPr lang="en-GB" sz="1100" dirty="0"/>
              <a:t> October 2019)</a:t>
            </a:r>
          </a:p>
        </p:txBody>
      </p:sp>
      <p:sp>
        <p:nvSpPr>
          <p:cNvPr id="22" name="TextBox 21">
            <a:extLst>
              <a:ext uri="{FF2B5EF4-FFF2-40B4-BE49-F238E27FC236}">
                <a16:creationId xmlns:a16="http://schemas.microsoft.com/office/drawing/2014/main" id="{BDA399BE-6EB5-4E1C-8B62-9C2ADF1258B2}"/>
              </a:ext>
            </a:extLst>
          </p:cNvPr>
          <p:cNvSpPr txBox="1"/>
          <p:nvPr/>
        </p:nvSpPr>
        <p:spPr>
          <a:xfrm>
            <a:off x="242888" y="4450785"/>
            <a:ext cx="11272838" cy="261610"/>
          </a:xfrm>
          <a:prstGeom prst="rect">
            <a:avLst/>
          </a:prstGeom>
          <a:noFill/>
        </p:spPr>
        <p:txBody>
          <a:bodyPr wrap="square" rtlCol="0">
            <a:spAutoFit/>
          </a:bodyPr>
          <a:lstStyle/>
          <a:p>
            <a:r>
              <a:rPr lang="en-GB" sz="1100" dirty="0"/>
              <a:t>Welsh Government (2019) </a:t>
            </a:r>
            <a:r>
              <a:rPr lang="en-GB" sz="1100" i="1" dirty="0"/>
              <a:t>New Curriculum: Overview</a:t>
            </a:r>
            <a:r>
              <a:rPr lang="en-GB" sz="1100" dirty="0"/>
              <a:t>. Available </a:t>
            </a:r>
            <a:r>
              <a:rPr lang="en-GB" sz="1100" dirty="0" err="1"/>
              <a:t>at:https</a:t>
            </a:r>
            <a:r>
              <a:rPr lang="en-GB" sz="1100" dirty="0"/>
              <a:t>://gov.wales/new-school-curriculum-overview (Accessed: 26</a:t>
            </a:r>
            <a:r>
              <a:rPr lang="en-GB" sz="1100" baseline="30000" dirty="0"/>
              <a:t>th</a:t>
            </a:r>
            <a:r>
              <a:rPr lang="en-GB" sz="1100" dirty="0"/>
              <a:t> October 2019) </a:t>
            </a:r>
          </a:p>
        </p:txBody>
      </p:sp>
      <p:sp>
        <p:nvSpPr>
          <p:cNvPr id="23" name="Rectangle 22">
            <a:extLst>
              <a:ext uri="{FF2B5EF4-FFF2-40B4-BE49-F238E27FC236}">
                <a16:creationId xmlns:a16="http://schemas.microsoft.com/office/drawing/2014/main" id="{BA470BE7-8BAD-450D-8CAE-C51A3F478D01}"/>
              </a:ext>
            </a:extLst>
          </p:cNvPr>
          <p:cNvSpPr/>
          <p:nvPr/>
        </p:nvSpPr>
        <p:spPr>
          <a:xfrm>
            <a:off x="235739" y="3806479"/>
            <a:ext cx="10901363" cy="261610"/>
          </a:xfrm>
          <a:prstGeom prst="rect">
            <a:avLst/>
          </a:prstGeom>
        </p:spPr>
        <p:txBody>
          <a:bodyPr wrap="square">
            <a:spAutoFit/>
          </a:bodyPr>
          <a:lstStyle/>
          <a:p>
            <a:r>
              <a:rPr lang="en-GB" sz="1100" dirty="0"/>
              <a:t>Teacher and Cultural </a:t>
            </a:r>
            <a:r>
              <a:rPr lang="en-GB" sz="1100" dirty="0" err="1"/>
              <a:t>Assocciation</a:t>
            </a:r>
            <a:r>
              <a:rPr lang="en-GB" sz="1100" dirty="0"/>
              <a:t> National Award Education (2015). </a:t>
            </a:r>
            <a:r>
              <a:rPr lang="en-GB" sz="1100" i="1" dirty="0"/>
              <a:t>Scaffolding,</a:t>
            </a:r>
            <a:r>
              <a:rPr lang="en-GB" sz="1100" dirty="0"/>
              <a:t> Available at: </a:t>
            </a:r>
            <a:r>
              <a:rPr lang="en-GB" sz="1100" dirty="0">
                <a:hlinkClick r:id="rId4"/>
              </a:rPr>
              <a:t>https://fundowheel.es/scaffolding/</a:t>
            </a:r>
            <a:r>
              <a:rPr lang="en-GB" sz="1100" dirty="0"/>
              <a:t> (Accessed: 26</a:t>
            </a:r>
            <a:r>
              <a:rPr lang="en-GB" sz="1100" baseline="30000" dirty="0"/>
              <a:t>th</a:t>
            </a:r>
            <a:r>
              <a:rPr lang="en-GB" sz="1100" dirty="0"/>
              <a:t> October 2019) </a:t>
            </a:r>
          </a:p>
        </p:txBody>
      </p:sp>
      <p:sp>
        <p:nvSpPr>
          <p:cNvPr id="24" name="TextBox 23">
            <a:extLst>
              <a:ext uri="{FF2B5EF4-FFF2-40B4-BE49-F238E27FC236}">
                <a16:creationId xmlns:a16="http://schemas.microsoft.com/office/drawing/2014/main" id="{8A91939B-9663-44E9-B7B2-DFA69F1B9DA8}"/>
              </a:ext>
            </a:extLst>
          </p:cNvPr>
          <p:cNvSpPr txBox="1"/>
          <p:nvPr/>
        </p:nvSpPr>
        <p:spPr>
          <a:xfrm>
            <a:off x="242888" y="2557989"/>
            <a:ext cx="10594179" cy="261610"/>
          </a:xfrm>
          <a:prstGeom prst="rect">
            <a:avLst/>
          </a:prstGeom>
          <a:noFill/>
        </p:spPr>
        <p:txBody>
          <a:bodyPr wrap="square" rtlCol="0">
            <a:spAutoFit/>
          </a:bodyPr>
          <a:lstStyle/>
          <a:p>
            <a:r>
              <a:rPr lang="en-GB" sz="1100" dirty="0"/>
              <a:t>Grace, E. (2019</a:t>
            </a:r>
            <a:r>
              <a:rPr lang="en-GB" sz="1100" i="1" dirty="0"/>
              <a:t>) B. F. Skinner’s Behavioural Theory </a:t>
            </a:r>
            <a:r>
              <a:rPr lang="en-GB" sz="1100" dirty="0"/>
              <a:t>Available at: </a:t>
            </a:r>
            <a:r>
              <a:rPr lang="en-GB" sz="1100" i="1" dirty="0"/>
              <a:t> </a:t>
            </a:r>
            <a:r>
              <a:rPr lang="en-GB" sz="1100" dirty="0">
                <a:hlinkClick r:id="rId5"/>
              </a:rPr>
              <a:t>http://www.kidsdevelopment.co.uk/BFSkinnersBehaviouralTheory.html</a:t>
            </a:r>
            <a:r>
              <a:rPr lang="en-GB" sz="1100" dirty="0"/>
              <a:t> (Accessed: 27</a:t>
            </a:r>
            <a:r>
              <a:rPr lang="en-GB" sz="1100" baseline="30000" dirty="0"/>
              <a:t>th</a:t>
            </a:r>
            <a:r>
              <a:rPr lang="en-GB" sz="1100" dirty="0"/>
              <a:t> October 2019)</a:t>
            </a:r>
          </a:p>
        </p:txBody>
      </p:sp>
      <p:sp>
        <p:nvSpPr>
          <p:cNvPr id="25" name="TextBox 24">
            <a:extLst>
              <a:ext uri="{FF2B5EF4-FFF2-40B4-BE49-F238E27FC236}">
                <a16:creationId xmlns:a16="http://schemas.microsoft.com/office/drawing/2014/main" id="{9AF250E8-4950-4E16-8CD8-7459E298DF65}"/>
              </a:ext>
            </a:extLst>
          </p:cNvPr>
          <p:cNvSpPr txBox="1"/>
          <p:nvPr/>
        </p:nvSpPr>
        <p:spPr>
          <a:xfrm>
            <a:off x="250029" y="2827373"/>
            <a:ext cx="11151393" cy="261610"/>
          </a:xfrm>
          <a:prstGeom prst="rect">
            <a:avLst/>
          </a:prstGeom>
          <a:noFill/>
        </p:spPr>
        <p:txBody>
          <a:bodyPr wrap="square" rtlCol="0">
            <a:spAutoFit/>
          </a:bodyPr>
          <a:lstStyle/>
          <a:p>
            <a:r>
              <a:rPr lang="en-GB" sz="1100" dirty="0"/>
              <a:t>Jess, J. (2013) </a:t>
            </a:r>
            <a:r>
              <a:rPr lang="en-GB" sz="1100" i="1" dirty="0"/>
              <a:t>Teaching with Technology, Constructivism. </a:t>
            </a:r>
            <a:r>
              <a:rPr lang="en-GB" sz="1100" dirty="0"/>
              <a:t>Available at: </a:t>
            </a:r>
            <a:r>
              <a:rPr lang="en-GB" sz="1100" dirty="0">
                <a:hlinkClick r:id="rId6"/>
              </a:rPr>
              <a:t>https://jjackson91.wordpress.com/2013/04/11/social-constructivism/</a:t>
            </a:r>
            <a:r>
              <a:rPr lang="en-GB" sz="1100" dirty="0"/>
              <a:t> (Accessed: 25</a:t>
            </a:r>
            <a:r>
              <a:rPr lang="en-GB" sz="1100" baseline="30000" dirty="0"/>
              <a:t>th</a:t>
            </a:r>
            <a:r>
              <a:rPr lang="en-GB" sz="1100" dirty="0"/>
              <a:t> October 2019) </a:t>
            </a:r>
          </a:p>
        </p:txBody>
      </p:sp>
      <p:sp>
        <p:nvSpPr>
          <p:cNvPr id="26" name="TextBox 25">
            <a:extLst>
              <a:ext uri="{FF2B5EF4-FFF2-40B4-BE49-F238E27FC236}">
                <a16:creationId xmlns:a16="http://schemas.microsoft.com/office/drawing/2014/main" id="{39E91FA2-416D-4DD2-BACF-D19F6DC38ED4}"/>
              </a:ext>
            </a:extLst>
          </p:cNvPr>
          <p:cNvSpPr txBox="1"/>
          <p:nvPr/>
        </p:nvSpPr>
        <p:spPr>
          <a:xfrm>
            <a:off x="242888" y="715479"/>
            <a:ext cx="11015662" cy="261610"/>
          </a:xfrm>
          <a:prstGeom prst="rect">
            <a:avLst/>
          </a:prstGeom>
          <a:noFill/>
        </p:spPr>
        <p:txBody>
          <a:bodyPr wrap="square" rtlCol="0">
            <a:spAutoFit/>
          </a:bodyPr>
          <a:lstStyle/>
          <a:p>
            <a:r>
              <a:rPr lang="en-GB" sz="1100" dirty="0"/>
              <a:t>Andrius, J. (date unknown). </a:t>
            </a:r>
            <a:r>
              <a:rPr lang="en-GB" sz="1100" i="1" dirty="0"/>
              <a:t>The Skinner Model of Discipline</a:t>
            </a:r>
            <a:r>
              <a:rPr lang="en-GB" sz="1100" dirty="0"/>
              <a:t>. Available at: </a:t>
            </a:r>
            <a:r>
              <a:rPr lang="en-GB" sz="1100" dirty="0">
                <a:hlinkClick r:id="rId7"/>
              </a:rPr>
              <a:t>https://theskinnerapproach.weebly.com/relevance-of-the-theory.html</a:t>
            </a:r>
            <a:r>
              <a:rPr lang="en-GB" sz="1100" dirty="0"/>
              <a:t> (Accessed: 25</a:t>
            </a:r>
            <a:r>
              <a:rPr lang="en-GB" sz="1100" baseline="30000" dirty="0"/>
              <a:t>th</a:t>
            </a:r>
            <a:r>
              <a:rPr lang="en-GB" sz="1100" dirty="0"/>
              <a:t> October 2019) </a:t>
            </a:r>
          </a:p>
        </p:txBody>
      </p:sp>
      <p:sp>
        <p:nvSpPr>
          <p:cNvPr id="27" name="TextBox 26">
            <a:extLst>
              <a:ext uri="{FF2B5EF4-FFF2-40B4-BE49-F238E27FC236}">
                <a16:creationId xmlns:a16="http://schemas.microsoft.com/office/drawing/2014/main" id="{AAF7ED53-F461-46A1-8C8C-710302060138}"/>
              </a:ext>
            </a:extLst>
          </p:cNvPr>
          <p:cNvSpPr txBox="1"/>
          <p:nvPr/>
        </p:nvSpPr>
        <p:spPr>
          <a:xfrm>
            <a:off x="5604269" y="2899948"/>
            <a:ext cx="914400" cy="369332"/>
          </a:xfrm>
          <a:prstGeom prst="rect">
            <a:avLst/>
          </a:prstGeom>
          <a:noFill/>
        </p:spPr>
        <p:txBody>
          <a:bodyPr wrap="square" rtlCol="0">
            <a:spAutoFit/>
          </a:bodyPr>
          <a:lstStyle/>
          <a:p>
            <a:endParaRPr lang="en-GB" dirty="0"/>
          </a:p>
        </p:txBody>
      </p:sp>
      <p:sp>
        <p:nvSpPr>
          <p:cNvPr id="28" name="TextBox 27">
            <a:extLst>
              <a:ext uri="{FF2B5EF4-FFF2-40B4-BE49-F238E27FC236}">
                <a16:creationId xmlns:a16="http://schemas.microsoft.com/office/drawing/2014/main" id="{CAF8E0AC-0AE4-4C9F-B042-557E4324E04F}"/>
              </a:ext>
            </a:extLst>
          </p:cNvPr>
          <p:cNvSpPr txBox="1"/>
          <p:nvPr/>
        </p:nvSpPr>
        <p:spPr>
          <a:xfrm>
            <a:off x="260742" y="4123786"/>
            <a:ext cx="10851356" cy="261610"/>
          </a:xfrm>
          <a:prstGeom prst="rect">
            <a:avLst/>
          </a:prstGeom>
          <a:noFill/>
        </p:spPr>
        <p:txBody>
          <a:bodyPr wrap="square" rtlCol="0">
            <a:spAutoFit/>
          </a:bodyPr>
          <a:lstStyle/>
          <a:p>
            <a:r>
              <a:rPr lang="en-GB" sz="1100" dirty="0" err="1"/>
              <a:t>Unicef</a:t>
            </a:r>
            <a:r>
              <a:rPr lang="en-GB" sz="1100" dirty="0"/>
              <a:t> (2019) </a:t>
            </a:r>
            <a:r>
              <a:rPr lang="en-GB" sz="1100" i="1" dirty="0"/>
              <a:t>Every Child Matters</a:t>
            </a:r>
            <a:r>
              <a:rPr lang="en-GB" sz="1100" dirty="0"/>
              <a:t>. Available at: </a:t>
            </a:r>
            <a:r>
              <a:rPr lang="en-GB" sz="1100" dirty="0">
                <a:hlinkClick r:id="rId8"/>
              </a:rPr>
              <a:t>https://www.unicef.org.uk/rights-respecting-schools/</a:t>
            </a:r>
            <a:r>
              <a:rPr lang="en-GB" sz="1100" dirty="0"/>
              <a:t> (Accessed: 27</a:t>
            </a:r>
            <a:r>
              <a:rPr lang="en-GB" sz="1100" baseline="30000" dirty="0"/>
              <a:t>th</a:t>
            </a:r>
            <a:r>
              <a:rPr lang="en-GB" sz="1100" dirty="0"/>
              <a:t> October 2019)</a:t>
            </a:r>
          </a:p>
        </p:txBody>
      </p:sp>
      <p:sp>
        <p:nvSpPr>
          <p:cNvPr id="30" name="TextBox 29">
            <a:extLst>
              <a:ext uri="{FF2B5EF4-FFF2-40B4-BE49-F238E27FC236}">
                <a16:creationId xmlns:a16="http://schemas.microsoft.com/office/drawing/2014/main" id="{93CAB745-BE14-4F95-9351-24DD9EBCE320}"/>
              </a:ext>
            </a:extLst>
          </p:cNvPr>
          <p:cNvSpPr txBox="1"/>
          <p:nvPr/>
        </p:nvSpPr>
        <p:spPr>
          <a:xfrm>
            <a:off x="257172" y="5638321"/>
            <a:ext cx="11144250" cy="261610"/>
          </a:xfrm>
          <a:prstGeom prst="rect">
            <a:avLst/>
          </a:prstGeom>
          <a:noFill/>
        </p:spPr>
        <p:txBody>
          <a:bodyPr wrap="square" rtlCol="0">
            <a:spAutoFit/>
          </a:bodyPr>
          <a:lstStyle/>
          <a:p>
            <a:r>
              <a:rPr lang="en-GB" sz="1100" dirty="0"/>
              <a:t>Wikipedia (2019) </a:t>
            </a:r>
            <a:r>
              <a:rPr lang="en-GB" sz="1100" i="1" dirty="0"/>
              <a:t>Zone of Proximal Development </a:t>
            </a:r>
            <a:r>
              <a:rPr lang="en-GB" sz="1100" dirty="0"/>
              <a:t>Available at</a:t>
            </a:r>
            <a:r>
              <a:rPr lang="en-GB" sz="1100" i="1" dirty="0"/>
              <a:t>:  </a:t>
            </a:r>
            <a:r>
              <a:rPr lang="en-GB" sz="1100" dirty="0">
                <a:hlinkClick r:id="rId9"/>
              </a:rPr>
              <a:t>https://en.wikipedia.org/wiki/Zone_of_proximal_development</a:t>
            </a:r>
            <a:r>
              <a:rPr lang="en-GB" sz="1100" dirty="0"/>
              <a:t> (Accessed: 25</a:t>
            </a:r>
            <a:r>
              <a:rPr lang="en-GB" sz="1100" baseline="30000" dirty="0"/>
              <a:t>th</a:t>
            </a:r>
            <a:r>
              <a:rPr lang="en-GB" sz="1100" dirty="0"/>
              <a:t> October 2019) </a:t>
            </a:r>
          </a:p>
        </p:txBody>
      </p:sp>
      <p:sp>
        <p:nvSpPr>
          <p:cNvPr id="31" name="TextBox 30">
            <a:extLst>
              <a:ext uri="{FF2B5EF4-FFF2-40B4-BE49-F238E27FC236}">
                <a16:creationId xmlns:a16="http://schemas.microsoft.com/office/drawing/2014/main" id="{80393902-991E-463A-801D-9280777070F8}"/>
              </a:ext>
            </a:extLst>
          </p:cNvPr>
          <p:cNvSpPr txBox="1"/>
          <p:nvPr/>
        </p:nvSpPr>
        <p:spPr>
          <a:xfrm>
            <a:off x="228600" y="3093104"/>
            <a:ext cx="10658475" cy="430887"/>
          </a:xfrm>
          <a:prstGeom prst="rect">
            <a:avLst/>
          </a:prstGeom>
          <a:noFill/>
        </p:spPr>
        <p:txBody>
          <a:bodyPr wrap="square" rtlCol="0">
            <a:spAutoFit/>
          </a:bodyPr>
          <a:lstStyle/>
          <a:p>
            <a:r>
              <a:rPr lang="en-GB" sz="1100" dirty="0"/>
              <a:t>Ray, J. (2019) </a:t>
            </a:r>
            <a:r>
              <a:rPr lang="en-GB" sz="1100" i="1" dirty="0"/>
              <a:t>Zone of Proximal Development and Scaffolding </a:t>
            </a:r>
            <a:r>
              <a:rPr lang="en-GB" sz="1100" dirty="0"/>
              <a:t>Available at: </a:t>
            </a:r>
            <a:r>
              <a:rPr lang="en-GB" sz="1100" dirty="0">
                <a:hlinkClick r:id="rId10"/>
              </a:rPr>
              <a:t>https://theliteracybrain.com/2019/08/07/zone-of-proximal-development-and-scaffolding/</a:t>
            </a:r>
            <a:r>
              <a:rPr lang="en-GB" sz="1100" dirty="0"/>
              <a:t> (Accessed: 26</a:t>
            </a:r>
            <a:r>
              <a:rPr lang="en-GB" sz="1100" baseline="30000" dirty="0"/>
              <a:t>th</a:t>
            </a:r>
            <a:r>
              <a:rPr lang="en-GB" sz="1100" dirty="0"/>
              <a:t> October 2019)</a:t>
            </a:r>
          </a:p>
        </p:txBody>
      </p:sp>
      <p:sp>
        <p:nvSpPr>
          <p:cNvPr id="32" name="TextBox 31">
            <a:extLst>
              <a:ext uri="{FF2B5EF4-FFF2-40B4-BE49-F238E27FC236}">
                <a16:creationId xmlns:a16="http://schemas.microsoft.com/office/drawing/2014/main" id="{9E53ECED-51CF-4FE1-9830-FD997E72524C}"/>
              </a:ext>
            </a:extLst>
          </p:cNvPr>
          <p:cNvSpPr txBox="1"/>
          <p:nvPr/>
        </p:nvSpPr>
        <p:spPr>
          <a:xfrm>
            <a:off x="5057775" y="241174"/>
            <a:ext cx="1385887" cy="369332"/>
          </a:xfrm>
          <a:prstGeom prst="rect">
            <a:avLst/>
          </a:prstGeom>
          <a:noFill/>
        </p:spPr>
        <p:txBody>
          <a:bodyPr wrap="square" rtlCol="0">
            <a:spAutoFit/>
          </a:bodyPr>
          <a:lstStyle/>
          <a:p>
            <a:r>
              <a:rPr lang="en-GB" dirty="0"/>
              <a:t>REFERENCES</a:t>
            </a:r>
          </a:p>
        </p:txBody>
      </p:sp>
    </p:spTree>
    <p:extLst>
      <p:ext uri="{BB962C8B-B14F-4D97-AF65-F5344CB8AC3E}">
        <p14:creationId xmlns:p14="http://schemas.microsoft.com/office/powerpoint/2010/main" val="21121577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1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1553</Words>
  <Application>Microsoft Office PowerPoint</Application>
  <PresentationFormat>Widescreen</PresentationFormat>
  <Paragraphs>89</Paragraphs>
  <Slides>6</Slides>
  <Notes>0</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6</vt:i4>
      </vt:variant>
    </vt:vector>
  </HeadingPairs>
  <TitlesOfParts>
    <vt:vector size="19" baseType="lpstr">
      <vt:lpstr>Aharoni</vt:lpstr>
      <vt:lpstr>Arial</vt:lpstr>
      <vt:lpstr>Arial Black</vt:lpstr>
      <vt:lpstr>Calibri</vt:lpstr>
      <vt:lpstr>Calibri Light</vt:lpstr>
      <vt:lpstr>Coming Soon</vt:lpstr>
      <vt:lpstr>Gill Sans MT</vt:lpstr>
      <vt:lpstr>Merriweather</vt:lpstr>
      <vt:lpstr>Nunito</vt:lpstr>
      <vt:lpstr>Times New Roman</vt:lpstr>
      <vt:lpstr>Office Theme</vt:lpstr>
      <vt:lpstr>Gallery</vt:lpstr>
      <vt:lpstr>1_Gallery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foley family</dc:creator>
  <cp:lastModifiedBy>foley family</cp:lastModifiedBy>
  <cp:revision>1</cp:revision>
  <dcterms:created xsi:type="dcterms:W3CDTF">2019-11-02T19:18:08Z</dcterms:created>
  <dcterms:modified xsi:type="dcterms:W3CDTF">2019-11-03T12:00:05Z</dcterms:modified>
</cp:coreProperties>
</file>