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sldIdLst>
    <p:sldId id="301" r:id="rId2"/>
    <p:sldId id="694" r:id="rId3"/>
    <p:sldId id="753" r:id="rId4"/>
    <p:sldId id="757" r:id="rId5"/>
    <p:sldId id="789" r:id="rId6"/>
    <p:sldId id="804" r:id="rId7"/>
    <p:sldId id="814" r:id="rId8"/>
    <p:sldId id="812" r:id="rId9"/>
    <p:sldId id="790" r:id="rId10"/>
    <p:sldId id="813" r:id="rId11"/>
    <p:sldId id="806" r:id="rId12"/>
    <p:sldId id="805" r:id="rId13"/>
    <p:sldId id="786" r:id="rId14"/>
    <p:sldId id="797" r:id="rId15"/>
    <p:sldId id="808" r:id="rId16"/>
    <p:sldId id="807" r:id="rId17"/>
    <p:sldId id="794" r:id="rId18"/>
    <p:sldId id="810" r:id="rId19"/>
    <p:sldId id="809" r:id="rId20"/>
    <p:sldId id="811" r:id="rId21"/>
    <p:sldId id="268" r:id="rId22"/>
    <p:sldId id="270" r:id="rId23"/>
    <p:sldId id="272" r:id="rId24"/>
    <p:sldId id="283" r:id="rId25"/>
    <p:sldId id="284" r:id="rId26"/>
    <p:sldId id="791" r:id="rId27"/>
    <p:sldId id="787" r:id="rId28"/>
    <p:sldId id="788" r:id="rId29"/>
    <p:sldId id="297" r:id="rId30"/>
    <p:sldId id="784" r:id="rId31"/>
    <p:sldId id="766" r:id="rId32"/>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62" autoAdjust="0"/>
    <p:restoredTop sz="94660"/>
  </p:normalViewPr>
  <p:slideViewPr>
    <p:cSldViewPr>
      <p:cViewPr varScale="1">
        <p:scale>
          <a:sx n="94" d="100"/>
          <a:sy n="94" d="100"/>
        </p:scale>
        <p:origin x="90" y="28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nest Wavei" userId="7d0c69e1-f8bd-49ad-bbdd-77db4a82a920" providerId="ADAL" clId="{B57BC2BE-759A-4DB3-883D-8B6BBFE6669A}"/>
    <pc:docChg chg="modSld">
      <pc:chgData name="Ernest Wavei" userId="7d0c69e1-f8bd-49ad-bbdd-77db4a82a920" providerId="ADAL" clId="{B57BC2BE-759A-4DB3-883D-8B6BBFE6669A}" dt="2026-10-20T11:43:41.509" v="19" actId="20577"/>
      <pc:docMkLst>
        <pc:docMk/>
      </pc:docMkLst>
      <pc:sldChg chg="modSp mod">
        <pc:chgData name="Ernest Wavei" userId="7d0c69e1-f8bd-49ad-bbdd-77db4a82a920" providerId="ADAL" clId="{B57BC2BE-759A-4DB3-883D-8B6BBFE6669A}" dt="2026-10-20T11:43:20.241" v="17" actId="20577"/>
        <pc:sldMkLst>
          <pc:docMk/>
          <pc:sldMk cId="3066084533" sldId="797"/>
        </pc:sldMkLst>
        <pc:spChg chg="mod">
          <ac:chgData name="Ernest Wavei" userId="7d0c69e1-f8bd-49ad-bbdd-77db4a82a920" providerId="ADAL" clId="{B57BC2BE-759A-4DB3-883D-8B6BBFE6669A}" dt="2026-10-20T11:43:20.241" v="17" actId="20577"/>
          <ac:spMkLst>
            <pc:docMk/>
            <pc:sldMk cId="3066084533" sldId="797"/>
            <ac:spMk id="3" creationId="{BDAC28AE-8820-AE93-CC2E-4F91BC144772}"/>
          </ac:spMkLst>
        </pc:spChg>
      </pc:sldChg>
      <pc:sldChg chg="modSp mod">
        <pc:chgData name="Ernest Wavei" userId="7d0c69e1-f8bd-49ad-bbdd-77db4a82a920" providerId="ADAL" clId="{B57BC2BE-759A-4DB3-883D-8B6BBFE6669A}" dt="2026-10-20T11:43:41.509" v="19" actId="20577"/>
        <pc:sldMkLst>
          <pc:docMk/>
          <pc:sldMk cId="3119662160" sldId="812"/>
        </pc:sldMkLst>
        <pc:spChg chg="mod">
          <ac:chgData name="Ernest Wavei" userId="7d0c69e1-f8bd-49ad-bbdd-77db4a82a920" providerId="ADAL" clId="{B57BC2BE-759A-4DB3-883D-8B6BBFE6669A}" dt="2026-10-20T11:43:41.509" v="19" actId="20577"/>
          <ac:spMkLst>
            <pc:docMk/>
            <pc:sldMk cId="3119662160" sldId="812"/>
            <ac:spMk id="2" creationId="{8496E8E4-4C26-7272-6526-F7059DB794A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49AB4DF2-40FB-40BA-B563-FF21D736671A}" type="datetimeFigureOut">
              <a:rPr lang="en-GB" smtClean="0"/>
              <a:t>20/10/2026</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2412C399-9D3C-4068-BDAF-18AF4F600B2C}" type="slidenum">
              <a:rPr lang="en-GB" smtClean="0"/>
              <a:t>‹#›</a:t>
            </a:fld>
            <a:endParaRPr lang="en-GB"/>
          </a:p>
        </p:txBody>
      </p:sp>
    </p:spTree>
    <p:extLst>
      <p:ext uri="{BB962C8B-B14F-4D97-AF65-F5344CB8AC3E}">
        <p14:creationId xmlns:p14="http://schemas.microsoft.com/office/powerpoint/2010/main" val="1867300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9A453-43CB-29E1-A0E7-085C729E01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71A7A-EBB3-245E-F889-4C5D353A46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C49F0A-9830-2710-C1CA-63FCC4EE858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67D7968-77C5-0BAF-11BE-58AF482722A6}"/>
              </a:ext>
            </a:extLst>
          </p:cNvPr>
          <p:cNvSpPr>
            <a:spLocks noGrp="1"/>
          </p:cNvSpPr>
          <p:nvPr>
            <p:ph type="sldNum" sz="quarter" idx="5"/>
          </p:nvPr>
        </p:nvSpPr>
        <p:spPr/>
        <p:txBody>
          <a:bodyPr/>
          <a:lstStyle/>
          <a:p>
            <a:fld id="{324661F1-DB81-44E4-BB5E-8CFA2BC56AE0}" type="slidenum">
              <a:rPr lang="en-GB" smtClean="0"/>
              <a:t>2</a:t>
            </a:fld>
            <a:endParaRPr lang="en-GB"/>
          </a:p>
        </p:txBody>
      </p:sp>
    </p:spTree>
    <p:extLst>
      <p:ext uri="{BB962C8B-B14F-4D97-AF65-F5344CB8AC3E}">
        <p14:creationId xmlns:p14="http://schemas.microsoft.com/office/powerpoint/2010/main" val="2349799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3</a:t>
            </a:fld>
            <a:endParaRPr lang="en-GB"/>
          </a:p>
        </p:txBody>
      </p:sp>
    </p:spTree>
    <p:extLst>
      <p:ext uri="{BB962C8B-B14F-4D97-AF65-F5344CB8AC3E}">
        <p14:creationId xmlns:p14="http://schemas.microsoft.com/office/powerpoint/2010/main" val="1252236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6939" y="609676"/>
            <a:ext cx="3586479" cy="697230"/>
          </a:xfrm>
          <a:prstGeom prst="rect">
            <a:avLst/>
          </a:prstGeom>
        </p:spPr>
        <p:txBody>
          <a:bodyPr wrap="square" lIns="0" tIns="0" rIns="0" bIns="0">
            <a:spAutoFit/>
          </a:bodyPr>
          <a:lstStyle>
            <a:lvl1pPr>
              <a:defRPr sz="4400" b="0" i="0">
                <a:solidFill>
                  <a:schemeClr val="tx1"/>
                </a:solidFill>
                <a:latin typeface="Calibri Light"/>
                <a:cs typeface="Calibri Light"/>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Light"/>
                <a:cs typeface="Calibri Light"/>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Light"/>
                <a:cs typeface="Calibri Light"/>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Light"/>
                <a:cs typeface="Calibri Ligh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7998"/>
          </a:xfrm>
          <a:prstGeom prst="rect">
            <a:avLst/>
          </a:prstGeom>
        </p:spPr>
      </p:pic>
      <p:sp>
        <p:nvSpPr>
          <p:cNvPr id="2" name="Holder 2"/>
          <p:cNvSpPr>
            <a:spLocks noGrp="1"/>
          </p:cNvSpPr>
          <p:nvPr>
            <p:ph type="title"/>
          </p:nvPr>
        </p:nvSpPr>
        <p:spPr>
          <a:xfrm>
            <a:off x="223824" y="227787"/>
            <a:ext cx="11744350" cy="1209928"/>
          </a:xfrm>
          <a:prstGeom prst="rect">
            <a:avLst/>
          </a:prstGeom>
        </p:spPr>
        <p:txBody>
          <a:bodyPr wrap="square" lIns="0" tIns="0" rIns="0" bIns="0">
            <a:spAutoFit/>
          </a:bodyPr>
          <a:lstStyle>
            <a:lvl1pPr>
              <a:defRPr sz="4400" b="0" i="0">
                <a:solidFill>
                  <a:schemeClr val="tx1"/>
                </a:solidFill>
                <a:latin typeface="Calibri Light"/>
                <a:cs typeface="Calibri Light"/>
              </a:defRPr>
            </a:lvl1pPr>
          </a:lstStyle>
          <a:p>
            <a:endParaRPr/>
          </a:p>
        </p:txBody>
      </p:sp>
      <p:sp>
        <p:nvSpPr>
          <p:cNvPr id="3" name="Holder 3"/>
          <p:cNvSpPr>
            <a:spLocks noGrp="1"/>
          </p:cNvSpPr>
          <p:nvPr>
            <p:ph type="body" idx="1"/>
          </p:nvPr>
        </p:nvSpPr>
        <p:spPr>
          <a:xfrm>
            <a:off x="578916" y="1467688"/>
            <a:ext cx="11031220" cy="3866515"/>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10/20/2026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freepngimg.com/png/24945-register-button-transparent"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8137-6427-8F4F-127B-CDBA60049EC0}"/>
              </a:ext>
            </a:extLst>
          </p:cNvPr>
          <p:cNvSpPr>
            <a:spLocks noGrp="1"/>
          </p:cNvSpPr>
          <p:nvPr>
            <p:ph type="title"/>
          </p:nvPr>
        </p:nvSpPr>
        <p:spPr>
          <a:xfrm>
            <a:off x="152400" y="838200"/>
            <a:ext cx="11744350" cy="1354217"/>
          </a:xfrm>
        </p:spPr>
        <p:txBody>
          <a:bodyPr/>
          <a:lstStyle/>
          <a:p>
            <a:pPr algn="ctr"/>
            <a:r>
              <a:rPr lang="en-GB" b="1" spc="-10" dirty="0">
                <a:solidFill>
                  <a:schemeClr val="accent1">
                    <a:lumMod val="75000"/>
                  </a:schemeClr>
                </a:solidFill>
                <a:latin typeface="Arial Bold" panose="020B0704020202020204" pitchFamily="34" charset="0"/>
                <a:ea typeface="Calibri Light" panose="020F0302020204030204" pitchFamily="34" charset="0"/>
                <a:cs typeface="Arial Bold" panose="020B0704020202020204" pitchFamily="34" charset="0"/>
              </a:rPr>
              <a:t>BMTP6016</a:t>
            </a:r>
            <a:br>
              <a:rPr lang="en-GB" b="1" spc="-10" dirty="0">
                <a:solidFill>
                  <a:schemeClr val="accent1">
                    <a:lumMod val="75000"/>
                  </a:schemeClr>
                </a:solidFill>
                <a:latin typeface="Arial Bold" panose="020B0704020202020204" pitchFamily="34" charset="0"/>
                <a:ea typeface="Calibri Light" panose="020F0302020204030204" pitchFamily="34" charset="0"/>
                <a:cs typeface="Arial Bold" panose="020B0704020202020204" pitchFamily="34" charset="0"/>
              </a:rPr>
            </a:br>
            <a:r>
              <a:rPr lang="en-GB" b="1" spc="-30" dirty="0">
                <a:solidFill>
                  <a:schemeClr val="accent1">
                    <a:lumMod val="75000"/>
                  </a:schemeClr>
                </a:solidFill>
                <a:latin typeface="Arial Bold" panose="020B0704020202020204" pitchFamily="34" charset="0"/>
                <a:ea typeface="Calibri Light" panose="020F0302020204030204" pitchFamily="34" charset="0"/>
                <a:cs typeface="Arial Bold" panose="020B0704020202020204" pitchFamily="34" charset="0"/>
              </a:rPr>
              <a:t>Strategic Management</a:t>
            </a:r>
            <a:endParaRPr lang="en-GB" b="1" dirty="0">
              <a:solidFill>
                <a:schemeClr val="accent1">
                  <a:lumMod val="75000"/>
                </a:schemeClr>
              </a:solidFill>
              <a:latin typeface="Arial Bold" panose="020B0704020202020204" pitchFamily="34" charset="0"/>
              <a:ea typeface="Calibri Light" panose="020F0302020204030204" pitchFamily="34" charset="0"/>
              <a:cs typeface="Arial Bold" panose="020B0704020202020204" pitchFamily="34" charset="0"/>
            </a:endParaRPr>
          </a:p>
        </p:txBody>
      </p:sp>
      <p:sp>
        <p:nvSpPr>
          <p:cNvPr id="3" name="Text Placeholder 2">
            <a:extLst>
              <a:ext uri="{FF2B5EF4-FFF2-40B4-BE49-F238E27FC236}">
                <a16:creationId xmlns:a16="http://schemas.microsoft.com/office/drawing/2014/main" id="{69469788-9A2B-B17C-C1DB-C6783A35770E}"/>
              </a:ext>
            </a:extLst>
          </p:cNvPr>
          <p:cNvSpPr>
            <a:spLocks noGrp="1"/>
          </p:cNvSpPr>
          <p:nvPr>
            <p:ph type="body" idx="1"/>
          </p:nvPr>
        </p:nvSpPr>
        <p:spPr>
          <a:xfrm>
            <a:off x="963777" y="2743200"/>
            <a:ext cx="10264446" cy="1323439"/>
          </a:xfrm>
        </p:spPr>
        <p:txBody>
          <a:bodyPr/>
          <a:lstStyle/>
          <a:p>
            <a:r>
              <a:rPr lang="en-GB" sz="3200" b="1" dirty="0">
                <a:latin typeface="+mn-lt"/>
              </a:rPr>
              <a:t>Internal Analysis of Business</a:t>
            </a:r>
          </a:p>
          <a:p>
            <a:endParaRPr lang="en-GB" dirty="0">
              <a:latin typeface="+mn-lt"/>
            </a:endParaRPr>
          </a:p>
          <a:p>
            <a:r>
              <a:rPr lang="en-GB" sz="3000" i="1" dirty="0">
                <a:latin typeface="+mn-lt"/>
              </a:rPr>
              <a:t>Dr. Ernest </a:t>
            </a:r>
            <a:r>
              <a:rPr lang="en-GB" sz="3000" i="1" dirty="0" err="1">
                <a:latin typeface="+mn-lt"/>
              </a:rPr>
              <a:t>Balutie</a:t>
            </a:r>
            <a:r>
              <a:rPr lang="en-GB" sz="3000" i="1" dirty="0">
                <a:latin typeface="+mn-lt"/>
              </a:rPr>
              <a:t> Wavei </a:t>
            </a:r>
          </a:p>
        </p:txBody>
      </p:sp>
    </p:spTree>
    <p:extLst>
      <p:ext uri="{BB962C8B-B14F-4D97-AF65-F5344CB8AC3E}">
        <p14:creationId xmlns:p14="http://schemas.microsoft.com/office/powerpoint/2010/main" val="2012304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4972B-37CE-458E-167F-93F478A271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DE06C9-9595-6057-703E-4E962AC881E0}"/>
              </a:ext>
            </a:extLst>
          </p:cNvPr>
          <p:cNvSpPr>
            <a:spLocks noGrp="1"/>
          </p:cNvSpPr>
          <p:nvPr>
            <p:ph idx="1"/>
          </p:nvPr>
        </p:nvSpPr>
        <p:spPr>
          <a:xfrm>
            <a:off x="224204" y="1107508"/>
            <a:ext cx="11743592" cy="5191692"/>
          </a:xfrm>
        </p:spPr>
        <p:txBody>
          <a:bodyPr>
            <a:normAutofit/>
          </a:bodyPr>
          <a:lstStyle/>
          <a:p>
            <a:pPr marL="0" indent="0">
              <a:buNone/>
            </a:pPr>
            <a:br>
              <a:rPr lang="en-GB" sz="1800" b="1" dirty="0"/>
            </a:br>
            <a:endParaRPr lang="en-GB" sz="1800" b="1" dirty="0"/>
          </a:p>
        </p:txBody>
      </p:sp>
      <p:sp>
        <p:nvSpPr>
          <p:cNvPr id="4" name="Rectangle 1">
            <a:extLst>
              <a:ext uri="{FF2B5EF4-FFF2-40B4-BE49-F238E27FC236}">
                <a16:creationId xmlns:a16="http://schemas.microsoft.com/office/drawing/2014/main" id="{AF1F72DD-5336-53FB-270F-EAFB35A4955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2" name="Picture 11" descr="Black pen and pencil on white background">
            <a:extLst>
              <a:ext uri="{FF2B5EF4-FFF2-40B4-BE49-F238E27FC236}">
                <a16:creationId xmlns:a16="http://schemas.microsoft.com/office/drawing/2014/main" id="{419723EE-A017-05A8-F9AC-1455F575B26D}"/>
              </a:ext>
            </a:extLst>
          </p:cNvPr>
          <p:cNvPicPr>
            <a:picLocks noChangeAspect="1"/>
          </p:cNvPicPr>
          <p:nvPr/>
        </p:nvPicPr>
        <p:blipFill rotWithShape="1">
          <a:blip r:embed="rId3">
            <a:extLst>
              <a:ext uri="{28A0092B-C50C-407E-A947-70E740481C1C}">
                <a14:useLocalDpi xmlns:a14="http://schemas.microsoft.com/office/drawing/2010/main" val="0"/>
              </a:ext>
            </a:extLst>
          </a:blip>
          <a:srcRect l="72750"/>
          <a:stretch/>
        </p:blipFill>
        <p:spPr>
          <a:xfrm rot="962306">
            <a:off x="8833449" y="935759"/>
            <a:ext cx="1763222" cy="4313208"/>
          </a:xfrm>
          <a:prstGeom prst="rect">
            <a:avLst/>
          </a:prstGeom>
        </p:spPr>
      </p:pic>
      <p:pic>
        <p:nvPicPr>
          <p:cNvPr id="15" name="Picture 14" descr="A blue and white sign&#10;&#10;Description automatically generated">
            <a:extLst>
              <a:ext uri="{FF2B5EF4-FFF2-40B4-BE49-F238E27FC236}">
                <a16:creationId xmlns:a16="http://schemas.microsoft.com/office/drawing/2014/main" id="{3A788C37-8D6E-ED35-C8C8-DA0B7533FAE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6289" y="1552342"/>
            <a:ext cx="8133047" cy="3080042"/>
          </a:xfrm>
          <a:prstGeom prst="rect">
            <a:avLst/>
          </a:prstGeom>
        </p:spPr>
      </p:pic>
    </p:spTree>
    <p:extLst>
      <p:ext uri="{BB962C8B-B14F-4D97-AF65-F5344CB8AC3E}">
        <p14:creationId xmlns:p14="http://schemas.microsoft.com/office/powerpoint/2010/main" val="5277362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53264-A532-98CF-2B5C-D81A86B2979A}"/>
              </a:ext>
            </a:extLst>
          </p:cNvPr>
          <p:cNvSpPr>
            <a:spLocks noGrp="1"/>
          </p:cNvSpPr>
          <p:nvPr>
            <p:ph type="title"/>
          </p:nvPr>
        </p:nvSpPr>
        <p:spPr>
          <a:xfrm>
            <a:off x="838200" y="-230797"/>
            <a:ext cx="10515600" cy="926757"/>
          </a:xfrm>
        </p:spPr>
        <p:txBody>
          <a:bodyPr>
            <a:normAutofit fontScale="90000"/>
          </a:bodyPr>
          <a:lstStyle/>
          <a:p>
            <a:r>
              <a:rPr lang="en-GB" sz="3200" dirty="0">
                <a:solidFill>
                  <a:srgbClr val="0070C0"/>
                </a:solidFill>
              </a:rPr>
              <a:t>				</a:t>
            </a:r>
            <a:br>
              <a:rPr lang="en-GB" sz="3200" dirty="0">
                <a:solidFill>
                  <a:srgbClr val="0070C0"/>
                </a:solidFill>
              </a:rPr>
            </a:br>
            <a:r>
              <a:rPr lang="en-GB" sz="3200" dirty="0">
                <a:solidFill>
                  <a:srgbClr val="0070C0"/>
                </a:solidFill>
              </a:rPr>
              <a:t>					</a:t>
            </a:r>
            <a:r>
              <a:rPr lang="en-GB" b="1" dirty="0">
                <a:solidFill>
                  <a:srgbClr val="0070C0"/>
                </a:solidFill>
                <a:latin typeface="Arial" panose="020B0604020202020204" pitchFamily="34" charset="0"/>
                <a:cs typeface="Arial" panose="020B0604020202020204" pitchFamily="34" charset="0"/>
              </a:rPr>
              <a:t>Where Are We Now?</a:t>
            </a:r>
          </a:p>
        </p:txBody>
      </p:sp>
      <p:graphicFrame>
        <p:nvGraphicFramePr>
          <p:cNvPr id="6" name="Content Placeholder 5">
            <a:extLst>
              <a:ext uri="{FF2B5EF4-FFF2-40B4-BE49-F238E27FC236}">
                <a16:creationId xmlns:a16="http://schemas.microsoft.com/office/drawing/2014/main" id="{1D6BFB10-D954-BD26-0458-3271CB4E8942}"/>
              </a:ext>
            </a:extLst>
          </p:cNvPr>
          <p:cNvGraphicFramePr>
            <a:graphicFrameLocks noGrp="1"/>
          </p:cNvGraphicFramePr>
          <p:nvPr>
            <p:ph idx="1"/>
            <p:extLst>
              <p:ext uri="{D42A27DB-BD31-4B8C-83A1-F6EECF244321}">
                <p14:modId xmlns:p14="http://schemas.microsoft.com/office/powerpoint/2010/main" val="2616106596"/>
              </p:ext>
            </p:extLst>
          </p:nvPr>
        </p:nvGraphicFramePr>
        <p:xfrm>
          <a:off x="0" y="761999"/>
          <a:ext cx="12192000" cy="6306868"/>
        </p:xfrm>
        <a:graphic>
          <a:graphicData uri="http://schemas.openxmlformats.org/drawingml/2006/table">
            <a:tbl>
              <a:tblPr firstRow="1" bandRow="1">
                <a:tableStyleId>{7DF18680-E054-41AD-8BC1-D1AEF772440D}</a:tableStyleId>
              </a:tblPr>
              <a:tblGrid>
                <a:gridCol w="1488332">
                  <a:extLst>
                    <a:ext uri="{9D8B030D-6E8A-4147-A177-3AD203B41FA5}">
                      <a16:colId xmlns:a16="http://schemas.microsoft.com/office/drawing/2014/main" val="3368446010"/>
                    </a:ext>
                  </a:extLst>
                </a:gridCol>
                <a:gridCol w="10703668">
                  <a:extLst>
                    <a:ext uri="{9D8B030D-6E8A-4147-A177-3AD203B41FA5}">
                      <a16:colId xmlns:a16="http://schemas.microsoft.com/office/drawing/2014/main" val="2997792221"/>
                    </a:ext>
                  </a:extLst>
                </a:gridCol>
              </a:tblGrid>
              <a:tr h="501730">
                <a:tc>
                  <a:txBody>
                    <a:bodyPr/>
                    <a:lstStyle/>
                    <a:p>
                      <a:r>
                        <a:rPr lang="en-GB" sz="2400" dirty="0"/>
                        <a:t>Module:</a:t>
                      </a:r>
                    </a:p>
                  </a:txBody>
                  <a:tcPr/>
                </a:tc>
                <a:tc>
                  <a:txBody>
                    <a:bodyPr/>
                    <a:lstStyle/>
                    <a:p>
                      <a:r>
                        <a:rPr lang="en-GB" sz="2400" dirty="0"/>
                        <a:t>Strategic Management</a:t>
                      </a:r>
                    </a:p>
                  </a:txBody>
                  <a:tcPr/>
                </a:tc>
                <a:extLst>
                  <a:ext uri="{0D108BD9-81ED-4DB2-BD59-A6C34878D82A}">
                    <a16:rowId xmlns:a16="http://schemas.microsoft.com/office/drawing/2014/main" val="270035281"/>
                  </a:ext>
                </a:extLst>
              </a:tr>
              <a:tr h="465892">
                <a:tc>
                  <a:txBody>
                    <a:bodyPr/>
                    <a:lstStyle/>
                    <a:p>
                      <a:r>
                        <a:rPr lang="en-GB" sz="2400" b="1" dirty="0"/>
                        <a:t>Week</a:t>
                      </a:r>
                    </a:p>
                  </a:txBody>
                  <a:tcPr/>
                </a:tc>
                <a:tc>
                  <a:txBody>
                    <a:bodyPr/>
                    <a:lstStyle/>
                    <a:p>
                      <a:r>
                        <a:rPr lang="en-GB" sz="2400" b="1" dirty="0"/>
                        <a:t>Lecture Topic</a:t>
                      </a:r>
                    </a:p>
                  </a:txBody>
                  <a:tcPr/>
                </a:tc>
                <a:extLst>
                  <a:ext uri="{0D108BD9-81ED-4DB2-BD59-A6C34878D82A}">
                    <a16:rowId xmlns:a16="http://schemas.microsoft.com/office/drawing/2014/main" val="1744130047"/>
                  </a:ext>
                </a:extLst>
              </a:tr>
              <a:tr h="447973">
                <a:tc>
                  <a:txBody>
                    <a:bodyPr/>
                    <a:lstStyle/>
                    <a:p>
                      <a:r>
                        <a:rPr lang="en-GB" sz="2400" dirty="0"/>
                        <a:t>1</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a:solidFill>
                            <a:schemeClr val="dk1"/>
                          </a:solidFill>
                          <a:effectLst/>
                          <a:latin typeface="+mn-lt"/>
                          <a:ea typeface="+mn-ea"/>
                          <a:cs typeface="+mn-cs"/>
                        </a:rPr>
                        <a:t>Module Overview, Strategic Management in business operations &amp; Assignment</a:t>
                      </a:r>
                      <a:endParaRPr lang="en-GB" sz="240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1307091113"/>
                  </a:ext>
                </a:extLst>
              </a:tr>
              <a:tr h="445994">
                <a:tc>
                  <a:txBody>
                    <a:bodyPr/>
                    <a:lstStyle/>
                    <a:p>
                      <a:r>
                        <a:rPr lang="en-GB" sz="2400" dirty="0"/>
                        <a:t>2</a:t>
                      </a:r>
                    </a:p>
                  </a:txBody>
                  <a:tcPr>
                    <a:solidFill>
                      <a:schemeClr val="bg1">
                        <a:lumMod val="95000"/>
                      </a:schemeClr>
                    </a:solidFill>
                  </a:tcPr>
                </a:tc>
                <a:tc>
                  <a:txBody>
                    <a:bodyPr/>
                    <a:lstStyle/>
                    <a:p>
                      <a:r>
                        <a:rPr lang="en-GB" sz="2400" dirty="0">
                          <a:effectLst/>
                          <a:latin typeface="+mn-lt"/>
                          <a:ea typeface="Arial" panose="020B0604020202020204" pitchFamily="34" charset="0"/>
                          <a:cs typeface="Arial" panose="020B0604020202020204" pitchFamily="34" charset="0"/>
                        </a:rPr>
                        <a:t>Strategy and Theoretical Underpinnings</a:t>
                      </a:r>
                    </a:p>
                  </a:txBody>
                  <a:tcPr marL="68580" marR="68580" marT="0" marB="0">
                    <a:solidFill>
                      <a:schemeClr val="bg1">
                        <a:lumMod val="95000"/>
                      </a:schemeClr>
                    </a:solidFill>
                  </a:tcPr>
                </a:tc>
                <a:extLst>
                  <a:ext uri="{0D108BD9-81ED-4DB2-BD59-A6C34878D82A}">
                    <a16:rowId xmlns:a16="http://schemas.microsoft.com/office/drawing/2014/main" val="4188229969"/>
                  </a:ext>
                </a:extLst>
              </a:tr>
              <a:tr h="558900">
                <a:tc>
                  <a:txBody>
                    <a:bodyPr/>
                    <a:lstStyle/>
                    <a:p>
                      <a:r>
                        <a:rPr lang="en-GB" sz="2400" dirty="0"/>
                        <a:t>3</a:t>
                      </a:r>
                    </a:p>
                  </a:txBody>
                  <a:tcPr>
                    <a:solidFill>
                      <a:schemeClr val="bg1"/>
                    </a:solidFill>
                  </a:tcPr>
                </a:tc>
                <a:tc>
                  <a:txBody>
                    <a:bodyPr/>
                    <a:lstStyle/>
                    <a:p>
                      <a:pPr marL="0" marR="0" lvl="0" indent="0" algn="l" defTabSz="914354" rtl="0" eaLnBrk="1" fontAlgn="auto" latinLnBrk="0" hangingPunct="1">
                        <a:lnSpc>
                          <a:spcPct val="115000"/>
                        </a:lnSpc>
                        <a:spcBef>
                          <a:spcPts val="0"/>
                        </a:spcBef>
                        <a:spcAft>
                          <a:spcPts val="1000"/>
                        </a:spcAft>
                        <a:buClrTx/>
                        <a:buSzTx/>
                        <a:buFontTx/>
                        <a:buNone/>
                        <a:tabLst/>
                        <a:defRPr/>
                      </a:pPr>
                      <a:r>
                        <a:rPr lang="en-GB" sz="2400" kern="1200" dirty="0">
                          <a:solidFill>
                            <a:schemeClr val="dk1"/>
                          </a:solidFill>
                          <a:effectLst/>
                          <a:latin typeface="+mn-lt"/>
                          <a:ea typeface="+mn-ea"/>
                          <a:cs typeface="+mn-cs"/>
                        </a:rPr>
                        <a:t>Stakeholders in Tourism, Events and Leisure</a:t>
                      </a:r>
                      <a:endParaRPr lang="en-US" sz="2400" dirty="0">
                        <a:effectLst/>
                        <a:latin typeface="Arial" panose="020B0604020202020204" pitchFamily="34" charset="0"/>
                        <a:ea typeface="Arial" panose="020B0604020202020204" pitchFamily="34" charset="0"/>
                        <a:cs typeface="Arial" panose="020B0604020202020204" pitchFamily="34" charset="0"/>
                      </a:endParaRPr>
                    </a:p>
                  </a:txBody>
                  <a:tcPr marL="114300" marR="114300" marT="0" marB="0">
                    <a:solidFill>
                      <a:schemeClr val="bg1"/>
                    </a:solidFill>
                  </a:tcPr>
                </a:tc>
                <a:extLst>
                  <a:ext uri="{0D108BD9-81ED-4DB2-BD59-A6C34878D82A}">
                    <a16:rowId xmlns:a16="http://schemas.microsoft.com/office/drawing/2014/main" val="1412933572"/>
                  </a:ext>
                </a:extLst>
              </a:tr>
              <a:tr h="591573">
                <a:tc>
                  <a:txBody>
                    <a:bodyPr/>
                    <a:lstStyle/>
                    <a:p>
                      <a:r>
                        <a:rPr lang="en-GB" sz="2400" dirty="0"/>
                        <a:t>4</a:t>
                      </a:r>
                    </a:p>
                  </a:txBody>
                  <a:tcPr>
                    <a:solidFill>
                      <a:srgbClr val="FFFF00"/>
                    </a:solidFill>
                  </a:tcPr>
                </a:tc>
                <a:tc>
                  <a:txBody>
                    <a:bodyPr/>
                    <a:lstStyle/>
                    <a:p>
                      <a:pPr algn="l">
                        <a:lnSpc>
                          <a:spcPct val="115000"/>
                        </a:lnSpc>
                        <a:spcAft>
                          <a:spcPts val="1000"/>
                        </a:spcAft>
                      </a:pPr>
                      <a:r>
                        <a:rPr lang="en-GB" sz="2400" dirty="0">
                          <a:effectLst/>
                          <a:latin typeface="+mn-lt"/>
                          <a:ea typeface="Calibri" panose="020F0502020204030204" pitchFamily="34" charset="0"/>
                        </a:rPr>
                        <a:t> Internal Analysis of a Business</a:t>
                      </a:r>
                    </a:p>
                  </a:txBody>
                  <a:tcPr marL="114300" marR="114300" marT="0" marB="0">
                    <a:solidFill>
                      <a:srgbClr val="FFFF00"/>
                    </a:solidFill>
                  </a:tcPr>
                </a:tc>
                <a:extLst>
                  <a:ext uri="{0D108BD9-81ED-4DB2-BD59-A6C34878D82A}">
                    <a16:rowId xmlns:a16="http://schemas.microsoft.com/office/drawing/2014/main" val="888160518"/>
                  </a:ext>
                </a:extLst>
              </a:tr>
              <a:tr h="447973">
                <a:tc>
                  <a:txBody>
                    <a:bodyPr/>
                    <a:lstStyle/>
                    <a:p>
                      <a:r>
                        <a:rPr lang="en-GB" sz="2400" dirty="0">
                          <a:latin typeface="+mn-lt"/>
                        </a:rPr>
                        <a:t>5</a:t>
                      </a:r>
                    </a:p>
                  </a:txBody>
                  <a:tcPr/>
                </a:tc>
                <a:tc>
                  <a:txBody>
                    <a:bodyPr/>
                    <a:lstStyle/>
                    <a:p>
                      <a:pPr algn="l">
                        <a:lnSpc>
                          <a:spcPct val="115000"/>
                        </a:lnSpc>
                        <a:spcAft>
                          <a:spcPts val="1000"/>
                        </a:spcAft>
                      </a:pPr>
                      <a:r>
                        <a:rPr lang="en-GB" sz="2400" dirty="0">
                          <a:effectLst/>
                          <a:latin typeface="+mn-lt"/>
                          <a:ea typeface="Calibri" panose="020F0502020204030204" pitchFamily="34" charset="0"/>
                        </a:rPr>
                        <a:t>External Analysis of a Business</a:t>
                      </a:r>
                    </a:p>
                  </a:txBody>
                  <a:tcPr marL="114300" marR="114300" marT="0" marB="0"/>
                </a:tc>
                <a:extLst>
                  <a:ext uri="{0D108BD9-81ED-4DB2-BD59-A6C34878D82A}">
                    <a16:rowId xmlns:a16="http://schemas.microsoft.com/office/drawing/2014/main" val="744119425"/>
                  </a:ext>
                </a:extLst>
              </a:tr>
              <a:tr h="447973">
                <a:tc>
                  <a:txBody>
                    <a:bodyPr/>
                    <a:lstStyle/>
                    <a:p>
                      <a:r>
                        <a:rPr lang="en-GB" sz="2400" dirty="0"/>
                        <a:t>6</a:t>
                      </a:r>
                    </a:p>
                  </a:txBody>
                  <a:tcPr/>
                </a:tc>
                <a:tc>
                  <a:txBody>
                    <a:bodyPr/>
                    <a:lstStyle/>
                    <a:p>
                      <a:r>
                        <a:rPr lang="en-GB" sz="2400" kern="1200" dirty="0">
                          <a:solidFill>
                            <a:schemeClr val="dk1"/>
                          </a:solidFill>
                          <a:effectLst/>
                          <a:latin typeface="+mn-lt"/>
                          <a:ea typeface="+mn-ea"/>
                          <a:cs typeface="+mn-cs"/>
                        </a:rPr>
                        <a:t>Strategy Formulation Tools</a:t>
                      </a:r>
                      <a:endParaRPr lang="en-GB" sz="2400" dirty="0"/>
                    </a:p>
                  </a:txBody>
                  <a:tcPr/>
                </a:tc>
                <a:extLst>
                  <a:ext uri="{0D108BD9-81ED-4DB2-BD59-A6C34878D82A}">
                    <a16:rowId xmlns:a16="http://schemas.microsoft.com/office/drawing/2014/main" val="2367244149"/>
                  </a:ext>
                </a:extLst>
              </a:tr>
              <a:tr h="447973">
                <a:tc>
                  <a:txBody>
                    <a:bodyPr/>
                    <a:lstStyle/>
                    <a:p>
                      <a:endParaRPr lang="en-GB" sz="2400" dirty="0"/>
                    </a:p>
                  </a:txBody>
                  <a:tcPr/>
                </a:tc>
                <a:tc>
                  <a:txBody>
                    <a:bodyPr/>
                    <a:lstStyle/>
                    <a:p>
                      <a:r>
                        <a:rPr lang="fr-FR" sz="2400" kern="1200" dirty="0">
                          <a:solidFill>
                            <a:schemeClr val="dk1"/>
                          </a:solidFill>
                          <a:effectLst/>
                          <a:latin typeface="+mn-lt"/>
                          <a:ea typeface="+mn-ea"/>
                          <a:cs typeface="+mn-cs"/>
                        </a:rPr>
                        <a:t>Reading Week</a:t>
                      </a:r>
                      <a:endParaRPr lang="en-GB" sz="2400" dirty="0"/>
                    </a:p>
                  </a:txBody>
                  <a:tcPr/>
                </a:tc>
                <a:extLst>
                  <a:ext uri="{0D108BD9-81ED-4DB2-BD59-A6C34878D82A}">
                    <a16:rowId xmlns:a16="http://schemas.microsoft.com/office/drawing/2014/main" val="1951991702"/>
                  </a:ext>
                </a:extLst>
              </a:tr>
              <a:tr h="447973">
                <a:tc>
                  <a:txBody>
                    <a:bodyPr/>
                    <a:lstStyle/>
                    <a:p>
                      <a:r>
                        <a:rPr lang="en-GB" sz="2400" dirty="0"/>
                        <a:t>7</a:t>
                      </a:r>
                    </a:p>
                  </a:txBody>
                  <a:tcPr/>
                </a:tc>
                <a:tc>
                  <a:txBody>
                    <a:bodyPr/>
                    <a:lstStyle/>
                    <a:p>
                      <a:r>
                        <a:rPr lang="en-GB" sz="2400" dirty="0"/>
                        <a:t>Strategic Leadership</a:t>
                      </a:r>
                    </a:p>
                  </a:txBody>
                  <a:tcPr/>
                </a:tc>
                <a:extLst>
                  <a:ext uri="{0D108BD9-81ED-4DB2-BD59-A6C34878D82A}">
                    <a16:rowId xmlns:a16="http://schemas.microsoft.com/office/drawing/2014/main" val="1056787572"/>
                  </a:ext>
                </a:extLst>
              </a:tr>
              <a:tr h="622613">
                <a:tc>
                  <a:txBody>
                    <a:bodyPr/>
                    <a:lstStyle/>
                    <a:p>
                      <a:r>
                        <a:rPr lang="en-GB" sz="2400" dirty="0"/>
                        <a:t>8-10</a:t>
                      </a:r>
                    </a:p>
                  </a:txBody>
                  <a:tcPr/>
                </a:tc>
                <a:tc>
                  <a:txBody>
                    <a:bodyPr/>
                    <a:lstStyle/>
                    <a:p>
                      <a:r>
                        <a:rPr lang="en-GB" sz="2400" dirty="0"/>
                        <a:t>Political economy, Geopolitical Dynamics, and Strategies</a:t>
                      </a:r>
                    </a:p>
                  </a:txBody>
                  <a:tcPr/>
                </a:tc>
                <a:extLst>
                  <a:ext uri="{0D108BD9-81ED-4DB2-BD59-A6C34878D82A}">
                    <a16:rowId xmlns:a16="http://schemas.microsoft.com/office/drawing/2014/main" val="701370909"/>
                  </a:ext>
                </a:extLst>
              </a:tr>
              <a:tr h="802790">
                <a:tc>
                  <a:txBody>
                    <a:bodyPr/>
                    <a:lstStyle/>
                    <a:p>
                      <a:r>
                        <a:rPr lang="en-GB" sz="2400" dirty="0"/>
                        <a:t>11-13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Module Recap, Assignment Workshop, &amp; Assignment Submission</a:t>
                      </a:r>
                      <a:endParaRPr lang="en-GB" sz="24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p>
                  </a:txBody>
                  <a:tcPr/>
                </a:tc>
                <a:extLst>
                  <a:ext uri="{0D108BD9-81ED-4DB2-BD59-A6C34878D82A}">
                    <a16:rowId xmlns:a16="http://schemas.microsoft.com/office/drawing/2014/main" val="1253939323"/>
                  </a:ext>
                </a:extLst>
              </a:tr>
            </a:tbl>
          </a:graphicData>
        </a:graphic>
      </p:graphicFrame>
    </p:spTree>
    <p:extLst>
      <p:ext uri="{BB962C8B-B14F-4D97-AF65-F5344CB8AC3E}">
        <p14:creationId xmlns:p14="http://schemas.microsoft.com/office/powerpoint/2010/main" val="424996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2F6B6-C21B-DBB1-59A0-9CAB64E1F946}"/>
              </a:ext>
            </a:extLst>
          </p:cNvPr>
          <p:cNvSpPr>
            <a:spLocks noGrp="1"/>
          </p:cNvSpPr>
          <p:nvPr>
            <p:ph type="title"/>
          </p:nvPr>
        </p:nvSpPr>
        <p:spPr>
          <a:xfrm>
            <a:off x="223824" y="227787"/>
            <a:ext cx="11744350" cy="677108"/>
          </a:xfrm>
        </p:spPr>
        <p:txBody>
          <a:bodyPr/>
          <a:lstStyle/>
          <a:p>
            <a:pPr algn="ctr"/>
            <a:r>
              <a:rPr lang="en-GB" dirty="0">
                <a:solidFill>
                  <a:schemeClr val="accent1">
                    <a:lumMod val="75000"/>
                  </a:schemeClr>
                </a:solidFill>
              </a:rPr>
              <a:t>Today’s Objectives</a:t>
            </a:r>
          </a:p>
        </p:txBody>
      </p:sp>
      <p:sp>
        <p:nvSpPr>
          <p:cNvPr id="3" name="Text Placeholder 2">
            <a:extLst>
              <a:ext uri="{FF2B5EF4-FFF2-40B4-BE49-F238E27FC236}">
                <a16:creationId xmlns:a16="http://schemas.microsoft.com/office/drawing/2014/main" id="{81523CF0-0B8A-091C-48AA-1C045A81CB1A}"/>
              </a:ext>
            </a:extLst>
          </p:cNvPr>
          <p:cNvSpPr>
            <a:spLocks noGrp="1"/>
          </p:cNvSpPr>
          <p:nvPr>
            <p:ph type="body" idx="1"/>
          </p:nvPr>
        </p:nvSpPr>
        <p:spPr>
          <a:xfrm>
            <a:off x="578916" y="1467688"/>
            <a:ext cx="11031220" cy="2154436"/>
          </a:xfrm>
        </p:spPr>
        <p:txBody>
          <a:bodyPr/>
          <a:lstStyle/>
          <a:p>
            <a:pPr marL="342900" indent="-342900">
              <a:buFont typeface="Arial" panose="020B0604020202020204" pitchFamily="34" charset="0"/>
              <a:buChar char="•"/>
            </a:pPr>
            <a:r>
              <a:rPr lang="en-GB" sz="2800" dirty="0">
                <a:latin typeface="+mj-lt"/>
              </a:rPr>
              <a:t>Recap</a:t>
            </a:r>
          </a:p>
          <a:p>
            <a:pPr marL="342900" indent="-342900">
              <a:buFont typeface="Arial" panose="020B0604020202020204" pitchFamily="34" charset="0"/>
              <a:buChar char="•"/>
            </a:pPr>
            <a:r>
              <a:rPr lang="en-GB" sz="2800" dirty="0">
                <a:latin typeface="+mj-lt"/>
              </a:rPr>
              <a:t>Exercise </a:t>
            </a:r>
          </a:p>
          <a:p>
            <a:pPr marL="342900" indent="-342900">
              <a:buFont typeface="Arial" panose="020B0604020202020204" pitchFamily="34" charset="0"/>
              <a:buChar char="•"/>
            </a:pPr>
            <a:r>
              <a:rPr lang="en-GB" sz="2800" dirty="0">
                <a:latin typeface="+mj-lt"/>
              </a:rPr>
              <a:t>Discuss the internal analysis of business</a:t>
            </a:r>
          </a:p>
          <a:p>
            <a:pPr marL="342900" indent="-342900">
              <a:buFont typeface="Arial" panose="020B0604020202020204" pitchFamily="34" charset="0"/>
              <a:buChar char="•"/>
            </a:pPr>
            <a:r>
              <a:rPr lang="en-GB" sz="2800" dirty="0">
                <a:latin typeface="+mj-lt"/>
              </a:rPr>
              <a:t>Levels of strategy and how to creating strategy</a:t>
            </a:r>
          </a:p>
          <a:p>
            <a:pPr marL="342900" indent="-342900">
              <a:buFont typeface="Arial" panose="020B0604020202020204" pitchFamily="34" charset="0"/>
              <a:buChar char="•"/>
            </a:pPr>
            <a:r>
              <a:rPr lang="en-GB" sz="2800" dirty="0">
                <a:latin typeface="+mj-lt"/>
              </a:rPr>
              <a:t>Case study-internal analysis of Events and Tourism firms</a:t>
            </a:r>
            <a:endParaRPr lang="en-GB" dirty="0"/>
          </a:p>
        </p:txBody>
      </p:sp>
    </p:spTree>
    <p:extLst>
      <p:ext uri="{BB962C8B-B14F-4D97-AF65-F5344CB8AC3E}">
        <p14:creationId xmlns:p14="http://schemas.microsoft.com/office/powerpoint/2010/main" val="65221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EC137-76A7-16D2-C160-1BE9338991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72F2B9-11F8-555A-F3C0-FC7BF48121A7}"/>
              </a:ext>
            </a:extLst>
          </p:cNvPr>
          <p:cNvSpPr>
            <a:spLocks noGrp="1"/>
          </p:cNvSpPr>
          <p:nvPr>
            <p:ph type="title"/>
          </p:nvPr>
        </p:nvSpPr>
        <p:spPr>
          <a:xfrm>
            <a:off x="223824" y="227787"/>
            <a:ext cx="11744350" cy="677108"/>
          </a:xfrm>
        </p:spPr>
        <p:txBody>
          <a:bodyPr/>
          <a:lstStyle/>
          <a:p>
            <a:pPr algn="ctr"/>
            <a:r>
              <a:rPr lang="en-GB" dirty="0">
                <a:solidFill>
                  <a:schemeClr val="accent1">
                    <a:lumMod val="75000"/>
                  </a:schemeClr>
                </a:solidFill>
              </a:rPr>
              <a:t>Recap</a:t>
            </a:r>
          </a:p>
        </p:txBody>
      </p:sp>
      <p:sp>
        <p:nvSpPr>
          <p:cNvPr id="3" name="Text Placeholder 2">
            <a:extLst>
              <a:ext uri="{FF2B5EF4-FFF2-40B4-BE49-F238E27FC236}">
                <a16:creationId xmlns:a16="http://schemas.microsoft.com/office/drawing/2014/main" id="{E8A641F0-84FB-85D6-5CCE-3083CB5E4B08}"/>
              </a:ext>
            </a:extLst>
          </p:cNvPr>
          <p:cNvSpPr>
            <a:spLocks noGrp="1"/>
          </p:cNvSpPr>
          <p:nvPr>
            <p:ph type="body" idx="1"/>
          </p:nvPr>
        </p:nvSpPr>
        <p:spPr>
          <a:xfrm>
            <a:off x="578916" y="1467688"/>
            <a:ext cx="11031220" cy="430887"/>
          </a:xfrm>
        </p:spPr>
        <p:txBody>
          <a:bodyPr/>
          <a:lstStyle/>
          <a:p>
            <a:r>
              <a:rPr lang="en-GB" sz="2800" dirty="0"/>
              <a:t>What did we discuss last week?</a:t>
            </a:r>
          </a:p>
        </p:txBody>
      </p:sp>
    </p:spTree>
    <p:extLst>
      <p:ext uri="{BB962C8B-B14F-4D97-AF65-F5344CB8AC3E}">
        <p14:creationId xmlns:p14="http://schemas.microsoft.com/office/powerpoint/2010/main" val="2571701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1A784-1F6D-28CD-B279-6F4AC076C0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96E8E4-4C26-7272-6526-F7059DB794A8}"/>
              </a:ext>
            </a:extLst>
          </p:cNvPr>
          <p:cNvSpPr>
            <a:spLocks noGrp="1"/>
          </p:cNvSpPr>
          <p:nvPr>
            <p:ph type="title"/>
          </p:nvPr>
        </p:nvSpPr>
        <p:spPr>
          <a:xfrm>
            <a:off x="223824" y="227787"/>
            <a:ext cx="11744350" cy="677108"/>
          </a:xfrm>
        </p:spPr>
        <p:txBody>
          <a:bodyPr/>
          <a:lstStyle/>
          <a:p>
            <a:pPr algn="ctr"/>
            <a:r>
              <a:rPr lang="en-GB" dirty="0">
                <a:solidFill>
                  <a:schemeClr val="accent1">
                    <a:lumMod val="75000"/>
                  </a:schemeClr>
                </a:solidFill>
              </a:rPr>
              <a:t>Recap</a:t>
            </a:r>
            <a:endParaRPr lang="en-GB" sz="3200" dirty="0">
              <a:solidFill>
                <a:srgbClr val="FF0000"/>
              </a:solidFill>
            </a:endParaRPr>
          </a:p>
        </p:txBody>
      </p:sp>
      <p:sp>
        <p:nvSpPr>
          <p:cNvPr id="3" name="Text Placeholder 2">
            <a:extLst>
              <a:ext uri="{FF2B5EF4-FFF2-40B4-BE49-F238E27FC236}">
                <a16:creationId xmlns:a16="http://schemas.microsoft.com/office/drawing/2014/main" id="{5D971F5D-DA6A-F95B-29AD-6916A29C94A2}"/>
              </a:ext>
            </a:extLst>
          </p:cNvPr>
          <p:cNvSpPr>
            <a:spLocks noGrp="1"/>
          </p:cNvSpPr>
          <p:nvPr>
            <p:ph type="body" idx="1"/>
          </p:nvPr>
        </p:nvSpPr>
        <p:spPr>
          <a:xfrm>
            <a:off x="0" y="904895"/>
            <a:ext cx="12192000" cy="2154436"/>
          </a:xfrm>
        </p:spPr>
        <p:txBody>
          <a:bodyPr/>
          <a:lstStyle/>
          <a:p>
            <a:pPr algn="just"/>
            <a:endParaRPr lang="en-GB" sz="2800" dirty="0"/>
          </a:p>
          <a:p>
            <a:pPr algn="just"/>
            <a:r>
              <a:rPr lang="en-GB" sz="2800" dirty="0"/>
              <a:t> Stakeholder theory</a:t>
            </a:r>
          </a:p>
          <a:p>
            <a:pPr algn="just"/>
            <a:endParaRPr lang="en-GB" sz="2800" dirty="0"/>
          </a:p>
          <a:p>
            <a:pPr algn="just"/>
            <a:r>
              <a:rPr lang="en-GB" sz="2800" dirty="0"/>
              <a:t> Stakeholders in Events and Tourism</a:t>
            </a:r>
          </a:p>
          <a:p>
            <a:pPr algn="just"/>
            <a:endParaRPr lang="en-GB" sz="2800" dirty="0"/>
          </a:p>
        </p:txBody>
      </p:sp>
    </p:spTree>
    <p:extLst>
      <p:ext uri="{BB962C8B-B14F-4D97-AF65-F5344CB8AC3E}">
        <p14:creationId xmlns:p14="http://schemas.microsoft.com/office/powerpoint/2010/main" val="4172983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67F6F-A397-ECE1-3EF5-A54FA9EC5701}"/>
              </a:ext>
            </a:extLst>
          </p:cNvPr>
          <p:cNvSpPr>
            <a:spLocks noGrp="1"/>
          </p:cNvSpPr>
          <p:nvPr>
            <p:ph type="title"/>
          </p:nvPr>
        </p:nvSpPr>
        <p:spPr>
          <a:xfrm>
            <a:off x="223824" y="227787"/>
            <a:ext cx="11744350" cy="677108"/>
          </a:xfrm>
        </p:spPr>
        <p:txBody>
          <a:bodyPr/>
          <a:lstStyle/>
          <a:p>
            <a:pPr algn="ctr"/>
            <a:r>
              <a:rPr lang="en-GB" dirty="0">
                <a:solidFill>
                  <a:schemeClr val="accent1">
                    <a:lumMod val="75000"/>
                  </a:schemeClr>
                </a:solidFill>
              </a:rPr>
              <a:t>Stakeholders</a:t>
            </a:r>
            <a:endParaRPr lang="en-GB" dirty="0"/>
          </a:p>
        </p:txBody>
      </p:sp>
      <p:sp>
        <p:nvSpPr>
          <p:cNvPr id="3" name="Text Placeholder 2">
            <a:extLst>
              <a:ext uri="{FF2B5EF4-FFF2-40B4-BE49-F238E27FC236}">
                <a16:creationId xmlns:a16="http://schemas.microsoft.com/office/drawing/2014/main" id="{93FB9CAD-4D87-A901-4FE6-9273D0B21526}"/>
              </a:ext>
            </a:extLst>
          </p:cNvPr>
          <p:cNvSpPr>
            <a:spLocks noGrp="1"/>
          </p:cNvSpPr>
          <p:nvPr>
            <p:ph type="body" idx="1"/>
          </p:nvPr>
        </p:nvSpPr>
        <p:spPr>
          <a:xfrm>
            <a:off x="533400" y="904895"/>
            <a:ext cx="11031220" cy="5986254"/>
          </a:xfrm>
        </p:spPr>
        <p:txBody>
          <a:bodyPr/>
          <a:lstStyle/>
          <a:p>
            <a:r>
              <a:rPr lang="en-GB" b="1" spc="130" dirty="0">
                <a:latin typeface="Trebuchet MS"/>
                <a:cs typeface="Trebuchet MS"/>
              </a:rPr>
              <a:t>What</a:t>
            </a:r>
            <a:r>
              <a:rPr lang="en-GB" b="1" spc="-135" dirty="0">
                <a:latin typeface="Trebuchet MS"/>
                <a:cs typeface="Trebuchet MS"/>
              </a:rPr>
              <a:t> </a:t>
            </a:r>
            <a:r>
              <a:rPr lang="en-GB" b="1" dirty="0">
                <a:latin typeface="Trebuchet MS"/>
                <a:cs typeface="Trebuchet MS"/>
              </a:rPr>
              <a:t>is</a:t>
            </a:r>
            <a:r>
              <a:rPr lang="en-GB" b="1" spc="-145" dirty="0">
                <a:latin typeface="Trebuchet MS"/>
                <a:cs typeface="Trebuchet MS"/>
              </a:rPr>
              <a:t> </a:t>
            </a:r>
            <a:r>
              <a:rPr lang="en-GB" b="1" spc="75" dirty="0">
                <a:latin typeface="Trebuchet MS"/>
                <a:cs typeface="Trebuchet MS"/>
              </a:rPr>
              <a:t>Strategy</a:t>
            </a:r>
            <a:r>
              <a:rPr lang="en-GB" b="1" spc="-120" dirty="0">
                <a:latin typeface="Trebuchet MS"/>
                <a:cs typeface="Trebuchet MS"/>
              </a:rPr>
              <a:t> </a:t>
            </a:r>
            <a:r>
              <a:rPr lang="en-GB" b="1" spc="-20" dirty="0">
                <a:latin typeface="Trebuchet MS"/>
                <a:cs typeface="Trebuchet MS"/>
              </a:rPr>
              <a:t>for?</a:t>
            </a:r>
          </a:p>
          <a:p>
            <a:r>
              <a:rPr lang="en-GB" spc="105" dirty="0">
                <a:latin typeface="Trebuchet MS"/>
                <a:cs typeface="Trebuchet MS"/>
              </a:rPr>
              <a:t>To</a:t>
            </a:r>
            <a:r>
              <a:rPr lang="en-GB" spc="-55" dirty="0">
                <a:latin typeface="Trebuchet MS"/>
                <a:cs typeface="Trebuchet MS"/>
              </a:rPr>
              <a:t> </a:t>
            </a:r>
            <a:r>
              <a:rPr lang="en-GB" dirty="0">
                <a:latin typeface="Trebuchet MS"/>
                <a:cs typeface="Trebuchet MS"/>
              </a:rPr>
              <a:t>define</a:t>
            </a:r>
            <a:r>
              <a:rPr lang="en-GB" spc="-50" dirty="0">
                <a:latin typeface="Trebuchet MS"/>
                <a:cs typeface="Trebuchet MS"/>
              </a:rPr>
              <a:t> </a:t>
            </a:r>
            <a:r>
              <a:rPr lang="en-GB" spc="90" dirty="0">
                <a:latin typeface="Trebuchet MS"/>
                <a:cs typeface="Trebuchet MS"/>
              </a:rPr>
              <a:t>and</a:t>
            </a:r>
            <a:r>
              <a:rPr lang="en-GB" spc="-50" dirty="0">
                <a:latin typeface="Trebuchet MS"/>
                <a:cs typeface="Trebuchet MS"/>
              </a:rPr>
              <a:t> </a:t>
            </a:r>
            <a:r>
              <a:rPr lang="en-GB" spc="80" dirty="0">
                <a:latin typeface="Trebuchet MS"/>
                <a:cs typeface="Trebuchet MS"/>
              </a:rPr>
              <a:t>express</a:t>
            </a:r>
            <a:r>
              <a:rPr lang="en-GB" spc="-30" dirty="0">
                <a:latin typeface="Trebuchet MS"/>
                <a:cs typeface="Trebuchet MS"/>
              </a:rPr>
              <a:t> </a:t>
            </a:r>
            <a:r>
              <a:rPr lang="en-GB" dirty="0">
                <a:latin typeface="Trebuchet MS"/>
                <a:cs typeface="Trebuchet MS"/>
              </a:rPr>
              <a:t>the</a:t>
            </a:r>
            <a:r>
              <a:rPr lang="en-GB" spc="-50" dirty="0">
                <a:latin typeface="Trebuchet MS"/>
                <a:cs typeface="Trebuchet MS"/>
              </a:rPr>
              <a:t> </a:t>
            </a:r>
            <a:r>
              <a:rPr lang="en-GB" spc="95" dirty="0">
                <a:latin typeface="Trebuchet MS"/>
                <a:cs typeface="Trebuchet MS"/>
              </a:rPr>
              <a:t>purpose</a:t>
            </a:r>
            <a:r>
              <a:rPr lang="en-GB" spc="-55" dirty="0">
                <a:latin typeface="Trebuchet MS"/>
                <a:cs typeface="Trebuchet MS"/>
              </a:rPr>
              <a:t> </a:t>
            </a:r>
            <a:r>
              <a:rPr lang="en-GB" dirty="0">
                <a:latin typeface="Trebuchet MS"/>
                <a:cs typeface="Trebuchet MS"/>
              </a:rPr>
              <a:t>of</a:t>
            </a:r>
            <a:r>
              <a:rPr lang="en-GB" spc="-60" dirty="0">
                <a:latin typeface="Trebuchet MS"/>
                <a:cs typeface="Trebuchet MS"/>
              </a:rPr>
              <a:t> </a:t>
            </a:r>
            <a:r>
              <a:rPr lang="en-GB" spc="60" dirty="0">
                <a:latin typeface="Trebuchet MS"/>
                <a:cs typeface="Trebuchet MS"/>
              </a:rPr>
              <a:t>an</a:t>
            </a:r>
            <a:r>
              <a:rPr lang="en-GB" spc="-55" dirty="0">
                <a:latin typeface="Trebuchet MS"/>
                <a:cs typeface="Trebuchet MS"/>
              </a:rPr>
              <a:t> </a:t>
            </a:r>
            <a:r>
              <a:rPr lang="en-GB" dirty="0">
                <a:latin typeface="Trebuchet MS"/>
                <a:cs typeface="Trebuchet MS"/>
              </a:rPr>
              <a:t>organisation</a:t>
            </a:r>
            <a:r>
              <a:rPr lang="en-GB" spc="-55" dirty="0">
                <a:latin typeface="Trebuchet MS"/>
                <a:cs typeface="Trebuchet MS"/>
              </a:rPr>
              <a:t> </a:t>
            </a:r>
            <a:r>
              <a:rPr lang="en-GB" dirty="0">
                <a:latin typeface="Trebuchet MS"/>
                <a:cs typeface="Trebuchet MS"/>
              </a:rPr>
              <a:t>to</a:t>
            </a:r>
            <a:r>
              <a:rPr lang="en-GB" spc="-40" dirty="0">
                <a:latin typeface="Trebuchet MS"/>
                <a:cs typeface="Trebuchet MS"/>
              </a:rPr>
              <a:t> </a:t>
            </a:r>
            <a:r>
              <a:rPr lang="en-GB" b="1" i="1" spc="-10" dirty="0">
                <a:latin typeface="Trebuchet MS"/>
                <a:cs typeface="Trebuchet MS"/>
              </a:rPr>
              <a:t>stakeholders</a:t>
            </a:r>
            <a:r>
              <a:rPr lang="en-GB" spc="-10" dirty="0">
                <a:latin typeface="Trebuchet MS"/>
                <a:cs typeface="Trebuchet MS"/>
              </a:rPr>
              <a:t>.</a:t>
            </a:r>
          </a:p>
          <a:p>
            <a:endParaRPr lang="en-GB" spc="-10" dirty="0">
              <a:latin typeface="Trebuchet MS"/>
              <a:cs typeface="Trebuchet MS"/>
            </a:endParaRPr>
          </a:p>
          <a:p>
            <a:pPr marL="12700" marR="5080">
              <a:lnSpc>
                <a:spcPts val="2590"/>
              </a:lnSpc>
              <a:spcBef>
                <a:spcPts val="1040"/>
              </a:spcBef>
            </a:pPr>
            <a:r>
              <a:rPr lang="en-GB" b="1" i="1" dirty="0">
                <a:latin typeface="Trebuchet MS"/>
                <a:cs typeface="Trebuchet MS"/>
              </a:rPr>
              <a:t>Who are Stakeholders? </a:t>
            </a:r>
          </a:p>
          <a:p>
            <a:pPr marL="12700" marR="5080">
              <a:lnSpc>
                <a:spcPts val="2590"/>
              </a:lnSpc>
              <a:spcBef>
                <a:spcPts val="1040"/>
              </a:spcBef>
            </a:pPr>
            <a:endParaRPr lang="en-GB" b="1" i="1" spc="125" dirty="0">
              <a:latin typeface="Trebuchet MS"/>
              <a:cs typeface="Trebuchet MS"/>
            </a:endParaRPr>
          </a:p>
          <a:p>
            <a:pPr marL="12700" marR="5080">
              <a:lnSpc>
                <a:spcPts val="2590"/>
              </a:lnSpc>
              <a:spcBef>
                <a:spcPts val="1040"/>
              </a:spcBef>
            </a:pPr>
            <a:r>
              <a:rPr lang="en-GB" dirty="0"/>
              <a:t>Corporate Philosophy and Strategic Framework:</a:t>
            </a:r>
          </a:p>
          <a:p>
            <a:pPr marL="12700" marR="5080">
              <a:lnSpc>
                <a:spcPts val="2590"/>
              </a:lnSpc>
              <a:spcBef>
                <a:spcPts val="1040"/>
              </a:spcBef>
            </a:pPr>
            <a:endParaRPr lang="en-GB" dirty="0">
              <a:latin typeface="Trebuchet MS"/>
              <a:cs typeface="Trebuchet MS"/>
            </a:endParaRPr>
          </a:p>
          <a:p>
            <a:pPr marL="413384">
              <a:lnSpc>
                <a:spcPct val="100000"/>
              </a:lnSpc>
            </a:pPr>
            <a:r>
              <a:rPr lang="en-GB" b="1" spc="65" dirty="0">
                <a:latin typeface="Trebuchet MS"/>
                <a:cs typeface="Trebuchet MS"/>
              </a:rPr>
              <a:t>Mission</a:t>
            </a:r>
            <a:r>
              <a:rPr lang="en-GB" b="1" spc="-130" dirty="0">
                <a:latin typeface="Trebuchet MS"/>
                <a:cs typeface="Trebuchet MS"/>
              </a:rPr>
              <a:t> </a:t>
            </a:r>
            <a:r>
              <a:rPr lang="en-GB" b="1" spc="60" dirty="0">
                <a:latin typeface="Trebuchet MS"/>
                <a:cs typeface="Trebuchet MS"/>
              </a:rPr>
              <a:t>Statement</a:t>
            </a:r>
            <a:r>
              <a:rPr lang="en-GB" b="1" spc="-114" dirty="0">
                <a:latin typeface="Trebuchet MS"/>
                <a:cs typeface="Trebuchet MS"/>
              </a:rPr>
              <a:t> </a:t>
            </a:r>
            <a:r>
              <a:rPr lang="en-GB" spc="475" dirty="0">
                <a:latin typeface="Trebuchet MS"/>
                <a:cs typeface="Trebuchet MS"/>
              </a:rPr>
              <a:t>–</a:t>
            </a:r>
            <a:r>
              <a:rPr lang="en-GB" spc="-90" dirty="0">
                <a:latin typeface="Trebuchet MS"/>
                <a:cs typeface="Trebuchet MS"/>
              </a:rPr>
              <a:t> </a:t>
            </a:r>
            <a:r>
              <a:rPr lang="en-GB" spc="-10" dirty="0">
                <a:latin typeface="Trebuchet MS"/>
                <a:cs typeface="Trebuchet MS"/>
              </a:rPr>
              <a:t>purpose/differentiation</a:t>
            </a:r>
            <a:endParaRPr lang="en-GB" dirty="0">
              <a:latin typeface="Trebuchet MS"/>
              <a:cs typeface="Trebuchet MS"/>
            </a:endParaRPr>
          </a:p>
          <a:p>
            <a:pPr marL="413384">
              <a:lnSpc>
                <a:spcPct val="100000"/>
              </a:lnSpc>
              <a:spcBef>
                <a:spcPts val="204"/>
              </a:spcBef>
            </a:pPr>
            <a:r>
              <a:rPr lang="en-GB" b="1" dirty="0">
                <a:latin typeface="Trebuchet MS"/>
                <a:cs typeface="Trebuchet MS"/>
              </a:rPr>
              <a:t>Vision</a:t>
            </a:r>
            <a:r>
              <a:rPr lang="en-GB" b="1" spc="-100" dirty="0">
                <a:latin typeface="Trebuchet MS"/>
                <a:cs typeface="Trebuchet MS"/>
              </a:rPr>
              <a:t> </a:t>
            </a:r>
            <a:r>
              <a:rPr lang="en-GB" b="1" spc="60" dirty="0">
                <a:latin typeface="Trebuchet MS"/>
                <a:cs typeface="Trebuchet MS"/>
              </a:rPr>
              <a:t>Statement</a:t>
            </a:r>
            <a:r>
              <a:rPr lang="en-GB" b="1" spc="-80" dirty="0">
                <a:latin typeface="Trebuchet MS"/>
                <a:cs typeface="Trebuchet MS"/>
              </a:rPr>
              <a:t> </a:t>
            </a:r>
            <a:r>
              <a:rPr lang="en-GB" spc="475" dirty="0">
                <a:latin typeface="Trebuchet MS"/>
                <a:cs typeface="Trebuchet MS"/>
              </a:rPr>
              <a:t>–</a:t>
            </a:r>
            <a:r>
              <a:rPr lang="en-GB" spc="-70" dirty="0">
                <a:latin typeface="Trebuchet MS"/>
                <a:cs typeface="Trebuchet MS"/>
              </a:rPr>
              <a:t> </a:t>
            </a:r>
            <a:r>
              <a:rPr lang="en-GB" spc="-10" dirty="0">
                <a:latin typeface="Trebuchet MS"/>
                <a:cs typeface="Trebuchet MS"/>
              </a:rPr>
              <a:t>future</a:t>
            </a:r>
            <a:r>
              <a:rPr lang="en-GB" spc="-60" dirty="0">
                <a:latin typeface="Trebuchet MS"/>
                <a:cs typeface="Trebuchet MS"/>
              </a:rPr>
              <a:t> </a:t>
            </a:r>
            <a:r>
              <a:rPr lang="en-GB" spc="40" dirty="0">
                <a:latin typeface="Trebuchet MS"/>
                <a:cs typeface="Trebuchet MS"/>
              </a:rPr>
              <a:t>achievement</a:t>
            </a:r>
            <a:endParaRPr lang="en-GB" dirty="0">
              <a:latin typeface="Trebuchet MS"/>
              <a:cs typeface="Trebuchet MS"/>
            </a:endParaRPr>
          </a:p>
          <a:p>
            <a:pPr marL="413384">
              <a:lnSpc>
                <a:spcPct val="100000"/>
              </a:lnSpc>
              <a:spcBef>
                <a:spcPts val="215"/>
              </a:spcBef>
            </a:pPr>
            <a:r>
              <a:rPr lang="en-GB" b="1" spc="60" dirty="0">
                <a:latin typeface="Trebuchet MS"/>
                <a:cs typeface="Trebuchet MS"/>
              </a:rPr>
              <a:t>Statement</a:t>
            </a:r>
            <a:r>
              <a:rPr lang="en-GB" b="1" spc="-80" dirty="0">
                <a:latin typeface="Trebuchet MS"/>
                <a:cs typeface="Trebuchet MS"/>
              </a:rPr>
              <a:t> </a:t>
            </a:r>
            <a:r>
              <a:rPr lang="en-GB" b="1" dirty="0">
                <a:latin typeface="Trebuchet MS"/>
                <a:cs typeface="Trebuchet MS"/>
              </a:rPr>
              <a:t>of</a:t>
            </a:r>
            <a:r>
              <a:rPr lang="en-GB" b="1" spc="-100" dirty="0">
                <a:latin typeface="Trebuchet MS"/>
                <a:cs typeface="Trebuchet MS"/>
              </a:rPr>
              <a:t> </a:t>
            </a:r>
            <a:r>
              <a:rPr lang="en-GB" b="1" dirty="0">
                <a:latin typeface="Trebuchet MS"/>
                <a:cs typeface="Trebuchet MS"/>
              </a:rPr>
              <a:t>Corporate</a:t>
            </a:r>
            <a:r>
              <a:rPr lang="en-GB" b="1" spc="-75" dirty="0">
                <a:latin typeface="Trebuchet MS"/>
                <a:cs typeface="Trebuchet MS"/>
              </a:rPr>
              <a:t> </a:t>
            </a:r>
            <a:r>
              <a:rPr lang="en-GB" b="1" spc="85" dirty="0">
                <a:latin typeface="Trebuchet MS"/>
                <a:cs typeface="Trebuchet MS"/>
              </a:rPr>
              <a:t>Values</a:t>
            </a:r>
            <a:r>
              <a:rPr lang="en-GB" b="1" spc="-60" dirty="0">
                <a:latin typeface="Trebuchet MS"/>
                <a:cs typeface="Trebuchet MS"/>
              </a:rPr>
              <a:t> </a:t>
            </a:r>
            <a:r>
              <a:rPr lang="en-GB" spc="475" dirty="0">
                <a:latin typeface="Trebuchet MS"/>
                <a:cs typeface="Trebuchet MS"/>
              </a:rPr>
              <a:t>–</a:t>
            </a:r>
            <a:r>
              <a:rPr lang="en-GB" spc="-40" dirty="0">
                <a:latin typeface="Trebuchet MS"/>
                <a:cs typeface="Trebuchet MS"/>
              </a:rPr>
              <a:t> </a:t>
            </a:r>
            <a:r>
              <a:rPr lang="en-GB" spc="80" dirty="0">
                <a:latin typeface="Trebuchet MS"/>
                <a:cs typeface="Trebuchet MS"/>
              </a:rPr>
              <a:t>guiding</a:t>
            </a:r>
            <a:r>
              <a:rPr lang="en-GB" spc="-40" dirty="0">
                <a:latin typeface="Trebuchet MS"/>
                <a:cs typeface="Trebuchet MS"/>
              </a:rPr>
              <a:t> </a:t>
            </a:r>
            <a:r>
              <a:rPr lang="en-GB" spc="55" dirty="0">
                <a:latin typeface="Trebuchet MS"/>
                <a:cs typeface="Trebuchet MS"/>
              </a:rPr>
              <a:t>core</a:t>
            </a:r>
            <a:r>
              <a:rPr lang="en-GB" spc="-60" dirty="0">
                <a:latin typeface="Trebuchet MS"/>
                <a:cs typeface="Trebuchet MS"/>
              </a:rPr>
              <a:t> </a:t>
            </a:r>
            <a:r>
              <a:rPr lang="en-GB" spc="-10" dirty="0">
                <a:latin typeface="Trebuchet MS"/>
                <a:cs typeface="Trebuchet MS"/>
              </a:rPr>
              <a:t>principles</a:t>
            </a:r>
            <a:endParaRPr lang="en-GB" dirty="0">
              <a:latin typeface="Trebuchet MS"/>
              <a:cs typeface="Trebuchet MS"/>
            </a:endParaRPr>
          </a:p>
          <a:p>
            <a:pPr marL="413384">
              <a:lnSpc>
                <a:spcPct val="100000"/>
              </a:lnSpc>
              <a:spcBef>
                <a:spcPts val="220"/>
              </a:spcBef>
            </a:pPr>
            <a:r>
              <a:rPr lang="en-GB" b="1" spc="60" dirty="0">
                <a:latin typeface="Trebuchet MS"/>
                <a:cs typeface="Trebuchet MS"/>
              </a:rPr>
              <a:t>Statement</a:t>
            </a:r>
            <a:r>
              <a:rPr lang="en-GB" b="1" spc="-75" dirty="0">
                <a:latin typeface="Trebuchet MS"/>
                <a:cs typeface="Trebuchet MS"/>
              </a:rPr>
              <a:t> </a:t>
            </a:r>
            <a:r>
              <a:rPr lang="en-GB" b="1" dirty="0">
                <a:latin typeface="Trebuchet MS"/>
                <a:cs typeface="Trebuchet MS"/>
              </a:rPr>
              <a:t>of</a:t>
            </a:r>
            <a:r>
              <a:rPr lang="en-GB" b="1" spc="-85" dirty="0">
                <a:latin typeface="Trebuchet MS"/>
                <a:cs typeface="Trebuchet MS"/>
              </a:rPr>
              <a:t> </a:t>
            </a:r>
            <a:r>
              <a:rPr lang="en-GB" b="1" dirty="0">
                <a:latin typeface="Trebuchet MS"/>
                <a:cs typeface="Trebuchet MS"/>
              </a:rPr>
              <a:t>Objectives</a:t>
            </a:r>
            <a:r>
              <a:rPr lang="en-GB" b="1" spc="-50" dirty="0">
                <a:latin typeface="Trebuchet MS"/>
                <a:cs typeface="Trebuchet MS"/>
              </a:rPr>
              <a:t> </a:t>
            </a:r>
            <a:r>
              <a:rPr lang="en-GB" spc="475" dirty="0">
                <a:latin typeface="Trebuchet MS"/>
                <a:cs typeface="Trebuchet MS"/>
              </a:rPr>
              <a:t>–</a:t>
            </a:r>
            <a:r>
              <a:rPr lang="en-GB" spc="-35" dirty="0">
                <a:latin typeface="Trebuchet MS"/>
                <a:cs typeface="Trebuchet MS"/>
              </a:rPr>
              <a:t> </a:t>
            </a:r>
            <a:r>
              <a:rPr lang="en-GB" dirty="0">
                <a:latin typeface="Trebuchet MS"/>
                <a:cs typeface="Trebuchet MS"/>
              </a:rPr>
              <a:t>specific</a:t>
            </a:r>
            <a:r>
              <a:rPr lang="en-GB" spc="-55" dirty="0">
                <a:latin typeface="Trebuchet MS"/>
                <a:cs typeface="Trebuchet MS"/>
              </a:rPr>
              <a:t> </a:t>
            </a:r>
            <a:r>
              <a:rPr lang="en-GB" spc="100" dirty="0">
                <a:latin typeface="Trebuchet MS"/>
                <a:cs typeface="Trebuchet MS"/>
              </a:rPr>
              <a:t>outcomes</a:t>
            </a:r>
            <a:r>
              <a:rPr lang="en-GB" spc="-55" dirty="0">
                <a:latin typeface="Trebuchet MS"/>
                <a:cs typeface="Trebuchet MS"/>
              </a:rPr>
              <a:t> </a:t>
            </a:r>
            <a:r>
              <a:rPr lang="en-GB" dirty="0">
                <a:latin typeface="Trebuchet MS"/>
                <a:cs typeface="Trebuchet MS"/>
              </a:rPr>
              <a:t>to</a:t>
            </a:r>
            <a:r>
              <a:rPr lang="en-GB" spc="-35" dirty="0">
                <a:latin typeface="Trebuchet MS"/>
                <a:cs typeface="Trebuchet MS"/>
              </a:rPr>
              <a:t> </a:t>
            </a:r>
            <a:r>
              <a:rPr lang="en-GB" spc="35" dirty="0">
                <a:latin typeface="Trebuchet MS"/>
                <a:cs typeface="Trebuchet MS"/>
              </a:rPr>
              <a:t>achieve</a:t>
            </a:r>
            <a:endParaRPr lang="en-GB" dirty="0">
              <a:latin typeface="Trebuchet MS"/>
              <a:cs typeface="Trebuchet MS"/>
            </a:endParaRPr>
          </a:p>
          <a:p>
            <a:endParaRPr lang="en-GB" spc="-10" dirty="0">
              <a:latin typeface="Trebuchet MS"/>
              <a:cs typeface="Trebuchet MS"/>
            </a:endParaRPr>
          </a:p>
          <a:p>
            <a:endParaRPr lang="en-GB" spc="-10" dirty="0">
              <a:latin typeface="Trebuchet MS"/>
              <a:cs typeface="Trebuchet MS"/>
            </a:endParaRPr>
          </a:p>
          <a:p>
            <a:endParaRPr lang="en-GB" spc="-10" dirty="0">
              <a:latin typeface="Trebuchet MS"/>
              <a:cs typeface="Trebuchet MS"/>
            </a:endParaRPr>
          </a:p>
          <a:p>
            <a:endParaRPr lang="en-GB" dirty="0"/>
          </a:p>
        </p:txBody>
      </p:sp>
    </p:spTree>
    <p:extLst>
      <p:ext uri="{BB962C8B-B14F-4D97-AF65-F5344CB8AC3E}">
        <p14:creationId xmlns:p14="http://schemas.microsoft.com/office/powerpoint/2010/main" val="3512003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1A784-1F6D-28CD-B279-6F4AC076C0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96E8E4-4C26-7272-6526-F7059DB794A8}"/>
              </a:ext>
            </a:extLst>
          </p:cNvPr>
          <p:cNvSpPr>
            <a:spLocks noGrp="1"/>
          </p:cNvSpPr>
          <p:nvPr>
            <p:ph type="title"/>
          </p:nvPr>
        </p:nvSpPr>
        <p:spPr>
          <a:xfrm>
            <a:off x="223824" y="227787"/>
            <a:ext cx="11744350" cy="677108"/>
          </a:xfrm>
        </p:spPr>
        <p:txBody>
          <a:bodyPr/>
          <a:lstStyle/>
          <a:p>
            <a:pPr algn="ctr"/>
            <a:r>
              <a:rPr lang="en-GB" dirty="0">
                <a:solidFill>
                  <a:schemeClr val="accent1">
                    <a:lumMod val="75000"/>
                  </a:schemeClr>
                </a:solidFill>
              </a:rPr>
              <a:t>Exercise </a:t>
            </a:r>
            <a:r>
              <a:rPr lang="en-GB" sz="3200" dirty="0">
                <a:solidFill>
                  <a:srgbClr val="FF0000"/>
                </a:solidFill>
              </a:rPr>
              <a:t>10 minutes</a:t>
            </a:r>
          </a:p>
        </p:txBody>
      </p:sp>
      <p:sp>
        <p:nvSpPr>
          <p:cNvPr id="3" name="Text Placeholder 2">
            <a:extLst>
              <a:ext uri="{FF2B5EF4-FFF2-40B4-BE49-F238E27FC236}">
                <a16:creationId xmlns:a16="http://schemas.microsoft.com/office/drawing/2014/main" id="{5D971F5D-DA6A-F95B-29AD-6916A29C94A2}"/>
              </a:ext>
            </a:extLst>
          </p:cNvPr>
          <p:cNvSpPr>
            <a:spLocks noGrp="1"/>
          </p:cNvSpPr>
          <p:nvPr>
            <p:ph type="body" idx="1"/>
          </p:nvPr>
        </p:nvSpPr>
        <p:spPr>
          <a:xfrm>
            <a:off x="152400" y="904895"/>
            <a:ext cx="11887200" cy="5139869"/>
          </a:xfrm>
        </p:spPr>
        <p:txBody>
          <a:bodyPr/>
          <a:lstStyle/>
          <a:p>
            <a:pPr algn="just"/>
            <a:r>
              <a:rPr lang="en-GB" sz="2800" dirty="0"/>
              <a:t>Case study-business stakeholders</a:t>
            </a:r>
          </a:p>
          <a:p>
            <a:pPr algn="just"/>
            <a:endParaRPr lang="en-GB" sz="2600" dirty="0"/>
          </a:p>
          <a:p>
            <a:pPr algn="just"/>
            <a:r>
              <a:rPr lang="en-GB" sz="2600" dirty="0"/>
              <a:t>Leisure Resort is a large hotel operating in UK. The following stakeholder groups are interested in the work of this hotel.</a:t>
            </a:r>
          </a:p>
          <a:p>
            <a:pPr algn="just"/>
            <a:r>
              <a:rPr lang="en-GB" sz="2600" b="1" dirty="0">
                <a:solidFill>
                  <a:srgbClr val="FF0000"/>
                </a:solidFill>
              </a:rPr>
              <a:t>Owners of the hotel</a:t>
            </a:r>
            <a:r>
              <a:rPr lang="en-GB" sz="2600" dirty="0"/>
              <a:t>- want as much profit as possible</a:t>
            </a:r>
          </a:p>
          <a:p>
            <a:pPr algn="just"/>
            <a:r>
              <a:rPr lang="en-GB" sz="2600" b="1" dirty="0">
                <a:solidFill>
                  <a:schemeClr val="accent3"/>
                </a:solidFill>
              </a:rPr>
              <a:t>Employees</a:t>
            </a:r>
            <a:r>
              <a:rPr lang="en-GB" sz="2600" dirty="0"/>
              <a:t>- want many jobs with security of employment</a:t>
            </a:r>
          </a:p>
          <a:p>
            <a:pPr algn="just"/>
            <a:r>
              <a:rPr lang="en-GB" sz="2600" b="1" dirty="0">
                <a:solidFill>
                  <a:schemeClr val="accent4"/>
                </a:solidFill>
              </a:rPr>
              <a:t>Local community</a:t>
            </a:r>
            <a:r>
              <a:rPr lang="en-GB" sz="2600" dirty="0"/>
              <a:t>-want more jobs but worried about pollution</a:t>
            </a:r>
          </a:p>
          <a:p>
            <a:pPr algn="just"/>
            <a:r>
              <a:rPr lang="en-GB" sz="2600" b="1" dirty="0">
                <a:solidFill>
                  <a:schemeClr val="accent5"/>
                </a:solidFill>
              </a:rPr>
              <a:t>Consumers</a:t>
            </a:r>
            <a:r>
              <a:rPr lang="en-GB" sz="2600" dirty="0"/>
              <a:t>-want reasonably priced goods else they buy from competitors.</a:t>
            </a:r>
          </a:p>
          <a:p>
            <a:pPr algn="just"/>
            <a:endParaRPr lang="en-GB" dirty="0"/>
          </a:p>
          <a:p>
            <a:pPr algn="just"/>
            <a:r>
              <a:rPr lang="en-GB" b="1" dirty="0"/>
              <a:t>Question:</a:t>
            </a:r>
            <a:r>
              <a:rPr lang="en-GB" dirty="0"/>
              <a:t> </a:t>
            </a:r>
          </a:p>
          <a:p>
            <a:pPr algn="just"/>
            <a:r>
              <a:rPr lang="en-GB" b="1" dirty="0"/>
              <a:t>1. </a:t>
            </a:r>
            <a:r>
              <a:rPr lang="en-GB" dirty="0"/>
              <a:t>Categorise these stakeholders into the two main types. </a:t>
            </a:r>
            <a:r>
              <a:rPr lang="en-GB" b="1" dirty="0"/>
              <a:t>2. </a:t>
            </a:r>
            <a:r>
              <a:rPr lang="en-GB" dirty="0"/>
              <a:t>In practice, explain the implication of the objectives of these stakeholders. </a:t>
            </a:r>
            <a:r>
              <a:rPr lang="en-GB" b="1" dirty="0"/>
              <a:t>3. </a:t>
            </a:r>
            <a:r>
              <a:rPr lang="en-GB" dirty="0"/>
              <a:t>As the Manager, what will you do?</a:t>
            </a:r>
          </a:p>
          <a:p>
            <a:endParaRPr lang="en-GB" sz="2800" dirty="0"/>
          </a:p>
        </p:txBody>
      </p:sp>
    </p:spTree>
    <p:extLst>
      <p:ext uri="{BB962C8B-B14F-4D97-AF65-F5344CB8AC3E}">
        <p14:creationId xmlns:p14="http://schemas.microsoft.com/office/powerpoint/2010/main" val="3119662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CB61B-A3BD-F9B7-3F43-73480249AD8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0B89CE05-D007-2C1A-2620-7518FC4B447A}"/>
              </a:ext>
            </a:extLst>
          </p:cNvPr>
          <p:cNvSpPr txBox="1">
            <a:spLocks noGrp="1"/>
          </p:cNvSpPr>
          <p:nvPr>
            <p:ph type="title"/>
          </p:nvPr>
        </p:nvSpPr>
        <p:spPr>
          <a:xfrm>
            <a:off x="762000" y="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Internal Analysis of Business </a:t>
            </a:r>
            <a:endParaRPr sz="4800" dirty="0">
              <a:solidFill>
                <a:schemeClr val="accent1"/>
              </a:solidFill>
            </a:endParaRPr>
          </a:p>
        </p:txBody>
      </p:sp>
      <p:sp>
        <p:nvSpPr>
          <p:cNvPr id="3" name="object 3">
            <a:extLst>
              <a:ext uri="{FF2B5EF4-FFF2-40B4-BE49-F238E27FC236}">
                <a16:creationId xmlns:a16="http://schemas.microsoft.com/office/drawing/2014/main" id="{4F64690B-349A-36A6-BB6F-05E27F04871D}"/>
              </a:ext>
            </a:extLst>
          </p:cNvPr>
          <p:cNvSpPr txBox="1"/>
          <p:nvPr/>
        </p:nvSpPr>
        <p:spPr>
          <a:xfrm>
            <a:off x="228600" y="721008"/>
            <a:ext cx="11734800" cy="5074466"/>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endParaRPr lang="en-GB" sz="3200" u="sng" dirty="0"/>
          </a:p>
          <a:p>
            <a:pPr marL="12700" marR="5080">
              <a:lnSpc>
                <a:spcPts val="3030"/>
              </a:lnSpc>
              <a:spcBef>
                <a:spcPts val="1050"/>
              </a:spcBef>
              <a:tabLst>
                <a:tab pos="241300" algn="l"/>
              </a:tabLst>
            </a:pPr>
            <a:r>
              <a:rPr lang="en-GB" sz="2800" dirty="0"/>
              <a:t>Understanding the business environment is an important first step in strategic management. This can be done in two ways:</a:t>
            </a:r>
          </a:p>
          <a:p>
            <a:pPr marL="527050" marR="5080" indent="-514350">
              <a:lnSpc>
                <a:spcPts val="3030"/>
              </a:lnSpc>
              <a:spcBef>
                <a:spcPts val="1050"/>
              </a:spcBef>
              <a:buAutoNum type="arabicPeriod"/>
              <a:tabLst>
                <a:tab pos="241300" algn="l"/>
              </a:tabLst>
            </a:pPr>
            <a:r>
              <a:rPr lang="en-GB" sz="2800" b="1" dirty="0"/>
              <a:t>Internally</a:t>
            </a:r>
          </a:p>
          <a:p>
            <a:pPr marL="527050" marR="5080" indent="-514350">
              <a:lnSpc>
                <a:spcPts val="3030"/>
              </a:lnSpc>
              <a:spcBef>
                <a:spcPts val="1050"/>
              </a:spcBef>
              <a:buAutoNum type="arabicPeriod"/>
              <a:tabLst>
                <a:tab pos="241300" algn="l"/>
              </a:tabLst>
            </a:pPr>
            <a:r>
              <a:rPr lang="en-GB" sz="2800" b="1" dirty="0"/>
              <a:t>Externally</a:t>
            </a:r>
          </a:p>
          <a:p>
            <a:pPr marL="527050" marR="5080" indent="-514350">
              <a:lnSpc>
                <a:spcPts val="3030"/>
              </a:lnSpc>
              <a:spcBef>
                <a:spcPts val="1050"/>
              </a:spcBef>
              <a:buAutoNum type="arabicPeriod"/>
              <a:tabLst>
                <a:tab pos="241300" algn="l"/>
              </a:tabLst>
            </a:pPr>
            <a:endParaRPr lang="en-GB" sz="2800" b="1" dirty="0"/>
          </a:p>
          <a:p>
            <a:pPr marL="12700" marR="5080">
              <a:lnSpc>
                <a:spcPts val="3030"/>
              </a:lnSpc>
              <a:spcBef>
                <a:spcPts val="1050"/>
              </a:spcBef>
              <a:tabLst>
                <a:tab pos="241300" algn="l"/>
              </a:tabLst>
            </a:pPr>
            <a:endParaRPr lang="en-GB" sz="2800" dirty="0"/>
          </a:p>
          <a:p>
            <a:pPr marL="12700" marR="5080">
              <a:lnSpc>
                <a:spcPts val="3030"/>
              </a:lnSpc>
              <a:spcBef>
                <a:spcPts val="1050"/>
              </a:spcBef>
              <a:tabLst>
                <a:tab pos="241300" algn="l"/>
              </a:tabLst>
            </a:pPr>
            <a:r>
              <a:rPr lang="en-GB" sz="2800" dirty="0"/>
              <a:t>Today, we will focus on internal analysis of business.</a:t>
            </a:r>
            <a:endParaRPr lang="en-GB" sz="2800" i="1" dirty="0"/>
          </a:p>
          <a:p>
            <a:pPr marL="12700" marR="5080">
              <a:lnSpc>
                <a:spcPts val="3030"/>
              </a:lnSpc>
              <a:spcBef>
                <a:spcPts val="1050"/>
              </a:spcBef>
              <a:tabLst>
                <a:tab pos="241300" algn="l"/>
              </a:tabLst>
            </a:pPr>
            <a:endParaRPr lang="en-GB" sz="2600" i="1" dirty="0"/>
          </a:p>
          <a:p>
            <a:pPr marL="12700" marR="5080">
              <a:lnSpc>
                <a:spcPts val="3030"/>
              </a:lnSpc>
              <a:spcBef>
                <a:spcPts val="1050"/>
              </a:spcBef>
              <a:tabLst>
                <a:tab pos="241300" algn="l"/>
              </a:tabLst>
            </a:pPr>
            <a:endParaRPr lang="en-GB" sz="2600" dirty="0"/>
          </a:p>
        </p:txBody>
      </p:sp>
    </p:spTree>
    <p:extLst>
      <p:ext uri="{BB962C8B-B14F-4D97-AF65-F5344CB8AC3E}">
        <p14:creationId xmlns:p14="http://schemas.microsoft.com/office/powerpoint/2010/main" val="499521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83248-592E-95C3-5B0D-560CA5A7E11D}"/>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40A9E57-90CA-B11C-0BA8-F7E994AB14E3}"/>
              </a:ext>
            </a:extLst>
          </p:cNvPr>
          <p:cNvSpPr txBox="1">
            <a:spLocks noGrp="1"/>
          </p:cNvSpPr>
          <p:nvPr>
            <p:ph type="title"/>
          </p:nvPr>
        </p:nvSpPr>
        <p:spPr>
          <a:xfrm>
            <a:off x="762000" y="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Internal Analysis of Business </a:t>
            </a:r>
            <a:endParaRPr sz="4800" dirty="0">
              <a:solidFill>
                <a:schemeClr val="accent1"/>
              </a:solidFill>
            </a:endParaRPr>
          </a:p>
        </p:txBody>
      </p:sp>
      <p:sp>
        <p:nvSpPr>
          <p:cNvPr id="3" name="object 3">
            <a:extLst>
              <a:ext uri="{FF2B5EF4-FFF2-40B4-BE49-F238E27FC236}">
                <a16:creationId xmlns:a16="http://schemas.microsoft.com/office/drawing/2014/main" id="{AC0FB828-7F22-3BAD-113C-92A3409C4FE6}"/>
              </a:ext>
            </a:extLst>
          </p:cNvPr>
          <p:cNvSpPr txBox="1"/>
          <p:nvPr/>
        </p:nvSpPr>
        <p:spPr>
          <a:xfrm>
            <a:off x="228600" y="721008"/>
            <a:ext cx="11734800" cy="3881832"/>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endParaRPr lang="en-GB" sz="3200" u="sng" dirty="0"/>
          </a:p>
          <a:p>
            <a:pPr marL="12700" marR="5080">
              <a:lnSpc>
                <a:spcPts val="3030"/>
              </a:lnSpc>
              <a:spcBef>
                <a:spcPts val="1050"/>
              </a:spcBef>
              <a:tabLst>
                <a:tab pos="241300" algn="l"/>
              </a:tabLst>
            </a:pPr>
            <a:r>
              <a:rPr lang="en-GB" sz="2800" dirty="0"/>
              <a:t>Internal analysis explores what drives an organisation from within - its resources, capabilities, core competencies, and challenges. </a:t>
            </a:r>
          </a:p>
          <a:p>
            <a:pPr marL="12700" marR="5080">
              <a:lnSpc>
                <a:spcPts val="3030"/>
              </a:lnSpc>
              <a:spcBef>
                <a:spcPts val="1050"/>
              </a:spcBef>
              <a:tabLst>
                <a:tab pos="241300" algn="l"/>
              </a:tabLst>
            </a:pPr>
            <a:endParaRPr lang="en-GB" sz="2800" dirty="0"/>
          </a:p>
          <a:p>
            <a:pPr marL="12700" marR="5080">
              <a:lnSpc>
                <a:spcPts val="3030"/>
              </a:lnSpc>
              <a:spcBef>
                <a:spcPts val="1050"/>
              </a:spcBef>
              <a:tabLst>
                <a:tab pos="241300" algn="l"/>
              </a:tabLst>
            </a:pPr>
            <a:r>
              <a:rPr lang="en-GB" sz="2800" dirty="0"/>
              <a:t>Analysing business internally provides a foundation for making effective decisions and developing business strategies. </a:t>
            </a:r>
          </a:p>
          <a:p>
            <a:pPr marL="12700" marR="5080">
              <a:lnSpc>
                <a:spcPts val="3030"/>
              </a:lnSpc>
              <a:spcBef>
                <a:spcPts val="1050"/>
              </a:spcBef>
              <a:tabLst>
                <a:tab pos="241300" algn="l"/>
              </a:tabLst>
            </a:pPr>
            <a:endParaRPr lang="en-GB" sz="2600" i="1" dirty="0"/>
          </a:p>
          <a:p>
            <a:pPr marL="12700" marR="5080">
              <a:lnSpc>
                <a:spcPts val="3030"/>
              </a:lnSpc>
              <a:spcBef>
                <a:spcPts val="1050"/>
              </a:spcBef>
              <a:tabLst>
                <a:tab pos="241300" algn="l"/>
              </a:tabLst>
            </a:pPr>
            <a:endParaRPr lang="en-GB" sz="2600" dirty="0"/>
          </a:p>
        </p:txBody>
      </p:sp>
    </p:spTree>
    <p:extLst>
      <p:ext uri="{BB962C8B-B14F-4D97-AF65-F5344CB8AC3E}">
        <p14:creationId xmlns:p14="http://schemas.microsoft.com/office/powerpoint/2010/main" val="675935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95DCA-478E-24BD-CF93-67A327336E1B}"/>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E5B7878B-AB19-5019-3D8D-7D512A1A1071}"/>
              </a:ext>
            </a:extLst>
          </p:cNvPr>
          <p:cNvSpPr txBox="1">
            <a:spLocks noGrp="1"/>
          </p:cNvSpPr>
          <p:nvPr>
            <p:ph type="title"/>
          </p:nvPr>
        </p:nvSpPr>
        <p:spPr>
          <a:xfrm>
            <a:off x="762000" y="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Internal Analysis of Business </a:t>
            </a:r>
            <a:endParaRPr sz="4800" dirty="0">
              <a:solidFill>
                <a:schemeClr val="accent1"/>
              </a:solidFill>
            </a:endParaRPr>
          </a:p>
        </p:txBody>
      </p:sp>
      <p:sp>
        <p:nvSpPr>
          <p:cNvPr id="3" name="object 3">
            <a:extLst>
              <a:ext uri="{FF2B5EF4-FFF2-40B4-BE49-F238E27FC236}">
                <a16:creationId xmlns:a16="http://schemas.microsoft.com/office/drawing/2014/main" id="{9A061D07-8D20-9E13-E638-6A4BA79BE4CF}"/>
              </a:ext>
            </a:extLst>
          </p:cNvPr>
          <p:cNvSpPr txBox="1"/>
          <p:nvPr/>
        </p:nvSpPr>
        <p:spPr>
          <a:xfrm>
            <a:off x="228600" y="751488"/>
            <a:ext cx="11734800" cy="3881832"/>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endParaRPr lang="en-GB" sz="3200" u="sng" dirty="0"/>
          </a:p>
          <a:p>
            <a:pPr marL="12700" marR="5080">
              <a:lnSpc>
                <a:spcPts val="3030"/>
              </a:lnSpc>
              <a:spcBef>
                <a:spcPts val="1050"/>
              </a:spcBef>
              <a:tabLst>
                <a:tab pos="241300" algn="l"/>
              </a:tabLst>
            </a:pPr>
            <a:r>
              <a:rPr lang="en-GB" sz="2600" i="1" dirty="0"/>
              <a:t>It’s not the market that defines you - it’s what’s inside your organisation. That’s the power of internal analysis.</a:t>
            </a:r>
          </a:p>
          <a:p>
            <a:pPr marL="12700" marR="5080">
              <a:lnSpc>
                <a:spcPts val="3030"/>
              </a:lnSpc>
              <a:spcBef>
                <a:spcPts val="1050"/>
              </a:spcBef>
              <a:tabLst>
                <a:tab pos="241300" algn="l"/>
              </a:tabLst>
            </a:pPr>
            <a:endParaRPr lang="en-GB" sz="2600" dirty="0"/>
          </a:p>
          <a:p>
            <a:pPr marL="12700" marR="5080">
              <a:lnSpc>
                <a:spcPts val="3030"/>
              </a:lnSpc>
              <a:spcBef>
                <a:spcPts val="1050"/>
              </a:spcBef>
              <a:tabLst>
                <a:tab pos="241300" algn="l"/>
              </a:tabLst>
            </a:pPr>
            <a:r>
              <a:rPr lang="en-GB" sz="2600" dirty="0"/>
              <a:t>To help make sense of this process, many consultants and business practitioners recommend using the </a:t>
            </a:r>
            <a:r>
              <a:rPr lang="en-GB" sz="2600" b="1" dirty="0"/>
              <a:t>SWOT analysis</a:t>
            </a:r>
            <a:r>
              <a:rPr lang="en-GB" sz="2600" dirty="0"/>
              <a:t> framework.</a:t>
            </a:r>
          </a:p>
          <a:p>
            <a:pPr marL="12700" marR="5080">
              <a:lnSpc>
                <a:spcPts val="3030"/>
              </a:lnSpc>
              <a:spcBef>
                <a:spcPts val="1050"/>
              </a:spcBef>
              <a:tabLst>
                <a:tab pos="241300" algn="l"/>
              </a:tabLst>
            </a:pPr>
            <a:endParaRPr lang="en-GB" sz="2600" dirty="0"/>
          </a:p>
          <a:p>
            <a:pPr marL="12700" marR="5080">
              <a:lnSpc>
                <a:spcPts val="3030"/>
              </a:lnSpc>
              <a:spcBef>
                <a:spcPts val="1050"/>
              </a:spcBef>
              <a:tabLst>
                <a:tab pos="241300" algn="l"/>
              </a:tabLst>
            </a:pPr>
            <a:r>
              <a:rPr lang="en-GB" sz="2600" dirty="0"/>
              <a:t>SWOT stand for </a:t>
            </a:r>
            <a:r>
              <a:rPr lang="en-GB" sz="2600" b="1" dirty="0"/>
              <a:t>Strengths, Weaknesses, Opportunities, and Threats.</a:t>
            </a:r>
            <a:r>
              <a:rPr lang="en-GB" sz="2600" dirty="0"/>
              <a:t> </a:t>
            </a:r>
            <a:endParaRPr lang="en-GB" sz="2600" dirty="0">
              <a:latin typeface="+mn-lt"/>
            </a:endParaRPr>
          </a:p>
        </p:txBody>
      </p:sp>
    </p:spTree>
    <p:extLst>
      <p:ext uri="{BB962C8B-B14F-4D97-AF65-F5344CB8AC3E}">
        <p14:creationId xmlns:p14="http://schemas.microsoft.com/office/powerpoint/2010/main" val="4142011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CF8EC-A476-1448-8D22-EA288043A947}"/>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272240E5-083F-0660-F956-833228E48BD4}"/>
              </a:ext>
            </a:extLst>
          </p:cNvPr>
          <p:cNvSpPr txBox="1">
            <a:spLocks noGrp="1"/>
          </p:cNvSpPr>
          <p:nvPr>
            <p:ph type="title"/>
          </p:nvPr>
        </p:nvSpPr>
        <p:spPr>
          <a:xfrm>
            <a:off x="762000" y="15240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Internal Analysis of Business </a:t>
            </a:r>
            <a:endParaRPr sz="4800" dirty="0">
              <a:solidFill>
                <a:schemeClr val="accent1"/>
              </a:solidFill>
            </a:endParaRPr>
          </a:p>
        </p:txBody>
      </p:sp>
      <p:sp>
        <p:nvSpPr>
          <p:cNvPr id="3" name="object 3">
            <a:extLst>
              <a:ext uri="{FF2B5EF4-FFF2-40B4-BE49-F238E27FC236}">
                <a16:creationId xmlns:a16="http://schemas.microsoft.com/office/drawing/2014/main" id="{E26921ED-F78B-A1F3-B1C2-BD1059A597D0}"/>
              </a:ext>
            </a:extLst>
          </p:cNvPr>
          <p:cNvSpPr txBox="1"/>
          <p:nvPr/>
        </p:nvSpPr>
        <p:spPr>
          <a:xfrm>
            <a:off x="609600" y="1020329"/>
            <a:ext cx="11318875" cy="1009251"/>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endParaRPr lang="en-GB" sz="3200" u="sng" dirty="0"/>
          </a:p>
          <a:p>
            <a:pPr marL="12700" marR="5080">
              <a:lnSpc>
                <a:spcPts val="3030"/>
              </a:lnSpc>
              <a:spcBef>
                <a:spcPts val="1050"/>
              </a:spcBef>
              <a:tabLst>
                <a:tab pos="241300" algn="l"/>
              </a:tabLst>
            </a:pPr>
            <a:endParaRPr lang="en-GB" sz="2800" dirty="0">
              <a:latin typeface="+mn-lt"/>
            </a:endParaRPr>
          </a:p>
        </p:txBody>
      </p:sp>
      <p:sp>
        <p:nvSpPr>
          <p:cNvPr id="5" name="TextBox 4">
            <a:extLst>
              <a:ext uri="{FF2B5EF4-FFF2-40B4-BE49-F238E27FC236}">
                <a16:creationId xmlns:a16="http://schemas.microsoft.com/office/drawing/2014/main" id="{85296455-D213-981B-A82C-ADDB1ACB9D1B}"/>
              </a:ext>
            </a:extLst>
          </p:cNvPr>
          <p:cNvSpPr txBox="1"/>
          <p:nvPr/>
        </p:nvSpPr>
        <p:spPr>
          <a:xfrm>
            <a:off x="173354" y="1041603"/>
            <a:ext cx="11866245" cy="4401205"/>
          </a:xfrm>
          <a:prstGeom prst="rect">
            <a:avLst/>
          </a:prstGeom>
          <a:noFill/>
        </p:spPr>
        <p:txBody>
          <a:bodyPr wrap="square">
            <a:spAutoFit/>
          </a:bodyPr>
          <a:lstStyle/>
          <a:p>
            <a:r>
              <a:rPr lang="en-GB" sz="2800" dirty="0"/>
              <a:t>The </a:t>
            </a:r>
            <a:r>
              <a:rPr lang="en-GB" sz="2800" b="1" dirty="0"/>
              <a:t>SWOT analysis</a:t>
            </a:r>
            <a:r>
              <a:rPr lang="en-GB" sz="2800" dirty="0"/>
              <a:t> framework encompasses a systematic examination of an organisation’s </a:t>
            </a:r>
            <a:r>
              <a:rPr lang="en-GB" sz="2800" b="1" dirty="0"/>
              <a:t>internal strengths and weaknesses</a:t>
            </a:r>
            <a:r>
              <a:rPr lang="en-GB" sz="2800" dirty="0"/>
              <a:t>, derived from its resources and capabilities, as well as the </a:t>
            </a:r>
            <a:r>
              <a:rPr lang="en-GB" sz="2800" b="1" dirty="0"/>
              <a:t>external opportunities and threats</a:t>
            </a:r>
            <a:r>
              <a:rPr lang="en-GB" sz="2800" dirty="0"/>
              <a:t> identified through environmental analysis.</a:t>
            </a:r>
          </a:p>
          <a:p>
            <a:endParaRPr lang="en-GB" sz="2800" dirty="0"/>
          </a:p>
          <a:p>
            <a:r>
              <a:rPr lang="en-GB" sz="2800" dirty="0"/>
              <a:t>By integrating both internal and external perspectives, SWOT analysis provides a comprehensive foundation for </a:t>
            </a:r>
            <a:r>
              <a:rPr lang="en-GB" sz="2800" b="1" dirty="0"/>
              <a:t>strategic decision-making</a:t>
            </a:r>
            <a:r>
              <a:rPr lang="en-GB" sz="2800" dirty="0"/>
              <a:t>, enabling managers to leverage organisational strengths, mitigate weaknesses, capitalise on emerging opportunities, and minimise potential threats.</a:t>
            </a:r>
          </a:p>
        </p:txBody>
      </p:sp>
    </p:spTree>
    <p:extLst>
      <p:ext uri="{BB962C8B-B14F-4D97-AF65-F5344CB8AC3E}">
        <p14:creationId xmlns:p14="http://schemas.microsoft.com/office/powerpoint/2010/main" val="523573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2FFAC-BB4C-305C-6F3E-06B65FB038AE}"/>
              </a:ext>
            </a:extLst>
          </p:cNvPr>
          <p:cNvSpPr>
            <a:spLocks noGrp="1"/>
          </p:cNvSpPr>
          <p:nvPr>
            <p:ph type="title"/>
          </p:nvPr>
        </p:nvSpPr>
        <p:spPr>
          <a:xfrm>
            <a:off x="223824" y="227787"/>
            <a:ext cx="11744350" cy="677108"/>
          </a:xfrm>
        </p:spPr>
        <p:txBody>
          <a:bodyPr/>
          <a:lstStyle/>
          <a:p>
            <a:r>
              <a:rPr lang="en-GB" dirty="0"/>
              <a:t>Coffee Break</a:t>
            </a:r>
          </a:p>
        </p:txBody>
      </p:sp>
      <p:sp>
        <p:nvSpPr>
          <p:cNvPr id="3" name="Text Placeholder 2">
            <a:extLst>
              <a:ext uri="{FF2B5EF4-FFF2-40B4-BE49-F238E27FC236}">
                <a16:creationId xmlns:a16="http://schemas.microsoft.com/office/drawing/2014/main" id="{36210094-4A3B-F2C7-D73D-0F28A68F4DF0}"/>
              </a:ext>
            </a:extLst>
          </p:cNvPr>
          <p:cNvSpPr>
            <a:spLocks noGrp="1"/>
          </p:cNvSpPr>
          <p:nvPr>
            <p:ph type="body" idx="1"/>
          </p:nvPr>
        </p:nvSpPr>
        <p:spPr>
          <a:xfrm>
            <a:off x="578916" y="1467688"/>
            <a:ext cx="11031220" cy="1846659"/>
          </a:xfrm>
        </p:spPr>
        <p:txBody>
          <a:bodyPr/>
          <a:lstStyle/>
          <a:p>
            <a:r>
              <a:rPr lang="en-GB" dirty="0">
                <a:solidFill>
                  <a:srgbClr val="FF0000"/>
                </a:solidFill>
              </a:rPr>
              <a:t>30 minutes</a:t>
            </a:r>
          </a:p>
          <a:p>
            <a:endParaRPr lang="en-GB" dirty="0"/>
          </a:p>
          <a:p>
            <a:endParaRPr lang="en-GB" dirty="0"/>
          </a:p>
          <a:p>
            <a:endParaRPr lang="en-GB" dirty="0"/>
          </a:p>
          <a:p>
            <a:endParaRPr lang="en-GB" dirty="0"/>
          </a:p>
        </p:txBody>
      </p:sp>
      <p:pic>
        <p:nvPicPr>
          <p:cNvPr id="4" name="object 2">
            <a:extLst>
              <a:ext uri="{FF2B5EF4-FFF2-40B4-BE49-F238E27FC236}">
                <a16:creationId xmlns:a16="http://schemas.microsoft.com/office/drawing/2014/main" id="{EC19AC06-9091-78CE-DB95-1805E6A640BF}"/>
              </a:ext>
            </a:extLst>
          </p:cNvPr>
          <p:cNvPicPr/>
          <p:nvPr/>
        </p:nvPicPr>
        <p:blipFill>
          <a:blip r:embed="rId2" cstate="print"/>
          <a:stretch>
            <a:fillRect/>
          </a:stretch>
        </p:blipFill>
        <p:spPr>
          <a:xfrm>
            <a:off x="4483608" y="1424939"/>
            <a:ext cx="3224784" cy="3223260"/>
          </a:xfrm>
          <a:prstGeom prst="rect">
            <a:avLst/>
          </a:prstGeom>
        </p:spPr>
      </p:pic>
    </p:spTree>
    <p:extLst>
      <p:ext uri="{BB962C8B-B14F-4D97-AF65-F5344CB8AC3E}">
        <p14:creationId xmlns:p14="http://schemas.microsoft.com/office/powerpoint/2010/main" val="301649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AD4D1-F967-6944-E471-302BCB160DA5}"/>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5A31C5A0-672B-DBEF-2EA6-F5BB5115D844}"/>
              </a:ext>
            </a:extLst>
          </p:cNvPr>
          <p:cNvSpPr txBox="1">
            <a:spLocks noGrp="1"/>
          </p:cNvSpPr>
          <p:nvPr>
            <p:ph type="title"/>
          </p:nvPr>
        </p:nvSpPr>
        <p:spPr>
          <a:xfrm>
            <a:off x="762000" y="1016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SWOT</a:t>
            </a:r>
            <a:endParaRPr sz="4800" dirty="0">
              <a:solidFill>
                <a:schemeClr val="accent1"/>
              </a:solidFill>
            </a:endParaRPr>
          </a:p>
        </p:txBody>
      </p:sp>
      <p:sp>
        <p:nvSpPr>
          <p:cNvPr id="3" name="object 3">
            <a:extLst>
              <a:ext uri="{FF2B5EF4-FFF2-40B4-BE49-F238E27FC236}">
                <a16:creationId xmlns:a16="http://schemas.microsoft.com/office/drawing/2014/main" id="{BDAC28AE-8820-AE93-CC2E-4F91BC144772}"/>
              </a:ext>
            </a:extLst>
          </p:cNvPr>
          <p:cNvSpPr txBox="1"/>
          <p:nvPr/>
        </p:nvSpPr>
        <p:spPr>
          <a:xfrm>
            <a:off x="246062" y="766728"/>
            <a:ext cx="11699875" cy="5548955"/>
          </a:xfrm>
          <a:prstGeom prst="rect">
            <a:avLst/>
          </a:prstGeom>
        </p:spPr>
        <p:txBody>
          <a:bodyPr vert="horz" wrap="square" lIns="0" tIns="97790" rIns="0" bIns="0" rtlCol="0">
            <a:spAutoFit/>
          </a:bodyPr>
          <a:lstStyle/>
          <a:p>
            <a:r>
              <a:rPr lang="en-GB" sz="2800" dirty="0"/>
              <a:t>SWOT analysis require detailed investigation in order to understand their nature and implications for the business.</a:t>
            </a:r>
          </a:p>
          <a:p>
            <a:endParaRPr lang="en-GB" sz="2800" dirty="0"/>
          </a:p>
          <a:p>
            <a:pPr algn="just"/>
            <a:r>
              <a:rPr lang="en-GB" sz="2800" b="1" dirty="0"/>
              <a:t>Class Activity </a:t>
            </a:r>
            <a:r>
              <a:rPr lang="en-GB" sz="2800" b="1" dirty="0">
                <a:highlight>
                  <a:srgbClr val="FFFF00"/>
                </a:highlight>
              </a:rPr>
              <a:t>(30 minutes): </a:t>
            </a:r>
            <a:r>
              <a:rPr lang="en-GB" sz="2800" dirty="0">
                <a:solidFill>
                  <a:srgbClr val="FF0000"/>
                </a:solidFill>
              </a:rPr>
              <a:t>Carefully read the case study and answer the questions that follow to test your understanding and critical thinking.</a:t>
            </a:r>
          </a:p>
          <a:p>
            <a:endParaRPr lang="en-GB" sz="2800" dirty="0">
              <a:latin typeface="+mn-lt"/>
            </a:endParaRPr>
          </a:p>
          <a:p>
            <a:r>
              <a:rPr lang="en-GB" sz="2800" b="1" dirty="0"/>
              <a:t>Case Study: SWOT Analysis of Coastal Hotel.</a:t>
            </a:r>
          </a:p>
          <a:p>
            <a:pPr algn="just"/>
            <a:r>
              <a:rPr lang="en-GB" sz="2400" dirty="0"/>
              <a:t>Costal Hotel is a mid-sized hospitality company operating primarily in London. It has established a strong market position and enjoys a monopoly in its niche segment, supported by steady cash flow that enables it to maintain consistent service quality and financial stability.</a:t>
            </a:r>
          </a:p>
          <a:p>
            <a:endParaRPr lang="en-GB" sz="2800" dirty="0">
              <a:latin typeface="+mn-lt"/>
            </a:endParaRPr>
          </a:p>
          <a:p>
            <a:pPr marL="12700" marR="5080">
              <a:lnSpc>
                <a:spcPts val="3030"/>
              </a:lnSpc>
              <a:spcBef>
                <a:spcPts val="1050"/>
              </a:spcBef>
              <a:tabLst>
                <a:tab pos="241300" algn="l"/>
              </a:tabLst>
            </a:pPr>
            <a:endParaRPr lang="en-GB" sz="2800" dirty="0">
              <a:latin typeface="+mn-lt"/>
            </a:endParaRPr>
          </a:p>
        </p:txBody>
      </p:sp>
    </p:spTree>
    <p:extLst>
      <p:ext uri="{BB962C8B-B14F-4D97-AF65-F5344CB8AC3E}">
        <p14:creationId xmlns:p14="http://schemas.microsoft.com/office/powerpoint/2010/main" val="3066084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C6277-E433-875F-07DC-C7AAFD6C631D}"/>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18528C1B-9D25-FFA0-EB44-519608507CB7}"/>
              </a:ext>
            </a:extLst>
          </p:cNvPr>
          <p:cNvSpPr txBox="1"/>
          <p:nvPr/>
        </p:nvSpPr>
        <p:spPr>
          <a:xfrm>
            <a:off x="76200" y="228600"/>
            <a:ext cx="11699875" cy="6410729"/>
          </a:xfrm>
          <a:prstGeom prst="rect">
            <a:avLst/>
          </a:prstGeom>
        </p:spPr>
        <p:txBody>
          <a:bodyPr vert="horz" wrap="square" lIns="0" tIns="97790" rIns="0" bIns="0" rtlCol="0">
            <a:spAutoFit/>
          </a:bodyPr>
          <a:lstStyle/>
          <a:p>
            <a:r>
              <a:rPr lang="en-GB" sz="2800" b="1" dirty="0"/>
              <a:t>Case Study: SWOT Analysis of Coastal Restaurant.</a:t>
            </a:r>
          </a:p>
          <a:p>
            <a:pPr algn="just"/>
            <a:r>
              <a:rPr lang="en-GB" sz="2400" dirty="0"/>
              <a:t>However, the hotel faces certain internal challenges. Management complacency has begun to limit innovation and responsiveness to changing customer preferences. Additionally, the location of its current hotel is less attractive compared to competitors, reducing its visibility and accessibility to new customers. </a:t>
            </a:r>
          </a:p>
          <a:p>
            <a:endParaRPr lang="en-GB" sz="2800" dirty="0"/>
          </a:p>
          <a:p>
            <a:pPr algn="just"/>
            <a:r>
              <a:rPr lang="en-GB" sz="2400" dirty="0"/>
              <a:t>Despite these weaknesses, the hotel has significant opportunities for growth, particularly through expansion within London and into other high-potential regions of the UK. Such growth could diversify its portfolio and strengthen its market presence.</a:t>
            </a:r>
          </a:p>
          <a:p>
            <a:pPr algn="just"/>
            <a:endParaRPr lang="en-GB" sz="2400" dirty="0"/>
          </a:p>
          <a:p>
            <a:pPr algn="just"/>
            <a:r>
              <a:rPr lang="en-GB" sz="2400" dirty="0"/>
              <a:t>Nevertheless, the company must remain cautious of external threats, including rising competition from both established fine dining and emerging fast-food chains, as well as a saturated London market that may limit further expansion opportunities.</a:t>
            </a:r>
          </a:p>
          <a:p>
            <a:endParaRPr lang="en-GB" sz="2800" dirty="0"/>
          </a:p>
          <a:p>
            <a:endParaRPr lang="en-GB" sz="2800" dirty="0">
              <a:latin typeface="+mn-lt"/>
            </a:endParaRPr>
          </a:p>
          <a:p>
            <a:pPr marL="12700" marR="5080">
              <a:lnSpc>
                <a:spcPts val="3030"/>
              </a:lnSpc>
              <a:spcBef>
                <a:spcPts val="1050"/>
              </a:spcBef>
              <a:tabLst>
                <a:tab pos="241300" algn="l"/>
              </a:tabLst>
            </a:pPr>
            <a:endParaRPr lang="en-GB" sz="2800" dirty="0">
              <a:latin typeface="+mn-lt"/>
            </a:endParaRPr>
          </a:p>
        </p:txBody>
      </p:sp>
    </p:spTree>
    <p:extLst>
      <p:ext uri="{BB962C8B-B14F-4D97-AF65-F5344CB8AC3E}">
        <p14:creationId xmlns:p14="http://schemas.microsoft.com/office/powerpoint/2010/main" val="132434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8A3AE-15CF-25FD-88E9-A3EFB449A34B}"/>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30CAC49-3B00-AF3B-ED66-DC92AD251BA6}"/>
              </a:ext>
            </a:extLst>
          </p:cNvPr>
          <p:cNvSpPr txBox="1">
            <a:spLocks noGrp="1"/>
          </p:cNvSpPr>
          <p:nvPr>
            <p:ph type="title"/>
          </p:nvPr>
        </p:nvSpPr>
        <p:spPr>
          <a:xfrm>
            <a:off x="762000" y="15240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SWOT</a:t>
            </a:r>
            <a:endParaRPr sz="4800" dirty="0">
              <a:solidFill>
                <a:schemeClr val="accent1"/>
              </a:solidFill>
            </a:endParaRPr>
          </a:p>
        </p:txBody>
      </p:sp>
      <p:sp>
        <p:nvSpPr>
          <p:cNvPr id="3" name="object 3">
            <a:extLst>
              <a:ext uri="{FF2B5EF4-FFF2-40B4-BE49-F238E27FC236}">
                <a16:creationId xmlns:a16="http://schemas.microsoft.com/office/drawing/2014/main" id="{30DAFF31-97E4-F357-212D-7D3981416815}"/>
              </a:ext>
            </a:extLst>
          </p:cNvPr>
          <p:cNvSpPr txBox="1"/>
          <p:nvPr/>
        </p:nvSpPr>
        <p:spPr>
          <a:xfrm>
            <a:off x="228600" y="1020329"/>
            <a:ext cx="11699875" cy="5610510"/>
          </a:xfrm>
          <a:prstGeom prst="rect">
            <a:avLst/>
          </a:prstGeom>
        </p:spPr>
        <p:txBody>
          <a:bodyPr vert="horz" wrap="square" lIns="0" tIns="97790" rIns="0" bIns="0" rtlCol="0">
            <a:spAutoFit/>
          </a:bodyPr>
          <a:lstStyle/>
          <a:p>
            <a:r>
              <a:rPr lang="en-GB" sz="2800" b="1" dirty="0"/>
              <a:t>Questions:</a:t>
            </a:r>
          </a:p>
          <a:p>
            <a:pPr marL="514350" indent="-514350">
              <a:buAutoNum type="arabicPeriod"/>
            </a:pPr>
            <a:r>
              <a:rPr lang="en-GB" sz="2200" dirty="0"/>
              <a:t>Using the SWOT framework, identify the Coastal hotel’s strengths, weaknesses, opportunities, and threads, and then indicate which quadrants are internal and external. </a:t>
            </a:r>
          </a:p>
          <a:p>
            <a:pPr marL="514350" indent="-514350">
              <a:buAutoNum type="arabicPeriod"/>
            </a:pPr>
            <a:r>
              <a:rPr lang="en-GB" sz="2200" dirty="0"/>
              <a:t>Which of the four SWOT elements do you think presents the biggest challenge for Coastal hotel-and why?</a:t>
            </a:r>
          </a:p>
          <a:p>
            <a:pPr marL="514350" indent="-514350">
              <a:buAutoNum type="arabicPeriod"/>
            </a:pPr>
            <a:r>
              <a:rPr lang="en-GB" sz="2200" dirty="0"/>
              <a:t>How can Coastal Hotel address its management complacency to become more competitive?</a:t>
            </a:r>
          </a:p>
          <a:p>
            <a:pPr marL="514350" indent="-514350">
              <a:buAutoNum type="arabicPeriod"/>
            </a:pPr>
            <a:r>
              <a:rPr lang="en-GB" sz="2200" dirty="0"/>
              <a:t>What strategies could the hotel use to overcome its poor location and attract more customers?</a:t>
            </a:r>
          </a:p>
          <a:p>
            <a:pPr marL="514350" indent="-514350">
              <a:buAutoNum type="arabicPeriod"/>
            </a:pPr>
            <a:r>
              <a:rPr lang="en-GB" sz="2200" dirty="0"/>
              <a:t>How might increasing competition and market saturation in London affect its long-term strategy?</a:t>
            </a:r>
          </a:p>
          <a:p>
            <a:pPr marL="514350" indent="-514350">
              <a:buAutoNum type="arabicPeriod"/>
            </a:pPr>
            <a:r>
              <a:rPr lang="en-GB" sz="2400" dirty="0"/>
              <a:t>In what ways can Coastal Hotel leverage its strong cash flow to expand across the UK?</a:t>
            </a:r>
            <a:endParaRPr lang="en-GB" sz="2200" dirty="0"/>
          </a:p>
          <a:p>
            <a:pPr marL="514350" indent="-514350">
              <a:buAutoNum type="arabicPeriod"/>
            </a:pPr>
            <a:endParaRPr lang="en-GB" sz="2800" dirty="0">
              <a:latin typeface="+mn-lt"/>
            </a:endParaRPr>
          </a:p>
          <a:p>
            <a:pPr marL="12700" marR="5080">
              <a:lnSpc>
                <a:spcPts val="3030"/>
              </a:lnSpc>
              <a:spcBef>
                <a:spcPts val="1050"/>
              </a:spcBef>
              <a:tabLst>
                <a:tab pos="241300" algn="l"/>
              </a:tabLst>
            </a:pPr>
            <a:endParaRPr lang="en-GB" sz="2800" dirty="0">
              <a:latin typeface="+mn-lt"/>
            </a:endParaRPr>
          </a:p>
        </p:txBody>
      </p:sp>
    </p:spTree>
    <p:extLst>
      <p:ext uri="{BB962C8B-B14F-4D97-AF65-F5344CB8AC3E}">
        <p14:creationId xmlns:p14="http://schemas.microsoft.com/office/powerpoint/2010/main" val="87087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63169-2FCB-3405-A98C-6E68DF2F12B0}"/>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DB565A2-13B2-9283-10A2-31CEFFB9798D}"/>
              </a:ext>
            </a:extLst>
          </p:cNvPr>
          <p:cNvSpPr txBox="1">
            <a:spLocks noGrp="1"/>
          </p:cNvSpPr>
          <p:nvPr>
            <p:ph type="title"/>
          </p:nvPr>
        </p:nvSpPr>
        <p:spPr>
          <a:xfrm>
            <a:off x="762000" y="1524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Possible answers</a:t>
            </a:r>
            <a:endParaRPr sz="4800" dirty="0">
              <a:solidFill>
                <a:schemeClr val="accent1"/>
              </a:solidFill>
            </a:endParaRPr>
          </a:p>
        </p:txBody>
      </p:sp>
      <p:sp>
        <p:nvSpPr>
          <p:cNvPr id="3" name="object 3">
            <a:extLst>
              <a:ext uri="{FF2B5EF4-FFF2-40B4-BE49-F238E27FC236}">
                <a16:creationId xmlns:a16="http://schemas.microsoft.com/office/drawing/2014/main" id="{4C2E865C-5F96-A7DD-383F-67A4D497C208}"/>
              </a:ext>
            </a:extLst>
          </p:cNvPr>
          <p:cNvSpPr txBox="1"/>
          <p:nvPr/>
        </p:nvSpPr>
        <p:spPr>
          <a:xfrm>
            <a:off x="0" y="722705"/>
            <a:ext cx="12039600" cy="4466607"/>
          </a:xfrm>
          <a:prstGeom prst="rect">
            <a:avLst/>
          </a:prstGeom>
        </p:spPr>
        <p:txBody>
          <a:bodyPr vert="horz" wrap="square" lIns="0" tIns="97790" rIns="0" bIns="0" rtlCol="0">
            <a:spAutoFit/>
          </a:bodyPr>
          <a:lstStyle/>
          <a:p>
            <a:pPr marL="12700" marR="5080" algn="just">
              <a:lnSpc>
                <a:spcPts val="3030"/>
              </a:lnSpc>
              <a:spcBef>
                <a:spcPts val="1050"/>
              </a:spcBef>
              <a:tabLst>
                <a:tab pos="241300" algn="l"/>
              </a:tabLst>
            </a:pPr>
            <a:r>
              <a:rPr lang="en-GB" b="1" dirty="0"/>
              <a:t>1. </a:t>
            </a:r>
          </a:p>
          <a:p>
            <a:pPr marL="12700" marR="5080" algn="just">
              <a:lnSpc>
                <a:spcPts val="3030"/>
              </a:lnSpc>
              <a:spcBef>
                <a:spcPts val="1050"/>
              </a:spcBef>
              <a:tabLst>
                <a:tab pos="241300" algn="l"/>
              </a:tabLst>
            </a:pPr>
            <a:r>
              <a:rPr lang="en-GB" b="1" dirty="0">
                <a:solidFill>
                  <a:srgbClr val="00B050"/>
                </a:solidFill>
              </a:rPr>
              <a:t>Strengths:</a:t>
            </a:r>
            <a:r>
              <a:rPr lang="en-GB" dirty="0"/>
              <a:t> Prime seaside location attracting tourists and locals, strong reputation for high-quality, fresh, locally sourced seafood, experienced and friendly staff providing excellent customer service.</a:t>
            </a:r>
          </a:p>
          <a:p>
            <a:pPr marL="12700" marR="5080" algn="just">
              <a:lnSpc>
                <a:spcPts val="3030"/>
              </a:lnSpc>
              <a:spcBef>
                <a:spcPts val="1050"/>
              </a:spcBef>
              <a:tabLst>
                <a:tab pos="241300" algn="l"/>
              </a:tabLst>
            </a:pPr>
            <a:r>
              <a:rPr lang="en-GB" b="1" dirty="0">
                <a:solidFill>
                  <a:schemeClr val="tx1"/>
                </a:solidFill>
              </a:rPr>
              <a:t>Weaknesses:</a:t>
            </a:r>
            <a:r>
              <a:rPr lang="en-GB" dirty="0"/>
              <a:t> Management complacency, poor location leading to seasonal fluctuations and reduced business during off-peak months, limited online presence and weak digital marketing strategies.</a:t>
            </a:r>
          </a:p>
          <a:p>
            <a:pPr marL="12700" marR="5080" algn="just">
              <a:lnSpc>
                <a:spcPts val="3030"/>
              </a:lnSpc>
              <a:spcBef>
                <a:spcPts val="1050"/>
              </a:spcBef>
              <a:tabLst>
                <a:tab pos="241300" algn="l"/>
              </a:tabLst>
            </a:pPr>
            <a:r>
              <a:rPr lang="en-GB" b="1" dirty="0">
                <a:solidFill>
                  <a:srgbClr val="0070C0"/>
                </a:solidFill>
              </a:rPr>
              <a:t>Opportunities: </a:t>
            </a:r>
            <a:r>
              <a:rPr lang="en-GB" dirty="0">
                <a:solidFill>
                  <a:schemeClr val="tx1"/>
                </a:solidFill>
              </a:rPr>
              <a:t>G</a:t>
            </a:r>
            <a:r>
              <a:rPr lang="en-GB" dirty="0"/>
              <a:t>rowing coastal tourism increasing potential customer numbers, rising consumer demand for sustainable and locally sourced food, possibility of collaborations with local hotels and travel agencies, potential to expand through online delivery or catering services.</a:t>
            </a:r>
          </a:p>
          <a:p>
            <a:pPr marL="12700" marR="5080" algn="just">
              <a:lnSpc>
                <a:spcPts val="3030"/>
              </a:lnSpc>
              <a:spcBef>
                <a:spcPts val="1050"/>
              </a:spcBef>
              <a:tabLst>
                <a:tab pos="241300" algn="l"/>
              </a:tabLst>
            </a:pPr>
            <a:r>
              <a:rPr lang="en-GB" b="1" dirty="0">
                <a:solidFill>
                  <a:srgbClr val="FF0000"/>
                </a:solidFill>
              </a:rPr>
              <a:t>Threats: </a:t>
            </a:r>
            <a:r>
              <a:rPr lang="en-GB" dirty="0"/>
              <a:t>Increasing competition from new hotels and restaurants, Unpredictable weather affecting tourist numbers, Economic downturns reducing customer spending on dining out.</a:t>
            </a:r>
          </a:p>
        </p:txBody>
      </p:sp>
    </p:spTree>
    <p:extLst>
      <p:ext uri="{BB962C8B-B14F-4D97-AF65-F5344CB8AC3E}">
        <p14:creationId xmlns:p14="http://schemas.microsoft.com/office/powerpoint/2010/main" val="2493448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974C5-684E-94DE-AB8F-A8496C68D18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511A5DCF-6F43-C353-14AF-215C2A4ADB1C}"/>
              </a:ext>
            </a:extLst>
          </p:cNvPr>
          <p:cNvSpPr txBox="1">
            <a:spLocks noGrp="1"/>
          </p:cNvSpPr>
          <p:nvPr>
            <p:ph type="title"/>
          </p:nvPr>
        </p:nvSpPr>
        <p:spPr>
          <a:xfrm>
            <a:off x="762000" y="1524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Possible answers</a:t>
            </a:r>
            <a:endParaRPr sz="4800" dirty="0">
              <a:solidFill>
                <a:schemeClr val="accent1"/>
              </a:solidFill>
            </a:endParaRPr>
          </a:p>
        </p:txBody>
      </p:sp>
      <p:sp>
        <p:nvSpPr>
          <p:cNvPr id="3" name="object 3">
            <a:extLst>
              <a:ext uri="{FF2B5EF4-FFF2-40B4-BE49-F238E27FC236}">
                <a16:creationId xmlns:a16="http://schemas.microsoft.com/office/drawing/2014/main" id="{2B0DB4D4-EFE2-16C5-71E6-C47C73D06598}"/>
              </a:ext>
            </a:extLst>
          </p:cNvPr>
          <p:cNvSpPr txBox="1"/>
          <p:nvPr/>
        </p:nvSpPr>
        <p:spPr>
          <a:xfrm>
            <a:off x="0" y="722705"/>
            <a:ext cx="12039600" cy="965649"/>
          </a:xfrm>
          <a:prstGeom prst="rect">
            <a:avLst/>
          </a:prstGeom>
        </p:spPr>
        <p:txBody>
          <a:bodyPr vert="horz" wrap="square" lIns="0" tIns="97790" rIns="0" bIns="0" rtlCol="0">
            <a:spAutoFit/>
          </a:bodyPr>
          <a:lstStyle/>
          <a:p>
            <a:pPr marL="12700" marR="5080" algn="just">
              <a:lnSpc>
                <a:spcPts val="3030"/>
              </a:lnSpc>
              <a:spcBef>
                <a:spcPts val="1050"/>
              </a:spcBef>
              <a:tabLst>
                <a:tab pos="241300" algn="l"/>
              </a:tabLst>
            </a:pPr>
            <a:r>
              <a:rPr lang="en-GB" b="1" dirty="0"/>
              <a:t>       1. </a:t>
            </a:r>
          </a:p>
          <a:p>
            <a:pPr marL="12700" marR="5080" algn="just">
              <a:lnSpc>
                <a:spcPts val="3030"/>
              </a:lnSpc>
              <a:spcBef>
                <a:spcPts val="1050"/>
              </a:spcBef>
              <a:tabLst>
                <a:tab pos="241300" algn="l"/>
              </a:tabLst>
            </a:pPr>
            <a:endParaRPr lang="en-GB" dirty="0"/>
          </a:p>
        </p:txBody>
      </p:sp>
      <p:graphicFrame>
        <p:nvGraphicFramePr>
          <p:cNvPr id="4" name="Table 3">
            <a:extLst>
              <a:ext uri="{FF2B5EF4-FFF2-40B4-BE49-F238E27FC236}">
                <a16:creationId xmlns:a16="http://schemas.microsoft.com/office/drawing/2014/main" id="{7A03CFDB-C53B-26A8-9077-8033B3C6663B}"/>
              </a:ext>
            </a:extLst>
          </p:cNvPr>
          <p:cNvGraphicFramePr>
            <a:graphicFrameLocks noGrp="1"/>
          </p:cNvGraphicFramePr>
          <p:nvPr>
            <p:extLst>
              <p:ext uri="{D42A27DB-BD31-4B8C-83A1-F6EECF244321}">
                <p14:modId xmlns:p14="http://schemas.microsoft.com/office/powerpoint/2010/main" val="1690367572"/>
              </p:ext>
            </p:extLst>
          </p:nvPr>
        </p:nvGraphicFramePr>
        <p:xfrm>
          <a:off x="579438" y="2486819"/>
          <a:ext cx="11029950" cy="1828800"/>
        </p:xfrm>
        <a:graphic>
          <a:graphicData uri="http://schemas.openxmlformats.org/drawingml/2006/table">
            <a:tbl>
              <a:tblPr/>
              <a:tblGrid>
                <a:gridCol w="3676650">
                  <a:extLst>
                    <a:ext uri="{9D8B030D-6E8A-4147-A177-3AD203B41FA5}">
                      <a16:colId xmlns:a16="http://schemas.microsoft.com/office/drawing/2014/main" val="3195243407"/>
                    </a:ext>
                  </a:extLst>
                </a:gridCol>
                <a:gridCol w="3676650">
                  <a:extLst>
                    <a:ext uri="{9D8B030D-6E8A-4147-A177-3AD203B41FA5}">
                      <a16:colId xmlns:a16="http://schemas.microsoft.com/office/drawing/2014/main" val="236425315"/>
                    </a:ext>
                  </a:extLst>
                </a:gridCol>
                <a:gridCol w="3676650">
                  <a:extLst>
                    <a:ext uri="{9D8B030D-6E8A-4147-A177-3AD203B41FA5}">
                      <a16:colId xmlns:a16="http://schemas.microsoft.com/office/drawing/2014/main" val="3529554367"/>
                    </a:ext>
                  </a:extLst>
                </a:gridCol>
              </a:tblGrid>
              <a:tr h="0">
                <a:tc>
                  <a:txBody>
                    <a:bodyPr/>
                    <a:lstStyle/>
                    <a:p>
                      <a:pPr>
                        <a:buNone/>
                      </a:pPr>
                      <a:r>
                        <a:rPr lang="en-GB" b="1"/>
                        <a:t>Quadrant</a:t>
                      </a:r>
                      <a:endParaRPr lang="en-GB"/>
                    </a:p>
                  </a:txBody>
                  <a:tcPr anchor="ctr">
                    <a:lnL>
                      <a:noFill/>
                    </a:lnL>
                    <a:lnR>
                      <a:noFill/>
                    </a:lnR>
                    <a:lnT>
                      <a:noFill/>
                    </a:lnT>
                    <a:lnB>
                      <a:noFill/>
                    </a:lnB>
                    <a:noFill/>
                  </a:tcPr>
                </a:tc>
                <a:tc>
                  <a:txBody>
                    <a:bodyPr/>
                    <a:lstStyle/>
                    <a:p>
                      <a:pPr>
                        <a:buNone/>
                      </a:pPr>
                      <a:r>
                        <a:rPr lang="en-GB" b="1" dirty="0"/>
                        <a:t>Type</a:t>
                      </a:r>
                      <a:endParaRPr lang="en-GB" dirty="0"/>
                    </a:p>
                  </a:txBody>
                  <a:tcPr anchor="ctr">
                    <a:lnL>
                      <a:noFill/>
                    </a:lnL>
                    <a:lnR>
                      <a:noFill/>
                    </a:lnR>
                    <a:lnT>
                      <a:noFill/>
                    </a:lnT>
                    <a:lnB>
                      <a:noFill/>
                    </a:lnB>
                    <a:noFill/>
                  </a:tcPr>
                </a:tc>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1114408446"/>
                  </a:ext>
                </a:extLst>
              </a:tr>
              <a:tr h="0">
                <a:tc>
                  <a:txBody>
                    <a:bodyPr/>
                    <a:lstStyle/>
                    <a:p>
                      <a:pPr>
                        <a:buNone/>
                      </a:pPr>
                      <a:r>
                        <a:rPr lang="en-GB"/>
                        <a:t>Strengths</a:t>
                      </a:r>
                    </a:p>
                  </a:txBody>
                  <a:tcPr anchor="ctr">
                    <a:lnL>
                      <a:noFill/>
                    </a:lnL>
                    <a:lnR>
                      <a:noFill/>
                    </a:lnR>
                    <a:lnT>
                      <a:noFill/>
                    </a:lnT>
                    <a:lnB>
                      <a:noFill/>
                    </a:lnB>
                    <a:noFill/>
                  </a:tcPr>
                </a:tc>
                <a:tc>
                  <a:txBody>
                    <a:bodyPr/>
                    <a:lstStyle/>
                    <a:p>
                      <a:pPr>
                        <a:buNone/>
                      </a:pPr>
                      <a:r>
                        <a:rPr lang="en-GB"/>
                        <a:t>Internal</a:t>
                      </a:r>
                    </a:p>
                  </a:txBody>
                  <a:tcPr anchor="ctr">
                    <a:lnL>
                      <a:noFill/>
                    </a:lnL>
                    <a:lnR>
                      <a:noFill/>
                    </a:lnR>
                    <a:lnT>
                      <a:noFill/>
                    </a:lnT>
                    <a:lnB>
                      <a:noFill/>
                    </a:lnB>
                    <a:noFill/>
                  </a:tcPr>
                </a:tc>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2512009334"/>
                  </a:ext>
                </a:extLst>
              </a:tr>
              <a:tr h="0">
                <a:tc>
                  <a:txBody>
                    <a:bodyPr/>
                    <a:lstStyle/>
                    <a:p>
                      <a:pPr>
                        <a:buNone/>
                      </a:pPr>
                      <a:r>
                        <a:rPr lang="en-GB"/>
                        <a:t>Weaknesses</a:t>
                      </a:r>
                    </a:p>
                  </a:txBody>
                  <a:tcPr anchor="ctr">
                    <a:lnL>
                      <a:noFill/>
                    </a:lnL>
                    <a:lnR>
                      <a:noFill/>
                    </a:lnR>
                    <a:lnT>
                      <a:noFill/>
                    </a:lnT>
                    <a:lnB>
                      <a:noFill/>
                    </a:lnB>
                    <a:noFill/>
                  </a:tcPr>
                </a:tc>
                <a:tc>
                  <a:txBody>
                    <a:bodyPr/>
                    <a:lstStyle/>
                    <a:p>
                      <a:pPr>
                        <a:buNone/>
                      </a:pPr>
                      <a:r>
                        <a:rPr lang="en-GB"/>
                        <a:t>Internal</a:t>
                      </a:r>
                    </a:p>
                  </a:txBody>
                  <a:tcPr anchor="ctr">
                    <a:lnL>
                      <a:noFill/>
                    </a:lnL>
                    <a:lnR>
                      <a:noFill/>
                    </a:lnR>
                    <a:lnT>
                      <a:noFill/>
                    </a:lnT>
                    <a:lnB>
                      <a:noFill/>
                    </a:lnB>
                    <a:noFill/>
                  </a:tcPr>
                </a:tc>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2925113275"/>
                  </a:ext>
                </a:extLst>
              </a:tr>
              <a:tr h="0">
                <a:tc>
                  <a:txBody>
                    <a:bodyPr/>
                    <a:lstStyle/>
                    <a:p>
                      <a:pPr>
                        <a:buNone/>
                      </a:pPr>
                      <a:r>
                        <a:rPr lang="en-GB"/>
                        <a:t>Opportunities</a:t>
                      </a:r>
                    </a:p>
                  </a:txBody>
                  <a:tcPr anchor="ctr">
                    <a:lnL>
                      <a:noFill/>
                    </a:lnL>
                    <a:lnR>
                      <a:noFill/>
                    </a:lnR>
                    <a:lnT>
                      <a:noFill/>
                    </a:lnT>
                    <a:lnB>
                      <a:noFill/>
                    </a:lnB>
                    <a:noFill/>
                  </a:tcPr>
                </a:tc>
                <a:tc>
                  <a:txBody>
                    <a:bodyPr/>
                    <a:lstStyle/>
                    <a:p>
                      <a:pPr>
                        <a:buNone/>
                      </a:pPr>
                      <a:r>
                        <a:rPr lang="en-GB"/>
                        <a:t>External</a:t>
                      </a:r>
                    </a:p>
                  </a:txBody>
                  <a:tcPr anchor="ctr">
                    <a:lnL>
                      <a:noFill/>
                    </a:lnL>
                    <a:lnR>
                      <a:noFill/>
                    </a:lnR>
                    <a:lnT>
                      <a:noFill/>
                    </a:lnT>
                    <a:lnB>
                      <a:noFill/>
                    </a:lnB>
                    <a:noFill/>
                  </a:tcPr>
                </a:tc>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3104737458"/>
                  </a:ext>
                </a:extLst>
              </a:tr>
              <a:tr h="0">
                <a:tc>
                  <a:txBody>
                    <a:bodyPr/>
                    <a:lstStyle/>
                    <a:p>
                      <a:pPr>
                        <a:buNone/>
                      </a:pPr>
                      <a:r>
                        <a:rPr lang="en-GB"/>
                        <a:t>Threats</a:t>
                      </a:r>
                    </a:p>
                  </a:txBody>
                  <a:tcPr anchor="ctr">
                    <a:lnL>
                      <a:noFill/>
                    </a:lnL>
                    <a:lnR>
                      <a:noFill/>
                    </a:lnR>
                    <a:lnT>
                      <a:noFill/>
                    </a:lnT>
                    <a:lnB>
                      <a:noFill/>
                    </a:lnB>
                    <a:noFill/>
                  </a:tcPr>
                </a:tc>
                <a:tc>
                  <a:txBody>
                    <a:bodyPr/>
                    <a:lstStyle/>
                    <a:p>
                      <a:pPr>
                        <a:buNone/>
                      </a:pPr>
                      <a:r>
                        <a:rPr lang="en-GB" dirty="0"/>
                        <a:t>External</a:t>
                      </a:r>
                    </a:p>
                  </a:txBody>
                  <a:tcPr anchor="ctr">
                    <a:lnL>
                      <a:noFill/>
                    </a:lnL>
                    <a:lnR>
                      <a:noFill/>
                    </a:lnR>
                    <a:lnT>
                      <a:noFill/>
                    </a:lnT>
                    <a:lnB>
                      <a:noFill/>
                    </a:lnB>
                    <a:noFill/>
                  </a:tcPr>
                </a:tc>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317689705"/>
                  </a:ext>
                </a:extLst>
              </a:tr>
            </a:tbl>
          </a:graphicData>
        </a:graphic>
      </p:graphicFrame>
      <p:sp>
        <p:nvSpPr>
          <p:cNvPr id="5" name="Rectangle 1">
            <a:extLst>
              <a:ext uri="{FF2B5EF4-FFF2-40B4-BE49-F238E27FC236}">
                <a16:creationId xmlns:a16="http://schemas.microsoft.com/office/drawing/2014/main" id="{B37D310F-E4A8-6F46-2DF9-83E1EFAB1986}"/>
              </a:ext>
            </a:extLst>
          </p:cNvPr>
          <p:cNvSpPr>
            <a:spLocks noChangeArrowheads="1"/>
          </p:cNvSpPr>
          <p:nvPr/>
        </p:nvSpPr>
        <p:spPr bwMode="auto">
          <a:xfrm>
            <a:off x="5105400" y="1861992"/>
            <a:ext cx="335279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rial" panose="020B0604020202020204" pitchFamily="34" charset="0"/>
              </a:rPr>
              <a:t>Summary of Quadrants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50819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D0024-22B9-C907-17DE-E6EBF51553E8}"/>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BF39DC45-D766-342A-EA70-A66BE58F8E9D}"/>
              </a:ext>
            </a:extLst>
          </p:cNvPr>
          <p:cNvSpPr txBox="1">
            <a:spLocks noGrp="1"/>
          </p:cNvSpPr>
          <p:nvPr>
            <p:ph type="title"/>
          </p:nvPr>
        </p:nvSpPr>
        <p:spPr>
          <a:xfrm>
            <a:off x="762000" y="7620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Possible answers</a:t>
            </a:r>
            <a:endParaRPr sz="4800" dirty="0">
              <a:solidFill>
                <a:schemeClr val="accent1"/>
              </a:solidFill>
            </a:endParaRPr>
          </a:p>
        </p:txBody>
      </p:sp>
      <p:sp>
        <p:nvSpPr>
          <p:cNvPr id="3" name="object 3">
            <a:extLst>
              <a:ext uri="{FF2B5EF4-FFF2-40B4-BE49-F238E27FC236}">
                <a16:creationId xmlns:a16="http://schemas.microsoft.com/office/drawing/2014/main" id="{CB04F897-D4CC-7662-3CDC-1E3DB2453ED0}"/>
              </a:ext>
            </a:extLst>
          </p:cNvPr>
          <p:cNvSpPr txBox="1"/>
          <p:nvPr/>
        </p:nvSpPr>
        <p:spPr>
          <a:xfrm>
            <a:off x="609600" y="1020329"/>
            <a:ext cx="11318875" cy="5174237"/>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r>
              <a:rPr lang="en-GB" dirty="0"/>
              <a:t>2. The greatest challenge is </a:t>
            </a:r>
            <a:r>
              <a:rPr lang="en-GB" b="1" dirty="0"/>
              <a:t>market saturation in London</a:t>
            </a:r>
            <a:r>
              <a:rPr lang="en-GB" dirty="0"/>
              <a:t>, as it limits expansion opportunities and intensifies competition. Without exploring new markets or repositioning its brand, Coastal hotel may struggle to maintain profitability and growth.</a:t>
            </a:r>
          </a:p>
          <a:p>
            <a:pPr marL="12700" marR="5080">
              <a:lnSpc>
                <a:spcPts val="3030"/>
              </a:lnSpc>
              <a:spcBef>
                <a:spcPts val="1050"/>
              </a:spcBef>
              <a:tabLst>
                <a:tab pos="241300" algn="l"/>
              </a:tabLst>
            </a:pPr>
            <a:r>
              <a:rPr lang="en-GB" dirty="0"/>
              <a:t>3. Encourage innovation and accountability by setting clear performance goals, introducing staff training, and promoting a culture of continuous improvement. Bringing in new leadership perspectives or consultants could also revitalise management practices.</a:t>
            </a:r>
          </a:p>
          <a:p>
            <a:pPr marL="12700" marR="5080">
              <a:lnSpc>
                <a:spcPts val="3030"/>
              </a:lnSpc>
              <a:spcBef>
                <a:spcPts val="1050"/>
              </a:spcBef>
              <a:tabLst>
                <a:tab pos="241300" algn="l"/>
              </a:tabLst>
            </a:pPr>
            <a:r>
              <a:rPr lang="en-GB" dirty="0"/>
              <a:t>4. The hotel could improve its online presence, offer shuttle services, or partner with local attractions to enhance accessibility. Strong digital marketing campaigns and loyalty programmes could also help draw repeat customers despite the location disadvantage. </a:t>
            </a:r>
          </a:p>
          <a:p>
            <a:endParaRPr lang="en-GB" sz="2000" dirty="0"/>
          </a:p>
          <a:p>
            <a:pPr marL="12700" marR="5080">
              <a:lnSpc>
                <a:spcPts val="3030"/>
              </a:lnSpc>
              <a:spcBef>
                <a:spcPts val="1050"/>
              </a:spcBef>
              <a:tabLst>
                <a:tab pos="241300" algn="l"/>
              </a:tabLst>
            </a:pPr>
            <a:endParaRPr lang="en-GB" sz="2000" dirty="0">
              <a:latin typeface="+mn-lt"/>
            </a:endParaRPr>
          </a:p>
          <a:p>
            <a:pPr marL="12700" marR="5080">
              <a:lnSpc>
                <a:spcPts val="3030"/>
              </a:lnSpc>
              <a:spcBef>
                <a:spcPts val="1050"/>
              </a:spcBef>
              <a:tabLst>
                <a:tab pos="241300" algn="l"/>
              </a:tabLst>
            </a:pPr>
            <a:endParaRPr lang="en-GB" sz="2000" dirty="0">
              <a:latin typeface="+mn-lt"/>
            </a:endParaRPr>
          </a:p>
        </p:txBody>
      </p:sp>
    </p:spTree>
    <p:extLst>
      <p:ext uri="{BB962C8B-B14F-4D97-AF65-F5344CB8AC3E}">
        <p14:creationId xmlns:p14="http://schemas.microsoft.com/office/powerpoint/2010/main" val="3859736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25C5D-BB0E-761D-5ABC-B959DCB84541}"/>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2631F47B-4C24-FD47-8713-DABB8420CDDE}"/>
              </a:ext>
            </a:extLst>
          </p:cNvPr>
          <p:cNvSpPr txBox="1">
            <a:spLocks noGrp="1"/>
          </p:cNvSpPr>
          <p:nvPr>
            <p:ph type="title"/>
          </p:nvPr>
        </p:nvSpPr>
        <p:spPr>
          <a:xfrm>
            <a:off x="762000" y="76200"/>
            <a:ext cx="8022540" cy="751488"/>
          </a:xfrm>
          <a:prstGeom prst="rect">
            <a:avLst/>
          </a:prstGeom>
        </p:spPr>
        <p:txBody>
          <a:bodyPr vert="horz" wrap="square" lIns="0" tIns="12700" rIns="0" bIns="0" rtlCol="0">
            <a:spAutoFit/>
          </a:bodyPr>
          <a:lstStyle/>
          <a:p>
            <a:pPr marL="12700">
              <a:lnSpc>
                <a:spcPct val="100000"/>
              </a:lnSpc>
              <a:spcBef>
                <a:spcPts val="100"/>
              </a:spcBef>
            </a:pPr>
            <a:r>
              <a:rPr lang="en-GB" sz="4800" dirty="0">
                <a:solidFill>
                  <a:schemeClr val="accent1"/>
                </a:solidFill>
              </a:rPr>
              <a:t>Possible answers</a:t>
            </a:r>
            <a:endParaRPr sz="4800" dirty="0">
              <a:solidFill>
                <a:schemeClr val="accent1"/>
              </a:solidFill>
            </a:endParaRPr>
          </a:p>
        </p:txBody>
      </p:sp>
      <p:sp>
        <p:nvSpPr>
          <p:cNvPr id="3" name="object 3">
            <a:extLst>
              <a:ext uri="{FF2B5EF4-FFF2-40B4-BE49-F238E27FC236}">
                <a16:creationId xmlns:a16="http://schemas.microsoft.com/office/drawing/2014/main" id="{82B334F2-F55F-42A5-A917-0C8AD2CBE809}"/>
              </a:ext>
            </a:extLst>
          </p:cNvPr>
          <p:cNvSpPr txBox="1"/>
          <p:nvPr/>
        </p:nvSpPr>
        <p:spPr>
          <a:xfrm>
            <a:off x="609600" y="1020329"/>
            <a:ext cx="11318875" cy="3571234"/>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r>
              <a:rPr lang="en-GB" dirty="0"/>
              <a:t>5. </a:t>
            </a:r>
            <a:r>
              <a:rPr lang="en-GB" sz="2000" dirty="0"/>
              <a:t>Rising competition may reduce market share and profit margins. To sustain growth, Coastal Hotel should differentiate its brand - for example, by offering more personalisation, or expanding into emerging UK cities with higher growth potential. </a:t>
            </a:r>
          </a:p>
          <a:p>
            <a:pPr marL="12700" marR="5080">
              <a:lnSpc>
                <a:spcPts val="3030"/>
              </a:lnSpc>
              <a:spcBef>
                <a:spcPts val="1050"/>
              </a:spcBef>
              <a:tabLst>
                <a:tab pos="241300" algn="l"/>
              </a:tabLst>
            </a:pPr>
            <a:r>
              <a:rPr lang="en-GB" sz="2000" dirty="0"/>
              <a:t>6. A strong cash flow enables </a:t>
            </a:r>
            <a:r>
              <a:rPr lang="en-GB" sz="2000"/>
              <a:t>Coastal Hotel </a:t>
            </a:r>
            <a:r>
              <a:rPr lang="en-GB" sz="2000" dirty="0"/>
              <a:t>to invest in property expansion, refurbish current facilities, and adopt technology to enhance guest experience. Strategic partnerships or franchising can support sustainable national growth with reduced financial risk. </a:t>
            </a:r>
          </a:p>
          <a:p>
            <a:pPr marL="12700" marR="5080">
              <a:lnSpc>
                <a:spcPts val="3030"/>
              </a:lnSpc>
              <a:spcBef>
                <a:spcPts val="1050"/>
              </a:spcBef>
              <a:tabLst>
                <a:tab pos="241300" algn="l"/>
              </a:tabLst>
            </a:pPr>
            <a:endParaRPr lang="en-GB" sz="2000" dirty="0">
              <a:latin typeface="+mn-lt"/>
            </a:endParaRPr>
          </a:p>
          <a:p>
            <a:pPr marL="12700" marR="5080">
              <a:lnSpc>
                <a:spcPts val="3030"/>
              </a:lnSpc>
              <a:spcBef>
                <a:spcPts val="1050"/>
              </a:spcBef>
              <a:tabLst>
                <a:tab pos="241300" algn="l"/>
              </a:tabLst>
            </a:pPr>
            <a:endParaRPr lang="en-GB" sz="2000" dirty="0">
              <a:latin typeface="+mn-lt"/>
            </a:endParaRPr>
          </a:p>
        </p:txBody>
      </p:sp>
    </p:spTree>
    <p:extLst>
      <p:ext uri="{BB962C8B-B14F-4D97-AF65-F5344CB8AC3E}">
        <p14:creationId xmlns:p14="http://schemas.microsoft.com/office/powerpoint/2010/main" val="254892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77290" y="5392928"/>
            <a:ext cx="3346450" cy="391160"/>
          </a:xfrm>
          <a:prstGeom prst="rect">
            <a:avLst/>
          </a:prstGeom>
        </p:spPr>
        <p:txBody>
          <a:bodyPr vert="horz" wrap="square" lIns="0" tIns="12700" rIns="0" bIns="0" rtlCol="0">
            <a:spAutoFit/>
          </a:bodyPr>
          <a:lstStyle/>
          <a:p>
            <a:pPr marL="1472565" marR="5080" indent="-1460500">
              <a:lnSpc>
                <a:spcPct val="100000"/>
              </a:lnSpc>
              <a:spcBef>
                <a:spcPts val="100"/>
              </a:spcBef>
            </a:pPr>
            <a:r>
              <a:rPr sz="1200" dirty="0">
                <a:latin typeface="Trebuchet MS"/>
                <a:cs typeface="Trebuchet MS"/>
              </a:rPr>
              <a:t>Johnson,</a:t>
            </a:r>
            <a:r>
              <a:rPr sz="1200" spc="75" dirty="0">
                <a:latin typeface="Trebuchet MS"/>
                <a:cs typeface="Trebuchet MS"/>
              </a:rPr>
              <a:t> </a:t>
            </a:r>
            <a:r>
              <a:rPr sz="1200" dirty="0">
                <a:latin typeface="Trebuchet MS"/>
                <a:cs typeface="Trebuchet MS"/>
              </a:rPr>
              <a:t>Whittington,</a:t>
            </a:r>
            <a:r>
              <a:rPr sz="1200" spc="40" dirty="0">
                <a:latin typeface="Trebuchet MS"/>
                <a:cs typeface="Trebuchet MS"/>
              </a:rPr>
              <a:t> </a:t>
            </a:r>
            <a:r>
              <a:rPr sz="1200" dirty="0">
                <a:latin typeface="Trebuchet MS"/>
                <a:cs typeface="Trebuchet MS"/>
              </a:rPr>
              <a:t>Scholes,</a:t>
            </a:r>
            <a:r>
              <a:rPr sz="1200" spc="75" dirty="0">
                <a:latin typeface="Trebuchet MS"/>
                <a:cs typeface="Trebuchet MS"/>
              </a:rPr>
              <a:t> </a:t>
            </a:r>
            <a:r>
              <a:rPr sz="1200" dirty="0">
                <a:latin typeface="Trebuchet MS"/>
                <a:cs typeface="Trebuchet MS"/>
              </a:rPr>
              <a:t>Angwin,</a:t>
            </a:r>
            <a:r>
              <a:rPr sz="1200" spc="120" dirty="0">
                <a:latin typeface="Trebuchet MS"/>
                <a:cs typeface="Trebuchet MS"/>
              </a:rPr>
              <a:t> </a:t>
            </a:r>
            <a:r>
              <a:rPr sz="1200" spc="45" dirty="0">
                <a:latin typeface="Trebuchet MS"/>
                <a:cs typeface="Trebuchet MS"/>
              </a:rPr>
              <a:t>Regner </a:t>
            </a:r>
            <a:r>
              <a:rPr sz="1200" spc="-10" dirty="0">
                <a:latin typeface="Trebuchet MS"/>
                <a:cs typeface="Trebuchet MS"/>
              </a:rPr>
              <a:t>(2017)</a:t>
            </a:r>
            <a:endParaRPr sz="1200">
              <a:latin typeface="Trebuchet MS"/>
              <a:cs typeface="Trebuchet MS"/>
            </a:endParaRPr>
          </a:p>
        </p:txBody>
      </p:sp>
      <p:grpSp>
        <p:nvGrpSpPr>
          <p:cNvPr id="3" name="object 3"/>
          <p:cNvGrpSpPr/>
          <p:nvPr/>
        </p:nvGrpSpPr>
        <p:grpSpPr>
          <a:xfrm>
            <a:off x="0" y="2159507"/>
            <a:ext cx="5816600" cy="3460750"/>
            <a:chOff x="0" y="2159507"/>
            <a:chExt cx="5816600" cy="3460750"/>
          </a:xfrm>
        </p:grpSpPr>
        <p:pic>
          <p:nvPicPr>
            <p:cNvPr id="4" name="object 4"/>
            <p:cNvPicPr/>
            <p:nvPr/>
          </p:nvPicPr>
          <p:blipFill>
            <a:blip r:embed="rId2" cstate="print"/>
            <a:stretch>
              <a:fillRect/>
            </a:stretch>
          </p:blipFill>
          <p:spPr>
            <a:xfrm>
              <a:off x="0" y="3489947"/>
              <a:ext cx="5816346" cy="2129790"/>
            </a:xfrm>
            <a:prstGeom prst="rect">
              <a:avLst/>
            </a:prstGeom>
          </p:spPr>
        </p:pic>
        <p:sp>
          <p:nvSpPr>
            <p:cNvPr id="5" name="object 5"/>
            <p:cNvSpPr/>
            <p:nvPr/>
          </p:nvSpPr>
          <p:spPr>
            <a:xfrm>
              <a:off x="247650" y="3973829"/>
              <a:ext cx="5061585" cy="1178560"/>
            </a:xfrm>
            <a:custGeom>
              <a:avLst/>
              <a:gdLst/>
              <a:ahLst/>
              <a:cxnLst/>
              <a:rect l="l" t="t" r="r" b="b"/>
              <a:pathLst>
                <a:path w="5061585" h="1178560">
                  <a:moveTo>
                    <a:pt x="3795903" y="0"/>
                  </a:moveTo>
                  <a:lnTo>
                    <a:pt x="1265301" y="0"/>
                  </a:lnTo>
                  <a:lnTo>
                    <a:pt x="0" y="1178052"/>
                  </a:lnTo>
                  <a:lnTo>
                    <a:pt x="5061204" y="1178052"/>
                  </a:lnTo>
                  <a:lnTo>
                    <a:pt x="3795903" y="0"/>
                  </a:lnTo>
                  <a:close/>
                </a:path>
              </a:pathLst>
            </a:custGeom>
            <a:solidFill>
              <a:srgbClr val="6F2F9F"/>
            </a:solidFill>
          </p:spPr>
          <p:txBody>
            <a:bodyPr wrap="square" lIns="0" tIns="0" rIns="0" bIns="0" rtlCol="0"/>
            <a:lstStyle/>
            <a:p>
              <a:endParaRPr/>
            </a:p>
          </p:txBody>
        </p:sp>
        <p:sp>
          <p:nvSpPr>
            <p:cNvPr id="6" name="object 6"/>
            <p:cNvSpPr/>
            <p:nvPr/>
          </p:nvSpPr>
          <p:spPr>
            <a:xfrm>
              <a:off x="247650" y="3973829"/>
              <a:ext cx="5061585" cy="1178560"/>
            </a:xfrm>
            <a:custGeom>
              <a:avLst/>
              <a:gdLst/>
              <a:ahLst/>
              <a:cxnLst/>
              <a:rect l="l" t="t" r="r" b="b"/>
              <a:pathLst>
                <a:path w="5061585" h="1178560">
                  <a:moveTo>
                    <a:pt x="0" y="1178052"/>
                  </a:moveTo>
                  <a:lnTo>
                    <a:pt x="1265301" y="0"/>
                  </a:lnTo>
                  <a:lnTo>
                    <a:pt x="3795903" y="0"/>
                  </a:lnTo>
                  <a:lnTo>
                    <a:pt x="5061204" y="1178052"/>
                  </a:lnTo>
                  <a:lnTo>
                    <a:pt x="0" y="1178052"/>
                  </a:lnTo>
                  <a:close/>
                </a:path>
              </a:pathLst>
            </a:custGeom>
            <a:ln w="50800">
              <a:solidFill>
                <a:srgbClr val="FFFF00"/>
              </a:solidFill>
            </a:ln>
          </p:spPr>
          <p:txBody>
            <a:bodyPr wrap="square" lIns="0" tIns="0" rIns="0" bIns="0" rtlCol="0"/>
            <a:lstStyle/>
            <a:p>
              <a:endParaRPr/>
            </a:p>
          </p:txBody>
        </p:sp>
        <p:pic>
          <p:nvPicPr>
            <p:cNvPr id="7" name="object 7"/>
            <p:cNvPicPr/>
            <p:nvPr/>
          </p:nvPicPr>
          <p:blipFill>
            <a:blip r:embed="rId3" cstate="print"/>
            <a:stretch>
              <a:fillRect/>
            </a:stretch>
          </p:blipFill>
          <p:spPr>
            <a:xfrm>
              <a:off x="0" y="2159507"/>
              <a:ext cx="5208270" cy="2242693"/>
            </a:xfrm>
            <a:prstGeom prst="rect">
              <a:avLst/>
            </a:prstGeom>
          </p:spPr>
        </p:pic>
        <p:sp>
          <p:nvSpPr>
            <p:cNvPr id="8" name="object 8"/>
            <p:cNvSpPr/>
            <p:nvPr/>
          </p:nvSpPr>
          <p:spPr>
            <a:xfrm>
              <a:off x="462533" y="2643377"/>
              <a:ext cx="4249420" cy="1290955"/>
            </a:xfrm>
            <a:custGeom>
              <a:avLst/>
              <a:gdLst/>
              <a:ahLst/>
              <a:cxnLst/>
              <a:rect l="l" t="t" r="r" b="b"/>
              <a:pathLst>
                <a:path w="4249420" h="1290954">
                  <a:moveTo>
                    <a:pt x="3186683" y="0"/>
                  </a:moveTo>
                  <a:lnTo>
                    <a:pt x="1062228" y="0"/>
                  </a:lnTo>
                  <a:lnTo>
                    <a:pt x="0" y="1290828"/>
                  </a:lnTo>
                  <a:lnTo>
                    <a:pt x="4248912" y="1290828"/>
                  </a:lnTo>
                  <a:lnTo>
                    <a:pt x="3186683" y="0"/>
                  </a:lnTo>
                  <a:close/>
                </a:path>
              </a:pathLst>
            </a:custGeom>
            <a:solidFill>
              <a:srgbClr val="6F2F9F"/>
            </a:solidFill>
          </p:spPr>
          <p:txBody>
            <a:bodyPr wrap="square" lIns="0" tIns="0" rIns="0" bIns="0" rtlCol="0"/>
            <a:lstStyle/>
            <a:p>
              <a:endParaRPr/>
            </a:p>
          </p:txBody>
        </p:sp>
        <p:sp>
          <p:nvSpPr>
            <p:cNvPr id="9" name="object 9"/>
            <p:cNvSpPr/>
            <p:nvPr/>
          </p:nvSpPr>
          <p:spPr>
            <a:xfrm>
              <a:off x="462533" y="2643377"/>
              <a:ext cx="4249420" cy="1290955"/>
            </a:xfrm>
            <a:custGeom>
              <a:avLst/>
              <a:gdLst/>
              <a:ahLst/>
              <a:cxnLst/>
              <a:rect l="l" t="t" r="r" b="b"/>
              <a:pathLst>
                <a:path w="4249420" h="1290954">
                  <a:moveTo>
                    <a:pt x="0" y="1290828"/>
                  </a:moveTo>
                  <a:lnTo>
                    <a:pt x="1062228" y="0"/>
                  </a:lnTo>
                  <a:lnTo>
                    <a:pt x="3186683" y="0"/>
                  </a:lnTo>
                  <a:lnTo>
                    <a:pt x="4248912" y="1290828"/>
                  </a:lnTo>
                  <a:lnTo>
                    <a:pt x="0" y="1290828"/>
                  </a:lnTo>
                  <a:close/>
                </a:path>
              </a:pathLst>
            </a:custGeom>
            <a:ln w="50800">
              <a:solidFill>
                <a:srgbClr val="FFFF00"/>
              </a:solidFill>
            </a:ln>
          </p:spPr>
          <p:txBody>
            <a:bodyPr wrap="square" lIns="0" tIns="0" rIns="0" bIns="0" rtlCol="0"/>
            <a:lstStyle/>
            <a:p>
              <a:endParaRPr/>
            </a:p>
          </p:txBody>
        </p:sp>
      </p:grpSp>
      <p:sp>
        <p:nvSpPr>
          <p:cNvPr id="10" name="object 10"/>
          <p:cNvSpPr txBox="1"/>
          <p:nvPr/>
        </p:nvSpPr>
        <p:spPr>
          <a:xfrm>
            <a:off x="1293367" y="3081020"/>
            <a:ext cx="2969260" cy="1849120"/>
          </a:xfrm>
          <a:prstGeom prst="rect">
            <a:avLst/>
          </a:prstGeom>
        </p:spPr>
        <p:txBody>
          <a:bodyPr vert="horz" wrap="square" lIns="0" tIns="12700" rIns="0" bIns="0" rtlCol="0">
            <a:spAutoFit/>
          </a:bodyPr>
          <a:lstStyle/>
          <a:p>
            <a:pPr marL="752475" marR="636270" indent="-492759">
              <a:lnSpc>
                <a:spcPct val="100000"/>
              </a:lnSpc>
              <a:spcBef>
                <a:spcPts val="100"/>
              </a:spcBef>
            </a:pPr>
            <a:r>
              <a:rPr sz="2400" spc="110" dirty="0">
                <a:solidFill>
                  <a:srgbClr val="FFFFFF"/>
                </a:solidFill>
                <a:latin typeface="Trebuchet MS"/>
                <a:cs typeface="Trebuchet MS"/>
              </a:rPr>
              <a:t>Business-</a:t>
            </a:r>
            <a:r>
              <a:rPr sz="2400" spc="-10" dirty="0">
                <a:solidFill>
                  <a:srgbClr val="FFFFFF"/>
                </a:solidFill>
                <a:latin typeface="Trebuchet MS"/>
                <a:cs typeface="Trebuchet MS"/>
              </a:rPr>
              <a:t>level strategy</a:t>
            </a:r>
            <a:endParaRPr sz="2400" dirty="0">
              <a:latin typeface="Trebuchet MS"/>
              <a:cs typeface="Trebuchet MS"/>
            </a:endParaRPr>
          </a:p>
          <a:p>
            <a:pPr>
              <a:lnSpc>
                <a:spcPct val="100000"/>
              </a:lnSpc>
            </a:pPr>
            <a:endParaRPr sz="2400" dirty="0">
              <a:latin typeface="Trebuchet MS"/>
              <a:cs typeface="Trebuchet MS"/>
            </a:endParaRPr>
          </a:p>
          <a:p>
            <a:pPr>
              <a:lnSpc>
                <a:spcPct val="100000"/>
              </a:lnSpc>
              <a:spcBef>
                <a:spcPts val="145"/>
              </a:spcBef>
            </a:pPr>
            <a:endParaRPr sz="2400" dirty="0">
              <a:latin typeface="Trebuchet MS"/>
              <a:cs typeface="Trebuchet MS"/>
            </a:endParaRPr>
          </a:p>
          <a:p>
            <a:pPr marL="12700">
              <a:lnSpc>
                <a:spcPct val="100000"/>
              </a:lnSpc>
            </a:pPr>
            <a:r>
              <a:rPr sz="2400" dirty="0">
                <a:solidFill>
                  <a:srgbClr val="FFFFFF"/>
                </a:solidFill>
                <a:latin typeface="Trebuchet MS"/>
                <a:cs typeface="Trebuchet MS"/>
              </a:rPr>
              <a:t>Functional</a:t>
            </a:r>
            <a:r>
              <a:rPr sz="2400" spc="204" dirty="0">
                <a:solidFill>
                  <a:srgbClr val="FFFFFF"/>
                </a:solidFill>
                <a:latin typeface="Trebuchet MS"/>
                <a:cs typeface="Trebuchet MS"/>
              </a:rPr>
              <a:t> </a:t>
            </a:r>
            <a:r>
              <a:rPr sz="2400" spc="-10" dirty="0">
                <a:solidFill>
                  <a:srgbClr val="FFFFFF"/>
                </a:solidFill>
                <a:latin typeface="Trebuchet MS"/>
                <a:cs typeface="Trebuchet MS"/>
              </a:rPr>
              <a:t>strategies</a:t>
            </a:r>
            <a:endParaRPr sz="2400" dirty="0">
              <a:latin typeface="Trebuchet MS"/>
              <a:cs typeface="Trebuchet MS"/>
            </a:endParaRPr>
          </a:p>
        </p:txBody>
      </p:sp>
      <p:grpSp>
        <p:nvGrpSpPr>
          <p:cNvPr id="11" name="object 11"/>
          <p:cNvGrpSpPr/>
          <p:nvPr/>
        </p:nvGrpSpPr>
        <p:grpSpPr>
          <a:xfrm>
            <a:off x="109728" y="661416"/>
            <a:ext cx="4623435" cy="2466975"/>
            <a:chOff x="109728" y="661416"/>
            <a:chExt cx="4623435" cy="2466975"/>
          </a:xfrm>
        </p:grpSpPr>
        <p:pic>
          <p:nvPicPr>
            <p:cNvPr id="12" name="object 12"/>
            <p:cNvPicPr/>
            <p:nvPr/>
          </p:nvPicPr>
          <p:blipFill>
            <a:blip r:embed="rId4" cstate="print"/>
            <a:stretch>
              <a:fillRect/>
            </a:stretch>
          </p:blipFill>
          <p:spPr>
            <a:xfrm>
              <a:off x="109728" y="661416"/>
              <a:ext cx="4623054" cy="2466720"/>
            </a:xfrm>
            <a:prstGeom prst="rect">
              <a:avLst/>
            </a:prstGeom>
          </p:spPr>
        </p:pic>
        <p:sp>
          <p:nvSpPr>
            <p:cNvPr id="13" name="object 13"/>
            <p:cNvSpPr/>
            <p:nvPr/>
          </p:nvSpPr>
          <p:spPr>
            <a:xfrm>
              <a:off x="613410" y="1145286"/>
              <a:ext cx="3632200" cy="1515110"/>
            </a:xfrm>
            <a:custGeom>
              <a:avLst/>
              <a:gdLst/>
              <a:ahLst/>
              <a:cxnLst/>
              <a:rect l="l" t="t" r="r" b="b"/>
              <a:pathLst>
                <a:path w="3632200" h="1515110">
                  <a:moveTo>
                    <a:pt x="2723768" y="0"/>
                  </a:moveTo>
                  <a:lnTo>
                    <a:pt x="907923" y="0"/>
                  </a:lnTo>
                  <a:lnTo>
                    <a:pt x="0" y="1514855"/>
                  </a:lnTo>
                  <a:lnTo>
                    <a:pt x="3631691" y="1514855"/>
                  </a:lnTo>
                  <a:lnTo>
                    <a:pt x="2723768" y="0"/>
                  </a:lnTo>
                  <a:close/>
                </a:path>
              </a:pathLst>
            </a:custGeom>
            <a:solidFill>
              <a:srgbClr val="6F2F9F"/>
            </a:solidFill>
          </p:spPr>
          <p:txBody>
            <a:bodyPr wrap="square" lIns="0" tIns="0" rIns="0" bIns="0" rtlCol="0"/>
            <a:lstStyle/>
            <a:p>
              <a:endParaRPr/>
            </a:p>
          </p:txBody>
        </p:sp>
        <p:sp>
          <p:nvSpPr>
            <p:cNvPr id="14" name="object 14"/>
            <p:cNvSpPr/>
            <p:nvPr/>
          </p:nvSpPr>
          <p:spPr>
            <a:xfrm>
              <a:off x="613410" y="1145286"/>
              <a:ext cx="3632200" cy="1515110"/>
            </a:xfrm>
            <a:custGeom>
              <a:avLst/>
              <a:gdLst/>
              <a:ahLst/>
              <a:cxnLst/>
              <a:rect l="l" t="t" r="r" b="b"/>
              <a:pathLst>
                <a:path w="3632200" h="1515110">
                  <a:moveTo>
                    <a:pt x="0" y="1514855"/>
                  </a:moveTo>
                  <a:lnTo>
                    <a:pt x="907923" y="0"/>
                  </a:lnTo>
                  <a:lnTo>
                    <a:pt x="2723768" y="0"/>
                  </a:lnTo>
                  <a:lnTo>
                    <a:pt x="3631691" y="1514855"/>
                  </a:lnTo>
                  <a:lnTo>
                    <a:pt x="0" y="1514855"/>
                  </a:lnTo>
                  <a:close/>
                </a:path>
              </a:pathLst>
            </a:custGeom>
            <a:ln w="50799">
              <a:solidFill>
                <a:srgbClr val="FFFF00"/>
              </a:solidFill>
            </a:ln>
          </p:spPr>
          <p:txBody>
            <a:bodyPr wrap="square" lIns="0" tIns="0" rIns="0" bIns="0" rtlCol="0"/>
            <a:lstStyle/>
            <a:p>
              <a:endParaRPr/>
            </a:p>
          </p:txBody>
        </p:sp>
      </p:grpSp>
      <p:sp>
        <p:nvSpPr>
          <p:cNvPr id="15" name="object 15" descr="$PPTXTitle"/>
          <p:cNvSpPr txBox="1">
            <a:spLocks noGrp="1"/>
          </p:cNvSpPr>
          <p:nvPr>
            <p:ph type="title"/>
          </p:nvPr>
        </p:nvSpPr>
        <p:spPr>
          <a:xfrm>
            <a:off x="1642617" y="1329054"/>
            <a:ext cx="1573530" cy="1305486"/>
          </a:xfrm>
          <a:prstGeom prst="rect">
            <a:avLst/>
          </a:prstGeom>
        </p:spPr>
        <p:txBody>
          <a:bodyPr vert="horz" wrap="square" lIns="0" tIns="12700" rIns="0" bIns="0" rtlCol="0">
            <a:spAutoFit/>
          </a:bodyPr>
          <a:lstStyle/>
          <a:p>
            <a:pPr marL="12700" marR="5080" algn="ctr">
              <a:lnSpc>
                <a:spcPct val="100000"/>
              </a:lnSpc>
              <a:spcBef>
                <a:spcPts val="100"/>
              </a:spcBef>
            </a:pPr>
            <a:r>
              <a:rPr sz="2800" spc="-10" dirty="0">
                <a:solidFill>
                  <a:srgbClr val="FFFFFF"/>
                </a:solidFill>
              </a:rPr>
              <a:t>Corporate-level strategy</a:t>
            </a:r>
          </a:p>
        </p:txBody>
      </p:sp>
      <p:sp>
        <p:nvSpPr>
          <p:cNvPr id="16" name="object 16"/>
          <p:cNvSpPr txBox="1"/>
          <p:nvPr/>
        </p:nvSpPr>
        <p:spPr>
          <a:xfrm>
            <a:off x="6031484" y="1148841"/>
            <a:ext cx="4570095" cy="1123315"/>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rPr>
              <a:t>Diversifying</a:t>
            </a:r>
            <a:r>
              <a:rPr sz="1800" spc="45" dirty="0">
                <a:latin typeface="Trebuchet MS"/>
                <a:cs typeface="Trebuchet MS"/>
              </a:rPr>
              <a:t> </a:t>
            </a:r>
            <a:r>
              <a:rPr sz="1800" dirty="0">
                <a:latin typeface="Trebuchet MS"/>
                <a:cs typeface="Trebuchet MS"/>
              </a:rPr>
              <a:t>from</a:t>
            </a:r>
            <a:r>
              <a:rPr sz="1800" spc="50" dirty="0">
                <a:latin typeface="Trebuchet MS"/>
                <a:cs typeface="Trebuchet MS"/>
              </a:rPr>
              <a:t> </a:t>
            </a:r>
            <a:r>
              <a:rPr sz="1800" dirty="0">
                <a:latin typeface="Trebuchet MS"/>
                <a:cs typeface="Trebuchet MS"/>
              </a:rPr>
              <a:t>the</a:t>
            </a:r>
            <a:r>
              <a:rPr sz="1800" spc="35" dirty="0">
                <a:latin typeface="Trebuchet MS"/>
                <a:cs typeface="Trebuchet MS"/>
              </a:rPr>
              <a:t> </a:t>
            </a:r>
            <a:r>
              <a:rPr sz="1800" dirty="0">
                <a:latin typeface="Trebuchet MS"/>
                <a:cs typeface="Trebuchet MS"/>
              </a:rPr>
              <a:t>organisation’s</a:t>
            </a:r>
            <a:r>
              <a:rPr sz="1800" spc="40" dirty="0">
                <a:latin typeface="Trebuchet MS"/>
                <a:cs typeface="Trebuchet MS"/>
              </a:rPr>
              <a:t> </a:t>
            </a:r>
            <a:r>
              <a:rPr sz="1800" spc="-10" dirty="0">
                <a:latin typeface="Trebuchet MS"/>
                <a:cs typeface="Trebuchet MS"/>
              </a:rPr>
              <a:t>original </a:t>
            </a:r>
            <a:r>
              <a:rPr sz="1800" spc="-20" dirty="0">
                <a:latin typeface="Trebuchet MS"/>
                <a:cs typeface="Trebuchet MS"/>
              </a:rPr>
              <a:t>activities</a:t>
            </a:r>
            <a:r>
              <a:rPr sz="1800" spc="-75" dirty="0">
                <a:latin typeface="Trebuchet MS"/>
                <a:cs typeface="Trebuchet MS"/>
              </a:rPr>
              <a:t> </a:t>
            </a:r>
            <a:r>
              <a:rPr sz="1800" spc="-10" dirty="0">
                <a:latin typeface="Trebuchet MS"/>
                <a:cs typeface="Trebuchet MS"/>
              </a:rPr>
              <a:t>into</a:t>
            </a:r>
            <a:r>
              <a:rPr sz="1800" spc="-60" dirty="0">
                <a:latin typeface="Trebuchet MS"/>
                <a:cs typeface="Trebuchet MS"/>
              </a:rPr>
              <a:t> </a:t>
            </a:r>
            <a:r>
              <a:rPr sz="1800" dirty="0">
                <a:latin typeface="Trebuchet MS"/>
                <a:cs typeface="Trebuchet MS"/>
              </a:rPr>
              <a:t>other</a:t>
            </a:r>
            <a:r>
              <a:rPr sz="1800" spc="-40" dirty="0">
                <a:latin typeface="Trebuchet MS"/>
                <a:cs typeface="Trebuchet MS"/>
              </a:rPr>
              <a:t> </a:t>
            </a:r>
            <a:r>
              <a:rPr sz="1800" spc="-25" dirty="0">
                <a:latin typeface="Trebuchet MS"/>
                <a:cs typeface="Trebuchet MS"/>
              </a:rPr>
              <a:t>activities</a:t>
            </a:r>
            <a:r>
              <a:rPr sz="1800" spc="-90" dirty="0">
                <a:latin typeface="Trebuchet MS"/>
                <a:cs typeface="Trebuchet MS"/>
              </a:rPr>
              <a:t> </a:t>
            </a:r>
            <a:r>
              <a:rPr sz="1800" spc="-120" dirty="0">
                <a:latin typeface="Trebuchet MS"/>
                <a:cs typeface="Trebuchet MS"/>
              </a:rPr>
              <a:t>(e.g.</a:t>
            </a:r>
            <a:r>
              <a:rPr sz="1800" spc="-50" dirty="0">
                <a:latin typeface="Trebuchet MS"/>
                <a:cs typeface="Trebuchet MS"/>
              </a:rPr>
              <a:t> </a:t>
            </a:r>
            <a:r>
              <a:rPr sz="1800" spc="45" dirty="0">
                <a:latin typeface="Trebuchet MS"/>
                <a:cs typeface="Trebuchet MS"/>
              </a:rPr>
              <a:t>Accor </a:t>
            </a:r>
            <a:r>
              <a:rPr sz="1800" dirty="0">
                <a:latin typeface="Trebuchet MS"/>
                <a:cs typeface="Trebuchet MS"/>
              </a:rPr>
              <a:t>diversifying</a:t>
            </a:r>
            <a:r>
              <a:rPr sz="1800" spc="-20" dirty="0">
                <a:latin typeface="Trebuchet MS"/>
                <a:cs typeface="Trebuchet MS"/>
              </a:rPr>
              <a:t> </a:t>
            </a:r>
            <a:r>
              <a:rPr sz="1800" spc="-35" dirty="0">
                <a:latin typeface="Trebuchet MS"/>
                <a:cs typeface="Trebuchet MS"/>
              </a:rPr>
              <a:t>their</a:t>
            </a:r>
            <a:r>
              <a:rPr sz="1800" spc="-25" dirty="0">
                <a:latin typeface="Trebuchet MS"/>
                <a:cs typeface="Trebuchet MS"/>
              </a:rPr>
              <a:t> </a:t>
            </a:r>
            <a:r>
              <a:rPr sz="1800" spc="60" dirty="0">
                <a:latin typeface="Trebuchet MS"/>
                <a:cs typeface="Trebuchet MS"/>
              </a:rPr>
              <a:t>brands</a:t>
            </a:r>
            <a:r>
              <a:rPr sz="1800" spc="-30" dirty="0">
                <a:latin typeface="Trebuchet MS"/>
                <a:cs typeface="Trebuchet MS"/>
              </a:rPr>
              <a:t> </a:t>
            </a:r>
            <a:r>
              <a:rPr sz="1800" dirty="0">
                <a:latin typeface="Trebuchet MS"/>
                <a:cs typeface="Trebuchet MS"/>
              </a:rPr>
              <a:t>for</a:t>
            </a:r>
            <a:r>
              <a:rPr sz="1800" spc="-15" dirty="0">
                <a:latin typeface="Trebuchet MS"/>
                <a:cs typeface="Trebuchet MS"/>
              </a:rPr>
              <a:t> </a:t>
            </a:r>
            <a:r>
              <a:rPr sz="1800" dirty="0">
                <a:latin typeface="Trebuchet MS"/>
                <a:cs typeface="Trebuchet MS"/>
              </a:rPr>
              <a:t>wider</a:t>
            </a:r>
            <a:r>
              <a:rPr sz="1800" spc="-15" dirty="0">
                <a:latin typeface="Trebuchet MS"/>
                <a:cs typeface="Trebuchet MS"/>
              </a:rPr>
              <a:t> </a:t>
            </a:r>
            <a:r>
              <a:rPr sz="1800" spc="-10" dirty="0">
                <a:latin typeface="Trebuchet MS"/>
                <a:cs typeface="Trebuchet MS"/>
              </a:rPr>
              <a:t>market reach.)</a:t>
            </a:r>
            <a:endParaRPr sz="1800">
              <a:latin typeface="Trebuchet MS"/>
              <a:cs typeface="Trebuchet MS"/>
            </a:endParaRPr>
          </a:p>
        </p:txBody>
      </p:sp>
      <p:sp>
        <p:nvSpPr>
          <p:cNvPr id="17" name="object 17"/>
          <p:cNvSpPr/>
          <p:nvPr/>
        </p:nvSpPr>
        <p:spPr>
          <a:xfrm>
            <a:off x="4007866" y="1659254"/>
            <a:ext cx="2736850" cy="3176905"/>
          </a:xfrm>
          <a:custGeom>
            <a:avLst/>
            <a:gdLst/>
            <a:ahLst/>
            <a:cxnLst/>
            <a:rect l="l" t="t" r="r" b="b"/>
            <a:pathLst>
              <a:path w="2736850" h="3176904">
                <a:moveTo>
                  <a:pt x="1683639" y="47625"/>
                </a:moveTo>
                <a:lnTo>
                  <a:pt x="1672513" y="41783"/>
                </a:lnTo>
                <a:lnTo>
                  <a:pt x="1667637" y="39230"/>
                </a:lnTo>
                <a:lnTo>
                  <a:pt x="1667637" y="42849"/>
                </a:lnTo>
                <a:lnTo>
                  <a:pt x="1658429" y="48755"/>
                </a:lnTo>
                <a:lnTo>
                  <a:pt x="1667560" y="42849"/>
                </a:lnTo>
                <a:lnTo>
                  <a:pt x="1667637" y="39230"/>
                </a:lnTo>
                <a:lnTo>
                  <a:pt x="1595882" y="1524"/>
                </a:lnTo>
                <a:lnTo>
                  <a:pt x="1592834" y="0"/>
                </a:lnTo>
                <a:lnTo>
                  <a:pt x="1589024" y="1143"/>
                </a:lnTo>
                <a:lnTo>
                  <a:pt x="1587373" y="4191"/>
                </a:lnTo>
                <a:lnTo>
                  <a:pt x="1585722" y="7366"/>
                </a:lnTo>
                <a:lnTo>
                  <a:pt x="1586992" y="11176"/>
                </a:lnTo>
                <a:lnTo>
                  <a:pt x="1590040" y="12827"/>
                </a:lnTo>
                <a:lnTo>
                  <a:pt x="1647190" y="42849"/>
                </a:lnTo>
                <a:lnTo>
                  <a:pt x="0" y="116840"/>
                </a:lnTo>
                <a:lnTo>
                  <a:pt x="508" y="129540"/>
                </a:lnTo>
                <a:lnTo>
                  <a:pt x="1647926" y="55549"/>
                </a:lnTo>
                <a:lnTo>
                  <a:pt x="1593596" y="90678"/>
                </a:lnTo>
                <a:lnTo>
                  <a:pt x="1590548" y="92583"/>
                </a:lnTo>
                <a:lnTo>
                  <a:pt x="1589786" y="96520"/>
                </a:lnTo>
                <a:lnTo>
                  <a:pt x="1593596" y="102362"/>
                </a:lnTo>
                <a:lnTo>
                  <a:pt x="1597533" y="103251"/>
                </a:lnTo>
                <a:lnTo>
                  <a:pt x="1683639" y="47625"/>
                </a:lnTo>
                <a:close/>
              </a:path>
              <a:path w="2736850" h="3176904">
                <a:moveTo>
                  <a:pt x="2520823" y="1625600"/>
                </a:moveTo>
                <a:lnTo>
                  <a:pt x="2436495" y="1573530"/>
                </a:lnTo>
                <a:lnTo>
                  <a:pt x="2433574" y="1571625"/>
                </a:lnTo>
                <a:lnTo>
                  <a:pt x="2429637" y="1572514"/>
                </a:lnTo>
                <a:lnTo>
                  <a:pt x="2427732" y="1575562"/>
                </a:lnTo>
                <a:lnTo>
                  <a:pt x="2425954" y="1578483"/>
                </a:lnTo>
                <a:lnTo>
                  <a:pt x="2426843" y="1582420"/>
                </a:lnTo>
                <a:lnTo>
                  <a:pt x="2429764" y="1584325"/>
                </a:lnTo>
                <a:lnTo>
                  <a:pt x="2484894" y="1618386"/>
                </a:lnTo>
                <a:lnTo>
                  <a:pt x="236601" y="1559179"/>
                </a:lnTo>
                <a:lnTo>
                  <a:pt x="236347" y="1571625"/>
                </a:lnTo>
                <a:lnTo>
                  <a:pt x="236347" y="1571879"/>
                </a:lnTo>
                <a:lnTo>
                  <a:pt x="2484437" y="1631086"/>
                </a:lnTo>
                <a:lnTo>
                  <a:pt x="2424684" y="1663827"/>
                </a:lnTo>
                <a:lnTo>
                  <a:pt x="2423541" y="1667764"/>
                </a:lnTo>
                <a:lnTo>
                  <a:pt x="2425319" y="1670812"/>
                </a:lnTo>
                <a:lnTo>
                  <a:pt x="2426970" y="1673860"/>
                </a:lnTo>
                <a:lnTo>
                  <a:pt x="2430780" y="1675003"/>
                </a:lnTo>
                <a:lnTo>
                  <a:pt x="2509710" y="1631696"/>
                </a:lnTo>
                <a:lnTo>
                  <a:pt x="2520823" y="1625600"/>
                </a:lnTo>
                <a:close/>
              </a:path>
              <a:path w="2736850" h="3176904">
                <a:moveTo>
                  <a:pt x="2736469" y="3135376"/>
                </a:moveTo>
                <a:lnTo>
                  <a:pt x="2656967" y="3076194"/>
                </a:lnTo>
                <a:lnTo>
                  <a:pt x="2654173" y="3074035"/>
                </a:lnTo>
                <a:lnTo>
                  <a:pt x="2650236" y="3074670"/>
                </a:lnTo>
                <a:lnTo>
                  <a:pt x="2648077" y="3077464"/>
                </a:lnTo>
                <a:lnTo>
                  <a:pt x="2646032" y="3080258"/>
                </a:lnTo>
                <a:lnTo>
                  <a:pt x="2646553" y="3084322"/>
                </a:lnTo>
                <a:lnTo>
                  <a:pt x="2649347" y="3086354"/>
                </a:lnTo>
                <a:lnTo>
                  <a:pt x="2701328" y="3125025"/>
                </a:lnTo>
                <a:lnTo>
                  <a:pt x="668528" y="2897251"/>
                </a:lnTo>
                <a:lnTo>
                  <a:pt x="667004" y="2909951"/>
                </a:lnTo>
                <a:lnTo>
                  <a:pt x="2699969" y="3137598"/>
                </a:lnTo>
                <a:lnTo>
                  <a:pt x="2637536" y="3165221"/>
                </a:lnTo>
                <a:lnTo>
                  <a:pt x="2636012" y="3169031"/>
                </a:lnTo>
                <a:lnTo>
                  <a:pt x="2637409" y="3172206"/>
                </a:lnTo>
                <a:lnTo>
                  <a:pt x="2638933" y="3175381"/>
                </a:lnTo>
                <a:lnTo>
                  <a:pt x="2642603" y="3176905"/>
                </a:lnTo>
                <a:lnTo>
                  <a:pt x="2645778" y="3175381"/>
                </a:lnTo>
                <a:lnTo>
                  <a:pt x="2725521" y="3140202"/>
                </a:lnTo>
                <a:lnTo>
                  <a:pt x="2736469" y="3135376"/>
                </a:lnTo>
                <a:close/>
              </a:path>
            </a:pathLst>
          </a:custGeom>
          <a:solidFill>
            <a:srgbClr val="4471C4"/>
          </a:solidFill>
        </p:spPr>
        <p:txBody>
          <a:bodyPr wrap="square" lIns="0" tIns="0" rIns="0" bIns="0" rtlCol="0"/>
          <a:lstStyle/>
          <a:p>
            <a:endParaRPr/>
          </a:p>
        </p:txBody>
      </p:sp>
      <p:sp>
        <p:nvSpPr>
          <p:cNvPr id="18" name="object 18"/>
          <p:cNvSpPr txBox="1"/>
          <p:nvPr/>
        </p:nvSpPr>
        <p:spPr>
          <a:xfrm>
            <a:off x="6740397" y="2902711"/>
            <a:ext cx="4231005" cy="848360"/>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rPr>
              <a:t>Marketing</a:t>
            </a:r>
            <a:r>
              <a:rPr sz="1800" spc="114" dirty="0">
                <a:latin typeface="Trebuchet MS"/>
                <a:cs typeface="Trebuchet MS"/>
              </a:rPr>
              <a:t> </a:t>
            </a:r>
            <a:r>
              <a:rPr sz="1800" spc="65" dirty="0">
                <a:latin typeface="Trebuchet MS"/>
                <a:cs typeface="Trebuchet MS"/>
              </a:rPr>
              <a:t>and</a:t>
            </a:r>
            <a:r>
              <a:rPr sz="1800" spc="130" dirty="0">
                <a:latin typeface="Trebuchet MS"/>
                <a:cs typeface="Trebuchet MS"/>
              </a:rPr>
              <a:t> </a:t>
            </a:r>
            <a:r>
              <a:rPr sz="1800" dirty="0">
                <a:latin typeface="Trebuchet MS"/>
                <a:cs typeface="Trebuchet MS"/>
              </a:rPr>
              <a:t>product</a:t>
            </a:r>
            <a:r>
              <a:rPr sz="1800" spc="175" dirty="0">
                <a:latin typeface="Trebuchet MS"/>
                <a:cs typeface="Trebuchet MS"/>
              </a:rPr>
              <a:t> </a:t>
            </a:r>
            <a:r>
              <a:rPr sz="1800" spc="-10" dirty="0">
                <a:latin typeface="Trebuchet MS"/>
                <a:cs typeface="Trebuchet MS"/>
              </a:rPr>
              <a:t>improvement </a:t>
            </a:r>
            <a:r>
              <a:rPr sz="1800" dirty="0">
                <a:latin typeface="Trebuchet MS"/>
                <a:cs typeface="Trebuchet MS"/>
              </a:rPr>
              <a:t>strategies</a:t>
            </a:r>
            <a:r>
              <a:rPr sz="1800" spc="-5" dirty="0">
                <a:latin typeface="Trebuchet MS"/>
                <a:cs typeface="Trebuchet MS"/>
              </a:rPr>
              <a:t>  </a:t>
            </a:r>
            <a:r>
              <a:rPr sz="1800" spc="-120" dirty="0">
                <a:latin typeface="Trebuchet MS"/>
                <a:cs typeface="Trebuchet MS"/>
              </a:rPr>
              <a:t>(e.g.</a:t>
            </a:r>
            <a:r>
              <a:rPr sz="1800" spc="15" dirty="0">
                <a:latin typeface="Trebuchet MS"/>
                <a:cs typeface="Trebuchet MS"/>
              </a:rPr>
              <a:t> </a:t>
            </a:r>
            <a:r>
              <a:rPr sz="1800" spc="70" dirty="0">
                <a:latin typeface="Trebuchet MS"/>
                <a:cs typeface="Trebuchet MS"/>
              </a:rPr>
              <a:t>Developing</a:t>
            </a:r>
            <a:r>
              <a:rPr sz="1800" spc="15" dirty="0">
                <a:latin typeface="Trebuchet MS"/>
                <a:cs typeface="Trebuchet MS"/>
              </a:rPr>
              <a:t> </a:t>
            </a:r>
            <a:r>
              <a:rPr sz="1800" dirty="0">
                <a:latin typeface="Trebuchet MS"/>
                <a:cs typeface="Trebuchet MS"/>
              </a:rPr>
              <a:t>a</a:t>
            </a:r>
            <a:r>
              <a:rPr sz="1800" spc="-25" dirty="0">
                <a:latin typeface="Trebuchet MS"/>
                <a:cs typeface="Trebuchet MS"/>
              </a:rPr>
              <a:t> </a:t>
            </a:r>
            <a:r>
              <a:rPr sz="1800" dirty="0">
                <a:latin typeface="Trebuchet MS"/>
                <a:cs typeface="Trebuchet MS"/>
              </a:rPr>
              <a:t>lower</a:t>
            </a:r>
            <a:r>
              <a:rPr sz="1800" spc="20" dirty="0">
                <a:latin typeface="Trebuchet MS"/>
                <a:cs typeface="Trebuchet MS"/>
              </a:rPr>
              <a:t> </a:t>
            </a:r>
            <a:r>
              <a:rPr sz="1800" spc="30" dirty="0">
                <a:latin typeface="Trebuchet MS"/>
                <a:cs typeface="Trebuchet MS"/>
              </a:rPr>
              <a:t>cost </a:t>
            </a:r>
            <a:r>
              <a:rPr sz="1800" spc="55" dirty="0">
                <a:latin typeface="Trebuchet MS"/>
                <a:cs typeface="Trebuchet MS"/>
              </a:rPr>
              <a:t>accommodation</a:t>
            </a:r>
            <a:r>
              <a:rPr sz="1800" spc="45" dirty="0">
                <a:latin typeface="Trebuchet MS"/>
                <a:cs typeface="Trebuchet MS"/>
              </a:rPr>
              <a:t> </a:t>
            </a:r>
            <a:r>
              <a:rPr sz="1800" dirty="0">
                <a:latin typeface="Trebuchet MS"/>
                <a:cs typeface="Trebuchet MS"/>
              </a:rPr>
              <a:t>increased</a:t>
            </a:r>
            <a:r>
              <a:rPr sz="1800" spc="85" dirty="0">
                <a:latin typeface="Trebuchet MS"/>
                <a:cs typeface="Trebuchet MS"/>
              </a:rPr>
              <a:t> </a:t>
            </a:r>
            <a:r>
              <a:rPr sz="1800" spc="70" dirty="0">
                <a:latin typeface="Trebuchet MS"/>
                <a:cs typeface="Trebuchet MS"/>
              </a:rPr>
              <a:t>room</a:t>
            </a:r>
            <a:r>
              <a:rPr sz="1800" spc="55" dirty="0">
                <a:latin typeface="Trebuchet MS"/>
                <a:cs typeface="Trebuchet MS"/>
              </a:rPr>
              <a:t> </a:t>
            </a:r>
            <a:r>
              <a:rPr sz="1800" spc="-10" dirty="0">
                <a:latin typeface="Trebuchet MS"/>
                <a:cs typeface="Trebuchet MS"/>
              </a:rPr>
              <a:t>sales).</a:t>
            </a:r>
            <a:endParaRPr sz="1800">
              <a:latin typeface="Trebuchet MS"/>
              <a:cs typeface="Trebuchet MS"/>
            </a:endParaRPr>
          </a:p>
        </p:txBody>
      </p:sp>
      <p:sp>
        <p:nvSpPr>
          <p:cNvPr id="19" name="object 19"/>
          <p:cNvSpPr txBox="1"/>
          <p:nvPr/>
        </p:nvSpPr>
        <p:spPr>
          <a:xfrm>
            <a:off x="7105015" y="4475810"/>
            <a:ext cx="3841750" cy="848994"/>
          </a:xfrm>
          <a:prstGeom prst="rect">
            <a:avLst/>
          </a:prstGeom>
        </p:spPr>
        <p:txBody>
          <a:bodyPr vert="horz" wrap="square" lIns="0" tIns="12700" rIns="0" bIns="0" rtlCol="0">
            <a:spAutoFit/>
          </a:bodyPr>
          <a:lstStyle/>
          <a:p>
            <a:pPr marL="12700" marR="5080">
              <a:lnSpc>
                <a:spcPct val="100000"/>
              </a:lnSpc>
              <a:spcBef>
                <a:spcPts val="100"/>
              </a:spcBef>
            </a:pPr>
            <a:r>
              <a:rPr sz="1800" spc="90" dirty="0">
                <a:latin typeface="Trebuchet MS"/>
                <a:cs typeface="Trebuchet MS"/>
              </a:rPr>
              <a:t>Marco</a:t>
            </a:r>
            <a:r>
              <a:rPr sz="1800" spc="-20" dirty="0">
                <a:latin typeface="Trebuchet MS"/>
                <a:cs typeface="Trebuchet MS"/>
              </a:rPr>
              <a:t> </a:t>
            </a:r>
            <a:r>
              <a:rPr sz="1800" dirty="0">
                <a:latin typeface="Trebuchet MS"/>
                <a:cs typeface="Trebuchet MS"/>
              </a:rPr>
              <a:t>Pierre</a:t>
            </a:r>
            <a:r>
              <a:rPr sz="1800" spc="15" dirty="0">
                <a:latin typeface="Trebuchet MS"/>
                <a:cs typeface="Trebuchet MS"/>
              </a:rPr>
              <a:t> </a:t>
            </a:r>
            <a:r>
              <a:rPr sz="1800" dirty="0">
                <a:latin typeface="Trebuchet MS"/>
                <a:cs typeface="Trebuchet MS"/>
              </a:rPr>
              <a:t>White</a:t>
            </a:r>
            <a:r>
              <a:rPr sz="1800" spc="-5" dirty="0">
                <a:latin typeface="Trebuchet MS"/>
                <a:cs typeface="Trebuchet MS"/>
              </a:rPr>
              <a:t> </a:t>
            </a:r>
            <a:r>
              <a:rPr sz="1800" spc="70" dirty="0">
                <a:latin typeface="Trebuchet MS"/>
                <a:cs typeface="Trebuchet MS"/>
              </a:rPr>
              <a:t>group </a:t>
            </a:r>
            <a:r>
              <a:rPr sz="1800" dirty="0">
                <a:latin typeface="Trebuchet MS"/>
                <a:cs typeface="Trebuchet MS"/>
              </a:rPr>
              <a:t>restaurants</a:t>
            </a:r>
            <a:r>
              <a:rPr sz="1800" spc="-20" dirty="0">
                <a:latin typeface="Trebuchet MS"/>
                <a:cs typeface="Trebuchet MS"/>
              </a:rPr>
              <a:t> </a:t>
            </a:r>
            <a:r>
              <a:rPr sz="1800" dirty="0">
                <a:latin typeface="Trebuchet MS"/>
                <a:cs typeface="Trebuchet MS"/>
              </a:rPr>
              <a:t>are</a:t>
            </a:r>
            <a:r>
              <a:rPr sz="1800" spc="-40" dirty="0">
                <a:latin typeface="Trebuchet MS"/>
                <a:cs typeface="Trebuchet MS"/>
              </a:rPr>
              <a:t> </a:t>
            </a:r>
            <a:r>
              <a:rPr sz="1800" spc="65" dirty="0">
                <a:latin typeface="Trebuchet MS"/>
                <a:cs typeface="Trebuchet MS"/>
              </a:rPr>
              <a:t>geared</a:t>
            </a:r>
            <a:r>
              <a:rPr sz="1800" spc="-20" dirty="0">
                <a:latin typeface="Trebuchet MS"/>
                <a:cs typeface="Trebuchet MS"/>
              </a:rPr>
              <a:t> </a:t>
            </a:r>
            <a:r>
              <a:rPr sz="1800" dirty="0">
                <a:latin typeface="Trebuchet MS"/>
                <a:cs typeface="Trebuchet MS"/>
              </a:rPr>
              <a:t>to</a:t>
            </a:r>
            <a:r>
              <a:rPr sz="1800" spc="-40" dirty="0">
                <a:latin typeface="Trebuchet MS"/>
                <a:cs typeface="Trebuchet MS"/>
              </a:rPr>
              <a:t> </a:t>
            </a:r>
            <a:r>
              <a:rPr sz="1800" spc="-10" dirty="0">
                <a:latin typeface="Trebuchet MS"/>
                <a:cs typeface="Trebuchet MS"/>
              </a:rPr>
              <a:t>increasing </a:t>
            </a:r>
            <a:r>
              <a:rPr sz="1800" spc="-35" dirty="0">
                <a:latin typeface="Trebuchet MS"/>
                <a:cs typeface="Trebuchet MS"/>
              </a:rPr>
              <a:t>their</a:t>
            </a:r>
            <a:r>
              <a:rPr sz="1800" spc="-10" dirty="0">
                <a:latin typeface="Trebuchet MS"/>
                <a:cs typeface="Trebuchet MS"/>
              </a:rPr>
              <a:t> </a:t>
            </a:r>
            <a:r>
              <a:rPr sz="1800" dirty="0">
                <a:latin typeface="Trebuchet MS"/>
                <a:cs typeface="Trebuchet MS"/>
              </a:rPr>
              <a:t>franchise</a:t>
            </a:r>
            <a:r>
              <a:rPr sz="1800" spc="10" dirty="0">
                <a:latin typeface="Trebuchet MS"/>
                <a:cs typeface="Trebuchet MS"/>
              </a:rPr>
              <a:t> </a:t>
            </a:r>
            <a:r>
              <a:rPr sz="1800" spc="-10" dirty="0">
                <a:latin typeface="Trebuchet MS"/>
                <a:cs typeface="Trebuchet MS"/>
              </a:rPr>
              <a:t>partners</a:t>
            </a:r>
            <a:endParaRPr sz="1800">
              <a:latin typeface="Trebuchet MS"/>
              <a:cs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26358" y="344170"/>
            <a:ext cx="5921375" cy="458470"/>
            <a:chOff x="3126358" y="344170"/>
            <a:chExt cx="5921375" cy="458470"/>
          </a:xfrm>
        </p:grpSpPr>
        <p:pic>
          <p:nvPicPr>
            <p:cNvPr id="3" name="object 3"/>
            <p:cNvPicPr/>
            <p:nvPr/>
          </p:nvPicPr>
          <p:blipFill>
            <a:blip r:embed="rId2" cstate="print"/>
            <a:stretch>
              <a:fillRect/>
            </a:stretch>
          </p:blipFill>
          <p:spPr>
            <a:xfrm>
              <a:off x="3133978" y="351790"/>
              <a:ext cx="5905754" cy="442975"/>
            </a:xfrm>
            <a:prstGeom prst="rect">
              <a:avLst/>
            </a:prstGeom>
          </p:spPr>
        </p:pic>
        <p:pic>
          <p:nvPicPr>
            <p:cNvPr id="4" name="object 4"/>
            <p:cNvPicPr/>
            <p:nvPr/>
          </p:nvPicPr>
          <p:blipFill>
            <a:blip r:embed="rId3" cstate="print"/>
            <a:stretch>
              <a:fillRect/>
            </a:stretch>
          </p:blipFill>
          <p:spPr>
            <a:xfrm>
              <a:off x="7854314" y="569086"/>
              <a:ext cx="117729" cy="88392"/>
            </a:xfrm>
            <a:prstGeom prst="rect">
              <a:avLst/>
            </a:prstGeom>
          </p:spPr>
        </p:pic>
        <p:pic>
          <p:nvPicPr>
            <p:cNvPr id="5" name="object 5"/>
            <p:cNvPicPr/>
            <p:nvPr/>
          </p:nvPicPr>
          <p:blipFill>
            <a:blip r:embed="rId4" cstate="print"/>
            <a:stretch>
              <a:fillRect/>
            </a:stretch>
          </p:blipFill>
          <p:spPr>
            <a:xfrm>
              <a:off x="8572880" y="490982"/>
              <a:ext cx="140081" cy="159258"/>
            </a:xfrm>
            <a:prstGeom prst="rect">
              <a:avLst/>
            </a:prstGeom>
          </p:spPr>
        </p:pic>
        <p:pic>
          <p:nvPicPr>
            <p:cNvPr id="6" name="object 6"/>
            <p:cNvPicPr/>
            <p:nvPr/>
          </p:nvPicPr>
          <p:blipFill>
            <a:blip r:embed="rId5" cstate="print"/>
            <a:stretch>
              <a:fillRect/>
            </a:stretch>
          </p:blipFill>
          <p:spPr>
            <a:xfrm>
              <a:off x="6719316" y="490982"/>
              <a:ext cx="140462" cy="159258"/>
            </a:xfrm>
            <a:prstGeom prst="rect">
              <a:avLst/>
            </a:prstGeom>
          </p:spPr>
        </p:pic>
        <p:pic>
          <p:nvPicPr>
            <p:cNvPr id="7" name="object 7"/>
            <p:cNvPicPr/>
            <p:nvPr/>
          </p:nvPicPr>
          <p:blipFill>
            <a:blip r:embed="rId6" cstate="print"/>
            <a:stretch>
              <a:fillRect/>
            </a:stretch>
          </p:blipFill>
          <p:spPr>
            <a:xfrm>
              <a:off x="5663183" y="490982"/>
              <a:ext cx="140462" cy="159258"/>
            </a:xfrm>
            <a:prstGeom prst="rect">
              <a:avLst/>
            </a:prstGeom>
          </p:spPr>
        </p:pic>
        <p:pic>
          <p:nvPicPr>
            <p:cNvPr id="8" name="object 8"/>
            <p:cNvPicPr/>
            <p:nvPr/>
          </p:nvPicPr>
          <p:blipFill>
            <a:blip r:embed="rId5" cstate="print"/>
            <a:stretch>
              <a:fillRect/>
            </a:stretch>
          </p:blipFill>
          <p:spPr>
            <a:xfrm>
              <a:off x="4866132" y="490982"/>
              <a:ext cx="140462" cy="159258"/>
            </a:xfrm>
            <a:prstGeom prst="rect">
              <a:avLst/>
            </a:prstGeom>
          </p:spPr>
        </p:pic>
        <p:pic>
          <p:nvPicPr>
            <p:cNvPr id="9" name="object 9"/>
            <p:cNvPicPr/>
            <p:nvPr/>
          </p:nvPicPr>
          <p:blipFill>
            <a:blip r:embed="rId7" cstate="print"/>
            <a:stretch>
              <a:fillRect/>
            </a:stretch>
          </p:blipFill>
          <p:spPr>
            <a:xfrm>
              <a:off x="8298561" y="483107"/>
              <a:ext cx="140589" cy="75692"/>
            </a:xfrm>
            <a:prstGeom prst="rect">
              <a:avLst/>
            </a:prstGeom>
          </p:spPr>
        </p:pic>
        <p:pic>
          <p:nvPicPr>
            <p:cNvPr id="10" name="object 10"/>
            <p:cNvPicPr/>
            <p:nvPr/>
          </p:nvPicPr>
          <p:blipFill>
            <a:blip r:embed="rId7" cstate="print"/>
            <a:stretch>
              <a:fillRect/>
            </a:stretch>
          </p:blipFill>
          <p:spPr>
            <a:xfrm>
              <a:off x="4206620" y="483107"/>
              <a:ext cx="140589" cy="75692"/>
            </a:xfrm>
            <a:prstGeom prst="rect">
              <a:avLst/>
            </a:prstGeom>
          </p:spPr>
        </p:pic>
        <p:pic>
          <p:nvPicPr>
            <p:cNvPr id="11" name="object 11"/>
            <p:cNvPicPr/>
            <p:nvPr/>
          </p:nvPicPr>
          <p:blipFill>
            <a:blip r:embed="rId8" cstate="print"/>
            <a:stretch>
              <a:fillRect/>
            </a:stretch>
          </p:blipFill>
          <p:spPr>
            <a:xfrm>
              <a:off x="3932300" y="483107"/>
              <a:ext cx="140589" cy="75692"/>
            </a:xfrm>
            <a:prstGeom prst="rect">
              <a:avLst/>
            </a:prstGeom>
          </p:spPr>
        </p:pic>
        <p:sp>
          <p:nvSpPr>
            <p:cNvPr id="12" name="object 12"/>
            <p:cNvSpPr/>
            <p:nvPr/>
          </p:nvSpPr>
          <p:spPr>
            <a:xfrm>
              <a:off x="3133978" y="351790"/>
              <a:ext cx="5906135" cy="443230"/>
            </a:xfrm>
            <a:custGeom>
              <a:avLst/>
              <a:gdLst/>
              <a:ahLst/>
              <a:cxnLst/>
              <a:rect l="l" t="t" r="r" b="b"/>
              <a:pathLst>
                <a:path w="5906134" h="443230">
                  <a:moveTo>
                    <a:pt x="5662549" y="98805"/>
                  </a:moveTo>
                  <a:lnTo>
                    <a:pt x="5726049" y="98805"/>
                  </a:lnTo>
                  <a:lnTo>
                    <a:pt x="5790565" y="275716"/>
                  </a:lnTo>
                  <a:lnTo>
                    <a:pt x="5847207" y="98805"/>
                  </a:lnTo>
                  <a:lnTo>
                    <a:pt x="5905754" y="98805"/>
                  </a:lnTo>
                  <a:lnTo>
                    <a:pt x="5805170" y="385825"/>
                  </a:lnTo>
                  <a:lnTo>
                    <a:pt x="5775706" y="426846"/>
                  </a:lnTo>
                  <a:lnTo>
                    <a:pt x="5738290" y="441973"/>
                  </a:lnTo>
                  <a:lnTo>
                    <a:pt x="5723382" y="442975"/>
                  </a:lnTo>
                  <a:lnTo>
                    <a:pt x="5715758" y="442666"/>
                  </a:lnTo>
                  <a:lnTo>
                    <a:pt x="5708110" y="441737"/>
                  </a:lnTo>
                  <a:lnTo>
                    <a:pt x="5700414" y="440189"/>
                  </a:lnTo>
                  <a:lnTo>
                    <a:pt x="5692648" y="438022"/>
                  </a:lnTo>
                  <a:lnTo>
                    <a:pt x="5692648" y="384936"/>
                  </a:lnTo>
                  <a:lnTo>
                    <a:pt x="5700720" y="386937"/>
                  </a:lnTo>
                  <a:lnTo>
                    <a:pt x="5707983" y="388365"/>
                  </a:lnTo>
                  <a:lnTo>
                    <a:pt x="5714436" y="389223"/>
                  </a:lnTo>
                  <a:lnTo>
                    <a:pt x="5720080" y="389508"/>
                  </a:lnTo>
                  <a:lnTo>
                    <a:pt x="5728335" y="389508"/>
                  </a:lnTo>
                  <a:lnTo>
                    <a:pt x="5752520" y="352379"/>
                  </a:lnTo>
                  <a:lnTo>
                    <a:pt x="5757164" y="338327"/>
                  </a:lnTo>
                  <a:lnTo>
                    <a:pt x="5662549" y="98805"/>
                  </a:lnTo>
                  <a:close/>
                </a:path>
                <a:path w="5906134" h="443230">
                  <a:moveTo>
                    <a:pt x="2252725" y="98805"/>
                  </a:moveTo>
                  <a:lnTo>
                    <a:pt x="2445258" y="98805"/>
                  </a:lnTo>
                  <a:lnTo>
                    <a:pt x="2445258" y="136270"/>
                  </a:lnTo>
                  <a:lnTo>
                    <a:pt x="2313940" y="295401"/>
                  </a:lnTo>
                  <a:lnTo>
                    <a:pt x="2447544" y="295401"/>
                  </a:lnTo>
                  <a:lnTo>
                    <a:pt x="2447544" y="338327"/>
                  </a:lnTo>
                  <a:lnTo>
                    <a:pt x="2247265" y="338327"/>
                  </a:lnTo>
                  <a:lnTo>
                    <a:pt x="2247265" y="300862"/>
                  </a:lnTo>
                  <a:lnTo>
                    <a:pt x="2379345" y="141731"/>
                  </a:lnTo>
                  <a:lnTo>
                    <a:pt x="2252725" y="141731"/>
                  </a:lnTo>
                  <a:lnTo>
                    <a:pt x="2252725" y="98805"/>
                  </a:lnTo>
                  <a:close/>
                </a:path>
                <a:path w="5906134" h="443230">
                  <a:moveTo>
                    <a:pt x="2145919" y="98805"/>
                  </a:moveTo>
                  <a:lnTo>
                    <a:pt x="2207133" y="98805"/>
                  </a:lnTo>
                  <a:lnTo>
                    <a:pt x="2207133" y="338327"/>
                  </a:lnTo>
                  <a:lnTo>
                    <a:pt x="2145919" y="338327"/>
                  </a:lnTo>
                  <a:lnTo>
                    <a:pt x="2145919" y="98805"/>
                  </a:lnTo>
                  <a:close/>
                </a:path>
                <a:path w="5906134" h="443230">
                  <a:moveTo>
                    <a:pt x="4639945" y="95503"/>
                  </a:moveTo>
                  <a:lnTo>
                    <a:pt x="4646295" y="95503"/>
                  </a:lnTo>
                  <a:lnTo>
                    <a:pt x="4650486" y="95757"/>
                  </a:lnTo>
                  <a:lnTo>
                    <a:pt x="4652264" y="96011"/>
                  </a:lnTo>
                  <a:lnTo>
                    <a:pt x="4652264" y="151764"/>
                  </a:lnTo>
                  <a:lnTo>
                    <a:pt x="4638716" y="152433"/>
                  </a:lnTo>
                  <a:lnTo>
                    <a:pt x="4625895" y="154447"/>
                  </a:lnTo>
                  <a:lnTo>
                    <a:pt x="4583572" y="175609"/>
                  </a:lnTo>
                  <a:lnTo>
                    <a:pt x="4570857" y="193420"/>
                  </a:lnTo>
                  <a:lnTo>
                    <a:pt x="4570857" y="338327"/>
                  </a:lnTo>
                  <a:lnTo>
                    <a:pt x="4509643" y="338327"/>
                  </a:lnTo>
                  <a:lnTo>
                    <a:pt x="4509643" y="98805"/>
                  </a:lnTo>
                  <a:lnTo>
                    <a:pt x="4565904" y="98805"/>
                  </a:lnTo>
                  <a:lnTo>
                    <a:pt x="4565904" y="149986"/>
                  </a:lnTo>
                  <a:lnTo>
                    <a:pt x="4572496" y="138271"/>
                  </a:lnTo>
                  <a:lnTo>
                    <a:pt x="4608155" y="104808"/>
                  </a:lnTo>
                  <a:lnTo>
                    <a:pt x="4629110" y="97033"/>
                  </a:lnTo>
                  <a:lnTo>
                    <a:pt x="4639945" y="95503"/>
                  </a:lnTo>
                  <a:close/>
                </a:path>
                <a:path w="5906134" h="443230">
                  <a:moveTo>
                    <a:pt x="3952621" y="95503"/>
                  </a:moveTo>
                  <a:lnTo>
                    <a:pt x="3958971" y="95503"/>
                  </a:lnTo>
                  <a:lnTo>
                    <a:pt x="3963162" y="95757"/>
                  </a:lnTo>
                  <a:lnTo>
                    <a:pt x="3964940" y="96011"/>
                  </a:lnTo>
                  <a:lnTo>
                    <a:pt x="3964940" y="151764"/>
                  </a:lnTo>
                  <a:lnTo>
                    <a:pt x="3951392" y="152433"/>
                  </a:lnTo>
                  <a:lnTo>
                    <a:pt x="3938571" y="154447"/>
                  </a:lnTo>
                  <a:lnTo>
                    <a:pt x="3896248" y="175609"/>
                  </a:lnTo>
                  <a:lnTo>
                    <a:pt x="3883532" y="193420"/>
                  </a:lnTo>
                  <a:lnTo>
                    <a:pt x="3883532" y="338327"/>
                  </a:lnTo>
                  <a:lnTo>
                    <a:pt x="3822319" y="338327"/>
                  </a:lnTo>
                  <a:lnTo>
                    <a:pt x="3822319" y="98805"/>
                  </a:lnTo>
                  <a:lnTo>
                    <a:pt x="3878579" y="98805"/>
                  </a:lnTo>
                  <a:lnTo>
                    <a:pt x="3878579" y="149986"/>
                  </a:lnTo>
                  <a:lnTo>
                    <a:pt x="3885172" y="138271"/>
                  </a:lnTo>
                  <a:lnTo>
                    <a:pt x="3920831" y="104808"/>
                  </a:lnTo>
                  <a:lnTo>
                    <a:pt x="3941786" y="97033"/>
                  </a:lnTo>
                  <a:lnTo>
                    <a:pt x="3952621" y="95503"/>
                  </a:lnTo>
                  <a:close/>
                </a:path>
                <a:path w="5906134" h="443230">
                  <a:moveTo>
                    <a:pt x="2099436" y="95503"/>
                  </a:moveTo>
                  <a:lnTo>
                    <a:pt x="2105786" y="95503"/>
                  </a:lnTo>
                  <a:lnTo>
                    <a:pt x="2109978" y="95757"/>
                  </a:lnTo>
                  <a:lnTo>
                    <a:pt x="2111756" y="96011"/>
                  </a:lnTo>
                  <a:lnTo>
                    <a:pt x="2111756" y="151764"/>
                  </a:lnTo>
                  <a:lnTo>
                    <a:pt x="2098208" y="152433"/>
                  </a:lnTo>
                  <a:lnTo>
                    <a:pt x="2085387" y="154447"/>
                  </a:lnTo>
                  <a:lnTo>
                    <a:pt x="2043064" y="175609"/>
                  </a:lnTo>
                  <a:lnTo>
                    <a:pt x="2030348" y="193420"/>
                  </a:lnTo>
                  <a:lnTo>
                    <a:pt x="2030348" y="338327"/>
                  </a:lnTo>
                  <a:lnTo>
                    <a:pt x="1969134" y="338327"/>
                  </a:lnTo>
                  <a:lnTo>
                    <a:pt x="1969134" y="98805"/>
                  </a:lnTo>
                  <a:lnTo>
                    <a:pt x="2025395" y="98805"/>
                  </a:lnTo>
                  <a:lnTo>
                    <a:pt x="2025395" y="149986"/>
                  </a:lnTo>
                  <a:lnTo>
                    <a:pt x="2031988" y="138271"/>
                  </a:lnTo>
                  <a:lnTo>
                    <a:pt x="2067647" y="104808"/>
                  </a:lnTo>
                  <a:lnTo>
                    <a:pt x="2088602" y="97033"/>
                  </a:lnTo>
                  <a:lnTo>
                    <a:pt x="2099436" y="95503"/>
                  </a:lnTo>
                  <a:close/>
                </a:path>
                <a:path w="5906134" h="443230">
                  <a:moveTo>
                    <a:pt x="711072" y="95503"/>
                  </a:moveTo>
                  <a:lnTo>
                    <a:pt x="717422" y="95503"/>
                  </a:lnTo>
                  <a:lnTo>
                    <a:pt x="721613" y="95757"/>
                  </a:lnTo>
                  <a:lnTo>
                    <a:pt x="723392" y="96011"/>
                  </a:lnTo>
                  <a:lnTo>
                    <a:pt x="723392" y="151764"/>
                  </a:lnTo>
                  <a:lnTo>
                    <a:pt x="709844" y="152433"/>
                  </a:lnTo>
                  <a:lnTo>
                    <a:pt x="697023" y="154447"/>
                  </a:lnTo>
                  <a:lnTo>
                    <a:pt x="654700" y="175609"/>
                  </a:lnTo>
                  <a:lnTo>
                    <a:pt x="641984" y="193420"/>
                  </a:lnTo>
                  <a:lnTo>
                    <a:pt x="641984" y="338327"/>
                  </a:lnTo>
                  <a:lnTo>
                    <a:pt x="580770" y="338327"/>
                  </a:lnTo>
                  <a:lnTo>
                    <a:pt x="580770" y="98805"/>
                  </a:lnTo>
                  <a:lnTo>
                    <a:pt x="637032" y="98805"/>
                  </a:lnTo>
                  <a:lnTo>
                    <a:pt x="637032" y="149986"/>
                  </a:lnTo>
                  <a:lnTo>
                    <a:pt x="643624" y="138271"/>
                  </a:lnTo>
                  <a:lnTo>
                    <a:pt x="679283" y="104808"/>
                  </a:lnTo>
                  <a:lnTo>
                    <a:pt x="700238" y="97033"/>
                  </a:lnTo>
                  <a:lnTo>
                    <a:pt x="711072" y="95503"/>
                  </a:lnTo>
                  <a:close/>
                </a:path>
                <a:path w="5906134" h="443230">
                  <a:moveTo>
                    <a:pt x="5495544" y="94614"/>
                  </a:moveTo>
                  <a:lnTo>
                    <a:pt x="5533459" y="101687"/>
                  </a:lnTo>
                  <a:lnTo>
                    <a:pt x="5571799" y="130815"/>
                  </a:lnTo>
                  <a:lnTo>
                    <a:pt x="5579110" y="140842"/>
                  </a:lnTo>
                  <a:lnTo>
                    <a:pt x="5579110" y="98805"/>
                  </a:lnTo>
                  <a:lnTo>
                    <a:pt x="5632704" y="98805"/>
                  </a:lnTo>
                  <a:lnTo>
                    <a:pt x="5632704" y="326897"/>
                  </a:lnTo>
                  <a:lnTo>
                    <a:pt x="5623059" y="374600"/>
                  </a:lnTo>
                  <a:lnTo>
                    <a:pt x="5595111" y="410368"/>
                  </a:lnTo>
                  <a:lnTo>
                    <a:pt x="5552614" y="432700"/>
                  </a:lnTo>
                  <a:lnTo>
                    <a:pt x="5499608" y="440308"/>
                  </a:lnTo>
                  <a:lnTo>
                    <a:pt x="5480752" y="439497"/>
                  </a:lnTo>
                  <a:lnTo>
                    <a:pt x="5433568" y="427227"/>
                  </a:lnTo>
                  <a:lnTo>
                    <a:pt x="5397670" y="401635"/>
                  </a:lnTo>
                  <a:lnTo>
                    <a:pt x="5387594" y="390397"/>
                  </a:lnTo>
                  <a:lnTo>
                    <a:pt x="5420995" y="358012"/>
                  </a:lnTo>
                  <a:lnTo>
                    <a:pt x="5428285" y="366017"/>
                  </a:lnTo>
                  <a:lnTo>
                    <a:pt x="5436457" y="373094"/>
                  </a:lnTo>
                  <a:lnTo>
                    <a:pt x="5476954" y="391699"/>
                  </a:lnTo>
                  <a:lnTo>
                    <a:pt x="5499608" y="394080"/>
                  </a:lnTo>
                  <a:lnTo>
                    <a:pt x="5509037" y="393648"/>
                  </a:lnTo>
                  <a:lnTo>
                    <a:pt x="5549709" y="377999"/>
                  </a:lnTo>
                  <a:lnTo>
                    <a:pt x="5570741" y="338014"/>
                  </a:lnTo>
                  <a:lnTo>
                    <a:pt x="5571363" y="326897"/>
                  </a:lnTo>
                  <a:lnTo>
                    <a:pt x="5571363" y="296671"/>
                  </a:lnTo>
                  <a:lnTo>
                    <a:pt x="5564838" y="306385"/>
                  </a:lnTo>
                  <a:lnTo>
                    <a:pt x="5557075" y="314944"/>
                  </a:lnTo>
                  <a:lnTo>
                    <a:pt x="5515467" y="336899"/>
                  </a:lnTo>
                  <a:lnTo>
                    <a:pt x="5491861" y="339724"/>
                  </a:lnTo>
                  <a:lnTo>
                    <a:pt x="5476337" y="338699"/>
                  </a:lnTo>
                  <a:lnTo>
                    <a:pt x="5435600" y="323214"/>
                  </a:lnTo>
                  <a:lnTo>
                    <a:pt x="5405149" y="292264"/>
                  </a:lnTo>
                  <a:lnTo>
                    <a:pt x="5387340" y="250189"/>
                  </a:lnTo>
                  <a:lnTo>
                    <a:pt x="5383911" y="218566"/>
                  </a:lnTo>
                  <a:lnTo>
                    <a:pt x="5384794" y="201564"/>
                  </a:lnTo>
                  <a:lnTo>
                    <a:pt x="5398135" y="155701"/>
                  </a:lnTo>
                  <a:lnTo>
                    <a:pt x="5425495" y="120054"/>
                  </a:lnTo>
                  <a:lnTo>
                    <a:pt x="5464508" y="98726"/>
                  </a:lnTo>
                  <a:lnTo>
                    <a:pt x="5479543" y="95640"/>
                  </a:lnTo>
                  <a:lnTo>
                    <a:pt x="5495544" y="94614"/>
                  </a:lnTo>
                  <a:close/>
                </a:path>
                <a:path w="5906134" h="443230">
                  <a:moveTo>
                    <a:pt x="5235321" y="94614"/>
                  </a:moveTo>
                  <a:lnTo>
                    <a:pt x="5287881" y="104259"/>
                  </a:lnTo>
                  <a:lnTo>
                    <a:pt x="5327189" y="131667"/>
                  </a:lnTo>
                  <a:lnTo>
                    <a:pt x="5351803" y="171386"/>
                  </a:lnTo>
                  <a:lnTo>
                    <a:pt x="5360162" y="217677"/>
                  </a:lnTo>
                  <a:lnTo>
                    <a:pt x="5360162" y="225551"/>
                  </a:lnTo>
                  <a:lnTo>
                    <a:pt x="5359654" y="232409"/>
                  </a:lnTo>
                  <a:lnTo>
                    <a:pt x="5358765" y="238251"/>
                  </a:lnTo>
                  <a:lnTo>
                    <a:pt x="5173599" y="238251"/>
                  </a:lnTo>
                  <a:lnTo>
                    <a:pt x="5175763" y="251420"/>
                  </a:lnTo>
                  <a:lnTo>
                    <a:pt x="5204025" y="289067"/>
                  </a:lnTo>
                  <a:lnTo>
                    <a:pt x="5237226" y="298068"/>
                  </a:lnTo>
                  <a:lnTo>
                    <a:pt x="5246229" y="297519"/>
                  </a:lnTo>
                  <a:lnTo>
                    <a:pt x="5285374" y="278812"/>
                  </a:lnTo>
                  <a:lnTo>
                    <a:pt x="5293868" y="265683"/>
                  </a:lnTo>
                  <a:lnTo>
                    <a:pt x="5346446" y="280288"/>
                  </a:lnTo>
                  <a:lnTo>
                    <a:pt x="5317549" y="315864"/>
                  </a:lnTo>
                  <a:lnTo>
                    <a:pt x="5272039" y="338502"/>
                  </a:lnTo>
                  <a:lnTo>
                    <a:pt x="5234940" y="342899"/>
                  </a:lnTo>
                  <a:lnTo>
                    <a:pt x="5216175" y="341850"/>
                  </a:lnTo>
                  <a:lnTo>
                    <a:pt x="5167884" y="326008"/>
                  </a:lnTo>
                  <a:lnTo>
                    <a:pt x="5132790" y="294308"/>
                  </a:lnTo>
                  <a:lnTo>
                    <a:pt x="5112591" y="251634"/>
                  </a:lnTo>
                  <a:lnTo>
                    <a:pt x="5108702" y="219963"/>
                  </a:lnTo>
                  <a:lnTo>
                    <a:pt x="5109656" y="203342"/>
                  </a:lnTo>
                  <a:lnTo>
                    <a:pt x="5124069" y="157479"/>
                  </a:lnTo>
                  <a:lnTo>
                    <a:pt x="5154322" y="121046"/>
                  </a:lnTo>
                  <a:lnTo>
                    <a:pt x="5198760" y="98901"/>
                  </a:lnTo>
                  <a:lnTo>
                    <a:pt x="5216368" y="95686"/>
                  </a:lnTo>
                  <a:lnTo>
                    <a:pt x="5235321" y="94614"/>
                  </a:lnTo>
                  <a:close/>
                </a:path>
                <a:path w="5906134" h="443230">
                  <a:moveTo>
                    <a:pt x="4783328" y="94614"/>
                  </a:moveTo>
                  <a:lnTo>
                    <a:pt x="4828873" y="101012"/>
                  </a:lnTo>
                  <a:lnTo>
                    <a:pt x="4863084" y="120268"/>
                  </a:lnTo>
                  <a:lnTo>
                    <a:pt x="4889873" y="170989"/>
                  </a:lnTo>
                  <a:lnTo>
                    <a:pt x="4891659" y="193420"/>
                  </a:lnTo>
                  <a:lnTo>
                    <a:pt x="4891659" y="269747"/>
                  </a:lnTo>
                  <a:lnTo>
                    <a:pt x="4891659" y="276478"/>
                  </a:lnTo>
                  <a:lnTo>
                    <a:pt x="4906264" y="288543"/>
                  </a:lnTo>
                  <a:lnTo>
                    <a:pt x="4906264" y="338327"/>
                  </a:lnTo>
                  <a:lnTo>
                    <a:pt x="4883277" y="341502"/>
                  </a:lnTo>
                  <a:lnTo>
                    <a:pt x="4880229" y="341502"/>
                  </a:lnTo>
                  <a:lnTo>
                    <a:pt x="4842129" y="321055"/>
                  </a:lnTo>
                  <a:lnTo>
                    <a:pt x="4839589" y="300862"/>
                  </a:lnTo>
                  <a:lnTo>
                    <a:pt x="4831137" y="310530"/>
                  </a:lnTo>
                  <a:lnTo>
                    <a:pt x="4788874" y="336845"/>
                  </a:lnTo>
                  <a:lnTo>
                    <a:pt x="4753102" y="342899"/>
                  </a:lnTo>
                  <a:lnTo>
                    <a:pt x="4741340" y="342282"/>
                  </a:lnTo>
                  <a:lnTo>
                    <a:pt x="4701321" y="327715"/>
                  </a:lnTo>
                  <a:lnTo>
                    <a:pt x="4675971" y="297233"/>
                  </a:lnTo>
                  <a:lnTo>
                    <a:pt x="4669917" y="267461"/>
                  </a:lnTo>
                  <a:lnTo>
                    <a:pt x="4670728" y="256178"/>
                  </a:lnTo>
                  <a:lnTo>
                    <a:pt x="4690137" y="218231"/>
                  </a:lnTo>
                  <a:lnTo>
                    <a:pt x="4731388" y="195149"/>
                  </a:lnTo>
                  <a:lnTo>
                    <a:pt x="4772787" y="189737"/>
                  </a:lnTo>
                  <a:lnTo>
                    <a:pt x="4780355" y="189902"/>
                  </a:lnTo>
                  <a:lnTo>
                    <a:pt x="4824468" y="197225"/>
                  </a:lnTo>
                  <a:lnTo>
                    <a:pt x="4830445" y="199389"/>
                  </a:lnTo>
                  <a:lnTo>
                    <a:pt x="4830445" y="186562"/>
                  </a:lnTo>
                  <a:lnTo>
                    <a:pt x="4809410" y="145956"/>
                  </a:lnTo>
                  <a:lnTo>
                    <a:pt x="4776978" y="138937"/>
                  </a:lnTo>
                  <a:lnTo>
                    <a:pt x="4767210" y="139366"/>
                  </a:lnTo>
                  <a:lnTo>
                    <a:pt x="4730388" y="149629"/>
                  </a:lnTo>
                  <a:lnTo>
                    <a:pt x="4701921" y="165988"/>
                  </a:lnTo>
                  <a:lnTo>
                    <a:pt x="4682236" y="125729"/>
                  </a:lnTo>
                  <a:lnTo>
                    <a:pt x="4718597" y="106745"/>
                  </a:lnTo>
                  <a:lnTo>
                    <a:pt x="4756546" y="96583"/>
                  </a:lnTo>
                  <a:lnTo>
                    <a:pt x="4769776" y="95111"/>
                  </a:lnTo>
                  <a:lnTo>
                    <a:pt x="4783328" y="94614"/>
                  </a:lnTo>
                  <a:close/>
                </a:path>
                <a:path w="5906134" h="443230">
                  <a:moveTo>
                    <a:pt x="3655568" y="94614"/>
                  </a:moveTo>
                  <a:lnTo>
                    <a:pt x="3707806" y="104259"/>
                  </a:lnTo>
                  <a:lnTo>
                    <a:pt x="3747389" y="131730"/>
                  </a:lnTo>
                  <a:lnTo>
                    <a:pt x="3772378" y="171727"/>
                  </a:lnTo>
                  <a:lnTo>
                    <a:pt x="3780790" y="218947"/>
                  </a:lnTo>
                  <a:lnTo>
                    <a:pt x="3779859" y="235140"/>
                  </a:lnTo>
                  <a:lnTo>
                    <a:pt x="3765804" y="280288"/>
                  </a:lnTo>
                  <a:lnTo>
                    <a:pt x="3735764" y="316489"/>
                  </a:lnTo>
                  <a:lnTo>
                    <a:pt x="3691747" y="338613"/>
                  </a:lnTo>
                  <a:lnTo>
                    <a:pt x="3655568" y="342899"/>
                  </a:lnTo>
                  <a:lnTo>
                    <a:pt x="3636637" y="341828"/>
                  </a:lnTo>
                  <a:lnTo>
                    <a:pt x="3588130" y="325754"/>
                  </a:lnTo>
                  <a:lnTo>
                    <a:pt x="3553287" y="293768"/>
                  </a:lnTo>
                  <a:lnTo>
                    <a:pt x="3533632" y="250761"/>
                  </a:lnTo>
                  <a:lnTo>
                    <a:pt x="3529838" y="218947"/>
                  </a:lnTo>
                  <a:lnTo>
                    <a:pt x="3530792" y="202588"/>
                  </a:lnTo>
                  <a:lnTo>
                    <a:pt x="3545204" y="157225"/>
                  </a:lnTo>
                  <a:lnTo>
                    <a:pt x="3575351" y="121042"/>
                  </a:lnTo>
                  <a:lnTo>
                    <a:pt x="3619388" y="98901"/>
                  </a:lnTo>
                  <a:lnTo>
                    <a:pt x="3655568" y="94614"/>
                  </a:lnTo>
                  <a:close/>
                </a:path>
                <a:path w="5906134" h="443230">
                  <a:moveTo>
                    <a:pt x="2916555" y="94614"/>
                  </a:moveTo>
                  <a:lnTo>
                    <a:pt x="2959850" y="106969"/>
                  </a:lnTo>
                  <a:lnTo>
                    <a:pt x="2981690" y="138461"/>
                  </a:lnTo>
                  <a:lnTo>
                    <a:pt x="2988629" y="180205"/>
                  </a:lnTo>
                  <a:lnTo>
                    <a:pt x="2988818" y="188848"/>
                  </a:lnTo>
                  <a:lnTo>
                    <a:pt x="2988818" y="338327"/>
                  </a:lnTo>
                  <a:lnTo>
                    <a:pt x="2927604" y="338327"/>
                  </a:lnTo>
                  <a:lnTo>
                    <a:pt x="2927604" y="203961"/>
                  </a:lnTo>
                  <a:lnTo>
                    <a:pt x="2926963" y="190480"/>
                  </a:lnTo>
                  <a:lnTo>
                    <a:pt x="2905490" y="151907"/>
                  </a:lnTo>
                  <a:lnTo>
                    <a:pt x="2889631" y="148589"/>
                  </a:lnTo>
                  <a:lnTo>
                    <a:pt x="2883437" y="148992"/>
                  </a:lnTo>
                  <a:lnTo>
                    <a:pt x="2847218" y="167280"/>
                  </a:lnTo>
                  <a:lnTo>
                    <a:pt x="2827400" y="198373"/>
                  </a:lnTo>
                  <a:lnTo>
                    <a:pt x="2827400" y="338327"/>
                  </a:lnTo>
                  <a:lnTo>
                    <a:pt x="2766186" y="338327"/>
                  </a:lnTo>
                  <a:lnTo>
                    <a:pt x="2766186" y="98805"/>
                  </a:lnTo>
                  <a:lnTo>
                    <a:pt x="2821432" y="98805"/>
                  </a:lnTo>
                  <a:lnTo>
                    <a:pt x="2821432" y="143128"/>
                  </a:lnTo>
                  <a:lnTo>
                    <a:pt x="2828837" y="132484"/>
                  </a:lnTo>
                  <a:lnTo>
                    <a:pt x="2859912" y="107695"/>
                  </a:lnTo>
                  <a:lnTo>
                    <a:pt x="2901221" y="95426"/>
                  </a:lnTo>
                  <a:lnTo>
                    <a:pt x="2916555" y="94614"/>
                  </a:lnTo>
                  <a:close/>
                </a:path>
                <a:path w="5906134" h="443230">
                  <a:moveTo>
                    <a:pt x="2599435" y="94614"/>
                  </a:moveTo>
                  <a:lnTo>
                    <a:pt x="2651674" y="104259"/>
                  </a:lnTo>
                  <a:lnTo>
                    <a:pt x="2691256" y="131730"/>
                  </a:lnTo>
                  <a:lnTo>
                    <a:pt x="2716246" y="171727"/>
                  </a:lnTo>
                  <a:lnTo>
                    <a:pt x="2724658" y="218947"/>
                  </a:lnTo>
                  <a:lnTo>
                    <a:pt x="2723727" y="235140"/>
                  </a:lnTo>
                  <a:lnTo>
                    <a:pt x="2709672" y="280288"/>
                  </a:lnTo>
                  <a:lnTo>
                    <a:pt x="2679632" y="316489"/>
                  </a:lnTo>
                  <a:lnTo>
                    <a:pt x="2635615" y="338613"/>
                  </a:lnTo>
                  <a:lnTo>
                    <a:pt x="2599435" y="342899"/>
                  </a:lnTo>
                  <a:lnTo>
                    <a:pt x="2580505" y="341828"/>
                  </a:lnTo>
                  <a:lnTo>
                    <a:pt x="2531998" y="325754"/>
                  </a:lnTo>
                  <a:lnTo>
                    <a:pt x="2497155" y="293768"/>
                  </a:lnTo>
                  <a:lnTo>
                    <a:pt x="2477500" y="250761"/>
                  </a:lnTo>
                  <a:lnTo>
                    <a:pt x="2473706" y="218947"/>
                  </a:lnTo>
                  <a:lnTo>
                    <a:pt x="2474660" y="202588"/>
                  </a:lnTo>
                  <a:lnTo>
                    <a:pt x="2489072" y="157225"/>
                  </a:lnTo>
                  <a:lnTo>
                    <a:pt x="2519219" y="121042"/>
                  </a:lnTo>
                  <a:lnTo>
                    <a:pt x="2563256" y="98901"/>
                  </a:lnTo>
                  <a:lnTo>
                    <a:pt x="2599435" y="94614"/>
                  </a:lnTo>
                  <a:close/>
                </a:path>
                <a:path w="5906134" h="443230">
                  <a:moveTo>
                    <a:pt x="1802383" y="94614"/>
                  </a:moveTo>
                  <a:lnTo>
                    <a:pt x="1854622" y="104259"/>
                  </a:lnTo>
                  <a:lnTo>
                    <a:pt x="1894205" y="131730"/>
                  </a:lnTo>
                  <a:lnTo>
                    <a:pt x="1919194" y="171727"/>
                  </a:lnTo>
                  <a:lnTo>
                    <a:pt x="1927606" y="218947"/>
                  </a:lnTo>
                  <a:lnTo>
                    <a:pt x="1926675" y="235140"/>
                  </a:lnTo>
                  <a:lnTo>
                    <a:pt x="1912620" y="280288"/>
                  </a:lnTo>
                  <a:lnTo>
                    <a:pt x="1882580" y="316489"/>
                  </a:lnTo>
                  <a:lnTo>
                    <a:pt x="1838563" y="338613"/>
                  </a:lnTo>
                  <a:lnTo>
                    <a:pt x="1802383" y="342899"/>
                  </a:lnTo>
                  <a:lnTo>
                    <a:pt x="1783453" y="341828"/>
                  </a:lnTo>
                  <a:lnTo>
                    <a:pt x="1734946" y="325754"/>
                  </a:lnTo>
                  <a:lnTo>
                    <a:pt x="1700103" y="293768"/>
                  </a:lnTo>
                  <a:lnTo>
                    <a:pt x="1680448" y="250761"/>
                  </a:lnTo>
                  <a:lnTo>
                    <a:pt x="1676654" y="218947"/>
                  </a:lnTo>
                  <a:lnTo>
                    <a:pt x="1677608" y="202588"/>
                  </a:lnTo>
                  <a:lnTo>
                    <a:pt x="1692020" y="157225"/>
                  </a:lnTo>
                  <a:lnTo>
                    <a:pt x="1722167" y="121042"/>
                  </a:lnTo>
                  <a:lnTo>
                    <a:pt x="1766204" y="98901"/>
                  </a:lnTo>
                  <a:lnTo>
                    <a:pt x="1802383" y="94614"/>
                  </a:lnTo>
                  <a:close/>
                </a:path>
                <a:path w="5906134" h="443230">
                  <a:moveTo>
                    <a:pt x="1143381" y="94614"/>
                  </a:moveTo>
                  <a:lnTo>
                    <a:pt x="1195941" y="104259"/>
                  </a:lnTo>
                  <a:lnTo>
                    <a:pt x="1235249" y="131667"/>
                  </a:lnTo>
                  <a:lnTo>
                    <a:pt x="1259863" y="171386"/>
                  </a:lnTo>
                  <a:lnTo>
                    <a:pt x="1268221" y="217677"/>
                  </a:lnTo>
                  <a:lnTo>
                    <a:pt x="1268221" y="225551"/>
                  </a:lnTo>
                  <a:lnTo>
                    <a:pt x="1267713" y="232409"/>
                  </a:lnTo>
                  <a:lnTo>
                    <a:pt x="1266824" y="238251"/>
                  </a:lnTo>
                  <a:lnTo>
                    <a:pt x="1081658" y="238251"/>
                  </a:lnTo>
                  <a:lnTo>
                    <a:pt x="1083823" y="251420"/>
                  </a:lnTo>
                  <a:lnTo>
                    <a:pt x="1112085" y="289067"/>
                  </a:lnTo>
                  <a:lnTo>
                    <a:pt x="1145285" y="298068"/>
                  </a:lnTo>
                  <a:lnTo>
                    <a:pt x="1154289" y="297519"/>
                  </a:lnTo>
                  <a:lnTo>
                    <a:pt x="1193434" y="278812"/>
                  </a:lnTo>
                  <a:lnTo>
                    <a:pt x="1201928" y="265683"/>
                  </a:lnTo>
                  <a:lnTo>
                    <a:pt x="1254506" y="280288"/>
                  </a:lnTo>
                  <a:lnTo>
                    <a:pt x="1225609" y="315864"/>
                  </a:lnTo>
                  <a:lnTo>
                    <a:pt x="1180099" y="338502"/>
                  </a:lnTo>
                  <a:lnTo>
                    <a:pt x="1142999" y="342899"/>
                  </a:lnTo>
                  <a:lnTo>
                    <a:pt x="1124235" y="341850"/>
                  </a:lnTo>
                  <a:lnTo>
                    <a:pt x="1075944" y="326008"/>
                  </a:lnTo>
                  <a:lnTo>
                    <a:pt x="1040850" y="294308"/>
                  </a:lnTo>
                  <a:lnTo>
                    <a:pt x="1020651" y="251634"/>
                  </a:lnTo>
                  <a:lnTo>
                    <a:pt x="1016761" y="219963"/>
                  </a:lnTo>
                  <a:lnTo>
                    <a:pt x="1017716" y="203342"/>
                  </a:lnTo>
                  <a:lnTo>
                    <a:pt x="1032129" y="157479"/>
                  </a:lnTo>
                  <a:lnTo>
                    <a:pt x="1062382" y="121046"/>
                  </a:lnTo>
                  <a:lnTo>
                    <a:pt x="1106820" y="98901"/>
                  </a:lnTo>
                  <a:lnTo>
                    <a:pt x="1124428" y="95686"/>
                  </a:lnTo>
                  <a:lnTo>
                    <a:pt x="1143381" y="94614"/>
                  </a:lnTo>
                  <a:close/>
                </a:path>
                <a:path w="5906134" h="443230">
                  <a:moveTo>
                    <a:pt x="869060" y="94614"/>
                  </a:moveTo>
                  <a:lnTo>
                    <a:pt x="921621" y="104259"/>
                  </a:lnTo>
                  <a:lnTo>
                    <a:pt x="960929" y="131667"/>
                  </a:lnTo>
                  <a:lnTo>
                    <a:pt x="985543" y="171386"/>
                  </a:lnTo>
                  <a:lnTo>
                    <a:pt x="993901" y="217677"/>
                  </a:lnTo>
                  <a:lnTo>
                    <a:pt x="993901" y="225551"/>
                  </a:lnTo>
                  <a:lnTo>
                    <a:pt x="993394" y="232409"/>
                  </a:lnTo>
                  <a:lnTo>
                    <a:pt x="992505" y="238251"/>
                  </a:lnTo>
                  <a:lnTo>
                    <a:pt x="807338" y="238251"/>
                  </a:lnTo>
                  <a:lnTo>
                    <a:pt x="809503" y="251420"/>
                  </a:lnTo>
                  <a:lnTo>
                    <a:pt x="837765" y="289067"/>
                  </a:lnTo>
                  <a:lnTo>
                    <a:pt x="870966" y="298068"/>
                  </a:lnTo>
                  <a:lnTo>
                    <a:pt x="879969" y="297519"/>
                  </a:lnTo>
                  <a:lnTo>
                    <a:pt x="919114" y="278812"/>
                  </a:lnTo>
                  <a:lnTo>
                    <a:pt x="927607" y="265683"/>
                  </a:lnTo>
                  <a:lnTo>
                    <a:pt x="980185" y="280288"/>
                  </a:lnTo>
                  <a:lnTo>
                    <a:pt x="951289" y="315864"/>
                  </a:lnTo>
                  <a:lnTo>
                    <a:pt x="905779" y="338502"/>
                  </a:lnTo>
                  <a:lnTo>
                    <a:pt x="868680" y="342899"/>
                  </a:lnTo>
                  <a:lnTo>
                    <a:pt x="849915" y="341850"/>
                  </a:lnTo>
                  <a:lnTo>
                    <a:pt x="801623" y="326008"/>
                  </a:lnTo>
                  <a:lnTo>
                    <a:pt x="766530" y="294308"/>
                  </a:lnTo>
                  <a:lnTo>
                    <a:pt x="746331" y="251634"/>
                  </a:lnTo>
                  <a:lnTo>
                    <a:pt x="742442" y="219963"/>
                  </a:lnTo>
                  <a:lnTo>
                    <a:pt x="743396" y="203342"/>
                  </a:lnTo>
                  <a:lnTo>
                    <a:pt x="757808" y="157479"/>
                  </a:lnTo>
                  <a:lnTo>
                    <a:pt x="788062" y="121046"/>
                  </a:lnTo>
                  <a:lnTo>
                    <a:pt x="832500" y="98901"/>
                  </a:lnTo>
                  <a:lnTo>
                    <a:pt x="850108" y="95686"/>
                  </a:lnTo>
                  <a:lnTo>
                    <a:pt x="869060" y="94614"/>
                  </a:lnTo>
                  <a:close/>
                </a:path>
                <a:path w="5906134" h="443230">
                  <a:moveTo>
                    <a:pt x="4200652" y="94233"/>
                  </a:moveTo>
                  <a:lnTo>
                    <a:pt x="4249166" y="102234"/>
                  </a:lnTo>
                  <a:lnTo>
                    <a:pt x="4290822" y="128015"/>
                  </a:lnTo>
                  <a:lnTo>
                    <a:pt x="4266057" y="166877"/>
                  </a:lnTo>
                  <a:lnTo>
                    <a:pt x="4248598" y="154876"/>
                  </a:lnTo>
                  <a:lnTo>
                    <a:pt x="4231449" y="146303"/>
                  </a:lnTo>
                  <a:lnTo>
                    <a:pt x="4214586" y="141160"/>
                  </a:lnTo>
                  <a:lnTo>
                    <a:pt x="4197985" y="139445"/>
                  </a:lnTo>
                  <a:lnTo>
                    <a:pt x="4190865" y="139781"/>
                  </a:lnTo>
                  <a:lnTo>
                    <a:pt x="4160901" y="154939"/>
                  </a:lnTo>
                  <a:lnTo>
                    <a:pt x="4160901" y="164083"/>
                  </a:lnTo>
                  <a:lnTo>
                    <a:pt x="4160901" y="172719"/>
                  </a:lnTo>
                  <a:lnTo>
                    <a:pt x="4204335" y="194309"/>
                  </a:lnTo>
                  <a:lnTo>
                    <a:pt x="4218001" y="198645"/>
                  </a:lnTo>
                  <a:lnTo>
                    <a:pt x="4261925" y="215602"/>
                  </a:lnTo>
                  <a:lnTo>
                    <a:pt x="4290536" y="247332"/>
                  </a:lnTo>
                  <a:lnTo>
                    <a:pt x="4293108" y="266953"/>
                  </a:lnTo>
                  <a:lnTo>
                    <a:pt x="4291466" y="283864"/>
                  </a:lnTo>
                  <a:lnTo>
                    <a:pt x="4266946" y="322833"/>
                  </a:lnTo>
                  <a:lnTo>
                    <a:pt x="4217904" y="341639"/>
                  </a:lnTo>
                  <a:lnTo>
                    <a:pt x="4197096" y="342899"/>
                  </a:lnTo>
                  <a:lnTo>
                    <a:pt x="4181929" y="342278"/>
                  </a:lnTo>
                  <a:lnTo>
                    <a:pt x="4138549" y="332866"/>
                  </a:lnTo>
                  <a:lnTo>
                    <a:pt x="4101044" y="312364"/>
                  </a:lnTo>
                  <a:lnTo>
                    <a:pt x="4090543" y="303148"/>
                  </a:lnTo>
                  <a:lnTo>
                    <a:pt x="4112514" y="263397"/>
                  </a:lnTo>
                  <a:lnTo>
                    <a:pt x="4123154" y="271494"/>
                  </a:lnTo>
                  <a:lnTo>
                    <a:pt x="4133723" y="278447"/>
                  </a:lnTo>
                  <a:lnTo>
                    <a:pt x="4174871" y="295100"/>
                  </a:lnTo>
                  <a:lnTo>
                    <a:pt x="4194810" y="297179"/>
                  </a:lnTo>
                  <a:lnTo>
                    <a:pt x="4203239" y="296777"/>
                  </a:lnTo>
                  <a:lnTo>
                    <a:pt x="4234053" y="280161"/>
                  </a:lnTo>
                  <a:lnTo>
                    <a:pt x="4234053" y="271525"/>
                  </a:lnTo>
                  <a:lnTo>
                    <a:pt x="4234053" y="262762"/>
                  </a:lnTo>
                  <a:lnTo>
                    <a:pt x="4195002" y="244901"/>
                  </a:lnTo>
                  <a:lnTo>
                    <a:pt x="4183761" y="241426"/>
                  </a:lnTo>
                  <a:lnTo>
                    <a:pt x="4171066" y="237287"/>
                  </a:lnTo>
                  <a:lnTo>
                    <a:pt x="4131054" y="219938"/>
                  </a:lnTo>
                  <a:lnTo>
                    <a:pt x="4106005" y="189261"/>
                  </a:lnTo>
                  <a:lnTo>
                    <a:pt x="4103751" y="171449"/>
                  </a:lnTo>
                  <a:lnTo>
                    <a:pt x="4105415" y="154729"/>
                  </a:lnTo>
                  <a:lnTo>
                    <a:pt x="4130294" y="115188"/>
                  </a:lnTo>
                  <a:lnTo>
                    <a:pt x="4179818" y="95543"/>
                  </a:lnTo>
                  <a:lnTo>
                    <a:pt x="4200652" y="94233"/>
                  </a:lnTo>
                  <a:close/>
                </a:path>
                <a:path w="5906134" h="443230">
                  <a:moveTo>
                    <a:pt x="3133851" y="94233"/>
                  </a:moveTo>
                  <a:lnTo>
                    <a:pt x="3182366" y="102234"/>
                  </a:lnTo>
                  <a:lnTo>
                    <a:pt x="3224022" y="128015"/>
                  </a:lnTo>
                  <a:lnTo>
                    <a:pt x="3199257" y="166877"/>
                  </a:lnTo>
                  <a:lnTo>
                    <a:pt x="3181798" y="154876"/>
                  </a:lnTo>
                  <a:lnTo>
                    <a:pt x="3164649" y="146303"/>
                  </a:lnTo>
                  <a:lnTo>
                    <a:pt x="3147786" y="141160"/>
                  </a:lnTo>
                  <a:lnTo>
                    <a:pt x="3131185" y="139445"/>
                  </a:lnTo>
                  <a:lnTo>
                    <a:pt x="3124065" y="139781"/>
                  </a:lnTo>
                  <a:lnTo>
                    <a:pt x="3094100" y="154939"/>
                  </a:lnTo>
                  <a:lnTo>
                    <a:pt x="3094100" y="164083"/>
                  </a:lnTo>
                  <a:lnTo>
                    <a:pt x="3094100" y="172719"/>
                  </a:lnTo>
                  <a:lnTo>
                    <a:pt x="3137535" y="194309"/>
                  </a:lnTo>
                  <a:lnTo>
                    <a:pt x="3151201" y="198645"/>
                  </a:lnTo>
                  <a:lnTo>
                    <a:pt x="3195125" y="215602"/>
                  </a:lnTo>
                  <a:lnTo>
                    <a:pt x="3223736" y="247332"/>
                  </a:lnTo>
                  <a:lnTo>
                    <a:pt x="3226308" y="266953"/>
                  </a:lnTo>
                  <a:lnTo>
                    <a:pt x="3224666" y="283864"/>
                  </a:lnTo>
                  <a:lnTo>
                    <a:pt x="3200146" y="322833"/>
                  </a:lnTo>
                  <a:lnTo>
                    <a:pt x="3151104" y="341639"/>
                  </a:lnTo>
                  <a:lnTo>
                    <a:pt x="3130296" y="342899"/>
                  </a:lnTo>
                  <a:lnTo>
                    <a:pt x="3115129" y="342278"/>
                  </a:lnTo>
                  <a:lnTo>
                    <a:pt x="3071748" y="332866"/>
                  </a:lnTo>
                  <a:lnTo>
                    <a:pt x="3034244" y="312364"/>
                  </a:lnTo>
                  <a:lnTo>
                    <a:pt x="3023743" y="303148"/>
                  </a:lnTo>
                  <a:lnTo>
                    <a:pt x="3045713" y="263397"/>
                  </a:lnTo>
                  <a:lnTo>
                    <a:pt x="3056354" y="271494"/>
                  </a:lnTo>
                  <a:lnTo>
                    <a:pt x="3066922" y="278447"/>
                  </a:lnTo>
                  <a:lnTo>
                    <a:pt x="3108071" y="295100"/>
                  </a:lnTo>
                  <a:lnTo>
                    <a:pt x="3128010" y="297179"/>
                  </a:lnTo>
                  <a:lnTo>
                    <a:pt x="3136439" y="296777"/>
                  </a:lnTo>
                  <a:lnTo>
                    <a:pt x="3167253" y="280161"/>
                  </a:lnTo>
                  <a:lnTo>
                    <a:pt x="3167253" y="271525"/>
                  </a:lnTo>
                  <a:lnTo>
                    <a:pt x="3167253" y="262762"/>
                  </a:lnTo>
                  <a:lnTo>
                    <a:pt x="3128202" y="244901"/>
                  </a:lnTo>
                  <a:lnTo>
                    <a:pt x="3116960" y="241426"/>
                  </a:lnTo>
                  <a:lnTo>
                    <a:pt x="3104266" y="237287"/>
                  </a:lnTo>
                  <a:lnTo>
                    <a:pt x="3064254" y="219938"/>
                  </a:lnTo>
                  <a:lnTo>
                    <a:pt x="3039205" y="189261"/>
                  </a:lnTo>
                  <a:lnTo>
                    <a:pt x="3036950" y="171449"/>
                  </a:lnTo>
                  <a:lnTo>
                    <a:pt x="3038615" y="154729"/>
                  </a:lnTo>
                  <a:lnTo>
                    <a:pt x="3063494" y="115188"/>
                  </a:lnTo>
                  <a:lnTo>
                    <a:pt x="3113018" y="95543"/>
                  </a:lnTo>
                  <a:lnTo>
                    <a:pt x="3133851" y="94233"/>
                  </a:lnTo>
                  <a:close/>
                </a:path>
                <a:path w="5906134" h="443230">
                  <a:moveTo>
                    <a:pt x="4962271" y="21081"/>
                  </a:moveTo>
                  <a:lnTo>
                    <a:pt x="5023485" y="21081"/>
                  </a:lnTo>
                  <a:lnTo>
                    <a:pt x="5023485" y="98805"/>
                  </a:lnTo>
                  <a:lnTo>
                    <a:pt x="5073777" y="98805"/>
                  </a:lnTo>
                  <a:lnTo>
                    <a:pt x="5073777" y="145795"/>
                  </a:lnTo>
                  <a:lnTo>
                    <a:pt x="5023485" y="145795"/>
                  </a:lnTo>
                  <a:lnTo>
                    <a:pt x="5023485" y="262889"/>
                  </a:lnTo>
                  <a:lnTo>
                    <a:pt x="5023485" y="271144"/>
                  </a:lnTo>
                  <a:lnTo>
                    <a:pt x="5025771" y="277113"/>
                  </a:lnTo>
                  <a:lnTo>
                    <a:pt x="5030089" y="280669"/>
                  </a:lnTo>
                  <a:lnTo>
                    <a:pt x="5034534" y="284352"/>
                  </a:lnTo>
                  <a:lnTo>
                    <a:pt x="5039995" y="286257"/>
                  </a:lnTo>
                  <a:lnTo>
                    <a:pt x="5046345" y="286257"/>
                  </a:lnTo>
                  <a:lnTo>
                    <a:pt x="5052822" y="286257"/>
                  </a:lnTo>
                  <a:lnTo>
                    <a:pt x="5059045" y="285114"/>
                  </a:lnTo>
                  <a:lnTo>
                    <a:pt x="5065141" y="282955"/>
                  </a:lnTo>
                  <a:lnTo>
                    <a:pt x="5071237" y="280923"/>
                  </a:lnTo>
                  <a:lnTo>
                    <a:pt x="5076063" y="279018"/>
                  </a:lnTo>
                  <a:lnTo>
                    <a:pt x="5079746" y="277494"/>
                  </a:lnTo>
                  <a:lnTo>
                    <a:pt x="5092065" y="326008"/>
                  </a:lnTo>
                  <a:lnTo>
                    <a:pt x="5052591" y="339338"/>
                  </a:lnTo>
                  <a:lnTo>
                    <a:pt x="5024374" y="342391"/>
                  </a:lnTo>
                  <a:lnTo>
                    <a:pt x="5016138" y="342032"/>
                  </a:lnTo>
                  <a:lnTo>
                    <a:pt x="4975276" y="323601"/>
                  </a:lnTo>
                  <a:lnTo>
                    <a:pt x="4962271" y="283463"/>
                  </a:lnTo>
                  <a:lnTo>
                    <a:pt x="4962271" y="145795"/>
                  </a:lnTo>
                  <a:lnTo>
                    <a:pt x="4930648" y="145795"/>
                  </a:lnTo>
                  <a:lnTo>
                    <a:pt x="4930648" y="98805"/>
                  </a:lnTo>
                  <a:lnTo>
                    <a:pt x="4962271" y="98805"/>
                  </a:lnTo>
                  <a:lnTo>
                    <a:pt x="4962271" y="21081"/>
                  </a:lnTo>
                  <a:close/>
                </a:path>
                <a:path w="5906134" h="443230">
                  <a:moveTo>
                    <a:pt x="4348099" y="21081"/>
                  </a:moveTo>
                  <a:lnTo>
                    <a:pt x="4409313" y="21081"/>
                  </a:lnTo>
                  <a:lnTo>
                    <a:pt x="4409313" y="98805"/>
                  </a:lnTo>
                  <a:lnTo>
                    <a:pt x="4459605" y="98805"/>
                  </a:lnTo>
                  <a:lnTo>
                    <a:pt x="4459605" y="145795"/>
                  </a:lnTo>
                  <a:lnTo>
                    <a:pt x="4409313" y="145795"/>
                  </a:lnTo>
                  <a:lnTo>
                    <a:pt x="4409313" y="262889"/>
                  </a:lnTo>
                  <a:lnTo>
                    <a:pt x="4409313" y="271144"/>
                  </a:lnTo>
                  <a:lnTo>
                    <a:pt x="4411599" y="277113"/>
                  </a:lnTo>
                  <a:lnTo>
                    <a:pt x="4415917" y="280669"/>
                  </a:lnTo>
                  <a:lnTo>
                    <a:pt x="4420362" y="284352"/>
                  </a:lnTo>
                  <a:lnTo>
                    <a:pt x="4425823" y="286257"/>
                  </a:lnTo>
                  <a:lnTo>
                    <a:pt x="4432173" y="286257"/>
                  </a:lnTo>
                  <a:lnTo>
                    <a:pt x="4438650" y="286257"/>
                  </a:lnTo>
                  <a:lnTo>
                    <a:pt x="4444873" y="285114"/>
                  </a:lnTo>
                  <a:lnTo>
                    <a:pt x="4450969" y="282955"/>
                  </a:lnTo>
                  <a:lnTo>
                    <a:pt x="4457065" y="280923"/>
                  </a:lnTo>
                  <a:lnTo>
                    <a:pt x="4461891" y="279018"/>
                  </a:lnTo>
                  <a:lnTo>
                    <a:pt x="4465574" y="277494"/>
                  </a:lnTo>
                  <a:lnTo>
                    <a:pt x="4477893" y="326008"/>
                  </a:lnTo>
                  <a:lnTo>
                    <a:pt x="4438419" y="339338"/>
                  </a:lnTo>
                  <a:lnTo>
                    <a:pt x="4410202" y="342391"/>
                  </a:lnTo>
                  <a:lnTo>
                    <a:pt x="4401966" y="342032"/>
                  </a:lnTo>
                  <a:lnTo>
                    <a:pt x="4361104" y="323601"/>
                  </a:lnTo>
                  <a:lnTo>
                    <a:pt x="4348099" y="283463"/>
                  </a:lnTo>
                  <a:lnTo>
                    <a:pt x="4348099" y="145795"/>
                  </a:lnTo>
                  <a:lnTo>
                    <a:pt x="4316476" y="145795"/>
                  </a:lnTo>
                  <a:lnTo>
                    <a:pt x="4316476" y="98805"/>
                  </a:lnTo>
                  <a:lnTo>
                    <a:pt x="4348099" y="98805"/>
                  </a:lnTo>
                  <a:lnTo>
                    <a:pt x="4348099" y="21081"/>
                  </a:lnTo>
                  <a:close/>
                </a:path>
                <a:path w="5906134" h="443230">
                  <a:moveTo>
                    <a:pt x="0" y="13715"/>
                  </a:moveTo>
                  <a:lnTo>
                    <a:pt x="270129" y="13715"/>
                  </a:lnTo>
                  <a:lnTo>
                    <a:pt x="270129" y="69087"/>
                  </a:lnTo>
                  <a:lnTo>
                    <a:pt x="166369" y="69087"/>
                  </a:lnTo>
                  <a:lnTo>
                    <a:pt x="166369" y="338327"/>
                  </a:lnTo>
                  <a:lnTo>
                    <a:pt x="103758" y="338327"/>
                  </a:lnTo>
                  <a:lnTo>
                    <a:pt x="103758" y="69087"/>
                  </a:lnTo>
                  <a:lnTo>
                    <a:pt x="0" y="69087"/>
                  </a:lnTo>
                  <a:lnTo>
                    <a:pt x="0" y="13715"/>
                  </a:lnTo>
                  <a:close/>
                </a:path>
                <a:path w="5906134" h="443230">
                  <a:moveTo>
                    <a:pt x="2145919" y="4571"/>
                  </a:moveTo>
                  <a:lnTo>
                    <a:pt x="2207133" y="4571"/>
                  </a:lnTo>
                  <a:lnTo>
                    <a:pt x="2207133" y="65404"/>
                  </a:lnTo>
                  <a:lnTo>
                    <a:pt x="2145919" y="65404"/>
                  </a:lnTo>
                  <a:lnTo>
                    <a:pt x="2145919" y="4571"/>
                  </a:lnTo>
                  <a:close/>
                </a:path>
                <a:path w="5906134" h="443230">
                  <a:moveTo>
                    <a:pt x="1415922" y="4571"/>
                  </a:moveTo>
                  <a:lnTo>
                    <a:pt x="1477136" y="4571"/>
                  </a:lnTo>
                  <a:lnTo>
                    <a:pt x="1477136" y="143128"/>
                  </a:lnTo>
                  <a:lnTo>
                    <a:pt x="1484399" y="132320"/>
                  </a:lnTo>
                  <a:lnTo>
                    <a:pt x="1513332" y="107441"/>
                  </a:lnTo>
                  <a:lnTo>
                    <a:pt x="1549872" y="95422"/>
                  </a:lnTo>
                  <a:lnTo>
                    <a:pt x="1563116" y="94614"/>
                  </a:lnTo>
                  <a:lnTo>
                    <a:pt x="1577550" y="95472"/>
                  </a:lnTo>
                  <a:lnTo>
                    <a:pt x="1617779" y="115685"/>
                  </a:lnTo>
                  <a:lnTo>
                    <a:pt x="1635178" y="154416"/>
                  </a:lnTo>
                  <a:lnTo>
                    <a:pt x="1638554" y="188848"/>
                  </a:lnTo>
                  <a:lnTo>
                    <a:pt x="1638554" y="338327"/>
                  </a:lnTo>
                  <a:lnTo>
                    <a:pt x="1577340" y="338327"/>
                  </a:lnTo>
                  <a:lnTo>
                    <a:pt x="1577340" y="203961"/>
                  </a:lnTo>
                  <a:lnTo>
                    <a:pt x="1576653" y="190863"/>
                  </a:lnTo>
                  <a:lnTo>
                    <a:pt x="1553813" y="152018"/>
                  </a:lnTo>
                  <a:lnTo>
                    <a:pt x="1537081" y="148589"/>
                  </a:lnTo>
                  <a:lnTo>
                    <a:pt x="1529460" y="148589"/>
                  </a:lnTo>
                  <a:lnTo>
                    <a:pt x="1491615" y="172592"/>
                  </a:lnTo>
                  <a:lnTo>
                    <a:pt x="1477136" y="198373"/>
                  </a:lnTo>
                  <a:lnTo>
                    <a:pt x="1477136" y="338327"/>
                  </a:lnTo>
                  <a:lnTo>
                    <a:pt x="1415922" y="338327"/>
                  </a:lnTo>
                  <a:lnTo>
                    <a:pt x="1415922" y="4571"/>
                  </a:lnTo>
                  <a:close/>
                </a:path>
                <a:path w="5906134" h="443230">
                  <a:moveTo>
                    <a:pt x="304926" y="4571"/>
                  </a:moveTo>
                  <a:lnTo>
                    <a:pt x="366141" y="4571"/>
                  </a:lnTo>
                  <a:lnTo>
                    <a:pt x="366141" y="143128"/>
                  </a:lnTo>
                  <a:lnTo>
                    <a:pt x="373403" y="132320"/>
                  </a:lnTo>
                  <a:lnTo>
                    <a:pt x="402335" y="107441"/>
                  </a:lnTo>
                  <a:lnTo>
                    <a:pt x="438876" y="95422"/>
                  </a:lnTo>
                  <a:lnTo>
                    <a:pt x="452119" y="94614"/>
                  </a:lnTo>
                  <a:lnTo>
                    <a:pt x="466554" y="95472"/>
                  </a:lnTo>
                  <a:lnTo>
                    <a:pt x="506783" y="115685"/>
                  </a:lnTo>
                  <a:lnTo>
                    <a:pt x="524182" y="154416"/>
                  </a:lnTo>
                  <a:lnTo>
                    <a:pt x="527557" y="188848"/>
                  </a:lnTo>
                  <a:lnTo>
                    <a:pt x="527557" y="338327"/>
                  </a:lnTo>
                  <a:lnTo>
                    <a:pt x="466344" y="338327"/>
                  </a:lnTo>
                  <a:lnTo>
                    <a:pt x="466344" y="203961"/>
                  </a:lnTo>
                  <a:lnTo>
                    <a:pt x="465657" y="190863"/>
                  </a:lnTo>
                  <a:lnTo>
                    <a:pt x="442817" y="152018"/>
                  </a:lnTo>
                  <a:lnTo>
                    <a:pt x="426084" y="148589"/>
                  </a:lnTo>
                  <a:lnTo>
                    <a:pt x="418465" y="148589"/>
                  </a:lnTo>
                  <a:lnTo>
                    <a:pt x="380619" y="172592"/>
                  </a:lnTo>
                  <a:lnTo>
                    <a:pt x="366141" y="198373"/>
                  </a:lnTo>
                  <a:lnTo>
                    <a:pt x="366141" y="338327"/>
                  </a:lnTo>
                  <a:lnTo>
                    <a:pt x="304926" y="338327"/>
                  </a:lnTo>
                  <a:lnTo>
                    <a:pt x="304926" y="4571"/>
                  </a:lnTo>
                  <a:close/>
                </a:path>
                <a:path w="5906134" h="443230">
                  <a:moveTo>
                    <a:pt x="3470402" y="0"/>
                  </a:moveTo>
                  <a:lnTo>
                    <a:pt x="3485074" y="883"/>
                  </a:lnTo>
                  <a:lnTo>
                    <a:pt x="3499770" y="3540"/>
                  </a:lnTo>
                  <a:lnTo>
                    <a:pt x="3514514" y="7983"/>
                  </a:lnTo>
                  <a:lnTo>
                    <a:pt x="3529329" y="14223"/>
                  </a:lnTo>
                  <a:lnTo>
                    <a:pt x="3517011" y="60324"/>
                  </a:lnTo>
                  <a:lnTo>
                    <a:pt x="3512439" y="57911"/>
                  </a:lnTo>
                  <a:lnTo>
                    <a:pt x="3507104" y="55879"/>
                  </a:lnTo>
                  <a:lnTo>
                    <a:pt x="3500754" y="54228"/>
                  </a:lnTo>
                  <a:lnTo>
                    <a:pt x="3494531" y="52450"/>
                  </a:lnTo>
                  <a:lnTo>
                    <a:pt x="3488817" y="51688"/>
                  </a:lnTo>
                  <a:lnTo>
                    <a:pt x="3483610" y="51688"/>
                  </a:lnTo>
                  <a:lnTo>
                    <a:pt x="3469608" y="54377"/>
                  </a:lnTo>
                  <a:lnTo>
                    <a:pt x="3459606" y="62436"/>
                  </a:lnTo>
                  <a:lnTo>
                    <a:pt x="3453606" y="75852"/>
                  </a:lnTo>
                  <a:lnTo>
                    <a:pt x="3451605" y="94614"/>
                  </a:lnTo>
                  <a:lnTo>
                    <a:pt x="3451605" y="111505"/>
                  </a:lnTo>
                  <a:lnTo>
                    <a:pt x="3510153" y="111505"/>
                  </a:lnTo>
                  <a:lnTo>
                    <a:pt x="3510153" y="158241"/>
                  </a:lnTo>
                  <a:lnTo>
                    <a:pt x="3451605" y="158241"/>
                  </a:lnTo>
                  <a:lnTo>
                    <a:pt x="3451605" y="338327"/>
                  </a:lnTo>
                  <a:lnTo>
                    <a:pt x="3390392" y="338327"/>
                  </a:lnTo>
                  <a:lnTo>
                    <a:pt x="3390392" y="158241"/>
                  </a:lnTo>
                  <a:lnTo>
                    <a:pt x="3358896" y="158241"/>
                  </a:lnTo>
                  <a:lnTo>
                    <a:pt x="3358896" y="111505"/>
                  </a:lnTo>
                  <a:lnTo>
                    <a:pt x="3390392" y="111505"/>
                  </a:lnTo>
                  <a:lnTo>
                    <a:pt x="3390392" y="96900"/>
                  </a:lnTo>
                  <a:lnTo>
                    <a:pt x="3391749" y="75848"/>
                  </a:lnTo>
                  <a:lnTo>
                    <a:pt x="3412109" y="26288"/>
                  </a:lnTo>
                  <a:lnTo>
                    <a:pt x="3453042" y="1643"/>
                  </a:lnTo>
                  <a:lnTo>
                    <a:pt x="3470402" y="0"/>
                  </a:lnTo>
                  <a:close/>
                </a:path>
              </a:pathLst>
            </a:custGeom>
            <a:ln w="15240">
              <a:solidFill>
                <a:srgbClr val="000000"/>
              </a:solidFill>
            </a:ln>
          </p:spPr>
          <p:txBody>
            <a:bodyPr wrap="square" lIns="0" tIns="0" rIns="0" bIns="0" rtlCol="0"/>
            <a:lstStyle/>
            <a:p>
              <a:endParaRPr/>
            </a:p>
          </p:txBody>
        </p:sp>
      </p:grpSp>
      <p:sp>
        <p:nvSpPr>
          <p:cNvPr id="13" name="object 13"/>
          <p:cNvSpPr txBox="1"/>
          <p:nvPr/>
        </p:nvSpPr>
        <p:spPr>
          <a:xfrm>
            <a:off x="6567043" y="6149746"/>
            <a:ext cx="3162935" cy="177800"/>
          </a:xfrm>
          <a:prstGeom prst="rect">
            <a:avLst/>
          </a:prstGeom>
        </p:spPr>
        <p:txBody>
          <a:bodyPr vert="horz" wrap="square" lIns="0" tIns="12065" rIns="0" bIns="0" rtlCol="0">
            <a:spAutoFit/>
          </a:bodyPr>
          <a:lstStyle/>
          <a:p>
            <a:pPr marL="12700">
              <a:lnSpc>
                <a:spcPct val="100000"/>
              </a:lnSpc>
              <a:spcBef>
                <a:spcPts val="95"/>
              </a:spcBef>
            </a:pPr>
            <a:r>
              <a:rPr sz="1000" dirty="0">
                <a:latin typeface="Trebuchet MS"/>
                <a:cs typeface="Trebuchet MS"/>
              </a:rPr>
              <a:t>Johnson,</a:t>
            </a:r>
            <a:r>
              <a:rPr sz="1000" spc="140" dirty="0">
                <a:latin typeface="Trebuchet MS"/>
                <a:cs typeface="Trebuchet MS"/>
              </a:rPr>
              <a:t> </a:t>
            </a:r>
            <a:r>
              <a:rPr sz="1000" spc="-10" dirty="0">
                <a:latin typeface="Trebuchet MS"/>
                <a:cs typeface="Trebuchet MS"/>
              </a:rPr>
              <a:t>Whittington,</a:t>
            </a:r>
            <a:r>
              <a:rPr sz="1000" spc="110" dirty="0">
                <a:latin typeface="Trebuchet MS"/>
                <a:cs typeface="Trebuchet MS"/>
              </a:rPr>
              <a:t> </a:t>
            </a:r>
            <a:r>
              <a:rPr sz="1000" dirty="0">
                <a:latin typeface="Trebuchet MS"/>
                <a:cs typeface="Trebuchet MS"/>
              </a:rPr>
              <a:t>Scholes,</a:t>
            </a:r>
            <a:r>
              <a:rPr sz="1000" spc="110" dirty="0">
                <a:latin typeface="Trebuchet MS"/>
                <a:cs typeface="Trebuchet MS"/>
              </a:rPr>
              <a:t> </a:t>
            </a:r>
            <a:r>
              <a:rPr sz="1000" dirty="0">
                <a:latin typeface="Trebuchet MS"/>
                <a:cs typeface="Trebuchet MS"/>
              </a:rPr>
              <a:t>Angwin,</a:t>
            </a:r>
            <a:r>
              <a:rPr sz="1000" spc="105" dirty="0">
                <a:latin typeface="Trebuchet MS"/>
                <a:cs typeface="Trebuchet MS"/>
              </a:rPr>
              <a:t> </a:t>
            </a:r>
            <a:r>
              <a:rPr sz="1000" dirty="0">
                <a:latin typeface="Trebuchet MS"/>
                <a:cs typeface="Trebuchet MS"/>
              </a:rPr>
              <a:t>Regner</a:t>
            </a:r>
            <a:r>
              <a:rPr sz="1000" spc="65" dirty="0">
                <a:latin typeface="Trebuchet MS"/>
                <a:cs typeface="Trebuchet MS"/>
              </a:rPr>
              <a:t> </a:t>
            </a:r>
            <a:r>
              <a:rPr sz="1000" spc="-10" dirty="0">
                <a:latin typeface="Trebuchet MS"/>
                <a:cs typeface="Trebuchet MS"/>
              </a:rPr>
              <a:t>(2017)</a:t>
            </a:r>
            <a:endParaRPr sz="1000">
              <a:latin typeface="Trebuchet MS"/>
              <a:cs typeface="Trebuchet MS"/>
            </a:endParaRPr>
          </a:p>
        </p:txBody>
      </p:sp>
      <p:sp>
        <p:nvSpPr>
          <p:cNvPr id="14" name="object 14"/>
          <p:cNvSpPr txBox="1"/>
          <p:nvPr/>
        </p:nvSpPr>
        <p:spPr>
          <a:xfrm>
            <a:off x="1610994" y="5041772"/>
            <a:ext cx="8496935" cy="574040"/>
          </a:xfrm>
          <a:prstGeom prst="rect">
            <a:avLst/>
          </a:prstGeom>
        </p:spPr>
        <p:txBody>
          <a:bodyPr vert="horz" wrap="square" lIns="0" tIns="12700" rIns="0" bIns="0" rtlCol="0">
            <a:spAutoFit/>
          </a:bodyPr>
          <a:lstStyle/>
          <a:p>
            <a:pPr marL="12700">
              <a:lnSpc>
                <a:spcPct val="100000"/>
              </a:lnSpc>
              <a:spcBef>
                <a:spcPts val="100"/>
              </a:spcBef>
            </a:pPr>
            <a:r>
              <a:rPr sz="1200" i="1" spc="-45" dirty="0">
                <a:latin typeface="Trebuchet MS"/>
                <a:cs typeface="Trebuchet MS"/>
              </a:rPr>
              <a:t>Note</a:t>
            </a:r>
            <a:r>
              <a:rPr sz="1200" spc="-45" dirty="0">
                <a:latin typeface="Trebuchet MS"/>
                <a:cs typeface="Trebuchet MS"/>
              </a:rPr>
              <a:t>:</a:t>
            </a:r>
            <a:r>
              <a:rPr sz="1200" spc="-25" dirty="0">
                <a:latin typeface="Trebuchet MS"/>
                <a:cs typeface="Trebuchet MS"/>
              </a:rPr>
              <a:t> </a:t>
            </a:r>
            <a:r>
              <a:rPr sz="1200" spc="-70" dirty="0">
                <a:latin typeface="Trebuchet MS"/>
                <a:cs typeface="Trebuchet MS"/>
              </a:rPr>
              <a:t>‘profit’</a:t>
            </a:r>
            <a:r>
              <a:rPr sz="1200" spc="-25" dirty="0">
                <a:latin typeface="Trebuchet MS"/>
                <a:cs typeface="Trebuchet MS"/>
              </a:rPr>
              <a:t> </a:t>
            </a:r>
            <a:r>
              <a:rPr sz="1200" spc="50" dirty="0">
                <a:latin typeface="Trebuchet MS"/>
                <a:cs typeface="Trebuchet MS"/>
              </a:rPr>
              <a:t>on</a:t>
            </a:r>
            <a:r>
              <a:rPr sz="1200" spc="-30" dirty="0">
                <a:latin typeface="Trebuchet MS"/>
                <a:cs typeface="Trebuchet MS"/>
              </a:rPr>
              <a:t> </a:t>
            </a:r>
            <a:r>
              <a:rPr sz="1200" dirty="0">
                <a:latin typeface="Trebuchet MS"/>
                <a:cs typeface="Trebuchet MS"/>
              </a:rPr>
              <a:t>the</a:t>
            </a:r>
            <a:r>
              <a:rPr sz="1200" spc="-25" dirty="0">
                <a:latin typeface="Trebuchet MS"/>
                <a:cs typeface="Trebuchet MS"/>
              </a:rPr>
              <a:t> </a:t>
            </a:r>
            <a:r>
              <a:rPr sz="1200" spc="-10" dirty="0">
                <a:latin typeface="Trebuchet MS"/>
                <a:cs typeface="Trebuchet MS"/>
              </a:rPr>
              <a:t>vertical</a:t>
            </a:r>
            <a:r>
              <a:rPr sz="1200" spc="-30" dirty="0">
                <a:latin typeface="Trebuchet MS"/>
                <a:cs typeface="Trebuchet MS"/>
              </a:rPr>
              <a:t> </a:t>
            </a:r>
            <a:r>
              <a:rPr sz="1200" dirty="0">
                <a:latin typeface="Trebuchet MS"/>
                <a:cs typeface="Trebuchet MS"/>
              </a:rPr>
              <a:t>axis</a:t>
            </a:r>
            <a:r>
              <a:rPr sz="1200" spc="-25" dirty="0">
                <a:latin typeface="Trebuchet MS"/>
                <a:cs typeface="Trebuchet MS"/>
              </a:rPr>
              <a:t> </a:t>
            </a:r>
            <a:r>
              <a:rPr sz="1200" dirty="0">
                <a:latin typeface="Trebuchet MS"/>
                <a:cs typeface="Trebuchet MS"/>
              </a:rPr>
              <a:t>can</a:t>
            </a:r>
            <a:r>
              <a:rPr sz="1200" spc="-15" dirty="0">
                <a:latin typeface="Trebuchet MS"/>
                <a:cs typeface="Trebuchet MS"/>
              </a:rPr>
              <a:t> </a:t>
            </a:r>
            <a:r>
              <a:rPr sz="1200" spc="60" dirty="0">
                <a:latin typeface="Trebuchet MS"/>
                <a:cs typeface="Trebuchet MS"/>
              </a:rPr>
              <a:t>be</a:t>
            </a:r>
            <a:r>
              <a:rPr sz="1200" spc="-35" dirty="0">
                <a:latin typeface="Trebuchet MS"/>
                <a:cs typeface="Trebuchet MS"/>
              </a:rPr>
              <a:t> </a:t>
            </a:r>
            <a:r>
              <a:rPr sz="1200" dirty="0">
                <a:latin typeface="Trebuchet MS"/>
                <a:cs typeface="Trebuchet MS"/>
              </a:rPr>
              <a:t>replaced</a:t>
            </a:r>
            <a:r>
              <a:rPr sz="1200" spc="-30" dirty="0">
                <a:latin typeface="Trebuchet MS"/>
                <a:cs typeface="Trebuchet MS"/>
              </a:rPr>
              <a:t> </a:t>
            </a:r>
            <a:r>
              <a:rPr sz="1200" spc="65" dirty="0">
                <a:latin typeface="Trebuchet MS"/>
                <a:cs typeface="Trebuchet MS"/>
              </a:rPr>
              <a:t>by</a:t>
            </a:r>
            <a:r>
              <a:rPr sz="1200" spc="-15" dirty="0">
                <a:latin typeface="Trebuchet MS"/>
                <a:cs typeface="Trebuchet MS"/>
              </a:rPr>
              <a:t> </a:t>
            </a:r>
            <a:r>
              <a:rPr sz="1200" spc="55" dirty="0">
                <a:latin typeface="Trebuchet MS"/>
                <a:cs typeface="Trebuchet MS"/>
              </a:rPr>
              <a:t>non-</a:t>
            </a:r>
            <a:r>
              <a:rPr sz="1200" spc="-20" dirty="0">
                <a:latin typeface="Trebuchet MS"/>
                <a:cs typeface="Trebuchet MS"/>
              </a:rPr>
              <a:t>profit </a:t>
            </a:r>
            <a:r>
              <a:rPr sz="1200" spc="-10" dirty="0">
                <a:latin typeface="Trebuchet MS"/>
                <a:cs typeface="Trebuchet MS"/>
              </a:rPr>
              <a:t>objectives;</a:t>
            </a:r>
            <a:r>
              <a:rPr sz="1200" spc="-45" dirty="0">
                <a:latin typeface="Trebuchet MS"/>
                <a:cs typeface="Trebuchet MS"/>
              </a:rPr>
              <a:t> </a:t>
            </a:r>
            <a:r>
              <a:rPr sz="1200" dirty="0">
                <a:latin typeface="Trebuchet MS"/>
                <a:cs typeface="Trebuchet MS"/>
              </a:rPr>
              <a:t>‘business’</a:t>
            </a:r>
            <a:r>
              <a:rPr sz="1200" spc="-25" dirty="0">
                <a:latin typeface="Trebuchet MS"/>
                <a:cs typeface="Trebuchet MS"/>
              </a:rPr>
              <a:t> </a:t>
            </a:r>
            <a:r>
              <a:rPr sz="1200" dirty="0">
                <a:latin typeface="Trebuchet MS"/>
                <a:cs typeface="Trebuchet MS"/>
              </a:rPr>
              <a:t>can</a:t>
            </a:r>
            <a:r>
              <a:rPr sz="1200" spc="-30" dirty="0">
                <a:latin typeface="Trebuchet MS"/>
                <a:cs typeface="Trebuchet MS"/>
              </a:rPr>
              <a:t> </a:t>
            </a:r>
            <a:r>
              <a:rPr sz="1200" dirty="0">
                <a:latin typeface="Trebuchet MS"/>
                <a:cs typeface="Trebuchet MS"/>
              </a:rPr>
              <a:t>refer</a:t>
            </a:r>
            <a:r>
              <a:rPr sz="1200" spc="-10" dirty="0">
                <a:latin typeface="Trebuchet MS"/>
                <a:cs typeface="Trebuchet MS"/>
              </a:rPr>
              <a:t> </a:t>
            </a:r>
            <a:r>
              <a:rPr sz="1200" dirty="0">
                <a:latin typeface="Trebuchet MS"/>
                <a:cs typeface="Trebuchet MS"/>
              </a:rPr>
              <a:t>to</a:t>
            </a:r>
            <a:r>
              <a:rPr sz="1200" spc="-20" dirty="0">
                <a:latin typeface="Trebuchet MS"/>
                <a:cs typeface="Trebuchet MS"/>
              </a:rPr>
              <a:t> </a:t>
            </a:r>
            <a:r>
              <a:rPr sz="1200" dirty="0">
                <a:latin typeface="Trebuchet MS"/>
                <a:cs typeface="Trebuchet MS"/>
              </a:rPr>
              <a:t>any</a:t>
            </a:r>
            <a:r>
              <a:rPr sz="1200" spc="-30" dirty="0">
                <a:latin typeface="Trebuchet MS"/>
                <a:cs typeface="Trebuchet MS"/>
              </a:rPr>
              <a:t> </a:t>
            </a:r>
            <a:r>
              <a:rPr sz="1200" dirty="0">
                <a:latin typeface="Trebuchet MS"/>
                <a:cs typeface="Trebuchet MS"/>
              </a:rPr>
              <a:t>set</a:t>
            </a:r>
            <a:r>
              <a:rPr sz="1200" spc="-20" dirty="0">
                <a:latin typeface="Trebuchet MS"/>
                <a:cs typeface="Trebuchet MS"/>
              </a:rPr>
              <a:t> </a:t>
            </a:r>
            <a:r>
              <a:rPr sz="1200" dirty="0">
                <a:latin typeface="Trebuchet MS"/>
                <a:cs typeface="Trebuchet MS"/>
              </a:rPr>
              <a:t>of</a:t>
            </a:r>
            <a:r>
              <a:rPr sz="1200" spc="-10" dirty="0">
                <a:latin typeface="Trebuchet MS"/>
                <a:cs typeface="Trebuchet MS"/>
              </a:rPr>
              <a:t> </a:t>
            </a:r>
            <a:r>
              <a:rPr sz="1200" spc="-35" dirty="0">
                <a:latin typeface="Trebuchet MS"/>
                <a:cs typeface="Trebuchet MS"/>
              </a:rPr>
              <a:t>activities;</a:t>
            </a:r>
            <a:r>
              <a:rPr sz="1200" spc="-45" dirty="0">
                <a:latin typeface="Trebuchet MS"/>
                <a:cs typeface="Trebuchet MS"/>
              </a:rPr>
              <a:t> </a:t>
            </a:r>
            <a:r>
              <a:rPr sz="1200" spc="-10" dirty="0">
                <a:latin typeface="Trebuchet MS"/>
                <a:cs typeface="Trebuchet MS"/>
              </a:rPr>
              <a:t>‘time’</a:t>
            </a:r>
            <a:endParaRPr sz="1200">
              <a:latin typeface="Trebuchet MS"/>
              <a:cs typeface="Trebuchet MS"/>
            </a:endParaRPr>
          </a:p>
          <a:p>
            <a:pPr marL="12700">
              <a:lnSpc>
                <a:spcPct val="100000"/>
              </a:lnSpc>
            </a:pPr>
            <a:r>
              <a:rPr sz="1200" dirty="0">
                <a:latin typeface="Trebuchet MS"/>
                <a:cs typeface="Trebuchet MS"/>
              </a:rPr>
              <a:t>can</a:t>
            </a:r>
            <a:r>
              <a:rPr sz="1200" spc="15" dirty="0">
                <a:latin typeface="Trebuchet MS"/>
                <a:cs typeface="Trebuchet MS"/>
              </a:rPr>
              <a:t> </a:t>
            </a:r>
            <a:r>
              <a:rPr sz="1200" dirty="0">
                <a:latin typeface="Trebuchet MS"/>
                <a:cs typeface="Trebuchet MS"/>
              </a:rPr>
              <a:t>refer</a:t>
            </a:r>
            <a:r>
              <a:rPr sz="1200" spc="30" dirty="0">
                <a:latin typeface="Trebuchet MS"/>
                <a:cs typeface="Trebuchet MS"/>
              </a:rPr>
              <a:t> </a:t>
            </a:r>
            <a:r>
              <a:rPr sz="1200" spc="-10" dirty="0">
                <a:latin typeface="Trebuchet MS"/>
                <a:cs typeface="Trebuchet MS"/>
              </a:rPr>
              <a:t>to</a:t>
            </a:r>
            <a:r>
              <a:rPr sz="1200" spc="-5" dirty="0">
                <a:latin typeface="Trebuchet MS"/>
                <a:cs typeface="Trebuchet MS"/>
              </a:rPr>
              <a:t> </a:t>
            </a:r>
            <a:r>
              <a:rPr sz="1200" dirty="0">
                <a:latin typeface="Trebuchet MS"/>
                <a:cs typeface="Trebuchet MS"/>
              </a:rPr>
              <a:t>a</a:t>
            </a:r>
            <a:r>
              <a:rPr sz="1200" spc="20" dirty="0">
                <a:latin typeface="Trebuchet MS"/>
                <a:cs typeface="Trebuchet MS"/>
              </a:rPr>
              <a:t> </a:t>
            </a:r>
            <a:r>
              <a:rPr sz="1200" dirty="0">
                <a:latin typeface="Trebuchet MS"/>
                <a:cs typeface="Trebuchet MS"/>
              </a:rPr>
              <a:t>varying</a:t>
            </a:r>
            <a:r>
              <a:rPr sz="1200" spc="30" dirty="0">
                <a:latin typeface="Trebuchet MS"/>
                <a:cs typeface="Trebuchet MS"/>
              </a:rPr>
              <a:t> </a:t>
            </a:r>
            <a:r>
              <a:rPr sz="1200" dirty="0">
                <a:latin typeface="Trebuchet MS"/>
                <a:cs typeface="Trebuchet MS"/>
              </a:rPr>
              <a:t>number</a:t>
            </a:r>
            <a:r>
              <a:rPr sz="1200" spc="25" dirty="0">
                <a:latin typeface="Trebuchet MS"/>
                <a:cs typeface="Trebuchet MS"/>
              </a:rPr>
              <a:t> </a:t>
            </a:r>
            <a:r>
              <a:rPr sz="1200" dirty="0">
                <a:latin typeface="Trebuchet MS"/>
                <a:cs typeface="Trebuchet MS"/>
              </a:rPr>
              <a:t>of</a:t>
            </a:r>
            <a:r>
              <a:rPr sz="1200" spc="10" dirty="0">
                <a:latin typeface="Trebuchet MS"/>
                <a:cs typeface="Trebuchet MS"/>
              </a:rPr>
              <a:t> </a:t>
            </a:r>
            <a:r>
              <a:rPr sz="1200" spc="-10" dirty="0">
                <a:latin typeface="Trebuchet MS"/>
                <a:cs typeface="Trebuchet MS"/>
              </a:rPr>
              <a:t>years.</a:t>
            </a:r>
            <a:endParaRPr sz="1200">
              <a:latin typeface="Trebuchet MS"/>
              <a:cs typeface="Trebuchet MS"/>
            </a:endParaRPr>
          </a:p>
          <a:p>
            <a:pPr marL="12700">
              <a:lnSpc>
                <a:spcPct val="100000"/>
              </a:lnSpc>
            </a:pPr>
            <a:r>
              <a:rPr sz="1200" i="1" spc="-10" dirty="0">
                <a:latin typeface="Trebuchet MS"/>
                <a:cs typeface="Trebuchet MS"/>
              </a:rPr>
              <a:t>Source</a:t>
            </a:r>
            <a:r>
              <a:rPr sz="1200" spc="-10" dirty="0">
                <a:latin typeface="Trebuchet MS"/>
                <a:cs typeface="Trebuchet MS"/>
              </a:rPr>
              <a:t>:</a:t>
            </a:r>
            <a:r>
              <a:rPr sz="1200" spc="-25" dirty="0">
                <a:latin typeface="Trebuchet MS"/>
                <a:cs typeface="Trebuchet MS"/>
              </a:rPr>
              <a:t> </a:t>
            </a:r>
            <a:r>
              <a:rPr sz="1200" dirty="0">
                <a:latin typeface="Trebuchet MS"/>
                <a:cs typeface="Trebuchet MS"/>
              </a:rPr>
              <a:t>M. Baghai,</a:t>
            </a:r>
            <a:r>
              <a:rPr sz="1200" spc="-25" dirty="0">
                <a:latin typeface="Trebuchet MS"/>
                <a:cs typeface="Trebuchet MS"/>
              </a:rPr>
              <a:t> </a:t>
            </a:r>
            <a:r>
              <a:rPr sz="1200" spc="-40" dirty="0">
                <a:latin typeface="Trebuchet MS"/>
                <a:cs typeface="Trebuchet MS"/>
              </a:rPr>
              <a:t>S.</a:t>
            </a:r>
            <a:r>
              <a:rPr sz="1200" spc="-10" dirty="0">
                <a:latin typeface="Trebuchet MS"/>
                <a:cs typeface="Trebuchet MS"/>
              </a:rPr>
              <a:t> </a:t>
            </a:r>
            <a:r>
              <a:rPr sz="1200" dirty="0">
                <a:latin typeface="Trebuchet MS"/>
                <a:cs typeface="Trebuchet MS"/>
              </a:rPr>
              <a:t>Coley</a:t>
            </a:r>
            <a:r>
              <a:rPr sz="1200" spc="-5" dirty="0">
                <a:latin typeface="Trebuchet MS"/>
                <a:cs typeface="Trebuchet MS"/>
              </a:rPr>
              <a:t> </a:t>
            </a:r>
            <a:r>
              <a:rPr sz="1200" dirty="0">
                <a:latin typeface="Trebuchet MS"/>
                <a:cs typeface="Trebuchet MS"/>
              </a:rPr>
              <a:t>and </a:t>
            </a:r>
            <a:r>
              <a:rPr sz="1200" spc="-55" dirty="0">
                <a:latin typeface="Trebuchet MS"/>
                <a:cs typeface="Trebuchet MS"/>
              </a:rPr>
              <a:t>D.</a:t>
            </a:r>
            <a:r>
              <a:rPr sz="1200" spc="5" dirty="0">
                <a:latin typeface="Trebuchet MS"/>
                <a:cs typeface="Trebuchet MS"/>
              </a:rPr>
              <a:t> </a:t>
            </a:r>
            <a:r>
              <a:rPr sz="1200" dirty="0">
                <a:latin typeface="Trebuchet MS"/>
                <a:cs typeface="Trebuchet MS"/>
              </a:rPr>
              <a:t>White,</a:t>
            </a:r>
            <a:r>
              <a:rPr sz="1200" spc="-5" dirty="0">
                <a:latin typeface="Trebuchet MS"/>
                <a:cs typeface="Trebuchet MS"/>
              </a:rPr>
              <a:t> </a:t>
            </a:r>
            <a:r>
              <a:rPr sz="1200" i="1" dirty="0">
                <a:latin typeface="Trebuchet MS"/>
                <a:cs typeface="Trebuchet MS"/>
              </a:rPr>
              <a:t>The Alchemy</a:t>
            </a:r>
            <a:r>
              <a:rPr sz="1200" i="1" spc="-15" dirty="0">
                <a:latin typeface="Trebuchet MS"/>
                <a:cs typeface="Trebuchet MS"/>
              </a:rPr>
              <a:t> </a:t>
            </a:r>
            <a:r>
              <a:rPr sz="1200" i="1" spc="-40" dirty="0">
                <a:latin typeface="Trebuchet MS"/>
                <a:cs typeface="Trebuchet MS"/>
              </a:rPr>
              <a:t>of</a:t>
            </a:r>
            <a:r>
              <a:rPr sz="1200" i="1" dirty="0">
                <a:latin typeface="Trebuchet MS"/>
                <a:cs typeface="Trebuchet MS"/>
              </a:rPr>
              <a:t> </a:t>
            </a:r>
            <a:r>
              <a:rPr sz="1200" i="1" spc="-45" dirty="0">
                <a:latin typeface="Trebuchet MS"/>
                <a:cs typeface="Trebuchet MS"/>
              </a:rPr>
              <a:t>Growth</a:t>
            </a:r>
            <a:r>
              <a:rPr sz="1200" spc="-45" dirty="0">
                <a:latin typeface="Trebuchet MS"/>
                <a:cs typeface="Trebuchet MS"/>
              </a:rPr>
              <a:t>,</a:t>
            </a:r>
            <a:r>
              <a:rPr sz="1200" spc="15" dirty="0">
                <a:latin typeface="Trebuchet MS"/>
                <a:cs typeface="Trebuchet MS"/>
              </a:rPr>
              <a:t> </a:t>
            </a:r>
            <a:r>
              <a:rPr sz="1200" dirty="0">
                <a:latin typeface="Trebuchet MS"/>
                <a:cs typeface="Trebuchet MS"/>
              </a:rPr>
              <a:t>Texere Publishers,</a:t>
            </a:r>
            <a:r>
              <a:rPr sz="1200" spc="10" dirty="0">
                <a:latin typeface="Trebuchet MS"/>
                <a:cs typeface="Trebuchet MS"/>
              </a:rPr>
              <a:t> </a:t>
            </a:r>
            <a:r>
              <a:rPr sz="1200" dirty="0">
                <a:latin typeface="Trebuchet MS"/>
                <a:cs typeface="Trebuchet MS"/>
              </a:rPr>
              <a:t>2000.</a:t>
            </a:r>
            <a:r>
              <a:rPr sz="1200" spc="20" dirty="0">
                <a:latin typeface="Trebuchet MS"/>
                <a:cs typeface="Trebuchet MS"/>
              </a:rPr>
              <a:t> </a:t>
            </a:r>
            <a:r>
              <a:rPr sz="1200" dirty="0">
                <a:latin typeface="Trebuchet MS"/>
                <a:cs typeface="Trebuchet MS"/>
              </a:rPr>
              <a:t>Figure</a:t>
            </a:r>
            <a:r>
              <a:rPr sz="1200" spc="5" dirty="0">
                <a:latin typeface="Trebuchet MS"/>
                <a:cs typeface="Trebuchet MS"/>
              </a:rPr>
              <a:t> </a:t>
            </a:r>
            <a:r>
              <a:rPr sz="1200" spc="-155" dirty="0">
                <a:latin typeface="Trebuchet MS"/>
                <a:cs typeface="Trebuchet MS"/>
              </a:rPr>
              <a:t>1.1,</a:t>
            </a:r>
            <a:r>
              <a:rPr sz="1200" spc="-5" dirty="0">
                <a:latin typeface="Trebuchet MS"/>
                <a:cs typeface="Trebuchet MS"/>
              </a:rPr>
              <a:t> </a:t>
            </a:r>
            <a:r>
              <a:rPr sz="1200" spc="-80" dirty="0">
                <a:latin typeface="Trebuchet MS"/>
                <a:cs typeface="Trebuchet MS"/>
              </a:rPr>
              <a:t>p.</a:t>
            </a:r>
            <a:r>
              <a:rPr sz="1200" spc="5" dirty="0">
                <a:latin typeface="Trebuchet MS"/>
                <a:cs typeface="Trebuchet MS"/>
              </a:rPr>
              <a:t> </a:t>
            </a:r>
            <a:r>
              <a:rPr sz="1200" spc="-25" dirty="0">
                <a:latin typeface="Trebuchet MS"/>
                <a:cs typeface="Trebuchet MS"/>
              </a:rPr>
              <a:t>5.</a:t>
            </a:r>
            <a:endParaRPr sz="1200">
              <a:latin typeface="Trebuchet MS"/>
              <a:cs typeface="Trebuchet MS"/>
            </a:endParaRPr>
          </a:p>
        </p:txBody>
      </p:sp>
      <p:pic>
        <p:nvPicPr>
          <p:cNvPr id="15" name="object 15" descr="M01NF002"/>
          <p:cNvPicPr/>
          <p:nvPr/>
        </p:nvPicPr>
        <p:blipFill>
          <a:blip r:embed="rId9" cstate="print"/>
          <a:stretch>
            <a:fillRect/>
          </a:stretch>
        </p:blipFill>
        <p:spPr>
          <a:xfrm>
            <a:off x="1775460" y="1196340"/>
            <a:ext cx="8266176" cy="345033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descr="$PPTXTitle"/>
          <p:cNvSpPr txBox="1">
            <a:spLocks noGrp="1"/>
          </p:cNvSpPr>
          <p:nvPr>
            <p:ph type="title"/>
          </p:nvPr>
        </p:nvSpPr>
        <p:spPr>
          <a:xfrm>
            <a:off x="587654" y="25400"/>
            <a:ext cx="9686290" cy="2044149"/>
          </a:xfrm>
          <a:prstGeom prst="rect">
            <a:avLst/>
          </a:prstGeom>
        </p:spPr>
        <p:txBody>
          <a:bodyPr vert="horz" wrap="square" lIns="0" tIns="12700" rIns="0" bIns="0" rtlCol="0">
            <a:spAutoFit/>
          </a:bodyPr>
          <a:lstStyle/>
          <a:p>
            <a:pPr marL="12700">
              <a:lnSpc>
                <a:spcPct val="100000"/>
              </a:lnSpc>
              <a:spcBef>
                <a:spcPts val="100"/>
              </a:spcBef>
            </a:pPr>
            <a:r>
              <a:rPr b="1" i="1" spc="-45" dirty="0">
                <a:latin typeface="Trebuchet MS"/>
                <a:cs typeface="Trebuchet MS"/>
              </a:rPr>
              <a:t>Exploring</a:t>
            </a:r>
            <a:r>
              <a:rPr b="1" i="1" spc="-120" dirty="0">
                <a:latin typeface="Trebuchet MS"/>
                <a:cs typeface="Trebuchet MS"/>
              </a:rPr>
              <a:t> </a:t>
            </a:r>
            <a:r>
              <a:rPr b="1" i="1" spc="-25" dirty="0">
                <a:latin typeface="Trebuchet MS"/>
                <a:cs typeface="Trebuchet MS"/>
              </a:rPr>
              <a:t>Strategy</a:t>
            </a:r>
            <a:r>
              <a:rPr b="1" i="1" spc="-100" dirty="0">
                <a:latin typeface="Trebuchet MS"/>
                <a:cs typeface="Trebuchet MS"/>
              </a:rPr>
              <a:t> </a:t>
            </a:r>
            <a:r>
              <a:rPr b="1" i="1" spc="-20" dirty="0">
                <a:latin typeface="Trebuchet MS"/>
                <a:cs typeface="Trebuchet MS"/>
              </a:rPr>
              <a:t>Framework</a:t>
            </a:r>
            <a:br>
              <a:rPr lang="en-GB" b="1" i="1" spc="-20" dirty="0">
                <a:latin typeface="Trebuchet MS"/>
                <a:cs typeface="Trebuchet MS"/>
              </a:rPr>
            </a:br>
            <a:r>
              <a:rPr b="1" i="1" spc="-85" dirty="0">
                <a:latin typeface="Trebuchet MS"/>
                <a:cs typeface="Trebuchet MS"/>
              </a:rPr>
              <a:t> </a:t>
            </a:r>
            <a:br>
              <a:rPr lang="en-GB" b="1" i="1" spc="-85" dirty="0">
                <a:latin typeface="Trebuchet MS"/>
                <a:cs typeface="Trebuchet MS"/>
              </a:rPr>
            </a:br>
            <a:r>
              <a:rPr lang="en-GB" spc="-85" dirty="0">
                <a:latin typeface="Calibri Light" panose="020F0302020204030204" pitchFamily="34" charset="0"/>
                <a:ea typeface="Calibri Light" panose="020F0302020204030204" pitchFamily="34" charset="0"/>
                <a:cs typeface="Calibri Light" panose="020F0302020204030204" pitchFamily="34" charset="0"/>
              </a:rPr>
              <a:t>It</a:t>
            </a:r>
            <a:r>
              <a:rPr lang="en-GB" b="1" i="1" spc="-85" dirty="0">
                <a:latin typeface="Trebuchet MS"/>
                <a:cs typeface="Trebuchet MS"/>
              </a:rPr>
              <a:t> </a:t>
            </a:r>
            <a:r>
              <a:rPr spc="85" dirty="0"/>
              <a:t>can</a:t>
            </a:r>
            <a:r>
              <a:rPr spc="-75" dirty="0"/>
              <a:t> </a:t>
            </a:r>
            <a:r>
              <a:rPr spc="114" dirty="0"/>
              <a:t>be</a:t>
            </a:r>
            <a:r>
              <a:rPr spc="-80" dirty="0"/>
              <a:t> </a:t>
            </a:r>
            <a:r>
              <a:rPr dirty="0"/>
              <a:t>applied</a:t>
            </a:r>
            <a:r>
              <a:rPr spc="-65" dirty="0"/>
              <a:t> </a:t>
            </a:r>
            <a:r>
              <a:rPr spc="-10" dirty="0"/>
              <a:t>in</a:t>
            </a:r>
            <a:r>
              <a:rPr spc="-70" dirty="0"/>
              <a:t> </a:t>
            </a:r>
            <a:r>
              <a:rPr spc="114" dirty="0"/>
              <a:t>many</a:t>
            </a:r>
            <a:r>
              <a:rPr spc="-85" dirty="0"/>
              <a:t> </a:t>
            </a:r>
            <a:r>
              <a:rPr spc="-10" dirty="0"/>
              <a:t>contexts.</a:t>
            </a:r>
          </a:p>
        </p:txBody>
      </p:sp>
      <p:sp>
        <p:nvSpPr>
          <p:cNvPr id="17" name="object 17"/>
          <p:cNvSpPr txBox="1"/>
          <p:nvPr/>
        </p:nvSpPr>
        <p:spPr>
          <a:xfrm>
            <a:off x="587654" y="2598290"/>
            <a:ext cx="7770495"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Trebuchet MS"/>
                <a:cs typeface="Trebuchet MS"/>
              </a:rPr>
              <a:t>In</a:t>
            </a:r>
            <a:r>
              <a:rPr sz="2400" spc="-65" dirty="0">
                <a:latin typeface="Trebuchet MS"/>
                <a:cs typeface="Trebuchet MS"/>
              </a:rPr>
              <a:t> </a:t>
            </a:r>
            <a:r>
              <a:rPr sz="2400" spc="85" dirty="0">
                <a:latin typeface="Trebuchet MS"/>
                <a:cs typeface="Trebuchet MS"/>
              </a:rPr>
              <a:t>each</a:t>
            </a:r>
            <a:r>
              <a:rPr sz="2400" spc="-70" dirty="0">
                <a:latin typeface="Trebuchet MS"/>
                <a:cs typeface="Trebuchet MS"/>
              </a:rPr>
              <a:t> </a:t>
            </a:r>
            <a:r>
              <a:rPr sz="2400" dirty="0">
                <a:latin typeface="Trebuchet MS"/>
                <a:cs typeface="Trebuchet MS"/>
              </a:rPr>
              <a:t>context</a:t>
            </a:r>
            <a:r>
              <a:rPr sz="2400" spc="-85" dirty="0">
                <a:latin typeface="Trebuchet MS"/>
                <a:cs typeface="Trebuchet MS"/>
              </a:rPr>
              <a:t> </a:t>
            </a:r>
            <a:r>
              <a:rPr sz="2400" dirty="0">
                <a:latin typeface="Trebuchet MS"/>
                <a:cs typeface="Trebuchet MS"/>
              </a:rPr>
              <a:t>the</a:t>
            </a:r>
            <a:r>
              <a:rPr sz="2400" spc="-70" dirty="0">
                <a:latin typeface="Trebuchet MS"/>
                <a:cs typeface="Trebuchet MS"/>
              </a:rPr>
              <a:t> </a:t>
            </a:r>
            <a:r>
              <a:rPr sz="2400" spc="55" dirty="0">
                <a:latin typeface="Trebuchet MS"/>
                <a:cs typeface="Trebuchet MS"/>
              </a:rPr>
              <a:t>balance</a:t>
            </a:r>
            <a:r>
              <a:rPr sz="2400" spc="-75" dirty="0">
                <a:latin typeface="Trebuchet MS"/>
                <a:cs typeface="Trebuchet MS"/>
              </a:rPr>
              <a:t> </a:t>
            </a:r>
            <a:r>
              <a:rPr sz="2400" dirty="0">
                <a:latin typeface="Trebuchet MS"/>
                <a:cs typeface="Trebuchet MS"/>
              </a:rPr>
              <a:t>of</a:t>
            </a:r>
            <a:r>
              <a:rPr sz="2400" spc="-80" dirty="0">
                <a:latin typeface="Trebuchet MS"/>
                <a:cs typeface="Trebuchet MS"/>
              </a:rPr>
              <a:t> </a:t>
            </a:r>
            <a:r>
              <a:rPr sz="2400" dirty="0">
                <a:latin typeface="Trebuchet MS"/>
                <a:cs typeface="Trebuchet MS"/>
              </a:rPr>
              <a:t>strategic</a:t>
            </a:r>
            <a:r>
              <a:rPr sz="2400" spc="-80" dirty="0">
                <a:latin typeface="Trebuchet MS"/>
                <a:cs typeface="Trebuchet MS"/>
              </a:rPr>
              <a:t> </a:t>
            </a:r>
            <a:r>
              <a:rPr sz="2400" spc="95" dirty="0">
                <a:latin typeface="Trebuchet MS"/>
                <a:cs typeface="Trebuchet MS"/>
              </a:rPr>
              <a:t>issues</a:t>
            </a:r>
            <a:r>
              <a:rPr sz="2400" spc="-70" dirty="0">
                <a:latin typeface="Trebuchet MS"/>
                <a:cs typeface="Trebuchet MS"/>
              </a:rPr>
              <a:t> differs:</a:t>
            </a:r>
            <a:r>
              <a:rPr sz="2400" spc="-45" dirty="0">
                <a:latin typeface="Trebuchet MS"/>
                <a:cs typeface="Trebuchet MS"/>
              </a:rPr>
              <a:t> </a:t>
            </a:r>
            <a:endParaRPr sz="2400" dirty="0">
              <a:latin typeface="Trebuchet MS"/>
              <a:cs typeface="Trebuchet MS"/>
            </a:endParaRPr>
          </a:p>
        </p:txBody>
      </p:sp>
      <p:sp>
        <p:nvSpPr>
          <p:cNvPr id="18" name="object 18"/>
          <p:cNvSpPr txBox="1"/>
          <p:nvPr/>
        </p:nvSpPr>
        <p:spPr>
          <a:xfrm>
            <a:off x="558190" y="5254244"/>
            <a:ext cx="8042909" cy="391160"/>
          </a:xfrm>
          <a:prstGeom prst="rect">
            <a:avLst/>
          </a:prstGeom>
        </p:spPr>
        <p:txBody>
          <a:bodyPr vert="horz" wrap="square" lIns="0" tIns="12700" rIns="0" bIns="0" rtlCol="0">
            <a:spAutoFit/>
          </a:bodyPr>
          <a:lstStyle/>
          <a:p>
            <a:pPr marL="12700">
              <a:lnSpc>
                <a:spcPct val="100000"/>
              </a:lnSpc>
              <a:spcBef>
                <a:spcPts val="100"/>
              </a:spcBef>
            </a:pPr>
            <a:r>
              <a:rPr sz="2400" b="1" spc="95" dirty="0">
                <a:latin typeface="Trebuchet MS"/>
                <a:cs typeface="Trebuchet MS"/>
              </a:rPr>
              <a:t>Not-</a:t>
            </a:r>
            <a:r>
              <a:rPr sz="2400" b="1" dirty="0">
                <a:latin typeface="Trebuchet MS"/>
                <a:cs typeface="Trebuchet MS"/>
              </a:rPr>
              <a:t>for-</a:t>
            </a:r>
            <a:r>
              <a:rPr sz="2400" b="1" spc="-10" dirty="0">
                <a:latin typeface="Trebuchet MS"/>
                <a:cs typeface="Trebuchet MS"/>
              </a:rPr>
              <a:t>profit</a:t>
            </a:r>
            <a:r>
              <a:rPr sz="2400" b="1" spc="-140" dirty="0">
                <a:latin typeface="Trebuchet MS"/>
                <a:cs typeface="Trebuchet MS"/>
              </a:rPr>
              <a:t> </a:t>
            </a:r>
            <a:r>
              <a:rPr sz="2400" b="1" spc="55" dirty="0">
                <a:latin typeface="Trebuchet MS"/>
                <a:cs typeface="Trebuchet MS"/>
              </a:rPr>
              <a:t>organisations</a:t>
            </a:r>
            <a:r>
              <a:rPr sz="2400" b="1" spc="-165" dirty="0">
                <a:latin typeface="Trebuchet MS"/>
                <a:cs typeface="Trebuchet MS"/>
              </a:rPr>
              <a:t> </a:t>
            </a:r>
            <a:r>
              <a:rPr sz="2000" spc="-130" dirty="0">
                <a:latin typeface="Trebuchet MS"/>
                <a:cs typeface="Trebuchet MS"/>
              </a:rPr>
              <a:t>(e.g.</a:t>
            </a:r>
            <a:r>
              <a:rPr sz="2000" spc="-85" dirty="0">
                <a:latin typeface="Trebuchet MS"/>
                <a:cs typeface="Trebuchet MS"/>
              </a:rPr>
              <a:t> </a:t>
            </a:r>
            <a:r>
              <a:rPr sz="2000" spc="90" dirty="0">
                <a:latin typeface="Trebuchet MS"/>
                <a:cs typeface="Trebuchet MS"/>
              </a:rPr>
              <a:t>purpose</a:t>
            </a:r>
            <a:r>
              <a:rPr sz="2000" spc="-75" dirty="0">
                <a:latin typeface="Trebuchet MS"/>
                <a:cs typeface="Trebuchet MS"/>
              </a:rPr>
              <a:t> </a:t>
            </a:r>
            <a:r>
              <a:rPr sz="2000" spc="75" dirty="0">
                <a:latin typeface="Trebuchet MS"/>
                <a:cs typeface="Trebuchet MS"/>
              </a:rPr>
              <a:t>and</a:t>
            </a:r>
            <a:r>
              <a:rPr sz="2000" spc="-85" dirty="0">
                <a:latin typeface="Trebuchet MS"/>
                <a:cs typeface="Trebuchet MS"/>
              </a:rPr>
              <a:t> </a:t>
            </a:r>
            <a:r>
              <a:rPr sz="2000" spc="50" dirty="0">
                <a:latin typeface="Trebuchet MS"/>
                <a:cs typeface="Trebuchet MS"/>
              </a:rPr>
              <a:t>funding</a:t>
            </a:r>
            <a:r>
              <a:rPr sz="2000" spc="-70" dirty="0">
                <a:latin typeface="Trebuchet MS"/>
                <a:cs typeface="Trebuchet MS"/>
              </a:rPr>
              <a:t> </a:t>
            </a:r>
            <a:r>
              <a:rPr sz="2000" spc="-10" dirty="0">
                <a:latin typeface="Trebuchet MS"/>
                <a:cs typeface="Trebuchet MS"/>
              </a:rPr>
              <a:t>issues).</a:t>
            </a:r>
            <a:endParaRPr sz="2000">
              <a:latin typeface="Trebuchet MS"/>
              <a:cs typeface="Trebuchet MS"/>
            </a:endParaRPr>
          </a:p>
        </p:txBody>
      </p:sp>
      <p:sp>
        <p:nvSpPr>
          <p:cNvPr id="19" name="object 19"/>
          <p:cNvSpPr txBox="1"/>
          <p:nvPr/>
        </p:nvSpPr>
        <p:spPr>
          <a:xfrm>
            <a:off x="558190" y="2989450"/>
            <a:ext cx="11132820" cy="2433955"/>
          </a:xfrm>
          <a:prstGeom prst="rect">
            <a:avLst/>
          </a:prstGeom>
        </p:spPr>
        <p:txBody>
          <a:bodyPr vert="horz" wrap="square" lIns="0" tIns="213360" rIns="0" bIns="0" rtlCol="0">
            <a:spAutoFit/>
          </a:bodyPr>
          <a:lstStyle/>
          <a:p>
            <a:pPr marL="12700">
              <a:lnSpc>
                <a:spcPct val="100000"/>
              </a:lnSpc>
              <a:spcBef>
                <a:spcPts val="1680"/>
              </a:spcBef>
            </a:pPr>
            <a:r>
              <a:rPr sz="2400" b="1" spc="114" dirty="0">
                <a:latin typeface="Trebuchet MS"/>
                <a:cs typeface="Trebuchet MS"/>
              </a:rPr>
              <a:t>Small</a:t>
            </a:r>
            <a:r>
              <a:rPr sz="2400" b="1" spc="-70" dirty="0">
                <a:latin typeface="Trebuchet MS"/>
                <a:cs typeface="Trebuchet MS"/>
              </a:rPr>
              <a:t> </a:t>
            </a:r>
            <a:r>
              <a:rPr sz="2400" b="1" spc="75" dirty="0">
                <a:latin typeface="Trebuchet MS"/>
                <a:cs typeface="Trebuchet MS"/>
              </a:rPr>
              <a:t>businesses</a:t>
            </a:r>
            <a:r>
              <a:rPr sz="2400" b="1" spc="-70" dirty="0">
                <a:latin typeface="Trebuchet MS"/>
                <a:cs typeface="Trebuchet MS"/>
              </a:rPr>
              <a:t> </a:t>
            </a:r>
            <a:r>
              <a:rPr sz="2000" spc="-130" dirty="0">
                <a:latin typeface="Trebuchet MS"/>
                <a:cs typeface="Trebuchet MS"/>
              </a:rPr>
              <a:t>(e.g.</a:t>
            </a:r>
            <a:r>
              <a:rPr sz="2000" spc="-35" dirty="0">
                <a:latin typeface="Trebuchet MS"/>
                <a:cs typeface="Trebuchet MS"/>
              </a:rPr>
              <a:t> </a:t>
            </a:r>
            <a:r>
              <a:rPr sz="2000" dirty="0">
                <a:latin typeface="Trebuchet MS"/>
                <a:cs typeface="Trebuchet MS"/>
              </a:rPr>
              <a:t>strategic</a:t>
            </a:r>
            <a:r>
              <a:rPr sz="2000" spc="-30" dirty="0">
                <a:latin typeface="Trebuchet MS"/>
                <a:cs typeface="Trebuchet MS"/>
              </a:rPr>
              <a:t> </a:t>
            </a:r>
            <a:r>
              <a:rPr sz="2000" dirty="0">
                <a:latin typeface="Trebuchet MS"/>
                <a:cs typeface="Trebuchet MS"/>
              </a:rPr>
              <a:t>purpose,</a:t>
            </a:r>
            <a:r>
              <a:rPr sz="2000" spc="-40" dirty="0">
                <a:latin typeface="Trebuchet MS"/>
                <a:cs typeface="Trebuchet MS"/>
              </a:rPr>
              <a:t> </a:t>
            </a:r>
            <a:r>
              <a:rPr sz="2000" spc="60" dirty="0">
                <a:latin typeface="Trebuchet MS"/>
                <a:cs typeface="Trebuchet MS"/>
              </a:rPr>
              <a:t>growth</a:t>
            </a:r>
            <a:r>
              <a:rPr sz="2000" spc="-50" dirty="0">
                <a:latin typeface="Trebuchet MS"/>
                <a:cs typeface="Trebuchet MS"/>
              </a:rPr>
              <a:t> </a:t>
            </a:r>
            <a:r>
              <a:rPr sz="2000" spc="85" dirty="0">
                <a:latin typeface="Trebuchet MS"/>
                <a:cs typeface="Trebuchet MS"/>
              </a:rPr>
              <a:t>issues</a:t>
            </a:r>
            <a:r>
              <a:rPr sz="2000" spc="-45" dirty="0">
                <a:latin typeface="Trebuchet MS"/>
                <a:cs typeface="Trebuchet MS"/>
              </a:rPr>
              <a:t> </a:t>
            </a:r>
            <a:r>
              <a:rPr sz="2000" spc="75" dirty="0">
                <a:latin typeface="Trebuchet MS"/>
                <a:cs typeface="Trebuchet MS"/>
              </a:rPr>
              <a:t>and</a:t>
            </a:r>
            <a:r>
              <a:rPr sz="2000" spc="-40" dirty="0">
                <a:latin typeface="Trebuchet MS"/>
                <a:cs typeface="Trebuchet MS"/>
              </a:rPr>
              <a:t> </a:t>
            </a:r>
            <a:r>
              <a:rPr sz="2000" dirty="0">
                <a:latin typeface="Trebuchet MS"/>
                <a:cs typeface="Trebuchet MS"/>
              </a:rPr>
              <a:t>retaining</a:t>
            </a:r>
            <a:r>
              <a:rPr sz="2000" spc="-30" dirty="0">
                <a:latin typeface="Trebuchet MS"/>
                <a:cs typeface="Trebuchet MS"/>
              </a:rPr>
              <a:t> </a:t>
            </a:r>
            <a:r>
              <a:rPr sz="2000" spc="-10" dirty="0">
                <a:latin typeface="Trebuchet MS"/>
                <a:cs typeface="Trebuchet MS"/>
              </a:rPr>
              <a:t>independence).</a:t>
            </a:r>
            <a:endParaRPr sz="2000" dirty="0">
              <a:latin typeface="Trebuchet MS"/>
              <a:cs typeface="Trebuchet MS"/>
            </a:endParaRPr>
          </a:p>
          <a:p>
            <a:pPr marL="12700">
              <a:lnSpc>
                <a:spcPct val="100000"/>
              </a:lnSpc>
              <a:spcBef>
                <a:spcPts val="1585"/>
              </a:spcBef>
            </a:pPr>
            <a:r>
              <a:rPr sz="2400" b="1" dirty="0">
                <a:latin typeface="Trebuchet MS"/>
                <a:cs typeface="Trebuchet MS"/>
              </a:rPr>
              <a:t>Multinational</a:t>
            </a:r>
            <a:r>
              <a:rPr sz="2400" b="1" spc="40" dirty="0">
                <a:latin typeface="Trebuchet MS"/>
                <a:cs typeface="Trebuchet MS"/>
              </a:rPr>
              <a:t> </a:t>
            </a:r>
            <a:r>
              <a:rPr sz="2400" b="1" dirty="0">
                <a:latin typeface="Trebuchet MS"/>
                <a:cs typeface="Trebuchet MS"/>
              </a:rPr>
              <a:t>corporations</a:t>
            </a:r>
            <a:r>
              <a:rPr sz="2400" b="1" spc="20" dirty="0">
                <a:latin typeface="Trebuchet MS"/>
                <a:cs typeface="Trebuchet MS"/>
              </a:rPr>
              <a:t> </a:t>
            </a:r>
            <a:r>
              <a:rPr sz="2000" spc="-130" dirty="0">
                <a:latin typeface="Trebuchet MS"/>
                <a:cs typeface="Trebuchet MS"/>
              </a:rPr>
              <a:t>(e.g.</a:t>
            </a:r>
            <a:r>
              <a:rPr sz="2000" spc="80" dirty="0">
                <a:latin typeface="Trebuchet MS"/>
                <a:cs typeface="Trebuchet MS"/>
              </a:rPr>
              <a:t> </a:t>
            </a:r>
            <a:r>
              <a:rPr sz="2000" spc="60" dirty="0">
                <a:latin typeface="Trebuchet MS"/>
                <a:cs typeface="Trebuchet MS"/>
              </a:rPr>
              <a:t>geographical </a:t>
            </a:r>
            <a:r>
              <a:rPr sz="2000" dirty="0">
                <a:latin typeface="Trebuchet MS"/>
                <a:cs typeface="Trebuchet MS"/>
              </a:rPr>
              <a:t>scope;</a:t>
            </a:r>
            <a:r>
              <a:rPr sz="2000" spc="60" dirty="0">
                <a:latin typeface="Trebuchet MS"/>
                <a:cs typeface="Trebuchet MS"/>
              </a:rPr>
              <a:t> </a:t>
            </a:r>
            <a:r>
              <a:rPr sz="2000" dirty="0">
                <a:latin typeface="Trebuchet MS"/>
                <a:cs typeface="Trebuchet MS"/>
              </a:rPr>
              <a:t>cultural</a:t>
            </a:r>
            <a:r>
              <a:rPr sz="2000" spc="70" dirty="0">
                <a:latin typeface="Trebuchet MS"/>
                <a:cs typeface="Trebuchet MS"/>
              </a:rPr>
              <a:t> </a:t>
            </a:r>
            <a:r>
              <a:rPr sz="2000" spc="85" dirty="0">
                <a:latin typeface="Trebuchet MS"/>
                <a:cs typeface="Trebuchet MS"/>
              </a:rPr>
              <a:t>issues</a:t>
            </a:r>
            <a:r>
              <a:rPr sz="2000" spc="60" dirty="0">
                <a:latin typeface="Trebuchet MS"/>
                <a:cs typeface="Trebuchet MS"/>
              </a:rPr>
              <a:t> </a:t>
            </a:r>
            <a:r>
              <a:rPr sz="2000" spc="50" dirty="0">
                <a:latin typeface="Trebuchet MS"/>
                <a:cs typeface="Trebuchet MS"/>
              </a:rPr>
              <a:t>and</a:t>
            </a:r>
            <a:endParaRPr sz="2000" dirty="0">
              <a:latin typeface="Trebuchet MS"/>
              <a:cs typeface="Trebuchet MS"/>
            </a:endParaRPr>
          </a:p>
          <a:p>
            <a:pPr marL="12700">
              <a:lnSpc>
                <a:spcPct val="100000"/>
              </a:lnSpc>
              <a:spcBef>
                <a:spcPts val="545"/>
              </a:spcBef>
            </a:pPr>
            <a:r>
              <a:rPr sz="2000" spc="10" dirty="0">
                <a:latin typeface="Trebuchet MS"/>
                <a:cs typeface="Trebuchet MS"/>
              </a:rPr>
              <a:t>structure/control</a:t>
            </a:r>
            <a:r>
              <a:rPr sz="2000" spc="195" dirty="0">
                <a:latin typeface="Trebuchet MS"/>
                <a:cs typeface="Trebuchet MS"/>
              </a:rPr>
              <a:t> </a:t>
            </a:r>
            <a:r>
              <a:rPr sz="2000" spc="-10" dirty="0">
                <a:latin typeface="Trebuchet MS"/>
                <a:cs typeface="Trebuchet MS"/>
              </a:rPr>
              <a:t>issues).</a:t>
            </a:r>
            <a:endParaRPr sz="2000" dirty="0">
              <a:latin typeface="Trebuchet MS"/>
              <a:cs typeface="Trebuchet MS"/>
            </a:endParaRPr>
          </a:p>
          <a:p>
            <a:pPr marL="12700">
              <a:lnSpc>
                <a:spcPct val="100000"/>
              </a:lnSpc>
              <a:spcBef>
                <a:spcPts val="1510"/>
              </a:spcBef>
            </a:pPr>
            <a:r>
              <a:rPr sz="2400" b="1" spc="50" dirty="0">
                <a:latin typeface="Trebuchet MS"/>
                <a:cs typeface="Trebuchet MS"/>
              </a:rPr>
              <a:t>Public</a:t>
            </a:r>
            <a:r>
              <a:rPr sz="2400" b="1" spc="60" dirty="0">
                <a:latin typeface="Trebuchet MS"/>
                <a:cs typeface="Trebuchet MS"/>
              </a:rPr>
              <a:t> </a:t>
            </a:r>
            <a:r>
              <a:rPr sz="2400" b="1" dirty="0">
                <a:latin typeface="Trebuchet MS"/>
                <a:cs typeface="Trebuchet MS"/>
              </a:rPr>
              <a:t>sector</a:t>
            </a:r>
            <a:r>
              <a:rPr sz="2400" b="1" spc="40" dirty="0">
                <a:latin typeface="Trebuchet MS"/>
                <a:cs typeface="Trebuchet MS"/>
              </a:rPr>
              <a:t> </a:t>
            </a:r>
            <a:r>
              <a:rPr sz="2400" b="1" dirty="0">
                <a:latin typeface="Trebuchet MS"/>
                <a:cs typeface="Trebuchet MS"/>
              </a:rPr>
              <a:t>organisations</a:t>
            </a:r>
            <a:r>
              <a:rPr sz="2400" b="1" spc="65" dirty="0">
                <a:latin typeface="Trebuchet MS"/>
                <a:cs typeface="Trebuchet MS"/>
              </a:rPr>
              <a:t> </a:t>
            </a:r>
            <a:r>
              <a:rPr sz="2000" spc="-130" dirty="0">
                <a:latin typeface="Trebuchet MS"/>
                <a:cs typeface="Trebuchet MS"/>
              </a:rPr>
              <a:t>(e.g.</a:t>
            </a:r>
            <a:r>
              <a:rPr sz="2000" spc="80" dirty="0">
                <a:latin typeface="Trebuchet MS"/>
                <a:cs typeface="Trebuchet MS"/>
              </a:rPr>
              <a:t> </a:t>
            </a:r>
            <a:r>
              <a:rPr sz="2000" dirty="0">
                <a:latin typeface="Trebuchet MS"/>
                <a:cs typeface="Trebuchet MS"/>
              </a:rPr>
              <a:t>service/quality</a:t>
            </a:r>
            <a:r>
              <a:rPr sz="2000" spc="90" dirty="0">
                <a:latin typeface="Trebuchet MS"/>
                <a:cs typeface="Trebuchet MS"/>
              </a:rPr>
              <a:t> </a:t>
            </a:r>
            <a:r>
              <a:rPr sz="2000" spc="75" dirty="0">
                <a:latin typeface="Trebuchet MS"/>
                <a:cs typeface="Trebuchet MS"/>
              </a:rPr>
              <a:t>and</a:t>
            </a:r>
            <a:r>
              <a:rPr sz="2000" spc="90" dirty="0">
                <a:latin typeface="Trebuchet MS"/>
                <a:cs typeface="Trebuchet MS"/>
              </a:rPr>
              <a:t> </a:t>
            </a:r>
            <a:r>
              <a:rPr sz="2000" spc="80" dirty="0">
                <a:latin typeface="Trebuchet MS"/>
                <a:cs typeface="Trebuchet MS"/>
              </a:rPr>
              <a:t>managing</a:t>
            </a:r>
            <a:r>
              <a:rPr sz="2000" spc="90" dirty="0">
                <a:latin typeface="Trebuchet MS"/>
                <a:cs typeface="Trebuchet MS"/>
              </a:rPr>
              <a:t> </a:t>
            </a:r>
            <a:r>
              <a:rPr sz="2000" spc="100" dirty="0">
                <a:latin typeface="Trebuchet MS"/>
                <a:cs typeface="Trebuchet MS"/>
              </a:rPr>
              <a:t>change</a:t>
            </a:r>
            <a:r>
              <a:rPr sz="2000" spc="60" dirty="0">
                <a:latin typeface="Trebuchet MS"/>
                <a:cs typeface="Trebuchet MS"/>
              </a:rPr>
              <a:t> </a:t>
            </a:r>
            <a:r>
              <a:rPr sz="2000" spc="-10" dirty="0">
                <a:latin typeface="Trebuchet MS"/>
                <a:cs typeface="Trebuchet MS"/>
              </a:rPr>
              <a:t>issues).</a:t>
            </a:r>
            <a:endParaRPr sz="2000" dirty="0">
              <a:latin typeface="Trebuchet MS"/>
              <a:cs typeface="Trebuchet MS"/>
            </a:endParaRPr>
          </a:p>
          <a:p>
            <a:pPr marL="7240905">
              <a:lnSpc>
                <a:spcPct val="100000"/>
              </a:lnSpc>
              <a:spcBef>
                <a:spcPts val="1019"/>
              </a:spcBef>
            </a:pPr>
            <a:r>
              <a:rPr sz="1400" dirty="0">
                <a:latin typeface="Trebuchet MS"/>
                <a:cs typeface="Trebuchet MS"/>
              </a:rPr>
              <a:t>Johnson,</a:t>
            </a:r>
            <a:r>
              <a:rPr sz="1400" spc="85" dirty="0">
                <a:latin typeface="Trebuchet MS"/>
                <a:cs typeface="Trebuchet MS"/>
              </a:rPr>
              <a:t> </a:t>
            </a:r>
            <a:r>
              <a:rPr sz="1400" dirty="0">
                <a:latin typeface="Trebuchet MS"/>
                <a:cs typeface="Trebuchet MS"/>
              </a:rPr>
              <a:t>Whittington,</a:t>
            </a:r>
            <a:r>
              <a:rPr sz="1400" spc="114" dirty="0">
                <a:latin typeface="Trebuchet MS"/>
                <a:cs typeface="Trebuchet MS"/>
              </a:rPr>
              <a:t> </a:t>
            </a:r>
            <a:r>
              <a:rPr sz="1400" dirty="0">
                <a:latin typeface="Trebuchet MS"/>
                <a:cs typeface="Trebuchet MS"/>
              </a:rPr>
              <a:t>Scholes,</a:t>
            </a:r>
            <a:r>
              <a:rPr sz="1400" spc="95" dirty="0">
                <a:latin typeface="Trebuchet MS"/>
                <a:cs typeface="Trebuchet MS"/>
              </a:rPr>
              <a:t> </a:t>
            </a:r>
            <a:r>
              <a:rPr sz="1400" dirty="0">
                <a:latin typeface="Trebuchet MS"/>
                <a:cs typeface="Trebuchet MS"/>
              </a:rPr>
              <a:t>Angwin,</a:t>
            </a:r>
            <a:r>
              <a:rPr sz="1400" spc="105" dirty="0">
                <a:latin typeface="Trebuchet MS"/>
                <a:cs typeface="Trebuchet MS"/>
              </a:rPr>
              <a:t> </a:t>
            </a:r>
            <a:r>
              <a:rPr sz="1400" spc="50" dirty="0">
                <a:latin typeface="Trebuchet MS"/>
                <a:cs typeface="Trebuchet MS"/>
              </a:rPr>
              <a:t>Regner</a:t>
            </a:r>
            <a:endParaRPr sz="1400" dirty="0">
              <a:latin typeface="Trebuchet MS"/>
              <a:cs typeface="Trebuchet MS"/>
            </a:endParaRPr>
          </a:p>
        </p:txBody>
      </p:sp>
      <p:sp>
        <p:nvSpPr>
          <p:cNvPr id="20" name="object 20"/>
          <p:cNvSpPr txBox="1"/>
          <p:nvPr/>
        </p:nvSpPr>
        <p:spPr>
          <a:xfrm>
            <a:off x="9490329" y="5396890"/>
            <a:ext cx="495300" cy="240029"/>
          </a:xfrm>
          <a:prstGeom prst="rect">
            <a:avLst/>
          </a:prstGeom>
        </p:spPr>
        <p:txBody>
          <a:bodyPr vert="horz" wrap="square" lIns="0" tIns="13335" rIns="0" bIns="0" rtlCol="0">
            <a:spAutoFit/>
          </a:bodyPr>
          <a:lstStyle/>
          <a:p>
            <a:pPr marL="12700">
              <a:lnSpc>
                <a:spcPct val="100000"/>
              </a:lnSpc>
              <a:spcBef>
                <a:spcPts val="105"/>
              </a:spcBef>
            </a:pPr>
            <a:r>
              <a:rPr sz="1400" spc="-45" dirty="0">
                <a:latin typeface="Trebuchet MS"/>
                <a:cs typeface="Trebuchet MS"/>
              </a:rPr>
              <a:t>(2017)</a:t>
            </a:r>
            <a:endParaRPr sz="1400">
              <a:latin typeface="Trebuchet MS"/>
              <a:cs typeface="Trebuchet M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876928" y="493013"/>
            <a:ext cx="4885055" cy="454025"/>
            <a:chOff x="3876928" y="493013"/>
            <a:chExt cx="4885055" cy="454025"/>
          </a:xfrm>
        </p:grpSpPr>
        <p:pic>
          <p:nvPicPr>
            <p:cNvPr id="3" name="object 3"/>
            <p:cNvPicPr/>
            <p:nvPr/>
          </p:nvPicPr>
          <p:blipFill>
            <a:blip r:embed="rId2" cstate="print"/>
            <a:stretch>
              <a:fillRect/>
            </a:stretch>
          </p:blipFill>
          <p:spPr>
            <a:xfrm>
              <a:off x="3884548" y="500633"/>
              <a:ext cx="4869815" cy="438530"/>
            </a:xfrm>
            <a:prstGeom prst="rect">
              <a:avLst/>
            </a:prstGeom>
          </p:spPr>
        </p:pic>
        <p:pic>
          <p:nvPicPr>
            <p:cNvPr id="4" name="object 4"/>
            <p:cNvPicPr/>
            <p:nvPr/>
          </p:nvPicPr>
          <p:blipFill>
            <a:blip r:embed="rId3" cstate="print"/>
            <a:stretch>
              <a:fillRect/>
            </a:stretch>
          </p:blipFill>
          <p:spPr>
            <a:xfrm>
              <a:off x="7569072" y="713486"/>
              <a:ext cx="117601" cy="88392"/>
            </a:xfrm>
            <a:prstGeom prst="rect">
              <a:avLst/>
            </a:prstGeom>
          </p:spPr>
        </p:pic>
        <p:pic>
          <p:nvPicPr>
            <p:cNvPr id="5" name="object 5"/>
            <p:cNvPicPr/>
            <p:nvPr/>
          </p:nvPicPr>
          <p:blipFill>
            <a:blip r:embed="rId4" cstate="print"/>
            <a:stretch>
              <a:fillRect/>
            </a:stretch>
          </p:blipFill>
          <p:spPr>
            <a:xfrm>
              <a:off x="8287638" y="635253"/>
              <a:ext cx="139954" cy="159258"/>
            </a:xfrm>
            <a:prstGeom prst="rect">
              <a:avLst/>
            </a:prstGeom>
          </p:spPr>
        </p:pic>
        <p:pic>
          <p:nvPicPr>
            <p:cNvPr id="6" name="object 6"/>
            <p:cNvPicPr/>
            <p:nvPr/>
          </p:nvPicPr>
          <p:blipFill>
            <a:blip r:embed="rId5" cstate="print"/>
            <a:stretch>
              <a:fillRect/>
            </a:stretch>
          </p:blipFill>
          <p:spPr>
            <a:xfrm>
              <a:off x="5536818" y="635253"/>
              <a:ext cx="139954" cy="159258"/>
            </a:xfrm>
            <a:prstGeom prst="rect">
              <a:avLst/>
            </a:prstGeom>
          </p:spPr>
        </p:pic>
        <p:pic>
          <p:nvPicPr>
            <p:cNvPr id="7" name="object 7"/>
            <p:cNvPicPr/>
            <p:nvPr/>
          </p:nvPicPr>
          <p:blipFill>
            <a:blip r:embed="rId6" cstate="print"/>
            <a:stretch>
              <a:fillRect/>
            </a:stretch>
          </p:blipFill>
          <p:spPr>
            <a:xfrm>
              <a:off x="4434458" y="635253"/>
              <a:ext cx="140462" cy="159258"/>
            </a:xfrm>
            <a:prstGeom prst="rect">
              <a:avLst/>
            </a:prstGeom>
          </p:spPr>
        </p:pic>
        <p:pic>
          <p:nvPicPr>
            <p:cNvPr id="8" name="object 8"/>
            <p:cNvPicPr/>
            <p:nvPr/>
          </p:nvPicPr>
          <p:blipFill>
            <a:blip r:embed="rId7" cstate="print"/>
            <a:stretch>
              <a:fillRect/>
            </a:stretch>
          </p:blipFill>
          <p:spPr>
            <a:xfrm>
              <a:off x="8013319" y="627506"/>
              <a:ext cx="140461" cy="75565"/>
            </a:xfrm>
            <a:prstGeom prst="rect">
              <a:avLst/>
            </a:prstGeom>
          </p:spPr>
        </p:pic>
        <p:sp>
          <p:nvSpPr>
            <p:cNvPr id="9" name="object 9"/>
            <p:cNvSpPr/>
            <p:nvPr/>
          </p:nvSpPr>
          <p:spPr>
            <a:xfrm>
              <a:off x="3884548" y="500633"/>
              <a:ext cx="4869815" cy="438784"/>
            </a:xfrm>
            <a:custGeom>
              <a:avLst/>
              <a:gdLst/>
              <a:ahLst/>
              <a:cxnLst/>
              <a:rect l="l" t="t" r="r" b="b"/>
              <a:pathLst>
                <a:path w="4869815" h="438784">
                  <a:moveTo>
                    <a:pt x="4626609" y="94233"/>
                  </a:moveTo>
                  <a:lnTo>
                    <a:pt x="4690109" y="94233"/>
                  </a:lnTo>
                  <a:lnTo>
                    <a:pt x="4754626" y="271144"/>
                  </a:lnTo>
                  <a:lnTo>
                    <a:pt x="4811268" y="94233"/>
                  </a:lnTo>
                  <a:lnTo>
                    <a:pt x="4869815" y="94233"/>
                  </a:lnTo>
                  <a:lnTo>
                    <a:pt x="4769231" y="381380"/>
                  </a:lnTo>
                  <a:lnTo>
                    <a:pt x="4739767" y="422275"/>
                  </a:lnTo>
                  <a:lnTo>
                    <a:pt x="4702351" y="437509"/>
                  </a:lnTo>
                  <a:lnTo>
                    <a:pt x="4687443" y="438530"/>
                  </a:lnTo>
                  <a:lnTo>
                    <a:pt x="4679874" y="438219"/>
                  </a:lnTo>
                  <a:lnTo>
                    <a:pt x="4672234" y="437276"/>
                  </a:lnTo>
                  <a:lnTo>
                    <a:pt x="4664547" y="435691"/>
                  </a:lnTo>
                  <a:lnTo>
                    <a:pt x="4656835" y="433450"/>
                  </a:lnTo>
                  <a:lnTo>
                    <a:pt x="4656835" y="380491"/>
                  </a:lnTo>
                  <a:lnTo>
                    <a:pt x="4664836" y="382492"/>
                  </a:lnTo>
                  <a:lnTo>
                    <a:pt x="4672076" y="383921"/>
                  </a:lnTo>
                  <a:lnTo>
                    <a:pt x="4678553" y="384778"/>
                  </a:lnTo>
                  <a:lnTo>
                    <a:pt x="4684268" y="385063"/>
                  </a:lnTo>
                  <a:lnTo>
                    <a:pt x="4692396" y="385063"/>
                  </a:lnTo>
                  <a:lnTo>
                    <a:pt x="4716581" y="347827"/>
                  </a:lnTo>
                  <a:lnTo>
                    <a:pt x="4721225" y="333755"/>
                  </a:lnTo>
                  <a:lnTo>
                    <a:pt x="4626609" y="94233"/>
                  </a:lnTo>
                  <a:close/>
                </a:path>
                <a:path w="4869815" h="438784">
                  <a:moveTo>
                    <a:pt x="2394712" y="94233"/>
                  </a:moveTo>
                  <a:lnTo>
                    <a:pt x="2455926" y="94233"/>
                  </a:lnTo>
                  <a:lnTo>
                    <a:pt x="2455926" y="333755"/>
                  </a:lnTo>
                  <a:lnTo>
                    <a:pt x="2394712" y="333755"/>
                  </a:lnTo>
                  <a:lnTo>
                    <a:pt x="2394712" y="94233"/>
                  </a:lnTo>
                  <a:close/>
                </a:path>
                <a:path w="4869815" h="438784">
                  <a:moveTo>
                    <a:pt x="1983739" y="94233"/>
                  </a:moveTo>
                  <a:lnTo>
                    <a:pt x="2041271" y="94233"/>
                  </a:lnTo>
                  <a:lnTo>
                    <a:pt x="2112645" y="275336"/>
                  </a:lnTo>
                  <a:lnTo>
                    <a:pt x="2140458" y="197103"/>
                  </a:lnTo>
                  <a:lnTo>
                    <a:pt x="2098929" y="94741"/>
                  </a:lnTo>
                  <a:lnTo>
                    <a:pt x="2149602" y="94741"/>
                  </a:lnTo>
                  <a:lnTo>
                    <a:pt x="2174366" y="167893"/>
                  </a:lnTo>
                  <a:lnTo>
                    <a:pt x="2199513" y="94741"/>
                  </a:lnTo>
                  <a:lnTo>
                    <a:pt x="2250186" y="94741"/>
                  </a:lnTo>
                  <a:lnTo>
                    <a:pt x="2208656" y="197103"/>
                  </a:lnTo>
                  <a:lnTo>
                    <a:pt x="2236978" y="275336"/>
                  </a:lnTo>
                  <a:lnTo>
                    <a:pt x="2307843" y="94233"/>
                  </a:lnTo>
                  <a:lnTo>
                    <a:pt x="2365883" y="94233"/>
                  </a:lnTo>
                  <a:lnTo>
                    <a:pt x="2265806" y="333755"/>
                  </a:lnTo>
                  <a:lnTo>
                    <a:pt x="2214626" y="333755"/>
                  </a:lnTo>
                  <a:lnTo>
                    <a:pt x="2174366" y="230886"/>
                  </a:lnTo>
                  <a:lnTo>
                    <a:pt x="2134997" y="333755"/>
                  </a:lnTo>
                  <a:lnTo>
                    <a:pt x="2083308" y="333755"/>
                  </a:lnTo>
                  <a:lnTo>
                    <a:pt x="1983739" y="94233"/>
                  </a:lnTo>
                  <a:close/>
                </a:path>
                <a:path w="4869815" h="438784">
                  <a:moveTo>
                    <a:pt x="1218184" y="94233"/>
                  </a:moveTo>
                  <a:lnTo>
                    <a:pt x="1279398" y="94233"/>
                  </a:lnTo>
                  <a:lnTo>
                    <a:pt x="1279398" y="333755"/>
                  </a:lnTo>
                  <a:lnTo>
                    <a:pt x="1218184" y="333755"/>
                  </a:lnTo>
                  <a:lnTo>
                    <a:pt x="1218184" y="94233"/>
                  </a:lnTo>
                  <a:close/>
                </a:path>
                <a:path w="4869815" h="438784">
                  <a:moveTo>
                    <a:pt x="3604005" y="91058"/>
                  </a:moveTo>
                  <a:lnTo>
                    <a:pt x="3610355" y="91058"/>
                  </a:lnTo>
                  <a:lnTo>
                    <a:pt x="3614547" y="91186"/>
                  </a:lnTo>
                  <a:lnTo>
                    <a:pt x="3616325" y="91439"/>
                  </a:lnTo>
                  <a:lnTo>
                    <a:pt x="3616325" y="147319"/>
                  </a:lnTo>
                  <a:lnTo>
                    <a:pt x="3602777" y="147986"/>
                  </a:lnTo>
                  <a:lnTo>
                    <a:pt x="3589956" y="149987"/>
                  </a:lnTo>
                  <a:lnTo>
                    <a:pt x="3547681" y="171132"/>
                  </a:lnTo>
                  <a:lnTo>
                    <a:pt x="3534918" y="188849"/>
                  </a:lnTo>
                  <a:lnTo>
                    <a:pt x="3534918" y="333755"/>
                  </a:lnTo>
                  <a:lnTo>
                    <a:pt x="3473704" y="333755"/>
                  </a:lnTo>
                  <a:lnTo>
                    <a:pt x="3473704" y="94233"/>
                  </a:lnTo>
                  <a:lnTo>
                    <a:pt x="3529965" y="94233"/>
                  </a:lnTo>
                  <a:lnTo>
                    <a:pt x="3529965" y="145414"/>
                  </a:lnTo>
                  <a:lnTo>
                    <a:pt x="3536612" y="133770"/>
                  </a:lnTo>
                  <a:lnTo>
                    <a:pt x="3572269" y="100292"/>
                  </a:lnTo>
                  <a:lnTo>
                    <a:pt x="3593173" y="92533"/>
                  </a:lnTo>
                  <a:lnTo>
                    <a:pt x="3604005" y="91058"/>
                  </a:lnTo>
                  <a:close/>
                </a:path>
                <a:path w="4869815" h="438784">
                  <a:moveTo>
                    <a:pt x="917193" y="91058"/>
                  </a:moveTo>
                  <a:lnTo>
                    <a:pt x="923543" y="91058"/>
                  </a:lnTo>
                  <a:lnTo>
                    <a:pt x="927735" y="91186"/>
                  </a:lnTo>
                  <a:lnTo>
                    <a:pt x="929513" y="91439"/>
                  </a:lnTo>
                  <a:lnTo>
                    <a:pt x="929513" y="147319"/>
                  </a:lnTo>
                  <a:lnTo>
                    <a:pt x="915965" y="147986"/>
                  </a:lnTo>
                  <a:lnTo>
                    <a:pt x="903144" y="149987"/>
                  </a:lnTo>
                  <a:lnTo>
                    <a:pt x="860869" y="171132"/>
                  </a:lnTo>
                  <a:lnTo>
                    <a:pt x="848105" y="188849"/>
                  </a:lnTo>
                  <a:lnTo>
                    <a:pt x="848105" y="333755"/>
                  </a:lnTo>
                  <a:lnTo>
                    <a:pt x="786891" y="333755"/>
                  </a:lnTo>
                  <a:lnTo>
                    <a:pt x="786891" y="94233"/>
                  </a:lnTo>
                  <a:lnTo>
                    <a:pt x="843152" y="94233"/>
                  </a:lnTo>
                  <a:lnTo>
                    <a:pt x="843152" y="145414"/>
                  </a:lnTo>
                  <a:lnTo>
                    <a:pt x="849800" y="133770"/>
                  </a:lnTo>
                  <a:lnTo>
                    <a:pt x="885457" y="100292"/>
                  </a:lnTo>
                  <a:lnTo>
                    <a:pt x="906361" y="92533"/>
                  </a:lnTo>
                  <a:lnTo>
                    <a:pt x="917193" y="91058"/>
                  </a:lnTo>
                  <a:close/>
                </a:path>
                <a:path w="4869815" h="438784">
                  <a:moveTo>
                    <a:pt x="4459605" y="90169"/>
                  </a:moveTo>
                  <a:lnTo>
                    <a:pt x="4497574" y="97242"/>
                  </a:lnTo>
                  <a:lnTo>
                    <a:pt x="4535967" y="126317"/>
                  </a:lnTo>
                  <a:lnTo>
                    <a:pt x="4543298" y="136270"/>
                  </a:lnTo>
                  <a:lnTo>
                    <a:pt x="4543298" y="94233"/>
                  </a:lnTo>
                  <a:lnTo>
                    <a:pt x="4596765" y="94233"/>
                  </a:lnTo>
                  <a:lnTo>
                    <a:pt x="4596765" y="322325"/>
                  </a:lnTo>
                  <a:lnTo>
                    <a:pt x="4587120" y="370099"/>
                  </a:lnTo>
                  <a:lnTo>
                    <a:pt x="4559220" y="405796"/>
                  </a:lnTo>
                  <a:lnTo>
                    <a:pt x="4516675" y="428182"/>
                  </a:lnTo>
                  <a:lnTo>
                    <a:pt x="4463669" y="435737"/>
                  </a:lnTo>
                  <a:lnTo>
                    <a:pt x="4444813" y="434927"/>
                  </a:lnTo>
                  <a:lnTo>
                    <a:pt x="4397629" y="422782"/>
                  </a:lnTo>
                  <a:lnTo>
                    <a:pt x="4361749" y="397172"/>
                  </a:lnTo>
                  <a:lnTo>
                    <a:pt x="4351655" y="385952"/>
                  </a:lnTo>
                  <a:lnTo>
                    <a:pt x="4385056" y="353440"/>
                  </a:lnTo>
                  <a:lnTo>
                    <a:pt x="4392364" y="361463"/>
                  </a:lnTo>
                  <a:lnTo>
                    <a:pt x="4400565" y="368569"/>
                  </a:lnTo>
                  <a:lnTo>
                    <a:pt x="4441015" y="387191"/>
                  </a:lnTo>
                  <a:lnTo>
                    <a:pt x="4463669" y="389636"/>
                  </a:lnTo>
                  <a:lnTo>
                    <a:pt x="4473098" y="389185"/>
                  </a:lnTo>
                  <a:lnTo>
                    <a:pt x="4513770" y="373491"/>
                  </a:lnTo>
                  <a:lnTo>
                    <a:pt x="4534802" y="333496"/>
                  </a:lnTo>
                  <a:lnTo>
                    <a:pt x="4535424" y="322325"/>
                  </a:lnTo>
                  <a:lnTo>
                    <a:pt x="4535424" y="292226"/>
                  </a:lnTo>
                  <a:lnTo>
                    <a:pt x="4528899" y="301920"/>
                  </a:lnTo>
                  <a:lnTo>
                    <a:pt x="4521136" y="310435"/>
                  </a:lnTo>
                  <a:lnTo>
                    <a:pt x="4479528" y="332374"/>
                  </a:lnTo>
                  <a:lnTo>
                    <a:pt x="4455922" y="335152"/>
                  </a:lnTo>
                  <a:lnTo>
                    <a:pt x="4440398" y="334129"/>
                  </a:lnTo>
                  <a:lnTo>
                    <a:pt x="4399660" y="318769"/>
                  </a:lnTo>
                  <a:lnTo>
                    <a:pt x="4369210" y="287694"/>
                  </a:lnTo>
                  <a:lnTo>
                    <a:pt x="4351401" y="245617"/>
                  </a:lnTo>
                  <a:lnTo>
                    <a:pt x="4347972" y="213994"/>
                  </a:lnTo>
                  <a:lnTo>
                    <a:pt x="4348872" y="197064"/>
                  </a:lnTo>
                  <a:lnTo>
                    <a:pt x="4362196" y="151129"/>
                  </a:lnTo>
                  <a:lnTo>
                    <a:pt x="4389663" y="115554"/>
                  </a:lnTo>
                  <a:lnTo>
                    <a:pt x="4428632" y="94265"/>
                  </a:lnTo>
                  <a:lnTo>
                    <a:pt x="4443624" y="91193"/>
                  </a:lnTo>
                  <a:lnTo>
                    <a:pt x="4459605" y="90169"/>
                  </a:lnTo>
                  <a:close/>
                </a:path>
                <a:path w="4869815" h="438784">
                  <a:moveTo>
                    <a:pt x="4199382" y="90169"/>
                  </a:moveTo>
                  <a:lnTo>
                    <a:pt x="4251995" y="99814"/>
                  </a:lnTo>
                  <a:lnTo>
                    <a:pt x="4291266" y="127158"/>
                  </a:lnTo>
                  <a:lnTo>
                    <a:pt x="4315864" y="166885"/>
                  </a:lnTo>
                  <a:lnTo>
                    <a:pt x="4324223" y="213105"/>
                  </a:lnTo>
                  <a:lnTo>
                    <a:pt x="4324223" y="220979"/>
                  </a:lnTo>
                  <a:lnTo>
                    <a:pt x="4323842" y="227837"/>
                  </a:lnTo>
                  <a:lnTo>
                    <a:pt x="4322826" y="233679"/>
                  </a:lnTo>
                  <a:lnTo>
                    <a:pt x="4137659" y="233679"/>
                  </a:lnTo>
                  <a:lnTo>
                    <a:pt x="4139824" y="246868"/>
                  </a:lnTo>
                  <a:lnTo>
                    <a:pt x="4168104" y="284622"/>
                  </a:lnTo>
                  <a:lnTo>
                    <a:pt x="4201286" y="293624"/>
                  </a:lnTo>
                  <a:lnTo>
                    <a:pt x="4210292" y="293054"/>
                  </a:lnTo>
                  <a:lnTo>
                    <a:pt x="4249451" y="274335"/>
                  </a:lnTo>
                  <a:lnTo>
                    <a:pt x="4257929" y="261112"/>
                  </a:lnTo>
                  <a:lnTo>
                    <a:pt x="4310507" y="275716"/>
                  </a:lnTo>
                  <a:lnTo>
                    <a:pt x="4281628" y="311346"/>
                  </a:lnTo>
                  <a:lnTo>
                    <a:pt x="4236148" y="333946"/>
                  </a:lnTo>
                  <a:lnTo>
                    <a:pt x="4199001" y="338327"/>
                  </a:lnTo>
                  <a:lnTo>
                    <a:pt x="4180236" y="337278"/>
                  </a:lnTo>
                  <a:lnTo>
                    <a:pt x="4131945" y="321437"/>
                  </a:lnTo>
                  <a:lnTo>
                    <a:pt x="4096904" y="289790"/>
                  </a:lnTo>
                  <a:lnTo>
                    <a:pt x="4076668" y="247126"/>
                  </a:lnTo>
                  <a:lnTo>
                    <a:pt x="4072762" y="215391"/>
                  </a:lnTo>
                  <a:lnTo>
                    <a:pt x="4073717" y="198790"/>
                  </a:lnTo>
                  <a:lnTo>
                    <a:pt x="4088129" y="153035"/>
                  </a:lnTo>
                  <a:lnTo>
                    <a:pt x="4118437" y="116601"/>
                  </a:lnTo>
                  <a:lnTo>
                    <a:pt x="4162837" y="94456"/>
                  </a:lnTo>
                  <a:lnTo>
                    <a:pt x="4180431" y="91241"/>
                  </a:lnTo>
                  <a:lnTo>
                    <a:pt x="4199382" y="90169"/>
                  </a:lnTo>
                  <a:close/>
                </a:path>
                <a:path w="4869815" h="438784">
                  <a:moveTo>
                    <a:pt x="3747389" y="90169"/>
                  </a:moveTo>
                  <a:lnTo>
                    <a:pt x="3792934" y="96551"/>
                  </a:lnTo>
                  <a:lnTo>
                    <a:pt x="3827145" y="115696"/>
                  </a:lnTo>
                  <a:lnTo>
                    <a:pt x="3853934" y="166489"/>
                  </a:lnTo>
                  <a:lnTo>
                    <a:pt x="3855720" y="188849"/>
                  </a:lnTo>
                  <a:lnTo>
                    <a:pt x="3855720" y="265175"/>
                  </a:lnTo>
                  <a:lnTo>
                    <a:pt x="3855720" y="271906"/>
                  </a:lnTo>
                  <a:lnTo>
                    <a:pt x="3856862" y="276605"/>
                  </a:lnTo>
                  <a:lnTo>
                    <a:pt x="3859022" y="279145"/>
                  </a:lnTo>
                  <a:lnTo>
                    <a:pt x="3861054" y="281813"/>
                  </a:lnTo>
                  <a:lnTo>
                    <a:pt x="3864864" y="283337"/>
                  </a:lnTo>
                  <a:lnTo>
                    <a:pt x="3870452" y="283971"/>
                  </a:lnTo>
                  <a:lnTo>
                    <a:pt x="3870452" y="333755"/>
                  </a:lnTo>
                  <a:lnTo>
                    <a:pt x="3864864" y="335025"/>
                  </a:lnTo>
                  <a:lnTo>
                    <a:pt x="3859910" y="335914"/>
                  </a:lnTo>
                  <a:lnTo>
                    <a:pt x="3855593" y="336295"/>
                  </a:lnTo>
                  <a:lnTo>
                    <a:pt x="3851148" y="336803"/>
                  </a:lnTo>
                  <a:lnTo>
                    <a:pt x="3847337" y="337057"/>
                  </a:lnTo>
                  <a:lnTo>
                    <a:pt x="3844290" y="337057"/>
                  </a:lnTo>
                  <a:lnTo>
                    <a:pt x="3806190" y="316611"/>
                  </a:lnTo>
                  <a:lnTo>
                    <a:pt x="3803650" y="296290"/>
                  </a:lnTo>
                  <a:lnTo>
                    <a:pt x="3795198" y="305960"/>
                  </a:lnTo>
                  <a:lnTo>
                    <a:pt x="3752937" y="332327"/>
                  </a:lnTo>
                  <a:lnTo>
                    <a:pt x="3717290" y="338327"/>
                  </a:lnTo>
                  <a:lnTo>
                    <a:pt x="3705473" y="337728"/>
                  </a:lnTo>
                  <a:lnTo>
                    <a:pt x="3665382" y="323163"/>
                  </a:lnTo>
                  <a:lnTo>
                    <a:pt x="3640085" y="292768"/>
                  </a:lnTo>
                  <a:lnTo>
                    <a:pt x="3633978" y="262889"/>
                  </a:lnTo>
                  <a:lnTo>
                    <a:pt x="3634807" y="251624"/>
                  </a:lnTo>
                  <a:lnTo>
                    <a:pt x="3654198" y="213713"/>
                  </a:lnTo>
                  <a:lnTo>
                    <a:pt x="3695503" y="190630"/>
                  </a:lnTo>
                  <a:lnTo>
                    <a:pt x="3736848" y="185165"/>
                  </a:lnTo>
                  <a:lnTo>
                    <a:pt x="3744471" y="185330"/>
                  </a:lnTo>
                  <a:lnTo>
                    <a:pt x="3788531" y="192653"/>
                  </a:lnTo>
                  <a:lnTo>
                    <a:pt x="3794505" y="194817"/>
                  </a:lnTo>
                  <a:lnTo>
                    <a:pt x="3794505" y="181990"/>
                  </a:lnTo>
                  <a:lnTo>
                    <a:pt x="3773471" y="141404"/>
                  </a:lnTo>
                  <a:lnTo>
                    <a:pt x="3741039" y="134492"/>
                  </a:lnTo>
                  <a:lnTo>
                    <a:pt x="3731327" y="134921"/>
                  </a:lnTo>
                  <a:lnTo>
                    <a:pt x="3694521" y="145182"/>
                  </a:lnTo>
                  <a:lnTo>
                    <a:pt x="3665981" y="161416"/>
                  </a:lnTo>
                  <a:lnTo>
                    <a:pt x="3646424" y="121157"/>
                  </a:lnTo>
                  <a:lnTo>
                    <a:pt x="3682660" y="102298"/>
                  </a:lnTo>
                  <a:lnTo>
                    <a:pt x="3720607" y="92090"/>
                  </a:lnTo>
                  <a:lnTo>
                    <a:pt x="3733837" y="90648"/>
                  </a:lnTo>
                  <a:lnTo>
                    <a:pt x="3747389" y="90169"/>
                  </a:lnTo>
                  <a:close/>
                </a:path>
                <a:path w="4869815" h="438784">
                  <a:moveTo>
                    <a:pt x="1708785" y="90169"/>
                  </a:moveTo>
                  <a:lnTo>
                    <a:pt x="1746754" y="97242"/>
                  </a:lnTo>
                  <a:lnTo>
                    <a:pt x="1785147" y="126317"/>
                  </a:lnTo>
                  <a:lnTo>
                    <a:pt x="1792477" y="136270"/>
                  </a:lnTo>
                  <a:lnTo>
                    <a:pt x="1792477" y="94233"/>
                  </a:lnTo>
                  <a:lnTo>
                    <a:pt x="1845945" y="94233"/>
                  </a:lnTo>
                  <a:lnTo>
                    <a:pt x="1845945" y="322325"/>
                  </a:lnTo>
                  <a:lnTo>
                    <a:pt x="1836300" y="370099"/>
                  </a:lnTo>
                  <a:lnTo>
                    <a:pt x="1808400" y="405796"/>
                  </a:lnTo>
                  <a:lnTo>
                    <a:pt x="1765855" y="428182"/>
                  </a:lnTo>
                  <a:lnTo>
                    <a:pt x="1712849" y="435737"/>
                  </a:lnTo>
                  <a:lnTo>
                    <a:pt x="1693993" y="434927"/>
                  </a:lnTo>
                  <a:lnTo>
                    <a:pt x="1646809" y="422782"/>
                  </a:lnTo>
                  <a:lnTo>
                    <a:pt x="1610929" y="397172"/>
                  </a:lnTo>
                  <a:lnTo>
                    <a:pt x="1600835" y="385952"/>
                  </a:lnTo>
                  <a:lnTo>
                    <a:pt x="1634236" y="353440"/>
                  </a:lnTo>
                  <a:lnTo>
                    <a:pt x="1641544" y="361463"/>
                  </a:lnTo>
                  <a:lnTo>
                    <a:pt x="1649745" y="368569"/>
                  </a:lnTo>
                  <a:lnTo>
                    <a:pt x="1690195" y="387191"/>
                  </a:lnTo>
                  <a:lnTo>
                    <a:pt x="1712849" y="389636"/>
                  </a:lnTo>
                  <a:lnTo>
                    <a:pt x="1722278" y="389185"/>
                  </a:lnTo>
                  <a:lnTo>
                    <a:pt x="1762950" y="373491"/>
                  </a:lnTo>
                  <a:lnTo>
                    <a:pt x="1783982" y="333496"/>
                  </a:lnTo>
                  <a:lnTo>
                    <a:pt x="1784603" y="322325"/>
                  </a:lnTo>
                  <a:lnTo>
                    <a:pt x="1784603" y="292226"/>
                  </a:lnTo>
                  <a:lnTo>
                    <a:pt x="1778079" y="301920"/>
                  </a:lnTo>
                  <a:lnTo>
                    <a:pt x="1770316" y="310435"/>
                  </a:lnTo>
                  <a:lnTo>
                    <a:pt x="1728708" y="332374"/>
                  </a:lnTo>
                  <a:lnTo>
                    <a:pt x="1705102" y="335152"/>
                  </a:lnTo>
                  <a:lnTo>
                    <a:pt x="1689578" y="334129"/>
                  </a:lnTo>
                  <a:lnTo>
                    <a:pt x="1648840" y="318769"/>
                  </a:lnTo>
                  <a:lnTo>
                    <a:pt x="1618390" y="287694"/>
                  </a:lnTo>
                  <a:lnTo>
                    <a:pt x="1600581" y="245617"/>
                  </a:lnTo>
                  <a:lnTo>
                    <a:pt x="1597152" y="213994"/>
                  </a:lnTo>
                  <a:lnTo>
                    <a:pt x="1598052" y="197064"/>
                  </a:lnTo>
                  <a:lnTo>
                    <a:pt x="1611376" y="151129"/>
                  </a:lnTo>
                  <a:lnTo>
                    <a:pt x="1638843" y="115554"/>
                  </a:lnTo>
                  <a:lnTo>
                    <a:pt x="1677812" y="94265"/>
                  </a:lnTo>
                  <a:lnTo>
                    <a:pt x="1692804" y="91193"/>
                  </a:lnTo>
                  <a:lnTo>
                    <a:pt x="1708785" y="90169"/>
                  </a:lnTo>
                  <a:close/>
                </a:path>
                <a:path w="4869815" h="438784">
                  <a:moveTo>
                    <a:pt x="1485900" y="90169"/>
                  </a:moveTo>
                  <a:lnTo>
                    <a:pt x="1529195" y="102506"/>
                  </a:lnTo>
                  <a:lnTo>
                    <a:pt x="1551035" y="133953"/>
                  </a:lnTo>
                  <a:lnTo>
                    <a:pt x="1557974" y="175633"/>
                  </a:lnTo>
                  <a:lnTo>
                    <a:pt x="1558163" y="184276"/>
                  </a:lnTo>
                  <a:lnTo>
                    <a:pt x="1558163" y="333755"/>
                  </a:lnTo>
                  <a:lnTo>
                    <a:pt x="1496949" y="333755"/>
                  </a:lnTo>
                  <a:lnTo>
                    <a:pt x="1496949" y="199389"/>
                  </a:lnTo>
                  <a:lnTo>
                    <a:pt x="1496310" y="185963"/>
                  </a:lnTo>
                  <a:lnTo>
                    <a:pt x="1474898" y="147351"/>
                  </a:lnTo>
                  <a:lnTo>
                    <a:pt x="1458976" y="144017"/>
                  </a:lnTo>
                  <a:lnTo>
                    <a:pt x="1452782" y="144422"/>
                  </a:lnTo>
                  <a:lnTo>
                    <a:pt x="1416617" y="162764"/>
                  </a:lnTo>
                  <a:lnTo>
                    <a:pt x="1396746" y="193928"/>
                  </a:lnTo>
                  <a:lnTo>
                    <a:pt x="1396746" y="333755"/>
                  </a:lnTo>
                  <a:lnTo>
                    <a:pt x="1335531" y="333755"/>
                  </a:lnTo>
                  <a:lnTo>
                    <a:pt x="1335531" y="94233"/>
                  </a:lnTo>
                  <a:lnTo>
                    <a:pt x="1390903" y="94233"/>
                  </a:lnTo>
                  <a:lnTo>
                    <a:pt x="1390903" y="138556"/>
                  </a:lnTo>
                  <a:lnTo>
                    <a:pt x="1398236" y="127984"/>
                  </a:lnTo>
                  <a:lnTo>
                    <a:pt x="1429258" y="103124"/>
                  </a:lnTo>
                  <a:lnTo>
                    <a:pt x="1470566" y="90979"/>
                  </a:lnTo>
                  <a:lnTo>
                    <a:pt x="1485900" y="90169"/>
                  </a:lnTo>
                  <a:close/>
                </a:path>
                <a:path w="4869815" h="438784">
                  <a:moveTo>
                    <a:pt x="620140" y="90169"/>
                  </a:moveTo>
                  <a:lnTo>
                    <a:pt x="672433" y="99814"/>
                  </a:lnTo>
                  <a:lnTo>
                    <a:pt x="712025" y="127238"/>
                  </a:lnTo>
                  <a:lnTo>
                    <a:pt x="736971" y="167282"/>
                  </a:lnTo>
                  <a:lnTo>
                    <a:pt x="745489" y="214502"/>
                  </a:lnTo>
                  <a:lnTo>
                    <a:pt x="744539" y="230675"/>
                  </a:lnTo>
                  <a:lnTo>
                    <a:pt x="730376" y="275716"/>
                  </a:lnTo>
                  <a:lnTo>
                    <a:pt x="700408" y="311917"/>
                  </a:lnTo>
                  <a:lnTo>
                    <a:pt x="656336" y="334041"/>
                  </a:lnTo>
                  <a:lnTo>
                    <a:pt x="620140" y="338327"/>
                  </a:lnTo>
                  <a:lnTo>
                    <a:pt x="601210" y="337256"/>
                  </a:lnTo>
                  <a:lnTo>
                    <a:pt x="552703" y="321182"/>
                  </a:lnTo>
                  <a:lnTo>
                    <a:pt x="517878" y="289196"/>
                  </a:lnTo>
                  <a:lnTo>
                    <a:pt x="498205" y="246252"/>
                  </a:lnTo>
                  <a:lnTo>
                    <a:pt x="494411" y="214502"/>
                  </a:lnTo>
                  <a:lnTo>
                    <a:pt x="495365" y="198143"/>
                  </a:lnTo>
                  <a:lnTo>
                    <a:pt x="509777" y="152780"/>
                  </a:lnTo>
                  <a:lnTo>
                    <a:pt x="539924" y="116580"/>
                  </a:lnTo>
                  <a:lnTo>
                    <a:pt x="583961" y="94456"/>
                  </a:lnTo>
                  <a:lnTo>
                    <a:pt x="620140" y="90169"/>
                  </a:lnTo>
                  <a:close/>
                </a:path>
                <a:path w="4869815" h="438784">
                  <a:moveTo>
                    <a:pt x="3164840" y="89662"/>
                  </a:moveTo>
                  <a:lnTo>
                    <a:pt x="3213227" y="97662"/>
                  </a:lnTo>
                  <a:lnTo>
                    <a:pt x="3254882" y="123443"/>
                  </a:lnTo>
                  <a:lnTo>
                    <a:pt x="3230118" y="162305"/>
                  </a:lnTo>
                  <a:lnTo>
                    <a:pt x="3212713" y="150304"/>
                  </a:lnTo>
                  <a:lnTo>
                    <a:pt x="3195558" y="141731"/>
                  </a:lnTo>
                  <a:lnTo>
                    <a:pt x="3178665" y="136588"/>
                  </a:lnTo>
                  <a:lnTo>
                    <a:pt x="3162046" y="134874"/>
                  </a:lnTo>
                  <a:lnTo>
                    <a:pt x="3154928" y="135229"/>
                  </a:lnTo>
                  <a:lnTo>
                    <a:pt x="3124961" y="150494"/>
                  </a:lnTo>
                  <a:lnTo>
                    <a:pt x="3124961" y="159638"/>
                  </a:lnTo>
                  <a:lnTo>
                    <a:pt x="3124961" y="168148"/>
                  </a:lnTo>
                  <a:lnTo>
                    <a:pt x="3168396" y="189737"/>
                  </a:lnTo>
                  <a:lnTo>
                    <a:pt x="3182062" y="194075"/>
                  </a:lnTo>
                  <a:lnTo>
                    <a:pt x="3226040" y="211137"/>
                  </a:lnTo>
                  <a:lnTo>
                    <a:pt x="3254597" y="242824"/>
                  </a:lnTo>
                  <a:lnTo>
                    <a:pt x="3257169" y="262508"/>
                  </a:lnTo>
                  <a:lnTo>
                    <a:pt x="3255529" y="279346"/>
                  </a:lnTo>
                  <a:lnTo>
                    <a:pt x="3231133" y="318262"/>
                  </a:lnTo>
                  <a:lnTo>
                    <a:pt x="3181967" y="337085"/>
                  </a:lnTo>
                  <a:lnTo>
                    <a:pt x="3161156" y="338327"/>
                  </a:lnTo>
                  <a:lnTo>
                    <a:pt x="3145990" y="337706"/>
                  </a:lnTo>
                  <a:lnTo>
                    <a:pt x="3102609" y="328294"/>
                  </a:lnTo>
                  <a:lnTo>
                    <a:pt x="3065176" y="307792"/>
                  </a:lnTo>
                  <a:lnTo>
                    <a:pt x="3054604" y="298576"/>
                  </a:lnTo>
                  <a:lnTo>
                    <a:pt x="3076575" y="258825"/>
                  </a:lnTo>
                  <a:lnTo>
                    <a:pt x="3087268" y="266924"/>
                  </a:lnTo>
                  <a:lnTo>
                    <a:pt x="3097831" y="273891"/>
                  </a:lnTo>
                  <a:lnTo>
                    <a:pt x="3138979" y="290591"/>
                  </a:lnTo>
                  <a:lnTo>
                    <a:pt x="3158871" y="292607"/>
                  </a:lnTo>
                  <a:lnTo>
                    <a:pt x="3167300" y="292223"/>
                  </a:lnTo>
                  <a:lnTo>
                    <a:pt x="3198114" y="275589"/>
                  </a:lnTo>
                  <a:lnTo>
                    <a:pt x="3198114" y="267080"/>
                  </a:lnTo>
                  <a:lnTo>
                    <a:pt x="3198114" y="258190"/>
                  </a:lnTo>
                  <a:lnTo>
                    <a:pt x="3159063" y="240385"/>
                  </a:lnTo>
                  <a:lnTo>
                    <a:pt x="3147822" y="236854"/>
                  </a:lnTo>
                  <a:lnTo>
                    <a:pt x="3135127" y="232733"/>
                  </a:lnTo>
                  <a:lnTo>
                    <a:pt x="3095170" y="215366"/>
                  </a:lnTo>
                  <a:lnTo>
                    <a:pt x="3070082" y="184785"/>
                  </a:lnTo>
                  <a:lnTo>
                    <a:pt x="3067811" y="166877"/>
                  </a:lnTo>
                  <a:lnTo>
                    <a:pt x="3069476" y="150213"/>
                  </a:lnTo>
                  <a:lnTo>
                    <a:pt x="3094354" y="110743"/>
                  </a:lnTo>
                  <a:lnTo>
                    <a:pt x="3143932" y="90973"/>
                  </a:lnTo>
                  <a:lnTo>
                    <a:pt x="3164840" y="89662"/>
                  </a:lnTo>
                  <a:close/>
                </a:path>
                <a:path w="4869815" h="438784">
                  <a:moveTo>
                    <a:pt x="3926331" y="16510"/>
                  </a:moveTo>
                  <a:lnTo>
                    <a:pt x="3987546" y="16510"/>
                  </a:lnTo>
                  <a:lnTo>
                    <a:pt x="3987546" y="94233"/>
                  </a:lnTo>
                  <a:lnTo>
                    <a:pt x="4037837" y="94233"/>
                  </a:lnTo>
                  <a:lnTo>
                    <a:pt x="4037837" y="141350"/>
                  </a:lnTo>
                  <a:lnTo>
                    <a:pt x="3987546" y="141350"/>
                  </a:lnTo>
                  <a:lnTo>
                    <a:pt x="3987546" y="258317"/>
                  </a:lnTo>
                  <a:lnTo>
                    <a:pt x="3987546" y="266573"/>
                  </a:lnTo>
                  <a:lnTo>
                    <a:pt x="3989831" y="272541"/>
                  </a:lnTo>
                  <a:lnTo>
                    <a:pt x="3994277" y="276225"/>
                  </a:lnTo>
                  <a:lnTo>
                    <a:pt x="3998595" y="279907"/>
                  </a:lnTo>
                  <a:lnTo>
                    <a:pt x="4004055" y="281686"/>
                  </a:lnTo>
                  <a:lnTo>
                    <a:pt x="4010405" y="281686"/>
                  </a:lnTo>
                  <a:lnTo>
                    <a:pt x="4016882" y="281686"/>
                  </a:lnTo>
                  <a:lnTo>
                    <a:pt x="4043806" y="273050"/>
                  </a:lnTo>
                  <a:lnTo>
                    <a:pt x="4056126" y="321437"/>
                  </a:lnTo>
                  <a:lnTo>
                    <a:pt x="4016654" y="334839"/>
                  </a:lnTo>
                  <a:lnTo>
                    <a:pt x="3988561" y="337946"/>
                  </a:lnTo>
                  <a:lnTo>
                    <a:pt x="3980253" y="337567"/>
                  </a:lnTo>
                  <a:lnTo>
                    <a:pt x="3939391" y="319101"/>
                  </a:lnTo>
                  <a:lnTo>
                    <a:pt x="3926331" y="278891"/>
                  </a:lnTo>
                  <a:lnTo>
                    <a:pt x="3926331" y="141350"/>
                  </a:lnTo>
                  <a:lnTo>
                    <a:pt x="3894835" y="141350"/>
                  </a:lnTo>
                  <a:lnTo>
                    <a:pt x="3894835" y="94233"/>
                  </a:lnTo>
                  <a:lnTo>
                    <a:pt x="3926331" y="94233"/>
                  </a:lnTo>
                  <a:lnTo>
                    <a:pt x="3926331" y="16510"/>
                  </a:lnTo>
                  <a:close/>
                </a:path>
                <a:path w="4869815" h="438784">
                  <a:moveTo>
                    <a:pt x="3312159" y="16510"/>
                  </a:moveTo>
                  <a:lnTo>
                    <a:pt x="3373374" y="16510"/>
                  </a:lnTo>
                  <a:lnTo>
                    <a:pt x="3373374" y="94233"/>
                  </a:lnTo>
                  <a:lnTo>
                    <a:pt x="3423666" y="94233"/>
                  </a:lnTo>
                  <a:lnTo>
                    <a:pt x="3423666" y="141350"/>
                  </a:lnTo>
                  <a:lnTo>
                    <a:pt x="3373374" y="141350"/>
                  </a:lnTo>
                  <a:lnTo>
                    <a:pt x="3373374" y="258317"/>
                  </a:lnTo>
                  <a:lnTo>
                    <a:pt x="3373374" y="266573"/>
                  </a:lnTo>
                  <a:lnTo>
                    <a:pt x="3375659" y="272541"/>
                  </a:lnTo>
                  <a:lnTo>
                    <a:pt x="3380104" y="276225"/>
                  </a:lnTo>
                  <a:lnTo>
                    <a:pt x="3384423" y="279907"/>
                  </a:lnTo>
                  <a:lnTo>
                    <a:pt x="3389883" y="281686"/>
                  </a:lnTo>
                  <a:lnTo>
                    <a:pt x="3396233" y="281686"/>
                  </a:lnTo>
                  <a:lnTo>
                    <a:pt x="3402710" y="281686"/>
                  </a:lnTo>
                  <a:lnTo>
                    <a:pt x="3429634" y="273050"/>
                  </a:lnTo>
                  <a:lnTo>
                    <a:pt x="3441954" y="321437"/>
                  </a:lnTo>
                  <a:lnTo>
                    <a:pt x="3402482" y="334839"/>
                  </a:lnTo>
                  <a:lnTo>
                    <a:pt x="3374390" y="337946"/>
                  </a:lnTo>
                  <a:lnTo>
                    <a:pt x="3366081" y="337567"/>
                  </a:lnTo>
                  <a:lnTo>
                    <a:pt x="3325219" y="319101"/>
                  </a:lnTo>
                  <a:lnTo>
                    <a:pt x="3312159" y="278891"/>
                  </a:lnTo>
                  <a:lnTo>
                    <a:pt x="3312159" y="141350"/>
                  </a:lnTo>
                  <a:lnTo>
                    <a:pt x="3280664" y="141350"/>
                  </a:lnTo>
                  <a:lnTo>
                    <a:pt x="3280664" y="94233"/>
                  </a:lnTo>
                  <a:lnTo>
                    <a:pt x="3312159" y="94233"/>
                  </a:lnTo>
                  <a:lnTo>
                    <a:pt x="3312159" y="16510"/>
                  </a:lnTo>
                  <a:close/>
                </a:path>
                <a:path w="4869815" h="438784">
                  <a:moveTo>
                    <a:pt x="2525776" y="16510"/>
                  </a:moveTo>
                  <a:lnTo>
                    <a:pt x="2586990" y="16510"/>
                  </a:lnTo>
                  <a:lnTo>
                    <a:pt x="2586990" y="94233"/>
                  </a:lnTo>
                  <a:lnTo>
                    <a:pt x="2637281" y="94233"/>
                  </a:lnTo>
                  <a:lnTo>
                    <a:pt x="2637281" y="141350"/>
                  </a:lnTo>
                  <a:lnTo>
                    <a:pt x="2586990" y="141350"/>
                  </a:lnTo>
                  <a:lnTo>
                    <a:pt x="2586990" y="258317"/>
                  </a:lnTo>
                  <a:lnTo>
                    <a:pt x="2586990" y="266573"/>
                  </a:lnTo>
                  <a:lnTo>
                    <a:pt x="2589276" y="272541"/>
                  </a:lnTo>
                  <a:lnTo>
                    <a:pt x="2593721" y="276225"/>
                  </a:lnTo>
                  <a:lnTo>
                    <a:pt x="2598039" y="279907"/>
                  </a:lnTo>
                  <a:lnTo>
                    <a:pt x="2603500" y="281686"/>
                  </a:lnTo>
                  <a:lnTo>
                    <a:pt x="2609850" y="281686"/>
                  </a:lnTo>
                  <a:lnTo>
                    <a:pt x="2616327" y="281686"/>
                  </a:lnTo>
                  <a:lnTo>
                    <a:pt x="2643251" y="273050"/>
                  </a:lnTo>
                  <a:lnTo>
                    <a:pt x="2655570" y="321437"/>
                  </a:lnTo>
                  <a:lnTo>
                    <a:pt x="2616098" y="334839"/>
                  </a:lnTo>
                  <a:lnTo>
                    <a:pt x="2588005" y="337946"/>
                  </a:lnTo>
                  <a:lnTo>
                    <a:pt x="2579697" y="337567"/>
                  </a:lnTo>
                  <a:lnTo>
                    <a:pt x="2538835" y="319101"/>
                  </a:lnTo>
                  <a:lnTo>
                    <a:pt x="2525776" y="278891"/>
                  </a:lnTo>
                  <a:lnTo>
                    <a:pt x="2525776" y="141350"/>
                  </a:lnTo>
                  <a:lnTo>
                    <a:pt x="2494279" y="141350"/>
                  </a:lnTo>
                  <a:lnTo>
                    <a:pt x="2494279" y="94233"/>
                  </a:lnTo>
                  <a:lnTo>
                    <a:pt x="2525776" y="94233"/>
                  </a:lnTo>
                  <a:lnTo>
                    <a:pt x="2525776" y="16510"/>
                  </a:lnTo>
                  <a:close/>
                </a:path>
                <a:path w="4869815" h="438784">
                  <a:moveTo>
                    <a:pt x="0" y="9143"/>
                  </a:moveTo>
                  <a:lnTo>
                    <a:pt x="67690" y="9143"/>
                  </a:lnTo>
                  <a:lnTo>
                    <a:pt x="160020" y="261112"/>
                  </a:lnTo>
                  <a:lnTo>
                    <a:pt x="200278" y="157733"/>
                  </a:lnTo>
                  <a:lnTo>
                    <a:pt x="145034" y="10160"/>
                  </a:lnTo>
                  <a:lnTo>
                    <a:pt x="203453" y="10160"/>
                  </a:lnTo>
                  <a:lnTo>
                    <a:pt x="240537" y="117601"/>
                  </a:lnTo>
                  <a:lnTo>
                    <a:pt x="278002" y="10160"/>
                  </a:lnTo>
                  <a:lnTo>
                    <a:pt x="336041" y="10160"/>
                  </a:lnTo>
                  <a:lnTo>
                    <a:pt x="280288" y="157733"/>
                  </a:lnTo>
                  <a:lnTo>
                    <a:pt x="321437" y="261112"/>
                  </a:lnTo>
                  <a:lnTo>
                    <a:pt x="413385" y="9143"/>
                  </a:lnTo>
                  <a:lnTo>
                    <a:pt x="481964" y="9143"/>
                  </a:lnTo>
                  <a:lnTo>
                    <a:pt x="352043" y="333755"/>
                  </a:lnTo>
                  <a:lnTo>
                    <a:pt x="297688" y="333755"/>
                  </a:lnTo>
                  <a:lnTo>
                    <a:pt x="240537" y="197612"/>
                  </a:lnTo>
                  <a:lnTo>
                    <a:pt x="183896" y="333755"/>
                  </a:lnTo>
                  <a:lnTo>
                    <a:pt x="129412" y="333755"/>
                  </a:lnTo>
                  <a:lnTo>
                    <a:pt x="0" y="9143"/>
                  </a:lnTo>
                  <a:close/>
                </a:path>
                <a:path w="4869815" h="438784">
                  <a:moveTo>
                    <a:pt x="2687320" y="0"/>
                  </a:moveTo>
                  <a:lnTo>
                    <a:pt x="2748533" y="0"/>
                  </a:lnTo>
                  <a:lnTo>
                    <a:pt x="2748533" y="138556"/>
                  </a:lnTo>
                  <a:lnTo>
                    <a:pt x="2755796" y="127765"/>
                  </a:lnTo>
                  <a:lnTo>
                    <a:pt x="2784729" y="102869"/>
                  </a:lnTo>
                  <a:lnTo>
                    <a:pt x="2821322" y="90957"/>
                  </a:lnTo>
                  <a:lnTo>
                    <a:pt x="2834512" y="90169"/>
                  </a:lnTo>
                  <a:lnTo>
                    <a:pt x="2848965" y="91027"/>
                  </a:lnTo>
                  <a:lnTo>
                    <a:pt x="2889176" y="111222"/>
                  </a:lnTo>
                  <a:lnTo>
                    <a:pt x="2906629" y="149951"/>
                  </a:lnTo>
                  <a:lnTo>
                    <a:pt x="2909951" y="184276"/>
                  </a:lnTo>
                  <a:lnTo>
                    <a:pt x="2909951" y="333755"/>
                  </a:lnTo>
                  <a:lnTo>
                    <a:pt x="2848736" y="333755"/>
                  </a:lnTo>
                  <a:lnTo>
                    <a:pt x="2848736" y="199389"/>
                  </a:lnTo>
                  <a:lnTo>
                    <a:pt x="2848068" y="186344"/>
                  </a:lnTo>
                  <a:lnTo>
                    <a:pt x="2832088" y="151733"/>
                  </a:lnTo>
                  <a:lnTo>
                    <a:pt x="2808478" y="144017"/>
                  </a:lnTo>
                  <a:lnTo>
                    <a:pt x="2800857" y="144017"/>
                  </a:lnTo>
                  <a:lnTo>
                    <a:pt x="2763011" y="168020"/>
                  </a:lnTo>
                  <a:lnTo>
                    <a:pt x="2748533" y="193928"/>
                  </a:lnTo>
                  <a:lnTo>
                    <a:pt x="2748533" y="333755"/>
                  </a:lnTo>
                  <a:lnTo>
                    <a:pt x="2687320" y="333755"/>
                  </a:lnTo>
                  <a:lnTo>
                    <a:pt x="2687320" y="0"/>
                  </a:lnTo>
                  <a:close/>
                </a:path>
                <a:path w="4869815" h="438784">
                  <a:moveTo>
                    <a:pt x="2394712" y="0"/>
                  </a:moveTo>
                  <a:lnTo>
                    <a:pt x="2455926" y="0"/>
                  </a:lnTo>
                  <a:lnTo>
                    <a:pt x="2455926" y="60832"/>
                  </a:lnTo>
                  <a:lnTo>
                    <a:pt x="2394712" y="60832"/>
                  </a:lnTo>
                  <a:lnTo>
                    <a:pt x="2394712" y="0"/>
                  </a:lnTo>
                  <a:close/>
                </a:path>
                <a:path w="4869815" h="438784">
                  <a:moveTo>
                    <a:pt x="1218184" y="0"/>
                  </a:moveTo>
                  <a:lnTo>
                    <a:pt x="1279398" y="0"/>
                  </a:lnTo>
                  <a:lnTo>
                    <a:pt x="1279398" y="60832"/>
                  </a:lnTo>
                  <a:lnTo>
                    <a:pt x="1218184" y="60832"/>
                  </a:lnTo>
                  <a:lnTo>
                    <a:pt x="1218184" y="0"/>
                  </a:lnTo>
                  <a:close/>
                </a:path>
                <a:path w="4869815" h="438784">
                  <a:moveTo>
                    <a:pt x="963676" y="0"/>
                  </a:moveTo>
                  <a:lnTo>
                    <a:pt x="1024889" y="0"/>
                  </a:lnTo>
                  <a:lnTo>
                    <a:pt x="1024889" y="202183"/>
                  </a:lnTo>
                  <a:lnTo>
                    <a:pt x="1121410" y="94741"/>
                  </a:lnTo>
                  <a:lnTo>
                    <a:pt x="1186306" y="94741"/>
                  </a:lnTo>
                  <a:lnTo>
                    <a:pt x="1097152" y="196214"/>
                  </a:lnTo>
                  <a:lnTo>
                    <a:pt x="1192784" y="333755"/>
                  </a:lnTo>
                  <a:lnTo>
                    <a:pt x="1127378" y="333755"/>
                  </a:lnTo>
                  <a:lnTo>
                    <a:pt x="1057402" y="230504"/>
                  </a:lnTo>
                  <a:lnTo>
                    <a:pt x="1024889" y="262508"/>
                  </a:lnTo>
                  <a:lnTo>
                    <a:pt x="1024889" y="333755"/>
                  </a:lnTo>
                  <a:lnTo>
                    <a:pt x="963676" y="333755"/>
                  </a:lnTo>
                  <a:lnTo>
                    <a:pt x="963676" y="0"/>
                  </a:lnTo>
                  <a:close/>
                </a:path>
              </a:pathLst>
            </a:custGeom>
            <a:ln w="15240">
              <a:solidFill>
                <a:srgbClr val="000000"/>
              </a:solidFill>
            </a:ln>
          </p:spPr>
          <p:txBody>
            <a:bodyPr wrap="square" lIns="0" tIns="0" rIns="0" bIns="0" rtlCol="0"/>
            <a:lstStyle/>
            <a:p>
              <a:endParaRPr/>
            </a:p>
          </p:txBody>
        </p:sp>
      </p:grpSp>
      <p:sp>
        <p:nvSpPr>
          <p:cNvPr id="10" name="object 10" descr="$PPTXTitle"/>
          <p:cNvSpPr txBox="1">
            <a:spLocks noGrp="1"/>
          </p:cNvSpPr>
          <p:nvPr>
            <p:ph type="title"/>
          </p:nvPr>
        </p:nvSpPr>
        <p:spPr>
          <a:xfrm>
            <a:off x="223825" y="1213423"/>
            <a:ext cx="11744350" cy="1209928"/>
          </a:xfrm>
          <a:prstGeom prst="rect">
            <a:avLst/>
          </a:prstGeom>
        </p:spPr>
        <p:txBody>
          <a:bodyPr vert="horz" wrap="square" lIns="0" tIns="12700" rIns="0" bIns="0" rtlCol="0">
            <a:spAutoFit/>
          </a:bodyPr>
          <a:lstStyle/>
          <a:p>
            <a:pPr marL="1597025">
              <a:lnSpc>
                <a:spcPct val="100000"/>
              </a:lnSpc>
              <a:spcBef>
                <a:spcPts val="100"/>
              </a:spcBef>
            </a:pPr>
            <a:r>
              <a:rPr dirty="0"/>
              <a:t>All</a:t>
            </a:r>
            <a:r>
              <a:rPr spc="-95" dirty="0"/>
              <a:t> </a:t>
            </a:r>
            <a:r>
              <a:rPr spc="100" dirty="0"/>
              <a:t>managers</a:t>
            </a:r>
            <a:r>
              <a:rPr spc="-95" dirty="0"/>
              <a:t> </a:t>
            </a:r>
            <a:r>
              <a:rPr dirty="0"/>
              <a:t>are</a:t>
            </a:r>
            <a:r>
              <a:rPr spc="-80" dirty="0"/>
              <a:t> </a:t>
            </a:r>
            <a:r>
              <a:rPr spc="85" dirty="0"/>
              <a:t>concerned</a:t>
            </a:r>
            <a:r>
              <a:rPr spc="-114" dirty="0"/>
              <a:t> </a:t>
            </a:r>
            <a:r>
              <a:rPr spc="-10" dirty="0"/>
              <a:t>with</a:t>
            </a:r>
            <a:r>
              <a:rPr spc="-100" dirty="0"/>
              <a:t> </a:t>
            </a:r>
            <a:r>
              <a:rPr spc="-10" dirty="0"/>
              <a:t>strategy</a:t>
            </a:r>
          </a:p>
        </p:txBody>
      </p:sp>
      <p:sp>
        <p:nvSpPr>
          <p:cNvPr id="11" name="object 11"/>
          <p:cNvSpPr txBox="1"/>
          <p:nvPr/>
        </p:nvSpPr>
        <p:spPr>
          <a:xfrm>
            <a:off x="1926717" y="2054733"/>
            <a:ext cx="8547735" cy="3094355"/>
          </a:xfrm>
          <a:prstGeom prst="rect">
            <a:avLst/>
          </a:prstGeom>
        </p:spPr>
        <p:txBody>
          <a:bodyPr vert="horz" wrap="square" lIns="0" tIns="53975" rIns="0" bIns="0" rtlCol="0">
            <a:spAutoFit/>
          </a:bodyPr>
          <a:lstStyle/>
          <a:p>
            <a:pPr marL="12700" marR="5080">
              <a:lnSpc>
                <a:spcPts val="2590"/>
              </a:lnSpc>
              <a:spcBef>
                <a:spcPts val="425"/>
              </a:spcBef>
            </a:pPr>
            <a:r>
              <a:rPr sz="2400" b="1" i="1" spc="-70" dirty="0">
                <a:latin typeface="Trebuchet MS"/>
                <a:cs typeface="Trebuchet MS"/>
              </a:rPr>
              <a:t>Top</a:t>
            </a:r>
            <a:r>
              <a:rPr sz="2400" b="1" i="1" spc="5" dirty="0">
                <a:latin typeface="Trebuchet MS"/>
                <a:cs typeface="Trebuchet MS"/>
              </a:rPr>
              <a:t> </a:t>
            </a:r>
            <a:r>
              <a:rPr sz="2400" b="1" i="1" dirty="0">
                <a:latin typeface="Trebuchet MS"/>
                <a:cs typeface="Trebuchet MS"/>
              </a:rPr>
              <a:t>managers</a:t>
            </a:r>
            <a:r>
              <a:rPr sz="2400" b="1" i="1" spc="15" dirty="0">
                <a:latin typeface="Trebuchet MS"/>
                <a:cs typeface="Trebuchet MS"/>
              </a:rPr>
              <a:t> </a:t>
            </a:r>
            <a:r>
              <a:rPr sz="2400" dirty="0">
                <a:latin typeface="Trebuchet MS"/>
                <a:cs typeface="Trebuchet MS"/>
              </a:rPr>
              <a:t>frequently</a:t>
            </a:r>
            <a:r>
              <a:rPr sz="2400" spc="50" dirty="0">
                <a:latin typeface="Trebuchet MS"/>
                <a:cs typeface="Trebuchet MS"/>
              </a:rPr>
              <a:t> </a:t>
            </a:r>
            <a:r>
              <a:rPr sz="2400" dirty="0">
                <a:latin typeface="Trebuchet MS"/>
                <a:cs typeface="Trebuchet MS"/>
              </a:rPr>
              <a:t>formulate</a:t>
            </a:r>
            <a:r>
              <a:rPr sz="2400" spc="45" dirty="0">
                <a:latin typeface="Trebuchet MS"/>
                <a:cs typeface="Trebuchet MS"/>
              </a:rPr>
              <a:t> </a:t>
            </a:r>
            <a:r>
              <a:rPr sz="2400" spc="90" dirty="0">
                <a:latin typeface="Trebuchet MS"/>
                <a:cs typeface="Trebuchet MS"/>
              </a:rPr>
              <a:t>and</a:t>
            </a:r>
            <a:r>
              <a:rPr sz="2400" spc="50" dirty="0">
                <a:latin typeface="Trebuchet MS"/>
                <a:cs typeface="Trebuchet MS"/>
              </a:rPr>
              <a:t> </a:t>
            </a:r>
            <a:r>
              <a:rPr sz="2400" dirty="0">
                <a:latin typeface="Trebuchet MS"/>
                <a:cs typeface="Trebuchet MS"/>
              </a:rPr>
              <a:t>control</a:t>
            </a:r>
            <a:r>
              <a:rPr sz="2400" spc="15" dirty="0">
                <a:latin typeface="Trebuchet MS"/>
                <a:cs typeface="Trebuchet MS"/>
              </a:rPr>
              <a:t> </a:t>
            </a:r>
            <a:r>
              <a:rPr sz="2400" dirty="0">
                <a:latin typeface="Trebuchet MS"/>
                <a:cs typeface="Trebuchet MS"/>
              </a:rPr>
              <a:t>strategy</a:t>
            </a:r>
            <a:r>
              <a:rPr sz="2400" spc="45" dirty="0">
                <a:latin typeface="Trebuchet MS"/>
                <a:cs typeface="Trebuchet MS"/>
              </a:rPr>
              <a:t> </a:t>
            </a:r>
            <a:r>
              <a:rPr sz="2400" spc="-25" dirty="0">
                <a:latin typeface="Trebuchet MS"/>
                <a:cs typeface="Trebuchet MS"/>
              </a:rPr>
              <a:t>but </a:t>
            </a:r>
            <a:r>
              <a:rPr sz="2400" spc="114" dirty="0">
                <a:latin typeface="Trebuchet MS"/>
                <a:cs typeface="Trebuchet MS"/>
              </a:rPr>
              <a:t>may</a:t>
            </a:r>
            <a:r>
              <a:rPr sz="2400" spc="-35" dirty="0">
                <a:latin typeface="Trebuchet MS"/>
                <a:cs typeface="Trebuchet MS"/>
              </a:rPr>
              <a:t> </a:t>
            </a:r>
            <a:r>
              <a:rPr sz="2400" spc="70" dirty="0">
                <a:latin typeface="Trebuchet MS"/>
                <a:cs typeface="Trebuchet MS"/>
              </a:rPr>
              <a:t>also</a:t>
            </a:r>
            <a:r>
              <a:rPr sz="2400" spc="-35" dirty="0">
                <a:latin typeface="Trebuchet MS"/>
                <a:cs typeface="Trebuchet MS"/>
              </a:rPr>
              <a:t> </a:t>
            </a:r>
            <a:r>
              <a:rPr sz="2400" dirty="0">
                <a:latin typeface="Trebuchet MS"/>
                <a:cs typeface="Trebuchet MS"/>
              </a:rPr>
              <a:t>involve</a:t>
            </a:r>
            <a:r>
              <a:rPr sz="2400" spc="-50" dirty="0">
                <a:latin typeface="Trebuchet MS"/>
                <a:cs typeface="Trebuchet MS"/>
              </a:rPr>
              <a:t> </a:t>
            </a:r>
            <a:r>
              <a:rPr sz="2400" dirty="0">
                <a:latin typeface="Trebuchet MS"/>
                <a:cs typeface="Trebuchet MS"/>
              </a:rPr>
              <a:t>others</a:t>
            </a:r>
            <a:r>
              <a:rPr sz="2400" spc="-45" dirty="0">
                <a:latin typeface="Trebuchet MS"/>
                <a:cs typeface="Trebuchet MS"/>
              </a:rPr>
              <a:t> </a:t>
            </a:r>
            <a:r>
              <a:rPr sz="2400" spc="-10" dirty="0">
                <a:latin typeface="Trebuchet MS"/>
                <a:cs typeface="Trebuchet MS"/>
              </a:rPr>
              <a:t>in</a:t>
            </a:r>
            <a:r>
              <a:rPr sz="2400" spc="-25" dirty="0">
                <a:latin typeface="Trebuchet MS"/>
                <a:cs typeface="Trebuchet MS"/>
              </a:rPr>
              <a:t> </a:t>
            </a:r>
            <a:r>
              <a:rPr sz="2400" dirty="0">
                <a:latin typeface="Trebuchet MS"/>
                <a:cs typeface="Trebuchet MS"/>
              </a:rPr>
              <a:t>the</a:t>
            </a:r>
            <a:r>
              <a:rPr sz="2400" spc="-35" dirty="0">
                <a:latin typeface="Trebuchet MS"/>
                <a:cs typeface="Trebuchet MS"/>
              </a:rPr>
              <a:t> </a:t>
            </a:r>
            <a:r>
              <a:rPr sz="2400" spc="-10" dirty="0">
                <a:latin typeface="Trebuchet MS"/>
                <a:cs typeface="Trebuchet MS"/>
              </a:rPr>
              <a:t>process.</a:t>
            </a:r>
            <a:endParaRPr sz="2400">
              <a:latin typeface="Trebuchet MS"/>
              <a:cs typeface="Trebuchet MS"/>
            </a:endParaRPr>
          </a:p>
          <a:p>
            <a:pPr marL="12700">
              <a:lnSpc>
                <a:spcPts val="2735"/>
              </a:lnSpc>
              <a:spcBef>
                <a:spcPts val="2545"/>
              </a:spcBef>
            </a:pPr>
            <a:r>
              <a:rPr sz="2400" b="1" i="1" dirty="0">
                <a:latin typeface="Trebuchet MS"/>
                <a:cs typeface="Trebuchet MS"/>
              </a:rPr>
              <a:t>Middle</a:t>
            </a:r>
            <a:r>
              <a:rPr sz="2400" b="1" i="1" spc="-135" dirty="0">
                <a:latin typeface="Trebuchet MS"/>
                <a:cs typeface="Trebuchet MS"/>
              </a:rPr>
              <a:t> </a:t>
            </a:r>
            <a:r>
              <a:rPr sz="2400" b="1" i="1" spc="55" dirty="0">
                <a:latin typeface="Trebuchet MS"/>
                <a:cs typeface="Trebuchet MS"/>
              </a:rPr>
              <a:t>and</a:t>
            </a:r>
            <a:r>
              <a:rPr sz="2400" b="1" i="1" spc="-120" dirty="0">
                <a:latin typeface="Trebuchet MS"/>
                <a:cs typeface="Trebuchet MS"/>
              </a:rPr>
              <a:t> </a:t>
            </a:r>
            <a:r>
              <a:rPr sz="2400" b="1" i="1" spc="-25" dirty="0">
                <a:latin typeface="Trebuchet MS"/>
                <a:cs typeface="Trebuchet MS"/>
              </a:rPr>
              <a:t>lower</a:t>
            </a:r>
            <a:r>
              <a:rPr sz="2400" b="1" i="1" spc="-110" dirty="0">
                <a:latin typeface="Trebuchet MS"/>
                <a:cs typeface="Trebuchet MS"/>
              </a:rPr>
              <a:t> </a:t>
            </a:r>
            <a:r>
              <a:rPr sz="2400" b="1" i="1" spc="-30" dirty="0">
                <a:latin typeface="Trebuchet MS"/>
                <a:cs typeface="Trebuchet MS"/>
              </a:rPr>
              <a:t>level</a:t>
            </a:r>
            <a:r>
              <a:rPr sz="2400" b="1" i="1" spc="-120" dirty="0">
                <a:latin typeface="Trebuchet MS"/>
                <a:cs typeface="Trebuchet MS"/>
              </a:rPr>
              <a:t> </a:t>
            </a:r>
            <a:r>
              <a:rPr sz="2400" b="1" i="1" dirty="0">
                <a:latin typeface="Trebuchet MS"/>
                <a:cs typeface="Trebuchet MS"/>
              </a:rPr>
              <a:t>managers</a:t>
            </a:r>
            <a:r>
              <a:rPr sz="2400" b="1" i="1" spc="-125" dirty="0">
                <a:latin typeface="Trebuchet MS"/>
                <a:cs typeface="Trebuchet MS"/>
              </a:rPr>
              <a:t> </a:t>
            </a:r>
            <a:r>
              <a:rPr sz="2400" spc="75" dirty="0">
                <a:latin typeface="Trebuchet MS"/>
                <a:cs typeface="Trebuchet MS"/>
              </a:rPr>
              <a:t>have</a:t>
            </a:r>
            <a:r>
              <a:rPr sz="2400" spc="-60" dirty="0">
                <a:latin typeface="Trebuchet MS"/>
                <a:cs typeface="Trebuchet MS"/>
              </a:rPr>
              <a:t> </a:t>
            </a:r>
            <a:r>
              <a:rPr sz="2400" dirty="0">
                <a:latin typeface="Trebuchet MS"/>
                <a:cs typeface="Trebuchet MS"/>
              </a:rPr>
              <a:t>to</a:t>
            </a:r>
            <a:r>
              <a:rPr sz="2400" spc="-85" dirty="0">
                <a:latin typeface="Trebuchet MS"/>
                <a:cs typeface="Trebuchet MS"/>
              </a:rPr>
              <a:t> </a:t>
            </a:r>
            <a:r>
              <a:rPr sz="2400" spc="60" dirty="0">
                <a:latin typeface="Trebuchet MS"/>
                <a:cs typeface="Trebuchet MS"/>
              </a:rPr>
              <a:t>meet</a:t>
            </a:r>
            <a:r>
              <a:rPr sz="2400" spc="-70" dirty="0">
                <a:latin typeface="Trebuchet MS"/>
                <a:cs typeface="Trebuchet MS"/>
              </a:rPr>
              <a:t> </a:t>
            </a:r>
            <a:r>
              <a:rPr sz="2400" spc="-10" dirty="0">
                <a:latin typeface="Trebuchet MS"/>
                <a:cs typeface="Trebuchet MS"/>
              </a:rPr>
              <a:t>strategic</a:t>
            </a:r>
            <a:endParaRPr sz="2400">
              <a:latin typeface="Trebuchet MS"/>
              <a:cs typeface="Trebuchet MS"/>
            </a:endParaRPr>
          </a:p>
          <a:p>
            <a:pPr marL="12700">
              <a:lnSpc>
                <a:spcPts val="2735"/>
              </a:lnSpc>
            </a:pPr>
            <a:r>
              <a:rPr sz="2400" dirty="0">
                <a:latin typeface="Trebuchet MS"/>
                <a:cs typeface="Trebuchet MS"/>
              </a:rPr>
              <a:t>objectives</a:t>
            </a:r>
            <a:r>
              <a:rPr sz="2400" spc="-90" dirty="0">
                <a:latin typeface="Trebuchet MS"/>
                <a:cs typeface="Trebuchet MS"/>
              </a:rPr>
              <a:t> </a:t>
            </a:r>
            <a:r>
              <a:rPr sz="2400" spc="90" dirty="0">
                <a:latin typeface="Trebuchet MS"/>
                <a:cs typeface="Trebuchet MS"/>
              </a:rPr>
              <a:t>and</a:t>
            </a:r>
            <a:r>
              <a:rPr sz="2400" spc="-80" dirty="0">
                <a:latin typeface="Trebuchet MS"/>
                <a:cs typeface="Trebuchet MS"/>
              </a:rPr>
              <a:t> </a:t>
            </a:r>
            <a:r>
              <a:rPr sz="2400" spc="50" dirty="0">
                <a:latin typeface="Trebuchet MS"/>
                <a:cs typeface="Trebuchet MS"/>
              </a:rPr>
              <a:t>deal</a:t>
            </a:r>
            <a:r>
              <a:rPr sz="2400" spc="-75" dirty="0">
                <a:latin typeface="Trebuchet MS"/>
                <a:cs typeface="Trebuchet MS"/>
              </a:rPr>
              <a:t> </a:t>
            </a:r>
            <a:r>
              <a:rPr sz="2400" spc="-10" dirty="0">
                <a:latin typeface="Trebuchet MS"/>
                <a:cs typeface="Trebuchet MS"/>
              </a:rPr>
              <a:t>with</a:t>
            </a:r>
            <a:r>
              <a:rPr sz="2400" spc="-85" dirty="0">
                <a:latin typeface="Trebuchet MS"/>
                <a:cs typeface="Trebuchet MS"/>
              </a:rPr>
              <a:t> </a:t>
            </a:r>
            <a:r>
              <a:rPr sz="2400" spc="-10" dirty="0">
                <a:latin typeface="Trebuchet MS"/>
                <a:cs typeface="Trebuchet MS"/>
              </a:rPr>
              <a:t>constraints.</a:t>
            </a:r>
            <a:endParaRPr sz="2400">
              <a:latin typeface="Trebuchet MS"/>
              <a:cs typeface="Trebuchet MS"/>
            </a:endParaRPr>
          </a:p>
          <a:p>
            <a:pPr>
              <a:lnSpc>
                <a:spcPct val="100000"/>
              </a:lnSpc>
              <a:spcBef>
                <a:spcPts val="70"/>
              </a:spcBef>
            </a:pPr>
            <a:endParaRPr sz="2400">
              <a:latin typeface="Trebuchet MS"/>
              <a:cs typeface="Trebuchet MS"/>
            </a:endParaRPr>
          </a:p>
          <a:p>
            <a:pPr marL="12700" marR="227329">
              <a:lnSpc>
                <a:spcPct val="90000"/>
              </a:lnSpc>
            </a:pPr>
            <a:r>
              <a:rPr sz="2400" b="1" i="1" dirty="0">
                <a:latin typeface="Trebuchet MS"/>
                <a:cs typeface="Trebuchet MS"/>
              </a:rPr>
              <a:t>All</a:t>
            </a:r>
            <a:r>
              <a:rPr sz="2400" b="1" i="1" spc="-95" dirty="0">
                <a:latin typeface="Trebuchet MS"/>
                <a:cs typeface="Trebuchet MS"/>
              </a:rPr>
              <a:t> </a:t>
            </a:r>
            <a:r>
              <a:rPr sz="2400" b="1" i="1" dirty="0">
                <a:latin typeface="Trebuchet MS"/>
                <a:cs typeface="Trebuchet MS"/>
              </a:rPr>
              <a:t>managers</a:t>
            </a:r>
            <a:r>
              <a:rPr sz="2400" b="1" i="1" spc="-65" dirty="0">
                <a:latin typeface="Trebuchet MS"/>
                <a:cs typeface="Trebuchet MS"/>
              </a:rPr>
              <a:t> </a:t>
            </a:r>
            <a:r>
              <a:rPr sz="2400" spc="80" dirty="0">
                <a:latin typeface="Trebuchet MS"/>
                <a:cs typeface="Trebuchet MS"/>
              </a:rPr>
              <a:t>have</a:t>
            </a:r>
            <a:r>
              <a:rPr sz="2400" spc="-35" dirty="0">
                <a:latin typeface="Trebuchet MS"/>
                <a:cs typeface="Trebuchet MS"/>
              </a:rPr>
              <a:t> </a:t>
            </a:r>
            <a:r>
              <a:rPr sz="2400" dirty="0">
                <a:latin typeface="Trebuchet MS"/>
                <a:cs typeface="Trebuchet MS"/>
              </a:rPr>
              <a:t>to</a:t>
            </a:r>
            <a:r>
              <a:rPr sz="2400" spc="-50" dirty="0">
                <a:latin typeface="Trebuchet MS"/>
                <a:cs typeface="Trebuchet MS"/>
              </a:rPr>
              <a:t> </a:t>
            </a:r>
            <a:r>
              <a:rPr sz="2400" spc="70" dirty="0">
                <a:latin typeface="Trebuchet MS"/>
                <a:cs typeface="Trebuchet MS"/>
              </a:rPr>
              <a:t>communicate</a:t>
            </a:r>
            <a:r>
              <a:rPr sz="2400" spc="-70" dirty="0">
                <a:latin typeface="Trebuchet MS"/>
                <a:cs typeface="Trebuchet MS"/>
              </a:rPr>
              <a:t> </a:t>
            </a:r>
            <a:r>
              <a:rPr sz="2400" dirty="0">
                <a:latin typeface="Trebuchet MS"/>
                <a:cs typeface="Trebuchet MS"/>
              </a:rPr>
              <a:t>strategy</a:t>
            </a:r>
            <a:r>
              <a:rPr sz="2400" spc="-20" dirty="0">
                <a:latin typeface="Trebuchet MS"/>
                <a:cs typeface="Trebuchet MS"/>
              </a:rPr>
              <a:t> </a:t>
            </a:r>
            <a:r>
              <a:rPr sz="2400" dirty="0">
                <a:latin typeface="Trebuchet MS"/>
                <a:cs typeface="Trebuchet MS"/>
              </a:rPr>
              <a:t>to</a:t>
            </a:r>
            <a:r>
              <a:rPr sz="2400" spc="-45" dirty="0">
                <a:latin typeface="Trebuchet MS"/>
                <a:cs typeface="Trebuchet MS"/>
              </a:rPr>
              <a:t> </a:t>
            </a:r>
            <a:r>
              <a:rPr sz="2400" spc="-55" dirty="0">
                <a:latin typeface="Trebuchet MS"/>
                <a:cs typeface="Trebuchet MS"/>
              </a:rPr>
              <a:t>their</a:t>
            </a:r>
            <a:r>
              <a:rPr sz="2400" spc="-30" dirty="0">
                <a:latin typeface="Trebuchet MS"/>
                <a:cs typeface="Trebuchet MS"/>
              </a:rPr>
              <a:t> </a:t>
            </a:r>
            <a:r>
              <a:rPr sz="2400" spc="65" dirty="0">
                <a:latin typeface="Trebuchet MS"/>
                <a:cs typeface="Trebuchet MS"/>
              </a:rPr>
              <a:t>teams </a:t>
            </a:r>
            <a:r>
              <a:rPr sz="2400" spc="90" dirty="0">
                <a:latin typeface="Trebuchet MS"/>
                <a:cs typeface="Trebuchet MS"/>
              </a:rPr>
              <a:t>and</a:t>
            </a:r>
            <a:r>
              <a:rPr sz="2400" spc="-45" dirty="0">
                <a:latin typeface="Trebuchet MS"/>
                <a:cs typeface="Trebuchet MS"/>
              </a:rPr>
              <a:t> </a:t>
            </a:r>
            <a:r>
              <a:rPr sz="2400" spc="85" dirty="0">
                <a:latin typeface="Trebuchet MS"/>
                <a:cs typeface="Trebuchet MS"/>
              </a:rPr>
              <a:t>can</a:t>
            </a:r>
            <a:r>
              <a:rPr sz="2400" spc="-55" dirty="0">
                <a:latin typeface="Trebuchet MS"/>
                <a:cs typeface="Trebuchet MS"/>
              </a:rPr>
              <a:t> </a:t>
            </a:r>
            <a:r>
              <a:rPr sz="2400" dirty="0">
                <a:latin typeface="Trebuchet MS"/>
                <a:cs typeface="Trebuchet MS"/>
              </a:rPr>
              <a:t>contribute</a:t>
            </a:r>
            <a:r>
              <a:rPr sz="2400" spc="-65" dirty="0">
                <a:latin typeface="Trebuchet MS"/>
                <a:cs typeface="Trebuchet MS"/>
              </a:rPr>
              <a:t> </a:t>
            </a:r>
            <a:r>
              <a:rPr sz="2400" dirty="0">
                <a:latin typeface="Trebuchet MS"/>
                <a:cs typeface="Trebuchet MS"/>
              </a:rPr>
              <a:t>to</a:t>
            </a:r>
            <a:r>
              <a:rPr sz="2400" spc="-55" dirty="0">
                <a:latin typeface="Trebuchet MS"/>
                <a:cs typeface="Trebuchet MS"/>
              </a:rPr>
              <a:t> </a:t>
            </a:r>
            <a:r>
              <a:rPr sz="2400" dirty="0">
                <a:latin typeface="Trebuchet MS"/>
                <a:cs typeface="Trebuchet MS"/>
              </a:rPr>
              <a:t>the</a:t>
            </a:r>
            <a:r>
              <a:rPr sz="2400" spc="-45" dirty="0">
                <a:latin typeface="Trebuchet MS"/>
                <a:cs typeface="Trebuchet MS"/>
              </a:rPr>
              <a:t> </a:t>
            </a:r>
            <a:r>
              <a:rPr sz="2400" dirty="0">
                <a:latin typeface="Trebuchet MS"/>
                <a:cs typeface="Trebuchet MS"/>
              </a:rPr>
              <a:t>formation</a:t>
            </a:r>
            <a:r>
              <a:rPr sz="2400" spc="-60" dirty="0">
                <a:latin typeface="Trebuchet MS"/>
                <a:cs typeface="Trebuchet MS"/>
              </a:rPr>
              <a:t> </a:t>
            </a:r>
            <a:r>
              <a:rPr sz="2400" dirty="0">
                <a:latin typeface="Trebuchet MS"/>
                <a:cs typeface="Trebuchet MS"/>
              </a:rPr>
              <a:t>of</a:t>
            </a:r>
            <a:r>
              <a:rPr sz="2400" spc="-55" dirty="0">
                <a:latin typeface="Trebuchet MS"/>
                <a:cs typeface="Trebuchet MS"/>
              </a:rPr>
              <a:t> </a:t>
            </a:r>
            <a:r>
              <a:rPr sz="2400" dirty="0">
                <a:latin typeface="Trebuchet MS"/>
                <a:cs typeface="Trebuchet MS"/>
              </a:rPr>
              <a:t>strategy</a:t>
            </a:r>
            <a:r>
              <a:rPr sz="2400" spc="-30" dirty="0">
                <a:latin typeface="Trebuchet MS"/>
                <a:cs typeface="Trebuchet MS"/>
              </a:rPr>
              <a:t> </a:t>
            </a:r>
            <a:r>
              <a:rPr sz="2400" spc="45" dirty="0">
                <a:latin typeface="Trebuchet MS"/>
                <a:cs typeface="Trebuchet MS"/>
              </a:rPr>
              <a:t>through </a:t>
            </a:r>
            <a:r>
              <a:rPr sz="2400" spc="55" dirty="0">
                <a:latin typeface="Trebuchet MS"/>
                <a:cs typeface="Trebuchet MS"/>
              </a:rPr>
              <a:t>ideas</a:t>
            </a:r>
            <a:r>
              <a:rPr sz="2400" spc="-105" dirty="0">
                <a:latin typeface="Trebuchet MS"/>
                <a:cs typeface="Trebuchet MS"/>
              </a:rPr>
              <a:t> </a:t>
            </a:r>
            <a:r>
              <a:rPr sz="2400" spc="90" dirty="0">
                <a:latin typeface="Trebuchet MS"/>
                <a:cs typeface="Trebuchet MS"/>
              </a:rPr>
              <a:t>and</a:t>
            </a:r>
            <a:r>
              <a:rPr sz="2400" spc="-110" dirty="0">
                <a:latin typeface="Trebuchet MS"/>
                <a:cs typeface="Trebuchet MS"/>
              </a:rPr>
              <a:t> </a:t>
            </a:r>
            <a:r>
              <a:rPr sz="2400" spc="-10" dirty="0">
                <a:latin typeface="Trebuchet MS"/>
                <a:cs typeface="Trebuchet MS"/>
              </a:rPr>
              <a:t>feedback.</a:t>
            </a:r>
            <a:endParaRPr sz="2400">
              <a:latin typeface="Trebuchet MS"/>
              <a:cs typeface="Trebuchet MS"/>
            </a:endParaRPr>
          </a:p>
        </p:txBody>
      </p:sp>
      <p:sp>
        <p:nvSpPr>
          <p:cNvPr id="12" name="object 12"/>
          <p:cNvSpPr txBox="1"/>
          <p:nvPr/>
        </p:nvSpPr>
        <p:spPr>
          <a:xfrm>
            <a:off x="4144517" y="6382918"/>
            <a:ext cx="3903345" cy="453390"/>
          </a:xfrm>
          <a:prstGeom prst="rect">
            <a:avLst/>
          </a:prstGeom>
        </p:spPr>
        <p:txBody>
          <a:bodyPr vert="horz" wrap="square" lIns="0" tIns="13335" rIns="0" bIns="0" rtlCol="0">
            <a:spAutoFit/>
          </a:bodyPr>
          <a:lstStyle/>
          <a:p>
            <a:pPr algn="ctr">
              <a:lnSpc>
                <a:spcPct val="100000"/>
              </a:lnSpc>
              <a:spcBef>
                <a:spcPts val="105"/>
              </a:spcBef>
            </a:pPr>
            <a:r>
              <a:rPr sz="1400" spc="10" dirty="0">
                <a:latin typeface="Trebuchet MS"/>
                <a:cs typeface="Trebuchet MS"/>
              </a:rPr>
              <a:t>Johnson,</a:t>
            </a:r>
            <a:r>
              <a:rPr sz="1400" spc="40" dirty="0">
                <a:latin typeface="Trebuchet MS"/>
                <a:cs typeface="Trebuchet MS"/>
              </a:rPr>
              <a:t> </a:t>
            </a:r>
            <a:r>
              <a:rPr sz="1400" dirty="0">
                <a:latin typeface="Trebuchet MS"/>
                <a:cs typeface="Trebuchet MS"/>
              </a:rPr>
              <a:t>Whittington,</a:t>
            </a:r>
            <a:r>
              <a:rPr sz="1400" spc="55" dirty="0">
                <a:latin typeface="Trebuchet MS"/>
                <a:cs typeface="Trebuchet MS"/>
              </a:rPr>
              <a:t> </a:t>
            </a:r>
            <a:r>
              <a:rPr sz="1400" spc="10" dirty="0">
                <a:latin typeface="Trebuchet MS"/>
                <a:cs typeface="Trebuchet MS"/>
              </a:rPr>
              <a:t>Scholes,</a:t>
            </a:r>
            <a:r>
              <a:rPr sz="1400" spc="50" dirty="0">
                <a:latin typeface="Trebuchet MS"/>
                <a:cs typeface="Trebuchet MS"/>
              </a:rPr>
              <a:t> </a:t>
            </a:r>
            <a:r>
              <a:rPr sz="1400" spc="10" dirty="0">
                <a:latin typeface="Trebuchet MS"/>
                <a:cs typeface="Trebuchet MS"/>
              </a:rPr>
              <a:t>Angwin,</a:t>
            </a:r>
            <a:r>
              <a:rPr sz="1400" spc="40" dirty="0">
                <a:latin typeface="Trebuchet MS"/>
                <a:cs typeface="Trebuchet MS"/>
              </a:rPr>
              <a:t> </a:t>
            </a:r>
            <a:r>
              <a:rPr sz="1400" spc="50" dirty="0">
                <a:latin typeface="Trebuchet MS"/>
                <a:cs typeface="Trebuchet MS"/>
              </a:rPr>
              <a:t>Regner</a:t>
            </a:r>
            <a:endParaRPr sz="1400">
              <a:latin typeface="Trebuchet MS"/>
              <a:cs typeface="Trebuchet MS"/>
            </a:endParaRPr>
          </a:p>
          <a:p>
            <a:pPr algn="ctr">
              <a:lnSpc>
                <a:spcPct val="100000"/>
              </a:lnSpc>
            </a:pPr>
            <a:r>
              <a:rPr sz="1400" spc="-10" dirty="0">
                <a:latin typeface="Trebuchet MS"/>
                <a:cs typeface="Trebuchet MS"/>
              </a:rPr>
              <a:t>(2017)</a:t>
            </a:r>
            <a:endParaRPr sz="1400">
              <a:latin typeface="Trebuchet MS"/>
              <a:cs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650615" y="303149"/>
            <a:ext cx="4885055" cy="454025"/>
            <a:chOff x="3650615" y="303149"/>
            <a:chExt cx="4885055" cy="454025"/>
          </a:xfrm>
        </p:grpSpPr>
        <p:pic>
          <p:nvPicPr>
            <p:cNvPr id="3" name="object 3"/>
            <p:cNvPicPr/>
            <p:nvPr/>
          </p:nvPicPr>
          <p:blipFill>
            <a:blip r:embed="rId2" cstate="print"/>
            <a:stretch>
              <a:fillRect/>
            </a:stretch>
          </p:blipFill>
          <p:spPr>
            <a:xfrm>
              <a:off x="3658235" y="310769"/>
              <a:ext cx="4869815" cy="438403"/>
            </a:xfrm>
            <a:prstGeom prst="rect">
              <a:avLst/>
            </a:prstGeom>
          </p:spPr>
        </p:pic>
        <p:pic>
          <p:nvPicPr>
            <p:cNvPr id="4" name="object 4"/>
            <p:cNvPicPr/>
            <p:nvPr/>
          </p:nvPicPr>
          <p:blipFill>
            <a:blip r:embed="rId3" cstate="print"/>
            <a:stretch>
              <a:fillRect/>
            </a:stretch>
          </p:blipFill>
          <p:spPr>
            <a:xfrm>
              <a:off x="7342632" y="523494"/>
              <a:ext cx="117729" cy="88392"/>
            </a:xfrm>
            <a:prstGeom prst="rect">
              <a:avLst/>
            </a:prstGeom>
          </p:spPr>
        </p:pic>
        <p:pic>
          <p:nvPicPr>
            <p:cNvPr id="5" name="object 5"/>
            <p:cNvPicPr/>
            <p:nvPr/>
          </p:nvPicPr>
          <p:blipFill>
            <a:blip r:embed="rId4" cstate="print"/>
            <a:stretch>
              <a:fillRect/>
            </a:stretch>
          </p:blipFill>
          <p:spPr>
            <a:xfrm>
              <a:off x="8061198" y="445389"/>
              <a:ext cx="140080" cy="159258"/>
            </a:xfrm>
            <a:prstGeom prst="rect">
              <a:avLst/>
            </a:prstGeom>
          </p:spPr>
        </p:pic>
        <p:pic>
          <p:nvPicPr>
            <p:cNvPr id="6" name="object 6"/>
            <p:cNvPicPr/>
            <p:nvPr/>
          </p:nvPicPr>
          <p:blipFill>
            <a:blip r:embed="rId4" cstate="print"/>
            <a:stretch>
              <a:fillRect/>
            </a:stretch>
          </p:blipFill>
          <p:spPr>
            <a:xfrm>
              <a:off x="5310378" y="445389"/>
              <a:ext cx="140081" cy="159258"/>
            </a:xfrm>
            <a:prstGeom prst="rect">
              <a:avLst/>
            </a:prstGeom>
          </p:spPr>
        </p:pic>
        <p:pic>
          <p:nvPicPr>
            <p:cNvPr id="7" name="object 7"/>
            <p:cNvPicPr/>
            <p:nvPr/>
          </p:nvPicPr>
          <p:blipFill>
            <a:blip r:embed="rId5" cstate="print"/>
            <a:stretch>
              <a:fillRect/>
            </a:stretch>
          </p:blipFill>
          <p:spPr>
            <a:xfrm>
              <a:off x="4208145" y="445389"/>
              <a:ext cx="140462" cy="159258"/>
            </a:xfrm>
            <a:prstGeom prst="rect">
              <a:avLst/>
            </a:prstGeom>
          </p:spPr>
        </p:pic>
        <p:pic>
          <p:nvPicPr>
            <p:cNvPr id="8" name="object 8"/>
            <p:cNvPicPr/>
            <p:nvPr/>
          </p:nvPicPr>
          <p:blipFill>
            <a:blip r:embed="rId6" cstate="print"/>
            <a:stretch>
              <a:fillRect/>
            </a:stretch>
          </p:blipFill>
          <p:spPr>
            <a:xfrm>
              <a:off x="7786878" y="437515"/>
              <a:ext cx="140589" cy="75692"/>
            </a:xfrm>
            <a:prstGeom prst="rect">
              <a:avLst/>
            </a:prstGeom>
          </p:spPr>
        </p:pic>
        <p:sp>
          <p:nvSpPr>
            <p:cNvPr id="9" name="object 9"/>
            <p:cNvSpPr/>
            <p:nvPr/>
          </p:nvSpPr>
          <p:spPr>
            <a:xfrm>
              <a:off x="3658235" y="310769"/>
              <a:ext cx="4869815" cy="438784"/>
            </a:xfrm>
            <a:custGeom>
              <a:avLst/>
              <a:gdLst/>
              <a:ahLst/>
              <a:cxnLst/>
              <a:rect l="l" t="t" r="r" b="b"/>
              <a:pathLst>
                <a:path w="4869815" h="438784">
                  <a:moveTo>
                    <a:pt x="4626610" y="94233"/>
                  </a:moveTo>
                  <a:lnTo>
                    <a:pt x="4690110" y="94233"/>
                  </a:lnTo>
                  <a:lnTo>
                    <a:pt x="4754625" y="271144"/>
                  </a:lnTo>
                  <a:lnTo>
                    <a:pt x="4811268" y="94233"/>
                  </a:lnTo>
                  <a:lnTo>
                    <a:pt x="4869815" y="94233"/>
                  </a:lnTo>
                  <a:lnTo>
                    <a:pt x="4769231" y="381253"/>
                  </a:lnTo>
                  <a:lnTo>
                    <a:pt x="4739767" y="422275"/>
                  </a:lnTo>
                  <a:lnTo>
                    <a:pt x="4702298" y="437401"/>
                  </a:lnTo>
                  <a:lnTo>
                    <a:pt x="4687316" y="438403"/>
                  </a:lnTo>
                  <a:lnTo>
                    <a:pt x="4679765" y="438094"/>
                  </a:lnTo>
                  <a:lnTo>
                    <a:pt x="4672155" y="437165"/>
                  </a:lnTo>
                  <a:lnTo>
                    <a:pt x="4664473" y="435617"/>
                  </a:lnTo>
                  <a:lnTo>
                    <a:pt x="4656709" y="433450"/>
                  </a:lnTo>
                  <a:lnTo>
                    <a:pt x="4656709" y="380364"/>
                  </a:lnTo>
                  <a:lnTo>
                    <a:pt x="4664781" y="382365"/>
                  </a:lnTo>
                  <a:lnTo>
                    <a:pt x="4672044" y="383793"/>
                  </a:lnTo>
                  <a:lnTo>
                    <a:pt x="4678497" y="384651"/>
                  </a:lnTo>
                  <a:lnTo>
                    <a:pt x="4684141" y="384936"/>
                  </a:lnTo>
                  <a:lnTo>
                    <a:pt x="4692395" y="384936"/>
                  </a:lnTo>
                  <a:lnTo>
                    <a:pt x="4716510" y="347807"/>
                  </a:lnTo>
                  <a:lnTo>
                    <a:pt x="4721224" y="333755"/>
                  </a:lnTo>
                  <a:lnTo>
                    <a:pt x="4626610" y="94233"/>
                  </a:lnTo>
                  <a:close/>
                </a:path>
                <a:path w="4869815" h="438784">
                  <a:moveTo>
                    <a:pt x="2394712" y="94233"/>
                  </a:moveTo>
                  <a:lnTo>
                    <a:pt x="2455926" y="94233"/>
                  </a:lnTo>
                  <a:lnTo>
                    <a:pt x="2455926" y="333755"/>
                  </a:lnTo>
                  <a:lnTo>
                    <a:pt x="2394712" y="333755"/>
                  </a:lnTo>
                  <a:lnTo>
                    <a:pt x="2394712" y="94233"/>
                  </a:lnTo>
                  <a:close/>
                </a:path>
                <a:path w="4869815" h="438784">
                  <a:moveTo>
                    <a:pt x="1983613" y="94233"/>
                  </a:moveTo>
                  <a:lnTo>
                    <a:pt x="2041270" y="94233"/>
                  </a:lnTo>
                  <a:lnTo>
                    <a:pt x="2112517" y="275208"/>
                  </a:lnTo>
                  <a:lnTo>
                    <a:pt x="2140457" y="197103"/>
                  </a:lnTo>
                  <a:lnTo>
                    <a:pt x="2098802" y="94614"/>
                  </a:lnTo>
                  <a:lnTo>
                    <a:pt x="2149602" y="94614"/>
                  </a:lnTo>
                  <a:lnTo>
                    <a:pt x="2174240" y="167766"/>
                  </a:lnTo>
                  <a:lnTo>
                    <a:pt x="2199386" y="94614"/>
                  </a:lnTo>
                  <a:lnTo>
                    <a:pt x="2250186" y="94614"/>
                  </a:lnTo>
                  <a:lnTo>
                    <a:pt x="2208529" y="197103"/>
                  </a:lnTo>
                  <a:lnTo>
                    <a:pt x="2236978" y="275208"/>
                  </a:lnTo>
                  <a:lnTo>
                    <a:pt x="2307843" y="94233"/>
                  </a:lnTo>
                  <a:lnTo>
                    <a:pt x="2365882" y="94233"/>
                  </a:lnTo>
                  <a:lnTo>
                    <a:pt x="2265679" y="333755"/>
                  </a:lnTo>
                  <a:lnTo>
                    <a:pt x="2214499" y="333755"/>
                  </a:lnTo>
                  <a:lnTo>
                    <a:pt x="2174240" y="230885"/>
                  </a:lnTo>
                  <a:lnTo>
                    <a:pt x="2134997" y="333755"/>
                  </a:lnTo>
                  <a:lnTo>
                    <a:pt x="2083307" y="333755"/>
                  </a:lnTo>
                  <a:lnTo>
                    <a:pt x="1983613" y="94233"/>
                  </a:lnTo>
                  <a:close/>
                </a:path>
                <a:path w="4869815" h="438784">
                  <a:moveTo>
                    <a:pt x="1218184" y="94233"/>
                  </a:moveTo>
                  <a:lnTo>
                    <a:pt x="1279398" y="94233"/>
                  </a:lnTo>
                  <a:lnTo>
                    <a:pt x="1279398" y="333755"/>
                  </a:lnTo>
                  <a:lnTo>
                    <a:pt x="1218184" y="333755"/>
                  </a:lnTo>
                  <a:lnTo>
                    <a:pt x="1218184" y="94233"/>
                  </a:lnTo>
                  <a:close/>
                </a:path>
                <a:path w="4869815" h="438784">
                  <a:moveTo>
                    <a:pt x="3604006" y="90931"/>
                  </a:moveTo>
                  <a:lnTo>
                    <a:pt x="3610356" y="90931"/>
                  </a:lnTo>
                  <a:lnTo>
                    <a:pt x="3614419" y="91185"/>
                  </a:lnTo>
                  <a:lnTo>
                    <a:pt x="3616324" y="91439"/>
                  </a:lnTo>
                  <a:lnTo>
                    <a:pt x="3616324" y="147192"/>
                  </a:lnTo>
                  <a:lnTo>
                    <a:pt x="3602722" y="147861"/>
                  </a:lnTo>
                  <a:lnTo>
                    <a:pt x="3589893" y="149875"/>
                  </a:lnTo>
                  <a:lnTo>
                    <a:pt x="3547570" y="171037"/>
                  </a:lnTo>
                  <a:lnTo>
                    <a:pt x="3534917" y="188848"/>
                  </a:lnTo>
                  <a:lnTo>
                    <a:pt x="3534917" y="333755"/>
                  </a:lnTo>
                  <a:lnTo>
                    <a:pt x="3473704" y="333755"/>
                  </a:lnTo>
                  <a:lnTo>
                    <a:pt x="3473704" y="94233"/>
                  </a:lnTo>
                  <a:lnTo>
                    <a:pt x="3529838" y="94233"/>
                  </a:lnTo>
                  <a:lnTo>
                    <a:pt x="3529838" y="145414"/>
                  </a:lnTo>
                  <a:lnTo>
                    <a:pt x="3536503" y="133699"/>
                  </a:lnTo>
                  <a:lnTo>
                    <a:pt x="3572198" y="100236"/>
                  </a:lnTo>
                  <a:lnTo>
                    <a:pt x="3593117" y="92461"/>
                  </a:lnTo>
                  <a:lnTo>
                    <a:pt x="3604006" y="90931"/>
                  </a:lnTo>
                  <a:close/>
                </a:path>
                <a:path w="4869815" h="438784">
                  <a:moveTo>
                    <a:pt x="917193" y="90931"/>
                  </a:moveTo>
                  <a:lnTo>
                    <a:pt x="923543" y="90931"/>
                  </a:lnTo>
                  <a:lnTo>
                    <a:pt x="927607" y="91185"/>
                  </a:lnTo>
                  <a:lnTo>
                    <a:pt x="929513" y="91439"/>
                  </a:lnTo>
                  <a:lnTo>
                    <a:pt x="929513" y="147192"/>
                  </a:lnTo>
                  <a:lnTo>
                    <a:pt x="915910" y="147861"/>
                  </a:lnTo>
                  <a:lnTo>
                    <a:pt x="903081" y="149875"/>
                  </a:lnTo>
                  <a:lnTo>
                    <a:pt x="860758" y="171037"/>
                  </a:lnTo>
                  <a:lnTo>
                    <a:pt x="848105" y="188848"/>
                  </a:lnTo>
                  <a:lnTo>
                    <a:pt x="848105" y="333755"/>
                  </a:lnTo>
                  <a:lnTo>
                    <a:pt x="786891" y="333755"/>
                  </a:lnTo>
                  <a:lnTo>
                    <a:pt x="786891" y="94233"/>
                  </a:lnTo>
                  <a:lnTo>
                    <a:pt x="843026" y="94233"/>
                  </a:lnTo>
                  <a:lnTo>
                    <a:pt x="843026" y="145414"/>
                  </a:lnTo>
                  <a:lnTo>
                    <a:pt x="849691" y="133699"/>
                  </a:lnTo>
                  <a:lnTo>
                    <a:pt x="885386" y="100236"/>
                  </a:lnTo>
                  <a:lnTo>
                    <a:pt x="906305" y="92461"/>
                  </a:lnTo>
                  <a:lnTo>
                    <a:pt x="917193" y="90931"/>
                  </a:lnTo>
                  <a:close/>
                </a:path>
                <a:path w="4869815" h="438784">
                  <a:moveTo>
                    <a:pt x="4459478" y="90042"/>
                  </a:moveTo>
                  <a:lnTo>
                    <a:pt x="4497518" y="97115"/>
                  </a:lnTo>
                  <a:lnTo>
                    <a:pt x="4535860" y="126243"/>
                  </a:lnTo>
                  <a:lnTo>
                    <a:pt x="4543170" y="136270"/>
                  </a:lnTo>
                  <a:lnTo>
                    <a:pt x="4543170" y="94233"/>
                  </a:lnTo>
                  <a:lnTo>
                    <a:pt x="4596638" y="94233"/>
                  </a:lnTo>
                  <a:lnTo>
                    <a:pt x="4596638" y="322325"/>
                  </a:lnTo>
                  <a:lnTo>
                    <a:pt x="4586993" y="370028"/>
                  </a:lnTo>
                  <a:lnTo>
                    <a:pt x="4559109" y="405796"/>
                  </a:lnTo>
                  <a:lnTo>
                    <a:pt x="4516604" y="428128"/>
                  </a:lnTo>
                  <a:lnTo>
                    <a:pt x="4463669" y="435736"/>
                  </a:lnTo>
                  <a:lnTo>
                    <a:pt x="4444759" y="434925"/>
                  </a:lnTo>
                  <a:lnTo>
                    <a:pt x="4397629" y="422655"/>
                  </a:lnTo>
                  <a:lnTo>
                    <a:pt x="4361731" y="397063"/>
                  </a:lnTo>
                  <a:lnTo>
                    <a:pt x="4351655" y="385825"/>
                  </a:lnTo>
                  <a:lnTo>
                    <a:pt x="4385056" y="353440"/>
                  </a:lnTo>
                  <a:lnTo>
                    <a:pt x="4392344" y="361445"/>
                  </a:lnTo>
                  <a:lnTo>
                    <a:pt x="4400502" y="368522"/>
                  </a:lnTo>
                  <a:lnTo>
                    <a:pt x="4440951" y="387127"/>
                  </a:lnTo>
                  <a:lnTo>
                    <a:pt x="4463669" y="389508"/>
                  </a:lnTo>
                  <a:lnTo>
                    <a:pt x="4473098" y="389076"/>
                  </a:lnTo>
                  <a:lnTo>
                    <a:pt x="4513770" y="373427"/>
                  </a:lnTo>
                  <a:lnTo>
                    <a:pt x="4534802" y="333442"/>
                  </a:lnTo>
                  <a:lnTo>
                    <a:pt x="4535423" y="322325"/>
                  </a:lnTo>
                  <a:lnTo>
                    <a:pt x="4535423" y="292100"/>
                  </a:lnTo>
                  <a:lnTo>
                    <a:pt x="4528879" y="301813"/>
                  </a:lnTo>
                  <a:lnTo>
                    <a:pt x="4521072" y="310372"/>
                  </a:lnTo>
                  <a:lnTo>
                    <a:pt x="4479464" y="332327"/>
                  </a:lnTo>
                  <a:lnTo>
                    <a:pt x="4455921" y="335152"/>
                  </a:lnTo>
                  <a:lnTo>
                    <a:pt x="4440398" y="334127"/>
                  </a:lnTo>
                  <a:lnTo>
                    <a:pt x="4399661" y="318642"/>
                  </a:lnTo>
                  <a:lnTo>
                    <a:pt x="4369210" y="287692"/>
                  </a:lnTo>
                  <a:lnTo>
                    <a:pt x="4351401" y="245617"/>
                  </a:lnTo>
                  <a:lnTo>
                    <a:pt x="4347971" y="213994"/>
                  </a:lnTo>
                  <a:lnTo>
                    <a:pt x="4348855" y="196992"/>
                  </a:lnTo>
                  <a:lnTo>
                    <a:pt x="4362195" y="151129"/>
                  </a:lnTo>
                  <a:lnTo>
                    <a:pt x="4389556" y="115482"/>
                  </a:lnTo>
                  <a:lnTo>
                    <a:pt x="4428553" y="94154"/>
                  </a:lnTo>
                  <a:lnTo>
                    <a:pt x="4443551" y="91068"/>
                  </a:lnTo>
                  <a:lnTo>
                    <a:pt x="4459478" y="90042"/>
                  </a:lnTo>
                  <a:close/>
                </a:path>
                <a:path w="4869815" h="438784">
                  <a:moveTo>
                    <a:pt x="4199382" y="90042"/>
                  </a:moveTo>
                  <a:lnTo>
                    <a:pt x="4251924" y="99687"/>
                  </a:lnTo>
                  <a:lnTo>
                    <a:pt x="4291250" y="127095"/>
                  </a:lnTo>
                  <a:lnTo>
                    <a:pt x="4315864" y="166814"/>
                  </a:lnTo>
                  <a:lnTo>
                    <a:pt x="4324222" y="213105"/>
                  </a:lnTo>
                  <a:lnTo>
                    <a:pt x="4324222" y="220979"/>
                  </a:lnTo>
                  <a:lnTo>
                    <a:pt x="4323715" y="227837"/>
                  </a:lnTo>
                  <a:lnTo>
                    <a:pt x="4322825" y="233679"/>
                  </a:lnTo>
                  <a:lnTo>
                    <a:pt x="4137660" y="233679"/>
                  </a:lnTo>
                  <a:lnTo>
                    <a:pt x="4139824" y="246848"/>
                  </a:lnTo>
                  <a:lnTo>
                    <a:pt x="4168084" y="284495"/>
                  </a:lnTo>
                  <a:lnTo>
                    <a:pt x="4201160" y="293496"/>
                  </a:lnTo>
                  <a:lnTo>
                    <a:pt x="4210182" y="292947"/>
                  </a:lnTo>
                  <a:lnTo>
                    <a:pt x="4249388" y="274240"/>
                  </a:lnTo>
                  <a:lnTo>
                    <a:pt x="4257929" y="261111"/>
                  </a:lnTo>
                  <a:lnTo>
                    <a:pt x="4310507" y="275716"/>
                  </a:lnTo>
                  <a:lnTo>
                    <a:pt x="4281610" y="311292"/>
                  </a:lnTo>
                  <a:lnTo>
                    <a:pt x="4236037" y="333930"/>
                  </a:lnTo>
                  <a:lnTo>
                    <a:pt x="4198873" y="338327"/>
                  </a:lnTo>
                  <a:lnTo>
                    <a:pt x="4180129" y="337278"/>
                  </a:lnTo>
                  <a:lnTo>
                    <a:pt x="4131944" y="321436"/>
                  </a:lnTo>
                  <a:lnTo>
                    <a:pt x="4096833" y="289736"/>
                  </a:lnTo>
                  <a:lnTo>
                    <a:pt x="4076652" y="247062"/>
                  </a:lnTo>
                  <a:lnTo>
                    <a:pt x="4072763" y="215391"/>
                  </a:lnTo>
                  <a:lnTo>
                    <a:pt x="4073715" y="198770"/>
                  </a:lnTo>
                  <a:lnTo>
                    <a:pt x="4088003" y="152907"/>
                  </a:lnTo>
                  <a:lnTo>
                    <a:pt x="4118328" y="116474"/>
                  </a:lnTo>
                  <a:lnTo>
                    <a:pt x="4162821" y="94329"/>
                  </a:lnTo>
                  <a:lnTo>
                    <a:pt x="4180429" y="91114"/>
                  </a:lnTo>
                  <a:lnTo>
                    <a:pt x="4199382" y="90042"/>
                  </a:lnTo>
                  <a:close/>
                </a:path>
                <a:path w="4869815" h="438784">
                  <a:moveTo>
                    <a:pt x="3747389" y="90042"/>
                  </a:moveTo>
                  <a:lnTo>
                    <a:pt x="3792934" y="96440"/>
                  </a:lnTo>
                  <a:lnTo>
                    <a:pt x="3827144" y="115696"/>
                  </a:lnTo>
                  <a:lnTo>
                    <a:pt x="3853934" y="166417"/>
                  </a:lnTo>
                  <a:lnTo>
                    <a:pt x="3855719" y="188848"/>
                  </a:lnTo>
                  <a:lnTo>
                    <a:pt x="3855719" y="265175"/>
                  </a:lnTo>
                  <a:lnTo>
                    <a:pt x="3855719" y="271906"/>
                  </a:lnTo>
                  <a:lnTo>
                    <a:pt x="3870324" y="283971"/>
                  </a:lnTo>
                  <a:lnTo>
                    <a:pt x="3870324" y="333755"/>
                  </a:lnTo>
                  <a:lnTo>
                    <a:pt x="3847338" y="336930"/>
                  </a:lnTo>
                  <a:lnTo>
                    <a:pt x="3844290" y="336930"/>
                  </a:lnTo>
                  <a:lnTo>
                    <a:pt x="3806190" y="316483"/>
                  </a:lnTo>
                  <a:lnTo>
                    <a:pt x="3803649" y="296290"/>
                  </a:lnTo>
                  <a:lnTo>
                    <a:pt x="3795198" y="305958"/>
                  </a:lnTo>
                  <a:lnTo>
                    <a:pt x="3752917" y="332273"/>
                  </a:lnTo>
                  <a:lnTo>
                    <a:pt x="3717163" y="338327"/>
                  </a:lnTo>
                  <a:lnTo>
                    <a:pt x="3705401" y="337710"/>
                  </a:lnTo>
                  <a:lnTo>
                    <a:pt x="3665329" y="323143"/>
                  </a:lnTo>
                  <a:lnTo>
                    <a:pt x="3640032" y="292661"/>
                  </a:lnTo>
                  <a:lnTo>
                    <a:pt x="3633978" y="262889"/>
                  </a:lnTo>
                  <a:lnTo>
                    <a:pt x="3634789" y="251606"/>
                  </a:lnTo>
                  <a:lnTo>
                    <a:pt x="3654180" y="213659"/>
                  </a:lnTo>
                  <a:lnTo>
                    <a:pt x="3695449" y="190577"/>
                  </a:lnTo>
                  <a:lnTo>
                    <a:pt x="3736847" y="185165"/>
                  </a:lnTo>
                  <a:lnTo>
                    <a:pt x="3744416" y="185330"/>
                  </a:lnTo>
                  <a:lnTo>
                    <a:pt x="3788529" y="192653"/>
                  </a:lnTo>
                  <a:lnTo>
                    <a:pt x="3794506" y="194817"/>
                  </a:lnTo>
                  <a:lnTo>
                    <a:pt x="3794506" y="181990"/>
                  </a:lnTo>
                  <a:lnTo>
                    <a:pt x="3773416" y="141384"/>
                  </a:lnTo>
                  <a:lnTo>
                    <a:pt x="3740912" y="134365"/>
                  </a:lnTo>
                  <a:lnTo>
                    <a:pt x="3731218" y="134794"/>
                  </a:lnTo>
                  <a:lnTo>
                    <a:pt x="3694449" y="145057"/>
                  </a:lnTo>
                  <a:lnTo>
                    <a:pt x="3665982" y="161416"/>
                  </a:lnTo>
                  <a:lnTo>
                    <a:pt x="3646296" y="121157"/>
                  </a:lnTo>
                  <a:lnTo>
                    <a:pt x="3682658" y="102173"/>
                  </a:lnTo>
                  <a:lnTo>
                    <a:pt x="3720560" y="92011"/>
                  </a:lnTo>
                  <a:lnTo>
                    <a:pt x="3733819" y="90539"/>
                  </a:lnTo>
                  <a:lnTo>
                    <a:pt x="3747389" y="90042"/>
                  </a:lnTo>
                  <a:close/>
                </a:path>
                <a:path w="4869815" h="438784">
                  <a:moveTo>
                    <a:pt x="1708657" y="90042"/>
                  </a:moveTo>
                  <a:lnTo>
                    <a:pt x="1746698" y="97115"/>
                  </a:lnTo>
                  <a:lnTo>
                    <a:pt x="1785040" y="126243"/>
                  </a:lnTo>
                  <a:lnTo>
                    <a:pt x="1792351" y="136270"/>
                  </a:lnTo>
                  <a:lnTo>
                    <a:pt x="1792351" y="94233"/>
                  </a:lnTo>
                  <a:lnTo>
                    <a:pt x="1845817" y="94233"/>
                  </a:lnTo>
                  <a:lnTo>
                    <a:pt x="1845817" y="322325"/>
                  </a:lnTo>
                  <a:lnTo>
                    <a:pt x="1836173" y="370028"/>
                  </a:lnTo>
                  <a:lnTo>
                    <a:pt x="1808289" y="405796"/>
                  </a:lnTo>
                  <a:lnTo>
                    <a:pt x="1765784" y="428128"/>
                  </a:lnTo>
                  <a:lnTo>
                    <a:pt x="1712849" y="435736"/>
                  </a:lnTo>
                  <a:lnTo>
                    <a:pt x="1693939" y="434925"/>
                  </a:lnTo>
                  <a:lnTo>
                    <a:pt x="1646809" y="422655"/>
                  </a:lnTo>
                  <a:lnTo>
                    <a:pt x="1610911" y="397063"/>
                  </a:lnTo>
                  <a:lnTo>
                    <a:pt x="1600835" y="385825"/>
                  </a:lnTo>
                  <a:lnTo>
                    <a:pt x="1634236" y="353440"/>
                  </a:lnTo>
                  <a:lnTo>
                    <a:pt x="1641524" y="361445"/>
                  </a:lnTo>
                  <a:lnTo>
                    <a:pt x="1649682" y="368522"/>
                  </a:lnTo>
                  <a:lnTo>
                    <a:pt x="1690131" y="387127"/>
                  </a:lnTo>
                  <a:lnTo>
                    <a:pt x="1712849" y="389508"/>
                  </a:lnTo>
                  <a:lnTo>
                    <a:pt x="1722278" y="389076"/>
                  </a:lnTo>
                  <a:lnTo>
                    <a:pt x="1762950" y="373427"/>
                  </a:lnTo>
                  <a:lnTo>
                    <a:pt x="1783982" y="333442"/>
                  </a:lnTo>
                  <a:lnTo>
                    <a:pt x="1784603" y="322325"/>
                  </a:lnTo>
                  <a:lnTo>
                    <a:pt x="1784603" y="292100"/>
                  </a:lnTo>
                  <a:lnTo>
                    <a:pt x="1778059" y="301813"/>
                  </a:lnTo>
                  <a:lnTo>
                    <a:pt x="1770252" y="310372"/>
                  </a:lnTo>
                  <a:lnTo>
                    <a:pt x="1728644" y="332327"/>
                  </a:lnTo>
                  <a:lnTo>
                    <a:pt x="1705102" y="335152"/>
                  </a:lnTo>
                  <a:lnTo>
                    <a:pt x="1689578" y="334127"/>
                  </a:lnTo>
                  <a:lnTo>
                    <a:pt x="1648840" y="318642"/>
                  </a:lnTo>
                  <a:lnTo>
                    <a:pt x="1618390" y="287692"/>
                  </a:lnTo>
                  <a:lnTo>
                    <a:pt x="1600581" y="245617"/>
                  </a:lnTo>
                  <a:lnTo>
                    <a:pt x="1597152" y="213994"/>
                  </a:lnTo>
                  <a:lnTo>
                    <a:pt x="1598035" y="196992"/>
                  </a:lnTo>
                  <a:lnTo>
                    <a:pt x="1611376" y="151129"/>
                  </a:lnTo>
                  <a:lnTo>
                    <a:pt x="1638736" y="115482"/>
                  </a:lnTo>
                  <a:lnTo>
                    <a:pt x="1677733" y="94154"/>
                  </a:lnTo>
                  <a:lnTo>
                    <a:pt x="1692731" y="91068"/>
                  </a:lnTo>
                  <a:lnTo>
                    <a:pt x="1708657" y="90042"/>
                  </a:lnTo>
                  <a:close/>
                </a:path>
                <a:path w="4869815" h="438784">
                  <a:moveTo>
                    <a:pt x="1485900" y="90042"/>
                  </a:moveTo>
                  <a:lnTo>
                    <a:pt x="1529141" y="102397"/>
                  </a:lnTo>
                  <a:lnTo>
                    <a:pt x="1551019" y="133889"/>
                  </a:lnTo>
                  <a:lnTo>
                    <a:pt x="1557972" y="175633"/>
                  </a:lnTo>
                  <a:lnTo>
                    <a:pt x="1558163" y="184276"/>
                  </a:lnTo>
                  <a:lnTo>
                    <a:pt x="1558163" y="333755"/>
                  </a:lnTo>
                  <a:lnTo>
                    <a:pt x="1496822" y="333755"/>
                  </a:lnTo>
                  <a:lnTo>
                    <a:pt x="1496822" y="199389"/>
                  </a:lnTo>
                  <a:lnTo>
                    <a:pt x="1496200" y="185908"/>
                  </a:lnTo>
                  <a:lnTo>
                    <a:pt x="1474787" y="147335"/>
                  </a:lnTo>
                  <a:lnTo>
                    <a:pt x="1458976" y="144017"/>
                  </a:lnTo>
                  <a:lnTo>
                    <a:pt x="1452762" y="144420"/>
                  </a:lnTo>
                  <a:lnTo>
                    <a:pt x="1416544" y="162708"/>
                  </a:lnTo>
                  <a:lnTo>
                    <a:pt x="1396745" y="193801"/>
                  </a:lnTo>
                  <a:lnTo>
                    <a:pt x="1396745" y="333755"/>
                  </a:lnTo>
                  <a:lnTo>
                    <a:pt x="1335531" y="333755"/>
                  </a:lnTo>
                  <a:lnTo>
                    <a:pt x="1335531" y="94233"/>
                  </a:lnTo>
                  <a:lnTo>
                    <a:pt x="1390777" y="94233"/>
                  </a:lnTo>
                  <a:lnTo>
                    <a:pt x="1390777" y="138556"/>
                  </a:lnTo>
                  <a:lnTo>
                    <a:pt x="1398182" y="127912"/>
                  </a:lnTo>
                  <a:lnTo>
                    <a:pt x="1429257" y="103123"/>
                  </a:lnTo>
                  <a:lnTo>
                    <a:pt x="1470513" y="90854"/>
                  </a:lnTo>
                  <a:lnTo>
                    <a:pt x="1485900" y="90042"/>
                  </a:lnTo>
                  <a:close/>
                </a:path>
                <a:path w="4869815" h="438784">
                  <a:moveTo>
                    <a:pt x="620140" y="90042"/>
                  </a:moveTo>
                  <a:lnTo>
                    <a:pt x="672379" y="99687"/>
                  </a:lnTo>
                  <a:lnTo>
                    <a:pt x="711946" y="127158"/>
                  </a:lnTo>
                  <a:lnTo>
                    <a:pt x="736897" y="167155"/>
                  </a:lnTo>
                  <a:lnTo>
                    <a:pt x="745363" y="214375"/>
                  </a:lnTo>
                  <a:lnTo>
                    <a:pt x="744430" y="230568"/>
                  </a:lnTo>
                  <a:lnTo>
                    <a:pt x="730250" y="275716"/>
                  </a:lnTo>
                  <a:lnTo>
                    <a:pt x="700335" y="311917"/>
                  </a:lnTo>
                  <a:lnTo>
                    <a:pt x="656320" y="334041"/>
                  </a:lnTo>
                  <a:lnTo>
                    <a:pt x="620140" y="338327"/>
                  </a:lnTo>
                  <a:lnTo>
                    <a:pt x="601138" y="337256"/>
                  </a:lnTo>
                  <a:lnTo>
                    <a:pt x="552703" y="321182"/>
                  </a:lnTo>
                  <a:lnTo>
                    <a:pt x="517860" y="289196"/>
                  </a:lnTo>
                  <a:lnTo>
                    <a:pt x="498157" y="246189"/>
                  </a:lnTo>
                  <a:lnTo>
                    <a:pt x="494411" y="214375"/>
                  </a:lnTo>
                  <a:lnTo>
                    <a:pt x="495363" y="198016"/>
                  </a:lnTo>
                  <a:lnTo>
                    <a:pt x="509650" y="152653"/>
                  </a:lnTo>
                  <a:lnTo>
                    <a:pt x="539869" y="116470"/>
                  </a:lnTo>
                  <a:lnTo>
                    <a:pt x="583945" y="94329"/>
                  </a:lnTo>
                  <a:lnTo>
                    <a:pt x="620140" y="90042"/>
                  </a:lnTo>
                  <a:close/>
                </a:path>
                <a:path w="4869815" h="438784">
                  <a:moveTo>
                    <a:pt x="3164713" y="89661"/>
                  </a:moveTo>
                  <a:lnTo>
                    <a:pt x="3213226" y="97662"/>
                  </a:lnTo>
                  <a:lnTo>
                    <a:pt x="3254756" y="123443"/>
                  </a:lnTo>
                  <a:lnTo>
                    <a:pt x="3230117" y="162305"/>
                  </a:lnTo>
                  <a:lnTo>
                    <a:pt x="3212641" y="150304"/>
                  </a:lnTo>
                  <a:lnTo>
                    <a:pt x="3195462" y="141731"/>
                  </a:lnTo>
                  <a:lnTo>
                    <a:pt x="3178593" y="136588"/>
                  </a:lnTo>
                  <a:lnTo>
                    <a:pt x="3162045" y="134873"/>
                  </a:lnTo>
                  <a:lnTo>
                    <a:pt x="3154926" y="135209"/>
                  </a:lnTo>
                  <a:lnTo>
                    <a:pt x="3124962" y="150367"/>
                  </a:lnTo>
                  <a:lnTo>
                    <a:pt x="3124962" y="159511"/>
                  </a:lnTo>
                  <a:lnTo>
                    <a:pt x="3124962" y="168147"/>
                  </a:lnTo>
                  <a:lnTo>
                    <a:pt x="3168395" y="189737"/>
                  </a:lnTo>
                  <a:lnTo>
                    <a:pt x="3182044" y="194073"/>
                  </a:lnTo>
                  <a:lnTo>
                    <a:pt x="3225966" y="211030"/>
                  </a:lnTo>
                  <a:lnTo>
                    <a:pt x="3254470" y="242760"/>
                  </a:lnTo>
                  <a:lnTo>
                    <a:pt x="3257041" y="262381"/>
                  </a:lnTo>
                  <a:lnTo>
                    <a:pt x="3255420" y="279292"/>
                  </a:lnTo>
                  <a:lnTo>
                    <a:pt x="3231007" y="318261"/>
                  </a:lnTo>
                  <a:lnTo>
                    <a:pt x="3181893" y="337067"/>
                  </a:lnTo>
                  <a:lnTo>
                    <a:pt x="3161030" y="338327"/>
                  </a:lnTo>
                  <a:lnTo>
                    <a:pt x="3145936" y="337706"/>
                  </a:lnTo>
                  <a:lnTo>
                    <a:pt x="3102610" y="328294"/>
                  </a:lnTo>
                  <a:lnTo>
                    <a:pt x="3065105" y="307792"/>
                  </a:lnTo>
                  <a:lnTo>
                    <a:pt x="3054604" y="298576"/>
                  </a:lnTo>
                  <a:lnTo>
                    <a:pt x="3076447" y="258825"/>
                  </a:lnTo>
                  <a:lnTo>
                    <a:pt x="3087161" y="266922"/>
                  </a:lnTo>
                  <a:lnTo>
                    <a:pt x="3097768" y="273875"/>
                  </a:lnTo>
                  <a:lnTo>
                    <a:pt x="3138916" y="290528"/>
                  </a:lnTo>
                  <a:lnTo>
                    <a:pt x="3158743" y="292607"/>
                  </a:lnTo>
                  <a:lnTo>
                    <a:pt x="3167245" y="292205"/>
                  </a:lnTo>
                  <a:lnTo>
                    <a:pt x="3198114" y="275589"/>
                  </a:lnTo>
                  <a:lnTo>
                    <a:pt x="3198114" y="266953"/>
                  </a:lnTo>
                  <a:lnTo>
                    <a:pt x="3198114" y="258190"/>
                  </a:lnTo>
                  <a:lnTo>
                    <a:pt x="3159063" y="240329"/>
                  </a:lnTo>
                  <a:lnTo>
                    <a:pt x="3147821" y="236854"/>
                  </a:lnTo>
                  <a:lnTo>
                    <a:pt x="3135110" y="232715"/>
                  </a:lnTo>
                  <a:lnTo>
                    <a:pt x="3095115" y="215366"/>
                  </a:lnTo>
                  <a:lnTo>
                    <a:pt x="3070018" y="184689"/>
                  </a:lnTo>
                  <a:lnTo>
                    <a:pt x="3067812" y="166877"/>
                  </a:lnTo>
                  <a:lnTo>
                    <a:pt x="3069476" y="150157"/>
                  </a:lnTo>
                  <a:lnTo>
                    <a:pt x="3094355" y="110616"/>
                  </a:lnTo>
                  <a:lnTo>
                    <a:pt x="3143879" y="90971"/>
                  </a:lnTo>
                  <a:lnTo>
                    <a:pt x="3164713" y="89661"/>
                  </a:lnTo>
                  <a:close/>
                </a:path>
                <a:path w="4869815" h="438784">
                  <a:moveTo>
                    <a:pt x="3926332" y="16509"/>
                  </a:moveTo>
                  <a:lnTo>
                    <a:pt x="3987545" y="16509"/>
                  </a:lnTo>
                  <a:lnTo>
                    <a:pt x="3987545" y="94233"/>
                  </a:lnTo>
                  <a:lnTo>
                    <a:pt x="4037838" y="94233"/>
                  </a:lnTo>
                  <a:lnTo>
                    <a:pt x="4037838" y="141223"/>
                  </a:lnTo>
                  <a:lnTo>
                    <a:pt x="3987545" y="141223"/>
                  </a:lnTo>
                  <a:lnTo>
                    <a:pt x="3987545" y="258317"/>
                  </a:lnTo>
                  <a:lnTo>
                    <a:pt x="3987545" y="266572"/>
                  </a:lnTo>
                  <a:lnTo>
                    <a:pt x="3989705" y="272541"/>
                  </a:lnTo>
                  <a:lnTo>
                    <a:pt x="3994149" y="276097"/>
                  </a:lnTo>
                  <a:lnTo>
                    <a:pt x="3998594" y="279780"/>
                  </a:lnTo>
                  <a:lnTo>
                    <a:pt x="4004056" y="281685"/>
                  </a:lnTo>
                  <a:lnTo>
                    <a:pt x="4010406" y="281685"/>
                  </a:lnTo>
                  <a:lnTo>
                    <a:pt x="4016756" y="281685"/>
                  </a:lnTo>
                  <a:lnTo>
                    <a:pt x="4023106" y="280542"/>
                  </a:lnTo>
                  <a:lnTo>
                    <a:pt x="4029201" y="278383"/>
                  </a:lnTo>
                  <a:lnTo>
                    <a:pt x="4035297" y="276351"/>
                  </a:lnTo>
                  <a:lnTo>
                    <a:pt x="4040123" y="274446"/>
                  </a:lnTo>
                  <a:lnTo>
                    <a:pt x="4043807" y="272922"/>
                  </a:lnTo>
                  <a:lnTo>
                    <a:pt x="4056125" y="321436"/>
                  </a:lnTo>
                  <a:lnTo>
                    <a:pt x="4016652" y="334766"/>
                  </a:lnTo>
                  <a:lnTo>
                    <a:pt x="3988435" y="337819"/>
                  </a:lnTo>
                  <a:lnTo>
                    <a:pt x="3980144" y="337460"/>
                  </a:lnTo>
                  <a:lnTo>
                    <a:pt x="3939335" y="319029"/>
                  </a:lnTo>
                  <a:lnTo>
                    <a:pt x="3926332" y="278891"/>
                  </a:lnTo>
                  <a:lnTo>
                    <a:pt x="3926332" y="141223"/>
                  </a:lnTo>
                  <a:lnTo>
                    <a:pt x="3894709" y="141223"/>
                  </a:lnTo>
                  <a:lnTo>
                    <a:pt x="3894709" y="94233"/>
                  </a:lnTo>
                  <a:lnTo>
                    <a:pt x="3926332" y="94233"/>
                  </a:lnTo>
                  <a:lnTo>
                    <a:pt x="3926332" y="16509"/>
                  </a:lnTo>
                  <a:close/>
                </a:path>
                <a:path w="4869815" h="438784">
                  <a:moveTo>
                    <a:pt x="3312160" y="16509"/>
                  </a:moveTo>
                  <a:lnTo>
                    <a:pt x="3373373" y="16509"/>
                  </a:lnTo>
                  <a:lnTo>
                    <a:pt x="3373373" y="94233"/>
                  </a:lnTo>
                  <a:lnTo>
                    <a:pt x="3423666" y="94233"/>
                  </a:lnTo>
                  <a:lnTo>
                    <a:pt x="3423666" y="141223"/>
                  </a:lnTo>
                  <a:lnTo>
                    <a:pt x="3373373" y="141223"/>
                  </a:lnTo>
                  <a:lnTo>
                    <a:pt x="3373373" y="258317"/>
                  </a:lnTo>
                  <a:lnTo>
                    <a:pt x="3373373" y="266572"/>
                  </a:lnTo>
                  <a:lnTo>
                    <a:pt x="3375533" y="272541"/>
                  </a:lnTo>
                  <a:lnTo>
                    <a:pt x="3379978" y="276097"/>
                  </a:lnTo>
                  <a:lnTo>
                    <a:pt x="3384422" y="279780"/>
                  </a:lnTo>
                  <a:lnTo>
                    <a:pt x="3389884" y="281685"/>
                  </a:lnTo>
                  <a:lnTo>
                    <a:pt x="3396234" y="281685"/>
                  </a:lnTo>
                  <a:lnTo>
                    <a:pt x="3402584" y="281685"/>
                  </a:lnTo>
                  <a:lnTo>
                    <a:pt x="3408934" y="280542"/>
                  </a:lnTo>
                  <a:lnTo>
                    <a:pt x="3415030" y="278383"/>
                  </a:lnTo>
                  <a:lnTo>
                    <a:pt x="3421125" y="276351"/>
                  </a:lnTo>
                  <a:lnTo>
                    <a:pt x="3425951" y="274446"/>
                  </a:lnTo>
                  <a:lnTo>
                    <a:pt x="3429635" y="272922"/>
                  </a:lnTo>
                  <a:lnTo>
                    <a:pt x="3441954" y="321436"/>
                  </a:lnTo>
                  <a:lnTo>
                    <a:pt x="3402480" y="334766"/>
                  </a:lnTo>
                  <a:lnTo>
                    <a:pt x="3374263" y="337819"/>
                  </a:lnTo>
                  <a:lnTo>
                    <a:pt x="3365972" y="337460"/>
                  </a:lnTo>
                  <a:lnTo>
                    <a:pt x="3325163" y="319029"/>
                  </a:lnTo>
                  <a:lnTo>
                    <a:pt x="3312160" y="278891"/>
                  </a:lnTo>
                  <a:lnTo>
                    <a:pt x="3312160" y="141223"/>
                  </a:lnTo>
                  <a:lnTo>
                    <a:pt x="3280537" y="141223"/>
                  </a:lnTo>
                  <a:lnTo>
                    <a:pt x="3280537" y="94233"/>
                  </a:lnTo>
                  <a:lnTo>
                    <a:pt x="3312160" y="94233"/>
                  </a:lnTo>
                  <a:lnTo>
                    <a:pt x="3312160" y="16509"/>
                  </a:lnTo>
                  <a:close/>
                </a:path>
                <a:path w="4869815" h="438784">
                  <a:moveTo>
                    <a:pt x="2525776" y="16509"/>
                  </a:moveTo>
                  <a:lnTo>
                    <a:pt x="2586990" y="16509"/>
                  </a:lnTo>
                  <a:lnTo>
                    <a:pt x="2586990" y="94233"/>
                  </a:lnTo>
                  <a:lnTo>
                    <a:pt x="2637281" y="94233"/>
                  </a:lnTo>
                  <a:lnTo>
                    <a:pt x="2637281" y="141223"/>
                  </a:lnTo>
                  <a:lnTo>
                    <a:pt x="2586990" y="141223"/>
                  </a:lnTo>
                  <a:lnTo>
                    <a:pt x="2586990" y="258317"/>
                  </a:lnTo>
                  <a:lnTo>
                    <a:pt x="2586990" y="266572"/>
                  </a:lnTo>
                  <a:lnTo>
                    <a:pt x="2589149" y="272541"/>
                  </a:lnTo>
                  <a:lnTo>
                    <a:pt x="2593593" y="276097"/>
                  </a:lnTo>
                  <a:lnTo>
                    <a:pt x="2598039" y="279780"/>
                  </a:lnTo>
                  <a:lnTo>
                    <a:pt x="2603500" y="281685"/>
                  </a:lnTo>
                  <a:lnTo>
                    <a:pt x="2609850" y="281685"/>
                  </a:lnTo>
                  <a:lnTo>
                    <a:pt x="2616200" y="281685"/>
                  </a:lnTo>
                  <a:lnTo>
                    <a:pt x="2622550" y="280542"/>
                  </a:lnTo>
                  <a:lnTo>
                    <a:pt x="2628645" y="278383"/>
                  </a:lnTo>
                  <a:lnTo>
                    <a:pt x="2634741" y="276351"/>
                  </a:lnTo>
                  <a:lnTo>
                    <a:pt x="2639567" y="274446"/>
                  </a:lnTo>
                  <a:lnTo>
                    <a:pt x="2643251" y="272922"/>
                  </a:lnTo>
                  <a:lnTo>
                    <a:pt x="2655569" y="321436"/>
                  </a:lnTo>
                  <a:lnTo>
                    <a:pt x="2616096" y="334766"/>
                  </a:lnTo>
                  <a:lnTo>
                    <a:pt x="2587879" y="337819"/>
                  </a:lnTo>
                  <a:lnTo>
                    <a:pt x="2579588" y="337460"/>
                  </a:lnTo>
                  <a:lnTo>
                    <a:pt x="2538779" y="319029"/>
                  </a:lnTo>
                  <a:lnTo>
                    <a:pt x="2525776" y="278891"/>
                  </a:lnTo>
                  <a:lnTo>
                    <a:pt x="2525776" y="141223"/>
                  </a:lnTo>
                  <a:lnTo>
                    <a:pt x="2494153" y="141223"/>
                  </a:lnTo>
                  <a:lnTo>
                    <a:pt x="2494153" y="94233"/>
                  </a:lnTo>
                  <a:lnTo>
                    <a:pt x="2525776" y="94233"/>
                  </a:lnTo>
                  <a:lnTo>
                    <a:pt x="2525776" y="16509"/>
                  </a:lnTo>
                  <a:close/>
                </a:path>
                <a:path w="4869815" h="438784">
                  <a:moveTo>
                    <a:pt x="0" y="9144"/>
                  </a:moveTo>
                  <a:lnTo>
                    <a:pt x="67690" y="9144"/>
                  </a:lnTo>
                  <a:lnTo>
                    <a:pt x="160019" y="261111"/>
                  </a:lnTo>
                  <a:lnTo>
                    <a:pt x="200278" y="157733"/>
                  </a:lnTo>
                  <a:lnTo>
                    <a:pt x="144906" y="10032"/>
                  </a:lnTo>
                  <a:lnTo>
                    <a:pt x="203453" y="10032"/>
                  </a:lnTo>
                  <a:lnTo>
                    <a:pt x="240537" y="117475"/>
                  </a:lnTo>
                  <a:lnTo>
                    <a:pt x="278002" y="10032"/>
                  </a:lnTo>
                  <a:lnTo>
                    <a:pt x="336041" y="10032"/>
                  </a:lnTo>
                  <a:lnTo>
                    <a:pt x="280288" y="157733"/>
                  </a:lnTo>
                  <a:lnTo>
                    <a:pt x="321437" y="261111"/>
                  </a:lnTo>
                  <a:lnTo>
                    <a:pt x="413257" y="9144"/>
                  </a:lnTo>
                  <a:lnTo>
                    <a:pt x="481838" y="9144"/>
                  </a:lnTo>
                  <a:lnTo>
                    <a:pt x="352043" y="333755"/>
                  </a:lnTo>
                  <a:lnTo>
                    <a:pt x="297688" y="333755"/>
                  </a:lnTo>
                  <a:lnTo>
                    <a:pt x="240537" y="197484"/>
                  </a:lnTo>
                  <a:lnTo>
                    <a:pt x="183768" y="333755"/>
                  </a:lnTo>
                  <a:lnTo>
                    <a:pt x="129412" y="333755"/>
                  </a:lnTo>
                  <a:lnTo>
                    <a:pt x="0" y="9144"/>
                  </a:lnTo>
                  <a:close/>
                </a:path>
                <a:path w="4869815" h="438784">
                  <a:moveTo>
                    <a:pt x="2687319" y="0"/>
                  </a:moveTo>
                  <a:lnTo>
                    <a:pt x="2748534" y="0"/>
                  </a:lnTo>
                  <a:lnTo>
                    <a:pt x="2748534" y="138556"/>
                  </a:lnTo>
                  <a:lnTo>
                    <a:pt x="2755776" y="127748"/>
                  </a:lnTo>
                  <a:lnTo>
                    <a:pt x="2796293" y="97276"/>
                  </a:lnTo>
                  <a:lnTo>
                    <a:pt x="2834513" y="90042"/>
                  </a:lnTo>
                  <a:lnTo>
                    <a:pt x="2848947" y="90900"/>
                  </a:lnTo>
                  <a:lnTo>
                    <a:pt x="2889176" y="111113"/>
                  </a:lnTo>
                  <a:lnTo>
                    <a:pt x="2906575" y="149844"/>
                  </a:lnTo>
                  <a:lnTo>
                    <a:pt x="2909950" y="184276"/>
                  </a:lnTo>
                  <a:lnTo>
                    <a:pt x="2909950" y="333755"/>
                  </a:lnTo>
                  <a:lnTo>
                    <a:pt x="2848610" y="333755"/>
                  </a:lnTo>
                  <a:lnTo>
                    <a:pt x="2848610" y="199389"/>
                  </a:lnTo>
                  <a:lnTo>
                    <a:pt x="2847943" y="186291"/>
                  </a:lnTo>
                  <a:lnTo>
                    <a:pt x="2825162" y="147447"/>
                  </a:lnTo>
                  <a:lnTo>
                    <a:pt x="2808478" y="144017"/>
                  </a:lnTo>
                  <a:lnTo>
                    <a:pt x="2800857" y="144017"/>
                  </a:lnTo>
                  <a:lnTo>
                    <a:pt x="2762885" y="168020"/>
                  </a:lnTo>
                  <a:lnTo>
                    <a:pt x="2748534" y="193801"/>
                  </a:lnTo>
                  <a:lnTo>
                    <a:pt x="2748534" y="333755"/>
                  </a:lnTo>
                  <a:lnTo>
                    <a:pt x="2687319" y="333755"/>
                  </a:lnTo>
                  <a:lnTo>
                    <a:pt x="2687319" y="0"/>
                  </a:lnTo>
                  <a:close/>
                </a:path>
                <a:path w="4869815" h="438784">
                  <a:moveTo>
                    <a:pt x="2394712" y="0"/>
                  </a:moveTo>
                  <a:lnTo>
                    <a:pt x="2455926" y="0"/>
                  </a:lnTo>
                  <a:lnTo>
                    <a:pt x="2455926" y="60832"/>
                  </a:lnTo>
                  <a:lnTo>
                    <a:pt x="2394712" y="60832"/>
                  </a:lnTo>
                  <a:lnTo>
                    <a:pt x="2394712" y="0"/>
                  </a:lnTo>
                  <a:close/>
                </a:path>
                <a:path w="4869815" h="438784">
                  <a:moveTo>
                    <a:pt x="1218184" y="0"/>
                  </a:moveTo>
                  <a:lnTo>
                    <a:pt x="1279398" y="0"/>
                  </a:lnTo>
                  <a:lnTo>
                    <a:pt x="1279398" y="60832"/>
                  </a:lnTo>
                  <a:lnTo>
                    <a:pt x="1218184" y="60832"/>
                  </a:lnTo>
                  <a:lnTo>
                    <a:pt x="1218184" y="0"/>
                  </a:lnTo>
                  <a:close/>
                </a:path>
                <a:path w="4869815" h="438784">
                  <a:moveTo>
                    <a:pt x="963676" y="0"/>
                  </a:moveTo>
                  <a:lnTo>
                    <a:pt x="1024889" y="0"/>
                  </a:lnTo>
                  <a:lnTo>
                    <a:pt x="1024889" y="202056"/>
                  </a:lnTo>
                  <a:lnTo>
                    <a:pt x="1121410" y="94614"/>
                  </a:lnTo>
                  <a:lnTo>
                    <a:pt x="1186306" y="94614"/>
                  </a:lnTo>
                  <a:lnTo>
                    <a:pt x="1097152" y="196087"/>
                  </a:lnTo>
                  <a:lnTo>
                    <a:pt x="1192656" y="333755"/>
                  </a:lnTo>
                  <a:lnTo>
                    <a:pt x="1127252" y="333755"/>
                  </a:lnTo>
                  <a:lnTo>
                    <a:pt x="1057402" y="230377"/>
                  </a:lnTo>
                  <a:lnTo>
                    <a:pt x="1024889" y="262381"/>
                  </a:lnTo>
                  <a:lnTo>
                    <a:pt x="1024889" y="333755"/>
                  </a:lnTo>
                  <a:lnTo>
                    <a:pt x="963676" y="333755"/>
                  </a:lnTo>
                  <a:lnTo>
                    <a:pt x="963676" y="0"/>
                  </a:lnTo>
                  <a:close/>
                </a:path>
              </a:pathLst>
            </a:custGeom>
            <a:ln w="15240">
              <a:solidFill>
                <a:srgbClr val="000000"/>
              </a:solidFill>
            </a:ln>
          </p:spPr>
          <p:txBody>
            <a:bodyPr wrap="square" lIns="0" tIns="0" rIns="0" bIns="0" rtlCol="0"/>
            <a:lstStyle/>
            <a:p>
              <a:endParaRPr/>
            </a:p>
          </p:txBody>
        </p:sp>
      </p:grpSp>
      <p:sp>
        <p:nvSpPr>
          <p:cNvPr id="10" name="object 10" descr="$PPTXTitle"/>
          <p:cNvSpPr txBox="1">
            <a:spLocks noGrp="1"/>
          </p:cNvSpPr>
          <p:nvPr>
            <p:ph type="title"/>
          </p:nvPr>
        </p:nvSpPr>
        <p:spPr>
          <a:xfrm>
            <a:off x="1602994" y="886155"/>
            <a:ext cx="7748270" cy="452120"/>
          </a:xfrm>
          <a:prstGeom prst="rect">
            <a:avLst/>
          </a:prstGeom>
        </p:spPr>
        <p:txBody>
          <a:bodyPr vert="horz" wrap="square" lIns="0" tIns="12065" rIns="0" bIns="0" rtlCol="0">
            <a:spAutoFit/>
          </a:bodyPr>
          <a:lstStyle/>
          <a:p>
            <a:pPr marL="12700">
              <a:lnSpc>
                <a:spcPct val="100000"/>
              </a:lnSpc>
              <a:spcBef>
                <a:spcPts val="95"/>
              </a:spcBef>
            </a:pPr>
            <a:r>
              <a:rPr sz="2800" spc="50" dirty="0"/>
              <a:t>Organisations</a:t>
            </a:r>
            <a:r>
              <a:rPr sz="2800" spc="-60" dirty="0"/>
              <a:t> </a:t>
            </a:r>
            <a:r>
              <a:rPr sz="2800" spc="130" dirty="0"/>
              <a:t>may</a:t>
            </a:r>
            <a:r>
              <a:rPr sz="2800" spc="-60" dirty="0"/>
              <a:t> </a:t>
            </a:r>
            <a:r>
              <a:rPr sz="2800" spc="85" dirty="0"/>
              <a:t>also</a:t>
            </a:r>
            <a:r>
              <a:rPr sz="2800" spc="-60" dirty="0"/>
              <a:t> </a:t>
            </a:r>
            <a:r>
              <a:rPr sz="2800" spc="145" dirty="0"/>
              <a:t>use</a:t>
            </a:r>
            <a:r>
              <a:rPr sz="2800" spc="-60" dirty="0"/>
              <a:t> </a:t>
            </a:r>
            <a:r>
              <a:rPr sz="2800" dirty="0"/>
              <a:t>strategy</a:t>
            </a:r>
            <a:r>
              <a:rPr sz="2800" spc="-60" dirty="0"/>
              <a:t> </a:t>
            </a:r>
            <a:r>
              <a:rPr sz="2800" spc="-10" dirty="0"/>
              <a:t>specialists</a:t>
            </a:r>
            <a:endParaRPr sz="2800"/>
          </a:p>
        </p:txBody>
      </p:sp>
      <p:sp>
        <p:nvSpPr>
          <p:cNvPr id="11" name="object 11"/>
          <p:cNvSpPr txBox="1"/>
          <p:nvPr/>
        </p:nvSpPr>
        <p:spPr>
          <a:xfrm>
            <a:off x="1602994" y="1634998"/>
            <a:ext cx="8784590" cy="4092575"/>
          </a:xfrm>
          <a:prstGeom prst="rect">
            <a:avLst/>
          </a:prstGeom>
        </p:spPr>
        <p:txBody>
          <a:bodyPr vert="horz" wrap="square" lIns="0" tIns="60960" rIns="0" bIns="0" rtlCol="0">
            <a:spAutoFit/>
          </a:bodyPr>
          <a:lstStyle/>
          <a:p>
            <a:pPr marL="12700" marR="645795">
              <a:lnSpc>
                <a:spcPts val="3020"/>
              </a:lnSpc>
              <a:spcBef>
                <a:spcPts val="480"/>
              </a:spcBef>
            </a:pPr>
            <a:r>
              <a:rPr sz="2800" spc="175" dirty="0">
                <a:latin typeface="Trebuchet MS"/>
                <a:cs typeface="Trebuchet MS"/>
              </a:rPr>
              <a:t>Many</a:t>
            </a:r>
            <a:r>
              <a:rPr sz="2800" spc="15" dirty="0">
                <a:latin typeface="Trebuchet MS"/>
                <a:cs typeface="Trebuchet MS"/>
              </a:rPr>
              <a:t> </a:t>
            </a:r>
            <a:r>
              <a:rPr sz="2800" spc="60" dirty="0">
                <a:latin typeface="Trebuchet MS"/>
                <a:cs typeface="Trebuchet MS"/>
              </a:rPr>
              <a:t>large</a:t>
            </a:r>
            <a:r>
              <a:rPr sz="2800" spc="30" dirty="0">
                <a:latin typeface="Trebuchet MS"/>
                <a:cs typeface="Trebuchet MS"/>
              </a:rPr>
              <a:t> </a:t>
            </a:r>
            <a:r>
              <a:rPr sz="2800" dirty="0">
                <a:latin typeface="Trebuchet MS"/>
                <a:cs typeface="Trebuchet MS"/>
              </a:rPr>
              <a:t>organisations</a:t>
            </a:r>
            <a:r>
              <a:rPr sz="2800" spc="10" dirty="0">
                <a:latin typeface="Trebuchet MS"/>
                <a:cs typeface="Trebuchet MS"/>
              </a:rPr>
              <a:t> </a:t>
            </a:r>
            <a:r>
              <a:rPr sz="2800" spc="85" dirty="0">
                <a:latin typeface="Trebuchet MS"/>
                <a:cs typeface="Trebuchet MS"/>
              </a:rPr>
              <a:t>have</a:t>
            </a:r>
            <a:r>
              <a:rPr sz="2800" spc="30" dirty="0">
                <a:latin typeface="Trebuchet MS"/>
                <a:cs typeface="Trebuchet MS"/>
              </a:rPr>
              <a:t> </a:t>
            </a:r>
            <a:r>
              <a:rPr sz="2800" dirty="0">
                <a:latin typeface="Trebuchet MS"/>
                <a:cs typeface="Trebuchet MS"/>
              </a:rPr>
              <a:t>in-</a:t>
            </a:r>
            <a:r>
              <a:rPr sz="2800" spc="140" dirty="0">
                <a:latin typeface="Trebuchet MS"/>
                <a:cs typeface="Trebuchet MS"/>
              </a:rPr>
              <a:t>house</a:t>
            </a:r>
            <a:r>
              <a:rPr sz="2800" spc="40" dirty="0">
                <a:latin typeface="Trebuchet MS"/>
                <a:cs typeface="Trebuchet MS"/>
              </a:rPr>
              <a:t> </a:t>
            </a:r>
            <a:r>
              <a:rPr sz="2800" b="1" i="1" spc="-10" dirty="0">
                <a:latin typeface="Trebuchet MS"/>
                <a:cs typeface="Trebuchet MS"/>
              </a:rPr>
              <a:t>strategic </a:t>
            </a:r>
            <a:r>
              <a:rPr sz="2800" b="1" i="1" dirty="0">
                <a:latin typeface="Trebuchet MS"/>
                <a:cs typeface="Trebuchet MS"/>
              </a:rPr>
              <a:t>planning</a:t>
            </a:r>
            <a:r>
              <a:rPr sz="2800" b="1" i="1" spc="-105" dirty="0">
                <a:latin typeface="Trebuchet MS"/>
                <a:cs typeface="Trebuchet MS"/>
              </a:rPr>
              <a:t> </a:t>
            </a:r>
            <a:r>
              <a:rPr sz="2800" b="1" i="1" spc="-95" dirty="0">
                <a:latin typeface="Trebuchet MS"/>
                <a:cs typeface="Trebuchet MS"/>
              </a:rPr>
              <a:t>or</a:t>
            </a:r>
            <a:r>
              <a:rPr sz="2800" b="1" i="1" spc="-105" dirty="0">
                <a:latin typeface="Trebuchet MS"/>
                <a:cs typeface="Trebuchet MS"/>
              </a:rPr>
              <a:t> </a:t>
            </a:r>
            <a:r>
              <a:rPr sz="2800" b="1" i="1" spc="-20" dirty="0">
                <a:latin typeface="Trebuchet MS"/>
                <a:cs typeface="Trebuchet MS"/>
              </a:rPr>
              <a:t>analyst</a:t>
            </a:r>
            <a:r>
              <a:rPr sz="2800" b="1" i="1" spc="-80" dirty="0">
                <a:latin typeface="Trebuchet MS"/>
                <a:cs typeface="Trebuchet MS"/>
              </a:rPr>
              <a:t> </a:t>
            </a:r>
            <a:r>
              <a:rPr sz="2800" b="1" i="1" spc="-10" dirty="0">
                <a:latin typeface="Trebuchet MS"/>
                <a:cs typeface="Trebuchet MS"/>
              </a:rPr>
              <a:t>roles</a:t>
            </a:r>
            <a:r>
              <a:rPr sz="2800" b="1" spc="-10" dirty="0">
                <a:latin typeface="Trebuchet MS"/>
                <a:cs typeface="Trebuchet MS"/>
              </a:rPr>
              <a:t>.</a:t>
            </a:r>
            <a:endParaRPr sz="2800">
              <a:latin typeface="Trebuchet MS"/>
              <a:cs typeface="Trebuchet MS"/>
            </a:endParaRPr>
          </a:p>
          <a:p>
            <a:pPr marL="12700" marR="482600">
              <a:lnSpc>
                <a:spcPct val="90000"/>
              </a:lnSpc>
              <a:spcBef>
                <a:spcPts val="2830"/>
              </a:spcBef>
            </a:pPr>
            <a:r>
              <a:rPr sz="2800" b="1" i="1" spc="-30" dirty="0">
                <a:latin typeface="Trebuchet MS"/>
                <a:cs typeface="Trebuchet MS"/>
              </a:rPr>
              <a:t>Strategy</a:t>
            </a:r>
            <a:r>
              <a:rPr sz="2800" b="1" i="1" spc="-125" dirty="0">
                <a:latin typeface="Trebuchet MS"/>
                <a:cs typeface="Trebuchet MS"/>
              </a:rPr>
              <a:t> </a:t>
            </a:r>
            <a:r>
              <a:rPr sz="2800" b="1" i="1" dirty="0">
                <a:latin typeface="Trebuchet MS"/>
                <a:cs typeface="Trebuchet MS"/>
              </a:rPr>
              <a:t>consultants</a:t>
            </a:r>
            <a:r>
              <a:rPr sz="2800" b="1" i="1" spc="-140" dirty="0">
                <a:latin typeface="Trebuchet MS"/>
                <a:cs typeface="Trebuchet MS"/>
              </a:rPr>
              <a:t> </a:t>
            </a:r>
            <a:r>
              <a:rPr sz="2800" spc="85" dirty="0">
                <a:latin typeface="Trebuchet MS"/>
                <a:cs typeface="Trebuchet MS"/>
              </a:rPr>
              <a:t>can</a:t>
            </a:r>
            <a:r>
              <a:rPr sz="2800" spc="-105" dirty="0">
                <a:latin typeface="Trebuchet MS"/>
                <a:cs typeface="Trebuchet MS"/>
              </a:rPr>
              <a:t> </a:t>
            </a:r>
            <a:r>
              <a:rPr sz="2800" spc="135" dirty="0">
                <a:latin typeface="Trebuchet MS"/>
                <a:cs typeface="Trebuchet MS"/>
              </a:rPr>
              <a:t>be</a:t>
            </a:r>
            <a:r>
              <a:rPr sz="2800" spc="-130" dirty="0">
                <a:latin typeface="Trebuchet MS"/>
                <a:cs typeface="Trebuchet MS"/>
              </a:rPr>
              <a:t> </a:t>
            </a:r>
            <a:r>
              <a:rPr sz="2800" spc="160" dirty="0">
                <a:latin typeface="Trebuchet MS"/>
                <a:cs typeface="Trebuchet MS"/>
              </a:rPr>
              <a:t>engaged</a:t>
            </a:r>
            <a:r>
              <a:rPr sz="2800" spc="-125" dirty="0">
                <a:latin typeface="Trebuchet MS"/>
                <a:cs typeface="Trebuchet MS"/>
              </a:rPr>
              <a:t> </a:t>
            </a:r>
            <a:r>
              <a:rPr sz="2800" spc="-20" dirty="0">
                <a:latin typeface="Trebuchet MS"/>
                <a:cs typeface="Trebuchet MS"/>
              </a:rPr>
              <a:t>from </a:t>
            </a:r>
            <a:r>
              <a:rPr sz="2800" spc="110" dirty="0">
                <a:latin typeface="Trebuchet MS"/>
                <a:cs typeface="Trebuchet MS"/>
              </a:rPr>
              <a:t>management</a:t>
            </a:r>
            <a:r>
              <a:rPr sz="2800" spc="-60" dirty="0">
                <a:latin typeface="Trebuchet MS"/>
                <a:cs typeface="Trebuchet MS"/>
              </a:rPr>
              <a:t> </a:t>
            </a:r>
            <a:r>
              <a:rPr sz="2800" spc="65" dirty="0">
                <a:latin typeface="Trebuchet MS"/>
                <a:cs typeface="Trebuchet MS"/>
              </a:rPr>
              <a:t>consulting</a:t>
            </a:r>
            <a:r>
              <a:rPr sz="2800" spc="-50" dirty="0">
                <a:latin typeface="Trebuchet MS"/>
                <a:cs typeface="Trebuchet MS"/>
              </a:rPr>
              <a:t> </a:t>
            </a:r>
            <a:r>
              <a:rPr sz="2800" dirty="0">
                <a:latin typeface="Trebuchet MS"/>
                <a:cs typeface="Trebuchet MS"/>
              </a:rPr>
              <a:t>firms</a:t>
            </a:r>
            <a:r>
              <a:rPr sz="2800" spc="-50" dirty="0">
                <a:latin typeface="Trebuchet MS"/>
                <a:cs typeface="Trebuchet MS"/>
              </a:rPr>
              <a:t> </a:t>
            </a:r>
            <a:r>
              <a:rPr sz="2800" spc="-175" dirty="0">
                <a:latin typeface="Trebuchet MS"/>
                <a:cs typeface="Trebuchet MS"/>
              </a:rPr>
              <a:t>(e.g.</a:t>
            </a:r>
            <a:r>
              <a:rPr sz="2800" spc="-90" dirty="0">
                <a:latin typeface="Trebuchet MS"/>
                <a:cs typeface="Trebuchet MS"/>
              </a:rPr>
              <a:t> </a:t>
            </a:r>
            <a:r>
              <a:rPr sz="2800" dirty="0">
                <a:latin typeface="Trebuchet MS"/>
                <a:cs typeface="Trebuchet MS"/>
              </a:rPr>
              <a:t>Accenture,</a:t>
            </a:r>
            <a:r>
              <a:rPr sz="2800" spc="-60" dirty="0">
                <a:latin typeface="Trebuchet MS"/>
                <a:cs typeface="Trebuchet MS"/>
              </a:rPr>
              <a:t> </a:t>
            </a:r>
            <a:r>
              <a:rPr sz="2800" spc="190" dirty="0">
                <a:latin typeface="Trebuchet MS"/>
                <a:cs typeface="Trebuchet MS"/>
              </a:rPr>
              <a:t>IBM </a:t>
            </a:r>
            <a:r>
              <a:rPr sz="2800" dirty="0">
                <a:latin typeface="Trebuchet MS"/>
                <a:cs typeface="Trebuchet MS"/>
              </a:rPr>
              <a:t>Consulting,</a:t>
            </a:r>
            <a:r>
              <a:rPr sz="2800" spc="295" dirty="0">
                <a:latin typeface="Trebuchet MS"/>
                <a:cs typeface="Trebuchet MS"/>
              </a:rPr>
              <a:t> </a:t>
            </a:r>
            <a:r>
              <a:rPr sz="2800" spc="-10" dirty="0">
                <a:latin typeface="Trebuchet MS"/>
                <a:cs typeface="Trebuchet MS"/>
              </a:rPr>
              <a:t>PwC).</a:t>
            </a:r>
            <a:endParaRPr sz="2800">
              <a:latin typeface="Trebuchet MS"/>
              <a:cs typeface="Trebuchet MS"/>
            </a:endParaRPr>
          </a:p>
          <a:p>
            <a:pPr marL="12700" marR="491490">
              <a:lnSpc>
                <a:spcPct val="90000"/>
              </a:lnSpc>
              <a:spcBef>
                <a:spcPts val="2855"/>
              </a:spcBef>
            </a:pPr>
            <a:r>
              <a:rPr sz="2800" spc="55" dirty="0">
                <a:latin typeface="Trebuchet MS"/>
                <a:cs typeface="Trebuchet MS"/>
              </a:rPr>
              <a:t>There</a:t>
            </a:r>
            <a:r>
              <a:rPr sz="2800" spc="-105" dirty="0">
                <a:latin typeface="Trebuchet MS"/>
                <a:cs typeface="Trebuchet MS"/>
              </a:rPr>
              <a:t> </a:t>
            </a:r>
            <a:r>
              <a:rPr sz="2800" dirty="0">
                <a:latin typeface="Trebuchet MS"/>
                <a:cs typeface="Trebuchet MS"/>
              </a:rPr>
              <a:t>are</a:t>
            </a:r>
            <a:r>
              <a:rPr sz="2800" spc="-114" dirty="0">
                <a:latin typeface="Trebuchet MS"/>
                <a:cs typeface="Trebuchet MS"/>
              </a:rPr>
              <a:t> </a:t>
            </a:r>
            <a:r>
              <a:rPr sz="2800" dirty="0">
                <a:latin typeface="Trebuchet MS"/>
                <a:cs typeface="Trebuchet MS"/>
              </a:rPr>
              <a:t>a</a:t>
            </a:r>
            <a:r>
              <a:rPr sz="2800" spc="-110" dirty="0">
                <a:latin typeface="Trebuchet MS"/>
                <a:cs typeface="Trebuchet MS"/>
              </a:rPr>
              <a:t> </a:t>
            </a:r>
            <a:r>
              <a:rPr sz="2800" spc="110" dirty="0">
                <a:latin typeface="Trebuchet MS"/>
                <a:cs typeface="Trebuchet MS"/>
              </a:rPr>
              <a:t>growing</a:t>
            </a:r>
            <a:r>
              <a:rPr sz="2800" spc="-114" dirty="0">
                <a:latin typeface="Trebuchet MS"/>
                <a:cs typeface="Trebuchet MS"/>
              </a:rPr>
              <a:t> </a:t>
            </a:r>
            <a:r>
              <a:rPr sz="2800" spc="95" dirty="0">
                <a:latin typeface="Trebuchet MS"/>
                <a:cs typeface="Trebuchet MS"/>
              </a:rPr>
              <a:t>number</a:t>
            </a:r>
            <a:r>
              <a:rPr sz="2800" spc="-85" dirty="0">
                <a:latin typeface="Trebuchet MS"/>
                <a:cs typeface="Trebuchet MS"/>
              </a:rPr>
              <a:t> </a:t>
            </a:r>
            <a:r>
              <a:rPr sz="2800" dirty="0">
                <a:latin typeface="Trebuchet MS"/>
                <a:cs typeface="Trebuchet MS"/>
              </a:rPr>
              <a:t>of</a:t>
            </a:r>
            <a:r>
              <a:rPr sz="2800" spc="-100" dirty="0">
                <a:latin typeface="Trebuchet MS"/>
                <a:cs typeface="Trebuchet MS"/>
              </a:rPr>
              <a:t> </a:t>
            </a:r>
            <a:r>
              <a:rPr sz="2800" b="1" i="1" spc="-40" dirty="0">
                <a:latin typeface="Trebuchet MS"/>
                <a:cs typeface="Trebuchet MS"/>
              </a:rPr>
              <a:t>specialist</a:t>
            </a:r>
            <a:r>
              <a:rPr sz="2800" b="1" i="1" spc="-135" dirty="0">
                <a:latin typeface="Trebuchet MS"/>
                <a:cs typeface="Trebuchet MS"/>
              </a:rPr>
              <a:t> </a:t>
            </a:r>
            <a:r>
              <a:rPr sz="2800" b="1" i="1" spc="-10" dirty="0">
                <a:latin typeface="Trebuchet MS"/>
                <a:cs typeface="Trebuchet MS"/>
              </a:rPr>
              <a:t>strategy </a:t>
            </a:r>
            <a:r>
              <a:rPr sz="2800" b="1" i="1" dirty="0">
                <a:latin typeface="Trebuchet MS"/>
                <a:cs typeface="Trebuchet MS"/>
              </a:rPr>
              <a:t>consulting</a:t>
            </a:r>
            <a:r>
              <a:rPr sz="2800" b="1" i="1" spc="-145" dirty="0">
                <a:latin typeface="Trebuchet MS"/>
                <a:cs typeface="Trebuchet MS"/>
              </a:rPr>
              <a:t> </a:t>
            </a:r>
            <a:r>
              <a:rPr sz="2800" b="1" i="1" spc="-70" dirty="0">
                <a:latin typeface="Trebuchet MS"/>
                <a:cs typeface="Trebuchet MS"/>
              </a:rPr>
              <a:t>firms</a:t>
            </a:r>
            <a:r>
              <a:rPr sz="2800" b="1" i="1" spc="-100" dirty="0">
                <a:latin typeface="Trebuchet MS"/>
                <a:cs typeface="Trebuchet MS"/>
              </a:rPr>
              <a:t> </a:t>
            </a:r>
            <a:r>
              <a:rPr sz="2800" spc="-175" dirty="0">
                <a:latin typeface="Trebuchet MS"/>
                <a:cs typeface="Trebuchet MS"/>
              </a:rPr>
              <a:t>(e.g.</a:t>
            </a:r>
            <a:r>
              <a:rPr sz="2800" spc="-110" dirty="0">
                <a:latin typeface="Trebuchet MS"/>
                <a:cs typeface="Trebuchet MS"/>
              </a:rPr>
              <a:t> </a:t>
            </a:r>
            <a:r>
              <a:rPr sz="2800" spc="140" dirty="0">
                <a:latin typeface="Trebuchet MS"/>
                <a:cs typeface="Trebuchet MS"/>
              </a:rPr>
              <a:t>McKinsey</a:t>
            </a:r>
            <a:r>
              <a:rPr sz="2800" spc="-85" dirty="0">
                <a:latin typeface="Trebuchet MS"/>
                <a:cs typeface="Trebuchet MS"/>
              </a:rPr>
              <a:t> </a:t>
            </a:r>
            <a:r>
              <a:rPr sz="2800" spc="-125" dirty="0">
                <a:latin typeface="Trebuchet MS"/>
                <a:cs typeface="Trebuchet MS"/>
              </a:rPr>
              <a:t>&amp;</a:t>
            </a:r>
            <a:r>
              <a:rPr sz="2800" spc="-100" dirty="0">
                <a:latin typeface="Trebuchet MS"/>
                <a:cs typeface="Trebuchet MS"/>
              </a:rPr>
              <a:t> </a:t>
            </a:r>
            <a:r>
              <a:rPr sz="2800" spc="-135" dirty="0">
                <a:latin typeface="Trebuchet MS"/>
                <a:cs typeface="Trebuchet MS"/>
              </a:rPr>
              <a:t>Co.,</a:t>
            </a:r>
            <a:r>
              <a:rPr sz="2800" spc="-100" dirty="0">
                <a:latin typeface="Trebuchet MS"/>
                <a:cs typeface="Trebuchet MS"/>
              </a:rPr>
              <a:t> </a:t>
            </a:r>
            <a:r>
              <a:rPr sz="2800" spc="90" dirty="0">
                <a:latin typeface="Trebuchet MS"/>
                <a:cs typeface="Trebuchet MS"/>
              </a:rPr>
              <a:t>The</a:t>
            </a:r>
            <a:r>
              <a:rPr sz="2800" spc="-85" dirty="0">
                <a:latin typeface="Trebuchet MS"/>
                <a:cs typeface="Trebuchet MS"/>
              </a:rPr>
              <a:t> </a:t>
            </a:r>
            <a:r>
              <a:rPr sz="2800" spc="110" dirty="0">
                <a:latin typeface="Trebuchet MS"/>
                <a:cs typeface="Trebuchet MS"/>
              </a:rPr>
              <a:t>Boston </a:t>
            </a:r>
            <a:r>
              <a:rPr sz="2800" spc="80" dirty="0">
                <a:latin typeface="Trebuchet MS"/>
                <a:cs typeface="Trebuchet MS"/>
              </a:rPr>
              <a:t>Consulting</a:t>
            </a:r>
            <a:r>
              <a:rPr sz="2800" spc="-100" dirty="0">
                <a:latin typeface="Trebuchet MS"/>
                <a:cs typeface="Trebuchet MS"/>
              </a:rPr>
              <a:t> </a:t>
            </a:r>
            <a:r>
              <a:rPr sz="2800" spc="-10" dirty="0">
                <a:latin typeface="Trebuchet MS"/>
                <a:cs typeface="Trebuchet MS"/>
              </a:rPr>
              <a:t>Group).</a:t>
            </a:r>
            <a:endParaRPr sz="2800">
              <a:latin typeface="Trebuchet MS"/>
              <a:cs typeface="Trebuchet MS"/>
            </a:endParaRPr>
          </a:p>
          <a:p>
            <a:pPr marL="4380865">
              <a:lnSpc>
                <a:spcPct val="100000"/>
              </a:lnSpc>
              <a:spcBef>
                <a:spcPts val="85"/>
              </a:spcBef>
            </a:pPr>
            <a:r>
              <a:rPr sz="1400" dirty="0">
                <a:latin typeface="Trebuchet MS"/>
                <a:cs typeface="Trebuchet MS"/>
              </a:rPr>
              <a:t>Johnson,</a:t>
            </a:r>
            <a:r>
              <a:rPr sz="1400" spc="50" dirty="0">
                <a:latin typeface="Trebuchet MS"/>
                <a:cs typeface="Trebuchet MS"/>
              </a:rPr>
              <a:t> </a:t>
            </a:r>
            <a:r>
              <a:rPr sz="1400" dirty="0">
                <a:latin typeface="Trebuchet MS"/>
                <a:cs typeface="Trebuchet MS"/>
              </a:rPr>
              <a:t>Whittington,</a:t>
            </a:r>
            <a:r>
              <a:rPr sz="1400" spc="80" dirty="0">
                <a:latin typeface="Trebuchet MS"/>
                <a:cs typeface="Trebuchet MS"/>
              </a:rPr>
              <a:t> </a:t>
            </a:r>
            <a:r>
              <a:rPr sz="1400" dirty="0">
                <a:latin typeface="Trebuchet MS"/>
                <a:cs typeface="Trebuchet MS"/>
              </a:rPr>
              <a:t>Scholes,</a:t>
            </a:r>
            <a:r>
              <a:rPr sz="1400" spc="60" dirty="0">
                <a:latin typeface="Trebuchet MS"/>
                <a:cs typeface="Trebuchet MS"/>
              </a:rPr>
              <a:t> </a:t>
            </a:r>
            <a:r>
              <a:rPr sz="1400" dirty="0">
                <a:latin typeface="Trebuchet MS"/>
                <a:cs typeface="Trebuchet MS"/>
              </a:rPr>
              <a:t>Angwin,</a:t>
            </a:r>
            <a:r>
              <a:rPr sz="1400" spc="55" dirty="0">
                <a:latin typeface="Trebuchet MS"/>
                <a:cs typeface="Trebuchet MS"/>
              </a:rPr>
              <a:t> </a:t>
            </a:r>
            <a:r>
              <a:rPr sz="1400" spc="60" dirty="0">
                <a:latin typeface="Trebuchet MS"/>
                <a:cs typeface="Trebuchet MS"/>
              </a:rPr>
              <a:t>Regner</a:t>
            </a:r>
            <a:r>
              <a:rPr sz="1400" spc="85" dirty="0">
                <a:latin typeface="Trebuchet MS"/>
                <a:cs typeface="Trebuchet MS"/>
              </a:rPr>
              <a:t> </a:t>
            </a:r>
            <a:r>
              <a:rPr sz="1400" spc="-10" dirty="0">
                <a:latin typeface="Trebuchet MS"/>
                <a:cs typeface="Trebuchet MS"/>
              </a:rPr>
              <a:t>(2017)</a:t>
            </a:r>
            <a:endParaRPr sz="1400">
              <a:latin typeface="Trebuchet MS"/>
              <a:cs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DD922-47B8-A234-5583-A2C51FF6FFB3}"/>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7DF4FEC3-6327-D15D-E236-4EA58AAE2627}"/>
              </a:ext>
            </a:extLst>
          </p:cNvPr>
          <p:cNvSpPr txBox="1"/>
          <p:nvPr/>
        </p:nvSpPr>
        <p:spPr>
          <a:xfrm>
            <a:off x="228600" y="76200"/>
            <a:ext cx="11963400" cy="5561779"/>
          </a:xfrm>
          <a:prstGeom prst="rect">
            <a:avLst/>
          </a:prstGeom>
        </p:spPr>
        <p:txBody>
          <a:bodyPr vert="horz" wrap="square" lIns="0" tIns="97790" rIns="0" bIns="0" rtlCol="0">
            <a:spAutoFit/>
          </a:bodyPr>
          <a:lstStyle/>
          <a:p>
            <a:pPr marL="12700" marR="5080">
              <a:lnSpc>
                <a:spcPts val="3030"/>
              </a:lnSpc>
              <a:spcBef>
                <a:spcPts val="1050"/>
              </a:spcBef>
              <a:tabLst>
                <a:tab pos="241300" algn="l"/>
              </a:tabLst>
            </a:pPr>
            <a:r>
              <a:rPr lang="en-GB" sz="2800" b="1" u="sng" dirty="0"/>
              <a:t>Case study: </a:t>
            </a:r>
            <a:r>
              <a:rPr lang="en-GB" sz="2800" dirty="0">
                <a:solidFill>
                  <a:srgbClr val="FF0000"/>
                </a:solidFill>
                <a:latin typeface="Calibri"/>
                <a:cs typeface="Calibri"/>
              </a:rPr>
              <a:t>(1 hour)</a:t>
            </a:r>
          </a:p>
          <a:p>
            <a:pPr marL="12700" marR="5080">
              <a:lnSpc>
                <a:spcPts val="3030"/>
              </a:lnSpc>
              <a:spcBef>
                <a:spcPts val="1050"/>
              </a:spcBef>
              <a:tabLst>
                <a:tab pos="241300" algn="l"/>
              </a:tabLst>
            </a:pPr>
            <a:endParaRPr lang="en-GB" sz="2800" dirty="0">
              <a:solidFill>
                <a:srgbClr val="FF0000"/>
              </a:solidFill>
              <a:latin typeface="Calibri"/>
              <a:cs typeface="Calibri"/>
            </a:endParaRPr>
          </a:p>
          <a:p>
            <a:pPr marL="12700" marR="5080">
              <a:lnSpc>
                <a:spcPts val="3030"/>
              </a:lnSpc>
              <a:spcBef>
                <a:spcPts val="1050"/>
              </a:spcBef>
              <a:tabLst>
                <a:tab pos="241300" algn="l"/>
              </a:tabLst>
            </a:pPr>
            <a:r>
              <a:rPr lang="en-GB" sz="2800" b="1" dirty="0">
                <a:solidFill>
                  <a:srgbClr val="FF0000"/>
                </a:solidFill>
                <a:latin typeface="Calibri"/>
                <a:cs typeface="Calibri"/>
              </a:rPr>
              <a:t>Answer both questions below:</a:t>
            </a:r>
            <a:endParaRPr lang="en-GB" sz="2800" b="1" dirty="0"/>
          </a:p>
          <a:p>
            <a:pPr marL="527050" marR="5080" indent="-514350">
              <a:lnSpc>
                <a:spcPts val="3030"/>
              </a:lnSpc>
              <a:spcBef>
                <a:spcPts val="1050"/>
              </a:spcBef>
              <a:buAutoNum type="arabicPeriod"/>
              <a:tabLst>
                <a:tab pos="241300" algn="l"/>
              </a:tabLst>
            </a:pPr>
            <a:r>
              <a:rPr lang="en-GB" sz="2800" dirty="0"/>
              <a:t>Select one tourism or event business operating in the UK and conduct a comprehensive SWOT analysis of the organisation.</a:t>
            </a:r>
          </a:p>
          <a:p>
            <a:pPr marL="12700" marR="5080">
              <a:lnSpc>
                <a:spcPts val="3030"/>
              </a:lnSpc>
              <a:spcBef>
                <a:spcPts val="1050"/>
              </a:spcBef>
              <a:tabLst>
                <a:tab pos="241300" algn="l"/>
              </a:tabLst>
            </a:pPr>
            <a:endParaRPr lang="en-GB" sz="2800" dirty="0"/>
          </a:p>
          <a:p>
            <a:pPr marL="12700" marR="5080">
              <a:lnSpc>
                <a:spcPts val="3030"/>
              </a:lnSpc>
              <a:spcBef>
                <a:spcPts val="1050"/>
              </a:spcBef>
              <a:tabLst>
                <a:tab pos="241300" algn="l"/>
              </a:tabLst>
            </a:pPr>
            <a:r>
              <a:rPr lang="en-GB" sz="2800" dirty="0"/>
              <a:t>2. Based on your selected UK business, identify the same or a comparable tourism or event firm operating in the USA and conduct a SWOT analysis of that organisation.</a:t>
            </a:r>
          </a:p>
          <a:p>
            <a:pPr marL="12700" marR="5080">
              <a:lnSpc>
                <a:spcPts val="3030"/>
              </a:lnSpc>
              <a:spcBef>
                <a:spcPts val="1050"/>
              </a:spcBef>
              <a:tabLst>
                <a:tab pos="241300" algn="l"/>
              </a:tabLst>
            </a:pPr>
            <a:r>
              <a:rPr lang="en-GB" sz="2800" dirty="0"/>
              <a:t>Then, compare the UK and USA markets and critically evaluate which market presents greater growth potential for the business, providing clear justification for your conclusion.</a:t>
            </a:r>
            <a:endParaRPr lang="en-GB" sz="2800" dirty="0">
              <a:latin typeface="Calibri"/>
              <a:cs typeface="Calibri"/>
            </a:endParaRPr>
          </a:p>
        </p:txBody>
      </p:sp>
    </p:spTree>
    <p:extLst>
      <p:ext uri="{BB962C8B-B14F-4D97-AF65-F5344CB8AC3E}">
        <p14:creationId xmlns:p14="http://schemas.microsoft.com/office/powerpoint/2010/main" val="1753455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DF48C-ABD1-2A7C-310C-EF31576A397A}"/>
              </a:ext>
            </a:extLst>
          </p:cNvPr>
          <p:cNvSpPr>
            <a:spLocks noGrp="1"/>
          </p:cNvSpPr>
          <p:nvPr>
            <p:ph type="title"/>
          </p:nvPr>
        </p:nvSpPr>
        <p:spPr>
          <a:xfrm>
            <a:off x="223824" y="227787"/>
            <a:ext cx="11744350" cy="677108"/>
          </a:xfrm>
        </p:spPr>
        <p:txBody>
          <a:bodyPr/>
          <a:lstStyle/>
          <a:p>
            <a:r>
              <a:rPr lang="en-GB" dirty="0"/>
              <a:t>Recap</a:t>
            </a:r>
          </a:p>
        </p:txBody>
      </p:sp>
      <p:sp>
        <p:nvSpPr>
          <p:cNvPr id="3" name="Text Placeholder 2">
            <a:extLst>
              <a:ext uri="{FF2B5EF4-FFF2-40B4-BE49-F238E27FC236}">
                <a16:creationId xmlns:a16="http://schemas.microsoft.com/office/drawing/2014/main" id="{57B9695F-4418-D97B-4535-0B24EFA51D96}"/>
              </a:ext>
            </a:extLst>
          </p:cNvPr>
          <p:cNvSpPr>
            <a:spLocks noGrp="1"/>
          </p:cNvSpPr>
          <p:nvPr>
            <p:ph type="body" idx="1"/>
          </p:nvPr>
        </p:nvSpPr>
        <p:spPr>
          <a:xfrm>
            <a:off x="578916" y="1467688"/>
            <a:ext cx="11031220" cy="861774"/>
          </a:xfrm>
        </p:spPr>
        <p:txBody>
          <a:bodyPr/>
          <a:lstStyle/>
          <a:p>
            <a:r>
              <a:rPr lang="en-GB" sz="2800" dirty="0"/>
              <a:t>What did we discuss today?</a:t>
            </a:r>
          </a:p>
          <a:p>
            <a:endParaRPr lang="en-GB" sz="2800" dirty="0"/>
          </a:p>
        </p:txBody>
      </p:sp>
    </p:spTree>
    <p:extLst>
      <p:ext uri="{BB962C8B-B14F-4D97-AF65-F5344CB8AC3E}">
        <p14:creationId xmlns:p14="http://schemas.microsoft.com/office/powerpoint/2010/main" val="15631920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3FF3C-8E0C-9D7F-0647-19D81191CE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7EFD19-5A09-3C37-295E-034C98BE3ABA}"/>
              </a:ext>
            </a:extLst>
          </p:cNvPr>
          <p:cNvSpPr>
            <a:spLocks noGrp="1"/>
          </p:cNvSpPr>
          <p:nvPr>
            <p:ph type="title"/>
          </p:nvPr>
        </p:nvSpPr>
        <p:spPr>
          <a:xfrm>
            <a:off x="223824" y="227787"/>
            <a:ext cx="11744350" cy="677108"/>
          </a:xfrm>
        </p:spPr>
        <p:txBody>
          <a:bodyPr/>
          <a:lstStyle/>
          <a:p>
            <a:r>
              <a:rPr lang="en-GB" dirty="0"/>
              <a:t>Recap</a:t>
            </a:r>
          </a:p>
        </p:txBody>
      </p:sp>
      <p:sp>
        <p:nvSpPr>
          <p:cNvPr id="3" name="Text Placeholder 2">
            <a:extLst>
              <a:ext uri="{FF2B5EF4-FFF2-40B4-BE49-F238E27FC236}">
                <a16:creationId xmlns:a16="http://schemas.microsoft.com/office/drawing/2014/main" id="{B4B21DA2-C642-9E4A-33C5-EA58AD2E1592}"/>
              </a:ext>
            </a:extLst>
          </p:cNvPr>
          <p:cNvSpPr>
            <a:spLocks noGrp="1"/>
          </p:cNvSpPr>
          <p:nvPr>
            <p:ph type="body" idx="1"/>
          </p:nvPr>
        </p:nvSpPr>
        <p:spPr>
          <a:xfrm>
            <a:off x="578916" y="1467688"/>
            <a:ext cx="11031220" cy="2585323"/>
          </a:xfrm>
        </p:spPr>
        <p:txBody>
          <a:bodyPr/>
          <a:lstStyle/>
          <a:p>
            <a:r>
              <a:rPr lang="en-GB" sz="2800" dirty="0"/>
              <a:t>What did we discuss today?</a:t>
            </a:r>
          </a:p>
          <a:p>
            <a:endParaRPr lang="en-GB" sz="2800" dirty="0"/>
          </a:p>
          <a:p>
            <a:pPr marL="457200" indent="-457200">
              <a:buFont typeface="Wingdings" panose="05000000000000000000" pitchFamily="2" charset="2"/>
              <a:buChar char="ü"/>
            </a:pPr>
            <a:r>
              <a:rPr lang="en-GB" sz="2800" dirty="0"/>
              <a:t>Understanding internal analysis of a business</a:t>
            </a:r>
          </a:p>
          <a:p>
            <a:pPr marL="457200" indent="-457200">
              <a:buFont typeface="Wingdings" panose="05000000000000000000" pitchFamily="2" charset="2"/>
              <a:buChar char="ü"/>
            </a:pPr>
            <a:r>
              <a:rPr lang="en-GB" sz="2800" dirty="0"/>
              <a:t>SWOT Framework</a:t>
            </a:r>
          </a:p>
          <a:p>
            <a:pPr marL="457200" indent="-457200">
              <a:buFont typeface="Wingdings" panose="05000000000000000000" pitchFamily="2" charset="2"/>
              <a:buChar char="ü"/>
            </a:pPr>
            <a:r>
              <a:rPr lang="en-GB" sz="2800" dirty="0"/>
              <a:t>Levels of strategy </a:t>
            </a:r>
          </a:p>
          <a:p>
            <a:pPr marL="457200" indent="-457200">
              <a:buFont typeface="Wingdings" panose="05000000000000000000" pitchFamily="2" charset="2"/>
              <a:buChar char="ü"/>
            </a:pPr>
            <a:r>
              <a:rPr lang="en-GB" sz="2800" dirty="0"/>
              <a:t>Business case studies-applying SWOT analysis</a:t>
            </a:r>
          </a:p>
        </p:txBody>
      </p:sp>
    </p:spTree>
    <p:extLst>
      <p:ext uri="{BB962C8B-B14F-4D97-AF65-F5344CB8AC3E}">
        <p14:creationId xmlns:p14="http://schemas.microsoft.com/office/powerpoint/2010/main" val="2878609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2400" y="2057400"/>
            <a:ext cx="11744350" cy="1043618"/>
          </a:xfrm>
          <a:prstGeom prst="rect">
            <a:avLst/>
          </a:prstGeom>
        </p:spPr>
        <p:txBody>
          <a:bodyPr vert="horz" wrap="square" lIns="0" tIns="210565" rIns="0" bIns="0" rtlCol="0">
            <a:spAutoFit/>
          </a:bodyPr>
          <a:lstStyle/>
          <a:p>
            <a:pPr marL="170815" algn="ctr">
              <a:lnSpc>
                <a:spcPct val="100000"/>
              </a:lnSpc>
              <a:spcBef>
                <a:spcPts val="105"/>
              </a:spcBef>
            </a:pPr>
            <a:r>
              <a:rPr lang="en-GB" sz="5400" b="1" dirty="0"/>
              <a:t>Any Questions?</a:t>
            </a:r>
            <a:endParaRPr sz="5400" b="1" spc="-3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214B8-CF2D-B1DF-D73D-902400D9B18F}"/>
              </a:ext>
            </a:extLst>
          </p:cNvPr>
          <p:cNvSpPr>
            <a:spLocks noGrp="1"/>
          </p:cNvSpPr>
          <p:nvPr>
            <p:ph type="title"/>
          </p:nvPr>
        </p:nvSpPr>
        <p:spPr>
          <a:xfrm>
            <a:off x="223824" y="227787"/>
            <a:ext cx="11744350" cy="677108"/>
          </a:xfrm>
        </p:spPr>
        <p:txBody>
          <a:bodyPr/>
          <a:lstStyle/>
          <a:p>
            <a:r>
              <a:rPr lang="en-GB" dirty="0"/>
              <a:t>Next Week…</a:t>
            </a:r>
          </a:p>
        </p:txBody>
      </p:sp>
      <p:sp>
        <p:nvSpPr>
          <p:cNvPr id="3" name="Text Placeholder 2">
            <a:extLst>
              <a:ext uri="{FF2B5EF4-FFF2-40B4-BE49-F238E27FC236}">
                <a16:creationId xmlns:a16="http://schemas.microsoft.com/office/drawing/2014/main" id="{C981B8F0-74C9-D494-C864-BB79A1FF3C11}"/>
              </a:ext>
            </a:extLst>
          </p:cNvPr>
          <p:cNvSpPr>
            <a:spLocks noGrp="1"/>
          </p:cNvSpPr>
          <p:nvPr>
            <p:ph type="body" idx="1"/>
          </p:nvPr>
        </p:nvSpPr>
        <p:spPr>
          <a:xfrm>
            <a:off x="578916" y="1467688"/>
            <a:ext cx="11031220" cy="369332"/>
          </a:xfrm>
        </p:spPr>
        <p:txBody>
          <a:bodyPr/>
          <a:lstStyle/>
          <a:p>
            <a:r>
              <a:rPr lang="en-GB" dirty="0"/>
              <a:t>External Analysis of a business</a:t>
            </a:r>
          </a:p>
        </p:txBody>
      </p:sp>
    </p:spTree>
    <p:extLst>
      <p:ext uri="{BB962C8B-B14F-4D97-AF65-F5344CB8AC3E}">
        <p14:creationId xmlns:p14="http://schemas.microsoft.com/office/powerpoint/2010/main" val="12193231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F015F2-6CFF-AB6F-6306-0F199F6DB5BE}"/>
              </a:ext>
            </a:extLst>
          </p:cNvPr>
          <p:cNvSpPr>
            <a:spLocks noGrp="1"/>
          </p:cNvSpPr>
          <p:nvPr>
            <p:ph idx="1"/>
          </p:nvPr>
        </p:nvSpPr>
        <p:spPr>
          <a:xfrm>
            <a:off x="755072" y="376836"/>
            <a:ext cx="10515600" cy="5216442"/>
          </a:xfrm>
        </p:spPr>
        <p:txBody>
          <a:bodyPr>
            <a:normAutofit/>
          </a:bodyPr>
          <a:lstStyle/>
          <a:p>
            <a:pPr marL="3657600" lvl="8" indent="0">
              <a:buNone/>
            </a:pPr>
            <a:r>
              <a:rPr lang="en-GB" sz="5400" b="1" dirty="0">
                <a:solidFill>
                  <a:schemeClr val="accent6"/>
                </a:solidFill>
              </a:rPr>
              <a:t>			</a:t>
            </a:r>
            <a:r>
              <a:rPr lang="en-GB" sz="5400" b="1" dirty="0">
                <a:solidFill>
                  <a:schemeClr val="accent2">
                    <a:lumMod val="50000"/>
                  </a:schemeClr>
                </a:solidFill>
              </a:rPr>
              <a:t>Thank You </a:t>
            </a:r>
          </a:p>
          <a:p>
            <a:pPr marL="3657600" lvl="8" indent="0">
              <a:buNone/>
            </a:pPr>
            <a:r>
              <a:rPr lang="en-GB" sz="5400" b="1" dirty="0">
                <a:solidFill>
                  <a:schemeClr val="accent2">
                    <a:lumMod val="50000"/>
                  </a:schemeClr>
                </a:solidFill>
              </a:rPr>
              <a:t>					For </a:t>
            </a:r>
          </a:p>
          <a:p>
            <a:pPr marL="3657600" lvl="8" indent="0">
              <a:buNone/>
            </a:pPr>
            <a:r>
              <a:rPr lang="en-GB" sz="5400" b="1" dirty="0">
                <a:solidFill>
                  <a:schemeClr val="accent2">
                    <a:lumMod val="50000"/>
                  </a:schemeClr>
                </a:solidFill>
              </a:rPr>
              <a:t>                      Joining</a:t>
            </a:r>
          </a:p>
          <a:p>
            <a:pPr marL="3657600" lvl="8" indent="0">
              <a:buNone/>
            </a:pPr>
            <a:r>
              <a:rPr lang="en-GB" sz="5400" dirty="0"/>
              <a:t>  </a:t>
            </a:r>
          </a:p>
          <a:p>
            <a:pPr marL="3657600" lvl="8" indent="0">
              <a:buNone/>
            </a:pPr>
            <a:r>
              <a:rPr lang="en-GB" sz="5400" dirty="0"/>
              <a:t>       See you next week!</a:t>
            </a:r>
          </a:p>
          <a:p>
            <a:pPr marL="0" indent="0">
              <a:buNone/>
            </a:pPr>
            <a:r>
              <a:rPr lang="en-GB" b="1"/>
              <a:t>Dr. </a:t>
            </a:r>
            <a:r>
              <a:rPr lang="en-GB" b="1" dirty="0"/>
              <a:t>Ernest </a:t>
            </a:r>
            <a:r>
              <a:rPr lang="en-GB" b="1" dirty="0" err="1"/>
              <a:t>Balutie</a:t>
            </a:r>
            <a:r>
              <a:rPr lang="en-GB" b="1" dirty="0"/>
              <a:t> Wavei</a:t>
            </a:r>
          </a:p>
          <a:p>
            <a:pPr marL="0" indent="0">
              <a:buNone/>
            </a:pPr>
            <a:r>
              <a:rPr lang="en-GB" dirty="0"/>
              <a:t>Email: </a:t>
            </a:r>
            <a:r>
              <a:rPr lang="en-GB" b="1" u="sng" dirty="0">
                <a:solidFill>
                  <a:schemeClr val="accent1"/>
                </a:solidFill>
              </a:rPr>
              <a:t>e.wavei@uwtsd.ac.uk</a:t>
            </a:r>
          </a:p>
        </p:txBody>
      </p:sp>
    </p:spTree>
    <p:extLst>
      <p:ext uri="{BB962C8B-B14F-4D97-AF65-F5344CB8AC3E}">
        <p14:creationId xmlns:p14="http://schemas.microsoft.com/office/powerpoint/2010/main" val="34661179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1775</Words>
  <Application>Microsoft Office PowerPoint</Application>
  <PresentationFormat>Widescreen</PresentationFormat>
  <Paragraphs>207</Paragraphs>
  <Slides>31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Aptos</vt:lpstr>
      <vt:lpstr>Arial</vt:lpstr>
      <vt:lpstr>Arial Bold</vt:lpstr>
      <vt:lpstr>Calibri</vt:lpstr>
      <vt:lpstr>Calibri Light</vt:lpstr>
      <vt:lpstr>Trebuchet MS</vt:lpstr>
      <vt:lpstr>Wingdings</vt:lpstr>
      <vt:lpstr>Office Theme</vt:lpstr>
      <vt:lpstr>BMTP6016 Strategic Management</vt:lpstr>
      <vt:lpstr>PowerPoint Presentation</vt:lpstr>
      <vt:lpstr>          Where Are We Now?</vt:lpstr>
      <vt:lpstr>Today’s Objectives</vt:lpstr>
      <vt:lpstr>Recap</vt:lpstr>
      <vt:lpstr>Recap</vt:lpstr>
      <vt:lpstr>Stakeholders</vt:lpstr>
      <vt:lpstr>Exercise 10 minutes</vt:lpstr>
      <vt:lpstr>Internal Analysis of Business </vt:lpstr>
      <vt:lpstr>Internal Analysis of Business </vt:lpstr>
      <vt:lpstr>Internal Analysis of Business </vt:lpstr>
      <vt:lpstr>Internal Analysis of Business </vt:lpstr>
      <vt:lpstr>Coffee Break</vt:lpstr>
      <vt:lpstr>SWOT</vt:lpstr>
      <vt:lpstr>PowerPoint Presentation</vt:lpstr>
      <vt:lpstr>SWOT</vt:lpstr>
      <vt:lpstr>Possible answers</vt:lpstr>
      <vt:lpstr>Possible answers</vt:lpstr>
      <vt:lpstr>Possible answers</vt:lpstr>
      <vt:lpstr>Possible answers</vt:lpstr>
      <vt:lpstr>Corporate-level strategy</vt:lpstr>
      <vt:lpstr>PowerPoint Presentation</vt:lpstr>
      <vt:lpstr>Exploring Strategy Framework   It can be applied in many contexts.</vt:lpstr>
      <vt:lpstr>All managers are concerned with strategy</vt:lpstr>
      <vt:lpstr>Organisations may also use strategy specialists</vt:lpstr>
      <vt:lpstr>PowerPoint Presentation</vt:lpstr>
      <vt:lpstr>Recap</vt:lpstr>
      <vt:lpstr>Recap</vt:lpstr>
      <vt:lpstr>Any Questions?</vt:lpstr>
      <vt:lpstr>Next Week…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Wilkin</dc:creator>
  <cp:lastModifiedBy>Ernest Wavei</cp:lastModifiedBy>
  <cp:revision>1</cp:revision>
  <dcterms:created xsi:type="dcterms:W3CDTF">2025-07-22T22:48:14Z</dcterms:created>
  <dcterms:modified xsi:type="dcterms:W3CDTF">2026-10-20T11:43:47Z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2024-09-15T00:00:00Z</vt:filetime>
  </property>
  <property fmtid="{D5CDD505-2E9C-101B-9397-08002B2CF9AE}" pid="3" name="Creator">
    <vt:lpwstr>Microsoft® PowerPoint® for Microsoft 365</vt:lpwstr>
  </property>
  <property fmtid="{D5CDD505-2E9C-101B-9397-08002B2CF9AE}" pid="4" name="LastSaved">
    <vt:filetime>2025-07-22T00:00:00Z</vt:filetime>
  </property>
  <property fmtid="{D5CDD505-2E9C-101B-9397-08002B2CF9AE}" pid="5" name="Producer">
    <vt:lpwstr>Microsoft® PowerPoint® for Microsoft 365</vt:lpwstr>
  </property>
</Properties>
</file>