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1" r:id="rId1"/>
  </p:sldMasterIdLst>
  <p:sldIdLst>
    <p:sldId id="256" r:id="rId2"/>
    <p:sldId id="296" r:id="rId3"/>
    <p:sldId id="257" r:id="rId4"/>
    <p:sldId id="308" r:id="rId5"/>
    <p:sldId id="298" r:id="rId6"/>
    <p:sldId id="300" r:id="rId7"/>
    <p:sldId id="259" r:id="rId8"/>
    <p:sldId id="260" r:id="rId9"/>
    <p:sldId id="261" r:id="rId10"/>
    <p:sldId id="302" r:id="rId11"/>
    <p:sldId id="262" r:id="rId12"/>
    <p:sldId id="264" r:id="rId13"/>
    <p:sldId id="263" r:id="rId14"/>
    <p:sldId id="267" r:id="rId15"/>
    <p:sldId id="306" r:id="rId16"/>
    <p:sldId id="268" r:id="rId17"/>
    <p:sldId id="269" r:id="rId18"/>
    <p:sldId id="299" r:id="rId19"/>
    <p:sldId id="301" r:id="rId20"/>
    <p:sldId id="270" r:id="rId21"/>
    <p:sldId id="272" r:id="rId22"/>
    <p:sldId id="307" r:id="rId23"/>
    <p:sldId id="273" r:id="rId24"/>
    <p:sldId id="271" r:id="rId25"/>
    <p:sldId id="275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8" r:id="rId37"/>
    <p:sldId id="289" r:id="rId38"/>
    <p:sldId id="309" r:id="rId39"/>
    <p:sldId id="310" r:id="rId40"/>
    <p:sldId id="290" r:id="rId41"/>
    <p:sldId id="304" r:id="rId42"/>
    <p:sldId id="305" r:id="rId43"/>
    <p:sldId id="291" r:id="rId44"/>
    <p:sldId id="292" r:id="rId4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8CDB"/>
    <a:srgbClr val="FE8E66"/>
    <a:srgbClr val="FF40C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41A8EA-8936-7648-B399-69B73503D358}" v="36" dt="2026-02-05T20:24:01.393"/>
    <p1510:client id="{68B29A0D-CD68-68BB-901C-6B3B3AD9C9EC}" v="1059" dt="2026-02-05T21:47:22.103"/>
    <p1510:client id="{8EBC259B-39B4-B0B6-694D-2F5B66523F57}" v="8" dt="2026-02-05T21:48:29.620"/>
    <p1510:client id="{B26031AD-C7A8-6D30-3EC7-62C824460419}" v="118" dt="2026-02-04T22:00:20.924"/>
    <p1510:client id="{CED6521A-378E-3517-F6A9-8BD7E6544A1B}" v="23" dt="2026-02-06T15:29:46.749"/>
    <p1510:client id="{D1C1732A-D018-7FB8-9E7D-10595BB15692}" v="3" dt="2026-02-04T21:52:41.136"/>
    <p1510:client id="{EA727FDA-86AF-6517-1E5C-045A4BC39132}" v="391" dt="2026-02-06T20:21:09.8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12.xml" Id="rId13" /><Relationship Type="http://schemas.openxmlformats.org/officeDocument/2006/relationships/slide" Target="slides/slide17.xml" Id="rId18" /><Relationship Type="http://schemas.openxmlformats.org/officeDocument/2006/relationships/slide" Target="slides/slide25.xml" Id="rId26" /><Relationship Type="http://schemas.openxmlformats.org/officeDocument/2006/relationships/slide" Target="slides/slide38.xml" Id="rId39" /><Relationship Type="http://schemas.openxmlformats.org/officeDocument/2006/relationships/slide" Target="slides/slide20.xml" Id="rId21" /><Relationship Type="http://schemas.openxmlformats.org/officeDocument/2006/relationships/slide" Target="slides/slide33.xml" Id="rId34" /><Relationship Type="http://schemas.openxmlformats.org/officeDocument/2006/relationships/slide" Target="slides/slide41.xml" Id="rId42" /><Relationship Type="http://schemas.openxmlformats.org/officeDocument/2006/relationships/viewProps" Target="viewProps.xml" Id="rId47" /><Relationship Type="http://schemas.openxmlformats.org/officeDocument/2006/relationships/slide" Target="slides/slide6.xml" Id="rId7" /><Relationship Type="http://schemas.openxmlformats.org/officeDocument/2006/relationships/slide" Target="slides/slide1.xml" Id="rId2" /><Relationship Type="http://schemas.openxmlformats.org/officeDocument/2006/relationships/slide" Target="slides/slide15.xml" Id="rId16" /><Relationship Type="http://schemas.openxmlformats.org/officeDocument/2006/relationships/slide" Target="slides/slide28.xml" Id="rId29" /><Relationship Type="http://schemas.openxmlformats.org/officeDocument/2006/relationships/slide" Target="slides/slide10.xml" Id="rId11" /><Relationship Type="http://schemas.openxmlformats.org/officeDocument/2006/relationships/slide" Target="slides/slide23.xml" Id="rId24" /><Relationship Type="http://schemas.openxmlformats.org/officeDocument/2006/relationships/slide" Target="slides/slide31.xml" Id="rId32" /><Relationship Type="http://schemas.openxmlformats.org/officeDocument/2006/relationships/slide" Target="slides/slide36.xml" Id="rId37" /><Relationship Type="http://schemas.openxmlformats.org/officeDocument/2006/relationships/slide" Target="slides/slide39.xml" Id="rId40" /><Relationship Type="http://schemas.openxmlformats.org/officeDocument/2006/relationships/slide" Target="slides/slide44.xml" Id="rId45" /><Relationship Type="http://schemas.openxmlformats.org/officeDocument/2006/relationships/slide" Target="slides/slide4.xml" Id="rId5" /><Relationship Type="http://schemas.openxmlformats.org/officeDocument/2006/relationships/slide" Target="slides/slide14.xml" Id="rId15" /><Relationship Type="http://schemas.openxmlformats.org/officeDocument/2006/relationships/slide" Target="slides/slide22.xml" Id="rId23" /><Relationship Type="http://schemas.openxmlformats.org/officeDocument/2006/relationships/slide" Target="slides/slide27.xml" Id="rId28" /><Relationship Type="http://schemas.openxmlformats.org/officeDocument/2006/relationships/slide" Target="slides/slide35.xml" Id="rId36" /><Relationship Type="http://schemas.openxmlformats.org/officeDocument/2006/relationships/tableStyles" Target="tableStyles.xml" Id="rId49" /><Relationship Type="http://schemas.openxmlformats.org/officeDocument/2006/relationships/slide" Target="slides/slide9.xml" Id="rId10" /><Relationship Type="http://schemas.openxmlformats.org/officeDocument/2006/relationships/slide" Target="slides/slide18.xml" Id="rId19" /><Relationship Type="http://schemas.openxmlformats.org/officeDocument/2006/relationships/slide" Target="slides/slide30.xml" Id="rId31" /><Relationship Type="http://schemas.openxmlformats.org/officeDocument/2006/relationships/slide" Target="slides/slide43.xml" Id="rId44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slide" Target="slides/slide13.xml" Id="rId14" /><Relationship Type="http://schemas.openxmlformats.org/officeDocument/2006/relationships/slide" Target="slides/slide21.xml" Id="rId22" /><Relationship Type="http://schemas.openxmlformats.org/officeDocument/2006/relationships/slide" Target="slides/slide26.xml" Id="rId27" /><Relationship Type="http://schemas.openxmlformats.org/officeDocument/2006/relationships/slide" Target="slides/slide29.xml" Id="rId30" /><Relationship Type="http://schemas.openxmlformats.org/officeDocument/2006/relationships/slide" Target="slides/slide34.xml" Id="rId35" /><Relationship Type="http://schemas.openxmlformats.org/officeDocument/2006/relationships/slide" Target="slides/slide42.xml" Id="rId43" /><Relationship Type="http://schemas.openxmlformats.org/officeDocument/2006/relationships/theme" Target="theme/theme1.xml" Id="rId48" /><Relationship Type="http://schemas.openxmlformats.org/officeDocument/2006/relationships/slide" Target="slides/slide7.xml" Id="rId8" /><Relationship Type="http://schemas.microsoft.com/office/2015/10/relationships/revisionInfo" Target="revisionInfo.xml" Id="rId51" /><Relationship Type="http://schemas.openxmlformats.org/officeDocument/2006/relationships/slide" Target="slides/slide2.xml" Id="rId3" /><Relationship Type="http://schemas.openxmlformats.org/officeDocument/2006/relationships/slide" Target="slides/slide11.xml" Id="rId12" /><Relationship Type="http://schemas.openxmlformats.org/officeDocument/2006/relationships/slide" Target="slides/slide16.xml" Id="rId17" /><Relationship Type="http://schemas.openxmlformats.org/officeDocument/2006/relationships/slide" Target="slides/slide24.xml" Id="rId25" /><Relationship Type="http://schemas.openxmlformats.org/officeDocument/2006/relationships/slide" Target="slides/slide32.xml" Id="rId33" /><Relationship Type="http://schemas.openxmlformats.org/officeDocument/2006/relationships/slide" Target="slides/slide37.xml" Id="rId38" /><Relationship Type="http://schemas.openxmlformats.org/officeDocument/2006/relationships/presProps" Target="presProps.xml" Id="rId46" /><Relationship Type="http://schemas.openxmlformats.org/officeDocument/2006/relationships/slide" Target="slides/slide19.xml" Id="rId20" /><Relationship Type="http://schemas.openxmlformats.org/officeDocument/2006/relationships/slide" Target="slides/slide40.xml" Id="rId41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3B7D7D-FA27-483D-AAF6-19897003A3FE}" type="doc">
      <dgm:prSet loTypeId="urn:microsoft.com/office/officeart/2005/8/layout/vProcess5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431D835-7961-4095-A0FF-381CEFE85DA3}">
      <dgm:prSet custT="1"/>
      <dgm:spPr/>
      <dgm:t>
        <a:bodyPr/>
        <a:lstStyle/>
        <a:p>
          <a:r>
            <a:rPr lang="en-US" sz="2000" b="1">
              <a:latin typeface="Arial"/>
              <a:cs typeface="Arial"/>
            </a:rPr>
            <a:t>Social benefits &amp; inequalities</a:t>
          </a:r>
          <a:endParaRPr lang="en-US" sz="2000">
            <a:latin typeface="Arial"/>
            <a:cs typeface="Arial"/>
          </a:endParaRPr>
        </a:p>
      </dgm:t>
    </dgm:pt>
    <dgm:pt modelId="{A8F1429F-D0AD-4F2E-A389-1DA344988696}" type="parTrans" cxnId="{D3DD8E0F-D5E8-44B9-88A3-B636526FE051}">
      <dgm:prSet/>
      <dgm:spPr/>
      <dgm:t>
        <a:bodyPr/>
        <a:lstStyle/>
        <a:p>
          <a:endParaRPr lang="en-US"/>
        </a:p>
      </dgm:t>
    </dgm:pt>
    <dgm:pt modelId="{251F1A03-0289-40B5-ADA7-5072D4C3E034}" type="sibTrans" cxnId="{D3DD8E0F-D5E8-44B9-88A3-B636526FE051}">
      <dgm:prSet/>
      <dgm:spPr/>
      <dgm:t>
        <a:bodyPr/>
        <a:lstStyle/>
        <a:p>
          <a:endParaRPr lang="en-US"/>
        </a:p>
      </dgm:t>
    </dgm:pt>
    <dgm:pt modelId="{BA812082-8BBF-47CA-B64C-69D104DAE280}">
      <dgm:prSet/>
      <dgm:spPr/>
      <dgm:t>
        <a:bodyPr/>
        <a:lstStyle/>
        <a:p>
          <a:r>
            <a:rPr lang="en-US" sz="2000">
              <a:latin typeface="Arial"/>
              <a:cs typeface="Arial"/>
            </a:rPr>
            <a:t>Children’s diets are shaped by </a:t>
          </a:r>
          <a:r>
            <a:rPr lang="en-US" sz="2000" b="1">
              <a:latin typeface="Arial"/>
              <a:cs typeface="Arial"/>
            </a:rPr>
            <a:t>income, access, time and environment</a:t>
          </a:r>
          <a:r>
            <a:rPr lang="en-US" sz="2000">
              <a:latin typeface="Arial"/>
              <a:cs typeface="Arial"/>
            </a:rPr>
            <a:t>, not choice alone (Marmot et al., 2020).</a:t>
          </a:r>
        </a:p>
      </dgm:t>
    </dgm:pt>
    <dgm:pt modelId="{29623D26-C870-499C-AD8C-09F05F1761BC}" type="parTrans" cxnId="{1BAD24E0-DB37-4154-8865-6B69D971950B}">
      <dgm:prSet/>
      <dgm:spPr/>
      <dgm:t>
        <a:bodyPr/>
        <a:lstStyle/>
        <a:p>
          <a:endParaRPr lang="en-US"/>
        </a:p>
      </dgm:t>
    </dgm:pt>
    <dgm:pt modelId="{B71CDAC2-49DA-455C-ADB6-566CB30B9DDF}" type="sibTrans" cxnId="{1BAD24E0-DB37-4154-8865-6B69D971950B}">
      <dgm:prSet/>
      <dgm:spPr/>
      <dgm:t>
        <a:bodyPr/>
        <a:lstStyle/>
        <a:p>
          <a:endParaRPr lang="en-US"/>
        </a:p>
      </dgm:t>
    </dgm:pt>
    <dgm:pt modelId="{E871FAA3-B32A-4B45-9352-DB9BAEF69EFF}">
      <dgm:prSet/>
      <dgm:spPr/>
      <dgm:t>
        <a:bodyPr/>
        <a:lstStyle/>
        <a:p>
          <a:r>
            <a:rPr lang="en-US" sz="2000">
              <a:latin typeface="Arial"/>
              <a:cs typeface="Arial"/>
            </a:rPr>
            <a:t>School-based interventions improve reach and can reduce inequality gaps if designed inclusively (Chambers, Freeman and Anderson, 2021).</a:t>
          </a:r>
        </a:p>
      </dgm:t>
    </dgm:pt>
    <dgm:pt modelId="{B381D7D9-84AA-4F3B-9427-CD4192AFC88A}" type="parTrans" cxnId="{4AB8D564-8906-467E-B378-AE61AB77E2D9}">
      <dgm:prSet/>
      <dgm:spPr/>
      <dgm:t>
        <a:bodyPr/>
        <a:lstStyle/>
        <a:p>
          <a:endParaRPr lang="en-US"/>
        </a:p>
      </dgm:t>
    </dgm:pt>
    <dgm:pt modelId="{0376DECD-A7F8-407F-AC04-1276BC6A4BE8}" type="sibTrans" cxnId="{4AB8D564-8906-467E-B378-AE61AB77E2D9}">
      <dgm:prSet/>
      <dgm:spPr/>
      <dgm:t>
        <a:bodyPr/>
        <a:lstStyle/>
        <a:p>
          <a:endParaRPr lang="en-US"/>
        </a:p>
      </dgm:t>
    </dgm:pt>
    <dgm:pt modelId="{367C47DB-AC89-44C3-B90C-8A91FA60F154}">
      <dgm:prSet/>
      <dgm:spPr/>
      <dgm:t>
        <a:bodyPr/>
        <a:lstStyle/>
        <a:p>
          <a:r>
            <a:rPr lang="en-US" sz="2000">
              <a:latin typeface="Arial"/>
              <a:cs typeface="Arial"/>
            </a:rPr>
            <a:t>Birmingham data show local need for action on childhood weight outcomes (Birmingham City Observatory, 2025).</a:t>
          </a:r>
        </a:p>
      </dgm:t>
    </dgm:pt>
    <dgm:pt modelId="{F4EFE1F8-B32A-4149-A380-81455DE5AF06}" type="parTrans" cxnId="{2167A957-AF20-47CE-983B-202E84F7E730}">
      <dgm:prSet/>
      <dgm:spPr/>
      <dgm:t>
        <a:bodyPr/>
        <a:lstStyle/>
        <a:p>
          <a:endParaRPr lang="en-US"/>
        </a:p>
      </dgm:t>
    </dgm:pt>
    <dgm:pt modelId="{6CC65806-3620-4401-86BE-F8D1912A0241}" type="sibTrans" cxnId="{2167A957-AF20-47CE-983B-202E84F7E730}">
      <dgm:prSet/>
      <dgm:spPr/>
      <dgm:t>
        <a:bodyPr/>
        <a:lstStyle/>
        <a:p>
          <a:endParaRPr lang="en-US"/>
        </a:p>
      </dgm:t>
    </dgm:pt>
    <dgm:pt modelId="{07EDD795-848A-4630-9EEE-FA6ADAB8F7FF}" type="pres">
      <dgm:prSet presAssocID="{033B7D7D-FA27-483D-AAF6-19897003A3FE}" presName="outerComposite" presStyleCnt="0">
        <dgm:presLayoutVars>
          <dgm:chMax val="5"/>
          <dgm:dir/>
          <dgm:resizeHandles val="exact"/>
        </dgm:presLayoutVars>
      </dgm:prSet>
      <dgm:spPr/>
    </dgm:pt>
    <dgm:pt modelId="{82A551CD-9125-4A3B-A525-EADF975AAA41}" type="pres">
      <dgm:prSet presAssocID="{033B7D7D-FA27-483D-AAF6-19897003A3FE}" presName="dummyMaxCanvas" presStyleCnt="0">
        <dgm:presLayoutVars/>
      </dgm:prSet>
      <dgm:spPr/>
    </dgm:pt>
    <dgm:pt modelId="{7FCF9F4E-40FC-42BC-84DB-D81AD183806D}" type="pres">
      <dgm:prSet presAssocID="{033B7D7D-FA27-483D-AAF6-19897003A3FE}" presName="FourNodes_1" presStyleLbl="node1" presStyleIdx="0" presStyleCnt="4">
        <dgm:presLayoutVars>
          <dgm:bulletEnabled val="1"/>
        </dgm:presLayoutVars>
      </dgm:prSet>
      <dgm:spPr/>
    </dgm:pt>
    <dgm:pt modelId="{F1AF0400-4061-4326-9291-E8DAF363881A}" type="pres">
      <dgm:prSet presAssocID="{033B7D7D-FA27-483D-AAF6-19897003A3FE}" presName="FourNodes_2" presStyleLbl="node1" presStyleIdx="1" presStyleCnt="4">
        <dgm:presLayoutVars>
          <dgm:bulletEnabled val="1"/>
        </dgm:presLayoutVars>
      </dgm:prSet>
      <dgm:spPr/>
    </dgm:pt>
    <dgm:pt modelId="{5ABEA0ED-3DA2-4436-B56D-45AFBFC29EA9}" type="pres">
      <dgm:prSet presAssocID="{033B7D7D-FA27-483D-AAF6-19897003A3FE}" presName="FourNodes_3" presStyleLbl="node1" presStyleIdx="2" presStyleCnt="4">
        <dgm:presLayoutVars>
          <dgm:bulletEnabled val="1"/>
        </dgm:presLayoutVars>
      </dgm:prSet>
      <dgm:spPr/>
    </dgm:pt>
    <dgm:pt modelId="{45560DED-9207-4888-9F76-026656409133}" type="pres">
      <dgm:prSet presAssocID="{033B7D7D-FA27-483D-AAF6-19897003A3FE}" presName="FourNodes_4" presStyleLbl="node1" presStyleIdx="3" presStyleCnt="4">
        <dgm:presLayoutVars>
          <dgm:bulletEnabled val="1"/>
        </dgm:presLayoutVars>
      </dgm:prSet>
      <dgm:spPr/>
    </dgm:pt>
    <dgm:pt modelId="{A12A4BCF-D993-4EDB-8158-3950907A929B}" type="pres">
      <dgm:prSet presAssocID="{033B7D7D-FA27-483D-AAF6-19897003A3FE}" presName="FourConn_1-2" presStyleLbl="fgAccFollowNode1" presStyleIdx="0" presStyleCnt="3">
        <dgm:presLayoutVars>
          <dgm:bulletEnabled val="1"/>
        </dgm:presLayoutVars>
      </dgm:prSet>
      <dgm:spPr/>
    </dgm:pt>
    <dgm:pt modelId="{DF8C7B8A-27A4-4047-8125-811E7BD109C1}" type="pres">
      <dgm:prSet presAssocID="{033B7D7D-FA27-483D-AAF6-19897003A3FE}" presName="FourConn_2-3" presStyleLbl="fgAccFollowNode1" presStyleIdx="1" presStyleCnt="3">
        <dgm:presLayoutVars>
          <dgm:bulletEnabled val="1"/>
        </dgm:presLayoutVars>
      </dgm:prSet>
      <dgm:spPr/>
    </dgm:pt>
    <dgm:pt modelId="{FD3BD14E-0F86-43E9-AE50-5B8B3B2B74BC}" type="pres">
      <dgm:prSet presAssocID="{033B7D7D-FA27-483D-AAF6-19897003A3FE}" presName="FourConn_3-4" presStyleLbl="fgAccFollowNode1" presStyleIdx="2" presStyleCnt="3">
        <dgm:presLayoutVars>
          <dgm:bulletEnabled val="1"/>
        </dgm:presLayoutVars>
      </dgm:prSet>
      <dgm:spPr/>
    </dgm:pt>
    <dgm:pt modelId="{DD27DA4E-1F27-44B2-A97E-6E2CF7370738}" type="pres">
      <dgm:prSet presAssocID="{033B7D7D-FA27-483D-AAF6-19897003A3FE}" presName="FourNodes_1_text" presStyleLbl="node1" presStyleIdx="3" presStyleCnt="4">
        <dgm:presLayoutVars>
          <dgm:bulletEnabled val="1"/>
        </dgm:presLayoutVars>
      </dgm:prSet>
      <dgm:spPr/>
    </dgm:pt>
    <dgm:pt modelId="{2BC3D633-805A-4D17-BE73-9845A80F80DF}" type="pres">
      <dgm:prSet presAssocID="{033B7D7D-FA27-483D-AAF6-19897003A3FE}" presName="FourNodes_2_text" presStyleLbl="node1" presStyleIdx="3" presStyleCnt="4">
        <dgm:presLayoutVars>
          <dgm:bulletEnabled val="1"/>
        </dgm:presLayoutVars>
      </dgm:prSet>
      <dgm:spPr/>
    </dgm:pt>
    <dgm:pt modelId="{EA8E4202-2042-43A3-8888-8EA9295D462F}" type="pres">
      <dgm:prSet presAssocID="{033B7D7D-FA27-483D-AAF6-19897003A3FE}" presName="FourNodes_3_text" presStyleLbl="node1" presStyleIdx="3" presStyleCnt="4">
        <dgm:presLayoutVars>
          <dgm:bulletEnabled val="1"/>
        </dgm:presLayoutVars>
      </dgm:prSet>
      <dgm:spPr/>
    </dgm:pt>
    <dgm:pt modelId="{CB808AF1-AB5B-4ADE-A5D8-4B86482D8E6E}" type="pres">
      <dgm:prSet presAssocID="{033B7D7D-FA27-483D-AAF6-19897003A3F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D3DD8E0F-D5E8-44B9-88A3-B636526FE051}" srcId="{033B7D7D-FA27-483D-AAF6-19897003A3FE}" destId="{0431D835-7961-4095-A0FF-381CEFE85DA3}" srcOrd="0" destOrd="0" parTransId="{A8F1429F-D0AD-4F2E-A389-1DA344988696}" sibTransId="{251F1A03-0289-40B5-ADA7-5072D4C3E034}"/>
    <dgm:cxn modelId="{1559713F-024F-40A9-9BA4-00A62419C4CF}" type="presOf" srcId="{367C47DB-AC89-44C3-B90C-8A91FA60F154}" destId="{45560DED-9207-4888-9F76-026656409133}" srcOrd="0" destOrd="0" presId="urn:microsoft.com/office/officeart/2005/8/layout/vProcess5"/>
    <dgm:cxn modelId="{4AB8D564-8906-467E-B378-AE61AB77E2D9}" srcId="{033B7D7D-FA27-483D-AAF6-19897003A3FE}" destId="{E871FAA3-B32A-4B45-9352-DB9BAEF69EFF}" srcOrd="2" destOrd="0" parTransId="{B381D7D9-84AA-4F3B-9427-CD4192AFC88A}" sibTransId="{0376DECD-A7F8-407F-AC04-1276BC6A4BE8}"/>
    <dgm:cxn modelId="{83AEA36D-DAAD-47BC-B47F-C6250E3834C4}" type="presOf" srcId="{0431D835-7961-4095-A0FF-381CEFE85DA3}" destId="{DD27DA4E-1F27-44B2-A97E-6E2CF7370738}" srcOrd="1" destOrd="0" presId="urn:microsoft.com/office/officeart/2005/8/layout/vProcess5"/>
    <dgm:cxn modelId="{B279C150-F668-4830-9622-94011F1E84DC}" type="presOf" srcId="{367C47DB-AC89-44C3-B90C-8A91FA60F154}" destId="{CB808AF1-AB5B-4ADE-A5D8-4B86482D8E6E}" srcOrd="1" destOrd="0" presId="urn:microsoft.com/office/officeart/2005/8/layout/vProcess5"/>
    <dgm:cxn modelId="{2167A957-AF20-47CE-983B-202E84F7E730}" srcId="{033B7D7D-FA27-483D-AAF6-19897003A3FE}" destId="{367C47DB-AC89-44C3-B90C-8A91FA60F154}" srcOrd="3" destOrd="0" parTransId="{F4EFE1F8-B32A-4149-A380-81455DE5AF06}" sibTransId="{6CC65806-3620-4401-86BE-F8D1912A0241}"/>
    <dgm:cxn modelId="{FB4BEA77-D2F3-4D89-B962-BED1FB50FAFB}" type="presOf" srcId="{BA812082-8BBF-47CA-B64C-69D104DAE280}" destId="{2BC3D633-805A-4D17-BE73-9845A80F80DF}" srcOrd="1" destOrd="0" presId="urn:microsoft.com/office/officeart/2005/8/layout/vProcess5"/>
    <dgm:cxn modelId="{2395D258-59DA-4A58-B0F9-540575C3E41D}" type="presOf" srcId="{251F1A03-0289-40B5-ADA7-5072D4C3E034}" destId="{A12A4BCF-D993-4EDB-8158-3950907A929B}" srcOrd="0" destOrd="0" presId="urn:microsoft.com/office/officeart/2005/8/layout/vProcess5"/>
    <dgm:cxn modelId="{82E8187F-1E02-4BCD-8510-6C58342DC175}" type="presOf" srcId="{B71CDAC2-49DA-455C-ADB6-566CB30B9DDF}" destId="{DF8C7B8A-27A4-4047-8125-811E7BD109C1}" srcOrd="0" destOrd="0" presId="urn:microsoft.com/office/officeart/2005/8/layout/vProcess5"/>
    <dgm:cxn modelId="{D41ECA82-9DF1-47B7-AA32-ACAA11414294}" type="presOf" srcId="{0376DECD-A7F8-407F-AC04-1276BC6A4BE8}" destId="{FD3BD14E-0F86-43E9-AE50-5B8B3B2B74BC}" srcOrd="0" destOrd="0" presId="urn:microsoft.com/office/officeart/2005/8/layout/vProcess5"/>
    <dgm:cxn modelId="{E7BC7EAD-0563-48E7-A800-633ECED6E263}" type="presOf" srcId="{0431D835-7961-4095-A0FF-381CEFE85DA3}" destId="{7FCF9F4E-40FC-42BC-84DB-D81AD183806D}" srcOrd="0" destOrd="0" presId="urn:microsoft.com/office/officeart/2005/8/layout/vProcess5"/>
    <dgm:cxn modelId="{B83F0BBC-FA90-42E4-8149-AE1B7F119220}" type="presOf" srcId="{E871FAA3-B32A-4B45-9352-DB9BAEF69EFF}" destId="{EA8E4202-2042-43A3-8888-8EA9295D462F}" srcOrd="1" destOrd="0" presId="urn:microsoft.com/office/officeart/2005/8/layout/vProcess5"/>
    <dgm:cxn modelId="{CAF47DD1-0732-4A2F-95FE-3CDA6EAA1485}" type="presOf" srcId="{033B7D7D-FA27-483D-AAF6-19897003A3FE}" destId="{07EDD795-848A-4630-9EEE-FA6ADAB8F7FF}" srcOrd="0" destOrd="0" presId="urn:microsoft.com/office/officeart/2005/8/layout/vProcess5"/>
    <dgm:cxn modelId="{1BAD24E0-DB37-4154-8865-6B69D971950B}" srcId="{033B7D7D-FA27-483D-AAF6-19897003A3FE}" destId="{BA812082-8BBF-47CA-B64C-69D104DAE280}" srcOrd="1" destOrd="0" parTransId="{29623D26-C870-499C-AD8C-09F05F1761BC}" sibTransId="{B71CDAC2-49DA-455C-ADB6-566CB30B9DDF}"/>
    <dgm:cxn modelId="{B417E8E2-3CA1-4D8A-B967-3E0151720488}" type="presOf" srcId="{BA812082-8BBF-47CA-B64C-69D104DAE280}" destId="{F1AF0400-4061-4326-9291-E8DAF363881A}" srcOrd="0" destOrd="0" presId="urn:microsoft.com/office/officeart/2005/8/layout/vProcess5"/>
    <dgm:cxn modelId="{E4620CFF-E5E9-4978-AB4C-A3DDAB65481A}" type="presOf" srcId="{E871FAA3-B32A-4B45-9352-DB9BAEF69EFF}" destId="{5ABEA0ED-3DA2-4436-B56D-45AFBFC29EA9}" srcOrd="0" destOrd="0" presId="urn:microsoft.com/office/officeart/2005/8/layout/vProcess5"/>
    <dgm:cxn modelId="{BC73AA32-A284-4A89-B340-37581CC456D7}" type="presParOf" srcId="{07EDD795-848A-4630-9EEE-FA6ADAB8F7FF}" destId="{82A551CD-9125-4A3B-A525-EADF975AAA41}" srcOrd="0" destOrd="0" presId="urn:microsoft.com/office/officeart/2005/8/layout/vProcess5"/>
    <dgm:cxn modelId="{F1AC603B-1E82-4F9E-B931-DE0660B22477}" type="presParOf" srcId="{07EDD795-848A-4630-9EEE-FA6ADAB8F7FF}" destId="{7FCF9F4E-40FC-42BC-84DB-D81AD183806D}" srcOrd="1" destOrd="0" presId="urn:microsoft.com/office/officeart/2005/8/layout/vProcess5"/>
    <dgm:cxn modelId="{3BE0ED11-2321-42BA-8F22-7EE3797CCFDA}" type="presParOf" srcId="{07EDD795-848A-4630-9EEE-FA6ADAB8F7FF}" destId="{F1AF0400-4061-4326-9291-E8DAF363881A}" srcOrd="2" destOrd="0" presId="urn:microsoft.com/office/officeart/2005/8/layout/vProcess5"/>
    <dgm:cxn modelId="{BE887379-25D7-4039-9397-AF74CFAD7AA8}" type="presParOf" srcId="{07EDD795-848A-4630-9EEE-FA6ADAB8F7FF}" destId="{5ABEA0ED-3DA2-4436-B56D-45AFBFC29EA9}" srcOrd="3" destOrd="0" presId="urn:microsoft.com/office/officeart/2005/8/layout/vProcess5"/>
    <dgm:cxn modelId="{4D6004C7-386E-4AF1-ABB7-6E2EFBA50D77}" type="presParOf" srcId="{07EDD795-848A-4630-9EEE-FA6ADAB8F7FF}" destId="{45560DED-9207-4888-9F76-026656409133}" srcOrd="4" destOrd="0" presId="urn:microsoft.com/office/officeart/2005/8/layout/vProcess5"/>
    <dgm:cxn modelId="{3E1BF854-05B4-4C1A-98CB-8A26170E4EA6}" type="presParOf" srcId="{07EDD795-848A-4630-9EEE-FA6ADAB8F7FF}" destId="{A12A4BCF-D993-4EDB-8158-3950907A929B}" srcOrd="5" destOrd="0" presId="urn:microsoft.com/office/officeart/2005/8/layout/vProcess5"/>
    <dgm:cxn modelId="{6A495ED4-6CC1-4DE1-A74A-EC2D31756146}" type="presParOf" srcId="{07EDD795-848A-4630-9EEE-FA6ADAB8F7FF}" destId="{DF8C7B8A-27A4-4047-8125-811E7BD109C1}" srcOrd="6" destOrd="0" presId="urn:microsoft.com/office/officeart/2005/8/layout/vProcess5"/>
    <dgm:cxn modelId="{E421AD7E-3419-4992-86ED-2621D4F068AE}" type="presParOf" srcId="{07EDD795-848A-4630-9EEE-FA6ADAB8F7FF}" destId="{FD3BD14E-0F86-43E9-AE50-5B8B3B2B74BC}" srcOrd="7" destOrd="0" presId="urn:microsoft.com/office/officeart/2005/8/layout/vProcess5"/>
    <dgm:cxn modelId="{4B752566-841B-4D85-B8C9-F46345868F4F}" type="presParOf" srcId="{07EDD795-848A-4630-9EEE-FA6ADAB8F7FF}" destId="{DD27DA4E-1F27-44B2-A97E-6E2CF7370738}" srcOrd="8" destOrd="0" presId="urn:microsoft.com/office/officeart/2005/8/layout/vProcess5"/>
    <dgm:cxn modelId="{2F541403-F0FA-4F9D-A382-619731C60AF6}" type="presParOf" srcId="{07EDD795-848A-4630-9EEE-FA6ADAB8F7FF}" destId="{2BC3D633-805A-4D17-BE73-9845A80F80DF}" srcOrd="9" destOrd="0" presId="urn:microsoft.com/office/officeart/2005/8/layout/vProcess5"/>
    <dgm:cxn modelId="{A02FB21A-93E6-47CD-A6E6-262EFDB23048}" type="presParOf" srcId="{07EDD795-848A-4630-9EEE-FA6ADAB8F7FF}" destId="{EA8E4202-2042-43A3-8888-8EA9295D462F}" srcOrd="10" destOrd="0" presId="urn:microsoft.com/office/officeart/2005/8/layout/vProcess5"/>
    <dgm:cxn modelId="{7ADFDFDA-98E9-4D2D-B497-4F23CB591162}" type="presParOf" srcId="{07EDD795-848A-4630-9EEE-FA6ADAB8F7FF}" destId="{CB808AF1-AB5B-4ADE-A5D8-4B86482D8E6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CF9F4E-40FC-42BC-84DB-D81AD183806D}">
      <dsp:nvSpPr>
        <dsp:cNvPr id="0" name=""/>
        <dsp:cNvSpPr/>
      </dsp:nvSpPr>
      <dsp:spPr>
        <a:xfrm>
          <a:off x="0" y="0"/>
          <a:ext cx="8134502" cy="8127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Arial"/>
              <a:cs typeface="Arial"/>
            </a:rPr>
            <a:t>Social benefits &amp; inequalities</a:t>
          </a:r>
          <a:endParaRPr lang="en-US" sz="2000" kern="1200">
            <a:latin typeface="Arial"/>
            <a:cs typeface="Arial"/>
          </a:endParaRPr>
        </a:p>
      </dsp:txBody>
      <dsp:txXfrm>
        <a:off x="23804" y="23804"/>
        <a:ext cx="7188840" cy="765110"/>
      </dsp:txXfrm>
    </dsp:sp>
    <dsp:sp modelId="{F1AF0400-4061-4326-9291-E8DAF363881A}">
      <dsp:nvSpPr>
        <dsp:cNvPr id="0" name=""/>
        <dsp:cNvSpPr/>
      </dsp:nvSpPr>
      <dsp:spPr>
        <a:xfrm>
          <a:off x="681264" y="960485"/>
          <a:ext cx="8134502" cy="8127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Children’s diets are shaped by </a:t>
          </a:r>
          <a:r>
            <a:rPr lang="en-US" sz="1600" b="1" kern="1200">
              <a:latin typeface="Arial"/>
              <a:cs typeface="Arial"/>
            </a:rPr>
            <a:t>income, access, time and environment</a:t>
          </a:r>
          <a:r>
            <a:rPr lang="en-US" sz="1600" kern="1200">
              <a:latin typeface="Arial"/>
              <a:cs typeface="Arial"/>
            </a:rPr>
            <a:t>, not choice alone (Marmot et al., 2020).</a:t>
          </a:r>
        </a:p>
      </dsp:txBody>
      <dsp:txXfrm>
        <a:off x="705068" y="984289"/>
        <a:ext cx="6877362" cy="765110"/>
      </dsp:txXfrm>
    </dsp:sp>
    <dsp:sp modelId="{5ABEA0ED-3DA2-4436-B56D-45AFBFC29EA9}">
      <dsp:nvSpPr>
        <dsp:cNvPr id="0" name=""/>
        <dsp:cNvSpPr/>
      </dsp:nvSpPr>
      <dsp:spPr>
        <a:xfrm>
          <a:off x="1352361" y="1920971"/>
          <a:ext cx="8134502" cy="8127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School-based interventions improve reach and can reduce inequality gaps if designed inclusively (Chambers, Freeman and Anderson, 2021).</a:t>
          </a:r>
        </a:p>
      </dsp:txBody>
      <dsp:txXfrm>
        <a:off x="1376165" y="1944775"/>
        <a:ext cx="6887530" cy="765110"/>
      </dsp:txXfrm>
    </dsp:sp>
    <dsp:sp modelId="{45560DED-9207-4888-9F76-026656409133}">
      <dsp:nvSpPr>
        <dsp:cNvPr id="0" name=""/>
        <dsp:cNvSpPr/>
      </dsp:nvSpPr>
      <dsp:spPr>
        <a:xfrm>
          <a:off x="2033625" y="2881457"/>
          <a:ext cx="8134502" cy="8127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Birmingham data show local need for action on childhood weight outcomes (Birmingham City Observatory, 2025).</a:t>
          </a:r>
        </a:p>
      </dsp:txBody>
      <dsp:txXfrm>
        <a:off x="2057429" y="2905261"/>
        <a:ext cx="6877362" cy="765110"/>
      </dsp:txXfrm>
    </dsp:sp>
    <dsp:sp modelId="{A12A4BCF-D993-4EDB-8158-3950907A929B}">
      <dsp:nvSpPr>
        <dsp:cNvPr id="0" name=""/>
        <dsp:cNvSpPr/>
      </dsp:nvSpPr>
      <dsp:spPr>
        <a:xfrm>
          <a:off x="7606235" y="622468"/>
          <a:ext cx="528267" cy="52826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725095" y="622468"/>
        <a:ext cx="290547" cy="397521"/>
      </dsp:txXfrm>
    </dsp:sp>
    <dsp:sp modelId="{DF8C7B8A-27A4-4047-8125-811E7BD109C1}">
      <dsp:nvSpPr>
        <dsp:cNvPr id="0" name=""/>
        <dsp:cNvSpPr/>
      </dsp:nvSpPr>
      <dsp:spPr>
        <a:xfrm>
          <a:off x="8287499" y="1582954"/>
          <a:ext cx="528267" cy="52826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406359" y="1582954"/>
        <a:ext cx="290547" cy="397521"/>
      </dsp:txXfrm>
    </dsp:sp>
    <dsp:sp modelId="{FD3BD14E-0F86-43E9-AE50-5B8B3B2B74BC}">
      <dsp:nvSpPr>
        <dsp:cNvPr id="0" name=""/>
        <dsp:cNvSpPr/>
      </dsp:nvSpPr>
      <dsp:spPr>
        <a:xfrm>
          <a:off x="8958596" y="2543440"/>
          <a:ext cx="528267" cy="52826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077456" y="2543440"/>
        <a:ext cx="290547" cy="3975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84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24007 2893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85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3016 9807 16383 0 0,'0'0'0'0'0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8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5891 3687 16383 0 0,'0'0'0'0'0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8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5891 3687 16383 0 0,'0'0'0'0'0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88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4233 3810 16383 0 0,'0'0'0'0'0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8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1993 6791 16383 0 0,'0'0'0'0'0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90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3351 3281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54963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12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902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81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2/6/2026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13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2/6/2026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985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2/6/2026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75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791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365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525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1283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428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2" r:id="rId1"/>
    <p:sldLayoutId id="2147483983" r:id="rId2"/>
    <p:sldLayoutId id="2147483984" r:id="rId3"/>
    <p:sldLayoutId id="2147483985" r:id="rId4"/>
    <p:sldLayoutId id="2147483986" r:id="rId5"/>
    <p:sldLayoutId id="2147483987" r:id="rId6"/>
    <p:sldLayoutId id="2147483988" r:id="rId7"/>
    <p:sldLayoutId id="2147483989" r:id="rId8"/>
    <p:sldLayoutId id="2147483990" r:id="rId9"/>
    <p:sldLayoutId id="2147483991" r:id="rId10"/>
    <p:sldLayoutId id="2147483992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hyperlink" Target="http://WWW.eat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customXml" Target="../ink/ink5.xml"/><Relationship Id="rId3" Type="http://schemas.openxmlformats.org/officeDocument/2006/relationships/customXml" Target="../ink/ink1.xml"/><Relationship Id="rId7" Type="http://schemas.openxmlformats.org/officeDocument/2006/relationships/customXml" Target="../ink/ink4.xml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5.xml"/><Relationship Id="rId6" Type="http://schemas.openxmlformats.org/officeDocument/2006/relationships/customXml" Target="../ink/ink3.xml"/><Relationship Id="rId5" Type="http://schemas.openxmlformats.org/officeDocument/2006/relationships/customXml" Target="../ink/ink2.xml"/><Relationship Id="rId10" Type="http://schemas.openxmlformats.org/officeDocument/2006/relationships/customXml" Target="../ink/ink7.xml"/><Relationship Id="rId4" Type="http://schemas.openxmlformats.org/officeDocument/2006/relationships/image" Target="../media/image44.png"/><Relationship Id="rId9" Type="http://schemas.openxmlformats.org/officeDocument/2006/relationships/customXml" Target="../ink/ink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7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psu.pb.unizin.org/kines082/chapter/the-health-belief-model/" TargetMode="External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journals/education/articles/10.3389/feduc.2022.889659/full" TargetMode="External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ghthorizons.co.uk/family-zone/family-resources/blog/2021/05/fussy-eating?utm_source=chatgpt.com" TargetMode="External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DB119B2-29F4-3AD8-8D2F-45CC60BECB08}"/>
              </a:ext>
            </a:extLst>
          </p:cNvPr>
          <p:cNvSpPr txBox="1"/>
          <p:nvPr/>
        </p:nvSpPr>
        <p:spPr>
          <a:xfrm>
            <a:off x="2404673" y="783067"/>
            <a:ext cx="8779225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ptos"/>
                <a:ea typeface="Calibri"/>
                <a:cs typeface="Calibri"/>
              </a:rPr>
              <a:t>Aleia Younis 2219526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Nazish  Shazady 2224320 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Ayesha Masood  2220784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MSc Public Health and Social care in practice 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Social Epidemiology and Public Health Development 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LCHS7000  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Component 1 Group Presentation 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Hamdi Hussain</a:t>
            </a:r>
          </a:p>
        </p:txBody>
      </p:sp>
    </p:spTree>
    <p:extLst>
      <p:ext uri="{BB962C8B-B14F-4D97-AF65-F5344CB8AC3E}">
        <p14:creationId xmlns:p14="http://schemas.microsoft.com/office/powerpoint/2010/main" val="4132657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663FCA0-DB7E-9725-74B8-92934004A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9984" y="-342434"/>
            <a:ext cx="5885944" cy="1810823"/>
          </a:xfrm>
        </p:spPr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Eat</a:t>
            </a:r>
            <a:r>
              <a:rPr lang="en-GB" b="1">
                <a:solidFill>
                  <a:schemeClr val="accent3"/>
                </a:solidFill>
              </a:rPr>
              <a:t> well, </a:t>
            </a:r>
            <a:r>
              <a:rPr lang="en-GB" b="1">
                <a:solidFill>
                  <a:srgbClr val="FF0000"/>
                </a:solidFill>
              </a:rPr>
              <a:t>grow </a:t>
            </a:r>
            <a:r>
              <a:rPr lang="en-GB" b="1">
                <a:solidFill>
                  <a:srgbClr val="7030A0"/>
                </a:solidFill>
              </a:rPr>
              <a:t>well !</a:t>
            </a:r>
            <a:endParaRPr lang="en-US" b="1">
              <a:solidFill>
                <a:srgbClr val="7030A0"/>
              </a:solidFill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A9D6D85-4AC4-09A3-B489-AD13573C06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81643" y="416055"/>
            <a:ext cx="11414517" cy="1525547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chemeClr val="accent2">
                    <a:lumMod val="49000"/>
                  </a:schemeClr>
                </a:solidFill>
                <a:latin typeface="Lucida Sans"/>
              </a:rPr>
              <a:t>A school-based nutrition programme for children aged 5–11</a:t>
            </a:r>
          </a:p>
          <a:p>
            <a:endParaRPr lang="en-US">
              <a:latin typeface="Lucida Sans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C00981D-A983-7D65-E315-9740F9A911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63460" y="1715576"/>
            <a:ext cx="8018890" cy="29685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chemeClr val="accent2">
                    <a:lumMod val="49000"/>
                  </a:schemeClr>
                </a:solidFill>
                <a:effectLst/>
                <a:latin typeface="Lucida Sans"/>
              </a:rPr>
              <a:t>Our campaign is called Eat Well, Grow Well</a:t>
            </a:r>
            <a:r>
              <a:rPr lang="en-GB" b="1">
                <a:solidFill>
                  <a:schemeClr val="accent2">
                    <a:lumMod val="49000"/>
                  </a:schemeClr>
                </a:solidFill>
                <a:latin typeface="Lucida Sans"/>
              </a:rPr>
              <a:t>! </a:t>
            </a:r>
            <a:r>
              <a:rPr lang="en-GB" b="1">
                <a:solidFill>
                  <a:schemeClr val="accent2">
                    <a:lumMod val="49000"/>
                  </a:schemeClr>
                </a:solidFill>
                <a:effectLst/>
                <a:latin typeface="Lucida Sans"/>
              </a:rPr>
              <a:t> It focuses on improving diet and nutrition in children aged 5 to 11 through primary schools and family involvement </a:t>
            </a:r>
            <a:r>
              <a:rPr lang="en-GB" b="1">
                <a:solidFill>
                  <a:schemeClr val="accent2">
                    <a:lumMod val="49000"/>
                  </a:schemeClr>
                </a:solidFill>
                <a:latin typeface="Lucida Sans"/>
              </a:rPr>
              <a:t>in</a:t>
            </a:r>
            <a:r>
              <a:rPr lang="en-GB" b="1">
                <a:solidFill>
                  <a:schemeClr val="accent2">
                    <a:lumMod val="49000"/>
                  </a:schemeClr>
                </a:solidFill>
                <a:effectLst/>
                <a:latin typeface="Lucida Sans"/>
              </a:rPr>
              <a:t> Birmingham.</a:t>
            </a:r>
            <a:r>
              <a:rPr lang="en-GB" b="1">
                <a:solidFill>
                  <a:schemeClr val="accent2">
                    <a:lumMod val="76000"/>
                  </a:schemeClr>
                </a:solidFill>
                <a:effectLst/>
                <a:latin typeface="Lucida Sans"/>
              </a:rPr>
              <a:t>”</a:t>
            </a:r>
            <a:endParaRPr lang="en-US">
              <a:solidFill>
                <a:schemeClr val="accent2">
                  <a:lumMod val="76000"/>
                </a:schemeClr>
              </a:solidFill>
            </a:endParaRPr>
          </a:p>
        </p:txBody>
      </p:sp>
      <p:pic>
        <p:nvPicPr>
          <p:cNvPr id="11" name="Picture 10" descr="A star shaped food on a plate&#10;&#10;AI-generated content may be incorrect.">
            <a:extLst>
              <a:ext uri="{FF2B5EF4-FFF2-40B4-BE49-F238E27FC236}">
                <a16:creationId xmlns:a16="http://schemas.microsoft.com/office/drawing/2014/main" id="{D58461BC-F9D0-AC1B-14CA-251E0137FD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761" y="3842181"/>
            <a:ext cx="3726760" cy="2400300"/>
          </a:xfrm>
          <a:prstGeom prst="rect">
            <a:avLst/>
          </a:prstGeom>
        </p:spPr>
      </p:pic>
      <p:pic>
        <p:nvPicPr>
          <p:cNvPr id="12" name="Picture 11" descr="A plate of food with fruit and vegetables&#10;&#10;AI-generated content may be incorrect.">
            <a:extLst>
              <a:ext uri="{FF2B5EF4-FFF2-40B4-BE49-F238E27FC236}">
                <a16:creationId xmlns:a16="http://schemas.microsoft.com/office/drawing/2014/main" id="{8327C397-99E7-C45C-A4AD-910E662075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7402" y="3842096"/>
            <a:ext cx="3947630" cy="2431636"/>
          </a:xfrm>
          <a:prstGeom prst="rect">
            <a:avLst/>
          </a:prstGeom>
        </p:spPr>
      </p:pic>
      <p:pic>
        <p:nvPicPr>
          <p:cNvPr id="14" name="Picture 13" descr="A plate of food with fruit&#10;&#10;AI-generated content may be incorrect.">
            <a:extLst>
              <a:ext uri="{FF2B5EF4-FFF2-40B4-BE49-F238E27FC236}">
                <a16:creationId xmlns:a16="http://schemas.microsoft.com/office/drawing/2014/main" id="{9EA7E04E-9DDE-4AAA-1DC3-8491F51CD6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01175" y="3843822"/>
            <a:ext cx="3651389" cy="243922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F5F30B2-F342-A8DB-53C7-345FA1247380}"/>
              </a:ext>
            </a:extLst>
          </p:cNvPr>
          <p:cNvSpPr txBox="1"/>
          <p:nvPr/>
        </p:nvSpPr>
        <p:spPr>
          <a:xfrm>
            <a:off x="2805043" y="648804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Stock images</a:t>
            </a:r>
          </a:p>
        </p:txBody>
      </p:sp>
      <p:pic>
        <p:nvPicPr>
          <p:cNvPr id="3" name="Picture 2" descr="A food in a container&#10;&#10;AI-generated content may be incorrect.">
            <a:extLst>
              <a:ext uri="{FF2B5EF4-FFF2-40B4-BE49-F238E27FC236}">
                <a16:creationId xmlns:a16="http://schemas.microsoft.com/office/drawing/2014/main" id="{E7BC6A6C-34D2-88C8-5424-EB4C379802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817" y="1467332"/>
            <a:ext cx="3942799" cy="2222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74273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ED873D83-C9AC-95E4-0027-32F912E4B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14934AA-632C-4D4D-BACA-137BD42811AE}" type="datetime1">
              <a:rPr lang="en-GB"/>
              <a:pPr>
                <a:spcAft>
                  <a:spcPts val="600"/>
                </a:spcAft>
              </a:pPr>
              <a:t>06/02/2026</a:t>
            </a:fld>
            <a:endParaRPr lang="en-US"/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3D6E92AC-1AFA-718B-6848-49DD04148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D3974076-2C16-B96B-E393-E24CEB6C820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1588"/>
            <a:ext cx="8969375" cy="6848475"/>
          </a:xfrm>
        </p:spPr>
        <p:txBody>
          <a:bodyPr>
            <a:normAutofit/>
          </a:bodyPr>
          <a:lstStyle/>
          <a:p>
            <a:endParaRPr lang="en-US" sz="2400" b="1"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4D9FF-97D7-BD38-96BE-9127BA6A96F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0" y="2478088"/>
            <a:ext cx="4937125" cy="3694112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/>
          </a:p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02B3880-2375-4005-289A-010B46C1874B}"/>
              </a:ext>
            </a:extLst>
          </p:cNvPr>
          <p:cNvSpPr txBox="1"/>
          <p:nvPr/>
        </p:nvSpPr>
        <p:spPr>
          <a:xfrm>
            <a:off x="1855304" y="138044"/>
            <a:ext cx="1002084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rgbClr val="FFC000"/>
                </a:solidFill>
                <a:latin typeface="Lucida Sans"/>
                <a:ea typeface="+mn-lt"/>
                <a:cs typeface="+mn-lt"/>
              </a:rPr>
              <a:t>Eat </a:t>
            </a:r>
            <a:r>
              <a:rPr lang="en-GB" sz="2400">
                <a:solidFill>
                  <a:srgbClr val="00B050"/>
                </a:solidFill>
                <a:latin typeface="Lucida Sans"/>
                <a:ea typeface="+mn-lt"/>
                <a:cs typeface="+mn-lt"/>
              </a:rPr>
              <a:t>Well</a:t>
            </a:r>
            <a:r>
              <a:rPr lang="en-GB" sz="2400">
                <a:solidFill>
                  <a:schemeClr val="accent3">
                    <a:lumMod val="60000"/>
                    <a:lumOff val="40000"/>
                  </a:schemeClr>
                </a:solidFill>
                <a:latin typeface="Lucida Sans"/>
                <a:ea typeface="+mn-lt"/>
                <a:cs typeface="+mn-lt"/>
              </a:rPr>
              <a:t>,</a:t>
            </a:r>
            <a:r>
              <a:rPr lang="en-GB" sz="2400">
                <a:latin typeface="Lucida Sans"/>
                <a:ea typeface="+mn-lt"/>
                <a:cs typeface="+mn-lt"/>
              </a:rPr>
              <a:t> </a:t>
            </a:r>
            <a:r>
              <a:rPr lang="en-GB" sz="2400">
                <a:solidFill>
                  <a:schemeClr val="accent4">
                    <a:lumMod val="76000"/>
                  </a:schemeClr>
                </a:solidFill>
                <a:latin typeface="Lucida Sans"/>
                <a:ea typeface="+mn-lt"/>
                <a:cs typeface="+mn-lt"/>
              </a:rPr>
              <a:t>Grow</a:t>
            </a:r>
            <a:r>
              <a:rPr lang="en-GB" sz="2400">
                <a:solidFill>
                  <a:schemeClr val="accent1"/>
                </a:solidFill>
                <a:latin typeface="Lucida Sans"/>
                <a:ea typeface="+mn-lt"/>
                <a:cs typeface="+mn-lt"/>
              </a:rPr>
              <a:t> </a:t>
            </a:r>
            <a:r>
              <a:rPr lang="en-GB" sz="2400">
                <a:solidFill>
                  <a:srgbClr val="7030A0"/>
                </a:solidFill>
                <a:latin typeface="Lucida Sans"/>
                <a:ea typeface="+mn-lt"/>
                <a:cs typeface="+mn-lt"/>
              </a:rPr>
              <a:t>Well </a:t>
            </a:r>
            <a:r>
              <a:rPr lang="en-GB" sz="2400">
                <a:latin typeface="Lucida Sans"/>
                <a:ea typeface="+mn-lt"/>
                <a:cs typeface="+mn-lt"/>
              </a:rPr>
              <a:t>– </a:t>
            </a:r>
            <a:r>
              <a:rPr lang="en-GB" sz="2400">
                <a:solidFill>
                  <a:schemeClr val="accent2">
                    <a:lumMod val="76000"/>
                  </a:schemeClr>
                </a:solidFill>
                <a:latin typeface="Lucida Sans"/>
                <a:ea typeface="+mn-lt"/>
                <a:cs typeface="+mn-lt"/>
              </a:rPr>
              <a:t>Weekly Activity Plan</a:t>
            </a:r>
            <a:r>
              <a:rPr lang="en-GB" sz="2400">
                <a:latin typeface="Lucida Sans"/>
                <a:ea typeface="+mn-lt"/>
                <a:cs typeface="+mn-lt"/>
              </a:rPr>
              <a:t> </a:t>
            </a:r>
            <a:r>
              <a:rPr lang="en-GB" sz="2400">
                <a:solidFill>
                  <a:srgbClr val="7030A0"/>
                </a:solidFill>
                <a:latin typeface="Lucida Sans"/>
                <a:ea typeface="+mn-lt"/>
                <a:cs typeface="+mn-lt"/>
              </a:rPr>
              <a:t>(6–8 Weeks)</a:t>
            </a:r>
            <a:endParaRPr lang="en-US" sz="2400">
              <a:solidFill>
                <a:srgbClr val="7030A0"/>
              </a:solidFill>
              <a:latin typeface="Lucida San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C854B1-58FB-B13A-DF85-A788D0F67B95}"/>
              </a:ext>
            </a:extLst>
          </p:cNvPr>
          <p:cNvSpPr txBox="1"/>
          <p:nvPr/>
        </p:nvSpPr>
        <p:spPr>
          <a:xfrm>
            <a:off x="-1" y="629477"/>
            <a:ext cx="2312504" cy="480131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Week 1 </a:t>
            </a:r>
            <a:endParaRPr lang="en-US" b="1"/>
          </a:p>
          <a:p>
            <a:r>
              <a:rPr lang="en-GB" b="1"/>
              <a:t>– Introduction to Healthy Eating</a:t>
            </a:r>
            <a:endParaRPr lang="en-US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• Learn about food groups using a food plate model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Class discussion: favourite healthy foods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Pre-campaign nutrition quiz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Start simple food diary </a:t>
            </a:r>
          </a:p>
          <a:p>
            <a:endParaRPr lang="en-GB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440FDE-BF84-8BA6-1A6F-317BFC996769}"/>
              </a:ext>
            </a:extLst>
          </p:cNvPr>
          <p:cNvSpPr txBox="1"/>
          <p:nvPr/>
        </p:nvSpPr>
        <p:spPr>
          <a:xfrm>
            <a:off x="2302563" y="657086"/>
            <a:ext cx="2378767" cy="480131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Week 2 – Fruit &amp; Vegetables Power</a:t>
            </a:r>
            <a:endParaRPr lang="en-US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• Taste-testing different fruits and vegetables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Colour challenge: eat 5 colours a day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Lunchbox swap ideas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Food diary check</a:t>
            </a:r>
            <a:endParaRPr lang="en-GB" b="1"/>
          </a:p>
          <a:p>
            <a:pPr algn="l"/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2124E4-3214-DCDD-42CE-C0FEE7313E66}"/>
              </a:ext>
            </a:extLst>
          </p:cNvPr>
          <p:cNvSpPr txBox="1"/>
          <p:nvPr/>
        </p:nvSpPr>
        <p:spPr>
          <a:xfrm>
            <a:off x="5648739" y="101047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2B46C4-9FC8-DE5E-36EF-F2C6C53C9CBC}"/>
              </a:ext>
            </a:extLst>
          </p:cNvPr>
          <p:cNvSpPr txBox="1"/>
          <p:nvPr/>
        </p:nvSpPr>
        <p:spPr>
          <a:xfrm>
            <a:off x="4654824" y="657086"/>
            <a:ext cx="2765286" cy="480131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Week 3 – Healthy Snacks vs Sugary Snacks</a:t>
            </a:r>
            <a:endParaRPr lang="en-US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• Compare sugar content using visuals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Identify healthier snack options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Snack swap challenge for the week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Teacher checklist of participation</a:t>
            </a:r>
          </a:p>
          <a:p>
            <a:endParaRPr lang="en-GB" b="1"/>
          </a:p>
          <a:p>
            <a:endParaRPr lang="en-GB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A87174-5804-0510-BC54-3BAC59D34E89}"/>
              </a:ext>
            </a:extLst>
          </p:cNvPr>
          <p:cNvSpPr txBox="1"/>
          <p:nvPr/>
        </p:nvSpPr>
        <p:spPr>
          <a:xfrm>
            <a:off x="7421217" y="651565"/>
            <a:ext cx="2378766" cy="4524315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Week 4 – Balanced Meals </a:t>
            </a:r>
            <a:endParaRPr lang="en-US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• Build a balanced lunch activity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Group meal planning worksheet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Parent leaflet sent home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Lunchbox monitoring</a:t>
            </a:r>
            <a:endParaRPr lang="en-GB" b="1"/>
          </a:p>
          <a:p>
            <a:pPr algn="l"/>
            <a:endParaRPr lang="en-GB" b="1"/>
          </a:p>
          <a:p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733F771-5C5D-5524-2D1F-C0C80815C527}"/>
              </a:ext>
            </a:extLst>
          </p:cNvPr>
          <p:cNvSpPr txBox="1"/>
          <p:nvPr/>
        </p:nvSpPr>
        <p:spPr>
          <a:xfrm>
            <a:off x="9790043" y="657085"/>
            <a:ext cx="2378765" cy="480131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Week 5 – Drinking for Health</a:t>
            </a:r>
            <a:endParaRPr lang="en-US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• Learn about water vs sugary drinks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Water challenge (drink water daily)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Design a healthy drink poster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Diary reflection</a:t>
            </a:r>
            <a:endParaRPr lang="en-GB" b="1"/>
          </a:p>
          <a:p>
            <a:pPr algn="l"/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14B0F7C-3E71-7EE5-40E7-3A53E46F8A8B}"/>
              </a:ext>
            </a:extLst>
          </p:cNvPr>
          <p:cNvSpPr txBox="1"/>
          <p:nvPr/>
        </p:nvSpPr>
        <p:spPr>
          <a:xfrm>
            <a:off x="0" y="5367131"/>
            <a:ext cx="5161722" cy="1477328"/>
          </a:xfrm>
          <a:prstGeom prst="rect">
            <a:avLst/>
          </a:prstGeom>
          <a:solidFill>
            <a:srgbClr val="FF8CDB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Week 6 – Making Healthy Choices Every Day</a:t>
            </a:r>
            <a:endParaRPr lang="en-US" b="1"/>
          </a:p>
          <a:p>
            <a:r>
              <a:rPr lang="en-GB" b="1">
                <a:ea typeface="+mn-lt"/>
                <a:cs typeface="+mn-lt"/>
              </a:rPr>
              <a:t>• Review food groups and habits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Healthy choices game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Post-campaign quiz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Discuss what changed</a:t>
            </a:r>
            <a:endParaRPr lang="en-GB" b="1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040871A-C059-50D0-E633-694B6A51700D}"/>
              </a:ext>
            </a:extLst>
          </p:cNvPr>
          <p:cNvSpPr txBox="1"/>
          <p:nvPr/>
        </p:nvSpPr>
        <p:spPr>
          <a:xfrm>
            <a:off x="5157303" y="5157304"/>
            <a:ext cx="3969025" cy="175432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Optional Week 7 – Family Involvement</a:t>
            </a:r>
            <a:endParaRPr lang="en-US" b="1"/>
          </a:p>
          <a:p>
            <a:r>
              <a:rPr lang="en-GB" b="1">
                <a:ea typeface="+mn-lt"/>
                <a:cs typeface="+mn-lt"/>
              </a:rPr>
              <a:t>• Home cooking activity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Parent feedback form 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Share healthy recipes</a:t>
            </a:r>
            <a:endParaRPr lang="en-GB" b="1"/>
          </a:p>
          <a:p>
            <a:endParaRPr lang="en-GB" b="1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4A4EB57-C2CB-3C34-2512-94DDC978D5D2}"/>
              </a:ext>
            </a:extLst>
          </p:cNvPr>
          <p:cNvSpPr txBox="1"/>
          <p:nvPr/>
        </p:nvSpPr>
        <p:spPr>
          <a:xfrm>
            <a:off x="9116390" y="4814955"/>
            <a:ext cx="3052415" cy="2097586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Optional Week 8 – Celebration &amp; Review</a:t>
            </a:r>
            <a:endParaRPr lang="en-US" b="1"/>
          </a:p>
          <a:p>
            <a:r>
              <a:rPr lang="en-GB" b="1">
                <a:ea typeface="+mn-lt"/>
                <a:cs typeface="+mn-lt"/>
              </a:rPr>
              <a:t>• Healthy food party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Certificates for participation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Final evaluation review</a:t>
            </a:r>
            <a:endParaRPr lang="en-GB" b="1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4987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ED873D83-C9AC-95E4-0027-32F912E4B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14934AA-632C-4D4D-BACA-137BD42811AE}" type="datetime1">
              <a:rPr lang="en-GB"/>
              <a:pPr>
                <a:spcAft>
                  <a:spcPts val="600"/>
                </a:spcAft>
              </a:pPr>
              <a:t>06/02/2026</a:t>
            </a:fld>
            <a:endParaRPr lang="en-US"/>
          </a:p>
        </p:txBody>
      </p:sp>
      <p:sp>
        <p:nvSpPr>
          <p:cNvPr id="23" name="Footer Placeholder 5">
            <a:extLst>
              <a:ext uri="{FF2B5EF4-FFF2-40B4-BE49-F238E27FC236}">
                <a16:creationId xmlns:a16="http://schemas.microsoft.com/office/drawing/2014/main" id="{6D389517-7E43-9514-572B-643019F8C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4754" y="6356350"/>
            <a:ext cx="4114800" cy="365125"/>
          </a:xfrm>
        </p:spPr>
        <p:txBody>
          <a:bodyPr/>
          <a:lstStyle/>
          <a:p>
            <a:r>
              <a:rPr lang="en-GB" sz="2400" b="1">
                <a:solidFill>
                  <a:schemeClr val="tx1"/>
                </a:solidFill>
              </a:rPr>
              <a:t>Nazish</a:t>
            </a:r>
            <a:endParaRPr lang="en-US" sz="2400" b="1">
              <a:solidFill>
                <a:schemeClr val="tx1"/>
              </a:solidFill>
            </a:endParaRP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3D6E92AC-1AFA-718B-6848-49DD04148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D3974076-2C16-B96B-E393-E24CEB6C820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1588"/>
            <a:ext cx="8969375" cy="6848475"/>
          </a:xfrm>
        </p:spPr>
        <p:txBody>
          <a:bodyPr>
            <a:normAutofit/>
          </a:bodyPr>
          <a:lstStyle/>
          <a:p>
            <a:endParaRPr lang="en-US" sz="2400" b="1"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4D9FF-97D7-BD38-96BE-9127BA6A96F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0" y="2478088"/>
            <a:ext cx="4937125" cy="3694112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6A96BE-1F81-02D0-A5CE-0725C803B686}"/>
              </a:ext>
            </a:extLst>
          </p:cNvPr>
          <p:cNvSpPr txBox="1"/>
          <p:nvPr/>
        </p:nvSpPr>
        <p:spPr>
          <a:xfrm>
            <a:off x="4052871" y="2205211"/>
            <a:ext cx="3552092" cy="1015663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>
                <a:latin typeface="Lucida Sans"/>
              </a:rPr>
              <a:t>Rational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BA198C-CC79-3493-AA15-288994702942}"/>
              </a:ext>
            </a:extLst>
          </p:cNvPr>
          <p:cNvSpPr txBox="1"/>
          <p:nvPr/>
        </p:nvSpPr>
        <p:spPr>
          <a:xfrm>
            <a:off x="8769116" y="580725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Stock image</a:t>
            </a:r>
          </a:p>
        </p:txBody>
      </p:sp>
    </p:spTree>
    <p:extLst>
      <p:ext uri="{BB962C8B-B14F-4D97-AF65-F5344CB8AC3E}">
        <p14:creationId xmlns:p14="http://schemas.microsoft.com/office/powerpoint/2010/main" val="39538589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51D3F8-57DE-5395-C357-EC8D6B5A09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5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7CB2E8-2C65-954D-2B59-D2E450106D07}"/>
              </a:ext>
            </a:extLst>
          </p:cNvPr>
          <p:cNvSpPr txBox="1"/>
          <p:nvPr/>
        </p:nvSpPr>
        <p:spPr>
          <a:xfrm>
            <a:off x="762000" y="26996"/>
            <a:ext cx="2698750" cy="6924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900" b="1"/>
              <a:t>Rationale</a:t>
            </a:r>
            <a:r>
              <a:rPr lang="en-GB" b="1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C8CE79-0D84-7CE4-A27C-F3E8CB2CC405}"/>
              </a:ext>
            </a:extLst>
          </p:cNvPr>
          <p:cNvSpPr txBox="1"/>
          <p:nvPr/>
        </p:nvSpPr>
        <p:spPr>
          <a:xfrm>
            <a:off x="80873" y="888770"/>
            <a:ext cx="11272927" cy="543225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Childhood diet is a major public health concern.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Ages 5–11 is a key stage for habit formation.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Birmingham shows higher risk then England average.</a:t>
            </a: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Early habits effect learning, mood, behaviour and long-term Health condition.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Early prevention is more effective than treatment.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</a:t>
            </a:r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ational data show high levels of childhood overweight and obesity.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(WHO, 2022),</a:t>
            </a:r>
            <a:r>
              <a:rPr lang="en-GB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(NHS Digital, 2023).</a:t>
            </a:r>
          </a:p>
          <a:p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/>
              <a:cs typeface="Arial"/>
            </a:endParaRPr>
          </a:p>
          <a:p>
            <a:pPr algn="l"/>
            <a:endParaRPr lang="en-US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545C79-6A04-6DAE-43B0-F035A22AA62E}"/>
              </a:ext>
            </a:extLst>
          </p:cNvPr>
          <p:cNvSpPr txBox="1"/>
          <p:nvPr/>
        </p:nvSpPr>
        <p:spPr>
          <a:xfrm>
            <a:off x="6863773" y="211662"/>
            <a:ext cx="56134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700" b="1"/>
              <a:t>Why this campaign ? 🤷🏻‍♀️🧐</a:t>
            </a:r>
            <a:endParaRPr lang="en-US" sz="2700" b="1"/>
          </a:p>
        </p:txBody>
      </p:sp>
      <p:pic>
        <p:nvPicPr>
          <p:cNvPr id="2" name="Picture 1" descr="The Campaign: A Novel 9781419739750| eBay">
            <a:extLst>
              <a:ext uri="{FF2B5EF4-FFF2-40B4-BE49-F238E27FC236}">
                <a16:creationId xmlns:a16="http://schemas.microsoft.com/office/drawing/2014/main" id="{C122BAA4-E52F-4552-79C5-9260773BD9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98" t="6063" b="8714"/>
          <a:stretch>
            <a:fillRect/>
          </a:stretch>
        </p:blipFill>
        <p:spPr>
          <a:xfrm>
            <a:off x="10307572" y="888770"/>
            <a:ext cx="1554228" cy="22227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30A1B52-6013-2EF4-0315-72114DFC9101}"/>
              </a:ext>
            </a:extLst>
          </p:cNvPr>
          <p:cNvSpPr txBox="1"/>
          <p:nvPr/>
        </p:nvSpPr>
        <p:spPr>
          <a:xfrm rot="10800000" flipV="1">
            <a:off x="5717336" y="5631311"/>
            <a:ext cx="472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Image (online images ).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0AACF8F-62B6-3DCE-DAC6-C9AD08DB9B0F}"/>
              </a:ext>
            </a:extLst>
          </p:cNvPr>
          <p:cNvSpPr txBox="1"/>
          <p:nvPr/>
        </p:nvSpPr>
        <p:spPr>
          <a:xfrm>
            <a:off x="695739" y="626165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Nazish Shazady</a:t>
            </a:r>
          </a:p>
        </p:txBody>
      </p:sp>
    </p:spTree>
    <p:extLst>
      <p:ext uri="{BB962C8B-B14F-4D97-AF65-F5344CB8AC3E}">
        <p14:creationId xmlns:p14="http://schemas.microsoft.com/office/powerpoint/2010/main" val="5326236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BA6F250-D56E-338E-2E2D-DF4B6516A927}"/>
              </a:ext>
            </a:extLst>
          </p:cNvPr>
          <p:cNvSpPr txBox="1"/>
          <p:nvPr/>
        </p:nvSpPr>
        <p:spPr>
          <a:xfrm>
            <a:off x="279812" y="234703"/>
            <a:ext cx="10168128" cy="117957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+mj-ea"/>
                <a:cs typeface="+mj-cs"/>
              </a:rPr>
              <a:t>WHY AGES 5–11?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b="1" kern="120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0C15D3-2EE5-ADF2-FBA4-146A9EB52076}"/>
              </a:ext>
            </a:extLst>
          </p:cNvPr>
          <p:cNvSpPr txBox="1"/>
          <p:nvPr/>
        </p:nvSpPr>
        <p:spPr>
          <a:xfrm>
            <a:off x="400304" y="1414279"/>
            <a:ext cx="6453632" cy="445947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Eating habits formed early often track into adulthood</a:t>
            </a: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Children consume large proportion of daily food in school settings</a:t>
            </a: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Parents and carers strongly influence food availability and routine</a:t>
            </a: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Early interventions Supports primary prevention and reduce further risk</a:t>
            </a:r>
            <a:endParaRPr lang="en-GB" sz="2400">
              <a:ln w="0"/>
              <a:effectLst>
                <a:outerShdw blurRad="38100" dist="19050" dir="27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>
              <a:spcBef>
                <a:spcPts val="1000"/>
              </a:spcBef>
            </a:pPr>
            <a:r>
              <a:rPr lang="en-GB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(Birch &amp; Ventura, 2009)</a:t>
            </a:r>
            <a:br>
              <a:rPr lang="en-US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endParaRPr lang="en-GB" sz="24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7" name="Picture 6" descr="Procurement of Chicken Products for School Meals in Wales | Welsh Country">
            <a:extLst>
              <a:ext uri="{FF2B5EF4-FFF2-40B4-BE49-F238E27FC236}">
                <a16:creationId xmlns:a16="http://schemas.microsoft.com/office/drawing/2014/main" id="{3E568231-6EA4-9145-C1B7-667E8C4684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6250" y="656920"/>
            <a:ext cx="3695446" cy="329595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C9A10A-C513-22AC-DCF7-300FB5CA5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pic>
        <p:nvPicPr>
          <p:cNvPr id="8" name="Picture 7" descr="Healthy Meal. Chicken, Spinach and Pomegranate Salad - High Quality ...">
            <a:extLst>
              <a:ext uri="{FF2B5EF4-FFF2-40B4-BE49-F238E27FC236}">
                <a16:creationId xmlns:a16="http://schemas.microsoft.com/office/drawing/2014/main" id="{57AA1380-5150-471E-2121-FCE0A36C6D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7674" y="4305363"/>
            <a:ext cx="3676854" cy="223354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1256EF7-FD2D-1DB2-E410-00CB8BEAA0A5}"/>
              </a:ext>
            </a:extLst>
          </p:cNvPr>
          <p:cNvSpPr txBox="1"/>
          <p:nvPr/>
        </p:nvSpPr>
        <p:spPr>
          <a:xfrm>
            <a:off x="560580" y="7053324"/>
            <a:ext cx="6453632" cy="45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782FC9D-8B80-E5F4-3927-4402EB0E321F}"/>
              </a:ext>
            </a:extLst>
          </p:cNvPr>
          <p:cNvSpPr txBox="1"/>
          <p:nvPr/>
        </p:nvSpPr>
        <p:spPr>
          <a:xfrm rot="10800000" flipV="1">
            <a:off x="4032250" y="5928201"/>
            <a:ext cx="2978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Image (stock images)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A3F18A-425E-78AF-2799-9CBDB84485F2}"/>
              </a:ext>
            </a:extLst>
          </p:cNvPr>
          <p:cNvSpPr txBox="1"/>
          <p:nvPr/>
        </p:nvSpPr>
        <p:spPr>
          <a:xfrm>
            <a:off x="795130" y="616226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Nazish Shazady</a:t>
            </a:r>
          </a:p>
        </p:txBody>
      </p:sp>
    </p:spTree>
    <p:extLst>
      <p:ext uri="{BB962C8B-B14F-4D97-AF65-F5344CB8AC3E}">
        <p14:creationId xmlns:p14="http://schemas.microsoft.com/office/powerpoint/2010/main" val="8351790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897D6BA-F4F9-D870-51E8-397313D12098}"/>
              </a:ext>
            </a:extLst>
          </p:cNvPr>
          <p:cNvSpPr txBox="1"/>
          <p:nvPr/>
        </p:nvSpPr>
        <p:spPr>
          <a:xfrm>
            <a:off x="-1" y="4"/>
            <a:ext cx="12135435" cy="184665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800" b="1"/>
              <a:t>Uk dietary guidelines promote balanced, healthy eating (Eatwell Guide)?</a:t>
            </a:r>
          </a:p>
          <a:p>
            <a:pPr algn="l"/>
            <a:endParaRPr lang="en-US" sz="3800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FC2F2C-5803-34F1-5ECB-BAC06BB75A60}"/>
              </a:ext>
            </a:extLst>
          </p:cNvPr>
          <p:cNvSpPr txBox="1"/>
          <p:nvPr/>
        </p:nvSpPr>
        <p:spPr>
          <a:xfrm>
            <a:off x="-1" y="1364188"/>
            <a:ext cx="11803875" cy="504753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sz="2900" b="1">
              <a:ln w="0"/>
              <a:solidFill>
                <a:schemeClr val="bg1">
                  <a:lumMod val="10000"/>
                </a:schemeClr>
              </a:solidFill>
              <a:effectLst>
                <a:outerShdw blurRad="38100" dist="19050" dir="27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90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Eatwell</a:t>
            </a:r>
            <a:r>
              <a:rPr lang="en-GB" sz="29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Guide promotes a balanced diet</a:t>
            </a:r>
            <a:endParaRPr lang="en-GB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9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9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Free sugars should be ≤ 5% of energy intake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9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9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Fruit and vegetable intake encouraged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9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9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Guidelines exist but are not being met</a:t>
            </a:r>
          </a:p>
          <a:p>
            <a:endParaRPr lang="en-GB" sz="29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This gap highlights the need for supportive interventions.</a:t>
            </a:r>
            <a:endParaRPr lang="en-GB" sz="2900" b="1">
              <a:ln w="0"/>
              <a:solidFill>
                <a:schemeClr val="bg1">
                  <a:lumMod val="1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GB" sz="2900" b="1">
                <a:ln w="0"/>
                <a:solidFill>
                  <a:schemeClr val="bg1">
                    <a:lumMod val="1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(SACN, 2015; NHS, 2023)</a:t>
            </a:r>
            <a:endParaRPr lang="en-GB" sz="2900" b="1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4" name="Picture 3" descr="A bowl of cereal with fruit and nuts&#10;&#10;AI-generated content may be incorrect.">
            <a:extLst>
              <a:ext uri="{FF2B5EF4-FFF2-40B4-BE49-F238E27FC236}">
                <a16:creationId xmlns:a16="http://schemas.microsoft.com/office/drawing/2014/main" id="{E427FDBB-B13A-AE11-1CDE-7A6FFEA3EE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9524" y="1846663"/>
            <a:ext cx="3955912" cy="28263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A4863ED-5A7C-C2F1-F692-ABEA85E3E9DA}"/>
              </a:ext>
            </a:extLst>
          </p:cNvPr>
          <p:cNvSpPr txBox="1"/>
          <p:nvPr/>
        </p:nvSpPr>
        <p:spPr>
          <a:xfrm rot="10800000" flipH="1" flipV="1">
            <a:off x="7843074" y="4752383"/>
            <a:ext cx="2699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Image (stock images )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51D12B-4B71-6CEC-F38B-BCB3D3F2BDB8}"/>
              </a:ext>
            </a:extLst>
          </p:cNvPr>
          <p:cNvSpPr txBox="1"/>
          <p:nvPr/>
        </p:nvSpPr>
        <p:spPr>
          <a:xfrm>
            <a:off x="8779565" y="636104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Nazish Shazady</a:t>
            </a:r>
          </a:p>
        </p:txBody>
      </p:sp>
    </p:spTree>
    <p:extLst>
      <p:ext uri="{BB962C8B-B14F-4D97-AF65-F5344CB8AC3E}">
        <p14:creationId xmlns:p14="http://schemas.microsoft.com/office/powerpoint/2010/main" val="36594542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092FBC1-C93A-508D-F504-12E680C0CE76}"/>
              </a:ext>
            </a:extLst>
          </p:cNvPr>
          <p:cNvSpPr txBox="1"/>
          <p:nvPr/>
        </p:nvSpPr>
        <p:spPr>
          <a:xfrm>
            <a:off x="0" y="161925"/>
            <a:ext cx="11121854" cy="987856"/>
          </a:xfrm>
          <a:prstGeom prst="rect">
            <a:avLst/>
          </a:prstGeom>
          <a:solidFill>
            <a:schemeClr val="accent3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kern="1200">
                <a:latin typeface="+mj-lt"/>
                <a:ea typeface="+mj-ea"/>
                <a:cs typeface="+mj-cs"/>
              </a:rPr>
              <a:t>ARE CHILDREN MEETING THE GUIDELINES?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kern="1200"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98D2FC-CF9A-78BF-4FB3-C598FD97EDBA}"/>
              </a:ext>
            </a:extLst>
          </p:cNvPr>
          <p:cNvSpPr txBox="1"/>
          <p:nvPr/>
        </p:nvSpPr>
        <p:spPr>
          <a:xfrm>
            <a:off x="0" y="2212479"/>
            <a:ext cx="5207000" cy="3778746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b="1">
                <a:ln/>
              </a:rPr>
              <a:t>Only ~19% meet 5‑a‑day</a:t>
            </a:r>
            <a:endParaRPr lang="en-GB" sz="2800" b="1">
              <a:ln/>
            </a:endParaRP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800" b="1">
              <a:ln/>
            </a:endParaRP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b="1">
                <a:ln/>
              </a:rPr>
              <a:t>22.7% of Year 6 children overweight or obese</a:t>
            </a:r>
            <a:endParaRPr lang="en-GB" sz="2800" b="1">
              <a:ln/>
            </a:endParaRP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800" b="1">
              <a:ln/>
            </a:endParaRP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b="1">
                <a:ln/>
              </a:rPr>
              <a:t>Higher rates in deprived areas</a:t>
            </a: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800" b="1">
              <a:ln/>
            </a:endParaRPr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48789E58-450E-EDF6-576E-AD3D650413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GB" sz="1800" b="1"/>
              <a:t>Nazish Shazady</a:t>
            </a:r>
            <a:endParaRPr lang="en-US" sz="1800" b="1"/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7A06560A-24CB-4516-675F-99921609C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0D9C247-2003-2F1D-34B9-465EEF5C73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7283" y="1149781"/>
            <a:ext cx="7233285" cy="520656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52CDFD9-7426-2FA7-F96D-B9F42ED6047E}"/>
              </a:ext>
            </a:extLst>
          </p:cNvPr>
          <p:cNvSpPr txBox="1"/>
          <p:nvPr/>
        </p:nvSpPr>
        <p:spPr>
          <a:xfrm>
            <a:off x="1" y="5991226"/>
            <a:ext cx="50421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Birmingham shows a higher local need compared with the England average on graph on the right 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0757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40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herapist and child playing with blocks">
            <a:extLst>
              <a:ext uri="{FF2B5EF4-FFF2-40B4-BE49-F238E27FC236}">
                <a16:creationId xmlns:a16="http://schemas.microsoft.com/office/drawing/2014/main" id="{CFF3BE16-0B45-A28F-C1BF-BF3AE578E6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140056" y="-31750"/>
            <a:ext cx="5487112" cy="68897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D2F4EF8-FE5B-2CB8-4B68-4CEBDBFE20AC}"/>
              </a:ext>
            </a:extLst>
          </p:cNvPr>
          <p:cNvSpPr txBox="1"/>
          <p:nvPr/>
        </p:nvSpPr>
        <p:spPr>
          <a:xfrm>
            <a:off x="2603500" y="539751"/>
            <a:ext cx="6731000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n/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SHORT‑TERM CONSEQUENCES</a:t>
            </a:r>
          </a:p>
          <a:p>
            <a:pPr algn="l"/>
            <a:endParaRPr lang="en-US" b="1">
              <a:ln/>
              <a:pattFill prst="dkUpDiag">
                <a:fgClr>
                  <a:schemeClr val="bg1">
                    <a:lumMod val="50000"/>
                  </a:schemeClr>
                </a:fgClr>
                <a:bgClr>
                  <a:schemeClr val="tx1">
                    <a:lumMod val="75000"/>
                    <a:lumOff val="25000"/>
                  </a:schemeClr>
                </a:bgClr>
              </a:pattFill>
              <a:effectLst>
                <a:outerShdw blurRad="38100" dist="19050" dir="2700000" algn="tl" rotWithShape="0">
                  <a:schemeClr val="dk1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C672E2-8943-25FC-3881-2BCC48176C8B}"/>
              </a:ext>
            </a:extLst>
          </p:cNvPr>
          <p:cNvSpPr txBox="1"/>
          <p:nvPr/>
        </p:nvSpPr>
        <p:spPr>
          <a:xfrm>
            <a:off x="1782495" y="2487573"/>
            <a:ext cx="6282005" cy="4370427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Low energy and poor concentration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b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Mood and behaviour changes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b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Increased risk of dental decay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b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Impact on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b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GB" sz="2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(NICE, 2014) image (stock images ).</a:t>
            </a:r>
            <a:br>
              <a:rPr lang="en-GB" sz="2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endParaRPr lang="en-GB" sz="2600" b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GB" b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5" name="Picture 4" descr="Man helping child brush their teeth">
            <a:extLst>
              <a:ext uri="{FF2B5EF4-FFF2-40B4-BE49-F238E27FC236}">
                <a16:creationId xmlns:a16="http://schemas.microsoft.com/office/drawing/2014/main" id="{B4C38798-0FEE-8CB2-A7B7-20A34AE056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4500" y="1559605"/>
            <a:ext cx="3851422" cy="459657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16777E2-DBA7-02D3-7F2F-617BA1756C55}"/>
              </a:ext>
            </a:extLst>
          </p:cNvPr>
          <p:cNvSpPr txBox="1"/>
          <p:nvPr/>
        </p:nvSpPr>
        <p:spPr>
          <a:xfrm>
            <a:off x="8829260" y="651013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Nazish Shazady</a:t>
            </a:r>
          </a:p>
        </p:txBody>
      </p:sp>
    </p:spTree>
    <p:extLst>
      <p:ext uri="{BB962C8B-B14F-4D97-AF65-F5344CB8AC3E}">
        <p14:creationId xmlns:p14="http://schemas.microsoft.com/office/powerpoint/2010/main" val="31124328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0991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Lavorare per più di 10 ore al giorno aumenta il rischio stroke">
            <a:extLst>
              <a:ext uri="{FF2B5EF4-FFF2-40B4-BE49-F238E27FC236}">
                <a16:creationId xmlns:a16="http://schemas.microsoft.com/office/drawing/2014/main" id="{884ECBB5-CFF0-2865-265D-8BF0E258E1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01" t="-1" b="594"/>
          <a:stretch>
            <a:fillRect/>
          </a:stretch>
        </p:blipFill>
        <p:spPr>
          <a:xfrm>
            <a:off x="263784" y="1584331"/>
            <a:ext cx="2650866" cy="4772019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BF8B2C-BBC1-4944-EC6E-89F5BE48B1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107CF-485A-9A47-A079-714C1B1535E9}" type="datetime1">
              <a:rPr lang="en-US" smtClean="0"/>
              <a:t>2/6/2026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5959EF-2D2B-AB9E-21AB-9AC0C97D61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Nazish</a:t>
            </a:r>
            <a:endParaRPr lang="en-US"/>
          </a:p>
        </p:txBody>
      </p:sp>
      <p:pic>
        <p:nvPicPr>
          <p:cNvPr id="7" name="Picture 6" descr="EMS SOLUTIONS INTERNATIONAL marca registrada: Cetoacidosis &quot;La Diabetes ...">
            <a:extLst>
              <a:ext uri="{FF2B5EF4-FFF2-40B4-BE49-F238E27FC236}">
                <a16:creationId xmlns:a16="http://schemas.microsoft.com/office/drawing/2014/main" id="{D997E747-EC7A-666D-E98E-1C0B3CF7C7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648" y="397852"/>
            <a:ext cx="4403568" cy="606229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4FE1A4-09E6-E240-9B6D-B0F5D7AB1C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10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3E18F6-F1F3-465B-991C-F9499BA69007}"/>
              </a:ext>
            </a:extLst>
          </p:cNvPr>
          <p:cNvSpPr txBox="1"/>
          <p:nvPr/>
        </p:nvSpPr>
        <p:spPr>
          <a:xfrm>
            <a:off x="2209800" y="967239"/>
            <a:ext cx="4857648" cy="5478423"/>
          </a:xfrm>
          <a:prstGeom prst="rect">
            <a:avLst/>
          </a:prstGeom>
          <a:solidFill>
            <a:srgbClr val="00B0F0"/>
          </a:solidFill>
          <a:ln>
            <a:solidFill>
              <a:schemeClr val="bg1">
                <a:lumMod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Childhood obesity often continues into adulthood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Higher risk of type 2 diabetes and heart disease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Increased pressure on the NHS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Widening health inequalities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r>
              <a:rPr lang="en-GB" sz="2500" b="1"/>
              <a:t>(WHO, 2022; Marmot et al., 2020).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B856EA-9FE2-F500-D42C-BE087C05A8A8}"/>
              </a:ext>
            </a:extLst>
          </p:cNvPr>
          <p:cNvSpPr txBox="1"/>
          <p:nvPr/>
        </p:nvSpPr>
        <p:spPr>
          <a:xfrm>
            <a:off x="1477710" y="397852"/>
            <a:ext cx="6332894" cy="569387"/>
          </a:xfrm>
          <a:prstGeom prst="rect">
            <a:avLst/>
          </a:prstGeom>
          <a:solidFill>
            <a:schemeClr val="accent4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100" b="1"/>
              <a:t>LONG‑TERM CONSEQUENCES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D33814-925A-EF34-94D2-8EAB85E01657}"/>
              </a:ext>
            </a:extLst>
          </p:cNvPr>
          <p:cNvSpPr txBox="1"/>
          <p:nvPr/>
        </p:nvSpPr>
        <p:spPr>
          <a:xfrm>
            <a:off x="7248174" y="644539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Nazish </a:t>
            </a:r>
            <a:r>
              <a:rPr lang="en-GB" b="1" err="1"/>
              <a:t>shazady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40992587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Deprived areas need attention for their own sake, not because Reform is ...">
            <a:extLst>
              <a:ext uri="{FF2B5EF4-FFF2-40B4-BE49-F238E27FC236}">
                <a16:creationId xmlns:a16="http://schemas.microsoft.com/office/drawing/2014/main" id="{3FF56A5B-DA9E-D3C8-0493-9FE158B5B9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8100" y="0"/>
            <a:ext cx="1993900" cy="68580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0FCF712-6872-51E0-348C-A2AC73931825}"/>
              </a:ext>
            </a:extLst>
          </p:cNvPr>
          <p:cNvSpPr txBox="1"/>
          <p:nvPr/>
        </p:nvSpPr>
        <p:spPr>
          <a:xfrm rot="10800000" flipV="1">
            <a:off x="0" y="1074508"/>
            <a:ext cx="4322594" cy="47089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Diet strongly linked to deprivation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Barriers include cost, access, and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Higher risk in deprived communities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r>
              <a:rPr lang="en-GB" sz="2500" b="1"/>
              <a:t>(Marmot et al., 2020; Birmingham City Observatory, 2025)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76B4E86-C4FC-ECC5-47C0-9A85B5895D61}"/>
              </a:ext>
            </a:extLst>
          </p:cNvPr>
          <p:cNvSpPr txBox="1"/>
          <p:nvPr/>
        </p:nvSpPr>
        <p:spPr>
          <a:xfrm rot="10800000" flipV="1">
            <a:off x="224004" y="285234"/>
            <a:ext cx="9369089" cy="6001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300" b="1"/>
              <a:t>INEQUALITIES AND LOCAL CONTEXT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8183BE0-9F05-07FB-D4A5-81DACAA2BB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4350" y="1170635"/>
            <a:ext cx="5871994" cy="457611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6BA21C1D-1777-73BB-D0DC-A6250FBD9E63}"/>
              </a:ext>
            </a:extLst>
          </p:cNvPr>
          <p:cNvSpPr txBox="1"/>
          <p:nvPr/>
        </p:nvSpPr>
        <p:spPr>
          <a:xfrm>
            <a:off x="3497093" y="5682738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br>
              <a:rPr lang="en-GB"/>
            </a:br>
            <a:endParaRPr lang="en-GB"/>
          </a:p>
          <a:p>
            <a:pPr>
              <a:buNone/>
            </a:pPr>
            <a:r>
              <a:rPr lang="en-GB">
                <a:solidFill>
                  <a:srgbClr val="111111"/>
                </a:solidFill>
                <a:effectLst/>
                <a:latin typeface=".AppleSystemUIFont"/>
              </a:rPr>
              <a:t>(Birmingham City Observatory, 2025), image (online images).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6E807BA-37A2-D75B-EF8A-951889CC8564}"/>
              </a:ext>
            </a:extLst>
          </p:cNvPr>
          <p:cNvSpPr txBox="1"/>
          <p:nvPr/>
        </p:nvSpPr>
        <p:spPr>
          <a:xfrm>
            <a:off x="795130" y="641073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Nazish Shazady</a:t>
            </a:r>
          </a:p>
        </p:txBody>
      </p:sp>
    </p:spTree>
    <p:extLst>
      <p:ext uri="{BB962C8B-B14F-4D97-AF65-F5344CB8AC3E}">
        <p14:creationId xmlns:p14="http://schemas.microsoft.com/office/powerpoint/2010/main" val="30037499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Food in boxes">
            <a:extLst>
              <a:ext uri="{FF2B5EF4-FFF2-40B4-BE49-F238E27FC236}">
                <a16:creationId xmlns:a16="http://schemas.microsoft.com/office/drawing/2014/main" id="{C825E344-6277-AC23-1655-C96A92D3AE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157052" y="-79375"/>
            <a:ext cx="8314104" cy="653405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F396CBC-3A90-8110-C84A-48403721B97F}"/>
              </a:ext>
            </a:extLst>
          </p:cNvPr>
          <p:cNvSpPr txBox="1"/>
          <p:nvPr/>
        </p:nvSpPr>
        <p:spPr>
          <a:xfrm>
            <a:off x="546154" y="468313"/>
            <a:ext cx="6381750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/>
              <a:t>CAMPAIGN AIMS</a:t>
            </a:r>
          </a:p>
        </p:txBody>
      </p:sp>
      <p:pic>
        <p:nvPicPr>
          <p:cNvPr id="7" name="Picture 6" descr="Vegetables out of grocery bag">
            <a:extLst>
              <a:ext uri="{FF2B5EF4-FFF2-40B4-BE49-F238E27FC236}">
                <a16:creationId xmlns:a16="http://schemas.microsoft.com/office/drawing/2014/main" id="{297E0A8E-E9B7-9063-4720-1A472B4170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6874" y="1"/>
            <a:ext cx="2655125" cy="30797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C05293-EFA8-DEAD-68E6-F046968B0E61}"/>
              </a:ext>
            </a:extLst>
          </p:cNvPr>
          <p:cNvSpPr txBox="1"/>
          <p:nvPr/>
        </p:nvSpPr>
        <p:spPr>
          <a:xfrm>
            <a:off x="0" y="1053868"/>
            <a:ext cx="9709096" cy="5400813"/>
          </a:xfrm>
          <a:prstGeom prst="rect">
            <a:avLst/>
          </a:prstGeom>
          <a:solidFill>
            <a:schemeClr val="accent4"/>
          </a:solidFill>
        </p:spPr>
        <p:txBody>
          <a:bodyPr wrap="square">
            <a:spAutoFit/>
          </a:bodyPr>
          <a:lstStyle/>
          <a:p>
            <a:pPr>
              <a:buFont typeface="+mj-lt"/>
              <a:buAutoNum type="arabicPeriod"/>
            </a:pPr>
            <a:r>
              <a:rPr lang="en-GB" sz="26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Increase fruit and vegetable intake</a:t>
            </a:r>
          </a:p>
          <a:p>
            <a:pPr marL="514350" indent="-514350">
              <a:buFont typeface="+mj-lt"/>
              <a:buAutoNum type="arabicPeriod"/>
            </a:pPr>
            <a:endParaRPr lang="en-GB" sz="2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>
              <a:buFont typeface="+mj-lt"/>
              <a:buAutoNum type="arabicPeriod"/>
            </a:pPr>
            <a:r>
              <a:rPr lang="en-GB" sz="26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Improve nutrition knowledge</a:t>
            </a:r>
          </a:p>
          <a:p>
            <a:pPr>
              <a:buFont typeface="+mj-lt"/>
              <a:buAutoNum type="arabicPeriod"/>
            </a:pPr>
            <a:endParaRPr lang="en-GB" sz="2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>
              <a:buFont typeface="+mj-lt"/>
              <a:buAutoNum type="arabicPeriod"/>
            </a:pPr>
            <a:r>
              <a:rPr lang="en-GB" sz="26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Increase parental confidence</a:t>
            </a:r>
          </a:p>
          <a:p>
            <a:pPr>
              <a:buFont typeface="+mj-lt"/>
              <a:buAutoNum type="arabicPeriod"/>
            </a:pPr>
            <a:endParaRPr lang="en-GB" sz="2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>
              <a:buFont typeface="+mj-lt"/>
              <a:buAutoNum type="arabicPeriod"/>
            </a:pPr>
            <a:r>
              <a:rPr lang="en-GB" sz="28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.AppleSystemUIFont"/>
              </a:rPr>
              <a:t>These aims directly respond to the identified national and local evidence.</a:t>
            </a:r>
            <a:endParaRPr lang="en-GB" sz="2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GB" sz="2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br>
              <a:rPr lang="en-GB" sz="2800"/>
            </a:br>
            <a:endParaRPr lang="en-GB" sz="2800"/>
          </a:p>
          <a:p>
            <a:r>
              <a:rPr lang="en-GB" sz="2800">
                <a:solidFill>
                  <a:srgbClr val="111111"/>
                </a:solidFill>
                <a:effectLst/>
                <a:latin typeface=".AppleSystemUIFont"/>
              </a:rPr>
              <a:t>(</a:t>
            </a:r>
            <a:r>
              <a:rPr lang="en-GB" sz="2800" err="1">
                <a:solidFill>
                  <a:srgbClr val="111111"/>
                </a:solidFill>
                <a:effectLst/>
                <a:latin typeface=".AppleSystemUIFont"/>
              </a:rPr>
              <a:t>Michie</a:t>
            </a:r>
            <a:r>
              <a:rPr lang="en-GB" sz="2800">
                <a:solidFill>
                  <a:srgbClr val="111111"/>
                </a:solidFill>
                <a:effectLst/>
                <a:latin typeface=".AppleSystemUIFont"/>
              </a:rPr>
              <a:t> et al., 2011; </a:t>
            </a:r>
            <a:r>
              <a:rPr lang="en-GB" sz="2800" err="1">
                <a:solidFill>
                  <a:srgbClr val="111111"/>
                </a:solidFill>
                <a:effectLst/>
                <a:latin typeface=".AppleSystemUIFont"/>
              </a:rPr>
              <a:t>Contento</a:t>
            </a:r>
            <a:r>
              <a:rPr lang="en-GB" sz="2800">
                <a:solidFill>
                  <a:srgbClr val="111111"/>
                </a:solidFill>
                <a:effectLst/>
                <a:latin typeface=".AppleSystemUIFont"/>
              </a:rPr>
              <a:t>, 2016), image (stock images).</a:t>
            </a:r>
          </a:p>
          <a:p>
            <a:endParaRPr lang="en-GB" sz="2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FB544D-EFE2-6D54-2D2F-93EF074D1C1A}"/>
              </a:ext>
            </a:extLst>
          </p:cNvPr>
          <p:cNvSpPr txBox="1"/>
          <p:nvPr/>
        </p:nvSpPr>
        <p:spPr>
          <a:xfrm>
            <a:off x="9842542" y="609803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Nazish Shazady</a:t>
            </a:r>
          </a:p>
        </p:txBody>
      </p:sp>
    </p:spTree>
    <p:extLst>
      <p:ext uri="{BB962C8B-B14F-4D97-AF65-F5344CB8AC3E}">
        <p14:creationId xmlns:p14="http://schemas.microsoft.com/office/powerpoint/2010/main" val="42588269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lose-up of held hands in hospital bed">
            <a:extLst>
              <a:ext uri="{FF2B5EF4-FFF2-40B4-BE49-F238E27FC236}">
                <a16:creationId xmlns:a16="http://schemas.microsoft.com/office/drawing/2014/main" id="{28149869-547A-55D3-D675-C90197DF3C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67" t="38195"/>
          <a:stretch>
            <a:fillRect/>
          </a:stretch>
        </p:blipFill>
        <p:spPr>
          <a:xfrm>
            <a:off x="2080674" y="688519"/>
            <a:ext cx="9554651" cy="37593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672EF83-A318-A604-7284-C4D452888FB2}"/>
              </a:ext>
            </a:extLst>
          </p:cNvPr>
          <p:cNvSpPr txBox="1"/>
          <p:nvPr/>
        </p:nvSpPr>
        <p:spPr>
          <a:xfrm rot="10800000" flipV="1">
            <a:off x="1079500" y="387715"/>
            <a:ext cx="7112000" cy="661720"/>
          </a:xfrm>
          <a:prstGeom prst="rect">
            <a:avLst/>
          </a:prstGeom>
          <a:solidFill>
            <a:srgbClr val="FE8E66"/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700" b="1"/>
              <a:t>POLICY, LAW &amp; LEGISLATION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9815BA-60A2-F34B-CDE6-88CE06F7A0E7}"/>
              </a:ext>
            </a:extLst>
          </p:cNvPr>
          <p:cNvSpPr txBox="1"/>
          <p:nvPr/>
        </p:nvSpPr>
        <p:spPr>
          <a:xfrm>
            <a:off x="6477000" y="1430444"/>
            <a:ext cx="5715000" cy="5093702"/>
          </a:xfrm>
          <a:prstGeom prst="rect">
            <a:avLst/>
          </a:prstGeom>
          <a:solidFill>
            <a:srgbClr val="FF40C3"/>
          </a:solidFill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500" b="1"/>
              <a:t>School Food Standards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5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500" b="1"/>
              <a:t>Childhood Obesity Plan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5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500" b="1"/>
              <a:t>Soft Drinks Industry Levy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5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500" b="1"/>
              <a:t>Local authority public health duty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500" b="1"/>
          </a:p>
          <a:p>
            <a:pPr>
              <a:buFont typeface="Arial" panose="020B0604020202020204" pitchFamily="34" charset="0"/>
              <a:buChar char="•"/>
            </a:pPr>
            <a:endParaRPr lang="en-GB" sz="2500" b="1"/>
          </a:p>
          <a:p>
            <a:pPr>
              <a:buFont typeface="Arial" panose="020B0604020202020204" pitchFamily="34" charset="0"/>
              <a:buChar char="•"/>
            </a:pPr>
            <a:endParaRPr lang="en-GB" sz="2500" b="1"/>
          </a:p>
          <a:p>
            <a:r>
              <a:rPr lang="en-GB" sz="2500" b="1"/>
              <a:t>(DfE, 2023; DHSC, 2016; Health and Social Care Act, 2012), image (online images).</a:t>
            </a:r>
          </a:p>
        </p:txBody>
      </p:sp>
      <p:pic>
        <p:nvPicPr>
          <p:cNvPr id="6" name="Picture 5" descr="Regulations - Free of Charge Creative Commons Legal 9 image">
            <a:extLst>
              <a:ext uri="{FF2B5EF4-FFF2-40B4-BE49-F238E27FC236}">
                <a16:creationId xmlns:a16="http://schemas.microsoft.com/office/drawing/2014/main" id="{7EFF5F89-8D4E-859C-632E-086678BFD1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69422"/>
            <a:ext cx="6189150" cy="3300864"/>
          </a:xfrm>
          <a:prstGeom prst="rect">
            <a:avLst/>
          </a:prstGeom>
          <a:effectLst>
            <a:outerShdw blurRad="50800" dist="1143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D09C51F-F0C2-54F6-3C51-370A2855585D}"/>
              </a:ext>
            </a:extLst>
          </p:cNvPr>
          <p:cNvSpPr txBox="1"/>
          <p:nvPr/>
        </p:nvSpPr>
        <p:spPr>
          <a:xfrm>
            <a:off x="9585909" y="647292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Nazish Shazady</a:t>
            </a:r>
          </a:p>
        </p:txBody>
      </p:sp>
    </p:spTree>
    <p:extLst>
      <p:ext uri="{BB962C8B-B14F-4D97-AF65-F5344CB8AC3E}">
        <p14:creationId xmlns:p14="http://schemas.microsoft.com/office/powerpoint/2010/main" val="10670797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Boxes of raspberries and blueberries">
            <a:extLst>
              <a:ext uri="{FF2B5EF4-FFF2-40B4-BE49-F238E27FC236}">
                <a16:creationId xmlns:a16="http://schemas.microsoft.com/office/drawing/2014/main" id="{ADD9963C-49AD-8B16-659B-449B2CD96A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73" y="586643"/>
            <a:ext cx="11492677" cy="62372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A479B6A-254D-5D20-CAFC-B89E2B2D82C5}"/>
              </a:ext>
            </a:extLst>
          </p:cNvPr>
          <p:cNvSpPr txBox="1"/>
          <p:nvPr/>
        </p:nvSpPr>
        <p:spPr>
          <a:xfrm>
            <a:off x="3270250" y="2545834"/>
            <a:ext cx="6096000" cy="110799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GB" sz="3300" b="1"/>
              <a:t>Overall Justification and Transition to Task 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BC3370-6D7A-E14E-D41B-E955818D1476}"/>
              </a:ext>
            </a:extLst>
          </p:cNvPr>
          <p:cNvSpPr txBox="1"/>
          <p:nvPr/>
        </p:nvSpPr>
        <p:spPr>
          <a:xfrm>
            <a:off x="793750" y="1218168"/>
            <a:ext cx="4730750" cy="769441"/>
          </a:xfrm>
          <a:prstGeom prst="rect">
            <a:avLst/>
          </a:prstGeom>
          <a:solidFill>
            <a:srgbClr val="FE8E66"/>
          </a:solidFill>
        </p:spPr>
        <p:txBody>
          <a:bodyPr wrap="square">
            <a:spAutoFit/>
          </a:bodyPr>
          <a:lstStyle/>
          <a:p>
            <a:r>
              <a:rPr lang="en-GB" sz="2200" b="1"/>
              <a:t>Clear national and local evidence of need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4165D4-0B0F-2248-AEBA-1043EA8300B4}"/>
              </a:ext>
            </a:extLst>
          </p:cNvPr>
          <p:cNvSpPr txBox="1"/>
          <p:nvPr/>
        </p:nvSpPr>
        <p:spPr>
          <a:xfrm>
            <a:off x="32573" y="4005640"/>
            <a:ext cx="4540250" cy="800219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en-GB" sz="2300" b="1"/>
              <a:t>Strong alignment with policy and public health guidance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F845EEE-CF1E-5EF2-D3B5-92D3EA6B3E68}"/>
              </a:ext>
            </a:extLst>
          </p:cNvPr>
          <p:cNvSpPr txBox="1"/>
          <p:nvPr/>
        </p:nvSpPr>
        <p:spPr>
          <a:xfrm rot="10800000" flipV="1">
            <a:off x="6826250" y="4840883"/>
            <a:ext cx="4921250" cy="80021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GB" sz="2300" b="1"/>
              <a:t>Early prevention reduces long‑term health inequalities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9A7848B-8F0B-B696-CE09-C040F3FA4D04}"/>
              </a:ext>
            </a:extLst>
          </p:cNvPr>
          <p:cNvSpPr txBox="1"/>
          <p:nvPr/>
        </p:nvSpPr>
        <p:spPr>
          <a:xfrm rot="10800000" flipV="1">
            <a:off x="7016750" y="867396"/>
            <a:ext cx="4730750" cy="800219"/>
          </a:xfrm>
          <a:prstGeom prst="rect">
            <a:avLst/>
          </a:prstGeom>
          <a:solidFill>
            <a:schemeClr val="accent3"/>
          </a:solidFill>
        </p:spPr>
        <p:txBody>
          <a:bodyPr wrap="square">
            <a:spAutoFit/>
          </a:bodyPr>
          <a:lstStyle/>
          <a:p>
            <a:r>
              <a:rPr lang="en-GB" sz="2300" b="1"/>
              <a:t>Rationale informs campaign design and delivery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0679514-8CC9-C1B6-410B-78175B4A822D}"/>
              </a:ext>
            </a:extLst>
          </p:cNvPr>
          <p:cNvSpPr txBox="1"/>
          <p:nvPr/>
        </p:nvSpPr>
        <p:spPr>
          <a:xfrm>
            <a:off x="3778250" y="6407666"/>
            <a:ext cx="6889750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/>
              <a:t>(WHO, 2022; NHS Digital, 2024)</a:t>
            </a:r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23A43501-B3A2-7D2A-7844-AC1DF11551A1}"/>
              </a:ext>
            </a:extLst>
          </p:cNvPr>
          <p:cNvSpPr/>
          <p:nvPr/>
        </p:nvSpPr>
        <p:spPr>
          <a:xfrm>
            <a:off x="5524500" y="4137875"/>
            <a:ext cx="969264" cy="1956816"/>
          </a:xfrm>
          <a:prstGeom prst="downArrow">
            <a:avLst>
              <a:gd name="adj1" fmla="val 50000"/>
              <a:gd name="adj2" fmla="val 91719"/>
            </a:avLst>
          </a:prstGeom>
          <a:solidFill>
            <a:srgbClr val="FF40C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B863FA-A821-CDC5-194E-6A130A527292}"/>
              </a:ext>
            </a:extLst>
          </p:cNvPr>
          <p:cNvSpPr txBox="1"/>
          <p:nvPr/>
        </p:nvSpPr>
        <p:spPr>
          <a:xfrm>
            <a:off x="32573" y="4993501"/>
            <a:ext cx="4635500" cy="1292662"/>
          </a:xfrm>
          <a:prstGeom prst="rect">
            <a:avLst/>
          </a:prstGeom>
          <a:solidFill>
            <a:srgbClr val="FF40C3"/>
          </a:solidFill>
        </p:spPr>
        <p:txBody>
          <a:bodyPr wrap="square" rtlCol="0">
            <a:spAutoFit/>
          </a:bodyPr>
          <a:lstStyle/>
          <a:p>
            <a:r>
              <a:rPr lang="en-GB" sz="20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.AppleSystemUIFont"/>
              </a:rPr>
              <a:t>This rationale informs the design, delivery and evaluation of the campaign, outlined in the next section</a:t>
            </a:r>
          </a:p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FEA665-F2ED-252D-1B9F-94D9BC3172F7}"/>
              </a:ext>
            </a:extLst>
          </p:cNvPr>
          <p:cNvSpPr txBox="1"/>
          <p:nvPr/>
        </p:nvSpPr>
        <p:spPr>
          <a:xfrm>
            <a:off x="7984434" y="642730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Nazish Shazady</a:t>
            </a:r>
          </a:p>
        </p:txBody>
      </p:sp>
    </p:spTree>
    <p:extLst>
      <p:ext uri="{BB962C8B-B14F-4D97-AF65-F5344CB8AC3E}">
        <p14:creationId xmlns:p14="http://schemas.microsoft.com/office/powerpoint/2010/main" val="41788884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83000" b="-8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74A5B5-7922-72FD-FC08-9C128B8D5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F3ADB-7351-4EED-AD6C-0C0F14F51006}" type="datetime1">
              <a:t>2/6/2026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F987B7-D805-FEBC-CBDA-0DB33CB14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15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4AC334-A1ED-5C5F-1184-2289DBB3151E}"/>
              </a:ext>
            </a:extLst>
          </p:cNvPr>
          <p:cNvSpPr txBox="1"/>
          <p:nvPr/>
        </p:nvSpPr>
        <p:spPr>
          <a:xfrm>
            <a:off x="3047838" y="-3775"/>
            <a:ext cx="7526216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8000">
                <a:solidFill>
                  <a:srgbClr val="FFC000"/>
                </a:solidFill>
              </a:rPr>
              <a:t>Campaign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E658A7-DD75-3291-8540-FA5D9696FD4C}"/>
              </a:ext>
            </a:extLst>
          </p:cNvPr>
          <p:cNvSpPr txBox="1"/>
          <p:nvPr/>
        </p:nvSpPr>
        <p:spPr>
          <a:xfrm>
            <a:off x="6122095" y="145615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55D6F0-19C5-9A8F-5A10-05EBAF091833}"/>
              </a:ext>
            </a:extLst>
          </p:cNvPr>
          <p:cNvSpPr txBox="1"/>
          <p:nvPr/>
        </p:nvSpPr>
        <p:spPr>
          <a:xfrm>
            <a:off x="2468981" y="134687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Google picture</a:t>
            </a:r>
          </a:p>
        </p:txBody>
      </p:sp>
    </p:spTree>
    <p:extLst>
      <p:ext uri="{BB962C8B-B14F-4D97-AF65-F5344CB8AC3E}">
        <p14:creationId xmlns:p14="http://schemas.microsoft.com/office/powerpoint/2010/main" val="26256610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4545BC7-B73C-3E67-6055-03A02A2FFDE0}"/>
              </a:ext>
            </a:extLst>
          </p:cNvPr>
          <p:cNvSpPr txBox="1"/>
          <p:nvPr/>
        </p:nvSpPr>
        <p:spPr>
          <a:xfrm>
            <a:off x="744758" y="128622"/>
            <a:ext cx="606728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  <a:ea typeface="+mn-lt"/>
                <a:cs typeface="+mn-lt"/>
              </a:rPr>
              <a:t>Campaign Overview</a:t>
            </a:r>
            <a:endParaRPr lang="en-US" sz="2800">
              <a:latin typeface="Lucida San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366548-CF3E-23F2-16BE-05410EBEEB98}"/>
              </a:ext>
            </a:extLst>
          </p:cNvPr>
          <p:cNvSpPr txBox="1"/>
          <p:nvPr/>
        </p:nvSpPr>
        <p:spPr>
          <a:xfrm>
            <a:off x="182217" y="894522"/>
            <a:ext cx="107607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Apto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9D14E5-3ED6-15D9-483B-E337EF3FB666}"/>
              </a:ext>
            </a:extLst>
          </p:cNvPr>
          <p:cNvSpPr txBox="1"/>
          <p:nvPr/>
        </p:nvSpPr>
        <p:spPr>
          <a:xfrm>
            <a:off x="4806" y="651832"/>
            <a:ext cx="6212862" cy="92333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ea typeface="+mn-lt"/>
                <a:cs typeface="+mn-lt"/>
              </a:rPr>
              <a:t>Eat Well, Grow Well: school-based nutrition campaign</a:t>
            </a:r>
            <a:endParaRPr lang="en-US" b="1"/>
          </a:p>
          <a:p>
            <a:endParaRPr lang="en-US" b="1"/>
          </a:p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7EAAEB-A2AC-7EE8-E5DA-EA67083C9405}"/>
              </a:ext>
            </a:extLst>
          </p:cNvPr>
          <p:cNvSpPr txBox="1"/>
          <p:nvPr/>
        </p:nvSpPr>
        <p:spPr>
          <a:xfrm>
            <a:off x="-19962" y="1564895"/>
            <a:ext cx="6209109" cy="6463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Commissioned by a local authority </a:t>
            </a:r>
          </a:p>
          <a:p>
            <a:endParaRPr lang="en-GB" b="1">
              <a:ea typeface="+mn-lt"/>
              <a:cs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2239F1-A2EF-E50A-D7EE-1FBD5B411540}"/>
              </a:ext>
            </a:extLst>
          </p:cNvPr>
          <p:cNvSpPr txBox="1"/>
          <p:nvPr/>
        </p:nvSpPr>
        <p:spPr>
          <a:xfrm>
            <a:off x="-17466" y="2219962"/>
            <a:ext cx="6218413" cy="646331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Targets children aged 5–11 years in the UK</a:t>
            </a:r>
            <a:endParaRPr lang="en-US" b="1"/>
          </a:p>
          <a:p>
            <a:endParaRPr lang="en-GB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7E09E7-ADA5-905B-D595-D476DD6B1303}"/>
              </a:ext>
            </a:extLst>
          </p:cNvPr>
          <p:cNvSpPr txBox="1"/>
          <p:nvPr/>
        </p:nvSpPr>
        <p:spPr>
          <a:xfrm>
            <a:off x="5962" y="3796588"/>
            <a:ext cx="6194892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Focus on diet and nutrition as a positive health behaviour</a:t>
            </a:r>
            <a:endParaRPr lang="en-US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234923B-A2E6-A49B-48A8-D004A277D09F}"/>
              </a:ext>
            </a:extLst>
          </p:cNvPr>
          <p:cNvSpPr txBox="1"/>
          <p:nvPr/>
        </p:nvSpPr>
        <p:spPr>
          <a:xfrm>
            <a:off x="-3266" y="4492981"/>
            <a:ext cx="6209034" cy="65676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Preventative health promotion approach (pre-illness)</a:t>
            </a:r>
            <a:endParaRPr lang="en-US" b="1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88D0EA-79A2-A1CA-1686-8E5939BDC3FB}"/>
              </a:ext>
            </a:extLst>
          </p:cNvPr>
          <p:cNvSpPr txBox="1"/>
          <p:nvPr/>
        </p:nvSpPr>
        <p:spPr>
          <a:xfrm>
            <a:off x="1045" y="5149944"/>
            <a:ext cx="6209640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Early childhood identified as a key life-course stage</a:t>
            </a:r>
            <a:endParaRPr lang="en-US" b="1"/>
          </a:p>
          <a:p>
            <a:endParaRPr lang="en-GB" b="1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47BE0B9-0F2C-B8BA-9A19-4FD3239033E1}"/>
              </a:ext>
            </a:extLst>
          </p:cNvPr>
          <p:cNvSpPr txBox="1"/>
          <p:nvPr/>
        </p:nvSpPr>
        <p:spPr>
          <a:xfrm>
            <a:off x="-4989" y="5809480"/>
            <a:ext cx="6221613" cy="923330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In the UK, only around 20% of children meet fruit and vegetable guidelines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</a:t>
            </a:r>
            <a:r>
              <a:rPr lang="en-GB" b="1" i="1">
                <a:ea typeface="+mn-lt"/>
                <a:cs typeface="+mn-lt"/>
              </a:rPr>
              <a:t>(NHS Digital, 2023; </a:t>
            </a:r>
            <a:r>
              <a:rPr lang="en-GB" b="1" i="1" err="1">
                <a:ea typeface="+mn-lt"/>
                <a:cs typeface="+mn-lt"/>
              </a:rPr>
              <a:t>Buttriss</a:t>
            </a:r>
            <a:r>
              <a:rPr lang="en-GB" b="1" i="1">
                <a:ea typeface="+mn-lt"/>
                <a:cs typeface="+mn-lt"/>
              </a:rPr>
              <a:t> and Lanham-New, 2017)</a:t>
            </a:r>
          </a:p>
        </p:txBody>
      </p:sp>
      <p:pic>
        <p:nvPicPr>
          <p:cNvPr id="12" name="Picture 11" descr="A close up of slices of kiwi&#10;&#10;AI-generated content may be incorrect.">
            <a:extLst>
              <a:ext uri="{FF2B5EF4-FFF2-40B4-BE49-F238E27FC236}">
                <a16:creationId xmlns:a16="http://schemas.microsoft.com/office/drawing/2014/main" id="{EB188D8B-A668-252D-02DA-18842FA481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0175" y="273499"/>
            <a:ext cx="5096818" cy="268487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E59493B-46B7-E782-5432-14E828B3DFF4}"/>
              </a:ext>
            </a:extLst>
          </p:cNvPr>
          <p:cNvSpPr txBox="1"/>
          <p:nvPr/>
        </p:nvSpPr>
        <p:spPr>
          <a:xfrm>
            <a:off x="10378360" y="2953027"/>
            <a:ext cx="18155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(Stock images)</a:t>
            </a:r>
          </a:p>
        </p:txBody>
      </p:sp>
      <p:pic>
        <p:nvPicPr>
          <p:cNvPr id="14" name="Picture 13" descr="A child sitting at a desk writing on a book&#10;&#10;AI-generated content may be incorrect.">
            <a:extLst>
              <a:ext uri="{FF2B5EF4-FFF2-40B4-BE49-F238E27FC236}">
                <a16:creationId xmlns:a16="http://schemas.microsoft.com/office/drawing/2014/main" id="{D58CB688-DF5C-7D34-6284-78F1284698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294" t="-3105" r="-37622" b="3105"/>
          <a:stretch>
            <a:fillRect/>
          </a:stretch>
        </p:blipFill>
        <p:spPr>
          <a:xfrm>
            <a:off x="8847615" y="3424701"/>
            <a:ext cx="5260846" cy="322629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55FBD34-3AE1-166B-CCE3-63A2F029DA1E}"/>
              </a:ext>
            </a:extLst>
          </p:cNvPr>
          <p:cNvSpPr txBox="1"/>
          <p:nvPr/>
        </p:nvSpPr>
        <p:spPr>
          <a:xfrm>
            <a:off x="6487934" y="6272335"/>
            <a:ext cx="200328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3A2DA1-0937-914A-6D3A-6FBC241076AF}"/>
              </a:ext>
            </a:extLst>
          </p:cNvPr>
          <p:cNvSpPr txBox="1"/>
          <p:nvPr/>
        </p:nvSpPr>
        <p:spPr>
          <a:xfrm>
            <a:off x="-16034" y="2864631"/>
            <a:ext cx="6219624" cy="92333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Delivered in  4 primary schools across Birmingham, UK</a:t>
            </a:r>
          </a:p>
          <a:p>
            <a:endParaRPr lang="en-GB" b="1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487F3BB-36B7-B72B-E59F-ECC3CBCBF382}"/>
              </a:ext>
            </a:extLst>
          </p:cNvPr>
          <p:cNvSpPr txBox="1"/>
          <p:nvPr/>
        </p:nvSpPr>
        <p:spPr>
          <a:xfrm>
            <a:off x="6337869" y="3141406"/>
            <a:ext cx="2307772" cy="2031325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“Birmingham has higher childhood overweight/obesity than the England average (NCMP data).”</a:t>
            </a:r>
          </a:p>
          <a:p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42308195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FADB370-8286-9CDD-7AC9-770E95BF415E}"/>
              </a:ext>
            </a:extLst>
          </p:cNvPr>
          <p:cNvSpPr txBox="1"/>
          <p:nvPr/>
        </p:nvSpPr>
        <p:spPr>
          <a:xfrm>
            <a:off x="3538467" y="224571"/>
            <a:ext cx="7284789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</a:rPr>
              <a:t>Campaign </a:t>
            </a:r>
            <a:r>
              <a:rPr lang="en-GB" sz="2800" b="1">
                <a:latin typeface="Lucida Sans"/>
                <a:ea typeface="+mn-lt"/>
                <a:cs typeface="+mn-lt"/>
              </a:rPr>
              <a:t>Design &amp; Structure</a:t>
            </a:r>
            <a:endParaRPr lang="en-US" sz="2800" b="1">
              <a:latin typeface="Lucida Sans"/>
            </a:endParaRP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5EE088-7ECA-4AF9-AADC-E676337433FA}"/>
              </a:ext>
            </a:extLst>
          </p:cNvPr>
          <p:cNvSpPr txBox="1"/>
          <p:nvPr/>
        </p:nvSpPr>
        <p:spPr>
          <a:xfrm>
            <a:off x="365826" y="838941"/>
            <a:ext cx="5362002" cy="92333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Programme delivered over 6–8 weeks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One structured nutrition session per week (45–60 minutes)</a:t>
            </a:r>
            <a:endParaRPr lang="en-US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04989F3-BEA0-9DAD-C05C-F4298C42B533}"/>
              </a:ext>
            </a:extLst>
          </p:cNvPr>
          <p:cNvSpPr txBox="1"/>
          <p:nvPr/>
        </p:nvSpPr>
        <p:spPr>
          <a:xfrm>
            <a:off x="3826565" y="190500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478B2D-B69E-EC20-5781-6D5DC84915FA}"/>
              </a:ext>
            </a:extLst>
          </p:cNvPr>
          <p:cNvSpPr txBox="1"/>
          <p:nvPr/>
        </p:nvSpPr>
        <p:spPr>
          <a:xfrm>
            <a:off x="6575189" y="977007"/>
            <a:ext cx="4795416" cy="1200329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Implemented across 4 Birmingham primary schools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Approximately 120 children aged 5–11 years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11DBB6-97EC-5203-DD1B-7276B9632833}"/>
              </a:ext>
            </a:extLst>
          </p:cNvPr>
          <p:cNvSpPr txBox="1"/>
          <p:nvPr/>
        </p:nvSpPr>
        <p:spPr>
          <a:xfrm>
            <a:off x="142670" y="2123955"/>
            <a:ext cx="4825362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Daily classroom-based activities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Food groups matching, snack swaps, food diary reflections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4ADC24-2425-EE28-F77F-3C8DEAF3CD4C}"/>
              </a:ext>
            </a:extLst>
          </p:cNvPr>
          <p:cNvSpPr txBox="1"/>
          <p:nvPr/>
        </p:nvSpPr>
        <p:spPr>
          <a:xfrm>
            <a:off x="6574751" y="2721969"/>
            <a:ext cx="4421808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Interactive, age-appropriate activities</a:t>
            </a:r>
            <a:endParaRPr lang="en-US" b="1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A6C223C-D15E-950D-B3C7-D5679B335810}"/>
              </a:ext>
            </a:extLst>
          </p:cNvPr>
          <p:cNvSpPr txBox="1"/>
          <p:nvPr/>
        </p:nvSpPr>
        <p:spPr>
          <a:xfrm>
            <a:off x="213043" y="4874905"/>
            <a:ext cx="4682435" cy="9233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Teacher-led delivery and support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Teachers facilitate activities and reinforce messages daily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A961B07-4DCB-4BC4-2D64-82544F0E78C1}"/>
              </a:ext>
            </a:extLst>
          </p:cNvPr>
          <p:cNvSpPr txBox="1"/>
          <p:nvPr/>
        </p:nvSpPr>
        <p:spPr>
          <a:xfrm>
            <a:off x="6571396" y="3892075"/>
            <a:ext cx="5172764" cy="64633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Designed for real-world feasibility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392629-79C2-2EFD-0D61-4A0E48C1723C}"/>
              </a:ext>
            </a:extLst>
          </p:cNvPr>
          <p:cNvSpPr txBox="1"/>
          <p:nvPr/>
        </p:nvSpPr>
        <p:spPr>
          <a:xfrm>
            <a:off x="5598762" y="5180232"/>
            <a:ext cx="5219488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Participation monitoring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Daily checklist records attendance, engagement, and task completion</a:t>
            </a:r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B3AB3F4-4FBA-4767-7101-DABB25283EC6}"/>
              </a:ext>
            </a:extLst>
          </p:cNvPr>
          <p:cNvSpPr txBox="1"/>
          <p:nvPr/>
        </p:nvSpPr>
        <p:spPr>
          <a:xfrm>
            <a:off x="9508434" y="644386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34D6A9C-3D92-8081-1D8A-124725F9A792}"/>
              </a:ext>
            </a:extLst>
          </p:cNvPr>
          <p:cNvSpPr txBox="1"/>
          <p:nvPr/>
        </p:nvSpPr>
        <p:spPr>
          <a:xfrm>
            <a:off x="872985" y="3428122"/>
            <a:ext cx="5333999" cy="923330"/>
          </a:xfrm>
          <a:prstGeom prst="rect">
            <a:avLst/>
          </a:prstGeom>
          <a:solidFill>
            <a:srgbClr val="FF8CDB"/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Weekly interactive activities</a:t>
            </a:r>
            <a:br>
              <a:rPr lang="en-GB" b="1">
                <a:solidFill>
                  <a:schemeClr val="tx1"/>
                </a:solidFill>
                <a:ea typeface="+mn-lt"/>
                <a:cs typeface="+mn-lt"/>
              </a:rPr>
            </a:br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 Taste-testing sessions, lunchbox challenges, group discussions</a:t>
            </a:r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3534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A5B3EA-CB75-A8D9-F10A-F313001C9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CF7F4-0A22-45E8-A1B0-15E40B004CBE}" type="datetime1">
              <a:t>2/6/2026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119398-CA09-B264-6CEF-CF15AA9AA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18</a:t>
            </a:fld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96613D7-AA16-D4B2-CA89-6914C44FE0A0}"/>
              </a:ext>
            </a:extLst>
          </p:cNvPr>
          <p:cNvSpPr txBox="1"/>
          <p:nvPr/>
        </p:nvSpPr>
        <p:spPr>
          <a:xfrm>
            <a:off x="9450960" y="635207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9CEB07E-1584-A690-0346-6B113D266036}"/>
              </a:ext>
            </a:extLst>
          </p:cNvPr>
          <p:cNvSpPr txBox="1"/>
          <p:nvPr/>
        </p:nvSpPr>
        <p:spPr>
          <a:xfrm>
            <a:off x="452104" y="127424"/>
            <a:ext cx="1429042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latin typeface="Lucida Sans"/>
                <a:ea typeface="+mn-lt"/>
                <a:cs typeface="+mn-lt"/>
              </a:rPr>
              <a:t>I</a:t>
            </a:r>
            <a:r>
              <a:rPr lang="en-GB" sz="2800" b="1">
                <a:latin typeface="Lucida Sans"/>
                <a:ea typeface="+mn-lt"/>
                <a:cs typeface="+mn-lt"/>
              </a:rPr>
              <a:t>mpact &amp; Outcome Evaluation – Eat Well, Grow Well Campaign</a:t>
            </a:r>
            <a:endParaRPr lang="en-US" sz="2800" b="1">
              <a:latin typeface="Lucida Sans"/>
            </a:endParaRPr>
          </a:p>
        </p:txBody>
      </p:sp>
      <p:pic>
        <p:nvPicPr>
          <p:cNvPr id="20" name="Picture 19" descr="A lunch box with food in it&#10;&#10;AI-generated content may be incorrect.">
            <a:extLst>
              <a:ext uri="{FF2B5EF4-FFF2-40B4-BE49-F238E27FC236}">
                <a16:creationId xmlns:a16="http://schemas.microsoft.com/office/drawing/2014/main" id="{DBEE748B-D46F-DAD0-77EB-C57B8DD2E5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6132" y="965070"/>
            <a:ext cx="5591376" cy="3995093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EB1E01F8-C988-2875-D9E5-551646C6A738}"/>
              </a:ext>
            </a:extLst>
          </p:cNvPr>
          <p:cNvSpPr txBox="1"/>
          <p:nvPr/>
        </p:nvSpPr>
        <p:spPr>
          <a:xfrm>
            <a:off x="149086" y="971825"/>
            <a:ext cx="2743200" cy="1477328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Impact evaluation focuses on short-term changes in nutrition knowledge and attitudes.</a:t>
            </a:r>
            <a:endParaRPr lang="en-US" b="1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A8286DF-7B04-B8E1-8235-6B8414A3E2AD}"/>
              </a:ext>
            </a:extLst>
          </p:cNvPr>
          <p:cNvSpPr txBox="1"/>
          <p:nvPr/>
        </p:nvSpPr>
        <p:spPr>
          <a:xfrm>
            <a:off x="154608" y="2672521"/>
            <a:ext cx="2743200" cy="14773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Children’s awareness of healthy food choices is assessed before and after the campaign.</a:t>
            </a:r>
            <a:endParaRPr lang="en-US" b="1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6A9E798-AF3C-79FB-6D65-2744F751A882}"/>
              </a:ext>
            </a:extLst>
          </p:cNvPr>
          <p:cNvSpPr txBox="1"/>
          <p:nvPr/>
        </p:nvSpPr>
        <p:spPr>
          <a:xfrm>
            <a:off x="154608" y="4362173"/>
            <a:ext cx="2743200" cy="120032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Engagement with activities is observed during classroom sessions.</a:t>
            </a:r>
            <a:endParaRPr lang="en-US" b="1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2D485DF-6862-C26D-2021-DAF4914D748F}"/>
              </a:ext>
            </a:extLst>
          </p:cNvPr>
          <p:cNvSpPr txBox="1"/>
          <p:nvPr/>
        </p:nvSpPr>
        <p:spPr>
          <a:xfrm>
            <a:off x="3163956" y="5560391"/>
            <a:ext cx="2743200" cy="92333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Outcome evaluation examines behavioural change over time.</a:t>
            </a:r>
            <a:endParaRPr lang="en-US" b="1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EC10AD4-5860-ECE5-A87B-5921E91D56C5}"/>
              </a:ext>
            </a:extLst>
          </p:cNvPr>
          <p:cNvSpPr txBox="1"/>
          <p:nvPr/>
        </p:nvSpPr>
        <p:spPr>
          <a:xfrm>
            <a:off x="6096000" y="5569905"/>
            <a:ext cx="2743200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Changes include increased fruit and vegetable intake.</a:t>
            </a:r>
            <a:endParaRPr lang="en-US" b="1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8B11022-C199-2730-0D22-C8F51856F8EE}"/>
              </a:ext>
            </a:extLst>
          </p:cNvPr>
          <p:cNvSpPr txBox="1"/>
          <p:nvPr/>
        </p:nvSpPr>
        <p:spPr>
          <a:xfrm>
            <a:off x="8796130" y="944217"/>
            <a:ext cx="2743200" cy="923330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Reduced consumption of sugary snacks and drinks is monitored.</a:t>
            </a:r>
            <a:endParaRPr lang="en-US" b="1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5EFF36C-3472-A1A8-6E86-6B1B61743F64}"/>
              </a:ext>
            </a:extLst>
          </p:cNvPr>
          <p:cNvSpPr txBox="1"/>
          <p:nvPr/>
        </p:nvSpPr>
        <p:spPr>
          <a:xfrm>
            <a:off x="8843022" y="2259071"/>
            <a:ext cx="2743200" cy="2308324"/>
          </a:xfrm>
          <a:prstGeom prst="rect">
            <a:avLst/>
          </a:prstGeom>
          <a:solidFill>
            <a:srgbClr val="FF8CDB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Behavioural data is collected through lunchbox activities and parent food diaries.</a:t>
            </a:r>
            <a:endParaRPr lang="en-US" b="1"/>
          </a:p>
          <a:p>
            <a:r>
              <a:rPr lang="en-GB" b="1" i="1">
                <a:ea typeface="+mn-lt"/>
                <a:cs typeface="+mn-lt"/>
              </a:rPr>
              <a:t>(</a:t>
            </a:r>
            <a:r>
              <a:rPr lang="en-GB" b="1" i="1" err="1">
                <a:ea typeface="+mn-lt"/>
                <a:cs typeface="+mn-lt"/>
              </a:rPr>
              <a:t>Nutbeam</a:t>
            </a:r>
            <a:r>
              <a:rPr lang="en-GB" b="1" i="1">
                <a:ea typeface="+mn-lt"/>
                <a:cs typeface="+mn-lt"/>
              </a:rPr>
              <a:t>, 1998; </a:t>
            </a:r>
            <a:r>
              <a:rPr lang="en-GB" b="1" i="1" err="1">
                <a:ea typeface="+mn-lt"/>
                <a:cs typeface="+mn-lt"/>
              </a:rPr>
              <a:t>Rootman</a:t>
            </a:r>
            <a:r>
              <a:rPr lang="en-GB" b="1" i="1">
                <a:ea typeface="+mn-lt"/>
                <a:cs typeface="+mn-lt"/>
              </a:rPr>
              <a:t> et al., 2001)</a:t>
            </a:r>
            <a:endParaRPr lang="en-GB" b="1"/>
          </a:p>
          <a:p>
            <a:pPr algn="l"/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0853105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397B09-F3A1-37C7-EB4A-1649F7172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AD5F3-B22C-4B48-A036-1B6E54BB2959}" type="datetime1">
              <a:t>2/6/2026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98FEF6-1CD7-21D2-0CA7-DD5275066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19</a:t>
            </a:fld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C15ABA1-7F6C-6E14-0345-0E2C47AED4E7}"/>
              </a:ext>
            </a:extLst>
          </p:cNvPr>
          <p:cNvSpPr txBox="1"/>
          <p:nvPr/>
        </p:nvSpPr>
        <p:spPr>
          <a:xfrm>
            <a:off x="9801123" y="598395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2E0920-F33B-E682-2831-F041F423944B}"/>
              </a:ext>
            </a:extLst>
          </p:cNvPr>
          <p:cNvSpPr txBox="1"/>
          <p:nvPr/>
        </p:nvSpPr>
        <p:spPr>
          <a:xfrm>
            <a:off x="2308086" y="259521"/>
            <a:ext cx="8662503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</a:rPr>
              <a:t>Evaluation Methods &amp; Data Collection</a:t>
            </a:r>
            <a:endParaRPr lang="en-US" sz="2800">
              <a:latin typeface="Lucida Sans"/>
            </a:endParaRPr>
          </a:p>
          <a:p>
            <a:pPr algn="l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186C61F-31D3-0D39-3E1A-0F3500E03963}"/>
              </a:ext>
            </a:extLst>
          </p:cNvPr>
          <p:cNvSpPr txBox="1"/>
          <p:nvPr/>
        </p:nvSpPr>
        <p:spPr>
          <a:xfrm>
            <a:off x="-5522" y="839557"/>
            <a:ext cx="5040244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The campaign uses a mixed-methods evaluation approach.</a:t>
            </a:r>
            <a:endParaRPr lang="en-US" b="1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FC23DA0-AA73-B40C-6CB3-95F0B679EE00}"/>
              </a:ext>
            </a:extLst>
          </p:cNvPr>
          <p:cNvSpPr txBox="1"/>
          <p:nvPr/>
        </p:nvSpPr>
        <p:spPr>
          <a:xfrm>
            <a:off x="-11722" y="1493162"/>
            <a:ext cx="5062330" cy="646331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Quantitative data includes attendance records and participation levels.</a:t>
            </a:r>
            <a:endParaRPr lang="en-US" b="1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C6470FB-8343-661E-B535-2DBA41372AF9}"/>
              </a:ext>
            </a:extLst>
          </p:cNvPr>
          <p:cNvSpPr txBox="1"/>
          <p:nvPr/>
        </p:nvSpPr>
        <p:spPr>
          <a:xfrm>
            <a:off x="-680" y="2144729"/>
            <a:ext cx="5040244" cy="668417"/>
          </a:xfrm>
          <a:prstGeom prst="rect">
            <a:avLst/>
          </a:prstGeom>
          <a:solidFill>
            <a:srgbClr val="FF8CDB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Pre- and post-session quizzes measure changes in nutrition knowledge. </a:t>
            </a:r>
            <a:endParaRPr lang="en-US" b="1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477EFCB-82A9-E875-645D-BE0A989C95EC}"/>
              </a:ext>
            </a:extLst>
          </p:cNvPr>
          <p:cNvSpPr txBox="1"/>
          <p:nvPr/>
        </p:nvSpPr>
        <p:spPr>
          <a:xfrm>
            <a:off x="0" y="2812178"/>
            <a:ext cx="5062330" cy="646331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Qualitative data is collected from teachers, parents, and children.</a:t>
            </a:r>
            <a:endParaRPr lang="en-US" b="1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EE40BB9-F65F-BB09-760D-EFB9B5BD8F84}"/>
              </a:ext>
            </a:extLst>
          </p:cNvPr>
          <p:cNvSpPr txBox="1"/>
          <p:nvPr/>
        </p:nvSpPr>
        <p:spPr>
          <a:xfrm>
            <a:off x="-35169" y="3452020"/>
            <a:ext cx="5051286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Feedback is gathered through questionnaires and informal discussions.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46E9512-1629-4794-3A07-A0ED549E8FEF}"/>
              </a:ext>
            </a:extLst>
          </p:cNvPr>
          <p:cNvSpPr txBox="1"/>
          <p:nvPr/>
        </p:nvSpPr>
        <p:spPr>
          <a:xfrm>
            <a:off x="-5521" y="4109787"/>
            <a:ext cx="5040242" cy="646331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Using multiple data sources improves validity and reliability.</a:t>
            </a:r>
            <a:endParaRPr lang="en-US" b="1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562DD85-61EF-7B3C-97D0-D6F3F5DBCA1F}"/>
              </a:ext>
            </a:extLst>
          </p:cNvPr>
          <p:cNvSpPr txBox="1"/>
          <p:nvPr/>
        </p:nvSpPr>
        <p:spPr>
          <a:xfrm>
            <a:off x="-24124" y="4742749"/>
            <a:ext cx="5062329" cy="923330"/>
          </a:xfrm>
          <a:prstGeom prst="rect">
            <a:avLst/>
          </a:prstGeom>
          <a:solidFill>
            <a:srgbClr val="FF8CDB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This approach supports accountability to local commissioners.</a:t>
            </a:r>
            <a:endParaRPr lang="en-US" b="1"/>
          </a:p>
          <a:p>
            <a:r>
              <a:rPr lang="en-GB" b="1" i="1">
                <a:ea typeface="+mn-lt"/>
                <a:cs typeface="+mn-lt"/>
              </a:rPr>
              <a:t>(Hawe et al., 1994; NICE, 2025)</a:t>
            </a:r>
            <a:endParaRPr lang="en-GB" b="1"/>
          </a:p>
        </p:txBody>
      </p:sp>
      <p:pic>
        <p:nvPicPr>
          <p:cNvPr id="23" name="Picture 22" descr="A group of children serving food&#10;&#10;AI-generated content may be incorrect.">
            <a:extLst>
              <a:ext uri="{FF2B5EF4-FFF2-40B4-BE49-F238E27FC236}">
                <a16:creationId xmlns:a16="http://schemas.microsoft.com/office/drawing/2014/main" id="{D96CDF63-228E-4BB8-26D0-9CFCF5FBE6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2374" y="837373"/>
            <a:ext cx="3353076" cy="2444473"/>
          </a:xfrm>
          <a:prstGeom prst="rect">
            <a:avLst/>
          </a:prstGeom>
        </p:spPr>
      </p:pic>
      <p:pic>
        <p:nvPicPr>
          <p:cNvPr id="25" name="Picture 24" descr="A child drawing on a book&#10;&#10;AI-generated content may be incorrect.">
            <a:extLst>
              <a:ext uri="{FF2B5EF4-FFF2-40B4-BE49-F238E27FC236}">
                <a16:creationId xmlns:a16="http://schemas.microsoft.com/office/drawing/2014/main" id="{E2769A76-8A2D-B1BD-183A-2E060F8B57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7542" y="3279915"/>
            <a:ext cx="4257261" cy="2882348"/>
          </a:xfrm>
          <a:prstGeom prst="rect">
            <a:avLst/>
          </a:prstGeom>
        </p:spPr>
      </p:pic>
      <p:pic>
        <p:nvPicPr>
          <p:cNvPr id="26" name="Picture 25" descr="A lunch box with food in it&#10;&#10;AI-generated content may be incorrect.">
            <a:extLst>
              <a:ext uri="{FF2B5EF4-FFF2-40B4-BE49-F238E27FC236}">
                <a16:creationId xmlns:a16="http://schemas.microsoft.com/office/drawing/2014/main" id="{FA527F58-E11D-AA53-ABD8-C722416B96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14948" y="831920"/>
            <a:ext cx="3167407" cy="2433292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41B92593-FD8E-8576-8E1F-DDDD80992933}"/>
              </a:ext>
            </a:extLst>
          </p:cNvPr>
          <p:cNvSpPr txBox="1"/>
          <p:nvPr/>
        </p:nvSpPr>
        <p:spPr>
          <a:xfrm>
            <a:off x="9293088" y="3279913"/>
            <a:ext cx="2875721" cy="1200329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The evaluation findings will inform future improvements to the campaign.</a:t>
            </a:r>
            <a:endParaRPr lang="en-US" b="1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93D5678-D316-AD06-BC92-C88016FB5024}"/>
              </a:ext>
            </a:extLst>
          </p:cNvPr>
          <p:cNvSpPr txBox="1"/>
          <p:nvPr/>
        </p:nvSpPr>
        <p:spPr>
          <a:xfrm>
            <a:off x="9287565" y="4478131"/>
            <a:ext cx="2864677" cy="1200329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Results may also support wider implementation across Birmingham schools.</a:t>
            </a:r>
            <a:endParaRPr lang="en-US" b="1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AC71C43-B04F-395F-2B5B-9E121BD3E330}"/>
              </a:ext>
            </a:extLst>
          </p:cNvPr>
          <p:cNvSpPr txBox="1"/>
          <p:nvPr/>
        </p:nvSpPr>
        <p:spPr>
          <a:xfrm>
            <a:off x="5877254" y="635620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Stock images used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732CDD-56DA-9397-1ED1-D54B21C35F99}"/>
              </a:ext>
            </a:extLst>
          </p:cNvPr>
          <p:cNvSpPr txBox="1"/>
          <p:nvPr/>
        </p:nvSpPr>
        <p:spPr>
          <a:xfrm>
            <a:off x="-7476" y="5636760"/>
            <a:ext cx="5032088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Parent/carer confidence in healthy lunchbox choices measured via short pre/post questionnaire or feedback form.”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1295068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1C5EBB7-721C-01FB-F6B6-C1D7D7F94B1E}"/>
              </a:ext>
            </a:extLst>
          </p:cNvPr>
          <p:cNvSpPr txBox="1"/>
          <p:nvPr/>
        </p:nvSpPr>
        <p:spPr>
          <a:xfrm>
            <a:off x="2717163" y="176227"/>
            <a:ext cx="6751982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  <a:ea typeface="+mn-lt"/>
                <a:cs typeface="+mn-lt"/>
              </a:rPr>
              <a:t>Campaign Evaluation Approach</a:t>
            </a:r>
            <a:endParaRPr lang="en-US" b="1">
              <a:latin typeface="Lucida Sans"/>
            </a:endParaRP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algn="l"/>
            <a:endParaRPr lang="en-GB"/>
          </a:p>
        </p:txBody>
      </p:sp>
      <p:pic>
        <p:nvPicPr>
          <p:cNvPr id="3" name="Picture 2" descr="A paper cut of a person pointing at a graph&#10;&#10;AI-generated content may be incorrect.">
            <a:extLst>
              <a:ext uri="{FF2B5EF4-FFF2-40B4-BE49-F238E27FC236}">
                <a16:creationId xmlns:a16="http://schemas.microsoft.com/office/drawing/2014/main" id="{55C4B533-EA36-8669-2678-5D592696C4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759" y="694432"/>
            <a:ext cx="6391829" cy="567272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8999BA1-B8C0-2856-1F16-F10663028913}"/>
              </a:ext>
            </a:extLst>
          </p:cNvPr>
          <p:cNvSpPr txBox="1"/>
          <p:nvPr/>
        </p:nvSpPr>
        <p:spPr>
          <a:xfrm>
            <a:off x="6718301" y="921595"/>
            <a:ext cx="5161720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Uses a mixed-methods evaluation design</a:t>
            </a:r>
            <a:endParaRPr lang="en-US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623DD2-F9A1-4B5F-0073-16FFD1C983FB}"/>
              </a:ext>
            </a:extLst>
          </p:cNvPr>
          <p:cNvSpPr txBox="1"/>
          <p:nvPr/>
        </p:nvSpPr>
        <p:spPr>
          <a:xfrm>
            <a:off x="6734995" y="1840747"/>
            <a:ext cx="5142629" cy="646331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Combines quantitative and qualitative data</a:t>
            </a:r>
            <a:endParaRPr lang="en-US" b="1"/>
          </a:p>
          <a:p>
            <a:endParaRPr lang="en-GB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DD2EE2-9262-B3F4-6BB2-CAB2771E21BD}"/>
              </a:ext>
            </a:extLst>
          </p:cNvPr>
          <p:cNvSpPr txBox="1"/>
          <p:nvPr/>
        </p:nvSpPr>
        <p:spPr>
          <a:xfrm>
            <a:off x="6723272" y="2684318"/>
            <a:ext cx="5173139" cy="92333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Process evaluation: delivery and engagement</a:t>
            </a:r>
          </a:p>
          <a:p>
            <a:endParaRPr lang="en-GB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CBA516-3DCF-E6FA-69BD-F060E0DBBB96}"/>
              </a:ext>
            </a:extLst>
          </p:cNvPr>
          <p:cNvSpPr txBox="1"/>
          <p:nvPr/>
        </p:nvSpPr>
        <p:spPr>
          <a:xfrm>
            <a:off x="6722592" y="4566841"/>
            <a:ext cx="5150677" cy="92333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Impact evaluation: sustainability of behaviour change </a:t>
            </a:r>
            <a:endParaRPr lang="en-US" b="1"/>
          </a:p>
          <a:p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8238E11-6570-EA0C-B690-348F91C61A29}"/>
              </a:ext>
            </a:extLst>
          </p:cNvPr>
          <p:cNvSpPr txBox="1"/>
          <p:nvPr/>
        </p:nvSpPr>
        <p:spPr>
          <a:xfrm>
            <a:off x="581057" y="636860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(Stock images)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4E65FB-0C75-95F0-A023-70523C48FDCD}"/>
              </a:ext>
            </a:extLst>
          </p:cNvPr>
          <p:cNvSpPr txBox="1"/>
          <p:nvPr/>
        </p:nvSpPr>
        <p:spPr>
          <a:xfrm>
            <a:off x="3671956" y="636656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8C748AD-1A4F-2B4D-5199-3428E21EC574}"/>
              </a:ext>
            </a:extLst>
          </p:cNvPr>
          <p:cNvSpPr txBox="1"/>
          <p:nvPr/>
        </p:nvSpPr>
        <p:spPr>
          <a:xfrm>
            <a:off x="6727929" y="3720752"/>
            <a:ext cx="5169876" cy="646331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Outcome evaluation: behaviour and knowledge change</a:t>
            </a:r>
            <a:endParaRPr lang="en-US" b="1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AC449DE-22B8-49C7-3915-005660DABBD4}"/>
              </a:ext>
            </a:extLst>
          </p:cNvPr>
          <p:cNvSpPr txBox="1"/>
          <p:nvPr/>
        </p:nvSpPr>
        <p:spPr>
          <a:xfrm>
            <a:off x="6723742" y="5621442"/>
            <a:ext cx="5158153" cy="92333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Mixed methods strengthen validity in complex interventions</a:t>
            </a:r>
            <a:br>
              <a:rPr lang="en-GB" b="1"/>
            </a:br>
            <a:r>
              <a:rPr lang="en-GB" b="1" i="1"/>
              <a:t>(Quigley et al., 2025; Davies et al., 2025)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5439099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44C48A0-CF79-252D-0F35-7B7392472EBD}"/>
              </a:ext>
            </a:extLst>
          </p:cNvPr>
          <p:cNvSpPr txBox="1"/>
          <p:nvPr/>
        </p:nvSpPr>
        <p:spPr>
          <a:xfrm>
            <a:off x="3403467" y="128990"/>
            <a:ext cx="5758069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</a:rPr>
              <a:t>Measuring Campaign Aims</a:t>
            </a:r>
            <a:endParaRPr lang="en-US" sz="2800">
              <a:latin typeface="Lucida Sans"/>
            </a:endParaRP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algn="l"/>
            <a:endParaRPr lang="en-GB"/>
          </a:p>
        </p:txBody>
      </p:sp>
      <p:pic>
        <p:nvPicPr>
          <p:cNvPr id="3" name="Picture 2" descr="Watermelon slices on a red and white checkered surface&#10;&#10;AI-generated content may be incorrect.">
            <a:extLst>
              <a:ext uri="{FF2B5EF4-FFF2-40B4-BE49-F238E27FC236}">
                <a16:creationId xmlns:a16="http://schemas.microsoft.com/office/drawing/2014/main" id="{9B32440F-EB5B-3709-2F71-3253A80DC0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5374" y="670400"/>
            <a:ext cx="4944749" cy="365237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B6F580E-F731-9F78-9237-4D91B03CF2D1}"/>
              </a:ext>
            </a:extLst>
          </p:cNvPr>
          <p:cNvSpPr txBox="1"/>
          <p:nvPr/>
        </p:nvSpPr>
        <p:spPr>
          <a:xfrm>
            <a:off x="111337" y="1590218"/>
            <a:ext cx="3174369" cy="509003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Campaign aims clearly linked to evaluation methods. </a:t>
            </a:r>
            <a:endParaRPr lang="en-US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Fruit &amp; vegetable intake → food diaries  </a:t>
            </a:r>
            <a:endParaRPr lang="en-GB" b="1"/>
          </a:p>
          <a:p>
            <a:endParaRPr lang="en-GB" b="1"/>
          </a:p>
          <a:p>
            <a:r>
              <a:rPr lang="en-GB" b="1">
                <a:ea typeface="+mn-lt"/>
                <a:cs typeface="+mn-lt"/>
              </a:rPr>
              <a:t>Sugary snack intake → snack logs</a:t>
            </a:r>
            <a:endParaRPr lang="en-GB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Nutrition knowledge → quiz score comparison</a:t>
            </a:r>
            <a:endParaRPr lang="en-GB" b="1"/>
          </a:p>
          <a:p>
            <a:endParaRPr lang="en-GB" b="1"/>
          </a:p>
          <a:p>
            <a:r>
              <a:rPr lang="en-GB" b="1">
                <a:ea typeface="+mn-lt"/>
                <a:cs typeface="+mn-lt"/>
              </a:rPr>
              <a:t>“Aims are SMART: specific, measurable, achievable, relevant and time-bound.”</a:t>
            </a:r>
            <a:endParaRPr lang="en-GB" b="1"/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745D74-19C3-4B09-8E08-BEB2EDD7E4D3}"/>
              </a:ext>
            </a:extLst>
          </p:cNvPr>
          <p:cNvSpPr txBox="1"/>
          <p:nvPr/>
        </p:nvSpPr>
        <p:spPr>
          <a:xfrm>
            <a:off x="8536336" y="368420"/>
            <a:ext cx="3530158" cy="3763657"/>
          </a:xfrm>
          <a:prstGeom prst="rect">
            <a:avLst/>
          </a:prstGeom>
          <a:solidFill>
            <a:srgbClr val="00B050"/>
          </a:solidFill>
          <a:ln>
            <a:solidFill>
              <a:schemeClr val="accent2"/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Nutrition knowledge → pre- and post-quiz comparison</a:t>
            </a:r>
            <a:endParaRPr lang="en-US" b="1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b="1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Attendance data measures reach</a:t>
            </a:r>
            <a:endParaRPr lang="en-GB" b="1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b="1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Enables accountability and transparency</a:t>
            </a:r>
            <a:endParaRPr lang="en-GB" b="1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b="1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Reflects best practice in nutrition campaigns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b="1" i="1">
                <a:solidFill>
                  <a:schemeClr val="tx1"/>
                </a:solidFill>
                <a:ea typeface="+mn-lt"/>
                <a:cs typeface="+mn-lt"/>
              </a:rPr>
              <a:t>(Chambers et al., 2021)</a:t>
            </a:r>
            <a:endParaRPr lang="en-GB" b="1">
              <a:solidFill>
                <a:schemeClr val="tx1"/>
              </a:solidFill>
            </a:endParaRPr>
          </a:p>
          <a:p>
            <a:endParaRPr lang="en-GB" b="1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07ECC56-8D75-EBA2-660D-E2FE7F5450DC}"/>
              </a:ext>
            </a:extLst>
          </p:cNvPr>
          <p:cNvSpPr txBox="1"/>
          <p:nvPr/>
        </p:nvSpPr>
        <p:spPr>
          <a:xfrm>
            <a:off x="10363350" y="4140583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Stock images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942DDD8-E252-6E4A-191D-3F8FAA6A26D0}"/>
              </a:ext>
            </a:extLst>
          </p:cNvPr>
          <p:cNvSpPr txBox="1"/>
          <p:nvPr/>
        </p:nvSpPr>
        <p:spPr>
          <a:xfrm>
            <a:off x="10368477" y="5881794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pic>
        <p:nvPicPr>
          <p:cNvPr id="6" name="Picture 5" descr="A green lunch box with a sandwich and nuts&#10;&#10;AI-generated content may be incorrect.">
            <a:extLst>
              <a:ext uri="{FF2B5EF4-FFF2-40B4-BE49-F238E27FC236}">
                <a16:creationId xmlns:a16="http://schemas.microsoft.com/office/drawing/2014/main" id="{85A1BD7D-DC1A-0C02-81DF-9584D43262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61" y="132660"/>
            <a:ext cx="3181627" cy="1269724"/>
          </a:xfrm>
          <a:prstGeom prst="rect">
            <a:avLst/>
          </a:prstGeom>
        </p:spPr>
      </p:pic>
      <p:pic>
        <p:nvPicPr>
          <p:cNvPr id="7" name="Picture 6" descr="A table with different foods on it&#10;&#10;AI-generated content may be incorrect.">
            <a:extLst>
              <a:ext uri="{FF2B5EF4-FFF2-40B4-BE49-F238E27FC236}">
                <a16:creationId xmlns:a16="http://schemas.microsoft.com/office/drawing/2014/main" id="{20697192-B5B3-67B7-44C8-8FC8C2A8B4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1246" y="4498146"/>
            <a:ext cx="4009334" cy="2168664"/>
          </a:xfrm>
          <a:prstGeom prst="rect">
            <a:avLst/>
          </a:prstGeom>
        </p:spPr>
      </p:pic>
      <p:pic>
        <p:nvPicPr>
          <p:cNvPr id="10" name="Picture 9" descr="A person and a child buying apples&#10;&#10;AI-generated content may be incorrect.">
            <a:extLst>
              <a:ext uri="{FF2B5EF4-FFF2-40B4-BE49-F238E27FC236}">
                <a16:creationId xmlns:a16="http://schemas.microsoft.com/office/drawing/2014/main" id="{2F2B9634-2469-3248-4247-9012627563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35072" y="4401173"/>
            <a:ext cx="2330726" cy="238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0604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1FEF29-507C-691A-D980-29646F6AF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319FA-A75B-4C6E-BDB9-A9D36AFEFEBB}" type="datetime1">
              <a:rPr lang="en-GB" smtClean="0"/>
              <a:t>06/02/2026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8F67CB-56DE-F8F8-FC3E-C222FE5197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22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069714-6BA4-3772-0A6C-5313CAE4ABFD}"/>
              </a:ext>
            </a:extLst>
          </p:cNvPr>
          <p:cNvSpPr txBox="1"/>
          <p:nvPr/>
        </p:nvSpPr>
        <p:spPr>
          <a:xfrm>
            <a:off x="3268870" y="138041"/>
            <a:ext cx="5294242" cy="707886"/>
          </a:xfrm>
          <a:prstGeom prst="rect">
            <a:avLst/>
          </a:prstGeom>
          <a:solidFill>
            <a:schemeClr val="bg1"/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solidFill>
                  <a:schemeClr val="accent1"/>
                </a:solidFill>
                <a:latin typeface="Lucida Bright"/>
              </a:rPr>
              <a:t>Eat</a:t>
            </a:r>
            <a:r>
              <a:rPr lang="en-GB" sz="4000">
                <a:solidFill>
                  <a:schemeClr val="bg1"/>
                </a:solidFill>
                <a:latin typeface="Lucida Bright"/>
              </a:rPr>
              <a:t> </a:t>
            </a:r>
            <a:r>
              <a:rPr lang="en-GB" sz="4000">
                <a:solidFill>
                  <a:schemeClr val="accent3"/>
                </a:solidFill>
                <a:latin typeface="Lucida Bright"/>
              </a:rPr>
              <a:t>Well</a:t>
            </a:r>
            <a:r>
              <a:rPr lang="en-GB" sz="4000">
                <a:solidFill>
                  <a:schemeClr val="bg1"/>
                </a:solidFill>
                <a:latin typeface="Lucida Bright"/>
              </a:rPr>
              <a:t>, </a:t>
            </a:r>
            <a:r>
              <a:rPr lang="en-GB" sz="4000">
                <a:solidFill>
                  <a:srgbClr val="C00000"/>
                </a:solidFill>
                <a:latin typeface="Lucida Bright"/>
              </a:rPr>
              <a:t>Grow</a:t>
            </a:r>
            <a:r>
              <a:rPr lang="en-GB" sz="4000">
                <a:solidFill>
                  <a:schemeClr val="bg1"/>
                </a:solidFill>
                <a:latin typeface="Lucida Bright"/>
              </a:rPr>
              <a:t> </a:t>
            </a:r>
            <a:r>
              <a:rPr lang="en-GB" sz="4000">
                <a:solidFill>
                  <a:srgbClr val="7030A0"/>
                </a:solidFill>
                <a:latin typeface="Lucida Bright"/>
              </a:rPr>
              <a:t>Well 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3F406A-4DD0-683F-05EE-EF0F3637F43A}"/>
              </a:ext>
            </a:extLst>
          </p:cNvPr>
          <p:cNvSpPr txBox="1"/>
          <p:nvPr/>
        </p:nvSpPr>
        <p:spPr>
          <a:xfrm>
            <a:off x="194640" y="143555"/>
            <a:ext cx="2743200" cy="3139321"/>
          </a:xfrm>
          <a:prstGeom prst="rect">
            <a:avLst/>
          </a:prstGeom>
          <a:solidFill>
            <a:srgbClr val="7030A0"/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Who is it for?</a:t>
            </a:r>
            <a:endParaRPr lang="en-US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• Children aged 5–11 years in Birmingham primary schools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Parents, carers and teachers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School health staff and community partners</a:t>
            </a:r>
            <a:endParaRPr lang="en-GB" b="1">
              <a:solidFill>
                <a:schemeClr val="bg1"/>
              </a:solidFill>
            </a:endParaRPr>
          </a:p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994522-9677-516B-4DC4-A073352BDC9A}"/>
              </a:ext>
            </a:extLst>
          </p:cNvPr>
          <p:cNvSpPr txBox="1"/>
          <p:nvPr/>
        </p:nvSpPr>
        <p:spPr>
          <a:xfrm>
            <a:off x="193649" y="3426026"/>
            <a:ext cx="2743200" cy="3139321"/>
          </a:xfrm>
          <a:prstGeom prst="rect">
            <a:avLst/>
          </a:prstGeom>
          <a:solidFill>
            <a:srgbClr val="0070C0"/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Why does it matter?</a:t>
            </a:r>
            <a:endParaRPr lang="en-US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• Many children do not meet healthy eating guidelines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Poor diet increases risk of obesity and long-term illness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Early habits shape lifelong health behaviours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5AEDE6-7C96-CEC6-56CC-BD8D29691BB4}"/>
              </a:ext>
            </a:extLst>
          </p:cNvPr>
          <p:cNvSpPr txBox="1"/>
          <p:nvPr/>
        </p:nvSpPr>
        <p:spPr>
          <a:xfrm>
            <a:off x="3070085" y="1717262"/>
            <a:ext cx="2864679" cy="3139321"/>
          </a:xfrm>
          <a:prstGeom prst="rect">
            <a:avLst/>
          </a:prstGeom>
          <a:solidFill>
            <a:schemeClr val="accent3">
              <a:lumMod val="75000"/>
            </a:schemeClr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What does the campaign include?</a:t>
            </a:r>
            <a:endParaRPr lang="en-US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• Weekly nutrition lessons (6–8 weeks)</a:t>
            </a:r>
            <a:br>
              <a:rPr lang="en-GB" b="1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Daily classroom food activities</a:t>
            </a:r>
            <a:br>
              <a:rPr lang="en-GB" b="1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Taste-testing and lunchbox challenges</a:t>
            </a:r>
            <a:br>
              <a:rPr lang="en-GB" b="1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Parent information leaflets</a:t>
            </a:r>
            <a:endParaRPr lang="en-GB" b="1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26ACC86-2D88-2ABE-2BA2-EB5451DDF4CB}"/>
              </a:ext>
            </a:extLst>
          </p:cNvPr>
          <p:cNvSpPr txBox="1"/>
          <p:nvPr/>
        </p:nvSpPr>
        <p:spPr>
          <a:xfrm>
            <a:off x="9270999" y="3384827"/>
            <a:ext cx="2743200" cy="34163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How is progress checked?</a:t>
            </a:r>
            <a:endParaRPr lang="en-US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• Attendance and participation checklists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Pre- and post-nutrition quizzes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Food diaries and lunchbox monitoring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Teacher and parent feedback </a:t>
            </a:r>
          </a:p>
          <a:p>
            <a:endParaRPr lang="en-GB" b="1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CABCEDF-4405-F1A4-2377-4EE4128971D5}"/>
              </a:ext>
            </a:extLst>
          </p:cNvPr>
          <p:cNvSpPr txBox="1"/>
          <p:nvPr/>
        </p:nvSpPr>
        <p:spPr>
          <a:xfrm>
            <a:off x="9282044" y="149087"/>
            <a:ext cx="2743200" cy="3139321"/>
          </a:xfrm>
          <a:prstGeom prst="rect">
            <a:avLst/>
          </a:prstGeom>
          <a:solidFill>
            <a:schemeClr val="accent2">
              <a:lumMod val="75000"/>
            </a:schemeClr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Who supports the campaign?</a:t>
            </a:r>
            <a:endParaRPr lang="en-US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• Teachers and school leaders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School nurses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Birmingham public health teams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Community organisations</a:t>
            </a:r>
            <a:endParaRPr lang="en-GB" b="1">
              <a:solidFill>
                <a:schemeClr val="bg1"/>
              </a:solidFill>
            </a:endParaRPr>
          </a:p>
          <a:p>
            <a:pPr algn="l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63B788C-37FC-95EA-9543-932F2522C710}"/>
              </a:ext>
            </a:extLst>
          </p:cNvPr>
          <p:cNvSpPr txBox="1"/>
          <p:nvPr/>
        </p:nvSpPr>
        <p:spPr>
          <a:xfrm>
            <a:off x="3070089" y="1060173"/>
            <a:ext cx="5724937" cy="646331"/>
          </a:xfrm>
          <a:prstGeom prst="rect">
            <a:avLst/>
          </a:prstGeom>
          <a:solidFill>
            <a:srgbClr val="FFFF00"/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Small healthy choices everyday lead to strong, healthy futures !</a:t>
            </a:r>
            <a:endParaRPr lang="en-US" b="1"/>
          </a:p>
        </p:txBody>
      </p:sp>
      <p:pic>
        <p:nvPicPr>
          <p:cNvPr id="19" name="Picture 18" descr="A lunch box with food in it&#10;&#10;AI-generated content may be incorrect.">
            <a:extLst>
              <a:ext uri="{FF2B5EF4-FFF2-40B4-BE49-F238E27FC236}">
                <a16:creationId xmlns:a16="http://schemas.microsoft.com/office/drawing/2014/main" id="{DD8EE00A-4E72-7276-A685-533B7CFE99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139" y="1708150"/>
            <a:ext cx="2992506" cy="31153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0" name="Picture 19" descr="A green lunch box with a sandwich and nuts&#10;&#10;AI-generated content may be incorrect.">
            <a:extLst>
              <a:ext uri="{FF2B5EF4-FFF2-40B4-BE49-F238E27FC236}">
                <a16:creationId xmlns:a16="http://schemas.microsoft.com/office/drawing/2014/main" id="{67670CEB-6CDC-25A3-72FE-5B1636A6A1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9491" y="4991788"/>
            <a:ext cx="4197626" cy="14132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E08646B7-0A8A-507E-6A95-D3A7071A7EDB}"/>
              </a:ext>
            </a:extLst>
          </p:cNvPr>
          <p:cNvSpPr txBox="1"/>
          <p:nvPr/>
        </p:nvSpPr>
        <p:spPr>
          <a:xfrm>
            <a:off x="2928601" y="6420773"/>
            <a:ext cx="3129721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www.eat</a:t>
            </a:r>
            <a:r>
              <a:rPr lang="en-GB"/>
              <a:t> wellgrowwell.com</a:t>
            </a:r>
            <a:endParaRPr lang="en-US"/>
          </a:p>
        </p:txBody>
      </p:sp>
      <p:pic>
        <p:nvPicPr>
          <p:cNvPr id="23" name="Picture 22" descr="A qr code on a white background&#10;&#10;AI-generated content may be incorrect.">
            <a:extLst>
              <a:ext uri="{FF2B5EF4-FFF2-40B4-BE49-F238E27FC236}">
                <a16:creationId xmlns:a16="http://schemas.microsoft.com/office/drawing/2014/main" id="{14A912E6-8246-86FB-5AE9-36D8BD3A99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9953" y="4991857"/>
            <a:ext cx="1443753" cy="131079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7A9AF655-78FF-F586-838B-1B4FA19E4F35}"/>
              </a:ext>
            </a:extLst>
          </p:cNvPr>
          <p:cNvSpPr txBox="1"/>
          <p:nvPr/>
        </p:nvSpPr>
        <p:spPr>
          <a:xfrm>
            <a:off x="6532217" y="648804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</p:spTree>
    <p:extLst>
      <p:ext uri="{BB962C8B-B14F-4D97-AF65-F5344CB8AC3E}">
        <p14:creationId xmlns:p14="http://schemas.microsoft.com/office/powerpoint/2010/main" val="34963127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08C7F3D-0311-294D-6507-C71C3D799114}"/>
              </a:ext>
            </a:extLst>
          </p:cNvPr>
          <p:cNvSpPr txBox="1"/>
          <p:nvPr/>
        </p:nvSpPr>
        <p:spPr>
          <a:xfrm>
            <a:off x="-12916" y="-3765"/>
            <a:ext cx="596704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  <a:ea typeface="+mn-lt"/>
                <a:cs typeface="+mn-lt"/>
              </a:rPr>
              <a:t>Stakeholders &amp; Local Partners</a:t>
            </a:r>
            <a:r>
              <a:rPr lang="en-GB" sz="2800">
                <a:ea typeface="+mn-lt"/>
                <a:cs typeface="+mn-lt"/>
              </a:rPr>
              <a:t> 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A13CE3-F814-1701-1FEE-A9944E7BB920}"/>
              </a:ext>
            </a:extLst>
          </p:cNvPr>
          <p:cNvSpPr txBox="1"/>
          <p:nvPr/>
        </p:nvSpPr>
        <p:spPr>
          <a:xfrm>
            <a:off x="-11629" y="808324"/>
            <a:ext cx="5099538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Teachers deliver and reinforce activities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Daily delivery of classroom activities and monitoring engagement </a:t>
            </a:r>
            <a:endParaRPr lang="en-US"/>
          </a:p>
          <a:p>
            <a:endParaRPr lang="en-GB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E808D9-F631-807F-ABD1-B701E4826624}"/>
              </a:ext>
            </a:extLst>
          </p:cNvPr>
          <p:cNvSpPr txBox="1"/>
          <p:nvPr/>
        </p:nvSpPr>
        <p:spPr>
          <a:xfrm>
            <a:off x="-9738" y="1448744"/>
            <a:ext cx="5087815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School leadership supports implementation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Timetabling, whole-school commitment, and policy support</a:t>
            </a:r>
            <a:endParaRPr lang="en-US"/>
          </a:p>
          <a:p>
            <a:endParaRPr lang="en-GB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9D50B9-CA5C-9841-533E-C9ED2C4B4A56}"/>
              </a:ext>
            </a:extLst>
          </p:cNvPr>
          <p:cNvSpPr txBox="1"/>
          <p:nvPr/>
        </p:nvSpPr>
        <p:spPr>
          <a:xfrm>
            <a:off x="-1325" y="2045178"/>
            <a:ext cx="5076091" cy="92333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School nurses provide health expertise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Support age-appropriate nutrition messaging and safeguarding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98F13DC-B243-A4F5-FFC1-443C40B95DC2}"/>
              </a:ext>
            </a:extLst>
          </p:cNvPr>
          <p:cNvSpPr txBox="1"/>
          <p:nvPr/>
        </p:nvSpPr>
        <p:spPr>
          <a:xfrm>
            <a:off x="-34023" y="2963395"/>
            <a:ext cx="5083907" cy="92333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Birmingham City Council – Public Health Team Oversees alignment with local child health priorities and strategies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E6F9C69-6F07-3073-D7AB-543437C59B0B}"/>
              </a:ext>
            </a:extLst>
          </p:cNvPr>
          <p:cNvSpPr txBox="1"/>
          <p:nvPr/>
        </p:nvSpPr>
        <p:spPr>
          <a:xfrm>
            <a:off x="-13301" y="3951756"/>
            <a:ext cx="5115677" cy="65737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Local authority public health teams oversee alignment</a:t>
            </a:r>
            <a:endParaRPr lang="en-US" b="1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31CE497-B276-0C3A-DDF4-B410BD37F4D8}"/>
              </a:ext>
            </a:extLst>
          </p:cNvPr>
          <p:cNvSpPr txBox="1"/>
          <p:nvPr/>
        </p:nvSpPr>
        <p:spPr>
          <a:xfrm>
            <a:off x="-33094" y="4605273"/>
            <a:ext cx="5104634" cy="923330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Community centres and local organisations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Reinforce healthy eating messages beyond the school environment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9AFEE5B-068E-1486-83EB-DC401A406F55}"/>
              </a:ext>
            </a:extLst>
          </p:cNvPr>
          <p:cNvSpPr txBox="1"/>
          <p:nvPr/>
        </p:nvSpPr>
        <p:spPr>
          <a:xfrm>
            <a:off x="-31789" y="5529059"/>
            <a:ext cx="5083227" cy="923330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Multi-stakeholder working supports equity and sustainability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</a:t>
            </a:r>
            <a:r>
              <a:rPr lang="en-GB" b="1" i="1">
                <a:ea typeface="+mn-lt"/>
                <a:cs typeface="+mn-lt"/>
              </a:rPr>
              <a:t>(Quigley et al., 2025</a:t>
            </a:r>
            <a:endParaRPr lang="en-US" b="1"/>
          </a:p>
        </p:txBody>
      </p:sp>
      <p:pic>
        <p:nvPicPr>
          <p:cNvPr id="12" name="Picture 11" descr="A group of people holding signs&#10;&#10;AI-generated content may be incorrect.">
            <a:extLst>
              <a:ext uri="{FF2B5EF4-FFF2-40B4-BE49-F238E27FC236}">
                <a16:creationId xmlns:a16="http://schemas.microsoft.com/office/drawing/2014/main" id="{8FC3E2F2-2555-D1CB-8960-B410F24229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9044" y="3428889"/>
            <a:ext cx="7068397" cy="2822087"/>
          </a:xfrm>
          <a:prstGeom prst="rect">
            <a:avLst/>
          </a:prstGeom>
        </p:spPr>
      </p:pic>
      <p:pic>
        <p:nvPicPr>
          <p:cNvPr id="13" name="Picture 12" descr="A child holding apples in front of her eyes&#10;&#10;AI-generated content may be incorrect.">
            <a:extLst>
              <a:ext uri="{FF2B5EF4-FFF2-40B4-BE49-F238E27FC236}">
                <a16:creationId xmlns:a16="http://schemas.microsoft.com/office/drawing/2014/main" id="{3E5D6645-58D4-F1A6-0F87-4916581440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6088" y="100069"/>
            <a:ext cx="6575178" cy="294792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AF792D2-2CF4-7762-C893-EF6EE1482D2D}"/>
              </a:ext>
            </a:extLst>
          </p:cNvPr>
          <p:cNvSpPr txBox="1"/>
          <p:nvPr/>
        </p:nvSpPr>
        <p:spPr>
          <a:xfrm>
            <a:off x="8508212" y="3052158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(Stock Images)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9CFA3D-17DE-E2CB-4A0A-5D2ECDE44BDB}"/>
              </a:ext>
            </a:extLst>
          </p:cNvPr>
          <p:cNvSpPr txBox="1"/>
          <p:nvPr/>
        </p:nvSpPr>
        <p:spPr>
          <a:xfrm>
            <a:off x="7288696" y="635552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</p:spTree>
    <p:extLst>
      <p:ext uri="{BB962C8B-B14F-4D97-AF65-F5344CB8AC3E}">
        <p14:creationId xmlns:p14="http://schemas.microsoft.com/office/powerpoint/2010/main" val="39519306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children sitting at a table drawing&#10;&#10;AI-generated content may be incorrect.">
            <a:extLst>
              <a:ext uri="{FF2B5EF4-FFF2-40B4-BE49-F238E27FC236}">
                <a16:creationId xmlns:a16="http://schemas.microsoft.com/office/drawing/2014/main" id="{C716EB91-0760-F4EA-FF11-2B46F05A6B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6441" y="508927"/>
            <a:ext cx="7201013" cy="32362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9D9911-92C0-3C80-917C-EECD921AF667}"/>
              </a:ext>
            </a:extLst>
          </p:cNvPr>
          <p:cNvSpPr txBox="1"/>
          <p:nvPr/>
        </p:nvSpPr>
        <p:spPr>
          <a:xfrm>
            <a:off x="-5709" y="508507"/>
            <a:ext cx="4469210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Campaign aligned with national public health guidance</a:t>
            </a:r>
            <a:endParaRPr lang="en-US" b="1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89FB2D-19CC-2E69-83FA-E3861ADA5B81}"/>
              </a:ext>
            </a:extLst>
          </p:cNvPr>
          <p:cNvSpPr txBox="1"/>
          <p:nvPr/>
        </p:nvSpPr>
        <p:spPr>
          <a:xfrm>
            <a:off x="-15717" y="1506244"/>
            <a:ext cx="4485860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Ensures evidence-based and consistent messaging </a:t>
            </a:r>
            <a:endParaRPr lang="en-US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8ECC8E-AF0F-1C40-8A8E-E0D7E0618FDC}"/>
              </a:ext>
            </a:extLst>
          </p:cNvPr>
          <p:cNvSpPr txBox="1"/>
          <p:nvPr/>
        </p:nvSpPr>
        <p:spPr>
          <a:xfrm>
            <a:off x="2209" y="2393886"/>
            <a:ext cx="4475667" cy="64633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Avoids duplication of existing initiatives</a:t>
            </a:r>
            <a:endParaRPr lang="en-US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28DC4C-6090-12A1-FA89-50311790764E}"/>
              </a:ext>
            </a:extLst>
          </p:cNvPr>
          <p:cNvSpPr txBox="1"/>
          <p:nvPr/>
        </p:nvSpPr>
        <p:spPr>
          <a:xfrm>
            <a:off x="-15716" y="3253154"/>
            <a:ext cx="4494014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Enhances credibility and policy relevance</a:t>
            </a:r>
            <a:endParaRPr lang="en-US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4A0E51-F8EB-0D24-346C-007E12AEA5A9}"/>
              </a:ext>
            </a:extLst>
          </p:cNvPr>
          <p:cNvSpPr txBox="1"/>
          <p:nvPr/>
        </p:nvSpPr>
        <p:spPr>
          <a:xfrm>
            <a:off x="-15715" y="4016003"/>
            <a:ext cx="4506417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NHS – child nutrition guidance</a:t>
            </a:r>
          </a:p>
          <a:p>
            <a:endParaRPr lang="en-GB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F48A22-EDCF-5962-8DCD-2D72880CDE06}"/>
              </a:ext>
            </a:extLst>
          </p:cNvPr>
          <p:cNvSpPr txBox="1"/>
          <p:nvPr/>
        </p:nvSpPr>
        <p:spPr>
          <a:xfrm>
            <a:off x="-10193" y="4869238"/>
            <a:ext cx="4515424" cy="92333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Change4Life – family behaviour change</a:t>
            </a:r>
            <a:endParaRPr lang="en-US" b="1"/>
          </a:p>
          <a:p>
            <a:endParaRPr lang="en-GB">
              <a:ea typeface="+mn-lt"/>
              <a:cs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81CA15-8B0E-330F-2B1B-EC4D11AB4854}"/>
              </a:ext>
            </a:extLst>
          </p:cNvPr>
          <p:cNvSpPr txBox="1"/>
          <p:nvPr/>
        </p:nvSpPr>
        <p:spPr>
          <a:xfrm>
            <a:off x="10420711" y="4013284"/>
            <a:ext cx="177018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(Stock Images)</a:t>
            </a:r>
          </a:p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ED8E58B-895A-3AE4-C1D2-F742F7461A01}"/>
              </a:ext>
            </a:extLst>
          </p:cNvPr>
          <p:cNvSpPr txBox="1"/>
          <p:nvPr/>
        </p:nvSpPr>
        <p:spPr>
          <a:xfrm>
            <a:off x="10432519" y="6381685"/>
            <a:ext cx="1758462" cy="3774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1050880-C258-C3FB-687A-3C49A6CC39F4}"/>
              </a:ext>
            </a:extLst>
          </p:cNvPr>
          <p:cNvSpPr txBox="1"/>
          <p:nvPr/>
        </p:nvSpPr>
        <p:spPr>
          <a:xfrm>
            <a:off x="3043535" y="3629"/>
            <a:ext cx="856956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  <a:ea typeface="+mn-lt"/>
                <a:cs typeface="+mn-lt"/>
              </a:rPr>
              <a:t>National Alignment &amp; Existing Campaigns</a:t>
            </a:r>
            <a:endParaRPr lang="en-US" sz="2800" b="1">
              <a:latin typeface="Lucida San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7895405-7922-2A06-1590-8F1F80D1C680}"/>
              </a:ext>
            </a:extLst>
          </p:cNvPr>
          <p:cNvSpPr txBox="1"/>
          <p:nvPr/>
        </p:nvSpPr>
        <p:spPr>
          <a:xfrm>
            <a:off x="3629" y="5926573"/>
            <a:ext cx="4513384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British Nutrition Foundation – nutrition education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</a:t>
            </a:r>
            <a:r>
              <a:rPr lang="en-GB" b="1" i="1">
                <a:ea typeface="+mn-lt"/>
                <a:cs typeface="+mn-lt"/>
              </a:rPr>
              <a:t>(NHS England, 2024; NICE, 2025)</a:t>
            </a:r>
            <a:endParaRPr lang="en-US" b="1"/>
          </a:p>
        </p:txBody>
      </p:sp>
      <p:pic>
        <p:nvPicPr>
          <p:cNvPr id="14" name="Picture 13" descr="A group of different fruits and vegetables&#10;&#10;AI-generated content may be incorrect.">
            <a:extLst>
              <a:ext uri="{FF2B5EF4-FFF2-40B4-BE49-F238E27FC236}">
                <a16:creationId xmlns:a16="http://schemas.microsoft.com/office/drawing/2014/main" id="{913A5AEE-8DE2-8957-65EA-3FD140D539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4742088" y="3892062"/>
            <a:ext cx="5708929" cy="2872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1830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489FE77-23B3-A24C-9F6E-C06715063F86}"/>
              </a:ext>
            </a:extLst>
          </p:cNvPr>
          <p:cNvSpPr txBox="1"/>
          <p:nvPr/>
        </p:nvSpPr>
        <p:spPr>
          <a:xfrm>
            <a:off x="1694542" y="93785"/>
            <a:ext cx="960119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  <a:ea typeface="+mn-lt"/>
                <a:cs typeface="+mn-lt"/>
              </a:rPr>
              <a:t>Campaign Resources and Delivery Materials</a:t>
            </a:r>
            <a:endParaRPr lang="en-US" sz="2800" b="1">
              <a:latin typeface="Lucida San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B9C6F1-2677-E387-5EB5-0A1DAEE91B21}"/>
              </a:ext>
            </a:extLst>
          </p:cNvPr>
          <p:cNvSpPr txBox="1"/>
          <p:nvPr/>
        </p:nvSpPr>
        <p:spPr>
          <a:xfrm>
            <a:off x="-279" y="857460"/>
            <a:ext cx="5005754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Campaign utilises evidence-based educational resources adapted for primary school settings</a:t>
            </a:r>
            <a:endParaRPr lang="en-US" b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DE73E4-6DEE-017A-B454-262E485103C2}"/>
              </a:ext>
            </a:extLst>
          </p:cNvPr>
          <p:cNvSpPr txBox="1"/>
          <p:nvPr/>
        </p:nvSpPr>
        <p:spPr>
          <a:xfrm>
            <a:off x="1116" y="6193971"/>
            <a:ext cx="5099539" cy="646331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Structured lesson plans support consistent delivery across Birmingham primary schools</a:t>
            </a:r>
            <a:endParaRPr lang="en-US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2BA977-BA98-70D9-FF60-1E7080FC50CF}"/>
              </a:ext>
            </a:extLst>
          </p:cNvPr>
          <p:cNvSpPr txBox="1"/>
          <p:nvPr/>
        </p:nvSpPr>
        <p:spPr>
          <a:xfrm>
            <a:off x="-5739" y="1899975"/>
            <a:ext cx="5017475" cy="923330"/>
          </a:xfrm>
          <a:prstGeom prst="rect">
            <a:avLst/>
          </a:prstGeom>
          <a:solidFill>
            <a:srgbClr val="FF8CDB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Interactive games and classroom activities used to enhance engagement and learning</a:t>
            </a:r>
          </a:p>
          <a:p>
            <a:endParaRPr lang="en-GB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B7187A-A127-B7F1-48A4-3E1E95FE66EC}"/>
              </a:ext>
            </a:extLst>
          </p:cNvPr>
          <p:cNvSpPr txBox="1"/>
          <p:nvPr/>
        </p:nvSpPr>
        <p:spPr>
          <a:xfrm>
            <a:off x="-2512" y="2975428"/>
            <a:ext cx="5017476" cy="923330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Worksheets and visual materials reinforce key nutrition messages over time</a:t>
            </a:r>
          </a:p>
          <a:p>
            <a:endParaRPr lang="en-GB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AA9CE3-8F96-88BE-450F-9DA2A10B5168}"/>
              </a:ext>
            </a:extLst>
          </p:cNvPr>
          <p:cNvSpPr txBox="1"/>
          <p:nvPr/>
        </p:nvSpPr>
        <p:spPr>
          <a:xfrm>
            <a:off x="11444" y="5156480"/>
            <a:ext cx="5064370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Reward charts used to support motivation and participation among children</a:t>
            </a:r>
            <a:endParaRPr lang="en-US" b="1"/>
          </a:p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FDAD7D-183C-CF3A-A2A3-1E64B0FA9D44}"/>
              </a:ext>
            </a:extLst>
          </p:cNvPr>
          <p:cNvSpPr txBox="1"/>
          <p:nvPr/>
        </p:nvSpPr>
        <p:spPr>
          <a:xfrm>
            <a:off x="-715" y="4062603"/>
            <a:ext cx="5074733" cy="923330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Parent information leaflets and lunchbox guidance extend the campaign into the home environment</a:t>
            </a:r>
            <a:endParaRPr lang="en-US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B95E5F-F486-626D-270A-00BA5D3B4619}"/>
              </a:ext>
            </a:extLst>
          </p:cNvPr>
          <p:cNvSpPr txBox="1"/>
          <p:nvPr/>
        </p:nvSpPr>
        <p:spPr>
          <a:xfrm>
            <a:off x="5503428" y="620484"/>
            <a:ext cx="6658706" cy="12003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Using existing resources improves feasibility, cost-effectiveness and scalability of the campaign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</a:t>
            </a:r>
            <a:r>
              <a:rPr lang="en-GB" b="1" i="1">
                <a:ea typeface="+mn-lt"/>
                <a:cs typeface="+mn-lt"/>
              </a:rPr>
              <a:t>(Chambers et al., 2021; Vaughan, Cade and Hetherington, 2025)</a:t>
            </a:r>
            <a:endParaRPr lang="en-US" b="1"/>
          </a:p>
        </p:txBody>
      </p:sp>
      <p:pic>
        <p:nvPicPr>
          <p:cNvPr id="10" name="Picture 9" descr="A blue tray with food in it&#10;&#10;AI-generated content may be incorrect.">
            <a:extLst>
              <a:ext uri="{FF2B5EF4-FFF2-40B4-BE49-F238E27FC236}">
                <a16:creationId xmlns:a16="http://schemas.microsoft.com/office/drawing/2014/main" id="{D67F08CD-02D3-99E7-BD47-E4E70A120B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1052" y="1900239"/>
            <a:ext cx="6090139" cy="340921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9C330A3-A65B-041D-074E-2E0AAFE17D6D}"/>
              </a:ext>
            </a:extLst>
          </p:cNvPr>
          <p:cNvSpPr txBox="1"/>
          <p:nvPr/>
        </p:nvSpPr>
        <p:spPr>
          <a:xfrm>
            <a:off x="10099988" y="5311949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Picture from google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764A13D-C6C8-3339-5E73-4129953A0198}"/>
              </a:ext>
            </a:extLst>
          </p:cNvPr>
          <p:cNvSpPr txBox="1"/>
          <p:nvPr/>
        </p:nvSpPr>
        <p:spPr>
          <a:xfrm>
            <a:off x="10101033" y="623441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B6CA6B2-82B6-5777-A81B-44E762FA48C4}"/>
              </a:ext>
            </a:extLst>
          </p:cNvPr>
          <p:cNvSpPr txBox="1"/>
          <p:nvPr/>
        </p:nvSpPr>
        <p:spPr>
          <a:xfrm>
            <a:off x="5504403" y="5406850"/>
            <a:ext cx="4325815" cy="1200329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Funding and sustainability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The campaign is supported through Birmingham City Council public health funding and small school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373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F6860-D58C-442A-70F2-F1C29D03E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7998" y="-1186376"/>
            <a:ext cx="10554990" cy="4754121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chemeClr val="accent2">
                    <a:lumMod val="49000"/>
                  </a:schemeClr>
                </a:solidFill>
                <a:latin typeface="Arial"/>
                <a:ea typeface="+mj-lt"/>
                <a:cs typeface="+mj-lt"/>
              </a:rPr>
              <a:t>BENEFITS, CHALLENGES &amp; HEALTH BELIEF MODEL</a:t>
            </a:r>
            <a:endParaRPr lang="en-US" sz="3200" b="1">
              <a:solidFill>
                <a:schemeClr val="accent2">
                  <a:lumMod val="49000"/>
                </a:schemeClr>
              </a:solidFill>
              <a:latin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77E961-63BB-0DC9-D8E0-8B37C186CF58}"/>
              </a:ext>
            </a:extLst>
          </p:cNvPr>
          <p:cNvSpPr txBox="1"/>
          <p:nvPr/>
        </p:nvSpPr>
        <p:spPr>
          <a:xfrm>
            <a:off x="502053" y="621221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Ayesha Masood</a:t>
            </a:r>
            <a:r>
              <a:rPr lang="en-GB"/>
              <a:t>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7DCE6D-56C7-643B-41A1-27EFD81A420D}"/>
              </a:ext>
            </a:extLst>
          </p:cNvPr>
          <p:cNvSpPr txBox="1"/>
          <p:nvPr/>
        </p:nvSpPr>
        <p:spPr>
          <a:xfrm>
            <a:off x="9906000" y="641073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Google Image</a:t>
            </a:r>
          </a:p>
        </p:txBody>
      </p:sp>
    </p:spTree>
    <p:extLst>
      <p:ext uri="{BB962C8B-B14F-4D97-AF65-F5344CB8AC3E}">
        <p14:creationId xmlns:p14="http://schemas.microsoft.com/office/powerpoint/2010/main" val="74752924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32E8D-D614-337D-015B-9FF52CFEE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br>
              <a:rPr lang="en-GB" sz="2500" b="1">
                <a:highlight>
                  <a:srgbClr val="FFFFFF"/>
                </a:highlight>
              </a:rPr>
            </a:br>
            <a:br>
              <a:rPr lang="en-GB" sz="2500" b="1"/>
            </a:br>
            <a:endParaRPr lang="en-GB" sz="2500"/>
          </a:p>
        </p:txBody>
      </p:sp>
      <p:pic>
        <p:nvPicPr>
          <p:cNvPr id="4" name="Picture 3" descr="A group of children eating at a table&#10;&#10;AI-generated content may be incorrect.">
            <a:extLst>
              <a:ext uri="{FF2B5EF4-FFF2-40B4-BE49-F238E27FC236}">
                <a16:creationId xmlns:a16="http://schemas.microsoft.com/office/drawing/2014/main" id="{00271A52-E86C-6C10-DC58-A4C075215F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64" r="-3" b="6888"/>
          <a:stretch>
            <a:fillRect/>
          </a:stretch>
        </p:blipFill>
        <p:spPr>
          <a:xfrm>
            <a:off x="6707873" y="2842061"/>
            <a:ext cx="4937760" cy="2968512"/>
          </a:xfrm>
          <a:prstGeom prst="rect">
            <a:avLst/>
          </a:prstGeom>
          <a:noFill/>
        </p:spPr>
      </p:pic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B9B20AAD-6F89-3BC3-1CD0-52A20CD769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17982" y="692318"/>
            <a:ext cx="6176082" cy="6032034"/>
          </a:xfrm>
          <a:solidFill>
            <a:schemeClr val="accent1"/>
          </a:solidFill>
          <a:ln>
            <a:solidFill>
              <a:schemeClr val="tx2"/>
            </a:solidFill>
          </a:ln>
        </p:spPr>
        <p:txBody>
          <a:bodyPr/>
          <a:lstStyle/>
          <a:p>
            <a:pPr marL="285750" indent="-285750">
              <a:buFont typeface="Arial"/>
              <a:buChar char="•"/>
            </a:pPr>
            <a:r>
              <a:rPr lang="en-US" b="0">
                <a:latin typeface="Arial"/>
                <a:ea typeface="+mn-lt"/>
                <a:cs typeface="+mn-lt"/>
              </a:rPr>
              <a:t>Task 3 explains the benefits and challenges of the change your campaign promotes (NICE, 2014). </a:t>
            </a:r>
            <a:endParaRPr lang="en-US" b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0">
                <a:latin typeface="Arial"/>
                <a:ea typeface="+mn-lt"/>
                <a:cs typeface="+mn-lt"/>
              </a:rPr>
              <a:t>Focus is on </a:t>
            </a:r>
            <a:r>
              <a:rPr lang="en-US" b="0" err="1">
                <a:latin typeface="Arial"/>
                <a:ea typeface="+mn-lt"/>
                <a:cs typeface="+mn-lt"/>
              </a:rPr>
              <a:t>behaviour</a:t>
            </a:r>
            <a:r>
              <a:rPr lang="en-US" b="0">
                <a:latin typeface="Arial"/>
                <a:ea typeface="+mn-lt"/>
                <a:cs typeface="+mn-lt"/>
              </a:rPr>
              <a:t> change, not information alone (Glanz, Rimer and Viswanath, 2015). </a:t>
            </a:r>
            <a:endParaRPr lang="en-US" b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0">
                <a:latin typeface="Arial"/>
                <a:ea typeface="+mn-lt"/>
                <a:cs typeface="+mn-lt"/>
              </a:rPr>
              <a:t>Two models are applied to explain barriers and campaign solutions:</a:t>
            </a:r>
            <a:endParaRPr lang="en-US" b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0">
                <a:latin typeface="Arial"/>
                <a:ea typeface="+mn-lt"/>
                <a:cs typeface="+mn-lt"/>
              </a:rPr>
              <a:t>Health Belief Model (Jones et al., 2014) </a:t>
            </a:r>
            <a:endParaRPr lang="en-US" b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0">
                <a:latin typeface="Arial"/>
                <a:ea typeface="+mn-lt"/>
                <a:cs typeface="+mn-lt"/>
              </a:rPr>
              <a:t>COM-B / </a:t>
            </a:r>
            <a:r>
              <a:rPr lang="en-US" b="0" err="1">
                <a:latin typeface="Arial"/>
                <a:ea typeface="+mn-lt"/>
                <a:cs typeface="+mn-lt"/>
              </a:rPr>
              <a:t>Behaviour</a:t>
            </a:r>
            <a:r>
              <a:rPr lang="en-US" b="0">
                <a:latin typeface="Arial"/>
                <a:ea typeface="+mn-lt"/>
                <a:cs typeface="+mn-lt"/>
              </a:rPr>
              <a:t> Change Wheel approach (Michie, van Stralen and West, 2011).</a:t>
            </a:r>
            <a:endParaRPr lang="en-US" b="0">
              <a:latin typeface="Arial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F85C7-2AA9-DB94-F286-7469749AB9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b="1"/>
          </a:p>
          <a:p>
            <a:endParaRPr lang="en-GB"/>
          </a:p>
          <a:p>
            <a:endParaRPr lang="en-GB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6D52D38-9F01-5229-88C5-53623F8754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A6DB26F-BED5-4764-A8C7-DBABF5F3B4D4}" type="datetime1">
              <a:rPr lang="en-US"/>
              <a:pPr>
                <a:spcAft>
                  <a:spcPts val="600"/>
                </a:spcAft>
              </a:pPr>
              <a:t>2/6/2026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F8EF86DC-53C2-E6A7-9DB3-9306FDD92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>
                <a:solidFill>
                  <a:schemeClr val="accent2">
                    <a:lumMod val="49000"/>
                  </a:schemeClr>
                </a:solidFill>
              </a:rPr>
              <a:t>AYESHA MASOOD   </a:t>
            </a:r>
            <a:r>
              <a:rPr lang="en-US" sz="900"/>
              <a:t>                                                   Nesta (n.d.) </a:t>
            </a:r>
            <a:r>
              <a:rPr lang="en-US" sz="900" i="1"/>
              <a:t>Healthy school meals</a:t>
            </a:r>
            <a:r>
              <a:rPr lang="en-US" sz="900"/>
              <a:t>.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899C65E5-8C73-2BBB-58FE-8C0C32C115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27</a:t>
            </a:fld>
            <a:endParaRPr lang="en-US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0860C3C9-F431-5487-D977-5325DCEFB9C3}"/>
                  </a:ext>
                </a:extLst>
              </p14:cNvPr>
              <p14:cNvContentPartPr/>
              <p14:nvPr/>
            </p14:nvContentPartPr>
            <p14:xfrm>
              <a:off x="12954000" y="1268104"/>
              <a:ext cx="17059" cy="17059"/>
            </p14:xfrm>
          </p:contentPart>
        </mc:Choice>
        <mc:Fallback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0860C3C9-F431-5487-D977-5325DCEFB9C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101050" y="415154"/>
                <a:ext cx="1705900" cy="17059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CAEECE32-ABE4-C227-5720-A75EAA0D6B61}"/>
                  </a:ext>
                </a:extLst>
              </p14:cNvPr>
              <p14:cNvContentPartPr/>
              <p14:nvPr/>
            </p14:nvContentPartPr>
            <p14:xfrm>
              <a:off x="2014780" y="6037882"/>
              <a:ext cx="19372" cy="19372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CAEECE32-ABE4-C227-5720-A75EAA0D6B6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46180" y="5069282"/>
                <a:ext cx="1937200" cy="19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27FB1672-C64C-4A6E-0ED0-EDDEB654E894}"/>
                  </a:ext>
                </a:extLst>
              </p14:cNvPr>
              <p14:cNvContentPartPr/>
              <p14:nvPr/>
            </p14:nvContentPartPr>
            <p14:xfrm>
              <a:off x="4119966" y="1556288"/>
              <a:ext cx="19372" cy="19372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27FB1672-C64C-4A6E-0ED0-EDDEB654E894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151366" y="587688"/>
                <a:ext cx="1937200" cy="19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18C7B753-040E-1FA3-C7D1-14823C4D5AAE}"/>
                  </a:ext>
                </a:extLst>
              </p14:cNvPr>
              <p14:cNvContentPartPr/>
              <p14:nvPr/>
            </p14:nvContentPartPr>
            <p14:xfrm>
              <a:off x="4119966" y="1556288"/>
              <a:ext cx="19372" cy="19372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18C7B753-040E-1FA3-C7D1-14823C4D5AA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151366" y="587688"/>
                <a:ext cx="1937200" cy="19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D890A4A3-EA7A-CFDA-CB38-77450900A63A}"/>
                  </a:ext>
                </a:extLst>
              </p14:cNvPr>
              <p14:cNvContentPartPr/>
              <p14:nvPr/>
            </p14:nvContentPartPr>
            <p14:xfrm>
              <a:off x="2905932" y="1646695"/>
              <a:ext cx="19372" cy="19372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D890A4A3-EA7A-CFDA-CB38-77450900A63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937332" y="678095"/>
                <a:ext cx="1937200" cy="19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97F1B394-AFCA-C0EC-419A-EE1BA4128306}"/>
                  </a:ext>
                </a:extLst>
              </p14:cNvPr>
              <p14:cNvContentPartPr/>
              <p14:nvPr/>
            </p14:nvContentPartPr>
            <p14:xfrm>
              <a:off x="1265695" y="3829373"/>
              <a:ext cx="19372" cy="19372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97F1B394-AFCA-C0EC-419A-EE1BA412830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97095" y="2860773"/>
                <a:ext cx="1937200" cy="19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7A4FC850-48E1-2F7F-69EB-419114DECD84}"/>
                  </a:ext>
                </a:extLst>
              </p14:cNvPr>
              <p14:cNvContentPartPr/>
              <p14:nvPr/>
            </p14:nvContentPartPr>
            <p14:xfrm>
              <a:off x="2260170" y="1259237"/>
              <a:ext cx="19372" cy="19372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7A4FC850-48E1-2F7F-69EB-419114DECD84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91570" y="290637"/>
                <a:ext cx="1937200" cy="1937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113045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96CC-34DE-7A7F-BFC7-A8142A789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GB" sz="3700" b="1">
                <a:highlight>
                  <a:srgbClr val="FFFFFF"/>
                </a:highlight>
              </a:rPr>
              <a:t>Physiological Benefits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283E6-FF6D-E585-4BA0-4359743E5B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1874" y="1704267"/>
            <a:ext cx="7062607" cy="4480848"/>
          </a:xfrm>
          <a:solidFill>
            <a:schemeClr val="accent4"/>
          </a:solidFill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b="1">
              <a:latin typeface="Avenir Next LT Pro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ea typeface="+mn-lt"/>
                <a:cs typeface="+mn-lt"/>
              </a:rPr>
              <a:t>Better diet quality supports healthy growth and physical development in primary-aged children (WHO, 2022).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ea typeface="+mn-lt"/>
                <a:cs typeface="+mn-lt"/>
              </a:rPr>
              <a:t>Reducing free sugars supports oral health and reduces risk of tooth decay (Public Health England, 2021).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ea typeface="+mn-lt"/>
                <a:cs typeface="+mn-lt"/>
              </a:rPr>
              <a:t>Healthier patterns in childhood reduce later risk of </a:t>
            </a:r>
            <a:r>
              <a:rPr lang="en-GB" sz="2000" b="1">
                <a:highlight>
                  <a:srgbClr val="FFFFFF"/>
                </a:highlight>
                <a:latin typeface="Arial"/>
                <a:ea typeface="+mn-lt"/>
                <a:cs typeface="+mn-lt"/>
              </a:rPr>
              <a:t>non-communicable disease</a:t>
            </a:r>
            <a:r>
              <a:rPr lang="en-GB" sz="2000">
                <a:highlight>
                  <a:srgbClr val="FFFFFF"/>
                </a:highlight>
                <a:latin typeface="Arial"/>
                <a:ea typeface="+mn-lt"/>
                <a:cs typeface="+mn-lt"/>
              </a:rPr>
              <a:t> (WHO, 2022).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ea typeface="+mn-lt"/>
                <a:cs typeface="+mn-lt"/>
              </a:rPr>
              <a:t>High levels of overweight/obesity in Year 6 highlight the prevention need (NHS Digital, 2023). </a:t>
            </a:r>
            <a:endParaRPr lang="en-GB">
              <a:latin typeface="Arial"/>
            </a:endParaRPr>
          </a:p>
          <a:p>
            <a:pPr>
              <a:lnSpc>
                <a:spcPct val="150000"/>
              </a:lnSpc>
            </a:pPr>
            <a:endParaRPr lang="en-GB" sz="2000">
              <a:highlight>
                <a:srgbClr val="FFFFFF"/>
              </a:highlight>
              <a:latin typeface="Arial"/>
              <a:cs typeface="Arial"/>
            </a:endParaRPr>
          </a:p>
        </p:txBody>
      </p:sp>
      <p:pic>
        <p:nvPicPr>
          <p:cNvPr id="6" name="Picture 5" descr="A child holding a bowl of food&#10;&#10;AI-generated content may be incorrect.">
            <a:extLst>
              <a:ext uri="{FF2B5EF4-FFF2-40B4-BE49-F238E27FC236}">
                <a16:creationId xmlns:a16="http://schemas.microsoft.com/office/drawing/2014/main" id="{4B6C0866-1F47-C1DC-CE1F-3B3C43F6FE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1969" y="1372230"/>
            <a:ext cx="3697896" cy="4188034"/>
          </a:xfrm>
          <a:prstGeom prst="rect">
            <a:avLst/>
          </a:prstGeom>
          <a:noFill/>
        </p:spPr>
      </p:pic>
      <p:sp>
        <p:nvSpPr>
          <p:cNvPr id="12" name="Date Placeholder 6">
            <a:extLst>
              <a:ext uri="{FF2B5EF4-FFF2-40B4-BE49-F238E27FC236}">
                <a16:creationId xmlns:a16="http://schemas.microsoft.com/office/drawing/2014/main" id="{D044DD41-5970-1544-A598-31B696E3790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373194D-5721-4758-8B00-CBF712525CC4}" type="datetime1">
              <a:pPr>
                <a:spcAft>
                  <a:spcPts val="600"/>
                </a:spcAft>
              </a:pPr>
              <a:t>2/6/2026</a:t>
            </a:fld>
            <a:endParaRPr lang="en-US"/>
          </a:p>
        </p:txBody>
      </p:sp>
      <p:sp>
        <p:nvSpPr>
          <p:cNvPr id="14" name="Footer Placeholder 7">
            <a:extLst>
              <a:ext uri="{FF2B5EF4-FFF2-40B4-BE49-F238E27FC236}">
                <a16:creationId xmlns:a16="http://schemas.microsoft.com/office/drawing/2014/main" id="{525D3368-278F-674D-C6D6-EDB25F3B54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>
                <a:solidFill>
                  <a:schemeClr val="accent2">
                    <a:lumMod val="49000"/>
                  </a:schemeClr>
                </a:solidFill>
              </a:rPr>
              <a:t>AYESHA MASOOD  </a:t>
            </a:r>
            <a:r>
              <a:rPr lang="en-US"/>
              <a:t>                Picture from google </a:t>
            </a:r>
          </a:p>
        </p:txBody>
      </p:sp>
      <p:sp>
        <p:nvSpPr>
          <p:cNvPr id="16" name="Slide Number Placeholder 8">
            <a:extLst>
              <a:ext uri="{FF2B5EF4-FFF2-40B4-BE49-F238E27FC236}">
                <a16:creationId xmlns:a16="http://schemas.microsoft.com/office/drawing/2014/main" id="{7C867B2C-D8C7-2C3F-B65F-0AD7A7807E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29190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B5739-4D4D-10E6-F8B7-924B9C2D8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897" y="218820"/>
            <a:ext cx="6817294" cy="6463263"/>
          </a:xfrm>
          <a:solidFill>
            <a:schemeClr val="accent2"/>
          </a:solidFill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b="1"/>
              <a:t>Psychological &amp; cognitive benefits</a:t>
            </a:r>
            <a:br>
              <a:rPr lang="en-US" b="1"/>
            </a:br>
            <a:endParaRPr lang="en-US" sz="2400">
              <a:solidFill>
                <a:schemeClr val="accent1">
                  <a:lumMod val="76000"/>
                </a:schemeClr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240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Diet quality is associated with attention, memory and learning in children (</a:t>
            </a:r>
            <a:r>
              <a:rPr lang="en-US" sz="2400" err="1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Nyaradi</a:t>
            </a:r>
            <a:r>
              <a:rPr lang="en-US" sz="240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 et al., 2014).</a:t>
            </a:r>
            <a:endParaRPr lang="en-US" sz="2400">
              <a:solidFill>
                <a:schemeClr val="accent1">
                  <a:lumMod val="76000"/>
                </a:schemeClr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240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Stable meals/snacks can support mood and classroom behavior (NICE, 2014). </a:t>
            </a:r>
            <a:endParaRPr lang="en-US" sz="2400">
              <a:solidFill>
                <a:schemeClr val="accent1">
                  <a:lumMod val="76000"/>
                </a:schemeClr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240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Positive, non-</a:t>
            </a:r>
            <a:r>
              <a:rPr lang="en-US" sz="2400" err="1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stigmatising</a:t>
            </a:r>
            <a:r>
              <a:rPr lang="en-US" sz="240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 approaches reduce disengagement and support participation (Glanz, Rimer and Viswanath, 2015). </a:t>
            </a:r>
            <a:endParaRPr lang="en-US" sz="2400">
              <a:solidFill>
                <a:schemeClr val="accent1">
                  <a:lumMod val="76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2000" b="1" kern="120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800" b="1" kern="1200">
                <a:highlight>
                  <a:srgbClr val="FFFFFF"/>
                </a:highlight>
                <a:latin typeface="Arial"/>
                <a:cs typeface="Arial"/>
              </a:rPr>
              <a:t>                                                                        </a:t>
            </a:r>
            <a:r>
              <a:rPr lang="en-US" sz="1000" b="1" kern="1200">
                <a:highlight>
                  <a:srgbClr val="FFFFFF"/>
                </a:highlight>
                <a:latin typeface="+mj-lt"/>
                <a:ea typeface="+mj-ea"/>
                <a:cs typeface="+mj-cs"/>
              </a:rPr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Ayesha Masood </a:t>
            </a:r>
            <a:endParaRPr lang="en-US" sz="1000" b="1" kern="1200">
              <a:highlight>
                <a:srgbClr val="FFFFFF"/>
              </a:highlight>
              <a:latin typeface="+mj-lt"/>
            </a:endParaRPr>
          </a:p>
        </p:txBody>
      </p:sp>
      <p:pic>
        <p:nvPicPr>
          <p:cNvPr id="7" name="Content Placeholder 6" descr="A group of children sitting at a desk&#10;&#10;AI-generated content may be incorrect.">
            <a:extLst>
              <a:ext uri="{FF2B5EF4-FFF2-40B4-BE49-F238E27FC236}">
                <a16:creationId xmlns:a16="http://schemas.microsoft.com/office/drawing/2014/main" id="{09706573-08A8-D56C-1DAB-3E3B5D650DF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10779" r="1" b="1"/>
          <a:stretch>
            <a:fillRect/>
          </a:stretch>
        </p:blipFill>
        <p:spPr>
          <a:xfrm>
            <a:off x="8670991" y="3433753"/>
            <a:ext cx="3517083" cy="2648041"/>
          </a:xfrm>
          <a:prstGeom prst="rect">
            <a:avLst/>
          </a:prstGeom>
          <a:noFill/>
        </p:spPr>
      </p:pic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15D5BDC4-8F32-87C3-3F66-77712D00DDC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A034844-51BB-4D06-AD03-77A169264114}" type="datetime1">
              <a:pPr>
                <a:spcAft>
                  <a:spcPts val="600"/>
                </a:spcAft>
              </a:pPr>
              <a:t>2/6/2026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7653C4C2-84E6-B7CC-4DCB-5B435DD380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61515" y="6175536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latin typeface="+mn-lt"/>
                <a:ea typeface="+mn-ea"/>
                <a:cs typeface="+mn-cs"/>
              </a:rPr>
              <a:t>Brimble (2023), </a:t>
            </a:r>
            <a:r>
              <a:rPr lang="en-US" i="1" kern="1200">
                <a:latin typeface="+mn-lt"/>
                <a:ea typeface="+mn-ea"/>
                <a:cs typeface="+mn-cs"/>
              </a:rPr>
              <a:t>The Independent</a:t>
            </a:r>
            <a:r>
              <a:rPr lang="en-US" kern="1200">
                <a:latin typeface="+mn-lt"/>
                <a:ea typeface="+mn-ea"/>
                <a:cs typeface="+mn-cs"/>
              </a:rPr>
              <a:t>.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A9FAAA1F-2BB8-D868-D484-854E7DD95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8439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Date Placeholder 3">
            <a:extLst>
              <a:ext uri="{FF2B5EF4-FFF2-40B4-BE49-F238E27FC236}">
                <a16:creationId xmlns:a16="http://schemas.microsoft.com/office/drawing/2014/main" id="{B8E2E05C-22B7-28E4-399C-B518899654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FC7F198-7176-4A22-99C2-413ABB5E70F8}" type="datetime1">
              <a:rPr lang="en-US"/>
              <a:pPr>
                <a:spcAft>
                  <a:spcPts val="600"/>
                </a:spcAft>
              </a:pPr>
              <a:t>2/6/2026</a:t>
            </a:fld>
            <a:endParaRPr lang="en-US"/>
          </a:p>
        </p:txBody>
      </p:sp>
      <p:sp>
        <p:nvSpPr>
          <p:cNvPr id="30" name="Footer Placeholder 5">
            <a:extLst>
              <a:ext uri="{FF2B5EF4-FFF2-40B4-BE49-F238E27FC236}">
                <a16:creationId xmlns:a16="http://schemas.microsoft.com/office/drawing/2014/main" id="{5181E172-ADF4-7526-9823-FB91AC4F37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Ayesha Masood               pic from google </a:t>
            </a:r>
          </a:p>
        </p:txBody>
      </p:sp>
      <p:sp>
        <p:nvSpPr>
          <p:cNvPr id="25" name="Slide Number Placeholder 5">
            <a:extLst>
              <a:ext uri="{FF2B5EF4-FFF2-40B4-BE49-F238E27FC236}">
                <a16:creationId xmlns:a16="http://schemas.microsoft.com/office/drawing/2014/main" id="{4018EAAF-A632-A1F2-2B3D-C0C0E97DD6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30</a:t>
            </a:fld>
            <a:endParaRPr lang="en-US"/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79D52E1C-18CA-F095-5857-0C0FFDA95C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8437979"/>
              </p:ext>
            </p:extLst>
          </p:nvPr>
        </p:nvGraphicFramePr>
        <p:xfrm>
          <a:off x="1770210" y="2482465"/>
          <a:ext cx="1016812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" name="Picture 11" descr="A group of children in a classroom&#10;&#10;AI-generated content may be incorrect.">
            <a:extLst>
              <a:ext uri="{FF2B5EF4-FFF2-40B4-BE49-F238E27FC236}">
                <a16:creationId xmlns:a16="http://schemas.microsoft.com/office/drawing/2014/main" id="{46EE497D-7377-222C-3205-65233C29F6C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1851" y="-3995"/>
            <a:ext cx="5315918" cy="2237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19983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8F4E5-893D-5087-0702-89E59CD27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537" y="194850"/>
            <a:ext cx="6227160" cy="5977350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Health Belief Model: barriers to change</a:t>
            </a:r>
          </a:p>
          <a:p>
            <a:endParaRPr lang="en-GB" sz="2000" b="1">
              <a:solidFill>
                <a:srgbClr val="0D0D0D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Perceived susceptibility: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 some parents underestimate risk because harms feel “future” (Jones et al., 2014). </a:t>
            </a:r>
            <a:endParaRPr lang="en-GB" sz="2000" b="1">
              <a:solidFill>
                <a:srgbClr val="0D0D0D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Perceived severity: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 obesity-related harms may not feel urgent in daily life (Carpenter, 2010). </a:t>
            </a:r>
            <a:endParaRPr lang="en-GB"/>
          </a:p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Perceived barriers: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 cost, time pressure, and fussy eating can outweigh intentions (Marmot et al., 2020).</a:t>
            </a:r>
            <a:endParaRPr lang="en-GB"/>
          </a:p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Cues to action: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 without prompts, healthy intentions may not translate into routine (Jones et al., 2014).</a:t>
            </a:r>
            <a:endParaRPr lang="en-GB"/>
          </a:p>
          <a:p>
            <a:endParaRPr lang="en-GB" sz="2000" b="1">
              <a:solidFill>
                <a:srgbClr val="0D0D0D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050"/>
              <a:t>Ayesha Masood</a:t>
            </a:r>
          </a:p>
        </p:txBody>
      </p:sp>
      <p:pic>
        <p:nvPicPr>
          <p:cNvPr id="4" name="Picture 3" descr="A diagram of a health belief model&#10;&#10;AI-generated content may be incorrect.">
            <a:extLst>
              <a:ext uri="{FF2B5EF4-FFF2-40B4-BE49-F238E27FC236}">
                <a16:creationId xmlns:a16="http://schemas.microsoft.com/office/drawing/2014/main" id="{9ABBF3C7-3C12-6B3D-43D6-F7A9140ECC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40770" y="8094"/>
            <a:ext cx="5125280" cy="48773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18B8E7F-9790-B730-12B8-91D87631FE5A}"/>
              </a:ext>
            </a:extLst>
          </p:cNvPr>
          <p:cNvSpPr txBox="1"/>
          <p:nvPr/>
        </p:nvSpPr>
        <p:spPr>
          <a:xfrm>
            <a:off x="7508729" y="5409302"/>
            <a:ext cx="4683125" cy="317500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6058192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AEBC09-F61C-2B88-5EF0-56BA184A3D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8552" y="721550"/>
            <a:ext cx="7427979" cy="5450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60000"/>
              </a:lnSpc>
            </a:pPr>
            <a:r>
              <a:rPr lang="en-GB" sz="2000" b="1">
                <a:highlight>
                  <a:srgbClr val="FFFFFF"/>
                </a:highlight>
                <a:latin typeface="Arial"/>
                <a:ea typeface="+mn-lt"/>
                <a:cs typeface="+mn-lt"/>
              </a:rPr>
              <a:t>Applying HBM in Eat Well, Grow Well</a:t>
            </a:r>
            <a:r>
              <a:rPr lang="en-GB" sz="2000" b="1">
                <a:highlight>
                  <a:srgbClr val="FFFFFF"/>
                </a:highlight>
                <a:latin typeface="Arial"/>
                <a:cs typeface="Arial"/>
              </a:rPr>
              <a:t>   </a:t>
            </a:r>
            <a:r>
              <a:rPr lang="en-GB" sz="1500">
                <a:highlight>
                  <a:srgbClr val="FFFFFF"/>
                </a:highlight>
              </a:rPr>
              <a:t>    </a:t>
            </a:r>
            <a:endParaRPr lang="en-GB" sz="1500"/>
          </a:p>
          <a:p>
            <a:r>
              <a:rPr lang="en-GB" sz="2000">
                <a:highlight>
                  <a:srgbClr val="FFFFFF"/>
                </a:highlight>
                <a:latin typeface="Arial"/>
                <a:ea typeface="+mn-lt"/>
                <a:cs typeface="+mn-lt"/>
              </a:rPr>
              <a:t>Frame benefits as immediate (energy, focus, school day) to strengthen perceived benefit (Jones et al., 2014). 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ea typeface="+mn-lt"/>
                <a:cs typeface="+mn-lt"/>
              </a:rPr>
              <a:t>Reduce barriers through low-cost swaps and realistic lunchbox guidance (Marmot et al., 2020).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ea typeface="+mn-lt"/>
                <a:cs typeface="+mn-lt"/>
              </a:rPr>
              <a:t>Provide weekly cues to action via challenges and take-home prompts (NICE, 2014). 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ea typeface="+mn-lt"/>
                <a:cs typeface="+mn-lt"/>
              </a:rPr>
              <a:t>Use supportive messaging to avoid blame and increase engagement (Glanz, Rimer and Viswanath, 2015). </a:t>
            </a:r>
            <a:endParaRPr lang="en-GB" sz="2000" b="1">
              <a:latin typeface="Arial"/>
              <a:cs typeface="Arial"/>
            </a:endParaRPr>
          </a:p>
          <a:p>
            <a:pPr>
              <a:lnSpc>
                <a:spcPct val="160000"/>
              </a:lnSpc>
            </a:pPr>
            <a:r>
              <a:rPr lang="en-GB" sz="1500">
                <a:highlight>
                  <a:srgbClr val="FFFFFF"/>
                </a:highlight>
              </a:rPr>
              <a:t>                                    </a:t>
            </a:r>
            <a:endParaRPr lang="en-GB" sz="1500"/>
          </a:p>
          <a:p>
            <a:pPr marL="0" indent="0">
              <a:lnSpc>
                <a:spcPct val="100000"/>
              </a:lnSpc>
              <a:buNone/>
            </a:pPr>
            <a:r>
              <a:rPr lang="en-GB" sz="1500">
                <a:highlight>
                  <a:srgbClr val="FFFFFF"/>
                </a:highlight>
              </a:rPr>
              <a:t>  AYESHA MASOOD </a:t>
            </a:r>
            <a:endParaRPr lang="en-GB" sz="1500"/>
          </a:p>
        </p:txBody>
      </p:sp>
      <p:sp>
        <p:nvSpPr>
          <p:cNvPr id="15" name="Date Placeholder 6">
            <a:extLst>
              <a:ext uri="{FF2B5EF4-FFF2-40B4-BE49-F238E27FC236}">
                <a16:creationId xmlns:a16="http://schemas.microsoft.com/office/drawing/2014/main" id="{6ED82D21-A013-4C63-A6F6-C6FB67E348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0F81C99-7B55-44FD-8314-D1A7A806284B}" type="datetime1">
              <a:rPr lang="en-US"/>
              <a:pPr>
                <a:spcAft>
                  <a:spcPts val="600"/>
                </a:spcAft>
              </a:pPr>
              <a:t>2/6/2026</a:t>
            </a:fld>
            <a:endParaRPr lang="en-US"/>
          </a:p>
        </p:txBody>
      </p:sp>
      <p:sp>
        <p:nvSpPr>
          <p:cNvPr id="17" name="Footer Placeholder 7">
            <a:extLst>
              <a:ext uri="{FF2B5EF4-FFF2-40B4-BE49-F238E27FC236}">
                <a16:creationId xmlns:a16="http://schemas.microsoft.com/office/drawing/2014/main" id="{878017C9-0278-00F5-1C95-B6C3B13B0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/>
              <a:t>The Pediatric Center (2023), </a:t>
            </a:r>
            <a:r>
              <a:rPr lang="en-US" sz="900" i="1"/>
              <a:t>Promoting healthy eating habits in children</a:t>
            </a:r>
            <a:r>
              <a:rPr lang="en-US" sz="900"/>
              <a:t>.</a:t>
            </a:r>
          </a:p>
        </p:txBody>
      </p:sp>
      <p:sp>
        <p:nvSpPr>
          <p:cNvPr id="19" name="Slide Number Placeholder 8">
            <a:extLst>
              <a:ext uri="{FF2B5EF4-FFF2-40B4-BE49-F238E27FC236}">
                <a16:creationId xmlns:a16="http://schemas.microsoft.com/office/drawing/2014/main" id="{D14FC36F-B8D9-DB8C-72E5-24A3FE7A9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32</a:t>
            </a:fld>
            <a:endParaRPr lang="en-US"/>
          </a:p>
        </p:txBody>
      </p:sp>
      <p:pic>
        <p:nvPicPr>
          <p:cNvPr id="4" name="Picture 3" descr="A collage of different food items&#10;&#10;AI-generated content may be incorrect.">
            <a:extLst>
              <a:ext uri="{FF2B5EF4-FFF2-40B4-BE49-F238E27FC236}">
                <a16:creationId xmlns:a16="http://schemas.microsoft.com/office/drawing/2014/main" id="{66A1A7C0-99BF-D41A-BC23-9087EA5B09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7831" y="452437"/>
            <a:ext cx="3882219" cy="5882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00316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94342-52E6-21E6-C79E-DF0648A033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667" y="2087"/>
            <a:ext cx="5461665" cy="6165980"/>
          </a:xfrm>
          <a:solidFill>
            <a:schemeClr val="accent1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b="1">
                <a:latin typeface="Arial"/>
                <a:cs typeface="Arial"/>
              </a:rPr>
              <a:t>COM‑B Model and Structural Behaviour Change</a:t>
            </a:r>
            <a:endParaRPr lang="en-US" b="1">
              <a:latin typeface="Arial"/>
              <a:cs typeface="Arial"/>
            </a:endParaRPr>
          </a:p>
          <a:p>
            <a:r>
              <a:rPr lang="en-GB" sz="2000" b="1">
                <a:ea typeface="+mn-lt"/>
                <a:cs typeface="+mn-lt"/>
              </a:rPr>
              <a:t>Capability:</a:t>
            </a:r>
            <a:r>
              <a:rPr lang="en-GB" sz="2000">
                <a:ea typeface="+mn-lt"/>
                <a:cs typeface="+mn-lt"/>
              </a:rPr>
              <a:t> children/parents need skills and understanding to act (Michie, van Stralen and West, 2011).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b="1">
                <a:ea typeface="+mn-lt"/>
                <a:cs typeface="+mn-lt"/>
              </a:rPr>
              <a:t>Opportunity:</a:t>
            </a:r>
            <a:r>
              <a:rPr lang="en-GB" sz="2000">
                <a:ea typeface="+mn-lt"/>
                <a:cs typeface="+mn-lt"/>
              </a:rPr>
              <a:t> behaviour depends on the school/home food environment and access (McLeroy et al., 1988).</a:t>
            </a:r>
            <a:endParaRPr lang="en-GB"/>
          </a:p>
          <a:p>
            <a:r>
              <a:rPr lang="en-GB" sz="2000" b="1">
                <a:ea typeface="+mn-lt"/>
                <a:cs typeface="+mn-lt"/>
              </a:rPr>
              <a:t>Motivation:</a:t>
            </a:r>
            <a:r>
              <a:rPr lang="en-GB" sz="2000">
                <a:ea typeface="+mn-lt"/>
                <a:cs typeface="+mn-lt"/>
              </a:rPr>
              <a:t> habits and reinforcement drive repeat behaviour (Michie, van Stralen and West, 2011).</a:t>
            </a:r>
            <a:endParaRPr lang="en-GB"/>
          </a:p>
          <a:p>
            <a:r>
              <a:rPr lang="en-GB" sz="2000">
                <a:ea typeface="+mn-lt"/>
                <a:cs typeface="+mn-lt"/>
              </a:rPr>
              <a:t>This model supports designing interventions that change the conditions around behaviour, awareness (NICE, 2014).</a:t>
            </a:r>
            <a:endParaRPr lang="en-GB"/>
          </a:p>
          <a:p>
            <a:pPr>
              <a:lnSpc>
                <a:spcPct val="150000"/>
              </a:lnSpc>
            </a:pPr>
            <a:endParaRPr lang="en-GB" sz="20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GB" sz="2000"/>
          </a:p>
        </p:txBody>
      </p:sp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7AB65ADF-6803-4D85-DF64-2597D3C6A9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E3ACE53-293C-48FC-99AE-FCC7639EF1A4}" type="datetime1">
              <a:pPr>
                <a:spcAft>
                  <a:spcPts val="600"/>
                </a:spcAft>
              </a:pPr>
              <a:t>2/6/2026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DC40F886-1C16-2016-DACF-3D8DF17B78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/>
              <a:t>AYESHA MASOOD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310E42A1-5510-62E2-D990-8638F7D98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33</a:t>
            </a:fld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783B18E-336A-5384-F53A-5ABF0536FB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80028" y="582334"/>
            <a:ext cx="5454307" cy="46601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B0571D2-D431-D7EF-09B8-DAF72400E080}"/>
              </a:ext>
            </a:extLst>
          </p:cNvPr>
          <p:cNvSpPr txBox="1"/>
          <p:nvPr/>
        </p:nvSpPr>
        <p:spPr>
          <a:xfrm>
            <a:off x="6789361" y="6213395"/>
            <a:ext cx="5045075" cy="317500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12583760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E9544-2794-EC16-7991-8656A8D4AE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579482"/>
            <a:ext cx="4963590" cy="5528142"/>
          </a:xfrm>
          <a:solidFill>
            <a:schemeClr val="accent1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b="1"/>
              <a:t>Applying COM-B in the campaign</a:t>
            </a:r>
            <a:endParaRPr lang="en-GB" sz="1600">
              <a:latin typeface="Arial"/>
              <a:cs typeface="Arial"/>
            </a:endParaRPr>
          </a:p>
          <a:p>
            <a:r>
              <a:rPr lang="en-GB" sz="1800" b="1">
                <a:latin typeface="Arial"/>
                <a:ea typeface="+mn-lt"/>
                <a:cs typeface="+mn-lt"/>
              </a:rPr>
              <a:t>Capability:</a:t>
            </a:r>
            <a:r>
              <a:rPr lang="en-GB" sz="1800">
                <a:latin typeface="Arial"/>
                <a:ea typeface="+mn-lt"/>
                <a:cs typeface="+mn-lt"/>
              </a:rPr>
              <a:t> interactive lessons + visual tools build practical understanding (Chambers, Freeman and Anderson, 2021).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 b="1">
                <a:latin typeface="Arial"/>
                <a:ea typeface="+mn-lt"/>
                <a:cs typeface="+mn-lt"/>
              </a:rPr>
              <a:t>Opportunity:</a:t>
            </a:r>
            <a:r>
              <a:rPr lang="en-GB" sz="1800">
                <a:latin typeface="Arial"/>
                <a:ea typeface="+mn-lt"/>
                <a:cs typeface="+mn-lt"/>
              </a:rPr>
              <a:t> align with School Food Standards and reinforce healthy availability in school (DfE, 2025). </a:t>
            </a:r>
            <a:endParaRPr lang="en-GB" sz="1800">
              <a:latin typeface="Arial"/>
              <a:cs typeface="Arial"/>
            </a:endParaRPr>
          </a:p>
          <a:p>
            <a:r>
              <a:rPr lang="en-GB" sz="1800" b="1">
                <a:latin typeface="Arial"/>
                <a:ea typeface="+mn-lt"/>
                <a:cs typeface="+mn-lt"/>
              </a:rPr>
              <a:t>Motivation:</a:t>
            </a:r>
            <a:r>
              <a:rPr lang="en-GB" sz="1800">
                <a:latin typeface="Arial"/>
                <a:ea typeface="+mn-lt"/>
                <a:cs typeface="+mn-lt"/>
              </a:rPr>
              <a:t> reward charts, peer modelling and positive framing support habit formation (Michie, van Stralen and West, 2011).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+mn-lt"/>
              </a:rPr>
              <a:t>Multi-component school programmes tend to outperform “education-only” approaches (Chambers, Freeman and Anderson, 2021).</a:t>
            </a:r>
            <a:endParaRPr lang="en-GB" sz="1800">
              <a:latin typeface="Arial"/>
            </a:endParaRPr>
          </a:p>
          <a:p>
            <a:pPr>
              <a:lnSpc>
                <a:spcPct val="150000"/>
              </a:lnSpc>
            </a:pPr>
            <a:endParaRPr lang="en-GB" sz="1600">
              <a:latin typeface="Arial"/>
              <a:cs typeface="Aria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2EFD5C-FE19-37E9-5DAF-ECF5245CE7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2414" y="838289"/>
            <a:ext cx="4937760" cy="4469777"/>
          </a:xfrm>
          <a:prstGeom prst="rect">
            <a:avLst/>
          </a:prstGeom>
          <a:noFill/>
        </p:spPr>
      </p:pic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B1D4523D-95AA-0F39-4198-6625BF4D5E5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018A7370-DC81-4888-B859-8BFD83EA1813}" type="datetime1">
              <a:pPr>
                <a:spcAft>
                  <a:spcPts val="600"/>
                </a:spcAft>
              </a:pPr>
              <a:t>2/6/2026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97B25331-5571-E892-71CC-B924666F61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18480" y="5730828"/>
            <a:ext cx="9289576" cy="797303"/>
          </a:xfrm>
        </p:spPr>
        <p:txBody>
          <a:bodyPr/>
          <a:lstStyle/>
          <a:p>
            <a:r>
              <a:rPr lang="en-US"/>
              <a:t>AYESHA MASOOD                                     </a:t>
            </a:r>
            <a:r>
              <a:rPr lang="en-US">
                <a:ea typeface="+mn-lt"/>
                <a:cs typeface="+mn-lt"/>
              </a:rPr>
              <a:t>  Teach Primary (n.d.), </a:t>
            </a:r>
            <a:r>
              <a:rPr lang="en-US" i="1">
                <a:ea typeface="+mn-lt"/>
                <a:cs typeface="+mn-lt"/>
              </a:rPr>
              <a:t>Putting food education on the school menu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3E386791-D0A6-F197-7862-E52E29672A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543237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57257-FE42-D46B-9F9E-B5C1CB862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GB">
                <a:ea typeface="+mj-lt"/>
                <a:cs typeface="+mj-lt"/>
              </a:rPr>
              <a:t>Challenges and campaign solutions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ACA3E-4820-48FF-1615-5F5C33D827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4416" y="1573957"/>
            <a:ext cx="5854742" cy="4598243"/>
          </a:xfrm>
          <a:solidFill>
            <a:schemeClr val="accent2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>
                <a:ea typeface="+mn-lt"/>
                <a:cs typeface="+mn-lt"/>
              </a:rPr>
              <a:t>Cost/time:</a:t>
            </a:r>
            <a:r>
              <a:rPr lang="en-GB" sz="2000">
                <a:ea typeface="+mn-lt"/>
                <a:cs typeface="+mn-lt"/>
              </a:rPr>
              <a:t> promote low-cost swaps + quick routines to reduce barriers (Marmot et al., 2020).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b="1">
                <a:ea typeface="+mn-lt"/>
                <a:cs typeface="+mn-lt"/>
              </a:rPr>
              <a:t>Fussy eating:</a:t>
            </a:r>
            <a:r>
              <a:rPr lang="en-GB" sz="2000">
                <a:ea typeface="+mn-lt"/>
                <a:cs typeface="+mn-lt"/>
              </a:rPr>
              <a:t> repeated exposure in a supportive setting reduces resistance over time (Birch and Ventura, 2009).</a:t>
            </a:r>
            <a:endParaRPr lang="en-GB"/>
          </a:p>
          <a:p>
            <a:r>
              <a:rPr lang="en-GB" sz="2000" b="1">
                <a:ea typeface="+mn-lt"/>
                <a:cs typeface="+mn-lt"/>
              </a:rPr>
              <a:t>Inconsistent home routines:</a:t>
            </a:r>
            <a:r>
              <a:rPr lang="en-GB" sz="2000">
                <a:ea typeface="+mn-lt"/>
                <a:cs typeface="+mn-lt"/>
              </a:rPr>
              <a:t> parent materials + weekly targets support cues and routine-building (NICE, 2014). </a:t>
            </a:r>
            <a:endParaRPr lang="en-GB"/>
          </a:p>
          <a:p>
            <a:r>
              <a:rPr lang="en-GB" sz="2000" b="1">
                <a:ea typeface="+mn-lt"/>
                <a:cs typeface="+mn-lt"/>
              </a:rPr>
              <a:t>School environment pressures:</a:t>
            </a:r>
            <a:r>
              <a:rPr lang="en-GB" sz="2000">
                <a:ea typeface="+mn-lt"/>
                <a:cs typeface="+mn-lt"/>
              </a:rPr>
              <a:t> use standards-based approach to support healthier defaults (DfE, 2025). </a:t>
            </a:r>
            <a:endParaRPr lang="en-GB"/>
          </a:p>
          <a:p>
            <a:pPr>
              <a:lnSpc>
                <a:spcPct val="150000"/>
              </a:lnSpc>
            </a:pPr>
            <a:endParaRPr lang="en-GB" sz="2000">
              <a:latin typeface="Arial"/>
              <a:cs typeface="Arial"/>
            </a:endParaRPr>
          </a:p>
        </p:txBody>
      </p:sp>
      <p:pic>
        <p:nvPicPr>
          <p:cNvPr id="7" name="Picture 6" descr="A child sitting at a table with a plate of vegetables&#10;&#10;AI-generated content may be incorrect.">
            <a:extLst>
              <a:ext uri="{FF2B5EF4-FFF2-40B4-BE49-F238E27FC236}">
                <a16:creationId xmlns:a16="http://schemas.microsoft.com/office/drawing/2014/main" id="{9B44DCF6-F9DC-71EA-0B95-5DEE494891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780" r="1" b="1"/>
          <a:stretch>
            <a:fillRect/>
          </a:stretch>
        </p:blipFill>
        <p:spPr>
          <a:xfrm>
            <a:off x="6345936" y="2478024"/>
            <a:ext cx="4937760" cy="3694176"/>
          </a:xfrm>
          <a:prstGeom prst="rect">
            <a:avLst/>
          </a:prstGeom>
          <a:noFill/>
        </p:spPr>
      </p:pic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59F7BA83-E5BD-B8F5-67D9-AE91BEAE63D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8A3661B-6536-4A1B-984A-6F400BBC0726}" type="datetime1">
              <a:pPr>
                <a:spcAft>
                  <a:spcPts val="600"/>
                </a:spcAft>
              </a:pPr>
              <a:t>2/6/2026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528FC690-68D8-C2F3-93A0-85D36EF3BA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3914" y="6049276"/>
            <a:ext cx="10915934" cy="672198"/>
          </a:xfrm>
        </p:spPr>
        <p:txBody>
          <a:bodyPr/>
          <a:lstStyle/>
          <a:p>
            <a:r>
              <a:rPr lang="en-US">
                <a:ea typeface="+mn-lt"/>
                <a:cs typeface="+mn-lt"/>
              </a:rPr>
              <a:t>AYESHA MASOOD                                                                             Bright Horizons (2021), </a:t>
            </a:r>
            <a:r>
              <a:rPr lang="en-US" i="1">
                <a:ea typeface="+mn-lt"/>
                <a:cs typeface="+mn-lt"/>
              </a:rPr>
              <a:t>Fussy eating</a:t>
            </a:r>
            <a:r>
              <a:rPr lang="en-US">
                <a:ea typeface="+mn-lt"/>
                <a:cs typeface="+mn-lt"/>
              </a:rPr>
              <a:t>. (</a:t>
            </a:r>
            <a:r>
              <a:rPr lang="en-US">
                <a:ea typeface="+mn-lt"/>
                <a:cs typeface="+mn-lt"/>
                <a:hlinkClick r:id="rId3"/>
              </a:rPr>
              <a:t>brighthorizons.co.uk</a:t>
            </a:r>
            <a:endParaRPr lang="en-US"/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557B1E75-6B9C-03D0-0BD9-89BD3BCA1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707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F5EA74-AA39-5701-14D2-26B1FF35A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77" y="288021"/>
            <a:ext cx="7610908" cy="5747701"/>
          </a:xfrm>
          <a:solidFill>
            <a:schemeClr val="accent3"/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b="1">
                <a:ea typeface="+mn-lt"/>
                <a:cs typeface="+mn-lt"/>
              </a:rPr>
              <a:t>Conclusion </a:t>
            </a:r>
            <a:endParaRPr lang="en-GB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i="1">
                <a:ea typeface="+mn-lt"/>
                <a:cs typeface="+mn-lt"/>
              </a:rPr>
              <a:t>Eat Well, Grow Well</a:t>
            </a:r>
            <a:r>
              <a:rPr lang="en-GB">
                <a:ea typeface="+mn-lt"/>
                <a:cs typeface="+mn-lt"/>
              </a:rPr>
              <a:t> demonstrates the role of school-based health promotion in supporting positive behaviour change in children aged 5–11.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The campaign delivers physiological, psychological, and social benefits, supporting healthy growth, improved concentration, and family food routines.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The Health Belief Model explains how parental beliefs, perceived barriers, and cues to action influence engagement with the campaign.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The COM-B model strengthens the intervention by addressing capability, opportunity, and motivation at individual and environmental levels.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Combining both models ensures behaviour change is supported structurally, rather than relying on individual responsibility alone.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Overall, the campaign represents a theory-informed, equitable, and preventative public health intervention aligned with UK policy priorities.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    </a:t>
            </a:r>
            <a:r>
              <a:rPr lang="en-GB" sz="900">
                <a:ea typeface="+mn-lt"/>
                <a:cs typeface="+mn-lt"/>
              </a:rPr>
              <a:t>AYESHA MASOOD </a:t>
            </a:r>
            <a:endParaRPr lang="en-GB" sz="900"/>
          </a:p>
        </p:txBody>
      </p:sp>
      <p:pic>
        <p:nvPicPr>
          <p:cNvPr id="4" name="Picture 3" descr="Our Children, Our Future: A parents' manifesto for healthy children's food  | Sustain">
            <a:extLst>
              <a:ext uri="{FF2B5EF4-FFF2-40B4-BE49-F238E27FC236}">
                <a16:creationId xmlns:a16="http://schemas.microsoft.com/office/drawing/2014/main" id="{8678A360-0490-DE38-9843-F1E86AED54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9714" y="288979"/>
            <a:ext cx="3746231" cy="6112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33173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845335D-63D9-75D3-F438-DD39646B3A6E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2407CD-8D99-30DE-83AC-74B427F7F8A2}"/>
              </a:ext>
            </a:extLst>
          </p:cNvPr>
          <p:cNvSpPr txBox="1"/>
          <p:nvPr/>
        </p:nvSpPr>
        <p:spPr>
          <a:xfrm>
            <a:off x="247650" y="335845"/>
            <a:ext cx="121920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Nazish Shazady</a:t>
            </a:r>
          </a:p>
          <a:p>
            <a:r>
              <a:rPr lang="en-GB" b="1"/>
              <a:t>Refrence :</a:t>
            </a:r>
          </a:p>
          <a:p>
            <a:endParaRPr lang="en-GB"/>
          </a:p>
          <a:p>
            <a:r>
              <a:rPr lang="en-GB"/>
              <a:t>Birmingham City Observatory. (2025) Childhood obesity by deprivation level: Birmingham. Birmingham: Birmingham City Council.</a:t>
            </a:r>
          </a:p>
          <a:p>
            <a:br>
              <a:rPr lang="en-GB"/>
            </a:br>
            <a:r>
              <a:rPr lang="en-GB"/>
              <a:t>Birch, L.L. and Ventura, A.K. (2009) ‘Preventing childhood obesity: What works?’, International Journal of Obesity, 33(S1), pp. S74–S81. https://</a:t>
            </a:r>
            <a:r>
              <a:rPr lang="en-GB" err="1"/>
              <a:t>doi.org</a:t>
            </a:r>
            <a:r>
              <a:rPr lang="en-GB"/>
              <a:t>/10.1038/</a:t>
            </a:r>
            <a:r>
              <a:rPr lang="en-GB" err="1"/>
              <a:t>ijo.2009.22</a:t>
            </a:r>
            <a:endParaRPr lang="en-GB"/>
          </a:p>
          <a:p>
            <a:endParaRPr lang="en-GB"/>
          </a:p>
          <a:p>
            <a:r>
              <a:rPr lang="en-GB" err="1"/>
              <a:t>Contento</a:t>
            </a:r>
            <a:r>
              <a:rPr lang="en-GB"/>
              <a:t>, I.R. (2016) Nutrition education: Linking research, theory, and practice. 3rd </a:t>
            </a:r>
            <a:r>
              <a:rPr lang="en-GB" err="1"/>
              <a:t>edn</a:t>
            </a:r>
            <a:r>
              <a:rPr lang="en-GB"/>
              <a:t>. Burlington, MA: Jones &amp; Bartlett Learning.</a:t>
            </a:r>
          </a:p>
          <a:p>
            <a:endParaRPr lang="en-GB"/>
          </a:p>
          <a:p>
            <a:r>
              <a:rPr lang="en-GB"/>
              <a:t>Department for Education (DfE). (2023) School food standards: Guidance for schools. London: Department for Education.</a:t>
            </a:r>
            <a:br>
              <a:rPr lang="en-GB"/>
            </a:br>
            <a:endParaRPr lang="en-GB"/>
          </a:p>
          <a:p>
            <a:r>
              <a:rPr lang="en-GB"/>
              <a:t>Department of Health and Social Care (DHSC). (2016) Childhood obesity: A plan for action. London: DHSC.</a:t>
            </a:r>
          </a:p>
          <a:p>
            <a:endParaRPr lang="en-GB"/>
          </a:p>
          <a:p>
            <a:r>
              <a:rPr lang="en-GB"/>
              <a:t>Health and Social Care Act 2012. (2012) London: The Stationery Office.</a:t>
            </a:r>
          </a:p>
          <a:p>
            <a:endParaRPr lang="en-GB"/>
          </a:p>
          <a:p>
            <a:r>
              <a:rPr lang="en-GB"/>
              <a:t>Marmot, M., Allen, J., </a:t>
            </a:r>
            <a:r>
              <a:rPr lang="en-GB" err="1"/>
              <a:t>Goldblatt</a:t>
            </a:r>
            <a:r>
              <a:rPr lang="en-GB"/>
              <a:t>, P., Herd, E. and Morrison, J. (2020) Build back fairer: The COVID-19 Marmot review. London: Institute of Health Equity.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63921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C19634-D04A-2B00-BB82-D8665CF7B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Nazish shazady 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A67C0C-913B-ECAA-2AFC-CF49696ABF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38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06791-82C4-4D29-1F00-FC7B4BC7E5EA}"/>
              </a:ext>
            </a:extLst>
          </p:cNvPr>
          <p:cNvSpPr txBox="1"/>
          <p:nvPr/>
        </p:nvSpPr>
        <p:spPr>
          <a:xfrm>
            <a:off x="38100" y="612844"/>
            <a:ext cx="121920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Nazish Shazady</a:t>
            </a:r>
          </a:p>
          <a:p>
            <a:endParaRPr lang="en-GB"/>
          </a:p>
          <a:p>
            <a:r>
              <a:rPr lang="en-GB" err="1"/>
              <a:t>Michie</a:t>
            </a:r>
            <a:r>
              <a:rPr lang="en-GB"/>
              <a:t>, S., van </a:t>
            </a:r>
            <a:r>
              <a:rPr lang="en-GB" err="1"/>
              <a:t>Stralen</a:t>
            </a:r>
            <a:r>
              <a:rPr lang="en-GB"/>
              <a:t>, M.M. and West, R. (2011) ‘The behaviour change wheel: A new method for characterising and designing behaviour change interventions’, Implementation Science, 6(42), pp. 1–12. https://</a:t>
            </a:r>
            <a:r>
              <a:rPr lang="en-GB" err="1"/>
              <a:t>doi.org</a:t>
            </a:r>
            <a:r>
              <a:rPr lang="en-GB"/>
              <a:t>/10.1186/1748-5908-6-42</a:t>
            </a:r>
          </a:p>
          <a:p>
            <a:endParaRPr lang="en-GB"/>
          </a:p>
          <a:p>
            <a:r>
              <a:rPr lang="en-GB"/>
              <a:t>National Child Measurement Programme (NCMP). (2023) National Child Measurement Programme, England 2022/23 school year. Leeds: NHS Digital.</a:t>
            </a:r>
          </a:p>
          <a:p>
            <a:endParaRPr lang="en-GB"/>
          </a:p>
          <a:p>
            <a:r>
              <a:rPr lang="en-GB"/>
              <a:t>NHS. (2023) The </a:t>
            </a:r>
            <a:r>
              <a:rPr lang="en-GB" err="1"/>
              <a:t>Eatwell</a:t>
            </a:r>
            <a:r>
              <a:rPr lang="en-GB"/>
              <a:t> guide. Available at: https://</a:t>
            </a:r>
            <a:r>
              <a:rPr lang="en-GB" err="1"/>
              <a:t>www.nhs.uk</a:t>
            </a:r>
            <a:r>
              <a:rPr lang="en-GB"/>
              <a:t>/live-well/eat-well/</a:t>
            </a:r>
            <a:r>
              <a:rPr lang="en-GB" err="1"/>
              <a:t>the-eatwell-guide</a:t>
            </a:r>
            <a:r>
              <a:rPr lang="en-GB"/>
              <a:t>/ (Accessed: day month year).</a:t>
            </a:r>
          </a:p>
          <a:p>
            <a:endParaRPr lang="en-GB"/>
          </a:p>
          <a:p>
            <a:r>
              <a:rPr lang="en-GB"/>
              <a:t>NHS Digital. (2023) National Child Measurement Programme, England 2022/23. Leeds: NHS Digital.</a:t>
            </a:r>
          </a:p>
          <a:p>
            <a:endParaRPr lang="en-GB"/>
          </a:p>
          <a:p>
            <a:r>
              <a:rPr lang="en-GB"/>
              <a:t>NHS Digital. (2024) Childhood obesity statistics. Leeds: NHS Digital.</a:t>
            </a:r>
            <a:br>
              <a:rPr lang="en-GB"/>
            </a:br>
            <a:endParaRPr lang="en-GB"/>
          </a:p>
          <a:p>
            <a:r>
              <a:rPr lang="en-GB"/>
              <a:t>National Institute for Health and Care Excellence (NICE). (2014) Behaviour change: Individual approaches (PH49). London: NICE.</a:t>
            </a:r>
          </a:p>
          <a:p>
            <a:endParaRPr lang="en-GB"/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42823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676A94-AC37-1633-C6FF-768A5BBBDA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Nazish shazady 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05F0A5-BFFF-059E-465C-6E14ECA8E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39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3F3EA7-9A61-C5B3-41EC-01DB180F97DD}"/>
              </a:ext>
            </a:extLst>
          </p:cNvPr>
          <p:cNvSpPr txBox="1"/>
          <p:nvPr/>
        </p:nvSpPr>
        <p:spPr>
          <a:xfrm>
            <a:off x="19050" y="136525"/>
            <a:ext cx="1020445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Nazish Shazady</a:t>
            </a:r>
            <a:endParaRPr lang="en-GB"/>
          </a:p>
          <a:p>
            <a:endParaRPr lang="en-GB"/>
          </a:p>
          <a:p>
            <a:r>
              <a:rPr lang="en-GB"/>
              <a:t>Scientific Advisory Committee on Nutrition (SACN). (2015) Carbohydrates and health. London: TSO.</a:t>
            </a:r>
          </a:p>
          <a:p>
            <a:endParaRPr lang="en-GB"/>
          </a:p>
          <a:p>
            <a:r>
              <a:rPr lang="en-GB"/>
              <a:t>Start Well Birmingham. (2023) Childhood obesity profile. Birmingham: Birmingham City Council.</a:t>
            </a:r>
          </a:p>
          <a:p>
            <a:endParaRPr lang="en-GB"/>
          </a:p>
          <a:p>
            <a:r>
              <a:rPr lang="en-GB"/>
              <a:t>World Health Organization (WHO). (2022) Report of the Commission on Ending Childhood Obesity. Geneva: WHO.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21940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97164EB-A8A7-3917-1608-F4ABD5B79696}"/>
              </a:ext>
            </a:extLst>
          </p:cNvPr>
          <p:cNvSpPr txBox="1"/>
          <p:nvPr/>
        </p:nvSpPr>
        <p:spPr>
          <a:xfrm>
            <a:off x="4335210" y="9908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22559D-E3CF-59C5-FD73-4F5A53401ABE}"/>
              </a:ext>
            </a:extLst>
          </p:cNvPr>
          <p:cNvSpPr txBox="1"/>
          <p:nvPr/>
        </p:nvSpPr>
        <p:spPr>
          <a:xfrm>
            <a:off x="91135" y="47574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05452E-07A8-74C9-0C04-817D48D43B46}"/>
              </a:ext>
            </a:extLst>
          </p:cNvPr>
          <p:cNvSpPr txBox="1"/>
          <p:nvPr/>
        </p:nvSpPr>
        <p:spPr>
          <a:xfrm>
            <a:off x="641" y="1081011"/>
            <a:ext cx="1096107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ea typeface="+mn-lt"/>
                <a:cs typeface="+mn-lt"/>
              </a:rPr>
              <a:t>Buttriss</a:t>
            </a:r>
            <a:r>
              <a:rPr lang="en-GB">
                <a:ea typeface="+mn-lt"/>
                <a:cs typeface="+mn-lt"/>
              </a:rPr>
              <a:t>, J.L. and Lanham-New, S.A. (2017) ‘Nutrition and health claims: The role of evidence’, </a:t>
            </a:r>
            <a:r>
              <a:rPr lang="en-GB" i="1">
                <a:ea typeface="+mn-lt"/>
                <a:cs typeface="+mn-lt"/>
              </a:rPr>
              <a:t>Proceedings of the Nutrition Society</a:t>
            </a:r>
            <a:r>
              <a:rPr lang="en-GB">
                <a:ea typeface="+mn-lt"/>
                <a:cs typeface="+mn-lt"/>
              </a:rPr>
              <a:t>, 76(3), pp. 305–315.</a:t>
            </a:r>
            <a:endParaRPr lang="en-US"/>
          </a:p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A48086-8BF5-01A7-0335-21ADDB7986F7}"/>
              </a:ext>
            </a:extLst>
          </p:cNvPr>
          <p:cNvSpPr txBox="1"/>
          <p:nvPr/>
        </p:nvSpPr>
        <p:spPr>
          <a:xfrm>
            <a:off x="4175" y="1859874"/>
            <a:ext cx="872196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Chambers, S., Freeman, R. and Anderson, A.S. (2021) ‘School-based interventions to improve dietary behaviours in children: A systematic review’, </a:t>
            </a:r>
            <a:r>
              <a:rPr lang="en-GB" i="1">
                <a:ea typeface="+mn-lt"/>
                <a:cs typeface="+mn-lt"/>
              </a:rPr>
              <a:t>Public Health Nutrition</a:t>
            </a:r>
            <a:r>
              <a:rPr lang="en-GB">
                <a:ea typeface="+mn-lt"/>
                <a:cs typeface="+mn-lt"/>
              </a:rPr>
              <a:t>, 24(12), pp. 3813–3826.</a:t>
            </a:r>
            <a:endParaRPr lang="en-US"/>
          </a:p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CF0570-5AE1-27D6-E34C-65DB3E546E1A}"/>
              </a:ext>
            </a:extLst>
          </p:cNvPr>
          <p:cNvSpPr txBox="1"/>
          <p:nvPr/>
        </p:nvSpPr>
        <p:spPr>
          <a:xfrm>
            <a:off x="8270" y="2963690"/>
            <a:ext cx="902676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Davies, S.C., Winpenny, E. and Scarborough, P. (2025) ‘Evaluating complex public health interventions using mixed methods’, </a:t>
            </a:r>
            <a:r>
              <a:rPr lang="en-GB" i="1">
                <a:ea typeface="+mn-lt"/>
                <a:cs typeface="+mn-lt"/>
              </a:rPr>
              <a:t>Journal of Public Health</a:t>
            </a:r>
            <a:r>
              <a:rPr lang="en-GB">
                <a:ea typeface="+mn-lt"/>
                <a:cs typeface="+mn-lt"/>
              </a:rPr>
              <a:t>, 47(1), pp. 45–53.</a:t>
            </a:r>
            <a:endParaRPr lang="en-US"/>
          </a:p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5D68F3-4E77-87A2-7AA4-F4529B40B899}"/>
              </a:ext>
            </a:extLst>
          </p:cNvPr>
          <p:cNvSpPr txBox="1"/>
          <p:nvPr/>
        </p:nvSpPr>
        <p:spPr>
          <a:xfrm>
            <a:off x="12044" y="3895193"/>
            <a:ext cx="937846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George, S.M. and Davison, K.K. (2024) ‘Family and school influences on children’s dietary behaviours’, </a:t>
            </a:r>
            <a:r>
              <a:rPr lang="en-GB" i="1">
                <a:ea typeface="+mn-lt"/>
                <a:cs typeface="+mn-lt"/>
              </a:rPr>
              <a:t>Appetite</a:t>
            </a:r>
            <a:r>
              <a:rPr lang="en-GB">
                <a:ea typeface="+mn-lt"/>
                <a:cs typeface="+mn-lt"/>
              </a:rPr>
              <a:t>, 185, 106523.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F1F9CB-7AC6-A81B-055E-8077158DC1C9}"/>
              </a:ext>
            </a:extLst>
          </p:cNvPr>
          <p:cNvSpPr txBox="1"/>
          <p:nvPr/>
        </p:nvSpPr>
        <p:spPr>
          <a:xfrm>
            <a:off x="12043" y="4724800"/>
            <a:ext cx="921433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Mahdi, L., Jepson, R. and Smith, M. (2022) ‘The role of visual communication in health promotion campaigns for children’, </a:t>
            </a:r>
            <a:r>
              <a:rPr lang="en-GB" i="1">
                <a:ea typeface="+mn-lt"/>
                <a:cs typeface="+mn-lt"/>
              </a:rPr>
              <a:t>Health Education Research</a:t>
            </a:r>
            <a:r>
              <a:rPr lang="en-GB">
                <a:ea typeface="+mn-lt"/>
                <a:cs typeface="+mn-lt"/>
              </a:rPr>
              <a:t>, 37(2), pp. 143–156.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23A9273-1693-33CD-5741-4539E7729CAF}"/>
              </a:ext>
            </a:extLst>
          </p:cNvPr>
          <p:cNvSpPr txBox="1"/>
          <p:nvPr/>
        </p:nvSpPr>
        <p:spPr>
          <a:xfrm>
            <a:off x="15898" y="5636792"/>
            <a:ext cx="1146516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McLeroy, K.R., Bibeau, D., Steckler, A. and Glanz, K. (1988) ‘An ecological perspective on health promotion programs’, </a:t>
            </a:r>
            <a:r>
              <a:rPr lang="en-GB" i="1">
                <a:ea typeface="+mn-lt"/>
                <a:cs typeface="+mn-lt"/>
              </a:rPr>
              <a:t>Health Education Quarterly</a:t>
            </a:r>
            <a:r>
              <a:rPr lang="en-GB">
                <a:ea typeface="+mn-lt"/>
                <a:cs typeface="+mn-lt"/>
              </a:rPr>
              <a:t>, 15(4), pp. 351–377.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23590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D50FE0-4050-399C-6A24-4A2160D85D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D032-D52C-4F68-9D11-20F8659C08A6}" type="datetime1">
              <a:t>2/6/2026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F6B65-D07F-1189-569F-EC188A5DC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41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C87484-15DE-3880-BC53-14035556CABC}"/>
              </a:ext>
            </a:extLst>
          </p:cNvPr>
          <p:cNvSpPr txBox="1"/>
          <p:nvPr/>
        </p:nvSpPr>
        <p:spPr>
          <a:xfrm>
            <a:off x="798534" y="70458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ADCD3E-AEF2-7A2B-599B-145AC58A4474}"/>
              </a:ext>
            </a:extLst>
          </p:cNvPr>
          <p:cNvSpPr txBox="1"/>
          <p:nvPr/>
        </p:nvSpPr>
        <p:spPr>
          <a:xfrm>
            <a:off x="144852" y="704267"/>
            <a:ext cx="1008184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Michie, S., van Stralen, M.M. and West, R. (2011) ‘The behaviour change wheel: A new method for characterising and designing behaviour change interventions’, </a:t>
            </a:r>
            <a:r>
              <a:rPr lang="en-GB" i="1">
                <a:ea typeface="+mn-lt"/>
                <a:cs typeface="+mn-lt"/>
              </a:rPr>
              <a:t>Implementation Science</a:t>
            </a:r>
            <a:r>
              <a:rPr lang="en-GB">
                <a:ea typeface="+mn-lt"/>
                <a:cs typeface="+mn-lt"/>
              </a:rPr>
              <a:t>, 6(42), pp. 1–12.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904608-20F9-FDE5-FB54-85C6AA82F603}"/>
              </a:ext>
            </a:extLst>
          </p:cNvPr>
          <p:cNvSpPr txBox="1"/>
          <p:nvPr/>
        </p:nvSpPr>
        <p:spPr>
          <a:xfrm>
            <a:off x="149187" y="1871597"/>
            <a:ext cx="957775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Munawar, K. (2024) ‘Qualitative approaches to evaluating child nutrition interventions’, </a:t>
            </a:r>
            <a:r>
              <a:rPr lang="en-GB" i="1">
                <a:ea typeface="+mn-lt"/>
                <a:cs typeface="+mn-lt"/>
              </a:rPr>
              <a:t>Health Promotion International</a:t>
            </a:r>
            <a:r>
              <a:rPr lang="en-GB">
                <a:ea typeface="+mn-lt"/>
                <a:cs typeface="+mn-lt"/>
              </a:rPr>
              <a:t>, 39(1), daae004.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3275F3-B6C6-C52D-C0ED-C6ACB20724C3}"/>
              </a:ext>
            </a:extLst>
          </p:cNvPr>
          <p:cNvSpPr txBox="1"/>
          <p:nvPr/>
        </p:nvSpPr>
        <p:spPr>
          <a:xfrm>
            <a:off x="148947" y="2780376"/>
            <a:ext cx="879230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NHS Digital (2023) </a:t>
            </a:r>
            <a:r>
              <a:rPr lang="en-GB" i="1">
                <a:ea typeface="+mn-lt"/>
                <a:cs typeface="+mn-lt"/>
              </a:rPr>
              <a:t>National Child Measurement Programme, England 2022–23</a:t>
            </a:r>
            <a:r>
              <a:rPr lang="en-GB">
                <a:ea typeface="+mn-lt"/>
                <a:cs typeface="+mn-lt"/>
              </a:rPr>
              <a:t>. Leeds: NHS Digital.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E2563E4-04BF-B186-59BE-AF0830E3D97D}"/>
              </a:ext>
            </a:extLst>
          </p:cNvPr>
          <p:cNvSpPr txBox="1"/>
          <p:nvPr/>
        </p:nvSpPr>
        <p:spPr>
          <a:xfrm>
            <a:off x="149027" y="3605488"/>
            <a:ext cx="9906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NHS England (2024) </a:t>
            </a:r>
            <a:r>
              <a:rPr lang="en-GB" i="1">
                <a:ea typeface="+mn-lt"/>
                <a:cs typeface="+mn-lt"/>
              </a:rPr>
              <a:t>Healthy eating guidance for children</a:t>
            </a:r>
            <a:r>
              <a:rPr lang="en-GB">
                <a:ea typeface="+mn-lt"/>
                <a:cs typeface="+mn-lt"/>
              </a:rPr>
              <a:t>. London: NHS England.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5B820F-633C-97EE-4BD4-121D0058A3C3}"/>
              </a:ext>
            </a:extLst>
          </p:cNvPr>
          <p:cNvSpPr txBox="1"/>
          <p:nvPr/>
        </p:nvSpPr>
        <p:spPr>
          <a:xfrm>
            <a:off x="149027" y="4180881"/>
            <a:ext cx="94370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National Institute for Health and Care Excellence (NICE) (2025) </a:t>
            </a:r>
            <a:r>
              <a:rPr lang="en-GB" i="1">
                <a:ea typeface="+mn-lt"/>
                <a:cs typeface="+mn-lt"/>
              </a:rPr>
              <a:t>Behaviour change: individual approaches (PH49)</a:t>
            </a:r>
            <a:r>
              <a:rPr lang="en-GB">
                <a:ea typeface="+mn-lt"/>
                <a:cs typeface="+mn-lt"/>
              </a:rPr>
              <a:t>. London: NICE.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E4EAFA1-13B5-CEA6-64EA-81706EF6B56B}"/>
              </a:ext>
            </a:extLst>
          </p:cNvPr>
          <p:cNvSpPr txBox="1"/>
          <p:nvPr/>
        </p:nvSpPr>
        <p:spPr>
          <a:xfrm>
            <a:off x="152962" y="5010651"/>
            <a:ext cx="89798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Public Health England (2021) </a:t>
            </a:r>
            <a:r>
              <a:rPr lang="en-GB" i="1">
                <a:ea typeface="+mn-lt"/>
                <a:cs typeface="+mn-lt"/>
              </a:rPr>
              <a:t>Improving school food standards</a:t>
            </a:r>
            <a:r>
              <a:rPr lang="en-GB">
                <a:ea typeface="+mn-lt"/>
                <a:cs typeface="+mn-lt"/>
              </a:rPr>
              <a:t>. London: PHE.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C248921-0EAD-F021-8CFC-41106EED14C2}"/>
              </a:ext>
            </a:extLst>
          </p:cNvPr>
          <p:cNvSpPr txBox="1"/>
          <p:nvPr/>
        </p:nvSpPr>
        <p:spPr>
          <a:xfrm>
            <a:off x="156736" y="5531444"/>
            <a:ext cx="102342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Quigley, R., Taylor-Rudd, A. and Jones, L. (2025) ‘Partnership working and sustainability in local public health interventions’, </a:t>
            </a:r>
            <a:r>
              <a:rPr lang="en-GB" i="1">
                <a:ea typeface="+mn-lt"/>
                <a:cs typeface="+mn-lt"/>
              </a:rPr>
              <a:t>Journal of Epidemiology and Community Health</a:t>
            </a:r>
            <a:r>
              <a:rPr lang="en-GB">
                <a:ea typeface="+mn-lt"/>
                <a:cs typeface="+mn-lt"/>
              </a:rPr>
              <a:t>, 79(2), pp. 98–105.</a:t>
            </a:r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8AE9D5-220F-0872-773C-8038C579B340}"/>
              </a:ext>
            </a:extLst>
          </p:cNvPr>
          <p:cNvSpPr txBox="1"/>
          <p:nvPr/>
        </p:nvSpPr>
        <p:spPr>
          <a:xfrm>
            <a:off x="305843" y="14509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</p:spTree>
    <p:extLst>
      <p:ext uri="{BB962C8B-B14F-4D97-AF65-F5344CB8AC3E}">
        <p14:creationId xmlns:p14="http://schemas.microsoft.com/office/powerpoint/2010/main" val="429040227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1CC3F3-FE3C-681C-6CEE-BC55FB8FD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E8AC5-6744-4E96-A02E-06D507C2CEBF}" type="datetime1">
              <a:t>2/6/2026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6E8DCB-49A7-B77F-18A0-E40ADB0E4F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42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58B162-F48E-A25B-8CEF-5EC43F1E69BB}"/>
              </a:ext>
            </a:extLst>
          </p:cNvPr>
          <p:cNvSpPr txBox="1"/>
          <p:nvPr/>
        </p:nvSpPr>
        <p:spPr>
          <a:xfrm>
            <a:off x="137947" y="982088"/>
            <a:ext cx="744415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Vaughan, K., Cade, J. and Hetherington, M.M. (2025) ‘Developing feasible nutrition education resources for primary schools’, </a:t>
            </a:r>
            <a:r>
              <a:rPr lang="en-GB" i="1">
                <a:ea typeface="+mn-lt"/>
                <a:cs typeface="+mn-lt"/>
              </a:rPr>
              <a:t>Nutrition Bulletin</a:t>
            </a:r>
            <a:r>
              <a:rPr lang="en-GB">
                <a:ea typeface="+mn-lt"/>
                <a:cs typeface="+mn-lt"/>
              </a:rPr>
              <a:t>, 50(1), pp. 67–78.</a:t>
            </a:r>
            <a:endParaRPr lang="en-US">
              <a:ea typeface="+mn-lt"/>
              <a:cs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EBCF89-C977-8B82-E62F-EC63EFA6CCD5}"/>
              </a:ext>
            </a:extLst>
          </p:cNvPr>
          <p:cNvSpPr txBox="1"/>
          <p:nvPr/>
        </p:nvSpPr>
        <p:spPr>
          <a:xfrm>
            <a:off x="141961" y="2219354"/>
            <a:ext cx="74558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World Health Organization (2023) </a:t>
            </a:r>
            <a:r>
              <a:rPr lang="en-GB" i="1">
                <a:ea typeface="+mn-lt"/>
                <a:cs typeface="+mn-lt"/>
              </a:rPr>
              <a:t>Interventions to improve children’s dietary behaviours</a:t>
            </a:r>
            <a:r>
              <a:rPr lang="en-GB">
                <a:ea typeface="+mn-lt"/>
                <a:cs typeface="+mn-lt"/>
              </a:rPr>
              <a:t>. Geneva: WHO.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8FBF7D-5DA9-64C5-52BF-997C83713EA3}"/>
              </a:ext>
            </a:extLst>
          </p:cNvPr>
          <p:cNvSpPr txBox="1"/>
          <p:nvPr/>
        </p:nvSpPr>
        <p:spPr>
          <a:xfrm>
            <a:off x="309858" y="29757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</p:spTree>
    <p:extLst>
      <p:ext uri="{BB962C8B-B14F-4D97-AF65-F5344CB8AC3E}">
        <p14:creationId xmlns:p14="http://schemas.microsoft.com/office/powerpoint/2010/main" val="168844398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17BD2-B6D1-8F7B-F8A7-0C378B259A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670" y="179109"/>
            <a:ext cx="11860025" cy="66388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  <a:latin typeface="Avenir Next LT Pro"/>
                <a:cs typeface="Arial"/>
              </a:rPr>
              <a:t>AYESHA MASOOD </a:t>
            </a: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Birmingham City Observatory (2025)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Percent obese in Year 6 – WMCA dataset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. Available at: Birmingham City Observatory. </a:t>
            </a:r>
            <a:endParaRPr lang="en-GB" sz="2000" b="1">
              <a:solidFill>
                <a:srgbClr val="0D0D0D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Birch, L.L. and Ventura, A.K. (2009) ‘Preventing childhood obesity: what works?’,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International Journal of Obesity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, 33(S1), pp. S74–S81.</a:t>
            </a:r>
            <a:endParaRPr lang="en-GB">
              <a:latin typeface="Arial"/>
              <a:cs typeface="Arial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Carpenter, C.J. (2010) ‘A meta-analysis of the effectiveness of health belief model variables in predicting </a:t>
            </a:r>
            <a:r>
              <a:rPr lang="en-GB" sz="2000" err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behavior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’,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Health Communication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, 25(8), pp. 661–669. </a:t>
            </a:r>
            <a:endParaRPr lang="en-GB">
              <a:latin typeface="Arial"/>
              <a:cs typeface="Arial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Chambers, S., Freeman, R. and Anderson, A.S. (2021) ‘School-based interventions to improve dietary behaviours in children: a systematic review’,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Public Health Nutrition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, 24(12), pp. 3813–3826.</a:t>
            </a:r>
            <a:endParaRPr lang="en-GB">
              <a:latin typeface="Arial"/>
              <a:cs typeface="Arial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Department for Education (DfE) (2025)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School food standards: practical guide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. Available at: GOV.UK. </a:t>
            </a:r>
            <a:endParaRPr lang="en-GB">
              <a:latin typeface="Arial"/>
              <a:cs typeface="Arial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Glanz, K., Rimer, B.K. and Viswanath, K. (eds.) (2015)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Health </a:t>
            </a:r>
            <a:r>
              <a:rPr lang="en-GB" sz="2000" i="1" err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Behavior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: Theory, Research, and Practice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. 5th </a:t>
            </a:r>
            <a:r>
              <a:rPr lang="en-GB" sz="2000" err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edn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. San Francisco: Jossey-Bass. </a:t>
            </a:r>
            <a:endParaRPr lang="en-GB">
              <a:latin typeface="Arial"/>
              <a:cs typeface="Arial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Jones, C.L., Jensen, J.D., Scherr, C.L., Brown, N.R., Christy, K. and Weaver, J. (2014) ‘The Health Belief Model as an explanatory framework in communication research’,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Health Communication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, 30(6), pp. 566–576. </a:t>
            </a:r>
            <a:endParaRPr lang="en-GB">
              <a:latin typeface="Arial"/>
              <a:cs typeface="Arial"/>
            </a:endParaRPr>
          </a:p>
          <a:p>
            <a:endParaRPr lang="en-GB" sz="2000">
              <a:solidFill>
                <a:srgbClr val="0D0D0D"/>
              </a:solidFill>
              <a:highlight>
                <a:srgbClr val="FFFFFF"/>
              </a:highlight>
            </a:endParaRPr>
          </a:p>
          <a:p>
            <a:endParaRPr lang="en-GB" sz="2000" b="1">
              <a:solidFill>
                <a:srgbClr val="0D0D0D"/>
              </a:solidFill>
              <a:highlight>
                <a:srgbClr val="FFFFFF"/>
              </a:highlight>
              <a:latin typeface="Avenir Next LT Pro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3031636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3584D-B875-3191-797A-470950E8E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404" y="185277"/>
            <a:ext cx="10952874" cy="6487340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800">
              <a:solidFill>
                <a:srgbClr val="0D0D0D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800" b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AYESHA MASOOD</a:t>
            </a: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Marmot, M., Allen, J., Boyce, T., Goldblatt, P. and Morrison, J. (2020)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Health Equity in England: The Marmot Review 10 Years On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. London: Institute of Health Equity.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McLeroy, K.R., Bibeau, D., Steckler, A. and Glanz, K. (1988) ‘An ecological perspective on health promotion programs’,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Health Education Quarterly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, 15(4), pp. 351–377.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Michie, S., van Stralen, M.M. and West, R. (2011) ‘The behaviour change wheel: a new method for characterising and designing behaviour change interventions’,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Implementation Science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, 6(42).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National Institute for Health and Care Excellence (NICE) (2014)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Behaviour change: individual approaches (PH49)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. London: NICE. 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NHS Digital (2023)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National Child Measurement Programme, England: 2022/23 school year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. Leeds: NHS Digital. 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Public Health England (2021)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Improving school food standards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. London: PHE.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Scientific Advisory Committee on Nutrition (SACN) (2015)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Carbohydrates and Health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. London: TSO.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World Health Organization (WHO) (2022)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Obesity and overweight: childhood prevention guidance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 (relevant WHO materials). Geneva: WHO.</a:t>
            </a:r>
            <a:endParaRPr lang="en-GB"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06932470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44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5" baseType="lpstr">
      <vt:lpstr>AccentBoxVTI</vt:lpstr>
      <vt:lpstr>PowerPoint Presentation</vt:lpstr>
      <vt:lpstr>Eat well, grow well !</vt:lpstr>
      <vt:lpstr> 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BENEFITS, CHALLENGES &amp; HEALTH BELIEF MODEL</vt:lpstr>
      <vt:lpstr>  </vt:lpstr>
      <vt:lpstr>Physiological Benefits </vt:lpstr>
      <vt:lpstr>Psychological &amp; cognitive benefits  Diet quality is associated with attention, memory and learning in children (Nyaradi et al., 2014). Stable meals/snacks can support mood and classroom behavior (NICE, 2014).  Positive, non-stigmatising approaches reduce disengagement and support participation (Glanz, Rimer and Viswanath, 2015).  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Ayesha Masood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Challenges and campaign solutions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2026-01-29T18:17:42Z</dcterms:created>
  <dcterms:modified xsi:type="dcterms:W3CDTF">2026-02-06T20:21:42Z</dcterms:modified>
</cp:coreProperties>
</file>