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9" r:id="rId22"/>
    <p:sldId id="276" r:id="rId23"/>
    <p:sldId id="277" r:id="rId24"/>
    <p:sldId id="278" r:id="rId25"/>
    <p:sldId id="280" r:id="rId26"/>
    <p:sldId id="281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3466" autoAdjust="0"/>
  </p:normalViewPr>
  <p:slideViewPr>
    <p:cSldViewPr>
      <p:cViewPr varScale="1">
        <p:scale>
          <a:sx n="82" d="100"/>
          <a:sy n="82" d="100"/>
        </p:scale>
        <p:origin x="1848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en-GB"/>
          </a:p>
        </p:txBody>
      </p:sp>
      <p:sp>
        <p:nvSpPr>
          <p:cNvPr id="532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5FB732ED-BA58-48BB-84D8-653C7C808458}" type="datetimeFigureOut">
              <a:rPr lang="en-GB"/>
              <a:pPr/>
              <a:t>14/09/2017</a:t>
            </a:fld>
            <a:endParaRPr lang="en-GB"/>
          </a:p>
        </p:txBody>
      </p:sp>
      <p:sp>
        <p:nvSpPr>
          <p:cNvPr id="53252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532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532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Lucida Sans Unicode" pitchFamily="34" charset="0"/>
              </a:defRPr>
            </a:lvl1pPr>
          </a:lstStyle>
          <a:p>
            <a:endParaRPr lang="en-GB"/>
          </a:p>
        </p:txBody>
      </p:sp>
      <p:sp>
        <p:nvSpPr>
          <p:cNvPr id="532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Lucida Sans Unicode" pitchFamily="34" charset="0"/>
              </a:defRPr>
            </a:lvl1pPr>
          </a:lstStyle>
          <a:p>
            <a:fld id="{7E315E65-393A-4710-933F-7AE8524E39CD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774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900"/>
              <a:t>Ranges from minor bushing to severe embarrassment</a:t>
            </a:r>
          </a:p>
          <a:p>
            <a:endParaRPr lang="en-GB" sz="900"/>
          </a:p>
          <a:p>
            <a:r>
              <a:rPr lang="en-GB" sz="900"/>
              <a:t>Until recently seen as symptom of social anxiety  or part of shyness</a:t>
            </a:r>
          </a:p>
          <a:p>
            <a:endParaRPr lang="en-GB" sz="900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666893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ight Triangle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grpSp>
        <p:nvGrpSpPr>
          <p:cNvPr id="5" name="Group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>
                <a:latin typeface="+mn-lt"/>
                <a:cs typeface="+mn-cs"/>
              </a:endParaRPr>
            </a:p>
          </p:txBody>
        </p:sp>
        <p:sp>
          <p:nvSpPr>
            <p:cNvPr id="8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/>
            </a:p>
          </p:txBody>
        </p:sp>
        <p:cxnSp>
          <p:nvCxnSpPr>
            <p:cNvPr id="10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D06E9473-A65F-49A6-AEF2-228F23832B1F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12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ECB1E21-DB1E-469C-978A-7A2D0906FA6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63FF0-6C93-4835-8D5C-970AE98F4025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83C05C-F91C-47C4-B127-C1FF0EA7CEC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hevron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Chevron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DDF4927-6F85-4FE1-BB50-808005F7CB36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31EA3E0-90AF-4DA9-A274-72D8D004FF7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859B899-5AC5-4CF9-83C2-01FB9CFF55F2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E8158E9-45A6-44A0-A218-9C2E75D0E6E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D6DB15C6-EB4A-4702-960E-BEBF1371FE50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221CB42-44C5-4C54-B6C2-7EEB76591FB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2135E3F1-C3D7-43BD-9585-173AFAD1F2A7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BBA3B79F-6428-4B3A-BFC9-E44F7D6B30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299549-8616-40FE-8FEC-A0D3C8EA908D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3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B74894-8B3D-4E6D-B593-A82E661E60A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15E791A5-3A4B-4434-8896-960A5E2794A7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E1A816EE-1D79-43F5-BDF9-EC70283CEE1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6" name="Freeform 8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7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8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Chevron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Chevron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FEA2899E-46D0-4C24-9586-F1F29A3A3018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12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3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375B03E-818A-4D74-A0FD-D68D1508038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0D55D0-50A1-4C63-AE4C-C2F7D6FA4734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02BA55-9938-43A6-8564-3553513CCAC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CB93CF-80B6-4228-8A8D-363C1539F83F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5" name="Footer Placeholder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68D743-F612-42E3-942E-C567E080A05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500063" y="5945188"/>
            <a:ext cx="4940300" cy="9207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485775" y="5938838"/>
            <a:ext cx="3690938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  <a:cs typeface="+mn-cs"/>
            </a:endParaRPr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33" name="Text Placeholder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C396363D-12C3-41C1-BB4D-6D43FCCE9CD7}" type="datetimeFigureOut">
              <a:rPr lang="en-GB"/>
              <a:pPr>
                <a:defRPr/>
              </a:pPr>
              <a:t>14/09/2017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99A87D9-A42A-4795-8852-19640B727AB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8" r:id="rId2"/>
    <p:sldLayoutId id="2147483673" r:id="rId3"/>
    <p:sldLayoutId id="2147483674" r:id="rId4"/>
    <p:sldLayoutId id="2147483675" r:id="rId5"/>
    <p:sldLayoutId id="2147483676" r:id="rId6"/>
    <p:sldLayoutId id="2147483669" r:id="rId7"/>
    <p:sldLayoutId id="2147483677" r:id="rId8"/>
    <p:sldLayoutId id="2147483678" r:id="rId9"/>
    <p:sldLayoutId id="2147483670" r:id="rId10"/>
    <p:sldLayoutId id="2147483671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google.co.uk/url?sa=i&amp;rct=j&amp;q=&amp;esrc=s&amp;source=images&amp;cd=&amp;cad=rja&amp;uact=8&amp;ved=0CAcQjRxqFQoTCJWTstuYickCFccuGgod9bIJAg&amp;url=http://discuss.bis.gov.uk/focusonenforcement/how-the-site-works/&amp;bvm=bv.107406026,d.d2s&amp;psig=AFQjCNG-q7ZggsRg1n-imrPQceIQE2Q9bA&amp;ust=144735952231586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524271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1400" dirty="0" smtClean="0"/>
              <a:t>Developmental Psychology and Individual Differences                         Dr Judith Marshall</a:t>
            </a:r>
            <a:endParaRPr lang="en-GB" sz="1400" dirty="0"/>
          </a:p>
        </p:txBody>
      </p:sp>
      <p:sp>
        <p:nvSpPr>
          <p:cNvPr id="13314" name="Subtitle 2"/>
          <p:cNvSpPr>
            <a:spLocks noGrp="1"/>
          </p:cNvSpPr>
          <p:nvPr>
            <p:ph type="subTitle" idx="1"/>
          </p:nvPr>
        </p:nvSpPr>
        <p:spPr>
          <a:xfrm>
            <a:off x="684213" y="1844675"/>
            <a:ext cx="7772400" cy="2952750"/>
          </a:xfrm>
        </p:spPr>
        <p:txBody>
          <a:bodyPr/>
          <a:lstStyle/>
          <a:p>
            <a:pPr marR="0" algn="ctr"/>
            <a:r>
              <a:rPr lang="en-GB" sz="3200" smtClean="0"/>
              <a:t>Individual Differences in Social Development</a:t>
            </a:r>
            <a:r>
              <a:rPr lang="en-GB" smtClean="0"/>
              <a:t>:</a:t>
            </a:r>
          </a:p>
          <a:p>
            <a:pPr marR="0"/>
            <a:endParaRPr lang="en-GB" smtClean="0"/>
          </a:p>
          <a:p>
            <a:pPr marR="0" algn="ctr"/>
            <a:r>
              <a:rPr lang="en-GB" smtClean="0"/>
              <a:t>Attention Deficit/Hyperactivity Disorder</a:t>
            </a:r>
          </a:p>
          <a:p>
            <a:pPr marR="0" algn="ctr"/>
            <a:endParaRPr lang="en-GB" smtClean="0"/>
          </a:p>
          <a:p>
            <a:pPr marR="0" algn="ctr"/>
            <a:r>
              <a:rPr lang="en-GB" smtClean="0"/>
              <a:t>Shyness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600" dirty="0"/>
              <a:t>Extremely </a:t>
            </a:r>
            <a:r>
              <a:rPr lang="en-GB" sz="2600" dirty="0" smtClean="0"/>
              <a:t>high activity levels, with difficulty </a:t>
            </a:r>
            <a:r>
              <a:rPr lang="en-GB" sz="2600" dirty="0"/>
              <a:t>controlling impulses (emotional, physical, verbal</a:t>
            </a:r>
            <a:r>
              <a:rPr lang="en-GB" sz="2600" dirty="0" smtClean="0"/>
              <a:t>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6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600" dirty="0" smtClean="0"/>
              <a:t>Extreme </a:t>
            </a:r>
            <a:r>
              <a:rPr lang="en-GB" sz="2600" dirty="0"/>
              <a:t>inattention </a:t>
            </a:r>
            <a:r>
              <a:rPr lang="en-GB" sz="2600" dirty="0" smtClean="0"/>
              <a:t>- difficulty </a:t>
            </a:r>
            <a:r>
              <a:rPr lang="en-GB" sz="2600" dirty="0"/>
              <a:t>managing social interactions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9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Can't sit still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Constant fidgeting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Talk when the they should be listening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Not fusing on anything for long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Interrupt all the time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Constantly losing things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9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600" dirty="0" smtClean="0"/>
              <a:t>May </a:t>
            </a:r>
            <a:r>
              <a:rPr lang="en-GB" sz="2600" dirty="0"/>
              <a:t>often 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9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A</a:t>
            </a:r>
            <a:r>
              <a:rPr lang="en-GB" sz="2100" dirty="0" smtClean="0"/>
              <a:t>ccidentally </a:t>
            </a:r>
            <a:r>
              <a:rPr lang="en-GB" sz="2100" dirty="0"/>
              <a:t>injure themselves 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May be so inattentive that they're unable to learn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What is ADHD?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ADHD as a risk gateway</a:t>
            </a:r>
          </a:p>
        </p:txBody>
      </p:sp>
      <p:pic>
        <p:nvPicPr>
          <p:cNvPr id="1536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546225"/>
            <a:ext cx="7489825" cy="4395788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313" y="1628775"/>
            <a:ext cx="8229600" cy="5043488"/>
          </a:xfrm>
        </p:spPr>
        <p:txBody>
          <a:bodyPr>
            <a:normAutofit lnSpcReduction="10000"/>
          </a:bodyPr>
          <a:lstStyle/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000" dirty="0" smtClean="0"/>
              <a:t>1. </a:t>
            </a:r>
            <a:r>
              <a:rPr lang="en-GB" sz="2000" b="1" dirty="0" smtClean="0"/>
              <a:t>Attention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19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The dimension of attention impaired in ADHD reflects 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an inability to sustain attention or persist at tasks or play activities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To remember and follow through on rules and instructions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And to resist distract a whilst doing so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Problems and planning and staying organised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Timeliness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Staying alert</a:t>
            </a:r>
          </a:p>
          <a:p>
            <a:pPr marL="109728" indent="0" algn="r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000" i="1" dirty="0"/>
              <a:t>(APA, 2013)</a:t>
            </a:r>
          </a:p>
          <a:p>
            <a:pPr marL="109728" indent="0" algn="r" fontAlgn="auto">
              <a:spcAft>
                <a:spcPts val="0"/>
              </a:spcAft>
              <a:buFont typeface="Wingdings 3"/>
              <a:buNone/>
              <a:defRPr/>
            </a:pPr>
            <a:endParaRPr lang="en-GB" sz="19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Problems </a:t>
            </a:r>
            <a:r>
              <a:rPr lang="en-GB" sz="2000" dirty="0"/>
              <a:t>in cognitive control, </a:t>
            </a:r>
            <a:r>
              <a:rPr lang="en-GB" sz="2000" dirty="0" smtClean="0"/>
              <a:t>effortful </a:t>
            </a:r>
            <a:r>
              <a:rPr lang="en-GB" sz="2000" dirty="0"/>
              <a:t>control or executive function </a:t>
            </a:r>
            <a:r>
              <a:rPr lang="en-GB" sz="2000" dirty="0" smtClean="0"/>
              <a:t>rather </a:t>
            </a:r>
            <a:r>
              <a:rPr lang="en-GB" sz="2000" dirty="0"/>
              <a:t>than </a:t>
            </a:r>
            <a:r>
              <a:rPr lang="en-GB" sz="2000" dirty="0" smtClean="0"/>
              <a:t>focusing </a:t>
            </a:r>
            <a:r>
              <a:rPr lang="en-GB" sz="2000" dirty="0"/>
              <a:t>and alertness (</a:t>
            </a:r>
            <a:r>
              <a:rPr lang="en-GB" sz="2000" dirty="0" err="1"/>
              <a:t>Oosterlan</a:t>
            </a:r>
            <a:r>
              <a:rPr lang="en-GB" sz="2000" dirty="0"/>
              <a:t> et al, 2005)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Inattention </a:t>
            </a:r>
            <a:r>
              <a:rPr lang="en-GB" sz="2000" dirty="0"/>
              <a:t>distinguishes </a:t>
            </a:r>
            <a:r>
              <a:rPr lang="en-GB" sz="2000" dirty="0" smtClean="0"/>
              <a:t>ADHD from learning disabilities 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000" i="1" dirty="0" smtClean="0"/>
              <a:t>                                                      (</a:t>
            </a:r>
            <a:r>
              <a:rPr lang="en-GB" sz="2000" i="1" dirty="0"/>
              <a:t>e.g. </a:t>
            </a:r>
            <a:r>
              <a:rPr lang="en-GB" sz="2000" i="1" dirty="0" err="1"/>
              <a:t>Newcorn</a:t>
            </a:r>
            <a:r>
              <a:rPr lang="en-GB" sz="2000" i="1" dirty="0"/>
              <a:t> et al</a:t>
            </a:r>
            <a:r>
              <a:rPr lang="en-GB" sz="2000" i="1" dirty="0" smtClean="0"/>
              <a:t>, </a:t>
            </a:r>
            <a:r>
              <a:rPr lang="en-GB" sz="2000" i="1" dirty="0"/>
              <a:t>2001) </a:t>
            </a:r>
            <a:endParaRPr lang="en-GB" sz="2000" i="1" dirty="0" smtClean="0"/>
          </a:p>
          <a:p>
            <a:pPr marL="452628" indent="-342900" fontAlgn="auto">
              <a:spcAft>
                <a:spcPts val="0"/>
              </a:spcAft>
              <a:buFont typeface="+mj-lt"/>
              <a:buAutoNum type="arabicPeriod"/>
              <a:defRPr/>
            </a:pPr>
            <a:endParaRPr lang="en-GB" sz="18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Core symptoms: Two </a:t>
            </a:r>
            <a:r>
              <a:rPr lang="en-GB" sz="2800" dirty="0"/>
              <a:t>distinct yet strongly correlated behavioural dimensions</a:t>
            </a:r>
            <a:br>
              <a:rPr lang="en-GB" sz="2800" dirty="0"/>
            </a:br>
            <a:endParaRPr lang="en-GB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313" y="1125538"/>
            <a:ext cx="8507412" cy="4392612"/>
          </a:xfrm>
        </p:spPr>
        <p:txBody>
          <a:bodyPr>
            <a:normAutofit/>
          </a:bodyPr>
          <a:lstStyle/>
          <a:p>
            <a:pPr marL="109538" indent="0">
              <a:lnSpc>
                <a:spcPct val="80000"/>
              </a:lnSpc>
              <a:buFont typeface="Wingdings 3" pitchFamily="18" charset="2"/>
              <a:buNone/>
            </a:pPr>
            <a:r>
              <a:rPr lang="en-GB" sz="1700" smtClean="0"/>
              <a:t>2. </a:t>
            </a:r>
            <a:r>
              <a:rPr lang="en-GB" sz="2000" b="1" smtClean="0"/>
              <a:t>Hyperactive-impulsive behaviour </a:t>
            </a:r>
            <a:r>
              <a:rPr lang="en-GB" sz="2000" smtClean="0"/>
              <a:t>(multidimensional construct)</a:t>
            </a:r>
          </a:p>
          <a:p>
            <a:pPr marL="109538" indent="0">
              <a:lnSpc>
                <a:spcPct val="80000"/>
              </a:lnSpc>
              <a:buFont typeface="Wingdings 3" pitchFamily="18" charset="2"/>
              <a:buNone/>
            </a:pPr>
            <a:endParaRPr lang="en-GB" sz="2000" smtClean="0"/>
          </a:p>
          <a:p>
            <a:pPr marL="109538" indent="0">
              <a:lnSpc>
                <a:spcPct val="80000"/>
              </a:lnSpc>
              <a:buFont typeface="Wingdings 3" pitchFamily="18" charset="2"/>
              <a:buNone/>
            </a:pPr>
            <a:r>
              <a:rPr lang="en-GB" sz="2000" smtClean="0"/>
              <a:t> </a:t>
            </a:r>
          </a:p>
          <a:p>
            <a:pPr marL="109538" indent="0">
              <a:lnSpc>
                <a:spcPct val="80000"/>
              </a:lnSpc>
              <a:buFont typeface="Wingdings 3" pitchFamily="18" charset="2"/>
              <a:buNone/>
            </a:pPr>
            <a:r>
              <a:rPr lang="en-GB" sz="2000" smtClean="0"/>
              <a:t>   Children with ADHD manifest difficulties with:</a:t>
            </a:r>
          </a:p>
          <a:p>
            <a:pPr marL="109538" indent="0">
              <a:lnSpc>
                <a:spcPct val="80000"/>
              </a:lnSpc>
              <a:buFont typeface="Wingdings 3" pitchFamily="18" charset="2"/>
              <a:buNone/>
            </a:pPr>
            <a:endParaRPr lang="en-GB" sz="1700" smtClean="0"/>
          </a:p>
          <a:p>
            <a:pPr lvl="1">
              <a:lnSpc>
                <a:spcPct val="80000"/>
              </a:lnSpc>
            </a:pPr>
            <a:r>
              <a:rPr lang="en-GB" sz="1600" smtClean="0"/>
              <a:t>Activity level and fidgetiness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Less ability to seated when required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Greater touching of objects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More moving about, running and climbing than other children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Playing noisily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Talking excessively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Acting impulsively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Interrupting</a:t>
            </a:r>
          </a:p>
          <a:p>
            <a:pPr lvl="1">
              <a:lnSpc>
                <a:spcPct val="80000"/>
              </a:lnSpc>
            </a:pPr>
            <a:r>
              <a:rPr lang="en-GB" sz="1600" smtClean="0"/>
              <a:t>Less able to take turns</a:t>
            </a:r>
          </a:p>
          <a:p>
            <a:pPr marL="109538" indent="0" algn="r">
              <a:lnSpc>
                <a:spcPct val="80000"/>
              </a:lnSpc>
              <a:buFont typeface="Wingdings 3" pitchFamily="18" charset="2"/>
              <a:buNone/>
            </a:pPr>
            <a:r>
              <a:rPr lang="en-GB" sz="1700" smtClean="0"/>
              <a:t>                                             </a:t>
            </a:r>
            <a:r>
              <a:rPr lang="en-GB" sz="1700" i="1" smtClean="0"/>
              <a:t>(APA, 2013)</a:t>
            </a:r>
          </a:p>
          <a:p>
            <a:pPr marL="109538" indent="0">
              <a:lnSpc>
                <a:spcPct val="80000"/>
              </a:lnSpc>
            </a:pPr>
            <a:endParaRPr lang="en-GB" sz="17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b="1" dirty="0" smtClean="0"/>
              <a:t>Hyperactivity </a:t>
            </a:r>
            <a:r>
              <a:rPr lang="en-GB" sz="2000" b="1" dirty="0"/>
              <a:t>and impulsivity </a:t>
            </a:r>
            <a:r>
              <a:rPr lang="en-GB" sz="2000" dirty="0"/>
              <a:t>are apparent first (around age 3-4 yrs)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Hyperactivity </a:t>
            </a:r>
            <a:r>
              <a:rPr lang="en-GB" sz="1600" dirty="0"/>
              <a:t>tends to decline normatively with age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Adolescence -may manifest as extreme restlessness and a ‘fast tempo</a:t>
            </a:r>
            <a:r>
              <a:rPr lang="en-GB" sz="1600" dirty="0" smtClean="0"/>
              <a:t>’</a:t>
            </a:r>
            <a:r>
              <a:rPr lang="en-GB" sz="2000" dirty="0"/>
              <a:t> </a:t>
            </a:r>
            <a:endParaRPr lang="en-GB" sz="2000" dirty="0" smtClean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Impulsivity is more likely to remain elevated relative to peers during development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b="1" dirty="0" smtClean="0"/>
              <a:t>Inattention</a:t>
            </a:r>
            <a:r>
              <a:rPr lang="en-GB" sz="2000" dirty="0" smtClean="0"/>
              <a:t> apparent around </a:t>
            </a:r>
            <a:r>
              <a:rPr lang="en-GB" sz="2000" dirty="0"/>
              <a:t>age </a:t>
            </a:r>
            <a:r>
              <a:rPr lang="en-GB" sz="2000" dirty="0" smtClean="0"/>
              <a:t>5-7 yrs</a:t>
            </a:r>
            <a:endParaRPr lang="en-GB" sz="20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 </a:t>
            </a:r>
            <a:r>
              <a:rPr lang="en-GB" sz="1600" dirty="0" smtClean="0"/>
              <a:t>Inattention and disorganisation </a:t>
            </a:r>
            <a:r>
              <a:rPr lang="en-GB" sz="1600" dirty="0"/>
              <a:t>tend to remain stable into adolescence (Hart et al, 1995)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 </a:t>
            </a:r>
            <a:r>
              <a:rPr lang="en-GB" sz="1600" dirty="0" smtClean="0"/>
              <a:t>Eventually </a:t>
            </a:r>
            <a:r>
              <a:rPr lang="en-GB" sz="1600" dirty="0"/>
              <a:t>decline but not to normal levels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Different emergence and duration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Asynchronous </a:t>
            </a:r>
            <a:r>
              <a:rPr lang="en-GB" sz="1600" dirty="0"/>
              <a:t>nature of neural development, with </a:t>
            </a:r>
            <a:r>
              <a:rPr lang="en-GB" sz="1600" dirty="0" smtClean="0"/>
              <a:t>limbic </a:t>
            </a:r>
            <a:r>
              <a:rPr lang="en-GB" sz="1600" dirty="0"/>
              <a:t>and </a:t>
            </a:r>
            <a:r>
              <a:rPr lang="en-GB" sz="1600" dirty="0" smtClean="0"/>
              <a:t>subcortical </a:t>
            </a:r>
            <a:r>
              <a:rPr lang="en-GB" sz="1600" dirty="0"/>
              <a:t>structures playing a role in hyperactivity 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Development and ADHD</a:t>
            </a:r>
            <a:endParaRPr lang="en-GB" sz="2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smtClean="0"/>
              <a:t>The task performance of children with ADHD is worse:</a:t>
            </a:r>
          </a:p>
          <a:p>
            <a:endParaRPr lang="en-GB" smtClean="0"/>
          </a:p>
          <a:p>
            <a:pPr lvl="1"/>
            <a:r>
              <a:rPr lang="en-GB" sz="1600" smtClean="0"/>
              <a:t>Later in the day (Dane et al, 2000)</a:t>
            </a:r>
          </a:p>
          <a:p>
            <a:pPr lvl="1"/>
            <a:r>
              <a:rPr lang="en-GB" sz="1600" smtClean="0"/>
              <a:t>In more complex tasks (organisational abilities) (Douglas, 1983)</a:t>
            </a:r>
          </a:p>
          <a:p>
            <a:pPr lvl="1"/>
            <a:r>
              <a:rPr lang="en-GB" sz="1600" smtClean="0"/>
              <a:t>Where restraint is demnded (Barkley and Ulman, 1975)</a:t>
            </a:r>
          </a:p>
          <a:p>
            <a:pPr lvl="1"/>
            <a:r>
              <a:rPr lang="en-GB" sz="1600" smtClean="0"/>
              <a:t>Under low levels of stimulation Antrop et al, 2000)</a:t>
            </a:r>
          </a:p>
          <a:p>
            <a:pPr lvl="1"/>
            <a:r>
              <a:rPr lang="en-GB" sz="1600" smtClean="0"/>
              <a:t>Under variable schedules of immediate consequences to a task Carlson and Tamm, 2000)</a:t>
            </a:r>
          </a:p>
          <a:p>
            <a:pPr lvl="1"/>
            <a:r>
              <a:rPr lang="en-GB" sz="1600" smtClean="0"/>
              <a:t>When there are longer delays between task and reinforcement (Solanto et al, 2001)  </a:t>
            </a:r>
          </a:p>
          <a:p>
            <a:pPr lvl="1"/>
            <a:r>
              <a:rPr lang="en-GB" sz="1600" smtClean="0"/>
              <a:t>In the absence of adult supervision (Gomez and Sanson, 1994)</a:t>
            </a:r>
          </a:p>
          <a:p>
            <a:endParaRPr lang="en-GB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51304" cy="1354162"/>
          </a:xfrm>
        </p:spPr>
        <p:txBody>
          <a:bodyPr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Situational and </a:t>
            </a:r>
            <a:r>
              <a:rPr lang="en-GB" sz="2800" dirty="0" smtClean="0"/>
              <a:t>Contextual </a:t>
            </a:r>
            <a:r>
              <a:rPr lang="en-GB" sz="2800" dirty="0"/>
              <a:t>factors</a:t>
            </a:r>
            <a:r>
              <a:rPr lang="en-GB" sz="4000" dirty="0"/>
              <a:t/>
            </a:r>
            <a:br>
              <a:rPr lang="en-GB" sz="4000" dirty="0"/>
            </a:br>
            <a:endParaRPr lang="en-GB" sz="4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557338"/>
            <a:ext cx="8229600" cy="4449762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/>
              <a:t>Associated health outcomes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Accident-proneness and injury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Driving risks and auto accidents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Sleep problems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/>
              <a:t>Associated functional problems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Motor coordination problems 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Academic functioning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Reduced intelligence (in some cases)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Social problems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109728" indent="0" algn="r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000" i="1" dirty="0" smtClean="0"/>
              <a:t>(</a:t>
            </a:r>
            <a:r>
              <a:rPr lang="en-GB" sz="2000" i="1" dirty="0" err="1" smtClean="0"/>
              <a:t>Nigg</a:t>
            </a:r>
            <a:r>
              <a:rPr lang="en-GB" sz="2000" i="1" dirty="0" smtClean="0"/>
              <a:t> and Barkley, 2014)</a:t>
            </a:r>
            <a:endParaRPr lang="en-GB" sz="2000" i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Associated outcomes</a:t>
            </a:r>
            <a:endParaRPr lang="en-GB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Content Placeholder 1"/>
          <p:cNvSpPr>
            <a:spLocks noGrp="1"/>
          </p:cNvSpPr>
          <p:nvPr>
            <p:ph idx="1"/>
          </p:nvPr>
        </p:nvSpPr>
        <p:spPr>
          <a:xfrm>
            <a:off x="457200" y="549275"/>
            <a:ext cx="8435975" cy="6624638"/>
          </a:xfrm>
        </p:spPr>
        <p:txBody>
          <a:bodyPr/>
          <a:lstStyle/>
          <a:p>
            <a:r>
              <a:rPr lang="en-GB" sz="2000" smtClean="0"/>
              <a:t>Associated developmental impairments</a:t>
            </a:r>
          </a:p>
          <a:p>
            <a:endParaRPr lang="en-GB" sz="2000" smtClean="0"/>
          </a:p>
          <a:p>
            <a:pPr lvl="1"/>
            <a:r>
              <a:rPr lang="en-GB" sz="1600" smtClean="0"/>
              <a:t>Developmental deficiencies in a range of other cognitive and emotional abilities often seen in:</a:t>
            </a:r>
          </a:p>
          <a:p>
            <a:endParaRPr lang="en-GB" sz="2000" smtClean="0"/>
          </a:p>
          <a:p>
            <a:pPr lvl="2"/>
            <a:r>
              <a:rPr lang="en-GB" sz="1600" smtClean="0"/>
              <a:t>Physical fitness, gross and fine motor coordination</a:t>
            </a:r>
          </a:p>
          <a:p>
            <a:pPr lvl="2"/>
            <a:r>
              <a:rPr lang="en-GB" sz="1600" smtClean="0"/>
              <a:t>Speed of colour naming</a:t>
            </a:r>
          </a:p>
          <a:p>
            <a:pPr lvl="2"/>
            <a:r>
              <a:rPr lang="en-GB" sz="1600" smtClean="0"/>
              <a:t>Verbal/nonverbal working memory and mental computation</a:t>
            </a:r>
          </a:p>
          <a:p>
            <a:pPr lvl="2"/>
            <a:r>
              <a:rPr lang="en-GB" sz="1600" smtClean="0"/>
              <a:t>Story recall</a:t>
            </a:r>
          </a:p>
          <a:p>
            <a:pPr lvl="2"/>
            <a:r>
              <a:rPr lang="en-GB" sz="1600" smtClean="0"/>
              <a:t>Planning and anticipation</a:t>
            </a:r>
          </a:p>
          <a:p>
            <a:pPr lvl="2"/>
            <a:r>
              <a:rPr lang="en-GB" sz="1600" smtClean="0"/>
              <a:t>Verbal fluency and confrontational communication</a:t>
            </a:r>
          </a:p>
          <a:p>
            <a:pPr lvl="2"/>
            <a:r>
              <a:rPr lang="en-GB" sz="1600" smtClean="0"/>
              <a:t>Allocation of effort </a:t>
            </a:r>
          </a:p>
          <a:p>
            <a:pPr lvl="2"/>
            <a:r>
              <a:rPr lang="en-GB" sz="1600" smtClean="0"/>
              <a:t>Development, application and self-monitoring of organizational strategies</a:t>
            </a:r>
          </a:p>
          <a:p>
            <a:pPr lvl="2"/>
            <a:r>
              <a:rPr lang="en-GB" sz="1600" smtClean="0"/>
              <a:t>Internalization of self-directed speech</a:t>
            </a:r>
          </a:p>
          <a:p>
            <a:pPr lvl="2"/>
            <a:r>
              <a:rPr lang="en-GB" sz="1600" smtClean="0"/>
              <a:t>Adherence to restrictive instructions</a:t>
            </a:r>
          </a:p>
          <a:p>
            <a:pPr lvl="2"/>
            <a:r>
              <a:rPr lang="en-GB" sz="1600" smtClean="0"/>
              <a:t>Self-regulation of emotion</a:t>
            </a:r>
          </a:p>
          <a:p>
            <a:endParaRPr lang="en-GB" sz="2000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smtClean="0"/>
              <a:t>Barkley (2010): emotion regulation </a:t>
            </a:r>
          </a:p>
          <a:p>
            <a:endParaRPr lang="en-GB" sz="2000" smtClean="0"/>
          </a:p>
          <a:p>
            <a:pPr lvl="1"/>
            <a:r>
              <a:rPr lang="en-GB" sz="1600" smtClean="0"/>
              <a:t>Children with ADHD are more likely to get angry, sad, explosive or moody than children without ADHD </a:t>
            </a:r>
          </a:p>
          <a:p>
            <a:endParaRPr lang="en-GB" sz="2000" smtClean="0"/>
          </a:p>
          <a:p>
            <a:endParaRPr lang="en-GB" sz="2000" smtClean="0"/>
          </a:p>
          <a:p>
            <a:r>
              <a:rPr lang="en-GB" sz="2000" smtClean="0"/>
              <a:t>BUT – what about the dynamic interplay?</a:t>
            </a:r>
          </a:p>
          <a:p>
            <a:endParaRPr lang="en-GB" smtClean="0"/>
          </a:p>
          <a:p>
            <a:r>
              <a:rPr lang="en-GB" sz="2000" smtClean="0"/>
              <a:t>How are children with an ADHD diagnosis responded to?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5400675"/>
          </a:xfrm>
        </p:spPr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Diagnosis of young children controversial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Diagnosis </a:t>
            </a:r>
            <a:r>
              <a:rPr lang="en-GB" sz="1600" dirty="0"/>
              <a:t>of ADHD in very young children </a:t>
            </a:r>
            <a:r>
              <a:rPr lang="en-GB" sz="1600" dirty="0" smtClean="0"/>
              <a:t>as </a:t>
            </a:r>
            <a:r>
              <a:rPr lang="en-GB" sz="1600" dirty="0"/>
              <a:t>young as 2 or </a:t>
            </a:r>
            <a:r>
              <a:rPr lang="en-GB" sz="1600" dirty="0" smtClean="0"/>
              <a:t>3 yrs</a:t>
            </a:r>
            <a:endParaRPr lang="en-GB" sz="1600" dirty="0"/>
          </a:p>
          <a:p>
            <a:pPr marL="365760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en-GB" sz="16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DSM </a:t>
            </a:r>
            <a:r>
              <a:rPr lang="en-GB" sz="1600" dirty="0"/>
              <a:t>requirement of symptoms lasting 6 months for a </a:t>
            </a:r>
            <a:r>
              <a:rPr lang="en-GB" sz="1600" dirty="0" smtClean="0"/>
              <a:t>diagnosis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/>
              <a:t>At 3 years of age problems with attention and activity levels </a:t>
            </a:r>
            <a:r>
              <a:rPr lang="en-GB" sz="2000" dirty="0" smtClean="0"/>
              <a:t>can </a:t>
            </a:r>
            <a:r>
              <a:rPr lang="en-GB" sz="2000" dirty="0"/>
              <a:t>last </a:t>
            </a:r>
            <a:r>
              <a:rPr lang="en-GB" sz="2000" dirty="0" smtClean="0"/>
              <a:t>more than 6 </a:t>
            </a:r>
            <a:r>
              <a:rPr lang="en-GB" sz="2000" dirty="0"/>
              <a:t>months but </a:t>
            </a:r>
            <a:r>
              <a:rPr lang="en-GB" sz="2000" dirty="0" smtClean="0"/>
              <a:t>then subside</a:t>
            </a:r>
          </a:p>
          <a:p>
            <a:pPr marL="109728" indent="0" algn="r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000" i="1" dirty="0" smtClean="0"/>
              <a:t>(</a:t>
            </a:r>
            <a:r>
              <a:rPr lang="en-GB" sz="2000" i="1" dirty="0"/>
              <a:t>Campbell, 2006</a:t>
            </a:r>
            <a:r>
              <a:rPr lang="en-GB" sz="2000" i="1" dirty="0" smtClean="0"/>
              <a:t>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Duration </a:t>
            </a:r>
            <a:r>
              <a:rPr lang="en-GB" sz="2000" dirty="0"/>
              <a:t>for diagnosis </a:t>
            </a:r>
            <a:r>
              <a:rPr lang="en-GB" sz="2000" dirty="0" smtClean="0"/>
              <a:t>- argued should </a:t>
            </a:r>
            <a:r>
              <a:rPr lang="en-GB" sz="2000" dirty="0"/>
              <a:t>be </a:t>
            </a:r>
            <a:r>
              <a:rPr lang="en-GB" sz="2000" dirty="0" smtClean="0"/>
              <a:t>minimum 12 months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 smtClean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If </a:t>
            </a:r>
            <a:r>
              <a:rPr lang="en-GB" sz="1600" dirty="0"/>
              <a:t>symptoms last 12 months they are likely to persist throughout schooling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35280" cy="11430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 b="0" dirty="0" smtClean="0"/>
              <a:t>Age </a:t>
            </a:r>
            <a:r>
              <a:rPr lang="en-GB" sz="3100" b="0" dirty="0"/>
              <a:t>and developmental </a:t>
            </a:r>
            <a:r>
              <a:rPr lang="en-GB" sz="3100" b="0" dirty="0" smtClean="0"/>
              <a:t>patterns </a:t>
            </a:r>
            <a:r>
              <a:rPr lang="en-GB" sz="4000" b="0" dirty="0"/>
              <a:t/>
            </a:r>
            <a:br>
              <a:rPr lang="en-GB" sz="4000" b="0" dirty="0"/>
            </a:br>
            <a:endParaRPr lang="en-GB" sz="4000" b="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>
            <a:noAutofit/>
          </a:bodyPr>
          <a:lstStyle/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000" dirty="0" smtClean="0"/>
              <a:t>Psychological explanations </a:t>
            </a:r>
            <a:r>
              <a:rPr lang="en-GB" sz="2000" dirty="0"/>
              <a:t>tend to fall into one of two groups of theories: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Top-down theories: emphasise </a:t>
            </a:r>
            <a:r>
              <a:rPr lang="en-GB" sz="2000" dirty="0"/>
              <a:t>some </a:t>
            </a:r>
            <a:r>
              <a:rPr lang="en-GB" sz="2000" dirty="0" smtClean="0"/>
              <a:t>form </a:t>
            </a:r>
            <a:r>
              <a:rPr lang="en-GB" sz="2000" dirty="0"/>
              <a:t>of cognitive control </a:t>
            </a:r>
            <a:endParaRPr lang="en-GB" sz="2000" dirty="0" smtClean="0"/>
          </a:p>
          <a:p>
            <a:pPr marL="365760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r>
              <a:rPr lang="en-GB" sz="1600" dirty="0" smtClean="0"/>
              <a:t>e.g. Barkley's </a:t>
            </a:r>
            <a:r>
              <a:rPr lang="en-GB" sz="1600" dirty="0"/>
              <a:t>(1997) concept of a deficit in rule-governed behaviour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Bottom-up theories: emphasise </a:t>
            </a:r>
            <a:r>
              <a:rPr lang="en-GB" sz="2000" dirty="0"/>
              <a:t>motivational or energetic </a:t>
            </a:r>
            <a:r>
              <a:rPr lang="en-GB" sz="2000" dirty="0" smtClean="0"/>
              <a:t>factors</a:t>
            </a:r>
          </a:p>
          <a:p>
            <a:pPr marL="365760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r>
              <a:rPr lang="en-GB" sz="1600" dirty="0" smtClean="0"/>
              <a:t>e.g. Quay's </a:t>
            </a:r>
            <a:r>
              <a:rPr lang="en-GB" sz="1600" dirty="0"/>
              <a:t>(1997) concept of behavioural inhibition - that  ADHD arises from a deficit in the brain's behavioural inhibition system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>
                <a:effectLst/>
              </a:rPr>
              <a:t>Theoretical considerations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Sergeant's </a:t>
            </a:r>
            <a:r>
              <a:rPr lang="en-GB" sz="2000" dirty="0"/>
              <a:t>(1988</a:t>
            </a:r>
            <a:r>
              <a:rPr lang="en-GB" sz="2000" dirty="0" smtClean="0"/>
              <a:t>) integrative model: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0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Behavioural </a:t>
            </a:r>
            <a:r>
              <a:rPr lang="en-GB" sz="2000" dirty="0"/>
              <a:t>control arises from a specific interplay of 'energetic factors' such as arousal (readiness to respond) and effort (motivation) with executive functioning (i.e. cognitive control)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/>
              <a:t>Sergeant proposed that ADHD might be most particularly associated with problems in activation or arousal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Theoretical considerations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Barkley </a:t>
            </a:r>
            <a:r>
              <a:rPr lang="en-GB" sz="2000" dirty="0"/>
              <a:t>(e.g. </a:t>
            </a:r>
            <a:r>
              <a:rPr lang="en-GB" sz="2000" dirty="0" smtClean="0"/>
              <a:t>2001a </a:t>
            </a:r>
            <a:r>
              <a:rPr lang="en-GB" sz="2000" dirty="0"/>
              <a:t>and b, 2012c) </a:t>
            </a:r>
            <a:r>
              <a:rPr lang="en-GB" sz="2000" dirty="0" smtClean="0"/>
              <a:t>- strong </a:t>
            </a:r>
            <a:r>
              <a:rPr lang="en-GB" sz="2000" dirty="0"/>
              <a:t>top-down argument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Self </a:t>
            </a:r>
            <a:r>
              <a:rPr lang="en-GB" sz="1600" dirty="0"/>
              <a:t>regulation requires the ability to inhibit a behavioural </a:t>
            </a:r>
            <a:r>
              <a:rPr lang="en-GB" sz="1600" dirty="0" smtClean="0"/>
              <a:t>response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1600" dirty="0" smtClean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Four other executive </a:t>
            </a:r>
            <a:r>
              <a:rPr lang="en-GB" sz="1600" dirty="0"/>
              <a:t>functions are dependent on this for own successful </a:t>
            </a:r>
            <a:r>
              <a:rPr lang="en-GB" sz="1600" dirty="0" smtClean="0"/>
              <a:t>execution – these interact to increase adaptive social functioning</a:t>
            </a:r>
            <a:endParaRPr lang="en-GB" sz="16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Provide </a:t>
            </a:r>
            <a:r>
              <a:rPr lang="en-GB" sz="1600" dirty="0"/>
              <a:t>for self-regulation, bringing behaviour progressively more under the control of time and the influence of future over immediate consequences.</a:t>
            </a:r>
          </a:p>
          <a:p>
            <a:pPr marL="365760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r>
              <a:rPr lang="en-GB" sz="1600" dirty="0"/>
              <a:t> 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Problems </a:t>
            </a:r>
            <a:r>
              <a:rPr lang="en-GB" sz="1600" dirty="0"/>
              <a:t>with arousal regulation and reward discounting are </a:t>
            </a:r>
            <a:r>
              <a:rPr lang="en-GB" sz="1600" dirty="0" smtClean="0"/>
              <a:t>'downstream’; </a:t>
            </a:r>
            <a:r>
              <a:rPr lang="en-GB" sz="1600" dirty="0"/>
              <a:t>from a fundamental problem in behavioural inhibition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/>
              <a:t> 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Theoretical considerations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Content Placeholder 1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040312"/>
          </a:xfrm>
        </p:spPr>
        <p:txBody>
          <a:bodyPr/>
          <a:lstStyle/>
          <a:p>
            <a:r>
              <a:rPr lang="en-GB" sz="2000" smtClean="0"/>
              <a:t>Barkley (e.g. 2001a and b, 2012c)</a:t>
            </a:r>
          </a:p>
          <a:p>
            <a:endParaRPr lang="en-GB" sz="2600" smtClean="0"/>
          </a:p>
          <a:p>
            <a:pPr lvl="1"/>
            <a:r>
              <a:rPr lang="en-GB" sz="1600" smtClean="0"/>
              <a:t>These five executive functions develop via a common process</a:t>
            </a:r>
          </a:p>
          <a:p>
            <a:pPr lvl="1"/>
            <a:endParaRPr lang="en-GB" sz="1600" smtClean="0"/>
          </a:p>
          <a:p>
            <a:pPr lvl="1"/>
            <a:r>
              <a:rPr lang="en-GB" sz="1600" smtClean="0"/>
              <a:t>All represent private, covert forms of behaviour that at one time in childhood (and human evolution) were directed outwards</a:t>
            </a:r>
          </a:p>
          <a:p>
            <a:pPr lvl="1"/>
            <a:endParaRPr lang="en-GB" sz="1600" smtClean="0"/>
          </a:p>
          <a:p>
            <a:pPr lvl="1"/>
            <a:r>
              <a:rPr lang="en-GB" sz="1600" smtClean="0"/>
              <a:t>With maturation, these outer-directed behaviours become internalised e.g. speech becomes inner speech</a:t>
            </a:r>
          </a:p>
          <a:p>
            <a:pPr lvl="1"/>
            <a:endParaRPr lang="en-GB" sz="1600" smtClean="0"/>
          </a:p>
          <a:p>
            <a:pPr lvl="1"/>
            <a:r>
              <a:rPr lang="en-GB" sz="1600" smtClean="0"/>
              <a:t>Children with ADHD - less ability to behave internally ('in the brain/mind') without showing that response through the body</a:t>
            </a:r>
          </a:p>
          <a:p>
            <a:pPr lvl="1"/>
            <a:endParaRPr lang="en-GB" sz="1600" smtClean="0"/>
          </a:p>
          <a:p>
            <a:pPr lvl="1"/>
            <a:r>
              <a:rPr lang="en-GB" sz="1600" smtClean="0"/>
              <a:t>Barkley : ADHD is a deficiency in behavioural inhibition (self-restraint) and also in metacognition (self-directed attention and working memory)</a:t>
            </a:r>
          </a:p>
          <a:p>
            <a:endParaRPr lang="en-GB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125538"/>
            <a:ext cx="8435975" cy="4881562"/>
          </a:xfrm>
        </p:spPr>
        <p:txBody>
          <a:bodyPr>
            <a:normAutofit fontScale="70000" lnSpcReduction="20000"/>
          </a:bodyPr>
          <a:lstStyle/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Most </a:t>
            </a:r>
            <a:r>
              <a:rPr lang="en-GB" dirty="0"/>
              <a:t>recent theories of ADHD </a:t>
            </a:r>
            <a:r>
              <a:rPr lang="en-GB" dirty="0" smtClean="0"/>
              <a:t>are 'multiple </a:t>
            </a:r>
            <a:r>
              <a:rPr lang="en-GB" dirty="0"/>
              <a:t>pathway' theories </a:t>
            </a:r>
            <a:endParaRPr lang="en-GB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A</a:t>
            </a:r>
            <a:r>
              <a:rPr lang="en-GB" dirty="0" smtClean="0"/>
              <a:t>cknowledge </a:t>
            </a:r>
            <a:r>
              <a:rPr lang="en-GB" dirty="0"/>
              <a:t>that parallel developmental streams </a:t>
            </a:r>
            <a:r>
              <a:rPr lang="en-GB" dirty="0" smtClean="0"/>
              <a:t>influence ADHD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 smtClean="0"/>
              <a:t>There </a:t>
            </a:r>
            <a:r>
              <a:rPr lang="en-GB" dirty="0"/>
              <a:t>are probably subgroups of ADHD with different causes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dirty="0" smtClean="0"/>
              <a:t>    e.g. </a:t>
            </a:r>
            <a:r>
              <a:rPr lang="en-GB" dirty="0" err="1" smtClean="0"/>
              <a:t>Sonuga-Barke</a:t>
            </a:r>
            <a:r>
              <a:rPr lang="en-GB" dirty="0" smtClean="0"/>
              <a:t> </a:t>
            </a:r>
            <a:r>
              <a:rPr lang="en-GB" dirty="0"/>
              <a:t>(2005)  </a:t>
            </a:r>
            <a:endParaRPr lang="en-GB" dirty="0" smtClean="0"/>
          </a:p>
          <a:p>
            <a:pPr marL="393192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en-GB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b="1" dirty="0" smtClean="0"/>
              <a:t>Inattention</a:t>
            </a:r>
            <a:r>
              <a:rPr lang="en-GB" dirty="0" smtClean="0"/>
              <a:t> due to a </a:t>
            </a:r>
            <a:r>
              <a:rPr lang="en-GB" dirty="0"/>
              <a:t>breakdown in executive functioning and response </a:t>
            </a:r>
            <a:r>
              <a:rPr lang="en-GB" dirty="0" smtClean="0"/>
              <a:t>inhibition </a:t>
            </a:r>
            <a:r>
              <a:rPr lang="en-GB" dirty="0"/>
              <a:t>(neural circuits </a:t>
            </a:r>
            <a:r>
              <a:rPr lang="en-GB" dirty="0" smtClean="0"/>
              <a:t>implicated)</a:t>
            </a:r>
          </a:p>
          <a:p>
            <a:pPr marL="393192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en-GB" dirty="0" smtClean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b="1" dirty="0" smtClean="0"/>
              <a:t>Hyperactivity-impulsivity</a:t>
            </a:r>
            <a:r>
              <a:rPr lang="en-GB" dirty="0" smtClean="0"/>
              <a:t> </a:t>
            </a:r>
            <a:r>
              <a:rPr lang="en-GB" dirty="0"/>
              <a:t>is related to is related to breakdown in motivational responding located in a different neural circuit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dirty="0"/>
              <a:t>This theory attempts to integrate both bottom up and top down aspects in a parallel model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en-GB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313" y="1196975"/>
            <a:ext cx="8229600" cy="4525963"/>
          </a:xfrm>
        </p:spPr>
        <p:txBody>
          <a:bodyPr>
            <a:no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b="1" u="sng" dirty="0" err="1" smtClean="0"/>
              <a:t>qEEG</a:t>
            </a:r>
            <a:r>
              <a:rPr lang="en-GB" sz="2000" b="1" u="sng" dirty="0" smtClean="0"/>
              <a:t> </a:t>
            </a:r>
            <a:r>
              <a:rPr lang="en-GB" sz="2000" b="1" u="sng" dirty="0"/>
              <a:t>studies</a:t>
            </a:r>
            <a:r>
              <a:rPr lang="en-GB" sz="2000" dirty="0"/>
              <a:t> and event-related potential </a:t>
            </a:r>
            <a:r>
              <a:rPr lang="en-GB" sz="2000" dirty="0" smtClean="0"/>
              <a:t>measures</a:t>
            </a:r>
            <a:endParaRPr lang="en-GB" sz="2000" dirty="0"/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16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Increased theta activity, reduced beta activity </a:t>
            </a:r>
            <a:r>
              <a:rPr lang="en-GB" sz="1600" dirty="0" smtClean="0"/>
              <a:t>–under-arousal </a:t>
            </a:r>
            <a:r>
              <a:rPr lang="en-GB" sz="1600" dirty="0"/>
              <a:t>and underactivity in ADHD (e.g. Loo and </a:t>
            </a:r>
            <a:r>
              <a:rPr lang="en-GB" sz="1600" dirty="0" err="1"/>
              <a:t>Makieg</a:t>
            </a:r>
            <a:r>
              <a:rPr lang="en-GB" sz="1600" dirty="0"/>
              <a:t>, 2012)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16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Problems </a:t>
            </a:r>
            <a:r>
              <a:rPr lang="en-GB" sz="1600" dirty="0"/>
              <a:t>with sustained attention and inhibition </a:t>
            </a:r>
            <a:r>
              <a:rPr lang="en-GB" sz="1600" dirty="0" smtClean="0"/>
              <a:t>–under-responsiveness to </a:t>
            </a:r>
            <a:r>
              <a:rPr lang="en-GB" sz="1600" dirty="0"/>
              <a:t>stimulation (</a:t>
            </a:r>
            <a:r>
              <a:rPr lang="en-GB" sz="1600" dirty="0" smtClean="0"/>
              <a:t>improved </a:t>
            </a:r>
            <a:r>
              <a:rPr lang="en-GB" sz="1600" dirty="0"/>
              <a:t>or corrected by stimulant </a:t>
            </a:r>
            <a:r>
              <a:rPr lang="en-GB" sz="1600" dirty="0" smtClean="0"/>
              <a:t>medication)</a:t>
            </a:r>
            <a:endParaRPr lang="en-GB" sz="16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16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b="1" dirty="0"/>
              <a:t>Cerebral blood flow studies</a:t>
            </a:r>
            <a:r>
              <a:rPr lang="en-GB" sz="2000" dirty="0"/>
              <a:t>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16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Decreased blood flow to the prefrontal regions and to pathways connecting these to the limbic system, the caudate and the cerebellum (e.g. </a:t>
            </a:r>
            <a:r>
              <a:rPr lang="en-GB" sz="1600" dirty="0" err="1"/>
              <a:t>Yeh</a:t>
            </a:r>
            <a:r>
              <a:rPr lang="en-GB" sz="1600" dirty="0"/>
              <a:t> et al, 2012)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Degree </a:t>
            </a:r>
            <a:r>
              <a:rPr lang="en-GB" sz="1600" dirty="0"/>
              <a:t>of blood flow to the right frontal region – correlated with behavioural severity of the disorder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More posterior regions like the cerebellum – related to degree of motor impairment (</a:t>
            </a:r>
            <a:r>
              <a:rPr lang="en-GB" sz="1600" dirty="0" err="1"/>
              <a:t>Gustafsson</a:t>
            </a:r>
            <a:r>
              <a:rPr lang="en-GB" sz="1600" dirty="0"/>
              <a:t> et al, 2000)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16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 dirty="0" smtClean="0"/>
              <a:t>Aetiology: Neurobiological </a:t>
            </a:r>
            <a:r>
              <a:rPr lang="en-GB" sz="3100" dirty="0"/>
              <a:t>factors</a:t>
            </a:r>
            <a:r>
              <a:rPr lang="en-GB" sz="4400" dirty="0"/>
              <a:t/>
            </a:r>
            <a:br>
              <a:rPr lang="en-GB" sz="4400" dirty="0"/>
            </a:b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313" y="1557338"/>
            <a:ext cx="8229600" cy="4525962"/>
          </a:xfrm>
        </p:spPr>
        <p:txBody>
          <a:bodyPr>
            <a:normAutofit fontScale="70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200" dirty="0"/>
              <a:t>Neurotransmitter associations with ADHD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Possible neurotransmitter dysfunction or </a:t>
            </a:r>
            <a:r>
              <a:rPr lang="en-GB" dirty="0" smtClean="0"/>
              <a:t>imbalances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 </a:t>
            </a:r>
            <a:endParaRPr lang="en-GB" dirty="0" smtClean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/>
              <a:t>Change </a:t>
            </a:r>
            <a:r>
              <a:rPr lang="en-GB" dirty="0"/>
              <a:t>the availability of dopamine at the synapse via various mechanisms 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/>
              <a:t>Produce </a:t>
            </a:r>
            <a:r>
              <a:rPr lang="en-GB" dirty="0"/>
              <a:t>some effects on the noradrenergic pathways (noradrenalin)</a:t>
            </a:r>
          </a:p>
          <a:p>
            <a:pPr marL="365760" lvl="1" indent="0" algn="r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r>
              <a:rPr lang="en-GB" dirty="0" smtClean="0"/>
              <a:t>(</a:t>
            </a:r>
            <a:r>
              <a:rPr lang="en-GB" dirty="0"/>
              <a:t>Connor, 2006)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/>
              <a:t>Increased </a:t>
            </a:r>
            <a:r>
              <a:rPr lang="en-GB" dirty="0"/>
              <a:t>dopamine levels, particularly in circuitry related to motivation and incentive response are implicated and can be effected via medication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dirty="0"/>
          </a:p>
          <a:p>
            <a:pPr marL="708660" lvl="1" indent="-342900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/>
              <a:t>Also </a:t>
            </a:r>
            <a:r>
              <a:rPr lang="en-GB" dirty="0"/>
              <a:t>good response to noradrenergic agonists</a:t>
            </a:r>
          </a:p>
          <a:p>
            <a:pPr marL="365760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en-GB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So – </a:t>
            </a:r>
            <a:r>
              <a:rPr lang="en-GB" dirty="0" smtClean="0"/>
              <a:t>noradrenalin and dopamine might </a:t>
            </a:r>
            <a:r>
              <a:rPr lang="en-GB" dirty="0"/>
              <a:t>be involved in ADHD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Aetiology: Neurobiological factors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 smtClean="0"/>
              <a:t>Family </a:t>
            </a:r>
            <a:r>
              <a:rPr lang="en-GB" sz="2200" dirty="0"/>
              <a:t>studies </a:t>
            </a:r>
            <a:r>
              <a:rPr lang="en-GB" sz="2200" dirty="0" smtClean="0"/>
              <a:t>- ADHD </a:t>
            </a:r>
            <a:r>
              <a:rPr lang="en-GB" sz="2200" dirty="0"/>
              <a:t>runs in families (e.g. Mick and </a:t>
            </a:r>
            <a:r>
              <a:rPr lang="en-GB" sz="2200" dirty="0" err="1"/>
              <a:t>Faroane</a:t>
            </a:r>
            <a:r>
              <a:rPr lang="en-GB" sz="2200" dirty="0"/>
              <a:t>, 2009)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/>
              <a:t>Twin and/or adoption studies using parent ratings have shown that substantial portions of liability are carried by genetic variation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But heritability estimates are lower when teacher ratings are used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16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err="1"/>
              <a:t>Rater</a:t>
            </a:r>
            <a:r>
              <a:rPr lang="en-GB" sz="1600" dirty="0"/>
              <a:t> bias may occur with parents emphasising differences more in dizygotic than monozygotic twins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/>
              <a:t>BUT – </a:t>
            </a:r>
            <a:r>
              <a:rPr lang="en-GB" sz="2200" dirty="0" smtClean="0"/>
              <a:t>gene-environment interaction?</a:t>
            </a:r>
          </a:p>
          <a:p>
            <a:pPr marL="393192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Environmental and Genetic factors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738531"/>
          </a:xfrm>
        </p:spPr>
        <p:txBody>
          <a:bodyPr>
            <a:normAutofit fontScale="25000" lnSpcReduction="20000"/>
          </a:bodyPr>
          <a:lstStyle/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8000" dirty="0" smtClean="0"/>
              <a:t>DSM </a:t>
            </a:r>
            <a:r>
              <a:rPr lang="en-GB" sz="8000" dirty="0"/>
              <a:t>has changed over the time of many longitudinal studies 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5000" dirty="0"/>
              <a:t> 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8000" dirty="0"/>
              <a:t>Preschool-age children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 smtClean="0"/>
              <a:t>Overly </a:t>
            </a:r>
            <a:r>
              <a:rPr lang="en-GB" sz="6400" dirty="0"/>
              <a:t>active, noisy and disruptive in class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 smtClean="0"/>
              <a:t>ADHD </a:t>
            </a:r>
            <a:r>
              <a:rPr lang="en-GB" sz="6400" dirty="0"/>
              <a:t>linked </a:t>
            </a:r>
            <a:r>
              <a:rPr lang="en-GB" sz="7600" dirty="0"/>
              <a:t>to greater parenting stress and directiveness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8000" dirty="0"/>
              <a:t> 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8000" dirty="0"/>
              <a:t>Age 6-12 yrs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 smtClean="0"/>
              <a:t>Attentional </a:t>
            </a:r>
            <a:r>
              <a:rPr lang="en-GB" sz="6400" dirty="0"/>
              <a:t>difficulties join the hyperactivity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/>
              <a:t>Difficulties with work organization and completion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/>
              <a:t>Socially aggressive an defiant behaviour may start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 smtClean="0"/>
              <a:t>By </a:t>
            </a:r>
            <a:r>
              <a:rPr lang="en-GB" sz="6400" dirty="0"/>
              <a:t>8-12 yrs Defiance and hostile behaviour may increase (links to ODD and Conduct Disorder)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/>
              <a:t>Achievement significantly below child’s ability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8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8000" dirty="0" smtClean="0"/>
              <a:t>Adolescence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 smtClean="0"/>
              <a:t>50-80% children retain the disorder through adolescence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6400" dirty="0" smtClean="0"/>
              <a:t>Increasingly lose participants from the study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80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8000" dirty="0" smtClean="0"/>
              <a:t>Adulthood </a:t>
            </a:r>
          </a:p>
          <a:p>
            <a:pPr lvl="6">
              <a:defRPr/>
            </a:pPr>
            <a:r>
              <a:rPr lang="en-GB" sz="6400" dirty="0" smtClean="0"/>
              <a:t>More self-reporting, so can be marked difference in in estimates of persistence of ADHD 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 dirty="0"/>
              <a:t>Developmental course </a:t>
            </a:r>
            <a:r>
              <a:rPr lang="en-GB" sz="4000" dirty="0"/>
              <a:t/>
            </a:r>
            <a:br>
              <a:rPr lang="en-GB" sz="4000" dirty="0"/>
            </a:br>
            <a:endParaRPr lang="en-GB" sz="40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4035425"/>
          </a:xfrm>
        </p:spPr>
        <p:txBody>
          <a:bodyPr>
            <a:normAutofit fontScale="92500"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/>
              <a:t>Wright (2005) argues that it’s a fad disorder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/>
              <a:t>Argues that symptoms are elevated into descriptions of symptoms and then into disorders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/>
              <a:t>Once described – serious over-diagnosis and medication results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/>
              <a:t>Control?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2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200" dirty="0"/>
              <a:t>But don’t children benefit too?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/>
              <a:t>Is ADHD a real disorder?</a:t>
            </a:r>
            <a:br>
              <a:rPr lang="en-GB" sz="2800" dirty="0"/>
            </a:br>
            <a:endParaRPr lang="en-GB" sz="280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TextBox 3"/>
          <p:cNvSpPr txBox="1">
            <a:spLocks noChangeArrowheads="1"/>
          </p:cNvSpPr>
          <p:nvPr/>
        </p:nvSpPr>
        <p:spPr bwMode="auto">
          <a:xfrm>
            <a:off x="3444875" y="954088"/>
            <a:ext cx="21891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>
                <a:solidFill>
                  <a:srgbClr val="292934"/>
                </a:solidFill>
              </a:rPr>
              <a:t>BREAK</a:t>
            </a:r>
          </a:p>
        </p:txBody>
      </p:sp>
      <p:pic>
        <p:nvPicPr>
          <p:cNvPr id="348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03563" y="2205038"/>
            <a:ext cx="2879725" cy="247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Box 4"/>
          <p:cNvSpPr txBox="1">
            <a:spLocks noChangeArrowheads="1"/>
          </p:cNvSpPr>
          <p:nvPr/>
        </p:nvSpPr>
        <p:spPr bwMode="auto">
          <a:xfrm>
            <a:off x="2865438" y="5175250"/>
            <a:ext cx="334803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000" b="1">
                <a:solidFill>
                  <a:srgbClr val="292934"/>
                </a:solidFill>
              </a:rPr>
              <a:t>10 MINUTES!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Subtitle 4"/>
          <p:cNvSpPr>
            <a:spLocks noGrp="1"/>
          </p:cNvSpPr>
          <p:nvPr>
            <p:ph type="subTitle" idx="1"/>
          </p:nvPr>
        </p:nvSpPr>
        <p:spPr>
          <a:xfrm>
            <a:off x="611188" y="836613"/>
            <a:ext cx="7772400" cy="504825"/>
          </a:xfrm>
        </p:spPr>
        <p:txBody>
          <a:bodyPr/>
          <a:lstStyle/>
          <a:p>
            <a:pPr marR="0" algn="ctr"/>
            <a:r>
              <a:rPr lang="en-GB" smtClean="0"/>
              <a:t>Shyness and Embarrassment</a:t>
            </a:r>
          </a:p>
        </p:txBody>
      </p:sp>
      <p:pic>
        <p:nvPicPr>
          <p:cNvPr id="3584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12838" y="2060575"/>
            <a:ext cx="6953250" cy="270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900" dirty="0" smtClean="0"/>
              <a:t>Loosely </a:t>
            </a:r>
            <a:r>
              <a:rPr lang="en-GB" sz="2900" dirty="0"/>
              <a:t>associated with a range of social fears, that vary  in </a:t>
            </a:r>
            <a:r>
              <a:rPr lang="en-GB" sz="2900" dirty="0" smtClean="0"/>
              <a:t>degree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9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900" dirty="0" smtClean="0"/>
              <a:t>Impact </a:t>
            </a:r>
            <a:r>
              <a:rPr lang="en-GB" sz="2900" dirty="0"/>
              <a:t>on mental and physical </a:t>
            </a:r>
            <a:r>
              <a:rPr lang="en-GB" sz="2900" dirty="0" smtClean="0"/>
              <a:t>health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 smtClean="0"/>
              <a:t>Self-consciousness</a:t>
            </a:r>
            <a:endParaRPr lang="en-GB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More negative thoughts about oneself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Seeing oneself as awkward, unfriendly, incompetent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Feeling less physically attractive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Talking less, averting the eyes, using fewer facial expressions, touching oneself self-consciously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Remembering negative comments and responses to oneself better than positives ones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Dealing ineffectively with stress by worry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Pessimism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Loneliness and social isolation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dirty="0"/>
              <a:t>Abusing alcohol to relax/cope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Shyness</a:t>
            </a:r>
            <a:endParaRPr lang="en-GB" sz="28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600" dirty="0"/>
              <a:t>Shyness may appear as </a:t>
            </a:r>
            <a:r>
              <a:rPr lang="en-GB" sz="2600" b="1" dirty="0"/>
              <a:t>chronic</a:t>
            </a:r>
            <a:r>
              <a:rPr lang="en-GB" sz="2600" dirty="0"/>
              <a:t> and </a:t>
            </a:r>
            <a:r>
              <a:rPr lang="en-GB" sz="2600" b="1" dirty="0"/>
              <a:t>dispositional</a:t>
            </a:r>
            <a:r>
              <a:rPr lang="en-GB" sz="2600" dirty="0"/>
              <a:t> 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6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600" dirty="0"/>
              <a:t>Crozier (2001; 2002); Henderson and Zimbardo (1997</a:t>
            </a:r>
            <a:r>
              <a:rPr lang="en-GB" sz="2600" dirty="0" smtClean="0"/>
              <a:t>):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600" dirty="0"/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600" dirty="0" smtClean="0"/>
              <a:t>    May manifest </a:t>
            </a:r>
            <a:r>
              <a:rPr lang="en-GB" sz="2600" smtClean="0"/>
              <a:t>of any/all </a:t>
            </a:r>
            <a:r>
              <a:rPr lang="en-GB" sz="2600" dirty="0" smtClean="0"/>
              <a:t>of four levels: </a:t>
            </a:r>
            <a:endParaRPr lang="en-GB" sz="26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600" dirty="0"/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600" dirty="0" smtClean="0"/>
              <a:t>1. Cognitive </a:t>
            </a:r>
          </a:p>
          <a:p>
            <a:pPr marL="624078" indent="-514350" fontAlgn="auto">
              <a:spcAft>
                <a:spcPts val="0"/>
              </a:spcAft>
              <a:buFont typeface="Wingdings 3"/>
              <a:buAutoNum type="arabicPeriod"/>
              <a:defRPr/>
            </a:pPr>
            <a:endParaRPr lang="en-GB" sz="26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Negative thoughts about the self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Worry and rumination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Fear of negative evaluation and looking foolish to others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Self-blaming attributions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Believing the self as weak and others strong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Negative bias around the self-concept (e.g. I am socially inadequate)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100" dirty="0"/>
              <a:t>A belief that there is a correct way of doing something that the shy person doesn’t know, or must guess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>
                <a:effectLst/>
              </a:rPr>
              <a:t>What is shyness</a:t>
            </a:r>
            <a:r>
              <a:rPr lang="en-GB" sz="2800" dirty="0" smtClean="0">
                <a:effectLst/>
              </a:rPr>
              <a:t>?</a:t>
            </a:r>
            <a:endParaRPr lang="en-GB" sz="28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404813"/>
            <a:ext cx="8229600" cy="5602287"/>
          </a:xfrm>
        </p:spPr>
        <p:txBody>
          <a:bodyPr>
            <a:normAutofit lnSpcReduction="10000"/>
          </a:bodyPr>
          <a:lstStyle/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000" dirty="0" smtClean="0"/>
              <a:t>2. Affective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0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Embarrassment or self-consciousness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Shame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Low self-esteem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Dejection or sadness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Loneliness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Depression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Anxiety</a:t>
            </a:r>
          </a:p>
          <a:p>
            <a:pPr marL="393192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en-GB" sz="1600" dirty="0"/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2000" dirty="0" smtClean="0"/>
              <a:t>3. Physiological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0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Racing heartbeat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Dry mouth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Trembling or shaking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Sweating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Feeling faint, dizzy, sick, nervous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Blushing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Feeling unreal or detached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/>
              <a:t>Fear of losing control, or having a panic attack or heart attack</a:t>
            </a:r>
          </a:p>
          <a:p>
            <a:pPr marL="137160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0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Content Placeholder 1"/>
          <p:cNvSpPr>
            <a:spLocks noGrp="1"/>
          </p:cNvSpPr>
          <p:nvPr>
            <p:ph idx="1"/>
          </p:nvPr>
        </p:nvSpPr>
        <p:spPr>
          <a:xfrm>
            <a:off x="457200" y="692150"/>
            <a:ext cx="8229600" cy="5314950"/>
          </a:xfrm>
        </p:spPr>
        <p:txBody>
          <a:bodyPr/>
          <a:lstStyle/>
          <a:p>
            <a:pPr marL="109538" indent="0">
              <a:buFont typeface="Wingdings 3" pitchFamily="18" charset="2"/>
              <a:buNone/>
            </a:pPr>
            <a:r>
              <a:rPr lang="en-GB" sz="2000" smtClean="0"/>
              <a:t>4. Behavioural</a:t>
            </a:r>
          </a:p>
          <a:p>
            <a:pPr marL="109538" indent="0">
              <a:buFont typeface="Wingdings 3" pitchFamily="18" charset="2"/>
              <a:buNone/>
            </a:pPr>
            <a:endParaRPr lang="en-GB" sz="2000" smtClean="0"/>
          </a:p>
          <a:p>
            <a:pPr lvl="1"/>
            <a:r>
              <a:rPr lang="en-GB" sz="1600" smtClean="0"/>
              <a:t>Inhibition or passivity</a:t>
            </a:r>
          </a:p>
          <a:p>
            <a:pPr lvl="1"/>
            <a:r>
              <a:rPr lang="en-GB" sz="1600" smtClean="0"/>
              <a:t>Averting gaze</a:t>
            </a:r>
          </a:p>
          <a:p>
            <a:pPr lvl="1"/>
            <a:r>
              <a:rPr lang="en-GB" sz="1600" smtClean="0"/>
              <a:t>Avoidance of fearful situations</a:t>
            </a:r>
          </a:p>
          <a:p>
            <a:pPr lvl="1"/>
            <a:r>
              <a:rPr lang="en-GB" sz="1600" smtClean="0"/>
              <a:t>Speaking very quietly</a:t>
            </a:r>
          </a:p>
          <a:p>
            <a:pPr lvl="1"/>
            <a:r>
              <a:rPr lang="en-GB" sz="1600" smtClean="0"/>
              <a:t>Little body movement/excessive body movements (e.g. nodding, smiling)</a:t>
            </a:r>
          </a:p>
          <a:p>
            <a:pPr lvl="1"/>
            <a:r>
              <a:rPr lang="en-GB" sz="1600" smtClean="0"/>
              <a:t>Speech faults (e.g. tongue-tied, rapid speech)</a:t>
            </a:r>
          </a:p>
          <a:p>
            <a:pPr lvl="1"/>
            <a:r>
              <a:rPr lang="en-GB" sz="1600" smtClean="0"/>
              <a:t>Nervous behaviour (e.g. touching own hair/face, pulling at clothes, rubbing hands)</a:t>
            </a:r>
          </a:p>
          <a:p>
            <a:pPr marL="109538" indent="0">
              <a:buFont typeface="Wingdings 3" pitchFamily="18" charset="2"/>
              <a:buNone/>
            </a:pPr>
            <a:endParaRPr lang="en-GB" smtClean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68313" y="981075"/>
            <a:ext cx="8229600" cy="5327650"/>
          </a:xfrm>
        </p:spPr>
        <p:txBody>
          <a:bodyPr>
            <a:normAutofit fontScale="47500" lnSpcReduction="20000"/>
          </a:bodyPr>
          <a:lstStyle/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3600" b="1" dirty="0"/>
              <a:t>State </a:t>
            </a:r>
            <a:r>
              <a:rPr lang="en-GB" sz="3600" b="1" dirty="0" smtClean="0"/>
              <a:t>shyness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9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300" dirty="0" smtClean="0"/>
              <a:t>Interplay </a:t>
            </a:r>
            <a:r>
              <a:rPr lang="en-GB" sz="3300" dirty="0"/>
              <a:t>of processes between the cognitive, affective, behavioural and physiological levels of experience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300" dirty="0" smtClean="0"/>
              <a:t>withdrawal </a:t>
            </a:r>
            <a:r>
              <a:rPr lang="en-GB" sz="3300" dirty="0"/>
              <a:t>from or avoidance of the situation </a:t>
            </a:r>
            <a:endParaRPr lang="en-GB" sz="3300" dirty="0" smtClean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33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300" dirty="0" smtClean="0"/>
              <a:t>Buss </a:t>
            </a:r>
            <a:r>
              <a:rPr lang="en-GB" sz="3300" dirty="0"/>
              <a:t>(1980):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9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900" dirty="0"/>
              <a:t>the experience of shyness emerges when a person is placed in a position of uncertainty or a situation that focuses attention on them</a:t>
            </a:r>
          </a:p>
          <a:p>
            <a:pPr marL="365760" lvl="1" indent="0" fontAlgn="auto">
              <a:spcBef>
                <a:spcPts val="324"/>
              </a:spcBef>
              <a:spcAft>
                <a:spcPts val="0"/>
              </a:spcAft>
              <a:buFont typeface="Verdana"/>
              <a:buNone/>
              <a:defRPr/>
            </a:pPr>
            <a:endParaRPr lang="en-GB" sz="2900" dirty="0"/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2900" dirty="0"/>
              <a:t>the compounding variable of trait shyness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900" dirty="0"/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3600" b="1" dirty="0"/>
              <a:t>Trait </a:t>
            </a:r>
            <a:r>
              <a:rPr lang="en-GB" sz="3600" b="1" dirty="0" smtClean="0"/>
              <a:t>shyness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endParaRPr lang="en-GB" sz="29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300" dirty="0"/>
              <a:t>Relatively stable and may reflect a genetic predisposition toward inhibition and excessive </a:t>
            </a:r>
            <a:r>
              <a:rPr lang="en-GB" sz="3300" dirty="0" smtClean="0"/>
              <a:t>anxiety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33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3300" dirty="0"/>
              <a:t>OR – it might emerge as a trait due to problems in development, especially during adolescence when a person’s trying to establish a 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3300" dirty="0" smtClean="0"/>
              <a:t>                                                                               sense </a:t>
            </a:r>
            <a:r>
              <a:rPr lang="en-GB" sz="3300" dirty="0"/>
              <a:t>of  identity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sz="3100" dirty="0"/>
              <a:t>State </a:t>
            </a:r>
            <a:r>
              <a:rPr lang="en-GB" sz="3100" dirty="0" smtClean="0"/>
              <a:t>and Trait shyness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smtClean="0"/>
              <a:t>Shyness and introversion – not the same</a:t>
            </a:r>
          </a:p>
          <a:p>
            <a:endParaRPr lang="en-GB" sz="2000" smtClean="0"/>
          </a:p>
          <a:p>
            <a:r>
              <a:rPr lang="en-GB" sz="2000" smtClean="0"/>
              <a:t>Introverts generally like their own company, but do not all avoid social situations</a:t>
            </a:r>
          </a:p>
          <a:p>
            <a:endParaRPr lang="en-GB" sz="2000" smtClean="0"/>
          </a:p>
          <a:p>
            <a:r>
              <a:rPr lang="en-GB" sz="2000" smtClean="0"/>
              <a:t>Some extroverts are actually privately shy </a:t>
            </a:r>
          </a:p>
          <a:p>
            <a:pPr lvl="1"/>
            <a:r>
              <a:rPr lang="en-GB" sz="1600" smtClean="0"/>
              <a:t>– may have the social skills to ‘carry it off’ (Zimbardo and Henderson, 1997), so have less fear of ‘being found out’</a:t>
            </a:r>
          </a:p>
          <a:p>
            <a:endParaRPr lang="en-GB" sz="2000" smtClean="0"/>
          </a:p>
          <a:p>
            <a:r>
              <a:rPr lang="en-GB" sz="2000" smtClean="0"/>
              <a:t>An individual may be shy, but remain sociable</a:t>
            </a:r>
          </a:p>
          <a:p>
            <a:endParaRPr lang="en-GB" sz="1600" smtClean="0"/>
          </a:p>
          <a:p>
            <a:endParaRPr lang="en-GB" sz="200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Shyness and personality</a:t>
            </a:r>
            <a:endParaRPr lang="en-GB" sz="280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Behavioural inhibition – thought to emerge from child’s reactions to a perceived threat when confronted with a experiences that elicit shyness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20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err="1" smtClean="0"/>
              <a:t>Kagan</a:t>
            </a:r>
            <a:r>
              <a:rPr lang="en-GB" sz="2000" dirty="0" smtClean="0"/>
              <a:t> (1994b): suggests a biological basis for shyness 	</a:t>
            </a:r>
            <a:r>
              <a:rPr lang="en-GB" sz="1600" dirty="0" smtClean="0"/>
              <a:t>amygdala – fear and aggression</a:t>
            </a:r>
          </a:p>
          <a:p>
            <a:pPr marL="109728" indent="0" fontAlgn="auto">
              <a:spcAft>
                <a:spcPts val="0"/>
              </a:spcAft>
              <a:buFont typeface="Wingdings 3"/>
              <a:buNone/>
              <a:defRPr/>
            </a:pPr>
            <a:r>
              <a:rPr lang="en-GB" sz="1600" dirty="0"/>
              <a:t>	</a:t>
            </a:r>
            <a:r>
              <a:rPr lang="en-GB" sz="1600" dirty="0" smtClean="0"/>
              <a:t>hippocampus -  long-term memory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endParaRPr lang="en-GB" sz="16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Children with behavioural inhibition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May have overstimulated fear responses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r>
              <a:rPr lang="en-GB" sz="1600" dirty="0" smtClean="0"/>
              <a:t>Fight or flight response</a:t>
            </a:r>
          </a:p>
          <a:p>
            <a:pPr marL="621792" lvl="1" fontAlgn="auto">
              <a:spcBef>
                <a:spcPts val="324"/>
              </a:spcBef>
              <a:spcAft>
                <a:spcPts val="0"/>
              </a:spcAft>
              <a:buFont typeface="Verdana"/>
              <a:buChar char="◦"/>
              <a:defRPr/>
            </a:pPr>
            <a:endParaRPr lang="en-GB" sz="1600" dirty="0"/>
          </a:p>
          <a:p>
            <a:pPr marL="365760" indent="-256032" fontAlgn="auto">
              <a:spcAft>
                <a:spcPts val="0"/>
              </a:spcAft>
              <a:buFont typeface="Wingdings 3"/>
              <a:buChar char=""/>
              <a:defRPr/>
            </a:pPr>
            <a:r>
              <a:rPr lang="en-GB" sz="2000" dirty="0" smtClean="0"/>
              <a:t>Shyness is related to heart-rate variability </a:t>
            </a:r>
            <a:r>
              <a:rPr lang="en-GB" sz="1600" dirty="0" smtClean="0"/>
              <a:t>(Davidson and Rickman, 1999)</a:t>
            </a:r>
            <a:endParaRPr lang="en-GB" sz="1600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82600" y="26670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Shyness, genetics and behavioural inhibition</a:t>
            </a:r>
            <a:endParaRPr lang="en-GB" sz="280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smtClean="0"/>
              <a:t>Age differences:</a:t>
            </a:r>
          </a:p>
          <a:p>
            <a:endParaRPr lang="en-GB" sz="1600" smtClean="0"/>
          </a:p>
          <a:p>
            <a:pPr lvl="1"/>
            <a:r>
              <a:rPr lang="en-GB" sz="1600" smtClean="0"/>
              <a:t>Children less likely to suffer presentation anxieties</a:t>
            </a:r>
          </a:p>
          <a:p>
            <a:pPr lvl="1"/>
            <a:r>
              <a:rPr lang="en-GB" sz="1600" smtClean="0"/>
              <a:t>Levels of cognitive, emotional and social awareness not yet developed</a:t>
            </a:r>
          </a:p>
          <a:p>
            <a:pPr lvl="1"/>
            <a:r>
              <a:rPr lang="en-GB" sz="1600" smtClean="0"/>
              <a:t>More likely to experience fearful shyness</a:t>
            </a:r>
          </a:p>
          <a:p>
            <a:pPr lvl="1"/>
            <a:endParaRPr lang="en-GB" sz="1600" smtClean="0"/>
          </a:p>
          <a:p>
            <a:pPr lvl="1"/>
            <a:r>
              <a:rPr lang="en-GB" sz="1600" smtClean="0"/>
              <a:t>Self-conscious shyness emerges when a child develops a theory of mind</a:t>
            </a:r>
          </a:p>
          <a:p>
            <a:endParaRPr lang="en-GB" sz="2000" smtClean="0"/>
          </a:p>
          <a:p>
            <a:r>
              <a:rPr lang="en-GB" sz="2000" smtClean="0"/>
              <a:t>A person can have one or both forms of shyness </a:t>
            </a:r>
            <a:r>
              <a:rPr lang="en-GB" sz="1600" smtClean="0"/>
              <a:t>(Crozier, 2000)</a:t>
            </a:r>
          </a:p>
          <a:p>
            <a:endParaRPr lang="en-GB" sz="1600" smtClean="0"/>
          </a:p>
          <a:p>
            <a:endParaRPr lang="en-GB" sz="2000" smtClean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482600" y="26670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sz="2800" dirty="0" smtClean="0"/>
              <a:t>Fearful and self-conscious shyness</a:t>
            </a:r>
            <a:endParaRPr lang="en-GB" sz="2800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GB" sz="2800" smtClean="0">
                <a:effectLst/>
              </a:rPr>
              <a:t>Embarrassment</a:t>
            </a:r>
          </a:p>
        </p:txBody>
      </p:sp>
      <p:sp>
        <p:nvSpPr>
          <p:cNvPr id="52227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smtClean="0"/>
              <a:t>Now researched as an independent construct</a:t>
            </a:r>
          </a:p>
          <a:p>
            <a:endParaRPr lang="en-GB" sz="2000" smtClean="0"/>
          </a:p>
          <a:p>
            <a:r>
              <a:rPr lang="en-GB" sz="2000" smtClean="0"/>
              <a:t>Four theories of embarrassment</a:t>
            </a:r>
          </a:p>
          <a:p>
            <a:endParaRPr lang="en-GB" sz="2000" smtClean="0"/>
          </a:p>
          <a:p>
            <a:pPr lvl="1"/>
            <a:r>
              <a:rPr lang="en-GB" sz="1800" smtClean="0"/>
              <a:t>Dramaturgic model</a:t>
            </a:r>
          </a:p>
          <a:p>
            <a:pPr lvl="1"/>
            <a:endParaRPr lang="en-GB" sz="1800" smtClean="0"/>
          </a:p>
          <a:p>
            <a:pPr lvl="1"/>
            <a:r>
              <a:rPr lang="en-GB" sz="1800" smtClean="0"/>
              <a:t>Social evaluation model</a:t>
            </a:r>
          </a:p>
          <a:p>
            <a:pPr lvl="1"/>
            <a:endParaRPr lang="en-GB" sz="1800" smtClean="0"/>
          </a:p>
          <a:p>
            <a:pPr lvl="1"/>
            <a:r>
              <a:rPr lang="en-GB" sz="1800" smtClean="0"/>
              <a:t>Situational self-esteem</a:t>
            </a:r>
          </a:p>
          <a:p>
            <a:pPr lvl="1"/>
            <a:endParaRPr lang="en-GB" sz="1800" smtClean="0"/>
          </a:p>
          <a:p>
            <a:pPr lvl="1"/>
            <a:r>
              <a:rPr lang="en-GB" sz="1800" smtClean="0"/>
              <a:t>Personal standards model</a:t>
            </a: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GB" sz="2800" smtClean="0">
                <a:effectLst/>
              </a:rPr>
              <a:t>The dramaturgic model </a:t>
            </a:r>
            <a:r>
              <a:rPr lang="en-GB" sz="1800" smtClean="0">
                <a:effectLst/>
              </a:rPr>
              <a:t>(Silver, Sabini and Parrott, 1987)</a:t>
            </a:r>
          </a:p>
        </p:txBody>
      </p:sp>
      <p:sp>
        <p:nvSpPr>
          <p:cNvPr id="5529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2000" smtClean="0"/>
          </a:p>
          <a:p>
            <a:endParaRPr lang="en-GB" sz="2000" smtClean="0"/>
          </a:p>
          <a:p>
            <a:r>
              <a:rPr lang="en-GB" sz="2000" smtClean="0"/>
              <a:t>Embarrassment follows a poor performance </a:t>
            </a:r>
          </a:p>
          <a:p>
            <a:endParaRPr lang="en-GB" sz="2000" smtClean="0"/>
          </a:p>
          <a:p>
            <a:pPr lvl="1"/>
            <a:r>
              <a:rPr lang="en-GB" sz="1800" smtClean="0"/>
              <a:t>Can’t calmly and gracefully continue</a:t>
            </a:r>
          </a:p>
          <a:p>
            <a:pPr lvl="1"/>
            <a:r>
              <a:rPr lang="en-GB" sz="1800" smtClean="0"/>
              <a:t>Agitation and aversive arousal</a:t>
            </a:r>
          </a:p>
          <a:p>
            <a:pPr lvl="1"/>
            <a:r>
              <a:rPr lang="en-GB" sz="1800" smtClean="0"/>
              <a:t>Feelings of awkwardness, stupidity and immobilisation</a:t>
            </a:r>
          </a:p>
          <a:p>
            <a:pPr lvl="1"/>
            <a:endParaRPr lang="en-GB" sz="1800" smtClean="0"/>
          </a:p>
          <a:p>
            <a:pPr lvl="1"/>
            <a:r>
              <a:rPr lang="en-GB" sz="1800" smtClean="0"/>
              <a:t>Concern for public image </a:t>
            </a:r>
            <a:r>
              <a:rPr lang="en-GB" sz="1800" i="1" smtClean="0"/>
              <a:t>accompanies</a:t>
            </a:r>
            <a:r>
              <a:rPr lang="en-GB" sz="1800" smtClean="0"/>
              <a:t> embarrassment – it is not causal</a:t>
            </a:r>
          </a:p>
          <a:p>
            <a:pPr lvl="1"/>
            <a:endParaRPr lang="en-GB" sz="1800" smtClean="0"/>
          </a:p>
          <a:p>
            <a:pPr lvl="1"/>
            <a:r>
              <a:rPr lang="en-GB" sz="1800" smtClean="0"/>
              <a:t>Caused by individual’s belief that they cannot perform</a:t>
            </a:r>
          </a:p>
          <a:p>
            <a:pPr lvl="1">
              <a:buFont typeface="Verdana" pitchFamily="34" charset="0"/>
              <a:buNone/>
            </a:pPr>
            <a:r>
              <a:rPr lang="en-GB" sz="1800" smtClean="0"/>
              <a:t>	(cannot act a ‘part’)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GB" sz="2800" smtClean="0">
                <a:effectLst/>
              </a:rPr>
              <a:t>The social evaluation model </a:t>
            </a:r>
            <a:r>
              <a:rPr lang="en-GB" sz="1800" smtClean="0">
                <a:effectLst/>
              </a:rPr>
              <a:t>(Edelmann, 1987)</a:t>
            </a:r>
          </a:p>
        </p:txBody>
      </p:sp>
      <p:sp>
        <p:nvSpPr>
          <p:cNvPr id="56323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smtClean="0"/>
              <a:t>Contrast to dramaturgic model</a:t>
            </a:r>
          </a:p>
          <a:p>
            <a:endParaRPr lang="en-GB" sz="2000" smtClean="0"/>
          </a:p>
          <a:p>
            <a:r>
              <a:rPr lang="en-GB" sz="2000" smtClean="0"/>
              <a:t>It is the concern for what others think of us that is the basis of embarrassment</a:t>
            </a:r>
          </a:p>
          <a:p>
            <a:endParaRPr lang="en-GB" sz="2000" smtClean="0"/>
          </a:p>
          <a:p>
            <a:r>
              <a:rPr lang="en-GB" sz="2000" smtClean="0"/>
              <a:t>Feelings of being at a loss are merely the result of embarrassment</a:t>
            </a:r>
          </a:p>
          <a:p>
            <a:endParaRPr lang="en-GB" sz="2000" smtClean="0"/>
          </a:p>
          <a:p>
            <a:r>
              <a:rPr lang="en-GB" sz="2000" smtClean="0"/>
              <a:t>Individuals simply want to avoid negative evaluations of others - judegments that they performed poorly</a:t>
            </a:r>
          </a:p>
          <a:p>
            <a:endParaRPr lang="en-GB" sz="2000" smtClean="0"/>
          </a:p>
          <a:p>
            <a:r>
              <a:rPr lang="en-GB" sz="2000" smtClean="0"/>
              <a:t>But do people still feel embarrassment in failure even when they’re not bothered about impressing the people watching</a:t>
            </a:r>
          </a:p>
          <a:p>
            <a:endParaRPr lang="en-GB" sz="2000" smtClean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GB" sz="2800" smtClean="0">
                <a:effectLst/>
              </a:rPr>
              <a:t>Situational self-esteem</a:t>
            </a:r>
          </a:p>
        </p:txBody>
      </p:sp>
      <p:sp>
        <p:nvSpPr>
          <p:cNvPr id="57347" name="Rectangle 3"/>
          <p:cNvSpPr>
            <a:spLocks noGrp="1"/>
          </p:cNvSpPr>
          <p:nvPr>
            <p:ph type="body" idx="1"/>
          </p:nvPr>
        </p:nvSpPr>
        <p:spPr>
          <a:xfrm>
            <a:off x="468313" y="1268413"/>
            <a:ext cx="8229600" cy="5184775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 smtClean="0"/>
              <a:t>Negative evaluations set in  motion the further events that actually cause embarrassment  (Miller, 1996)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>
              <a:lnSpc>
                <a:spcPct val="90000"/>
              </a:lnSpc>
            </a:pPr>
            <a:r>
              <a:rPr lang="en-GB" sz="2000" smtClean="0"/>
              <a:t>Modigliani (1971): the basic cause for embarrassment is a temporary loss of self-esteem that results from public failure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>
              <a:lnSpc>
                <a:spcPct val="90000"/>
              </a:lnSpc>
            </a:pPr>
            <a:r>
              <a:rPr lang="en-GB" sz="2000" smtClean="0"/>
              <a:t>Negative self-evaluations do not cause embarrassment alone</a:t>
            </a:r>
          </a:p>
          <a:p>
            <a:pPr lvl="1">
              <a:lnSpc>
                <a:spcPct val="90000"/>
              </a:lnSpc>
            </a:pPr>
            <a:r>
              <a:rPr lang="en-GB" sz="1800" smtClean="0"/>
              <a:t>They are the trigger that allows individual to judge </a:t>
            </a:r>
            <a:r>
              <a:rPr lang="en-GB" sz="1800" i="1" u="sng" smtClean="0"/>
              <a:t>themselves</a:t>
            </a:r>
            <a:r>
              <a:rPr lang="en-GB" sz="1800" smtClean="0"/>
              <a:t> poorly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>
              <a:lnSpc>
                <a:spcPct val="90000"/>
              </a:lnSpc>
            </a:pPr>
            <a:r>
              <a:rPr lang="en-GB" sz="2000" smtClean="0"/>
              <a:t>So – it is our own opinions of ourselves and how we perform in faulty situations that are the cause of embarrassment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 lvl="4">
              <a:lnSpc>
                <a:spcPct val="90000"/>
              </a:lnSpc>
            </a:pPr>
            <a:r>
              <a:rPr lang="en-GB" sz="2000" smtClean="0"/>
              <a:t>But – both low and high-self esteem individuals still feel embarrassment if others think they have performed poorly (Miller, 1996)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GB" sz="2800" smtClean="0">
                <a:effectLst/>
              </a:rPr>
              <a:t>The personal standard model </a:t>
            </a:r>
            <a:r>
              <a:rPr lang="en-GB" sz="1800" smtClean="0">
                <a:effectLst/>
              </a:rPr>
              <a:t>(Babcock, 1998)</a:t>
            </a:r>
            <a:endParaRPr lang="en-GB" sz="2800" smtClean="0">
              <a:effectLst/>
            </a:endParaRPr>
          </a:p>
        </p:txBody>
      </p:sp>
      <p:sp>
        <p:nvSpPr>
          <p:cNvPr id="58371" name="Rectangle 3"/>
          <p:cNvSpPr>
            <a:spLocks noGrp="1"/>
          </p:cNvSpPr>
          <p:nvPr>
            <p:ph type="body" idx="1"/>
          </p:nvPr>
        </p:nvSpPr>
        <p:spPr>
          <a:xfrm>
            <a:off x="457200" y="1481138"/>
            <a:ext cx="8229600" cy="5116512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sz="2000" smtClean="0"/>
              <a:t>Embarrassment results when we realise that we’ve failed in the standards of behaviour that we’ve set ourselves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>
              <a:lnSpc>
                <a:spcPct val="80000"/>
              </a:lnSpc>
            </a:pPr>
            <a:r>
              <a:rPr lang="en-GB" sz="2000" smtClean="0"/>
              <a:t>Argues that the situation itself is not the cause of embarrassment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 lvl="1">
              <a:lnSpc>
                <a:spcPct val="80000"/>
              </a:lnSpc>
            </a:pPr>
            <a:r>
              <a:rPr lang="en-GB" sz="1800" smtClean="0"/>
              <a:t>If you are happy to behave outrageously or fail spectacularly, then you will not feel embarrassment</a:t>
            </a:r>
          </a:p>
          <a:p>
            <a:pPr lvl="1">
              <a:lnSpc>
                <a:spcPct val="80000"/>
              </a:lnSpc>
            </a:pPr>
            <a:endParaRPr lang="en-GB" sz="1800" smtClean="0"/>
          </a:p>
          <a:p>
            <a:pPr>
              <a:lnSpc>
                <a:spcPct val="80000"/>
              </a:lnSpc>
            </a:pPr>
            <a:r>
              <a:rPr lang="en-GB" sz="2000" smtClean="0"/>
              <a:t>But </a:t>
            </a:r>
          </a:p>
          <a:p>
            <a:pPr>
              <a:lnSpc>
                <a:spcPct val="80000"/>
              </a:lnSpc>
            </a:pPr>
            <a:endParaRPr lang="en-GB" sz="2000" smtClean="0"/>
          </a:p>
          <a:p>
            <a:pPr lvl="1">
              <a:lnSpc>
                <a:spcPct val="80000"/>
              </a:lnSpc>
            </a:pPr>
            <a:r>
              <a:rPr lang="en-GB" sz="1900" smtClean="0"/>
              <a:t>When we are alone we don’t feel embarrassment if we fail </a:t>
            </a:r>
          </a:p>
          <a:p>
            <a:pPr lvl="1">
              <a:lnSpc>
                <a:spcPct val="80000"/>
              </a:lnSpc>
              <a:buFont typeface="Verdana" pitchFamily="34" charset="0"/>
              <a:buNone/>
            </a:pPr>
            <a:endParaRPr lang="en-GB" sz="1900" smtClean="0"/>
          </a:p>
          <a:p>
            <a:pPr lvl="1">
              <a:lnSpc>
                <a:spcPct val="80000"/>
              </a:lnSpc>
            </a:pPr>
            <a:r>
              <a:rPr lang="en-GB" sz="1900" smtClean="0"/>
              <a:t>We may feel we’ve done well, but feel embarrassed at the response of others</a:t>
            </a:r>
          </a:p>
          <a:p>
            <a:pPr>
              <a:lnSpc>
                <a:spcPct val="80000"/>
              </a:lnSpc>
              <a:buFont typeface="Wingdings 3" pitchFamily="18" charset="2"/>
              <a:buNone/>
            </a:pPr>
            <a:endParaRPr lang="en-GB" sz="2000" smtClean="0"/>
          </a:p>
          <a:p>
            <a:pPr algn="r">
              <a:lnSpc>
                <a:spcPct val="80000"/>
              </a:lnSpc>
              <a:buFont typeface="Wingdings 3" pitchFamily="18" charset="2"/>
              <a:buNone/>
            </a:pPr>
            <a:r>
              <a:rPr lang="en-GB" sz="2000" smtClean="0"/>
              <a:t>	(Miller, 1996)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GB" sz="2800" smtClean="0">
                <a:effectLst/>
              </a:rPr>
              <a:t>Consideration of embarrassment models</a:t>
            </a:r>
          </a:p>
        </p:txBody>
      </p:sp>
      <p:sp>
        <p:nvSpPr>
          <p:cNvPr id="59395" name="Rectangle 3"/>
          <p:cNvSpPr>
            <a:spLocks noGrp="1"/>
          </p:cNvSpPr>
          <p:nvPr>
            <p:ph type="body" idx="1"/>
          </p:nvPr>
        </p:nvSpPr>
        <p:spPr>
          <a:xfrm>
            <a:off x="457200" y="1481138"/>
            <a:ext cx="8686800" cy="5116512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en-GB" sz="2000" smtClean="0"/>
              <a:t>Miller (1996)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>
              <a:lnSpc>
                <a:spcPct val="90000"/>
              </a:lnSpc>
            </a:pPr>
            <a:r>
              <a:rPr lang="en-GB" sz="2000" smtClean="0"/>
              <a:t>The models overlap</a:t>
            </a:r>
          </a:p>
          <a:p>
            <a:pPr>
              <a:lnSpc>
                <a:spcPct val="90000"/>
              </a:lnSpc>
            </a:pPr>
            <a:endParaRPr lang="en-GB" sz="2000" smtClean="0"/>
          </a:p>
          <a:p>
            <a:pPr lvl="1">
              <a:lnSpc>
                <a:spcPct val="90000"/>
              </a:lnSpc>
            </a:pPr>
            <a:r>
              <a:rPr lang="en-GB" sz="1800" smtClean="0"/>
              <a:t>Different situations can cause embarrassment resulting in not knowing how to respond …….   </a:t>
            </a:r>
            <a:r>
              <a:rPr lang="en-GB" sz="1800" i="1" smtClean="0"/>
              <a:t>(dramaturgic model)</a:t>
            </a:r>
          </a:p>
          <a:p>
            <a:pPr lvl="1">
              <a:lnSpc>
                <a:spcPct val="90000"/>
              </a:lnSpc>
            </a:pPr>
            <a:endParaRPr lang="en-GB" sz="1800" i="1" smtClean="0"/>
          </a:p>
          <a:p>
            <a:pPr lvl="1">
              <a:lnSpc>
                <a:spcPct val="90000"/>
              </a:lnSpc>
            </a:pPr>
            <a:r>
              <a:rPr lang="en-GB" sz="1800" smtClean="0"/>
              <a:t>That may involve the fear of unwanted social evaluations…… </a:t>
            </a:r>
            <a:r>
              <a:rPr lang="en-GB" sz="1800" i="1" smtClean="0"/>
              <a:t>(social evaluation model)</a:t>
            </a:r>
          </a:p>
          <a:p>
            <a:pPr lvl="1">
              <a:lnSpc>
                <a:spcPct val="90000"/>
              </a:lnSpc>
            </a:pPr>
            <a:endParaRPr lang="en-GB" sz="1800" i="1" smtClean="0"/>
          </a:p>
          <a:p>
            <a:pPr lvl="1">
              <a:lnSpc>
                <a:spcPct val="90000"/>
              </a:lnSpc>
            </a:pPr>
            <a:r>
              <a:rPr lang="en-GB" sz="1800" smtClean="0"/>
              <a:t>That may affect your self-esteem…… </a:t>
            </a:r>
            <a:r>
              <a:rPr lang="en-GB" sz="1800" i="1" smtClean="0"/>
              <a:t>(situational self-esteem model)</a:t>
            </a:r>
          </a:p>
          <a:p>
            <a:pPr lvl="1">
              <a:lnSpc>
                <a:spcPct val="90000"/>
              </a:lnSpc>
            </a:pPr>
            <a:endParaRPr lang="en-GB" sz="1800" i="1" smtClean="0"/>
          </a:p>
          <a:p>
            <a:pPr lvl="1">
              <a:lnSpc>
                <a:spcPct val="90000"/>
              </a:lnSpc>
            </a:pPr>
            <a:r>
              <a:rPr lang="en-GB" sz="1800" smtClean="0"/>
              <a:t>That may result in the realisation that you have let yourself down </a:t>
            </a:r>
            <a:r>
              <a:rPr lang="en-GB" sz="1800" i="1" smtClean="0"/>
              <a:t>(personal standards model)</a:t>
            </a:r>
          </a:p>
          <a:p>
            <a:pPr lvl="1">
              <a:lnSpc>
                <a:spcPct val="90000"/>
              </a:lnSpc>
            </a:pPr>
            <a:endParaRPr lang="en-GB" sz="1800" i="1" smtClean="0"/>
          </a:p>
          <a:p>
            <a:pPr>
              <a:lnSpc>
                <a:spcPct val="90000"/>
              </a:lnSpc>
            </a:pPr>
            <a:r>
              <a:rPr lang="en-GB" sz="2000" smtClean="0"/>
              <a:t>                   So – embarrassment may contain all four models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endParaRPr lang="en-GB" smtClean="0">
              <a:effectLst/>
            </a:endParaRPr>
          </a:p>
        </p:txBody>
      </p:sp>
      <p:sp>
        <p:nvSpPr>
          <p:cNvPr id="60419" name="Rectangle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2000" smtClean="0"/>
              <a:t>Dramaturgic and Situation Self-esteem models provide the strongest explanations for embarrassment</a:t>
            </a:r>
          </a:p>
          <a:p>
            <a:endParaRPr lang="en-GB" sz="2000" smtClean="0"/>
          </a:p>
          <a:p>
            <a:r>
              <a:rPr lang="en-GB" sz="2000" smtClean="0"/>
              <a:t>Awkward situations do tend to cause embarrassment</a:t>
            </a:r>
          </a:p>
          <a:p>
            <a:endParaRPr lang="en-GB" sz="2000" smtClean="0"/>
          </a:p>
          <a:p>
            <a:r>
              <a:rPr lang="en-GB" sz="2000" smtClean="0"/>
              <a:t>But can’t cause embarrassment without creating unwanted social evaluations </a:t>
            </a:r>
          </a:p>
          <a:p>
            <a:endParaRPr lang="en-GB" sz="2000" smtClean="0"/>
          </a:p>
          <a:p>
            <a:r>
              <a:rPr lang="en-GB" sz="2000" smtClean="0"/>
              <a:t>So - Negative evaluations are at the core of embarrassment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/>
          <p:cNvSpPr>
            <a:spLocks noGrp="1"/>
          </p:cNvSpPr>
          <p:nvPr>
            <p:ph type="title"/>
          </p:nvPr>
        </p:nvSpPr>
        <p:spPr bwMode="auto">
          <a:noFill/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r>
              <a:rPr lang="en-GB" sz="2800" smtClean="0">
                <a:effectLst/>
              </a:rPr>
              <a:t>Questions?</a:t>
            </a:r>
          </a:p>
        </p:txBody>
      </p:sp>
      <p:pic>
        <p:nvPicPr>
          <p:cNvPr id="62471" name="Picture 7" descr="iStock_000018605634Small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411413" y="981075"/>
            <a:ext cx="6196012" cy="497522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Foundry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2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3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ppt/theme/themeOverride4.xml><?xml version="1.0" encoding="utf-8"?>
<a:themeOverride xmlns:a="http://schemas.openxmlformats.org/drawingml/2006/main">
  <a:clrScheme name="Foundry">
    <a:dk1>
      <a:sysClr val="windowText" lastClr="000000"/>
    </a:dk1>
    <a:lt1>
      <a:sysClr val="window" lastClr="FFFFFF"/>
    </a:lt1>
    <a:dk2>
      <a:srgbClr val="676A55"/>
    </a:dk2>
    <a:lt2>
      <a:srgbClr val="EAEBDE"/>
    </a:lt2>
    <a:accent1>
      <a:srgbClr val="72A376"/>
    </a:accent1>
    <a:accent2>
      <a:srgbClr val="B0CCB0"/>
    </a:accent2>
    <a:accent3>
      <a:srgbClr val="A8CDD7"/>
    </a:accent3>
    <a:accent4>
      <a:srgbClr val="C0BEAF"/>
    </a:accent4>
    <a:accent5>
      <a:srgbClr val="CEC597"/>
    </a:accent5>
    <a:accent6>
      <a:srgbClr val="E8B7B7"/>
    </a:accent6>
    <a:hlink>
      <a:srgbClr val="DB5353"/>
    </a:hlink>
    <a:folHlink>
      <a:srgbClr val="90363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525</TotalTime>
  <Words>2224</Words>
  <Application>Microsoft Office PowerPoint</Application>
  <PresentationFormat>On-screen Show (4:3)</PresentationFormat>
  <Paragraphs>440</Paragraphs>
  <Slides>39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6" baseType="lpstr">
      <vt:lpstr>Arial</vt:lpstr>
      <vt:lpstr>Calibri</vt:lpstr>
      <vt:lpstr>Lucida Sans Unicode</vt:lpstr>
      <vt:lpstr>Verdana</vt:lpstr>
      <vt:lpstr>Wingdings 2</vt:lpstr>
      <vt:lpstr>Wingdings 3</vt:lpstr>
      <vt:lpstr>Concourse</vt:lpstr>
      <vt:lpstr>Developmental Psychology and Individual Differences                         Dr Judith Marshall</vt:lpstr>
      <vt:lpstr>What is ADHD?</vt:lpstr>
      <vt:lpstr>ADHD as a risk gateway</vt:lpstr>
      <vt:lpstr>Core symptoms: Two distinct yet strongly correlated behavioural dimensions </vt:lpstr>
      <vt:lpstr>PowerPoint Presentation</vt:lpstr>
      <vt:lpstr>Development and ADHD</vt:lpstr>
      <vt:lpstr>Situational and Contextual factors </vt:lpstr>
      <vt:lpstr>Associated outcomes</vt:lpstr>
      <vt:lpstr>PowerPoint Presentation</vt:lpstr>
      <vt:lpstr>PowerPoint Presentation</vt:lpstr>
      <vt:lpstr>Age and developmental patterns  </vt:lpstr>
      <vt:lpstr>Theoretical considerations</vt:lpstr>
      <vt:lpstr>Theoretical considerations</vt:lpstr>
      <vt:lpstr>Theoretical considerations</vt:lpstr>
      <vt:lpstr>PowerPoint Presentation</vt:lpstr>
      <vt:lpstr>PowerPoint Presentation</vt:lpstr>
      <vt:lpstr>Aetiology: Neurobiological factors </vt:lpstr>
      <vt:lpstr>Aetiology: Neurobiological factors</vt:lpstr>
      <vt:lpstr>Environmental and Genetic factors</vt:lpstr>
      <vt:lpstr>Developmental course  </vt:lpstr>
      <vt:lpstr>Is ADHD a real disorder? </vt:lpstr>
      <vt:lpstr>PowerPoint Presentation</vt:lpstr>
      <vt:lpstr>PowerPoint Presentation</vt:lpstr>
      <vt:lpstr>Shyness</vt:lpstr>
      <vt:lpstr>What is shyness?</vt:lpstr>
      <vt:lpstr>PowerPoint Presentation</vt:lpstr>
      <vt:lpstr>PowerPoint Presentation</vt:lpstr>
      <vt:lpstr>State and Trait shyness </vt:lpstr>
      <vt:lpstr>Shyness and personality</vt:lpstr>
      <vt:lpstr>Shyness, genetics and behavioural inhibition</vt:lpstr>
      <vt:lpstr>Fearful and self-conscious shyness</vt:lpstr>
      <vt:lpstr>Embarrassment</vt:lpstr>
      <vt:lpstr>The dramaturgic model (Silver, Sabini and Parrott, 1987)</vt:lpstr>
      <vt:lpstr>The social evaluation model (Edelmann, 1987)</vt:lpstr>
      <vt:lpstr>Situational self-esteem</vt:lpstr>
      <vt:lpstr>The personal standard model (Babcock, 1998)</vt:lpstr>
      <vt:lpstr>Consideration of embarrassment models</vt:lpstr>
      <vt:lpstr>PowerPoint Presentation</vt:lpstr>
      <vt:lpstr>Questions?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Developmental Psychology and Individual Differences                         Dr Judith Marshall</dc:title>
  <dc:creator>Marshall, Judith</dc:creator>
  <cp:lastModifiedBy>Judith Marshall</cp:lastModifiedBy>
  <cp:revision>43</cp:revision>
  <dcterms:created xsi:type="dcterms:W3CDTF">2015-11-11T08:50:28Z</dcterms:created>
  <dcterms:modified xsi:type="dcterms:W3CDTF">2017-09-14T14:06:55Z</dcterms:modified>
</cp:coreProperties>
</file>