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6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0036" autoAdjust="0"/>
  </p:normalViewPr>
  <p:slideViewPr>
    <p:cSldViewPr>
      <p:cViewPr varScale="1">
        <p:scale>
          <a:sx n="66" d="100"/>
          <a:sy n="66" d="100"/>
        </p:scale>
        <p:origin x="-150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3B2D2F-3E08-470B-B600-5E3C12944A1E}" type="datetimeFigureOut">
              <a:rPr lang="en-GB" smtClean="0"/>
              <a:t>25/05/2021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700E16-7130-4499-8CEA-678F5220EE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907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700E16-7130-4499-8CEA-678F5220EE2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53401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Coming together is a beginning,</a:t>
            </a:r>
            <a:r>
              <a:rPr lang="en-US" baseline="0" dirty="0" smtClean="0"/>
              <a:t> Keeping together is progress and working together is success!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700E16-7130-4499-8CEA-678F5220EE2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98843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en-US" sz="1200" dirty="0" smtClean="0"/>
              <a:t>Shapers tend to make decisions too quick, may struggle to compromise</a:t>
            </a:r>
          </a:p>
          <a:p>
            <a:pPr>
              <a:buFontTx/>
              <a:buChar char="-"/>
            </a:pPr>
            <a:r>
              <a:rPr lang="en-US" sz="1200" dirty="0" smtClean="0"/>
              <a:t>Monitor evaluators  may take times to make decision based on evidence.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700E16-7130-4499-8CEA-678F5220EE2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07240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A6467-9A57-4A39-AA04-8A910F8440DC}" type="datetimeFigureOut">
              <a:rPr lang="en-GB" smtClean="0"/>
              <a:t>25/05/2021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342AA-9725-4A4F-A4ED-CECD116C01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4731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A6467-9A57-4A39-AA04-8A910F8440DC}" type="datetimeFigureOut">
              <a:rPr lang="en-GB" smtClean="0"/>
              <a:t>25/05/2021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342AA-9725-4A4F-A4ED-CECD116C01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4230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A6467-9A57-4A39-AA04-8A910F8440DC}" type="datetimeFigureOut">
              <a:rPr lang="en-GB" smtClean="0"/>
              <a:t>25/05/2021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342AA-9725-4A4F-A4ED-CECD116C01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11614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A6467-9A57-4A39-AA04-8A910F8440DC}" type="datetimeFigureOut">
              <a:rPr lang="en-GB" smtClean="0"/>
              <a:t>25/05/2021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342AA-9725-4A4F-A4ED-CECD116C01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5116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A6467-9A57-4A39-AA04-8A910F8440DC}" type="datetimeFigureOut">
              <a:rPr lang="en-GB" smtClean="0"/>
              <a:t>25/05/2021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342AA-9725-4A4F-A4ED-CECD116C01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633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A6467-9A57-4A39-AA04-8A910F8440DC}" type="datetimeFigureOut">
              <a:rPr lang="en-GB" smtClean="0"/>
              <a:t>25/05/2021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342AA-9725-4A4F-A4ED-CECD116C01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1461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A6467-9A57-4A39-AA04-8A910F8440DC}" type="datetimeFigureOut">
              <a:rPr lang="en-GB" smtClean="0"/>
              <a:t>25/05/2021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342AA-9725-4A4F-A4ED-CECD116C01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1222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A6467-9A57-4A39-AA04-8A910F8440DC}" type="datetimeFigureOut">
              <a:rPr lang="en-GB" smtClean="0"/>
              <a:t>25/05/2021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342AA-9725-4A4F-A4ED-CECD116C01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5676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A6467-9A57-4A39-AA04-8A910F8440DC}" type="datetimeFigureOut">
              <a:rPr lang="en-GB" smtClean="0"/>
              <a:t>25/05/2021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342AA-9725-4A4F-A4ED-CECD116C01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833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A6467-9A57-4A39-AA04-8A910F8440DC}" type="datetimeFigureOut">
              <a:rPr lang="en-GB" smtClean="0"/>
              <a:t>25/05/2021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342AA-9725-4A4F-A4ED-CECD116C01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2929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A6467-9A57-4A39-AA04-8A910F8440DC}" type="datetimeFigureOut">
              <a:rPr lang="en-GB" smtClean="0"/>
              <a:t>25/05/2021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342AA-9725-4A4F-A4ED-CECD116C01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01218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DA6467-9A57-4A39-AA04-8A910F8440DC}" type="datetimeFigureOut">
              <a:rPr lang="en-GB" smtClean="0"/>
              <a:t>25/05/2021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342AA-9725-4A4F-A4ED-CECD116C01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9704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url=https://careerservices.erau.edu/blog/2020/04/23/becoming-an-effective-team-member/&amp;psig=AOvVaw3FckeYgMuooe6kpuhdh0YB&amp;ust=1622044024936000&amp;source=images&amp;cd=vfe&amp;ved=0CAIQjRxqFwoTCKCwqYGX5fACFQAAAAAdAAAAABAL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url=https://www.pro-development.co.uk/the-benefits-of-team-working/&amp;psig=AOvVaw0AcnYL-OMQPMA3bcaO1JZc&amp;ust=1621971511041000&amp;source=images&amp;cd=vfe&amp;ved=0CAIQjRxqFwoTCNiq9u-I4_ACFQAAAAAdAAAAABAX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s://www.google.co.uk/url?sa=i&amp;url=https://mysourcingleader.com/category/group-leadership/what-is-a-team/&amp;psig=AOvVaw1ICaXEJAGrJC6vvVr0CPXb&amp;ust=1622030110982000&amp;source=images&amp;cd=vfe&amp;ved=0CAIQjRxqFwoTCNDG5Jbj5PACFQAAAAAdAAAAABAE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s://www.google.co.uk/url?sa=i&amp;url=https://mysourcingleader.com/category/group-leadership/what-is-a-team/&amp;psig=AOvVaw1ICaXEJAGrJC6vvVr0CPXb&amp;ust=1622030110982000&amp;source=images&amp;cd=vfe&amp;ved=0CAIQjRxqFwoTCNDG5Jbj5PACFQAAAAAdAAAAABAE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url=https://courses.lumenlearning.com/boundless-management/chapter/defining-teams-and-teamwork/&amp;psig=AOvVaw1ICaXEJAGrJC6vvVr0CPXb&amp;ust=1622030110982000&amp;source=images&amp;cd=vfe&amp;ved=0CAIQjRxqFwoTCKjJ06D25PACFQAAAAAdAAAAABAL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url=https://www.skipprichard.com/7-steps-to-problem-solving/&amp;psig=AOvVaw3-fjtLwLqE10HqL3kpjOS2&amp;ust=1622040784892000&amp;source=images&amp;cd=vfe&amp;ved=0CAIQjRxqFwoTCNimvviK5fACFQAAAAAdAAAAABAK" TargetMode="External"/><Relationship Id="rId2" Type="http://schemas.openxmlformats.org/officeDocument/2006/relationships/hyperlink" Target="https://www.google.co.uk/url?sa=i&amp;url=https://www.industryweek.com/operations/continuous-improvement/article/21128859/better-problemsolving-through-perseverance&amp;psig=AOvVaw3-fjtLwLqE10HqL3kpjOS2&amp;ust=1622040784892000&amp;source=images&amp;cd=vfe&amp;ved=0CAIQjRxqFwoTCNimvviK5fACFQAAAAAdAAAAABAE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s://www.google.co.uk/url?sa=i&amp;url=https://www.mtdtraining.com/blog/3-communication-skills-managers-need.htm&amp;psig=AOvVaw1bFMUi5AsEsnEAQgPWJ1ZJ&amp;ust=1622041613322000&amp;source=images&amp;cd=vfe&amp;ved=0CAIQjRxqFwoTCOjPuIOO5fACFQAAAAAdAAAAABAE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s://www.google.co.uk/url?sa=i&amp;url=https://www.mtdtraining.com/blog/3-communication-skills-managers-need.htm&amp;psig=AOvVaw1bFMUi5AsEsnEAQgPWJ1ZJ&amp;ust=1622041613322000&amp;source=images&amp;cd=vfe&amp;ved=0CAIQjRxqFwoTCOjPuIOO5fACFQAAAAAdAAAAABAE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s://www.google.co.uk/url?sa=i&amp;url=https://www.shutterstock.com/search/any%2Bquestions&amp;psig=AOvVaw198sAWvm_0rEOyaSm0SrL6&amp;ust=1622044295606000&amp;source=images&amp;cd=vfe&amp;ved=0CAIQjRxqFwoTCICFoYKY5fACFQAAAAAdAAAAABAK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3935561"/>
              </p:ext>
            </p:extLst>
          </p:nvPr>
        </p:nvGraphicFramePr>
        <p:xfrm>
          <a:off x="971600" y="4149080"/>
          <a:ext cx="7920880" cy="2275795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240081"/>
                <a:gridCol w="1665926"/>
                <a:gridCol w="1008112"/>
                <a:gridCol w="1046205"/>
                <a:gridCol w="1376380"/>
                <a:gridCol w="1584176"/>
              </a:tblGrid>
              <a:tr h="1087075">
                <a:tc>
                  <a:txBody>
                    <a:bodyPr/>
                    <a:lstStyle/>
                    <a:p>
                      <a:r>
                        <a:rPr lang="en-US" dirty="0" smtClean="0"/>
                        <a:t>Name: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Mohammed Khaled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Teacher: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Gavin Hill John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Assignment:</a:t>
                      </a:r>
                      <a:r>
                        <a:rPr lang="en-US" baseline="0" dirty="0" smtClean="0"/>
                        <a:t>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BMSK4002</a:t>
                      </a:r>
                      <a:endParaRPr lang="en-GB" dirty="0"/>
                    </a:p>
                  </a:txBody>
                  <a:tcPr/>
                </a:tc>
              </a:tr>
              <a:tr h="440869">
                <a:tc>
                  <a:txBody>
                    <a:bodyPr/>
                    <a:lstStyle/>
                    <a:p>
                      <a:r>
                        <a:rPr lang="en-US" dirty="0" smtClean="0"/>
                        <a:t>Subject: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Effective and ineffective teams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Aim of</a:t>
                      </a:r>
                      <a:r>
                        <a:rPr lang="en-US" baseline="0" dirty="0" smtClean="0"/>
                        <a:t> Session: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What</a:t>
                      </a:r>
                      <a:r>
                        <a:rPr lang="en-US" baseline="0" dirty="0" smtClean="0"/>
                        <a:t> makes a good team?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Objective:</a:t>
                      </a:r>
                      <a:r>
                        <a:rPr lang="en-US" baseline="0" dirty="0" smtClean="0"/>
                        <a:t>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To understand the value of a great team.</a:t>
                      </a:r>
                      <a:r>
                        <a:rPr lang="en-US" baseline="0" dirty="0" smtClean="0"/>
                        <a:t> 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43899865"/>
              </p:ext>
            </p:extLst>
          </p:nvPr>
        </p:nvGraphicFramePr>
        <p:xfrm>
          <a:off x="1619672" y="836712"/>
          <a:ext cx="5928320" cy="118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928320"/>
              </a:tblGrid>
              <a:tr h="879872">
                <a:tc>
                  <a:txBody>
                    <a:bodyPr/>
                    <a:lstStyle/>
                    <a:p>
                      <a:pPr algn="ctr"/>
                      <a:r>
                        <a:rPr lang="en-US" sz="3600" dirty="0" smtClean="0"/>
                        <a:t>Effective</a:t>
                      </a:r>
                      <a:r>
                        <a:rPr lang="en-US" sz="3600" baseline="0" dirty="0" smtClean="0"/>
                        <a:t> Team Working and Communications!</a:t>
                      </a:r>
                      <a:endParaRPr lang="en-GB" sz="36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0609707"/>
              </p:ext>
            </p:extLst>
          </p:nvPr>
        </p:nvGraphicFramePr>
        <p:xfrm>
          <a:off x="7236296" y="0"/>
          <a:ext cx="1907704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07704"/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Date:</a:t>
                      </a:r>
                      <a:r>
                        <a:rPr lang="en-US" baseline="0" dirty="0" smtClean="0"/>
                        <a:t> 24/05/2021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146" name="Picture 2" descr="Becoming an Effective Team Member - Career Services | Embry-Riddle  Aeronautical University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983422"/>
            <a:ext cx="2448272" cy="22003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8688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99792" y="274638"/>
            <a:ext cx="5987008" cy="1143000"/>
          </a:xfrm>
        </p:spPr>
        <p:txBody>
          <a:bodyPr/>
          <a:lstStyle/>
          <a:p>
            <a:r>
              <a:rPr lang="en-US" dirty="0"/>
              <a:t>What is a Team?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2800" dirty="0" smtClean="0"/>
              <a:t>T</a:t>
            </a:r>
            <a:r>
              <a:rPr lang="en-US" sz="2000" dirty="0" smtClean="0"/>
              <a:t>ogether </a:t>
            </a:r>
            <a:r>
              <a:rPr lang="en-US" sz="2800" dirty="0"/>
              <a:t>E</a:t>
            </a:r>
            <a:r>
              <a:rPr lang="en-US" sz="2000" dirty="0"/>
              <a:t>veryone </a:t>
            </a:r>
            <a:r>
              <a:rPr lang="en-US" sz="2800" dirty="0"/>
              <a:t>A</a:t>
            </a:r>
            <a:r>
              <a:rPr lang="en-US" sz="2000" dirty="0"/>
              <a:t>chieves </a:t>
            </a:r>
            <a:r>
              <a:rPr lang="en-US" sz="2800" dirty="0"/>
              <a:t>More</a:t>
            </a:r>
            <a:r>
              <a:rPr lang="en-US" sz="2000" dirty="0"/>
              <a:t>!</a:t>
            </a:r>
          </a:p>
          <a:p>
            <a:pPr marL="0" indent="0">
              <a:buNone/>
            </a:pPr>
            <a:r>
              <a:rPr lang="en-US" sz="2000" dirty="0"/>
              <a:t>A team is a group of individuals all working together for a common purpose. </a:t>
            </a:r>
          </a:p>
          <a:p>
            <a:pPr marL="0" indent="0">
              <a:buNone/>
            </a:pPr>
            <a:r>
              <a:rPr lang="en-US" sz="2000" dirty="0" smtClean="0"/>
              <a:t>They </a:t>
            </a:r>
            <a:r>
              <a:rPr lang="en-US" sz="2000" dirty="0"/>
              <a:t>should all share:</a:t>
            </a:r>
          </a:p>
          <a:p>
            <a:r>
              <a:rPr lang="en-US" sz="2000" dirty="0"/>
              <a:t>The same goals and objectives, think on the same lines</a:t>
            </a:r>
            <a:r>
              <a:rPr lang="en-US" sz="2000" dirty="0" smtClean="0"/>
              <a:t>.</a:t>
            </a:r>
          </a:p>
          <a:p>
            <a:r>
              <a:rPr lang="en-US" sz="2000" dirty="0" smtClean="0"/>
              <a:t>Everyone driving their thoughts forward </a:t>
            </a:r>
            <a:endParaRPr lang="en-US" sz="2000" dirty="0"/>
          </a:p>
          <a:p>
            <a:r>
              <a:rPr lang="en-US" sz="2000" dirty="0" smtClean="0"/>
              <a:t>Commitment</a:t>
            </a:r>
          </a:p>
          <a:p>
            <a:r>
              <a:rPr lang="en-US" sz="2000" dirty="0" smtClean="0"/>
              <a:t>Willingness to learn from each other.</a:t>
            </a:r>
          </a:p>
          <a:p>
            <a:r>
              <a:rPr lang="en-US" sz="2000" dirty="0" smtClean="0"/>
              <a:t>Motivate each other</a:t>
            </a:r>
          </a:p>
          <a:p>
            <a:r>
              <a:rPr lang="en-US" sz="2000" dirty="0" smtClean="0"/>
              <a:t>Ability to build rapport</a:t>
            </a:r>
          </a:p>
          <a:p>
            <a:pPr marL="0" indent="0">
              <a:buNone/>
            </a:pPr>
            <a:r>
              <a:rPr lang="en-US" sz="2000" dirty="0" smtClean="0"/>
              <a:t>The team that will be most effective is those who can see what skills are available within the group and they can fill in any gap using their own skills.  </a:t>
            </a:r>
            <a:endParaRPr lang="en-US" sz="2000" dirty="0"/>
          </a:p>
          <a:p>
            <a:endParaRPr lang="en-GB" dirty="0"/>
          </a:p>
        </p:txBody>
      </p:sp>
      <p:pic>
        <p:nvPicPr>
          <p:cNvPr id="5" name="Picture 2" descr="Pro-Development » The Benefits of Team Workin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1992"/>
            <a:ext cx="2411759" cy="1591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3472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8516" y="355996"/>
            <a:ext cx="6203032" cy="1143000"/>
          </a:xfrm>
        </p:spPr>
        <p:txBody>
          <a:bodyPr/>
          <a:lstStyle/>
          <a:p>
            <a:r>
              <a:rPr lang="en-US" dirty="0" smtClean="0"/>
              <a:t>Belbin’s                roles </a:t>
            </a:r>
            <a:endParaRPr lang="en-GB" dirty="0"/>
          </a:p>
        </p:txBody>
      </p:sp>
      <p:sp>
        <p:nvSpPr>
          <p:cNvPr id="4" name="AutoShape 2" descr="What is a team? | MySourcingLeader.com"/>
          <p:cNvSpPr>
            <a:spLocks noGrp="1" noChangeAspect="1" noChangeArrowheads="1"/>
          </p:cNvSpPr>
          <p:nvPr>
            <p:ph idx="1"/>
          </p:nvPr>
        </p:nvSpPr>
        <p:spPr bwMode="auto">
          <a:xfrm>
            <a:off x="553604" y="1712047"/>
            <a:ext cx="8229600" cy="4525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lnSpcReduction="10000"/>
          </a:bodyPr>
          <a:lstStyle/>
          <a:p>
            <a:pPr marL="0" indent="0">
              <a:buNone/>
            </a:pPr>
            <a:r>
              <a:rPr lang="en-US" sz="2800" dirty="0" smtClean="0"/>
              <a:t>There are variety types of roles that any one person can take on in team: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400" dirty="0" smtClean="0"/>
              <a:t>Shaper: - drives work forward, what needs to be done, getting things done specifically, clear idea of what the teams direction of travel.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400" dirty="0" smtClean="0"/>
              <a:t>Implementer – also gets things done, how to turn talk and ideas into action, generating practical activity.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400" dirty="0" smtClean="0"/>
              <a:t>Completer finisher – how to reach end target, loose ends, focused on completing tasks.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400" dirty="0" smtClean="0"/>
              <a:t>Coordinator – group dynamics, leader</a:t>
            </a:r>
            <a:r>
              <a:rPr lang="en-US" dirty="0" smtClean="0"/>
              <a:t/>
            </a:r>
            <a:br>
              <a:rPr lang="en-US" dirty="0" smtClean="0"/>
            </a:br>
            <a:endParaRPr lang="en-GB" dirty="0"/>
          </a:p>
        </p:txBody>
      </p:sp>
      <p:sp>
        <p:nvSpPr>
          <p:cNvPr id="5" name="AutoShape 4" descr="What is a team? | MySourcingLeader.com"/>
          <p:cNvSpPr>
            <a:spLocks noChangeAspect="1" noChangeArrowheads="1"/>
          </p:cNvSpPr>
          <p:nvPr/>
        </p:nvSpPr>
        <p:spPr bwMode="auto">
          <a:xfrm>
            <a:off x="63500" y="-136525"/>
            <a:ext cx="3028950" cy="1514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6" descr="What is a team? | MySourcingLeader.com"/>
          <p:cNvSpPr>
            <a:spLocks noChangeAspect="1" noChangeArrowheads="1"/>
          </p:cNvSpPr>
          <p:nvPr/>
        </p:nvSpPr>
        <p:spPr bwMode="auto">
          <a:xfrm>
            <a:off x="215900" y="15875"/>
            <a:ext cx="3028950" cy="1514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2" name="Picture 8" descr="What is a team? | MySourcingLeader.com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544872"/>
            <a:ext cx="1666156" cy="833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2235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49703"/>
            <a:ext cx="8229600" cy="1143000"/>
          </a:xfrm>
        </p:spPr>
        <p:txBody>
          <a:bodyPr/>
          <a:lstStyle/>
          <a:p>
            <a:r>
              <a:rPr lang="en-US" dirty="0"/>
              <a:t>Belbin’s              </a:t>
            </a:r>
            <a:r>
              <a:rPr lang="en-US" dirty="0" smtClean="0"/>
              <a:t>roles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400" dirty="0"/>
              <a:t>5</a:t>
            </a:r>
            <a:r>
              <a:rPr lang="en-US" sz="2400" dirty="0" smtClean="0"/>
              <a:t>. Team worker – Assisting the team where its needed, weak points, understanding, supporting personal relationships. Helps the team to work effectively. </a:t>
            </a:r>
          </a:p>
          <a:p>
            <a:pPr marL="0" indent="0">
              <a:buNone/>
            </a:pPr>
            <a:r>
              <a:rPr lang="en-US" sz="2400" dirty="0" smtClean="0"/>
              <a:t>6. Resource investigator – thinking outside the box, external resources, gathers information, helping the team to build on quality.</a:t>
            </a:r>
          </a:p>
          <a:p>
            <a:pPr marL="0" indent="0">
              <a:buNone/>
            </a:pPr>
            <a:r>
              <a:rPr lang="en-US" sz="2400" dirty="0" smtClean="0"/>
              <a:t>7. Plant  - Generating ideas, thinking of solutions, resolving issues, not just practical. </a:t>
            </a:r>
          </a:p>
          <a:p>
            <a:pPr marL="0" indent="0">
              <a:buNone/>
            </a:pPr>
            <a:r>
              <a:rPr lang="en-US" sz="2400" dirty="0" smtClean="0"/>
              <a:t>8. Monitor-Evaluator – assessing ideas, proposals, critical thinking could this be better, decisions.</a:t>
            </a:r>
          </a:p>
          <a:p>
            <a:pPr marL="0" indent="0">
              <a:buNone/>
            </a:pPr>
            <a:r>
              <a:rPr lang="en-US" sz="2400" dirty="0" smtClean="0"/>
              <a:t>8. Specialist – expert knowledge, not always necessary to effective functioning. </a:t>
            </a:r>
            <a:endParaRPr lang="en-GB" sz="2400" dirty="0"/>
          </a:p>
        </p:txBody>
      </p:sp>
      <p:pic>
        <p:nvPicPr>
          <p:cNvPr id="4" name="Picture 8" descr="What is a team? | MySourcingLeader.com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5083" y="408449"/>
            <a:ext cx="1666156" cy="833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0984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387190"/>
            <a:ext cx="8229600" cy="521016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dirty="0" smtClean="0"/>
              <a:t>Being organized is crucial to get things done.</a:t>
            </a:r>
          </a:p>
          <a:p>
            <a:pPr marL="0" indent="0">
              <a:buNone/>
            </a:pPr>
            <a:r>
              <a:rPr lang="en-US" sz="2400" dirty="0" smtClean="0"/>
              <a:t>Knowing the deadline</a:t>
            </a:r>
          </a:p>
          <a:p>
            <a:pPr marL="0" indent="0">
              <a:buNone/>
            </a:pPr>
            <a:r>
              <a:rPr lang="en-US" sz="2400" dirty="0" smtClean="0"/>
              <a:t>Put in a strong system</a:t>
            </a:r>
          </a:p>
          <a:p>
            <a:pPr marL="0" indent="0">
              <a:buNone/>
            </a:pPr>
            <a:r>
              <a:rPr lang="en-US" sz="2400" dirty="0" smtClean="0"/>
              <a:t>Shapers, implementers and complete finishers are all characterized with good organization skills.</a:t>
            </a:r>
          </a:p>
          <a:p>
            <a:pPr marL="0" indent="0">
              <a:buNone/>
            </a:pPr>
            <a:r>
              <a:rPr lang="en-US" sz="2800" b="1" dirty="0" smtClean="0"/>
              <a:t>Decision making: </a:t>
            </a:r>
            <a:br>
              <a:rPr lang="en-US" sz="2800" b="1" dirty="0" smtClean="0"/>
            </a:br>
            <a:r>
              <a:rPr lang="en-US" sz="2400" dirty="0" smtClean="0"/>
              <a:t>- making decisions is also vital to get things moving.</a:t>
            </a:r>
          </a:p>
          <a:p>
            <a:pPr>
              <a:buFontTx/>
              <a:buChar char="-"/>
            </a:pPr>
            <a:r>
              <a:rPr lang="en-US" sz="2400" dirty="0" smtClean="0"/>
              <a:t>Gathering information to make sure the decision is right. </a:t>
            </a:r>
          </a:p>
          <a:p>
            <a:pPr>
              <a:buFontTx/>
              <a:buChar char="-"/>
            </a:pPr>
            <a:r>
              <a:rPr lang="en-US" sz="2400" dirty="0" smtClean="0"/>
              <a:t>May come a time when any decision is better than none.</a:t>
            </a:r>
          </a:p>
          <a:p>
            <a:pPr>
              <a:buFontTx/>
              <a:buChar char="-"/>
            </a:pPr>
            <a:r>
              <a:rPr lang="en-US" sz="2400" dirty="0" smtClean="0"/>
              <a:t>Willingness to give up ones opinion, in favor of group decision. </a:t>
            </a:r>
          </a:p>
          <a:p>
            <a:pPr>
              <a:buFontTx/>
              <a:buChar char="-"/>
            </a:pPr>
            <a:r>
              <a:rPr lang="en-US" sz="2400" dirty="0" smtClean="0"/>
              <a:t>Shapers and monitor evaluators</a:t>
            </a:r>
          </a:p>
        </p:txBody>
      </p:sp>
      <p:sp>
        <p:nvSpPr>
          <p:cNvPr id="5" name="Rectangle 4"/>
          <p:cNvSpPr/>
          <p:nvPr/>
        </p:nvSpPr>
        <p:spPr>
          <a:xfrm>
            <a:off x="539552" y="404664"/>
            <a:ext cx="8424936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Organising</a:t>
            </a:r>
            <a:r>
              <a:rPr lang="en-US" sz="32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and planning skills</a:t>
            </a:r>
            <a:endParaRPr lang="en-GB" sz="32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050" name="Picture 2" descr="Defining Teams and Teamwork | Boundless Management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912"/>
            <a:ext cx="1380278" cy="13802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0249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988840"/>
            <a:ext cx="8229600" cy="4525963"/>
          </a:xfrm>
        </p:spPr>
        <p:txBody>
          <a:bodyPr/>
          <a:lstStyle/>
          <a:p>
            <a:r>
              <a:rPr lang="en-US" sz="2400" dirty="0" smtClean="0"/>
              <a:t>Focused on solutions, especially if the problem relates to the task. </a:t>
            </a:r>
          </a:p>
          <a:p>
            <a:pPr>
              <a:buFontTx/>
              <a:buChar char="-"/>
            </a:pPr>
            <a:r>
              <a:rPr lang="en-US" sz="2400" dirty="0" smtClean="0"/>
              <a:t>Plants look for ideas to solve problems.</a:t>
            </a:r>
          </a:p>
          <a:p>
            <a:pPr>
              <a:buFontTx/>
              <a:buChar char="-"/>
            </a:pPr>
            <a:r>
              <a:rPr lang="en-US" sz="2400" dirty="0" smtClean="0"/>
              <a:t>Implementers usually turn these into practical actions. </a:t>
            </a:r>
          </a:p>
          <a:p>
            <a:pPr>
              <a:buFontTx/>
              <a:buChar char="-"/>
            </a:pPr>
            <a:r>
              <a:rPr lang="en-US" sz="2400" dirty="0" smtClean="0"/>
              <a:t>Shapers will assess the problem, big picture, overall plan, making sure solution does not change the direction. </a:t>
            </a:r>
          </a:p>
          <a:p>
            <a:pPr marL="0" indent="0">
              <a:buNone/>
            </a:pPr>
            <a:r>
              <a:rPr lang="en-US" sz="2400" b="1" dirty="0" smtClean="0"/>
              <a:t>Ability to build rapport</a:t>
            </a:r>
            <a:endParaRPr lang="en-US" sz="2400" b="1" dirty="0"/>
          </a:p>
          <a:p>
            <a:pPr>
              <a:buFontTx/>
              <a:buChar char="-"/>
            </a:pPr>
            <a:r>
              <a:rPr lang="en-US" sz="2400" dirty="0" smtClean="0"/>
              <a:t>Developing a sense of harmony, build rapport within the team, coherent teams. </a:t>
            </a:r>
            <a:endParaRPr lang="en-US" sz="2400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393410" y="308273"/>
            <a:ext cx="3842886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6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Problem solving</a:t>
            </a:r>
            <a:endParaRPr lang="en-GB" sz="36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AutoShape 2" descr="Better Problem-Solving Through Perseverance | IndustryWeek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AutoShape 4" descr="Better Problem-Solving Through Perseverance | IndustryWeek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AutoShape 6" descr="Better Problem-Solving Through Perseverance | IndustryWeek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Better Problem-Solving Through Perseverance | IndustryWeek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AutoShape 10" descr="Better Problem-Solving Through Perseverance | IndustryWeek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108" name="Picture 12" descr="7 Steps to Problem Solvin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42" y="0"/>
            <a:ext cx="2115266" cy="1322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4710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 smtClean="0"/>
              <a:t>Good at coordinating and team working.</a:t>
            </a:r>
          </a:p>
          <a:p>
            <a:pPr marL="0" indent="0">
              <a:buNone/>
            </a:pPr>
            <a:r>
              <a:rPr lang="en-US" dirty="0" smtClean="0"/>
              <a:t>Resource investigators are usually GOOD at: </a:t>
            </a:r>
          </a:p>
          <a:p>
            <a:pPr marL="0" indent="0">
              <a:buNone/>
            </a:pPr>
            <a:endParaRPr lang="en-US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US" dirty="0" smtClean="0"/>
              <a:t>Verbal communication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 smtClean="0"/>
              <a:t>Listening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 smtClean="0"/>
              <a:t>Questioning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Team communicating well, helping to make sure no misunderstanding or unwanted difficulties between team members. </a:t>
            </a:r>
            <a:endParaRPr lang="en-US" dirty="0"/>
          </a:p>
          <a:p>
            <a:pPr marL="0" indent="0">
              <a:buNone/>
            </a:pPr>
            <a:r>
              <a:rPr lang="en-US" dirty="0" smtClean="0"/>
              <a:t/>
            </a:r>
            <a:br>
              <a:rPr lang="en-US" dirty="0" smtClean="0"/>
            </a:br>
            <a:endParaRPr lang="en-US" dirty="0" smtClean="0"/>
          </a:p>
        </p:txBody>
      </p:sp>
      <p:sp>
        <p:nvSpPr>
          <p:cNvPr id="4" name="Rectangle 3"/>
          <p:cNvSpPr/>
          <p:nvPr/>
        </p:nvSpPr>
        <p:spPr>
          <a:xfrm>
            <a:off x="3254482" y="419621"/>
            <a:ext cx="4707365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Communication skills</a:t>
            </a:r>
            <a:endParaRPr lang="en-GB" sz="40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AutoShape 2" descr="3 Communication Skills ALL Managers Need"/>
          <p:cNvSpPr>
            <a:spLocks noChangeAspect="1" noChangeArrowheads="1"/>
          </p:cNvSpPr>
          <p:nvPr/>
        </p:nvSpPr>
        <p:spPr bwMode="auto">
          <a:xfrm>
            <a:off x="63500" y="-136525"/>
            <a:ext cx="3171825" cy="144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124" name="Picture 4" descr="3 Communication Skills ALL Managers Need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57" y="54427"/>
            <a:ext cx="3171825" cy="1438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2270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7824" y="188640"/>
            <a:ext cx="5050904" cy="922114"/>
          </a:xfrm>
        </p:spPr>
        <p:txBody>
          <a:bodyPr>
            <a:normAutofit fontScale="90000"/>
          </a:bodyPr>
          <a:lstStyle/>
          <a:p>
            <a:r>
              <a:rPr lang="en-US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Communication skills</a:t>
            </a:r>
            <a:r>
              <a:rPr lang="en-GB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/>
            </a:r>
            <a:br>
              <a:rPr lang="en-GB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2400" dirty="0" smtClean="0"/>
              <a:t>Persuasion and influencing skills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sz="2400" dirty="0" smtClean="0"/>
              <a:t>Shared decisions deciding which course of action to take.</a:t>
            </a:r>
          </a:p>
          <a:p>
            <a:pPr marL="0" indent="0">
              <a:buNone/>
            </a:pPr>
            <a:r>
              <a:rPr lang="en-US" sz="2400" dirty="0" smtClean="0"/>
              <a:t>Feedback skills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sz="2400" dirty="0" smtClean="0"/>
              <a:t>Essential in a team, clear and effective feedback to others is vital. Receive feedback gracefully. </a:t>
            </a:r>
          </a:p>
          <a:p>
            <a:pPr marL="0" indent="0">
              <a:buNone/>
            </a:pPr>
            <a:r>
              <a:rPr lang="en-US" sz="2400" dirty="0" smtClean="0"/>
              <a:t>Chairing meetings, conflict resolutions.</a:t>
            </a:r>
          </a:p>
          <a:p>
            <a:pPr marL="0" indent="0">
              <a:buNone/>
            </a:pPr>
            <a:endParaRPr lang="en-US" sz="2400" dirty="0" smtClean="0"/>
          </a:p>
          <a:p>
            <a:pPr marL="0" indent="0">
              <a:buNone/>
            </a:pPr>
            <a:r>
              <a:rPr lang="en-US" sz="2400" dirty="0" smtClean="0"/>
              <a:t>All working situations are fundamentally about working with other people. Having good interpersonal skills, receiving and improving feedback, become a better team player. Simple </a:t>
            </a:r>
          </a:p>
          <a:p>
            <a:pPr marL="0" indent="0">
              <a:buNone/>
            </a:pPr>
            <a:endParaRPr lang="en-US" sz="2400" dirty="0" smtClean="0"/>
          </a:p>
          <a:p>
            <a:pPr marL="0" indent="0">
              <a:buNone/>
            </a:pPr>
            <a:endParaRPr lang="en-US" dirty="0" smtClean="0"/>
          </a:p>
          <a:p>
            <a:pPr>
              <a:buFont typeface="Wingdings" panose="05000000000000000000" pitchFamily="2" charset="2"/>
              <a:buChar char="q"/>
            </a:pPr>
            <a:endParaRPr lang="en-US" dirty="0" smtClean="0"/>
          </a:p>
          <a:p>
            <a:endParaRPr lang="en-US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4" descr="3 Communication Skills ALL Managers Need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57" y="54427"/>
            <a:ext cx="3171825" cy="1438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4034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708920"/>
            <a:ext cx="8229600" cy="1143000"/>
          </a:xfrm>
        </p:spPr>
        <p:txBody>
          <a:bodyPr/>
          <a:lstStyle/>
          <a:p>
            <a:r>
              <a:rPr lang="en-US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Any questions?</a:t>
            </a:r>
            <a:endParaRPr lang="en-GB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8194" name="Picture 2" descr="Any Questions High Res Stock Images | Shutterstock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412776"/>
            <a:ext cx="7128792" cy="4277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9609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Observation and feedback </a:t>
            </a:r>
            <a:endParaRPr lang="en-GB" dirty="0"/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9913583"/>
              </p:ext>
            </p:extLst>
          </p:nvPr>
        </p:nvGraphicFramePr>
        <p:xfrm>
          <a:off x="395536" y="1340768"/>
          <a:ext cx="8352927" cy="48965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84309"/>
                <a:gridCol w="2784309"/>
                <a:gridCol w="2784309"/>
              </a:tblGrid>
              <a:tr h="979309">
                <a:tc>
                  <a:txBody>
                    <a:bodyPr/>
                    <a:lstStyle/>
                    <a:p>
                      <a:r>
                        <a:rPr lang="en-US" dirty="0" smtClean="0"/>
                        <a:t>Did the learners:</a:t>
                      </a:r>
                      <a:r>
                        <a:rPr lang="en-US" baseline="0" dirty="0" smtClean="0"/>
                        <a:t>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YES OR NO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Any</a:t>
                      </a:r>
                      <a:r>
                        <a:rPr lang="en-US" baseline="0" dirty="0" smtClean="0"/>
                        <a:t> improvements:</a:t>
                      </a:r>
                      <a:endParaRPr lang="en-GB" dirty="0"/>
                    </a:p>
                  </a:txBody>
                  <a:tcPr/>
                </a:tc>
              </a:tr>
              <a:tr h="979309">
                <a:tc>
                  <a:txBody>
                    <a:bodyPr/>
                    <a:lstStyle/>
                    <a:p>
                      <a:r>
                        <a:rPr lang="en-US" dirty="0" smtClean="0"/>
                        <a:t>Introduce</a:t>
                      </a:r>
                      <a:r>
                        <a:rPr lang="en-US" baseline="0" dirty="0" smtClean="0"/>
                        <a:t> themselves and creating rapport with the learners.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979309">
                <a:tc>
                  <a:txBody>
                    <a:bodyPr/>
                    <a:lstStyle/>
                    <a:p>
                      <a:r>
                        <a:rPr lang="en-US" dirty="0" smtClean="0"/>
                        <a:t>Including examples for</a:t>
                      </a:r>
                      <a:r>
                        <a:rPr lang="en-US" baseline="0" dirty="0" smtClean="0"/>
                        <a:t> better understanding.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979309">
                <a:tc>
                  <a:txBody>
                    <a:bodyPr/>
                    <a:lstStyle/>
                    <a:p>
                      <a:r>
                        <a:rPr lang="en-US" dirty="0" smtClean="0"/>
                        <a:t>Being clear and precise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979309">
                <a:tc>
                  <a:txBody>
                    <a:bodyPr/>
                    <a:lstStyle/>
                    <a:p>
                      <a:r>
                        <a:rPr lang="en-US" dirty="0" smtClean="0"/>
                        <a:t>Aim</a:t>
                      </a:r>
                      <a:r>
                        <a:rPr lang="en-US" baseline="0" dirty="0" smtClean="0"/>
                        <a:t> and objective of presentation is clear.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4006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324</TotalTime>
  <Words>636</Words>
  <Application>Microsoft Office PowerPoint</Application>
  <PresentationFormat>On-screen Show (4:3)</PresentationFormat>
  <Paragraphs>90</Paragraphs>
  <Slides>10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PowerPoint Presentation</vt:lpstr>
      <vt:lpstr>What is a Team? </vt:lpstr>
      <vt:lpstr>Belbin’s                roles </vt:lpstr>
      <vt:lpstr>Belbin’s              roles </vt:lpstr>
      <vt:lpstr>PowerPoint Presentation</vt:lpstr>
      <vt:lpstr>PowerPoint Presentation</vt:lpstr>
      <vt:lpstr>PowerPoint Presentation</vt:lpstr>
      <vt:lpstr>Communication skills </vt:lpstr>
      <vt:lpstr>Any questions?</vt:lpstr>
      <vt:lpstr>Observation and feedback </vt:lpstr>
    </vt:vector>
  </TitlesOfParts>
  <Company>LD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Mohammed Khaled</dc:creator>
  <cp:lastModifiedBy>Mohammed Khaled</cp:lastModifiedBy>
  <cp:revision>24</cp:revision>
  <dcterms:created xsi:type="dcterms:W3CDTF">2021-05-24T18:45:09Z</dcterms:created>
  <dcterms:modified xsi:type="dcterms:W3CDTF">2021-05-25T15:53:46Z</dcterms:modified>
</cp:coreProperties>
</file>