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0" r:id="rId5"/>
    <p:sldId id="259" r:id="rId6"/>
    <p:sldId id="261" r:id="rId7"/>
    <p:sldId id="262" r:id="rId8"/>
    <p:sldId id="263" r:id="rId9"/>
    <p:sldId id="264" r:id="rId10"/>
    <p:sldId id="265" r:id="rId11"/>
    <p:sldId id="266" r:id="rId12"/>
    <p:sldId id="267" r:id="rId13"/>
    <p:sldId id="268" r:id="rId14"/>
    <p:sldId id="269" r:id="rId15"/>
    <p:sldId id="271" r:id="rId16"/>
    <p:sldId id="272" r:id="rId17"/>
    <p:sldId id="273" r:id="rId18"/>
    <p:sldId id="274" r:id="rId19"/>
    <p:sldId id="276" r:id="rId20"/>
    <p:sldId id="280" r:id="rId21"/>
    <p:sldId id="277" r:id="rId22"/>
    <p:sldId id="279" r:id="rId23"/>
    <p:sldId id="278" r:id="rId24"/>
    <p:sldId id="281" r:id="rId25"/>
    <p:sldId id="282" r:id="rId26"/>
    <p:sldId id="283" r:id="rId27"/>
    <p:sldId id="284" r:id="rId28"/>
    <p:sldId id="285" r:id="rId29"/>
    <p:sldId id="286" r:id="rId3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1" d="100"/>
          <a:sy n="81" d="100"/>
        </p:scale>
        <p:origin x="725"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A0220B6-0767-4653-9945-9373718044CD}" type="datetimeFigureOut">
              <a:rPr lang="en-GB" smtClean="0"/>
              <a:t>14/06/2019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CB2058-A34F-4F50-83BB-1B41C8604162}" type="slidenum">
              <a:rPr lang="en-GB" smtClean="0"/>
              <a:t>‹#›</a:t>
            </a:fld>
            <a:endParaRPr lang="en-GB"/>
          </a:p>
        </p:txBody>
      </p:sp>
    </p:spTree>
    <p:extLst>
      <p:ext uri="{BB962C8B-B14F-4D97-AF65-F5344CB8AC3E}">
        <p14:creationId xmlns:p14="http://schemas.microsoft.com/office/powerpoint/2010/main" val="38733213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A0220B6-0767-4653-9945-9373718044CD}" type="datetimeFigureOut">
              <a:rPr lang="en-GB" smtClean="0"/>
              <a:t>14/06/2019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CB2058-A34F-4F50-83BB-1B41C8604162}" type="slidenum">
              <a:rPr lang="en-GB" smtClean="0"/>
              <a:t>‹#›</a:t>
            </a:fld>
            <a:endParaRPr lang="en-GB"/>
          </a:p>
        </p:txBody>
      </p:sp>
    </p:spTree>
    <p:extLst>
      <p:ext uri="{BB962C8B-B14F-4D97-AF65-F5344CB8AC3E}">
        <p14:creationId xmlns:p14="http://schemas.microsoft.com/office/powerpoint/2010/main" val="21674273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A0220B6-0767-4653-9945-9373718044CD}" type="datetimeFigureOut">
              <a:rPr lang="en-GB" smtClean="0"/>
              <a:t>14/06/2019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CB2058-A34F-4F50-83BB-1B41C8604162}" type="slidenum">
              <a:rPr lang="en-GB" smtClean="0"/>
              <a:t>‹#›</a:t>
            </a:fld>
            <a:endParaRPr lang="en-GB"/>
          </a:p>
        </p:txBody>
      </p:sp>
    </p:spTree>
    <p:extLst>
      <p:ext uri="{BB962C8B-B14F-4D97-AF65-F5344CB8AC3E}">
        <p14:creationId xmlns:p14="http://schemas.microsoft.com/office/powerpoint/2010/main" val="17028691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A0220B6-0767-4653-9945-9373718044CD}" type="datetimeFigureOut">
              <a:rPr lang="en-GB" smtClean="0"/>
              <a:t>14/06/2019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8CB2058-A34F-4F50-83BB-1B41C8604162}" type="slidenum">
              <a:rPr lang="en-GB" smtClean="0"/>
              <a:t>‹#›</a:t>
            </a:fld>
            <a:endParaRPr lang="en-GB"/>
          </a:p>
        </p:txBody>
      </p:sp>
    </p:spTree>
    <p:extLst>
      <p:ext uri="{BB962C8B-B14F-4D97-AF65-F5344CB8AC3E}">
        <p14:creationId xmlns:p14="http://schemas.microsoft.com/office/powerpoint/2010/main" val="32388748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A0220B6-0767-4653-9945-9373718044CD}" type="datetimeFigureOut">
              <a:rPr lang="en-GB" smtClean="0"/>
              <a:t>14/06/2019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8CB2058-A34F-4F50-83BB-1B41C8604162}" type="slidenum">
              <a:rPr lang="en-GB" smtClean="0"/>
              <a:t>‹#›</a:t>
            </a:fld>
            <a:endParaRPr lang="en-GB"/>
          </a:p>
        </p:txBody>
      </p:sp>
    </p:spTree>
    <p:extLst>
      <p:ext uri="{BB962C8B-B14F-4D97-AF65-F5344CB8AC3E}">
        <p14:creationId xmlns:p14="http://schemas.microsoft.com/office/powerpoint/2010/main" val="5963052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A0220B6-0767-4653-9945-9373718044CD}" type="datetimeFigureOut">
              <a:rPr lang="en-GB" smtClean="0"/>
              <a:t>14/06/2019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8CB2058-A34F-4F50-83BB-1B41C8604162}" type="slidenum">
              <a:rPr lang="en-GB" smtClean="0"/>
              <a:t>‹#›</a:t>
            </a:fld>
            <a:endParaRPr lang="en-GB"/>
          </a:p>
        </p:txBody>
      </p:sp>
    </p:spTree>
    <p:extLst>
      <p:ext uri="{BB962C8B-B14F-4D97-AF65-F5344CB8AC3E}">
        <p14:creationId xmlns:p14="http://schemas.microsoft.com/office/powerpoint/2010/main" val="33996924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A0220B6-0767-4653-9945-9373718044CD}" type="datetimeFigureOut">
              <a:rPr lang="en-GB" smtClean="0"/>
              <a:t>14/06/2019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8CB2058-A34F-4F50-83BB-1B41C8604162}" type="slidenum">
              <a:rPr lang="en-GB" smtClean="0"/>
              <a:t>‹#›</a:t>
            </a:fld>
            <a:endParaRPr lang="en-GB"/>
          </a:p>
        </p:txBody>
      </p:sp>
    </p:spTree>
    <p:extLst>
      <p:ext uri="{BB962C8B-B14F-4D97-AF65-F5344CB8AC3E}">
        <p14:creationId xmlns:p14="http://schemas.microsoft.com/office/powerpoint/2010/main" val="38940304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A0220B6-0767-4653-9945-9373718044CD}" type="datetimeFigureOut">
              <a:rPr lang="en-GB" smtClean="0"/>
              <a:t>14/06/2019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8CB2058-A34F-4F50-83BB-1B41C8604162}" type="slidenum">
              <a:rPr lang="en-GB" smtClean="0"/>
              <a:t>‹#›</a:t>
            </a:fld>
            <a:endParaRPr lang="en-GB"/>
          </a:p>
        </p:txBody>
      </p:sp>
    </p:spTree>
    <p:extLst>
      <p:ext uri="{BB962C8B-B14F-4D97-AF65-F5344CB8AC3E}">
        <p14:creationId xmlns:p14="http://schemas.microsoft.com/office/powerpoint/2010/main" val="42777256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A0220B6-0767-4653-9945-9373718044CD}" type="datetimeFigureOut">
              <a:rPr lang="en-GB" smtClean="0"/>
              <a:t>14/06/2019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8CB2058-A34F-4F50-83BB-1B41C8604162}" type="slidenum">
              <a:rPr lang="en-GB" smtClean="0"/>
              <a:t>‹#›</a:t>
            </a:fld>
            <a:endParaRPr lang="en-GB"/>
          </a:p>
        </p:txBody>
      </p:sp>
    </p:spTree>
    <p:extLst>
      <p:ext uri="{BB962C8B-B14F-4D97-AF65-F5344CB8AC3E}">
        <p14:creationId xmlns:p14="http://schemas.microsoft.com/office/powerpoint/2010/main" val="40171110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A0220B6-0767-4653-9945-9373718044CD}" type="datetimeFigureOut">
              <a:rPr lang="en-GB" smtClean="0"/>
              <a:t>14/06/2019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CB2058-A34F-4F50-83BB-1B41C8604162}" type="slidenum">
              <a:rPr lang="en-GB" smtClean="0"/>
              <a:t>‹#›</a:t>
            </a:fld>
            <a:endParaRPr lang="en-GB"/>
          </a:p>
        </p:txBody>
      </p:sp>
    </p:spTree>
    <p:extLst>
      <p:ext uri="{BB962C8B-B14F-4D97-AF65-F5344CB8AC3E}">
        <p14:creationId xmlns:p14="http://schemas.microsoft.com/office/powerpoint/2010/main" val="26598510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A0220B6-0767-4653-9945-9373718044CD}" type="datetimeFigureOut">
              <a:rPr lang="en-GB" smtClean="0"/>
              <a:t>14/06/2019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CB2058-A34F-4F50-83BB-1B41C8604162}"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46287096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A0220B6-0767-4653-9945-9373718044CD}" type="datetimeFigureOut">
              <a:rPr lang="en-GB" smtClean="0"/>
              <a:t>14/06/2019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CB2058-A34F-4F50-83BB-1B41C8604162}" type="slidenum">
              <a:rPr lang="en-GB" smtClean="0"/>
              <a:t>‹#›</a:t>
            </a:fld>
            <a:endParaRPr lang="en-GB"/>
          </a:p>
        </p:txBody>
      </p:sp>
    </p:spTree>
    <p:extLst>
      <p:ext uri="{BB962C8B-B14F-4D97-AF65-F5344CB8AC3E}">
        <p14:creationId xmlns:p14="http://schemas.microsoft.com/office/powerpoint/2010/main" val="2541751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A0220B6-0767-4653-9945-9373718044CD}" type="datetimeFigureOut">
              <a:rPr lang="en-GB" smtClean="0"/>
              <a:t>14/06/2019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CB2058-A34F-4F50-83BB-1B41C860416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1072641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A0220B6-0767-4653-9945-9373718044CD}" type="datetimeFigureOut">
              <a:rPr lang="en-GB" smtClean="0"/>
              <a:t>14/06/2019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CB2058-A34F-4F50-83BB-1B41C8604162}" type="slidenum">
              <a:rPr lang="en-GB" smtClean="0"/>
              <a:t>‹#›</a:t>
            </a:fld>
            <a:endParaRPr lang="en-GB"/>
          </a:p>
        </p:txBody>
      </p:sp>
    </p:spTree>
    <p:extLst>
      <p:ext uri="{BB962C8B-B14F-4D97-AF65-F5344CB8AC3E}">
        <p14:creationId xmlns:p14="http://schemas.microsoft.com/office/powerpoint/2010/main" val="29679247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A0220B6-0767-4653-9945-9373718044CD}" type="datetimeFigureOut">
              <a:rPr lang="en-GB" smtClean="0"/>
              <a:t>14/06/2019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CB2058-A34F-4F50-83BB-1B41C8604162}" type="slidenum">
              <a:rPr lang="en-GB" smtClean="0"/>
              <a:t>‹#›</a:t>
            </a:fld>
            <a:endParaRPr lang="en-GB"/>
          </a:p>
        </p:txBody>
      </p:sp>
    </p:spTree>
    <p:extLst>
      <p:ext uri="{BB962C8B-B14F-4D97-AF65-F5344CB8AC3E}">
        <p14:creationId xmlns:p14="http://schemas.microsoft.com/office/powerpoint/2010/main" val="368547683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A0220B6-0767-4653-9945-9373718044CD}" type="datetimeFigureOut">
              <a:rPr lang="en-GB" smtClean="0"/>
              <a:t>14/06/2019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CB2058-A34F-4F50-83BB-1B41C8604162}" type="slidenum">
              <a:rPr lang="en-GB" smtClean="0"/>
              <a:t>‹#›</a:t>
            </a:fld>
            <a:endParaRPr lang="en-GB"/>
          </a:p>
        </p:txBody>
      </p:sp>
    </p:spTree>
    <p:extLst>
      <p:ext uri="{BB962C8B-B14F-4D97-AF65-F5344CB8AC3E}">
        <p14:creationId xmlns:p14="http://schemas.microsoft.com/office/powerpoint/2010/main" val="38492963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A0220B6-0767-4653-9945-9373718044CD}" type="datetimeFigureOut">
              <a:rPr lang="en-GB" smtClean="0"/>
              <a:t>14/06/2019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C8CB2058-A34F-4F50-83BB-1B41C8604162}" type="slidenum">
              <a:rPr lang="en-GB" smtClean="0"/>
              <a:t>‹#›</a:t>
            </a:fld>
            <a:endParaRPr lang="en-GB"/>
          </a:p>
        </p:txBody>
      </p:sp>
    </p:spTree>
    <p:extLst>
      <p:ext uri="{BB962C8B-B14F-4D97-AF65-F5344CB8AC3E}">
        <p14:creationId xmlns:p14="http://schemas.microsoft.com/office/powerpoint/2010/main" val="40298280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g"/><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5262D-5023-4818-90CB-646FFFF33676}"/>
              </a:ext>
            </a:extLst>
          </p:cNvPr>
          <p:cNvSpPr>
            <a:spLocks noGrp="1"/>
          </p:cNvSpPr>
          <p:nvPr>
            <p:ph type="ctrTitle"/>
          </p:nvPr>
        </p:nvSpPr>
        <p:spPr/>
        <p:txBody>
          <a:bodyPr/>
          <a:lstStyle/>
          <a:p>
            <a:pPr algn="l"/>
            <a:r>
              <a:rPr lang="en-US" dirty="0"/>
              <a:t>Comparative Religious Ethics: Literature Review </a:t>
            </a:r>
            <a:br>
              <a:rPr lang="en-GB" dirty="0"/>
            </a:br>
            <a:endParaRPr lang="en-GB" dirty="0"/>
          </a:p>
        </p:txBody>
      </p:sp>
      <p:sp>
        <p:nvSpPr>
          <p:cNvPr id="3" name="Subtitle 2">
            <a:extLst>
              <a:ext uri="{FF2B5EF4-FFF2-40B4-BE49-F238E27FC236}">
                <a16:creationId xmlns:a16="http://schemas.microsoft.com/office/drawing/2014/main" id="{9DE28637-CFBA-4A57-ADCB-8EC30066C00F}"/>
              </a:ext>
            </a:extLst>
          </p:cNvPr>
          <p:cNvSpPr>
            <a:spLocks noGrp="1"/>
          </p:cNvSpPr>
          <p:nvPr>
            <p:ph type="subTitle" idx="1"/>
          </p:nvPr>
        </p:nvSpPr>
        <p:spPr/>
        <p:txBody>
          <a:bodyPr>
            <a:normAutofit/>
          </a:bodyPr>
          <a:lstStyle/>
          <a:p>
            <a:pPr algn="l"/>
            <a:r>
              <a:rPr lang="en-US" sz="2800" dirty="0"/>
              <a:t>Presented by : Ahmed Ragab A. </a:t>
            </a:r>
            <a:r>
              <a:rPr lang="en-US" sz="2800" dirty="0" err="1"/>
              <a:t>Abdelhay</a:t>
            </a:r>
            <a:endParaRPr lang="en-GB" sz="2800" dirty="0"/>
          </a:p>
        </p:txBody>
      </p:sp>
    </p:spTree>
    <p:extLst>
      <p:ext uri="{BB962C8B-B14F-4D97-AF65-F5344CB8AC3E}">
        <p14:creationId xmlns:p14="http://schemas.microsoft.com/office/powerpoint/2010/main" val="32391095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BFE35-BAB0-450E-9010-AE99AB3743C2}"/>
              </a:ext>
            </a:extLst>
          </p:cNvPr>
          <p:cNvSpPr>
            <a:spLocks noGrp="1"/>
          </p:cNvSpPr>
          <p:nvPr>
            <p:ph type="title"/>
          </p:nvPr>
        </p:nvSpPr>
        <p:spPr/>
        <p:txBody>
          <a:bodyPr/>
          <a:lstStyle/>
          <a:p>
            <a:r>
              <a:rPr lang="en-GB" dirty="0"/>
              <a:t>The Beginning of Comparison </a:t>
            </a:r>
          </a:p>
        </p:txBody>
      </p:sp>
      <p:sp>
        <p:nvSpPr>
          <p:cNvPr id="3" name="Content Placeholder 2">
            <a:extLst>
              <a:ext uri="{FF2B5EF4-FFF2-40B4-BE49-F238E27FC236}">
                <a16:creationId xmlns:a16="http://schemas.microsoft.com/office/drawing/2014/main" id="{A59585D8-29C5-447D-AA52-56AD448D646E}"/>
              </a:ext>
            </a:extLst>
          </p:cNvPr>
          <p:cNvSpPr>
            <a:spLocks noGrp="1"/>
          </p:cNvSpPr>
          <p:nvPr>
            <p:ph idx="1"/>
          </p:nvPr>
        </p:nvSpPr>
        <p:spPr/>
        <p:txBody>
          <a:bodyPr/>
          <a:lstStyle/>
          <a:p>
            <a:r>
              <a:rPr lang="en-GB" dirty="0"/>
              <a:t>The need for comparison among the different moral systems started after the recognition of the differences among them. </a:t>
            </a:r>
          </a:p>
        </p:txBody>
      </p:sp>
    </p:spTree>
    <p:extLst>
      <p:ext uri="{BB962C8B-B14F-4D97-AF65-F5344CB8AC3E}">
        <p14:creationId xmlns:p14="http://schemas.microsoft.com/office/powerpoint/2010/main" val="29479331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B84667AA-8F89-407A-8CB1-5819ED255D63}"/>
              </a:ext>
            </a:extLst>
          </p:cNvPr>
          <p:cNvSpPr>
            <a:spLocks noGrp="1"/>
          </p:cNvSpPr>
          <p:nvPr>
            <p:ph type="title"/>
          </p:nvPr>
        </p:nvSpPr>
        <p:spPr>
          <a:xfrm>
            <a:off x="507651" y="588590"/>
            <a:ext cx="4988175" cy="1278466"/>
          </a:xfrm>
        </p:spPr>
        <p:txBody>
          <a:bodyPr/>
          <a:lstStyle/>
          <a:p>
            <a:endParaRPr lang="en-GB" dirty="0"/>
          </a:p>
        </p:txBody>
      </p:sp>
      <p:pic>
        <p:nvPicPr>
          <p:cNvPr id="12" name="Content Placeholder 11">
            <a:extLst>
              <a:ext uri="{FF2B5EF4-FFF2-40B4-BE49-F238E27FC236}">
                <a16:creationId xmlns:a16="http://schemas.microsoft.com/office/drawing/2014/main" id="{E5FCFD7B-7170-42E7-BCAB-FB17AEEF415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910225" y="306044"/>
            <a:ext cx="4513262" cy="5454093"/>
          </a:xfrm>
        </p:spPr>
      </p:pic>
      <p:sp>
        <p:nvSpPr>
          <p:cNvPr id="10" name="Text Placeholder 9">
            <a:extLst>
              <a:ext uri="{FF2B5EF4-FFF2-40B4-BE49-F238E27FC236}">
                <a16:creationId xmlns:a16="http://schemas.microsoft.com/office/drawing/2014/main" id="{962D5508-B4E5-4B01-B52E-535F974165A8}"/>
              </a:ext>
            </a:extLst>
          </p:cNvPr>
          <p:cNvSpPr>
            <a:spLocks noGrp="1"/>
          </p:cNvSpPr>
          <p:nvPr>
            <p:ph type="body" sz="half" idx="2"/>
          </p:nvPr>
        </p:nvSpPr>
        <p:spPr>
          <a:xfrm>
            <a:off x="311084" y="1867056"/>
            <a:ext cx="6165130" cy="4911364"/>
          </a:xfrm>
        </p:spPr>
        <p:txBody>
          <a:bodyPr>
            <a:noAutofit/>
          </a:bodyPr>
          <a:lstStyle/>
          <a:p>
            <a:pPr marL="342900" indent="-342900">
              <a:buFontTx/>
              <a:buChar char="-"/>
            </a:pPr>
            <a:r>
              <a:rPr lang="en-GB" sz="2400" dirty="0"/>
              <a:t>In the seventeenth century, </a:t>
            </a:r>
            <a:r>
              <a:rPr lang="en-GB" sz="2400" b="1" dirty="0">
                <a:solidFill>
                  <a:srgbClr val="FF0000"/>
                </a:solidFill>
              </a:rPr>
              <a:t>Ralph Cudworth</a:t>
            </a:r>
            <a:r>
              <a:rPr lang="en-GB" sz="2400" dirty="0"/>
              <a:t> claimed for the universality of the moral standards. </a:t>
            </a:r>
          </a:p>
          <a:p>
            <a:pPr marL="342900" indent="-342900">
              <a:buFontTx/>
              <a:buChar char="-"/>
            </a:pPr>
            <a:r>
              <a:rPr lang="en-GB" sz="2400" dirty="0"/>
              <a:t>The standard of morality is rational, immutable, and universal; it could be discerned in the best thought of pagan philosophers and Hebrew prophets, as well as in its final revelation in Christianity.</a:t>
            </a:r>
          </a:p>
          <a:p>
            <a:endParaRPr lang="en-GB" sz="2400" dirty="0"/>
          </a:p>
        </p:txBody>
      </p:sp>
    </p:spTree>
    <p:extLst>
      <p:ext uri="{BB962C8B-B14F-4D97-AF65-F5344CB8AC3E}">
        <p14:creationId xmlns:p14="http://schemas.microsoft.com/office/powerpoint/2010/main" val="7037839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1F2B4773-3207-44CC-B7AC-892B704982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7" name="Straight Connector 16">
              <a:extLst>
                <a:ext uri="{FF2B5EF4-FFF2-40B4-BE49-F238E27FC236}">
                  <a16:creationId xmlns:a16="http://schemas.microsoft.com/office/drawing/2014/main" id="{2B8267CA-A7A5-4E11-9D92-4EAC3DD3E8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E83D61B5-C6B4-4A4B-85AD-FEE7A5491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9" name="Rectangle 23">
              <a:extLst>
                <a:ext uri="{FF2B5EF4-FFF2-40B4-BE49-F238E27FC236}">
                  <a16:creationId xmlns:a16="http://schemas.microsoft.com/office/drawing/2014/main" id="{A0B67FE4-688F-4497-8BFD-157613A69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5">
              <a:extLst>
                <a:ext uri="{FF2B5EF4-FFF2-40B4-BE49-F238E27FC236}">
                  <a16:creationId xmlns:a16="http://schemas.microsoft.com/office/drawing/2014/main" id="{3BF5BE1A-9BAC-4581-A82B-FD8FE3159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971E5644-6772-414A-8199-E30BFB02A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7">
              <a:extLst>
                <a:ext uri="{FF2B5EF4-FFF2-40B4-BE49-F238E27FC236}">
                  <a16:creationId xmlns:a16="http://schemas.microsoft.com/office/drawing/2014/main" id="{E8246D50-BB0C-408E-93FD-7B8D63A7F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8">
              <a:extLst>
                <a:ext uri="{FF2B5EF4-FFF2-40B4-BE49-F238E27FC236}">
                  <a16:creationId xmlns:a16="http://schemas.microsoft.com/office/drawing/2014/main" id="{AFBC5D22-68C1-44FB-8181-CB84ECAA8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9">
              <a:extLst>
                <a:ext uri="{FF2B5EF4-FFF2-40B4-BE49-F238E27FC236}">
                  <a16:creationId xmlns:a16="http://schemas.microsoft.com/office/drawing/2014/main" id="{FB6D0FCE-FBDB-4655-A1A7-640B1E86B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4">
              <a:extLst>
                <a:ext uri="{FF2B5EF4-FFF2-40B4-BE49-F238E27FC236}">
                  <a16:creationId xmlns:a16="http://schemas.microsoft.com/office/drawing/2014/main" id="{BC8157DF-FD90-4AD6-B803-3AC0ACD8E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5">
              <a:extLst>
                <a:ext uri="{FF2B5EF4-FFF2-40B4-BE49-F238E27FC236}">
                  <a16:creationId xmlns:a16="http://schemas.microsoft.com/office/drawing/2014/main" id="{3548B067-9D63-4D21-92EF-CBC9E6338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7" name="Title 6">
            <a:extLst>
              <a:ext uri="{FF2B5EF4-FFF2-40B4-BE49-F238E27FC236}">
                <a16:creationId xmlns:a16="http://schemas.microsoft.com/office/drawing/2014/main" id="{243CB59A-96AE-4F66-A09B-3F48068B5B0F}"/>
              </a:ext>
            </a:extLst>
          </p:cNvPr>
          <p:cNvSpPr>
            <a:spLocks noGrp="1"/>
          </p:cNvSpPr>
          <p:nvPr>
            <p:ph type="title"/>
          </p:nvPr>
        </p:nvSpPr>
        <p:spPr>
          <a:xfrm>
            <a:off x="7189789" y="-461433"/>
            <a:ext cx="3729076" cy="1320800"/>
          </a:xfrm>
        </p:spPr>
        <p:txBody>
          <a:bodyPr vert="horz" lIns="91440" tIns="45720" rIns="91440" bIns="45720" rtlCol="0" anchor="ctr">
            <a:normAutofit/>
          </a:bodyPr>
          <a:lstStyle/>
          <a:p>
            <a:endParaRPr lang="en-US"/>
          </a:p>
        </p:txBody>
      </p:sp>
      <p:sp>
        <p:nvSpPr>
          <p:cNvPr id="8" name="Content Placeholder 7">
            <a:extLst>
              <a:ext uri="{FF2B5EF4-FFF2-40B4-BE49-F238E27FC236}">
                <a16:creationId xmlns:a16="http://schemas.microsoft.com/office/drawing/2014/main" id="{FF69DE3E-1F03-4CED-85FA-3F13BD12CE52}"/>
              </a:ext>
            </a:extLst>
          </p:cNvPr>
          <p:cNvSpPr>
            <a:spLocks noGrp="1"/>
          </p:cNvSpPr>
          <p:nvPr>
            <p:ph sz="half" idx="1"/>
          </p:nvPr>
        </p:nvSpPr>
        <p:spPr>
          <a:xfrm>
            <a:off x="685166" y="859367"/>
            <a:ext cx="6300096" cy="4861955"/>
          </a:xfrm>
        </p:spPr>
        <p:txBody>
          <a:bodyPr vert="horz" lIns="91440" tIns="45720" rIns="91440" bIns="45720" rtlCol="0">
            <a:normAutofit/>
          </a:bodyPr>
          <a:lstStyle/>
          <a:p>
            <a:r>
              <a:rPr lang="en-GB" sz="2800" dirty="0"/>
              <a:t>by the middle of the eighteenth century; </a:t>
            </a:r>
            <a:r>
              <a:rPr lang="en-GB" sz="2800" b="1" dirty="0">
                <a:solidFill>
                  <a:srgbClr val="FF0000"/>
                </a:solidFill>
              </a:rPr>
              <a:t>Montesquieu</a:t>
            </a:r>
            <a:r>
              <a:rPr lang="en-GB" sz="2800" dirty="0"/>
              <a:t> observed the variations in law and culture between England and the Continent.</a:t>
            </a:r>
          </a:p>
          <a:p>
            <a:r>
              <a:rPr lang="en-US" dirty="0"/>
              <a:t>Montesquieu, </a:t>
            </a:r>
            <a:r>
              <a:rPr lang="en-US" i="1" dirty="0"/>
              <a:t>The Spirit of the Laws</a:t>
            </a:r>
            <a:r>
              <a:rPr lang="en-US" dirty="0"/>
              <a:t>, (New York: Hafner, 1975).</a:t>
            </a:r>
            <a:endParaRPr lang="en-US" sz="2800" dirty="0"/>
          </a:p>
        </p:txBody>
      </p:sp>
      <p:pic>
        <p:nvPicPr>
          <p:cNvPr id="11" name="Content Placeholder 10">
            <a:extLst>
              <a:ext uri="{FF2B5EF4-FFF2-40B4-BE49-F238E27FC236}">
                <a16:creationId xmlns:a16="http://schemas.microsoft.com/office/drawing/2014/main" id="{FADB1CD8-0602-41F0-9C99-A9A38AC35609}"/>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071151" y="632144"/>
            <a:ext cx="4209094" cy="5089178"/>
          </a:xfrm>
          <a:prstGeom prst="rect">
            <a:avLst/>
          </a:prstGeom>
        </p:spPr>
      </p:pic>
    </p:spTree>
    <p:extLst>
      <p:ext uri="{BB962C8B-B14F-4D97-AF65-F5344CB8AC3E}">
        <p14:creationId xmlns:p14="http://schemas.microsoft.com/office/powerpoint/2010/main" val="37595561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Content Placeholder 10">
            <a:extLst>
              <a:ext uri="{FF2B5EF4-FFF2-40B4-BE49-F238E27FC236}">
                <a16:creationId xmlns:a16="http://schemas.microsoft.com/office/drawing/2014/main" id="{50D0220C-1C49-4B2F-878E-C6094BEAFA7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334125" y="956913"/>
            <a:ext cx="2940050" cy="3586861"/>
          </a:xfrm>
        </p:spPr>
      </p:pic>
      <p:sp>
        <p:nvSpPr>
          <p:cNvPr id="9" name="Text Placeholder 8">
            <a:extLst>
              <a:ext uri="{FF2B5EF4-FFF2-40B4-BE49-F238E27FC236}">
                <a16:creationId xmlns:a16="http://schemas.microsoft.com/office/drawing/2014/main" id="{2572297B-DD4C-4552-946E-4CE953130AA4}"/>
              </a:ext>
            </a:extLst>
          </p:cNvPr>
          <p:cNvSpPr>
            <a:spLocks noGrp="1"/>
          </p:cNvSpPr>
          <p:nvPr>
            <p:ph type="body" sz="half" idx="2"/>
          </p:nvPr>
        </p:nvSpPr>
        <p:spPr>
          <a:xfrm>
            <a:off x="564212" y="1310327"/>
            <a:ext cx="5091870" cy="3410898"/>
          </a:xfrm>
        </p:spPr>
        <p:txBody>
          <a:bodyPr>
            <a:normAutofit/>
          </a:bodyPr>
          <a:lstStyle/>
          <a:p>
            <a:r>
              <a:rPr lang="en-GB" sz="2800" b="1" dirty="0">
                <a:solidFill>
                  <a:srgbClr val="FF0000"/>
                </a:solidFill>
              </a:rPr>
              <a:t>David Hume </a:t>
            </a:r>
            <a:r>
              <a:rPr lang="en-GB" sz="2800" dirty="0"/>
              <a:t>pointed out the differences between the morals of ancient Greece and those of Christian Europe.</a:t>
            </a:r>
          </a:p>
        </p:txBody>
      </p:sp>
    </p:spTree>
    <p:extLst>
      <p:ext uri="{BB962C8B-B14F-4D97-AF65-F5344CB8AC3E}">
        <p14:creationId xmlns:p14="http://schemas.microsoft.com/office/powerpoint/2010/main" val="16292801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4EAAEA4-EBE7-4CE2-8AB2-DCA41BF03D84}"/>
              </a:ext>
            </a:extLst>
          </p:cNvPr>
          <p:cNvSpPr>
            <a:spLocks noGrp="1"/>
          </p:cNvSpPr>
          <p:nvPr>
            <p:ph type="title"/>
          </p:nvPr>
        </p:nvSpPr>
        <p:spPr/>
        <p:txBody>
          <a:bodyPr/>
          <a:lstStyle/>
          <a:p>
            <a:r>
              <a:rPr lang="en-GB" dirty="0"/>
              <a:t>The Aim of Comparison </a:t>
            </a:r>
          </a:p>
        </p:txBody>
      </p:sp>
      <p:sp>
        <p:nvSpPr>
          <p:cNvPr id="8" name="Content Placeholder 7">
            <a:extLst>
              <a:ext uri="{FF2B5EF4-FFF2-40B4-BE49-F238E27FC236}">
                <a16:creationId xmlns:a16="http://schemas.microsoft.com/office/drawing/2014/main" id="{534266D6-2E1C-465F-B30D-40DEE2339665}"/>
              </a:ext>
            </a:extLst>
          </p:cNvPr>
          <p:cNvSpPr>
            <a:spLocks noGrp="1"/>
          </p:cNvSpPr>
          <p:nvPr>
            <p:ph idx="1"/>
          </p:nvPr>
        </p:nvSpPr>
        <p:spPr>
          <a:xfrm>
            <a:off x="677334" y="2160589"/>
            <a:ext cx="9381066" cy="3880773"/>
          </a:xfrm>
        </p:spPr>
        <p:txBody>
          <a:bodyPr>
            <a:normAutofit/>
          </a:bodyPr>
          <a:lstStyle/>
          <a:p>
            <a:pPr algn="just"/>
            <a:r>
              <a:rPr lang="en-GB" sz="2400" dirty="0"/>
              <a:t>The moral  diversity urged the philosophers to compare between the different moral systems to find out the similarities and differences of the ethical orders to avoid the impact of the absolute relativism on society.</a:t>
            </a:r>
          </a:p>
          <a:p>
            <a:endParaRPr lang="en-GB" sz="2400" dirty="0"/>
          </a:p>
          <a:p>
            <a:r>
              <a:rPr lang="en-GB" sz="2400" dirty="0"/>
              <a:t>The Philosophy of Hume and Kant </a:t>
            </a:r>
          </a:p>
          <a:p>
            <a:endParaRPr lang="en-GB" sz="2400" dirty="0"/>
          </a:p>
        </p:txBody>
      </p:sp>
    </p:spTree>
    <p:extLst>
      <p:ext uri="{BB962C8B-B14F-4D97-AF65-F5344CB8AC3E}">
        <p14:creationId xmlns:p14="http://schemas.microsoft.com/office/powerpoint/2010/main" val="11195989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D88752D-807D-451A-B7C4-8A596BB54B41}"/>
              </a:ext>
            </a:extLst>
          </p:cNvPr>
          <p:cNvSpPr>
            <a:spLocks noGrp="1"/>
          </p:cNvSpPr>
          <p:nvPr>
            <p:ph type="title"/>
          </p:nvPr>
        </p:nvSpPr>
        <p:spPr/>
        <p:txBody>
          <a:bodyPr/>
          <a:lstStyle/>
          <a:p>
            <a:r>
              <a:rPr lang="en-GB" dirty="0"/>
              <a:t>David Hume </a:t>
            </a:r>
          </a:p>
        </p:txBody>
      </p:sp>
      <p:sp>
        <p:nvSpPr>
          <p:cNvPr id="6" name="Content Placeholder 5">
            <a:extLst>
              <a:ext uri="{FF2B5EF4-FFF2-40B4-BE49-F238E27FC236}">
                <a16:creationId xmlns:a16="http://schemas.microsoft.com/office/drawing/2014/main" id="{1DD48420-687C-4B90-8B61-77AC3DA79BEE}"/>
              </a:ext>
            </a:extLst>
          </p:cNvPr>
          <p:cNvSpPr>
            <a:spLocks noGrp="1"/>
          </p:cNvSpPr>
          <p:nvPr>
            <p:ph idx="1"/>
          </p:nvPr>
        </p:nvSpPr>
        <p:spPr>
          <a:xfrm>
            <a:off x="677334" y="1368737"/>
            <a:ext cx="9258518" cy="5489263"/>
          </a:xfrm>
        </p:spPr>
        <p:txBody>
          <a:bodyPr>
            <a:noAutofit/>
          </a:bodyPr>
          <a:lstStyle/>
          <a:p>
            <a:r>
              <a:rPr lang="en-GB" sz="2800" dirty="0"/>
              <a:t>relativisms could threaten the ordered moral world. If basic moral beliefs differ so widely, might it not turn out that they have nothing in common at all</a:t>
            </a:r>
            <a:r>
              <a:rPr lang="ar-SA" sz="2800" dirty="0"/>
              <a:t>.</a:t>
            </a:r>
            <a:endParaRPr lang="en-GB" sz="2800" dirty="0"/>
          </a:p>
          <a:p>
            <a:pPr marL="0" indent="0">
              <a:buNone/>
            </a:pPr>
            <a:endParaRPr lang="en-GB" sz="2800" dirty="0"/>
          </a:p>
          <a:p>
            <a:pPr algn="just"/>
            <a:r>
              <a:rPr lang="en-GB" sz="2800" dirty="0"/>
              <a:t>Hume is clearly interested in identifying how people are morally acting and what they ought to act, he does not isolate the "ought" statements in a special realm of rational or intuited truths, different from our knowledge of the reality discerned through the empirical method i.e. through our senses.</a:t>
            </a:r>
          </a:p>
        </p:txBody>
      </p:sp>
      <p:pic>
        <p:nvPicPr>
          <p:cNvPr id="8" name="Picture 7">
            <a:extLst>
              <a:ext uri="{FF2B5EF4-FFF2-40B4-BE49-F238E27FC236}">
                <a16:creationId xmlns:a16="http://schemas.microsoft.com/office/drawing/2014/main" id="{9F0A7785-70CA-44B6-AC32-0FBEA18BE7D7}"/>
              </a:ext>
            </a:extLst>
          </p:cNvPr>
          <p:cNvPicPr>
            <a:picLocks noChangeAspect="1"/>
          </p:cNvPicPr>
          <p:nvPr/>
        </p:nvPicPr>
        <p:blipFill rotWithShape="1">
          <a:blip r:embed="rId2">
            <a:extLst>
              <a:ext uri="{28A0092B-C50C-407E-A947-70E740481C1C}">
                <a14:useLocalDpi xmlns:a14="http://schemas.microsoft.com/office/drawing/2010/main" val="0"/>
              </a:ext>
            </a:extLst>
          </a:blip>
          <a:srcRect l="-7264" t="-11961" r="-12348" b="-7650"/>
          <a:stretch/>
        </p:blipFill>
        <p:spPr>
          <a:xfrm>
            <a:off x="10253006" y="-56205"/>
            <a:ext cx="2073108" cy="2529191"/>
          </a:xfrm>
          <a:prstGeom prst="rect">
            <a:avLst/>
          </a:prstGeom>
        </p:spPr>
      </p:pic>
    </p:spTree>
    <p:extLst>
      <p:ext uri="{BB962C8B-B14F-4D97-AF65-F5344CB8AC3E}">
        <p14:creationId xmlns:p14="http://schemas.microsoft.com/office/powerpoint/2010/main" val="32919931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31E4950C-2025-4C90-983F-AE14F3C7E577}"/>
              </a:ext>
            </a:extLst>
          </p:cNvPr>
          <p:cNvSpPr>
            <a:spLocks noGrp="1"/>
          </p:cNvSpPr>
          <p:nvPr>
            <p:ph idx="1"/>
          </p:nvPr>
        </p:nvSpPr>
        <p:spPr>
          <a:xfrm>
            <a:off x="667907" y="605166"/>
            <a:ext cx="8596668" cy="5107477"/>
          </a:xfrm>
        </p:spPr>
        <p:txBody>
          <a:bodyPr>
            <a:normAutofit/>
          </a:bodyPr>
          <a:lstStyle/>
          <a:p>
            <a:pPr algn="just"/>
            <a:r>
              <a:rPr lang="en-GB" sz="2400" dirty="0"/>
              <a:t>Hume suggests that if we attend not to the specific acts which are praised or blamed, but to the basis on which a culture decides how to apply praise and blame, much of the apparent diversity in morals will disappear.</a:t>
            </a:r>
          </a:p>
          <a:p>
            <a:pPr algn="just"/>
            <a:r>
              <a:rPr lang="en-GB" sz="2400" dirty="0"/>
              <a:t>(Hume, </a:t>
            </a:r>
            <a:r>
              <a:rPr lang="en-GB" sz="2400" i="1" dirty="0"/>
              <a:t>A Treatise of Human Nature</a:t>
            </a:r>
            <a:r>
              <a:rPr lang="en-GB" sz="2400" dirty="0"/>
              <a:t>)</a:t>
            </a:r>
          </a:p>
          <a:p>
            <a:pPr algn="just"/>
            <a:endParaRPr lang="en-GB" sz="2400" dirty="0"/>
          </a:p>
          <a:p>
            <a:pPr algn="just"/>
            <a:r>
              <a:rPr lang="en-GB" sz="2400" dirty="0"/>
              <a:t>So, his interest in the empirical study of cultures and peoples gives rise to the more exact methods of history of religions, sociology, and anthropology which provide most of the data for contemporary comparative religious ethics..</a:t>
            </a:r>
          </a:p>
          <a:p>
            <a:pPr algn="just"/>
            <a:endParaRPr lang="en-GB" sz="2400" dirty="0"/>
          </a:p>
        </p:txBody>
      </p:sp>
    </p:spTree>
    <p:extLst>
      <p:ext uri="{BB962C8B-B14F-4D97-AF65-F5344CB8AC3E}">
        <p14:creationId xmlns:p14="http://schemas.microsoft.com/office/powerpoint/2010/main" val="3070541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10BE40E3-5550-4CDD-B4FD-387C33EBF1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2" name="Straight Connector 11">
              <a:extLst>
                <a:ext uri="{FF2B5EF4-FFF2-40B4-BE49-F238E27FC236}">
                  <a16:creationId xmlns:a16="http://schemas.microsoft.com/office/drawing/2014/main" id="{71A6B738-E50C-4653-B343-B9D6A5EA2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498768D6-B28C-40A3-B381-39306F581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3D642632-BBD5-46D6-A91D-9B2BF6821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2EF7DDF1-FF86-4CA4-B08B-8939557EB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6D7C1F89-72B2-4FDC-B9E2-04F52D5C5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3DBF581C-A3B7-4D3C-877A-76DB5EE5E32D}"/>
              </a:ext>
            </a:extLst>
          </p:cNvPr>
          <p:cNvSpPr>
            <a:spLocks noGrp="1"/>
          </p:cNvSpPr>
          <p:nvPr>
            <p:ph type="title"/>
          </p:nvPr>
        </p:nvSpPr>
        <p:spPr>
          <a:xfrm>
            <a:off x="5536734" y="609600"/>
            <a:ext cx="3737268" cy="1320800"/>
          </a:xfrm>
        </p:spPr>
        <p:txBody>
          <a:bodyPr vert="horz" lIns="91440" tIns="45720" rIns="91440" bIns="45720" rtlCol="0" anchor="t">
            <a:normAutofit/>
          </a:bodyPr>
          <a:lstStyle/>
          <a:p>
            <a:r>
              <a:rPr lang="en-US" sz="3600"/>
              <a:t>Immanuel Kant </a:t>
            </a:r>
          </a:p>
        </p:txBody>
      </p:sp>
      <p:sp>
        <p:nvSpPr>
          <p:cNvPr id="4" name="Text Placeholder 3">
            <a:extLst>
              <a:ext uri="{FF2B5EF4-FFF2-40B4-BE49-F238E27FC236}">
                <a16:creationId xmlns:a16="http://schemas.microsoft.com/office/drawing/2014/main" id="{A2600AA9-87A9-4133-B6C2-B6A4CEA33C91}"/>
              </a:ext>
            </a:extLst>
          </p:cNvPr>
          <p:cNvSpPr>
            <a:spLocks noGrp="1"/>
          </p:cNvSpPr>
          <p:nvPr>
            <p:ph type="body" sz="half" idx="2"/>
          </p:nvPr>
        </p:nvSpPr>
        <p:spPr>
          <a:xfrm>
            <a:off x="5209563" y="2160589"/>
            <a:ext cx="4064439" cy="3880773"/>
          </a:xfrm>
        </p:spPr>
        <p:txBody>
          <a:bodyPr vert="horz" lIns="91440" tIns="45720" rIns="91440" bIns="45720" rtlCol="0">
            <a:normAutofit/>
          </a:bodyPr>
          <a:lstStyle/>
          <a:p>
            <a:pPr>
              <a:buFont typeface="Wingdings 3" charset="2"/>
              <a:buChar char=""/>
            </a:pPr>
            <a:r>
              <a:rPr lang="en-GB" sz="2400" dirty="0"/>
              <a:t>Explaining moral diversity is not a matter of understanding moral systems in social contexts, but of understanding the formal features of </a:t>
            </a:r>
            <a:r>
              <a:rPr lang="en-GB" sz="2400" b="1" dirty="0">
                <a:solidFill>
                  <a:srgbClr val="FF0000"/>
                </a:solidFill>
              </a:rPr>
              <a:t>moral reasoning.</a:t>
            </a:r>
          </a:p>
          <a:p>
            <a:pPr>
              <a:buFont typeface="Wingdings 3" charset="2"/>
              <a:buChar char=""/>
            </a:pPr>
            <a:endParaRPr lang="en-US" dirty="0"/>
          </a:p>
        </p:txBody>
      </p:sp>
      <p:pic>
        <p:nvPicPr>
          <p:cNvPr id="6" name="Content Placeholder 5">
            <a:extLst>
              <a:ext uri="{FF2B5EF4-FFF2-40B4-BE49-F238E27FC236}">
                <a16:creationId xmlns:a16="http://schemas.microsoft.com/office/drawing/2014/main" id="{276B075B-2EDC-4E03-BAEA-401723A5A519}"/>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1667"/>
          <a:stretch/>
        </p:blipFill>
        <p:spPr>
          <a:xfrm>
            <a:off x="20" y="-1"/>
            <a:ext cx="5394940" cy="6858001"/>
          </a:xfrm>
          <a:custGeom>
            <a:avLst/>
            <a:gdLst>
              <a:gd name="connsiteX0" fmla="*/ 842596 w 5394960"/>
              <a:gd name="connsiteY0" fmla="*/ 0 h 6858000"/>
              <a:gd name="connsiteX1" fmla="*/ 5394960 w 5394960"/>
              <a:gd name="connsiteY1" fmla="*/ 0 h 6858000"/>
              <a:gd name="connsiteX2" fmla="*/ 5394960 w 5394960"/>
              <a:gd name="connsiteY2" fmla="*/ 21851 h 6858000"/>
              <a:gd name="connsiteX3" fmla="*/ 4365943 w 5394960"/>
              <a:gd name="connsiteY3" fmla="*/ 6858000 h 6858000"/>
              <a:gd name="connsiteX4" fmla="*/ 0 w 5394960"/>
              <a:gd name="connsiteY4" fmla="*/ 6858000 h 6858000"/>
              <a:gd name="connsiteX5" fmla="*/ 0 w 5394960"/>
              <a:gd name="connsiteY5" fmla="*/ 566615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3" name="Isosceles Triangle 22">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0332007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3F71B27-5AD7-4BD8-9FE8-DB176960A2F0}"/>
              </a:ext>
            </a:extLst>
          </p:cNvPr>
          <p:cNvSpPr>
            <a:spLocks noGrp="1"/>
          </p:cNvSpPr>
          <p:nvPr>
            <p:ph type="title"/>
          </p:nvPr>
        </p:nvSpPr>
        <p:spPr/>
        <p:txBody>
          <a:bodyPr/>
          <a:lstStyle/>
          <a:p>
            <a:r>
              <a:rPr lang="en-GB" dirty="0"/>
              <a:t>Kant and His Moral Reasoning Philosophy </a:t>
            </a:r>
          </a:p>
        </p:txBody>
      </p:sp>
      <p:sp>
        <p:nvSpPr>
          <p:cNvPr id="6" name="Content Placeholder 5">
            <a:extLst>
              <a:ext uri="{FF2B5EF4-FFF2-40B4-BE49-F238E27FC236}">
                <a16:creationId xmlns:a16="http://schemas.microsoft.com/office/drawing/2014/main" id="{5CEDFF75-EAE1-423E-A8FA-3BFCCA60DD8F}"/>
              </a:ext>
            </a:extLst>
          </p:cNvPr>
          <p:cNvSpPr>
            <a:spLocks noGrp="1"/>
          </p:cNvSpPr>
          <p:nvPr>
            <p:ph idx="1"/>
          </p:nvPr>
        </p:nvSpPr>
        <p:spPr>
          <a:xfrm>
            <a:off x="677334" y="2160589"/>
            <a:ext cx="9645017" cy="3880773"/>
          </a:xfrm>
        </p:spPr>
        <p:txBody>
          <a:bodyPr>
            <a:normAutofit/>
          </a:bodyPr>
          <a:lstStyle/>
          <a:p>
            <a:pPr algn="just"/>
            <a:r>
              <a:rPr lang="en-GB" sz="2400" dirty="0"/>
              <a:t>According to Kant, to say that an act is morally binding is to say that I could will it, not only as a solution to my own immediate problems but as a universal rule for action.</a:t>
            </a:r>
          </a:p>
          <a:p>
            <a:pPr algn="just"/>
            <a:r>
              <a:rPr lang="en-GB" sz="2400" dirty="0">
                <a:solidFill>
                  <a:srgbClr val="FF0000"/>
                </a:solidFill>
              </a:rPr>
              <a:t>For example</a:t>
            </a:r>
            <a:r>
              <a:rPr lang="en-GB" sz="2400" dirty="0"/>
              <a:t>, Keeping solemn promises qualifies as a moral obligation, according to Kant, because it passes this formal test. Breaking solemn promises is immoral, not because we find it distasteful, but because making that behaviour </a:t>
            </a:r>
            <a:r>
              <a:rPr lang="en-GB" sz="2400" b="1" dirty="0"/>
              <a:t>into a universal rule</a:t>
            </a:r>
            <a:r>
              <a:rPr lang="en-GB" sz="2400" dirty="0"/>
              <a:t> would mean that promise-making would be pointless in the first place.</a:t>
            </a:r>
          </a:p>
          <a:p>
            <a:pPr algn="just"/>
            <a:endParaRPr lang="en-GB" sz="2400" dirty="0"/>
          </a:p>
        </p:txBody>
      </p:sp>
    </p:spTree>
    <p:extLst>
      <p:ext uri="{BB962C8B-B14F-4D97-AF65-F5344CB8AC3E}">
        <p14:creationId xmlns:p14="http://schemas.microsoft.com/office/powerpoint/2010/main" val="39777276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9971C7A-CF2C-47DE-802C-A34A38CCEB71}"/>
              </a:ext>
            </a:extLst>
          </p:cNvPr>
          <p:cNvSpPr>
            <a:spLocks noGrp="1"/>
          </p:cNvSpPr>
          <p:nvPr>
            <p:ph type="title"/>
          </p:nvPr>
        </p:nvSpPr>
        <p:spPr/>
        <p:txBody>
          <a:bodyPr/>
          <a:lstStyle/>
          <a:p>
            <a:r>
              <a:rPr lang="en-GB" dirty="0"/>
              <a:t>The Role of a Philosopher in Moral Reasoning  </a:t>
            </a:r>
          </a:p>
        </p:txBody>
      </p:sp>
      <p:sp>
        <p:nvSpPr>
          <p:cNvPr id="6" name="Content Placeholder 5">
            <a:extLst>
              <a:ext uri="{FF2B5EF4-FFF2-40B4-BE49-F238E27FC236}">
                <a16:creationId xmlns:a16="http://schemas.microsoft.com/office/drawing/2014/main" id="{3B825AAF-E580-438F-A022-E71133FE77B9}"/>
              </a:ext>
            </a:extLst>
          </p:cNvPr>
          <p:cNvSpPr>
            <a:spLocks noGrp="1"/>
          </p:cNvSpPr>
          <p:nvPr>
            <p:ph idx="1"/>
          </p:nvPr>
        </p:nvSpPr>
        <p:spPr/>
        <p:txBody>
          <a:bodyPr>
            <a:normAutofit/>
          </a:bodyPr>
          <a:lstStyle/>
          <a:p>
            <a:r>
              <a:rPr lang="en-GB" sz="2800" dirty="0">
                <a:latin typeface="Calibri" panose="020F0502020204030204" pitchFamily="34" charset="0"/>
                <a:ea typeface="Calibri" panose="020F0502020204030204" pitchFamily="34" charset="0"/>
                <a:cs typeface="Arial" panose="020B0604020202020204" pitchFamily="34" charset="0"/>
              </a:rPr>
              <a:t>What a philosopher does is not to describe the moral life of persons experience it, but to provide a rational account of the structures of thought which make that experience possible and which alone provide valid reasons for the moral choice.</a:t>
            </a:r>
            <a:endParaRPr lang="en-GB" sz="2800" dirty="0"/>
          </a:p>
        </p:txBody>
      </p:sp>
    </p:spTree>
    <p:extLst>
      <p:ext uri="{BB962C8B-B14F-4D97-AF65-F5344CB8AC3E}">
        <p14:creationId xmlns:p14="http://schemas.microsoft.com/office/powerpoint/2010/main" val="37168641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29644053-1FD3-4766-890D-8959662954FB}"/>
              </a:ext>
            </a:extLst>
          </p:cNvPr>
          <p:cNvSpPr>
            <a:spLocks noGrp="1"/>
          </p:cNvSpPr>
          <p:nvPr>
            <p:ph type="title"/>
          </p:nvPr>
        </p:nvSpPr>
        <p:spPr/>
        <p:txBody>
          <a:bodyPr>
            <a:normAutofit fontScale="90000"/>
          </a:bodyPr>
          <a:lstStyle/>
          <a:p>
            <a:r>
              <a:rPr lang="en-GB" b="1" dirty="0"/>
              <a:t>Mid-twentieth Century Comparative Religious Ethics</a:t>
            </a:r>
            <a:br>
              <a:rPr lang="en-GB" dirty="0"/>
            </a:br>
            <a:endParaRPr lang="en-GB" dirty="0"/>
          </a:p>
        </p:txBody>
      </p:sp>
      <p:sp>
        <p:nvSpPr>
          <p:cNvPr id="9" name="Text Placeholder 8">
            <a:extLst>
              <a:ext uri="{FF2B5EF4-FFF2-40B4-BE49-F238E27FC236}">
                <a16:creationId xmlns:a16="http://schemas.microsoft.com/office/drawing/2014/main" id="{1AED0560-303E-4AB0-8AA1-24D4D84178A3}"/>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41802234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AECDEDE-2DF2-4B45-A537-D4945A73159A}"/>
              </a:ext>
            </a:extLst>
          </p:cNvPr>
          <p:cNvSpPr>
            <a:spLocks noGrp="1"/>
          </p:cNvSpPr>
          <p:nvPr>
            <p:ph type="title"/>
          </p:nvPr>
        </p:nvSpPr>
        <p:spPr/>
        <p:txBody>
          <a:bodyPr/>
          <a:lstStyle/>
          <a:p>
            <a:r>
              <a:rPr lang="en-GB" dirty="0"/>
              <a:t>The Beginning of a New Phase </a:t>
            </a:r>
          </a:p>
        </p:txBody>
      </p:sp>
      <p:sp>
        <p:nvSpPr>
          <p:cNvPr id="6" name="Content Placeholder 5">
            <a:extLst>
              <a:ext uri="{FF2B5EF4-FFF2-40B4-BE49-F238E27FC236}">
                <a16:creationId xmlns:a16="http://schemas.microsoft.com/office/drawing/2014/main" id="{A7986920-DBD9-4C4D-ABDE-99EEFF530C96}"/>
              </a:ext>
            </a:extLst>
          </p:cNvPr>
          <p:cNvSpPr>
            <a:spLocks noGrp="1"/>
          </p:cNvSpPr>
          <p:nvPr>
            <p:ph idx="1"/>
          </p:nvPr>
        </p:nvSpPr>
        <p:spPr>
          <a:xfrm>
            <a:off x="677334" y="1481859"/>
            <a:ext cx="8596668" cy="4673844"/>
          </a:xfrm>
        </p:spPr>
        <p:txBody>
          <a:bodyPr>
            <a:normAutofit lnSpcReduction="10000"/>
          </a:bodyPr>
          <a:lstStyle/>
          <a:p>
            <a:r>
              <a:rPr lang="en-GB" sz="2400" dirty="0"/>
              <a:t>1- In 1973, the </a:t>
            </a:r>
            <a:r>
              <a:rPr lang="en-GB" sz="2400" i="1" dirty="0"/>
              <a:t>Journal of Religious Ethics</a:t>
            </a:r>
            <a:r>
              <a:rPr lang="en-GB" sz="2400" dirty="0"/>
              <a:t> was issued.</a:t>
            </a:r>
          </a:p>
          <a:p>
            <a:r>
              <a:rPr lang="en-GB" sz="2400" dirty="0"/>
              <a:t>2- In 1978,  three important books were published:</a:t>
            </a:r>
          </a:p>
          <a:p>
            <a:endParaRPr lang="en-GB" sz="2400" dirty="0"/>
          </a:p>
          <a:p>
            <a:pPr marL="0" indent="0">
              <a:buNone/>
            </a:pPr>
            <a:r>
              <a:rPr lang="en-GB" sz="2400" b="1" dirty="0"/>
              <a:t>Ronald Green</a:t>
            </a:r>
            <a:r>
              <a:rPr lang="en-GB" sz="2400" dirty="0"/>
              <a:t>,  </a:t>
            </a:r>
            <a:r>
              <a:rPr lang="en-GB" sz="2400" i="1" dirty="0"/>
              <a:t>Religious Reason: The Rational and Moral Basis of Religious Belief.</a:t>
            </a:r>
          </a:p>
          <a:p>
            <a:pPr marL="0" indent="0">
              <a:buNone/>
            </a:pPr>
            <a:endParaRPr lang="en-GB" sz="2400" dirty="0"/>
          </a:p>
          <a:p>
            <a:pPr marL="0" indent="0">
              <a:buNone/>
            </a:pPr>
            <a:r>
              <a:rPr lang="en-GB" sz="2400" b="1" dirty="0"/>
              <a:t>Roderick </a:t>
            </a:r>
            <a:r>
              <a:rPr lang="en-GB" sz="2400" b="1" dirty="0" err="1"/>
              <a:t>Hindery</a:t>
            </a:r>
            <a:r>
              <a:rPr lang="en-GB" sz="2400" dirty="0"/>
              <a:t>, </a:t>
            </a:r>
            <a:r>
              <a:rPr lang="en-GB" sz="2400" i="1" dirty="0"/>
              <a:t>Comparative Ethics in Hindu and Buddhist Traditions.</a:t>
            </a:r>
          </a:p>
          <a:p>
            <a:pPr marL="0" indent="0">
              <a:buNone/>
            </a:pPr>
            <a:endParaRPr lang="en-GB" sz="2400" dirty="0"/>
          </a:p>
          <a:p>
            <a:pPr marL="0" indent="0">
              <a:buNone/>
            </a:pPr>
            <a:r>
              <a:rPr lang="en-GB" sz="2400" b="1" dirty="0"/>
              <a:t>David Little and Sumner Twiss,</a:t>
            </a:r>
            <a:r>
              <a:rPr lang="en-GB" sz="2400" dirty="0"/>
              <a:t> </a:t>
            </a:r>
            <a:r>
              <a:rPr lang="en-GB" sz="2400" i="1" dirty="0"/>
              <a:t>Comparative Religious Ethics: A New Method.</a:t>
            </a:r>
            <a:endParaRPr lang="en-GB" dirty="0"/>
          </a:p>
        </p:txBody>
      </p:sp>
    </p:spTree>
    <p:extLst>
      <p:ext uri="{BB962C8B-B14F-4D97-AF65-F5344CB8AC3E}">
        <p14:creationId xmlns:p14="http://schemas.microsoft.com/office/powerpoint/2010/main" val="25417732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10BE40E3-5550-4CDD-B4FD-387C33EBF1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2" name="Straight Connector 11">
              <a:extLst>
                <a:ext uri="{FF2B5EF4-FFF2-40B4-BE49-F238E27FC236}">
                  <a16:creationId xmlns:a16="http://schemas.microsoft.com/office/drawing/2014/main" id="{71A6B738-E50C-4653-B343-B9D6A5EA2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498768D6-B28C-40A3-B381-39306F581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3D642632-BBD5-46D6-A91D-9B2BF6821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2EF7DDF1-FF86-4CA4-B08B-8939557EB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6D7C1F89-72B2-4FDC-B9E2-04F52D5C5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B40F66F0-19B0-4C3F-9F38-2A4CB60B0377}"/>
              </a:ext>
            </a:extLst>
          </p:cNvPr>
          <p:cNvSpPr>
            <a:spLocks noGrp="1"/>
          </p:cNvSpPr>
          <p:nvPr>
            <p:ph type="title"/>
          </p:nvPr>
        </p:nvSpPr>
        <p:spPr>
          <a:xfrm>
            <a:off x="5536734" y="609600"/>
            <a:ext cx="3737268" cy="1320800"/>
          </a:xfrm>
        </p:spPr>
        <p:txBody>
          <a:bodyPr vert="horz" lIns="91440" tIns="45720" rIns="91440" bIns="45720" rtlCol="0" anchor="t">
            <a:normAutofit/>
          </a:bodyPr>
          <a:lstStyle/>
          <a:p>
            <a:r>
              <a:rPr lang="en-US" sz="3600" dirty="0"/>
              <a:t>Green’s Work</a:t>
            </a:r>
          </a:p>
        </p:txBody>
      </p:sp>
      <p:sp>
        <p:nvSpPr>
          <p:cNvPr id="4" name="Text Placeholder 3">
            <a:extLst>
              <a:ext uri="{FF2B5EF4-FFF2-40B4-BE49-F238E27FC236}">
                <a16:creationId xmlns:a16="http://schemas.microsoft.com/office/drawing/2014/main" id="{79F4F13C-B330-4217-B43D-964DA8D66B1F}"/>
              </a:ext>
            </a:extLst>
          </p:cNvPr>
          <p:cNvSpPr>
            <a:spLocks noGrp="1"/>
          </p:cNvSpPr>
          <p:nvPr>
            <p:ph type="body" sz="half" idx="2"/>
          </p:nvPr>
        </p:nvSpPr>
        <p:spPr>
          <a:xfrm>
            <a:off x="5382475" y="1554827"/>
            <a:ext cx="4789047" cy="3880773"/>
          </a:xfrm>
        </p:spPr>
        <p:txBody>
          <a:bodyPr vert="horz" lIns="91440" tIns="45720" rIns="91440" bIns="45720" rtlCol="0">
            <a:normAutofit/>
          </a:bodyPr>
          <a:lstStyle/>
          <a:p>
            <a:pPr algn="just"/>
            <a:r>
              <a:rPr lang="en-GB" sz="2400" dirty="0">
                <a:solidFill>
                  <a:schemeClr val="tx1"/>
                </a:solidFill>
                <a:latin typeface="Calibri" panose="020F0502020204030204" pitchFamily="34" charset="0"/>
                <a:ea typeface="Calibri" panose="020F0502020204030204" pitchFamily="34" charset="0"/>
                <a:cs typeface="Arial" panose="020B0604020202020204" pitchFamily="34" charset="0"/>
              </a:rPr>
              <a:t>Green's </a:t>
            </a:r>
            <a:r>
              <a:rPr lang="en-GB" sz="2400" i="1" dirty="0">
                <a:solidFill>
                  <a:schemeClr val="tx1"/>
                </a:solidFill>
                <a:latin typeface="Calibri" panose="020F0502020204030204" pitchFamily="34" charset="0"/>
                <a:ea typeface="Calibri" panose="020F0502020204030204" pitchFamily="34" charset="0"/>
                <a:cs typeface="Arial" panose="020B0604020202020204" pitchFamily="34" charset="0"/>
              </a:rPr>
              <a:t>Religious Reason</a:t>
            </a:r>
            <a:r>
              <a:rPr lang="en-GB" sz="2400" dirty="0">
                <a:solidFill>
                  <a:schemeClr val="tx1"/>
                </a:solidFill>
                <a:latin typeface="Calibri" panose="020F0502020204030204" pitchFamily="34" charset="0"/>
                <a:ea typeface="Calibri" panose="020F0502020204030204" pitchFamily="34" charset="0"/>
                <a:cs typeface="Arial" panose="020B0604020202020204" pitchFamily="34" charset="0"/>
              </a:rPr>
              <a:t> is an outstanding example of the Kantian approach. Green insists that we must establish the structures of moral rationality independently of empirical generalizations about what people happen to approve morally. </a:t>
            </a:r>
            <a:endParaRPr lang="en-US" sz="2400" dirty="0">
              <a:solidFill>
                <a:schemeClr val="tx1"/>
              </a:solidFill>
            </a:endParaRPr>
          </a:p>
        </p:txBody>
      </p:sp>
      <p:pic>
        <p:nvPicPr>
          <p:cNvPr id="6" name="Content Placeholder 5">
            <a:extLst>
              <a:ext uri="{FF2B5EF4-FFF2-40B4-BE49-F238E27FC236}">
                <a16:creationId xmlns:a16="http://schemas.microsoft.com/office/drawing/2014/main" id="{C13A3C0C-4328-4BC9-A60B-2290E12BE361}"/>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11550" r="1" b="3599"/>
          <a:stretch/>
        </p:blipFill>
        <p:spPr>
          <a:xfrm>
            <a:off x="-12465" y="-87550"/>
            <a:ext cx="5240681" cy="6858001"/>
          </a:xfrm>
          <a:custGeom>
            <a:avLst/>
            <a:gdLst>
              <a:gd name="connsiteX0" fmla="*/ 842596 w 5394960"/>
              <a:gd name="connsiteY0" fmla="*/ 0 h 6858000"/>
              <a:gd name="connsiteX1" fmla="*/ 5394960 w 5394960"/>
              <a:gd name="connsiteY1" fmla="*/ 0 h 6858000"/>
              <a:gd name="connsiteX2" fmla="*/ 5394960 w 5394960"/>
              <a:gd name="connsiteY2" fmla="*/ 21851 h 6858000"/>
              <a:gd name="connsiteX3" fmla="*/ 4365943 w 5394960"/>
              <a:gd name="connsiteY3" fmla="*/ 6858000 h 6858000"/>
              <a:gd name="connsiteX4" fmla="*/ 0 w 5394960"/>
              <a:gd name="connsiteY4" fmla="*/ 6858000 h 6858000"/>
              <a:gd name="connsiteX5" fmla="*/ 0 w 5394960"/>
              <a:gd name="connsiteY5" fmla="*/ 566615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3" name="Isosceles Triangle 22">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5171124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3A9E004-6F89-4C01-9E47-AE6DCD335F76}"/>
              </a:ext>
            </a:extLst>
          </p:cNvPr>
          <p:cNvSpPr>
            <a:spLocks noGrp="1"/>
          </p:cNvSpPr>
          <p:nvPr>
            <p:ph type="title"/>
          </p:nvPr>
        </p:nvSpPr>
        <p:spPr/>
        <p:txBody>
          <a:bodyPr/>
          <a:lstStyle/>
          <a:p>
            <a:r>
              <a:rPr lang="en-GB" dirty="0"/>
              <a:t>The Power of Green’s Method</a:t>
            </a:r>
          </a:p>
        </p:txBody>
      </p:sp>
      <p:sp>
        <p:nvSpPr>
          <p:cNvPr id="6" name="Content Placeholder 5">
            <a:extLst>
              <a:ext uri="{FF2B5EF4-FFF2-40B4-BE49-F238E27FC236}">
                <a16:creationId xmlns:a16="http://schemas.microsoft.com/office/drawing/2014/main" id="{54507AC8-2740-4C73-A8E7-D8AE0AF76E30}"/>
              </a:ext>
            </a:extLst>
          </p:cNvPr>
          <p:cNvSpPr>
            <a:spLocks noGrp="1"/>
          </p:cNvSpPr>
          <p:nvPr>
            <p:ph idx="1"/>
          </p:nvPr>
        </p:nvSpPr>
        <p:spPr>
          <a:xfrm>
            <a:off x="677334" y="1488613"/>
            <a:ext cx="8596668" cy="4629383"/>
          </a:xfrm>
        </p:spPr>
        <p:txBody>
          <a:bodyPr>
            <a:normAutofit/>
          </a:bodyPr>
          <a:lstStyle/>
          <a:p>
            <a:pPr algn="just"/>
            <a:r>
              <a:rPr lang="en-GB" sz="2400" dirty="0">
                <a:solidFill>
                  <a:schemeClr val="tx1"/>
                </a:solidFill>
              </a:rPr>
              <a:t>The power of Green's method appears in his treatment of two religions of Indian origin, Hinduism and Theravada Buddhism. </a:t>
            </a:r>
          </a:p>
          <a:p>
            <a:pPr algn="just"/>
            <a:r>
              <a:rPr lang="en-GB" sz="2400" dirty="0">
                <a:solidFill>
                  <a:schemeClr val="tx1"/>
                </a:solidFill>
              </a:rPr>
              <a:t>In contrast to the common assertion that the religions of India are the faiths of mystics who have no use for ethics and, indeed, no belief in the substantial reality of the human person as moral agent, </a:t>
            </a:r>
            <a:r>
              <a:rPr lang="en-GB" sz="2400" b="1" dirty="0">
                <a:solidFill>
                  <a:schemeClr val="tx1"/>
                </a:solidFill>
              </a:rPr>
              <a:t>Green argues that Hinduism and Theravada Buddhism conform precisely to the structure of pure religious reason.</a:t>
            </a:r>
          </a:p>
          <a:p>
            <a:pPr marL="0" indent="0">
              <a:buNone/>
            </a:pPr>
            <a:r>
              <a:rPr lang="en-GB" sz="2400" dirty="0">
                <a:solidFill>
                  <a:schemeClr val="tx1"/>
                </a:solidFill>
              </a:rPr>
              <a:t> (Green, </a:t>
            </a:r>
            <a:r>
              <a:rPr lang="en-GB" sz="2400" i="1" dirty="0">
                <a:solidFill>
                  <a:schemeClr val="tx1"/>
                </a:solidFill>
              </a:rPr>
              <a:t>Religious Reason, </a:t>
            </a:r>
            <a:r>
              <a:rPr lang="en-GB" sz="2400" dirty="0">
                <a:solidFill>
                  <a:schemeClr val="tx1"/>
                </a:solidFill>
              </a:rPr>
              <a:t>pp. 201-46.)</a:t>
            </a:r>
          </a:p>
          <a:p>
            <a:endParaRPr lang="en-GB" sz="2400" dirty="0">
              <a:solidFill>
                <a:schemeClr val="tx1"/>
              </a:solidFill>
            </a:endParaRPr>
          </a:p>
        </p:txBody>
      </p:sp>
    </p:spTree>
    <p:extLst>
      <p:ext uri="{BB962C8B-B14F-4D97-AF65-F5344CB8AC3E}">
        <p14:creationId xmlns:p14="http://schemas.microsoft.com/office/powerpoint/2010/main" val="15673801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10BE40E3-5550-4CDD-B4FD-387C33EBF1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2" name="Straight Connector 11">
              <a:extLst>
                <a:ext uri="{FF2B5EF4-FFF2-40B4-BE49-F238E27FC236}">
                  <a16:creationId xmlns:a16="http://schemas.microsoft.com/office/drawing/2014/main" id="{71A6B738-E50C-4653-B343-B9D6A5EA2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498768D6-B28C-40A3-B381-39306F581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3D642632-BBD5-46D6-A91D-9B2BF6821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2EF7DDF1-FF86-4CA4-B08B-8939557EB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6D7C1F89-72B2-4FDC-B9E2-04F52D5C5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DEB0C60F-FC31-4E07-8CBC-C71F1D39C3CE}"/>
              </a:ext>
            </a:extLst>
          </p:cNvPr>
          <p:cNvSpPr>
            <a:spLocks noGrp="1"/>
          </p:cNvSpPr>
          <p:nvPr>
            <p:ph type="title"/>
          </p:nvPr>
        </p:nvSpPr>
        <p:spPr>
          <a:xfrm>
            <a:off x="5536734" y="609600"/>
            <a:ext cx="3737268" cy="1320800"/>
          </a:xfrm>
        </p:spPr>
        <p:txBody>
          <a:bodyPr vert="horz" lIns="91440" tIns="45720" rIns="91440" bIns="45720" rtlCol="0" anchor="t">
            <a:normAutofit/>
          </a:bodyPr>
          <a:lstStyle/>
          <a:p>
            <a:r>
              <a:rPr lang="en-US" sz="3600" dirty="0" err="1"/>
              <a:t>Hindery’s</a:t>
            </a:r>
            <a:r>
              <a:rPr lang="en-US" sz="3600" dirty="0"/>
              <a:t> Work</a:t>
            </a:r>
          </a:p>
        </p:txBody>
      </p:sp>
      <p:sp>
        <p:nvSpPr>
          <p:cNvPr id="4" name="Text Placeholder 3">
            <a:extLst>
              <a:ext uri="{FF2B5EF4-FFF2-40B4-BE49-F238E27FC236}">
                <a16:creationId xmlns:a16="http://schemas.microsoft.com/office/drawing/2014/main" id="{23DE18F3-BAC1-4398-BFB9-C7F03BB4722A}"/>
              </a:ext>
            </a:extLst>
          </p:cNvPr>
          <p:cNvSpPr>
            <a:spLocks noGrp="1"/>
          </p:cNvSpPr>
          <p:nvPr>
            <p:ph type="body" sz="half" idx="2"/>
          </p:nvPr>
        </p:nvSpPr>
        <p:spPr>
          <a:xfrm>
            <a:off x="5209563" y="1695254"/>
            <a:ext cx="4064439" cy="3880773"/>
          </a:xfrm>
        </p:spPr>
        <p:txBody>
          <a:bodyPr vert="horz" lIns="91440" tIns="45720" rIns="91440" bIns="45720" rtlCol="0">
            <a:normAutofit/>
          </a:bodyPr>
          <a:lstStyle/>
          <a:p>
            <a:pPr>
              <a:buFont typeface="Wingdings 3" charset="2"/>
              <a:buChar char=""/>
            </a:pPr>
            <a:r>
              <a:rPr lang="en-US" sz="2800" dirty="0"/>
              <a:t>He conducted his study on two Eastern traditions.</a:t>
            </a:r>
          </a:p>
          <a:p>
            <a:endParaRPr lang="en-US" sz="2800" dirty="0"/>
          </a:p>
          <a:p>
            <a:pPr>
              <a:buFont typeface="Wingdings 3" charset="2"/>
              <a:buChar char=""/>
            </a:pPr>
            <a:r>
              <a:rPr lang="en-US" sz="2800" dirty="0"/>
              <a:t>His Method follows the Kantian </a:t>
            </a:r>
            <a:r>
              <a:rPr lang="en-US" sz="2800" dirty="0" err="1"/>
              <a:t>Phylosophy</a:t>
            </a:r>
            <a:r>
              <a:rPr lang="en-US" sz="2800" dirty="0"/>
              <a:t>, i.e. the Moral Reasoning.</a:t>
            </a:r>
          </a:p>
        </p:txBody>
      </p:sp>
      <p:pic>
        <p:nvPicPr>
          <p:cNvPr id="6" name="Content Placeholder 5">
            <a:extLst>
              <a:ext uri="{FF2B5EF4-FFF2-40B4-BE49-F238E27FC236}">
                <a16:creationId xmlns:a16="http://schemas.microsoft.com/office/drawing/2014/main" id="{24A300CA-C52C-49A4-8FCD-5F221B9B6AE5}"/>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6724" r="-2" b="9376"/>
          <a:stretch/>
        </p:blipFill>
        <p:spPr>
          <a:xfrm>
            <a:off x="-3175" y="160866"/>
            <a:ext cx="5394940" cy="6858001"/>
          </a:xfrm>
          <a:custGeom>
            <a:avLst/>
            <a:gdLst>
              <a:gd name="connsiteX0" fmla="*/ 842596 w 5394960"/>
              <a:gd name="connsiteY0" fmla="*/ 0 h 6858000"/>
              <a:gd name="connsiteX1" fmla="*/ 5394960 w 5394960"/>
              <a:gd name="connsiteY1" fmla="*/ 0 h 6858000"/>
              <a:gd name="connsiteX2" fmla="*/ 5394960 w 5394960"/>
              <a:gd name="connsiteY2" fmla="*/ 21851 h 6858000"/>
              <a:gd name="connsiteX3" fmla="*/ 4365943 w 5394960"/>
              <a:gd name="connsiteY3" fmla="*/ 6858000 h 6858000"/>
              <a:gd name="connsiteX4" fmla="*/ 0 w 5394960"/>
              <a:gd name="connsiteY4" fmla="*/ 6858000 h 6858000"/>
              <a:gd name="connsiteX5" fmla="*/ 0 w 5394960"/>
              <a:gd name="connsiteY5" fmla="*/ 566615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3" name="Isosceles Triangle 22">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6619283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59CAA2E3-D834-49C6-B692-5A8ACCDE004C}"/>
              </a:ext>
            </a:extLst>
          </p:cNvPr>
          <p:cNvSpPr>
            <a:spLocks noGrp="1"/>
          </p:cNvSpPr>
          <p:nvPr>
            <p:ph idx="1"/>
          </p:nvPr>
        </p:nvSpPr>
        <p:spPr>
          <a:xfrm>
            <a:off x="696188" y="482617"/>
            <a:ext cx="8596668" cy="5230026"/>
          </a:xfrm>
        </p:spPr>
        <p:txBody>
          <a:bodyPr>
            <a:normAutofit/>
          </a:bodyPr>
          <a:lstStyle/>
          <a:p>
            <a:r>
              <a:rPr lang="en-GB" sz="2400" dirty="0">
                <a:solidFill>
                  <a:schemeClr val="tx1"/>
                </a:solidFill>
              </a:rPr>
              <a:t>Similar to Green, </a:t>
            </a:r>
            <a:r>
              <a:rPr lang="en-GB" sz="2400" dirty="0" err="1">
                <a:solidFill>
                  <a:schemeClr val="tx1"/>
                </a:solidFill>
              </a:rPr>
              <a:t>Hindery's</a:t>
            </a:r>
            <a:r>
              <a:rPr lang="en-GB" sz="2400" dirty="0">
                <a:solidFill>
                  <a:schemeClr val="tx1"/>
                </a:solidFill>
              </a:rPr>
              <a:t> concern is not with how Hindu ethical systems or models of conduct may have served as normalizing influences on people. Instead, he applies a descriptive approach in his analysis of what </a:t>
            </a:r>
            <a:r>
              <a:rPr lang="en-GB" sz="2400" b="1" dirty="0">
                <a:solidFill>
                  <a:schemeClr val="tx1"/>
                </a:solidFill>
              </a:rPr>
              <a:t>moral prescriptions </a:t>
            </a:r>
            <a:r>
              <a:rPr lang="en-GB" sz="2400" dirty="0">
                <a:solidFill>
                  <a:schemeClr val="tx1"/>
                </a:solidFill>
              </a:rPr>
              <a:t>people have alleged through their literature and social institution.</a:t>
            </a:r>
          </a:p>
          <a:p>
            <a:pPr marL="0" indent="0">
              <a:buNone/>
            </a:pPr>
            <a:r>
              <a:rPr lang="en-GB" sz="2000" dirty="0">
                <a:solidFill>
                  <a:schemeClr val="tx1"/>
                </a:solidFill>
              </a:rPr>
              <a:t>(Michael B. </a:t>
            </a:r>
            <a:r>
              <a:rPr lang="en-GB" sz="2000" dirty="0" err="1">
                <a:solidFill>
                  <a:schemeClr val="tx1"/>
                </a:solidFill>
              </a:rPr>
              <a:t>Bemem</a:t>
            </a:r>
            <a:r>
              <a:rPr lang="en-GB" sz="2000" i="1" dirty="0">
                <a:solidFill>
                  <a:schemeClr val="tx1"/>
                </a:solidFill>
              </a:rPr>
              <a:t>,</a:t>
            </a:r>
            <a:r>
              <a:rPr lang="en-GB" sz="2000" dirty="0">
                <a:solidFill>
                  <a:schemeClr val="tx1"/>
                </a:solidFill>
              </a:rPr>
              <a:t> Book Review:</a:t>
            </a:r>
            <a:r>
              <a:rPr lang="en-GB" sz="2000" i="1" dirty="0">
                <a:solidFill>
                  <a:schemeClr val="tx1"/>
                </a:solidFill>
              </a:rPr>
              <a:t> </a:t>
            </a:r>
            <a:r>
              <a:rPr lang="en-GB" sz="2000" dirty="0">
                <a:solidFill>
                  <a:schemeClr val="tx1"/>
                </a:solidFill>
              </a:rPr>
              <a:t>“Comparative Ethics in Hindu and Buddhist Traditions by Roderick </a:t>
            </a:r>
            <a:r>
              <a:rPr lang="en-GB" sz="2000" dirty="0" err="1">
                <a:solidFill>
                  <a:schemeClr val="tx1"/>
                </a:solidFill>
              </a:rPr>
              <a:t>Hindery</a:t>
            </a:r>
            <a:r>
              <a:rPr lang="en-GB" sz="2000" dirty="0">
                <a:solidFill>
                  <a:schemeClr val="tx1"/>
                </a:solidFill>
              </a:rPr>
              <a:t>”, Delhi-Varanasi-Patna: Motilal </a:t>
            </a:r>
            <a:r>
              <a:rPr lang="en-GB" sz="2000" dirty="0" err="1">
                <a:solidFill>
                  <a:schemeClr val="tx1"/>
                </a:solidFill>
              </a:rPr>
              <a:t>Banarsidass</a:t>
            </a:r>
            <a:r>
              <a:rPr lang="en-GB" sz="2000" dirty="0">
                <a:solidFill>
                  <a:schemeClr val="tx1"/>
                </a:solidFill>
              </a:rPr>
              <a:t>, 1978)</a:t>
            </a:r>
          </a:p>
          <a:p>
            <a:endParaRPr lang="en-GB" sz="2400" dirty="0">
              <a:solidFill>
                <a:schemeClr val="tx1"/>
              </a:solidFill>
            </a:endParaRPr>
          </a:p>
        </p:txBody>
      </p:sp>
    </p:spTree>
    <p:extLst>
      <p:ext uri="{BB962C8B-B14F-4D97-AF65-F5344CB8AC3E}">
        <p14:creationId xmlns:p14="http://schemas.microsoft.com/office/powerpoint/2010/main" val="14641576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1F2B4773-3207-44CC-B7AC-892B704982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4" name="Straight Connector 13">
              <a:extLst>
                <a:ext uri="{FF2B5EF4-FFF2-40B4-BE49-F238E27FC236}">
                  <a16:creationId xmlns:a16="http://schemas.microsoft.com/office/drawing/2014/main" id="{2B8267CA-A7A5-4E11-9D92-4EAC3DD3E8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E83D61B5-C6B4-4A4B-85AD-FEE7A5491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A0B67FE4-688F-4497-8BFD-157613A69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5">
              <a:extLst>
                <a:ext uri="{FF2B5EF4-FFF2-40B4-BE49-F238E27FC236}">
                  <a16:creationId xmlns:a16="http://schemas.microsoft.com/office/drawing/2014/main" id="{3BF5BE1A-9BAC-4581-A82B-FD8FE3159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971E5644-6772-414A-8199-E30BFB02A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E8246D50-BB0C-408E-93FD-7B8D63A7F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8">
              <a:extLst>
                <a:ext uri="{FF2B5EF4-FFF2-40B4-BE49-F238E27FC236}">
                  <a16:creationId xmlns:a16="http://schemas.microsoft.com/office/drawing/2014/main" id="{AFBC5D22-68C1-44FB-8181-CB84ECAA8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9">
              <a:extLst>
                <a:ext uri="{FF2B5EF4-FFF2-40B4-BE49-F238E27FC236}">
                  <a16:creationId xmlns:a16="http://schemas.microsoft.com/office/drawing/2014/main" id="{FB6D0FCE-FBDB-4655-A1A7-640B1E86B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BC8157DF-FD90-4AD6-B803-3AC0ACD8E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a:extLst>
                <a:ext uri="{FF2B5EF4-FFF2-40B4-BE49-F238E27FC236}">
                  <a16:creationId xmlns:a16="http://schemas.microsoft.com/office/drawing/2014/main" id="{3548B067-9D63-4D21-92EF-CBC9E6338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25" name="Rectangle 24">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9" name="Isosceles Triangle 28">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4" name="Title 3">
            <a:extLst>
              <a:ext uri="{FF2B5EF4-FFF2-40B4-BE49-F238E27FC236}">
                <a16:creationId xmlns:a16="http://schemas.microsoft.com/office/drawing/2014/main" id="{814F1A03-6157-4C38-A0C6-5BD7F2B6DC9E}"/>
              </a:ext>
            </a:extLst>
          </p:cNvPr>
          <p:cNvSpPr>
            <a:spLocks noGrp="1"/>
          </p:cNvSpPr>
          <p:nvPr>
            <p:ph type="title"/>
          </p:nvPr>
        </p:nvSpPr>
        <p:spPr>
          <a:xfrm>
            <a:off x="673754" y="643467"/>
            <a:ext cx="4203045" cy="1375608"/>
          </a:xfrm>
        </p:spPr>
        <p:txBody>
          <a:bodyPr vert="horz" lIns="91440" tIns="45720" rIns="91440" bIns="45720" rtlCol="0" anchor="ctr">
            <a:normAutofit/>
          </a:bodyPr>
          <a:lstStyle/>
          <a:p>
            <a:r>
              <a:rPr lang="en-US" sz="3600" dirty="0">
                <a:solidFill>
                  <a:schemeClr val="bg1"/>
                </a:solidFill>
              </a:rPr>
              <a:t>Little and Twiss’ Work</a:t>
            </a:r>
          </a:p>
        </p:txBody>
      </p:sp>
      <p:sp>
        <p:nvSpPr>
          <p:cNvPr id="6" name="Text Placeholder 5">
            <a:extLst>
              <a:ext uri="{FF2B5EF4-FFF2-40B4-BE49-F238E27FC236}">
                <a16:creationId xmlns:a16="http://schemas.microsoft.com/office/drawing/2014/main" id="{74ACF4EA-A2E8-4467-B615-6DEC7EDE5EF1}"/>
              </a:ext>
            </a:extLst>
          </p:cNvPr>
          <p:cNvSpPr>
            <a:spLocks noGrp="1"/>
          </p:cNvSpPr>
          <p:nvPr>
            <p:ph type="body" sz="half" idx="2"/>
          </p:nvPr>
        </p:nvSpPr>
        <p:spPr>
          <a:xfrm>
            <a:off x="485246" y="2432767"/>
            <a:ext cx="4434672" cy="3440110"/>
          </a:xfrm>
        </p:spPr>
        <p:txBody>
          <a:bodyPr vert="horz" lIns="91440" tIns="45720" rIns="91440" bIns="45720" rtlCol="0">
            <a:normAutofit/>
          </a:bodyPr>
          <a:lstStyle/>
          <a:p>
            <a:pPr>
              <a:buFont typeface="Wingdings 3" charset="2"/>
              <a:buChar char=""/>
            </a:pPr>
            <a:r>
              <a:rPr lang="en-US" sz="2400" dirty="0">
                <a:solidFill>
                  <a:schemeClr val="bg1"/>
                </a:solidFill>
              </a:rPr>
              <a:t>They attempted to provide concrete methodology for this new genre.</a:t>
            </a:r>
          </a:p>
          <a:p>
            <a:endParaRPr lang="en-US" sz="2400" dirty="0">
              <a:solidFill>
                <a:schemeClr val="bg1"/>
              </a:solidFill>
            </a:endParaRPr>
          </a:p>
          <a:p>
            <a:pPr>
              <a:buFont typeface="Wingdings 3" charset="2"/>
              <a:buChar char=""/>
            </a:pPr>
            <a:r>
              <a:rPr lang="en-US" sz="2400" dirty="0">
                <a:solidFill>
                  <a:schemeClr val="bg1"/>
                </a:solidFill>
              </a:rPr>
              <a:t>They followed a mid way between Kant and Hume’s method of inquiry </a:t>
            </a:r>
          </a:p>
        </p:txBody>
      </p:sp>
      <p:pic>
        <p:nvPicPr>
          <p:cNvPr id="8" name="Content Placeholder 7">
            <a:extLst>
              <a:ext uri="{FF2B5EF4-FFF2-40B4-BE49-F238E27FC236}">
                <a16:creationId xmlns:a16="http://schemas.microsoft.com/office/drawing/2014/main" id="{DB66DA35-7C76-4429-B8BB-4303EC234D2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869896" y="19382"/>
            <a:ext cx="5206599" cy="6145748"/>
          </a:xfrm>
          <a:prstGeom prst="rect">
            <a:avLst/>
          </a:prstGeom>
        </p:spPr>
      </p:pic>
      <p:sp>
        <p:nvSpPr>
          <p:cNvPr id="31" name="Isosceles Triangle 30">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35322925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8704B1-F189-4BD2-B225-A69E667E641E}"/>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52D99AD2-0BD6-42F9-8BD5-85A44A47F9D2}"/>
              </a:ext>
            </a:extLst>
          </p:cNvPr>
          <p:cNvSpPr>
            <a:spLocks noGrp="1"/>
          </p:cNvSpPr>
          <p:nvPr>
            <p:ph idx="1"/>
          </p:nvPr>
        </p:nvSpPr>
        <p:spPr/>
        <p:txBody>
          <a:bodyPr>
            <a:normAutofit/>
          </a:bodyPr>
          <a:lstStyle/>
          <a:p>
            <a:r>
              <a:rPr lang="en-US" sz="2000" dirty="0"/>
              <a:t>Little and Twiss in Comparative Religious Ethics: A New Methodology, begin with the social problems of cooperation and scarce  resources, and they ask how societies formulate action guides in response to these facts about the human condition.</a:t>
            </a:r>
          </a:p>
          <a:p>
            <a:endParaRPr lang="en-US" sz="2000" dirty="0"/>
          </a:p>
          <a:p>
            <a:r>
              <a:rPr lang="en-GB" sz="2000" dirty="0"/>
              <a:t>this method is distinguished from the formalist procedures by the way in which the structure of practical reason is established. Green settle his in advance and uses it to guide empirical investigations of culture. Little and Twiss allow the structure to emerge in the investigation.</a:t>
            </a:r>
          </a:p>
        </p:txBody>
      </p:sp>
    </p:spTree>
    <p:extLst>
      <p:ext uri="{BB962C8B-B14F-4D97-AF65-F5344CB8AC3E}">
        <p14:creationId xmlns:p14="http://schemas.microsoft.com/office/powerpoint/2010/main" val="2027573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33ABD73-D314-46EA-966F-F9A00D7D45D5}"/>
              </a:ext>
            </a:extLst>
          </p:cNvPr>
          <p:cNvSpPr>
            <a:spLocks noGrp="1"/>
          </p:cNvSpPr>
          <p:nvPr>
            <p:ph type="title"/>
          </p:nvPr>
        </p:nvSpPr>
        <p:spPr/>
        <p:txBody>
          <a:bodyPr>
            <a:normAutofit fontScale="90000"/>
          </a:bodyPr>
          <a:lstStyle/>
          <a:p>
            <a:r>
              <a:rPr lang="en-US" dirty="0"/>
              <a:t>The Third Wave of Comparative Religious Ethics </a:t>
            </a:r>
            <a:br>
              <a:rPr lang="en-US" dirty="0"/>
            </a:br>
            <a:endParaRPr lang="en-GB" dirty="0"/>
          </a:p>
        </p:txBody>
      </p:sp>
      <p:sp>
        <p:nvSpPr>
          <p:cNvPr id="5" name="Text Placeholder 4">
            <a:extLst>
              <a:ext uri="{FF2B5EF4-FFF2-40B4-BE49-F238E27FC236}">
                <a16:creationId xmlns:a16="http://schemas.microsoft.com/office/drawing/2014/main" id="{0281654B-02E9-4E07-8F46-32A0D83F9FCB}"/>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14204592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3FA2BD-C2AD-4410-979F-974DFA858939}"/>
              </a:ext>
            </a:extLst>
          </p:cNvPr>
          <p:cNvSpPr>
            <a:spLocks noGrp="1"/>
          </p:cNvSpPr>
          <p:nvPr>
            <p:ph type="title"/>
          </p:nvPr>
        </p:nvSpPr>
        <p:spPr/>
        <p:txBody>
          <a:bodyPr/>
          <a:lstStyle/>
          <a:p>
            <a:r>
              <a:rPr lang="en-GB" dirty="0"/>
              <a:t>The Beginning of the Third Wave </a:t>
            </a:r>
          </a:p>
        </p:txBody>
      </p:sp>
      <p:sp>
        <p:nvSpPr>
          <p:cNvPr id="3" name="Content Placeholder 2">
            <a:extLst>
              <a:ext uri="{FF2B5EF4-FFF2-40B4-BE49-F238E27FC236}">
                <a16:creationId xmlns:a16="http://schemas.microsoft.com/office/drawing/2014/main" id="{8C35159D-5617-4A7A-9A6F-47F0D8326A1A}"/>
              </a:ext>
            </a:extLst>
          </p:cNvPr>
          <p:cNvSpPr>
            <a:spLocks noGrp="1"/>
          </p:cNvSpPr>
          <p:nvPr>
            <p:ph idx="1"/>
          </p:nvPr>
        </p:nvSpPr>
        <p:spPr>
          <a:xfrm>
            <a:off x="677334" y="1670396"/>
            <a:ext cx="9211384" cy="4504161"/>
          </a:xfrm>
        </p:spPr>
        <p:txBody>
          <a:bodyPr>
            <a:normAutofit/>
          </a:bodyPr>
          <a:lstStyle/>
          <a:p>
            <a:pPr algn="just"/>
            <a:r>
              <a:rPr lang="en-GB" sz="2400" dirty="0">
                <a:solidFill>
                  <a:schemeClr val="tx1"/>
                </a:solidFill>
              </a:rPr>
              <a:t>The beginning  of the third wave of the comparative religious ethics is dated to 2005 when the </a:t>
            </a:r>
            <a:r>
              <a:rPr lang="en-GB" sz="2400" i="1" dirty="0">
                <a:solidFill>
                  <a:schemeClr val="tx1"/>
                </a:solidFill>
              </a:rPr>
              <a:t>Journal of Religious Ethics</a:t>
            </a:r>
            <a:r>
              <a:rPr lang="en-GB" sz="2400" dirty="0">
                <a:solidFill>
                  <a:schemeClr val="tx1"/>
                </a:solidFill>
              </a:rPr>
              <a:t> dedicated a special issue to the comparative ethics. </a:t>
            </a:r>
          </a:p>
          <a:p>
            <a:pPr algn="just"/>
            <a:endParaRPr lang="en-GB" sz="2400" dirty="0">
              <a:solidFill>
                <a:schemeClr val="tx1"/>
              </a:solidFill>
            </a:endParaRPr>
          </a:p>
          <a:p>
            <a:pPr algn="just"/>
            <a:r>
              <a:rPr lang="en-GB" sz="2400" dirty="0">
                <a:solidFill>
                  <a:schemeClr val="tx1"/>
                </a:solidFill>
              </a:rPr>
              <a:t>In addition, a volume edited by </a:t>
            </a:r>
            <a:r>
              <a:rPr lang="en-GB" sz="2400" dirty="0" err="1">
                <a:solidFill>
                  <a:schemeClr val="tx1"/>
                </a:solidFill>
              </a:rPr>
              <a:t>Bucar</a:t>
            </a:r>
            <a:r>
              <a:rPr lang="en-GB" sz="2400" dirty="0">
                <a:solidFill>
                  <a:schemeClr val="tx1"/>
                </a:solidFill>
              </a:rPr>
              <a:t> and Stalnaker in 2012 highlighted the main features and invited some of the key participants in this wave.</a:t>
            </a:r>
          </a:p>
          <a:p>
            <a:pPr marL="0" indent="0" algn="just">
              <a:buNone/>
            </a:pPr>
            <a:r>
              <a:rPr lang="en-GB" sz="2000" dirty="0">
                <a:solidFill>
                  <a:schemeClr val="tx1"/>
                </a:solidFill>
              </a:rPr>
              <a:t>(</a:t>
            </a:r>
            <a:r>
              <a:rPr lang="en-GB" sz="2000" dirty="0" err="1">
                <a:solidFill>
                  <a:schemeClr val="tx1"/>
                </a:solidFill>
              </a:rPr>
              <a:t>Bucar</a:t>
            </a:r>
            <a:r>
              <a:rPr lang="en-GB" sz="2000" dirty="0">
                <a:solidFill>
                  <a:schemeClr val="tx1"/>
                </a:solidFill>
              </a:rPr>
              <a:t> and Stalnaker, eds., </a:t>
            </a:r>
            <a:r>
              <a:rPr lang="en-GB" sz="2000" i="1" dirty="0">
                <a:solidFill>
                  <a:schemeClr val="tx1"/>
                </a:solidFill>
              </a:rPr>
              <a:t>Religious Ethics in a Time of Globalism: Shaping a Third Wave of Comparative Analysis</a:t>
            </a:r>
            <a:r>
              <a:rPr lang="en-GB" sz="2000" dirty="0">
                <a:solidFill>
                  <a:schemeClr val="tx1"/>
                </a:solidFill>
              </a:rPr>
              <a:t>, (London: Palgrave Macmillan, 2012).</a:t>
            </a:r>
          </a:p>
          <a:p>
            <a:pPr algn="just"/>
            <a:endParaRPr lang="en-GB" sz="2400" dirty="0">
              <a:solidFill>
                <a:schemeClr val="tx1"/>
              </a:solidFill>
            </a:endParaRPr>
          </a:p>
        </p:txBody>
      </p:sp>
    </p:spTree>
    <p:extLst>
      <p:ext uri="{BB962C8B-B14F-4D97-AF65-F5344CB8AC3E}">
        <p14:creationId xmlns:p14="http://schemas.microsoft.com/office/powerpoint/2010/main" val="232884436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0" name="Group 29">
            <a:extLst>
              <a:ext uri="{FF2B5EF4-FFF2-40B4-BE49-F238E27FC236}">
                <a16:creationId xmlns:a16="http://schemas.microsoft.com/office/drawing/2014/main" id="{10BE40E3-5550-4CDD-B4FD-387C33EBF1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31" name="Straight Connector 30">
              <a:extLst>
                <a:ext uri="{FF2B5EF4-FFF2-40B4-BE49-F238E27FC236}">
                  <a16:creationId xmlns:a16="http://schemas.microsoft.com/office/drawing/2014/main" id="{71A6B738-E50C-4653-B343-B9D6A5EA2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2" name="Straight Connector 31">
              <a:extLst>
                <a:ext uri="{FF2B5EF4-FFF2-40B4-BE49-F238E27FC236}">
                  <a16:creationId xmlns:a16="http://schemas.microsoft.com/office/drawing/2014/main" id="{498768D6-B28C-40A3-B381-39306F581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3"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Isosceles Triangle 34">
              <a:extLst>
                <a:ext uri="{FF2B5EF4-FFF2-40B4-BE49-F238E27FC236}">
                  <a16:creationId xmlns:a16="http://schemas.microsoft.com/office/drawing/2014/main" id="{3D642632-BBD5-46D6-A91D-9B2BF6821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8"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9" name="Isosceles Triangle 38">
              <a:extLst>
                <a:ext uri="{FF2B5EF4-FFF2-40B4-BE49-F238E27FC236}">
                  <a16:creationId xmlns:a16="http://schemas.microsoft.com/office/drawing/2014/main" id="{2EF7DDF1-FF86-4CA4-B08B-8939557EB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0" name="Isosceles Triangle 39">
              <a:extLst>
                <a:ext uri="{FF2B5EF4-FFF2-40B4-BE49-F238E27FC236}">
                  <a16:creationId xmlns:a16="http://schemas.microsoft.com/office/drawing/2014/main" id="{6D7C1F89-72B2-4FDC-B9E2-04F52D5C5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67" name="Title 3">
            <a:extLst>
              <a:ext uri="{FF2B5EF4-FFF2-40B4-BE49-F238E27FC236}">
                <a16:creationId xmlns:a16="http://schemas.microsoft.com/office/drawing/2014/main" id="{B5609B8D-8229-4FBB-8AF2-1D33BD8026AF}"/>
              </a:ext>
            </a:extLst>
          </p:cNvPr>
          <p:cNvSpPr>
            <a:spLocks noGrp="1"/>
          </p:cNvSpPr>
          <p:nvPr>
            <p:ph type="title"/>
          </p:nvPr>
        </p:nvSpPr>
        <p:spPr>
          <a:xfrm>
            <a:off x="5536734" y="609600"/>
            <a:ext cx="3737268" cy="1320800"/>
          </a:xfrm>
        </p:spPr>
        <p:txBody>
          <a:bodyPr vert="horz" lIns="91440" tIns="45720" rIns="91440" bIns="45720" rtlCol="0" anchor="t">
            <a:normAutofit/>
          </a:bodyPr>
          <a:lstStyle/>
          <a:p>
            <a:endParaRPr lang="en-US" sz="3600" dirty="0"/>
          </a:p>
        </p:txBody>
      </p:sp>
      <p:sp>
        <p:nvSpPr>
          <p:cNvPr id="68" name="Text Placeholder 5">
            <a:extLst>
              <a:ext uri="{FF2B5EF4-FFF2-40B4-BE49-F238E27FC236}">
                <a16:creationId xmlns:a16="http://schemas.microsoft.com/office/drawing/2014/main" id="{01365CE0-C2B0-41D3-852F-ADD37D259567}"/>
              </a:ext>
            </a:extLst>
          </p:cNvPr>
          <p:cNvSpPr>
            <a:spLocks noGrp="1"/>
          </p:cNvSpPr>
          <p:nvPr>
            <p:ph type="body" sz="half" idx="2"/>
          </p:nvPr>
        </p:nvSpPr>
        <p:spPr>
          <a:xfrm>
            <a:off x="5209563" y="2160589"/>
            <a:ext cx="4064439" cy="3880773"/>
          </a:xfrm>
        </p:spPr>
        <p:txBody>
          <a:bodyPr vert="horz" lIns="91440" tIns="45720" rIns="91440" bIns="45720" rtlCol="0">
            <a:normAutofit/>
          </a:bodyPr>
          <a:lstStyle/>
          <a:p>
            <a:pPr>
              <a:buFont typeface="Wingdings 3" charset="2"/>
              <a:buChar char=""/>
            </a:pPr>
            <a:r>
              <a:rPr lang="en-US" sz="2400" dirty="0"/>
              <a:t>What unites the volume is the continuous discussion in and among its chapters concerning the nature of the comparative religious ethics as a field of study and its scope.</a:t>
            </a:r>
          </a:p>
        </p:txBody>
      </p:sp>
      <p:pic>
        <p:nvPicPr>
          <p:cNvPr id="8" name="Content Placeholder 7">
            <a:extLst>
              <a:ext uri="{FF2B5EF4-FFF2-40B4-BE49-F238E27FC236}">
                <a16:creationId xmlns:a16="http://schemas.microsoft.com/office/drawing/2014/main" id="{0E9A9FC4-4E8F-4501-A176-367B93CCF8A4}"/>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13855" r="1" b="1294"/>
          <a:stretch/>
        </p:blipFill>
        <p:spPr>
          <a:xfrm>
            <a:off x="20" y="-1"/>
            <a:ext cx="5394940" cy="6858001"/>
          </a:xfrm>
          <a:custGeom>
            <a:avLst/>
            <a:gdLst>
              <a:gd name="connsiteX0" fmla="*/ 842596 w 5394960"/>
              <a:gd name="connsiteY0" fmla="*/ 0 h 6858000"/>
              <a:gd name="connsiteX1" fmla="*/ 5394960 w 5394960"/>
              <a:gd name="connsiteY1" fmla="*/ 0 h 6858000"/>
              <a:gd name="connsiteX2" fmla="*/ 5394960 w 5394960"/>
              <a:gd name="connsiteY2" fmla="*/ 21851 h 6858000"/>
              <a:gd name="connsiteX3" fmla="*/ 4365943 w 5394960"/>
              <a:gd name="connsiteY3" fmla="*/ 6858000 h 6858000"/>
              <a:gd name="connsiteX4" fmla="*/ 0 w 5394960"/>
              <a:gd name="connsiteY4" fmla="*/ 6858000 h 6858000"/>
              <a:gd name="connsiteX5" fmla="*/ 0 w 5394960"/>
              <a:gd name="connsiteY5" fmla="*/ 566615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42" name="Isosceles Triangle 41">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60996263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62154-772C-44DF-A24B-5EBCFC76B070}"/>
              </a:ext>
            </a:extLst>
          </p:cNvPr>
          <p:cNvSpPr>
            <a:spLocks noGrp="1"/>
          </p:cNvSpPr>
          <p:nvPr>
            <p:ph type="title"/>
          </p:nvPr>
        </p:nvSpPr>
        <p:spPr/>
        <p:txBody>
          <a:bodyPr/>
          <a:lstStyle/>
          <a:p>
            <a:r>
              <a:rPr lang="en-GB" dirty="0"/>
              <a:t>A Difference to the Previous Works </a:t>
            </a:r>
          </a:p>
        </p:txBody>
      </p:sp>
      <p:sp>
        <p:nvSpPr>
          <p:cNvPr id="3" name="Content Placeholder 2">
            <a:extLst>
              <a:ext uri="{FF2B5EF4-FFF2-40B4-BE49-F238E27FC236}">
                <a16:creationId xmlns:a16="http://schemas.microsoft.com/office/drawing/2014/main" id="{F9AD0EB3-1712-4F88-99C0-60F47874EC7A}"/>
              </a:ext>
            </a:extLst>
          </p:cNvPr>
          <p:cNvSpPr>
            <a:spLocks noGrp="1"/>
          </p:cNvSpPr>
          <p:nvPr>
            <p:ph idx="1"/>
          </p:nvPr>
        </p:nvSpPr>
        <p:spPr>
          <a:xfrm>
            <a:off x="677334" y="2160589"/>
            <a:ext cx="9051128" cy="3880773"/>
          </a:xfrm>
        </p:spPr>
        <p:txBody>
          <a:bodyPr>
            <a:normAutofit/>
          </a:bodyPr>
          <a:lstStyle/>
          <a:p>
            <a:pPr algn="just"/>
            <a:r>
              <a:rPr lang="en-GB" sz="2800" dirty="0"/>
              <a:t>A noticeable difference to the previous studies, the Third Wave presents the much higher percentage of women, both as scholars and as objects of intellectual attention. </a:t>
            </a:r>
          </a:p>
          <a:p>
            <a:pPr algn="just"/>
            <a:endParaRPr lang="en-GB" sz="2800" dirty="0"/>
          </a:p>
          <a:p>
            <a:pPr marL="0" indent="0" algn="just">
              <a:buNone/>
            </a:pPr>
            <a:r>
              <a:rPr lang="en-GB" sz="2800" dirty="0"/>
              <a:t>(</a:t>
            </a:r>
            <a:r>
              <a:rPr lang="en-GB" sz="2800" dirty="0" err="1"/>
              <a:t>Bucar</a:t>
            </a:r>
            <a:r>
              <a:rPr lang="en-GB" sz="2800" dirty="0"/>
              <a:t> and Stalnaker, </a:t>
            </a:r>
            <a:r>
              <a:rPr lang="en-GB" sz="2800" i="1" dirty="0"/>
              <a:t>Religious Ethics in a Time of Globalism</a:t>
            </a:r>
            <a:r>
              <a:rPr lang="en-GB" sz="2800" dirty="0"/>
              <a:t>, p. 6.)</a:t>
            </a:r>
          </a:p>
          <a:p>
            <a:pPr algn="just"/>
            <a:endParaRPr lang="en-GB" sz="2800" dirty="0"/>
          </a:p>
        </p:txBody>
      </p:sp>
    </p:spTree>
    <p:extLst>
      <p:ext uri="{BB962C8B-B14F-4D97-AF65-F5344CB8AC3E}">
        <p14:creationId xmlns:p14="http://schemas.microsoft.com/office/powerpoint/2010/main" val="336397125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A95505F-767A-46F2-8C6E-65EF7C7B034C}"/>
              </a:ext>
            </a:extLst>
          </p:cNvPr>
          <p:cNvSpPr>
            <a:spLocks noGrp="1"/>
          </p:cNvSpPr>
          <p:nvPr>
            <p:ph type="title"/>
          </p:nvPr>
        </p:nvSpPr>
        <p:spPr/>
        <p:txBody>
          <a:bodyPr/>
          <a:lstStyle/>
          <a:p>
            <a:r>
              <a:rPr lang="en-GB" dirty="0"/>
              <a:t>The use of the word “wave” suggests a feministic voice</a:t>
            </a:r>
          </a:p>
        </p:txBody>
      </p:sp>
      <p:sp>
        <p:nvSpPr>
          <p:cNvPr id="5" name="Text Placeholder 4">
            <a:extLst>
              <a:ext uri="{FF2B5EF4-FFF2-40B4-BE49-F238E27FC236}">
                <a16:creationId xmlns:a16="http://schemas.microsoft.com/office/drawing/2014/main" id="{85AD83C5-D62C-43C0-9E6F-6D3B0CAE839E}"/>
              </a:ext>
            </a:extLst>
          </p:cNvPr>
          <p:cNvSpPr>
            <a:spLocks noGrp="1"/>
          </p:cNvSpPr>
          <p:nvPr>
            <p:ph type="body" idx="1"/>
          </p:nvPr>
        </p:nvSpPr>
        <p:spPr/>
        <p:txBody>
          <a:bodyPr/>
          <a:lstStyle/>
          <a:p>
            <a:endParaRPr lang="en-GB" dirty="0"/>
          </a:p>
        </p:txBody>
      </p:sp>
      <p:pic>
        <p:nvPicPr>
          <p:cNvPr id="10" name="Content Placeholder 9">
            <a:extLst>
              <a:ext uri="{FF2B5EF4-FFF2-40B4-BE49-F238E27FC236}">
                <a16:creationId xmlns:a16="http://schemas.microsoft.com/office/drawing/2014/main" id="{C01072D3-367B-4BB6-BDC3-4E1195423A7C}"/>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42998" y="2160983"/>
            <a:ext cx="4315501" cy="3880379"/>
          </a:xfrm>
        </p:spPr>
      </p:pic>
      <p:sp>
        <p:nvSpPr>
          <p:cNvPr id="7" name="Text Placeholder 6">
            <a:extLst>
              <a:ext uri="{FF2B5EF4-FFF2-40B4-BE49-F238E27FC236}">
                <a16:creationId xmlns:a16="http://schemas.microsoft.com/office/drawing/2014/main" id="{8EBF6599-4C84-42D7-BA9C-F4CD03D64DBC}"/>
              </a:ext>
            </a:extLst>
          </p:cNvPr>
          <p:cNvSpPr>
            <a:spLocks noGrp="1"/>
          </p:cNvSpPr>
          <p:nvPr>
            <p:ph type="body" sz="quarter" idx="3"/>
          </p:nvPr>
        </p:nvSpPr>
        <p:spPr/>
        <p:txBody>
          <a:bodyPr/>
          <a:lstStyle/>
          <a:p>
            <a:endParaRPr lang="en-GB"/>
          </a:p>
        </p:txBody>
      </p:sp>
      <p:pic>
        <p:nvPicPr>
          <p:cNvPr id="12" name="Content Placeholder 11">
            <a:extLst>
              <a:ext uri="{FF2B5EF4-FFF2-40B4-BE49-F238E27FC236}">
                <a16:creationId xmlns:a16="http://schemas.microsoft.com/office/drawing/2014/main" id="{66C3DEDD-D716-43F3-AE53-98798A69F080}"/>
              </a:ext>
            </a:extLst>
          </p:cNvPr>
          <p:cNvPicPr>
            <a:picLocks noGrp="1" noChangeAspect="1"/>
          </p:cNvPicPr>
          <p:nvPr>
            <p:ph sz="quarter" idx="4"/>
          </p:nvPr>
        </p:nvPicPr>
        <p:blipFill>
          <a:blip r:embed="rId3">
            <a:extLst>
              <a:ext uri="{28A0092B-C50C-407E-A947-70E740481C1C}">
                <a14:useLocalDpi xmlns:a14="http://schemas.microsoft.com/office/drawing/2010/main" val="0"/>
              </a:ext>
            </a:extLst>
          </a:blip>
          <a:stretch>
            <a:fillRect/>
          </a:stretch>
        </p:blipFill>
        <p:spPr>
          <a:xfrm>
            <a:off x="4958499" y="2083324"/>
            <a:ext cx="4315502" cy="3958701"/>
          </a:xfrm>
        </p:spPr>
      </p:pic>
    </p:spTree>
    <p:extLst>
      <p:ext uri="{BB962C8B-B14F-4D97-AF65-F5344CB8AC3E}">
        <p14:creationId xmlns:p14="http://schemas.microsoft.com/office/powerpoint/2010/main" val="362253576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03E561F-BDF5-4796-888C-105D1E42AD80}"/>
              </a:ext>
            </a:extLst>
          </p:cNvPr>
          <p:cNvSpPr>
            <a:spLocks noGrp="1"/>
          </p:cNvSpPr>
          <p:nvPr>
            <p:ph type="title"/>
          </p:nvPr>
        </p:nvSpPr>
        <p:spPr>
          <a:xfrm>
            <a:off x="677334" y="609600"/>
            <a:ext cx="8596668" cy="1320800"/>
          </a:xfrm>
        </p:spPr>
        <p:txBody>
          <a:bodyPr/>
          <a:lstStyle/>
          <a:p>
            <a:r>
              <a:rPr lang="en-GB" dirty="0"/>
              <a:t>Methodological Differences </a:t>
            </a:r>
          </a:p>
        </p:txBody>
      </p:sp>
      <p:sp>
        <p:nvSpPr>
          <p:cNvPr id="8" name="Content Placeholder 7">
            <a:extLst>
              <a:ext uri="{FF2B5EF4-FFF2-40B4-BE49-F238E27FC236}">
                <a16:creationId xmlns:a16="http://schemas.microsoft.com/office/drawing/2014/main" id="{6CBF1945-EBA8-42AC-ABCF-33248F3A7B64}"/>
              </a:ext>
            </a:extLst>
          </p:cNvPr>
          <p:cNvSpPr>
            <a:spLocks noGrp="1"/>
          </p:cNvSpPr>
          <p:nvPr>
            <p:ph idx="1"/>
          </p:nvPr>
        </p:nvSpPr>
        <p:spPr>
          <a:xfrm>
            <a:off x="554785" y="1488613"/>
            <a:ext cx="9183103" cy="4759787"/>
          </a:xfrm>
        </p:spPr>
        <p:txBody>
          <a:bodyPr>
            <a:normAutofit/>
          </a:bodyPr>
          <a:lstStyle/>
          <a:p>
            <a:pPr algn="just"/>
            <a:r>
              <a:rPr lang="en-US" sz="2800" dirty="0" err="1"/>
              <a:t>Bucar</a:t>
            </a:r>
            <a:r>
              <a:rPr lang="en-US" sz="2800" dirty="0"/>
              <a:t> and Stalnaker have identified three methods that are distinctive to the Third Wave from the previous work in comparative religious ethics: </a:t>
            </a:r>
          </a:p>
          <a:p>
            <a:pPr algn="just"/>
            <a:r>
              <a:rPr lang="en-US" sz="2800" dirty="0"/>
              <a:t>the more comparative component; </a:t>
            </a:r>
          </a:p>
          <a:p>
            <a:pPr algn="just"/>
            <a:r>
              <a:rPr lang="en-US" sz="2800" dirty="0"/>
              <a:t>the move from the rational justification of moral systems to more wide areas of study; </a:t>
            </a:r>
          </a:p>
          <a:p>
            <a:pPr algn="just"/>
            <a:r>
              <a:rPr lang="en-US" sz="2800" dirty="0"/>
              <a:t>and redefining the role of the “local culture” in the age of globalization.</a:t>
            </a:r>
            <a:endParaRPr lang="en-GB" sz="2800" dirty="0"/>
          </a:p>
        </p:txBody>
      </p:sp>
    </p:spTree>
    <p:extLst>
      <p:ext uri="{BB962C8B-B14F-4D97-AF65-F5344CB8AC3E}">
        <p14:creationId xmlns:p14="http://schemas.microsoft.com/office/powerpoint/2010/main" val="226191117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B6037-8D92-4EB5-BFDF-DA58BE3D7681}"/>
              </a:ext>
            </a:extLst>
          </p:cNvPr>
          <p:cNvSpPr>
            <a:spLocks noGrp="1"/>
          </p:cNvSpPr>
          <p:nvPr>
            <p:ph type="title"/>
          </p:nvPr>
        </p:nvSpPr>
        <p:spPr>
          <a:xfrm>
            <a:off x="5536734" y="609600"/>
            <a:ext cx="3737268" cy="1320800"/>
          </a:xfrm>
        </p:spPr>
        <p:txBody>
          <a:bodyPr>
            <a:normAutofit/>
          </a:bodyPr>
          <a:lstStyle/>
          <a:p>
            <a:r>
              <a:rPr lang="en-GB" sz="3300"/>
              <a:t>1- The wide Range of  Comparison  </a:t>
            </a:r>
          </a:p>
        </p:txBody>
      </p:sp>
      <p:sp>
        <p:nvSpPr>
          <p:cNvPr id="3" name="Content Placeholder 2">
            <a:extLst>
              <a:ext uri="{FF2B5EF4-FFF2-40B4-BE49-F238E27FC236}">
                <a16:creationId xmlns:a16="http://schemas.microsoft.com/office/drawing/2014/main" id="{912BF75C-BE06-4DA7-B1A6-8C244D586FAC}"/>
              </a:ext>
            </a:extLst>
          </p:cNvPr>
          <p:cNvSpPr>
            <a:spLocks noGrp="1"/>
          </p:cNvSpPr>
          <p:nvPr>
            <p:ph idx="1"/>
          </p:nvPr>
        </p:nvSpPr>
        <p:spPr>
          <a:xfrm>
            <a:off x="5209563" y="2160589"/>
            <a:ext cx="4064439" cy="3880773"/>
          </a:xfrm>
        </p:spPr>
        <p:txBody>
          <a:bodyPr>
            <a:normAutofit/>
          </a:bodyPr>
          <a:lstStyle/>
          <a:p>
            <a:pPr>
              <a:lnSpc>
                <a:spcPct val="90000"/>
              </a:lnSpc>
            </a:pPr>
            <a:r>
              <a:rPr lang="en-US" dirty="0"/>
              <a:t>In the Third Wave, the participants attempt to open the range of comparison to other historical ranges, different cultures and traditions.  </a:t>
            </a:r>
          </a:p>
          <a:p>
            <a:pPr>
              <a:lnSpc>
                <a:spcPct val="90000"/>
              </a:lnSpc>
            </a:pPr>
            <a:r>
              <a:rPr lang="en-US" dirty="0"/>
              <a:t>For example, the study of </a:t>
            </a:r>
            <a:r>
              <a:rPr lang="en-US" dirty="0" err="1"/>
              <a:t>Schofer</a:t>
            </a:r>
            <a:r>
              <a:rPr lang="en-US" dirty="0"/>
              <a:t> on the “rabbinic ethics” is not only based on the textual material of the rabbinic literature, but also he compares his findings to other cultures and traditions such as the Mayan deviation and the Catholics missions in Africa.</a:t>
            </a:r>
            <a:endParaRPr lang="en-GB" dirty="0"/>
          </a:p>
        </p:txBody>
      </p:sp>
      <p:pic>
        <p:nvPicPr>
          <p:cNvPr id="5" name="Picture 4">
            <a:extLst>
              <a:ext uri="{FF2B5EF4-FFF2-40B4-BE49-F238E27FC236}">
                <a16:creationId xmlns:a16="http://schemas.microsoft.com/office/drawing/2014/main" id="{75382440-2E36-4C4F-8F08-3CED76E98E86}"/>
              </a:ext>
            </a:extLst>
          </p:cNvPr>
          <p:cNvPicPr>
            <a:picLocks noChangeAspect="1"/>
          </p:cNvPicPr>
          <p:nvPr/>
        </p:nvPicPr>
        <p:blipFill rotWithShape="1">
          <a:blip r:embed="rId2">
            <a:extLst>
              <a:ext uri="{28A0092B-C50C-407E-A947-70E740481C1C}">
                <a14:useLocalDpi xmlns:a14="http://schemas.microsoft.com/office/drawing/2010/main" val="0"/>
              </a:ext>
            </a:extLst>
          </a:blip>
          <a:srcRect r="1" b="15149"/>
          <a:stretch/>
        </p:blipFill>
        <p:spPr>
          <a:xfrm>
            <a:off x="20" y="-1"/>
            <a:ext cx="5394940" cy="6858001"/>
          </a:xfrm>
          <a:custGeom>
            <a:avLst/>
            <a:gdLst>
              <a:gd name="connsiteX0" fmla="*/ 842596 w 5394960"/>
              <a:gd name="connsiteY0" fmla="*/ 0 h 6858000"/>
              <a:gd name="connsiteX1" fmla="*/ 5394960 w 5394960"/>
              <a:gd name="connsiteY1" fmla="*/ 0 h 6858000"/>
              <a:gd name="connsiteX2" fmla="*/ 5394960 w 5394960"/>
              <a:gd name="connsiteY2" fmla="*/ 21851 h 6858000"/>
              <a:gd name="connsiteX3" fmla="*/ 4365943 w 5394960"/>
              <a:gd name="connsiteY3" fmla="*/ 6858000 h 6858000"/>
              <a:gd name="connsiteX4" fmla="*/ 0 w 5394960"/>
              <a:gd name="connsiteY4" fmla="*/ 6858000 h 6858000"/>
              <a:gd name="connsiteX5" fmla="*/ 0 w 5394960"/>
              <a:gd name="connsiteY5" fmla="*/ 566615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8" name="Isosceles Triangle 9">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95430195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04CC8-FB60-4DBF-8336-9D9E9C205C9B}"/>
              </a:ext>
            </a:extLst>
          </p:cNvPr>
          <p:cNvSpPr>
            <a:spLocks noGrp="1"/>
          </p:cNvSpPr>
          <p:nvPr>
            <p:ph type="title"/>
          </p:nvPr>
        </p:nvSpPr>
        <p:spPr/>
        <p:txBody>
          <a:bodyPr>
            <a:normAutofit fontScale="90000"/>
          </a:bodyPr>
          <a:lstStyle/>
          <a:p>
            <a:r>
              <a:rPr lang="en-GB" dirty="0"/>
              <a:t>2- The expansion of the themes from just the rational justification to the evaluation of the data available. </a:t>
            </a:r>
            <a:br>
              <a:rPr lang="en-GB" dirty="0"/>
            </a:br>
            <a:endParaRPr lang="en-GB" dirty="0"/>
          </a:p>
        </p:txBody>
      </p:sp>
      <p:sp>
        <p:nvSpPr>
          <p:cNvPr id="3" name="Content Placeholder 2">
            <a:extLst>
              <a:ext uri="{FF2B5EF4-FFF2-40B4-BE49-F238E27FC236}">
                <a16:creationId xmlns:a16="http://schemas.microsoft.com/office/drawing/2014/main" id="{23405A86-4537-420B-9EAA-43A2B1159FF8}"/>
              </a:ext>
            </a:extLst>
          </p:cNvPr>
          <p:cNvSpPr>
            <a:spLocks noGrp="1"/>
          </p:cNvSpPr>
          <p:nvPr>
            <p:ph idx="1"/>
          </p:nvPr>
        </p:nvSpPr>
        <p:spPr/>
        <p:txBody>
          <a:bodyPr>
            <a:normAutofit/>
          </a:bodyPr>
          <a:lstStyle/>
          <a:p>
            <a:r>
              <a:rPr lang="en-GB" sz="2400" dirty="0"/>
              <a:t>This means that the interest in the comparative studies goes far beyond a desire to “illustrate” a broader thesis, but it also does not rest content with the naive thought that everything is important and presents its own truth unproblematically, without analysis.</a:t>
            </a:r>
          </a:p>
          <a:p>
            <a:pPr marL="0" indent="0">
              <a:buNone/>
            </a:pPr>
            <a:r>
              <a:rPr lang="en-GB" sz="2400" dirty="0"/>
              <a:t>(</a:t>
            </a:r>
            <a:r>
              <a:rPr lang="en-GB" sz="2400" dirty="0" err="1"/>
              <a:t>Bucar</a:t>
            </a:r>
            <a:r>
              <a:rPr lang="en-GB" sz="2400" dirty="0"/>
              <a:t> and Stalnaker, </a:t>
            </a:r>
            <a:r>
              <a:rPr lang="en-GB" sz="2400" i="1" dirty="0"/>
              <a:t>Religious Ethics in a Time of Globalism</a:t>
            </a:r>
            <a:r>
              <a:rPr lang="en-GB" sz="2400" dirty="0"/>
              <a:t>, p. 9.)</a:t>
            </a:r>
          </a:p>
          <a:p>
            <a:endParaRPr lang="en-GB" sz="2400" dirty="0"/>
          </a:p>
        </p:txBody>
      </p:sp>
    </p:spTree>
    <p:extLst>
      <p:ext uri="{BB962C8B-B14F-4D97-AF65-F5344CB8AC3E}">
        <p14:creationId xmlns:p14="http://schemas.microsoft.com/office/powerpoint/2010/main" val="289479315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E90B9E-5EC9-40D8-8368-07CED3E14344}"/>
              </a:ext>
            </a:extLst>
          </p:cNvPr>
          <p:cNvSpPr>
            <a:spLocks noGrp="1"/>
          </p:cNvSpPr>
          <p:nvPr>
            <p:ph type="title"/>
          </p:nvPr>
        </p:nvSpPr>
        <p:spPr/>
        <p:txBody>
          <a:bodyPr/>
          <a:lstStyle/>
          <a:p>
            <a:r>
              <a:rPr lang="en-GB" dirty="0"/>
              <a:t>3- Redefining the Role of the </a:t>
            </a:r>
            <a:r>
              <a:rPr lang="en-GB" b="1" dirty="0"/>
              <a:t>“local culture” </a:t>
            </a:r>
            <a:endParaRPr lang="en-GB" dirty="0"/>
          </a:p>
        </p:txBody>
      </p:sp>
      <p:sp>
        <p:nvSpPr>
          <p:cNvPr id="3" name="Content Placeholder 2">
            <a:extLst>
              <a:ext uri="{FF2B5EF4-FFF2-40B4-BE49-F238E27FC236}">
                <a16:creationId xmlns:a16="http://schemas.microsoft.com/office/drawing/2014/main" id="{8EF196D8-0EC6-4D76-AD23-458D1D2EA8A8}"/>
              </a:ext>
            </a:extLst>
          </p:cNvPr>
          <p:cNvSpPr>
            <a:spLocks noGrp="1"/>
          </p:cNvSpPr>
          <p:nvPr>
            <p:ph idx="1"/>
          </p:nvPr>
        </p:nvSpPr>
        <p:spPr/>
        <p:txBody>
          <a:bodyPr>
            <a:normAutofit/>
          </a:bodyPr>
          <a:lstStyle/>
          <a:p>
            <a:r>
              <a:rPr lang="en-GB" sz="2400" dirty="0"/>
              <a:t>This means the awareness to describe and represent “the other” in ways sensitive to their own self understandings and to promote their  tendency to focus on  both general questions and local specificity. </a:t>
            </a:r>
          </a:p>
          <a:p>
            <a:endParaRPr lang="en-GB" sz="2400" dirty="0"/>
          </a:p>
          <a:p>
            <a:r>
              <a:rPr lang="en-GB" sz="2400" dirty="0"/>
              <a:t>It is essential for an analysist to discern what is essential from what is accidental in the tradition being studied.</a:t>
            </a:r>
          </a:p>
          <a:p>
            <a:pPr marL="0" indent="0">
              <a:buNone/>
            </a:pPr>
            <a:r>
              <a:rPr lang="en-GB" dirty="0"/>
              <a:t>(</a:t>
            </a:r>
            <a:r>
              <a:rPr lang="en-GB" dirty="0" err="1"/>
              <a:t>Bucar</a:t>
            </a:r>
            <a:r>
              <a:rPr lang="en-GB" dirty="0"/>
              <a:t> and Stalnaker, </a:t>
            </a:r>
            <a:r>
              <a:rPr lang="en-GB" i="1" dirty="0"/>
              <a:t>Religious Ethics in a Time of Globalism</a:t>
            </a:r>
            <a:r>
              <a:rPr lang="en-GB" dirty="0"/>
              <a:t>, p. 10.)</a:t>
            </a:r>
          </a:p>
          <a:p>
            <a:endParaRPr lang="en-GB" sz="2400" dirty="0"/>
          </a:p>
        </p:txBody>
      </p:sp>
    </p:spTree>
    <p:extLst>
      <p:ext uri="{BB962C8B-B14F-4D97-AF65-F5344CB8AC3E}">
        <p14:creationId xmlns:p14="http://schemas.microsoft.com/office/powerpoint/2010/main" val="183640675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1EEDB-8B28-4304-BAA9-FDE1F8165877}"/>
              </a:ext>
            </a:extLst>
          </p:cNvPr>
          <p:cNvSpPr>
            <a:spLocks noGrp="1"/>
          </p:cNvSpPr>
          <p:nvPr>
            <p:ph type="title"/>
          </p:nvPr>
        </p:nvSpPr>
        <p:spPr/>
        <p:txBody>
          <a:bodyPr/>
          <a:lstStyle/>
          <a:p>
            <a:r>
              <a:rPr lang="en-GB" b="1" dirty="0"/>
              <a:t>Concluding Remarks</a:t>
            </a:r>
            <a:br>
              <a:rPr lang="en-GB" dirty="0"/>
            </a:br>
            <a:endParaRPr lang="en-GB" dirty="0"/>
          </a:p>
        </p:txBody>
      </p:sp>
      <p:sp>
        <p:nvSpPr>
          <p:cNvPr id="3" name="Content Placeholder 2">
            <a:extLst>
              <a:ext uri="{FF2B5EF4-FFF2-40B4-BE49-F238E27FC236}">
                <a16:creationId xmlns:a16="http://schemas.microsoft.com/office/drawing/2014/main" id="{21D81648-5788-4B43-830A-EEE34B4B35EB}"/>
              </a:ext>
            </a:extLst>
          </p:cNvPr>
          <p:cNvSpPr>
            <a:spLocks noGrp="1"/>
          </p:cNvSpPr>
          <p:nvPr>
            <p:ph idx="1"/>
          </p:nvPr>
        </p:nvSpPr>
        <p:spPr/>
        <p:txBody>
          <a:bodyPr>
            <a:normAutofit/>
          </a:bodyPr>
          <a:lstStyle/>
          <a:p>
            <a:r>
              <a:rPr lang="en-GB" sz="2400" dirty="0"/>
              <a:t>The Challenge of the CRE being a new genre which is still being debated as a discipline or a conversation among disciplines.</a:t>
            </a:r>
          </a:p>
          <a:p>
            <a:pPr marL="0" indent="0">
              <a:buNone/>
            </a:pPr>
            <a:endParaRPr lang="en-GB" sz="2400" dirty="0"/>
          </a:p>
          <a:p>
            <a:r>
              <a:rPr lang="en-GB" sz="2400" dirty="0"/>
              <a:t>In the interfaith studies I suggest developing this genre in two main lines; the interreligious dialogue and the interfaith education.</a:t>
            </a:r>
          </a:p>
        </p:txBody>
      </p:sp>
    </p:spTree>
    <p:extLst>
      <p:ext uri="{BB962C8B-B14F-4D97-AF65-F5344CB8AC3E}">
        <p14:creationId xmlns:p14="http://schemas.microsoft.com/office/powerpoint/2010/main" val="61449882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otalTime>14</TotalTime>
  <Words>1526</Words>
  <Application>Microsoft Office PowerPoint</Application>
  <PresentationFormat>Widescreen</PresentationFormat>
  <Paragraphs>89</Paragraphs>
  <Slides>29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29</vt:i4>
      </vt:variant>
    </vt:vector>
  </HeadingPairs>
  <TitlesOfParts>
    <vt:vector size="34" baseType="lpstr">
      <vt:lpstr>Arial</vt:lpstr>
      <vt:lpstr>Calibri</vt:lpstr>
      <vt:lpstr>Trebuchet MS</vt:lpstr>
      <vt:lpstr>Wingdings 3</vt:lpstr>
      <vt:lpstr>Facet</vt:lpstr>
      <vt:lpstr>Comparative Religious Ethics: Literature Review  </vt:lpstr>
      <vt:lpstr>The Beginning of Comparison </vt:lpstr>
      <vt:lpstr>PowerPoint Presentation</vt:lpstr>
      <vt:lpstr>PowerPoint Presentation</vt:lpstr>
      <vt:lpstr>PowerPoint Presentation</vt:lpstr>
      <vt:lpstr>The Aim of Comparison </vt:lpstr>
      <vt:lpstr>David Hume </vt:lpstr>
      <vt:lpstr>PowerPoint Presentation</vt:lpstr>
      <vt:lpstr>Immanuel Kant </vt:lpstr>
      <vt:lpstr>Kant and His Moral Reasoning Philosophy </vt:lpstr>
      <vt:lpstr>The Role of a Philosopher in Moral Reasoning  </vt:lpstr>
      <vt:lpstr>Mid-twentieth Century Comparative Religious Ethics </vt:lpstr>
      <vt:lpstr>The Beginning of a New Phase </vt:lpstr>
      <vt:lpstr>Green’s Work</vt:lpstr>
      <vt:lpstr>The Power of Green’s Method</vt:lpstr>
      <vt:lpstr>Hindery’s Work</vt:lpstr>
      <vt:lpstr>PowerPoint Presentation</vt:lpstr>
      <vt:lpstr>Little and Twiss’ Work</vt:lpstr>
      <vt:lpstr>PowerPoint Presentation</vt:lpstr>
      <vt:lpstr>The Third Wave of Comparative Religious Ethics  </vt:lpstr>
      <vt:lpstr>The Beginning of the Third Wave </vt:lpstr>
      <vt:lpstr>PowerPoint Presentation</vt:lpstr>
      <vt:lpstr>A Difference to the Previous Works </vt:lpstr>
      <vt:lpstr>The use of the word “wave” suggests a feministic voice</vt:lpstr>
      <vt:lpstr>Methodological Differences </vt:lpstr>
      <vt:lpstr>1- The wide Range of  Comparison  </vt:lpstr>
      <vt:lpstr>2- The expansion of the themes from just the rational justification to the evaluation of the data available.  </vt:lpstr>
      <vt:lpstr>3- Redefining the Role of the “local culture” </vt:lpstr>
      <vt:lpstr>Concluding Remarks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Comparative Religious Ethics: Literature Review  </dc:title>
  <dc:creator>Ahmed</dc:creator>
  <cp:lastModifiedBy>Ahmed</cp:lastModifiedBy>
  <cp:revision>2</cp:revision>
  <dcterms:created xsi:type="dcterms:W3CDTF">2019-06-14T08:33:41Z</dcterms:created>
  <dcterms:modified xsi:type="dcterms:W3CDTF">2019-06-14T08:47:55Z</dcterms:modified>
</cp:coreProperties>
</file>