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Lst>
  <p:sldIdLst>
    <p:sldId id="257" r:id="rId5"/>
    <p:sldId id="259" r:id="rId6"/>
    <p:sldId id="260" r:id="rId7"/>
    <p:sldId id="261" r:id="rId8"/>
    <p:sldId id="262" r:id="rId9"/>
    <p:sldId id="263" r:id="rId10"/>
    <p:sldId id="264" r:id="rId11"/>
    <p:sldId id="265" r:id="rId12"/>
    <p:sldId id="266" r:id="rId13"/>
    <p:sldId id="267" r:id="rId14"/>
    <p:sldId id="270" r:id="rId15"/>
    <p:sldId id="268" r:id="rId16"/>
    <p:sldId id="269" r:id="rId17"/>
    <p:sldId id="271" r:id="rId18"/>
    <p:sldId id="272"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8" autoAdjust="0"/>
    <p:restoredTop sz="94619" autoAdjust="0"/>
  </p:normalViewPr>
  <p:slideViewPr>
    <p:cSldViewPr snapToGrid="0">
      <p:cViewPr varScale="1">
        <p:scale>
          <a:sx n="85" d="100"/>
          <a:sy n="85" d="100"/>
        </p:scale>
        <p:origin x="42" y="2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Hancox" userId="d8715ae3-2f59-4989-ba7f-bf5a631c6e99" providerId="ADAL" clId="{68EDB9C2-202E-4C5A-8647-A67E2FEB9279}"/>
    <pc:docChg chg="modSld">
      <pc:chgData name="Catherine Hancox" userId="d8715ae3-2f59-4989-ba7f-bf5a631c6e99" providerId="ADAL" clId="{68EDB9C2-202E-4C5A-8647-A67E2FEB9279}" dt="2021-11-13T15:46:30.782" v="17" actId="20577"/>
      <pc:docMkLst>
        <pc:docMk/>
      </pc:docMkLst>
      <pc:sldChg chg="modSp mod">
        <pc:chgData name="Catherine Hancox" userId="d8715ae3-2f59-4989-ba7f-bf5a631c6e99" providerId="ADAL" clId="{68EDB9C2-202E-4C5A-8647-A67E2FEB9279}" dt="2021-11-13T15:43:55.621" v="5" actId="20577"/>
        <pc:sldMkLst>
          <pc:docMk/>
          <pc:sldMk cId="3518804628" sldId="264"/>
        </pc:sldMkLst>
        <pc:spChg chg="mod">
          <ac:chgData name="Catherine Hancox" userId="d8715ae3-2f59-4989-ba7f-bf5a631c6e99" providerId="ADAL" clId="{68EDB9C2-202E-4C5A-8647-A67E2FEB9279}" dt="2021-11-13T15:43:55.621" v="5" actId="20577"/>
          <ac:spMkLst>
            <pc:docMk/>
            <pc:sldMk cId="3518804628" sldId="264"/>
            <ac:spMk id="3" creationId="{5F214932-C23E-4F53-A72C-C95AF4EF01D0}"/>
          </ac:spMkLst>
        </pc:spChg>
      </pc:sldChg>
      <pc:sldChg chg="modSp mod">
        <pc:chgData name="Catherine Hancox" userId="d8715ae3-2f59-4989-ba7f-bf5a631c6e99" providerId="ADAL" clId="{68EDB9C2-202E-4C5A-8647-A67E2FEB9279}" dt="2021-11-13T15:46:30.782" v="17" actId="20577"/>
        <pc:sldMkLst>
          <pc:docMk/>
          <pc:sldMk cId="2995855598" sldId="273"/>
        </pc:sldMkLst>
        <pc:spChg chg="mod">
          <ac:chgData name="Catherine Hancox" userId="d8715ae3-2f59-4989-ba7f-bf5a631c6e99" providerId="ADAL" clId="{68EDB9C2-202E-4C5A-8647-A67E2FEB9279}" dt="2021-11-13T15:46:30.782" v="17" actId="20577"/>
          <ac:spMkLst>
            <pc:docMk/>
            <pc:sldMk cId="2995855598" sldId="273"/>
            <ac:spMk id="2" creationId="{80061E4E-EE63-40AD-A4CB-088A92617078}"/>
          </ac:spMkLst>
        </pc:spChg>
        <pc:spChg chg="mod">
          <ac:chgData name="Catherine Hancox" userId="d8715ae3-2f59-4989-ba7f-bf5a631c6e99" providerId="ADAL" clId="{68EDB9C2-202E-4C5A-8647-A67E2FEB9279}" dt="2021-11-13T15:46:17.087" v="6" actId="6549"/>
          <ac:spMkLst>
            <pc:docMk/>
            <pc:sldMk cId="2995855598" sldId="273"/>
            <ac:spMk id="3" creationId="{3471F8A6-3195-4B07-B61C-ACDFEEA7854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11/12/2021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11/12/2021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11/12/2021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11/12/2021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11/12/2021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11/12/2021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11/12/2021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1191" y="1020431"/>
            <a:ext cx="10993549" cy="1475013"/>
          </a:xfrm>
        </p:spPr>
        <p:txBody>
          <a:bodyPr>
            <a:normAutofit/>
          </a:bodyPr>
          <a:lstStyle/>
          <a:p>
            <a:r>
              <a:rPr lang="en-US" dirty="0"/>
              <a:t>OPT in Practice</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1194" y="2495445"/>
            <a:ext cx="10993546" cy="468233"/>
          </a:xfrm>
        </p:spPr>
        <p:txBody>
          <a:bodyPr>
            <a:normAutofit/>
          </a:bodyPr>
          <a:lstStyle/>
          <a:p>
            <a:r>
              <a:rPr lang="en-US" dirty="0"/>
              <a:t>What you need to know</a:t>
            </a:r>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abstract image">
            <a:extLst>
              <a:ext uri="{FF2B5EF4-FFF2-40B4-BE49-F238E27FC236}">
                <a16:creationId xmlns:a16="http://schemas.microsoft.com/office/drawing/2014/main" id="{F1A8C364-94D4-4630-BAD0-78722F347055}"/>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48733" y="3081867"/>
            <a:ext cx="11260667" cy="3310466"/>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95788-A54E-4934-B310-DECC72A0BFA0}"/>
              </a:ext>
            </a:extLst>
          </p:cNvPr>
          <p:cNvSpPr>
            <a:spLocks noGrp="1"/>
          </p:cNvSpPr>
          <p:nvPr>
            <p:ph type="title"/>
          </p:nvPr>
        </p:nvSpPr>
        <p:spPr/>
        <p:txBody>
          <a:bodyPr/>
          <a:lstStyle/>
          <a:p>
            <a:r>
              <a:rPr lang="en-GB" dirty="0"/>
              <a:t>Technological competence</a:t>
            </a:r>
          </a:p>
        </p:txBody>
      </p:sp>
      <p:sp>
        <p:nvSpPr>
          <p:cNvPr id="3" name="Content Placeholder 2">
            <a:extLst>
              <a:ext uri="{FF2B5EF4-FFF2-40B4-BE49-F238E27FC236}">
                <a16:creationId xmlns:a16="http://schemas.microsoft.com/office/drawing/2014/main" id="{DEEE7B12-EBB9-41B1-B282-A1F3FD873437}"/>
              </a:ext>
            </a:extLst>
          </p:cNvPr>
          <p:cNvSpPr>
            <a:spLocks noGrp="1"/>
          </p:cNvSpPr>
          <p:nvPr>
            <p:ph idx="1"/>
          </p:nvPr>
        </p:nvSpPr>
        <p:spPr>
          <a:xfrm>
            <a:off x="581192" y="2340864"/>
            <a:ext cx="11029615" cy="4245060"/>
          </a:xfrm>
        </p:spPr>
        <p:txBody>
          <a:bodyPr>
            <a:noAutofit/>
          </a:bodyPr>
          <a:lstStyle/>
          <a:p>
            <a:r>
              <a:rPr lang="en-GB" sz="2400" dirty="0"/>
              <a:t>It is the responsibility of the counsellor to make sure that anti-virus, encryption, pop-up blockers and other technological software tools are up-to-date and do not interfere with the therapeutic process. </a:t>
            </a:r>
          </a:p>
          <a:p>
            <a:r>
              <a:rPr lang="en-GB" sz="2400" dirty="0"/>
              <a:t>Clients should be informed of what technology they need to work online and warned about common technological failures such as WIFI disconnecting or being poor. </a:t>
            </a:r>
          </a:p>
          <a:p>
            <a:r>
              <a:rPr lang="en-GB" sz="2400" dirty="0"/>
              <a:t>Some clients may have broadband that does not support video calling. </a:t>
            </a:r>
          </a:p>
          <a:p>
            <a:r>
              <a:rPr lang="en-GB" sz="2400" dirty="0"/>
              <a:t>Clients should also be informed of any potential security risks as part of the assessment procedure.</a:t>
            </a:r>
          </a:p>
        </p:txBody>
      </p:sp>
    </p:spTree>
    <p:extLst>
      <p:ext uri="{BB962C8B-B14F-4D97-AF65-F5344CB8AC3E}">
        <p14:creationId xmlns:p14="http://schemas.microsoft.com/office/powerpoint/2010/main" val="3870542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4923B-1907-41BE-8F09-7516A453E246}"/>
              </a:ext>
            </a:extLst>
          </p:cNvPr>
          <p:cNvSpPr>
            <a:spLocks noGrp="1"/>
          </p:cNvSpPr>
          <p:nvPr>
            <p:ph type="title"/>
          </p:nvPr>
        </p:nvSpPr>
        <p:spPr/>
        <p:txBody>
          <a:bodyPr/>
          <a:lstStyle/>
          <a:p>
            <a:r>
              <a:rPr lang="en-GB" dirty="0"/>
              <a:t>Be aware of your </a:t>
            </a:r>
            <a:r>
              <a:rPr lang="en-GB" dirty="0" err="1"/>
              <a:t>wifi</a:t>
            </a:r>
            <a:r>
              <a:rPr lang="en-GB" dirty="0"/>
              <a:t> capability</a:t>
            </a:r>
          </a:p>
        </p:txBody>
      </p:sp>
      <p:sp>
        <p:nvSpPr>
          <p:cNvPr id="3" name="Content Placeholder 2">
            <a:extLst>
              <a:ext uri="{FF2B5EF4-FFF2-40B4-BE49-F238E27FC236}">
                <a16:creationId xmlns:a16="http://schemas.microsoft.com/office/drawing/2014/main" id="{C8FDA20E-1CEE-453E-A26B-0FA334DBA149}"/>
              </a:ext>
            </a:extLst>
          </p:cNvPr>
          <p:cNvSpPr>
            <a:spLocks noGrp="1"/>
          </p:cNvSpPr>
          <p:nvPr>
            <p:ph idx="1"/>
          </p:nvPr>
        </p:nvSpPr>
        <p:spPr/>
        <p:txBody>
          <a:bodyPr>
            <a:normAutofit/>
          </a:bodyPr>
          <a:lstStyle/>
          <a:p>
            <a:r>
              <a:rPr lang="en-GB" sz="2800" dirty="0"/>
              <a:t>Be sure that your broadband speed is capable of running live video exchange.</a:t>
            </a:r>
          </a:p>
          <a:p>
            <a:r>
              <a:rPr lang="en-GB" sz="2800" dirty="0"/>
              <a:t>At peak time, speeds can slow down. </a:t>
            </a:r>
          </a:p>
          <a:p>
            <a:r>
              <a:rPr lang="en-GB" sz="2800" dirty="0"/>
              <a:t>If multiple people are using your WIFI router, speeds will slow down. </a:t>
            </a:r>
          </a:p>
          <a:p>
            <a:r>
              <a:rPr lang="en-GB" sz="2800" dirty="0"/>
              <a:t> The client’s broadband speed may be slower than yours</a:t>
            </a:r>
          </a:p>
        </p:txBody>
      </p:sp>
    </p:spTree>
    <p:extLst>
      <p:ext uri="{BB962C8B-B14F-4D97-AF65-F5344CB8AC3E}">
        <p14:creationId xmlns:p14="http://schemas.microsoft.com/office/powerpoint/2010/main" val="4289330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A53B2-2FDC-4983-B388-6501C8CDD84C}"/>
              </a:ext>
            </a:extLst>
          </p:cNvPr>
          <p:cNvSpPr>
            <a:spLocks noGrp="1"/>
          </p:cNvSpPr>
          <p:nvPr>
            <p:ph type="title"/>
          </p:nvPr>
        </p:nvSpPr>
        <p:spPr/>
        <p:txBody>
          <a:bodyPr/>
          <a:lstStyle/>
          <a:p>
            <a:r>
              <a:rPr lang="en-GB" dirty="0"/>
              <a:t>Consider the following:</a:t>
            </a:r>
          </a:p>
        </p:txBody>
      </p:sp>
      <p:sp>
        <p:nvSpPr>
          <p:cNvPr id="3" name="Content Placeholder 2">
            <a:extLst>
              <a:ext uri="{FF2B5EF4-FFF2-40B4-BE49-F238E27FC236}">
                <a16:creationId xmlns:a16="http://schemas.microsoft.com/office/drawing/2014/main" id="{D5E9DAF0-E9CA-4F61-9034-9A364D57B6B7}"/>
              </a:ext>
            </a:extLst>
          </p:cNvPr>
          <p:cNvSpPr>
            <a:spLocks noGrp="1"/>
          </p:cNvSpPr>
          <p:nvPr>
            <p:ph idx="1"/>
          </p:nvPr>
        </p:nvSpPr>
        <p:spPr/>
        <p:txBody>
          <a:bodyPr>
            <a:normAutofit/>
          </a:bodyPr>
          <a:lstStyle/>
          <a:p>
            <a:r>
              <a:rPr lang="en-GB" sz="2800" dirty="0"/>
              <a:t>Are you experienced in the use of the appropriate technology? </a:t>
            </a:r>
          </a:p>
          <a:p>
            <a:r>
              <a:rPr lang="en-GB" sz="2800" dirty="0"/>
              <a:t>Does it hold any concern for you? </a:t>
            </a:r>
          </a:p>
          <a:p>
            <a:r>
              <a:rPr lang="en-GB" sz="2800" dirty="0"/>
              <a:t>Are you confident in explaining to a third party how a specific app, program or piece of technology works? </a:t>
            </a:r>
          </a:p>
          <a:p>
            <a:r>
              <a:rPr lang="en-GB" sz="2800" dirty="0"/>
              <a:t>Do you feel comfortable working online?</a:t>
            </a:r>
          </a:p>
        </p:txBody>
      </p:sp>
    </p:spTree>
    <p:extLst>
      <p:ext uri="{BB962C8B-B14F-4D97-AF65-F5344CB8AC3E}">
        <p14:creationId xmlns:p14="http://schemas.microsoft.com/office/powerpoint/2010/main" val="519787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30CD3-EDCF-4A8D-BA2F-B6E128412BE0}"/>
              </a:ext>
            </a:extLst>
          </p:cNvPr>
          <p:cNvSpPr>
            <a:spLocks noGrp="1"/>
          </p:cNvSpPr>
          <p:nvPr>
            <p:ph type="title"/>
          </p:nvPr>
        </p:nvSpPr>
        <p:spPr/>
        <p:txBody>
          <a:bodyPr/>
          <a:lstStyle/>
          <a:p>
            <a:r>
              <a:rPr lang="en-GB" dirty="0"/>
              <a:t>Clients and technology</a:t>
            </a:r>
          </a:p>
        </p:txBody>
      </p:sp>
      <p:sp>
        <p:nvSpPr>
          <p:cNvPr id="3" name="Content Placeholder 2">
            <a:extLst>
              <a:ext uri="{FF2B5EF4-FFF2-40B4-BE49-F238E27FC236}">
                <a16:creationId xmlns:a16="http://schemas.microsoft.com/office/drawing/2014/main" id="{5D8FC8B0-76CF-4233-92CC-A3C2A84CA516}"/>
              </a:ext>
            </a:extLst>
          </p:cNvPr>
          <p:cNvSpPr>
            <a:spLocks noGrp="1"/>
          </p:cNvSpPr>
          <p:nvPr>
            <p:ph idx="1"/>
          </p:nvPr>
        </p:nvSpPr>
        <p:spPr/>
        <p:txBody>
          <a:bodyPr>
            <a:normAutofit/>
          </a:bodyPr>
          <a:lstStyle/>
          <a:p>
            <a:r>
              <a:rPr lang="en-GB" sz="2800" dirty="0"/>
              <a:t>For some clients, owning a computer or even a smart phone does not mean that they necessarily have the knowledge or understanding to use it for online work. </a:t>
            </a:r>
          </a:p>
          <a:p>
            <a:r>
              <a:rPr lang="en-GB" sz="2800" dirty="0"/>
              <a:t>Check with the client that they are able to use the video platform you are going to use.</a:t>
            </a:r>
          </a:p>
          <a:p>
            <a:r>
              <a:rPr lang="en-GB" sz="2800" dirty="0"/>
              <a:t>Find out how comfortable they are with technology.</a:t>
            </a:r>
          </a:p>
        </p:txBody>
      </p:sp>
    </p:spTree>
    <p:extLst>
      <p:ext uri="{BB962C8B-B14F-4D97-AF65-F5344CB8AC3E}">
        <p14:creationId xmlns:p14="http://schemas.microsoft.com/office/powerpoint/2010/main" val="2412292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B5F2D-E1DE-45C7-94D3-7DB7CC0F1EFA}"/>
              </a:ext>
            </a:extLst>
          </p:cNvPr>
          <p:cNvSpPr>
            <a:spLocks noGrp="1"/>
          </p:cNvSpPr>
          <p:nvPr>
            <p:ph type="title"/>
          </p:nvPr>
        </p:nvSpPr>
        <p:spPr>
          <a:xfrm>
            <a:off x="581192" y="702156"/>
            <a:ext cx="11029616" cy="739567"/>
          </a:xfrm>
        </p:spPr>
        <p:txBody>
          <a:bodyPr/>
          <a:lstStyle/>
          <a:p>
            <a:r>
              <a:rPr lang="en-GB" dirty="0"/>
              <a:t>Confidentiality issues - clients</a:t>
            </a:r>
          </a:p>
        </p:txBody>
      </p:sp>
      <p:sp>
        <p:nvSpPr>
          <p:cNvPr id="3" name="Content Placeholder 2">
            <a:extLst>
              <a:ext uri="{FF2B5EF4-FFF2-40B4-BE49-F238E27FC236}">
                <a16:creationId xmlns:a16="http://schemas.microsoft.com/office/drawing/2014/main" id="{693D259C-169A-4B95-937B-FE705B7CBC52}"/>
              </a:ext>
            </a:extLst>
          </p:cNvPr>
          <p:cNvSpPr>
            <a:spLocks noGrp="1"/>
          </p:cNvSpPr>
          <p:nvPr>
            <p:ph idx="1"/>
          </p:nvPr>
        </p:nvSpPr>
        <p:spPr>
          <a:xfrm>
            <a:off x="502654" y="1601296"/>
            <a:ext cx="11029615" cy="4793894"/>
          </a:xfrm>
        </p:spPr>
        <p:txBody>
          <a:bodyPr>
            <a:noAutofit/>
          </a:bodyPr>
          <a:lstStyle/>
          <a:p>
            <a:r>
              <a:rPr lang="en-GB" sz="2400" dirty="0"/>
              <a:t>Check with the client that the room they are in is private, and they cannot be overheard and are not going to be interrupted.</a:t>
            </a:r>
          </a:p>
          <a:p>
            <a:r>
              <a:rPr lang="en-GB" sz="2400" dirty="0"/>
              <a:t>Ensure their environment is safe (e.g. they are not in an abusive situation at home and they are able to speak freely).</a:t>
            </a:r>
          </a:p>
          <a:p>
            <a:r>
              <a:rPr lang="en-GB" sz="2400" dirty="0"/>
              <a:t>Ensure there is understanding that having lots of devices connected may slow their speed down. </a:t>
            </a:r>
          </a:p>
          <a:p>
            <a:r>
              <a:rPr lang="en-GB" sz="2400" dirty="0"/>
              <a:t>Make them aware of the risks when working online.</a:t>
            </a:r>
          </a:p>
          <a:p>
            <a:r>
              <a:rPr lang="en-GB" sz="2400" dirty="0"/>
              <a:t>Check out how the client feels about seeing themself on screen. This can be highly uncomfortable for some clients.</a:t>
            </a:r>
          </a:p>
          <a:p>
            <a:r>
              <a:rPr lang="en-GB" sz="2400" dirty="0"/>
              <a:t>Check out how they feel about you seeing their home environment on screen.</a:t>
            </a:r>
          </a:p>
        </p:txBody>
      </p:sp>
    </p:spTree>
    <p:extLst>
      <p:ext uri="{BB962C8B-B14F-4D97-AF65-F5344CB8AC3E}">
        <p14:creationId xmlns:p14="http://schemas.microsoft.com/office/powerpoint/2010/main" val="304426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4EDFF-F426-4177-A363-519C7ABF0184}"/>
              </a:ext>
            </a:extLst>
          </p:cNvPr>
          <p:cNvSpPr>
            <a:spLocks noGrp="1"/>
          </p:cNvSpPr>
          <p:nvPr>
            <p:ph type="title"/>
          </p:nvPr>
        </p:nvSpPr>
        <p:spPr>
          <a:xfrm>
            <a:off x="581192" y="702156"/>
            <a:ext cx="11029616" cy="857373"/>
          </a:xfrm>
        </p:spPr>
        <p:txBody>
          <a:bodyPr/>
          <a:lstStyle/>
          <a:p>
            <a:r>
              <a:rPr lang="en-GB" dirty="0"/>
              <a:t>Confidentiality issues - therapist</a:t>
            </a:r>
          </a:p>
        </p:txBody>
      </p:sp>
      <p:sp>
        <p:nvSpPr>
          <p:cNvPr id="3" name="Content Placeholder 2">
            <a:extLst>
              <a:ext uri="{FF2B5EF4-FFF2-40B4-BE49-F238E27FC236}">
                <a16:creationId xmlns:a16="http://schemas.microsoft.com/office/drawing/2014/main" id="{5F214932-C23E-4F53-A72C-C95AF4EF01D0}"/>
              </a:ext>
            </a:extLst>
          </p:cNvPr>
          <p:cNvSpPr>
            <a:spLocks noGrp="1"/>
          </p:cNvSpPr>
          <p:nvPr>
            <p:ph idx="1"/>
          </p:nvPr>
        </p:nvSpPr>
        <p:spPr/>
        <p:txBody>
          <a:bodyPr>
            <a:normAutofit fontScale="92500" lnSpcReduction="10000"/>
          </a:bodyPr>
          <a:lstStyle/>
          <a:p>
            <a:pPr marL="0" indent="0">
              <a:buNone/>
            </a:pPr>
            <a:r>
              <a:rPr lang="en-GB" dirty="0"/>
              <a:t> </a:t>
            </a:r>
          </a:p>
          <a:p>
            <a:r>
              <a:rPr lang="en-GB" sz="2400" dirty="0"/>
              <a:t>If working on a webcam from home, consider what the client will see in the background. </a:t>
            </a:r>
          </a:p>
          <a:p>
            <a:r>
              <a:rPr lang="en-GB" sz="2400" dirty="0"/>
              <a:t>Be aware of photographs that may be visible on screen.</a:t>
            </a:r>
          </a:p>
          <a:p>
            <a:r>
              <a:rPr lang="en-GB" sz="2400" dirty="0"/>
              <a:t>Be aware of your ‘online presence’ – </a:t>
            </a:r>
            <a:r>
              <a:rPr lang="en-GB" sz="2400" dirty="0" err="1"/>
              <a:t>i.e</a:t>
            </a:r>
            <a:r>
              <a:rPr lang="en-GB" sz="2400" dirty="0"/>
              <a:t> social media sites that you subscribe to that may be accessible.</a:t>
            </a:r>
          </a:p>
          <a:p>
            <a:r>
              <a:rPr lang="en-GB" sz="2400" dirty="0"/>
              <a:t>Be transparent with clients about how they can contact you and by what method. Email, phone, and  text - are preferable as they have the best expectation of being secure. Do not be tempted to contact clients via private message to their social media accounts—you never know who may intercept your message</a:t>
            </a:r>
          </a:p>
        </p:txBody>
      </p:sp>
    </p:spTree>
    <p:extLst>
      <p:ext uri="{BB962C8B-B14F-4D97-AF65-F5344CB8AC3E}">
        <p14:creationId xmlns:p14="http://schemas.microsoft.com/office/powerpoint/2010/main" val="3518804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9801E-2B9B-444F-85DF-E9091A161A71}"/>
              </a:ext>
            </a:extLst>
          </p:cNvPr>
          <p:cNvSpPr>
            <a:spLocks noGrp="1"/>
          </p:cNvSpPr>
          <p:nvPr>
            <p:ph type="title"/>
          </p:nvPr>
        </p:nvSpPr>
        <p:spPr/>
        <p:txBody>
          <a:bodyPr/>
          <a:lstStyle/>
          <a:p>
            <a:r>
              <a:rPr lang="en-GB" dirty="0"/>
              <a:t>Security online</a:t>
            </a:r>
          </a:p>
        </p:txBody>
      </p:sp>
      <p:sp>
        <p:nvSpPr>
          <p:cNvPr id="3" name="Content Placeholder 2">
            <a:extLst>
              <a:ext uri="{FF2B5EF4-FFF2-40B4-BE49-F238E27FC236}">
                <a16:creationId xmlns:a16="http://schemas.microsoft.com/office/drawing/2014/main" id="{8FA79CF4-988A-4AE8-968F-EC908257A804}"/>
              </a:ext>
            </a:extLst>
          </p:cNvPr>
          <p:cNvSpPr>
            <a:spLocks noGrp="1"/>
          </p:cNvSpPr>
          <p:nvPr>
            <p:ph idx="1"/>
          </p:nvPr>
        </p:nvSpPr>
        <p:spPr>
          <a:xfrm>
            <a:off x="482444" y="2098071"/>
            <a:ext cx="11128363" cy="4403706"/>
          </a:xfrm>
        </p:spPr>
        <p:txBody>
          <a:bodyPr>
            <a:normAutofit/>
          </a:bodyPr>
          <a:lstStyle/>
          <a:p>
            <a:r>
              <a:rPr lang="en-GB" sz="2400" dirty="0"/>
              <a:t>Keep a check on the latest threats to security.</a:t>
            </a:r>
          </a:p>
          <a:p>
            <a:r>
              <a:rPr lang="en-GB" sz="2400" dirty="0"/>
              <a:t>Make sure your virus protection software is up-to-date</a:t>
            </a:r>
          </a:p>
          <a:p>
            <a:r>
              <a:rPr lang="en-GB" sz="2400" dirty="0"/>
              <a:t>Make sure that anyone else accessing your technology does not have access to client information that is stored on your device.</a:t>
            </a:r>
          </a:p>
          <a:p>
            <a:r>
              <a:rPr lang="en-GB" sz="2400" dirty="0"/>
              <a:t>Be aware of data protection issues or potential breaches in security</a:t>
            </a:r>
          </a:p>
          <a:p>
            <a:r>
              <a:rPr lang="en-GB" sz="2400" dirty="0"/>
              <a:t>Be vigilant in being overheard – wear headphones</a:t>
            </a:r>
          </a:p>
          <a:p>
            <a:r>
              <a:rPr lang="en-GB" sz="2400" dirty="0"/>
              <a:t>Make sure your device is password protected.</a:t>
            </a:r>
          </a:p>
          <a:p>
            <a:r>
              <a:rPr lang="en-GB" sz="2400" dirty="0"/>
              <a:t>Make sure that WIFI points are secure and encrypted</a:t>
            </a:r>
          </a:p>
        </p:txBody>
      </p:sp>
    </p:spTree>
    <p:extLst>
      <p:ext uri="{BB962C8B-B14F-4D97-AF65-F5344CB8AC3E}">
        <p14:creationId xmlns:p14="http://schemas.microsoft.com/office/powerpoint/2010/main" val="3295457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72340-9B4F-4DB7-A7E4-E1AB8E207D16}"/>
              </a:ext>
            </a:extLst>
          </p:cNvPr>
          <p:cNvSpPr>
            <a:spLocks noGrp="1"/>
          </p:cNvSpPr>
          <p:nvPr>
            <p:ph type="title"/>
          </p:nvPr>
        </p:nvSpPr>
        <p:spPr/>
        <p:txBody>
          <a:bodyPr/>
          <a:lstStyle/>
          <a:p>
            <a:r>
              <a:rPr lang="en-GB" dirty="0"/>
              <a:t>If things go wrong</a:t>
            </a:r>
          </a:p>
        </p:txBody>
      </p:sp>
      <p:sp>
        <p:nvSpPr>
          <p:cNvPr id="3" name="Content Placeholder 2">
            <a:extLst>
              <a:ext uri="{FF2B5EF4-FFF2-40B4-BE49-F238E27FC236}">
                <a16:creationId xmlns:a16="http://schemas.microsoft.com/office/drawing/2014/main" id="{042384C7-7256-4D5A-96D9-171404188D89}"/>
              </a:ext>
            </a:extLst>
          </p:cNvPr>
          <p:cNvSpPr>
            <a:spLocks noGrp="1"/>
          </p:cNvSpPr>
          <p:nvPr>
            <p:ph idx="1"/>
          </p:nvPr>
        </p:nvSpPr>
        <p:spPr>
          <a:xfrm>
            <a:off x="581192" y="2159779"/>
            <a:ext cx="11029615" cy="4515901"/>
          </a:xfrm>
        </p:spPr>
        <p:txBody>
          <a:bodyPr>
            <a:normAutofit/>
          </a:bodyPr>
          <a:lstStyle/>
          <a:p>
            <a:pPr marL="0" indent="0">
              <a:buNone/>
            </a:pPr>
            <a:r>
              <a:rPr lang="en-GB" sz="2400" dirty="0"/>
              <a:t>Should a data breach occur, BACP suggest:</a:t>
            </a:r>
          </a:p>
          <a:p>
            <a:r>
              <a:rPr lang="en-GB" sz="2400" dirty="0"/>
              <a:t>take immediate action to prevent or limit any harm </a:t>
            </a:r>
          </a:p>
          <a:p>
            <a:r>
              <a:rPr lang="en-GB" sz="2400" dirty="0"/>
              <a:t>repair any harm caused, so far as possible</a:t>
            </a:r>
          </a:p>
          <a:p>
            <a:r>
              <a:rPr lang="en-GB" sz="2400" dirty="0"/>
              <a:t>offer an apology when this is appropriate </a:t>
            </a:r>
          </a:p>
          <a:p>
            <a:r>
              <a:rPr lang="en-GB" sz="2400" dirty="0"/>
              <a:t>notify and discuss with your supervisor and/or manager what has occurred </a:t>
            </a:r>
          </a:p>
          <a:p>
            <a:r>
              <a:rPr lang="en-GB" sz="2400" dirty="0"/>
              <a:t>investigate and take action to avoid whatever has gone wrong being repeated </a:t>
            </a:r>
          </a:p>
          <a:p>
            <a:r>
              <a:rPr lang="en-GB" sz="2400" dirty="0"/>
              <a:t>If necessary, contact the relevant authorities about the breach (in the UK this is the Information Commissioners Office - ICO)</a:t>
            </a:r>
          </a:p>
        </p:txBody>
      </p:sp>
    </p:spTree>
    <p:extLst>
      <p:ext uri="{BB962C8B-B14F-4D97-AF65-F5344CB8AC3E}">
        <p14:creationId xmlns:p14="http://schemas.microsoft.com/office/powerpoint/2010/main" val="2669995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EEE04-71E7-4BB2-BC74-DB517CBCEC14}"/>
              </a:ext>
            </a:extLst>
          </p:cNvPr>
          <p:cNvSpPr>
            <a:spLocks noGrp="1"/>
          </p:cNvSpPr>
          <p:nvPr>
            <p:ph type="title"/>
          </p:nvPr>
        </p:nvSpPr>
        <p:spPr/>
        <p:txBody>
          <a:bodyPr/>
          <a:lstStyle/>
          <a:p>
            <a:r>
              <a:rPr lang="en-GB" dirty="0"/>
              <a:t>Legal Considerations</a:t>
            </a:r>
          </a:p>
        </p:txBody>
      </p:sp>
      <p:sp>
        <p:nvSpPr>
          <p:cNvPr id="3" name="Content Placeholder 2">
            <a:extLst>
              <a:ext uri="{FF2B5EF4-FFF2-40B4-BE49-F238E27FC236}">
                <a16:creationId xmlns:a16="http://schemas.microsoft.com/office/drawing/2014/main" id="{9A3E7D3D-49BB-419E-8AB6-7BE811840B8F}"/>
              </a:ext>
            </a:extLst>
          </p:cNvPr>
          <p:cNvSpPr>
            <a:spLocks noGrp="1"/>
          </p:cNvSpPr>
          <p:nvPr>
            <p:ph idx="1"/>
          </p:nvPr>
        </p:nvSpPr>
        <p:spPr>
          <a:xfrm>
            <a:off x="581192" y="2570866"/>
            <a:ext cx="11029615" cy="3634486"/>
          </a:xfrm>
        </p:spPr>
        <p:txBody>
          <a:bodyPr>
            <a:normAutofit lnSpcReduction="10000"/>
          </a:bodyPr>
          <a:lstStyle/>
          <a:p>
            <a:pPr marL="0" indent="0">
              <a:buNone/>
            </a:pPr>
            <a:r>
              <a:rPr lang="en-GB" sz="2400" dirty="0"/>
              <a:t>The main area of legality in online counselling is data protection.  Most countries have legal protocols around the storage and sharing of data.</a:t>
            </a:r>
          </a:p>
          <a:p>
            <a:pPr marL="0" indent="0">
              <a:buNone/>
            </a:pPr>
            <a:r>
              <a:rPr lang="en-GB" sz="2400" dirty="0"/>
              <a:t>Legal Considerations In the UK, the 2018 Data Protection Act covers areas such as:</a:t>
            </a:r>
          </a:p>
          <a:p>
            <a:r>
              <a:rPr lang="en-GB" sz="2400" dirty="0"/>
              <a:t>Data storage</a:t>
            </a:r>
          </a:p>
          <a:p>
            <a:r>
              <a:rPr lang="en-GB" sz="2400" dirty="0"/>
              <a:t>Data sharing</a:t>
            </a:r>
          </a:p>
          <a:p>
            <a:r>
              <a:rPr lang="en-GB" sz="2400" dirty="0"/>
              <a:t>What you should do in the case of a data breach</a:t>
            </a:r>
          </a:p>
          <a:p>
            <a:r>
              <a:rPr lang="en-GB" sz="2400" dirty="0"/>
              <a:t>Policies and procedures you will need to follow in the event of a data breach</a:t>
            </a:r>
          </a:p>
          <a:p>
            <a:endParaRPr lang="en-GB" dirty="0"/>
          </a:p>
        </p:txBody>
      </p:sp>
    </p:spTree>
    <p:extLst>
      <p:ext uri="{BB962C8B-B14F-4D97-AF65-F5344CB8AC3E}">
        <p14:creationId xmlns:p14="http://schemas.microsoft.com/office/powerpoint/2010/main" val="1676968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792D4-BBA1-498C-9D32-14307B34DF18}"/>
              </a:ext>
            </a:extLst>
          </p:cNvPr>
          <p:cNvSpPr>
            <a:spLocks noGrp="1"/>
          </p:cNvSpPr>
          <p:nvPr>
            <p:ph type="title"/>
          </p:nvPr>
        </p:nvSpPr>
        <p:spPr/>
        <p:txBody>
          <a:bodyPr/>
          <a:lstStyle/>
          <a:p>
            <a:r>
              <a:rPr lang="en-GB" dirty="0"/>
              <a:t>contracting</a:t>
            </a:r>
          </a:p>
        </p:txBody>
      </p:sp>
      <p:sp>
        <p:nvSpPr>
          <p:cNvPr id="3" name="Content Placeholder 2">
            <a:extLst>
              <a:ext uri="{FF2B5EF4-FFF2-40B4-BE49-F238E27FC236}">
                <a16:creationId xmlns:a16="http://schemas.microsoft.com/office/drawing/2014/main" id="{ADFD036F-57C3-494A-B1F3-35BB90E9F19A}"/>
              </a:ext>
            </a:extLst>
          </p:cNvPr>
          <p:cNvSpPr>
            <a:spLocks noGrp="1"/>
          </p:cNvSpPr>
          <p:nvPr>
            <p:ph idx="1"/>
          </p:nvPr>
        </p:nvSpPr>
        <p:spPr/>
        <p:txBody>
          <a:bodyPr>
            <a:noAutofit/>
          </a:bodyPr>
          <a:lstStyle/>
          <a:p>
            <a:pPr marL="0" indent="0">
              <a:buNone/>
            </a:pPr>
            <a:r>
              <a:rPr lang="en-GB" sz="2400" dirty="0"/>
              <a:t>Contracts are essential for the following reasons:</a:t>
            </a:r>
          </a:p>
          <a:p>
            <a:r>
              <a:rPr lang="en-GB" sz="2400" dirty="0"/>
              <a:t>Clients can make an informed decision to work online or not.</a:t>
            </a:r>
          </a:p>
          <a:p>
            <a:r>
              <a:rPr lang="en-GB" sz="2400" dirty="0"/>
              <a:t>Clients are informed of their legal rights (data protection).</a:t>
            </a:r>
          </a:p>
          <a:p>
            <a:r>
              <a:rPr lang="en-GB" sz="2400" dirty="0"/>
              <a:t>Clients are aware of the limits of confidentiality.</a:t>
            </a:r>
          </a:p>
          <a:p>
            <a:r>
              <a:rPr lang="en-GB" sz="2400" dirty="0"/>
              <a:t>Clients know what the complaint procedure is and how to activate it.</a:t>
            </a:r>
          </a:p>
          <a:p>
            <a:pPr marL="0" indent="0">
              <a:buNone/>
            </a:pPr>
            <a:endParaRPr lang="en-GB" sz="2400" dirty="0"/>
          </a:p>
          <a:p>
            <a:pPr marL="0" indent="0">
              <a:buNone/>
            </a:pPr>
            <a:r>
              <a:rPr lang="en-GB" sz="2400" dirty="0"/>
              <a:t>If a complaint is made, almost certainly an ethical body will ask to see your contract.</a:t>
            </a:r>
          </a:p>
        </p:txBody>
      </p:sp>
    </p:spTree>
    <p:extLst>
      <p:ext uri="{BB962C8B-B14F-4D97-AF65-F5344CB8AC3E}">
        <p14:creationId xmlns:p14="http://schemas.microsoft.com/office/powerpoint/2010/main" val="1857415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2F65A-FDDB-4630-B13B-ED2C43D6B80D}"/>
              </a:ext>
            </a:extLst>
          </p:cNvPr>
          <p:cNvSpPr>
            <a:spLocks noGrp="1"/>
          </p:cNvSpPr>
          <p:nvPr>
            <p:ph type="title"/>
          </p:nvPr>
        </p:nvSpPr>
        <p:spPr/>
        <p:txBody>
          <a:bodyPr/>
          <a:lstStyle/>
          <a:p>
            <a:r>
              <a:rPr lang="en-GB" dirty="0"/>
              <a:t>Contracting for counselling/psychotherapy online</a:t>
            </a:r>
          </a:p>
        </p:txBody>
      </p:sp>
      <p:sp>
        <p:nvSpPr>
          <p:cNvPr id="3" name="Content Placeholder 2">
            <a:extLst>
              <a:ext uri="{FF2B5EF4-FFF2-40B4-BE49-F238E27FC236}">
                <a16:creationId xmlns:a16="http://schemas.microsoft.com/office/drawing/2014/main" id="{FB0C804B-A0CC-4756-ABF2-8479C817538E}"/>
              </a:ext>
            </a:extLst>
          </p:cNvPr>
          <p:cNvSpPr>
            <a:spLocks noGrp="1"/>
          </p:cNvSpPr>
          <p:nvPr>
            <p:ph idx="1"/>
          </p:nvPr>
        </p:nvSpPr>
        <p:spPr>
          <a:xfrm>
            <a:off x="581192" y="2340864"/>
            <a:ext cx="11029615" cy="4183352"/>
          </a:xfrm>
        </p:spPr>
        <p:txBody>
          <a:bodyPr>
            <a:noAutofit/>
          </a:bodyPr>
          <a:lstStyle/>
          <a:p>
            <a:pPr marL="0" indent="0">
              <a:buNone/>
            </a:pPr>
            <a:r>
              <a:rPr lang="en-GB" sz="2400" dirty="0"/>
              <a:t>What to include:</a:t>
            </a:r>
          </a:p>
          <a:p>
            <a:r>
              <a:rPr lang="en-GB" sz="2400" dirty="0"/>
              <a:t>Guidelines for Emergency Contact</a:t>
            </a:r>
          </a:p>
          <a:p>
            <a:r>
              <a:rPr lang="en-GB" sz="2400" dirty="0"/>
              <a:t>Outline of presenting issues </a:t>
            </a:r>
          </a:p>
          <a:p>
            <a:r>
              <a:rPr lang="en-GB" sz="2400" dirty="0"/>
              <a:t>Doctor’s name and address</a:t>
            </a:r>
          </a:p>
          <a:p>
            <a:r>
              <a:rPr lang="en-GB" sz="2400" dirty="0"/>
              <a:t>Explanation of online counselling </a:t>
            </a:r>
          </a:p>
          <a:p>
            <a:r>
              <a:rPr lang="en-GB" sz="2400" dirty="0"/>
              <a:t>Therapist’s modality and ways of working</a:t>
            </a:r>
          </a:p>
          <a:p>
            <a:r>
              <a:rPr lang="en-GB" sz="2400" dirty="0"/>
              <a:t>Times and session availability</a:t>
            </a:r>
          </a:p>
        </p:txBody>
      </p:sp>
    </p:spTree>
    <p:extLst>
      <p:ext uri="{BB962C8B-B14F-4D97-AF65-F5344CB8AC3E}">
        <p14:creationId xmlns:p14="http://schemas.microsoft.com/office/powerpoint/2010/main" val="1740707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F5722-5BEA-433E-9703-3E81E68F0CC7}"/>
              </a:ext>
            </a:extLst>
          </p:cNvPr>
          <p:cNvSpPr>
            <a:spLocks noGrp="1"/>
          </p:cNvSpPr>
          <p:nvPr>
            <p:ph type="title"/>
          </p:nvPr>
        </p:nvSpPr>
        <p:spPr/>
        <p:txBody>
          <a:bodyPr/>
          <a:lstStyle/>
          <a:p>
            <a:r>
              <a:rPr lang="en-GB" dirty="0"/>
              <a:t>Contracting continued:</a:t>
            </a:r>
          </a:p>
        </p:txBody>
      </p:sp>
      <p:sp>
        <p:nvSpPr>
          <p:cNvPr id="3" name="Content Placeholder 2">
            <a:extLst>
              <a:ext uri="{FF2B5EF4-FFF2-40B4-BE49-F238E27FC236}">
                <a16:creationId xmlns:a16="http://schemas.microsoft.com/office/drawing/2014/main" id="{3A44246D-84F8-4A73-8673-9AB101CB4E93}"/>
              </a:ext>
            </a:extLst>
          </p:cNvPr>
          <p:cNvSpPr>
            <a:spLocks noGrp="1"/>
          </p:cNvSpPr>
          <p:nvPr>
            <p:ph idx="1"/>
          </p:nvPr>
        </p:nvSpPr>
        <p:spPr/>
        <p:txBody>
          <a:bodyPr>
            <a:normAutofit/>
          </a:bodyPr>
          <a:lstStyle/>
          <a:p>
            <a:r>
              <a:rPr lang="en-GB" sz="2800" dirty="0"/>
              <a:t>Data protection and the client’s rights </a:t>
            </a:r>
          </a:p>
          <a:p>
            <a:r>
              <a:rPr lang="en-GB" sz="2800" dirty="0"/>
              <a:t>Number of sessions </a:t>
            </a:r>
          </a:p>
          <a:p>
            <a:r>
              <a:rPr lang="en-GB" sz="2800" dirty="0"/>
              <a:t>Legal exceptions to confidentiality</a:t>
            </a:r>
          </a:p>
          <a:p>
            <a:r>
              <a:rPr lang="en-GB" sz="2800" dirty="0"/>
              <a:t>Confidentiality and security</a:t>
            </a:r>
          </a:p>
          <a:p>
            <a:r>
              <a:rPr lang="en-GB" sz="2800" dirty="0"/>
              <a:t>Fees and how to make payment</a:t>
            </a:r>
          </a:p>
        </p:txBody>
      </p:sp>
    </p:spTree>
    <p:extLst>
      <p:ext uri="{BB962C8B-B14F-4D97-AF65-F5344CB8AC3E}">
        <p14:creationId xmlns:p14="http://schemas.microsoft.com/office/powerpoint/2010/main" val="2389065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45CA3-4B0B-4F83-8F46-8524C018BFE2}"/>
              </a:ext>
            </a:extLst>
          </p:cNvPr>
          <p:cNvSpPr>
            <a:spLocks noGrp="1"/>
          </p:cNvSpPr>
          <p:nvPr>
            <p:ph type="title"/>
          </p:nvPr>
        </p:nvSpPr>
        <p:spPr/>
        <p:txBody>
          <a:bodyPr/>
          <a:lstStyle/>
          <a:p>
            <a:r>
              <a:rPr lang="en-GB" dirty="0"/>
              <a:t>Risk management</a:t>
            </a:r>
          </a:p>
        </p:txBody>
      </p:sp>
      <p:sp>
        <p:nvSpPr>
          <p:cNvPr id="3" name="Content Placeholder 2">
            <a:extLst>
              <a:ext uri="{FF2B5EF4-FFF2-40B4-BE49-F238E27FC236}">
                <a16:creationId xmlns:a16="http://schemas.microsoft.com/office/drawing/2014/main" id="{C545EE74-97FD-40FA-B258-8485BFFEB57C}"/>
              </a:ext>
            </a:extLst>
          </p:cNvPr>
          <p:cNvSpPr>
            <a:spLocks noGrp="1"/>
          </p:cNvSpPr>
          <p:nvPr>
            <p:ph idx="1"/>
          </p:nvPr>
        </p:nvSpPr>
        <p:spPr/>
        <p:txBody>
          <a:bodyPr>
            <a:normAutofit/>
          </a:bodyPr>
          <a:lstStyle/>
          <a:p>
            <a:pPr marL="0" indent="0">
              <a:buNone/>
            </a:pPr>
            <a:r>
              <a:rPr lang="en-GB" sz="2400" dirty="0"/>
              <a:t>Clients from certain groups may have behaviours or environments that contribute significantly to serious risk or harm to others (e.g. misuse of drugs/alcohol)</a:t>
            </a:r>
          </a:p>
          <a:p>
            <a:pPr marL="0" indent="0">
              <a:buNone/>
            </a:pPr>
            <a:endParaRPr lang="en-GB" sz="2400" dirty="0"/>
          </a:p>
          <a:p>
            <a:pPr marL="0" indent="0">
              <a:buNone/>
            </a:pPr>
            <a:r>
              <a:rPr lang="en-GB" sz="2400" dirty="0"/>
              <a:t>Unlike face-to-face work where you could negotiate with a client to get some help should they disclose a life-threatening situation, working online poses several challenges, the most pressing being how to get help if the client becomes unwell during a session, is in potential danger of, or poses a danger to others in the household.</a:t>
            </a:r>
          </a:p>
        </p:txBody>
      </p:sp>
    </p:spTree>
    <p:extLst>
      <p:ext uri="{BB962C8B-B14F-4D97-AF65-F5344CB8AC3E}">
        <p14:creationId xmlns:p14="http://schemas.microsoft.com/office/powerpoint/2010/main" val="5767744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CF4D7-B02F-40F2-8AA2-BD1375F8D83D}"/>
              </a:ext>
            </a:extLst>
          </p:cNvPr>
          <p:cNvSpPr>
            <a:spLocks noGrp="1"/>
          </p:cNvSpPr>
          <p:nvPr>
            <p:ph type="title"/>
          </p:nvPr>
        </p:nvSpPr>
        <p:spPr/>
        <p:txBody>
          <a:bodyPr/>
          <a:lstStyle/>
          <a:p>
            <a:r>
              <a:rPr lang="en-GB" dirty="0"/>
              <a:t>High risk groups</a:t>
            </a:r>
          </a:p>
        </p:txBody>
      </p:sp>
      <p:sp>
        <p:nvSpPr>
          <p:cNvPr id="3" name="Content Placeholder 2">
            <a:extLst>
              <a:ext uri="{FF2B5EF4-FFF2-40B4-BE49-F238E27FC236}">
                <a16:creationId xmlns:a16="http://schemas.microsoft.com/office/drawing/2014/main" id="{3D165AD0-AD27-4F21-BB16-3DE0CFCDE51A}"/>
              </a:ext>
            </a:extLst>
          </p:cNvPr>
          <p:cNvSpPr>
            <a:spLocks noGrp="1"/>
          </p:cNvSpPr>
          <p:nvPr>
            <p:ph idx="1"/>
          </p:nvPr>
        </p:nvSpPr>
        <p:spPr/>
        <p:txBody>
          <a:bodyPr>
            <a:noAutofit/>
          </a:bodyPr>
          <a:lstStyle/>
          <a:p>
            <a:pPr marL="0" indent="0">
              <a:buNone/>
            </a:pPr>
            <a:r>
              <a:rPr lang="en-GB" sz="2400" dirty="0"/>
              <a:t>Groups in the high-risk categories are:</a:t>
            </a:r>
          </a:p>
          <a:p>
            <a:r>
              <a:rPr lang="en-GB" sz="2400" dirty="0"/>
              <a:t>Clients who are misusing drugs or alcohol</a:t>
            </a:r>
          </a:p>
          <a:p>
            <a:r>
              <a:rPr lang="en-GB" sz="2400" dirty="0"/>
              <a:t>Clients who are at risk through domestic abuse</a:t>
            </a:r>
          </a:p>
          <a:p>
            <a:r>
              <a:rPr lang="en-GB" sz="2400" dirty="0"/>
              <a:t>Clients who may have certain medical conditions</a:t>
            </a:r>
          </a:p>
          <a:p>
            <a:r>
              <a:rPr lang="en-GB" sz="2400" dirty="0"/>
              <a:t>Clients who undertake risky behaviours</a:t>
            </a:r>
          </a:p>
          <a:p>
            <a:r>
              <a:rPr lang="en-GB" sz="2400" dirty="0"/>
              <a:t>Clients who self harm or have stated they may wish to take their own life</a:t>
            </a:r>
          </a:p>
          <a:p>
            <a:r>
              <a:rPr lang="en-GB" sz="2400" dirty="0"/>
              <a:t>Vulnerable adults or children in their care</a:t>
            </a:r>
          </a:p>
        </p:txBody>
      </p:sp>
    </p:spTree>
    <p:extLst>
      <p:ext uri="{BB962C8B-B14F-4D97-AF65-F5344CB8AC3E}">
        <p14:creationId xmlns:p14="http://schemas.microsoft.com/office/powerpoint/2010/main" val="2789391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61E4E-EE63-40AD-A4CB-088A92617078}"/>
              </a:ext>
            </a:extLst>
          </p:cNvPr>
          <p:cNvSpPr>
            <a:spLocks noGrp="1"/>
          </p:cNvSpPr>
          <p:nvPr>
            <p:ph type="title"/>
          </p:nvPr>
        </p:nvSpPr>
        <p:spPr/>
        <p:txBody>
          <a:bodyPr/>
          <a:lstStyle/>
          <a:p>
            <a:r>
              <a:rPr lang="en-GB"/>
              <a:t>risk management </a:t>
            </a:r>
            <a:r>
              <a:rPr lang="en-GB" dirty="0"/>
              <a:t>plan</a:t>
            </a:r>
          </a:p>
        </p:txBody>
      </p:sp>
      <p:sp>
        <p:nvSpPr>
          <p:cNvPr id="3" name="Content Placeholder 2">
            <a:extLst>
              <a:ext uri="{FF2B5EF4-FFF2-40B4-BE49-F238E27FC236}">
                <a16:creationId xmlns:a16="http://schemas.microsoft.com/office/drawing/2014/main" id="{3471F8A6-3195-4B07-B61C-ACDFEEA78541}"/>
              </a:ext>
            </a:extLst>
          </p:cNvPr>
          <p:cNvSpPr>
            <a:spLocks noGrp="1"/>
          </p:cNvSpPr>
          <p:nvPr>
            <p:ph idx="1"/>
          </p:nvPr>
        </p:nvSpPr>
        <p:spPr/>
        <p:txBody>
          <a:bodyPr>
            <a:normAutofit/>
          </a:bodyPr>
          <a:lstStyle/>
          <a:p>
            <a:r>
              <a:rPr lang="en-GB" sz="2400" dirty="0"/>
              <a:t>They allow you to identify any risks in advance and manage any clients who may be in danger.</a:t>
            </a:r>
          </a:p>
          <a:p>
            <a:r>
              <a:rPr lang="en-GB" sz="2400" dirty="0"/>
              <a:t>The information gathered provides the basis of a risk assessment should you need to make an assessment to break confidentiality. </a:t>
            </a:r>
          </a:p>
          <a:p>
            <a:r>
              <a:rPr lang="en-GB" sz="2400" dirty="0"/>
              <a:t>It’s best practice to regularly revisit the risk management plan during review</a:t>
            </a:r>
          </a:p>
        </p:txBody>
      </p:sp>
    </p:spTree>
    <p:extLst>
      <p:ext uri="{BB962C8B-B14F-4D97-AF65-F5344CB8AC3E}">
        <p14:creationId xmlns:p14="http://schemas.microsoft.com/office/powerpoint/2010/main" val="2995855598"/>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{EF3F052B-ED78-460A-AFE9-ED28B8927D90}tf33552983_win32</Template>
  <TotalTime>1495</TotalTime>
  <Words>1073</Words>
  <Application>Microsoft Office PowerPoint</Application>
  <PresentationFormat>Widescreen</PresentationFormat>
  <Paragraphs>95</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Franklin Gothic Book</vt:lpstr>
      <vt:lpstr>Franklin Gothic Demi</vt:lpstr>
      <vt:lpstr>Wingdings 2</vt:lpstr>
      <vt:lpstr>DividendVTI</vt:lpstr>
      <vt:lpstr>OPT in Practice</vt:lpstr>
      <vt:lpstr>Technological competence</vt:lpstr>
      <vt:lpstr>Be aware of your wifi capability</vt:lpstr>
      <vt:lpstr>Consider the following:</vt:lpstr>
      <vt:lpstr>Clients and technology</vt:lpstr>
      <vt:lpstr>Confidentiality issues - clients</vt:lpstr>
      <vt:lpstr>Confidentiality issues - therapist</vt:lpstr>
      <vt:lpstr>Security online</vt:lpstr>
      <vt:lpstr>If things go wrong</vt:lpstr>
      <vt:lpstr>Legal Considerations</vt:lpstr>
      <vt:lpstr>contracting</vt:lpstr>
      <vt:lpstr>Contracting for counselling/psychotherapy online</vt:lpstr>
      <vt:lpstr>Contracting continued:</vt:lpstr>
      <vt:lpstr>Risk management</vt:lpstr>
      <vt:lpstr>High risk groups</vt:lpstr>
      <vt:lpstr>risk management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OPT in Practice</dc:title>
  <dc:creator>Catherine Hancox</dc:creator>
  <cp:lastModifiedBy>Catherine Hancox</cp:lastModifiedBy>
  <cp:revision>1</cp:revision>
  <dcterms:created xsi:type="dcterms:W3CDTF">2021-11-12T14:51:26Z</dcterms:created>
  <dcterms:modified xsi:type="dcterms:W3CDTF">2021-11-13T15:46:34Z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