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9"/>
  </p:notesMasterIdLst>
  <p:sldIdLst>
    <p:sldId id="256" r:id="rId5"/>
    <p:sldId id="283" r:id="rId6"/>
    <p:sldId id="426" r:id="rId7"/>
    <p:sldId id="439" r:id="rId8"/>
    <p:sldId id="427" r:id="rId9"/>
    <p:sldId id="428" r:id="rId10"/>
    <p:sldId id="440" r:id="rId11"/>
    <p:sldId id="430" r:id="rId12"/>
    <p:sldId id="431" r:id="rId13"/>
    <p:sldId id="441" r:id="rId14"/>
    <p:sldId id="432" r:id="rId15"/>
    <p:sldId id="442" r:id="rId16"/>
    <p:sldId id="398" r:id="rId17"/>
    <p:sldId id="399" r:id="rId18"/>
    <p:sldId id="400" r:id="rId19"/>
    <p:sldId id="401" r:id="rId20"/>
    <p:sldId id="402" r:id="rId21"/>
    <p:sldId id="403" r:id="rId22"/>
    <p:sldId id="412" r:id="rId23"/>
    <p:sldId id="301" r:id="rId24"/>
    <p:sldId id="414" r:id="rId25"/>
    <p:sldId id="435" r:id="rId26"/>
    <p:sldId id="416" r:id="rId27"/>
    <p:sldId id="417" r:id="rId28"/>
    <p:sldId id="418" r:id="rId29"/>
    <p:sldId id="419" r:id="rId30"/>
    <p:sldId id="424" r:id="rId31"/>
    <p:sldId id="438" r:id="rId32"/>
    <p:sldId id="404" r:id="rId33"/>
    <p:sldId id="405" r:id="rId34"/>
    <p:sldId id="406" r:id="rId35"/>
    <p:sldId id="407" r:id="rId36"/>
    <p:sldId id="408" r:id="rId37"/>
    <p:sldId id="409" r:id="rId38"/>
    <p:sldId id="282" r:id="rId39"/>
    <p:sldId id="410" r:id="rId40"/>
    <p:sldId id="411" r:id="rId41"/>
    <p:sldId id="436" r:id="rId42"/>
    <p:sldId id="420" r:id="rId43"/>
    <p:sldId id="421" r:id="rId44"/>
    <p:sldId id="422" r:id="rId45"/>
    <p:sldId id="423" r:id="rId46"/>
    <p:sldId id="425" r:id="rId47"/>
    <p:sldId id="444"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84" d="100"/>
          <a:sy n="84" d="100"/>
        </p:scale>
        <p:origin x="-21" y="3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D5FE47EF-4245-4E69-956D-E7D9758401DE}"/>
    <pc:docChg chg="modSld">
      <pc:chgData name="Cerys Davies" userId="61e71dc1-9594-4277-b52b-4420989f68ee" providerId="ADAL" clId="{D5FE47EF-4245-4E69-956D-E7D9758401DE}" dt="2025-04-25T12:31:20.972" v="2" actId="1076"/>
      <pc:docMkLst>
        <pc:docMk/>
      </pc:docMkLst>
      <pc:sldChg chg="modNotesTx">
        <pc:chgData name="Cerys Davies" userId="61e71dc1-9594-4277-b52b-4420989f68ee" providerId="ADAL" clId="{D5FE47EF-4245-4E69-956D-E7D9758401DE}" dt="2025-04-25T12:31:09.114" v="1" actId="6549"/>
        <pc:sldMkLst>
          <pc:docMk/>
          <pc:sldMk cId="2363259096" sldId="404"/>
        </pc:sldMkLst>
      </pc:sldChg>
      <pc:sldChg chg="modSp mod">
        <pc:chgData name="Cerys Davies" userId="61e71dc1-9594-4277-b52b-4420989f68ee" providerId="ADAL" clId="{D5FE47EF-4245-4E69-956D-E7D9758401DE}" dt="2025-04-25T12:31:20.972" v="2" actId="1076"/>
        <pc:sldMkLst>
          <pc:docMk/>
          <pc:sldMk cId="2071154014" sldId="406"/>
        </pc:sldMkLst>
        <pc:spChg chg="mod">
          <ac:chgData name="Cerys Davies" userId="61e71dc1-9594-4277-b52b-4420989f68ee" providerId="ADAL" clId="{D5FE47EF-4245-4E69-956D-E7D9758401DE}" dt="2025-04-25T12:31:20.972" v="2" actId="1076"/>
          <ac:spMkLst>
            <pc:docMk/>
            <pc:sldMk cId="2071154014" sldId="406"/>
            <ac:spMk id="3" creationId="{00000000-0000-0000-0000-000000000000}"/>
          </ac:spMkLst>
        </pc:spChg>
      </pc:sldChg>
      <pc:sldChg chg="modSp mod">
        <pc:chgData name="Cerys Davies" userId="61e71dc1-9594-4277-b52b-4420989f68ee" providerId="ADAL" clId="{D5FE47EF-4245-4E69-956D-E7D9758401DE}" dt="2025-04-25T12:30:44.895" v="0" actId="255"/>
        <pc:sldMkLst>
          <pc:docMk/>
          <pc:sldMk cId="1281055722" sldId="414"/>
        </pc:sldMkLst>
        <pc:spChg chg="mod">
          <ac:chgData name="Cerys Davies" userId="61e71dc1-9594-4277-b52b-4420989f68ee" providerId="ADAL" clId="{D5FE47EF-4245-4E69-956D-E7D9758401DE}" dt="2025-04-25T12:30:44.895" v="0" actId="255"/>
          <ac:spMkLst>
            <pc:docMk/>
            <pc:sldMk cId="1281055722" sldId="414"/>
            <ac:spMk id="3" creationId="{5B8F0750-B10A-422C-9F63-36D11351A33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25/04/2025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29</a:t>
            </a:fld>
            <a:endParaRPr lang="en-GB"/>
          </a:p>
        </p:txBody>
      </p:sp>
    </p:spTree>
    <p:extLst>
      <p:ext uri="{BB962C8B-B14F-4D97-AF65-F5344CB8AC3E}">
        <p14:creationId xmlns:p14="http://schemas.microsoft.com/office/powerpoint/2010/main" val="3901132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25/04/2025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25/04/2025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25/04/2025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25/04/2025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25/04/2025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jigsaw.vitalsource.com/books/978-1-914573-15-6/epub/ops/xhtml/ch17.xhtml?brand=vitalsource&amp;create=true&amp;favre=brett#rsec17_6"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dirty="0"/>
              <a:t>Discontinuance, Negotiation and </a:t>
            </a:r>
            <a:r>
              <a:rPr lang="en-GB" sz="6000" b="1"/>
              <a:t>Settlement before Trial</a:t>
            </a:r>
            <a:endParaRPr lang="en-GB" sz="6000" b="1" dirty="0"/>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Chapter 17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278EA-9DB0-4C21-9025-BE1E89C7C9B3}"/>
              </a:ext>
            </a:extLst>
          </p:cNvPr>
          <p:cNvSpPr>
            <a:spLocks noGrp="1"/>
          </p:cNvSpPr>
          <p:nvPr>
            <p:ph type="title"/>
          </p:nvPr>
        </p:nvSpPr>
        <p:spPr>
          <a:xfrm>
            <a:off x="596821" y="322053"/>
            <a:ext cx="8596668" cy="747622"/>
          </a:xfrm>
        </p:spPr>
        <p:txBody>
          <a:bodyPr/>
          <a:lstStyle/>
          <a:p>
            <a:r>
              <a:rPr lang="en-GB" dirty="0"/>
              <a:t>Aims </a:t>
            </a:r>
          </a:p>
        </p:txBody>
      </p:sp>
      <p:sp>
        <p:nvSpPr>
          <p:cNvPr id="3" name="Content Placeholder 2">
            <a:extLst>
              <a:ext uri="{FF2B5EF4-FFF2-40B4-BE49-F238E27FC236}">
                <a16:creationId xmlns:a16="http://schemas.microsoft.com/office/drawing/2014/main" id="{20766C52-F9E9-4B0E-A2DD-0B82859999E3}"/>
              </a:ext>
            </a:extLst>
          </p:cNvPr>
          <p:cNvSpPr>
            <a:spLocks noGrp="1"/>
          </p:cNvSpPr>
          <p:nvPr>
            <p:ph idx="1"/>
          </p:nvPr>
        </p:nvSpPr>
        <p:spPr>
          <a:xfrm>
            <a:off x="332278" y="1069675"/>
            <a:ext cx="9151028" cy="5296619"/>
          </a:xfrm>
        </p:spPr>
        <p:txBody>
          <a:bodyPr>
            <a:normAutofit/>
          </a:bodyPr>
          <a:lstStyle/>
          <a:p>
            <a:pPr algn="just">
              <a:buFont typeface="Arial" panose="020B0604020202020204" pitchFamily="34" charset="0"/>
              <a:buChar char="•"/>
            </a:pPr>
            <a:r>
              <a:rPr lang="en-GB" sz="2400" b="0" i="0" dirty="0">
                <a:solidFill>
                  <a:srgbClr val="000000"/>
                </a:solidFill>
                <a:effectLst/>
              </a:rPr>
              <a:t>Describe the procedures to be followed when a civil claim involving children or protected parties is settled</a:t>
            </a:r>
          </a:p>
          <a:p>
            <a:pPr algn="just">
              <a:buFont typeface="Arial" panose="020B0604020202020204" pitchFamily="34" charset="0"/>
              <a:buChar char="•"/>
            </a:pPr>
            <a:r>
              <a:rPr lang="en-GB" sz="2400" b="0" i="0" dirty="0">
                <a:solidFill>
                  <a:srgbClr val="000000"/>
                </a:solidFill>
                <a:effectLst/>
              </a:rPr>
              <a:t>Explain the key features of a </a:t>
            </a:r>
            <a:r>
              <a:rPr lang="en-GB" sz="2400" b="1" i="0" dirty="0">
                <a:solidFill>
                  <a:srgbClr val="000000"/>
                </a:solidFill>
                <a:effectLst/>
              </a:rPr>
              <a:t>Part 36</a:t>
            </a:r>
            <a:r>
              <a:rPr lang="en-GB" sz="2400" b="0" i="0" dirty="0">
                <a:solidFill>
                  <a:srgbClr val="000000"/>
                </a:solidFill>
                <a:effectLst/>
              </a:rPr>
              <a:t> offer</a:t>
            </a:r>
          </a:p>
          <a:p>
            <a:pPr algn="just">
              <a:buFont typeface="Arial" panose="020B0604020202020204" pitchFamily="34" charset="0"/>
              <a:buChar char="•"/>
            </a:pPr>
            <a:r>
              <a:rPr lang="en-GB" sz="2400" b="0" i="0" dirty="0">
                <a:solidFill>
                  <a:srgbClr val="000000"/>
                </a:solidFill>
                <a:effectLst/>
              </a:rPr>
              <a:t>Describe the formalities required in a </a:t>
            </a:r>
            <a:r>
              <a:rPr lang="en-GB" sz="2400" b="1" i="0" dirty="0">
                <a:solidFill>
                  <a:srgbClr val="000000"/>
                </a:solidFill>
                <a:effectLst/>
              </a:rPr>
              <a:t>Part 36</a:t>
            </a:r>
            <a:r>
              <a:rPr lang="en-GB" sz="2400" b="0" i="0" dirty="0">
                <a:solidFill>
                  <a:srgbClr val="000000"/>
                </a:solidFill>
                <a:effectLst/>
              </a:rPr>
              <a:t> offer</a:t>
            </a:r>
          </a:p>
          <a:p>
            <a:pPr algn="just">
              <a:buFont typeface="Arial" panose="020B0604020202020204" pitchFamily="34" charset="0"/>
              <a:buChar char="•"/>
            </a:pPr>
            <a:r>
              <a:rPr lang="en-GB" sz="2400" b="0" i="0" dirty="0">
                <a:solidFill>
                  <a:srgbClr val="000000"/>
                </a:solidFill>
                <a:effectLst/>
              </a:rPr>
              <a:t>Explain how a </a:t>
            </a:r>
            <a:r>
              <a:rPr lang="en-GB" sz="2400" b="1" i="0" dirty="0">
                <a:solidFill>
                  <a:srgbClr val="000000"/>
                </a:solidFill>
                <a:effectLst/>
              </a:rPr>
              <a:t>Part 36</a:t>
            </a:r>
            <a:r>
              <a:rPr lang="en-GB" sz="2400" b="0" i="0" dirty="0">
                <a:solidFill>
                  <a:srgbClr val="000000"/>
                </a:solidFill>
                <a:effectLst/>
              </a:rPr>
              <a:t> offer may be withdrawn or amended</a:t>
            </a:r>
          </a:p>
          <a:p>
            <a:pPr algn="just">
              <a:buFont typeface="Arial" panose="020B0604020202020204" pitchFamily="34" charset="0"/>
              <a:buChar char="•"/>
            </a:pPr>
            <a:r>
              <a:rPr lang="en-GB" sz="2400" b="0" i="0" dirty="0">
                <a:solidFill>
                  <a:srgbClr val="000000"/>
                </a:solidFill>
                <a:effectLst/>
              </a:rPr>
              <a:t>Explain the consequences of accepting a </a:t>
            </a:r>
            <a:r>
              <a:rPr lang="en-GB" sz="2400" b="1" i="0" dirty="0">
                <a:solidFill>
                  <a:srgbClr val="000000"/>
                </a:solidFill>
                <a:effectLst/>
              </a:rPr>
              <a:t>Part 36</a:t>
            </a:r>
            <a:r>
              <a:rPr lang="en-GB" sz="2400" b="0" i="0" dirty="0">
                <a:solidFill>
                  <a:srgbClr val="000000"/>
                </a:solidFill>
                <a:effectLst/>
              </a:rPr>
              <a:t> offer (including costs), and</a:t>
            </a:r>
          </a:p>
          <a:p>
            <a:pPr algn="just">
              <a:buFont typeface="Arial" panose="020B0604020202020204" pitchFamily="34" charset="0"/>
              <a:buChar char="•"/>
            </a:pPr>
            <a:r>
              <a:rPr lang="en-GB" sz="2400" b="0" i="0" dirty="0">
                <a:solidFill>
                  <a:srgbClr val="000000"/>
                </a:solidFill>
                <a:effectLst/>
              </a:rPr>
              <a:t>Explain the consequences of not accepting a Part 36 offer (including costs).</a:t>
            </a:r>
          </a:p>
          <a:p>
            <a:pPr algn="just">
              <a:buFont typeface="Arial" panose="020B0604020202020204" pitchFamily="34" charset="0"/>
              <a:buChar char="•"/>
            </a:pPr>
            <a:r>
              <a:rPr lang="en-GB" sz="2400" b="0" i="0" dirty="0">
                <a:solidFill>
                  <a:srgbClr val="000000"/>
                </a:solidFill>
                <a:effectLst/>
              </a:rPr>
              <a:t>Distinguish between a consent order and a Tomlin order</a:t>
            </a:r>
          </a:p>
          <a:p>
            <a:pPr algn="just">
              <a:buFont typeface="Arial" panose="020B0604020202020204" pitchFamily="34" charset="0"/>
              <a:buChar char="•"/>
            </a:pPr>
            <a:r>
              <a:rPr lang="en-GB" sz="2400" b="0" i="0" dirty="0">
                <a:solidFill>
                  <a:srgbClr val="000000"/>
                </a:solidFill>
                <a:effectLst/>
              </a:rPr>
              <a:t>Explain the effect of a Calderbank offer</a:t>
            </a:r>
          </a:p>
          <a:p>
            <a:pPr algn="just">
              <a:buFont typeface="Arial" panose="020B0604020202020204" pitchFamily="34" charset="0"/>
              <a:buChar char="•"/>
            </a:pPr>
            <a:endParaRPr lang="en-GB" sz="2400" b="0" i="0" dirty="0">
              <a:solidFill>
                <a:srgbClr val="000000"/>
              </a:solidFill>
              <a:effectLst/>
            </a:endParaRPr>
          </a:p>
          <a:p>
            <a:endParaRPr lang="en-GB" dirty="0"/>
          </a:p>
        </p:txBody>
      </p:sp>
    </p:spTree>
    <p:extLst>
      <p:ext uri="{BB962C8B-B14F-4D97-AF65-F5344CB8AC3E}">
        <p14:creationId xmlns:p14="http://schemas.microsoft.com/office/powerpoint/2010/main" val="3914433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832AC-FDE4-F359-A747-18C65EF58620}"/>
              </a:ext>
            </a:extLst>
          </p:cNvPr>
          <p:cNvSpPr>
            <a:spLocks noGrp="1"/>
          </p:cNvSpPr>
          <p:nvPr>
            <p:ph type="title"/>
          </p:nvPr>
        </p:nvSpPr>
        <p:spPr>
          <a:xfrm>
            <a:off x="458798" y="195533"/>
            <a:ext cx="4170711" cy="707366"/>
          </a:xfrm>
        </p:spPr>
        <p:txBody>
          <a:bodyPr/>
          <a:lstStyle/>
          <a:p>
            <a:r>
              <a:rPr lang="en-GB" dirty="0"/>
              <a:t>Introduction</a:t>
            </a:r>
          </a:p>
        </p:txBody>
      </p:sp>
      <p:sp>
        <p:nvSpPr>
          <p:cNvPr id="3" name="Content Placeholder 2">
            <a:extLst>
              <a:ext uri="{FF2B5EF4-FFF2-40B4-BE49-F238E27FC236}">
                <a16:creationId xmlns:a16="http://schemas.microsoft.com/office/drawing/2014/main" id="{448482CC-914A-E06D-AE20-328BA880F1B9}"/>
              </a:ext>
            </a:extLst>
          </p:cNvPr>
          <p:cNvSpPr>
            <a:spLocks noGrp="1"/>
          </p:cNvSpPr>
          <p:nvPr>
            <p:ph idx="1"/>
          </p:nvPr>
        </p:nvSpPr>
        <p:spPr>
          <a:xfrm>
            <a:off x="418541" y="902899"/>
            <a:ext cx="9795134" cy="5759568"/>
          </a:xfrm>
        </p:spPr>
        <p:txBody>
          <a:bodyPr>
            <a:normAutofit/>
          </a:bodyPr>
          <a:lstStyle/>
          <a:p>
            <a:pPr algn="l" fontAlgn="base" latinLnBrk="0"/>
            <a:r>
              <a:rPr lang="en-US" sz="2000" b="0" i="0" dirty="0">
                <a:solidFill>
                  <a:srgbClr val="000000"/>
                </a:solidFill>
                <a:effectLst/>
                <a:latin typeface="+mj-lt"/>
              </a:rPr>
              <a:t>Disputes can be resolved by one party using procedural tools against the other, including:</a:t>
            </a:r>
          </a:p>
          <a:p>
            <a:pPr algn="l" fontAlgn="base">
              <a:buFont typeface="Arial" panose="020B0604020202020204" pitchFamily="34" charset="0"/>
              <a:buChar char="•"/>
            </a:pPr>
            <a:r>
              <a:rPr lang="en-US" sz="2000" b="0" i="0" dirty="0">
                <a:solidFill>
                  <a:srgbClr val="000000"/>
                </a:solidFill>
                <a:effectLst/>
                <a:latin typeface="+mj-lt"/>
              </a:rPr>
              <a:t>default judgment being entered under </a:t>
            </a:r>
            <a:r>
              <a:rPr lang="en-US" sz="2000" b="1" i="0" dirty="0">
                <a:solidFill>
                  <a:srgbClr val="000000"/>
                </a:solidFill>
                <a:effectLst/>
                <a:latin typeface="+mj-lt"/>
              </a:rPr>
              <a:t>Part 12</a:t>
            </a:r>
            <a:r>
              <a:rPr lang="en-US" sz="2000" b="0" i="0" dirty="0">
                <a:solidFill>
                  <a:srgbClr val="000000"/>
                </a:solidFill>
                <a:effectLst/>
                <a:latin typeface="+mj-lt"/>
              </a:rPr>
              <a:t> against a defendant who fails to respond to served proceedings within the time specified by the rules;</a:t>
            </a:r>
          </a:p>
          <a:p>
            <a:pPr algn="l" fontAlgn="base">
              <a:buFont typeface="Arial" panose="020B0604020202020204" pitchFamily="34" charset="0"/>
              <a:buChar char="•"/>
            </a:pPr>
            <a:r>
              <a:rPr lang="en-US" sz="2000" b="0" i="0" dirty="0">
                <a:solidFill>
                  <a:srgbClr val="000000"/>
                </a:solidFill>
                <a:effectLst/>
                <a:latin typeface="+mj-lt"/>
              </a:rPr>
              <a:t>judgment being entered under</a:t>
            </a:r>
            <a:r>
              <a:rPr lang="en-US" sz="2000" b="1" i="0" dirty="0">
                <a:solidFill>
                  <a:srgbClr val="000000"/>
                </a:solidFill>
                <a:effectLst/>
                <a:latin typeface="+mj-lt"/>
              </a:rPr>
              <a:t> Part 14</a:t>
            </a:r>
            <a:r>
              <a:rPr lang="en-US" sz="2000" b="0" i="0" dirty="0">
                <a:solidFill>
                  <a:srgbClr val="000000"/>
                </a:solidFill>
                <a:effectLst/>
                <a:latin typeface="+mj-lt"/>
              </a:rPr>
              <a:t> against a defendant who makes admissions about the claim;</a:t>
            </a:r>
          </a:p>
          <a:p>
            <a:pPr algn="l" fontAlgn="base">
              <a:buFont typeface="Arial" panose="020B0604020202020204" pitchFamily="34" charset="0"/>
              <a:buChar char="•"/>
            </a:pPr>
            <a:r>
              <a:rPr lang="en-US" sz="2000" b="0" i="0" dirty="0">
                <a:solidFill>
                  <a:srgbClr val="000000"/>
                </a:solidFill>
                <a:effectLst/>
                <a:latin typeface="+mj-lt"/>
              </a:rPr>
              <a:t>summary judgment being granted under</a:t>
            </a:r>
            <a:r>
              <a:rPr lang="en-US" sz="2000" b="1" i="0" dirty="0">
                <a:solidFill>
                  <a:srgbClr val="000000"/>
                </a:solidFill>
                <a:effectLst/>
                <a:latin typeface="+mj-lt"/>
              </a:rPr>
              <a:t> Part 24</a:t>
            </a:r>
            <a:r>
              <a:rPr lang="en-US" sz="2000" b="0" i="0" dirty="0">
                <a:solidFill>
                  <a:srgbClr val="000000"/>
                </a:solidFill>
                <a:effectLst/>
                <a:latin typeface="+mj-lt"/>
              </a:rPr>
              <a:t> in </a:t>
            </a:r>
            <a:r>
              <a:rPr lang="en-US" sz="2000" b="0" i="0" dirty="0" err="1">
                <a:solidFill>
                  <a:srgbClr val="000000"/>
                </a:solidFill>
                <a:effectLst/>
                <a:latin typeface="+mj-lt"/>
              </a:rPr>
              <a:t>favour</a:t>
            </a:r>
            <a:r>
              <a:rPr lang="en-US" sz="2000" b="0" i="0" dirty="0">
                <a:solidFill>
                  <a:srgbClr val="000000"/>
                </a:solidFill>
                <a:effectLst/>
                <a:latin typeface="+mj-lt"/>
              </a:rPr>
              <a:t> of any party on the whole of claim and </a:t>
            </a:r>
            <a:r>
              <a:rPr lang="en-US" sz="2000" b="0" i="0" dirty="0" err="1">
                <a:solidFill>
                  <a:srgbClr val="000000"/>
                </a:solidFill>
                <a:effectLst/>
                <a:latin typeface="+mj-lt"/>
              </a:rPr>
              <a:t>defence</a:t>
            </a:r>
            <a:r>
              <a:rPr lang="en-US" sz="2000" b="0" i="0" dirty="0">
                <a:solidFill>
                  <a:srgbClr val="000000"/>
                </a:solidFill>
                <a:effectLst/>
                <a:latin typeface="+mj-lt"/>
              </a:rPr>
              <a:t> or a particular issue where the opponent has no real prospect of success, and there is no other compelling reason why the case or issue should be disposed of at trial; and</a:t>
            </a:r>
          </a:p>
          <a:p>
            <a:pPr algn="l" fontAlgn="base">
              <a:buFont typeface="Arial" panose="020B0604020202020204" pitchFamily="34" charset="0"/>
              <a:buChar char="•"/>
            </a:pPr>
            <a:r>
              <a:rPr lang="en-US" sz="2000" b="0" i="0" dirty="0">
                <a:solidFill>
                  <a:srgbClr val="000000"/>
                </a:solidFill>
                <a:effectLst/>
                <a:latin typeface="+mj-lt"/>
              </a:rPr>
              <a:t>striking out under </a:t>
            </a:r>
            <a:r>
              <a:rPr lang="en-US" sz="2000" b="1" i="0" dirty="0">
                <a:solidFill>
                  <a:srgbClr val="000000"/>
                </a:solidFill>
                <a:effectLst/>
                <a:latin typeface="+mj-lt"/>
              </a:rPr>
              <a:t>Part 3.4</a:t>
            </a:r>
            <a:r>
              <a:rPr lang="en-US" sz="2000" b="0" i="0" dirty="0">
                <a:solidFill>
                  <a:srgbClr val="000000"/>
                </a:solidFill>
                <a:effectLst/>
                <a:latin typeface="+mj-lt"/>
              </a:rPr>
              <a:t> of the whole or a part of a party’s case where the party’s statement of case discloses no reasonable grounds for bringing or defending the claim, is an abuse of the court’s process or otherwise likely to obstruct the just disposal of the proceedings, or there has been a failure to comply with a rule, PD or order.</a:t>
            </a:r>
          </a:p>
        </p:txBody>
      </p:sp>
    </p:spTree>
    <p:extLst>
      <p:ext uri="{BB962C8B-B14F-4D97-AF65-F5344CB8AC3E}">
        <p14:creationId xmlns:p14="http://schemas.microsoft.com/office/powerpoint/2010/main" val="2302228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330EB-9D58-34FB-7A86-C7BB147623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2DF029-8DED-ADF4-C08D-524ECA5EFD83}"/>
              </a:ext>
            </a:extLst>
          </p:cNvPr>
          <p:cNvSpPr>
            <a:spLocks noGrp="1"/>
          </p:cNvSpPr>
          <p:nvPr>
            <p:ph type="title"/>
          </p:nvPr>
        </p:nvSpPr>
        <p:spPr>
          <a:xfrm>
            <a:off x="775100" y="552092"/>
            <a:ext cx="4170711" cy="707366"/>
          </a:xfrm>
        </p:spPr>
        <p:txBody>
          <a:bodyPr/>
          <a:lstStyle/>
          <a:p>
            <a:r>
              <a:rPr lang="en-GB" dirty="0"/>
              <a:t>Introduction</a:t>
            </a:r>
          </a:p>
        </p:txBody>
      </p:sp>
      <p:sp>
        <p:nvSpPr>
          <p:cNvPr id="3" name="Content Placeholder 2">
            <a:extLst>
              <a:ext uri="{FF2B5EF4-FFF2-40B4-BE49-F238E27FC236}">
                <a16:creationId xmlns:a16="http://schemas.microsoft.com/office/drawing/2014/main" id="{A27C77EE-F317-F170-0B1A-BBB91B35C5D2}"/>
              </a:ext>
            </a:extLst>
          </p:cNvPr>
          <p:cNvSpPr>
            <a:spLocks noGrp="1"/>
          </p:cNvSpPr>
          <p:nvPr>
            <p:ph idx="1"/>
          </p:nvPr>
        </p:nvSpPr>
        <p:spPr>
          <a:xfrm>
            <a:off x="619824" y="1644772"/>
            <a:ext cx="9404070" cy="4393720"/>
          </a:xfrm>
        </p:spPr>
        <p:txBody>
          <a:bodyPr>
            <a:normAutofit/>
          </a:bodyPr>
          <a:lstStyle/>
          <a:p>
            <a:pPr algn="l" fontAlgn="base" latinLnBrk="0"/>
            <a:r>
              <a:rPr lang="en-US" sz="2800" dirty="0">
                <a:solidFill>
                  <a:srgbClr val="000000"/>
                </a:solidFill>
              </a:rPr>
              <a:t>Other ways to resolve a dispute:</a:t>
            </a:r>
          </a:p>
          <a:p>
            <a:pPr lvl="1" fontAlgn="base"/>
            <a:r>
              <a:rPr lang="en-US" sz="2800" b="0" i="0" dirty="0">
                <a:solidFill>
                  <a:srgbClr val="000000"/>
                </a:solidFill>
                <a:effectLst/>
              </a:rPr>
              <a:t>Discontinuing a claim</a:t>
            </a:r>
            <a:r>
              <a:rPr lang="en-US" sz="2800" dirty="0">
                <a:solidFill>
                  <a:srgbClr val="000000"/>
                </a:solidFill>
              </a:rPr>
              <a:t> </a:t>
            </a:r>
          </a:p>
          <a:p>
            <a:pPr lvl="1" fontAlgn="base"/>
            <a:r>
              <a:rPr lang="en-US" sz="2800" b="0" i="0" dirty="0">
                <a:solidFill>
                  <a:srgbClr val="000000"/>
                </a:solidFill>
                <a:effectLst/>
              </a:rPr>
              <a:t>By agreement between the parties, including by tailored settlement agreements: and</a:t>
            </a:r>
          </a:p>
          <a:p>
            <a:pPr lvl="1" fontAlgn="base"/>
            <a:r>
              <a:rPr lang="en-US" sz="2800" dirty="0">
                <a:solidFill>
                  <a:srgbClr val="000000"/>
                </a:solidFill>
              </a:rPr>
              <a:t>T</a:t>
            </a:r>
            <a:r>
              <a:rPr lang="en-US" sz="2800" b="0" i="0" dirty="0">
                <a:solidFill>
                  <a:srgbClr val="000000"/>
                </a:solidFill>
                <a:effectLst/>
              </a:rPr>
              <a:t>he use of </a:t>
            </a:r>
            <a:r>
              <a:rPr lang="en-US" sz="2800" b="1" i="0" dirty="0">
                <a:solidFill>
                  <a:srgbClr val="000000"/>
                </a:solidFill>
                <a:effectLst/>
              </a:rPr>
              <a:t>Part 36 </a:t>
            </a:r>
            <a:r>
              <a:rPr lang="en-US" sz="2800" b="0" i="0" dirty="0">
                <a:solidFill>
                  <a:srgbClr val="000000"/>
                </a:solidFill>
                <a:effectLst/>
              </a:rPr>
              <a:t>offers to settle. </a:t>
            </a:r>
            <a:endParaRPr lang="en-GB" sz="2800" dirty="0"/>
          </a:p>
        </p:txBody>
      </p:sp>
    </p:spTree>
    <p:extLst>
      <p:ext uri="{BB962C8B-B14F-4D97-AF65-F5344CB8AC3E}">
        <p14:creationId xmlns:p14="http://schemas.microsoft.com/office/powerpoint/2010/main" val="1048646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D7430-2C79-6151-7735-0C13AB9CFDC4}"/>
              </a:ext>
            </a:extLst>
          </p:cNvPr>
          <p:cNvSpPr>
            <a:spLocks noGrp="1"/>
          </p:cNvSpPr>
          <p:nvPr>
            <p:ph type="title"/>
          </p:nvPr>
        </p:nvSpPr>
        <p:spPr/>
        <p:txBody>
          <a:bodyPr/>
          <a:lstStyle/>
          <a:p>
            <a:r>
              <a:rPr lang="en-GB" dirty="0"/>
              <a:t>You will need to know</a:t>
            </a:r>
          </a:p>
        </p:txBody>
      </p:sp>
      <p:sp>
        <p:nvSpPr>
          <p:cNvPr id="3" name="Content Placeholder 2">
            <a:extLst>
              <a:ext uri="{FF2B5EF4-FFF2-40B4-BE49-F238E27FC236}">
                <a16:creationId xmlns:a16="http://schemas.microsoft.com/office/drawing/2014/main" id="{3E5BD4EC-7849-2DB0-B0C2-328194193B62}"/>
              </a:ext>
            </a:extLst>
          </p:cNvPr>
          <p:cNvSpPr>
            <a:spLocks noGrp="1"/>
          </p:cNvSpPr>
          <p:nvPr>
            <p:ph idx="1"/>
          </p:nvPr>
        </p:nvSpPr>
        <p:spPr>
          <a:xfrm>
            <a:off x="568065" y="1488613"/>
            <a:ext cx="9128025" cy="4710904"/>
          </a:xfrm>
        </p:spPr>
        <p:txBody>
          <a:bodyPr>
            <a:normAutofit/>
          </a:bodyPr>
          <a:lstStyle/>
          <a:p>
            <a:pPr algn="l" fontAlgn="base" latinLnBrk="0"/>
            <a:r>
              <a:rPr lang="en-US" sz="2400" b="0" i="0" dirty="0">
                <a:solidFill>
                  <a:srgbClr val="000000"/>
                </a:solidFill>
                <a:effectLst/>
              </a:rPr>
              <a:t>You will need to know:</a:t>
            </a:r>
          </a:p>
          <a:p>
            <a:pPr algn="l" fontAlgn="base">
              <a:buFont typeface="Arial" panose="020B0604020202020204" pitchFamily="34" charset="0"/>
              <a:buChar char="•"/>
            </a:pPr>
            <a:r>
              <a:rPr lang="en-US" sz="2400" b="0" i="0" dirty="0">
                <a:solidFill>
                  <a:srgbClr val="000000"/>
                </a:solidFill>
                <a:effectLst/>
              </a:rPr>
              <a:t>discontinuance;</a:t>
            </a:r>
          </a:p>
          <a:p>
            <a:pPr algn="l" fontAlgn="base">
              <a:buFont typeface="Arial" panose="020B0604020202020204" pitchFamily="34" charset="0"/>
              <a:buChar char="•"/>
            </a:pPr>
            <a:r>
              <a:rPr lang="en-US" sz="2400" b="0" i="0" dirty="0">
                <a:solidFill>
                  <a:srgbClr val="000000"/>
                </a:solidFill>
                <a:effectLst/>
              </a:rPr>
              <a:t>resolving disputes by consent;</a:t>
            </a:r>
          </a:p>
          <a:p>
            <a:pPr algn="l" fontAlgn="base">
              <a:buFont typeface="Arial" panose="020B0604020202020204" pitchFamily="34" charset="0"/>
              <a:buChar char="•"/>
            </a:pPr>
            <a:r>
              <a:rPr lang="en-US" sz="2400" b="0" i="0" dirty="0">
                <a:solidFill>
                  <a:srgbClr val="000000"/>
                </a:solidFill>
                <a:effectLst/>
              </a:rPr>
              <a:t>settling a dispute before proceedings are started;</a:t>
            </a:r>
          </a:p>
          <a:p>
            <a:pPr algn="l" fontAlgn="base">
              <a:buFont typeface="Arial" panose="020B0604020202020204" pitchFamily="34" charset="0"/>
              <a:buChar char="•"/>
            </a:pPr>
            <a:r>
              <a:rPr lang="en-US" sz="2400" b="0" i="0" dirty="0">
                <a:solidFill>
                  <a:srgbClr val="000000"/>
                </a:solidFill>
                <a:effectLst/>
              </a:rPr>
              <a:t>settling a dispute after proceedings are started;</a:t>
            </a:r>
          </a:p>
          <a:p>
            <a:pPr algn="l" fontAlgn="base">
              <a:buFont typeface="Arial" panose="020B0604020202020204" pitchFamily="34" charset="0"/>
              <a:buChar char="•"/>
            </a:pPr>
            <a:r>
              <a:rPr lang="en-US" sz="2400" b="0" i="0" dirty="0">
                <a:solidFill>
                  <a:srgbClr val="000000"/>
                </a:solidFill>
                <a:effectLst/>
              </a:rPr>
              <a:t>offers to settle </a:t>
            </a:r>
            <a:r>
              <a:rPr lang="en-US" sz="2400" b="1" i="0" dirty="0">
                <a:solidFill>
                  <a:srgbClr val="000000"/>
                </a:solidFill>
                <a:effectLst/>
              </a:rPr>
              <a:t>other than </a:t>
            </a:r>
            <a:r>
              <a:rPr lang="en-US" sz="2400" b="0" i="0" dirty="0">
                <a:solidFill>
                  <a:srgbClr val="000000"/>
                </a:solidFill>
                <a:effectLst/>
              </a:rPr>
              <a:t>under </a:t>
            </a:r>
            <a:r>
              <a:rPr lang="en-US" sz="2400" b="1" i="0" dirty="0">
                <a:solidFill>
                  <a:srgbClr val="000000"/>
                </a:solidFill>
                <a:effectLst/>
              </a:rPr>
              <a:t>Part 36</a:t>
            </a:r>
            <a:r>
              <a:rPr lang="en-US" sz="2400" b="0" i="0" dirty="0">
                <a:solidFill>
                  <a:srgbClr val="000000"/>
                </a:solidFill>
                <a:effectLst/>
              </a:rPr>
              <a:t> offers to settle;</a:t>
            </a:r>
          </a:p>
          <a:p>
            <a:pPr algn="l" fontAlgn="base">
              <a:buFont typeface="Arial" panose="020B0604020202020204" pitchFamily="34" charset="0"/>
              <a:buChar char="•"/>
            </a:pPr>
            <a:r>
              <a:rPr lang="en-US" sz="2400" b="1" i="0" dirty="0">
                <a:solidFill>
                  <a:srgbClr val="000000"/>
                </a:solidFill>
                <a:effectLst/>
              </a:rPr>
              <a:t>Part 36 </a:t>
            </a:r>
            <a:r>
              <a:rPr lang="en-US" sz="2400" b="0" i="0" dirty="0">
                <a:solidFill>
                  <a:srgbClr val="000000"/>
                </a:solidFill>
                <a:effectLst/>
              </a:rPr>
              <a:t>offers to settle; and</a:t>
            </a:r>
          </a:p>
          <a:p>
            <a:pPr algn="l" fontAlgn="base">
              <a:buFont typeface="Arial" panose="020B0604020202020204" pitchFamily="34" charset="0"/>
              <a:buChar char="•"/>
            </a:pPr>
            <a:r>
              <a:rPr lang="en-US" sz="2400" b="0" i="0" dirty="0">
                <a:solidFill>
                  <a:srgbClr val="000000"/>
                </a:solidFill>
                <a:effectLst/>
              </a:rPr>
              <a:t>claims involving children and persons under a disability.</a:t>
            </a:r>
          </a:p>
          <a:p>
            <a:pPr marL="0" indent="0">
              <a:buNone/>
            </a:pPr>
            <a:endParaRPr lang="en-GB" dirty="0"/>
          </a:p>
        </p:txBody>
      </p:sp>
    </p:spTree>
    <p:extLst>
      <p:ext uri="{BB962C8B-B14F-4D97-AF65-F5344CB8AC3E}">
        <p14:creationId xmlns:p14="http://schemas.microsoft.com/office/powerpoint/2010/main" val="2980513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6A096-6D2F-4AF3-844B-8A3CA37F6F78}"/>
              </a:ext>
            </a:extLst>
          </p:cNvPr>
          <p:cNvSpPr>
            <a:spLocks noGrp="1"/>
          </p:cNvSpPr>
          <p:nvPr>
            <p:ph type="title"/>
          </p:nvPr>
        </p:nvSpPr>
        <p:spPr>
          <a:xfrm>
            <a:off x="527809" y="247291"/>
            <a:ext cx="8596668" cy="799381"/>
          </a:xfrm>
        </p:spPr>
        <p:txBody>
          <a:bodyPr/>
          <a:lstStyle/>
          <a:p>
            <a:r>
              <a:rPr lang="en-GB" dirty="0"/>
              <a:t>Discontinuance</a:t>
            </a:r>
          </a:p>
        </p:txBody>
      </p:sp>
      <p:sp>
        <p:nvSpPr>
          <p:cNvPr id="3" name="Content Placeholder 2">
            <a:extLst>
              <a:ext uri="{FF2B5EF4-FFF2-40B4-BE49-F238E27FC236}">
                <a16:creationId xmlns:a16="http://schemas.microsoft.com/office/drawing/2014/main" id="{3234DC9F-794E-977E-C368-02FB37582339}"/>
              </a:ext>
            </a:extLst>
          </p:cNvPr>
          <p:cNvSpPr>
            <a:spLocks noGrp="1"/>
          </p:cNvSpPr>
          <p:nvPr>
            <p:ph idx="1"/>
          </p:nvPr>
        </p:nvSpPr>
        <p:spPr>
          <a:xfrm>
            <a:off x="527809" y="1175186"/>
            <a:ext cx="8939923" cy="5435523"/>
          </a:xfrm>
        </p:spPr>
        <p:txBody>
          <a:bodyPr>
            <a:normAutofit/>
          </a:bodyPr>
          <a:lstStyle/>
          <a:p>
            <a:pPr algn="l" fontAlgn="base"/>
            <a:r>
              <a:rPr lang="en-US" sz="2400" b="1" i="0" dirty="0">
                <a:solidFill>
                  <a:srgbClr val="003E5A"/>
                </a:solidFill>
                <a:effectLst/>
              </a:rPr>
              <a:t>Abandoning a claim before proceedings are started </a:t>
            </a:r>
            <a:r>
              <a:rPr lang="en-US" sz="2400" b="1" dirty="0">
                <a:solidFill>
                  <a:srgbClr val="003E5A"/>
                </a:solidFill>
              </a:rPr>
              <a:t>:</a:t>
            </a:r>
            <a:r>
              <a:rPr lang="en-US" sz="2400" b="0" i="0" dirty="0">
                <a:solidFill>
                  <a:srgbClr val="000000"/>
                </a:solidFill>
                <a:effectLst/>
              </a:rPr>
              <a:t> There is no process that needs to be followed. No party is liable for costs – any arrangements on costs will be by agreement. </a:t>
            </a:r>
          </a:p>
          <a:p>
            <a:pPr algn="l" fontAlgn="base"/>
            <a:r>
              <a:rPr lang="en-US" sz="2400" b="0" i="0" dirty="0">
                <a:solidFill>
                  <a:srgbClr val="000000"/>
                </a:solidFill>
                <a:effectLst/>
              </a:rPr>
              <a:t>The claimant client should be advised that if they change their mind and wish to bring a claim, then they should ensure that any claim is brought within the relevant limitation period for the dispute. </a:t>
            </a:r>
          </a:p>
          <a:p>
            <a:pPr algn="l" fontAlgn="base"/>
            <a:r>
              <a:rPr lang="en-US" sz="2400" b="1" i="0" dirty="0">
                <a:solidFill>
                  <a:srgbClr val="003E5A"/>
                </a:solidFill>
                <a:effectLst/>
              </a:rPr>
              <a:t>Discontinuing proceedings that have been started:</a:t>
            </a:r>
            <a:r>
              <a:rPr lang="en-US" sz="2400" b="0" i="0" dirty="0">
                <a:solidFill>
                  <a:srgbClr val="000000"/>
                </a:solidFill>
                <a:effectLst/>
              </a:rPr>
              <a:t>, the claimant generally has a right to decide not to continue pursuing those proceedings, but the court’s permission may be required and </a:t>
            </a:r>
            <a:r>
              <a:rPr lang="en-US" sz="2400" b="1" i="0" dirty="0">
                <a:solidFill>
                  <a:srgbClr val="000000"/>
                </a:solidFill>
                <a:effectLst/>
              </a:rPr>
              <a:t>there is a process that needs to be followed</a:t>
            </a:r>
            <a:r>
              <a:rPr lang="en-US" sz="2400" b="0" i="0" dirty="0">
                <a:solidFill>
                  <a:srgbClr val="000000"/>
                </a:solidFill>
                <a:effectLst/>
                <a:latin typeface="Inter"/>
              </a:rPr>
              <a:t>.</a:t>
            </a:r>
          </a:p>
        </p:txBody>
      </p:sp>
    </p:spTree>
    <p:extLst>
      <p:ext uri="{BB962C8B-B14F-4D97-AF65-F5344CB8AC3E}">
        <p14:creationId xmlns:p14="http://schemas.microsoft.com/office/powerpoint/2010/main" val="2827311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41344F-9F9B-C5AF-14DD-9DB33619EC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BCDD01-7A39-4930-3DAD-63420BC6E960}"/>
              </a:ext>
            </a:extLst>
          </p:cNvPr>
          <p:cNvSpPr>
            <a:spLocks noGrp="1"/>
          </p:cNvSpPr>
          <p:nvPr>
            <p:ph type="title"/>
          </p:nvPr>
        </p:nvSpPr>
        <p:spPr>
          <a:xfrm>
            <a:off x="527809" y="247291"/>
            <a:ext cx="8596668" cy="799381"/>
          </a:xfrm>
        </p:spPr>
        <p:txBody>
          <a:bodyPr/>
          <a:lstStyle/>
          <a:p>
            <a:r>
              <a:rPr lang="en-GB" dirty="0"/>
              <a:t>Reasons for Discontinuance</a:t>
            </a:r>
          </a:p>
        </p:txBody>
      </p:sp>
      <p:sp>
        <p:nvSpPr>
          <p:cNvPr id="3" name="Content Placeholder 2">
            <a:extLst>
              <a:ext uri="{FF2B5EF4-FFF2-40B4-BE49-F238E27FC236}">
                <a16:creationId xmlns:a16="http://schemas.microsoft.com/office/drawing/2014/main" id="{2B7AF124-DE51-A165-4A40-DE6E6FF064DF}"/>
              </a:ext>
            </a:extLst>
          </p:cNvPr>
          <p:cNvSpPr>
            <a:spLocks noGrp="1"/>
          </p:cNvSpPr>
          <p:nvPr>
            <p:ph idx="1"/>
          </p:nvPr>
        </p:nvSpPr>
        <p:spPr>
          <a:xfrm>
            <a:off x="139818" y="919912"/>
            <a:ext cx="9964019" cy="5435523"/>
          </a:xfrm>
        </p:spPr>
        <p:txBody>
          <a:bodyPr>
            <a:noAutofit/>
          </a:bodyPr>
          <a:lstStyle/>
          <a:p>
            <a:pPr algn="l" fontAlgn="base">
              <a:buFont typeface="+mj-lt"/>
              <a:buAutoNum type="arabicPeriod"/>
            </a:pPr>
            <a:r>
              <a:rPr lang="en-US" b="0" i="0" dirty="0">
                <a:solidFill>
                  <a:srgbClr val="000000"/>
                </a:solidFill>
                <a:effectLst/>
              </a:rPr>
              <a:t>The claimant no longer believes their prospects of succeeding in their claim outweigh their risks of losing </a:t>
            </a:r>
          </a:p>
          <a:p>
            <a:pPr algn="l" fontAlgn="base">
              <a:buFont typeface="+mj-lt"/>
              <a:buAutoNum type="arabicPeriod"/>
            </a:pPr>
            <a:r>
              <a:rPr lang="en-US" b="0" i="0" dirty="0">
                <a:solidFill>
                  <a:srgbClr val="000000"/>
                </a:solidFill>
                <a:effectLst/>
              </a:rPr>
              <a:t>The claimant no longer believes the financial and other advantages to them, if they do succeed in their claim outweigh the potential financial and other disadvantages of losing </a:t>
            </a:r>
            <a:endParaRPr lang="en-US" dirty="0">
              <a:solidFill>
                <a:srgbClr val="000000"/>
              </a:solidFill>
            </a:endParaRPr>
          </a:p>
          <a:p>
            <a:pPr algn="l" fontAlgn="base">
              <a:buFont typeface="+mj-lt"/>
              <a:buAutoNum type="arabicPeriod"/>
            </a:pPr>
            <a:r>
              <a:rPr lang="en-US" b="0" i="0" dirty="0">
                <a:solidFill>
                  <a:srgbClr val="000000"/>
                </a:solidFill>
                <a:effectLst/>
              </a:rPr>
              <a:t>The claimant has discovered that the defendant now lacks the means to pay any judgment.</a:t>
            </a:r>
            <a:endParaRPr lang="en-US" b="0" i="0" dirty="0">
              <a:solidFill>
                <a:srgbClr val="FFFFFF"/>
              </a:solidFill>
              <a:effectLst/>
            </a:endParaRPr>
          </a:p>
          <a:p>
            <a:pPr algn="l" fontAlgn="base">
              <a:buFont typeface="+mj-lt"/>
              <a:buAutoNum type="arabicPeriod"/>
            </a:pPr>
            <a:r>
              <a:rPr lang="en-US" b="0" i="0" dirty="0">
                <a:solidFill>
                  <a:srgbClr val="000000"/>
                </a:solidFill>
                <a:effectLst/>
              </a:rPr>
              <a:t>The claimant’s circumstances have changed – for example through physical or mental ill-health, bankruptcy or insolvency or they feel unable to cope with the demands of the litigation process.</a:t>
            </a:r>
            <a:endParaRPr lang="en-US" b="0" i="0" dirty="0">
              <a:solidFill>
                <a:srgbClr val="FFFFFF"/>
              </a:solidFill>
              <a:effectLst/>
            </a:endParaRPr>
          </a:p>
          <a:p>
            <a:pPr algn="l" fontAlgn="base">
              <a:buFont typeface="+mj-lt"/>
              <a:buAutoNum type="arabicPeriod"/>
            </a:pPr>
            <a:r>
              <a:rPr lang="en-US" b="0" i="0" dirty="0">
                <a:solidFill>
                  <a:srgbClr val="000000"/>
                </a:solidFill>
                <a:effectLst/>
              </a:rPr>
              <a:t>The claimant’s arrangements in place for funding their own legal costs and any arrangements in place to cover their potential liability for the opponent’s legal costs are no longer satisfactory.</a:t>
            </a:r>
            <a:endParaRPr lang="en-US" b="0" i="0" dirty="0">
              <a:solidFill>
                <a:srgbClr val="FFFFFF"/>
              </a:solidFill>
              <a:effectLst/>
            </a:endParaRPr>
          </a:p>
          <a:p>
            <a:pPr algn="l" fontAlgn="base">
              <a:buFont typeface="+mj-lt"/>
              <a:buAutoNum type="arabicPeriod"/>
            </a:pPr>
            <a:r>
              <a:rPr lang="en-US" b="0" i="0" dirty="0">
                <a:solidFill>
                  <a:srgbClr val="000000"/>
                </a:solidFill>
                <a:effectLst/>
              </a:rPr>
              <a:t>Increasingly, in personal injury claims, claimants discontinue proceedings where the defendant has raised an argument on the evidence available that the claimant’s claim is tainted by “fundamental dishonesty”, such that the entirety of the claimant’s claim should be dismissed under </a:t>
            </a:r>
            <a:r>
              <a:rPr lang="en-US" b="1" i="0" dirty="0">
                <a:solidFill>
                  <a:srgbClr val="000000"/>
                </a:solidFill>
                <a:effectLst/>
              </a:rPr>
              <a:t>s57 Criminal Justice and Courts Act 2015</a:t>
            </a:r>
            <a:r>
              <a:rPr lang="en-US" b="0" i="0" dirty="0">
                <a:solidFill>
                  <a:srgbClr val="000000"/>
                </a:solidFill>
                <a:effectLst/>
              </a:rPr>
              <a:t>, and that the protection that the claimant formerly enjoyed under </a:t>
            </a:r>
            <a:r>
              <a:rPr lang="en-US" b="1" i="0" dirty="0">
                <a:solidFill>
                  <a:srgbClr val="000000"/>
                </a:solidFill>
                <a:effectLst/>
              </a:rPr>
              <a:t>Qualified One-Way Costs Shifting </a:t>
            </a:r>
            <a:r>
              <a:rPr lang="en-US" b="0" i="0" dirty="0">
                <a:solidFill>
                  <a:srgbClr val="000000"/>
                </a:solidFill>
                <a:effectLst/>
              </a:rPr>
              <a:t>(</a:t>
            </a:r>
            <a:r>
              <a:rPr lang="en-US" b="1" i="0" dirty="0">
                <a:solidFill>
                  <a:srgbClr val="000000"/>
                </a:solidFill>
                <a:effectLst/>
              </a:rPr>
              <a:t>QOCS</a:t>
            </a:r>
            <a:r>
              <a:rPr lang="en-US" b="0" i="0" dirty="0">
                <a:solidFill>
                  <a:srgbClr val="000000"/>
                </a:solidFill>
                <a:effectLst/>
              </a:rPr>
              <a:t>) from having any costs order enforced against them – for example if they lost at trial – would be lost.</a:t>
            </a:r>
          </a:p>
        </p:txBody>
      </p:sp>
    </p:spTree>
    <p:extLst>
      <p:ext uri="{BB962C8B-B14F-4D97-AF65-F5344CB8AC3E}">
        <p14:creationId xmlns:p14="http://schemas.microsoft.com/office/powerpoint/2010/main" val="2333611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71EAF3-A43F-D73D-2349-8E65F30ABC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B42652-A951-4FD7-9339-CEB3D28A4282}"/>
              </a:ext>
            </a:extLst>
          </p:cNvPr>
          <p:cNvSpPr>
            <a:spLocks noGrp="1"/>
          </p:cNvSpPr>
          <p:nvPr>
            <p:ph type="title"/>
          </p:nvPr>
        </p:nvSpPr>
        <p:spPr>
          <a:xfrm>
            <a:off x="501269" y="172279"/>
            <a:ext cx="8596668" cy="799381"/>
          </a:xfrm>
        </p:spPr>
        <p:txBody>
          <a:bodyPr/>
          <a:lstStyle/>
          <a:p>
            <a:r>
              <a:rPr lang="en-GB" dirty="0"/>
              <a:t>Consequences of Discontinuance</a:t>
            </a:r>
          </a:p>
        </p:txBody>
      </p:sp>
      <p:sp>
        <p:nvSpPr>
          <p:cNvPr id="3" name="Content Placeholder 2">
            <a:extLst>
              <a:ext uri="{FF2B5EF4-FFF2-40B4-BE49-F238E27FC236}">
                <a16:creationId xmlns:a16="http://schemas.microsoft.com/office/drawing/2014/main" id="{54CAF61D-67E3-6A49-0BED-0E697AB1C8B3}"/>
              </a:ext>
            </a:extLst>
          </p:cNvPr>
          <p:cNvSpPr>
            <a:spLocks noGrp="1"/>
          </p:cNvSpPr>
          <p:nvPr>
            <p:ph idx="1"/>
          </p:nvPr>
        </p:nvSpPr>
        <p:spPr>
          <a:xfrm>
            <a:off x="501268" y="971660"/>
            <a:ext cx="9329952" cy="5548410"/>
          </a:xfrm>
        </p:spPr>
        <p:txBody>
          <a:bodyPr>
            <a:normAutofit fontScale="85000" lnSpcReduction="20000"/>
          </a:bodyPr>
          <a:lstStyle/>
          <a:p>
            <a:pPr fontAlgn="base"/>
            <a:r>
              <a:rPr lang="en-US" sz="2200" dirty="0">
                <a:solidFill>
                  <a:srgbClr val="000000"/>
                </a:solidFill>
              </a:rPr>
              <a:t>C</a:t>
            </a:r>
            <a:r>
              <a:rPr lang="en-US" sz="2200" b="0" i="0" dirty="0">
                <a:solidFill>
                  <a:srgbClr val="000000"/>
                </a:solidFill>
                <a:effectLst/>
              </a:rPr>
              <a:t>laimant will no longer achieve the remedy they first sought to obtain through the proceedings;</a:t>
            </a:r>
          </a:p>
          <a:p>
            <a:pPr fontAlgn="base"/>
            <a:r>
              <a:rPr lang="en-US" sz="2200" b="0" i="0" dirty="0">
                <a:solidFill>
                  <a:srgbClr val="000000"/>
                </a:solidFill>
                <a:effectLst/>
              </a:rPr>
              <a:t>Claimant may no longer have an unqualified right to start new proceedings against the opponent in respect of matters falling within the discontinued proceedings;</a:t>
            </a:r>
          </a:p>
          <a:p>
            <a:pPr fontAlgn="base"/>
            <a:r>
              <a:rPr lang="en-US" sz="2200" b="0" i="0" dirty="0">
                <a:solidFill>
                  <a:srgbClr val="000000"/>
                </a:solidFill>
                <a:effectLst/>
              </a:rPr>
              <a:t>Claimant will remain responsible for any costs of their legal representative under the terms of whatever arrangement the claimant has with their legal representative, from when the claimant first instructed their legal representatives, unless the defendant agrees otherwise;</a:t>
            </a:r>
          </a:p>
          <a:p>
            <a:pPr fontAlgn="base"/>
            <a:r>
              <a:rPr lang="en-US" sz="2200" b="0" i="0" dirty="0">
                <a:solidFill>
                  <a:srgbClr val="000000"/>
                </a:solidFill>
                <a:effectLst/>
              </a:rPr>
              <a:t>Claimant will also usually be responsible for any costs incurred by any opponent against whom they discontinue from when the opponent first instructed their legal representatives; and</a:t>
            </a:r>
          </a:p>
          <a:p>
            <a:pPr fontAlgn="base"/>
            <a:r>
              <a:rPr lang="en-US" sz="2200" b="0" i="0" dirty="0">
                <a:solidFill>
                  <a:srgbClr val="000000"/>
                </a:solidFill>
                <a:effectLst/>
              </a:rPr>
              <a:t>The claimant’s responsibility for any costs and disbursements of their legal representatives and any opponent may fall outside the scope of any funding arrangement that the claimant has in place – such as legal expenses insurance – as a consequence of their decision to discontinue.</a:t>
            </a:r>
          </a:p>
          <a:p>
            <a:pPr fontAlgn="base"/>
            <a:r>
              <a:rPr lang="en-US" sz="2200" b="0" i="0" dirty="0">
                <a:solidFill>
                  <a:srgbClr val="000000"/>
                </a:solidFill>
                <a:effectLst/>
              </a:rPr>
              <a:t>The main feature of a claimant’s entitlement to discontinue is that they are liable to pay the defendant’s costs on the standard basis for the whole action or the part of the action that has been discontinued. </a:t>
            </a:r>
          </a:p>
          <a:p>
            <a:endParaRPr lang="en-GB" dirty="0"/>
          </a:p>
        </p:txBody>
      </p:sp>
    </p:spTree>
    <p:extLst>
      <p:ext uri="{BB962C8B-B14F-4D97-AF65-F5344CB8AC3E}">
        <p14:creationId xmlns:p14="http://schemas.microsoft.com/office/powerpoint/2010/main" val="3591368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596BE-C8AE-A2F0-6FE6-DE3EA2911E54}"/>
              </a:ext>
            </a:extLst>
          </p:cNvPr>
          <p:cNvSpPr>
            <a:spLocks noGrp="1"/>
          </p:cNvSpPr>
          <p:nvPr>
            <p:ph type="title"/>
          </p:nvPr>
        </p:nvSpPr>
        <p:spPr>
          <a:xfrm>
            <a:off x="522058" y="189781"/>
            <a:ext cx="8596668" cy="741872"/>
          </a:xfrm>
        </p:spPr>
        <p:txBody>
          <a:bodyPr/>
          <a:lstStyle/>
          <a:p>
            <a:r>
              <a:rPr lang="en-GB" dirty="0"/>
              <a:t>Procedure for Discontinuance (Part 38)</a:t>
            </a:r>
          </a:p>
        </p:txBody>
      </p:sp>
      <p:sp>
        <p:nvSpPr>
          <p:cNvPr id="3" name="Content Placeholder 2">
            <a:extLst>
              <a:ext uri="{FF2B5EF4-FFF2-40B4-BE49-F238E27FC236}">
                <a16:creationId xmlns:a16="http://schemas.microsoft.com/office/drawing/2014/main" id="{DA4CB09C-25BC-F26E-093D-A909D4083F3E}"/>
              </a:ext>
            </a:extLst>
          </p:cNvPr>
          <p:cNvSpPr>
            <a:spLocks noGrp="1"/>
          </p:cNvSpPr>
          <p:nvPr>
            <p:ph idx="1"/>
          </p:nvPr>
        </p:nvSpPr>
        <p:spPr>
          <a:xfrm>
            <a:off x="585318" y="931653"/>
            <a:ext cx="9200466" cy="5736566"/>
          </a:xfrm>
        </p:spPr>
        <p:txBody>
          <a:bodyPr>
            <a:normAutofit/>
          </a:bodyPr>
          <a:lstStyle/>
          <a:p>
            <a:pPr algn="l" fontAlgn="base" latinLnBrk="0"/>
            <a:r>
              <a:rPr lang="en-US" sz="2000" b="0" i="0" dirty="0">
                <a:solidFill>
                  <a:srgbClr val="000000"/>
                </a:solidFill>
                <a:effectLst/>
              </a:rPr>
              <a:t>Generally, the claimant has a right to discontinue their claim at any time without needing any permission to do so (</a:t>
            </a:r>
            <a:r>
              <a:rPr lang="en-US" sz="2000" b="1" i="0" dirty="0">
                <a:solidFill>
                  <a:srgbClr val="000000"/>
                </a:solidFill>
                <a:effectLst/>
              </a:rPr>
              <a:t>r38.2(1)</a:t>
            </a:r>
            <a:r>
              <a:rPr lang="en-US" sz="2000" b="0" i="0" dirty="0">
                <a:solidFill>
                  <a:srgbClr val="000000"/>
                </a:solidFill>
                <a:effectLst/>
              </a:rPr>
              <a:t>).</a:t>
            </a:r>
          </a:p>
          <a:p>
            <a:pPr algn="l" fontAlgn="base" latinLnBrk="0"/>
            <a:r>
              <a:rPr lang="en-US" sz="2000" b="0" i="0" dirty="0">
                <a:solidFill>
                  <a:srgbClr val="000000"/>
                </a:solidFill>
                <a:effectLst/>
              </a:rPr>
              <a:t>However, some limited circumstances (</a:t>
            </a:r>
            <a:r>
              <a:rPr lang="en-US" sz="2000" b="1" i="0" dirty="0">
                <a:solidFill>
                  <a:srgbClr val="000000"/>
                </a:solidFill>
                <a:effectLst/>
              </a:rPr>
              <a:t>r38.2(2)</a:t>
            </a:r>
            <a:r>
              <a:rPr lang="en-US" sz="2000" b="0" i="0" dirty="0">
                <a:solidFill>
                  <a:srgbClr val="000000"/>
                </a:solidFill>
                <a:effectLst/>
              </a:rPr>
              <a:t>) </a:t>
            </a:r>
            <a:r>
              <a:rPr lang="en-US" sz="2000" dirty="0">
                <a:solidFill>
                  <a:srgbClr val="000000"/>
                </a:solidFill>
              </a:rPr>
              <a:t>require </a:t>
            </a:r>
            <a:r>
              <a:rPr lang="en-US" sz="2000" b="0" i="0" dirty="0">
                <a:solidFill>
                  <a:srgbClr val="000000"/>
                </a:solidFill>
                <a:effectLst/>
              </a:rPr>
              <a:t>the claimant to have permission or consent from:</a:t>
            </a:r>
          </a:p>
          <a:p>
            <a:pPr algn="l" fontAlgn="base">
              <a:buFont typeface="Arial" panose="020B0604020202020204" pitchFamily="34" charset="0"/>
              <a:buChar char="•"/>
            </a:pPr>
            <a:r>
              <a:rPr lang="en-US" sz="2000" b="0" i="0" dirty="0">
                <a:solidFill>
                  <a:srgbClr val="000000"/>
                </a:solidFill>
                <a:effectLst/>
              </a:rPr>
              <a:t>the court;</a:t>
            </a:r>
          </a:p>
          <a:p>
            <a:pPr algn="l" fontAlgn="base">
              <a:buFont typeface="Arial" panose="020B0604020202020204" pitchFamily="34" charset="0"/>
              <a:buChar char="•"/>
            </a:pPr>
            <a:r>
              <a:rPr lang="en-US" sz="2000" b="0" i="0" dirty="0">
                <a:solidFill>
                  <a:srgbClr val="000000"/>
                </a:solidFill>
                <a:effectLst/>
              </a:rPr>
              <a:t>any co-claimants; and </a:t>
            </a:r>
          </a:p>
          <a:p>
            <a:pPr algn="l" fontAlgn="base">
              <a:buFont typeface="Arial" panose="020B0604020202020204" pitchFamily="34" charset="0"/>
              <a:buChar char="•"/>
            </a:pPr>
            <a:r>
              <a:rPr lang="en-US" sz="2000" b="0" i="0" dirty="0">
                <a:solidFill>
                  <a:srgbClr val="000000"/>
                </a:solidFill>
                <a:effectLst/>
              </a:rPr>
              <a:t>the defendant</a:t>
            </a:r>
          </a:p>
          <a:p>
            <a:pPr algn="l" fontAlgn="base" latinLnBrk="0"/>
            <a:r>
              <a:rPr lang="en-GB" sz="2000" dirty="0">
                <a:solidFill>
                  <a:srgbClr val="000000"/>
                </a:solidFill>
              </a:rPr>
              <a:t>Permission of Court required: </a:t>
            </a:r>
            <a:r>
              <a:rPr lang="en-US" sz="2000" b="0" i="0" dirty="0">
                <a:solidFill>
                  <a:srgbClr val="000000"/>
                </a:solidFill>
                <a:effectLst/>
              </a:rPr>
              <a:t>Under </a:t>
            </a:r>
            <a:r>
              <a:rPr lang="en-US" sz="2000" b="1" i="0" dirty="0">
                <a:solidFill>
                  <a:srgbClr val="000000"/>
                </a:solidFill>
                <a:effectLst/>
              </a:rPr>
              <a:t>r38.2(2)(a)</a:t>
            </a:r>
            <a:r>
              <a:rPr lang="en-US" sz="2000" dirty="0">
                <a:solidFill>
                  <a:srgbClr val="000000"/>
                </a:solidFill>
              </a:rPr>
              <a:t>:</a:t>
            </a:r>
          </a:p>
          <a:p>
            <a:pPr lvl="1" fontAlgn="base"/>
            <a:r>
              <a:rPr lang="en-US" sz="1800" b="0" i="0" dirty="0">
                <a:solidFill>
                  <a:srgbClr val="000000"/>
                </a:solidFill>
                <a:effectLst/>
              </a:rPr>
              <a:t> if the court has granted an interim injunction; </a:t>
            </a:r>
          </a:p>
          <a:p>
            <a:pPr lvl="1" fontAlgn="base"/>
            <a:r>
              <a:rPr lang="en-US" sz="1800" b="0" i="0" dirty="0">
                <a:solidFill>
                  <a:srgbClr val="000000"/>
                </a:solidFill>
                <a:effectLst/>
              </a:rPr>
              <a:t>any party has given an undertaking to the court; or </a:t>
            </a:r>
          </a:p>
          <a:p>
            <a:pPr lvl="1" fontAlgn="base"/>
            <a:r>
              <a:rPr lang="en-US" sz="1800" b="0" i="0" dirty="0">
                <a:solidFill>
                  <a:srgbClr val="000000"/>
                </a:solidFill>
                <a:effectLst/>
              </a:rPr>
              <a:t>where the claim is brought by a person under disability/chil</a:t>
            </a:r>
            <a:r>
              <a:rPr lang="en-US" sz="1800" dirty="0">
                <a:solidFill>
                  <a:srgbClr val="000000"/>
                </a:solidFill>
              </a:rPr>
              <a:t>d/</a:t>
            </a:r>
            <a:r>
              <a:rPr lang="en-US" sz="1800" b="0" i="0" dirty="0">
                <a:solidFill>
                  <a:srgbClr val="000000"/>
                </a:solidFill>
                <a:effectLst/>
              </a:rPr>
              <a:t> protected party, and the discontinuance amounts to a settlement or compromise of the claim (</a:t>
            </a:r>
            <a:r>
              <a:rPr lang="en-US" sz="1800" b="1" i="1" dirty="0">
                <a:solidFill>
                  <a:srgbClr val="000000"/>
                </a:solidFill>
                <a:effectLst/>
              </a:rPr>
              <a:t>Sayers v </a:t>
            </a:r>
            <a:r>
              <a:rPr lang="en-US" sz="1800" b="1" i="1" dirty="0" err="1">
                <a:solidFill>
                  <a:srgbClr val="000000"/>
                </a:solidFill>
                <a:effectLst/>
              </a:rPr>
              <a:t>Smithkline</a:t>
            </a:r>
            <a:r>
              <a:rPr lang="en-US" sz="1800" b="1" i="1" dirty="0">
                <a:solidFill>
                  <a:srgbClr val="000000"/>
                </a:solidFill>
                <a:effectLst/>
              </a:rPr>
              <a:t> Beecham plc [2004]</a:t>
            </a:r>
            <a:r>
              <a:rPr lang="en-US" sz="1800" b="0" i="0" dirty="0">
                <a:solidFill>
                  <a:srgbClr val="000000"/>
                </a:solidFill>
                <a:effectLst/>
              </a:rPr>
              <a:t>).</a:t>
            </a:r>
          </a:p>
          <a:p>
            <a:pPr marL="0" indent="0" algn="l" fontAlgn="base" latinLnBrk="0">
              <a:buNone/>
            </a:pPr>
            <a:endParaRPr lang="en-US" sz="2000" b="0" i="0" dirty="0">
              <a:solidFill>
                <a:srgbClr val="000000"/>
              </a:solidFill>
              <a:effectLst/>
            </a:endParaRPr>
          </a:p>
          <a:p>
            <a:pPr algn="l" fontAlgn="base">
              <a:buFont typeface="Arial" panose="020B0604020202020204" pitchFamily="34" charset="0"/>
              <a:buChar char="•"/>
            </a:pPr>
            <a:endParaRPr lang="en-US" b="0" i="0" dirty="0">
              <a:solidFill>
                <a:srgbClr val="000000"/>
              </a:solidFill>
              <a:effectLst/>
            </a:endParaRPr>
          </a:p>
          <a:p>
            <a:pPr algn="l" fontAlgn="base" latinLnBrk="0"/>
            <a:endParaRPr lang="en-US" b="0" i="0" dirty="0">
              <a:solidFill>
                <a:srgbClr val="000000"/>
              </a:solidFill>
              <a:effectLst/>
            </a:endParaRPr>
          </a:p>
          <a:p>
            <a:endParaRPr lang="en-GB" dirty="0"/>
          </a:p>
        </p:txBody>
      </p:sp>
    </p:spTree>
    <p:extLst>
      <p:ext uri="{BB962C8B-B14F-4D97-AF65-F5344CB8AC3E}">
        <p14:creationId xmlns:p14="http://schemas.microsoft.com/office/powerpoint/2010/main" val="454133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9A8C3-EEFC-9939-1759-BF77E54DE4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68C471-FFDE-A11E-3C33-49D1861216AB}"/>
              </a:ext>
            </a:extLst>
          </p:cNvPr>
          <p:cNvSpPr>
            <a:spLocks noGrp="1"/>
          </p:cNvSpPr>
          <p:nvPr>
            <p:ph type="title"/>
          </p:nvPr>
        </p:nvSpPr>
        <p:spPr>
          <a:xfrm>
            <a:off x="522058" y="189781"/>
            <a:ext cx="8596668" cy="741872"/>
          </a:xfrm>
        </p:spPr>
        <p:txBody>
          <a:bodyPr/>
          <a:lstStyle/>
          <a:p>
            <a:r>
              <a:rPr lang="en-GB" dirty="0"/>
              <a:t>Procedure for Discontinuance (Part 38)</a:t>
            </a:r>
          </a:p>
        </p:txBody>
      </p:sp>
      <p:sp>
        <p:nvSpPr>
          <p:cNvPr id="3" name="Content Placeholder 2">
            <a:extLst>
              <a:ext uri="{FF2B5EF4-FFF2-40B4-BE49-F238E27FC236}">
                <a16:creationId xmlns:a16="http://schemas.microsoft.com/office/drawing/2014/main" id="{BD3A0EEF-4A15-9A3D-9D4C-88C5607B985B}"/>
              </a:ext>
            </a:extLst>
          </p:cNvPr>
          <p:cNvSpPr>
            <a:spLocks noGrp="1"/>
          </p:cNvSpPr>
          <p:nvPr>
            <p:ph idx="1"/>
          </p:nvPr>
        </p:nvSpPr>
        <p:spPr>
          <a:xfrm>
            <a:off x="585318" y="931653"/>
            <a:ext cx="9898652" cy="5736566"/>
          </a:xfrm>
        </p:spPr>
        <p:txBody>
          <a:bodyPr>
            <a:normAutofit/>
          </a:bodyPr>
          <a:lstStyle/>
          <a:p>
            <a:pPr algn="l" fontAlgn="base" latinLnBrk="0"/>
            <a:r>
              <a:rPr lang="en-US" sz="2400" b="1" i="0" dirty="0">
                <a:solidFill>
                  <a:srgbClr val="003E5A"/>
                </a:solidFill>
                <a:effectLst/>
              </a:rPr>
              <a:t>Discontinuance where permission of the court or consent of the defendant needed : </a:t>
            </a:r>
            <a:r>
              <a:rPr lang="en-US" sz="2400" b="0" i="0" dirty="0">
                <a:solidFill>
                  <a:srgbClr val="000000"/>
                </a:solidFill>
                <a:effectLst/>
              </a:rPr>
              <a:t>Where the claimant has received an interim payment in relation to a claim, whether this is made voluntarily or under an order made under </a:t>
            </a:r>
            <a:r>
              <a:rPr lang="en-US" sz="2400" b="1" i="0" dirty="0">
                <a:solidFill>
                  <a:srgbClr val="000000"/>
                </a:solidFill>
                <a:effectLst/>
              </a:rPr>
              <a:t>Part 25</a:t>
            </a:r>
            <a:r>
              <a:rPr lang="en-US" sz="2400" b="0" i="0" dirty="0">
                <a:solidFill>
                  <a:srgbClr val="000000"/>
                </a:solidFill>
                <a:effectLst/>
              </a:rPr>
              <a:t>, the claimant may only discontinue that claim if, under </a:t>
            </a:r>
            <a:r>
              <a:rPr lang="en-US" sz="2400" b="1" i="0" dirty="0">
                <a:solidFill>
                  <a:srgbClr val="000000"/>
                </a:solidFill>
                <a:effectLst/>
              </a:rPr>
              <a:t>r38.2(2)(b)</a:t>
            </a:r>
            <a:r>
              <a:rPr lang="en-US" sz="2400" b="0" i="0" dirty="0">
                <a:solidFill>
                  <a:srgbClr val="000000"/>
                </a:solidFill>
                <a:effectLst/>
              </a:rPr>
              <a:t>:</a:t>
            </a:r>
          </a:p>
          <a:p>
            <a:pPr algn="l" fontAlgn="base">
              <a:buFont typeface="Arial" panose="020B0604020202020204" pitchFamily="34" charset="0"/>
              <a:buChar char="•"/>
            </a:pPr>
            <a:r>
              <a:rPr lang="en-US" sz="2400" b="0" i="0" dirty="0">
                <a:solidFill>
                  <a:srgbClr val="000000"/>
                </a:solidFill>
                <a:effectLst/>
              </a:rPr>
              <a:t>the defendant who made the interim payment consents in writing; or</a:t>
            </a:r>
          </a:p>
          <a:p>
            <a:pPr algn="l" fontAlgn="base">
              <a:buFont typeface="Arial" panose="020B0604020202020204" pitchFamily="34" charset="0"/>
              <a:buChar char="•"/>
            </a:pPr>
            <a:r>
              <a:rPr lang="en-US" sz="2400" b="0" i="0" dirty="0">
                <a:solidFill>
                  <a:srgbClr val="000000"/>
                </a:solidFill>
                <a:effectLst/>
              </a:rPr>
              <a:t>the court gives permission.</a:t>
            </a:r>
          </a:p>
          <a:p>
            <a:pPr algn="l" fontAlgn="base" latinLnBrk="0"/>
            <a:r>
              <a:rPr lang="en-US" sz="2400" b="0" i="0" dirty="0">
                <a:solidFill>
                  <a:srgbClr val="000000"/>
                </a:solidFill>
                <a:effectLst/>
              </a:rPr>
              <a:t>Where there is more than one claimant, a claimant may not discontinue their claim unless, under </a:t>
            </a:r>
            <a:r>
              <a:rPr lang="en-US" sz="2400" b="1" i="0" dirty="0">
                <a:solidFill>
                  <a:srgbClr val="000000"/>
                </a:solidFill>
                <a:effectLst/>
              </a:rPr>
              <a:t>r38.2(2)(c)</a:t>
            </a:r>
            <a:r>
              <a:rPr lang="en-US" sz="2400" b="0" i="0" dirty="0">
                <a:solidFill>
                  <a:srgbClr val="000000"/>
                </a:solidFill>
                <a:effectLst/>
              </a:rPr>
              <a:t>:</a:t>
            </a:r>
          </a:p>
          <a:p>
            <a:pPr algn="l" fontAlgn="base">
              <a:buFont typeface="Arial" panose="020B0604020202020204" pitchFamily="34" charset="0"/>
              <a:buChar char="•"/>
            </a:pPr>
            <a:r>
              <a:rPr lang="en-US" sz="2400" b="0" i="0" dirty="0">
                <a:solidFill>
                  <a:srgbClr val="000000"/>
                </a:solidFill>
                <a:effectLst/>
              </a:rPr>
              <a:t>•every other claimant consents in writing; or</a:t>
            </a:r>
          </a:p>
          <a:p>
            <a:pPr algn="l" fontAlgn="base">
              <a:buFont typeface="Arial" panose="020B0604020202020204" pitchFamily="34" charset="0"/>
              <a:buChar char="•"/>
            </a:pPr>
            <a:r>
              <a:rPr lang="en-US" sz="2400" b="0" i="0" dirty="0">
                <a:solidFill>
                  <a:srgbClr val="000000"/>
                </a:solidFill>
                <a:effectLst/>
              </a:rPr>
              <a:t>•the court gives permission.</a:t>
            </a:r>
          </a:p>
          <a:p>
            <a:pPr algn="l" fontAlgn="base">
              <a:buFont typeface="Arial" panose="020B0604020202020204" pitchFamily="34" charset="0"/>
              <a:buChar char="•"/>
            </a:pPr>
            <a:endParaRPr lang="en-US" b="0" i="0" dirty="0">
              <a:solidFill>
                <a:srgbClr val="000000"/>
              </a:solidFill>
              <a:effectLst/>
              <a:latin typeface="inherit"/>
            </a:endParaRPr>
          </a:p>
          <a:p>
            <a:pPr algn="l" fontAlgn="base" latinLnBrk="0"/>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2772823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0F5BE-45A8-1FD0-C19B-0498DD9AE7F7}"/>
              </a:ext>
            </a:extLst>
          </p:cNvPr>
          <p:cNvSpPr>
            <a:spLocks noGrp="1"/>
          </p:cNvSpPr>
          <p:nvPr>
            <p:ph type="title"/>
          </p:nvPr>
        </p:nvSpPr>
        <p:spPr>
          <a:xfrm>
            <a:off x="573817" y="184031"/>
            <a:ext cx="8596668" cy="718868"/>
          </a:xfrm>
        </p:spPr>
        <p:txBody>
          <a:bodyPr/>
          <a:lstStyle/>
          <a:p>
            <a:r>
              <a:rPr lang="en-GB" dirty="0"/>
              <a:t>Procedure for discontinuing</a:t>
            </a:r>
          </a:p>
        </p:txBody>
      </p:sp>
      <p:sp>
        <p:nvSpPr>
          <p:cNvPr id="3" name="Content Placeholder 2">
            <a:extLst>
              <a:ext uri="{FF2B5EF4-FFF2-40B4-BE49-F238E27FC236}">
                <a16:creationId xmlns:a16="http://schemas.microsoft.com/office/drawing/2014/main" id="{AC7AEED6-29A2-04F5-BE6B-88B5BE7730CF}"/>
              </a:ext>
            </a:extLst>
          </p:cNvPr>
          <p:cNvSpPr>
            <a:spLocks noGrp="1"/>
          </p:cNvSpPr>
          <p:nvPr>
            <p:ph idx="1"/>
          </p:nvPr>
        </p:nvSpPr>
        <p:spPr>
          <a:xfrm>
            <a:off x="340313" y="958999"/>
            <a:ext cx="9621535" cy="5585932"/>
          </a:xfrm>
        </p:spPr>
        <p:txBody>
          <a:bodyPr>
            <a:normAutofit/>
          </a:bodyPr>
          <a:lstStyle/>
          <a:p>
            <a:pPr algn="l" fontAlgn="base"/>
            <a:r>
              <a:rPr lang="en-US" sz="2000" b="0" i="0" dirty="0">
                <a:solidFill>
                  <a:srgbClr val="000000"/>
                </a:solidFill>
                <a:effectLst/>
              </a:rPr>
              <a:t>The claimant must:</a:t>
            </a:r>
          </a:p>
          <a:p>
            <a:pPr algn="l" fontAlgn="base">
              <a:buFont typeface="Arial" panose="020B0604020202020204" pitchFamily="34" charset="0"/>
              <a:buChar char="•"/>
            </a:pPr>
            <a:r>
              <a:rPr lang="en-US" sz="2000" b="0" i="0" dirty="0">
                <a:solidFill>
                  <a:srgbClr val="000000"/>
                </a:solidFill>
                <a:effectLst/>
              </a:rPr>
              <a:t>serve a notice of discontinuance on every other party to the proceedings; this can be done using </a:t>
            </a:r>
            <a:r>
              <a:rPr lang="en-US" sz="2000" dirty="0">
                <a:solidFill>
                  <a:srgbClr val="003E5A"/>
                </a:solidFill>
              </a:rPr>
              <a:t>Form N279 Notice of Discontinuance </a:t>
            </a:r>
            <a:r>
              <a:rPr lang="en-US" sz="2000" b="0" i="0" dirty="0">
                <a:solidFill>
                  <a:srgbClr val="000000"/>
                </a:solidFill>
                <a:effectLst/>
              </a:rPr>
              <a:t>, and;</a:t>
            </a:r>
          </a:p>
          <a:p>
            <a:pPr algn="l" fontAlgn="base">
              <a:buFont typeface="Arial" panose="020B0604020202020204" pitchFamily="34" charset="0"/>
              <a:buChar char="•"/>
            </a:pPr>
            <a:r>
              <a:rPr lang="en-US" sz="2000" b="0" i="0" dirty="0">
                <a:solidFill>
                  <a:srgbClr val="000000"/>
                </a:solidFill>
                <a:effectLst/>
              </a:rPr>
              <a:t>file the Notice of Discontinuance at court, which:</a:t>
            </a:r>
          </a:p>
          <a:p>
            <a:pPr marL="742950" lvl="1" indent="-285750" algn="l" fontAlgn="base">
              <a:buFont typeface="Arial" panose="020B0604020202020204" pitchFamily="34" charset="0"/>
              <a:buChar char="•"/>
            </a:pPr>
            <a:r>
              <a:rPr lang="en-US" sz="2000" b="0" i="0" dirty="0">
                <a:solidFill>
                  <a:srgbClr val="000000"/>
                </a:solidFill>
                <a:effectLst/>
              </a:rPr>
              <a:t>specifies against which of any multiple defendants the claim is continued;</a:t>
            </a:r>
          </a:p>
          <a:p>
            <a:pPr marL="742950" lvl="1" indent="-285750" algn="l" fontAlgn="base">
              <a:buFont typeface="Arial" panose="020B0604020202020204" pitchFamily="34" charset="0"/>
              <a:buChar char="•"/>
            </a:pPr>
            <a:r>
              <a:rPr lang="en-US" sz="2000" b="0" i="0" dirty="0">
                <a:solidFill>
                  <a:srgbClr val="000000"/>
                </a:solidFill>
                <a:effectLst/>
              </a:rPr>
              <a:t>states that the claimant has served notice of discontinuance on every other party to the proceedings; and</a:t>
            </a:r>
          </a:p>
          <a:p>
            <a:pPr marL="742950" lvl="1" indent="-285750" algn="l" fontAlgn="base">
              <a:buFont typeface="Arial" panose="020B0604020202020204" pitchFamily="34" charset="0"/>
              <a:buChar char="•"/>
            </a:pPr>
            <a:r>
              <a:rPr lang="en-US" sz="2000" b="0" i="0" dirty="0">
                <a:solidFill>
                  <a:srgbClr val="000000"/>
                </a:solidFill>
                <a:effectLst/>
              </a:rPr>
              <a:t>attaches a copy of any necessary consent given by any other party.</a:t>
            </a:r>
          </a:p>
          <a:p>
            <a:r>
              <a:rPr lang="en-US" sz="2000" b="0" i="0" dirty="0">
                <a:solidFill>
                  <a:srgbClr val="000000"/>
                </a:solidFill>
                <a:effectLst/>
              </a:rPr>
              <a:t>discontinuance against any defendant takes effect on the date on which notice of discontinuance is </a:t>
            </a:r>
            <a:r>
              <a:rPr lang="en-US" sz="2000" b="1" i="0" dirty="0">
                <a:solidFill>
                  <a:srgbClr val="000000"/>
                </a:solidFill>
                <a:effectLst/>
              </a:rPr>
              <a:t>served </a:t>
            </a:r>
            <a:r>
              <a:rPr lang="en-US" sz="2000" b="0" i="0" dirty="0">
                <a:solidFill>
                  <a:srgbClr val="000000"/>
                </a:solidFill>
                <a:effectLst/>
              </a:rPr>
              <a:t>on them</a:t>
            </a:r>
          </a:p>
          <a:p>
            <a:pPr algn="l" fontAlgn="base" latinLnBrk="0"/>
            <a:r>
              <a:rPr lang="en-US" sz="2000" b="0" i="0" dirty="0">
                <a:solidFill>
                  <a:srgbClr val="000000"/>
                </a:solidFill>
                <a:effectLst/>
              </a:rPr>
              <a:t>where the claimant discontinues:</a:t>
            </a:r>
          </a:p>
          <a:p>
            <a:pPr algn="l" fontAlgn="base">
              <a:buFont typeface="Arial" panose="020B0604020202020204" pitchFamily="34" charset="0"/>
              <a:buChar char="•"/>
            </a:pPr>
            <a:r>
              <a:rPr lang="en-US" sz="2000" b="1" i="0" dirty="0">
                <a:solidFill>
                  <a:srgbClr val="000000"/>
                </a:solidFill>
                <a:effectLst/>
              </a:rPr>
              <a:t>all </a:t>
            </a:r>
            <a:r>
              <a:rPr lang="en-US" sz="2000" b="0" i="0" dirty="0">
                <a:solidFill>
                  <a:srgbClr val="000000"/>
                </a:solidFill>
                <a:effectLst/>
              </a:rPr>
              <a:t>their claim against a defendant, the claimant is liable for the costs which that defendant incurred on or before the date on which the claimant served the notice of discontinuance (</a:t>
            </a:r>
            <a:r>
              <a:rPr lang="en-US" sz="2000" b="1" i="0" dirty="0">
                <a:solidFill>
                  <a:srgbClr val="000000"/>
                </a:solidFill>
                <a:effectLst/>
              </a:rPr>
              <a:t>r38.6(1)</a:t>
            </a:r>
            <a:r>
              <a:rPr lang="en-US" sz="2000" b="0" i="0" dirty="0">
                <a:solidFill>
                  <a:srgbClr val="000000"/>
                </a:solidFill>
                <a:effectLst/>
              </a:rPr>
              <a:t>); or</a:t>
            </a:r>
          </a:p>
          <a:p>
            <a:pPr algn="l" fontAlgn="base">
              <a:buFont typeface="Arial" panose="020B0604020202020204" pitchFamily="34" charset="0"/>
              <a:buChar char="•"/>
            </a:pPr>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2330579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D20FC-18AE-BD4F-EEE7-6E09E4CFA6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D5DB0A-8882-E3C7-3FFA-0E60F29DEFEA}"/>
              </a:ext>
            </a:extLst>
          </p:cNvPr>
          <p:cNvSpPr>
            <a:spLocks noGrp="1"/>
          </p:cNvSpPr>
          <p:nvPr>
            <p:ph type="title"/>
          </p:nvPr>
        </p:nvSpPr>
        <p:spPr>
          <a:xfrm>
            <a:off x="573817" y="184031"/>
            <a:ext cx="8596668" cy="718868"/>
          </a:xfrm>
        </p:spPr>
        <p:txBody>
          <a:bodyPr/>
          <a:lstStyle/>
          <a:p>
            <a:r>
              <a:rPr lang="en-GB" dirty="0"/>
              <a:t>Procedure for discontinuing</a:t>
            </a:r>
          </a:p>
        </p:txBody>
      </p:sp>
      <p:sp>
        <p:nvSpPr>
          <p:cNvPr id="3" name="Content Placeholder 2">
            <a:extLst>
              <a:ext uri="{FF2B5EF4-FFF2-40B4-BE49-F238E27FC236}">
                <a16:creationId xmlns:a16="http://schemas.microsoft.com/office/drawing/2014/main" id="{44C7285A-177B-A148-47DB-14978D3726BF}"/>
              </a:ext>
            </a:extLst>
          </p:cNvPr>
          <p:cNvSpPr>
            <a:spLocks noGrp="1"/>
          </p:cNvSpPr>
          <p:nvPr>
            <p:ph idx="1"/>
          </p:nvPr>
        </p:nvSpPr>
        <p:spPr>
          <a:xfrm>
            <a:off x="328954" y="902899"/>
            <a:ext cx="9422753" cy="5585932"/>
          </a:xfrm>
        </p:spPr>
        <p:txBody>
          <a:bodyPr>
            <a:normAutofit fontScale="85000" lnSpcReduction="20000"/>
          </a:bodyPr>
          <a:lstStyle/>
          <a:p>
            <a:pPr algn="l" fontAlgn="base" latinLnBrk="0"/>
            <a:r>
              <a:rPr lang="en-US" sz="2200" b="0" i="0" dirty="0">
                <a:solidFill>
                  <a:srgbClr val="000000"/>
                </a:solidFill>
                <a:effectLst/>
                <a:latin typeface="+mj-lt"/>
              </a:rPr>
              <a:t>Where the claimant discontinues:</a:t>
            </a:r>
          </a:p>
          <a:p>
            <a:pPr algn="l" fontAlgn="base">
              <a:buFont typeface="Arial" panose="020B0604020202020204" pitchFamily="34" charset="0"/>
              <a:buChar char="•"/>
            </a:pPr>
            <a:r>
              <a:rPr lang="en-US" sz="2200" b="1" i="0" dirty="0">
                <a:solidFill>
                  <a:srgbClr val="000000"/>
                </a:solidFill>
                <a:effectLst/>
                <a:latin typeface="+mj-lt"/>
              </a:rPr>
              <a:t>part of</a:t>
            </a:r>
            <a:r>
              <a:rPr lang="en-US" sz="2200" b="0" i="0" dirty="0">
                <a:solidFill>
                  <a:srgbClr val="000000"/>
                </a:solidFill>
                <a:effectLst/>
                <a:latin typeface="+mj-lt"/>
              </a:rPr>
              <a:t> their claim against a defendant, the claimant is liable for the costs which that defendant incurred relating to the discontinued part of the claim on or before the date on which the claimant served the notice of discontinuance (</a:t>
            </a:r>
            <a:r>
              <a:rPr lang="en-US" sz="2200" b="1" i="0" dirty="0">
                <a:solidFill>
                  <a:srgbClr val="000000"/>
                </a:solidFill>
                <a:effectLst/>
                <a:latin typeface="+mj-lt"/>
              </a:rPr>
              <a:t>r38.6(2)</a:t>
            </a:r>
            <a:r>
              <a:rPr lang="en-US" sz="2200" b="0" i="0" dirty="0">
                <a:solidFill>
                  <a:srgbClr val="000000"/>
                </a:solidFill>
                <a:effectLst/>
                <a:latin typeface="+mj-lt"/>
              </a:rPr>
              <a:t>) —assessed until the conclusion of the proceedings (</a:t>
            </a:r>
            <a:r>
              <a:rPr lang="en-US" sz="2200" b="1" i="0" dirty="0">
                <a:solidFill>
                  <a:srgbClr val="000000"/>
                </a:solidFill>
                <a:effectLst/>
                <a:latin typeface="+mj-lt"/>
              </a:rPr>
              <a:t>r38.6(2)</a:t>
            </a:r>
            <a:r>
              <a:rPr lang="en-US" sz="2200" b="0" i="0" dirty="0">
                <a:solidFill>
                  <a:srgbClr val="000000"/>
                </a:solidFill>
                <a:effectLst/>
                <a:latin typeface="+mj-lt"/>
              </a:rPr>
              <a:t>); and</a:t>
            </a:r>
          </a:p>
          <a:p>
            <a:pPr algn="l" fontAlgn="base">
              <a:buFont typeface="Arial" panose="020B0604020202020204" pitchFamily="34" charset="0"/>
              <a:buChar char="•"/>
            </a:pPr>
            <a:r>
              <a:rPr lang="en-US" sz="2200" b="0" i="0" dirty="0">
                <a:solidFill>
                  <a:srgbClr val="000000"/>
                </a:solidFill>
                <a:effectLst/>
                <a:latin typeface="+mj-lt"/>
              </a:rPr>
              <a:t>the costs which the claimant is liable to pay:</a:t>
            </a:r>
          </a:p>
          <a:p>
            <a:pPr algn="l" fontAlgn="base">
              <a:buFont typeface="Arial" panose="020B0604020202020204" pitchFamily="34" charset="0"/>
              <a:buChar char="•"/>
            </a:pPr>
            <a:r>
              <a:rPr lang="en-US" sz="2200" b="0" i="0" dirty="0">
                <a:solidFill>
                  <a:srgbClr val="000000"/>
                </a:solidFill>
                <a:effectLst/>
                <a:latin typeface="+mj-lt"/>
              </a:rPr>
              <a:t>are deemed to be on the standard basis (</a:t>
            </a:r>
            <a:r>
              <a:rPr lang="en-US" sz="2200" b="1" i="0" dirty="0">
                <a:solidFill>
                  <a:srgbClr val="000000"/>
                </a:solidFill>
                <a:effectLst/>
                <a:latin typeface="+mj-lt"/>
              </a:rPr>
              <a:t>r44.9(1)(c)</a:t>
            </a:r>
            <a:r>
              <a:rPr lang="en-US" sz="2200" b="0" i="0" dirty="0">
                <a:solidFill>
                  <a:srgbClr val="000000"/>
                </a:solidFill>
                <a:effectLst/>
                <a:latin typeface="+mj-lt"/>
              </a:rPr>
              <a:t>);</a:t>
            </a:r>
          </a:p>
          <a:p>
            <a:pPr algn="l" fontAlgn="base">
              <a:buFont typeface="Arial" panose="020B0604020202020204" pitchFamily="34" charset="0"/>
              <a:buChar char="•"/>
            </a:pPr>
            <a:r>
              <a:rPr lang="en-US" sz="2200" b="0" i="0" dirty="0">
                <a:solidFill>
                  <a:srgbClr val="000000"/>
                </a:solidFill>
                <a:effectLst/>
                <a:latin typeface="+mj-lt"/>
              </a:rPr>
              <a:t>are subject to a detailed assessment if not agreed (</a:t>
            </a:r>
            <a:r>
              <a:rPr lang="en-US" sz="2200" b="1" i="0" dirty="0">
                <a:solidFill>
                  <a:srgbClr val="000000"/>
                </a:solidFill>
                <a:effectLst/>
                <a:latin typeface="+mj-lt"/>
              </a:rPr>
              <a:t>PD44, para 8.2</a:t>
            </a:r>
            <a:r>
              <a:rPr lang="en-US" sz="2200" b="0" i="0" dirty="0">
                <a:solidFill>
                  <a:srgbClr val="000000"/>
                </a:solidFill>
                <a:effectLst/>
                <a:latin typeface="+mj-lt"/>
              </a:rPr>
              <a:t>);</a:t>
            </a:r>
          </a:p>
          <a:p>
            <a:pPr algn="l" fontAlgn="base">
              <a:buFont typeface="Arial" panose="020B0604020202020204" pitchFamily="34" charset="0"/>
              <a:buChar char="•"/>
            </a:pPr>
            <a:r>
              <a:rPr lang="en-US" sz="2200" b="0" i="0" dirty="0">
                <a:solidFill>
                  <a:srgbClr val="000000"/>
                </a:solidFill>
                <a:effectLst/>
                <a:latin typeface="+mj-lt"/>
              </a:rPr>
              <a:t>may be agreed between the claimant and any receiving parties; and</a:t>
            </a:r>
          </a:p>
          <a:p>
            <a:pPr algn="l" fontAlgn="base">
              <a:buFont typeface="Arial" panose="020B0604020202020204" pitchFamily="34" charset="0"/>
              <a:buChar char="•"/>
            </a:pPr>
            <a:r>
              <a:rPr lang="en-US" sz="2200" b="0" i="0" dirty="0">
                <a:solidFill>
                  <a:srgbClr val="000000"/>
                </a:solidFill>
                <a:effectLst/>
                <a:latin typeface="+mj-lt"/>
              </a:rPr>
              <a:t>must be paid within 14 days of the date of the assessment or agreement–(</a:t>
            </a:r>
            <a:r>
              <a:rPr lang="en-US" sz="2200" b="1" i="0" dirty="0">
                <a:solidFill>
                  <a:srgbClr val="000000"/>
                </a:solidFill>
                <a:effectLst/>
                <a:latin typeface="+mj-lt"/>
              </a:rPr>
              <a:t>r38.8(1)</a:t>
            </a:r>
            <a:r>
              <a:rPr lang="en-US" sz="2200" b="0" i="0" dirty="0">
                <a:solidFill>
                  <a:srgbClr val="000000"/>
                </a:solidFill>
                <a:effectLst/>
                <a:latin typeface="+mj-lt"/>
              </a:rPr>
              <a:t>).</a:t>
            </a:r>
          </a:p>
          <a:p>
            <a:pPr algn="l" fontAlgn="base" latinLnBrk="0"/>
            <a:r>
              <a:rPr lang="en-US" sz="2200" b="0" i="0" dirty="0">
                <a:solidFill>
                  <a:srgbClr val="000000"/>
                </a:solidFill>
                <a:effectLst/>
                <a:latin typeface="+mj-lt"/>
              </a:rPr>
              <a:t>A claimant who discontinues a claim against a defendant will need permission of the court (</a:t>
            </a:r>
            <a:r>
              <a:rPr lang="en-US" sz="2200" b="1" i="0" dirty="0">
                <a:solidFill>
                  <a:srgbClr val="000000"/>
                </a:solidFill>
                <a:effectLst/>
                <a:latin typeface="+mj-lt"/>
              </a:rPr>
              <a:t>r38.7(1)</a:t>
            </a:r>
            <a:r>
              <a:rPr lang="en-US" sz="2200" b="0" i="0" dirty="0">
                <a:solidFill>
                  <a:srgbClr val="000000"/>
                </a:solidFill>
                <a:effectLst/>
                <a:latin typeface="+mj-lt"/>
              </a:rPr>
              <a:t>) to make another claim against the same defendant if:</a:t>
            </a:r>
          </a:p>
          <a:p>
            <a:pPr algn="l" fontAlgn="base">
              <a:buFont typeface="Arial" panose="020B0604020202020204" pitchFamily="34" charset="0"/>
              <a:buChar char="•"/>
            </a:pPr>
            <a:r>
              <a:rPr lang="en-US" sz="2200" b="0" i="0" dirty="0">
                <a:solidFill>
                  <a:srgbClr val="000000"/>
                </a:solidFill>
                <a:effectLst/>
                <a:latin typeface="+mj-lt"/>
              </a:rPr>
              <a:t>the claimant discontinued the claim after the defendant filed a </a:t>
            </a:r>
            <a:r>
              <a:rPr lang="en-US" sz="2200" b="0" i="0" dirty="0" err="1">
                <a:solidFill>
                  <a:srgbClr val="000000"/>
                </a:solidFill>
                <a:effectLst/>
                <a:latin typeface="+mj-lt"/>
              </a:rPr>
              <a:t>defence</a:t>
            </a:r>
            <a:r>
              <a:rPr lang="en-US" sz="2200" b="0" i="0" dirty="0">
                <a:solidFill>
                  <a:srgbClr val="000000"/>
                </a:solidFill>
                <a:effectLst/>
                <a:latin typeface="+mj-lt"/>
              </a:rPr>
              <a:t> (or, in a Part 8 claim, filed an acknowledgment of service or written evidence); and</a:t>
            </a:r>
          </a:p>
          <a:p>
            <a:pPr algn="l" fontAlgn="base">
              <a:buFont typeface="Arial" panose="020B0604020202020204" pitchFamily="34" charset="0"/>
              <a:buChar char="•"/>
            </a:pPr>
            <a:r>
              <a:rPr lang="en-US" sz="2200" b="0" i="0" dirty="0">
                <a:solidFill>
                  <a:srgbClr val="000000"/>
                </a:solidFill>
                <a:effectLst/>
                <a:latin typeface="+mj-lt"/>
              </a:rPr>
              <a:t>the claim arises out of facts which are the same or substantially the same as those relating to the discontinued claim.</a:t>
            </a:r>
          </a:p>
          <a:p>
            <a:pPr algn="l" fontAlgn="base">
              <a:buFont typeface="Arial" panose="020B0604020202020204" pitchFamily="34" charset="0"/>
              <a:buChar char="•"/>
            </a:pPr>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2234949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4D51F-2F06-4BD7-BAE8-6FE9139627F6}"/>
              </a:ext>
            </a:extLst>
          </p:cNvPr>
          <p:cNvSpPr>
            <a:spLocks noGrp="1"/>
          </p:cNvSpPr>
          <p:nvPr>
            <p:ph type="title"/>
          </p:nvPr>
        </p:nvSpPr>
        <p:spPr/>
        <p:txBody>
          <a:bodyPr/>
          <a:lstStyle/>
          <a:p>
            <a:r>
              <a:rPr lang="en-GB" dirty="0"/>
              <a:t>Resolving disputes by consent</a:t>
            </a:r>
          </a:p>
        </p:txBody>
      </p:sp>
      <p:sp>
        <p:nvSpPr>
          <p:cNvPr id="3" name="Content Placeholder 2">
            <a:extLst>
              <a:ext uri="{FF2B5EF4-FFF2-40B4-BE49-F238E27FC236}">
                <a16:creationId xmlns:a16="http://schemas.microsoft.com/office/drawing/2014/main" id="{ADC3CF20-021C-479F-9046-478EF6B0FB1F}"/>
              </a:ext>
            </a:extLst>
          </p:cNvPr>
          <p:cNvSpPr>
            <a:spLocks noGrp="1"/>
          </p:cNvSpPr>
          <p:nvPr>
            <p:ph idx="1"/>
          </p:nvPr>
        </p:nvSpPr>
        <p:spPr>
          <a:xfrm>
            <a:off x="492169" y="1671759"/>
            <a:ext cx="8966998" cy="4887192"/>
          </a:xfrm>
        </p:spPr>
        <p:txBody>
          <a:bodyPr>
            <a:normAutofit/>
          </a:bodyPr>
          <a:lstStyle/>
          <a:p>
            <a:pPr algn="just"/>
            <a:r>
              <a:rPr lang="en-GB" sz="2400" b="0" i="0" dirty="0">
                <a:solidFill>
                  <a:srgbClr val="000000"/>
                </a:solidFill>
                <a:effectLst/>
              </a:rPr>
              <a:t>Parties can usually agree between themselves to resolve their dispute. An agreement to resolve a dispute may be achieved as a result of an ADR process, such as negotiation or mediation or by acceptance of an offer to settle.</a:t>
            </a:r>
          </a:p>
          <a:p>
            <a:pPr algn="just"/>
            <a:r>
              <a:rPr lang="en-GB" sz="2400" b="0" i="0" dirty="0">
                <a:solidFill>
                  <a:srgbClr val="000000"/>
                </a:solidFill>
                <a:effectLst/>
              </a:rPr>
              <a:t>A settlement can be reached at any time:</a:t>
            </a:r>
          </a:p>
          <a:p>
            <a:pPr algn="just">
              <a:buFont typeface="Arial" panose="020B0604020202020204" pitchFamily="34" charset="0"/>
              <a:buChar char="•"/>
            </a:pPr>
            <a:r>
              <a:rPr lang="en-GB" sz="2400" b="0" i="0" dirty="0">
                <a:solidFill>
                  <a:srgbClr val="000000"/>
                </a:solidFill>
                <a:effectLst/>
              </a:rPr>
              <a:t>before court proceedings are started; and</a:t>
            </a:r>
          </a:p>
          <a:p>
            <a:pPr algn="just">
              <a:buFont typeface="Arial" panose="020B0604020202020204" pitchFamily="34" charset="0"/>
              <a:buChar char="•"/>
            </a:pPr>
            <a:r>
              <a:rPr lang="en-GB" sz="2400" b="0" i="0" dirty="0">
                <a:solidFill>
                  <a:srgbClr val="000000"/>
                </a:solidFill>
                <a:effectLst/>
              </a:rPr>
              <a:t>after court proceedings are started.</a:t>
            </a:r>
          </a:p>
          <a:p>
            <a:endParaRPr lang="en-GB" dirty="0"/>
          </a:p>
        </p:txBody>
      </p:sp>
    </p:spTree>
    <p:extLst>
      <p:ext uri="{BB962C8B-B14F-4D97-AF65-F5344CB8AC3E}">
        <p14:creationId xmlns:p14="http://schemas.microsoft.com/office/powerpoint/2010/main" val="892381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52728-44C7-4B19-887A-CB3ABBA04353}"/>
              </a:ext>
            </a:extLst>
          </p:cNvPr>
          <p:cNvSpPr>
            <a:spLocks noGrp="1"/>
          </p:cNvSpPr>
          <p:nvPr>
            <p:ph type="title"/>
          </p:nvPr>
        </p:nvSpPr>
        <p:spPr>
          <a:xfrm>
            <a:off x="464549" y="264543"/>
            <a:ext cx="8966998" cy="1320800"/>
          </a:xfrm>
        </p:spPr>
        <p:txBody>
          <a:bodyPr>
            <a:normAutofit fontScale="90000"/>
          </a:bodyPr>
          <a:lstStyle/>
          <a:p>
            <a:r>
              <a:rPr lang="en-GB" b="1" i="0" dirty="0">
                <a:effectLst/>
              </a:rPr>
              <a:t>Does the court need to be involved in any settlement?</a:t>
            </a:r>
            <a:br>
              <a:rPr lang="en-GB" b="1" i="0" dirty="0">
                <a:effectLst/>
              </a:rPr>
            </a:br>
            <a:endParaRPr lang="en-GB" b="1" dirty="0"/>
          </a:p>
        </p:txBody>
      </p:sp>
      <p:sp>
        <p:nvSpPr>
          <p:cNvPr id="3" name="Content Placeholder 2">
            <a:extLst>
              <a:ext uri="{FF2B5EF4-FFF2-40B4-BE49-F238E27FC236}">
                <a16:creationId xmlns:a16="http://schemas.microsoft.com/office/drawing/2014/main" id="{9BB32AB2-B4F5-4F75-97D0-3825C7D9A11A}"/>
              </a:ext>
            </a:extLst>
          </p:cNvPr>
          <p:cNvSpPr>
            <a:spLocks noGrp="1"/>
          </p:cNvSpPr>
          <p:nvPr>
            <p:ph idx="1"/>
          </p:nvPr>
        </p:nvSpPr>
        <p:spPr>
          <a:xfrm>
            <a:off x="343780" y="1487729"/>
            <a:ext cx="9087767" cy="4619773"/>
          </a:xfrm>
        </p:spPr>
        <p:txBody>
          <a:bodyPr>
            <a:normAutofit lnSpcReduction="10000"/>
          </a:bodyPr>
          <a:lstStyle/>
          <a:p>
            <a:pPr algn="just"/>
            <a:r>
              <a:rPr lang="en-GB" sz="2400" dirty="0">
                <a:effectLst/>
              </a:rPr>
              <a:t>Generally, the parties are free to resolve their dispute in any way and on whatever terms they wish, before or after court proceedings are started. However, this is subject to two important qualifications, when the involvement of the court is needed:</a:t>
            </a:r>
          </a:p>
          <a:p>
            <a:pPr algn="just">
              <a:buFont typeface="Arial" panose="020B0604020202020204" pitchFamily="34" charset="0"/>
              <a:buChar char="•"/>
            </a:pPr>
            <a:r>
              <a:rPr lang="en-GB" sz="2400" dirty="0">
                <a:effectLst/>
              </a:rPr>
              <a:t>if the claim involves a child or a protected party, the approval of the court is needed to any proposed settlement, </a:t>
            </a:r>
            <a:r>
              <a:rPr lang="en-GB" sz="2400" b="1" dirty="0">
                <a:effectLst/>
              </a:rPr>
              <a:t>even if court proceedings have not been started at the time of the proposed settlement</a:t>
            </a:r>
            <a:r>
              <a:rPr lang="en-GB" sz="2400" dirty="0">
                <a:effectLst/>
              </a:rPr>
              <a:t>; and</a:t>
            </a:r>
          </a:p>
          <a:p>
            <a:pPr algn="just">
              <a:buFont typeface="Arial" panose="020B0604020202020204" pitchFamily="34" charset="0"/>
              <a:buChar char="•"/>
            </a:pPr>
            <a:r>
              <a:rPr lang="en-GB" sz="2400" dirty="0">
                <a:effectLst/>
              </a:rPr>
              <a:t>if proceedings have been started, the proceedings will continue unless and until some step is taken to end those proceedings.</a:t>
            </a:r>
          </a:p>
          <a:p>
            <a:endParaRPr lang="en-GB" dirty="0"/>
          </a:p>
        </p:txBody>
      </p:sp>
    </p:spTree>
    <p:extLst>
      <p:ext uri="{BB962C8B-B14F-4D97-AF65-F5344CB8AC3E}">
        <p14:creationId xmlns:p14="http://schemas.microsoft.com/office/powerpoint/2010/main" val="1850511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A5952-417A-4B57-8D84-A282A7E98B48}"/>
              </a:ext>
            </a:extLst>
          </p:cNvPr>
          <p:cNvSpPr>
            <a:spLocks noGrp="1"/>
          </p:cNvSpPr>
          <p:nvPr>
            <p:ph type="title"/>
          </p:nvPr>
        </p:nvSpPr>
        <p:spPr>
          <a:xfrm>
            <a:off x="343779" y="264543"/>
            <a:ext cx="9106914" cy="931653"/>
          </a:xfrm>
        </p:spPr>
        <p:txBody>
          <a:bodyPr>
            <a:normAutofit fontScale="90000"/>
          </a:bodyPr>
          <a:lstStyle/>
          <a:p>
            <a:r>
              <a:rPr lang="en-GB" b="1" i="0" dirty="0">
                <a:effectLst/>
              </a:rPr>
              <a:t>Settlement of any claim involving children and protected parties</a:t>
            </a:r>
            <a:br>
              <a:rPr lang="en-GB" b="1" i="0" dirty="0">
                <a:effectLst/>
                <a:latin typeface="Allerta"/>
              </a:rPr>
            </a:br>
            <a:endParaRPr lang="en-GB" dirty="0"/>
          </a:p>
        </p:txBody>
      </p:sp>
      <p:sp>
        <p:nvSpPr>
          <p:cNvPr id="3" name="Content Placeholder 2">
            <a:extLst>
              <a:ext uri="{FF2B5EF4-FFF2-40B4-BE49-F238E27FC236}">
                <a16:creationId xmlns:a16="http://schemas.microsoft.com/office/drawing/2014/main" id="{3E24D75F-1F5C-47E1-8D29-9B1C293AF569}"/>
              </a:ext>
            </a:extLst>
          </p:cNvPr>
          <p:cNvSpPr>
            <a:spLocks noGrp="1"/>
          </p:cNvSpPr>
          <p:nvPr>
            <p:ph idx="1"/>
          </p:nvPr>
        </p:nvSpPr>
        <p:spPr>
          <a:xfrm>
            <a:off x="235457" y="1335267"/>
            <a:ext cx="9754789" cy="5258190"/>
          </a:xfrm>
        </p:spPr>
        <p:txBody>
          <a:bodyPr>
            <a:normAutofit lnSpcReduction="10000"/>
          </a:bodyPr>
          <a:lstStyle/>
          <a:p>
            <a:pPr algn="just"/>
            <a:r>
              <a:rPr lang="en-GB" b="0" i="0" dirty="0">
                <a:solidFill>
                  <a:srgbClr val="000000"/>
                </a:solidFill>
                <a:effectLst/>
              </a:rPr>
              <a:t>Where at the date of the proposed settlement, the claim is made:</a:t>
            </a:r>
          </a:p>
          <a:p>
            <a:pPr algn="just">
              <a:buFont typeface="Arial" panose="020B0604020202020204" pitchFamily="34" charset="0"/>
              <a:buChar char="•"/>
            </a:pPr>
            <a:r>
              <a:rPr lang="en-GB" b="0" i="0" dirty="0">
                <a:solidFill>
                  <a:srgbClr val="000000"/>
                </a:solidFill>
                <a:effectLst/>
              </a:rPr>
              <a:t>by or on behalf of a child – that is, a person under the age of 18; or</a:t>
            </a:r>
          </a:p>
          <a:p>
            <a:pPr algn="just">
              <a:buFont typeface="Arial" panose="020B0604020202020204" pitchFamily="34" charset="0"/>
              <a:buChar char="•"/>
            </a:pPr>
            <a:r>
              <a:rPr lang="en-GB" b="0" i="0" dirty="0">
                <a:solidFill>
                  <a:srgbClr val="000000"/>
                </a:solidFill>
                <a:effectLst/>
              </a:rPr>
              <a:t>against a child;</a:t>
            </a:r>
          </a:p>
          <a:p>
            <a:pPr algn="just">
              <a:buFont typeface="Arial" panose="020B0604020202020204" pitchFamily="34" charset="0"/>
              <a:buChar char="•"/>
            </a:pPr>
            <a:r>
              <a:rPr lang="en-GB" b="0" i="0" dirty="0">
                <a:solidFill>
                  <a:srgbClr val="000000"/>
                </a:solidFill>
                <a:effectLst/>
              </a:rPr>
              <a:t>by or on behalf of a protected party – that is, a person lacking sufficient mental capacity, under the </a:t>
            </a:r>
            <a:r>
              <a:rPr lang="en-GB" b="1" i="0" dirty="0">
                <a:solidFill>
                  <a:srgbClr val="000000"/>
                </a:solidFill>
                <a:effectLst/>
              </a:rPr>
              <a:t>Mental Capacity Act 2005 (MCA 2005)</a:t>
            </a:r>
            <a:r>
              <a:rPr lang="en-GB" b="0" i="0" dirty="0">
                <a:solidFill>
                  <a:srgbClr val="000000"/>
                </a:solidFill>
                <a:effectLst/>
              </a:rPr>
              <a:t> to conduct litigation; or</a:t>
            </a:r>
          </a:p>
          <a:p>
            <a:pPr algn="just">
              <a:buFont typeface="Arial" panose="020B0604020202020204" pitchFamily="34" charset="0"/>
              <a:buChar char="•"/>
            </a:pPr>
            <a:r>
              <a:rPr lang="en-GB" b="0" i="0" dirty="0">
                <a:solidFill>
                  <a:srgbClr val="000000"/>
                </a:solidFill>
                <a:effectLst/>
              </a:rPr>
              <a:t>against a protected party.</a:t>
            </a:r>
          </a:p>
          <a:p>
            <a:pPr algn="just"/>
            <a:r>
              <a:rPr lang="en-GB" b="0" i="0" dirty="0">
                <a:solidFill>
                  <a:srgbClr val="000000"/>
                </a:solidFill>
                <a:effectLst/>
              </a:rPr>
              <a:t>…..any settlement, compromise or payment (including voluntary interim payment) is </a:t>
            </a:r>
            <a:r>
              <a:rPr lang="en-GB" b="1" i="0" dirty="0">
                <a:solidFill>
                  <a:srgbClr val="000000"/>
                </a:solidFill>
                <a:effectLst/>
              </a:rPr>
              <a:t>not</a:t>
            </a:r>
            <a:r>
              <a:rPr lang="en-GB" b="0" i="0" dirty="0">
                <a:solidFill>
                  <a:srgbClr val="000000"/>
                </a:solidFill>
                <a:effectLst/>
              </a:rPr>
              <a:t> binding and valid unless and until the proposed settlement has been approved by the court (</a:t>
            </a:r>
            <a:r>
              <a:rPr lang="en-GB" b="1" i="0" dirty="0">
                <a:solidFill>
                  <a:srgbClr val="000000"/>
                </a:solidFill>
                <a:effectLst/>
              </a:rPr>
              <a:t>r21.10(1)</a:t>
            </a:r>
            <a:r>
              <a:rPr lang="en-GB" b="0" i="0" dirty="0">
                <a:solidFill>
                  <a:srgbClr val="000000"/>
                </a:solidFill>
                <a:effectLst/>
              </a:rPr>
              <a:t>).</a:t>
            </a:r>
          </a:p>
          <a:p>
            <a:pPr algn="just"/>
            <a:r>
              <a:rPr lang="en-GB" b="0" i="0" dirty="0">
                <a:solidFill>
                  <a:srgbClr val="000000"/>
                </a:solidFill>
                <a:effectLst/>
              </a:rPr>
              <a:t>This applies even where the parties, through their representative (i.e. their litigation friend) and legal representatives, are consenting to the terms of proposed settlement reached.</a:t>
            </a:r>
          </a:p>
          <a:p>
            <a:pPr algn="just"/>
            <a:r>
              <a:rPr lang="en-GB" b="0" i="0" dirty="0">
                <a:solidFill>
                  <a:srgbClr val="000000"/>
                </a:solidFill>
                <a:effectLst/>
              </a:rPr>
              <a:t>It also applies </a:t>
            </a:r>
            <a:r>
              <a:rPr lang="en-GB" b="1" i="0" dirty="0">
                <a:solidFill>
                  <a:srgbClr val="000000"/>
                </a:solidFill>
                <a:effectLst/>
              </a:rPr>
              <a:t>whether or not court proceedings have been started in the claim</a:t>
            </a:r>
            <a:r>
              <a:rPr lang="en-GB" b="0" i="0" dirty="0">
                <a:solidFill>
                  <a:srgbClr val="000000"/>
                </a:solidFill>
                <a:effectLst/>
              </a:rPr>
              <a:t>.</a:t>
            </a:r>
          </a:p>
          <a:p>
            <a:pPr algn="just"/>
            <a:r>
              <a:rPr lang="en-GB" b="0" i="0" dirty="0">
                <a:solidFill>
                  <a:srgbClr val="000000"/>
                </a:solidFill>
                <a:effectLst/>
              </a:rPr>
              <a:t>When a proposed settlement is reached by or on behalf of a child or protected party before court proceedings are issued in the claim, the court’s approval is sought by the claimant issuing proceedings under </a:t>
            </a:r>
            <a:r>
              <a:rPr lang="en-GB" b="1" i="0" dirty="0">
                <a:solidFill>
                  <a:srgbClr val="000000"/>
                </a:solidFill>
                <a:effectLst/>
              </a:rPr>
              <a:t>Part 8 (r21.10(2))</a:t>
            </a:r>
            <a:r>
              <a:rPr lang="en-GB" b="0" i="0" dirty="0">
                <a:solidFill>
                  <a:srgbClr val="000000"/>
                </a:solidFill>
                <a:effectLst/>
              </a:rPr>
              <a:t>.</a:t>
            </a:r>
          </a:p>
          <a:p>
            <a:endParaRPr lang="en-GB" dirty="0"/>
          </a:p>
        </p:txBody>
      </p:sp>
    </p:spTree>
    <p:extLst>
      <p:ext uri="{BB962C8B-B14F-4D97-AF65-F5344CB8AC3E}">
        <p14:creationId xmlns:p14="http://schemas.microsoft.com/office/powerpoint/2010/main" val="1783228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9DBE1-7447-49F8-BEBD-A83902F4FA8C}"/>
              </a:ext>
            </a:extLst>
          </p:cNvPr>
          <p:cNvSpPr>
            <a:spLocks noGrp="1"/>
          </p:cNvSpPr>
          <p:nvPr>
            <p:ph type="title"/>
          </p:nvPr>
        </p:nvSpPr>
        <p:spPr>
          <a:xfrm>
            <a:off x="296807" y="234753"/>
            <a:ext cx="9892222" cy="1320800"/>
          </a:xfrm>
        </p:spPr>
        <p:txBody>
          <a:bodyPr/>
          <a:lstStyle/>
          <a:p>
            <a:r>
              <a:rPr lang="en-GB" b="1" dirty="0"/>
              <a:t>Settling a dispute before proceedings have started</a:t>
            </a:r>
          </a:p>
        </p:txBody>
      </p:sp>
      <p:sp>
        <p:nvSpPr>
          <p:cNvPr id="3" name="Content Placeholder 2">
            <a:extLst>
              <a:ext uri="{FF2B5EF4-FFF2-40B4-BE49-F238E27FC236}">
                <a16:creationId xmlns:a16="http://schemas.microsoft.com/office/drawing/2014/main" id="{052CCEE4-3665-47ED-8E1F-73E4BC53D96F}"/>
              </a:ext>
            </a:extLst>
          </p:cNvPr>
          <p:cNvSpPr>
            <a:spLocks noGrp="1"/>
          </p:cNvSpPr>
          <p:nvPr>
            <p:ph idx="1"/>
          </p:nvPr>
        </p:nvSpPr>
        <p:spPr>
          <a:xfrm>
            <a:off x="464549" y="1844287"/>
            <a:ext cx="8596668" cy="3880773"/>
          </a:xfrm>
        </p:spPr>
        <p:txBody>
          <a:bodyPr/>
          <a:lstStyle/>
          <a:p>
            <a:pPr algn="just"/>
            <a:r>
              <a:rPr lang="en-GB" sz="2400" b="0" i="0" dirty="0">
                <a:solidFill>
                  <a:srgbClr val="000000"/>
                </a:solidFill>
                <a:effectLst/>
              </a:rPr>
              <a:t>Disputes often settled by agreement between the parties </a:t>
            </a:r>
            <a:r>
              <a:rPr lang="en-GB" sz="2400" b="1" i="0" dirty="0">
                <a:solidFill>
                  <a:srgbClr val="000000"/>
                </a:solidFill>
                <a:effectLst/>
              </a:rPr>
              <a:t>before</a:t>
            </a:r>
            <a:r>
              <a:rPr lang="en-GB" sz="2400" b="0" i="0" dirty="0">
                <a:solidFill>
                  <a:srgbClr val="000000"/>
                </a:solidFill>
                <a:effectLst/>
              </a:rPr>
              <a:t> court proceedings are started. </a:t>
            </a:r>
          </a:p>
          <a:p>
            <a:pPr algn="just"/>
            <a:r>
              <a:rPr lang="en-GB" sz="2400" b="0" i="0" dirty="0">
                <a:solidFill>
                  <a:srgbClr val="000000"/>
                </a:solidFill>
                <a:effectLst/>
              </a:rPr>
              <a:t>Unless one of the parties is a child or protected party, the parties can settle their dispute before proceedings in any way and on whatever terms they wish by:</a:t>
            </a:r>
          </a:p>
          <a:p>
            <a:pPr algn="just">
              <a:buFont typeface="Arial" panose="020B0604020202020204" pitchFamily="34" charset="0"/>
              <a:buChar char="•"/>
            </a:pPr>
            <a:r>
              <a:rPr lang="en-GB" sz="2400" b="0" i="0" dirty="0">
                <a:solidFill>
                  <a:srgbClr val="000000"/>
                </a:solidFill>
                <a:effectLst/>
              </a:rPr>
              <a:t>an agreement reached between themselves; and</a:t>
            </a:r>
          </a:p>
          <a:p>
            <a:pPr algn="just">
              <a:buFont typeface="Arial" panose="020B0604020202020204" pitchFamily="34" charset="0"/>
              <a:buChar char="•"/>
            </a:pPr>
            <a:r>
              <a:rPr lang="en-GB" sz="2400" b="0" i="0" dirty="0">
                <a:solidFill>
                  <a:srgbClr val="000000"/>
                </a:solidFill>
                <a:effectLst/>
              </a:rPr>
              <a:t>a party accepting a pre-action </a:t>
            </a:r>
            <a:r>
              <a:rPr lang="en-GB" sz="2400" b="1" i="0" dirty="0">
                <a:solidFill>
                  <a:srgbClr val="000000"/>
                </a:solidFill>
                <a:effectLst/>
              </a:rPr>
              <a:t>Part 36</a:t>
            </a:r>
            <a:r>
              <a:rPr lang="en-GB" sz="2400" b="0" i="0" dirty="0">
                <a:solidFill>
                  <a:srgbClr val="000000"/>
                </a:solidFill>
                <a:effectLst/>
              </a:rPr>
              <a:t> offer to settle made by another party to the dispute.</a:t>
            </a:r>
          </a:p>
          <a:p>
            <a:endParaRPr lang="en-GB" dirty="0"/>
          </a:p>
        </p:txBody>
      </p:sp>
    </p:spTree>
    <p:extLst>
      <p:ext uri="{BB962C8B-B14F-4D97-AF65-F5344CB8AC3E}">
        <p14:creationId xmlns:p14="http://schemas.microsoft.com/office/powerpoint/2010/main" val="3900513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AFF9D-F8C0-476C-8481-B68EC7DBEC1A}"/>
              </a:ext>
            </a:extLst>
          </p:cNvPr>
          <p:cNvSpPr>
            <a:spLocks noGrp="1"/>
          </p:cNvSpPr>
          <p:nvPr>
            <p:ph type="title"/>
          </p:nvPr>
        </p:nvSpPr>
        <p:spPr>
          <a:xfrm>
            <a:off x="341429" y="171546"/>
            <a:ext cx="9207351" cy="1227078"/>
          </a:xfrm>
        </p:spPr>
        <p:txBody>
          <a:bodyPr>
            <a:normAutofit/>
          </a:bodyPr>
          <a:lstStyle/>
          <a:p>
            <a:r>
              <a:rPr lang="en-GB" b="1" dirty="0"/>
              <a:t>An agreement reached between parties</a:t>
            </a:r>
          </a:p>
        </p:txBody>
      </p:sp>
      <p:sp>
        <p:nvSpPr>
          <p:cNvPr id="3" name="Content Placeholder 2">
            <a:extLst>
              <a:ext uri="{FF2B5EF4-FFF2-40B4-BE49-F238E27FC236}">
                <a16:creationId xmlns:a16="http://schemas.microsoft.com/office/drawing/2014/main" id="{F8997B8C-8B1A-4337-9D9E-F28E7FD4732F}"/>
              </a:ext>
            </a:extLst>
          </p:cNvPr>
          <p:cNvSpPr>
            <a:spLocks noGrp="1"/>
          </p:cNvSpPr>
          <p:nvPr>
            <p:ph idx="1"/>
          </p:nvPr>
        </p:nvSpPr>
        <p:spPr>
          <a:xfrm>
            <a:off x="398224" y="1200682"/>
            <a:ext cx="9432996" cy="4916465"/>
          </a:xfrm>
        </p:spPr>
        <p:txBody>
          <a:bodyPr anchor="t">
            <a:normAutofit/>
          </a:bodyPr>
          <a:lstStyle/>
          <a:p>
            <a:pPr>
              <a:lnSpc>
                <a:spcPct val="110000"/>
              </a:lnSpc>
            </a:pPr>
            <a:r>
              <a:rPr lang="en-GB" sz="2400" dirty="0"/>
              <a:t>If the parties reach an agreement to settle the dispute, then the agreement will be a contract, and subject to the ordinary principles of contract law. The agreement can be oral or in writing (the latter preferred). The agreement could include:</a:t>
            </a:r>
          </a:p>
          <a:p>
            <a:pPr>
              <a:lnSpc>
                <a:spcPct val="110000"/>
              </a:lnSpc>
              <a:buFont typeface="Arial" panose="020B0604020202020204" pitchFamily="34" charset="0"/>
              <a:buChar char="•"/>
            </a:pPr>
            <a:r>
              <a:rPr lang="en-GB" sz="2400" dirty="0"/>
              <a:t>an oral agreement;</a:t>
            </a:r>
          </a:p>
          <a:p>
            <a:pPr>
              <a:lnSpc>
                <a:spcPct val="110000"/>
              </a:lnSpc>
              <a:buFont typeface="Arial" panose="020B0604020202020204" pitchFamily="34" charset="0"/>
              <a:buChar char="•"/>
            </a:pPr>
            <a:r>
              <a:rPr lang="en-GB" sz="2400" dirty="0"/>
              <a:t>one party accepting a written offer to settle (other than a </a:t>
            </a:r>
            <a:r>
              <a:rPr lang="en-GB" sz="2400" b="1" dirty="0"/>
              <a:t>Part 36</a:t>
            </a:r>
            <a:r>
              <a:rPr lang="en-GB" sz="2400" dirty="0"/>
              <a:t> offer to settle), such as a </a:t>
            </a:r>
            <a:r>
              <a:rPr lang="en-GB" sz="2400" b="1" dirty="0"/>
              <a:t>Calderbank offer</a:t>
            </a:r>
            <a:r>
              <a:rPr lang="en-GB" sz="2400" dirty="0"/>
              <a:t> or an </a:t>
            </a:r>
            <a:r>
              <a:rPr lang="en-GB" sz="2400" b="1" dirty="0"/>
              <a:t>offer without prejudice save as to costs</a:t>
            </a:r>
            <a:r>
              <a:rPr lang="en-GB" sz="2400" dirty="0"/>
              <a:t> made by another party ( more details later) ; and</a:t>
            </a:r>
          </a:p>
          <a:p>
            <a:pPr>
              <a:lnSpc>
                <a:spcPct val="110000"/>
              </a:lnSpc>
              <a:buFont typeface="Arial" panose="020B0604020202020204" pitchFamily="34" charset="0"/>
              <a:buChar char="•"/>
            </a:pPr>
            <a:r>
              <a:rPr lang="en-GB" sz="2400" dirty="0"/>
              <a:t>an exchange of letters or emails indicating agreement.</a:t>
            </a:r>
          </a:p>
          <a:p>
            <a:pPr>
              <a:lnSpc>
                <a:spcPct val="110000"/>
              </a:lnSpc>
            </a:pPr>
            <a:endParaRPr lang="en-GB" dirty="0"/>
          </a:p>
        </p:txBody>
      </p:sp>
    </p:spTree>
    <p:extLst>
      <p:ext uri="{BB962C8B-B14F-4D97-AF65-F5344CB8AC3E}">
        <p14:creationId xmlns:p14="http://schemas.microsoft.com/office/powerpoint/2010/main" val="4211302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DD02F9-11D3-41D2-B126-E09066226D51}"/>
              </a:ext>
            </a:extLst>
          </p:cNvPr>
          <p:cNvSpPr>
            <a:spLocks noGrp="1"/>
          </p:cNvSpPr>
          <p:nvPr>
            <p:ph idx="4294967295"/>
          </p:nvPr>
        </p:nvSpPr>
        <p:spPr>
          <a:xfrm>
            <a:off x="331723" y="680942"/>
            <a:ext cx="9766434" cy="5694033"/>
          </a:xfrm>
        </p:spPr>
        <p:txBody>
          <a:bodyPr>
            <a:normAutofit fontScale="92500"/>
          </a:bodyPr>
          <a:lstStyle/>
          <a:p>
            <a:pPr algn="just"/>
            <a:r>
              <a:rPr lang="en-GB" sz="2400" b="0" i="0" dirty="0">
                <a:solidFill>
                  <a:srgbClr val="000000"/>
                </a:solidFill>
                <a:effectLst/>
              </a:rPr>
              <a:t>Legal representatives </a:t>
            </a:r>
            <a:r>
              <a:rPr lang="en-GB" sz="2400" dirty="0">
                <a:solidFill>
                  <a:srgbClr val="000000"/>
                </a:solidFill>
              </a:rPr>
              <a:t>can </a:t>
            </a:r>
            <a:r>
              <a:rPr lang="en-GB" sz="2400" b="0" i="0" dirty="0">
                <a:solidFill>
                  <a:srgbClr val="000000"/>
                </a:solidFill>
                <a:effectLst/>
              </a:rPr>
              <a:t>prepare a separate document: settlement agreement or “compromise agreement” including all agreed terms</a:t>
            </a:r>
            <a:r>
              <a:rPr lang="en-GB" sz="2400" dirty="0">
                <a:solidFill>
                  <a:srgbClr val="000000"/>
                </a:solidFill>
              </a:rPr>
              <a:t> (creating a</a:t>
            </a:r>
            <a:r>
              <a:rPr lang="en-GB" sz="2400" b="0" i="0" dirty="0">
                <a:solidFill>
                  <a:srgbClr val="000000"/>
                </a:solidFill>
                <a:effectLst/>
              </a:rPr>
              <a:t> legally binding contract between the parties)</a:t>
            </a:r>
          </a:p>
          <a:p>
            <a:pPr algn="just"/>
            <a:r>
              <a:rPr lang="en-GB" sz="2400" dirty="0">
                <a:solidFill>
                  <a:srgbClr val="000000"/>
                </a:solidFill>
              </a:rPr>
              <a:t>If agreement </a:t>
            </a:r>
            <a:r>
              <a:rPr lang="en-GB" sz="2400" b="0" i="0" dirty="0">
                <a:solidFill>
                  <a:srgbClr val="000000"/>
                </a:solidFill>
                <a:effectLst/>
              </a:rPr>
              <a:t>breached, can enable a claim for breach against the defaulting party (</a:t>
            </a:r>
            <a:r>
              <a:rPr lang="en-GB" sz="2400" b="0" i="0" dirty="0" err="1">
                <a:solidFill>
                  <a:srgbClr val="000000"/>
                </a:solidFill>
                <a:effectLst/>
              </a:rPr>
              <a:t>eg</a:t>
            </a:r>
            <a:r>
              <a:rPr lang="en-GB" sz="2400" b="0" i="0" dirty="0">
                <a:solidFill>
                  <a:srgbClr val="000000"/>
                </a:solidFill>
                <a:effectLst/>
              </a:rPr>
              <a:t> </a:t>
            </a:r>
            <a:r>
              <a:rPr lang="en-GB" sz="2400" b="1" i="0" dirty="0">
                <a:solidFill>
                  <a:srgbClr val="000000"/>
                </a:solidFill>
                <a:effectLst/>
              </a:rPr>
              <a:t>Part 7</a:t>
            </a:r>
            <a:r>
              <a:rPr lang="en-GB" sz="2400" b="0" i="0" dirty="0">
                <a:solidFill>
                  <a:srgbClr val="000000"/>
                </a:solidFill>
                <a:effectLst/>
              </a:rPr>
              <a:t> claim for summary judgment).</a:t>
            </a:r>
          </a:p>
          <a:p>
            <a:pPr algn="just"/>
            <a:r>
              <a:rPr lang="en-GB" sz="2400" b="1" i="0" dirty="0">
                <a:solidFill>
                  <a:srgbClr val="000000"/>
                </a:solidFill>
                <a:effectLst/>
              </a:rPr>
              <a:t>Costs of the settlement</a:t>
            </a:r>
            <a:r>
              <a:rPr lang="en-GB" sz="2400" b="0" i="0" dirty="0">
                <a:solidFill>
                  <a:srgbClr val="000000"/>
                </a:solidFill>
                <a:effectLst/>
              </a:rPr>
              <a:t>:  no strict entitlement to any costs in the absence of an express agreement.</a:t>
            </a:r>
          </a:p>
          <a:p>
            <a:pPr algn="just"/>
            <a:r>
              <a:rPr lang="en-GB" sz="2400" b="0" i="0" dirty="0">
                <a:solidFill>
                  <a:srgbClr val="000000"/>
                </a:solidFill>
                <a:effectLst/>
              </a:rPr>
              <a:t>Advantage of an agreement reached between the parties is the freedom to include in their contract any terms which they wish, subject to the ordinary restrictions in contract law. For example,  parties could include obligations to continue within a business relationship, or impose conditions of confidentiality of terms of any settlement</a:t>
            </a:r>
          </a:p>
          <a:p>
            <a:pPr algn="just"/>
            <a:r>
              <a:rPr lang="en-GB" sz="2400" dirty="0">
                <a:solidFill>
                  <a:srgbClr val="000000"/>
                </a:solidFill>
              </a:rPr>
              <a:t>Note: t</a:t>
            </a:r>
            <a:r>
              <a:rPr lang="en-GB" sz="2400" b="0" i="0" dirty="0">
                <a:solidFill>
                  <a:srgbClr val="000000"/>
                </a:solidFill>
                <a:effectLst/>
              </a:rPr>
              <a:t>hat flexibility is lost if the parties reach a settlement using the other method of settling disputes before proceedings are started.</a:t>
            </a:r>
          </a:p>
          <a:p>
            <a:endParaRPr lang="en-GB" dirty="0"/>
          </a:p>
        </p:txBody>
      </p:sp>
    </p:spTree>
    <p:extLst>
      <p:ext uri="{BB962C8B-B14F-4D97-AF65-F5344CB8AC3E}">
        <p14:creationId xmlns:p14="http://schemas.microsoft.com/office/powerpoint/2010/main" val="2595103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E1DC4-8201-4BB3-8A4E-C136994D2CFA}"/>
              </a:ext>
            </a:extLst>
          </p:cNvPr>
          <p:cNvSpPr>
            <a:spLocks noGrp="1"/>
          </p:cNvSpPr>
          <p:nvPr>
            <p:ph type="title"/>
          </p:nvPr>
        </p:nvSpPr>
        <p:spPr>
          <a:xfrm>
            <a:off x="637078" y="253042"/>
            <a:ext cx="8596668" cy="730369"/>
          </a:xfrm>
        </p:spPr>
        <p:txBody>
          <a:bodyPr/>
          <a:lstStyle/>
          <a:p>
            <a:r>
              <a:rPr lang="en-GB" dirty="0"/>
              <a:t>Consent Orders </a:t>
            </a:r>
          </a:p>
        </p:txBody>
      </p:sp>
      <p:sp>
        <p:nvSpPr>
          <p:cNvPr id="3" name="Content Placeholder 2">
            <a:extLst>
              <a:ext uri="{FF2B5EF4-FFF2-40B4-BE49-F238E27FC236}">
                <a16:creationId xmlns:a16="http://schemas.microsoft.com/office/drawing/2014/main" id="{C619B5F7-14DC-4DDC-B63F-586F02CD57AC}"/>
              </a:ext>
            </a:extLst>
          </p:cNvPr>
          <p:cNvSpPr>
            <a:spLocks noGrp="1"/>
          </p:cNvSpPr>
          <p:nvPr>
            <p:ph idx="1"/>
          </p:nvPr>
        </p:nvSpPr>
        <p:spPr>
          <a:xfrm>
            <a:off x="435794" y="907690"/>
            <a:ext cx="9818138" cy="5697267"/>
          </a:xfrm>
        </p:spPr>
        <p:txBody>
          <a:bodyPr>
            <a:normAutofit lnSpcReduction="10000"/>
          </a:bodyPr>
          <a:lstStyle/>
          <a:p>
            <a:pPr algn="just"/>
            <a:r>
              <a:rPr lang="en-GB" sz="2400" b="0" i="0" dirty="0">
                <a:solidFill>
                  <a:srgbClr val="000000"/>
                </a:solidFill>
                <a:effectLst/>
              </a:rPr>
              <a:t>A consent order is an order of the court</a:t>
            </a:r>
            <a:r>
              <a:rPr lang="en-GB" sz="2400" dirty="0">
                <a:solidFill>
                  <a:srgbClr val="000000"/>
                </a:solidFill>
              </a:rPr>
              <a:t> </a:t>
            </a:r>
            <a:r>
              <a:rPr lang="en-GB" sz="2400" b="0" i="0" dirty="0">
                <a:solidFill>
                  <a:srgbClr val="000000"/>
                </a:solidFill>
                <a:effectLst/>
              </a:rPr>
              <a:t>which resolves the court proceedings.</a:t>
            </a:r>
          </a:p>
          <a:p>
            <a:pPr algn="just"/>
            <a:r>
              <a:rPr lang="en-GB" sz="2400" b="0" i="0" dirty="0">
                <a:solidFill>
                  <a:srgbClr val="000000"/>
                </a:solidFill>
                <a:effectLst/>
              </a:rPr>
              <a:t>One of the parties will prepare a draft consent order, which aims to record the terms of the settlement reached between the parties. The draft consent order is approved by all parties affected by the settlement and sent to the court, along with an application fee. The application is usually considered by the court (often by a court officer rather than a judge) on paper without a hearing, and the terms of the draft order are usually approved. </a:t>
            </a:r>
          </a:p>
          <a:p>
            <a:pPr algn="just"/>
            <a:r>
              <a:rPr lang="en-GB" sz="2400" b="0" i="0" dirty="0">
                <a:solidFill>
                  <a:srgbClr val="000000"/>
                </a:solidFill>
                <a:effectLst/>
              </a:rPr>
              <a:t>The order is then dated, sealed by the court, and returned to the parties. If a party fails to comply with the terms of the consent order, it is enforceable as any other order of the court. </a:t>
            </a:r>
          </a:p>
          <a:p>
            <a:pPr algn="just"/>
            <a:r>
              <a:rPr lang="en-GB" sz="2400" b="0" i="0" dirty="0">
                <a:solidFill>
                  <a:srgbClr val="000000"/>
                </a:solidFill>
                <a:effectLst/>
              </a:rPr>
              <a:t>One disadvantage of consent orders is that they are potentially public documents in court proceedings which may be made available to non-parties. (unlike Tomlin orders).</a:t>
            </a:r>
          </a:p>
          <a:p>
            <a:endParaRPr lang="en-GB" dirty="0"/>
          </a:p>
        </p:txBody>
      </p:sp>
    </p:spTree>
    <p:extLst>
      <p:ext uri="{BB962C8B-B14F-4D97-AF65-F5344CB8AC3E}">
        <p14:creationId xmlns:p14="http://schemas.microsoft.com/office/powerpoint/2010/main" val="243678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EE233-E5BA-4312-9EA5-21B004B6BD06}"/>
              </a:ext>
            </a:extLst>
          </p:cNvPr>
          <p:cNvSpPr>
            <a:spLocks noGrp="1"/>
          </p:cNvSpPr>
          <p:nvPr>
            <p:ph type="title"/>
          </p:nvPr>
        </p:nvSpPr>
        <p:spPr>
          <a:xfrm>
            <a:off x="493304" y="161027"/>
            <a:ext cx="8596668" cy="707365"/>
          </a:xfrm>
        </p:spPr>
        <p:txBody>
          <a:bodyPr/>
          <a:lstStyle/>
          <a:p>
            <a:r>
              <a:rPr lang="en-GB" b="1" dirty="0"/>
              <a:t>Tomlin Orders</a:t>
            </a:r>
          </a:p>
        </p:txBody>
      </p:sp>
      <p:sp>
        <p:nvSpPr>
          <p:cNvPr id="3" name="Content Placeholder 2">
            <a:extLst>
              <a:ext uri="{FF2B5EF4-FFF2-40B4-BE49-F238E27FC236}">
                <a16:creationId xmlns:a16="http://schemas.microsoft.com/office/drawing/2014/main" id="{F96DD25A-DE2E-4C89-9039-650B93F5BCF0}"/>
              </a:ext>
            </a:extLst>
          </p:cNvPr>
          <p:cNvSpPr>
            <a:spLocks noGrp="1"/>
          </p:cNvSpPr>
          <p:nvPr>
            <p:ph idx="1"/>
          </p:nvPr>
        </p:nvSpPr>
        <p:spPr>
          <a:xfrm>
            <a:off x="259728" y="918528"/>
            <a:ext cx="9730518" cy="5580181"/>
          </a:xfrm>
        </p:spPr>
        <p:txBody>
          <a:bodyPr>
            <a:normAutofit fontScale="92500" lnSpcReduction="10000"/>
          </a:bodyPr>
          <a:lstStyle/>
          <a:p>
            <a:pPr algn="just"/>
            <a:r>
              <a:rPr lang="en-GB" sz="2000" b="0" i="0" dirty="0">
                <a:solidFill>
                  <a:srgbClr val="000000"/>
                </a:solidFill>
                <a:effectLst/>
              </a:rPr>
              <a:t>A Tomlin order is an order of the court, with the consent of all the parties, which resolves the court </a:t>
            </a:r>
            <a:r>
              <a:rPr lang="en-GB" sz="2000" b="0" i="0" dirty="0" err="1">
                <a:solidFill>
                  <a:srgbClr val="000000"/>
                </a:solidFill>
                <a:effectLst/>
              </a:rPr>
              <a:t>proceeding</a:t>
            </a:r>
            <a:r>
              <a:rPr lang="en-GB" sz="2000" dirty="0" err="1">
                <a:solidFill>
                  <a:srgbClr val="000000"/>
                </a:solidFill>
              </a:rPr>
              <a:t>a</a:t>
            </a:r>
            <a:r>
              <a:rPr lang="en-GB" sz="2000" dirty="0">
                <a:solidFill>
                  <a:srgbClr val="000000"/>
                </a:solidFill>
              </a:rPr>
              <a:t> a</a:t>
            </a:r>
            <a:r>
              <a:rPr lang="en-GB" sz="2000" b="0" i="0" dirty="0">
                <a:solidFill>
                  <a:srgbClr val="000000"/>
                </a:solidFill>
                <a:effectLst/>
              </a:rPr>
              <a:t>nd enables the parties to record terms of settlement which are agreed between the parties, but which cannot directly be ordered by the court.</a:t>
            </a:r>
          </a:p>
          <a:p>
            <a:pPr algn="just"/>
            <a:r>
              <a:rPr lang="en-GB" sz="2000" b="0" i="0" dirty="0">
                <a:solidFill>
                  <a:srgbClr val="000000"/>
                </a:solidFill>
                <a:effectLst/>
              </a:rPr>
              <a:t>Two parts:</a:t>
            </a:r>
          </a:p>
          <a:p>
            <a:pPr algn="just"/>
            <a:r>
              <a:rPr lang="en-GB" sz="2000" b="0" i="0" dirty="0">
                <a:solidFill>
                  <a:srgbClr val="000000"/>
                </a:solidFill>
                <a:effectLst/>
              </a:rPr>
              <a:t>The first part of the order contains the parts of the settlement which the court does have power to order and  merely states that:</a:t>
            </a:r>
          </a:p>
          <a:p>
            <a:pPr algn="just">
              <a:buFont typeface="Arial" panose="020B0604020202020204" pitchFamily="34" charset="0"/>
              <a:buChar char="•"/>
            </a:pPr>
            <a:r>
              <a:rPr lang="en-GB" sz="2000" b="0" i="0" dirty="0">
                <a:solidFill>
                  <a:srgbClr val="000000"/>
                </a:solidFill>
                <a:effectLst/>
              </a:rPr>
              <a:t>the parties have agreed terms of settlement;</a:t>
            </a:r>
          </a:p>
          <a:p>
            <a:pPr algn="just">
              <a:buFont typeface="Arial" panose="020B0604020202020204" pitchFamily="34" charset="0"/>
              <a:buChar char="•"/>
            </a:pPr>
            <a:r>
              <a:rPr lang="en-GB" sz="2000" b="0" i="0" dirty="0">
                <a:solidFill>
                  <a:srgbClr val="000000"/>
                </a:solidFill>
                <a:effectLst/>
              </a:rPr>
              <a:t>all further proceedings are stayed (put on hold);</a:t>
            </a:r>
          </a:p>
          <a:p>
            <a:pPr algn="just">
              <a:buFont typeface="Arial" panose="020B0604020202020204" pitchFamily="34" charset="0"/>
              <a:buChar char="•"/>
            </a:pPr>
            <a:r>
              <a:rPr lang="en-GB" sz="2000" b="0" i="0" dirty="0">
                <a:solidFill>
                  <a:srgbClr val="000000"/>
                </a:solidFill>
                <a:effectLst/>
              </a:rPr>
              <a:t>the stay is based on the terms set out in the schedule being complied with;</a:t>
            </a:r>
          </a:p>
          <a:p>
            <a:pPr algn="just">
              <a:buFont typeface="Arial" panose="020B0604020202020204" pitchFamily="34" charset="0"/>
              <a:buChar char="•"/>
            </a:pPr>
            <a:r>
              <a:rPr lang="en-GB" sz="2000" b="0" i="0" dirty="0">
                <a:solidFill>
                  <a:srgbClr val="000000"/>
                </a:solidFill>
                <a:effectLst/>
              </a:rPr>
              <a:t>if the terms in the schedule are not complied with, the innocent party can make an application to the same court where the proceedings were issued and ask the court to allow it to enforce the terms agreed in the schedule (</a:t>
            </a:r>
            <a:r>
              <a:rPr lang="en-GB" sz="2000" b="1" i="0" dirty="0">
                <a:solidFill>
                  <a:srgbClr val="000000"/>
                </a:solidFill>
                <a:effectLst/>
              </a:rPr>
              <a:t>liberty to apply</a:t>
            </a:r>
            <a:r>
              <a:rPr lang="en-GB" sz="2000" b="0" i="0" dirty="0">
                <a:solidFill>
                  <a:srgbClr val="000000"/>
                </a:solidFill>
                <a:effectLst/>
              </a:rPr>
              <a:t>); and</a:t>
            </a:r>
          </a:p>
          <a:p>
            <a:pPr algn="just">
              <a:buFont typeface="Arial" panose="020B0604020202020204" pitchFamily="34" charset="0"/>
              <a:buChar char="•"/>
            </a:pPr>
            <a:r>
              <a:rPr lang="en-GB" sz="2000" b="0" i="0" dirty="0">
                <a:solidFill>
                  <a:srgbClr val="000000"/>
                </a:solidFill>
                <a:effectLst/>
              </a:rPr>
              <a:t>there is a provision for the payment and assessment of costs.</a:t>
            </a:r>
          </a:p>
          <a:p>
            <a:pPr algn="just"/>
            <a:r>
              <a:rPr lang="en-GB" sz="2000" b="0" i="0" dirty="0">
                <a:solidFill>
                  <a:srgbClr val="000000"/>
                </a:solidFill>
                <a:effectLst/>
              </a:rPr>
              <a:t>The second part of the Tomlin orde</a:t>
            </a:r>
            <a:r>
              <a:rPr lang="en-GB" sz="2000" dirty="0">
                <a:solidFill>
                  <a:srgbClr val="000000"/>
                </a:solidFill>
              </a:rPr>
              <a:t>r</a:t>
            </a:r>
            <a:r>
              <a:rPr lang="en-GB" sz="2000" b="0" i="0" dirty="0">
                <a:solidFill>
                  <a:srgbClr val="000000"/>
                </a:solidFill>
                <a:effectLst/>
              </a:rPr>
              <a:t> contains the parts of the settlement which the court does not have power to order directly, such as terms about confidentiality. </a:t>
            </a:r>
          </a:p>
          <a:p>
            <a:pPr algn="just">
              <a:buFont typeface="Arial" panose="020B0604020202020204" pitchFamily="34" charset="0"/>
              <a:buChar char="•"/>
            </a:pPr>
            <a:endParaRPr lang="en-GB" sz="2000" b="0" i="0" dirty="0">
              <a:solidFill>
                <a:srgbClr val="000000"/>
              </a:solidFill>
              <a:effectLst/>
            </a:endParaRPr>
          </a:p>
          <a:p>
            <a:endParaRPr lang="en-GB" dirty="0"/>
          </a:p>
        </p:txBody>
      </p:sp>
    </p:spTree>
    <p:extLst>
      <p:ext uri="{BB962C8B-B14F-4D97-AF65-F5344CB8AC3E}">
        <p14:creationId xmlns:p14="http://schemas.microsoft.com/office/powerpoint/2010/main" val="1931813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534EC-67A2-4603-9F18-3BD2A736B0A2}"/>
              </a:ext>
            </a:extLst>
          </p:cNvPr>
          <p:cNvSpPr>
            <a:spLocks noGrp="1"/>
          </p:cNvSpPr>
          <p:nvPr>
            <p:ph type="title"/>
          </p:nvPr>
        </p:nvSpPr>
        <p:spPr>
          <a:xfrm>
            <a:off x="527809" y="201283"/>
            <a:ext cx="8596668" cy="379562"/>
          </a:xfrm>
        </p:spPr>
        <p:txBody>
          <a:bodyPr>
            <a:noAutofit/>
          </a:bodyPr>
          <a:lstStyle/>
          <a:p>
            <a:r>
              <a:rPr lang="en-GB" sz="4000" b="1" dirty="0"/>
              <a:t>Tomlin Order… continued</a:t>
            </a:r>
          </a:p>
        </p:txBody>
      </p:sp>
      <p:sp>
        <p:nvSpPr>
          <p:cNvPr id="3" name="Content Placeholder 2">
            <a:extLst>
              <a:ext uri="{FF2B5EF4-FFF2-40B4-BE49-F238E27FC236}">
                <a16:creationId xmlns:a16="http://schemas.microsoft.com/office/drawing/2014/main" id="{5B8F0750-B10A-422C-9F63-36D11351A334}"/>
              </a:ext>
            </a:extLst>
          </p:cNvPr>
          <p:cNvSpPr>
            <a:spLocks noGrp="1"/>
          </p:cNvSpPr>
          <p:nvPr>
            <p:ph idx="1"/>
          </p:nvPr>
        </p:nvSpPr>
        <p:spPr>
          <a:xfrm>
            <a:off x="276506" y="998898"/>
            <a:ext cx="9816399" cy="5657819"/>
          </a:xfrm>
        </p:spPr>
        <p:txBody>
          <a:bodyPr>
            <a:normAutofit/>
          </a:bodyPr>
          <a:lstStyle/>
          <a:p>
            <a:pPr algn="just"/>
            <a:r>
              <a:rPr lang="en-GB" sz="2000" dirty="0">
                <a:solidFill>
                  <a:srgbClr val="000000"/>
                </a:solidFill>
              </a:rPr>
              <a:t>W</a:t>
            </a:r>
            <a:r>
              <a:rPr lang="en-GB" sz="2000" b="0" i="0" dirty="0">
                <a:solidFill>
                  <a:srgbClr val="000000"/>
                </a:solidFill>
                <a:effectLst/>
              </a:rPr>
              <a:t>here the agreement involves the payment of money, the schedule sets out:</a:t>
            </a:r>
          </a:p>
          <a:p>
            <a:pPr algn="just">
              <a:buFont typeface="Arial" panose="020B0604020202020204" pitchFamily="34" charset="0"/>
              <a:buChar char="•"/>
            </a:pPr>
            <a:r>
              <a:rPr lang="en-GB" sz="2000" b="0" i="0" dirty="0">
                <a:solidFill>
                  <a:srgbClr val="000000"/>
                </a:solidFill>
                <a:effectLst/>
              </a:rPr>
              <a:t>who is responsible for paying any sum of money; the sum of money payable, and whether it is payable in a lump sum or by instalments; payment due date, and </a:t>
            </a:r>
          </a:p>
          <a:p>
            <a:pPr algn="just">
              <a:buFont typeface="Arial" panose="020B0604020202020204" pitchFamily="34" charset="0"/>
              <a:buChar char="•"/>
            </a:pPr>
            <a:r>
              <a:rPr lang="en-GB" sz="2000" b="0" i="0" dirty="0">
                <a:solidFill>
                  <a:srgbClr val="000000"/>
                </a:solidFill>
                <a:effectLst/>
              </a:rPr>
              <a:t>that the agreement is in full and final satisfaction; and</a:t>
            </a:r>
          </a:p>
          <a:p>
            <a:pPr algn="just">
              <a:buFont typeface="Arial" panose="020B0604020202020204" pitchFamily="34" charset="0"/>
              <a:buChar char="•"/>
            </a:pPr>
            <a:r>
              <a:rPr lang="en-GB" sz="2000" b="0" i="0" dirty="0">
                <a:solidFill>
                  <a:srgbClr val="000000"/>
                </a:solidFill>
                <a:effectLst/>
              </a:rPr>
              <a:t>a default provision on interest should the money not be paid.</a:t>
            </a:r>
          </a:p>
          <a:p>
            <a:pPr algn="just"/>
            <a:r>
              <a:rPr lang="en-GB" sz="2000" b="0" i="0" dirty="0">
                <a:solidFill>
                  <a:srgbClr val="000000"/>
                </a:solidFill>
                <a:effectLst/>
              </a:rPr>
              <a:t>Failure to comply with the terms of a Tomlin order, is enforceable as any other order of the court.</a:t>
            </a:r>
          </a:p>
          <a:p>
            <a:pPr algn="just"/>
            <a:r>
              <a:rPr lang="en-GB" sz="2000" b="0" i="0" dirty="0">
                <a:solidFill>
                  <a:srgbClr val="000000"/>
                </a:solidFill>
                <a:effectLst/>
              </a:rPr>
              <a:t>Two distinct advantages of Tomlin orders.</a:t>
            </a:r>
          </a:p>
          <a:p>
            <a:pPr lvl="1" algn="just"/>
            <a:r>
              <a:rPr lang="en-GB" sz="2000" dirty="0">
                <a:solidFill>
                  <a:srgbClr val="000000"/>
                </a:solidFill>
              </a:rPr>
              <a:t>O</a:t>
            </a:r>
            <a:r>
              <a:rPr lang="en-GB" sz="2000" b="0" i="0" dirty="0">
                <a:solidFill>
                  <a:srgbClr val="000000"/>
                </a:solidFill>
                <a:effectLst/>
              </a:rPr>
              <a:t>nly the first part is a public document in court proceedings; the schedule is confidential</a:t>
            </a:r>
            <a:r>
              <a:rPr lang="en-GB" sz="2000" dirty="0">
                <a:solidFill>
                  <a:srgbClr val="000000"/>
                </a:solidFill>
              </a:rPr>
              <a:t>; and</a:t>
            </a:r>
          </a:p>
          <a:p>
            <a:pPr lvl="1" algn="just"/>
            <a:r>
              <a:rPr lang="en-GB" sz="2000" b="0" i="0" dirty="0">
                <a:solidFill>
                  <a:srgbClr val="000000"/>
                </a:solidFill>
                <a:effectLst/>
              </a:rPr>
              <a:t>Tomlin order can also be a useful way to achieve the same practical outcome for a claimant (the payment of a sum of money) without the defendant formally having the possibility of a court judgment registered against them</a:t>
            </a:r>
            <a:r>
              <a:rPr lang="en-GB" sz="2000" dirty="0">
                <a:solidFill>
                  <a:srgbClr val="000000"/>
                </a:solidFill>
              </a:rPr>
              <a:t> (</a:t>
            </a:r>
            <a:r>
              <a:rPr lang="en-GB" sz="2000" b="0" i="0" dirty="0">
                <a:solidFill>
                  <a:srgbClr val="000000"/>
                </a:solidFill>
                <a:effectLst/>
              </a:rPr>
              <a:t>unlike consent orders).</a:t>
            </a:r>
          </a:p>
          <a:p>
            <a:endParaRPr lang="en-GB" dirty="0"/>
          </a:p>
        </p:txBody>
      </p:sp>
    </p:spTree>
    <p:extLst>
      <p:ext uri="{BB962C8B-B14F-4D97-AF65-F5344CB8AC3E}">
        <p14:creationId xmlns:p14="http://schemas.microsoft.com/office/powerpoint/2010/main" val="1281055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83BBA4B-D52A-B229-3849-460182B3CB17}"/>
              </a:ext>
            </a:extLst>
          </p:cNvPr>
          <p:cNvPicPr>
            <a:picLocks noChangeAspect="1"/>
          </p:cNvPicPr>
          <p:nvPr/>
        </p:nvPicPr>
        <p:blipFill>
          <a:blip r:embed="rId2"/>
          <a:srcRect r="1" b="17288"/>
          <a:stretch/>
        </p:blipFill>
        <p:spPr>
          <a:xfrm>
            <a:off x="568452" y="322729"/>
            <a:ext cx="11055096" cy="6293223"/>
          </a:xfrm>
          <a:prstGeom prst="rect">
            <a:avLst/>
          </a:prstGeom>
        </p:spPr>
      </p:pic>
    </p:spTree>
    <p:extLst>
      <p:ext uri="{BB962C8B-B14F-4D97-AF65-F5344CB8AC3E}">
        <p14:creationId xmlns:p14="http://schemas.microsoft.com/office/powerpoint/2010/main" val="7834130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DDC2D-EF22-4BCB-AF1C-F8E85CDE7F15}"/>
              </a:ext>
            </a:extLst>
          </p:cNvPr>
          <p:cNvSpPr>
            <a:spLocks noGrp="1"/>
          </p:cNvSpPr>
          <p:nvPr>
            <p:ph type="title"/>
          </p:nvPr>
        </p:nvSpPr>
        <p:spPr>
          <a:xfrm>
            <a:off x="504804" y="241539"/>
            <a:ext cx="9105021" cy="1320800"/>
          </a:xfrm>
        </p:spPr>
        <p:txBody>
          <a:bodyPr>
            <a:normAutofit fontScale="90000"/>
          </a:bodyPr>
          <a:lstStyle/>
          <a:p>
            <a:r>
              <a:rPr lang="en-GB" b="1" i="0" u="sng" strike="noStrike" dirty="0">
                <a:solidFill>
                  <a:schemeClr val="accent3"/>
                </a:solidFill>
                <a:effectLst/>
                <a:latin typeface="Allerta"/>
                <a:hlinkClick r:id="rId2">
                  <a:extLst>
                    <a:ext uri="{A12FA001-AC4F-418D-AE19-62706E023703}">
                      <ahyp:hlinkClr xmlns:ahyp="http://schemas.microsoft.com/office/drawing/2018/hyperlinkcolor" val="tx"/>
                    </a:ext>
                  </a:extLst>
                </a:hlinkClick>
              </a:rPr>
              <a:t>Offers to settle (other than Part 36 offers to settle)</a:t>
            </a:r>
            <a:br>
              <a:rPr lang="en-GB" b="1" i="0" u="sng" dirty="0">
                <a:solidFill>
                  <a:schemeClr val="accent3"/>
                </a:solidFill>
                <a:effectLst/>
                <a:latin typeface="Allerta"/>
              </a:rPr>
            </a:br>
            <a:endParaRPr lang="en-GB" u="sng" dirty="0">
              <a:solidFill>
                <a:schemeClr val="accent3"/>
              </a:solidFill>
            </a:endParaRPr>
          </a:p>
        </p:txBody>
      </p:sp>
      <p:sp>
        <p:nvSpPr>
          <p:cNvPr id="3" name="Content Placeholder 2">
            <a:extLst>
              <a:ext uri="{FF2B5EF4-FFF2-40B4-BE49-F238E27FC236}">
                <a16:creationId xmlns:a16="http://schemas.microsoft.com/office/drawing/2014/main" id="{88325BC6-D89C-4538-BAB7-D57E803C9E4E}"/>
              </a:ext>
            </a:extLst>
          </p:cNvPr>
          <p:cNvSpPr>
            <a:spLocks noGrp="1"/>
          </p:cNvSpPr>
          <p:nvPr>
            <p:ph idx="1"/>
          </p:nvPr>
        </p:nvSpPr>
        <p:spPr>
          <a:xfrm>
            <a:off x="578638" y="1494728"/>
            <a:ext cx="8769824" cy="5309887"/>
          </a:xfrm>
        </p:spPr>
        <p:txBody>
          <a:bodyPr>
            <a:normAutofit/>
          </a:bodyPr>
          <a:lstStyle/>
          <a:p>
            <a:pPr algn="just"/>
            <a:r>
              <a:rPr lang="en-GB" sz="2400" b="0" i="0" dirty="0">
                <a:solidFill>
                  <a:srgbClr val="000000"/>
                </a:solidFill>
                <a:effectLst/>
              </a:rPr>
              <a:t>Where the approval of the court is not needed, one common method of resolving a dispute is by a party accepting an offer to settle made by the other party to the dispute. An offer to settle can be made as:</a:t>
            </a:r>
          </a:p>
          <a:p>
            <a:pPr algn="just">
              <a:buFont typeface="Arial" panose="020B0604020202020204" pitchFamily="34" charset="0"/>
              <a:buChar char="•"/>
            </a:pPr>
            <a:r>
              <a:rPr lang="en-GB" sz="2400" b="0" i="0" dirty="0">
                <a:solidFill>
                  <a:srgbClr val="000000"/>
                </a:solidFill>
                <a:effectLst/>
              </a:rPr>
              <a:t>a </a:t>
            </a:r>
            <a:r>
              <a:rPr lang="en-GB" sz="2400" b="1" i="0" dirty="0">
                <a:solidFill>
                  <a:srgbClr val="000000"/>
                </a:solidFill>
                <a:effectLst/>
              </a:rPr>
              <a:t>Part 36</a:t>
            </a:r>
            <a:r>
              <a:rPr lang="en-GB" sz="2400" b="0" i="0" dirty="0">
                <a:solidFill>
                  <a:srgbClr val="000000"/>
                </a:solidFill>
                <a:effectLst/>
              </a:rPr>
              <a:t> offer to settle; and</a:t>
            </a:r>
          </a:p>
          <a:p>
            <a:pPr algn="just">
              <a:buFont typeface="Arial" panose="020B0604020202020204" pitchFamily="34" charset="0"/>
              <a:buChar char="•"/>
            </a:pPr>
            <a:r>
              <a:rPr lang="en-GB" sz="2400" b="0" i="0" dirty="0">
                <a:solidFill>
                  <a:srgbClr val="000000"/>
                </a:solidFill>
                <a:effectLst/>
              </a:rPr>
              <a:t>an offer to settle that does not comply with and is not regulated by </a:t>
            </a:r>
            <a:r>
              <a:rPr lang="en-GB" sz="2400" b="1" i="0" dirty="0">
                <a:solidFill>
                  <a:srgbClr val="000000"/>
                </a:solidFill>
                <a:effectLst/>
              </a:rPr>
              <a:t>Part 36</a:t>
            </a:r>
            <a:r>
              <a:rPr lang="en-GB" sz="2400" b="0" i="0" dirty="0">
                <a:solidFill>
                  <a:srgbClr val="000000"/>
                </a:solidFill>
                <a:effectLst/>
              </a:rPr>
              <a:t>. These include </a:t>
            </a:r>
            <a:r>
              <a:rPr lang="en-GB" sz="2400" b="1" i="0" dirty="0" err="1">
                <a:solidFill>
                  <a:srgbClr val="000000"/>
                </a:solidFill>
                <a:effectLst/>
              </a:rPr>
              <a:t>Calderbank</a:t>
            </a:r>
            <a:r>
              <a:rPr lang="en-GB" sz="2400" b="1" i="0" dirty="0">
                <a:solidFill>
                  <a:srgbClr val="000000"/>
                </a:solidFill>
                <a:effectLst/>
              </a:rPr>
              <a:t> offers.</a:t>
            </a:r>
            <a:endParaRPr lang="en-GB" sz="2400" b="0" i="0" dirty="0">
              <a:solidFill>
                <a:srgbClr val="000000"/>
              </a:solidFill>
              <a:effectLst/>
            </a:endParaRPr>
          </a:p>
          <a:p>
            <a:endParaRPr lang="en-GB" dirty="0"/>
          </a:p>
        </p:txBody>
      </p:sp>
    </p:spTree>
    <p:extLst>
      <p:ext uri="{BB962C8B-B14F-4D97-AF65-F5344CB8AC3E}">
        <p14:creationId xmlns:p14="http://schemas.microsoft.com/office/powerpoint/2010/main" val="1170463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802A2-768E-4EA2-936B-71CB902A9E2A}"/>
              </a:ext>
            </a:extLst>
          </p:cNvPr>
          <p:cNvSpPr>
            <a:spLocks noGrp="1"/>
          </p:cNvSpPr>
          <p:nvPr>
            <p:ph type="title"/>
          </p:nvPr>
        </p:nvSpPr>
        <p:spPr>
          <a:xfrm>
            <a:off x="819367" y="429320"/>
            <a:ext cx="8596668" cy="1320800"/>
          </a:xfrm>
        </p:spPr>
        <p:txBody>
          <a:bodyPr/>
          <a:lstStyle/>
          <a:p>
            <a:r>
              <a:rPr lang="en-GB" b="1" dirty="0" err="1"/>
              <a:t>Calderbank</a:t>
            </a:r>
            <a:r>
              <a:rPr lang="en-GB" b="1" dirty="0"/>
              <a:t> offers </a:t>
            </a:r>
          </a:p>
        </p:txBody>
      </p:sp>
      <p:sp>
        <p:nvSpPr>
          <p:cNvPr id="3" name="Content Placeholder 2">
            <a:extLst>
              <a:ext uri="{FF2B5EF4-FFF2-40B4-BE49-F238E27FC236}">
                <a16:creationId xmlns:a16="http://schemas.microsoft.com/office/drawing/2014/main" id="{0B3C771B-4B13-4FD7-908E-E7BA62DC6FDF}"/>
              </a:ext>
            </a:extLst>
          </p:cNvPr>
          <p:cNvSpPr>
            <a:spLocks noGrp="1"/>
          </p:cNvSpPr>
          <p:nvPr>
            <p:ph idx="1"/>
          </p:nvPr>
        </p:nvSpPr>
        <p:spPr>
          <a:xfrm>
            <a:off x="476051" y="1326702"/>
            <a:ext cx="9283300" cy="4740543"/>
          </a:xfrm>
        </p:spPr>
        <p:txBody>
          <a:bodyPr>
            <a:normAutofit/>
          </a:bodyPr>
          <a:lstStyle/>
          <a:p>
            <a:pPr algn="just"/>
            <a:r>
              <a:rPr lang="en-GB" sz="2800" dirty="0">
                <a:effectLst/>
              </a:rPr>
              <a:t>A </a:t>
            </a:r>
            <a:r>
              <a:rPr lang="en-GB" sz="2800" b="1" dirty="0" err="1">
                <a:effectLst/>
              </a:rPr>
              <a:t>Calderbank</a:t>
            </a:r>
            <a:r>
              <a:rPr lang="en-GB" sz="2800" dirty="0">
                <a:effectLst/>
              </a:rPr>
              <a:t> offer (also known as an offer made </a:t>
            </a:r>
            <a:r>
              <a:rPr lang="en-GB" sz="2800" b="1" dirty="0">
                <a:effectLst/>
              </a:rPr>
              <a:t>without prejudice save as to costs</a:t>
            </a:r>
            <a:r>
              <a:rPr lang="en-GB" sz="2800" dirty="0">
                <a:effectLst/>
              </a:rPr>
              <a:t>.) It is an offer in which a party offers to settle the whole of a dispute or an issue in the dispute. </a:t>
            </a:r>
          </a:p>
          <a:p>
            <a:pPr algn="just"/>
            <a:r>
              <a:rPr lang="en-GB" sz="2800" dirty="0"/>
              <a:t>I</a:t>
            </a:r>
            <a:r>
              <a:rPr lang="en-GB" sz="2800" dirty="0">
                <a:effectLst/>
              </a:rPr>
              <a:t>t is stated to be </a:t>
            </a:r>
            <a:r>
              <a:rPr lang="en-GB" sz="2800" b="1" dirty="0">
                <a:effectLst/>
              </a:rPr>
              <a:t>without prejudice save as to costs</a:t>
            </a:r>
            <a:r>
              <a:rPr lang="en-GB" sz="2800" dirty="0">
                <a:effectLst/>
              </a:rPr>
              <a:t> and is named after the case of </a:t>
            </a:r>
            <a:r>
              <a:rPr lang="en-GB" sz="2800" b="1" i="1" dirty="0" err="1">
                <a:effectLst/>
              </a:rPr>
              <a:t>Calderbank</a:t>
            </a:r>
            <a:r>
              <a:rPr lang="en-GB" sz="2800" b="1" i="1" dirty="0">
                <a:effectLst/>
              </a:rPr>
              <a:t> v </a:t>
            </a:r>
            <a:r>
              <a:rPr lang="en-GB" sz="2800" b="1" i="1" dirty="0" err="1">
                <a:effectLst/>
              </a:rPr>
              <a:t>Calderbank</a:t>
            </a:r>
            <a:r>
              <a:rPr lang="en-GB" sz="2800" dirty="0">
                <a:effectLst/>
              </a:rPr>
              <a:t> </a:t>
            </a:r>
            <a:r>
              <a:rPr lang="en-GB" sz="2800" b="1" dirty="0">
                <a:effectLst/>
              </a:rPr>
              <a:t>[1976]</a:t>
            </a:r>
            <a:r>
              <a:rPr lang="en-GB" sz="2800" dirty="0">
                <a:effectLst/>
              </a:rPr>
              <a:t>. </a:t>
            </a:r>
          </a:p>
          <a:p>
            <a:pPr algn="just"/>
            <a:r>
              <a:rPr lang="en-GB" sz="2800" dirty="0">
                <a:effectLst/>
              </a:rPr>
              <a:t>The party making the offer can set out the proposed consequences if the offer is accepted.</a:t>
            </a:r>
          </a:p>
          <a:p>
            <a:endParaRPr lang="en-GB" dirty="0"/>
          </a:p>
        </p:txBody>
      </p:sp>
    </p:spTree>
    <p:extLst>
      <p:ext uri="{BB962C8B-B14F-4D97-AF65-F5344CB8AC3E}">
        <p14:creationId xmlns:p14="http://schemas.microsoft.com/office/powerpoint/2010/main" val="2518121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F4590-E6FE-45B8-B01E-95036A7AEB1B}"/>
              </a:ext>
            </a:extLst>
          </p:cNvPr>
          <p:cNvSpPr>
            <a:spLocks noGrp="1"/>
          </p:cNvSpPr>
          <p:nvPr>
            <p:ph type="title"/>
          </p:nvPr>
        </p:nvSpPr>
        <p:spPr>
          <a:xfrm>
            <a:off x="596821" y="310551"/>
            <a:ext cx="8596668" cy="707366"/>
          </a:xfrm>
        </p:spPr>
        <p:txBody>
          <a:bodyPr/>
          <a:lstStyle/>
          <a:p>
            <a:r>
              <a:rPr lang="en-GB" b="1" dirty="0"/>
              <a:t>Offers to settle which are accepted </a:t>
            </a:r>
          </a:p>
        </p:txBody>
      </p:sp>
      <p:sp>
        <p:nvSpPr>
          <p:cNvPr id="3" name="Content Placeholder 2">
            <a:extLst>
              <a:ext uri="{FF2B5EF4-FFF2-40B4-BE49-F238E27FC236}">
                <a16:creationId xmlns:a16="http://schemas.microsoft.com/office/drawing/2014/main" id="{40F46A8C-F730-4348-B78A-DC12C1DA9023}"/>
              </a:ext>
            </a:extLst>
          </p:cNvPr>
          <p:cNvSpPr>
            <a:spLocks noGrp="1"/>
          </p:cNvSpPr>
          <p:nvPr>
            <p:ph idx="1"/>
          </p:nvPr>
        </p:nvSpPr>
        <p:spPr>
          <a:xfrm>
            <a:off x="521845" y="1488613"/>
            <a:ext cx="8596668" cy="3880773"/>
          </a:xfrm>
        </p:spPr>
        <p:txBody>
          <a:bodyPr>
            <a:normAutofit/>
          </a:bodyPr>
          <a:lstStyle/>
          <a:p>
            <a:pPr algn="just"/>
            <a:r>
              <a:rPr lang="en-GB" sz="2800" dirty="0">
                <a:effectLst/>
              </a:rPr>
              <a:t>Offers to settle that are made outside the scope of </a:t>
            </a:r>
            <a:r>
              <a:rPr lang="en-GB" sz="2800" b="1" dirty="0">
                <a:effectLst/>
              </a:rPr>
              <a:t>Part 36</a:t>
            </a:r>
            <a:r>
              <a:rPr lang="en-GB" sz="2800" dirty="0">
                <a:effectLst/>
              </a:rPr>
              <a:t> and which are accepted will comprise a binding contract to settle the dispute. </a:t>
            </a:r>
          </a:p>
          <a:p>
            <a:pPr algn="just"/>
            <a:r>
              <a:rPr lang="en-GB" sz="2800" dirty="0">
                <a:effectLst/>
              </a:rPr>
              <a:t>They are regulated by the ordinary law of contract, including on matters such as the incorporation, status and interpretation of terms and the consequences which may follow from breach.</a:t>
            </a:r>
          </a:p>
          <a:p>
            <a:endParaRPr lang="en-GB" dirty="0"/>
          </a:p>
        </p:txBody>
      </p:sp>
    </p:spTree>
    <p:extLst>
      <p:ext uri="{BB962C8B-B14F-4D97-AF65-F5344CB8AC3E}">
        <p14:creationId xmlns:p14="http://schemas.microsoft.com/office/powerpoint/2010/main" val="26678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1EF38-E9B8-4096-A838-55E922D9F5D8}"/>
              </a:ext>
            </a:extLst>
          </p:cNvPr>
          <p:cNvSpPr>
            <a:spLocks noGrp="1"/>
          </p:cNvSpPr>
          <p:nvPr>
            <p:ph type="title"/>
          </p:nvPr>
        </p:nvSpPr>
        <p:spPr>
          <a:xfrm>
            <a:off x="591070" y="224287"/>
            <a:ext cx="8596668" cy="839638"/>
          </a:xfrm>
        </p:spPr>
        <p:txBody>
          <a:bodyPr>
            <a:normAutofit fontScale="90000"/>
          </a:bodyPr>
          <a:lstStyle/>
          <a:p>
            <a:r>
              <a:rPr lang="en-GB" b="1" dirty="0"/>
              <a:t>Offers to settle which are not accepted</a:t>
            </a:r>
          </a:p>
        </p:txBody>
      </p:sp>
      <p:sp>
        <p:nvSpPr>
          <p:cNvPr id="3" name="Content Placeholder 2">
            <a:extLst>
              <a:ext uri="{FF2B5EF4-FFF2-40B4-BE49-F238E27FC236}">
                <a16:creationId xmlns:a16="http://schemas.microsoft.com/office/drawing/2014/main" id="{4A66D744-D595-4AC4-B98C-1558E5D9960F}"/>
              </a:ext>
            </a:extLst>
          </p:cNvPr>
          <p:cNvSpPr>
            <a:spLocks noGrp="1"/>
          </p:cNvSpPr>
          <p:nvPr>
            <p:ph idx="1"/>
          </p:nvPr>
        </p:nvSpPr>
        <p:spPr>
          <a:xfrm>
            <a:off x="349530" y="866627"/>
            <a:ext cx="9513337" cy="5683698"/>
          </a:xfrm>
        </p:spPr>
        <p:txBody>
          <a:bodyPr>
            <a:normAutofit lnSpcReduction="10000"/>
          </a:bodyPr>
          <a:lstStyle/>
          <a:p>
            <a:pPr algn="just"/>
            <a:r>
              <a:rPr lang="en-GB" sz="2400" dirty="0">
                <a:effectLst/>
              </a:rPr>
              <a:t>If the offer is not accepted, then the dispute will continue to trial unless resolved or determined. </a:t>
            </a:r>
          </a:p>
          <a:p>
            <a:pPr algn="just"/>
            <a:r>
              <a:rPr lang="en-GB" sz="2400" dirty="0">
                <a:effectLst/>
              </a:rPr>
              <a:t>However, certain consequences flow from an offer which is not accepted:</a:t>
            </a:r>
          </a:p>
          <a:p>
            <a:pPr>
              <a:buFont typeface="+mj-lt"/>
              <a:buAutoNum type="arabicPeriod"/>
            </a:pPr>
            <a:r>
              <a:rPr lang="en-GB" sz="2400" dirty="0">
                <a:effectLst/>
              </a:rPr>
              <a:t>An offer made without prejudice save as to costs </a:t>
            </a:r>
            <a:r>
              <a:rPr lang="en-GB" sz="2400" b="1" dirty="0">
                <a:effectLst/>
              </a:rPr>
              <a:t>will remain confidential</a:t>
            </a:r>
            <a:r>
              <a:rPr lang="en-GB" sz="2400" dirty="0">
                <a:effectLst/>
              </a:rPr>
              <a:t> between the parties and must not be disclosed beyond the parties, except to the court – and even then</a:t>
            </a:r>
            <a:r>
              <a:rPr lang="en-GB" sz="2400" u="sng" dirty="0">
                <a:effectLst/>
              </a:rPr>
              <a:t>, not before the court has determined issues in dispute between the parties.</a:t>
            </a:r>
            <a:br>
              <a:rPr lang="en-GB" sz="2400" u="sng" dirty="0">
                <a:effectLst/>
              </a:rPr>
            </a:br>
            <a:br>
              <a:rPr lang="en-GB" sz="2400" dirty="0">
                <a:effectLst/>
              </a:rPr>
            </a:br>
            <a:r>
              <a:rPr lang="en-GB" sz="2400" dirty="0">
                <a:effectLst/>
              </a:rPr>
              <a:t>(This is so that the parties are free to negotiate and make offers and counter-offers between themselves without others knowing their contents; and that a trial judge will not be prejudiced about the strengths and weaknesses of any party’s case by knowing about any offers to settle they have made.</a:t>
            </a:r>
          </a:p>
          <a:p>
            <a:pPr marL="0" indent="0">
              <a:buNone/>
            </a:pPr>
            <a:endParaRPr lang="en-GB" dirty="0"/>
          </a:p>
        </p:txBody>
      </p:sp>
    </p:spTree>
    <p:extLst>
      <p:ext uri="{BB962C8B-B14F-4D97-AF65-F5344CB8AC3E}">
        <p14:creationId xmlns:p14="http://schemas.microsoft.com/office/powerpoint/2010/main" val="297190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8E07A-B1A3-CFE4-3CFD-2AE6EE506A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C454D1-DFE6-C1BD-753E-D5481CEB17A5}"/>
              </a:ext>
            </a:extLst>
          </p:cNvPr>
          <p:cNvSpPr>
            <a:spLocks noGrp="1"/>
          </p:cNvSpPr>
          <p:nvPr>
            <p:ph type="title"/>
          </p:nvPr>
        </p:nvSpPr>
        <p:spPr>
          <a:xfrm>
            <a:off x="591070" y="224287"/>
            <a:ext cx="8596668" cy="839638"/>
          </a:xfrm>
        </p:spPr>
        <p:txBody>
          <a:bodyPr>
            <a:normAutofit fontScale="90000"/>
          </a:bodyPr>
          <a:lstStyle/>
          <a:p>
            <a:r>
              <a:rPr lang="en-GB" b="1" dirty="0"/>
              <a:t>Offers to settle which are not accepted</a:t>
            </a:r>
          </a:p>
        </p:txBody>
      </p:sp>
      <p:sp>
        <p:nvSpPr>
          <p:cNvPr id="3" name="Content Placeholder 2">
            <a:extLst>
              <a:ext uri="{FF2B5EF4-FFF2-40B4-BE49-F238E27FC236}">
                <a16:creationId xmlns:a16="http://schemas.microsoft.com/office/drawing/2014/main" id="{C3CBDCBE-4302-ED32-54DC-5E23D8B1A881}"/>
              </a:ext>
            </a:extLst>
          </p:cNvPr>
          <p:cNvSpPr>
            <a:spLocks noGrp="1"/>
          </p:cNvSpPr>
          <p:nvPr>
            <p:ph idx="1"/>
          </p:nvPr>
        </p:nvSpPr>
        <p:spPr>
          <a:xfrm>
            <a:off x="453334" y="957285"/>
            <a:ext cx="9496084" cy="5574430"/>
          </a:xfrm>
        </p:spPr>
        <p:txBody>
          <a:bodyPr>
            <a:normAutofit lnSpcReduction="10000"/>
          </a:bodyPr>
          <a:lstStyle/>
          <a:p>
            <a:pPr algn="just">
              <a:buFont typeface="+mj-lt"/>
              <a:buAutoNum type="arabicPeriod"/>
            </a:pPr>
            <a:endParaRPr lang="en-GB" dirty="0">
              <a:effectLst/>
            </a:endParaRPr>
          </a:p>
          <a:p>
            <a:pPr marL="0" indent="0">
              <a:buNone/>
            </a:pPr>
            <a:r>
              <a:rPr lang="en-GB" dirty="0"/>
              <a:t>2.	</a:t>
            </a:r>
            <a:r>
              <a:rPr lang="en-GB" sz="2400" dirty="0">
                <a:effectLst/>
              </a:rPr>
              <a:t>If the dispute continues to trial, then </a:t>
            </a:r>
            <a:r>
              <a:rPr lang="en-GB" sz="2400" b="1" dirty="0">
                <a:effectLst/>
              </a:rPr>
              <a:t>after the court has resolved all other issues in the dispute</a:t>
            </a:r>
            <a:r>
              <a:rPr lang="en-GB" sz="2400" dirty="0">
                <a:effectLst/>
              </a:rPr>
              <a:t>, the court must consider any offers made without prejudice save as 	to costs which are drawn to its attention when it determines the appropriate order for costs to be made between the parties (</a:t>
            </a:r>
            <a:r>
              <a:rPr lang="en-GB" sz="2400" b="1" dirty="0">
                <a:effectLst/>
              </a:rPr>
              <a:t>r44.2(c)</a:t>
            </a:r>
            <a:r>
              <a:rPr lang="en-GB" sz="2400" dirty="0">
                <a:effectLst/>
              </a:rPr>
              <a:t>). </a:t>
            </a:r>
            <a:br>
              <a:rPr lang="en-GB" sz="2400" dirty="0">
                <a:effectLst/>
              </a:rPr>
            </a:br>
            <a:br>
              <a:rPr lang="en-GB" sz="2400" dirty="0">
                <a:effectLst/>
              </a:rPr>
            </a:br>
            <a:r>
              <a:rPr lang="en-GB" sz="2400" dirty="0">
                <a:effectLst/>
              </a:rPr>
              <a:t>The court has a complete 	discretion as to what weight and consequences should flow from an offer to settle 	which is not made in accordance with </a:t>
            </a:r>
            <a:r>
              <a:rPr lang="en-GB" sz="2400" b="1" dirty="0">
                <a:effectLst/>
              </a:rPr>
              <a:t>Part 36</a:t>
            </a:r>
            <a:r>
              <a:rPr lang="en-GB" sz="2400" b="1" dirty="0"/>
              <a:t>.</a:t>
            </a:r>
          </a:p>
          <a:p>
            <a:pPr marL="0" indent="0">
              <a:buNone/>
            </a:pPr>
            <a:r>
              <a:rPr lang="en-GB" sz="2400" dirty="0">
                <a:effectLst/>
              </a:rPr>
              <a:t>For example, the court can consider a party’s unreasonable refusal to accept an offer which may have caused the dispute to last longer and the parties to incur more costs, when deciding whether that party should be ordered to pay the other side’s 	costs from the date that the offer should have been accepted.</a:t>
            </a:r>
          </a:p>
          <a:p>
            <a:endParaRPr lang="en-GB" dirty="0"/>
          </a:p>
        </p:txBody>
      </p:sp>
    </p:spTree>
    <p:extLst>
      <p:ext uri="{BB962C8B-B14F-4D97-AF65-F5344CB8AC3E}">
        <p14:creationId xmlns:p14="http://schemas.microsoft.com/office/powerpoint/2010/main" val="865940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A1BF520-023A-8CF0-4C31-CB0F0B51571D}"/>
              </a:ext>
            </a:extLst>
          </p:cNvPr>
          <p:cNvPicPr>
            <a:picLocks noChangeAspect="1"/>
          </p:cNvPicPr>
          <p:nvPr/>
        </p:nvPicPr>
        <p:blipFill>
          <a:blip r:embed="rId2"/>
          <a:stretch>
            <a:fillRect/>
          </a:stretch>
        </p:blipFill>
        <p:spPr>
          <a:xfrm>
            <a:off x="329410" y="232442"/>
            <a:ext cx="10734261" cy="6393116"/>
          </a:xfrm>
          <a:prstGeom prst="rect">
            <a:avLst/>
          </a:prstGeom>
        </p:spPr>
      </p:pic>
    </p:spTree>
    <p:extLst>
      <p:ext uri="{BB962C8B-B14F-4D97-AF65-F5344CB8AC3E}">
        <p14:creationId xmlns:p14="http://schemas.microsoft.com/office/powerpoint/2010/main" val="19266239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sz="4000" b="1" u="sng" dirty="0"/>
              <a:t>CPR 36 </a:t>
            </a:r>
            <a:r>
              <a:rPr lang="en-GB" sz="4000" b="1" dirty="0"/>
              <a:t>Offers</a:t>
            </a:r>
          </a:p>
        </p:txBody>
      </p:sp>
      <p:sp>
        <p:nvSpPr>
          <p:cNvPr id="3" name="Content Placeholder 2"/>
          <p:cNvSpPr>
            <a:spLocks noGrp="1"/>
          </p:cNvSpPr>
          <p:nvPr>
            <p:ph idx="1"/>
          </p:nvPr>
        </p:nvSpPr>
        <p:spPr>
          <a:xfrm>
            <a:off x="550812" y="1787662"/>
            <a:ext cx="10030923" cy="4894934"/>
          </a:xfrm>
        </p:spPr>
        <p:txBody>
          <a:bodyPr>
            <a:normAutofit/>
          </a:bodyPr>
          <a:lstStyle/>
          <a:p>
            <a:r>
              <a:rPr lang="en-GB" altLang="en-US" sz="2800" u="sng" dirty="0"/>
              <a:t>CPR 36 </a:t>
            </a:r>
            <a:r>
              <a:rPr lang="en-GB" altLang="en-US" sz="2800" dirty="0"/>
              <a:t>are offers to settle a claim.</a:t>
            </a:r>
          </a:p>
          <a:p>
            <a:r>
              <a:rPr lang="en-GB" altLang="en-US" sz="2800" u="sng" dirty="0"/>
              <a:t>CPR 36 </a:t>
            </a:r>
            <a:r>
              <a:rPr lang="en-GB" altLang="en-US" sz="2800" dirty="0"/>
              <a:t>offers are more commonly known as Part 36 offers.</a:t>
            </a:r>
          </a:p>
          <a:p>
            <a:r>
              <a:rPr lang="en-GB" altLang="en-US" sz="2800" dirty="0"/>
              <a:t>A Part 36 offer can be made at anytime, by either party.</a:t>
            </a:r>
          </a:p>
          <a:p>
            <a:r>
              <a:rPr lang="en-GB" altLang="en-US" sz="2800" dirty="0"/>
              <a:t>A part 36 offer is not an admission of liability.</a:t>
            </a:r>
          </a:p>
          <a:p>
            <a:r>
              <a:rPr lang="en-GB" altLang="en-US" sz="2800" dirty="0"/>
              <a:t>As with most offers, a Part 36 is intended as a compromise and reflects the risks of going to trial.</a:t>
            </a:r>
          </a:p>
          <a:p>
            <a:r>
              <a:rPr lang="en-GB" altLang="en-US" sz="2800" dirty="0"/>
              <a:t>A Part 36 offer can also be used to put pressure on an opponent</a:t>
            </a:r>
            <a:endParaRPr lang="en-GB" sz="2800" dirty="0"/>
          </a:p>
        </p:txBody>
      </p:sp>
    </p:spTree>
    <p:extLst>
      <p:ext uri="{BB962C8B-B14F-4D97-AF65-F5344CB8AC3E}">
        <p14:creationId xmlns:p14="http://schemas.microsoft.com/office/powerpoint/2010/main" val="2363259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507" y="356559"/>
            <a:ext cx="8596668" cy="1320800"/>
          </a:xfrm>
        </p:spPr>
        <p:txBody>
          <a:bodyPr/>
          <a:lstStyle/>
          <a:p>
            <a:r>
              <a:rPr lang="en-GB" dirty="0"/>
              <a:t>			</a:t>
            </a:r>
            <a:r>
              <a:rPr lang="en-GB" b="1" u="sng" dirty="0"/>
              <a:t>CPR 36 </a:t>
            </a:r>
            <a:r>
              <a:rPr lang="en-GB" b="1" dirty="0"/>
              <a:t>Definitions </a:t>
            </a:r>
          </a:p>
        </p:txBody>
      </p:sp>
      <p:sp>
        <p:nvSpPr>
          <p:cNvPr id="3" name="Content Placeholder 2"/>
          <p:cNvSpPr>
            <a:spLocks noGrp="1"/>
          </p:cNvSpPr>
          <p:nvPr>
            <p:ph idx="1"/>
          </p:nvPr>
        </p:nvSpPr>
        <p:spPr>
          <a:xfrm>
            <a:off x="746345" y="1435970"/>
            <a:ext cx="8596668" cy="3880773"/>
          </a:xfrm>
        </p:spPr>
        <p:txBody>
          <a:bodyPr/>
          <a:lstStyle/>
          <a:p>
            <a:r>
              <a:rPr lang="en-GB" altLang="en-US" sz="2800" b="1" u="sng" dirty="0">
                <a:ea typeface="Calibri" panose="020F0502020204030204" pitchFamily="34" charset="0"/>
                <a:cs typeface="Calibri" panose="020F0502020204030204" pitchFamily="34" charset="0"/>
              </a:rPr>
              <a:t>CPR 36.3</a:t>
            </a:r>
            <a:r>
              <a:rPr lang="en-GB" altLang="en-US" sz="2800" b="1" dirty="0">
                <a:ea typeface="Calibri" panose="020F0502020204030204" pitchFamily="34" charset="0"/>
                <a:cs typeface="Calibri" panose="020F0502020204030204" pitchFamily="34" charset="0"/>
              </a:rPr>
              <a:t> states that the:</a:t>
            </a:r>
          </a:p>
          <a:p>
            <a:pPr lvl="1"/>
            <a:r>
              <a:rPr lang="en-GB" altLang="en-US" sz="2800" dirty="0">
                <a:ea typeface="Calibri" panose="020F0502020204030204" pitchFamily="34" charset="0"/>
                <a:cs typeface="Calibri" panose="020F0502020204030204" pitchFamily="34" charset="0"/>
              </a:rPr>
              <a:t>Party making the offer is the </a:t>
            </a:r>
            <a:r>
              <a:rPr lang="en-GB" altLang="en-US" sz="2800" dirty="0" err="1">
                <a:ea typeface="Calibri" panose="020F0502020204030204" pitchFamily="34" charset="0"/>
                <a:cs typeface="Calibri" panose="020F0502020204030204" pitchFamily="34" charset="0"/>
              </a:rPr>
              <a:t>offeror</a:t>
            </a:r>
            <a:r>
              <a:rPr lang="en-GB" altLang="en-US" sz="2800" dirty="0">
                <a:ea typeface="Calibri" panose="020F0502020204030204" pitchFamily="34" charset="0"/>
                <a:cs typeface="Calibri" panose="020F0502020204030204" pitchFamily="34" charset="0"/>
              </a:rPr>
              <a:t>.</a:t>
            </a:r>
          </a:p>
          <a:p>
            <a:pPr lvl="1"/>
            <a:r>
              <a:rPr lang="en-GB" altLang="en-US" sz="2800" dirty="0">
                <a:ea typeface="Calibri" panose="020F0502020204030204" pitchFamily="34" charset="0"/>
                <a:cs typeface="Calibri" panose="020F0502020204030204" pitchFamily="34" charset="0"/>
              </a:rPr>
              <a:t>Party to whom the offer is made is the offeree.</a:t>
            </a:r>
          </a:p>
          <a:p>
            <a:pPr lvl="1"/>
            <a:r>
              <a:rPr lang="en-GB" altLang="en-US" sz="2800" dirty="0">
                <a:ea typeface="Calibri" panose="020F0502020204030204" pitchFamily="34" charset="0"/>
                <a:cs typeface="Calibri" panose="020F0502020204030204" pitchFamily="34" charset="0"/>
              </a:rPr>
              <a:t>A Part 36 offer must be open for acceptance for at least 21 days or until the end of trial if sooner. This is known as the relevant period.  </a:t>
            </a:r>
          </a:p>
          <a:p>
            <a:endParaRPr lang="en-GB" dirty="0"/>
          </a:p>
        </p:txBody>
      </p:sp>
    </p:spTree>
    <p:extLst>
      <p:ext uri="{BB962C8B-B14F-4D97-AF65-F5344CB8AC3E}">
        <p14:creationId xmlns:p14="http://schemas.microsoft.com/office/powerpoint/2010/main" val="1633044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346" y="274509"/>
            <a:ext cx="8596668" cy="1320800"/>
          </a:xfrm>
        </p:spPr>
        <p:txBody>
          <a:bodyPr/>
          <a:lstStyle/>
          <a:p>
            <a:r>
              <a:rPr lang="en-US" b="1" dirty="0"/>
              <a:t>Form and Content of a </a:t>
            </a:r>
            <a:r>
              <a:rPr lang="en-US" b="1" u="sng" dirty="0"/>
              <a:t>CPR 36 </a:t>
            </a:r>
            <a:r>
              <a:rPr lang="en-US" b="1" dirty="0"/>
              <a:t>Offer</a:t>
            </a:r>
            <a:endParaRPr lang="en-GB" b="1" dirty="0"/>
          </a:p>
        </p:txBody>
      </p:sp>
      <p:sp>
        <p:nvSpPr>
          <p:cNvPr id="3" name="Content Placeholder 2"/>
          <p:cNvSpPr>
            <a:spLocks noGrp="1"/>
          </p:cNvSpPr>
          <p:nvPr>
            <p:ph idx="1"/>
          </p:nvPr>
        </p:nvSpPr>
        <p:spPr>
          <a:xfrm>
            <a:off x="421755" y="1225900"/>
            <a:ext cx="9386817" cy="5189117"/>
          </a:xfrm>
        </p:spPr>
        <p:txBody>
          <a:bodyPr>
            <a:normAutofit/>
          </a:bodyPr>
          <a:lstStyle/>
          <a:p>
            <a:r>
              <a:rPr lang="en-US" altLang="en-US" sz="3100" b="1" u="sng" dirty="0">
                <a:latin typeface="Calibri" panose="020F0502020204030204" pitchFamily="34" charset="0"/>
              </a:rPr>
              <a:t>CPR 36.5 </a:t>
            </a:r>
            <a:r>
              <a:rPr lang="en-US" altLang="en-US" sz="3100" b="1" dirty="0">
                <a:latin typeface="Calibri" panose="020F0502020204030204" pitchFamily="34" charset="0"/>
              </a:rPr>
              <a:t>states a Part 36 offer must:</a:t>
            </a:r>
          </a:p>
          <a:p>
            <a:pPr lvl="1"/>
            <a:r>
              <a:rPr lang="en-US" altLang="en-US" sz="2799" dirty="0">
                <a:latin typeface="Calibri" panose="020F0502020204030204" pitchFamily="34" charset="0"/>
              </a:rPr>
              <a:t>be in writing;</a:t>
            </a:r>
          </a:p>
          <a:p>
            <a:pPr lvl="1"/>
            <a:r>
              <a:rPr lang="en-US" altLang="en-US" sz="2799" dirty="0">
                <a:latin typeface="Calibri" panose="020F0502020204030204" pitchFamily="34" charset="0"/>
              </a:rPr>
              <a:t>make clear that it is made pursuant to Part 36;</a:t>
            </a:r>
          </a:p>
          <a:p>
            <a:pPr lvl="1"/>
            <a:r>
              <a:rPr lang="en-US" altLang="en-US" sz="2799" dirty="0">
                <a:latin typeface="Calibri" panose="020F0502020204030204" pitchFamily="34" charset="0"/>
              </a:rPr>
              <a:t>specify a period of not less than 21 days within which the defendant will be liable for the claimant’s costs in accordance ... if the offer is accepted;</a:t>
            </a:r>
          </a:p>
          <a:p>
            <a:pPr lvl="1"/>
            <a:r>
              <a:rPr lang="en-US" altLang="en-US" sz="2799" dirty="0">
                <a:latin typeface="Calibri" panose="020F0502020204030204" pitchFamily="34" charset="0"/>
              </a:rPr>
              <a:t>state whether it relates to the whole of the claim or to part of it or to an issue that arises in it and if so to which part or issue; and</a:t>
            </a:r>
          </a:p>
          <a:p>
            <a:pPr lvl="1"/>
            <a:r>
              <a:rPr lang="en-US" altLang="en-US" sz="2799" dirty="0">
                <a:latin typeface="Calibri" panose="020F0502020204030204" pitchFamily="34" charset="0"/>
              </a:rPr>
              <a:t>state whether it takes into account any counterclaim.</a:t>
            </a:r>
          </a:p>
        </p:txBody>
      </p:sp>
    </p:spTree>
    <p:extLst>
      <p:ext uri="{BB962C8B-B14F-4D97-AF65-F5344CB8AC3E}">
        <p14:creationId xmlns:p14="http://schemas.microsoft.com/office/powerpoint/2010/main" val="2071154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070" y="264544"/>
            <a:ext cx="8596668" cy="1320800"/>
          </a:xfrm>
        </p:spPr>
        <p:txBody>
          <a:bodyPr>
            <a:normAutofit/>
          </a:bodyPr>
          <a:lstStyle/>
          <a:p>
            <a:r>
              <a:rPr lang="en-GB" b="1" dirty="0"/>
              <a:t>Consequences if a Claimant Accepts a 		Defendant’s </a:t>
            </a:r>
            <a:r>
              <a:rPr lang="en-GB" b="1" u="sng" dirty="0"/>
              <a:t>CPR 36 </a:t>
            </a:r>
            <a:r>
              <a:rPr lang="en-GB" b="1" dirty="0"/>
              <a:t>Offer</a:t>
            </a:r>
          </a:p>
        </p:txBody>
      </p:sp>
      <p:sp>
        <p:nvSpPr>
          <p:cNvPr id="3" name="Content Placeholder 2"/>
          <p:cNvSpPr>
            <a:spLocks noGrp="1"/>
          </p:cNvSpPr>
          <p:nvPr>
            <p:ph idx="1"/>
          </p:nvPr>
        </p:nvSpPr>
        <p:spPr>
          <a:xfrm>
            <a:off x="671582" y="1769525"/>
            <a:ext cx="9007255" cy="4481750"/>
          </a:xfrm>
        </p:spPr>
        <p:txBody>
          <a:bodyPr>
            <a:normAutofit/>
          </a:bodyPr>
          <a:lstStyle/>
          <a:p>
            <a:r>
              <a:rPr lang="en-GB" altLang="en-US" sz="2400" dirty="0">
                <a:ea typeface="Calibri" panose="020F0502020204030204" pitchFamily="34" charset="0"/>
                <a:cs typeface="Calibri" panose="020F0502020204030204" pitchFamily="34" charset="0"/>
              </a:rPr>
              <a:t>A notice of acceptance is to be sent to the defendant and to the court.</a:t>
            </a:r>
          </a:p>
          <a:p>
            <a:r>
              <a:rPr lang="en-GB" altLang="en-US" sz="2400" dirty="0">
                <a:ea typeface="Calibri" panose="020F0502020204030204" pitchFamily="34" charset="0"/>
                <a:cs typeface="Calibri" panose="020F0502020204030204" pitchFamily="34" charset="0"/>
              </a:rPr>
              <a:t>Proceedings are then stayed.</a:t>
            </a:r>
          </a:p>
          <a:p>
            <a:r>
              <a:rPr lang="en-GB" altLang="en-US" sz="2400" dirty="0">
                <a:ea typeface="Calibri" panose="020F0502020204030204" pitchFamily="34" charset="0"/>
                <a:cs typeface="Calibri" panose="020F0502020204030204" pitchFamily="34" charset="0"/>
              </a:rPr>
              <a:t>The defendant must pay settlement sum offered in the Part 36 within 14 days of the claimants acceptance, unless agreed otherwise.</a:t>
            </a:r>
          </a:p>
          <a:p>
            <a:r>
              <a:rPr lang="en-GB" altLang="en-US" sz="2400" dirty="0">
                <a:ea typeface="Calibri" panose="020F0502020204030204" pitchFamily="34" charset="0"/>
                <a:cs typeface="Calibri" panose="020F0502020204030204" pitchFamily="34" charset="0"/>
              </a:rPr>
              <a:t>If the defendant fails to make payment within 14 days the claimant may enter judgment.</a:t>
            </a:r>
          </a:p>
          <a:p>
            <a:r>
              <a:rPr lang="en-GB" altLang="en-US" sz="2400" dirty="0">
                <a:ea typeface="Calibri" panose="020F0502020204030204" pitchFamily="34" charset="0"/>
                <a:cs typeface="Calibri" panose="020F0502020204030204" pitchFamily="34" charset="0"/>
              </a:rPr>
              <a:t>The defendant is to pay the claimant’s costs on the standard basis.</a:t>
            </a:r>
          </a:p>
          <a:p>
            <a:endParaRPr lang="en-GB" dirty="0"/>
          </a:p>
        </p:txBody>
      </p:sp>
    </p:spTree>
    <p:extLst>
      <p:ext uri="{BB962C8B-B14F-4D97-AF65-F5344CB8AC3E}">
        <p14:creationId xmlns:p14="http://schemas.microsoft.com/office/powerpoint/2010/main" val="1922562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281" y="276045"/>
            <a:ext cx="8596668" cy="1320800"/>
          </a:xfrm>
        </p:spPr>
        <p:txBody>
          <a:bodyPr>
            <a:normAutofit/>
          </a:bodyPr>
          <a:lstStyle/>
          <a:p>
            <a:r>
              <a:rPr lang="en-GB" b="1" dirty="0"/>
              <a:t>Consequences if a Claimant Rejects a Defendant’s </a:t>
            </a:r>
            <a:r>
              <a:rPr lang="en-GB" b="1" u="sng" dirty="0"/>
              <a:t>CPR 36 </a:t>
            </a:r>
            <a:r>
              <a:rPr lang="en-GB" b="1" dirty="0"/>
              <a:t>Offer</a:t>
            </a:r>
          </a:p>
        </p:txBody>
      </p:sp>
      <p:sp>
        <p:nvSpPr>
          <p:cNvPr id="3" name="Content Placeholder 2"/>
          <p:cNvSpPr>
            <a:spLocks noGrp="1"/>
          </p:cNvSpPr>
          <p:nvPr>
            <p:ph idx="1"/>
          </p:nvPr>
        </p:nvSpPr>
        <p:spPr>
          <a:xfrm>
            <a:off x="478550" y="1819819"/>
            <a:ext cx="9011899" cy="4626417"/>
          </a:xfrm>
        </p:spPr>
        <p:txBody>
          <a:bodyPr>
            <a:normAutofit lnSpcReduction="10000"/>
          </a:bodyPr>
          <a:lstStyle/>
          <a:p>
            <a:r>
              <a:rPr lang="en-GB" altLang="en-US" sz="2599" dirty="0">
                <a:latin typeface="Calibri" panose="020F0502020204030204" pitchFamily="34" charset="0"/>
              </a:rPr>
              <a:t>If the claimant “beats” the defendant’s offer:</a:t>
            </a:r>
          </a:p>
          <a:p>
            <a:pPr lvl="1"/>
            <a:r>
              <a:rPr lang="en-GB" altLang="en-US" sz="2599" dirty="0">
                <a:latin typeface="Calibri" panose="020F0502020204030204" pitchFamily="34" charset="0"/>
              </a:rPr>
              <a:t>The offer is irrelevant.</a:t>
            </a:r>
          </a:p>
          <a:p>
            <a:pPr lvl="1"/>
            <a:r>
              <a:rPr lang="en-GB" altLang="en-US" sz="2599" dirty="0">
                <a:latin typeface="Calibri" panose="020F0502020204030204" pitchFamily="34" charset="0"/>
              </a:rPr>
              <a:t>The claimants costs will be decided in the usual way.</a:t>
            </a:r>
          </a:p>
          <a:p>
            <a:r>
              <a:rPr lang="en-GB" altLang="en-US" sz="2599" dirty="0">
                <a:latin typeface="Calibri" panose="020F0502020204030204" pitchFamily="34" charset="0"/>
              </a:rPr>
              <a:t>If the claimant fails to obtain a judgment more advantageous:</a:t>
            </a:r>
          </a:p>
          <a:p>
            <a:pPr lvl="1"/>
            <a:r>
              <a:rPr lang="en-GB" altLang="en-US" sz="2599" dirty="0">
                <a:latin typeface="Calibri" panose="020F0502020204030204" pitchFamily="34" charset="0"/>
              </a:rPr>
              <a:t>There is usually a split order for costs, unless it is unjust to do so.</a:t>
            </a:r>
          </a:p>
          <a:p>
            <a:pPr lvl="1"/>
            <a:r>
              <a:rPr lang="en-GB" altLang="en-US" sz="2599" dirty="0">
                <a:latin typeface="Calibri" panose="020F0502020204030204" pitchFamily="34" charset="0"/>
              </a:rPr>
              <a:t>The defendant pays claimant’s costs up until the end of the 21 day period.</a:t>
            </a:r>
          </a:p>
          <a:p>
            <a:pPr lvl="1"/>
            <a:r>
              <a:rPr lang="en-GB" altLang="en-US" sz="2599" dirty="0">
                <a:latin typeface="Calibri" panose="020F0502020204030204" pitchFamily="34" charset="0"/>
              </a:rPr>
              <a:t>The claimant pays defendant’s costs thereafter together with interest.</a:t>
            </a:r>
          </a:p>
          <a:p>
            <a:endParaRPr lang="en-GB" dirty="0"/>
          </a:p>
        </p:txBody>
      </p:sp>
    </p:spTree>
    <p:extLst>
      <p:ext uri="{BB962C8B-B14F-4D97-AF65-F5344CB8AC3E}">
        <p14:creationId xmlns:p14="http://schemas.microsoft.com/office/powerpoint/2010/main" val="1585289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8323" y="304800"/>
            <a:ext cx="8596668" cy="1320800"/>
          </a:xfrm>
        </p:spPr>
        <p:txBody>
          <a:bodyPr>
            <a:normAutofit/>
          </a:bodyPr>
          <a:lstStyle/>
          <a:p>
            <a:r>
              <a:rPr lang="en-GB" b="1" dirty="0"/>
              <a:t>Consequences if a Defendant Accepts 	a Claimant’s Part 36 Offer</a:t>
            </a:r>
          </a:p>
        </p:txBody>
      </p:sp>
      <p:sp>
        <p:nvSpPr>
          <p:cNvPr id="3" name="Content Placeholder 2"/>
          <p:cNvSpPr>
            <a:spLocks noGrp="1"/>
          </p:cNvSpPr>
          <p:nvPr>
            <p:ph idx="1"/>
          </p:nvPr>
        </p:nvSpPr>
        <p:spPr>
          <a:xfrm>
            <a:off x="562315" y="2057072"/>
            <a:ext cx="8903737" cy="3880773"/>
          </a:xfrm>
        </p:spPr>
        <p:txBody>
          <a:bodyPr/>
          <a:lstStyle/>
          <a:p>
            <a:r>
              <a:rPr lang="en-GB" altLang="en-US" sz="2800" dirty="0">
                <a:ea typeface="Calibri" panose="020F0502020204030204" pitchFamily="34" charset="0"/>
                <a:cs typeface="Calibri" panose="020F0502020204030204" pitchFamily="34" charset="0"/>
              </a:rPr>
              <a:t>A notice of acceptance is to be sent to the claimant and to the court.</a:t>
            </a:r>
          </a:p>
          <a:p>
            <a:r>
              <a:rPr lang="en-GB" altLang="en-US" sz="2800" dirty="0">
                <a:ea typeface="Calibri" panose="020F0502020204030204" pitchFamily="34" charset="0"/>
                <a:cs typeface="Calibri" panose="020F0502020204030204" pitchFamily="34" charset="0"/>
              </a:rPr>
              <a:t>Proceedings are then stayed.</a:t>
            </a:r>
          </a:p>
          <a:p>
            <a:r>
              <a:rPr lang="en-GB" altLang="en-US" sz="2800" dirty="0">
                <a:ea typeface="Calibri" panose="020F0502020204030204" pitchFamily="34" charset="0"/>
                <a:cs typeface="Calibri" panose="020F0502020204030204" pitchFamily="34" charset="0"/>
              </a:rPr>
              <a:t>The claimant is entitled to his costs on the standard basis up to date of the defendant’s acceptance.</a:t>
            </a:r>
          </a:p>
          <a:p>
            <a:endParaRPr lang="en-GB" dirty="0"/>
          </a:p>
        </p:txBody>
      </p:sp>
    </p:spTree>
    <p:extLst>
      <p:ext uri="{BB962C8B-B14F-4D97-AF65-F5344CB8AC3E}">
        <p14:creationId xmlns:p14="http://schemas.microsoft.com/office/powerpoint/2010/main" val="1709129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794" y="293297"/>
            <a:ext cx="8596668" cy="1320800"/>
          </a:xfrm>
        </p:spPr>
        <p:txBody>
          <a:bodyPr>
            <a:normAutofit/>
          </a:bodyPr>
          <a:lstStyle/>
          <a:p>
            <a:r>
              <a:rPr lang="en-GB" b="1" dirty="0"/>
              <a:t>Consequences if a Defendant Rejects 		a Claimant’s </a:t>
            </a:r>
            <a:r>
              <a:rPr lang="en-GB" b="1" u="sng" dirty="0"/>
              <a:t>CPR 36 </a:t>
            </a:r>
            <a:r>
              <a:rPr lang="en-GB" b="1" dirty="0"/>
              <a:t>Offer</a:t>
            </a:r>
          </a:p>
        </p:txBody>
      </p:sp>
      <p:sp>
        <p:nvSpPr>
          <p:cNvPr id="3" name="Content Placeholder 2"/>
          <p:cNvSpPr>
            <a:spLocks noGrp="1"/>
          </p:cNvSpPr>
          <p:nvPr>
            <p:ph idx="1"/>
          </p:nvPr>
        </p:nvSpPr>
        <p:spPr>
          <a:xfrm>
            <a:off x="510556" y="1666008"/>
            <a:ext cx="9133775" cy="4648528"/>
          </a:xfrm>
        </p:spPr>
        <p:txBody>
          <a:bodyPr>
            <a:normAutofit/>
          </a:bodyPr>
          <a:lstStyle/>
          <a:p>
            <a:r>
              <a:rPr lang="en-GB" altLang="en-US" sz="2599" dirty="0"/>
              <a:t>If the claimant fails to equal or beat his own offer at trial, the costs will be decided in the usual way.</a:t>
            </a:r>
          </a:p>
          <a:p>
            <a:r>
              <a:rPr lang="en-GB" altLang="en-US" sz="2599" dirty="0"/>
              <a:t>If the claimant is awarded a sum that is the same or greater than his Part 36, then as per </a:t>
            </a:r>
            <a:r>
              <a:rPr lang="en-GB" altLang="en-US" sz="2599" u="sng" dirty="0"/>
              <a:t>CPR 36.17 (4)</a:t>
            </a:r>
            <a:r>
              <a:rPr lang="en-GB" altLang="en-US" sz="2599" dirty="0"/>
              <a:t> the claimant is entitled to: </a:t>
            </a:r>
          </a:p>
          <a:p>
            <a:pPr lvl="1"/>
            <a:r>
              <a:rPr lang="en-GB" altLang="en-US" sz="2599" i="1" dirty="0"/>
              <a:t>‘Interest on the whole or part of any sum of money (excluding interest) awarded, at a rate not exceeding 10% above base rate for some or all of the period starting with the date on which the relevant period expired</a:t>
            </a:r>
            <a:r>
              <a:rPr lang="en-GB" altLang="en-US" i="1" dirty="0"/>
              <a:t>’</a:t>
            </a:r>
            <a:endParaRPr lang="en-GB" altLang="en-US" sz="2199" i="1" dirty="0"/>
          </a:p>
          <a:p>
            <a:endParaRPr lang="en-GB" dirty="0"/>
          </a:p>
        </p:txBody>
      </p:sp>
    </p:spTree>
    <p:extLst>
      <p:ext uri="{BB962C8B-B14F-4D97-AF65-F5344CB8AC3E}">
        <p14:creationId xmlns:p14="http://schemas.microsoft.com/office/powerpoint/2010/main" val="614173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288" y="247290"/>
            <a:ext cx="8596668" cy="1320800"/>
          </a:xfrm>
        </p:spPr>
        <p:txBody>
          <a:bodyPr>
            <a:normAutofit/>
          </a:bodyPr>
          <a:lstStyle/>
          <a:p>
            <a:r>
              <a:rPr lang="en-GB" altLang="en-US" dirty="0"/>
              <a:t>Consequences if a Defendant Rejects a Claimants CPR 36 Offer Continued</a:t>
            </a:r>
            <a:endParaRPr lang="en-GB" dirty="0"/>
          </a:p>
        </p:txBody>
      </p:sp>
      <p:sp>
        <p:nvSpPr>
          <p:cNvPr id="3" name="Content Placeholder 2"/>
          <p:cNvSpPr>
            <a:spLocks noGrp="1"/>
          </p:cNvSpPr>
          <p:nvPr>
            <p:ph idx="1"/>
          </p:nvPr>
        </p:nvSpPr>
        <p:spPr>
          <a:xfrm>
            <a:off x="401287" y="1654506"/>
            <a:ext cx="9312055" cy="4780800"/>
          </a:xfrm>
        </p:spPr>
        <p:txBody>
          <a:bodyPr>
            <a:noAutofit/>
          </a:bodyPr>
          <a:lstStyle/>
          <a:p>
            <a:pPr lvl="1"/>
            <a:r>
              <a:rPr lang="en-US" altLang="en-US" sz="2400" i="1" dirty="0"/>
              <a:t>Costs ... on the indemnity basis from the date on which the relevant period expired</a:t>
            </a:r>
          </a:p>
          <a:p>
            <a:pPr lvl="1"/>
            <a:r>
              <a:rPr lang="en-US" altLang="en-US" sz="2400" i="1" dirty="0"/>
              <a:t>Interest on those costs at a rate not exceeding 10% above base rate</a:t>
            </a:r>
          </a:p>
          <a:p>
            <a:pPr lvl="1"/>
            <a:r>
              <a:rPr lang="en-US" altLang="en-US" sz="2400" i="1" dirty="0"/>
              <a:t>...an additional amount, which shall not exceed £75,000, calculated by applying the prescribed percentage... to an amount which is—</a:t>
            </a:r>
          </a:p>
          <a:p>
            <a:pPr lvl="2"/>
            <a:r>
              <a:rPr lang="en-US" altLang="en-US" sz="2400" i="1" dirty="0"/>
              <a:t>(</a:t>
            </a:r>
            <a:r>
              <a:rPr lang="en-US" altLang="en-US" sz="2400" i="1" dirty="0" err="1"/>
              <a:t>i</a:t>
            </a:r>
            <a:r>
              <a:rPr lang="en-US" altLang="en-US" sz="2400" i="1" dirty="0"/>
              <a:t>) the sum awarded to the claimant by the court; or</a:t>
            </a:r>
          </a:p>
          <a:p>
            <a:pPr lvl="2"/>
            <a:r>
              <a:rPr lang="en-US" altLang="en-US" sz="2400" i="1" dirty="0"/>
              <a:t>(ii) where there is no monetary award, the sum awarded to the claimant by the court in respect of costs.’</a:t>
            </a:r>
          </a:p>
        </p:txBody>
      </p:sp>
    </p:spTree>
    <p:extLst>
      <p:ext uri="{BB962C8B-B14F-4D97-AF65-F5344CB8AC3E}">
        <p14:creationId xmlns:p14="http://schemas.microsoft.com/office/powerpoint/2010/main" val="2239177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BAA523CB-6E89-4BE8-8AA5-A3293155AD1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81178" y="112522"/>
            <a:ext cx="8453886" cy="6642374"/>
          </a:xfrm>
          <a:prstGeom prst="rect">
            <a:avLst/>
          </a:prstGeom>
        </p:spPr>
      </p:pic>
    </p:spTree>
    <p:extLst>
      <p:ext uri="{BB962C8B-B14F-4D97-AF65-F5344CB8AC3E}">
        <p14:creationId xmlns:p14="http://schemas.microsoft.com/office/powerpoint/2010/main" val="925013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898C0-5CB3-0643-F280-1368ACE8FCEB}"/>
              </a:ext>
            </a:extLst>
          </p:cNvPr>
          <p:cNvSpPr>
            <a:spLocks noGrp="1"/>
          </p:cNvSpPr>
          <p:nvPr>
            <p:ph type="title"/>
          </p:nvPr>
        </p:nvSpPr>
        <p:spPr>
          <a:xfrm>
            <a:off x="215152" y="609600"/>
            <a:ext cx="2889197" cy="2502434"/>
          </a:xfrm>
        </p:spPr>
        <p:txBody>
          <a:bodyPr>
            <a:normAutofit/>
          </a:bodyPr>
          <a:lstStyle/>
          <a:p>
            <a:r>
              <a:rPr lang="en-GB" dirty="0"/>
              <a:t>Withdrawal or amendment?</a:t>
            </a:r>
          </a:p>
        </p:txBody>
      </p:sp>
      <p:pic>
        <p:nvPicPr>
          <p:cNvPr id="4" name="Picture 3">
            <a:extLst>
              <a:ext uri="{FF2B5EF4-FFF2-40B4-BE49-F238E27FC236}">
                <a16:creationId xmlns:a16="http://schemas.microsoft.com/office/drawing/2014/main" id="{559DAADC-7841-8D76-8C82-791C075C5C24}"/>
              </a:ext>
            </a:extLst>
          </p:cNvPr>
          <p:cNvPicPr>
            <a:picLocks noChangeAspect="1"/>
          </p:cNvPicPr>
          <p:nvPr/>
        </p:nvPicPr>
        <p:blipFill>
          <a:blip r:embed="rId2"/>
          <a:stretch>
            <a:fillRect/>
          </a:stretch>
        </p:blipFill>
        <p:spPr>
          <a:xfrm>
            <a:off x="3104349" y="745351"/>
            <a:ext cx="8734995" cy="5158826"/>
          </a:xfrm>
          <a:prstGeom prst="rect">
            <a:avLst/>
          </a:prstGeom>
        </p:spPr>
      </p:pic>
    </p:spTree>
    <p:extLst>
      <p:ext uri="{BB962C8B-B14F-4D97-AF65-F5344CB8AC3E}">
        <p14:creationId xmlns:p14="http://schemas.microsoft.com/office/powerpoint/2010/main" val="3766733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FC73B-11F9-4C52-AF7E-634ECDCE3749}"/>
              </a:ext>
            </a:extLst>
          </p:cNvPr>
          <p:cNvSpPr>
            <a:spLocks noGrp="1"/>
          </p:cNvSpPr>
          <p:nvPr>
            <p:ph type="title"/>
          </p:nvPr>
        </p:nvSpPr>
        <p:spPr>
          <a:xfrm>
            <a:off x="499054" y="304800"/>
            <a:ext cx="8596668" cy="782128"/>
          </a:xfrm>
        </p:spPr>
        <p:txBody>
          <a:bodyPr>
            <a:normAutofit/>
          </a:bodyPr>
          <a:lstStyle/>
          <a:p>
            <a:r>
              <a:rPr lang="en-GB" b="1" dirty="0"/>
              <a:t>Summary </a:t>
            </a:r>
          </a:p>
        </p:txBody>
      </p:sp>
      <p:sp>
        <p:nvSpPr>
          <p:cNvPr id="3" name="Content Placeholder 2">
            <a:extLst>
              <a:ext uri="{FF2B5EF4-FFF2-40B4-BE49-F238E27FC236}">
                <a16:creationId xmlns:a16="http://schemas.microsoft.com/office/drawing/2014/main" id="{CC16A0D3-1FE1-40A3-A64B-FA3F6A868E02}"/>
              </a:ext>
            </a:extLst>
          </p:cNvPr>
          <p:cNvSpPr>
            <a:spLocks noGrp="1"/>
          </p:cNvSpPr>
          <p:nvPr>
            <p:ph idx="1"/>
          </p:nvPr>
        </p:nvSpPr>
        <p:spPr>
          <a:xfrm>
            <a:off x="349530" y="1086927"/>
            <a:ext cx="9271798" cy="5319623"/>
          </a:xfrm>
        </p:spPr>
        <p:txBody>
          <a:bodyPr>
            <a:normAutofit/>
          </a:bodyPr>
          <a:lstStyle/>
          <a:p>
            <a:pPr>
              <a:lnSpc>
                <a:spcPct val="110000"/>
              </a:lnSpc>
              <a:buFont typeface="Arial" panose="020B0604020202020204" pitchFamily="34" charset="0"/>
              <a:buChar char="•"/>
            </a:pPr>
            <a:r>
              <a:rPr lang="en-GB" sz="2000" dirty="0"/>
              <a:t>The court will expect the parties to attempt to settle a case; often this is on agreed terms, subject to approval of the court. This is known as “by consent”.</a:t>
            </a:r>
          </a:p>
          <a:p>
            <a:pPr>
              <a:lnSpc>
                <a:spcPct val="110000"/>
              </a:lnSpc>
              <a:buFont typeface="Arial" panose="020B0604020202020204" pitchFamily="34" charset="0"/>
              <a:buChar char="•"/>
            </a:pPr>
            <a:r>
              <a:rPr lang="en-GB" sz="2000" dirty="0"/>
              <a:t> Alternatively, a party can agree terms under a Tomlin order, which allows enforcement of the terms within the current proceedings instead of putting the burden on the innocent party to bring fresh enforcement proceedings.</a:t>
            </a:r>
          </a:p>
          <a:p>
            <a:pPr>
              <a:lnSpc>
                <a:spcPct val="110000"/>
              </a:lnSpc>
              <a:buFont typeface="Arial" panose="020B0604020202020204" pitchFamily="34" charset="0"/>
              <a:buChar char="•"/>
            </a:pPr>
            <a:r>
              <a:rPr lang="en-GB" sz="2000" dirty="0"/>
              <a:t> </a:t>
            </a:r>
            <a:r>
              <a:rPr lang="en-GB" sz="2000" b="1" dirty="0"/>
              <a:t>Part 36</a:t>
            </a:r>
            <a:r>
              <a:rPr lang="en-GB" sz="2000" dirty="0"/>
              <a:t> offers represent one of the most important tactical steps a party to a dispute can take.</a:t>
            </a:r>
          </a:p>
          <a:p>
            <a:pPr>
              <a:lnSpc>
                <a:spcPct val="110000"/>
              </a:lnSpc>
              <a:buFont typeface="Arial" panose="020B0604020202020204" pitchFamily="34" charset="0"/>
              <a:buChar char="•"/>
            </a:pPr>
            <a:r>
              <a:rPr lang="en-GB" sz="2000" dirty="0"/>
              <a:t> Both claimants and defendants can make Part 36 offers.</a:t>
            </a:r>
          </a:p>
          <a:p>
            <a:pPr>
              <a:lnSpc>
                <a:spcPct val="110000"/>
              </a:lnSpc>
              <a:buFont typeface="Arial" panose="020B0604020202020204" pitchFamily="34" charset="0"/>
              <a:buChar char="•"/>
            </a:pPr>
            <a:r>
              <a:rPr lang="en-GB" sz="2000" dirty="0"/>
              <a:t> If a defendant’s offer is accepted, that sum must be paid in a single sum to the claimant within 14 days of acceptance. If it is not paid, the claimant can enter judgment.</a:t>
            </a:r>
          </a:p>
          <a:p>
            <a:pPr>
              <a:lnSpc>
                <a:spcPct val="110000"/>
              </a:lnSpc>
              <a:buFont typeface="Arial" panose="020B0604020202020204" pitchFamily="34" charset="0"/>
              <a:buChar char="•"/>
            </a:pPr>
            <a:r>
              <a:rPr lang="en-GB" sz="2000" dirty="0"/>
              <a:t> The form a Part 36 offer should take is prescribed by the rules.</a:t>
            </a:r>
          </a:p>
          <a:p>
            <a:pPr>
              <a:lnSpc>
                <a:spcPct val="110000"/>
              </a:lnSpc>
              <a:buFont typeface="Arial" panose="020B0604020202020204" pitchFamily="34" charset="0"/>
              <a:buChar char="•"/>
            </a:pPr>
            <a:endParaRPr lang="en-GB" sz="1500" dirty="0"/>
          </a:p>
          <a:p>
            <a:pPr>
              <a:lnSpc>
                <a:spcPct val="110000"/>
              </a:lnSpc>
              <a:buFont typeface="Arial" panose="020B0604020202020204" pitchFamily="34" charset="0"/>
              <a:buChar char="•"/>
            </a:pPr>
            <a:endParaRPr lang="en-GB" sz="1500" dirty="0"/>
          </a:p>
        </p:txBody>
      </p:sp>
    </p:spTree>
    <p:extLst>
      <p:ext uri="{BB962C8B-B14F-4D97-AF65-F5344CB8AC3E}">
        <p14:creationId xmlns:p14="http://schemas.microsoft.com/office/powerpoint/2010/main" val="1193226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F860AD-1C8D-4A05-95B0-14F1BB3C709B}"/>
              </a:ext>
            </a:extLst>
          </p:cNvPr>
          <p:cNvSpPr>
            <a:spLocks noGrp="1"/>
          </p:cNvSpPr>
          <p:nvPr>
            <p:ph idx="4294967295"/>
          </p:nvPr>
        </p:nvSpPr>
        <p:spPr>
          <a:xfrm>
            <a:off x="330164" y="1086928"/>
            <a:ext cx="9523774" cy="5396840"/>
          </a:xfrm>
        </p:spPr>
        <p:txBody>
          <a:bodyPr vert="horz" lIns="91440" tIns="45720" rIns="91440" bIns="45720" rtlCol="0" anchor="t">
            <a:normAutofit/>
          </a:bodyPr>
          <a:lstStyle/>
          <a:p>
            <a:pPr indent="-228600" defTabSz="914400">
              <a:lnSpc>
                <a:spcPct val="110000"/>
              </a:lnSpc>
            </a:pPr>
            <a:r>
              <a:rPr lang="en-US" sz="1500" dirty="0"/>
              <a:t> </a:t>
            </a:r>
            <a:r>
              <a:rPr lang="en-US" sz="2000" dirty="0"/>
              <a:t>Any offer must specify a period of not less than 21 days (the relevant period) within which the defendant will be liable for the claimant’s costs if the offer is accepted within the relevant period, provided the offer is for the whole of the claim (unless it is less than 21 days before the start of the trial).</a:t>
            </a:r>
          </a:p>
          <a:p>
            <a:pPr indent="-228600" defTabSz="914400">
              <a:lnSpc>
                <a:spcPct val="110000"/>
              </a:lnSpc>
            </a:pPr>
            <a:r>
              <a:rPr lang="en-US" sz="2000" dirty="0"/>
              <a:t>The trial judge is not usually informed of any offer until the issues of liability and quantum have been decided.</a:t>
            </a:r>
          </a:p>
          <a:p>
            <a:pPr indent="-228600" defTabSz="914400">
              <a:lnSpc>
                <a:spcPct val="110000"/>
              </a:lnSpc>
            </a:pPr>
            <a:r>
              <a:rPr lang="en-US" sz="2000" dirty="0"/>
              <a:t>If a </a:t>
            </a:r>
            <a:r>
              <a:rPr lang="en-US" sz="2000" b="1" dirty="0"/>
              <a:t>Part 36</a:t>
            </a:r>
            <a:r>
              <a:rPr lang="en-US" sz="2000" dirty="0"/>
              <a:t> offer is accepted, proceedings are stayed.</a:t>
            </a:r>
          </a:p>
          <a:p>
            <a:pPr indent="-228600" defTabSz="914400">
              <a:lnSpc>
                <a:spcPct val="110000"/>
              </a:lnSpc>
            </a:pPr>
            <a:r>
              <a:rPr lang="en-US" sz="2000" dirty="0"/>
              <a:t>If a Part 36 offer is not accepted, different costs consequences apply depending upon the outcome of the case.</a:t>
            </a:r>
          </a:p>
          <a:p>
            <a:pPr indent="-228600" defTabSz="914400">
              <a:lnSpc>
                <a:spcPct val="110000"/>
              </a:lnSpc>
            </a:pPr>
            <a:r>
              <a:rPr lang="en-US" sz="2000" dirty="0"/>
              <a:t>When considering the effect of Part 36 in personal injury matters, the court will take into account that certain state benefits will be deducted from the damages.</a:t>
            </a:r>
          </a:p>
          <a:p>
            <a:pPr marL="0" indent="-228600" defTabSz="914400">
              <a:lnSpc>
                <a:spcPct val="110000"/>
              </a:lnSpc>
            </a:pPr>
            <a:endParaRPr lang="en-US" sz="2000" dirty="0"/>
          </a:p>
          <a:p>
            <a:pPr indent="-228600" defTabSz="914400">
              <a:lnSpc>
                <a:spcPct val="110000"/>
              </a:lnSpc>
            </a:pPr>
            <a:endParaRPr lang="en-US" sz="1500" dirty="0"/>
          </a:p>
        </p:txBody>
      </p:sp>
      <p:sp>
        <p:nvSpPr>
          <p:cNvPr id="2" name="Title 1">
            <a:extLst>
              <a:ext uri="{FF2B5EF4-FFF2-40B4-BE49-F238E27FC236}">
                <a16:creationId xmlns:a16="http://schemas.microsoft.com/office/drawing/2014/main" id="{194280D7-E974-937B-CCE3-8D290AA3F5CC}"/>
              </a:ext>
            </a:extLst>
          </p:cNvPr>
          <p:cNvSpPr txBox="1">
            <a:spLocks/>
          </p:cNvSpPr>
          <p:nvPr/>
        </p:nvSpPr>
        <p:spPr>
          <a:xfrm>
            <a:off x="499054" y="304800"/>
            <a:ext cx="8596668" cy="782128"/>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Summary ….continued</a:t>
            </a:r>
          </a:p>
        </p:txBody>
      </p:sp>
    </p:spTree>
    <p:extLst>
      <p:ext uri="{BB962C8B-B14F-4D97-AF65-F5344CB8AC3E}">
        <p14:creationId xmlns:p14="http://schemas.microsoft.com/office/powerpoint/2010/main" val="3766508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565F9A-5F85-4DDE-93FA-56AA3A236823}"/>
              </a:ext>
            </a:extLst>
          </p:cNvPr>
          <p:cNvSpPr>
            <a:spLocks noGrp="1"/>
          </p:cNvSpPr>
          <p:nvPr>
            <p:ph idx="4294967295"/>
          </p:nvPr>
        </p:nvSpPr>
        <p:spPr>
          <a:xfrm>
            <a:off x="499053" y="1086928"/>
            <a:ext cx="10098899" cy="5405887"/>
          </a:xfrm>
        </p:spPr>
        <p:txBody>
          <a:bodyPr vert="horz" lIns="91440" tIns="45720" rIns="91440" bIns="45720" rtlCol="0" anchor="t">
            <a:normAutofit fontScale="92500" lnSpcReduction="10000"/>
          </a:bodyPr>
          <a:lstStyle/>
          <a:p>
            <a:pPr indent="-228600" defTabSz="914400">
              <a:lnSpc>
                <a:spcPct val="110000"/>
              </a:lnSpc>
            </a:pPr>
            <a:r>
              <a:rPr lang="en-US" sz="2000" dirty="0"/>
              <a:t>If a defendant’s </a:t>
            </a:r>
            <a:r>
              <a:rPr lang="en-US" sz="2000" b="1" dirty="0"/>
              <a:t>Part 36</a:t>
            </a:r>
            <a:r>
              <a:rPr lang="en-US" sz="2000" dirty="0"/>
              <a:t> offer is not accepted, the issue on costs is whether the award at trial exceeds the offer:</a:t>
            </a:r>
          </a:p>
          <a:p>
            <a:pPr indent="-228600" defTabSz="914400">
              <a:lnSpc>
                <a:spcPct val="110000"/>
              </a:lnSpc>
            </a:pPr>
            <a:r>
              <a:rPr lang="en-US" sz="2000" dirty="0"/>
              <a:t>If it does, costs are decided under the usual principles, with the winner usually being awarded costs against the loser.</a:t>
            </a:r>
          </a:p>
          <a:p>
            <a:pPr indent="-228600" defTabSz="914400">
              <a:lnSpc>
                <a:spcPct val="110000"/>
              </a:lnSpc>
            </a:pPr>
            <a:r>
              <a:rPr lang="en-US" sz="2000" dirty="0"/>
              <a:t>If it does not, the offer should have been accepted, and costs from 21 days after making the offer must be awarded to the defendant (unless it would be unjust). </a:t>
            </a:r>
          </a:p>
          <a:p>
            <a:pPr indent="-228600" defTabSz="914400">
              <a:lnSpc>
                <a:spcPct val="110000"/>
              </a:lnSpc>
            </a:pPr>
            <a:r>
              <a:rPr lang="en-US" sz="2000" dirty="0"/>
              <a:t>If a claimant’s Part 36 offer is not accepted, and if the award at trial is the same or better for the claimant than the offer, the court must (unless it would be unjust to do so) award the claimant:</a:t>
            </a:r>
          </a:p>
          <a:p>
            <a:pPr marL="0" indent="0" defTabSz="914400">
              <a:lnSpc>
                <a:spcPct val="110000"/>
              </a:lnSpc>
              <a:buNone/>
            </a:pPr>
            <a:r>
              <a:rPr lang="en-US" sz="2000" dirty="0"/>
              <a:t>(a)   an additional percentage on damages in monetary claims (or costs in non-monetary claims);</a:t>
            </a:r>
          </a:p>
          <a:p>
            <a:pPr marL="0" indent="0" defTabSz="914400">
              <a:lnSpc>
                <a:spcPct val="110000"/>
              </a:lnSpc>
              <a:buNone/>
            </a:pPr>
            <a:r>
              <a:rPr lang="en-US" sz="2000" dirty="0"/>
              <a:t>(b)   enhanced interest on damages;</a:t>
            </a:r>
          </a:p>
          <a:p>
            <a:pPr marL="0" indent="0" defTabSz="914400">
              <a:lnSpc>
                <a:spcPct val="110000"/>
              </a:lnSpc>
              <a:buNone/>
            </a:pPr>
            <a:r>
              <a:rPr lang="en-US" sz="2000" dirty="0"/>
              <a:t>(c)   indemnity basis costs; and</a:t>
            </a:r>
          </a:p>
          <a:p>
            <a:pPr marL="0" indent="0" defTabSz="914400">
              <a:lnSpc>
                <a:spcPct val="110000"/>
              </a:lnSpc>
              <a:buNone/>
            </a:pPr>
            <a:r>
              <a:rPr lang="en-US" sz="2000" dirty="0"/>
              <a:t>(d)   enhanced interest on those costs.</a:t>
            </a:r>
          </a:p>
          <a:p>
            <a:pPr marL="114300" indent="0" defTabSz="914400">
              <a:lnSpc>
                <a:spcPct val="110000"/>
              </a:lnSpc>
              <a:buNone/>
            </a:pPr>
            <a:endParaRPr lang="en-US" dirty="0"/>
          </a:p>
          <a:p>
            <a:pPr indent="-228600" defTabSz="914400">
              <a:lnSpc>
                <a:spcPct val="110000"/>
              </a:lnSpc>
            </a:pPr>
            <a:endParaRPr lang="en-US" sz="1100" dirty="0"/>
          </a:p>
        </p:txBody>
      </p:sp>
      <p:sp>
        <p:nvSpPr>
          <p:cNvPr id="2" name="Title 1">
            <a:extLst>
              <a:ext uri="{FF2B5EF4-FFF2-40B4-BE49-F238E27FC236}">
                <a16:creationId xmlns:a16="http://schemas.microsoft.com/office/drawing/2014/main" id="{626B36B8-12E7-8BFE-13C6-84D6CA762777}"/>
              </a:ext>
            </a:extLst>
          </p:cNvPr>
          <p:cNvSpPr txBox="1">
            <a:spLocks/>
          </p:cNvSpPr>
          <p:nvPr/>
        </p:nvSpPr>
        <p:spPr>
          <a:xfrm>
            <a:off x="499054" y="304800"/>
            <a:ext cx="8596668" cy="782128"/>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Summary ….continued</a:t>
            </a:r>
          </a:p>
        </p:txBody>
      </p:sp>
    </p:spTree>
    <p:extLst>
      <p:ext uri="{BB962C8B-B14F-4D97-AF65-F5344CB8AC3E}">
        <p14:creationId xmlns:p14="http://schemas.microsoft.com/office/powerpoint/2010/main" val="2494199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927253-3DF1-4603-900D-42B1DA1032D1}"/>
              </a:ext>
            </a:extLst>
          </p:cNvPr>
          <p:cNvSpPr>
            <a:spLocks noGrp="1"/>
          </p:cNvSpPr>
          <p:nvPr>
            <p:ph idx="4294967295"/>
          </p:nvPr>
        </p:nvSpPr>
        <p:spPr>
          <a:xfrm>
            <a:off x="386602" y="1167861"/>
            <a:ext cx="9601200" cy="5385339"/>
          </a:xfrm>
        </p:spPr>
        <p:txBody>
          <a:bodyPr vert="horz" lIns="91440" tIns="45720" rIns="91440" bIns="45720" rtlCol="0" anchor="t">
            <a:normAutofit fontScale="92500" lnSpcReduction="10000"/>
          </a:bodyPr>
          <a:lstStyle/>
          <a:p>
            <a:pPr indent="-228600" defTabSz="914400">
              <a:lnSpc>
                <a:spcPct val="110000"/>
              </a:lnSpc>
            </a:pPr>
            <a:r>
              <a:rPr lang="en-US" sz="2000" dirty="0"/>
              <a:t>Note that a defendant who is offering to pay a sum of money in settlement under a  Part 36 offer, the payment of damages is not the end of their liability to their opponent as there is an implicit duty to pay the opponent’s costs up to the date of acceptance on the standard basis.</a:t>
            </a:r>
          </a:p>
          <a:p>
            <a:pPr indent="-228600" defTabSz="914400">
              <a:lnSpc>
                <a:spcPct val="110000"/>
              </a:lnSpc>
            </a:pPr>
            <a:r>
              <a:rPr lang="en-US" sz="2000" dirty="0"/>
              <a:t>It is the client’s decision to decide whether to accept not to accept a </a:t>
            </a:r>
            <a:r>
              <a:rPr lang="en-US" sz="2000" b="1" dirty="0"/>
              <a:t>Part 36</a:t>
            </a:r>
            <a:r>
              <a:rPr lang="en-US" sz="2000" dirty="0"/>
              <a:t> offer. (legal representative must ensure that the client has all the necessary information to enable them to make that decision).</a:t>
            </a:r>
          </a:p>
          <a:p>
            <a:pPr indent="-228600" defTabSz="914400">
              <a:lnSpc>
                <a:spcPct val="110000"/>
              </a:lnSpc>
            </a:pPr>
            <a:r>
              <a:rPr lang="en-US" sz="2000" dirty="0"/>
              <a:t>As </a:t>
            </a:r>
            <a:r>
              <a:rPr lang="en-US" sz="2000" b="1" dirty="0"/>
              <a:t>Part 36</a:t>
            </a:r>
            <a:r>
              <a:rPr lang="en-US" sz="2000" dirty="0"/>
              <a:t> offers can be accepted at any time if they have not been withdrawn or amended, it is important to keep a client’s offers under review and withdraw them if appropriate. Therefore, important to consider at all key stages whether these offers should be made, accepted, withdrawn or revised and if withdrawn, to ensure a client understands that the offer then loses the costs implications of a </a:t>
            </a:r>
            <a:r>
              <a:rPr lang="en-US" sz="2000" b="1" dirty="0"/>
              <a:t>Part 36</a:t>
            </a:r>
            <a:r>
              <a:rPr lang="en-US" sz="2000" dirty="0"/>
              <a:t> offer.</a:t>
            </a:r>
          </a:p>
          <a:p>
            <a:pPr indent="-228600" defTabSz="914400">
              <a:lnSpc>
                <a:spcPct val="110000"/>
              </a:lnSpc>
            </a:pPr>
            <a:r>
              <a:rPr lang="en-US" sz="2000" dirty="0"/>
              <a:t>If settlement is concluded after litigation has started by a method other than by accepting a </a:t>
            </a:r>
            <a:r>
              <a:rPr lang="en-US" sz="2000" b="1" dirty="0"/>
              <a:t>Part 36</a:t>
            </a:r>
            <a:r>
              <a:rPr lang="en-US" sz="2000" dirty="0"/>
              <a:t> offer, it is important to ensure that the correct consent order or Tomlin order is agreed and drafted.</a:t>
            </a:r>
          </a:p>
          <a:p>
            <a:pPr indent="-228600" defTabSz="914400">
              <a:lnSpc>
                <a:spcPct val="110000"/>
              </a:lnSpc>
            </a:pPr>
            <a:endParaRPr lang="en-US" sz="1700" dirty="0"/>
          </a:p>
        </p:txBody>
      </p:sp>
      <p:sp>
        <p:nvSpPr>
          <p:cNvPr id="2" name="Title 1">
            <a:extLst>
              <a:ext uri="{FF2B5EF4-FFF2-40B4-BE49-F238E27FC236}">
                <a16:creationId xmlns:a16="http://schemas.microsoft.com/office/drawing/2014/main" id="{01751801-63A5-D72A-4E3D-6349BD3572D8}"/>
              </a:ext>
            </a:extLst>
          </p:cNvPr>
          <p:cNvSpPr txBox="1">
            <a:spLocks/>
          </p:cNvSpPr>
          <p:nvPr/>
        </p:nvSpPr>
        <p:spPr>
          <a:xfrm>
            <a:off x="499054" y="304800"/>
            <a:ext cx="8596668" cy="782128"/>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Summary ….continued</a:t>
            </a:r>
          </a:p>
        </p:txBody>
      </p:sp>
    </p:spTree>
    <p:extLst>
      <p:ext uri="{BB962C8B-B14F-4D97-AF65-F5344CB8AC3E}">
        <p14:creationId xmlns:p14="http://schemas.microsoft.com/office/powerpoint/2010/main" val="2179030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2ED2A-E66D-9DFB-8163-2D3D3A1488D7}"/>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ED3F1AA-8456-ACB8-7082-CF7B9E2932BA}"/>
              </a:ext>
            </a:extLst>
          </p:cNvPr>
          <p:cNvSpPr>
            <a:spLocks noGrp="1"/>
          </p:cNvSpPr>
          <p:nvPr>
            <p:ph idx="1"/>
          </p:nvPr>
        </p:nvSpPr>
        <p:spPr>
          <a:xfrm>
            <a:off x="562314" y="1660257"/>
            <a:ext cx="8851979" cy="4429992"/>
          </a:xfrm>
        </p:spPr>
        <p:txBody>
          <a:bodyPr>
            <a:normAutofit/>
          </a:bodyPr>
          <a:lstStyle/>
          <a:p>
            <a:r>
              <a:rPr lang="en-GB" sz="2400" dirty="0"/>
              <a:t>Your firm is acting  for a Claimant in a matter where you have assessed the  value of the claim at £60,000.</a:t>
            </a:r>
          </a:p>
          <a:p>
            <a:r>
              <a:rPr lang="en-GB" sz="2400" dirty="0"/>
              <a:t>You receive correspondence from the Defendant’s solicitor indicating that the Defendant wishes to make a Part 36 offer to settle in the sum of £55,000.</a:t>
            </a:r>
          </a:p>
          <a:p>
            <a:r>
              <a:rPr lang="en-GB" sz="2400" dirty="0"/>
              <a:t>Your supervising partner asks you to draft paragraphs to be put in a letter to the client explaining what a Part 36 offer and what the consequences would be for your client in accepting or declining the offer. </a:t>
            </a:r>
          </a:p>
        </p:txBody>
      </p:sp>
    </p:spTree>
    <p:extLst>
      <p:ext uri="{BB962C8B-B14F-4D97-AF65-F5344CB8AC3E}">
        <p14:creationId xmlns:p14="http://schemas.microsoft.com/office/powerpoint/2010/main" val="961547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1860376-74F1-B44E-0697-BFA9F42FACF5}"/>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b="1"/>
              <a:t>Any Questions?</a:t>
            </a:r>
          </a:p>
        </p:txBody>
      </p:sp>
      <p:sp>
        <p:nvSpPr>
          <p:cNvPr id="20" name="Isosceles Triangle 19">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 name="Picture 2" descr="A group of colorful bubbles with white question marks&#10;&#10;AI-generated content may be incorrect.">
            <a:extLst>
              <a:ext uri="{FF2B5EF4-FFF2-40B4-BE49-F238E27FC236}">
                <a16:creationId xmlns:a16="http://schemas.microsoft.com/office/drawing/2014/main" id="{2B84C7B3-FA73-4BFB-ED47-89148DD1B0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604" y="2166343"/>
            <a:ext cx="3765692" cy="2533283"/>
          </a:xfrm>
          <a:prstGeom prst="rect">
            <a:avLst/>
          </a:prstGeom>
        </p:spPr>
      </p:pic>
    </p:spTree>
    <p:extLst>
      <p:ext uri="{BB962C8B-B14F-4D97-AF65-F5344CB8AC3E}">
        <p14:creationId xmlns:p14="http://schemas.microsoft.com/office/powerpoint/2010/main" val="832691956"/>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722</TotalTime>
  <Words>4795</Words>
  <Application>Microsoft Office PowerPoint</Application>
  <PresentationFormat>Widescreen</PresentationFormat>
  <Paragraphs>248</Paragraphs>
  <Slides>44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Allerta</vt:lpstr>
      <vt:lpstr>inherit</vt:lpstr>
      <vt:lpstr>Inter</vt:lpstr>
      <vt:lpstr>Aptos</vt:lpstr>
      <vt:lpstr>Arial</vt:lpstr>
      <vt:lpstr>Calibri</vt:lpstr>
      <vt:lpstr>Trebuchet MS</vt:lpstr>
      <vt:lpstr>Wingdings 3</vt:lpstr>
      <vt:lpstr>Facet</vt:lpstr>
      <vt:lpstr>Discontinuance, Negotiation and Settlement before Trial</vt:lpstr>
      <vt:lpstr>Aims </vt:lpstr>
      <vt:lpstr>Introduction</vt:lpstr>
      <vt:lpstr>Introduction</vt:lpstr>
      <vt:lpstr>You will need to know</vt:lpstr>
      <vt:lpstr>Discontinuance</vt:lpstr>
      <vt:lpstr>Reasons for Discontinuance</vt:lpstr>
      <vt:lpstr>Consequences of Discontinuance</vt:lpstr>
      <vt:lpstr>Procedure for Discontinuance (Part 38)</vt:lpstr>
      <vt:lpstr>Procedure for Discontinuance (Part 38)</vt:lpstr>
      <vt:lpstr>Procedure for discontinuing</vt:lpstr>
      <vt:lpstr>Procedure for discontinuing</vt:lpstr>
      <vt:lpstr>Resolving disputes by consent</vt:lpstr>
      <vt:lpstr>Does the court need to be involved in any settlement? </vt:lpstr>
      <vt:lpstr>Settlement of any claim involving children and protected parties </vt:lpstr>
      <vt:lpstr>Settling a dispute before proceedings have started</vt:lpstr>
      <vt:lpstr>An agreement reached between parties</vt:lpstr>
      <vt:lpstr>PowerPoint Presentation</vt:lpstr>
      <vt:lpstr>Consent Orders </vt:lpstr>
      <vt:lpstr>Tomlin Orders</vt:lpstr>
      <vt:lpstr>Tomlin Order… continued</vt:lpstr>
      <vt:lpstr>PowerPoint Presentation</vt:lpstr>
      <vt:lpstr>Offers to settle (other than Part 36 offers to settle) </vt:lpstr>
      <vt:lpstr>Calderbank offers </vt:lpstr>
      <vt:lpstr>Offers to settle which are accepted </vt:lpstr>
      <vt:lpstr>Offers to settle which are not accepted</vt:lpstr>
      <vt:lpstr>Offers to settle which are not accepted</vt:lpstr>
      <vt:lpstr>PowerPoint Presentation</vt:lpstr>
      <vt:lpstr>   CPR 36 Offers</vt:lpstr>
      <vt:lpstr>   CPR 36 Definitions </vt:lpstr>
      <vt:lpstr>Form and Content of a CPR 36 Offer</vt:lpstr>
      <vt:lpstr>Consequences if a Claimant Accepts a   Defendant’s CPR 36 Offer</vt:lpstr>
      <vt:lpstr>Consequences if a Claimant Rejects a Defendant’s CPR 36 Offer</vt:lpstr>
      <vt:lpstr>Consequences if a Defendant Accepts  a Claimant’s Part 36 Offer</vt:lpstr>
      <vt:lpstr>Consequences if a Defendant Rejects   a Claimant’s CPR 36 Offer</vt:lpstr>
      <vt:lpstr>Consequences if a Defendant Rejects a Claimants CPR 36 Offer Continued</vt:lpstr>
      <vt:lpstr>PowerPoint Presentation</vt:lpstr>
      <vt:lpstr>Withdrawal or amendment?</vt:lpstr>
      <vt:lpstr>Summary </vt:lpstr>
      <vt:lpstr>PowerPoint Presentation</vt:lpstr>
      <vt:lpstr>PowerPoint Presentation</vt:lpstr>
      <vt:lpstr>PowerPoint Presentation</vt:lpstr>
      <vt:lpstr>TASK</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15</cp:revision>
  <dcterms:created xsi:type="dcterms:W3CDTF">2024-02-03T18:13:02Z</dcterms:created>
  <dcterms:modified xsi:type="dcterms:W3CDTF">2025-04-25T12:31:27Z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