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0" r:id="rId1"/>
    <p:sldMasterId id="2147483701" r:id="rId2"/>
  </p:sldMasterIdLst>
  <p:notesMasterIdLst>
    <p:notesMasterId r:id="rId21"/>
  </p:notesMasterIdLst>
  <p:sldIdLst>
    <p:sldId id="257" r:id="rId3"/>
    <p:sldId id="256" r:id="rId4"/>
    <p:sldId id="258" r:id="rId5"/>
    <p:sldId id="261" r:id="rId6"/>
    <p:sldId id="260" r:id="rId7"/>
    <p:sldId id="264" r:id="rId8"/>
    <p:sldId id="265" r:id="rId9"/>
    <p:sldId id="266" r:id="rId10"/>
    <p:sldId id="267" r:id="rId11"/>
    <p:sldId id="270" r:id="rId12"/>
    <p:sldId id="271" r:id="rId13"/>
    <p:sldId id="272" r:id="rId14"/>
    <p:sldId id="274" r:id="rId15"/>
    <p:sldId id="259" r:id="rId16"/>
    <p:sldId id="268" r:id="rId17"/>
    <p:sldId id="262" r:id="rId18"/>
    <p:sldId id="263" r:id="rId19"/>
    <p:sldId id="269"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6CCFF"/>
    <a:srgbClr val="FF6699"/>
    <a:srgbClr val="FFCCCC"/>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988" autoAdjust="0"/>
    <p:restoredTop sz="94660"/>
  </p:normalViewPr>
  <p:slideViewPr>
    <p:cSldViewPr snapToGrid="0">
      <p:cViewPr varScale="1">
        <p:scale>
          <a:sx n="88" d="100"/>
          <a:sy n="88" d="100"/>
        </p:scale>
        <p:origin x="100" y="3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3" Type="http://schemas.openxmlformats.org/officeDocument/2006/relationships/slide" Target="slides/slide1.xml"/><Relationship Id="rId21"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B49671-48AF-43FD-9AEB-C4737520C8A1}" type="doc">
      <dgm:prSet loTypeId="urn:microsoft.com/office/officeart/2005/8/layout/venn1" loCatId="relationship" qsTypeId="urn:microsoft.com/office/officeart/2005/8/quickstyle/simple1" qsCatId="simple" csTypeId="urn:microsoft.com/office/officeart/2005/8/colors/accent1_2" csCatId="accent1" phldr="1"/>
      <dgm:spPr/>
      <dgm:t>
        <a:bodyPr/>
        <a:lstStyle/>
        <a:p>
          <a:endParaRPr lang="en-GB"/>
        </a:p>
      </dgm:t>
    </dgm:pt>
    <dgm:pt modelId="{4DA8C1FA-C5AD-4238-A861-4CD2A3822718}" type="pres">
      <dgm:prSet presAssocID="{33B49671-48AF-43FD-9AEB-C4737520C8A1}" presName="compositeShape" presStyleCnt="0">
        <dgm:presLayoutVars>
          <dgm:chMax val="7"/>
          <dgm:dir/>
          <dgm:resizeHandles val="exact"/>
        </dgm:presLayoutVars>
      </dgm:prSet>
      <dgm:spPr/>
    </dgm:pt>
  </dgm:ptLst>
  <dgm:cxnLst>
    <dgm:cxn modelId="{A9F9AA94-923B-46E9-8441-D11AA548962F}" type="presOf" srcId="{33B49671-48AF-43FD-9AEB-C4737520C8A1}" destId="{4DA8C1FA-C5AD-4238-A861-4CD2A3822718}" srcOrd="0" destOrd="0" presId="urn:microsoft.com/office/officeart/2005/8/layout/venn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FA7E05B-21D9-4D51-A9D6-38F450EE436A}" type="datetimeFigureOut">
              <a:rPr lang="en-GB" smtClean="0"/>
              <a:t>18/01/2024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4ABAEC-9711-4E4B-AC18-7B94242BA0D4}" type="slidenum">
              <a:rPr lang="en-GB" smtClean="0"/>
              <a:t>‹#›</a:t>
            </a:fld>
            <a:endParaRPr lang="en-GB"/>
          </a:p>
        </p:txBody>
      </p:sp>
    </p:spTree>
    <p:extLst>
      <p:ext uri="{BB962C8B-B14F-4D97-AF65-F5344CB8AC3E}">
        <p14:creationId xmlns:p14="http://schemas.microsoft.com/office/powerpoint/2010/main" val="30493475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04823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721850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2968809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191934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077581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0833437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54880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369488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316919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39020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5051931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8511132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8FB97-F95A-681D-0BEE-9E592E0D791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4C4A5068-3A10-F106-3E72-15F34CD3FD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145EC22-E7C2-B9FC-377E-86800CA222CA}"/>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4BD6C281-CBDF-51DB-063F-9CA07E205D6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11733C-298E-53FE-34E7-9CF44164D2D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176836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7B2856-29B6-3246-22E6-6D8B849FA86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59EDE1D-3077-2FF4-C10A-49EC62AE4E6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628723-0031-F085-76D1-4D66A8766B33}"/>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23B41F60-BDAC-C56F-28CC-071C2DAEEE0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3E4B8A0-0F93-3A55-DCDB-197AFB25796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30187660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4DACFF-DA7F-2420-3A82-0E16C88A641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DE65A97-112A-BCD8-4DE7-EBF2825E494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9BDC8D8-67F4-87C4-ABA9-4F794C265B5F}"/>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82C38EFD-1484-1FAE-F9D1-9FE440F3B57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FC0FC55-1F0A-F94D-1EC6-306F75C95C7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494026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E26ABF-4554-E5FA-DD76-140C7E6B190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CC2D842-7387-6B0B-F84C-10634E09436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A79426-14A5-CA82-FBA5-E98E9CC1753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EFC74D3-9B5C-4414-DBC1-54C1D4DB9F2F}"/>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6" name="Footer Placeholder 5">
            <a:extLst>
              <a:ext uri="{FF2B5EF4-FFF2-40B4-BE49-F238E27FC236}">
                <a16:creationId xmlns:a16="http://schemas.microsoft.com/office/drawing/2014/main" id="{243721AA-74AA-261D-39BB-DE578F93ADD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2B872C3-48DE-E885-FDC4-547DBBC959D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3130190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B9ADE-6638-5A19-EE30-E68147A9613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183D4CD-0DA1-665B-EE08-9454BB437FD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36FE3C4-878B-AA02-C6EC-B25F24700D9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9D39F21-C0BF-4D36-4B79-8EC5F905B4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99D0F29-9D74-38CD-7FC9-5C366DADA46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0A1DE16-7612-AD70-7D30-81A5BCBA0CFA}"/>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8" name="Footer Placeholder 7">
            <a:extLst>
              <a:ext uri="{FF2B5EF4-FFF2-40B4-BE49-F238E27FC236}">
                <a16:creationId xmlns:a16="http://schemas.microsoft.com/office/drawing/2014/main" id="{13A8C379-5D1F-0C84-CEB9-1F93992D6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0BE4C93E-E77F-E2D7-A238-510EB52E15F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813472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83C277-B7B3-B581-509E-F03CF0F5F89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7C84BA0-35D0-B234-6B81-D422B2B69BAD}"/>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4" name="Footer Placeholder 3">
            <a:extLst>
              <a:ext uri="{FF2B5EF4-FFF2-40B4-BE49-F238E27FC236}">
                <a16:creationId xmlns:a16="http://schemas.microsoft.com/office/drawing/2014/main" id="{A50B0051-8EE1-2AAF-9E59-917F2930E1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49DC492-340E-A487-DA7F-1B0F6C8B67B4}"/>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4932237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1C59C1-6264-DF3C-ED5B-9A63EBF5F386}"/>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3" name="Footer Placeholder 2">
            <a:extLst>
              <a:ext uri="{FF2B5EF4-FFF2-40B4-BE49-F238E27FC236}">
                <a16:creationId xmlns:a16="http://schemas.microsoft.com/office/drawing/2014/main" id="{12F7F4AD-C80E-609E-F49B-89F7AC19792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2A70012-5301-5D3E-DD84-1F91FA03A47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422026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06EB0A-7A38-CC46-C95B-DD5F6EE9B5C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5305F37-8287-0C01-6ADE-6AE5751D574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8CD215-5304-AACC-7125-E6C39A42EA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5075FF4-7916-BD13-33B0-E1C7DC5631BF}"/>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6" name="Footer Placeholder 5">
            <a:extLst>
              <a:ext uri="{FF2B5EF4-FFF2-40B4-BE49-F238E27FC236}">
                <a16:creationId xmlns:a16="http://schemas.microsoft.com/office/drawing/2014/main" id="{8639B8E0-E6E2-CB56-341C-CCFB7A73CD7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B53FD3A-EDD4-4EE3-D17F-2729637CF23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926638143"/>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CFE202-1D2C-A327-66C2-A79A20A83B3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2231756-B91A-5A35-D2A4-5D33706B24F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59312C0-5B39-538B-7A4E-42BBEDF6167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B57A470-91C8-E70E-A3A6-B7E93694F221}"/>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6" name="Footer Placeholder 5">
            <a:extLst>
              <a:ext uri="{FF2B5EF4-FFF2-40B4-BE49-F238E27FC236}">
                <a16:creationId xmlns:a16="http://schemas.microsoft.com/office/drawing/2014/main" id="{DB0D8807-EFAC-CD38-27AB-5BD5FBD7100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7AD196C-8365-5EC2-C74E-1D776A8396A6}"/>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7096710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A482CB-B12E-4ED2-C013-EA42C89A720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A4AEC6F-8909-669A-5446-DFF802C1583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F87413-CC95-EDA5-985D-C7CCF4E937D3}"/>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24273128-9B50-C494-709E-13A16588455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1C93E54-5BD9-0262-09C1-8EC545F5DF7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8474832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4BFF34-7992-DDFE-0AB2-9E604FEEEFE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7972CDD-9D5B-4E79-1FB5-B764DA0AEAF4}"/>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CF7DF5A-7854-ADB7-C439-47A16136D9A5}"/>
              </a:ext>
            </a:extLst>
          </p:cNvPr>
          <p:cNvSpPr>
            <a:spLocks noGrp="1"/>
          </p:cNvSpPr>
          <p:nvPr>
            <p:ph type="dt" sz="half" idx="10"/>
          </p:nvPr>
        </p:nvSpPr>
        <p:spPr/>
        <p:txBody>
          <a:body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D99E88BB-71B4-AEF7-0F06-61D59902337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3C4B9A7-14A1-BA0C-5F40-D79B00AF43EB}"/>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1946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3776335908"/>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688" r:id="rId4"/>
    <p:sldLayoutId id="2147483689" r:id="rId5"/>
    <p:sldLayoutId id="2147483690" r:id="rId6"/>
    <p:sldLayoutId id="2147483695" r:id="rId7"/>
    <p:sldLayoutId id="2147483691" r:id="rId8"/>
    <p:sldLayoutId id="2147483692" r:id="rId9"/>
    <p:sldLayoutId id="2147483693" r:id="rId10"/>
    <p:sldLayoutId id="2147483694" r:id="rId11"/>
    <p:sldLayoutId id="214748369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E4030C9-65DC-BFB2-66BB-6273BE0648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B04323-CC9A-1A19-2ACC-8F571BEA422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11BE25-F8F3-7851-B4A4-FDD01063578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1/18/2024</a:t>
            </a:fld>
            <a:endParaRPr lang="en-US"/>
          </a:p>
        </p:txBody>
      </p:sp>
      <p:sp>
        <p:nvSpPr>
          <p:cNvPr id="5" name="Footer Placeholder 4">
            <a:extLst>
              <a:ext uri="{FF2B5EF4-FFF2-40B4-BE49-F238E27FC236}">
                <a16:creationId xmlns:a16="http://schemas.microsoft.com/office/drawing/2014/main" id="{0C511AAF-14BB-21F3-7179-044792249A7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8BAA415F-E152-CEB3-131D-13355AAA86F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30064350"/>
      </p:ext>
    </p:extLst>
  </p:cSld>
  <p:clrMap bg1="lt1" tx1="dk1" bg2="lt2" tx2="dk2" accent1="accent1" accent2="accent2" accent3="accent3" accent4="accent4" accent5="accent5" accent6="accent6" hlink="hlink" folHlink="folHlink"/>
  <p:sldLayoutIdLst>
    <p:sldLayoutId id="2147483702" r:id="rId1"/>
    <p:sldLayoutId id="2147483703" r:id="rId2"/>
    <p:sldLayoutId id="2147483704" r:id="rId3"/>
    <p:sldLayoutId id="2147483705" r:id="rId4"/>
    <p:sldLayoutId id="2147483706" r:id="rId5"/>
    <p:sldLayoutId id="2147483707" r:id="rId6"/>
    <p:sldLayoutId id="2147483708" r:id="rId7"/>
    <p:sldLayoutId id="2147483709" r:id="rId8"/>
    <p:sldLayoutId id="2147483710" r:id="rId9"/>
    <p:sldLayoutId id="2147483711" r:id="rId10"/>
    <p:sldLayoutId id="214748371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8" Type="http://schemas.openxmlformats.org/officeDocument/2006/relationships/hyperlink" Target="https://youtu.be/nktd6VgfRaA" TargetMode="External"/><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1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hyperlink" Target="https://www.youtube.com/watch?v=VNNsN9IJkws" TargetMode="External"/><Relationship Id="rId2" Type="http://schemas.openxmlformats.org/officeDocument/2006/relationships/image" Target="../media/image3.png"/><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4S25Ttk8raA" TargetMode="External"/><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3" Type="http://schemas.openxmlformats.org/officeDocument/2006/relationships/hyperlink" Target="https://www.youtube.com/watch?v=5-rKvzi7SGY" TargetMode="External"/><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4.xml"/><Relationship Id="rId4" Type="http://schemas.openxmlformats.org/officeDocument/2006/relationships/hyperlink" Target="https://www.youtube.com/watch?v=p1Ptn7n6bok"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png"/><Relationship Id="rId1" Type="http://schemas.openxmlformats.org/officeDocument/2006/relationships/slideLayout" Target="../slideLayouts/slideLayout14.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jpeg"/></Relationships>
</file>

<file path=ppt/slides/_rels/slide11.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hyperlink" Target="https://www.youtube.com/watch?v=rrBtbZLBhAs" TargetMode="External"/><Relationship Id="rId3" Type="http://schemas.openxmlformats.org/officeDocument/2006/relationships/image" Target="../media/image16.png"/><Relationship Id="rId7" Type="http://schemas.openxmlformats.org/officeDocument/2006/relationships/image" Target="../media/image20.png"/><Relationship Id="rId12" Type="http://schemas.openxmlformats.org/officeDocument/2006/relationships/image" Target="../media/image25.png"/><Relationship Id="rId2" Type="http://schemas.openxmlformats.org/officeDocument/2006/relationships/image" Target="../media/image15.png"/><Relationship Id="rId1" Type="http://schemas.openxmlformats.org/officeDocument/2006/relationships/slideLayout" Target="../slideLayouts/slideLayout14.xml"/><Relationship Id="rId6" Type="http://schemas.openxmlformats.org/officeDocument/2006/relationships/image" Target="../media/image19.png"/><Relationship Id="rId11" Type="http://schemas.openxmlformats.org/officeDocument/2006/relationships/image" Target="../media/image24.png"/><Relationship Id="rId5" Type="http://schemas.openxmlformats.org/officeDocument/2006/relationships/image" Target="../media/image18.png"/><Relationship Id="rId10" Type="http://schemas.openxmlformats.org/officeDocument/2006/relationships/image" Target="../media/image23.png"/><Relationship Id="rId4" Type="http://schemas.openxmlformats.org/officeDocument/2006/relationships/image" Target="../media/image17.png"/><Relationship Id="rId9" Type="http://schemas.openxmlformats.org/officeDocument/2006/relationships/image" Target="../media/image22.png"/></Relationships>
</file>

<file path=ppt/slides/_rels/slide12.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image" Target="../media/image26.png"/><Relationship Id="rId1" Type="http://schemas.openxmlformats.org/officeDocument/2006/relationships/slideLayout" Target="../slideLayouts/slideLayout14.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13.xml.rels><?xml version="1.0" encoding="UTF-8" standalone="yes"?>
<Relationships xmlns="http://schemas.openxmlformats.org/package/2006/relationships"><Relationship Id="rId2" Type="http://schemas.openxmlformats.org/officeDocument/2006/relationships/image" Target="../media/image32.jpeg"/><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VNNsN9IJkws" TargetMode="External"/><Relationship Id="rId2" Type="http://schemas.openxmlformats.org/officeDocument/2006/relationships/hyperlink" Target="https://thousanddays.org/why-1000-days/" TargetMode="External"/><Relationship Id="rId1" Type="http://schemas.openxmlformats.org/officeDocument/2006/relationships/slideLayout" Target="../slideLayouts/slideLayout14.xml"/><Relationship Id="rId5" Type="http://schemas.openxmlformats.org/officeDocument/2006/relationships/hyperlink" Target="https://assets.publishing.service.gov.uk/government/uploads/system/uploads/attachment_data/file/973112/The_best_start_for_life_" TargetMode="External"/><Relationship Id="rId4" Type="http://schemas.openxmlformats.org/officeDocument/2006/relationships/hyperlink" Target="https://www.gov.wales/sites/default/files/publications/2022-12/early-years-workforce-plan.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www.gov.wales/sites/default/files/publications/2019-07/independent-review-of-childcare-services.pdf" TargetMode="External"/><Relationship Id="rId7" Type="http://schemas.openxmlformats.org/officeDocument/2006/relationships/hyperlink" Target="https://wellbeingswithalysia.com/baby-sensory-activities/" TargetMode="External"/><Relationship Id="rId2" Type="http://schemas.openxmlformats.org/officeDocument/2006/relationships/hyperlink" Target="https://assets.publishing.service.gov.uk/media/626a7b1a8fa8f57a39974184/SCEYP_thematic_report-_April_2022.pdf" TargetMode="External"/><Relationship Id="rId1" Type="http://schemas.openxmlformats.org/officeDocument/2006/relationships/slideLayout" Target="../slideLayouts/slideLayout14.xml"/><Relationship Id="rId6" Type="http://schemas.openxmlformats.org/officeDocument/2006/relationships/hyperlink" Target="https://www.pkc.gov.uk/media/37604/Let-the-Children-Play-Loose-Parts-Play/pdf/Let_the_Children_Play_-_Loose_Parts_Play.pdf?m=636113641055630000" TargetMode="External"/><Relationship Id="rId5" Type="http://schemas.openxmlformats.org/officeDocument/2006/relationships/hyperlink" Target="https://www.wavetrust.org/Handlers/Download.ashx?IDMF=e1b25e67-b13b-4e19-a3f6-9093e56d6a31" TargetMode="External"/><Relationship Id="rId4" Type="http://schemas.openxmlformats.org/officeDocument/2006/relationships/hyperlink" Target="https://irresistible-learning.co.uk/woodwork/" TargetMode="External"/></Relationships>
</file>

<file path=ppt/slides/_rels/slide16.xml.rels><?xml version="1.0" encoding="UTF-8" standalone="yes"?>
<Relationships xmlns="http://schemas.openxmlformats.org/package/2006/relationships"><Relationship Id="rId8" Type="http://schemas.openxmlformats.org/officeDocument/2006/relationships/hyperlink" Target="https://www.eymatters.co.uk/wp-content/uploads/2021/04/pleys-report_singlepages.pdf" TargetMode="External"/><Relationship Id="rId3" Type="http://schemas.openxmlformats.org/officeDocument/2006/relationships/hyperlink" Target="https://www.nifplay.org/what-is-play/types-of-play/attunement-play/" TargetMode="External"/><Relationship Id="rId7" Type="http://schemas.openxmlformats.org/officeDocument/2006/relationships/hyperlink" Target="https://pathways.org/watch/tummy-time-abilities-at-1-month/" TargetMode="External"/><Relationship Id="rId2" Type="http://schemas.openxmlformats.org/officeDocument/2006/relationships/hyperlink" Target="https://www.unicef-irc.org/article/958-the-first-1000-days-of-life-the-brains-window-of-opportunity.html" TargetMode="External"/><Relationship Id="rId1" Type="http://schemas.openxmlformats.org/officeDocument/2006/relationships/slideLayout" Target="../slideLayouts/slideLayout14.xml"/><Relationship Id="rId6" Type="http://schemas.openxmlformats.org/officeDocument/2006/relationships/hyperlink" Target="https://www.suttontrust.com/wp-content/uploads/2020/08/Early_Years_Workforce_Review_.pdf" TargetMode="External"/><Relationship Id="rId5" Type="http://schemas.openxmlformats.org/officeDocument/2006/relationships/hyperlink" Target="https://www.pacey.org.uk/news-and-views/pacey-blog/2016/july-2016/%E2%80%98professional-love%E2%80%99-in-early-years-settings/" TargetMode="External"/><Relationship Id="rId10" Type="http://schemas.openxmlformats.org/officeDocument/2006/relationships/hyperlink" Target="https://www.communicationtheory.org/classical-conditioning-the-pavlovs-dogs-experiment/" TargetMode="External"/><Relationship Id="rId4" Type="http://schemas.openxmlformats.org/officeDocument/2006/relationships/hyperlink" Target="https://assets.publishing.service.gov.uk/media/5a74af28ed915d0e8e39a315/Nutbrown-Review.pdf" TargetMode="External"/><Relationship Id="rId9" Type="http://schemas.openxmlformats.org/officeDocument/2006/relationships/hyperlink" Target="https://www.psfamilynyc.org/about-psfamilynyc/pikler-childcare-principles/"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www.tts-group.co.uk/blog/2017/02/07/loose-part-play-little-miss-early-years.html" TargetMode="External"/><Relationship Id="rId3" Type="http://schemas.openxmlformats.org/officeDocument/2006/relationships/image" Target="../media/image33.png"/><Relationship Id="rId7" Type="http://schemas.openxmlformats.org/officeDocument/2006/relationships/hyperlink" Target="https://www.theempowerededucatoronline.com/2017/08/block-play-ideas.html/" TargetMode="External"/><Relationship Id="rId2" Type="http://schemas.openxmlformats.org/officeDocument/2006/relationships/hyperlink" Target="https://www.gov.wales/sites/default/files/publications/2019-07/flying-start-health-programme-guidance_0.pdf" TargetMode="External"/><Relationship Id="rId1" Type="http://schemas.openxmlformats.org/officeDocument/2006/relationships/slideLayout" Target="../slideLayouts/slideLayout14.xml"/><Relationship Id="rId6" Type="http://schemas.openxmlformats.org/officeDocument/2006/relationships/hyperlink" Target="https://www.theeducationpeople.org/blog/exploring-pedagogy-introducing-urie-bronfenbrenner/" TargetMode="External"/><Relationship Id="rId5" Type="http://schemas.openxmlformats.org/officeDocument/2006/relationships/hyperlink" Target="http://psychologydos.weebly.com/psych-journal/journal-8-urie-bronfenbrenners-ecological-systems-theory" TargetMode="External"/><Relationship Id="rId4" Type="http://schemas.openxmlformats.org/officeDocument/2006/relationships/hyperlink" Target="https://doi.org/10.1542/peds.2017-3716"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tommys.org/pregnancy-information/blogs-and-stories/im-pregnant/pregnancy-news-and-blogs/study-shows-benefits-mindfulness-pregnancy" TargetMode="External"/><Relationship Id="rId2" Type="http://schemas.openxmlformats.org/officeDocument/2006/relationships/hyperlink" Target="https://wunderled.com/blog/the-benefits-of-clay-play-understanding-the-exploration-stage-of-children/" TargetMode="External"/><Relationship Id="rId1" Type="http://schemas.openxmlformats.org/officeDocument/2006/relationships/slideLayout" Target="../slideLayouts/slideLayout14.xml"/><Relationship Id="rId5" Type="http://schemas.openxmlformats.org/officeDocument/2006/relationships/hyperlink" Target="https://www.mffy.com/blog/exploring-and-playing-with-objects-treasure-baskets-and-heuristic-play" TargetMode="External"/><Relationship Id="rId4" Type="http://schemas.openxmlformats.org/officeDocument/2006/relationships/hyperlink" Target="https://www.youtube.com/watch?v=p1Ptn7n6bo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3295AA3-2AE4-7856-3A3C-A15949928932}"/>
              </a:ext>
            </a:extLst>
          </p:cNvPr>
          <p:cNvSpPr txBox="1"/>
          <p:nvPr/>
        </p:nvSpPr>
        <p:spPr>
          <a:xfrm>
            <a:off x="3135086" y="326571"/>
            <a:ext cx="4971939" cy="3046988"/>
          </a:xfrm>
          <a:prstGeom prst="rect">
            <a:avLst/>
          </a:prstGeom>
          <a:noFill/>
        </p:spPr>
        <p:txBody>
          <a:bodyPr wrap="none" rtlCol="0">
            <a:spAutoFit/>
          </a:bodyPr>
          <a:lstStyle/>
          <a:p>
            <a:pPr algn="ctr"/>
            <a:r>
              <a:rPr lang="en-GB" sz="4800" dirty="0"/>
              <a:t>Bianca Llewellyn</a:t>
            </a:r>
          </a:p>
          <a:p>
            <a:pPr algn="ctr"/>
            <a:r>
              <a:rPr lang="en-GB" sz="4800" dirty="0"/>
              <a:t>The First 1000 days</a:t>
            </a:r>
          </a:p>
          <a:p>
            <a:pPr algn="ctr"/>
            <a:r>
              <a:rPr lang="en-GB" sz="4800" dirty="0"/>
              <a:t>ECEY4005C</a:t>
            </a:r>
          </a:p>
          <a:p>
            <a:pPr algn="ctr"/>
            <a:r>
              <a:rPr lang="en-GB" sz="4800" dirty="0"/>
              <a:t>3134 Words</a:t>
            </a:r>
          </a:p>
        </p:txBody>
      </p:sp>
    </p:spTree>
    <p:extLst>
      <p:ext uri="{BB962C8B-B14F-4D97-AF65-F5344CB8AC3E}">
        <p14:creationId xmlns:p14="http://schemas.microsoft.com/office/powerpoint/2010/main" val="226462911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descr="A mosaic of colorful geometric shapes">
            <a:extLst>
              <a:ext uri="{FF2B5EF4-FFF2-40B4-BE49-F238E27FC236}">
                <a16:creationId xmlns:a16="http://schemas.microsoft.com/office/drawing/2014/main" id="{F6C7BEC9-A2BA-C9D2-A830-B93BF9E40801}"/>
              </a:ext>
            </a:extLst>
          </p:cNvPr>
          <p:cNvPicPr>
            <a:picLocks noChangeAspect="1"/>
          </p:cNvPicPr>
          <p:nvPr/>
        </p:nvPicPr>
        <p:blipFill rotWithShape="1">
          <a:blip r:embed="rId2"/>
          <a:srcRect t="16930" r="1" b="2215"/>
          <a:stretch/>
        </p:blipFill>
        <p:spPr>
          <a:xfrm>
            <a:off x="1" y="10"/>
            <a:ext cx="10158983" cy="6857990"/>
          </a:xfrm>
          <a:custGeom>
            <a:avLst/>
            <a:gdLst/>
            <a:ahLst/>
            <a:cxnLst/>
            <a:rect l="l" t="t" r="r" b="b"/>
            <a:pathLst>
              <a:path w="11862683" h="6858000">
                <a:moveTo>
                  <a:pt x="0" y="0"/>
                </a:moveTo>
                <a:lnTo>
                  <a:pt x="4038600" y="0"/>
                </a:lnTo>
                <a:lnTo>
                  <a:pt x="4114800" y="0"/>
                </a:lnTo>
                <a:lnTo>
                  <a:pt x="4282294" y="0"/>
                </a:lnTo>
                <a:lnTo>
                  <a:pt x="6139260" y="0"/>
                </a:lnTo>
                <a:lnTo>
                  <a:pt x="6362810" y="0"/>
                </a:lnTo>
                <a:lnTo>
                  <a:pt x="7272221" y="0"/>
                </a:lnTo>
                <a:lnTo>
                  <a:pt x="10815342" y="0"/>
                </a:lnTo>
                <a:cubicBezTo>
                  <a:pt x="10709672" y="35571"/>
                  <a:pt x="10607020" y="78255"/>
                  <a:pt x="10501350" y="110269"/>
                </a:cubicBezTo>
                <a:cubicBezTo>
                  <a:pt x="10516447" y="145839"/>
                  <a:pt x="10531542" y="138725"/>
                  <a:pt x="10546639" y="135168"/>
                </a:cubicBezTo>
                <a:cubicBezTo>
                  <a:pt x="10637212" y="120941"/>
                  <a:pt x="10730806" y="110269"/>
                  <a:pt x="10818360" y="71141"/>
                </a:cubicBezTo>
                <a:cubicBezTo>
                  <a:pt x="10839496" y="64027"/>
                  <a:pt x="10863648" y="64027"/>
                  <a:pt x="10872705" y="88927"/>
                </a:cubicBezTo>
                <a:cubicBezTo>
                  <a:pt x="10887801" y="124497"/>
                  <a:pt x="10866668" y="145839"/>
                  <a:pt x="10845532" y="163625"/>
                </a:cubicBezTo>
                <a:cubicBezTo>
                  <a:pt x="10809304" y="195638"/>
                  <a:pt x="10767036" y="188525"/>
                  <a:pt x="10727787" y="192082"/>
                </a:cubicBezTo>
                <a:cubicBezTo>
                  <a:pt x="10619098" y="209867"/>
                  <a:pt x="10567772" y="259665"/>
                  <a:pt x="10543619" y="373491"/>
                </a:cubicBezTo>
                <a:cubicBezTo>
                  <a:pt x="10637212" y="327250"/>
                  <a:pt x="10730806" y="384162"/>
                  <a:pt x="10821380" y="352148"/>
                </a:cubicBezTo>
                <a:cubicBezTo>
                  <a:pt x="10845532" y="345034"/>
                  <a:pt x="10881763" y="355706"/>
                  <a:pt x="10869686" y="394834"/>
                </a:cubicBezTo>
                <a:cubicBezTo>
                  <a:pt x="10857610" y="430405"/>
                  <a:pt x="10818360" y="458860"/>
                  <a:pt x="10887801" y="451747"/>
                </a:cubicBezTo>
                <a:cubicBezTo>
                  <a:pt x="10939127" y="448189"/>
                  <a:pt x="10954222" y="405504"/>
                  <a:pt x="10969318" y="359262"/>
                </a:cubicBezTo>
                <a:cubicBezTo>
                  <a:pt x="10981394" y="334364"/>
                  <a:pt x="11014605" y="320135"/>
                  <a:pt x="11038758" y="334364"/>
                </a:cubicBezTo>
                <a:cubicBezTo>
                  <a:pt x="11068949" y="348592"/>
                  <a:pt x="11059892" y="387720"/>
                  <a:pt x="11059892" y="416176"/>
                </a:cubicBezTo>
                <a:cubicBezTo>
                  <a:pt x="11062912" y="469532"/>
                  <a:pt x="11038758" y="494431"/>
                  <a:pt x="10996491" y="505101"/>
                </a:cubicBezTo>
                <a:cubicBezTo>
                  <a:pt x="10945164" y="519330"/>
                  <a:pt x="10893840" y="537116"/>
                  <a:pt x="10827418" y="558458"/>
                </a:cubicBezTo>
                <a:cubicBezTo>
                  <a:pt x="10899878" y="594028"/>
                  <a:pt x="10954222" y="586915"/>
                  <a:pt x="11008566" y="558458"/>
                </a:cubicBezTo>
                <a:cubicBezTo>
                  <a:pt x="11074988" y="526444"/>
                  <a:pt x="11162542" y="483759"/>
                  <a:pt x="11216886" y="522887"/>
                </a:cubicBezTo>
                <a:cubicBezTo>
                  <a:pt x="11298403" y="579800"/>
                  <a:pt x="11364824" y="544229"/>
                  <a:pt x="11437284" y="533558"/>
                </a:cubicBezTo>
                <a:cubicBezTo>
                  <a:pt x="11588242" y="512216"/>
                  <a:pt x="11494648" y="480203"/>
                  <a:pt x="11645605" y="462417"/>
                </a:cubicBezTo>
                <a:cubicBezTo>
                  <a:pt x="11705988" y="455303"/>
                  <a:pt x="11769390" y="426847"/>
                  <a:pt x="11856944" y="465975"/>
                </a:cubicBezTo>
                <a:cubicBezTo>
                  <a:pt x="11461437" y="672284"/>
                  <a:pt x="11274250" y="658055"/>
                  <a:pt x="10921012" y="910606"/>
                </a:cubicBezTo>
                <a:cubicBezTo>
                  <a:pt x="10936107" y="935506"/>
                  <a:pt x="10951202" y="924835"/>
                  <a:pt x="10966299" y="921277"/>
                </a:cubicBezTo>
                <a:cubicBezTo>
                  <a:pt x="10990452" y="917720"/>
                  <a:pt x="11020644" y="903491"/>
                  <a:pt x="11026682" y="949734"/>
                </a:cubicBezTo>
                <a:cubicBezTo>
                  <a:pt x="11029702" y="985305"/>
                  <a:pt x="11011585" y="1003089"/>
                  <a:pt x="10981394" y="1006647"/>
                </a:cubicBezTo>
                <a:cubicBezTo>
                  <a:pt x="10893840" y="1020875"/>
                  <a:pt x="10815342" y="1070674"/>
                  <a:pt x="10736844" y="1113358"/>
                </a:cubicBezTo>
                <a:cubicBezTo>
                  <a:pt x="10700615" y="1131144"/>
                  <a:pt x="10661366" y="1156043"/>
                  <a:pt x="10676462" y="1220069"/>
                </a:cubicBezTo>
                <a:cubicBezTo>
                  <a:pt x="10706652" y="1237855"/>
                  <a:pt x="10727787" y="1212955"/>
                  <a:pt x="10751940" y="1209399"/>
                </a:cubicBezTo>
                <a:cubicBezTo>
                  <a:pt x="10776093" y="1205842"/>
                  <a:pt x="10833457" y="1220069"/>
                  <a:pt x="10818360" y="1230741"/>
                </a:cubicBezTo>
                <a:cubicBezTo>
                  <a:pt x="10748920" y="1269868"/>
                  <a:pt x="10875724" y="1365909"/>
                  <a:pt x="10791190" y="1365909"/>
                </a:cubicBezTo>
                <a:cubicBezTo>
                  <a:pt x="10652309" y="1365909"/>
                  <a:pt x="10576830" y="1536647"/>
                  <a:pt x="10443988" y="1540204"/>
                </a:cubicBezTo>
                <a:cubicBezTo>
                  <a:pt x="10422854" y="1540204"/>
                  <a:pt x="10413797" y="1572219"/>
                  <a:pt x="10413797" y="1597117"/>
                </a:cubicBezTo>
                <a:cubicBezTo>
                  <a:pt x="10413797" y="1629132"/>
                  <a:pt x="10434930" y="1632688"/>
                  <a:pt x="10456064" y="1636245"/>
                </a:cubicBezTo>
                <a:cubicBezTo>
                  <a:pt x="10489275" y="1639802"/>
                  <a:pt x="10525504" y="1597117"/>
                  <a:pt x="10567772" y="1657587"/>
                </a:cubicBezTo>
                <a:cubicBezTo>
                  <a:pt x="10489275" y="1693158"/>
                  <a:pt x="10407758" y="1728729"/>
                  <a:pt x="10410777" y="1849668"/>
                </a:cubicBezTo>
                <a:cubicBezTo>
                  <a:pt x="10410777" y="1881683"/>
                  <a:pt x="10377566" y="1895910"/>
                  <a:pt x="10353413" y="1903025"/>
                </a:cubicBezTo>
                <a:cubicBezTo>
                  <a:pt x="10311146" y="1917252"/>
                  <a:pt x="10277935" y="1938595"/>
                  <a:pt x="10253782" y="1984836"/>
                </a:cubicBezTo>
                <a:cubicBezTo>
                  <a:pt x="10253782" y="1995507"/>
                  <a:pt x="10253782" y="2002622"/>
                  <a:pt x="10253782" y="2013292"/>
                </a:cubicBezTo>
                <a:cubicBezTo>
                  <a:pt x="10259820" y="2123562"/>
                  <a:pt x="10320202" y="2120004"/>
                  <a:pt x="10386624" y="2102219"/>
                </a:cubicBezTo>
                <a:cubicBezTo>
                  <a:pt x="10465122" y="2080877"/>
                  <a:pt x="10543619" y="2038192"/>
                  <a:pt x="10628156" y="2077320"/>
                </a:cubicBezTo>
                <a:cubicBezTo>
                  <a:pt x="10510408" y="2130676"/>
                  <a:pt x="10380586" y="2134233"/>
                  <a:pt x="10271896" y="2208931"/>
                </a:cubicBezTo>
                <a:cubicBezTo>
                  <a:pt x="10676462" y="2223159"/>
                  <a:pt x="11032720" y="1984836"/>
                  <a:pt x="11425208" y="1892353"/>
                </a:cubicBezTo>
                <a:cubicBezTo>
                  <a:pt x="11413131" y="1952823"/>
                  <a:pt x="11379920" y="1967051"/>
                  <a:pt x="11352748" y="1974165"/>
                </a:cubicBezTo>
                <a:cubicBezTo>
                  <a:pt x="11207830" y="2020407"/>
                  <a:pt x="11081026" y="2112891"/>
                  <a:pt x="10948184" y="2191146"/>
                </a:cubicBezTo>
                <a:cubicBezTo>
                  <a:pt x="10893840" y="2223159"/>
                  <a:pt x="10854590" y="2258731"/>
                  <a:pt x="10833457" y="2326314"/>
                </a:cubicBezTo>
                <a:cubicBezTo>
                  <a:pt x="10815342" y="2390340"/>
                  <a:pt x="10779112" y="2418796"/>
                  <a:pt x="10712690" y="2401012"/>
                </a:cubicBezTo>
                <a:cubicBezTo>
                  <a:pt x="10658346" y="2386784"/>
                  <a:pt x="10600982" y="2393898"/>
                  <a:pt x="10543619" y="2401012"/>
                </a:cubicBezTo>
                <a:cubicBezTo>
                  <a:pt x="10480218" y="2408126"/>
                  <a:pt x="10407758" y="2479267"/>
                  <a:pt x="10422854" y="2518395"/>
                </a:cubicBezTo>
                <a:cubicBezTo>
                  <a:pt x="10453044" y="2582422"/>
                  <a:pt x="10504370" y="2550408"/>
                  <a:pt x="10546639" y="2543294"/>
                </a:cubicBezTo>
                <a:cubicBezTo>
                  <a:pt x="10597964" y="2536181"/>
                  <a:pt x="10691556" y="2518395"/>
                  <a:pt x="10691556" y="2525509"/>
                </a:cubicBezTo>
                <a:cubicBezTo>
                  <a:pt x="10724768" y="2685576"/>
                  <a:pt x="10800246" y="2564636"/>
                  <a:pt x="10854590" y="2564636"/>
                </a:cubicBezTo>
                <a:cubicBezTo>
                  <a:pt x="10905916" y="2564636"/>
                  <a:pt x="10957241" y="2546851"/>
                  <a:pt x="11005548" y="2532623"/>
                </a:cubicBezTo>
                <a:cubicBezTo>
                  <a:pt x="11068949" y="2514837"/>
                  <a:pt x="11126312" y="2546851"/>
                  <a:pt x="11186696" y="2553965"/>
                </a:cubicBezTo>
                <a:cubicBezTo>
                  <a:pt x="11241040" y="2561080"/>
                  <a:pt x="11210850" y="2653563"/>
                  <a:pt x="11244060" y="2692689"/>
                </a:cubicBezTo>
                <a:cubicBezTo>
                  <a:pt x="11250097" y="2703362"/>
                  <a:pt x="11256136" y="2703362"/>
                  <a:pt x="11262174" y="2703362"/>
                </a:cubicBezTo>
                <a:cubicBezTo>
                  <a:pt x="11280289" y="2980812"/>
                  <a:pt x="11597299" y="2913227"/>
                  <a:pt x="11597299" y="2923898"/>
                </a:cubicBezTo>
                <a:cubicBezTo>
                  <a:pt x="11624471" y="2941684"/>
                  <a:pt x="11657682" y="2899000"/>
                  <a:pt x="11690892" y="2941684"/>
                </a:cubicBezTo>
                <a:cubicBezTo>
                  <a:pt x="11548993" y="3137322"/>
                  <a:pt x="11331614" y="3183563"/>
                  <a:pt x="11138390" y="3329402"/>
                </a:cubicBezTo>
                <a:cubicBezTo>
                  <a:pt x="11298403" y="3379202"/>
                  <a:pt x="11391998" y="3208463"/>
                  <a:pt x="11509744" y="3229805"/>
                </a:cubicBezTo>
                <a:cubicBezTo>
                  <a:pt x="11567107" y="3283162"/>
                  <a:pt x="11395016" y="3368530"/>
                  <a:pt x="11561068" y="3393429"/>
                </a:cubicBezTo>
                <a:cubicBezTo>
                  <a:pt x="11488610" y="3439672"/>
                  <a:pt x="11437284" y="3485914"/>
                  <a:pt x="11385959" y="3539269"/>
                </a:cubicBezTo>
                <a:cubicBezTo>
                  <a:pt x="11298403" y="3635309"/>
                  <a:pt x="11280289" y="3699337"/>
                  <a:pt x="11322556" y="3827390"/>
                </a:cubicBezTo>
                <a:cubicBezTo>
                  <a:pt x="11349730" y="3912759"/>
                  <a:pt x="11388978" y="3991015"/>
                  <a:pt x="11352748" y="4090612"/>
                </a:cubicBezTo>
                <a:cubicBezTo>
                  <a:pt x="11328595" y="4158196"/>
                  <a:pt x="11337653" y="4204438"/>
                  <a:pt x="11428226" y="4172424"/>
                </a:cubicBezTo>
                <a:cubicBezTo>
                  <a:pt x="11524840" y="4140411"/>
                  <a:pt x="11561068" y="4200882"/>
                  <a:pt x="11536915" y="4321821"/>
                </a:cubicBezTo>
                <a:cubicBezTo>
                  <a:pt x="11521821" y="4400076"/>
                  <a:pt x="11536915" y="4424975"/>
                  <a:pt x="11603338" y="4414305"/>
                </a:cubicBezTo>
                <a:cubicBezTo>
                  <a:pt x="11675796" y="4403633"/>
                  <a:pt x="11745236" y="4353835"/>
                  <a:pt x="11835811" y="4378734"/>
                </a:cubicBezTo>
                <a:cubicBezTo>
                  <a:pt x="11763352" y="4521016"/>
                  <a:pt x="11609374" y="4478331"/>
                  <a:pt x="11524840" y="4613499"/>
                </a:cubicBezTo>
                <a:cubicBezTo>
                  <a:pt x="11624471" y="4613499"/>
                  <a:pt x="11702969" y="4613499"/>
                  <a:pt x="11775427" y="4585042"/>
                </a:cubicBezTo>
                <a:cubicBezTo>
                  <a:pt x="11805619" y="4574373"/>
                  <a:pt x="11838830" y="4560144"/>
                  <a:pt x="11856944" y="4602828"/>
                </a:cubicBezTo>
                <a:cubicBezTo>
                  <a:pt x="11878080" y="4652628"/>
                  <a:pt x="11835811" y="4670412"/>
                  <a:pt x="11811658" y="4677526"/>
                </a:cubicBezTo>
                <a:cubicBezTo>
                  <a:pt x="11742216" y="4702425"/>
                  <a:pt x="11687874" y="4759339"/>
                  <a:pt x="11627490" y="4805580"/>
                </a:cubicBezTo>
                <a:cubicBezTo>
                  <a:pt x="11497668" y="4905177"/>
                  <a:pt x="11355767" y="4990547"/>
                  <a:pt x="11247078" y="5154171"/>
                </a:cubicBezTo>
                <a:cubicBezTo>
                  <a:pt x="11382940" y="5111487"/>
                  <a:pt x="11485590" y="5011889"/>
                  <a:pt x="11615414" y="4994104"/>
                </a:cubicBezTo>
                <a:cubicBezTo>
                  <a:pt x="11503704" y="5143500"/>
                  <a:pt x="11361806" y="5243097"/>
                  <a:pt x="11228964" y="5353367"/>
                </a:cubicBezTo>
                <a:cubicBezTo>
                  <a:pt x="11189714" y="5385379"/>
                  <a:pt x="11150466" y="5406721"/>
                  <a:pt x="11144428" y="5474306"/>
                </a:cubicBezTo>
                <a:cubicBezTo>
                  <a:pt x="11126312" y="5605917"/>
                  <a:pt x="11078008" y="5712629"/>
                  <a:pt x="10969318" y="5769542"/>
                </a:cubicBezTo>
                <a:cubicBezTo>
                  <a:pt x="10969318" y="5769542"/>
                  <a:pt x="10975356" y="5790884"/>
                  <a:pt x="10978374" y="5801555"/>
                </a:cubicBezTo>
                <a:cubicBezTo>
                  <a:pt x="11044797" y="5805112"/>
                  <a:pt x="11096122" y="5726858"/>
                  <a:pt x="11177639" y="5755314"/>
                </a:cubicBezTo>
                <a:cubicBezTo>
                  <a:pt x="11096122" y="5862025"/>
                  <a:pt x="11029702" y="5954508"/>
                  <a:pt x="10917992" y="6004307"/>
                </a:cubicBezTo>
                <a:cubicBezTo>
                  <a:pt x="10827418" y="6043434"/>
                  <a:pt x="10715710" y="6068335"/>
                  <a:pt x="10649289" y="6196388"/>
                </a:cubicBezTo>
                <a:cubicBezTo>
                  <a:pt x="10724768" y="6221287"/>
                  <a:pt x="10782132" y="6189274"/>
                  <a:pt x="10839496" y="6167932"/>
                </a:cubicBezTo>
                <a:cubicBezTo>
                  <a:pt x="10927050" y="6132361"/>
                  <a:pt x="11014605" y="6093234"/>
                  <a:pt x="11102160" y="6057663"/>
                </a:cubicBezTo>
                <a:cubicBezTo>
                  <a:pt x="11135372" y="6043434"/>
                  <a:pt x="11171600" y="6036320"/>
                  <a:pt x="11192734" y="6100347"/>
                </a:cubicBezTo>
                <a:cubicBezTo>
                  <a:pt x="11081026" y="6114575"/>
                  <a:pt x="11014605" y="6199945"/>
                  <a:pt x="10945164" y="6281757"/>
                </a:cubicBezTo>
                <a:cubicBezTo>
                  <a:pt x="10905916" y="6327999"/>
                  <a:pt x="10872705" y="6388469"/>
                  <a:pt x="10803265" y="6367127"/>
                </a:cubicBezTo>
                <a:cubicBezTo>
                  <a:pt x="10767036" y="6356456"/>
                  <a:pt x="10742882" y="6388469"/>
                  <a:pt x="10745901" y="6431153"/>
                </a:cubicBezTo>
                <a:cubicBezTo>
                  <a:pt x="10760998" y="6580550"/>
                  <a:pt x="10673442" y="6630349"/>
                  <a:pt x="10582868" y="6658805"/>
                </a:cubicBezTo>
                <a:cubicBezTo>
                  <a:pt x="10450026" y="6701489"/>
                  <a:pt x="10332280" y="6786859"/>
                  <a:pt x="10208496" y="6858000"/>
                </a:cubicBezTo>
                <a:lnTo>
                  <a:pt x="7272221" y="6858000"/>
                </a:lnTo>
                <a:lnTo>
                  <a:pt x="6362810" y="6858000"/>
                </a:lnTo>
                <a:lnTo>
                  <a:pt x="6139260" y="6858000"/>
                </a:lnTo>
                <a:lnTo>
                  <a:pt x="4282294" y="6858000"/>
                </a:lnTo>
                <a:lnTo>
                  <a:pt x="4114800" y="6858000"/>
                </a:lnTo>
                <a:lnTo>
                  <a:pt x="4038600" y="6858000"/>
                </a:lnTo>
                <a:lnTo>
                  <a:pt x="0" y="6858000"/>
                </a:lnTo>
                <a:close/>
              </a:path>
            </a:pathLst>
          </a:custGeom>
        </p:spPr>
      </p:pic>
      <p:sp>
        <p:nvSpPr>
          <p:cNvPr id="6" name="TextBox 5">
            <a:extLst>
              <a:ext uri="{FF2B5EF4-FFF2-40B4-BE49-F238E27FC236}">
                <a16:creationId xmlns:a16="http://schemas.microsoft.com/office/drawing/2014/main" id="{04156840-B79E-33C0-754E-FE8DD0BB8774}"/>
              </a:ext>
            </a:extLst>
          </p:cNvPr>
          <p:cNvSpPr txBox="1"/>
          <p:nvPr/>
        </p:nvSpPr>
        <p:spPr>
          <a:xfrm>
            <a:off x="7358743" y="849086"/>
            <a:ext cx="4927600" cy="2985433"/>
          </a:xfrm>
          <a:prstGeom prst="rect">
            <a:avLst/>
          </a:prstGeom>
          <a:noFill/>
        </p:spPr>
        <p:txBody>
          <a:bodyPr wrap="square" rtlCol="0">
            <a:spAutoFit/>
          </a:bodyPr>
          <a:lstStyle/>
          <a:p>
            <a:r>
              <a:rPr lang="en-GB" sz="7200" b="1" dirty="0">
                <a:solidFill>
                  <a:srgbClr val="66CCFF"/>
                </a:solidFill>
                <a:latin typeface="Dreaming Outloud Pro" panose="020F0502020204030204" pitchFamily="66" charset="0"/>
                <a:cs typeface="Dreaming Outloud Pro" panose="020F0502020204030204" pitchFamily="66" charset="0"/>
              </a:rPr>
              <a:t>The First</a:t>
            </a:r>
          </a:p>
          <a:p>
            <a:r>
              <a:rPr lang="en-GB" sz="7200" b="1" dirty="0">
                <a:solidFill>
                  <a:srgbClr val="66CCFF"/>
                </a:solidFill>
                <a:latin typeface="Dreaming Outloud Pro" panose="020F0502020204030204" pitchFamily="66" charset="0"/>
                <a:cs typeface="Dreaming Outloud Pro" panose="020F0502020204030204" pitchFamily="66" charset="0"/>
              </a:rPr>
              <a:t>1000 Days</a:t>
            </a:r>
          </a:p>
          <a:p>
            <a:r>
              <a:rPr lang="en-GB" sz="4400" b="1" dirty="0">
                <a:solidFill>
                  <a:srgbClr val="66CCFF"/>
                </a:solidFill>
                <a:latin typeface="Dreaming Outloud Pro" panose="020F0502020204030204" pitchFamily="66" charset="0"/>
                <a:cs typeface="Dreaming Outloud Pro" panose="020F0502020204030204" pitchFamily="66" charset="0"/>
              </a:rPr>
              <a:t>         </a:t>
            </a:r>
            <a:r>
              <a:rPr lang="en-GB" sz="3200" b="1" dirty="0">
                <a:solidFill>
                  <a:srgbClr val="66CCFF"/>
                </a:solidFill>
                <a:latin typeface="Dreaming Outloud Pro" panose="020F0502020204030204" pitchFamily="66" charset="0"/>
                <a:cs typeface="Dreaming Outloud Pro" panose="020F0502020204030204" pitchFamily="66" charset="0"/>
              </a:rPr>
              <a:t>Bianca Llewellyn</a:t>
            </a:r>
          </a:p>
        </p:txBody>
      </p:sp>
    </p:spTree>
    <p:extLst>
      <p:ext uri="{BB962C8B-B14F-4D97-AF65-F5344CB8AC3E}">
        <p14:creationId xmlns:p14="http://schemas.microsoft.com/office/powerpoint/2010/main" val="19607315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109C0BD6-2031-26CB-2348-C85B607D7F6A}"/>
              </a:ext>
            </a:extLst>
          </p:cNvPr>
          <p:cNvSpPr txBox="1"/>
          <p:nvPr/>
        </p:nvSpPr>
        <p:spPr>
          <a:xfrm>
            <a:off x="210457" y="254000"/>
            <a:ext cx="5102205" cy="584775"/>
          </a:xfrm>
          <a:prstGeom prst="rect">
            <a:avLst/>
          </a:prstGeom>
          <a:noFill/>
        </p:spPr>
        <p:txBody>
          <a:bodyPr wrap="square" rtlCol="0">
            <a:spAutoFit/>
          </a:bodyPr>
          <a:lstStyle/>
          <a:p>
            <a:r>
              <a:rPr lang="en-GB" sz="3200" u="sng" dirty="0">
                <a:solidFill>
                  <a:schemeClr val="accent2">
                    <a:lumMod val="75000"/>
                  </a:schemeClr>
                </a:solidFill>
                <a:latin typeface="Dreaming Outloud Pro" panose="03050502040302030504" pitchFamily="66" charset="0"/>
                <a:cs typeface="Dreaming Outloud Pro" panose="03050502040302030504" pitchFamily="66" charset="0"/>
              </a:rPr>
              <a:t>What is the first 1000 days?</a:t>
            </a:r>
          </a:p>
        </p:txBody>
      </p:sp>
      <p:pic>
        <p:nvPicPr>
          <p:cNvPr id="6" name="Picture 5">
            <a:extLst>
              <a:ext uri="{FF2B5EF4-FFF2-40B4-BE49-F238E27FC236}">
                <a16:creationId xmlns:a16="http://schemas.microsoft.com/office/drawing/2014/main" id="{FE3129AE-8757-8EA3-12CC-62F541A8FA52}"/>
              </a:ext>
            </a:extLst>
          </p:cNvPr>
          <p:cNvPicPr>
            <a:picLocks noChangeAspect="1"/>
          </p:cNvPicPr>
          <p:nvPr/>
        </p:nvPicPr>
        <p:blipFill>
          <a:blip r:embed="rId2"/>
          <a:stretch>
            <a:fillRect/>
          </a:stretch>
        </p:blipFill>
        <p:spPr>
          <a:xfrm>
            <a:off x="0" y="690727"/>
            <a:ext cx="5217886" cy="3872087"/>
          </a:xfrm>
          <a:prstGeom prst="rect">
            <a:avLst/>
          </a:prstGeom>
        </p:spPr>
      </p:pic>
      <p:sp>
        <p:nvSpPr>
          <p:cNvPr id="8" name="TextBox 7">
            <a:extLst>
              <a:ext uri="{FF2B5EF4-FFF2-40B4-BE49-F238E27FC236}">
                <a16:creationId xmlns:a16="http://schemas.microsoft.com/office/drawing/2014/main" id="{57189B4C-91DE-9858-59D7-674FCF1BF3CE}"/>
              </a:ext>
            </a:extLst>
          </p:cNvPr>
          <p:cNvSpPr txBox="1"/>
          <p:nvPr/>
        </p:nvSpPr>
        <p:spPr>
          <a:xfrm>
            <a:off x="369352" y="4414766"/>
            <a:ext cx="6094476" cy="253916"/>
          </a:xfrm>
          <a:prstGeom prst="rect">
            <a:avLst/>
          </a:prstGeom>
          <a:noFill/>
        </p:spPr>
        <p:txBody>
          <a:bodyPr wrap="square">
            <a:spAutoFit/>
          </a:bodyPr>
          <a:lstStyle/>
          <a:p>
            <a:r>
              <a:rPr lang="en-GB" sz="1050" b="0" i="0" dirty="0">
                <a:solidFill>
                  <a:schemeClr val="accent2">
                    <a:lumMod val="75000"/>
                  </a:schemeClr>
                </a:solidFill>
                <a:effectLst/>
                <a:latin typeface="Arial" panose="020B0604020202020204" pitchFamily="34" charset="0"/>
                <a:cs typeface="Arial" panose="020B0604020202020204" pitchFamily="34" charset="0"/>
              </a:rPr>
              <a:t>(Source: </a:t>
            </a:r>
            <a:r>
              <a:rPr lang="en-GB" sz="1050" b="0" i="0" dirty="0" err="1">
                <a:solidFill>
                  <a:schemeClr val="accent2">
                    <a:lumMod val="75000"/>
                  </a:schemeClr>
                </a:solidFill>
                <a:effectLst/>
                <a:latin typeface="Arial" panose="020B0604020202020204" pitchFamily="34" charset="0"/>
                <a:cs typeface="Arial" panose="020B0604020202020204" pitchFamily="34" charset="0"/>
              </a:rPr>
              <a:t>Ausnutria</a:t>
            </a:r>
            <a:r>
              <a:rPr lang="en-GB" sz="1050" b="0" i="0" dirty="0">
                <a:solidFill>
                  <a:schemeClr val="accent2">
                    <a:lumMod val="75000"/>
                  </a:schemeClr>
                </a:solidFill>
                <a:effectLst/>
                <a:latin typeface="Arial" panose="020B0604020202020204" pitchFamily="34" charset="0"/>
                <a:cs typeface="Arial" panose="020B0604020202020204" pitchFamily="34" charset="0"/>
              </a:rPr>
              <a:t> Nutrition Institute, n.d.)</a:t>
            </a:r>
            <a:endParaRPr lang="en-GB" sz="1050" dirty="0">
              <a:solidFill>
                <a:schemeClr val="accent2">
                  <a:lumMod val="75000"/>
                </a:schemeClr>
              </a:solidFill>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66B9BC84-BBCD-A5FD-90BD-53496A78F712}"/>
              </a:ext>
            </a:extLst>
          </p:cNvPr>
          <p:cNvSpPr txBox="1"/>
          <p:nvPr/>
        </p:nvSpPr>
        <p:spPr>
          <a:xfrm>
            <a:off x="369352" y="4736327"/>
            <a:ext cx="4580019" cy="1815882"/>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The first 1000 days describes the time from conception up to when a child becomes two years old. From embryo to toddler. 1,000 days (2018) states that this time is critical for shaping future outcomes and can shape a child’s ability to thrive, grow and learn. In particular the way in which a mother and child are cared for and nourished during the first 1000 days plays a significant role in the foundations for lifelong health. </a:t>
            </a:r>
          </a:p>
        </p:txBody>
      </p:sp>
      <p:sp>
        <p:nvSpPr>
          <p:cNvPr id="10" name="TextBox 9">
            <a:extLst>
              <a:ext uri="{FF2B5EF4-FFF2-40B4-BE49-F238E27FC236}">
                <a16:creationId xmlns:a16="http://schemas.microsoft.com/office/drawing/2014/main" id="{F5AD2C63-7AD6-7406-56ED-17BBEEBB5FBC}"/>
              </a:ext>
            </a:extLst>
          </p:cNvPr>
          <p:cNvSpPr txBox="1"/>
          <p:nvPr/>
        </p:nvSpPr>
        <p:spPr>
          <a:xfrm>
            <a:off x="5447667" y="1538224"/>
            <a:ext cx="6178358" cy="1200329"/>
          </a:xfrm>
          <a:prstGeom prst="rect">
            <a:avLst/>
          </a:prstGeom>
          <a:noFill/>
        </p:spPr>
        <p:txBody>
          <a:bodyPr wrap="none" rtlCol="0">
            <a:spAutoFit/>
          </a:bodyPr>
          <a:lstStyle/>
          <a:p>
            <a:pPr algn="ctr"/>
            <a:r>
              <a:rPr lang="en-GB" b="1" dirty="0">
                <a:latin typeface="Dreaming Outloud Pro" panose="03050502040302030504" pitchFamily="66" charset="0"/>
                <a:cs typeface="Dreaming Outloud Pro" panose="03050502040302030504" pitchFamily="66" charset="0"/>
              </a:rPr>
              <a:t>“The first 1000 days of life </a:t>
            </a:r>
            <a:r>
              <a:rPr lang="en-GB" b="1" i="0" dirty="0">
                <a:solidFill>
                  <a:srgbClr val="333333"/>
                </a:solidFill>
                <a:effectLst/>
                <a:latin typeface="Dreaming Outloud Pro" panose="03050502040302030504" pitchFamily="66" charset="0"/>
                <a:cs typeface="Dreaming Outloud Pro" panose="03050502040302030504" pitchFamily="66" charset="0"/>
              </a:rPr>
              <a:t>is a unique period of opportunity </a:t>
            </a:r>
          </a:p>
          <a:p>
            <a:pPr algn="ctr"/>
            <a:r>
              <a:rPr lang="en-GB" b="1" i="0" dirty="0">
                <a:solidFill>
                  <a:srgbClr val="333333"/>
                </a:solidFill>
                <a:effectLst/>
                <a:latin typeface="Dreaming Outloud Pro" panose="03050502040302030504" pitchFamily="66" charset="0"/>
                <a:cs typeface="Dreaming Outloud Pro" panose="03050502040302030504" pitchFamily="66" charset="0"/>
              </a:rPr>
              <a:t>when the foundations of optimum health, growth, and</a:t>
            </a:r>
          </a:p>
          <a:p>
            <a:pPr algn="ctr"/>
            <a:r>
              <a:rPr lang="en-GB" b="1" i="0" dirty="0">
                <a:solidFill>
                  <a:srgbClr val="333333"/>
                </a:solidFill>
                <a:effectLst/>
                <a:latin typeface="Dreaming Outloud Pro" panose="03050502040302030504" pitchFamily="66" charset="0"/>
                <a:cs typeface="Dreaming Outloud Pro" panose="03050502040302030504" pitchFamily="66" charset="0"/>
              </a:rPr>
              <a:t> neurodevelopment across the lifespan are established.” </a:t>
            </a:r>
            <a:r>
              <a:rPr lang="en-GB" b="1" i="0" dirty="0">
                <a:solidFill>
                  <a:srgbClr val="2C3E50"/>
                </a:solidFill>
                <a:effectLst/>
                <a:latin typeface="Roboto" panose="02000000000000000000" pitchFamily="2" charset="0"/>
              </a:rPr>
              <a:t> </a:t>
            </a:r>
          </a:p>
          <a:p>
            <a:pPr algn="ctr"/>
            <a:r>
              <a:rPr lang="en-GB" b="0" i="0" dirty="0">
                <a:solidFill>
                  <a:schemeClr val="accent2">
                    <a:lumMod val="75000"/>
                  </a:schemeClr>
                </a:solidFill>
                <a:effectLst/>
                <a:latin typeface="Dreaming Outloud Pro" panose="03050502040302030504" pitchFamily="66" charset="0"/>
                <a:cs typeface="Dreaming Outloud Pro" panose="03050502040302030504" pitchFamily="66" charset="0"/>
              </a:rPr>
              <a:t>(UNICEF, 2013)</a:t>
            </a:r>
            <a:endParaRPr lang="en-GB" dirty="0">
              <a:solidFill>
                <a:schemeClr val="accent2">
                  <a:lumMod val="75000"/>
                </a:schemeClr>
              </a:solidFill>
              <a:latin typeface="Dreaming Outloud Pro" panose="03050502040302030504" pitchFamily="66" charset="0"/>
              <a:cs typeface="Dreaming Outloud Pro" panose="03050502040302030504" pitchFamily="66" charset="0"/>
            </a:endParaRPr>
          </a:p>
        </p:txBody>
      </p:sp>
      <p:graphicFrame>
        <p:nvGraphicFramePr>
          <p:cNvPr id="13" name="Diagram 12">
            <a:extLst>
              <a:ext uri="{FF2B5EF4-FFF2-40B4-BE49-F238E27FC236}">
                <a16:creationId xmlns:a16="http://schemas.microsoft.com/office/drawing/2014/main" id="{D1FE8064-B2D6-2D66-0ED5-399D0B5C1C98}"/>
              </a:ext>
            </a:extLst>
          </p:cNvPr>
          <p:cNvGraphicFramePr/>
          <p:nvPr>
            <p:extLst>
              <p:ext uri="{D42A27DB-BD31-4B8C-83A1-F6EECF244321}">
                <p14:modId xmlns:p14="http://schemas.microsoft.com/office/powerpoint/2010/main" val="1906643318"/>
              </p:ext>
            </p:extLst>
          </p:nvPr>
        </p:nvGraphicFramePr>
        <p:xfrm>
          <a:off x="6028322" y="2891396"/>
          <a:ext cx="6096000" cy="36933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5" name="TextBox 14">
            <a:extLst>
              <a:ext uri="{FF2B5EF4-FFF2-40B4-BE49-F238E27FC236}">
                <a16:creationId xmlns:a16="http://schemas.microsoft.com/office/drawing/2014/main" id="{1D769C51-10FD-99C4-09C7-0CBF85709B5A}"/>
              </a:ext>
            </a:extLst>
          </p:cNvPr>
          <p:cNvSpPr txBox="1"/>
          <p:nvPr/>
        </p:nvSpPr>
        <p:spPr>
          <a:xfrm>
            <a:off x="6096000" y="372521"/>
            <a:ext cx="6096000" cy="707886"/>
          </a:xfrm>
          <a:prstGeom prst="rect">
            <a:avLst/>
          </a:prstGeom>
          <a:noFill/>
        </p:spPr>
        <p:txBody>
          <a:bodyPr wrap="square">
            <a:spAutoFit/>
          </a:bodyPr>
          <a:lstStyle/>
          <a:p>
            <a:r>
              <a:rPr lang="en-GB" sz="1400" strike="noStrike" dirty="0">
                <a:effectLst/>
                <a:latin typeface="Dreaming Outloud Pro" panose="03050502040302030504" pitchFamily="66" charset="0"/>
                <a:cs typeface="Dreaming Outloud Pro" panose="03050502040302030504" pitchFamily="66" charset="0"/>
                <a:hlinkClick r:id="rId8">
                  <a:extLst>
                    <a:ext uri="{A12FA001-AC4F-418D-AE19-62706E023703}">
                      <ahyp:hlinkClr xmlns:ahyp="http://schemas.microsoft.com/office/drawing/2018/hyperlinkcolor" val="tx"/>
                    </a:ext>
                  </a:extLst>
                </a:hlinkClick>
              </a:rPr>
              <a:t>Click here to watch UNICEFS short film </a:t>
            </a:r>
            <a:r>
              <a:rPr lang="en-GB" sz="1400" dirty="0">
                <a:latin typeface="Dreaming Outloud Pro" panose="03050502040302030504" pitchFamily="66" charset="0"/>
                <a:cs typeface="Dreaming Outloud Pro" panose="03050502040302030504" pitchFamily="66" charset="0"/>
                <a:hlinkClick r:id="rId8">
                  <a:extLst>
                    <a:ext uri="{A12FA001-AC4F-418D-AE19-62706E023703}">
                      <ahyp:hlinkClr xmlns:ahyp="http://schemas.microsoft.com/office/drawing/2018/hyperlinkcolor" val="tx"/>
                    </a:ext>
                  </a:extLst>
                </a:hlinkClick>
              </a:rPr>
              <a:t>“The First 1000 days of life”.</a:t>
            </a:r>
            <a:endParaRPr lang="en-GB" sz="1400" strike="noStrike" dirty="0">
              <a:effectLst/>
              <a:latin typeface="Dreaming Outloud Pro" panose="03050502040302030504" pitchFamily="66" charset="0"/>
              <a:cs typeface="Dreaming Outloud Pro" panose="03050502040302030504" pitchFamily="66" charset="0"/>
              <a:hlinkClick r:id="rId8">
                <a:extLst>
                  <a:ext uri="{A12FA001-AC4F-418D-AE19-62706E023703}">
                    <ahyp:hlinkClr xmlns:ahyp="http://schemas.microsoft.com/office/drawing/2018/hyperlinkcolor" val="tx"/>
                  </a:ext>
                </a:extLst>
              </a:hlinkClick>
            </a:endParaRPr>
          </a:p>
          <a:p>
            <a:r>
              <a:rPr lang="en-GB" sz="1400" b="0" i="0" u="none" strike="noStrike" dirty="0">
                <a:solidFill>
                  <a:srgbClr val="0563C1"/>
                </a:solidFill>
                <a:effectLst/>
                <a:latin typeface="Dreaming Outloud Pro" panose="03050502040302030504" pitchFamily="66" charset="0"/>
                <a:cs typeface="Dreaming Outloud Pro" panose="03050502040302030504" pitchFamily="66" charset="0"/>
                <a:hlinkClick r:id="rId8">
                  <a:extLst>
                    <a:ext uri="{A12FA001-AC4F-418D-AE19-62706E023703}">
                      <ahyp:hlinkClr xmlns:ahyp="http://schemas.microsoft.com/office/drawing/2018/hyperlinkcolor" val="tx"/>
                    </a:ext>
                  </a:extLst>
                </a:hlinkClick>
              </a:rPr>
              <a:t>https://youtu.be/nktd6VgfRaA</a:t>
            </a:r>
            <a:endParaRPr lang="en-GB" sz="1400" b="0" i="0" u="none" strike="noStrike" dirty="0">
              <a:solidFill>
                <a:srgbClr val="FFFFFF"/>
              </a:solidFill>
              <a:effectLst/>
              <a:latin typeface="Dreaming Outloud Pro" panose="03050502040302030504" pitchFamily="66" charset="0"/>
              <a:cs typeface="Dreaming Outloud Pro" panose="03050502040302030504" pitchFamily="66" charset="0"/>
            </a:endParaRPr>
          </a:p>
          <a:p>
            <a:r>
              <a:rPr lang="en-GB" sz="1200" b="0" i="0" dirty="0">
                <a:solidFill>
                  <a:srgbClr val="2C3E50"/>
                </a:solidFill>
                <a:effectLst/>
                <a:latin typeface="Roboto" panose="02000000000000000000" pitchFamily="2" charset="0"/>
              </a:rPr>
              <a:t>(www.youtube.com, n.d.)</a:t>
            </a:r>
            <a:endParaRPr lang="en-GB" sz="1200" dirty="0"/>
          </a:p>
        </p:txBody>
      </p:sp>
      <p:sp>
        <p:nvSpPr>
          <p:cNvPr id="17" name="TextBox 16">
            <a:extLst>
              <a:ext uri="{FF2B5EF4-FFF2-40B4-BE49-F238E27FC236}">
                <a16:creationId xmlns:a16="http://schemas.microsoft.com/office/drawing/2014/main" id="{E13991D3-F142-58D1-3DE4-D66F2285DEEE}"/>
              </a:ext>
            </a:extLst>
          </p:cNvPr>
          <p:cNvSpPr txBox="1"/>
          <p:nvPr/>
        </p:nvSpPr>
        <p:spPr>
          <a:xfrm>
            <a:off x="4949371" y="2791245"/>
            <a:ext cx="7174951" cy="3754874"/>
          </a:xfrm>
          <a:prstGeom prst="rect">
            <a:avLst/>
          </a:prstGeom>
          <a:noFill/>
        </p:spPr>
        <p:txBody>
          <a:bodyPr wrap="square" rtlCol="0">
            <a:spAutoFit/>
          </a:bodyPr>
          <a:lstStyle/>
          <a:p>
            <a:pPr algn="ctr"/>
            <a:r>
              <a:rPr lang="en-GB" sz="1400" dirty="0">
                <a:latin typeface="Arial" panose="020B0604020202020204" pitchFamily="34" charset="0"/>
                <a:cs typeface="Arial" panose="020B0604020202020204" pitchFamily="34" charset="0"/>
              </a:rPr>
              <a:t>During a baby’s time in the womb, it is getting to know its mother and starting to build a reciprocal relationship. The baby will begin to recognise the rhythm of the mother’s heart and know when she is awake or asleep. Furthermore, the baby will start to recognise familiar voices and by 22 weeks is able to respond to sound </a:t>
            </a:r>
            <a:r>
              <a:rPr lang="en-GB" sz="1400" b="0" i="0" dirty="0">
                <a:effectLst/>
                <a:latin typeface="Arial" panose="020B0604020202020204" pitchFamily="34" charset="0"/>
                <a:cs typeface="Arial" panose="020B0604020202020204" pitchFamily="34" charset="0"/>
              </a:rPr>
              <a:t>(Douglas, Solihull NHS Primary Care Trust and Birmingham, 2004).</a:t>
            </a:r>
          </a:p>
          <a:p>
            <a:pPr algn="ctr"/>
            <a:r>
              <a:rPr lang="en-GB" sz="1400" dirty="0">
                <a:latin typeface="Arial" panose="020B0604020202020204" pitchFamily="34" charset="0"/>
                <a:cs typeface="Arial" panose="020B0604020202020204" pitchFamily="34" charset="0"/>
              </a:rPr>
              <a:t>To some degree, the baby is experiencing what the mother is experiencing. Arguments can be heard, and stress can be felt. According to </a:t>
            </a:r>
            <a:r>
              <a:rPr lang="en-GB" sz="1400" b="0" i="0" dirty="0">
                <a:effectLst/>
                <a:latin typeface="Arial" panose="020B0604020202020204" pitchFamily="34" charset="0"/>
                <a:cs typeface="Arial" panose="020B0604020202020204" pitchFamily="34" charset="0"/>
              </a:rPr>
              <a:t>Leadsom </a:t>
            </a:r>
            <a:r>
              <a:rPr lang="en-GB" sz="1400" b="0" i="1" dirty="0">
                <a:effectLst/>
                <a:latin typeface="Arial" panose="020B0604020202020204" pitchFamily="34" charset="0"/>
                <a:cs typeface="Arial" panose="020B0604020202020204" pitchFamily="34" charset="0"/>
              </a:rPr>
              <a:t>et al</a:t>
            </a:r>
            <a:r>
              <a:rPr lang="en-GB" sz="1400" dirty="0">
                <a:latin typeface="Arial" panose="020B0604020202020204" pitchFamily="34" charset="0"/>
                <a:cs typeface="Arial" panose="020B0604020202020204" pitchFamily="34" charset="0"/>
              </a:rPr>
              <a:t> (</a:t>
            </a:r>
            <a:r>
              <a:rPr lang="en-GB" sz="1400" b="0" i="0" dirty="0">
                <a:effectLst/>
                <a:latin typeface="Arial" panose="020B0604020202020204" pitchFamily="34" charset="0"/>
                <a:cs typeface="Arial" panose="020B0604020202020204" pitchFamily="34" charset="0"/>
              </a:rPr>
              <a:t>2013) a mother suffering from symptoms of anxiety or depression, experiencing a bad relationship,  bereavement or any form of trauma can lead to an increased amount of the toxin cortisol in a foetus’ or infant's brain. This toxic stress can lead to a heightened response to stress later in life. </a:t>
            </a:r>
            <a:r>
              <a:rPr lang="en-GB" sz="1400" dirty="0">
                <a:latin typeface="Arial" panose="020B0604020202020204" pitchFamily="34" charset="0"/>
                <a:cs typeface="Arial" panose="020B0604020202020204" pitchFamily="34" charset="0"/>
              </a:rPr>
              <a:t>In addition to this</a:t>
            </a:r>
            <a:r>
              <a:rPr lang="en-GB" sz="1400" b="0" i="0" dirty="0">
                <a:effectLst/>
                <a:latin typeface="Arial" panose="020B0604020202020204" pitchFamily="34" charset="0"/>
                <a:cs typeface="Arial" panose="020B0604020202020204" pitchFamily="34" charset="0"/>
              </a:rPr>
              <a:t>, a report by the Department of Health and Social Care (2021) agrees, claiming that adverse childhood experiences (ACEs) can impact an infant's mental health, leading to lifelong health implications.</a:t>
            </a:r>
            <a:endParaRPr lang="en-GB" sz="1400" dirty="0">
              <a:latin typeface="Arial" panose="020B0604020202020204" pitchFamily="34" charset="0"/>
              <a:cs typeface="Arial" panose="020B0604020202020204" pitchFamily="34" charset="0"/>
            </a:endParaRPr>
          </a:p>
          <a:p>
            <a:pPr algn="ctr"/>
            <a:r>
              <a:rPr lang="en-GB" sz="1400" dirty="0">
                <a:latin typeface="Arial" panose="020B0604020202020204" pitchFamily="34" charset="0"/>
                <a:cs typeface="Arial" panose="020B0604020202020204" pitchFamily="34" charset="0"/>
              </a:rPr>
              <a:t>Toxins found in alcohol and tobacco can also have a harmful effect on a baby’s development. As maintained by </a:t>
            </a:r>
            <a:r>
              <a:rPr lang="en-GB" sz="1400" b="0" i="0" dirty="0">
                <a:effectLst/>
                <a:latin typeface="Roboto" panose="02000000000000000000" pitchFamily="2" charset="0"/>
              </a:rPr>
              <a:t>Fifer </a:t>
            </a:r>
            <a:r>
              <a:rPr lang="en-GB" sz="1400" b="0" i="1" dirty="0">
                <a:effectLst/>
                <a:latin typeface="Arial" panose="020B0604020202020204" pitchFamily="34" charset="0"/>
                <a:cs typeface="Arial" panose="020B0604020202020204" pitchFamily="34" charset="0"/>
              </a:rPr>
              <a:t>et al</a:t>
            </a:r>
            <a:r>
              <a:rPr lang="en-GB" sz="1400" b="0" i="0" dirty="0">
                <a:effectLst/>
                <a:latin typeface="Roboto" panose="02000000000000000000" pitchFamily="2" charset="0"/>
              </a:rPr>
              <a:t>.(2009) maternal smoking is a primary cause of sudden infant death syndrome. Lower birth weight, premature delivery, higher blood pressure and reduced arousability are also all increased.</a:t>
            </a:r>
            <a:endParaRPr lang="en-GB" sz="1400" dirty="0">
              <a:latin typeface="Arial" panose="020B0604020202020204" pitchFamily="34" charset="0"/>
              <a:cs typeface="Arial" panose="020B0604020202020204" pitchFamily="34" charset="0"/>
            </a:endParaRPr>
          </a:p>
        </p:txBody>
      </p:sp>
      <p:sp>
        <p:nvSpPr>
          <p:cNvPr id="25" name="TextBox 24">
            <a:extLst>
              <a:ext uri="{FF2B5EF4-FFF2-40B4-BE49-F238E27FC236}">
                <a16:creationId xmlns:a16="http://schemas.microsoft.com/office/drawing/2014/main" id="{0B071B8B-E91D-F383-6A2B-959E4820A643}"/>
              </a:ext>
            </a:extLst>
          </p:cNvPr>
          <p:cNvSpPr txBox="1"/>
          <p:nvPr/>
        </p:nvSpPr>
        <p:spPr>
          <a:xfrm>
            <a:off x="8856244" y="6504297"/>
            <a:ext cx="6096000"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 </a:t>
            </a:r>
            <a:endParaRPr lang="en-GB" sz="1200" dirty="0">
              <a:latin typeface="Arial" panose="020B0604020202020204" pitchFamily="34" charset="0"/>
              <a:cs typeface="Arial" panose="020B0604020202020204" pitchFamily="34" charset="0"/>
            </a:endParaRPr>
          </a:p>
        </p:txBody>
      </p:sp>
      <p:sp>
        <p:nvSpPr>
          <p:cNvPr id="2" name="Speech Bubble: Oval 1">
            <a:extLst>
              <a:ext uri="{FF2B5EF4-FFF2-40B4-BE49-F238E27FC236}">
                <a16:creationId xmlns:a16="http://schemas.microsoft.com/office/drawing/2014/main" id="{CBAFB00D-ED9E-FB68-A7B6-DA2513C47338}"/>
              </a:ext>
            </a:extLst>
          </p:cNvPr>
          <p:cNvSpPr/>
          <p:nvPr/>
        </p:nvSpPr>
        <p:spPr>
          <a:xfrm>
            <a:off x="5539563" y="97951"/>
            <a:ext cx="6441980" cy="1200329"/>
          </a:xfrm>
          <a:prstGeom prst="wedgeEllipseCallout">
            <a:avLst/>
          </a:prstGeom>
          <a:noFill/>
          <a:ln w="57150">
            <a:solidFill>
              <a:schemeClr val="accent2"/>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177032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08048E4-D7A3-591E-1F85-4938E01A79A9}"/>
              </a:ext>
            </a:extLst>
          </p:cNvPr>
          <p:cNvPicPr>
            <a:picLocks noChangeAspect="1"/>
          </p:cNvPicPr>
          <p:nvPr/>
        </p:nvPicPr>
        <p:blipFill>
          <a:blip r:embed="rId2"/>
          <a:stretch>
            <a:fillRect/>
          </a:stretch>
        </p:blipFill>
        <p:spPr>
          <a:xfrm>
            <a:off x="228084" y="532384"/>
            <a:ext cx="6702487" cy="5447501"/>
          </a:xfrm>
          <a:prstGeom prst="rect">
            <a:avLst/>
          </a:prstGeom>
        </p:spPr>
      </p:pic>
      <p:sp>
        <p:nvSpPr>
          <p:cNvPr id="7" name="TextBox 6">
            <a:extLst>
              <a:ext uri="{FF2B5EF4-FFF2-40B4-BE49-F238E27FC236}">
                <a16:creationId xmlns:a16="http://schemas.microsoft.com/office/drawing/2014/main" id="{ADE28B1B-5487-0513-0863-08D24C329398}"/>
              </a:ext>
            </a:extLst>
          </p:cNvPr>
          <p:cNvSpPr txBox="1"/>
          <p:nvPr/>
        </p:nvSpPr>
        <p:spPr>
          <a:xfrm>
            <a:off x="228084" y="6140949"/>
            <a:ext cx="6096000"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 </a:t>
            </a:r>
            <a:r>
              <a:rPr lang="en-GB" sz="1200" b="0" i="0" dirty="0">
                <a:solidFill>
                  <a:srgbClr val="2C3E50"/>
                </a:solidFill>
                <a:effectLst/>
                <a:latin typeface="Roboto" panose="02000000000000000000" pitchFamily="2" charset="0"/>
              </a:rPr>
              <a:t>(Source: Health, 2021)</a:t>
            </a:r>
            <a:endParaRPr lang="en-GB" sz="1200" dirty="0"/>
          </a:p>
        </p:txBody>
      </p:sp>
      <p:sp>
        <p:nvSpPr>
          <p:cNvPr id="8" name="TextBox 7">
            <a:extLst>
              <a:ext uri="{FF2B5EF4-FFF2-40B4-BE49-F238E27FC236}">
                <a16:creationId xmlns:a16="http://schemas.microsoft.com/office/drawing/2014/main" id="{34967590-7B0B-B535-EEE9-9DDD40240C00}"/>
              </a:ext>
            </a:extLst>
          </p:cNvPr>
          <p:cNvSpPr txBox="1"/>
          <p:nvPr/>
        </p:nvSpPr>
        <p:spPr>
          <a:xfrm>
            <a:off x="152400" y="137885"/>
            <a:ext cx="4480586" cy="338554"/>
          </a:xfrm>
          <a:prstGeom prst="rect">
            <a:avLst/>
          </a:prstGeom>
          <a:noFill/>
        </p:spPr>
        <p:txBody>
          <a:bodyPr wrap="none" rtlCol="0">
            <a:spAutoFit/>
          </a:bodyPr>
          <a:lstStyle/>
          <a:p>
            <a:r>
              <a:rPr lang="en-GB" sz="1600" dirty="0">
                <a:latin typeface="Dreaming Outloud Pro" panose="03050502040302030504" pitchFamily="66" charset="0"/>
                <a:cs typeface="Dreaming Outloud Pro" panose="03050502040302030504" pitchFamily="66" charset="0"/>
              </a:rPr>
              <a:t>A healthy diet during pregnancy should include:</a:t>
            </a:r>
          </a:p>
        </p:txBody>
      </p:sp>
      <p:sp>
        <p:nvSpPr>
          <p:cNvPr id="13" name="TextBox 12">
            <a:extLst>
              <a:ext uri="{FF2B5EF4-FFF2-40B4-BE49-F238E27FC236}">
                <a16:creationId xmlns:a16="http://schemas.microsoft.com/office/drawing/2014/main" id="{C7922FE8-D0BC-9762-AD76-09E9AAF3556D}"/>
              </a:ext>
            </a:extLst>
          </p:cNvPr>
          <p:cNvSpPr txBox="1"/>
          <p:nvPr/>
        </p:nvSpPr>
        <p:spPr>
          <a:xfrm>
            <a:off x="7010399" y="532384"/>
            <a:ext cx="5181602" cy="6340197"/>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Maternal prenatal nutrition can have a critical impact on neurodevelopment and mental health in a child's later life.</a:t>
            </a:r>
          </a:p>
          <a:p>
            <a:r>
              <a:rPr lang="en-GB" sz="1400" dirty="0">
                <a:latin typeface="Arial" panose="020B0604020202020204" pitchFamily="34" charset="0"/>
                <a:cs typeface="Arial" panose="020B0604020202020204" pitchFamily="34" charset="0"/>
              </a:rPr>
              <a:t>It can also reduce the chances of the baby developing</a:t>
            </a:r>
          </a:p>
          <a:p>
            <a:r>
              <a:rPr lang="en-GB" sz="1400" dirty="0">
                <a:latin typeface="Arial" panose="020B0604020202020204" pitchFamily="34" charset="0"/>
                <a:cs typeface="Arial" panose="020B0604020202020204" pitchFamily="34" charset="0"/>
              </a:rPr>
              <a:t>obesity and diabetes.</a:t>
            </a:r>
          </a:p>
          <a:p>
            <a:r>
              <a:rPr lang="en-GB" sz="1400" dirty="0">
                <a:latin typeface="Arial" panose="020B0604020202020204" pitchFamily="34" charset="0"/>
                <a:cs typeface="Arial" panose="020B0604020202020204" pitchFamily="34" charset="0"/>
              </a:rPr>
              <a:t>The foetus and the child rely on calories for physical growth</a:t>
            </a:r>
          </a:p>
          <a:p>
            <a:r>
              <a:rPr lang="en-GB" sz="1400" dirty="0">
                <a:latin typeface="Arial" panose="020B0604020202020204" pitchFamily="34" charset="0"/>
                <a:cs typeface="Arial" panose="020B0604020202020204" pitchFamily="34" charset="0"/>
              </a:rPr>
              <a:t>and nutrients such as protein, vitamins, zinc and iron for neurodevelopmental growth states </a:t>
            </a:r>
            <a:r>
              <a:rPr lang="en-GB" sz="1400" b="0" i="0" dirty="0">
                <a:effectLst/>
                <a:latin typeface="Arial" panose="020B0604020202020204" pitchFamily="34" charset="0"/>
                <a:cs typeface="Arial" panose="020B0604020202020204" pitchFamily="34" charset="0"/>
              </a:rPr>
              <a:t>Schwarzenberg and </a:t>
            </a:r>
          </a:p>
          <a:p>
            <a:r>
              <a:rPr lang="en-GB" sz="1400" b="0" i="0" dirty="0">
                <a:effectLst/>
                <a:latin typeface="Arial" panose="020B0604020202020204" pitchFamily="34" charset="0"/>
                <a:cs typeface="Arial" panose="020B0604020202020204" pitchFamily="34" charset="0"/>
              </a:rPr>
              <a:t>Georgieff (2018).</a:t>
            </a:r>
          </a:p>
          <a:p>
            <a:r>
              <a:rPr lang="en-GB" sz="1400" dirty="0">
                <a:latin typeface="Arial" panose="020B0604020202020204" pitchFamily="34" charset="0"/>
                <a:cs typeface="Arial" panose="020B0604020202020204" pitchFamily="34" charset="0"/>
              </a:rPr>
              <a:t>The first 1000 days is the time in which brain development is at </a:t>
            </a:r>
          </a:p>
          <a:p>
            <a:r>
              <a:rPr lang="en-GB" sz="1400" dirty="0">
                <a:latin typeface="Arial" panose="020B0604020202020204" pitchFamily="34" charset="0"/>
                <a:cs typeface="Arial" panose="020B0604020202020204" pitchFamily="34" charset="0"/>
              </a:rPr>
              <a:t>i</a:t>
            </a:r>
            <a:r>
              <a:rPr lang="en-GB" sz="1400" b="0" i="0" dirty="0">
                <a:effectLst/>
                <a:latin typeface="Arial" panose="020B0604020202020204" pitchFamily="34" charset="0"/>
                <a:cs typeface="Arial" panose="020B0604020202020204" pitchFamily="34" charset="0"/>
              </a:rPr>
              <a:t>ts most rapid and its most crucial. The building blocks for</a:t>
            </a:r>
          </a:p>
          <a:p>
            <a:r>
              <a:rPr lang="en-GB" sz="1400" dirty="0">
                <a:latin typeface="Arial" panose="020B0604020202020204" pitchFamily="34" charset="0"/>
                <a:cs typeface="Arial" panose="020B0604020202020204" pitchFamily="34" charset="0"/>
              </a:rPr>
              <a:t>socio-emotional development, motor skills and cognitive abilities are all determined during this period which in turn, lead on to future s</a:t>
            </a:r>
            <a:r>
              <a:rPr lang="en-GB" sz="1400" b="0" i="0" dirty="0">
                <a:effectLst/>
                <a:latin typeface="Arial" panose="020B0604020202020204" pitchFamily="34" charset="0"/>
                <a:cs typeface="Arial" panose="020B0604020202020204" pitchFamily="34" charset="0"/>
              </a:rPr>
              <a:t>uccess in education. A chil</a:t>
            </a:r>
            <a:r>
              <a:rPr lang="en-GB" sz="1400" dirty="0">
                <a:latin typeface="Arial" panose="020B0604020202020204" pitchFamily="34" charset="0"/>
                <a:cs typeface="Arial" panose="020B0604020202020204" pitchFamily="34" charset="0"/>
              </a:rPr>
              <a:t>d’s brain is vulnerable to poor nutrition during the 1000-day window and any damage done can be profound and irreversible according to </a:t>
            </a:r>
            <a:r>
              <a:rPr lang="en-GB" sz="1400" b="0" i="0" dirty="0">
                <a:effectLst/>
                <a:latin typeface="Arial" panose="020B0604020202020204" pitchFamily="34" charset="0"/>
                <a:cs typeface="Arial" panose="020B0604020202020204" pitchFamily="34" charset="0"/>
              </a:rPr>
              <a:t>1,000 Days (n.d.)</a:t>
            </a:r>
          </a:p>
          <a:p>
            <a:r>
              <a:rPr lang="en-GB" sz="1400" dirty="0">
                <a:latin typeface="Arial" panose="020B0604020202020204" pitchFamily="34" charset="0"/>
                <a:cs typeface="Arial" panose="020B0604020202020204" pitchFamily="34" charset="0"/>
              </a:rPr>
              <a:t>However, it is said that “the presence of a supportive environment, an attached primary caregiver and a healthy diet, the brain typically thrives”.</a:t>
            </a:r>
            <a:r>
              <a:rPr lang="en-GB" sz="1400" b="0" i="0" dirty="0">
                <a:effectLst/>
                <a:latin typeface="Arial" panose="020B0604020202020204" pitchFamily="34" charset="0"/>
                <a:cs typeface="Arial" panose="020B0604020202020204" pitchFamily="34" charset="0"/>
              </a:rPr>
              <a:t> </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(Schwarzenberg and Georgieff, 2018).</a:t>
            </a:r>
            <a:endParaRPr lang="en-GB" sz="1400" dirty="0">
              <a:solidFill>
                <a:prstClr val="black"/>
              </a:solidFill>
              <a:latin typeface="Arial" panose="020B0604020202020204" pitchFamily="34" charset="0"/>
              <a:cs typeface="Arial" panose="020B0604020202020204" pitchFamily="34" charset="0"/>
            </a:endParaRPr>
          </a:p>
          <a:p>
            <a:pPr marL="0" marR="0" lvl="0" indent="0"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Arial" panose="020B0604020202020204" pitchFamily="34" charset="0"/>
                <a:cs typeface="Arial" panose="020B0604020202020204" pitchFamily="34" charset="0"/>
              </a:rPr>
              <a:t>During a child’s first year of life</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their brain develops according to the emotional and physical experiences they a</a:t>
            </a:r>
            <a:r>
              <a:rPr lang="en-GB" sz="1400" dirty="0">
                <a:solidFill>
                  <a:prstClr val="black"/>
                </a:solidFill>
                <a:latin typeface="Arial" panose="020B0604020202020204" pitchFamily="34" charset="0"/>
                <a:cs typeface="Arial" panose="020B0604020202020204" pitchFamily="34" charset="0"/>
              </a:rPr>
              <a:t>re given by their primary caregiver. Their brain is receiving new</a:t>
            </a:r>
          </a:p>
          <a:p>
            <a:pPr marL="0" marR="0" lvl="0" indent="0" defTabSz="914400" rtl="0" eaLnBrk="1" fontAlgn="auto" latinLnBrk="0" hangingPunct="1">
              <a:lnSpc>
                <a:spcPct val="100000"/>
              </a:lnSpc>
              <a:spcBef>
                <a:spcPts val="0"/>
              </a:spcBef>
              <a:spcAft>
                <a:spcPts val="0"/>
              </a:spcAft>
              <a:buClrTx/>
              <a:buSzTx/>
              <a:buFontTx/>
              <a:buNone/>
              <a:tabLst/>
              <a:defRPr/>
            </a:pPr>
            <a:r>
              <a:rPr lang="en-GB" sz="1400" dirty="0">
                <a:solidFill>
                  <a:prstClr val="black"/>
                </a:solidFill>
                <a:latin typeface="Arial" panose="020B0604020202020204" pitchFamily="34" charset="0"/>
                <a:cs typeface="Arial" panose="020B0604020202020204" pitchFamily="34" charset="0"/>
              </a:rPr>
              <a:t>i</a:t>
            </a:r>
            <a:r>
              <a:rPr kumimoji="0" lang="en-GB" sz="1400" b="0" i="0" u="none" strike="noStrike" kern="1200" cap="none" spc="0" normalizeH="0" baseline="0" noProof="0" dirty="0" err="1">
                <a:ln>
                  <a:noFill/>
                </a:ln>
                <a:solidFill>
                  <a:prstClr val="black"/>
                </a:solidFill>
                <a:effectLst/>
                <a:uLnTx/>
                <a:uFillTx/>
                <a:latin typeface="Arial" panose="020B0604020202020204" pitchFamily="34" charset="0"/>
                <a:ea typeface="+mn-ea"/>
                <a:cs typeface="Arial" panose="020B0604020202020204" pitchFamily="34" charset="0"/>
              </a:rPr>
              <a:t>nformation</a:t>
            </a:r>
            <a:r>
              <a:rPr kumimoji="0" lang="en-GB" sz="14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all of the time and building millions of connections which are stored and used later in life. The </a:t>
            </a:r>
            <a:r>
              <a:rPr kumimoji="0" lang="en-GB" sz="1400" b="0"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following film by </a:t>
            </a:r>
            <a:r>
              <a:rPr kumimoji="0" lang="en-GB" sz="1400" u="none" strike="noStrike" kern="1200" cap="none" spc="0" normalizeH="0" baseline="0" noProof="0" dirty="0">
                <a:ln>
                  <a:noFill/>
                </a:ln>
                <a:uLnTx/>
                <a:uFillTx/>
                <a:latin typeface="Roboto" panose="02000000000000000000" pitchFamily="2" charset="0"/>
                <a:ea typeface="+mn-ea"/>
                <a:cs typeface="Arial" panose="020B0604020202020204" pitchFamily="34" charset="0"/>
              </a:rPr>
              <a:t>the </a:t>
            </a:r>
            <a:r>
              <a:rPr lang="en-GB" sz="1400" b="0" i="0" dirty="0">
                <a:effectLst/>
                <a:latin typeface="Roboto" panose="02000000000000000000" pitchFamily="2" charset="0"/>
              </a:rPr>
              <a:t>Centre </a:t>
            </a:r>
            <a:r>
              <a:rPr lang="en-GB" sz="1400" dirty="0">
                <a:latin typeface="Roboto" panose="02000000000000000000" pitchFamily="2" charset="0"/>
              </a:rPr>
              <a:t>O</a:t>
            </a:r>
            <a:r>
              <a:rPr lang="en-GB" sz="1400" b="0" i="0" dirty="0">
                <a:effectLst/>
                <a:latin typeface="Roboto" panose="02000000000000000000" pitchFamily="2" charset="0"/>
              </a:rPr>
              <a:t>n </a:t>
            </a:r>
            <a:r>
              <a:rPr lang="en-GB" sz="1400" dirty="0">
                <a:latin typeface="Roboto" panose="02000000000000000000" pitchFamily="2" charset="0"/>
              </a:rPr>
              <a:t>T</a:t>
            </a:r>
            <a:r>
              <a:rPr lang="en-GB" sz="1400" b="0" i="0" dirty="0">
                <a:effectLst/>
                <a:latin typeface="Roboto" panose="02000000000000000000" pitchFamily="2" charset="0"/>
              </a:rPr>
              <a:t>he Developing </a:t>
            </a:r>
            <a:r>
              <a:rPr lang="en-GB" sz="1400" dirty="0">
                <a:latin typeface="Roboto" panose="02000000000000000000" pitchFamily="2" charset="0"/>
              </a:rPr>
              <a:t>C</a:t>
            </a:r>
            <a:r>
              <a:rPr lang="en-GB" sz="1400" b="0" i="0" dirty="0">
                <a:effectLst/>
                <a:latin typeface="Roboto" panose="02000000000000000000" pitchFamily="2" charset="0"/>
              </a:rPr>
              <a:t>hild at Harvard University (2011) demonstrates this: </a:t>
            </a:r>
            <a:r>
              <a:rPr kumimoji="0" lang="en-GB" b="0" i="0" u="none" strike="noStrike" kern="1200" cap="none" spc="0" normalizeH="0" baseline="0" noProof="0" dirty="0">
                <a:ln>
                  <a:noFill/>
                </a:ln>
                <a:solidFill>
                  <a:schemeClr val="accent2">
                    <a:lumMod val="75000"/>
                  </a:schemeClr>
                </a:solidFill>
                <a:effectLst/>
                <a:uLnTx/>
                <a:uFillTx/>
                <a:latin typeface="Dreaming Outloud Pro" panose="03050502040302030504" pitchFamily="66" charset="0"/>
                <a:cs typeface="Dreaming Outloud Pro" panose="03050502040302030504" pitchFamily="66" charset="0"/>
                <a:hlinkClick r:id="rId3">
                  <a:extLst>
                    <a:ext uri="{A12FA001-AC4F-418D-AE19-62706E023703}">
                      <ahyp:hlinkClr xmlns:ahyp="http://schemas.microsoft.com/office/drawing/2018/hyperlinkcolor" val="tx"/>
                    </a:ext>
                  </a:extLst>
                </a:hlinkClick>
              </a:rPr>
              <a:t>https://www.youtube.com/watch?v=VNNsN9IJkws</a:t>
            </a:r>
            <a:r>
              <a:rPr kumimoji="0" lang="en-GB" b="0" i="0" u="none" strike="noStrike" kern="1200" cap="none" spc="0" normalizeH="0" baseline="0" noProof="0" dirty="0">
                <a:ln>
                  <a:noFill/>
                </a:ln>
                <a:solidFill>
                  <a:schemeClr val="accent2">
                    <a:lumMod val="75000"/>
                  </a:schemeClr>
                </a:solidFill>
                <a:effectLst/>
                <a:uLnTx/>
                <a:uFillTx/>
                <a:latin typeface="Dreaming Outloud Pro" panose="03050502040302030504" pitchFamily="66" charset="0"/>
                <a:cs typeface="Dreaming Outloud Pro" panose="03050502040302030504" pitchFamily="66" charset="0"/>
              </a:rPr>
              <a:t> </a:t>
            </a:r>
            <a:endParaRPr lang="en-GB" dirty="0">
              <a:solidFill>
                <a:schemeClr val="accent2">
                  <a:lumMod val="75000"/>
                </a:schemeClr>
              </a:solidFill>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31328691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71E90B9-4768-C29D-5EBA-53CC10C69951}"/>
              </a:ext>
            </a:extLst>
          </p:cNvPr>
          <p:cNvSpPr txBox="1"/>
          <p:nvPr/>
        </p:nvSpPr>
        <p:spPr>
          <a:xfrm>
            <a:off x="203200" y="5038555"/>
            <a:ext cx="6096000"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 </a:t>
            </a:r>
            <a:endParaRPr lang="en-GB" sz="1800" dirty="0">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FE9EB2F4-C0A4-9C2E-899F-99018ED4E048}"/>
              </a:ext>
            </a:extLst>
          </p:cNvPr>
          <p:cNvSpPr txBox="1"/>
          <p:nvPr/>
        </p:nvSpPr>
        <p:spPr>
          <a:xfrm>
            <a:off x="137885" y="233756"/>
            <a:ext cx="11923486" cy="498598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200" u="sng" dirty="0">
                <a:solidFill>
                  <a:schemeClr val="accent2">
                    <a:lumMod val="75000"/>
                  </a:schemeClr>
                </a:solidFill>
                <a:latin typeface="Dreaming Outloud Pro" panose="03050502040302030504" pitchFamily="66" charset="0"/>
                <a:cs typeface="Dreaming Outloud Pro" panose="03050502040302030504" pitchFamily="66" charset="0"/>
              </a:rPr>
              <a:t>Caregiving</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000" b="0" i="0" u="sng" strike="noStrike" kern="1200" cap="none" spc="0" normalizeH="0" baseline="0" noProof="0" dirty="0">
                <a:ln>
                  <a:noFill/>
                </a:ln>
                <a:effectLst/>
                <a:uLnTx/>
                <a:uFillTx/>
                <a:latin typeface="Dreaming Outloud Pro" panose="03050502040302030504" pitchFamily="66" charset="0"/>
                <a:ea typeface="+mn-ea"/>
                <a:cs typeface="Dreaming Outloud Pro" panose="03050502040302030504" pitchFamily="66" charset="0"/>
              </a:rPr>
              <a:t>Exceptional C</a:t>
            </a:r>
            <a:r>
              <a:rPr lang="en-GB" sz="2000" u="sng" dirty="0">
                <a:latin typeface="Dreaming Outloud Pro" panose="03050502040302030504" pitchFamily="66" charset="0"/>
                <a:cs typeface="Dreaming Outloud Pro" panose="03050502040302030504" pitchFamily="66" charset="0"/>
              </a:rPr>
              <a:t>are and Quality Interactions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Babies and young children depend on their primary caregivers to meet their daily needs. Their education and care during this time are vital for their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Arial" panose="020B0604020202020204" pitchFamily="34" charset="0"/>
                <a:cs typeface="Arial" panose="020B0604020202020204" pitchFamily="34" charset="0"/>
              </a:rPr>
              <a:t>future outcomes. An independent review carried out by Welsh Government in 2014 states that high quality care in educational settings should be made up from a combination of highly qualified, experienced practitioners who are able to provide quality play activities and scaffold learning, who are also able to provide warm interactions in small group sizes and who provide age appropriate, stimulating and challenging materials indoors and outdoors. </a:t>
            </a:r>
            <a:r>
              <a:rPr lang="en-GB" sz="1400" b="0" i="0" dirty="0">
                <a:effectLst/>
                <a:latin typeface="Roboto" panose="02000000000000000000" pitchFamily="2" charset="0"/>
              </a:rPr>
              <a:t>(Independent review of childcare and early education registration, regulation and inspection, 2014).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Roboto" panose="02000000000000000000" pitchFamily="2" charset="0"/>
              </a:rPr>
              <a:t>Dr Emmi </a:t>
            </a:r>
            <a:r>
              <a:rPr lang="en-GB" sz="1400" dirty="0" err="1">
                <a:latin typeface="Roboto" panose="02000000000000000000" pitchFamily="2" charset="0"/>
              </a:rPr>
              <a:t>Pikler</a:t>
            </a:r>
            <a:r>
              <a:rPr lang="en-GB" sz="1400" dirty="0">
                <a:latin typeface="Roboto" panose="02000000000000000000" pitchFamily="2" charset="0"/>
              </a:rPr>
              <a:t> was one of the first pioneers to revolutionise the methodology of early childhood and childcare. Her philosophy was first implemented at her orphanage in Romania in 1946 where she ensured that all interactions with babies were done ”with” them and not “to” them. Care routines were given with warm interactions, respect and lots of face-to-face communication </a:t>
            </a:r>
            <a:r>
              <a:rPr lang="en-GB" sz="1400" b="0" i="0" dirty="0">
                <a:effectLst/>
                <a:latin typeface="Roboto" panose="02000000000000000000" pitchFamily="2" charset="0"/>
              </a:rPr>
              <a:t>(PS </a:t>
            </a:r>
            <a:r>
              <a:rPr lang="en-GB" sz="1400" b="0" i="0" dirty="0" err="1">
                <a:effectLst/>
                <a:latin typeface="Roboto" panose="02000000000000000000" pitchFamily="2" charset="0"/>
              </a:rPr>
              <a:t>FamilyNYC</a:t>
            </a:r>
            <a:r>
              <a:rPr lang="en-GB" sz="1400" b="0" i="0" dirty="0">
                <a:effectLst/>
                <a:latin typeface="Roboto" panose="02000000000000000000" pitchFamily="2" charset="0"/>
              </a:rPr>
              <a:t>, n.d.). Allowing time for responses, listening, giving full attention and showing patience are some of </a:t>
            </a:r>
            <a:r>
              <a:rPr lang="en-GB" sz="1400" b="0" i="0" dirty="0" err="1">
                <a:effectLst/>
                <a:latin typeface="Roboto" panose="02000000000000000000" pitchFamily="2" charset="0"/>
              </a:rPr>
              <a:t>Piklers</a:t>
            </a:r>
            <a:r>
              <a:rPr lang="en-GB" sz="1400" b="0" i="0" dirty="0">
                <a:effectLst/>
                <a:latin typeface="Roboto" panose="02000000000000000000" pitchFamily="2" charset="0"/>
              </a:rPr>
              <a:t> other core principles of a </a:t>
            </a:r>
            <a:r>
              <a:rPr lang="en-GB" sz="1400" dirty="0">
                <a:latin typeface="Roboto" panose="02000000000000000000" pitchFamily="2" charset="0"/>
              </a:rPr>
              <a:t>young child’s </a:t>
            </a:r>
            <a:r>
              <a:rPr lang="en-GB" sz="1400" b="0" i="0" dirty="0">
                <a:effectLst/>
                <a:latin typeface="Roboto" panose="02000000000000000000" pitchFamily="2" charset="0"/>
              </a:rPr>
              <a:t>exceptional care.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Roboto" panose="02000000000000000000" pitchFamily="2" charset="0"/>
                <a:cs typeface="Arial" panose="020B0604020202020204" pitchFamily="34" charset="0"/>
              </a:rPr>
              <a:t>Additionally, we know from Bowlby’s theory of attachment that these early nurturing, reciprocal interactions play a vital role in a child's emotional, social and cognitive development. Secure attachments to primary caregivers provide the foundations to influence our closest relationships throughout life. </a:t>
            </a:r>
            <a:r>
              <a:rPr lang="en-GB" sz="1400" b="0" i="0" dirty="0">
                <a:effectLst/>
                <a:latin typeface="Roboto" panose="02000000000000000000" pitchFamily="2" charset="0"/>
              </a:rPr>
              <a:t>(Pound, 2014)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82916ADF-4C8A-DF58-FED8-46161F762132}"/>
              </a:ext>
            </a:extLst>
          </p:cNvPr>
          <p:cNvPicPr>
            <a:picLocks noChangeAspect="1"/>
          </p:cNvPicPr>
          <p:nvPr/>
        </p:nvPicPr>
        <p:blipFill>
          <a:blip r:embed="rId2"/>
          <a:stretch>
            <a:fillRect/>
          </a:stretch>
        </p:blipFill>
        <p:spPr>
          <a:xfrm>
            <a:off x="3367626" y="3577503"/>
            <a:ext cx="2993461" cy="2989943"/>
          </a:xfrm>
          <a:prstGeom prst="rect">
            <a:avLst/>
          </a:prstGeom>
        </p:spPr>
      </p:pic>
      <p:sp>
        <p:nvSpPr>
          <p:cNvPr id="5" name="TextBox 4">
            <a:extLst>
              <a:ext uri="{FF2B5EF4-FFF2-40B4-BE49-F238E27FC236}">
                <a16:creationId xmlns:a16="http://schemas.microsoft.com/office/drawing/2014/main" id="{C75E1C30-BE96-F5C6-38C7-A1745B2CAA8E}"/>
              </a:ext>
            </a:extLst>
          </p:cNvPr>
          <p:cNvSpPr txBox="1"/>
          <p:nvPr/>
        </p:nvSpPr>
        <p:spPr>
          <a:xfrm>
            <a:off x="317963" y="3705124"/>
            <a:ext cx="2914155" cy="2862322"/>
          </a:xfrm>
          <a:prstGeom prst="rect">
            <a:avLst/>
          </a:prstGeom>
          <a:noFill/>
        </p:spPr>
        <p:txBody>
          <a:bodyPr wrap="square" rtlCol="0">
            <a:spAutoFit/>
          </a:bodyPr>
          <a:lstStyle/>
          <a:p>
            <a:r>
              <a:rPr lang="en-GB" dirty="0">
                <a:solidFill>
                  <a:schemeClr val="accent6">
                    <a:lumMod val="75000"/>
                  </a:schemeClr>
                </a:solidFill>
                <a:latin typeface="Dreaming Outloud Pro" panose="03050502040302030504" pitchFamily="66" charset="0"/>
                <a:cs typeface="Dreaming Outloud Pro" panose="03050502040302030504" pitchFamily="66" charset="0"/>
              </a:rPr>
              <a:t>The picture on the right shows a reciprocal interaction between a baby and its caregiver. The eye contact, smiling to each other, cooing and laughing will mean that the baby's brain is building lots of new connections and neural pathways.</a:t>
            </a:r>
          </a:p>
        </p:txBody>
      </p:sp>
      <p:sp>
        <p:nvSpPr>
          <p:cNvPr id="7" name="TextBox 6">
            <a:extLst>
              <a:ext uri="{FF2B5EF4-FFF2-40B4-BE49-F238E27FC236}">
                <a16:creationId xmlns:a16="http://schemas.microsoft.com/office/drawing/2014/main" id="{8666454D-CE69-B68D-57DE-36F4F1A906E1}"/>
              </a:ext>
            </a:extLst>
          </p:cNvPr>
          <p:cNvSpPr txBox="1"/>
          <p:nvPr/>
        </p:nvSpPr>
        <p:spPr>
          <a:xfrm>
            <a:off x="3309459" y="6600691"/>
            <a:ext cx="6103256" cy="246221"/>
          </a:xfrm>
          <a:prstGeom prst="rect">
            <a:avLst/>
          </a:prstGeom>
          <a:noFill/>
        </p:spPr>
        <p:txBody>
          <a:bodyPr wrap="square">
            <a:spAutoFit/>
          </a:bodyPr>
          <a:lstStyle/>
          <a:p>
            <a:r>
              <a:rPr lang="en-GB" sz="1000" b="0" i="0" dirty="0">
                <a:solidFill>
                  <a:srgbClr val="2C3E50"/>
                </a:solidFill>
                <a:effectLst/>
                <a:latin typeface="Roboto" panose="02000000000000000000" pitchFamily="2" charset="0"/>
              </a:rPr>
              <a:t>(Source: National Institute for Play, n.d.)</a:t>
            </a:r>
            <a:endParaRPr lang="en-GB" sz="1000" dirty="0"/>
          </a:p>
        </p:txBody>
      </p:sp>
      <p:sp>
        <p:nvSpPr>
          <p:cNvPr id="10" name="TextBox 9">
            <a:extLst>
              <a:ext uri="{FF2B5EF4-FFF2-40B4-BE49-F238E27FC236}">
                <a16:creationId xmlns:a16="http://schemas.microsoft.com/office/drawing/2014/main" id="{CB3079CF-A9CA-6C6C-2C4F-871A2FED4CC0}"/>
              </a:ext>
            </a:extLst>
          </p:cNvPr>
          <p:cNvSpPr txBox="1"/>
          <p:nvPr/>
        </p:nvSpPr>
        <p:spPr>
          <a:xfrm>
            <a:off x="6861629" y="5608828"/>
            <a:ext cx="6103256" cy="830997"/>
          </a:xfrm>
          <a:prstGeom prst="rect">
            <a:avLst/>
          </a:prstGeom>
          <a:noFill/>
        </p:spPr>
        <p:txBody>
          <a:bodyPr wrap="square">
            <a:spAutoFit/>
          </a:bodyPr>
          <a:lstStyle/>
          <a:p>
            <a:endParaRPr lang="en-GB" dirty="0">
              <a:solidFill>
                <a:srgbClr val="0563C1"/>
              </a:solidFill>
              <a:hlinkClick r:id="rId3">
                <a:extLst>
                  <a:ext uri="{A12FA001-AC4F-418D-AE19-62706E023703}">
                    <ahyp:hlinkClr xmlns:ahyp="http://schemas.microsoft.com/office/drawing/2018/hyperlinkcolor" val="tx"/>
                  </a:ext>
                </a:extLst>
              </a:hlinkClick>
            </a:endParaRPr>
          </a:p>
          <a:p>
            <a:r>
              <a:rPr lang="en-GB" dirty="0">
                <a:solidFill>
                  <a:schemeClr val="accent2">
                    <a:lumMod val="75000"/>
                  </a:schemeClr>
                </a:solidFill>
                <a:latin typeface="Dreaming Outloud Pro" panose="03050502040302030504" pitchFamily="66" charset="0"/>
                <a:cs typeface="Dreaming Outloud Pro" panose="03050502040302030504" pitchFamily="66" charset="0"/>
                <a:hlinkClick r:id="rId3">
                  <a:extLst>
                    <a:ext uri="{A12FA001-AC4F-418D-AE19-62706E023703}">
                      <ahyp:hlinkClr xmlns:ahyp="http://schemas.microsoft.com/office/drawing/2018/hyperlinkcolor" val="tx"/>
                    </a:ext>
                  </a:extLst>
                </a:hlinkClick>
              </a:rPr>
              <a:t>https://www.youtube.com/watch?v=4S25Ttk8raA</a:t>
            </a:r>
            <a:endParaRPr lang="en-GB" dirty="0">
              <a:solidFill>
                <a:schemeClr val="accent2">
                  <a:lumMod val="75000"/>
                </a:schemeClr>
              </a:solidFill>
              <a:latin typeface="Dreaming Outloud Pro" panose="03050502040302030504" pitchFamily="66" charset="0"/>
              <a:cs typeface="Dreaming Outloud Pro" panose="03050502040302030504" pitchFamily="66" charset="0"/>
            </a:endParaRPr>
          </a:p>
          <a:p>
            <a:r>
              <a:rPr lang="en-GB" sz="1000" b="0" i="0" dirty="0">
                <a:solidFill>
                  <a:srgbClr val="2C3E50"/>
                </a:solidFill>
                <a:effectLst/>
                <a:latin typeface="Roboto" panose="02000000000000000000" pitchFamily="2" charset="0"/>
              </a:rPr>
              <a:t>(www.youtube.com, n.d.)</a:t>
            </a:r>
            <a:endParaRPr lang="en-GB" sz="1000" dirty="0"/>
          </a:p>
        </p:txBody>
      </p:sp>
      <p:sp>
        <p:nvSpPr>
          <p:cNvPr id="11" name="TextBox 10">
            <a:extLst>
              <a:ext uri="{FF2B5EF4-FFF2-40B4-BE49-F238E27FC236}">
                <a16:creationId xmlns:a16="http://schemas.microsoft.com/office/drawing/2014/main" id="{362AD41F-2CE6-7002-AFAF-6235F83398AD}"/>
              </a:ext>
            </a:extLst>
          </p:cNvPr>
          <p:cNvSpPr txBox="1"/>
          <p:nvPr/>
        </p:nvSpPr>
        <p:spPr>
          <a:xfrm>
            <a:off x="6768798" y="3704856"/>
            <a:ext cx="4761087" cy="2031325"/>
          </a:xfrm>
          <a:prstGeom prst="rect">
            <a:avLst/>
          </a:prstGeom>
          <a:noFill/>
        </p:spPr>
        <p:txBody>
          <a:bodyPr wrap="square" rtlCol="0">
            <a:spAutoFit/>
          </a:bodyPr>
          <a:lstStyle/>
          <a:p>
            <a:pPr algn="ctr"/>
            <a:r>
              <a:rPr lang="en-GB" dirty="0">
                <a:solidFill>
                  <a:schemeClr val="accent6">
                    <a:lumMod val="75000"/>
                  </a:schemeClr>
                </a:solidFill>
                <a:latin typeface="Dreaming Outloud Pro" panose="03050502040302030504" pitchFamily="66" charset="0"/>
                <a:cs typeface="Dreaming Outloud Pro" panose="03050502040302030504" pitchFamily="66" charset="0"/>
              </a:rPr>
              <a:t>The video below demonstrates how to provide quality, meaningful interactions with  a young child. It shows caregivers practicing a serve and return relationship. Sharing focus, supporting, encouraging, naming, taking turns and practicing endings and beginnings are critical for a child’s developing brain. </a:t>
            </a:r>
            <a:endParaRPr lang="en-GB" dirty="0"/>
          </a:p>
        </p:txBody>
      </p:sp>
    </p:spTree>
    <p:extLst>
      <p:ext uri="{BB962C8B-B14F-4D97-AF65-F5344CB8AC3E}">
        <p14:creationId xmlns:p14="http://schemas.microsoft.com/office/powerpoint/2010/main" val="421912320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5F18414D-1626-4996-AACB-23D3DE45B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schemeClr val="tx1"/>
              </a:solidFill>
            </a:endParaRPr>
          </a:p>
        </p:txBody>
      </p:sp>
      <p:sp>
        <p:nvSpPr>
          <p:cNvPr id="5" name="TextBox 4">
            <a:extLst>
              <a:ext uri="{FF2B5EF4-FFF2-40B4-BE49-F238E27FC236}">
                <a16:creationId xmlns:a16="http://schemas.microsoft.com/office/drawing/2014/main" id="{E83EB413-88B5-3736-A268-7E2DD602E896}"/>
              </a:ext>
            </a:extLst>
          </p:cNvPr>
          <p:cNvSpPr txBox="1"/>
          <p:nvPr/>
        </p:nvSpPr>
        <p:spPr>
          <a:xfrm>
            <a:off x="5029201" y="707132"/>
            <a:ext cx="6601968" cy="2387600"/>
          </a:xfrm>
          <a:prstGeom prst="rect">
            <a:avLst/>
          </a:prstGeom>
        </p:spPr>
        <p:txBody>
          <a:bodyPr vert="horz" lIns="91440" tIns="45720" rIns="91440" bIns="45720" rtlCol="0" anchor="b">
            <a:normAutofit/>
          </a:bodyPr>
          <a:lstStyle/>
          <a:p>
            <a:pPr marL="0" marR="0" lvl="0" indent="0" fontAlgn="auto">
              <a:lnSpc>
                <a:spcPct val="90000"/>
              </a:lnSpc>
              <a:spcBef>
                <a:spcPct val="0"/>
              </a:spcBef>
              <a:spcAft>
                <a:spcPts val="600"/>
              </a:spcAft>
              <a:buClrTx/>
              <a:buSzTx/>
              <a:tabLst/>
              <a:defRPr/>
            </a:pPr>
            <a:endParaRPr lang="en-US" sz="3500" kern="1200" dirty="0">
              <a:solidFill>
                <a:schemeClr val="bg1"/>
              </a:solidFill>
              <a:latin typeface="+mj-lt"/>
              <a:ea typeface="+mj-ea"/>
              <a:cs typeface="+mj-cs"/>
            </a:endParaRPr>
          </a:p>
          <a:p>
            <a:pPr marL="0" marR="0" lvl="0" indent="0" fontAlgn="auto">
              <a:lnSpc>
                <a:spcPct val="90000"/>
              </a:lnSpc>
              <a:spcBef>
                <a:spcPct val="0"/>
              </a:spcBef>
              <a:spcAft>
                <a:spcPts val="600"/>
              </a:spcAft>
              <a:buClrTx/>
              <a:buSzTx/>
              <a:tabLst/>
              <a:defRPr/>
            </a:pPr>
            <a:endParaRPr kumimoji="0" lang="en-US" sz="3500" b="0" i="0" u="none" strike="noStrike" kern="1200" cap="none" spc="0" normalizeH="0" baseline="0" noProof="0" dirty="0">
              <a:ln>
                <a:noFill/>
              </a:ln>
              <a:solidFill>
                <a:schemeClr val="bg1"/>
              </a:solidFill>
              <a:effectLst/>
              <a:uLnTx/>
              <a:uFillTx/>
              <a:latin typeface="+mj-lt"/>
              <a:ea typeface="+mj-ea"/>
              <a:cs typeface="+mj-cs"/>
            </a:endParaRPr>
          </a:p>
          <a:p>
            <a:pPr marL="0" marR="0" lvl="0" indent="0" fontAlgn="auto">
              <a:lnSpc>
                <a:spcPct val="90000"/>
              </a:lnSpc>
              <a:spcBef>
                <a:spcPct val="0"/>
              </a:spcBef>
              <a:spcAft>
                <a:spcPts val="600"/>
              </a:spcAft>
              <a:buClrTx/>
              <a:buSzTx/>
              <a:tabLst/>
              <a:defRPr/>
            </a:pPr>
            <a:endParaRPr lang="en-US" sz="3500" kern="1200" dirty="0">
              <a:solidFill>
                <a:schemeClr val="bg1"/>
              </a:solidFill>
              <a:latin typeface="+mj-lt"/>
              <a:ea typeface="+mj-ea"/>
              <a:cs typeface="+mj-cs"/>
            </a:endParaRPr>
          </a:p>
          <a:p>
            <a:pPr marL="0" marR="0" lvl="0" indent="0" fontAlgn="auto">
              <a:lnSpc>
                <a:spcPct val="90000"/>
              </a:lnSpc>
              <a:spcBef>
                <a:spcPct val="0"/>
              </a:spcBef>
              <a:spcAft>
                <a:spcPts val="600"/>
              </a:spcAft>
              <a:buClrTx/>
              <a:buSzTx/>
              <a:tabLst/>
              <a:defRPr/>
            </a:pPr>
            <a:endParaRPr kumimoji="0" lang="en-US" sz="3500" b="0" i="0" u="none" strike="noStrike" kern="1200" cap="none" spc="0" normalizeH="0" baseline="0" noProof="0" dirty="0">
              <a:ln>
                <a:noFill/>
              </a:ln>
              <a:solidFill>
                <a:schemeClr val="bg1"/>
              </a:solidFill>
              <a:effectLst/>
              <a:uLnTx/>
              <a:uFillTx/>
              <a:latin typeface="+mj-lt"/>
              <a:ea typeface="+mj-ea"/>
              <a:cs typeface="+mj-cs"/>
            </a:endParaRPr>
          </a:p>
          <a:p>
            <a:pPr marL="0" marR="0" lvl="0" indent="0" fontAlgn="auto">
              <a:lnSpc>
                <a:spcPct val="90000"/>
              </a:lnSpc>
              <a:spcBef>
                <a:spcPct val="0"/>
              </a:spcBef>
              <a:spcAft>
                <a:spcPts val="600"/>
              </a:spcAft>
              <a:buClrTx/>
              <a:buSzTx/>
              <a:tabLst/>
              <a:defRPr/>
            </a:pPr>
            <a:endParaRPr lang="en-US" sz="3500" kern="1200" dirty="0">
              <a:solidFill>
                <a:schemeClr val="bg1"/>
              </a:solidFill>
              <a:latin typeface="+mj-lt"/>
              <a:ea typeface="+mj-ea"/>
              <a:cs typeface="+mj-cs"/>
            </a:endParaRPr>
          </a:p>
          <a:p>
            <a:pPr marL="0" marR="0" lvl="0" indent="0" fontAlgn="auto">
              <a:lnSpc>
                <a:spcPct val="90000"/>
              </a:lnSpc>
              <a:spcBef>
                <a:spcPct val="0"/>
              </a:spcBef>
              <a:spcAft>
                <a:spcPts val="600"/>
              </a:spcAft>
              <a:buClrTx/>
              <a:buSzTx/>
              <a:tabLst/>
              <a:defRPr/>
            </a:pPr>
            <a:endParaRPr kumimoji="0" lang="en-US" sz="3500" b="0" i="0" u="none" strike="noStrike" kern="1200" cap="none" spc="0" normalizeH="0" baseline="0" noProof="0" dirty="0">
              <a:ln>
                <a:noFill/>
              </a:ln>
              <a:solidFill>
                <a:schemeClr val="bg1"/>
              </a:solidFill>
              <a:effectLst/>
              <a:uLnTx/>
              <a:uFillTx/>
              <a:latin typeface="+mj-lt"/>
              <a:ea typeface="+mj-ea"/>
              <a:cs typeface="+mj-cs"/>
            </a:endParaRPr>
          </a:p>
          <a:p>
            <a:pPr marL="0" marR="0" lvl="0" indent="0" fontAlgn="auto">
              <a:lnSpc>
                <a:spcPct val="90000"/>
              </a:lnSpc>
              <a:spcBef>
                <a:spcPct val="0"/>
              </a:spcBef>
              <a:spcAft>
                <a:spcPts val="600"/>
              </a:spcAft>
              <a:buClrTx/>
              <a:buSzTx/>
              <a:tabLst/>
              <a:defRPr/>
            </a:pPr>
            <a:endParaRPr lang="en-US" sz="3500" kern="1200" dirty="0">
              <a:solidFill>
                <a:schemeClr val="bg1"/>
              </a:solidFill>
              <a:latin typeface="+mj-lt"/>
              <a:ea typeface="+mj-ea"/>
              <a:cs typeface="+mj-cs"/>
            </a:endParaRPr>
          </a:p>
          <a:p>
            <a:pPr marL="0" marR="0" lvl="0" indent="0" fontAlgn="auto">
              <a:lnSpc>
                <a:spcPct val="90000"/>
              </a:lnSpc>
              <a:spcBef>
                <a:spcPct val="0"/>
              </a:spcBef>
              <a:spcAft>
                <a:spcPts val="600"/>
              </a:spcAft>
              <a:buClrTx/>
              <a:buSzTx/>
              <a:tabLst/>
              <a:defRPr/>
            </a:pPr>
            <a:endParaRPr kumimoji="0" lang="en-US" sz="3500" b="0" i="0" u="none" strike="noStrike" kern="1200" cap="none" spc="0" normalizeH="0" baseline="0" noProof="0" dirty="0">
              <a:ln>
                <a:noFill/>
              </a:ln>
              <a:solidFill>
                <a:schemeClr val="bg1"/>
              </a:solidFill>
              <a:effectLst/>
              <a:uLnTx/>
              <a:uFillTx/>
              <a:latin typeface="+mj-lt"/>
              <a:ea typeface="+mj-ea"/>
              <a:cs typeface="+mj-cs"/>
            </a:endParaRPr>
          </a:p>
        </p:txBody>
      </p:sp>
      <p:pic>
        <p:nvPicPr>
          <p:cNvPr id="3" name="Picture 2">
            <a:extLst>
              <a:ext uri="{FF2B5EF4-FFF2-40B4-BE49-F238E27FC236}">
                <a16:creationId xmlns:a16="http://schemas.microsoft.com/office/drawing/2014/main" id="{4DD1B4A0-C365-5413-C490-D39D28DB6940}"/>
              </a:ext>
            </a:extLst>
          </p:cNvPr>
          <p:cNvPicPr>
            <a:picLocks noChangeAspect="1"/>
          </p:cNvPicPr>
          <p:nvPr/>
        </p:nvPicPr>
        <p:blipFill>
          <a:blip r:embed="rId2"/>
          <a:stretch>
            <a:fillRect/>
          </a:stretch>
        </p:blipFill>
        <p:spPr>
          <a:xfrm>
            <a:off x="126207" y="115193"/>
            <a:ext cx="4218290" cy="6249319"/>
          </a:xfrm>
          <a:prstGeom prst="rect">
            <a:avLst/>
          </a:prstGeom>
        </p:spPr>
      </p:pic>
      <p:sp>
        <p:nvSpPr>
          <p:cNvPr id="12" name="Rectangle 11">
            <a:extLst>
              <a:ext uri="{FF2B5EF4-FFF2-40B4-BE49-F238E27FC236}">
                <a16:creationId xmlns:a16="http://schemas.microsoft.com/office/drawing/2014/main" id="{D84C2E9E-0B5D-4B5F-9A1F-70EBDCE390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6206" y="115193"/>
            <a:ext cx="11939588" cy="6627614"/>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4" name="Straight Connector 13">
            <a:extLst>
              <a:ext uri="{FF2B5EF4-FFF2-40B4-BE49-F238E27FC236}">
                <a16:creationId xmlns:a16="http://schemas.microsoft.com/office/drawing/2014/main" id="{07A9243D-8FC3-4B36-874B-55906B03F48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096001" y="3209925"/>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BB6605C1-9E18-FD36-A9BA-2447BA2378C0}"/>
              </a:ext>
            </a:extLst>
          </p:cNvPr>
          <p:cNvSpPr txBox="1"/>
          <p:nvPr/>
        </p:nvSpPr>
        <p:spPr>
          <a:xfrm>
            <a:off x="4446267" y="324743"/>
            <a:ext cx="7653450" cy="5539978"/>
          </a:xfrm>
          <a:prstGeom prst="rect">
            <a:avLst/>
          </a:prstGeom>
          <a:noFill/>
        </p:spPr>
        <p:txBody>
          <a:bodyPr wrap="square" rtlCol="0">
            <a:spAutoFit/>
          </a:bodyPr>
          <a:lstStyle/>
          <a:p>
            <a:r>
              <a:rPr lang="en-GB" u="sng" dirty="0">
                <a:solidFill>
                  <a:schemeClr val="bg1"/>
                </a:solidFill>
                <a:latin typeface="Dreaming Outloud Pro" panose="03050502040302030504" pitchFamily="66" charset="0"/>
                <a:cs typeface="Dreaming Outloud Pro" panose="03050502040302030504" pitchFamily="66" charset="0"/>
              </a:rPr>
              <a:t>Professional Love 🧡</a:t>
            </a:r>
          </a:p>
          <a:p>
            <a:r>
              <a:rPr lang="en-GB" sz="1200" dirty="0">
                <a:solidFill>
                  <a:schemeClr val="bg1"/>
                </a:solidFill>
                <a:latin typeface="Arial" panose="020B0604020202020204" pitchFamily="34" charset="0"/>
                <a:cs typeface="Arial" panose="020B0604020202020204" pitchFamily="34" charset="0"/>
              </a:rPr>
              <a:t>A lot of babies and young children spend a large part of their day in a childcare setting. A loving pedagogical approach from practitioners is vital for building secure attachments and ensuring the children feel safe and loved in their educational environment.</a:t>
            </a:r>
            <a:r>
              <a:rPr lang="en-GB" sz="1200" b="0" i="0" dirty="0">
                <a:solidFill>
                  <a:schemeClr val="bg1"/>
                </a:solidFill>
                <a:effectLst/>
                <a:latin typeface="Arial" panose="020B0604020202020204" pitchFamily="34" charset="0"/>
                <a:cs typeface="Arial" panose="020B0604020202020204" pitchFamily="34" charset="0"/>
              </a:rPr>
              <a:t> According to Wang, </a:t>
            </a:r>
            <a:r>
              <a:rPr lang="en-GB" sz="1200" b="0" i="0" dirty="0" err="1">
                <a:solidFill>
                  <a:schemeClr val="bg1"/>
                </a:solidFill>
                <a:effectLst/>
                <a:latin typeface="Arial" panose="020B0604020202020204" pitchFamily="34" charset="0"/>
                <a:cs typeface="Arial" panose="020B0604020202020204" pitchFamily="34" charset="0"/>
              </a:rPr>
              <a:t>Derakhshan</a:t>
            </a:r>
            <a:r>
              <a:rPr lang="en-GB" sz="1200" b="0" i="0" dirty="0">
                <a:solidFill>
                  <a:schemeClr val="bg1"/>
                </a:solidFill>
                <a:effectLst/>
                <a:latin typeface="Arial" panose="020B0604020202020204" pitchFamily="34" charset="0"/>
                <a:cs typeface="Arial" panose="020B0604020202020204" pitchFamily="34" charset="0"/>
              </a:rPr>
              <a:t> and Pan (2022) “The main purpose of love in education is to establish a context oriented toward students’ and teachers’ emotions, care, and respect in order to humanize the process of learning/teaching and generate positive outcomes”.</a:t>
            </a:r>
            <a:endParaRPr lang="en-GB" sz="1200" dirty="0">
              <a:solidFill>
                <a:schemeClr val="bg1"/>
              </a:solidFill>
              <a:latin typeface="Arial" panose="020B0604020202020204" pitchFamily="34" charset="0"/>
              <a:cs typeface="Arial" panose="020B0604020202020204" pitchFamily="34" charset="0"/>
            </a:endParaRPr>
          </a:p>
          <a:p>
            <a:r>
              <a:rPr lang="en-GB" sz="1200" dirty="0">
                <a:solidFill>
                  <a:schemeClr val="bg1"/>
                </a:solidFill>
                <a:latin typeface="Arial" panose="020B0604020202020204" pitchFamily="34" charset="0"/>
                <a:cs typeface="Arial" panose="020B0604020202020204" pitchFamily="34" charset="0"/>
              </a:rPr>
              <a:t>The term “Professional Love” was developed by Dr Jools Page. In 2015 she researched this concept to help give confidence to early years practitioners with the children in their settings. Fortunately, the data demonstrated that 95% of practitioners felt that showing love whilst in their care is a meaningful part of early years practice </a:t>
            </a:r>
            <a:r>
              <a:rPr lang="en-GB" sz="1200" b="0" i="0" dirty="0">
                <a:solidFill>
                  <a:schemeClr val="bg1"/>
                </a:solidFill>
                <a:effectLst/>
                <a:latin typeface="Roboto" panose="02000000000000000000" pitchFamily="2" charset="0"/>
              </a:rPr>
              <a:t>(Pacey.org.uk, 2016).</a:t>
            </a:r>
          </a:p>
          <a:p>
            <a:r>
              <a:rPr lang="en-GB" sz="1200" dirty="0">
                <a:solidFill>
                  <a:schemeClr val="bg1"/>
                </a:solidFill>
                <a:latin typeface="Roboto" panose="02000000000000000000" pitchFamily="2" charset="0"/>
              </a:rPr>
              <a:t>From birth, babies seek out social interaction and positive touch is vital to help release feel good endorphins such as oxytocin and dopamine. Mental and physical health can be improved from the calming effect of touch </a:t>
            </a:r>
            <a:r>
              <a:rPr lang="en-GB" sz="1200" b="0" i="0" dirty="0">
                <a:solidFill>
                  <a:schemeClr val="bg1"/>
                </a:solidFill>
                <a:effectLst/>
                <a:latin typeface="Roboto" panose="02000000000000000000" pitchFamily="2" charset="0"/>
              </a:rPr>
              <a:t>(Eckstein </a:t>
            </a:r>
            <a:r>
              <a:rPr lang="en-GB" sz="1200" b="0" i="1" dirty="0">
                <a:solidFill>
                  <a:schemeClr val="bg1"/>
                </a:solidFill>
                <a:effectLst/>
                <a:latin typeface="Roboto" panose="02000000000000000000" pitchFamily="2" charset="0"/>
              </a:rPr>
              <a:t>et al</a:t>
            </a:r>
            <a:r>
              <a:rPr lang="en-GB" sz="1200" b="0" i="0" dirty="0">
                <a:solidFill>
                  <a:schemeClr val="bg1"/>
                </a:solidFill>
                <a:effectLst/>
                <a:latin typeface="Roboto" panose="02000000000000000000" pitchFamily="2" charset="0"/>
              </a:rPr>
              <a:t>., 2020).</a:t>
            </a:r>
            <a:endParaRPr lang="en-GB" sz="1200" dirty="0">
              <a:solidFill>
                <a:schemeClr val="bg1"/>
              </a:solidFill>
            </a:endParaRPr>
          </a:p>
          <a:p>
            <a:r>
              <a:rPr lang="en-GB" sz="1200" dirty="0">
                <a:solidFill>
                  <a:schemeClr val="bg1"/>
                </a:solidFill>
                <a:latin typeface="Arial" panose="020B0604020202020204" pitchFamily="34" charset="0"/>
                <a:cs typeface="Arial" panose="020B0604020202020204" pitchFamily="34" charset="0"/>
              </a:rPr>
              <a:t>Harlow’s experiments on monkeys in the 1950’s proved this. When the baby monkeys were offered a non-feeding cloth mother and a feeding mother made of wire, they preferred the former proving they needed physical contact for comfort </a:t>
            </a:r>
            <a:r>
              <a:rPr lang="nl-NL" sz="1200" b="0" i="0" dirty="0">
                <a:solidFill>
                  <a:schemeClr val="bg1"/>
                </a:solidFill>
                <a:effectLst/>
                <a:latin typeface="Roboto" panose="02000000000000000000" pitchFamily="2" charset="0"/>
              </a:rPr>
              <a:t>(van Rosmalen, van der Veer and C. P. van der Horst, 2020).</a:t>
            </a:r>
          </a:p>
          <a:p>
            <a:r>
              <a:rPr lang="nl-NL" sz="1200" dirty="0">
                <a:solidFill>
                  <a:schemeClr val="bg1"/>
                </a:solidFill>
                <a:latin typeface="Roboto" panose="02000000000000000000" pitchFamily="2" charset="0"/>
                <a:cs typeface="Dreaming Outloud Pro" panose="03050502040302030504" pitchFamily="66" charset="0"/>
              </a:rPr>
              <a:t>In an early years setting, professional love can be provided not just from giving purposeful positive touch such as hugs, hand holding and tickles but incidental touch such as high fives, guiding or shoulder squeezes. Responding to a baby’s or young childs need is an important part of a reciprocal reltionship. When they are distressed they may need a cuddle to help them feel safe and calm. </a:t>
            </a:r>
          </a:p>
          <a:p>
            <a:r>
              <a:rPr lang="nl-NL" sz="1200" dirty="0">
                <a:solidFill>
                  <a:schemeClr val="bg1"/>
                </a:solidFill>
                <a:latin typeface="Roboto" panose="02000000000000000000" pitchFamily="2" charset="0"/>
                <a:cs typeface="Dreaming Outloud Pro" panose="03050502040302030504" pitchFamily="66" charset="0"/>
              </a:rPr>
              <a:t>In </a:t>
            </a:r>
            <a:r>
              <a:rPr lang="nl-NL" sz="1200" dirty="0">
                <a:solidFill>
                  <a:schemeClr val="bg1"/>
                </a:solidFill>
                <a:latin typeface="Arial" panose="020B0604020202020204" pitchFamily="34" charset="0"/>
                <a:cs typeface="Arial" panose="020B0604020202020204" pitchFamily="34" charset="0"/>
              </a:rPr>
              <a:t>Page’s report, 89% of partcipants stated that</a:t>
            </a:r>
            <a:r>
              <a:rPr lang="en-GB" sz="1200" dirty="0">
                <a:solidFill>
                  <a:schemeClr val="bg1"/>
                </a:solidFill>
                <a:latin typeface="Arial" panose="020B0604020202020204" pitchFamily="34" charset="0"/>
                <a:cs typeface="Arial" panose="020B0604020202020204" pitchFamily="34" charset="0"/>
              </a:rPr>
              <a:t> “they have a good knowledge of non-statutory safeguarding guidance or advice relevant to their post” </a:t>
            </a:r>
            <a:r>
              <a:rPr lang="en-GB" sz="1200" b="0" i="0" dirty="0">
                <a:solidFill>
                  <a:schemeClr val="bg1"/>
                </a:solidFill>
                <a:effectLst/>
                <a:latin typeface="Roboto" panose="02000000000000000000" pitchFamily="2" charset="0"/>
              </a:rPr>
              <a:t>(Professional Love in Early Years Settings: A Report of the Summary of Findings, </a:t>
            </a:r>
            <a:r>
              <a:rPr lang="en-GB" sz="1200" b="0" i="0" dirty="0" err="1">
                <a:solidFill>
                  <a:schemeClr val="bg1"/>
                </a:solidFill>
                <a:effectLst/>
                <a:latin typeface="Roboto" panose="02000000000000000000" pitchFamily="2" charset="0"/>
              </a:rPr>
              <a:t>n.d</a:t>
            </a:r>
            <a:r>
              <a:rPr lang="en-GB" sz="1200" b="0" i="0" dirty="0">
                <a:solidFill>
                  <a:schemeClr val="bg1"/>
                </a:solidFill>
                <a:effectLst/>
                <a:latin typeface="Roboto" panose="02000000000000000000" pitchFamily="2" charset="0"/>
              </a:rPr>
              <a:t>, p.9). Safeguarding is a genuine concern and top priority in the role of professional love. As role models setting the tone for life, a child’s voice must be at the centre of practice. Giving them a sense of agency is important so if they don’t like to be touched, respect must be shown.</a:t>
            </a:r>
          </a:p>
          <a:p>
            <a:r>
              <a:rPr lang="en-GB" sz="1200" dirty="0">
                <a:solidFill>
                  <a:schemeClr val="bg1"/>
                </a:solidFill>
                <a:latin typeface="Roboto" panose="02000000000000000000" pitchFamily="2" charset="0"/>
                <a:cs typeface="Arial" panose="020B0604020202020204" pitchFamily="34" charset="0"/>
              </a:rPr>
              <a:t>Body language must be observed if a child is too young to talk. Communication can be made through using pictures, gestures or visual cues. During nappy changing, professional love can be shown by asking permission. Positive touch such as gentle massage can be practiced to help build trust between a baby and their caregiver. </a:t>
            </a:r>
            <a:endParaRPr lang="en-GB" sz="1200" dirty="0">
              <a:solidFill>
                <a:schemeClr val="bg1"/>
              </a:solidFill>
              <a:latin typeface="Arial" panose="020B0604020202020204" pitchFamily="34" charset="0"/>
              <a:cs typeface="Arial" panose="020B0604020202020204" pitchFamily="34" charset="0"/>
            </a:endParaRPr>
          </a:p>
        </p:txBody>
      </p:sp>
      <p:sp>
        <p:nvSpPr>
          <p:cNvPr id="13" name="TextBox 12">
            <a:extLst>
              <a:ext uri="{FF2B5EF4-FFF2-40B4-BE49-F238E27FC236}">
                <a16:creationId xmlns:a16="http://schemas.microsoft.com/office/drawing/2014/main" id="{D1F50FA5-2348-4720-A7E4-97C3987E68AF}"/>
              </a:ext>
            </a:extLst>
          </p:cNvPr>
          <p:cNvSpPr txBox="1"/>
          <p:nvPr/>
        </p:nvSpPr>
        <p:spPr>
          <a:xfrm>
            <a:off x="4599845" y="6166636"/>
            <a:ext cx="6636656" cy="738664"/>
          </a:xfrm>
          <a:prstGeom prst="rect">
            <a:avLst/>
          </a:prstGeom>
          <a:noFill/>
        </p:spPr>
        <p:txBody>
          <a:bodyPr wrap="square">
            <a:spAutoFit/>
          </a:bodyPr>
          <a:lstStyle/>
          <a:p>
            <a:r>
              <a:rPr lang="en-GB" sz="1400" dirty="0">
                <a:solidFill>
                  <a:schemeClr val="bg1"/>
                </a:solidFill>
                <a:latin typeface="Dreaming Outloud Pro" panose="03050502040302030504" pitchFamily="66" charset="0"/>
                <a:cs typeface="Dreaming Outloud Pro" panose="03050502040302030504" pitchFamily="66" charset="0"/>
              </a:rPr>
              <a:t>This podcast highlights the importance of physical touch in early years settings:</a:t>
            </a:r>
          </a:p>
          <a:p>
            <a:r>
              <a:rPr lang="en-GB" sz="1400" dirty="0">
                <a:solidFill>
                  <a:schemeClr val="accent2">
                    <a:lumMod val="60000"/>
                    <a:lumOff val="40000"/>
                  </a:schemeClr>
                </a:solidFill>
                <a:latin typeface="Dreaming Outloud Pro" panose="03050502040302030504" pitchFamily="66" charset="0"/>
                <a:cs typeface="Dreaming Outloud Pro" panose="03050502040302030504" pitchFamily="66" charset="0"/>
                <a:hlinkClick r:id="rId3">
                  <a:extLst>
                    <a:ext uri="{A12FA001-AC4F-418D-AE19-62706E023703}">
                      <ahyp:hlinkClr xmlns:ahyp="http://schemas.microsoft.com/office/drawing/2018/hyperlinkcolor" val="tx"/>
                    </a:ext>
                  </a:extLst>
                </a:hlinkClick>
              </a:rPr>
              <a:t>https://www.youtube.com/watch?v=5-rKvzi7SGY</a:t>
            </a:r>
            <a:endParaRPr lang="en-GB" sz="1400" dirty="0">
              <a:solidFill>
                <a:schemeClr val="accent2">
                  <a:lumMod val="60000"/>
                  <a:lumOff val="40000"/>
                </a:schemeClr>
              </a:solidFill>
              <a:latin typeface="Dreaming Outloud Pro" panose="03050502040302030504" pitchFamily="66" charset="0"/>
              <a:cs typeface="Dreaming Outloud Pro" panose="03050502040302030504" pitchFamily="66" charset="0"/>
            </a:endParaRPr>
          </a:p>
          <a:p>
            <a:endParaRPr lang="en-GB" sz="1400" dirty="0">
              <a:solidFill>
                <a:schemeClr val="bg1"/>
              </a:solidFill>
              <a:latin typeface="Dreaming Outloud Pro" panose="03050502040302030504" pitchFamily="66" charset="0"/>
              <a:cs typeface="Dreaming Outloud Pro" panose="03050502040302030504" pitchFamily="66" charset="0"/>
            </a:endParaRPr>
          </a:p>
        </p:txBody>
      </p:sp>
      <p:sp>
        <p:nvSpPr>
          <p:cNvPr id="16" name="TextBox 15">
            <a:extLst>
              <a:ext uri="{FF2B5EF4-FFF2-40B4-BE49-F238E27FC236}">
                <a16:creationId xmlns:a16="http://schemas.microsoft.com/office/drawing/2014/main" id="{B663F486-D829-CDBD-E8AC-63D63CDED305}"/>
              </a:ext>
            </a:extLst>
          </p:cNvPr>
          <p:cNvSpPr txBox="1"/>
          <p:nvPr/>
        </p:nvSpPr>
        <p:spPr>
          <a:xfrm>
            <a:off x="52615" y="6415160"/>
            <a:ext cx="6636656" cy="276999"/>
          </a:xfrm>
          <a:prstGeom prst="rect">
            <a:avLst/>
          </a:prstGeom>
          <a:noFill/>
        </p:spPr>
        <p:txBody>
          <a:bodyPr wrap="square">
            <a:spAutoFit/>
          </a:bodyPr>
          <a:lstStyle/>
          <a:p>
            <a:r>
              <a:rPr lang="en-GB" sz="1200" b="0" i="0" dirty="0">
                <a:solidFill>
                  <a:schemeClr val="bg1"/>
                </a:solidFill>
                <a:effectLst/>
                <a:latin typeface="Roboto" panose="02000000000000000000" pitchFamily="2" charset="0"/>
              </a:rPr>
              <a:t>(Source: Pacey.org.uk, 2016)</a:t>
            </a:r>
            <a:endParaRPr lang="en-GB" sz="1200" dirty="0">
              <a:solidFill>
                <a:schemeClr val="bg1"/>
              </a:solidFill>
            </a:endParaRPr>
          </a:p>
        </p:txBody>
      </p:sp>
    </p:spTree>
    <p:extLst>
      <p:ext uri="{BB962C8B-B14F-4D97-AF65-F5344CB8AC3E}">
        <p14:creationId xmlns:p14="http://schemas.microsoft.com/office/powerpoint/2010/main" val="4189169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62542EEC-4F7C-4AE2-933E-EAC8EB3FA3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39D2F2-A882-EBCF-4800-46A8A7876356}"/>
              </a:ext>
            </a:extLst>
          </p:cNvPr>
          <p:cNvSpPr txBox="1"/>
          <p:nvPr/>
        </p:nvSpPr>
        <p:spPr>
          <a:xfrm>
            <a:off x="6694140" y="124729"/>
            <a:ext cx="5114056" cy="2387600"/>
          </a:xfrm>
          <a:prstGeom prst="rect">
            <a:avLst/>
          </a:prstGeom>
        </p:spPr>
        <p:txBody>
          <a:bodyPr vert="horz" lIns="91440" tIns="45720" rIns="91440" bIns="45720" rtlCol="0" anchor="t">
            <a:normAutofit/>
          </a:bodyPr>
          <a:lstStyle/>
          <a:p>
            <a:pPr marL="0" marR="0" lvl="0" indent="0" fontAlgn="auto">
              <a:lnSpc>
                <a:spcPct val="90000"/>
              </a:lnSpc>
              <a:spcBef>
                <a:spcPct val="0"/>
              </a:spcBef>
              <a:spcAft>
                <a:spcPts val="600"/>
              </a:spcAft>
              <a:buClrTx/>
              <a:buSzTx/>
              <a:tabLst/>
              <a:defRPr/>
            </a:pPr>
            <a:r>
              <a:rPr kumimoji="0" lang="en-US" sz="3200" b="0" i="0" u="sng" strike="noStrike" cap="none" spc="0" normalizeH="0" baseline="0" noProof="0" dirty="0">
                <a:ln>
                  <a:noFill/>
                </a:ln>
                <a:effectLst/>
                <a:uLnTx/>
                <a:uFillTx/>
                <a:latin typeface="Dreaming Outloud Pro" panose="03050502040302030504" pitchFamily="66" charset="0"/>
                <a:ea typeface="+mj-ea"/>
                <a:cs typeface="Dreaming Outloud Pro" panose="03050502040302030504" pitchFamily="66" charset="0"/>
              </a:rPr>
              <a:t>Professional Partnerships</a:t>
            </a:r>
          </a:p>
        </p:txBody>
      </p:sp>
      <p:sp>
        <p:nvSpPr>
          <p:cNvPr id="14" name="Rectangle 13">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6824"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7F52DC13-64A3-C0D2-34AF-35CE3AAD042C}"/>
              </a:ext>
            </a:extLst>
          </p:cNvPr>
          <p:cNvPicPr>
            <a:picLocks noChangeAspect="1"/>
          </p:cNvPicPr>
          <p:nvPr/>
        </p:nvPicPr>
        <p:blipFill rotWithShape="1">
          <a:blip r:embed="rId2"/>
          <a:srcRect b="18"/>
          <a:stretch/>
        </p:blipFill>
        <p:spPr>
          <a:xfrm>
            <a:off x="535666" y="666728"/>
            <a:ext cx="5650958" cy="5742236"/>
          </a:xfrm>
          <a:prstGeom prst="rect">
            <a:avLst/>
          </a:prstGeom>
        </p:spPr>
      </p:pic>
      <p:grpSp>
        <p:nvGrpSpPr>
          <p:cNvPr id="18" name="Group 17">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60480" y="3154317"/>
            <a:ext cx="731521" cy="673460"/>
            <a:chOff x="3940602" y="308034"/>
            <a:chExt cx="2116791" cy="3428999"/>
          </a:xfrm>
          <a:solidFill>
            <a:schemeClr val="accent4"/>
          </a:solidFill>
        </p:grpSpPr>
        <p:sp>
          <p:nvSpPr>
            <p:cNvPr id="19" name="Rectangle 18">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 name="TextBox 8">
            <a:extLst>
              <a:ext uri="{FF2B5EF4-FFF2-40B4-BE49-F238E27FC236}">
                <a16:creationId xmlns:a16="http://schemas.microsoft.com/office/drawing/2014/main" id="{48207D00-9CE8-7AA3-A318-48BEED5314AB}"/>
              </a:ext>
            </a:extLst>
          </p:cNvPr>
          <p:cNvSpPr txBox="1"/>
          <p:nvPr/>
        </p:nvSpPr>
        <p:spPr>
          <a:xfrm>
            <a:off x="454269" y="6125343"/>
            <a:ext cx="6094476" cy="276999"/>
          </a:xfrm>
          <a:prstGeom prst="rect">
            <a:avLst/>
          </a:prstGeom>
          <a:noFill/>
        </p:spPr>
        <p:txBody>
          <a:bodyPr wrap="square">
            <a:spAutoFit/>
          </a:bodyPr>
          <a:lstStyle/>
          <a:p>
            <a:r>
              <a:rPr lang="en-GB" sz="1200" b="0" i="0" dirty="0">
                <a:solidFill>
                  <a:srgbClr val="2C3E50"/>
                </a:solidFill>
                <a:effectLst/>
                <a:latin typeface="Roboto" panose="02000000000000000000" pitchFamily="2" charset="0"/>
              </a:rPr>
              <a:t>(Source: Study of the Mind, n.d.)</a:t>
            </a:r>
            <a:endParaRPr lang="en-GB" sz="1200" dirty="0"/>
          </a:p>
        </p:txBody>
      </p:sp>
      <p:sp>
        <p:nvSpPr>
          <p:cNvPr id="10" name="TextBox 9">
            <a:extLst>
              <a:ext uri="{FF2B5EF4-FFF2-40B4-BE49-F238E27FC236}">
                <a16:creationId xmlns:a16="http://schemas.microsoft.com/office/drawing/2014/main" id="{24F80CA8-E61D-307F-534A-3356AA2139D1}"/>
              </a:ext>
            </a:extLst>
          </p:cNvPr>
          <p:cNvSpPr txBox="1"/>
          <p:nvPr/>
        </p:nvSpPr>
        <p:spPr>
          <a:xfrm>
            <a:off x="6572509" y="546962"/>
            <a:ext cx="5378907" cy="6186309"/>
          </a:xfrm>
          <a:prstGeom prst="rect">
            <a:avLst/>
          </a:prstGeom>
          <a:noFill/>
        </p:spPr>
        <p:txBody>
          <a:bodyPr wrap="square" rtlCol="0">
            <a:spAutoFit/>
          </a:bodyPr>
          <a:lstStyle/>
          <a:p>
            <a:r>
              <a:rPr lang="en-GB" sz="1200" dirty="0" err="1">
                <a:latin typeface="Arial" panose="020B0604020202020204" pitchFamily="34" charset="0"/>
                <a:cs typeface="Arial" panose="020B0604020202020204" pitchFamily="34" charset="0"/>
              </a:rPr>
              <a:t>Urie</a:t>
            </a:r>
            <a:r>
              <a:rPr lang="en-GB" sz="1200" dirty="0">
                <a:latin typeface="Arial" panose="020B0604020202020204" pitchFamily="34" charset="0"/>
                <a:cs typeface="Arial" panose="020B0604020202020204" pitchFamily="34" charset="0"/>
              </a:rPr>
              <a:t> Bronfenbrenner’s ecological systems theory model on the left explains how a child’s development is dependent on the whole environment and needs to be viewed holistically, not just in individual fragments. Bronfenbrenner's work highlighted the importance of working together in the best interests of the child and how they are viewed in society. </a:t>
            </a:r>
            <a:r>
              <a:rPr lang="en-GB" sz="1200" b="0" i="0" dirty="0">
                <a:effectLst/>
                <a:latin typeface="Roboto" panose="02000000000000000000" pitchFamily="2" charset="0"/>
              </a:rPr>
              <a:t>(Aubrey and Riley, 2022) </a:t>
            </a:r>
          </a:p>
          <a:p>
            <a:r>
              <a:rPr lang="en-GB" sz="1200" dirty="0">
                <a:latin typeface="Roboto" panose="02000000000000000000" pitchFamily="2" charset="0"/>
                <a:cs typeface="Arial" panose="020B0604020202020204" pitchFamily="34" charset="0"/>
              </a:rPr>
              <a:t>In his model, the child is at the centre in the microsystem and is directly affected by actions and behaviours of primary caregivers. This includes family, friends and educational setting staff. Interactions in the microsystem happen daily therefore influences here are very strong to a child. It is here that those reciprocal relationships and serve and return interactions are highly influential. </a:t>
            </a:r>
          </a:p>
          <a:p>
            <a:r>
              <a:rPr lang="en-GB" sz="1200" dirty="0">
                <a:latin typeface="Roboto" panose="02000000000000000000" pitchFamily="2" charset="0"/>
                <a:cs typeface="Arial" panose="020B0604020202020204" pitchFamily="34" charset="0"/>
              </a:rPr>
              <a:t>According to Paquette and Ryan (2021), if relationships in a child’s microsystem break down, they may not form the skills to explore other parts of their mesosystem. </a:t>
            </a:r>
          </a:p>
          <a:p>
            <a:r>
              <a:rPr lang="en-GB" sz="1200" dirty="0">
                <a:latin typeface="Arial" panose="020B0604020202020204" pitchFamily="34" charset="0"/>
                <a:cs typeface="Arial" panose="020B0604020202020204" pitchFamily="34" charset="0"/>
              </a:rPr>
              <a:t>The mesosystem is a series of microsystems and describes how good  relationships between the two systems can be beneficial for child development. For example, proper communication between a child’s nursery setting staff and parents can help build trust, confidence and resilience. Further to this strong connections in the mesosystem will help a child to explore and grow from outside activities (</a:t>
            </a:r>
            <a:r>
              <a:rPr lang="en-GB" sz="1200" dirty="0">
                <a:latin typeface="Roboto" panose="02000000000000000000" pitchFamily="2" charset="0"/>
                <a:cs typeface="Arial" panose="020B0604020202020204" pitchFamily="34" charset="0"/>
              </a:rPr>
              <a:t>Paquette and Ryan, 2021).</a:t>
            </a:r>
          </a:p>
          <a:p>
            <a:r>
              <a:rPr lang="en-GB" sz="1200" dirty="0">
                <a:latin typeface="Roboto" panose="02000000000000000000" pitchFamily="2" charset="0"/>
                <a:cs typeface="Arial" panose="020B0604020202020204" pitchFamily="34" charset="0"/>
              </a:rPr>
              <a:t>Problems in the </a:t>
            </a:r>
            <a:r>
              <a:rPr lang="en-GB" sz="1200" dirty="0" err="1">
                <a:latin typeface="Roboto" panose="02000000000000000000" pitchFamily="2" charset="0"/>
                <a:cs typeface="Arial" panose="020B0604020202020204" pitchFamily="34" charset="0"/>
              </a:rPr>
              <a:t>exosystem</a:t>
            </a:r>
            <a:r>
              <a:rPr lang="en-GB" sz="1200" dirty="0">
                <a:latin typeface="Roboto" panose="02000000000000000000" pitchFamily="2" charset="0"/>
                <a:cs typeface="Arial" panose="020B0604020202020204" pitchFamily="34" charset="0"/>
              </a:rPr>
              <a:t> can cause an indirect impact on the child at the centre. For example, if setting staff need to have time off for medical reasons, their replacement will not have the same relationship and bond. If a parent loses their job this could cause stress which may have a negative impact in the home environment. </a:t>
            </a:r>
          </a:p>
          <a:p>
            <a:r>
              <a:rPr lang="en-GB" sz="1200" dirty="0">
                <a:latin typeface="Roboto" panose="02000000000000000000" pitchFamily="2" charset="0"/>
                <a:cs typeface="Arial" panose="020B0604020202020204" pitchFamily="34" charset="0"/>
              </a:rPr>
              <a:t>In the macrosystem, things such as war or new laws have influence on a child’s life and can affect them positively or negatively. Surrounding the macrosystem is the chronosystem. The chronosystem is the last layer and comprises of the duration of time throughout the child's life. Divorce may affect a child negatively after the first few years but following this they may become more settled when family interactions are more stable states </a:t>
            </a:r>
            <a:r>
              <a:rPr lang="en-GB" sz="1200" b="0" i="0" dirty="0">
                <a:effectLst/>
                <a:latin typeface="Roboto" panose="02000000000000000000" pitchFamily="2" charset="0"/>
              </a:rPr>
              <a:t>The Early Years &amp; Childcare Service (2021).</a:t>
            </a:r>
            <a:endParaRPr lang="en-GB"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833694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Rounded Corners 4">
            <a:extLst>
              <a:ext uri="{FF2B5EF4-FFF2-40B4-BE49-F238E27FC236}">
                <a16:creationId xmlns:a16="http://schemas.microsoft.com/office/drawing/2014/main" id="{FEEFF045-5D06-E0D7-583E-88D2D4F2FC54}"/>
              </a:ext>
            </a:extLst>
          </p:cNvPr>
          <p:cNvSpPr/>
          <p:nvPr/>
        </p:nvSpPr>
        <p:spPr>
          <a:xfrm>
            <a:off x="290285" y="333829"/>
            <a:ext cx="5725886" cy="3556000"/>
          </a:xfrm>
          <a:prstGeom prst="roundRect">
            <a:avLst/>
          </a:prstGeom>
          <a:solidFill>
            <a:schemeClr val="accent4">
              <a:lumMod val="20000"/>
              <a:lumOff val="80000"/>
            </a:schemeClr>
          </a:solidFill>
          <a:ln w="57150">
            <a:solidFill>
              <a:srgbClr val="FFC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200" dirty="0">
                <a:solidFill>
                  <a:schemeClr val="accent5">
                    <a:lumMod val="75000"/>
                  </a:schemeClr>
                </a:solidFill>
              </a:rPr>
              <a:t>Bronfenbrenner's model highlights how working together effectively in society creates the most positive outcomes for a child. In turn, this led to the introduction of the Head Start programme in the U.S, followed by Sure Start in England and Flying Start in Wales </a:t>
            </a:r>
            <a:r>
              <a:rPr kumimoji="0" lang="en-GB" sz="1200" b="0" i="0" u="none" strike="noStrike" kern="1200" cap="none" spc="0" normalizeH="0" baseline="0" noProof="0" dirty="0">
                <a:ln>
                  <a:noFill/>
                </a:ln>
                <a:solidFill>
                  <a:schemeClr val="accent5">
                    <a:lumMod val="75000"/>
                  </a:schemeClr>
                </a:solidFill>
                <a:effectLst/>
                <a:uLnTx/>
                <a:uFillTx/>
                <a:ea typeface="+mn-ea"/>
                <a:cs typeface="+mn-cs"/>
              </a:rPr>
              <a:t>(Aubrey and Riley, 2022). The role of these settings is primarily to give socially disadvantaged families a head start and increased support. </a:t>
            </a:r>
          </a:p>
          <a:p>
            <a:pPr algn="ctr"/>
            <a:r>
              <a:rPr lang="en-GB" sz="1200" dirty="0">
                <a:solidFill>
                  <a:schemeClr val="accent5">
                    <a:lumMod val="75000"/>
                  </a:schemeClr>
                </a:solidFill>
              </a:rPr>
              <a:t>Within these settings, the role of the early years' practitioner is vital. Creating a nurturing and engaging environment to enable babies and young children to thrive is central to their development. Equally as important is the relationship between the child and practitioner. Research from the </a:t>
            </a:r>
            <a:r>
              <a:rPr lang="en-GB" sz="1200" dirty="0" err="1">
                <a:solidFill>
                  <a:schemeClr val="accent5">
                    <a:lumMod val="75000"/>
                  </a:schemeClr>
                </a:solidFill>
              </a:rPr>
              <a:t>Pikler</a:t>
            </a:r>
            <a:r>
              <a:rPr lang="en-GB" sz="1200" dirty="0">
                <a:solidFill>
                  <a:schemeClr val="accent5">
                    <a:lumMod val="75000"/>
                  </a:schemeClr>
                </a:solidFill>
              </a:rPr>
              <a:t> Institute showed that 30 children who spent their infancy there following separation from their primary caregiver, returned to their families showing no signs of emotional disturbance or impaired cognitive function. This was following their philosophy of practitioners monitoring the progress of two to three children very closely by forming a close attachment and according to </a:t>
            </a:r>
            <a:r>
              <a:rPr kumimoji="0" lang="en-GB" sz="1200" b="0" i="0" u="none" strike="noStrike" kern="1200" cap="none" spc="0" normalizeH="0" baseline="0" noProof="0" dirty="0">
                <a:ln>
                  <a:noFill/>
                </a:ln>
                <a:solidFill>
                  <a:srgbClr val="4472C4"/>
                </a:solidFill>
                <a:effectLst/>
                <a:uLnTx/>
                <a:uFillTx/>
                <a:latin typeface="Calibri" panose="020F0502020204030204"/>
                <a:ea typeface="+mn-ea"/>
                <a:cs typeface="+mn-cs"/>
              </a:rPr>
              <a:t>Gonzalez-Mena (2004), a</a:t>
            </a:r>
            <a:r>
              <a:rPr lang="en-GB" sz="1200" dirty="0">
                <a:solidFill>
                  <a:schemeClr val="accent5">
                    <a:lumMod val="75000"/>
                  </a:schemeClr>
                </a:solidFill>
              </a:rPr>
              <a:t> sense of security and a feeling of belonging in the child was formed which they were able to transfer back to their own family or adoptive family. A holistic and consistent approach was undertaken by all staff resulting in these successful outcomes</a:t>
            </a:r>
            <a:r>
              <a:rPr lang="en-GB" sz="1200" dirty="0">
                <a:solidFill>
                  <a:schemeClr val="accent1"/>
                </a:solidFill>
              </a:rPr>
              <a:t>.</a:t>
            </a:r>
            <a:endParaRPr kumimoji="0" lang="en-GB" sz="1200" b="0" i="0" u="none" strike="noStrike" kern="1200" cap="none" spc="0" normalizeH="0" baseline="0" noProof="0" dirty="0">
              <a:ln>
                <a:noFill/>
              </a:ln>
              <a:solidFill>
                <a:schemeClr val="accent1"/>
              </a:solidFill>
              <a:effectLst/>
              <a:uLnTx/>
              <a:uFillTx/>
              <a:ea typeface="+mn-ea"/>
              <a:cs typeface="+mn-cs"/>
            </a:endParaRPr>
          </a:p>
          <a:p>
            <a:pPr algn="ctr"/>
            <a:r>
              <a:rPr kumimoji="0" lang="en-GB" sz="1200" b="0" i="0" u="none" strike="noStrike" kern="1200" cap="none" spc="0" normalizeH="0" baseline="0" noProof="0" dirty="0">
                <a:ln>
                  <a:noFill/>
                </a:ln>
                <a:solidFill>
                  <a:schemeClr val="accent5">
                    <a:lumMod val="75000"/>
                  </a:schemeClr>
                </a:solidFill>
                <a:effectLst/>
                <a:uLnTx/>
                <a:uFillTx/>
                <a:ea typeface="+mn-ea"/>
                <a:cs typeface="+mn-cs"/>
              </a:rPr>
              <a:t> </a:t>
            </a:r>
            <a:endParaRPr lang="en-GB" sz="1200" dirty="0">
              <a:solidFill>
                <a:schemeClr val="accent5">
                  <a:lumMod val="75000"/>
                </a:schemeClr>
              </a:solidFill>
            </a:endParaRPr>
          </a:p>
        </p:txBody>
      </p:sp>
      <p:sp>
        <p:nvSpPr>
          <p:cNvPr id="7" name="Rectangle: Rounded Corners 6">
            <a:extLst>
              <a:ext uri="{FF2B5EF4-FFF2-40B4-BE49-F238E27FC236}">
                <a16:creationId xmlns:a16="http://schemas.microsoft.com/office/drawing/2014/main" id="{25F6737B-364E-F0F9-0E7F-3A37B86887A7}"/>
              </a:ext>
            </a:extLst>
          </p:cNvPr>
          <p:cNvSpPr/>
          <p:nvPr/>
        </p:nvSpPr>
        <p:spPr>
          <a:xfrm>
            <a:off x="6270172" y="333829"/>
            <a:ext cx="5500914" cy="3556000"/>
          </a:xfrm>
          <a:prstGeom prst="roundRect">
            <a:avLst/>
          </a:prstGeom>
          <a:solidFill>
            <a:schemeClr val="accent1">
              <a:lumMod val="20000"/>
              <a:lumOff val="80000"/>
            </a:schemeClr>
          </a:solidFill>
          <a:ln w="57150">
            <a:solidFill>
              <a:schemeClr val="accent5">
                <a:lumMod val="60000"/>
                <a:lumOff val="40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bg2">
                    <a:lumMod val="50000"/>
                  </a:schemeClr>
                </a:solidFill>
              </a:rPr>
              <a:t>Maternal factors can have a critical effect on a child’s long-term health. Drug and alcohol misuse, stress, a deprived social and economic environment, poor nutrition and a lack of family support can all negatively impact development. Adverse pregnancy outcomes such as preterm birth are also attributed to these negative maternal factors </a:t>
            </a:r>
            <a:r>
              <a:rPr lang="en-GB" sz="1400" b="0" i="0" dirty="0">
                <a:solidFill>
                  <a:schemeClr val="bg2">
                    <a:lumMod val="50000"/>
                  </a:schemeClr>
                </a:solidFill>
                <a:effectLst/>
              </a:rPr>
              <a:t>(Muglia </a:t>
            </a:r>
            <a:r>
              <a:rPr lang="en-GB" sz="1400" b="0" i="1" dirty="0">
                <a:solidFill>
                  <a:schemeClr val="bg2">
                    <a:lumMod val="50000"/>
                  </a:schemeClr>
                </a:solidFill>
                <a:effectLst/>
              </a:rPr>
              <a:t>et al</a:t>
            </a:r>
            <a:r>
              <a:rPr lang="en-GB" sz="1400" b="0" i="0" dirty="0">
                <a:solidFill>
                  <a:schemeClr val="bg2">
                    <a:lumMod val="50000"/>
                  </a:schemeClr>
                </a:solidFill>
                <a:effectLst/>
              </a:rPr>
              <a:t>., 2022).</a:t>
            </a:r>
          </a:p>
          <a:p>
            <a:pPr algn="ctr"/>
            <a:r>
              <a:rPr lang="en-GB" sz="1400" dirty="0">
                <a:solidFill>
                  <a:schemeClr val="bg2">
                    <a:lumMod val="50000"/>
                  </a:schemeClr>
                </a:solidFill>
              </a:rPr>
              <a:t>In Wales, the Flying Start programme recognises that “it is essential to identify early need and the support required”</a:t>
            </a:r>
            <a:r>
              <a:rPr lang="en-GB" sz="1400" b="0" i="0" dirty="0">
                <a:solidFill>
                  <a:srgbClr val="2C3E50"/>
                </a:solidFill>
                <a:effectLst/>
                <a:latin typeface="Roboto" panose="02000000000000000000" pitchFamily="2" charset="0"/>
              </a:rPr>
              <a:t> </a:t>
            </a:r>
            <a:r>
              <a:rPr lang="en-GB" sz="1400" b="0" i="0" dirty="0">
                <a:solidFill>
                  <a:schemeClr val="bg2">
                    <a:lumMod val="50000"/>
                  </a:schemeClr>
                </a:solidFill>
                <a:effectLst/>
              </a:rPr>
              <a:t>(Welsh Government, 2017, p.3). Antenatal programmes are delivered by health professionals such as midwives to promote healthy lifestyles and deliver key messages about brain development and positive parenting. Other health professionals such as health visitors and early years support workers can help families overcome concerns for themselves or their child and to help establish family resilience.</a:t>
            </a:r>
            <a:endParaRPr lang="en-GB" sz="1400" dirty="0">
              <a:solidFill>
                <a:schemeClr val="bg2">
                  <a:lumMod val="50000"/>
                </a:schemeClr>
              </a:solidFill>
            </a:endParaRPr>
          </a:p>
        </p:txBody>
      </p:sp>
      <p:sp>
        <p:nvSpPr>
          <p:cNvPr id="8" name="Rectangle: Rounded Corners 7">
            <a:extLst>
              <a:ext uri="{FF2B5EF4-FFF2-40B4-BE49-F238E27FC236}">
                <a16:creationId xmlns:a16="http://schemas.microsoft.com/office/drawing/2014/main" id="{27A9BB66-5181-9461-08A0-4724CEF7B840}"/>
              </a:ext>
            </a:extLst>
          </p:cNvPr>
          <p:cNvSpPr/>
          <p:nvPr/>
        </p:nvSpPr>
        <p:spPr>
          <a:xfrm>
            <a:off x="355601" y="4143829"/>
            <a:ext cx="8802914" cy="2583542"/>
          </a:xfrm>
          <a:prstGeom prst="roundRect">
            <a:avLst/>
          </a:prstGeom>
          <a:solidFill>
            <a:srgbClr val="FFCCCC"/>
          </a:solidFill>
          <a:ln w="57150">
            <a:solidFill>
              <a:srgbClr val="FF6699"/>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400" dirty="0">
                <a:solidFill>
                  <a:schemeClr val="accent6">
                    <a:lumMod val="75000"/>
                  </a:schemeClr>
                </a:solidFill>
              </a:rPr>
              <a:t>Effective partnership working is vital to enable inclusivity in an early years setting. </a:t>
            </a:r>
            <a:r>
              <a:rPr lang="en-GB" sz="1400" dirty="0" err="1">
                <a:solidFill>
                  <a:schemeClr val="accent6">
                    <a:lumMod val="75000"/>
                  </a:schemeClr>
                </a:solidFill>
              </a:rPr>
              <a:t>Bronfrenbrenners</a:t>
            </a:r>
            <a:r>
              <a:rPr lang="en-GB" sz="1400" dirty="0">
                <a:solidFill>
                  <a:schemeClr val="accent6">
                    <a:lumMod val="75000"/>
                  </a:schemeClr>
                </a:solidFill>
              </a:rPr>
              <a:t> model shows that active interactions and communication between each layer can contribute to a successful outcome for each unique child. It is therefore particularly important that the relationship between a parent and an early years practitioner is a positive one. Lack of communication can have a detrimental effect on a child. Information and advice from the parent on things such as care routines, food choices and soothing techniques should be shared along with any concerns the parent may have. Likewise, it is the practitioner's duty to share information such as the activities their child will participate in, how any needs will be supported, policies and procedures as well as information on progress and development </a:t>
            </a:r>
            <a:r>
              <a:rPr lang="en-GB" sz="1400" b="0" i="0" dirty="0">
                <a:solidFill>
                  <a:schemeClr val="accent6">
                    <a:lumMod val="75000"/>
                  </a:schemeClr>
                </a:solidFill>
                <a:effectLst/>
              </a:rPr>
              <a:t>(Brodie, 2018).</a:t>
            </a:r>
            <a:endParaRPr lang="en-GB" sz="1400" dirty="0">
              <a:solidFill>
                <a:schemeClr val="accent6">
                  <a:lumMod val="75000"/>
                </a:schemeClr>
              </a:solidFill>
            </a:endParaRPr>
          </a:p>
        </p:txBody>
      </p:sp>
      <p:pic>
        <p:nvPicPr>
          <p:cNvPr id="10" name="Picture 9" descr="People connection web">
            <a:extLst>
              <a:ext uri="{FF2B5EF4-FFF2-40B4-BE49-F238E27FC236}">
                <a16:creationId xmlns:a16="http://schemas.microsoft.com/office/drawing/2014/main" id="{9650FFA2-82FC-276A-3AE7-3CE1BA472AB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60774" y="4194629"/>
            <a:ext cx="2655956" cy="2445657"/>
          </a:xfrm>
          <a:prstGeom prst="rect">
            <a:avLst/>
          </a:prstGeom>
        </p:spPr>
      </p:pic>
      <p:sp>
        <p:nvSpPr>
          <p:cNvPr id="11" name="Rectangle: Rounded Corners 10">
            <a:extLst>
              <a:ext uri="{FF2B5EF4-FFF2-40B4-BE49-F238E27FC236}">
                <a16:creationId xmlns:a16="http://schemas.microsoft.com/office/drawing/2014/main" id="{AD95F04D-72A7-9586-787C-051F753E449F}"/>
              </a:ext>
            </a:extLst>
          </p:cNvPr>
          <p:cNvSpPr/>
          <p:nvPr/>
        </p:nvSpPr>
        <p:spPr>
          <a:xfrm>
            <a:off x="9360774" y="4194629"/>
            <a:ext cx="2664312" cy="2460171"/>
          </a:xfrm>
          <a:prstGeom prst="roundRect">
            <a:avLst/>
          </a:prstGeom>
          <a:noFill/>
          <a:ln w="57150">
            <a:solidFill>
              <a:srgbClr val="66CCFF"/>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0C00DED4-ED15-F48E-45FB-B6F07AF37F05}"/>
              </a:ext>
            </a:extLst>
          </p:cNvPr>
          <p:cNvSpPr txBox="1"/>
          <p:nvPr/>
        </p:nvSpPr>
        <p:spPr>
          <a:xfrm>
            <a:off x="10822980" y="6640286"/>
            <a:ext cx="1013419" cy="261610"/>
          </a:xfrm>
          <a:prstGeom prst="rect">
            <a:avLst/>
          </a:prstGeom>
          <a:noFill/>
        </p:spPr>
        <p:txBody>
          <a:bodyPr wrap="none" rtlCol="0">
            <a:spAutoFit/>
          </a:bodyPr>
          <a:lstStyle/>
          <a:p>
            <a:r>
              <a:rPr lang="en-GB" sz="1100" dirty="0"/>
              <a:t>(Stock images)</a:t>
            </a:r>
          </a:p>
        </p:txBody>
      </p:sp>
    </p:spTree>
    <p:extLst>
      <p:ext uri="{BB962C8B-B14F-4D97-AF65-F5344CB8AC3E}">
        <p14:creationId xmlns:p14="http://schemas.microsoft.com/office/powerpoint/2010/main" val="1687134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9B8088-D995-A64D-032D-8F22BDDD8E40}"/>
              </a:ext>
            </a:extLst>
          </p:cNvPr>
          <p:cNvSpPr txBox="1"/>
          <p:nvPr/>
        </p:nvSpPr>
        <p:spPr>
          <a:xfrm>
            <a:off x="94343" y="110384"/>
            <a:ext cx="7685314" cy="2739211"/>
          </a:xfrm>
          <a:prstGeom prst="rect">
            <a:avLst/>
          </a:prstGeom>
          <a:noFill/>
        </p:spPr>
        <p:txBody>
          <a:bodyPr wrap="square">
            <a:spAutoFit/>
          </a:bodyPr>
          <a:lstStyle/>
          <a:p>
            <a:r>
              <a:rPr lang="en-GB" sz="3200" u="sng" dirty="0">
                <a:solidFill>
                  <a:srgbClr val="ED7D31">
                    <a:lumMod val="75000"/>
                  </a:srgbClr>
                </a:solidFill>
                <a:latin typeface="Dreaming Outloud Pro" panose="03050502040302030504" pitchFamily="66" charset="0"/>
                <a:cs typeface="Dreaming Outloud Pro" panose="03050502040302030504" pitchFamily="66" charset="0"/>
              </a:rPr>
              <a:t>Activities in the first 1000 days</a:t>
            </a:r>
          </a:p>
          <a:p>
            <a:r>
              <a:rPr lang="en-GB" sz="2800" u="sng" dirty="0">
                <a:solidFill>
                  <a:srgbClr val="ED7D31">
                    <a:lumMod val="75000"/>
                  </a:srgbClr>
                </a:solidFill>
                <a:latin typeface="Dreaming Outloud Pro" panose="03050502040302030504" pitchFamily="66" charset="0"/>
                <a:cs typeface="Dreaming Outloud Pro" panose="03050502040302030504" pitchFamily="66" charset="0"/>
              </a:rPr>
              <a:t>Mindfulness</a:t>
            </a:r>
          </a:p>
          <a:p>
            <a:r>
              <a:rPr lang="en-GB" sz="1400" dirty="0">
                <a:solidFill>
                  <a:srgbClr val="ED7D31">
                    <a:lumMod val="75000"/>
                  </a:srgbClr>
                </a:solidFill>
                <a:latin typeface="Dreaming Outloud Pro" panose="03050502040302030504" pitchFamily="66" charset="0"/>
                <a:cs typeface="Dreaming Outloud Pro" panose="03050502040302030504" pitchFamily="66" charset="0"/>
              </a:rPr>
              <a:t>Practicing mindfulness can help mums reduce their anxiety and fears during pregnancy. A study conducted by </a:t>
            </a:r>
            <a:r>
              <a:rPr lang="en-GB" sz="1400" b="0" i="0" dirty="0">
                <a:solidFill>
                  <a:schemeClr val="accent2">
                    <a:lumMod val="75000"/>
                  </a:schemeClr>
                </a:solidFill>
                <a:effectLst/>
                <a:latin typeface="Dreaming Outloud Pro" panose="03050502040302030504" pitchFamily="66" charset="0"/>
                <a:cs typeface="Dreaming Outloud Pro" panose="03050502040302030504" pitchFamily="66" charset="0"/>
              </a:rPr>
              <a:t>Duncan </a:t>
            </a:r>
            <a:r>
              <a:rPr lang="en-GB" sz="1400" b="0" i="1" dirty="0">
                <a:solidFill>
                  <a:schemeClr val="accent2">
                    <a:lumMod val="75000"/>
                  </a:schemeClr>
                </a:solidFill>
                <a:effectLst/>
                <a:latin typeface="Dreaming Outloud Pro" panose="03050502040302030504" pitchFamily="66" charset="0"/>
                <a:cs typeface="Dreaming Outloud Pro" panose="03050502040302030504" pitchFamily="66" charset="0"/>
              </a:rPr>
              <a:t>et al</a:t>
            </a:r>
            <a:r>
              <a:rPr lang="en-GB" sz="1400" b="0" i="0" dirty="0">
                <a:solidFill>
                  <a:schemeClr val="accent2">
                    <a:lumMod val="75000"/>
                  </a:schemeClr>
                </a:solidFill>
                <a:effectLst/>
                <a:latin typeface="Dreaming Outloud Pro" panose="03050502040302030504" pitchFamily="66" charset="0"/>
                <a:cs typeface="Dreaming Outloud Pro" panose="03050502040302030504" pitchFamily="66" charset="0"/>
              </a:rPr>
              <a:t>. (2017) found that women who took part in a mindfulness-based childbirth preparation course had improved psychological functioning compared to those participating in standard childbirth preparation.</a:t>
            </a:r>
          </a:p>
          <a:p>
            <a:r>
              <a:rPr lang="en-GB" sz="1400" dirty="0">
                <a:solidFill>
                  <a:schemeClr val="accent2">
                    <a:lumMod val="75000"/>
                  </a:schemeClr>
                </a:solidFill>
                <a:latin typeface="Dreaming Outloud Pro" panose="03050502040302030504" pitchFamily="66" charset="0"/>
                <a:cs typeface="Dreaming Outloud Pro" panose="03050502040302030504" pitchFamily="66" charset="0"/>
              </a:rPr>
              <a:t>Mindfulness is based on thinking about each part of your body so that you become aware of it as well as practicing the word associated with feeling relaxed. The brain will learn to associate the word with the feeling. This is called classical conditioning. Classical conditioning is the same process that was used with </a:t>
            </a:r>
            <a:r>
              <a:rPr lang="en-GB" sz="1400" dirty="0" err="1">
                <a:solidFill>
                  <a:schemeClr val="accent2">
                    <a:lumMod val="75000"/>
                  </a:schemeClr>
                </a:solidFill>
                <a:latin typeface="Dreaming Outloud Pro" panose="03050502040302030504" pitchFamily="66" charset="0"/>
                <a:cs typeface="Dreaming Outloud Pro" panose="03050502040302030504" pitchFamily="66" charset="0"/>
              </a:rPr>
              <a:t>Pavolv’s</a:t>
            </a:r>
            <a:r>
              <a:rPr lang="en-GB" sz="1400" dirty="0">
                <a:solidFill>
                  <a:schemeClr val="accent2">
                    <a:lumMod val="75000"/>
                  </a:schemeClr>
                </a:solidFill>
                <a:latin typeface="Dreaming Outloud Pro" panose="03050502040302030504" pitchFamily="66" charset="0"/>
                <a:cs typeface="Dreaming Outloud Pro" panose="03050502040302030504" pitchFamily="66" charset="0"/>
              </a:rPr>
              <a:t> dogs.</a:t>
            </a:r>
          </a:p>
        </p:txBody>
      </p:sp>
      <p:pic>
        <p:nvPicPr>
          <p:cNvPr id="3" name="Picture 2">
            <a:extLst>
              <a:ext uri="{FF2B5EF4-FFF2-40B4-BE49-F238E27FC236}">
                <a16:creationId xmlns:a16="http://schemas.microsoft.com/office/drawing/2014/main" id="{AA7B2020-C477-19BB-A3D9-F6FF416317E3}"/>
              </a:ext>
            </a:extLst>
          </p:cNvPr>
          <p:cNvPicPr>
            <a:picLocks noChangeAspect="1"/>
          </p:cNvPicPr>
          <p:nvPr/>
        </p:nvPicPr>
        <p:blipFill>
          <a:blip r:embed="rId2"/>
          <a:stretch>
            <a:fillRect/>
          </a:stretch>
        </p:blipFill>
        <p:spPr>
          <a:xfrm>
            <a:off x="166913" y="2849595"/>
            <a:ext cx="7003143" cy="3567081"/>
          </a:xfrm>
          <a:prstGeom prst="rect">
            <a:avLst/>
          </a:prstGeom>
        </p:spPr>
      </p:pic>
      <p:sp>
        <p:nvSpPr>
          <p:cNvPr id="4" name="TextBox 3">
            <a:extLst>
              <a:ext uri="{FF2B5EF4-FFF2-40B4-BE49-F238E27FC236}">
                <a16:creationId xmlns:a16="http://schemas.microsoft.com/office/drawing/2014/main" id="{2B97911D-EB07-7211-7874-4769A9FDD128}"/>
              </a:ext>
            </a:extLst>
          </p:cNvPr>
          <p:cNvSpPr txBox="1"/>
          <p:nvPr/>
        </p:nvSpPr>
        <p:spPr>
          <a:xfrm>
            <a:off x="7957315" y="464326"/>
            <a:ext cx="4140342" cy="2031325"/>
          </a:xfrm>
          <a:prstGeom prst="rect">
            <a:avLst/>
          </a:prstGeom>
          <a:noFill/>
        </p:spPr>
        <p:txBody>
          <a:bodyPr wrap="square" rtlCol="0">
            <a:spAutoFit/>
          </a:bodyPr>
          <a:lstStyle/>
          <a:p>
            <a:pPr algn="ctr"/>
            <a:r>
              <a:rPr lang="en-GB" sz="1400" dirty="0">
                <a:solidFill>
                  <a:schemeClr val="accent2">
                    <a:lumMod val="75000"/>
                  </a:schemeClr>
                </a:solidFill>
                <a:latin typeface="Dreaming Outloud Pro" panose="03050502040302030504" pitchFamily="66" charset="0"/>
                <a:cs typeface="Dreaming Outloud Pro" panose="03050502040302030504" pitchFamily="66" charset="0"/>
              </a:rPr>
              <a:t>In 1906 Ivan Pavlov invented the term </a:t>
            </a:r>
          </a:p>
          <a:p>
            <a:pPr algn="ctr"/>
            <a:r>
              <a:rPr lang="en-GB" sz="1400" dirty="0">
                <a:solidFill>
                  <a:schemeClr val="accent2">
                    <a:lumMod val="75000"/>
                  </a:schemeClr>
                </a:solidFill>
                <a:latin typeface="Dreaming Outloud Pro" panose="03050502040302030504" pitchFamily="66" charset="0"/>
                <a:cs typeface="Dreaming Outloud Pro" panose="03050502040302030504" pitchFamily="66" charset="0"/>
              </a:rPr>
              <a:t>“Classical Conditioning” by training a </a:t>
            </a:r>
          </a:p>
          <a:p>
            <a:pPr algn="ctr"/>
            <a:r>
              <a:rPr lang="en-GB" sz="1400" dirty="0">
                <a:solidFill>
                  <a:schemeClr val="accent2">
                    <a:lumMod val="75000"/>
                  </a:schemeClr>
                </a:solidFill>
                <a:latin typeface="Dreaming Outloud Pro" panose="03050502040302030504" pitchFamily="66" charset="0"/>
                <a:cs typeface="Dreaming Outloud Pro" panose="03050502040302030504" pitchFamily="66" charset="0"/>
              </a:rPr>
              <a:t>dog to salivate only upon hearing a bell.</a:t>
            </a:r>
          </a:p>
          <a:p>
            <a:pPr algn="ctr"/>
            <a:r>
              <a:rPr lang="en-GB" sz="1400" dirty="0">
                <a:solidFill>
                  <a:schemeClr val="accent2">
                    <a:lumMod val="75000"/>
                  </a:schemeClr>
                </a:solidFill>
                <a:latin typeface="Dreaming Outloud Pro" panose="03050502040302030504" pitchFamily="66" charset="0"/>
                <a:cs typeface="Dreaming Outloud Pro" panose="03050502040302030504" pitchFamily="66" charset="0"/>
              </a:rPr>
              <a:t>This was after Pavlov had conditioned the </a:t>
            </a:r>
          </a:p>
          <a:p>
            <a:pPr algn="ctr"/>
            <a:r>
              <a:rPr lang="en-GB" sz="1400" dirty="0">
                <a:solidFill>
                  <a:schemeClr val="accent2">
                    <a:lumMod val="75000"/>
                  </a:schemeClr>
                </a:solidFill>
                <a:latin typeface="Dreaming Outloud Pro" panose="03050502040302030504" pitchFamily="66" charset="0"/>
                <a:cs typeface="Dreaming Outloud Pro" panose="03050502040302030504" pitchFamily="66" charset="0"/>
              </a:rPr>
              <a:t>dog to associate the bell with food. This</a:t>
            </a:r>
          </a:p>
          <a:p>
            <a:pPr algn="ctr"/>
            <a:r>
              <a:rPr lang="en-GB" sz="1400" dirty="0">
                <a:solidFill>
                  <a:schemeClr val="accent2">
                    <a:lumMod val="75000"/>
                  </a:schemeClr>
                </a:solidFill>
                <a:latin typeface="Dreaming Outloud Pro" panose="03050502040302030504" pitchFamily="66" charset="0"/>
                <a:cs typeface="Dreaming Outloud Pro" panose="03050502040302030504" pitchFamily="66" charset="0"/>
              </a:rPr>
              <a:t>Study was a major catalyst in the </a:t>
            </a:r>
          </a:p>
          <a:p>
            <a:pPr algn="ctr"/>
            <a:r>
              <a:rPr lang="en-GB" sz="1400" dirty="0">
                <a:solidFill>
                  <a:schemeClr val="accent2">
                    <a:lumMod val="75000"/>
                  </a:schemeClr>
                </a:solidFill>
                <a:latin typeface="Dreaming Outloud Pro" panose="03050502040302030504" pitchFamily="66" charset="0"/>
                <a:cs typeface="Dreaming Outloud Pro" panose="03050502040302030504" pitchFamily="66" charset="0"/>
              </a:rPr>
              <a:t>development of understanding learning </a:t>
            </a:r>
          </a:p>
          <a:p>
            <a:pPr algn="ctr"/>
            <a:r>
              <a:rPr lang="en-GB" sz="1400" dirty="0">
                <a:solidFill>
                  <a:schemeClr val="accent2">
                    <a:lumMod val="75000"/>
                  </a:schemeClr>
                </a:solidFill>
                <a:latin typeface="Dreaming Outloud Pro" panose="03050502040302030504" pitchFamily="66" charset="0"/>
                <a:cs typeface="Dreaming Outloud Pro" panose="03050502040302030504" pitchFamily="66" charset="0"/>
              </a:rPr>
              <a:t>and behaviour theories. </a:t>
            </a:r>
            <a:r>
              <a:rPr lang="en-GB" sz="1400" b="0" i="0" dirty="0">
                <a:solidFill>
                  <a:srgbClr val="2C3E50"/>
                </a:solidFill>
                <a:effectLst/>
                <a:latin typeface="Roboto" panose="02000000000000000000" pitchFamily="2" charset="0"/>
              </a:rPr>
              <a:t> </a:t>
            </a:r>
            <a:r>
              <a:rPr lang="en-GB" sz="1400" b="0" i="0" dirty="0">
                <a:solidFill>
                  <a:schemeClr val="accent2">
                    <a:lumMod val="75000"/>
                  </a:schemeClr>
                </a:solidFill>
                <a:effectLst/>
                <a:latin typeface="Dreaming Outloud Pro" panose="03050502040302030504" pitchFamily="66" charset="0"/>
                <a:cs typeface="Dreaming Outloud Pro" panose="03050502040302030504" pitchFamily="66" charset="0"/>
              </a:rPr>
              <a:t>(Psychology, </a:t>
            </a:r>
          </a:p>
          <a:p>
            <a:pPr algn="ctr"/>
            <a:r>
              <a:rPr lang="en-GB" sz="1400" b="0" i="0" dirty="0">
                <a:solidFill>
                  <a:schemeClr val="accent2">
                    <a:lumMod val="75000"/>
                  </a:schemeClr>
                </a:solidFill>
                <a:effectLst/>
                <a:latin typeface="Dreaming Outloud Pro" panose="03050502040302030504" pitchFamily="66" charset="0"/>
                <a:cs typeface="Dreaming Outloud Pro" panose="03050502040302030504" pitchFamily="66" charset="0"/>
              </a:rPr>
              <a:t>Behavioural and Science, 2022)</a:t>
            </a:r>
            <a:endParaRPr lang="en-GB" sz="1400" dirty="0">
              <a:solidFill>
                <a:schemeClr val="accent2">
                  <a:lumMod val="75000"/>
                </a:schemeClr>
              </a:solidFill>
              <a:latin typeface="Dreaming Outloud Pro" panose="03050502040302030504" pitchFamily="66" charset="0"/>
              <a:cs typeface="Dreaming Outloud Pro" panose="03050502040302030504" pitchFamily="66" charset="0"/>
            </a:endParaRPr>
          </a:p>
        </p:txBody>
      </p:sp>
      <p:sp>
        <p:nvSpPr>
          <p:cNvPr id="7" name="TextBox 6">
            <a:extLst>
              <a:ext uri="{FF2B5EF4-FFF2-40B4-BE49-F238E27FC236}">
                <a16:creationId xmlns:a16="http://schemas.microsoft.com/office/drawing/2014/main" id="{06432A99-C6C3-5AEF-A49A-93BA7BFE5A57}"/>
              </a:ext>
            </a:extLst>
          </p:cNvPr>
          <p:cNvSpPr txBox="1"/>
          <p:nvPr/>
        </p:nvSpPr>
        <p:spPr>
          <a:xfrm>
            <a:off x="94343" y="6470617"/>
            <a:ext cx="6125028" cy="276999"/>
          </a:xfrm>
          <a:prstGeom prst="rect">
            <a:avLst/>
          </a:prstGeom>
          <a:noFill/>
        </p:spPr>
        <p:txBody>
          <a:bodyPr wrap="square">
            <a:spAutoFit/>
          </a:bodyPr>
          <a:lstStyle/>
          <a:p>
            <a:r>
              <a:rPr lang="en-GB" sz="1200" b="0" i="0" dirty="0">
                <a:solidFill>
                  <a:srgbClr val="2C3E50"/>
                </a:solidFill>
                <a:effectLst/>
                <a:latin typeface="Roboto" panose="02000000000000000000" pitchFamily="2" charset="0"/>
              </a:rPr>
              <a:t>(Source: www.tommys.org, n.d.)</a:t>
            </a:r>
            <a:endParaRPr lang="en-GB" sz="1200" dirty="0"/>
          </a:p>
        </p:txBody>
      </p:sp>
      <p:pic>
        <p:nvPicPr>
          <p:cNvPr id="9" name="Picture 8">
            <a:extLst>
              <a:ext uri="{FF2B5EF4-FFF2-40B4-BE49-F238E27FC236}">
                <a16:creationId xmlns:a16="http://schemas.microsoft.com/office/drawing/2014/main" id="{D5347149-8F75-15EF-CC51-1A3E4595B661}"/>
              </a:ext>
            </a:extLst>
          </p:cNvPr>
          <p:cNvPicPr>
            <a:picLocks noChangeAspect="1"/>
          </p:cNvPicPr>
          <p:nvPr/>
        </p:nvPicPr>
        <p:blipFill>
          <a:blip r:embed="rId3"/>
          <a:stretch>
            <a:fillRect/>
          </a:stretch>
        </p:blipFill>
        <p:spPr>
          <a:xfrm>
            <a:off x="8679544" y="2474190"/>
            <a:ext cx="2801257" cy="2289825"/>
          </a:xfrm>
          <a:prstGeom prst="rect">
            <a:avLst/>
          </a:prstGeom>
        </p:spPr>
      </p:pic>
      <p:sp>
        <p:nvSpPr>
          <p:cNvPr id="11" name="TextBox 10">
            <a:extLst>
              <a:ext uri="{FF2B5EF4-FFF2-40B4-BE49-F238E27FC236}">
                <a16:creationId xmlns:a16="http://schemas.microsoft.com/office/drawing/2014/main" id="{D785E76D-4BD5-D2D5-7509-210C2952D73C}"/>
              </a:ext>
            </a:extLst>
          </p:cNvPr>
          <p:cNvSpPr txBox="1"/>
          <p:nvPr/>
        </p:nvSpPr>
        <p:spPr>
          <a:xfrm>
            <a:off x="7489370" y="6055120"/>
            <a:ext cx="6125028" cy="584775"/>
          </a:xfrm>
          <a:prstGeom prst="rect">
            <a:avLst/>
          </a:prstGeom>
          <a:noFill/>
        </p:spPr>
        <p:txBody>
          <a:bodyPr wrap="square">
            <a:spAutoFit/>
          </a:bodyPr>
          <a:lstStyle/>
          <a:p>
            <a:r>
              <a:rPr lang="en-GB" sz="1600" dirty="0">
                <a:latin typeface="Dreaming Outloud Pro" panose="03050502040302030504" pitchFamily="66" charset="0"/>
                <a:cs typeface="Dreaming Outloud Pro" panose="03050502040302030504" pitchFamily="66" charset="0"/>
                <a:hlinkClick r:id="rId4"/>
              </a:rPr>
              <a:t>https://www.youtube.com/watch?v=p1Ptn7n6bok</a:t>
            </a:r>
            <a:endParaRPr lang="en-GB" sz="1600" dirty="0">
              <a:latin typeface="Dreaming Outloud Pro" panose="03050502040302030504" pitchFamily="66" charset="0"/>
              <a:cs typeface="Dreaming Outloud Pro" panose="03050502040302030504" pitchFamily="66" charset="0"/>
            </a:endParaRPr>
          </a:p>
          <a:p>
            <a:endParaRPr lang="en-GB" sz="1600" dirty="0">
              <a:latin typeface="Dreaming Outloud Pro" panose="03050502040302030504" pitchFamily="66" charset="0"/>
              <a:cs typeface="Dreaming Outloud Pro" panose="03050502040302030504" pitchFamily="66" charset="0"/>
            </a:endParaRPr>
          </a:p>
        </p:txBody>
      </p:sp>
      <p:sp>
        <p:nvSpPr>
          <p:cNvPr id="13" name="TextBox 12">
            <a:extLst>
              <a:ext uri="{FF2B5EF4-FFF2-40B4-BE49-F238E27FC236}">
                <a16:creationId xmlns:a16="http://schemas.microsoft.com/office/drawing/2014/main" id="{B5B804F5-0881-648D-DF65-5ADA0ADBE5DB}"/>
              </a:ext>
            </a:extLst>
          </p:cNvPr>
          <p:cNvSpPr txBox="1"/>
          <p:nvPr/>
        </p:nvSpPr>
        <p:spPr>
          <a:xfrm>
            <a:off x="7489370" y="6347506"/>
            <a:ext cx="6836228" cy="246221"/>
          </a:xfrm>
          <a:prstGeom prst="rect">
            <a:avLst/>
          </a:prstGeom>
          <a:noFill/>
        </p:spPr>
        <p:txBody>
          <a:bodyPr wrap="square">
            <a:spAutoFit/>
          </a:bodyPr>
          <a:lstStyle/>
          <a:p>
            <a:r>
              <a:rPr lang="en-GB" sz="1000" b="0" i="0" dirty="0">
                <a:solidFill>
                  <a:srgbClr val="2C3E50"/>
                </a:solidFill>
                <a:effectLst/>
                <a:latin typeface="Roboto" panose="02000000000000000000" pitchFamily="2" charset="0"/>
              </a:rPr>
              <a:t>(www.youtube.com, n.d.)</a:t>
            </a:r>
            <a:endParaRPr lang="en-GB" sz="1000" dirty="0"/>
          </a:p>
        </p:txBody>
      </p:sp>
      <p:sp>
        <p:nvSpPr>
          <p:cNvPr id="14" name="TextBox 13">
            <a:extLst>
              <a:ext uri="{FF2B5EF4-FFF2-40B4-BE49-F238E27FC236}">
                <a16:creationId xmlns:a16="http://schemas.microsoft.com/office/drawing/2014/main" id="{EDE6CD4E-08BB-AD9F-55B4-873A43A33F1E}"/>
              </a:ext>
            </a:extLst>
          </p:cNvPr>
          <p:cNvSpPr txBox="1"/>
          <p:nvPr/>
        </p:nvSpPr>
        <p:spPr>
          <a:xfrm>
            <a:off x="7489370" y="5470345"/>
            <a:ext cx="3438185" cy="584775"/>
          </a:xfrm>
          <a:prstGeom prst="rect">
            <a:avLst/>
          </a:prstGeom>
          <a:noFill/>
        </p:spPr>
        <p:txBody>
          <a:bodyPr wrap="none" rtlCol="0">
            <a:spAutoFit/>
          </a:bodyPr>
          <a:lstStyle/>
          <a:p>
            <a:r>
              <a:rPr lang="en-GB" sz="1600" dirty="0">
                <a:solidFill>
                  <a:schemeClr val="accent2">
                    <a:lumMod val="75000"/>
                  </a:schemeClr>
                </a:solidFill>
                <a:latin typeface="Dreaming Outloud Pro" panose="03050502040302030504" pitchFamily="66" charset="0"/>
                <a:cs typeface="Dreaming Outloud Pro" panose="03050502040302030504" pitchFamily="66" charset="0"/>
              </a:rPr>
              <a:t>For more information on mindfulness</a:t>
            </a:r>
          </a:p>
          <a:p>
            <a:r>
              <a:rPr lang="en-GB" sz="1600" dirty="0">
                <a:solidFill>
                  <a:schemeClr val="accent2">
                    <a:lumMod val="75000"/>
                  </a:schemeClr>
                </a:solidFill>
                <a:latin typeface="Dreaming Outloud Pro" panose="03050502040302030504" pitchFamily="66" charset="0"/>
                <a:cs typeface="Dreaming Outloud Pro" panose="03050502040302030504" pitchFamily="66" charset="0"/>
              </a:rPr>
              <a:t>During pregnancy, click here:</a:t>
            </a:r>
          </a:p>
        </p:txBody>
      </p:sp>
    </p:spTree>
    <p:extLst>
      <p:ext uri="{BB962C8B-B14F-4D97-AF65-F5344CB8AC3E}">
        <p14:creationId xmlns:p14="http://schemas.microsoft.com/office/powerpoint/2010/main" val="28761343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357A715-ECE6-5BE4-17A7-895784875525}"/>
              </a:ext>
            </a:extLst>
          </p:cNvPr>
          <p:cNvSpPr txBox="1"/>
          <p:nvPr/>
        </p:nvSpPr>
        <p:spPr>
          <a:xfrm>
            <a:off x="94343" y="133904"/>
            <a:ext cx="6096000" cy="3323987"/>
          </a:xfrm>
          <a:prstGeom prst="rect">
            <a:avLst/>
          </a:prstGeom>
          <a:noFill/>
        </p:spPr>
        <p:txBody>
          <a:bodyPr wrap="square">
            <a:spAutoFit/>
          </a:bodyPr>
          <a:lstStyle/>
          <a:p>
            <a:r>
              <a:rPr kumimoji="0" lang="en-GB" sz="2800" b="0" i="0" u="sng" strike="noStrike" kern="1200" cap="none" spc="0" normalizeH="0" baseline="0" noProof="0" dirty="0">
                <a:ln>
                  <a:noFill/>
                </a:ln>
                <a:solidFill>
                  <a:srgbClr val="ED7D31">
                    <a:lumMod val="75000"/>
                  </a:srgbClr>
                </a:solidFill>
                <a:effectLst/>
                <a:uLnTx/>
                <a:uFillTx/>
                <a:latin typeface="Dreaming Outloud Pro" panose="03050502040302030504" pitchFamily="66" charset="0"/>
                <a:ea typeface="+mn-ea"/>
                <a:cs typeface="Dreaming Outloud Pro" panose="03050502040302030504" pitchFamily="66" charset="0"/>
              </a:rPr>
              <a:t>Tummy Time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latin typeface="Dreaming Outloud Pro" panose="03050502040302030504" pitchFamily="66" charset="0"/>
                <a:cs typeface="Dreaming Outloud Pro" panose="03050502040302030504" pitchFamily="66" charset="0"/>
              </a:rPr>
              <a:t>It is important to practice tummy time with your baby to help develop their gross motor skills. Their back will strengthen which will help your baby to roll, sit and crawl. This can help lessen the risk of sudden infant death syndrome. Place toys just out of their reach so they can stretch and develop the coordination of eyes and hands. According to </a:t>
            </a:r>
            <a:r>
              <a:rPr kumimoji="0" lang="en-GB" sz="1400" b="0" i="0" u="none" strike="noStrike" kern="1200" cap="none" spc="0" normalizeH="0" baseline="0" noProof="0" dirty="0">
                <a:ln>
                  <a:noFill/>
                </a:ln>
                <a:solidFill>
                  <a:prstClr val="black"/>
                </a:solidFill>
                <a:effectLst/>
                <a:uLnTx/>
                <a:uFillTx/>
                <a:latin typeface="Dreaming Outloud Pro" panose="03050502040302030504" pitchFamily="66" charset="0"/>
                <a:ea typeface="+mn-ea"/>
                <a:cs typeface="Dreaming Outloud Pro" panose="03050502040302030504" pitchFamily="66" charset="0"/>
              </a:rPr>
              <a:t>Marshall-</a:t>
            </a:r>
            <a:r>
              <a:rPr kumimoji="0" lang="en-GB" sz="1400" b="0" i="0" u="none" strike="noStrike" kern="1200" cap="none" spc="0" normalizeH="0" baseline="0" noProof="0" dirty="0" err="1">
                <a:ln>
                  <a:noFill/>
                </a:ln>
                <a:solidFill>
                  <a:prstClr val="black"/>
                </a:solidFill>
                <a:effectLst/>
                <a:uLnTx/>
                <a:uFillTx/>
                <a:latin typeface="Dreaming Outloud Pro" panose="03050502040302030504" pitchFamily="66" charset="0"/>
                <a:ea typeface="+mn-ea"/>
                <a:cs typeface="Dreaming Outloud Pro" panose="03050502040302030504" pitchFamily="66" charset="0"/>
              </a:rPr>
              <a:t>Seslar</a:t>
            </a:r>
            <a:r>
              <a:rPr kumimoji="0" lang="en-GB" sz="1400" b="0" i="0" u="none" strike="noStrike" kern="1200" cap="none" spc="0" normalizeH="0" baseline="0" noProof="0" dirty="0">
                <a:ln>
                  <a:noFill/>
                </a:ln>
                <a:solidFill>
                  <a:prstClr val="black"/>
                </a:solidFill>
                <a:effectLst/>
                <a:uLnTx/>
                <a:uFillTx/>
                <a:latin typeface="Dreaming Outloud Pro" panose="03050502040302030504" pitchFamily="66" charset="0"/>
                <a:ea typeface="+mn-ea"/>
                <a:cs typeface="Dreaming Outloud Pro" panose="03050502040302030504" pitchFamily="66" charset="0"/>
              </a:rPr>
              <a:t> </a:t>
            </a:r>
            <a:r>
              <a:rPr lang="en-GB" sz="1400" dirty="0">
                <a:solidFill>
                  <a:prstClr val="black"/>
                </a:solidFill>
                <a:latin typeface="Dreaming Outloud Pro" panose="03050502040302030504" pitchFamily="66" charset="0"/>
                <a:cs typeface="Dreaming Outloud Pro" panose="03050502040302030504" pitchFamily="66" charset="0"/>
              </a:rPr>
              <a:t>(</a:t>
            </a:r>
            <a:r>
              <a:rPr kumimoji="0" lang="en-GB" sz="1400" b="0" i="0" u="none" strike="noStrike" kern="1200" cap="none" spc="0" normalizeH="0" baseline="0" noProof="0" dirty="0">
                <a:ln>
                  <a:noFill/>
                </a:ln>
                <a:solidFill>
                  <a:prstClr val="black"/>
                </a:solidFill>
                <a:effectLst/>
                <a:uLnTx/>
                <a:uFillTx/>
                <a:latin typeface="Dreaming Outloud Pro" panose="03050502040302030504" pitchFamily="66" charset="0"/>
                <a:ea typeface="+mn-ea"/>
                <a:cs typeface="Dreaming Outloud Pro" panose="03050502040302030504" pitchFamily="66" charset="0"/>
              </a:rPr>
              <a:t>2022), </a:t>
            </a:r>
          </a:p>
          <a:p>
            <a:r>
              <a:rPr lang="en-GB" sz="1400" dirty="0">
                <a:latin typeface="Dreaming Outloud Pro" panose="03050502040302030504" pitchFamily="66" charset="0"/>
                <a:cs typeface="Dreaming Outloud Pro" panose="03050502040302030504" pitchFamily="66" charset="0"/>
              </a:rPr>
              <a:t> tummy time outside can introduce babies to outdoor play, helping them explore nature and experience all weathers. Their sense of smell, touch, sound and sight will develop whilst they also work on their gross motor skills Friedrich Froebel was one of the first theorists to emphasize the importance of babies and children being able to play outdoors and learning through nature. He was influenced by the idea that children should develop holistically and positively contribute to the environment in which they live </a:t>
            </a:r>
            <a:r>
              <a:rPr lang="en-GB" sz="1400" b="0" i="0" dirty="0">
                <a:effectLst/>
                <a:latin typeface="Dreaming Outloud Pro" panose="03050502040302030504" pitchFamily="66" charset="0"/>
                <a:cs typeface="Dreaming Outloud Pro" panose="03050502040302030504" pitchFamily="66" charset="0"/>
              </a:rPr>
              <a:t>(</a:t>
            </a:r>
            <a:r>
              <a:rPr lang="en-GB" sz="1400" b="0" i="0" dirty="0" err="1">
                <a:effectLst/>
                <a:latin typeface="Dreaming Outloud Pro" panose="03050502040302030504" pitchFamily="66" charset="0"/>
                <a:cs typeface="Dreaming Outloud Pro" panose="03050502040302030504" pitchFamily="66" charset="0"/>
              </a:rPr>
              <a:t>Macblain</a:t>
            </a:r>
            <a:r>
              <a:rPr lang="en-GB" sz="1400" b="0" i="0" dirty="0">
                <a:effectLst/>
                <a:latin typeface="Dreaming Outloud Pro" panose="03050502040302030504" pitchFamily="66" charset="0"/>
                <a:cs typeface="Dreaming Outloud Pro" panose="03050502040302030504" pitchFamily="66" charset="0"/>
              </a:rPr>
              <a:t>, 2022).</a:t>
            </a:r>
            <a:endParaRPr lang="en-GB" sz="1400" dirty="0">
              <a:latin typeface="Dreaming Outloud Pro" panose="03050502040302030504" pitchFamily="66" charset="0"/>
              <a:cs typeface="Dreaming Outloud Pro" panose="03050502040302030504" pitchFamily="66" charset="0"/>
            </a:endParaRPr>
          </a:p>
        </p:txBody>
      </p:sp>
      <p:pic>
        <p:nvPicPr>
          <p:cNvPr id="7" name="Picture 6">
            <a:extLst>
              <a:ext uri="{FF2B5EF4-FFF2-40B4-BE49-F238E27FC236}">
                <a16:creationId xmlns:a16="http://schemas.microsoft.com/office/drawing/2014/main" id="{18E4FE2E-22D0-2203-F370-5ACB8E85F349}"/>
              </a:ext>
            </a:extLst>
          </p:cNvPr>
          <p:cNvPicPr>
            <a:picLocks noChangeAspect="1"/>
          </p:cNvPicPr>
          <p:nvPr/>
        </p:nvPicPr>
        <p:blipFill>
          <a:blip r:embed="rId2"/>
          <a:stretch>
            <a:fillRect/>
          </a:stretch>
        </p:blipFill>
        <p:spPr>
          <a:xfrm>
            <a:off x="6327648" y="249211"/>
            <a:ext cx="5406208" cy="3357589"/>
          </a:xfrm>
          <a:prstGeom prst="rect">
            <a:avLst/>
          </a:prstGeom>
        </p:spPr>
      </p:pic>
      <p:sp>
        <p:nvSpPr>
          <p:cNvPr id="9" name="TextBox 8">
            <a:extLst>
              <a:ext uri="{FF2B5EF4-FFF2-40B4-BE49-F238E27FC236}">
                <a16:creationId xmlns:a16="http://schemas.microsoft.com/office/drawing/2014/main" id="{D741C3EE-C7BE-B9CB-6F70-5EAF9909790A}"/>
              </a:ext>
            </a:extLst>
          </p:cNvPr>
          <p:cNvSpPr txBox="1"/>
          <p:nvPr/>
        </p:nvSpPr>
        <p:spPr>
          <a:xfrm>
            <a:off x="6276848" y="3606800"/>
            <a:ext cx="6112764" cy="276999"/>
          </a:xfrm>
          <a:prstGeom prst="rect">
            <a:avLst/>
          </a:prstGeom>
          <a:noFill/>
        </p:spPr>
        <p:txBody>
          <a:bodyPr wrap="square">
            <a:spAutoFit/>
          </a:bodyPr>
          <a:lstStyle/>
          <a:p>
            <a:r>
              <a:rPr lang="en-GB" sz="1200" b="0" i="0" dirty="0">
                <a:solidFill>
                  <a:srgbClr val="2C3E50"/>
                </a:solidFill>
                <a:effectLst/>
                <a:latin typeface="Roboto" panose="02000000000000000000" pitchFamily="2" charset="0"/>
              </a:rPr>
              <a:t>(Source: Marshall-</a:t>
            </a:r>
            <a:r>
              <a:rPr lang="en-GB" sz="1200" b="0" i="0" dirty="0" err="1">
                <a:solidFill>
                  <a:srgbClr val="2C3E50"/>
                </a:solidFill>
                <a:effectLst/>
                <a:latin typeface="Roboto" panose="02000000000000000000" pitchFamily="2" charset="0"/>
              </a:rPr>
              <a:t>Seslar</a:t>
            </a:r>
            <a:r>
              <a:rPr lang="en-GB" sz="1200" b="0" i="0" dirty="0">
                <a:solidFill>
                  <a:srgbClr val="2C3E50"/>
                </a:solidFill>
                <a:effectLst/>
                <a:latin typeface="Roboto" panose="02000000000000000000" pitchFamily="2" charset="0"/>
              </a:rPr>
              <a:t>, 2022)</a:t>
            </a:r>
            <a:endParaRPr lang="en-GB" sz="1200" dirty="0"/>
          </a:p>
        </p:txBody>
      </p:sp>
      <p:pic>
        <p:nvPicPr>
          <p:cNvPr id="11" name="Picture 10" descr="Child playing in the sheets">
            <a:extLst>
              <a:ext uri="{FF2B5EF4-FFF2-40B4-BE49-F238E27FC236}">
                <a16:creationId xmlns:a16="http://schemas.microsoft.com/office/drawing/2014/main" id="{8D16AB4B-5FB7-8D48-C5D7-8118BCA599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8344" y="3765528"/>
            <a:ext cx="4198256" cy="2772433"/>
          </a:xfrm>
          <a:prstGeom prst="rect">
            <a:avLst/>
          </a:prstGeom>
        </p:spPr>
      </p:pic>
      <p:pic>
        <p:nvPicPr>
          <p:cNvPr id="13" name="Picture 12" descr="Smiling baby with new teeth">
            <a:extLst>
              <a:ext uri="{FF2B5EF4-FFF2-40B4-BE49-F238E27FC236}">
                <a16:creationId xmlns:a16="http://schemas.microsoft.com/office/drawing/2014/main" id="{3E5ABB5A-7927-3856-FBE0-DBDEA50A02D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657770" y="4326335"/>
            <a:ext cx="2997273" cy="1994636"/>
          </a:xfrm>
          <a:prstGeom prst="rect">
            <a:avLst/>
          </a:prstGeom>
        </p:spPr>
      </p:pic>
      <p:pic>
        <p:nvPicPr>
          <p:cNvPr id="15" name="Picture 14">
            <a:extLst>
              <a:ext uri="{FF2B5EF4-FFF2-40B4-BE49-F238E27FC236}">
                <a16:creationId xmlns:a16="http://schemas.microsoft.com/office/drawing/2014/main" id="{F001C511-EBA6-00F4-BE58-1B30238A6ED8}"/>
              </a:ext>
            </a:extLst>
          </p:cNvPr>
          <p:cNvPicPr>
            <a:picLocks noChangeAspect="1"/>
          </p:cNvPicPr>
          <p:nvPr/>
        </p:nvPicPr>
        <p:blipFill>
          <a:blip r:embed="rId5"/>
          <a:stretch>
            <a:fillRect/>
          </a:stretch>
        </p:blipFill>
        <p:spPr>
          <a:xfrm>
            <a:off x="5370285" y="4457599"/>
            <a:ext cx="2266497" cy="2266497"/>
          </a:xfrm>
          <a:prstGeom prst="rect">
            <a:avLst/>
          </a:prstGeom>
        </p:spPr>
      </p:pic>
      <p:sp>
        <p:nvSpPr>
          <p:cNvPr id="16" name="TextBox 15">
            <a:extLst>
              <a:ext uri="{FF2B5EF4-FFF2-40B4-BE49-F238E27FC236}">
                <a16:creationId xmlns:a16="http://schemas.microsoft.com/office/drawing/2014/main" id="{AB171EE7-6894-8E0A-0553-6282B8C3879D}"/>
              </a:ext>
            </a:extLst>
          </p:cNvPr>
          <p:cNvSpPr txBox="1"/>
          <p:nvPr/>
        </p:nvSpPr>
        <p:spPr>
          <a:xfrm>
            <a:off x="4991199" y="4064725"/>
            <a:ext cx="3221972" cy="523220"/>
          </a:xfrm>
          <a:prstGeom prst="rect">
            <a:avLst/>
          </a:prstGeom>
          <a:noFill/>
        </p:spPr>
        <p:txBody>
          <a:bodyPr wrap="none" rtlCol="0">
            <a:spAutoFit/>
          </a:bodyPr>
          <a:lstStyle/>
          <a:p>
            <a:r>
              <a:rPr lang="en-GB" sz="1400" dirty="0">
                <a:latin typeface="Dreaming Outloud Pro" panose="03050502040302030504" pitchFamily="66" charset="0"/>
                <a:cs typeface="Dreaming Outloud Pro" panose="03050502040302030504" pitchFamily="66" charset="0"/>
              </a:rPr>
              <a:t>Scan this QR code for hints and tips on</a:t>
            </a:r>
          </a:p>
          <a:p>
            <a:r>
              <a:rPr lang="en-GB" sz="1400" dirty="0">
                <a:latin typeface="Dreaming Outloud Pro" panose="03050502040302030504" pitchFamily="66" charset="0"/>
                <a:cs typeface="Dreaming Outloud Pro" panose="03050502040302030504" pitchFamily="66" charset="0"/>
              </a:rPr>
              <a:t>how to do tummy time with your baby. </a:t>
            </a:r>
          </a:p>
        </p:txBody>
      </p:sp>
      <p:sp>
        <p:nvSpPr>
          <p:cNvPr id="18" name="TextBox 17">
            <a:extLst>
              <a:ext uri="{FF2B5EF4-FFF2-40B4-BE49-F238E27FC236}">
                <a16:creationId xmlns:a16="http://schemas.microsoft.com/office/drawing/2014/main" id="{52F97E64-F1FA-B899-0960-37A8D9E25E3E}"/>
              </a:ext>
            </a:extLst>
          </p:cNvPr>
          <p:cNvSpPr txBox="1"/>
          <p:nvPr/>
        </p:nvSpPr>
        <p:spPr>
          <a:xfrm>
            <a:off x="5446557" y="6537961"/>
            <a:ext cx="6208486" cy="276999"/>
          </a:xfrm>
          <a:prstGeom prst="rect">
            <a:avLst/>
          </a:prstGeom>
          <a:noFill/>
        </p:spPr>
        <p:txBody>
          <a:bodyPr wrap="square">
            <a:spAutoFit/>
          </a:bodyPr>
          <a:lstStyle/>
          <a:p>
            <a:r>
              <a:rPr lang="en-GB" sz="1200" b="0" i="0" dirty="0">
                <a:solidFill>
                  <a:srgbClr val="2C3E50"/>
                </a:solidFill>
                <a:effectLst/>
                <a:latin typeface="Roboto" panose="02000000000000000000" pitchFamily="2" charset="0"/>
              </a:rPr>
              <a:t>(Pathways.org, n.d.)</a:t>
            </a:r>
            <a:endParaRPr lang="en-GB" sz="1200" dirty="0"/>
          </a:p>
        </p:txBody>
      </p:sp>
      <p:pic>
        <p:nvPicPr>
          <p:cNvPr id="2" name="Picture 1">
            <a:extLst>
              <a:ext uri="{FF2B5EF4-FFF2-40B4-BE49-F238E27FC236}">
                <a16:creationId xmlns:a16="http://schemas.microsoft.com/office/drawing/2014/main" id="{DDF17D4D-4E60-D820-756E-893FC3A9F9E1}"/>
              </a:ext>
            </a:extLst>
          </p:cNvPr>
          <p:cNvPicPr>
            <a:picLocks noChangeAspect="1"/>
          </p:cNvPicPr>
          <p:nvPr/>
        </p:nvPicPr>
        <p:blipFill>
          <a:blip r:embed="rId6"/>
          <a:stretch>
            <a:fillRect/>
          </a:stretch>
        </p:blipFill>
        <p:spPr>
          <a:xfrm>
            <a:off x="298200" y="6553174"/>
            <a:ext cx="1018120" cy="304826"/>
          </a:xfrm>
          <a:prstGeom prst="rect">
            <a:avLst/>
          </a:prstGeom>
        </p:spPr>
      </p:pic>
      <p:pic>
        <p:nvPicPr>
          <p:cNvPr id="3" name="Picture 2">
            <a:extLst>
              <a:ext uri="{FF2B5EF4-FFF2-40B4-BE49-F238E27FC236}">
                <a16:creationId xmlns:a16="http://schemas.microsoft.com/office/drawing/2014/main" id="{9FF6ADC7-DD1B-A1C5-57EE-E8EC234F7291}"/>
              </a:ext>
            </a:extLst>
          </p:cNvPr>
          <p:cNvPicPr>
            <a:picLocks noChangeAspect="1"/>
          </p:cNvPicPr>
          <p:nvPr/>
        </p:nvPicPr>
        <p:blipFill>
          <a:blip r:embed="rId6"/>
          <a:stretch>
            <a:fillRect/>
          </a:stretch>
        </p:blipFill>
        <p:spPr>
          <a:xfrm>
            <a:off x="8600565" y="6320971"/>
            <a:ext cx="1018120" cy="304826"/>
          </a:xfrm>
          <a:prstGeom prst="rect">
            <a:avLst/>
          </a:prstGeom>
        </p:spPr>
      </p:pic>
    </p:spTree>
    <p:extLst>
      <p:ext uri="{BB962C8B-B14F-4D97-AF65-F5344CB8AC3E}">
        <p14:creationId xmlns:p14="http://schemas.microsoft.com/office/powerpoint/2010/main" val="11077216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94D0AEA-1F65-73BB-9A6C-FABC606E77BB}"/>
              </a:ext>
            </a:extLst>
          </p:cNvPr>
          <p:cNvSpPr txBox="1"/>
          <p:nvPr/>
        </p:nvSpPr>
        <p:spPr>
          <a:xfrm>
            <a:off x="7424058" y="4428801"/>
            <a:ext cx="5058229" cy="2308324"/>
          </a:xfrm>
          <a:prstGeom prst="rect">
            <a:avLst/>
          </a:prstGeom>
          <a:noFill/>
        </p:spPr>
        <p:txBody>
          <a:bodyPr wrap="square" rtlCol="0">
            <a:spAutoFit/>
          </a:bodyPr>
          <a:lstStyle/>
          <a:p>
            <a:r>
              <a:rPr lang="en-GB" sz="2400" u="sng" dirty="0">
                <a:solidFill>
                  <a:srgbClr val="7030A0"/>
                </a:solidFill>
                <a:latin typeface="Dreaming Outloud Pro" panose="03050502040302030504" pitchFamily="66" charset="0"/>
                <a:cs typeface="Dreaming Outloud Pro" panose="03050502040302030504" pitchFamily="66" charset="0"/>
              </a:rPr>
              <a:t>Loose parts</a:t>
            </a:r>
          </a:p>
          <a:p>
            <a:r>
              <a:rPr lang="en-GB" sz="1200" dirty="0">
                <a:solidFill>
                  <a:srgbClr val="7030A0"/>
                </a:solidFill>
                <a:latin typeface="Dreaming Outloud Pro" panose="03050502040302030504" pitchFamily="66" charset="0"/>
                <a:cs typeface="Dreaming Outloud Pro" panose="03050502040302030504" pitchFamily="66" charset="0"/>
              </a:rPr>
              <a:t>The concept of loose parts was developed by Simon Nicholson in 1971.</a:t>
            </a:r>
          </a:p>
          <a:p>
            <a:r>
              <a:rPr lang="en-GB" sz="1200" dirty="0">
                <a:solidFill>
                  <a:srgbClr val="7030A0"/>
                </a:solidFill>
                <a:latin typeface="Dreaming Outloud Pro" panose="03050502040302030504" pitchFamily="66" charset="0"/>
                <a:cs typeface="Dreaming Outloud Pro" panose="03050502040302030504" pitchFamily="66" charset="0"/>
              </a:rPr>
              <a:t>He believed that all babies are born with a creative and inventive mind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7030A0"/>
                </a:solidFill>
                <a:latin typeface="Dreaming Outloud Pro" panose="03050502040302030504" pitchFamily="66" charset="0"/>
                <a:cs typeface="Dreaming Outloud Pro" panose="03050502040302030504" pitchFamily="66" charset="0"/>
              </a:rPr>
              <a:t>as there is no evidence to state otherwise.</a:t>
            </a:r>
            <a:r>
              <a:rPr kumimoji="0" lang="en-GB" sz="1200" b="0" i="0" u="none" strike="noStrike" kern="1200" cap="none" spc="0" normalizeH="0" baseline="0" noProof="0" dirty="0">
                <a:ln>
                  <a:noFill/>
                </a:ln>
                <a:solidFill>
                  <a:srgbClr val="7030A0"/>
                </a:solidFill>
                <a:effectLst/>
                <a:uLnTx/>
                <a:uFillTx/>
                <a:latin typeface="Dreaming Outloud Pro" panose="03050502040302030504" pitchFamily="66" charset="0"/>
                <a:ea typeface="+mn-ea"/>
                <a:cs typeface="Dreaming Outloud Pro" panose="03050502040302030504" pitchFamily="66" charset="0"/>
              </a:rPr>
              <a:t> Nicholson (1971) advises that </a:t>
            </a:r>
            <a:r>
              <a:rPr lang="en-GB" sz="1200" dirty="0">
                <a:solidFill>
                  <a:srgbClr val="7030A0"/>
                </a:solidFill>
                <a:latin typeface="Dreaming Outloud Pro" panose="03050502040302030504" pitchFamily="66" charset="0"/>
                <a:cs typeface="Dreaming Outloud Pro" panose="03050502040302030504" pitchFamily="66" charset="0"/>
              </a:rPr>
              <a:t>giving young children a wide variety of loose parts as pictured above will enable them to learn readily and easily as they can experiment, enjoy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7030A0"/>
                </a:solidFill>
                <a:latin typeface="Dreaming Outloud Pro" panose="03050502040302030504" pitchFamily="66" charset="0"/>
                <a:cs typeface="Dreaming Outloud Pro" panose="03050502040302030504" pitchFamily="66" charset="0"/>
              </a:rPr>
              <a:t>and find out things for themselves. “Many toys have a fixed outcome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solidFill>
                  <a:srgbClr val="7030A0"/>
                </a:solidFill>
                <a:latin typeface="Dreaming Outloud Pro" panose="03050502040302030504" pitchFamily="66" charset="0"/>
                <a:cs typeface="Dreaming Outloud Pro" panose="03050502040302030504" pitchFamily="66" charset="0"/>
              </a:rPr>
              <a:t> and limited flexibility but to a child playing with loose parts an object can become anything they want it to be” </a:t>
            </a:r>
            <a:r>
              <a:rPr lang="en-GB" sz="1200" b="0" i="0" dirty="0">
                <a:solidFill>
                  <a:srgbClr val="7030A0"/>
                </a:solidFill>
                <a:effectLst/>
                <a:latin typeface="Dreaming Outloud Pro" panose="03050502040302030504" pitchFamily="66" charset="0"/>
                <a:cs typeface="Dreaming Outloud Pro" panose="03050502040302030504" pitchFamily="66" charset="0"/>
              </a:rPr>
              <a:t>(Loose Parts Play, </a:t>
            </a:r>
            <a:r>
              <a:rPr lang="en-GB" sz="1200" b="0" i="0" dirty="0" err="1">
                <a:solidFill>
                  <a:srgbClr val="7030A0"/>
                </a:solidFill>
                <a:effectLst/>
                <a:latin typeface="Dreaming Outloud Pro" panose="03050502040302030504" pitchFamily="66" charset="0"/>
                <a:cs typeface="Dreaming Outloud Pro" panose="03050502040302030504" pitchFamily="66" charset="0"/>
              </a:rPr>
              <a:t>n.d</a:t>
            </a:r>
            <a:r>
              <a:rPr lang="en-GB" sz="1200" b="0" i="0" dirty="0">
                <a:solidFill>
                  <a:srgbClr val="7030A0"/>
                </a:solidFill>
                <a:effectLst/>
                <a:latin typeface="Dreaming Outloud Pro" panose="03050502040302030504" pitchFamily="66" charset="0"/>
                <a:cs typeface="Dreaming Outloud Pro" panose="03050502040302030504" pitchFamily="66" charset="0"/>
              </a:rPr>
              <a:t>, p.2).</a:t>
            </a:r>
          </a:p>
          <a:p>
            <a:r>
              <a:rPr lang="en-GB" sz="1200" dirty="0">
                <a:solidFill>
                  <a:srgbClr val="7030A0"/>
                </a:solidFill>
                <a:latin typeface="Dreaming Outloud Pro" panose="03050502040302030504" pitchFamily="66" charset="0"/>
                <a:cs typeface="Dreaming Outloud Pro" panose="03050502040302030504" pitchFamily="66" charset="0"/>
              </a:rPr>
              <a:t>Loose parts can include sensory objects to support children with </a:t>
            </a:r>
          </a:p>
          <a:p>
            <a:r>
              <a:rPr lang="en-GB" sz="1200" dirty="0">
                <a:solidFill>
                  <a:srgbClr val="7030A0"/>
                </a:solidFill>
                <a:latin typeface="Dreaming Outloud Pro" panose="03050502040302030504" pitchFamily="66" charset="0"/>
                <a:cs typeface="Dreaming Outloud Pro" panose="03050502040302030504" pitchFamily="66" charset="0"/>
              </a:rPr>
              <a:t>additional l</a:t>
            </a:r>
            <a:r>
              <a:rPr lang="en-GB" sz="1200" b="0" i="0" dirty="0">
                <a:solidFill>
                  <a:srgbClr val="7030A0"/>
                </a:solidFill>
                <a:effectLst/>
                <a:latin typeface="Dreaming Outloud Pro" panose="03050502040302030504" pitchFamily="66" charset="0"/>
                <a:cs typeface="Dreaming Outloud Pro" panose="03050502040302030504" pitchFamily="66" charset="0"/>
              </a:rPr>
              <a:t>earning needs.</a:t>
            </a:r>
          </a:p>
        </p:txBody>
      </p:sp>
      <p:pic>
        <p:nvPicPr>
          <p:cNvPr id="3" name="Picture 2">
            <a:extLst>
              <a:ext uri="{FF2B5EF4-FFF2-40B4-BE49-F238E27FC236}">
                <a16:creationId xmlns:a16="http://schemas.microsoft.com/office/drawing/2014/main" id="{1FCEE2F9-E5E9-4E03-A7EE-28BF7ADBFD7F}"/>
              </a:ext>
            </a:extLst>
          </p:cNvPr>
          <p:cNvPicPr>
            <a:picLocks noChangeAspect="1"/>
          </p:cNvPicPr>
          <p:nvPr/>
        </p:nvPicPr>
        <p:blipFill>
          <a:blip r:embed="rId2"/>
          <a:stretch>
            <a:fillRect/>
          </a:stretch>
        </p:blipFill>
        <p:spPr>
          <a:xfrm>
            <a:off x="370156" y="2558780"/>
            <a:ext cx="1989091" cy="1982914"/>
          </a:xfrm>
          <a:prstGeom prst="rect">
            <a:avLst/>
          </a:prstGeom>
        </p:spPr>
      </p:pic>
      <p:pic>
        <p:nvPicPr>
          <p:cNvPr id="8" name="Picture 7">
            <a:extLst>
              <a:ext uri="{FF2B5EF4-FFF2-40B4-BE49-F238E27FC236}">
                <a16:creationId xmlns:a16="http://schemas.microsoft.com/office/drawing/2014/main" id="{71803ADF-202E-FECD-A448-0B885289BF3D}"/>
              </a:ext>
            </a:extLst>
          </p:cNvPr>
          <p:cNvPicPr>
            <a:picLocks noChangeAspect="1"/>
          </p:cNvPicPr>
          <p:nvPr/>
        </p:nvPicPr>
        <p:blipFill>
          <a:blip r:embed="rId3"/>
          <a:stretch>
            <a:fillRect/>
          </a:stretch>
        </p:blipFill>
        <p:spPr>
          <a:xfrm>
            <a:off x="370156" y="4565904"/>
            <a:ext cx="1989091" cy="2007975"/>
          </a:xfrm>
          <a:prstGeom prst="rect">
            <a:avLst/>
          </a:prstGeom>
        </p:spPr>
      </p:pic>
      <p:pic>
        <p:nvPicPr>
          <p:cNvPr id="12" name="Picture 11">
            <a:extLst>
              <a:ext uri="{FF2B5EF4-FFF2-40B4-BE49-F238E27FC236}">
                <a16:creationId xmlns:a16="http://schemas.microsoft.com/office/drawing/2014/main" id="{4E2DAB92-5B44-FDDD-8EA8-49F0DC61945D}"/>
              </a:ext>
            </a:extLst>
          </p:cNvPr>
          <p:cNvPicPr>
            <a:picLocks noChangeAspect="1"/>
          </p:cNvPicPr>
          <p:nvPr/>
        </p:nvPicPr>
        <p:blipFill>
          <a:blip r:embed="rId4"/>
          <a:stretch>
            <a:fillRect/>
          </a:stretch>
        </p:blipFill>
        <p:spPr>
          <a:xfrm>
            <a:off x="7558956" y="2276387"/>
            <a:ext cx="1962708" cy="2079829"/>
          </a:xfrm>
          <a:prstGeom prst="rect">
            <a:avLst/>
          </a:prstGeom>
        </p:spPr>
      </p:pic>
      <p:pic>
        <p:nvPicPr>
          <p:cNvPr id="14" name="Picture 13">
            <a:extLst>
              <a:ext uri="{FF2B5EF4-FFF2-40B4-BE49-F238E27FC236}">
                <a16:creationId xmlns:a16="http://schemas.microsoft.com/office/drawing/2014/main" id="{3E285B2C-9F78-7FF2-B269-06FFEECEC954}"/>
              </a:ext>
            </a:extLst>
          </p:cNvPr>
          <p:cNvPicPr>
            <a:picLocks noChangeAspect="1"/>
          </p:cNvPicPr>
          <p:nvPr/>
        </p:nvPicPr>
        <p:blipFill>
          <a:blip r:embed="rId5"/>
          <a:stretch>
            <a:fillRect/>
          </a:stretch>
        </p:blipFill>
        <p:spPr>
          <a:xfrm>
            <a:off x="9563747" y="2334913"/>
            <a:ext cx="1934807" cy="2050259"/>
          </a:xfrm>
          <a:prstGeom prst="rect">
            <a:avLst/>
          </a:prstGeom>
        </p:spPr>
      </p:pic>
      <p:cxnSp>
        <p:nvCxnSpPr>
          <p:cNvPr id="16" name="Straight Connector 15">
            <a:extLst>
              <a:ext uri="{FF2B5EF4-FFF2-40B4-BE49-F238E27FC236}">
                <a16:creationId xmlns:a16="http://schemas.microsoft.com/office/drawing/2014/main" id="{F6845EF8-35CF-BD3D-A9E7-0ADE30220FE7}"/>
              </a:ext>
            </a:extLst>
          </p:cNvPr>
          <p:cNvCxnSpPr>
            <a:cxnSpLocks/>
          </p:cNvCxnSpPr>
          <p:nvPr/>
        </p:nvCxnSpPr>
        <p:spPr>
          <a:xfrm>
            <a:off x="2350454" y="2521290"/>
            <a:ext cx="0" cy="4065752"/>
          </a:xfrm>
          <a:prstGeom prst="line">
            <a:avLst/>
          </a:prstGeom>
          <a:ln w="76200">
            <a:solidFill>
              <a:srgbClr val="7030A0"/>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EE9CBB99-6C13-0B36-31F8-5BFAED2B1ADD}"/>
              </a:ext>
            </a:extLst>
          </p:cNvPr>
          <p:cNvCxnSpPr/>
          <p:nvPr/>
        </p:nvCxnSpPr>
        <p:spPr>
          <a:xfrm>
            <a:off x="361363" y="4579184"/>
            <a:ext cx="3995768" cy="0"/>
          </a:xfrm>
          <a:prstGeom prst="line">
            <a:avLst/>
          </a:prstGeom>
          <a:ln w="76200">
            <a:solidFill>
              <a:srgbClr val="7030A0"/>
            </a:solidFill>
          </a:ln>
        </p:spPr>
        <p:style>
          <a:lnRef idx="1">
            <a:schemeClr val="accent1"/>
          </a:lnRef>
          <a:fillRef idx="0">
            <a:schemeClr val="accent1"/>
          </a:fillRef>
          <a:effectRef idx="0">
            <a:schemeClr val="accent1"/>
          </a:effectRef>
          <a:fontRef idx="minor">
            <a:schemeClr val="tx1"/>
          </a:fontRef>
        </p:style>
      </p:cxnSp>
      <p:sp>
        <p:nvSpPr>
          <p:cNvPr id="20" name="Rectangle 19">
            <a:extLst>
              <a:ext uri="{FF2B5EF4-FFF2-40B4-BE49-F238E27FC236}">
                <a16:creationId xmlns:a16="http://schemas.microsoft.com/office/drawing/2014/main" id="{7B93D323-8E45-BCC1-BF8D-EE73A94AD00A}"/>
              </a:ext>
            </a:extLst>
          </p:cNvPr>
          <p:cNvSpPr/>
          <p:nvPr/>
        </p:nvSpPr>
        <p:spPr>
          <a:xfrm>
            <a:off x="361363" y="2558780"/>
            <a:ext cx="3995763" cy="4015098"/>
          </a:xfrm>
          <a:prstGeom prst="rect">
            <a:avLst/>
          </a:prstGeom>
          <a:noFill/>
          <a:ln w="762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22" name="Picture 21">
            <a:extLst>
              <a:ext uri="{FF2B5EF4-FFF2-40B4-BE49-F238E27FC236}">
                <a16:creationId xmlns:a16="http://schemas.microsoft.com/office/drawing/2014/main" id="{FB251220-A449-BA7D-267D-49BC09C5954E}"/>
              </a:ext>
            </a:extLst>
          </p:cNvPr>
          <p:cNvPicPr>
            <a:picLocks noChangeAspect="1"/>
          </p:cNvPicPr>
          <p:nvPr/>
        </p:nvPicPr>
        <p:blipFill>
          <a:blip r:embed="rId6"/>
          <a:stretch>
            <a:fillRect/>
          </a:stretch>
        </p:blipFill>
        <p:spPr>
          <a:xfrm>
            <a:off x="7561706" y="343827"/>
            <a:ext cx="1962708" cy="1951002"/>
          </a:xfrm>
          <a:prstGeom prst="rect">
            <a:avLst/>
          </a:prstGeom>
        </p:spPr>
      </p:pic>
      <p:pic>
        <p:nvPicPr>
          <p:cNvPr id="24" name="Picture 23">
            <a:extLst>
              <a:ext uri="{FF2B5EF4-FFF2-40B4-BE49-F238E27FC236}">
                <a16:creationId xmlns:a16="http://schemas.microsoft.com/office/drawing/2014/main" id="{69DB5F77-B95F-A9C4-217E-2DDF715E4390}"/>
              </a:ext>
            </a:extLst>
          </p:cNvPr>
          <p:cNvPicPr>
            <a:picLocks noChangeAspect="1"/>
          </p:cNvPicPr>
          <p:nvPr/>
        </p:nvPicPr>
        <p:blipFill>
          <a:blip r:embed="rId7"/>
          <a:stretch>
            <a:fillRect/>
          </a:stretch>
        </p:blipFill>
        <p:spPr>
          <a:xfrm>
            <a:off x="9581330" y="326018"/>
            <a:ext cx="1962708" cy="1974484"/>
          </a:xfrm>
          <a:prstGeom prst="rect">
            <a:avLst/>
          </a:prstGeom>
        </p:spPr>
      </p:pic>
      <p:pic>
        <p:nvPicPr>
          <p:cNvPr id="25" name="Picture 24">
            <a:extLst>
              <a:ext uri="{FF2B5EF4-FFF2-40B4-BE49-F238E27FC236}">
                <a16:creationId xmlns:a16="http://schemas.microsoft.com/office/drawing/2014/main" id="{1C391417-2B42-8C02-398C-1D16B570B393}"/>
              </a:ext>
            </a:extLst>
          </p:cNvPr>
          <p:cNvPicPr>
            <a:picLocks noChangeAspect="1"/>
          </p:cNvPicPr>
          <p:nvPr/>
        </p:nvPicPr>
        <p:blipFill>
          <a:blip r:embed="rId8"/>
          <a:stretch>
            <a:fillRect/>
          </a:stretch>
        </p:blipFill>
        <p:spPr>
          <a:xfrm>
            <a:off x="7561706" y="2288159"/>
            <a:ext cx="4041998" cy="79255"/>
          </a:xfrm>
          <a:prstGeom prst="rect">
            <a:avLst/>
          </a:prstGeom>
        </p:spPr>
      </p:pic>
      <p:cxnSp>
        <p:nvCxnSpPr>
          <p:cNvPr id="26" name="Straight Connector 25">
            <a:extLst>
              <a:ext uri="{FF2B5EF4-FFF2-40B4-BE49-F238E27FC236}">
                <a16:creationId xmlns:a16="http://schemas.microsoft.com/office/drawing/2014/main" id="{534ABDF9-654F-983A-5EBE-11FA472C97F9}"/>
              </a:ext>
            </a:extLst>
          </p:cNvPr>
          <p:cNvCxnSpPr>
            <a:cxnSpLocks/>
          </p:cNvCxnSpPr>
          <p:nvPr/>
        </p:nvCxnSpPr>
        <p:spPr>
          <a:xfrm>
            <a:off x="9540005" y="303479"/>
            <a:ext cx="0" cy="4065752"/>
          </a:xfrm>
          <a:prstGeom prst="line">
            <a:avLst/>
          </a:prstGeom>
          <a:ln w="76200">
            <a:solidFill>
              <a:srgbClr val="7030A0"/>
            </a:solidFill>
          </a:ln>
        </p:spPr>
        <p:style>
          <a:lnRef idx="1">
            <a:schemeClr val="accent1"/>
          </a:lnRef>
          <a:fillRef idx="0">
            <a:schemeClr val="accent1"/>
          </a:fillRef>
          <a:effectRef idx="0">
            <a:schemeClr val="accent1"/>
          </a:effectRef>
          <a:fontRef idx="minor">
            <a:schemeClr val="tx1"/>
          </a:fontRef>
        </p:style>
      </p:cxnSp>
      <p:sp>
        <p:nvSpPr>
          <p:cNvPr id="27" name="Rectangle 26">
            <a:extLst>
              <a:ext uri="{FF2B5EF4-FFF2-40B4-BE49-F238E27FC236}">
                <a16:creationId xmlns:a16="http://schemas.microsoft.com/office/drawing/2014/main" id="{8174BA50-0A00-CAE1-E3E7-89E0AFA9BCAA}"/>
              </a:ext>
            </a:extLst>
          </p:cNvPr>
          <p:cNvSpPr/>
          <p:nvPr/>
        </p:nvSpPr>
        <p:spPr>
          <a:xfrm>
            <a:off x="7526533" y="330021"/>
            <a:ext cx="3995763" cy="4015098"/>
          </a:xfrm>
          <a:prstGeom prst="rect">
            <a:avLst/>
          </a:prstGeom>
          <a:noFill/>
          <a:ln w="76200">
            <a:solidFill>
              <a:srgbClr val="7030A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9" name="TextBox 28">
            <a:extLst>
              <a:ext uri="{FF2B5EF4-FFF2-40B4-BE49-F238E27FC236}">
                <a16:creationId xmlns:a16="http://schemas.microsoft.com/office/drawing/2014/main" id="{D6D2C8F3-98F2-620A-4FA2-372964385BB1}"/>
              </a:ext>
            </a:extLst>
          </p:cNvPr>
          <p:cNvSpPr txBox="1"/>
          <p:nvPr/>
        </p:nvSpPr>
        <p:spPr>
          <a:xfrm>
            <a:off x="7424058" y="35187"/>
            <a:ext cx="6096000" cy="276999"/>
          </a:xfrm>
          <a:prstGeom prst="rect">
            <a:avLst/>
          </a:prstGeom>
          <a:noFill/>
        </p:spPr>
        <p:txBody>
          <a:bodyPr wrap="square">
            <a:spAutoFit/>
          </a:bodyPr>
          <a:lstStyle/>
          <a:p>
            <a:r>
              <a:rPr lang="en-GB" sz="1200" b="0" i="0" dirty="0">
                <a:solidFill>
                  <a:srgbClr val="2C3E50"/>
                </a:solidFill>
                <a:effectLst/>
                <a:latin typeface="Roboto" panose="02000000000000000000" pitchFamily="2" charset="0"/>
              </a:rPr>
              <a:t>(Source: TTS, n.d.)</a:t>
            </a:r>
            <a:endParaRPr lang="en-GB" sz="1200" dirty="0"/>
          </a:p>
        </p:txBody>
      </p:sp>
      <p:sp>
        <p:nvSpPr>
          <p:cNvPr id="31" name="TextBox 30">
            <a:extLst>
              <a:ext uri="{FF2B5EF4-FFF2-40B4-BE49-F238E27FC236}">
                <a16:creationId xmlns:a16="http://schemas.microsoft.com/office/drawing/2014/main" id="{D52DE0F8-DEE4-4D50-AA5D-BF98F544791C}"/>
              </a:ext>
            </a:extLst>
          </p:cNvPr>
          <p:cNvSpPr txBox="1"/>
          <p:nvPr/>
        </p:nvSpPr>
        <p:spPr>
          <a:xfrm>
            <a:off x="254000" y="6585616"/>
            <a:ext cx="6096000" cy="276999"/>
          </a:xfrm>
          <a:prstGeom prst="rect">
            <a:avLst/>
          </a:prstGeom>
          <a:noFill/>
        </p:spPr>
        <p:txBody>
          <a:bodyPr wrap="square">
            <a:spAutoFit/>
          </a:bodyPr>
          <a:lstStyle/>
          <a:p>
            <a:r>
              <a:rPr lang="en-GB" sz="1200" b="0" i="0" dirty="0">
                <a:solidFill>
                  <a:srgbClr val="2C3E50"/>
                </a:solidFill>
                <a:effectLst/>
                <a:latin typeface="Roboto" panose="02000000000000000000" pitchFamily="2" charset="0"/>
              </a:rPr>
              <a:t>(Source: TTS, n.d.)</a:t>
            </a:r>
            <a:endParaRPr lang="en-GB" sz="1200" dirty="0"/>
          </a:p>
        </p:txBody>
      </p:sp>
      <p:pic>
        <p:nvPicPr>
          <p:cNvPr id="33" name="Picture 32">
            <a:extLst>
              <a:ext uri="{FF2B5EF4-FFF2-40B4-BE49-F238E27FC236}">
                <a16:creationId xmlns:a16="http://schemas.microsoft.com/office/drawing/2014/main" id="{E36F77BE-C25A-547B-FCD7-115AF7D890E8}"/>
              </a:ext>
            </a:extLst>
          </p:cNvPr>
          <p:cNvPicPr>
            <a:picLocks noChangeAspect="1"/>
          </p:cNvPicPr>
          <p:nvPr/>
        </p:nvPicPr>
        <p:blipFill>
          <a:blip r:embed="rId9"/>
          <a:stretch>
            <a:fillRect/>
          </a:stretch>
        </p:blipFill>
        <p:spPr>
          <a:xfrm rot="19894274">
            <a:off x="5743087" y="548289"/>
            <a:ext cx="1723142" cy="2281112"/>
          </a:xfrm>
          <a:prstGeom prst="rect">
            <a:avLst/>
          </a:prstGeom>
        </p:spPr>
      </p:pic>
      <p:pic>
        <p:nvPicPr>
          <p:cNvPr id="35" name="Picture 34">
            <a:extLst>
              <a:ext uri="{FF2B5EF4-FFF2-40B4-BE49-F238E27FC236}">
                <a16:creationId xmlns:a16="http://schemas.microsoft.com/office/drawing/2014/main" id="{72CA24DA-355D-C90A-32B4-8512EB2E4480}"/>
              </a:ext>
            </a:extLst>
          </p:cNvPr>
          <p:cNvPicPr>
            <a:picLocks noChangeAspect="1"/>
          </p:cNvPicPr>
          <p:nvPr/>
        </p:nvPicPr>
        <p:blipFill>
          <a:blip r:embed="rId10"/>
          <a:stretch>
            <a:fillRect/>
          </a:stretch>
        </p:blipFill>
        <p:spPr>
          <a:xfrm rot="1700717">
            <a:off x="4752313" y="2674561"/>
            <a:ext cx="2874454" cy="1602514"/>
          </a:xfrm>
          <a:prstGeom prst="rect">
            <a:avLst/>
          </a:prstGeom>
        </p:spPr>
      </p:pic>
      <p:sp>
        <p:nvSpPr>
          <p:cNvPr id="38" name="TextBox 37">
            <a:extLst>
              <a:ext uri="{FF2B5EF4-FFF2-40B4-BE49-F238E27FC236}">
                <a16:creationId xmlns:a16="http://schemas.microsoft.com/office/drawing/2014/main" id="{73814791-A6A4-FBFD-066D-91DD1EAF32BD}"/>
              </a:ext>
            </a:extLst>
          </p:cNvPr>
          <p:cNvSpPr txBox="1"/>
          <p:nvPr/>
        </p:nvSpPr>
        <p:spPr>
          <a:xfrm rot="1681747">
            <a:off x="4337851" y="5189422"/>
            <a:ext cx="6760028" cy="276999"/>
          </a:xfrm>
          <a:prstGeom prst="rect">
            <a:avLst/>
          </a:prstGeom>
          <a:noFill/>
        </p:spPr>
        <p:txBody>
          <a:bodyPr wrap="square">
            <a:spAutoFit/>
          </a:bodyPr>
          <a:lstStyle/>
          <a:p>
            <a:r>
              <a:rPr lang="en-GB" sz="1200" b="0" i="0" dirty="0">
                <a:solidFill>
                  <a:srgbClr val="2C3E50"/>
                </a:solidFill>
                <a:effectLst/>
                <a:latin typeface="Roboto" panose="02000000000000000000" pitchFamily="2" charset="0"/>
              </a:rPr>
              <a:t>(Source: Loose Parts Play, n.d.)</a:t>
            </a:r>
            <a:endParaRPr lang="en-GB" sz="1200" dirty="0"/>
          </a:p>
        </p:txBody>
      </p:sp>
      <p:sp>
        <p:nvSpPr>
          <p:cNvPr id="42" name="TextBox 41">
            <a:extLst>
              <a:ext uri="{FF2B5EF4-FFF2-40B4-BE49-F238E27FC236}">
                <a16:creationId xmlns:a16="http://schemas.microsoft.com/office/drawing/2014/main" id="{778E79F0-86E8-02A4-3DA5-3F33B00CAA1B}"/>
              </a:ext>
            </a:extLst>
          </p:cNvPr>
          <p:cNvSpPr txBox="1"/>
          <p:nvPr/>
        </p:nvSpPr>
        <p:spPr>
          <a:xfrm>
            <a:off x="130182" y="12047"/>
            <a:ext cx="4899018" cy="286232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400" b="0" i="0" u="sng" strike="noStrike" kern="1200" cap="none" spc="0" normalizeH="0" baseline="0" noProof="0" dirty="0">
                <a:ln>
                  <a:noFill/>
                </a:ln>
                <a:solidFill>
                  <a:srgbClr val="7030A0"/>
                </a:solidFill>
                <a:effectLst/>
                <a:uLnTx/>
                <a:uFillTx/>
                <a:latin typeface="Dreaming Outloud Pro" panose="03050502040302030504" pitchFamily="66" charset="0"/>
                <a:ea typeface="+mn-ea"/>
                <a:cs typeface="Dreaming Outloud Pro" panose="03050502040302030504" pitchFamily="66" charset="0"/>
              </a:rPr>
              <a:t>Treasure Baskets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200" b="0" i="0" strike="noStrike" kern="1200" cap="none" spc="0" normalizeH="0" baseline="0" noProof="0" dirty="0">
                <a:ln>
                  <a:noFill/>
                </a:ln>
                <a:solidFill>
                  <a:srgbClr val="7030A0"/>
                </a:solidFill>
                <a:effectLst/>
                <a:uLnTx/>
                <a:uFillTx/>
                <a:latin typeface="Dreaming Outloud Pro" panose="03050502040302030504" pitchFamily="66" charset="0"/>
                <a:ea typeface="+mn-ea"/>
                <a:cs typeface="Dreaming Outloud Pro" panose="03050502040302030504" pitchFamily="66" charset="0"/>
              </a:rPr>
              <a:t>Elinor </a:t>
            </a:r>
            <a:r>
              <a:rPr kumimoji="0" lang="en-GB" sz="1200" b="0" i="0" strike="noStrike" kern="1200" cap="none" spc="0" normalizeH="0" baseline="0" noProof="0" dirty="0" err="1">
                <a:ln>
                  <a:noFill/>
                </a:ln>
                <a:solidFill>
                  <a:srgbClr val="7030A0"/>
                </a:solidFill>
                <a:effectLst/>
                <a:uLnTx/>
                <a:uFillTx/>
                <a:latin typeface="Dreaming Outloud Pro" panose="03050502040302030504" pitchFamily="66" charset="0"/>
                <a:ea typeface="+mn-ea"/>
                <a:cs typeface="Dreaming Outloud Pro" panose="03050502040302030504" pitchFamily="66" charset="0"/>
              </a:rPr>
              <a:t>Goldschmeid</a:t>
            </a:r>
            <a:r>
              <a:rPr kumimoji="0" lang="en-GB" sz="1200" b="0" i="0" strike="noStrike" kern="1200" cap="none" spc="0" normalizeH="0" baseline="0" noProof="0" dirty="0">
                <a:ln>
                  <a:noFill/>
                </a:ln>
                <a:solidFill>
                  <a:srgbClr val="7030A0"/>
                </a:solidFill>
                <a:effectLst/>
                <a:uLnTx/>
                <a:uFillTx/>
                <a:latin typeface="Dreaming Outloud Pro" panose="03050502040302030504" pitchFamily="66" charset="0"/>
                <a:ea typeface="+mn-ea"/>
                <a:cs typeface="Dreaming Outloud Pro" panose="03050502040302030504" pitchFamily="66" charset="0"/>
              </a:rPr>
              <a:t> pioneered the idea of treasure baskets and heuristic play more than 30 years ago. The idea behind heuristic play is for the child to have the freedom to play with natural objects however they like, choosing exploring and combining without any limitations </a:t>
            </a:r>
            <a:r>
              <a:rPr lang="en-GB" sz="1200" b="0" i="0" dirty="0">
                <a:solidFill>
                  <a:srgbClr val="7030A0"/>
                </a:solidFill>
                <a:effectLst/>
                <a:latin typeface="Dreaming Outloud Pro" panose="03050502040302030504" pitchFamily="66" charset="0"/>
                <a:cs typeface="Dreaming Outloud Pro" panose="03050502040302030504" pitchFamily="66" charset="0"/>
              </a:rPr>
              <a:t>(Years, n.d.).</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solidFill>
                  <a:srgbClr val="7030A0"/>
                </a:solidFill>
                <a:effectLst/>
                <a:latin typeface="Dreaming Outloud Pro" panose="03050502040302030504" pitchFamily="66" charset="0"/>
                <a:cs typeface="Dreaming Outloud Pro" panose="03050502040302030504" pitchFamily="66" charset="0"/>
              </a:rPr>
              <a:t>Exploring items in a treasure baskets such as the examples below, gives babies and young children the opportunity to engage all their senses. They can look, squeeze, smell, mouth, bang and feel as much as they like. Objects must be made from natural materials and safe to explore. Treasure baskets can help develop concentration and cognitive and motor skills (Quality Improvement Toolkits North Yorkshire County Council Treasure Baskets, 2017).</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400" b="0" i="0" u="sng" strike="noStrike" kern="1200" cap="none" spc="0" normalizeH="0" baseline="0" noProof="0" dirty="0">
              <a:ln>
                <a:noFill/>
              </a:ln>
              <a:solidFill>
                <a:srgbClr val="7030A0"/>
              </a:solidFill>
              <a:effectLst/>
              <a:uLnTx/>
              <a:uFillTx/>
              <a:latin typeface="Dreaming Outloud Pro" panose="03050502040302030504" pitchFamily="66" charset="0"/>
              <a:cs typeface="Dreaming Outloud Pro" panose="03050502040302030504" pitchFamily="66" charset="0"/>
            </a:endParaRPr>
          </a:p>
        </p:txBody>
      </p:sp>
      <p:pic>
        <p:nvPicPr>
          <p:cNvPr id="7" name="Picture 6">
            <a:extLst>
              <a:ext uri="{FF2B5EF4-FFF2-40B4-BE49-F238E27FC236}">
                <a16:creationId xmlns:a16="http://schemas.microsoft.com/office/drawing/2014/main" id="{6C157184-25BF-CD8F-2FDA-C16B0B64704E}"/>
              </a:ext>
            </a:extLst>
          </p:cNvPr>
          <p:cNvPicPr>
            <a:picLocks noChangeAspect="1"/>
          </p:cNvPicPr>
          <p:nvPr/>
        </p:nvPicPr>
        <p:blipFill>
          <a:blip r:embed="rId11"/>
          <a:stretch>
            <a:fillRect/>
          </a:stretch>
        </p:blipFill>
        <p:spPr>
          <a:xfrm>
            <a:off x="2386388" y="4617854"/>
            <a:ext cx="1934808" cy="1956024"/>
          </a:xfrm>
          <a:prstGeom prst="rect">
            <a:avLst/>
          </a:prstGeom>
        </p:spPr>
      </p:pic>
      <p:pic>
        <p:nvPicPr>
          <p:cNvPr id="11" name="Picture 10">
            <a:extLst>
              <a:ext uri="{FF2B5EF4-FFF2-40B4-BE49-F238E27FC236}">
                <a16:creationId xmlns:a16="http://schemas.microsoft.com/office/drawing/2014/main" id="{D646E5A0-FD52-9C4C-43FE-3E23444D87FA}"/>
              </a:ext>
            </a:extLst>
          </p:cNvPr>
          <p:cNvPicPr>
            <a:picLocks noChangeAspect="1"/>
          </p:cNvPicPr>
          <p:nvPr/>
        </p:nvPicPr>
        <p:blipFill>
          <a:blip r:embed="rId12"/>
          <a:stretch>
            <a:fillRect/>
          </a:stretch>
        </p:blipFill>
        <p:spPr>
          <a:xfrm>
            <a:off x="2382878" y="2605011"/>
            <a:ext cx="1954974" cy="1935500"/>
          </a:xfrm>
          <a:prstGeom prst="rect">
            <a:avLst/>
          </a:prstGeom>
        </p:spPr>
      </p:pic>
      <p:sp>
        <p:nvSpPr>
          <p:cNvPr id="15" name="TextBox 14">
            <a:extLst>
              <a:ext uri="{FF2B5EF4-FFF2-40B4-BE49-F238E27FC236}">
                <a16:creationId xmlns:a16="http://schemas.microsoft.com/office/drawing/2014/main" id="{106D2A4B-8787-6582-05AF-5EB7E63054C9}"/>
              </a:ext>
            </a:extLst>
          </p:cNvPr>
          <p:cNvSpPr txBox="1"/>
          <p:nvPr/>
        </p:nvSpPr>
        <p:spPr>
          <a:xfrm>
            <a:off x="4298801" y="6114697"/>
            <a:ext cx="6760028"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 </a:t>
            </a:r>
            <a:r>
              <a:rPr lang="en-GB" sz="1100" b="0" i="0" dirty="0">
                <a:solidFill>
                  <a:srgbClr val="2C3E50"/>
                </a:solidFill>
                <a:effectLst/>
                <a:latin typeface="Roboto" panose="02000000000000000000" pitchFamily="2" charset="0"/>
              </a:rPr>
              <a:t>(www.youtube.com, n.d.)</a:t>
            </a:r>
            <a:endParaRPr lang="en-GB" sz="1100" dirty="0"/>
          </a:p>
        </p:txBody>
      </p:sp>
      <p:sp>
        <p:nvSpPr>
          <p:cNvPr id="18" name="TextBox 17">
            <a:extLst>
              <a:ext uri="{FF2B5EF4-FFF2-40B4-BE49-F238E27FC236}">
                <a16:creationId xmlns:a16="http://schemas.microsoft.com/office/drawing/2014/main" id="{7B11C3A4-8E09-86B5-F9FF-A425ED38C38A}"/>
              </a:ext>
            </a:extLst>
          </p:cNvPr>
          <p:cNvSpPr txBox="1"/>
          <p:nvPr/>
        </p:nvSpPr>
        <p:spPr>
          <a:xfrm>
            <a:off x="4337852" y="5997926"/>
            <a:ext cx="6760028" cy="830997"/>
          </a:xfrm>
          <a:prstGeom prst="rect">
            <a:avLst/>
          </a:prstGeom>
          <a:noFill/>
        </p:spPr>
        <p:txBody>
          <a:bodyPr wrap="square">
            <a:spAutoFit/>
          </a:bodyPr>
          <a:lstStyle/>
          <a:p>
            <a:r>
              <a:rPr lang="en-GB" sz="1200" dirty="0">
                <a:hlinkClick r:id="rId13"/>
              </a:rPr>
              <a:t>https://www.youtube.com/watch?v=rrBtbZLBhAs</a:t>
            </a:r>
            <a:endParaRPr lang="en-GB" sz="1200" dirty="0"/>
          </a:p>
          <a:p>
            <a:endParaRPr lang="en-GB" sz="1200" dirty="0"/>
          </a:p>
          <a:p>
            <a:r>
              <a:rPr lang="en-GB" sz="1200" dirty="0"/>
              <a:t>                 </a:t>
            </a:r>
          </a:p>
          <a:p>
            <a:endParaRPr lang="en-GB" sz="1200" dirty="0"/>
          </a:p>
        </p:txBody>
      </p:sp>
      <p:sp>
        <p:nvSpPr>
          <p:cNvPr id="21" name="TextBox 20">
            <a:extLst>
              <a:ext uri="{FF2B5EF4-FFF2-40B4-BE49-F238E27FC236}">
                <a16:creationId xmlns:a16="http://schemas.microsoft.com/office/drawing/2014/main" id="{E3F2D233-D542-1BE7-6A65-708BAAFA7ADC}"/>
              </a:ext>
            </a:extLst>
          </p:cNvPr>
          <p:cNvSpPr txBox="1"/>
          <p:nvPr/>
        </p:nvSpPr>
        <p:spPr>
          <a:xfrm>
            <a:off x="4411693" y="4947061"/>
            <a:ext cx="3066932" cy="1200329"/>
          </a:xfrm>
          <a:prstGeom prst="rect">
            <a:avLst/>
          </a:prstGeom>
          <a:noFill/>
        </p:spPr>
        <p:txBody>
          <a:bodyPr wrap="square" rtlCol="0">
            <a:spAutoFit/>
          </a:bodyPr>
          <a:lstStyle/>
          <a:p>
            <a:pPr algn="ctr"/>
            <a:r>
              <a:rPr lang="en-GB" dirty="0">
                <a:latin typeface="Dreaming Outloud Pro" panose="03050502040302030504" pitchFamily="66" charset="0"/>
                <a:cs typeface="Dreaming Outloud Pro" panose="03050502040302030504" pitchFamily="66" charset="0"/>
              </a:rPr>
              <a:t>Click on the link below to find </a:t>
            </a:r>
          </a:p>
          <a:p>
            <a:pPr algn="ctr"/>
            <a:r>
              <a:rPr lang="en-GB" dirty="0">
                <a:latin typeface="Dreaming Outloud Pro" panose="03050502040302030504" pitchFamily="66" charset="0"/>
                <a:cs typeface="Dreaming Outloud Pro" panose="03050502040302030504" pitchFamily="66" charset="0"/>
              </a:rPr>
              <a:t>out how to make your own </a:t>
            </a:r>
          </a:p>
          <a:p>
            <a:pPr algn="ctr"/>
            <a:r>
              <a:rPr lang="en-GB" dirty="0">
                <a:latin typeface="Dreaming Outloud Pro" panose="03050502040302030504" pitchFamily="66" charset="0"/>
                <a:cs typeface="Dreaming Outloud Pro" panose="03050502040302030504" pitchFamily="66" charset="0"/>
              </a:rPr>
              <a:t>treasure basket at home:</a:t>
            </a:r>
          </a:p>
        </p:txBody>
      </p:sp>
    </p:spTree>
    <p:extLst>
      <p:ext uri="{BB962C8B-B14F-4D97-AF65-F5344CB8AC3E}">
        <p14:creationId xmlns:p14="http://schemas.microsoft.com/office/powerpoint/2010/main" val="4346430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467B351B-7ED6-CF72-BE21-9E3FF9DF1574}"/>
              </a:ext>
            </a:extLst>
          </p:cNvPr>
          <p:cNvSpPr txBox="1"/>
          <p:nvPr/>
        </p:nvSpPr>
        <p:spPr>
          <a:xfrm>
            <a:off x="3491852" y="109818"/>
            <a:ext cx="4678678" cy="4493538"/>
          </a:xfrm>
          <a:prstGeom prst="rect">
            <a:avLst/>
          </a:prstGeom>
          <a:noFill/>
        </p:spPr>
        <p:txBody>
          <a:bodyPr wrap="square">
            <a:spAutoFit/>
          </a:bodyPr>
          <a:lstStyle/>
          <a:p>
            <a:pPr algn="ctr"/>
            <a:r>
              <a:rPr lang="en-GB" sz="2400" u="sng" dirty="0" err="1">
                <a:solidFill>
                  <a:srgbClr val="7030A0"/>
                </a:solidFill>
                <a:latin typeface="Dreaming Outloud Pro" panose="03050502040302030504" pitchFamily="66" charset="0"/>
                <a:cs typeface="Dreaming Outloud Pro" panose="03050502040302030504" pitchFamily="66" charset="0"/>
              </a:rPr>
              <a:t>Te</a:t>
            </a:r>
            <a:r>
              <a:rPr lang="en-GB" sz="2400" u="sng" dirty="0">
                <a:solidFill>
                  <a:srgbClr val="7030A0"/>
                </a:solidFill>
                <a:latin typeface="Dreaming Outloud Pro" panose="03050502040302030504" pitchFamily="66" charset="0"/>
                <a:cs typeface="Dreaming Outloud Pro" panose="03050502040302030504" pitchFamily="66" charset="0"/>
              </a:rPr>
              <a:t> </a:t>
            </a:r>
            <a:r>
              <a:rPr lang="en-GB" sz="2400" u="sng" dirty="0" err="1">
                <a:solidFill>
                  <a:srgbClr val="7030A0"/>
                </a:solidFill>
                <a:latin typeface="Dreaming Outloud Pro" panose="03050502040302030504" pitchFamily="66" charset="0"/>
                <a:cs typeface="Dreaming Outloud Pro" panose="03050502040302030504" pitchFamily="66" charset="0"/>
              </a:rPr>
              <a:t>Whariki</a:t>
            </a:r>
            <a:endParaRPr lang="en-GB" sz="2400" u="sng" dirty="0">
              <a:solidFill>
                <a:srgbClr val="7030A0"/>
              </a:solidFill>
              <a:latin typeface="Dreaming Outloud Pro" panose="03050502040302030504" pitchFamily="66" charset="0"/>
              <a:cs typeface="Dreaming Outloud Pro" panose="03050502040302030504" pitchFamily="66" charset="0"/>
            </a:endParaRPr>
          </a:p>
          <a:p>
            <a:pPr algn="ctr"/>
            <a:r>
              <a:rPr lang="en-GB" sz="1400" dirty="0">
                <a:solidFill>
                  <a:srgbClr val="7030A0"/>
                </a:solidFill>
                <a:latin typeface="Dreaming Outloud Pro" panose="03050502040302030504" pitchFamily="66" charset="0"/>
                <a:cs typeface="Dreaming Outloud Pro" panose="03050502040302030504" pitchFamily="66" charset="0"/>
              </a:rPr>
              <a:t>The </a:t>
            </a:r>
            <a:r>
              <a:rPr lang="en-GB" sz="1400" dirty="0" err="1">
                <a:solidFill>
                  <a:srgbClr val="7030A0"/>
                </a:solidFill>
                <a:latin typeface="Dreaming Outloud Pro" panose="03050502040302030504" pitchFamily="66" charset="0"/>
                <a:cs typeface="Dreaming Outloud Pro" panose="03050502040302030504" pitchFamily="66" charset="0"/>
              </a:rPr>
              <a:t>Te</a:t>
            </a:r>
            <a:r>
              <a:rPr lang="en-GB" sz="1400" dirty="0">
                <a:solidFill>
                  <a:srgbClr val="7030A0"/>
                </a:solidFill>
                <a:latin typeface="Dreaming Outloud Pro" panose="03050502040302030504" pitchFamily="66" charset="0"/>
                <a:cs typeface="Dreaming Outloud Pro" panose="03050502040302030504" pitchFamily="66" charset="0"/>
              </a:rPr>
              <a:t> </a:t>
            </a:r>
            <a:r>
              <a:rPr lang="en-GB" sz="1400" dirty="0" err="1">
                <a:solidFill>
                  <a:srgbClr val="7030A0"/>
                </a:solidFill>
                <a:latin typeface="Dreaming Outloud Pro" panose="03050502040302030504" pitchFamily="66" charset="0"/>
                <a:cs typeface="Dreaming Outloud Pro" panose="03050502040302030504" pitchFamily="66" charset="0"/>
              </a:rPr>
              <a:t>Whariki</a:t>
            </a:r>
            <a:r>
              <a:rPr lang="en-GB" sz="1400" dirty="0">
                <a:solidFill>
                  <a:srgbClr val="7030A0"/>
                </a:solidFill>
                <a:latin typeface="Dreaming Outloud Pro" panose="03050502040302030504" pitchFamily="66" charset="0"/>
                <a:cs typeface="Dreaming Outloud Pro" panose="03050502040302030504" pitchFamily="66" charset="0"/>
              </a:rPr>
              <a:t> curriculum was founded in 1996 in New Zealand. The </a:t>
            </a:r>
            <a:r>
              <a:rPr kumimoji="0" lang="en-GB" sz="1400" b="0" i="0" u="none" strike="noStrike" kern="1200" cap="none" spc="0" normalizeH="0" baseline="0" noProof="0" dirty="0">
                <a:ln>
                  <a:noFill/>
                </a:ln>
                <a:solidFill>
                  <a:srgbClr val="7030A0"/>
                </a:solidFill>
                <a:effectLst/>
                <a:uLnTx/>
                <a:uFillTx/>
                <a:latin typeface="Dreaming Outloud Pro" panose="03050502040302030504" pitchFamily="66" charset="0"/>
                <a:ea typeface="+mn-ea"/>
                <a:cs typeface="Dreaming Outloud Pro" panose="03050502040302030504" pitchFamily="66" charset="0"/>
              </a:rPr>
              <a:t>Ministry of Education (2017) claims that its </a:t>
            </a:r>
            <a:r>
              <a:rPr lang="en-GB" sz="1400" dirty="0">
                <a:solidFill>
                  <a:srgbClr val="7030A0"/>
                </a:solidFill>
                <a:latin typeface="Dreaming Outloud Pro" panose="03050502040302030504" pitchFamily="66" charset="0"/>
                <a:cs typeface="Dreaming Outloud Pro" panose="03050502040302030504" pitchFamily="66" charset="0"/>
              </a:rPr>
              <a:t>aims were to develop children into competent and confident learners who are strong in their culture, identity and language. It has a strong multi-cultural presence where the children are supported by practitioners who know them well and have their best interests at heart</a:t>
            </a:r>
            <a:endParaRPr lang="en-GB" sz="1400" b="0" i="0" dirty="0">
              <a:solidFill>
                <a:srgbClr val="7030A0"/>
              </a:solidFill>
              <a:effectLst/>
              <a:latin typeface="Dreaming Outloud Pro" panose="03050502040302030504" pitchFamily="66" charset="0"/>
              <a:cs typeface="Dreaming Outloud Pro" panose="03050502040302030504" pitchFamily="66" charset="0"/>
            </a:endParaRPr>
          </a:p>
          <a:p>
            <a:pPr algn="ctr"/>
            <a:r>
              <a:rPr lang="en-GB" sz="1400" dirty="0" err="1">
                <a:solidFill>
                  <a:srgbClr val="7030A0"/>
                </a:solidFill>
                <a:latin typeface="Dreaming Outloud Pro" panose="03050502040302030504" pitchFamily="66" charset="0"/>
                <a:cs typeface="Dreaming Outloud Pro" panose="03050502040302030504" pitchFamily="66" charset="0"/>
              </a:rPr>
              <a:t>Te</a:t>
            </a:r>
            <a:r>
              <a:rPr lang="en-GB" sz="1400" dirty="0">
                <a:solidFill>
                  <a:srgbClr val="7030A0"/>
                </a:solidFill>
                <a:latin typeface="Dreaming Outloud Pro" panose="03050502040302030504" pitchFamily="66" charset="0"/>
                <a:cs typeface="Dreaming Outloud Pro" panose="03050502040302030504" pitchFamily="66" charset="0"/>
              </a:rPr>
              <a:t> </a:t>
            </a:r>
            <a:r>
              <a:rPr lang="en-GB" sz="1400" dirty="0" err="1">
                <a:solidFill>
                  <a:srgbClr val="7030A0"/>
                </a:solidFill>
                <a:latin typeface="Dreaming Outloud Pro" panose="03050502040302030504" pitchFamily="66" charset="0"/>
                <a:cs typeface="Dreaming Outloud Pro" panose="03050502040302030504" pitchFamily="66" charset="0"/>
              </a:rPr>
              <a:t>Whariki</a:t>
            </a:r>
            <a:r>
              <a:rPr lang="en-GB" sz="1400" dirty="0">
                <a:solidFill>
                  <a:srgbClr val="7030A0"/>
                </a:solidFill>
                <a:latin typeface="Dreaming Outloud Pro" panose="03050502040302030504" pitchFamily="66" charset="0"/>
                <a:cs typeface="Dreaming Outloud Pro" panose="03050502040302030504" pitchFamily="66" charset="0"/>
              </a:rPr>
              <a:t> settings have enabling environments. Activities such as those pictured are set out to encourage exploration, communication, contribution, belonging and wellbeing. </a:t>
            </a:r>
          </a:p>
          <a:p>
            <a:pPr algn="ctr"/>
            <a:r>
              <a:rPr lang="en-GB" sz="1400" dirty="0">
                <a:solidFill>
                  <a:srgbClr val="7030A0"/>
                </a:solidFill>
                <a:latin typeface="Dreaming Outloud Pro" panose="03050502040302030504" pitchFamily="66" charset="0"/>
                <a:cs typeface="Dreaming Outloud Pro" panose="03050502040302030504" pitchFamily="66" charset="0"/>
              </a:rPr>
              <a:t>Additionally, these principles are similar in nature to the Montessori approach where their settings also set out activities which encourage children to explore, communicate and be motivated and happy. They provide sensory experiences which help to support the environment in which they live </a:t>
            </a:r>
            <a:r>
              <a:rPr lang="en-GB" sz="1400" b="0" i="0" dirty="0">
                <a:solidFill>
                  <a:srgbClr val="7030A0"/>
                </a:solidFill>
                <a:effectLst/>
                <a:latin typeface="Dreaming Outloud Pro" panose="03050502040302030504" pitchFamily="66" charset="0"/>
                <a:cs typeface="Dreaming Outloud Pro" panose="03050502040302030504" pitchFamily="66" charset="0"/>
              </a:rPr>
              <a:t>(</a:t>
            </a:r>
            <a:r>
              <a:rPr lang="en-GB" sz="1400" b="0" i="0" dirty="0" err="1">
                <a:solidFill>
                  <a:srgbClr val="7030A0"/>
                </a:solidFill>
                <a:effectLst/>
                <a:latin typeface="Dreaming Outloud Pro" panose="03050502040302030504" pitchFamily="66" charset="0"/>
                <a:cs typeface="Dreaming Outloud Pro" panose="03050502040302030504" pitchFamily="66" charset="0"/>
              </a:rPr>
              <a:t>Macblain</a:t>
            </a:r>
            <a:r>
              <a:rPr lang="en-GB" sz="1400" b="0" i="0" dirty="0">
                <a:solidFill>
                  <a:srgbClr val="7030A0"/>
                </a:solidFill>
                <a:effectLst/>
                <a:latin typeface="Dreaming Outloud Pro" panose="03050502040302030504" pitchFamily="66" charset="0"/>
                <a:cs typeface="Dreaming Outloud Pro" panose="03050502040302030504" pitchFamily="66" charset="0"/>
              </a:rPr>
              <a:t>, 2022).</a:t>
            </a:r>
            <a:endParaRPr lang="en-GB" sz="1400" dirty="0">
              <a:solidFill>
                <a:srgbClr val="7030A0"/>
              </a:solidFill>
              <a:latin typeface="Dreaming Outloud Pro" panose="03050502040302030504" pitchFamily="66" charset="0"/>
              <a:cs typeface="Dreaming Outloud Pro" panose="03050502040302030504" pitchFamily="66" charset="0"/>
            </a:endParaRPr>
          </a:p>
          <a:p>
            <a:endParaRPr lang="en-GB" sz="2400" u="sng" dirty="0">
              <a:solidFill>
                <a:srgbClr val="7030A0"/>
              </a:solidFill>
              <a:latin typeface="Dreaming Outloud Pro" panose="03050502040302030504" pitchFamily="66" charset="0"/>
              <a:cs typeface="Dreaming Outloud Pro" panose="03050502040302030504" pitchFamily="66" charset="0"/>
            </a:endParaRPr>
          </a:p>
          <a:p>
            <a:endParaRPr lang="en-GB" sz="1400" dirty="0"/>
          </a:p>
        </p:txBody>
      </p:sp>
      <p:pic>
        <p:nvPicPr>
          <p:cNvPr id="8" name="Picture 7">
            <a:extLst>
              <a:ext uri="{FF2B5EF4-FFF2-40B4-BE49-F238E27FC236}">
                <a16:creationId xmlns:a16="http://schemas.microsoft.com/office/drawing/2014/main" id="{66116940-93A0-FE39-A1E4-B597C72AE1B5}"/>
              </a:ext>
            </a:extLst>
          </p:cNvPr>
          <p:cNvPicPr>
            <a:picLocks noChangeAspect="1"/>
          </p:cNvPicPr>
          <p:nvPr/>
        </p:nvPicPr>
        <p:blipFill>
          <a:blip r:embed="rId2"/>
          <a:stretch>
            <a:fillRect/>
          </a:stretch>
        </p:blipFill>
        <p:spPr>
          <a:xfrm>
            <a:off x="8467344" y="144565"/>
            <a:ext cx="3600935" cy="3284435"/>
          </a:xfrm>
          <a:prstGeom prst="rect">
            <a:avLst/>
          </a:prstGeom>
        </p:spPr>
      </p:pic>
      <p:sp>
        <p:nvSpPr>
          <p:cNvPr id="10" name="TextBox 9">
            <a:extLst>
              <a:ext uri="{FF2B5EF4-FFF2-40B4-BE49-F238E27FC236}">
                <a16:creationId xmlns:a16="http://schemas.microsoft.com/office/drawing/2014/main" id="{94315C40-A08A-F632-606D-77C58FC1BC7B}"/>
              </a:ext>
            </a:extLst>
          </p:cNvPr>
          <p:cNvSpPr txBox="1"/>
          <p:nvPr/>
        </p:nvSpPr>
        <p:spPr>
          <a:xfrm>
            <a:off x="8339328" y="3342021"/>
            <a:ext cx="6094476" cy="369332"/>
          </a:xfrm>
          <a:prstGeom prst="rect">
            <a:avLst/>
          </a:prstGeom>
          <a:noFill/>
        </p:spPr>
        <p:txBody>
          <a:bodyPr wrap="square">
            <a:spAutoFit/>
          </a:bodyPr>
          <a:lstStyle/>
          <a:p>
            <a:r>
              <a:rPr lang="en-GB" b="0" i="0" dirty="0">
                <a:solidFill>
                  <a:srgbClr val="2C3E50"/>
                </a:solidFill>
                <a:effectLst/>
                <a:latin typeface="Roboto" panose="02000000000000000000" pitchFamily="2" charset="0"/>
              </a:rPr>
              <a:t> </a:t>
            </a:r>
            <a:r>
              <a:rPr lang="en-GB" sz="1400" b="0" i="0" dirty="0">
                <a:solidFill>
                  <a:srgbClr val="2C3E50"/>
                </a:solidFill>
                <a:effectLst/>
                <a:latin typeface="Dreaming Outloud Pro" panose="03050502040302030504" pitchFamily="66" charset="0"/>
                <a:cs typeface="Dreaming Outloud Pro" panose="03050502040302030504" pitchFamily="66" charset="0"/>
              </a:rPr>
              <a:t>(Source: The Empowered Educator, 2017)</a:t>
            </a:r>
            <a:endParaRPr lang="en-GB" sz="1400" dirty="0">
              <a:latin typeface="Dreaming Outloud Pro" panose="03050502040302030504" pitchFamily="66" charset="0"/>
              <a:cs typeface="Dreaming Outloud Pro" panose="03050502040302030504" pitchFamily="66" charset="0"/>
            </a:endParaRPr>
          </a:p>
        </p:txBody>
      </p:sp>
      <p:pic>
        <p:nvPicPr>
          <p:cNvPr id="12" name="Picture 11">
            <a:extLst>
              <a:ext uri="{FF2B5EF4-FFF2-40B4-BE49-F238E27FC236}">
                <a16:creationId xmlns:a16="http://schemas.microsoft.com/office/drawing/2014/main" id="{0CC46496-F59E-1DB3-6917-CF3AA4FB2D6B}"/>
              </a:ext>
            </a:extLst>
          </p:cNvPr>
          <p:cNvPicPr>
            <a:picLocks noChangeAspect="1"/>
          </p:cNvPicPr>
          <p:nvPr/>
        </p:nvPicPr>
        <p:blipFill>
          <a:blip r:embed="rId3"/>
          <a:stretch>
            <a:fillRect/>
          </a:stretch>
        </p:blipFill>
        <p:spPr>
          <a:xfrm>
            <a:off x="8467343" y="3895214"/>
            <a:ext cx="3600935" cy="2600824"/>
          </a:xfrm>
          <a:prstGeom prst="rect">
            <a:avLst/>
          </a:prstGeom>
        </p:spPr>
      </p:pic>
      <p:sp>
        <p:nvSpPr>
          <p:cNvPr id="14" name="TextBox 13">
            <a:extLst>
              <a:ext uri="{FF2B5EF4-FFF2-40B4-BE49-F238E27FC236}">
                <a16:creationId xmlns:a16="http://schemas.microsoft.com/office/drawing/2014/main" id="{FB60F483-C455-654D-A6C7-78726FC7BDF4}"/>
              </a:ext>
            </a:extLst>
          </p:cNvPr>
          <p:cNvSpPr txBox="1"/>
          <p:nvPr/>
        </p:nvSpPr>
        <p:spPr>
          <a:xfrm>
            <a:off x="8339328" y="6496038"/>
            <a:ext cx="7219188" cy="307777"/>
          </a:xfrm>
          <a:prstGeom prst="rect">
            <a:avLst/>
          </a:prstGeom>
          <a:noFill/>
        </p:spPr>
        <p:txBody>
          <a:bodyPr wrap="square">
            <a:spAutoFit/>
          </a:bodyPr>
          <a:lstStyle/>
          <a:p>
            <a:r>
              <a:rPr lang="en-GB" sz="1400" b="0" i="0" dirty="0">
                <a:solidFill>
                  <a:srgbClr val="2C3E50"/>
                </a:solidFill>
                <a:effectLst/>
                <a:latin typeface="Dreaming Outloud Pro" panose="03050502040302030504" pitchFamily="66" charset="0"/>
                <a:cs typeface="Dreaming Outloud Pro" panose="03050502040302030504" pitchFamily="66" charset="0"/>
              </a:rPr>
              <a:t>(</a:t>
            </a:r>
            <a:r>
              <a:rPr lang="en-GB" sz="1400" b="0" i="0" dirty="0" err="1">
                <a:solidFill>
                  <a:srgbClr val="2C3E50"/>
                </a:solidFill>
                <a:effectLst/>
                <a:latin typeface="Dreaming Outloud Pro" panose="03050502040302030504" pitchFamily="66" charset="0"/>
                <a:cs typeface="Dreaming Outloud Pro" panose="03050502040302030504" pitchFamily="66" charset="0"/>
              </a:rPr>
              <a:t>Wunderled</a:t>
            </a:r>
            <a:r>
              <a:rPr lang="en-GB" sz="1400" b="0" i="0" dirty="0">
                <a:solidFill>
                  <a:srgbClr val="2C3E50"/>
                </a:solidFill>
                <a:effectLst/>
                <a:latin typeface="Dreaming Outloud Pro" panose="03050502040302030504" pitchFamily="66" charset="0"/>
                <a:cs typeface="Dreaming Outloud Pro" panose="03050502040302030504" pitchFamily="66" charset="0"/>
              </a:rPr>
              <a:t>, n.d.)</a:t>
            </a:r>
            <a:endParaRPr lang="en-GB" sz="1400" dirty="0">
              <a:latin typeface="Dreaming Outloud Pro" panose="03050502040302030504" pitchFamily="66" charset="0"/>
              <a:cs typeface="Dreaming Outloud Pro" panose="03050502040302030504" pitchFamily="66" charset="0"/>
            </a:endParaRPr>
          </a:p>
        </p:txBody>
      </p:sp>
      <p:pic>
        <p:nvPicPr>
          <p:cNvPr id="16" name="Picture 15">
            <a:extLst>
              <a:ext uri="{FF2B5EF4-FFF2-40B4-BE49-F238E27FC236}">
                <a16:creationId xmlns:a16="http://schemas.microsoft.com/office/drawing/2014/main" id="{9189965D-4FA4-9747-A606-355BDC15251D}"/>
              </a:ext>
            </a:extLst>
          </p:cNvPr>
          <p:cNvPicPr>
            <a:picLocks noChangeAspect="1"/>
          </p:cNvPicPr>
          <p:nvPr/>
        </p:nvPicPr>
        <p:blipFill>
          <a:blip r:embed="rId4"/>
          <a:stretch>
            <a:fillRect/>
          </a:stretch>
        </p:blipFill>
        <p:spPr>
          <a:xfrm>
            <a:off x="76241" y="4345226"/>
            <a:ext cx="5253821" cy="2158172"/>
          </a:xfrm>
          <a:prstGeom prst="rect">
            <a:avLst/>
          </a:prstGeom>
        </p:spPr>
      </p:pic>
      <p:sp>
        <p:nvSpPr>
          <p:cNvPr id="18" name="TextBox 17">
            <a:extLst>
              <a:ext uri="{FF2B5EF4-FFF2-40B4-BE49-F238E27FC236}">
                <a16:creationId xmlns:a16="http://schemas.microsoft.com/office/drawing/2014/main" id="{95AF2E24-14A7-6A2F-C849-48C1FEF11319}"/>
              </a:ext>
            </a:extLst>
          </p:cNvPr>
          <p:cNvSpPr txBox="1"/>
          <p:nvPr/>
        </p:nvSpPr>
        <p:spPr>
          <a:xfrm>
            <a:off x="123722" y="6500896"/>
            <a:ext cx="7823200" cy="307777"/>
          </a:xfrm>
          <a:prstGeom prst="rect">
            <a:avLst/>
          </a:prstGeom>
          <a:noFill/>
        </p:spPr>
        <p:txBody>
          <a:bodyPr wrap="square">
            <a:spAutoFit/>
          </a:bodyPr>
          <a:lstStyle/>
          <a:p>
            <a:r>
              <a:rPr lang="en-GB" sz="1400" b="0" i="0" dirty="0">
                <a:solidFill>
                  <a:srgbClr val="2C3E50"/>
                </a:solidFill>
                <a:effectLst/>
                <a:latin typeface="Dreaming Outloud Pro" panose="03050502040302030504" pitchFamily="66" charset="0"/>
                <a:cs typeface="Dreaming Outloud Pro" panose="03050502040302030504" pitchFamily="66" charset="0"/>
              </a:rPr>
              <a:t>(Source: Irresistible Learning - Pete Moorhouse, 2017)</a:t>
            </a:r>
            <a:endParaRPr lang="en-GB" sz="1400" dirty="0">
              <a:latin typeface="Dreaming Outloud Pro" panose="03050502040302030504" pitchFamily="66" charset="0"/>
              <a:cs typeface="Dreaming Outloud Pro" panose="03050502040302030504" pitchFamily="66" charset="0"/>
            </a:endParaRPr>
          </a:p>
        </p:txBody>
      </p:sp>
      <p:pic>
        <p:nvPicPr>
          <p:cNvPr id="20" name="Picture 19">
            <a:extLst>
              <a:ext uri="{FF2B5EF4-FFF2-40B4-BE49-F238E27FC236}">
                <a16:creationId xmlns:a16="http://schemas.microsoft.com/office/drawing/2014/main" id="{D696D493-C8E3-5053-9BD3-0C02FDD37856}"/>
              </a:ext>
            </a:extLst>
          </p:cNvPr>
          <p:cNvPicPr>
            <a:picLocks noChangeAspect="1"/>
          </p:cNvPicPr>
          <p:nvPr/>
        </p:nvPicPr>
        <p:blipFill>
          <a:blip r:embed="rId5"/>
          <a:stretch>
            <a:fillRect/>
          </a:stretch>
        </p:blipFill>
        <p:spPr>
          <a:xfrm>
            <a:off x="5505558" y="4363238"/>
            <a:ext cx="2726498" cy="2092349"/>
          </a:xfrm>
          <a:prstGeom prst="rect">
            <a:avLst/>
          </a:prstGeom>
        </p:spPr>
      </p:pic>
      <p:sp>
        <p:nvSpPr>
          <p:cNvPr id="22" name="TextBox 21">
            <a:extLst>
              <a:ext uri="{FF2B5EF4-FFF2-40B4-BE49-F238E27FC236}">
                <a16:creationId xmlns:a16="http://schemas.microsoft.com/office/drawing/2014/main" id="{8C2AA93D-517E-63A4-BC09-BBCBA04B4332}"/>
              </a:ext>
            </a:extLst>
          </p:cNvPr>
          <p:cNvSpPr txBox="1"/>
          <p:nvPr/>
        </p:nvSpPr>
        <p:spPr>
          <a:xfrm>
            <a:off x="5377543" y="6428768"/>
            <a:ext cx="7797800" cy="584775"/>
          </a:xfrm>
          <a:prstGeom prst="rect">
            <a:avLst/>
          </a:prstGeom>
          <a:noFill/>
        </p:spPr>
        <p:txBody>
          <a:bodyPr wrap="square">
            <a:spAutoFit/>
          </a:bodyPr>
          <a:lstStyle/>
          <a:p>
            <a:r>
              <a:rPr lang="en-GB" b="0" i="0" dirty="0">
                <a:solidFill>
                  <a:srgbClr val="2C3E50"/>
                </a:solidFill>
                <a:effectLst/>
                <a:latin typeface="Roboto" panose="02000000000000000000" pitchFamily="2" charset="0"/>
              </a:rPr>
              <a:t> </a:t>
            </a:r>
            <a:r>
              <a:rPr lang="en-GB" sz="1400" b="0" i="0" dirty="0">
                <a:solidFill>
                  <a:srgbClr val="2C3E50"/>
                </a:solidFill>
                <a:effectLst/>
                <a:latin typeface="Dreaming Outloud Pro" panose="03050502040302030504" pitchFamily="66" charset="0"/>
                <a:cs typeface="Dreaming Outloud Pro" panose="03050502040302030504" pitchFamily="66" charset="0"/>
              </a:rPr>
              <a:t>(Source: playmatters.org.au, 2023)        </a:t>
            </a:r>
          </a:p>
          <a:p>
            <a:endParaRPr lang="en-GB" sz="1400" dirty="0">
              <a:latin typeface="Dreaming Outloud Pro" panose="03050502040302030504" pitchFamily="66" charset="0"/>
              <a:cs typeface="Dreaming Outloud Pro" panose="03050502040302030504" pitchFamily="66" charset="0"/>
            </a:endParaRPr>
          </a:p>
        </p:txBody>
      </p:sp>
      <p:sp>
        <p:nvSpPr>
          <p:cNvPr id="23" name="Rectangle 22">
            <a:extLst>
              <a:ext uri="{FF2B5EF4-FFF2-40B4-BE49-F238E27FC236}">
                <a16:creationId xmlns:a16="http://schemas.microsoft.com/office/drawing/2014/main" id="{9C2EA92D-D6FC-0401-B4A1-B79151474266}"/>
              </a:ext>
            </a:extLst>
          </p:cNvPr>
          <p:cNvSpPr/>
          <p:nvPr/>
        </p:nvSpPr>
        <p:spPr>
          <a:xfrm>
            <a:off x="9374837" y="923649"/>
            <a:ext cx="1192955" cy="369332"/>
          </a:xfrm>
          <a:prstGeom prst="rect">
            <a:avLst/>
          </a:prstGeom>
          <a:noFill/>
        </p:spPr>
        <p:txBody>
          <a:bodyPr wrap="none" lIns="91440" tIns="45720" rIns="91440" bIns="45720">
            <a:spAutoFit/>
          </a:bodyPr>
          <a:lstStyle/>
          <a:p>
            <a:pPr algn="ctr"/>
            <a:r>
              <a:rPr lang="en-US" b="1" cap="none" spc="0" dirty="0">
                <a:ln w="0"/>
                <a:solidFill>
                  <a:schemeClr val="bg1"/>
                </a:solidFill>
                <a:effectLst/>
                <a:latin typeface="Dreaming Outloud Pro" panose="03050502040302030504" pitchFamily="66" charset="0"/>
                <a:cs typeface="Dreaming Outloud Pro" panose="03050502040302030504" pitchFamily="66" charset="0"/>
              </a:rPr>
              <a:t>Block Play</a:t>
            </a:r>
          </a:p>
        </p:txBody>
      </p:sp>
      <p:sp>
        <p:nvSpPr>
          <p:cNvPr id="29" name="TextBox 28">
            <a:extLst>
              <a:ext uri="{FF2B5EF4-FFF2-40B4-BE49-F238E27FC236}">
                <a16:creationId xmlns:a16="http://schemas.microsoft.com/office/drawing/2014/main" id="{88E7ED6B-4822-B523-918E-33D0A002532E}"/>
              </a:ext>
            </a:extLst>
          </p:cNvPr>
          <p:cNvSpPr txBox="1"/>
          <p:nvPr/>
        </p:nvSpPr>
        <p:spPr>
          <a:xfrm>
            <a:off x="4041367" y="4571328"/>
            <a:ext cx="1373094"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b="1" dirty="0">
                <a:ln w="0"/>
                <a:solidFill>
                  <a:prstClr val="white"/>
                </a:solidFill>
                <a:latin typeface="Dreaming Outloud Pro" panose="03050502040302030504" pitchFamily="66" charset="0"/>
                <a:cs typeface="Dreaming Outloud Pro" panose="03050502040302030504" pitchFamily="66" charset="0"/>
              </a:rPr>
              <a:t>Woodwork</a:t>
            </a:r>
            <a:endParaRPr kumimoji="0" lang="en-US" sz="1800" b="1" i="0" u="none" strike="noStrike" kern="1200" cap="none" spc="0" normalizeH="0" baseline="0" noProof="0" dirty="0">
              <a:ln w="0"/>
              <a:solidFill>
                <a:prstClr val="white"/>
              </a:solidFill>
              <a:effectLst/>
              <a:uLnTx/>
              <a:uFillTx/>
              <a:latin typeface="Dreaming Outloud Pro" panose="03050502040302030504" pitchFamily="66" charset="0"/>
              <a:ea typeface="+mn-ea"/>
              <a:cs typeface="Dreaming Outloud Pro" panose="03050502040302030504" pitchFamily="66" charset="0"/>
            </a:endParaRPr>
          </a:p>
        </p:txBody>
      </p:sp>
      <p:sp>
        <p:nvSpPr>
          <p:cNvPr id="35" name="TextBox 34">
            <a:extLst>
              <a:ext uri="{FF2B5EF4-FFF2-40B4-BE49-F238E27FC236}">
                <a16:creationId xmlns:a16="http://schemas.microsoft.com/office/drawing/2014/main" id="{B3CF0FF7-0AE7-25A2-000A-7375222D6C98}"/>
              </a:ext>
            </a:extLst>
          </p:cNvPr>
          <p:cNvSpPr txBox="1"/>
          <p:nvPr/>
        </p:nvSpPr>
        <p:spPr>
          <a:xfrm>
            <a:off x="5968920" y="4317929"/>
            <a:ext cx="899887" cy="646331"/>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US" b="1" dirty="0">
                <a:ln w="0"/>
                <a:solidFill>
                  <a:prstClr val="white"/>
                </a:solidFill>
                <a:latin typeface="Dreaming Outloud Pro" panose="03050502040302030504" pitchFamily="66" charset="0"/>
                <a:cs typeface="Dreaming Outloud Pro" panose="03050502040302030504" pitchFamily="66" charset="0"/>
              </a:rPr>
              <a:t>Messy</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w="0"/>
                <a:solidFill>
                  <a:prstClr val="white"/>
                </a:solidFill>
                <a:effectLst/>
                <a:uLnTx/>
                <a:uFillTx/>
                <a:latin typeface="Dreaming Outloud Pro" panose="03050502040302030504" pitchFamily="66" charset="0"/>
                <a:ea typeface="+mn-ea"/>
                <a:cs typeface="Dreaming Outloud Pro" panose="03050502040302030504" pitchFamily="66" charset="0"/>
              </a:rPr>
              <a:t>Play</a:t>
            </a:r>
          </a:p>
        </p:txBody>
      </p:sp>
      <p:pic>
        <p:nvPicPr>
          <p:cNvPr id="39" name="Picture 38">
            <a:extLst>
              <a:ext uri="{FF2B5EF4-FFF2-40B4-BE49-F238E27FC236}">
                <a16:creationId xmlns:a16="http://schemas.microsoft.com/office/drawing/2014/main" id="{F250B5DA-DB3C-D3F6-9610-3BB10A6B7B93}"/>
              </a:ext>
            </a:extLst>
          </p:cNvPr>
          <p:cNvPicPr>
            <a:picLocks noChangeAspect="1"/>
          </p:cNvPicPr>
          <p:nvPr/>
        </p:nvPicPr>
        <p:blipFill>
          <a:blip r:embed="rId6"/>
          <a:stretch>
            <a:fillRect/>
          </a:stretch>
        </p:blipFill>
        <p:spPr>
          <a:xfrm>
            <a:off x="53376" y="70608"/>
            <a:ext cx="3141664" cy="1893149"/>
          </a:xfrm>
          <a:prstGeom prst="rect">
            <a:avLst/>
          </a:prstGeom>
        </p:spPr>
      </p:pic>
      <p:sp>
        <p:nvSpPr>
          <p:cNvPr id="41" name="TextBox 40">
            <a:extLst>
              <a:ext uri="{FF2B5EF4-FFF2-40B4-BE49-F238E27FC236}">
                <a16:creationId xmlns:a16="http://schemas.microsoft.com/office/drawing/2014/main" id="{93FF57F4-379B-1233-E820-EB5C62D83633}"/>
              </a:ext>
            </a:extLst>
          </p:cNvPr>
          <p:cNvSpPr txBox="1"/>
          <p:nvPr/>
        </p:nvSpPr>
        <p:spPr>
          <a:xfrm>
            <a:off x="5626874" y="4229937"/>
            <a:ext cx="7219188" cy="369332"/>
          </a:xfrm>
          <a:prstGeom prst="rect">
            <a:avLst/>
          </a:prstGeom>
          <a:noFill/>
        </p:spPr>
        <p:txBody>
          <a:bodyPr wrap="square">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w="0"/>
                <a:solidFill>
                  <a:prstClr val="white"/>
                </a:solidFill>
                <a:effectLst/>
                <a:uLnTx/>
                <a:uFillTx/>
                <a:latin typeface="Dreaming Outloud Pro" panose="03050502040302030504" pitchFamily="66" charset="0"/>
                <a:ea typeface="+mn-ea"/>
                <a:cs typeface="Dreaming Outloud Pro" panose="03050502040302030504" pitchFamily="66" charset="0"/>
              </a:rPr>
              <a:t>Clay</a:t>
            </a:r>
          </a:p>
        </p:txBody>
      </p:sp>
      <p:sp>
        <p:nvSpPr>
          <p:cNvPr id="43" name="TextBox 42">
            <a:extLst>
              <a:ext uri="{FF2B5EF4-FFF2-40B4-BE49-F238E27FC236}">
                <a16:creationId xmlns:a16="http://schemas.microsoft.com/office/drawing/2014/main" id="{59CC90AE-F541-8C43-447F-BAAC057525CE}"/>
              </a:ext>
            </a:extLst>
          </p:cNvPr>
          <p:cNvSpPr txBox="1"/>
          <p:nvPr/>
        </p:nvSpPr>
        <p:spPr>
          <a:xfrm>
            <a:off x="687687" y="1369910"/>
            <a:ext cx="1467684" cy="646331"/>
          </a:xfrm>
          <a:prstGeom prst="rect">
            <a:avLst/>
          </a:prstGeom>
          <a:noFill/>
        </p:spPr>
        <p:txBody>
          <a:bodyPr wrap="square">
            <a:spAutoFit/>
          </a:bodyPr>
          <a:lstStyle/>
          <a:p>
            <a:r>
              <a:rPr kumimoji="0" lang="en-US" sz="1800" b="1" i="0" u="none" strike="noStrike" kern="1200" cap="none" spc="0" normalizeH="0" baseline="0" noProof="0" dirty="0">
                <a:ln w="0"/>
                <a:solidFill>
                  <a:srgbClr val="7030A0"/>
                </a:solidFill>
                <a:effectLst/>
                <a:uLnTx/>
                <a:uFillTx/>
                <a:latin typeface="Dreaming Outloud Pro" panose="03050502040302030504" pitchFamily="66" charset="0"/>
                <a:ea typeface="+mn-ea"/>
                <a:cs typeface="Dreaming Outloud Pro" panose="03050502040302030504" pitchFamily="66" charset="0"/>
              </a:rPr>
              <a:t>A Montessori </a:t>
            </a:r>
          </a:p>
          <a:p>
            <a:r>
              <a:rPr lang="en-US" b="1" dirty="0">
                <a:ln w="0"/>
                <a:solidFill>
                  <a:srgbClr val="7030A0"/>
                </a:solidFill>
                <a:latin typeface="Dreaming Outloud Pro" panose="03050502040302030504" pitchFamily="66" charset="0"/>
                <a:cs typeface="Dreaming Outloud Pro" panose="03050502040302030504" pitchFamily="66" charset="0"/>
              </a:rPr>
              <a:t>Setting</a:t>
            </a:r>
            <a:endParaRPr lang="en-GB" dirty="0">
              <a:solidFill>
                <a:srgbClr val="7030A0"/>
              </a:solidFill>
            </a:endParaRPr>
          </a:p>
        </p:txBody>
      </p:sp>
      <p:sp>
        <p:nvSpPr>
          <p:cNvPr id="45" name="TextBox 44">
            <a:extLst>
              <a:ext uri="{FF2B5EF4-FFF2-40B4-BE49-F238E27FC236}">
                <a16:creationId xmlns:a16="http://schemas.microsoft.com/office/drawing/2014/main" id="{653D4712-7068-6140-B5FA-C7C2D570186F}"/>
              </a:ext>
            </a:extLst>
          </p:cNvPr>
          <p:cNvSpPr txBox="1"/>
          <p:nvPr/>
        </p:nvSpPr>
        <p:spPr>
          <a:xfrm>
            <a:off x="-15906" y="1946868"/>
            <a:ext cx="7779656" cy="307777"/>
          </a:xfrm>
          <a:prstGeom prst="rect">
            <a:avLst/>
          </a:prstGeom>
          <a:noFill/>
        </p:spPr>
        <p:txBody>
          <a:bodyPr wrap="square">
            <a:spAutoFit/>
          </a:bodyPr>
          <a:lstStyle/>
          <a:p>
            <a:r>
              <a:rPr lang="en-GB" sz="1400" b="0" i="0" dirty="0">
                <a:solidFill>
                  <a:srgbClr val="2C3E50"/>
                </a:solidFill>
                <a:effectLst/>
                <a:latin typeface="Dreaming Outloud Pro" panose="03050502040302030504" pitchFamily="66" charset="0"/>
                <a:cs typeface="Dreaming Outloud Pro" panose="03050502040302030504" pitchFamily="66" charset="0"/>
              </a:rPr>
              <a:t>(Source: Montessori Mother ELC, 2023)</a:t>
            </a:r>
            <a:endParaRPr lang="en-GB" sz="1400" dirty="0">
              <a:latin typeface="Dreaming Outloud Pro" panose="03050502040302030504" pitchFamily="66" charset="0"/>
              <a:cs typeface="Dreaming Outloud Pro" panose="03050502040302030504" pitchFamily="66" charset="0"/>
            </a:endParaRPr>
          </a:p>
        </p:txBody>
      </p:sp>
      <p:pic>
        <p:nvPicPr>
          <p:cNvPr id="47" name="Picture 46">
            <a:extLst>
              <a:ext uri="{FF2B5EF4-FFF2-40B4-BE49-F238E27FC236}">
                <a16:creationId xmlns:a16="http://schemas.microsoft.com/office/drawing/2014/main" id="{9BDB6740-3AC6-50FD-3737-3951ACD23277}"/>
              </a:ext>
            </a:extLst>
          </p:cNvPr>
          <p:cNvPicPr>
            <a:picLocks noChangeAspect="1"/>
          </p:cNvPicPr>
          <p:nvPr/>
        </p:nvPicPr>
        <p:blipFill>
          <a:blip r:embed="rId7"/>
          <a:stretch>
            <a:fillRect/>
          </a:stretch>
        </p:blipFill>
        <p:spPr>
          <a:xfrm>
            <a:off x="53376" y="2253706"/>
            <a:ext cx="3141664" cy="1918264"/>
          </a:xfrm>
          <a:prstGeom prst="rect">
            <a:avLst/>
          </a:prstGeom>
        </p:spPr>
      </p:pic>
      <p:sp>
        <p:nvSpPr>
          <p:cNvPr id="49" name="TextBox 48">
            <a:extLst>
              <a:ext uri="{FF2B5EF4-FFF2-40B4-BE49-F238E27FC236}">
                <a16:creationId xmlns:a16="http://schemas.microsoft.com/office/drawing/2014/main" id="{B94EDE6C-214E-3B4E-9DAA-58CE49BC29A1}"/>
              </a:ext>
            </a:extLst>
          </p:cNvPr>
          <p:cNvSpPr txBox="1"/>
          <p:nvPr/>
        </p:nvSpPr>
        <p:spPr>
          <a:xfrm>
            <a:off x="853446" y="2376752"/>
            <a:ext cx="1389011" cy="64633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w="0"/>
                <a:effectLst/>
                <a:uLnTx/>
                <a:uFillTx/>
                <a:latin typeface="Dreaming Outloud Pro" panose="03050502040302030504" pitchFamily="66" charset="0"/>
                <a:ea typeface="+mn-ea"/>
                <a:cs typeface="Dreaming Outloud Pro" panose="03050502040302030504" pitchFamily="66" charset="0"/>
              </a:rPr>
              <a:t>A </a:t>
            </a:r>
            <a:r>
              <a:rPr lang="en-US" b="1" dirty="0" err="1">
                <a:ln w="0"/>
                <a:latin typeface="Dreaming Outloud Pro" panose="03050502040302030504" pitchFamily="66" charset="0"/>
                <a:cs typeface="Dreaming Outloud Pro" panose="03050502040302030504" pitchFamily="66" charset="0"/>
              </a:rPr>
              <a:t>Te</a:t>
            </a:r>
            <a:r>
              <a:rPr lang="en-US" b="1" dirty="0">
                <a:ln w="0"/>
                <a:latin typeface="Dreaming Outloud Pro" panose="03050502040302030504" pitchFamily="66" charset="0"/>
                <a:cs typeface="Dreaming Outloud Pro" panose="03050502040302030504" pitchFamily="66" charset="0"/>
              </a:rPr>
              <a:t> </a:t>
            </a:r>
            <a:r>
              <a:rPr lang="en-US" b="1" dirty="0" err="1">
                <a:ln w="0"/>
                <a:latin typeface="Dreaming Outloud Pro" panose="03050502040302030504" pitchFamily="66" charset="0"/>
                <a:cs typeface="Dreaming Outloud Pro" panose="03050502040302030504" pitchFamily="66" charset="0"/>
              </a:rPr>
              <a:t>Whariki</a:t>
            </a:r>
            <a:endParaRPr kumimoji="0" lang="en-US" sz="1800" b="1" i="0" u="none" strike="noStrike" kern="1200" cap="none" spc="0" normalizeH="0" baseline="0" noProof="0" dirty="0">
              <a:ln w="0"/>
              <a:effectLst/>
              <a:uLnTx/>
              <a:uFillTx/>
              <a:latin typeface="Dreaming Outloud Pro" panose="03050502040302030504" pitchFamily="66" charset="0"/>
              <a:ea typeface="+mn-ea"/>
              <a:cs typeface="Dreaming Outloud Pro" panose="03050502040302030504" pitchFamily="66"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1" i="0" u="none" strike="noStrike" kern="1200" cap="none" spc="0" normalizeH="0" baseline="0" noProof="0" dirty="0">
                <a:ln w="0"/>
                <a:effectLst/>
                <a:uLnTx/>
                <a:uFillTx/>
                <a:latin typeface="Dreaming Outloud Pro" panose="03050502040302030504" pitchFamily="66" charset="0"/>
                <a:ea typeface="+mn-ea"/>
                <a:cs typeface="Dreaming Outloud Pro" panose="03050502040302030504" pitchFamily="66" charset="0"/>
              </a:rPr>
              <a:t>Setting</a:t>
            </a:r>
            <a:endParaRPr kumimoji="0" lang="en-GB" sz="1800" b="0" i="0" u="none" strike="noStrike" kern="1200" cap="none" spc="0" normalizeH="0" baseline="0" noProof="0" dirty="0">
              <a:ln>
                <a:noFill/>
              </a:ln>
              <a:effectLst/>
              <a:uLnTx/>
              <a:uFillTx/>
              <a:latin typeface="Calibri" panose="020F0502020204030204"/>
              <a:ea typeface="+mn-ea"/>
              <a:cs typeface="+mn-cs"/>
            </a:endParaRPr>
          </a:p>
        </p:txBody>
      </p:sp>
      <p:sp>
        <p:nvSpPr>
          <p:cNvPr id="51" name="TextBox 50">
            <a:extLst>
              <a:ext uri="{FF2B5EF4-FFF2-40B4-BE49-F238E27FC236}">
                <a16:creationId xmlns:a16="http://schemas.microsoft.com/office/drawing/2014/main" id="{6606DBC7-15F3-AA59-B8CB-638A84722090}"/>
              </a:ext>
            </a:extLst>
          </p:cNvPr>
          <p:cNvSpPr txBox="1"/>
          <p:nvPr/>
        </p:nvSpPr>
        <p:spPr>
          <a:xfrm>
            <a:off x="-34050" y="4122840"/>
            <a:ext cx="7797800" cy="307777"/>
          </a:xfrm>
          <a:prstGeom prst="rect">
            <a:avLst/>
          </a:prstGeom>
          <a:noFill/>
        </p:spPr>
        <p:txBody>
          <a:bodyPr wrap="square">
            <a:spAutoFit/>
          </a:bodyPr>
          <a:lstStyle/>
          <a:p>
            <a:r>
              <a:rPr lang="pl-PL" sz="1400" b="0" i="0" dirty="0">
                <a:solidFill>
                  <a:srgbClr val="2C3E50"/>
                </a:solidFill>
                <a:effectLst/>
                <a:latin typeface="Dreaming Outloud Pro" panose="03050502040302030504" pitchFamily="66" charset="0"/>
                <a:cs typeface="Dreaming Outloud Pro" panose="03050502040302030504" pitchFamily="66" charset="0"/>
              </a:rPr>
              <a:t>(</a:t>
            </a:r>
            <a:r>
              <a:rPr lang="en-GB" sz="1400" b="0" i="0" dirty="0">
                <a:solidFill>
                  <a:srgbClr val="2C3E50"/>
                </a:solidFill>
                <a:effectLst/>
                <a:latin typeface="Dreaming Outloud Pro" panose="03050502040302030504" pitchFamily="66" charset="0"/>
                <a:cs typeface="Dreaming Outloud Pro" panose="03050502040302030504" pitchFamily="66" charset="0"/>
              </a:rPr>
              <a:t>Source: </a:t>
            </a:r>
            <a:r>
              <a:rPr lang="pl-PL" sz="1400" b="0" i="0" dirty="0">
                <a:solidFill>
                  <a:srgbClr val="2C3E50"/>
                </a:solidFill>
                <a:effectLst/>
                <a:latin typeface="Dreaming Outloud Pro" panose="03050502040302030504" pitchFamily="66" charset="0"/>
                <a:cs typeface="Dreaming Outloud Pro" panose="03050502040302030504" pitchFamily="66" charset="0"/>
              </a:rPr>
              <a:t>Te Wharemarie Tamariki, n.d.</a:t>
            </a:r>
            <a:r>
              <a:rPr lang="en-GB" sz="1400" b="0" i="0" dirty="0">
                <a:solidFill>
                  <a:srgbClr val="2C3E50"/>
                </a:solidFill>
                <a:effectLst/>
                <a:latin typeface="Dreaming Outloud Pro" panose="03050502040302030504" pitchFamily="66" charset="0"/>
                <a:cs typeface="Dreaming Outloud Pro" panose="03050502040302030504" pitchFamily="66" charset="0"/>
              </a:rPr>
              <a:t>)</a:t>
            </a:r>
            <a:endParaRPr lang="en-GB" sz="1400" dirty="0">
              <a:latin typeface="Dreaming Outloud Pro" panose="03050502040302030504" pitchFamily="66" charset="0"/>
              <a:cs typeface="Dreaming Outloud Pro" panose="03050502040302030504" pitchFamily="66" charset="0"/>
            </a:endParaRPr>
          </a:p>
        </p:txBody>
      </p:sp>
    </p:spTree>
    <p:extLst>
      <p:ext uri="{BB962C8B-B14F-4D97-AF65-F5344CB8AC3E}">
        <p14:creationId xmlns:p14="http://schemas.microsoft.com/office/powerpoint/2010/main" val="228811546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White puzzle with one red piece">
            <a:extLst>
              <a:ext uri="{FF2B5EF4-FFF2-40B4-BE49-F238E27FC236}">
                <a16:creationId xmlns:a16="http://schemas.microsoft.com/office/drawing/2014/main" id="{2E0023B5-B6D9-C154-896B-181073DD53AC}"/>
              </a:ext>
            </a:extLst>
          </p:cNvPr>
          <p:cNvPicPr>
            <a:picLocks noChangeAspect="1"/>
          </p:cNvPicPr>
          <p:nvPr/>
        </p:nvPicPr>
        <p:blipFill rotWithShape="1">
          <a:blip r:embed="rId2"/>
          <a:srcRect l="28615" r="27010"/>
          <a:stretch/>
        </p:blipFill>
        <p:spPr>
          <a:xfrm>
            <a:off x="207116" y="365760"/>
            <a:ext cx="4833109" cy="6126480"/>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 useBgFill="1">
        <p:nvSpPr>
          <p:cNvPr id="22" name="Rectangle 21">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053388EF-5969-0291-BC29-86E2B7F8A1AF}"/>
              </a:ext>
            </a:extLst>
          </p:cNvPr>
          <p:cNvSpPr txBox="1"/>
          <p:nvPr/>
        </p:nvSpPr>
        <p:spPr>
          <a:xfrm>
            <a:off x="5573054" y="100584"/>
            <a:ext cx="6542746" cy="6629400"/>
          </a:xfrm>
          <a:prstGeom prst="rect">
            <a:avLst/>
          </a:prstGeom>
        </p:spPr>
        <p:txBody>
          <a:bodyPr vert="horz" lIns="91440" tIns="45720" rIns="91440" bIns="45720" rtlCol="0" anchor="ctr">
            <a:normAutofit lnSpcReduction="10000"/>
          </a:bodyPr>
          <a:lstStyle/>
          <a:p>
            <a:pPr marR="0" lvl="0" fontAlgn="auto">
              <a:lnSpc>
                <a:spcPct val="90000"/>
              </a:lnSpc>
              <a:spcBef>
                <a:spcPts val="0"/>
              </a:spcBef>
              <a:spcAft>
                <a:spcPts val="600"/>
              </a:spcAft>
              <a:buClrTx/>
              <a:buSzTx/>
              <a:tabLst/>
              <a:defRPr/>
            </a:pPr>
            <a:r>
              <a:rPr kumimoji="0" lang="en-US" sz="2800" b="0" i="0" u="sng" strike="noStrike" cap="none" spc="0" normalizeH="0" baseline="0" noProof="0" dirty="0">
                <a:ln>
                  <a:noFill/>
                </a:ln>
                <a:effectLst/>
                <a:uLnTx/>
                <a:uFillTx/>
                <a:latin typeface="Dreaming Outloud Pro" panose="03050502040302030504" pitchFamily="66" charset="0"/>
                <a:cs typeface="Dreaming Outloud Pro" panose="03050502040302030504" pitchFamily="66" charset="0"/>
              </a:rPr>
              <a:t>Challenges</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0" i="0" strike="noStrike" cap="none" spc="0" normalizeH="0" baseline="0" noProof="0" dirty="0">
                <a:ln>
                  <a:noFill/>
                </a:ln>
                <a:effectLst/>
                <a:uLnTx/>
                <a:uFillTx/>
              </a:rPr>
              <a:t>Early years settings face many difficult challenges. This scrapbook has highlighted how important it is for a setting to have practitioners who are knowledgeable and caring and who understand how crucial their role is in a child's first 1000 days. However, during recent years, it has become noticeable that recruiting qualified staff has become increasingly challenging. </a:t>
            </a:r>
            <a:r>
              <a:rPr lang="en-GB" sz="1400" b="0" i="0" dirty="0" err="1">
                <a:effectLst/>
              </a:rPr>
              <a:t>Haux</a:t>
            </a:r>
            <a:r>
              <a:rPr lang="en-GB" sz="1400" b="0" i="0" dirty="0">
                <a:effectLst/>
              </a:rPr>
              <a:t> et al., (2022) report that between September and November 2021, staff vacancies in the early years sector rose to a record level.</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US" sz="1400" b="0" i="0" u="none" strike="noStrike" kern="1200" cap="none" spc="0" normalizeH="0" baseline="0" noProof="0" dirty="0">
                <a:ln>
                  <a:noFill/>
                </a:ln>
                <a:solidFill>
                  <a:prstClr val="black"/>
                </a:solidFill>
                <a:effectLst/>
                <a:uLnTx/>
                <a:uFillTx/>
                <a:latin typeface="Calibri" panose="020F0502020204030204"/>
                <a:ea typeface="+mn-ea"/>
                <a:cs typeface="+mn-cs"/>
              </a:rPr>
              <a:t>In 2014, Welsh Government published an Independent Review Of Childcare And Early Education Registration, Regulation And Inspection. </a:t>
            </a: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It stated that in the Early Childhood Education and Care Workforce, there were no uniform qualification requirements  (Independent review of childcare and early education registration, regulation and inspection, 2014). They therefore recommended that all early childhood education and care staff should be qualified at or working towards a level 3 qualification.</a:t>
            </a:r>
          </a:p>
          <a:p>
            <a:pPr marL="0" marR="0" lvl="0" indent="0" algn="l" defTabSz="914400" rtl="0" eaLnBrk="1" fontAlgn="auto" latinLnBrk="0" hangingPunct="1">
              <a:lnSpc>
                <a:spcPct val="90000"/>
              </a:lnSpc>
              <a:spcBef>
                <a:spcPts val="0"/>
              </a:spcBef>
              <a:spcAft>
                <a:spcPts val="600"/>
              </a:spcAft>
              <a:buClrTx/>
              <a:buSzTx/>
              <a:buFontTx/>
              <a:buNone/>
              <a:tabLst/>
              <a:defRPr/>
            </a:pPr>
            <a:r>
              <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rPr>
              <a:t>This proved to be a barrier to recruitment an</a:t>
            </a:r>
            <a:r>
              <a:rPr lang="en-GB" sz="1400" dirty="0">
                <a:solidFill>
                  <a:prstClr val="black"/>
                </a:solidFill>
                <a:latin typeface="Calibri" panose="020F0502020204030204"/>
              </a:rPr>
              <a:t>d so in 2016, Welsh Government set out a 3-year plan for qualifications starting at level 1.  Those gaining level 2 were eligible for employment with the expectation of them progressing to a</a:t>
            </a:r>
            <a:r>
              <a:rPr lang="en-GB" sz="1400" dirty="0"/>
              <a:t> level 3 qualification. </a:t>
            </a:r>
            <a:r>
              <a:rPr lang="en-GB" sz="1400" b="0" i="0" dirty="0">
                <a:effectLst/>
              </a:rPr>
              <a:t> (Childcare, Play and Early Years Workforce Plan, 2017)</a:t>
            </a:r>
            <a:endParaRPr kumimoji="0" lang="en-US" sz="1400" b="0" i="0" strike="noStrike" cap="none" spc="0" normalizeH="0" baseline="0" noProof="0" dirty="0">
              <a:ln>
                <a:noFill/>
              </a:ln>
              <a:effectLst/>
              <a:uLnTx/>
              <a:uFillTx/>
            </a:endParaRPr>
          </a:p>
          <a:p>
            <a:pPr marR="0" lvl="0" fontAlgn="auto">
              <a:lnSpc>
                <a:spcPct val="90000"/>
              </a:lnSpc>
              <a:spcBef>
                <a:spcPts val="0"/>
              </a:spcBef>
              <a:spcAft>
                <a:spcPts val="600"/>
              </a:spcAft>
              <a:buClrTx/>
              <a:buSzTx/>
              <a:tabLst/>
              <a:defRPr/>
            </a:pPr>
            <a:r>
              <a:rPr lang="en-US" sz="1400" dirty="0"/>
              <a:t>In addition to this, Nutbrown (2012) points out that high quality educators have a long-term impact on the development, learning and wellbeing of babies and young children. However, in a review she carried out during 2012, she found that the qualification system at the time did not always equip practitioners with the necessary knowledge to provide high quality care and education. Following this, she produced 19 recommendations for the Minister for Children and Families. One of these recommendations was that all staff working within the Early Years Foundation Stage should be qualified to at least level 3.</a:t>
            </a:r>
          </a:p>
          <a:p>
            <a:pPr marR="0" lvl="0" fontAlgn="auto">
              <a:lnSpc>
                <a:spcPct val="90000"/>
              </a:lnSpc>
              <a:spcBef>
                <a:spcPts val="0"/>
              </a:spcBef>
              <a:spcAft>
                <a:spcPts val="600"/>
              </a:spcAft>
              <a:buClrTx/>
              <a:buSzTx/>
              <a:tabLst/>
              <a:defRPr/>
            </a:pPr>
            <a:r>
              <a:rPr lang="en-US" sz="1400" dirty="0"/>
              <a:t>To compliment Nutbrown’s review, in 2020, a follow up review was conducted by the Early Years Workforce. </a:t>
            </a:r>
            <a:r>
              <a:rPr lang="en-GB" sz="1400" b="0" i="0" dirty="0">
                <a:effectLst/>
              </a:rPr>
              <a:t>Pascal, Bertram and Cole-</a:t>
            </a:r>
            <a:r>
              <a:rPr lang="en-GB" sz="1400" b="0" i="0" dirty="0" err="1">
                <a:effectLst/>
              </a:rPr>
              <a:t>Albäck</a:t>
            </a:r>
            <a:r>
              <a:rPr lang="en-GB" sz="1400" dirty="0"/>
              <a:t> (</a:t>
            </a:r>
            <a:r>
              <a:rPr lang="en-GB" sz="1400" b="0" i="0" dirty="0">
                <a:effectLst/>
              </a:rPr>
              <a:t>2020, p.16) found that “</a:t>
            </a:r>
            <a:r>
              <a:rPr lang="en-GB" sz="1400" b="0" i="0" dirty="0" err="1">
                <a:effectLst/>
              </a:rPr>
              <a:t>Nutbrowns</a:t>
            </a:r>
            <a:r>
              <a:rPr lang="en-GB" sz="1400" b="0" i="0" dirty="0">
                <a:effectLst/>
              </a:rPr>
              <a:t> benchmark is not currently required for the workforce”. It was also found that there had been a downward trend in applicants for early years practitioners due to the higher qualification requirements. </a:t>
            </a:r>
          </a:p>
          <a:p>
            <a:pPr marR="0" lvl="0" fontAlgn="auto">
              <a:lnSpc>
                <a:spcPct val="90000"/>
              </a:lnSpc>
              <a:spcBef>
                <a:spcPts val="0"/>
              </a:spcBef>
              <a:spcAft>
                <a:spcPts val="600"/>
              </a:spcAft>
              <a:buClrTx/>
              <a:buSzTx/>
              <a:tabLst/>
              <a:defRPr/>
            </a:pPr>
            <a:r>
              <a:rPr kumimoji="0" lang="en-GB" sz="1400" strike="noStrike" cap="none" spc="0" normalizeH="0" baseline="0" noProof="0" dirty="0">
                <a:ln>
                  <a:noFill/>
                </a:ln>
                <a:uLnTx/>
                <a:uFillTx/>
              </a:rPr>
              <a:t>It seems that despite the consistency of evidence showing that </a:t>
            </a:r>
            <a:r>
              <a:rPr lang="en-GB" sz="1400" dirty="0"/>
              <a:t>staff with higher level qualifications enable children to gain the most, developmental progress is still proving difficult to achieve.</a:t>
            </a:r>
            <a:endParaRPr kumimoji="0" lang="en-US" sz="2000" b="0" i="0" strike="noStrike" cap="none" spc="0" normalizeH="0" baseline="0" noProof="0" dirty="0">
              <a:ln>
                <a:noFill/>
              </a:ln>
              <a:effectLst/>
              <a:uLnTx/>
              <a:uFillTx/>
            </a:endParaRPr>
          </a:p>
        </p:txBody>
      </p:sp>
    </p:spTree>
    <p:extLst>
      <p:ext uri="{BB962C8B-B14F-4D97-AF65-F5344CB8AC3E}">
        <p14:creationId xmlns:p14="http://schemas.microsoft.com/office/powerpoint/2010/main" val="310880553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05D0C39-AE8B-77EF-9D3E-79C651CDC4E7}"/>
              </a:ext>
            </a:extLst>
          </p:cNvPr>
          <p:cNvSpPr txBox="1"/>
          <p:nvPr/>
        </p:nvSpPr>
        <p:spPr>
          <a:xfrm>
            <a:off x="87086" y="72571"/>
            <a:ext cx="2794676" cy="646331"/>
          </a:xfrm>
          <a:prstGeom prst="rect">
            <a:avLst/>
          </a:prstGeom>
          <a:noFill/>
        </p:spPr>
        <p:txBody>
          <a:bodyPr wrap="none" rtlCol="0">
            <a:spAutoFit/>
          </a:bodyPr>
          <a:lstStyle/>
          <a:p>
            <a:r>
              <a:rPr lang="en-GB" sz="3600" u="sng" dirty="0"/>
              <a:t>Reference List</a:t>
            </a:r>
          </a:p>
        </p:txBody>
      </p:sp>
      <p:sp>
        <p:nvSpPr>
          <p:cNvPr id="6" name="TextBox 5">
            <a:extLst>
              <a:ext uri="{FF2B5EF4-FFF2-40B4-BE49-F238E27FC236}">
                <a16:creationId xmlns:a16="http://schemas.microsoft.com/office/drawing/2014/main" id="{0AE04923-89CE-276F-4D12-420E4A4C8B3A}"/>
              </a:ext>
            </a:extLst>
          </p:cNvPr>
          <p:cNvSpPr txBox="1"/>
          <p:nvPr/>
        </p:nvSpPr>
        <p:spPr>
          <a:xfrm>
            <a:off x="87086" y="718902"/>
            <a:ext cx="11967028" cy="590931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1,000 Days. (2018).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Why 1,000 Days - 1,000 Days</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Available at: </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hlinkClick r:id="rId2"/>
              </a:rPr>
              <a:t>https://thousanddays.org/why-1000-days/</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(Accessed on 7</a:t>
            </a:r>
            <a:r>
              <a:rPr kumimoji="0" lang="en-GB" sz="1400" b="0" i="0" u="none" strike="noStrike" kern="1200" cap="none" spc="0" normalizeH="0" baseline="30000" noProof="0" dirty="0">
                <a:ln>
                  <a:noFill/>
                </a:ln>
                <a:solidFill>
                  <a:srgbClr val="2C3E50"/>
                </a:solidFill>
                <a:effectLst/>
                <a:uLnTx/>
                <a:uFillTx/>
                <a:latin typeface="Calibri" panose="020F0502020204030204" pitchFamily="34" charset="0"/>
                <a:ea typeface="+mn-ea"/>
                <a:cs typeface="+mn-cs"/>
              </a:rPr>
              <a:t>th</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December 2023).</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Aubrey, K. and Riley, A. (2022). </a:t>
            </a:r>
            <a:r>
              <a:rPr lang="en-GB" sz="1400" b="0" i="1" dirty="0">
                <a:solidFill>
                  <a:srgbClr val="2C3E50"/>
                </a:solidFill>
                <a:effectLst/>
                <a:latin typeface="Calibri" panose="020F0502020204030204" pitchFamily="34" charset="0"/>
              </a:rPr>
              <a:t>Understanding and using educational theories</a:t>
            </a:r>
            <a:r>
              <a:rPr lang="en-GB" sz="1400" b="0" i="0" dirty="0">
                <a:solidFill>
                  <a:srgbClr val="2C3E50"/>
                </a:solidFill>
                <a:effectLst/>
                <a:latin typeface="Calibri" panose="020F0502020204030204" pitchFamily="34" charset="0"/>
              </a:rPr>
              <a:t>. 3rd ed. Thousand Oaks, Ca: Sage Publications.</a:t>
            </a: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endParaRPr lang="en-GB" sz="1400" b="0" i="0" dirty="0">
              <a:solidFill>
                <a:srgbClr val="2C3E50"/>
              </a:solidFill>
              <a:effectLst/>
              <a:latin typeface="Calibri" panose="020F0502020204030204" pitchFamily="34" charset="0"/>
            </a:endParaRPr>
          </a:p>
          <a:p>
            <a:r>
              <a:rPr lang="en-GB" sz="1400" b="0" i="0" dirty="0" err="1">
                <a:solidFill>
                  <a:srgbClr val="2C3E50"/>
                </a:solidFill>
                <a:effectLst/>
                <a:latin typeface="Calibri" panose="020F0502020204030204" pitchFamily="34" charset="0"/>
              </a:rPr>
              <a:t>Ausnutria</a:t>
            </a:r>
            <a:r>
              <a:rPr lang="en-GB" sz="1400" b="0" i="0" dirty="0">
                <a:solidFill>
                  <a:srgbClr val="2C3E50"/>
                </a:solidFill>
                <a:effectLst/>
                <a:latin typeface="Calibri" panose="020F0502020204030204" pitchFamily="34" charset="0"/>
              </a:rPr>
              <a:t> Nutrition Institute. (n.d.). </a:t>
            </a:r>
            <a:r>
              <a:rPr lang="en-GB" sz="1400" b="0" i="1" dirty="0" err="1">
                <a:solidFill>
                  <a:srgbClr val="2C3E50"/>
                </a:solidFill>
                <a:effectLst/>
                <a:latin typeface="Calibri" panose="020F0502020204030204" pitchFamily="34" charset="0"/>
              </a:rPr>
              <a:t>Ausnutria</a:t>
            </a:r>
            <a:r>
              <a:rPr lang="en-GB" sz="1400" b="0" i="1" dirty="0">
                <a:solidFill>
                  <a:srgbClr val="2C3E50"/>
                </a:solidFill>
                <a:effectLst/>
                <a:latin typeface="Calibri" panose="020F0502020204030204" pitchFamily="34" charset="0"/>
              </a:rPr>
              <a:t> Nutrition Institute | Goat milk-based Formula Research</a:t>
            </a:r>
            <a:r>
              <a:rPr lang="en-GB" sz="1400" b="0" i="0" dirty="0">
                <a:solidFill>
                  <a:srgbClr val="2C3E50"/>
                </a:solidFill>
                <a:effectLst/>
                <a:latin typeface="Calibri" panose="020F0502020204030204" pitchFamily="34" charset="0"/>
              </a:rPr>
              <a:t>. [online] Available at: https://ausnutria-nutrition-institute.com/ (Accessed on 7</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December 2023).</a:t>
            </a:r>
          </a:p>
          <a:p>
            <a:endParaRPr lang="en-GB" sz="1400" dirty="0">
              <a:solidFill>
                <a:srgbClr val="2C3E50"/>
              </a:solidFill>
              <a:latin typeface="Calibri" panose="020F0502020204030204" pitchFamily="34" charset="0"/>
            </a:endParaRPr>
          </a:p>
          <a:p>
            <a:r>
              <a:rPr lang="en-GB" sz="1400" b="0" i="0" dirty="0" err="1">
                <a:solidFill>
                  <a:srgbClr val="2C3E50"/>
                </a:solidFill>
                <a:effectLst/>
                <a:latin typeface="Calibri" panose="020F0502020204030204" pitchFamily="34" charset="0"/>
              </a:rPr>
              <a:t>Center</a:t>
            </a:r>
            <a:r>
              <a:rPr lang="en-GB" sz="1400" b="0" i="0" dirty="0">
                <a:solidFill>
                  <a:srgbClr val="2C3E50"/>
                </a:solidFill>
                <a:effectLst/>
                <a:latin typeface="Calibri" panose="020F0502020204030204" pitchFamily="34" charset="0"/>
              </a:rPr>
              <a:t> on the developing child at Harvard University (2011). </a:t>
            </a:r>
            <a:r>
              <a:rPr lang="en-GB" sz="1400" b="0" i="1" dirty="0">
                <a:solidFill>
                  <a:srgbClr val="2C3E50"/>
                </a:solidFill>
                <a:effectLst/>
                <a:latin typeface="Calibri" panose="020F0502020204030204" pitchFamily="34" charset="0"/>
              </a:rPr>
              <a:t>Experiences Build Brain Architecture</a:t>
            </a:r>
            <a:r>
              <a:rPr lang="en-GB" sz="1400" b="0" i="0" dirty="0">
                <a:solidFill>
                  <a:srgbClr val="2C3E50"/>
                </a:solidFill>
                <a:effectLst/>
                <a:latin typeface="Calibri" panose="020F0502020204030204" pitchFamily="34" charset="0"/>
              </a:rPr>
              <a:t>. </a:t>
            </a:r>
            <a:r>
              <a:rPr lang="en-GB" sz="1400" b="0" i="1" dirty="0">
                <a:solidFill>
                  <a:srgbClr val="2C3E50"/>
                </a:solidFill>
                <a:effectLst/>
                <a:latin typeface="Calibri" panose="020F0502020204030204" pitchFamily="34" charset="0"/>
              </a:rPr>
              <a:t>YouTube</a:t>
            </a:r>
            <a:r>
              <a:rPr lang="en-GB" sz="1400" b="0" i="0" dirty="0">
                <a:solidFill>
                  <a:srgbClr val="2C3E50"/>
                </a:solidFill>
                <a:effectLst/>
                <a:latin typeface="Calibri" panose="020F0502020204030204" pitchFamily="34" charset="0"/>
              </a:rPr>
              <a:t>. Available at: </a:t>
            </a:r>
            <a:r>
              <a:rPr lang="en-GB" sz="1400" b="0" i="0" dirty="0">
                <a:solidFill>
                  <a:srgbClr val="2C3E50"/>
                </a:solidFill>
                <a:effectLst/>
                <a:latin typeface="Calibri" panose="020F0502020204030204" pitchFamily="34" charset="0"/>
                <a:hlinkClick r:id="rId3"/>
              </a:rPr>
              <a:t>https://www.youtube.com/watch?v=VNNsN9IJkws</a:t>
            </a:r>
            <a:r>
              <a:rPr lang="en-GB" sz="1400" b="0" i="0" dirty="0">
                <a:solidFill>
                  <a:srgbClr val="2C3E50"/>
                </a:solidFill>
                <a:effectLst/>
                <a:latin typeface="Calibri" panose="020F0502020204030204" pitchFamily="34" charset="0"/>
              </a:rPr>
              <a:t> (Accessed on 7</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January 2024).</a:t>
            </a:r>
          </a:p>
          <a:p>
            <a:endParaRPr lang="en-GB" sz="1400" dirty="0">
              <a:solidFill>
                <a:srgbClr val="2C3E50"/>
              </a:solidFill>
              <a:latin typeface="Calibri" panose="020F0502020204030204" pitchFamily="34" charset="0"/>
            </a:endParaRPr>
          </a:p>
          <a:p>
            <a:r>
              <a:rPr lang="en-GB" sz="1400" b="0" i="0" dirty="0">
                <a:solidFill>
                  <a:srgbClr val="2C3E50"/>
                </a:solidFill>
                <a:effectLst/>
                <a:latin typeface="Calibri" panose="020F0502020204030204" pitchFamily="34" charset="0"/>
              </a:rPr>
              <a:t>Childcare, Play and Early Years Workforce Plan. (2017). Available at: </a:t>
            </a:r>
            <a:r>
              <a:rPr lang="en-GB" sz="1400" b="0" i="0" dirty="0">
                <a:solidFill>
                  <a:srgbClr val="2C3E50"/>
                </a:solidFill>
                <a:effectLst/>
                <a:latin typeface="Calibri" panose="020F0502020204030204" pitchFamily="34" charset="0"/>
                <a:hlinkClick r:id="rId4"/>
              </a:rPr>
              <a:t>https://www.gov.wales/sites/default/files/publications/2022-12/early-years-workforce-plan.pdf</a:t>
            </a:r>
            <a:r>
              <a:rPr lang="en-GB" sz="1400" b="0" i="0" dirty="0">
                <a:solidFill>
                  <a:srgbClr val="2C3E50"/>
                </a:solidFill>
                <a:effectLst/>
                <a:latin typeface="Calibri" panose="020F0502020204030204" pitchFamily="34" charset="0"/>
              </a:rPr>
              <a:t> (Accessed on 17th January 2024).</a:t>
            </a:r>
          </a:p>
          <a:p>
            <a:endParaRPr lang="en-GB" sz="1400" dirty="0">
              <a:solidFill>
                <a:srgbClr val="2C3E50"/>
              </a:solidFill>
              <a:latin typeface="Calibri" panose="020F0502020204030204" pitchFamily="34" charset="0"/>
            </a:endParaRPr>
          </a:p>
          <a:p>
            <a:r>
              <a:rPr lang="en-GB" sz="1400" b="0" i="0" dirty="0">
                <a:solidFill>
                  <a:srgbClr val="2C3E50"/>
                </a:solidFill>
                <a:effectLst/>
                <a:latin typeface="Calibri" panose="020F0502020204030204" pitchFamily="34" charset="0"/>
              </a:rPr>
              <a:t>Department of Health and Social Care (2021). </a:t>
            </a:r>
            <a:r>
              <a:rPr lang="en-GB" sz="1400" b="0" i="1" dirty="0">
                <a:solidFill>
                  <a:srgbClr val="2C3E50"/>
                </a:solidFill>
                <a:effectLst/>
                <a:latin typeface="Calibri" panose="020F0502020204030204" pitchFamily="34" charset="0"/>
              </a:rPr>
              <a:t>The Best Start for Life A Vision for the 1,001 Critical Days The Early Years Healthy Development Review Report</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5"/>
              </a:rPr>
              <a:t>https://assets.publishing.service.gov.uk/government/uploads/system/uploads/attachment_data/file/973112/The_best_start_for_life_</a:t>
            </a:r>
            <a:r>
              <a:rPr lang="en-GB" sz="1400" b="0" i="0" dirty="0">
                <a:solidFill>
                  <a:srgbClr val="2C3E50"/>
                </a:solidFill>
                <a:effectLst/>
                <a:latin typeface="Calibri" panose="020F0502020204030204" pitchFamily="34" charset="0"/>
              </a:rPr>
              <a:t> (Accessed on 4th January 2024).</a:t>
            </a:r>
          </a:p>
          <a:p>
            <a:endParaRPr lang="en-GB" sz="1400" dirty="0">
              <a:solidFill>
                <a:srgbClr val="2C3E50"/>
              </a:solidFill>
              <a:latin typeface="Calibri" panose="020F0502020204030204" pitchFamily="34" charset="0"/>
            </a:endParaRPr>
          </a:p>
          <a:p>
            <a:r>
              <a:rPr lang="en-GB" sz="1400" b="0" i="0" dirty="0">
                <a:solidFill>
                  <a:srgbClr val="2C3E50"/>
                </a:solidFill>
                <a:effectLst/>
                <a:latin typeface="Calibri" panose="020F0502020204030204" pitchFamily="34" charset="0"/>
              </a:rPr>
              <a:t>Douglas, H., Solihull </a:t>
            </a:r>
            <a:r>
              <a:rPr lang="en-GB" sz="1400" b="0" i="0" dirty="0" err="1">
                <a:solidFill>
                  <a:srgbClr val="2C3E50"/>
                </a:solidFill>
                <a:effectLst/>
                <a:latin typeface="Calibri" panose="020F0502020204030204" pitchFamily="34" charset="0"/>
              </a:rPr>
              <a:t>Nhs</a:t>
            </a:r>
            <a:r>
              <a:rPr lang="en-GB" sz="1400" b="0" i="0" dirty="0">
                <a:solidFill>
                  <a:srgbClr val="2C3E50"/>
                </a:solidFill>
                <a:effectLst/>
                <a:latin typeface="Calibri" panose="020F0502020204030204" pitchFamily="34" charset="0"/>
              </a:rPr>
              <a:t> Primary Care Trust and Birmingham, I. (2019). </a:t>
            </a:r>
            <a:r>
              <a:rPr lang="en-GB" sz="1400" b="0" i="1" dirty="0">
                <a:solidFill>
                  <a:srgbClr val="2C3E50"/>
                </a:solidFill>
                <a:effectLst/>
                <a:latin typeface="Calibri" panose="020F0502020204030204" pitchFamily="34" charset="0"/>
              </a:rPr>
              <a:t>Solihull approach resource pack : antenatal parenting group.</a:t>
            </a:r>
            <a:r>
              <a:rPr lang="en-GB" sz="1400" b="0" i="0" dirty="0">
                <a:solidFill>
                  <a:srgbClr val="2C3E50"/>
                </a:solidFill>
                <a:effectLst/>
                <a:latin typeface="Calibri" panose="020F0502020204030204" pitchFamily="34" charset="0"/>
              </a:rPr>
              <a:t> </a:t>
            </a:r>
            <a:r>
              <a:rPr lang="en-GB" sz="1400" b="0" i="0" dirty="0" err="1">
                <a:solidFill>
                  <a:srgbClr val="2C3E50"/>
                </a:solidFill>
                <a:effectLst/>
                <a:latin typeface="Calibri" panose="020F0502020204030204" pitchFamily="34" charset="0"/>
              </a:rPr>
              <a:t>Chelmsley</a:t>
            </a:r>
            <a:r>
              <a:rPr lang="en-GB" sz="1400" b="0" i="0" dirty="0">
                <a:solidFill>
                  <a:srgbClr val="2C3E50"/>
                </a:solidFill>
                <a:effectLst/>
                <a:latin typeface="Calibri" panose="020F0502020204030204" pitchFamily="34" charset="0"/>
              </a:rPr>
              <a:t> Wood: Solihull Approach.</a:t>
            </a:r>
          </a:p>
          <a:p>
            <a:endParaRPr lang="en-GB" sz="1400" dirty="0">
              <a:solidFill>
                <a:srgbClr val="2C3E50"/>
              </a:solidFill>
              <a:latin typeface="Calibri" panose="020F0502020204030204" pitchFamily="34" charset="0"/>
            </a:endParaRPr>
          </a:p>
          <a:p>
            <a:r>
              <a:rPr lang="en-GB" sz="1400" b="0" i="0" dirty="0">
                <a:solidFill>
                  <a:srgbClr val="2C3E50"/>
                </a:solidFill>
                <a:effectLst/>
                <a:latin typeface="Calibri" panose="020F0502020204030204" pitchFamily="34" charset="0"/>
              </a:rPr>
              <a:t>Duncan, L.G., Cohn, M.A., Chao, M.T., Cook, J.G., </a:t>
            </a:r>
            <a:r>
              <a:rPr lang="en-GB" sz="1400" b="0" i="0" dirty="0" err="1">
                <a:solidFill>
                  <a:srgbClr val="2C3E50"/>
                </a:solidFill>
                <a:effectLst/>
                <a:latin typeface="Calibri" panose="020F0502020204030204" pitchFamily="34" charset="0"/>
              </a:rPr>
              <a:t>Riccobono</a:t>
            </a:r>
            <a:r>
              <a:rPr lang="en-GB" sz="1400" b="0" i="0" dirty="0">
                <a:solidFill>
                  <a:srgbClr val="2C3E50"/>
                </a:solidFill>
                <a:effectLst/>
                <a:latin typeface="Calibri" panose="020F0502020204030204" pitchFamily="34" charset="0"/>
              </a:rPr>
              <a:t>, J. and </a:t>
            </a:r>
            <a:r>
              <a:rPr lang="en-GB" sz="1400" b="0" i="0" dirty="0" err="1">
                <a:solidFill>
                  <a:srgbClr val="2C3E50"/>
                </a:solidFill>
                <a:effectLst/>
                <a:latin typeface="Calibri" panose="020F0502020204030204" pitchFamily="34" charset="0"/>
              </a:rPr>
              <a:t>Bardacke</a:t>
            </a:r>
            <a:r>
              <a:rPr lang="en-GB" sz="1400" b="0" i="0" dirty="0">
                <a:solidFill>
                  <a:srgbClr val="2C3E50"/>
                </a:solidFill>
                <a:effectLst/>
                <a:latin typeface="Calibri" panose="020F0502020204030204" pitchFamily="34" charset="0"/>
              </a:rPr>
              <a:t>, N. (2017). Benefits of preparing for childbirth with mindfulness training: a randomized controlled trial with active comparison. </a:t>
            </a:r>
            <a:r>
              <a:rPr lang="en-GB" sz="1400" b="0" i="1" dirty="0">
                <a:solidFill>
                  <a:srgbClr val="2C3E50"/>
                </a:solidFill>
                <a:effectLst/>
                <a:latin typeface="Calibri" panose="020F0502020204030204" pitchFamily="34" charset="0"/>
              </a:rPr>
              <a:t>BMC Pregnancy and Childbirth</a:t>
            </a:r>
            <a:r>
              <a:rPr lang="en-GB" sz="1400" b="0" i="0" dirty="0">
                <a:solidFill>
                  <a:srgbClr val="2C3E50"/>
                </a:solidFill>
                <a:effectLst/>
                <a:latin typeface="Calibri" panose="020F0502020204030204" pitchFamily="34" charset="0"/>
              </a:rPr>
              <a:t>, [online] 17(1). </a:t>
            </a:r>
            <a:r>
              <a:rPr lang="en-GB" sz="1400" b="0" i="0" dirty="0" err="1">
                <a:solidFill>
                  <a:srgbClr val="2C3E50"/>
                </a:solidFill>
                <a:effectLst/>
                <a:latin typeface="Calibri" panose="020F0502020204030204" pitchFamily="34" charset="0"/>
              </a:rPr>
              <a:t>doi:https</a:t>
            </a:r>
            <a:r>
              <a:rPr lang="en-GB" sz="1400" b="0" i="0" dirty="0">
                <a:solidFill>
                  <a:srgbClr val="2C3E50"/>
                </a:solidFill>
                <a:effectLst/>
                <a:latin typeface="Calibri" panose="020F0502020204030204" pitchFamily="34" charset="0"/>
              </a:rPr>
              <a:t>://doi.org/10.1186/s12884-017-1319-3 (Accessed on 14</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January 2024).</a:t>
            </a:r>
          </a:p>
          <a:p>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Eckstein, M.,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Mamaev</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I.,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Ditzen</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B. and Sailer, U. (2020). Calming Effects of Touch in Human, Animal, and Robotic Interaction—Scientific State-of-the-Art and Technical Advances.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Frontiers in Psychiatry</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11(11).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doi:https</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://doi.org/10.3389/fpsyt.2020.555058 (Accessed on 13</a:t>
            </a:r>
            <a:r>
              <a:rPr kumimoji="0" lang="en-GB" sz="1400" b="0" i="0" u="none" strike="noStrike" kern="1200" cap="none" spc="0" normalizeH="0" baseline="30000" noProof="0" dirty="0">
                <a:ln>
                  <a:noFill/>
                </a:ln>
                <a:solidFill>
                  <a:srgbClr val="2C3E50"/>
                </a:solidFill>
                <a:effectLst/>
                <a:uLnTx/>
                <a:uFillTx/>
                <a:latin typeface="Calibri" panose="020F0502020204030204" pitchFamily="34" charset="0"/>
                <a:ea typeface="+mn-ea"/>
                <a:cs typeface="+mn-cs"/>
              </a:rPr>
              <a:t>th</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January 2024)</a:t>
            </a:r>
          </a:p>
          <a:p>
            <a:endParaRPr lang="en-GB" sz="1400" dirty="0">
              <a:solidFill>
                <a:srgbClr val="2C3E50"/>
              </a:solidFill>
              <a:latin typeface="Calibri" panose="020F0502020204030204" pitchFamily="34" charset="0"/>
            </a:endParaRPr>
          </a:p>
        </p:txBody>
      </p:sp>
    </p:spTree>
    <p:extLst>
      <p:ext uri="{BB962C8B-B14F-4D97-AF65-F5344CB8AC3E}">
        <p14:creationId xmlns:p14="http://schemas.microsoft.com/office/powerpoint/2010/main" val="37751638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54F8C3C-0770-0B40-3DB7-67BD1901EB39}"/>
              </a:ext>
            </a:extLst>
          </p:cNvPr>
          <p:cNvSpPr txBox="1"/>
          <p:nvPr/>
        </p:nvSpPr>
        <p:spPr>
          <a:xfrm>
            <a:off x="94342" y="179302"/>
            <a:ext cx="12003314" cy="547842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Fifer, W.P., Fingers, S.T., Youngman, M., Gomez-Gribben, E. and Myers, M.M. (2009). Effects of Alcohol and Smoking During Pregnancy on Infant Autonomic Control.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Developmental Psychobiology</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51(3), pp.234–242.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doi:https</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://doi.org/10.1002/dev.20366 (Accessed on 7</a:t>
            </a:r>
            <a:r>
              <a:rPr kumimoji="0" lang="en-GB" sz="1400" b="0" i="0" u="none" strike="noStrike" kern="1200" cap="none" spc="0" normalizeH="0" baseline="30000" noProof="0" dirty="0">
                <a:ln>
                  <a:noFill/>
                </a:ln>
                <a:solidFill>
                  <a:srgbClr val="2C3E50"/>
                </a:solidFill>
                <a:effectLst/>
                <a:uLnTx/>
                <a:uFillTx/>
                <a:latin typeface="Calibri" panose="020F0502020204030204" pitchFamily="34" charset="0"/>
                <a:ea typeface="+mn-ea"/>
                <a:cs typeface="+mn-cs"/>
              </a:rPr>
              <a:t>th</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err="1">
                <a:solidFill>
                  <a:srgbClr val="2C3E50"/>
                </a:solidFill>
                <a:effectLst/>
                <a:latin typeface="Calibri" panose="020F0502020204030204" pitchFamily="34" charset="0"/>
              </a:rPr>
              <a:t>Haux</a:t>
            </a:r>
            <a:r>
              <a:rPr lang="en-GB" sz="1400" b="0" i="0" dirty="0">
                <a:solidFill>
                  <a:srgbClr val="2C3E50"/>
                </a:solidFill>
                <a:effectLst/>
                <a:latin typeface="Calibri" panose="020F0502020204030204" pitchFamily="34" charset="0"/>
              </a:rPr>
              <a:t>, T., Butt, S., Rezaian, M., Garwood, E., Woodbridge, H., Bhatti, S. and Rogan, R. (2022). </a:t>
            </a:r>
            <a:r>
              <a:rPr lang="en-GB" sz="1400" b="0" i="1" dirty="0">
                <a:solidFill>
                  <a:srgbClr val="2C3E50"/>
                </a:solidFill>
                <a:effectLst/>
                <a:latin typeface="Calibri" panose="020F0502020204030204" pitchFamily="34" charset="0"/>
              </a:rPr>
              <a:t>The early years workforce: recruitment, retention, and business planning</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2"/>
              </a:rPr>
              <a:t>https://assets.publishing.service.gov.uk/media/626a7b1a8fa8f57a39974184/SCEYP_thematic_report-_April_2022.pdf</a:t>
            </a:r>
            <a:r>
              <a:rPr lang="en-GB" sz="1400" b="0" i="0" dirty="0">
                <a:solidFill>
                  <a:srgbClr val="2C3E50"/>
                </a:solidFill>
                <a:effectLst/>
                <a:latin typeface="Calibri" panose="020F0502020204030204" pitchFamily="34" charset="0"/>
              </a:rPr>
              <a:t> (Accessed on 17th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Health, A.G.D. of (2021).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Nutrition advice during pregnancy</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Australian Government Department of Health. Available at: https://www.health.gov.au/resources/publications/nutrition-advice-during-pregnancy (Accessed 7th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Independent review of childcare and early education registration, regulation and inspection. (n.d.). Available at: </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hlinkClick r:id="rId3"/>
              </a:rPr>
              <a:t>https://www.gov.wales/sites/default/files/publications/2019-07/independent-review-of-childcare-services.pdf</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(Accessed 11th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Irresistible Learning - Pete Moorhouse. (2017). </a:t>
            </a:r>
            <a:r>
              <a:rPr lang="en-GB" sz="1400" b="0" i="1" dirty="0">
                <a:solidFill>
                  <a:srgbClr val="2C3E50"/>
                </a:solidFill>
                <a:effectLst/>
                <a:latin typeface="Calibri" panose="020F0502020204030204" pitchFamily="34" charset="0"/>
              </a:rPr>
              <a:t>Woodwork in Early Years Education Training</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4"/>
              </a:rPr>
              <a:t>https://irresistible-learning.co.uk/woodwork/</a:t>
            </a:r>
            <a:r>
              <a:rPr lang="en-GB" sz="1400" b="0" i="0" dirty="0">
                <a:solidFill>
                  <a:srgbClr val="2C3E50"/>
                </a:solidFill>
                <a:effectLst/>
                <a:latin typeface="Calibri" panose="020F0502020204030204" pitchFamily="34" charset="0"/>
              </a:rPr>
              <a:t> (Accessed on 15</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January 2024).</a:t>
            </a: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Leadsom, A., Frank, M., Burstow, P., Caroline, M. and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Mp</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L. (2013).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The Importance of the Conception to Age Two Period The 1001 Critical Days A CROSS PARTY MANIFESTO</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Available at: </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hlinkClick r:id="rId5"/>
              </a:rPr>
              <a:t>https://www.wavetrust.org/Handlers/Download.ashx?IDMF=e1b25e67-b13b-4e19-a3f6-9093e56d6a31</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(Accessed on 4</a:t>
            </a:r>
            <a:r>
              <a:rPr kumimoji="0" lang="en-GB" sz="1400" b="0" i="0" u="none" strike="noStrike" kern="1200" cap="none" spc="0" normalizeH="0" baseline="30000" noProof="0" dirty="0">
                <a:ln>
                  <a:noFill/>
                </a:ln>
                <a:solidFill>
                  <a:srgbClr val="2C3E50"/>
                </a:solidFill>
                <a:effectLst/>
                <a:uLnTx/>
                <a:uFillTx/>
                <a:latin typeface="Calibri" panose="020F0502020204030204" pitchFamily="34" charset="0"/>
                <a:ea typeface="+mn-ea"/>
                <a:cs typeface="+mn-cs"/>
              </a:rPr>
              <a:t>th</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Loose Parts Play. (n.d.). Available at: </a:t>
            </a:r>
            <a:r>
              <a:rPr lang="en-GB" sz="1400" b="0" i="0" dirty="0">
                <a:solidFill>
                  <a:srgbClr val="2C3E50"/>
                </a:solidFill>
                <a:effectLst/>
                <a:latin typeface="Calibri" panose="020F0502020204030204" pitchFamily="34" charset="0"/>
                <a:hlinkClick r:id="rId6"/>
              </a:rPr>
              <a:t>https://www.pkc.gov.uk/media/37604/Let-the-Children-Play-Loose-Parts-Play/pdf/Let_the_Children_Play_-_Loose_Parts_Play.pdf?m=636113641055630000</a:t>
            </a:r>
            <a:r>
              <a:rPr lang="en-GB" sz="1400" b="0" i="0" dirty="0">
                <a:solidFill>
                  <a:srgbClr val="2C3E50"/>
                </a:solidFill>
                <a:effectLst/>
                <a:latin typeface="Calibri" panose="020F0502020204030204" pitchFamily="34" charset="0"/>
              </a:rPr>
              <a:t>  (Accessed on 14</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u="none" strike="noStrike" kern="1200" cap="none" spc="0" normalizeH="0" baseline="0" noProof="0" dirty="0">
              <a:ln>
                <a:noFill/>
              </a:ln>
              <a:solidFill>
                <a:srgbClr val="2C3E50"/>
              </a:solidFill>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err="1">
                <a:solidFill>
                  <a:srgbClr val="2C3E50"/>
                </a:solidFill>
                <a:effectLst/>
                <a:latin typeface="Calibri" panose="020F0502020204030204" pitchFamily="34" charset="0"/>
              </a:rPr>
              <a:t>Macblain</a:t>
            </a:r>
            <a:r>
              <a:rPr lang="en-GB" sz="1400" b="0" i="0" dirty="0">
                <a:solidFill>
                  <a:srgbClr val="2C3E50"/>
                </a:solidFill>
                <a:effectLst/>
                <a:latin typeface="Calibri" panose="020F0502020204030204" pitchFamily="34" charset="0"/>
              </a:rPr>
              <a:t>, S. (2022). Learning Theories For Early Years Practice. </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2nd ed. London: Sage.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p:txBody>
      </p:sp>
      <p:sp>
        <p:nvSpPr>
          <p:cNvPr id="3" name="TextBox 2">
            <a:extLst>
              <a:ext uri="{FF2B5EF4-FFF2-40B4-BE49-F238E27FC236}">
                <a16:creationId xmlns:a16="http://schemas.microsoft.com/office/drawing/2014/main" id="{AA5A1102-99F8-78D3-6310-A9B4D806BAAD}"/>
              </a:ext>
            </a:extLst>
          </p:cNvPr>
          <p:cNvSpPr txBox="1"/>
          <p:nvPr/>
        </p:nvSpPr>
        <p:spPr>
          <a:xfrm>
            <a:off x="94342" y="5505325"/>
            <a:ext cx="12003313" cy="116955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Marshall-</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Seslar</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 (2022).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Baby Sensory Activities: Ideas for Newborn to 14 Months Old</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Available at: </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hlinkClick r:id="rId7"/>
              </a:rPr>
              <a:t>https://wellbeingswithalysia.com/baby-sensory-activities/</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(Accessed on 14</a:t>
            </a:r>
            <a:r>
              <a:rPr kumimoji="0" lang="en-GB" sz="1400" b="0" i="0" u="none" strike="noStrike" kern="1200" cap="none" spc="0" normalizeH="0" baseline="30000" noProof="0" dirty="0">
                <a:ln>
                  <a:noFill/>
                </a:ln>
                <a:solidFill>
                  <a:srgbClr val="2C3E50"/>
                </a:solidFill>
                <a:effectLst/>
                <a:uLnTx/>
                <a:uFillTx/>
                <a:latin typeface="Calibri" panose="020F0502020204030204" pitchFamily="34" charset="0"/>
                <a:ea typeface="+mn-ea"/>
                <a:cs typeface="+mn-cs"/>
              </a:rPr>
              <a:t>th</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Ministry of Education (2017). </a:t>
            </a:r>
            <a:r>
              <a:rPr kumimoji="0" lang="en-GB" sz="1400" b="0" i="1"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Te</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t>
            </a:r>
            <a:r>
              <a:rPr kumimoji="0" lang="en-GB" sz="1400" b="0" i="1"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Whāriki</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He </a:t>
            </a:r>
            <a:r>
              <a:rPr kumimoji="0" lang="en-GB" sz="1400" b="0" i="1"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whāriki</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t>
            </a:r>
            <a:r>
              <a:rPr kumimoji="0" lang="en-GB" sz="1400" b="0" i="1"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mātauranga</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t>
            </a:r>
            <a:r>
              <a:rPr kumimoji="0" lang="en-GB" sz="1400" b="0" i="1"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mō</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t>
            </a:r>
            <a:r>
              <a:rPr kumimoji="0" lang="en-GB" sz="1400" b="0" i="1"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ngā</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mokopuna o Aotearoa Early childhood curriculum</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p:txBody>
      </p:sp>
    </p:spTree>
    <p:extLst>
      <p:ext uri="{BB962C8B-B14F-4D97-AF65-F5344CB8AC3E}">
        <p14:creationId xmlns:p14="http://schemas.microsoft.com/office/powerpoint/2010/main" val="28770491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C057244-5895-E721-4DF7-DF3DF2F61F54}"/>
              </a:ext>
            </a:extLst>
          </p:cNvPr>
          <p:cNvSpPr txBox="1"/>
          <p:nvPr/>
        </p:nvSpPr>
        <p:spPr>
          <a:xfrm>
            <a:off x="319314" y="2967335"/>
            <a:ext cx="11654972" cy="2677656"/>
          </a:xfrm>
          <a:prstGeom prst="rect">
            <a:avLst/>
          </a:prstGeom>
          <a:noFill/>
        </p:spPr>
        <p:txBody>
          <a:bodyPr wrap="square">
            <a:spAutoFit/>
          </a:bodyPr>
          <a:lstStyle/>
          <a:p>
            <a:endParaRPr lang="en-GB" sz="1400" b="0" i="0" dirty="0">
              <a:solidFill>
                <a:srgbClr val="2C3E50"/>
              </a:solidFill>
              <a:effectLst/>
              <a:latin typeface="Calibri" panose="020F0502020204030204" pitchFamily="34" charset="0"/>
            </a:endParaRPr>
          </a:p>
          <a:p>
            <a:endParaRPr lang="en-GB" sz="1400" dirty="0">
              <a:solidFill>
                <a:srgbClr val="2C3E50"/>
              </a:solidFill>
              <a:latin typeface="Calibri" panose="020F0502020204030204" pitchFamily="34" charset="0"/>
            </a:endParaRPr>
          </a:p>
          <a:p>
            <a:endParaRPr lang="en-GB" sz="1400" b="0" i="0" dirty="0">
              <a:solidFill>
                <a:srgbClr val="2C3E50"/>
              </a:solidFill>
              <a:effectLst/>
              <a:latin typeface="Calibri" panose="020F0502020204030204" pitchFamily="34" charset="0"/>
            </a:endParaRPr>
          </a:p>
          <a:p>
            <a:endParaRPr lang="en-GB" sz="1400" dirty="0">
              <a:solidFill>
                <a:srgbClr val="2C3E50"/>
              </a:solidFill>
              <a:latin typeface="Calibri" panose="020F0502020204030204" pitchFamily="34" charset="0"/>
            </a:endParaRPr>
          </a:p>
          <a:p>
            <a:endParaRPr lang="en-GB" sz="1400" b="0" i="0" dirty="0">
              <a:solidFill>
                <a:srgbClr val="2C3E50"/>
              </a:solidFill>
              <a:effectLst/>
              <a:latin typeface="Calibri" panose="020F0502020204030204" pitchFamily="34" charset="0"/>
            </a:endParaRPr>
          </a:p>
          <a:p>
            <a:endParaRPr lang="en-GB" sz="1400" dirty="0">
              <a:solidFill>
                <a:srgbClr val="2C3E50"/>
              </a:solidFill>
              <a:latin typeface="Calibri" panose="020F0502020204030204" pitchFamily="34" charset="0"/>
            </a:endParaRPr>
          </a:p>
          <a:p>
            <a:endParaRPr lang="en-GB" sz="1400" b="0" i="0" dirty="0">
              <a:solidFill>
                <a:srgbClr val="2C3E50"/>
              </a:solidFill>
              <a:effectLst/>
              <a:latin typeface="Calibri" panose="020F0502020204030204" pitchFamily="34" charset="0"/>
            </a:endParaRPr>
          </a:p>
          <a:p>
            <a:endParaRPr lang="en-GB" sz="1400" dirty="0">
              <a:solidFill>
                <a:srgbClr val="2C3E50"/>
              </a:solidFill>
              <a:latin typeface="Calibri" panose="020F0502020204030204" pitchFamily="34" charset="0"/>
            </a:endParaRPr>
          </a:p>
          <a:p>
            <a:endParaRPr lang="en-GB" sz="1400" b="0" i="0" dirty="0">
              <a:solidFill>
                <a:srgbClr val="2C3E50"/>
              </a:solidFill>
              <a:effectLst/>
              <a:latin typeface="Calibri" panose="020F0502020204030204" pitchFamily="34" charset="0"/>
            </a:endParaRPr>
          </a:p>
          <a:p>
            <a:endParaRPr lang="en-GB" sz="1400" dirty="0">
              <a:solidFill>
                <a:srgbClr val="2C3E50"/>
              </a:solidFill>
              <a:latin typeface="Calibri" panose="020F0502020204030204" pitchFamily="34" charset="0"/>
            </a:endParaRPr>
          </a:p>
          <a:p>
            <a:endParaRPr lang="en-GB" sz="1400" b="0" i="0" dirty="0">
              <a:solidFill>
                <a:srgbClr val="2C3E50"/>
              </a:solidFill>
              <a:effectLst/>
              <a:latin typeface="Calibri" panose="020F0502020204030204" pitchFamily="34" charset="0"/>
            </a:endParaRPr>
          </a:p>
          <a:p>
            <a:endParaRPr lang="en-GB" sz="1400" dirty="0">
              <a:solidFill>
                <a:srgbClr val="2C3E50"/>
              </a:solidFill>
              <a:latin typeface="Calibri" panose="020F0502020204030204" pitchFamily="34" charset="0"/>
            </a:endParaRPr>
          </a:p>
        </p:txBody>
      </p:sp>
      <p:sp>
        <p:nvSpPr>
          <p:cNvPr id="7" name="TextBox 6">
            <a:extLst>
              <a:ext uri="{FF2B5EF4-FFF2-40B4-BE49-F238E27FC236}">
                <a16:creationId xmlns:a16="http://schemas.microsoft.com/office/drawing/2014/main" id="{38451ACB-526B-349C-D9DF-1E77FD0EF98A}"/>
              </a:ext>
            </a:extLst>
          </p:cNvPr>
          <p:cNvSpPr txBox="1"/>
          <p:nvPr/>
        </p:nvSpPr>
        <p:spPr>
          <a:xfrm>
            <a:off x="384628" y="2792399"/>
            <a:ext cx="11654972" cy="1169551"/>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UNICEF (2013).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The first 1,000 days of life: The brain’s window of opportunity</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UNICEF-IRC. Available at: </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hlinkClick r:id="rId2"/>
              </a:rPr>
              <a:t>https://www.unicef-irc.org/article/958-the-first-1000-days-of-life-the-brains-window-of-opportunity.html</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(Accessed on 7th December 2023).</a:t>
            </a:r>
          </a:p>
        </p:txBody>
      </p:sp>
      <p:sp>
        <p:nvSpPr>
          <p:cNvPr id="6" name="TextBox 5">
            <a:extLst>
              <a:ext uri="{FF2B5EF4-FFF2-40B4-BE49-F238E27FC236}">
                <a16:creationId xmlns:a16="http://schemas.microsoft.com/office/drawing/2014/main" id="{300D625A-2167-46D0-EF9F-4537CDCE28F7}"/>
              </a:ext>
            </a:extLst>
          </p:cNvPr>
          <p:cNvSpPr txBox="1"/>
          <p:nvPr/>
        </p:nvSpPr>
        <p:spPr>
          <a:xfrm>
            <a:off x="217714" y="52049"/>
            <a:ext cx="11654971" cy="10433625"/>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i="0" dirty="0">
              <a:solidFill>
                <a:srgbClr val="2C3E5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Muglia, L.J., </a:t>
            </a:r>
            <a:r>
              <a:rPr lang="en-GB" sz="1400" b="0" i="0" dirty="0" err="1">
                <a:solidFill>
                  <a:srgbClr val="2C3E50"/>
                </a:solidFill>
                <a:effectLst/>
                <a:latin typeface="Calibri" panose="020F0502020204030204" pitchFamily="34" charset="0"/>
              </a:rPr>
              <a:t>Benhalima</a:t>
            </a:r>
            <a:r>
              <a:rPr lang="en-GB" sz="1400" b="0" i="0" dirty="0">
                <a:solidFill>
                  <a:srgbClr val="2C3E50"/>
                </a:solidFill>
                <a:effectLst/>
                <a:latin typeface="Calibri" panose="020F0502020204030204" pitchFamily="34" charset="0"/>
              </a:rPr>
              <a:t>, K., Tong, S. and </a:t>
            </a:r>
            <a:r>
              <a:rPr lang="en-GB" sz="1400" b="0" i="0" dirty="0" err="1">
                <a:solidFill>
                  <a:srgbClr val="2C3E50"/>
                </a:solidFill>
                <a:effectLst/>
                <a:latin typeface="Calibri" panose="020F0502020204030204" pitchFamily="34" charset="0"/>
              </a:rPr>
              <a:t>Ozanne</a:t>
            </a:r>
            <a:r>
              <a:rPr lang="en-GB" sz="1400" b="0" i="0" dirty="0">
                <a:solidFill>
                  <a:srgbClr val="2C3E50"/>
                </a:solidFill>
                <a:effectLst/>
                <a:latin typeface="Calibri" panose="020F0502020204030204" pitchFamily="34" charset="0"/>
              </a:rPr>
              <a:t>, S. (2022). Maternal factors during pregnancy influencing maternal, </a:t>
            </a:r>
            <a:r>
              <a:rPr lang="en-GB" sz="1400" b="0" i="0" dirty="0" err="1">
                <a:solidFill>
                  <a:srgbClr val="2C3E50"/>
                </a:solidFill>
                <a:effectLst/>
                <a:latin typeface="Calibri" panose="020F0502020204030204" pitchFamily="34" charset="0"/>
              </a:rPr>
              <a:t>fetal</a:t>
            </a:r>
            <a:r>
              <a:rPr lang="en-GB" sz="1400" b="0" i="0" dirty="0">
                <a:solidFill>
                  <a:srgbClr val="2C3E50"/>
                </a:solidFill>
                <a:effectLst/>
                <a:latin typeface="Calibri" panose="020F0502020204030204" pitchFamily="34" charset="0"/>
              </a:rPr>
              <a:t>, and childhood outcomes. </a:t>
            </a:r>
            <a:r>
              <a:rPr lang="en-GB" sz="1400" b="0" i="1" dirty="0">
                <a:solidFill>
                  <a:srgbClr val="2C3E50"/>
                </a:solidFill>
                <a:effectLst/>
                <a:latin typeface="Calibri" panose="020F0502020204030204" pitchFamily="34" charset="0"/>
              </a:rPr>
              <a:t>BMC Medicine</a:t>
            </a:r>
            <a:r>
              <a:rPr lang="en-GB" sz="1400" b="0" i="0" dirty="0">
                <a:solidFill>
                  <a:srgbClr val="2C3E50"/>
                </a:solidFill>
                <a:effectLst/>
                <a:latin typeface="Calibri" panose="020F0502020204030204" pitchFamily="34" charset="0"/>
              </a:rPr>
              <a:t>, 20(1). </a:t>
            </a:r>
            <a:r>
              <a:rPr lang="en-GB" sz="1400" b="0" i="0" dirty="0" err="1">
                <a:solidFill>
                  <a:srgbClr val="2C3E50"/>
                </a:solidFill>
                <a:effectLst/>
                <a:latin typeface="Calibri" panose="020F0502020204030204" pitchFamily="34" charset="0"/>
              </a:rPr>
              <a:t>doi:https</a:t>
            </a:r>
            <a:r>
              <a:rPr lang="en-GB" sz="1400" b="0" i="0" dirty="0">
                <a:solidFill>
                  <a:srgbClr val="2C3E50"/>
                </a:solidFill>
                <a:effectLst/>
                <a:latin typeface="Calibri" panose="020F0502020204030204" pitchFamily="34" charset="0"/>
              </a:rPr>
              <a:t>://doi.org/10.1186/s12916-022-02632-6 (Accessed on 13</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National Institute for Play. (n.d.). </a:t>
            </a:r>
            <a:r>
              <a:rPr lang="en-GB" sz="1400" b="0" i="1" dirty="0" err="1">
                <a:solidFill>
                  <a:srgbClr val="2C3E50"/>
                </a:solidFill>
                <a:effectLst/>
                <a:latin typeface="Calibri" panose="020F0502020204030204" pitchFamily="34" charset="0"/>
              </a:rPr>
              <a:t>Attunement</a:t>
            </a:r>
            <a:r>
              <a:rPr lang="en-GB" sz="1400" b="0" i="1" dirty="0">
                <a:solidFill>
                  <a:srgbClr val="2C3E50"/>
                </a:solidFill>
                <a:effectLst/>
                <a:latin typeface="Calibri" panose="020F0502020204030204" pitchFamily="34" charset="0"/>
              </a:rPr>
              <a:t> Play</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3"/>
              </a:rPr>
              <a:t>https://www.nifplay.org/what-is-play/types-of-play/attunement-play/</a:t>
            </a:r>
            <a:r>
              <a:rPr lang="en-GB" sz="1400" b="0" i="0" dirty="0">
                <a:solidFill>
                  <a:srgbClr val="2C3E50"/>
                </a:solidFill>
                <a:effectLst/>
                <a:latin typeface="Calibri" panose="020F0502020204030204" pitchFamily="34" charset="0"/>
              </a:rPr>
              <a:t>. (Accessed on 11</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January 2024)</a:t>
            </a: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i="0" dirty="0">
              <a:solidFill>
                <a:srgbClr val="2C3E5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Nutbrown, C. (2012). </a:t>
            </a:r>
            <a:r>
              <a:rPr lang="en-GB" sz="1400" b="0" i="1" dirty="0">
                <a:solidFill>
                  <a:srgbClr val="2C3E50"/>
                </a:solidFill>
                <a:effectLst/>
                <a:latin typeface="Calibri" panose="020F0502020204030204" pitchFamily="34" charset="0"/>
              </a:rPr>
              <a:t>FOUNDATIONS FOR QUALITY The independent review of early education and childcare qualifications Final Report Nutbrown Review</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4"/>
              </a:rPr>
              <a:t>https://assets.publishing.service.gov.uk/media/5a74af28ed915d0e8e39a315/Nutbrown-Review.pdf</a:t>
            </a:r>
            <a:r>
              <a:rPr lang="en-GB" sz="1400" b="0" i="0" dirty="0">
                <a:solidFill>
                  <a:srgbClr val="2C3E50"/>
                </a:solidFill>
                <a:effectLst/>
                <a:latin typeface="Calibri" panose="020F0502020204030204" pitchFamily="34" charset="0"/>
              </a:rPr>
              <a:t> (Accessed on 16th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Pacey.org.uk. (2016). </a:t>
            </a:r>
            <a:r>
              <a:rPr lang="en-GB" sz="1400" b="0" i="1" dirty="0">
                <a:solidFill>
                  <a:srgbClr val="2C3E50"/>
                </a:solidFill>
                <a:effectLst/>
                <a:latin typeface="Calibri" panose="020F0502020204030204" pitchFamily="34" charset="0"/>
              </a:rPr>
              <a:t>Professional Love in the early years</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5"/>
              </a:rPr>
              <a:t>https://www.pacey.org.uk/news-and-views/pacey-blog/2016/july-2016/%E2%80%98professional-love%E2%80%99-in-early-years-settings/</a:t>
            </a:r>
            <a:r>
              <a:rPr lang="en-GB" sz="1400" b="0" i="0" dirty="0">
                <a:solidFill>
                  <a:srgbClr val="2C3E50"/>
                </a:solidFill>
                <a:effectLst/>
                <a:latin typeface="Calibri" panose="020F0502020204030204" pitchFamily="34" charset="0"/>
              </a:rPr>
              <a:t> (Accessed on 13</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Pascal, C., Bertram, T. and Cole-</a:t>
            </a:r>
            <a:r>
              <a:rPr lang="en-GB" sz="1400" b="0" i="0" dirty="0" err="1">
                <a:solidFill>
                  <a:srgbClr val="2C3E50"/>
                </a:solidFill>
                <a:effectLst/>
                <a:latin typeface="Calibri" panose="020F0502020204030204" pitchFamily="34" charset="0"/>
              </a:rPr>
              <a:t>Albäck</a:t>
            </a:r>
            <a:r>
              <a:rPr lang="en-GB" sz="1400" b="0" i="0" dirty="0">
                <a:solidFill>
                  <a:srgbClr val="2C3E50"/>
                </a:solidFill>
                <a:effectLst/>
                <a:latin typeface="Calibri" panose="020F0502020204030204" pitchFamily="34" charset="0"/>
              </a:rPr>
              <a:t>, A. (2020). </a:t>
            </a:r>
            <a:r>
              <a:rPr lang="en-GB" sz="1400" b="0" i="1" dirty="0">
                <a:solidFill>
                  <a:srgbClr val="2C3E50"/>
                </a:solidFill>
                <a:effectLst/>
                <a:latin typeface="Calibri" panose="020F0502020204030204" pitchFamily="34" charset="0"/>
              </a:rPr>
              <a:t>EARLY YEARS WORKFORCE REVIEW Revisiting the Nutbrown Review -Policy and Impact</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6"/>
              </a:rPr>
              <a:t>https://www.suttontrust.com/wp-content/uploads/2020/08/Early_Years_Workforce_Review_.pdf</a:t>
            </a:r>
            <a:r>
              <a:rPr lang="en-GB" sz="1400" b="0" i="0" dirty="0">
                <a:solidFill>
                  <a:srgbClr val="2C3E50"/>
                </a:solidFill>
                <a:effectLst/>
                <a:latin typeface="Calibri" panose="020F0502020204030204" pitchFamily="34" charset="0"/>
              </a:rPr>
              <a:t> (Accessed on 16th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i="0" dirty="0">
              <a:solidFill>
                <a:srgbClr val="2C3E5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i="0" dirty="0">
              <a:solidFill>
                <a:srgbClr val="2C3E5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Pathways.org. (n.d.). </a:t>
            </a:r>
            <a:r>
              <a:rPr lang="en-GB" sz="1400" b="0" i="1" dirty="0">
                <a:solidFill>
                  <a:srgbClr val="2C3E50"/>
                </a:solidFill>
                <a:effectLst/>
                <a:latin typeface="Calibri" panose="020F0502020204030204" pitchFamily="34" charset="0"/>
              </a:rPr>
              <a:t>Tummy Time at 1 Month</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7"/>
              </a:rPr>
              <a:t>https://pathways.org/watch/tummy-time-abilities-at-1-month/</a:t>
            </a:r>
            <a:r>
              <a:rPr lang="en-GB" sz="1400" b="0" i="0" dirty="0">
                <a:solidFill>
                  <a:srgbClr val="2C3E50"/>
                </a:solidFill>
                <a:effectLst/>
                <a:latin typeface="Calibri" panose="020F0502020204030204" pitchFamily="34" charset="0"/>
              </a:rPr>
              <a:t>  </a:t>
            </a:r>
            <a:r>
              <a:rPr lang="en-GB" sz="1400" dirty="0">
                <a:solidFill>
                  <a:srgbClr val="2C3E50"/>
                </a:solidFill>
                <a:latin typeface="Calibri" panose="020F0502020204030204" pitchFamily="34" charset="0"/>
              </a:rPr>
              <a:t>(</a:t>
            </a:r>
            <a:r>
              <a:rPr lang="en-GB" sz="1400" b="0" i="0" dirty="0">
                <a:solidFill>
                  <a:srgbClr val="2C3E50"/>
                </a:solidFill>
                <a:effectLst/>
                <a:latin typeface="Calibri" panose="020F0502020204030204" pitchFamily="34" charset="0"/>
              </a:rPr>
              <a:t>Accessed on 14</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January 2024).</a:t>
            </a: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i="0" dirty="0">
              <a:solidFill>
                <a:srgbClr val="2C3E5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Pound, L. (2014). </a:t>
            </a:r>
            <a:r>
              <a:rPr lang="en-GB" sz="1400" b="0" i="1" dirty="0">
                <a:solidFill>
                  <a:srgbClr val="2C3E50"/>
                </a:solidFill>
                <a:effectLst/>
                <a:latin typeface="Calibri" panose="020F0502020204030204" pitchFamily="34" charset="0"/>
              </a:rPr>
              <a:t>How children learn</a:t>
            </a:r>
            <a:r>
              <a:rPr lang="en-GB" sz="1400" b="0" i="0" dirty="0">
                <a:solidFill>
                  <a:srgbClr val="2C3E50"/>
                </a:solidFill>
                <a:effectLst/>
                <a:latin typeface="Calibri" panose="020F0502020204030204" pitchFamily="34" charset="0"/>
              </a:rPr>
              <a:t>. London: Practical Pre-School Books.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Professional Love in Early Years Settings: A Report of the Summary of Findings. (n.d.). Available at: </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hlinkClick r:id="rId8"/>
              </a:rPr>
              <a:t>https://www.eymatters.co.uk/wp-content/uploads/2021/04/pleys-report_singlepages.pdf</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(Accessed on 13th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PS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FamilyNYC</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(n.d.). </a:t>
            </a:r>
            <a:r>
              <a:rPr kumimoji="0" lang="en-GB" sz="1400" b="0" i="1"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Pikler</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Principles</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Available at: </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hlinkClick r:id="rId9"/>
              </a:rPr>
              <a:t>https://www.psfamilynyc.org/about-psfamilynyc/pikler-childcare-principles/</a:t>
            </a: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(Accessed  on 11</a:t>
            </a:r>
            <a:r>
              <a:rPr kumimoji="0" lang="en-GB" sz="1400" b="0" i="0" u="none" strike="noStrike" kern="1200" cap="none" spc="0" normalizeH="0" baseline="30000" noProof="0" dirty="0">
                <a:ln>
                  <a:noFill/>
                </a:ln>
                <a:solidFill>
                  <a:srgbClr val="2C3E50"/>
                </a:solidFill>
                <a:effectLst/>
                <a:uLnTx/>
                <a:uFillTx/>
                <a:latin typeface="Calibri" panose="020F0502020204030204" pitchFamily="34" charset="0"/>
                <a:ea typeface="+mn-ea"/>
                <a:cs typeface="+mn-cs"/>
              </a:rPr>
              <a:t>th</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Psychology, in,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Behavioral</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and Science, S. (2022).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Classical Conditioning – The Pavlov’s Dogs Experiment</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Communication Theory. Available at: </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hlinkClick r:id="rId10"/>
              </a:rPr>
              <a:t>https://www.communicationtheory.org/classical-conditioning-the-pavlovs-dogs-experiment/</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(Accessed on 14</a:t>
            </a:r>
            <a:r>
              <a:rPr kumimoji="0" lang="en-GB" sz="1400" b="0" i="0" u="none" strike="noStrike" kern="1200" cap="none" spc="0" normalizeH="0" baseline="30000" noProof="0" dirty="0">
                <a:ln>
                  <a:noFill/>
                </a:ln>
                <a:solidFill>
                  <a:srgbClr val="2C3E50"/>
                </a:solidFill>
                <a:effectLst/>
                <a:uLnTx/>
                <a:uFillTx/>
                <a:latin typeface="Calibri" panose="020F0502020204030204" pitchFamily="34" charset="0"/>
                <a:ea typeface="+mn-ea"/>
                <a:cs typeface="+mn-cs"/>
              </a:rPr>
              <a:t>th</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i="0" dirty="0">
              <a:solidFill>
                <a:srgbClr val="2C3E5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p:txBody>
      </p:sp>
      <p:sp>
        <p:nvSpPr>
          <p:cNvPr id="2" name="Rectangle 1">
            <a:extLst>
              <a:ext uri="{FF2B5EF4-FFF2-40B4-BE49-F238E27FC236}">
                <a16:creationId xmlns:a16="http://schemas.microsoft.com/office/drawing/2014/main" id="{E7CB8D33-DD4B-286C-0425-CB1B64A02C32}"/>
              </a:ext>
            </a:extLst>
          </p:cNvPr>
          <p:cNvSpPr/>
          <p:nvPr/>
        </p:nvSpPr>
        <p:spPr>
          <a:xfrm flipV="1">
            <a:off x="493486" y="3331028"/>
            <a:ext cx="11379199" cy="630921"/>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1454612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472D6F4-58A9-0278-CFAC-A779006F5186}"/>
              </a:ext>
            </a:extLst>
          </p:cNvPr>
          <p:cNvSpPr txBox="1"/>
          <p:nvPr/>
        </p:nvSpPr>
        <p:spPr>
          <a:xfrm>
            <a:off x="174170" y="4205162"/>
            <a:ext cx="11698514" cy="181588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solidFill>
                  <a:srgbClr val="2C3E50"/>
                </a:solidFill>
                <a:latin typeface="Calibri" panose="020F0502020204030204" pitchFamily="34" charset="0"/>
              </a:rPr>
              <a:t>V</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an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Rosmalen</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L., van der Veer, R. and C. P. van der Horst, F. (2020). The nature of love: Harlow, Bowlby and Bettelheim on affectionless mothers.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History of Psychiatry</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31(2), p.0957154X1989899.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doi:https</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://doi.org/10.1177/0957154x19898997 (Accessed on 13</a:t>
            </a:r>
            <a:r>
              <a:rPr kumimoji="0" lang="en-GB" sz="1400" b="0" i="0" u="none" strike="noStrike" kern="1200" cap="none" spc="0" normalizeH="0" baseline="30000" noProof="0" dirty="0">
                <a:ln>
                  <a:noFill/>
                </a:ln>
                <a:solidFill>
                  <a:srgbClr val="2C3E50"/>
                </a:solidFill>
                <a:effectLst/>
                <a:uLnTx/>
                <a:uFillTx/>
                <a:latin typeface="Calibri" panose="020F0502020204030204" pitchFamily="34" charset="0"/>
                <a:ea typeface="+mn-ea"/>
                <a:cs typeface="+mn-cs"/>
              </a:rPr>
              <a:t>th</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Wang, Y.,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Derakhshan</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 and Pan, Z. (2022). Positioning an Agenda on a Loving Pedagogy in Second Language Acquisition: Conceptualization, Practice, and Research.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Frontiers in Psychology</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13.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doi:https</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://doi.org/10.3389/fpsyg.2022.894190 (Accessed on 13</a:t>
            </a:r>
            <a:r>
              <a:rPr kumimoji="0" lang="en-GB" sz="1400" b="0" i="0" u="none" strike="noStrike" kern="1200" cap="none" spc="0" normalizeH="0" baseline="30000" noProof="0" dirty="0">
                <a:ln>
                  <a:noFill/>
                </a:ln>
                <a:solidFill>
                  <a:srgbClr val="2C3E50"/>
                </a:solidFill>
                <a:effectLst/>
                <a:uLnTx/>
                <a:uFillTx/>
                <a:latin typeface="Calibri" panose="020F0502020204030204" pitchFamily="34" charset="0"/>
                <a:ea typeface="+mn-ea"/>
                <a:cs typeface="+mn-cs"/>
              </a:rPr>
              <a:t>th</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Welsh Government (2017).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Flying Start Health Programme Guidance</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Available at: </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hlinkClick r:id="rId2"/>
              </a:rPr>
              <a:t>https://www.gov.wales/sites/default/files/publications/2019-07/flying-start-health-programme-guidance_0.pdf</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(Accessed on 13th January 2024).</a:t>
            </a:r>
          </a:p>
        </p:txBody>
      </p:sp>
      <p:pic>
        <p:nvPicPr>
          <p:cNvPr id="9" name="Picture 8">
            <a:extLst>
              <a:ext uri="{FF2B5EF4-FFF2-40B4-BE49-F238E27FC236}">
                <a16:creationId xmlns:a16="http://schemas.microsoft.com/office/drawing/2014/main" id="{739C1AAA-A7D5-4F0C-DC9B-D29222D29528}"/>
              </a:ext>
            </a:extLst>
          </p:cNvPr>
          <p:cNvPicPr>
            <a:picLocks noChangeAspect="1"/>
          </p:cNvPicPr>
          <p:nvPr/>
        </p:nvPicPr>
        <p:blipFill>
          <a:blip r:embed="rId3"/>
          <a:stretch>
            <a:fillRect/>
          </a:stretch>
        </p:blipFill>
        <p:spPr>
          <a:xfrm>
            <a:off x="246743" y="3643217"/>
            <a:ext cx="11228832" cy="496186"/>
          </a:xfrm>
          <a:prstGeom prst="rect">
            <a:avLst/>
          </a:prstGeom>
        </p:spPr>
      </p:pic>
      <p:sp>
        <p:nvSpPr>
          <p:cNvPr id="3" name="TextBox 2">
            <a:extLst>
              <a:ext uri="{FF2B5EF4-FFF2-40B4-BE49-F238E27FC236}">
                <a16:creationId xmlns:a16="http://schemas.microsoft.com/office/drawing/2014/main" id="{41253940-F910-E9D6-B2E8-65A3D753C492}"/>
              </a:ext>
            </a:extLst>
          </p:cNvPr>
          <p:cNvSpPr txBox="1"/>
          <p:nvPr/>
        </p:nvSpPr>
        <p:spPr>
          <a:xfrm>
            <a:off x="174170" y="136436"/>
            <a:ext cx="11829143" cy="3754874"/>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Schwarzenberg, S.J. and Georgieff, M.K. (2018). Advocacy for Improving Nutrition in the First 1000 Days to Support Childhood Development and Adult Health. </a:t>
            </a:r>
            <a:r>
              <a:rPr kumimoji="0" lang="en-GB" sz="1400" b="0" i="1"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Pediatrics</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141(2), p.e20173716. </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rPr>
              <a:t>doi:</a:t>
            </a:r>
            <a:r>
              <a:rPr kumimoji="0" lang="en-GB" sz="1400" b="0" i="0" u="none" strike="noStrike" kern="1200" cap="none" spc="0" normalizeH="0" baseline="0" noProof="0" dirty="0" err="1">
                <a:ln>
                  <a:noFill/>
                </a:ln>
                <a:solidFill>
                  <a:srgbClr val="2C3E50"/>
                </a:solidFill>
                <a:effectLst/>
                <a:uLnTx/>
                <a:uFillTx/>
                <a:latin typeface="Calibri" panose="020F0502020204030204" pitchFamily="34" charset="0"/>
                <a:ea typeface="+mn-ea"/>
                <a:cs typeface="+mn-cs"/>
                <a:hlinkClick r:id="rId4"/>
              </a:rPr>
              <a:t>https</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hlinkClick r:id="rId4"/>
              </a:rPr>
              <a:t>://doi.org/10.1542/peds.2017-3716</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(Accessed on 7th December 2023).</a:t>
            </a:r>
          </a:p>
          <a:p>
            <a:endParaRPr lang="en-GB" sz="1400" dirty="0">
              <a:solidFill>
                <a:srgbClr val="2C3E50"/>
              </a:solidFill>
              <a:latin typeface="Calibri" panose="020F0502020204030204" pitchFamily="34" charset="0"/>
            </a:endParaRPr>
          </a:p>
          <a:p>
            <a:r>
              <a:rPr lang="en-GB" sz="1400" b="0" i="0" dirty="0">
                <a:solidFill>
                  <a:srgbClr val="2C3E50"/>
                </a:solidFill>
                <a:effectLst/>
                <a:latin typeface="Calibri" panose="020F0502020204030204" pitchFamily="34" charset="0"/>
              </a:rPr>
              <a:t>Study of the Mind. (n.d.). </a:t>
            </a:r>
            <a:r>
              <a:rPr lang="en-GB" sz="1400" b="0" i="1" dirty="0">
                <a:solidFill>
                  <a:srgbClr val="2C3E50"/>
                </a:solidFill>
                <a:effectLst/>
                <a:latin typeface="Calibri" panose="020F0502020204030204" pitchFamily="34" charset="0"/>
              </a:rPr>
              <a:t>Journal #8: </a:t>
            </a:r>
            <a:r>
              <a:rPr lang="en-GB" sz="1400" b="0" i="1" dirty="0" err="1">
                <a:solidFill>
                  <a:srgbClr val="2C3E50"/>
                </a:solidFill>
                <a:effectLst/>
                <a:latin typeface="Calibri" panose="020F0502020204030204" pitchFamily="34" charset="0"/>
              </a:rPr>
              <a:t>Urie</a:t>
            </a:r>
            <a:r>
              <a:rPr lang="en-GB" sz="1400" b="0" i="1" dirty="0">
                <a:solidFill>
                  <a:srgbClr val="2C3E50"/>
                </a:solidFill>
                <a:effectLst/>
                <a:latin typeface="Calibri" panose="020F0502020204030204" pitchFamily="34" charset="0"/>
              </a:rPr>
              <a:t> Bronfenbrenner’s Ecological Systems Theory</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5"/>
              </a:rPr>
              <a:t>http://psychologydos.weebly.com/psych-journal/journal-8-urie-bronfenbrenners-ecological-systems-theory</a:t>
            </a:r>
            <a:r>
              <a:rPr lang="en-GB" sz="1400" b="0" i="0" dirty="0">
                <a:solidFill>
                  <a:srgbClr val="2C3E50"/>
                </a:solidFill>
                <a:effectLst/>
                <a:latin typeface="Calibri" panose="020F0502020204030204" pitchFamily="34" charset="0"/>
              </a:rPr>
              <a:t> (Accessed on 13th January 2024)</a:t>
            </a:r>
          </a:p>
          <a:p>
            <a:endParaRPr lang="en-GB" sz="1400" dirty="0">
              <a:solidFill>
                <a:srgbClr val="2C3E50"/>
              </a:solidFill>
              <a:latin typeface="Calibri" panose="020F0502020204030204" pitchFamily="34" charset="0"/>
            </a:endParaRPr>
          </a:p>
          <a:p>
            <a:r>
              <a:rPr lang="en-GB" sz="1400" b="0" i="0" dirty="0">
                <a:solidFill>
                  <a:srgbClr val="2C3E50"/>
                </a:solidFill>
                <a:effectLst/>
                <a:latin typeface="Calibri" panose="020F0502020204030204" pitchFamily="34" charset="0"/>
              </a:rPr>
              <a:t>The Early Years &amp; Childcare Service (2021). </a:t>
            </a:r>
            <a:r>
              <a:rPr lang="en-GB" sz="1400" b="0" i="1" dirty="0">
                <a:solidFill>
                  <a:srgbClr val="2C3E50"/>
                </a:solidFill>
                <a:effectLst/>
                <a:latin typeface="Calibri" panose="020F0502020204030204" pitchFamily="34" charset="0"/>
              </a:rPr>
              <a:t>Exploring Pedagogy - Introducing </a:t>
            </a:r>
            <a:r>
              <a:rPr lang="en-GB" sz="1400" b="0" i="1" dirty="0" err="1">
                <a:solidFill>
                  <a:srgbClr val="2C3E50"/>
                </a:solidFill>
                <a:effectLst/>
                <a:latin typeface="Calibri" panose="020F0502020204030204" pitchFamily="34" charset="0"/>
              </a:rPr>
              <a:t>Urie</a:t>
            </a:r>
            <a:r>
              <a:rPr lang="en-GB" sz="1400" b="0" i="1" dirty="0">
                <a:solidFill>
                  <a:srgbClr val="2C3E50"/>
                </a:solidFill>
                <a:effectLst/>
                <a:latin typeface="Calibri" panose="020F0502020204030204" pitchFamily="34" charset="0"/>
              </a:rPr>
              <a:t> Bronfenbrenner</a:t>
            </a:r>
            <a:r>
              <a:rPr lang="en-GB" sz="1400" b="0" i="0" dirty="0">
                <a:solidFill>
                  <a:srgbClr val="2C3E50"/>
                </a:solidFill>
                <a:effectLst/>
                <a:latin typeface="Calibri" panose="020F0502020204030204" pitchFamily="34" charset="0"/>
              </a:rPr>
              <a:t>. [online] The Education People. Available at: </a:t>
            </a:r>
            <a:r>
              <a:rPr lang="en-GB" sz="1400" b="0" i="0" dirty="0">
                <a:solidFill>
                  <a:srgbClr val="2C3E50"/>
                </a:solidFill>
                <a:effectLst/>
                <a:latin typeface="Calibri" panose="020F0502020204030204" pitchFamily="34" charset="0"/>
                <a:hlinkClick r:id="rId6"/>
              </a:rPr>
              <a:t>https://www.theeducationpeople.org/blog/exploring-pedagogy-introducing-urie-bronfenbrenner/</a:t>
            </a:r>
            <a:r>
              <a:rPr lang="en-GB" sz="1400" b="0" i="0" dirty="0">
                <a:solidFill>
                  <a:srgbClr val="2C3E50"/>
                </a:solidFill>
                <a:effectLst/>
                <a:latin typeface="Calibri" panose="020F0502020204030204" pitchFamily="34" charset="0"/>
              </a:rPr>
              <a:t> (Accessed on 13</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January 2024) </a:t>
            </a:r>
          </a:p>
          <a:p>
            <a:endParaRPr lang="en-GB" sz="1400" dirty="0">
              <a:solidFill>
                <a:srgbClr val="2C3E50"/>
              </a:solidFill>
              <a:latin typeface="Calibri" panose="020F0502020204030204" pitchFamily="34" charset="0"/>
            </a:endParaRPr>
          </a:p>
          <a:p>
            <a:r>
              <a:rPr lang="en-GB" sz="1400" b="0" i="0" dirty="0">
                <a:solidFill>
                  <a:srgbClr val="2C3E50"/>
                </a:solidFill>
                <a:effectLst/>
                <a:latin typeface="Calibri" panose="020F0502020204030204" pitchFamily="34" charset="0"/>
              </a:rPr>
              <a:t>The Empowered Educator. (2017). </a:t>
            </a:r>
            <a:r>
              <a:rPr lang="en-GB" sz="1400" b="0" i="1" dirty="0">
                <a:solidFill>
                  <a:srgbClr val="2C3E50"/>
                </a:solidFill>
                <a:effectLst/>
                <a:latin typeface="Calibri" panose="020F0502020204030204" pitchFamily="34" charset="0"/>
              </a:rPr>
              <a:t>How to Extend Block Play for Early Learning - Includes Free Factsheet</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7"/>
              </a:rPr>
              <a:t>https://www.theempowerededucatoronline.com/2017/08/block-play-ideas.html/</a:t>
            </a:r>
            <a:r>
              <a:rPr lang="en-GB" sz="1400" b="0" i="0" dirty="0">
                <a:solidFill>
                  <a:srgbClr val="2C3E50"/>
                </a:solidFill>
                <a:effectLst/>
                <a:latin typeface="Calibri" panose="020F0502020204030204" pitchFamily="34" charset="0"/>
              </a:rPr>
              <a:t> (Accessed on 15</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January 2024).</a:t>
            </a:r>
            <a:endParaRPr lang="en-GB" sz="1400" dirty="0">
              <a:solidFill>
                <a:srgbClr val="2C3E50"/>
              </a:solidFill>
              <a:latin typeface="Calibri" panose="020F0502020204030204" pitchFamily="34" charset="0"/>
            </a:endParaRPr>
          </a:p>
          <a:p>
            <a:endParaRPr lang="en-GB" sz="1400" b="0" i="0" dirty="0">
              <a:solidFill>
                <a:srgbClr val="2C3E50"/>
              </a:solidFill>
              <a:effectLst/>
              <a:latin typeface="Calibri" panose="020F0502020204030204" pitchFamily="34" charset="0"/>
            </a:endParaRPr>
          </a:p>
          <a:p>
            <a:r>
              <a:rPr lang="en-GB" sz="1400" b="0" i="0" dirty="0">
                <a:solidFill>
                  <a:srgbClr val="2C3E50"/>
                </a:solidFill>
                <a:effectLst/>
                <a:latin typeface="Calibri" panose="020F0502020204030204" pitchFamily="34" charset="0"/>
              </a:rPr>
              <a:t>TTS. (n.d.). </a:t>
            </a:r>
            <a:r>
              <a:rPr lang="en-GB" sz="1400" b="0" i="1" dirty="0">
                <a:solidFill>
                  <a:srgbClr val="2C3E50"/>
                </a:solidFill>
                <a:effectLst/>
                <a:latin typeface="Calibri" panose="020F0502020204030204" pitchFamily="34" charset="0"/>
              </a:rPr>
              <a:t>Loose parts play by Little Miss Early Years</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8"/>
              </a:rPr>
              <a:t>https://www.tts-group.co.uk/blog/2017/02/07/loose-part-play-little-miss-early-years.html</a:t>
            </a:r>
            <a:r>
              <a:rPr lang="en-GB" sz="1400" b="0" i="0" dirty="0">
                <a:solidFill>
                  <a:srgbClr val="2C3E50"/>
                </a:solidFill>
                <a:effectLst/>
                <a:latin typeface="Calibri" panose="020F0502020204030204" pitchFamily="34" charset="0"/>
              </a:rPr>
              <a:t> (Accessed on 14th January 2024).</a:t>
            </a:r>
          </a:p>
          <a:p>
            <a:endParaRPr lang="en-GB" sz="1400" dirty="0">
              <a:solidFill>
                <a:srgbClr val="2C3E50"/>
              </a:solidFill>
              <a:latin typeface="Calibri" panose="020F0502020204030204" pitchFamily="34" charset="0"/>
            </a:endParaRPr>
          </a:p>
          <a:p>
            <a:endParaRPr lang="en-GB" sz="1400" dirty="0"/>
          </a:p>
        </p:txBody>
      </p:sp>
    </p:spTree>
    <p:extLst>
      <p:ext uri="{BB962C8B-B14F-4D97-AF65-F5344CB8AC3E}">
        <p14:creationId xmlns:p14="http://schemas.microsoft.com/office/powerpoint/2010/main" val="25426861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A5BBDBB-B26D-BA14-A845-622387846FA7}"/>
              </a:ext>
            </a:extLst>
          </p:cNvPr>
          <p:cNvSpPr txBox="1"/>
          <p:nvPr/>
        </p:nvSpPr>
        <p:spPr>
          <a:xfrm>
            <a:off x="105228" y="0"/>
            <a:ext cx="11981543" cy="3108543"/>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err="1">
                <a:solidFill>
                  <a:srgbClr val="2C3E50"/>
                </a:solidFill>
                <a:effectLst/>
                <a:latin typeface="Calibri" panose="020F0502020204030204" pitchFamily="34" charset="0"/>
              </a:rPr>
              <a:t>Wunderled</a:t>
            </a:r>
            <a:r>
              <a:rPr lang="en-GB" sz="1400" b="0" i="0" dirty="0">
                <a:solidFill>
                  <a:srgbClr val="2C3E50"/>
                </a:solidFill>
                <a:effectLst/>
                <a:latin typeface="Calibri" panose="020F0502020204030204" pitchFamily="34" charset="0"/>
              </a:rPr>
              <a:t>. (n.d.). </a:t>
            </a:r>
            <a:r>
              <a:rPr lang="en-GB" sz="1400" b="0" i="1" dirty="0">
                <a:solidFill>
                  <a:srgbClr val="2C3E50"/>
                </a:solidFill>
                <a:effectLst/>
                <a:latin typeface="Calibri" panose="020F0502020204030204" pitchFamily="34" charset="0"/>
              </a:rPr>
              <a:t>The Benefits of Clay Play: Understanding the Exploration Stage of Children</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2"/>
              </a:rPr>
              <a:t>https://wunderled.com/blog/the-benefits-of-clay-play-understanding-the-exploration-stage-of-children/</a:t>
            </a:r>
            <a:r>
              <a:rPr lang="en-GB" sz="1400" b="0" i="0" dirty="0">
                <a:solidFill>
                  <a:srgbClr val="2C3E50"/>
                </a:solidFill>
                <a:effectLst/>
                <a:latin typeface="Calibri" panose="020F0502020204030204" pitchFamily="34" charset="0"/>
              </a:rPr>
              <a:t> (Accessed on 15</a:t>
            </a:r>
            <a:r>
              <a:rPr lang="en-GB" sz="1400" b="0" i="0" baseline="30000" dirty="0">
                <a:solidFill>
                  <a:srgbClr val="2C3E50"/>
                </a:solidFill>
                <a:effectLst/>
                <a:latin typeface="Calibri" panose="020F0502020204030204" pitchFamily="34" charset="0"/>
              </a:rPr>
              <a:t>th</a:t>
            </a:r>
            <a:r>
              <a:rPr lang="en-GB" sz="1400" b="0" i="0" dirty="0">
                <a:solidFill>
                  <a:srgbClr val="2C3E50"/>
                </a:solidFill>
                <a:effectLst/>
                <a:latin typeface="Calibri" panose="020F0502020204030204" pitchFamily="34" charset="0"/>
              </a:rPr>
              <a:t> January 2024).</a:t>
            </a: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i="0" dirty="0">
              <a:solidFill>
                <a:srgbClr val="2C3E5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www.tommys.org. (n.d.). </a:t>
            </a:r>
            <a:r>
              <a:rPr lang="en-GB" sz="1400" b="0" i="1" dirty="0">
                <a:solidFill>
                  <a:srgbClr val="2C3E50"/>
                </a:solidFill>
                <a:effectLst/>
                <a:latin typeface="Calibri" panose="020F0502020204030204" pitchFamily="34" charset="0"/>
              </a:rPr>
              <a:t>Study shows benefits of mindfulness in pregnancy | Tommy’s</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3"/>
              </a:rPr>
              <a:t>https://www.tommys.org/pregnancy-information/blogs-and-stories/im-pregnant/pregnancy-news-and-blogs/study-shows-benefits-mindfulness-pregnancy</a:t>
            </a:r>
            <a:r>
              <a:rPr lang="en-GB" sz="1400" dirty="0">
                <a:solidFill>
                  <a:srgbClr val="2C3E50"/>
                </a:solidFill>
                <a:latin typeface="Calibri" panose="020F0502020204030204" pitchFamily="34" charset="0"/>
              </a:rPr>
              <a:t> (Accessed on 14th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b="0" i="0" dirty="0">
              <a:solidFill>
                <a:srgbClr val="2C3E50"/>
              </a:solidFill>
              <a:effectLst/>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www.youtube.com. (n.d.). </a:t>
            </a:r>
            <a:r>
              <a:rPr lang="en-GB" sz="1400" b="0" i="1" dirty="0">
                <a:solidFill>
                  <a:srgbClr val="2C3E50"/>
                </a:solidFill>
                <a:effectLst/>
                <a:latin typeface="Calibri" panose="020F0502020204030204" pitchFamily="34" charset="0"/>
              </a:rPr>
              <a:t>How can I practice mindfulness during my pregnancy?</a:t>
            </a:r>
            <a:r>
              <a:rPr lang="en-GB" sz="1400" b="0" i="0" dirty="0">
                <a:solidFill>
                  <a:srgbClr val="2C3E50"/>
                </a:solidFill>
                <a:effectLst/>
                <a:latin typeface="Calibri" panose="020F0502020204030204" pitchFamily="34" charset="0"/>
              </a:rPr>
              <a:t> [online] Available at: </a:t>
            </a:r>
            <a:r>
              <a:rPr lang="en-GB" sz="1400" b="0" i="0" dirty="0">
                <a:solidFill>
                  <a:srgbClr val="2C3E50"/>
                </a:solidFill>
                <a:effectLst/>
                <a:latin typeface="Calibri" panose="020F0502020204030204" pitchFamily="34" charset="0"/>
                <a:hlinkClick r:id="rId4"/>
              </a:rPr>
              <a:t>https://www.youtube.com/watch?v=p1Ptn7n6bok</a:t>
            </a:r>
            <a:r>
              <a:rPr lang="en-GB" sz="1400" b="0" i="0" dirty="0">
                <a:solidFill>
                  <a:srgbClr val="2C3E50"/>
                </a:solidFill>
                <a:effectLst/>
                <a:latin typeface="Calibri" panose="020F0502020204030204" pitchFamily="34" charset="0"/>
              </a:rPr>
              <a:t>  </a:t>
            </a:r>
            <a:r>
              <a:rPr lang="en-GB" sz="1400" dirty="0">
                <a:solidFill>
                  <a:srgbClr val="2C3E50"/>
                </a:solidFill>
                <a:latin typeface="Calibri" panose="020F0502020204030204" pitchFamily="34" charset="0"/>
              </a:rPr>
              <a:t>(</a:t>
            </a:r>
            <a:r>
              <a:rPr lang="en-GB" sz="1400" b="0" i="0" dirty="0">
                <a:solidFill>
                  <a:srgbClr val="2C3E50"/>
                </a:solidFill>
                <a:effectLst/>
                <a:latin typeface="Calibri" panose="020F0502020204030204" pitchFamily="34" charset="0"/>
              </a:rPr>
              <a:t>Accessed on 14th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400" u="none" strike="noStrike" kern="1200" cap="none" spc="0" normalizeH="0" baseline="0" noProof="0" dirty="0">
              <a:ln>
                <a:noFill/>
              </a:ln>
              <a:solidFill>
                <a:srgbClr val="2C3E50"/>
              </a:solidFill>
              <a:uLnTx/>
              <a:uFillTx/>
              <a:latin typeface="Calibri" panose="020F0502020204030204" pitchFamily="34"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www.youtube.com. (n.d.). </a:t>
            </a:r>
            <a:r>
              <a:rPr kumimoji="0" lang="en-GB" sz="1400" b="0" i="1"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The first 1,000 days of life.</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[online] Available at: https://youtu.be/nktd6VgfRaA (Accessed on 3</a:t>
            </a:r>
            <a:r>
              <a:rPr kumimoji="0" lang="en-GB" sz="1400" b="0" i="0" u="none" strike="noStrike" kern="1200" cap="none" spc="0" normalizeH="0" baseline="30000" noProof="0" dirty="0">
                <a:ln>
                  <a:noFill/>
                </a:ln>
                <a:solidFill>
                  <a:srgbClr val="2C3E50"/>
                </a:solidFill>
                <a:effectLst/>
                <a:uLnTx/>
                <a:uFillTx/>
                <a:latin typeface="Calibri" panose="020F0502020204030204" pitchFamily="34" charset="0"/>
                <a:ea typeface="+mn-ea"/>
                <a:cs typeface="+mn-cs"/>
              </a:rPr>
              <a:t>rd</a:t>
            </a:r>
            <a:r>
              <a:rPr kumimoji="0" lang="en-GB" sz="1400" b="0" i="0" u="none" strike="noStrike" kern="1200" cap="none" spc="0" normalizeH="0" baseline="0" noProof="0" dirty="0">
                <a:ln>
                  <a:noFill/>
                </a:ln>
                <a:solidFill>
                  <a:srgbClr val="2C3E50"/>
                </a:solidFill>
                <a:effectLst/>
                <a:uLnTx/>
                <a:uFillTx/>
                <a:latin typeface="Calibri" panose="020F0502020204030204" pitchFamily="34" charset="0"/>
                <a:ea typeface="+mn-ea"/>
                <a:cs typeface="+mn-cs"/>
              </a:rPr>
              <a:t> January 2024).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solidFill>
                <a:srgbClr val="2C3E50"/>
              </a:solidFill>
              <a:latin typeface="Calibri" panose="020F050202020403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i="0" dirty="0">
                <a:solidFill>
                  <a:srgbClr val="2C3E50"/>
                </a:solidFill>
                <a:effectLst/>
                <a:latin typeface="Calibri" panose="020F0502020204030204" pitchFamily="34" charset="0"/>
              </a:rPr>
              <a:t>Years, L.G. &amp; C.E.-M.F.F. (n.d.). </a:t>
            </a:r>
            <a:r>
              <a:rPr lang="en-GB" sz="1400" b="0" i="1" dirty="0">
                <a:solidFill>
                  <a:srgbClr val="2C3E50"/>
                </a:solidFill>
                <a:effectLst/>
                <a:latin typeface="Calibri" panose="020F0502020204030204" pitchFamily="34" charset="0"/>
              </a:rPr>
              <a:t>Exploring and playing with objects - treasure baskets and heuristic play</a:t>
            </a:r>
            <a:r>
              <a:rPr lang="en-GB" sz="1400" b="0" i="0" dirty="0">
                <a:solidFill>
                  <a:srgbClr val="2C3E50"/>
                </a:solidFill>
                <a:effectLst/>
                <a:latin typeface="Calibri" panose="020F0502020204030204" pitchFamily="34" charset="0"/>
              </a:rPr>
              <a:t>. [online] www.mffy.com. Available at: </a:t>
            </a:r>
            <a:r>
              <a:rPr lang="en-GB" sz="1400" b="0" i="0" dirty="0">
                <a:solidFill>
                  <a:srgbClr val="2C3E50"/>
                </a:solidFill>
                <a:effectLst/>
                <a:latin typeface="Calibri" panose="020F0502020204030204" pitchFamily="34" charset="0"/>
                <a:hlinkClick r:id="rId5"/>
              </a:rPr>
              <a:t>https://www.mffy.com/blog/exploring-and-playing-with-objects-treasure-baskets-and-heuristic-play</a:t>
            </a:r>
            <a:r>
              <a:rPr lang="en-GB" sz="1400" b="0" i="0" dirty="0">
                <a:solidFill>
                  <a:srgbClr val="2C3E50"/>
                </a:solidFill>
                <a:effectLst/>
                <a:latin typeface="Calibri" panose="020F0502020204030204" pitchFamily="34" charset="0"/>
              </a:rPr>
              <a:t> (Accessed on 15th January 2024).</a:t>
            </a:r>
            <a:endParaRPr kumimoji="0" lang="en-GB" sz="14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677711433"/>
      </p:ext>
    </p:extLst>
  </p:cSld>
  <p:clrMapOvr>
    <a:masterClrMapping/>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3A3621"/>
      </a:dk2>
      <a:lt2>
        <a:srgbClr val="E2E8E5"/>
      </a:lt2>
      <a:accent1>
        <a:srgbClr val="EA73A4"/>
      </a:accent1>
      <a:accent2>
        <a:srgbClr val="E55454"/>
      </a:accent2>
      <a:accent3>
        <a:srgbClr val="E59053"/>
      </a:accent3>
      <a:accent4>
        <a:srgbClr val="B6A343"/>
      </a:accent4>
      <a:accent5>
        <a:srgbClr val="95AB54"/>
      </a:accent5>
      <a:accent6>
        <a:srgbClr val="69B643"/>
      </a:accent6>
      <a:hlink>
        <a:srgbClr val="578F78"/>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3284</TotalTime>
  <Words>6138</Words>
  <Application>Microsoft Office PowerPoint</Application>
  <PresentationFormat>Widescreen</PresentationFormat>
  <Paragraphs>270</Paragraphs>
  <Slides>18</Slides>
  <Notes>0</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18</vt:i4>
      </vt:variant>
    </vt:vector>
  </HeadingPairs>
  <TitlesOfParts>
    <vt:vector size="27" baseType="lpstr">
      <vt:lpstr>Arial</vt:lpstr>
      <vt:lpstr>Calibri</vt:lpstr>
      <vt:lpstr>Calibri Light</vt:lpstr>
      <vt:lpstr>Century Gothic</vt:lpstr>
      <vt:lpstr>Dreaming Outloud Pro</vt:lpstr>
      <vt:lpstr>Elephant</vt:lpstr>
      <vt:lpstr>Roboto</vt:lpstr>
      <vt:lpstr>BrushVTI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Llewellyn, Bianca</dc:creator>
  <cp:lastModifiedBy>Llewellyn, Bianca</cp:lastModifiedBy>
  <cp:revision>14</cp:revision>
  <dcterms:created xsi:type="dcterms:W3CDTF">2023-12-07T19:14:42Z</dcterms:created>
  <dcterms:modified xsi:type="dcterms:W3CDTF">2024-01-18T23:26:26Z</dcterms:modified>
</cp:coreProperties>
</file>