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embeddedFontLst>
    <p:embeddedFont>
      <p:font typeface="Average" pitchFamily="2" charset="77"/>
      <p:regular r:id="rId22"/>
    </p:embeddedFont>
    <p:embeddedFont>
      <p:font typeface="Oswald" pitchFamily="2" charset="77"/>
      <p:regular r:id="rId23"/>
      <p:bold r:id="rId2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28" roundtripDataSignature="AMtx7mgkLQRcqO1dvSKNrBDZd1RbX4zMe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58"/>
  </p:normalViewPr>
  <p:slideViewPr>
    <p:cSldViewPr snapToGrid="0">
      <p:cViewPr varScale="1">
        <p:scale>
          <a:sx n="120" d="100"/>
          <a:sy n="120" d="100"/>
        </p:scale>
        <p:origin x="736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3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2.fntdata"/><Relationship Id="rId28" Type="http://customschemas.google.com/relationships/presentationmetadata" Target="meta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1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" name="Google Shape;6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" name="Google Shape;6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" name="Google Shape;75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3cc082c036a_0_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" name="Google Shape;81;g3cc082c036a_0_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3cc082c036a_0_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" name="Google Shape;87;g3cc082c036a_0_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3cc082c036a_0_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" name="Google Shape;93;g3cc082c036a_0_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g3cc082c036a_0_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g3cc082c036a_0_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g3cc082c036a_0_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g3cc082c036a_0_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g3cc082c036a_0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" name="Google Shape;118;g3cc082c036a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g3cc082c036a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g3cc082c036a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3cc082c036a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Google Shape;132;g3cc082c036a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9" name="Google Shape;139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" name="Google Shape;145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3cc082c036a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Google Shape;157;g3cc082c036a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Google Shape;175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g3cbfe0148ea_0_4"/>
          <p:cNvGrpSpPr/>
          <p:nvPr/>
        </p:nvGrpSpPr>
        <p:grpSpPr>
          <a:xfrm>
            <a:off x="4350279" y="3807170"/>
            <a:ext cx="443589" cy="140843"/>
            <a:chOff x="4137525" y="2915950"/>
            <a:chExt cx="869100" cy="207000"/>
          </a:xfrm>
        </p:grpSpPr>
        <p:sp>
          <p:nvSpPr>
            <p:cNvPr id="11" name="Google Shape;11;g3cbfe0148ea_0_4"/>
            <p:cNvSpPr/>
            <p:nvPr/>
          </p:nvSpPr>
          <p:spPr>
            <a:xfrm>
              <a:off x="446857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;g3cbfe0148ea_0_4"/>
            <p:cNvSpPr/>
            <p:nvPr/>
          </p:nvSpPr>
          <p:spPr>
            <a:xfrm>
              <a:off x="479962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g3cbfe0148ea_0_4"/>
            <p:cNvSpPr/>
            <p:nvPr/>
          </p:nvSpPr>
          <p:spPr>
            <a:xfrm>
              <a:off x="413752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" name="Google Shape;14;g3cbfe0148ea_0_4"/>
          <p:cNvSpPr txBox="1">
            <a:spLocks noGrp="1"/>
          </p:cNvSpPr>
          <p:nvPr>
            <p:ph type="ctrTitle"/>
          </p:nvPr>
        </p:nvSpPr>
        <p:spPr>
          <a:xfrm>
            <a:off x="671258" y="1321067"/>
            <a:ext cx="7801500" cy="2306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15" name="Google Shape;15;g3cbfe0148ea_0_4"/>
          <p:cNvSpPr txBox="1">
            <a:spLocks noGrp="1"/>
          </p:cNvSpPr>
          <p:nvPr>
            <p:ph type="subTitle" idx="1"/>
          </p:nvPr>
        </p:nvSpPr>
        <p:spPr>
          <a:xfrm>
            <a:off x="671250" y="4233168"/>
            <a:ext cx="7801500" cy="105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6" name="Google Shape;16;g3cbfe0148ea_0_4"/>
          <p:cNvSpPr txBox="1">
            <a:spLocks noGrp="1"/>
          </p:cNvSpPr>
          <p:nvPr>
            <p:ph type="sldNum" idx="12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g3cbfe0148ea_0_12"/>
          <p:cNvSpPr txBox="1">
            <a:spLocks noGrp="1"/>
          </p:cNvSpPr>
          <p:nvPr>
            <p:ph type="title"/>
          </p:nvPr>
        </p:nvSpPr>
        <p:spPr>
          <a:xfrm>
            <a:off x="671250" y="2855000"/>
            <a:ext cx="7852200" cy="114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9" name="Google Shape;19;g3cbfe0148ea_0_12"/>
          <p:cNvSpPr txBox="1">
            <a:spLocks noGrp="1"/>
          </p:cNvSpPr>
          <p:nvPr>
            <p:ph type="sldNum" idx="12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g3cbfe0148ea_0_15"/>
          <p:cNvSpPr txBox="1">
            <a:spLocks noGrp="1"/>
          </p:cNvSpPr>
          <p:nvPr>
            <p:ph type="title"/>
          </p:nvPr>
        </p:nvSpPr>
        <p:spPr>
          <a:xfrm>
            <a:off x="311700" y="593367"/>
            <a:ext cx="8520600" cy="76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g3cbfe0148ea_0_15"/>
          <p:cNvSpPr txBox="1">
            <a:spLocks noGrp="1"/>
          </p:cNvSpPr>
          <p:nvPr>
            <p:ph type="body" idx="1"/>
          </p:nvPr>
        </p:nvSpPr>
        <p:spPr>
          <a:xfrm>
            <a:off x="311700" y="1536633"/>
            <a:ext cx="85206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3" name="Google Shape;23;g3cbfe0148ea_0_15"/>
          <p:cNvSpPr txBox="1">
            <a:spLocks noGrp="1"/>
          </p:cNvSpPr>
          <p:nvPr>
            <p:ph type="sldNum" idx="12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g3cbfe0148ea_0_19"/>
          <p:cNvSpPr txBox="1">
            <a:spLocks noGrp="1"/>
          </p:cNvSpPr>
          <p:nvPr>
            <p:ph type="title"/>
          </p:nvPr>
        </p:nvSpPr>
        <p:spPr>
          <a:xfrm>
            <a:off x="311700" y="593367"/>
            <a:ext cx="8520600" cy="76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g3cbfe0148ea_0_19"/>
          <p:cNvSpPr txBox="1">
            <a:spLocks noGrp="1"/>
          </p:cNvSpPr>
          <p:nvPr>
            <p:ph type="body" idx="1"/>
          </p:nvPr>
        </p:nvSpPr>
        <p:spPr>
          <a:xfrm>
            <a:off x="311700" y="1536633"/>
            <a:ext cx="39999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7" name="Google Shape;27;g3cbfe0148ea_0_19"/>
          <p:cNvSpPr txBox="1">
            <a:spLocks noGrp="1"/>
          </p:cNvSpPr>
          <p:nvPr>
            <p:ph type="body" idx="2"/>
          </p:nvPr>
        </p:nvSpPr>
        <p:spPr>
          <a:xfrm>
            <a:off x="4832400" y="1536633"/>
            <a:ext cx="39999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8" name="Google Shape;28;g3cbfe0148ea_0_19"/>
          <p:cNvSpPr txBox="1">
            <a:spLocks noGrp="1"/>
          </p:cNvSpPr>
          <p:nvPr>
            <p:ph type="sldNum" idx="12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g3cbfe0148ea_0_24"/>
          <p:cNvSpPr txBox="1">
            <a:spLocks noGrp="1"/>
          </p:cNvSpPr>
          <p:nvPr>
            <p:ph type="title"/>
          </p:nvPr>
        </p:nvSpPr>
        <p:spPr>
          <a:xfrm>
            <a:off x="311700" y="593367"/>
            <a:ext cx="8520600" cy="76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g3cbfe0148ea_0_24"/>
          <p:cNvSpPr txBox="1">
            <a:spLocks noGrp="1"/>
          </p:cNvSpPr>
          <p:nvPr>
            <p:ph type="sldNum" idx="12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g3cbfe0148ea_0_27"/>
          <p:cNvSpPr txBox="1">
            <a:spLocks noGrp="1"/>
          </p:cNvSpPr>
          <p:nvPr>
            <p:ph type="title"/>
          </p:nvPr>
        </p:nvSpPr>
        <p:spPr>
          <a:xfrm>
            <a:off x="311700" y="740800"/>
            <a:ext cx="2808000" cy="100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4" name="Google Shape;34;g3cbfe0148ea_0_27"/>
          <p:cNvSpPr txBox="1">
            <a:spLocks noGrp="1"/>
          </p:cNvSpPr>
          <p:nvPr>
            <p:ph type="body" idx="1"/>
          </p:nvPr>
        </p:nvSpPr>
        <p:spPr>
          <a:xfrm>
            <a:off x="311700" y="1852800"/>
            <a:ext cx="2808000" cy="423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5" name="Google Shape;35;g3cbfe0148ea_0_27"/>
          <p:cNvSpPr txBox="1">
            <a:spLocks noGrp="1"/>
          </p:cNvSpPr>
          <p:nvPr>
            <p:ph type="sldNum" idx="12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g3cbfe0148ea_0_31"/>
          <p:cNvSpPr txBox="1">
            <a:spLocks noGrp="1"/>
          </p:cNvSpPr>
          <p:nvPr>
            <p:ph type="title"/>
          </p:nvPr>
        </p:nvSpPr>
        <p:spPr>
          <a:xfrm>
            <a:off x="490250" y="701800"/>
            <a:ext cx="6227100" cy="545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8" name="Google Shape;38;g3cbfe0148ea_0_31"/>
          <p:cNvSpPr txBox="1">
            <a:spLocks noGrp="1"/>
          </p:cNvSpPr>
          <p:nvPr>
            <p:ph type="sldNum" idx="12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g3cbfe0148ea_0_34"/>
          <p:cNvSpPr/>
          <p:nvPr/>
        </p:nvSpPr>
        <p:spPr>
          <a:xfrm>
            <a:off x="4572000" y="0"/>
            <a:ext cx="4572000" cy="6858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41" name="Google Shape;41;g3cbfe0148ea_0_34"/>
          <p:cNvCxnSpPr/>
          <p:nvPr/>
        </p:nvCxnSpPr>
        <p:spPr>
          <a:xfrm>
            <a:off x="5029675" y="59940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2" name="Google Shape;42;g3cbfe0148ea_0_34"/>
          <p:cNvSpPr txBox="1">
            <a:spLocks noGrp="1"/>
          </p:cNvSpPr>
          <p:nvPr>
            <p:ph type="title"/>
          </p:nvPr>
        </p:nvSpPr>
        <p:spPr>
          <a:xfrm>
            <a:off x="265500" y="1441867"/>
            <a:ext cx="4045200" cy="2280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43" name="Google Shape;43;g3cbfe0148ea_0_34"/>
          <p:cNvSpPr txBox="1">
            <a:spLocks noGrp="1"/>
          </p:cNvSpPr>
          <p:nvPr>
            <p:ph type="subTitle" idx="1"/>
          </p:nvPr>
        </p:nvSpPr>
        <p:spPr>
          <a:xfrm>
            <a:off x="265500" y="3793601"/>
            <a:ext cx="4045200" cy="179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4" name="Google Shape;44;g3cbfe0148ea_0_34"/>
          <p:cNvSpPr txBox="1">
            <a:spLocks noGrp="1"/>
          </p:cNvSpPr>
          <p:nvPr>
            <p:ph type="body" idx="2"/>
          </p:nvPr>
        </p:nvSpPr>
        <p:spPr>
          <a:xfrm>
            <a:off x="4939500" y="965600"/>
            <a:ext cx="3837000" cy="492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5" name="Google Shape;45;g3cbfe0148ea_0_34"/>
          <p:cNvSpPr txBox="1">
            <a:spLocks noGrp="1"/>
          </p:cNvSpPr>
          <p:nvPr>
            <p:ph type="sldNum" idx="12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g3cbfe0148ea_0_41"/>
          <p:cNvSpPr txBox="1">
            <a:spLocks noGrp="1"/>
          </p:cNvSpPr>
          <p:nvPr>
            <p:ph type="body" idx="1"/>
          </p:nvPr>
        </p:nvSpPr>
        <p:spPr>
          <a:xfrm>
            <a:off x="311700" y="5640767"/>
            <a:ext cx="5998800" cy="80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swald"/>
              <a:buNone/>
              <a:defRPr sz="21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</a:lstStyle>
          <a:p>
            <a:endParaRPr/>
          </a:p>
        </p:txBody>
      </p:sp>
      <p:sp>
        <p:nvSpPr>
          <p:cNvPr id="48" name="Google Shape;48;g3cbfe0148ea_0_41"/>
          <p:cNvSpPr txBox="1">
            <a:spLocks noGrp="1"/>
          </p:cNvSpPr>
          <p:nvPr>
            <p:ph type="sldNum" idx="12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g3cbfe0148ea_0_44"/>
          <p:cNvSpPr txBox="1">
            <a:spLocks noGrp="1"/>
          </p:cNvSpPr>
          <p:nvPr>
            <p:ph type="title" hasCustomPrompt="1"/>
          </p:nvPr>
        </p:nvSpPr>
        <p:spPr>
          <a:xfrm>
            <a:off x="311700" y="1673700"/>
            <a:ext cx="8520600" cy="2520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1" name="Google Shape;51;g3cbfe0148ea_0_44"/>
          <p:cNvSpPr txBox="1">
            <a:spLocks noGrp="1"/>
          </p:cNvSpPr>
          <p:nvPr>
            <p:ph type="body" idx="1"/>
          </p:nvPr>
        </p:nvSpPr>
        <p:spPr>
          <a:xfrm>
            <a:off x="311700" y="4304567"/>
            <a:ext cx="8520600" cy="173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2" name="Google Shape;52;g3cbfe0148ea_0_44"/>
          <p:cNvSpPr txBox="1">
            <a:spLocks noGrp="1"/>
          </p:cNvSpPr>
          <p:nvPr>
            <p:ph type="sldNum" idx="12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g3cbfe0148ea_0_48"/>
          <p:cNvSpPr txBox="1">
            <a:spLocks noGrp="1"/>
          </p:cNvSpPr>
          <p:nvPr>
            <p:ph type="sldNum" idx="12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3cbfe0148ea_0_50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g3cbfe0148ea_0_5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1pPr>
            <a:lvl2pPr marL="914400" lvl="1" indent="-34290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2pPr>
            <a:lvl3pPr marL="1371600" lvl="2" indent="-34290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3pPr>
            <a:lvl4pPr marL="1828800" lvl="3" indent="-34290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4pPr>
            <a:lvl5pPr marL="2286000" lvl="4" indent="-34290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5pPr>
            <a:lvl6pPr marL="2743200" lvl="5" indent="-34290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6pPr>
            <a:lvl7pPr marL="3200400" lvl="6" indent="-34290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7pPr>
            <a:lvl8pPr marL="3657600" lvl="7" indent="-34290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8pPr>
            <a:lvl9pPr marL="4114800" lvl="8" indent="-342900" algn="l"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800"/>
              <a:buChar char="■"/>
              <a:defRPr/>
            </a:lvl9pPr>
          </a:lstStyle>
          <a:p>
            <a:endParaRPr/>
          </a:p>
        </p:txBody>
      </p:sp>
      <p:sp>
        <p:nvSpPr>
          <p:cNvPr id="58" name="Google Shape;58;g3cbfe0148ea_0_5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g3cbfe0148ea_0_5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g3cbfe0148ea_0_5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late">
    <p:bg>
      <p:bgPr>
        <a:blipFill>
          <a:blip r:embed="rId14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g3cbfe0148ea_0_0"/>
          <p:cNvSpPr txBox="1">
            <a:spLocks noGrp="1"/>
          </p:cNvSpPr>
          <p:nvPr>
            <p:ph type="title"/>
          </p:nvPr>
        </p:nvSpPr>
        <p:spPr>
          <a:xfrm>
            <a:off x="311700" y="593367"/>
            <a:ext cx="85206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endParaRPr/>
          </a:p>
        </p:txBody>
      </p:sp>
      <p:sp>
        <p:nvSpPr>
          <p:cNvPr id="7" name="Google Shape;7;g3cbfe0148ea_0_0"/>
          <p:cNvSpPr txBox="1">
            <a:spLocks noGrp="1"/>
          </p:cNvSpPr>
          <p:nvPr>
            <p:ph type="body" idx="1"/>
          </p:nvPr>
        </p:nvSpPr>
        <p:spPr>
          <a:xfrm>
            <a:off x="311700" y="1536633"/>
            <a:ext cx="85206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Average"/>
              <a:buChar char="●"/>
              <a:defRPr sz="18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●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●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endParaRPr/>
          </a:p>
        </p:txBody>
      </p:sp>
      <p:sp>
        <p:nvSpPr>
          <p:cNvPr id="8" name="Google Shape;8;g3cbfe0148ea_0_0"/>
          <p:cNvSpPr txBox="1">
            <a:spLocks noGrp="1"/>
          </p:cNvSpPr>
          <p:nvPr>
            <p:ph type="sldNum" idx="12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lvl="1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lvl="2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lvl="3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lvl="4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lvl="5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lvl="6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lvl="7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lvl="8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OSaw4yDcRPQ?feature=oembed" TargetMode="Externa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9uLAa7qF5Q4?feature=oembed" TargetMode="Externa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hLWvXaeDzwU?feature=oembed" TargetMode="Externa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EYw5fhFo0L4?feature=oembed" TargetMode="Externa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HA-iJ7sB7m4?feature=oembed" TargetMode="Externa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CdLovewceng?feature=oembed" TargetMode="Externa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ak0NdQ90sRU?feature=oembed" TargetMode="External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Oty4jchgvwM?feature=oembed" TargetMode="External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OVwKItbgd3s?feature=oembed" TargetMode="External"/><Relationship Id="rId4" Type="http://schemas.openxmlformats.org/officeDocument/2006/relationships/image" Target="../media/image10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"/>
          <p:cNvSpPr txBox="1">
            <a:spLocks noGrp="1"/>
          </p:cNvSpPr>
          <p:nvPr>
            <p:ph type="ctrTitle"/>
          </p:nvPr>
        </p:nvSpPr>
        <p:spPr>
          <a:xfrm>
            <a:off x="671258" y="1321067"/>
            <a:ext cx="7801500" cy="230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Living Archive</a:t>
            </a:r>
            <a:endParaRPr/>
          </a:p>
        </p:txBody>
      </p:sp>
      <p:sp>
        <p:nvSpPr>
          <p:cNvPr id="66" name="Google Shape;66;p1"/>
          <p:cNvSpPr txBox="1">
            <a:spLocks noGrp="1"/>
          </p:cNvSpPr>
          <p:nvPr>
            <p:ph type="subTitle" idx="1"/>
          </p:nvPr>
        </p:nvSpPr>
        <p:spPr>
          <a:xfrm>
            <a:off x="671250" y="4233168"/>
            <a:ext cx="7801500" cy="105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GB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Working With Archive Material In A Documentary Film</a:t>
            </a:r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Learning Objectives</a:t>
            </a:r>
            <a:endParaRPr/>
          </a:p>
        </p:txBody>
      </p:sp>
      <p:sp>
        <p:nvSpPr>
          <p:cNvPr id="72" name="Google Shape;72;p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GB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Analyse aesthetic and narrative benefits of archival material</a:t>
            </a:r>
            <a:endParaRPr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○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Develop strategic plan for sourcing and licensing media</a:t>
            </a:r>
            <a:endParaRPr/>
          </a:p>
          <a:p>
            <a:pPr marL="742950" lvl="1" indent="-285750" algn="l" rtl="0">
              <a:spcBef>
                <a:spcPts val="560"/>
              </a:spcBef>
              <a:spcAft>
                <a:spcPts val="1200"/>
              </a:spcAft>
              <a:buClr>
                <a:schemeClr val="dk1"/>
              </a:buClr>
              <a:buSzPts val="2800"/>
              <a:buChar char="○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Practice technical recontextualisation through editing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Role of the Archive</a:t>
            </a:r>
            <a:endParaRPr/>
          </a:p>
        </p:txBody>
      </p:sp>
      <p:sp>
        <p:nvSpPr>
          <p:cNvPr id="78" name="Google Shape;78;p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GB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Archives are not just 'old clips'</a:t>
            </a:r>
            <a:endParaRPr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○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Evidentiary – Providing proof of an event</a:t>
            </a:r>
            <a:endParaRPr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○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Affective/Emotional – Evoking nostalgia or visceral reality</a:t>
            </a:r>
            <a:endParaRPr/>
          </a:p>
          <a:p>
            <a:pPr marL="742950" lvl="1" indent="-285750" algn="l" rtl="0">
              <a:spcBef>
                <a:spcPts val="560"/>
              </a:spcBef>
              <a:spcAft>
                <a:spcPts val="1200"/>
              </a:spcAft>
              <a:buClr>
                <a:schemeClr val="dk1"/>
              </a:buClr>
              <a:buSzPts val="2800"/>
              <a:buChar char="○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Subversive – Challenging original intent of footage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g3cc082c036a_0_3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4400">
                <a:latin typeface="Calibri"/>
                <a:ea typeface="Calibri"/>
                <a:cs typeface="Calibri"/>
                <a:sym typeface="Calibri"/>
              </a:rPr>
              <a:t>Remastering The</a:t>
            </a:r>
            <a:r>
              <a:rPr lang="en-GB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Archive</a:t>
            </a:r>
            <a:endParaRPr/>
          </a:p>
        </p:txBody>
      </p:sp>
      <p:pic>
        <p:nvPicPr>
          <p:cNvPr id="2" name="Online Media 1" descr="The EPIC Journey: Bringing The King Back To The Big Screen">
            <a:hlinkClick r:id="" action="ppaction://media"/>
            <a:extLst>
              <a:ext uri="{FF2B5EF4-FFF2-40B4-BE49-F238E27FC236}">
                <a16:creationId xmlns:a16="http://schemas.microsoft.com/office/drawing/2014/main" id="{5FC87758-C9D4-07D7-2520-2FFD4744893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96466" y="1639010"/>
            <a:ext cx="8751067" cy="49443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3cc082c036a_0_5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4400">
                <a:latin typeface="Calibri"/>
                <a:ea typeface="Calibri"/>
                <a:cs typeface="Calibri"/>
                <a:sym typeface="Calibri"/>
              </a:rPr>
              <a:t>Remastering The</a:t>
            </a:r>
            <a:r>
              <a:rPr lang="en-GB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Archive</a:t>
            </a:r>
            <a:endParaRPr/>
          </a:p>
        </p:txBody>
      </p:sp>
      <p:pic>
        <p:nvPicPr>
          <p:cNvPr id="2" name="Online Media 1" descr="James Bond 007: Licence To Restore (2004)">
            <a:hlinkClick r:id="" action="ppaction://media"/>
            <a:extLst>
              <a:ext uri="{FF2B5EF4-FFF2-40B4-BE49-F238E27FC236}">
                <a16:creationId xmlns:a16="http://schemas.microsoft.com/office/drawing/2014/main" id="{002A1211-ADF6-AC03-D146-3D3F570BD47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21615" y="1554428"/>
            <a:ext cx="8900769" cy="50289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3cc082c036a_0_3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4400">
                <a:latin typeface="Calibri"/>
                <a:ea typeface="Calibri"/>
                <a:cs typeface="Calibri"/>
                <a:sym typeface="Calibri"/>
              </a:rPr>
              <a:t>Remastering The</a:t>
            </a:r>
            <a:r>
              <a:rPr lang="en-GB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Archive</a:t>
            </a:r>
            <a:endParaRPr/>
          </a:p>
        </p:txBody>
      </p:sp>
      <p:pic>
        <p:nvPicPr>
          <p:cNvPr id="2" name="Online Media 1" descr="Jaws | Restoring the Film | Blu-ray Bonus Feature Clip">
            <a:hlinkClick r:id="" action="ppaction://media"/>
            <a:extLst>
              <a:ext uri="{FF2B5EF4-FFF2-40B4-BE49-F238E27FC236}">
                <a16:creationId xmlns:a16="http://schemas.microsoft.com/office/drawing/2014/main" id="{6659FCF0-EE8B-3F97-3393-EF1E00E16EE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48620" y="1584943"/>
            <a:ext cx="8846759" cy="499841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3cc082c036a_0_4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4400">
                <a:latin typeface="Calibri"/>
                <a:ea typeface="Calibri"/>
                <a:cs typeface="Calibri"/>
                <a:sym typeface="Calibri"/>
              </a:rPr>
              <a:t>Remastering The</a:t>
            </a:r>
            <a:r>
              <a:rPr lang="en-GB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Archive</a:t>
            </a:r>
            <a:endParaRPr/>
          </a:p>
        </p:txBody>
      </p:sp>
      <p:pic>
        <p:nvPicPr>
          <p:cNvPr id="2" name="Online Media 1" descr="The Wizard of Oz: IMAX® Behind the Frame">
            <a:hlinkClick r:id="" action="ppaction://media"/>
            <a:extLst>
              <a:ext uri="{FF2B5EF4-FFF2-40B4-BE49-F238E27FC236}">
                <a16:creationId xmlns:a16="http://schemas.microsoft.com/office/drawing/2014/main" id="{74951D1E-37BD-78D2-287B-28637CCCCCB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7946" y="1417638"/>
            <a:ext cx="8908107" cy="50330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Case Study Screening</a:t>
            </a:r>
            <a:endParaRPr/>
          </a:p>
        </p:txBody>
      </p:sp>
      <p:sp>
        <p:nvSpPr>
          <p:cNvPr id="108" name="Google Shape;108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GB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Film A: Traditional historical documentary</a:t>
            </a:r>
            <a:endParaRPr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○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Archive illustrates the narrator</a:t>
            </a:r>
            <a:endParaRPr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○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Film B: Poetic/essayistic documentary</a:t>
            </a:r>
            <a:endParaRPr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○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Archive becomes the story itself</a:t>
            </a:r>
            <a:endParaRPr/>
          </a:p>
          <a:p>
            <a:pPr marL="742950" lvl="1" indent="-285750" algn="l" rtl="0">
              <a:spcBef>
                <a:spcPts val="560"/>
              </a:spcBef>
              <a:spcAft>
                <a:spcPts val="1200"/>
              </a:spcAft>
              <a:buClr>
                <a:schemeClr val="dk1"/>
              </a:buClr>
              <a:buSzPts val="2800"/>
              <a:buChar char="○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Discussion: How does sound-image relationship change with degraded/silent footage?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3cc082c036a_0_2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Case Study Screening</a:t>
            </a:r>
            <a:endParaRPr/>
          </a:p>
        </p:txBody>
      </p:sp>
      <p:sp>
        <p:nvSpPr>
          <p:cNvPr id="114" name="Google Shape;114;g3cc082c036a_0_23"/>
          <p:cNvSpPr txBox="1">
            <a:spLocks noGrp="1"/>
          </p:cNvSpPr>
          <p:nvPr>
            <p:ph type="body" idx="1"/>
          </p:nvPr>
        </p:nvSpPr>
        <p:spPr>
          <a:xfrm>
            <a:off x="457200" y="1317657"/>
            <a:ext cx="8229600" cy="107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-406400" algn="l" rtl="0">
              <a:spcBef>
                <a:spcPts val="0"/>
              </a:spcBef>
              <a:spcAft>
                <a:spcPts val="0"/>
              </a:spcAft>
              <a:buSzPts val="2800"/>
              <a:buFont typeface="Calibri"/>
              <a:buChar char="●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Traditional historical documentary</a:t>
            </a:r>
            <a:r>
              <a:rPr lang="en-GB" sz="2800">
                <a:latin typeface="Calibri"/>
                <a:ea typeface="Calibri"/>
                <a:cs typeface="Calibri"/>
                <a:sym typeface="Calibri"/>
              </a:rPr>
              <a:t>- </a:t>
            </a: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Archive illustrates the narrator</a:t>
            </a:r>
            <a:endParaRPr sz="2800"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Online Media 1" descr="3+ Hours Of WW2 Facts To Fall Asleep To">
            <a:hlinkClick r:id="" action="ppaction://media"/>
            <a:extLst>
              <a:ext uri="{FF2B5EF4-FFF2-40B4-BE49-F238E27FC236}">
                <a16:creationId xmlns:a16="http://schemas.microsoft.com/office/drawing/2014/main" id="{D31C9A9F-66D4-3B82-0F3C-9DFCC06B825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69851" y="2393757"/>
            <a:ext cx="7804298" cy="44094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g3cc082c036a_0_1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Case Study Screening</a:t>
            </a:r>
            <a:endParaRPr/>
          </a:p>
        </p:txBody>
      </p:sp>
      <p:sp>
        <p:nvSpPr>
          <p:cNvPr id="121" name="Google Shape;121;g3cc082c036a_0_12"/>
          <p:cNvSpPr txBox="1">
            <a:spLocks noGrp="1"/>
          </p:cNvSpPr>
          <p:nvPr>
            <p:ph type="body" idx="1"/>
          </p:nvPr>
        </p:nvSpPr>
        <p:spPr>
          <a:xfrm>
            <a:off x="457200" y="1240604"/>
            <a:ext cx="8229600" cy="67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Essayistic documentary</a:t>
            </a:r>
            <a:endParaRPr/>
          </a:p>
        </p:txBody>
      </p:sp>
      <p:pic>
        <p:nvPicPr>
          <p:cNvPr id="2" name="Online Media 1" descr="The River Runner (2021) | Official Trailer HD">
            <a:hlinkClick r:id="" action="ppaction://media"/>
            <a:extLst>
              <a:ext uri="{FF2B5EF4-FFF2-40B4-BE49-F238E27FC236}">
                <a16:creationId xmlns:a16="http://schemas.microsoft.com/office/drawing/2014/main" id="{836BB9DE-ED28-359B-A855-24C857B098C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28600" y="1918604"/>
            <a:ext cx="8686800" cy="490804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3cc082c036a_0_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Case Study Screening</a:t>
            </a:r>
            <a:endParaRPr/>
          </a:p>
        </p:txBody>
      </p:sp>
      <p:sp>
        <p:nvSpPr>
          <p:cNvPr id="128" name="Google Shape;128;g3cc082c036a_0_6"/>
          <p:cNvSpPr txBox="1">
            <a:spLocks noGrp="1"/>
          </p:cNvSpPr>
          <p:nvPr>
            <p:ph type="body" idx="1"/>
          </p:nvPr>
        </p:nvSpPr>
        <p:spPr>
          <a:xfrm>
            <a:off x="457200" y="1253432"/>
            <a:ext cx="8229600" cy="75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Poetic/Archive becomes the story itself</a:t>
            </a:r>
            <a:endParaRPr/>
          </a:p>
        </p:txBody>
      </p:sp>
      <p:pic>
        <p:nvPicPr>
          <p:cNvPr id="2" name="Online Media 1" descr="EPiC: Elvis Presley in Concert | Official Trailer | Experience It In IMAX®">
            <a:hlinkClick r:id="" action="ppaction://media"/>
            <a:extLst>
              <a:ext uri="{FF2B5EF4-FFF2-40B4-BE49-F238E27FC236}">
                <a16:creationId xmlns:a16="http://schemas.microsoft.com/office/drawing/2014/main" id="{38FD4EFE-20B4-BF10-5B30-A91EB18824E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85950" y="2008532"/>
            <a:ext cx="8400850" cy="47464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3cc082c036a_0_1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Case Study Screening</a:t>
            </a:r>
            <a:endParaRPr/>
          </a:p>
        </p:txBody>
      </p:sp>
      <p:sp>
        <p:nvSpPr>
          <p:cNvPr id="135" name="Google Shape;135;g3cc082c036a_0_18"/>
          <p:cNvSpPr txBox="1">
            <a:spLocks noGrp="1"/>
          </p:cNvSpPr>
          <p:nvPr>
            <p:ph type="body" idx="1"/>
          </p:nvPr>
        </p:nvSpPr>
        <p:spPr>
          <a:xfrm>
            <a:off x="457200" y="1330525"/>
            <a:ext cx="8229600" cy="12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Discussion: How does sound-image relationship change with degraded/silent footage?</a:t>
            </a:r>
            <a:endParaRPr/>
          </a:p>
        </p:txBody>
      </p:sp>
      <p:pic>
        <p:nvPicPr>
          <p:cNvPr id="2" name="Online Media 1" descr="America in the 1910s &amp; 1920s - Footage only - HD">
            <a:hlinkClick r:id="" action="ppaction://media"/>
            <a:extLst>
              <a:ext uri="{FF2B5EF4-FFF2-40B4-BE49-F238E27FC236}">
                <a16:creationId xmlns:a16="http://schemas.microsoft.com/office/drawing/2014/main" id="{4DB11E85-7BC5-E017-E031-999E7982554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035065" y="2682318"/>
            <a:ext cx="7073870" cy="399673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'Paper Edit' Strategy</a:t>
            </a:r>
            <a:endParaRPr/>
          </a:p>
        </p:txBody>
      </p:sp>
      <p:sp>
        <p:nvSpPr>
          <p:cNvPr id="142" name="Google Shape;142;p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GB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Plan before touching the computer</a:t>
            </a:r>
            <a:endParaRPr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○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Create an Archive Log / Source Grid</a:t>
            </a:r>
            <a:endParaRPr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○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Include: Date, Description, Rights Status, Visual Energy</a:t>
            </a:r>
            <a:endParaRPr/>
          </a:p>
          <a:p>
            <a:pPr marL="742950" lvl="1" indent="-285750" algn="l" rtl="0">
              <a:spcBef>
                <a:spcPts val="560"/>
              </a:spcBef>
              <a:spcAft>
                <a:spcPts val="1200"/>
              </a:spcAft>
              <a:buClr>
                <a:schemeClr val="dk1"/>
              </a:buClr>
              <a:buSzPts val="2800"/>
              <a:buChar char="○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Plan for Sound/Image Dissonance (Counterpoint)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Where to Find Archival Material</a:t>
            </a:r>
            <a:endParaRPr/>
          </a:p>
        </p:txBody>
      </p:sp>
      <p:sp>
        <p:nvSpPr>
          <p:cNvPr id="148" name="Google Shape;148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lvl="0" indent="-3175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●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Internet Archive (Prelinger Archives)</a:t>
            </a:r>
            <a:endParaRPr sz="2800"/>
          </a:p>
          <a:p>
            <a:pPr marL="342900" lvl="0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●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Library of Congress Digital Collections</a:t>
            </a:r>
            <a:endParaRPr sz="2800"/>
          </a:p>
          <a:p>
            <a:pPr marL="342900" lvl="0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●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NASA Image and Video Library</a:t>
            </a:r>
            <a:endParaRPr sz="2800"/>
          </a:p>
          <a:p>
            <a:pPr marL="342900" lvl="0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●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Pond5 Public Domain Section</a:t>
            </a:r>
            <a:endParaRPr sz="2800"/>
          </a:p>
          <a:p>
            <a:pPr marL="342900" lvl="0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●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BBC Sound Effects Library</a:t>
            </a:r>
            <a:endParaRPr sz="2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4064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Char char="●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Wikimedia Commons</a:t>
            </a:r>
            <a:endParaRPr sz="2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4064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Char char="●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BFI National Archive</a:t>
            </a:r>
            <a:endParaRPr sz="2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lvl="0" indent="-406400" algn="l" rtl="0"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2800"/>
              <a:buFont typeface="Calibri"/>
              <a:buChar char="●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Videezy</a:t>
            </a:r>
            <a:endParaRPr sz="2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4400">
                <a:latin typeface="Calibri"/>
                <a:ea typeface="Calibri"/>
                <a:cs typeface="Calibri"/>
                <a:sym typeface="Calibri"/>
              </a:rPr>
              <a:t>The </a:t>
            </a:r>
            <a:r>
              <a:rPr lang="en-GB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Kuleshov</a:t>
            </a:r>
            <a:r>
              <a:rPr lang="en-GB" sz="4400">
                <a:latin typeface="Calibri"/>
                <a:ea typeface="Calibri"/>
                <a:cs typeface="Calibri"/>
                <a:sym typeface="Calibri"/>
              </a:rPr>
              <a:t> Effect</a:t>
            </a:r>
            <a:endParaRPr/>
          </a:p>
        </p:txBody>
      </p:sp>
      <p:pic>
        <p:nvPicPr>
          <p:cNvPr id="2" name="Online Media 1" descr="The Kuleshov Effect - Everything You Need To Know">
            <a:hlinkClick r:id="" action="ppaction://media"/>
            <a:extLst>
              <a:ext uri="{FF2B5EF4-FFF2-40B4-BE49-F238E27FC236}">
                <a16:creationId xmlns:a16="http://schemas.microsoft.com/office/drawing/2014/main" id="{D80419C6-CAF2-09CB-9FFD-49D05668AB8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9169" y="1677445"/>
            <a:ext cx="8905661" cy="503169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g3cc082c036a_0_0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GB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Workshop: Kuleshov's Archive</a:t>
            </a:r>
            <a:endParaRPr sz="4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ctr" rtl="0">
              <a:lnSpc>
                <a:spcPct val="115000"/>
              </a:lnSpc>
              <a:spcBef>
                <a:spcPts val="560"/>
              </a:spcBef>
              <a:spcAft>
                <a:spcPts val="1200"/>
              </a:spcAft>
              <a:buNone/>
            </a:pPr>
            <a:r>
              <a:rPr lang="en-GB" sz="3200">
                <a:latin typeface="Calibri"/>
                <a:ea typeface="Calibri"/>
                <a:cs typeface="Calibri"/>
                <a:sym typeface="Calibri"/>
              </a:rPr>
              <a:t>Hands-on archival recontextualisation</a:t>
            </a:r>
            <a:endParaRPr sz="44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0" name="Google Shape;160;g3cc082c036a_0_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GB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Activity 1: The Narrative Pivot</a:t>
            </a:r>
            <a:endParaRPr sz="3200" dirty="0"/>
          </a:p>
          <a:p>
            <a:pPr marL="342900" lvl="0" indent="-4318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GB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Activity 2: The Ghost Track Edit</a:t>
            </a:r>
            <a:endParaRPr sz="3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spcBef>
                <a:spcPts val="560"/>
              </a:spcBef>
              <a:spcAft>
                <a:spcPts val="0"/>
              </a:spcAft>
              <a:buNone/>
            </a:pPr>
            <a:endParaRPr sz="3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742950" lvl="1" indent="-285750" algn="l" rtl="0">
              <a:spcBef>
                <a:spcPts val="560"/>
              </a:spcBef>
              <a:spcAft>
                <a:spcPts val="1200"/>
              </a:spcAft>
              <a:buSzPts val="2800"/>
              <a:buChar char="○"/>
            </a:pPr>
            <a:r>
              <a:rPr lang="en-GB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Goal: Experience documentary Kuleshov Effect</a:t>
            </a:r>
            <a:endParaRPr sz="3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Activity 1: The Narrative Pivot</a:t>
            </a:r>
            <a:endParaRPr/>
          </a:p>
        </p:txBody>
      </p:sp>
      <p:sp>
        <p:nvSpPr>
          <p:cNvPr id="166" name="Google Shape;166;p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GB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Use identical 15-second audio clips about 'The Future'</a:t>
            </a:r>
            <a:endParaRPr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○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Find contrasting archival footage</a:t>
            </a:r>
            <a:endParaRPr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○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Option A: Optimistic 1950s 'World of Tomorrow' footage</a:t>
            </a:r>
            <a:endParaRPr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○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Option B: 1970s industrial pollution or riots</a:t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9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Activity 2: The Ghost Track Edit</a:t>
            </a:r>
            <a:endParaRPr/>
          </a:p>
        </p:txBody>
      </p:sp>
      <p:sp>
        <p:nvSpPr>
          <p:cNvPr id="172" name="Google Shape;172;p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GB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Create 60-second 'Abstract History' (Speed, Work, Silence)</a:t>
            </a:r>
            <a:endParaRPr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○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Use at least 3 archival film clips</a:t>
            </a:r>
            <a:endParaRPr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○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Layer 2 archival audio clips</a:t>
            </a:r>
            <a:endParaRPr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○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No talking heads or new footage</a:t>
            </a:r>
            <a:endParaRPr/>
          </a:p>
          <a:p>
            <a:pPr marL="742950" lvl="1" indent="-285750" algn="l" rtl="0">
              <a:spcBef>
                <a:spcPts val="560"/>
              </a:spcBef>
              <a:spcAft>
                <a:spcPts val="1200"/>
              </a:spcAft>
              <a:buClr>
                <a:schemeClr val="dk1"/>
              </a:buClr>
              <a:buSzPts val="2800"/>
              <a:buChar char="○"/>
            </a:pPr>
            <a:r>
              <a:rPr lang="en-GB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Focus on Match Cutting to bridge time (matching the movement in an old clip to the movement in a new one)</a:t>
            </a:r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10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Review &amp; Legal Basics</a:t>
            </a:r>
            <a:endParaRPr/>
          </a:p>
        </p:txBody>
      </p:sp>
      <p:sp>
        <p:nvSpPr>
          <p:cNvPr id="178" name="Google Shape;178;p1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0000" lnSpcReduction="20000"/>
          </a:bodyPr>
          <a:lstStyle/>
          <a:p>
            <a:pPr marL="342900" lvl="0" indent="-29718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Licensing vs. Fair Use –</a:t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742950" lvl="1" indent="-32893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Char char="○"/>
            </a:pPr>
            <a:r>
              <a:rPr lang="en-GB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finding it on YouTube" is not the same as owning it.</a:t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742950" lvl="1" indent="-328930" algn="l" rtl="0">
              <a:spcBef>
                <a:spcPts val="560"/>
              </a:spcBef>
              <a:spcAft>
                <a:spcPts val="0"/>
              </a:spcAft>
              <a:buSzPct val="100000"/>
              <a:buFont typeface="Calibri"/>
              <a:buChar char="○"/>
            </a:pPr>
            <a:r>
              <a:rPr lang="en-GB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Identify the license holder or check if it’s public domain.</a:t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742950" lvl="1" indent="-32893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Char char="○"/>
            </a:pPr>
            <a:r>
              <a:rPr lang="en-GB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Fair use- no specific legal duration, it is determined by context, not just length. Clips should be as short as possible and must not form a substantial part of your work. Note source for credits. </a:t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742950" lvl="1" indent="-26543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○"/>
            </a:pPr>
            <a:r>
              <a:rPr lang="en-GB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Keep Licensing documents with project files.</a:t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742950" lvl="1" indent="-26543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○"/>
            </a:pPr>
            <a:r>
              <a:rPr lang="en-GB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Use naming convention: YYYYMMDD_Source_ShortDescription.mp4</a:t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742950" lvl="1" indent="-265430" algn="l" rtl="0"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ct val="100000"/>
              <a:buFont typeface="Calibri"/>
              <a:buChar char="○"/>
            </a:pPr>
            <a:r>
              <a:rPr lang="en-GB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Use sourcing checklist during production.</a:t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late">
  <a:themeElements>
    <a:clrScheme name="Slate">
      <a:dk1>
        <a:srgbClr val="FFFFFF"/>
      </a:dk1>
      <a:lt1>
        <a:srgbClr val="37474F"/>
      </a:lt1>
      <a:dk2>
        <a:srgbClr val="9E9E9E"/>
      </a:dk2>
      <a:lt2>
        <a:srgbClr val="E0E0E0"/>
      </a:lt2>
      <a:accent1>
        <a:srgbClr val="616161"/>
      </a:accent1>
      <a:accent2>
        <a:srgbClr val="78909C"/>
      </a:accent2>
      <a:accent3>
        <a:srgbClr val="CACACA"/>
      </a:accent3>
      <a:accent4>
        <a:srgbClr val="64FFDA"/>
      </a:accent4>
      <a:accent5>
        <a:srgbClr val="FFD966"/>
      </a:accent5>
      <a:accent6>
        <a:srgbClr val="F5F5F5"/>
      </a:accent6>
      <a:hlink>
        <a:srgbClr val="FFD966"/>
      </a:hlink>
      <a:folHlink>
        <a:srgbClr val="FFD9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456</Words>
  <Application>Microsoft Macintosh PowerPoint</Application>
  <PresentationFormat>On-screen Show (4:3)</PresentationFormat>
  <Paragraphs>69</Paragraphs>
  <Slides>19</Slides>
  <Notes>19</Notes>
  <HiddenSlides>0</HiddenSlides>
  <MMClips>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Oswald</vt:lpstr>
      <vt:lpstr>Arial</vt:lpstr>
      <vt:lpstr>Average</vt:lpstr>
      <vt:lpstr>Calibri</vt:lpstr>
      <vt:lpstr>Slate</vt:lpstr>
      <vt:lpstr>The Living Archive</vt:lpstr>
      <vt:lpstr>Learning Objectives</vt:lpstr>
      <vt:lpstr>The Role of the Archive</vt:lpstr>
      <vt:lpstr>Remastering The Archive</vt:lpstr>
      <vt:lpstr>Remastering The Archive</vt:lpstr>
      <vt:lpstr>Remastering The Archive</vt:lpstr>
      <vt:lpstr>Remastering The Archive</vt:lpstr>
      <vt:lpstr>Case Study Screening</vt:lpstr>
      <vt:lpstr>Case Study Screening</vt:lpstr>
      <vt:lpstr>Case Study Screening</vt:lpstr>
      <vt:lpstr>Case Study Screening</vt:lpstr>
      <vt:lpstr>Case Study Screening</vt:lpstr>
      <vt:lpstr>The 'Paper Edit' Strategy</vt:lpstr>
      <vt:lpstr>Where to Find Archival Material</vt:lpstr>
      <vt:lpstr>The Kuleshov Effect</vt:lpstr>
      <vt:lpstr>Workshop: Kuleshov's Archive Hands-on archival recontextualisation</vt:lpstr>
      <vt:lpstr>Activity 1: The Narrative Pivot</vt:lpstr>
      <vt:lpstr>Activity 2: The Ghost Track Edit</vt:lpstr>
      <vt:lpstr>Review &amp; Legal Basics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Hedd Williams (2416177)</cp:lastModifiedBy>
  <cp:revision>1</cp:revision>
  <dcterms:created xsi:type="dcterms:W3CDTF">2013-01-27T09:14:16Z</dcterms:created>
  <dcterms:modified xsi:type="dcterms:W3CDTF">2026-03-02T12:22:59Z</dcterms:modified>
</cp:coreProperties>
</file>