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31"/>
  </p:notesMasterIdLst>
  <p:sldIdLst>
    <p:sldId id="256" r:id="rId2"/>
    <p:sldId id="329" r:id="rId3"/>
    <p:sldId id="261" r:id="rId4"/>
    <p:sldId id="289" r:id="rId5"/>
    <p:sldId id="330" r:id="rId6"/>
    <p:sldId id="291" r:id="rId7"/>
    <p:sldId id="286" r:id="rId8"/>
    <p:sldId id="292" r:id="rId9"/>
    <p:sldId id="288" r:id="rId10"/>
    <p:sldId id="287" r:id="rId11"/>
    <p:sldId id="257" r:id="rId12"/>
    <p:sldId id="323" r:id="rId13"/>
    <p:sldId id="294" r:id="rId14"/>
    <p:sldId id="295" r:id="rId15"/>
    <p:sldId id="296" r:id="rId16"/>
    <p:sldId id="324" r:id="rId17"/>
    <p:sldId id="298" r:id="rId18"/>
    <p:sldId id="325" r:id="rId19"/>
    <p:sldId id="300" r:id="rId20"/>
    <p:sldId id="301" r:id="rId21"/>
    <p:sldId id="302" r:id="rId22"/>
    <p:sldId id="303" r:id="rId23"/>
    <p:sldId id="326" r:id="rId24"/>
    <p:sldId id="327" r:id="rId25"/>
    <p:sldId id="328" r:id="rId26"/>
    <p:sldId id="310" r:id="rId27"/>
    <p:sldId id="322" r:id="rId28"/>
    <p:sldId id="332" r:id="rId29"/>
    <p:sldId id="333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9"/>
    <p:restoredTop sz="94663"/>
  </p:normalViewPr>
  <p:slideViewPr>
    <p:cSldViewPr snapToGrid="0" snapToObjects="1">
      <p:cViewPr varScale="1">
        <p:scale>
          <a:sx n="108" d="100"/>
          <a:sy n="108" d="100"/>
        </p:scale>
        <p:origin x="5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7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605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212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288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704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02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018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32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287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466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334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4383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gwasgwch</a:t>
            </a:r>
            <a:r>
              <a:rPr lang="en-US" baseline="0" dirty="0"/>
              <a:t> y ‘space bar’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ôl</a:t>
            </a:r>
            <a:r>
              <a:rPr lang="en-US" baseline="0" dirty="0"/>
              <a:t> </a:t>
            </a:r>
            <a:r>
              <a:rPr lang="en-US" baseline="0" dirty="0" err="1"/>
              <a:t>pwyso</a:t>
            </a:r>
            <a:r>
              <a:rPr lang="en-US" baseline="0" dirty="0"/>
              <a:t> ‘play slide show’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pwerbwynt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hap, </a:t>
            </a:r>
            <a:r>
              <a:rPr lang="en-US" baseline="0" dirty="0" err="1"/>
              <a:t>bydd</a:t>
            </a:r>
            <a:r>
              <a:rPr lang="en-US" baseline="0" dirty="0"/>
              <a:t> y </a:t>
            </a:r>
            <a:r>
              <a:rPr lang="en-US" baseline="0" dirty="0" err="1"/>
              <a:t>sleidiau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symyd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gyflym</a:t>
            </a:r>
            <a:r>
              <a:rPr lang="en-US" baseline="0" dirty="0"/>
              <a:t>.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rhewi’r</a:t>
            </a:r>
            <a:r>
              <a:rPr lang="en-US" baseline="0" dirty="0"/>
              <a:t> </a:t>
            </a:r>
            <a:r>
              <a:rPr lang="en-US" baseline="0" dirty="0" err="1"/>
              <a:t>cyflwyniad</a:t>
            </a:r>
            <a:r>
              <a:rPr lang="en-US" baseline="0" dirty="0"/>
              <a:t>, </a:t>
            </a:r>
            <a:r>
              <a:rPr lang="en-US" baseline="0" dirty="0" err="1"/>
              <a:t>pwyswch</a:t>
            </a:r>
            <a:r>
              <a:rPr lang="en-US" baseline="0" dirty="0"/>
              <a:t> y </a:t>
            </a:r>
            <a:r>
              <a:rPr lang="en-US" baseline="0" dirty="0" err="1"/>
              <a:t>botwm</a:t>
            </a:r>
            <a:r>
              <a:rPr lang="en-US" baseline="0" dirty="0"/>
              <a:t> ‘p’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gofynnwch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dosbarth</a:t>
            </a:r>
            <a:r>
              <a:rPr lang="en-US" baseline="0" dirty="0"/>
              <a:t> </a:t>
            </a:r>
            <a:r>
              <a:rPr lang="en-US" baseline="0" dirty="0" err="1"/>
              <a:t>beth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berfenw</a:t>
            </a:r>
            <a:r>
              <a:rPr lang="en-US" baseline="0" dirty="0"/>
              <a:t>. </a:t>
            </a:r>
            <a:r>
              <a:rPr lang="en-US" baseline="0" dirty="0" err="1"/>
              <a:t>Cyfle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ehangu</a:t>
            </a:r>
            <a:r>
              <a:rPr lang="en-US" baseline="0" dirty="0"/>
              <a:t> </a:t>
            </a:r>
            <a:r>
              <a:rPr lang="en-US" baseline="0" dirty="0" err="1"/>
              <a:t>geirfa</a:t>
            </a:r>
            <a:r>
              <a:rPr lang="en-US" baseline="0" dirty="0"/>
              <a:t> /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termau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599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49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baseline="0" dirty="0"/>
              <a:t> </a:t>
            </a:r>
            <a:r>
              <a:rPr lang="en-GB" baseline="0" dirty="0" err="1"/>
              <a:t>gosod</a:t>
            </a:r>
            <a:r>
              <a:rPr lang="en-GB" baseline="0" dirty="0"/>
              <a:t> ‘</a:t>
            </a:r>
            <a:r>
              <a:rPr lang="en-GB" baseline="0" dirty="0" err="1"/>
              <a:t>rhaid</a:t>
            </a:r>
            <a:r>
              <a:rPr lang="en-GB" baseline="0" dirty="0"/>
              <a:t>’ o </a:t>
            </a:r>
            <a:r>
              <a:rPr lang="en-GB" baseline="0" dirty="0" err="1"/>
              <a:t>flaen</a:t>
            </a:r>
            <a:r>
              <a:rPr lang="en-GB" baseline="0" dirty="0"/>
              <a:t> y </a:t>
            </a:r>
            <a:r>
              <a:rPr lang="en-GB" baseline="0" dirty="0" err="1"/>
              <a:t>berfenw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llunio</a:t>
            </a:r>
            <a:r>
              <a:rPr lang="en-GB" baseline="0" dirty="0"/>
              <a:t> </a:t>
            </a:r>
            <a:r>
              <a:rPr lang="en-GB" baseline="0" dirty="0" err="1"/>
              <a:t>gorchymyn</a:t>
            </a:r>
            <a:r>
              <a:rPr lang="en-GB" baseline="0" dirty="0"/>
              <a:t> </a:t>
            </a:r>
            <a:r>
              <a:rPr lang="en-GB" baseline="0" dirty="0" err="1"/>
              <a:t>cyffredinol</a:t>
            </a:r>
            <a:r>
              <a:rPr lang="en-GB" baseline="0" dirty="0"/>
              <a:t>, </a:t>
            </a:r>
            <a:r>
              <a:rPr lang="en-GB" baseline="0" dirty="0" err="1"/>
              <a:t>hynny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‘one must</a:t>
            </a:r>
            <a:r>
              <a:rPr lang="mr-IN" baseline="0" dirty="0"/>
              <a:t>…</a:t>
            </a:r>
            <a:r>
              <a:rPr lang="en-GB" baseline="0" dirty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211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8314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1831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0040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pwerbwynt</a:t>
            </a:r>
            <a:r>
              <a:rPr lang="en-US" dirty="0"/>
              <a:t> </a:t>
            </a:r>
            <a:r>
              <a:rPr lang="en-US" dirty="0" err="1"/>
              <a:t>berfenwau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gofio’r</a:t>
            </a:r>
            <a:r>
              <a:rPr lang="en-US" baseline="0" dirty="0"/>
              <a:t> </a:t>
            </a:r>
            <a:r>
              <a:rPr lang="en-US" baseline="0" dirty="0" err="1"/>
              <a:t>treigladau</a:t>
            </a:r>
            <a:r>
              <a:rPr lang="en-US" baseline="0" dirty="0"/>
              <a:t>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2918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fonyn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mr-IN" dirty="0"/>
              <a:t>…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263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2458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3580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6652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948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498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39458" indent="-284407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37628" indent="-227526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592679" indent="-227526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47730" indent="-227526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02781" indent="-227526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57833" indent="-227526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12884" indent="-227526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67935" indent="-227526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11F6FF08-E457-504D-A466-63211524BF2D}" type="slidenum">
              <a:rPr lang="en-GB" altLang="en-US" sz="1200">
                <a:latin typeface="Arial" charset="0"/>
              </a:rPr>
              <a:pPr algn="r"/>
              <a:t>26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9970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weddill</a:t>
            </a:r>
            <a:r>
              <a:rPr lang="en-US" baseline="0" dirty="0"/>
              <a:t>, </a:t>
            </a:r>
            <a:r>
              <a:rPr lang="en-US" baseline="0" dirty="0" err="1"/>
              <a:t>gellir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dosbarth</a:t>
            </a:r>
            <a:r>
              <a:rPr lang="en-US" baseline="0" dirty="0"/>
              <a:t> </a:t>
            </a:r>
            <a:r>
              <a:rPr lang="en-US" baseline="0" dirty="0" err="1"/>
              <a:t>geisio</a:t>
            </a:r>
            <a:r>
              <a:rPr lang="en-US" baseline="0" dirty="0"/>
              <a:t> </a:t>
            </a:r>
            <a:r>
              <a:rPr lang="en-US" baseline="0" dirty="0" err="1"/>
              <a:t>ymestyn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sgyrsiau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5097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787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36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B0544B-4FDE-4DAD-981C-8AD7F72FD8F3}"/>
              </a:ext>
            </a:extLst>
          </p:cNvPr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6917E78-3A1E-4685-8245-6C5A0AA6AC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09697BA-AA40-41C1-A68C-C3E0FAEB7D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4148802F-E8FC-4CC4-8AA9-E034F7D021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D5651-9AD1-AA4D-AD9D-71D1BD0D07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2807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  <p:sldLayoutId id="2147484020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Sesiwn%203%20-%20Pwerbwynt%20Berfenwau%20ar%20demplad%20Mike%20Ebbsworth.ppt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5.gif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tif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tif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2907" y="1262963"/>
            <a:ext cx="3784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9D074E">
                    <a:lumMod val="60000"/>
                    <a:lumOff val="40000"/>
                  </a:srgbClr>
                </a:solidFill>
              </a:rPr>
              <a:t>Wythnosau</a:t>
            </a:r>
            <a:r>
              <a:rPr lang="en-US" sz="2400" b="1" dirty="0">
                <a:solidFill>
                  <a:srgbClr val="9D074E">
                    <a:lumMod val="60000"/>
                    <a:lumOff val="40000"/>
                  </a:srgbClr>
                </a:solidFill>
              </a:rPr>
              <a:t> </a:t>
            </a:r>
            <a:r>
              <a:rPr lang="en-US" sz="2400" b="1" dirty="0" err="1">
                <a:solidFill>
                  <a:srgbClr val="9D074E">
                    <a:lumMod val="60000"/>
                    <a:lumOff val="40000"/>
                  </a:srgbClr>
                </a:solidFill>
              </a:rPr>
              <a:t>Arsylwi</a:t>
            </a:r>
            <a:endParaRPr lang="en-US" sz="2400" b="1" dirty="0">
              <a:solidFill>
                <a:srgbClr val="9D074E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92050" y="1262963"/>
            <a:ext cx="4317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9D074E">
                    <a:lumMod val="60000"/>
                    <a:lumOff val="40000"/>
                  </a:srgbClr>
                </a:solidFill>
              </a:rPr>
              <a:t>Observation Weeks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6688" y="2176041"/>
            <a:ext cx="50118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prstClr val="black"/>
                </a:solidFill>
              </a:rPr>
              <a:t>Rydych</a:t>
            </a:r>
            <a:r>
              <a:rPr lang="en-US" dirty="0">
                <a:solidFill>
                  <a:prstClr val="black"/>
                </a:solidFill>
              </a:rPr>
              <a:t> chi </a:t>
            </a:r>
            <a:r>
              <a:rPr lang="en-US" dirty="0" err="1">
                <a:solidFill>
                  <a:prstClr val="black"/>
                </a:solidFill>
              </a:rPr>
              <a:t>yn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mynd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fod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arsylwi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gwersi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mewn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ysgol</a:t>
            </a:r>
            <a:r>
              <a:rPr lang="en-US" dirty="0">
                <a:solidFill>
                  <a:prstClr val="black"/>
                </a:solidFill>
              </a:rPr>
              <a:t>. </a:t>
            </a:r>
            <a:r>
              <a:rPr lang="en-US" dirty="0" err="1">
                <a:solidFill>
                  <a:prstClr val="black"/>
                </a:solidFill>
              </a:rPr>
              <a:t>Bydd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angen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</a:t>
            </a:r>
            <a:r>
              <a:rPr lang="en-US" dirty="0">
                <a:solidFill>
                  <a:prstClr val="black"/>
                </a:solidFill>
              </a:rPr>
              <a:t> chi </a:t>
            </a:r>
            <a:r>
              <a:rPr lang="en-US" dirty="0" err="1">
                <a:solidFill>
                  <a:prstClr val="black"/>
                </a:solidFill>
              </a:rPr>
              <a:t>sylwi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ar</a:t>
            </a:r>
            <a:r>
              <a:rPr lang="en-US" dirty="0">
                <a:solidFill>
                  <a:prstClr val="black"/>
                </a:solidFill>
              </a:rPr>
              <a:t> y </a:t>
            </a:r>
            <a:r>
              <a:rPr lang="en-US" dirty="0" err="1">
                <a:solidFill>
                  <a:prstClr val="black"/>
                </a:solidFill>
              </a:rPr>
              <a:t>defnydd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o’r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Gymraeg</a:t>
            </a:r>
            <a:r>
              <a:rPr lang="en-US" dirty="0">
                <a:solidFill>
                  <a:prstClr val="black"/>
                </a:solidFill>
              </a:rPr>
              <a:t>?</a:t>
            </a:r>
          </a:p>
          <a:p>
            <a:endParaRPr lang="en-US" dirty="0">
              <a:solidFill>
                <a:prstClr val="black"/>
              </a:solidFill>
            </a:endParaRPr>
          </a:p>
          <a:p>
            <a:r>
              <a:rPr lang="en-US" dirty="0">
                <a:solidFill>
                  <a:prstClr val="black"/>
                </a:solidFill>
              </a:rPr>
              <a:t>Beth am: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solidFill>
                  <a:prstClr val="black"/>
                </a:solidFill>
              </a:rPr>
              <a:t>natur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ieithyddol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yr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ysgol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a’i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pholisi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iaith</a:t>
            </a:r>
            <a:r>
              <a:rPr lang="en-US" dirty="0">
                <a:solidFill>
                  <a:prstClr val="black"/>
                </a:solidFill>
              </a:rPr>
              <a:t> </a:t>
            </a:r>
            <a:r>
              <a:rPr lang="en-US" dirty="0" err="1">
                <a:solidFill>
                  <a:prstClr val="black"/>
                </a:solidFill>
              </a:rPr>
              <a:t>Gymraeg</a:t>
            </a:r>
            <a:endParaRPr lang="en-US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prstClr val="black"/>
                </a:solidFill>
              </a:rPr>
              <a:t>n</a:t>
            </a:r>
            <a:r>
              <a:rPr lang="en-GB" dirty="0" err="1">
                <a:solidFill>
                  <a:prstClr val="black"/>
                </a:solidFill>
              </a:rPr>
              <a:t>atur</a:t>
            </a:r>
            <a:r>
              <a:rPr lang="en-GB" dirty="0">
                <a:solidFill>
                  <a:prstClr val="black"/>
                </a:solidFill>
              </a:rPr>
              <a:t> y </a:t>
            </a:r>
            <a:r>
              <a:rPr lang="en-GB" dirty="0" err="1">
                <a:solidFill>
                  <a:prstClr val="black"/>
                </a:solidFill>
              </a:rPr>
              <a:t>Gymraeg</a:t>
            </a:r>
            <a:r>
              <a:rPr lang="en-GB" dirty="0">
                <a:solidFill>
                  <a:prstClr val="black"/>
                </a:solidFill>
              </a:rPr>
              <a:t> y </a:t>
            </a:r>
            <a:r>
              <a:rPr lang="en-GB" dirty="0" err="1">
                <a:solidFill>
                  <a:prstClr val="black"/>
                </a:solidFill>
              </a:rPr>
              <a:t>clywch</a:t>
            </a:r>
            <a:r>
              <a:rPr lang="en-GB" dirty="0">
                <a:solidFill>
                  <a:prstClr val="black"/>
                </a:solidFill>
              </a:rPr>
              <a:t> chi – </a:t>
            </a:r>
            <a:r>
              <a:rPr lang="en-GB" dirty="0" err="1">
                <a:solidFill>
                  <a:prstClr val="black"/>
                </a:solidFill>
              </a:rPr>
              <a:t>pryd</a:t>
            </a:r>
            <a:r>
              <a:rPr lang="en-GB" dirty="0">
                <a:solidFill>
                  <a:prstClr val="black"/>
                </a:solidFill>
              </a:rPr>
              <a:t>? Pa </a:t>
            </a:r>
            <a:r>
              <a:rPr lang="en-GB" dirty="0" err="1">
                <a:solidFill>
                  <a:prstClr val="black"/>
                </a:solidFill>
              </a:rPr>
              <a:t>batrymau</a:t>
            </a:r>
            <a:r>
              <a:rPr lang="en-GB" dirty="0">
                <a:solidFill>
                  <a:prstClr val="black"/>
                </a:solidFill>
              </a:rPr>
              <a:t>? </a:t>
            </a:r>
            <a:r>
              <a:rPr lang="en-GB" dirty="0" err="1">
                <a:solidFill>
                  <a:prstClr val="black"/>
                </a:solidFill>
              </a:rPr>
              <a:t>Oes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gwahaniaethau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ar</a:t>
            </a:r>
            <a:r>
              <a:rPr lang="en-GB" dirty="0">
                <a:solidFill>
                  <a:prstClr val="black"/>
                </a:solidFill>
              </a:rPr>
              <a:t> draws </a:t>
            </a:r>
            <a:r>
              <a:rPr lang="en-GB" dirty="0" err="1">
                <a:solidFill>
                  <a:prstClr val="black"/>
                </a:solidFill>
              </a:rPr>
              <a:t>dosbarthiadau</a:t>
            </a:r>
            <a:r>
              <a:rPr lang="en-GB" dirty="0">
                <a:solidFill>
                  <a:prstClr val="black"/>
                </a:solidFill>
              </a:rPr>
              <a:t>/</a:t>
            </a:r>
            <a:r>
              <a:rPr lang="en-GB" dirty="0" err="1">
                <a:solidFill>
                  <a:prstClr val="black"/>
                </a:solidFill>
              </a:rPr>
              <a:t>adrannau</a:t>
            </a:r>
            <a:r>
              <a:rPr lang="en-GB" dirty="0">
                <a:solidFill>
                  <a:prstClr val="black"/>
                </a:solidFill>
              </a:rPr>
              <a:t>/ </a:t>
            </a:r>
            <a:r>
              <a:rPr lang="en-GB" dirty="0" err="1">
                <a:solidFill>
                  <a:prstClr val="black"/>
                </a:solidFill>
              </a:rPr>
              <a:t>pynciau</a:t>
            </a:r>
            <a:r>
              <a:rPr lang="en-GB" dirty="0">
                <a:solidFill>
                  <a:prstClr val="black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>
                <a:solidFill>
                  <a:prstClr val="black"/>
                </a:solidFill>
              </a:rPr>
              <a:t>beth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yn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eich</a:t>
            </a:r>
            <a:r>
              <a:rPr lang="en-GB" dirty="0">
                <a:solidFill>
                  <a:prstClr val="black"/>
                </a:solidFill>
              </a:rPr>
              <a:t> barn chi </a:t>
            </a:r>
            <a:r>
              <a:rPr lang="en-GB" dirty="0" err="1">
                <a:solidFill>
                  <a:prstClr val="black"/>
                </a:solidFill>
              </a:rPr>
              <a:t>yw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cryfderau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ym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mhrofiadau’r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disgyblion</a:t>
            </a:r>
            <a:r>
              <a:rPr lang="en-GB" dirty="0">
                <a:solidFill>
                  <a:prstClr val="black"/>
                </a:solidFill>
              </a:rPr>
              <a:t> a </a:t>
            </a:r>
            <a:r>
              <a:rPr lang="en-GB" dirty="0" err="1">
                <a:solidFill>
                  <a:prstClr val="black"/>
                </a:solidFill>
              </a:rPr>
              <a:t>sut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gallech</a:t>
            </a:r>
            <a:r>
              <a:rPr lang="en-GB" dirty="0">
                <a:solidFill>
                  <a:prstClr val="black"/>
                </a:solidFill>
              </a:rPr>
              <a:t> chi </a:t>
            </a:r>
            <a:r>
              <a:rPr lang="en-GB" dirty="0" err="1">
                <a:solidFill>
                  <a:prstClr val="black"/>
                </a:solidFill>
              </a:rPr>
              <a:t>eu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gwella</a:t>
            </a:r>
            <a:r>
              <a:rPr lang="en-GB" dirty="0">
                <a:solidFill>
                  <a:prstClr val="black"/>
                </a:solidFill>
              </a:rPr>
              <a:t>.</a:t>
            </a:r>
            <a:endParaRPr lang="en-US" dirty="0">
              <a:solidFill>
                <a:prstClr val="black"/>
              </a:solidFill>
            </a:endParaRPr>
          </a:p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54500" y="2176041"/>
            <a:ext cx="570631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will be observing lessons in schools. What will you need to learn about the use of Welsh?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  <a:endParaRPr lang="en-US" dirty="0">
              <a:solidFill>
                <a:prstClr val="black"/>
              </a:solidFill>
            </a:endParaRPr>
          </a:p>
          <a:p>
            <a:r>
              <a:rPr lang="en-GB" dirty="0">
                <a:solidFill>
                  <a:prstClr val="black"/>
                </a:solidFill>
              </a:rPr>
              <a:t>What about:</a:t>
            </a:r>
            <a:endParaRPr lang="en-US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the linguistic nature of the school and its Welsh language policy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the nature of the Welsh language that you will hear – When is it used? What patterns? Are there differences across classes/subjects/ departments?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prstClr val="black"/>
                </a:solidFill>
              </a:rPr>
              <a:t>what you think are the strengths of the Welsh language experiences that pupils have, and how they could be improved in your opinion. </a:t>
            </a:r>
            <a:endParaRPr lang="en-US" dirty="0">
              <a:solidFill>
                <a:prstClr val="black"/>
              </a:solidFill>
            </a:endParaRPr>
          </a:p>
          <a:p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1026" name="Picture 2" descr="Image result for eyes cartoo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1776" r="-11305" b="25364"/>
          <a:stretch/>
        </p:blipFill>
        <p:spPr bwMode="auto">
          <a:xfrm>
            <a:off x="5011374" y="1097901"/>
            <a:ext cx="1565793" cy="80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ars carto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943" y="5677155"/>
            <a:ext cx="2441968" cy="122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367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594096" y="677215"/>
            <a:ext cx="732568" cy="40132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488099" y="239867"/>
            <a:ext cx="886468" cy="504179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625239" y="3480418"/>
            <a:ext cx="63844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Adolygu</a:t>
            </a:r>
            <a:r>
              <a:rPr lang="en-GB" sz="2400" dirty="0"/>
              <a:t> </a:t>
            </a:r>
            <a:r>
              <a:rPr lang="en-GB" sz="2400" dirty="0" err="1"/>
              <a:t>Rhifau</a:t>
            </a:r>
            <a:r>
              <a:rPr lang="en-GB" sz="2400" dirty="0"/>
              <a:t> a </a:t>
            </a:r>
            <a:r>
              <a:rPr lang="en-GB" sz="2400" dirty="0" err="1"/>
              <a:t>Dyddiad</a:t>
            </a:r>
            <a:br>
              <a:rPr lang="en-GB" sz="2400" dirty="0"/>
            </a:br>
            <a:r>
              <a:rPr lang="en-GB" sz="2400" dirty="0" err="1"/>
              <a:t>Amser</a:t>
            </a:r>
            <a:r>
              <a:rPr lang="en-GB" sz="2400" dirty="0"/>
              <a:t>/Time</a:t>
            </a:r>
          </a:p>
          <a:p>
            <a:pPr algn="ctr"/>
            <a:r>
              <a:rPr lang="en-GB" sz="2400" dirty="0" err="1"/>
              <a:t>Gorchmynion</a:t>
            </a:r>
            <a:r>
              <a:rPr lang="en-GB" sz="2400" dirty="0"/>
              <a:t>/Commands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DB9165-359E-4296-AE65-8480BF7E6527}"/>
              </a:ext>
            </a:extLst>
          </p:cNvPr>
          <p:cNvSpPr txBox="1"/>
          <p:nvPr/>
        </p:nvSpPr>
        <p:spPr>
          <a:xfrm>
            <a:off x="3923073" y="368710"/>
            <a:ext cx="43360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Wythnos 4:</a:t>
            </a:r>
          </a:p>
          <a:p>
            <a:pPr algn="ctr"/>
            <a:endParaRPr lang="cy-GB" sz="3600" b="1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1af o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Hydref</a:t>
            </a:r>
            <a:endParaRPr lang="cy-GB" sz="3600" b="1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410416"/>
            <a:ext cx="9122764" cy="1293028"/>
          </a:xfrm>
        </p:spPr>
        <p:txBody>
          <a:bodyPr>
            <a:normAutofit fontScale="90000"/>
          </a:bodyPr>
          <a:lstStyle/>
          <a:p>
            <a:r>
              <a:rPr lang="cy-GB" dirty="0"/>
              <a:t>Write the numbers in welsh</a:t>
            </a:r>
            <a:br>
              <a:rPr lang="cy-GB" dirty="0"/>
            </a:br>
            <a:r>
              <a:rPr lang="cy-GB" i="1" dirty="0"/>
              <a:t>ysgrifennwch y rhifau yn gymraeg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5583639"/>
              </p:ext>
            </p:extLst>
          </p:nvPr>
        </p:nvGraphicFramePr>
        <p:xfrm>
          <a:off x="3133725" y="2084387"/>
          <a:ext cx="5905500" cy="4016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16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26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en-GB" sz="2800" b="1" dirty="0"/>
                        <a:t>402</a:t>
                      </a:r>
                      <a:endParaRPr lang="cy-GB" sz="28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36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165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1,789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78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432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54,301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613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410416"/>
            <a:ext cx="9122764" cy="1293028"/>
          </a:xfrm>
        </p:spPr>
        <p:txBody>
          <a:bodyPr>
            <a:normAutofit fontScale="90000"/>
          </a:bodyPr>
          <a:lstStyle/>
          <a:p>
            <a:r>
              <a:rPr lang="cy-GB" dirty="0"/>
              <a:t>Write the numbers in welsh</a:t>
            </a:r>
            <a:br>
              <a:rPr lang="cy-GB" dirty="0"/>
            </a:br>
            <a:r>
              <a:rPr lang="cy-GB" i="1" dirty="0"/>
              <a:t>ysgrifennwch y rhifau yn gymraeg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505964"/>
              </p:ext>
            </p:extLst>
          </p:nvPr>
        </p:nvGraphicFramePr>
        <p:xfrm>
          <a:off x="3133725" y="2084387"/>
          <a:ext cx="5905500" cy="4019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Un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deg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chwech</a:t>
                      </a:r>
                      <a:endParaRPr lang="cy-GB" sz="2000" b="1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Dau ddeg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err="1"/>
                        <a:t>Pedwar</a:t>
                      </a:r>
                      <a:r>
                        <a:rPr lang="en-GB" sz="2000" b="1" dirty="0"/>
                        <a:t> cant a </a:t>
                      </a:r>
                      <a:r>
                        <a:rPr lang="en-GB" sz="2000" b="1" dirty="0" err="1"/>
                        <a:t>dau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Tri 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Cant chwech deg pump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Un mil,</a:t>
                      </a:r>
                      <a:r>
                        <a:rPr lang="cy-GB" sz="2000" b="1" baseline="0" dirty="0"/>
                        <a:t> </a:t>
                      </a:r>
                      <a:r>
                        <a:rPr lang="cy-GB" sz="2000" b="1" dirty="0"/>
                        <a:t>saith cant wyth deg naw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Saith deg wyth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Pedwar cant tri deg dau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Pum deg pedwar mil, tri chant ac</a:t>
                      </a:r>
                      <a:r>
                        <a:rPr lang="cy-GB" sz="2000" b="1" baseline="0" dirty="0"/>
                        <a:t> un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4334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01384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Write these dates in Welsh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3927" y="1381115"/>
            <a:ext cx="8664145" cy="5978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CBF7-EA3E-4B1D-B610-202F4A107A80}"/>
              </a:ext>
            </a:extLst>
          </p:cNvPr>
          <p:cNvSpPr txBox="1"/>
          <p:nvPr/>
        </p:nvSpPr>
        <p:spPr>
          <a:xfrm>
            <a:off x="3360173" y="2775461"/>
            <a:ext cx="54716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y-GB" sz="3600" dirty="0"/>
              <a:t>Friday, 3/9/18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 err="1"/>
              <a:t>Monday</a:t>
            </a:r>
            <a:r>
              <a:rPr lang="cy-GB" sz="3600" dirty="0"/>
              <a:t>, 4/3/18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 err="1"/>
              <a:t>Tuesday</a:t>
            </a:r>
            <a:r>
              <a:rPr lang="cy-GB" sz="3600" dirty="0"/>
              <a:t>, 25/12/18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Thursday, 31/4/18</a:t>
            </a:r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Dyddiad heddiw</a:t>
            </a:r>
          </a:p>
        </p:txBody>
      </p:sp>
    </p:spTree>
    <p:extLst>
      <p:ext uri="{BB962C8B-B14F-4D97-AF65-F5344CB8AC3E}">
        <p14:creationId xmlns:p14="http://schemas.microsoft.com/office/powerpoint/2010/main" val="3284894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372" y="75662"/>
            <a:ext cx="9629172" cy="667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42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00" y="465406"/>
            <a:ext cx="5701034" cy="39520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C70DA8-DE12-48CF-8CD1-E1473FEDBC92}"/>
              </a:ext>
            </a:extLst>
          </p:cNvPr>
          <p:cNvSpPr txBox="1"/>
          <p:nvPr/>
        </p:nvSpPr>
        <p:spPr>
          <a:xfrm>
            <a:off x="6220918" y="548582"/>
            <a:ext cx="5606321" cy="378565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Geirfa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/Vocabulary</a:t>
            </a: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wedi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past</a:t>
            </a:r>
          </a:p>
          <a:p>
            <a:pPr marL="449263" indent="-269875"/>
            <a:r>
              <a:rPr lang="en-US" sz="2400" b="1" dirty="0" err="1"/>
              <a:t>i</a:t>
            </a:r>
            <a:r>
              <a:rPr lang="en-US" sz="2400" dirty="0"/>
              <a:t> – </a:t>
            </a:r>
            <a:r>
              <a:rPr lang="en-US" sz="2400" i="1" dirty="0"/>
              <a:t>to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munud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minute</a:t>
            </a:r>
          </a:p>
          <a:p>
            <a:pPr marL="449263" indent="-269875"/>
            <a:r>
              <a:rPr lang="en-US" sz="2400" b="1" dirty="0" err="1"/>
              <a:t>deng</a:t>
            </a:r>
            <a:r>
              <a:rPr lang="en-US" sz="2400" dirty="0"/>
              <a:t> – </a:t>
            </a:r>
            <a:r>
              <a:rPr lang="en-US" sz="2400" i="1" dirty="0"/>
              <a:t>ten (or use </a:t>
            </a:r>
            <a:r>
              <a:rPr lang="en-US" sz="2400" dirty="0"/>
              <a:t>‘</a:t>
            </a:r>
            <a:r>
              <a:rPr lang="en-US" sz="2400" dirty="0" err="1"/>
              <a:t>deg</a:t>
            </a:r>
            <a:r>
              <a:rPr lang="en-US" sz="2400" dirty="0"/>
              <a:t>’)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ugain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twenty (or use ‘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dau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ddeg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’)</a:t>
            </a:r>
          </a:p>
          <a:p>
            <a:pPr marL="449263" indent="-269875"/>
            <a:r>
              <a:rPr lang="en-US" sz="2400" b="1" dirty="0" err="1"/>
              <a:t>ar</a:t>
            </a:r>
            <a:r>
              <a:rPr lang="en-US" sz="2400" dirty="0"/>
              <a:t> – </a:t>
            </a:r>
            <a:r>
              <a:rPr lang="en-US" sz="2400" i="1" dirty="0"/>
              <a:t>on</a:t>
            </a:r>
          </a:p>
          <a:p>
            <a:pPr marL="449263" indent="-269875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unarddeg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eleven</a:t>
            </a:r>
          </a:p>
          <a:p>
            <a:pPr marL="449263" indent="-269875"/>
            <a:r>
              <a:rPr lang="en-US" sz="2400" b="1" dirty="0" err="1"/>
              <a:t>deuddeg</a:t>
            </a:r>
            <a:r>
              <a:rPr lang="en-US" sz="2400" dirty="0"/>
              <a:t> - </a:t>
            </a:r>
            <a:r>
              <a:rPr lang="en-US" sz="2400" i="1" dirty="0"/>
              <a:t>twelve</a:t>
            </a:r>
            <a:endParaRPr lang="en-US" sz="24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B52805-C1BC-4C8E-A11A-28FBB315DA07}"/>
              </a:ext>
            </a:extLst>
          </p:cNvPr>
          <p:cNvSpPr txBox="1"/>
          <p:nvPr/>
        </p:nvSpPr>
        <p:spPr>
          <a:xfrm>
            <a:off x="1693887" y="4669693"/>
            <a:ext cx="8804225" cy="830997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Further knowledge – the word ‘</a:t>
            </a:r>
            <a:r>
              <a:rPr lang="en-US" sz="2400" b="1" i="1" dirty="0" err="1"/>
              <a:t>i</a:t>
            </a:r>
            <a:r>
              <a:rPr lang="en-US" sz="2400" b="1" i="1" dirty="0"/>
              <a:t>’ causes a soft mutation to the first letter in the next word</a:t>
            </a:r>
            <a:endParaRPr lang="en-US" sz="24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074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11937" y="752168"/>
            <a:ext cx="9353791" cy="64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769CB88-E06F-4F65-9AD0-16A2DEE305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7334461"/>
              </p:ext>
            </p:extLst>
          </p:nvPr>
        </p:nvGraphicFramePr>
        <p:xfrm>
          <a:off x="1126762" y="1931987"/>
          <a:ext cx="6072188" cy="4114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6094">
                  <a:extLst>
                    <a:ext uri="{9D8B030D-6E8A-4147-A177-3AD203B41FA5}">
                      <a16:colId xmlns:a16="http://schemas.microsoft.com/office/drawing/2014/main" val="2241983041"/>
                    </a:ext>
                  </a:extLst>
                </a:gridCol>
                <a:gridCol w="3036094">
                  <a:extLst>
                    <a:ext uri="{9D8B030D-6E8A-4147-A177-3AD203B41FA5}">
                      <a16:colId xmlns:a16="http://schemas.microsoft.com/office/drawing/2014/main" val="2834056001"/>
                    </a:ext>
                  </a:extLst>
                </a:gridCol>
              </a:tblGrid>
              <a:tr h="822970">
                <a:tc gridSpan="2">
                  <a:txBody>
                    <a:bodyPr/>
                    <a:lstStyle/>
                    <a:p>
                      <a:r>
                        <a:rPr lang="cy-GB" sz="3600" dirty="0"/>
                        <a:t>Amser</a:t>
                      </a:r>
                    </a:p>
                  </a:txBody>
                  <a:tcPr anchor="ctr" anchorCtr="1"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02582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9:00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4:50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14008409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10:30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dirty="0"/>
                        <a:t>2:45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878267932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1:15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1:55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6360718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dirty="0"/>
                        <a:t>7:05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11:35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8219135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EC31ECF-EDE7-487A-9542-C6241B38D1F1}"/>
              </a:ext>
            </a:extLst>
          </p:cNvPr>
          <p:cNvSpPr txBox="1"/>
          <p:nvPr/>
        </p:nvSpPr>
        <p:spPr>
          <a:xfrm>
            <a:off x="9160286" y="2299610"/>
            <a:ext cx="1782121" cy="120032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Bold text = contains a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47000E-23D5-4F0B-A463-AD8CE1741E33}"/>
              </a:ext>
            </a:extLst>
          </p:cNvPr>
          <p:cNvSpPr txBox="1"/>
          <p:nvPr/>
        </p:nvSpPr>
        <p:spPr>
          <a:xfrm>
            <a:off x="8794169" y="4096106"/>
            <a:ext cx="2466671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Soft mutation</a:t>
            </a:r>
          </a:p>
          <a:p>
            <a:endParaRPr lang="en-US" sz="9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 &gt;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</a:t>
            </a:r>
          </a:p>
          <a:p>
            <a:pPr algn="ctr"/>
            <a:r>
              <a:rPr lang="en-US" sz="2400" b="1" i="1" dirty="0"/>
              <a:t>t &gt; </a:t>
            </a:r>
            <a:r>
              <a:rPr lang="en-US" sz="2400" dirty="0"/>
              <a:t>d</a:t>
            </a:r>
          </a:p>
          <a:p>
            <a:pPr algn="ctr"/>
            <a:r>
              <a:rPr lang="en-US" sz="24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 &gt;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385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EFE5-2BEC-4578-BB2C-FE658D7C9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CE670-3367-4248-BFC7-2123E85B9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FA9DE2-9FA3-452C-A040-61131CB30B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46" t="16595" r="24508" b="33982"/>
          <a:stretch/>
        </p:blipFill>
        <p:spPr>
          <a:xfrm>
            <a:off x="-134911" y="374755"/>
            <a:ext cx="12306690" cy="648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70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AD792F-5472-4ECA-82A2-28F8516E7F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443" t="12222" r="18238" b="9051"/>
          <a:stretch/>
        </p:blipFill>
        <p:spPr>
          <a:xfrm>
            <a:off x="1528997" y="0"/>
            <a:ext cx="9548734" cy="667484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155736" y="2210672"/>
            <a:ext cx="554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0CACB8-BA4C-4ED4-A90F-9AD4545B93BF}"/>
              </a:ext>
            </a:extLst>
          </p:cNvPr>
          <p:cNvSpPr txBox="1"/>
          <p:nvPr/>
        </p:nvSpPr>
        <p:spPr>
          <a:xfrm>
            <a:off x="2473376" y="1618937"/>
            <a:ext cx="4527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pum munud ar hugain i wyth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0362A7-47B5-40DD-85E4-E961A5EF484F}"/>
              </a:ext>
            </a:extLst>
          </p:cNvPr>
          <p:cNvSpPr txBox="1"/>
          <p:nvPr/>
        </p:nvSpPr>
        <p:spPr>
          <a:xfrm>
            <a:off x="2475876" y="2520846"/>
            <a:ext cx="355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hanner awr wedi wyth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A8DDD7-DCCD-4A6C-B015-771F4F7D04F3}"/>
              </a:ext>
            </a:extLst>
          </p:cNvPr>
          <p:cNvSpPr txBox="1"/>
          <p:nvPr/>
        </p:nvSpPr>
        <p:spPr>
          <a:xfrm>
            <a:off x="2475876" y="3435244"/>
            <a:ext cx="355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deg munud i dri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398F5F-9967-4730-9471-5189C0DEDCE6}"/>
              </a:ext>
            </a:extLst>
          </p:cNvPr>
          <p:cNvSpPr txBox="1"/>
          <p:nvPr/>
        </p:nvSpPr>
        <p:spPr>
          <a:xfrm>
            <a:off x="2475874" y="4349639"/>
            <a:ext cx="4374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7030A0"/>
                </a:solidFill>
              </a:rPr>
              <a:t>pedwar deg un munud</a:t>
            </a:r>
          </a:p>
        </p:txBody>
      </p: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DFF22-80AE-4BDE-899D-1F8EDF902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gorchmynion/commands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587C47-B183-4026-B051-D50A180C523A}"/>
              </a:ext>
            </a:extLst>
          </p:cNvPr>
          <p:cNvSpPr/>
          <p:nvPr/>
        </p:nvSpPr>
        <p:spPr>
          <a:xfrm>
            <a:off x="1741142" y="1797249"/>
            <a:ext cx="804098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Termau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Pwysig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b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</a:b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ar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gyfer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sesiwn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GB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heddiw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846085-E300-4B41-B669-C5B4662551C6}"/>
              </a:ext>
            </a:extLst>
          </p:cNvPr>
          <p:cNvSpPr txBox="1"/>
          <p:nvPr/>
        </p:nvSpPr>
        <p:spPr>
          <a:xfrm>
            <a:off x="3054927" y="3745469"/>
            <a:ext cx="672719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   VERB 			 VERBAL NOUN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    BERF			     BERFENW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Beth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gwahaniaeth</a:t>
            </a:r>
            <a:r>
              <a:rPr lang="en-US" sz="2800" dirty="0"/>
              <a:t>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D4796F6-28D6-4C25-A5D9-512A6649B9DD}"/>
              </a:ext>
            </a:extLst>
          </p:cNvPr>
          <p:cNvCxnSpPr/>
          <p:nvPr/>
        </p:nvCxnSpPr>
        <p:spPr>
          <a:xfrm>
            <a:off x="3867460" y="4317167"/>
            <a:ext cx="0" cy="29980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1DD3EE4-C978-4C54-A5FB-8003EB0D83D7}"/>
              </a:ext>
            </a:extLst>
          </p:cNvPr>
          <p:cNvCxnSpPr/>
          <p:nvPr/>
        </p:nvCxnSpPr>
        <p:spPr>
          <a:xfrm>
            <a:off x="8037225" y="4334657"/>
            <a:ext cx="0" cy="29980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7973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FA551-94D1-4BF9-831A-3BC2209D3EEC}"/>
              </a:ext>
            </a:extLst>
          </p:cNvPr>
          <p:cNvSpPr/>
          <p:nvPr/>
        </p:nvSpPr>
        <p:spPr>
          <a:xfrm>
            <a:off x="1861511" y="2292776"/>
            <a:ext cx="84689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Berfenwau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/Verbal nouns</a:t>
            </a:r>
          </a:p>
        </p:txBody>
      </p:sp>
      <p:sp>
        <p:nvSpPr>
          <p:cNvPr id="5" name="Oval 4">
            <a:hlinkClick r:id="rId4" action="ppaction://hlinkpres?slideindex=1&amp;slidetitle="/>
            <a:extLst>
              <a:ext uri="{FF2B5EF4-FFF2-40B4-BE49-F238E27FC236}">
                <a16:creationId xmlns:a16="http://schemas.microsoft.com/office/drawing/2014/main" id="{7AD0AD37-5DB7-4196-B9F0-D3996C1FE594}"/>
              </a:ext>
            </a:extLst>
          </p:cNvPr>
          <p:cNvSpPr/>
          <p:nvPr/>
        </p:nvSpPr>
        <p:spPr>
          <a:xfrm>
            <a:off x="10478125" y="4227226"/>
            <a:ext cx="914400" cy="8094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25111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925" y="405141"/>
            <a:ext cx="6324600" cy="136467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en-US" altLang="en-US" dirty="0" err="1">
                <a:latin typeface="Arial" charset="0"/>
              </a:rPr>
              <a:t>Gorchmynion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err="1">
                <a:latin typeface="Arial" charset="0"/>
              </a:rPr>
              <a:t>Syml</a:t>
            </a:r>
            <a:r>
              <a:rPr lang="en-US" altLang="en-US" dirty="0">
                <a:latin typeface="Arial" charset="0"/>
              </a:rPr>
              <a:t> </a:t>
            </a:r>
            <a:br>
              <a:rPr lang="en-US" altLang="en-US" dirty="0">
                <a:latin typeface="Arial" charset="0"/>
              </a:rPr>
            </a:br>
            <a:r>
              <a:rPr lang="en-US" altLang="en-US" i="1" dirty="0">
                <a:latin typeface="Arial" charset="0"/>
              </a:rPr>
              <a:t>Simple Commands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7" y="2587750"/>
            <a:ext cx="2061148" cy="1624485"/>
          </a:xfrm>
          <a:prstGeom prst="wedgeRectCallout">
            <a:avLst>
              <a:gd name="adj1" fmla="val -55259"/>
              <a:gd name="adj2" fmla="val 1040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siarad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B3B8550C-AD77-496F-AE81-7AD71A59A70C}"/>
              </a:ext>
            </a:extLst>
          </p:cNvPr>
          <p:cNvSpPr/>
          <p:nvPr/>
        </p:nvSpPr>
        <p:spPr>
          <a:xfrm>
            <a:off x="3539878" y="3649791"/>
            <a:ext cx="2462901" cy="1624485"/>
          </a:xfrm>
          <a:prstGeom prst="wedgeRectCallout">
            <a:avLst>
              <a:gd name="adj1" fmla="val -17523"/>
              <a:gd name="adj2" fmla="val -137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rhedeg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4A01B9C-807E-4533-9529-F252EA68E2D3}"/>
              </a:ext>
            </a:extLst>
          </p:cNvPr>
          <p:cNvSpPr/>
          <p:nvPr/>
        </p:nvSpPr>
        <p:spPr>
          <a:xfrm>
            <a:off x="6458262" y="2356223"/>
            <a:ext cx="2061148" cy="1624485"/>
          </a:xfrm>
          <a:prstGeom prst="wedgeRectCallout">
            <a:avLst>
              <a:gd name="adj1" fmla="val 31286"/>
              <a:gd name="adj2" fmla="val 1004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bwyta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DCA48DF8-52AB-4A4B-8AFA-7341774D7620}"/>
              </a:ext>
            </a:extLst>
          </p:cNvPr>
          <p:cNvSpPr/>
          <p:nvPr/>
        </p:nvSpPr>
        <p:spPr>
          <a:xfrm>
            <a:off x="9254865" y="3649791"/>
            <a:ext cx="2559882" cy="1471909"/>
          </a:xfrm>
          <a:prstGeom prst="wedgeRectCallout">
            <a:avLst>
              <a:gd name="adj1" fmla="val 45460"/>
              <a:gd name="adj2" fmla="val 872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gweiddi</a:t>
            </a:r>
          </a:p>
        </p:txBody>
      </p:sp>
      <p:pic>
        <p:nvPicPr>
          <p:cNvPr id="1026" name="Picture 2" descr="http://www.signs.co.uk/images/safetysigns/images/full/911_4_7.gif">
            <a:extLst>
              <a:ext uri="{FF2B5EF4-FFF2-40B4-BE49-F238E27FC236}">
                <a16:creationId xmlns:a16="http://schemas.microsoft.com/office/drawing/2014/main" id="{E06133F9-1770-4A2D-9ABA-33BD9AFA7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922" y="231648"/>
            <a:ext cx="16478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41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labelsource.co.uk/content/images/product/zoom/f2c271bd-cada-424f-9aca-3871b5ceb0af.jpg">
            <a:extLst>
              <a:ext uri="{FF2B5EF4-FFF2-40B4-BE49-F238E27FC236}">
                <a16:creationId xmlns:a16="http://schemas.microsoft.com/office/drawing/2014/main" id="{F3F097AB-E6C0-4E70-A720-230C7C468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429" y="1593161"/>
            <a:ext cx="5715000" cy="42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50652" y="157893"/>
            <a:ext cx="3603800" cy="129302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4800" dirty="0" err="1"/>
              <a:t>Rhaid</a:t>
            </a:r>
            <a:r>
              <a:rPr lang="en-US" sz="4800" dirty="0"/>
              <a:t>/must</a:t>
            </a:r>
            <a:endParaRPr lang="en-US" dirty="0"/>
          </a:p>
        </p:txBody>
      </p:sp>
      <p:pic>
        <p:nvPicPr>
          <p:cNvPr id="2050" name="Picture 2" descr="http://www.labelsource.co.uk/content/images/product/zoom/1e0259c7-a3aa-440a-849c-f1595e7455f3.jpg">
            <a:extLst>
              <a:ext uri="{FF2B5EF4-FFF2-40B4-BE49-F238E27FC236}">
                <a16:creationId xmlns:a16="http://schemas.microsoft.com/office/drawing/2014/main" id="{8ECA4088-CE4C-4DBB-8249-2551183A0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3414" y="1683490"/>
            <a:ext cx="5364066" cy="40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img.safetysignsupplies.co.uk/images/product_imgs/full/936_2_3.gif">
            <a:extLst>
              <a:ext uri="{FF2B5EF4-FFF2-40B4-BE49-F238E27FC236}">
                <a16:creationId xmlns:a16="http://schemas.microsoft.com/office/drawing/2014/main" id="{E143CD25-CD5F-436D-A100-B0BD427DC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495" y="1548839"/>
            <a:ext cx="2785218" cy="417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993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cerdded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342807" y="3681594"/>
            <a:ext cx="2960555" cy="1624485"/>
          </a:xfrm>
          <a:prstGeom prst="wedgeRectCallout">
            <a:avLst>
              <a:gd name="adj1" fmla="val -90849"/>
              <a:gd name="adj2" fmla="val 44115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gwrando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sefyll</a:t>
            </a:r>
          </a:p>
        </p:txBody>
      </p:sp>
    </p:spTree>
    <p:extLst>
      <p:ext uri="{BB962C8B-B14F-4D97-AF65-F5344CB8AC3E}">
        <p14:creationId xmlns:p14="http://schemas.microsoft.com/office/powerpoint/2010/main" val="3074262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92207" y="20896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PAID</a:t>
            </a:r>
          </a:p>
          <a:p>
            <a:endParaRPr lang="en-US" sz="2800" dirty="0"/>
          </a:p>
          <a:p>
            <a:r>
              <a:rPr lang="en-US" sz="6000" dirty="0"/>
              <a:t>PEIDIWCH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4807541E-F8BC-4AD9-800E-C4507BBDF116}"/>
              </a:ext>
            </a:extLst>
          </p:cNvPr>
          <p:cNvSpPr txBox="1">
            <a:spLocks/>
          </p:cNvSpPr>
          <p:nvPr/>
        </p:nvSpPr>
        <p:spPr>
          <a:xfrm>
            <a:off x="4850652" y="467875"/>
            <a:ext cx="4128456" cy="8914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PAID/DON’T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AF15D2-D507-43CB-B279-AC15F59BB070}"/>
              </a:ext>
            </a:extLst>
          </p:cNvPr>
          <p:cNvSpPr txBox="1"/>
          <p:nvPr/>
        </p:nvSpPr>
        <p:spPr>
          <a:xfrm>
            <a:off x="7255459" y="20921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singular</a:t>
            </a:r>
          </a:p>
          <a:p>
            <a:endParaRPr lang="en-US" sz="2800" dirty="0"/>
          </a:p>
          <a:p>
            <a:r>
              <a:rPr lang="en-US" sz="6000" dirty="0"/>
              <a:t>plural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1AB6F7-4444-4893-9247-5A4199542FE8}"/>
              </a:ext>
            </a:extLst>
          </p:cNvPr>
          <p:cNvSpPr txBox="1"/>
          <p:nvPr/>
        </p:nvSpPr>
        <p:spPr>
          <a:xfrm>
            <a:off x="5276760" y="2107147"/>
            <a:ext cx="1618712" cy="236988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TI</a:t>
            </a:r>
          </a:p>
          <a:p>
            <a:endParaRPr lang="en-US" sz="2800" b="1" dirty="0"/>
          </a:p>
          <a:p>
            <a:pPr algn="ctr"/>
            <a:r>
              <a:rPr lang="en-US" sz="6000" b="1" dirty="0"/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121308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siarad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725054" y="3681594"/>
            <a:ext cx="2503357" cy="1624485"/>
          </a:xfrm>
          <a:prstGeom prst="wedgeRectCallout">
            <a:avLst>
              <a:gd name="adj1" fmla="val -90849"/>
              <a:gd name="adj2" fmla="val 44115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sefyll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canu</a:t>
            </a:r>
          </a:p>
        </p:txBody>
      </p:sp>
    </p:spTree>
    <p:extLst>
      <p:ext uri="{BB962C8B-B14F-4D97-AF65-F5344CB8AC3E}">
        <p14:creationId xmlns:p14="http://schemas.microsoft.com/office/powerpoint/2010/main" val="4190257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77006" y="659157"/>
            <a:ext cx="5015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YMARFER!</a:t>
            </a:r>
            <a:endParaRPr lang="en-US" sz="3200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CFEDA03A-6738-4840-A7B4-BDA749AB1A89}"/>
              </a:ext>
            </a:extLst>
          </p:cNvPr>
          <p:cNvSpPr/>
          <p:nvPr/>
        </p:nvSpPr>
        <p:spPr>
          <a:xfrm>
            <a:off x="854439" y="2023672"/>
            <a:ext cx="2743200" cy="1603947"/>
          </a:xfrm>
          <a:prstGeom prst="wedgeRectCallout">
            <a:avLst>
              <a:gd name="adj1" fmla="val -42145"/>
              <a:gd name="adj2" fmla="val 85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Dim</a:t>
            </a:r>
            <a:endParaRPr lang="cy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71BB7F3B-C86E-4984-BADC-07DF7B397BB2}"/>
              </a:ext>
            </a:extLst>
          </p:cNvPr>
          <p:cNvSpPr/>
          <p:nvPr/>
        </p:nvSpPr>
        <p:spPr>
          <a:xfrm>
            <a:off x="4594599" y="2076149"/>
            <a:ext cx="2600793" cy="1624485"/>
          </a:xfrm>
          <a:prstGeom prst="wedgeRectCallout">
            <a:avLst>
              <a:gd name="adj1" fmla="val -4639"/>
              <a:gd name="adj2" fmla="val 90254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Rhaid</a:t>
            </a:r>
            <a:endParaRPr lang="cy-GB" sz="4400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C76A688-12D5-40E9-9548-7FEF6BF7EBE2}"/>
              </a:ext>
            </a:extLst>
          </p:cNvPr>
          <p:cNvSpPr/>
          <p:nvPr/>
        </p:nvSpPr>
        <p:spPr>
          <a:xfrm>
            <a:off x="8192352" y="2076149"/>
            <a:ext cx="2600793" cy="1624485"/>
          </a:xfrm>
          <a:prstGeom prst="wedgeRectCallout">
            <a:avLst>
              <a:gd name="adj1" fmla="val 43776"/>
              <a:gd name="adj2" fmla="val 7918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Paid</a:t>
            </a:r>
            <a:endParaRPr lang="cy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2DBB83-8630-44F8-BF23-1F76528D3C5C}"/>
              </a:ext>
            </a:extLst>
          </p:cNvPr>
          <p:cNvSpPr txBox="1"/>
          <p:nvPr/>
        </p:nvSpPr>
        <p:spPr>
          <a:xfrm>
            <a:off x="1322995" y="490776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Which of these would you use with the verbs on your sheet?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F1062B83-6778-404D-BFFF-AE44D5E96AFF}"/>
              </a:ext>
            </a:extLst>
          </p:cNvPr>
          <p:cNvSpPr/>
          <p:nvPr/>
        </p:nvSpPr>
        <p:spPr>
          <a:xfrm>
            <a:off x="2430905" y="3833020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No</a:t>
            </a:r>
            <a:endParaRPr lang="cy-GB" sz="1000" dirty="0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CC2BF5EF-5A41-40CC-884B-A95C4889A9B7}"/>
              </a:ext>
            </a:extLst>
          </p:cNvPr>
          <p:cNvSpPr/>
          <p:nvPr/>
        </p:nvSpPr>
        <p:spPr>
          <a:xfrm>
            <a:off x="8594360" y="3846787"/>
            <a:ext cx="1061804" cy="619060"/>
          </a:xfrm>
          <a:prstGeom prst="wedgeRectCallout">
            <a:avLst>
              <a:gd name="adj1" fmla="val 92704"/>
              <a:gd name="adj2" fmla="val 1033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Don’t</a:t>
            </a:r>
            <a:endParaRPr lang="cy-GB" sz="1000" dirty="0"/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5A141229-0818-4F03-9120-C5EF66369CEE}"/>
              </a:ext>
            </a:extLst>
          </p:cNvPr>
          <p:cNvSpPr/>
          <p:nvPr/>
        </p:nvSpPr>
        <p:spPr>
          <a:xfrm>
            <a:off x="6243403" y="3928715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Must</a:t>
            </a:r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1721520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56208" y="348262"/>
            <a:ext cx="8229600" cy="14255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000" dirty="0" err="1">
                <a:latin typeface="+mn-lt"/>
                <a:ea typeface="ＭＳ Ｐゴシック" charset="-128"/>
              </a:rPr>
              <a:t>Gorchmynion</a:t>
            </a:r>
            <a:endParaRPr lang="en-US" altLang="en-US" sz="8000" dirty="0">
              <a:latin typeface="+mn-lt"/>
              <a:ea typeface="ＭＳ Ｐゴシック" charset="-128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92300" y="1773837"/>
            <a:ext cx="8229600" cy="30679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ychwanegu’r</a:t>
            </a:r>
            <a:r>
              <a:rPr lang="en-GB" dirty="0"/>
              <a:t> </a:t>
            </a:r>
            <a:r>
              <a:rPr lang="en-GB" dirty="0" err="1"/>
              <a:t>terfyniadau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at </a:t>
            </a:r>
            <a:r>
              <a:rPr lang="en-GB" dirty="0" err="1"/>
              <a:t>fôn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i="1" dirty="0"/>
              <a:t>With regular verbs, you can add the following endings to the verb stem: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 err="1"/>
              <a:t>Unigolyn</a:t>
            </a:r>
            <a:r>
              <a:rPr lang="en-GB" dirty="0"/>
              <a:t>/Individual:		</a:t>
            </a:r>
          </a:p>
          <a:p>
            <a:endParaRPr lang="en-GB" dirty="0"/>
          </a:p>
          <a:p>
            <a:r>
              <a:rPr lang="en-GB" dirty="0" err="1"/>
              <a:t>Grŵp</a:t>
            </a:r>
            <a:r>
              <a:rPr lang="en-GB" dirty="0"/>
              <a:t>/Group: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1530B5-7EBD-4F3D-B55D-BD9E491E7B50}"/>
              </a:ext>
            </a:extLst>
          </p:cNvPr>
          <p:cNvSpPr/>
          <p:nvPr/>
        </p:nvSpPr>
        <p:spPr>
          <a:xfrm>
            <a:off x="6062161" y="3429000"/>
            <a:ext cx="931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308BCC-D383-4972-9C4F-1E1A79336F0A}"/>
              </a:ext>
            </a:extLst>
          </p:cNvPr>
          <p:cNvSpPr/>
          <p:nvPr/>
        </p:nvSpPr>
        <p:spPr>
          <a:xfrm>
            <a:off x="5601157" y="4450831"/>
            <a:ext cx="1888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</a:t>
            </a:r>
            <a:r>
              <a:rPr lang="en-US" sz="5400" b="1" cap="none" spc="0" dirty="0" err="1">
                <a:ln/>
                <a:solidFill>
                  <a:schemeClr val="accent4"/>
                </a:solidFill>
                <a:effectLst/>
              </a:rPr>
              <a:t>wch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5160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34382" y="1873410"/>
            <a:ext cx="96227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The verb itself!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Drop the last vowel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io</a:t>
            </a:r>
            <a:r>
              <a:rPr lang="en-US" sz="2400" i="1" dirty="0"/>
              <a:t>’ verbs </a:t>
            </a:r>
            <a:r>
              <a:rPr lang="mr-IN" sz="2400" i="1" dirty="0"/>
              <a:t>–</a:t>
            </a:r>
            <a:r>
              <a:rPr lang="en-US" sz="2400" i="1" dirty="0"/>
              <a:t> drop the ‘o’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‘-</a:t>
            </a:r>
            <a:r>
              <a:rPr lang="en-US" sz="2400" i="1" dirty="0" err="1"/>
              <a:t>ed</a:t>
            </a:r>
            <a:r>
              <a:rPr lang="en-US" sz="2400" i="1" dirty="0"/>
              <a:t>’, ‘-</a:t>
            </a:r>
            <a:r>
              <a:rPr lang="en-US" sz="2400" i="1" dirty="0" err="1"/>
              <a:t>eg</a:t>
            </a:r>
            <a:r>
              <a:rPr lang="en-US" sz="2400" i="1" dirty="0"/>
              <a:t>’ </a:t>
            </a:r>
            <a:r>
              <a:rPr lang="mr-IN" sz="2400" i="1" dirty="0"/>
              <a:t>–</a:t>
            </a:r>
            <a:r>
              <a:rPr lang="en-US" sz="2400" i="1" dirty="0"/>
              <a:t> drop the last syllable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/>
              <a:t>IRREGULAR ROOTS</a:t>
            </a:r>
            <a:r>
              <a:rPr lang="mr-IN" sz="2400" i="1" dirty="0"/>
              <a:t>…</a:t>
            </a:r>
            <a:r>
              <a:rPr lang="en-GB" sz="2400" i="1" dirty="0"/>
              <a:t>..!</a:t>
            </a:r>
            <a:endParaRPr lang="en-US" sz="24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6192E7-40EE-4177-9C1E-56473B232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bôn berf/root of the verb</a:t>
            </a:r>
          </a:p>
        </p:txBody>
      </p:sp>
    </p:spTree>
    <p:extLst>
      <p:ext uri="{BB962C8B-B14F-4D97-AF65-F5344CB8AC3E}">
        <p14:creationId xmlns:p14="http://schemas.microsoft.com/office/powerpoint/2010/main" val="1708767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5450" y="515032"/>
            <a:ext cx="3721100" cy="218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470395" y="2663114"/>
            <a:ext cx="325121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285863" y="3849836"/>
            <a:ext cx="38603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6695746" y="3867326"/>
            <a:ext cx="51363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1. The verb!</a:t>
            </a:r>
          </a:p>
        </p:txBody>
      </p:sp>
    </p:spTree>
    <p:extLst>
      <p:ext uri="{BB962C8B-B14F-4D97-AF65-F5344CB8AC3E}">
        <p14:creationId xmlns:p14="http://schemas.microsoft.com/office/powerpoint/2010/main" val="95876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932861" y="2663114"/>
            <a:ext cx="23262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Codi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858936" y="3849836"/>
            <a:ext cx="27142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268818" y="3867326"/>
            <a:ext cx="399019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8424472" y="618739"/>
            <a:ext cx="3358889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2. Drop the last vowel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92AE0487-5E7A-4598-BFA6-F6760BE7D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884044" y="209135"/>
            <a:ext cx="2423912" cy="249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1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831070" y="2663114"/>
            <a:ext cx="252986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Cicio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942292" y="3849836"/>
            <a:ext cx="254749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352174" y="3867326"/>
            <a:ext cx="382348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3. –io verbs, drop the -o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783B74CF-8C82-44D6-8B0B-E8B8E4412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686305" y="163479"/>
            <a:ext cx="30353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68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257998" y="2663114"/>
            <a:ext cx="367600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Rhedeg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673787" y="3849836"/>
            <a:ext cx="30844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083672" y="3867326"/>
            <a:ext cx="436048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4. –ed and –eg verbs, drop the  –ed or –eg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C26F2FE-9D4F-4897-8FE6-49CB9BE235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6020" y="130009"/>
            <a:ext cx="3116425" cy="28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graphicFrame>
        <p:nvGraphicFramePr>
          <p:cNvPr id="31489" name="Group 769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96980675"/>
              </p:ext>
            </p:extLst>
          </p:nvPr>
        </p:nvGraphicFramePr>
        <p:xfrm>
          <a:off x="3107531" y="442135"/>
          <a:ext cx="5976938" cy="5123498"/>
        </p:xfrm>
        <a:graphic>
          <a:graphicData uri="http://schemas.openxmlformats.org/drawingml/2006/table">
            <a:tbl>
              <a:tblPr/>
              <a:tblGrid>
                <a:gridCol w="1992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2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23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2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chi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ti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05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byddi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gwneud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gwna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cael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mynd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cer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dod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gwrando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gwranda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mwynhau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mwynha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338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cymryd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cymerwch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cymra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0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dweud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dyweda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318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caewch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cau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caea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347DCF-FCF0-41FF-93C0-3E6F11820B7B}"/>
              </a:ext>
            </a:extLst>
          </p:cNvPr>
          <p:cNvSpPr txBox="1"/>
          <p:nvPr/>
        </p:nvSpPr>
        <p:spPr>
          <a:xfrm>
            <a:off x="9369002" y="630376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5. Irregular verbs!</a:t>
            </a:r>
          </a:p>
        </p:txBody>
      </p:sp>
    </p:spTree>
    <p:extLst>
      <p:ext uri="{BB962C8B-B14F-4D97-AF65-F5344CB8AC3E}">
        <p14:creationId xmlns:p14="http://schemas.microsoft.com/office/powerpoint/2010/main" val="52062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64065" y="1930880"/>
            <a:ext cx="68302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parau</a:t>
            </a:r>
            <a:r>
              <a:rPr lang="en-US" sz="2400" dirty="0"/>
              <a:t>, </a:t>
            </a:r>
            <a:r>
              <a:rPr lang="en-US" sz="2400" dirty="0" err="1"/>
              <a:t>rhowch</a:t>
            </a:r>
            <a:r>
              <a:rPr lang="en-US" sz="2400" dirty="0"/>
              <a:t> </a:t>
            </a:r>
            <a:r>
              <a:rPr lang="en-US" sz="2400" dirty="0" err="1"/>
              <a:t>orchymyn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gilydd</a:t>
            </a:r>
            <a:r>
              <a:rPr lang="en-US" sz="2400" dirty="0"/>
              <a:t>. </a:t>
            </a:r>
          </a:p>
          <a:p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actio’r</a:t>
            </a:r>
            <a:r>
              <a:rPr lang="en-US" sz="2400" dirty="0"/>
              <a:t> </a:t>
            </a:r>
            <a:r>
              <a:rPr lang="en-US" sz="2400" dirty="0" err="1"/>
              <a:t>weithgaredd</a:t>
            </a:r>
            <a:r>
              <a:rPr lang="en-US" sz="2400" dirty="0"/>
              <a:t>!</a:t>
            </a:r>
          </a:p>
          <a:p>
            <a:endParaRPr lang="en-US" sz="2400" dirty="0"/>
          </a:p>
          <a:p>
            <a:r>
              <a:rPr lang="en-US" sz="2400" dirty="0"/>
              <a:t>In pair, give each other commands. </a:t>
            </a:r>
          </a:p>
          <a:p>
            <a:r>
              <a:rPr lang="en-US" sz="2400" dirty="0"/>
              <a:t>You need to perform the action!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9549B5D-168D-42AE-BE19-3F3525B58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chwarae rôl/role play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4C1A162D-F08A-49E4-B5ED-2E70CEB40266}"/>
              </a:ext>
            </a:extLst>
          </p:cNvPr>
          <p:cNvSpPr/>
          <p:nvPr/>
        </p:nvSpPr>
        <p:spPr>
          <a:xfrm>
            <a:off x="554395" y="3869872"/>
            <a:ext cx="3343048" cy="1424094"/>
          </a:xfrm>
          <a:prstGeom prst="wedgeEllipseCallout">
            <a:avLst>
              <a:gd name="adj1" fmla="val -52777"/>
              <a:gd name="adj2" fmla="val 66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Eistedda!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7D1A6EC-90EF-4A1B-82DC-2B133AD48BF2}"/>
              </a:ext>
            </a:extLst>
          </p:cNvPr>
          <p:cNvSpPr/>
          <p:nvPr/>
        </p:nvSpPr>
        <p:spPr>
          <a:xfrm>
            <a:off x="6820677" y="3999014"/>
            <a:ext cx="4947358" cy="1554187"/>
          </a:xfrm>
          <a:prstGeom prst="wedgeEllipseCallout">
            <a:avLst>
              <a:gd name="adj1" fmla="val 50947"/>
              <a:gd name="adj2" fmla="val -5023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Edrycha! Ci!</a:t>
            </a:r>
          </a:p>
        </p:txBody>
      </p:sp>
    </p:spTree>
    <p:extLst>
      <p:ext uri="{BB962C8B-B14F-4D97-AF65-F5344CB8AC3E}">
        <p14:creationId xmlns:p14="http://schemas.microsoft.com/office/powerpoint/2010/main" val="7469878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16 triangle image">
            <a:extLst>
              <a:ext uri="{FF2B5EF4-FFF2-40B4-BE49-F238E27FC236}">
                <a16:creationId xmlns:a16="http://schemas.microsoft.com/office/drawing/2014/main" id="{2D70AB2E-9CBA-47A4-A7CE-E6B8DD0C5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288" y="2437747"/>
            <a:ext cx="3361373" cy="300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7CF0BD-DE0E-454E-9341-FF766CC03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8"/>
            <a:ext cx="8610600" cy="1293028"/>
          </a:xfrm>
        </p:spPr>
        <p:txBody>
          <a:bodyPr/>
          <a:lstStyle/>
          <a:p>
            <a:r>
              <a:rPr lang="cy-GB" dirty="0" err="1"/>
              <a:t>tarsia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3AC1D-0210-4B70-A692-93A08C5C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5088835" cy="402412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y-GB" dirty="0"/>
              <a:t>Un deg chwech triongl bach (</a:t>
            </a:r>
            <a:r>
              <a:rPr lang="cy-GB" i="1" dirty="0" err="1"/>
              <a:t>small</a:t>
            </a:r>
            <a:r>
              <a:rPr lang="cy-GB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Parwch (pair) atebion (</a:t>
            </a:r>
            <a:r>
              <a:rPr lang="cy-GB" dirty="0" err="1"/>
              <a:t>answers</a:t>
            </a:r>
            <a:r>
              <a:rPr lang="cy-GB" dirty="0"/>
              <a:t>) gyda’i gilydd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Rhowch nhw (</a:t>
            </a:r>
            <a:r>
              <a:rPr lang="cy-GB" i="1" dirty="0" err="1"/>
              <a:t>put</a:t>
            </a:r>
            <a:r>
              <a:rPr lang="cy-GB" i="1" dirty="0"/>
              <a:t> </a:t>
            </a:r>
            <a:r>
              <a:rPr lang="cy-GB" i="1" dirty="0" err="1"/>
              <a:t>them</a:t>
            </a:r>
            <a:r>
              <a:rPr lang="cy-GB" dirty="0"/>
              <a:t>) gyda’i gilydd (</a:t>
            </a:r>
            <a:r>
              <a:rPr lang="cy-GB" i="1" dirty="0" err="1"/>
              <a:t>together</a:t>
            </a:r>
            <a:r>
              <a:rPr lang="cy-GB" dirty="0"/>
              <a:t>) i wneud un triongl mawr (</a:t>
            </a:r>
            <a:r>
              <a:rPr lang="cy-GB" i="1" dirty="0"/>
              <a:t>big</a:t>
            </a:r>
            <a:r>
              <a:rPr lang="cy-GB" dirty="0"/>
              <a:t>)</a:t>
            </a:r>
          </a:p>
          <a:p>
            <a:endParaRPr lang="cy-GB" dirty="0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6638C60D-3213-43CF-9B82-FA791BC7EA1B}"/>
              </a:ext>
            </a:extLst>
          </p:cNvPr>
          <p:cNvSpPr/>
          <p:nvPr/>
        </p:nvSpPr>
        <p:spPr>
          <a:xfrm>
            <a:off x="5927036" y="1902319"/>
            <a:ext cx="980661" cy="87606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35209CE-B53C-4906-8099-897D07637AEC}"/>
              </a:ext>
            </a:extLst>
          </p:cNvPr>
          <p:cNvSpPr/>
          <p:nvPr/>
        </p:nvSpPr>
        <p:spPr>
          <a:xfrm rot="3651008">
            <a:off x="7589866" y="2596941"/>
            <a:ext cx="1564031" cy="1426467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6FE550A7-6CFC-4ABF-9DC1-ADFB23BBE8EC}"/>
              </a:ext>
            </a:extLst>
          </p:cNvPr>
          <p:cNvSpPr/>
          <p:nvPr/>
        </p:nvSpPr>
        <p:spPr>
          <a:xfrm rot="14451142">
            <a:off x="6334028" y="3309110"/>
            <a:ext cx="1583318" cy="13889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b="1" dirty="0">
                <a:solidFill>
                  <a:schemeClr val="tx1"/>
                </a:solidFill>
              </a:rPr>
              <a:t>Un deg un</a:t>
            </a:r>
            <a:endParaRPr lang="cy-GB" sz="8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687E7-450A-4FF4-A399-45F8820281B5}"/>
              </a:ext>
            </a:extLst>
          </p:cNvPr>
          <p:cNvSpPr txBox="1"/>
          <p:nvPr/>
        </p:nvSpPr>
        <p:spPr>
          <a:xfrm>
            <a:off x="212035" y="5178856"/>
            <a:ext cx="5367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www.mmlsoft.com/index.php/products/tarsia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52D04-B774-48C5-8DFA-95DEA6626C3E}"/>
              </a:ext>
            </a:extLst>
          </p:cNvPr>
          <p:cNvSpPr/>
          <p:nvPr/>
        </p:nvSpPr>
        <p:spPr>
          <a:xfrm>
            <a:off x="5538833" y="1421296"/>
            <a:ext cx="471603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AAD420-5ECB-45CF-B329-A3DAC4534CE9}"/>
              </a:ext>
            </a:extLst>
          </p:cNvPr>
          <p:cNvSpPr/>
          <p:nvPr/>
        </p:nvSpPr>
        <p:spPr>
          <a:xfrm>
            <a:off x="7381622" y="2050495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02D776-15B9-4A7C-86FC-A6DED5D95C3D}"/>
              </a:ext>
            </a:extLst>
          </p:cNvPr>
          <p:cNvSpPr/>
          <p:nvPr/>
        </p:nvSpPr>
        <p:spPr>
          <a:xfrm>
            <a:off x="9343866" y="2340350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9143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177B3-0411-4A7A-9BE9-58D71956F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Gwerthuso/</a:t>
            </a:r>
            <a:r>
              <a:rPr lang="cy-GB" dirty="0" err="1"/>
              <a:t>evaluation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93493-4611-4FB3-A87B-93EA29821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 err="1"/>
              <a:t>Could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spend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</a:t>
            </a:r>
            <a:r>
              <a:rPr lang="cy-GB" dirty="0" err="1"/>
              <a:t>three</a:t>
            </a:r>
            <a:r>
              <a:rPr lang="cy-GB" dirty="0"/>
              <a:t> or </a:t>
            </a:r>
            <a:r>
              <a:rPr lang="cy-GB" dirty="0" err="1"/>
              <a:t>four</a:t>
            </a:r>
            <a:r>
              <a:rPr lang="cy-GB" dirty="0"/>
              <a:t> </a:t>
            </a:r>
            <a:r>
              <a:rPr lang="cy-GB" dirty="0" err="1"/>
              <a:t>minutes</a:t>
            </a:r>
            <a:r>
              <a:rPr lang="cy-GB" dirty="0"/>
              <a:t> </a:t>
            </a:r>
            <a:r>
              <a:rPr lang="cy-GB" dirty="0" err="1"/>
              <a:t>filling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anonymous</a:t>
            </a:r>
            <a:r>
              <a:rPr lang="cy-GB" dirty="0"/>
              <a:t> </a:t>
            </a:r>
            <a:r>
              <a:rPr lang="cy-GB" dirty="0" err="1"/>
              <a:t>online</a:t>
            </a:r>
            <a:r>
              <a:rPr lang="cy-GB" dirty="0"/>
              <a:t> </a:t>
            </a:r>
            <a:r>
              <a:rPr lang="cy-GB" dirty="0" err="1"/>
              <a:t>evaluation</a:t>
            </a:r>
            <a:r>
              <a:rPr lang="cy-GB" dirty="0"/>
              <a:t>?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It’s</a:t>
            </a:r>
            <a:r>
              <a:rPr lang="cy-GB" dirty="0"/>
              <a:t> </a:t>
            </a:r>
            <a:r>
              <a:rPr lang="cy-GB" dirty="0" err="1"/>
              <a:t>useful</a:t>
            </a:r>
            <a:r>
              <a:rPr lang="cy-GB" dirty="0"/>
              <a:t> to </a:t>
            </a:r>
            <a:r>
              <a:rPr lang="cy-GB" dirty="0" err="1"/>
              <a:t>see</a:t>
            </a:r>
            <a:r>
              <a:rPr lang="cy-GB" dirty="0"/>
              <a:t> </a:t>
            </a:r>
            <a:r>
              <a:rPr lang="cy-GB" dirty="0" err="1"/>
              <a:t>how</a:t>
            </a:r>
            <a:r>
              <a:rPr lang="cy-GB" dirty="0"/>
              <a:t> the </a:t>
            </a:r>
            <a:r>
              <a:rPr lang="cy-GB" dirty="0" err="1"/>
              <a:t>sessions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progressing</a:t>
            </a:r>
            <a:r>
              <a:rPr lang="cy-GB" dirty="0"/>
              <a:t>...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sz="6000" b="1" dirty="0"/>
              <a:t>bit.ly/cymraegibawb</a:t>
            </a:r>
          </a:p>
        </p:txBody>
      </p:sp>
    </p:spTree>
    <p:extLst>
      <p:ext uri="{BB962C8B-B14F-4D97-AF65-F5344CB8AC3E}">
        <p14:creationId xmlns:p14="http://schemas.microsoft.com/office/powerpoint/2010/main" val="314706461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2238</TotalTime>
  <Words>908</Words>
  <Application>Microsoft Office PowerPoint</Application>
  <PresentationFormat>Widescreen</PresentationFormat>
  <Paragraphs>259</Paragraphs>
  <Slides>29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ＭＳ Ｐゴシック</vt:lpstr>
      <vt:lpstr>Arial</vt:lpstr>
      <vt:lpstr>Calibri</vt:lpstr>
      <vt:lpstr>Century Gothic</vt:lpstr>
      <vt:lpstr>Comic Sans MS</vt:lpstr>
      <vt:lpstr>Mangal</vt:lpstr>
      <vt:lpstr>Times New Roman</vt:lpstr>
      <vt:lpstr>Vapor Trail</vt:lpstr>
      <vt:lpstr>PowerPoint Presentation</vt:lpstr>
      <vt:lpstr>PowerPoint Presentation</vt:lpstr>
      <vt:lpstr>PowerPoint Presentation</vt:lpstr>
      <vt:lpstr>Write the numbers in welsh ysgrifennwch y rhifau yn gymraeg</vt:lpstr>
      <vt:lpstr>Write the numbers in welsh ysgrifennwch y rhifau yn gymraeg</vt:lpstr>
      <vt:lpstr>Ymarfer/practice</vt:lpstr>
      <vt:lpstr>PowerPoint Presentation</vt:lpstr>
      <vt:lpstr>PowerPoint Presentation</vt:lpstr>
      <vt:lpstr>Ymarfer/practice</vt:lpstr>
      <vt:lpstr>PowerPoint Presentation</vt:lpstr>
      <vt:lpstr>PowerPoint Presentation</vt:lpstr>
      <vt:lpstr>gorchmynion/commands</vt:lpstr>
      <vt:lpstr>PowerPoint Presentation</vt:lpstr>
      <vt:lpstr>Gorchmynion Syml  Simple Commands</vt:lpstr>
      <vt:lpstr>Rhaid/must</vt:lpstr>
      <vt:lpstr>PowerPoint Presentation</vt:lpstr>
      <vt:lpstr>PowerPoint Presentation</vt:lpstr>
      <vt:lpstr>PowerPoint Presentation</vt:lpstr>
      <vt:lpstr>PowerPoint Presentation</vt:lpstr>
      <vt:lpstr>Gorchmynion</vt:lpstr>
      <vt:lpstr>bôn berf/root of the verb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chwarae rôl/role play</vt:lpstr>
      <vt:lpstr>tarsia</vt:lpstr>
      <vt:lpstr>Gwerthuso/evaluation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Helen A Griffiths</cp:lastModifiedBy>
  <cp:revision>76</cp:revision>
  <cp:lastPrinted>2019-09-24T12:33:55Z</cp:lastPrinted>
  <dcterms:created xsi:type="dcterms:W3CDTF">2017-08-16T13:34:29Z</dcterms:created>
  <dcterms:modified xsi:type="dcterms:W3CDTF">2019-09-24T12:34:40Z</dcterms:modified>
</cp:coreProperties>
</file>