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2" r:id="rId1"/>
  </p:sldMasterIdLst>
  <p:notesMasterIdLst>
    <p:notesMasterId r:id="rId10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899CCD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00" autoAdjust="0"/>
    <p:restoredTop sz="94660"/>
  </p:normalViewPr>
  <p:slideViewPr>
    <p:cSldViewPr snapToGrid="0">
      <p:cViewPr varScale="1">
        <p:scale>
          <a:sx n="102" d="100"/>
          <a:sy n="102" d="100"/>
        </p:scale>
        <p:origin x="870" y="102"/>
      </p:cViewPr>
      <p:guideLst/>
    </p:cSldViewPr>
  </p:slideViewPr>
  <p:notesTextViewPr>
    <p:cViewPr>
      <p:scale>
        <a:sx n="1" d="1"/>
        <a:sy n="1" d="1"/>
      </p:scale>
      <p:origin x="0" y="-60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CA30812-8368-4F48-AE56-BBF1CFB277E7}" type="datetimeFigureOut">
              <a:rPr lang="en-GB" smtClean="0"/>
              <a:t>26/03/2025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C51AA2E-87A7-42D9-80ED-FA0A686A1E1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3921730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err="1"/>
              <a:t>Mynd</a:t>
            </a:r>
            <a:r>
              <a:rPr lang="en-GB" dirty="0"/>
              <a:t> mas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ysgolion</a:t>
            </a:r>
            <a:r>
              <a:rPr lang="en-GB" dirty="0"/>
              <a:t> lot</a:t>
            </a:r>
          </a:p>
          <a:p>
            <a:r>
              <a:rPr lang="en-GB" dirty="0" err="1"/>
              <a:t>Cymh</a:t>
            </a:r>
            <a:r>
              <a:rPr lang="en-GB" dirty="0"/>
              <a:t> </a:t>
            </a:r>
            <a:r>
              <a:rPr lang="en-GB" dirty="0" err="1"/>
              <a:t>cyflwyniad</a:t>
            </a:r>
            <a:r>
              <a:rPr lang="en-GB" dirty="0"/>
              <a:t> fi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astudiaethau</a:t>
            </a:r>
            <a:r>
              <a:rPr lang="en-GB" dirty="0"/>
              <a:t> </a:t>
            </a:r>
            <a:r>
              <a:rPr lang="en-GB" dirty="0" err="1"/>
              <a:t>achos</a:t>
            </a:r>
            <a:r>
              <a:rPr lang="en-GB" dirty="0"/>
              <a:t> CCC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prentisiaethau</a:t>
            </a:r>
            <a:endParaRPr lang="en-GB" dirty="0"/>
          </a:p>
          <a:p>
            <a:endParaRPr lang="en-GB" dirty="0"/>
          </a:p>
          <a:p>
            <a:r>
              <a:rPr lang="en-GB" dirty="0" err="1"/>
              <a:t>Polisiau</a:t>
            </a:r>
            <a:r>
              <a:rPr lang="en-GB" dirty="0"/>
              <a:t> </a:t>
            </a:r>
            <a:r>
              <a:rPr lang="en-GB" dirty="0" err="1"/>
              <a:t>sy’n</a:t>
            </a:r>
            <a:r>
              <a:rPr lang="en-GB" dirty="0"/>
              <a:t> </a:t>
            </a:r>
            <a:r>
              <a:rPr lang="en-GB" dirty="0" err="1"/>
              <a:t>answyddogol</a:t>
            </a:r>
            <a:r>
              <a:rPr lang="en-GB" dirty="0"/>
              <a:t> – </a:t>
            </a:r>
            <a:r>
              <a:rPr lang="en-GB" dirty="0" err="1"/>
              <a:t>llai</a:t>
            </a:r>
            <a:r>
              <a:rPr lang="en-GB" dirty="0"/>
              <a:t> </a:t>
            </a:r>
            <a:r>
              <a:rPr lang="en-GB" dirty="0" err="1"/>
              <a:t>canolog</a:t>
            </a:r>
            <a:r>
              <a:rPr lang="en-GB" dirty="0"/>
              <a:t> </a:t>
            </a:r>
            <a:r>
              <a:rPr lang="en-GB" dirty="0" err="1"/>
              <a:t>i’r</a:t>
            </a:r>
            <a:r>
              <a:rPr lang="en-GB" dirty="0"/>
              <a:t> </a:t>
            </a:r>
            <a:r>
              <a:rPr lang="en-GB" dirty="0" err="1"/>
              <a:t>benderfyniadau’r</a:t>
            </a:r>
            <a:r>
              <a:rPr lang="en-GB" dirty="0"/>
              <a:t> </a:t>
            </a:r>
            <a:r>
              <a:rPr lang="en-GB" dirty="0" err="1"/>
              <a:t>sefydliad</a:t>
            </a:r>
            <a:r>
              <a:rPr lang="en-GB" dirty="0"/>
              <a:t>, </a:t>
            </a:r>
            <a:r>
              <a:rPr lang="en-GB" dirty="0" err="1"/>
              <a:t>llai</a:t>
            </a:r>
            <a:r>
              <a:rPr lang="en-GB" dirty="0"/>
              <a:t> o </a:t>
            </a:r>
            <a:r>
              <a:rPr lang="en-GB" dirty="0" err="1"/>
              <a:t>lais</a:t>
            </a:r>
            <a:r>
              <a:rPr lang="en-GB" dirty="0"/>
              <a:t>, </a:t>
            </a:r>
            <a:r>
              <a:rPr lang="en-GB" dirty="0" err="1"/>
              <a:t>llai</a:t>
            </a:r>
            <a:r>
              <a:rPr lang="en-GB" dirty="0"/>
              <a:t> o </a:t>
            </a:r>
            <a:r>
              <a:rPr lang="en-GB" dirty="0" err="1"/>
              <a:t>berthnasedd</a:t>
            </a:r>
            <a:endParaRPr lang="en-GB" dirty="0"/>
          </a:p>
          <a:p>
            <a:r>
              <a:rPr lang="en-GB" dirty="0" err="1"/>
              <a:t>Wrth</a:t>
            </a:r>
            <a:r>
              <a:rPr lang="en-GB" dirty="0"/>
              <a:t> </a:t>
            </a:r>
            <a:r>
              <a:rPr lang="en-GB" dirty="0" err="1"/>
              <a:t>gwrs</a:t>
            </a:r>
            <a:r>
              <a:rPr lang="en-GB" dirty="0"/>
              <a:t> </a:t>
            </a:r>
            <a:r>
              <a:rPr lang="en-GB" dirty="0" err="1"/>
              <a:t>dyw’r</a:t>
            </a:r>
            <a:r>
              <a:rPr lang="en-GB" dirty="0"/>
              <a:t> </a:t>
            </a:r>
            <a:r>
              <a:rPr lang="en-GB" dirty="0" err="1"/>
              <a:t>rhaniad</a:t>
            </a:r>
            <a:r>
              <a:rPr lang="en-GB" dirty="0"/>
              <a:t> </a:t>
            </a:r>
            <a:r>
              <a:rPr lang="en-GB" dirty="0" err="1"/>
              <a:t>ddim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wir</a:t>
            </a:r>
            <a:r>
              <a:rPr lang="en-GB" dirty="0"/>
              <a:t>, </a:t>
            </a:r>
            <a:r>
              <a:rPr lang="en-GB" dirty="0" err="1"/>
              <a:t>yn</a:t>
            </a:r>
            <a:r>
              <a:rPr lang="en-GB" dirty="0"/>
              <a:t> y </a:t>
            </a:r>
            <a:r>
              <a:rPr lang="en-GB" dirty="0" err="1"/>
              <a:t>rhan</a:t>
            </a:r>
            <a:r>
              <a:rPr lang="en-GB" dirty="0"/>
              <a:t> </a:t>
            </a:r>
            <a:r>
              <a:rPr lang="en-GB" dirty="0" err="1"/>
              <a:t>fwyaf</a:t>
            </a:r>
            <a:r>
              <a:rPr lang="en-GB" dirty="0"/>
              <a:t> o </a:t>
            </a:r>
            <a:r>
              <a:rPr lang="en-GB" dirty="0" err="1"/>
              <a:t>weithleoedd</a:t>
            </a:r>
            <a:r>
              <a:rPr lang="en-GB" dirty="0"/>
              <a:t>, ac </a:t>
            </a:r>
            <a:r>
              <a:rPr lang="en-GB" dirty="0" err="1"/>
              <a:t>yn</a:t>
            </a:r>
            <a:r>
              <a:rPr lang="en-GB" dirty="0"/>
              <a:t> y </a:t>
            </a:r>
            <a:r>
              <a:rPr lang="en-GB" dirty="0" err="1"/>
              <a:t>Cyngor</a:t>
            </a:r>
            <a:r>
              <a:rPr lang="en-GB" dirty="0"/>
              <a:t> </a:t>
            </a:r>
            <a:r>
              <a:rPr lang="en-GB" dirty="0" err="1"/>
              <a:t>hefyd</a:t>
            </a:r>
            <a:r>
              <a:rPr lang="en-GB" dirty="0"/>
              <a:t>.</a:t>
            </a:r>
          </a:p>
          <a:p>
            <a:endParaRPr lang="en-GB" dirty="0"/>
          </a:p>
          <a:p>
            <a:r>
              <a:rPr lang="en-GB" dirty="0" err="1"/>
              <a:t>Ond</a:t>
            </a:r>
            <a:r>
              <a:rPr lang="en-GB" dirty="0"/>
              <a:t> </a:t>
            </a:r>
            <a:r>
              <a:rPr lang="en-GB" dirty="0" err="1"/>
              <a:t>perthnasol</a:t>
            </a:r>
            <a:r>
              <a:rPr lang="en-GB" dirty="0"/>
              <a:t> – </a:t>
            </a:r>
            <a:r>
              <a:rPr lang="en-GB" dirty="0" err="1"/>
              <a:t>pobl</a:t>
            </a:r>
            <a:r>
              <a:rPr lang="en-GB" dirty="0"/>
              <a:t> </a:t>
            </a:r>
            <a:r>
              <a:rPr lang="en-GB" dirty="0" err="1"/>
              <a:t>sy’n</a:t>
            </a:r>
            <a:r>
              <a:rPr lang="en-GB" dirty="0"/>
              <a:t> aros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eu</a:t>
            </a:r>
            <a:r>
              <a:rPr lang="en-GB" dirty="0"/>
              <a:t> </a:t>
            </a:r>
            <a:r>
              <a:rPr lang="en-GB" dirty="0" err="1"/>
              <a:t>cymuned</a:t>
            </a:r>
            <a:r>
              <a:rPr lang="en-GB" dirty="0"/>
              <a:t>, </a:t>
            </a:r>
            <a:r>
              <a:rPr lang="en-GB" dirty="0" err="1"/>
              <a:t>wedi’u</a:t>
            </a:r>
            <a:r>
              <a:rPr lang="en-GB" dirty="0"/>
              <a:t> </a:t>
            </a:r>
            <a:r>
              <a:rPr lang="en-GB" dirty="0" err="1"/>
              <a:t>dylanwadu</a:t>
            </a:r>
            <a:r>
              <a:rPr lang="en-GB" dirty="0"/>
              <a:t> </a:t>
            </a:r>
            <a:r>
              <a:rPr lang="en-GB" dirty="0" err="1"/>
              <a:t>gan</a:t>
            </a:r>
            <a:r>
              <a:rPr lang="en-GB" dirty="0"/>
              <a:t> </a:t>
            </a:r>
            <a:r>
              <a:rPr lang="en-GB" dirty="0" err="1"/>
              <a:t>cenedlaethau</a:t>
            </a:r>
            <a:r>
              <a:rPr lang="en-GB" dirty="0"/>
              <a:t> </a:t>
            </a:r>
            <a:r>
              <a:rPr lang="en-GB" dirty="0" err="1"/>
              <a:t>hŷn</a:t>
            </a:r>
            <a:r>
              <a:rPr lang="en-GB" dirty="0"/>
              <a:t>,</a:t>
            </a:r>
          </a:p>
          <a:p>
            <a:r>
              <a:rPr lang="en-GB" dirty="0" err="1"/>
              <a:t>Ond</a:t>
            </a:r>
            <a:r>
              <a:rPr lang="en-GB" dirty="0"/>
              <a:t> y sector </a:t>
            </a:r>
            <a:r>
              <a:rPr lang="en-GB" dirty="0" err="1"/>
              <a:t>cyhoeddus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gyflogwr</a:t>
            </a:r>
            <a:r>
              <a:rPr lang="en-GB" dirty="0"/>
              <a:t> </a:t>
            </a:r>
            <a:r>
              <a:rPr lang="en-GB" dirty="0" err="1"/>
              <a:t>mawr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yr </a:t>
            </a:r>
            <a:r>
              <a:rPr lang="en-GB" dirty="0" err="1"/>
              <a:t>ardal</a:t>
            </a:r>
            <a:r>
              <a:rPr lang="en-GB" dirty="0"/>
              <a:t> – </a:t>
            </a:r>
            <a:r>
              <a:rPr lang="en-GB" dirty="0" err="1"/>
              <a:t>cyfle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newid</a:t>
            </a:r>
            <a:r>
              <a:rPr lang="en-GB" dirty="0"/>
              <a:t> y </a:t>
            </a:r>
            <a:r>
              <a:rPr lang="en-GB" dirty="0" err="1"/>
              <a:t>naratif</a:t>
            </a:r>
            <a:r>
              <a:rPr lang="en-GB" dirty="0"/>
              <a:t> o ran y </a:t>
            </a:r>
            <a:r>
              <a:rPr lang="en-GB" dirty="0" err="1"/>
              <a:t>Gymraeg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C51AA2E-87A7-42D9-80ED-FA0A686A1E1F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565978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err="1"/>
              <a:t>Wedi</a:t>
            </a:r>
            <a:r>
              <a:rPr lang="en-GB" dirty="0"/>
              <a:t> son am </a:t>
            </a:r>
            <a:r>
              <a:rPr lang="en-GB" dirty="0" err="1"/>
              <a:t>hyder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arfer</a:t>
            </a:r>
            <a:r>
              <a:rPr lang="en-GB" dirty="0"/>
              <a:t> – yr un </a:t>
            </a:r>
            <a:r>
              <a:rPr lang="en-GB" dirty="0" err="1"/>
              <a:t>canfyddiad</a:t>
            </a:r>
            <a:r>
              <a:rPr lang="en-GB" dirty="0"/>
              <a:t> am </a:t>
            </a:r>
            <a:r>
              <a:rPr lang="en-GB" dirty="0" err="1"/>
              <a:t>iaith</a:t>
            </a:r>
            <a:r>
              <a:rPr lang="en-GB" dirty="0"/>
              <a:t> a Dosbarth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berthnasol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ddiffyg</a:t>
            </a:r>
            <a:r>
              <a:rPr lang="en-GB" dirty="0"/>
              <a:t> </a:t>
            </a:r>
            <a:r>
              <a:rPr lang="en-GB" dirty="0" err="1"/>
              <a:t>hyder</a:t>
            </a:r>
            <a:r>
              <a:rPr lang="en-GB" dirty="0"/>
              <a:t> ac </a:t>
            </a:r>
            <a:r>
              <a:rPr lang="en-GB" dirty="0" err="1"/>
              <a:t>arfer</a:t>
            </a:r>
            <a:r>
              <a:rPr lang="en-GB" dirty="0"/>
              <a:t> </a:t>
            </a:r>
            <a:r>
              <a:rPr lang="en-GB" dirty="0" err="1"/>
              <a:t>ymhlith</a:t>
            </a:r>
            <a:r>
              <a:rPr lang="en-GB" dirty="0"/>
              <a:t> y </a:t>
            </a:r>
            <a:r>
              <a:rPr lang="en-GB" dirty="0" err="1"/>
              <a:t>demograffeg</a:t>
            </a:r>
            <a:r>
              <a:rPr lang="en-GB" dirty="0"/>
              <a:t>/Dosbarth </a:t>
            </a:r>
            <a:r>
              <a:rPr lang="en-GB" dirty="0" err="1"/>
              <a:t>hwn</a:t>
            </a:r>
            <a:r>
              <a:rPr lang="en-GB" dirty="0"/>
              <a:t> – </a:t>
            </a:r>
            <a:r>
              <a:rPr lang="en-GB" dirty="0" err="1"/>
              <a:t>economi</a:t>
            </a:r>
            <a:r>
              <a:rPr lang="en-GB" dirty="0"/>
              <a:t> </a:t>
            </a:r>
            <a:r>
              <a:rPr lang="en-GB" dirty="0" err="1"/>
              <a:t>gwasanaethu</a:t>
            </a:r>
            <a:r>
              <a:rPr lang="en-GB" dirty="0"/>
              <a:t>, </a:t>
            </a:r>
            <a:r>
              <a:rPr lang="en-GB" dirty="0" err="1"/>
              <a:t>os</a:t>
            </a:r>
            <a:r>
              <a:rPr lang="en-GB" dirty="0"/>
              <a:t> </a:t>
            </a:r>
            <a:r>
              <a:rPr lang="en-GB" dirty="0" err="1"/>
              <a:t>oes</a:t>
            </a:r>
            <a:r>
              <a:rPr lang="en-GB" dirty="0"/>
              <a:t> </a:t>
            </a:r>
            <a:r>
              <a:rPr lang="en-GB" dirty="0" err="1"/>
              <a:t>llai</a:t>
            </a:r>
            <a:r>
              <a:rPr lang="en-GB" dirty="0"/>
              <a:t> o </a:t>
            </a:r>
            <a:r>
              <a:rPr lang="en-GB" dirty="0" err="1"/>
              <a:t>ddefnydd</a:t>
            </a:r>
            <a:r>
              <a:rPr lang="en-GB" dirty="0"/>
              <a:t> </a:t>
            </a:r>
            <a:r>
              <a:rPr lang="en-GB" dirty="0" err="1"/>
              <a:t>o’r</a:t>
            </a:r>
            <a:r>
              <a:rPr lang="en-GB" dirty="0"/>
              <a:t> </a:t>
            </a:r>
            <a:r>
              <a:rPr lang="en-GB" dirty="0" err="1"/>
              <a:t>Gymraeg</a:t>
            </a:r>
            <a:r>
              <a:rPr lang="en-GB" dirty="0"/>
              <a:t> </a:t>
            </a:r>
            <a:r>
              <a:rPr lang="en-GB" dirty="0" err="1"/>
              <a:t>achos</a:t>
            </a:r>
            <a:r>
              <a:rPr lang="en-GB" dirty="0"/>
              <a:t> </a:t>
            </a:r>
            <a:r>
              <a:rPr lang="en-GB" dirty="0" err="1"/>
              <a:t>llai</a:t>
            </a:r>
            <a:r>
              <a:rPr lang="en-GB" dirty="0"/>
              <a:t> o </a:t>
            </a:r>
            <a:r>
              <a:rPr lang="en-GB" dirty="0" err="1"/>
              <a:t>siaradwyr</a:t>
            </a:r>
            <a:r>
              <a:rPr lang="en-GB" dirty="0"/>
              <a:t>, </a:t>
            </a:r>
            <a:r>
              <a:rPr lang="en-GB" dirty="0" err="1"/>
              <a:t>yna</a:t>
            </a:r>
            <a:r>
              <a:rPr lang="en-GB" dirty="0"/>
              <a:t> </a:t>
            </a:r>
            <a:r>
              <a:rPr lang="en-GB" dirty="0" err="1"/>
              <a:t>llai</a:t>
            </a:r>
            <a:r>
              <a:rPr lang="en-GB" dirty="0"/>
              <a:t> o </a:t>
            </a:r>
            <a:r>
              <a:rPr lang="en-GB" dirty="0" err="1"/>
              <a:t>gyfle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ymarfer</a:t>
            </a:r>
            <a:r>
              <a:rPr lang="en-GB" dirty="0"/>
              <a:t>.</a:t>
            </a:r>
          </a:p>
          <a:p>
            <a:r>
              <a:rPr lang="en-GB" dirty="0" err="1"/>
              <a:t>Cyngor</a:t>
            </a:r>
            <a:r>
              <a:rPr lang="en-GB" dirty="0"/>
              <a:t> </a:t>
            </a:r>
            <a:r>
              <a:rPr lang="en-GB" dirty="0" err="1"/>
              <a:t>wedi</a:t>
            </a:r>
            <a:r>
              <a:rPr lang="en-GB" dirty="0"/>
              <a:t> </a:t>
            </a:r>
            <a:r>
              <a:rPr lang="en-GB" dirty="0" err="1"/>
              <a:t>gweithredu</a:t>
            </a:r>
            <a:r>
              <a:rPr lang="en-GB" dirty="0"/>
              <a:t> </a:t>
            </a:r>
            <a:r>
              <a:rPr lang="en-GB" dirty="0" err="1"/>
              <a:t>sawl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C51AA2E-87A7-42D9-80ED-FA0A686A1E1F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9781546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Yn </a:t>
            </a:r>
            <a:r>
              <a:rPr lang="en-GB" dirty="0" err="1"/>
              <a:t>benodol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RhCT</a:t>
            </a:r>
            <a:r>
              <a:rPr lang="en-GB" dirty="0"/>
              <a:t> – </a:t>
            </a:r>
            <a:r>
              <a:rPr lang="en-GB" dirty="0" err="1"/>
              <a:t>cynllun</a:t>
            </a:r>
            <a:r>
              <a:rPr lang="en-GB" dirty="0"/>
              <a:t> </a:t>
            </a:r>
            <a:r>
              <a:rPr lang="en-GB" dirty="0" err="1"/>
              <a:t>Graddedigion</a:t>
            </a:r>
            <a:r>
              <a:rPr lang="en-GB" dirty="0"/>
              <a:t> a </a:t>
            </a:r>
            <a:r>
              <a:rPr lang="en-GB" dirty="0" err="1"/>
              <a:t>Phrentisiaethau</a:t>
            </a:r>
            <a:r>
              <a:rPr lang="en-GB" dirty="0"/>
              <a:t> – </a:t>
            </a:r>
            <a:r>
              <a:rPr lang="en-GB" dirty="0" err="1"/>
              <a:t>wedi</a:t>
            </a:r>
            <a:r>
              <a:rPr lang="en-GB" dirty="0"/>
              <a:t> </a:t>
            </a:r>
            <a:r>
              <a:rPr lang="en-GB" dirty="0" err="1"/>
              <a:t>siarad</a:t>
            </a:r>
            <a:r>
              <a:rPr lang="en-GB" dirty="0"/>
              <a:t> </a:t>
            </a:r>
            <a:r>
              <a:rPr lang="en-GB" dirty="0" err="1"/>
              <a:t>gyda</a:t>
            </a:r>
            <a:r>
              <a:rPr lang="en-GB" dirty="0"/>
              <a:t> Scott am </a:t>
            </a:r>
            <a:r>
              <a:rPr lang="en-GB" dirty="0" err="1"/>
              <a:t>ei</a:t>
            </a:r>
            <a:r>
              <a:rPr lang="en-GB" dirty="0"/>
              <a:t> </a:t>
            </a:r>
            <a:r>
              <a:rPr lang="en-GB" dirty="0" err="1"/>
              <a:t>brofiadau</a:t>
            </a:r>
            <a:endParaRPr lang="en-GB" dirty="0"/>
          </a:p>
          <a:p>
            <a:r>
              <a:rPr lang="en-GB" dirty="0" err="1"/>
              <a:t>Clymu</a:t>
            </a:r>
            <a:r>
              <a:rPr lang="en-GB" dirty="0"/>
              <a:t> </a:t>
            </a:r>
            <a:r>
              <a:rPr lang="en-GB" dirty="0" err="1"/>
              <a:t>gyda</a:t>
            </a:r>
            <a:r>
              <a:rPr lang="en-GB" dirty="0"/>
              <a:t> WBFG; </a:t>
            </a:r>
            <a:r>
              <a:rPr lang="en-GB" dirty="0" err="1"/>
              <a:t>Gwasanaeth</a:t>
            </a:r>
            <a:r>
              <a:rPr lang="en-GB" dirty="0"/>
              <a:t> </a:t>
            </a:r>
            <a:r>
              <a:rPr lang="en-GB" dirty="0" err="1"/>
              <a:t>Cwsmer</a:t>
            </a:r>
            <a:r>
              <a:rPr lang="en-GB" dirty="0"/>
              <a:t> y </a:t>
            </a:r>
            <a:r>
              <a:rPr lang="en-GB" dirty="0" err="1"/>
              <a:t>Gwasanaeth</a:t>
            </a:r>
            <a:r>
              <a:rPr lang="en-GB" dirty="0"/>
              <a:t> Iechyd</a:t>
            </a:r>
          </a:p>
          <a:p>
            <a:r>
              <a:rPr lang="en-GB" dirty="0" err="1"/>
              <a:t>Dysgu</a:t>
            </a:r>
            <a:r>
              <a:rPr lang="en-GB" dirty="0"/>
              <a:t> </a:t>
            </a:r>
            <a:r>
              <a:rPr lang="en-GB" dirty="0" err="1"/>
              <a:t>iaith</a:t>
            </a:r>
            <a:r>
              <a:rPr lang="en-GB" dirty="0"/>
              <a:t>, </a:t>
            </a:r>
            <a:r>
              <a:rPr lang="en-GB" dirty="0" err="1"/>
              <a:t>ymwybyddiaeth</a:t>
            </a:r>
            <a:r>
              <a:rPr lang="en-GB" dirty="0"/>
              <a:t> </a:t>
            </a:r>
            <a:r>
              <a:rPr lang="en-GB" dirty="0" err="1"/>
              <a:t>iaith</a:t>
            </a:r>
            <a:r>
              <a:rPr lang="en-GB" dirty="0"/>
              <a:t>, </a:t>
            </a:r>
            <a:r>
              <a:rPr lang="en-GB" dirty="0" err="1"/>
              <a:t>cadernid</a:t>
            </a:r>
            <a:r>
              <a:rPr lang="en-GB" dirty="0"/>
              <a:t> </a:t>
            </a:r>
            <a:r>
              <a:rPr lang="en-GB" dirty="0" err="1"/>
              <a:t>iaith</a:t>
            </a:r>
            <a:endParaRPr lang="en-GB" dirty="0"/>
          </a:p>
          <a:p>
            <a:r>
              <a:rPr lang="en-GB" dirty="0"/>
              <a:t>Creu </a:t>
            </a:r>
            <a:r>
              <a:rPr lang="en-GB" dirty="0" err="1"/>
              <a:t>cymuned</a:t>
            </a:r>
            <a:r>
              <a:rPr lang="en-GB" dirty="0"/>
              <a:t> </a:t>
            </a:r>
            <a:r>
              <a:rPr lang="en-GB" dirty="0" err="1"/>
              <a:t>arfer</a:t>
            </a:r>
            <a:r>
              <a:rPr lang="en-GB" dirty="0"/>
              <a:t> o ran </a:t>
            </a:r>
            <a:r>
              <a:rPr lang="en-GB" dirty="0" err="1"/>
              <a:t>defnyddio</a:t>
            </a:r>
            <a:r>
              <a:rPr lang="en-GB" dirty="0"/>
              <a:t>/</a:t>
            </a:r>
            <a:r>
              <a:rPr lang="en-GB" dirty="0" err="1"/>
              <a:t>cefnogi’r</a:t>
            </a:r>
            <a:r>
              <a:rPr lang="en-GB" dirty="0"/>
              <a:t> </a:t>
            </a:r>
            <a:r>
              <a:rPr lang="en-GB" dirty="0" err="1"/>
              <a:t>defnydd</a:t>
            </a:r>
            <a:r>
              <a:rPr lang="en-GB" dirty="0"/>
              <a:t> </a:t>
            </a:r>
            <a:r>
              <a:rPr lang="en-GB" dirty="0" err="1"/>
              <a:t>o’r</a:t>
            </a:r>
            <a:r>
              <a:rPr lang="en-GB" dirty="0"/>
              <a:t> </a:t>
            </a:r>
            <a:r>
              <a:rPr lang="en-GB" dirty="0" err="1"/>
              <a:t>Gymraeg</a:t>
            </a:r>
            <a:r>
              <a:rPr lang="en-GB" dirty="0"/>
              <a:t>, </a:t>
            </a:r>
            <a:r>
              <a:rPr lang="en-GB" dirty="0" err="1"/>
              <a:t>egwyddorion</a:t>
            </a:r>
            <a:r>
              <a:rPr lang="en-GB" dirty="0"/>
              <a:t> </a:t>
            </a:r>
            <a:r>
              <a:rPr lang="en-GB" dirty="0" err="1"/>
              <a:t>newid</a:t>
            </a:r>
            <a:r>
              <a:rPr lang="en-GB" dirty="0"/>
              <a:t> </a:t>
            </a:r>
            <a:r>
              <a:rPr lang="en-GB" dirty="0" err="1"/>
              <a:t>ymddygiad</a:t>
            </a:r>
            <a:r>
              <a:rPr lang="en-GB" dirty="0"/>
              <a:t> (</a:t>
            </a:r>
            <a:r>
              <a:rPr lang="en-GB" dirty="0" err="1"/>
              <a:t>Arwain</a:t>
            </a:r>
            <a:r>
              <a:rPr lang="en-GB" dirty="0"/>
              <a:t> </a:t>
            </a:r>
            <a:r>
              <a:rPr lang="en-GB" dirty="0" err="1"/>
              <a:t>Mewn</a:t>
            </a:r>
            <a:r>
              <a:rPr lang="en-GB" dirty="0"/>
              <a:t> </a:t>
            </a:r>
            <a:r>
              <a:rPr lang="en-GB" dirty="0" err="1"/>
              <a:t>Gwlad</a:t>
            </a:r>
            <a:r>
              <a:rPr lang="en-GB" dirty="0"/>
              <a:t> </a:t>
            </a:r>
            <a:r>
              <a:rPr lang="en-GB" dirty="0" err="1"/>
              <a:t>Ddwyieithog</a:t>
            </a:r>
            <a:r>
              <a:rPr lang="en-GB" dirty="0"/>
              <a:t>) – </a:t>
            </a:r>
            <a:r>
              <a:rPr lang="en-GB" dirty="0" err="1"/>
              <a:t>bri</a:t>
            </a:r>
            <a:r>
              <a:rPr lang="en-GB" dirty="0"/>
              <a:t>…..</a:t>
            </a:r>
          </a:p>
          <a:p>
            <a:endParaRPr lang="en-GB" dirty="0"/>
          </a:p>
          <a:p>
            <a:r>
              <a:rPr lang="en-GB" dirty="0" err="1"/>
              <a:t>Casgliad</a:t>
            </a:r>
            <a:r>
              <a:rPr lang="en-GB" dirty="0"/>
              <a:t> – dim </a:t>
            </a:r>
            <a:r>
              <a:rPr lang="en-GB" dirty="0" err="1"/>
              <a:t>bwled</a:t>
            </a:r>
            <a:r>
              <a:rPr lang="en-GB" dirty="0"/>
              <a:t> </a:t>
            </a:r>
            <a:r>
              <a:rPr lang="en-GB" dirty="0" err="1"/>
              <a:t>arian</a:t>
            </a:r>
            <a:r>
              <a:rPr lang="en-GB" dirty="0"/>
              <a:t> – </a:t>
            </a:r>
            <a:r>
              <a:rPr lang="en-GB" dirty="0" err="1"/>
              <a:t>ond</a:t>
            </a:r>
            <a:r>
              <a:rPr lang="en-GB" dirty="0"/>
              <a:t> </a:t>
            </a:r>
            <a:r>
              <a:rPr lang="en-GB" dirty="0" err="1"/>
              <a:t>trwy</a:t>
            </a:r>
            <a:r>
              <a:rPr lang="en-GB" dirty="0"/>
              <a:t> </a:t>
            </a:r>
            <a:r>
              <a:rPr lang="en-GB" dirty="0" err="1"/>
              <a:t>mynd</a:t>
            </a:r>
            <a:r>
              <a:rPr lang="en-GB" dirty="0"/>
              <a:t> </a:t>
            </a:r>
            <a:r>
              <a:rPr lang="en-GB" dirty="0" err="1"/>
              <a:t>o’r</a:t>
            </a:r>
            <a:r>
              <a:rPr lang="en-GB" dirty="0"/>
              <a:t> </a:t>
            </a:r>
            <a:r>
              <a:rPr lang="en-GB" dirty="0" err="1"/>
              <a:t>gwraidd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fyny</a:t>
            </a:r>
            <a:r>
              <a:rPr lang="en-GB" dirty="0"/>
              <a:t>, </a:t>
            </a:r>
            <a:r>
              <a:rPr lang="en-GB" dirty="0" err="1"/>
              <a:t>creu</a:t>
            </a:r>
            <a:r>
              <a:rPr lang="en-GB" dirty="0"/>
              <a:t> </a:t>
            </a:r>
            <a:r>
              <a:rPr lang="en-GB" dirty="0" err="1"/>
              <a:t>cymuned</a:t>
            </a:r>
            <a:r>
              <a:rPr lang="en-GB" dirty="0"/>
              <a:t> o </a:t>
            </a:r>
            <a:r>
              <a:rPr lang="en-GB" dirty="0" err="1"/>
              <a:t>siaradwyr</a:t>
            </a:r>
            <a:r>
              <a:rPr lang="en-GB" dirty="0"/>
              <a:t>/</a:t>
            </a:r>
            <a:r>
              <a:rPr lang="en-GB" dirty="0" err="1"/>
              <a:t>hyrwyddwyr</a:t>
            </a:r>
            <a:r>
              <a:rPr lang="en-GB" dirty="0"/>
              <a:t> </a:t>
            </a:r>
            <a:r>
              <a:rPr lang="en-GB" dirty="0" err="1"/>
              <a:t>ymhlith</a:t>
            </a:r>
            <a:r>
              <a:rPr lang="en-GB" dirty="0"/>
              <a:t> staff </a:t>
            </a:r>
            <a:r>
              <a:rPr lang="en-GB" dirty="0" err="1"/>
              <a:t>ifanc</a:t>
            </a:r>
            <a:r>
              <a:rPr lang="en-GB" dirty="0"/>
              <a:t>, </a:t>
            </a:r>
            <a:r>
              <a:rPr lang="en-GB" dirty="0" err="1"/>
              <a:t>modd</a:t>
            </a:r>
            <a:r>
              <a:rPr lang="en-GB" dirty="0"/>
              <a:t> </a:t>
            </a:r>
            <a:r>
              <a:rPr lang="en-GB" dirty="0" err="1"/>
              <a:t>creu</a:t>
            </a:r>
            <a:r>
              <a:rPr lang="en-GB" dirty="0"/>
              <a:t> </a:t>
            </a:r>
            <a:r>
              <a:rPr lang="en-GB" dirty="0" err="1"/>
              <a:t>perchnogaeth</a:t>
            </a:r>
            <a:r>
              <a:rPr lang="en-GB" dirty="0"/>
              <a:t>, </a:t>
            </a:r>
            <a:r>
              <a:rPr lang="en-GB" dirty="0" err="1"/>
              <a:t>cymhelliant</a:t>
            </a:r>
            <a:r>
              <a:rPr lang="en-GB" dirty="0"/>
              <a:t> – taro fi </a:t>
            </a:r>
            <a:r>
              <a:rPr lang="en-GB" dirty="0" err="1"/>
              <a:t>ein</a:t>
            </a:r>
            <a:r>
              <a:rPr lang="en-GB" dirty="0"/>
              <a:t> bod </a:t>
            </a:r>
            <a:r>
              <a:rPr lang="en-GB" dirty="0" err="1"/>
              <a:t>ni’n</a:t>
            </a:r>
            <a:r>
              <a:rPr lang="en-GB" dirty="0"/>
              <a:t> </a:t>
            </a:r>
            <a:r>
              <a:rPr lang="en-GB" dirty="0" err="1"/>
              <a:t>gallu</a:t>
            </a:r>
            <a:r>
              <a:rPr lang="en-GB" dirty="0"/>
              <a:t> bod </a:t>
            </a:r>
            <a:r>
              <a:rPr lang="en-GB" dirty="0" err="1"/>
              <a:t>tipyn</a:t>
            </a:r>
            <a:r>
              <a:rPr lang="en-GB" dirty="0"/>
              <a:t> </a:t>
            </a:r>
            <a:r>
              <a:rPr lang="en-GB" dirty="0" err="1"/>
              <a:t>bach</a:t>
            </a:r>
            <a:r>
              <a:rPr lang="en-GB" dirty="0"/>
              <a:t> </a:t>
            </a:r>
            <a:r>
              <a:rPr lang="en-GB" dirty="0" err="1"/>
              <a:t>fel</a:t>
            </a:r>
            <a:r>
              <a:rPr lang="en-GB" dirty="0"/>
              <a:t> ‘</a:t>
            </a:r>
            <a:r>
              <a:rPr lang="en-GB" dirty="0" err="1"/>
              <a:t>athrawon</a:t>
            </a:r>
            <a:r>
              <a:rPr lang="en-GB" dirty="0"/>
              <a:t>’.</a:t>
            </a:r>
          </a:p>
          <a:p>
            <a:r>
              <a:rPr lang="en-GB" dirty="0" err="1"/>
              <a:t>Mudes</a:t>
            </a:r>
            <a:r>
              <a:rPr lang="en-GB" dirty="0"/>
              <a:t>, </a:t>
            </a:r>
            <a:r>
              <a:rPr lang="en-GB" dirty="0" err="1"/>
              <a:t>camau</a:t>
            </a:r>
            <a:r>
              <a:rPr lang="en-GB" dirty="0"/>
              <a:t> </a:t>
            </a:r>
            <a:r>
              <a:rPr lang="en-GB" dirty="0" err="1"/>
              <a:t>bach</a:t>
            </a:r>
            <a:r>
              <a:rPr lang="en-GB" dirty="0"/>
              <a:t> – </a:t>
            </a:r>
            <a:r>
              <a:rPr lang="en-GB" dirty="0" err="1"/>
              <a:t>buddion</a:t>
            </a:r>
            <a:r>
              <a:rPr lang="en-GB" dirty="0"/>
              <a:t> </a:t>
            </a:r>
            <a:r>
              <a:rPr lang="en-GB" dirty="0" err="1"/>
              <a:t>gyrfa</a:t>
            </a:r>
            <a:r>
              <a:rPr lang="en-GB" dirty="0"/>
              <a:t> o ran </a:t>
            </a:r>
            <a:r>
              <a:rPr lang="en-GB" dirty="0" err="1"/>
              <a:t>dwyieithrwydd</a:t>
            </a:r>
            <a:r>
              <a:rPr lang="en-GB" dirty="0"/>
              <a:t> </a:t>
            </a:r>
            <a:r>
              <a:rPr lang="en-GB" dirty="0" err="1"/>
              <a:t>ddim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trosglwyddo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niferoedd</a:t>
            </a:r>
            <a:r>
              <a:rPr lang="en-GB" dirty="0"/>
              <a:t> </a:t>
            </a:r>
            <a:r>
              <a:rPr lang="en-GB" dirty="0" err="1"/>
              <a:t>mewn</a:t>
            </a:r>
            <a:r>
              <a:rPr lang="en-GB" dirty="0"/>
              <a:t> </a:t>
            </a:r>
            <a:r>
              <a:rPr lang="en-GB" dirty="0" err="1"/>
              <a:t>ysgolion</a:t>
            </a:r>
            <a:r>
              <a:rPr lang="en-GB" dirty="0"/>
              <a:t>, a </a:t>
            </a:r>
            <a:r>
              <a:rPr lang="en-GB" dirty="0" err="1"/>
              <a:t>pawb</a:t>
            </a:r>
            <a:r>
              <a:rPr lang="en-GB" dirty="0"/>
              <a:t> </a:t>
            </a:r>
            <a:r>
              <a:rPr lang="en-GB" dirty="0" err="1"/>
              <a:t>eisiau</a:t>
            </a:r>
            <a:r>
              <a:rPr lang="en-GB" dirty="0"/>
              <a:t> </a:t>
            </a:r>
            <a:r>
              <a:rPr lang="en-GB" dirty="0" err="1"/>
              <a:t>perthyn</a:t>
            </a:r>
            <a:r>
              <a:rPr lang="en-GB" dirty="0"/>
              <a:t> – </a:t>
            </a:r>
            <a:r>
              <a:rPr lang="en-GB" dirty="0" err="1"/>
              <a:t>cyswllt</a:t>
            </a:r>
            <a:r>
              <a:rPr lang="en-GB" dirty="0"/>
              <a:t> </a:t>
            </a:r>
            <a:r>
              <a:rPr lang="en-GB" dirty="0" err="1"/>
              <a:t>rhwng</a:t>
            </a:r>
            <a:r>
              <a:rPr lang="en-GB" dirty="0"/>
              <a:t> y </a:t>
            </a:r>
            <a:r>
              <a:rPr lang="en-GB" dirty="0" err="1"/>
              <a:t>gwaith</a:t>
            </a:r>
            <a:r>
              <a:rPr lang="en-GB" dirty="0"/>
              <a:t> </a:t>
            </a:r>
            <a:r>
              <a:rPr lang="en-GB" dirty="0" err="1"/>
              <a:t>a’r</a:t>
            </a:r>
            <a:r>
              <a:rPr lang="en-GB" dirty="0"/>
              <a:t> </a:t>
            </a:r>
            <a:r>
              <a:rPr lang="en-GB" dirty="0" err="1"/>
              <a:t>iaith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cynyddu</a:t>
            </a:r>
            <a:r>
              <a:rPr lang="en-GB" dirty="0"/>
              <a:t> </a:t>
            </a:r>
            <a:r>
              <a:rPr lang="en-GB" dirty="0" err="1"/>
              <a:t>ei</a:t>
            </a:r>
            <a:r>
              <a:rPr lang="en-GB" dirty="0"/>
              <a:t> </a:t>
            </a:r>
            <a:r>
              <a:rPr lang="en-GB" dirty="0" err="1"/>
              <a:t>chyfalaf</a:t>
            </a:r>
            <a:r>
              <a:rPr lang="en-GB" dirty="0"/>
              <a:t> </a:t>
            </a:r>
            <a:r>
              <a:rPr lang="en-GB" dirty="0" err="1"/>
              <a:t>symbolaidd</a:t>
            </a:r>
            <a:r>
              <a:rPr lang="en-GB" dirty="0"/>
              <a:t>, a </a:t>
            </a:r>
            <a:r>
              <a:rPr lang="en-GB" dirty="0" err="1"/>
              <a:t>hefyd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dangos</a:t>
            </a:r>
            <a:r>
              <a:rPr lang="en-GB" dirty="0"/>
              <a:t> bod </a:t>
            </a:r>
            <a:r>
              <a:rPr lang="en-GB" dirty="0" err="1"/>
              <a:t>lle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siaradwyr</a:t>
            </a:r>
            <a:r>
              <a:rPr lang="en-GB" dirty="0"/>
              <a:t> </a:t>
            </a:r>
            <a:r>
              <a:rPr lang="en-GB" dirty="0" err="1"/>
              <a:t>newydd</a:t>
            </a:r>
            <a:r>
              <a:rPr lang="en-GB" dirty="0"/>
              <a:t> </a:t>
            </a:r>
            <a:r>
              <a:rPr lang="en-GB" dirty="0" err="1"/>
              <a:t>nid</a:t>
            </a:r>
            <a:r>
              <a:rPr lang="en-GB" dirty="0"/>
              <a:t> just </a:t>
            </a:r>
            <a:r>
              <a:rPr lang="en-GB" dirty="0" err="1"/>
              <a:t>siaradwyr</a:t>
            </a:r>
            <a:r>
              <a:rPr lang="en-GB" dirty="0"/>
              <a:t> </a:t>
            </a:r>
            <a:r>
              <a:rPr lang="en-GB" dirty="0" err="1"/>
              <a:t>brodorol</a:t>
            </a:r>
            <a:r>
              <a:rPr lang="en-GB" dirty="0"/>
              <a:t>, ac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lleihau’r</a:t>
            </a:r>
            <a:r>
              <a:rPr lang="en-GB" dirty="0"/>
              <a:t> </a:t>
            </a:r>
            <a:r>
              <a:rPr lang="en-GB" dirty="0" err="1"/>
              <a:t>ddibynniaeth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naratifau</a:t>
            </a:r>
            <a:r>
              <a:rPr lang="en-GB" dirty="0"/>
              <a:t> </a:t>
            </a:r>
            <a:r>
              <a:rPr lang="en-GB" dirty="0" err="1"/>
              <a:t>cul</a:t>
            </a:r>
            <a:r>
              <a:rPr lang="en-GB" dirty="0"/>
              <a:t> am </a:t>
            </a:r>
            <a:r>
              <a:rPr lang="en-GB" dirty="0" err="1"/>
              <a:t>berthyn</a:t>
            </a:r>
            <a:r>
              <a:rPr lang="en-GB" dirty="0"/>
              <a:t> ac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agor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syniad</a:t>
            </a:r>
            <a:r>
              <a:rPr lang="en-GB" dirty="0"/>
              <a:t> o </a:t>
            </a:r>
            <a:r>
              <a:rPr lang="en-GB" dirty="0" err="1"/>
              <a:t>berthyn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fwy</a:t>
            </a:r>
            <a:r>
              <a:rPr lang="en-GB" dirty="0"/>
              <a:t> </a:t>
            </a:r>
            <a:r>
              <a:rPr lang="en-GB"/>
              <a:t>eang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C51AA2E-87A7-42D9-80ED-FA0A686A1E1F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7244192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 bwMode="blackWhite">
          <a:xfrm>
            <a:off x="1600200" y="2386744"/>
            <a:ext cx="8991600" cy="1645920"/>
          </a:xfrm>
          <a:solidFill>
            <a:srgbClr val="FFFFFF"/>
          </a:solidFill>
          <a:ln w="38100">
            <a:solidFill>
              <a:srgbClr val="404040"/>
            </a:solidFill>
          </a:ln>
        </p:spPr>
        <p:txBody>
          <a:bodyPr lIns="274320" rIns="274320" anchor="ctr" anchorCtr="1">
            <a:normAutofit/>
          </a:bodyPr>
          <a:lstStyle>
            <a:lvl1pPr algn="ctr">
              <a:defRPr sz="38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5195" y="4352544"/>
            <a:ext cx="6801612" cy="1239894"/>
          </a:xfrm>
          <a:noFill/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178" indent="0" algn="ctr">
              <a:buNone/>
              <a:defRPr sz="2000"/>
            </a:lvl2pPr>
            <a:lvl3pPr marL="914354" indent="0" algn="ctr">
              <a:buNone/>
              <a:defRPr sz="1800"/>
            </a:lvl3pPr>
            <a:lvl4pPr marL="1371532" indent="0" algn="ctr">
              <a:buNone/>
              <a:defRPr sz="1600"/>
            </a:lvl4pPr>
            <a:lvl5pPr marL="1828709" indent="0" algn="ctr">
              <a:buNone/>
              <a:defRPr sz="1600"/>
            </a:lvl5pPr>
            <a:lvl6pPr marL="2285886" indent="0" algn="ctr">
              <a:buNone/>
              <a:defRPr sz="1600"/>
            </a:lvl6pPr>
            <a:lvl7pPr marL="2743062" indent="0" algn="ctr">
              <a:buNone/>
              <a:defRPr sz="1600"/>
            </a:lvl7pPr>
            <a:lvl8pPr marL="3200240" indent="0" algn="ctr">
              <a:buNone/>
              <a:defRPr sz="1600"/>
            </a:lvl8pPr>
            <a:lvl9pPr marL="3657418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82BDC4-2968-4248-BB53-1D6CF71E658F}" type="datetimeFigureOut">
              <a:rPr lang="en-GB" smtClean="0"/>
              <a:t>26/03/2025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3A4911-533A-43F5-A219-28F2D23639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5754630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82BDC4-2968-4248-BB53-1D6CF71E658F}" type="datetimeFigureOut">
              <a:rPr lang="en-GB" smtClean="0"/>
              <a:t>26/03/2025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3A4911-533A-43F5-A219-28F2D23639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0749398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1600200" y="2386744"/>
            <a:ext cx="8991600" cy="1645920"/>
          </a:xfrm>
          <a:solidFill>
            <a:srgbClr val="FFFFFF"/>
          </a:solidFill>
          <a:ln w="38100">
            <a:solidFill>
              <a:srgbClr val="404040"/>
            </a:solidFill>
          </a:ln>
        </p:spPr>
        <p:txBody>
          <a:bodyPr lIns="274320" rIns="274320" anchor="ctr" anchorCtr="1">
            <a:normAutofit/>
          </a:bodyPr>
          <a:lstStyle>
            <a:lvl1pPr>
              <a:defRPr sz="38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695195" y="4352465"/>
            <a:ext cx="6801612" cy="1265082"/>
          </a:xfrm>
        </p:spPr>
        <p:txBody>
          <a:bodyPr anchor="t" anchorCtr="1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178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354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532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709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5886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062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24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418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82BDC4-2968-4248-BB53-1D6CF71E658F}" type="datetimeFigureOut">
              <a:rPr lang="en-GB" smtClean="0"/>
              <a:t>26/03/2025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3A4911-533A-43F5-A219-28F2D23639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8660969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581912" y="2638044"/>
            <a:ext cx="4271771" cy="310198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38319" y="2638044"/>
            <a:ext cx="4270247" cy="310198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82BDC4-2968-4248-BB53-1D6CF71E658F}" type="datetimeFigureOut">
              <a:rPr lang="en-GB" smtClean="0"/>
              <a:t>26/03/2025</a:t>
            </a:fld>
            <a:endParaRPr lang="en-GB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3A4911-533A-43F5-A219-28F2D23639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5846897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83436" y="2313439"/>
            <a:ext cx="4270248" cy="704087"/>
          </a:xfrm>
        </p:spPr>
        <p:txBody>
          <a:bodyPr anchor="b" anchorCtr="1">
            <a:normAutofit/>
          </a:bodyPr>
          <a:lstStyle>
            <a:lvl1pPr marL="0" indent="0" algn="ctr">
              <a:buNone/>
              <a:defRPr sz="1900" b="0" cap="all" spc="100" baseline="0">
                <a:solidFill>
                  <a:schemeClr val="accent2">
                    <a:lumMod val="75000"/>
                  </a:schemeClr>
                </a:solidFill>
              </a:defRPr>
            </a:lvl1pPr>
            <a:lvl2pPr marL="457178" indent="0">
              <a:buNone/>
              <a:defRPr sz="1900" b="1"/>
            </a:lvl2pPr>
            <a:lvl3pPr marL="914354" indent="0">
              <a:buNone/>
              <a:defRPr sz="1800" b="1"/>
            </a:lvl3pPr>
            <a:lvl4pPr marL="1371532" indent="0">
              <a:buNone/>
              <a:defRPr sz="1600" b="1"/>
            </a:lvl4pPr>
            <a:lvl5pPr marL="1828709" indent="0">
              <a:buNone/>
              <a:defRPr sz="1600" b="1"/>
            </a:lvl5pPr>
            <a:lvl6pPr marL="2285886" indent="0">
              <a:buNone/>
              <a:defRPr sz="1600" b="1"/>
            </a:lvl6pPr>
            <a:lvl7pPr marL="2743062" indent="0">
              <a:buNone/>
              <a:defRPr sz="1600" b="1"/>
            </a:lvl7pPr>
            <a:lvl8pPr marL="3200240" indent="0">
              <a:buNone/>
              <a:defRPr sz="1600" b="1"/>
            </a:lvl8pPr>
            <a:lvl9pPr marL="3657418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583436" y="3143250"/>
            <a:ext cx="4270248" cy="2596776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38319" y="3143250"/>
            <a:ext cx="4253484" cy="2596776"/>
          </a:xfrm>
        </p:spPr>
        <p:txBody>
          <a:bodyPr/>
          <a:lstStyle>
            <a:lvl5pPr>
              <a:defRPr/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6338316" y="2313439"/>
            <a:ext cx="4270248" cy="704087"/>
          </a:xfrm>
        </p:spPr>
        <p:txBody>
          <a:bodyPr anchor="b" anchorCtr="1">
            <a:normAutofit/>
          </a:bodyPr>
          <a:lstStyle>
            <a:lvl1pPr marL="0" indent="0" algn="ctr">
              <a:buNone/>
              <a:defRPr sz="1900" b="0" cap="all" spc="100" baseline="0">
                <a:solidFill>
                  <a:schemeClr val="accent2">
                    <a:lumMod val="75000"/>
                  </a:schemeClr>
                </a:solidFill>
              </a:defRPr>
            </a:lvl1pPr>
            <a:lvl2pPr marL="457178" indent="0">
              <a:buNone/>
              <a:defRPr sz="1900" b="1"/>
            </a:lvl2pPr>
            <a:lvl3pPr marL="914354" indent="0">
              <a:buNone/>
              <a:defRPr sz="1800" b="1"/>
            </a:lvl3pPr>
            <a:lvl4pPr marL="1371532" indent="0">
              <a:buNone/>
              <a:defRPr sz="1600" b="1"/>
            </a:lvl4pPr>
            <a:lvl5pPr marL="1828709" indent="0">
              <a:buNone/>
              <a:defRPr sz="1600" b="1"/>
            </a:lvl5pPr>
            <a:lvl6pPr marL="2285886" indent="0">
              <a:buNone/>
              <a:defRPr sz="1600" b="1"/>
            </a:lvl6pPr>
            <a:lvl7pPr marL="2743062" indent="0">
              <a:buNone/>
              <a:defRPr sz="1600" b="1"/>
            </a:lvl7pPr>
            <a:lvl8pPr marL="3200240" indent="0">
              <a:buNone/>
              <a:defRPr sz="1600" b="1"/>
            </a:lvl8pPr>
            <a:lvl9pPr marL="3657418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82BDC4-2968-4248-BB53-1D6CF71E658F}" type="datetimeFigureOut">
              <a:rPr lang="en-GB" smtClean="0"/>
              <a:t>26/03/2025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3A4911-533A-43F5-A219-28F2D23639BD}" type="slidenum">
              <a:rPr lang="en-GB" smtClean="0"/>
              <a:t>‹#›</a:t>
            </a:fld>
            <a:endParaRPr lang="en-GB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3210710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82BDC4-2968-4248-BB53-1D6CF71E658F}" type="datetimeFigureOut">
              <a:rPr lang="en-GB" smtClean="0"/>
              <a:t>26/03/2025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3A4911-533A-43F5-A219-28F2D23639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347088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82BDC4-2968-4248-BB53-1D6CF71E658F}" type="datetimeFigureOut">
              <a:rPr lang="en-GB" smtClean="0"/>
              <a:t>26/03/2025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3A4911-533A-43F5-A219-28F2D23639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636563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Rectangle 25"/>
          <p:cNvSpPr/>
          <p:nvPr/>
        </p:nvSpPr>
        <p:spPr>
          <a:xfrm>
            <a:off x="0" y="0"/>
            <a:ext cx="6096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804672" y="2243834"/>
            <a:ext cx="4486656" cy="1141497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 anchor="ctr" anchorCtr="1">
            <a:normAutofit/>
          </a:bodyPr>
          <a:lstStyle>
            <a:lvl1pPr>
              <a:defRPr sz="22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36080" y="804672"/>
            <a:ext cx="4815840" cy="5248656"/>
          </a:xfrm>
        </p:spPr>
        <p:txBody>
          <a:bodyPr>
            <a:normAutofit/>
          </a:bodyPr>
          <a:lstStyle>
            <a:lvl1pPr>
              <a:defRPr sz="1900">
                <a:solidFill>
                  <a:schemeClr val="tx1"/>
                </a:solidFill>
              </a:defRPr>
            </a:lvl1pPr>
            <a:lvl2pPr>
              <a:defRPr sz="1600">
                <a:solidFill>
                  <a:schemeClr val="tx1"/>
                </a:solidFill>
              </a:defRPr>
            </a:lvl2pPr>
            <a:lvl3pPr>
              <a:defRPr sz="1600">
                <a:solidFill>
                  <a:schemeClr val="tx1"/>
                </a:solidFill>
              </a:defRPr>
            </a:lvl3pPr>
            <a:lvl4pPr>
              <a:defRPr sz="1600">
                <a:solidFill>
                  <a:schemeClr val="tx1"/>
                </a:solidFill>
              </a:defRPr>
            </a:lvl4pPr>
            <a:lvl5pPr>
              <a:defRPr sz="1600">
                <a:solidFill>
                  <a:schemeClr val="tx1"/>
                </a:solidFill>
              </a:defRPr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5568" y="3549918"/>
            <a:ext cx="3794760" cy="2194036"/>
          </a:xfrm>
        </p:spPr>
        <p:txBody>
          <a:bodyPr anchor="t" anchorCtr="1">
            <a:normAutofit/>
          </a:bodyPr>
          <a:lstStyle>
            <a:lvl1pPr marL="0" indent="0" algn="ctr">
              <a:buNone/>
              <a:defRPr sz="1500">
                <a:solidFill>
                  <a:srgbClr val="FFFFFF"/>
                </a:solidFill>
              </a:defRPr>
            </a:lvl1pPr>
            <a:lvl2pPr marL="457178" indent="0">
              <a:buNone/>
              <a:defRPr sz="1400"/>
            </a:lvl2pPr>
            <a:lvl3pPr marL="914354" indent="0">
              <a:buNone/>
              <a:defRPr sz="1200"/>
            </a:lvl3pPr>
            <a:lvl4pPr marL="1371532" indent="0">
              <a:buNone/>
              <a:defRPr sz="1000"/>
            </a:lvl4pPr>
            <a:lvl5pPr marL="1828709" indent="0">
              <a:buNone/>
              <a:defRPr sz="1000"/>
            </a:lvl5pPr>
            <a:lvl6pPr marL="2285886" indent="0">
              <a:buNone/>
              <a:defRPr sz="1000"/>
            </a:lvl6pPr>
            <a:lvl7pPr marL="2743062" indent="0">
              <a:buNone/>
              <a:defRPr sz="1000"/>
            </a:lvl7pPr>
            <a:lvl8pPr marL="3200240" indent="0">
              <a:buNone/>
              <a:defRPr sz="1000"/>
            </a:lvl8pPr>
            <a:lvl9pPr marL="3657418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82BDC4-2968-4248-BB53-1D6CF71E658F}" type="datetimeFigureOut">
              <a:rPr lang="en-GB" smtClean="0"/>
              <a:t>26/03/2025</a:t>
            </a:fld>
            <a:endParaRPr lang="en-GB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1"/>
          </p:nvPr>
        </p:nvSpPr>
        <p:spPr>
          <a:xfrm>
            <a:off x="804672" y="6236208"/>
            <a:ext cx="5124797" cy="320040"/>
          </a:xfrm>
        </p:spPr>
        <p:txBody>
          <a:bodyPr/>
          <a:lstStyle>
            <a:lvl1pPr>
              <a:defRPr>
                <a:solidFill>
                  <a:srgbClr val="FFFFFF">
                    <a:alpha val="70000"/>
                  </a:srgbClr>
                </a:solidFill>
              </a:defRPr>
            </a:lvl1pPr>
          </a:lstStyle>
          <a:p>
            <a:endParaRPr lang="en-GB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3A4911-533A-43F5-A219-28F2D23639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7034846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/>
          <p:cNvSpPr/>
          <p:nvPr/>
        </p:nvSpPr>
        <p:spPr>
          <a:xfrm>
            <a:off x="4" y="0"/>
            <a:ext cx="6095999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808526" y="2243828"/>
            <a:ext cx="4494999" cy="1134640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 anchor="ctr" anchorCtr="1">
            <a:noAutofit/>
          </a:bodyPr>
          <a:lstStyle>
            <a:lvl1pPr>
              <a:defRPr sz="22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096004" y="0"/>
            <a:ext cx="6102097" cy="6858000"/>
          </a:xfrm>
          <a:solidFill>
            <a:schemeClr val="bg1">
              <a:lumMod val="75000"/>
            </a:schemeClr>
          </a:solidFill>
        </p:spPr>
        <p:txBody>
          <a:bodyPr anchor="t"/>
          <a:lstStyle>
            <a:lvl1pPr marL="0" indent="0">
              <a:buNone/>
              <a:defRPr sz="3200">
                <a:solidFill>
                  <a:schemeClr val="bg1">
                    <a:lumMod val="85000"/>
                    <a:lumOff val="15000"/>
                  </a:schemeClr>
                </a:solidFill>
              </a:defRPr>
            </a:lvl1pPr>
            <a:lvl2pPr marL="457178" indent="0">
              <a:buNone/>
              <a:defRPr sz="2800"/>
            </a:lvl2pPr>
            <a:lvl3pPr marL="914354" indent="0">
              <a:buNone/>
              <a:defRPr sz="2400"/>
            </a:lvl3pPr>
            <a:lvl4pPr marL="1371532" indent="0">
              <a:buNone/>
              <a:defRPr sz="2000"/>
            </a:lvl4pPr>
            <a:lvl5pPr marL="1828709" indent="0">
              <a:buNone/>
              <a:defRPr sz="2000"/>
            </a:lvl5pPr>
            <a:lvl6pPr marL="2285886" indent="0">
              <a:buNone/>
              <a:defRPr sz="2000"/>
            </a:lvl6pPr>
            <a:lvl7pPr marL="2743062" indent="0">
              <a:buNone/>
              <a:defRPr sz="2000"/>
            </a:lvl7pPr>
            <a:lvl8pPr marL="3200240" indent="0">
              <a:buNone/>
              <a:defRPr sz="2000"/>
            </a:lvl8pPr>
            <a:lvl9pPr marL="3657418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5568" y="3549924"/>
            <a:ext cx="3794760" cy="2194037"/>
          </a:xfrm>
        </p:spPr>
        <p:txBody>
          <a:bodyPr anchor="t" anchorCtr="1">
            <a:normAutofit/>
          </a:bodyPr>
          <a:lstStyle>
            <a:lvl1pPr marL="0" indent="0" algn="ctr">
              <a:buNone/>
              <a:defRPr sz="1500">
                <a:solidFill>
                  <a:srgbClr val="FFFFFF"/>
                </a:solidFill>
              </a:defRPr>
            </a:lvl1pPr>
            <a:lvl2pPr marL="457178" indent="0">
              <a:buNone/>
              <a:defRPr sz="1400"/>
            </a:lvl2pPr>
            <a:lvl3pPr marL="914354" indent="0">
              <a:buNone/>
              <a:defRPr sz="1200"/>
            </a:lvl3pPr>
            <a:lvl4pPr marL="1371532" indent="0">
              <a:buNone/>
              <a:defRPr sz="1000"/>
            </a:lvl4pPr>
            <a:lvl5pPr marL="1828709" indent="0">
              <a:buNone/>
              <a:defRPr sz="1000"/>
            </a:lvl5pPr>
            <a:lvl6pPr marL="2285886" indent="0">
              <a:buNone/>
              <a:defRPr sz="1000"/>
            </a:lvl6pPr>
            <a:lvl7pPr marL="2743062" indent="0">
              <a:buNone/>
              <a:defRPr sz="1000"/>
            </a:lvl7pPr>
            <a:lvl8pPr marL="3200240" indent="0">
              <a:buNone/>
              <a:defRPr sz="1000"/>
            </a:lvl8pPr>
            <a:lvl9pPr marL="3657418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  <a:effectLst>
                  <a:outerShdw blurRad="50800" dist="38100" dir="2700000" algn="tl" rotWithShape="0">
                    <a:prstClr val="black">
                      <a:alpha val="43000"/>
                    </a:prstClr>
                  </a:outerShdw>
                </a:effectLst>
              </a:defRPr>
            </a:lvl1pPr>
          </a:lstStyle>
          <a:p>
            <a:fld id="{4182BDC4-2968-4248-BB53-1D6CF71E658F}" type="datetimeFigureOut">
              <a:rPr lang="en-GB" smtClean="0"/>
              <a:t>26/03/2025</a:t>
            </a:fld>
            <a:endParaRPr lang="en-GB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>
          <a:xfrm>
            <a:off x="804672" y="6236208"/>
            <a:ext cx="5124797" cy="320040"/>
          </a:xfrm>
        </p:spPr>
        <p:txBody>
          <a:bodyPr/>
          <a:lstStyle>
            <a:lvl1pPr>
              <a:defRPr>
                <a:solidFill>
                  <a:srgbClr val="FFFFFF">
                    <a:alpha val="70000"/>
                  </a:srgbClr>
                </a:solidFill>
              </a:defRPr>
            </a:lvl1pPr>
          </a:lstStyle>
          <a:p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3A4911-533A-43F5-A219-28F2D23639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1020931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82BDC4-2968-4248-BB53-1D6CF71E658F}" type="datetimeFigureOut">
              <a:rPr lang="en-GB" smtClean="0"/>
              <a:t>26/03/2025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3A4911-533A-43F5-A219-28F2D23639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5677606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53112" y="937260"/>
            <a:ext cx="1298608" cy="498348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231140" y="937260"/>
            <a:ext cx="6198489" cy="4983480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82BDC4-2968-4248-BB53-1D6CF71E658F}" type="datetimeFigureOut">
              <a:rPr lang="en-GB" smtClean="0"/>
              <a:t>26/03/2025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3A4911-533A-43F5-A219-28F2D23639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5094276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black">
          <a:xfrm>
            <a:off x="2231136" y="964692"/>
            <a:ext cx="7729728" cy="1188720"/>
          </a:xfrm>
          <a:prstGeom prst="rect">
            <a:avLst/>
          </a:prstGeom>
          <a:solidFill>
            <a:srgbClr val="FFFFFF"/>
          </a:solidFill>
          <a:ln w="31750" cap="sq">
            <a:solidFill>
              <a:srgbClr val="404040"/>
            </a:solidFill>
            <a:miter lim="800000"/>
          </a:ln>
        </p:spPr>
        <p:txBody>
          <a:bodyPr vert="horz" lIns="182880" tIns="182880" rIns="182880" bIns="18288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231136" y="2638048"/>
            <a:ext cx="7729728" cy="310198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821429" y="6238816"/>
            <a:ext cx="2753747" cy="32396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1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fld id="{4182BDC4-2968-4248-BB53-1D6CF71E658F}" type="datetimeFigureOut">
              <a:rPr lang="en-GB" smtClean="0"/>
              <a:t>26/03/2025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600200" y="6236208"/>
            <a:ext cx="5901189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1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758923" y="6217920"/>
            <a:ext cx="365760" cy="365760"/>
          </a:xfrm>
          <a:prstGeom prst="ellipse">
            <a:avLst/>
          </a:prstGeom>
          <a:solidFill>
            <a:srgbClr val="1D1D1D">
              <a:alpha val="70000"/>
            </a:srgbClr>
          </a:solidFill>
        </p:spPr>
        <p:txBody>
          <a:bodyPr vert="horz" lIns="18288" tIns="45720" rIns="18288" bIns="45720" rtlCol="0" anchor="ctr">
            <a:noAutofit/>
          </a:bodyPr>
          <a:lstStyle>
            <a:lvl1pPr algn="ctr">
              <a:defRPr sz="1100" spc="0" baseline="0">
                <a:solidFill>
                  <a:srgbClr val="FFFFFF"/>
                </a:solidFill>
              </a:defRPr>
            </a:lvl1pPr>
          </a:lstStyle>
          <a:p>
            <a:fld id="{E53A4911-533A-43F5-A219-28F2D23639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263102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3" r:id="rId1"/>
    <p:sldLayoutId id="2147483704" r:id="rId2"/>
    <p:sldLayoutId id="2147483705" r:id="rId3"/>
    <p:sldLayoutId id="2147483706" r:id="rId4"/>
    <p:sldLayoutId id="2147483707" r:id="rId5"/>
    <p:sldLayoutId id="2147483708" r:id="rId6"/>
    <p:sldLayoutId id="2147483709" r:id="rId7"/>
    <p:sldLayoutId id="2147483710" r:id="rId8"/>
    <p:sldLayoutId id="2147483711" r:id="rId9"/>
    <p:sldLayoutId id="2147483712" r:id="rId10"/>
    <p:sldLayoutId id="2147483713" r:id="rId11"/>
  </p:sldLayoutIdLst>
  <p:txStyles>
    <p:titleStyle>
      <a:lvl1pPr algn="ctr" defTabSz="914354" rtl="0" eaLnBrk="1" latinLnBrk="0" hangingPunct="1">
        <a:lnSpc>
          <a:spcPct val="90000"/>
        </a:lnSpc>
        <a:spcBef>
          <a:spcPct val="0"/>
        </a:spcBef>
        <a:buNone/>
        <a:defRPr sz="2800" kern="1200" cap="all" spc="200" baseline="0">
          <a:solidFill>
            <a:srgbClr val="262626"/>
          </a:solidFill>
          <a:latin typeface="+mj-lt"/>
          <a:ea typeface="+mj-ea"/>
          <a:cs typeface="+mj-cs"/>
        </a:defRPr>
      </a:lvl1pPr>
    </p:titleStyle>
    <p:bodyStyle>
      <a:lvl1pPr marL="228589" indent="-228589" algn="l" defTabSz="914354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1pPr>
      <a:lvl2pPr marL="457178" indent="-228589" algn="l" defTabSz="914354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685766" indent="-228589" algn="l" defTabSz="914354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914354" indent="-228589" algn="l" defTabSz="914354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142942" indent="-228589" algn="l" defTabSz="914354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1312798" indent="-228589" algn="l" defTabSz="914354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484239" indent="-228589" algn="l" defTabSz="914354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1657268" indent="-228589" algn="l" defTabSz="914354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882681" indent="-228589" algn="l" defTabSz="914354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354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178" algn="l" defTabSz="914354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354" algn="l" defTabSz="914354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532" algn="l" defTabSz="914354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709" algn="l" defTabSz="914354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5886" algn="l" defTabSz="914354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062" algn="l" defTabSz="914354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240" algn="l" defTabSz="914354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418" algn="l" defTabSz="914354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jpe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s://statswales.gov.wales/Catalogue/Education-and-Skills/Schools-and-Teachers/Schools-Census/Pupil-Level-Annual-School-Census/pupillevelannualschoolcensussummarydata-by-School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y-GB" cap="none" noProof="0" dirty="0"/>
              <a:t>Hyrwyddo’r Gymraeg</a:t>
            </a:r>
            <a:br>
              <a:rPr lang="cy-GB" cap="none" noProof="0" dirty="0"/>
            </a:br>
            <a:r>
              <a:rPr lang="cy-GB" cap="none" noProof="0" dirty="0"/>
              <a:t>Cyflwyniad Seminar Unigol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y-GB" noProof="0" dirty="0">
                <a:solidFill>
                  <a:schemeClr val="bg1"/>
                </a:solidFill>
              </a:rPr>
              <a:t>Lisa Sheppard</a:t>
            </a:r>
          </a:p>
          <a:p>
            <a:r>
              <a:rPr lang="cy-GB" noProof="0" dirty="0">
                <a:solidFill>
                  <a:schemeClr val="bg1"/>
                </a:solidFill>
              </a:rPr>
              <a:t>2419455</a:t>
            </a:r>
          </a:p>
        </p:txBody>
      </p:sp>
    </p:spTree>
    <p:extLst>
      <p:ext uri="{BB962C8B-B14F-4D97-AF65-F5344CB8AC3E}">
        <p14:creationId xmlns:p14="http://schemas.microsoft.com/office/powerpoint/2010/main" val="34655368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8147" y="964692"/>
            <a:ext cx="10635916" cy="1188720"/>
          </a:xfrm>
        </p:spPr>
        <p:txBody>
          <a:bodyPr/>
          <a:lstStyle/>
          <a:p>
            <a:r>
              <a:rPr lang="cy-GB" cap="none" noProof="0" dirty="0"/>
              <a:t>Y Gymraeg yn y Gweithle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18147" y="2638048"/>
            <a:ext cx="10635916" cy="3899230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y-GB" noProof="0" dirty="0"/>
              <a:t>Sylw o du polisi cenedlaethol i rôl y gweithlu a’r gweithle yn y broses ehangach o gynllunio iaith:</a:t>
            </a:r>
          </a:p>
          <a:p>
            <a:pPr marL="0" indent="0">
              <a:buNone/>
            </a:pPr>
            <a:r>
              <a:rPr lang="cy-GB" noProof="0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‘Rhan allweddol o sicrhau’r dilyniant ieithyddol hwn yw galluogi pobl i weithio yn y Gymraeg o ddydd i ddydd. Mae canolbwyntio ar gynyddu defnydd y Gymraeg yn y gweithle â’r potensial i ddylanwadu ar ganfyddiad pobl o bwysigrwydd yr iaith, ar gyfleoedd i fagu hyder ieithyddol, ac ar ddefnydd ehangach o’r Gymraeg yn y gymuned’ (Comisiynydd y Gymraeg, 2025).</a:t>
            </a:r>
          </a:p>
          <a:p>
            <a:pPr marL="0" indent="0">
              <a:buNone/>
            </a:pPr>
            <a:endParaRPr lang="cy-GB" noProof="0" dirty="0"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cy-GB" noProof="0" dirty="0">
                <a:cs typeface="Times New Roman" panose="02020603050405020304" pitchFamily="18" charset="0"/>
              </a:rPr>
              <a:t>Cysyniad o </a:t>
            </a:r>
            <a:r>
              <a:rPr lang="cy-GB" i="1" noProof="0" dirty="0">
                <a:cs typeface="Times New Roman" panose="02020603050405020304" pitchFamily="18" charset="0"/>
              </a:rPr>
              <a:t>mudes</a:t>
            </a:r>
            <a:r>
              <a:rPr lang="cy-GB" noProof="0" dirty="0">
                <a:cs typeface="Times New Roman" panose="02020603050405020304" pitchFamily="18" charset="0"/>
              </a:rPr>
              <a:t> neu gamau bach/</a:t>
            </a:r>
            <a:r>
              <a:rPr lang="cy-GB" i="1" noProof="0" dirty="0" err="1">
                <a:cs typeface="Times New Roman" panose="02020603050405020304" pitchFamily="18" charset="0"/>
              </a:rPr>
              <a:t>stepping</a:t>
            </a:r>
            <a:r>
              <a:rPr lang="cy-GB" i="1" noProof="0" dirty="0">
                <a:cs typeface="Times New Roman" panose="02020603050405020304" pitchFamily="18" charset="0"/>
              </a:rPr>
              <a:t> </a:t>
            </a:r>
            <a:r>
              <a:rPr lang="cy-GB" i="1" noProof="0" dirty="0" err="1">
                <a:cs typeface="Times New Roman" panose="02020603050405020304" pitchFamily="18" charset="0"/>
              </a:rPr>
              <a:t>stones</a:t>
            </a:r>
            <a:r>
              <a:rPr lang="cy-GB" noProof="0" dirty="0">
                <a:cs typeface="Times New Roman" panose="02020603050405020304" pitchFamily="18" charset="0"/>
              </a:rPr>
              <a:t>:</a:t>
            </a:r>
          </a:p>
          <a:p>
            <a:pPr marL="0" indent="0">
              <a:buNone/>
            </a:pPr>
            <a:r>
              <a:rPr lang="cy-GB" spc="-45" noProof="0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‘</a:t>
            </a:r>
            <a:r>
              <a:rPr lang="cy-GB" spc="-45" noProof="0" dirty="0" err="1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language</a:t>
            </a:r>
            <a:r>
              <a:rPr lang="cy-GB" spc="-45" noProof="0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cy-GB" spc="-45" noProof="0" dirty="0" err="1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choices</a:t>
            </a:r>
            <a:r>
              <a:rPr lang="cy-GB" spc="-45" noProof="0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cy-GB" spc="-45" noProof="0" dirty="0" err="1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are</a:t>
            </a:r>
            <a:r>
              <a:rPr lang="cy-GB" spc="-45" noProof="0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cy-GB" spc="-45" noProof="0" dirty="0" err="1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life</a:t>
            </a:r>
            <a:r>
              <a:rPr lang="cy-GB" spc="-45" noProof="0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cy-GB" spc="-45" noProof="0" dirty="0" err="1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investments</a:t>
            </a:r>
            <a:r>
              <a:rPr lang="cy-GB" spc="-45" noProof="0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cy-GB" spc="-45" noProof="0" dirty="0" err="1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with</a:t>
            </a:r>
            <a:r>
              <a:rPr lang="cy-GB" spc="-45" noProof="0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cy-GB" spc="-45" noProof="0" dirty="0" err="1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open</a:t>
            </a:r>
            <a:r>
              <a:rPr lang="cy-GB" spc="-45" noProof="0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cy-GB" spc="-45" noProof="0" dirty="0" err="1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meanings</a:t>
            </a:r>
            <a:r>
              <a:rPr lang="cy-GB" spc="-45" noProof="0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: “</a:t>
            </a:r>
            <a:r>
              <a:rPr lang="cy-GB" spc="-45" noProof="0" dirty="0" err="1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life</a:t>
            </a:r>
            <a:r>
              <a:rPr lang="cy-GB" spc="-45" noProof="0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cy-GB" spc="-45" noProof="0" dirty="0" err="1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investments</a:t>
            </a:r>
            <a:r>
              <a:rPr lang="cy-GB" spc="-45" noProof="0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” </a:t>
            </a:r>
            <a:r>
              <a:rPr lang="cy-GB" spc="-45" noProof="0" dirty="0" err="1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because</a:t>
            </a:r>
            <a:r>
              <a:rPr lang="cy-GB" spc="-45" noProof="0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cy-GB" spc="-45" noProof="0" dirty="0" err="1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they</a:t>
            </a:r>
            <a:r>
              <a:rPr lang="cy-GB" spc="-45" noProof="0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cy-GB" spc="-45" noProof="0" dirty="0" err="1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constitute</a:t>
            </a:r>
            <a:r>
              <a:rPr lang="cy-GB" spc="-45" noProof="0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cy-GB" spc="-45" noProof="0" dirty="0" err="1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performative</a:t>
            </a:r>
            <a:r>
              <a:rPr lang="cy-GB" spc="-45" noProof="0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cy-GB" spc="-45" noProof="0" dirty="0" err="1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acts</a:t>
            </a:r>
            <a:r>
              <a:rPr lang="cy-GB" spc="-45" noProof="0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 of </a:t>
            </a:r>
            <a:r>
              <a:rPr lang="cy-GB" spc="-45" noProof="0" dirty="0" err="1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social</a:t>
            </a:r>
            <a:r>
              <a:rPr lang="cy-GB" spc="-45" noProof="0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cy-GB" spc="-45" noProof="0" dirty="0" err="1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consequence</a:t>
            </a:r>
            <a:r>
              <a:rPr lang="cy-GB" spc="-45" noProof="0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cy-GB" spc="-45" noProof="0" dirty="0" err="1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with</a:t>
            </a:r>
            <a:r>
              <a:rPr lang="cy-GB" spc="-45" noProof="0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cy-GB" spc="-45" noProof="0" dirty="0" err="1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enduring</a:t>
            </a:r>
            <a:r>
              <a:rPr lang="cy-GB" spc="-45" noProof="0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cy-GB" spc="-45" noProof="0" dirty="0" err="1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implications</a:t>
            </a:r>
            <a:r>
              <a:rPr lang="cy-GB" spc="-45" noProof="0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cy-GB" spc="-45" noProof="0" dirty="0" err="1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that</a:t>
            </a:r>
            <a:r>
              <a:rPr lang="cy-GB" spc="-45" noProof="0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cy-GB" spc="-45" noProof="0" dirty="0" err="1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unfold</a:t>
            </a:r>
            <a:r>
              <a:rPr lang="cy-GB" spc="-45" noProof="0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cy-GB" spc="-45" noProof="0" dirty="0" err="1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over</a:t>
            </a:r>
            <a:r>
              <a:rPr lang="cy-GB" spc="-45" noProof="0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 (</a:t>
            </a:r>
            <a:r>
              <a:rPr lang="cy-GB" spc="-45" noProof="0" dirty="0" err="1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life</a:t>
            </a:r>
            <a:r>
              <a:rPr lang="cy-GB" spc="-45" noProof="0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) </a:t>
            </a:r>
            <a:r>
              <a:rPr lang="cy-GB" spc="-45" noProof="0" dirty="0" err="1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time</a:t>
            </a:r>
            <a:r>
              <a:rPr lang="cy-GB" spc="-45" noProof="0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; “</a:t>
            </a:r>
            <a:r>
              <a:rPr lang="cy-GB" spc="-45" noProof="0" dirty="0" err="1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with</a:t>
            </a:r>
            <a:r>
              <a:rPr lang="cy-GB" spc="-45" noProof="0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cy-GB" spc="-45" noProof="0" dirty="0" err="1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open</a:t>
            </a:r>
            <a:r>
              <a:rPr lang="cy-GB" spc="-45" noProof="0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cy-GB" spc="-45" noProof="0" dirty="0" err="1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meanings</a:t>
            </a:r>
            <a:r>
              <a:rPr lang="cy-GB" spc="-45" noProof="0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” </a:t>
            </a:r>
            <a:r>
              <a:rPr lang="cy-GB" spc="-45" noProof="0" dirty="0" err="1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because</a:t>
            </a:r>
            <a:r>
              <a:rPr lang="cy-GB" spc="-45" noProof="0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cy-GB" spc="-45" noProof="0" dirty="0" err="1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their</a:t>
            </a:r>
            <a:r>
              <a:rPr lang="cy-GB" spc="-45" noProof="0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cy-GB" spc="-45" noProof="0" dirty="0" err="1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significance</a:t>
            </a:r>
            <a:r>
              <a:rPr lang="cy-GB" spc="-45" noProof="0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cy-GB" spc="-45" noProof="0" dirty="0" err="1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need</a:t>
            </a:r>
            <a:r>
              <a:rPr lang="cy-GB" spc="-45" noProof="0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 not be </a:t>
            </a:r>
            <a:r>
              <a:rPr lang="cy-GB" spc="-45" noProof="0" dirty="0" err="1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predefined</a:t>
            </a:r>
            <a:r>
              <a:rPr lang="cy-GB" spc="-45" noProof="0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 by </a:t>
            </a:r>
            <a:r>
              <a:rPr lang="cy-GB" spc="-45" noProof="0" dirty="0" err="1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social</a:t>
            </a:r>
            <a:r>
              <a:rPr lang="cy-GB" spc="-45" noProof="0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cy-GB" spc="-45" noProof="0" dirty="0" err="1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norms</a:t>
            </a:r>
            <a:r>
              <a:rPr lang="cy-GB" spc="-45" noProof="0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cy-GB" spc="-45" noProof="0" dirty="0" err="1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that</a:t>
            </a:r>
            <a:r>
              <a:rPr lang="cy-GB" spc="-45" noProof="0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cy-GB" spc="-45" noProof="0" dirty="0" err="1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are</a:t>
            </a:r>
            <a:r>
              <a:rPr lang="cy-GB" spc="-45" noProof="0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cy-GB" spc="-45" noProof="0" dirty="0" err="1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given</a:t>
            </a:r>
            <a:r>
              <a:rPr lang="cy-GB" spc="-45" noProof="0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, </a:t>
            </a:r>
            <a:r>
              <a:rPr lang="cy-GB" spc="-45" noProof="0" dirty="0" err="1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but</a:t>
            </a:r>
            <a:r>
              <a:rPr lang="cy-GB" spc="-45" noProof="0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cy-GB" spc="-45" noProof="0" dirty="0" err="1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are</a:t>
            </a:r>
            <a:r>
              <a:rPr lang="cy-GB" spc="-45" noProof="0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cy-GB" spc="-45" noProof="0" dirty="0" err="1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open</a:t>
            </a:r>
            <a:r>
              <a:rPr lang="cy-GB" spc="-45" noProof="0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 to (</a:t>
            </a:r>
            <a:r>
              <a:rPr lang="cy-GB" spc="-45" noProof="0" dirty="0" err="1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re</a:t>
            </a:r>
            <a:r>
              <a:rPr lang="cy-GB" spc="-45" noProof="0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)</a:t>
            </a:r>
            <a:r>
              <a:rPr lang="cy-GB" spc="-45" noProof="0" dirty="0" err="1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negotiation</a:t>
            </a:r>
            <a:r>
              <a:rPr lang="cy-GB" spc="-45" noProof="0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 by </a:t>
            </a:r>
            <a:r>
              <a:rPr lang="cy-GB" spc="-45" noProof="0" dirty="0" err="1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subjects</a:t>
            </a:r>
            <a:r>
              <a:rPr lang="cy-GB" spc="-45" noProof="0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 and </a:t>
            </a:r>
            <a:r>
              <a:rPr lang="cy-GB" spc="-45" noProof="0" dirty="0" err="1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their</a:t>
            </a:r>
            <a:r>
              <a:rPr lang="cy-GB" spc="-45" noProof="0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cy-GB" spc="-45" noProof="0" dirty="0" err="1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multiple</a:t>
            </a:r>
            <a:r>
              <a:rPr lang="cy-GB" spc="-45" noProof="0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cy-GB" spc="-45" noProof="0" dirty="0" err="1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interlocutors</a:t>
            </a:r>
            <a:r>
              <a:rPr lang="cy-GB" spc="-45" noProof="0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’ (</a:t>
            </a:r>
            <a:r>
              <a:rPr lang="cy-GB" spc="-45" noProof="0" dirty="0" err="1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Pujolar</a:t>
            </a:r>
            <a:r>
              <a:rPr lang="cy-GB" spc="-45" noProof="0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 a </a:t>
            </a:r>
            <a:r>
              <a:rPr lang="cy-GB" spc="-45" noProof="0" dirty="0" err="1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Puidgevall</a:t>
            </a:r>
            <a:r>
              <a:rPr lang="cy-GB" spc="-45" noProof="0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, 2015, t. 169). </a:t>
            </a:r>
            <a:endParaRPr lang="cy-GB" noProof="0" dirty="0"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cy-GB" i="1" noProof="0" dirty="0">
              <a:latin typeface="Aptos" panose="020B0004020202020204" pitchFamily="34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cy-GB" sz="2000" noProof="0" dirty="0"/>
          </a:p>
        </p:txBody>
      </p:sp>
    </p:spTree>
    <p:extLst>
      <p:ext uri="{BB962C8B-B14F-4D97-AF65-F5344CB8AC3E}">
        <p14:creationId xmlns:p14="http://schemas.microsoft.com/office/powerpoint/2010/main" val="41435466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/>
          <p:cNvSpPr txBox="1">
            <a:spLocks/>
          </p:cNvSpPr>
          <p:nvPr/>
        </p:nvSpPr>
        <p:spPr bwMode="black">
          <a:xfrm>
            <a:off x="818147" y="964692"/>
            <a:ext cx="10635916" cy="1188720"/>
          </a:xfrm>
          <a:prstGeom prst="rect">
            <a:avLst/>
          </a:prstGeom>
          <a:solidFill>
            <a:srgbClr val="FFFFFF"/>
          </a:solidFill>
          <a:ln w="31750" cap="sq">
            <a:solidFill>
              <a:srgbClr val="404040"/>
            </a:solidFill>
            <a:miter lim="800000"/>
          </a:ln>
        </p:spPr>
        <p:txBody>
          <a:bodyPr vert="horz" lIns="182880" tIns="182880" rIns="182880" bIns="182880" rtlCol="0" anchor="ctr">
            <a:normAutofit/>
          </a:bodyPr>
          <a:lstStyle>
            <a:lvl1pPr algn="ctr" defTabSz="914354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800" kern="1200" cap="all" spc="200" baseline="0">
                <a:solidFill>
                  <a:srgbClr val="262626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y-GB" cap="none" noProof="0" dirty="0"/>
              <a:t>Y Gymraeg yng Rhondda Cynon Taf</a:t>
            </a:r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BC536C3D-4FB7-2C03-C016-1C23C273533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18147" y="2313439"/>
            <a:ext cx="5035537" cy="397687"/>
          </a:xfrm>
        </p:spPr>
        <p:txBody>
          <a:bodyPr/>
          <a:lstStyle/>
          <a:p>
            <a:r>
              <a:rPr lang="cy-GB" noProof="0" dirty="0">
                <a:solidFill>
                  <a:schemeClr val="tx1"/>
                </a:solidFill>
              </a:rPr>
              <a:t>Y FWRDEISTREF</a:t>
            </a:r>
          </a:p>
        </p:txBody>
      </p:sp>
      <p:pic>
        <p:nvPicPr>
          <p:cNvPr id="15" name="Content Placeholder 14">
            <a:extLst>
              <a:ext uri="{FF2B5EF4-FFF2-40B4-BE49-F238E27FC236}">
                <a16:creationId xmlns:a16="http://schemas.microsoft.com/office/drawing/2014/main" id="{FF404A74-4AF3-4628-1D02-56144725E922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rcRect l="49694" t="17010" r="3763" b="21851"/>
          <a:stretch/>
        </p:blipFill>
        <p:spPr>
          <a:xfrm>
            <a:off x="1004341" y="3080458"/>
            <a:ext cx="4598174" cy="3410284"/>
          </a:xfrm>
        </p:spPr>
      </p:pic>
      <p:sp>
        <p:nvSpPr>
          <p:cNvPr id="11" name="Content Placeholder 10">
            <a:extLst>
              <a:ext uri="{FF2B5EF4-FFF2-40B4-BE49-F238E27FC236}">
                <a16:creationId xmlns:a16="http://schemas.microsoft.com/office/drawing/2014/main" id="{AD4F7480-325F-E469-894E-A1E17BB1B2A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338318" y="3143250"/>
            <a:ext cx="5115743" cy="3714750"/>
          </a:xfrm>
        </p:spPr>
        <p:txBody>
          <a:bodyPr>
            <a:normAutofit lnSpcReduction="10000"/>
          </a:bodyPr>
          <a:lstStyle/>
          <a:p>
            <a:r>
              <a:rPr lang="cy-GB" noProof="0" dirty="0"/>
              <a:t>Tua 9% o staff y Cyngor yn nodi eu bod yn siarad Cymraeg (Lefel 4 a 5)</a:t>
            </a:r>
          </a:p>
          <a:p>
            <a:r>
              <a:rPr lang="cy-GB" noProof="0" dirty="0"/>
              <a:t>Targed wedi’i gytuno gan y Cabinet i efelychu canran y siaradwyr yn y boblogaeth leol – 12.4% ar hyn o bryd</a:t>
            </a:r>
          </a:p>
          <a:p>
            <a:r>
              <a:rPr lang="cy-GB" noProof="0" dirty="0"/>
              <a:t>Siaradwyr Cymraeg yn cronni yn y gwasanaethau lle y byddech yn disgwyl – Uned y Gymraeg, Addysg, Ieuenctid, uwch swyddogion</a:t>
            </a:r>
          </a:p>
          <a:p>
            <a:r>
              <a:rPr lang="cy-GB" noProof="0" dirty="0"/>
              <a:t>Prinder siaradwyr Cymraeg mewn rolau ‘rheng-flaen’ – derbynfeydd, canolfan alwadau, gofal</a:t>
            </a:r>
          </a:p>
          <a:p>
            <a:r>
              <a:rPr lang="cy-GB" noProof="0" dirty="0"/>
              <a:t>Rhai enghreifftiau annisgwyl o siaradwyr Cymraeg yn gwneud gwahaniaeth wirioneddol</a:t>
            </a:r>
          </a:p>
          <a:p>
            <a:endParaRPr lang="cy-GB" noProof="0" dirty="0"/>
          </a:p>
        </p:txBody>
      </p:sp>
      <p:sp>
        <p:nvSpPr>
          <p:cNvPr id="12" name="Text Placeholder 11">
            <a:extLst>
              <a:ext uri="{FF2B5EF4-FFF2-40B4-BE49-F238E27FC236}">
                <a16:creationId xmlns:a16="http://schemas.microsoft.com/office/drawing/2014/main" id="{38EDBEE1-97C4-2642-C3C0-4FAC7E2884C0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6338315" y="2313439"/>
            <a:ext cx="5115747" cy="397687"/>
          </a:xfrm>
        </p:spPr>
        <p:txBody>
          <a:bodyPr/>
          <a:lstStyle/>
          <a:p>
            <a:r>
              <a:rPr lang="cy-GB" noProof="0" dirty="0">
                <a:solidFill>
                  <a:schemeClr val="tx1"/>
                </a:solidFill>
              </a:rPr>
              <a:t>Y CYNGOR</a:t>
            </a:r>
          </a:p>
        </p:txBody>
      </p:sp>
      <p:pic>
        <p:nvPicPr>
          <p:cNvPr id="22" name="Picture 21">
            <a:extLst>
              <a:ext uri="{FF2B5EF4-FFF2-40B4-BE49-F238E27FC236}">
                <a16:creationId xmlns:a16="http://schemas.microsoft.com/office/drawing/2014/main" id="{F608F10F-3B50-3B7E-17B6-96FEB694A9F9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2131" t="16285" r="25492" b="21735"/>
          <a:stretch/>
        </p:blipFill>
        <p:spPr>
          <a:xfrm>
            <a:off x="700351" y="3080458"/>
            <a:ext cx="4902163" cy="3410284"/>
          </a:xfrm>
          <a:prstGeom prst="rect">
            <a:avLst/>
          </a:prstGeom>
        </p:spPr>
      </p:pic>
      <p:sp>
        <p:nvSpPr>
          <p:cNvPr id="25" name="TextBox 24">
            <a:extLst>
              <a:ext uri="{FF2B5EF4-FFF2-40B4-BE49-F238E27FC236}">
                <a16:creationId xmlns:a16="http://schemas.microsoft.com/office/drawing/2014/main" id="{37D4C5D0-88C9-39BB-904E-C8F0EDFBC08C}"/>
              </a:ext>
            </a:extLst>
          </p:cNvPr>
          <p:cNvSpPr txBox="1"/>
          <p:nvPr/>
        </p:nvSpPr>
        <p:spPr>
          <a:xfrm>
            <a:off x="1004341" y="6490742"/>
            <a:ext cx="459817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noProof="0" dirty="0"/>
              <a:t>Dashfwrdd Data Comisiynydd y Gymraeg, 2025</a:t>
            </a:r>
          </a:p>
        </p:txBody>
      </p:sp>
    </p:spTree>
    <p:extLst>
      <p:ext uri="{BB962C8B-B14F-4D97-AF65-F5344CB8AC3E}">
        <p14:creationId xmlns:p14="http://schemas.microsoft.com/office/powerpoint/2010/main" val="18380571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/>
          <p:cNvSpPr txBox="1">
            <a:spLocks/>
          </p:cNvSpPr>
          <p:nvPr/>
        </p:nvSpPr>
        <p:spPr bwMode="black">
          <a:xfrm>
            <a:off x="818147" y="964692"/>
            <a:ext cx="10635916" cy="1188720"/>
          </a:xfrm>
          <a:prstGeom prst="rect">
            <a:avLst/>
          </a:prstGeom>
          <a:solidFill>
            <a:srgbClr val="FFFFFF"/>
          </a:solidFill>
          <a:ln w="31750" cap="sq">
            <a:solidFill>
              <a:srgbClr val="404040"/>
            </a:solidFill>
            <a:miter lim="800000"/>
          </a:ln>
        </p:spPr>
        <p:txBody>
          <a:bodyPr vert="horz" lIns="182880" tIns="182880" rIns="182880" bIns="182880" rtlCol="0" anchor="ctr">
            <a:normAutofit/>
          </a:bodyPr>
          <a:lstStyle>
            <a:lvl1pPr algn="ctr" defTabSz="914354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800" kern="1200" cap="all" spc="200" baseline="0">
                <a:solidFill>
                  <a:srgbClr val="262626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y-GB" cap="none" noProof="0" dirty="0"/>
              <a:t>Gweithlu Ifanc 16-29 oed </a:t>
            </a:r>
            <a:r>
              <a:rPr lang="cy-GB" cap="none" noProof="0" dirty="0" err="1"/>
              <a:t>RhCT</a:t>
            </a:r>
            <a:r>
              <a:rPr lang="cy-GB" cap="none" noProof="0" dirty="0"/>
              <a:t> – ystyriaethau allweddol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7B14299-1D69-6530-A791-028947EB7A7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18147" y="2313439"/>
            <a:ext cx="5035537" cy="429761"/>
          </a:xfrm>
        </p:spPr>
        <p:txBody>
          <a:bodyPr/>
          <a:lstStyle/>
          <a:p>
            <a:r>
              <a:rPr lang="cy-GB" noProof="0" dirty="0">
                <a:solidFill>
                  <a:schemeClr val="tx1"/>
                </a:solidFill>
              </a:rPr>
              <a:t>Seiliau Cadarn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611DE770-C11E-FAA6-4FBF-FA05596FC20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18147" y="3143249"/>
            <a:ext cx="5035537" cy="3228521"/>
          </a:xfrm>
        </p:spPr>
        <p:txBody>
          <a:bodyPr>
            <a:normAutofit/>
          </a:bodyPr>
          <a:lstStyle/>
          <a:p>
            <a:r>
              <a:rPr lang="cy-GB" sz="2000" noProof="0" dirty="0"/>
              <a:t>Addysg Uwchradd – tua 2800 o bobl ifainc yn derbyn addysg uwchradd cyfrwng Cymraeg</a:t>
            </a:r>
          </a:p>
          <a:p>
            <a:r>
              <a:rPr lang="cy-GB" sz="2000" noProof="0" dirty="0"/>
              <a:t>Twf cyffredinol y Gymraeg yn lleol ac yn rhanbarthol</a:t>
            </a:r>
          </a:p>
          <a:p>
            <a:r>
              <a:rPr lang="cy-GB" sz="2000" noProof="0" dirty="0"/>
              <a:t>Pocedi cadarn o Gymraeg</a:t>
            </a:r>
          </a:p>
          <a:p>
            <a:r>
              <a:rPr lang="cy-GB" sz="2000" noProof="0" dirty="0"/>
              <a:t>Effaith a gwaddol Eisteddfod Genedlaethol 2024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87DBEA6-7D8E-3B83-ED71-0A8C736D2F8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338318" y="3143250"/>
            <a:ext cx="5115743" cy="2952750"/>
          </a:xfrm>
        </p:spPr>
        <p:txBody>
          <a:bodyPr>
            <a:normAutofit/>
          </a:bodyPr>
          <a:lstStyle/>
          <a:p>
            <a:r>
              <a:rPr lang="cy-GB" sz="2000" noProof="0" dirty="0"/>
              <a:t>Diffyg hyder a diffyg arfer</a:t>
            </a:r>
          </a:p>
          <a:p>
            <a:r>
              <a:rPr lang="cy-GB" sz="2000" noProof="0" dirty="0"/>
              <a:t>‘Normau’, disgwyliadau, ofnau – grymoedd cymdeithasol sy’n gweithio’n erbyn y Gymraeg</a:t>
            </a:r>
          </a:p>
          <a:p>
            <a:r>
              <a:rPr lang="cy-GB" sz="2000" noProof="0" dirty="0"/>
              <a:t>Tlodi a chystadleuaeth am adnoddau ariannol</a:t>
            </a:r>
          </a:p>
          <a:p>
            <a:r>
              <a:rPr lang="cy-GB" sz="2000" noProof="0" dirty="0"/>
              <a:t>Agwedd gadarnhaol, ond corfforaethol/cyfreithiol/’sych’ y Cyngor tuag at y Gymraeg</a:t>
            </a:r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D136756F-B347-F9AD-C34F-76238AFB8034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6338315" y="2313439"/>
            <a:ext cx="5115747" cy="429761"/>
          </a:xfrm>
        </p:spPr>
        <p:txBody>
          <a:bodyPr/>
          <a:lstStyle/>
          <a:p>
            <a:r>
              <a:rPr lang="cy-GB" noProof="0" dirty="0">
                <a:solidFill>
                  <a:schemeClr val="tx1"/>
                </a:solidFill>
              </a:rPr>
              <a:t>RHWYSTRAU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B0F7D12D-A2A0-CFA5-5A9D-B893C41D3101}"/>
              </a:ext>
            </a:extLst>
          </p:cNvPr>
          <p:cNvSpPr/>
          <p:nvPr/>
        </p:nvSpPr>
        <p:spPr>
          <a:xfrm>
            <a:off x="-334885" y="6020898"/>
            <a:ext cx="7341600" cy="70788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y-GB" sz="4000" b="1" noProof="0" dirty="0">
                <a:ln w="22225">
                  <a:solidFill>
                    <a:schemeClr val="accent6">
                      <a:lumMod val="50000"/>
                    </a:schemeClr>
                  </a:solidFill>
                  <a:prstDash val="solid"/>
                </a:ln>
                <a:solidFill>
                  <a:schemeClr val="accent6">
                    <a:lumMod val="75000"/>
                  </a:schemeClr>
                </a:solidFill>
              </a:rPr>
              <a:t>Potensial am fwrlwm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BA4870A4-DB24-58DE-D5A5-BD34FCC7F44D}"/>
              </a:ext>
            </a:extLst>
          </p:cNvPr>
          <p:cNvSpPr/>
          <p:nvPr/>
        </p:nvSpPr>
        <p:spPr>
          <a:xfrm>
            <a:off x="5225388" y="6017827"/>
            <a:ext cx="7341600" cy="70788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y-GB" sz="4000" b="1" noProof="0" dirty="0">
                <a:ln w="22225">
                  <a:solidFill>
                    <a:schemeClr val="accent6">
                      <a:lumMod val="50000"/>
                    </a:schemeClr>
                  </a:solidFill>
                  <a:prstDash val="solid"/>
                </a:ln>
                <a:solidFill>
                  <a:schemeClr val="accent6">
                    <a:lumMod val="75000"/>
                  </a:schemeClr>
                </a:solidFill>
              </a:rPr>
              <a:t>Angen creu cymhelliant</a:t>
            </a:r>
          </a:p>
        </p:txBody>
      </p:sp>
      <p:sp>
        <p:nvSpPr>
          <p:cNvPr id="12" name="Arrow: Right 11">
            <a:extLst>
              <a:ext uri="{FF2B5EF4-FFF2-40B4-BE49-F238E27FC236}">
                <a16:creationId xmlns:a16="http://schemas.microsoft.com/office/drawing/2014/main" id="{6B854CA4-22D3-F855-E9D5-483CE3B56FC2}"/>
              </a:ext>
            </a:extLst>
          </p:cNvPr>
          <p:cNvSpPr/>
          <p:nvPr/>
        </p:nvSpPr>
        <p:spPr>
          <a:xfrm>
            <a:off x="5452944" y="5806017"/>
            <a:ext cx="885371" cy="429761"/>
          </a:xfrm>
          <a:prstGeom prst="rightArrow">
            <a:avLst/>
          </a:prstGeom>
          <a:solidFill>
            <a:schemeClr val="accent6">
              <a:lumMod val="75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noProof="0" dirty="0">
              <a:solidFill>
                <a:schemeClr val="accent6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062872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build="p"/>
      <p:bldP spid="9" grpId="0" build="p"/>
      <p:bldP spid="10" grpId="0"/>
      <p:bldP spid="11" grpId="0"/>
      <p:bldP spid="12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itle 12">
            <a:extLst>
              <a:ext uri="{FF2B5EF4-FFF2-40B4-BE49-F238E27FC236}">
                <a16:creationId xmlns:a16="http://schemas.microsoft.com/office/drawing/2014/main" id="{44D597CA-5C8D-A1ED-312B-E9B3379159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y-GB" noProof="0" dirty="0"/>
          </a:p>
        </p:txBody>
      </p:sp>
      <p:sp>
        <p:nvSpPr>
          <p:cNvPr id="14" name="Content Placeholder 13">
            <a:extLst>
              <a:ext uri="{FF2B5EF4-FFF2-40B4-BE49-F238E27FC236}">
                <a16:creationId xmlns:a16="http://schemas.microsoft.com/office/drawing/2014/main" id="{03DDF627-52B1-2013-0843-DBC89C0038C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18147" y="2560862"/>
            <a:ext cx="3614368" cy="3101983"/>
          </a:xfrm>
        </p:spPr>
        <p:txBody>
          <a:bodyPr/>
          <a:lstStyle/>
          <a:p>
            <a:r>
              <a:rPr lang="cy-GB" noProof="0" dirty="0"/>
              <a:t>Cyfle i’r Cyngor siapio disgwyliadau pobl ifainc o’r Gymraeg yn y byd gwaith</a:t>
            </a:r>
          </a:p>
          <a:p>
            <a:r>
              <a:rPr lang="cy-GB" noProof="0" dirty="0"/>
              <a:t>Gwaith a hunaniaeth economaidd yr ardal wedi’u cysylltu â thranc y Gymraeg yn lleol ac yn genedlaethol</a:t>
            </a:r>
          </a:p>
          <a:p>
            <a:r>
              <a:rPr lang="cy-GB" noProof="0" dirty="0"/>
              <a:t>Hunaniaeth dosbarth gweithiol – y Gymraeg fel rhywbeth dosbarth canol?</a:t>
            </a:r>
          </a:p>
        </p:txBody>
      </p:sp>
      <p:sp>
        <p:nvSpPr>
          <p:cNvPr id="5" name="Title 1"/>
          <p:cNvSpPr txBox="1">
            <a:spLocks/>
          </p:cNvSpPr>
          <p:nvPr/>
        </p:nvSpPr>
        <p:spPr bwMode="black">
          <a:xfrm>
            <a:off x="818147" y="964692"/>
            <a:ext cx="10635916" cy="1188720"/>
          </a:xfrm>
          <a:prstGeom prst="rect">
            <a:avLst/>
          </a:prstGeom>
          <a:solidFill>
            <a:srgbClr val="FFFFFF"/>
          </a:solidFill>
          <a:ln w="31750" cap="sq">
            <a:solidFill>
              <a:srgbClr val="404040"/>
            </a:solidFill>
            <a:miter lim="800000"/>
          </a:ln>
        </p:spPr>
        <p:txBody>
          <a:bodyPr vert="horz" lIns="182880" tIns="182880" rIns="182880" bIns="182880" rtlCol="0" anchor="ctr">
            <a:normAutofit/>
          </a:bodyPr>
          <a:lstStyle>
            <a:lvl1pPr algn="ctr" defTabSz="914354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800" kern="1200" cap="all" spc="200" baseline="0">
                <a:solidFill>
                  <a:srgbClr val="262626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y-GB" cap="none" noProof="0" dirty="0"/>
              <a:t>Siapio hunaniaeth y gweithlu</a:t>
            </a:r>
          </a:p>
        </p:txBody>
      </p:sp>
      <p:sp>
        <p:nvSpPr>
          <p:cNvPr id="11" name="AutoShape 4" descr="Back to homepage">
            <a:extLst>
              <a:ext uri="{FF2B5EF4-FFF2-40B4-BE49-F238E27FC236}">
                <a16:creationId xmlns:a16="http://schemas.microsoft.com/office/drawing/2014/main" id="{55B25464-BEFF-FA4B-2103-97FF88F5C6A5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943600" y="32766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y-GB" noProof="0" dirty="0"/>
          </a:p>
        </p:txBody>
      </p:sp>
      <p:pic>
        <p:nvPicPr>
          <p:cNvPr id="1032" name="Picture 8" descr="Profile for Coleg Cymraeg Cenedlaethol">
            <a:extLst>
              <a:ext uri="{FF2B5EF4-FFF2-40B4-BE49-F238E27FC236}">
                <a16:creationId xmlns:a16="http://schemas.microsoft.com/office/drawing/2014/main" id="{AE5A066A-D541-7A6A-4678-E044FC44B30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17279" y="2509837"/>
            <a:ext cx="2762250" cy="2762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Jobs-Fair-2025-WELSH">
            <a:extLst>
              <a:ext uri="{FF2B5EF4-FFF2-40B4-BE49-F238E27FC236}">
                <a16:creationId xmlns:a16="http://schemas.microsoft.com/office/drawing/2014/main" id="{E1712ECE-15AB-6BC2-F7E8-19B87A2A2FA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94361" y="2509837"/>
            <a:ext cx="4429125" cy="2762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A9C20C9D-33FA-D58A-4235-6AF24D4C9B6E}"/>
              </a:ext>
            </a:extLst>
          </p:cNvPr>
          <p:cNvSpPr txBox="1"/>
          <p:nvPr/>
        </p:nvSpPr>
        <p:spPr>
          <a:xfrm>
            <a:off x="1048719" y="5692589"/>
            <a:ext cx="999640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noProof="0" dirty="0"/>
              <a:t>‘The </a:t>
            </a:r>
            <a:r>
              <a:rPr lang="cy-GB" noProof="0" dirty="0" err="1"/>
              <a:t>investigation</a:t>
            </a:r>
            <a:r>
              <a:rPr lang="cy-GB" noProof="0" dirty="0"/>
              <a:t> of </a:t>
            </a:r>
            <a:r>
              <a:rPr lang="cy-GB" noProof="0" dirty="0" err="1"/>
              <a:t>blue-collar</a:t>
            </a:r>
            <a:r>
              <a:rPr lang="cy-GB" noProof="0" dirty="0"/>
              <a:t> </a:t>
            </a:r>
            <a:r>
              <a:rPr lang="cy-GB" noProof="0" dirty="0" err="1"/>
              <a:t>workplaces</a:t>
            </a:r>
            <a:r>
              <a:rPr lang="cy-GB" noProof="0" dirty="0"/>
              <a:t>, </a:t>
            </a:r>
            <a:r>
              <a:rPr lang="cy-GB" noProof="0" dirty="0" err="1"/>
              <a:t>in</a:t>
            </a:r>
            <a:r>
              <a:rPr lang="cy-GB" noProof="0" dirty="0"/>
              <a:t> </a:t>
            </a:r>
            <a:r>
              <a:rPr lang="cy-GB" noProof="0" dirty="0" err="1"/>
              <a:t>contrast</a:t>
            </a:r>
            <a:r>
              <a:rPr lang="cy-GB" noProof="0" dirty="0"/>
              <a:t> to </a:t>
            </a:r>
            <a:r>
              <a:rPr lang="cy-GB" noProof="0" dirty="0" err="1"/>
              <a:t>white-collar</a:t>
            </a:r>
            <a:r>
              <a:rPr lang="cy-GB" noProof="0" dirty="0"/>
              <a:t> </a:t>
            </a:r>
            <a:r>
              <a:rPr lang="cy-GB" noProof="0" dirty="0" err="1"/>
              <a:t>workplaces</a:t>
            </a:r>
            <a:r>
              <a:rPr lang="cy-GB" noProof="0" dirty="0"/>
              <a:t>, </a:t>
            </a:r>
            <a:r>
              <a:rPr lang="cy-GB" noProof="0" dirty="0" err="1"/>
              <a:t>emphasizes</a:t>
            </a:r>
            <a:r>
              <a:rPr lang="cy-GB" noProof="0" dirty="0"/>
              <a:t> the </a:t>
            </a:r>
            <a:r>
              <a:rPr lang="cy-GB" noProof="0" dirty="0" err="1"/>
              <a:t>informal</a:t>
            </a:r>
            <a:r>
              <a:rPr lang="cy-GB" noProof="0" dirty="0"/>
              <a:t> </a:t>
            </a:r>
            <a:r>
              <a:rPr lang="cy-GB" noProof="0" dirty="0" err="1"/>
              <a:t>process</a:t>
            </a:r>
            <a:r>
              <a:rPr lang="cy-GB" noProof="0" dirty="0"/>
              <a:t> </a:t>
            </a:r>
            <a:r>
              <a:rPr lang="cy-GB" noProof="0" dirty="0" err="1"/>
              <a:t>through</a:t>
            </a:r>
            <a:r>
              <a:rPr lang="cy-GB" noProof="0" dirty="0"/>
              <a:t> </a:t>
            </a:r>
            <a:r>
              <a:rPr lang="cy-GB" noProof="0" dirty="0" err="1"/>
              <a:t>which</a:t>
            </a:r>
            <a:r>
              <a:rPr lang="cy-GB" noProof="0" dirty="0"/>
              <a:t> </a:t>
            </a:r>
            <a:r>
              <a:rPr lang="cy-GB" noProof="0" dirty="0" err="1"/>
              <a:t>covert</a:t>
            </a:r>
            <a:r>
              <a:rPr lang="cy-GB" noProof="0" dirty="0"/>
              <a:t> </a:t>
            </a:r>
            <a:r>
              <a:rPr lang="cy-GB" noProof="0" dirty="0" err="1"/>
              <a:t>language</a:t>
            </a:r>
            <a:r>
              <a:rPr lang="cy-GB" noProof="0" dirty="0"/>
              <a:t> </a:t>
            </a:r>
            <a:r>
              <a:rPr lang="cy-GB" noProof="0" dirty="0" err="1"/>
              <a:t>policies</a:t>
            </a:r>
            <a:r>
              <a:rPr lang="cy-GB" noProof="0" dirty="0"/>
              <a:t> </a:t>
            </a:r>
            <a:r>
              <a:rPr lang="cy-GB" noProof="0" dirty="0" err="1"/>
              <a:t>within</a:t>
            </a:r>
            <a:r>
              <a:rPr lang="cy-GB" noProof="0" dirty="0"/>
              <a:t> </a:t>
            </a:r>
            <a:r>
              <a:rPr lang="cy-GB" noProof="0" dirty="0" err="1"/>
              <a:t>different</a:t>
            </a:r>
            <a:r>
              <a:rPr lang="cy-GB" noProof="0" dirty="0"/>
              <a:t> </a:t>
            </a:r>
            <a:r>
              <a:rPr lang="cy-GB" noProof="0" dirty="0" err="1"/>
              <a:t>multilingual</a:t>
            </a:r>
            <a:r>
              <a:rPr lang="cy-GB" noProof="0" dirty="0"/>
              <a:t> </a:t>
            </a:r>
            <a:r>
              <a:rPr lang="cy-GB" noProof="0" dirty="0" err="1"/>
              <a:t>settings</a:t>
            </a:r>
            <a:r>
              <a:rPr lang="cy-GB" noProof="0" dirty="0"/>
              <a:t> </a:t>
            </a:r>
            <a:r>
              <a:rPr lang="cy-GB" noProof="0" dirty="0" err="1"/>
              <a:t>take</a:t>
            </a:r>
            <a:r>
              <a:rPr lang="cy-GB" noProof="0" dirty="0"/>
              <a:t> </a:t>
            </a:r>
            <a:r>
              <a:rPr lang="cy-GB" noProof="0" dirty="0" err="1"/>
              <a:t>shape</a:t>
            </a:r>
            <a:r>
              <a:rPr lang="cy-GB" noProof="0" dirty="0"/>
              <a:t> and </a:t>
            </a:r>
            <a:r>
              <a:rPr lang="cy-GB" noProof="0" dirty="0" err="1"/>
              <a:t>are</a:t>
            </a:r>
            <a:r>
              <a:rPr lang="cy-GB" noProof="0" dirty="0"/>
              <a:t> </a:t>
            </a:r>
            <a:r>
              <a:rPr lang="cy-GB" noProof="0" dirty="0" err="1"/>
              <a:t>discursively</a:t>
            </a:r>
            <a:r>
              <a:rPr lang="cy-GB" noProof="0" dirty="0"/>
              <a:t> </a:t>
            </a:r>
            <a:r>
              <a:rPr lang="cy-GB" noProof="0" dirty="0" err="1"/>
              <a:t>legitimized</a:t>
            </a:r>
            <a:r>
              <a:rPr lang="cy-GB" noProof="0" dirty="0"/>
              <a:t> by </a:t>
            </a:r>
            <a:r>
              <a:rPr lang="cy-GB" noProof="0" dirty="0" err="1"/>
              <a:t>particular</a:t>
            </a:r>
            <a:r>
              <a:rPr lang="cy-GB" noProof="0" dirty="0"/>
              <a:t> </a:t>
            </a:r>
            <a:r>
              <a:rPr lang="cy-GB" noProof="0" dirty="0" err="1"/>
              <a:t>actors</a:t>
            </a:r>
            <a:r>
              <a:rPr lang="cy-GB" noProof="0" dirty="0"/>
              <a:t>…’ (</a:t>
            </a:r>
            <a:r>
              <a:rPr lang="cy-GB" noProof="0" dirty="0" err="1"/>
              <a:t>Gonçalves</a:t>
            </a:r>
            <a:r>
              <a:rPr lang="cy-GB" noProof="0" dirty="0"/>
              <a:t>, 2020, t. 330).</a:t>
            </a:r>
          </a:p>
        </p:txBody>
      </p:sp>
    </p:spTree>
    <p:extLst>
      <p:ext uri="{BB962C8B-B14F-4D97-AF65-F5344CB8AC3E}">
        <p14:creationId xmlns:p14="http://schemas.microsoft.com/office/powerpoint/2010/main" val="364358818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/>
          <p:cNvSpPr txBox="1">
            <a:spLocks/>
          </p:cNvSpPr>
          <p:nvPr/>
        </p:nvSpPr>
        <p:spPr bwMode="black">
          <a:xfrm>
            <a:off x="818147" y="964692"/>
            <a:ext cx="10635916" cy="1188720"/>
          </a:xfrm>
          <a:prstGeom prst="rect">
            <a:avLst/>
          </a:prstGeom>
          <a:solidFill>
            <a:srgbClr val="FFFFFF"/>
          </a:solidFill>
          <a:ln w="31750" cap="sq">
            <a:solidFill>
              <a:srgbClr val="404040"/>
            </a:solidFill>
            <a:miter lim="800000"/>
          </a:ln>
        </p:spPr>
        <p:txBody>
          <a:bodyPr vert="horz" lIns="182880" tIns="182880" rIns="182880" bIns="182880" rtlCol="0" anchor="ctr">
            <a:normAutofit/>
          </a:bodyPr>
          <a:lstStyle>
            <a:lvl1pPr algn="ctr" defTabSz="914354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800" kern="1200" cap="all" spc="200" baseline="0">
                <a:solidFill>
                  <a:srgbClr val="262626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y-GB" cap="none" noProof="0" dirty="0"/>
              <a:t>Gwerthuso a Monitro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818148" y="2388358"/>
            <a:ext cx="10635916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cy-GB" noProof="0" dirty="0"/>
              <a:t>Mae’r Cyngor ar flaen y gad o safbwynt gweithredu polisi a chynlluniau sy’n blaenoriaethu’r Gymraeg: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cy-GB" noProof="0" dirty="0"/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cy-GB" noProof="0" dirty="0" err="1"/>
              <a:t>ALl</a:t>
            </a:r>
            <a:r>
              <a:rPr lang="cy-GB" noProof="0" dirty="0"/>
              <a:t> cyntaf i gyflogi Tiwtor Cymraeg i hyfforddi staff mewnol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cy-GB" noProof="0" dirty="0"/>
              <a:t>Proses asesu effaith gadarn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cy-GB" noProof="0" dirty="0"/>
              <a:t>Cynllun Gwarantu Cyfweliad i siaradwyr Cymraeg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cy-GB" noProof="0" dirty="0"/>
              <a:t>Rhoi amodau ar gyllid y Gronfa Ffyniant Gyffredin i sicrhau effaith bositif ar y Gymraeg</a:t>
            </a:r>
          </a:p>
          <a:p>
            <a:pPr lvl="1"/>
            <a:endParaRPr lang="cy-GB" noProof="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y-GB" noProof="0" dirty="0"/>
              <a:t>Ond diffyg </a:t>
            </a:r>
            <a:r>
              <a:rPr lang="cy-GB" noProof="0" dirty="0" err="1"/>
              <a:t>capasiti</a:t>
            </a:r>
            <a:r>
              <a:rPr lang="cy-GB" noProof="0" dirty="0"/>
              <a:t> i fonitro effaith hyn oll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cy-GB" noProof="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y-GB" noProof="0" dirty="0"/>
              <a:t>Pwysigrwydd gosod nodau a monitro wrth ddatblygu cymhelliant: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cy-GB" noProof="0" dirty="0"/>
          </a:p>
          <a:p>
            <a:r>
              <a:rPr lang="cy-GB" noProof="0" dirty="0"/>
              <a:t>‘Oni wneir hyn, mae perygl i staff a rheolwyr ystyried yr hyfforddiant [iaith] yn rhywbeth cwbl ynysig, bron yn agwedd bersonol, sy’n ddigyswllt â swydd unigolyn penodol neu swyddogaeth benodol mewn gweithle’ (Gruffydd, 2022, 63).</a:t>
            </a:r>
          </a:p>
        </p:txBody>
      </p:sp>
    </p:spTree>
    <p:extLst>
      <p:ext uri="{BB962C8B-B14F-4D97-AF65-F5344CB8AC3E}">
        <p14:creationId xmlns:p14="http://schemas.microsoft.com/office/powerpoint/2010/main" val="113130870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/>
          <p:cNvSpPr txBox="1">
            <a:spLocks/>
          </p:cNvSpPr>
          <p:nvPr/>
        </p:nvSpPr>
        <p:spPr bwMode="black">
          <a:xfrm>
            <a:off x="818147" y="964692"/>
            <a:ext cx="10635916" cy="1188720"/>
          </a:xfrm>
          <a:prstGeom prst="rect">
            <a:avLst/>
          </a:prstGeom>
          <a:solidFill>
            <a:srgbClr val="FFFFFF"/>
          </a:solidFill>
          <a:ln w="31750" cap="sq">
            <a:solidFill>
              <a:srgbClr val="404040"/>
            </a:solidFill>
            <a:miter lim="800000"/>
          </a:ln>
        </p:spPr>
        <p:txBody>
          <a:bodyPr vert="horz" lIns="182880" tIns="182880" rIns="182880" bIns="182880" rtlCol="0" anchor="ctr">
            <a:normAutofit/>
          </a:bodyPr>
          <a:lstStyle>
            <a:lvl1pPr algn="ctr" defTabSz="914354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800" kern="1200" cap="all" spc="200" baseline="0">
                <a:solidFill>
                  <a:srgbClr val="262626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y-GB" cap="none" noProof="0" dirty="0"/>
              <a:t>Y Gymraeg a Datblygiad Proffesiynol Parhaus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8DAE52-0CD8-76BF-C3FE-F92ECE1348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18146" y="2592838"/>
            <a:ext cx="10635915" cy="3836991"/>
          </a:xfrm>
        </p:spPr>
        <p:txBody>
          <a:bodyPr>
            <a:normAutofit fontScale="92500" lnSpcReduction="20000"/>
          </a:bodyPr>
          <a:lstStyle/>
          <a:p>
            <a:r>
              <a:rPr lang="cy-GB" noProof="0" dirty="0"/>
              <a:t>Tebygrwydd rhwng meithrin hyder swyddogion i ddefnyddio’r Gymraeg yn y gweithle, a damcaniaethau am reoli staff yn gyffredinol – cyfathrebu set benodol o werthoedd sy’n nodweddu’r sefydliad a’i agwedd at iaith/gwaith</a:t>
            </a:r>
          </a:p>
          <a:p>
            <a:r>
              <a:rPr lang="cy-GB" noProof="0" dirty="0" err="1"/>
              <a:t>Transformational</a:t>
            </a:r>
            <a:r>
              <a:rPr lang="cy-GB" noProof="0" dirty="0"/>
              <a:t> </a:t>
            </a:r>
            <a:r>
              <a:rPr lang="cy-GB" noProof="0" dirty="0" err="1"/>
              <a:t>vs</a:t>
            </a:r>
            <a:r>
              <a:rPr lang="cy-GB" noProof="0" dirty="0"/>
              <a:t> </a:t>
            </a:r>
            <a:r>
              <a:rPr lang="cy-GB" noProof="0" dirty="0" err="1"/>
              <a:t>Transactional</a:t>
            </a:r>
            <a:r>
              <a:rPr lang="cy-GB" noProof="0" dirty="0"/>
              <a:t> – creu cymhelliant ar lefel unigol, bersonol; normaleiddio iaith leiafrifol yn y sefydliad (</a:t>
            </a:r>
            <a:r>
              <a:rPr lang="cy-GB" noProof="0" dirty="0" err="1"/>
              <a:t>Marko</a:t>
            </a:r>
            <a:r>
              <a:rPr lang="cy-GB" noProof="0" dirty="0"/>
              <a:t> a </a:t>
            </a:r>
            <a:r>
              <a:rPr lang="cy-GB" noProof="0" dirty="0" err="1"/>
              <a:t>Pikabea</a:t>
            </a:r>
            <a:r>
              <a:rPr lang="cy-GB" noProof="0" dirty="0"/>
              <a:t>, 2013)</a:t>
            </a:r>
          </a:p>
          <a:p>
            <a:r>
              <a:rPr lang="cy-GB" noProof="0" dirty="0"/>
              <a:t>Cynllun Datblygu Rheolwyr Canol Cyngor </a:t>
            </a:r>
            <a:r>
              <a:rPr lang="cy-GB" noProof="0" dirty="0" err="1"/>
              <a:t>RhCT</a:t>
            </a:r>
            <a:r>
              <a:rPr lang="cy-GB" noProof="0" dirty="0"/>
              <a:t>, Cynllun Graddedigion </a:t>
            </a:r>
            <a:r>
              <a:rPr lang="cy-GB" noProof="0" dirty="0" err="1"/>
              <a:t>RhCT</a:t>
            </a:r>
            <a:r>
              <a:rPr lang="cy-GB" noProof="0" dirty="0"/>
              <a:t>, Cynllun Prentisiaethau </a:t>
            </a:r>
            <a:r>
              <a:rPr lang="cy-GB" noProof="0" dirty="0" err="1"/>
              <a:t>RhCT</a:t>
            </a:r>
            <a:r>
              <a:rPr lang="cy-GB" noProof="0" dirty="0"/>
              <a:t>:</a:t>
            </a:r>
          </a:p>
          <a:p>
            <a:pPr lvl="1"/>
            <a:r>
              <a:rPr lang="cy-GB" noProof="0" dirty="0"/>
              <a:t>Meithrin balchder yn y sefydliad, ac yn y syniad o yrfa yn y sector cyhoeddus – ond prin yw’r drafodaeth ar rôl y Gymraeg/dwyieithrwydd yn hynny o beth</a:t>
            </a:r>
          </a:p>
          <a:p>
            <a:pPr lvl="1"/>
            <a:r>
              <a:rPr lang="cy-GB" noProof="0" dirty="0"/>
              <a:t>Mudes</a:t>
            </a:r>
          </a:p>
          <a:p>
            <a:pPr lvl="1"/>
            <a:r>
              <a:rPr lang="cy-GB" noProof="0" dirty="0"/>
              <a:t>Cyfalaf Diwylliannol/Cymdeithasol – </a:t>
            </a:r>
            <a:r>
              <a:rPr lang="cy-GB" noProof="0" dirty="0" err="1"/>
              <a:t>Bordieu</a:t>
            </a:r>
            <a:endParaRPr lang="cy-GB" noProof="0" dirty="0"/>
          </a:p>
          <a:p>
            <a:pPr lvl="1"/>
            <a:r>
              <a:rPr lang="cy-GB" noProof="0" dirty="0"/>
              <a:t>Gwahanol mathau o hyfforddiant iaith a gwahanol nodau yn ddibynnol ar sgiliau ieithyddol blaenorol – symud at CEFR yn ddatblygiad pwysig yn hyn o beth?</a:t>
            </a:r>
          </a:p>
          <a:p>
            <a:r>
              <a:rPr lang="cy-GB" noProof="0" dirty="0"/>
              <a:t>Teclyn </a:t>
            </a:r>
            <a:r>
              <a:rPr lang="cy-GB" noProof="0" dirty="0" err="1"/>
              <a:t>ARFer</a:t>
            </a:r>
            <a:r>
              <a:rPr lang="cy-GB" noProof="0" dirty="0"/>
              <a:t> (Williams, 2023) – galluogwyr </a:t>
            </a:r>
            <a:r>
              <a:rPr lang="cy-GB" noProof="0" dirty="0" err="1"/>
              <a:t>ARFer</a:t>
            </a:r>
            <a:r>
              <a:rPr lang="cy-GB" noProof="0" dirty="0"/>
              <a:t> – ‘[g]werth cael siaradwyr rhugl yn siarad â siaradwyr nad ydynt yn rhugl, boed nhw ym mabandod eu taith i ddysgu’r iaith neu’n ddysgwyr ar lefel uchel iawn, i hyrwyddo ymgysylltiad iach â’r Gymraeg yn y gweithle (t.175).</a:t>
            </a:r>
          </a:p>
        </p:txBody>
      </p:sp>
    </p:spTree>
    <p:extLst>
      <p:ext uri="{BB962C8B-B14F-4D97-AF65-F5344CB8AC3E}">
        <p14:creationId xmlns:p14="http://schemas.microsoft.com/office/powerpoint/2010/main" val="38838154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18147" y="2153412"/>
            <a:ext cx="10635916" cy="4566702"/>
          </a:xfrm>
        </p:spPr>
        <p:txBody>
          <a:bodyPr>
            <a:noAutofit/>
          </a:bodyPr>
          <a:lstStyle/>
          <a:p>
            <a:pPr marL="0" indent="0">
              <a:spcBef>
                <a:spcPts val="0"/>
              </a:spcBef>
              <a:buNone/>
            </a:pPr>
            <a:r>
              <a:rPr lang="cy-GB" sz="1000" noProof="0" dirty="0" err="1"/>
              <a:t>Baetens</a:t>
            </a:r>
            <a:r>
              <a:rPr lang="cy-GB" sz="1000" noProof="0" dirty="0"/>
              <a:t> </a:t>
            </a:r>
            <a:r>
              <a:rPr lang="cy-GB" sz="1000" noProof="0" dirty="0" err="1"/>
              <a:t>Beardsmore</a:t>
            </a:r>
            <a:r>
              <a:rPr lang="cy-GB" sz="1000" noProof="0" dirty="0"/>
              <a:t>, H. (2003). ‘</a:t>
            </a:r>
            <a:r>
              <a:rPr lang="cy-GB" sz="1000" noProof="0" dirty="0" err="1"/>
              <a:t>Who</a:t>
            </a:r>
            <a:r>
              <a:rPr lang="cy-GB" sz="1000" noProof="0" dirty="0"/>
              <a:t> is Afraid of </a:t>
            </a:r>
            <a:r>
              <a:rPr lang="cy-GB" sz="1000" noProof="0" dirty="0" err="1"/>
              <a:t>Bilingualism</a:t>
            </a:r>
            <a:r>
              <a:rPr lang="cy-GB" sz="1000" noProof="0" dirty="0"/>
              <a:t>’ yn J. </a:t>
            </a:r>
            <a:r>
              <a:rPr lang="cy-GB" sz="1000" noProof="0" dirty="0" err="1"/>
              <a:t>Dewaele</a:t>
            </a:r>
            <a:r>
              <a:rPr lang="cy-GB" sz="1000" noProof="0" dirty="0"/>
              <a:t>, A. </a:t>
            </a:r>
            <a:r>
              <a:rPr lang="cy-GB" sz="1000" noProof="0" dirty="0" err="1"/>
              <a:t>Housen</a:t>
            </a:r>
            <a:r>
              <a:rPr lang="cy-GB" sz="1000" noProof="0" dirty="0"/>
              <a:t> a L. </a:t>
            </a:r>
            <a:r>
              <a:rPr lang="cy-GB" sz="1000" noProof="0" dirty="0" err="1"/>
              <a:t>Wei</a:t>
            </a:r>
            <a:r>
              <a:rPr lang="cy-GB" sz="1000" noProof="0" dirty="0"/>
              <a:t>, </a:t>
            </a:r>
            <a:r>
              <a:rPr lang="cy-GB" sz="1000" noProof="0" dirty="0" err="1"/>
              <a:t>goln</a:t>
            </a:r>
            <a:r>
              <a:rPr lang="cy-GB" sz="1000" noProof="0" dirty="0"/>
              <a:t>. (2003). </a:t>
            </a:r>
            <a:r>
              <a:rPr lang="cy-GB" sz="1000" i="1" noProof="0" dirty="0" err="1"/>
              <a:t>Bilingualism</a:t>
            </a:r>
            <a:r>
              <a:rPr lang="cy-GB" sz="1000" i="1" noProof="0" dirty="0"/>
              <a:t>: </a:t>
            </a:r>
            <a:r>
              <a:rPr lang="cy-GB" sz="1000" i="1" noProof="0" dirty="0" err="1"/>
              <a:t>Beyond</a:t>
            </a:r>
            <a:r>
              <a:rPr lang="cy-GB" sz="1000" i="1" noProof="0" dirty="0"/>
              <a:t> </a:t>
            </a:r>
            <a:r>
              <a:rPr lang="cy-GB" sz="1000" i="1" noProof="0" dirty="0" err="1"/>
              <a:t>Basic</a:t>
            </a:r>
            <a:r>
              <a:rPr lang="cy-GB" sz="1000" i="1" noProof="0" dirty="0"/>
              <a:t> </a:t>
            </a:r>
            <a:r>
              <a:rPr lang="cy-GB" sz="1000" i="1" noProof="0" dirty="0" err="1"/>
              <a:t>Principles</a:t>
            </a:r>
            <a:r>
              <a:rPr lang="cy-GB" sz="1000" noProof="0" dirty="0"/>
              <a:t>. </a:t>
            </a:r>
            <a:r>
              <a:rPr lang="cy-GB" sz="1000" noProof="0" dirty="0" err="1"/>
              <a:t>Clevedon</a:t>
            </a:r>
            <a:r>
              <a:rPr lang="cy-GB" sz="1000" noProof="0" dirty="0"/>
              <a:t>: </a:t>
            </a:r>
            <a:r>
              <a:rPr lang="cy-GB" sz="1000" noProof="0" dirty="0" err="1"/>
              <a:t>Multilingual</a:t>
            </a:r>
            <a:r>
              <a:rPr lang="cy-GB" sz="1000" noProof="0" dirty="0"/>
              <a:t> </a:t>
            </a:r>
            <a:r>
              <a:rPr lang="cy-GB" sz="1000" noProof="0" dirty="0" err="1"/>
              <a:t>Matters</a:t>
            </a:r>
            <a:r>
              <a:rPr lang="cy-GB" sz="1000" noProof="0" dirty="0"/>
              <a:t>, tt. 10-27</a:t>
            </a:r>
          </a:p>
          <a:p>
            <a:pPr marL="0" indent="0">
              <a:spcBef>
                <a:spcPts val="0"/>
              </a:spcBef>
              <a:buNone/>
            </a:pPr>
            <a:r>
              <a:rPr lang="cy-GB" sz="1000" noProof="0" dirty="0" err="1"/>
              <a:t>Bordieu</a:t>
            </a:r>
            <a:r>
              <a:rPr lang="cy-GB" sz="1000" noProof="0" dirty="0"/>
              <a:t>, P. (1991) </a:t>
            </a:r>
            <a:r>
              <a:rPr lang="cy-GB" sz="1000" i="1" noProof="0" dirty="0"/>
              <a:t>Language and </a:t>
            </a:r>
            <a:r>
              <a:rPr lang="cy-GB" sz="1000" i="1" noProof="0" dirty="0" err="1"/>
              <a:t>Symbolic</a:t>
            </a:r>
            <a:r>
              <a:rPr lang="cy-GB" sz="1000" i="1" noProof="0" dirty="0"/>
              <a:t> Power</a:t>
            </a:r>
            <a:r>
              <a:rPr lang="cy-GB" sz="1000" noProof="0" dirty="0"/>
              <a:t>, </a:t>
            </a:r>
            <a:r>
              <a:rPr lang="cy-GB" sz="1000" noProof="0" dirty="0" err="1"/>
              <a:t>Cambridge</a:t>
            </a:r>
            <a:r>
              <a:rPr lang="cy-GB" sz="1000" noProof="0" dirty="0"/>
              <a:t>, </a:t>
            </a:r>
            <a:r>
              <a:rPr lang="cy-GB" sz="1000" noProof="0" dirty="0" err="1"/>
              <a:t>Mass</a:t>
            </a:r>
            <a:r>
              <a:rPr lang="cy-GB" sz="1000" noProof="0" dirty="0"/>
              <a:t>.: </a:t>
            </a:r>
            <a:r>
              <a:rPr lang="cy-GB" sz="1000" noProof="0" dirty="0" err="1"/>
              <a:t>Harvard</a:t>
            </a:r>
            <a:r>
              <a:rPr lang="cy-GB" sz="1000" noProof="0" dirty="0"/>
              <a:t> </a:t>
            </a:r>
            <a:r>
              <a:rPr lang="cy-GB" sz="1000" noProof="0" dirty="0" err="1"/>
              <a:t>University</a:t>
            </a:r>
            <a:r>
              <a:rPr lang="cy-GB" sz="1000" noProof="0" dirty="0"/>
              <a:t> </a:t>
            </a:r>
            <a:r>
              <a:rPr lang="cy-GB" sz="1000" noProof="0" dirty="0" err="1"/>
              <a:t>Press</a:t>
            </a:r>
            <a:r>
              <a:rPr lang="cy-GB" sz="1000" noProof="0" dirty="0"/>
              <a:t>.</a:t>
            </a:r>
          </a:p>
          <a:p>
            <a:pPr marL="0" indent="0">
              <a:spcBef>
                <a:spcPts val="0"/>
              </a:spcBef>
              <a:buNone/>
            </a:pPr>
            <a:r>
              <a:rPr lang="cy-GB" sz="1000" kern="100" noProof="0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Comisiwn Cymunedau Cymraeg (2024) </a:t>
            </a:r>
            <a:r>
              <a:rPr lang="cy-GB" sz="1000" i="1" kern="100" noProof="0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Grymuso cymunedau, cryfhau’r Gymraeg</a:t>
            </a:r>
            <a:r>
              <a:rPr lang="cy-GB" sz="1000" kern="100" noProof="0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. Llywodraeth Cymru.</a:t>
            </a:r>
          </a:p>
          <a:p>
            <a:pPr marL="0" indent="0">
              <a:spcBef>
                <a:spcPts val="0"/>
              </a:spcBef>
              <a:buNone/>
            </a:pPr>
            <a:r>
              <a:rPr lang="cy-GB" sz="1000" noProof="0" dirty="0"/>
              <a:t>Comisiynydd y Gymraeg (2025). </a:t>
            </a:r>
            <a:r>
              <a:rPr lang="cy-GB" sz="1000" i="1" noProof="0" dirty="0"/>
              <a:t>Cynllun Strategol Comisiynydd y Gymraeg 2025-2030 (drafft).</a:t>
            </a:r>
          </a:p>
          <a:p>
            <a:pPr marL="0" indent="0">
              <a:spcBef>
                <a:spcPts val="0"/>
              </a:spcBef>
              <a:buNone/>
            </a:pPr>
            <a:r>
              <a:rPr lang="cy-GB" sz="1000" kern="100" noProof="0" dirty="0">
                <a:solidFill>
                  <a:schemeClr val="tx1"/>
                </a:solidFill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Comisiynydd y Gymraeg (2023) </a:t>
            </a:r>
            <a:r>
              <a:rPr lang="cy-GB" sz="1000" i="1" kern="100" noProof="0" dirty="0" err="1">
                <a:solidFill>
                  <a:schemeClr val="tx1"/>
                </a:solidFill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Dasfwrdd</a:t>
            </a:r>
            <a:r>
              <a:rPr lang="cy-GB" sz="1000" i="1" kern="100" noProof="0" dirty="0">
                <a:solidFill>
                  <a:schemeClr val="tx1"/>
                </a:solidFill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 Data’r Gymraeg</a:t>
            </a:r>
            <a:r>
              <a:rPr lang="cy-GB" sz="1000" kern="100" noProof="0" dirty="0">
                <a:solidFill>
                  <a:schemeClr val="tx1"/>
                </a:solidFill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. Comisiynydd y Gymraeg.</a:t>
            </a:r>
            <a:endParaRPr lang="cy-GB" sz="1000" noProof="0" dirty="0">
              <a:solidFill>
                <a:schemeClr val="tx1"/>
              </a:solidFill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cy-GB" sz="1000" kern="100" noProof="0" dirty="0">
                <a:solidFill>
                  <a:schemeClr val="tx1"/>
                </a:solidFill>
                <a:ea typeface="Aptos" panose="020B0004020202020204" pitchFamily="34" charset="0"/>
                <a:cs typeface="Times New Roman" panose="02020603050405020304" pitchFamily="18" charset="0"/>
              </a:rPr>
              <a:t>Cyngor Bwrdeistref Sirol Rhondda Cynon Taf. (2024). </a:t>
            </a:r>
            <a:r>
              <a:rPr lang="cy-GB" sz="1000" i="1" kern="100" noProof="0" dirty="0">
                <a:solidFill>
                  <a:schemeClr val="tx1"/>
                </a:solidFill>
                <a:ea typeface="Aptos" panose="020B0004020202020204" pitchFamily="34" charset="0"/>
                <a:cs typeface="Times New Roman" panose="02020603050405020304" pitchFamily="18" charset="0"/>
              </a:rPr>
              <a:t>Adroddiad Blynyddol Safonau’r Gymraeg 2023/24</a:t>
            </a:r>
            <a:r>
              <a:rPr lang="cy-GB" sz="1000" kern="100" noProof="0" dirty="0">
                <a:solidFill>
                  <a:schemeClr val="tx1"/>
                </a:solidFill>
                <a:ea typeface="Aptos" panose="020B0004020202020204" pitchFamily="34" charset="0"/>
                <a:cs typeface="Times New Roman" panose="02020603050405020304" pitchFamily="18" charset="0"/>
              </a:rPr>
              <a:t>. Cyngor Bwrdeistref Sirol Rhondda Cynon Taf.</a:t>
            </a:r>
          </a:p>
          <a:p>
            <a:pPr marL="0" indent="0">
              <a:spcBef>
                <a:spcPts val="0"/>
              </a:spcBef>
              <a:buNone/>
            </a:pPr>
            <a:r>
              <a:rPr lang="cy-GB" sz="1000" kern="100" noProof="0" dirty="0">
                <a:solidFill>
                  <a:schemeClr val="tx1"/>
                </a:solidFill>
                <a:ea typeface="Aptos" panose="020B0004020202020204" pitchFamily="34" charset="0"/>
                <a:cs typeface="Times New Roman" panose="02020603050405020304" pitchFamily="18" charset="0"/>
              </a:rPr>
              <a:t>Cyngor Bwrdeistref Sirol Rhondda Cynon Taf. (2025). </a:t>
            </a:r>
            <a:r>
              <a:rPr lang="cy-GB" sz="1000" i="1" kern="100" noProof="0" dirty="0">
                <a:solidFill>
                  <a:schemeClr val="tx1"/>
                </a:solidFill>
                <a:ea typeface="Aptos" panose="020B0004020202020204" pitchFamily="34" charset="0"/>
                <a:cs typeface="Times New Roman" panose="02020603050405020304" pitchFamily="18" charset="0"/>
              </a:rPr>
              <a:t>Adroddiad Cyfarwyddwr Iechyd a Diogelwch y Cyhoedd, a Gwasanaethau’r Gymuned i Gabinet Rhondda Cynon Taf </a:t>
            </a:r>
            <a:r>
              <a:rPr lang="cy-GB" sz="1000" kern="100" noProof="0" dirty="0">
                <a:solidFill>
                  <a:schemeClr val="tx1"/>
                </a:solidFill>
                <a:ea typeface="Aptos" panose="020B0004020202020204" pitchFamily="34" charset="0"/>
                <a:cs typeface="Times New Roman" panose="02020603050405020304" pitchFamily="18" charset="0"/>
              </a:rPr>
              <a:t>(drafft). Heb ei gyhoeddi.</a:t>
            </a:r>
          </a:p>
          <a:p>
            <a:pPr marL="0" indent="0" algn="l">
              <a:spcBef>
                <a:spcPts val="0"/>
              </a:spcBef>
              <a:buNone/>
            </a:pPr>
            <a:r>
              <a:rPr lang="cy-GB" sz="1000" kern="100" noProof="0" dirty="0" err="1">
                <a:solidFill>
                  <a:schemeClr val="tx1"/>
                </a:solidFill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Gonçalves</a:t>
            </a:r>
            <a:r>
              <a:rPr lang="cy-GB" sz="1000" kern="100" noProof="0" dirty="0">
                <a:solidFill>
                  <a:schemeClr val="tx1"/>
                </a:solidFill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, K. (2020). ‘</a:t>
            </a:r>
            <a:r>
              <a:rPr lang="cy-GB" sz="1000" b="0" i="0" u="none" strike="noStrike" baseline="0" noProof="0" dirty="0" err="1"/>
              <a:t>Managing</a:t>
            </a:r>
            <a:r>
              <a:rPr lang="cy-GB" sz="1000" b="0" i="0" u="none" strike="noStrike" baseline="0" noProof="0" dirty="0"/>
              <a:t> </a:t>
            </a:r>
            <a:r>
              <a:rPr lang="cy-GB" sz="1000" b="0" i="0" u="none" strike="noStrike" baseline="0" noProof="0" dirty="0" err="1"/>
              <a:t>people</a:t>
            </a:r>
            <a:r>
              <a:rPr lang="cy-GB" sz="1000" b="0" i="0" u="none" strike="noStrike" baseline="0" noProof="0" dirty="0"/>
              <a:t> </a:t>
            </a:r>
            <a:r>
              <a:rPr lang="cy-GB" sz="1000" b="0" i="0" u="none" strike="noStrike" baseline="0" noProof="0" dirty="0" err="1"/>
              <a:t>with</a:t>
            </a:r>
            <a:r>
              <a:rPr lang="cy-GB" sz="1000" b="0" i="0" u="none" strike="noStrike" baseline="0" noProof="0" dirty="0"/>
              <a:t> </a:t>
            </a:r>
            <a:r>
              <a:rPr lang="cy-GB" sz="1000" b="0" i="0" u="none" strike="noStrike" baseline="0" noProof="0" dirty="0" err="1"/>
              <a:t>language</a:t>
            </a:r>
            <a:r>
              <a:rPr lang="cy-GB" sz="1000" b="0" i="0" u="none" strike="noStrike" baseline="0" noProof="0" dirty="0"/>
              <a:t>: </a:t>
            </a:r>
            <a:r>
              <a:rPr lang="cy-GB" sz="1000" b="0" i="0" u="none" strike="noStrike" baseline="0" noProof="0" dirty="0" err="1"/>
              <a:t>language</a:t>
            </a:r>
            <a:r>
              <a:rPr lang="cy-GB" sz="1000" b="0" i="0" u="none" strike="noStrike" baseline="0" noProof="0" dirty="0"/>
              <a:t> </a:t>
            </a:r>
            <a:r>
              <a:rPr lang="cy-GB" sz="1000" b="0" i="0" u="none" strike="noStrike" baseline="0" noProof="0" dirty="0" err="1"/>
              <a:t>policy</a:t>
            </a:r>
            <a:r>
              <a:rPr lang="cy-GB" sz="1000" b="0" i="0" u="none" strike="noStrike" baseline="0" noProof="0" dirty="0"/>
              <a:t>, </a:t>
            </a:r>
            <a:r>
              <a:rPr lang="cy-GB" sz="1000" b="0" i="0" u="none" strike="noStrike" baseline="0" noProof="0" dirty="0" err="1"/>
              <a:t>planning</a:t>
            </a:r>
            <a:r>
              <a:rPr lang="cy-GB" sz="1000" b="0" i="0" u="none" strike="noStrike" baseline="0" noProof="0" dirty="0"/>
              <a:t> and </a:t>
            </a:r>
            <a:r>
              <a:rPr lang="cy-GB" sz="1000" b="0" i="0" u="none" strike="noStrike" baseline="0" noProof="0" dirty="0" err="1"/>
              <a:t>practice</a:t>
            </a:r>
            <a:r>
              <a:rPr lang="cy-GB" sz="1000" b="0" i="0" u="none" strike="noStrike" baseline="0" noProof="0" dirty="0"/>
              <a:t> </a:t>
            </a:r>
            <a:r>
              <a:rPr lang="cy-GB" sz="1000" b="0" i="0" u="none" strike="noStrike" baseline="0" noProof="0" dirty="0" err="1"/>
              <a:t>in</a:t>
            </a:r>
            <a:r>
              <a:rPr lang="cy-GB" sz="1000" b="0" i="0" u="none" strike="noStrike" baseline="0" noProof="0" dirty="0"/>
              <a:t> </a:t>
            </a:r>
            <a:r>
              <a:rPr lang="cy-GB" sz="1000" b="0" i="0" u="none" strike="noStrike" baseline="0" noProof="0" dirty="0" err="1"/>
              <a:t>multilingual</a:t>
            </a:r>
            <a:r>
              <a:rPr lang="cy-GB" sz="1000" b="0" i="0" u="none" strike="noStrike" baseline="0" noProof="0" dirty="0"/>
              <a:t> </a:t>
            </a:r>
            <a:r>
              <a:rPr lang="cy-GB" sz="1000" b="0" i="0" u="none" strike="noStrike" baseline="0" noProof="0" dirty="0" err="1"/>
              <a:t>blue‑collar</a:t>
            </a:r>
            <a:r>
              <a:rPr lang="cy-GB" sz="1000" b="0" i="0" u="none" strike="noStrike" baseline="0" noProof="0" dirty="0"/>
              <a:t> </a:t>
            </a:r>
            <a:r>
              <a:rPr lang="cy-GB" sz="1000" b="0" i="0" u="none" strike="noStrike" baseline="0" noProof="0" dirty="0" err="1"/>
              <a:t>workplaces</a:t>
            </a:r>
            <a:r>
              <a:rPr lang="cy-GB" sz="1000" b="0" i="0" u="none" strike="noStrike" baseline="0" noProof="0" dirty="0"/>
              <a:t>’, </a:t>
            </a:r>
            <a:r>
              <a:rPr lang="cy-GB" sz="1000" b="0" i="1" u="none" strike="noStrike" baseline="0" noProof="0" dirty="0"/>
              <a:t>Language Policy</a:t>
            </a:r>
            <a:r>
              <a:rPr lang="cy-GB" sz="1000" b="0" u="none" strike="noStrike" baseline="0" noProof="0" dirty="0"/>
              <a:t>, 2020 (19), tt. 327-338.</a:t>
            </a:r>
          </a:p>
          <a:p>
            <a:pPr marL="0" indent="0" algn="l">
              <a:spcBef>
                <a:spcPts val="0"/>
              </a:spcBef>
              <a:buNone/>
            </a:pPr>
            <a:r>
              <a:rPr lang="cy-GB" sz="1000" kern="100" noProof="0" dirty="0">
                <a:solidFill>
                  <a:schemeClr val="tx1"/>
                </a:solidFill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Gruffydd, I., </a:t>
            </a:r>
            <a:r>
              <a:rPr lang="cy-GB" sz="1000" kern="100" noProof="0" dirty="0" err="1">
                <a:solidFill>
                  <a:schemeClr val="tx1"/>
                </a:solidFill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Hodges</a:t>
            </a:r>
            <a:r>
              <a:rPr lang="cy-GB" sz="1000" kern="100" noProof="0" dirty="0">
                <a:solidFill>
                  <a:schemeClr val="tx1"/>
                </a:solidFill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, </a:t>
            </a:r>
            <a:r>
              <a:rPr lang="cy-GB" sz="1000" kern="100" noProof="0" dirty="0" err="1">
                <a:solidFill>
                  <a:schemeClr val="tx1"/>
                </a:solidFill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Rh</a:t>
            </a:r>
            <a:r>
              <a:rPr lang="cy-GB" sz="1000" kern="100" noProof="0" dirty="0">
                <a:solidFill>
                  <a:schemeClr val="tx1"/>
                </a:solidFill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., a Prys, C. (2023).  ‘</a:t>
            </a:r>
            <a:r>
              <a:rPr lang="cy-GB" sz="1000" b="0" i="0" u="none" strike="noStrike" baseline="0" noProof="0" dirty="0" err="1"/>
              <a:t>Strategic</a:t>
            </a:r>
            <a:r>
              <a:rPr lang="cy-GB" sz="1000" b="0" i="0" u="none" strike="noStrike" baseline="0" noProof="0" dirty="0"/>
              <a:t> </a:t>
            </a:r>
            <a:r>
              <a:rPr lang="cy-GB" sz="1000" b="0" i="0" u="none" strike="noStrike" baseline="0" noProof="0" dirty="0" err="1"/>
              <a:t>management</a:t>
            </a:r>
            <a:r>
              <a:rPr lang="cy-GB" sz="1000" b="0" i="0" u="none" strike="noStrike" baseline="0" noProof="0" dirty="0"/>
              <a:t> of Welsh </a:t>
            </a:r>
            <a:r>
              <a:rPr lang="cy-GB" sz="1000" b="0" i="0" u="none" strike="noStrike" baseline="0" noProof="0" dirty="0" err="1"/>
              <a:t>language</a:t>
            </a:r>
            <a:r>
              <a:rPr lang="cy-GB" sz="1000" b="0" i="0" u="none" strike="noStrike" baseline="0" noProof="0" dirty="0"/>
              <a:t> </a:t>
            </a:r>
            <a:r>
              <a:rPr lang="cy-GB" sz="1000" b="0" i="0" u="none" strike="noStrike" baseline="0" noProof="0" dirty="0" err="1"/>
              <a:t>training</a:t>
            </a:r>
            <a:r>
              <a:rPr lang="cy-GB" sz="1000" b="0" i="0" u="none" strike="noStrike" baseline="0" noProof="0" dirty="0"/>
              <a:t> </a:t>
            </a:r>
            <a:r>
              <a:rPr lang="cy-GB" sz="1000" b="0" i="0" u="none" strike="noStrike" baseline="0" noProof="0" dirty="0" err="1"/>
              <a:t>on</a:t>
            </a:r>
            <a:r>
              <a:rPr lang="cy-GB" sz="1000" b="0" i="0" u="none" strike="noStrike" baseline="0" noProof="0" dirty="0"/>
              <a:t> a macro and micro </a:t>
            </a:r>
            <a:r>
              <a:rPr lang="cy-GB" sz="1000" b="0" i="0" u="none" strike="noStrike" baseline="0" noProof="0" dirty="0" err="1"/>
              <a:t>level</a:t>
            </a:r>
            <a:r>
              <a:rPr lang="cy-GB" sz="1000" b="0" i="0" u="none" strike="noStrike" baseline="0" noProof="0" dirty="0"/>
              <a:t>’, </a:t>
            </a:r>
            <a:r>
              <a:rPr lang="cy-GB" sz="1000" b="0" i="1" u="none" strike="noStrike" baseline="0" noProof="0" dirty="0" err="1"/>
              <a:t>Current</a:t>
            </a:r>
            <a:r>
              <a:rPr lang="cy-GB" sz="1000" b="0" i="1" u="none" strike="noStrike" baseline="0" noProof="0" dirty="0"/>
              <a:t> </a:t>
            </a:r>
            <a:r>
              <a:rPr lang="cy-GB" sz="1000" b="0" i="1" u="none" strike="noStrike" baseline="0" noProof="0" dirty="0" err="1"/>
              <a:t>Issues</a:t>
            </a:r>
            <a:r>
              <a:rPr lang="cy-GB" sz="1000" b="0" i="1" u="none" strike="noStrike" baseline="0" noProof="0" dirty="0"/>
              <a:t> </a:t>
            </a:r>
            <a:r>
              <a:rPr lang="cy-GB" sz="1000" b="0" i="1" u="none" strike="noStrike" baseline="0" noProof="0" dirty="0" err="1"/>
              <a:t>in</a:t>
            </a:r>
            <a:r>
              <a:rPr lang="cy-GB" sz="1000" b="0" i="1" u="none" strike="noStrike" baseline="0" noProof="0" dirty="0"/>
              <a:t> Language Planning</a:t>
            </a:r>
            <a:r>
              <a:rPr lang="cy-GB" sz="1000" b="0" i="0" u="none" strike="noStrike" baseline="0" noProof="0" dirty="0"/>
              <a:t>, 24:4, tt. 380-399.</a:t>
            </a:r>
          </a:p>
          <a:p>
            <a:pPr marL="0" indent="0" algn="l">
              <a:spcBef>
                <a:spcPts val="0"/>
              </a:spcBef>
              <a:buNone/>
            </a:pPr>
            <a:r>
              <a:rPr lang="cy-GB" sz="1000" kern="100" noProof="0" dirty="0">
                <a:solidFill>
                  <a:schemeClr val="tx1"/>
                </a:solidFill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Gruffydd, I. (2022). ‘Dysgu Cymraeg yn y gwaith neu ar gyfer gwaith?’ yn </a:t>
            </a:r>
            <a:r>
              <a:rPr lang="cy-GB" sz="1000" kern="100" noProof="0" dirty="0" err="1">
                <a:solidFill>
                  <a:schemeClr val="tx1"/>
                </a:solidFill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Rh</a:t>
            </a:r>
            <a:r>
              <a:rPr lang="cy-GB" sz="1000" kern="100" noProof="0" dirty="0">
                <a:solidFill>
                  <a:schemeClr val="tx1"/>
                </a:solidFill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. </a:t>
            </a:r>
            <a:r>
              <a:rPr lang="cy-GB" sz="1000" kern="100" noProof="0" dirty="0" err="1">
                <a:solidFill>
                  <a:schemeClr val="tx1"/>
                </a:solidFill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Jewell</a:t>
            </a:r>
            <a:r>
              <a:rPr lang="cy-GB" sz="1000" kern="100" noProof="0" dirty="0">
                <a:solidFill>
                  <a:schemeClr val="tx1"/>
                </a:solidFill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 a </a:t>
            </a:r>
            <a:r>
              <a:rPr lang="cy-GB" sz="1000" kern="100" noProof="0" dirty="0" err="1">
                <a:solidFill>
                  <a:schemeClr val="tx1"/>
                </a:solidFill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Rh</a:t>
            </a:r>
            <a:r>
              <a:rPr lang="cy-GB" sz="1000" kern="100" noProof="0" dirty="0">
                <a:solidFill>
                  <a:schemeClr val="tx1"/>
                </a:solidFill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. H. Williams, </a:t>
            </a:r>
            <a:r>
              <a:rPr lang="cy-GB" sz="1000" kern="100" noProof="0" dirty="0" err="1">
                <a:solidFill>
                  <a:schemeClr val="tx1"/>
                </a:solidFill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goln</a:t>
            </a:r>
            <a:r>
              <a:rPr lang="cy-GB" sz="1000" kern="100" noProof="0" dirty="0">
                <a:solidFill>
                  <a:schemeClr val="tx1"/>
                </a:solidFill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. (2022) </a:t>
            </a:r>
            <a:r>
              <a:rPr lang="cy-GB" sz="1000" i="1" kern="100" noProof="0" dirty="0">
                <a:solidFill>
                  <a:schemeClr val="tx1"/>
                </a:solidFill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Y Gymraeg a Gweithle’r Gymru Gyfoes</a:t>
            </a:r>
            <a:r>
              <a:rPr lang="cy-GB" sz="1000" kern="100" noProof="0" dirty="0">
                <a:solidFill>
                  <a:schemeClr val="tx1"/>
                </a:solidFill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. Caerdydd: Gwasg Prifysgol Cymru, tt. 55-80.</a:t>
            </a:r>
          </a:p>
          <a:p>
            <a:pPr marL="0" indent="0">
              <a:spcBef>
                <a:spcPts val="0"/>
              </a:spcBef>
              <a:buNone/>
            </a:pPr>
            <a:r>
              <a:rPr lang="cy-GB" sz="1000" kern="100" noProof="0" dirty="0">
                <a:solidFill>
                  <a:schemeClr val="tx1"/>
                </a:solidFill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Llywodraeth Cymru (2015) </a:t>
            </a:r>
            <a:r>
              <a:rPr lang="cy-GB" sz="1000" i="1" kern="100" noProof="0" dirty="0">
                <a:solidFill>
                  <a:schemeClr val="tx1"/>
                </a:solidFill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Deddf Llesiant Cenedlaethau’r Dyfodol: Yr hanfodion</a:t>
            </a:r>
            <a:r>
              <a:rPr lang="cy-GB" sz="1000" kern="100" noProof="0" dirty="0">
                <a:solidFill>
                  <a:schemeClr val="tx1"/>
                </a:solidFill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. Llywodraeth Cymru.</a:t>
            </a:r>
          </a:p>
          <a:p>
            <a:pPr marL="0" indent="0">
              <a:spcBef>
                <a:spcPts val="0"/>
              </a:spcBef>
              <a:buNone/>
            </a:pPr>
            <a:r>
              <a:rPr lang="cy-GB" sz="1000" kern="100" noProof="0" dirty="0">
                <a:solidFill>
                  <a:schemeClr val="tx1"/>
                </a:solidFill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Llywodraeth Cymru (2017) </a:t>
            </a:r>
            <a:r>
              <a:rPr lang="cy-GB" sz="1000" i="1" kern="100" noProof="0" dirty="0">
                <a:solidFill>
                  <a:schemeClr val="tx1"/>
                </a:solidFill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Cymraeg 2050: Miliwn o siaradwyr</a:t>
            </a:r>
            <a:r>
              <a:rPr lang="cy-GB" sz="1000" kern="100" noProof="0" dirty="0">
                <a:solidFill>
                  <a:schemeClr val="tx1"/>
                </a:solidFill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. Llywodraeth Cymru.</a:t>
            </a:r>
          </a:p>
          <a:p>
            <a:pPr marL="0" indent="0">
              <a:spcBef>
                <a:spcPts val="0"/>
              </a:spcBef>
              <a:buNone/>
            </a:pPr>
            <a:r>
              <a:rPr lang="cy-GB" sz="1000" b="0" i="0" u="none" strike="noStrike" baseline="0" noProof="0" dirty="0" err="1"/>
              <a:t>Marko</a:t>
            </a:r>
            <a:r>
              <a:rPr lang="cy-GB" sz="1000" b="0" i="0" u="none" strike="noStrike" baseline="0" noProof="0" dirty="0"/>
              <a:t>, I. a </a:t>
            </a:r>
            <a:r>
              <a:rPr lang="cy-GB" sz="1000" b="0" i="0" u="none" strike="noStrike" baseline="0" noProof="0" dirty="0" err="1"/>
              <a:t>Pikabea</a:t>
            </a:r>
            <a:r>
              <a:rPr lang="cy-GB" sz="1000" b="0" i="0" u="none" strike="noStrike" baseline="0" noProof="0" dirty="0"/>
              <a:t>, I. (2013) ‘</a:t>
            </a:r>
            <a:r>
              <a:rPr lang="cy-GB" sz="1000" b="0" i="0" u="none" strike="noStrike" baseline="0" noProof="0" dirty="0" err="1"/>
              <a:t>ENEKuS</a:t>
            </a:r>
            <a:r>
              <a:rPr lang="cy-GB" sz="1000" b="0" i="0" u="none" strike="noStrike" baseline="0" noProof="0" dirty="0"/>
              <a:t> – a </a:t>
            </a:r>
            <a:r>
              <a:rPr lang="cy-GB" sz="1000" b="0" i="0" u="none" strike="noStrike" baseline="0" noProof="0" dirty="0" err="1"/>
              <a:t>key</a:t>
            </a:r>
            <a:r>
              <a:rPr lang="cy-GB" sz="1000" b="0" i="0" u="none" strike="noStrike" baseline="0" noProof="0" dirty="0"/>
              <a:t> model </a:t>
            </a:r>
            <a:r>
              <a:rPr lang="cy-GB" sz="1000" b="0" i="0" u="none" strike="noStrike" baseline="0" noProof="0" dirty="0" err="1"/>
              <a:t>for</a:t>
            </a:r>
            <a:r>
              <a:rPr lang="cy-GB" sz="1000" b="0" i="0" u="none" strike="noStrike" baseline="0" noProof="0" dirty="0"/>
              <a:t> </a:t>
            </a:r>
            <a:r>
              <a:rPr lang="cy-GB" sz="1000" b="0" i="0" u="none" strike="noStrike" baseline="0" noProof="0" dirty="0" err="1"/>
              <a:t>managing</a:t>
            </a:r>
            <a:r>
              <a:rPr lang="cy-GB" sz="1000" b="0" i="0" u="none" strike="noStrike" baseline="0" noProof="0" dirty="0"/>
              <a:t> the </a:t>
            </a:r>
            <a:r>
              <a:rPr lang="cy-GB" sz="1000" b="0" i="0" u="none" strike="noStrike" baseline="0" noProof="0" dirty="0" err="1"/>
              <a:t>transformation</a:t>
            </a:r>
            <a:r>
              <a:rPr lang="cy-GB" sz="1000" b="0" i="0" u="none" strike="noStrike" baseline="0" noProof="0" dirty="0"/>
              <a:t> of the </a:t>
            </a:r>
            <a:r>
              <a:rPr lang="cy-GB" sz="1000" b="0" i="0" u="none" strike="noStrike" baseline="0" noProof="0" dirty="0" err="1"/>
              <a:t>normalisation</a:t>
            </a:r>
            <a:r>
              <a:rPr lang="cy-GB" sz="1000" b="0" i="0" u="none" strike="noStrike" baseline="0" noProof="0" dirty="0"/>
              <a:t> of the </a:t>
            </a:r>
            <a:r>
              <a:rPr lang="cy-GB" sz="1000" b="0" i="0" u="none" strike="noStrike" baseline="0" noProof="0" dirty="0" err="1"/>
              <a:t>Basque</a:t>
            </a:r>
            <a:r>
              <a:rPr lang="cy-GB" sz="1000" b="0" i="0" u="none" strike="noStrike" baseline="0" noProof="0" dirty="0"/>
              <a:t> </a:t>
            </a:r>
            <a:r>
              <a:rPr lang="cy-GB" sz="1000" b="0" i="0" u="none" strike="noStrike" baseline="0" noProof="0" dirty="0" err="1"/>
              <a:t>language</a:t>
            </a:r>
            <a:r>
              <a:rPr lang="cy-GB" sz="1000" b="0" i="0" u="none" strike="noStrike" baseline="0" noProof="0" dirty="0"/>
              <a:t> </a:t>
            </a:r>
            <a:r>
              <a:rPr lang="cy-GB" sz="1000" b="0" i="0" u="none" strike="noStrike" baseline="0" noProof="0" dirty="0" err="1"/>
              <a:t>in</a:t>
            </a:r>
            <a:r>
              <a:rPr lang="cy-GB" sz="1000" b="0" i="0" u="none" strike="noStrike" baseline="0" noProof="0" dirty="0"/>
              <a:t> the </a:t>
            </a:r>
            <a:r>
              <a:rPr lang="cy-GB" sz="1000" b="0" i="0" u="none" strike="noStrike" baseline="0" noProof="0" dirty="0" err="1"/>
              <a:t>workplace</a:t>
            </a:r>
            <a:r>
              <a:rPr lang="cy-GB" sz="1000" b="0" i="0" u="none" strike="noStrike" baseline="0" noProof="0" dirty="0"/>
              <a:t>’, </a:t>
            </a:r>
            <a:r>
              <a:rPr lang="cy-GB" sz="1000" b="0" i="1" u="none" strike="noStrike" baseline="0" noProof="0" dirty="0" err="1"/>
              <a:t>Journal</a:t>
            </a:r>
            <a:r>
              <a:rPr lang="cy-GB" sz="1000" b="0" i="1" u="none" strike="noStrike" baseline="0" noProof="0" dirty="0"/>
              <a:t> of </a:t>
            </a:r>
            <a:r>
              <a:rPr lang="cy-GB" sz="1000" b="0" i="1" u="none" strike="noStrike" baseline="0" noProof="0" dirty="0" err="1"/>
              <a:t>Multilingual</a:t>
            </a:r>
            <a:r>
              <a:rPr lang="cy-GB" sz="1000" b="0" i="1" u="none" strike="noStrike" baseline="0" noProof="0" dirty="0"/>
              <a:t> and </a:t>
            </a:r>
            <a:r>
              <a:rPr lang="cy-GB" sz="1000" b="0" i="1" u="none" strike="noStrike" baseline="0" noProof="0" dirty="0" err="1"/>
              <a:t>Multicultural</a:t>
            </a:r>
            <a:r>
              <a:rPr lang="cy-GB" sz="1000" b="0" i="1" u="none" strike="noStrike" baseline="0" noProof="0" dirty="0"/>
              <a:t> Development</a:t>
            </a:r>
            <a:r>
              <a:rPr lang="cy-GB" sz="1000" b="0" i="0" u="none" strike="noStrike" baseline="0" noProof="0" dirty="0"/>
              <a:t>, 34:2, tt. 154-170.</a:t>
            </a:r>
            <a:endParaRPr lang="cy-GB" sz="1000" kern="100" noProof="0" dirty="0">
              <a:solidFill>
                <a:schemeClr val="tx1"/>
              </a:solidFill>
              <a:effectLst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cy-GB" sz="1000" noProof="0" dirty="0" err="1">
                <a:solidFill>
                  <a:schemeClr val="tx1"/>
                </a:solidFill>
              </a:rPr>
              <a:t>Mesthrie</a:t>
            </a:r>
            <a:r>
              <a:rPr lang="cy-GB" sz="1000" noProof="0" dirty="0">
                <a:solidFill>
                  <a:schemeClr val="tx1"/>
                </a:solidFill>
              </a:rPr>
              <a:t>, R. </a:t>
            </a:r>
            <a:r>
              <a:rPr lang="cy-GB" sz="1000" i="1" noProof="0" dirty="0" err="1">
                <a:solidFill>
                  <a:schemeClr val="tx1"/>
                </a:solidFill>
              </a:rPr>
              <a:t>et</a:t>
            </a:r>
            <a:r>
              <a:rPr lang="cy-GB" sz="1000" i="1" noProof="0" dirty="0">
                <a:solidFill>
                  <a:schemeClr val="tx1"/>
                </a:solidFill>
              </a:rPr>
              <a:t> </a:t>
            </a:r>
            <a:r>
              <a:rPr lang="cy-GB" sz="1000" i="1" noProof="0" dirty="0" err="1">
                <a:solidFill>
                  <a:schemeClr val="tx1"/>
                </a:solidFill>
              </a:rPr>
              <a:t>al</a:t>
            </a:r>
            <a:r>
              <a:rPr lang="cy-GB" sz="1000" noProof="0" dirty="0">
                <a:solidFill>
                  <a:schemeClr val="tx1"/>
                </a:solidFill>
              </a:rPr>
              <a:t>. (2009) </a:t>
            </a:r>
            <a:r>
              <a:rPr lang="cy-GB" sz="1000" i="1" noProof="0" dirty="0" err="1">
                <a:solidFill>
                  <a:schemeClr val="tx1"/>
                </a:solidFill>
              </a:rPr>
              <a:t>Introducing</a:t>
            </a:r>
            <a:r>
              <a:rPr lang="cy-GB" sz="1000" i="1" noProof="0" dirty="0">
                <a:solidFill>
                  <a:schemeClr val="tx1"/>
                </a:solidFill>
              </a:rPr>
              <a:t> </a:t>
            </a:r>
            <a:r>
              <a:rPr lang="cy-GB" sz="1000" i="1" noProof="0" dirty="0" err="1">
                <a:solidFill>
                  <a:schemeClr val="tx1"/>
                </a:solidFill>
              </a:rPr>
              <a:t>Sociolinguistics</a:t>
            </a:r>
            <a:r>
              <a:rPr lang="cy-GB" sz="1000" noProof="0" dirty="0">
                <a:solidFill>
                  <a:schemeClr val="tx1"/>
                </a:solidFill>
              </a:rPr>
              <a:t>. 2ail </a:t>
            </a:r>
            <a:r>
              <a:rPr lang="cy-GB" sz="1000" noProof="0" dirty="0" err="1">
                <a:solidFill>
                  <a:schemeClr val="tx1"/>
                </a:solidFill>
              </a:rPr>
              <a:t>arg</a:t>
            </a:r>
            <a:r>
              <a:rPr lang="cy-GB" sz="1000" noProof="0" dirty="0">
                <a:solidFill>
                  <a:schemeClr val="tx1"/>
                </a:solidFill>
              </a:rPr>
              <a:t>. Edinburgh: Edinburgh </a:t>
            </a:r>
            <a:r>
              <a:rPr lang="cy-GB" sz="1000" noProof="0" dirty="0" err="1">
                <a:solidFill>
                  <a:schemeClr val="tx1"/>
                </a:solidFill>
              </a:rPr>
              <a:t>University</a:t>
            </a:r>
            <a:r>
              <a:rPr lang="cy-GB" sz="1000" noProof="0" dirty="0">
                <a:solidFill>
                  <a:schemeClr val="tx1"/>
                </a:solidFill>
              </a:rPr>
              <a:t> </a:t>
            </a:r>
            <a:r>
              <a:rPr lang="cy-GB" sz="1000" noProof="0" dirty="0" err="1">
                <a:solidFill>
                  <a:schemeClr val="tx1"/>
                </a:solidFill>
              </a:rPr>
              <a:t>Press</a:t>
            </a:r>
            <a:r>
              <a:rPr lang="cy-GB" sz="1000" noProof="0" dirty="0">
                <a:solidFill>
                  <a:schemeClr val="tx1"/>
                </a:solidFill>
              </a:rPr>
              <a:t>.</a:t>
            </a:r>
          </a:p>
          <a:p>
            <a:pPr marL="0" indent="0">
              <a:spcBef>
                <a:spcPts val="0"/>
              </a:spcBef>
              <a:buNone/>
            </a:pPr>
            <a:r>
              <a:rPr lang="cy-GB" sz="1000" kern="100" noProof="0" dirty="0" err="1">
                <a:solidFill>
                  <a:schemeClr val="tx1"/>
                </a:solidFill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Puigdevall</a:t>
            </a:r>
            <a:r>
              <a:rPr lang="cy-GB" sz="1000" kern="100" noProof="0" dirty="0">
                <a:solidFill>
                  <a:schemeClr val="tx1"/>
                </a:solidFill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, M., </a:t>
            </a:r>
            <a:r>
              <a:rPr lang="cy-GB" sz="1000" kern="100" noProof="0" dirty="0" err="1">
                <a:solidFill>
                  <a:schemeClr val="tx1"/>
                </a:solidFill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Pujolar</a:t>
            </a:r>
            <a:r>
              <a:rPr lang="cy-GB" sz="1000" kern="100" noProof="0" dirty="0">
                <a:solidFill>
                  <a:schemeClr val="tx1"/>
                </a:solidFill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, J. a Colombo, A., (2022) ‘</a:t>
            </a:r>
            <a:r>
              <a:rPr lang="cy-GB" sz="1000" kern="100" noProof="0" dirty="0" err="1">
                <a:solidFill>
                  <a:schemeClr val="tx1"/>
                </a:solidFill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Linguistic</a:t>
            </a:r>
            <a:r>
              <a:rPr lang="cy-GB" sz="1000" kern="100" noProof="0" dirty="0">
                <a:solidFill>
                  <a:schemeClr val="tx1"/>
                </a:solidFill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cy-GB" sz="1000" kern="100" noProof="0" dirty="0" err="1">
                <a:solidFill>
                  <a:schemeClr val="tx1"/>
                </a:solidFill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safe</a:t>
            </a:r>
            <a:r>
              <a:rPr lang="cy-GB" sz="1000" kern="100" noProof="0" dirty="0">
                <a:solidFill>
                  <a:schemeClr val="tx1"/>
                </a:solidFill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cy-GB" sz="1000" kern="100" noProof="0" dirty="0" err="1">
                <a:solidFill>
                  <a:schemeClr val="tx1"/>
                </a:solidFill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spaces</a:t>
            </a:r>
            <a:r>
              <a:rPr lang="cy-GB" sz="1000" kern="100" noProof="0" dirty="0">
                <a:solidFill>
                  <a:schemeClr val="tx1"/>
                </a:solidFill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 and </a:t>
            </a:r>
            <a:r>
              <a:rPr lang="cy-GB" sz="1000" kern="100" noProof="0" dirty="0" err="1">
                <a:solidFill>
                  <a:schemeClr val="tx1"/>
                </a:solidFill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stepping</a:t>
            </a:r>
            <a:r>
              <a:rPr lang="cy-GB" sz="1000" kern="100" noProof="0" dirty="0">
                <a:solidFill>
                  <a:schemeClr val="tx1"/>
                </a:solidFill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cy-GB" sz="1000" kern="100" noProof="0" dirty="0" err="1">
                <a:solidFill>
                  <a:schemeClr val="tx1"/>
                </a:solidFill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stones</a:t>
            </a:r>
            <a:r>
              <a:rPr lang="cy-GB" sz="1000" kern="100" noProof="0" dirty="0">
                <a:solidFill>
                  <a:schemeClr val="tx1"/>
                </a:solidFill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: </a:t>
            </a:r>
            <a:r>
              <a:rPr lang="cy-GB" sz="1000" kern="100" noProof="0" dirty="0" err="1">
                <a:solidFill>
                  <a:schemeClr val="tx1"/>
                </a:solidFill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rethinking</a:t>
            </a:r>
            <a:r>
              <a:rPr lang="cy-GB" sz="1000" kern="100" noProof="0" dirty="0">
                <a:solidFill>
                  <a:schemeClr val="tx1"/>
                </a:solidFill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cy-GB" sz="1000" i="1" kern="100" noProof="0" dirty="0">
                <a:solidFill>
                  <a:schemeClr val="tx1"/>
                </a:solidFill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mudes </a:t>
            </a:r>
            <a:r>
              <a:rPr lang="cy-GB" sz="1000" kern="100" noProof="0" dirty="0">
                <a:solidFill>
                  <a:schemeClr val="tx1"/>
                </a:solidFill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to </a:t>
            </a:r>
            <a:r>
              <a:rPr lang="cy-GB" sz="1000" kern="100" noProof="0" dirty="0" err="1">
                <a:solidFill>
                  <a:schemeClr val="tx1"/>
                </a:solidFill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Catalan</a:t>
            </a:r>
            <a:r>
              <a:rPr lang="cy-GB" sz="1000" kern="100" noProof="0" dirty="0">
                <a:solidFill>
                  <a:schemeClr val="tx1"/>
                </a:solidFill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cy-GB" sz="1000" kern="100" noProof="0" dirty="0" err="1">
                <a:solidFill>
                  <a:schemeClr val="tx1"/>
                </a:solidFill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through</a:t>
            </a:r>
            <a:r>
              <a:rPr lang="cy-GB" sz="1000" kern="100" noProof="0" dirty="0">
                <a:solidFill>
                  <a:schemeClr val="tx1"/>
                </a:solidFill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 the lens of </a:t>
            </a:r>
            <a:r>
              <a:rPr lang="cy-GB" sz="1000" kern="100" noProof="0" dirty="0" err="1">
                <a:solidFill>
                  <a:schemeClr val="tx1"/>
                </a:solidFill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space</a:t>
            </a:r>
            <a:r>
              <a:rPr lang="cy-GB" sz="1000" kern="100" noProof="0" dirty="0">
                <a:solidFill>
                  <a:schemeClr val="tx1"/>
                </a:solidFill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’, </a:t>
            </a:r>
            <a:r>
              <a:rPr lang="cy-GB" sz="1000" i="1" kern="100" noProof="0" dirty="0" err="1">
                <a:solidFill>
                  <a:schemeClr val="tx1"/>
                </a:solidFill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Journal</a:t>
            </a:r>
            <a:r>
              <a:rPr lang="cy-GB" sz="1000" i="1" kern="100" noProof="0" dirty="0">
                <a:solidFill>
                  <a:schemeClr val="tx1"/>
                </a:solidFill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 of </a:t>
            </a:r>
            <a:r>
              <a:rPr lang="cy-GB" sz="1000" i="1" kern="100" noProof="0" dirty="0" err="1">
                <a:solidFill>
                  <a:schemeClr val="tx1"/>
                </a:solidFill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Multilingual</a:t>
            </a:r>
            <a:r>
              <a:rPr lang="cy-GB" sz="1000" i="1" kern="100" noProof="0" dirty="0">
                <a:solidFill>
                  <a:schemeClr val="tx1"/>
                </a:solidFill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 and </a:t>
            </a:r>
            <a:r>
              <a:rPr lang="cy-GB" sz="1000" i="1" kern="100" noProof="0" dirty="0" err="1">
                <a:solidFill>
                  <a:schemeClr val="tx1"/>
                </a:solidFill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Multicultural</a:t>
            </a:r>
            <a:r>
              <a:rPr lang="cy-GB" sz="1000" i="1" kern="100" noProof="0" dirty="0">
                <a:solidFill>
                  <a:schemeClr val="tx1"/>
                </a:solidFill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 Development</a:t>
            </a:r>
            <a:r>
              <a:rPr lang="cy-GB" sz="1000" kern="100" noProof="0" dirty="0">
                <a:solidFill>
                  <a:schemeClr val="tx1"/>
                </a:solidFill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, 43:1, tt. 21-31.</a:t>
            </a:r>
          </a:p>
          <a:p>
            <a:pPr marL="0" indent="0">
              <a:spcBef>
                <a:spcPts val="0"/>
              </a:spcBef>
              <a:buNone/>
            </a:pPr>
            <a:r>
              <a:rPr lang="cy-GB" sz="1000" kern="100" noProof="0" dirty="0" err="1">
                <a:solidFill>
                  <a:schemeClr val="tx1"/>
                </a:solidFill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Pujolar</a:t>
            </a:r>
            <a:r>
              <a:rPr lang="cy-GB" sz="1000" kern="100" noProof="0" dirty="0">
                <a:solidFill>
                  <a:schemeClr val="tx1"/>
                </a:solidFill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, J. a </a:t>
            </a:r>
            <a:r>
              <a:rPr lang="cy-GB" sz="1000" kern="100" noProof="0" dirty="0" err="1">
                <a:solidFill>
                  <a:schemeClr val="tx1"/>
                </a:solidFill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Puigdevall</a:t>
            </a:r>
            <a:r>
              <a:rPr lang="cy-GB" sz="1000" kern="100" noProof="0" dirty="0">
                <a:solidFill>
                  <a:schemeClr val="tx1"/>
                </a:solidFill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, M. (2015) ‘</a:t>
            </a:r>
            <a:r>
              <a:rPr lang="cy-GB" sz="1000" kern="100" noProof="0" dirty="0" err="1">
                <a:solidFill>
                  <a:schemeClr val="tx1"/>
                </a:solidFill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Linguistic</a:t>
            </a:r>
            <a:r>
              <a:rPr lang="cy-GB" sz="1000" kern="100" noProof="0" dirty="0">
                <a:solidFill>
                  <a:schemeClr val="tx1"/>
                </a:solidFill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 </a:t>
            </a:r>
            <a:r>
              <a:rPr lang="cy-GB" sz="1000" i="1" kern="100" noProof="0" dirty="0">
                <a:solidFill>
                  <a:schemeClr val="tx1"/>
                </a:solidFill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mudes</a:t>
            </a:r>
            <a:r>
              <a:rPr lang="cy-GB" sz="1000" kern="100" noProof="0" dirty="0">
                <a:solidFill>
                  <a:schemeClr val="tx1"/>
                </a:solidFill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: </a:t>
            </a:r>
            <a:r>
              <a:rPr lang="cy-GB" sz="1000" kern="100" noProof="0" dirty="0" err="1">
                <a:solidFill>
                  <a:schemeClr val="tx1"/>
                </a:solidFill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how</a:t>
            </a:r>
            <a:r>
              <a:rPr lang="cy-GB" sz="1000" kern="100" noProof="0" dirty="0">
                <a:solidFill>
                  <a:schemeClr val="tx1"/>
                </a:solidFill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 to </a:t>
            </a:r>
            <a:r>
              <a:rPr lang="cy-GB" sz="1000" kern="100" noProof="0" dirty="0" err="1">
                <a:solidFill>
                  <a:schemeClr val="tx1"/>
                </a:solidFill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become</a:t>
            </a:r>
            <a:r>
              <a:rPr lang="cy-GB" sz="1000" kern="100" noProof="0" dirty="0">
                <a:solidFill>
                  <a:schemeClr val="tx1"/>
                </a:solidFill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 a </a:t>
            </a:r>
            <a:r>
              <a:rPr lang="cy-GB" sz="1000" kern="100" noProof="0" dirty="0" err="1">
                <a:solidFill>
                  <a:schemeClr val="tx1"/>
                </a:solidFill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new</a:t>
            </a:r>
            <a:r>
              <a:rPr lang="cy-GB" sz="1000" kern="100" noProof="0" dirty="0">
                <a:solidFill>
                  <a:schemeClr val="tx1"/>
                </a:solidFill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cy-GB" sz="1000" kern="100" noProof="0" dirty="0" err="1">
                <a:solidFill>
                  <a:schemeClr val="tx1"/>
                </a:solidFill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speaker</a:t>
            </a:r>
            <a:r>
              <a:rPr lang="cy-GB" sz="1000" kern="100" noProof="0" dirty="0">
                <a:solidFill>
                  <a:schemeClr val="tx1"/>
                </a:solidFill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cy-GB" sz="1000" kern="100" noProof="0" dirty="0" err="1">
                <a:solidFill>
                  <a:schemeClr val="tx1"/>
                </a:solidFill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in</a:t>
            </a:r>
            <a:r>
              <a:rPr lang="cy-GB" sz="1000" kern="100" noProof="0" dirty="0">
                <a:solidFill>
                  <a:schemeClr val="tx1"/>
                </a:solidFill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 Catalonia’, </a:t>
            </a:r>
            <a:r>
              <a:rPr lang="cy-GB" sz="1000" i="1" kern="100" noProof="0" dirty="0">
                <a:solidFill>
                  <a:schemeClr val="tx1"/>
                </a:solidFill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International </a:t>
            </a:r>
            <a:r>
              <a:rPr lang="cy-GB" sz="1000" i="1" kern="100" noProof="0" dirty="0" err="1">
                <a:solidFill>
                  <a:schemeClr val="tx1"/>
                </a:solidFill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Journal</a:t>
            </a:r>
            <a:r>
              <a:rPr lang="cy-GB" sz="1000" i="1" kern="100" noProof="0" dirty="0">
                <a:solidFill>
                  <a:schemeClr val="tx1"/>
                </a:solidFill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 of the </a:t>
            </a:r>
            <a:r>
              <a:rPr lang="cy-GB" sz="1000" i="1" kern="100" noProof="0" dirty="0" err="1">
                <a:solidFill>
                  <a:schemeClr val="tx1"/>
                </a:solidFill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Sociology</a:t>
            </a:r>
            <a:r>
              <a:rPr lang="cy-GB" sz="1000" i="1" kern="100" noProof="0" dirty="0">
                <a:solidFill>
                  <a:schemeClr val="tx1"/>
                </a:solidFill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 of Language</a:t>
            </a:r>
            <a:r>
              <a:rPr lang="cy-GB" sz="1000" kern="100" noProof="0" dirty="0">
                <a:solidFill>
                  <a:schemeClr val="tx1"/>
                </a:solidFill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, 2015 (231), tt. 167-187.</a:t>
            </a:r>
          </a:p>
          <a:p>
            <a:pPr marL="0" indent="0">
              <a:spcBef>
                <a:spcPts val="0"/>
              </a:spcBef>
              <a:buNone/>
            </a:pPr>
            <a:r>
              <a:rPr lang="cy-GB" sz="1000" kern="100" noProof="0" dirty="0" err="1">
                <a:solidFill>
                  <a:schemeClr val="tx1"/>
                </a:solidFill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StatsWales</a:t>
            </a:r>
            <a:r>
              <a:rPr lang="cy-GB" sz="1000" kern="100" noProof="0" dirty="0">
                <a:solidFill>
                  <a:schemeClr val="tx1"/>
                </a:solidFill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 (2024) ‘</a:t>
            </a:r>
            <a:r>
              <a:rPr lang="cy-GB" sz="1000" i="0" noProof="0" dirty="0" err="1">
                <a:solidFill>
                  <a:schemeClr val="tx1"/>
                </a:solidFill>
                <a:effectLst/>
              </a:rPr>
              <a:t>Pupils</a:t>
            </a:r>
            <a:r>
              <a:rPr lang="cy-GB" sz="1000" i="0" noProof="0" dirty="0">
                <a:solidFill>
                  <a:schemeClr val="tx1"/>
                </a:solidFill>
                <a:effectLst/>
              </a:rPr>
              <a:t> by </a:t>
            </a:r>
            <a:r>
              <a:rPr lang="cy-GB" sz="1000" i="0" noProof="0" dirty="0" err="1">
                <a:solidFill>
                  <a:schemeClr val="tx1"/>
                </a:solidFill>
                <a:effectLst/>
              </a:rPr>
              <a:t>local</a:t>
            </a:r>
            <a:r>
              <a:rPr lang="cy-GB" sz="1000" i="0" noProof="0" dirty="0">
                <a:solidFill>
                  <a:schemeClr val="tx1"/>
                </a:solidFill>
                <a:effectLst/>
              </a:rPr>
              <a:t> </a:t>
            </a:r>
            <a:r>
              <a:rPr lang="cy-GB" sz="1000" i="0" noProof="0" dirty="0" err="1">
                <a:solidFill>
                  <a:schemeClr val="tx1"/>
                </a:solidFill>
                <a:effectLst/>
              </a:rPr>
              <a:t>authority</a:t>
            </a:r>
            <a:r>
              <a:rPr lang="cy-GB" sz="1000" i="0" noProof="0" dirty="0">
                <a:solidFill>
                  <a:schemeClr val="tx1"/>
                </a:solidFill>
                <a:effectLst/>
              </a:rPr>
              <a:t>, </a:t>
            </a:r>
            <a:r>
              <a:rPr lang="cy-GB" sz="1000" i="0" noProof="0" dirty="0" err="1">
                <a:solidFill>
                  <a:schemeClr val="tx1"/>
                </a:solidFill>
                <a:effectLst/>
              </a:rPr>
              <a:t>region</a:t>
            </a:r>
            <a:r>
              <a:rPr lang="cy-GB" sz="1000" i="0" noProof="0" dirty="0">
                <a:solidFill>
                  <a:schemeClr val="tx1"/>
                </a:solidFill>
                <a:effectLst/>
              </a:rPr>
              <a:t> and Welsh </a:t>
            </a:r>
            <a:r>
              <a:rPr lang="cy-GB" sz="1000" i="0" noProof="0" dirty="0" err="1">
                <a:solidFill>
                  <a:schemeClr val="tx1"/>
                </a:solidFill>
                <a:effectLst/>
              </a:rPr>
              <a:t>medium</a:t>
            </a:r>
            <a:r>
              <a:rPr lang="cy-GB" sz="1000" i="0" noProof="0" dirty="0">
                <a:solidFill>
                  <a:schemeClr val="tx1"/>
                </a:solidFill>
                <a:effectLst/>
              </a:rPr>
              <a:t> </a:t>
            </a:r>
            <a:r>
              <a:rPr lang="cy-GB" sz="1000" i="0" noProof="0" dirty="0" err="1">
                <a:solidFill>
                  <a:schemeClr val="tx1"/>
                </a:solidFill>
                <a:effectLst/>
              </a:rPr>
              <a:t>type</a:t>
            </a:r>
            <a:r>
              <a:rPr lang="cy-GB" sz="1000" i="0" noProof="0" dirty="0">
                <a:solidFill>
                  <a:schemeClr val="tx1"/>
                </a:solidFill>
                <a:effectLst/>
              </a:rPr>
              <a:t> [2023/24]</a:t>
            </a:r>
            <a:r>
              <a:rPr lang="cy-GB" sz="1000" kern="100" noProof="0" dirty="0">
                <a:solidFill>
                  <a:schemeClr val="tx1"/>
                </a:solidFill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’ (Ar gael: </a:t>
            </a:r>
            <a:r>
              <a:rPr lang="cy-GB" sz="1000" u="sng" kern="100" noProof="0" dirty="0">
                <a:solidFill>
                  <a:schemeClr val="tx1"/>
                </a:solidFill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https://statswales.gov.wales/Catalogue/Education-and-Skills/Schools-and-Teachers/Schools-Census/Pupil-Level-Annual-School-Census/Welsh-Language/pupils-by-localauthorityregion-welshmediumtype</a:t>
            </a:r>
            <a:r>
              <a:rPr lang="cy-GB" sz="1000" kern="100" noProof="0" dirty="0">
                <a:solidFill>
                  <a:schemeClr val="tx1"/>
                </a:solidFill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. Cyrchwyd: 25 Mawrth 2025].</a:t>
            </a:r>
          </a:p>
          <a:p>
            <a:pPr marL="0" indent="0">
              <a:spcBef>
                <a:spcPts val="0"/>
              </a:spcBef>
              <a:buNone/>
            </a:pPr>
            <a:r>
              <a:rPr lang="cy-GB" sz="1000" kern="100" noProof="0" dirty="0" err="1">
                <a:solidFill>
                  <a:schemeClr val="tx1"/>
                </a:solidFill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StatsWales</a:t>
            </a:r>
            <a:r>
              <a:rPr lang="cy-GB" sz="1000" kern="100" noProof="0" dirty="0">
                <a:solidFill>
                  <a:schemeClr val="tx1"/>
                </a:solidFill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 (2024) ‘</a:t>
            </a:r>
            <a:r>
              <a:rPr lang="cy-GB" sz="1000" i="0" noProof="0" dirty="0" err="1">
                <a:solidFill>
                  <a:schemeClr val="tx1"/>
                </a:solidFill>
                <a:effectLst/>
              </a:rPr>
              <a:t>Pupil</a:t>
            </a:r>
            <a:r>
              <a:rPr lang="cy-GB" sz="1000" i="0" noProof="0" dirty="0">
                <a:solidFill>
                  <a:schemeClr val="tx1"/>
                </a:solidFill>
                <a:effectLst/>
              </a:rPr>
              <a:t> </a:t>
            </a:r>
            <a:r>
              <a:rPr lang="cy-GB" sz="1000" i="0" noProof="0" dirty="0" err="1">
                <a:solidFill>
                  <a:schemeClr val="tx1"/>
                </a:solidFill>
                <a:effectLst/>
              </a:rPr>
              <a:t>Level</a:t>
            </a:r>
            <a:r>
              <a:rPr lang="cy-GB" sz="1000" i="0" noProof="0" dirty="0">
                <a:solidFill>
                  <a:schemeClr val="tx1"/>
                </a:solidFill>
                <a:effectLst/>
              </a:rPr>
              <a:t> </a:t>
            </a:r>
            <a:r>
              <a:rPr lang="cy-GB" sz="1000" i="0" noProof="0" dirty="0" err="1">
                <a:solidFill>
                  <a:schemeClr val="tx1"/>
                </a:solidFill>
                <a:effectLst/>
              </a:rPr>
              <a:t>Annual</a:t>
            </a:r>
            <a:r>
              <a:rPr lang="cy-GB" sz="1000" i="0" noProof="0" dirty="0">
                <a:solidFill>
                  <a:schemeClr val="tx1"/>
                </a:solidFill>
                <a:effectLst/>
              </a:rPr>
              <a:t> School </a:t>
            </a:r>
            <a:r>
              <a:rPr lang="cy-GB" sz="1000" i="0" noProof="0" dirty="0" err="1">
                <a:solidFill>
                  <a:schemeClr val="tx1"/>
                </a:solidFill>
                <a:effectLst/>
              </a:rPr>
              <a:t>Census</a:t>
            </a:r>
            <a:r>
              <a:rPr lang="cy-GB" sz="1000" i="0" noProof="0" dirty="0">
                <a:solidFill>
                  <a:schemeClr val="tx1"/>
                </a:solidFill>
                <a:effectLst/>
              </a:rPr>
              <a:t> </a:t>
            </a:r>
            <a:r>
              <a:rPr lang="cy-GB" sz="1000" i="0" noProof="0" dirty="0" err="1">
                <a:solidFill>
                  <a:schemeClr val="tx1"/>
                </a:solidFill>
                <a:effectLst/>
              </a:rPr>
              <a:t>summary</a:t>
            </a:r>
            <a:r>
              <a:rPr lang="cy-GB" sz="1000" i="0" noProof="0" dirty="0">
                <a:solidFill>
                  <a:schemeClr val="tx1"/>
                </a:solidFill>
                <a:effectLst/>
              </a:rPr>
              <a:t> data by </a:t>
            </a:r>
            <a:r>
              <a:rPr lang="cy-GB" sz="1000" i="0" noProof="0" dirty="0" err="1">
                <a:solidFill>
                  <a:schemeClr val="tx1"/>
                </a:solidFill>
                <a:effectLst/>
              </a:rPr>
              <a:t>school</a:t>
            </a:r>
            <a:r>
              <a:rPr lang="cy-GB" sz="1000" i="0" noProof="0" dirty="0">
                <a:solidFill>
                  <a:schemeClr val="tx1"/>
                </a:solidFill>
                <a:effectLst/>
              </a:rPr>
              <a:t> (</a:t>
            </a:r>
            <a:r>
              <a:rPr lang="cy-GB" sz="1000" i="0" noProof="0" dirty="0" err="1">
                <a:solidFill>
                  <a:schemeClr val="tx1"/>
                </a:solidFill>
                <a:effectLst/>
              </a:rPr>
              <a:t>pupils</a:t>
            </a:r>
            <a:r>
              <a:rPr lang="cy-GB" sz="1000" i="0" noProof="0" dirty="0">
                <a:solidFill>
                  <a:schemeClr val="tx1"/>
                </a:solidFill>
                <a:effectLst/>
              </a:rPr>
              <a:t> </a:t>
            </a:r>
            <a:r>
              <a:rPr lang="cy-GB" sz="1000" i="0" noProof="0" dirty="0" err="1">
                <a:solidFill>
                  <a:schemeClr val="tx1"/>
                </a:solidFill>
                <a:effectLst/>
              </a:rPr>
              <a:t>aged</a:t>
            </a:r>
            <a:r>
              <a:rPr lang="cy-GB" sz="1000" i="0" noProof="0" dirty="0">
                <a:solidFill>
                  <a:schemeClr val="tx1"/>
                </a:solidFill>
                <a:effectLst/>
              </a:rPr>
              <a:t> 5 to 15 </a:t>
            </a:r>
            <a:r>
              <a:rPr lang="cy-GB" sz="1000" i="0" noProof="0" dirty="0" err="1">
                <a:solidFill>
                  <a:schemeClr val="tx1"/>
                </a:solidFill>
                <a:effectLst/>
              </a:rPr>
              <a:t>in</a:t>
            </a:r>
            <a:r>
              <a:rPr lang="cy-GB" sz="1000" i="0" noProof="0" dirty="0">
                <a:solidFill>
                  <a:schemeClr val="tx1"/>
                </a:solidFill>
                <a:effectLst/>
              </a:rPr>
              <a:t> </a:t>
            </a:r>
            <a:r>
              <a:rPr lang="cy-GB" sz="1000" i="0" noProof="0" dirty="0" err="1">
                <a:solidFill>
                  <a:schemeClr val="tx1"/>
                </a:solidFill>
                <a:effectLst/>
              </a:rPr>
              <a:t>primary</a:t>
            </a:r>
            <a:r>
              <a:rPr lang="cy-GB" sz="1000" i="0" noProof="0" dirty="0">
                <a:solidFill>
                  <a:schemeClr val="tx1"/>
                </a:solidFill>
                <a:effectLst/>
              </a:rPr>
              <a:t>, </a:t>
            </a:r>
            <a:r>
              <a:rPr lang="cy-GB" sz="1000" i="0" noProof="0" dirty="0" err="1">
                <a:solidFill>
                  <a:schemeClr val="tx1"/>
                </a:solidFill>
                <a:effectLst/>
              </a:rPr>
              <a:t>middle</a:t>
            </a:r>
            <a:r>
              <a:rPr lang="cy-GB" sz="1000" i="0" noProof="0" dirty="0">
                <a:solidFill>
                  <a:schemeClr val="tx1"/>
                </a:solidFill>
                <a:effectLst/>
              </a:rPr>
              <a:t> or </a:t>
            </a:r>
            <a:r>
              <a:rPr lang="cy-GB" sz="1000" i="0" noProof="0" dirty="0" err="1">
                <a:solidFill>
                  <a:schemeClr val="tx1"/>
                </a:solidFill>
                <a:effectLst/>
              </a:rPr>
              <a:t>secondary</a:t>
            </a:r>
            <a:r>
              <a:rPr lang="cy-GB" sz="1000" i="0" noProof="0" dirty="0">
                <a:solidFill>
                  <a:schemeClr val="tx1"/>
                </a:solidFill>
                <a:effectLst/>
              </a:rPr>
              <a:t> </a:t>
            </a:r>
            <a:r>
              <a:rPr lang="cy-GB" sz="1000" i="0" noProof="0" dirty="0" err="1">
                <a:solidFill>
                  <a:schemeClr val="tx1"/>
                </a:solidFill>
                <a:effectLst/>
              </a:rPr>
              <a:t>schools</a:t>
            </a:r>
            <a:r>
              <a:rPr lang="cy-GB" sz="1000" i="0" noProof="0" dirty="0">
                <a:solidFill>
                  <a:schemeClr val="tx1"/>
                </a:solidFill>
                <a:effectLst/>
              </a:rPr>
              <a:t>) [2023/24]’</a:t>
            </a:r>
            <a:r>
              <a:rPr lang="cy-GB" sz="1000" kern="100" noProof="0" dirty="0">
                <a:solidFill>
                  <a:schemeClr val="tx1"/>
                </a:solidFill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(Ar gael: </a:t>
            </a:r>
            <a:r>
              <a:rPr lang="cy-GB" sz="1000" kern="100" noProof="0" dirty="0">
                <a:solidFill>
                  <a:schemeClr val="tx1"/>
                </a:solidFill>
                <a:effectLst/>
                <a:ea typeface="Aptos" panose="020B0004020202020204" pitchFamily="34" charset="0"/>
                <a:cs typeface="Times New Roman" panose="02020603050405020304" pitchFamily="18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https://statswales.gov.wales/Catalogue/Education-and-Skills/Schools-and-Teachers/Schools-Census/Pupil-Level-Annual-School-Census/pupillevelannualschoolcensussummarydata-by-School</a:t>
            </a:r>
            <a:r>
              <a:rPr lang="cy-GB" sz="1000" kern="100" noProof="0" dirty="0">
                <a:solidFill>
                  <a:schemeClr val="tx1"/>
                </a:solidFill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. Cyrchwyd: 25 Mawrth 2025].</a:t>
            </a:r>
            <a:endParaRPr lang="cy-GB" sz="1000" noProof="0" dirty="0">
              <a:solidFill>
                <a:schemeClr val="tx1"/>
              </a:solidFill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cy-GB" sz="1000" noProof="0" dirty="0">
                <a:solidFill>
                  <a:schemeClr val="tx1"/>
                </a:solidFill>
              </a:rPr>
              <a:t>Williams, A. (2023) Cynyddu'r Defnydd o'r Gymraeg yn y Gweithle Dwyieithog: Mewnwelediadau o'r Gwyddorau Ymddygiad (Traethawd </a:t>
            </a:r>
            <a:r>
              <a:rPr lang="cy-GB" sz="1000" noProof="0" dirty="0" err="1">
                <a:solidFill>
                  <a:schemeClr val="tx1"/>
                </a:solidFill>
              </a:rPr>
              <a:t>Doethurol</a:t>
            </a:r>
            <a:r>
              <a:rPr lang="cy-GB" sz="1000" noProof="0" dirty="0">
                <a:solidFill>
                  <a:schemeClr val="tx1"/>
                </a:solidFill>
              </a:rPr>
              <a:t> heb ei gyhoeddi: Prifysgol Bangor).</a:t>
            </a:r>
          </a:p>
        </p:txBody>
      </p:sp>
      <p:sp>
        <p:nvSpPr>
          <p:cNvPr id="4" name="Title 1"/>
          <p:cNvSpPr txBox="1">
            <a:spLocks/>
          </p:cNvSpPr>
          <p:nvPr/>
        </p:nvSpPr>
        <p:spPr bwMode="black">
          <a:xfrm>
            <a:off x="818147" y="964692"/>
            <a:ext cx="10635916" cy="1188720"/>
          </a:xfrm>
          <a:prstGeom prst="rect">
            <a:avLst/>
          </a:prstGeom>
          <a:solidFill>
            <a:srgbClr val="FFFFFF"/>
          </a:solidFill>
          <a:ln w="31750" cap="sq">
            <a:solidFill>
              <a:srgbClr val="404040"/>
            </a:solidFill>
            <a:miter lim="800000"/>
          </a:ln>
        </p:spPr>
        <p:txBody>
          <a:bodyPr vert="horz" lIns="182880" tIns="182880" rIns="182880" bIns="182880" rtlCol="0" anchor="ctr">
            <a:normAutofit/>
          </a:bodyPr>
          <a:lstStyle>
            <a:lvl1pPr algn="ctr" defTabSz="914354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800" kern="1200" cap="all" spc="200" baseline="0">
                <a:solidFill>
                  <a:srgbClr val="262626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y-GB" cap="none" noProof="0" dirty="0"/>
              <a:t>Llyfryddiaeth</a:t>
            </a:r>
          </a:p>
        </p:txBody>
      </p:sp>
    </p:spTree>
    <p:extLst>
      <p:ext uri="{BB962C8B-B14F-4D97-AF65-F5344CB8AC3E}">
        <p14:creationId xmlns:p14="http://schemas.microsoft.com/office/powerpoint/2010/main" val="1980354609"/>
      </p:ext>
    </p:extLst>
  </p:cSld>
  <p:clrMapOvr>
    <a:masterClrMapping/>
  </p:clrMapOvr>
</p:sld>
</file>

<file path=ppt/theme/theme1.xml><?xml version="1.0" encoding="utf-8"?>
<a:theme xmlns:a="http://schemas.openxmlformats.org/drawingml/2006/main" name="Parcel">
  <a:themeElements>
    <a:clrScheme name="Blue Warm">
      <a:dk1>
        <a:sysClr val="windowText" lastClr="000000"/>
      </a:dk1>
      <a:lt1>
        <a:sysClr val="window" lastClr="FFFFFF"/>
      </a:lt1>
      <a:dk2>
        <a:srgbClr val="242852"/>
      </a:dk2>
      <a:lt2>
        <a:srgbClr val="ACCBF9"/>
      </a:lt2>
      <a:accent1>
        <a:srgbClr val="4A66AC"/>
      </a:accent1>
      <a:accent2>
        <a:srgbClr val="629DD1"/>
      </a:accent2>
      <a:accent3>
        <a:srgbClr val="297FD5"/>
      </a:accent3>
      <a:accent4>
        <a:srgbClr val="7F8FA9"/>
      </a:accent4>
      <a:accent5>
        <a:srgbClr val="5AA2AE"/>
      </a:accent5>
      <a:accent6>
        <a:srgbClr val="9D90A0"/>
      </a:accent6>
      <a:hlink>
        <a:srgbClr val="9454C3"/>
      </a:hlink>
      <a:folHlink>
        <a:srgbClr val="3EBBF0"/>
      </a:folHlink>
    </a:clrScheme>
    <a:fontScheme name="Parcel">
      <a:maj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Parcel">
      <a: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107000"/>
                <a:lumMod val="103000"/>
              </a:schemeClr>
            </a:gs>
            <a:gs pos="100000">
              <a:schemeClr val="phClr">
                <a:tint val="82000"/>
                <a:satMod val="109000"/>
                <a:lumMod val="103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7000"/>
                <a:satMod val="100000"/>
                <a:lumMod val="102000"/>
              </a:schemeClr>
            </a:gs>
            <a:gs pos="50000">
              <a:schemeClr val="phClr">
                <a:shade val="100000"/>
                <a:satMod val="103000"/>
                <a:lumMod val="100000"/>
              </a:schemeClr>
            </a:gs>
            <a:gs pos="100000">
              <a:schemeClr val="phClr">
                <a:shade val="93000"/>
                <a:satMod val="11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5880" dist="1524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prstMaterial="dkEdge">
            <a:bevelT w="0" h="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7000"/>
                <a:shade val="100000"/>
                <a:satMod val="185000"/>
                <a:lumMod val="120000"/>
              </a:schemeClr>
            </a:gs>
            <a:gs pos="100000">
              <a:schemeClr val="phClr">
                <a:tint val="96000"/>
                <a:shade val="95000"/>
                <a:satMod val="215000"/>
                <a:lumMod val="80000"/>
              </a:schemeClr>
            </a:gs>
          </a:gsLst>
          <a:path path="circle">
            <a:fillToRect l="50000" t="55000" r="125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arcel" id="{8BEC4385-4EB9-4D53-BFB5-0EA123736B6D}" vid="{4DB32801-28C0-48B0-8C1D-A9A58613615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TM10001115[[fn=Parcel]]</Template>
  <TotalTime>2193</TotalTime>
  <Words>1733</Words>
  <Application>Microsoft Office PowerPoint</Application>
  <PresentationFormat>Widescreen</PresentationFormat>
  <Paragraphs>98</Paragraphs>
  <Slides>8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3" baseType="lpstr">
      <vt:lpstr>Aptos</vt:lpstr>
      <vt:lpstr>Arial</vt:lpstr>
      <vt:lpstr>Gill Sans MT</vt:lpstr>
      <vt:lpstr>Times New Roman</vt:lpstr>
      <vt:lpstr>Parcel</vt:lpstr>
      <vt:lpstr>Hyrwyddo’r Gymraeg Cyflwyniad Seminar Unigol</vt:lpstr>
      <vt:lpstr>Y Gymraeg yn y Gweithle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Rhondda Cynon Taff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SheppardThomas, Lisa</dc:creator>
  <cp:lastModifiedBy>SheppardThomas, Lisa</cp:lastModifiedBy>
  <cp:revision>43</cp:revision>
  <dcterms:created xsi:type="dcterms:W3CDTF">2024-11-27T10:22:10Z</dcterms:created>
  <dcterms:modified xsi:type="dcterms:W3CDTF">2025-03-26T12:27:28Z</dcterms:modified>
</cp:coreProperties>
</file>