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354" r:id="rId3"/>
    <p:sldId id="369" r:id="rId4"/>
    <p:sldId id="360" r:id="rId5"/>
    <p:sldId id="353" r:id="rId6"/>
    <p:sldId id="355" r:id="rId7"/>
    <p:sldId id="266" r:id="rId8"/>
    <p:sldId id="264" r:id="rId9"/>
    <p:sldId id="324" r:id="rId10"/>
    <p:sldId id="318" r:id="rId11"/>
    <p:sldId id="356" r:id="rId12"/>
    <p:sldId id="325" r:id="rId13"/>
    <p:sldId id="320" r:id="rId14"/>
    <p:sldId id="326" r:id="rId15"/>
    <p:sldId id="319" r:id="rId16"/>
    <p:sldId id="357" r:id="rId17"/>
    <p:sldId id="272" r:id="rId18"/>
    <p:sldId id="261" r:id="rId19"/>
    <p:sldId id="361" r:id="rId20"/>
    <p:sldId id="366" r:id="rId21"/>
    <p:sldId id="371" r:id="rId22"/>
    <p:sldId id="370" r:id="rId23"/>
    <p:sldId id="365" r:id="rId24"/>
    <p:sldId id="368" r:id="rId25"/>
    <p:sldId id="372" r:id="rId26"/>
    <p:sldId id="373" r:id="rId27"/>
    <p:sldId id="375" r:id="rId28"/>
    <p:sldId id="35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4660"/>
  </p:normalViewPr>
  <p:slideViewPr>
    <p:cSldViewPr snapToGrid="0">
      <p:cViewPr varScale="1">
        <p:scale>
          <a:sx n="43" d="100"/>
          <a:sy n="43" d="100"/>
        </p:scale>
        <p:origin x="582"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5" name="Footer Placeholder 4"/>
          <p:cNvSpPr>
            <a:spLocks noGrp="1"/>
          </p:cNvSpPr>
          <p:nvPr>
            <p:ph type="ftr" sz="quarter" idx="11"/>
          </p:nvPr>
        </p:nvSpPr>
        <p:spPr>
          <a:xfrm>
            <a:off x="2416500" y="329307"/>
            <a:ext cx="4973915" cy="309201"/>
          </a:xfrm>
        </p:spPr>
        <p:txBody>
          <a:bodyPr/>
          <a:lstStyle/>
          <a:p>
            <a:endParaRPr lang="en-GB" dirty="0"/>
          </a:p>
        </p:txBody>
      </p:sp>
      <p:sp>
        <p:nvSpPr>
          <p:cNvPr id="6" name="Slide Number Placeholder 5"/>
          <p:cNvSpPr>
            <a:spLocks noGrp="1"/>
          </p:cNvSpPr>
          <p:nvPr>
            <p:ph type="sldNum" sz="quarter" idx="12"/>
          </p:nvPr>
        </p:nvSpPr>
        <p:spPr>
          <a:xfrm>
            <a:off x="1437664" y="798973"/>
            <a:ext cx="811019" cy="503578"/>
          </a:xfrm>
        </p:spPr>
        <p:txBody>
          <a:bodyPr/>
          <a:lstStyle/>
          <a:p>
            <a:fld id="{49FBFB65-1174-47BA-889E-E7902147916E}" type="slidenum">
              <a:rPr lang="en-GB" smtClean="0"/>
              <a:t>‹#›</a:t>
            </a:fld>
            <a:endParaRPr lang="en-GB"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21887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FBFB65-1174-47BA-889E-E7902147916E}" type="slidenum">
              <a:rPr lang="en-GB" smtClean="0"/>
              <a:t>‹#›</a:t>
            </a:fld>
            <a:endParaRPr lang="en-GB"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2074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FBFB65-1174-47BA-889E-E7902147916E}" type="slidenum">
              <a:rPr lang="en-GB" smtClean="0"/>
              <a:t>‹#›</a:t>
            </a:fld>
            <a:endParaRPr lang="en-GB"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4307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FBFB65-1174-47BA-889E-E7902147916E}" type="slidenum">
              <a:rPr lang="en-GB" smtClean="0"/>
              <a:t>‹#›</a:t>
            </a:fld>
            <a:endParaRPr lang="en-GB"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9740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9FBFB65-1174-47BA-889E-E7902147916E}" type="slidenum">
              <a:rPr lang="en-GB" smtClean="0"/>
              <a:t>‹#›</a:t>
            </a:fld>
            <a:endParaRPr lang="en-GB"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8924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9FBFB65-1174-47BA-889E-E7902147916E}" type="slidenum">
              <a:rPr lang="en-GB" smtClean="0"/>
              <a:t>‹#›</a:t>
            </a:fld>
            <a:endParaRPr lang="en-GB"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9332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9FBFB65-1174-47BA-889E-E7902147916E}" type="slidenum">
              <a:rPr lang="en-GB" smtClean="0"/>
              <a:t>‹#›</a:t>
            </a:fld>
            <a:endParaRPr lang="en-GB" dirty="0"/>
          </a:p>
        </p:txBody>
      </p:sp>
    </p:spTree>
    <p:extLst>
      <p:ext uri="{BB962C8B-B14F-4D97-AF65-F5344CB8AC3E}">
        <p14:creationId xmlns:p14="http://schemas.microsoft.com/office/powerpoint/2010/main" val="3430037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FBFB65-1174-47BA-889E-E7902147916E}" type="slidenum">
              <a:rPr lang="en-GB" smtClean="0"/>
              <a:t>‹#›</a:t>
            </a:fld>
            <a:endParaRPr lang="en-GB"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5163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0B25A49-9EF2-4657-9DAF-FE6785363848}" type="datetimeFigureOut">
              <a:rPr lang="en-GB" smtClean="0"/>
              <a:t>19/10/2025</a:t>
            </a:fld>
            <a:endParaRPr lang="en-GB" dirty="0"/>
          </a:p>
        </p:txBody>
      </p:sp>
      <p:sp>
        <p:nvSpPr>
          <p:cNvPr id="6" name="Footer Placeholder 5"/>
          <p:cNvSpPr>
            <a:spLocks noGrp="1"/>
          </p:cNvSpPr>
          <p:nvPr>
            <p:ph type="ftr" sz="quarter" idx="11"/>
          </p:nvPr>
        </p:nvSpPr>
        <p:spPr>
          <a:xfrm>
            <a:off x="1447382" y="318640"/>
            <a:ext cx="5541004" cy="320931"/>
          </a:xfrm>
        </p:spPr>
        <p:txBody>
          <a:bodyPr/>
          <a:lstStyle/>
          <a:p>
            <a:endParaRPr lang="en-GB" dirty="0"/>
          </a:p>
        </p:txBody>
      </p:sp>
      <p:sp>
        <p:nvSpPr>
          <p:cNvPr id="7" name="Slide Number Placeholder 6"/>
          <p:cNvSpPr>
            <a:spLocks noGrp="1"/>
          </p:cNvSpPr>
          <p:nvPr>
            <p:ph type="sldNum" sz="quarter" idx="12"/>
          </p:nvPr>
        </p:nvSpPr>
        <p:spPr/>
        <p:txBody>
          <a:bodyPr/>
          <a:lstStyle/>
          <a:p>
            <a:fld id="{49FBFB65-1174-47BA-889E-E7902147916E}" type="slidenum">
              <a:rPr lang="en-GB" smtClean="0"/>
              <a:t>‹#›</a:t>
            </a:fld>
            <a:endParaRPr lang="en-GB"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6400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FBFB65-1174-47BA-889E-E7902147916E}" type="slidenum">
              <a:rPr lang="en-GB" smtClean="0"/>
              <a:t>‹#›</a:t>
            </a:fld>
            <a:endParaRPr lang="en-GB"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61267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B25A49-9EF2-4657-9DAF-FE6785363848}" type="datetimeFigureOut">
              <a:rPr lang="en-GB" smtClean="0"/>
              <a:t>19/10/2025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FBFB65-1174-47BA-889E-E7902147916E}" type="slidenum">
              <a:rPr lang="en-GB" smtClean="0"/>
              <a:t>‹#›</a:t>
            </a:fld>
            <a:endParaRPr lang="en-GB"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7482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0B25A49-9EF2-4657-9DAF-FE6785363848}" type="datetimeFigureOut">
              <a:rPr lang="en-GB" smtClean="0"/>
              <a:t>19/10/2025</a:t>
            </a:fld>
            <a:endParaRPr lang="en-GB"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9FBFB65-1174-47BA-889E-E7902147916E}" type="slidenum">
              <a:rPr lang="en-GB" smtClean="0"/>
              <a:t>‹#›</a:t>
            </a:fld>
            <a:endParaRPr lang="en-GB"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06347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4.jpg"/><Relationship Id="rId7" Type="http://schemas.openxmlformats.org/officeDocument/2006/relationships/image" Target="../media/image8.jp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7.jpg"/><Relationship Id="rId11" Type="http://schemas.openxmlformats.org/officeDocument/2006/relationships/image" Target="../media/image12.jpg"/><Relationship Id="rId5" Type="http://schemas.openxmlformats.org/officeDocument/2006/relationships/image" Target="../media/image6.jpg"/><Relationship Id="rId10" Type="http://schemas.openxmlformats.org/officeDocument/2006/relationships/image" Target="../media/image11.jpg"/><Relationship Id="rId4" Type="http://schemas.openxmlformats.org/officeDocument/2006/relationships/image" Target="../media/image5.jpg"/><Relationship Id="rId9"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jp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image" Target="../media/image23.jpeg"/><Relationship Id="rId11" Type="http://schemas.openxmlformats.org/officeDocument/2006/relationships/image" Target="../media/image28.jpg"/><Relationship Id="rId5" Type="http://schemas.openxmlformats.org/officeDocument/2006/relationships/image" Target="../media/image22.jpeg"/><Relationship Id="rId10" Type="http://schemas.openxmlformats.org/officeDocument/2006/relationships/image" Target="../media/image27.jpg"/><Relationship Id="rId4" Type="http://schemas.openxmlformats.org/officeDocument/2006/relationships/image" Target="../media/image21.jpg"/><Relationship Id="rId9" Type="http://schemas.openxmlformats.org/officeDocument/2006/relationships/image" Target="../media/image26.jp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thebluediamondgallery.com/handwriting/t/thank-you.html" TargetMode="External"/><Relationship Id="rId2" Type="http://schemas.openxmlformats.org/officeDocument/2006/relationships/image" Target="../media/image36.jpg"/><Relationship Id="rId1" Type="http://schemas.openxmlformats.org/officeDocument/2006/relationships/slideLayout" Target="../slideLayouts/slideLayout2.xml"/><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ctrTitle"/>
          </p:nvPr>
        </p:nvSpPr>
        <p:spPr>
          <a:xfrm>
            <a:off x="1557071" y="1584552"/>
            <a:ext cx="9099255" cy="2537251"/>
          </a:xfrm>
        </p:spPr>
        <p:txBody>
          <a:bodyPr anchor="ctr">
            <a:normAutofit/>
          </a:bodyPr>
          <a:lstStyle/>
          <a:p>
            <a:pPr algn="ctr"/>
            <a:r>
              <a:rPr lang="en-GB" sz="4400" dirty="0">
                <a:solidFill>
                  <a:srgbClr val="454545"/>
                </a:solidFill>
                <a:latin typeface="Aptos Display" panose="020B0004020202020204" pitchFamily="34" charset="0"/>
              </a:rPr>
              <a:t>The Changing Face</a:t>
            </a:r>
            <a:br>
              <a:rPr lang="en-GB" sz="4400" dirty="0">
                <a:solidFill>
                  <a:srgbClr val="454545"/>
                </a:solidFill>
                <a:latin typeface="Aptos Display" panose="020B0004020202020204" pitchFamily="34" charset="0"/>
              </a:rPr>
            </a:br>
            <a:r>
              <a:rPr lang="en-GB" sz="4400" dirty="0">
                <a:solidFill>
                  <a:srgbClr val="454545"/>
                </a:solidFill>
                <a:latin typeface="Aptos Display" panose="020B0004020202020204" pitchFamily="34" charset="0"/>
              </a:rPr>
              <a:t> of </a:t>
            </a:r>
            <a:br>
              <a:rPr lang="en-GB" sz="4400" dirty="0">
                <a:solidFill>
                  <a:srgbClr val="454545"/>
                </a:solidFill>
                <a:latin typeface="Aptos Display" panose="020B0004020202020204" pitchFamily="34" charset="0"/>
              </a:rPr>
            </a:br>
            <a:r>
              <a:rPr lang="en-GB" sz="4400" dirty="0">
                <a:solidFill>
                  <a:srgbClr val="454545"/>
                </a:solidFill>
                <a:latin typeface="Aptos Display" panose="020B0004020202020204" pitchFamily="34" charset="0"/>
              </a:rPr>
              <a:t>Terrorism </a:t>
            </a:r>
          </a:p>
        </p:txBody>
      </p:sp>
      <p:sp>
        <p:nvSpPr>
          <p:cNvPr id="3" name="Subtitle 2"/>
          <p:cNvSpPr>
            <a:spLocks noGrp="1"/>
          </p:cNvSpPr>
          <p:nvPr>
            <p:ph type="subTitle" idx="1"/>
          </p:nvPr>
        </p:nvSpPr>
        <p:spPr>
          <a:xfrm>
            <a:off x="1535372" y="4133234"/>
            <a:ext cx="9120954" cy="744373"/>
          </a:xfrm>
        </p:spPr>
        <p:txBody>
          <a:bodyPr>
            <a:normAutofit/>
          </a:bodyPr>
          <a:lstStyle/>
          <a:p>
            <a:pPr algn="ctr"/>
            <a:r>
              <a:rPr lang="en-GB" sz="2400" dirty="0">
                <a:solidFill>
                  <a:schemeClr val="accent1"/>
                </a:solidFill>
                <a:latin typeface="Aptos Display" panose="020B0004020202020204" pitchFamily="34" charset="0"/>
              </a:rPr>
              <a:t>Wynne Jones</a:t>
            </a:r>
          </a:p>
        </p:txBody>
      </p:sp>
      <p:pic>
        <p:nvPicPr>
          <p:cNvPr id="18" name="Picture 1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24494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B6A29211-26A4-436D-B8BC-194B6FA1038B}"/>
              </a:ext>
            </a:extLst>
          </p:cNvPr>
          <p:cNvSpPr>
            <a:spLocks noGrp="1"/>
          </p:cNvSpPr>
          <p:nvPr>
            <p:ph type="title"/>
          </p:nvPr>
        </p:nvSpPr>
        <p:spPr>
          <a:xfrm>
            <a:off x="1392903" y="1101718"/>
            <a:ext cx="9405891" cy="1002990"/>
          </a:xfrm>
        </p:spPr>
        <p:txBody>
          <a:bodyPr anchor="ctr">
            <a:normAutofit/>
          </a:bodyPr>
          <a:lstStyle/>
          <a:p>
            <a:r>
              <a:rPr lang="en-GB" sz="4000" dirty="0">
                <a:latin typeface="Aptos Display" panose="020B0004020202020204" pitchFamily="34" charset="0"/>
              </a:rPr>
              <a:t>What is Terrorism ?</a:t>
            </a:r>
          </a:p>
        </p:txBody>
      </p:sp>
      <p:sp>
        <p:nvSpPr>
          <p:cNvPr id="3" name="Content Placeholder 2">
            <a:extLst>
              <a:ext uri="{FF2B5EF4-FFF2-40B4-BE49-F238E27FC236}">
                <a16:creationId xmlns:a16="http://schemas.microsoft.com/office/drawing/2014/main" id="{7C31E0C7-3B2B-4C29-BF15-B6BE994DE265}"/>
              </a:ext>
            </a:extLst>
          </p:cNvPr>
          <p:cNvSpPr>
            <a:spLocks noGrp="1"/>
          </p:cNvSpPr>
          <p:nvPr>
            <p:ph idx="1"/>
          </p:nvPr>
        </p:nvSpPr>
        <p:spPr>
          <a:xfrm>
            <a:off x="1451579" y="2018413"/>
            <a:ext cx="9405891" cy="2850149"/>
          </a:xfrm>
        </p:spPr>
        <p:txBody>
          <a:bodyPr>
            <a:normAutofit fontScale="85000" lnSpcReduction="20000"/>
          </a:bodyPr>
          <a:lstStyle/>
          <a:p>
            <a:pPr marL="182563" lvl="0" indent="-182563" eaLnBrk="0" fontAlgn="base" hangingPunct="0">
              <a:lnSpc>
                <a:spcPct val="110000"/>
              </a:lnSpc>
              <a:spcBef>
                <a:spcPts val="1200"/>
              </a:spcBef>
              <a:spcAft>
                <a:spcPct val="0"/>
              </a:spcAft>
              <a:buClr>
                <a:srgbClr val="9E3611"/>
              </a:buClr>
              <a:buSzPct val="85000"/>
              <a:buFont typeface="Wingdings" panose="05000000000000000000" pitchFamily="2" charset="2"/>
              <a:buChar char="§"/>
            </a:pPr>
            <a:r>
              <a:rPr lang="en-GB" altLang="en-US" sz="2600" b="1" i="1" dirty="0">
                <a:latin typeface="Aptos" panose="020B0004020202020204" pitchFamily="34" charset="0"/>
              </a:rPr>
              <a:t>1 Terrorism: interpretation</a:t>
            </a:r>
          </a:p>
          <a:p>
            <a:pPr marL="182563" lvl="0" indent="-182563" eaLnBrk="0" fontAlgn="base" hangingPunct="0">
              <a:lnSpc>
                <a:spcPct val="110000"/>
              </a:lnSpc>
              <a:spcBef>
                <a:spcPts val="1200"/>
              </a:spcBef>
              <a:spcAft>
                <a:spcPct val="0"/>
              </a:spcAft>
              <a:buClr>
                <a:srgbClr val="9E3611"/>
              </a:buClr>
              <a:buSzPct val="85000"/>
              <a:buFont typeface="Wingdings" panose="05000000000000000000" pitchFamily="2" charset="2"/>
              <a:buChar char="§"/>
            </a:pPr>
            <a:r>
              <a:rPr lang="en-GB" altLang="en-US" sz="2600" i="1" dirty="0">
                <a:latin typeface="Aptos" panose="020B0004020202020204" pitchFamily="34" charset="0"/>
              </a:rPr>
              <a:t>(1) In this Act “terrorism” means the use or threat of </a:t>
            </a:r>
            <a:r>
              <a:rPr lang="en-GB" altLang="en-US" sz="2600" b="1" i="1" dirty="0">
                <a:latin typeface="Aptos" panose="020B0004020202020204" pitchFamily="34" charset="0"/>
              </a:rPr>
              <a:t>action</a:t>
            </a:r>
            <a:r>
              <a:rPr lang="en-GB" altLang="en-US" sz="2600" i="1" dirty="0">
                <a:latin typeface="Aptos" panose="020B0004020202020204" pitchFamily="34" charset="0"/>
              </a:rPr>
              <a:t> where—</a:t>
            </a:r>
          </a:p>
          <a:p>
            <a:pPr marL="182563" lvl="0" indent="-182563" eaLnBrk="0" fontAlgn="base" hangingPunct="0">
              <a:lnSpc>
                <a:spcPct val="110000"/>
              </a:lnSpc>
              <a:spcBef>
                <a:spcPts val="1200"/>
              </a:spcBef>
              <a:spcAft>
                <a:spcPct val="0"/>
              </a:spcAft>
              <a:buClr>
                <a:srgbClr val="9E3611"/>
              </a:buClr>
              <a:buSzPct val="85000"/>
              <a:buFont typeface="Wingdings" panose="05000000000000000000" pitchFamily="2" charset="2"/>
              <a:buChar char="§"/>
            </a:pPr>
            <a:r>
              <a:rPr lang="en-GB" altLang="en-US" sz="2600" i="1" dirty="0">
                <a:latin typeface="Aptos" panose="020B0004020202020204" pitchFamily="34" charset="0"/>
              </a:rPr>
              <a:t>(b) the use or threat is designed to </a:t>
            </a:r>
            <a:r>
              <a:rPr lang="en-GB" altLang="en-US" sz="2600" b="1" i="1" dirty="0">
                <a:latin typeface="Aptos" panose="020B0004020202020204" pitchFamily="34" charset="0"/>
              </a:rPr>
              <a:t>influence</a:t>
            </a:r>
            <a:r>
              <a:rPr lang="en-GB" altLang="en-US" sz="2600" i="1" dirty="0">
                <a:latin typeface="Aptos" panose="020B0004020202020204" pitchFamily="34" charset="0"/>
              </a:rPr>
              <a:t> the government or an</a:t>
            </a:r>
          </a:p>
          <a:p>
            <a:pPr marL="182563" lvl="0" indent="-182563" eaLnBrk="0" fontAlgn="base" hangingPunct="0">
              <a:lnSpc>
                <a:spcPct val="110000"/>
              </a:lnSpc>
              <a:spcBef>
                <a:spcPts val="1200"/>
              </a:spcBef>
              <a:spcAft>
                <a:spcPct val="0"/>
              </a:spcAft>
              <a:buClr>
                <a:srgbClr val="9E3611"/>
              </a:buClr>
              <a:buSzPct val="85000"/>
              <a:buFont typeface="Wingdings" panose="05000000000000000000" pitchFamily="2" charset="2"/>
              <a:buChar char="§"/>
            </a:pPr>
            <a:r>
              <a:rPr lang="en-GB" altLang="en-US" sz="2600" i="1" dirty="0">
                <a:latin typeface="Aptos" panose="020B0004020202020204" pitchFamily="34" charset="0"/>
              </a:rPr>
              <a:t>international governmental organisation or to intimidate the public or a section of the public, and</a:t>
            </a:r>
          </a:p>
          <a:p>
            <a:pPr marL="182563" lvl="0" indent="-182563" eaLnBrk="0" fontAlgn="base" hangingPunct="0">
              <a:lnSpc>
                <a:spcPct val="110000"/>
              </a:lnSpc>
              <a:spcBef>
                <a:spcPts val="1200"/>
              </a:spcBef>
              <a:spcAft>
                <a:spcPct val="0"/>
              </a:spcAft>
              <a:buClr>
                <a:srgbClr val="9E3611"/>
              </a:buClr>
              <a:buSzPct val="85000"/>
              <a:buFont typeface="Wingdings" panose="05000000000000000000" pitchFamily="2" charset="2"/>
              <a:buChar char="§"/>
            </a:pPr>
            <a:r>
              <a:rPr lang="en-GB" altLang="en-US" sz="2600" i="1" dirty="0">
                <a:latin typeface="Aptos" panose="020B0004020202020204" pitchFamily="34" charset="0"/>
              </a:rPr>
              <a:t>(c) the use or threat is made for the purpose of advancing a political, religious or ideological </a:t>
            </a:r>
            <a:r>
              <a:rPr lang="en-GB" altLang="en-US" sz="2600" b="1" i="1" dirty="0">
                <a:latin typeface="Aptos" panose="020B0004020202020204" pitchFamily="34" charset="0"/>
              </a:rPr>
              <a:t>cause</a:t>
            </a:r>
            <a:r>
              <a:rPr lang="en-GB" altLang="en-US" sz="2600" i="1" dirty="0">
                <a:latin typeface="Aptos" panose="020B0004020202020204" pitchFamily="34" charset="0"/>
              </a:rPr>
              <a:t>.</a:t>
            </a:r>
            <a:endParaRPr lang="en-GB" altLang="en-US" sz="2600" dirty="0">
              <a:latin typeface="Aptos" panose="020B0004020202020204" pitchFamily="34" charset="0"/>
            </a:endParaRPr>
          </a:p>
          <a:p>
            <a:pPr>
              <a:lnSpc>
                <a:spcPct val="110000"/>
              </a:lnSpc>
            </a:pPr>
            <a:endParaRPr lang="en-GB" sz="1600" dirty="0"/>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867202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3668274E-02C3-9F7E-621F-6554F15E38E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ACD87B-99AF-D873-1D47-781A95A41E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1F59F7DE-CD6D-8B5E-E9C9-06AE94B43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46E791EB-C605-897A-050C-90A8AAF5B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57166811-BC0B-4F89-3C70-102281413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36EB533D-131E-B4A6-47CA-35B59475A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0205B865-BEBF-DFAB-D509-54903F5AFE34}"/>
              </a:ext>
            </a:extLst>
          </p:cNvPr>
          <p:cNvSpPr>
            <a:spLocks noGrp="1"/>
          </p:cNvSpPr>
          <p:nvPr>
            <p:ph type="title"/>
          </p:nvPr>
        </p:nvSpPr>
        <p:spPr>
          <a:xfrm>
            <a:off x="1392903" y="1101718"/>
            <a:ext cx="9405891" cy="1002990"/>
          </a:xfrm>
        </p:spPr>
        <p:txBody>
          <a:bodyPr anchor="ctr">
            <a:normAutofit/>
          </a:bodyPr>
          <a:lstStyle/>
          <a:p>
            <a:r>
              <a:rPr lang="en-GB" sz="4000" dirty="0">
                <a:latin typeface="Aptos Display" panose="020B0004020202020204" pitchFamily="34" charset="0"/>
              </a:rPr>
              <a:t>What does this mean?</a:t>
            </a:r>
          </a:p>
        </p:txBody>
      </p:sp>
      <p:sp>
        <p:nvSpPr>
          <p:cNvPr id="3" name="Content Placeholder 2">
            <a:extLst>
              <a:ext uri="{FF2B5EF4-FFF2-40B4-BE49-F238E27FC236}">
                <a16:creationId xmlns:a16="http://schemas.microsoft.com/office/drawing/2014/main" id="{A9395F0A-EB04-C5DF-2696-B040809C9AED}"/>
              </a:ext>
            </a:extLst>
          </p:cNvPr>
          <p:cNvSpPr>
            <a:spLocks noGrp="1"/>
          </p:cNvSpPr>
          <p:nvPr>
            <p:ph idx="1"/>
          </p:nvPr>
        </p:nvSpPr>
        <p:spPr>
          <a:xfrm>
            <a:off x="1451579" y="2018413"/>
            <a:ext cx="9405891" cy="2850149"/>
          </a:xfrm>
        </p:spPr>
        <p:txBody>
          <a:bodyPr>
            <a:normAutofit lnSpcReduction="10000"/>
          </a:bodyPr>
          <a:lstStyle/>
          <a:p>
            <a:pPr marL="0" lvl="0" indent="0" algn="just">
              <a:lnSpc>
                <a:spcPct val="150000"/>
              </a:lnSpc>
              <a:buClrTx/>
              <a:buSzTx/>
              <a:buNone/>
            </a:pPr>
            <a:r>
              <a:rPr lang="en-GB" sz="2400" dirty="0">
                <a:solidFill>
                  <a:srgbClr val="000000"/>
                </a:solidFill>
                <a:latin typeface="Aptos" panose="020B0004020202020204" pitchFamily="34" charset="0"/>
                <a:cs typeface="Arial" panose="020B0604020202020204" pitchFamily="34" charset="0"/>
              </a:rPr>
              <a:t>Terrorist groups use violence and threats of violence to publicise their causes and as a means to achieve their goals. </a:t>
            </a:r>
          </a:p>
          <a:p>
            <a:pPr marL="0" lvl="0" indent="0" algn="just">
              <a:lnSpc>
                <a:spcPct val="150000"/>
              </a:lnSpc>
              <a:buClrTx/>
              <a:buSzTx/>
              <a:buNone/>
            </a:pPr>
            <a:r>
              <a:rPr lang="en-GB" sz="2400" dirty="0">
                <a:solidFill>
                  <a:srgbClr val="000000"/>
                </a:solidFill>
                <a:latin typeface="Aptos" panose="020B0004020202020204" pitchFamily="34" charset="0"/>
                <a:cs typeface="Arial" panose="020B0604020202020204" pitchFamily="34" charset="0"/>
              </a:rPr>
              <a:t>They often aim to influence or exert pressure on governments and government policies but reject democratic processes, or even democracy itself.</a:t>
            </a:r>
            <a:endParaRPr lang="en-GB" sz="2400" dirty="0">
              <a:solidFill>
                <a:srgbClr val="231F20"/>
              </a:solidFill>
              <a:latin typeface="Aptos" panose="020B0004020202020204" pitchFamily="34" charset="0"/>
              <a:cs typeface="Arial" panose="020B0604020202020204" pitchFamily="34" charset="0"/>
            </a:endParaRPr>
          </a:p>
          <a:p>
            <a:pPr>
              <a:lnSpc>
                <a:spcPct val="110000"/>
              </a:lnSpc>
            </a:pPr>
            <a:endParaRPr lang="en-GB" sz="1600" dirty="0"/>
          </a:p>
        </p:txBody>
      </p:sp>
      <p:pic>
        <p:nvPicPr>
          <p:cNvPr id="18" name="Picture 17">
            <a:extLst>
              <a:ext uri="{FF2B5EF4-FFF2-40B4-BE49-F238E27FC236}">
                <a16:creationId xmlns:a16="http://schemas.microsoft.com/office/drawing/2014/main" id="{BE172A92-8104-D754-5003-6EADC8AE5C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825591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17">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2" name="Rectangle 21">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4" name="Rectangle 23">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25B2195E-422A-4BA0-B9F9-ED2710E5D321}"/>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4400" dirty="0">
                <a:solidFill>
                  <a:srgbClr val="454545"/>
                </a:solidFill>
                <a:latin typeface="Aptos Display" panose="020B0004020202020204" pitchFamily="34" charset="0"/>
              </a:rPr>
              <a:t>What do Terrorists want?</a:t>
            </a:r>
          </a:p>
        </p:txBody>
      </p:sp>
      <p:pic>
        <p:nvPicPr>
          <p:cNvPr id="26" name="Picture 25">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699603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2297" name="Rectangle 12296">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12299" name="Picture 12298">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301" name="Straight Connector 12300">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2303" name="Straight Connector 12302">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2305" name="Rectangle 12304">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cxnSp>
        <p:nvCxnSpPr>
          <p:cNvPr id="12307" name="Straight Connector 12306">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074" name="Title 1">
            <a:extLst>
              <a:ext uri="{FF2B5EF4-FFF2-40B4-BE49-F238E27FC236}">
                <a16:creationId xmlns:a16="http://schemas.microsoft.com/office/drawing/2014/main" id="{ED63BABE-D6BC-4812-8244-96AE85E5EC2F}"/>
              </a:ext>
            </a:extLst>
          </p:cNvPr>
          <p:cNvSpPr>
            <a:spLocks noGrp="1"/>
          </p:cNvSpPr>
          <p:nvPr>
            <p:ph type="title"/>
          </p:nvPr>
        </p:nvSpPr>
        <p:spPr>
          <a:xfrm>
            <a:off x="1146866" y="398927"/>
            <a:ext cx="6159782" cy="1049235"/>
          </a:xfrm>
        </p:spPr>
        <p:txBody>
          <a:bodyPr vert="horz" lIns="91440" tIns="45720" rIns="91440" bIns="45720" rtlCol="0" anchor="t">
            <a:noAutofit/>
          </a:bodyPr>
          <a:lstStyle/>
          <a:p>
            <a:pPr fontAlgn="auto">
              <a:spcAft>
                <a:spcPts val="0"/>
              </a:spcAft>
              <a:defRPr/>
            </a:pPr>
            <a:r>
              <a:rPr kumimoji="0" lang="en-US" sz="4400" u="none" strike="noStrike" spc="0" normalizeH="0" baseline="0" noProof="0" dirty="0">
                <a:ln>
                  <a:noFill/>
                </a:ln>
                <a:uLnTx/>
                <a:uFillTx/>
                <a:latin typeface="Aptos Display" panose="020B0004020202020204" pitchFamily="34" charset="0"/>
              </a:rPr>
              <a:t>Origins of terrorism</a:t>
            </a:r>
            <a:br>
              <a:rPr kumimoji="0" lang="en-US" sz="4400" u="none" strike="noStrike" spc="0" normalizeH="0" baseline="0" noProof="0" dirty="0">
                <a:ln>
                  <a:noFill/>
                </a:ln>
                <a:uLnTx/>
                <a:uFillTx/>
                <a:latin typeface="Aptos Display" panose="020B0004020202020204" pitchFamily="34" charset="0"/>
              </a:rPr>
            </a:br>
            <a:r>
              <a:rPr lang="en-US" sz="4400" dirty="0">
                <a:latin typeface="Aptos Display" panose="020B0004020202020204" pitchFamily="34" charset="0"/>
              </a:rPr>
              <a:t>Sicarii (Zealots)</a:t>
            </a:r>
          </a:p>
        </p:txBody>
      </p:sp>
      <p:sp>
        <p:nvSpPr>
          <p:cNvPr id="12309" name="Rectangle 12308">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291" name="Content Placeholder 2">
            <a:extLst>
              <a:ext uri="{FF2B5EF4-FFF2-40B4-BE49-F238E27FC236}">
                <a16:creationId xmlns:a16="http://schemas.microsoft.com/office/drawing/2014/main" id="{1B615CA4-B58E-4830-9E95-4B331EF6CB4E}"/>
              </a:ext>
            </a:extLst>
          </p:cNvPr>
          <p:cNvSpPr>
            <a:spLocks noGrp="1"/>
          </p:cNvSpPr>
          <p:nvPr>
            <p:ph sz="half" idx="1"/>
          </p:nvPr>
        </p:nvSpPr>
        <p:spPr>
          <a:xfrm>
            <a:off x="1451580" y="2015732"/>
            <a:ext cx="5550355" cy="3450613"/>
          </a:xfrm>
        </p:spPr>
        <p:txBody>
          <a:bodyPr vert="horz" lIns="91440" tIns="45720" rIns="91440" bIns="45720" rtlCol="0" anchor="t">
            <a:normAutofit/>
          </a:bodyPr>
          <a:lstStyle/>
          <a:p>
            <a:pPr lvl="0"/>
            <a:r>
              <a:rPr lang="en-US" altLang="en-US" sz="2400" dirty="0">
                <a:latin typeface="Aptos" panose="020B0004020202020204" pitchFamily="34" charset="0"/>
              </a:rPr>
              <a:t>Circa:  A.D. 66 – 73</a:t>
            </a:r>
          </a:p>
          <a:p>
            <a:pPr lvl="0"/>
            <a:r>
              <a:rPr lang="en-US" altLang="en-US" sz="2400" dirty="0">
                <a:latin typeface="Aptos" panose="020B0004020202020204" pitchFamily="34" charset="0"/>
              </a:rPr>
              <a:t>Opposed to the Roman occupation of what is today Israel,</a:t>
            </a:r>
          </a:p>
          <a:p>
            <a:r>
              <a:rPr lang="en-US" altLang="en-US" sz="2400" dirty="0">
                <a:latin typeface="Aptos" panose="020B0004020202020204" pitchFamily="34" charset="0"/>
              </a:rPr>
              <a:t>M.O.  To publicly slit the throat of a Roman Centurion or a person suspected of being a ‘collaborator’ using a  dagger or ‘Sica’.</a:t>
            </a:r>
          </a:p>
          <a:p>
            <a:endParaRPr lang="en-US" altLang="en-US" dirty="0"/>
          </a:p>
        </p:txBody>
      </p:sp>
      <p:grpSp>
        <p:nvGrpSpPr>
          <p:cNvPr id="12311" name="Group 12310">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12312" name="Rectangle 12311">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313" name="Rectangle 12312">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pSp>
      <p:sp>
        <p:nvSpPr>
          <p:cNvPr id="12315" name="Rectangle 12314">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12292" name="Content Placeholder 6" descr="masadasicarius.jpg">
            <a:extLst>
              <a:ext uri="{FF2B5EF4-FFF2-40B4-BE49-F238E27FC236}">
                <a16:creationId xmlns:a16="http://schemas.microsoft.com/office/drawing/2014/main" id="{4FB7AA72-A620-43A5-BB33-599C8734D85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116373" y="1576986"/>
            <a:ext cx="2799103" cy="2944889"/>
          </a:xfrm>
          <a:prstGeom prst="rect">
            <a:avLst/>
          </a:prstGeom>
        </p:spPr>
      </p:pic>
      <p:pic>
        <p:nvPicPr>
          <p:cNvPr id="12317" name="Picture 12316">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319" name="Straight Connector 12318">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17">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2" name="Rectangle 21">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4" name="Rectangle 23">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B2AF367C-0D6E-4C0E-99A2-26AC7528A427}"/>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4400" dirty="0">
                <a:solidFill>
                  <a:srgbClr val="454545"/>
                </a:solidFill>
                <a:latin typeface="Aptos Display" panose="020B0004020202020204" pitchFamily="34" charset="0"/>
              </a:rPr>
              <a:t>New Terrorism</a:t>
            </a:r>
          </a:p>
        </p:txBody>
      </p:sp>
      <p:pic>
        <p:nvPicPr>
          <p:cNvPr id="26" name="Picture 25">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784539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1451276" y="1101718"/>
            <a:ext cx="9405891" cy="1002990"/>
          </a:xfrm>
        </p:spPr>
        <p:txBody>
          <a:bodyPr anchor="ctr">
            <a:normAutofit/>
          </a:bodyPr>
          <a:lstStyle/>
          <a:p>
            <a:r>
              <a:rPr lang="en-GB" sz="4400" dirty="0">
                <a:latin typeface="Aptos Display" panose="020B0004020202020204" pitchFamily="34" charset="0"/>
              </a:rPr>
              <a:t>Harrods 17</a:t>
            </a:r>
            <a:r>
              <a:rPr lang="en-GB" sz="4400" baseline="30000" dirty="0">
                <a:latin typeface="Aptos Display" panose="020B0004020202020204" pitchFamily="34" charset="0"/>
              </a:rPr>
              <a:t>th</a:t>
            </a:r>
            <a:r>
              <a:rPr lang="en-GB" sz="4400" dirty="0">
                <a:latin typeface="Aptos Display" panose="020B0004020202020204" pitchFamily="34" charset="0"/>
              </a:rPr>
              <a:t> December 1983</a:t>
            </a:r>
          </a:p>
        </p:txBody>
      </p:sp>
      <p:sp>
        <p:nvSpPr>
          <p:cNvPr id="3" name="Content Placeholder 2"/>
          <p:cNvSpPr>
            <a:spLocks noGrp="1"/>
          </p:cNvSpPr>
          <p:nvPr>
            <p:ph idx="1"/>
          </p:nvPr>
        </p:nvSpPr>
        <p:spPr>
          <a:xfrm>
            <a:off x="1451579" y="2018413"/>
            <a:ext cx="9405891" cy="2850149"/>
          </a:xfrm>
        </p:spPr>
        <p:txBody>
          <a:bodyPr>
            <a:normAutofit fontScale="92500" lnSpcReduction="10000"/>
          </a:bodyPr>
          <a:lstStyle/>
          <a:p>
            <a:pPr>
              <a:lnSpc>
                <a:spcPct val="110000"/>
              </a:lnSpc>
            </a:pPr>
            <a:r>
              <a:rPr lang="en-GB" sz="2400" dirty="0">
                <a:latin typeface="Aptos" panose="020B0004020202020204" pitchFamily="34" charset="0"/>
              </a:rPr>
              <a:t>1240 – bomb warning to both Harrods and C&amp;A Oxford Street, </a:t>
            </a:r>
          </a:p>
          <a:p>
            <a:pPr>
              <a:lnSpc>
                <a:spcPct val="110000"/>
              </a:lnSpc>
            </a:pPr>
            <a:r>
              <a:rPr lang="en-GB" sz="2400" dirty="0">
                <a:latin typeface="Aptos" panose="020B0004020202020204" pitchFamily="34" charset="0"/>
              </a:rPr>
              <a:t>Officers evacuate Harrods, C&amp;A’s in Oxford St (found to be a hoax) and surrounding flats and areas, </a:t>
            </a:r>
          </a:p>
          <a:p>
            <a:pPr>
              <a:lnSpc>
                <a:spcPct val="110000"/>
              </a:lnSpc>
            </a:pPr>
            <a:r>
              <a:rPr lang="en-GB" sz="2400" dirty="0">
                <a:latin typeface="Aptos" panose="020B0004020202020204" pitchFamily="34" charset="0"/>
              </a:rPr>
              <a:t>1330 – Device Explodes killing 3 police officers, 3 members of the public and injuring 75 others,</a:t>
            </a:r>
          </a:p>
          <a:p>
            <a:pPr>
              <a:lnSpc>
                <a:spcPct val="110000"/>
              </a:lnSpc>
            </a:pPr>
            <a:r>
              <a:rPr lang="en-GB" sz="2400" dirty="0">
                <a:latin typeface="Aptos" panose="020B0004020202020204" pitchFamily="34" charset="0"/>
              </a:rPr>
              <a:t>18</a:t>
            </a:r>
            <a:r>
              <a:rPr lang="en-GB" sz="2400" baseline="30000" dirty="0">
                <a:latin typeface="Aptos" panose="020B0004020202020204" pitchFamily="34" charset="0"/>
              </a:rPr>
              <a:t>th</a:t>
            </a:r>
            <a:r>
              <a:rPr lang="en-GB" sz="2400" dirty="0">
                <a:latin typeface="Aptos" panose="020B0004020202020204" pitchFamily="34" charset="0"/>
              </a:rPr>
              <a:t> December 1983 Bombing ‘claimed’ by the IRA who state that they gave police a clear warning. </a:t>
            </a:r>
          </a:p>
          <a:p>
            <a:pPr>
              <a:lnSpc>
                <a:spcPct val="110000"/>
              </a:lnSpc>
            </a:pPr>
            <a:endParaRPr lang="en-GB" sz="1700" dirty="0"/>
          </a:p>
          <a:p>
            <a:pPr>
              <a:lnSpc>
                <a:spcPct val="110000"/>
              </a:lnSpc>
            </a:pPr>
            <a:endParaRPr lang="en-GB" sz="1700" dirty="0"/>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998657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17">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2" name="Rectangle 21">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4" name="Rectangle 23">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4400" dirty="0">
                <a:solidFill>
                  <a:srgbClr val="454545"/>
                </a:solidFill>
                <a:latin typeface="Aptos Display" panose="020B0004020202020204" pitchFamily="34" charset="0"/>
              </a:rPr>
              <a:t>Canary Wharf 1996</a:t>
            </a:r>
          </a:p>
        </p:txBody>
      </p:sp>
      <p:sp>
        <p:nvSpPr>
          <p:cNvPr id="3" name="Content Placeholder 2"/>
          <p:cNvSpPr>
            <a:spLocks noGrp="1"/>
          </p:cNvSpPr>
          <p:nvPr>
            <p:ph idx="1"/>
          </p:nvPr>
        </p:nvSpPr>
        <p:spPr>
          <a:xfrm>
            <a:off x="1535372" y="4133234"/>
            <a:ext cx="9120954" cy="744373"/>
          </a:xfrm>
        </p:spPr>
        <p:txBody>
          <a:bodyPr vert="horz" lIns="91440" tIns="91440" rIns="91440" bIns="91440" rtlCol="0">
            <a:normAutofit/>
          </a:bodyPr>
          <a:lstStyle/>
          <a:p>
            <a:pPr marL="0" indent="0" algn="ctr">
              <a:buNone/>
            </a:pPr>
            <a:r>
              <a:rPr lang="en-US" sz="2400" cap="all" dirty="0">
                <a:solidFill>
                  <a:schemeClr val="accent1"/>
                </a:solidFill>
                <a:latin typeface="Aptos Display" panose="020B0004020202020204" pitchFamily="34" charset="0"/>
              </a:rPr>
              <a:t>End of 18 month ceasefire </a:t>
            </a:r>
          </a:p>
        </p:txBody>
      </p:sp>
      <p:pic>
        <p:nvPicPr>
          <p:cNvPr id="26" name="Picture 25">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9379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6D7E8572-BD28-4416-B7F3-1C71E6CF168F}"/>
              </a:ext>
            </a:extLst>
          </p:cNvPr>
          <p:cNvSpPr>
            <a:spLocks noGrp="1"/>
          </p:cNvSpPr>
          <p:nvPr>
            <p:ph type="title"/>
          </p:nvPr>
        </p:nvSpPr>
        <p:spPr>
          <a:xfrm>
            <a:off x="1034493" y="1376053"/>
            <a:ext cx="10122408" cy="1002990"/>
          </a:xfrm>
        </p:spPr>
        <p:txBody>
          <a:bodyPr anchor="ctr">
            <a:noAutofit/>
          </a:bodyPr>
          <a:lstStyle/>
          <a:p>
            <a:r>
              <a:rPr lang="en-GB" sz="4400" dirty="0">
                <a:latin typeface="Aptos Display" panose="020B0004020202020204" pitchFamily="34" charset="0"/>
              </a:rPr>
              <a:t>The Dissidents – Four Main Groups </a:t>
            </a:r>
          </a:p>
        </p:txBody>
      </p:sp>
      <p:sp>
        <p:nvSpPr>
          <p:cNvPr id="3" name="Content Placeholder 2">
            <a:extLst>
              <a:ext uri="{FF2B5EF4-FFF2-40B4-BE49-F238E27FC236}">
                <a16:creationId xmlns:a16="http://schemas.microsoft.com/office/drawing/2014/main" id="{30FF7CA5-AEAC-45AD-903F-6532CE916D2E}"/>
              </a:ext>
            </a:extLst>
          </p:cNvPr>
          <p:cNvSpPr>
            <a:spLocks noGrp="1"/>
          </p:cNvSpPr>
          <p:nvPr>
            <p:ph idx="1"/>
          </p:nvPr>
        </p:nvSpPr>
        <p:spPr>
          <a:xfrm>
            <a:off x="1451579" y="2194561"/>
            <a:ext cx="9405891" cy="2674002"/>
          </a:xfrm>
        </p:spPr>
        <p:txBody>
          <a:bodyPr>
            <a:normAutofit fontScale="47500" lnSpcReduction="20000"/>
          </a:bodyPr>
          <a:lstStyle/>
          <a:p>
            <a:pPr>
              <a:lnSpc>
                <a:spcPct val="110000"/>
              </a:lnSpc>
            </a:pPr>
            <a:endParaRPr lang="en-GB" dirty="0">
              <a:latin typeface="Titillium Web"/>
            </a:endParaRPr>
          </a:p>
          <a:p>
            <a:pPr>
              <a:lnSpc>
                <a:spcPct val="160000"/>
              </a:lnSpc>
            </a:pPr>
            <a:r>
              <a:rPr lang="en-GB" sz="4400" dirty="0">
                <a:latin typeface="Titillium Web"/>
              </a:rPr>
              <a:t>The new IRA, </a:t>
            </a:r>
          </a:p>
          <a:p>
            <a:pPr>
              <a:lnSpc>
                <a:spcPct val="160000"/>
              </a:lnSpc>
            </a:pPr>
            <a:r>
              <a:rPr lang="en-GB" sz="4400" dirty="0">
                <a:latin typeface="Titillium Web"/>
              </a:rPr>
              <a:t>The Continuity IRA (CIRA), </a:t>
            </a:r>
          </a:p>
          <a:p>
            <a:pPr>
              <a:lnSpc>
                <a:spcPct val="160000"/>
              </a:lnSpc>
            </a:pPr>
            <a:r>
              <a:rPr lang="en-GB" sz="4400" dirty="0" err="1">
                <a:latin typeface="Titillium Web"/>
              </a:rPr>
              <a:t>Óglaigh</a:t>
            </a:r>
            <a:r>
              <a:rPr lang="en-GB" sz="4400" dirty="0">
                <a:latin typeface="Titillium Web"/>
              </a:rPr>
              <a:t> </a:t>
            </a:r>
            <a:r>
              <a:rPr lang="en-GB" sz="4400" dirty="0" err="1">
                <a:latin typeface="Titillium Web"/>
              </a:rPr>
              <a:t>na</a:t>
            </a:r>
            <a:r>
              <a:rPr lang="en-GB" sz="4400" dirty="0">
                <a:latin typeface="Titillium Web"/>
              </a:rPr>
              <a:t> </a:t>
            </a:r>
            <a:r>
              <a:rPr lang="en-GB" sz="4400" dirty="0" err="1">
                <a:latin typeface="Titillium Web"/>
              </a:rPr>
              <a:t>hÉireann</a:t>
            </a:r>
            <a:r>
              <a:rPr lang="en-GB" sz="4400" dirty="0">
                <a:latin typeface="Titillium Web"/>
              </a:rPr>
              <a:t>, and </a:t>
            </a:r>
          </a:p>
          <a:p>
            <a:pPr>
              <a:lnSpc>
                <a:spcPct val="160000"/>
              </a:lnSpc>
            </a:pPr>
            <a:r>
              <a:rPr lang="en-GB" sz="4400" dirty="0">
                <a:latin typeface="Titillium Web"/>
              </a:rPr>
              <a:t>Arm </a:t>
            </a:r>
            <a:r>
              <a:rPr lang="en-GB" sz="4400" dirty="0" err="1">
                <a:latin typeface="Titillium Web"/>
              </a:rPr>
              <a:t>na</a:t>
            </a:r>
            <a:r>
              <a:rPr lang="en-GB" sz="4400" dirty="0">
                <a:latin typeface="Titillium Web"/>
              </a:rPr>
              <a:t> </a:t>
            </a:r>
            <a:r>
              <a:rPr lang="en-GB" sz="4400" dirty="0" err="1">
                <a:latin typeface="Titillium Web"/>
              </a:rPr>
              <a:t>Poblacht</a:t>
            </a:r>
            <a:r>
              <a:rPr lang="en-GB" sz="4400" dirty="0">
                <a:latin typeface="Titillium Web"/>
              </a:rPr>
              <a:t> (ANP)</a:t>
            </a:r>
            <a:endParaRPr lang="en-GB" sz="4400" dirty="0"/>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1695527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14476" y="3847508"/>
            <a:ext cx="2817206" cy="1972044"/>
          </a:xfrm>
          <a:prstGeom prst="rect">
            <a:avLst/>
          </a:prstGeom>
        </p:spPr>
      </p:pic>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1553" y="136154"/>
            <a:ext cx="4838700" cy="3524250"/>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9794" y="2043170"/>
            <a:ext cx="2075723" cy="1550386"/>
          </a:xfrm>
          <a:prstGeom prst="rect">
            <a:avLst/>
          </a:prstGeom>
        </p:spPr>
      </p:pic>
      <p:sp>
        <p:nvSpPr>
          <p:cNvPr id="2" name="Title 1"/>
          <p:cNvSpPr>
            <a:spLocks noGrp="1"/>
          </p:cNvSpPr>
          <p:nvPr>
            <p:ph type="title"/>
          </p:nvPr>
        </p:nvSpPr>
        <p:spPr>
          <a:xfrm>
            <a:off x="1141412" y="596522"/>
            <a:ext cx="9945687" cy="978374"/>
          </a:xfrm>
        </p:spPr>
        <p:txBody>
          <a:bodyPr/>
          <a:lstStyle/>
          <a:p>
            <a:endParaRPr lang="en-GB" dirty="0"/>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4062412" y="2426494"/>
            <a:ext cx="4381500" cy="2628900"/>
          </a:xfr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98057" y="136154"/>
            <a:ext cx="2209431" cy="2651317"/>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2819" y="2537401"/>
            <a:ext cx="2466975" cy="1847850"/>
          </a:xfrm>
          <a:prstGeom prst="rect">
            <a:avLst/>
          </a:prstGeom>
        </p:spPr>
      </p:pic>
      <p:pic>
        <p:nvPicPr>
          <p:cNvPr id="13" name="Picture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760032" y="2446741"/>
            <a:ext cx="1933575" cy="1447800"/>
          </a:xfrm>
          <a:prstGeom prst="rect">
            <a:avLst/>
          </a:prstGeom>
        </p:spPr>
      </p:pic>
      <p:pic>
        <p:nvPicPr>
          <p:cNvPr id="14" name="Picture 1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294885" y="209550"/>
            <a:ext cx="2356662" cy="1760223"/>
          </a:xfrm>
          <a:prstGeom prst="rect">
            <a:avLst/>
          </a:prstGeom>
        </p:spPr>
      </p:pic>
      <p:pic>
        <p:nvPicPr>
          <p:cNvPr id="19" name="Picture 1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4559" y="4394063"/>
            <a:ext cx="3459917" cy="2020617"/>
          </a:xfrm>
          <a:prstGeom prst="rect">
            <a:avLst/>
          </a:prstGeom>
        </p:spPr>
      </p:pic>
      <p:pic>
        <p:nvPicPr>
          <p:cNvPr id="18" name="Picture 17"/>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449433" y="3042607"/>
            <a:ext cx="1428750" cy="1714500"/>
          </a:xfrm>
          <a:prstGeom prst="rect">
            <a:avLst/>
          </a:prstGeom>
        </p:spPr>
      </p:pic>
    </p:spTree>
    <p:extLst>
      <p:ext uri="{BB962C8B-B14F-4D97-AF65-F5344CB8AC3E}">
        <p14:creationId xmlns:p14="http://schemas.microsoft.com/office/powerpoint/2010/main" val="451513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cxnSp>
        <p:nvCxnSpPr>
          <p:cNvPr id="26" name="Straight Connector 25">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0741EC9-BC52-42A2-8711-619B80F6586A}"/>
              </a:ext>
            </a:extLst>
          </p:cNvPr>
          <p:cNvSpPr>
            <a:spLocks noGrp="1"/>
          </p:cNvSpPr>
          <p:nvPr>
            <p:ph type="title"/>
          </p:nvPr>
        </p:nvSpPr>
        <p:spPr>
          <a:xfrm>
            <a:off x="7218030" y="804520"/>
            <a:ext cx="3520367" cy="1049235"/>
          </a:xfrm>
        </p:spPr>
        <p:txBody>
          <a:bodyPr>
            <a:normAutofit/>
          </a:bodyPr>
          <a:lstStyle/>
          <a:p>
            <a:r>
              <a:rPr lang="en-GB" sz="4400" dirty="0">
                <a:latin typeface="Aptos Display" panose="020B0004020202020204" pitchFamily="34" charset="0"/>
              </a:rPr>
              <a:t>2018 - 2019</a:t>
            </a:r>
          </a:p>
        </p:txBody>
      </p:sp>
      <p:sp>
        <p:nvSpPr>
          <p:cNvPr id="28" name="Rectangle 27">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pSp>
        <p:nvGrpSpPr>
          <p:cNvPr id="30" name="Group 29">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31" name="Rectangle 30">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2" name="Rectangle 31">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pSp>
      <p:pic>
        <p:nvPicPr>
          <p:cNvPr id="5" name="Picture 4" descr="Red rose on top of a gravestone">
            <a:extLst>
              <a:ext uri="{FF2B5EF4-FFF2-40B4-BE49-F238E27FC236}">
                <a16:creationId xmlns:a16="http://schemas.microsoft.com/office/drawing/2014/main" id="{9840F350-CB3A-7992-9CEB-06C5A5DCFB79}"/>
              </a:ext>
            </a:extLst>
          </p:cNvPr>
          <p:cNvPicPr>
            <a:picLocks noChangeAspect="1"/>
          </p:cNvPicPr>
          <p:nvPr/>
        </p:nvPicPr>
        <p:blipFill>
          <a:blip r:embed="rId2"/>
          <a:srcRect l="16693"/>
          <a:stretch>
            <a:fillRect/>
          </a:stretch>
        </p:blipFill>
        <p:spPr>
          <a:xfrm>
            <a:off x="1271223" y="1116345"/>
            <a:ext cx="4825148" cy="3866172"/>
          </a:xfrm>
          <a:prstGeom prst="rect">
            <a:avLst/>
          </a:prstGeom>
        </p:spPr>
      </p:pic>
      <p:sp>
        <p:nvSpPr>
          <p:cNvPr id="3" name="Content Placeholder 2">
            <a:extLst>
              <a:ext uri="{FF2B5EF4-FFF2-40B4-BE49-F238E27FC236}">
                <a16:creationId xmlns:a16="http://schemas.microsoft.com/office/drawing/2014/main" id="{3196DCFD-D757-40B4-99AC-6D271351CB32}"/>
              </a:ext>
            </a:extLst>
          </p:cNvPr>
          <p:cNvSpPr>
            <a:spLocks noGrp="1"/>
          </p:cNvSpPr>
          <p:nvPr>
            <p:ph idx="1"/>
          </p:nvPr>
        </p:nvSpPr>
        <p:spPr>
          <a:xfrm>
            <a:off x="7218029" y="2015732"/>
            <a:ext cx="4341734" cy="3450613"/>
          </a:xfrm>
        </p:spPr>
        <p:txBody>
          <a:bodyPr>
            <a:normAutofit fontScale="85000" lnSpcReduction="10000"/>
          </a:bodyPr>
          <a:lstStyle/>
          <a:p>
            <a:pPr fontAlgn="base"/>
            <a:endParaRPr lang="en-GB" sz="1900" dirty="0">
              <a:latin typeface="Calibri" panose="020F0502020204030204" pitchFamily="34" charset="0"/>
              <a:cs typeface="Calibri" panose="020F0502020204030204" pitchFamily="34" charset="0"/>
            </a:endParaRPr>
          </a:p>
          <a:p>
            <a:pPr fontAlgn="base"/>
            <a:r>
              <a:rPr lang="en-GB" sz="2600" dirty="0">
                <a:latin typeface="Aptos" panose="020B0004020202020204" pitchFamily="34" charset="0"/>
                <a:cs typeface="Calibri" panose="020F0502020204030204" pitchFamily="34" charset="0"/>
              </a:rPr>
              <a:t>Eighty-one people were victims of paramilitary attacks.</a:t>
            </a:r>
          </a:p>
          <a:p>
            <a:pPr fontAlgn="base"/>
            <a:r>
              <a:rPr lang="en-GB" sz="2600" dirty="0">
                <a:latin typeface="Aptos" panose="020B0004020202020204" pitchFamily="34" charset="0"/>
                <a:cs typeface="Calibri" panose="020F0502020204030204" pitchFamily="34" charset="0"/>
              </a:rPr>
              <a:t>Seventeen of the victims were shot, while 64 were assaulted.</a:t>
            </a:r>
          </a:p>
          <a:p>
            <a:pPr fontAlgn="base"/>
            <a:r>
              <a:rPr lang="en-GB" sz="2600" dirty="0">
                <a:latin typeface="Aptos" panose="020B0004020202020204" pitchFamily="34" charset="0"/>
                <a:cs typeface="Calibri" panose="020F0502020204030204" pitchFamily="34" charset="0"/>
              </a:rPr>
              <a:t>There were 12 paramilitary assaults in June of 2019 the highest number since 2009.</a:t>
            </a:r>
          </a:p>
          <a:p>
            <a:endParaRPr lang="en-GB" sz="1900" dirty="0"/>
          </a:p>
        </p:txBody>
      </p:sp>
      <p:pic>
        <p:nvPicPr>
          <p:cNvPr id="34" name="Picture 33">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8329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17">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2" name="Rectangle 21">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4" name="Rectangle 23">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D143C230-F567-4C1E-9D46-C4F4F923BA06}"/>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4400" dirty="0">
                <a:solidFill>
                  <a:srgbClr val="454545"/>
                </a:solidFill>
                <a:latin typeface="Aptos Display" panose="020B0004020202020204" pitchFamily="34" charset="0"/>
              </a:rPr>
              <a:t>Lone Wolf Terrorism</a:t>
            </a:r>
          </a:p>
        </p:txBody>
      </p:sp>
      <p:pic>
        <p:nvPicPr>
          <p:cNvPr id="26" name="Picture 25">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99769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7427165" y="1681297"/>
            <a:ext cx="4011516" cy="2365453"/>
          </a:xfrm>
          <a:prstGeom prst="rect">
            <a:avLst/>
          </a:prstGeom>
        </p:spPr>
      </p:pic>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04380" y="367717"/>
            <a:ext cx="2036278" cy="2443534"/>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9445" y="2811251"/>
            <a:ext cx="4217852" cy="2962655"/>
          </a:xfrm>
          <a:prstGeom prst="rect">
            <a:avLst/>
          </a:prstGeom>
        </p:spPr>
      </p:pic>
      <p:pic>
        <p:nvPicPr>
          <p:cNvPr id="6" name="Picture 5"/>
          <p:cNvPicPr>
            <a:picLocks noChangeAspect="1"/>
          </p:cNvPicPr>
          <p:nvPr/>
        </p:nvPicPr>
        <p:blipFill>
          <a:blip r:embed="rId5"/>
          <a:stretch>
            <a:fillRect/>
          </a:stretch>
        </p:blipFill>
        <p:spPr>
          <a:xfrm>
            <a:off x="2759077" y="48889"/>
            <a:ext cx="2385567" cy="2987190"/>
          </a:xfrm>
          <a:prstGeom prst="rect">
            <a:avLst/>
          </a:prstGeom>
        </p:spPr>
      </p:pic>
      <p:pic>
        <p:nvPicPr>
          <p:cNvPr id="7" name="Picture 6"/>
          <p:cNvPicPr>
            <a:picLocks noChangeAspect="1"/>
          </p:cNvPicPr>
          <p:nvPr/>
        </p:nvPicPr>
        <p:blipFill>
          <a:blip r:embed="rId6"/>
          <a:stretch>
            <a:fillRect/>
          </a:stretch>
        </p:blipFill>
        <p:spPr>
          <a:xfrm>
            <a:off x="366960" y="1713300"/>
            <a:ext cx="2582617" cy="3431399"/>
          </a:xfrm>
          <a:prstGeom prst="rect">
            <a:avLst/>
          </a:prstGeom>
        </p:spPr>
      </p:pic>
    </p:spTree>
    <p:extLst>
      <p:ext uri="{BB962C8B-B14F-4D97-AF65-F5344CB8AC3E}">
        <p14:creationId xmlns:p14="http://schemas.microsoft.com/office/powerpoint/2010/main" val="2971577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17">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2" name="Rectangle 21">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4" name="Rectangle 23">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14B1CC6E-86AD-46EC-8620-8807BCD0DB47}"/>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4400" dirty="0">
                <a:solidFill>
                  <a:srgbClr val="454545"/>
                </a:solidFill>
                <a:latin typeface="Aptos Display" panose="020B0004020202020204" pitchFamily="34" charset="0"/>
              </a:rPr>
              <a:t>Islamist Terrorism</a:t>
            </a:r>
          </a:p>
        </p:txBody>
      </p:sp>
      <p:pic>
        <p:nvPicPr>
          <p:cNvPr id="26" name="Picture 25">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813111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82797" y="213962"/>
            <a:ext cx="5613130" cy="2200275"/>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37064" y="3554545"/>
            <a:ext cx="1933575" cy="1447800"/>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30" y="3177719"/>
            <a:ext cx="2516591" cy="2849211"/>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554255" y="4823629"/>
            <a:ext cx="2788920" cy="1950720"/>
          </a:xfrm>
          <a:prstGeom prst="rect">
            <a:avLst/>
          </a:prstGeom>
        </p:spPr>
      </p:pic>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01651" y="3738344"/>
            <a:ext cx="2473947" cy="2770509"/>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89884" y="4381619"/>
            <a:ext cx="4438650" cy="2333625"/>
          </a:xfrm>
          <a:prstGeom prst="rect">
            <a:avLst/>
          </a:prstGeom>
        </p:spPr>
      </p:pic>
      <p:pic>
        <p:nvPicPr>
          <p:cNvPr id="13" name="Picture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282797" y="3843119"/>
            <a:ext cx="2447925" cy="1866900"/>
          </a:xfrm>
          <a:prstGeom prst="rect">
            <a:avLst/>
          </a:prstGeom>
        </p:spPr>
      </p:pic>
      <p:pic>
        <p:nvPicPr>
          <p:cNvPr id="14" name="Picture 1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177402" y="1124836"/>
            <a:ext cx="2105395" cy="3111421"/>
          </a:xfrm>
          <a:prstGeom prst="rect">
            <a:avLst/>
          </a:prstGeom>
        </p:spPr>
      </p:pic>
      <p:pic>
        <p:nvPicPr>
          <p:cNvPr id="8" name="Picture 7"/>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023517" y="213960"/>
            <a:ext cx="5872410" cy="3694070"/>
          </a:xfrm>
          <a:prstGeom prst="rect">
            <a:avLst/>
          </a:prstGeom>
        </p:spPr>
      </p:pic>
      <p:pic>
        <p:nvPicPr>
          <p:cNvPr id="6" name="Picture 5"/>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735507" y="884610"/>
            <a:ext cx="3424532" cy="2602644"/>
          </a:xfrm>
          <a:prstGeom prst="rect">
            <a:avLst/>
          </a:prstGeom>
        </p:spPr>
      </p:pic>
      <p:pic>
        <p:nvPicPr>
          <p:cNvPr id="3074" name="Picture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1714" y="1412549"/>
            <a:ext cx="2230382" cy="16472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7186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24B9E8-02C8-4B2E-8770-A00A67760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13" name="Picture 12">
            <a:extLst>
              <a:ext uri="{FF2B5EF4-FFF2-40B4-BE49-F238E27FC236}">
                <a16:creationId xmlns:a16="http://schemas.microsoft.com/office/drawing/2014/main" id="{7B8AE548-0BFA-4792-9962-3375923C76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67639EF4-FA83-4D85-90FE-B831AF283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C87E76A-8F50-413D-9BFC-C5A1525BD9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3906A8D6-9FDA-4885-BF90-DDF89D077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1" name="Rectangle 20">
            <a:extLst>
              <a:ext uri="{FF2B5EF4-FFF2-40B4-BE49-F238E27FC236}">
                <a16:creationId xmlns:a16="http://schemas.microsoft.com/office/drawing/2014/main" id="{6725D8DC-BE92-40DD-9549-F7AEF08AD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FFA75DC1-140B-4E08-B3D8-AE58766445F2}"/>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4400" dirty="0">
                <a:latin typeface="Aptos Display" panose="020B0004020202020204" pitchFamily="34" charset="0"/>
              </a:rPr>
              <a:t>Mumbai </a:t>
            </a:r>
            <a:br>
              <a:rPr lang="en-US" sz="4400" dirty="0">
                <a:latin typeface="Aptos Display" panose="020B0004020202020204" pitchFamily="34" charset="0"/>
              </a:rPr>
            </a:br>
            <a:r>
              <a:rPr lang="en-US" sz="4400" dirty="0">
                <a:latin typeface="Aptos Display" panose="020B0004020202020204" pitchFamily="34" charset="0"/>
              </a:rPr>
              <a:t>MTFA 2008</a:t>
            </a:r>
          </a:p>
        </p:txBody>
      </p:sp>
      <p:cxnSp>
        <p:nvCxnSpPr>
          <p:cNvPr id="23" name="Straight Connector 22">
            <a:extLst>
              <a:ext uri="{FF2B5EF4-FFF2-40B4-BE49-F238E27FC236}">
                <a16:creationId xmlns:a16="http://schemas.microsoft.com/office/drawing/2014/main" id="{975635D4-59F6-4E0C-A2E3-59DAA6734D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5" name="Group 24">
            <a:extLst>
              <a:ext uri="{FF2B5EF4-FFF2-40B4-BE49-F238E27FC236}">
                <a16:creationId xmlns:a16="http://schemas.microsoft.com/office/drawing/2014/main" id="{31A337E9-3E65-4D92-9914-38E9BE5C0F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6" name="Rectangle 25">
              <a:extLst>
                <a:ext uri="{FF2B5EF4-FFF2-40B4-BE49-F238E27FC236}">
                  <a16:creationId xmlns:a16="http://schemas.microsoft.com/office/drawing/2014/main" id="{A829D884-C398-4403-851C-7A416A6D2B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7" name="Rectangle 26">
              <a:extLst>
                <a:ext uri="{FF2B5EF4-FFF2-40B4-BE49-F238E27FC236}">
                  <a16:creationId xmlns:a16="http://schemas.microsoft.com/office/drawing/2014/main" id="{7574ACA0-4C16-4E2D-B3EC-2E55B99F6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pSp>
      <p:sp>
        <p:nvSpPr>
          <p:cNvPr id="29" name="Rectangle 28">
            <a:extLst>
              <a:ext uri="{FF2B5EF4-FFF2-40B4-BE49-F238E27FC236}">
                <a16:creationId xmlns:a16="http://schemas.microsoft.com/office/drawing/2014/main" id="{0630B6FA-D606-42CD-837B-B22D5EA40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130" y="977099"/>
            <a:ext cx="6597725"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 name="Content Placeholder 3">
            <a:extLst>
              <a:ext uri="{FF2B5EF4-FFF2-40B4-BE49-F238E27FC236}">
                <a16:creationId xmlns:a16="http://schemas.microsoft.com/office/drawing/2014/main" id="{4B4D1FD8-FD9E-4512-9C77-1412BE6B2FA7}"/>
              </a:ext>
            </a:extLst>
          </p:cNvPr>
          <p:cNvPicPr>
            <a:picLocks noGrp="1" noChangeAspect="1"/>
          </p:cNvPicPr>
          <p:nvPr>
            <p:ph idx="1"/>
          </p:nvPr>
        </p:nvPicPr>
        <p:blipFill>
          <a:blip r:embed="rId3"/>
          <a:stretch>
            <a:fillRect/>
          </a:stretch>
        </p:blipFill>
        <p:spPr>
          <a:xfrm>
            <a:off x="4628931" y="1552889"/>
            <a:ext cx="3059596" cy="2993083"/>
          </a:xfrm>
          <a:prstGeom prst="rect">
            <a:avLst/>
          </a:prstGeom>
        </p:spPr>
      </p:pic>
      <p:pic>
        <p:nvPicPr>
          <p:cNvPr id="5" name="Picture 4">
            <a:extLst>
              <a:ext uri="{FF2B5EF4-FFF2-40B4-BE49-F238E27FC236}">
                <a16:creationId xmlns:a16="http://schemas.microsoft.com/office/drawing/2014/main" id="{82A4603D-B74D-49E0-B39C-E45F65E7F853}"/>
              </a:ext>
            </a:extLst>
          </p:cNvPr>
          <p:cNvPicPr>
            <a:picLocks noChangeAspect="1"/>
          </p:cNvPicPr>
          <p:nvPr/>
        </p:nvPicPr>
        <p:blipFill>
          <a:blip r:embed="rId4"/>
          <a:stretch>
            <a:fillRect/>
          </a:stretch>
        </p:blipFill>
        <p:spPr>
          <a:xfrm>
            <a:off x="7847626" y="1181229"/>
            <a:ext cx="3059596" cy="1721022"/>
          </a:xfrm>
          <a:prstGeom prst="rect">
            <a:avLst/>
          </a:prstGeom>
        </p:spPr>
      </p:pic>
      <p:pic>
        <p:nvPicPr>
          <p:cNvPr id="6" name="Picture 5">
            <a:extLst>
              <a:ext uri="{FF2B5EF4-FFF2-40B4-BE49-F238E27FC236}">
                <a16:creationId xmlns:a16="http://schemas.microsoft.com/office/drawing/2014/main" id="{8E9A0DC0-4A90-4E7D-8568-C4AEF5EF764F}"/>
              </a:ext>
            </a:extLst>
          </p:cNvPr>
          <p:cNvPicPr>
            <a:picLocks noChangeAspect="1"/>
          </p:cNvPicPr>
          <p:nvPr/>
        </p:nvPicPr>
        <p:blipFill>
          <a:blip r:embed="rId5"/>
          <a:stretch>
            <a:fillRect/>
          </a:stretch>
        </p:blipFill>
        <p:spPr>
          <a:xfrm>
            <a:off x="8016752" y="3131727"/>
            <a:ext cx="2721345" cy="1850789"/>
          </a:xfrm>
          <a:prstGeom prst="rect">
            <a:avLst/>
          </a:prstGeom>
        </p:spPr>
      </p:pic>
      <p:pic>
        <p:nvPicPr>
          <p:cNvPr id="31" name="Picture 30">
            <a:extLst>
              <a:ext uri="{FF2B5EF4-FFF2-40B4-BE49-F238E27FC236}">
                <a16:creationId xmlns:a16="http://schemas.microsoft.com/office/drawing/2014/main" id="{C29541A5-6D49-4B9E-882B-1FB81189A0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252C905E-B2E4-4713-AEF7-165F6D8A2A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5970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A9B976-856F-1375-8713-1A8D567E8E8E}"/>
              </a:ext>
            </a:extLst>
          </p:cNvPr>
          <p:cNvPicPr>
            <a:picLocks noChangeAspect="1"/>
          </p:cNvPicPr>
          <p:nvPr/>
        </p:nvPicPr>
        <p:blipFill>
          <a:blip r:embed="rId2"/>
          <a:srcRect l="9091" t="6852" b="9658"/>
          <a:stretch>
            <a:fillRect/>
          </a:stretch>
        </p:blipFill>
        <p:spPr>
          <a:xfrm>
            <a:off x="2" y="10"/>
            <a:ext cx="12191695" cy="6857990"/>
          </a:xfrm>
          <a:prstGeom prst="rect">
            <a:avLst/>
          </a:prstGeom>
        </p:spPr>
      </p:pic>
      <p:sp>
        <p:nvSpPr>
          <p:cNvPr id="27" name="Rectangle 26">
            <a:extLst>
              <a:ext uri="{FF2B5EF4-FFF2-40B4-BE49-F238E27FC236}">
                <a16:creationId xmlns:a16="http://schemas.microsoft.com/office/drawing/2014/main" id="{368B8211-0B9F-4516-8771-3316E00DB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4063421" y="804520"/>
            <a:ext cx="6815731" cy="1049235"/>
          </a:xfrm>
        </p:spPr>
        <p:txBody>
          <a:bodyPr>
            <a:normAutofit/>
          </a:bodyPr>
          <a:lstStyle/>
          <a:p>
            <a:r>
              <a:rPr lang="en-GB">
                <a:solidFill>
                  <a:srgbClr val="FFFFFE"/>
                </a:solidFill>
                <a:latin typeface="Aptos Display" panose="020B0004020202020204" pitchFamily="34" charset="0"/>
              </a:rPr>
              <a:t>Paris 2015</a:t>
            </a:r>
          </a:p>
        </p:txBody>
      </p:sp>
      <p:cxnSp>
        <p:nvCxnSpPr>
          <p:cNvPr id="29" name="Straight Connector 28">
            <a:extLst>
              <a:ext uri="{FF2B5EF4-FFF2-40B4-BE49-F238E27FC236}">
                <a16:creationId xmlns:a16="http://schemas.microsoft.com/office/drawing/2014/main" id="{B7582E73-8B46-4A0E-944E-58357C808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789" y="1847088"/>
            <a:ext cx="6813363" cy="0"/>
          </a:xfrm>
          <a:prstGeom prst="line">
            <a:avLst/>
          </a:prstGeom>
          <a:ln w="31750">
            <a:solidFill>
              <a:srgbClr val="DCBF90"/>
            </a:solidFill>
          </a:ln>
        </p:spPr>
        <p:style>
          <a:lnRef idx="3">
            <a:schemeClr val="accent1"/>
          </a:lnRef>
          <a:fillRef idx="0">
            <a:schemeClr val="accent1"/>
          </a:fillRef>
          <a:effectRef idx="2">
            <a:schemeClr val="accent1"/>
          </a:effectRef>
          <a:fontRef idx="minor">
            <a:schemeClr val="tx1"/>
          </a:fontRef>
        </p:style>
      </p:cxnSp>
      <p:sp>
        <p:nvSpPr>
          <p:cNvPr id="3" name="Content Placeholder 2"/>
          <p:cNvSpPr>
            <a:spLocks noGrp="1"/>
          </p:cNvSpPr>
          <p:nvPr>
            <p:ph idx="1"/>
          </p:nvPr>
        </p:nvSpPr>
        <p:spPr>
          <a:xfrm>
            <a:off x="4063421" y="2015733"/>
            <a:ext cx="6815731" cy="4021267"/>
          </a:xfrm>
        </p:spPr>
        <p:txBody>
          <a:bodyPr>
            <a:normAutofit/>
          </a:bodyPr>
          <a:lstStyle/>
          <a:p>
            <a:pPr>
              <a:buClr>
                <a:srgbClr val="DCBF90"/>
              </a:buClr>
            </a:pPr>
            <a:r>
              <a:rPr lang="en-GB" sz="2400" i="0" dirty="0">
                <a:solidFill>
                  <a:srgbClr val="FFFFFE"/>
                </a:solidFill>
                <a:effectLst/>
                <a:latin typeface="Aptos" panose="020B0004020202020204" pitchFamily="34" charset="0"/>
              </a:rPr>
              <a:t>The attacks in Paris on the night of Friday 13 November by gunmen and suicide bombers hit a concert hall, a major stadium, restaurants and bars, almost simultaneously - and left 130 people dead and hundreds wounded.</a:t>
            </a:r>
            <a:endParaRPr lang="en-GB" sz="2400" dirty="0">
              <a:solidFill>
                <a:srgbClr val="FFFFFE"/>
              </a:solidFill>
              <a:latin typeface="Aptos" panose="020B0004020202020204" pitchFamily="34" charset="0"/>
            </a:endParaRPr>
          </a:p>
        </p:txBody>
      </p:sp>
    </p:spTree>
    <p:extLst>
      <p:ext uri="{BB962C8B-B14F-4D97-AF65-F5344CB8AC3E}">
        <p14:creationId xmlns:p14="http://schemas.microsoft.com/office/powerpoint/2010/main" val="2349310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FE6EFD3-1355-7DDC-0E5A-36D93D14415D}"/>
              </a:ext>
            </a:extLst>
          </p:cNvPr>
          <p:cNvPicPr>
            <a:picLocks noChangeAspect="1"/>
          </p:cNvPicPr>
          <p:nvPr/>
        </p:nvPicPr>
        <p:blipFill>
          <a:blip r:embed="rId2"/>
          <a:srcRect l="9093" t="9091"/>
          <a:stretch>
            <a:fillRect/>
          </a:stretch>
        </p:blipFill>
        <p:spPr>
          <a:xfrm>
            <a:off x="2" y="10"/>
            <a:ext cx="12191695" cy="6857990"/>
          </a:xfrm>
          <a:prstGeom prst="rect">
            <a:avLst/>
          </a:prstGeom>
        </p:spPr>
      </p:pic>
      <p:sp>
        <p:nvSpPr>
          <p:cNvPr id="26" name="Rectangle 25">
            <a:extLst>
              <a:ext uri="{FF2B5EF4-FFF2-40B4-BE49-F238E27FC236}">
                <a16:creationId xmlns:a16="http://schemas.microsoft.com/office/drawing/2014/main" id="{368B8211-0B9F-4516-8771-3316E00DB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4063421" y="804520"/>
            <a:ext cx="6815731" cy="1049235"/>
          </a:xfrm>
        </p:spPr>
        <p:txBody>
          <a:bodyPr>
            <a:normAutofit/>
          </a:bodyPr>
          <a:lstStyle/>
          <a:p>
            <a:r>
              <a:rPr lang="en-GB" dirty="0">
                <a:solidFill>
                  <a:srgbClr val="FFFFFE"/>
                </a:solidFill>
                <a:latin typeface="Aptos Display" panose="020B0004020202020204" pitchFamily="34" charset="0"/>
              </a:rPr>
              <a:t>Nice July 2016</a:t>
            </a:r>
          </a:p>
        </p:txBody>
      </p:sp>
      <p:cxnSp>
        <p:nvCxnSpPr>
          <p:cNvPr id="28" name="Straight Connector 27">
            <a:extLst>
              <a:ext uri="{FF2B5EF4-FFF2-40B4-BE49-F238E27FC236}">
                <a16:creationId xmlns:a16="http://schemas.microsoft.com/office/drawing/2014/main" id="{B7582E73-8B46-4A0E-944E-58357C808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789" y="1847088"/>
            <a:ext cx="6813363" cy="0"/>
          </a:xfrm>
          <a:prstGeom prst="line">
            <a:avLst/>
          </a:prstGeom>
          <a:ln w="31750">
            <a:solidFill>
              <a:srgbClr val="E3E67B"/>
            </a:solidFill>
          </a:ln>
        </p:spPr>
        <p:style>
          <a:lnRef idx="3">
            <a:schemeClr val="accent1"/>
          </a:lnRef>
          <a:fillRef idx="0">
            <a:schemeClr val="accent1"/>
          </a:fillRef>
          <a:effectRef idx="2">
            <a:schemeClr val="accent1"/>
          </a:effectRef>
          <a:fontRef idx="minor">
            <a:schemeClr val="tx1"/>
          </a:fontRef>
        </p:style>
      </p:cxnSp>
      <p:sp>
        <p:nvSpPr>
          <p:cNvPr id="3" name="Content Placeholder 2"/>
          <p:cNvSpPr>
            <a:spLocks noGrp="1"/>
          </p:cNvSpPr>
          <p:nvPr>
            <p:ph idx="1"/>
          </p:nvPr>
        </p:nvSpPr>
        <p:spPr>
          <a:xfrm>
            <a:off x="4063421" y="2015733"/>
            <a:ext cx="6815731" cy="4021267"/>
          </a:xfrm>
        </p:spPr>
        <p:txBody>
          <a:bodyPr>
            <a:normAutofit/>
          </a:bodyPr>
          <a:lstStyle/>
          <a:p>
            <a:pPr marL="0" indent="0" fontAlgn="base">
              <a:buClr>
                <a:srgbClr val="E3E67B"/>
              </a:buClr>
              <a:buNone/>
            </a:pPr>
            <a:r>
              <a:rPr lang="en-GB" sz="2400" i="0" dirty="0">
                <a:solidFill>
                  <a:srgbClr val="FFFFFE"/>
                </a:solidFill>
                <a:effectLst/>
                <a:latin typeface="Aptos" panose="020B0004020202020204" pitchFamily="34" charset="0"/>
              </a:rPr>
              <a:t>Lorry attack in the southern French city of Nice in which 86 people were killed.</a:t>
            </a:r>
          </a:p>
          <a:p>
            <a:pPr marL="0" indent="0" fontAlgn="base">
              <a:spcBef>
                <a:spcPts val="1200"/>
              </a:spcBef>
              <a:buClr>
                <a:srgbClr val="E3E67B"/>
              </a:buClr>
              <a:buNone/>
            </a:pPr>
            <a:r>
              <a:rPr lang="en-GB" sz="2400" i="0" dirty="0">
                <a:solidFill>
                  <a:srgbClr val="FFFFFE"/>
                </a:solidFill>
                <a:effectLst/>
                <a:latin typeface="Aptos" panose="020B0004020202020204" pitchFamily="34" charset="0"/>
              </a:rPr>
              <a:t>Seven men and a woman were sentenced by a special court in Paris to jail terms ranging from two to 18 years.</a:t>
            </a:r>
          </a:p>
          <a:p>
            <a:pPr marL="0" indent="0" fontAlgn="base">
              <a:spcBef>
                <a:spcPts val="1200"/>
              </a:spcBef>
              <a:buClr>
                <a:srgbClr val="E3E67B"/>
              </a:buClr>
              <a:buNone/>
            </a:pPr>
            <a:r>
              <a:rPr lang="en-GB" sz="2400" i="0" dirty="0">
                <a:solidFill>
                  <a:srgbClr val="FFFFFE"/>
                </a:solidFill>
                <a:effectLst/>
                <a:latin typeface="Aptos" panose="020B0004020202020204" pitchFamily="34" charset="0"/>
              </a:rPr>
              <a:t>The attacker was shot dead after driving a lorry into crowds on Bastille Day.</a:t>
            </a:r>
          </a:p>
          <a:p>
            <a:pPr>
              <a:buClr>
                <a:srgbClr val="E3E67B"/>
              </a:buClr>
            </a:pPr>
            <a:endParaRPr lang="en-GB" dirty="0">
              <a:solidFill>
                <a:srgbClr val="FFFFFE"/>
              </a:solidFill>
            </a:endParaRPr>
          </a:p>
        </p:txBody>
      </p:sp>
    </p:spTree>
    <p:extLst>
      <p:ext uri="{BB962C8B-B14F-4D97-AF65-F5344CB8AC3E}">
        <p14:creationId xmlns:p14="http://schemas.microsoft.com/office/powerpoint/2010/main" val="3725459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E64954E-625A-4339-9400-F0BB0068F6F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9091" t="31761" b="10456"/>
          <a:stretch>
            <a:fillRect/>
          </a:stretch>
        </p:blipFill>
        <p:spPr>
          <a:xfrm>
            <a:off x="2" y="10"/>
            <a:ext cx="12191695" cy="6857990"/>
          </a:xfrm>
          <a:prstGeom prst="rect">
            <a:avLst/>
          </a:prstGeom>
        </p:spPr>
      </p:pic>
      <p:sp>
        <p:nvSpPr>
          <p:cNvPr id="27" name="Rectangle 26">
            <a:extLst>
              <a:ext uri="{FF2B5EF4-FFF2-40B4-BE49-F238E27FC236}">
                <a16:creationId xmlns:a16="http://schemas.microsoft.com/office/drawing/2014/main" id="{368B8211-0B9F-4516-8771-3316E00DB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3640F66E-D431-4EE1-A8C9-70C1BBFD61E9}"/>
              </a:ext>
            </a:extLst>
          </p:cNvPr>
          <p:cNvSpPr>
            <a:spLocks noGrp="1"/>
          </p:cNvSpPr>
          <p:nvPr>
            <p:ph type="title"/>
          </p:nvPr>
        </p:nvSpPr>
        <p:spPr>
          <a:xfrm>
            <a:off x="4063421" y="804520"/>
            <a:ext cx="6815731" cy="1049235"/>
          </a:xfrm>
        </p:spPr>
        <p:txBody>
          <a:bodyPr vert="horz" lIns="91440" tIns="45720" rIns="91440" bIns="45720" rtlCol="0" anchor="t">
            <a:normAutofit/>
          </a:bodyPr>
          <a:lstStyle/>
          <a:p>
            <a:r>
              <a:rPr lang="en-US" dirty="0">
                <a:solidFill>
                  <a:srgbClr val="FFFFFE"/>
                </a:solidFill>
              </a:rPr>
              <a:t>London bridge 2017 </a:t>
            </a:r>
          </a:p>
        </p:txBody>
      </p:sp>
      <p:cxnSp>
        <p:nvCxnSpPr>
          <p:cNvPr id="29" name="Straight Connector 28">
            <a:extLst>
              <a:ext uri="{FF2B5EF4-FFF2-40B4-BE49-F238E27FC236}">
                <a16:creationId xmlns:a16="http://schemas.microsoft.com/office/drawing/2014/main" id="{B7582E73-8B46-4A0E-944E-58357C808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789" y="1847088"/>
            <a:ext cx="6813363" cy="0"/>
          </a:xfrm>
          <a:prstGeom prst="line">
            <a:avLst/>
          </a:prstGeom>
          <a:ln w="31750">
            <a:solidFill>
              <a:srgbClr val="CED332"/>
            </a:solidFill>
          </a:ln>
        </p:spPr>
        <p:style>
          <a:lnRef idx="3">
            <a:schemeClr val="accent1"/>
          </a:lnRef>
          <a:fillRef idx="0">
            <a:schemeClr val="accent1"/>
          </a:fillRef>
          <a:effectRef idx="2">
            <a:schemeClr val="accent1"/>
          </a:effectRef>
          <a:fontRef idx="minor">
            <a:schemeClr val="tx1"/>
          </a:fontRef>
        </p:style>
      </p:cxnSp>
      <p:sp>
        <p:nvSpPr>
          <p:cNvPr id="4" name="TextBox 3">
            <a:extLst>
              <a:ext uri="{FF2B5EF4-FFF2-40B4-BE49-F238E27FC236}">
                <a16:creationId xmlns:a16="http://schemas.microsoft.com/office/drawing/2014/main" id="{BA598C46-6175-5305-4132-48C662C6A161}"/>
              </a:ext>
            </a:extLst>
          </p:cNvPr>
          <p:cNvSpPr txBox="1"/>
          <p:nvPr/>
        </p:nvSpPr>
        <p:spPr>
          <a:xfrm>
            <a:off x="4063421" y="2015733"/>
            <a:ext cx="6815731" cy="4021267"/>
          </a:xfrm>
          <a:prstGeom prst="rect">
            <a:avLst/>
          </a:prstGeom>
        </p:spPr>
        <p:txBody>
          <a:bodyPr vert="horz" lIns="91440" tIns="45720" rIns="91440" bIns="45720" rtlCol="0" anchor="t">
            <a:normAutofit/>
          </a:bodyPr>
          <a:lstStyle/>
          <a:p>
            <a:pPr marL="0" marR="0" lvl="0" indent="-228600" algn="l" defTabSz="914400" rtl="0" eaLnBrk="1" fontAlgn="base" latinLnBrk="0" hangingPunct="1">
              <a:lnSpc>
                <a:spcPct val="120000"/>
              </a:lnSpc>
              <a:spcBef>
                <a:spcPts val="0"/>
              </a:spcBef>
              <a:spcAft>
                <a:spcPts val="0"/>
              </a:spcAft>
              <a:buClr>
                <a:srgbClr val="CED332"/>
              </a:buClr>
              <a:buSzPct val="100000"/>
              <a:buFont typeface="Arial" panose="020B0604020202020204" pitchFamily="34" charset="0"/>
              <a:buChar char="•"/>
              <a:tabLst/>
              <a:defRPr/>
            </a:pPr>
            <a:r>
              <a:rPr kumimoji="0" lang="en-US" sz="2400" b="0" i="0" u="none" strike="noStrike" kern="1200" cap="none" spc="0" normalizeH="0" baseline="0" noProof="0" dirty="0">
                <a:ln>
                  <a:noFill/>
                </a:ln>
                <a:solidFill>
                  <a:srgbClr val="FFFFFE"/>
                </a:solidFill>
                <a:effectLst/>
                <a:uLnTx/>
                <a:uFillTx/>
                <a:latin typeface="Aptos" panose="020B0004020202020204" pitchFamily="34" charset="0"/>
                <a:ea typeface="+mn-ea"/>
                <a:cs typeface="+mn-cs"/>
              </a:rPr>
              <a:t>Eight people were killed and many more injured when three attackers ploughed a van into pedestrians on London Bridge before launching a knife attack in nearby Borough Market.</a:t>
            </a:r>
          </a:p>
          <a:p>
            <a:pPr marL="0" marR="0" lvl="0" indent="-228600" algn="l" defTabSz="914400" rtl="0" eaLnBrk="1" fontAlgn="base" latinLnBrk="0" hangingPunct="1">
              <a:lnSpc>
                <a:spcPct val="120000"/>
              </a:lnSpc>
              <a:spcBef>
                <a:spcPts val="1200"/>
              </a:spcBef>
              <a:spcAft>
                <a:spcPts val="0"/>
              </a:spcAft>
              <a:buClr>
                <a:srgbClr val="CED332"/>
              </a:buClr>
              <a:buSzPct val="100000"/>
              <a:buFont typeface="Arial" panose="020B0604020202020204" pitchFamily="34" charset="0"/>
              <a:buChar char="•"/>
              <a:tabLst/>
              <a:defRPr/>
            </a:pPr>
            <a:r>
              <a:rPr kumimoji="0" lang="en-US" sz="2400" b="0" i="0" u="none" strike="noStrike" kern="1200" cap="none" spc="0" normalizeH="0" baseline="0" noProof="0" dirty="0">
                <a:ln>
                  <a:noFill/>
                </a:ln>
                <a:solidFill>
                  <a:srgbClr val="FFFFFE"/>
                </a:solidFill>
                <a:effectLst/>
                <a:uLnTx/>
                <a:uFillTx/>
                <a:latin typeface="Aptos" panose="020B0004020202020204" pitchFamily="34" charset="0"/>
                <a:ea typeface="+mn-ea"/>
                <a:cs typeface="+mn-cs"/>
              </a:rPr>
              <a:t>The men were shot dead by police, who arrived at the scene of the attack within eight minutes. </a:t>
            </a:r>
          </a:p>
        </p:txBody>
      </p:sp>
    </p:spTree>
    <p:extLst>
      <p:ext uri="{BB962C8B-B14F-4D97-AF65-F5344CB8AC3E}">
        <p14:creationId xmlns:p14="http://schemas.microsoft.com/office/powerpoint/2010/main" val="2980520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3F0AA08B-4A61-0B30-7F0F-023C91AE068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8BE20FAA-34CC-ED23-3746-40F8798DB69A}"/>
              </a:ext>
            </a:extLst>
          </p:cNvPr>
          <p:cNvSpPr>
            <a:spLocks noGrp="1"/>
          </p:cNvSpPr>
          <p:nvPr>
            <p:ph type="title"/>
          </p:nvPr>
        </p:nvSpPr>
        <p:spPr>
          <a:xfrm>
            <a:off x="1451579" y="1376053"/>
            <a:ext cx="9405891" cy="1002990"/>
          </a:xfrm>
        </p:spPr>
        <p:txBody>
          <a:bodyPr anchor="ctr">
            <a:normAutofit/>
          </a:bodyPr>
          <a:lstStyle/>
          <a:p>
            <a:r>
              <a:rPr kumimoji="0" lang="en-GB" sz="4400" b="0" i="0" u="none" strike="noStrike" kern="1200" cap="all" spc="0" normalizeH="0" baseline="0" noProof="0" dirty="0">
                <a:ln>
                  <a:noFill/>
                </a:ln>
                <a:solidFill>
                  <a:prstClr val="black"/>
                </a:solidFill>
                <a:effectLst/>
                <a:uLnTx/>
                <a:uFillTx/>
                <a:latin typeface="Aptos Display" panose="020B0004020202020204" pitchFamily="34" charset="0"/>
                <a:ea typeface="+mj-ea"/>
                <a:cs typeface="+mj-cs"/>
              </a:rPr>
              <a:t>Other terrorist threats</a:t>
            </a:r>
            <a:endParaRPr lang="en-GB" dirty="0"/>
          </a:p>
        </p:txBody>
      </p:sp>
      <p:sp>
        <p:nvSpPr>
          <p:cNvPr id="3" name="Content Placeholder 2">
            <a:extLst>
              <a:ext uri="{FF2B5EF4-FFF2-40B4-BE49-F238E27FC236}">
                <a16:creationId xmlns:a16="http://schemas.microsoft.com/office/drawing/2014/main" id="{095E6957-5248-EEE8-3C16-D0EB837DF042}"/>
              </a:ext>
            </a:extLst>
          </p:cNvPr>
          <p:cNvSpPr>
            <a:spLocks noGrp="1"/>
          </p:cNvSpPr>
          <p:nvPr>
            <p:ph idx="1"/>
          </p:nvPr>
        </p:nvSpPr>
        <p:spPr>
          <a:xfrm>
            <a:off x="1451579" y="2464991"/>
            <a:ext cx="9405891" cy="2403571"/>
          </a:xfrm>
        </p:spPr>
        <p:txBody>
          <a:bodyPr>
            <a:normAutofit fontScale="92500" lnSpcReduction="20000"/>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Right Wing Terrorism (RWT) and Left, Anarchist and Single-Issue Terrorism (LASIT) threats pose a significant threat in the UK. </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All terrorist threats arising from these ideologies are managed in the same way as our International Terrorism casework.</a:t>
            </a:r>
          </a:p>
          <a:p>
            <a:endParaRPr lang="en-GB" sz="1900" dirty="0"/>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905017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E4502CFD-00F9-FD53-8DB4-C105E6DE54E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47004B-5610-3FB7-EAD5-50B1FF7CF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B94710AF-6895-397A-CB49-778CDFD6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CAC1CE5D-F5EC-BDFE-1A8A-E253CA62F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C3077C71-9545-2403-2439-518926CFF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6DEA79DE-7C28-F35B-553A-E3DB4A84A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B5E85F89-F67C-4251-BCF2-0879D713F22A}"/>
              </a:ext>
            </a:extLst>
          </p:cNvPr>
          <p:cNvSpPr>
            <a:spLocks noGrp="1"/>
          </p:cNvSpPr>
          <p:nvPr>
            <p:ph type="title"/>
          </p:nvPr>
        </p:nvSpPr>
        <p:spPr>
          <a:xfrm>
            <a:off x="1451579" y="1211360"/>
            <a:ext cx="9405891" cy="1002990"/>
          </a:xfrm>
        </p:spPr>
        <p:txBody>
          <a:bodyPr anchor="ctr">
            <a:normAutofit/>
          </a:bodyPr>
          <a:lstStyle/>
          <a:p>
            <a:r>
              <a:rPr kumimoji="0" lang="en-GB" sz="4400" b="0" i="0" u="none" strike="noStrike" kern="1200" cap="all" spc="0" normalizeH="0" baseline="0" noProof="0" dirty="0">
                <a:ln>
                  <a:noFill/>
                </a:ln>
                <a:solidFill>
                  <a:prstClr val="black"/>
                </a:solidFill>
                <a:effectLst/>
                <a:uLnTx/>
                <a:uFillTx/>
                <a:latin typeface="Aptos Display" panose="020B0004020202020204" pitchFamily="34" charset="0"/>
                <a:ea typeface="+mj-ea"/>
                <a:cs typeface="+mj-cs"/>
              </a:rPr>
              <a:t>Right Wing Terrorism</a:t>
            </a:r>
            <a:endParaRPr lang="en-GB" dirty="0"/>
          </a:p>
        </p:txBody>
      </p:sp>
      <p:sp>
        <p:nvSpPr>
          <p:cNvPr id="3" name="Content Placeholder 2">
            <a:extLst>
              <a:ext uri="{FF2B5EF4-FFF2-40B4-BE49-F238E27FC236}">
                <a16:creationId xmlns:a16="http://schemas.microsoft.com/office/drawing/2014/main" id="{5C37909F-3FAF-3E9C-DD45-A692809B6010}"/>
              </a:ext>
            </a:extLst>
          </p:cNvPr>
          <p:cNvSpPr>
            <a:spLocks noGrp="1"/>
          </p:cNvSpPr>
          <p:nvPr>
            <p:ph idx="1"/>
          </p:nvPr>
        </p:nvSpPr>
        <p:spPr>
          <a:xfrm>
            <a:off x="1034797" y="2008046"/>
            <a:ext cx="10122408" cy="3082149"/>
          </a:xfrm>
        </p:spPr>
        <p:txBody>
          <a:bodyPr>
            <a:normAutofit fontScale="40000" lnSpcReduction="20000"/>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4500" b="0" i="0" u="none" strike="noStrike" kern="1200" cap="none" spc="0" normalizeH="0" baseline="0" noProof="0" dirty="0">
                <a:ln>
                  <a:noFill/>
                </a:ln>
                <a:solidFill>
                  <a:srgbClr val="0B0C0C"/>
                </a:solidFill>
                <a:effectLst/>
                <a:uLnTx/>
                <a:uFillTx/>
                <a:latin typeface="Aptos" panose="020B0004020202020204" pitchFamily="34" charset="0"/>
              </a:rPr>
              <a:t>Since 2017, the police have disrupted eight terrorist plots related to violent right-wing extremist ideologies. The threat from right-wing terrorism has evolved in recent years and is growing. </a:t>
            </a: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en-GB" sz="4500" b="0" i="0" u="none" strike="noStrike" kern="1200" cap="none" spc="0" normalizeH="0" baseline="0" noProof="0" dirty="0">
              <a:ln>
                <a:noFill/>
              </a:ln>
              <a:solidFill>
                <a:srgbClr val="0B0C0C"/>
              </a:solidFill>
              <a:effectLst/>
              <a:uLnTx/>
              <a:uFillTx/>
              <a:latin typeface="Aptos" panose="020B00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4500" b="0" i="0" u="none" strike="noStrike" kern="1200" cap="none" spc="0" normalizeH="0" baseline="0" noProof="0" dirty="0">
                <a:ln>
                  <a:noFill/>
                </a:ln>
                <a:solidFill>
                  <a:srgbClr val="0B0C0C"/>
                </a:solidFill>
                <a:effectLst/>
                <a:uLnTx/>
                <a:uFillTx/>
                <a:latin typeface="Aptos" panose="020B0004020202020204" pitchFamily="34" charset="0"/>
              </a:rPr>
              <a:t>The UK Government has ‘Proscribed’ (banned) a number of Right Wing extremist groups e.g. National Action, Scottish Dawn and National Socialist Anti-Capitalist Action as aliases of National Action. </a:t>
            </a: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en-GB" sz="4500" b="0" i="0" u="none" strike="noStrike" kern="1200" cap="none" spc="0" normalizeH="0" baseline="0" noProof="0" dirty="0">
              <a:ln>
                <a:noFill/>
              </a:ln>
              <a:solidFill>
                <a:srgbClr val="0B0C0C"/>
              </a:solidFill>
              <a:effectLst/>
              <a:uLnTx/>
              <a:uFillTx/>
              <a:latin typeface="Aptos" panose="020B00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4500" b="0" i="0" u="none" strike="noStrike" kern="1200" cap="none" spc="0" normalizeH="0" baseline="0" noProof="0" dirty="0">
                <a:ln>
                  <a:noFill/>
                </a:ln>
                <a:solidFill>
                  <a:srgbClr val="0B0C0C"/>
                </a:solidFill>
                <a:effectLst/>
                <a:uLnTx/>
                <a:uFillTx/>
                <a:latin typeface="Aptos" panose="020B0004020202020204" pitchFamily="34" charset="0"/>
              </a:rPr>
              <a:t>The threat we face from the ideology of the far-right has been steadily increasing over recent years. </a:t>
            </a:r>
          </a:p>
          <a:p>
            <a:endParaRPr lang="en-GB" sz="1900" dirty="0"/>
          </a:p>
        </p:txBody>
      </p:sp>
      <p:pic>
        <p:nvPicPr>
          <p:cNvPr id="18" name="Picture 17">
            <a:extLst>
              <a:ext uri="{FF2B5EF4-FFF2-40B4-BE49-F238E27FC236}">
                <a16:creationId xmlns:a16="http://schemas.microsoft.com/office/drawing/2014/main" id="{8FF6B53C-C056-4D6F-EB58-9BDB351FDF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4270718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96F0D348-AFF6-CEA6-9210-B50439567F4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3F933-C4F2-3E50-FD59-6F39FE48E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778D05C7-F07D-D6CC-136F-03F3271C9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E1A87EAD-40A8-9A22-6B63-4CEDCDF6E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6B5FD5CE-1162-00BA-1FCB-A5A39652B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6EE8EFA6-B628-4DA9-D944-3B2CDEFC01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ABB658C8-123D-45E3-9E5B-2B44B067FA3F}"/>
              </a:ext>
            </a:extLst>
          </p:cNvPr>
          <p:cNvSpPr>
            <a:spLocks noGrp="1"/>
          </p:cNvSpPr>
          <p:nvPr>
            <p:ph type="title"/>
          </p:nvPr>
        </p:nvSpPr>
        <p:spPr>
          <a:xfrm>
            <a:off x="1451579" y="1376053"/>
            <a:ext cx="9405891" cy="1002990"/>
          </a:xfrm>
        </p:spPr>
        <p:txBody>
          <a:bodyPr anchor="ctr">
            <a:normAutofit/>
          </a:bodyPr>
          <a:lstStyle/>
          <a:p>
            <a:r>
              <a:rPr kumimoji="0" lang="en-GB" b="0" i="0" u="none" strike="noStrike" kern="1200" cap="all" spc="0" normalizeH="0" baseline="0" noProof="0" dirty="0">
                <a:ln>
                  <a:noFill/>
                </a:ln>
                <a:effectLst/>
                <a:uLnTx/>
                <a:uFillTx/>
                <a:latin typeface="Aptos Display" panose="020B0004020202020204" pitchFamily="34" charset="0"/>
                <a:ea typeface="+mj-ea"/>
                <a:cs typeface="+mj-cs"/>
              </a:rPr>
              <a:t>Disrupted attacks in The 2020’s</a:t>
            </a:r>
            <a:endParaRPr lang="en-GB" dirty="0"/>
          </a:p>
        </p:txBody>
      </p:sp>
      <p:sp>
        <p:nvSpPr>
          <p:cNvPr id="3" name="Content Placeholder 2">
            <a:extLst>
              <a:ext uri="{FF2B5EF4-FFF2-40B4-BE49-F238E27FC236}">
                <a16:creationId xmlns:a16="http://schemas.microsoft.com/office/drawing/2014/main" id="{A28B6A1C-9F7F-CAD4-3FBE-96ADE94AE045}"/>
              </a:ext>
            </a:extLst>
          </p:cNvPr>
          <p:cNvSpPr>
            <a:spLocks noGrp="1"/>
          </p:cNvSpPr>
          <p:nvPr>
            <p:ph idx="1"/>
          </p:nvPr>
        </p:nvSpPr>
        <p:spPr>
          <a:xfrm>
            <a:off x="1451579" y="2464991"/>
            <a:ext cx="9405891" cy="2403571"/>
          </a:xfrm>
        </p:spPr>
        <p:txBody>
          <a:bodyPr>
            <a:normAutofit/>
          </a:bodyPr>
          <a:lstStyle/>
          <a:p>
            <a:pPr>
              <a:buFont typeface="Arial" panose="020B0604020202020204" pitchFamily="34" charset="0"/>
              <a:buChar char="•"/>
            </a:pPr>
            <a:r>
              <a:rPr lang="en-GB" sz="1900" b="0" i="0">
                <a:effectLst/>
                <a:latin typeface="Arial" panose="020B0604020202020204" pitchFamily="34" charset="0"/>
              </a:rPr>
              <a:t>5 March 2022: Male plotted to "kill thousands" in an attack on an unspecified target in London. He purchased knives and attempted to construct a bomb. Several other people were arrested for failing to report the plot to the police.</a:t>
            </a:r>
          </a:p>
          <a:p>
            <a:pPr>
              <a:buFont typeface="Arial" panose="020B0604020202020204" pitchFamily="34" charset="0"/>
              <a:buChar char="•"/>
            </a:pPr>
            <a:r>
              <a:rPr lang="en-GB" sz="1900" b="0" i="0">
                <a:effectLst/>
                <a:latin typeface="Arial" panose="020B0604020202020204" pitchFamily="34" charset="0"/>
              </a:rPr>
              <a:t>23 September 2022: Male arrested while travelling from Brighton to London intending to assassinate a Christian preacher and allegedly planned to kill others, in Hyde Park</a:t>
            </a:r>
          </a:p>
          <a:p>
            <a:endParaRPr lang="en-GB" sz="1900"/>
          </a:p>
        </p:txBody>
      </p:sp>
      <p:pic>
        <p:nvPicPr>
          <p:cNvPr id="18" name="Picture 17">
            <a:extLst>
              <a:ext uri="{FF2B5EF4-FFF2-40B4-BE49-F238E27FC236}">
                <a16:creationId xmlns:a16="http://schemas.microsoft.com/office/drawing/2014/main" id="{680BFE53-756A-4E8E-C3E3-B2FC1666EB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97977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5854668D-F33E-A270-634C-3EBADFC60E5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192B6DAC-01B2-843E-9722-C02F7EF258FE}"/>
              </a:ext>
            </a:extLst>
          </p:cNvPr>
          <p:cNvSpPr>
            <a:spLocks noGrp="1"/>
          </p:cNvSpPr>
          <p:nvPr>
            <p:ph type="title"/>
          </p:nvPr>
        </p:nvSpPr>
        <p:spPr>
          <a:xfrm>
            <a:off x="1451579" y="1376053"/>
            <a:ext cx="9405891" cy="1002990"/>
          </a:xfrm>
        </p:spPr>
        <p:txBody>
          <a:bodyPr anchor="ctr">
            <a:normAutofit/>
          </a:bodyPr>
          <a:lstStyle/>
          <a:p>
            <a:r>
              <a:rPr lang="en-GB" dirty="0">
                <a:latin typeface="Aptos Display" panose="020B0004020202020204" pitchFamily="34" charset="0"/>
              </a:rPr>
              <a:t>Disrupted attacks in The 2020’s</a:t>
            </a:r>
          </a:p>
        </p:txBody>
      </p:sp>
      <p:sp>
        <p:nvSpPr>
          <p:cNvPr id="3" name="Content Placeholder 2">
            <a:extLst>
              <a:ext uri="{FF2B5EF4-FFF2-40B4-BE49-F238E27FC236}">
                <a16:creationId xmlns:a16="http://schemas.microsoft.com/office/drawing/2014/main" id="{1A3B81F1-BC54-8E50-79E0-C65155868B77}"/>
              </a:ext>
            </a:extLst>
          </p:cNvPr>
          <p:cNvSpPr>
            <a:spLocks noGrp="1"/>
          </p:cNvSpPr>
          <p:nvPr>
            <p:ph idx="1"/>
          </p:nvPr>
        </p:nvSpPr>
        <p:spPr>
          <a:xfrm>
            <a:off x="1451579" y="2214881"/>
            <a:ext cx="9405891" cy="2653682"/>
          </a:xfrm>
        </p:spPr>
        <p:txBody>
          <a:bodyPr>
            <a:normAutofit fontScale="85000" lnSpcReduction="20000"/>
          </a:bodyPr>
          <a:lstStyle/>
          <a:p>
            <a:pPr>
              <a:lnSpc>
                <a:spcPct val="110000"/>
              </a:lnSpc>
            </a:pPr>
            <a:r>
              <a:rPr lang="en-GB" sz="2400" b="0" i="0" dirty="0">
                <a:effectLst/>
                <a:latin typeface="Aptos" panose="020B0004020202020204" pitchFamily="34" charset="0"/>
              </a:rPr>
              <a:t>20 January 2023 – Attempted bombing of St JAMES Hospital Leeds in a Islamic State-inspired suicide attack on a hospital in Leeds and an RAF base using 10 kg of explosives. </a:t>
            </a:r>
          </a:p>
          <a:p>
            <a:pPr marL="228600" marR="0" lvl="0" indent="-228600" defTabSz="914400" rtl="0" eaLnBrk="1" fontAlgn="auto" latinLnBrk="0" hangingPunct="1">
              <a:lnSpc>
                <a:spcPct val="110000"/>
              </a:lnSpc>
              <a:spcBef>
                <a:spcPts val="1000"/>
              </a:spcBef>
              <a:spcAft>
                <a:spcPts val="0"/>
              </a:spcAft>
              <a:buClr>
                <a:srgbClr val="B71E42"/>
              </a:buClr>
              <a:buSzPct val="100000"/>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0B0004020202020204" pitchFamily="34" charset="0"/>
              </a:rPr>
              <a:t>18 March 2024: An anarchist, planned to launch a bombing campaign aimed at politicians and government buildings, aiming to kill at least 50 people. He had acquired explosive chemicals and had been attempting to construct bombs at the time of arrest. He was motivated by hatred of the government and ecological beliefs. </a:t>
            </a:r>
            <a:endParaRPr lang="en-GB" sz="2400" b="0" i="0" dirty="0">
              <a:effectLst/>
              <a:latin typeface="Aptos" panose="020B0004020202020204" pitchFamily="34" charset="0"/>
            </a:endParaRPr>
          </a:p>
          <a:p>
            <a:pPr>
              <a:lnSpc>
                <a:spcPct val="110000"/>
              </a:lnSpc>
            </a:pPr>
            <a:endParaRPr lang="en-GB" sz="1700" dirty="0"/>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8036573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41FBCC41-B25F-9463-9737-43B45FBF58A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E7185D8A-2857-6E91-4D80-0BD0F43E8271}"/>
              </a:ext>
            </a:extLst>
          </p:cNvPr>
          <p:cNvSpPr>
            <a:spLocks noGrp="1"/>
          </p:cNvSpPr>
          <p:nvPr>
            <p:ph type="title"/>
          </p:nvPr>
        </p:nvSpPr>
        <p:spPr>
          <a:xfrm>
            <a:off x="1451579" y="1376053"/>
            <a:ext cx="9405891" cy="1002990"/>
          </a:xfrm>
        </p:spPr>
        <p:txBody>
          <a:bodyPr anchor="ctr">
            <a:normAutofit fontScale="9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en-GB" sz="4400" dirty="0">
                <a:latin typeface="Aptos Display" panose="020B0004020202020204" pitchFamily="34" charset="0"/>
              </a:rPr>
              <a:t>Policing terrorism </a:t>
            </a:r>
            <a:br>
              <a:rPr lang="en-GB" sz="4400" dirty="0">
                <a:latin typeface="Aptos Display" panose="020B0004020202020204" pitchFamily="34" charset="0"/>
              </a:rPr>
            </a:br>
            <a:r>
              <a:rPr kumimoji="0" lang="en-GB" sz="24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Task: How do we Police Terrorism? </a:t>
            </a:r>
            <a:br>
              <a:rPr kumimoji="0" lang="en-GB" sz="24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br>
            <a:endParaRPr lang="en-GB" sz="4400" dirty="0">
              <a:latin typeface="Aptos Display" panose="020B0004020202020204" pitchFamily="34" charset="0"/>
            </a:endParaRPr>
          </a:p>
        </p:txBody>
      </p:sp>
      <p:sp>
        <p:nvSpPr>
          <p:cNvPr id="3" name="Content Placeholder 2">
            <a:extLst>
              <a:ext uri="{FF2B5EF4-FFF2-40B4-BE49-F238E27FC236}">
                <a16:creationId xmlns:a16="http://schemas.microsoft.com/office/drawing/2014/main" id="{5FD74020-53E1-AFD8-D4B1-841B45232B14}"/>
              </a:ext>
            </a:extLst>
          </p:cNvPr>
          <p:cNvSpPr>
            <a:spLocks noGrp="1"/>
          </p:cNvSpPr>
          <p:nvPr>
            <p:ph idx="1"/>
          </p:nvPr>
        </p:nvSpPr>
        <p:spPr>
          <a:xfrm>
            <a:off x="1451579" y="2464991"/>
            <a:ext cx="9405891" cy="2403571"/>
          </a:xfrm>
        </p:spPr>
        <p:txBody>
          <a:bodyPr>
            <a:normAutofit/>
          </a:bodyPr>
          <a:lstStyle/>
          <a:p>
            <a:r>
              <a:rPr lang="en-GB" sz="2400" dirty="0">
                <a:latin typeface="Aptos" panose="020B0004020202020204" pitchFamily="34" charset="0"/>
              </a:rPr>
              <a:t>Investigation</a:t>
            </a:r>
          </a:p>
          <a:p>
            <a:r>
              <a:rPr lang="en-GB" sz="2400" dirty="0">
                <a:latin typeface="Aptos" panose="020B0004020202020204" pitchFamily="34" charset="0"/>
              </a:rPr>
              <a:t>Intelligence</a:t>
            </a:r>
          </a:p>
          <a:p>
            <a:r>
              <a:rPr lang="en-GB" sz="2400" dirty="0">
                <a:latin typeface="Aptos" panose="020B0004020202020204" pitchFamily="34" charset="0"/>
              </a:rPr>
              <a:t>Community Information</a:t>
            </a:r>
          </a:p>
          <a:p>
            <a:r>
              <a:rPr lang="en-GB" sz="2400" dirty="0">
                <a:latin typeface="Aptos" panose="020B0004020202020204" pitchFamily="34" charset="0"/>
              </a:rPr>
              <a:t>Technology</a:t>
            </a:r>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538987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2318443D-E1EA-9F5B-221C-4F6260473A7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93980E-78D8-EB3C-A3C1-75CB9ED9B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62F1E630-9363-163C-5B6D-38CE99FF24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70BA79A5-C744-4B15-7510-33ED433B5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F08FCBC8-A520-17EB-3EF6-86A90770C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A185B227-99B8-E020-1DA0-5B70D8011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9B6B4084-B11D-F2B4-29FF-2A20DAC8E7BF}"/>
              </a:ext>
            </a:extLst>
          </p:cNvPr>
          <p:cNvSpPr>
            <a:spLocks noGrp="1"/>
          </p:cNvSpPr>
          <p:nvPr>
            <p:ph type="title"/>
          </p:nvPr>
        </p:nvSpPr>
        <p:spPr>
          <a:xfrm>
            <a:off x="1451579" y="1376053"/>
            <a:ext cx="9405891" cy="1002990"/>
          </a:xfrm>
        </p:spPr>
        <p:txBody>
          <a:bodyPr anchor="ctr">
            <a:normAutofit/>
          </a:bodyPr>
          <a:lstStyle/>
          <a:p>
            <a:r>
              <a:rPr lang="en-GB" sz="4400" dirty="0">
                <a:latin typeface="Aptos Display" panose="020B0004020202020204" pitchFamily="34" charset="0"/>
              </a:rPr>
              <a:t>Policing terrorism </a:t>
            </a:r>
          </a:p>
        </p:txBody>
      </p:sp>
      <p:sp>
        <p:nvSpPr>
          <p:cNvPr id="3" name="Content Placeholder 2">
            <a:extLst>
              <a:ext uri="{FF2B5EF4-FFF2-40B4-BE49-F238E27FC236}">
                <a16:creationId xmlns:a16="http://schemas.microsoft.com/office/drawing/2014/main" id="{4BF7D7B8-13F8-3C2E-1B4C-2C62E9373596}"/>
              </a:ext>
            </a:extLst>
          </p:cNvPr>
          <p:cNvSpPr>
            <a:spLocks noGrp="1"/>
          </p:cNvSpPr>
          <p:nvPr>
            <p:ph idx="1"/>
          </p:nvPr>
        </p:nvSpPr>
        <p:spPr>
          <a:xfrm>
            <a:off x="1451579" y="2018413"/>
            <a:ext cx="9405891" cy="2850149"/>
          </a:xfrm>
        </p:spPr>
        <p:txBody>
          <a:bodyPr>
            <a:normAutofit fontScale="92500" lnSpcReduction="20000"/>
          </a:bodyPr>
          <a:lstStyle/>
          <a:p>
            <a:pPr marL="0" marR="0" lvl="0" indent="0" algn="just"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rgbClr val="231F20"/>
                </a:solidFill>
                <a:effectLst/>
                <a:uLnTx/>
                <a:uFillTx/>
                <a:latin typeface="Aptos" panose="020B0004020202020204" pitchFamily="34" charset="0"/>
                <a:cs typeface="Arial" panose="020B0604020202020204" pitchFamily="34" charset="0"/>
              </a:rPr>
              <a:t>Lambert and Parsons (2013) proposed two recommendations in respect of the notion of Community Based CT Policing: </a:t>
            </a:r>
          </a:p>
          <a:p>
            <a:pPr marL="457200" marR="0" lvl="0" indent="-457200" algn="just" defTabSz="914400" rtl="0" eaLnBrk="1" fontAlgn="auto" latinLnBrk="0" hangingPunct="1">
              <a:lnSpc>
                <a:spcPct val="150000"/>
              </a:lnSpc>
              <a:spcBef>
                <a:spcPts val="1000"/>
              </a:spcBef>
              <a:spcAft>
                <a:spcPts val="0"/>
              </a:spcAft>
              <a:buClrTx/>
              <a:buSzTx/>
              <a:buFont typeface="Arial" panose="020B0604020202020204" pitchFamily="34" charset="0"/>
              <a:buAutoNum type="arabicPeriod"/>
              <a:tabLst/>
              <a:defRPr/>
            </a:pPr>
            <a:r>
              <a:rPr kumimoji="0" lang="en-GB" sz="2600" b="0" i="0" u="none" strike="noStrike" kern="1200" cap="none" spc="0" normalizeH="0" baseline="0" noProof="0" dirty="0">
                <a:ln>
                  <a:noFill/>
                </a:ln>
                <a:solidFill>
                  <a:srgbClr val="231F20"/>
                </a:solidFill>
                <a:effectLst/>
                <a:uLnTx/>
                <a:uFillTx/>
                <a:latin typeface="Aptos" panose="020B0004020202020204" pitchFamily="34" charset="0"/>
                <a:cs typeface="Arial" panose="020B0604020202020204" pitchFamily="34" charset="0"/>
              </a:rPr>
              <a:t>Recognise the implications and limitations of ‘Policing by Consent’, and</a:t>
            </a:r>
          </a:p>
          <a:p>
            <a:pPr marL="457200" marR="0" lvl="0" indent="-457200" algn="just" defTabSz="914400" rtl="0" eaLnBrk="1" fontAlgn="auto" latinLnBrk="0" hangingPunct="1">
              <a:lnSpc>
                <a:spcPct val="150000"/>
              </a:lnSpc>
              <a:spcBef>
                <a:spcPts val="1000"/>
              </a:spcBef>
              <a:spcAft>
                <a:spcPts val="0"/>
              </a:spcAft>
              <a:buClrTx/>
              <a:buSzTx/>
              <a:buFont typeface="Arial" panose="020B0604020202020204" pitchFamily="34" charset="0"/>
              <a:buAutoNum type="arabicPeriod"/>
              <a:tabLst/>
              <a:defRPr/>
            </a:pPr>
            <a:r>
              <a:rPr kumimoji="0" lang="en-GB" sz="2600" b="0" i="0" u="none" strike="noStrike" kern="1200" cap="none" spc="0" normalizeH="0" baseline="0" noProof="0" dirty="0">
                <a:ln>
                  <a:noFill/>
                </a:ln>
                <a:solidFill>
                  <a:srgbClr val="231F20"/>
                </a:solidFill>
                <a:effectLst/>
                <a:uLnTx/>
                <a:uFillTx/>
                <a:latin typeface="Aptos" panose="020B0004020202020204" pitchFamily="34" charset="0"/>
                <a:cs typeface="Arial" panose="020B0604020202020204" pitchFamily="34" charset="0"/>
              </a:rPr>
              <a:t>Respect the legitimate religious beliefs of all communities. </a:t>
            </a:r>
          </a:p>
          <a:p>
            <a:endParaRPr lang="en-GB" dirty="0"/>
          </a:p>
        </p:txBody>
      </p:sp>
      <p:pic>
        <p:nvPicPr>
          <p:cNvPr id="18" name="Picture 17">
            <a:extLst>
              <a:ext uri="{FF2B5EF4-FFF2-40B4-BE49-F238E27FC236}">
                <a16:creationId xmlns:a16="http://schemas.microsoft.com/office/drawing/2014/main" id="{AE09E727-720F-0C9D-9316-C2B0271260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972959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C20A0ACE-9A4B-B198-24C6-6C92B1074D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F56719-DD9A-6D7A-46E9-E2441C80E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5D0F972C-96BC-1C11-82C6-FA6899336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13C8DBB1-108D-321E-C050-302A124466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1328AF8F-619C-4B6E-0810-129C34D46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4FE956BB-597A-B60B-E560-75B56C8B0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A260D1EF-DA7F-8E48-9DC9-8C82C7101F0B}"/>
              </a:ext>
            </a:extLst>
          </p:cNvPr>
          <p:cNvSpPr>
            <a:spLocks noGrp="1"/>
          </p:cNvSpPr>
          <p:nvPr>
            <p:ph type="title"/>
          </p:nvPr>
        </p:nvSpPr>
        <p:spPr>
          <a:xfrm>
            <a:off x="1451579" y="1376053"/>
            <a:ext cx="9405891" cy="1002990"/>
          </a:xfrm>
        </p:spPr>
        <p:txBody>
          <a:bodyPr anchor="ctr">
            <a:normAutofit/>
          </a:bodyPr>
          <a:lstStyle/>
          <a:p>
            <a:r>
              <a:rPr lang="en-GB" sz="4400" dirty="0">
                <a:latin typeface="Aptos Display" panose="020B0004020202020204" pitchFamily="34" charset="0"/>
              </a:rPr>
              <a:t>Policing terrorism </a:t>
            </a:r>
          </a:p>
        </p:txBody>
      </p:sp>
      <p:sp>
        <p:nvSpPr>
          <p:cNvPr id="3" name="Content Placeholder 2">
            <a:extLst>
              <a:ext uri="{FF2B5EF4-FFF2-40B4-BE49-F238E27FC236}">
                <a16:creationId xmlns:a16="http://schemas.microsoft.com/office/drawing/2014/main" id="{BCB5378D-CC4B-464B-CB55-58D5400003FC}"/>
              </a:ext>
            </a:extLst>
          </p:cNvPr>
          <p:cNvSpPr>
            <a:spLocks noGrp="1"/>
          </p:cNvSpPr>
          <p:nvPr>
            <p:ph idx="1"/>
          </p:nvPr>
        </p:nvSpPr>
        <p:spPr>
          <a:xfrm>
            <a:off x="1451579" y="2464991"/>
            <a:ext cx="9405891" cy="2403571"/>
          </a:xfrm>
        </p:spPr>
        <p:txBody>
          <a:bodyPr>
            <a:norm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B0C0C"/>
                </a:solidFill>
                <a:effectLst/>
                <a:uLnTx/>
                <a:uFillTx/>
                <a:latin typeface="Aptos" panose="020B0004020202020204" pitchFamily="34" charset="0"/>
              </a:rPr>
              <a:t>According to the National Counter Terrorism Security Office (</a:t>
            </a:r>
            <a:r>
              <a:rPr kumimoji="0" lang="en-GB" sz="2400" b="0" i="0" u="none" strike="noStrike" kern="1200" cap="none" spc="0" normalizeH="0" baseline="0" noProof="0" dirty="0" err="1">
                <a:ln>
                  <a:noFill/>
                </a:ln>
                <a:solidFill>
                  <a:srgbClr val="0B0C0C"/>
                </a:solidFill>
                <a:effectLst/>
                <a:uLnTx/>
                <a:uFillTx/>
                <a:latin typeface="Aptos" panose="020B0004020202020204" pitchFamily="34" charset="0"/>
              </a:rPr>
              <a:t>NaCTSO</a:t>
            </a:r>
            <a:r>
              <a:rPr kumimoji="0" lang="en-GB" sz="2400" b="0" i="0" u="none" strike="noStrike" kern="1200" cap="none" spc="0" normalizeH="0" baseline="0" noProof="0" dirty="0">
                <a:ln>
                  <a:noFill/>
                </a:ln>
                <a:solidFill>
                  <a:srgbClr val="0B0C0C"/>
                </a:solidFill>
                <a:effectLst/>
                <a:uLnTx/>
                <a:uFillTx/>
                <a:latin typeface="Aptos" panose="020B0004020202020204" pitchFamily="34" charset="0"/>
              </a:rPr>
              <a:t>) communities play an important part in the fight against terrorism and help defeat terrorism.</a:t>
            </a:r>
          </a:p>
          <a:p>
            <a:pPr marL="0" indent="0">
              <a:buNone/>
            </a:pPr>
            <a:endParaRPr lang="en-GB" dirty="0"/>
          </a:p>
        </p:txBody>
      </p:sp>
      <p:pic>
        <p:nvPicPr>
          <p:cNvPr id="18" name="Picture 17">
            <a:extLst>
              <a:ext uri="{FF2B5EF4-FFF2-40B4-BE49-F238E27FC236}">
                <a16:creationId xmlns:a16="http://schemas.microsoft.com/office/drawing/2014/main" id="{5887A9AA-8A8E-5A5B-0CB6-0C9AD32DA6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585871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E1FBFDC2-934B-E772-6ECF-5612C142C9D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3D0E6E-FD94-76BB-440D-07E571453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B00CBDFB-EE51-3135-198B-CC096E971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7FB14611-E41B-EF8F-D129-779EE99D9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3">
            <a:extLst>
              <a:ext uri="{FF2B5EF4-FFF2-40B4-BE49-F238E27FC236}">
                <a16:creationId xmlns:a16="http://schemas.microsoft.com/office/drawing/2014/main" id="{183AF3A6-4134-63A0-7343-64381545E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6" name="Rectangle 15">
            <a:extLst>
              <a:ext uri="{FF2B5EF4-FFF2-40B4-BE49-F238E27FC236}">
                <a16:creationId xmlns:a16="http://schemas.microsoft.com/office/drawing/2014/main" id="{7E7D7D0C-7670-EB27-CE05-C5EFDA9F4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A2670DC4-4ECD-6A02-8794-649577364FC0}"/>
              </a:ext>
            </a:extLst>
          </p:cNvPr>
          <p:cNvSpPr>
            <a:spLocks noGrp="1"/>
          </p:cNvSpPr>
          <p:nvPr>
            <p:ph type="title"/>
          </p:nvPr>
        </p:nvSpPr>
        <p:spPr>
          <a:xfrm>
            <a:off x="1451579" y="1376053"/>
            <a:ext cx="9405891" cy="1002990"/>
          </a:xfrm>
        </p:spPr>
        <p:txBody>
          <a:bodyPr anchor="ctr">
            <a:normAutofit/>
          </a:bodyPr>
          <a:lstStyle/>
          <a:p>
            <a:r>
              <a:rPr lang="en-GB" sz="4400" dirty="0">
                <a:latin typeface="Aptos Display" panose="020B0004020202020204" pitchFamily="34" charset="0"/>
              </a:rPr>
              <a:t>Policing terrorism </a:t>
            </a:r>
          </a:p>
        </p:txBody>
      </p:sp>
      <p:sp>
        <p:nvSpPr>
          <p:cNvPr id="3" name="Content Placeholder 2">
            <a:extLst>
              <a:ext uri="{FF2B5EF4-FFF2-40B4-BE49-F238E27FC236}">
                <a16:creationId xmlns:a16="http://schemas.microsoft.com/office/drawing/2014/main" id="{5C067F63-EFC2-01F9-7CC2-6FCD8A87AB7B}"/>
              </a:ext>
            </a:extLst>
          </p:cNvPr>
          <p:cNvSpPr>
            <a:spLocks noGrp="1"/>
          </p:cNvSpPr>
          <p:nvPr>
            <p:ph idx="1"/>
          </p:nvPr>
        </p:nvSpPr>
        <p:spPr>
          <a:xfrm>
            <a:off x="1451579" y="2464991"/>
            <a:ext cx="9405891" cy="2403571"/>
          </a:xfrm>
        </p:spPr>
        <p:txBody>
          <a:bodyPr>
            <a:normAutofit/>
          </a:bodyPr>
          <a:lstStyle/>
          <a:p>
            <a:pPr marL="0" indent="0">
              <a:buNone/>
            </a:pPr>
            <a:endParaRPr lang="en-GB" dirty="0"/>
          </a:p>
        </p:txBody>
      </p:sp>
      <p:pic>
        <p:nvPicPr>
          <p:cNvPr id="18" name="Picture 17">
            <a:extLst>
              <a:ext uri="{FF2B5EF4-FFF2-40B4-BE49-F238E27FC236}">
                <a16:creationId xmlns:a16="http://schemas.microsoft.com/office/drawing/2014/main" id="{06850637-80EC-7347-F52F-0056ABF33C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2109453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cxnSp>
        <p:nvCxnSpPr>
          <p:cNvPr id="19" name="Straight Connector 18">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1" name="Rectangle 20">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Content Placeholder 13">
            <a:extLst>
              <a:ext uri="{FF2B5EF4-FFF2-40B4-BE49-F238E27FC236}">
                <a16:creationId xmlns:a16="http://schemas.microsoft.com/office/drawing/2014/main" id="{D3C18513-0B4A-AF70-AE72-449C3E2C0F75}"/>
              </a:ext>
            </a:extLst>
          </p:cNvPr>
          <p:cNvSpPr>
            <a:spLocks noGrp="1"/>
          </p:cNvSpPr>
          <p:nvPr>
            <p:ph idx="1"/>
          </p:nvPr>
        </p:nvSpPr>
        <p:spPr>
          <a:xfrm>
            <a:off x="1451581" y="2015732"/>
            <a:ext cx="3526523" cy="3450613"/>
          </a:xfrm>
        </p:spPr>
        <p:txBody>
          <a:bodyPr>
            <a:normAutofit/>
          </a:bodyPr>
          <a:lstStyle/>
          <a:p>
            <a:r>
              <a:rPr lang="en-US" sz="4400" dirty="0">
                <a:latin typeface="Aptos Display" panose="020B0004020202020204" pitchFamily="34" charset="0"/>
              </a:rPr>
              <a:t>Any Questions</a:t>
            </a:r>
          </a:p>
        </p:txBody>
      </p:sp>
      <p:grpSp>
        <p:nvGrpSpPr>
          <p:cNvPr id="23" name="Group 22">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24" name="Rectangle 23">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5" name="Rectangle 24">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pSp>
      <p:sp>
        <p:nvSpPr>
          <p:cNvPr id="27" name="Rectangle 26">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10" name="Content Placeholder 9" descr="A hand writing a thank you message&#10;&#10;AI-generated content may be incorrect.">
            <a:extLst>
              <a:ext uri="{FF2B5EF4-FFF2-40B4-BE49-F238E27FC236}">
                <a16:creationId xmlns:a16="http://schemas.microsoft.com/office/drawing/2014/main" id="{733F20C3-2F61-4C28-8C8B-506DBE6A08D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3926" y="1440238"/>
            <a:ext cx="4821551" cy="3218385"/>
          </a:xfrm>
          <a:prstGeom prst="rect">
            <a:avLst/>
          </a:prstGeom>
        </p:spPr>
      </p:pic>
      <p:pic>
        <p:nvPicPr>
          <p:cNvPr id="29" name="Picture 28">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66347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3</TotalTime>
  <Words>919</Words>
  <Application>Microsoft Office PowerPoint</Application>
  <PresentationFormat>Widescreen</PresentationFormat>
  <Paragraphs>76</Paragraphs>
  <Slides>28</Slides>
  <Notes>0</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Aptos</vt:lpstr>
      <vt:lpstr>Aptos Display</vt:lpstr>
      <vt:lpstr>Arial</vt:lpstr>
      <vt:lpstr>Calibri</vt:lpstr>
      <vt:lpstr>Gill Sans MT</vt:lpstr>
      <vt:lpstr>Titillium Web</vt:lpstr>
      <vt:lpstr>Wingdings</vt:lpstr>
      <vt:lpstr>Gallery</vt:lpstr>
      <vt:lpstr>The Changing Face  of  Terrorism </vt:lpstr>
      <vt:lpstr>What is Terrorism ?</vt:lpstr>
      <vt:lpstr>What does this mean?</vt:lpstr>
      <vt:lpstr>What do Terrorists want?</vt:lpstr>
      <vt:lpstr>Origins of terrorism Sicarii (Zealots)</vt:lpstr>
      <vt:lpstr>New Terrorism</vt:lpstr>
      <vt:lpstr>Harrods 17th December 1983</vt:lpstr>
      <vt:lpstr>Canary Wharf 1996</vt:lpstr>
      <vt:lpstr>The Dissidents – Four Main Groups </vt:lpstr>
      <vt:lpstr>PowerPoint Presentation</vt:lpstr>
      <vt:lpstr>2018 - 2019</vt:lpstr>
      <vt:lpstr>Lone Wolf Terrorism</vt:lpstr>
      <vt:lpstr>PowerPoint Presentation</vt:lpstr>
      <vt:lpstr>Islamist Terrorism</vt:lpstr>
      <vt:lpstr>PowerPoint Presentation</vt:lpstr>
      <vt:lpstr>Mumbai  MTFA 2008</vt:lpstr>
      <vt:lpstr>Paris 2015</vt:lpstr>
      <vt:lpstr>Nice July 2016</vt:lpstr>
      <vt:lpstr>London bridge 2017 </vt:lpstr>
      <vt:lpstr>Other terrorist threats</vt:lpstr>
      <vt:lpstr>Right Wing Terrorism</vt:lpstr>
      <vt:lpstr>Disrupted attacks in The 2020’s</vt:lpstr>
      <vt:lpstr>Disrupted attacks in The 2020’s</vt:lpstr>
      <vt:lpstr>Policing terrorism  Task: How do we Police Terrorism?  </vt:lpstr>
      <vt:lpstr>Policing terrorism </vt:lpstr>
      <vt:lpstr>Policing terrorism </vt:lpstr>
      <vt:lpstr>Policing terrorism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1</cp:revision>
  <dcterms:created xsi:type="dcterms:W3CDTF">2025-10-19T10:10:23Z</dcterms:created>
  <dcterms:modified xsi:type="dcterms:W3CDTF">2025-10-19T10:13:32Z</dcterms:modified>
</cp:coreProperties>
</file>