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8" r:id="rId6"/>
    <p:sldId id="261" r:id="rId7"/>
    <p:sldId id="285" r:id="rId8"/>
    <p:sldId id="290" r:id="rId9"/>
    <p:sldId id="286" r:id="rId10"/>
    <p:sldId id="287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6A11A"/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32" autoAdjust="0"/>
    <p:restoredTop sz="76841" autoAdjust="0"/>
  </p:normalViewPr>
  <p:slideViewPr>
    <p:cSldViewPr snapToGrid="0">
      <p:cViewPr varScale="1">
        <p:scale>
          <a:sx n="75" d="100"/>
          <a:sy n="75" d="100"/>
        </p:scale>
        <p:origin x="90" y="5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57B-CDAE-4DEB-AEC8-C82DE2312E37}" type="datetimeFigureOut">
              <a:rPr lang="en-US" smtClean="0"/>
              <a:t>7/1/2022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1430A-4AA4-45C8-AC23-CD6B61C41A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B78EA-28CE-41D8-9043-90E391E5F567}" type="datetimeFigureOut">
              <a:rPr lang="en-US" noProof="0" smtClean="0"/>
              <a:t>7/1/2022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4D747-9380-41EE-9946-EC9EC0CA5D1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5725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References: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488088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Cameron, E. &amp; Green, M. (2015), Making Sense of Change Management: A Complete Guide to the Models, Tools and Techniques of Organisational Change, 4th edition, Kogan Page.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Kotter (2020) The 8-Step Process for Leading Change | Dr. John Kotter. Available at: https://www.kotterinc.com/8-step-process-for-leading-change/ (Accessed: 26 June 2022).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1:  Lewin's Change Model (2021) Change Management Models: 8 Proven Examples. Available at: https://www.process.st/change-management-models/ (Accessed: 26 June 2022).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2:  Kotter's Theory (2021) Change Management Models: 8 Proven Examples. Available at: https://www.process.st/change-management-models/ (Accessed: 26 June 2022).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28054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Force field analysis scale = 1 – 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Driving forces total = 18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Resisting forces total = 15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Driving forces outweigh, resisting forces and therefore change will happen.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Cameron, E. &amp; Green, M. (2015), Making Sense of Change Management: A Complete Guide to the Models, Tools and Techniques of Organisational Change, 4th edition, Kogan Page.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Mark, C. (2020) Lewin’s Force Field Analysis Explained, Change Management Coach. Available at: https://www.change-management-coach.com/force-field-analysis.html (Accessed: 26 June 2022).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626723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  <a:p>
            <a:endParaRPr lang="en-GB" dirty="0"/>
          </a:p>
          <a:p>
            <a:pPr algn="l"/>
            <a:r>
              <a:rPr lang="en-GB" sz="1800" b="0" i="0" u="none" strike="noStrike" baseline="0" dirty="0">
                <a:solidFill>
                  <a:srgbClr val="000000"/>
                </a:solidFill>
                <a:latin typeface="Calibri" panose="020F0502020204030204" pitchFamily="34" charset="0"/>
              </a:rPr>
              <a:t>Barrington, R. (2018) ‘What Is Mendelow’s Matrix And How Is It Useful?’, Oxford College of Marketing Blog, 23 April. Available at: https://blog.oxfordcollegeofmarketing.com/2018/04/23/what-is-mendelows-matrix-and-how-is-it-useful/ (Accessed: 30 June 2022).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933563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Canning, J. and Found, P.A. (2015) ‘The effect of resistance in organizational change programmes: A study of a lean transformation’, International Journal of Quality and Service Sciences. Edited by P.J.J.D. Professor Su Mi Dahlgaard-Park, 7(2/3), pp. 274–295. Available at: https://doi.org/10.1108/IJQSS-02-2015-0018.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Cameron, E. &amp; Green, M. (2015), Making Sense of Change Management: A Complete Guide to the Models, Tools and Techniques of Organisational Change, 4th edition, Kogan Page.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TED (2016) 5 ways to lead in an era of constant change | Jim Hemerling. Available at: https://www.youtube.com/watch?v=urntcMUJR9M (Accessed: 26 June 2022).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Primeast US (2016) 7 Strategies for Overcoming Resistance to Change. Available at: https://www.youtube.com/watch?v=o9ulQvQdBQY (Accessed: 26 June 2022).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Font typeface="+mj-lt"/>
              <a:buAutoNum type="arabicPeriod"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Font typeface="+mj-lt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46616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References:</a:t>
            </a:r>
          </a:p>
          <a:p>
            <a:endParaRPr lang="fr-FR" dirty="0"/>
          </a:p>
          <a:p>
            <a:r>
              <a:rPr lang="en-GB" dirty="0"/>
              <a:t>Figure 3: </a:t>
            </a:r>
            <a:r>
              <a:rPr lang="fr-FR" dirty="0"/>
              <a:t>Mendonca, K. (2018) ‘Change Management Toolkit’, p. 35. </a:t>
            </a:r>
            <a:r>
              <a:rPr lang="en-GB" dirty="0"/>
              <a:t>Available at: https://hr.berkeley.edu/sites/default/files/change_management_toolkit.pdf (Accessed: 26 June 2022).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861864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34D747-9380-41EE-9946-EC9EC0CA5D1E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96525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/>
            <a:r>
              <a:rPr lang="en-US" sz="1840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E0C167E-2626-40DB-AACF-D02543E29B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09700" y="1749570"/>
            <a:ext cx="9372600" cy="33588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1681163"/>
            <a:ext cx="5157787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812" y="1681163"/>
            <a:ext cx="5157788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2505075"/>
            <a:ext cx="5157787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2505075"/>
            <a:ext cx="5183188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290" y="1444649"/>
            <a:ext cx="7694310" cy="4579079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3D6C4-4840-40CC-AC84-17E24B3B7BDE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r>
              <a:rPr lang="en-US" noProof="0" dirty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7" r:id="rId7"/>
    <p:sldLayoutId id="2147483674" r:id="rId8"/>
    <p:sldLayoutId id="2147483665" r:id="rId9"/>
    <p:sldLayoutId id="2147483673" r:id="rId10"/>
    <p:sldLayoutId id="2147483662" r:id="rId11"/>
    <p:sldLayoutId id="2147483663" r:id="rId12"/>
    <p:sldLayoutId id="2147483664" r:id="rId13"/>
    <p:sldLayoutId id="2147483675" r:id="rId14"/>
    <p:sldLayoutId id="2147483676" r:id="rId15"/>
    <p:sldLayoutId id="2147483672" r:id="rId16"/>
    <p:sldLayoutId id="2147483667" r:id="rId17"/>
    <p:sldLayoutId id="214748366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microsoft.com/office/2007/relationships/media" Target="../media/media1.m4a"/><Relationship Id="rId1" Type="http://schemas.openxmlformats.org/officeDocument/2006/relationships/audio" Target="NULL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.png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1488" y="1016000"/>
            <a:ext cx="8503412" cy="3378708"/>
          </a:xfrm>
        </p:spPr>
        <p:txBody>
          <a:bodyPr/>
          <a:lstStyle/>
          <a:p>
            <a:r>
              <a:rPr lang="en-GB" sz="4800" b="1" dirty="0"/>
              <a:t>Analysis of Beyond Petroleum's (BP) net zero ambition and how it will impact change within the organisation</a:t>
            </a: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4610608"/>
            <a:ext cx="7077456" cy="10408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BMMB7000D</a:t>
            </a:r>
          </a:p>
          <a:p>
            <a:pPr marL="0" indent="0">
              <a:buNone/>
            </a:pPr>
            <a:r>
              <a:rPr lang="en-US" b="1" dirty="0"/>
              <a:t>Mohamed Kwaees</a:t>
            </a:r>
          </a:p>
          <a:p>
            <a:pPr marL="0" indent="0">
              <a:buNone/>
            </a:pPr>
            <a:r>
              <a:rPr lang="en-US" b="1" dirty="0"/>
              <a:t>SID - 2007419</a:t>
            </a:r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75C19A-1AAE-476A-A316-A2CF92D76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F2BC084-E6DB-4DE7-B309-042A85EBA70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3916590"/>
            <a:ext cx="9402006" cy="2128609"/>
          </a:xfrm>
        </p:spPr>
        <p:txBody>
          <a:bodyPr>
            <a:norm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This presentation will give a brief overview into BPs ambition in wanting to become a net zero-carbon emission organisation by 2050.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Lewin’s three-step model &amp; Kotter’s eight-step model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Force field analysis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Stakeholder analysis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Resistance to change 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Change initiative success</a:t>
            </a:r>
            <a:endParaRPr lang="en-US" sz="1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EF3A27-BDA4-4091-9CC3-69704FA1BAE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1190" b="35420"/>
          <a:stretch/>
        </p:blipFill>
        <p:spPr>
          <a:xfrm>
            <a:off x="-2" y="1352575"/>
            <a:ext cx="12192002" cy="2289897"/>
          </a:xfrm>
          <a:prstGeom prst="rect">
            <a:avLst/>
          </a:prstGeom>
          <a:noFill/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8E550E-0301-3B53-DE81-494BEA56CFF4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2959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7294" y="61928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486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562">
        <p:fade/>
      </p:transition>
    </mc:Choice>
    <mc:Fallback>
      <p:transition spd="med" advTm="356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26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950" y="493678"/>
            <a:ext cx="11214100" cy="535531"/>
          </a:xfrm>
        </p:spPr>
        <p:txBody>
          <a:bodyPr/>
          <a:lstStyle/>
          <a:p>
            <a:r>
              <a:rPr lang="en-US" dirty="0"/>
              <a:t>Change model appraisals and </a:t>
            </a:r>
            <a:r>
              <a:rPr lang="en-GB" dirty="0"/>
              <a:t>utilisation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4126B4-1E6C-4FFF-9282-40E18A85A07F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xfrm>
            <a:off x="1167606" y="1681163"/>
            <a:ext cx="5157787" cy="823912"/>
          </a:xfrm>
        </p:spPr>
        <p:txBody>
          <a:bodyPr/>
          <a:lstStyle/>
          <a:p>
            <a:r>
              <a:rPr lang="en-US" dirty="0"/>
              <a:t>[Figure 1] - Lewin’s Change Model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C87788-476B-4620-8002-A5C1177AD6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31012" y="1681163"/>
            <a:ext cx="5157788" cy="823912"/>
          </a:xfrm>
        </p:spPr>
        <p:txBody>
          <a:bodyPr/>
          <a:lstStyle/>
          <a:p>
            <a:r>
              <a:rPr lang="en-US" dirty="0"/>
              <a:t>[Figure 2] – Kotter’s 8-Step Model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9EA5256-5174-5D43-30D0-EC8DD60AF23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506" t="25521" r="7813" b="14160"/>
          <a:stretch/>
        </p:blipFill>
        <p:spPr>
          <a:xfrm>
            <a:off x="488950" y="2505075"/>
            <a:ext cx="6515100" cy="23764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FB99946-48A8-FDE0-100A-0345F2E1308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258" t="16502" r="7619" b="3432"/>
          <a:stretch/>
        </p:blipFill>
        <p:spPr>
          <a:xfrm>
            <a:off x="7682706" y="2190741"/>
            <a:ext cx="3546872" cy="334457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A84E5A-1A35-90B2-EB43-F1241703A40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671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84150" y="6159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270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03963">
        <p:fade/>
      </p:transition>
    </mc:Choice>
    <mc:Fallback>
      <p:transition spd="med" advTm="1039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/>
          <a:lstStyle/>
          <a:p>
            <a:pPr algn="ctr"/>
            <a:r>
              <a:rPr lang="en-GB" sz="3200" b="1" dirty="0"/>
              <a:t>Force Field Analysis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26F205E-28FA-95F7-2628-E97948E8EB85}"/>
              </a:ext>
            </a:extLst>
          </p:cNvPr>
          <p:cNvSpPr/>
          <p:nvPr/>
        </p:nvSpPr>
        <p:spPr>
          <a:xfrm>
            <a:off x="5045169" y="1260591"/>
            <a:ext cx="2012762" cy="501754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BP to reduce carbon emissions and become a NetZero organisation by 2050</a:t>
            </a:r>
          </a:p>
        </p:txBody>
      </p:sp>
      <p:sp>
        <p:nvSpPr>
          <p:cNvPr id="10" name="Right Arrow 4">
            <a:extLst>
              <a:ext uri="{FF2B5EF4-FFF2-40B4-BE49-F238E27FC236}">
                <a16:creationId xmlns:a16="http://schemas.microsoft.com/office/drawing/2014/main" id="{E2031D7D-0A05-A033-7BE4-ED3FE4DD10DD}"/>
              </a:ext>
            </a:extLst>
          </p:cNvPr>
          <p:cNvSpPr/>
          <p:nvPr/>
        </p:nvSpPr>
        <p:spPr>
          <a:xfrm>
            <a:off x="512956" y="1098394"/>
            <a:ext cx="3958683" cy="986883"/>
          </a:xfrm>
          <a:prstGeom prst="rightArrow">
            <a:avLst/>
          </a:prstGeom>
          <a:solidFill>
            <a:srgbClr val="00B050"/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Initiated by CEO</a:t>
            </a:r>
          </a:p>
        </p:txBody>
      </p:sp>
      <p:sp>
        <p:nvSpPr>
          <p:cNvPr id="12" name="Right Arrow 5">
            <a:extLst>
              <a:ext uri="{FF2B5EF4-FFF2-40B4-BE49-F238E27FC236}">
                <a16:creationId xmlns:a16="http://schemas.microsoft.com/office/drawing/2014/main" id="{9CB3C241-BF0E-FBDB-BC42-11937D8D6D02}"/>
              </a:ext>
            </a:extLst>
          </p:cNvPr>
          <p:cNvSpPr/>
          <p:nvPr/>
        </p:nvSpPr>
        <p:spPr>
          <a:xfrm>
            <a:off x="512955" y="2544335"/>
            <a:ext cx="3958683" cy="986883"/>
          </a:xfrm>
          <a:prstGeom prst="rightArrow">
            <a:avLst/>
          </a:prstGeom>
          <a:solidFill>
            <a:srgbClr val="00B050"/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Climate change and environmentalist </a:t>
            </a:r>
          </a:p>
        </p:txBody>
      </p:sp>
      <p:sp>
        <p:nvSpPr>
          <p:cNvPr id="13" name="Right Arrow 6">
            <a:extLst>
              <a:ext uri="{FF2B5EF4-FFF2-40B4-BE49-F238E27FC236}">
                <a16:creationId xmlns:a16="http://schemas.microsoft.com/office/drawing/2014/main" id="{9A097046-2B9E-3A63-652D-DA7545348FAD}"/>
              </a:ext>
            </a:extLst>
          </p:cNvPr>
          <p:cNvSpPr/>
          <p:nvPr/>
        </p:nvSpPr>
        <p:spPr>
          <a:xfrm>
            <a:off x="512955" y="3917794"/>
            <a:ext cx="3958683" cy="986883"/>
          </a:xfrm>
          <a:prstGeom prst="rightArrow">
            <a:avLst/>
          </a:prstGeom>
          <a:solidFill>
            <a:srgbClr val="00B050"/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Improve corporate image </a:t>
            </a:r>
          </a:p>
        </p:txBody>
      </p:sp>
      <p:sp>
        <p:nvSpPr>
          <p:cNvPr id="14" name="Right Arrow 7">
            <a:extLst>
              <a:ext uri="{FF2B5EF4-FFF2-40B4-BE49-F238E27FC236}">
                <a16:creationId xmlns:a16="http://schemas.microsoft.com/office/drawing/2014/main" id="{D36778F5-2EF9-F7C1-3224-1FA52EAC08BD}"/>
              </a:ext>
            </a:extLst>
          </p:cNvPr>
          <p:cNvSpPr/>
          <p:nvPr/>
        </p:nvSpPr>
        <p:spPr>
          <a:xfrm>
            <a:off x="512954" y="5291253"/>
            <a:ext cx="3958683" cy="986883"/>
          </a:xfrm>
          <a:prstGeom prst="rightArrow">
            <a:avLst/>
          </a:prstGeom>
          <a:solidFill>
            <a:srgbClr val="00B050"/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Competition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7C4484-D3F6-EF23-8E96-3F977F949014}"/>
              </a:ext>
            </a:extLst>
          </p:cNvPr>
          <p:cNvSpPr/>
          <p:nvPr/>
        </p:nvSpPr>
        <p:spPr>
          <a:xfrm>
            <a:off x="512954" y="312234"/>
            <a:ext cx="2676292" cy="446049"/>
          </a:xfrm>
          <a:prstGeom prst="rect">
            <a:avLst/>
          </a:prstGeom>
          <a:solidFill>
            <a:srgbClr val="00B050"/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Driving Forces</a:t>
            </a:r>
          </a:p>
        </p:txBody>
      </p:sp>
      <p:sp>
        <p:nvSpPr>
          <p:cNvPr id="18" name="Right Arrow 8">
            <a:extLst>
              <a:ext uri="{FF2B5EF4-FFF2-40B4-BE49-F238E27FC236}">
                <a16:creationId xmlns:a16="http://schemas.microsoft.com/office/drawing/2014/main" id="{513B1FC6-A7D2-6063-9D6D-7AB20180F445}"/>
              </a:ext>
            </a:extLst>
          </p:cNvPr>
          <p:cNvSpPr/>
          <p:nvPr/>
        </p:nvSpPr>
        <p:spPr>
          <a:xfrm rot="10800000">
            <a:off x="7631463" y="1135333"/>
            <a:ext cx="3958683" cy="986883"/>
          </a:xfrm>
          <a:prstGeom prst="rightArrow">
            <a:avLst/>
          </a:prstGeom>
          <a:gradFill flip="none" rotWithShape="1">
            <a:gsLst>
              <a:gs pos="0">
                <a:schemeClr val="accent3">
                  <a:satMod val="103000"/>
                  <a:lumMod val="102000"/>
                  <a:tint val="94000"/>
                </a:schemeClr>
              </a:gs>
              <a:gs pos="50000">
                <a:schemeClr val="accent3">
                  <a:satMod val="110000"/>
                  <a:lumMod val="100000"/>
                  <a:shade val="100000"/>
                </a:schemeClr>
              </a:gs>
              <a:gs pos="100000">
                <a:schemeClr val="accent3">
                  <a:lumMod val="99000"/>
                  <a:satMod val="120000"/>
                  <a:shade val="78000"/>
                </a:schemeClr>
              </a:gs>
            </a:gsLst>
            <a:lin ang="5400000" scaled="0"/>
            <a:tileRect/>
          </a:gra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 wrap="square" rtlCol="0" anchor="ctr"/>
          <a:lstStyle/>
          <a:p>
            <a:pPr algn="ctr"/>
            <a:r>
              <a:rPr lang="en-GB" dirty="0"/>
              <a:t> </a:t>
            </a:r>
          </a:p>
        </p:txBody>
      </p:sp>
      <p:sp>
        <p:nvSpPr>
          <p:cNvPr id="19" name="Right Arrow 9">
            <a:extLst>
              <a:ext uri="{FF2B5EF4-FFF2-40B4-BE49-F238E27FC236}">
                <a16:creationId xmlns:a16="http://schemas.microsoft.com/office/drawing/2014/main" id="{300D30F4-BD24-B46A-7019-D12555DE9F16}"/>
              </a:ext>
            </a:extLst>
          </p:cNvPr>
          <p:cNvSpPr/>
          <p:nvPr/>
        </p:nvSpPr>
        <p:spPr>
          <a:xfrm rot="10800000">
            <a:off x="7631462" y="2581274"/>
            <a:ext cx="3958683" cy="986883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Right Arrow 10">
            <a:extLst>
              <a:ext uri="{FF2B5EF4-FFF2-40B4-BE49-F238E27FC236}">
                <a16:creationId xmlns:a16="http://schemas.microsoft.com/office/drawing/2014/main" id="{D0EC905A-E565-8B29-E337-4FA86B0C7A39}"/>
              </a:ext>
            </a:extLst>
          </p:cNvPr>
          <p:cNvSpPr/>
          <p:nvPr/>
        </p:nvSpPr>
        <p:spPr>
          <a:xfrm rot="10800000">
            <a:off x="7631462" y="3954733"/>
            <a:ext cx="3958683" cy="986883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ight Arrow 11">
            <a:extLst>
              <a:ext uri="{FF2B5EF4-FFF2-40B4-BE49-F238E27FC236}">
                <a16:creationId xmlns:a16="http://schemas.microsoft.com/office/drawing/2014/main" id="{FB408FD3-C47C-3C2A-775F-80583D924DEF}"/>
              </a:ext>
            </a:extLst>
          </p:cNvPr>
          <p:cNvSpPr/>
          <p:nvPr/>
        </p:nvSpPr>
        <p:spPr>
          <a:xfrm rot="10800000">
            <a:off x="7631461" y="5328192"/>
            <a:ext cx="3958683" cy="986883"/>
          </a:xfrm>
          <a:prstGeom prst="rightArrow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40AC4F9-7BA1-D6B8-1768-ED8626B006D9}"/>
              </a:ext>
            </a:extLst>
          </p:cNvPr>
          <p:cNvSpPr/>
          <p:nvPr/>
        </p:nvSpPr>
        <p:spPr>
          <a:xfrm>
            <a:off x="8913852" y="393778"/>
            <a:ext cx="2676292" cy="446049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Resisting Forces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871331D-8850-F569-31D3-D834DA9C913D}"/>
              </a:ext>
            </a:extLst>
          </p:cNvPr>
          <p:cNvSpPr txBox="1"/>
          <p:nvPr/>
        </p:nvSpPr>
        <p:spPr>
          <a:xfrm>
            <a:off x="8026400" y="1409732"/>
            <a:ext cx="35971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Demand of fossil fuels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7747DB1-6755-7180-80FD-203E0D1FB956}"/>
              </a:ext>
            </a:extLst>
          </p:cNvPr>
          <p:cNvSpPr txBox="1"/>
          <p:nvPr/>
        </p:nvSpPr>
        <p:spPr>
          <a:xfrm>
            <a:off x="8023302" y="2859666"/>
            <a:ext cx="35971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Cost and expenses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5B91932-7899-EA1B-45BC-BD040B765CD1}"/>
              </a:ext>
            </a:extLst>
          </p:cNvPr>
          <p:cNvSpPr txBox="1"/>
          <p:nvPr/>
        </p:nvSpPr>
        <p:spPr>
          <a:xfrm>
            <a:off x="8061402" y="4251969"/>
            <a:ext cx="35971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Industry &amp; market share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DCA2B1C-BCB8-ECE8-6CD5-17A4F6422469}"/>
              </a:ext>
            </a:extLst>
          </p:cNvPr>
          <p:cNvSpPr txBox="1"/>
          <p:nvPr/>
        </p:nvSpPr>
        <p:spPr>
          <a:xfrm>
            <a:off x="8061402" y="5473624"/>
            <a:ext cx="359719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Employees (e.g. training and company culture)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E5895B0-12E4-04ED-6D64-F12062BE4815}"/>
              </a:ext>
            </a:extLst>
          </p:cNvPr>
          <p:cNvSpPr txBox="1"/>
          <p:nvPr/>
        </p:nvSpPr>
        <p:spPr>
          <a:xfrm>
            <a:off x="3840665" y="1404860"/>
            <a:ext cx="431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0D3165D-8AEF-C617-7EBD-7FA416AF7447}"/>
              </a:ext>
            </a:extLst>
          </p:cNvPr>
          <p:cNvSpPr txBox="1"/>
          <p:nvPr/>
        </p:nvSpPr>
        <p:spPr>
          <a:xfrm>
            <a:off x="3840665" y="2863550"/>
            <a:ext cx="431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D0D7574-F489-D9B3-F218-D592C4239E52}"/>
              </a:ext>
            </a:extLst>
          </p:cNvPr>
          <p:cNvSpPr txBox="1"/>
          <p:nvPr/>
        </p:nvSpPr>
        <p:spPr>
          <a:xfrm>
            <a:off x="3858166" y="4226569"/>
            <a:ext cx="431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9D213AE-1283-4C26-E5F6-4BF54D48359F}"/>
              </a:ext>
            </a:extLst>
          </p:cNvPr>
          <p:cNvSpPr txBox="1"/>
          <p:nvPr/>
        </p:nvSpPr>
        <p:spPr>
          <a:xfrm>
            <a:off x="3858166" y="5600028"/>
            <a:ext cx="431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53AA001-A3A8-7F1D-D3A0-34C6024C3770}"/>
              </a:ext>
            </a:extLst>
          </p:cNvPr>
          <p:cNvSpPr txBox="1"/>
          <p:nvPr/>
        </p:nvSpPr>
        <p:spPr>
          <a:xfrm>
            <a:off x="7781845" y="1448812"/>
            <a:ext cx="431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0151D41-753E-D017-775F-12A3DA1F0B13}"/>
              </a:ext>
            </a:extLst>
          </p:cNvPr>
          <p:cNvSpPr txBox="1"/>
          <p:nvPr/>
        </p:nvSpPr>
        <p:spPr>
          <a:xfrm>
            <a:off x="7781845" y="2907502"/>
            <a:ext cx="431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E9742DC-3DBE-B63A-7CFA-927FF83A3B30}"/>
              </a:ext>
            </a:extLst>
          </p:cNvPr>
          <p:cNvSpPr txBox="1"/>
          <p:nvPr/>
        </p:nvSpPr>
        <p:spPr>
          <a:xfrm>
            <a:off x="7799346" y="4270521"/>
            <a:ext cx="431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126C7F7-310D-6DBA-0E03-28262823AE3A}"/>
              </a:ext>
            </a:extLst>
          </p:cNvPr>
          <p:cNvSpPr txBox="1"/>
          <p:nvPr/>
        </p:nvSpPr>
        <p:spPr>
          <a:xfrm>
            <a:off x="7799346" y="5643980"/>
            <a:ext cx="431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4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D359D7-88D4-D3EC-9B7B-759FA34097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9698" y="624096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467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5225">
        <p:fade/>
      </p:transition>
    </mc:Choice>
    <mc:Fallback>
      <p:transition spd="med" advTm="5522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4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/>
          <a:lstStyle/>
          <a:p>
            <a:pPr algn="ctr"/>
            <a:r>
              <a:rPr lang="en-GB" sz="3200" b="1" dirty="0"/>
              <a:t>Stakeholder</a:t>
            </a:r>
            <a:r>
              <a:rPr lang="en-GB" dirty="0"/>
              <a:t> </a:t>
            </a:r>
            <a:r>
              <a:rPr lang="en-GB" sz="3200" b="1" dirty="0"/>
              <a:t>Analysis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C81857-C322-A185-9A4C-D7EFF8254D36}"/>
              </a:ext>
            </a:extLst>
          </p:cNvPr>
          <p:cNvSpPr/>
          <p:nvPr/>
        </p:nvSpPr>
        <p:spPr>
          <a:xfrm>
            <a:off x="3624416" y="1591719"/>
            <a:ext cx="2484284" cy="2189706"/>
          </a:xfrm>
          <a:prstGeom prst="rect">
            <a:avLst/>
          </a:prstGeom>
          <a:solidFill>
            <a:srgbClr val="C6A11A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Customers</a:t>
            </a:r>
          </a:p>
          <a:p>
            <a:pPr algn="ctr"/>
            <a:r>
              <a:rPr lang="en-GB" dirty="0"/>
              <a:t>Suppliers</a:t>
            </a:r>
          </a:p>
          <a:p>
            <a:pPr algn="ctr"/>
            <a:r>
              <a:rPr lang="en-GB" dirty="0"/>
              <a:t>Activist Groups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</a:p>
          <a:p>
            <a:pPr algn="ctr"/>
            <a:endParaRPr lang="en-GB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3526EEF-7DD8-A665-02FF-C8EDC83DAACD}"/>
              </a:ext>
            </a:extLst>
          </p:cNvPr>
          <p:cNvSpPr/>
          <p:nvPr/>
        </p:nvSpPr>
        <p:spPr>
          <a:xfrm>
            <a:off x="3624416" y="3781425"/>
            <a:ext cx="2484284" cy="2189706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Competitors</a:t>
            </a:r>
          </a:p>
          <a:p>
            <a:pPr algn="ctr"/>
            <a:r>
              <a:rPr lang="en-GB" dirty="0"/>
              <a:t>Wider public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BBB75C4-EADA-38C6-E088-DBE5B9FC29BF}"/>
              </a:ext>
            </a:extLst>
          </p:cNvPr>
          <p:cNvSpPr/>
          <p:nvPr/>
        </p:nvSpPr>
        <p:spPr>
          <a:xfrm>
            <a:off x="6108700" y="1591719"/>
            <a:ext cx="2484284" cy="218970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Investors</a:t>
            </a:r>
          </a:p>
          <a:p>
            <a:pPr algn="ctr"/>
            <a:r>
              <a:rPr lang="en-GB" dirty="0"/>
              <a:t>Board</a:t>
            </a:r>
          </a:p>
          <a:p>
            <a:pPr algn="ctr"/>
            <a:r>
              <a:rPr lang="en-GB" dirty="0"/>
              <a:t>CEO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69DEC84-5309-B895-E9CA-56D053BC22EC}"/>
              </a:ext>
            </a:extLst>
          </p:cNvPr>
          <p:cNvSpPr/>
          <p:nvPr/>
        </p:nvSpPr>
        <p:spPr>
          <a:xfrm>
            <a:off x="6108700" y="3781425"/>
            <a:ext cx="2484284" cy="2189706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Managers</a:t>
            </a:r>
          </a:p>
          <a:p>
            <a:pPr algn="ctr"/>
            <a:r>
              <a:rPr lang="en-GB" dirty="0"/>
              <a:t>Employees</a:t>
            </a:r>
          </a:p>
          <a:p>
            <a:pPr algn="ctr"/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D964996-70AD-256F-1B91-D768A84A0A5F}"/>
              </a:ext>
            </a:extLst>
          </p:cNvPr>
          <p:cNvSpPr txBox="1"/>
          <p:nvPr/>
        </p:nvSpPr>
        <p:spPr>
          <a:xfrm rot="16200000">
            <a:off x="1002079" y="3644906"/>
            <a:ext cx="44757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Power</a:t>
            </a:r>
          </a:p>
        </p:txBody>
      </p:sp>
      <p:sp>
        <p:nvSpPr>
          <p:cNvPr id="29" name="Arrow: Down 28">
            <a:extLst>
              <a:ext uri="{FF2B5EF4-FFF2-40B4-BE49-F238E27FC236}">
                <a16:creationId xmlns:a16="http://schemas.microsoft.com/office/drawing/2014/main" id="{9F9EEDAB-DCB4-9A0A-E4FF-DB571F41B987}"/>
              </a:ext>
            </a:extLst>
          </p:cNvPr>
          <p:cNvSpPr/>
          <p:nvPr/>
        </p:nvSpPr>
        <p:spPr>
          <a:xfrm rot="10800000">
            <a:off x="3354224" y="1362075"/>
            <a:ext cx="369334" cy="4659856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5" name="Arrow: Down 44">
            <a:extLst>
              <a:ext uri="{FF2B5EF4-FFF2-40B4-BE49-F238E27FC236}">
                <a16:creationId xmlns:a16="http://schemas.microsoft.com/office/drawing/2014/main" id="{0721F0C6-D52F-E6F5-881E-6CB006DA6796}"/>
              </a:ext>
            </a:extLst>
          </p:cNvPr>
          <p:cNvSpPr/>
          <p:nvPr/>
        </p:nvSpPr>
        <p:spPr>
          <a:xfrm rot="16200000">
            <a:off x="5971658" y="3342231"/>
            <a:ext cx="369334" cy="5416550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FFBFE6C-5454-8ED7-0C21-E9909ADB799F}"/>
              </a:ext>
            </a:extLst>
          </p:cNvPr>
          <p:cNvSpPr txBox="1"/>
          <p:nvPr/>
        </p:nvSpPr>
        <p:spPr>
          <a:xfrm>
            <a:off x="3783379" y="6159506"/>
            <a:ext cx="44757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Interest 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381542E-382F-64FB-2BFE-99F8CF04A113}"/>
              </a:ext>
            </a:extLst>
          </p:cNvPr>
          <p:cNvSpPr txBox="1"/>
          <p:nvPr/>
        </p:nvSpPr>
        <p:spPr>
          <a:xfrm>
            <a:off x="2797019" y="5566846"/>
            <a:ext cx="60642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Low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A3D4CC4-6901-FE18-F2B2-36D174FCC6B5}"/>
              </a:ext>
            </a:extLst>
          </p:cNvPr>
          <p:cNvSpPr txBox="1"/>
          <p:nvPr/>
        </p:nvSpPr>
        <p:spPr>
          <a:xfrm>
            <a:off x="3711255" y="6269659"/>
            <a:ext cx="60642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Low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BB21AC21-360A-39A4-048C-F746EBE29B2B}"/>
              </a:ext>
            </a:extLst>
          </p:cNvPr>
          <p:cNvSpPr txBox="1"/>
          <p:nvPr/>
        </p:nvSpPr>
        <p:spPr>
          <a:xfrm>
            <a:off x="7854233" y="6266483"/>
            <a:ext cx="60642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High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D82D5CB-FD8F-8A6E-02A9-E4FA539DC8A5}"/>
              </a:ext>
            </a:extLst>
          </p:cNvPr>
          <p:cNvSpPr txBox="1"/>
          <p:nvPr/>
        </p:nvSpPr>
        <p:spPr>
          <a:xfrm>
            <a:off x="2798598" y="1744119"/>
            <a:ext cx="60642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High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B9F6548-57C0-E8C2-3EC5-07198058DC22}"/>
              </a:ext>
            </a:extLst>
          </p:cNvPr>
          <p:cNvSpPr txBox="1"/>
          <p:nvPr/>
        </p:nvSpPr>
        <p:spPr>
          <a:xfrm>
            <a:off x="6099175" y="3817400"/>
            <a:ext cx="140652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Keep Informed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66F2CDDC-DCF2-D925-1273-406A40E38BB3}"/>
              </a:ext>
            </a:extLst>
          </p:cNvPr>
          <p:cNvSpPr txBox="1"/>
          <p:nvPr/>
        </p:nvSpPr>
        <p:spPr>
          <a:xfrm>
            <a:off x="6070601" y="1633512"/>
            <a:ext cx="162718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Manage Closely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79E5B9F5-3746-28BF-9111-2BF1045E63B3}"/>
              </a:ext>
            </a:extLst>
          </p:cNvPr>
          <p:cNvSpPr txBox="1"/>
          <p:nvPr/>
        </p:nvSpPr>
        <p:spPr>
          <a:xfrm>
            <a:off x="3543223" y="3799413"/>
            <a:ext cx="247657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Monitor (Minimum Effort)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8777ED3E-C8DD-FB75-200C-9EB67B0B303E}"/>
              </a:ext>
            </a:extLst>
          </p:cNvPr>
          <p:cNvSpPr txBox="1"/>
          <p:nvPr/>
        </p:nvSpPr>
        <p:spPr>
          <a:xfrm>
            <a:off x="3565449" y="1615525"/>
            <a:ext cx="162718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Keep Satisfied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34B92D-E274-4CAD-6A9F-A5E2E24C75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501" y="62611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208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1363">
        <p:fade/>
      </p:transition>
    </mc:Choice>
    <mc:Fallback>
      <p:transition spd="med" advTm="413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8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/>
          <a:lstStyle/>
          <a:p>
            <a:r>
              <a:rPr lang="en-GB" dirty="0"/>
              <a:t>I</a:t>
            </a:r>
            <a:r>
              <a:rPr lang="en-GB" sz="3200" b="1" dirty="0"/>
              <a:t>dentifying and dealing with resistance to the change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4126B4-1E6C-4FFF-9282-40E18A85A07F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en-US" dirty="0"/>
              <a:t>Resistance to change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C87788-476B-4620-8002-A5C1177AD6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Dealing with resistance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7DC4E62-1A34-4F98-A451-214F1808519C}"/>
              </a:ext>
            </a:extLst>
          </p:cNvPr>
          <p:cNvSpPr>
            <a:spLocks noGrp="1"/>
          </p:cNvSpPr>
          <p:nvPr>
            <p:ph type="body" sz="quarter" idx="2"/>
          </p:nvPr>
        </p:nvSpPr>
        <p:spPr/>
        <p:txBody>
          <a:bodyPr/>
          <a:lstStyle/>
          <a:p>
            <a:r>
              <a:rPr lang="en-US" dirty="0"/>
              <a:t>Organisational Level - Cultural resistance</a:t>
            </a:r>
          </a:p>
          <a:p>
            <a:r>
              <a:rPr lang="en-US" dirty="0"/>
              <a:t>Group Level – Cliques and collective thinking</a:t>
            </a:r>
          </a:p>
          <a:p>
            <a:r>
              <a:rPr lang="en-US" dirty="0"/>
              <a:t>Individual Level – insecurity and uncertainty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00A9570-5EF6-4AFB-9FCA-7C8998E3FEB1}"/>
              </a:ext>
            </a:extLst>
          </p:cNvPr>
          <p:cNvSpPr>
            <a:spLocks noGrp="1"/>
          </p:cNvSpPr>
          <p:nvPr>
            <p:ph type="body" sz="quarter" idx="4"/>
          </p:nvPr>
        </p:nvSpPr>
        <p:spPr/>
        <p:txBody>
          <a:bodyPr/>
          <a:lstStyle/>
          <a:p>
            <a:r>
              <a:rPr lang="en-US" dirty="0"/>
              <a:t>Leading by example</a:t>
            </a:r>
          </a:p>
          <a:p>
            <a:r>
              <a:rPr lang="en-US" dirty="0"/>
              <a:t>Communication</a:t>
            </a:r>
          </a:p>
          <a:p>
            <a:r>
              <a:rPr lang="en-US" dirty="0"/>
              <a:t>Conflict resolution</a:t>
            </a:r>
          </a:p>
          <a:p>
            <a:r>
              <a:rPr lang="en-US" dirty="0"/>
              <a:t>Persuasion</a:t>
            </a:r>
          </a:p>
          <a:p>
            <a:r>
              <a:rPr lang="en-US" dirty="0"/>
              <a:t>Empowerment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42325A-CE1F-CB74-7ECC-BA9E563C0B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970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926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91053">
        <p:fade/>
      </p:transition>
    </mc:Choice>
    <mc:Fallback>
      <p:transition spd="med" advTm="9105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6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A</a:t>
            </a:r>
            <a:r>
              <a:rPr lang="en-GB" b="1" dirty="0"/>
              <a:t>ssessing change </a:t>
            </a:r>
            <a:r>
              <a:rPr lang="en-GB" dirty="0"/>
              <a:t>initiative</a:t>
            </a:r>
            <a:r>
              <a:rPr lang="en-GB" b="1" dirty="0"/>
              <a:t> success</a:t>
            </a:r>
            <a:endParaRPr lang="en-US" dirty="0"/>
          </a:p>
        </p:txBody>
      </p:sp>
      <p:pic>
        <p:nvPicPr>
          <p:cNvPr id="3" name="Picture 2" descr="Chart&#10;&#10;Description automatically generated">
            <a:extLst>
              <a:ext uri="{FF2B5EF4-FFF2-40B4-BE49-F238E27FC236}">
                <a16:creationId xmlns:a16="http://schemas.microsoft.com/office/drawing/2014/main" id="{8D1AAE8E-2E2A-BA5B-90E5-33199ECB87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3300" y="2060497"/>
            <a:ext cx="3909076" cy="3883103"/>
          </a:xfrm>
          <a:prstGeom prst="rect">
            <a:avLst/>
          </a:prstGeom>
          <a:noFill/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7DC4E62-1A34-4F98-A451-214F180851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04263" y="2800415"/>
            <a:ext cx="5489237" cy="1796985"/>
          </a:xfrm>
        </p:spPr>
        <p:txBody>
          <a:bodyPr>
            <a:normAutofit/>
          </a:bodyPr>
          <a:lstStyle/>
          <a:p>
            <a:r>
              <a:rPr lang="en-US" dirty="0"/>
              <a:t>Quantitative data. Such as performance, efficiency and satisfaction. </a:t>
            </a:r>
          </a:p>
          <a:p>
            <a:r>
              <a:rPr lang="en-US" dirty="0"/>
              <a:t>Qualitative data, such as surveys, meetings and visible adoption to change initiative.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F831C5-4C32-1294-DF17-34537C86298A}"/>
              </a:ext>
            </a:extLst>
          </p:cNvPr>
          <p:cNvSpPr txBox="1"/>
          <p:nvPr/>
        </p:nvSpPr>
        <p:spPr>
          <a:xfrm>
            <a:off x="266700" y="1340426"/>
            <a:ext cx="58293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47C3D3"/>
              </a:buClr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[Figure 3] - </a:t>
            </a:r>
            <a:r>
              <a:rPr lang="en-US" sz="2000" b="1" dirty="0">
                <a:solidFill>
                  <a:srgbClr val="FFFFFF"/>
                </a:solidFill>
                <a:latin typeface="Arial"/>
              </a:rPr>
              <a:t>C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ycle of determining and tracking success metrics for change initiative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044276-1E89-0408-723F-8B1A69007D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970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789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3717">
        <p:fade/>
      </p:transition>
    </mc:Choice>
    <mc:Fallback>
      <p:transition spd="med" advTm="2371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&amp; Next Steps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023A76-222A-D85B-F729-417FCB93BF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780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771863"/>
      </p:ext>
    </p:extLst>
  </p:cSld>
  <p:clrMapOvr>
    <a:masterClrMapping/>
  </p:clrMapOvr>
  <p:transition spd="slow" advTm="1080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687569_Modern blue presentation_AAS_v5" id="{C7B59113-CD15-4341-96CA-86E715D5BE98}" vid="{5A8FDAEB-3DF3-4B3C-A708-49813F8D6F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C103400-4A22-4E35-B588-4C4D42638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26E0C9-B2AA-42E6-97B6-E1B7D9EAF1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757914-1161-4661-9696-421FD6935CD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blue presentation</Template>
  <TotalTime>2532</TotalTime>
  <Words>833</Words>
  <Application>Microsoft Office PowerPoint</Application>
  <PresentationFormat>Widescreen</PresentationFormat>
  <Paragraphs>132</Paragraphs>
  <Slides>8</Slides>
  <Notes>8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Times New Roman</vt:lpstr>
      <vt:lpstr>Trade Gothic LT Pro</vt:lpstr>
      <vt:lpstr>Trebuchet MS</vt:lpstr>
      <vt:lpstr>Office Theme</vt:lpstr>
      <vt:lpstr>Analysis of Beyond Petroleum's (BP) net zero ambition and how it will impact change within the organisation</vt:lpstr>
      <vt:lpstr>Introduction</vt:lpstr>
      <vt:lpstr>Change model appraisals and utilisation</vt:lpstr>
      <vt:lpstr>Force Field Analysis</vt:lpstr>
      <vt:lpstr>Stakeholder Analysis</vt:lpstr>
      <vt:lpstr>Identifying and dealing with resistance to the change</vt:lpstr>
      <vt:lpstr>Assessing change initiative success</vt:lpstr>
      <vt:lpstr>Thank You &amp; Next Steps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organisational change, Beyond Petroleum (BP)</dc:title>
  <dc:creator>Mo Kwaees (2007419)</dc:creator>
  <cp:lastModifiedBy>Mo Kwaees (2007419)</cp:lastModifiedBy>
  <cp:revision>28</cp:revision>
  <dcterms:created xsi:type="dcterms:W3CDTF">2022-06-18T14:45:16Z</dcterms:created>
  <dcterms:modified xsi:type="dcterms:W3CDTF">2022-07-01T18:27:01Z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